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68" r:id="rId4"/>
    <p:sldId id="270" r:id="rId5"/>
    <p:sldId id="257" r:id="rId6"/>
    <p:sldId id="258" r:id="rId7"/>
    <p:sldId id="259" r:id="rId8"/>
    <p:sldId id="260" r:id="rId9"/>
    <p:sldId id="264" r:id="rId10"/>
    <p:sldId id="261" r:id="rId11"/>
    <p:sldId id="262" r:id="rId12"/>
    <p:sldId id="263" r:id="rId13"/>
    <p:sldId id="271" r:id="rId14"/>
    <p:sldId id="272" r:id="rId15"/>
    <p:sldId id="265" r:id="rId16"/>
    <p:sldId id="266" r:id="rId17"/>
    <p:sldId id="2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29BDDFE1-96DE-49AC-9E74-C6BAA4DAF578}" type="datetimeFigureOut">
              <a:rPr lang="en-US" smtClean="0"/>
              <a:t>6/9/2015</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DC39C527-0910-4868-B734-1FA806158350}" type="slidenum">
              <a:rPr lang="en-US" smtClean="0"/>
              <a:t>‹#›</a:t>
            </a:fld>
            <a:endParaRPr lang="en-US"/>
          </a:p>
        </p:txBody>
      </p:sp>
    </p:spTree>
    <p:extLst>
      <p:ext uri="{BB962C8B-B14F-4D97-AF65-F5344CB8AC3E}">
        <p14:creationId xmlns:p14="http://schemas.microsoft.com/office/powerpoint/2010/main" val="375741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BDDFE1-96DE-49AC-9E74-C6BAA4DAF578}" type="datetimeFigureOut">
              <a:rPr lang="en-US" smtClean="0"/>
              <a:t>6/9/2015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39C527-0910-4868-B734-1FA806158350}" type="slidenum">
              <a:rPr lang="en-US" smtClean="0"/>
              <a:t>‹#›</a:t>
            </a:fld>
            <a:endParaRPr lang="en-US"/>
          </a:p>
        </p:txBody>
      </p:sp>
    </p:spTree>
    <p:extLst>
      <p:ext uri="{BB962C8B-B14F-4D97-AF65-F5344CB8AC3E}">
        <p14:creationId xmlns:p14="http://schemas.microsoft.com/office/powerpoint/2010/main" val="1070494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29BDDFE1-96DE-49AC-9E74-C6BAA4DAF578}" type="datetimeFigureOut">
              <a:rPr lang="en-US" smtClean="0"/>
              <a:t>6/9/2015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DC39C527-0910-4868-B734-1FA806158350}" type="slidenum">
              <a:rPr lang="en-US" smtClean="0"/>
              <a:t>‹#›</a:t>
            </a:fld>
            <a:endParaRPr lang="en-US"/>
          </a:p>
        </p:txBody>
      </p:sp>
    </p:spTree>
    <p:extLst>
      <p:ext uri="{BB962C8B-B14F-4D97-AF65-F5344CB8AC3E}">
        <p14:creationId xmlns:p14="http://schemas.microsoft.com/office/powerpoint/2010/main" val="1030710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29BDDFE1-96DE-49AC-9E74-C6BAA4DAF578}" type="datetimeFigureOut">
              <a:rPr lang="en-US" smtClean="0"/>
              <a:t>6/9/2015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DC39C527-0910-4868-B734-1FA806158350}"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70616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29BDDFE1-96DE-49AC-9E74-C6BAA4DAF578}" type="datetimeFigureOut">
              <a:rPr lang="en-US" smtClean="0"/>
              <a:t>6/9/2015</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DC39C527-0910-4868-B734-1FA806158350}" type="slidenum">
              <a:rPr lang="en-US" smtClean="0"/>
              <a:t>‹#›</a:t>
            </a:fld>
            <a:endParaRPr lang="en-US"/>
          </a:p>
        </p:txBody>
      </p:sp>
    </p:spTree>
    <p:extLst>
      <p:ext uri="{BB962C8B-B14F-4D97-AF65-F5344CB8AC3E}">
        <p14:creationId xmlns:p14="http://schemas.microsoft.com/office/powerpoint/2010/main" val="2341745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9BDDFE1-96DE-49AC-9E74-C6BAA4DAF578}" type="datetimeFigureOut">
              <a:rPr lang="en-US" smtClean="0"/>
              <a:t>6/9/2015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39C527-0910-4868-B734-1FA806158350}" type="slidenum">
              <a:rPr lang="en-US" smtClean="0"/>
              <a:t>‹#›</a:t>
            </a:fld>
            <a:endParaRPr lang="en-US"/>
          </a:p>
        </p:txBody>
      </p:sp>
    </p:spTree>
    <p:extLst>
      <p:ext uri="{BB962C8B-B14F-4D97-AF65-F5344CB8AC3E}">
        <p14:creationId xmlns:p14="http://schemas.microsoft.com/office/powerpoint/2010/main" val="1302169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9BDDFE1-96DE-49AC-9E74-C6BAA4DAF578}" type="datetimeFigureOut">
              <a:rPr lang="en-US" smtClean="0"/>
              <a:t>6/9/2015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39C527-0910-4868-B734-1FA806158350}" type="slidenum">
              <a:rPr lang="en-US" smtClean="0"/>
              <a:t>‹#›</a:t>
            </a:fld>
            <a:endParaRPr lang="en-US"/>
          </a:p>
        </p:txBody>
      </p:sp>
    </p:spTree>
    <p:extLst>
      <p:ext uri="{BB962C8B-B14F-4D97-AF65-F5344CB8AC3E}">
        <p14:creationId xmlns:p14="http://schemas.microsoft.com/office/powerpoint/2010/main" val="3754021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BDDFE1-96DE-49AC-9E74-C6BAA4DAF578}" type="datetimeFigureOut">
              <a:rPr lang="en-US" smtClean="0"/>
              <a:t>6/9/2015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9C527-0910-4868-B734-1FA806158350}" type="slidenum">
              <a:rPr lang="en-US" smtClean="0"/>
              <a:t>‹#›</a:t>
            </a:fld>
            <a:endParaRPr lang="en-US"/>
          </a:p>
        </p:txBody>
      </p:sp>
    </p:spTree>
    <p:extLst>
      <p:ext uri="{BB962C8B-B14F-4D97-AF65-F5344CB8AC3E}">
        <p14:creationId xmlns:p14="http://schemas.microsoft.com/office/powerpoint/2010/main" val="2731653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29BDDFE1-96DE-49AC-9E74-C6BAA4DAF578}" type="datetimeFigureOut">
              <a:rPr lang="en-US" smtClean="0"/>
              <a:t>6/9/2015</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DC39C527-0910-4868-B734-1FA806158350}" type="slidenum">
              <a:rPr lang="en-US" smtClean="0"/>
              <a:t>‹#›</a:t>
            </a:fld>
            <a:endParaRPr lang="en-US"/>
          </a:p>
        </p:txBody>
      </p:sp>
    </p:spTree>
    <p:extLst>
      <p:ext uri="{BB962C8B-B14F-4D97-AF65-F5344CB8AC3E}">
        <p14:creationId xmlns:p14="http://schemas.microsoft.com/office/powerpoint/2010/main" val="2839447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BDDFE1-96DE-49AC-9E74-C6BAA4DAF578}" type="datetimeFigureOut">
              <a:rPr lang="en-US" smtClean="0"/>
              <a:t>6/9/2015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9C527-0910-4868-B734-1FA806158350}" type="slidenum">
              <a:rPr lang="en-US" smtClean="0"/>
              <a:t>‹#›</a:t>
            </a:fld>
            <a:endParaRPr lang="en-US"/>
          </a:p>
        </p:txBody>
      </p:sp>
    </p:spTree>
    <p:extLst>
      <p:ext uri="{BB962C8B-B14F-4D97-AF65-F5344CB8AC3E}">
        <p14:creationId xmlns:p14="http://schemas.microsoft.com/office/powerpoint/2010/main" val="1046569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29BDDFE1-96DE-49AC-9E74-C6BAA4DAF578}" type="datetimeFigureOut">
              <a:rPr lang="en-US" smtClean="0"/>
              <a:t>6/9/2015</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DC39C527-0910-4868-B734-1FA806158350}" type="slidenum">
              <a:rPr lang="en-US" smtClean="0"/>
              <a:t>‹#›</a:t>
            </a:fld>
            <a:endParaRPr lang="en-US"/>
          </a:p>
        </p:txBody>
      </p:sp>
    </p:spTree>
    <p:extLst>
      <p:ext uri="{BB962C8B-B14F-4D97-AF65-F5344CB8AC3E}">
        <p14:creationId xmlns:p14="http://schemas.microsoft.com/office/powerpoint/2010/main" val="213282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9BDDFE1-96DE-49AC-9E74-C6BAA4DAF578}" type="datetimeFigureOut">
              <a:rPr lang="en-US" smtClean="0"/>
              <a:t>6/9/2015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39C527-0910-4868-B734-1FA806158350}" type="slidenum">
              <a:rPr lang="en-US" smtClean="0"/>
              <a:t>‹#›</a:t>
            </a:fld>
            <a:endParaRPr lang="en-US"/>
          </a:p>
        </p:txBody>
      </p:sp>
    </p:spTree>
    <p:extLst>
      <p:ext uri="{BB962C8B-B14F-4D97-AF65-F5344CB8AC3E}">
        <p14:creationId xmlns:p14="http://schemas.microsoft.com/office/powerpoint/2010/main" val="2260143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9BDDFE1-96DE-49AC-9E74-C6BAA4DAF578}" type="datetimeFigureOut">
              <a:rPr lang="en-US" smtClean="0"/>
              <a:t>6/9/2015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39C527-0910-4868-B734-1FA806158350}" type="slidenum">
              <a:rPr lang="en-US" smtClean="0"/>
              <a:t>‹#›</a:t>
            </a:fld>
            <a:endParaRPr lang="en-US"/>
          </a:p>
        </p:txBody>
      </p:sp>
    </p:spTree>
    <p:extLst>
      <p:ext uri="{BB962C8B-B14F-4D97-AF65-F5344CB8AC3E}">
        <p14:creationId xmlns:p14="http://schemas.microsoft.com/office/powerpoint/2010/main" val="95424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9BDDFE1-96DE-49AC-9E74-C6BAA4DAF578}" type="datetimeFigureOut">
              <a:rPr lang="en-US" smtClean="0"/>
              <a:t>6/9/2015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39C527-0910-4868-B734-1FA806158350}" type="slidenum">
              <a:rPr lang="en-US" smtClean="0"/>
              <a:t>‹#›</a:t>
            </a:fld>
            <a:endParaRPr lang="en-US"/>
          </a:p>
        </p:txBody>
      </p:sp>
    </p:spTree>
    <p:extLst>
      <p:ext uri="{BB962C8B-B14F-4D97-AF65-F5344CB8AC3E}">
        <p14:creationId xmlns:p14="http://schemas.microsoft.com/office/powerpoint/2010/main" val="1815851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BDDFE1-96DE-49AC-9E74-C6BAA4DAF578}" type="datetimeFigureOut">
              <a:rPr lang="en-US" smtClean="0"/>
              <a:t>6/9/2015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39C527-0910-4868-B734-1FA806158350}" type="slidenum">
              <a:rPr lang="en-US" smtClean="0"/>
              <a:t>‹#›</a:t>
            </a:fld>
            <a:endParaRPr lang="en-US"/>
          </a:p>
        </p:txBody>
      </p:sp>
    </p:spTree>
    <p:extLst>
      <p:ext uri="{BB962C8B-B14F-4D97-AF65-F5344CB8AC3E}">
        <p14:creationId xmlns:p14="http://schemas.microsoft.com/office/powerpoint/2010/main" val="3948629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BDDFE1-96DE-49AC-9E74-C6BAA4DAF578}" type="datetimeFigureOut">
              <a:rPr lang="en-US" smtClean="0"/>
              <a:t>6/9/2015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39C527-0910-4868-B734-1FA806158350}" type="slidenum">
              <a:rPr lang="en-US" smtClean="0"/>
              <a:t>‹#›</a:t>
            </a:fld>
            <a:endParaRPr lang="en-US"/>
          </a:p>
        </p:txBody>
      </p:sp>
    </p:spTree>
    <p:extLst>
      <p:ext uri="{BB962C8B-B14F-4D97-AF65-F5344CB8AC3E}">
        <p14:creationId xmlns:p14="http://schemas.microsoft.com/office/powerpoint/2010/main" val="3594983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BDDFE1-96DE-49AC-9E74-C6BAA4DAF578}" type="datetimeFigureOut">
              <a:rPr lang="en-US" smtClean="0"/>
              <a:t>6/9/2015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39C527-0910-4868-B734-1FA806158350}" type="slidenum">
              <a:rPr lang="en-US" smtClean="0"/>
              <a:t>‹#›</a:t>
            </a:fld>
            <a:endParaRPr lang="en-US"/>
          </a:p>
        </p:txBody>
      </p:sp>
    </p:spTree>
    <p:extLst>
      <p:ext uri="{BB962C8B-B14F-4D97-AF65-F5344CB8AC3E}">
        <p14:creationId xmlns:p14="http://schemas.microsoft.com/office/powerpoint/2010/main" val="538432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9BDDFE1-96DE-49AC-9E74-C6BAA4DAF578}" type="datetimeFigureOut">
              <a:rPr lang="en-US" smtClean="0"/>
              <a:t>6/9/2015</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C39C527-0910-4868-B734-1FA806158350}" type="slidenum">
              <a:rPr lang="en-US" smtClean="0"/>
              <a:t>‹#›</a:t>
            </a:fld>
            <a:endParaRPr lang="en-US"/>
          </a:p>
        </p:txBody>
      </p:sp>
    </p:spTree>
    <p:extLst>
      <p:ext uri="{BB962C8B-B14F-4D97-AF65-F5344CB8AC3E}">
        <p14:creationId xmlns:p14="http://schemas.microsoft.com/office/powerpoint/2010/main" val="343453838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youtu.be/m_ZNP5aj5f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noodle.com/channels/koo-koo-kanga-roo/pop-see-ko-2-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5364" y="2152673"/>
            <a:ext cx="9144000" cy="2387600"/>
          </a:xfrm>
        </p:spPr>
        <p:txBody>
          <a:bodyPr>
            <a:normAutofit fontScale="90000"/>
          </a:bodyPr>
          <a:lstStyle/>
          <a:p>
            <a:r>
              <a:rPr lang="en-US" dirty="0" smtClean="0"/>
              <a:t>How to Cite Evidence and Make Inferences:</a:t>
            </a:r>
            <a:br>
              <a:rPr lang="en-US" dirty="0" smtClean="0"/>
            </a:br>
            <a:r>
              <a:rPr lang="en-US" dirty="0" smtClean="0"/>
              <a:t>Back it up with proof!</a:t>
            </a:r>
            <a:endParaRPr lang="en-US" dirty="0"/>
          </a:p>
        </p:txBody>
      </p:sp>
    </p:spTree>
    <p:extLst>
      <p:ext uri="{BB962C8B-B14F-4D97-AF65-F5344CB8AC3E}">
        <p14:creationId xmlns:p14="http://schemas.microsoft.com/office/powerpoint/2010/main" val="284175270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Recap: A citation ALWAYS needs…….</a:t>
            </a:r>
            <a:endParaRPr lang="en-US" dirty="0"/>
          </a:p>
        </p:txBody>
      </p:sp>
      <p:sp>
        <p:nvSpPr>
          <p:cNvPr id="3" name="Content Placeholder 2"/>
          <p:cNvSpPr>
            <a:spLocks noGrp="1"/>
          </p:cNvSpPr>
          <p:nvPr>
            <p:ph idx="1"/>
          </p:nvPr>
        </p:nvSpPr>
        <p:spPr/>
        <p:txBody>
          <a:bodyPr/>
          <a:lstStyle/>
          <a:p>
            <a:r>
              <a:rPr lang="en-US" dirty="0" smtClean="0"/>
              <a:t>An opinion or inference</a:t>
            </a:r>
          </a:p>
          <a:p>
            <a:r>
              <a:rPr lang="en-US" dirty="0" smtClean="0"/>
              <a:t>A citation that gives evidence </a:t>
            </a:r>
          </a:p>
          <a:p>
            <a:pPr lvl="1"/>
            <a:r>
              <a:rPr lang="en-US" dirty="0" smtClean="0"/>
              <a:t>This backs up your inference</a:t>
            </a:r>
          </a:p>
          <a:p>
            <a:r>
              <a:rPr lang="en-US" dirty="0" smtClean="0"/>
              <a:t>“Quotations” around your evidence</a:t>
            </a:r>
            <a:endParaRPr lang="en-US" dirty="0"/>
          </a:p>
          <a:p>
            <a:r>
              <a:rPr lang="en-US" dirty="0" smtClean="0"/>
              <a:t>The page number you found it on in (parenthesis)</a:t>
            </a:r>
          </a:p>
        </p:txBody>
      </p:sp>
    </p:spTree>
    <p:extLst>
      <p:ext uri="{BB962C8B-B14F-4D97-AF65-F5344CB8AC3E}">
        <p14:creationId xmlns:p14="http://schemas.microsoft.com/office/powerpoint/2010/main" val="2217200552"/>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ircle(in)">
                                      <p:cBhvr>
                                        <p:cTn id="20" dur="2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ircle(in)">
                                      <p:cBhvr>
                                        <p:cTn id="2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Practice some more! </a:t>
            </a:r>
            <a:r>
              <a:rPr lang="en-US" dirty="0" smtClean="0">
                <a:sym typeface="Wingdings" panose="05000000000000000000" pitchFamily="2" charset="2"/>
              </a:rPr>
              <a:t></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sz="4400" dirty="0" smtClean="0"/>
              <a:t>David had waited all summer for today. The night before, he had barely slept at all, thinking about all the events he would be participating in at summer camp. His heart leaped and a smile came to his face knowing that it was just a matter of minutes until the bus arrived at Camp </a:t>
            </a:r>
            <a:r>
              <a:rPr lang="en-US" sz="4400" dirty="0" err="1" smtClean="0"/>
              <a:t>Aravapi</a:t>
            </a:r>
            <a:r>
              <a:rPr lang="en-US" sz="4400" dirty="0" smtClean="0"/>
              <a:t>, where he would spend his summer with his best friends.</a:t>
            </a:r>
          </a:p>
          <a:p>
            <a:pPr marL="0" indent="0">
              <a:buNone/>
            </a:pPr>
            <a:r>
              <a:rPr lang="en-US" dirty="0" smtClean="0"/>
              <a:t>What can you INFER about how David is feeling? Cite evidence!</a:t>
            </a:r>
            <a:endParaRPr lang="en-US" dirty="0"/>
          </a:p>
        </p:txBody>
      </p:sp>
    </p:spTree>
    <p:extLst>
      <p:ext uri="{BB962C8B-B14F-4D97-AF65-F5344CB8AC3E}">
        <p14:creationId xmlns:p14="http://schemas.microsoft.com/office/powerpoint/2010/main" val="199208619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How’d You Do?</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sz="4400" dirty="0" smtClean="0"/>
              <a:t>Based on the text, </a:t>
            </a:r>
            <a:r>
              <a:rPr lang="en-US" sz="4400" dirty="0" smtClean="0">
                <a:solidFill>
                  <a:schemeClr val="accent6">
                    <a:lumMod val="75000"/>
                  </a:schemeClr>
                </a:solidFill>
              </a:rPr>
              <a:t>I can infer that David is feeling excited</a:t>
            </a:r>
            <a:r>
              <a:rPr lang="en-US" sz="4400" dirty="0" smtClean="0"/>
              <a:t>. I know this because the author says the </a:t>
            </a:r>
            <a:r>
              <a:rPr lang="en-US" sz="4400" dirty="0" smtClean="0">
                <a:solidFill>
                  <a:srgbClr val="FF0000"/>
                </a:solidFill>
              </a:rPr>
              <a:t>“</a:t>
            </a:r>
            <a:r>
              <a:rPr lang="en-US" sz="4400" dirty="0">
                <a:solidFill>
                  <a:schemeClr val="accent2">
                    <a:lumMod val="75000"/>
                  </a:schemeClr>
                </a:solidFill>
              </a:rPr>
              <a:t>he had barely slept at all, thinking about all the events he would be participating in at summer camp</a:t>
            </a:r>
            <a:r>
              <a:rPr lang="en-US" sz="4400" dirty="0" smtClean="0">
                <a:solidFill>
                  <a:srgbClr val="FF0000"/>
                </a:solidFill>
              </a:rPr>
              <a:t>”</a:t>
            </a:r>
            <a:r>
              <a:rPr lang="en-US" sz="4400" dirty="0" smtClean="0">
                <a:solidFill>
                  <a:schemeClr val="accent2">
                    <a:lumMod val="75000"/>
                  </a:schemeClr>
                </a:solidFill>
              </a:rPr>
              <a:t>,</a:t>
            </a:r>
            <a:r>
              <a:rPr lang="en-US" sz="4400" dirty="0" smtClean="0"/>
              <a:t> and </a:t>
            </a:r>
            <a:r>
              <a:rPr lang="en-US" sz="4400" dirty="0" smtClean="0">
                <a:solidFill>
                  <a:srgbClr val="FF0000"/>
                </a:solidFill>
              </a:rPr>
              <a:t>“</a:t>
            </a:r>
            <a:r>
              <a:rPr lang="en-US" sz="4400" dirty="0" smtClean="0">
                <a:solidFill>
                  <a:schemeClr val="accent2">
                    <a:lumMod val="75000"/>
                  </a:schemeClr>
                </a:solidFill>
              </a:rPr>
              <a:t>his </a:t>
            </a:r>
            <a:r>
              <a:rPr lang="en-US" sz="4400" dirty="0">
                <a:solidFill>
                  <a:schemeClr val="accent2">
                    <a:lumMod val="75000"/>
                  </a:schemeClr>
                </a:solidFill>
              </a:rPr>
              <a:t>heart leaped and a smile came to his </a:t>
            </a:r>
            <a:r>
              <a:rPr lang="en-US" sz="4400" dirty="0" smtClean="0">
                <a:solidFill>
                  <a:schemeClr val="accent2">
                    <a:lumMod val="75000"/>
                  </a:schemeClr>
                </a:solidFill>
              </a:rPr>
              <a:t>face</a:t>
            </a:r>
            <a:r>
              <a:rPr lang="en-US" sz="4400" dirty="0" smtClean="0">
                <a:solidFill>
                  <a:srgbClr val="FF0000"/>
                </a:solidFill>
              </a:rPr>
              <a:t>” </a:t>
            </a:r>
            <a:r>
              <a:rPr lang="en-US" sz="4400" dirty="0" smtClean="0"/>
              <a:t>when he thought about spending the summer with his buddies </a:t>
            </a:r>
            <a:r>
              <a:rPr lang="en-US" sz="4400" dirty="0" smtClean="0">
                <a:solidFill>
                  <a:srgbClr val="7030A0"/>
                </a:solidFill>
              </a:rPr>
              <a:t>(</a:t>
            </a:r>
            <a:r>
              <a:rPr lang="en-US" sz="4400" dirty="0" err="1" smtClean="0">
                <a:solidFill>
                  <a:srgbClr val="7030A0"/>
                </a:solidFill>
              </a:rPr>
              <a:t>Pg</a:t>
            </a:r>
            <a:r>
              <a:rPr lang="en-US" sz="4400" dirty="0" smtClean="0">
                <a:solidFill>
                  <a:srgbClr val="7030A0"/>
                </a:solidFill>
              </a:rPr>
              <a:t> 1). </a:t>
            </a:r>
          </a:p>
        </p:txBody>
      </p:sp>
      <p:sp>
        <p:nvSpPr>
          <p:cNvPr id="4" name="Oval Callout 3"/>
          <p:cNvSpPr/>
          <p:nvPr/>
        </p:nvSpPr>
        <p:spPr>
          <a:xfrm>
            <a:off x="4172755" y="360608"/>
            <a:ext cx="2627290" cy="1574778"/>
          </a:xfrm>
          <a:prstGeom prst="wedgeEllipseCallout">
            <a:avLst>
              <a:gd name="adj1" fmla="val 32108"/>
              <a:gd name="adj2" fmla="val 65771"/>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This is my inference!</a:t>
            </a:r>
            <a:endParaRPr lang="en-US" dirty="0"/>
          </a:p>
        </p:txBody>
      </p:sp>
      <p:sp>
        <p:nvSpPr>
          <p:cNvPr id="5" name="Oval Callout 4"/>
          <p:cNvSpPr/>
          <p:nvPr/>
        </p:nvSpPr>
        <p:spPr>
          <a:xfrm>
            <a:off x="10137283" y="5442868"/>
            <a:ext cx="1893195" cy="1273465"/>
          </a:xfrm>
          <a:prstGeom prst="wedgeEllipseCallout">
            <a:avLst>
              <a:gd name="adj1" fmla="val 5727"/>
              <a:gd name="adj2" fmla="val -157123"/>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This is my evidence!</a:t>
            </a:r>
            <a:endParaRPr lang="en-US" dirty="0"/>
          </a:p>
        </p:txBody>
      </p:sp>
      <p:cxnSp>
        <p:nvCxnSpPr>
          <p:cNvPr id="7" name="Straight Arrow Connector 6"/>
          <p:cNvCxnSpPr/>
          <p:nvPr/>
        </p:nvCxnSpPr>
        <p:spPr>
          <a:xfrm flipH="1" flipV="1">
            <a:off x="7727325" y="4477078"/>
            <a:ext cx="1081824" cy="43407"/>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cxnSp>
        <p:nvCxnSpPr>
          <p:cNvPr id="9" name="Straight Arrow Connector 8"/>
          <p:cNvCxnSpPr/>
          <p:nvPr/>
        </p:nvCxnSpPr>
        <p:spPr>
          <a:xfrm>
            <a:off x="3779949" y="3052293"/>
            <a:ext cx="965916" cy="2962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3850783" y="5922471"/>
            <a:ext cx="643944" cy="592428"/>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425318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I always have to use quotes?</a:t>
            </a:r>
            <a:endParaRPr lang="en-US" dirty="0"/>
          </a:p>
        </p:txBody>
      </p:sp>
      <p:sp>
        <p:nvSpPr>
          <p:cNvPr id="3" name="Content Placeholder 2"/>
          <p:cNvSpPr>
            <a:spLocks noGrp="1"/>
          </p:cNvSpPr>
          <p:nvPr>
            <p:ph idx="1"/>
          </p:nvPr>
        </p:nvSpPr>
        <p:spPr/>
        <p:txBody>
          <a:bodyPr/>
          <a:lstStyle/>
          <a:p>
            <a:r>
              <a:rPr lang="en-US" dirty="0" smtClean="0"/>
              <a:t>No! You only use quotes if you write the exact phrase or sentence from the text.</a:t>
            </a:r>
          </a:p>
          <a:p>
            <a:r>
              <a:rPr lang="en-US" dirty="0" smtClean="0"/>
              <a:t>If you state the same sentence in your own words, you only need to put the page number you found it on.</a:t>
            </a:r>
          </a:p>
          <a:p>
            <a:r>
              <a:rPr lang="en-US" dirty="0" smtClean="0"/>
              <a:t>Let’s look at an example: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7611" y="3477225"/>
            <a:ext cx="2550486" cy="287861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1058657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Citing without quotes</a:t>
            </a:r>
            <a:endParaRPr lang="en-US" dirty="0"/>
          </a:p>
        </p:txBody>
      </p:sp>
      <p:sp>
        <p:nvSpPr>
          <p:cNvPr id="3" name="Content Placeholder 2"/>
          <p:cNvSpPr>
            <a:spLocks noGrp="1"/>
          </p:cNvSpPr>
          <p:nvPr>
            <p:ph idx="1"/>
          </p:nvPr>
        </p:nvSpPr>
        <p:spPr/>
        <p:txBody>
          <a:bodyPr>
            <a:normAutofit/>
          </a:bodyPr>
          <a:lstStyle/>
          <a:p>
            <a:pPr marL="0" indent="0">
              <a:buNone/>
            </a:pPr>
            <a:r>
              <a:rPr lang="en-US" sz="4400" dirty="0" smtClean="0"/>
              <a:t>Based on the text, </a:t>
            </a:r>
            <a:r>
              <a:rPr lang="en-US" sz="4400" dirty="0" smtClean="0">
                <a:solidFill>
                  <a:schemeClr val="accent6">
                    <a:lumMod val="75000"/>
                  </a:schemeClr>
                </a:solidFill>
              </a:rPr>
              <a:t>I can infer that David is feeling excited</a:t>
            </a:r>
            <a:r>
              <a:rPr lang="en-US" sz="4400" dirty="0" smtClean="0"/>
              <a:t>. I know this because the author says that </a:t>
            </a:r>
            <a:r>
              <a:rPr lang="en-US" sz="4400" dirty="0" smtClean="0">
                <a:solidFill>
                  <a:schemeClr val="accent2">
                    <a:lumMod val="75000"/>
                  </a:schemeClr>
                </a:solidFill>
              </a:rPr>
              <a:t>he hadn’t slept much </a:t>
            </a:r>
            <a:r>
              <a:rPr lang="en-US" sz="4400" dirty="0" smtClean="0"/>
              <a:t>and that</a:t>
            </a:r>
            <a:r>
              <a:rPr lang="en-US" sz="4400" dirty="0" smtClean="0">
                <a:solidFill>
                  <a:srgbClr val="FF0000"/>
                </a:solidFill>
              </a:rPr>
              <a:t> </a:t>
            </a:r>
            <a:r>
              <a:rPr lang="en-US" sz="4400" dirty="0" smtClean="0">
                <a:solidFill>
                  <a:schemeClr val="accent2">
                    <a:lumMod val="75000"/>
                  </a:schemeClr>
                </a:solidFill>
              </a:rPr>
              <a:t>when he thought about camp, he smiled and his heart raced</a:t>
            </a:r>
            <a:r>
              <a:rPr lang="en-US" sz="4400" dirty="0" smtClean="0">
                <a:solidFill>
                  <a:srgbClr val="7030A0"/>
                </a:solidFill>
              </a:rPr>
              <a:t>(</a:t>
            </a:r>
            <a:r>
              <a:rPr lang="en-US" sz="4400" dirty="0" err="1" smtClean="0">
                <a:solidFill>
                  <a:srgbClr val="7030A0"/>
                </a:solidFill>
              </a:rPr>
              <a:t>Pg</a:t>
            </a:r>
            <a:r>
              <a:rPr lang="en-US" sz="4400" dirty="0" smtClean="0">
                <a:solidFill>
                  <a:srgbClr val="7030A0"/>
                </a:solidFill>
              </a:rPr>
              <a:t> 1). </a:t>
            </a:r>
          </a:p>
        </p:txBody>
      </p:sp>
      <p:sp>
        <p:nvSpPr>
          <p:cNvPr id="4" name="Oval Callout 3"/>
          <p:cNvSpPr/>
          <p:nvPr/>
        </p:nvSpPr>
        <p:spPr>
          <a:xfrm>
            <a:off x="2537138" y="266725"/>
            <a:ext cx="2627290" cy="1574778"/>
          </a:xfrm>
          <a:prstGeom prst="wedgeEllipseCallout">
            <a:avLst>
              <a:gd name="adj1" fmla="val 82108"/>
              <a:gd name="adj2" fmla="val 7558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This is my inference!</a:t>
            </a:r>
            <a:endParaRPr lang="en-US" dirty="0"/>
          </a:p>
        </p:txBody>
      </p:sp>
      <p:sp>
        <p:nvSpPr>
          <p:cNvPr id="5" name="Oval Callout 4"/>
          <p:cNvSpPr/>
          <p:nvPr/>
        </p:nvSpPr>
        <p:spPr>
          <a:xfrm>
            <a:off x="10137283" y="5442868"/>
            <a:ext cx="1893195" cy="1273465"/>
          </a:xfrm>
          <a:prstGeom prst="wedgeEllipseCallout">
            <a:avLst>
              <a:gd name="adj1" fmla="val -60940"/>
              <a:gd name="adj2" fmla="val -6509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This is my evidence!</a:t>
            </a:r>
            <a:endParaRPr lang="en-US" dirty="0"/>
          </a:p>
        </p:txBody>
      </p:sp>
      <p:cxnSp>
        <p:nvCxnSpPr>
          <p:cNvPr id="11" name="Straight Arrow Connector 10"/>
          <p:cNvCxnSpPr/>
          <p:nvPr/>
        </p:nvCxnSpPr>
        <p:spPr>
          <a:xfrm flipH="1" flipV="1">
            <a:off x="5898524" y="5783386"/>
            <a:ext cx="643944" cy="592428"/>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8602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248" y="764373"/>
            <a:ext cx="10681952" cy="1293028"/>
          </a:xfrm>
        </p:spPr>
        <p:txBody>
          <a:bodyPr/>
          <a:lstStyle/>
          <a:p>
            <a:r>
              <a:rPr lang="en-US" dirty="0" smtClean="0"/>
              <a:t>One more time. You can do it!</a:t>
            </a:r>
            <a:r>
              <a:rPr lang="en-US" dirty="0" smtClean="0">
                <a:sym typeface="Wingdings" panose="05000000000000000000" pitchFamily="2" charset="2"/>
              </a:rPr>
              <a: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What can you INFER about what is being described? Cite evidence!</a:t>
            </a:r>
          </a:p>
          <a:p>
            <a:pPr marL="0" indent="0">
              <a:buNone/>
            </a:pPr>
            <a:r>
              <a:rPr lang="en-US" sz="3200" dirty="0" smtClean="0"/>
              <a:t>It woke me up again last night. The light tap, tap, tapping on the roof that slowly turned to a pounding. I walked outside to feel the cool breeze, and smell the clean, fresh soil. The hot summer needs it most, especially here. It calms the fire we all must deal with. Just when you think you cannot stand it, it happens. This is why I love the desert, it is so much more a gift here than other places. </a:t>
            </a:r>
            <a:endParaRPr lang="en-US" sz="3200" dirty="0"/>
          </a:p>
        </p:txBody>
      </p:sp>
    </p:spTree>
    <p:extLst>
      <p:ext uri="{BB962C8B-B14F-4D97-AF65-F5344CB8AC3E}">
        <p14:creationId xmlns:p14="http://schemas.microsoft.com/office/powerpoint/2010/main" val="391960535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How’d You Do?</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4400" dirty="0" smtClean="0"/>
              <a:t>Based on the text, </a:t>
            </a:r>
            <a:r>
              <a:rPr lang="en-US" sz="4400" dirty="0" smtClean="0">
                <a:solidFill>
                  <a:schemeClr val="accent6">
                    <a:lumMod val="75000"/>
                  </a:schemeClr>
                </a:solidFill>
              </a:rPr>
              <a:t>I can infer that the author is talking about rain in the desert, or the monsoon</a:t>
            </a:r>
            <a:r>
              <a:rPr lang="en-US" sz="4400" dirty="0" smtClean="0"/>
              <a:t>. I know this because the author describes a </a:t>
            </a:r>
            <a:r>
              <a:rPr lang="en-US" sz="4400" dirty="0" smtClean="0">
                <a:solidFill>
                  <a:srgbClr val="FF0000"/>
                </a:solidFill>
              </a:rPr>
              <a:t>“</a:t>
            </a:r>
            <a:r>
              <a:rPr lang="en-US" sz="4400" dirty="0">
                <a:solidFill>
                  <a:schemeClr val="accent2">
                    <a:lumMod val="75000"/>
                  </a:schemeClr>
                </a:solidFill>
              </a:rPr>
              <a:t>light tap, tap, tapping on the roof that slowly turned to a pounding</a:t>
            </a:r>
            <a:r>
              <a:rPr lang="en-US" sz="4400" dirty="0" smtClean="0">
                <a:solidFill>
                  <a:srgbClr val="FF0000"/>
                </a:solidFill>
              </a:rPr>
              <a:t>”</a:t>
            </a:r>
            <a:r>
              <a:rPr lang="en-US" sz="4400" dirty="0" smtClean="0"/>
              <a:t>, and </a:t>
            </a:r>
            <a:r>
              <a:rPr lang="en-US" sz="4400" dirty="0" smtClean="0">
                <a:solidFill>
                  <a:srgbClr val="FF0000"/>
                </a:solidFill>
              </a:rPr>
              <a:t>“</a:t>
            </a:r>
            <a:r>
              <a:rPr lang="en-US" sz="4400" dirty="0" smtClean="0">
                <a:solidFill>
                  <a:schemeClr val="accent2">
                    <a:lumMod val="75000"/>
                  </a:schemeClr>
                </a:solidFill>
              </a:rPr>
              <a:t>the </a:t>
            </a:r>
            <a:r>
              <a:rPr lang="en-US" sz="4400" dirty="0">
                <a:solidFill>
                  <a:schemeClr val="accent2">
                    <a:lumMod val="75000"/>
                  </a:schemeClr>
                </a:solidFill>
              </a:rPr>
              <a:t>hot summer needs it most, especially here</a:t>
            </a:r>
            <a:r>
              <a:rPr lang="en-US" sz="4400" dirty="0" smtClean="0">
                <a:solidFill>
                  <a:srgbClr val="FF0000"/>
                </a:solidFill>
              </a:rPr>
              <a:t>”</a:t>
            </a:r>
            <a:r>
              <a:rPr lang="en-US" sz="4400" dirty="0" smtClean="0"/>
              <a:t> </a:t>
            </a:r>
            <a:r>
              <a:rPr lang="en-US" sz="4400" dirty="0" smtClean="0">
                <a:solidFill>
                  <a:srgbClr val="7030A0"/>
                </a:solidFill>
              </a:rPr>
              <a:t>(</a:t>
            </a:r>
            <a:r>
              <a:rPr lang="en-US" sz="4400" dirty="0" err="1" smtClean="0">
                <a:solidFill>
                  <a:srgbClr val="7030A0"/>
                </a:solidFill>
              </a:rPr>
              <a:t>Pg</a:t>
            </a:r>
            <a:r>
              <a:rPr lang="en-US" sz="4400" dirty="0" smtClean="0">
                <a:solidFill>
                  <a:srgbClr val="7030A0"/>
                </a:solidFill>
              </a:rPr>
              <a:t> 1). </a:t>
            </a:r>
          </a:p>
        </p:txBody>
      </p:sp>
      <p:sp>
        <p:nvSpPr>
          <p:cNvPr id="4" name="Oval Callout 3"/>
          <p:cNvSpPr/>
          <p:nvPr/>
        </p:nvSpPr>
        <p:spPr>
          <a:xfrm>
            <a:off x="4172755" y="360608"/>
            <a:ext cx="2627290" cy="1574778"/>
          </a:xfrm>
          <a:prstGeom prst="wedgeEllipseCallout">
            <a:avLst>
              <a:gd name="adj1" fmla="val 32108"/>
              <a:gd name="adj2" fmla="val 65771"/>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This is my inference!</a:t>
            </a:r>
            <a:endParaRPr lang="en-US" dirty="0"/>
          </a:p>
        </p:txBody>
      </p:sp>
      <p:sp>
        <p:nvSpPr>
          <p:cNvPr id="5" name="Oval Callout 4"/>
          <p:cNvSpPr/>
          <p:nvPr/>
        </p:nvSpPr>
        <p:spPr>
          <a:xfrm>
            <a:off x="9105363" y="5429989"/>
            <a:ext cx="1893195" cy="1273465"/>
          </a:xfrm>
          <a:prstGeom prst="wedgeEllipseCallout">
            <a:avLst>
              <a:gd name="adj1" fmla="val -44613"/>
              <a:gd name="adj2" fmla="val -58013"/>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This is my evidence!</a:t>
            </a:r>
            <a:endParaRPr lang="en-US" dirty="0"/>
          </a:p>
        </p:txBody>
      </p:sp>
      <p:cxnSp>
        <p:nvCxnSpPr>
          <p:cNvPr id="7" name="Straight Arrow Connector 6"/>
          <p:cNvCxnSpPr/>
          <p:nvPr/>
        </p:nvCxnSpPr>
        <p:spPr>
          <a:xfrm flipV="1">
            <a:off x="6606862" y="5453162"/>
            <a:ext cx="51516" cy="797719"/>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cxnSp>
        <p:nvCxnSpPr>
          <p:cNvPr id="9" name="Straight Arrow Connector 8"/>
          <p:cNvCxnSpPr/>
          <p:nvPr/>
        </p:nvCxnSpPr>
        <p:spPr>
          <a:xfrm>
            <a:off x="4572000" y="3747752"/>
            <a:ext cx="1004552" cy="515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7953777" y="5852021"/>
            <a:ext cx="643944" cy="592428"/>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05209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it important to know how to make inferences and cite evidence? </a:t>
            </a:r>
            <a:endParaRPr lang="en-US" dirty="0"/>
          </a:p>
        </p:txBody>
      </p:sp>
      <p:sp>
        <p:nvSpPr>
          <p:cNvPr id="3" name="Content Placeholder 2"/>
          <p:cNvSpPr>
            <a:spLocks noGrp="1"/>
          </p:cNvSpPr>
          <p:nvPr>
            <p:ph idx="1"/>
          </p:nvPr>
        </p:nvSpPr>
        <p:spPr/>
        <p:txBody>
          <a:bodyPr/>
          <a:lstStyle/>
          <a:p>
            <a:r>
              <a:rPr lang="en-US" dirty="0" smtClean="0"/>
              <a:t>Buddy buzz some reasons you think it is important to back up your inferences with citations</a:t>
            </a:r>
          </a:p>
          <a:p>
            <a:r>
              <a:rPr lang="en-US" dirty="0" smtClean="0"/>
              <a:t>Do you think you can do this with non-fiction (true) and fiction (made-up) text?</a:t>
            </a:r>
          </a:p>
          <a:p>
            <a:pPr lvl="1"/>
            <a:r>
              <a:rPr lang="en-US" dirty="0" smtClean="0"/>
              <a:t>Yes! This is JUST as important in non-fiction!</a:t>
            </a:r>
          </a:p>
          <a:p>
            <a:r>
              <a:rPr lang="en-US" dirty="0" smtClean="0"/>
              <a:t>What are the four parts citations need?</a:t>
            </a:r>
          </a:p>
          <a:p>
            <a:pPr lvl="1"/>
            <a:r>
              <a:rPr lang="en-US" dirty="0" smtClean="0"/>
              <a:t>Inference</a:t>
            </a:r>
          </a:p>
          <a:p>
            <a:pPr lvl="1"/>
            <a:r>
              <a:rPr lang="en-US" dirty="0" smtClean="0"/>
              <a:t>Evidence</a:t>
            </a:r>
          </a:p>
          <a:p>
            <a:pPr lvl="1"/>
            <a:r>
              <a:rPr lang="en-US" dirty="0" smtClean="0"/>
              <a:t>Quotations</a:t>
            </a:r>
          </a:p>
          <a:p>
            <a:pPr lvl="1"/>
            <a:r>
              <a:rPr lang="en-US" dirty="0" smtClean="0"/>
              <a:t>Page number in parenthesis</a:t>
            </a:r>
          </a:p>
          <a:p>
            <a:endParaRPr lang="en-US" dirty="0" smtClean="0"/>
          </a:p>
          <a:p>
            <a:endParaRPr lang="en-US" dirty="0"/>
          </a:p>
        </p:txBody>
      </p:sp>
    </p:spTree>
    <p:extLst>
      <p:ext uri="{BB962C8B-B14F-4D97-AF65-F5344CB8AC3E}">
        <p14:creationId xmlns:p14="http://schemas.microsoft.com/office/powerpoint/2010/main" val="181242785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edge">
                                      <p:cBhvr>
                                        <p:cTn id="12" dur="2000"/>
                                        <p:tgtEl>
                                          <p:spTgt spid="3">
                                            <p:txEl>
                                              <p:pRg st="1" end="1"/>
                                            </p:txEl>
                                          </p:spTgt>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edge">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edge">
                                      <p:cBhvr>
                                        <p:cTn id="20" dur="2000"/>
                                        <p:tgtEl>
                                          <p:spTgt spid="3">
                                            <p:txEl>
                                              <p:pRg st="3" end="3"/>
                                            </p:txEl>
                                          </p:spTgt>
                                        </p:tgtEl>
                                      </p:cBhvr>
                                    </p:animEffect>
                                  </p:childTnLst>
                                </p:cTn>
                              </p:par>
                              <p:par>
                                <p:cTn id="21" presetID="2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edge">
                                      <p:cBhvr>
                                        <p:cTn id="23" dur="2000"/>
                                        <p:tgtEl>
                                          <p:spTgt spid="3">
                                            <p:txEl>
                                              <p:pRg st="4" end="4"/>
                                            </p:txEl>
                                          </p:spTgt>
                                        </p:tgtEl>
                                      </p:cBhvr>
                                    </p:animEffect>
                                  </p:childTnLst>
                                </p:cTn>
                              </p:par>
                              <p:par>
                                <p:cTn id="24" presetID="2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edge">
                                      <p:cBhvr>
                                        <p:cTn id="26" dur="2000"/>
                                        <p:tgtEl>
                                          <p:spTgt spid="3">
                                            <p:txEl>
                                              <p:pRg st="5" end="5"/>
                                            </p:txEl>
                                          </p:spTgt>
                                        </p:tgtEl>
                                      </p:cBhvr>
                                    </p:animEffect>
                                  </p:childTnLst>
                                </p:cTn>
                              </p:par>
                              <p:par>
                                <p:cTn id="27" presetID="2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edge">
                                      <p:cBhvr>
                                        <p:cTn id="29" dur="2000"/>
                                        <p:tgtEl>
                                          <p:spTgt spid="3">
                                            <p:txEl>
                                              <p:pRg st="6" end="6"/>
                                            </p:txEl>
                                          </p:spTgt>
                                        </p:tgtEl>
                                      </p:cBhvr>
                                    </p:animEffect>
                                  </p:childTnLst>
                                </p:cTn>
                              </p:par>
                              <p:par>
                                <p:cTn id="30" presetID="2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edge">
                                      <p:cBhvr>
                                        <p:cTn id="3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5138" y="2747719"/>
            <a:ext cx="8610600" cy="1293028"/>
          </a:xfrm>
        </p:spPr>
        <p:txBody>
          <a:bodyPr/>
          <a:lstStyle/>
          <a:p>
            <a:pPr algn="ctr"/>
            <a:r>
              <a:rPr lang="en-US" dirty="0" smtClean="0"/>
              <a:t>I need a good actor for a demonstration</a:t>
            </a:r>
            <a:endParaRPr lang="en-US" dirty="0"/>
          </a:p>
        </p:txBody>
      </p:sp>
    </p:spTree>
    <p:extLst>
      <p:ext uri="{BB962C8B-B14F-4D97-AF65-F5344CB8AC3E}">
        <p14:creationId xmlns:p14="http://schemas.microsoft.com/office/powerpoint/2010/main" val="11441936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not clean your room by citing evidence</a:t>
            </a:r>
            <a:endParaRPr lang="en-US" dirty="0"/>
          </a:p>
        </p:txBody>
      </p:sp>
      <p:sp>
        <p:nvSpPr>
          <p:cNvPr id="3" name="Content Placeholder 2"/>
          <p:cNvSpPr>
            <a:spLocks noGrp="1"/>
          </p:cNvSpPr>
          <p:nvPr>
            <p:ph idx="1"/>
          </p:nvPr>
        </p:nvSpPr>
        <p:spPr/>
        <p:txBody>
          <a:bodyPr/>
          <a:lstStyle/>
          <a:p>
            <a:r>
              <a:rPr lang="en-US" dirty="0" smtClean="0"/>
              <a:t>Have you ever been in this argument?</a:t>
            </a:r>
          </a:p>
          <a:p>
            <a:pPr lvl="1"/>
            <a:r>
              <a:rPr lang="en-US" dirty="0" smtClean="0"/>
              <a:t>You: “Mom, I don’t want to clean my room!”</a:t>
            </a:r>
          </a:p>
          <a:p>
            <a:pPr lvl="1"/>
            <a:r>
              <a:rPr lang="en-US" dirty="0" smtClean="0"/>
              <a:t>Mom: “Why? It’s very dirty, and you can’t play until it’s done.”</a:t>
            </a:r>
          </a:p>
          <a:p>
            <a:pPr lvl="1"/>
            <a:r>
              <a:rPr lang="en-US" dirty="0" smtClean="0"/>
              <a:t>You: “Because I JUST DON’T WANT TO. YOU DON’T UNDERSTAND. YOU CAN’T MAKE ME!”</a:t>
            </a:r>
          </a:p>
          <a:p>
            <a:pPr lvl="1"/>
            <a:endParaRPr lang="en-US" dirty="0"/>
          </a:p>
          <a:p>
            <a:r>
              <a:rPr lang="en-US" dirty="0" smtClean="0"/>
              <a:t>Is this one better or worse?</a:t>
            </a:r>
          </a:p>
          <a:p>
            <a:pPr lvl="1"/>
            <a:r>
              <a:rPr lang="en-US" dirty="0"/>
              <a:t>You: “Mom, I don’t want to clean my room!”</a:t>
            </a:r>
          </a:p>
          <a:p>
            <a:pPr lvl="1"/>
            <a:r>
              <a:rPr lang="en-US" dirty="0"/>
              <a:t>Mom: “Why? It’s very dirty, and you can’t play until it’s done.”</a:t>
            </a:r>
          </a:p>
          <a:p>
            <a:pPr lvl="1"/>
            <a:r>
              <a:rPr lang="en-US" dirty="0"/>
              <a:t>You: “Because </a:t>
            </a:r>
            <a:r>
              <a:rPr lang="en-US" dirty="0" smtClean="0"/>
              <a:t>I have a lot of homework to do, and I’m tired because I didn’t sleep well last night.”</a:t>
            </a:r>
            <a:endParaRPr lang="en-US" dirty="0"/>
          </a:p>
          <a:p>
            <a:pPr lvl="1"/>
            <a:endParaRPr lang="en-US" dirty="0" smtClean="0"/>
          </a:p>
        </p:txBody>
      </p:sp>
    </p:spTree>
    <p:extLst>
      <p:ext uri="{BB962C8B-B14F-4D97-AF65-F5344CB8AC3E}">
        <p14:creationId xmlns:p14="http://schemas.microsoft.com/office/powerpoint/2010/main" val="37183030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the second one better?</a:t>
            </a:r>
            <a:endParaRPr lang="en-US" dirty="0"/>
          </a:p>
        </p:txBody>
      </p:sp>
      <p:sp>
        <p:nvSpPr>
          <p:cNvPr id="3" name="Content Placeholder 2"/>
          <p:cNvSpPr>
            <a:spLocks noGrp="1"/>
          </p:cNvSpPr>
          <p:nvPr>
            <p:ph idx="1"/>
          </p:nvPr>
        </p:nvSpPr>
        <p:spPr/>
        <p:txBody>
          <a:bodyPr/>
          <a:lstStyle/>
          <a:p>
            <a:r>
              <a:rPr lang="en-US" dirty="0" smtClean="0"/>
              <a:t>You are backing up your opinion with evidence!</a:t>
            </a:r>
          </a:p>
          <a:p>
            <a:r>
              <a:rPr lang="en-US" dirty="0" smtClean="0"/>
              <a:t>This is a skill you will need for the rest of your school career, and also in life.</a:t>
            </a:r>
          </a:p>
          <a:p>
            <a:endParaRPr lang="en-US" dirty="0"/>
          </a:p>
          <a:p>
            <a:r>
              <a:rPr lang="en-US" dirty="0" smtClean="0"/>
              <a:t>Buddy buzz when you might need to back up your opinion with proof in real life, and why it might help in that circumstance.</a:t>
            </a:r>
            <a:endParaRPr lang="en-US" dirty="0"/>
          </a:p>
        </p:txBody>
      </p:sp>
    </p:spTree>
    <p:extLst>
      <p:ext uri="{BB962C8B-B14F-4D97-AF65-F5344CB8AC3E}">
        <p14:creationId xmlns:p14="http://schemas.microsoft.com/office/powerpoint/2010/main" val="14433383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Citing Evidence! What does that mean?</a:t>
            </a:r>
            <a:endParaRPr lang="en-US" dirty="0"/>
          </a:p>
        </p:txBody>
      </p:sp>
      <p:sp>
        <p:nvSpPr>
          <p:cNvPr id="3" name="Content Placeholder 2"/>
          <p:cNvSpPr>
            <a:spLocks noGrp="1"/>
          </p:cNvSpPr>
          <p:nvPr>
            <p:ph idx="1"/>
          </p:nvPr>
        </p:nvSpPr>
        <p:spPr/>
        <p:txBody>
          <a:bodyPr/>
          <a:lstStyle/>
          <a:p>
            <a:r>
              <a:rPr lang="en-US" dirty="0" smtClean="0"/>
              <a:t>Citing evidence means </a:t>
            </a:r>
            <a:r>
              <a:rPr lang="en-US" dirty="0" smtClean="0">
                <a:effectLst>
                  <a:outerShdw blurRad="38100" dist="38100" dir="2700000" algn="tl">
                    <a:srgbClr val="000000">
                      <a:alpha val="43137"/>
                    </a:srgbClr>
                  </a:outerShdw>
                </a:effectLst>
              </a:rPr>
              <a:t>proving your answers from information you found in the book</a:t>
            </a:r>
            <a:r>
              <a:rPr lang="en-US" dirty="0" smtClean="0"/>
              <a:t>. </a:t>
            </a:r>
          </a:p>
          <a:p>
            <a:r>
              <a:rPr lang="en-US" dirty="0" smtClean="0"/>
              <a:t>Here’s what it looks like:</a:t>
            </a:r>
          </a:p>
          <a:p>
            <a:pPr lvl="1"/>
            <a:r>
              <a:rPr lang="en-US" dirty="0" smtClean="0"/>
              <a:t>I can tell Charlie is angry because on page five he said, “I was madder than a mosquito in a mannequin factory” (pg. 5).</a:t>
            </a:r>
          </a:p>
          <a:p>
            <a:r>
              <a:rPr lang="en-US" dirty="0" smtClean="0"/>
              <a:t>Now that you are in 5</a:t>
            </a:r>
            <a:r>
              <a:rPr lang="en-US" baseline="30000" dirty="0" smtClean="0"/>
              <a:t>th</a:t>
            </a:r>
            <a:r>
              <a:rPr lang="en-US" dirty="0" smtClean="0"/>
              <a:t> grade, you must also </a:t>
            </a:r>
            <a:r>
              <a:rPr lang="en-US" dirty="0" smtClean="0">
                <a:effectLst>
                  <a:outerShdw blurRad="38100" dist="38100" dir="2700000" algn="tl">
                    <a:srgbClr val="000000">
                      <a:alpha val="43137"/>
                    </a:srgbClr>
                  </a:outerShdw>
                </a:effectLst>
              </a:rPr>
              <a:t>write the page number you find it on (in parenthesis at the end of the sentence).</a:t>
            </a:r>
          </a:p>
          <a:p>
            <a:r>
              <a:rPr lang="en-US" dirty="0" smtClean="0"/>
              <a:t>The </a:t>
            </a:r>
            <a:r>
              <a:rPr lang="en-US" dirty="0" smtClean="0">
                <a:effectLst>
                  <a:outerShdw blurRad="38100" dist="38100" dir="2700000" algn="tl">
                    <a:srgbClr val="000000">
                      <a:alpha val="43137"/>
                    </a:srgbClr>
                  </a:outerShdw>
                </a:effectLst>
              </a:rPr>
              <a:t>evidence you find goes in “quotation marks”.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7127" y="4365938"/>
            <a:ext cx="1697888" cy="22967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13324963"/>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Making Inferences Have to do with This?</a:t>
            </a:r>
            <a:endParaRPr lang="en-US" dirty="0"/>
          </a:p>
        </p:txBody>
      </p:sp>
      <p:sp>
        <p:nvSpPr>
          <p:cNvPr id="5" name="Content Placeholder 4"/>
          <p:cNvSpPr>
            <a:spLocks noGrp="1"/>
          </p:cNvSpPr>
          <p:nvPr>
            <p:ph idx="1"/>
          </p:nvPr>
        </p:nvSpPr>
        <p:spPr/>
        <p:txBody>
          <a:bodyPr/>
          <a:lstStyle/>
          <a:p>
            <a:r>
              <a:rPr lang="en-US" dirty="0" smtClean="0"/>
              <a:t>Making inferences means </a:t>
            </a:r>
            <a:r>
              <a:rPr lang="en-US" dirty="0" smtClean="0">
                <a:effectLst>
                  <a:outerShdw blurRad="38100" dist="38100" dir="2700000" algn="tl">
                    <a:srgbClr val="000000">
                      <a:alpha val="43137"/>
                    </a:srgbClr>
                  </a:outerShdw>
                </a:effectLst>
              </a:rPr>
              <a:t>making an educated guess on what is </a:t>
            </a:r>
            <a:r>
              <a:rPr lang="en-US" i="1" dirty="0" smtClean="0"/>
              <a:t>really</a:t>
            </a:r>
            <a:r>
              <a:rPr lang="en-US" dirty="0" smtClean="0"/>
              <a:t> </a:t>
            </a:r>
            <a:r>
              <a:rPr lang="en-US" dirty="0" smtClean="0">
                <a:effectLst>
                  <a:outerShdw blurRad="38100" dist="38100" dir="2700000" algn="tl">
                    <a:srgbClr val="000000">
                      <a:alpha val="43137"/>
                    </a:srgbClr>
                  </a:outerShdw>
                </a:effectLst>
              </a:rPr>
              <a:t>going on in the story, even if it is not exactly said by the author. </a:t>
            </a:r>
          </a:p>
          <a:p>
            <a:r>
              <a:rPr lang="en-US" dirty="0" smtClean="0">
                <a:effectLst>
                  <a:outerShdw blurRad="38100" dist="38100" dir="2700000" algn="tl">
                    <a:srgbClr val="000000">
                      <a:alpha val="43137"/>
                    </a:srgbClr>
                  </a:outerShdw>
                </a:effectLst>
              </a:rPr>
              <a:t>I</a:t>
            </a:r>
            <a:r>
              <a:rPr lang="en-US" dirty="0" smtClean="0"/>
              <a:t>t has to do with citing evidence because </a:t>
            </a:r>
            <a:r>
              <a:rPr lang="en-US" dirty="0" smtClean="0">
                <a:effectLst>
                  <a:outerShdw blurRad="38100" dist="38100" dir="2700000" algn="tl">
                    <a:srgbClr val="000000">
                      <a:alpha val="43137"/>
                    </a:srgbClr>
                  </a:outerShdw>
                </a:effectLst>
              </a:rPr>
              <a:t>you make an educated guess, then cite evidence to prove it!</a:t>
            </a:r>
          </a:p>
          <a:p>
            <a:r>
              <a:rPr lang="en-US" dirty="0" smtClean="0">
                <a:hlinkClick r:id="rId2"/>
              </a:rPr>
              <a:t>https://youtu.be/m_ZNP5aj5fs</a:t>
            </a:r>
            <a:r>
              <a:rPr lang="en-US" dirty="0" smtClean="0"/>
              <a:t> </a:t>
            </a: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37252">
            <a:off x="7200900" y="3510015"/>
            <a:ext cx="3057442" cy="2845829"/>
          </a:xfrm>
          <a:prstGeom prst="roundRect">
            <a:avLst>
              <a:gd name="adj" fmla="val 8068"/>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43965246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Practice </a:t>
            </a:r>
            <a:r>
              <a:rPr lang="en-US" dirty="0" smtClean="0">
                <a:sym typeface="Wingdings" panose="05000000000000000000" pitchFamily="2" charset="2"/>
              </a:rPr>
              <a: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4400" dirty="0" smtClean="0"/>
              <a:t>Jade shivered as she walked slowly down the cold and windy road. She had no where to go, and no one to get to. The gray, dark sky matched how she felt on the inside. On a day like today, she wondered if anyone would care if she just disappeared.</a:t>
            </a:r>
          </a:p>
          <a:p>
            <a:pPr marL="0" indent="0">
              <a:buNone/>
            </a:pPr>
            <a:r>
              <a:rPr lang="en-US" dirty="0" smtClean="0"/>
              <a:t>What can you INFER about how Jade is feeling? Cite evidence!</a:t>
            </a:r>
            <a:endParaRPr lang="en-US" dirty="0"/>
          </a:p>
        </p:txBody>
      </p:sp>
    </p:spTree>
    <p:extLst>
      <p:ext uri="{BB962C8B-B14F-4D97-AF65-F5344CB8AC3E}">
        <p14:creationId xmlns:p14="http://schemas.microsoft.com/office/powerpoint/2010/main" val="4986317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How’d You Do?</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4400" dirty="0" smtClean="0"/>
              <a:t>Based on the text, </a:t>
            </a:r>
            <a:r>
              <a:rPr lang="en-US" sz="4400" dirty="0" smtClean="0">
                <a:solidFill>
                  <a:schemeClr val="accent6">
                    <a:lumMod val="75000"/>
                  </a:schemeClr>
                </a:solidFill>
              </a:rPr>
              <a:t>I can infer that Jade is feeling sad or lonely</a:t>
            </a:r>
            <a:r>
              <a:rPr lang="en-US" sz="4400" dirty="0" smtClean="0"/>
              <a:t>. I know this because the author says the </a:t>
            </a:r>
            <a:r>
              <a:rPr lang="en-US" sz="4400" dirty="0" smtClean="0">
                <a:solidFill>
                  <a:srgbClr val="FF0000"/>
                </a:solidFill>
              </a:rPr>
              <a:t>“</a:t>
            </a:r>
            <a:r>
              <a:rPr lang="en-US" sz="4400" dirty="0" smtClean="0">
                <a:solidFill>
                  <a:schemeClr val="accent2">
                    <a:lumMod val="75000"/>
                  </a:schemeClr>
                </a:solidFill>
              </a:rPr>
              <a:t>gray, dark sky matched how she felt on the inside</a:t>
            </a:r>
            <a:r>
              <a:rPr lang="en-US" sz="4400" dirty="0" smtClean="0">
                <a:solidFill>
                  <a:srgbClr val="FF0000"/>
                </a:solidFill>
              </a:rPr>
              <a:t>”</a:t>
            </a:r>
            <a:r>
              <a:rPr lang="en-US" sz="4400" dirty="0" smtClean="0"/>
              <a:t>, and </a:t>
            </a:r>
            <a:r>
              <a:rPr lang="en-US" sz="4400" dirty="0" smtClean="0">
                <a:solidFill>
                  <a:srgbClr val="FF0000"/>
                </a:solidFill>
              </a:rPr>
              <a:t>“</a:t>
            </a:r>
            <a:r>
              <a:rPr lang="en-US" sz="4400" dirty="0" smtClean="0">
                <a:solidFill>
                  <a:schemeClr val="accent2">
                    <a:lumMod val="75000"/>
                  </a:schemeClr>
                </a:solidFill>
              </a:rPr>
              <a:t>she wondered if anyone would care if she just disappeared</a:t>
            </a:r>
            <a:r>
              <a:rPr lang="en-US" sz="4400" dirty="0" smtClean="0">
                <a:solidFill>
                  <a:srgbClr val="FF0000"/>
                </a:solidFill>
              </a:rPr>
              <a:t>”</a:t>
            </a:r>
            <a:r>
              <a:rPr lang="en-US" sz="4400" dirty="0" smtClean="0"/>
              <a:t> </a:t>
            </a:r>
            <a:r>
              <a:rPr lang="en-US" sz="4400" dirty="0" smtClean="0">
                <a:solidFill>
                  <a:srgbClr val="7030A0"/>
                </a:solidFill>
              </a:rPr>
              <a:t>(</a:t>
            </a:r>
            <a:r>
              <a:rPr lang="en-US" sz="4400" dirty="0" err="1" smtClean="0">
                <a:solidFill>
                  <a:srgbClr val="7030A0"/>
                </a:solidFill>
              </a:rPr>
              <a:t>Pg</a:t>
            </a:r>
            <a:r>
              <a:rPr lang="en-US" sz="4400" dirty="0" smtClean="0">
                <a:solidFill>
                  <a:srgbClr val="7030A0"/>
                </a:solidFill>
              </a:rPr>
              <a:t> 1). </a:t>
            </a:r>
          </a:p>
        </p:txBody>
      </p:sp>
      <p:sp>
        <p:nvSpPr>
          <p:cNvPr id="4" name="Oval Callout 3"/>
          <p:cNvSpPr/>
          <p:nvPr/>
        </p:nvSpPr>
        <p:spPr>
          <a:xfrm>
            <a:off x="4172755" y="360608"/>
            <a:ext cx="2627290" cy="1574778"/>
          </a:xfrm>
          <a:prstGeom prst="wedgeEllipseCallout">
            <a:avLst>
              <a:gd name="adj1" fmla="val 32108"/>
              <a:gd name="adj2" fmla="val 65771"/>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This is my inference!</a:t>
            </a:r>
            <a:endParaRPr lang="en-US" dirty="0"/>
          </a:p>
        </p:txBody>
      </p:sp>
      <p:sp>
        <p:nvSpPr>
          <p:cNvPr id="5" name="Oval Callout 4"/>
          <p:cNvSpPr/>
          <p:nvPr/>
        </p:nvSpPr>
        <p:spPr>
          <a:xfrm>
            <a:off x="7006107" y="5581952"/>
            <a:ext cx="1893195" cy="1273465"/>
          </a:xfrm>
          <a:prstGeom prst="wedgeEllipseCallout">
            <a:avLst>
              <a:gd name="adj1" fmla="val -44613"/>
              <a:gd name="adj2" fmla="val -58013"/>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This is my evidence!</a:t>
            </a:r>
            <a:endParaRPr lang="en-US" dirty="0"/>
          </a:p>
        </p:txBody>
      </p:sp>
      <p:cxnSp>
        <p:nvCxnSpPr>
          <p:cNvPr id="7" name="Straight Arrow Connector 6"/>
          <p:cNvCxnSpPr/>
          <p:nvPr/>
        </p:nvCxnSpPr>
        <p:spPr>
          <a:xfrm flipH="1">
            <a:off x="10393251" y="4675031"/>
            <a:ext cx="991673" cy="257577"/>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cxnSp>
        <p:nvCxnSpPr>
          <p:cNvPr id="9" name="Straight Arrow Connector 8"/>
          <p:cNvCxnSpPr/>
          <p:nvPr/>
        </p:nvCxnSpPr>
        <p:spPr>
          <a:xfrm>
            <a:off x="7624292" y="3026535"/>
            <a:ext cx="965916" cy="2962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275008" y="5945914"/>
            <a:ext cx="643944" cy="592428"/>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18082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Break!</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www.gonoodle.com/channels/koo-koo-kanga-roo/pop-see-ko-2-0</a:t>
            </a:r>
            <a:endParaRPr lang="en-US" dirty="0" smtClean="0"/>
          </a:p>
          <a:p>
            <a:endParaRPr lang="en-US" dirty="0"/>
          </a:p>
        </p:txBody>
      </p:sp>
      <p:pic>
        <p:nvPicPr>
          <p:cNvPr id="4" name="Picture 3"/>
          <p:cNvPicPr>
            <a:picLocks noChangeAspect="1"/>
          </p:cNvPicPr>
          <p:nvPr/>
        </p:nvPicPr>
        <p:blipFill rotWithShape="1">
          <a:blip r:embed="rId3"/>
          <a:srcRect l="20371" t="16151" r="19150" b="24787"/>
          <a:stretch/>
        </p:blipFill>
        <p:spPr>
          <a:xfrm>
            <a:off x="2393325" y="2672365"/>
            <a:ext cx="7405350" cy="38541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98522610"/>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234</TotalTime>
  <Words>1105</Words>
  <Application>Microsoft Office PowerPoint</Application>
  <PresentationFormat>Widescreen</PresentationFormat>
  <Paragraphs>73</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Century Gothic</vt:lpstr>
      <vt:lpstr>Wingdings</vt:lpstr>
      <vt:lpstr>Vapor Trail</vt:lpstr>
      <vt:lpstr>How to Cite Evidence and Make Inferences: Back it up with proof!</vt:lpstr>
      <vt:lpstr>I need a good actor for a demonstration</vt:lpstr>
      <vt:lpstr>How to not clean your room by citing evidence</vt:lpstr>
      <vt:lpstr>Why is the second one better?</vt:lpstr>
      <vt:lpstr>Citing Evidence! What does that mean?</vt:lpstr>
      <vt:lpstr>What Does Making Inferences Have to do with This?</vt:lpstr>
      <vt:lpstr>Let’s Practice </vt:lpstr>
      <vt:lpstr>How’d You Do?</vt:lpstr>
      <vt:lpstr>Brain Break!</vt:lpstr>
      <vt:lpstr>To Recap: A citation ALWAYS needs…….</vt:lpstr>
      <vt:lpstr>Let’s Practice some more! </vt:lpstr>
      <vt:lpstr>How’d You Do?</vt:lpstr>
      <vt:lpstr>Do I always have to use quotes?</vt:lpstr>
      <vt:lpstr>Citing without quotes</vt:lpstr>
      <vt:lpstr>One more time. You can do it!</vt:lpstr>
      <vt:lpstr>How’d You Do?</vt:lpstr>
      <vt:lpstr>Why is it important to know how to make inferences and cite evidence?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Cite Evidence: Back it up with proof!</dc:title>
  <dc:creator>Melissa Wilhite</dc:creator>
  <cp:lastModifiedBy>Melissa Wilhite</cp:lastModifiedBy>
  <cp:revision>14</cp:revision>
  <dcterms:created xsi:type="dcterms:W3CDTF">2015-06-10T00:41:59Z</dcterms:created>
  <dcterms:modified xsi:type="dcterms:W3CDTF">2015-06-10T04:36:52Z</dcterms:modified>
</cp:coreProperties>
</file>