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6" r:id="rId2"/>
    <p:sldId id="286" r:id="rId3"/>
    <p:sldId id="381" r:id="rId4"/>
    <p:sldId id="394" r:id="rId5"/>
    <p:sldId id="373" r:id="rId6"/>
    <p:sldId id="302" r:id="rId7"/>
    <p:sldId id="368" r:id="rId8"/>
    <p:sldId id="371" r:id="rId9"/>
    <p:sldId id="276" r:id="rId10"/>
    <p:sldId id="329" r:id="rId11"/>
    <p:sldId id="330" r:id="rId12"/>
    <p:sldId id="331" r:id="rId13"/>
    <p:sldId id="332" r:id="rId14"/>
    <p:sldId id="327" r:id="rId15"/>
    <p:sldId id="317" r:id="rId16"/>
    <p:sldId id="267" r:id="rId17"/>
    <p:sldId id="291" r:id="rId18"/>
    <p:sldId id="274" r:id="rId19"/>
    <p:sldId id="321" r:id="rId20"/>
    <p:sldId id="303" r:id="rId21"/>
    <p:sldId id="279" r:id="rId22"/>
    <p:sldId id="318" r:id="rId23"/>
    <p:sldId id="369" r:id="rId24"/>
    <p:sldId id="374" r:id="rId25"/>
    <p:sldId id="287" r:id="rId26"/>
    <p:sldId id="325" r:id="rId27"/>
    <p:sldId id="335" r:id="rId28"/>
    <p:sldId id="324" r:id="rId29"/>
    <p:sldId id="343" r:id="rId30"/>
    <p:sldId id="323" r:id="rId31"/>
    <p:sldId id="406" r:id="rId32"/>
    <p:sldId id="393" r:id="rId33"/>
    <p:sldId id="305" r:id="rId34"/>
    <p:sldId id="382" r:id="rId35"/>
    <p:sldId id="375" r:id="rId36"/>
    <p:sldId id="298" r:id="rId37"/>
    <p:sldId id="400" r:id="rId38"/>
    <p:sldId id="376" r:id="rId39"/>
    <p:sldId id="314" r:id="rId40"/>
    <p:sldId id="395" r:id="rId41"/>
    <p:sldId id="396" r:id="rId42"/>
    <p:sldId id="397" r:id="rId43"/>
    <p:sldId id="428" r:id="rId44"/>
    <p:sldId id="304" r:id="rId45"/>
    <p:sldId id="348" r:id="rId46"/>
    <p:sldId id="399" r:id="rId47"/>
    <p:sldId id="398" r:id="rId48"/>
    <p:sldId id="412" r:id="rId49"/>
    <p:sldId id="402" r:id="rId50"/>
    <p:sldId id="403" r:id="rId51"/>
    <p:sldId id="416" r:id="rId52"/>
    <p:sldId id="404" r:id="rId53"/>
    <p:sldId id="417" r:id="rId54"/>
    <p:sldId id="408" r:id="rId55"/>
    <p:sldId id="426" r:id="rId56"/>
    <p:sldId id="313" r:id="rId57"/>
    <p:sldId id="414" r:id="rId58"/>
    <p:sldId id="418" r:id="rId59"/>
    <p:sldId id="350" r:id="rId60"/>
    <p:sldId id="419" r:id="rId61"/>
    <p:sldId id="420" r:id="rId62"/>
    <p:sldId id="421" r:id="rId63"/>
    <p:sldId id="422" r:id="rId64"/>
    <p:sldId id="423" r:id="rId65"/>
    <p:sldId id="424" r:id="rId66"/>
    <p:sldId id="425" r:id="rId67"/>
    <p:sldId id="409" r:id="rId68"/>
    <p:sldId id="410" r:id="rId69"/>
    <p:sldId id="411" r:id="rId70"/>
    <p:sldId id="413" r:id="rId71"/>
    <p:sldId id="415" r:id="rId72"/>
    <p:sldId id="429" r:id="rId73"/>
    <p:sldId id="336" r:id="rId74"/>
    <p:sldId id="407" r:id="rId75"/>
    <p:sldId id="344" r:id="rId76"/>
    <p:sldId id="387" r:id="rId77"/>
    <p:sldId id="346" r:id="rId78"/>
    <p:sldId id="383" r:id="rId79"/>
    <p:sldId id="384" r:id="rId80"/>
    <p:sldId id="391" r:id="rId81"/>
    <p:sldId id="353" r:id="rId82"/>
    <p:sldId id="427" r:id="rId83"/>
    <p:sldId id="357" r:id="rId84"/>
    <p:sldId id="352" r:id="rId85"/>
    <p:sldId id="358" r:id="rId86"/>
    <p:sldId id="361" r:id="rId87"/>
    <p:sldId id="392"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490"/>
    <a:srgbClr val="EC6EEC"/>
    <a:srgbClr val="C803CD"/>
    <a:srgbClr val="4DF711"/>
    <a:srgbClr val="95FA0E"/>
    <a:srgbClr val="E226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4" autoAdjust="0"/>
    <p:restoredTop sz="90129" autoAdjust="0"/>
  </p:normalViewPr>
  <p:slideViewPr>
    <p:cSldViewPr snapToGrid="0">
      <p:cViewPr varScale="1">
        <p:scale>
          <a:sx n="68" d="100"/>
          <a:sy n="68" d="100"/>
        </p:scale>
        <p:origin x="4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_rels/drawing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B786BC-9E8A-49B9-8508-9A9F215837D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F96EF72-BE45-4BDB-B15F-2EAA99D601B5}">
      <dgm:prSet phldrT="[Text]"/>
      <dgm:spPr/>
      <dgm:t>
        <a:bodyPr/>
        <a:lstStyle/>
        <a:p>
          <a:r>
            <a:rPr lang="en-US" b="1" dirty="0">
              <a:solidFill>
                <a:srgbClr val="FFFF00"/>
              </a:solidFill>
            </a:rPr>
            <a:t>Title IX System Coordinator</a:t>
          </a:r>
        </a:p>
        <a:p>
          <a:r>
            <a:rPr lang="en-US" dirty="0"/>
            <a:t>Dr. Aronica Gloster, Student Services</a:t>
          </a:r>
        </a:p>
      </dgm:t>
    </dgm:pt>
    <dgm:pt modelId="{65FDF346-554A-43F5-A85B-3C3AABD0D45D}" type="parTrans" cxnId="{2280393E-F019-48E5-8D51-DFDB3B2EC96E}">
      <dgm:prSet/>
      <dgm:spPr/>
      <dgm:t>
        <a:bodyPr/>
        <a:lstStyle/>
        <a:p>
          <a:endParaRPr lang="en-US"/>
        </a:p>
      </dgm:t>
    </dgm:pt>
    <dgm:pt modelId="{F9FDABA5-F67D-4F78-88BF-2272EBA84E89}" type="sibTrans" cxnId="{2280393E-F019-48E5-8D51-DFDB3B2EC96E}">
      <dgm:prSet/>
      <dgm:spPr/>
      <dgm:t>
        <a:bodyPr/>
        <a:lstStyle/>
        <a:p>
          <a:endParaRPr lang="en-US"/>
        </a:p>
      </dgm:t>
    </dgm:pt>
    <dgm:pt modelId="{F8B39CEF-BD24-4EAB-BDC8-416C7DBC6778}" type="asst">
      <dgm:prSet phldrT="[Text]"/>
      <dgm:spPr/>
      <dgm:t>
        <a:bodyPr/>
        <a:lstStyle/>
        <a:p>
          <a:r>
            <a:rPr lang="en-US" b="1" dirty="0">
              <a:solidFill>
                <a:srgbClr val="FFFF00"/>
              </a:solidFill>
            </a:rPr>
            <a:t>Complaints Against Employees</a:t>
          </a:r>
        </a:p>
        <a:p>
          <a:r>
            <a:rPr lang="en-US" dirty="0"/>
            <a:t>Dr. Cecil Clark, </a:t>
          </a:r>
        </a:p>
        <a:p>
          <a:r>
            <a:rPr lang="en-US" dirty="0"/>
            <a:t>Chief HR Officer</a:t>
          </a:r>
        </a:p>
      </dgm:t>
    </dgm:pt>
    <dgm:pt modelId="{0BC748C9-57B2-486B-8528-928EE22FD5B2}" type="parTrans" cxnId="{1F52B352-7495-4F0F-997F-01A60B5437DB}">
      <dgm:prSet/>
      <dgm:spPr/>
      <dgm:t>
        <a:bodyPr/>
        <a:lstStyle/>
        <a:p>
          <a:endParaRPr lang="en-US"/>
        </a:p>
      </dgm:t>
    </dgm:pt>
    <dgm:pt modelId="{BD8AD2B8-7D9C-4274-A170-DCF635415571}" type="sibTrans" cxnId="{1F52B352-7495-4F0F-997F-01A60B5437DB}">
      <dgm:prSet/>
      <dgm:spPr/>
      <dgm:t>
        <a:bodyPr/>
        <a:lstStyle/>
        <a:p>
          <a:endParaRPr lang="en-US"/>
        </a:p>
      </dgm:t>
    </dgm:pt>
    <dgm:pt modelId="{F1E79048-F258-49F8-B4C2-95C280C5911E}">
      <dgm:prSet phldrT="[Text]"/>
      <dgm:spPr/>
      <dgm:t>
        <a:bodyPr/>
        <a:lstStyle/>
        <a:p>
          <a:r>
            <a:rPr lang="en-US" b="1" dirty="0">
              <a:solidFill>
                <a:srgbClr val="FFFF00"/>
              </a:solidFill>
            </a:rPr>
            <a:t>System Investigators</a:t>
          </a:r>
        </a:p>
        <a:p>
          <a:r>
            <a:rPr lang="en-US" dirty="0"/>
            <a:t>Mrs. Kourtney Bell</a:t>
          </a:r>
        </a:p>
        <a:p>
          <a:r>
            <a:rPr lang="en-US" dirty="0"/>
            <a:t>Mr. Gregg Riddle</a:t>
          </a:r>
        </a:p>
        <a:p>
          <a:r>
            <a:rPr lang="en-US" dirty="0"/>
            <a:t>Officer Henry Jackson</a:t>
          </a:r>
        </a:p>
        <a:p>
          <a:endParaRPr lang="en-US" dirty="0"/>
        </a:p>
      </dgm:t>
    </dgm:pt>
    <dgm:pt modelId="{FEF7C5A6-2751-4109-B094-A46A2E6A0A7E}" type="parTrans" cxnId="{16AB312C-8EEC-42D3-84A5-9082CA2B3704}">
      <dgm:prSet/>
      <dgm:spPr/>
      <dgm:t>
        <a:bodyPr/>
        <a:lstStyle/>
        <a:p>
          <a:endParaRPr lang="en-US"/>
        </a:p>
      </dgm:t>
    </dgm:pt>
    <dgm:pt modelId="{5383EA93-FD70-4A7C-B40D-A4CA8CDC282F}" type="sibTrans" cxnId="{16AB312C-8EEC-42D3-84A5-9082CA2B3704}">
      <dgm:prSet/>
      <dgm:spPr/>
      <dgm:t>
        <a:bodyPr/>
        <a:lstStyle/>
        <a:p>
          <a:endParaRPr lang="en-US"/>
        </a:p>
      </dgm:t>
    </dgm:pt>
    <dgm:pt modelId="{60EBF8A7-9642-4A3D-B00C-25D8F362E680}">
      <dgm:prSet phldrT="[Text]"/>
      <dgm:spPr/>
      <dgm:t>
        <a:bodyPr/>
        <a:lstStyle/>
        <a:p>
          <a:r>
            <a:rPr lang="en-US" b="1" dirty="0">
              <a:solidFill>
                <a:srgbClr val="FFFF00"/>
              </a:solidFill>
            </a:rPr>
            <a:t>Decision-Maker</a:t>
          </a:r>
        </a:p>
        <a:p>
          <a:r>
            <a:rPr lang="en-US" dirty="0"/>
            <a:t>Mr. Matthew </a:t>
          </a:r>
          <a:r>
            <a:rPr lang="en-US" dirty="0" err="1"/>
            <a:t>Priester</a:t>
          </a:r>
          <a:r>
            <a:rPr lang="en-US" dirty="0"/>
            <a:t>, </a:t>
          </a:r>
        </a:p>
        <a:p>
          <a:r>
            <a:rPr lang="en-US" dirty="0"/>
            <a:t>Deputy Superintendent</a:t>
          </a:r>
        </a:p>
      </dgm:t>
    </dgm:pt>
    <dgm:pt modelId="{30006DA7-A9A8-4CD0-B991-6995703AC5C6}" type="parTrans" cxnId="{8A09BBB6-51AF-4103-B8F5-D259C85F6F7A}">
      <dgm:prSet/>
      <dgm:spPr/>
      <dgm:t>
        <a:bodyPr/>
        <a:lstStyle/>
        <a:p>
          <a:endParaRPr lang="en-US"/>
        </a:p>
      </dgm:t>
    </dgm:pt>
    <dgm:pt modelId="{D8B70A9D-9B18-4E94-90CC-433DD2D1018A}" type="sibTrans" cxnId="{8A09BBB6-51AF-4103-B8F5-D259C85F6F7A}">
      <dgm:prSet/>
      <dgm:spPr/>
      <dgm:t>
        <a:bodyPr/>
        <a:lstStyle/>
        <a:p>
          <a:endParaRPr lang="en-US"/>
        </a:p>
      </dgm:t>
    </dgm:pt>
    <dgm:pt modelId="{C6327255-4DC1-4D1E-BF66-9F2A724D0228}">
      <dgm:prSet phldrT="[Text]"/>
      <dgm:spPr/>
      <dgm:t>
        <a:bodyPr/>
        <a:lstStyle/>
        <a:p>
          <a:r>
            <a:rPr lang="en-US" b="1" dirty="0">
              <a:solidFill>
                <a:srgbClr val="FFFF00"/>
              </a:solidFill>
            </a:rPr>
            <a:t>Appellate Decision-Maker</a:t>
          </a:r>
        </a:p>
        <a:p>
          <a:r>
            <a:rPr lang="en-US" dirty="0"/>
            <a:t>Dr. Kenneth Bradshaw,</a:t>
          </a:r>
        </a:p>
        <a:p>
          <a:r>
            <a:rPr lang="en-US" dirty="0"/>
            <a:t>Superintendent</a:t>
          </a:r>
        </a:p>
      </dgm:t>
    </dgm:pt>
    <dgm:pt modelId="{9BB2B0CA-0653-4AA6-915F-61A0371140FC}" type="parTrans" cxnId="{D10841A1-F582-478B-8E88-F2128DE98D1A}">
      <dgm:prSet/>
      <dgm:spPr/>
      <dgm:t>
        <a:bodyPr/>
        <a:lstStyle/>
        <a:p>
          <a:endParaRPr lang="en-US"/>
        </a:p>
      </dgm:t>
    </dgm:pt>
    <dgm:pt modelId="{FB3B5365-6D99-44B3-9F63-F68BB9728438}" type="sibTrans" cxnId="{D10841A1-F582-478B-8E88-F2128DE98D1A}">
      <dgm:prSet/>
      <dgm:spPr/>
      <dgm:t>
        <a:bodyPr/>
        <a:lstStyle/>
        <a:p>
          <a:endParaRPr lang="en-US"/>
        </a:p>
      </dgm:t>
    </dgm:pt>
    <dgm:pt modelId="{9A5C72DA-859E-4D31-A49C-D36551607711}" type="asst">
      <dgm:prSet/>
      <dgm:spPr/>
      <dgm:t>
        <a:bodyPr/>
        <a:lstStyle/>
        <a:p>
          <a:r>
            <a:rPr lang="en-US" b="1" dirty="0">
              <a:solidFill>
                <a:srgbClr val="FFFF00"/>
              </a:solidFill>
            </a:rPr>
            <a:t>Athletics Complaints</a:t>
          </a:r>
        </a:p>
        <a:p>
          <a:r>
            <a:rPr lang="en-US" dirty="0"/>
            <a:t>Mr. Scott McClintock, Athletics</a:t>
          </a:r>
        </a:p>
      </dgm:t>
    </dgm:pt>
    <dgm:pt modelId="{91CB597D-E360-4B35-B8C0-4BB3F732FEFE}" type="parTrans" cxnId="{2079FD0B-E43D-457A-B70E-1F2C0EAC5BD2}">
      <dgm:prSet/>
      <dgm:spPr/>
      <dgm:t>
        <a:bodyPr/>
        <a:lstStyle/>
        <a:p>
          <a:endParaRPr lang="en-US"/>
        </a:p>
      </dgm:t>
    </dgm:pt>
    <dgm:pt modelId="{B96CCF68-D7EB-4553-81D4-763E0021388B}" type="sibTrans" cxnId="{2079FD0B-E43D-457A-B70E-1F2C0EAC5BD2}">
      <dgm:prSet/>
      <dgm:spPr/>
      <dgm:t>
        <a:bodyPr/>
        <a:lstStyle/>
        <a:p>
          <a:endParaRPr lang="en-US"/>
        </a:p>
      </dgm:t>
    </dgm:pt>
    <dgm:pt modelId="{5CCD1AD0-0D02-4EFC-B75D-338A46A2F390}" type="asst">
      <dgm:prSet/>
      <dgm:spPr/>
      <dgm:t>
        <a:bodyPr/>
        <a:lstStyle/>
        <a:p>
          <a:r>
            <a:rPr lang="en-US" b="1" dirty="0">
              <a:solidFill>
                <a:srgbClr val="FFFF00"/>
              </a:solidFill>
            </a:rPr>
            <a:t>Complaints Against Students</a:t>
          </a:r>
        </a:p>
        <a:p>
          <a:r>
            <a:rPr lang="en-US" dirty="0"/>
            <a:t>Dr. Aronica Gloster,</a:t>
          </a:r>
        </a:p>
        <a:p>
          <a:r>
            <a:rPr lang="en-US" dirty="0"/>
            <a:t> Student Services</a:t>
          </a:r>
        </a:p>
      </dgm:t>
    </dgm:pt>
    <dgm:pt modelId="{65ED1222-5F46-4C6E-A6EE-D527D3018CE1}" type="parTrans" cxnId="{69D2BDB5-99F1-492B-BA04-857903D1EF5A}">
      <dgm:prSet/>
      <dgm:spPr/>
      <dgm:t>
        <a:bodyPr/>
        <a:lstStyle/>
        <a:p>
          <a:endParaRPr lang="en-US"/>
        </a:p>
      </dgm:t>
    </dgm:pt>
    <dgm:pt modelId="{163F4D15-D18D-49D1-AF58-7733CBE39FFD}" type="sibTrans" cxnId="{69D2BDB5-99F1-492B-BA04-857903D1EF5A}">
      <dgm:prSet/>
      <dgm:spPr/>
      <dgm:t>
        <a:bodyPr/>
        <a:lstStyle/>
        <a:p>
          <a:endParaRPr lang="en-US"/>
        </a:p>
      </dgm:t>
    </dgm:pt>
    <dgm:pt modelId="{D77B1FF0-CF30-4C90-A537-569AF359432F}">
      <dgm:prSet/>
      <dgm:spPr/>
      <dgm:t>
        <a:bodyPr/>
        <a:lstStyle/>
        <a:p>
          <a:r>
            <a:rPr lang="en-US" b="1" dirty="0">
              <a:solidFill>
                <a:srgbClr val="FFFF00"/>
              </a:solidFill>
            </a:rPr>
            <a:t>Dr. Kenneth Bradshaw,</a:t>
          </a:r>
        </a:p>
        <a:p>
          <a:r>
            <a:rPr lang="en-US" b="1" dirty="0">
              <a:solidFill>
                <a:srgbClr val="FFFF00"/>
              </a:solidFill>
            </a:rPr>
            <a:t>Superintendent</a:t>
          </a:r>
        </a:p>
      </dgm:t>
    </dgm:pt>
    <dgm:pt modelId="{E4EF61BF-51E0-4AF4-AFB7-24A5D9F5A51D}" type="parTrans" cxnId="{64FD845C-AE6C-47AD-B993-00C95575CDBC}">
      <dgm:prSet/>
      <dgm:spPr/>
      <dgm:t>
        <a:bodyPr/>
        <a:lstStyle/>
        <a:p>
          <a:endParaRPr lang="en-US"/>
        </a:p>
      </dgm:t>
    </dgm:pt>
    <dgm:pt modelId="{180805D7-39EF-4BA4-90EC-BC9BE11EEE74}" type="sibTrans" cxnId="{64FD845C-AE6C-47AD-B993-00C95575CDBC}">
      <dgm:prSet/>
      <dgm:spPr/>
      <dgm:t>
        <a:bodyPr/>
        <a:lstStyle/>
        <a:p>
          <a:endParaRPr lang="en-US"/>
        </a:p>
      </dgm:t>
    </dgm:pt>
    <dgm:pt modelId="{059B2821-51B2-4833-90B3-E8CE845DF71D}" type="pres">
      <dgm:prSet presAssocID="{13B786BC-9E8A-49B9-8508-9A9F215837D6}" presName="hierChild1" presStyleCnt="0">
        <dgm:presLayoutVars>
          <dgm:orgChart val="1"/>
          <dgm:chPref val="1"/>
          <dgm:dir/>
          <dgm:animOne val="branch"/>
          <dgm:animLvl val="lvl"/>
          <dgm:resizeHandles/>
        </dgm:presLayoutVars>
      </dgm:prSet>
      <dgm:spPr/>
    </dgm:pt>
    <dgm:pt modelId="{C817B837-0DC3-4E3F-A4FA-9A37455DC2B2}" type="pres">
      <dgm:prSet presAssocID="{D77B1FF0-CF30-4C90-A537-569AF359432F}" presName="hierRoot1" presStyleCnt="0">
        <dgm:presLayoutVars>
          <dgm:hierBranch val="init"/>
        </dgm:presLayoutVars>
      </dgm:prSet>
      <dgm:spPr/>
    </dgm:pt>
    <dgm:pt modelId="{FF048140-72AA-4A4D-B6AE-19FF6206D3CF}" type="pres">
      <dgm:prSet presAssocID="{D77B1FF0-CF30-4C90-A537-569AF359432F}" presName="rootComposite1" presStyleCnt="0"/>
      <dgm:spPr/>
    </dgm:pt>
    <dgm:pt modelId="{4D52E7CC-DC88-42EC-B3F7-FAA9C5475887}" type="pres">
      <dgm:prSet presAssocID="{D77B1FF0-CF30-4C90-A537-569AF359432F}" presName="rootText1" presStyleLbl="node0" presStyleIdx="0" presStyleCnt="2" custScaleX="101032" custScaleY="80335" custLinFactNeighborX="-10054" custLinFactNeighborY="24378">
        <dgm:presLayoutVars>
          <dgm:chPref val="3"/>
        </dgm:presLayoutVars>
      </dgm:prSet>
      <dgm:spPr/>
    </dgm:pt>
    <dgm:pt modelId="{1E270D6C-80AA-4DB5-8A1C-200DCCBD9E64}" type="pres">
      <dgm:prSet presAssocID="{D77B1FF0-CF30-4C90-A537-569AF359432F}" presName="rootConnector1" presStyleLbl="node1" presStyleIdx="0" presStyleCnt="0"/>
      <dgm:spPr/>
    </dgm:pt>
    <dgm:pt modelId="{0540183C-92FD-4535-AE6C-A15482C1E5D9}" type="pres">
      <dgm:prSet presAssocID="{D77B1FF0-CF30-4C90-A537-569AF359432F}" presName="hierChild2" presStyleCnt="0"/>
      <dgm:spPr/>
    </dgm:pt>
    <dgm:pt modelId="{D6089EB0-0647-47F2-A9EB-C8AE245B557E}" type="pres">
      <dgm:prSet presAssocID="{D77B1FF0-CF30-4C90-A537-569AF359432F}" presName="hierChild3" presStyleCnt="0"/>
      <dgm:spPr/>
    </dgm:pt>
    <dgm:pt modelId="{AAE87D05-C1DF-42CC-853C-42321FEF45BD}" type="pres">
      <dgm:prSet presAssocID="{FF96EF72-BE45-4BDB-B15F-2EAA99D601B5}" presName="hierRoot1" presStyleCnt="0">
        <dgm:presLayoutVars>
          <dgm:hierBranch val="init"/>
        </dgm:presLayoutVars>
      </dgm:prSet>
      <dgm:spPr/>
    </dgm:pt>
    <dgm:pt modelId="{02413452-485A-439A-A23B-1CE64427F3E3}" type="pres">
      <dgm:prSet presAssocID="{FF96EF72-BE45-4BDB-B15F-2EAA99D601B5}" presName="rootComposite1" presStyleCnt="0"/>
      <dgm:spPr/>
    </dgm:pt>
    <dgm:pt modelId="{DDAC1BFE-5601-459C-A5CF-FA2C36FBEF1B}" type="pres">
      <dgm:prSet presAssocID="{FF96EF72-BE45-4BDB-B15F-2EAA99D601B5}" presName="rootText1" presStyleLbl="node0" presStyleIdx="1" presStyleCnt="2" custLinFactNeighborX="3558" custLinFactNeighborY="24982">
        <dgm:presLayoutVars>
          <dgm:chPref val="3"/>
        </dgm:presLayoutVars>
      </dgm:prSet>
      <dgm:spPr/>
    </dgm:pt>
    <dgm:pt modelId="{0063E649-51BC-475D-876C-17B18235FD6A}" type="pres">
      <dgm:prSet presAssocID="{FF96EF72-BE45-4BDB-B15F-2EAA99D601B5}" presName="rootConnector1" presStyleLbl="node1" presStyleIdx="0" presStyleCnt="0"/>
      <dgm:spPr/>
    </dgm:pt>
    <dgm:pt modelId="{35C0069A-E6DA-401E-8072-4F4C149CBD6B}" type="pres">
      <dgm:prSet presAssocID="{FF96EF72-BE45-4BDB-B15F-2EAA99D601B5}" presName="hierChild2" presStyleCnt="0"/>
      <dgm:spPr/>
    </dgm:pt>
    <dgm:pt modelId="{61ABFFE9-99F6-4807-B72D-ECF1FFFD42CB}" type="pres">
      <dgm:prSet presAssocID="{FEF7C5A6-2751-4109-B094-A46A2E6A0A7E}" presName="Name37" presStyleLbl="parChTrans1D2" presStyleIdx="0" presStyleCnt="6"/>
      <dgm:spPr/>
    </dgm:pt>
    <dgm:pt modelId="{57F0BCD9-60F3-4546-A84C-326AF1F0470B}" type="pres">
      <dgm:prSet presAssocID="{F1E79048-F258-49F8-B4C2-95C280C5911E}" presName="hierRoot2" presStyleCnt="0">
        <dgm:presLayoutVars>
          <dgm:hierBranch val="init"/>
        </dgm:presLayoutVars>
      </dgm:prSet>
      <dgm:spPr/>
    </dgm:pt>
    <dgm:pt modelId="{071F2FF7-0BAE-4436-B954-22148BD73A71}" type="pres">
      <dgm:prSet presAssocID="{F1E79048-F258-49F8-B4C2-95C280C5911E}" presName="rootComposite" presStyleCnt="0"/>
      <dgm:spPr/>
    </dgm:pt>
    <dgm:pt modelId="{55C450A9-CC21-40EF-94DB-17B45B518CC9}" type="pres">
      <dgm:prSet presAssocID="{F1E79048-F258-49F8-B4C2-95C280C5911E}" presName="rootText" presStyleLbl="node2" presStyleIdx="0" presStyleCnt="3">
        <dgm:presLayoutVars>
          <dgm:chPref val="3"/>
        </dgm:presLayoutVars>
      </dgm:prSet>
      <dgm:spPr/>
    </dgm:pt>
    <dgm:pt modelId="{7F55AC3C-A93B-423B-BF87-1AE6E591C8F8}" type="pres">
      <dgm:prSet presAssocID="{F1E79048-F258-49F8-B4C2-95C280C5911E}" presName="rootConnector" presStyleLbl="node2" presStyleIdx="0" presStyleCnt="3"/>
      <dgm:spPr/>
    </dgm:pt>
    <dgm:pt modelId="{1FD4332A-BB8D-4990-960E-73D4BF4CE3C7}" type="pres">
      <dgm:prSet presAssocID="{F1E79048-F258-49F8-B4C2-95C280C5911E}" presName="hierChild4" presStyleCnt="0"/>
      <dgm:spPr/>
    </dgm:pt>
    <dgm:pt modelId="{FDB3637E-DF81-498A-BEA0-9344F2660D9C}" type="pres">
      <dgm:prSet presAssocID="{F1E79048-F258-49F8-B4C2-95C280C5911E}" presName="hierChild5" presStyleCnt="0"/>
      <dgm:spPr/>
    </dgm:pt>
    <dgm:pt modelId="{1A4FB0A2-3FDC-43EC-85BC-516F5DB25E61}" type="pres">
      <dgm:prSet presAssocID="{30006DA7-A9A8-4CD0-B991-6995703AC5C6}" presName="Name37" presStyleLbl="parChTrans1D2" presStyleIdx="1" presStyleCnt="6"/>
      <dgm:spPr/>
    </dgm:pt>
    <dgm:pt modelId="{80762D84-E109-4F84-B593-8A1349239972}" type="pres">
      <dgm:prSet presAssocID="{60EBF8A7-9642-4A3D-B00C-25D8F362E680}" presName="hierRoot2" presStyleCnt="0">
        <dgm:presLayoutVars>
          <dgm:hierBranch val="init"/>
        </dgm:presLayoutVars>
      </dgm:prSet>
      <dgm:spPr/>
    </dgm:pt>
    <dgm:pt modelId="{4E6B6319-81B8-493F-962E-49DB99BED158}" type="pres">
      <dgm:prSet presAssocID="{60EBF8A7-9642-4A3D-B00C-25D8F362E680}" presName="rootComposite" presStyleCnt="0"/>
      <dgm:spPr/>
    </dgm:pt>
    <dgm:pt modelId="{899CFD99-888F-4CC4-8079-FFA7F5ACA010}" type="pres">
      <dgm:prSet presAssocID="{60EBF8A7-9642-4A3D-B00C-25D8F362E680}" presName="rootText" presStyleLbl="node2" presStyleIdx="1" presStyleCnt="3" custLinFactNeighborX="1391" custLinFactNeighborY="-927">
        <dgm:presLayoutVars>
          <dgm:chPref val="3"/>
        </dgm:presLayoutVars>
      </dgm:prSet>
      <dgm:spPr/>
    </dgm:pt>
    <dgm:pt modelId="{D4D9E31E-0CE1-4526-8EB2-9D6266BBC22D}" type="pres">
      <dgm:prSet presAssocID="{60EBF8A7-9642-4A3D-B00C-25D8F362E680}" presName="rootConnector" presStyleLbl="node2" presStyleIdx="1" presStyleCnt="3"/>
      <dgm:spPr/>
    </dgm:pt>
    <dgm:pt modelId="{553E504D-EB4F-4326-BC4A-D262BF9CFDFF}" type="pres">
      <dgm:prSet presAssocID="{60EBF8A7-9642-4A3D-B00C-25D8F362E680}" presName="hierChild4" presStyleCnt="0"/>
      <dgm:spPr/>
    </dgm:pt>
    <dgm:pt modelId="{3F1556AA-39B8-4854-A519-E3D142D50F33}" type="pres">
      <dgm:prSet presAssocID="{60EBF8A7-9642-4A3D-B00C-25D8F362E680}" presName="hierChild5" presStyleCnt="0"/>
      <dgm:spPr/>
    </dgm:pt>
    <dgm:pt modelId="{19D0E1A9-5E3C-4F01-BEEC-4EBABC4A16E0}" type="pres">
      <dgm:prSet presAssocID="{9BB2B0CA-0653-4AA6-915F-61A0371140FC}" presName="Name37" presStyleLbl="parChTrans1D2" presStyleIdx="2" presStyleCnt="6"/>
      <dgm:spPr/>
    </dgm:pt>
    <dgm:pt modelId="{BF48FFD3-400F-4931-9EBF-D5D542E88F8C}" type="pres">
      <dgm:prSet presAssocID="{C6327255-4DC1-4D1E-BF66-9F2A724D0228}" presName="hierRoot2" presStyleCnt="0">
        <dgm:presLayoutVars>
          <dgm:hierBranch val="init"/>
        </dgm:presLayoutVars>
      </dgm:prSet>
      <dgm:spPr/>
    </dgm:pt>
    <dgm:pt modelId="{F1F35C05-BC97-4254-8128-6693D62AA365}" type="pres">
      <dgm:prSet presAssocID="{C6327255-4DC1-4D1E-BF66-9F2A724D0228}" presName="rootComposite" presStyleCnt="0"/>
      <dgm:spPr/>
    </dgm:pt>
    <dgm:pt modelId="{686D1F33-846E-423E-981E-835329A271A0}" type="pres">
      <dgm:prSet presAssocID="{C6327255-4DC1-4D1E-BF66-9F2A724D0228}" presName="rootText" presStyleLbl="node2" presStyleIdx="2" presStyleCnt="3">
        <dgm:presLayoutVars>
          <dgm:chPref val="3"/>
        </dgm:presLayoutVars>
      </dgm:prSet>
      <dgm:spPr/>
    </dgm:pt>
    <dgm:pt modelId="{23081F1B-2DC9-4440-BBCB-5351B3F55D5A}" type="pres">
      <dgm:prSet presAssocID="{C6327255-4DC1-4D1E-BF66-9F2A724D0228}" presName="rootConnector" presStyleLbl="node2" presStyleIdx="2" presStyleCnt="3"/>
      <dgm:spPr/>
    </dgm:pt>
    <dgm:pt modelId="{675E9EEC-D518-44C4-9AEB-2224730736D6}" type="pres">
      <dgm:prSet presAssocID="{C6327255-4DC1-4D1E-BF66-9F2A724D0228}" presName="hierChild4" presStyleCnt="0"/>
      <dgm:spPr/>
    </dgm:pt>
    <dgm:pt modelId="{5042EDEF-40B7-40ED-BEB2-58EA65811FD0}" type="pres">
      <dgm:prSet presAssocID="{C6327255-4DC1-4D1E-BF66-9F2A724D0228}" presName="hierChild5" presStyleCnt="0"/>
      <dgm:spPr/>
    </dgm:pt>
    <dgm:pt modelId="{5B59263D-773A-4C26-9CF8-941B249D2B8D}" type="pres">
      <dgm:prSet presAssocID="{FF96EF72-BE45-4BDB-B15F-2EAA99D601B5}" presName="hierChild3" presStyleCnt="0"/>
      <dgm:spPr/>
    </dgm:pt>
    <dgm:pt modelId="{18B69F0B-3AD9-43D6-9FF2-0E17D8D732BF}" type="pres">
      <dgm:prSet presAssocID="{0BC748C9-57B2-486B-8528-928EE22FD5B2}" presName="Name111" presStyleLbl="parChTrans1D2" presStyleIdx="3" presStyleCnt="6"/>
      <dgm:spPr/>
    </dgm:pt>
    <dgm:pt modelId="{74F792AF-F626-4FF5-A737-402C16531875}" type="pres">
      <dgm:prSet presAssocID="{F8B39CEF-BD24-4EAB-BDC8-416C7DBC6778}" presName="hierRoot3" presStyleCnt="0">
        <dgm:presLayoutVars>
          <dgm:hierBranch val="init"/>
        </dgm:presLayoutVars>
      </dgm:prSet>
      <dgm:spPr/>
    </dgm:pt>
    <dgm:pt modelId="{F32F0E91-DCB9-4D9D-981D-AF201A009B9F}" type="pres">
      <dgm:prSet presAssocID="{F8B39CEF-BD24-4EAB-BDC8-416C7DBC6778}" presName="rootComposite3" presStyleCnt="0"/>
      <dgm:spPr/>
    </dgm:pt>
    <dgm:pt modelId="{450B8F62-6A5F-4F80-9743-293CD6E1622E}" type="pres">
      <dgm:prSet presAssocID="{F8B39CEF-BD24-4EAB-BDC8-416C7DBC6778}" presName="rootText3" presStyleLbl="asst1" presStyleIdx="0" presStyleCnt="3">
        <dgm:presLayoutVars>
          <dgm:chPref val="3"/>
        </dgm:presLayoutVars>
      </dgm:prSet>
      <dgm:spPr/>
    </dgm:pt>
    <dgm:pt modelId="{9A97D186-5A69-4F7F-802A-E3C5BBFAB4DA}" type="pres">
      <dgm:prSet presAssocID="{F8B39CEF-BD24-4EAB-BDC8-416C7DBC6778}" presName="rootConnector3" presStyleLbl="asst1" presStyleIdx="0" presStyleCnt="3"/>
      <dgm:spPr/>
    </dgm:pt>
    <dgm:pt modelId="{6672E4B8-BD22-46DC-B758-F85C7C293533}" type="pres">
      <dgm:prSet presAssocID="{F8B39CEF-BD24-4EAB-BDC8-416C7DBC6778}" presName="hierChild6" presStyleCnt="0"/>
      <dgm:spPr/>
    </dgm:pt>
    <dgm:pt modelId="{03942994-4EEE-4115-8CD2-D27CDCB4EC56}" type="pres">
      <dgm:prSet presAssocID="{F8B39CEF-BD24-4EAB-BDC8-416C7DBC6778}" presName="hierChild7" presStyleCnt="0"/>
      <dgm:spPr/>
    </dgm:pt>
    <dgm:pt modelId="{9CA8F8CA-80A2-4E9A-AA1E-005A2A43FBD5}" type="pres">
      <dgm:prSet presAssocID="{65ED1222-5F46-4C6E-A6EE-D527D3018CE1}" presName="Name111" presStyleLbl="parChTrans1D2" presStyleIdx="4" presStyleCnt="6"/>
      <dgm:spPr/>
    </dgm:pt>
    <dgm:pt modelId="{7CEDB609-EEA8-42E2-99D6-C21E087BB5C9}" type="pres">
      <dgm:prSet presAssocID="{5CCD1AD0-0D02-4EFC-B75D-338A46A2F390}" presName="hierRoot3" presStyleCnt="0">
        <dgm:presLayoutVars>
          <dgm:hierBranch val="init"/>
        </dgm:presLayoutVars>
      </dgm:prSet>
      <dgm:spPr/>
    </dgm:pt>
    <dgm:pt modelId="{178B0F13-8D93-479E-A2CA-B5AFB95BC7FA}" type="pres">
      <dgm:prSet presAssocID="{5CCD1AD0-0D02-4EFC-B75D-338A46A2F390}" presName="rootComposite3" presStyleCnt="0"/>
      <dgm:spPr/>
    </dgm:pt>
    <dgm:pt modelId="{820E7546-51F7-4B8C-BDA8-6B0F7E828C68}" type="pres">
      <dgm:prSet presAssocID="{5CCD1AD0-0D02-4EFC-B75D-338A46A2F390}" presName="rootText3" presStyleLbl="asst1" presStyleIdx="1" presStyleCnt="3" custLinFactNeighborX="3493" custLinFactNeighborY="0">
        <dgm:presLayoutVars>
          <dgm:chPref val="3"/>
        </dgm:presLayoutVars>
      </dgm:prSet>
      <dgm:spPr/>
    </dgm:pt>
    <dgm:pt modelId="{767C62AC-2E74-4FC4-B32E-1FAF38043C06}" type="pres">
      <dgm:prSet presAssocID="{5CCD1AD0-0D02-4EFC-B75D-338A46A2F390}" presName="rootConnector3" presStyleLbl="asst1" presStyleIdx="1" presStyleCnt="3"/>
      <dgm:spPr/>
    </dgm:pt>
    <dgm:pt modelId="{44EEAF4B-A8DC-492D-8794-2133659DFC8C}" type="pres">
      <dgm:prSet presAssocID="{5CCD1AD0-0D02-4EFC-B75D-338A46A2F390}" presName="hierChild6" presStyleCnt="0"/>
      <dgm:spPr/>
    </dgm:pt>
    <dgm:pt modelId="{689709B0-E9AD-4AD0-9E0D-2BE3F517AD96}" type="pres">
      <dgm:prSet presAssocID="{5CCD1AD0-0D02-4EFC-B75D-338A46A2F390}" presName="hierChild7" presStyleCnt="0"/>
      <dgm:spPr/>
    </dgm:pt>
    <dgm:pt modelId="{B39A8E6E-90BC-4D33-B178-700003719329}" type="pres">
      <dgm:prSet presAssocID="{91CB597D-E360-4B35-B8C0-4BB3F732FEFE}" presName="Name111" presStyleLbl="parChTrans1D2" presStyleIdx="5" presStyleCnt="6"/>
      <dgm:spPr/>
    </dgm:pt>
    <dgm:pt modelId="{9798DFAB-E759-4527-AD22-CB9679D8B5F2}" type="pres">
      <dgm:prSet presAssocID="{9A5C72DA-859E-4D31-A49C-D36551607711}" presName="hierRoot3" presStyleCnt="0">
        <dgm:presLayoutVars>
          <dgm:hierBranch val="init"/>
        </dgm:presLayoutVars>
      </dgm:prSet>
      <dgm:spPr/>
    </dgm:pt>
    <dgm:pt modelId="{0556252F-F03B-4E99-ACD8-CFF772FEC8EB}" type="pres">
      <dgm:prSet presAssocID="{9A5C72DA-859E-4D31-A49C-D36551607711}" presName="rootComposite3" presStyleCnt="0"/>
      <dgm:spPr/>
    </dgm:pt>
    <dgm:pt modelId="{252D30A7-8ED9-4BF1-A771-12005E4EA709}" type="pres">
      <dgm:prSet presAssocID="{9A5C72DA-859E-4D31-A49C-D36551607711}" presName="rootText3" presStyleLbl="asst1" presStyleIdx="2" presStyleCnt="3">
        <dgm:presLayoutVars>
          <dgm:chPref val="3"/>
        </dgm:presLayoutVars>
      </dgm:prSet>
      <dgm:spPr/>
    </dgm:pt>
    <dgm:pt modelId="{4651E1E0-EDFE-42A8-A8C5-6CDCCD0E339D}" type="pres">
      <dgm:prSet presAssocID="{9A5C72DA-859E-4D31-A49C-D36551607711}" presName="rootConnector3" presStyleLbl="asst1" presStyleIdx="2" presStyleCnt="3"/>
      <dgm:spPr/>
    </dgm:pt>
    <dgm:pt modelId="{87560DC3-8C16-451E-984C-061AC3E5E14B}" type="pres">
      <dgm:prSet presAssocID="{9A5C72DA-859E-4D31-A49C-D36551607711}" presName="hierChild6" presStyleCnt="0"/>
      <dgm:spPr/>
    </dgm:pt>
    <dgm:pt modelId="{EA903D03-9807-4C2F-A641-751A200C8E1B}" type="pres">
      <dgm:prSet presAssocID="{9A5C72DA-859E-4D31-A49C-D36551607711}" presName="hierChild7" presStyleCnt="0"/>
      <dgm:spPr/>
    </dgm:pt>
  </dgm:ptLst>
  <dgm:cxnLst>
    <dgm:cxn modelId="{2079FD0B-E43D-457A-B70E-1F2C0EAC5BD2}" srcId="{FF96EF72-BE45-4BDB-B15F-2EAA99D601B5}" destId="{9A5C72DA-859E-4D31-A49C-D36551607711}" srcOrd="2" destOrd="0" parTransId="{91CB597D-E360-4B35-B8C0-4BB3F732FEFE}" sibTransId="{B96CCF68-D7EB-4553-81D4-763E0021388B}"/>
    <dgm:cxn modelId="{248AD80D-E0C4-40B0-8E04-B49FDF76E26A}" type="presOf" srcId="{9A5C72DA-859E-4D31-A49C-D36551607711}" destId="{252D30A7-8ED9-4BF1-A771-12005E4EA709}" srcOrd="0" destOrd="0" presId="urn:microsoft.com/office/officeart/2005/8/layout/orgChart1"/>
    <dgm:cxn modelId="{4F4D9D23-5349-481E-A98C-D17D87E3A6D0}" type="presOf" srcId="{60EBF8A7-9642-4A3D-B00C-25D8F362E680}" destId="{899CFD99-888F-4CC4-8079-FFA7F5ACA010}" srcOrd="0" destOrd="0" presId="urn:microsoft.com/office/officeart/2005/8/layout/orgChart1"/>
    <dgm:cxn modelId="{F052F623-B2BD-49BE-BC49-C837DA815181}" type="presOf" srcId="{9A5C72DA-859E-4D31-A49C-D36551607711}" destId="{4651E1E0-EDFE-42A8-A8C5-6CDCCD0E339D}" srcOrd="1" destOrd="0" presId="urn:microsoft.com/office/officeart/2005/8/layout/orgChart1"/>
    <dgm:cxn modelId="{16AB312C-8EEC-42D3-84A5-9082CA2B3704}" srcId="{FF96EF72-BE45-4BDB-B15F-2EAA99D601B5}" destId="{F1E79048-F258-49F8-B4C2-95C280C5911E}" srcOrd="3" destOrd="0" parTransId="{FEF7C5A6-2751-4109-B094-A46A2E6A0A7E}" sibTransId="{5383EA93-FD70-4A7C-B40D-A4CA8CDC282F}"/>
    <dgm:cxn modelId="{45D9EA39-2F45-4036-9006-AB2BA3B39708}" type="presOf" srcId="{F8B39CEF-BD24-4EAB-BDC8-416C7DBC6778}" destId="{450B8F62-6A5F-4F80-9743-293CD6E1622E}" srcOrd="0" destOrd="0" presId="urn:microsoft.com/office/officeart/2005/8/layout/orgChart1"/>
    <dgm:cxn modelId="{2280393E-F019-48E5-8D51-DFDB3B2EC96E}" srcId="{13B786BC-9E8A-49B9-8508-9A9F215837D6}" destId="{FF96EF72-BE45-4BDB-B15F-2EAA99D601B5}" srcOrd="1" destOrd="0" parTransId="{65FDF346-554A-43F5-A85B-3C3AABD0D45D}" sibTransId="{F9FDABA5-F67D-4F78-88BF-2272EBA84E89}"/>
    <dgm:cxn modelId="{64FD845C-AE6C-47AD-B993-00C95575CDBC}" srcId="{13B786BC-9E8A-49B9-8508-9A9F215837D6}" destId="{D77B1FF0-CF30-4C90-A537-569AF359432F}" srcOrd="0" destOrd="0" parTransId="{E4EF61BF-51E0-4AF4-AFB7-24A5D9F5A51D}" sibTransId="{180805D7-39EF-4BA4-90EC-BC9BE11EEE74}"/>
    <dgm:cxn modelId="{8187C561-CC19-42E1-9A9E-06924594264D}" type="presOf" srcId="{30006DA7-A9A8-4CD0-B991-6995703AC5C6}" destId="{1A4FB0A2-3FDC-43EC-85BC-516F5DB25E61}" srcOrd="0" destOrd="0" presId="urn:microsoft.com/office/officeart/2005/8/layout/orgChart1"/>
    <dgm:cxn modelId="{17752167-B3C2-49F8-AA62-72CCD2FF4AE0}" type="presOf" srcId="{D77B1FF0-CF30-4C90-A537-569AF359432F}" destId="{4D52E7CC-DC88-42EC-B3F7-FAA9C5475887}" srcOrd="0" destOrd="0" presId="urn:microsoft.com/office/officeart/2005/8/layout/orgChart1"/>
    <dgm:cxn modelId="{1F52B352-7495-4F0F-997F-01A60B5437DB}" srcId="{FF96EF72-BE45-4BDB-B15F-2EAA99D601B5}" destId="{F8B39CEF-BD24-4EAB-BDC8-416C7DBC6778}" srcOrd="0" destOrd="0" parTransId="{0BC748C9-57B2-486B-8528-928EE22FD5B2}" sibTransId="{BD8AD2B8-7D9C-4274-A170-DCF635415571}"/>
    <dgm:cxn modelId="{FCAAC276-F108-4C23-879D-A5D5316CD6F5}" type="presOf" srcId="{91CB597D-E360-4B35-B8C0-4BB3F732FEFE}" destId="{B39A8E6E-90BC-4D33-B178-700003719329}" srcOrd="0" destOrd="0" presId="urn:microsoft.com/office/officeart/2005/8/layout/orgChart1"/>
    <dgm:cxn modelId="{B12C8D85-E5AB-451D-B7BF-BD5E673A7945}" type="presOf" srcId="{FF96EF72-BE45-4BDB-B15F-2EAA99D601B5}" destId="{DDAC1BFE-5601-459C-A5CF-FA2C36FBEF1B}" srcOrd="0" destOrd="0" presId="urn:microsoft.com/office/officeart/2005/8/layout/orgChart1"/>
    <dgm:cxn modelId="{7F9A7598-4E69-4082-A881-FB84F707D39D}" type="presOf" srcId="{5CCD1AD0-0D02-4EFC-B75D-338A46A2F390}" destId="{767C62AC-2E74-4FC4-B32E-1FAF38043C06}" srcOrd="1" destOrd="0" presId="urn:microsoft.com/office/officeart/2005/8/layout/orgChart1"/>
    <dgm:cxn modelId="{D10841A1-F582-478B-8E88-F2128DE98D1A}" srcId="{FF96EF72-BE45-4BDB-B15F-2EAA99D601B5}" destId="{C6327255-4DC1-4D1E-BF66-9F2A724D0228}" srcOrd="5" destOrd="0" parTransId="{9BB2B0CA-0653-4AA6-915F-61A0371140FC}" sibTransId="{FB3B5365-6D99-44B3-9F63-F68BB9728438}"/>
    <dgm:cxn modelId="{0A7635AB-5404-43B6-BB23-3ED7382402F9}" type="presOf" srcId="{F8B39CEF-BD24-4EAB-BDC8-416C7DBC6778}" destId="{9A97D186-5A69-4F7F-802A-E3C5BBFAB4DA}" srcOrd="1" destOrd="0" presId="urn:microsoft.com/office/officeart/2005/8/layout/orgChart1"/>
    <dgm:cxn modelId="{740D3DAB-60B8-4EAB-B934-57E0C0B08A6B}" type="presOf" srcId="{0BC748C9-57B2-486B-8528-928EE22FD5B2}" destId="{18B69F0B-3AD9-43D6-9FF2-0E17D8D732BF}" srcOrd="0" destOrd="0" presId="urn:microsoft.com/office/officeart/2005/8/layout/orgChart1"/>
    <dgm:cxn modelId="{69D2BDB5-99F1-492B-BA04-857903D1EF5A}" srcId="{FF96EF72-BE45-4BDB-B15F-2EAA99D601B5}" destId="{5CCD1AD0-0D02-4EFC-B75D-338A46A2F390}" srcOrd="1" destOrd="0" parTransId="{65ED1222-5F46-4C6E-A6EE-D527D3018CE1}" sibTransId="{163F4D15-D18D-49D1-AF58-7733CBE39FFD}"/>
    <dgm:cxn modelId="{8A09BBB6-51AF-4103-B8F5-D259C85F6F7A}" srcId="{FF96EF72-BE45-4BDB-B15F-2EAA99D601B5}" destId="{60EBF8A7-9642-4A3D-B00C-25D8F362E680}" srcOrd="4" destOrd="0" parTransId="{30006DA7-A9A8-4CD0-B991-6995703AC5C6}" sibTransId="{D8B70A9D-9B18-4E94-90CC-433DD2D1018A}"/>
    <dgm:cxn modelId="{2C676ABA-4193-4AA5-B416-7E028FFE1DF8}" type="presOf" srcId="{13B786BC-9E8A-49B9-8508-9A9F215837D6}" destId="{059B2821-51B2-4833-90B3-E8CE845DF71D}" srcOrd="0" destOrd="0" presId="urn:microsoft.com/office/officeart/2005/8/layout/orgChart1"/>
    <dgm:cxn modelId="{4DAF4DC0-583D-4E4E-988F-F3CBBA781ECC}" type="presOf" srcId="{60EBF8A7-9642-4A3D-B00C-25D8F362E680}" destId="{D4D9E31E-0CE1-4526-8EB2-9D6266BBC22D}" srcOrd="1" destOrd="0" presId="urn:microsoft.com/office/officeart/2005/8/layout/orgChart1"/>
    <dgm:cxn modelId="{501AFCC8-B572-4C69-8D2A-BC1CC8FC4AF9}" type="presOf" srcId="{F1E79048-F258-49F8-B4C2-95C280C5911E}" destId="{7F55AC3C-A93B-423B-BF87-1AE6E591C8F8}" srcOrd="1" destOrd="0" presId="urn:microsoft.com/office/officeart/2005/8/layout/orgChart1"/>
    <dgm:cxn modelId="{661B7ECD-0667-4B05-9A5F-6479B2A2C905}" type="presOf" srcId="{9BB2B0CA-0653-4AA6-915F-61A0371140FC}" destId="{19D0E1A9-5E3C-4F01-BEEC-4EBABC4A16E0}" srcOrd="0" destOrd="0" presId="urn:microsoft.com/office/officeart/2005/8/layout/orgChart1"/>
    <dgm:cxn modelId="{9D282DD5-EB05-4128-AC03-546C849A7558}" type="presOf" srcId="{F1E79048-F258-49F8-B4C2-95C280C5911E}" destId="{55C450A9-CC21-40EF-94DB-17B45B518CC9}" srcOrd="0" destOrd="0" presId="urn:microsoft.com/office/officeart/2005/8/layout/orgChart1"/>
    <dgm:cxn modelId="{434225E8-D64F-472C-B073-F750C33A0F39}" type="presOf" srcId="{FF96EF72-BE45-4BDB-B15F-2EAA99D601B5}" destId="{0063E649-51BC-475D-876C-17B18235FD6A}" srcOrd="1" destOrd="0" presId="urn:microsoft.com/office/officeart/2005/8/layout/orgChart1"/>
    <dgm:cxn modelId="{8EABE6E8-B3D4-45BE-BEA8-8A9950161593}" type="presOf" srcId="{C6327255-4DC1-4D1E-BF66-9F2A724D0228}" destId="{686D1F33-846E-423E-981E-835329A271A0}" srcOrd="0" destOrd="0" presId="urn:microsoft.com/office/officeart/2005/8/layout/orgChart1"/>
    <dgm:cxn modelId="{E76237F2-E8FB-4465-82C4-743B5AA32FAE}" type="presOf" srcId="{D77B1FF0-CF30-4C90-A537-569AF359432F}" destId="{1E270D6C-80AA-4DB5-8A1C-200DCCBD9E64}" srcOrd="1" destOrd="0" presId="urn:microsoft.com/office/officeart/2005/8/layout/orgChart1"/>
    <dgm:cxn modelId="{E9F128F4-705E-4333-9B1B-FF83AB426F60}" type="presOf" srcId="{FEF7C5A6-2751-4109-B094-A46A2E6A0A7E}" destId="{61ABFFE9-99F6-4807-B72D-ECF1FFFD42CB}" srcOrd="0" destOrd="0" presId="urn:microsoft.com/office/officeart/2005/8/layout/orgChart1"/>
    <dgm:cxn modelId="{69E392F5-1241-4A31-B569-78B5FDCF8C95}" type="presOf" srcId="{5CCD1AD0-0D02-4EFC-B75D-338A46A2F390}" destId="{820E7546-51F7-4B8C-BDA8-6B0F7E828C68}" srcOrd="0" destOrd="0" presId="urn:microsoft.com/office/officeart/2005/8/layout/orgChart1"/>
    <dgm:cxn modelId="{7CC9CCF5-6BEC-4E91-95EC-64F89AA2DCF3}" type="presOf" srcId="{C6327255-4DC1-4D1E-BF66-9F2A724D0228}" destId="{23081F1B-2DC9-4440-BBCB-5351B3F55D5A}" srcOrd="1" destOrd="0" presId="urn:microsoft.com/office/officeart/2005/8/layout/orgChart1"/>
    <dgm:cxn modelId="{286168F8-4B3D-4EDC-B9CF-5F89AD67FFE8}" type="presOf" srcId="{65ED1222-5F46-4C6E-A6EE-D527D3018CE1}" destId="{9CA8F8CA-80A2-4E9A-AA1E-005A2A43FBD5}" srcOrd="0" destOrd="0" presId="urn:microsoft.com/office/officeart/2005/8/layout/orgChart1"/>
    <dgm:cxn modelId="{0EFD9990-71ED-4A27-BCA1-2FDFABC99E42}" type="presParOf" srcId="{059B2821-51B2-4833-90B3-E8CE845DF71D}" destId="{C817B837-0DC3-4E3F-A4FA-9A37455DC2B2}" srcOrd="0" destOrd="0" presId="urn:microsoft.com/office/officeart/2005/8/layout/orgChart1"/>
    <dgm:cxn modelId="{7ECED27D-90CC-453E-BC6E-5BD48F96C4F1}" type="presParOf" srcId="{C817B837-0DC3-4E3F-A4FA-9A37455DC2B2}" destId="{FF048140-72AA-4A4D-B6AE-19FF6206D3CF}" srcOrd="0" destOrd="0" presId="urn:microsoft.com/office/officeart/2005/8/layout/orgChart1"/>
    <dgm:cxn modelId="{49BB830A-8C33-4B19-A383-18F6992464D6}" type="presParOf" srcId="{FF048140-72AA-4A4D-B6AE-19FF6206D3CF}" destId="{4D52E7CC-DC88-42EC-B3F7-FAA9C5475887}" srcOrd="0" destOrd="0" presId="urn:microsoft.com/office/officeart/2005/8/layout/orgChart1"/>
    <dgm:cxn modelId="{08871CDD-C162-4106-900A-CC6E1FDE0F2A}" type="presParOf" srcId="{FF048140-72AA-4A4D-B6AE-19FF6206D3CF}" destId="{1E270D6C-80AA-4DB5-8A1C-200DCCBD9E64}" srcOrd="1" destOrd="0" presId="urn:microsoft.com/office/officeart/2005/8/layout/orgChart1"/>
    <dgm:cxn modelId="{7CA03777-7A73-47DF-9141-776E19AC0E02}" type="presParOf" srcId="{C817B837-0DC3-4E3F-A4FA-9A37455DC2B2}" destId="{0540183C-92FD-4535-AE6C-A15482C1E5D9}" srcOrd="1" destOrd="0" presId="urn:microsoft.com/office/officeart/2005/8/layout/orgChart1"/>
    <dgm:cxn modelId="{4BF0D835-4796-4BDD-9815-43D16CF6FAF3}" type="presParOf" srcId="{C817B837-0DC3-4E3F-A4FA-9A37455DC2B2}" destId="{D6089EB0-0647-47F2-A9EB-C8AE245B557E}" srcOrd="2" destOrd="0" presId="urn:microsoft.com/office/officeart/2005/8/layout/orgChart1"/>
    <dgm:cxn modelId="{7D078786-CFB1-4E77-AF09-02BE8744F765}" type="presParOf" srcId="{059B2821-51B2-4833-90B3-E8CE845DF71D}" destId="{AAE87D05-C1DF-42CC-853C-42321FEF45BD}" srcOrd="1" destOrd="0" presId="urn:microsoft.com/office/officeart/2005/8/layout/orgChart1"/>
    <dgm:cxn modelId="{5028C22D-FC90-42F6-8030-9255AA175024}" type="presParOf" srcId="{AAE87D05-C1DF-42CC-853C-42321FEF45BD}" destId="{02413452-485A-439A-A23B-1CE64427F3E3}" srcOrd="0" destOrd="0" presId="urn:microsoft.com/office/officeart/2005/8/layout/orgChart1"/>
    <dgm:cxn modelId="{7433C4F6-E6E7-456D-84C9-A32D91EEE0EC}" type="presParOf" srcId="{02413452-485A-439A-A23B-1CE64427F3E3}" destId="{DDAC1BFE-5601-459C-A5CF-FA2C36FBEF1B}" srcOrd="0" destOrd="0" presId="urn:microsoft.com/office/officeart/2005/8/layout/orgChart1"/>
    <dgm:cxn modelId="{BF61E29E-5732-4DC4-A671-514B2423B1BA}" type="presParOf" srcId="{02413452-485A-439A-A23B-1CE64427F3E3}" destId="{0063E649-51BC-475D-876C-17B18235FD6A}" srcOrd="1" destOrd="0" presId="urn:microsoft.com/office/officeart/2005/8/layout/orgChart1"/>
    <dgm:cxn modelId="{11F6100A-9EC1-4D4B-8DFB-AFEBF9AEE75E}" type="presParOf" srcId="{AAE87D05-C1DF-42CC-853C-42321FEF45BD}" destId="{35C0069A-E6DA-401E-8072-4F4C149CBD6B}" srcOrd="1" destOrd="0" presId="urn:microsoft.com/office/officeart/2005/8/layout/orgChart1"/>
    <dgm:cxn modelId="{FDC171CA-8738-4641-82AA-6C27E5F3DB0F}" type="presParOf" srcId="{35C0069A-E6DA-401E-8072-4F4C149CBD6B}" destId="{61ABFFE9-99F6-4807-B72D-ECF1FFFD42CB}" srcOrd="0" destOrd="0" presId="urn:microsoft.com/office/officeart/2005/8/layout/orgChart1"/>
    <dgm:cxn modelId="{B99A2911-6C6C-4AC6-AD5F-22B15C39EBDF}" type="presParOf" srcId="{35C0069A-E6DA-401E-8072-4F4C149CBD6B}" destId="{57F0BCD9-60F3-4546-A84C-326AF1F0470B}" srcOrd="1" destOrd="0" presId="urn:microsoft.com/office/officeart/2005/8/layout/orgChart1"/>
    <dgm:cxn modelId="{8CA0C9FD-5A8E-4614-A9F5-A001497CBDC2}" type="presParOf" srcId="{57F0BCD9-60F3-4546-A84C-326AF1F0470B}" destId="{071F2FF7-0BAE-4436-B954-22148BD73A71}" srcOrd="0" destOrd="0" presId="urn:microsoft.com/office/officeart/2005/8/layout/orgChart1"/>
    <dgm:cxn modelId="{799221BF-68C2-402E-A5C3-A90FB1696FE0}" type="presParOf" srcId="{071F2FF7-0BAE-4436-B954-22148BD73A71}" destId="{55C450A9-CC21-40EF-94DB-17B45B518CC9}" srcOrd="0" destOrd="0" presId="urn:microsoft.com/office/officeart/2005/8/layout/orgChart1"/>
    <dgm:cxn modelId="{394ACD2D-C47E-4D32-8E6F-5CCC65066326}" type="presParOf" srcId="{071F2FF7-0BAE-4436-B954-22148BD73A71}" destId="{7F55AC3C-A93B-423B-BF87-1AE6E591C8F8}" srcOrd="1" destOrd="0" presId="urn:microsoft.com/office/officeart/2005/8/layout/orgChart1"/>
    <dgm:cxn modelId="{35BB100E-710C-4274-A9B7-09B801632AB2}" type="presParOf" srcId="{57F0BCD9-60F3-4546-A84C-326AF1F0470B}" destId="{1FD4332A-BB8D-4990-960E-73D4BF4CE3C7}" srcOrd="1" destOrd="0" presId="urn:microsoft.com/office/officeart/2005/8/layout/orgChart1"/>
    <dgm:cxn modelId="{8F2C1C6F-9AA3-45A9-8A34-49FBBA6E688A}" type="presParOf" srcId="{57F0BCD9-60F3-4546-A84C-326AF1F0470B}" destId="{FDB3637E-DF81-498A-BEA0-9344F2660D9C}" srcOrd="2" destOrd="0" presId="urn:microsoft.com/office/officeart/2005/8/layout/orgChart1"/>
    <dgm:cxn modelId="{589A798A-9E79-4033-A603-378DA6ED7C94}" type="presParOf" srcId="{35C0069A-E6DA-401E-8072-4F4C149CBD6B}" destId="{1A4FB0A2-3FDC-43EC-85BC-516F5DB25E61}" srcOrd="2" destOrd="0" presId="urn:microsoft.com/office/officeart/2005/8/layout/orgChart1"/>
    <dgm:cxn modelId="{12E7DF52-9531-4DB4-A806-39787B49B1B3}" type="presParOf" srcId="{35C0069A-E6DA-401E-8072-4F4C149CBD6B}" destId="{80762D84-E109-4F84-B593-8A1349239972}" srcOrd="3" destOrd="0" presId="urn:microsoft.com/office/officeart/2005/8/layout/orgChart1"/>
    <dgm:cxn modelId="{6AF12AC7-6366-4D78-8769-E426AFEC88D7}" type="presParOf" srcId="{80762D84-E109-4F84-B593-8A1349239972}" destId="{4E6B6319-81B8-493F-962E-49DB99BED158}" srcOrd="0" destOrd="0" presId="urn:microsoft.com/office/officeart/2005/8/layout/orgChart1"/>
    <dgm:cxn modelId="{90AA1B39-51B9-4AB5-9477-71C7064058D9}" type="presParOf" srcId="{4E6B6319-81B8-493F-962E-49DB99BED158}" destId="{899CFD99-888F-4CC4-8079-FFA7F5ACA010}" srcOrd="0" destOrd="0" presId="urn:microsoft.com/office/officeart/2005/8/layout/orgChart1"/>
    <dgm:cxn modelId="{AF27884C-200A-478A-875B-D42CFE8C216A}" type="presParOf" srcId="{4E6B6319-81B8-493F-962E-49DB99BED158}" destId="{D4D9E31E-0CE1-4526-8EB2-9D6266BBC22D}" srcOrd="1" destOrd="0" presId="urn:microsoft.com/office/officeart/2005/8/layout/orgChart1"/>
    <dgm:cxn modelId="{7EEFA5D2-DE62-4B5C-9D6A-A7C6248995E2}" type="presParOf" srcId="{80762D84-E109-4F84-B593-8A1349239972}" destId="{553E504D-EB4F-4326-BC4A-D262BF9CFDFF}" srcOrd="1" destOrd="0" presId="urn:microsoft.com/office/officeart/2005/8/layout/orgChart1"/>
    <dgm:cxn modelId="{881FB8A1-5DFB-48DA-826F-865808325398}" type="presParOf" srcId="{80762D84-E109-4F84-B593-8A1349239972}" destId="{3F1556AA-39B8-4854-A519-E3D142D50F33}" srcOrd="2" destOrd="0" presId="urn:microsoft.com/office/officeart/2005/8/layout/orgChart1"/>
    <dgm:cxn modelId="{5E3CFAFD-CA6C-462C-8B1F-1DB22CFB34FD}" type="presParOf" srcId="{35C0069A-E6DA-401E-8072-4F4C149CBD6B}" destId="{19D0E1A9-5E3C-4F01-BEEC-4EBABC4A16E0}" srcOrd="4" destOrd="0" presId="urn:microsoft.com/office/officeart/2005/8/layout/orgChart1"/>
    <dgm:cxn modelId="{58FA1393-D8DB-4D3B-B2B1-58814A398BD6}" type="presParOf" srcId="{35C0069A-E6DA-401E-8072-4F4C149CBD6B}" destId="{BF48FFD3-400F-4931-9EBF-D5D542E88F8C}" srcOrd="5" destOrd="0" presId="urn:microsoft.com/office/officeart/2005/8/layout/orgChart1"/>
    <dgm:cxn modelId="{631C118B-029E-4233-8041-74405B11B037}" type="presParOf" srcId="{BF48FFD3-400F-4931-9EBF-D5D542E88F8C}" destId="{F1F35C05-BC97-4254-8128-6693D62AA365}" srcOrd="0" destOrd="0" presId="urn:microsoft.com/office/officeart/2005/8/layout/orgChart1"/>
    <dgm:cxn modelId="{845917CC-09DF-418D-8883-B69AE444BCD9}" type="presParOf" srcId="{F1F35C05-BC97-4254-8128-6693D62AA365}" destId="{686D1F33-846E-423E-981E-835329A271A0}" srcOrd="0" destOrd="0" presId="urn:microsoft.com/office/officeart/2005/8/layout/orgChart1"/>
    <dgm:cxn modelId="{AD865A73-E4F6-422F-B8BD-DE73D9257DE0}" type="presParOf" srcId="{F1F35C05-BC97-4254-8128-6693D62AA365}" destId="{23081F1B-2DC9-4440-BBCB-5351B3F55D5A}" srcOrd="1" destOrd="0" presId="urn:microsoft.com/office/officeart/2005/8/layout/orgChart1"/>
    <dgm:cxn modelId="{C6E15CA7-C033-4067-AA1C-CF85148C951D}" type="presParOf" srcId="{BF48FFD3-400F-4931-9EBF-D5D542E88F8C}" destId="{675E9EEC-D518-44C4-9AEB-2224730736D6}" srcOrd="1" destOrd="0" presId="urn:microsoft.com/office/officeart/2005/8/layout/orgChart1"/>
    <dgm:cxn modelId="{6CEE3FE4-EE8D-4A43-9E35-4D68A735CA4A}" type="presParOf" srcId="{BF48FFD3-400F-4931-9EBF-D5D542E88F8C}" destId="{5042EDEF-40B7-40ED-BEB2-58EA65811FD0}" srcOrd="2" destOrd="0" presId="urn:microsoft.com/office/officeart/2005/8/layout/orgChart1"/>
    <dgm:cxn modelId="{5F0C8A7B-84B2-4553-9919-0762D6D63CD6}" type="presParOf" srcId="{AAE87D05-C1DF-42CC-853C-42321FEF45BD}" destId="{5B59263D-773A-4C26-9CF8-941B249D2B8D}" srcOrd="2" destOrd="0" presId="urn:microsoft.com/office/officeart/2005/8/layout/orgChart1"/>
    <dgm:cxn modelId="{5E883191-0640-489A-BDC0-571E425B3DD1}" type="presParOf" srcId="{5B59263D-773A-4C26-9CF8-941B249D2B8D}" destId="{18B69F0B-3AD9-43D6-9FF2-0E17D8D732BF}" srcOrd="0" destOrd="0" presId="urn:microsoft.com/office/officeart/2005/8/layout/orgChart1"/>
    <dgm:cxn modelId="{DD5AC98D-D851-4135-A707-442CC9C8CF8D}" type="presParOf" srcId="{5B59263D-773A-4C26-9CF8-941B249D2B8D}" destId="{74F792AF-F626-4FF5-A737-402C16531875}" srcOrd="1" destOrd="0" presId="urn:microsoft.com/office/officeart/2005/8/layout/orgChart1"/>
    <dgm:cxn modelId="{246020DA-AD3D-4651-8CCE-F72D3FFAB5E6}" type="presParOf" srcId="{74F792AF-F626-4FF5-A737-402C16531875}" destId="{F32F0E91-DCB9-4D9D-981D-AF201A009B9F}" srcOrd="0" destOrd="0" presId="urn:microsoft.com/office/officeart/2005/8/layout/orgChart1"/>
    <dgm:cxn modelId="{282C1D5A-E91E-432F-A557-050370765C39}" type="presParOf" srcId="{F32F0E91-DCB9-4D9D-981D-AF201A009B9F}" destId="{450B8F62-6A5F-4F80-9743-293CD6E1622E}" srcOrd="0" destOrd="0" presId="urn:microsoft.com/office/officeart/2005/8/layout/orgChart1"/>
    <dgm:cxn modelId="{01C053ED-0314-4BAE-BFF1-51EACFD06131}" type="presParOf" srcId="{F32F0E91-DCB9-4D9D-981D-AF201A009B9F}" destId="{9A97D186-5A69-4F7F-802A-E3C5BBFAB4DA}" srcOrd="1" destOrd="0" presId="urn:microsoft.com/office/officeart/2005/8/layout/orgChart1"/>
    <dgm:cxn modelId="{B89AF36C-8F90-4671-9247-DFF71449497F}" type="presParOf" srcId="{74F792AF-F626-4FF5-A737-402C16531875}" destId="{6672E4B8-BD22-46DC-B758-F85C7C293533}" srcOrd="1" destOrd="0" presId="urn:microsoft.com/office/officeart/2005/8/layout/orgChart1"/>
    <dgm:cxn modelId="{F2B61F77-9574-4CF2-8546-BC95756616E1}" type="presParOf" srcId="{74F792AF-F626-4FF5-A737-402C16531875}" destId="{03942994-4EEE-4115-8CD2-D27CDCB4EC56}" srcOrd="2" destOrd="0" presId="urn:microsoft.com/office/officeart/2005/8/layout/orgChart1"/>
    <dgm:cxn modelId="{278D8C1A-E8A4-4083-B288-DEFE9AEABE6C}" type="presParOf" srcId="{5B59263D-773A-4C26-9CF8-941B249D2B8D}" destId="{9CA8F8CA-80A2-4E9A-AA1E-005A2A43FBD5}" srcOrd="2" destOrd="0" presId="urn:microsoft.com/office/officeart/2005/8/layout/orgChart1"/>
    <dgm:cxn modelId="{01FD4CAC-A97D-4525-9388-1883BA405149}" type="presParOf" srcId="{5B59263D-773A-4C26-9CF8-941B249D2B8D}" destId="{7CEDB609-EEA8-42E2-99D6-C21E087BB5C9}" srcOrd="3" destOrd="0" presId="urn:microsoft.com/office/officeart/2005/8/layout/orgChart1"/>
    <dgm:cxn modelId="{7339AC45-EE88-433F-9F3C-40A83685FDEF}" type="presParOf" srcId="{7CEDB609-EEA8-42E2-99D6-C21E087BB5C9}" destId="{178B0F13-8D93-479E-A2CA-B5AFB95BC7FA}" srcOrd="0" destOrd="0" presId="urn:microsoft.com/office/officeart/2005/8/layout/orgChart1"/>
    <dgm:cxn modelId="{77AF92EB-B105-48E5-907C-E6A4C6035AB7}" type="presParOf" srcId="{178B0F13-8D93-479E-A2CA-B5AFB95BC7FA}" destId="{820E7546-51F7-4B8C-BDA8-6B0F7E828C68}" srcOrd="0" destOrd="0" presId="urn:microsoft.com/office/officeart/2005/8/layout/orgChart1"/>
    <dgm:cxn modelId="{80F9DAA8-122D-4960-A5FD-FA393873BBC1}" type="presParOf" srcId="{178B0F13-8D93-479E-A2CA-B5AFB95BC7FA}" destId="{767C62AC-2E74-4FC4-B32E-1FAF38043C06}" srcOrd="1" destOrd="0" presId="urn:microsoft.com/office/officeart/2005/8/layout/orgChart1"/>
    <dgm:cxn modelId="{5592575B-3B01-403B-A737-05C9755BD459}" type="presParOf" srcId="{7CEDB609-EEA8-42E2-99D6-C21E087BB5C9}" destId="{44EEAF4B-A8DC-492D-8794-2133659DFC8C}" srcOrd="1" destOrd="0" presId="urn:microsoft.com/office/officeart/2005/8/layout/orgChart1"/>
    <dgm:cxn modelId="{8AECBD17-1917-40AB-B687-55F0BB7D6EAF}" type="presParOf" srcId="{7CEDB609-EEA8-42E2-99D6-C21E087BB5C9}" destId="{689709B0-E9AD-4AD0-9E0D-2BE3F517AD96}" srcOrd="2" destOrd="0" presId="urn:microsoft.com/office/officeart/2005/8/layout/orgChart1"/>
    <dgm:cxn modelId="{A054ACC8-831C-47E8-9854-79F1C7281343}" type="presParOf" srcId="{5B59263D-773A-4C26-9CF8-941B249D2B8D}" destId="{B39A8E6E-90BC-4D33-B178-700003719329}" srcOrd="4" destOrd="0" presId="urn:microsoft.com/office/officeart/2005/8/layout/orgChart1"/>
    <dgm:cxn modelId="{189CBF51-D257-4E07-88A2-B0900B0EFBB1}" type="presParOf" srcId="{5B59263D-773A-4C26-9CF8-941B249D2B8D}" destId="{9798DFAB-E759-4527-AD22-CB9679D8B5F2}" srcOrd="5" destOrd="0" presId="urn:microsoft.com/office/officeart/2005/8/layout/orgChart1"/>
    <dgm:cxn modelId="{76F22EEC-F185-4D85-B1E0-ADA15DB9475A}" type="presParOf" srcId="{9798DFAB-E759-4527-AD22-CB9679D8B5F2}" destId="{0556252F-F03B-4E99-ACD8-CFF772FEC8EB}" srcOrd="0" destOrd="0" presId="urn:microsoft.com/office/officeart/2005/8/layout/orgChart1"/>
    <dgm:cxn modelId="{E8BD0D86-34EC-4E7D-9E14-3F5664EC55DE}" type="presParOf" srcId="{0556252F-F03B-4E99-ACD8-CFF772FEC8EB}" destId="{252D30A7-8ED9-4BF1-A771-12005E4EA709}" srcOrd="0" destOrd="0" presId="urn:microsoft.com/office/officeart/2005/8/layout/orgChart1"/>
    <dgm:cxn modelId="{BEC11095-C426-488B-A4BF-A4AB52AC9AFD}" type="presParOf" srcId="{0556252F-F03B-4E99-ACD8-CFF772FEC8EB}" destId="{4651E1E0-EDFE-42A8-A8C5-6CDCCD0E339D}" srcOrd="1" destOrd="0" presId="urn:microsoft.com/office/officeart/2005/8/layout/orgChart1"/>
    <dgm:cxn modelId="{14CA0921-C701-4B8D-9F70-A8BCAAFF326D}" type="presParOf" srcId="{9798DFAB-E759-4527-AD22-CB9679D8B5F2}" destId="{87560DC3-8C16-451E-984C-061AC3E5E14B}" srcOrd="1" destOrd="0" presId="urn:microsoft.com/office/officeart/2005/8/layout/orgChart1"/>
    <dgm:cxn modelId="{554530E1-5FA9-4151-9FDA-7A90C36BCA80}" type="presParOf" srcId="{9798DFAB-E759-4527-AD22-CB9679D8B5F2}" destId="{EA903D03-9807-4C2F-A641-751A200C8E1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FA540C-64BF-4204-B199-C5AAACCC7A2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8C51865-6EA7-42E7-B517-E55321E5AD2D}">
      <dgm:prSet phldrT="[Text]"/>
      <dgm:spPr/>
      <dgm:t>
        <a:bodyPr/>
        <a:lstStyle/>
        <a:p>
          <a:r>
            <a:rPr lang="en-US" b="1" dirty="0"/>
            <a:t>Title IX</a:t>
          </a:r>
        </a:p>
      </dgm:t>
    </dgm:pt>
    <dgm:pt modelId="{9CD91D5F-D0E2-4402-992D-081BA1459A8E}" type="parTrans" cxnId="{233FE92E-F509-4D91-A5F0-07E5423E439B}">
      <dgm:prSet/>
      <dgm:spPr/>
      <dgm:t>
        <a:bodyPr/>
        <a:lstStyle/>
        <a:p>
          <a:endParaRPr lang="en-US"/>
        </a:p>
      </dgm:t>
    </dgm:pt>
    <dgm:pt modelId="{E022DF7E-E509-4FBA-8F59-9FAB1381AD02}" type="sibTrans" cxnId="{233FE92E-F509-4D91-A5F0-07E5423E439B}">
      <dgm:prSet/>
      <dgm:spPr/>
      <dgm:t>
        <a:bodyPr/>
        <a:lstStyle/>
        <a:p>
          <a:endParaRPr lang="en-US"/>
        </a:p>
      </dgm:t>
    </dgm:pt>
    <dgm:pt modelId="{86585D69-8C89-4D59-B696-8D8E05048868}">
      <dgm:prSet phldrT="[Text]"/>
      <dgm:spPr>
        <a:solidFill>
          <a:srgbClr val="C803CD"/>
        </a:solidFill>
      </dgm:spPr>
      <dgm:t>
        <a:bodyPr/>
        <a:lstStyle/>
        <a:p>
          <a:r>
            <a:rPr lang="en-US" b="1" dirty="0"/>
            <a:t>Discrimination</a:t>
          </a:r>
        </a:p>
      </dgm:t>
    </dgm:pt>
    <dgm:pt modelId="{6C7272DC-5062-454A-8449-25AFD2DB7FFF}" type="parTrans" cxnId="{402E549F-3092-448E-BB85-DD22C4DD4A28}">
      <dgm:prSet/>
      <dgm:spPr/>
      <dgm:t>
        <a:bodyPr/>
        <a:lstStyle/>
        <a:p>
          <a:endParaRPr lang="en-US"/>
        </a:p>
      </dgm:t>
    </dgm:pt>
    <dgm:pt modelId="{37A2F891-6E5C-421D-8FEC-8DAB7B514BA6}" type="sibTrans" cxnId="{402E549F-3092-448E-BB85-DD22C4DD4A28}">
      <dgm:prSet/>
      <dgm:spPr/>
      <dgm:t>
        <a:bodyPr/>
        <a:lstStyle/>
        <a:p>
          <a:endParaRPr lang="en-US"/>
        </a:p>
      </dgm:t>
    </dgm:pt>
    <dgm:pt modelId="{5586CF4B-9DFD-4413-8E63-88EB80F4073C}">
      <dgm:prSet phldrT="[Text]"/>
      <dgm:spPr>
        <a:solidFill>
          <a:srgbClr val="EC6EEC"/>
        </a:solidFill>
      </dgm:spPr>
      <dgm:t>
        <a:bodyPr/>
        <a:lstStyle/>
        <a:p>
          <a:r>
            <a:rPr lang="en-US" b="1" dirty="0"/>
            <a:t>Sex/Gender Discrimination</a:t>
          </a:r>
        </a:p>
      </dgm:t>
    </dgm:pt>
    <dgm:pt modelId="{CE00742E-32E1-448D-BD61-A4F24F0E8776}" type="parTrans" cxnId="{63BC19E7-46A8-468F-B17F-8A60CCE6EA52}">
      <dgm:prSet/>
      <dgm:spPr/>
      <dgm:t>
        <a:bodyPr/>
        <a:lstStyle/>
        <a:p>
          <a:endParaRPr lang="en-US"/>
        </a:p>
      </dgm:t>
    </dgm:pt>
    <dgm:pt modelId="{61C72143-35AB-446C-8F54-12DC74BD8E1E}" type="sibTrans" cxnId="{63BC19E7-46A8-468F-B17F-8A60CCE6EA52}">
      <dgm:prSet/>
      <dgm:spPr/>
      <dgm:t>
        <a:bodyPr/>
        <a:lstStyle/>
        <a:p>
          <a:endParaRPr lang="en-US"/>
        </a:p>
      </dgm:t>
    </dgm:pt>
    <dgm:pt modelId="{C0801BEA-25E5-44C8-95FD-134013ADF29D}">
      <dgm:prSet phldrT="[Text]"/>
      <dgm:spPr>
        <a:solidFill>
          <a:srgbClr val="EC6EEC"/>
        </a:solidFill>
      </dgm:spPr>
      <dgm:t>
        <a:bodyPr/>
        <a:lstStyle/>
        <a:p>
          <a:r>
            <a:rPr lang="en-US" b="1" dirty="0"/>
            <a:t>Program Equity</a:t>
          </a:r>
        </a:p>
      </dgm:t>
    </dgm:pt>
    <dgm:pt modelId="{F64B9924-F8A5-4706-B751-3C7528E1FD22}" type="parTrans" cxnId="{39756478-4FE1-416C-86E1-384096946949}">
      <dgm:prSet/>
      <dgm:spPr/>
      <dgm:t>
        <a:bodyPr/>
        <a:lstStyle/>
        <a:p>
          <a:endParaRPr lang="en-US"/>
        </a:p>
      </dgm:t>
    </dgm:pt>
    <dgm:pt modelId="{2FB89B75-A531-4F50-98B0-DF591561F3ED}" type="sibTrans" cxnId="{39756478-4FE1-416C-86E1-384096946949}">
      <dgm:prSet/>
      <dgm:spPr/>
      <dgm:t>
        <a:bodyPr/>
        <a:lstStyle/>
        <a:p>
          <a:endParaRPr lang="en-US"/>
        </a:p>
      </dgm:t>
    </dgm:pt>
    <dgm:pt modelId="{72298EE0-5794-47A5-905C-1898374086AC}">
      <dgm:prSet phldrT="[Text]"/>
      <dgm:spPr>
        <a:solidFill>
          <a:srgbClr val="00B050"/>
        </a:solidFill>
      </dgm:spPr>
      <dgm:t>
        <a:bodyPr/>
        <a:lstStyle/>
        <a:p>
          <a:r>
            <a:rPr lang="en-US" b="1" dirty="0"/>
            <a:t>Sexual Harassment</a:t>
          </a:r>
        </a:p>
      </dgm:t>
    </dgm:pt>
    <dgm:pt modelId="{1B8B0F8C-A915-47F9-A6EB-CA27A15FDEE8}" type="parTrans" cxnId="{0152F057-D073-4597-8516-FFDC727C1DD6}">
      <dgm:prSet/>
      <dgm:spPr/>
      <dgm:t>
        <a:bodyPr/>
        <a:lstStyle/>
        <a:p>
          <a:endParaRPr lang="en-US"/>
        </a:p>
      </dgm:t>
    </dgm:pt>
    <dgm:pt modelId="{A6822622-E2A3-4A97-802F-6F8FB56CBBDB}" type="sibTrans" cxnId="{0152F057-D073-4597-8516-FFDC727C1DD6}">
      <dgm:prSet/>
      <dgm:spPr/>
      <dgm:t>
        <a:bodyPr/>
        <a:lstStyle/>
        <a:p>
          <a:endParaRPr lang="en-US"/>
        </a:p>
      </dgm:t>
    </dgm:pt>
    <dgm:pt modelId="{F06367C6-A2AA-45BD-806E-BCD5C39F37E5}">
      <dgm:prSet phldrT="[Text]"/>
      <dgm:spPr>
        <a:solidFill>
          <a:srgbClr val="4DF711"/>
        </a:solidFill>
      </dgm:spPr>
      <dgm:t>
        <a:bodyPr/>
        <a:lstStyle/>
        <a:p>
          <a:r>
            <a:rPr lang="en-US" b="1" dirty="0"/>
            <a:t>Quid Pro Quo</a:t>
          </a:r>
        </a:p>
      </dgm:t>
    </dgm:pt>
    <dgm:pt modelId="{6F9306C2-A59F-4B06-BD0D-EE853158C08C}" type="parTrans" cxnId="{9A754AC5-4796-4359-B345-2A8900E87EE6}">
      <dgm:prSet/>
      <dgm:spPr/>
      <dgm:t>
        <a:bodyPr/>
        <a:lstStyle/>
        <a:p>
          <a:endParaRPr lang="en-US"/>
        </a:p>
      </dgm:t>
    </dgm:pt>
    <dgm:pt modelId="{A91E64EC-8020-49AD-9B0F-AA0D05EC7D03}" type="sibTrans" cxnId="{9A754AC5-4796-4359-B345-2A8900E87EE6}">
      <dgm:prSet/>
      <dgm:spPr/>
      <dgm:t>
        <a:bodyPr/>
        <a:lstStyle/>
        <a:p>
          <a:endParaRPr lang="en-US"/>
        </a:p>
      </dgm:t>
    </dgm:pt>
    <dgm:pt modelId="{11619F8F-FDEC-4722-89DC-EA4195B52E78}">
      <dgm:prSet/>
      <dgm:spPr>
        <a:solidFill>
          <a:srgbClr val="4DF711"/>
        </a:solidFill>
      </dgm:spPr>
      <dgm:t>
        <a:bodyPr/>
        <a:lstStyle/>
        <a:p>
          <a:r>
            <a:rPr lang="en-US" b="1" dirty="0"/>
            <a:t>Unwelcome Conduct</a:t>
          </a:r>
        </a:p>
      </dgm:t>
    </dgm:pt>
    <dgm:pt modelId="{D32EAA4B-718E-4634-84BB-F0AFC14D552C}" type="parTrans" cxnId="{161BE766-2CC2-4BCB-9C8A-E1151E55AEDC}">
      <dgm:prSet/>
      <dgm:spPr/>
      <dgm:t>
        <a:bodyPr/>
        <a:lstStyle/>
        <a:p>
          <a:endParaRPr lang="en-US"/>
        </a:p>
      </dgm:t>
    </dgm:pt>
    <dgm:pt modelId="{8B496BE7-DA8F-4DEC-9642-71029E0B735A}" type="sibTrans" cxnId="{161BE766-2CC2-4BCB-9C8A-E1151E55AEDC}">
      <dgm:prSet/>
      <dgm:spPr/>
      <dgm:t>
        <a:bodyPr/>
        <a:lstStyle/>
        <a:p>
          <a:endParaRPr lang="en-US"/>
        </a:p>
      </dgm:t>
    </dgm:pt>
    <dgm:pt modelId="{0E233273-DF3C-4329-82FC-41CF5D04C702}">
      <dgm:prSet/>
      <dgm:spPr>
        <a:solidFill>
          <a:srgbClr val="4DF711"/>
        </a:solidFill>
      </dgm:spPr>
      <dgm:t>
        <a:bodyPr/>
        <a:lstStyle/>
        <a:p>
          <a:r>
            <a:rPr lang="en-US" b="1" dirty="0"/>
            <a:t>Sexual Assault, Dating Violence, Domestic Violence or Stalking</a:t>
          </a:r>
        </a:p>
      </dgm:t>
    </dgm:pt>
    <dgm:pt modelId="{DD4E2F0C-6579-416C-93A0-1FB5E5E71261}" type="parTrans" cxnId="{92756593-EFCC-4C8D-A320-54D551037707}">
      <dgm:prSet/>
      <dgm:spPr/>
      <dgm:t>
        <a:bodyPr/>
        <a:lstStyle/>
        <a:p>
          <a:endParaRPr lang="en-US"/>
        </a:p>
      </dgm:t>
    </dgm:pt>
    <dgm:pt modelId="{EF5F0F0B-D007-456A-83EE-14F7727F084E}" type="sibTrans" cxnId="{92756593-EFCC-4C8D-A320-54D551037707}">
      <dgm:prSet/>
      <dgm:spPr/>
      <dgm:t>
        <a:bodyPr/>
        <a:lstStyle/>
        <a:p>
          <a:endParaRPr lang="en-US"/>
        </a:p>
      </dgm:t>
    </dgm:pt>
    <dgm:pt modelId="{0012F34C-BE03-4D3C-87DB-FD9130312155}" type="pres">
      <dgm:prSet presAssocID="{92FA540C-64BF-4204-B199-C5AAACCC7A25}" presName="diagram" presStyleCnt="0">
        <dgm:presLayoutVars>
          <dgm:chPref val="1"/>
          <dgm:dir/>
          <dgm:animOne val="branch"/>
          <dgm:animLvl val="lvl"/>
          <dgm:resizeHandles val="exact"/>
        </dgm:presLayoutVars>
      </dgm:prSet>
      <dgm:spPr/>
    </dgm:pt>
    <dgm:pt modelId="{B0B0A36B-9899-4231-A4F2-6B9E7B9F5218}" type="pres">
      <dgm:prSet presAssocID="{08C51865-6EA7-42E7-B517-E55321E5AD2D}" presName="root1" presStyleCnt="0"/>
      <dgm:spPr/>
    </dgm:pt>
    <dgm:pt modelId="{1DD21B11-1B5F-4C80-A533-C4CB16BE75BC}" type="pres">
      <dgm:prSet presAssocID="{08C51865-6EA7-42E7-B517-E55321E5AD2D}" presName="LevelOneTextNode" presStyleLbl="node0" presStyleIdx="0" presStyleCnt="1">
        <dgm:presLayoutVars>
          <dgm:chPref val="3"/>
        </dgm:presLayoutVars>
      </dgm:prSet>
      <dgm:spPr/>
    </dgm:pt>
    <dgm:pt modelId="{20731FDD-C942-4119-8C74-9D47C1FB6F8E}" type="pres">
      <dgm:prSet presAssocID="{08C51865-6EA7-42E7-B517-E55321E5AD2D}" presName="level2hierChild" presStyleCnt="0"/>
      <dgm:spPr/>
    </dgm:pt>
    <dgm:pt modelId="{1E888EE5-6FB4-4030-AE96-031A108AF055}" type="pres">
      <dgm:prSet presAssocID="{6C7272DC-5062-454A-8449-25AFD2DB7FFF}" presName="conn2-1" presStyleLbl="parChTrans1D2" presStyleIdx="0" presStyleCnt="2"/>
      <dgm:spPr/>
    </dgm:pt>
    <dgm:pt modelId="{B09BBFC4-E508-4AE0-8671-E3117FD813AC}" type="pres">
      <dgm:prSet presAssocID="{6C7272DC-5062-454A-8449-25AFD2DB7FFF}" presName="connTx" presStyleLbl="parChTrans1D2" presStyleIdx="0" presStyleCnt="2"/>
      <dgm:spPr/>
    </dgm:pt>
    <dgm:pt modelId="{9C2E5D68-22EA-4E57-96C3-D3BB462EAC40}" type="pres">
      <dgm:prSet presAssocID="{86585D69-8C89-4D59-B696-8D8E05048868}" presName="root2" presStyleCnt="0"/>
      <dgm:spPr/>
    </dgm:pt>
    <dgm:pt modelId="{2BB395F1-C513-4FA0-966E-9FD408EDA247}" type="pres">
      <dgm:prSet presAssocID="{86585D69-8C89-4D59-B696-8D8E05048868}" presName="LevelTwoTextNode" presStyleLbl="node2" presStyleIdx="0" presStyleCnt="2">
        <dgm:presLayoutVars>
          <dgm:chPref val="3"/>
        </dgm:presLayoutVars>
      </dgm:prSet>
      <dgm:spPr/>
    </dgm:pt>
    <dgm:pt modelId="{FC1A1E71-2304-4F11-B5DB-8D6ADD5AD321}" type="pres">
      <dgm:prSet presAssocID="{86585D69-8C89-4D59-B696-8D8E05048868}" presName="level3hierChild" presStyleCnt="0"/>
      <dgm:spPr/>
    </dgm:pt>
    <dgm:pt modelId="{AB8C96FF-EA65-4F3B-B64B-95B25C376017}" type="pres">
      <dgm:prSet presAssocID="{CE00742E-32E1-448D-BD61-A4F24F0E8776}" presName="conn2-1" presStyleLbl="parChTrans1D3" presStyleIdx="0" presStyleCnt="5"/>
      <dgm:spPr/>
    </dgm:pt>
    <dgm:pt modelId="{ABFF3103-2C09-4D70-8B30-39A46E6692D0}" type="pres">
      <dgm:prSet presAssocID="{CE00742E-32E1-448D-BD61-A4F24F0E8776}" presName="connTx" presStyleLbl="parChTrans1D3" presStyleIdx="0" presStyleCnt="5"/>
      <dgm:spPr/>
    </dgm:pt>
    <dgm:pt modelId="{F55D292C-AE0A-4BB1-AA44-6F8701707AA2}" type="pres">
      <dgm:prSet presAssocID="{5586CF4B-9DFD-4413-8E63-88EB80F4073C}" presName="root2" presStyleCnt="0"/>
      <dgm:spPr/>
    </dgm:pt>
    <dgm:pt modelId="{874BD59E-2A57-480A-9218-B0AE1A4A5EC3}" type="pres">
      <dgm:prSet presAssocID="{5586CF4B-9DFD-4413-8E63-88EB80F4073C}" presName="LevelTwoTextNode" presStyleLbl="node3" presStyleIdx="0" presStyleCnt="5">
        <dgm:presLayoutVars>
          <dgm:chPref val="3"/>
        </dgm:presLayoutVars>
      </dgm:prSet>
      <dgm:spPr/>
    </dgm:pt>
    <dgm:pt modelId="{55DD3FEA-13AD-45E6-8BD9-4097C05B392B}" type="pres">
      <dgm:prSet presAssocID="{5586CF4B-9DFD-4413-8E63-88EB80F4073C}" presName="level3hierChild" presStyleCnt="0"/>
      <dgm:spPr/>
    </dgm:pt>
    <dgm:pt modelId="{295CD4A8-C015-4765-AB90-75E122E2A144}" type="pres">
      <dgm:prSet presAssocID="{F64B9924-F8A5-4706-B751-3C7528E1FD22}" presName="conn2-1" presStyleLbl="parChTrans1D3" presStyleIdx="1" presStyleCnt="5"/>
      <dgm:spPr/>
    </dgm:pt>
    <dgm:pt modelId="{756AE7B2-377E-4730-8E3B-5383FE6827A8}" type="pres">
      <dgm:prSet presAssocID="{F64B9924-F8A5-4706-B751-3C7528E1FD22}" presName="connTx" presStyleLbl="parChTrans1D3" presStyleIdx="1" presStyleCnt="5"/>
      <dgm:spPr/>
    </dgm:pt>
    <dgm:pt modelId="{D383A8D1-F171-4A02-8FE3-7B38812419F3}" type="pres">
      <dgm:prSet presAssocID="{C0801BEA-25E5-44C8-95FD-134013ADF29D}" presName="root2" presStyleCnt="0"/>
      <dgm:spPr/>
    </dgm:pt>
    <dgm:pt modelId="{83501444-26D4-4094-82A5-1C1D838141E2}" type="pres">
      <dgm:prSet presAssocID="{C0801BEA-25E5-44C8-95FD-134013ADF29D}" presName="LevelTwoTextNode" presStyleLbl="node3" presStyleIdx="1" presStyleCnt="5">
        <dgm:presLayoutVars>
          <dgm:chPref val="3"/>
        </dgm:presLayoutVars>
      </dgm:prSet>
      <dgm:spPr/>
    </dgm:pt>
    <dgm:pt modelId="{D0B5EF73-C5D3-4B38-8323-CD0F6D010197}" type="pres">
      <dgm:prSet presAssocID="{C0801BEA-25E5-44C8-95FD-134013ADF29D}" presName="level3hierChild" presStyleCnt="0"/>
      <dgm:spPr/>
    </dgm:pt>
    <dgm:pt modelId="{0AB36EC7-0FD9-4477-83FE-B7BA3882DA69}" type="pres">
      <dgm:prSet presAssocID="{1B8B0F8C-A915-47F9-A6EB-CA27A15FDEE8}" presName="conn2-1" presStyleLbl="parChTrans1D2" presStyleIdx="1" presStyleCnt="2"/>
      <dgm:spPr/>
    </dgm:pt>
    <dgm:pt modelId="{4F928006-2A3E-41A1-A08E-B576AD696CF0}" type="pres">
      <dgm:prSet presAssocID="{1B8B0F8C-A915-47F9-A6EB-CA27A15FDEE8}" presName="connTx" presStyleLbl="parChTrans1D2" presStyleIdx="1" presStyleCnt="2"/>
      <dgm:spPr/>
    </dgm:pt>
    <dgm:pt modelId="{821D302C-D35E-44E1-8B27-7356934C6501}" type="pres">
      <dgm:prSet presAssocID="{72298EE0-5794-47A5-905C-1898374086AC}" presName="root2" presStyleCnt="0"/>
      <dgm:spPr/>
    </dgm:pt>
    <dgm:pt modelId="{25267AB5-A262-4EE2-9428-15117BCC6CFF}" type="pres">
      <dgm:prSet presAssocID="{72298EE0-5794-47A5-905C-1898374086AC}" presName="LevelTwoTextNode" presStyleLbl="node2" presStyleIdx="1" presStyleCnt="2">
        <dgm:presLayoutVars>
          <dgm:chPref val="3"/>
        </dgm:presLayoutVars>
      </dgm:prSet>
      <dgm:spPr/>
    </dgm:pt>
    <dgm:pt modelId="{E29E060A-411B-404B-9D7F-04FF4574B29F}" type="pres">
      <dgm:prSet presAssocID="{72298EE0-5794-47A5-905C-1898374086AC}" presName="level3hierChild" presStyleCnt="0"/>
      <dgm:spPr/>
    </dgm:pt>
    <dgm:pt modelId="{609443BD-0ACE-420E-962F-833639492AA0}" type="pres">
      <dgm:prSet presAssocID="{6F9306C2-A59F-4B06-BD0D-EE853158C08C}" presName="conn2-1" presStyleLbl="parChTrans1D3" presStyleIdx="2" presStyleCnt="5"/>
      <dgm:spPr/>
    </dgm:pt>
    <dgm:pt modelId="{912C1F1D-2ADF-497B-9770-D66F4A219C3F}" type="pres">
      <dgm:prSet presAssocID="{6F9306C2-A59F-4B06-BD0D-EE853158C08C}" presName="connTx" presStyleLbl="parChTrans1D3" presStyleIdx="2" presStyleCnt="5"/>
      <dgm:spPr/>
    </dgm:pt>
    <dgm:pt modelId="{2586826F-970F-4FFC-8E04-DD0CD3554731}" type="pres">
      <dgm:prSet presAssocID="{F06367C6-A2AA-45BD-806E-BCD5C39F37E5}" presName="root2" presStyleCnt="0"/>
      <dgm:spPr/>
    </dgm:pt>
    <dgm:pt modelId="{1F16E33F-B888-4810-92D1-9880E884AC48}" type="pres">
      <dgm:prSet presAssocID="{F06367C6-A2AA-45BD-806E-BCD5C39F37E5}" presName="LevelTwoTextNode" presStyleLbl="node3" presStyleIdx="2" presStyleCnt="5">
        <dgm:presLayoutVars>
          <dgm:chPref val="3"/>
        </dgm:presLayoutVars>
      </dgm:prSet>
      <dgm:spPr/>
    </dgm:pt>
    <dgm:pt modelId="{959E9049-7E65-413E-9E15-2EE1B6AE58DF}" type="pres">
      <dgm:prSet presAssocID="{F06367C6-A2AA-45BD-806E-BCD5C39F37E5}" presName="level3hierChild" presStyleCnt="0"/>
      <dgm:spPr/>
    </dgm:pt>
    <dgm:pt modelId="{D336BFE3-67F7-4CEE-BBD9-AB56A80F7C11}" type="pres">
      <dgm:prSet presAssocID="{D32EAA4B-718E-4634-84BB-F0AFC14D552C}" presName="conn2-1" presStyleLbl="parChTrans1D3" presStyleIdx="3" presStyleCnt="5"/>
      <dgm:spPr/>
    </dgm:pt>
    <dgm:pt modelId="{5AB927FD-A545-4374-AED3-1B10841C782A}" type="pres">
      <dgm:prSet presAssocID="{D32EAA4B-718E-4634-84BB-F0AFC14D552C}" presName="connTx" presStyleLbl="parChTrans1D3" presStyleIdx="3" presStyleCnt="5"/>
      <dgm:spPr/>
    </dgm:pt>
    <dgm:pt modelId="{DA5FC274-2DC5-438D-BB3B-FCF48519BDF3}" type="pres">
      <dgm:prSet presAssocID="{11619F8F-FDEC-4722-89DC-EA4195B52E78}" presName="root2" presStyleCnt="0"/>
      <dgm:spPr/>
    </dgm:pt>
    <dgm:pt modelId="{8F21AFF4-89B6-45CB-89AB-3EE264A040F6}" type="pres">
      <dgm:prSet presAssocID="{11619F8F-FDEC-4722-89DC-EA4195B52E78}" presName="LevelTwoTextNode" presStyleLbl="node3" presStyleIdx="3" presStyleCnt="5">
        <dgm:presLayoutVars>
          <dgm:chPref val="3"/>
        </dgm:presLayoutVars>
      </dgm:prSet>
      <dgm:spPr/>
    </dgm:pt>
    <dgm:pt modelId="{5D4C57C5-FEB4-45CA-BF82-1B992CCC05BE}" type="pres">
      <dgm:prSet presAssocID="{11619F8F-FDEC-4722-89DC-EA4195B52E78}" presName="level3hierChild" presStyleCnt="0"/>
      <dgm:spPr/>
    </dgm:pt>
    <dgm:pt modelId="{1EE7F6F0-8569-4E52-ACF0-EC365B7F005E}" type="pres">
      <dgm:prSet presAssocID="{DD4E2F0C-6579-416C-93A0-1FB5E5E71261}" presName="conn2-1" presStyleLbl="parChTrans1D3" presStyleIdx="4" presStyleCnt="5"/>
      <dgm:spPr/>
    </dgm:pt>
    <dgm:pt modelId="{EA0163B4-4997-4469-B402-3B259166AA3E}" type="pres">
      <dgm:prSet presAssocID="{DD4E2F0C-6579-416C-93A0-1FB5E5E71261}" presName="connTx" presStyleLbl="parChTrans1D3" presStyleIdx="4" presStyleCnt="5"/>
      <dgm:spPr/>
    </dgm:pt>
    <dgm:pt modelId="{12824D71-C2FC-4BAA-8901-BEE7C280264B}" type="pres">
      <dgm:prSet presAssocID="{0E233273-DF3C-4329-82FC-41CF5D04C702}" presName="root2" presStyleCnt="0"/>
      <dgm:spPr/>
    </dgm:pt>
    <dgm:pt modelId="{5574569E-13F3-4545-AE11-4B20071440C2}" type="pres">
      <dgm:prSet presAssocID="{0E233273-DF3C-4329-82FC-41CF5D04C702}" presName="LevelTwoTextNode" presStyleLbl="node3" presStyleIdx="4" presStyleCnt="5">
        <dgm:presLayoutVars>
          <dgm:chPref val="3"/>
        </dgm:presLayoutVars>
      </dgm:prSet>
      <dgm:spPr/>
    </dgm:pt>
    <dgm:pt modelId="{D0C2794E-18B5-4A63-AA44-AC51904E8199}" type="pres">
      <dgm:prSet presAssocID="{0E233273-DF3C-4329-82FC-41CF5D04C702}" presName="level3hierChild" presStyleCnt="0"/>
      <dgm:spPr/>
    </dgm:pt>
  </dgm:ptLst>
  <dgm:cxnLst>
    <dgm:cxn modelId="{9614280E-7245-4D05-AA22-45C7554D1244}" type="presOf" srcId="{1B8B0F8C-A915-47F9-A6EB-CA27A15FDEE8}" destId="{0AB36EC7-0FD9-4477-83FE-B7BA3882DA69}" srcOrd="0" destOrd="0" presId="urn:microsoft.com/office/officeart/2005/8/layout/hierarchy2"/>
    <dgm:cxn modelId="{FF1BB220-A04D-4138-ABD2-4E9B813E5897}" type="presOf" srcId="{D32EAA4B-718E-4634-84BB-F0AFC14D552C}" destId="{5AB927FD-A545-4374-AED3-1B10841C782A}" srcOrd="1" destOrd="0" presId="urn:microsoft.com/office/officeart/2005/8/layout/hierarchy2"/>
    <dgm:cxn modelId="{AEA8F223-6059-4CEB-9F9E-756061F89EAB}" type="presOf" srcId="{6F9306C2-A59F-4B06-BD0D-EE853158C08C}" destId="{912C1F1D-2ADF-497B-9770-D66F4A219C3F}" srcOrd="1" destOrd="0" presId="urn:microsoft.com/office/officeart/2005/8/layout/hierarchy2"/>
    <dgm:cxn modelId="{233FE92E-F509-4D91-A5F0-07E5423E439B}" srcId="{92FA540C-64BF-4204-B199-C5AAACCC7A25}" destId="{08C51865-6EA7-42E7-B517-E55321E5AD2D}" srcOrd="0" destOrd="0" parTransId="{9CD91D5F-D0E2-4402-992D-081BA1459A8E}" sibTransId="{E022DF7E-E509-4FBA-8F59-9FAB1381AD02}"/>
    <dgm:cxn modelId="{44FAF35F-E9D6-4BDA-9D1F-6A60326E5F1E}" type="presOf" srcId="{F06367C6-A2AA-45BD-806E-BCD5C39F37E5}" destId="{1F16E33F-B888-4810-92D1-9880E884AC48}" srcOrd="0" destOrd="0" presId="urn:microsoft.com/office/officeart/2005/8/layout/hierarchy2"/>
    <dgm:cxn modelId="{D097B743-12AE-4C61-BA3B-8337DB6D6DD2}" type="presOf" srcId="{C0801BEA-25E5-44C8-95FD-134013ADF29D}" destId="{83501444-26D4-4094-82A5-1C1D838141E2}" srcOrd="0" destOrd="0" presId="urn:microsoft.com/office/officeart/2005/8/layout/hierarchy2"/>
    <dgm:cxn modelId="{161BE766-2CC2-4BCB-9C8A-E1151E55AEDC}" srcId="{72298EE0-5794-47A5-905C-1898374086AC}" destId="{11619F8F-FDEC-4722-89DC-EA4195B52E78}" srcOrd="1" destOrd="0" parTransId="{D32EAA4B-718E-4634-84BB-F0AFC14D552C}" sibTransId="{8B496BE7-DA8F-4DEC-9642-71029E0B735A}"/>
    <dgm:cxn modelId="{5FF1AA47-6DD1-4C25-ABAD-9CA973E2E8B9}" type="presOf" srcId="{D32EAA4B-718E-4634-84BB-F0AFC14D552C}" destId="{D336BFE3-67F7-4CEE-BBD9-AB56A80F7C11}" srcOrd="0" destOrd="0" presId="urn:microsoft.com/office/officeart/2005/8/layout/hierarchy2"/>
    <dgm:cxn modelId="{0219C169-B99D-489C-A5C4-4F46E841FBB5}" type="presOf" srcId="{CE00742E-32E1-448D-BD61-A4F24F0E8776}" destId="{AB8C96FF-EA65-4F3B-B64B-95B25C376017}" srcOrd="0" destOrd="0" presId="urn:microsoft.com/office/officeart/2005/8/layout/hierarchy2"/>
    <dgm:cxn modelId="{0B6DC951-C667-48DB-8216-EA78883C33B0}" type="presOf" srcId="{CE00742E-32E1-448D-BD61-A4F24F0E8776}" destId="{ABFF3103-2C09-4D70-8B30-39A46E6692D0}" srcOrd="1" destOrd="0" presId="urn:microsoft.com/office/officeart/2005/8/layout/hierarchy2"/>
    <dgm:cxn modelId="{0152F057-D073-4597-8516-FFDC727C1DD6}" srcId="{08C51865-6EA7-42E7-B517-E55321E5AD2D}" destId="{72298EE0-5794-47A5-905C-1898374086AC}" srcOrd="1" destOrd="0" parTransId="{1B8B0F8C-A915-47F9-A6EB-CA27A15FDEE8}" sibTransId="{A6822622-E2A3-4A97-802F-6F8FB56CBBDB}"/>
    <dgm:cxn modelId="{39756478-4FE1-416C-86E1-384096946949}" srcId="{86585D69-8C89-4D59-B696-8D8E05048868}" destId="{C0801BEA-25E5-44C8-95FD-134013ADF29D}" srcOrd="1" destOrd="0" parTransId="{F64B9924-F8A5-4706-B751-3C7528E1FD22}" sibTransId="{2FB89B75-A531-4F50-98B0-DF591561F3ED}"/>
    <dgm:cxn modelId="{F41E9E79-616F-430B-BB10-C7104152E75F}" type="presOf" srcId="{F64B9924-F8A5-4706-B751-3C7528E1FD22}" destId="{295CD4A8-C015-4765-AB90-75E122E2A144}" srcOrd="0" destOrd="0" presId="urn:microsoft.com/office/officeart/2005/8/layout/hierarchy2"/>
    <dgm:cxn modelId="{D0F6E459-8C3B-4E56-BE7C-9F80DBC0C0EA}" type="presOf" srcId="{08C51865-6EA7-42E7-B517-E55321E5AD2D}" destId="{1DD21B11-1B5F-4C80-A533-C4CB16BE75BC}" srcOrd="0" destOrd="0" presId="urn:microsoft.com/office/officeart/2005/8/layout/hierarchy2"/>
    <dgm:cxn modelId="{ECD6307E-CA15-463D-A455-1C5986626D2F}" type="presOf" srcId="{DD4E2F0C-6579-416C-93A0-1FB5E5E71261}" destId="{EA0163B4-4997-4469-B402-3B259166AA3E}" srcOrd="1" destOrd="0" presId="urn:microsoft.com/office/officeart/2005/8/layout/hierarchy2"/>
    <dgm:cxn modelId="{74B12787-7FDE-465D-872D-A36973462E89}" type="presOf" srcId="{6C7272DC-5062-454A-8449-25AFD2DB7FFF}" destId="{B09BBFC4-E508-4AE0-8671-E3117FD813AC}" srcOrd="1" destOrd="0" presId="urn:microsoft.com/office/officeart/2005/8/layout/hierarchy2"/>
    <dgm:cxn modelId="{92756593-EFCC-4C8D-A320-54D551037707}" srcId="{72298EE0-5794-47A5-905C-1898374086AC}" destId="{0E233273-DF3C-4329-82FC-41CF5D04C702}" srcOrd="2" destOrd="0" parTransId="{DD4E2F0C-6579-416C-93A0-1FB5E5E71261}" sibTransId="{EF5F0F0B-D007-456A-83EE-14F7727F084E}"/>
    <dgm:cxn modelId="{643B3B96-DC5F-430E-A66D-FB61CD5064E0}" type="presOf" srcId="{6F9306C2-A59F-4B06-BD0D-EE853158C08C}" destId="{609443BD-0ACE-420E-962F-833639492AA0}" srcOrd="0" destOrd="0" presId="urn:microsoft.com/office/officeart/2005/8/layout/hierarchy2"/>
    <dgm:cxn modelId="{4C9EEB96-95AA-47DE-96B6-32B4F026BB88}" type="presOf" srcId="{6C7272DC-5062-454A-8449-25AFD2DB7FFF}" destId="{1E888EE5-6FB4-4030-AE96-031A108AF055}" srcOrd="0" destOrd="0" presId="urn:microsoft.com/office/officeart/2005/8/layout/hierarchy2"/>
    <dgm:cxn modelId="{402E549F-3092-448E-BB85-DD22C4DD4A28}" srcId="{08C51865-6EA7-42E7-B517-E55321E5AD2D}" destId="{86585D69-8C89-4D59-B696-8D8E05048868}" srcOrd="0" destOrd="0" parTransId="{6C7272DC-5062-454A-8449-25AFD2DB7FFF}" sibTransId="{37A2F891-6E5C-421D-8FEC-8DAB7B514BA6}"/>
    <dgm:cxn modelId="{06A4A0A3-121E-431D-ACF4-DF02D3DA474C}" type="presOf" srcId="{F64B9924-F8A5-4706-B751-3C7528E1FD22}" destId="{756AE7B2-377E-4730-8E3B-5383FE6827A8}" srcOrd="1" destOrd="0" presId="urn:microsoft.com/office/officeart/2005/8/layout/hierarchy2"/>
    <dgm:cxn modelId="{0D8B79AA-ACF1-43AA-9421-0887DFDFE379}" type="presOf" srcId="{11619F8F-FDEC-4722-89DC-EA4195B52E78}" destId="{8F21AFF4-89B6-45CB-89AB-3EE264A040F6}" srcOrd="0" destOrd="0" presId="urn:microsoft.com/office/officeart/2005/8/layout/hierarchy2"/>
    <dgm:cxn modelId="{392774B0-84F7-4EBE-84EB-C2C84BA72D7C}" type="presOf" srcId="{5586CF4B-9DFD-4413-8E63-88EB80F4073C}" destId="{874BD59E-2A57-480A-9218-B0AE1A4A5EC3}" srcOrd="0" destOrd="0" presId="urn:microsoft.com/office/officeart/2005/8/layout/hierarchy2"/>
    <dgm:cxn modelId="{03CA5FB8-DDD9-4D4C-93CA-50E9AC546627}" type="presOf" srcId="{DD4E2F0C-6579-416C-93A0-1FB5E5E71261}" destId="{1EE7F6F0-8569-4E52-ACF0-EC365B7F005E}" srcOrd="0" destOrd="0" presId="urn:microsoft.com/office/officeart/2005/8/layout/hierarchy2"/>
    <dgm:cxn modelId="{9A754AC5-4796-4359-B345-2A8900E87EE6}" srcId="{72298EE0-5794-47A5-905C-1898374086AC}" destId="{F06367C6-A2AA-45BD-806E-BCD5C39F37E5}" srcOrd="0" destOrd="0" parTransId="{6F9306C2-A59F-4B06-BD0D-EE853158C08C}" sibTransId="{A91E64EC-8020-49AD-9B0F-AA0D05EC7D03}"/>
    <dgm:cxn modelId="{4C018AC9-281B-4862-9E23-1B93A91FC01A}" type="presOf" srcId="{1B8B0F8C-A915-47F9-A6EB-CA27A15FDEE8}" destId="{4F928006-2A3E-41A1-A08E-B576AD696CF0}" srcOrd="1" destOrd="0" presId="urn:microsoft.com/office/officeart/2005/8/layout/hierarchy2"/>
    <dgm:cxn modelId="{9E7A03CA-0357-4F6D-AAFC-C3D21DF50F71}" type="presOf" srcId="{86585D69-8C89-4D59-B696-8D8E05048868}" destId="{2BB395F1-C513-4FA0-966E-9FD408EDA247}" srcOrd="0" destOrd="0" presId="urn:microsoft.com/office/officeart/2005/8/layout/hierarchy2"/>
    <dgm:cxn modelId="{63BC19E7-46A8-468F-B17F-8A60CCE6EA52}" srcId="{86585D69-8C89-4D59-B696-8D8E05048868}" destId="{5586CF4B-9DFD-4413-8E63-88EB80F4073C}" srcOrd="0" destOrd="0" parTransId="{CE00742E-32E1-448D-BD61-A4F24F0E8776}" sibTransId="{61C72143-35AB-446C-8F54-12DC74BD8E1E}"/>
    <dgm:cxn modelId="{E992D3F7-59FF-4ECE-9447-3E743720A99F}" type="presOf" srcId="{92FA540C-64BF-4204-B199-C5AAACCC7A25}" destId="{0012F34C-BE03-4D3C-87DB-FD9130312155}" srcOrd="0" destOrd="0" presId="urn:microsoft.com/office/officeart/2005/8/layout/hierarchy2"/>
    <dgm:cxn modelId="{274818FB-76B8-4E40-B8DA-18A1DC1F4F07}" type="presOf" srcId="{0E233273-DF3C-4329-82FC-41CF5D04C702}" destId="{5574569E-13F3-4545-AE11-4B20071440C2}" srcOrd="0" destOrd="0" presId="urn:microsoft.com/office/officeart/2005/8/layout/hierarchy2"/>
    <dgm:cxn modelId="{5F7BFAFE-D9D8-4C49-B831-B9179E14D544}" type="presOf" srcId="{72298EE0-5794-47A5-905C-1898374086AC}" destId="{25267AB5-A262-4EE2-9428-15117BCC6CFF}" srcOrd="0" destOrd="0" presId="urn:microsoft.com/office/officeart/2005/8/layout/hierarchy2"/>
    <dgm:cxn modelId="{8D1C1E77-F340-445F-8E26-4B4B2F0DB5BB}" type="presParOf" srcId="{0012F34C-BE03-4D3C-87DB-FD9130312155}" destId="{B0B0A36B-9899-4231-A4F2-6B9E7B9F5218}" srcOrd="0" destOrd="0" presId="urn:microsoft.com/office/officeart/2005/8/layout/hierarchy2"/>
    <dgm:cxn modelId="{549C01DC-E10C-42A0-8885-6FA5099D95F0}" type="presParOf" srcId="{B0B0A36B-9899-4231-A4F2-6B9E7B9F5218}" destId="{1DD21B11-1B5F-4C80-A533-C4CB16BE75BC}" srcOrd="0" destOrd="0" presId="urn:microsoft.com/office/officeart/2005/8/layout/hierarchy2"/>
    <dgm:cxn modelId="{D745AF86-6F9F-4BB9-B7FF-BA6F08D4DFE1}" type="presParOf" srcId="{B0B0A36B-9899-4231-A4F2-6B9E7B9F5218}" destId="{20731FDD-C942-4119-8C74-9D47C1FB6F8E}" srcOrd="1" destOrd="0" presId="urn:microsoft.com/office/officeart/2005/8/layout/hierarchy2"/>
    <dgm:cxn modelId="{36ABE5F5-602A-4FD6-80D6-A36D57FBDB31}" type="presParOf" srcId="{20731FDD-C942-4119-8C74-9D47C1FB6F8E}" destId="{1E888EE5-6FB4-4030-AE96-031A108AF055}" srcOrd="0" destOrd="0" presId="urn:microsoft.com/office/officeart/2005/8/layout/hierarchy2"/>
    <dgm:cxn modelId="{39BE54A0-06E7-4F37-810F-8C1FFF7C95DC}" type="presParOf" srcId="{1E888EE5-6FB4-4030-AE96-031A108AF055}" destId="{B09BBFC4-E508-4AE0-8671-E3117FD813AC}" srcOrd="0" destOrd="0" presId="urn:microsoft.com/office/officeart/2005/8/layout/hierarchy2"/>
    <dgm:cxn modelId="{C7CB46A8-638C-4D32-ACDD-8203B89FCDB2}" type="presParOf" srcId="{20731FDD-C942-4119-8C74-9D47C1FB6F8E}" destId="{9C2E5D68-22EA-4E57-96C3-D3BB462EAC40}" srcOrd="1" destOrd="0" presId="urn:microsoft.com/office/officeart/2005/8/layout/hierarchy2"/>
    <dgm:cxn modelId="{E1ADBCE9-D29F-4084-9735-723726928B26}" type="presParOf" srcId="{9C2E5D68-22EA-4E57-96C3-D3BB462EAC40}" destId="{2BB395F1-C513-4FA0-966E-9FD408EDA247}" srcOrd="0" destOrd="0" presId="urn:microsoft.com/office/officeart/2005/8/layout/hierarchy2"/>
    <dgm:cxn modelId="{94F35528-7ED2-4829-9C6B-85C9C6DF5EC2}" type="presParOf" srcId="{9C2E5D68-22EA-4E57-96C3-D3BB462EAC40}" destId="{FC1A1E71-2304-4F11-B5DB-8D6ADD5AD321}" srcOrd="1" destOrd="0" presId="urn:microsoft.com/office/officeart/2005/8/layout/hierarchy2"/>
    <dgm:cxn modelId="{79F4A6C1-14E2-4AFA-BCDB-2F4739B56517}" type="presParOf" srcId="{FC1A1E71-2304-4F11-B5DB-8D6ADD5AD321}" destId="{AB8C96FF-EA65-4F3B-B64B-95B25C376017}" srcOrd="0" destOrd="0" presId="urn:microsoft.com/office/officeart/2005/8/layout/hierarchy2"/>
    <dgm:cxn modelId="{5A58D94A-6F6A-41CE-8632-503EF3C794E1}" type="presParOf" srcId="{AB8C96FF-EA65-4F3B-B64B-95B25C376017}" destId="{ABFF3103-2C09-4D70-8B30-39A46E6692D0}" srcOrd="0" destOrd="0" presId="urn:microsoft.com/office/officeart/2005/8/layout/hierarchy2"/>
    <dgm:cxn modelId="{5A04D3C5-71C5-4F68-81A1-42A82E325D10}" type="presParOf" srcId="{FC1A1E71-2304-4F11-B5DB-8D6ADD5AD321}" destId="{F55D292C-AE0A-4BB1-AA44-6F8701707AA2}" srcOrd="1" destOrd="0" presId="urn:microsoft.com/office/officeart/2005/8/layout/hierarchy2"/>
    <dgm:cxn modelId="{B3E55EF1-EAE3-42C9-B052-8946A3E3904E}" type="presParOf" srcId="{F55D292C-AE0A-4BB1-AA44-6F8701707AA2}" destId="{874BD59E-2A57-480A-9218-B0AE1A4A5EC3}" srcOrd="0" destOrd="0" presId="urn:microsoft.com/office/officeart/2005/8/layout/hierarchy2"/>
    <dgm:cxn modelId="{B02F3056-27E6-4094-8A1A-9216215767F7}" type="presParOf" srcId="{F55D292C-AE0A-4BB1-AA44-6F8701707AA2}" destId="{55DD3FEA-13AD-45E6-8BD9-4097C05B392B}" srcOrd="1" destOrd="0" presId="urn:microsoft.com/office/officeart/2005/8/layout/hierarchy2"/>
    <dgm:cxn modelId="{73618E66-0E7C-4D6F-BFB8-24E43EBD1A98}" type="presParOf" srcId="{FC1A1E71-2304-4F11-B5DB-8D6ADD5AD321}" destId="{295CD4A8-C015-4765-AB90-75E122E2A144}" srcOrd="2" destOrd="0" presId="urn:microsoft.com/office/officeart/2005/8/layout/hierarchy2"/>
    <dgm:cxn modelId="{D94AC726-5DA3-461D-AF44-42E733D683EA}" type="presParOf" srcId="{295CD4A8-C015-4765-AB90-75E122E2A144}" destId="{756AE7B2-377E-4730-8E3B-5383FE6827A8}" srcOrd="0" destOrd="0" presId="urn:microsoft.com/office/officeart/2005/8/layout/hierarchy2"/>
    <dgm:cxn modelId="{89AC8EF4-2C83-46AE-BE06-9770FCDBDF3D}" type="presParOf" srcId="{FC1A1E71-2304-4F11-B5DB-8D6ADD5AD321}" destId="{D383A8D1-F171-4A02-8FE3-7B38812419F3}" srcOrd="3" destOrd="0" presId="urn:microsoft.com/office/officeart/2005/8/layout/hierarchy2"/>
    <dgm:cxn modelId="{FC1D2ED0-F2FA-4438-B6CD-618DFF0F067C}" type="presParOf" srcId="{D383A8D1-F171-4A02-8FE3-7B38812419F3}" destId="{83501444-26D4-4094-82A5-1C1D838141E2}" srcOrd="0" destOrd="0" presId="urn:microsoft.com/office/officeart/2005/8/layout/hierarchy2"/>
    <dgm:cxn modelId="{3C49C7DB-534F-4128-B797-695DE5D14341}" type="presParOf" srcId="{D383A8D1-F171-4A02-8FE3-7B38812419F3}" destId="{D0B5EF73-C5D3-4B38-8323-CD0F6D010197}" srcOrd="1" destOrd="0" presId="urn:microsoft.com/office/officeart/2005/8/layout/hierarchy2"/>
    <dgm:cxn modelId="{CC52B7BE-6444-4EA9-9155-3769E3436664}" type="presParOf" srcId="{20731FDD-C942-4119-8C74-9D47C1FB6F8E}" destId="{0AB36EC7-0FD9-4477-83FE-B7BA3882DA69}" srcOrd="2" destOrd="0" presId="urn:microsoft.com/office/officeart/2005/8/layout/hierarchy2"/>
    <dgm:cxn modelId="{6AEE17C9-345E-4A1A-97C4-882275B5FA98}" type="presParOf" srcId="{0AB36EC7-0FD9-4477-83FE-B7BA3882DA69}" destId="{4F928006-2A3E-41A1-A08E-B576AD696CF0}" srcOrd="0" destOrd="0" presId="urn:microsoft.com/office/officeart/2005/8/layout/hierarchy2"/>
    <dgm:cxn modelId="{706275F5-811A-406D-833A-44D31AF29E88}" type="presParOf" srcId="{20731FDD-C942-4119-8C74-9D47C1FB6F8E}" destId="{821D302C-D35E-44E1-8B27-7356934C6501}" srcOrd="3" destOrd="0" presId="urn:microsoft.com/office/officeart/2005/8/layout/hierarchy2"/>
    <dgm:cxn modelId="{CFCBF9F5-8303-4889-A2AF-93D37850A09C}" type="presParOf" srcId="{821D302C-D35E-44E1-8B27-7356934C6501}" destId="{25267AB5-A262-4EE2-9428-15117BCC6CFF}" srcOrd="0" destOrd="0" presId="urn:microsoft.com/office/officeart/2005/8/layout/hierarchy2"/>
    <dgm:cxn modelId="{F5860B23-19C6-4D04-B97F-E5838143E178}" type="presParOf" srcId="{821D302C-D35E-44E1-8B27-7356934C6501}" destId="{E29E060A-411B-404B-9D7F-04FF4574B29F}" srcOrd="1" destOrd="0" presId="urn:microsoft.com/office/officeart/2005/8/layout/hierarchy2"/>
    <dgm:cxn modelId="{9AB7262A-9D83-4698-9AB7-F28B6B21E836}" type="presParOf" srcId="{E29E060A-411B-404B-9D7F-04FF4574B29F}" destId="{609443BD-0ACE-420E-962F-833639492AA0}" srcOrd="0" destOrd="0" presId="urn:microsoft.com/office/officeart/2005/8/layout/hierarchy2"/>
    <dgm:cxn modelId="{C73B5F25-206E-4222-B0EC-CA4EBDC761B1}" type="presParOf" srcId="{609443BD-0ACE-420E-962F-833639492AA0}" destId="{912C1F1D-2ADF-497B-9770-D66F4A219C3F}" srcOrd="0" destOrd="0" presId="urn:microsoft.com/office/officeart/2005/8/layout/hierarchy2"/>
    <dgm:cxn modelId="{6CF68660-300F-4C5E-B08F-3F6A6ED61B64}" type="presParOf" srcId="{E29E060A-411B-404B-9D7F-04FF4574B29F}" destId="{2586826F-970F-4FFC-8E04-DD0CD3554731}" srcOrd="1" destOrd="0" presId="urn:microsoft.com/office/officeart/2005/8/layout/hierarchy2"/>
    <dgm:cxn modelId="{4E7700F9-EAB1-4409-A5F7-C510DD800FC0}" type="presParOf" srcId="{2586826F-970F-4FFC-8E04-DD0CD3554731}" destId="{1F16E33F-B888-4810-92D1-9880E884AC48}" srcOrd="0" destOrd="0" presId="urn:microsoft.com/office/officeart/2005/8/layout/hierarchy2"/>
    <dgm:cxn modelId="{E4AA3E30-F83C-4DA2-8F5A-2012C642998F}" type="presParOf" srcId="{2586826F-970F-4FFC-8E04-DD0CD3554731}" destId="{959E9049-7E65-413E-9E15-2EE1B6AE58DF}" srcOrd="1" destOrd="0" presId="urn:microsoft.com/office/officeart/2005/8/layout/hierarchy2"/>
    <dgm:cxn modelId="{3826CED1-56D7-48D3-AFD2-A7DA32E9DF50}" type="presParOf" srcId="{E29E060A-411B-404B-9D7F-04FF4574B29F}" destId="{D336BFE3-67F7-4CEE-BBD9-AB56A80F7C11}" srcOrd="2" destOrd="0" presId="urn:microsoft.com/office/officeart/2005/8/layout/hierarchy2"/>
    <dgm:cxn modelId="{67B554A2-43F2-4156-9B52-D2ED4D12FB73}" type="presParOf" srcId="{D336BFE3-67F7-4CEE-BBD9-AB56A80F7C11}" destId="{5AB927FD-A545-4374-AED3-1B10841C782A}" srcOrd="0" destOrd="0" presId="urn:microsoft.com/office/officeart/2005/8/layout/hierarchy2"/>
    <dgm:cxn modelId="{515F5EAB-2288-4582-B769-67361CC5FA49}" type="presParOf" srcId="{E29E060A-411B-404B-9D7F-04FF4574B29F}" destId="{DA5FC274-2DC5-438D-BB3B-FCF48519BDF3}" srcOrd="3" destOrd="0" presId="urn:microsoft.com/office/officeart/2005/8/layout/hierarchy2"/>
    <dgm:cxn modelId="{F59B4667-4632-43E9-BCD5-DC9BFF9BBB37}" type="presParOf" srcId="{DA5FC274-2DC5-438D-BB3B-FCF48519BDF3}" destId="{8F21AFF4-89B6-45CB-89AB-3EE264A040F6}" srcOrd="0" destOrd="0" presId="urn:microsoft.com/office/officeart/2005/8/layout/hierarchy2"/>
    <dgm:cxn modelId="{226629F7-FDCF-4C19-9982-EE935C48AA0B}" type="presParOf" srcId="{DA5FC274-2DC5-438D-BB3B-FCF48519BDF3}" destId="{5D4C57C5-FEB4-45CA-BF82-1B992CCC05BE}" srcOrd="1" destOrd="0" presId="urn:microsoft.com/office/officeart/2005/8/layout/hierarchy2"/>
    <dgm:cxn modelId="{0C14A0CD-E6E0-473D-86A0-71D5053794C2}" type="presParOf" srcId="{E29E060A-411B-404B-9D7F-04FF4574B29F}" destId="{1EE7F6F0-8569-4E52-ACF0-EC365B7F005E}" srcOrd="4" destOrd="0" presId="urn:microsoft.com/office/officeart/2005/8/layout/hierarchy2"/>
    <dgm:cxn modelId="{90345C04-2978-46F5-9C5B-7893C6F9E749}" type="presParOf" srcId="{1EE7F6F0-8569-4E52-ACF0-EC365B7F005E}" destId="{EA0163B4-4997-4469-B402-3B259166AA3E}" srcOrd="0" destOrd="0" presId="urn:microsoft.com/office/officeart/2005/8/layout/hierarchy2"/>
    <dgm:cxn modelId="{B7A7BC2E-395B-4819-AC9D-748FF80130A0}" type="presParOf" srcId="{E29E060A-411B-404B-9D7F-04FF4574B29F}" destId="{12824D71-C2FC-4BAA-8901-BEE7C280264B}" srcOrd="5" destOrd="0" presId="urn:microsoft.com/office/officeart/2005/8/layout/hierarchy2"/>
    <dgm:cxn modelId="{44E63B8B-D867-4DC9-8B49-DC1EE8C50193}" type="presParOf" srcId="{12824D71-C2FC-4BAA-8901-BEE7C280264B}" destId="{5574569E-13F3-4545-AE11-4B20071440C2}" srcOrd="0" destOrd="0" presId="urn:microsoft.com/office/officeart/2005/8/layout/hierarchy2"/>
    <dgm:cxn modelId="{0FA10E1F-9059-4F23-A5C4-80D0E27E4919}" type="presParOf" srcId="{12824D71-C2FC-4BAA-8901-BEE7C280264B}" destId="{D0C2794E-18B5-4A63-AA44-AC51904E8199}"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4EBDED-1360-4B6C-B612-44D94D922AE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6EE6B343-F88C-402F-8207-408AB5612AAA}">
      <dgm:prSet phldrT="[Text]"/>
      <dgm:spPr/>
      <dgm:t>
        <a:bodyPr/>
        <a:lstStyle/>
        <a:p>
          <a:r>
            <a:rPr lang="en-US" dirty="0"/>
            <a:t>Report</a:t>
          </a:r>
        </a:p>
      </dgm:t>
    </dgm:pt>
    <dgm:pt modelId="{C641F315-5E9E-4D46-BDD6-9AC1205C7F3B}" type="parTrans" cxnId="{F8CA4000-8F16-41B6-9A45-203F1D60FD62}">
      <dgm:prSet/>
      <dgm:spPr/>
      <dgm:t>
        <a:bodyPr/>
        <a:lstStyle/>
        <a:p>
          <a:endParaRPr lang="en-US"/>
        </a:p>
      </dgm:t>
    </dgm:pt>
    <dgm:pt modelId="{7A6BA934-23C0-4225-BED0-480DAC240751}" type="sibTrans" cxnId="{F8CA4000-8F16-41B6-9A45-203F1D60FD62}">
      <dgm:prSet/>
      <dgm:spPr/>
      <dgm:t>
        <a:bodyPr/>
        <a:lstStyle/>
        <a:p>
          <a:endParaRPr lang="en-US"/>
        </a:p>
      </dgm:t>
    </dgm:pt>
    <dgm:pt modelId="{71C0FC4B-8422-4707-9E8C-1EB888E8899F}">
      <dgm:prSet phldrT="[Text]"/>
      <dgm:spPr/>
      <dgm:t>
        <a:bodyPr/>
        <a:lstStyle/>
        <a:p>
          <a:r>
            <a:rPr lang="en-US" dirty="0"/>
            <a:t>School &amp; System TIXC receive report</a:t>
          </a:r>
        </a:p>
      </dgm:t>
    </dgm:pt>
    <dgm:pt modelId="{301E888F-7A2B-497A-A8D0-44BC4BFE5187}" type="parTrans" cxnId="{AF2A8861-E8A7-4E68-9E58-E567C7AA638A}">
      <dgm:prSet/>
      <dgm:spPr/>
      <dgm:t>
        <a:bodyPr/>
        <a:lstStyle/>
        <a:p>
          <a:endParaRPr lang="en-US"/>
        </a:p>
      </dgm:t>
    </dgm:pt>
    <dgm:pt modelId="{C3976F43-42D6-4B0F-97E3-237028E10A17}" type="sibTrans" cxnId="{AF2A8861-E8A7-4E68-9E58-E567C7AA638A}">
      <dgm:prSet/>
      <dgm:spPr/>
      <dgm:t>
        <a:bodyPr/>
        <a:lstStyle/>
        <a:p>
          <a:endParaRPr lang="en-US"/>
        </a:p>
      </dgm:t>
    </dgm:pt>
    <dgm:pt modelId="{6A5F312F-C914-437F-A8C4-B695943B6F36}">
      <dgm:prSet phldrT="[Text]"/>
      <dgm:spPr/>
      <dgm:t>
        <a:bodyPr/>
        <a:lstStyle/>
        <a:p>
          <a:r>
            <a:rPr lang="en-US" dirty="0"/>
            <a:t>School TIXC contacts complainant, provides supportive measures, conducts small “I” investigation, evaluates concern for Title IX “fit,” and explains options to complainant.</a:t>
          </a:r>
        </a:p>
      </dgm:t>
    </dgm:pt>
    <dgm:pt modelId="{8F429EBC-BA60-43C3-9670-8E6C81F0F9E9}" type="parTrans" cxnId="{CDD6DD9E-71FD-4588-B253-DA9123581F0D}">
      <dgm:prSet/>
      <dgm:spPr/>
      <dgm:t>
        <a:bodyPr/>
        <a:lstStyle/>
        <a:p>
          <a:endParaRPr lang="en-US"/>
        </a:p>
      </dgm:t>
    </dgm:pt>
    <dgm:pt modelId="{615B622D-1C4F-409B-949C-996EC6AFFD52}" type="sibTrans" cxnId="{CDD6DD9E-71FD-4588-B253-DA9123581F0D}">
      <dgm:prSet/>
      <dgm:spPr/>
      <dgm:t>
        <a:bodyPr/>
        <a:lstStyle/>
        <a:p>
          <a:endParaRPr lang="en-US"/>
        </a:p>
      </dgm:t>
    </dgm:pt>
    <dgm:pt modelId="{AED116FC-5065-424D-BB06-C9D000FF413B}">
      <dgm:prSet phldrT="[Text]"/>
      <dgm:spPr/>
      <dgm:t>
        <a:bodyPr/>
        <a:lstStyle/>
        <a:p>
          <a:r>
            <a:rPr lang="en-US" dirty="0"/>
            <a:t>Complaint</a:t>
          </a:r>
        </a:p>
      </dgm:t>
    </dgm:pt>
    <dgm:pt modelId="{08CFB54D-F84B-4B92-9D83-89D5F7669BA5}" type="parTrans" cxnId="{E9198299-3EE2-4D6A-890F-BC0A2D30F334}">
      <dgm:prSet/>
      <dgm:spPr/>
      <dgm:t>
        <a:bodyPr/>
        <a:lstStyle/>
        <a:p>
          <a:endParaRPr lang="en-US"/>
        </a:p>
      </dgm:t>
    </dgm:pt>
    <dgm:pt modelId="{DDCC5195-F6ED-4F93-ADC5-5931909A339D}" type="sibTrans" cxnId="{E9198299-3EE2-4D6A-890F-BC0A2D30F334}">
      <dgm:prSet/>
      <dgm:spPr/>
      <dgm:t>
        <a:bodyPr/>
        <a:lstStyle/>
        <a:p>
          <a:endParaRPr lang="en-US"/>
        </a:p>
      </dgm:t>
    </dgm:pt>
    <dgm:pt modelId="{58198046-25BC-445C-AD48-E8BA64F58898}">
      <dgm:prSet phldrT="[Text]"/>
      <dgm:spPr/>
      <dgm:t>
        <a:bodyPr/>
        <a:lstStyle/>
        <a:p>
          <a:r>
            <a:rPr lang="en-US" dirty="0"/>
            <a:t>Complainant files formal complaint</a:t>
          </a:r>
        </a:p>
      </dgm:t>
    </dgm:pt>
    <dgm:pt modelId="{E43BC303-24E5-4393-B2F2-DAFD9145C567}" type="parTrans" cxnId="{9DDF839E-70DC-43F8-8319-D6FD69EBF5AC}">
      <dgm:prSet/>
      <dgm:spPr/>
      <dgm:t>
        <a:bodyPr/>
        <a:lstStyle/>
        <a:p>
          <a:endParaRPr lang="en-US"/>
        </a:p>
      </dgm:t>
    </dgm:pt>
    <dgm:pt modelId="{A4FD7708-109B-4F8E-AA4D-4BC8BB4B2B22}" type="sibTrans" cxnId="{9DDF839E-70DC-43F8-8319-D6FD69EBF5AC}">
      <dgm:prSet/>
      <dgm:spPr/>
      <dgm:t>
        <a:bodyPr/>
        <a:lstStyle/>
        <a:p>
          <a:endParaRPr lang="en-US"/>
        </a:p>
      </dgm:t>
    </dgm:pt>
    <dgm:pt modelId="{C4599FD0-B734-4407-8851-B70A605D0E1D}">
      <dgm:prSet phldrT="[Text]"/>
      <dgm:spPr/>
      <dgm:t>
        <a:bodyPr/>
        <a:lstStyle/>
        <a:p>
          <a:r>
            <a:rPr lang="en-US" dirty="0"/>
            <a:t>System TIXC receives formal complaint and reviews</a:t>
          </a:r>
        </a:p>
      </dgm:t>
    </dgm:pt>
    <dgm:pt modelId="{D776AE99-137A-4B79-BFF2-615BD24B06FD}" type="parTrans" cxnId="{204B2AE1-9611-4A94-B6DB-D1ACF19FFF4C}">
      <dgm:prSet/>
      <dgm:spPr/>
      <dgm:t>
        <a:bodyPr/>
        <a:lstStyle/>
        <a:p>
          <a:endParaRPr lang="en-US"/>
        </a:p>
      </dgm:t>
    </dgm:pt>
    <dgm:pt modelId="{C2949075-79DD-4674-A2E0-B1D1EFC2F663}" type="sibTrans" cxnId="{204B2AE1-9611-4A94-B6DB-D1ACF19FFF4C}">
      <dgm:prSet/>
      <dgm:spPr/>
      <dgm:t>
        <a:bodyPr/>
        <a:lstStyle/>
        <a:p>
          <a:endParaRPr lang="en-US"/>
        </a:p>
      </dgm:t>
    </dgm:pt>
    <dgm:pt modelId="{6D74AF8E-8695-480B-84BA-6A5275DF87B7}">
      <dgm:prSet phldrT="[Text]"/>
      <dgm:spPr/>
      <dgm:t>
        <a:bodyPr/>
        <a:lstStyle/>
        <a:p>
          <a:r>
            <a:rPr lang="en-US" dirty="0"/>
            <a:t>Resolution</a:t>
          </a:r>
        </a:p>
      </dgm:t>
    </dgm:pt>
    <dgm:pt modelId="{4D859914-6F46-49EE-93C2-191B9010B734}" type="parTrans" cxnId="{7EB5F44E-CE60-48D3-8FCB-74D4254B8C7C}">
      <dgm:prSet/>
      <dgm:spPr/>
      <dgm:t>
        <a:bodyPr/>
        <a:lstStyle/>
        <a:p>
          <a:endParaRPr lang="en-US"/>
        </a:p>
      </dgm:t>
    </dgm:pt>
    <dgm:pt modelId="{20E5344B-047E-4AAE-977A-E47F405407E7}" type="sibTrans" cxnId="{7EB5F44E-CE60-48D3-8FCB-74D4254B8C7C}">
      <dgm:prSet/>
      <dgm:spPr/>
      <dgm:t>
        <a:bodyPr/>
        <a:lstStyle/>
        <a:p>
          <a:endParaRPr lang="en-US"/>
        </a:p>
      </dgm:t>
    </dgm:pt>
    <dgm:pt modelId="{D33A1BB3-C77A-49AB-B8FA-A3BE7D23F8F3}">
      <dgm:prSet phldrT="[Text]"/>
      <dgm:spPr/>
      <dgm:t>
        <a:bodyPr/>
        <a:lstStyle/>
        <a:p>
          <a:r>
            <a:rPr lang="en-US" dirty="0"/>
            <a:t>Investigative report sent to Decision-Maker who determines findings</a:t>
          </a:r>
        </a:p>
      </dgm:t>
    </dgm:pt>
    <dgm:pt modelId="{FD1D4EE3-91A6-4746-B5C4-8E10B1ECC679}" type="parTrans" cxnId="{6898B332-A2D5-408A-A66E-730B716586A0}">
      <dgm:prSet/>
      <dgm:spPr/>
      <dgm:t>
        <a:bodyPr/>
        <a:lstStyle/>
        <a:p>
          <a:endParaRPr lang="en-US"/>
        </a:p>
      </dgm:t>
    </dgm:pt>
    <dgm:pt modelId="{50F59C60-FFE0-4F00-9BBE-1D2B6F62313B}" type="sibTrans" cxnId="{6898B332-A2D5-408A-A66E-730B716586A0}">
      <dgm:prSet/>
      <dgm:spPr/>
      <dgm:t>
        <a:bodyPr/>
        <a:lstStyle/>
        <a:p>
          <a:endParaRPr lang="en-US"/>
        </a:p>
      </dgm:t>
    </dgm:pt>
    <dgm:pt modelId="{9A112EBA-23DE-4EE6-830D-821B02D41DB9}">
      <dgm:prSet phldrT="[Text]"/>
      <dgm:spPr/>
      <dgm:t>
        <a:bodyPr/>
        <a:lstStyle/>
        <a:p>
          <a:r>
            <a:rPr lang="en-US" dirty="0"/>
            <a:t>Informal Resolution can be used any time prior to determination</a:t>
          </a:r>
        </a:p>
      </dgm:t>
    </dgm:pt>
    <dgm:pt modelId="{91EA0182-B502-470C-A8D1-E83A59505E6D}" type="parTrans" cxnId="{EC5981B3-8D92-4D5C-ABD2-BFC212C85D63}">
      <dgm:prSet/>
      <dgm:spPr/>
      <dgm:t>
        <a:bodyPr/>
        <a:lstStyle/>
        <a:p>
          <a:endParaRPr lang="en-US"/>
        </a:p>
      </dgm:t>
    </dgm:pt>
    <dgm:pt modelId="{252BEA04-890B-4C30-9D47-40A38F070E51}" type="sibTrans" cxnId="{EC5981B3-8D92-4D5C-ABD2-BFC212C85D63}">
      <dgm:prSet/>
      <dgm:spPr/>
      <dgm:t>
        <a:bodyPr/>
        <a:lstStyle/>
        <a:p>
          <a:endParaRPr lang="en-US"/>
        </a:p>
      </dgm:t>
    </dgm:pt>
    <dgm:pt modelId="{4C77C87F-FAA1-4BE6-92DC-548D782BDF63}">
      <dgm:prSet phldrT="[Text]"/>
      <dgm:spPr/>
      <dgm:t>
        <a:bodyPr/>
        <a:lstStyle/>
        <a:p>
          <a:r>
            <a:rPr lang="en-US" dirty="0"/>
            <a:t>Investigators are contacted to conduct big “I” investigation</a:t>
          </a:r>
        </a:p>
      </dgm:t>
    </dgm:pt>
    <dgm:pt modelId="{CA38FDC9-C7DA-4136-BBE9-C40432592419}" type="parTrans" cxnId="{A0E7AAAF-861A-49FB-B135-09AEDF956CD2}">
      <dgm:prSet/>
      <dgm:spPr/>
    </dgm:pt>
    <dgm:pt modelId="{1E890D5C-0D95-4FF1-AB05-D5CE4CD311F9}" type="sibTrans" cxnId="{A0E7AAAF-861A-49FB-B135-09AEDF956CD2}">
      <dgm:prSet/>
      <dgm:spPr/>
    </dgm:pt>
    <dgm:pt modelId="{B1E5C122-98BD-4E01-9260-80D474B03DE1}" type="pres">
      <dgm:prSet presAssocID="{854EBDED-1360-4B6C-B612-44D94D922AE6}" presName="linearFlow" presStyleCnt="0">
        <dgm:presLayoutVars>
          <dgm:dir/>
          <dgm:animLvl val="lvl"/>
          <dgm:resizeHandles val="exact"/>
        </dgm:presLayoutVars>
      </dgm:prSet>
      <dgm:spPr/>
    </dgm:pt>
    <dgm:pt modelId="{0A68560F-7DC5-4069-8AA2-B4EFC4D12E80}" type="pres">
      <dgm:prSet presAssocID="{6EE6B343-F88C-402F-8207-408AB5612AAA}" presName="composite" presStyleCnt="0"/>
      <dgm:spPr/>
    </dgm:pt>
    <dgm:pt modelId="{0778B949-9BCC-4FF1-9D83-EED0CA61912B}" type="pres">
      <dgm:prSet presAssocID="{6EE6B343-F88C-402F-8207-408AB5612AAA}" presName="parentText" presStyleLbl="alignNode1" presStyleIdx="0" presStyleCnt="3">
        <dgm:presLayoutVars>
          <dgm:chMax val="1"/>
          <dgm:bulletEnabled val="1"/>
        </dgm:presLayoutVars>
      </dgm:prSet>
      <dgm:spPr/>
    </dgm:pt>
    <dgm:pt modelId="{ED05549A-ACA4-4832-AD4F-07003B052C91}" type="pres">
      <dgm:prSet presAssocID="{6EE6B343-F88C-402F-8207-408AB5612AAA}" presName="descendantText" presStyleLbl="alignAcc1" presStyleIdx="0" presStyleCnt="3">
        <dgm:presLayoutVars>
          <dgm:bulletEnabled val="1"/>
        </dgm:presLayoutVars>
      </dgm:prSet>
      <dgm:spPr/>
    </dgm:pt>
    <dgm:pt modelId="{88A399E8-D8D8-4FD6-AC81-FFCC1BDB53DD}" type="pres">
      <dgm:prSet presAssocID="{7A6BA934-23C0-4225-BED0-480DAC240751}" presName="sp" presStyleCnt="0"/>
      <dgm:spPr/>
    </dgm:pt>
    <dgm:pt modelId="{B7F3EE78-E589-419E-BC1F-B67A65D2B98C}" type="pres">
      <dgm:prSet presAssocID="{AED116FC-5065-424D-BB06-C9D000FF413B}" presName="composite" presStyleCnt="0"/>
      <dgm:spPr/>
    </dgm:pt>
    <dgm:pt modelId="{D3C1A7C6-9DFA-4571-9088-5D81822462ED}" type="pres">
      <dgm:prSet presAssocID="{AED116FC-5065-424D-BB06-C9D000FF413B}" presName="parentText" presStyleLbl="alignNode1" presStyleIdx="1" presStyleCnt="3">
        <dgm:presLayoutVars>
          <dgm:chMax val="1"/>
          <dgm:bulletEnabled val="1"/>
        </dgm:presLayoutVars>
      </dgm:prSet>
      <dgm:spPr/>
    </dgm:pt>
    <dgm:pt modelId="{99C63703-67F1-457F-B730-0C212E2ECD22}" type="pres">
      <dgm:prSet presAssocID="{AED116FC-5065-424D-BB06-C9D000FF413B}" presName="descendantText" presStyleLbl="alignAcc1" presStyleIdx="1" presStyleCnt="3">
        <dgm:presLayoutVars>
          <dgm:bulletEnabled val="1"/>
        </dgm:presLayoutVars>
      </dgm:prSet>
      <dgm:spPr/>
    </dgm:pt>
    <dgm:pt modelId="{4407A680-A691-460F-9381-881763218D9B}" type="pres">
      <dgm:prSet presAssocID="{DDCC5195-F6ED-4F93-ADC5-5931909A339D}" presName="sp" presStyleCnt="0"/>
      <dgm:spPr/>
    </dgm:pt>
    <dgm:pt modelId="{DEC3D059-526D-4C82-BE7B-7F3F3F166CEE}" type="pres">
      <dgm:prSet presAssocID="{6D74AF8E-8695-480B-84BA-6A5275DF87B7}" presName="composite" presStyleCnt="0"/>
      <dgm:spPr/>
    </dgm:pt>
    <dgm:pt modelId="{C631D0FA-8571-4C18-B136-978AD3AFED87}" type="pres">
      <dgm:prSet presAssocID="{6D74AF8E-8695-480B-84BA-6A5275DF87B7}" presName="parentText" presStyleLbl="alignNode1" presStyleIdx="2" presStyleCnt="3">
        <dgm:presLayoutVars>
          <dgm:chMax val="1"/>
          <dgm:bulletEnabled val="1"/>
        </dgm:presLayoutVars>
      </dgm:prSet>
      <dgm:spPr/>
    </dgm:pt>
    <dgm:pt modelId="{32FADFAD-6B39-4633-B8F2-FC909F37D049}" type="pres">
      <dgm:prSet presAssocID="{6D74AF8E-8695-480B-84BA-6A5275DF87B7}" presName="descendantText" presStyleLbl="alignAcc1" presStyleIdx="2" presStyleCnt="3">
        <dgm:presLayoutVars>
          <dgm:bulletEnabled val="1"/>
        </dgm:presLayoutVars>
      </dgm:prSet>
      <dgm:spPr/>
    </dgm:pt>
  </dgm:ptLst>
  <dgm:cxnLst>
    <dgm:cxn modelId="{F8CA4000-8F16-41B6-9A45-203F1D60FD62}" srcId="{854EBDED-1360-4B6C-B612-44D94D922AE6}" destId="{6EE6B343-F88C-402F-8207-408AB5612AAA}" srcOrd="0" destOrd="0" parTransId="{C641F315-5E9E-4D46-BDD6-9AC1205C7F3B}" sibTransId="{7A6BA934-23C0-4225-BED0-480DAC240751}"/>
    <dgm:cxn modelId="{6A4D2119-E70B-4632-99A8-6A6C2D0A65FD}" type="presOf" srcId="{6EE6B343-F88C-402F-8207-408AB5612AAA}" destId="{0778B949-9BCC-4FF1-9D83-EED0CA61912B}" srcOrd="0" destOrd="0" presId="urn:microsoft.com/office/officeart/2005/8/layout/chevron2"/>
    <dgm:cxn modelId="{D972932D-FF3C-4FA3-A7AC-E774491E0ED7}" type="presOf" srcId="{6D74AF8E-8695-480B-84BA-6A5275DF87B7}" destId="{C631D0FA-8571-4C18-B136-978AD3AFED87}" srcOrd="0" destOrd="0" presId="urn:microsoft.com/office/officeart/2005/8/layout/chevron2"/>
    <dgm:cxn modelId="{58870D31-EB46-47E7-AFDC-7840D29513C6}" type="presOf" srcId="{D33A1BB3-C77A-49AB-B8FA-A3BE7D23F8F3}" destId="{32FADFAD-6B39-4633-B8F2-FC909F37D049}" srcOrd="0" destOrd="0" presId="urn:microsoft.com/office/officeart/2005/8/layout/chevron2"/>
    <dgm:cxn modelId="{6898B332-A2D5-408A-A66E-730B716586A0}" srcId="{6D74AF8E-8695-480B-84BA-6A5275DF87B7}" destId="{D33A1BB3-C77A-49AB-B8FA-A3BE7D23F8F3}" srcOrd="0" destOrd="0" parTransId="{FD1D4EE3-91A6-4746-B5C4-8E10B1ECC679}" sibTransId="{50F59C60-FFE0-4F00-9BBE-1D2B6F62313B}"/>
    <dgm:cxn modelId="{AF2A8861-E8A7-4E68-9E58-E567C7AA638A}" srcId="{6EE6B343-F88C-402F-8207-408AB5612AAA}" destId="{71C0FC4B-8422-4707-9E8C-1EB888E8899F}" srcOrd="0" destOrd="0" parTransId="{301E888F-7A2B-497A-A8D0-44BC4BFE5187}" sibTransId="{C3976F43-42D6-4B0F-97E3-237028E10A17}"/>
    <dgm:cxn modelId="{F632556D-3E16-482B-A616-55E199A8D2B8}" type="presOf" srcId="{6A5F312F-C914-437F-A8C4-B695943B6F36}" destId="{ED05549A-ACA4-4832-AD4F-07003B052C91}" srcOrd="0" destOrd="1" presId="urn:microsoft.com/office/officeart/2005/8/layout/chevron2"/>
    <dgm:cxn modelId="{7EB5F44E-CE60-48D3-8FCB-74D4254B8C7C}" srcId="{854EBDED-1360-4B6C-B612-44D94D922AE6}" destId="{6D74AF8E-8695-480B-84BA-6A5275DF87B7}" srcOrd="2" destOrd="0" parTransId="{4D859914-6F46-49EE-93C2-191B9010B734}" sibTransId="{20E5344B-047E-4AAE-977A-E47F405407E7}"/>
    <dgm:cxn modelId="{6C57CA56-6E87-44F2-B0FD-3867481852C0}" type="presOf" srcId="{58198046-25BC-445C-AD48-E8BA64F58898}" destId="{99C63703-67F1-457F-B730-0C212E2ECD22}" srcOrd="0" destOrd="0" presId="urn:microsoft.com/office/officeart/2005/8/layout/chevron2"/>
    <dgm:cxn modelId="{C25C2159-3844-4BD9-A11F-734373E89E3E}" type="presOf" srcId="{4C77C87F-FAA1-4BE6-92DC-548D782BDF63}" destId="{99C63703-67F1-457F-B730-0C212E2ECD22}" srcOrd="0" destOrd="2" presId="urn:microsoft.com/office/officeart/2005/8/layout/chevron2"/>
    <dgm:cxn modelId="{01BF9094-20AF-493D-A4E0-FCB407105E8E}" type="presOf" srcId="{71C0FC4B-8422-4707-9E8C-1EB888E8899F}" destId="{ED05549A-ACA4-4832-AD4F-07003B052C91}" srcOrd="0" destOrd="0" presId="urn:microsoft.com/office/officeart/2005/8/layout/chevron2"/>
    <dgm:cxn modelId="{5A37FB95-3574-403B-9EC8-2C9B7394836A}" type="presOf" srcId="{AED116FC-5065-424D-BB06-C9D000FF413B}" destId="{D3C1A7C6-9DFA-4571-9088-5D81822462ED}" srcOrd="0" destOrd="0" presId="urn:microsoft.com/office/officeart/2005/8/layout/chevron2"/>
    <dgm:cxn modelId="{E9198299-3EE2-4D6A-890F-BC0A2D30F334}" srcId="{854EBDED-1360-4B6C-B612-44D94D922AE6}" destId="{AED116FC-5065-424D-BB06-C9D000FF413B}" srcOrd="1" destOrd="0" parTransId="{08CFB54D-F84B-4B92-9D83-89D5F7669BA5}" sibTransId="{DDCC5195-F6ED-4F93-ADC5-5931909A339D}"/>
    <dgm:cxn modelId="{27E4B799-6AB4-4114-8A93-94811E8D8791}" type="presOf" srcId="{9A112EBA-23DE-4EE6-830D-821B02D41DB9}" destId="{32FADFAD-6B39-4633-B8F2-FC909F37D049}" srcOrd="0" destOrd="1" presId="urn:microsoft.com/office/officeart/2005/8/layout/chevron2"/>
    <dgm:cxn modelId="{9DDF839E-70DC-43F8-8319-D6FD69EBF5AC}" srcId="{AED116FC-5065-424D-BB06-C9D000FF413B}" destId="{58198046-25BC-445C-AD48-E8BA64F58898}" srcOrd="0" destOrd="0" parTransId="{E43BC303-24E5-4393-B2F2-DAFD9145C567}" sibTransId="{A4FD7708-109B-4F8E-AA4D-4BC8BB4B2B22}"/>
    <dgm:cxn modelId="{CDD6DD9E-71FD-4588-B253-DA9123581F0D}" srcId="{6EE6B343-F88C-402F-8207-408AB5612AAA}" destId="{6A5F312F-C914-437F-A8C4-B695943B6F36}" srcOrd="1" destOrd="0" parTransId="{8F429EBC-BA60-43C3-9670-8E6C81F0F9E9}" sibTransId="{615B622D-1C4F-409B-949C-996EC6AFFD52}"/>
    <dgm:cxn modelId="{0F402DA0-70E9-49D0-90FC-5E31696D7467}" type="presOf" srcId="{854EBDED-1360-4B6C-B612-44D94D922AE6}" destId="{B1E5C122-98BD-4E01-9260-80D474B03DE1}" srcOrd="0" destOrd="0" presId="urn:microsoft.com/office/officeart/2005/8/layout/chevron2"/>
    <dgm:cxn modelId="{A0E7AAAF-861A-49FB-B135-09AEDF956CD2}" srcId="{AED116FC-5065-424D-BB06-C9D000FF413B}" destId="{4C77C87F-FAA1-4BE6-92DC-548D782BDF63}" srcOrd="2" destOrd="0" parTransId="{CA38FDC9-C7DA-4136-BBE9-C40432592419}" sibTransId="{1E890D5C-0D95-4FF1-AB05-D5CE4CD311F9}"/>
    <dgm:cxn modelId="{EC5981B3-8D92-4D5C-ABD2-BFC212C85D63}" srcId="{6D74AF8E-8695-480B-84BA-6A5275DF87B7}" destId="{9A112EBA-23DE-4EE6-830D-821B02D41DB9}" srcOrd="1" destOrd="0" parTransId="{91EA0182-B502-470C-A8D1-E83A59505E6D}" sibTransId="{252BEA04-890B-4C30-9D47-40A38F070E51}"/>
    <dgm:cxn modelId="{D95FEBD9-3E65-4E62-81E9-BB84BE3A5C06}" type="presOf" srcId="{C4599FD0-B734-4407-8851-B70A605D0E1D}" destId="{99C63703-67F1-457F-B730-0C212E2ECD22}" srcOrd="0" destOrd="1" presId="urn:microsoft.com/office/officeart/2005/8/layout/chevron2"/>
    <dgm:cxn modelId="{204B2AE1-9611-4A94-B6DB-D1ACF19FFF4C}" srcId="{AED116FC-5065-424D-BB06-C9D000FF413B}" destId="{C4599FD0-B734-4407-8851-B70A605D0E1D}" srcOrd="1" destOrd="0" parTransId="{D776AE99-137A-4B79-BFF2-615BD24B06FD}" sibTransId="{C2949075-79DD-4674-A2E0-B1D1EFC2F663}"/>
    <dgm:cxn modelId="{A058F1F3-12DF-4ED9-8CD6-14108A5112C5}" type="presParOf" srcId="{B1E5C122-98BD-4E01-9260-80D474B03DE1}" destId="{0A68560F-7DC5-4069-8AA2-B4EFC4D12E80}" srcOrd="0" destOrd="0" presId="urn:microsoft.com/office/officeart/2005/8/layout/chevron2"/>
    <dgm:cxn modelId="{C0C03FAB-9C04-4A6F-A4E9-4DF19448E273}" type="presParOf" srcId="{0A68560F-7DC5-4069-8AA2-B4EFC4D12E80}" destId="{0778B949-9BCC-4FF1-9D83-EED0CA61912B}" srcOrd="0" destOrd="0" presId="urn:microsoft.com/office/officeart/2005/8/layout/chevron2"/>
    <dgm:cxn modelId="{D4D3DFA3-563B-4B49-8E2E-7FCC2D0A0509}" type="presParOf" srcId="{0A68560F-7DC5-4069-8AA2-B4EFC4D12E80}" destId="{ED05549A-ACA4-4832-AD4F-07003B052C91}" srcOrd="1" destOrd="0" presId="urn:microsoft.com/office/officeart/2005/8/layout/chevron2"/>
    <dgm:cxn modelId="{D04F1192-E111-4746-B67E-DDE5E4ACB61A}" type="presParOf" srcId="{B1E5C122-98BD-4E01-9260-80D474B03DE1}" destId="{88A399E8-D8D8-4FD6-AC81-FFCC1BDB53DD}" srcOrd="1" destOrd="0" presId="urn:microsoft.com/office/officeart/2005/8/layout/chevron2"/>
    <dgm:cxn modelId="{31F2E704-D5EC-4869-90F6-7BF8762A2A81}" type="presParOf" srcId="{B1E5C122-98BD-4E01-9260-80D474B03DE1}" destId="{B7F3EE78-E589-419E-BC1F-B67A65D2B98C}" srcOrd="2" destOrd="0" presId="urn:microsoft.com/office/officeart/2005/8/layout/chevron2"/>
    <dgm:cxn modelId="{F6ED9DB8-ACC8-4A1E-90CA-DD49B9610FA6}" type="presParOf" srcId="{B7F3EE78-E589-419E-BC1F-B67A65D2B98C}" destId="{D3C1A7C6-9DFA-4571-9088-5D81822462ED}" srcOrd="0" destOrd="0" presId="urn:microsoft.com/office/officeart/2005/8/layout/chevron2"/>
    <dgm:cxn modelId="{927FAC7A-7DF8-4BC6-B286-F68A4292BC53}" type="presParOf" srcId="{B7F3EE78-E589-419E-BC1F-B67A65D2B98C}" destId="{99C63703-67F1-457F-B730-0C212E2ECD22}" srcOrd="1" destOrd="0" presId="urn:microsoft.com/office/officeart/2005/8/layout/chevron2"/>
    <dgm:cxn modelId="{897FDD70-91E0-4CDB-86D3-264DD6D0F9BB}" type="presParOf" srcId="{B1E5C122-98BD-4E01-9260-80D474B03DE1}" destId="{4407A680-A691-460F-9381-881763218D9B}" srcOrd="3" destOrd="0" presId="urn:microsoft.com/office/officeart/2005/8/layout/chevron2"/>
    <dgm:cxn modelId="{2AD9986D-FC5E-44F8-8379-608DD1CB79A0}" type="presParOf" srcId="{B1E5C122-98BD-4E01-9260-80D474B03DE1}" destId="{DEC3D059-526D-4C82-BE7B-7F3F3F166CEE}" srcOrd="4" destOrd="0" presId="urn:microsoft.com/office/officeart/2005/8/layout/chevron2"/>
    <dgm:cxn modelId="{D9A25C01-AA2D-49AD-A89B-1FB7482FB10C}" type="presParOf" srcId="{DEC3D059-526D-4C82-BE7B-7F3F3F166CEE}" destId="{C631D0FA-8571-4C18-B136-978AD3AFED87}" srcOrd="0" destOrd="0" presId="urn:microsoft.com/office/officeart/2005/8/layout/chevron2"/>
    <dgm:cxn modelId="{A9E19C75-5858-493B-8A6C-C3027F98AE6F}" type="presParOf" srcId="{DEC3D059-526D-4C82-BE7B-7F3F3F166CEE}" destId="{32FADFAD-6B39-4633-B8F2-FC909F37D04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5CA31B-3E64-413E-A7AC-564A5524531B}" type="doc">
      <dgm:prSet loTypeId="urn:microsoft.com/office/officeart/2009/3/layout/StepUpProcess" loCatId="process" qsTypeId="urn:microsoft.com/office/officeart/2005/8/quickstyle/simple1" qsCatId="simple" csTypeId="urn:microsoft.com/office/officeart/2005/8/colors/accent1_2" csCatId="accent1" phldr="1"/>
      <dgm:spPr/>
    </dgm:pt>
    <dgm:pt modelId="{D6136813-0543-4931-9092-014D32D19E27}">
      <dgm:prSet phldrT="[Text]"/>
      <dgm:spPr/>
      <dgm:t>
        <a:bodyPr/>
        <a:lstStyle/>
        <a:p>
          <a:r>
            <a:rPr lang="en-US" dirty="0"/>
            <a:t>Notification of formal complaint</a:t>
          </a:r>
        </a:p>
      </dgm:t>
    </dgm:pt>
    <dgm:pt modelId="{D3CEA496-1152-4168-8DA9-EFE71D5FCA42}" type="parTrans" cxnId="{99DCFE0C-5EA1-44E3-8F47-F5314CBB6A7A}">
      <dgm:prSet/>
      <dgm:spPr/>
      <dgm:t>
        <a:bodyPr/>
        <a:lstStyle/>
        <a:p>
          <a:endParaRPr lang="en-US"/>
        </a:p>
      </dgm:t>
    </dgm:pt>
    <dgm:pt modelId="{88DE6AEE-3A74-4789-9C99-7A7C48A7D048}" type="sibTrans" cxnId="{99DCFE0C-5EA1-44E3-8F47-F5314CBB6A7A}">
      <dgm:prSet/>
      <dgm:spPr/>
      <dgm:t>
        <a:bodyPr/>
        <a:lstStyle/>
        <a:p>
          <a:endParaRPr lang="en-US"/>
        </a:p>
      </dgm:t>
    </dgm:pt>
    <dgm:pt modelId="{A1163966-DFE7-44BD-9B66-02B62EEDE889}">
      <dgm:prSet phldrT="[Text]"/>
      <dgm:spPr/>
      <dgm:t>
        <a:bodyPr/>
        <a:lstStyle/>
        <a:p>
          <a:r>
            <a:rPr lang="en-US" dirty="0"/>
            <a:t>Investigation</a:t>
          </a:r>
        </a:p>
      </dgm:t>
    </dgm:pt>
    <dgm:pt modelId="{C9C00F9F-499A-4717-B9C4-E26812DA51C4}" type="parTrans" cxnId="{7999D807-CD33-44AC-B3CF-10B1F8375737}">
      <dgm:prSet/>
      <dgm:spPr/>
      <dgm:t>
        <a:bodyPr/>
        <a:lstStyle/>
        <a:p>
          <a:endParaRPr lang="en-US"/>
        </a:p>
      </dgm:t>
    </dgm:pt>
    <dgm:pt modelId="{B27C2990-8EFB-4DB7-9E22-C9EC8E824CEB}" type="sibTrans" cxnId="{7999D807-CD33-44AC-B3CF-10B1F8375737}">
      <dgm:prSet/>
      <dgm:spPr/>
      <dgm:t>
        <a:bodyPr/>
        <a:lstStyle/>
        <a:p>
          <a:endParaRPr lang="en-US"/>
        </a:p>
      </dgm:t>
    </dgm:pt>
    <dgm:pt modelId="{CBB490DB-1050-4B5D-BBCD-84A775AB4386}">
      <dgm:prSet phldrT="[Text]"/>
      <dgm:spPr/>
      <dgm:t>
        <a:bodyPr/>
        <a:lstStyle/>
        <a:p>
          <a:r>
            <a:rPr lang="en-US" dirty="0"/>
            <a:t>Evidence Review (10 days)</a:t>
          </a:r>
        </a:p>
      </dgm:t>
    </dgm:pt>
    <dgm:pt modelId="{8EE73FF0-9F2B-4E30-AEE8-B593EE1F76F5}" type="parTrans" cxnId="{D3FA3415-97BF-46FB-9B37-B7B5B80CBEDA}">
      <dgm:prSet/>
      <dgm:spPr/>
      <dgm:t>
        <a:bodyPr/>
        <a:lstStyle/>
        <a:p>
          <a:endParaRPr lang="en-US"/>
        </a:p>
      </dgm:t>
    </dgm:pt>
    <dgm:pt modelId="{F8EA5640-5852-490B-BA07-1431E5E679F1}" type="sibTrans" cxnId="{D3FA3415-97BF-46FB-9B37-B7B5B80CBEDA}">
      <dgm:prSet/>
      <dgm:spPr/>
      <dgm:t>
        <a:bodyPr/>
        <a:lstStyle/>
        <a:p>
          <a:endParaRPr lang="en-US"/>
        </a:p>
      </dgm:t>
    </dgm:pt>
    <dgm:pt modelId="{8D85D4E3-77E5-49FA-8909-8CE52EC33EEF}">
      <dgm:prSet/>
      <dgm:spPr/>
      <dgm:t>
        <a:bodyPr/>
        <a:lstStyle/>
        <a:p>
          <a:r>
            <a:rPr lang="en-US" dirty="0"/>
            <a:t>Investigation report complete</a:t>
          </a:r>
        </a:p>
      </dgm:t>
    </dgm:pt>
    <dgm:pt modelId="{55F4D139-0887-4408-9164-F327C35049BA}" type="parTrans" cxnId="{583D1965-56F4-4005-8CE7-087AA11AB901}">
      <dgm:prSet/>
      <dgm:spPr/>
      <dgm:t>
        <a:bodyPr/>
        <a:lstStyle/>
        <a:p>
          <a:endParaRPr lang="en-US"/>
        </a:p>
      </dgm:t>
    </dgm:pt>
    <dgm:pt modelId="{E4620C55-E4A6-4A06-866E-DB2451EAEEE7}" type="sibTrans" cxnId="{583D1965-56F4-4005-8CE7-087AA11AB901}">
      <dgm:prSet/>
      <dgm:spPr/>
      <dgm:t>
        <a:bodyPr/>
        <a:lstStyle/>
        <a:p>
          <a:endParaRPr lang="en-US"/>
        </a:p>
      </dgm:t>
    </dgm:pt>
    <dgm:pt modelId="{EECC7A33-B9BB-4C75-9A82-4F6F9E00135E}">
      <dgm:prSet/>
      <dgm:spPr/>
      <dgm:t>
        <a:bodyPr/>
        <a:lstStyle/>
        <a:p>
          <a:r>
            <a:rPr lang="en-US" dirty="0"/>
            <a:t>Review of investigation report (10 days before determination)</a:t>
          </a:r>
        </a:p>
      </dgm:t>
    </dgm:pt>
    <dgm:pt modelId="{D18680EB-0CEB-44F6-9AF8-1037F1298576}" type="parTrans" cxnId="{E5A335B8-1A33-409D-9162-810652E4C570}">
      <dgm:prSet/>
      <dgm:spPr/>
      <dgm:t>
        <a:bodyPr/>
        <a:lstStyle/>
        <a:p>
          <a:endParaRPr lang="en-US"/>
        </a:p>
      </dgm:t>
    </dgm:pt>
    <dgm:pt modelId="{041B27D5-1ACF-43BC-A329-D86896FFD12B}" type="sibTrans" cxnId="{E5A335B8-1A33-409D-9162-810652E4C570}">
      <dgm:prSet/>
      <dgm:spPr/>
      <dgm:t>
        <a:bodyPr/>
        <a:lstStyle/>
        <a:p>
          <a:endParaRPr lang="en-US"/>
        </a:p>
      </dgm:t>
    </dgm:pt>
    <dgm:pt modelId="{FAE6EABB-3B92-4FDF-99C1-470D6763523C}">
      <dgm:prSet/>
      <dgm:spPr/>
      <dgm:t>
        <a:bodyPr/>
        <a:lstStyle/>
        <a:p>
          <a:r>
            <a:rPr lang="en-US" dirty="0"/>
            <a:t>Opportunity to ask questions</a:t>
          </a:r>
        </a:p>
      </dgm:t>
    </dgm:pt>
    <dgm:pt modelId="{E98CF79C-061A-407A-BF6A-5C3E50E501CD}" type="parTrans" cxnId="{3DD03005-D786-4AC1-9A70-819DDACC3EC2}">
      <dgm:prSet/>
      <dgm:spPr/>
      <dgm:t>
        <a:bodyPr/>
        <a:lstStyle/>
        <a:p>
          <a:endParaRPr lang="en-US"/>
        </a:p>
      </dgm:t>
    </dgm:pt>
    <dgm:pt modelId="{4DCFF22F-2192-47DF-A3E7-40C456081CD6}" type="sibTrans" cxnId="{3DD03005-D786-4AC1-9A70-819DDACC3EC2}">
      <dgm:prSet/>
      <dgm:spPr/>
      <dgm:t>
        <a:bodyPr/>
        <a:lstStyle/>
        <a:p>
          <a:endParaRPr lang="en-US"/>
        </a:p>
      </dgm:t>
    </dgm:pt>
    <dgm:pt modelId="{C42D281E-F924-4AD9-839D-226C13B1624C}">
      <dgm:prSet/>
      <dgm:spPr/>
      <dgm:t>
        <a:bodyPr/>
        <a:lstStyle/>
        <a:p>
          <a:r>
            <a:rPr lang="en-US" dirty="0"/>
            <a:t>Written Determination</a:t>
          </a:r>
        </a:p>
      </dgm:t>
    </dgm:pt>
    <dgm:pt modelId="{4E375F4D-7E81-458F-9B93-FDA4B77209DC}" type="parTrans" cxnId="{716D9504-003C-4550-A57E-C564073B61FE}">
      <dgm:prSet/>
      <dgm:spPr/>
      <dgm:t>
        <a:bodyPr/>
        <a:lstStyle/>
        <a:p>
          <a:endParaRPr lang="en-US"/>
        </a:p>
      </dgm:t>
    </dgm:pt>
    <dgm:pt modelId="{BEFD9461-53A4-4295-BA05-C0CDEA945A5F}" type="sibTrans" cxnId="{716D9504-003C-4550-A57E-C564073B61FE}">
      <dgm:prSet/>
      <dgm:spPr/>
      <dgm:t>
        <a:bodyPr/>
        <a:lstStyle/>
        <a:p>
          <a:endParaRPr lang="en-US"/>
        </a:p>
      </dgm:t>
    </dgm:pt>
    <dgm:pt modelId="{D2818F61-551A-4517-A759-187323FD708F}">
      <dgm:prSet/>
      <dgm:spPr/>
      <dgm:t>
        <a:bodyPr/>
        <a:lstStyle/>
        <a:p>
          <a:r>
            <a:rPr lang="en-US" dirty="0"/>
            <a:t>Appeal</a:t>
          </a:r>
        </a:p>
      </dgm:t>
    </dgm:pt>
    <dgm:pt modelId="{A6CCBDC3-CDF8-42D1-85C4-5BDAC0CB2803}" type="parTrans" cxnId="{C7EF264C-5BD9-4A26-9AB8-520FBFF8BD8A}">
      <dgm:prSet/>
      <dgm:spPr/>
      <dgm:t>
        <a:bodyPr/>
        <a:lstStyle/>
        <a:p>
          <a:endParaRPr lang="en-US"/>
        </a:p>
      </dgm:t>
    </dgm:pt>
    <dgm:pt modelId="{5D991D8D-184E-4E6D-A0D0-C1BB148F83E2}" type="sibTrans" cxnId="{C7EF264C-5BD9-4A26-9AB8-520FBFF8BD8A}">
      <dgm:prSet/>
      <dgm:spPr/>
      <dgm:t>
        <a:bodyPr/>
        <a:lstStyle/>
        <a:p>
          <a:endParaRPr lang="en-US"/>
        </a:p>
      </dgm:t>
    </dgm:pt>
    <dgm:pt modelId="{E936FD36-6913-4775-99D1-BA1663F2A989}">
      <dgm:prSet/>
      <dgm:spPr/>
      <dgm:t>
        <a:bodyPr/>
        <a:lstStyle/>
        <a:p>
          <a:r>
            <a:rPr lang="en-US" dirty="0"/>
            <a:t>Final Determination</a:t>
          </a:r>
        </a:p>
      </dgm:t>
    </dgm:pt>
    <dgm:pt modelId="{F9F7C287-3476-472F-A535-32DFEA1D0025}" type="parTrans" cxnId="{8DAF5DA1-0817-4E90-B8E1-9D849A2E1319}">
      <dgm:prSet/>
      <dgm:spPr/>
      <dgm:t>
        <a:bodyPr/>
        <a:lstStyle/>
        <a:p>
          <a:endParaRPr lang="en-US"/>
        </a:p>
      </dgm:t>
    </dgm:pt>
    <dgm:pt modelId="{22CC00FA-F5CC-4387-A5BA-5EBE230E09CF}" type="sibTrans" cxnId="{8DAF5DA1-0817-4E90-B8E1-9D849A2E1319}">
      <dgm:prSet/>
      <dgm:spPr/>
      <dgm:t>
        <a:bodyPr/>
        <a:lstStyle/>
        <a:p>
          <a:endParaRPr lang="en-US"/>
        </a:p>
      </dgm:t>
    </dgm:pt>
    <dgm:pt modelId="{11035C20-95F2-4FDA-B754-10A43E9B22A2}" type="pres">
      <dgm:prSet presAssocID="{375CA31B-3E64-413E-A7AC-564A5524531B}" presName="rootnode" presStyleCnt="0">
        <dgm:presLayoutVars>
          <dgm:chMax/>
          <dgm:chPref/>
          <dgm:dir/>
          <dgm:animLvl val="lvl"/>
        </dgm:presLayoutVars>
      </dgm:prSet>
      <dgm:spPr/>
    </dgm:pt>
    <dgm:pt modelId="{5F1B8D8A-EDF4-4FFE-B1AB-9A8807D9F44A}" type="pres">
      <dgm:prSet presAssocID="{D6136813-0543-4931-9092-014D32D19E27}" presName="composite" presStyleCnt="0"/>
      <dgm:spPr/>
    </dgm:pt>
    <dgm:pt modelId="{E8370F8B-3B1E-42F3-95B6-989FC007862B}" type="pres">
      <dgm:prSet presAssocID="{D6136813-0543-4931-9092-014D32D19E27}" presName="LShape" presStyleLbl="alignNode1" presStyleIdx="0" presStyleCnt="17"/>
      <dgm:spPr/>
    </dgm:pt>
    <dgm:pt modelId="{ACDE69C8-F7B4-4DF4-99C2-9D2EDF42F782}" type="pres">
      <dgm:prSet presAssocID="{D6136813-0543-4931-9092-014D32D19E27}" presName="ParentText" presStyleLbl="revTx" presStyleIdx="0" presStyleCnt="9">
        <dgm:presLayoutVars>
          <dgm:chMax val="0"/>
          <dgm:chPref val="0"/>
          <dgm:bulletEnabled val="1"/>
        </dgm:presLayoutVars>
      </dgm:prSet>
      <dgm:spPr/>
    </dgm:pt>
    <dgm:pt modelId="{42D4801D-8034-465A-B576-77F2F08E082F}" type="pres">
      <dgm:prSet presAssocID="{D6136813-0543-4931-9092-014D32D19E27}" presName="Triangle" presStyleLbl="alignNode1" presStyleIdx="1" presStyleCnt="17"/>
      <dgm:spPr/>
    </dgm:pt>
    <dgm:pt modelId="{6F5D69D3-0D2C-4F51-B866-B4C7D56092A0}" type="pres">
      <dgm:prSet presAssocID="{88DE6AEE-3A74-4789-9C99-7A7C48A7D048}" presName="sibTrans" presStyleCnt="0"/>
      <dgm:spPr/>
    </dgm:pt>
    <dgm:pt modelId="{DA4CCB5A-3E72-4331-8E7C-73B8AC883742}" type="pres">
      <dgm:prSet presAssocID="{88DE6AEE-3A74-4789-9C99-7A7C48A7D048}" presName="space" presStyleCnt="0"/>
      <dgm:spPr/>
    </dgm:pt>
    <dgm:pt modelId="{27BBA81C-99D0-442A-8297-995CF7FA0D94}" type="pres">
      <dgm:prSet presAssocID="{A1163966-DFE7-44BD-9B66-02B62EEDE889}" presName="composite" presStyleCnt="0"/>
      <dgm:spPr/>
    </dgm:pt>
    <dgm:pt modelId="{702E1E6C-1FC9-4B9A-9E91-5AC441106F40}" type="pres">
      <dgm:prSet presAssocID="{A1163966-DFE7-44BD-9B66-02B62EEDE889}" presName="LShape" presStyleLbl="alignNode1" presStyleIdx="2" presStyleCnt="17"/>
      <dgm:spPr/>
    </dgm:pt>
    <dgm:pt modelId="{4D0E37D1-F2D7-4700-BF94-F0E3A6877147}" type="pres">
      <dgm:prSet presAssocID="{A1163966-DFE7-44BD-9B66-02B62EEDE889}" presName="ParentText" presStyleLbl="revTx" presStyleIdx="1" presStyleCnt="9">
        <dgm:presLayoutVars>
          <dgm:chMax val="0"/>
          <dgm:chPref val="0"/>
          <dgm:bulletEnabled val="1"/>
        </dgm:presLayoutVars>
      </dgm:prSet>
      <dgm:spPr/>
    </dgm:pt>
    <dgm:pt modelId="{7E534950-52D5-431A-86EC-534322E222EA}" type="pres">
      <dgm:prSet presAssocID="{A1163966-DFE7-44BD-9B66-02B62EEDE889}" presName="Triangle" presStyleLbl="alignNode1" presStyleIdx="3" presStyleCnt="17"/>
      <dgm:spPr/>
    </dgm:pt>
    <dgm:pt modelId="{C02830E5-FFE3-4ECC-B2EC-6132BFED02BD}" type="pres">
      <dgm:prSet presAssocID="{B27C2990-8EFB-4DB7-9E22-C9EC8E824CEB}" presName="sibTrans" presStyleCnt="0"/>
      <dgm:spPr/>
    </dgm:pt>
    <dgm:pt modelId="{E4823EE1-7804-4A22-82B7-F39E1A69FFAD}" type="pres">
      <dgm:prSet presAssocID="{B27C2990-8EFB-4DB7-9E22-C9EC8E824CEB}" presName="space" presStyleCnt="0"/>
      <dgm:spPr/>
    </dgm:pt>
    <dgm:pt modelId="{768909D7-1A63-4ADF-B7CD-ABA4B1EF2B03}" type="pres">
      <dgm:prSet presAssocID="{CBB490DB-1050-4B5D-BBCD-84A775AB4386}" presName="composite" presStyleCnt="0"/>
      <dgm:spPr/>
    </dgm:pt>
    <dgm:pt modelId="{44693EDD-FDCB-4427-B195-B5025FED056C}" type="pres">
      <dgm:prSet presAssocID="{CBB490DB-1050-4B5D-BBCD-84A775AB4386}" presName="LShape" presStyleLbl="alignNode1" presStyleIdx="4" presStyleCnt="17"/>
      <dgm:spPr/>
    </dgm:pt>
    <dgm:pt modelId="{1E091A0C-5EB5-48AA-9237-D07753F41BE8}" type="pres">
      <dgm:prSet presAssocID="{CBB490DB-1050-4B5D-BBCD-84A775AB4386}" presName="ParentText" presStyleLbl="revTx" presStyleIdx="2" presStyleCnt="9">
        <dgm:presLayoutVars>
          <dgm:chMax val="0"/>
          <dgm:chPref val="0"/>
          <dgm:bulletEnabled val="1"/>
        </dgm:presLayoutVars>
      </dgm:prSet>
      <dgm:spPr/>
    </dgm:pt>
    <dgm:pt modelId="{5E57483B-693D-4E0F-88D0-694151077030}" type="pres">
      <dgm:prSet presAssocID="{CBB490DB-1050-4B5D-BBCD-84A775AB4386}" presName="Triangle" presStyleLbl="alignNode1" presStyleIdx="5" presStyleCnt="17"/>
      <dgm:spPr/>
    </dgm:pt>
    <dgm:pt modelId="{01F8EB4C-1249-4260-85D2-F19743CF5449}" type="pres">
      <dgm:prSet presAssocID="{F8EA5640-5852-490B-BA07-1431E5E679F1}" presName="sibTrans" presStyleCnt="0"/>
      <dgm:spPr/>
    </dgm:pt>
    <dgm:pt modelId="{C4BA75B3-7A7C-4099-95E5-E3E5E4FB70B0}" type="pres">
      <dgm:prSet presAssocID="{F8EA5640-5852-490B-BA07-1431E5E679F1}" presName="space" presStyleCnt="0"/>
      <dgm:spPr/>
    </dgm:pt>
    <dgm:pt modelId="{355A3B02-9BE9-4EE4-921A-B31D7CE2A38E}" type="pres">
      <dgm:prSet presAssocID="{8D85D4E3-77E5-49FA-8909-8CE52EC33EEF}" presName="composite" presStyleCnt="0"/>
      <dgm:spPr/>
    </dgm:pt>
    <dgm:pt modelId="{7991EE0F-B88D-4AD2-9DBA-4B98245A81DC}" type="pres">
      <dgm:prSet presAssocID="{8D85D4E3-77E5-49FA-8909-8CE52EC33EEF}" presName="LShape" presStyleLbl="alignNode1" presStyleIdx="6" presStyleCnt="17"/>
      <dgm:spPr/>
    </dgm:pt>
    <dgm:pt modelId="{21944C1D-A644-4768-9C2F-9871A9FC2A96}" type="pres">
      <dgm:prSet presAssocID="{8D85D4E3-77E5-49FA-8909-8CE52EC33EEF}" presName="ParentText" presStyleLbl="revTx" presStyleIdx="3" presStyleCnt="9">
        <dgm:presLayoutVars>
          <dgm:chMax val="0"/>
          <dgm:chPref val="0"/>
          <dgm:bulletEnabled val="1"/>
        </dgm:presLayoutVars>
      </dgm:prSet>
      <dgm:spPr/>
    </dgm:pt>
    <dgm:pt modelId="{3D7C82DD-9375-41A5-A797-DCF0E73E3B55}" type="pres">
      <dgm:prSet presAssocID="{8D85D4E3-77E5-49FA-8909-8CE52EC33EEF}" presName="Triangle" presStyleLbl="alignNode1" presStyleIdx="7" presStyleCnt="17"/>
      <dgm:spPr/>
    </dgm:pt>
    <dgm:pt modelId="{F747E4C7-283B-4276-93D8-4CFF40D54560}" type="pres">
      <dgm:prSet presAssocID="{E4620C55-E4A6-4A06-866E-DB2451EAEEE7}" presName="sibTrans" presStyleCnt="0"/>
      <dgm:spPr/>
    </dgm:pt>
    <dgm:pt modelId="{317C005B-CF09-4CB4-BD26-7C304015589A}" type="pres">
      <dgm:prSet presAssocID="{E4620C55-E4A6-4A06-866E-DB2451EAEEE7}" presName="space" presStyleCnt="0"/>
      <dgm:spPr/>
    </dgm:pt>
    <dgm:pt modelId="{3EB50E12-AD63-436D-B13B-B5F3664B5A88}" type="pres">
      <dgm:prSet presAssocID="{EECC7A33-B9BB-4C75-9A82-4F6F9E00135E}" presName="composite" presStyleCnt="0"/>
      <dgm:spPr/>
    </dgm:pt>
    <dgm:pt modelId="{566CC31C-CB09-4C5E-834D-C0733AB57FFA}" type="pres">
      <dgm:prSet presAssocID="{EECC7A33-B9BB-4C75-9A82-4F6F9E00135E}" presName="LShape" presStyleLbl="alignNode1" presStyleIdx="8" presStyleCnt="17"/>
      <dgm:spPr/>
    </dgm:pt>
    <dgm:pt modelId="{74B1F192-9FC3-4174-8094-9389CAD67424}" type="pres">
      <dgm:prSet presAssocID="{EECC7A33-B9BB-4C75-9A82-4F6F9E00135E}" presName="ParentText" presStyleLbl="revTx" presStyleIdx="4" presStyleCnt="9">
        <dgm:presLayoutVars>
          <dgm:chMax val="0"/>
          <dgm:chPref val="0"/>
          <dgm:bulletEnabled val="1"/>
        </dgm:presLayoutVars>
      </dgm:prSet>
      <dgm:spPr/>
    </dgm:pt>
    <dgm:pt modelId="{6315D93E-AF3A-4BE6-81D6-5304FE0114E4}" type="pres">
      <dgm:prSet presAssocID="{EECC7A33-B9BB-4C75-9A82-4F6F9E00135E}" presName="Triangle" presStyleLbl="alignNode1" presStyleIdx="9" presStyleCnt="17"/>
      <dgm:spPr/>
    </dgm:pt>
    <dgm:pt modelId="{C36AD32F-B0DF-4892-A4A4-C137B3156989}" type="pres">
      <dgm:prSet presAssocID="{041B27D5-1ACF-43BC-A329-D86896FFD12B}" presName="sibTrans" presStyleCnt="0"/>
      <dgm:spPr/>
    </dgm:pt>
    <dgm:pt modelId="{C6140524-23DA-4726-8692-9BAC74A484BE}" type="pres">
      <dgm:prSet presAssocID="{041B27D5-1ACF-43BC-A329-D86896FFD12B}" presName="space" presStyleCnt="0"/>
      <dgm:spPr/>
    </dgm:pt>
    <dgm:pt modelId="{6C3B1D9B-3532-4921-BADB-D79C38A0CBF9}" type="pres">
      <dgm:prSet presAssocID="{FAE6EABB-3B92-4FDF-99C1-470D6763523C}" presName="composite" presStyleCnt="0"/>
      <dgm:spPr/>
    </dgm:pt>
    <dgm:pt modelId="{F36044BE-7344-4A73-82F4-BCFF4793DC1C}" type="pres">
      <dgm:prSet presAssocID="{FAE6EABB-3B92-4FDF-99C1-470D6763523C}" presName="LShape" presStyleLbl="alignNode1" presStyleIdx="10" presStyleCnt="17"/>
      <dgm:spPr/>
    </dgm:pt>
    <dgm:pt modelId="{888B58FC-94D9-4D49-8B9F-C72C21CE4FA9}" type="pres">
      <dgm:prSet presAssocID="{FAE6EABB-3B92-4FDF-99C1-470D6763523C}" presName="ParentText" presStyleLbl="revTx" presStyleIdx="5" presStyleCnt="9">
        <dgm:presLayoutVars>
          <dgm:chMax val="0"/>
          <dgm:chPref val="0"/>
          <dgm:bulletEnabled val="1"/>
        </dgm:presLayoutVars>
      </dgm:prSet>
      <dgm:spPr/>
    </dgm:pt>
    <dgm:pt modelId="{8C9D69AB-C437-4299-A9CD-6D3964BF0429}" type="pres">
      <dgm:prSet presAssocID="{FAE6EABB-3B92-4FDF-99C1-470D6763523C}" presName="Triangle" presStyleLbl="alignNode1" presStyleIdx="11" presStyleCnt="17"/>
      <dgm:spPr/>
    </dgm:pt>
    <dgm:pt modelId="{9C7C3741-59D9-4203-B8C8-C3C257F95D4E}" type="pres">
      <dgm:prSet presAssocID="{4DCFF22F-2192-47DF-A3E7-40C456081CD6}" presName="sibTrans" presStyleCnt="0"/>
      <dgm:spPr/>
    </dgm:pt>
    <dgm:pt modelId="{C3A0957B-B265-4E70-B1EB-71CB73B1A58A}" type="pres">
      <dgm:prSet presAssocID="{4DCFF22F-2192-47DF-A3E7-40C456081CD6}" presName="space" presStyleCnt="0"/>
      <dgm:spPr/>
    </dgm:pt>
    <dgm:pt modelId="{5504E1BD-21EA-4E1C-8B12-33DBAB7602CE}" type="pres">
      <dgm:prSet presAssocID="{C42D281E-F924-4AD9-839D-226C13B1624C}" presName="composite" presStyleCnt="0"/>
      <dgm:spPr/>
    </dgm:pt>
    <dgm:pt modelId="{EFECC3CB-4AE1-4A01-A9B5-DD1307086F85}" type="pres">
      <dgm:prSet presAssocID="{C42D281E-F924-4AD9-839D-226C13B1624C}" presName="LShape" presStyleLbl="alignNode1" presStyleIdx="12" presStyleCnt="17"/>
      <dgm:spPr/>
    </dgm:pt>
    <dgm:pt modelId="{0246CBD4-0DA5-4127-B582-1B8F9D57552E}" type="pres">
      <dgm:prSet presAssocID="{C42D281E-F924-4AD9-839D-226C13B1624C}" presName="ParentText" presStyleLbl="revTx" presStyleIdx="6" presStyleCnt="9">
        <dgm:presLayoutVars>
          <dgm:chMax val="0"/>
          <dgm:chPref val="0"/>
          <dgm:bulletEnabled val="1"/>
        </dgm:presLayoutVars>
      </dgm:prSet>
      <dgm:spPr/>
    </dgm:pt>
    <dgm:pt modelId="{B86B5594-5EFC-4788-9D93-171FC883B3B0}" type="pres">
      <dgm:prSet presAssocID="{C42D281E-F924-4AD9-839D-226C13B1624C}" presName="Triangle" presStyleLbl="alignNode1" presStyleIdx="13" presStyleCnt="17"/>
      <dgm:spPr/>
    </dgm:pt>
    <dgm:pt modelId="{EE1BF212-EFBB-42B0-9651-46F135AF7083}" type="pres">
      <dgm:prSet presAssocID="{BEFD9461-53A4-4295-BA05-C0CDEA945A5F}" presName="sibTrans" presStyleCnt="0"/>
      <dgm:spPr/>
    </dgm:pt>
    <dgm:pt modelId="{BAE6989A-31B1-467F-91A6-B609FF01C429}" type="pres">
      <dgm:prSet presAssocID="{BEFD9461-53A4-4295-BA05-C0CDEA945A5F}" presName="space" presStyleCnt="0"/>
      <dgm:spPr/>
    </dgm:pt>
    <dgm:pt modelId="{DB0A7429-D8E3-4BA3-9B8E-68B44E8854DC}" type="pres">
      <dgm:prSet presAssocID="{D2818F61-551A-4517-A759-187323FD708F}" presName="composite" presStyleCnt="0"/>
      <dgm:spPr/>
    </dgm:pt>
    <dgm:pt modelId="{F260861D-A310-4EAD-9206-89C611768BA7}" type="pres">
      <dgm:prSet presAssocID="{D2818F61-551A-4517-A759-187323FD708F}" presName="LShape" presStyleLbl="alignNode1" presStyleIdx="14" presStyleCnt="17"/>
      <dgm:spPr/>
    </dgm:pt>
    <dgm:pt modelId="{0C8439CB-9630-4264-A674-57A16EB83B32}" type="pres">
      <dgm:prSet presAssocID="{D2818F61-551A-4517-A759-187323FD708F}" presName="ParentText" presStyleLbl="revTx" presStyleIdx="7" presStyleCnt="9">
        <dgm:presLayoutVars>
          <dgm:chMax val="0"/>
          <dgm:chPref val="0"/>
          <dgm:bulletEnabled val="1"/>
        </dgm:presLayoutVars>
      </dgm:prSet>
      <dgm:spPr/>
    </dgm:pt>
    <dgm:pt modelId="{17F03A92-3A91-4526-BE14-D43F42E41949}" type="pres">
      <dgm:prSet presAssocID="{D2818F61-551A-4517-A759-187323FD708F}" presName="Triangle" presStyleLbl="alignNode1" presStyleIdx="15" presStyleCnt="17"/>
      <dgm:spPr/>
    </dgm:pt>
    <dgm:pt modelId="{235EB5A6-88DF-4C47-BEF5-B5909250CFB2}" type="pres">
      <dgm:prSet presAssocID="{5D991D8D-184E-4E6D-A0D0-C1BB148F83E2}" presName="sibTrans" presStyleCnt="0"/>
      <dgm:spPr/>
    </dgm:pt>
    <dgm:pt modelId="{63B71BC9-7143-497C-88DF-ADF51BD60310}" type="pres">
      <dgm:prSet presAssocID="{5D991D8D-184E-4E6D-A0D0-C1BB148F83E2}" presName="space" presStyleCnt="0"/>
      <dgm:spPr/>
    </dgm:pt>
    <dgm:pt modelId="{83F60423-D7AC-4CF3-A203-710C43359BE2}" type="pres">
      <dgm:prSet presAssocID="{E936FD36-6913-4775-99D1-BA1663F2A989}" presName="composite" presStyleCnt="0"/>
      <dgm:spPr/>
    </dgm:pt>
    <dgm:pt modelId="{240E028A-AD2A-4C01-818F-33D7AFD65268}" type="pres">
      <dgm:prSet presAssocID="{E936FD36-6913-4775-99D1-BA1663F2A989}" presName="LShape" presStyleLbl="alignNode1" presStyleIdx="16" presStyleCnt="17"/>
      <dgm:spPr/>
    </dgm:pt>
    <dgm:pt modelId="{D589AD1E-EB3E-49A6-AEBF-2946095C6755}" type="pres">
      <dgm:prSet presAssocID="{E936FD36-6913-4775-99D1-BA1663F2A989}" presName="ParentText" presStyleLbl="revTx" presStyleIdx="8" presStyleCnt="9">
        <dgm:presLayoutVars>
          <dgm:chMax val="0"/>
          <dgm:chPref val="0"/>
          <dgm:bulletEnabled val="1"/>
        </dgm:presLayoutVars>
      </dgm:prSet>
      <dgm:spPr/>
    </dgm:pt>
  </dgm:ptLst>
  <dgm:cxnLst>
    <dgm:cxn modelId="{92C30302-8465-4AB1-85DA-A0383D33A6C4}" type="presOf" srcId="{375CA31B-3E64-413E-A7AC-564A5524531B}" destId="{11035C20-95F2-4FDA-B754-10A43E9B22A2}" srcOrd="0" destOrd="0" presId="urn:microsoft.com/office/officeart/2009/3/layout/StepUpProcess"/>
    <dgm:cxn modelId="{716D9504-003C-4550-A57E-C564073B61FE}" srcId="{375CA31B-3E64-413E-A7AC-564A5524531B}" destId="{C42D281E-F924-4AD9-839D-226C13B1624C}" srcOrd="6" destOrd="0" parTransId="{4E375F4D-7E81-458F-9B93-FDA4B77209DC}" sibTransId="{BEFD9461-53A4-4295-BA05-C0CDEA945A5F}"/>
    <dgm:cxn modelId="{3DD03005-D786-4AC1-9A70-819DDACC3EC2}" srcId="{375CA31B-3E64-413E-A7AC-564A5524531B}" destId="{FAE6EABB-3B92-4FDF-99C1-470D6763523C}" srcOrd="5" destOrd="0" parTransId="{E98CF79C-061A-407A-BF6A-5C3E50E501CD}" sibTransId="{4DCFF22F-2192-47DF-A3E7-40C456081CD6}"/>
    <dgm:cxn modelId="{7999D807-CD33-44AC-B3CF-10B1F8375737}" srcId="{375CA31B-3E64-413E-A7AC-564A5524531B}" destId="{A1163966-DFE7-44BD-9B66-02B62EEDE889}" srcOrd="1" destOrd="0" parTransId="{C9C00F9F-499A-4717-B9C4-E26812DA51C4}" sibTransId="{B27C2990-8EFB-4DB7-9E22-C9EC8E824CEB}"/>
    <dgm:cxn modelId="{99DCFE0C-5EA1-44E3-8F47-F5314CBB6A7A}" srcId="{375CA31B-3E64-413E-A7AC-564A5524531B}" destId="{D6136813-0543-4931-9092-014D32D19E27}" srcOrd="0" destOrd="0" parTransId="{D3CEA496-1152-4168-8DA9-EFE71D5FCA42}" sibTransId="{88DE6AEE-3A74-4789-9C99-7A7C48A7D048}"/>
    <dgm:cxn modelId="{D3FA3415-97BF-46FB-9B37-B7B5B80CBEDA}" srcId="{375CA31B-3E64-413E-A7AC-564A5524531B}" destId="{CBB490DB-1050-4B5D-BBCD-84A775AB4386}" srcOrd="2" destOrd="0" parTransId="{8EE73FF0-9F2B-4E30-AEE8-B593EE1F76F5}" sibTransId="{F8EA5640-5852-490B-BA07-1431E5E679F1}"/>
    <dgm:cxn modelId="{2A59625C-9C88-47FF-80AF-D0FC7C8EE52E}" type="presOf" srcId="{E936FD36-6913-4775-99D1-BA1663F2A989}" destId="{D589AD1E-EB3E-49A6-AEBF-2946095C6755}" srcOrd="0" destOrd="0" presId="urn:microsoft.com/office/officeart/2009/3/layout/StepUpProcess"/>
    <dgm:cxn modelId="{583D1965-56F4-4005-8CE7-087AA11AB901}" srcId="{375CA31B-3E64-413E-A7AC-564A5524531B}" destId="{8D85D4E3-77E5-49FA-8909-8CE52EC33EEF}" srcOrd="3" destOrd="0" parTransId="{55F4D139-0887-4408-9164-F327C35049BA}" sibTransId="{E4620C55-E4A6-4A06-866E-DB2451EAEEE7}"/>
    <dgm:cxn modelId="{86FB8049-5654-4EF1-A399-DD6E91AD9992}" type="presOf" srcId="{EECC7A33-B9BB-4C75-9A82-4F6F9E00135E}" destId="{74B1F192-9FC3-4174-8094-9389CAD67424}" srcOrd="0" destOrd="0" presId="urn:microsoft.com/office/officeart/2009/3/layout/StepUpProcess"/>
    <dgm:cxn modelId="{C7EF264C-5BD9-4A26-9AB8-520FBFF8BD8A}" srcId="{375CA31B-3E64-413E-A7AC-564A5524531B}" destId="{D2818F61-551A-4517-A759-187323FD708F}" srcOrd="7" destOrd="0" parTransId="{A6CCBDC3-CDF8-42D1-85C4-5BDAC0CB2803}" sibTransId="{5D991D8D-184E-4E6D-A0D0-C1BB148F83E2}"/>
    <dgm:cxn modelId="{FFF25E7D-5EB1-4FC9-8EA4-07CAB0D9A8E0}" type="presOf" srcId="{D2818F61-551A-4517-A759-187323FD708F}" destId="{0C8439CB-9630-4264-A674-57A16EB83B32}" srcOrd="0" destOrd="0" presId="urn:microsoft.com/office/officeart/2009/3/layout/StepUpProcess"/>
    <dgm:cxn modelId="{E66B068C-6673-4C8C-B5D0-922467F158C9}" type="presOf" srcId="{8D85D4E3-77E5-49FA-8909-8CE52EC33EEF}" destId="{21944C1D-A644-4768-9C2F-9871A9FC2A96}" srcOrd="0" destOrd="0" presId="urn:microsoft.com/office/officeart/2009/3/layout/StepUpProcess"/>
    <dgm:cxn modelId="{8DAF5DA1-0817-4E90-B8E1-9D849A2E1319}" srcId="{375CA31B-3E64-413E-A7AC-564A5524531B}" destId="{E936FD36-6913-4775-99D1-BA1663F2A989}" srcOrd="8" destOrd="0" parTransId="{F9F7C287-3476-472F-A535-32DFEA1D0025}" sibTransId="{22CC00FA-F5CC-4387-A5BA-5EBE230E09CF}"/>
    <dgm:cxn modelId="{A07A8CB1-61D7-4E00-9381-23E16A2409A4}" type="presOf" srcId="{C42D281E-F924-4AD9-839D-226C13B1624C}" destId="{0246CBD4-0DA5-4127-B582-1B8F9D57552E}" srcOrd="0" destOrd="0" presId="urn:microsoft.com/office/officeart/2009/3/layout/StepUpProcess"/>
    <dgm:cxn modelId="{E5A335B8-1A33-409D-9162-810652E4C570}" srcId="{375CA31B-3E64-413E-A7AC-564A5524531B}" destId="{EECC7A33-B9BB-4C75-9A82-4F6F9E00135E}" srcOrd="4" destOrd="0" parTransId="{D18680EB-0CEB-44F6-9AF8-1037F1298576}" sibTransId="{041B27D5-1ACF-43BC-A329-D86896FFD12B}"/>
    <dgm:cxn modelId="{339BD9B9-E757-46D8-A70C-D29A553E8AEC}" type="presOf" srcId="{D6136813-0543-4931-9092-014D32D19E27}" destId="{ACDE69C8-F7B4-4DF4-99C2-9D2EDF42F782}" srcOrd="0" destOrd="0" presId="urn:microsoft.com/office/officeart/2009/3/layout/StepUpProcess"/>
    <dgm:cxn modelId="{BBFED0C3-F3AB-41C3-91B0-EE759D72B7AC}" type="presOf" srcId="{FAE6EABB-3B92-4FDF-99C1-470D6763523C}" destId="{888B58FC-94D9-4D49-8B9F-C72C21CE4FA9}" srcOrd="0" destOrd="0" presId="urn:microsoft.com/office/officeart/2009/3/layout/StepUpProcess"/>
    <dgm:cxn modelId="{1AE8A6C4-68DD-48A1-887A-329A5ED270FF}" type="presOf" srcId="{A1163966-DFE7-44BD-9B66-02B62EEDE889}" destId="{4D0E37D1-F2D7-4700-BF94-F0E3A6877147}" srcOrd="0" destOrd="0" presId="urn:microsoft.com/office/officeart/2009/3/layout/StepUpProcess"/>
    <dgm:cxn modelId="{3CFF45D7-76D1-4895-A4DF-B6C230080F17}" type="presOf" srcId="{CBB490DB-1050-4B5D-BBCD-84A775AB4386}" destId="{1E091A0C-5EB5-48AA-9237-D07753F41BE8}" srcOrd="0" destOrd="0" presId="urn:microsoft.com/office/officeart/2009/3/layout/StepUpProcess"/>
    <dgm:cxn modelId="{FF4E8242-E3DC-413C-AB07-1DF35D61456E}" type="presParOf" srcId="{11035C20-95F2-4FDA-B754-10A43E9B22A2}" destId="{5F1B8D8A-EDF4-4FFE-B1AB-9A8807D9F44A}" srcOrd="0" destOrd="0" presId="urn:microsoft.com/office/officeart/2009/3/layout/StepUpProcess"/>
    <dgm:cxn modelId="{1E9732A5-24AF-4720-9158-F4ADFFEAA900}" type="presParOf" srcId="{5F1B8D8A-EDF4-4FFE-B1AB-9A8807D9F44A}" destId="{E8370F8B-3B1E-42F3-95B6-989FC007862B}" srcOrd="0" destOrd="0" presId="urn:microsoft.com/office/officeart/2009/3/layout/StepUpProcess"/>
    <dgm:cxn modelId="{4B76B1F5-3274-4E93-9AC5-2E8DF8FF9F34}" type="presParOf" srcId="{5F1B8D8A-EDF4-4FFE-B1AB-9A8807D9F44A}" destId="{ACDE69C8-F7B4-4DF4-99C2-9D2EDF42F782}" srcOrd="1" destOrd="0" presId="urn:microsoft.com/office/officeart/2009/3/layout/StepUpProcess"/>
    <dgm:cxn modelId="{3197106A-CE0A-4889-897C-1B809CAD6EB5}" type="presParOf" srcId="{5F1B8D8A-EDF4-4FFE-B1AB-9A8807D9F44A}" destId="{42D4801D-8034-465A-B576-77F2F08E082F}" srcOrd="2" destOrd="0" presId="urn:microsoft.com/office/officeart/2009/3/layout/StepUpProcess"/>
    <dgm:cxn modelId="{7F792246-54E2-4BE2-9E0D-92AAE6A89BC2}" type="presParOf" srcId="{11035C20-95F2-4FDA-B754-10A43E9B22A2}" destId="{6F5D69D3-0D2C-4F51-B866-B4C7D56092A0}" srcOrd="1" destOrd="0" presId="urn:microsoft.com/office/officeart/2009/3/layout/StepUpProcess"/>
    <dgm:cxn modelId="{12FF691D-114A-439B-BAD2-D19F11951B06}" type="presParOf" srcId="{6F5D69D3-0D2C-4F51-B866-B4C7D56092A0}" destId="{DA4CCB5A-3E72-4331-8E7C-73B8AC883742}" srcOrd="0" destOrd="0" presId="urn:microsoft.com/office/officeart/2009/3/layout/StepUpProcess"/>
    <dgm:cxn modelId="{B1785839-8D5C-40FA-9B4E-1977BE23855C}" type="presParOf" srcId="{11035C20-95F2-4FDA-B754-10A43E9B22A2}" destId="{27BBA81C-99D0-442A-8297-995CF7FA0D94}" srcOrd="2" destOrd="0" presId="urn:microsoft.com/office/officeart/2009/3/layout/StepUpProcess"/>
    <dgm:cxn modelId="{22F93518-FD8F-44AE-AEB5-401A18B202E7}" type="presParOf" srcId="{27BBA81C-99D0-442A-8297-995CF7FA0D94}" destId="{702E1E6C-1FC9-4B9A-9E91-5AC441106F40}" srcOrd="0" destOrd="0" presId="urn:microsoft.com/office/officeart/2009/3/layout/StepUpProcess"/>
    <dgm:cxn modelId="{E2A6A977-0BAE-4A80-913D-52379B1C3D98}" type="presParOf" srcId="{27BBA81C-99D0-442A-8297-995CF7FA0D94}" destId="{4D0E37D1-F2D7-4700-BF94-F0E3A6877147}" srcOrd="1" destOrd="0" presId="urn:microsoft.com/office/officeart/2009/3/layout/StepUpProcess"/>
    <dgm:cxn modelId="{38D3C05F-0E99-4398-B25F-D1344044F72D}" type="presParOf" srcId="{27BBA81C-99D0-442A-8297-995CF7FA0D94}" destId="{7E534950-52D5-431A-86EC-534322E222EA}" srcOrd="2" destOrd="0" presId="urn:microsoft.com/office/officeart/2009/3/layout/StepUpProcess"/>
    <dgm:cxn modelId="{2D10A0D9-EF23-41BF-AF71-B030FB9FABD2}" type="presParOf" srcId="{11035C20-95F2-4FDA-B754-10A43E9B22A2}" destId="{C02830E5-FFE3-4ECC-B2EC-6132BFED02BD}" srcOrd="3" destOrd="0" presId="urn:microsoft.com/office/officeart/2009/3/layout/StepUpProcess"/>
    <dgm:cxn modelId="{B36A972A-4571-4891-BEE6-AF1C87063B6F}" type="presParOf" srcId="{C02830E5-FFE3-4ECC-B2EC-6132BFED02BD}" destId="{E4823EE1-7804-4A22-82B7-F39E1A69FFAD}" srcOrd="0" destOrd="0" presId="urn:microsoft.com/office/officeart/2009/3/layout/StepUpProcess"/>
    <dgm:cxn modelId="{0C2A3C67-A100-4194-A708-A740E461221D}" type="presParOf" srcId="{11035C20-95F2-4FDA-B754-10A43E9B22A2}" destId="{768909D7-1A63-4ADF-B7CD-ABA4B1EF2B03}" srcOrd="4" destOrd="0" presId="urn:microsoft.com/office/officeart/2009/3/layout/StepUpProcess"/>
    <dgm:cxn modelId="{9E7F01F4-11DB-4B0E-ACB8-52BAB4C68F1C}" type="presParOf" srcId="{768909D7-1A63-4ADF-B7CD-ABA4B1EF2B03}" destId="{44693EDD-FDCB-4427-B195-B5025FED056C}" srcOrd="0" destOrd="0" presId="urn:microsoft.com/office/officeart/2009/3/layout/StepUpProcess"/>
    <dgm:cxn modelId="{301E93F1-6CAC-4D7A-8032-97A54A96BE0E}" type="presParOf" srcId="{768909D7-1A63-4ADF-B7CD-ABA4B1EF2B03}" destId="{1E091A0C-5EB5-48AA-9237-D07753F41BE8}" srcOrd="1" destOrd="0" presId="urn:microsoft.com/office/officeart/2009/3/layout/StepUpProcess"/>
    <dgm:cxn modelId="{436B173D-42F0-40CD-B5CC-2F4E2987EB99}" type="presParOf" srcId="{768909D7-1A63-4ADF-B7CD-ABA4B1EF2B03}" destId="{5E57483B-693D-4E0F-88D0-694151077030}" srcOrd="2" destOrd="0" presId="urn:microsoft.com/office/officeart/2009/3/layout/StepUpProcess"/>
    <dgm:cxn modelId="{A8651052-2B73-496E-8B2A-6B1D9AFD6823}" type="presParOf" srcId="{11035C20-95F2-4FDA-B754-10A43E9B22A2}" destId="{01F8EB4C-1249-4260-85D2-F19743CF5449}" srcOrd="5" destOrd="0" presId="urn:microsoft.com/office/officeart/2009/3/layout/StepUpProcess"/>
    <dgm:cxn modelId="{C0D572E9-BCF4-4191-A6CC-C1D6B9260D00}" type="presParOf" srcId="{01F8EB4C-1249-4260-85D2-F19743CF5449}" destId="{C4BA75B3-7A7C-4099-95E5-E3E5E4FB70B0}" srcOrd="0" destOrd="0" presId="urn:microsoft.com/office/officeart/2009/3/layout/StepUpProcess"/>
    <dgm:cxn modelId="{8347C92A-2A04-472E-ACD3-8E5065EE42B3}" type="presParOf" srcId="{11035C20-95F2-4FDA-B754-10A43E9B22A2}" destId="{355A3B02-9BE9-4EE4-921A-B31D7CE2A38E}" srcOrd="6" destOrd="0" presId="urn:microsoft.com/office/officeart/2009/3/layout/StepUpProcess"/>
    <dgm:cxn modelId="{A8B02AD4-BB7D-490D-B5B0-1B3A000A8D9B}" type="presParOf" srcId="{355A3B02-9BE9-4EE4-921A-B31D7CE2A38E}" destId="{7991EE0F-B88D-4AD2-9DBA-4B98245A81DC}" srcOrd="0" destOrd="0" presId="urn:microsoft.com/office/officeart/2009/3/layout/StepUpProcess"/>
    <dgm:cxn modelId="{39F64193-5B47-49D6-B59D-04B79E1C33C5}" type="presParOf" srcId="{355A3B02-9BE9-4EE4-921A-B31D7CE2A38E}" destId="{21944C1D-A644-4768-9C2F-9871A9FC2A96}" srcOrd="1" destOrd="0" presId="urn:microsoft.com/office/officeart/2009/3/layout/StepUpProcess"/>
    <dgm:cxn modelId="{073A52D4-1237-4F43-A54C-CA5B5FCF195B}" type="presParOf" srcId="{355A3B02-9BE9-4EE4-921A-B31D7CE2A38E}" destId="{3D7C82DD-9375-41A5-A797-DCF0E73E3B55}" srcOrd="2" destOrd="0" presId="urn:microsoft.com/office/officeart/2009/3/layout/StepUpProcess"/>
    <dgm:cxn modelId="{7451F098-A8C4-4471-B307-B458A2BB7DBC}" type="presParOf" srcId="{11035C20-95F2-4FDA-B754-10A43E9B22A2}" destId="{F747E4C7-283B-4276-93D8-4CFF40D54560}" srcOrd="7" destOrd="0" presId="urn:microsoft.com/office/officeart/2009/3/layout/StepUpProcess"/>
    <dgm:cxn modelId="{579C87C4-DF2B-4C99-92ED-3B7209A2E825}" type="presParOf" srcId="{F747E4C7-283B-4276-93D8-4CFF40D54560}" destId="{317C005B-CF09-4CB4-BD26-7C304015589A}" srcOrd="0" destOrd="0" presId="urn:microsoft.com/office/officeart/2009/3/layout/StepUpProcess"/>
    <dgm:cxn modelId="{DEB39704-CDC3-4770-BD2A-1B79F641A285}" type="presParOf" srcId="{11035C20-95F2-4FDA-B754-10A43E9B22A2}" destId="{3EB50E12-AD63-436D-B13B-B5F3664B5A88}" srcOrd="8" destOrd="0" presId="urn:microsoft.com/office/officeart/2009/3/layout/StepUpProcess"/>
    <dgm:cxn modelId="{A517B6EB-6B5D-40EA-99AF-0A034652366E}" type="presParOf" srcId="{3EB50E12-AD63-436D-B13B-B5F3664B5A88}" destId="{566CC31C-CB09-4C5E-834D-C0733AB57FFA}" srcOrd="0" destOrd="0" presId="urn:microsoft.com/office/officeart/2009/3/layout/StepUpProcess"/>
    <dgm:cxn modelId="{1293ED96-7D36-4308-B0CE-054FADEC262B}" type="presParOf" srcId="{3EB50E12-AD63-436D-B13B-B5F3664B5A88}" destId="{74B1F192-9FC3-4174-8094-9389CAD67424}" srcOrd="1" destOrd="0" presId="urn:microsoft.com/office/officeart/2009/3/layout/StepUpProcess"/>
    <dgm:cxn modelId="{ED9218F7-EA1A-4E14-AAA8-43393A522FD8}" type="presParOf" srcId="{3EB50E12-AD63-436D-B13B-B5F3664B5A88}" destId="{6315D93E-AF3A-4BE6-81D6-5304FE0114E4}" srcOrd="2" destOrd="0" presId="urn:microsoft.com/office/officeart/2009/3/layout/StepUpProcess"/>
    <dgm:cxn modelId="{91791C41-7D21-4027-BFEA-5A9338980FBD}" type="presParOf" srcId="{11035C20-95F2-4FDA-B754-10A43E9B22A2}" destId="{C36AD32F-B0DF-4892-A4A4-C137B3156989}" srcOrd="9" destOrd="0" presId="urn:microsoft.com/office/officeart/2009/3/layout/StepUpProcess"/>
    <dgm:cxn modelId="{9CCC0314-1D1E-4995-8EFA-54DCF6B99219}" type="presParOf" srcId="{C36AD32F-B0DF-4892-A4A4-C137B3156989}" destId="{C6140524-23DA-4726-8692-9BAC74A484BE}" srcOrd="0" destOrd="0" presId="urn:microsoft.com/office/officeart/2009/3/layout/StepUpProcess"/>
    <dgm:cxn modelId="{72721C5F-8167-4F19-B0B8-964F1E4E77FD}" type="presParOf" srcId="{11035C20-95F2-4FDA-B754-10A43E9B22A2}" destId="{6C3B1D9B-3532-4921-BADB-D79C38A0CBF9}" srcOrd="10" destOrd="0" presId="urn:microsoft.com/office/officeart/2009/3/layout/StepUpProcess"/>
    <dgm:cxn modelId="{8D8E6BB0-1666-49BA-A662-36834D57689C}" type="presParOf" srcId="{6C3B1D9B-3532-4921-BADB-D79C38A0CBF9}" destId="{F36044BE-7344-4A73-82F4-BCFF4793DC1C}" srcOrd="0" destOrd="0" presId="urn:microsoft.com/office/officeart/2009/3/layout/StepUpProcess"/>
    <dgm:cxn modelId="{5624CE39-3EB1-42D8-874A-A21CB7441872}" type="presParOf" srcId="{6C3B1D9B-3532-4921-BADB-D79C38A0CBF9}" destId="{888B58FC-94D9-4D49-8B9F-C72C21CE4FA9}" srcOrd="1" destOrd="0" presId="urn:microsoft.com/office/officeart/2009/3/layout/StepUpProcess"/>
    <dgm:cxn modelId="{3FCDCCF0-B876-4045-85FF-69081C45F615}" type="presParOf" srcId="{6C3B1D9B-3532-4921-BADB-D79C38A0CBF9}" destId="{8C9D69AB-C437-4299-A9CD-6D3964BF0429}" srcOrd="2" destOrd="0" presId="urn:microsoft.com/office/officeart/2009/3/layout/StepUpProcess"/>
    <dgm:cxn modelId="{9A9BCF57-C40E-48E5-AAAD-4C5BE49311F9}" type="presParOf" srcId="{11035C20-95F2-4FDA-B754-10A43E9B22A2}" destId="{9C7C3741-59D9-4203-B8C8-C3C257F95D4E}" srcOrd="11" destOrd="0" presId="urn:microsoft.com/office/officeart/2009/3/layout/StepUpProcess"/>
    <dgm:cxn modelId="{428E7A6F-C433-485E-8BC3-64D63ADFD9A5}" type="presParOf" srcId="{9C7C3741-59D9-4203-B8C8-C3C257F95D4E}" destId="{C3A0957B-B265-4E70-B1EB-71CB73B1A58A}" srcOrd="0" destOrd="0" presId="urn:microsoft.com/office/officeart/2009/3/layout/StepUpProcess"/>
    <dgm:cxn modelId="{3973878D-351F-4E6C-B906-1D634370F9FF}" type="presParOf" srcId="{11035C20-95F2-4FDA-B754-10A43E9B22A2}" destId="{5504E1BD-21EA-4E1C-8B12-33DBAB7602CE}" srcOrd="12" destOrd="0" presId="urn:microsoft.com/office/officeart/2009/3/layout/StepUpProcess"/>
    <dgm:cxn modelId="{32988942-18AA-4079-91F5-C8D3C3154EAF}" type="presParOf" srcId="{5504E1BD-21EA-4E1C-8B12-33DBAB7602CE}" destId="{EFECC3CB-4AE1-4A01-A9B5-DD1307086F85}" srcOrd="0" destOrd="0" presId="urn:microsoft.com/office/officeart/2009/3/layout/StepUpProcess"/>
    <dgm:cxn modelId="{44C268F9-3183-46D2-864A-C5B810FA2C17}" type="presParOf" srcId="{5504E1BD-21EA-4E1C-8B12-33DBAB7602CE}" destId="{0246CBD4-0DA5-4127-B582-1B8F9D57552E}" srcOrd="1" destOrd="0" presId="urn:microsoft.com/office/officeart/2009/3/layout/StepUpProcess"/>
    <dgm:cxn modelId="{6CDAF7E5-4AD1-45D8-8B59-3BE8A594D3F7}" type="presParOf" srcId="{5504E1BD-21EA-4E1C-8B12-33DBAB7602CE}" destId="{B86B5594-5EFC-4788-9D93-171FC883B3B0}" srcOrd="2" destOrd="0" presId="urn:microsoft.com/office/officeart/2009/3/layout/StepUpProcess"/>
    <dgm:cxn modelId="{2733ED47-93AD-485D-830B-2D8335C188D8}" type="presParOf" srcId="{11035C20-95F2-4FDA-B754-10A43E9B22A2}" destId="{EE1BF212-EFBB-42B0-9651-46F135AF7083}" srcOrd="13" destOrd="0" presId="urn:microsoft.com/office/officeart/2009/3/layout/StepUpProcess"/>
    <dgm:cxn modelId="{70E8C78F-8F1D-40E6-9DE0-FA1592B3F16C}" type="presParOf" srcId="{EE1BF212-EFBB-42B0-9651-46F135AF7083}" destId="{BAE6989A-31B1-467F-91A6-B609FF01C429}" srcOrd="0" destOrd="0" presId="urn:microsoft.com/office/officeart/2009/3/layout/StepUpProcess"/>
    <dgm:cxn modelId="{A5000580-5D49-456B-9982-EAF24037FBB3}" type="presParOf" srcId="{11035C20-95F2-4FDA-B754-10A43E9B22A2}" destId="{DB0A7429-D8E3-4BA3-9B8E-68B44E8854DC}" srcOrd="14" destOrd="0" presId="urn:microsoft.com/office/officeart/2009/3/layout/StepUpProcess"/>
    <dgm:cxn modelId="{9D05F21A-FC4D-4DA8-AA85-1781DCE4D096}" type="presParOf" srcId="{DB0A7429-D8E3-4BA3-9B8E-68B44E8854DC}" destId="{F260861D-A310-4EAD-9206-89C611768BA7}" srcOrd="0" destOrd="0" presId="urn:microsoft.com/office/officeart/2009/3/layout/StepUpProcess"/>
    <dgm:cxn modelId="{4E6256C9-E2A9-4031-A92E-78C89FF28ED3}" type="presParOf" srcId="{DB0A7429-D8E3-4BA3-9B8E-68B44E8854DC}" destId="{0C8439CB-9630-4264-A674-57A16EB83B32}" srcOrd="1" destOrd="0" presId="urn:microsoft.com/office/officeart/2009/3/layout/StepUpProcess"/>
    <dgm:cxn modelId="{B9C52093-AA75-4E79-910B-85F7D213F79B}" type="presParOf" srcId="{DB0A7429-D8E3-4BA3-9B8E-68B44E8854DC}" destId="{17F03A92-3A91-4526-BE14-D43F42E41949}" srcOrd="2" destOrd="0" presId="urn:microsoft.com/office/officeart/2009/3/layout/StepUpProcess"/>
    <dgm:cxn modelId="{2409C9EF-EB2D-45A3-93AD-CE9C2BAEAC39}" type="presParOf" srcId="{11035C20-95F2-4FDA-B754-10A43E9B22A2}" destId="{235EB5A6-88DF-4C47-BEF5-B5909250CFB2}" srcOrd="15" destOrd="0" presId="urn:microsoft.com/office/officeart/2009/3/layout/StepUpProcess"/>
    <dgm:cxn modelId="{973DB0A1-68C2-42D6-83DF-9074F453B666}" type="presParOf" srcId="{235EB5A6-88DF-4C47-BEF5-B5909250CFB2}" destId="{63B71BC9-7143-497C-88DF-ADF51BD60310}" srcOrd="0" destOrd="0" presId="urn:microsoft.com/office/officeart/2009/3/layout/StepUpProcess"/>
    <dgm:cxn modelId="{95C23145-2FEF-44CB-A0CC-9B8B38AA5C16}" type="presParOf" srcId="{11035C20-95F2-4FDA-B754-10A43E9B22A2}" destId="{83F60423-D7AC-4CF3-A203-710C43359BE2}" srcOrd="16" destOrd="0" presId="urn:microsoft.com/office/officeart/2009/3/layout/StepUpProcess"/>
    <dgm:cxn modelId="{C7ECB226-1EEE-43A2-924C-DED89EE3E99E}" type="presParOf" srcId="{83F60423-D7AC-4CF3-A203-710C43359BE2}" destId="{240E028A-AD2A-4C01-818F-33D7AFD65268}" srcOrd="0" destOrd="0" presId="urn:microsoft.com/office/officeart/2009/3/layout/StepUpProcess"/>
    <dgm:cxn modelId="{3EA86D32-3605-455A-B699-0F43AB4EF7FD}" type="presParOf" srcId="{83F60423-D7AC-4CF3-A203-710C43359BE2}" destId="{D589AD1E-EB3E-49A6-AEBF-2946095C6755}"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23C772-C0E5-4D14-A591-C8FA66C8EBF5}"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B63A5745-9DAE-49AB-A6A7-AD6179EC5367}">
      <dgm:prSet phldrT="[Text]"/>
      <dgm:spPr/>
      <dgm:t>
        <a:bodyPr/>
        <a:lstStyle/>
        <a:p>
          <a:r>
            <a:rPr lang="en-US" b="1" dirty="0"/>
            <a:t>Due Process</a:t>
          </a:r>
        </a:p>
      </dgm:t>
    </dgm:pt>
    <dgm:pt modelId="{F5B75A55-BD22-4B0A-8B2D-4C5C2991F639}" type="parTrans" cxnId="{A906B296-6D2D-417E-AE82-6C5455858069}">
      <dgm:prSet/>
      <dgm:spPr/>
      <dgm:t>
        <a:bodyPr/>
        <a:lstStyle/>
        <a:p>
          <a:endParaRPr lang="en-US"/>
        </a:p>
      </dgm:t>
    </dgm:pt>
    <dgm:pt modelId="{509CFA9A-3A77-4F6F-BC63-0387CFB20224}" type="sibTrans" cxnId="{A906B296-6D2D-417E-AE82-6C5455858069}">
      <dgm:prSet/>
      <dgm:spPr/>
      <dgm:t>
        <a:bodyPr/>
        <a:lstStyle/>
        <a:p>
          <a:endParaRPr lang="en-US"/>
        </a:p>
      </dgm:t>
    </dgm:pt>
    <dgm:pt modelId="{308AB1C6-B12F-488B-8776-67F67D410C8E}">
      <dgm:prSet phldrT="[Text]"/>
      <dgm:spPr/>
      <dgm:t>
        <a:bodyPr/>
        <a:lstStyle/>
        <a:p>
          <a:r>
            <a:rPr lang="en-US" b="1" dirty="0"/>
            <a:t>Trauma-Informed Practices</a:t>
          </a:r>
        </a:p>
      </dgm:t>
    </dgm:pt>
    <dgm:pt modelId="{CA8A099F-3A64-4B18-A6C9-F77DCA2704C5}" type="parTrans" cxnId="{92CCB8E7-D023-4282-B6F6-4822BF7BC162}">
      <dgm:prSet/>
      <dgm:spPr/>
      <dgm:t>
        <a:bodyPr/>
        <a:lstStyle/>
        <a:p>
          <a:endParaRPr lang="en-US"/>
        </a:p>
      </dgm:t>
    </dgm:pt>
    <dgm:pt modelId="{43588E2A-24A8-488B-8240-CC061B586974}" type="sibTrans" cxnId="{92CCB8E7-D023-4282-B6F6-4822BF7BC162}">
      <dgm:prSet/>
      <dgm:spPr/>
      <dgm:t>
        <a:bodyPr/>
        <a:lstStyle/>
        <a:p>
          <a:endParaRPr lang="en-US"/>
        </a:p>
      </dgm:t>
    </dgm:pt>
    <dgm:pt modelId="{25F8E6B8-B95E-448A-BA77-C94CEA9421D1}" type="pres">
      <dgm:prSet presAssocID="{6023C772-C0E5-4D14-A591-C8FA66C8EBF5}" presName="compositeShape" presStyleCnt="0">
        <dgm:presLayoutVars>
          <dgm:chMax val="2"/>
          <dgm:dir/>
          <dgm:resizeHandles val="exact"/>
        </dgm:presLayoutVars>
      </dgm:prSet>
      <dgm:spPr/>
    </dgm:pt>
    <dgm:pt modelId="{0354FD49-CFBF-41E4-88B7-496F2F0873BF}" type="pres">
      <dgm:prSet presAssocID="{6023C772-C0E5-4D14-A591-C8FA66C8EBF5}" presName="divider" presStyleLbl="fgShp" presStyleIdx="0" presStyleCnt="1"/>
      <dgm:spPr/>
    </dgm:pt>
    <dgm:pt modelId="{12B8BDD3-2EBE-4FAC-B6C5-201FDCE38E62}" type="pres">
      <dgm:prSet presAssocID="{B63A5745-9DAE-49AB-A6A7-AD6179EC5367}" presName="downArrow" presStyleLbl="node1" presStyleIdx="0" presStyleCnt="2"/>
      <dgm:spPr/>
    </dgm:pt>
    <dgm:pt modelId="{5AEFAC07-2BEE-4380-9642-B762E76AC1D2}" type="pres">
      <dgm:prSet presAssocID="{B63A5745-9DAE-49AB-A6A7-AD6179EC5367}" presName="downArrowText" presStyleLbl="revTx" presStyleIdx="0" presStyleCnt="2">
        <dgm:presLayoutVars>
          <dgm:bulletEnabled val="1"/>
        </dgm:presLayoutVars>
      </dgm:prSet>
      <dgm:spPr/>
    </dgm:pt>
    <dgm:pt modelId="{5255D69B-6A40-494B-920C-56A018D73086}" type="pres">
      <dgm:prSet presAssocID="{308AB1C6-B12F-488B-8776-67F67D410C8E}" presName="upArrow" presStyleLbl="node1" presStyleIdx="1" presStyleCnt="2"/>
      <dgm:spPr/>
    </dgm:pt>
    <dgm:pt modelId="{BCE87C64-8E3A-4567-8424-3BD1B63F020E}" type="pres">
      <dgm:prSet presAssocID="{308AB1C6-B12F-488B-8776-67F67D410C8E}" presName="upArrowText" presStyleLbl="revTx" presStyleIdx="1" presStyleCnt="2">
        <dgm:presLayoutVars>
          <dgm:bulletEnabled val="1"/>
        </dgm:presLayoutVars>
      </dgm:prSet>
      <dgm:spPr/>
    </dgm:pt>
  </dgm:ptLst>
  <dgm:cxnLst>
    <dgm:cxn modelId="{87DE3705-9045-4B37-8DF1-EA9EC65AE8C3}" type="presOf" srcId="{B63A5745-9DAE-49AB-A6A7-AD6179EC5367}" destId="{5AEFAC07-2BEE-4380-9642-B762E76AC1D2}" srcOrd="0" destOrd="0" presId="urn:microsoft.com/office/officeart/2005/8/layout/arrow3"/>
    <dgm:cxn modelId="{A906B296-6D2D-417E-AE82-6C5455858069}" srcId="{6023C772-C0E5-4D14-A591-C8FA66C8EBF5}" destId="{B63A5745-9DAE-49AB-A6A7-AD6179EC5367}" srcOrd="0" destOrd="0" parTransId="{F5B75A55-BD22-4B0A-8B2D-4C5C2991F639}" sibTransId="{509CFA9A-3A77-4F6F-BC63-0387CFB20224}"/>
    <dgm:cxn modelId="{16E3BDB3-98DF-4CA8-A1EE-68B99B89C80B}" type="presOf" srcId="{6023C772-C0E5-4D14-A591-C8FA66C8EBF5}" destId="{25F8E6B8-B95E-448A-BA77-C94CEA9421D1}" srcOrd="0" destOrd="0" presId="urn:microsoft.com/office/officeart/2005/8/layout/arrow3"/>
    <dgm:cxn modelId="{92CCB8E7-D023-4282-B6F6-4822BF7BC162}" srcId="{6023C772-C0E5-4D14-A591-C8FA66C8EBF5}" destId="{308AB1C6-B12F-488B-8776-67F67D410C8E}" srcOrd="1" destOrd="0" parTransId="{CA8A099F-3A64-4B18-A6C9-F77DCA2704C5}" sibTransId="{43588E2A-24A8-488B-8240-CC061B586974}"/>
    <dgm:cxn modelId="{3C9DB0FB-FD6B-4684-9A08-A8FA2CE4516D}" type="presOf" srcId="{308AB1C6-B12F-488B-8776-67F67D410C8E}" destId="{BCE87C64-8E3A-4567-8424-3BD1B63F020E}" srcOrd="0" destOrd="0" presId="urn:microsoft.com/office/officeart/2005/8/layout/arrow3"/>
    <dgm:cxn modelId="{B080C0C5-960D-4C47-B52D-0DD88BF379EE}" type="presParOf" srcId="{25F8E6B8-B95E-448A-BA77-C94CEA9421D1}" destId="{0354FD49-CFBF-41E4-88B7-496F2F0873BF}" srcOrd="0" destOrd="0" presId="urn:microsoft.com/office/officeart/2005/8/layout/arrow3"/>
    <dgm:cxn modelId="{D86684D2-59A0-435B-A19B-C6AE873D0336}" type="presParOf" srcId="{25F8E6B8-B95E-448A-BA77-C94CEA9421D1}" destId="{12B8BDD3-2EBE-4FAC-B6C5-201FDCE38E62}" srcOrd="1" destOrd="0" presId="urn:microsoft.com/office/officeart/2005/8/layout/arrow3"/>
    <dgm:cxn modelId="{5956442F-25AA-48AC-8994-C2960E7BD1F8}" type="presParOf" srcId="{25F8E6B8-B95E-448A-BA77-C94CEA9421D1}" destId="{5AEFAC07-2BEE-4380-9642-B762E76AC1D2}" srcOrd="2" destOrd="0" presId="urn:microsoft.com/office/officeart/2005/8/layout/arrow3"/>
    <dgm:cxn modelId="{BC097C4C-BE2B-4782-9208-D77ED4D28830}" type="presParOf" srcId="{25F8E6B8-B95E-448A-BA77-C94CEA9421D1}" destId="{5255D69B-6A40-494B-920C-56A018D73086}" srcOrd="3" destOrd="0" presId="urn:microsoft.com/office/officeart/2005/8/layout/arrow3"/>
    <dgm:cxn modelId="{9E3FEA45-F182-4FB2-8CD3-A86B8DA4463B}" type="presParOf" srcId="{25F8E6B8-B95E-448A-BA77-C94CEA9421D1}" destId="{BCE87C64-8E3A-4567-8424-3BD1B63F020E}"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32EBB5-72F1-4CB2-A35A-201D1E06617A}"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en-US"/>
        </a:p>
      </dgm:t>
    </dgm:pt>
    <dgm:pt modelId="{A991D5AA-D978-4B72-A502-3AF14614E0A1}">
      <dgm:prSet phldrT="[Text]"/>
      <dgm:spPr/>
      <dgm:t>
        <a:bodyPr/>
        <a:lstStyle/>
        <a:p>
          <a:r>
            <a:rPr lang="en-US" dirty="0"/>
            <a:t> </a:t>
          </a:r>
        </a:p>
        <a:p>
          <a:endParaRPr lang="en-US" dirty="0"/>
        </a:p>
        <a:p>
          <a:r>
            <a:rPr lang="en-US" dirty="0"/>
            <a:t>Investigator is self-aware</a:t>
          </a:r>
        </a:p>
      </dgm:t>
    </dgm:pt>
    <dgm:pt modelId="{5D97F530-5251-4A12-8C10-30AB560F128D}" type="parTrans" cxnId="{38EE6614-6F66-4880-B5AD-9217938E0AE7}">
      <dgm:prSet/>
      <dgm:spPr/>
      <dgm:t>
        <a:bodyPr/>
        <a:lstStyle/>
        <a:p>
          <a:endParaRPr lang="en-US"/>
        </a:p>
      </dgm:t>
    </dgm:pt>
    <dgm:pt modelId="{E0FD4FF4-C6BF-4AF1-9124-4082CE00F37B}" type="sibTrans" cxnId="{38EE6614-6F66-4880-B5AD-9217938E0AE7}">
      <dgm:prSet/>
      <dgm:spPr/>
      <dgm:t>
        <a:bodyPr/>
        <a:lstStyle/>
        <a:p>
          <a:endParaRPr lang="en-US"/>
        </a:p>
      </dgm:t>
    </dgm:pt>
    <dgm:pt modelId="{C56EB8BE-057B-4369-A31C-3044614187C8}">
      <dgm:prSet phldrT="[Text]"/>
      <dgm:spPr/>
      <dgm:t>
        <a:bodyPr/>
        <a:lstStyle/>
        <a:p>
          <a:r>
            <a:rPr lang="en-US" dirty="0"/>
            <a:t>Conflicts of interest</a:t>
          </a:r>
        </a:p>
      </dgm:t>
    </dgm:pt>
    <dgm:pt modelId="{3D4B8DC2-A397-4DA1-B5EB-0501C49AE309}" type="parTrans" cxnId="{CCF3B8EE-5D3F-430E-AA10-45A582DFCB14}">
      <dgm:prSet/>
      <dgm:spPr/>
      <dgm:t>
        <a:bodyPr/>
        <a:lstStyle/>
        <a:p>
          <a:endParaRPr lang="en-US"/>
        </a:p>
      </dgm:t>
    </dgm:pt>
    <dgm:pt modelId="{3EC598FA-90F1-4C21-8E8A-F90B9DCC3A5C}" type="sibTrans" cxnId="{CCF3B8EE-5D3F-430E-AA10-45A582DFCB14}">
      <dgm:prSet/>
      <dgm:spPr/>
      <dgm:t>
        <a:bodyPr/>
        <a:lstStyle/>
        <a:p>
          <a:endParaRPr lang="en-US"/>
        </a:p>
      </dgm:t>
    </dgm:pt>
    <dgm:pt modelId="{4F908E64-449B-4FE6-8F20-E5899484B8F3}">
      <dgm:prSet phldrT="[Text]"/>
      <dgm:spPr/>
      <dgm:t>
        <a:bodyPr/>
        <a:lstStyle/>
        <a:p>
          <a:r>
            <a:rPr lang="en-US" dirty="0"/>
            <a:t>Biases</a:t>
          </a:r>
        </a:p>
      </dgm:t>
    </dgm:pt>
    <dgm:pt modelId="{F38C4FDB-A1CF-45A0-B580-1C31271E2CA0}" type="parTrans" cxnId="{DB7299A2-0FB2-40A2-A884-1D2567D17222}">
      <dgm:prSet/>
      <dgm:spPr/>
      <dgm:t>
        <a:bodyPr/>
        <a:lstStyle/>
        <a:p>
          <a:endParaRPr lang="en-US"/>
        </a:p>
      </dgm:t>
    </dgm:pt>
    <dgm:pt modelId="{4C430C1C-58DB-448B-BA04-88001AF480DE}" type="sibTrans" cxnId="{DB7299A2-0FB2-40A2-A884-1D2567D17222}">
      <dgm:prSet/>
      <dgm:spPr/>
      <dgm:t>
        <a:bodyPr/>
        <a:lstStyle/>
        <a:p>
          <a:endParaRPr lang="en-US"/>
        </a:p>
      </dgm:t>
    </dgm:pt>
    <dgm:pt modelId="{0067A3D2-3E74-45EE-B055-563AF7130962}">
      <dgm:prSet phldrT="[Text]"/>
      <dgm:spPr/>
      <dgm:t>
        <a:bodyPr/>
        <a:lstStyle/>
        <a:p>
          <a:r>
            <a:rPr lang="en-US" dirty="0"/>
            <a:t>Each party is shown compassion and respect; Understands how trauma may impact interviews</a:t>
          </a:r>
        </a:p>
      </dgm:t>
    </dgm:pt>
    <dgm:pt modelId="{6B1D70FF-E465-4310-ACEC-074086432C89}" type="parTrans" cxnId="{ACA058CF-15F0-496D-8A06-F9F8C8FFAAF7}">
      <dgm:prSet/>
      <dgm:spPr/>
      <dgm:t>
        <a:bodyPr/>
        <a:lstStyle/>
        <a:p>
          <a:endParaRPr lang="en-US"/>
        </a:p>
      </dgm:t>
    </dgm:pt>
    <dgm:pt modelId="{8A3FEFA0-5EAF-4F1B-BB82-8673AF76AEDD}" type="sibTrans" cxnId="{ACA058CF-15F0-496D-8A06-F9F8C8FFAAF7}">
      <dgm:prSet/>
      <dgm:spPr/>
      <dgm:t>
        <a:bodyPr/>
        <a:lstStyle/>
        <a:p>
          <a:endParaRPr lang="en-US"/>
        </a:p>
      </dgm:t>
    </dgm:pt>
    <dgm:pt modelId="{C2FB55D9-1C88-481D-A1D9-240EAA438C80}">
      <dgm:prSet/>
      <dgm:spPr/>
      <dgm:t>
        <a:bodyPr/>
        <a:lstStyle/>
        <a:p>
          <a:endParaRPr lang="en-US" dirty="0"/>
        </a:p>
        <a:p>
          <a:endParaRPr lang="en-US" dirty="0"/>
        </a:p>
        <a:p>
          <a:r>
            <a:rPr lang="en-US" dirty="0"/>
            <a:t>Investigators recognize the difference between rumors and facts</a:t>
          </a:r>
        </a:p>
      </dgm:t>
    </dgm:pt>
    <dgm:pt modelId="{350A783D-6282-4851-A448-EF2A8EE52910}" type="parTrans" cxnId="{EA7AE0B8-9687-46A4-806E-11AE86630B38}">
      <dgm:prSet/>
      <dgm:spPr/>
      <dgm:t>
        <a:bodyPr/>
        <a:lstStyle/>
        <a:p>
          <a:endParaRPr lang="en-US"/>
        </a:p>
      </dgm:t>
    </dgm:pt>
    <dgm:pt modelId="{D41BBC7E-4400-49BC-B25A-3D4A7C37962A}" type="sibTrans" cxnId="{EA7AE0B8-9687-46A4-806E-11AE86630B38}">
      <dgm:prSet/>
      <dgm:spPr/>
      <dgm:t>
        <a:bodyPr/>
        <a:lstStyle/>
        <a:p>
          <a:endParaRPr lang="en-US"/>
        </a:p>
      </dgm:t>
    </dgm:pt>
    <dgm:pt modelId="{04E6FAE1-4FE9-4059-91FF-FF30778E5604}">
      <dgm:prSet/>
      <dgm:spPr/>
      <dgm:t>
        <a:bodyPr/>
        <a:lstStyle/>
        <a:p>
          <a:endParaRPr lang="en-US"/>
        </a:p>
      </dgm:t>
    </dgm:pt>
    <dgm:pt modelId="{211125F0-D02A-44ED-9DF0-7AF2534FB0E8}" type="parTrans" cxnId="{F2784FA6-839F-4FB5-B783-F3B0317281FD}">
      <dgm:prSet/>
      <dgm:spPr/>
      <dgm:t>
        <a:bodyPr/>
        <a:lstStyle/>
        <a:p>
          <a:endParaRPr lang="en-US"/>
        </a:p>
      </dgm:t>
    </dgm:pt>
    <dgm:pt modelId="{9807825F-0555-49D5-B6AC-D4D237AE9A1C}" type="sibTrans" cxnId="{F2784FA6-839F-4FB5-B783-F3B0317281FD}">
      <dgm:prSet/>
      <dgm:spPr/>
      <dgm:t>
        <a:bodyPr/>
        <a:lstStyle/>
        <a:p>
          <a:endParaRPr lang="en-US"/>
        </a:p>
      </dgm:t>
    </dgm:pt>
    <dgm:pt modelId="{E5F8D59D-C908-479E-A548-0567024DB5CF}">
      <dgm:prSet/>
      <dgm:spPr/>
      <dgm:t>
        <a:bodyPr/>
        <a:lstStyle/>
        <a:p>
          <a:r>
            <a:rPr lang="en-US" dirty="0"/>
            <a:t>Investigator keeps and open mind until all evidence is obtained</a:t>
          </a:r>
        </a:p>
      </dgm:t>
    </dgm:pt>
    <dgm:pt modelId="{F1217F82-12D2-4E24-8464-128C403F8D90}" type="parTrans" cxnId="{14AC59ED-8648-4AD7-B9F4-60685D6D3607}">
      <dgm:prSet/>
      <dgm:spPr/>
      <dgm:t>
        <a:bodyPr/>
        <a:lstStyle/>
        <a:p>
          <a:endParaRPr lang="en-US"/>
        </a:p>
      </dgm:t>
    </dgm:pt>
    <dgm:pt modelId="{FF8FBB40-1AD5-475D-B65F-B0C104B60F39}" type="sibTrans" cxnId="{14AC59ED-8648-4AD7-B9F4-60685D6D3607}">
      <dgm:prSet/>
      <dgm:spPr/>
      <dgm:t>
        <a:bodyPr/>
        <a:lstStyle/>
        <a:p>
          <a:endParaRPr lang="en-US"/>
        </a:p>
      </dgm:t>
    </dgm:pt>
    <dgm:pt modelId="{0BCFABA2-5BC8-4680-ABBD-9FD8D900210D}">
      <dgm:prSet/>
      <dgm:spPr/>
      <dgm:t>
        <a:bodyPr/>
        <a:lstStyle/>
        <a:p>
          <a:r>
            <a:rPr lang="en-US" dirty="0"/>
            <a:t>Investigator ensures that all witnesses suggested and evidence offered by the parties is carefully considered</a:t>
          </a:r>
        </a:p>
      </dgm:t>
    </dgm:pt>
    <dgm:pt modelId="{C685E55B-1D33-4F3E-A38B-8F9EBF758FC3}" type="parTrans" cxnId="{95F46036-67B8-4A48-A029-B266905B8889}">
      <dgm:prSet/>
      <dgm:spPr/>
      <dgm:t>
        <a:bodyPr/>
        <a:lstStyle/>
        <a:p>
          <a:endParaRPr lang="en-US"/>
        </a:p>
      </dgm:t>
    </dgm:pt>
    <dgm:pt modelId="{0A58DB3A-2650-48D4-85BD-A5FBBDD30866}" type="sibTrans" cxnId="{95F46036-67B8-4A48-A029-B266905B8889}">
      <dgm:prSet/>
      <dgm:spPr/>
      <dgm:t>
        <a:bodyPr/>
        <a:lstStyle/>
        <a:p>
          <a:endParaRPr lang="en-US"/>
        </a:p>
      </dgm:t>
    </dgm:pt>
    <dgm:pt modelId="{2FFBF06E-0603-4BD4-995A-ED26F8F9066E}">
      <dgm:prSet/>
      <dgm:spPr/>
      <dgm:t>
        <a:bodyPr/>
        <a:lstStyle/>
        <a:p>
          <a:r>
            <a:rPr lang="en-US" dirty="0"/>
            <a:t>Investigator is trained and prepared</a:t>
          </a:r>
        </a:p>
      </dgm:t>
    </dgm:pt>
    <dgm:pt modelId="{9F022D09-1E87-4F0D-83B0-1FCAE44E959F}" type="parTrans" cxnId="{E3BADAE4-2622-4EF0-ACF6-54C63F72BAAE}">
      <dgm:prSet/>
      <dgm:spPr/>
      <dgm:t>
        <a:bodyPr/>
        <a:lstStyle/>
        <a:p>
          <a:endParaRPr lang="en-US"/>
        </a:p>
      </dgm:t>
    </dgm:pt>
    <dgm:pt modelId="{BCE5C543-AA0A-44EC-86D9-1C7FEB71002F}" type="sibTrans" cxnId="{E3BADAE4-2622-4EF0-ACF6-54C63F72BAAE}">
      <dgm:prSet/>
      <dgm:spPr/>
      <dgm:t>
        <a:bodyPr/>
        <a:lstStyle/>
        <a:p>
          <a:endParaRPr lang="en-US"/>
        </a:p>
      </dgm:t>
    </dgm:pt>
    <dgm:pt modelId="{C75DA563-9588-44DE-991E-1826D6A15F98}">
      <dgm:prSet/>
      <dgm:spPr/>
      <dgm:t>
        <a:bodyPr/>
        <a:lstStyle/>
        <a:p>
          <a:endParaRPr lang="en-US"/>
        </a:p>
      </dgm:t>
    </dgm:pt>
    <dgm:pt modelId="{393CF627-9016-4693-AD7D-E8B232AE2B19}" type="parTrans" cxnId="{291E9421-8B69-4FF9-AE6F-90F344F8B341}">
      <dgm:prSet/>
      <dgm:spPr/>
      <dgm:t>
        <a:bodyPr/>
        <a:lstStyle/>
        <a:p>
          <a:endParaRPr lang="en-US"/>
        </a:p>
      </dgm:t>
    </dgm:pt>
    <dgm:pt modelId="{08AB8008-2EEA-4FE7-A848-FDEA8E4437D4}" type="sibTrans" cxnId="{291E9421-8B69-4FF9-AE6F-90F344F8B341}">
      <dgm:prSet/>
      <dgm:spPr/>
      <dgm:t>
        <a:bodyPr/>
        <a:lstStyle/>
        <a:p>
          <a:endParaRPr lang="en-US"/>
        </a:p>
      </dgm:t>
    </dgm:pt>
    <dgm:pt modelId="{625E6AF9-0B6C-4E5A-A54B-ABB47002EFC2}">
      <dgm:prSet phldrT="[Text]"/>
      <dgm:spPr/>
      <dgm:t>
        <a:bodyPr/>
        <a:lstStyle/>
        <a:p>
          <a:r>
            <a:rPr lang="en-US" dirty="0"/>
            <a:t>Each party is fully heard</a:t>
          </a:r>
        </a:p>
      </dgm:t>
    </dgm:pt>
    <dgm:pt modelId="{8BA0E8FB-DAC6-4C5C-B3A7-E3B2B13F58FE}" type="sibTrans" cxnId="{6EB687AC-9719-4B36-B506-022B53CD9CEC}">
      <dgm:prSet/>
      <dgm:spPr/>
      <dgm:t>
        <a:bodyPr/>
        <a:lstStyle/>
        <a:p>
          <a:endParaRPr lang="en-US"/>
        </a:p>
      </dgm:t>
    </dgm:pt>
    <dgm:pt modelId="{178205F3-F094-4E2F-8FF1-A18BB22A5845}" type="parTrans" cxnId="{6EB687AC-9719-4B36-B506-022B53CD9CEC}">
      <dgm:prSet/>
      <dgm:spPr/>
      <dgm:t>
        <a:bodyPr/>
        <a:lstStyle/>
        <a:p>
          <a:endParaRPr lang="en-US"/>
        </a:p>
      </dgm:t>
    </dgm:pt>
    <dgm:pt modelId="{CD1B3F40-F5A6-4EE9-9EE3-9F54752D14E4}">
      <dgm:prSet/>
      <dgm:spPr/>
      <dgm:t>
        <a:bodyPr/>
        <a:lstStyle/>
        <a:p>
          <a:r>
            <a:rPr lang="en-US" dirty="0"/>
            <a:t>Investigator considers the evidence and only the evidence</a:t>
          </a:r>
        </a:p>
      </dgm:t>
    </dgm:pt>
    <dgm:pt modelId="{282654DE-161A-418A-9CA8-DA4C82305116}" type="parTrans" cxnId="{E52A2346-A08D-46C9-8F2E-463ADAA62E71}">
      <dgm:prSet/>
      <dgm:spPr/>
      <dgm:t>
        <a:bodyPr/>
        <a:lstStyle/>
        <a:p>
          <a:endParaRPr lang="en-US"/>
        </a:p>
      </dgm:t>
    </dgm:pt>
    <dgm:pt modelId="{B35E6C2C-2CBC-4338-812C-D589755BBB1C}" type="sibTrans" cxnId="{E52A2346-A08D-46C9-8F2E-463ADAA62E71}">
      <dgm:prSet/>
      <dgm:spPr/>
      <dgm:t>
        <a:bodyPr/>
        <a:lstStyle/>
        <a:p>
          <a:endParaRPr lang="en-US"/>
        </a:p>
      </dgm:t>
    </dgm:pt>
    <dgm:pt modelId="{5C9E8BD6-6805-4298-9742-767E8BA1E4CD}" type="pres">
      <dgm:prSet presAssocID="{C132EBB5-72F1-4CB2-A35A-201D1E06617A}" presName="Name0" presStyleCnt="0">
        <dgm:presLayoutVars>
          <dgm:dir/>
          <dgm:resizeHandles val="exact"/>
        </dgm:presLayoutVars>
      </dgm:prSet>
      <dgm:spPr/>
    </dgm:pt>
    <dgm:pt modelId="{13A2A6BF-DB18-4E0E-80BB-191665A4C6BE}" type="pres">
      <dgm:prSet presAssocID="{C132EBB5-72F1-4CB2-A35A-201D1E06617A}" presName="fgShape" presStyleLbl="fgShp" presStyleIdx="0" presStyleCnt="1"/>
      <dgm:spPr/>
    </dgm:pt>
    <dgm:pt modelId="{2C6DDB13-403B-41A1-BDE6-FA382C9315A6}" type="pres">
      <dgm:prSet presAssocID="{C132EBB5-72F1-4CB2-A35A-201D1E06617A}" presName="linComp" presStyleCnt="0"/>
      <dgm:spPr/>
    </dgm:pt>
    <dgm:pt modelId="{BA0BC554-A106-48F4-BD54-18A09938D59C}" type="pres">
      <dgm:prSet presAssocID="{A991D5AA-D978-4B72-A502-3AF14614E0A1}" presName="compNode" presStyleCnt="0"/>
      <dgm:spPr/>
    </dgm:pt>
    <dgm:pt modelId="{889664D2-E4A6-4D0C-9006-9CB3A2623906}" type="pres">
      <dgm:prSet presAssocID="{A991D5AA-D978-4B72-A502-3AF14614E0A1}" presName="bkgdShape" presStyleLbl="node1" presStyleIdx="0" presStyleCnt="8" custLinFactNeighborX="-35649" custLinFactNeighborY="0"/>
      <dgm:spPr/>
    </dgm:pt>
    <dgm:pt modelId="{58DD64CD-FE08-4F0A-B7BD-27E191ADB777}" type="pres">
      <dgm:prSet presAssocID="{A991D5AA-D978-4B72-A502-3AF14614E0A1}" presName="nodeTx" presStyleLbl="node1" presStyleIdx="0" presStyleCnt="8">
        <dgm:presLayoutVars>
          <dgm:bulletEnabled val="1"/>
        </dgm:presLayoutVars>
      </dgm:prSet>
      <dgm:spPr/>
    </dgm:pt>
    <dgm:pt modelId="{CBB8E7EE-8C96-42FD-B796-569482ED6991}" type="pres">
      <dgm:prSet presAssocID="{A991D5AA-D978-4B72-A502-3AF14614E0A1}" presName="invisiNode" presStyleLbl="node1" presStyleIdx="0" presStyleCnt="8"/>
      <dgm:spPr/>
    </dgm:pt>
    <dgm:pt modelId="{737B6FAD-0C0F-489D-80ED-BB37DBDA7045}" type="pres">
      <dgm:prSet presAssocID="{A991D5AA-D978-4B72-A502-3AF14614E0A1}" presName="imagNode" presStyleLbl="fgImgPlace1" presStyleIdx="0" presStyleCnt="8"/>
      <dgm:spPr>
        <a:blipFill rotWithShape="1">
          <a:blip xmlns:r="http://schemas.openxmlformats.org/officeDocument/2006/relationships" r:embed="rId1"/>
          <a:srcRect/>
          <a:stretch>
            <a:fillRect l="-26000" r="-26000"/>
          </a:stretch>
        </a:blipFill>
      </dgm:spPr>
    </dgm:pt>
    <dgm:pt modelId="{B6C8D0E3-42C5-411D-9AEE-9588786E7F70}" type="pres">
      <dgm:prSet presAssocID="{E0FD4FF4-C6BF-4AF1-9124-4082CE00F37B}" presName="sibTrans" presStyleLbl="sibTrans2D1" presStyleIdx="0" presStyleCnt="0"/>
      <dgm:spPr/>
    </dgm:pt>
    <dgm:pt modelId="{509FB028-CBA9-433F-A0BC-1A37FBD4E2C1}" type="pres">
      <dgm:prSet presAssocID="{2FFBF06E-0603-4BD4-995A-ED26F8F9066E}" presName="compNode" presStyleCnt="0"/>
      <dgm:spPr/>
    </dgm:pt>
    <dgm:pt modelId="{01926AD4-FC03-4605-888A-9AD1952B5D6E}" type="pres">
      <dgm:prSet presAssocID="{2FFBF06E-0603-4BD4-995A-ED26F8F9066E}" presName="bkgdShape" presStyleLbl="node1" presStyleIdx="1" presStyleCnt="8"/>
      <dgm:spPr/>
    </dgm:pt>
    <dgm:pt modelId="{B0C06150-ECD4-44BB-BD5E-B84495B5907C}" type="pres">
      <dgm:prSet presAssocID="{2FFBF06E-0603-4BD4-995A-ED26F8F9066E}" presName="nodeTx" presStyleLbl="node1" presStyleIdx="1" presStyleCnt="8">
        <dgm:presLayoutVars>
          <dgm:bulletEnabled val="1"/>
        </dgm:presLayoutVars>
      </dgm:prSet>
      <dgm:spPr/>
    </dgm:pt>
    <dgm:pt modelId="{9834A890-D160-42D7-88E8-2A84BE0B11BC}" type="pres">
      <dgm:prSet presAssocID="{2FFBF06E-0603-4BD4-995A-ED26F8F9066E}" presName="invisiNode" presStyleLbl="node1" presStyleIdx="1" presStyleCnt="8"/>
      <dgm:spPr/>
    </dgm:pt>
    <dgm:pt modelId="{395B6D80-C75B-4615-B44C-79E5086116B1}" type="pres">
      <dgm:prSet presAssocID="{2FFBF06E-0603-4BD4-995A-ED26F8F9066E}" presName="imagNode" presStyleLbl="fgImgPlace1" presStyleIdx="1" presStyleCnt="8"/>
      <dgm:spPr>
        <a:blipFill rotWithShape="1">
          <a:blip xmlns:r="http://schemas.openxmlformats.org/officeDocument/2006/relationships" r:embed="rId2"/>
          <a:srcRect/>
          <a:stretch>
            <a:fillRect l="-57000" r="-57000"/>
          </a:stretch>
        </a:blipFill>
      </dgm:spPr>
    </dgm:pt>
    <dgm:pt modelId="{14F45F9C-5F7E-4518-B175-ED2F24FBC47A}" type="pres">
      <dgm:prSet presAssocID="{BCE5C543-AA0A-44EC-86D9-1C7FEB71002F}" presName="sibTrans" presStyleLbl="sibTrans2D1" presStyleIdx="0" presStyleCnt="0"/>
      <dgm:spPr/>
    </dgm:pt>
    <dgm:pt modelId="{113C5515-328A-44C9-AE29-571B9551999F}" type="pres">
      <dgm:prSet presAssocID="{625E6AF9-0B6C-4E5A-A54B-ABB47002EFC2}" presName="compNode" presStyleCnt="0"/>
      <dgm:spPr/>
    </dgm:pt>
    <dgm:pt modelId="{D387C47F-5D5E-4727-A8CF-D1CFE5B43322}" type="pres">
      <dgm:prSet presAssocID="{625E6AF9-0B6C-4E5A-A54B-ABB47002EFC2}" presName="bkgdShape" presStyleLbl="node1" presStyleIdx="2" presStyleCnt="8"/>
      <dgm:spPr/>
    </dgm:pt>
    <dgm:pt modelId="{3464B7DD-E98E-4F69-94DB-8D30C2779904}" type="pres">
      <dgm:prSet presAssocID="{625E6AF9-0B6C-4E5A-A54B-ABB47002EFC2}" presName="nodeTx" presStyleLbl="node1" presStyleIdx="2" presStyleCnt="8">
        <dgm:presLayoutVars>
          <dgm:bulletEnabled val="1"/>
        </dgm:presLayoutVars>
      </dgm:prSet>
      <dgm:spPr/>
    </dgm:pt>
    <dgm:pt modelId="{D8E35107-FCF9-4ED1-87D7-9CB706768A68}" type="pres">
      <dgm:prSet presAssocID="{625E6AF9-0B6C-4E5A-A54B-ABB47002EFC2}" presName="invisiNode" presStyleLbl="node1" presStyleIdx="2" presStyleCnt="8"/>
      <dgm:spPr/>
    </dgm:pt>
    <dgm:pt modelId="{3FD0C679-8CA1-4689-B407-6466F4D8C1F1}" type="pres">
      <dgm:prSet presAssocID="{625E6AF9-0B6C-4E5A-A54B-ABB47002EFC2}" presName="imagNode" presStyleLbl="fgImgPlace1" presStyleIdx="2" presStyleCnt="8"/>
      <dgm:spPr>
        <a:blipFill rotWithShape="1">
          <a:blip xmlns:r="http://schemas.openxmlformats.org/officeDocument/2006/relationships" r:embed="rId3"/>
          <a:srcRect/>
          <a:stretch>
            <a:fillRect l="-60000" r="-60000"/>
          </a:stretch>
        </a:blipFill>
      </dgm:spPr>
    </dgm:pt>
    <dgm:pt modelId="{18914EAD-435E-49ED-A421-3376B51D6D15}" type="pres">
      <dgm:prSet presAssocID="{8BA0E8FB-DAC6-4C5C-B3A7-E3B2B13F58FE}" presName="sibTrans" presStyleLbl="sibTrans2D1" presStyleIdx="0" presStyleCnt="0"/>
      <dgm:spPr/>
    </dgm:pt>
    <dgm:pt modelId="{7C2DBED5-6AEF-4C45-B609-2AF0DE887626}" type="pres">
      <dgm:prSet presAssocID="{0067A3D2-3E74-45EE-B055-563AF7130962}" presName="compNode" presStyleCnt="0"/>
      <dgm:spPr/>
    </dgm:pt>
    <dgm:pt modelId="{A2A85B76-DBC4-4F71-8941-29E317FA79FC}" type="pres">
      <dgm:prSet presAssocID="{0067A3D2-3E74-45EE-B055-563AF7130962}" presName="bkgdShape" presStyleLbl="node1" presStyleIdx="3" presStyleCnt="8"/>
      <dgm:spPr/>
    </dgm:pt>
    <dgm:pt modelId="{D0B7A767-8A65-47C8-9A59-0497FF9DF3F5}" type="pres">
      <dgm:prSet presAssocID="{0067A3D2-3E74-45EE-B055-563AF7130962}" presName="nodeTx" presStyleLbl="node1" presStyleIdx="3" presStyleCnt="8">
        <dgm:presLayoutVars>
          <dgm:bulletEnabled val="1"/>
        </dgm:presLayoutVars>
      </dgm:prSet>
      <dgm:spPr/>
    </dgm:pt>
    <dgm:pt modelId="{D82AE6BD-03F8-4317-8DAE-583424D1D224}" type="pres">
      <dgm:prSet presAssocID="{0067A3D2-3E74-45EE-B055-563AF7130962}" presName="invisiNode" presStyleLbl="node1" presStyleIdx="3" presStyleCnt="8"/>
      <dgm:spPr/>
    </dgm:pt>
    <dgm:pt modelId="{04B0A1DC-24A3-4155-8771-1161946CE855}" type="pres">
      <dgm:prSet presAssocID="{0067A3D2-3E74-45EE-B055-563AF7130962}" presName="imagNode" presStyleLbl="fgImgPlace1" presStyleIdx="3" presStyleCnt="8"/>
      <dgm:spPr>
        <a:blipFill rotWithShape="1">
          <a:blip xmlns:r="http://schemas.openxmlformats.org/officeDocument/2006/relationships" r:embed="rId4"/>
          <a:srcRect/>
          <a:stretch>
            <a:fillRect l="-67000" r="-67000"/>
          </a:stretch>
        </a:blipFill>
      </dgm:spPr>
    </dgm:pt>
    <dgm:pt modelId="{FCAF34FD-61B4-4BEB-B0F6-D4680316A1EE}" type="pres">
      <dgm:prSet presAssocID="{8A3FEFA0-5EAF-4F1B-BB82-8673AF76AEDD}" presName="sibTrans" presStyleLbl="sibTrans2D1" presStyleIdx="0" presStyleCnt="0"/>
      <dgm:spPr/>
    </dgm:pt>
    <dgm:pt modelId="{DE2A8C54-CD8B-4C2F-9EF9-7376D56B8A5C}" type="pres">
      <dgm:prSet presAssocID="{C2FB55D9-1C88-481D-A1D9-240EAA438C80}" presName="compNode" presStyleCnt="0"/>
      <dgm:spPr/>
    </dgm:pt>
    <dgm:pt modelId="{A64E0DD9-6EDB-4CC1-8473-016D55BC2362}" type="pres">
      <dgm:prSet presAssocID="{C2FB55D9-1C88-481D-A1D9-240EAA438C80}" presName="bkgdShape" presStyleLbl="node1" presStyleIdx="4" presStyleCnt="8"/>
      <dgm:spPr/>
    </dgm:pt>
    <dgm:pt modelId="{88435CC4-B9C8-4B77-A14F-6955BBBA2D81}" type="pres">
      <dgm:prSet presAssocID="{C2FB55D9-1C88-481D-A1D9-240EAA438C80}" presName="nodeTx" presStyleLbl="node1" presStyleIdx="4" presStyleCnt="8">
        <dgm:presLayoutVars>
          <dgm:bulletEnabled val="1"/>
        </dgm:presLayoutVars>
      </dgm:prSet>
      <dgm:spPr/>
    </dgm:pt>
    <dgm:pt modelId="{3D0C3252-6FE1-4A27-9C08-8740628F7472}" type="pres">
      <dgm:prSet presAssocID="{C2FB55D9-1C88-481D-A1D9-240EAA438C80}" presName="invisiNode" presStyleLbl="node1" presStyleIdx="4" presStyleCnt="8"/>
      <dgm:spPr/>
    </dgm:pt>
    <dgm:pt modelId="{31F540C5-C31A-44D1-AA5A-A30B7C35DB0F}" type="pres">
      <dgm:prSet presAssocID="{C2FB55D9-1C88-481D-A1D9-240EAA438C80}" presName="imagNode" presStyleLbl="fgImgPlace1" presStyleIdx="4" presStyleCnt="8"/>
      <dgm:spPr>
        <a:blipFill rotWithShape="1">
          <a:blip xmlns:r="http://schemas.openxmlformats.org/officeDocument/2006/relationships" r:embed="rId5"/>
          <a:srcRect/>
          <a:stretch>
            <a:fillRect l="-14000" r="-14000"/>
          </a:stretch>
        </a:blipFill>
      </dgm:spPr>
    </dgm:pt>
    <dgm:pt modelId="{F678958B-4F2E-4959-BCFB-D78424564C8F}" type="pres">
      <dgm:prSet presAssocID="{D41BBC7E-4400-49BC-B25A-3D4A7C37962A}" presName="sibTrans" presStyleLbl="sibTrans2D1" presStyleIdx="0" presStyleCnt="0"/>
      <dgm:spPr/>
    </dgm:pt>
    <dgm:pt modelId="{FB15EA98-DCDB-44DC-8FA4-9827D4687B59}" type="pres">
      <dgm:prSet presAssocID="{E5F8D59D-C908-479E-A548-0567024DB5CF}" presName="compNode" presStyleCnt="0"/>
      <dgm:spPr/>
    </dgm:pt>
    <dgm:pt modelId="{B6EACAE5-38FB-4827-97E1-CDCF6FC297C2}" type="pres">
      <dgm:prSet presAssocID="{E5F8D59D-C908-479E-A548-0567024DB5CF}" presName="bkgdShape" presStyleLbl="node1" presStyleIdx="5" presStyleCnt="8"/>
      <dgm:spPr/>
    </dgm:pt>
    <dgm:pt modelId="{A3B5EA67-A0B5-473E-B9FF-F7AF65BF272A}" type="pres">
      <dgm:prSet presAssocID="{E5F8D59D-C908-479E-A548-0567024DB5CF}" presName="nodeTx" presStyleLbl="node1" presStyleIdx="5" presStyleCnt="8">
        <dgm:presLayoutVars>
          <dgm:bulletEnabled val="1"/>
        </dgm:presLayoutVars>
      </dgm:prSet>
      <dgm:spPr/>
    </dgm:pt>
    <dgm:pt modelId="{8B8393E5-0EEF-44C7-A54B-2B73EEFEC59F}" type="pres">
      <dgm:prSet presAssocID="{E5F8D59D-C908-479E-A548-0567024DB5CF}" presName="invisiNode" presStyleLbl="node1" presStyleIdx="5" presStyleCnt="8"/>
      <dgm:spPr/>
    </dgm:pt>
    <dgm:pt modelId="{754DAAEB-439C-4C70-8A40-321FCD6EB5D5}" type="pres">
      <dgm:prSet presAssocID="{E5F8D59D-C908-479E-A548-0567024DB5CF}" presName="imagNode" presStyleLbl="fgImgPlace1" presStyleIdx="5" presStyleCnt="8"/>
      <dgm:spPr>
        <a:blipFill rotWithShape="1">
          <a:blip xmlns:r="http://schemas.openxmlformats.org/officeDocument/2006/relationships" r:embed="rId6"/>
          <a:srcRect/>
          <a:stretch>
            <a:fillRect l="-11000" r="-11000"/>
          </a:stretch>
        </a:blipFill>
      </dgm:spPr>
    </dgm:pt>
    <dgm:pt modelId="{90F07423-FAFF-40FA-B39A-A90FED68E397}" type="pres">
      <dgm:prSet presAssocID="{FF8FBB40-1AD5-475D-B65F-B0C104B60F39}" presName="sibTrans" presStyleLbl="sibTrans2D1" presStyleIdx="0" presStyleCnt="0"/>
      <dgm:spPr/>
    </dgm:pt>
    <dgm:pt modelId="{6C7D89BE-2DC7-4CF3-94CC-7BC9BBBE563B}" type="pres">
      <dgm:prSet presAssocID="{0BCFABA2-5BC8-4680-ABBD-9FD8D900210D}" presName="compNode" presStyleCnt="0"/>
      <dgm:spPr/>
    </dgm:pt>
    <dgm:pt modelId="{8F7A813B-3CF6-472B-9644-64AB4E7DBE54}" type="pres">
      <dgm:prSet presAssocID="{0BCFABA2-5BC8-4680-ABBD-9FD8D900210D}" presName="bkgdShape" presStyleLbl="node1" presStyleIdx="6" presStyleCnt="8"/>
      <dgm:spPr/>
    </dgm:pt>
    <dgm:pt modelId="{6EBB5B96-1D73-41A0-8CDE-3DFE46738836}" type="pres">
      <dgm:prSet presAssocID="{0BCFABA2-5BC8-4680-ABBD-9FD8D900210D}" presName="nodeTx" presStyleLbl="node1" presStyleIdx="6" presStyleCnt="8">
        <dgm:presLayoutVars>
          <dgm:bulletEnabled val="1"/>
        </dgm:presLayoutVars>
      </dgm:prSet>
      <dgm:spPr/>
    </dgm:pt>
    <dgm:pt modelId="{DFF52605-F085-4C7C-BBAF-DABB731D7632}" type="pres">
      <dgm:prSet presAssocID="{0BCFABA2-5BC8-4680-ABBD-9FD8D900210D}" presName="invisiNode" presStyleLbl="node1" presStyleIdx="6" presStyleCnt="8"/>
      <dgm:spPr/>
    </dgm:pt>
    <dgm:pt modelId="{9E172539-C949-44B4-A056-DDA0FF9BCC01}" type="pres">
      <dgm:prSet presAssocID="{0BCFABA2-5BC8-4680-ABBD-9FD8D900210D}" presName="imagNode" presStyleLbl="fgImgPlace1" presStyleIdx="6" presStyleCnt="8"/>
      <dgm:spPr>
        <a:blipFill rotWithShape="1">
          <a:blip xmlns:r="http://schemas.openxmlformats.org/officeDocument/2006/relationships" r:embed="rId7"/>
          <a:srcRect/>
          <a:stretch>
            <a:fillRect l="-53000" r="-53000"/>
          </a:stretch>
        </a:blipFill>
      </dgm:spPr>
    </dgm:pt>
    <dgm:pt modelId="{68D943EE-F10E-4F03-8DE3-15FA031F8F24}" type="pres">
      <dgm:prSet presAssocID="{0A58DB3A-2650-48D4-85BD-A5FBBDD30866}" presName="sibTrans" presStyleLbl="sibTrans2D1" presStyleIdx="0" presStyleCnt="0"/>
      <dgm:spPr/>
    </dgm:pt>
    <dgm:pt modelId="{9F13F887-FFE2-4EE7-AC37-F9686C5B1897}" type="pres">
      <dgm:prSet presAssocID="{CD1B3F40-F5A6-4EE9-9EE3-9F54752D14E4}" presName="compNode" presStyleCnt="0"/>
      <dgm:spPr/>
    </dgm:pt>
    <dgm:pt modelId="{2A85DF18-003C-4B0D-BCD0-CEFCECE36D63}" type="pres">
      <dgm:prSet presAssocID="{CD1B3F40-F5A6-4EE9-9EE3-9F54752D14E4}" presName="bkgdShape" presStyleLbl="node1" presStyleIdx="7" presStyleCnt="8"/>
      <dgm:spPr/>
    </dgm:pt>
    <dgm:pt modelId="{AAD75CA4-72EC-4E54-89F5-A13139A57C41}" type="pres">
      <dgm:prSet presAssocID="{CD1B3F40-F5A6-4EE9-9EE3-9F54752D14E4}" presName="nodeTx" presStyleLbl="node1" presStyleIdx="7" presStyleCnt="8">
        <dgm:presLayoutVars>
          <dgm:bulletEnabled val="1"/>
        </dgm:presLayoutVars>
      </dgm:prSet>
      <dgm:spPr/>
    </dgm:pt>
    <dgm:pt modelId="{F4658C0D-7AEA-4215-8C1A-9CF6D4F392AB}" type="pres">
      <dgm:prSet presAssocID="{CD1B3F40-F5A6-4EE9-9EE3-9F54752D14E4}" presName="invisiNode" presStyleLbl="node1" presStyleIdx="7" presStyleCnt="8"/>
      <dgm:spPr/>
    </dgm:pt>
    <dgm:pt modelId="{B8F7060F-4AD9-42F5-A680-FC101AB398A4}" type="pres">
      <dgm:prSet presAssocID="{CD1B3F40-F5A6-4EE9-9EE3-9F54752D14E4}" presName="imagNode" presStyleLbl="fgImgPlace1" presStyleIdx="7" presStyleCnt="8"/>
      <dgm:spPr>
        <a:blipFill rotWithShape="1">
          <a:blip xmlns:r="http://schemas.openxmlformats.org/officeDocument/2006/relationships" r:embed="rId8"/>
          <a:srcRect/>
          <a:stretch>
            <a:fillRect l="-61000" r="-61000"/>
          </a:stretch>
        </a:blipFill>
      </dgm:spPr>
    </dgm:pt>
  </dgm:ptLst>
  <dgm:cxnLst>
    <dgm:cxn modelId="{C7190101-B78C-4F4B-9410-05B70CD04C81}" type="presOf" srcId="{0BCFABA2-5BC8-4680-ABBD-9FD8D900210D}" destId="{6EBB5B96-1D73-41A0-8CDE-3DFE46738836}" srcOrd="1" destOrd="0" presId="urn:microsoft.com/office/officeart/2005/8/layout/hList7"/>
    <dgm:cxn modelId="{38EE6614-6F66-4880-B5AD-9217938E0AE7}" srcId="{C132EBB5-72F1-4CB2-A35A-201D1E06617A}" destId="{A991D5AA-D978-4B72-A502-3AF14614E0A1}" srcOrd="0" destOrd="0" parTransId="{5D97F530-5251-4A12-8C10-30AB560F128D}" sibTransId="{E0FD4FF4-C6BF-4AF1-9124-4082CE00F37B}"/>
    <dgm:cxn modelId="{785E271C-6526-4DA1-B36A-04B265F2731B}" type="presOf" srcId="{C56EB8BE-057B-4369-A31C-3044614187C8}" destId="{58DD64CD-FE08-4F0A-B7BD-27E191ADB777}" srcOrd="1" destOrd="1" presId="urn:microsoft.com/office/officeart/2005/8/layout/hList7"/>
    <dgm:cxn modelId="{291E9421-8B69-4FF9-AE6F-90F344F8B341}" srcId="{0BCFABA2-5BC8-4680-ABBD-9FD8D900210D}" destId="{C75DA563-9588-44DE-991E-1826D6A15F98}" srcOrd="0" destOrd="0" parTransId="{393CF627-9016-4693-AD7D-E8B232AE2B19}" sibTransId="{08AB8008-2EEA-4FE7-A848-FDEA8E4437D4}"/>
    <dgm:cxn modelId="{95F46036-67B8-4A48-A029-B266905B8889}" srcId="{C132EBB5-72F1-4CB2-A35A-201D1E06617A}" destId="{0BCFABA2-5BC8-4680-ABBD-9FD8D900210D}" srcOrd="6" destOrd="0" parTransId="{C685E55B-1D33-4F3E-A38B-8F9EBF758FC3}" sibTransId="{0A58DB3A-2650-48D4-85BD-A5FBBDD30866}"/>
    <dgm:cxn modelId="{47A36C5B-0FF6-45B5-B193-AE6191037E77}" type="presOf" srcId="{C75DA563-9588-44DE-991E-1826D6A15F98}" destId="{8F7A813B-3CF6-472B-9644-64AB4E7DBE54}" srcOrd="0" destOrd="1" presId="urn:microsoft.com/office/officeart/2005/8/layout/hList7"/>
    <dgm:cxn modelId="{86413565-34ED-4690-A5AC-C72C3612DC6C}" type="presOf" srcId="{A991D5AA-D978-4B72-A502-3AF14614E0A1}" destId="{889664D2-E4A6-4D0C-9006-9CB3A2623906}" srcOrd="0" destOrd="0" presId="urn:microsoft.com/office/officeart/2005/8/layout/hList7"/>
    <dgm:cxn modelId="{E52A2346-A08D-46C9-8F2E-463ADAA62E71}" srcId="{C132EBB5-72F1-4CB2-A35A-201D1E06617A}" destId="{CD1B3F40-F5A6-4EE9-9EE3-9F54752D14E4}" srcOrd="7" destOrd="0" parTransId="{282654DE-161A-418A-9CA8-DA4C82305116}" sibTransId="{B35E6C2C-2CBC-4338-812C-D589755BBB1C}"/>
    <dgm:cxn modelId="{81257248-E8F4-4600-8BF0-1B468B9722C9}" type="presOf" srcId="{625E6AF9-0B6C-4E5A-A54B-ABB47002EFC2}" destId="{3464B7DD-E98E-4F69-94DB-8D30C2779904}" srcOrd="1" destOrd="0" presId="urn:microsoft.com/office/officeart/2005/8/layout/hList7"/>
    <dgm:cxn modelId="{8CB04849-48E5-48DC-8CE1-A526C11558E1}" type="presOf" srcId="{CD1B3F40-F5A6-4EE9-9EE3-9F54752D14E4}" destId="{2A85DF18-003C-4B0D-BCD0-CEFCECE36D63}" srcOrd="0" destOrd="0" presId="urn:microsoft.com/office/officeart/2005/8/layout/hList7"/>
    <dgm:cxn modelId="{1923064D-AE3D-4461-9D5D-37512FBBF332}" type="presOf" srcId="{8BA0E8FB-DAC6-4C5C-B3A7-E3B2B13F58FE}" destId="{18914EAD-435E-49ED-A421-3376B51D6D15}" srcOrd="0" destOrd="0" presId="urn:microsoft.com/office/officeart/2005/8/layout/hList7"/>
    <dgm:cxn modelId="{7466F850-EA66-4388-A7B6-694374975B6D}" type="presOf" srcId="{A991D5AA-D978-4B72-A502-3AF14614E0A1}" destId="{58DD64CD-FE08-4F0A-B7BD-27E191ADB777}" srcOrd="1" destOrd="0" presId="urn:microsoft.com/office/officeart/2005/8/layout/hList7"/>
    <dgm:cxn modelId="{1CF66374-88EA-42F1-96D2-DB44F502DC97}" type="presOf" srcId="{C2FB55D9-1C88-481D-A1D9-240EAA438C80}" destId="{88435CC4-B9C8-4B77-A14F-6955BBBA2D81}" srcOrd="1" destOrd="0" presId="urn:microsoft.com/office/officeart/2005/8/layout/hList7"/>
    <dgm:cxn modelId="{B0EB3456-3036-456F-88D4-8D48D4C9CE20}" type="presOf" srcId="{C132EBB5-72F1-4CB2-A35A-201D1E06617A}" destId="{5C9E8BD6-6805-4298-9742-767E8BA1E4CD}" srcOrd="0" destOrd="0" presId="urn:microsoft.com/office/officeart/2005/8/layout/hList7"/>
    <dgm:cxn modelId="{75A78179-29B1-4025-9691-4754D3483EE7}" type="presOf" srcId="{E5F8D59D-C908-479E-A548-0567024DB5CF}" destId="{B6EACAE5-38FB-4827-97E1-CDCF6FC297C2}" srcOrd="0" destOrd="0" presId="urn:microsoft.com/office/officeart/2005/8/layout/hList7"/>
    <dgm:cxn modelId="{F2E21E7F-E2AA-4D3D-A202-F81711928D33}" type="presOf" srcId="{4F908E64-449B-4FE6-8F20-E5899484B8F3}" destId="{58DD64CD-FE08-4F0A-B7BD-27E191ADB777}" srcOrd="1" destOrd="2" presId="urn:microsoft.com/office/officeart/2005/8/layout/hList7"/>
    <dgm:cxn modelId="{AD639C89-DFF7-4FEA-9C5E-F995E82D8A62}" type="presOf" srcId="{8A3FEFA0-5EAF-4F1B-BB82-8673AF76AEDD}" destId="{FCAF34FD-61B4-4BEB-B0F6-D4680316A1EE}" srcOrd="0" destOrd="0" presId="urn:microsoft.com/office/officeart/2005/8/layout/hList7"/>
    <dgm:cxn modelId="{CA07548F-C6E1-4842-A892-1F9EBBA8A9E5}" type="presOf" srcId="{C2FB55D9-1C88-481D-A1D9-240EAA438C80}" destId="{A64E0DD9-6EDB-4CC1-8473-016D55BC2362}" srcOrd="0" destOrd="0" presId="urn:microsoft.com/office/officeart/2005/8/layout/hList7"/>
    <dgm:cxn modelId="{E409F695-535F-4413-9BDF-F04E5D42F070}" type="presOf" srcId="{0067A3D2-3E74-45EE-B055-563AF7130962}" destId="{A2A85B76-DBC4-4F71-8941-29E317FA79FC}" srcOrd="0" destOrd="0" presId="urn:microsoft.com/office/officeart/2005/8/layout/hList7"/>
    <dgm:cxn modelId="{36BFFF9B-BF71-45CC-BF3F-FAEF44240A83}" type="presOf" srcId="{4F908E64-449B-4FE6-8F20-E5899484B8F3}" destId="{889664D2-E4A6-4D0C-9006-9CB3A2623906}" srcOrd="0" destOrd="2" presId="urn:microsoft.com/office/officeart/2005/8/layout/hList7"/>
    <dgm:cxn modelId="{DB7299A2-0FB2-40A2-A884-1D2567D17222}" srcId="{A991D5AA-D978-4B72-A502-3AF14614E0A1}" destId="{4F908E64-449B-4FE6-8F20-E5899484B8F3}" srcOrd="1" destOrd="0" parTransId="{F38C4FDB-A1CF-45A0-B580-1C31271E2CA0}" sibTransId="{4C430C1C-58DB-448B-BA04-88001AF480DE}"/>
    <dgm:cxn modelId="{2EEF2BA3-2AB3-488E-940A-4FB10AF5D7B5}" type="presOf" srcId="{0067A3D2-3E74-45EE-B055-563AF7130962}" destId="{D0B7A767-8A65-47C8-9A59-0497FF9DF3F5}" srcOrd="1" destOrd="0" presId="urn:microsoft.com/office/officeart/2005/8/layout/hList7"/>
    <dgm:cxn modelId="{BADCEFA3-1700-4CE9-9042-1026B8E97DF8}" type="presOf" srcId="{2FFBF06E-0603-4BD4-995A-ED26F8F9066E}" destId="{01926AD4-FC03-4605-888A-9AD1952B5D6E}" srcOrd="0" destOrd="0" presId="urn:microsoft.com/office/officeart/2005/8/layout/hList7"/>
    <dgm:cxn modelId="{F2784FA6-839F-4FB5-B783-F3B0317281FD}" srcId="{C2FB55D9-1C88-481D-A1D9-240EAA438C80}" destId="{04E6FAE1-4FE9-4059-91FF-FF30778E5604}" srcOrd="0" destOrd="0" parTransId="{211125F0-D02A-44ED-9DF0-7AF2534FB0E8}" sibTransId="{9807825F-0555-49D5-B6AC-D4D237AE9A1C}"/>
    <dgm:cxn modelId="{D416AAA7-9E05-4172-90FC-1B7337C8F435}" type="presOf" srcId="{C56EB8BE-057B-4369-A31C-3044614187C8}" destId="{889664D2-E4A6-4D0C-9006-9CB3A2623906}" srcOrd="0" destOrd="1" presId="urn:microsoft.com/office/officeart/2005/8/layout/hList7"/>
    <dgm:cxn modelId="{0D98D4A9-0612-4E4C-854E-805FBD027C52}" type="presOf" srcId="{04E6FAE1-4FE9-4059-91FF-FF30778E5604}" destId="{88435CC4-B9C8-4B77-A14F-6955BBBA2D81}" srcOrd="1" destOrd="1" presId="urn:microsoft.com/office/officeart/2005/8/layout/hList7"/>
    <dgm:cxn modelId="{6EB687AC-9719-4B36-B506-022B53CD9CEC}" srcId="{C132EBB5-72F1-4CB2-A35A-201D1E06617A}" destId="{625E6AF9-0B6C-4E5A-A54B-ABB47002EFC2}" srcOrd="2" destOrd="0" parTransId="{178205F3-F094-4E2F-8FF1-A18BB22A5845}" sibTransId="{8BA0E8FB-DAC6-4C5C-B3A7-E3B2B13F58FE}"/>
    <dgm:cxn modelId="{25EBADAD-5030-42B1-B5F1-B0C5EEB3FC81}" type="presOf" srcId="{04E6FAE1-4FE9-4059-91FF-FF30778E5604}" destId="{A64E0DD9-6EDB-4CC1-8473-016D55BC2362}" srcOrd="0" destOrd="1" presId="urn:microsoft.com/office/officeart/2005/8/layout/hList7"/>
    <dgm:cxn modelId="{31F649B4-BBEC-4F49-BA19-C8743B964073}" type="presOf" srcId="{BCE5C543-AA0A-44EC-86D9-1C7FEB71002F}" destId="{14F45F9C-5F7E-4518-B175-ED2F24FBC47A}" srcOrd="0" destOrd="0" presId="urn:microsoft.com/office/officeart/2005/8/layout/hList7"/>
    <dgm:cxn modelId="{EA7AE0B8-9687-46A4-806E-11AE86630B38}" srcId="{C132EBB5-72F1-4CB2-A35A-201D1E06617A}" destId="{C2FB55D9-1C88-481D-A1D9-240EAA438C80}" srcOrd="4" destOrd="0" parTransId="{350A783D-6282-4851-A448-EF2A8EE52910}" sibTransId="{D41BBC7E-4400-49BC-B25A-3D4A7C37962A}"/>
    <dgm:cxn modelId="{A06C9EBF-0D8C-44F2-981B-44A2EA901C30}" type="presOf" srcId="{E5F8D59D-C908-479E-A548-0567024DB5CF}" destId="{A3B5EA67-A0B5-473E-B9FF-F7AF65BF272A}" srcOrd="1" destOrd="0" presId="urn:microsoft.com/office/officeart/2005/8/layout/hList7"/>
    <dgm:cxn modelId="{15678EC0-7180-4C13-98B6-87B41F8634B4}" type="presOf" srcId="{E0FD4FF4-C6BF-4AF1-9124-4082CE00F37B}" destId="{B6C8D0E3-42C5-411D-9AEE-9588786E7F70}" srcOrd="0" destOrd="0" presId="urn:microsoft.com/office/officeart/2005/8/layout/hList7"/>
    <dgm:cxn modelId="{20D6A3C4-A418-43F0-9241-BD0A262280C6}" type="presOf" srcId="{C75DA563-9588-44DE-991E-1826D6A15F98}" destId="{6EBB5B96-1D73-41A0-8CDE-3DFE46738836}" srcOrd="1" destOrd="1" presId="urn:microsoft.com/office/officeart/2005/8/layout/hList7"/>
    <dgm:cxn modelId="{ACA058CF-15F0-496D-8A06-F9F8C8FFAAF7}" srcId="{C132EBB5-72F1-4CB2-A35A-201D1E06617A}" destId="{0067A3D2-3E74-45EE-B055-563AF7130962}" srcOrd="3" destOrd="0" parTransId="{6B1D70FF-E465-4310-ACEC-074086432C89}" sibTransId="{8A3FEFA0-5EAF-4F1B-BB82-8673AF76AEDD}"/>
    <dgm:cxn modelId="{FEE980CF-F994-4B1D-8B73-0AF433C7FDDF}" type="presOf" srcId="{0BCFABA2-5BC8-4680-ABBD-9FD8D900210D}" destId="{8F7A813B-3CF6-472B-9644-64AB4E7DBE54}" srcOrd="0" destOrd="0" presId="urn:microsoft.com/office/officeart/2005/8/layout/hList7"/>
    <dgm:cxn modelId="{C20AC1D1-4790-4ED7-B12E-91919CA6005E}" type="presOf" srcId="{0A58DB3A-2650-48D4-85BD-A5FBBDD30866}" destId="{68D943EE-F10E-4F03-8DE3-15FA031F8F24}" srcOrd="0" destOrd="0" presId="urn:microsoft.com/office/officeart/2005/8/layout/hList7"/>
    <dgm:cxn modelId="{D22F07D6-1C2D-4879-8ABE-F57333C14C50}" type="presOf" srcId="{D41BBC7E-4400-49BC-B25A-3D4A7C37962A}" destId="{F678958B-4F2E-4959-BCFB-D78424564C8F}" srcOrd="0" destOrd="0" presId="urn:microsoft.com/office/officeart/2005/8/layout/hList7"/>
    <dgm:cxn modelId="{43AC4BDB-347A-473B-AD96-CC9C1FF96E9C}" type="presOf" srcId="{CD1B3F40-F5A6-4EE9-9EE3-9F54752D14E4}" destId="{AAD75CA4-72EC-4E54-89F5-A13139A57C41}" srcOrd="1" destOrd="0" presId="urn:microsoft.com/office/officeart/2005/8/layout/hList7"/>
    <dgm:cxn modelId="{E3BADAE4-2622-4EF0-ACF6-54C63F72BAAE}" srcId="{C132EBB5-72F1-4CB2-A35A-201D1E06617A}" destId="{2FFBF06E-0603-4BD4-995A-ED26F8F9066E}" srcOrd="1" destOrd="0" parTransId="{9F022D09-1E87-4F0D-83B0-1FCAE44E959F}" sibTransId="{BCE5C543-AA0A-44EC-86D9-1C7FEB71002F}"/>
    <dgm:cxn modelId="{14AC59ED-8648-4AD7-B9F4-60685D6D3607}" srcId="{C132EBB5-72F1-4CB2-A35A-201D1E06617A}" destId="{E5F8D59D-C908-479E-A548-0567024DB5CF}" srcOrd="5" destOrd="0" parTransId="{F1217F82-12D2-4E24-8464-128C403F8D90}" sibTransId="{FF8FBB40-1AD5-475D-B65F-B0C104B60F39}"/>
    <dgm:cxn modelId="{CCF3B8EE-5D3F-430E-AA10-45A582DFCB14}" srcId="{A991D5AA-D978-4B72-A502-3AF14614E0A1}" destId="{C56EB8BE-057B-4369-A31C-3044614187C8}" srcOrd="0" destOrd="0" parTransId="{3D4B8DC2-A397-4DA1-B5EB-0501C49AE309}" sibTransId="{3EC598FA-90F1-4C21-8E8A-F90B9DCC3A5C}"/>
    <dgm:cxn modelId="{60110AF6-EAA8-4E0E-8AB1-EFF4003F1A4E}" type="presOf" srcId="{FF8FBB40-1AD5-475D-B65F-B0C104B60F39}" destId="{90F07423-FAFF-40FA-B39A-A90FED68E397}" srcOrd="0" destOrd="0" presId="urn:microsoft.com/office/officeart/2005/8/layout/hList7"/>
    <dgm:cxn modelId="{9271E7FC-6E2E-4D1A-B4E6-9935DB223A7E}" type="presOf" srcId="{2FFBF06E-0603-4BD4-995A-ED26F8F9066E}" destId="{B0C06150-ECD4-44BB-BD5E-B84495B5907C}" srcOrd="1" destOrd="0" presId="urn:microsoft.com/office/officeart/2005/8/layout/hList7"/>
    <dgm:cxn modelId="{F62C3CFE-4204-473D-A0F6-166401B89C71}" type="presOf" srcId="{625E6AF9-0B6C-4E5A-A54B-ABB47002EFC2}" destId="{D387C47F-5D5E-4727-A8CF-D1CFE5B43322}" srcOrd="0" destOrd="0" presId="urn:microsoft.com/office/officeart/2005/8/layout/hList7"/>
    <dgm:cxn modelId="{567A211F-0B57-4446-8612-6F4DF40B8193}" type="presParOf" srcId="{5C9E8BD6-6805-4298-9742-767E8BA1E4CD}" destId="{13A2A6BF-DB18-4E0E-80BB-191665A4C6BE}" srcOrd="0" destOrd="0" presId="urn:microsoft.com/office/officeart/2005/8/layout/hList7"/>
    <dgm:cxn modelId="{EFF76026-966B-41AA-B36A-96E21ED57613}" type="presParOf" srcId="{5C9E8BD6-6805-4298-9742-767E8BA1E4CD}" destId="{2C6DDB13-403B-41A1-BDE6-FA382C9315A6}" srcOrd="1" destOrd="0" presId="urn:microsoft.com/office/officeart/2005/8/layout/hList7"/>
    <dgm:cxn modelId="{76CC9975-999A-4524-93A1-BC2880EEF719}" type="presParOf" srcId="{2C6DDB13-403B-41A1-BDE6-FA382C9315A6}" destId="{BA0BC554-A106-48F4-BD54-18A09938D59C}" srcOrd="0" destOrd="0" presId="urn:microsoft.com/office/officeart/2005/8/layout/hList7"/>
    <dgm:cxn modelId="{3E65970A-8FC3-49E1-8E05-577A02D1F403}" type="presParOf" srcId="{BA0BC554-A106-48F4-BD54-18A09938D59C}" destId="{889664D2-E4A6-4D0C-9006-9CB3A2623906}" srcOrd="0" destOrd="0" presId="urn:microsoft.com/office/officeart/2005/8/layout/hList7"/>
    <dgm:cxn modelId="{8B33EC7F-53A5-4D36-A7CF-17CAC1C9E164}" type="presParOf" srcId="{BA0BC554-A106-48F4-BD54-18A09938D59C}" destId="{58DD64CD-FE08-4F0A-B7BD-27E191ADB777}" srcOrd="1" destOrd="0" presId="urn:microsoft.com/office/officeart/2005/8/layout/hList7"/>
    <dgm:cxn modelId="{D5FF7C73-E41F-43AB-BE5E-C44E22EB2F41}" type="presParOf" srcId="{BA0BC554-A106-48F4-BD54-18A09938D59C}" destId="{CBB8E7EE-8C96-42FD-B796-569482ED6991}" srcOrd="2" destOrd="0" presId="urn:microsoft.com/office/officeart/2005/8/layout/hList7"/>
    <dgm:cxn modelId="{51BE9216-B938-4A8B-9A55-93D7BB23BAD6}" type="presParOf" srcId="{BA0BC554-A106-48F4-BD54-18A09938D59C}" destId="{737B6FAD-0C0F-489D-80ED-BB37DBDA7045}" srcOrd="3" destOrd="0" presId="urn:microsoft.com/office/officeart/2005/8/layout/hList7"/>
    <dgm:cxn modelId="{49273DC4-EFCC-4418-97E3-ECA2126DB5E8}" type="presParOf" srcId="{2C6DDB13-403B-41A1-BDE6-FA382C9315A6}" destId="{B6C8D0E3-42C5-411D-9AEE-9588786E7F70}" srcOrd="1" destOrd="0" presId="urn:microsoft.com/office/officeart/2005/8/layout/hList7"/>
    <dgm:cxn modelId="{0904B00A-3D36-43E4-BA7E-C6AA7CEFAEBC}" type="presParOf" srcId="{2C6DDB13-403B-41A1-BDE6-FA382C9315A6}" destId="{509FB028-CBA9-433F-A0BC-1A37FBD4E2C1}" srcOrd="2" destOrd="0" presId="urn:microsoft.com/office/officeart/2005/8/layout/hList7"/>
    <dgm:cxn modelId="{EB64FE72-A461-4B32-9227-378148BF9DFD}" type="presParOf" srcId="{509FB028-CBA9-433F-A0BC-1A37FBD4E2C1}" destId="{01926AD4-FC03-4605-888A-9AD1952B5D6E}" srcOrd="0" destOrd="0" presId="urn:microsoft.com/office/officeart/2005/8/layout/hList7"/>
    <dgm:cxn modelId="{9D72B921-C7CD-4980-B1EF-1FCC18B13D7D}" type="presParOf" srcId="{509FB028-CBA9-433F-A0BC-1A37FBD4E2C1}" destId="{B0C06150-ECD4-44BB-BD5E-B84495B5907C}" srcOrd="1" destOrd="0" presId="urn:microsoft.com/office/officeart/2005/8/layout/hList7"/>
    <dgm:cxn modelId="{DD0806A9-2D26-4EAA-BA41-EE4370C986F1}" type="presParOf" srcId="{509FB028-CBA9-433F-A0BC-1A37FBD4E2C1}" destId="{9834A890-D160-42D7-88E8-2A84BE0B11BC}" srcOrd="2" destOrd="0" presId="urn:microsoft.com/office/officeart/2005/8/layout/hList7"/>
    <dgm:cxn modelId="{723DFA40-EF71-459A-A759-B49AD2FCB2DD}" type="presParOf" srcId="{509FB028-CBA9-433F-A0BC-1A37FBD4E2C1}" destId="{395B6D80-C75B-4615-B44C-79E5086116B1}" srcOrd="3" destOrd="0" presId="urn:microsoft.com/office/officeart/2005/8/layout/hList7"/>
    <dgm:cxn modelId="{5294AD28-0545-40B0-83DD-4054F427E342}" type="presParOf" srcId="{2C6DDB13-403B-41A1-BDE6-FA382C9315A6}" destId="{14F45F9C-5F7E-4518-B175-ED2F24FBC47A}" srcOrd="3" destOrd="0" presId="urn:microsoft.com/office/officeart/2005/8/layout/hList7"/>
    <dgm:cxn modelId="{06E070F3-9CDC-438F-856B-1D6325887B3B}" type="presParOf" srcId="{2C6DDB13-403B-41A1-BDE6-FA382C9315A6}" destId="{113C5515-328A-44C9-AE29-571B9551999F}" srcOrd="4" destOrd="0" presId="urn:microsoft.com/office/officeart/2005/8/layout/hList7"/>
    <dgm:cxn modelId="{12F2DAFA-AEF0-4181-A0BF-4ED33FB6E207}" type="presParOf" srcId="{113C5515-328A-44C9-AE29-571B9551999F}" destId="{D387C47F-5D5E-4727-A8CF-D1CFE5B43322}" srcOrd="0" destOrd="0" presId="urn:microsoft.com/office/officeart/2005/8/layout/hList7"/>
    <dgm:cxn modelId="{03C4519E-8E2B-4F7A-9777-2A524B6758E8}" type="presParOf" srcId="{113C5515-328A-44C9-AE29-571B9551999F}" destId="{3464B7DD-E98E-4F69-94DB-8D30C2779904}" srcOrd="1" destOrd="0" presId="urn:microsoft.com/office/officeart/2005/8/layout/hList7"/>
    <dgm:cxn modelId="{853D964F-AC89-4EE0-B9DA-88146C0AE409}" type="presParOf" srcId="{113C5515-328A-44C9-AE29-571B9551999F}" destId="{D8E35107-FCF9-4ED1-87D7-9CB706768A68}" srcOrd="2" destOrd="0" presId="urn:microsoft.com/office/officeart/2005/8/layout/hList7"/>
    <dgm:cxn modelId="{664987BA-F3ED-4FCD-8286-8179324B4EF3}" type="presParOf" srcId="{113C5515-328A-44C9-AE29-571B9551999F}" destId="{3FD0C679-8CA1-4689-B407-6466F4D8C1F1}" srcOrd="3" destOrd="0" presId="urn:microsoft.com/office/officeart/2005/8/layout/hList7"/>
    <dgm:cxn modelId="{80F35544-C4D5-478D-BC90-BDC9EBC7D2C4}" type="presParOf" srcId="{2C6DDB13-403B-41A1-BDE6-FA382C9315A6}" destId="{18914EAD-435E-49ED-A421-3376B51D6D15}" srcOrd="5" destOrd="0" presId="urn:microsoft.com/office/officeart/2005/8/layout/hList7"/>
    <dgm:cxn modelId="{C3C82ED3-69E0-482D-9DA6-7B07C102030E}" type="presParOf" srcId="{2C6DDB13-403B-41A1-BDE6-FA382C9315A6}" destId="{7C2DBED5-6AEF-4C45-B609-2AF0DE887626}" srcOrd="6" destOrd="0" presId="urn:microsoft.com/office/officeart/2005/8/layout/hList7"/>
    <dgm:cxn modelId="{309D22C0-A3F2-4E83-92A9-756ACD84FF33}" type="presParOf" srcId="{7C2DBED5-6AEF-4C45-B609-2AF0DE887626}" destId="{A2A85B76-DBC4-4F71-8941-29E317FA79FC}" srcOrd="0" destOrd="0" presId="urn:microsoft.com/office/officeart/2005/8/layout/hList7"/>
    <dgm:cxn modelId="{8AE3455C-DBA1-4B26-A419-04C85447A6C5}" type="presParOf" srcId="{7C2DBED5-6AEF-4C45-B609-2AF0DE887626}" destId="{D0B7A767-8A65-47C8-9A59-0497FF9DF3F5}" srcOrd="1" destOrd="0" presId="urn:microsoft.com/office/officeart/2005/8/layout/hList7"/>
    <dgm:cxn modelId="{A0F6607A-3A15-4418-AF10-5116847CF65D}" type="presParOf" srcId="{7C2DBED5-6AEF-4C45-B609-2AF0DE887626}" destId="{D82AE6BD-03F8-4317-8DAE-583424D1D224}" srcOrd="2" destOrd="0" presId="urn:microsoft.com/office/officeart/2005/8/layout/hList7"/>
    <dgm:cxn modelId="{CDED7C9D-A1B4-4A23-864D-CA12C4A6BC66}" type="presParOf" srcId="{7C2DBED5-6AEF-4C45-B609-2AF0DE887626}" destId="{04B0A1DC-24A3-4155-8771-1161946CE855}" srcOrd="3" destOrd="0" presId="urn:microsoft.com/office/officeart/2005/8/layout/hList7"/>
    <dgm:cxn modelId="{3ECCF16C-C61B-4208-9A0B-579E6B7D93C8}" type="presParOf" srcId="{2C6DDB13-403B-41A1-BDE6-FA382C9315A6}" destId="{FCAF34FD-61B4-4BEB-B0F6-D4680316A1EE}" srcOrd="7" destOrd="0" presId="urn:microsoft.com/office/officeart/2005/8/layout/hList7"/>
    <dgm:cxn modelId="{1595917F-5976-4A48-9FF5-88242B05255B}" type="presParOf" srcId="{2C6DDB13-403B-41A1-BDE6-FA382C9315A6}" destId="{DE2A8C54-CD8B-4C2F-9EF9-7376D56B8A5C}" srcOrd="8" destOrd="0" presId="urn:microsoft.com/office/officeart/2005/8/layout/hList7"/>
    <dgm:cxn modelId="{30331A04-264B-429D-868D-358CD8D80FB1}" type="presParOf" srcId="{DE2A8C54-CD8B-4C2F-9EF9-7376D56B8A5C}" destId="{A64E0DD9-6EDB-4CC1-8473-016D55BC2362}" srcOrd="0" destOrd="0" presId="urn:microsoft.com/office/officeart/2005/8/layout/hList7"/>
    <dgm:cxn modelId="{A6FAB5BC-550C-4ABF-A01A-0EC7DB7049DB}" type="presParOf" srcId="{DE2A8C54-CD8B-4C2F-9EF9-7376D56B8A5C}" destId="{88435CC4-B9C8-4B77-A14F-6955BBBA2D81}" srcOrd="1" destOrd="0" presId="urn:microsoft.com/office/officeart/2005/8/layout/hList7"/>
    <dgm:cxn modelId="{FD2F5C45-3845-4609-AF22-D7B3C7D522F1}" type="presParOf" srcId="{DE2A8C54-CD8B-4C2F-9EF9-7376D56B8A5C}" destId="{3D0C3252-6FE1-4A27-9C08-8740628F7472}" srcOrd="2" destOrd="0" presId="urn:microsoft.com/office/officeart/2005/8/layout/hList7"/>
    <dgm:cxn modelId="{811B0711-1C79-4142-B7BD-D09D600C67DC}" type="presParOf" srcId="{DE2A8C54-CD8B-4C2F-9EF9-7376D56B8A5C}" destId="{31F540C5-C31A-44D1-AA5A-A30B7C35DB0F}" srcOrd="3" destOrd="0" presId="urn:microsoft.com/office/officeart/2005/8/layout/hList7"/>
    <dgm:cxn modelId="{D9F84DDC-9E4A-4341-A3D9-61AB6AE87AB6}" type="presParOf" srcId="{2C6DDB13-403B-41A1-BDE6-FA382C9315A6}" destId="{F678958B-4F2E-4959-BCFB-D78424564C8F}" srcOrd="9" destOrd="0" presId="urn:microsoft.com/office/officeart/2005/8/layout/hList7"/>
    <dgm:cxn modelId="{895E34BE-2BD0-4CAB-888F-8D0BA56012F7}" type="presParOf" srcId="{2C6DDB13-403B-41A1-BDE6-FA382C9315A6}" destId="{FB15EA98-DCDB-44DC-8FA4-9827D4687B59}" srcOrd="10" destOrd="0" presId="urn:microsoft.com/office/officeart/2005/8/layout/hList7"/>
    <dgm:cxn modelId="{CCF5A2DC-489B-4F47-B129-835927BDB461}" type="presParOf" srcId="{FB15EA98-DCDB-44DC-8FA4-9827D4687B59}" destId="{B6EACAE5-38FB-4827-97E1-CDCF6FC297C2}" srcOrd="0" destOrd="0" presId="urn:microsoft.com/office/officeart/2005/8/layout/hList7"/>
    <dgm:cxn modelId="{B89650DB-2C97-46B1-92AB-E359673F93DA}" type="presParOf" srcId="{FB15EA98-DCDB-44DC-8FA4-9827D4687B59}" destId="{A3B5EA67-A0B5-473E-B9FF-F7AF65BF272A}" srcOrd="1" destOrd="0" presId="urn:microsoft.com/office/officeart/2005/8/layout/hList7"/>
    <dgm:cxn modelId="{2DF5DD54-C8F1-45C3-BCF7-528C7EFE975D}" type="presParOf" srcId="{FB15EA98-DCDB-44DC-8FA4-9827D4687B59}" destId="{8B8393E5-0EEF-44C7-A54B-2B73EEFEC59F}" srcOrd="2" destOrd="0" presId="urn:microsoft.com/office/officeart/2005/8/layout/hList7"/>
    <dgm:cxn modelId="{584ED73E-E557-4492-AF9F-437E7A071F76}" type="presParOf" srcId="{FB15EA98-DCDB-44DC-8FA4-9827D4687B59}" destId="{754DAAEB-439C-4C70-8A40-321FCD6EB5D5}" srcOrd="3" destOrd="0" presId="urn:microsoft.com/office/officeart/2005/8/layout/hList7"/>
    <dgm:cxn modelId="{3C5B7C38-C6D3-4DEF-8ACF-EC696E6A6E41}" type="presParOf" srcId="{2C6DDB13-403B-41A1-BDE6-FA382C9315A6}" destId="{90F07423-FAFF-40FA-B39A-A90FED68E397}" srcOrd="11" destOrd="0" presId="urn:microsoft.com/office/officeart/2005/8/layout/hList7"/>
    <dgm:cxn modelId="{5E5CD014-E285-4FB0-95D7-8FF1DB34E63F}" type="presParOf" srcId="{2C6DDB13-403B-41A1-BDE6-FA382C9315A6}" destId="{6C7D89BE-2DC7-4CF3-94CC-7BC9BBBE563B}" srcOrd="12" destOrd="0" presId="urn:microsoft.com/office/officeart/2005/8/layout/hList7"/>
    <dgm:cxn modelId="{45A653DA-B284-4F9D-A0B0-96ABD275B18D}" type="presParOf" srcId="{6C7D89BE-2DC7-4CF3-94CC-7BC9BBBE563B}" destId="{8F7A813B-3CF6-472B-9644-64AB4E7DBE54}" srcOrd="0" destOrd="0" presId="urn:microsoft.com/office/officeart/2005/8/layout/hList7"/>
    <dgm:cxn modelId="{EC320941-2B9F-4D3C-BAD4-0BE8578CB977}" type="presParOf" srcId="{6C7D89BE-2DC7-4CF3-94CC-7BC9BBBE563B}" destId="{6EBB5B96-1D73-41A0-8CDE-3DFE46738836}" srcOrd="1" destOrd="0" presId="urn:microsoft.com/office/officeart/2005/8/layout/hList7"/>
    <dgm:cxn modelId="{A2754835-9DAF-4DEC-B4D9-469A9CED1AC7}" type="presParOf" srcId="{6C7D89BE-2DC7-4CF3-94CC-7BC9BBBE563B}" destId="{DFF52605-F085-4C7C-BBAF-DABB731D7632}" srcOrd="2" destOrd="0" presId="urn:microsoft.com/office/officeart/2005/8/layout/hList7"/>
    <dgm:cxn modelId="{570DA541-856B-4A9B-BCD3-ADDBF795BC05}" type="presParOf" srcId="{6C7D89BE-2DC7-4CF3-94CC-7BC9BBBE563B}" destId="{9E172539-C949-44B4-A056-DDA0FF9BCC01}" srcOrd="3" destOrd="0" presId="urn:microsoft.com/office/officeart/2005/8/layout/hList7"/>
    <dgm:cxn modelId="{06E951B6-B159-4613-855C-3B1D7A8519B2}" type="presParOf" srcId="{2C6DDB13-403B-41A1-BDE6-FA382C9315A6}" destId="{68D943EE-F10E-4F03-8DE3-15FA031F8F24}" srcOrd="13" destOrd="0" presId="urn:microsoft.com/office/officeart/2005/8/layout/hList7"/>
    <dgm:cxn modelId="{EFE5F409-7C1B-4051-9A1D-48CB9600A206}" type="presParOf" srcId="{2C6DDB13-403B-41A1-BDE6-FA382C9315A6}" destId="{9F13F887-FFE2-4EE7-AC37-F9686C5B1897}" srcOrd="14" destOrd="0" presId="urn:microsoft.com/office/officeart/2005/8/layout/hList7"/>
    <dgm:cxn modelId="{E74DF3D3-76A5-45CB-A2DD-E3EBCB61DEF8}" type="presParOf" srcId="{9F13F887-FFE2-4EE7-AC37-F9686C5B1897}" destId="{2A85DF18-003C-4B0D-BCD0-CEFCECE36D63}" srcOrd="0" destOrd="0" presId="urn:microsoft.com/office/officeart/2005/8/layout/hList7"/>
    <dgm:cxn modelId="{37F6344D-C1C3-471F-9782-4D1840B728A3}" type="presParOf" srcId="{9F13F887-FFE2-4EE7-AC37-F9686C5B1897}" destId="{AAD75CA4-72EC-4E54-89F5-A13139A57C41}" srcOrd="1" destOrd="0" presId="urn:microsoft.com/office/officeart/2005/8/layout/hList7"/>
    <dgm:cxn modelId="{74225DCB-ACFC-401B-9B1C-1E9509A7C47C}" type="presParOf" srcId="{9F13F887-FFE2-4EE7-AC37-F9686C5B1897}" destId="{F4658C0D-7AEA-4215-8C1A-9CF6D4F392AB}" srcOrd="2" destOrd="0" presId="urn:microsoft.com/office/officeart/2005/8/layout/hList7"/>
    <dgm:cxn modelId="{2E69D2CF-C1D2-4384-AB41-03F0668C18B4}" type="presParOf" srcId="{9F13F887-FFE2-4EE7-AC37-F9686C5B1897}" destId="{B8F7060F-4AD9-42F5-A680-FC101AB398A4}"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A8E6E-90BC-4D33-B178-700003719329}">
      <dsp:nvSpPr>
        <dsp:cNvPr id="0" name=""/>
        <dsp:cNvSpPr/>
      </dsp:nvSpPr>
      <dsp:spPr>
        <a:xfrm>
          <a:off x="4289100" y="1388366"/>
          <a:ext cx="311537" cy="2316009"/>
        </a:xfrm>
        <a:custGeom>
          <a:avLst/>
          <a:gdLst/>
          <a:ahLst/>
          <a:cxnLst/>
          <a:rect l="0" t="0" r="0" b="0"/>
          <a:pathLst>
            <a:path>
              <a:moveTo>
                <a:pt x="311537" y="0"/>
              </a:moveTo>
              <a:lnTo>
                <a:pt x="311537" y="2316009"/>
              </a:lnTo>
              <a:lnTo>
                <a:pt x="0" y="2316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A8F8CA-80A2-4E9A-AA1E-005A2A43FBD5}">
      <dsp:nvSpPr>
        <dsp:cNvPr id="0" name=""/>
        <dsp:cNvSpPr/>
      </dsp:nvSpPr>
      <dsp:spPr>
        <a:xfrm>
          <a:off x="4600637" y="1388366"/>
          <a:ext cx="231248" cy="742588"/>
        </a:xfrm>
        <a:custGeom>
          <a:avLst/>
          <a:gdLst/>
          <a:ahLst/>
          <a:cxnLst/>
          <a:rect l="0" t="0" r="0" b="0"/>
          <a:pathLst>
            <a:path>
              <a:moveTo>
                <a:pt x="0" y="0"/>
              </a:moveTo>
              <a:lnTo>
                <a:pt x="0" y="742588"/>
              </a:lnTo>
              <a:lnTo>
                <a:pt x="231248" y="7425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B69F0B-3AD9-43D6-9FF2-0E17D8D732BF}">
      <dsp:nvSpPr>
        <dsp:cNvPr id="0" name=""/>
        <dsp:cNvSpPr/>
      </dsp:nvSpPr>
      <dsp:spPr>
        <a:xfrm>
          <a:off x="4289100" y="1388366"/>
          <a:ext cx="311537" cy="742588"/>
        </a:xfrm>
        <a:custGeom>
          <a:avLst/>
          <a:gdLst/>
          <a:ahLst/>
          <a:cxnLst/>
          <a:rect l="0" t="0" r="0" b="0"/>
          <a:pathLst>
            <a:path>
              <a:moveTo>
                <a:pt x="311537" y="0"/>
              </a:moveTo>
              <a:lnTo>
                <a:pt x="311537" y="742588"/>
              </a:lnTo>
              <a:lnTo>
                <a:pt x="0" y="7425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D0E1A9-5E3C-4F01-BEEC-4EBABC4A16E0}">
      <dsp:nvSpPr>
        <dsp:cNvPr id="0" name=""/>
        <dsp:cNvSpPr/>
      </dsp:nvSpPr>
      <dsp:spPr>
        <a:xfrm>
          <a:off x="4600637" y="1388366"/>
          <a:ext cx="2602615" cy="3335408"/>
        </a:xfrm>
        <a:custGeom>
          <a:avLst/>
          <a:gdLst/>
          <a:ahLst/>
          <a:cxnLst/>
          <a:rect l="0" t="0" r="0" b="0"/>
          <a:pathLst>
            <a:path>
              <a:moveTo>
                <a:pt x="0" y="0"/>
              </a:moveTo>
              <a:lnTo>
                <a:pt x="0" y="3102719"/>
              </a:lnTo>
              <a:lnTo>
                <a:pt x="2602615" y="3102719"/>
              </a:lnTo>
              <a:lnTo>
                <a:pt x="2602615" y="33354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4FB0A2-3FDC-43EC-85BC-516F5DB25E61}">
      <dsp:nvSpPr>
        <dsp:cNvPr id="0" name=""/>
        <dsp:cNvSpPr/>
      </dsp:nvSpPr>
      <dsp:spPr>
        <a:xfrm>
          <a:off x="4506895" y="1388366"/>
          <a:ext cx="91440" cy="3325137"/>
        </a:xfrm>
        <a:custGeom>
          <a:avLst/>
          <a:gdLst/>
          <a:ahLst/>
          <a:cxnLst/>
          <a:rect l="0" t="0" r="0" b="0"/>
          <a:pathLst>
            <a:path>
              <a:moveTo>
                <a:pt x="93742" y="0"/>
              </a:moveTo>
              <a:lnTo>
                <a:pt x="93742" y="3092448"/>
              </a:lnTo>
              <a:lnTo>
                <a:pt x="45720" y="3092448"/>
              </a:lnTo>
              <a:lnTo>
                <a:pt x="45720" y="33251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ABFFE9-99F6-4807-B72D-ECF1FFFD42CB}">
      <dsp:nvSpPr>
        <dsp:cNvPr id="0" name=""/>
        <dsp:cNvSpPr/>
      </dsp:nvSpPr>
      <dsp:spPr>
        <a:xfrm>
          <a:off x="1840325" y="1388366"/>
          <a:ext cx="2760312" cy="3335408"/>
        </a:xfrm>
        <a:custGeom>
          <a:avLst/>
          <a:gdLst/>
          <a:ahLst/>
          <a:cxnLst/>
          <a:rect l="0" t="0" r="0" b="0"/>
          <a:pathLst>
            <a:path>
              <a:moveTo>
                <a:pt x="2760312" y="0"/>
              </a:moveTo>
              <a:lnTo>
                <a:pt x="2760312" y="3102719"/>
              </a:lnTo>
              <a:lnTo>
                <a:pt x="0" y="3102719"/>
              </a:lnTo>
              <a:lnTo>
                <a:pt x="0" y="33354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52E7CC-DC88-42EC-B3F7-FAA9C5475887}">
      <dsp:nvSpPr>
        <dsp:cNvPr id="0" name=""/>
        <dsp:cNvSpPr/>
      </dsp:nvSpPr>
      <dsp:spPr>
        <a:xfrm>
          <a:off x="486607" y="273630"/>
          <a:ext cx="2238956" cy="890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Dr. Kenneth Bradshaw,</a:t>
          </a:r>
        </a:p>
        <a:p>
          <a:pPr marL="0" lvl="0" indent="0" algn="ctr" defTabSz="488950">
            <a:lnSpc>
              <a:spcPct val="90000"/>
            </a:lnSpc>
            <a:spcBef>
              <a:spcPct val="0"/>
            </a:spcBef>
            <a:spcAft>
              <a:spcPct val="35000"/>
            </a:spcAft>
            <a:buNone/>
          </a:pPr>
          <a:r>
            <a:rPr lang="en-US" sz="1100" b="1" kern="1200" dirty="0">
              <a:solidFill>
                <a:srgbClr val="FFFF00"/>
              </a:solidFill>
            </a:rPr>
            <a:t>Superintendent</a:t>
          </a:r>
        </a:p>
      </dsp:txBody>
      <dsp:txXfrm>
        <a:off x="486607" y="273630"/>
        <a:ext cx="2238956" cy="890146"/>
      </dsp:txXfrm>
    </dsp:sp>
    <dsp:sp modelId="{DDAC1BFE-5601-459C-A5CF-FA2C36FBEF1B}">
      <dsp:nvSpPr>
        <dsp:cNvPr id="0" name=""/>
        <dsp:cNvSpPr/>
      </dsp:nvSpPr>
      <dsp:spPr>
        <a:xfrm>
          <a:off x="3492594" y="280323"/>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Title IX System Coordinator</a:t>
          </a:r>
        </a:p>
        <a:p>
          <a:pPr marL="0" lvl="0" indent="0" algn="ctr" defTabSz="488950">
            <a:lnSpc>
              <a:spcPct val="90000"/>
            </a:lnSpc>
            <a:spcBef>
              <a:spcPct val="0"/>
            </a:spcBef>
            <a:spcAft>
              <a:spcPct val="35000"/>
            </a:spcAft>
            <a:buNone/>
          </a:pPr>
          <a:r>
            <a:rPr lang="en-US" sz="1100" kern="1200" dirty="0"/>
            <a:t>Dr. Aronica Gloster, Student Services</a:t>
          </a:r>
        </a:p>
      </dsp:txBody>
      <dsp:txXfrm>
        <a:off x="3492594" y="280323"/>
        <a:ext cx="2216086" cy="1108043"/>
      </dsp:txXfrm>
    </dsp:sp>
    <dsp:sp modelId="{55C450A9-CC21-40EF-94DB-17B45B518CC9}">
      <dsp:nvSpPr>
        <dsp:cNvPr id="0" name=""/>
        <dsp:cNvSpPr/>
      </dsp:nvSpPr>
      <dsp:spPr>
        <a:xfrm>
          <a:off x="732282" y="4723775"/>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System Investigators</a:t>
          </a:r>
        </a:p>
        <a:p>
          <a:pPr marL="0" lvl="0" indent="0" algn="ctr" defTabSz="488950">
            <a:lnSpc>
              <a:spcPct val="90000"/>
            </a:lnSpc>
            <a:spcBef>
              <a:spcPct val="0"/>
            </a:spcBef>
            <a:spcAft>
              <a:spcPct val="35000"/>
            </a:spcAft>
            <a:buNone/>
          </a:pPr>
          <a:r>
            <a:rPr lang="en-US" sz="1100" kern="1200" dirty="0"/>
            <a:t>Mrs. Kourtney Bell</a:t>
          </a:r>
        </a:p>
        <a:p>
          <a:pPr marL="0" lvl="0" indent="0" algn="ctr" defTabSz="488950">
            <a:lnSpc>
              <a:spcPct val="90000"/>
            </a:lnSpc>
            <a:spcBef>
              <a:spcPct val="0"/>
            </a:spcBef>
            <a:spcAft>
              <a:spcPct val="35000"/>
            </a:spcAft>
            <a:buNone/>
          </a:pPr>
          <a:r>
            <a:rPr lang="en-US" sz="1100" kern="1200" dirty="0"/>
            <a:t>Mr. Gregg Riddle</a:t>
          </a:r>
        </a:p>
        <a:p>
          <a:pPr marL="0" lvl="0" indent="0" algn="ctr" defTabSz="488950">
            <a:lnSpc>
              <a:spcPct val="90000"/>
            </a:lnSpc>
            <a:spcBef>
              <a:spcPct val="0"/>
            </a:spcBef>
            <a:spcAft>
              <a:spcPct val="35000"/>
            </a:spcAft>
            <a:buNone/>
          </a:pPr>
          <a:r>
            <a:rPr lang="en-US" sz="1100" kern="1200" dirty="0"/>
            <a:t>Officer Henry Jackson</a:t>
          </a:r>
        </a:p>
        <a:p>
          <a:pPr marL="0" lvl="0" indent="0" algn="ctr" defTabSz="488950">
            <a:lnSpc>
              <a:spcPct val="90000"/>
            </a:lnSpc>
            <a:spcBef>
              <a:spcPct val="0"/>
            </a:spcBef>
            <a:spcAft>
              <a:spcPct val="35000"/>
            </a:spcAft>
            <a:buNone/>
          </a:pPr>
          <a:endParaRPr lang="en-US" sz="1100" kern="1200" dirty="0"/>
        </a:p>
      </dsp:txBody>
      <dsp:txXfrm>
        <a:off x="732282" y="4723775"/>
        <a:ext cx="2216086" cy="1108043"/>
      </dsp:txXfrm>
    </dsp:sp>
    <dsp:sp modelId="{899CFD99-888F-4CC4-8079-FFA7F5ACA010}">
      <dsp:nvSpPr>
        <dsp:cNvPr id="0" name=""/>
        <dsp:cNvSpPr/>
      </dsp:nvSpPr>
      <dsp:spPr>
        <a:xfrm>
          <a:off x="3444572" y="4713503"/>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Decision-Maker</a:t>
          </a:r>
        </a:p>
        <a:p>
          <a:pPr marL="0" lvl="0" indent="0" algn="ctr" defTabSz="488950">
            <a:lnSpc>
              <a:spcPct val="90000"/>
            </a:lnSpc>
            <a:spcBef>
              <a:spcPct val="0"/>
            </a:spcBef>
            <a:spcAft>
              <a:spcPct val="35000"/>
            </a:spcAft>
            <a:buNone/>
          </a:pPr>
          <a:r>
            <a:rPr lang="en-US" sz="1100" kern="1200" dirty="0"/>
            <a:t>Mr. Matthew </a:t>
          </a:r>
          <a:r>
            <a:rPr lang="en-US" sz="1100" kern="1200" dirty="0" err="1"/>
            <a:t>Priester</a:t>
          </a:r>
          <a:r>
            <a:rPr lang="en-US" sz="1100" kern="1200" dirty="0"/>
            <a:t>, </a:t>
          </a:r>
        </a:p>
        <a:p>
          <a:pPr marL="0" lvl="0" indent="0" algn="ctr" defTabSz="488950">
            <a:lnSpc>
              <a:spcPct val="90000"/>
            </a:lnSpc>
            <a:spcBef>
              <a:spcPct val="0"/>
            </a:spcBef>
            <a:spcAft>
              <a:spcPct val="35000"/>
            </a:spcAft>
            <a:buNone/>
          </a:pPr>
          <a:r>
            <a:rPr lang="en-US" sz="1100" kern="1200" dirty="0"/>
            <a:t>Deputy Superintendent</a:t>
          </a:r>
        </a:p>
      </dsp:txBody>
      <dsp:txXfrm>
        <a:off x="3444572" y="4713503"/>
        <a:ext cx="2216086" cy="1108043"/>
      </dsp:txXfrm>
    </dsp:sp>
    <dsp:sp modelId="{686D1F33-846E-423E-981E-835329A271A0}">
      <dsp:nvSpPr>
        <dsp:cNvPr id="0" name=""/>
        <dsp:cNvSpPr/>
      </dsp:nvSpPr>
      <dsp:spPr>
        <a:xfrm>
          <a:off x="6095210" y="4723775"/>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Appellate Decision-Maker</a:t>
          </a:r>
        </a:p>
        <a:p>
          <a:pPr marL="0" lvl="0" indent="0" algn="ctr" defTabSz="488950">
            <a:lnSpc>
              <a:spcPct val="90000"/>
            </a:lnSpc>
            <a:spcBef>
              <a:spcPct val="0"/>
            </a:spcBef>
            <a:spcAft>
              <a:spcPct val="35000"/>
            </a:spcAft>
            <a:buNone/>
          </a:pPr>
          <a:r>
            <a:rPr lang="en-US" sz="1100" kern="1200" dirty="0"/>
            <a:t>Dr. Kenneth Bradshaw,</a:t>
          </a:r>
        </a:p>
        <a:p>
          <a:pPr marL="0" lvl="0" indent="0" algn="ctr" defTabSz="488950">
            <a:lnSpc>
              <a:spcPct val="90000"/>
            </a:lnSpc>
            <a:spcBef>
              <a:spcPct val="0"/>
            </a:spcBef>
            <a:spcAft>
              <a:spcPct val="35000"/>
            </a:spcAft>
            <a:buNone/>
          </a:pPr>
          <a:r>
            <a:rPr lang="en-US" sz="1100" kern="1200" dirty="0"/>
            <a:t>Superintendent</a:t>
          </a:r>
        </a:p>
      </dsp:txBody>
      <dsp:txXfrm>
        <a:off x="6095210" y="4723775"/>
        <a:ext cx="2216086" cy="1108043"/>
      </dsp:txXfrm>
    </dsp:sp>
    <dsp:sp modelId="{450B8F62-6A5F-4F80-9743-293CD6E1622E}">
      <dsp:nvSpPr>
        <dsp:cNvPr id="0" name=""/>
        <dsp:cNvSpPr/>
      </dsp:nvSpPr>
      <dsp:spPr>
        <a:xfrm>
          <a:off x="2073014" y="1576932"/>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Complaints Against Employees</a:t>
          </a:r>
        </a:p>
        <a:p>
          <a:pPr marL="0" lvl="0" indent="0" algn="ctr" defTabSz="488950">
            <a:lnSpc>
              <a:spcPct val="90000"/>
            </a:lnSpc>
            <a:spcBef>
              <a:spcPct val="0"/>
            </a:spcBef>
            <a:spcAft>
              <a:spcPct val="35000"/>
            </a:spcAft>
            <a:buNone/>
          </a:pPr>
          <a:r>
            <a:rPr lang="en-US" sz="1100" kern="1200" dirty="0"/>
            <a:t>Dr. Cecil Clark, </a:t>
          </a:r>
        </a:p>
        <a:p>
          <a:pPr marL="0" lvl="0" indent="0" algn="ctr" defTabSz="488950">
            <a:lnSpc>
              <a:spcPct val="90000"/>
            </a:lnSpc>
            <a:spcBef>
              <a:spcPct val="0"/>
            </a:spcBef>
            <a:spcAft>
              <a:spcPct val="35000"/>
            </a:spcAft>
            <a:buNone/>
          </a:pPr>
          <a:r>
            <a:rPr lang="en-US" sz="1100" kern="1200" dirty="0"/>
            <a:t>Chief HR Officer</a:t>
          </a:r>
        </a:p>
      </dsp:txBody>
      <dsp:txXfrm>
        <a:off x="2073014" y="1576932"/>
        <a:ext cx="2216086" cy="1108043"/>
      </dsp:txXfrm>
    </dsp:sp>
    <dsp:sp modelId="{820E7546-51F7-4B8C-BDA8-6B0F7E828C68}">
      <dsp:nvSpPr>
        <dsp:cNvPr id="0" name=""/>
        <dsp:cNvSpPr/>
      </dsp:nvSpPr>
      <dsp:spPr>
        <a:xfrm>
          <a:off x="4831886" y="1576932"/>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Complaints Against Students</a:t>
          </a:r>
        </a:p>
        <a:p>
          <a:pPr marL="0" lvl="0" indent="0" algn="ctr" defTabSz="488950">
            <a:lnSpc>
              <a:spcPct val="90000"/>
            </a:lnSpc>
            <a:spcBef>
              <a:spcPct val="0"/>
            </a:spcBef>
            <a:spcAft>
              <a:spcPct val="35000"/>
            </a:spcAft>
            <a:buNone/>
          </a:pPr>
          <a:r>
            <a:rPr lang="en-US" sz="1100" kern="1200" dirty="0"/>
            <a:t>Dr. Aronica Gloster,</a:t>
          </a:r>
        </a:p>
        <a:p>
          <a:pPr marL="0" lvl="0" indent="0" algn="ctr" defTabSz="488950">
            <a:lnSpc>
              <a:spcPct val="90000"/>
            </a:lnSpc>
            <a:spcBef>
              <a:spcPct val="0"/>
            </a:spcBef>
            <a:spcAft>
              <a:spcPct val="35000"/>
            </a:spcAft>
            <a:buNone/>
          </a:pPr>
          <a:r>
            <a:rPr lang="en-US" sz="1100" kern="1200" dirty="0"/>
            <a:t> Student Services</a:t>
          </a:r>
        </a:p>
      </dsp:txBody>
      <dsp:txXfrm>
        <a:off x="4831886" y="1576932"/>
        <a:ext cx="2216086" cy="1108043"/>
      </dsp:txXfrm>
    </dsp:sp>
    <dsp:sp modelId="{252D30A7-8ED9-4BF1-A771-12005E4EA709}">
      <dsp:nvSpPr>
        <dsp:cNvPr id="0" name=""/>
        <dsp:cNvSpPr/>
      </dsp:nvSpPr>
      <dsp:spPr>
        <a:xfrm>
          <a:off x="2073014" y="3150354"/>
          <a:ext cx="2216086" cy="11080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rPr>
            <a:t>Athletics Complaints</a:t>
          </a:r>
        </a:p>
        <a:p>
          <a:pPr marL="0" lvl="0" indent="0" algn="ctr" defTabSz="488950">
            <a:lnSpc>
              <a:spcPct val="90000"/>
            </a:lnSpc>
            <a:spcBef>
              <a:spcPct val="0"/>
            </a:spcBef>
            <a:spcAft>
              <a:spcPct val="35000"/>
            </a:spcAft>
            <a:buNone/>
          </a:pPr>
          <a:r>
            <a:rPr lang="en-US" sz="1100" kern="1200" dirty="0"/>
            <a:t>Mr. Scott McClintock, Athletics</a:t>
          </a:r>
        </a:p>
      </dsp:txBody>
      <dsp:txXfrm>
        <a:off x="2073014" y="3150354"/>
        <a:ext cx="2216086" cy="1108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21B11-1B5F-4C80-A533-C4CB16BE75BC}">
      <dsp:nvSpPr>
        <dsp:cNvPr id="0" name=""/>
        <dsp:cNvSpPr/>
      </dsp:nvSpPr>
      <dsp:spPr>
        <a:xfrm>
          <a:off x="389201" y="1947779"/>
          <a:ext cx="1934104" cy="9670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Title IX</a:t>
          </a:r>
        </a:p>
      </dsp:txBody>
      <dsp:txXfrm>
        <a:off x="417525" y="1976103"/>
        <a:ext cx="1877456" cy="910404"/>
      </dsp:txXfrm>
    </dsp:sp>
    <dsp:sp modelId="{1E888EE5-6FB4-4030-AE96-031A108AF055}">
      <dsp:nvSpPr>
        <dsp:cNvPr id="0" name=""/>
        <dsp:cNvSpPr/>
      </dsp:nvSpPr>
      <dsp:spPr>
        <a:xfrm rot="17945813">
          <a:off x="1914670" y="1720175"/>
          <a:ext cx="1590912" cy="32124"/>
        </a:xfrm>
        <a:custGeom>
          <a:avLst/>
          <a:gdLst/>
          <a:ahLst/>
          <a:cxnLst/>
          <a:rect l="0" t="0" r="0" b="0"/>
          <a:pathLst>
            <a:path>
              <a:moveTo>
                <a:pt x="0" y="16062"/>
              </a:moveTo>
              <a:lnTo>
                <a:pt x="1590912"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354" y="1696464"/>
        <a:ext cx="79545" cy="79545"/>
      </dsp:txXfrm>
    </dsp:sp>
    <dsp:sp modelId="{2BB395F1-C513-4FA0-966E-9FD408EDA247}">
      <dsp:nvSpPr>
        <dsp:cNvPr id="0" name=""/>
        <dsp:cNvSpPr/>
      </dsp:nvSpPr>
      <dsp:spPr>
        <a:xfrm>
          <a:off x="3096947" y="557642"/>
          <a:ext cx="1934104" cy="967052"/>
        </a:xfrm>
        <a:prstGeom prst="roundRect">
          <a:avLst>
            <a:gd name="adj" fmla="val 10000"/>
          </a:avLst>
        </a:prstGeom>
        <a:solidFill>
          <a:srgbClr val="C803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Discrimination</a:t>
          </a:r>
        </a:p>
      </dsp:txBody>
      <dsp:txXfrm>
        <a:off x="3125271" y="585966"/>
        <a:ext cx="1877456" cy="910404"/>
      </dsp:txXfrm>
    </dsp:sp>
    <dsp:sp modelId="{AB8C96FF-EA65-4F3B-B64B-95B25C376017}">
      <dsp:nvSpPr>
        <dsp:cNvPr id="0" name=""/>
        <dsp:cNvSpPr/>
      </dsp:nvSpPr>
      <dsp:spPr>
        <a:xfrm rot="19457599">
          <a:off x="4941501" y="747079"/>
          <a:ext cx="952742" cy="32124"/>
        </a:xfrm>
        <a:custGeom>
          <a:avLst/>
          <a:gdLst/>
          <a:ahLst/>
          <a:cxnLst/>
          <a:rect l="0" t="0" r="0" b="0"/>
          <a:pathLst>
            <a:path>
              <a:moveTo>
                <a:pt x="0" y="16062"/>
              </a:moveTo>
              <a:lnTo>
                <a:pt x="952742"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054" y="739322"/>
        <a:ext cx="47637" cy="47637"/>
      </dsp:txXfrm>
    </dsp:sp>
    <dsp:sp modelId="{874BD59E-2A57-480A-9218-B0AE1A4A5EC3}">
      <dsp:nvSpPr>
        <dsp:cNvPr id="0" name=""/>
        <dsp:cNvSpPr/>
      </dsp:nvSpPr>
      <dsp:spPr>
        <a:xfrm>
          <a:off x="5804693" y="1587"/>
          <a:ext cx="1934104" cy="967052"/>
        </a:xfrm>
        <a:prstGeom prst="roundRect">
          <a:avLst>
            <a:gd name="adj" fmla="val 10000"/>
          </a:avLst>
        </a:prstGeom>
        <a:solidFill>
          <a:srgbClr val="EC6E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Sex/Gender Discrimination</a:t>
          </a:r>
        </a:p>
      </dsp:txBody>
      <dsp:txXfrm>
        <a:off x="5833017" y="29911"/>
        <a:ext cx="1877456" cy="910404"/>
      </dsp:txXfrm>
    </dsp:sp>
    <dsp:sp modelId="{295CD4A8-C015-4765-AB90-75E122E2A144}">
      <dsp:nvSpPr>
        <dsp:cNvPr id="0" name=""/>
        <dsp:cNvSpPr/>
      </dsp:nvSpPr>
      <dsp:spPr>
        <a:xfrm rot="2142401">
          <a:off x="4941501" y="1303134"/>
          <a:ext cx="952742" cy="32124"/>
        </a:xfrm>
        <a:custGeom>
          <a:avLst/>
          <a:gdLst/>
          <a:ahLst/>
          <a:cxnLst/>
          <a:rect l="0" t="0" r="0" b="0"/>
          <a:pathLst>
            <a:path>
              <a:moveTo>
                <a:pt x="0" y="16062"/>
              </a:moveTo>
              <a:lnTo>
                <a:pt x="952742"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4054" y="1295377"/>
        <a:ext cx="47637" cy="47637"/>
      </dsp:txXfrm>
    </dsp:sp>
    <dsp:sp modelId="{83501444-26D4-4094-82A5-1C1D838141E2}">
      <dsp:nvSpPr>
        <dsp:cNvPr id="0" name=""/>
        <dsp:cNvSpPr/>
      </dsp:nvSpPr>
      <dsp:spPr>
        <a:xfrm>
          <a:off x="5804693" y="1113697"/>
          <a:ext cx="1934104" cy="967052"/>
        </a:xfrm>
        <a:prstGeom prst="roundRect">
          <a:avLst>
            <a:gd name="adj" fmla="val 10000"/>
          </a:avLst>
        </a:prstGeom>
        <a:solidFill>
          <a:srgbClr val="EC6E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Program Equity</a:t>
          </a:r>
        </a:p>
      </dsp:txBody>
      <dsp:txXfrm>
        <a:off x="5833017" y="1142021"/>
        <a:ext cx="1877456" cy="910404"/>
      </dsp:txXfrm>
    </dsp:sp>
    <dsp:sp modelId="{0AB36EC7-0FD9-4477-83FE-B7BA3882DA69}">
      <dsp:nvSpPr>
        <dsp:cNvPr id="0" name=""/>
        <dsp:cNvSpPr/>
      </dsp:nvSpPr>
      <dsp:spPr>
        <a:xfrm rot="3654187">
          <a:off x="1914670" y="3110312"/>
          <a:ext cx="1590912" cy="32124"/>
        </a:xfrm>
        <a:custGeom>
          <a:avLst/>
          <a:gdLst/>
          <a:ahLst/>
          <a:cxnLst/>
          <a:rect l="0" t="0" r="0" b="0"/>
          <a:pathLst>
            <a:path>
              <a:moveTo>
                <a:pt x="0" y="16062"/>
              </a:moveTo>
              <a:lnTo>
                <a:pt x="1590912" y="16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0354" y="3086601"/>
        <a:ext cx="79545" cy="79545"/>
      </dsp:txXfrm>
    </dsp:sp>
    <dsp:sp modelId="{25267AB5-A262-4EE2-9428-15117BCC6CFF}">
      <dsp:nvSpPr>
        <dsp:cNvPr id="0" name=""/>
        <dsp:cNvSpPr/>
      </dsp:nvSpPr>
      <dsp:spPr>
        <a:xfrm>
          <a:off x="3096947" y="3337917"/>
          <a:ext cx="1934104" cy="96705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Sexual Harassment</a:t>
          </a:r>
        </a:p>
      </dsp:txBody>
      <dsp:txXfrm>
        <a:off x="3125271" y="3366241"/>
        <a:ext cx="1877456" cy="910404"/>
      </dsp:txXfrm>
    </dsp:sp>
    <dsp:sp modelId="{609443BD-0ACE-420E-962F-833639492AA0}">
      <dsp:nvSpPr>
        <dsp:cNvPr id="0" name=""/>
        <dsp:cNvSpPr/>
      </dsp:nvSpPr>
      <dsp:spPr>
        <a:xfrm rot="18289469">
          <a:off x="4740504" y="3249326"/>
          <a:ext cx="1354736" cy="32124"/>
        </a:xfrm>
        <a:custGeom>
          <a:avLst/>
          <a:gdLst/>
          <a:ahLst/>
          <a:cxnLst/>
          <a:rect l="0" t="0" r="0" b="0"/>
          <a:pathLst>
            <a:path>
              <a:moveTo>
                <a:pt x="0" y="16062"/>
              </a:moveTo>
              <a:lnTo>
                <a:pt x="1354736"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004" y="3231520"/>
        <a:ext cx="67736" cy="67736"/>
      </dsp:txXfrm>
    </dsp:sp>
    <dsp:sp modelId="{1F16E33F-B888-4810-92D1-9880E884AC48}">
      <dsp:nvSpPr>
        <dsp:cNvPr id="0" name=""/>
        <dsp:cNvSpPr/>
      </dsp:nvSpPr>
      <dsp:spPr>
        <a:xfrm>
          <a:off x="5804693" y="2225807"/>
          <a:ext cx="1934104" cy="967052"/>
        </a:xfrm>
        <a:prstGeom prst="roundRect">
          <a:avLst>
            <a:gd name="adj" fmla="val 10000"/>
          </a:avLst>
        </a:prstGeom>
        <a:solidFill>
          <a:srgbClr val="4DF7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Quid Pro Quo</a:t>
          </a:r>
        </a:p>
      </dsp:txBody>
      <dsp:txXfrm>
        <a:off x="5833017" y="2254131"/>
        <a:ext cx="1877456" cy="910404"/>
      </dsp:txXfrm>
    </dsp:sp>
    <dsp:sp modelId="{D336BFE3-67F7-4CEE-BBD9-AB56A80F7C11}">
      <dsp:nvSpPr>
        <dsp:cNvPr id="0" name=""/>
        <dsp:cNvSpPr/>
      </dsp:nvSpPr>
      <dsp:spPr>
        <a:xfrm>
          <a:off x="5031052" y="3805381"/>
          <a:ext cx="773641" cy="32124"/>
        </a:xfrm>
        <a:custGeom>
          <a:avLst/>
          <a:gdLst/>
          <a:ahLst/>
          <a:cxnLst/>
          <a:rect l="0" t="0" r="0" b="0"/>
          <a:pathLst>
            <a:path>
              <a:moveTo>
                <a:pt x="0" y="16062"/>
              </a:moveTo>
              <a:lnTo>
                <a:pt x="773641"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8531" y="3802102"/>
        <a:ext cx="38682" cy="38682"/>
      </dsp:txXfrm>
    </dsp:sp>
    <dsp:sp modelId="{8F21AFF4-89B6-45CB-89AB-3EE264A040F6}">
      <dsp:nvSpPr>
        <dsp:cNvPr id="0" name=""/>
        <dsp:cNvSpPr/>
      </dsp:nvSpPr>
      <dsp:spPr>
        <a:xfrm>
          <a:off x="5804693" y="3337917"/>
          <a:ext cx="1934104" cy="967052"/>
        </a:xfrm>
        <a:prstGeom prst="roundRect">
          <a:avLst>
            <a:gd name="adj" fmla="val 10000"/>
          </a:avLst>
        </a:prstGeom>
        <a:solidFill>
          <a:srgbClr val="4DF7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Unwelcome Conduct</a:t>
          </a:r>
        </a:p>
      </dsp:txBody>
      <dsp:txXfrm>
        <a:off x="5833017" y="3366241"/>
        <a:ext cx="1877456" cy="910404"/>
      </dsp:txXfrm>
    </dsp:sp>
    <dsp:sp modelId="{1EE7F6F0-8569-4E52-ACF0-EC365B7F005E}">
      <dsp:nvSpPr>
        <dsp:cNvPr id="0" name=""/>
        <dsp:cNvSpPr/>
      </dsp:nvSpPr>
      <dsp:spPr>
        <a:xfrm rot="3310531">
          <a:off x="4740504" y="4361436"/>
          <a:ext cx="1354736" cy="32124"/>
        </a:xfrm>
        <a:custGeom>
          <a:avLst/>
          <a:gdLst/>
          <a:ahLst/>
          <a:cxnLst/>
          <a:rect l="0" t="0" r="0" b="0"/>
          <a:pathLst>
            <a:path>
              <a:moveTo>
                <a:pt x="0" y="16062"/>
              </a:moveTo>
              <a:lnTo>
                <a:pt x="1354736" y="160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4004" y="4343630"/>
        <a:ext cx="67736" cy="67736"/>
      </dsp:txXfrm>
    </dsp:sp>
    <dsp:sp modelId="{5574569E-13F3-4545-AE11-4B20071440C2}">
      <dsp:nvSpPr>
        <dsp:cNvPr id="0" name=""/>
        <dsp:cNvSpPr/>
      </dsp:nvSpPr>
      <dsp:spPr>
        <a:xfrm>
          <a:off x="5804693" y="4450027"/>
          <a:ext cx="1934104" cy="967052"/>
        </a:xfrm>
        <a:prstGeom prst="roundRect">
          <a:avLst>
            <a:gd name="adj" fmla="val 10000"/>
          </a:avLst>
        </a:prstGeom>
        <a:solidFill>
          <a:srgbClr val="4DF71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Sexual Assault, Dating Violence, Domestic Violence or Stalking</a:t>
          </a:r>
        </a:p>
      </dsp:txBody>
      <dsp:txXfrm>
        <a:off x="5833017" y="4478351"/>
        <a:ext cx="1877456" cy="9104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8B949-9BCC-4FF1-9D83-EED0CA61912B}">
      <dsp:nvSpPr>
        <dsp:cNvPr id="0" name=""/>
        <dsp:cNvSpPr/>
      </dsp:nvSpPr>
      <dsp:spPr>
        <a:xfrm rot="5400000">
          <a:off x="-289718" y="292805"/>
          <a:ext cx="1931458" cy="13520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Report</a:t>
          </a:r>
        </a:p>
      </dsp:txBody>
      <dsp:txXfrm rot="-5400000">
        <a:off x="1" y="679096"/>
        <a:ext cx="1352020" cy="579438"/>
      </dsp:txXfrm>
    </dsp:sp>
    <dsp:sp modelId="{ED05549A-ACA4-4832-AD4F-07003B052C91}">
      <dsp:nvSpPr>
        <dsp:cNvPr id="0" name=""/>
        <dsp:cNvSpPr/>
      </dsp:nvSpPr>
      <dsp:spPr>
        <a:xfrm rot="5400000">
          <a:off x="4112286" y="-2757179"/>
          <a:ext cx="1255447" cy="67759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School &amp; System TIXC receive report</a:t>
          </a:r>
        </a:p>
        <a:p>
          <a:pPr marL="171450" lvl="1" indent="-171450" algn="l" defTabSz="844550">
            <a:lnSpc>
              <a:spcPct val="90000"/>
            </a:lnSpc>
            <a:spcBef>
              <a:spcPct val="0"/>
            </a:spcBef>
            <a:spcAft>
              <a:spcPct val="15000"/>
            </a:spcAft>
            <a:buChar char="•"/>
          </a:pPr>
          <a:r>
            <a:rPr lang="en-US" sz="1900" kern="1200" dirty="0"/>
            <a:t>School TIXC contacts complainant, provides supportive measures, conducts small “I” investigation, evaluates concern for Title IX “fit,” and explains options to complainant.</a:t>
          </a:r>
        </a:p>
      </dsp:txBody>
      <dsp:txXfrm rot="-5400000">
        <a:off x="1352020" y="64373"/>
        <a:ext cx="6714693" cy="1132875"/>
      </dsp:txXfrm>
    </dsp:sp>
    <dsp:sp modelId="{D3C1A7C6-9DFA-4571-9088-5D81822462ED}">
      <dsp:nvSpPr>
        <dsp:cNvPr id="0" name=""/>
        <dsp:cNvSpPr/>
      </dsp:nvSpPr>
      <dsp:spPr>
        <a:xfrm rot="5400000">
          <a:off x="-289718" y="2033323"/>
          <a:ext cx="1931458" cy="13520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Complaint</a:t>
          </a:r>
        </a:p>
      </dsp:txBody>
      <dsp:txXfrm rot="-5400000">
        <a:off x="1" y="2419614"/>
        <a:ext cx="1352020" cy="579438"/>
      </dsp:txXfrm>
    </dsp:sp>
    <dsp:sp modelId="{99C63703-67F1-457F-B730-0C212E2ECD22}">
      <dsp:nvSpPr>
        <dsp:cNvPr id="0" name=""/>
        <dsp:cNvSpPr/>
      </dsp:nvSpPr>
      <dsp:spPr>
        <a:xfrm rot="5400000">
          <a:off x="4112286" y="-1016661"/>
          <a:ext cx="1255447" cy="67759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Complainant files formal complaint</a:t>
          </a:r>
        </a:p>
        <a:p>
          <a:pPr marL="171450" lvl="1" indent="-171450" algn="l" defTabSz="844550">
            <a:lnSpc>
              <a:spcPct val="90000"/>
            </a:lnSpc>
            <a:spcBef>
              <a:spcPct val="0"/>
            </a:spcBef>
            <a:spcAft>
              <a:spcPct val="15000"/>
            </a:spcAft>
            <a:buChar char="•"/>
          </a:pPr>
          <a:r>
            <a:rPr lang="en-US" sz="1900" kern="1200" dirty="0"/>
            <a:t>System TIXC receives formal complaint and reviews</a:t>
          </a:r>
        </a:p>
        <a:p>
          <a:pPr marL="171450" lvl="1" indent="-171450" algn="l" defTabSz="844550">
            <a:lnSpc>
              <a:spcPct val="90000"/>
            </a:lnSpc>
            <a:spcBef>
              <a:spcPct val="0"/>
            </a:spcBef>
            <a:spcAft>
              <a:spcPct val="15000"/>
            </a:spcAft>
            <a:buChar char="•"/>
          </a:pPr>
          <a:r>
            <a:rPr lang="en-US" sz="1900" kern="1200" dirty="0"/>
            <a:t>Investigators are contacted to conduct big “I” investigation</a:t>
          </a:r>
        </a:p>
      </dsp:txBody>
      <dsp:txXfrm rot="-5400000">
        <a:off x="1352020" y="1804891"/>
        <a:ext cx="6714693" cy="1132875"/>
      </dsp:txXfrm>
    </dsp:sp>
    <dsp:sp modelId="{C631D0FA-8571-4C18-B136-978AD3AFED87}">
      <dsp:nvSpPr>
        <dsp:cNvPr id="0" name=""/>
        <dsp:cNvSpPr/>
      </dsp:nvSpPr>
      <dsp:spPr>
        <a:xfrm rot="5400000">
          <a:off x="-289718" y="3773840"/>
          <a:ext cx="1931458" cy="135202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Resolution</a:t>
          </a:r>
        </a:p>
      </dsp:txBody>
      <dsp:txXfrm rot="-5400000">
        <a:off x="1" y="4160131"/>
        <a:ext cx="1352020" cy="579438"/>
      </dsp:txXfrm>
    </dsp:sp>
    <dsp:sp modelId="{32FADFAD-6B39-4633-B8F2-FC909F37D049}">
      <dsp:nvSpPr>
        <dsp:cNvPr id="0" name=""/>
        <dsp:cNvSpPr/>
      </dsp:nvSpPr>
      <dsp:spPr>
        <a:xfrm rot="5400000">
          <a:off x="4112286" y="723856"/>
          <a:ext cx="1255447" cy="67759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Investigative report sent to Decision-Maker who determines findings</a:t>
          </a:r>
        </a:p>
        <a:p>
          <a:pPr marL="171450" lvl="1" indent="-171450" algn="l" defTabSz="844550">
            <a:lnSpc>
              <a:spcPct val="90000"/>
            </a:lnSpc>
            <a:spcBef>
              <a:spcPct val="0"/>
            </a:spcBef>
            <a:spcAft>
              <a:spcPct val="15000"/>
            </a:spcAft>
            <a:buChar char="•"/>
          </a:pPr>
          <a:r>
            <a:rPr lang="en-US" sz="1900" kern="1200" dirty="0"/>
            <a:t>Informal Resolution can be used any time prior to determination</a:t>
          </a:r>
        </a:p>
      </dsp:txBody>
      <dsp:txXfrm rot="-5400000">
        <a:off x="1352020" y="3545408"/>
        <a:ext cx="6714693" cy="11328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70F8B-3B1E-42F3-95B6-989FC007862B}">
      <dsp:nvSpPr>
        <dsp:cNvPr id="0" name=""/>
        <dsp:cNvSpPr/>
      </dsp:nvSpPr>
      <dsp:spPr>
        <a:xfrm rot="5400000">
          <a:off x="245917" y="3499227"/>
          <a:ext cx="730521" cy="121557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DE69C8-F7B4-4DF4-99C2-9D2EDF42F782}">
      <dsp:nvSpPr>
        <dsp:cNvPr id="0" name=""/>
        <dsp:cNvSpPr/>
      </dsp:nvSpPr>
      <dsp:spPr>
        <a:xfrm>
          <a:off x="123974" y="3862421"/>
          <a:ext cx="1097424" cy="961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Notification of formal complaint</a:t>
          </a:r>
        </a:p>
      </dsp:txBody>
      <dsp:txXfrm>
        <a:off x="123974" y="3862421"/>
        <a:ext cx="1097424" cy="961957"/>
      </dsp:txXfrm>
    </dsp:sp>
    <dsp:sp modelId="{42D4801D-8034-465A-B576-77F2F08E082F}">
      <dsp:nvSpPr>
        <dsp:cNvPr id="0" name=""/>
        <dsp:cNvSpPr/>
      </dsp:nvSpPr>
      <dsp:spPr>
        <a:xfrm>
          <a:off x="1014338" y="3409735"/>
          <a:ext cx="207061" cy="20706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E1E6C-1FC9-4B9A-9E91-5AC441106F40}">
      <dsp:nvSpPr>
        <dsp:cNvPr id="0" name=""/>
        <dsp:cNvSpPr/>
      </dsp:nvSpPr>
      <dsp:spPr>
        <a:xfrm rot="5400000">
          <a:off x="1589379" y="3166786"/>
          <a:ext cx="730521" cy="121557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0E37D1-F2D7-4700-BF94-F0E3A6877147}">
      <dsp:nvSpPr>
        <dsp:cNvPr id="0" name=""/>
        <dsp:cNvSpPr/>
      </dsp:nvSpPr>
      <dsp:spPr>
        <a:xfrm>
          <a:off x="1467437" y="3529980"/>
          <a:ext cx="1097424" cy="961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Investigation</a:t>
          </a:r>
        </a:p>
      </dsp:txBody>
      <dsp:txXfrm>
        <a:off x="1467437" y="3529980"/>
        <a:ext cx="1097424" cy="961957"/>
      </dsp:txXfrm>
    </dsp:sp>
    <dsp:sp modelId="{7E534950-52D5-431A-86EC-534322E222EA}">
      <dsp:nvSpPr>
        <dsp:cNvPr id="0" name=""/>
        <dsp:cNvSpPr/>
      </dsp:nvSpPr>
      <dsp:spPr>
        <a:xfrm>
          <a:off x="2357800" y="3077294"/>
          <a:ext cx="207061" cy="20706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693EDD-FDCB-4427-B195-B5025FED056C}">
      <dsp:nvSpPr>
        <dsp:cNvPr id="0" name=""/>
        <dsp:cNvSpPr/>
      </dsp:nvSpPr>
      <dsp:spPr>
        <a:xfrm rot="5400000">
          <a:off x="2932841" y="2834345"/>
          <a:ext cx="730521" cy="121557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91A0C-5EB5-48AA-9237-D07753F41BE8}">
      <dsp:nvSpPr>
        <dsp:cNvPr id="0" name=""/>
        <dsp:cNvSpPr/>
      </dsp:nvSpPr>
      <dsp:spPr>
        <a:xfrm>
          <a:off x="2810899" y="3197539"/>
          <a:ext cx="1097424" cy="961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Evidence Review (10 days)</a:t>
          </a:r>
        </a:p>
      </dsp:txBody>
      <dsp:txXfrm>
        <a:off x="2810899" y="3197539"/>
        <a:ext cx="1097424" cy="961957"/>
      </dsp:txXfrm>
    </dsp:sp>
    <dsp:sp modelId="{5E57483B-693D-4E0F-88D0-694151077030}">
      <dsp:nvSpPr>
        <dsp:cNvPr id="0" name=""/>
        <dsp:cNvSpPr/>
      </dsp:nvSpPr>
      <dsp:spPr>
        <a:xfrm>
          <a:off x="3701262" y="2744853"/>
          <a:ext cx="207061" cy="20706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91EE0F-B88D-4AD2-9DBA-4B98245A81DC}">
      <dsp:nvSpPr>
        <dsp:cNvPr id="0" name=""/>
        <dsp:cNvSpPr/>
      </dsp:nvSpPr>
      <dsp:spPr>
        <a:xfrm rot="5400000">
          <a:off x="4276303" y="2501904"/>
          <a:ext cx="730521" cy="121557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44C1D-A644-4768-9C2F-9871A9FC2A96}">
      <dsp:nvSpPr>
        <dsp:cNvPr id="0" name=""/>
        <dsp:cNvSpPr/>
      </dsp:nvSpPr>
      <dsp:spPr>
        <a:xfrm>
          <a:off x="4154361" y="2865098"/>
          <a:ext cx="1097424" cy="961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Investigation report complete</a:t>
          </a:r>
        </a:p>
      </dsp:txBody>
      <dsp:txXfrm>
        <a:off x="4154361" y="2865098"/>
        <a:ext cx="1097424" cy="961957"/>
      </dsp:txXfrm>
    </dsp:sp>
    <dsp:sp modelId="{3D7C82DD-9375-41A5-A797-DCF0E73E3B55}">
      <dsp:nvSpPr>
        <dsp:cNvPr id="0" name=""/>
        <dsp:cNvSpPr/>
      </dsp:nvSpPr>
      <dsp:spPr>
        <a:xfrm>
          <a:off x="5044724" y="2412412"/>
          <a:ext cx="207061" cy="20706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CC31C-CB09-4C5E-834D-C0733AB57FFA}">
      <dsp:nvSpPr>
        <dsp:cNvPr id="0" name=""/>
        <dsp:cNvSpPr/>
      </dsp:nvSpPr>
      <dsp:spPr>
        <a:xfrm rot="5400000">
          <a:off x="5619765" y="2169463"/>
          <a:ext cx="730521" cy="121557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1F192-9FC3-4174-8094-9389CAD67424}">
      <dsp:nvSpPr>
        <dsp:cNvPr id="0" name=""/>
        <dsp:cNvSpPr/>
      </dsp:nvSpPr>
      <dsp:spPr>
        <a:xfrm>
          <a:off x="5497823" y="2532656"/>
          <a:ext cx="1097424" cy="961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Review of investigation report (10 days before determination)</a:t>
          </a:r>
        </a:p>
      </dsp:txBody>
      <dsp:txXfrm>
        <a:off x="5497823" y="2532656"/>
        <a:ext cx="1097424" cy="961957"/>
      </dsp:txXfrm>
    </dsp:sp>
    <dsp:sp modelId="{6315D93E-AF3A-4BE6-81D6-5304FE0114E4}">
      <dsp:nvSpPr>
        <dsp:cNvPr id="0" name=""/>
        <dsp:cNvSpPr/>
      </dsp:nvSpPr>
      <dsp:spPr>
        <a:xfrm>
          <a:off x="6388186" y="2079971"/>
          <a:ext cx="207061" cy="20706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6044BE-7344-4A73-82F4-BCFF4793DC1C}">
      <dsp:nvSpPr>
        <dsp:cNvPr id="0" name=""/>
        <dsp:cNvSpPr/>
      </dsp:nvSpPr>
      <dsp:spPr>
        <a:xfrm rot="5400000">
          <a:off x="6963227" y="1837021"/>
          <a:ext cx="730521" cy="121557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B58FC-94D9-4D49-8B9F-C72C21CE4FA9}">
      <dsp:nvSpPr>
        <dsp:cNvPr id="0" name=""/>
        <dsp:cNvSpPr/>
      </dsp:nvSpPr>
      <dsp:spPr>
        <a:xfrm>
          <a:off x="6841285" y="2200215"/>
          <a:ext cx="1097424" cy="961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Opportunity to ask questions</a:t>
          </a:r>
        </a:p>
      </dsp:txBody>
      <dsp:txXfrm>
        <a:off x="6841285" y="2200215"/>
        <a:ext cx="1097424" cy="961957"/>
      </dsp:txXfrm>
    </dsp:sp>
    <dsp:sp modelId="{8C9D69AB-C437-4299-A9CD-6D3964BF0429}">
      <dsp:nvSpPr>
        <dsp:cNvPr id="0" name=""/>
        <dsp:cNvSpPr/>
      </dsp:nvSpPr>
      <dsp:spPr>
        <a:xfrm>
          <a:off x="7731649" y="1747530"/>
          <a:ext cx="207061" cy="20706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ECC3CB-4AE1-4A01-A9B5-DD1307086F85}">
      <dsp:nvSpPr>
        <dsp:cNvPr id="0" name=""/>
        <dsp:cNvSpPr/>
      </dsp:nvSpPr>
      <dsp:spPr>
        <a:xfrm rot="5400000">
          <a:off x="8306690" y="1504580"/>
          <a:ext cx="730521" cy="121557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46CBD4-0DA5-4127-B582-1B8F9D57552E}">
      <dsp:nvSpPr>
        <dsp:cNvPr id="0" name=""/>
        <dsp:cNvSpPr/>
      </dsp:nvSpPr>
      <dsp:spPr>
        <a:xfrm>
          <a:off x="8184747" y="1867774"/>
          <a:ext cx="1097424" cy="961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Written Determination</a:t>
          </a:r>
        </a:p>
      </dsp:txBody>
      <dsp:txXfrm>
        <a:off x="8184747" y="1867774"/>
        <a:ext cx="1097424" cy="961957"/>
      </dsp:txXfrm>
    </dsp:sp>
    <dsp:sp modelId="{B86B5594-5EFC-4788-9D93-171FC883B3B0}">
      <dsp:nvSpPr>
        <dsp:cNvPr id="0" name=""/>
        <dsp:cNvSpPr/>
      </dsp:nvSpPr>
      <dsp:spPr>
        <a:xfrm>
          <a:off x="9075111" y="1415089"/>
          <a:ext cx="207061" cy="20706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0861D-A310-4EAD-9206-89C611768BA7}">
      <dsp:nvSpPr>
        <dsp:cNvPr id="0" name=""/>
        <dsp:cNvSpPr/>
      </dsp:nvSpPr>
      <dsp:spPr>
        <a:xfrm rot="5400000">
          <a:off x="9650152" y="1172139"/>
          <a:ext cx="730521" cy="121557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8439CB-9630-4264-A674-57A16EB83B32}">
      <dsp:nvSpPr>
        <dsp:cNvPr id="0" name=""/>
        <dsp:cNvSpPr/>
      </dsp:nvSpPr>
      <dsp:spPr>
        <a:xfrm>
          <a:off x="9528209" y="1535333"/>
          <a:ext cx="1097424" cy="961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Appeal</a:t>
          </a:r>
        </a:p>
      </dsp:txBody>
      <dsp:txXfrm>
        <a:off x="9528209" y="1535333"/>
        <a:ext cx="1097424" cy="961957"/>
      </dsp:txXfrm>
    </dsp:sp>
    <dsp:sp modelId="{17F03A92-3A91-4526-BE14-D43F42E41949}">
      <dsp:nvSpPr>
        <dsp:cNvPr id="0" name=""/>
        <dsp:cNvSpPr/>
      </dsp:nvSpPr>
      <dsp:spPr>
        <a:xfrm>
          <a:off x="10418573" y="1082648"/>
          <a:ext cx="207061" cy="20706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E028A-AD2A-4C01-818F-33D7AFD65268}">
      <dsp:nvSpPr>
        <dsp:cNvPr id="0" name=""/>
        <dsp:cNvSpPr/>
      </dsp:nvSpPr>
      <dsp:spPr>
        <a:xfrm rot="5400000">
          <a:off x="10993614" y="839698"/>
          <a:ext cx="730521" cy="121557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89AD1E-EB3E-49A6-AEBF-2946095C6755}">
      <dsp:nvSpPr>
        <dsp:cNvPr id="0" name=""/>
        <dsp:cNvSpPr/>
      </dsp:nvSpPr>
      <dsp:spPr>
        <a:xfrm>
          <a:off x="10871672" y="1202892"/>
          <a:ext cx="1097424" cy="961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Final Determination</a:t>
          </a:r>
        </a:p>
      </dsp:txBody>
      <dsp:txXfrm>
        <a:off x="10871672" y="1202892"/>
        <a:ext cx="1097424" cy="9619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4FD49-CFBF-41E4-88B7-496F2F0873BF}">
      <dsp:nvSpPr>
        <dsp:cNvPr id="0" name=""/>
        <dsp:cNvSpPr/>
      </dsp:nvSpPr>
      <dsp:spPr>
        <a:xfrm rot="21300000">
          <a:off x="24942" y="2246800"/>
          <a:ext cx="8078114" cy="925066"/>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B8BDD3-2EBE-4FAC-B6C5-201FDCE38E62}">
      <dsp:nvSpPr>
        <dsp:cNvPr id="0" name=""/>
        <dsp:cNvSpPr/>
      </dsp:nvSpPr>
      <dsp:spPr>
        <a:xfrm>
          <a:off x="975360" y="270933"/>
          <a:ext cx="2438400" cy="2167466"/>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EFAC07-2BEE-4380-9642-B762E76AC1D2}">
      <dsp:nvSpPr>
        <dsp:cNvPr id="0" name=""/>
        <dsp:cNvSpPr/>
      </dsp:nvSpPr>
      <dsp:spPr>
        <a:xfrm>
          <a:off x="4307840" y="0"/>
          <a:ext cx="2600960" cy="227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b="1" kern="1200" dirty="0"/>
            <a:t>Due Process</a:t>
          </a:r>
        </a:p>
      </dsp:txBody>
      <dsp:txXfrm>
        <a:off x="4307840" y="0"/>
        <a:ext cx="2600960" cy="2275840"/>
      </dsp:txXfrm>
    </dsp:sp>
    <dsp:sp modelId="{5255D69B-6A40-494B-920C-56A018D73086}">
      <dsp:nvSpPr>
        <dsp:cNvPr id="0" name=""/>
        <dsp:cNvSpPr/>
      </dsp:nvSpPr>
      <dsp:spPr>
        <a:xfrm>
          <a:off x="4714239" y="2980266"/>
          <a:ext cx="2438400" cy="2167466"/>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E87C64-8E3A-4567-8424-3BD1B63F020E}">
      <dsp:nvSpPr>
        <dsp:cNvPr id="0" name=""/>
        <dsp:cNvSpPr/>
      </dsp:nvSpPr>
      <dsp:spPr>
        <a:xfrm>
          <a:off x="1219200" y="3142826"/>
          <a:ext cx="2600960" cy="227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b="1" kern="1200" dirty="0"/>
            <a:t>Trauma-Informed Practices</a:t>
          </a:r>
        </a:p>
      </dsp:txBody>
      <dsp:txXfrm>
        <a:off x="1219200" y="3142826"/>
        <a:ext cx="2600960" cy="22758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664D2-E4A6-4D0C-9006-9CB3A2623906}">
      <dsp:nvSpPr>
        <dsp:cNvPr id="0" name=""/>
        <dsp:cNvSpPr/>
      </dsp:nvSpPr>
      <dsp:spPr>
        <a:xfrm>
          <a:off x="0" y="0"/>
          <a:ext cx="1416819" cy="5296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kern="1200" dirty="0"/>
            <a:t> </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Investigator is self-aware</a:t>
          </a:r>
        </a:p>
        <a:p>
          <a:pPr marL="57150" lvl="1" indent="-57150" algn="l" defTabSz="488950">
            <a:lnSpc>
              <a:spcPct val="90000"/>
            </a:lnSpc>
            <a:spcBef>
              <a:spcPct val="0"/>
            </a:spcBef>
            <a:spcAft>
              <a:spcPct val="15000"/>
            </a:spcAft>
            <a:buChar char="•"/>
          </a:pPr>
          <a:r>
            <a:rPr lang="en-US" sz="1100" kern="1200" dirty="0"/>
            <a:t>Conflicts of interest</a:t>
          </a:r>
        </a:p>
        <a:p>
          <a:pPr marL="57150" lvl="1" indent="-57150" algn="l" defTabSz="488950">
            <a:lnSpc>
              <a:spcPct val="90000"/>
            </a:lnSpc>
            <a:spcBef>
              <a:spcPct val="0"/>
            </a:spcBef>
            <a:spcAft>
              <a:spcPct val="15000"/>
            </a:spcAft>
            <a:buChar char="•"/>
          </a:pPr>
          <a:r>
            <a:rPr lang="en-US" sz="1100" kern="1200" dirty="0"/>
            <a:t>Biases</a:t>
          </a:r>
        </a:p>
      </dsp:txBody>
      <dsp:txXfrm>
        <a:off x="0" y="2118561"/>
        <a:ext cx="1416819" cy="2118561"/>
      </dsp:txXfrm>
    </dsp:sp>
    <dsp:sp modelId="{737B6FAD-0C0F-489D-80ED-BB37DBDA7045}">
      <dsp:nvSpPr>
        <dsp:cNvPr id="0" name=""/>
        <dsp:cNvSpPr/>
      </dsp:nvSpPr>
      <dsp:spPr>
        <a:xfrm>
          <a:off x="47215" y="317784"/>
          <a:ext cx="1331810" cy="1763702"/>
        </a:xfrm>
        <a:prstGeom prst="ellipse">
          <a:avLst/>
        </a:prstGeom>
        <a:blipFill rotWithShape="1">
          <a:blip xmlns:r="http://schemas.openxmlformats.org/officeDocument/2006/relationships" r:embed="rId1"/>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926AD4-FC03-4605-888A-9AD1952B5D6E}">
      <dsp:nvSpPr>
        <dsp:cNvPr id="0" name=""/>
        <dsp:cNvSpPr/>
      </dsp:nvSpPr>
      <dsp:spPr>
        <a:xfrm>
          <a:off x="1464034" y="0"/>
          <a:ext cx="1416819" cy="5296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Investigator is trained and prepared</a:t>
          </a:r>
        </a:p>
      </dsp:txBody>
      <dsp:txXfrm>
        <a:off x="1464034" y="2118561"/>
        <a:ext cx="1416819" cy="2118561"/>
      </dsp:txXfrm>
    </dsp:sp>
    <dsp:sp modelId="{395B6D80-C75B-4615-B44C-79E5086116B1}">
      <dsp:nvSpPr>
        <dsp:cNvPr id="0" name=""/>
        <dsp:cNvSpPr/>
      </dsp:nvSpPr>
      <dsp:spPr>
        <a:xfrm>
          <a:off x="1506539" y="317784"/>
          <a:ext cx="1331810" cy="1763702"/>
        </a:xfrm>
        <a:prstGeom prst="ellipse">
          <a:avLst/>
        </a:prstGeom>
        <a:blipFill rotWithShape="1">
          <a:blip xmlns:r="http://schemas.openxmlformats.org/officeDocument/2006/relationships" r:embed="rId2"/>
          <a:srcRect/>
          <a:stretch>
            <a:fillRect l="-57000" r="-5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87C47F-5D5E-4727-A8CF-D1CFE5B43322}">
      <dsp:nvSpPr>
        <dsp:cNvPr id="0" name=""/>
        <dsp:cNvSpPr/>
      </dsp:nvSpPr>
      <dsp:spPr>
        <a:xfrm>
          <a:off x="2923358" y="0"/>
          <a:ext cx="1416819" cy="5296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Each party is fully heard</a:t>
          </a:r>
        </a:p>
      </dsp:txBody>
      <dsp:txXfrm>
        <a:off x="2923358" y="2118561"/>
        <a:ext cx="1416819" cy="2118561"/>
      </dsp:txXfrm>
    </dsp:sp>
    <dsp:sp modelId="{3FD0C679-8CA1-4689-B407-6466F4D8C1F1}">
      <dsp:nvSpPr>
        <dsp:cNvPr id="0" name=""/>
        <dsp:cNvSpPr/>
      </dsp:nvSpPr>
      <dsp:spPr>
        <a:xfrm>
          <a:off x="2965862" y="317784"/>
          <a:ext cx="1331810" cy="1763702"/>
        </a:xfrm>
        <a:prstGeom prst="ellipse">
          <a:avLst/>
        </a:prstGeom>
        <a:blipFill rotWithShape="1">
          <a:blip xmlns:r="http://schemas.openxmlformats.org/officeDocument/2006/relationships" r:embed="rId3"/>
          <a:srcRect/>
          <a:stretch>
            <a:fillRect l="-60000" r="-6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A85B76-DBC4-4F71-8941-29E317FA79FC}">
      <dsp:nvSpPr>
        <dsp:cNvPr id="0" name=""/>
        <dsp:cNvSpPr/>
      </dsp:nvSpPr>
      <dsp:spPr>
        <a:xfrm>
          <a:off x="4382682" y="0"/>
          <a:ext cx="1416819" cy="5296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Each party is shown compassion and respect; Understands how trauma may impact interviews</a:t>
          </a:r>
        </a:p>
      </dsp:txBody>
      <dsp:txXfrm>
        <a:off x="4382682" y="2118561"/>
        <a:ext cx="1416819" cy="2118561"/>
      </dsp:txXfrm>
    </dsp:sp>
    <dsp:sp modelId="{04B0A1DC-24A3-4155-8771-1161946CE855}">
      <dsp:nvSpPr>
        <dsp:cNvPr id="0" name=""/>
        <dsp:cNvSpPr/>
      </dsp:nvSpPr>
      <dsp:spPr>
        <a:xfrm>
          <a:off x="4425186" y="317784"/>
          <a:ext cx="1331810" cy="1763702"/>
        </a:xfrm>
        <a:prstGeom prst="ellipse">
          <a:avLst/>
        </a:prstGeom>
        <a:blipFill rotWithShape="1">
          <a:blip xmlns:r="http://schemas.openxmlformats.org/officeDocument/2006/relationships" r:embed="rId4"/>
          <a:srcRect/>
          <a:stretch>
            <a:fillRect l="-67000" r="-6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4E0DD9-6EDB-4CC1-8473-016D55BC2362}">
      <dsp:nvSpPr>
        <dsp:cNvPr id="0" name=""/>
        <dsp:cNvSpPr/>
      </dsp:nvSpPr>
      <dsp:spPr>
        <a:xfrm>
          <a:off x="5842005" y="0"/>
          <a:ext cx="1416819" cy="5296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Investigators recognize the difference between rumors and facts</a:t>
          </a:r>
        </a:p>
        <a:p>
          <a:pPr marL="57150" lvl="1" indent="-57150" algn="l" defTabSz="488950">
            <a:lnSpc>
              <a:spcPct val="90000"/>
            </a:lnSpc>
            <a:spcBef>
              <a:spcPct val="0"/>
            </a:spcBef>
            <a:spcAft>
              <a:spcPct val="15000"/>
            </a:spcAft>
            <a:buChar char="•"/>
          </a:pPr>
          <a:endParaRPr lang="en-US" sz="1100" kern="1200"/>
        </a:p>
      </dsp:txBody>
      <dsp:txXfrm>
        <a:off x="5842005" y="2118561"/>
        <a:ext cx="1416819" cy="2118561"/>
      </dsp:txXfrm>
    </dsp:sp>
    <dsp:sp modelId="{31F540C5-C31A-44D1-AA5A-A30B7C35DB0F}">
      <dsp:nvSpPr>
        <dsp:cNvPr id="0" name=""/>
        <dsp:cNvSpPr/>
      </dsp:nvSpPr>
      <dsp:spPr>
        <a:xfrm>
          <a:off x="5884510" y="317784"/>
          <a:ext cx="1331810" cy="1763702"/>
        </a:xfrm>
        <a:prstGeom prst="ellipse">
          <a:avLst/>
        </a:prstGeom>
        <a:blipFill rotWithShape="1">
          <a:blip xmlns:r="http://schemas.openxmlformats.org/officeDocument/2006/relationships" r:embed="rId5"/>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EACAE5-38FB-4827-97E1-CDCF6FC297C2}">
      <dsp:nvSpPr>
        <dsp:cNvPr id="0" name=""/>
        <dsp:cNvSpPr/>
      </dsp:nvSpPr>
      <dsp:spPr>
        <a:xfrm>
          <a:off x="7301329" y="0"/>
          <a:ext cx="1416819" cy="5296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Investigator keeps and open mind until all evidence is obtained</a:t>
          </a:r>
        </a:p>
      </dsp:txBody>
      <dsp:txXfrm>
        <a:off x="7301329" y="2118561"/>
        <a:ext cx="1416819" cy="2118561"/>
      </dsp:txXfrm>
    </dsp:sp>
    <dsp:sp modelId="{754DAAEB-439C-4C70-8A40-321FCD6EB5D5}">
      <dsp:nvSpPr>
        <dsp:cNvPr id="0" name=""/>
        <dsp:cNvSpPr/>
      </dsp:nvSpPr>
      <dsp:spPr>
        <a:xfrm>
          <a:off x="7343834" y="317784"/>
          <a:ext cx="1331810" cy="1763702"/>
        </a:xfrm>
        <a:prstGeom prst="ellipse">
          <a:avLst/>
        </a:prstGeom>
        <a:blipFill rotWithShape="1">
          <a:blip xmlns:r="http://schemas.openxmlformats.org/officeDocument/2006/relationships" r:embed="rId6"/>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7A813B-3CF6-472B-9644-64AB4E7DBE54}">
      <dsp:nvSpPr>
        <dsp:cNvPr id="0" name=""/>
        <dsp:cNvSpPr/>
      </dsp:nvSpPr>
      <dsp:spPr>
        <a:xfrm>
          <a:off x="8760653" y="0"/>
          <a:ext cx="1416819" cy="5296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kern="1200" dirty="0"/>
            <a:t>Investigator ensures that all witnesses suggested and evidence offered by the parties is carefully considered</a:t>
          </a:r>
        </a:p>
        <a:p>
          <a:pPr marL="57150" lvl="1" indent="-57150" algn="l" defTabSz="488950">
            <a:lnSpc>
              <a:spcPct val="90000"/>
            </a:lnSpc>
            <a:spcBef>
              <a:spcPct val="0"/>
            </a:spcBef>
            <a:spcAft>
              <a:spcPct val="15000"/>
            </a:spcAft>
            <a:buChar char="•"/>
          </a:pPr>
          <a:endParaRPr lang="en-US" sz="1100" kern="1200"/>
        </a:p>
      </dsp:txBody>
      <dsp:txXfrm>
        <a:off x="8760653" y="2118561"/>
        <a:ext cx="1416819" cy="2118561"/>
      </dsp:txXfrm>
    </dsp:sp>
    <dsp:sp modelId="{9E172539-C949-44B4-A056-DDA0FF9BCC01}">
      <dsp:nvSpPr>
        <dsp:cNvPr id="0" name=""/>
        <dsp:cNvSpPr/>
      </dsp:nvSpPr>
      <dsp:spPr>
        <a:xfrm>
          <a:off x="8803157" y="317784"/>
          <a:ext cx="1331810" cy="1763702"/>
        </a:xfrm>
        <a:prstGeom prst="ellipse">
          <a:avLst/>
        </a:prstGeom>
        <a:blipFill rotWithShape="1">
          <a:blip xmlns:r="http://schemas.openxmlformats.org/officeDocument/2006/relationships" r:embed="rId7"/>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85DF18-003C-4B0D-BCD0-CEFCECE36D63}">
      <dsp:nvSpPr>
        <dsp:cNvPr id="0" name=""/>
        <dsp:cNvSpPr/>
      </dsp:nvSpPr>
      <dsp:spPr>
        <a:xfrm>
          <a:off x="10219976" y="0"/>
          <a:ext cx="1416819" cy="5296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Investigator considers the evidence and only the evidence</a:t>
          </a:r>
        </a:p>
      </dsp:txBody>
      <dsp:txXfrm>
        <a:off x="10219976" y="2118561"/>
        <a:ext cx="1416819" cy="2118561"/>
      </dsp:txXfrm>
    </dsp:sp>
    <dsp:sp modelId="{B8F7060F-4AD9-42F5-A680-FC101AB398A4}">
      <dsp:nvSpPr>
        <dsp:cNvPr id="0" name=""/>
        <dsp:cNvSpPr/>
      </dsp:nvSpPr>
      <dsp:spPr>
        <a:xfrm>
          <a:off x="10262481" y="317784"/>
          <a:ext cx="1331810" cy="1763702"/>
        </a:xfrm>
        <a:prstGeom prst="ellipse">
          <a:avLst/>
        </a:prstGeom>
        <a:blipFill rotWithShape="1">
          <a:blip xmlns:r="http://schemas.openxmlformats.org/officeDocument/2006/relationships" r:embed="rId8"/>
          <a:srcRect/>
          <a:stretch>
            <a:fillRect l="-61000" r="-6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A2A6BF-DB18-4E0E-80BB-191665A4C6BE}">
      <dsp:nvSpPr>
        <dsp:cNvPr id="0" name=""/>
        <dsp:cNvSpPr/>
      </dsp:nvSpPr>
      <dsp:spPr>
        <a:xfrm>
          <a:off x="465660" y="4237123"/>
          <a:ext cx="10710186" cy="79446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025FE-842C-4224-A60C-B4CC3E4938CF}" type="datetimeFigureOut">
              <a:rPr lang="en-US" smtClean="0"/>
              <a:t>3/4/2025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6E197-3A88-4EEC-8131-7C2C7E3E30CF}" type="slidenum">
              <a:rPr lang="en-US" smtClean="0"/>
              <a:t>‹#›</a:t>
            </a:fld>
            <a:endParaRPr lang="en-US" dirty="0"/>
          </a:p>
        </p:txBody>
      </p:sp>
    </p:spTree>
    <p:extLst>
      <p:ext uri="{BB962C8B-B14F-4D97-AF65-F5344CB8AC3E}">
        <p14:creationId xmlns:p14="http://schemas.microsoft.com/office/powerpoint/2010/main" val="418106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cboe.org/Page/6224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1</a:t>
            </a:fld>
            <a:endParaRPr lang="en-US" dirty="0"/>
          </a:p>
        </p:txBody>
      </p:sp>
    </p:spTree>
    <p:extLst>
      <p:ext uri="{BB962C8B-B14F-4D97-AF65-F5344CB8AC3E}">
        <p14:creationId xmlns:p14="http://schemas.microsoft.com/office/powerpoint/2010/main" val="660671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Policy is</a:t>
            </a:r>
            <a:r>
              <a:rPr lang="en-US" baseline="0" dirty="0"/>
              <a:t> Policy GAEB – Sexual Harassment of Employees</a:t>
            </a:r>
          </a:p>
          <a:p>
            <a:pPr marL="171450" indent="-171450">
              <a:buFont typeface="Arial" panose="020B0604020202020204" pitchFamily="34" charset="0"/>
              <a:buChar char="•"/>
            </a:pPr>
            <a:r>
              <a:rPr lang="en-US" baseline="0" dirty="0"/>
              <a:t>Prohibits harassment of students or employees </a:t>
            </a:r>
          </a:p>
          <a:p>
            <a:pPr marL="171450" indent="-171450">
              <a:buFont typeface="Arial" panose="020B0604020202020204" pitchFamily="34" charset="0"/>
              <a:buChar char="•"/>
            </a:pPr>
            <a:r>
              <a:rPr lang="en-US" baseline="0" dirty="0"/>
              <a:t>By students or employees</a:t>
            </a:r>
          </a:p>
          <a:p>
            <a:pPr marL="171450" indent="-171450">
              <a:buFont typeface="Arial" panose="020B0604020202020204" pitchFamily="34" charset="0"/>
              <a:buChar char="•"/>
            </a:pPr>
            <a:r>
              <a:rPr lang="en-US" baseline="0" dirty="0"/>
              <a:t>Based on race, color, sex, national origin, religion, age, or disability (protected classes)</a:t>
            </a:r>
          </a:p>
          <a:p>
            <a:pPr marL="171450" indent="-171450">
              <a:buFont typeface="Arial" panose="020B0604020202020204" pitchFamily="34" charset="0"/>
              <a:buChar char="•"/>
            </a:pPr>
            <a:r>
              <a:rPr lang="en-US" baseline="0" dirty="0"/>
              <a:t>Harassment can include – conduct or speech entailing unwelcome sexual advances, requests for sexual favors, taunts, threats, vulgar comments, physical contact that creates hostile environment – and others acts</a:t>
            </a:r>
          </a:p>
          <a:p>
            <a:pPr marL="171450" indent="-171450">
              <a:buFont typeface="Arial" panose="020B0604020202020204" pitchFamily="34" charset="0"/>
              <a:buChar char="•"/>
            </a:pPr>
            <a:r>
              <a:rPr lang="en-US" baseline="0" dirty="0"/>
              <a:t>Report to principal or appropriate coordinator designated by policy</a:t>
            </a:r>
          </a:p>
          <a:p>
            <a:pPr marL="171450" indent="-171450">
              <a:buFont typeface="Arial" panose="020B0604020202020204" pitchFamily="34" charset="0"/>
              <a:buChar char="•"/>
            </a:pPr>
            <a:r>
              <a:rPr lang="en-US" baseline="0" dirty="0"/>
              <a:t>No retaliation for reporting</a:t>
            </a:r>
          </a:p>
          <a:p>
            <a:pPr marL="171450" indent="-171450">
              <a:buFont typeface="Arial" panose="020B0604020202020204" pitchFamily="34" charset="0"/>
              <a:buChar char="•"/>
            </a:pPr>
            <a:r>
              <a:rPr lang="en-US" baseline="0" dirty="0"/>
              <a:t>If it is abuse, it should be reported to proper authorities (DFACS)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10</a:t>
            </a:fld>
            <a:endParaRPr lang="en-US" dirty="0"/>
          </a:p>
        </p:txBody>
      </p:sp>
    </p:spTree>
    <p:extLst>
      <p:ext uri="{BB962C8B-B14F-4D97-AF65-F5344CB8AC3E}">
        <p14:creationId xmlns:p14="http://schemas.microsoft.com/office/powerpoint/2010/main" val="382885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ALL</a:t>
            </a:r>
            <a:r>
              <a:rPr lang="en-US" b="1" baseline="0" dirty="0"/>
              <a:t> </a:t>
            </a:r>
            <a:r>
              <a:rPr lang="en-US" b="0" baseline="0" dirty="0"/>
              <a:t> employees must promptly report</a:t>
            </a:r>
          </a:p>
          <a:p>
            <a:pPr marL="171450" indent="-171450">
              <a:buFont typeface="Arial" panose="020B0604020202020204" pitchFamily="34" charset="0"/>
              <a:buChar char="•"/>
            </a:pPr>
            <a:r>
              <a:rPr lang="en-US" b="0" baseline="0" dirty="0"/>
              <a:t>Supervisors must tell of this policy</a:t>
            </a:r>
          </a:p>
          <a:p>
            <a:pPr marL="171450" indent="-171450">
              <a:buFont typeface="Arial" panose="020B0604020202020204" pitchFamily="34" charset="0"/>
              <a:buChar char="•"/>
            </a:pPr>
            <a:r>
              <a:rPr lang="en-US" b="0" baseline="0" dirty="0"/>
              <a:t>Principals must put in handbooks and verbally that harassment is forbidden</a:t>
            </a:r>
          </a:p>
          <a:p>
            <a:pPr marL="171450" indent="-171450">
              <a:buFont typeface="Arial" panose="020B0604020202020204" pitchFamily="34" charset="0"/>
              <a:buChar char="•"/>
            </a:pPr>
            <a:r>
              <a:rPr lang="en-US" b="0" baseline="0" dirty="0"/>
              <a:t>Violations will be investigated</a:t>
            </a:r>
          </a:p>
          <a:p>
            <a:pPr marL="171450" indent="-171450">
              <a:buFont typeface="Arial" panose="020B0604020202020204" pitchFamily="34" charset="0"/>
              <a:buChar char="•"/>
            </a:pPr>
            <a:r>
              <a:rPr lang="en-US" b="0" baseline="0" dirty="0"/>
              <a:t>Appropriate discipline actions as well as rehabilitative actions taken and outlined</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E896E197-3A88-4EEC-8131-7C2C7E3E30CF}" type="slidenum">
              <a:rPr lang="en-US" smtClean="0"/>
              <a:t>11</a:t>
            </a:fld>
            <a:endParaRPr lang="en-US" dirty="0"/>
          </a:p>
        </p:txBody>
      </p:sp>
    </p:spTree>
    <p:extLst>
      <p:ext uri="{BB962C8B-B14F-4D97-AF65-F5344CB8AC3E}">
        <p14:creationId xmlns:p14="http://schemas.microsoft.com/office/powerpoint/2010/main" val="4282307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positive supportive measures and consequences</a:t>
            </a:r>
          </a:p>
        </p:txBody>
      </p:sp>
      <p:sp>
        <p:nvSpPr>
          <p:cNvPr id="4" name="Slide Number Placeholder 3"/>
          <p:cNvSpPr>
            <a:spLocks noGrp="1"/>
          </p:cNvSpPr>
          <p:nvPr>
            <p:ph type="sldNum" sz="quarter" idx="10"/>
          </p:nvPr>
        </p:nvSpPr>
        <p:spPr/>
        <p:txBody>
          <a:bodyPr/>
          <a:lstStyle/>
          <a:p>
            <a:fld id="{E896E197-3A88-4EEC-8131-7C2C7E3E30CF}" type="slidenum">
              <a:rPr lang="en-US" smtClean="0"/>
              <a:t>12</a:t>
            </a:fld>
            <a:endParaRPr lang="en-US" dirty="0"/>
          </a:p>
        </p:txBody>
      </p:sp>
    </p:spTree>
    <p:extLst>
      <p:ext uri="{BB962C8B-B14F-4D97-AF65-F5344CB8AC3E}">
        <p14:creationId xmlns:p14="http://schemas.microsoft.com/office/powerpoint/2010/main" val="763731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Superintendent can recommend termination or</a:t>
            </a:r>
            <a:r>
              <a:rPr lang="en-US" baseline="0" dirty="0"/>
              <a:t> 10 days suspension with sensitivity training when using particular insults</a:t>
            </a:r>
          </a:p>
          <a:p>
            <a:pPr marL="171450" indent="-171450">
              <a:buFont typeface="Arial" panose="020B0604020202020204" pitchFamily="34" charset="0"/>
              <a:buChar char="•"/>
            </a:pPr>
            <a:r>
              <a:rPr lang="en-US" baseline="0" dirty="0"/>
              <a:t>Substantiated violations – reported to Professional Standards Commission</a:t>
            </a:r>
          </a:p>
          <a:p>
            <a:pPr marL="171450" indent="-171450">
              <a:buFont typeface="Arial" panose="020B0604020202020204" pitchFamily="34" charset="0"/>
              <a:buChar char="•"/>
            </a:pPr>
            <a:r>
              <a:rPr lang="en-US" baseline="0" dirty="0"/>
              <a:t>Due process will be afforded to all effected employees.</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13</a:t>
            </a:fld>
            <a:endParaRPr lang="en-US" dirty="0"/>
          </a:p>
        </p:txBody>
      </p:sp>
    </p:spTree>
    <p:extLst>
      <p:ext uri="{BB962C8B-B14F-4D97-AF65-F5344CB8AC3E}">
        <p14:creationId xmlns:p14="http://schemas.microsoft.com/office/powerpoint/2010/main" val="3679860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should we care about Sexual</a:t>
            </a:r>
            <a:r>
              <a:rPr lang="en-US" baseline="0" dirty="0"/>
              <a:t> Harassment.  This short video describes the impacts of sexual harassment and what it looks like in schools.  Some of these examples may sound familiar.  It is produced by an advocacy group but describes common instances of harassment.</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14</a:t>
            </a:fld>
            <a:endParaRPr lang="en-US" dirty="0"/>
          </a:p>
        </p:txBody>
      </p:sp>
    </p:spTree>
    <p:extLst>
      <p:ext uri="{BB962C8B-B14F-4D97-AF65-F5344CB8AC3E}">
        <p14:creationId xmlns:p14="http://schemas.microsoft.com/office/powerpoint/2010/main" val="658507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we know that ACEs (adverse childhood experiences)</a:t>
            </a:r>
            <a:r>
              <a:rPr lang="en-US" baseline="0" dirty="0"/>
              <a:t> have long-term effects, so too are the impacts of sexual misconduct on individuals, schools and communities.  Some of those impacts are shown here.  </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15</a:t>
            </a:fld>
            <a:endParaRPr lang="en-US" dirty="0"/>
          </a:p>
        </p:txBody>
      </p:sp>
    </p:spTree>
    <p:extLst>
      <p:ext uri="{BB962C8B-B14F-4D97-AF65-F5344CB8AC3E}">
        <p14:creationId xmlns:p14="http://schemas.microsoft.com/office/powerpoint/2010/main" val="3937868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of Civil Rights – enforces Title IX.  They work to</a:t>
            </a:r>
            <a:r>
              <a:rPr lang="en-US" baseline="0" dirty="0"/>
              <a:t> ensure that schools are providing safe environments, conducive to learning and free of discrimination.</a:t>
            </a:r>
          </a:p>
          <a:p>
            <a:endParaRPr lang="en-US" baseline="0" dirty="0"/>
          </a:p>
          <a:p>
            <a:r>
              <a:rPr lang="en-US" baseline="0" dirty="0"/>
              <a:t>They work to ensure that school systems/</a:t>
            </a:r>
            <a:r>
              <a:rPr lang="en-US" baseline="0" dirty="0" err="1"/>
              <a:t>distrcts</a:t>
            </a:r>
            <a:r>
              <a:rPr lang="en-US" baseline="0" dirty="0"/>
              <a:t> properly respond to complaints of sexual harassment and sexual violence. </a:t>
            </a:r>
          </a:p>
          <a:p>
            <a:endParaRPr lang="en-US" baseline="0" dirty="0"/>
          </a:p>
          <a:p>
            <a:r>
              <a:rPr lang="en-US" baseline="0" dirty="0"/>
              <a:t>They look to make sure that school personnel don’t demonstrate “deliberate indifference.”</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16</a:t>
            </a:fld>
            <a:endParaRPr lang="en-US" dirty="0"/>
          </a:p>
        </p:txBody>
      </p:sp>
    </p:spTree>
    <p:extLst>
      <p:ext uri="{BB962C8B-B14F-4D97-AF65-F5344CB8AC3E}">
        <p14:creationId xmlns:p14="http://schemas.microsoft.com/office/powerpoint/2010/main" val="1873020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3370"/>
            <a:r>
              <a:rPr lang="en-US" sz="1200" dirty="0"/>
              <a:t>• </a:t>
            </a:r>
            <a:r>
              <a:rPr lang="en-US" sz="1200" dirty="0">
                <a:solidFill>
                  <a:srgbClr val="231490"/>
                </a:solidFill>
              </a:rPr>
              <a:t>OCR standard indicates that upon receipt of notice, </a:t>
            </a:r>
            <a:r>
              <a:rPr lang="en-US" sz="1200" dirty="0">
                <a:solidFill>
                  <a:srgbClr val="FF0000"/>
                </a:solidFill>
              </a:rPr>
              <a:t>school/district must take immediate and appropriate steps </a:t>
            </a:r>
            <a:r>
              <a:rPr lang="en-US" sz="1200" dirty="0">
                <a:solidFill>
                  <a:srgbClr val="231490"/>
                </a:solidFill>
              </a:rPr>
              <a:t>to investigate what occurred and take prompt and effective action to </a:t>
            </a:r>
            <a:r>
              <a:rPr lang="en-US" sz="1200" dirty="0">
                <a:solidFill>
                  <a:srgbClr val="FF0000"/>
                </a:solidFill>
              </a:rPr>
              <a:t>end</a:t>
            </a:r>
            <a:r>
              <a:rPr lang="en-US" sz="1200" dirty="0"/>
              <a:t> </a:t>
            </a:r>
            <a:r>
              <a:rPr lang="en-US" sz="1200" dirty="0">
                <a:solidFill>
                  <a:srgbClr val="231490"/>
                </a:solidFill>
              </a:rPr>
              <a:t>the harassment</a:t>
            </a:r>
            <a:r>
              <a:rPr lang="en-US" sz="1200" dirty="0"/>
              <a:t>, </a:t>
            </a:r>
            <a:r>
              <a:rPr lang="en-US" sz="1200" dirty="0">
                <a:solidFill>
                  <a:srgbClr val="FF0000"/>
                </a:solidFill>
              </a:rPr>
              <a:t>remedy</a:t>
            </a:r>
            <a:r>
              <a:rPr lang="en-US" sz="1200" dirty="0"/>
              <a:t> </a:t>
            </a:r>
            <a:r>
              <a:rPr lang="en-US" sz="1200" dirty="0">
                <a:solidFill>
                  <a:srgbClr val="231490"/>
                </a:solidFill>
              </a:rPr>
              <a:t>the effects, and </a:t>
            </a:r>
            <a:r>
              <a:rPr lang="en-US" sz="1200" dirty="0">
                <a:solidFill>
                  <a:srgbClr val="FF0000"/>
                </a:solidFill>
              </a:rPr>
              <a:t>prevent</a:t>
            </a:r>
            <a:r>
              <a:rPr lang="en-US" sz="1200" dirty="0"/>
              <a:t> </a:t>
            </a:r>
            <a:r>
              <a:rPr lang="en-US" sz="1200" dirty="0">
                <a:solidFill>
                  <a:srgbClr val="231490"/>
                </a:solidFill>
              </a:rPr>
              <a:t>the recurrence</a:t>
            </a:r>
            <a:r>
              <a:rPr lang="en-US" sz="1200" dirty="0"/>
              <a:t>. </a:t>
            </a:r>
          </a:p>
          <a:p>
            <a:pPr marR="13370"/>
            <a:endParaRPr lang="en-US" sz="1200" dirty="0"/>
          </a:p>
          <a:p>
            <a:pPr marR="13370"/>
            <a:r>
              <a:rPr lang="en-US" sz="1200" dirty="0">
                <a:solidFill>
                  <a:srgbClr val="231490"/>
                </a:solidFill>
              </a:rPr>
              <a:t>• OCR administratively enforces Title IX by: </a:t>
            </a:r>
          </a:p>
          <a:p>
            <a:pPr marR="13370"/>
            <a:r>
              <a:rPr lang="en-US" sz="1200" dirty="0">
                <a:solidFill>
                  <a:srgbClr val="231490"/>
                </a:solidFill>
              </a:rPr>
              <a:t>	– Conducting investigations from complaints filed with the U.S. Dept. of Education. </a:t>
            </a:r>
          </a:p>
          <a:p>
            <a:pPr marR="13370"/>
            <a:r>
              <a:rPr lang="en-US" sz="1200" dirty="0">
                <a:solidFill>
                  <a:srgbClr val="231490"/>
                </a:solidFill>
              </a:rPr>
              <a:t>	– Engaging in voluntary compliance investigations (will go into districts to see if we are compliant</a:t>
            </a:r>
            <a:r>
              <a:rPr lang="en-US" sz="1200" baseline="0" dirty="0">
                <a:solidFill>
                  <a:srgbClr val="231490"/>
                </a:solidFill>
              </a:rPr>
              <a:t> – maybe chosen randomly)</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17</a:t>
            </a:fld>
            <a:endParaRPr lang="en-US" dirty="0"/>
          </a:p>
        </p:txBody>
      </p:sp>
    </p:spTree>
    <p:extLst>
      <p:ext uri="{BB962C8B-B14F-4D97-AF65-F5344CB8AC3E}">
        <p14:creationId xmlns:p14="http://schemas.microsoft.com/office/powerpoint/2010/main" val="427241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significant</a:t>
            </a:r>
            <a:r>
              <a:rPr lang="en-US" baseline="0" dirty="0"/>
              <a:t> changes with the 2020 regulations:</a:t>
            </a:r>
          </a:p>
          <a:p>
            <a:pPr marL="457200" indent="-457200">
              <a:buFont typeface="Arial" panose="020B0604020202020204" pitchFamily="34" charset="0"/>
              <a:buChar char="•"/>
            </a:pPr>
            <a:r>
              <a:rPr lang="en-US" baseline="0" dirty="0"/>
              <a:t>1. </a:t>
            </a:r>
            <a:r>
              <a:rPr lang="en-US" sz="2400" b="1" u="sng" dirty="0">
                <a:solidFill>
                  <a:srgbClr val="231490"/>
                </a:solidFill>
              </a:rPr>
              <a:t>Goal of Updates</a:t>
            </a:r>
            <a:r>
              <a:rPr lang="en-US" sz="2400" dirty="0">
                <a:solidFill>
                  <a:srgbClr val="231490"/>
                </a:solidFill>
              </a:rPr>
              <a:t>: Predictable, Consistent and Reliable means of securing non-discrimination</a:t>
            </a:r>
          </a:p>
          <a:p>
            <a:pPr marL="914400" lvl="1" indent="-457200">
              <a:buFont typeface="Arial" panose="020B0604020202020204" pitchFamily="34" charset="0"/>
              <a:buChar char="•"/>
            </a:pPr>
            <a:r>
              <a:rPr lang="en-US" sz="2400" dirty="0">
                <a:solidFill>
                  <a:srgbClr val="231490"/>
                </a:solidFill>
              </a:rPr>
              <a:t>Had been “dear colleague letters” during</a:t>
            </a:r>
            <a:r>
              <a:rPr lang="en-US" sz="2400" baseline="0" dirty="0">
                <a:solidFill>
                  <a:srgbClr val="231490"/>
                </a:solidFill>
              </a:rPr>
              <a:t> President Obama’s administration</a:t>
            </a:r>
          </a:p>
          <a:p>
            <a:pPr marL="914400" lvl="2" indent="0">
              <a:buFont typeface="Arial" panose="020B0604020202020204" pitchFamily="34" charset="0"/>
              <a:buNone/>
            </a:pPr>
            <a:r>
              <a:rPr lang="en-US" sz="2400" baseline="0" dirty="0">
                <a:solidFill>
                  <a:srgbClr val="231490"/>
                </a:solidFill>
              </a:rPr>
              <a:t>Now federal law – during President Trump’s administration</a:t>
            </a:r>
          </a:p>
          <a:p>
            <a:pPr marL="914400" lvl="2" indent="0">
              <a:buFont typeface="Arial" panose="020B0604020202020204" pitchFamily="34" charset="0"/>
              <a:buNone/>
            </a:pPr>
            <a:r>
              <a:rPr lang="en-US" sz="2400" baseline="0" dirty="0">
                <a:solidFill>
                  <a:srgbClr val="231490"/>
                </a:solidFill>
              </a:rPr>
              <a:t>Unsure how President Biden will proceed</a:t>
            </a:r>
            <a:endParaRPr lang="en-US" sz="2400" dirty="0">
              <a:solidFill>
                <a:srgbClr val="231490"/>
              </a:solidFill>
            </a:endParaRPr>
          </a:p>
          <a:p>
            <a:endParaRPr lang="en-US" sz="2400" dirty="0">
              <a:solidFill>
                <a:srgbClr val="231490"/>
              </a:solidFill>
            </a:endParaRPr>
          </a:p>
          <a:p>
            <a:pPr marL="457200" indent="-457200">
              <a:buFont typeface="Arial" panose="020B0604020202020204" pitchFamily="34" charset="0"/>
              <a:buChar char="•"/>
            </a:pPr>
            <a:r>
              <a:rPr lang="en-US" sz="2400" b="1" u="sng" dirty="0">
                <a:solidFill>
                  <a:srgbClr val="231490"/>
                </a:solidFill>
              </a:rPr>
              <a:t>Robust protections </a:t>
            </a:r>
            <a:r>
              <a:rPr lang="en-US" sz="2400" dirty="0">
                <a:solidFill>
                  <a:srgbClr val="231490"/>
                </a:solidFill>
              </a:rPr>
              <a:t>for all of those involved in Title IX cases</a:t>
            </a:r>
          </a:p>
          <a:p>
            <a:pPr marL="914400" lvl="1" indent="-457200">
              <a:buFont typeface="Arial" panose="020B0604020202020204" pitchFamily="34" charset="0"/>
              <a:buChar char="•"/>
            </a:pPr>
            <a:r>
              <a:rPr lang="en-US" sz="2400" dirty="0">
                <a:solidFill>
                  <a:srgbClr val="231490"/>
                </a:solidFill>
              </a:rPr>
              <a:t>Previously</a:t>
            </a:r>
            <a:r>
              <a:rPr lang="en-US" sz="2400" baseline="0" dirty="0">
                <a:solidFill>
                  <a:srgbClr val="231490"/>
                </a:solidFill>
              </a:rPr>
              <a:t> more “victim- centered”</a:t>
            </a:r>
          </a:p>
          <a:p>
            <a:pPr marL="914400" lvl="1" indent="-457200">
              <a:buFont typeface="Arial" panose="020B0604020202020204" pitchFamily="34" charset="0"/>
              <a:buChar char="•"/>
            </a:pPr>
            <a:r>
              <a:rPr lang="en-US" sz="2400" baseline="0" dirty="0">
                <a:solidFill>
                  <a:srgbClr val="231490"/>
                </a:solidFill>
              </a:rPr>
              <a:t>Now more respondent “centered” – with focus on due process</a:t>
            </a:r>
            <a:endParaRPr lang="en-US" sz="2400" dirty="0">
              <a:solidFill>
                <a:srgbClr val="231490"/>
              </a:solidFill>
            </a:endParaRPr>
          </a:p>
          <a:p>
            <a:pPr marL="457200" indent="-457200">
              <a:buFont typeface="Arial" panose="020B0604020202020204" pitchFamily="34" charset="0"/>
              <a:buChar char="•"/>
            </a:pPr>
            <a:endParaRPr lang="en-US" sz="2400" dirty="0">
              <a:solidFill>
                <a:srgbClr val="231490"/>
              </a:solidFill>
            </a:endParaRPr>
          </a:p>
          <a:p>
            <a:pPr marL="457200" indent="-457200">
              <a:buFont typeface="Arial" panose="020B0604020202020204" pitchFamily="34" charset="0"/>
              <a:buChar char="•"/>
            </a:pPr>
            <a:r>
              <a:rPr lang="en-US" sz="2400" b="1" u="sng" dirty="0">
                <a:solidFill>
                  <a:srgbClr val="231490"/>
                </a:solidFill>
              </a:rPr>
              <a:t>Creates framework </a:t>
            </a:r>
            <a:r>
              <a:rPr lang="en-US" sz="2400" dirty="0">
                <a:solidFill>
                  <a:srgbClr val="231490"/>
                </a:solidFill>
              </a:rPr>
              <a:t>for how schools must respond to complaints</a:t>
            </a:r>
          </a:p>
          <a:p>
            <a:pPr marL="914400" lvl="1" indent="-457200">
              <a:buFont typeface="Arial" panose="020B0604020202020204" pitchFamily="34" charset="0"/>
              <a:buChar char="•"/>
            </a:pPr>
            <a:r>
              <a:rPr lang="en-US" sz="2400" dirty="0">
                <a:solidFill>
                  <a:srgbClr val="231490"/>
                </a:solidFill>
              </a:rPr>
              <a:t>Grievance process – fair and transparent</a:t>
            </a:r>
          </a:p>
          <a:p>
            <a:pPr marL="914400" lvl="1" indent="-457200">
              <a:buFont typeface="Arial" panose="020B0604020202020204" pitchFamily="34" charset="0"/>
              <a:buChar char="•"/>
            </a:pPr>
            <a:r>
              <a:rPr lang="en-US" sz="2400" dirty="0">
                <a:solidFill>
                  <a:srgbClr val="231490"/>
                </a:solidFill>
              </a:rPr>
              <a:t>School can’t be discriminatory in responses (must apply to all regardless of sex)</a:t>
            </a:r>
          </a:p>
          <a:p>
            <a:pPr marL="914400" lvl="1" indent="-457200">
              <a:buFont typeface="Arial" panose="020B0604020202020204" pitchFamily="34" charset="0"/>
              <a:buChar char="•"/>
            </a:pPr>
            <a:r>
              <a:rPr lang="en-US" sz="2400" dirty="0">
                <a:solidFill>
                  <a:srgbClr val="231490"/>
                </a:solidFill>
              </a:rPr>
              <a:t>Maintenance of records for 7 years</a:t>
            </a:r>
          </a:p>
          <a:p>
            <a:pPr marL="914400" lvl="1" indent="-457200">
              <a:buFont typeface="Arial" panose="020B0604020202020204" pitchFamily="34" charset="0"/>
              <a:buChar char="•"/>
            </a:pPr>
            <a:endParaRPr lang="en-US" sz="2400" dirty="0">
              <a:solidFill>
                <a:srgbClr val="231490"/>
              </a:solidFill>
            </a:endParaRPr>
          </a:p>
          <a:p>
            <a:pPr marL="457200" indent="-457200">
              <a:buFont typeface="Arial" panose="020B0604020202020204" pitchFamily="34" charset="0"/>
              <a:buChar char="•"/>
            </a:pPr>
            <a:r>
              <a:rPr lang="en-US" sz="2400" dirty="0"/>
              <a:t>Title IX training materials must be available for the public to review.  Our department will upload all Title IX trainings onto the District website.  School websites should include a link to the District’s nondiscrimination webpage, where training materials will be stored.</a:t>
            </a:r>
            <a:endParaRPr lang="en-US" sz="2400" dirty="0">
              <a:solidFill>
                <a:srgbClr val="231490"/>
              </a:solidFill>
            </a:endParaRP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18</a:t>
            </a:fld>
            <a:endParaRPr lang="en-US" dirty="0"/>
          </a:p>
        </p:txBody>
      </p:sp>
    </p:spTree>
    <p:extLst>
      <p:ext uri="{BB962C8B-B14F-4D97-AF65-F5344CB8AC3E}">
        <p14:creationId xmlns:p14="http://schemas.microsoft.com/office/powerpoint/2010/main" val="2367845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t>
            </a:r>
            <a:r>
              <a:rPr lang="en-US" baseline="0" dirty="0"/>
              <a:t> requirements for schools:</a:t>
            </a:r>
          </a:p>
          <a:p>
            <a:endParaRPr lang="en-US" baseline="0" dirty="0"/>
          </a:p>
          <a:p>
            <a:pPr marL="914400" lvl="1" indent="-457200">
              <a:buFont typeface="Arial" panose="020B0604020202020204" pitchFamily="34" charset="0"/>
              <a:buChar char="•"/>
            </a:pPr>
            <a:r>
              <a:rPr lang="en-US" sz="2000" b="1" u="sng" dirty="0">
                <a:solidFill>
                  <a:srgbClr val="231490"/>
                </a:solidFill>
              </a:rPr>
              <a:t>Annual Training</a:t>
            </a:r>
          </a:p>
          <a:p>
            <a:pPr marL="1371600" lvl="2" indent="-457200">
              <a:buFont typeface="Courier New" panose="02070309020205020404" pitchFamily="49" charset="0"/>
              <a:buChar char="o"/>
            </a:pPr>
            <a:r>
              <a:rPr lang="en-US" sz="2000" dirty="0">
                <a:solidFill>
                  <a:srgbClr val="231490"/>
                </a:solidFill>
              </a:rPr>
              <a:t>Employees</a:t>
            </a:r>
          </a:p>
          <a:p>
            <a:pPr marL="1371600" lvl="2" indent="-457200">
              <a:buFont typeface="Courier New" panose="02070309020205020404" pitchFamily="49" charset="0"/>
              <a:buChar char="o"/>
            </a:pPr>
            <a:r>
              <a:rPr lang="en-US" sz="2000" dirty="0">
                <a:solidFill>
                  <a:srgbClr val="231490"/>
                </a:solidFill>
              </a:rPr>
              <a:t>Students</a:t>
            </a:r>
          </a:p>
          <a:p>
            <a:pPr marL="1371600" lvl="2" indent="-457200">
              <a:buFont typeface="Courier New" panose="02070309020205020404" pitchFamily="49" charset="0"/>
              <a:buChar char="o"/>
            </a:pPr>
            <a:r>
              <a:rPr lang="en-US" sz="2000" dirty="0">
                <a:solidFill>
                  <a:srgbClr val="231490"/>
                </a:solidFill>
              </a:rPr>
              <a:t>Parents </a:t>
            </a:r>
            <a:r>
              <a:rPr lang="en-US" sz="2000" i="1" dirty="0">
                <a:solidFill>
                  <a:srgbClr val="231490"/>
                </a:solidFill>
              </a:rPr>
              <a:t>(make information available)</a:t>
            </a:r>
          </a:p>
          <a:p>
            <a:pPr lvl="2"/>
            <a:endParaRPr lang="en-US" sz="2000" i="1" dirty="0">
              <a:solidFill>
                <a:srgbClr val="231490"/>
              </a:solidFill>
            </a:endParaRPr>
          </a:p>
          <a:p>
            <a:pPr marL="914400" lvl="1" indent="-457200">
              <a:buFont typeface="Arial" panose="020B0604020202020204" pitchFamily="34" charset="0"/>
              <a:buChar char="•"/>
            </a:pPr>
            <a:r>
              <a:rPr lang="en-US" sz="2000" b="1" u="sng" dirty="0">
                <a:solidFill>
                  <a:srgbClr val="231490"/>
                </a:solidFill>
              </a:rPr>
              <a:t>Poster</a:t>
            </a:r>
          </a:p>
          <a:p>
            <a:pPr marL="1371600" lvl="2" indent="-457200">
              <a:buFont typeface="Courier New" panose="02070309020205020404" pitchFamily="49" charset="0"/>
              <a:buChar char="o"/>
            </a:pPr>
            <a:r>
              <a:rPr lang="en-US" sz="2000" dirty="0">
                <a:solidFill>
                  <a:srgbClr val="231490"/>
                </a:solidFill>
              </a:rPr>
              <a:t>Display in visible places</a:t>
            </a:r>
          </a:p>
          <a:p>
            <a:pPr marL="1371600" lvl="2" indent="-457200">
              <a:buFont typeface="Courier New" panose="02070309020205020404" pitchFamily="49" charset="0"/>
              <a:buChar char="o"/>
            </a:pPr>
            <a:r>
              <a:rPr lang="en-US" sz="2000" dirty="0">
                <a:solidFill>
                  <a:srgbClr val="231490"/>
                </a:solidFill>
              </a:rPr>
              <a:t>Updated with school-specific TIX Coordinator information</a:t>
            </a:r>
          </a:p>
          <a:p>
            <a:pPr marL="1371600" lvl="2" indent="-457200">
              <a:buFont typeface="Courier New" panose="02070309020205020404" pitchFamily="49" charset="0"/>
              <a:buChar char="o"/>
            </a:pPr>
            <a:endParaRPr lang="en-US" sz="2000" dirty="0">
              <a:solidFill>
                <a:srgbClr val="231490"/>
              </a:solidFill>
            </a:endParaRPr>
          </a:p>
          <a:p>
            <a:pPr marL="800100" lvl="1" indent="-342900">
              <a:buFont typeface="Arial" panose="020B0604020202020204" pitchFamily="34" charset="0"/>
              <a:buChar char="•"/>
            </a:pPr>
            <a:r>
              <a:rPr lang="en-US" sz="2000" b="1" u="sng" dirty="0">
                <a:solidFill>
                  <a:srgbClr val="231490"/>
                </a:solidFill>
              </a:rPr>
              <a:t>Handbook Statement</a:t>
            </a:r>
          </a:p>
          <a:p>
            <a:pPr marL="1371600" lvl="2" indent="-457200">
              <a:buFont typeface="Courier New" panose="02070309020205020404" pitchFamily="49" charset="0"/>
              <a:buChar char="o"/>
            </a:pPr>
            <a:r>
              <a:rPr lang="en-US" sz="2000" dirty="0">
                <a:solidFill>
                  <a:srgbClr val="231490"/>
                </a:solidFill>
              </a:rPr>
              <a:t>Include statement on non-discrimination and Title IX</a:t>
            </a:r>
          </a:p>
          <a:p>
            <a:pPr marL="1371600" lvl="2" indent="-457200">
              <a:buFont typeface="Courier New" panose="02070309020205020404" pitchFamily="49" charset="0"/>
              <a:buChar char="o"/>
            </a:pPr>
            <a:endParaRPr lang="en-US" sz="2000" dirty="0">
              <a:solidFill>
                <a:srgbClr val="231490"/>
              </a:solidFill>
            </a:endParaRPr>
          </a:p>
          <a:p>
            <a:pPr marL="285750" indent="-285750">
              <a:buFont typeface="Arial" panose="020B0604020202020204" pitchFamily="34" charset="0"/>
              <a:buChar char="•"/>
            </a:pPr>
            <a:r>
              <a:rPr lang="en-US" sz="2000" b="1" u="sng" dirty="0">
                <a:solidFill>
                  <a:srgbClr val="231490"/>
                </a:solidFill>
              </a:rPr>
              <a:t>Personnel</a:t>
            </a:r>
            <a:endParaRPr lang="en-US" sz="2000" b="1" dirty="0">
              <a:solidFill>
                <a:srgbClr val="231490"/>
              </a:solidFill>
            </a:endParaRPr>
          </a:p>
          <a:p>
            <a:pPr marL="742950" lvl="1" indent="-285750">
              <a:buFont typeface="Arial" panose="020B0604020202020204" pitchFamily="34" charset="0"/>
              <a:buChar char="•"/>
            </a:pPr>
            <a:r>
              <a:rPr lang="en-US" sz="2000" dirty="0">
                <a:solidFill>
                  <a:srgbClr val="231490"/>
                </a:solidFill>
              </a:rPr>
              <a:t>Designated School Title IX Coordinator</a:t>
            </a:r>
          </a:p>
          <a:p>
            <a:pPr marL="742950" lvl="1" indent="-285750">
              <a:buFont typeface="Arial" panose="020B0604020202020204" pitchFamily="34" charset="0"/>
              <a:buChar char="•"/>
            </a:pPr>
            <a:r>
              <a:rPr lang="en-US" sz="2000" dirty="0">
                <a:solidFill>
                  <a:srgbClr val="231490"/>
                </a:solidFill>
              </a:rPr>
              <a:t>Will maintain all files related to Title IX cases</a:t>
            </a:r>
          </a:p>
          <a:p>
            <a:pPr marL="742950" lvl="1" indent="-285750">
              <a:buFont typeface="Arial" panose="020B0604020202020204" pitchFamily="34" charset="0"/>
              <a:buChar char="•"/>
            </a:pPr>
            <a:endParaRPr lang="en-US" dirty="0">
              <a:solidFill>
                <a:srgbClr val="231490"/>
              </a:solidFill>
            </a:endParaRPr>
          </a:p>
          <a:p>
            <a:pPr marL="285750" indent="-285750">
              <a:buFont typeface="Arial" panose="020B0604020202020204" pitchFamily="34" charset="0"/>
              <a:buChar char="•"/>
            </a:pPr>
            <a:r>
              <a:rPr lang="en-US" sz="2000" b="1" u="sng" dirty="0">
                <a:solidFill>
                  <a:srgbClr val="231490"/>
                </a:solidFill>
              </a:rPr>
              <a:t>Website</a:t>
            </a:r>
          </a:p>
          <a:p>
            <a:pPr marL="742950" lvl="1" indent="-285750">
              <a:buFont typeface="Arial" panose="020B0604020202020204" pitchFamily="34" charset="0"/>
              <a:buChar char="•"/>
            </a:pPr>
            <a:r>
              <a:rPr lang="en-US" sz="2000" dirty="0">
                <a:solidFill>
                  <a:srgbClr val="231490"/>
                </a:solidFill>
                <a:hlinkClick r:id="rId3"/>
              </a:rPr>
              <a:t>RCSS Title IX Website</a:t>
            </a: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School sites – link to RCSS Site</a:t>
            </a:r>
          </a:p>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b="1" u="sng" dirty="0">
                <a:solidFill>
                  <a:srgbClr val="231490"/>
                </a:solidFill>
              </a:rPr>
              <a:t>Reporting Requirements</a:t>
            </a:r>
            <a:r>
              <a:rPr lang="en-US" sz="2000" dirty="0">
                <a:solidFill>
                  <a:srgbClr val="231490"/>
                </a:solidFill>
              </a:rPr>
              <a:t>: </a:t>
            </a:r>
          </a:p>
          <a:p>
            <a:pPr lvl="1"/>
            <a:r>
              <a:rPr lang="en-US" sz="2000" dirty="0">
                <a:solidFill>
                  <a:srgbClr val="231490"/>
                </a:solidFill>
              </a:rPr>
              <a:t>Report to the System’s Title IX Coordinator, as well as any additional designated individuals (school site administrators and school Title IX Coordinator), any known claims of potential sexual harassment. </a:t>
            </a:r>
          </a:p>
          <a:p>
            <a:pPr marL="1371600" lvl="2" indent="-457200">
              <a:buFont typeface="Courier New" panose="02070309020205020404" pitchFamily="49" charset="0"/>
              <a:buChar char="o"/>
            </a:pPr>
            <a:endParaRPr lang="en-US" sz="2000" dirty="0">
              <a:solidFill>
                <a:srgbClr val="231490"/>
              </a:solidFill>
            </a:endParaRP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19</a:t>
            </a:fld>
            <a:endParaRPr lang="en-US" dirty="0"/>
          </a:p>
        </p:txBody>
      </p:sp>
    </p:spTree>
    <p:extLst>
      <p:ext uri="{BB962C8B-B14F-4D97-AF65-F5344CB8AC3E}">
        <p14:creationId xmlns:p14="http://schemas.microsoft.com/office/powerpoint/2010/main" val="260675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a:t>
            </a:fld>
            <a:endParaRPr lang="en-US" dirty="0"/>
          </a:p>
        </p:txBody>
      </p:sp>
    </p:spTree>
    <p:extLst>
      <p:ext uri="{BB962C8B-B14F-4D97-AF65-F5344CB8AC3E}">
        <p14:creationId xmlns:p14="http://schemas.microsoft.com/office/powerpoint/2010/main" val="109567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b="1" u="sng" dirty="0">
                <a:solidFill>
                  <a:srgbClr val="231490"/>
                </a:solidFill>
              </a:rPr>
              <a:t>System Title IX Coordinator</a:t>
            </a:r>
            <a:r>
              <a:rPr lang="en-US" sz="2000" b="1" dirty="0">
                <a:solidFill>
                  <a:srgbClr val="231490"/>
                </a:solidFill>
              </a:rPr>
              <a:t>: </a:t>
            </a:r>
          </a:p>
          <a:p>
            <a:pPr marL="800100" lvl="1" indent="-342900">
              <a:buFont typeface="Wingdings" panose="05000000000000000000" pitchFamily="2" charset="2"/>
              <a:buChar char="q"/>
            </a:pPr>
            <a:r>
              <a:rPr lang="en-US" sz="2000" dirty="0">
                <a:solidFill>
                  <a:srgbClr val="231490"/>
                </a:solidFill>
              </a:rPr>
              <a:t>ensures fidelity and compliance</a:t>
            </a:r>
          </a:p>
          <a:p>
            <a:pPr marL="800100" lvl="1" indent="-342900">
              <a:buFont typeface="Wingdings" panose="05000000000000000000" pitchFamily="2" charset="2"/>
              <a:buChar char="q"/>
            </a:pPr>
            <a:r>
              <a:rPr lang="en-US" sz="2000" dirty="0">
                <a:solidFill>
                  <a:srgbClr val="231490"/>
                </a:solidFill>
              </a:rPr>
              <a:t>facilitates investigation process </a:t>
            </a:r>
          </a:p>
          <a:p>
            <a:pPr marL="800100" lvl="1" indent="-342900">
              <a:buFont typeface="Wingdings" panose="05000000000000000000" pitchFamily="2" charset="2"/>
              <a:buChar char="q"/>
            </a:pPr>
            <a:r>
              <a:rPr lang="en-US" sz="2000" dirty="0">
                <a:solidFill>
                  <a:srgbClr val="231490"/>
                </a:solidFill>
              </a:rPr>
              <a:t>arrange for appeals process</a:t>
            </a:r>
          </a:p>
          <a:p>
            <a:pPr marL="800100" lvl="1" indent="-342900">
              <a:buFont typeface="Wingdings" panose="05000000000000000000" pitchFamily="2" charset="2"/>
              <a:buChar char="q"/>
            </a:pPr>
            <a:r>
              <a:rPr lang="en-US" sz="2000" dirty="0">
                <a:solidFill>
                  <a:srgbClr val="231490"/>
                </a:solidFill>
              </a:rPr>
              <a:t>ensures training</a:t>
            </a:r>
          </a:p>
          <a:p>
            <a:endParaRPr lang="en-US" sz="2000" b="1" dirty="0">
              <a:solidFill>
                <a:srgbClr val="231490"/>
              </a:solidFill>
            </a:endParaRPr>
          </a:p>
          <a:p>
            <a:endParaRPr lang="en-US" sz="2000" b="1" dirty="0">
              <a:solidFill>
                <a:srgbClr val="231490"/>
              </a:solidFill>
            </a:endParaRPr>
          </a:p>
          <a:p>
            <a:pPr marL="342900" indent="-342900">
              <a:buFont typeface="Arial" panose="020B0604020202020204" pitchFamily="34" charset="0"/>
              <a:buChar char="•"/>
            </a:pPr>
            <a:r>
              <a:rPr lang="en-US" sz="2000" b="1" u="sng" dirty="0">
                <a:solidFill>
                  <a:srgbClr val="231490"/>
                </a:solidFill>
              </a:rPr>
              <a:t>School Title IX Coordinator</a:t>
            </a:r>
            <a:r>
              <a:rPr lang="en-US" sz="2000" dirty="0">
                <a:solidFill>
                  <a:srgbClr val="231490"/>
                </a:solidFill>
              </a:rPr>
              <a:t> (School-level)</a:t>
            </a:r>
          </a:p>
          <a:p>
            <a:pPr marL="800100" lvl="1" indent="-342900">
              <a:buFont typeface="Wingdings" panose="05000000000000000000" pitchFamily="2" charset="2"/>
              <a:buChar char="q"/>
            </a:pPr>
            <a:r>
              <a:rPr lang="en-US" sz="2000" dirty="0">
                <a:solidFill>
                  <a:srgbClr val="231490"/>
                </a:solidFill>
              </a:rPr>
              <a:t>Ensures training of students, employees on Title IX</a:t>
            </a:r>
          </a:p>
          <a:p>
            <a:pPr marL="800100" lvl="1" indent="-342900">
              <a:buFont typeface="Wingdings" panose="05000000000000000000" pitchFamily="2" charset="2"/>
              <a:buChar char="q"/>
            </a:pPr>
            <a:r>
              <a:rPr lang="en-US" sz="2000" dirty="0">
                <a:solidFill>
                  <a:srgbClr val="231490"/>
                </a:solidFill>
              </a:rPr>
              <a:t>Receives reports and complaints </a:t>
            </a:r>
          </a:p>
          <a:p>
            <a:pPr marL="800100" lvl="1" indent="-342900">
              <a:buFont typeface="Wingdings" panose="05000000000000000000" pitchFamily="2" charset="2"/>
              <a:buChar char="q"/>
            </a:pPr>
            <a:r>
              <a:rPr lang="en-US" sz="2000" dirty="0">
                <a:solidFill>
                  <a:srgbClr val="231490"/>
                </a:solidFill>
              </a:rPr>
              <a:t>First point of contact </a:t>
            </a:r>
          </a:p>
          <a:p>
            <a:pPr marL="800100" lvl="1" indent="-342900">
              <a:buFont typeface="Wingdings" panose="05000000000000000000" pitchFamily="2" charset="2"/>
              <a:buChar char="q"/>
            </a:pPr>
            <a:r>
              <a:rPr lang="en-US" sz="2000" dirty="0">
                <a:solidFill>
                  <a:srgbClr val="231490"/>
                </a:solidFill>
              </a:rPr>
              <a:t>Implements supportive measures and decisions </a:t>
            </a:r>
          </a:p>
          <a:p>
            <a:pPr marL="800100" lvl="1" indent="-342900">
              <a:buFont typeface="Wingdings" panose="05000000000000000000" pitchFamily="2" charset="2"/>
              <a:buChar char="q"/>
            </a:pPr>
            <a:r>
              <a:rPr lang="en-US" sz="2000" dirty="0">
                <a:solidFill>
                  <a:srgbClr val="231490"/>
                </a:solidFill>
              </a:rPr>
              <a:t>Keeps records pertaining to Title IX complaints</a:t>
            </a:r>
          </a:p>
          <a:p>
            <a:pPr marL="800100" lvl="1" indent="-342900">
              <a:buFont typeface="Wingdings" panose="05000000000000000000" pitchFamily="2" charset="2"/>
              <a:buChar char="q"/>
            </a:pPr>
            <a:endParaRPr lang="en-US" sz="2000" dirty="0">
              <a:solidFill>
                <a:srgbClr val="231490"/>
              </a:solidFill>
            </a:endParaRPr>
          </a:p>
          <a:p>
            <a:pPr marL="342900" indent="-342900">
              <a:buFont typeface="Arial" panose="020B0604020202020204" pitchFamily="34" charset="0"/>
              <a:buChar char="•"/>
            </a:pPr>
            <a:r>
              <a:rPr lang="en-US" sz="2000" b="1" u="sng" dirty="0">
                <a:solidFill>
                  <a:srgbClr val="231490"/>
                </a:solidFill>
              </a:rPr>
              <a:t>Title IX Investigator </a:t>
            </a:r>
            <a:r>
              <a:rPr lang="en-US" sz="2000" u="sng" dirty="0">
                <a:solidFill>
                  <a:srgbClr val="231490"/>
                </a:solidFill>
              </a:rPr>
              <a:t>(System-level)</a:t>
            </a:r>
            <a:endParaRPr lang="en-US" sz="2000" dirty="0">
              <a:solidFill>
                <a:srgbClr val="231490"/>
              </a:solidFill>
            </a:endParaRPr>
          </a:p>
          <a:p>
            <a:pPr marL="800100" lvl="1" indent="-342900">
              <a:buFont typeface="Wingdings" panose="05000000000000000000" pitchFamily="2" charset="2"/>
              <a:buChar char="q"/>
            </a:pPr>
            <a:r>
              <a:rPr lang="en-US" sz="2000" dirty="0">
                <a:solidFill>
                  <a:srgbClr val="231490"/>
                </a:solidFill>
              </a:rPr>
              <a:t>Investigates alleged misconduct </a:t>
            </a:r>
          </a:p>
          <a:p>
            <a:pPr marL="800100" lvl="1" indent="-342900">
              <a:buFont typeface="Wingdings" panose="05000000000000000000" pitchFamily="2" charset="2"/>
              <a:buChar char="q"/>
            </a:pPr>
            <a:r>
              <a:rPr lang="en-US" sz="2000" dirty="0">
                <a:solidFill>
                  <a:srgbClr val="231490"/>
                </a:solidFill>
              </a:rPr>
              <a:t>Can be the Title IX Coordinator</a:t>
            </a:r>
          </a:p>
          <a:p>
            <a:pPr lvl="1"/>
            <a:endParaRPr lang="en-US" sz="2000" dirty="0">
              <a:solidFill>
                <a:srgbClr val="231490"/>
              </a:solidFill>
            </a:endParaRPr>
          </a:p>
          <a:p>
            <a:pPr lvl="1"/>
            <a:endParaRPr lang="en-US" sz="2000" dirty="0">
              <a:solidFill>
                <a:srgbClr val="231490"/>
              </a:solidFill>
            </a:endParaRPr>
          </a:p>
          <a:p>
            <a:pPr marL="342900" indent="-342900">
              <a:buFont typeface="Arial" panose="020B0604020202020204" pitchFamily="34" charset="0"/>
              <a:buChar char="•"/>
            </a:pPr>
            <a:r>
              <a:rPr lang="en-US" sz="2000" b="1" u="sng" dirty="0">
                <a:solidFill>
                  <a:srgbClr val="231490"/>
                </a:solidFill>
              </a:rPr>
              <a:t>Decision-Maker &amp; Appellate Decision-Maker </a:t>
            </a:r>
            <a:r>
              <a:rPr lang="en-US" sz="2000" u="sng" dirty="0">
                <a:solidFill>
                  <a:srgbClr val="231490"/>
                </a:solidFill>
              </a:rPr>
              <a:t>(System-level)</a:t>
            </a:r>
            <a:r>
              <a:rPr lang="en-US" sz="2000" b="1" u="sng" dirty="0">
                <a:solidFill>
                  <a:srgbClr val="231490"/>
                </a:solidFill>
              </a:rPr>
              <a:t> </a:t>
            </a:r>
            <a:endParaRPr lang="en-US" sz="2000" dirty="0">
              <a:solidFill>
                <a:srgbClr val="231490"/>
              </a:solidFill>
            </a:endParaRPr>
          </a:p>
          <a:p>
            <a:pPr marL="800100" lvl="1" indent="-342900">
              <a:buFont typeface="Wingdings" panose="05000000000000000000" pitchFamily="2" charset="2"/>
              <a:buChar char="q"/>
            </a:pPr>
            <a:r>
              <a:rPr lang="en-US" sz="2000" dirty="0">
                <a:solidFill>
                  <a:srgbClr val="231490"/>
                </a:solidFill>
              </a:rPr>
              <a:t>Makes a decision based on the Title IX Investigator’s investigative report</a:t>
            </a:r>
          </a:p>
          <a:p>
            <a:pPr marL="800100" lvl="1" indent="-342900">
              <a:buFont typeface="Wingdings" panose="05000000000000000000" pitchFamily="2" charset="2"/>
              <a:buChar char="q"/>
            </a:pPr>
            <a:r>
              <a:rPr lang="en-US" sz="2000" dirty="0">
                <a:solidFill>
                  <a:srgbClr val="231490"/>
                </a:solidFill>
              </a:rPr>
              <a:t>Cannot be the Title IX Coordinator or Title IX Investigator</a:t>
            </a:r>
          </a:p>
          <a:p>
            <a:pPr marL="800100" lvl="1" indent="-342900">
              <a:buFont typeface="Wingdings" panose="05000000000000000000" pitchFamily="2" charset="2"/>
              <a:buChar char="q"/>
            </a:pPr>
            <a:endParaRPr lang="en-US" sz="2000" dirty="0">
              <a:solidFill>
                <a:srgbClr val="231490"/>
              </a:solidFill>
            </a:endParaRPr>
          </a:p>
          <a:p>
            <a:pPr marL="800100" lvl="1" indent="-342900">
              <a:buFont typeface="Wingdings" panose="05000000000000000000" pitchFamily="2" charset="2"/>
              <a:buChar char="q"/>
            </a:pPr>
            <a:endParaRPr lang="en-US" sz="2000" dirty="0">
              <a:solidFill>
                <a:srgbClr val="231490"/>
              </a:solidFill>
            </a:endParaRPr>
          </a:p>
          <a:p>
            <a:pPr marL="342900" indent="-342900">
              <a:buFont typeface="Arial" panose="020B0604020202020204" pitchFamily="34" charset="0"/>
              <a:buChar char="•"/>
            </a:pPr>
            <a:r>
              <a:rPr lang="en-US" sz="2000" b="1" u="sng" dirty="0">
                <a:solidFill>
                  <a:srgbClr val="231490"/>
                </a:solidFill>
              </a:rPr>
              <a:t>Informal Resolution Facilitator</a:t>
            </a:r>
            <a:r>
              <a:rPr lang="en-US" sz="2000" b="1" dirty="0">
                <a:solidFill>
                  <a:srgbClr val="231490"/>
                </a:solidFill>
              </a:rPr>
              <a:t>: </a:t>
            </a:r>
            <a:r>
              <a:rPr lang="en-US" sz="2000" dirty="0">
                <a:solidFill>
                  <a:srgbClr val="231490"/>
                </a:solidFill>
              </a:rPr>
              <a:t> </a:t>
            </a:r>
          </a:p>
          <a:p>
            <a:pPr marL="800100" lvl="1" indent="-342900">
              <a:buFont typeface="Wingdings" panose="05000000000000000000" pitchFamily="2" charset="2"/>
              <a:buChar char="q"/>
            </a:pPr>
            <a:r>
              <a:rPr lang="en-US" sz="2000" dirty="0">
                <a:solidFill>
                  <a:srgbClr val="231490"/>
                </a:solidFill>
              </a:rPr>
              <a:t>Must be trained</a:t>
            </a:r>
          </a:p>
          <a:p>
            <a:pPr marL="800100" lvl="1" indent="-342900">
              <a:buFont typeface="Wingdings" panose="05000000000000000000" pitchFamily="2" charset="2"/>
              <a:buChar char="q"/>
            </a:pPr>
            <a:r>
              <a:rPr lang="en-US" sz="2000" dirty="0">
                <a:solidFill>
                  <a:srgbClr val="231490"/>
                </a:solidFill>
              </a:rPr>
              <a:t>Facilitates process between complainant and respondent</a:t>
            </a:r>
          </a:p>
          <a:p>
            <a:pPr marL="800100" lvl="1" indent="-342900">
              <a:buFont typeface="Wingdings" panose="05000000000000000000" pitchFamily="2" charset="2"/>
              <a:buChar char="q"/>
            </a:pPr>
            <a:endParaRPr lang="en-US" sz="2000" dirty="0">
              <a:solidFill>
                <a:srgbClr val="231490"/>
              </a:solidFill>
            </a:endParaRP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20</a:t>
            </a:fld>
            <a:endParaRPr lang="en-US" dirty="0"/>
          </a:p>
        </p:txBody>
      </p:sp>
    </p:spTree>
    <p:extLst>
      <p:ext uri="{BB962C8B-B14F-4D97-AF65-F5344CB8AC3E}">
        <p14:creationId xmlns:p14="http://schemas.microsoft.com/office/powerpoint/2010/main" val="3185077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emphasizes role of school title IX </a:t>
            </a:r>
            <a:r>
              <a:rPr lang="en-US"/>
              <a:t>Coordinators.</a:t>
            </a:r>
          </a:p>
          <a:p>
            <a:endParaRPr lang="en-US"/>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21</a:t>
            </a:fld>
            <a:endParaRPr lang="en-US" dirty="0"/>
          </a:p>
        </p:txBody>
      </p:sp>
    </p:spTree>
    <p:extLst>
      <p:ext uri="{BB962C8B-B14F-4D97-AF65-F5344CB8AC3E}">
        <p14:creationId xmlns:p14="http://schemas.microsoft.com/office/powerpoint/2010/main" val="1632523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Complaints</a:t>
            </a:r>
            <a:r>
              <a:rPr lang="en-US" baseline="0" dirty="0"/>
              <a:t> from the school will be received by Title IX System Coordinator who will work with the specific parties listed below.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22</a:t>
            </a:fld>
            <a:endParaRPr lang="en-US" dirty="0"/>
          </a:p>
        </p:txBody>
      </p:sp>
    </p:spTree>
    <p:extLst>
      <p:ext uri="{BB962C8B-B14F-4D97-AF65-F5344CB8AC3E}">
        <p14:creationId xmlns:p14="http://schemas.microsoft.com/office/powerpoint/2010/main" val="1174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few terms</a:t>
            </a:r>
            <a:r>
              <a:rPr lang="en-US" baseline="0" dirty="0"/>
              <a:t> that are important in the process with which you need to be familiar. </a:t>
            </a:r>
          </a:p>
          <a:p>
            <a:pPr marL="342900" indent="-342900">
              <a:buFont typeface="Arial" panose="020B0604020202020204" pitchFamily="34" charset="0"/>
              <a:buChar char="•"/>
            </a:pPr>
            <a:r>
              <a:rPr lang="en-US" sz="1200" b="1" u="sng" dirty="0">
                <a:solidFill>
                  <a:schemeClr val="accent2"/>
                </a:solidFill>
              </a:rPr>
              <a:t>Complainant </a:t>
            </a:r>
            <a:r>
              <a:rPr lang="en-US" sz="1200" b="1" dirty="0">
                <a:solidFill>
                  <a:srgbClr val="231490"/>
                </a:solidFill>
              </a:rPr>
              <a:t>– </a:t>
            </a:r>
            <a:r>
              <a:rPr lang="en-US" sz="1200" dirty="0">
                <a:solidFill>
                  <a:srgbClr val="231490"/>
                </a:solidFill>
              </a:rPr>
              <a:t>means an individual who is alleged to be the victim of conduct that could constitute sexual harassment, or on whose behalf the Title IX Coordinator has filed a formal complaint. </a:t>
            </a:r>
          </a:p>
          <a:p>
            <a:pPr marL="342900" indent="-342900">
              <a:buFont typeface="Arial" panose="020B0604020202020204" pitchFamily="34" charset="0"/>
              <a:buChar char="•"/>
            </a:pPr>
            <a:endParaRPr lang="en-US" sz="1200" b="1" dirty="0">
              <a:solidFill>
                <a:srgbClr val="231490"/>
              </a:solidFill>
            </a:endParaRPr>
          </a:p>
          <a:p>
            <a:pPr marL="342900" indent="-342900">
              <a:buFont typeface="Arial" panose="020B0604020202020204" pitchFamily="34" charset="0"/>
              <a:buChar char="•"/>
            </a:pPr>
            <a:r>
              <a:rPr lang="en-US" sz="1200" b="1" u="sng" dirty="0">
                <a:solidFill>
                  <a:schemeClr val="accent2"/>
                </a:solidFill>
              </a:rPr>
              <a:t>Respondent</a:t>
            </a:r>
            <a:r>
              <a:rPr lang="en-US" sz="1200" b="1" dirty="0">
                <a:solidFill>
                  <a:srgbClr val="231490"/>
                </a:solidFill>
              </a:rPr>
              <a:t> – </a:t>
            </a:r>
            <a:r>
              <a:rPr lang="en-US" sz="1200" dirty="0">
                <a:solidFill>
                  <a:srgbClr val="231490"/>
                </a:solidFill>
              </a:rPr>
              <a:t>means an individual who has been reported to be the perpetrator of conduct that could constitute sexual harassment</a:t>
            </a:r>
          </a:p>
          <a:p>
            <a:pPr marL="342900" indent="-342900">
              <a:buFont typeface="Arial" panose="020B0604020202020204" pitchFamily="34" charset="0"/>
              <a:buChar char="•"/>
            </a:pPr>
            <a:endParaRPr lang="en-US" sz="1200" b="1" u="sng" dirty="0">
              <a:solidFill>
                <a:srgbClr val="231490"/>
              </a:solidFill>
            </a:endParaRP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sng" dirty="0">
                <a:solidFill>
                  <a:srgbClr val="FF0000"/>
                </a:solidFill>
              </a:rPr>
              <a:t>Advisor </a:t>
            </a:r>
            <a:r>
              <a:rPr lang="en-US" sz="1200" dirty="0">
                <a:solidFill>
                  <a:srgbClr val="231490"/>
                </a:solidFill>
              </a:rPr>
              <a:t> -- </a:t>
            </a:r>
            <a:r>
              <a:rPr lang="en-US" sz="1200" b="1" dirty="0">
                <a:solidFill>
                  <a:srgbClr val="231490"/>
                </a:solidFill>
              </a:rPr>
              <a:t>a friend, a family member, an attorney, a neighbor, or other individual of the party's choosing</a:t>
            </a:r>
            <a:r>
              <a:rPr lang="en-US" sz="1200" dirty="0">
                <a:solidFill>
                  <a:srgbClr val="231490"/>
                </a:solidFill>
              </a:rPr>
              <a:t> who may support complainant or respondent.  Can review documents, attend meetings but not actively participate in interviews.</a:t>
            </a:r>
            <a:endParaRPr lang="en-US" sz="1200" u="sng" dirty="0">
              <a:solidFill>
                <a:srgbClr val="231490"/>
              </a:solidFill>
            </a:endParaRPr>
          </a:p>
          <a:p>
            <a:pPr marL="342900" indent="-342900">
              <a:buFont typeface="Arial" panose="020B0604020202020204" pitchFamily="34" charset="0"/>
              <a:buChar char="•"/>
            </a:pPr>
            <a:endParaRPr lang="en-US" sz="1200" b="1" u="sng" dirty="0">
              <a:solidFill>
                <a:schemeClr val="accent2"/>
              </a:solidFill>
            </a:endParaRPr>
          </a:p>
          <a:p>
            <a:pPr marL="342900" indent="-342900">
              <a:buFont typeface="Arial" panose="020B0604020202020204" pitchFamily="34" charset="0"/>
              <a:buChar char="•"/>
            </a:pPr>
            <a:r>
              <a:rPr lang="en-US" sz="1200" b="1" u="sng" dirty="0">
                <a:solidFill>
                  <a:schemeClr val="accent2"/>
                </a:solidFill>
              </a:rPr>
              <a:t>Actual Notice</a:t>
            </a:r>
            <a:r>
              <a:rPr lang="en-US" sz="1200" b="1" dirty="0">
                <a:solidFill>
                  <a:schemeClr val="accent2"/>
                </a:solidFill>
              </a:rPr>
              <a:t> </a:t>
            </a:r>
            <a:r>
              <a:rPr lang="en-US" sz="1200" b="1" dirty="0">
                <a:solidFill>
                  <a:srgbClr val="231490"/>
                </a:solidFill>
              </a:rPr>
              <a:t>-- </a:t>
            </a:r>
            <a:r>
              <a:rPr lang="en-US" sz="1200" dirty="0">
                <a:solidFill>
                  <a:srgbClr val="231490"/>
                </a:solidFill>
              </a:rPr>
              <a:t>means notice of sexual harassment or allegations of sexual harassment to a recipient’s Title IX Coordinator or any official who has authority to institute corrective measures on behalf of the School System.  (</a:t>
            </a:r>
            <a:r>
              <a:rPr lang="en-US" sz="1200" i="1" dirty="0">
                <a:solidFill>
                  <a:srgbClr val="231490"/>
                </a:solidFill>
              </a:rPr>
              <a:t>Any employee who is aware)</a:t>
            </a:r>
          </a:p>
          <a:p>
            <a:pPr marL="342900" indent="-342900">
              <a:buFont typeface="Arial" panose="020B0604020202020204" pitchFamily="34" charset="0"/>
              <a:buChar char="•"/>
            </a:pPr>
            <a:endParaRPr lang="en-US" sz="1200" i="1" dirty="0">
              <a:solidFill>
                <a:srgbClr val="231490"/>
              </a:solidFill>
            </a:endParaRPr>
          </a:p>
          <a:p>
            <a:pPr marL="342900" indent="-342900">
              <a:buFont typeface="Arial" panose="020B0604020202020204" pitchFamily="34" charset="0"/>
              <a:buChar char="•"/>
            </a:pPr>
            <a:r>
              <a:rPr lang="en-US" sz="1200" b="1" u="sng" dirty="0">
                <a:solidFill>
                  <a:schemeClr val="accent2"/>
                </a:solidFill>
              </a:rPr>
              <a:t>Deliberate Indifference</a:t>
            </a:r>
            <a:r>
              <a:rPr lang="en-US" sz="1200" b="1" dirty="0">
                <a:solidFill>
                  <a:schemeClr val="accent2"/>
                </a:solidFill>
              </a:rPr>
              <a:t> </a:t>
            </a:r>
            <a:r>
              <a:rPr lang="en-US" sz="1200" i="1" dirty="0">
                <a:solidFill>
                  <a:srgbClr val="231490"/>
                </a:solidFill>
              </a:rPr>
              <a:t>– </a:t>
            </a:r>
            <a:r>
              <a:rPr lang="en-US" sz="1200" dirty="0">
                <a:solidFill>
                  <a:srgbClr val="231490"/>
                </a:solidFill>
              </a:rPr>
              <a:t>response is unreasonable given what is known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23</a:t>
            </a:fld>
            <a:endParaRPr lang="en-US" dirty="0"/>
          </a:p>
        </p:txBody>
      </p:sp>
    </p:spTree>
    <p:extLst>
      <p:ext uri="{BB962C8B-B14F-4D97-AF65-F5344CB8AC3E}">
        <p14:creationId xmlns:p14="http://schemas.microsoft.com/office/powerpoint/2010/main" val="3006749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24</a:t>
            </a:fld>
            <a:endParaRPr lang="en-US" dirty="0"/>
          </a:p>
        </p:txBody>
      </p:sp>
    </p:spTree>
    <p:extLst>
      <p:ext uri="{BB962C8B-B14F-4D97-AF65-F5344CB8AC3E}">
        <p14:creationId xmlns:p14="http://schemas.microsoft.com/office/powerpoint/2010/main" val="2060719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reminds us of the divisions of</a:t>
            </a:r>
            <a:r>
              <a:rPr lang="en-US" baseline="0" dirty="0"/>
              <a:t> responsibility covered by Title IX.  We are focusing on Sexual Harassment.  There is a new definition of sexual harassment from this legislation.  </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25</a:t>
            </a:fld>
            <a:endParaRPr lang="en-US" dirty="0"/>
          </a:p>
        </p:txBody>
      </p:sp>
    </p:spTree>
    <p:extLst>
      <p:ext uri="{BB962C8B-B14F-4D97-AF65-F5344CB8AC3E}">
        <p14:creationId xmlns:p14="http://schemas.microsoft.com/office/powerpoint/2010/main" val="2078346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231490"/>
                </a:solidFill>
              </a:rPr>
              <a:t>Sexual harassment means conduct on the basis of sex that satisfies one or more of the following:</a:t>
            </a:r>
          </a:p>
          <a:p>
            <a:r>
              <a:rPr lang="en-US" dirty="0">
                <a:solidFill>
                  <a:srgbClr val="231490"/>
                </a:solidFill>
              </a:rPr>
              <a:t> </a:t>
            </a:r>
          </a:p>
          <a:p>
            <a:pPr marL="342900" indent="-342900">
              <a:buFontTx/>
              <a:buAutoNum type="arabicParenBoth"/>
            </a:pPr>
            <a:r>
              <a:rPr lang="en-US" b="1" dirty="0">
                <a:solidFill>
                  <a:srgbClr val="FF0000"/>
                </a:solidFill>
              </a:rPr>
              <a:t>Quid Pro Quo:  </a:t>
            </a:r>
            <a:r>
              <a:rPr lang="en-US" b="1" dirty="0">
                <a:solidFill>
                  <a:srgbClr val="231490"/>
                </a:solidFill>
              </a:rPr>
              <a:t>An employee of the School System conditioning the provision of an aid, benefit, or service of the recipient on an individual’s participation in unwelcome sexual conduct; </a:t>
            </a:r>
          </a:p>
          <a:p>
            <a:r>
              <a:rPr lang="en-US" dirty="0">
                <a:solidFill>
                  <a:srgbClr val="231490"/>
                </a:solidFill>
              </a:rPr>
              <a:t> </a:t>
            </a:r>
          </a:p>
          <a:p>
            <a:r>
              <a:rPr lang="en-US" b="1" dirty="0">
                <a:solidFill>
                  <a:srgbClr val="231490"/>
                </a:solidFill>
              </a:rPr>
              <a:t>(2) </a:t>
            </a:r>
            <a:r>
              <a:rPr lang="en-US" b="1" dirty="0">
                <a:solidFill>
                  <a:srgbClr val="FF0000"/>
                </a:solidFill>
              </a:rPr>
              <a:t>Unwelcome conduct </a:t>
            </a:r>
            <a:r>
              <a:rPr lang="en-US" b="1" dirty="0">
                <a:solidFill>
                  <a:srgbClr val="231490"/>
                </a:solidFill>
              </a:rPr>
              <a:t>determined by a reasonable person to be so severe, pervasive, and objectively offensive that it effectively denies a person equal access to the School System’s education programs or activities; or</a:t>
            </a:r>
          </a:p>
          <a:p>
            <a:r>
              <a:rPr lang="en-US" dirty="0">
                <a:solidFill>
                  <a:srgbClr val="231490"/>
                </a:solidFill>
              </a:rPr>
              <a:t> </a:t>
            </a:r>
          </a:p>
          <a:p>
            <a:r>
              <a:rPr lang="en-US" b="1" dirty="0">
                <a:solidFill>
                  <a:srgbClr val="231490"/>
                </a:solidFill>
              </a:rPr>
              <a:t>(3) </a:t>
            </a:r>
            <a:r>
              <a:rPr lang="en-US" b="1" dirty="0">
                <a:solidFill>
                  <a:srgbClr val="FF0000"/>
                </a:solidFill>
              </a:rPr>
              <a:t>“Sexual assault” </a:t>
            </a:r>
            <a:r>
              <a:rPr lang="en-US" b="1" dirty="0">
                <a:solidFill>
                  <a:srgbClr val="231490"/>
                </a:solidFill>
              </a:rPr>
              <a:t>as defined in 20 U.S.C. § 1092(f)(6)(A)(v), </a:t>
            </a:r>
            <a:r>
              <a:rPr lang="en-US" b="1" dirty="0">
                <a:solidFill>
                  <a:srgbClr val="FF0000"/>
                </a:solidFill>
              </a:rPr>
              <a:t>“dating violence” </a:t>
            </a:r>
            <a:r>
              <a:rPr lang="en-US" b="1" dirty="0">
                <a:solidFill>
                  <a:srgbClr val="231490"/>
                </a:solidFill>
              </a:rPr>
              <a:t>as defined in 34 U.S.C. § 12291(a)(10), </a:t>
            </a:r>
            <a:r>
              <a:rPr lang="en-US" b="1" dirty="0">
                <a:solidFill>
                  <a:srgbClr val="FF0000"/>
                </a:solidFill>
              </a:rPr>
              <a:t>“domestic violence” </a:t>
            </a:r>
            <a:r>
              <a:rPr lang="en-US" b="1" dirty="0">
                <a:solidFill>
                  <a:srgbClr val="231490"/>
                </a:solidFill>
              </a:rPr>
              <a:t>as defined in 34 U.S.C. § 12291(a)(8), or </a:t>
            </a:r>
            <a:r>
              <a:rPr lang="en-US" b="1" dirty="0">
                <a:solidFill>
                  <a:srgbClr val="FF0000"/>
                </a:solidFill>
              </a:rPr>
              <a:t>“stalking” </a:t>
            </a:r>
            <a:r>
              <a:rPr lang="en-US" b="1" dirty="0">
                <a:solidFill>
                  <a:srgbClr val="231490"/>
                </a:solidFill>
              </a:rPr>
              <a:t>as defined in 34 U.S.C. § 12291(a)(30</a:t>
            </a:r>
            <a:r>
              <a:rPr lang="en-US" sz="1800" b="1" dirty="0">
                <a:solidFill>
                  <a:srgbClr val="231490"/>
                </a:solidFill>
              </a:rPr>
              <a:t>). </a:t>
            </a:r>
          </a:p>
          <a:p>
            <a:endParaRPr lang="en-US" sz="1800" b="1" dirty="0">
              <a:solidFill>
                <a:srgbClr val="231490"/>
              </a:solidFill>
            </a:endParaRPr>
          </a:p>
          <a:p>
            <a:r>
              <a:rPr lang="en-US" b="1" i="1" dirty="0">
                <a:solidFill>
                  <a:srgbClr val="231490"/>
                </a:solidFill>
              </a:rPr>
              <a:t>All of these types of sexual harassment jeopardize the equal access to education that Title IX is designed to protect</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26</a:t>
            </a:fld>
            <a:endParaRPr lang="en-US" dirty="0"/>
          </a:p>
        </p:txBody>
      </p:sp>
    </p:spTree>
    <p:extLst>
      <p:ext uri="{BB962C8B-B14F-4D97-AF65-F5344CB8AC3E}">
        <p14:creationId xmlns:p14="http://schemas.microsoft.com/office/powerpoint/2010/main" val="1519337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31490"/>
                </a:solidFill>
              </a:rPr>
              <a:t>• “Quid pro quo” means “something for something”</a:t>
            </a:r>
          </a:p>
          <a:p>
            <a:endParaRPr lang="en-US" sz="1200" dirty="0">
              <a:solidFill>
                <a:srgbClr val="231490"/>
              </a:solidFill>
            </a:endParaRPr>
          </a:p>
          <a:p>
            <a:r>
              <a:rPr lang="en-US" sz="1200" dirty="0">
                <a:solidFill>
                  <a:srgbClr val="231490"/>
                </a:solidFill>
              </a:rPr>
              <a:t>Applies</a:t>
            </a:r>
            <a:r>
              <a:rPr lang="en-US" sz="1200" baseline="0" dirty="0">
                <a:solidFill>
                  <a:srgbClr val="231490"/>
                </a:solidFill>
              </a:rPr>
              <a:t> only employee to student</a:t>
            </a:r>
            <a:endParaRPr lang="en-US" sz="1200" dirty="0">
              <a:solidFill>
                <a:srgbClr val="231490"/>
              </a:solidFill>
            </a:endParaRPr>
          </a:p>
          <a:p>
            <a:endParaRPr lang="en-US" sz="1200" dirty="0">
              <a:solidFill>
                <a:srgbClr val="231490"/>
              </a:solidFill>
            </a:endParaRPr>
          </a:p>
          <a:p>
            <a:r>
              <a:rPr lang="en-US" sz="1200" dirty="0">
                <a:solidFill>
                  <a:srgbClr val="231490"/>
                </a:solidFill>
              </a:rPr>
              <a:t>• Sexual demands are made the condition of educational benefits or access to educational opportunities regarding the individual</a:t>
            </a:r>
          </a:p>
          <a:p>
            <a:r>
              <a:rPr lang="en-US" sz="1200" dirty="0">
                <a:solidFill>
                  <a:srgbClr val="231490"/>
                </a:solidFill>
              </a:rPr>
              <a:t> </a:t>
            </a:r>
          </a:p>
          <a:p>
            <a:r>
              <a:rPr lang="en-US" sz="1200" dirty="0">
                <a:solidFill>
                  <a:srgbClr val="231490"/>
                </a:solidFill>
              </a:rPr>
              <a:t>• Not evaluated for severity, offensiveness, pervasiveness, or denial of equal educational access – existence is enough</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27</a:t>
            </a:fld>
            <a:endParaRPr lang="en-US" dirty="0"/>
          </a:p>
        </p:txBody>
      </p:sp>
    </p:spTree>
    <p:extLst>
      <p:ext uri="{BB962C8B-B14F-4D97-AF65-F5344CB8AC3E}">
        <p14:creationId xmlns:p14="http://schemas.microsoft.com/office/powerpoint/2010/main" val="794285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Unwelcome conduct determined by a reasonable person to be so severe, pervasive, and objectively offensive that it effectively denies a person equal access to the School System’s education programs or activities; or</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28</a:t>
            </a:fld>
            <a:endParaRPr lang="en-US" dirty="0"/>
          </a:p>
        </p:txBody>
      </p:sp>
    </p:spTree>
    <p:extLst>
      <p:ext uri="{BB962C8B-B14F-4D97-AF65-F5344CB8AC3E}">
        <p14:creationId xmlns:p14="http://schemas.microsoft.com/office/powerpoint/2010/main" val="14873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things</a:t>
            </a:r>
            <a:r>
              <a:rPr lang="en-US" baseline="0" dirty="0"/>
              <a:t> that might be indicators of a student experiencing unwelcome conduct; can make it less subjective to decide.  </a:t>
            </a:r>
          </a:p>
          <a:p>
            <a:r>
              <a:rPr lang="en-US" baseline="0" dirty="0"/>
              <a:t>However, a student doesn’t need to have reached a “breaking point” to have experienced unwelcome conduct.</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29</a:t>
            </a:fld>
            <a:endParaRPr lang="en-US" dirty="0"/>
          </a:p>
        </p:txBody>
      </p:sp>
    </p:spTree>
    <p:extLst>
      <p:ext uri="{BB962C8B-B14F-4D97-AF65-F5344CB8AC3E}">
        <p14:creationId xmlns:p14="http://schemas.microsoft.com/office/powerpoint/2010/main" val="78073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Based on the vision, mission, and beliefs, the RCSS stakeholders created the strategy map. This is our map for improvement from 2020-2025. Please review the strategy map from the bottom to the top as all parts lead to student achievement and success for our students. You may want to circle or place a star next to the performance objectives related to this presentation</a:t>
            </a:r>
            <a:r>
              <a:rPr lang="en-US"/>
              <a:t>. </a:t>
            </a:r>
            <a:endParaRPr lang="en-US"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0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area of </a:t>
            </a:r>
          </a:p>
        </p:txBody>
      </p:sp>
      <p:sp>
        <p:nvSpPr>
          <p:cNvPr id="4" name="Slide Number Placeholder 3"/>
          <p:cNvSpPr>
            <a:spLocks noGrp="1"/>
          </p:cNvSpPr>
          <p:nvPr>
            <p:ph type="sldNum" sz="quarter" idx="10"/>
          </p:nvPr>
        </p:nvSpPr>
        <p:spPr/>
        <p:txBody>
          <a:bodyPr/>
          <a:lstStyle/>
          <a:p>
            <a:fld id="{E896E197-3A88-4EEC-8131-7C2C7E3E30CF}" type="slidenum">
              <a:rPr lang="en-US" smtClean="0"/>
              <a:t>30</a:t>
            </a:fld>
            <a:endParaRPr lang="en-US" dirty="0"/>
          </a:p>
        </p:txBody>
      </p:sp>
    </p:spTree>
    <p:extLst>
      <p:ext uri="{BB962C8B-B14F-4D97-AF65-F5344CB8AC3E}">
        <p14:creationId xmlns:p14="http://schemas.microsoft.com/office/powerpoint/2010/main" val="2008931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area of </a:t>
            </a:r>
          </a:p>
        </p:txBody>
      </p:sp>
      <p:sp>
        <p:nvSpPr>
          <p:cNvPr id="4" name="Slide Number Placeholder 3"/>
          <p:cNvSpPr>
            <a:spLocks noGrp="1"/>
          </p:cNvSpPr>
          <p:nvPr>
            <p:ph type="sldNum" sz="quarter" idx="10"/>
          </p:nvPr>
        </p:nvSpPr>
        <p:spPr/>
        <p:txBody>
          <a:bodyPr/>
          <a:lstStyle/>
          <a:p>
            <a:fld id="{E896E197-3A88-4EEC-8131-7C2C7E3E30CF}" type="slidenum">
              <a:rPr lang="en-US" smtClean="0"/>
              <a:t>31</a:t>
            </a:fld>
            <a:endParaRPr lang="en-US" dirty="0"/>
          </a:p>
        </p:txBody>
      </p:sp>
    </p:spTree>
    <p:extLst>
      <p:ext uri="{BB962C8B-B14F-4D97-AF65-F5344CB8AC3E}">
        <p14:creationId xmlns:p14="http://schemas.microsoft.com/office/powerpoint/2010/main" val="4118252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32</a:t>
            </a:fld>
            <a:endParaRPr lang="en-US" dirty="0"/>
          </a:p>
        </p:txBody>
      </p:sp>
    </p:spTree>
    <p:extLst>
      <p:ext uri="{BB962C8B-B14F-4D97-AF65-F5344CB8AC3E}">
        <p14:creationId xmlns:p14="http://schemas.microsoft.com/office/powerpoint/2010/main" val="788269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solidFill>
                  <a:srgbClr val="231490"/>
                </a:solidFill>
              </a:rPr>
              <a:t>For K-12 schools, once any school/district employee has </a:t>
            </a:r>
            <a:r>
              <a:rPr lang="en-US" sz="2400" b="1" dirty="0">
                <a:solidFill>
                  <a:srgbClr val="231490"/>
                </a:solidFill>
              </a:rPr>
              <a:t>actual notice </a:t>
            </a:r>
            <a:r>
              <a:rPr lang="en-US" sz="2400" dirty="0">
                <a:solidFill>
                  <a:srgbClr val="231490"/>
                </a:solidFill>
              </a:rPr>
              <a:t>of sexual harassment/sexual misconduct, the school must: </a:t>
            </a:r>
          </a:p>
          <a:p>
            <a:pPr marL="285750" indent="-285750">
              <a:buFont typeface="Wingdings" panose="05000000000000000000" pitchFamily="2" charset="2"/>
              <a:buChar char="q"/>
            </a:pPr>
            <a:endParaRPr lang="en-US" sz="2400" dirty="0">
              <a:solidFill>
                <a:srgbClr val="231490"/>
              </a:solidFill>
            </a:endParaRPr>
          </a:p>
          <a:p>
            <a:pPr marL="285750" indent="-285750">
              <a:buFont typeface="Wingdings" panose="05000000000000000000" pitchFamily="2" charset="2"/>
              <a:buChar char="q"/>
            </a:pPr>
            <a:r>
              <a:rPr lang="en-US" sz="2400" dirty="0">
                <a:solidFill>
                  <a:srgbClr val="231490"/>
                </a:solidFill>
              </a:rPr>
              <a:t>Take immediate and appropriate steps to investigate what occurred – The obligation to investigate is absolute, even if just an Initial Assessment is completed</a:t>
            </a:r>
          </a:p>
          <a:p>
            <a:pPr marL="285750" indent="-285750">
              <a:buFont typeface="Wingdings" panose="05000000000000000000" pitchFamily="2" charset="2"/>
              <a:buChar char="q"/>
            </a:pPr>
            <a:endParaRPr lang="en-US" sz="2400" dirty="0">
              <a:solidFill>
                <a:srgbClr val="231490"/>
              </a:solidFill>
            </a:endParaRPr>
          </a:p>
          <a:p>
            <a:pPr marL="285750" indent="-285750">
              <a:buFont typeface="Wingdings" panose="05000000000000000000" pitchFamily="2" charset="2"/>
              <a:buChar char="q"/>
            </a:pPr>
            <a:r>
              <a:rPr lang="en-US" sz="2400" dirty="0">
                <a:solidFill>
                  <a:srgbClr val="231490"/>
                </a:solidFill>
              </a:rPr>
              <a:t>Take prompt and effective action to: </a:t>
            </a:r>
          </a:p>
          <a:p>
            <a:pPr marL="742950" lvl="1" indent="-285750">
              <a:buFont typeface="Wingdings" panose="05000000000000000000" pitchFamily="2" charset="2"/>
              <a:buChar char="q"/>
            </a:pPr>
            <a:r>
              <a:rPr lang="en-US" sz="2400" b="1" dirty="0">
                <a:solidFill>
                  <a:srgbClr val="231490"/>
                </a:solidFill>
              </a:rPr>
              <a:t>Investigate</a:t>
            </a:r>
            <a:r>
              <a:rPr lang="en-US" sz="2400" dirty="0">
                <a:solidFill>
                  <a:srgbClr val="231490"/>
                </a:solidFill>
              </a:rPr>
              <a:t> the allegation</a:t>
            </a:r>
            <a:r>
              <a:rPr lang="en-US" sz="2400" b="1" dirty="0">
                <a:solidFill>
                  <a:srgbClr val="231490"/>
                </a:solidFill>
              </a:rPr>
              <a:t> </a:t>
            </a:r>
          </a:p>
          <a:p>
            <a:pPr marL="742950" lvl="1" indent="-285750">
              <a:buFont typeface="Wingdings" panose="05000000000000000000" pitchFamily="2" charset="2"/>
              <a:buChar char="q"/>
            </a:pPr>
            <a:r>
              <a:rPr lang="en-US" sz="2400" b="1" dirty="0">
                <a:solidFill>
                  <a:srgbClr val="231490"/>
                </a:solidFill>
              </a:rPr>
              <a:t>Stop </a:t>
            </a:r>
            <a:r>
              <a:rPr lang="en-US" sz="2400" dirty="0">
                <a:solidFill>
                  <a:srgbClr val="231490"/>
                </a:solidFill>
              </a:rPr>
              <a:t>the harassment </a:t>
            </a:r>
          </a:p>
          <a:p>
            <a:pPr marL="742950" lvl="1" indent="-285750">
              <a:buFont typeface="Wingdings" panose="05000000000000000000" pitchFamily="2" charset="2"/>
              <a:buChar char="q"/>
            </a:pPr>
            <a:r>
              <a:rPr lang="en-US" sz="2400" b="1" dirty="0">
                <a:solidFill>
                  <a:srgbClr val="231490"/>
                </a:solidFill>
              </a:rPr>
              <a:t>Prevent</a:t>
            </a:r>
            <a:r>
              <a:rPr lang="en-US" sz="2400" dirty="0">
                <a:solidFill>
                  <a:srgbClr val="231490"/>
                </a:solidFill>
              </a:rPr>
              <a:t> the recurrence </a:t>
            </a:r>
          </a:p>
          <a:p>
            <a:pPr marL="742950" lvl="1" indent="-285750">
              <a:buFont typeface="Wingdings" panose="05000000000000000000" pitchFamily="2" charset="2"/>
              <a:buChar char="q"/>
            </a:pPr>
            <a:r>
              <a:rPr lang="en-US" sz="2400" b="1" dirty="0">
                <a:solidFill>
                  <a:srgbClr val="231490"/>
                </a:solidFill>
              </a:rPr>
              <a:t>Remedy</a:t>
            </a:r>
            <a:r>
              <a:rPr lang="en-US" sz="2400" dirty="0">
                <a:solidFill>
                  <a:srgbClr val="231490"/>
                </a:solidFill>
              </a:rPr>
              <a:t> the effects </a:t>
            </a:r>
          </a:p>
          <a:p>
            <a:pPr marL="742950" lvl="1" indent="-285750">
              <a:buFont typeface="Wingdings" panose="05000000000000000000" pitchFamily="2" charset="2"/>
              <a:buChar char="q"/>
            </a:pPr>
            <a:endParaRPr lang="en-US" sz="2400" dirty="0">
              <a:solidFill>
                <a:srgbClr val="231490"/>
              </a:solidFill>
            </a:endParaRPr>
          </a:p>
          <a:p>
            <a:pPr algn="ctr"/>
            <a:r>
              <a:rPr lang="en-US" sz="2400" b="1" i="1" dirty="0">
                <a:solidFill>
                  <a:srgbClr val="FF0000"/>
                </a:solidFill>
              </a:rPr>
              <a:t>These responsibilities must be met regardless to whether the Complainant makes a formal complaint or asks the school to take action</a:t>
            </a:r>
            <a:r>
              <a:rPr lang="en-US" sz="2400" dirty="0">
                <a:solidFill>
                  <a:srgbClr val="231490"/>
                </a:solidFill>
              </a:rPr>
              <a:t>.</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33</a:t>
            </a:fld>
            <a:endParaRPr lang="en-US" dirty="0"/>
          </a:p>
        </p:txBody>
      </p:sp>
    </p:spTree>
    <p:extLst>
      <p:ext uri="{BB962C8B-B14F-4D97-AF65-F5344CB8AC3E}">
        <p14:creationId xmlns:p14="http://schemas.microsoft.com/office/powerpoint/2010/main" val="1298853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solidFill>
                  <a:srgbClr val="231490"/>
                </a:solidFill>
              </a:rPr>
              <a:t>Let’s see if we can identify potential instances of sexual harassment based on the definitions.</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34</a:t>
            </a:fld>
            <a:endParaRPr lang="en-US" dirty="0"/>
          </a:p>
        </p:txBody>
      </p:sp>
    </p:spTree>
    <p:extLst>
      <p:ext uri="{BB962C8B-B14F-4D97-AF65-F5344CB8AC3E}">
        <p14:creationId xmlns:p14="http://schemas.microsoft.com/office/powerpoint/2010/main" val="956250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35</a:t>
            </a:fld>
            <a:endParaRPr lang="en-US" dirty="0"/>
          </a:p>
        </p:txBody>
      </p:sp>
    </p:spTree>
    <p:extLst>
      <p:ext uri="{BB962C8B-B14F-4D97-AF65-F5344CB8AC3E}">
        <p14:creationId xmlns:p14="http://schemas.microsoft.com/office/powerpoint/2010/main" val="1557423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there is an allegation</a:t>
            </a:r>
            <a:r>
              <a:rPr lang="en-US" baseline="0" dirty="0"/>
              <a:t> of sexual harassment, the schools must investigate (either informal (small </a:t>
            </a:r>
            <a:r>
              <a:rPr lang="en-US" baseline="0" dirty="0" err="1"/>
              <a:t>i</a:t>
            </a:r>
            <a:r>
              <a:rPr lang="en-US" baseline="0" dirty="0"/>
              <a:t>) or big I formal investigation</a:t>
            </a:r>
          </a:p>
          <a:p>
            <a:endParaRPr lang="en-US" baseline="0" dirty="0"/>
          </a:p>
          <a:p>
            <a:r>
              <a:rPr lang="en-US" baseline="0" dirty="0"/>
              <a:t>Stop the harassment</a:t>
            </a:r>
          </a:p>
          <a:p>
            <a:endParaRPr lang="en-US" baseline="0" dirty="0"/>
          </a:p>
          <a:p>
            <a:r>
              <a:rPr lang="en-US" baseline="0" dirty="0"/>
              <a:t>Prevent Sexual </a:t>
            </a:r>
            <a:r>
              <a:rPr lang="en-US" baseline="0" dirty="0" err="1"/>
              <a:t>Harrasment</a:t>
            </a:r>
            <a:endParaRPr lang="en-US" baseline="0" dirty="0"/>
          </a:p>
          <a:p>
            <a:endParaRPr lang="en-US" baseline="0" dirty="0"/>
          </a:p>
          <a:p>
            <a:r>
              <a:rPr lang="en-US" baseline="0" dirty="0"/>
              <a:t>Remedy the impacts of the harassment - m</a:t>
            </a:r>
            <a:r>
              <a:rPr lang="en-US" dirty="0"/>
              <a:t>eans such measures must be designed </a:t>
            </a:r>
            <a:r>
              <a:rPr lang="en-US" b="1" dirty="0"/>
              <a:t>to restore or preserve equal access </a:t>
            </a:r>
            <a:r>
              <a:rPr lang="en-US" dirty="0"/>
              <a:t>to the School System’s education program or activity. Such remedies may include services for supportive measures, as defined below. However, remedies need not be </a:t>
            </a:r>
            <a:r>
              <a:rPr lang="en-US" dirty="0" err="1"/>
              <a:t>nondisciplinary</a:t>
            </a:r>
            <a:r>
              <a:rPr lang="en-US" dirty="0"/>
              <a:t> or non-punitive and need not avoid burdening the respondent. </a:t>
            </a:r>
          </a:p>
        </p:txBody>
      </p:sp>
      <p:sp>
        <p:nvSpPr>
          <p:cNvPr id="4" name="Slide Number Placeholder 3"/>
          <p:cNvSpPr>
            <a:spLocks noGrp="1"/>
          </p:cNvSpPr>
          <p:nvPr>
            <p:ph type="sldNum" sz="quarter" idx="10"/>
          </p:nvPr>
        </p:nvSpPr>
        <p:spPr/>
        <p:txBody>
          <a:bodyPr/>
          <a:lstStyle/>
          <a:p>
            <a:fld id="{E896E197-3A88-4EEC-8131-7C2C7E3E30CF}" type="slidenum">
              <a:rPr lang="en-US" smtClean="0"/>
              <a:t>36</a:t>
            </a:fld>
            <a:endParaRPr lang="en-US" dirty="0"/>
          </a:p>
        </p:txBody>
      </p:sp>
    </p:spTree>
    <p:extLst>
      <p:ext uri="{BB962C8B-B14F-4D97-AF65-F5344CB8AC3E}">
        <p14:creationId xmlns:p14="http://schemas.microsoft.com/office/powerpoint/2010/main" val="3761887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kicks off when school employees have Actual Notice! Let‘s talk about when</a:t>
            </a:r>
            <a:r>
              <a:rPr lang="en-US" baseline="0" dirty="0"/>
              <a:t> actual notice occurs and the responsibility that goes with it. </a:t>
            </a:r>
          </a:p>
          <a:p>
            <a:endParaRPr lang="en-US" baseline="0" dirty="0"/>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37</a:t>
            </a:fld>
            <a:endParaRPr lang="en-US" dirty="0"/>
          </a:p>
        </p:txBody>
      </p:sp>
    </p:spTree>
    <p:extLst>
      <p:ext uri="{BB962C8B-B14F-4D97-AF65-F5344CB8AC3E}">
        <p14:creationId xmlns:p14="http://schemas.microsoft.com/office/powerpoint/2010/main" val="1315558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38</a:t>
            </a:fld>
            <a:endParaRPr lang="en-US" dirty="0"/>
          </a:p>
        </p:txBody>
      </p:sp>
    </p:spTree>
    <p:extLst>
      <p:ext uri="{BB962C8B-B14F-4D97-AF65-F5344CB8AC3E}">
        <p14:creationId xmlns:p14="http://schemas.microsoft.com/office/powerpoint/2010/main" val="3182780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examples of common supportive measures.</a:t>
            </a:r>
          </a:p>
          <a:p>
            <a:endParaRPr lang="en-US" dirty="0"/>
          </a:p>
          <a:p>
            <a:pPr marL="285750" indent="-285750">
              <a:lnSpc>
                <a:spcPct val="150000"/>
              </a:lnSpc>
              <a:buFont typeface="Arial" panose="020B0604020202020204" pitchFamily="34" charset="0"/>
              <a:buChar char="•"/>
            </a:pPr>
            <a:r>
              <a:rPr lang="en-US" sz="1200" dirty="0">
                <a:solidFill>
                  <a:srgbClr val="231490"/>
                </a:solidFill>
              </a:rPr>
              <a:t>Referral to counseling, medical and/or other health services </a:t>
            </a:r>
          </a:p>
          <a:p>
            <a:pPr marL="285750" indent="-285750">
              <a:lnSpc>
                <a:spcPct val="150000"/>
              </a:lnSpc>
              <a:buFont typeface="Arial" panose="020B0604020202020204" pitchFamily="34" charset="0"/>
              <a:buChar char="•"/>
            </a:pPr>
            <a:r>
              <a:rPr lang="en-US" sz="1200" dirty="0">
                <a:solidFill>
                  <a:srgbClr val="231490"/>
                </a:solidFill>
              </a:rPr>
              <a:t>Referral to the Employee Assistance Program </a:t>
            </a:r>
          </a:p>
          <a:p>
            <a:pPr marL="285750" indent="-285750">
              <a:lnSpc>
                <a:spcPct val="150000"/>
              </a:lnSpc>
              <a:buFont typeface="Arial" panose="020B0604020202020204" pitchFamily="34" charset="0"/>
              <a:buChar char="•"/>
            </a:pPr>
            <a:r>
              <a:rPr lang="en-US" sz="1200" dirty="0">
                <a:solidFill>
                  <a:srgbClr val="231490"/>
                </a:solidFill>
              </a:rPr>
              <a:t>Mutual restrictions on contact between the parties </a:t>
            </a:r>
          </a:p>
          <a:p>
            <a:pPr marL="285750" indent="-285750">
              <a:lnSpc>
                <a:spcPct val="150000"/>
              </a:lnSpc>
              <a:buFont typeface="Arial" panose="020B0604020202020204" pitchFamily="34" charset="0"/>
              <a:buChar char="•"/>
            </a:pPr>
            <a:r>
              <a:rPr lang="en-US" sz="1200" dirty="0">
                <a:solidFill>
                  <a:srgbClr val="231490"/>
                </a:solidFill>
              </a:rPr>
              <a:t>Altering work arrangements for employees</a:t>
            </a:r>
          </a:p>
          <a:p>
            <a:pPr marL="285750" indent="-285750">
              <a:lnSpc>
                <a:spcPct val="150000"/>
              </a:lnSpc>
              <a:buFont typeface="Arial" panose="020B0604020202020204" pitchFamily="34" charset="0"/>
              <a:buChar char="•"/>
            </a:pPr>
            <a:r>
              <a:rPr lang="en-US" sz="1200" dirty="0">
                <a:solidFill>
                  <a:srgbClr val="231490"/>
                </a:solidFill>
              </a:rPr>
              <a:t>Safety planning </a:t>
            </a:r>
          </a:p>
          <a:p>
            <a:pPr marL="285750" indent="-285750">
              <a:lnSpc>
                <a:spcPct val="150000"/>
              </a:lnSpc>
              <a:buFont typeface="Arial" panose="020B0604020202020204" pitchFamily="34" charset="0"/>
              <a:buChar char="•"/>
            </a:pPr>
            <a:r>
              <a:rPr lang="en-US" sz="1200" dirty="0">
                <a:solidFill>
                  <a:srgbClr val="231490"/>
                </a:solidFill>
              </a:rPr>
              <a:t>Providing school safety escorts</a:t>
            </a:r>
          </a:p>
          <a:p>
            <a:pPr marL="285750" indent="-285750">
              <a:lnSpc>
                <a:spcPct val="150000"/>
              </a:lnSpc>
              <a:buFont typeface="Arial" panose="020B0604020202020204" pitchFamily="34" charset="0"/>
              <a:buChar char="•"/>
            </a:pPr>
            <a:r>
              <a:rPr lang="en-US" sz="1200" dirty="0">
                <a:solidFill>
                  <a:srgbClr val="231490"/>
                </a:solidFill>
              </a:rPr>
              <a:t>Transportation accommodations</a:t>
            </a:r>
          </a:p>
          <a:p>
            <a:pPr marL="285750" indent="-285750">
              <a:lnSpc>
                <a:spcPct val="150000"/>
              </a:lnSpc>
              <a:buFont typeface="Arial" panose="020B0604020202020204" pitchFamily="34" charset="0"/>
              <a:buChar char="•"/>
            </a:pPr>
            <a:r>
              <a:rPr lang="en-US" sz="1200" dirty="0">
                <a:solidFill>
                  <a:srgbClr val="231490"/>
                </a:solidFill>
              </a:rPr>
              <a:t>Implementing contact limitations (no contact orders) between the parties; mutual restrictions on contact between the parties</a:t>
            </a:r>
          </a:p>
          <a:p>
            <a:pPr marL="285750" indent="-285750">
              <a:lnSpc>
                <a:spcPct val="150000"/>
              </a:lnSpc>
              <a:buFont typeface="Arial" panose="020B0604020202020204" pitchFamily="34" charset="0"/>
              <a:buChar char="•"/>
            </a:pPr>
            <a:r>
              <a:rPr lang="en-US" sz="1200" dirty="0">
                <a:solidFill>
                  <a:srgbClr val="231490"/>
                </a:solidFill>
              </a:rPr>
              <a:t>Academic support, extensions of deadlines, or other modifications of work or class schedule</a:t>
            </a:r>
          </a:p>
          <a:p>
            <a:pPr marL="285750" indent="-285750">
              <a:lnSpc>
                <a:spcPct val="150000"/>
              </a:lnSpc>
              <a:buFont typeface="Arial" panose="020B0604020202020204" pitchFamily="34" charset="0"/>
              <a:buChar char="•"/>
            </a:pPr>
            <a:r>
              <a:rPr lang="en-US" sz="1200" dirty="0">
                <a:solidFill>
                  <a:srgbClr val="231490"/>
                </a:solidFill>
              </a:rPr>
              <a:t>Trespass or Be on the Lookout (BOLO) orders </a:t>
            </a:r>
          </a:p>
          <a:p>
            <a:pPr marL="285750" indent="-285750">
              <a:lnSpc>
                <a:spcPct val="150000"/>
              </a:lnSpc>
              <a:buFont typeface="Arial" panose="020B0604020202020204" pitchFamily="34" charset="0"/>
              <a:buChar char="•"/>
            </a:pPr>
            <a:r>
              <a:rPr lang="en-US" sz="1200" dirty="0">
                <a:solidFill>
                  <a:srgbClr val="231490"/>
                </a:solidFill>
              </a:rPr>
              <a:t>Increased security and monitoring of certain areas of school </a:t>
            </a:r>
          </a:p>
          <a:p>
            <a:pPr marL="285750" indent="-285750">
              <a:lnSpc>
                <a:spcPct val="150000"/>
              </a:lnSpc>
              <a:buFont typeface="Arial" panose="020B0604020202020204" pitchFamily="34" charset="0"/>
              <a:buChar char="•"/>
            </a:pPr>
            <a:r>
              <a:rPr lang="en-US" sz="1200" dirty="0">
                <a:solidFill>
                  <a:srgbClr val="231490"/>
                </a:solidFill>
              </a:rPr>
              <a:t>Other similar measures</a:t>
            </a:r>
          </a:p>
          <a:p>
            <a:pPr marL="285750" indent="-285750">
              <a:lnSpc>
                <a:spcPct val="150000"/>
              </a:lnSpc>
              <a:buFont typeface="Arial" panose="020B0604020202020204" pitchFamily="34" charset="0"/>
              <a:buChar char="•"/>
            </a:pPr>
            <a:r>
              <a:rPr lang="en-US" sz="1200" dirty="0">
                <a:solidFill>
                  <a:srgbClr val="231490"/>
                </a:solidFill>
              </a:rPr>
              <a:t>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39</a:t>
            </a:fld>
            <a:endParaRPr lang="en-US" dirty="0"/>
          </a:p>
        </p:txBody>
      </p:sp>
    </p:spTree>
    <p:extLst>
      <p:ext uri="{BB962C8B-B14F-4D97-AF65-F5344CB8AC3E}">
        <p14:creationId xmlns:p14="http://schemas.microsoft.com/office/powerpoint/2010/main" val="138665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this session, it is our hope that you will be able to:</a:t>
            </a:r>
          </a:p>
          <a:p>
            <a:pPr marL="914400" lvl="1" indent="-457200">
              <a:buFont typeface="Arial" panose="020B0604020202020204" pitchFamily="34" charset="0"/>
              <a:buChar char="•"/>
            </a:pPr>
            <a:r>
              <a:rPr lang="en-US" sz="2800" dirty="0">
                <a:solidFill>
                  <a:srgbClr val="231490"/>
                </a:solidFill>
              </a:rPr>
              <a:t>Understand the general history of Title IX</a:t>
            </a:r>
          </a:p>
          <a:p>
            <a:pPr marL="914400" lvl="1" indent="-457200">
              <a:buFont typeface="Arial" panose="020B0604020202020204" pitchFamily="34" charset="0"/>
              <a:buChar char="•"/>
            </a:pPr>
            <a:r>
              <a:rPr lang="en-US" sz="2800" dirty="0">
                <a:solidFill>
                  <a:srgbClr val="231490"/>
                </a:solidFill>
              </a:rPr>
              <a:t>Recognize and evaluate sexual harassment</a:t>
            </a:r>
          </a:p>
          <a:p>
            <a:pPr marL="914400" lvl="1" indent="-457200">
              <a:buFont typeface="Arial" panose="020B0604020202020204" pitchFamily="34" charset="0"/>
              <a:buChar char="•"/>
            </a:pPr>
            <a:r>
              <a:rPr lang="en-US" sz="2800" dirty="0">
                <a:solidFill>
                  <a:srgbClr val="231490"/>
                </a:solidFill>
              </a:rPr>
              <a:t>Understand the grievance process and your role as investigator</a:t>
            </a:r>
          </a:p>
          <a:p>
            <a:pPr marL="914400" lvl="1" indent="-457200">
              <a:buFont typeface="Arial" panose="020B0604020202020204" pitchFamily="34" charset="0"/>
              <a:buChar char="•"/>
            </a:pPr>
            <a:r>
              <a:rPr lang="en-US" sz="2800" dirty="0">
                <a:solidFill>
                  <a:srgbClr val="231490"/>
                </a:solidFill>
              </a:rPr>
              <a:t>Identify conflicts of interest</a:t>
            </a:r>
          </a:p>
          <a:p>
            <a:pPr marL="914400" lvl="1" indent="-457200">
              <a:buFont typeface="Arial" panose="020B0604020202020204" pitchFamily="34" charset="0"/>
              <a:buChar char="•"/>
            </a:pPr>
            <a:r>
              <a:rPr lang="en-US" sz="2800" dirty="0">
                <a:solidFill>
                  <a:srgbClr val="231490"/>
                </a:solidFill>
              </a:rPr>
              <a:t>Use a framework to assess relevancy</a:t>
            </a:r>
          </a:p>
          <a:p>
            <a:pPr marL="914400" lvl="1" indent="-457200">
              <a:buFont typeface="Arial" panose="020B0604020202020204" pitchFamily="34" charset="0"/>
              <a:buChar char="•"/>
            </a:pPr>
            <a:r>
              <a:rPr lang="en-US" sz="2800" dirty="0">
                <a:solidFill>
                  <a:srgbClr val="231490"/>
                </a:solidFill>
              </a:rPr>
              <a:t>Identify and weigh evidence</a:t>
            </a:r>
          </a:p>
          <a:p>
            <a:pPr marL="914400" lvl="1" indent="-457200">
              <a:buFont typeface="Arial" panose="020B0604020202020204" pitchFamily="34" charset="0"/>
              <a:buChar char="•"/>
            </a:pPr>
            <a:r>
              <a:rPr lang="en-US" sz="2800" dirty="0">
                <a:solidFill>
                  <a:srgbClr val="231490"/>
                </a:solidFill>
              </a:rPr>
              <a:t>Understand Requirements of investigative report and how to summarize relevant evidence</a:t>
            </a:r>
          </a:p>
          <a:p>
            <a:pPr marL="914400" lvl="1" indent="-457200">
              <a:buFont typeface="Arial" panose="020B0604020202020204" pitchFamily="34" charset="0"/>
              <a:buChar char="•"/>
            </a:pPr>
            <a:r>
              <a:rPr lang="en-US" sz="2800" dirty="0">
                <a:solidFill>
                  <a:srgbClr val="231490"/>
                </a:solidFill>
              </a:rPr>
              <a:t>Locate and use Forms</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a:t>
            </a:fld>
            <a:endParaRPr lang="en-US" dirty="0"/>
          </a:p>
        </p:txBody>
      </p:sp>
    </p:spTree>
    <p:extLst>
      <p:ext uri="{BB962C8B-B14F-4D97-AF65-F5344CB8AC3E}">
        <p14:creationId xmlns:p14="http://schemas.microsoft.com/office/powerpoint/2010/main" val="3789307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general process for handling Title IX concerns</a:t>
            </a:r>
          </a:p>
        </p:txBody>
      </p:sp>
      <p:sp>
        <p:nvSpPr>
          <p:cNvPr id="4" name="Slide Number Placeholder 3"/>
          <p:cNvSpPr>
            <a:spLocks noGrp="1"/>
          </p:cNvSpPr>
          <p:nvPr>
            <p:ph type="sldNum" sz="quarter" idx="10"/>
          </p:nvPr>
        </p:nvSpPr>
        <p:spPr/>
        <p:txBody>
          <a:bodyPr/>
          <a:lstStyle/>
          <a:p>
            <a:fld id="{E896E197-3A88-4EEC-8131-7C2C7E3E30CF}" type="slidenum">
              <a:rPr lang="en-US" smtClean="0"/>
              <a:t>40</a:t>
            </a:fld>
            <a:endParaRPr lang="en-US" dirty="0"/>
          </a:p>
        </p:txBody>
      </p:sp>
    </p:spTree>
    <p:extLst>
      <p:ext uri="{BB962C8B-B14F-4D97-AF65-F5344CB8AC3E}">
        <p14:creationId xmlns:p14="http://schemas.microsoft.com/office/powerpoint/2010/main" val="1975673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general process for handling Title IX concerns</a:t>
            </a:r>
          </a:p>
        </p:txBody>
      </p:sp>
      <p:sp>
        <p:nvSpPr>
          <p:cNvPr id="4" name="Slide Number Placeholder 3"/>
          <p:cNvSpPr>
            <a:spLocks noGrp="1"/>
          </p:cNvSpPr>
          <p:nvPr>
            <p:ph type="sldNum" sz="quarter" idx="10"/>
          </p:nvPr>
        </p:nvSpPr>
        <p:spPr/>
        <p:txBody>
          <a:bodyPr/>
          <a:lstStyle/>
          <a:p>
            <a:fld id="{E896E197-3A88-4EEC-8131-7C2C7E3E30CF}" type="slidenum">
              <a:rPr lang="en-US" smtClean="0"/>
              <a:t>41</a:t>
            </a:fld>
            <a:endParaRPr lang="en-US" dirty="0"/>
          </a:p>
        </p:txBody>
      </p:sp>
    </p:spTree>
    <p:extLst>
      <p:ext uri="{BB962C8B-B14F-4D97-AF65-F5344CB8AC3E}">
        <p14:creationId xmlns:p14="http://schemas.microsoft.com/office/powerpoint/2010/main" val="2629402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general process for handling Title IX concerns</a:t>
            </a:r>
          </a:p>
        </p:txBody>
      </p:sp>
      <p:sp>
        <p:nvSpPr>
          <p:cNvPr id="4" name="Slide Number Placeholder 3"/>
          <p:cNvSpPr>
            <a:spLocks noGrp="1"/>
          </p:cNvSpPr>
          <p:nvPr>
            <p:ph type="sldNum" sz="quarter" idx="10"/>
          </p:nvPr>
        </p:nvSpPr>
        <p:spPr/>
        <p:txBody>
          <a:bodyPr/>
          <a:lstStyle/>
          <a:p>
            <a:fld id="{E896E197-3A88-4EEC-8131-7C2C7E3E30CF}" type="slidenum">
              <a:rPr lang="en-US" smtClean="0"/>
              <a:t>42</a:t>
            </a:fld>
            <a:endParaRPr lang="en-US" dirty="0"/>
          </a:p>
        </p:txBody>
      </p:sp>
    </p:spTree>
    <p:extLst>
      <p:ext uri="{BB962C8B-B14F-4D97-AF65-F5344CB8AC3E}">
        <p14:creationId xmlns:p14="http://schemas.microsoft.com/office/powerpoint/2010/main" val="2297581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43</a:t>
            </a:fld>
            <a:endParaRPr lang="en-US" dirty="0"/>
          </a:p>
        </p:txBody>
      </p:sp>
    </p:spTree>
    <p:extLst>
      <p:ext uri="{BB962C8B-B14F-4D97-AF65-F5344CB8AC3E}">
        <p14:creationId xmlns:p14="http://schemas.microsoft.com/office/powerpoint/2010/main" val="3153043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kicks off when school employees have Actual Notice! Let‘s talk about when</a:t>
            </a:r>
            <a:r>
              <a:rPr lang="en-US" baseline="0" dirty="0"/>
              <a:t> actual notice occurs and the responsibility that goes with it. </a:t>
            </a:r>
          </a:p>
          <a:p>
            <a:endParaRPr lang="en-US" baseline="0" dirty="0"/>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44</a:t>
            </a:fld>
            <a:endParaRPr lang="en-US" dirty="0"/>
          </a:p>
        </p:txBody>
      </p:sp>
    </p:spTree>
    <p:extLst>
      <p:ext uri="{BB962C8B-B14F-4D97-AF65-F5344CB8AC3E}">
        <p14:creationId xmlns:p14="http://schemas.microsoft.com/office/powerpoint/2010/main" val="4017305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45</a:t>
            </a:fld>
            <a:endParaRPr lang="en-US" dirty="0"/>
          </a:p>
        </p:txBody>
      </p:sp>
    </p:spTree>
    <p:extLst>
      <p:ext uri="{BB962C8B-B14F-4D97-AF65-F5344CB8AC3E}">
        <p14:creationId xmlns:p14="http://schemas.microsoft.com/office/powerpoint/2010/main" val="1756856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kicks off when school employees have Actual Notice! Let‘s talk about when</a:t>
            </a:r>
            <a:r>
              <a:rPr lang="en-US" baseline="0" dirty="0"/>
              <a:t> actual notice occurs and the responsibility that goes with it. </a:t>
            </a:r>
          </a:p>
          <a:p>
            <a:endParaRPr lang="en-US" baseline="0" dirty="0"/>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47</a:t>
            </a:fld>
            <a:endParaRPr lang="en-US" dirty="0"/>
          </a:p>
        </p:txBody>
      </p:sp>
    </p:spTree>
    <p:extLst>
      <p:ext uri="{BB962C8B-B14F-4D97-AF65-F5344CB8AC3E}">
        <p14:creationId xmlns:p14="http://schemas.microsoft.com/office/powerpoint/2010/main" val="983649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kicks off when school employees have Actual Notice! Let‘s talk about when</a:t>
            </a:r>
            <a:r>
              <a:rPr lang="en-US" baseline="0" dirty="0"/>
              <a:t> actual notice occurs and the responsibility that goes with it. </a:t>
            </a:r>
          </a:p>
          <a:p>
            <a:endParaRPr lang="en-US" baseline="0" dirty="0"/>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48</a:t>
            </a:fld>
            <a:endParaRPr lang="en-US" dirty="0"/>
          </a:p>
        </p:txBody>
      </p:sp>
    </p:spTree>
    <p:extLst>
      <p:ext uri="{BB962C8B-B14F-4D97-AF65-F5344CB8AC3E}">
        <p14:creationId xmlns:p14="http://schemas.microsoft.com/office/powerpoint/2010/main" val="10833009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kicks off when school employees have Actual Notice! Let‘s talk about when</a:t>
            </a:r>
            <a:r>
              <a:rPr lang="en-US" baseline="0" dirty="0"/>
              <a:t> actual notice occurs and the responsibility that goes with it. </a:t>
            </a:r>
          </a:p>
          <a:p>
            <a:endParaRPr lang="en-US" baseline="0" dirty="0"/>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49</a:t>
            </a:fld>
            <a:endParaRPr lang="en-US" dirty="0"/>
          </a:p>
        </p:txBody>
      </p:sp>
    </p:spTree>
    <p:extLst>
      <p:ext uri="{BB962C8B-B14F-4D97-AF65-F5344CB8AC3E}">
        <p14:creationId xmlns:p14="http://schemas.microsoft.com/office/powerpoint/2010/main" val="1419020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kicks off when school employees have Actual Notice! Let‘s talk about when</a:t>
            </a:r>
            <a:r>
              <a:rPr lang="en-US" baseline="0" dirty="0"/>
              <a:t> actual notice occurs and the responsibility that goes with it. </a:t>
            </a:r>
          </a:p>
          <a:p>
            <a:endParaRPr lang="en-US" baseline="0" dirty="0"/>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50</a:t>
            </a:fld>
            <a:endParaRPr lang="en-US" dirty="0"/>
          </a:p>
        </p:txBody>
      </p:sp>
    </p:spTree>
    <p:extLst>
      <p:ext uri="{BB962C8B-B14F-4D97-AF65-F5344CB8AC3E}">
        <p14:creationId xmlns:p14="http://schemas.microsoft.com/office/powerpoint/2010/main" val="3951108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5</a:t>
            </a:fld>
            <a:endParaRPr lang="en-US" dirty="0"/>
          </a:p>
        </p:txBody>
      </p:sp>
    </p:spTree>
    <p:extLst>
      <p:ext uri="{BB962C8B-B14F-4D97-AF65-F5344CB8AC3E}">
        <p14:creationId xmlns:p14="http://schemas.microsoft.com/office/powerpoint/2010/main" val="2490211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kicks off when school employees have Actual Notice! Let‘s talk about when</a:t>
            </a:r>
            <a:r>
              <a:rPr lang="en-US" baseline="0" dirty="0"/>
              <a:t> actual notice occurs and the responsibility that goes with it. </a:t>
            </a:r>
          </a:p>
          <a:p>
            <a:endParaRPr lang="en-US" baseline="0" dirty="0"/>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51</a:t>
            </a:fld>
            <a:endParaRPr lang="en-US" dirty="0"/>
          </a:p>
        </p:txBody>
      </p:sp>
    </p:spTree>
    <p:extLst>
      <p:ext uri="{BB962C8B-B14F-4D97-AF65-F5344CB8AC3E}">
        <p14:creationId xmlns:p14="http://schemas.microsoft.com/office/powerpoint/2010/main" val="866914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kicks off when school employees have Actual Notice! Let‘s talk about when</a:t>
            </a:r>
            <a:r>
              <a:rPr lang="en-US" baseline="0" dirty="0"/>
              <a:t> actual notice occurs and the responsibility that goes with it. </a:t>
            </a:r>
          </a:p>
          <a:p>
            <a:endParaRPr lang="en-US" baseline="0" dirty="0"/>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52</a:t>
            </a:fld>
            <a:endParaRPr lang="en-US" dirty="0"/>
          </a:p>
        </p:txBody>
      </p:sp>
    </p:spTree>
    <p:extLst>
      <p:ext uri="{BB962C8B-B14F-4D97-AF65-F5344CB8AC3E}">
        <p14:creationId xmlns:p14="http://schemas.microsoft.com/office/powerpoint/2010/main" val="935989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kicks off when school employees have Actual Notice! Let‘s talk about when</a:t>
            </a:r>
            <a:r>
              <a:rPr lang="en-US" baseline="0" dirty="0"/>
              <a:t> actual notice occurs and the responsibility that goes with it. </a:t>
            </a:r>
          </a:p>
          <a:p>
            <a:endParaRPr lang="en-US" baseline="0" dirty="0"/>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53</a:t>
            </a:fld>
            <a:endParaRPr lang="en-US" dirty="0"/>
          </a:p>
        </p:txBody>
      </p:sp>
    </p:spTree>
    <p:extLst>
      <p:ext uri="{BB962C8B-B14F-4D97-AF65-F5344CB8AC3E}">
        <p14:creationId xmlns:p14="http://schemas.microsoft.com/office/powerpoint/2010/main" val="55412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54</a:t>
            </a:fld>
            <a:endParaRPr lang="en-US" dirty="0"/>
          </a:p>
        </p:txBody>
      </p:sp>
    </p:spTree>
    <p:extLst>
      <p:ext uri="{BB962C8B-B14F-4D97-AF65-F5344CB8AC3E}">
        <p14:creationId xmlns:p14="http://schemas.microsoft.com/office/powerpoint/2010/main" val="35773355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55</a:t>
            </a:fld>
            <a:endParaRPr lang="en-US" dirty="0"/>
          </a:p>
        </p:txBody>
      </p:sp>
    </p:spTree>
    <p:extLst>
      <p:ext uri="{BB962C8B-B14F-4D97-AF65-F5344CB8AC3E}">
        <p14:creationId xmlns:p14="http://schemas.microsoft.com/office/powerpoint/2010/main" val="1750673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56</a:t>
            </a:fld>
            <a:endParaRPr lang="en-US" dirty="0"/>
          </a:p>
        </p:txBody>
      </p:sp>
    </p:spTree>
    <p:extLst>
      <p:ext uri="{BB962C8B-B14F-4D97-AF65-F5344CB8AC3E}">
        <p14:creationId xmlns:p14="http://schemas.microsoft.com/office/powerpoint/2010/main" val="1200097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57</a:t>
            </a:fld>
            <a:endParaRPr lang="en-US" dirty="0"/>
          </a:p>
        </p:txBody>
      </p:sp>
    </p:spTree>
    <p:extLst>
      <p:ext uri="{BB962C8B-B14F-4D97-AF65-F5344CB8AC3E}">
        <p14:creationId xmlns:p14="http://schemas.microsoft.com/office/powerpoint/2010/main" val="19148950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58</a:t>
            </a:fld>
            <a:endParaRPr lang="en-US" dirty="0"/>
          </a:p>
        </p:txBody>
      </p:sp>
    </p:spTree>
    <p:extLst>
      <p:ext uri="{BB962C8B-B14F-4D97-AF65-F5344CB8AC3E}">
        <p14:creationId xmlns:p14="http://schemas.microsoft.com/office/powerpoint/2010/main" val="2223301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59</a:t>
            </a:fld>
            <a:endParaRPr lang="en-US" dirty="0"/>
          </a:p>
        </p:txBody>
      </p:sp>
    </p:spTree>
    <p:extLst>
      <p:ext uri="{BB962C8B-B14F-4D97-AF65-F5344CB8AC3E}">
        <p14:creationId xmlns:p14="http://schemas.microsoft.com/office/powerpoint/2010/main" val="40553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67</a:t>
            </a:fld>
            <a:endParaRPr lang="en-US" dirty="0"/>
          </a:p>
        </p:txBody>
      </p:sp>
    </p:spTree>
    <p:extLst>
      <p:ext uri="{BB962C8B-B14F-4D97-AF65-F5344CB8AC3E}">
        <p14:creationId xmlns:p14="http://schemas.microsoft.com/office/powerpoint/2010/main" val="2320155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a:t>
            </a:r>
            <a:r>
              <a:rPr lang="en-US" baseline="0" dirty="0"/>
              <a:t> IX of the Education Amendments Act – were originally written in 1972 and released in 1975.</a:t>
            </a:r>
          </a:p>
          <a:p>
            <a:endParaRPr lang="en-US" baseline="0" dirty="0"/>
          </a:p>
          <a:p>
            <a:r>
              <a:rPr lang="en-US" baseline="0" dirty="0"/>
              <a:t>It protects people from discrimination based on sex in education programs that receive federal financial assistance.  Specifically it states:</a:t>
            </a:r>
          </a:p>
          <a:p>
            <a:r>
              <a:rPr lang="en-US" sz="1200" i="1" dirty="0">
                <a:solidFill>
                  <a:srgbClr val="231490"/>
                </a:solidFill>
                <a:latin typeface="Segoe UI" panose="020B0502040204020203" pitchFamily="34" charset="0"/>
              </a:rPr>
              <a:t>“No person in the United State shall, on the basis of sex, be excluded from participation in, be denied the benefits of, or be subjected to discrimination under any educational program or activity receiving Federal financial assistance.”</a:t>
            </a:r>
          </a:p>
          <a:p>
            <a:endParaRPr lang="en-US" sz="1200" i="1" dirty="0">
              <a:solidFill>
                <a:srgbClr val="231490"/>
              </a:solidFill>
              <a:latin typeface="Segoe UI" panose="020B0502040204020203" pitchFamily="34" charset="0"/>
            </a:endParaRPr>
          </a:p>
          <a:p>
            <a:r>
              <a:rPr lang="en-US" dirty="0"/>
              <a:t>Congress passed Title IX in response to the marked educational inequalities women faced prior to the 1970s. Before Title IX, women were often excluded from or had only limited access to educational programs. </a:t>
            </a:r>
            <a:r>
              <a:rPr lang="en-US" sz="1200" i="0" dirty="0">
                <a:solidFill>
                  <a:srgbClr val="231490"/>
                </a:solidFill>
                <a:latin typeface="Segoe UI" panose="020B0502040204020203" pitchFamily="34" charset="0"/>
              </a:rPr>
              <a:t>Efforts were </a:t>
            </a:r>
            <a:r>
              <a:rPr lang="en-US" sz="1200" i="0" baseline="0" dirty="0">
                <a:solidFill>
                  <a:srgbClr val="231490"/>
                </a:solidFill>
                <a:latin typeface="Segoe UI" panose="020B0502040204020203" pitchFamily="34" charset="0"/>
              </a:rPr>
              <a:t>initially focused on equity in sports programs. </a:t>
            </a:r>
          </a:p>
          <a:p>
            <a:pPr marL="171450" indent="-171450">
              <a:buFont typeface="Arial" panose="020B0604020202020204" pitchFamily="34" charset="0"/>
              <a:buChar char="•"/>
            </a:pPr>
            <a:r>
              <a:rPr lang="en-US" dirty="0"/>
              <a:t>7 Elite colleges and universities set quotas for the admission of women or prohibited them from attending altogether; those that accepted applications from women often required higher test scores and grades for their admission. </a:t>
            </a:r>
          </a:p>
          <a:p>
            <a:pPr marL="171450" indent="-171450">
              <a:buFont typeface="Arial" panose="020B0604020202020204" pitchFamily="34" charset="0"/>
              <a:buChar char="•"/>
            </a:pPr>
            <a:r>
              <a:rPr lang="en-US" dirty="0"/>
              <a:t>Once admitted to schools, women had less access to scholarships; were excluded from “male” programs, such as medicine; and faced more restrictive rules, such as early curfews, than their male peers.</a:t>
            </a:r>
          </a:p>
          <a:p>
            <a:pPr marL="171450" indent="-171450">
              <a:buFont typeface="Arial" panose="020B0604020202020204" pitchFamily="34" charset="0"/>
              <a:buChar char="•"/>
            </a:pPr>
            <a:r>
              <a:rPr lang="en-US" dirty="0"/>
              <a:t> Discrimination extended beyond students; women faculty were more frequently denied tenure than their male counterparts, required to take pregnancy and maternity leaves, or prohibited from entering faculty clubs. In part as a result of these inequalities, only 8 percent of women age 19 and older were college graduates in 1970, compared with 14 percent of </a:t>
            </a:r>
            <a:r>
              <a:rPr lang="en-US" dirty="0" err="1"/>
              <a:t>men.</a:t>
            </a:r>
            <a:r>
              <a:rPr lang="en-US" sz="1200" i="0" baseline="0" dirty="0" err="1">
                <a:solidFill>
                  <a:srgbClr val="231490"/>
                </a:solidFill>
                <a:latin typeface="Segoe UI" panose="020B0502040204020203" pitchFamily="34" charset="0"/>
              </a:rPr>
              <a:t>Recent</a:t>
            </a:r>
            <a:r>
              <a:rPr lang="en-US" sz="1200" i="0" baseline="0" dirty="0">
                <a:solidFill>
                  <a:srgbClr val="231490"/>
                </a:solidFill>
                <a:latin typeface="Segoe UI" panose="020B0502040204020203" pitchFamily="34" charset="0"/>
              </a:rPr>
              <a:t> changes have </a:t>
            </a:r>
          </a:p>
          <a:p>
            <a:pPr marL="171450" indent="-171450">
              <a:buFont typeface="Arial" panose="020B0604020202020204" pitchFamily="34" charset="0"/>
              <a:buChar char="•"/>
            </a:pPr>
            <a:endParaRPr lang="en-US" sz="1200" i="0" baseline="0" dirty="0">
              <a:solidFill>
                <a:srgbClr val="231490"/>
              </a:solidFill>
              <a:latin typeface="Segoe UI" panose="020B0502040204020203" pitchFamily="34" charset="0"/>
            </a:endParaRPr>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10"/>
          </p:nvPr>
        </p:nvSpPr>
        <p:spPr/>
        <p:txBody>
          <a:bodyPr/>
          <a:lstStyle/>
          <a:p>
            <a:fld id="{E896E197-3A88-4EEC-8131-7C2C7E3E30CF}" type="slidenum">
              <a:rPr lang="en-US" smtClean="0"/>
              <a:t>6</a:t>
            </a:fld>
            <a:endParaRPr lang="en-US" dirty="0"/>
          </a:p>
        </p:txBody>
      </p:sp>
    </p:spTree>
    <p:extLst>
      <p:ext uri="{BB962C8B-B14F-4D97-AF65-F5344CB8AC3E}">
        <p14:creationId xmlns:p14="http://schemas.microsoft.com/office/powerpoint/2010/main" val="7034728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68</a:t>
            </a:fld>
            <a:endParaRPr lang="en-US" dirty="0"/>
          </a:p>
        </p:txBody>
      </p:sp>
    </p:spTree>
    <p:extLst>
      <p:ext uri="{BB962C8B-B14F-4D97-AF65-F5344CB8AC3E}">
        <p14:creationId xmlns:p14="http://schemas.microsoft.com/office/powerpoint/2010/main" val="13961639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69</a:t>
            </a:fld>
            <a:endParaRPr lang="en-US" dirty="0"/>
          </a:p>
        </p:txBody>
      </p:sp>
    </p:spTree>
    <p:extLst>
      <p:ext uri="{BB962C8B-B14F-4D97-AF65-F5344CB8AC3E}">
        <p14:creationId xmlns:p14="http://schemas.microsoft.com/office/powerpoint/2010/main" val="5448241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70</a:t>
            </a:fld>
            <a:endParaRPr lang="en-US" dirty="0"/>
          </a:p>
        </p:txBody>
      </p:sp>
    </p:spTree>
    <p:extLst>
      <p:ext uri="{BB962C8B-B14F-4D97-AF65-F5344CB8AC3E}">
        <p14:creationId xmlns:p14="http://schemas.microsoft.com/office/powerpoint/2010/main" val="31089590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71</a:t>
            </a:fld>
            <a:endParaRPr lang="en-US" dirty="0"/>
          </a:p>
        </p:txBody>
      </p:sp>
    </p:spTree>
    <p:extLst>
      <p:ext uri="{BB962C8B-B14F-4D97-AF65-F5344CB8AC3E}">
        <p14:creationId xmlns:p14="http://schemas.microsoft.com/office/powerpoint/2010/main" val="5852139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72</a:t>
            </a:fld>
            <a:endParaRPr lang="en-US" dirty="0"/>
          </a:p>
        </p:txBody>
      </p:sp>
    </p:spTree>
    <p:extLst>
      <p:ext uri="{BB962C8B-B14F-4D97-AF65-F5344CB8AC3E}">
        <p14:creationId xmlns:p14="http://schemas.microsoft.com/office/powerpoint/2010/main" val="19699761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a complainant</a:t>
            </a:r>
            <a:r>
              <a:rPr lang="en-US" baseline="0" dirty="0"/>
              <a:t> decide to pursue a formal complaint, there are several steps that ensue.  They are listed on this slide. </a:t>
            </a:r>
          </a:p>
          <a:p>
            <a:endParaRPr lang="en-US" dirty="0"/>
          </a:p>
          <a:p>
            <a:r>
              <a:rPr lang="en-US" dirty="0"/>
              <a:t>Receive Notice/Complaint </a:t>
            </a:r>
          </a:p>
          <a:p>
            <a:r>
              <a:rPr lang="en-US" dirty="0"/>
              <a:t>2. TIXC coordinator conducts initial assessment and jurisdiction determination. </a:t>
            </a:r>
            <a:r>
              <a:rPr lang="en-US" i="1" dirty="0"/>
              <a:t>(meet with complainant</a:t>
            </a:r>
            <a:r>
              <a:rPr lang="en-US" dirty="0"/>
              <a:t>)</a:t>
            </a:r>
          </a:p>
          <a:p>
            <a:r>
              <a:rPr lang="en-US" dirty="0"/>
              <a:t>3. Complainant decides whether or not to file formal complaint.  TIXC decides whether to investigate based on initial assessment </a:t>
            </a:r>
          </a:p>
          <a:p>
            <a:r>
              <a:rPr lang="en-US" i="1" dirty="0"/>
              <a:t>	a. TIXC also offers informal resolution option</a:t>
            </a:r>
          </a:p>
          <a:p>
            <a:r>
              <a:rPr lang="en-US" dirty="0"/>
              <a:t>4. Notice of Investigation to Parties/Notice of Formal Allegation (“Charge”)</a:t>
            </a:r>
          </a:p>
          <a:p>
            <a:r>
              <a:rPr lang="en-US" dirty="0"/>
              <a:t>5. Formal comprehensive investigation conducted by System Investigators</a:t>
            </a:r>
          </a:p>
          <a:p>
            <a:pPr lvl="1"/>
            <a:r>
              <a:rPr lang="en-US" dirty="0"/>
              <a:t>• Witness interviews.</a:t>
            </a:r>
          </a:p>
          <a:p>
            <a:pPr lvl="1"/>
            <a:r>
              <a:rPr lang="en-US" dirty="0"/>
              <a:t>• Evidence gathering.</a:t>
            </a:r>
          </a:p>
          <a:p>
            <a:r>
              <a:rPr lang="en-US" dirty="0"/>
              <a:t>7. Draft investigation report.</a:t>
            </a:r>
          </a:p>
          <a:p>
            <a:r>
              <a:rPr lang="en-US" dirty="0"/>
              <a:t>8. Meet with System Title IX Coordinator (or legal counsel) to review draft report and evidence.</a:t>
            </a:r>
          </a:p>
          <a:p>
            <a:r>
              <a:rPr lang="en-US" dirty="0"/>
              <a:t>9. Provide all evidence directly related to the allegations to parties and their advisors for inspection and review with 10 days for response.</a:t>
            </a:r>
          </a:p>
          <a:p>
            <a:r>
              <a:rPr lang="en-US" dirty="0"/>
              <a:t>10. Complete final investigation report.</a:t>
            </a:r>
          </a:p>
          <a:p>
            <a:pPr lvl="1"/>
            <a:r>
              <a:rPr lang="en-US" dirty="0"/>
              <a:t>• Synthesize and analyze relevant evidence.</a:t>
            </a:r>
          </a:p>
          <a:p>
            <a:pPr lvl="1"/>
            <a:r>
              <a:rPr lang="en-US" dirty="0"/>
              <a:t>• Send final report to parties for review and written response at least 10 days prior to making a determination of responsibility.</a:t>
            </a:r>
            <a:endParaRPr lang="en-US" dirty="0">
              <a:solidFill>
                <a:srgbClr val="231490"/>
              </a:solidFill>
            </a:endParaRPr>
          </a:p>
        </p:txBody>
      </p:sp>
      <p:sp>
        <p:nvSpPr>
          <p:cNvPr id="4" name="Slide Number Placeholder 3"/>
          <p:cNvSpPr>
            <a:spLocks noGrp="1"/>
          </p:cNvSpPr>
          <p:nvPr>
            <p:ph type="sldNum" sz="quarter" idx="10"/>
          </p:nvPr>
        </p:nvSpPr>
        <p:spPr/>
        <p:txBody>
          <a:bodyPr/>
          <a:lstStyle/>
          <a:p>
            <a:fld id="{E896E197-3A88-4EEC-8131-7C2C7E3E30CF}" type="slidenum">
              <a:rPr lang="en-US" smtClean="0"/>
              <a:t>73</a:t>
            </a:fld>
            <a:endParaRPr lang="en-US" dirty="0"/>
          </a:p>
        </p:txBody>
      </p:sp>
    </p:spTree>
    <p:extLst>
      <p:ext uri="{BB962C8B-B14F-4D97-AF65-F5344CB8AC3E}">
        <p14:creationId xmlns:p14="http://schemas.microsoft.com/office/powerpoint/2010/main" val="11546114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notice is</a:t>
            </a:r>
            <a:r>
              <a:rPr lang="en-US" baseline="0" dirty="0"/>
              <a:t> initiated when there is a report of an allegation of sexual harassment.  The reports can come from</a:t>
            </a:r>
          </a:p>
          <a:p>
            <a:pPr marL="285750" indent="-285750">
              <a:buFont typeface="Arial" panose="020B0604020202020204" pitchFamily="34" charset="0"/>
              <a:buChar char="•"/>
            </a:pPr>
            <a:r>
              <a:rPr lang="en-US" sz="2000" b="1" u="sng" dirty="0">
                <a:solidFill>
                  <a:srgbClr val="231490"/>
                </a:solidFill>
              </a:rPr>
              <a:t>Report Sources</a:t>
            </a:r>
            <a:r>
              <a:rPr lang="en-US" sz="2000" dirty="0">
                <a:solidFill>
                  <a:srgbClr val="231490"/>
                </a:solidFill>
              </a:rPr>
              <a:t>: </a:t>
            </a:r>
          </a:p>
          <a:p>
            <a:pPr marL="742950" lvl="1" indent="-285750">
              <a:buFont typeface="Arial" panose="020B0604020202020204" pitchFamily="34" charset="0"/>
              <a:buChar char="•"/>
            </a:pPr>
            <a:r>
              <a:rPr lang="en-US" sz="2000" dirty="0">
                <a:solidFill>
                  <a:srgbClr val="231490"/>
                </a:solidFill>
              </a:rPr>
              <a:t>Student</a:t>
            </a:r>
          </a:p>
          <a:p>
            <a:pPr marL="742950" lvl="1" indent="-285750">
              <a:buFont typeface="Arial" panose="020B0604020202020204" pitchFamily="34" charset="0"/>
              <a:buChar char="•"/>
            </a:pPr>
            <a:r>
              <a:rPr lang="en-US" sz="2000" dirty="0">
                <a:solidFill>
                  <a:srgbClr val="231490"/>
                </a:solidFill>
              </a:rPr>
              <a:t>Parent/guardian can make report/complaint for student </a:t>
            </a:r>
          </a:p>
          <a:p>
            <a:pPr marL="742950" lvl="1" indent="-285750">
              <a:buFont typeface="Arial" panose="020B0604020202020204" pitchFamily="34" charset="0"/>
              <a:buChar char="•"/>
            </a:pPr>
            <a:r>
              <a:rPr lang="en-US" sz="2000" dirty="0">
                <a:solidFill>
                  <a:srgbClr val="231490"/>
                </a:solidFill>
              </a:rPr>
              <a:t>Employee</a:t>
            </a:r>
          </a:p>
          <a:p>
            <a:pPr marL="742950" lvl="1" indent="-285750">
              <a:buFont typeface="Arial" panose="020B0604020202020204" pitchFamily="34" charset="0"/>
              <a:buChar char="•"/>
            </a:pPr>
            <a:r>
              <a:rPr lang="en-US" sz="2000" dirty="0">
                <a:solidFill>
                  <a:srgbClr val="231490"/>
                </a:solidFill>
              </a:rPr>
              <a:t>Member of the public</a:t>
            </a:r>
          </a:p>
          <a:p>
            <a:pPr marL="742950" lvl="1" indent="-285750">
              <a:buFont typeface="Arial" panose="020B0604020202020204" pitchFamily="34" charset="0"/>
              <a:buChar char="•"/>
            </a:pPr>
            <a:r>
              <a:rPr lang="en-US" sz="2000" dirty="0">
                <a:solidFill>
                  <a:srgbClr val="231490"/>
                </a:solidFill>
              </a:rPr>
              <a:t>Anonymous person</a:t>
            </a:r>
          </a:p>
          <a:p>
            <a:endParaRPr lang="en-US" dirty="0"/>
          </a:p>
          <a:p>
            <a:r>
              <a:rPr lang="en-US" dirty="0"/>
              <a:t>There are various</a:t>
            </a:r>
            <a:r>
              <a:rPr lang="en-US" baseline="0" dirty="0"/>
              <a:t> ways of receiving  a report :</a:t>
            </a:r>
          </a:p>
          <a:p>
            <a:pPr marL="285750" indent="-285750">
              <a:buFont typeface="Arial" panose="020B0604020202020204" pitchFamily="34" charset="0"/>
              <a:buChar char="•"/>
            </a:pPr>
            <a:r>
              <a:rPr lang="en-US" sz="2000" b="1" u="sng" dirty="0">
                <a:solidFill>
                  <a:srgbClr val="231490"/>
                </a:solidFill>
              </a:rPr>
              <a:t>Types of Report</a:t>
            </a:r>
            <a:r>
              <a:rPr lang="en-US" sz="2000" dirty="0">
                <a:solidFill>
                  <a:srgbClr val="231490"/>
                </a:solidFill>
              </a:rPr>
              <a:t>:</a:t>
            </a:r>
          </a:p>
          <a:p>
            <a:pPr marL="742950" lvl="1" indent="-285750">
              <a:buFont typeface="Arial" panose="020B0604020202020204" pitchFamily="34" charset="0"/>
              <a:buChar char="•"/>
            </a:pPr>
            <a:r>
              <a:rPr lang="en-US" sz="2000" dirty="0">
                <a:solidFill>
                  <a:srgbClr val="231490"/>
                </a:solidFill>
              </a:rPr>
              <a:t>Verbal</a:t>
            </a:r>
          </a:p>
          <a:p>
            <a:pPr marL="742950" lvl="1" indent="-285750">
              <a:buFont typeface="Arial" panose="020B0604020202020204" pitchFamily="34" charset="0"/>
              <a:buChar char="•"/>
            </a:pPr>
            <a:r>
              <a:rPr lang="en-US" sz="2000" dirty="0">
                <a:solidFill>
                  <a:srgbClr val="231490"/>
                </a:solidFill>
              </a:rPr>
              <a:t>Written</a:t>
            </a:r>
          </a:p>
          <a:p>
            <a:pPr marL="742950" lvl="1" indent="-285750">
              <a:buFont typeface="Arial" panose="020B0604020202020204" pitchFamily="34" charset="0"/>
              <a:buChar char="•"/>
            </a:pPr>
            <a:r>
              <a:rPr lang="en-US" sz="2000" dirty="0">
                <a:solidFill>
                  <a:srgbClr val="231490"/>
                </a:solidFill>
              </a:rPr>
              <a:t>Rumor or observation</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Students must be warned about the consequences of providing false information, but not in a manner designed to discourage honest reports.</a:t>
            </a:r>
          </a:p>
          <a:p>
            <a:pPr marL="285750" indent="-285750">
              <a:buFont typeface="Arial" panose="020B0604020202020204" pitchFamily="34" charset="0"/>
              <a:buChar char="•"/>
            </a:pPr>
            <a:endParaRPr lang="en-US" sz="2000" dirty="0">
              <a:solidFill>
                <a:srgbClr val="23149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74</a:t>
            </a:fld>
            <a:endParaRPr lang="en-US" dirty="0"/>
          </a:p>
        </p:txBody>
      </p:sp>
    </p:spTree>
    <p:extLst>
      <p:ext uri="{BB962C8B-B14F-4D97-AF65-F5344CB8AC3E}">
        <p14:creationId xmlns:p14="http://schemas.microsoft.com/office/powerpoint/2010/main" val="20485397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75</a:t>
            </a:fld>
            <a:endParaRPr lang="en-US" dirty="0"/>
          </a:p>
        </p:txBody>
      </p:sp>
    </p:spTree>
    <p:extLst>
      <p:ext uri="{BB962C8B-B14F-4D97-AF65-F5344CB8AC3E}">
        <p14:creationId xmlns:p14="http://schemas.microsoft.com/office/powerpoint/2010/main" val="6077413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76</a:t>
            </a:fld>
            <a:endParaRPr lang="en-US" dirty="0"/>
          </a:p>
        </p:txBody>
      </p:sp>
    </p:spTree>
    <p:extLst>
      <p:ext uri="{BB962C8B-B14F-4D97-AF65-F5344CB8AC3E}">
        <p14:creationId xmlns:p14="http://schemas.microsoft.com/office/powerpoint/2010/main" val="33864850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77</a:t>
            </a:fld>
            <a:endParaRPr lang="en-US" dirty="0"/>
          </a:p>
        </p:txBody>
      </p:sp>
    </p:spTree>
    <p:extLst>
      <p:ext uri="{BB962C8B-B14F-4D97-AF65-F5344CB8AC3E}">
        <p14:creationId xmlns:p14="http://schemas.microsoft.com/office/powerpoint/2010/main" val="3766220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a:t>
            </a:r>
            <a:r>
              <a:rPr lang="en-US" baseline="0" dirty="0"/>
              <a:t> IX of the Education Amendments Act – were originally written in 1972 and released in 1975.</a:t>
            </a:r>
          </a:p>
          <a:p>
            <a:endParaRPr lang="en-US" baseline="0" dirty="0"/>
          </a:p>
          <a:p>
            <a:r>
              <a:rPr lang="en-US" baseline="0" dirty="0"/>
              <a:t>It protects people from discrimination based on sex in education programs that receive federal financial assistance.  Specifically it states:</a:t>
            </a:r>
          </a:p>
          <a:p>
            <a:r>
              <a:rPr lang="en-US" sz="1200" i="1" dirty="0">
                <a:solidFill>
                  <a:srgbClr val="231490"/>
                </a:solidFill>
                <a:latin typeface="Segoe UI" panose="020B0502040204020203" pitchFamily="34" charset="0"/>
              </a:rPr>
              <a:t>“No person in the United State shall, on the basis of sex, be excluded from participation in, be denied the benefits of, or be subjected to discrimination under any educational program or activity receiving Federal financial assistance.”</a:t>
            </a:r>
          </a:p>
          <a:p>
            <a:endParaRPr lang="en-US" sz="1200" i="1" dirty="0">
              <a:solidFill>
                <a:srgbClr val="231490"/>
              </a:solidFill>
              <a:latin typeface="Segoe UI" panose="020B0502040204020203" pitchFamily="34" charset="0"/>
            </a:endParaRPr>
          </a:p>
          <a:p>
            <a:r>
              <a:rPr lang="en-US" dirty="0"/>
              <a:t>Congress passed Title IX in response to the marked educational inequalities women faced prior to the 1970s. Before Title IX, women were often excluded from or had only limited access to educational programs. </a:t>
            </a:r>
            <a:r>
              <a:rPr lang="en-US" sz="1200" i="0" dirty="0">
                <a:solidFill>
                  <a:srgbClr val="231490"/>
                </a:solidFill>
                <a:latin typeface="Segoe UI" panose="020B0502040204020203" pitchFamily="34" charset="0"/>
              </a:rPr>
              <a:t>Efforts were </a:t>
            </a:r>
            <a:r>
              <a:rPr lang="en-US" sz="1200" i="0" baseline="0" dirty="0">
                <a:solidFill>
                  <a:srgbClr val="231490"/>
                </a:solidFill>
                <a:latin typeface="Segoe UI" panose="020B0502040204020203" pitchFamily="34" charset="0"/>
              </a:rPr>
              <a:t>initially focused on equity in sports programs. </a:t>
            </a:r>
          </a:p>
          <a:p>
            <a:pPr marL="171450" indent="-171450">
              <a:buFont typeface="Arial" panose="020B0604020202020204" pitchFamily="34" charset="0"/>
              <a:buChar char="•"/>
            </a:pPr>
            <a:r>
              <a:rPr lang="en-US" dirty="0"/>
              <a:t>7 Elite colleges and universities set quotas for the admission of women or prohibited them from attending altogether; those that accepted applications from women often required higher test scores and grades for their admission. </a:t>
            </a:r>
          </a:p>
          <a:p>
            <a:pPr marL="171450" indent="-171450">
              <a:buFont typeface="Arial" panose="020B0604020202020204" pitchFamily="34" charset="0"/>
              <a:buChar char="•"/>
            </a:pPr>
            <a:r>
              <a:rPr lang="en-US" dirty="0"/>
              <a:t>Once admitted to schools, women had less access to scholarships; were excluded from “male” programs, such as medicine; and faced more restrictive rules, such as early curfews, than their male peers.</a:t>
            </a:r>
          </a:p>
          <a:p>
            <a:pPr marL="171450" indent="-171450">
              <a:buFont typeface="Arial" panose="020B0604020202020204" pitchFamily="34" charset="0"/>
              <a:buChar char="•"/>
            </a:pPr>
            <a:r>
              <a:rPr lang="en-US" dirty="0"/>
              <a:t> Discrimination extended beyond students; women faculty were more frequently denied tenure than their male counterparts, required to take pregnancy and maternity leaves, or prohibited from entering faculty clubs. In part as a result of these inequalities, only 8 percent of women age 19 and older were college graduates in 1970, compared with 14 percent of </a:t>
            </a:r>
            <a:r>
              <a:rPr lang="en-US" dirty="0" err="1"/>
              <a:t>men.</a:t>
            </a:r>
            <a:r>
              <a:rPr lang="en-US" sz="1200" i="0" baseline="0" dirty="0" err="1">
                <a:solidFill>
                  <a:srgbClr val="231490"/>
                </a:solidFill>
                <a:latin typeface="Segoe UI" panose="020B0502040204020203" pitchFamily="34" charset="0"/>
              </a:rPr>
              <a:t>Recent</a:t>
            </a:r>
            <a:r>
              <a:rPr lang="en-US" sz="1200" i="0" baseline="0" dirty="0">
                <a:solidFill>
                  <a:srgbClr val="231490"/>
                </a:solidFill>
                <a:latin typeface="Segoe UI" panose="020B0502040204020203" pitchFamily="34" charset="0"/>
              </a:rPr>
              <a:t> changes have </a:t>
            </a:r>
          </a:p>
          <a:p>
            <a:pPr marL="171450" indent="-171450">
              <a:buFont typeface="Arial" panose="020B0604020202020204" pitchFamily="34" charset="0"/>
              <a:buChar char="•"/>
            </a:pPr>
            <a:endParaRPr lang="en-US" sz="1200" i="0" baseline="0" dirty="0">
              <a:solidFill>
                <a:srgbClr val="231490"/>
              </a:solidFill>
              <a:latin typeface="Segoe UI" panose="020B0502040204020203" pitchFamily="34" charset="0"/>
            </a:endParaRPr>
          </a:p>
          <a:p>
            <a:pPr marL="171450" indent="-171450">
              <a:buFont typeface="Arial" panose="020B0604020202020204" pitchFamily="34" charset="0"/>
              <a:buChar char="•"/>
            </a:pPr>
            <a:endParaRPr lang="en-US" i="0" dirty="0"/>
          </a:p>
        </p:txBody>
      </p:sp>
      <p:sp>
        <p:nvSpPr>
          <p:cNvPr id="4" name="Slide Number Placeholder 3"/>
          <p:cNvSpPr>
            <a:spLocks noGrp="1"/>
          </p:cNvSpPr>
          <p:nvPr>
            <p:ph type="sldNum" sz="quarter" idx="10"/>
          </p:nvPr>
        </p:nvSpPr>
        <p:spPr/>
        <p:txBody>
          <a:bodyPr/>
          <a:lstStyle/>
          <a:p>
            <a:fld id="{E896E197-3A88-4EEC-8131-7C2C7E3E30CF}" type="slidenum">
              <a:rPr lang="en-US" smtClean="0"/>
              <a:t>7</a:t>
            </a:fld>
            <a:endParaRPr lang="en-US" dirty="0"/>
          </a:p>
        </p:txBody>
      </p:sp>
    </p:spTree>
    <p:extLst>
      <p:ext uri="{BB962C8B-B14F-4D97-AF65-F5344CB8AC3E}">
        <p14:creationId xmlns:p14="http://schemas.microsoft.com/office/powerpoint/2010/main" val="41848411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there is a formal complaint, RCSS does have a Complaint Process specific to allegations of sexual harassment.   </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78</a:t>
            </a:fld>
            <a:endParaRPr lang="en-US" dirty="0"/>
          </a:p>
        </p:txBody>
      </p:sp>
    </p:spTree>
    <p:extLst>
      <p:ext uri="{BB962C8B-B14F-4D97-AF65-F5344CB8AC3E}">
        <p14:creationId xmlns:p14="http://schemas.microsoft.com/office/powerpoint/2010/main" val="5257641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96E197-3A88-4EEC-8131-7C2C7E3E30CF}" type="slidenum">
              <a:rPr lang="en-US" smtClean="0"/>
              <a:t>80</a:t>
            </a:fld>
            <a:endParaRPr lang="en-US" dirty="0"/>
          </a:p>
        </p:txBody>
      </p:sp>
    </p:spTree>
    <p:extLst>
      <p:ext uri="{BB962C8B-B14F-4D97-AF65-F5344CB8AC3E}">
        <p14:creationId xmlns:p14="http://schemas.microsoft.com/office/powerpoint/2010/main" val="36592960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81</a:t>
            </a:fld>
            <a:endParaRPr lang="en-US" dirty="0"/>
          </a:p>
        </p:txBody>
      </p:sp>
    </p:spTree>
    <p:extLst>
      <p:ext uri="{BB962C8B-B14F-4D97-AF65-F5344CB8AC3E}">
        <p14:creationId xmlns:p14="http://schemas.microsoft.com/office/powerpoint/2010/main" val="11316115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82</a:t>
            </a:fld>
            <a:endParaRPr lang="en-US" dirty="0"/>
          </a:p>
        </p:txBody>
      </p:sp>
    </p:spTree>
    <p:extLst>
      <p:ext uri="{BB962C8B-B14F-4D97-AF65-F5344CB8AC3E}">
        <p14:creationId xmlns:p14="http://schemas.microsoft.com/office/powerpoint/2010/main" val="3800625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83</a:t>
            </a:fld>
            <a:endParaRPr lang="en-US" dirty="0"/>
          </a:p>
        </p:txBody>
      </p:sp>
    </p:spTree>
    <p:extLst>
      <p:ext uri="{BB962C8B-B14F-4D97-AF65-F5344CB8AC3E}">
        <p14:creationId xmlns:p14="http://schemas.microsoft.com/office/powerpoint/2010/main" val="12879566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84</a:t>
            </a:fld>
            <a:endParaRPr lang="en-US" dirty="0"/>
          </a:p>
        </p:txBody>
      </p:sp>
    </p:spTree>
    <p:extLst>
      <p:ext uri="{BB962C8B-B14F-4D97-AF65-F5344CB8AC3E}">
        <p14:creationId xmlns:p14="http://schemas.microsoft.com/office/powerpoint/2010/main" val="34069286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85</a:t>
            </a:fld>
            <a:endParaRPr lang="en-US" dirty="0"/>
          </a:p>
        </p:txBody>
      </p:sp>
    </p:spTree>
    <p:extLst>
      <p:ext uri="{BB962C8B-B14F-4D97-AF65-F5344CB8AC3E}">
        <p14:creationId xmlns:p14="http://schemas.microsoft.com/office/powerpoint/2010/main" val="1206382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86</a:t>
            </a:fld>
            <a:endParaRPr lang="en-US" dirty="0"/>
          </a:p>
        </p:txBody>
      </p:sp>
    </p:spTree>
    <p:extLst>
      <p:ext uri="{BB962C8B-B14F-4D97-AF65-F5344CB8AC3E}">
        <p14:creationId xmlns:p14="http://schemas.microsoft.com/office/powerpoint/2010/main" val="1661263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breadth</a:t>
            </a:r>
            <a:r>
              <a:rPr lang="en-US" baseline="0" dirty="0"/>
              <a:t> of </a:t>
            </a:r>
            <a:r>
              <a:rPr lang="en-US" dirty="0"/>
              <a:t>Typical Title IX Concerns.</a:t>
            </a:r>
            <a:r>
              <a:rPr lang="en-US" baseline="0" dirty="0"/>
              <a:t>  They are divided into two areas – discrimination and harassment. </a:t>
            </a:r>
            <a:endParaRPr lang="en-US" dirty="0"/>
          </a:p>
          <a:p>
            <a:r>
              <a:rPr lang="en-US" dirty="0"/>
              <a:t>Discrimination &amp; Harassment</a:t>
            </a:r>
          </a:p>
          <a:p>
            <a:r>
              <a:rPr lang="en-US" dirty="0"/>
              <a:t>The new regulations deal</a:t>
            </a:r>
            <a:r>
              <a:rPr lang="en-US" baseline="0" dirty="0"/>
              <a:t> with harassment – as a form of discrimination.</a:t>
            </a: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8</a:t>
            </a:fld>
            <a:endParaRPr lang="en-US" dirty="0"/>
          </a:p>
        </p:txBody>
      </p:sp>
    </p:spTree>
    <p:extLst>
      <p:ext uri="{BB962C8B-B14F-4D97-AF65-F5344CB8AC3E}">
        <p14:creationId xmlns:p14="http://schemas.microsoft.com/office/powerpoint/2010/main" val="167812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RCSS has</a:t>
            </a:r>
            <a:r>
              <a:rPr lang="en-US" baseline="0" dirty="0"/>
              <a:t> two policies that relate to non discrimination:  </a:t>
            </a:r>
          </a:p>
          <a:p>
            <a:pPr marL="171450" indent="-171450">
              <a:buFont typeface="Arial" panose="020B0604020202020204" pitchFamily="34" charset="0"/>
              <a:buChar char="•"/>
            </a:pPr>
            <a:r>
              <a:rPr lang="en-US" baseline="0" dirty="0"/>
              <a:t>Policy GAAA – Equal Opportunity Employment</a:t>
            </a:r>
          </a:p>
          <a:p>
            <a:pPr marL="628650" lvl="1" indent="-171450">
              <a:buFont typeface="Arial" panose="020B0604020202020204" pitchFamily="34" charset="0"/>
              <a:buChar char="•"/>
            </a:pPr>
            <a:r>
              <a:rPr lang="en-US" baseline="0" dirty="0"/>
              <a:t>Don’t discriminate on basis of sex (including gender identity) age, race, disability religion or national origin</a:t>
            </a:r>
          </a:p>
          <a:p>
            <a:pPr marL="628650" lvl="1" indent="-171450">
              <a:buFont typeface="Arial" panose="020B0604020202020204" pitchFamily="34" charset="0"/>
              <a:buChar char="•"/>
            </a:pPr>
            <a:r>
              <a:rPr lang="en-US" baseline="0" dirty="0"/>
              <a:t>Applies to education programs and activities</a:t>
            </a:r>
          </a:p>
          <a:p>
            <a:pPr marL="628650" lvl="1" indent="-171450">
              <a:buFont typeface="Arial" panose="020B0604020202020204" pitchFamily="34" charset="0"/>
              <a:buChar char="•"/>
            </a:pPr>
            <a:r>
              <a:rPr lang="en-US" baseline="0" dirty="0"/>
              <a:t>Applies to admissions to facilities operated by the Board</a:t>
            </a:r>
          </a:p>
          <a:p>
            <a:pPr marL="628650" lvl="1" indent="-171450">
              <a:buFont typeface="Arial" panose="020B0604020202020204" pitchFamily="34" charset="0"/>
              <a:buChar char="•"/>
            </a:pPr>
            <a:r>
              <a:rPr lang="en-US" baseline="0" dirty="0"/>
              <a:t>Applies to employment practices</a:t>
            </a:r>
          </a:p>
          <a:p>
            <a:pPr marL="628650" lvl="1" indent="-171450">
              <a:buFont typeface="Arial" panose="020B0604020202020204" pitchFamily="34" charset="0"/>
              <a:buChar char="•"/>
            </a:pPr>
            <a:endParaRPr lang="en-US" baseline="0" dirty="0"/>
          </a:p>
          <a:p>
            <a:pPr marL="628650" lvl="1" indent="-171450">
              <a:buFont typeface="Arial" panose="020B0604020202020204" pitchFamily="34" charset="0"/>
              <a:buChar char="•"/>
            </a:pPr>
            <a:r>
              <a:rPr lang="en-US" baseline="0" dirty="0"/>
              <a:t>Related legislation – Title IX, Title VI and VII of the Civil Rights Acts of 1964 and 199t, section 504, Age Discrimination in </a:t>
            </a:r>
            <a:r>
              <a:rPr lang="en-US" baseline="0" dirty="0" err="1"/>
              <a:t>Employement</a:t>
            </a:r>
            <a:r>
              <a:rPr lang="en-US" baseline="0" dirty="0"/>
              <a:t> Act and Equal Pay Act and American with Disability Act. </a:t>
            </a:r>
          </a:p>
          <a:p>
            <a:pPr marL="628650" lvl="1" indent="-171450">
              <a:buFont typeface="Arial" panose="020B0604020202020204" pitchFamily="34" charset="0"/>
              <a:buChar char="•"/>
            </a:pPr>
            <a:r>
              <a:rPr lang="en-US" baseline="0" dirty="0"/>
              <a:t>Superintendent will</a:t>
            </a:r>
          </a:p>
          <a:p>
            <a:pPr marL="1085850" lvl="2" indent="-171450">
              <a:buFont typeface="Arial" panose="020B0604020202020204" pitchFamily="34" charset="0"/>
              <a:buChar char="•"/>
            </a:pPr>
            <a:r>
              <a:rPr lang="en-US" baseline="0" dirty="0"/>
              <a:t>Coordinate efforts to comply</a:t>
            </a:r>
          </a:p>
          <a:p>
            <a:pPr marL="1085850" lvl="2" indent="-171450">
              <a:buFont typeface="Arial" panose="020B0604020202020204" pitchFamily="34" charset="0"/>
              <a:buChar char="•"/>
            </a:pPr>
            <a:r>
              <a:rPr lang="en-US" baseline="0" dirty="0"/>
              <a:t>Keep records</a:t>
            </a:r>
          </a:p>
          <a:p>
            <a:pPr marL="1085850" lvl="2" indent="-171450">
              <a:buFont typeface="Arial" panose="020B0604020202020204" pitchFamily="34" charset="0"/>
              <a:buChar char="•"/>
            </a:pPr>
            <a:r>
              <a:rPr lang="en-US" baseline="0" dirty="0"/>
              <a:t>Investigate complaints</a:t>
            </a:r>
          </a:p>
          <a:p>
            <a:pPr marL="1085850" lvl="2" indent="-171450">
              <a:buFont typeface="Arial" panose="020B0604020202020204" pitchFamily="34" charset="0"/>
              <a:buChar char="•"/>
            </a:pPr>
            <a:r>
              <a:rPr lang="en-US" baseline="0" dirty="0"/>
              <a:t>Administer a grievance procedure for employees &amp; students</a:t>
            </a:r>
          </a:p>
          <a:p>
            <a:pPr marL="1085850" lvl="2" indent="-171450">
              <a:buFont typeface="Arial" panose="020B0604020202020204" pitchFamily="34" charset="0"/>
              <a:buChar char="•"/>
            </a:pPr>
            <a:r>
              <a:rPr lang="en-US" baseline="0" dirty="0"/>
              <a:t>Provide for publication of policy to all students, parents, employees, employment agencies and professional associations</a:t>
            </a:r>
          </a:p>
          <a:p>
            <a:pPr marL="1085850" lvl="2"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896E197-3A88-4EEC-8131-7C2C7E3E30CF}" type="slidenum">
              <a:rPr lang="en-US" smtClean="0"/>
              <a:t>9</a:t>
            </a:fld>
            <a:endParaRPr lang="en-US" dirty="0"/>
          </a:p>
        </p:txBody>
      </p:sp>
    </p:spTree>
    <p:extLst>
      <p:ext uri="{BB962C8B-B14F-4D97-AF65-F5344CB8AC3E}">
        <p14:creationId xmlns:p14="http://schemas.microsoft.com/office/powerpoint/2010/main" val="292001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906B-ECC6-4973-9498-76D400BC8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4CA99A-DDB7-4D13-BD13-90B3A01C2C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E9BE3D-6706-4529-8AA0-AE542A9779E0}"/>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5" name="Footer Placeholder 4">
            <a:extLst>
              <a:ext uri="{FF2B5EF4-FFF2-40B4-BE49-F238E27FC236}">
                <a16:creationId xmlns:a16="http://schemas.microsoft.com/office/drawing/2014/main" id="{044F2945-D573-4364-BC7C-D4F73A82F9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56FF32-0448-4642-A4A6-795534A5AD0A}"/>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1377633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758E-0B01-4FFC-9D87-0469BE987D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009F22-A5FE-4669-BC60-B13A9280EA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FE3BA-0508-41C8-8357-381C7AD20316}"/>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5" name="Footer Placeholder 4">
            <a:extLst>
              <a:ext uri="{FF2B5EF4-FFF2-40B4-BE49-F238E27FC236}">
                <a16:creationId xmlns:a16="http://schemas.microsoft.com/office/drawing/2014/main" id="{62DEEAC5-CD0F-4735-93E0-3E7E39A7D8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46844C-5836-42A7-8D7E-D583B319E458}"/>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173804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B5C2FA-B63E-4BED-8799-8B73A542FA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E512E0-D575-4EEA-ABDF-3F426F1487E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1E4C5-F932-41F0-AE21-82D8B4068975}"/>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5" name="Footer Placeholder 4">
            <a:extLst>
              <a:ext uri="{FF2B5EF4-FFF2-40B4-BE49-F238E27FC236}">
                <a16:creationId xmlns:a16="http://schemas.microsoft.com/office/drawing/2014/main" id="{E98D1564-3958-48AC-BC32-F162712694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722CC1-7E2F-4416-8486-10F08CEE891C}"/>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90710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46BD-943B-4009-9291-E5EAE3E7B6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87B6BA-F981-4580-BCE6-E991B00E08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B0A17-9C14-4718-975B-DBE09295E893}"/>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5" name="Footer Placeholder 4">
            <a:extLst>
              <a:ext uri="{FF2B5EF4-FFF2-40B4-BE49-F238E27FC236}">
                <a16:creationId xmlns:a16="http://schemas.microsoft.com/office/drawing/2014/main" id="{C99C78C4-C9E6-408A-99FD-A5A7310D80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B2A517-10E5-4D57-8B6D-9ECD314CC78A}"/>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376132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DF968-0A9B-4C28-8B6C-B5E3D37E2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1B2BF-8C48-4345-9072-D37913C2B6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798214-64AE-411D-8EDE-94A64F43B27B}"/>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5" name="Footer Placeholder 4">
            <a:extLst>
              <a:ext uri="{FF2B5EF4-FFF2-40B4-BE49-F238E27FC236}">
                <a16:creationId xmlns:a16="http://schemas.microsoft.com/office/drawing/2014/main" id="{85013932-5D5E-4C9E-BFE2-D157B15302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9AA6AF-22DD-423D-B61A-B77489EF9F9D}"/>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180707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55F8-1E9E-40E0-A063-1D1DE778C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4A3CE-61EC-4176-8527-3C385A6E81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9DF72C-16C1-4C91-925A-E7D7E010F7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5C1110-13B6-4C1A-B263-55BD8D44F473}"/>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6" name="Footer Placeholder 5">
            <a:extLst>
              <a:ext uri="{FF2B5EF4-FFF2-40B4-BE49-F238E27FC236}">
                <a16:creationId xmlns:a16="http://schemas.microsoft.com/office/drawing/2014/main" id="{ECC5B090-48FD-495D-9D42-A03C814AC7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9EFAEB-E16D-4B65-84C8-D43FA710F0F4}"/>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241977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9EB5A-AA8D-4630-8466-526BC60644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F3A93F-DDD4-46B4-8EE3-D4196ED831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9CFF77-54A8-452C-8EC8-F1B05EED40F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D0600A-429F-465E-9570-CAC56694E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5D3DB6-C2B6-4ECD-BDAB-41A844696A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E5E365-0FE1-447B-9A11-15B566CF01E9}"/>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8" name="Footer Placeholder 7">
            <a:extLst>
              <a:ext uri="{FF2B5EF4-FFF2-40B4-BE49-F238E27FC236}">
                <a16:creationId xmlns:a16="http://schemas.microsoft.com/office/drawing/2014/main" id="{B8FB4A7A-2A6B-4D43-9407-3B08A3982F1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D740105-79A8-4035-A02B-ABBD6BDFB8D8}"/>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297475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7392D-24DF-4882-9089-5E34973F38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ABB6DC-53C3-443D-A783-6628F0C3E1D4}"/>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4" name="Footer Placeholder 3">
            <a:extLst>
              <a:ext uri="{FF2B5EF4-FFF2-40B4-BE49-F238E27FC236}">
                <a16:creationId xmlns:a16="http://schemas.microsoft.com/office/drawing/2014/main" id="{B60AB2FA-5C9E-449D-B4A1-51ABAF0E4ED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783B00-097B-4C2B-9D42-2FD0CA98F257}"/>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147131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552D87-B4DB-42D4-8964-0AB93F2043F6}"/>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3" name="Footer Placeholder 2">
            <a:extLst>
              <a:ext uri="{FF2B5EF4-FFF2-40B4-BE49-F238E27FC236}">
                <a16:creationId xmlns:a16="http://schemas.microsoft.com/office/drawing/2014/main" id="{12F3C1B1-0653-4F16-A746-7031359E899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1A3D3B-4391-4F93-8684-4841F2254F77}"/>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2058898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46815-A81C-4F61-BE70-4234F31E60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9C6F64-5527-4F60-8E98-BB5573453C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7BC412-D8BD-4D37-B3F8-DEF876AAF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6D9C4F-A977-438B-B38F-9BD88DE0BC95}"/>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6" name="Footer Placeholder 5">
            <a:extLst>
              <a:ext uri="{FF2B5EF4-FFF2-40B4-BE49-F238E27FC236}">
                <a16:creationId xmlns:a16="http://schemas.microsoft.com/office/drawing/2014/main" id="{9F075369-D4B2-418A-8BA1-45E6FBD9E4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99B5A1-C6A2-43AB-BB56-5D7B0AE89388}"/>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155227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539C-2DB9-432C-A4E3-274F08BAF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2DB35E-058A-4DD8-BB7D-5E5793794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8303BD0-C337-465E-91D5-D35CCFEAB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8A8671-5ACB-4FD5-93AE-A533A30D2DC4}"/>
              </a:ext>
            </a:extLst>
          </p:cNvPr>
          <p:cNvSpPr>
            <a:spLocks noGrp="1"/>
          </p:cNvSpPr>
          <p:nvPr>
            <p:ph type="dt" sz="half" idx="10"/>
          </p:nvPr>
        </p:nvSpPr>
        <p:spPr/>
        <p:txBody>
          <a:bodyPr/>
          <a:lstStyle/>
          <a:p>
            <a:fld id="{7211A1D2-C84F-4B5C-AD88-0C1B5249E6FF}" type="datetimeFigureOut">
              <a:rPr lang="en-US" smtClean="0"/>
              <a:t>3/4/2025</a:t>
            </a:fld>
            <a:endParaRPr lang="en-US" dirty="0"/>
          </a:p>
        </p:txBody>
      </p:sp>
      <p:sp>
        <p:nvSpPr>
          <p:cNvPr id="6" name="Footer Placeholder 5">
            <a:extLst>
              <a:ext uri="{FF2B5EF4-FFF2-40B4-BE49-F238E27FC236}">
                <a16:creationId xmlns:a16="http://schemas.microsoft.com/office/drawing/2014/main" id="{08AAE7C7-1835-4D86-A32F-E28F3F37E8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99D618-BF9F-4697-80C3-8D6F0CC67281}"/>
              </a:ext>
            </a:extLst>
          </p:cNvPr>
          <p:cNvSpPr>
            <a:spLocks noGrp="1"/>
          </p:cNvSpPr>
          <p:nvPr>
            <p:ph type="sldNum" sz="quarter" idx="12"/>
          </p:nvPr>
        </p:nvSpPr>
        <p:spPr/>
        <p:txBody>
          <a:bodyPr/>
          <a:lstStyle/>
          <a:p>
            <a:fld id="{0B0D213C-6671-4951-A3A9-998F454C0EB2}" type="slidenum">
              <a:rPr lang="en-US" smtClean="0"/>
              <a:t>‹#›</a:t>
            </a:fld>
            <a:endParaRPr lang="en-US" dirty="0"/>
          </a:p>
        </p:txBody>
      </p:sp>
    </p:spTree>
    <p:extLst>
      <p:ext uri="{BB962C8B-B14F-4D97-AF65-F5344CB8AC3E}">
        <p14:creationId xmlns:p14="http://schemas.microsoft.com/office/powerpoint/2010/main" val="3983843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A6FA90-BC83-458C-89CF-B3740F089D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DE8DD5-7629-49F2-9E05-F0B130CFE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30193-084C-47A2-AF87-0CB2ABE16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1A1D2-C84F-4B5C-AD88-0C1B5249E6FF}" type="datetimeFigureOut">
              <a:rPr lang="en-US" smtClean="0"/>
              <a:t>3/4/2025</a:t>
            </a:fld>
            <a:endParaRPr lang="en-US" dirty="0"/>
          </a:p>
        </p:txBody>
      </p:sp>
      <p:sp>
        <p:nvSpPr>
          <p:cNvPr id="5" name="Footer Placeholder 4">
            <a:extLst>
              <a:ext uri="{FF2B5EF4-FFF2-40B4-BE49-F238E27FC236}">
                <a16:creationId xmlns:a16="http://schemas.microsoft.com/office/drawing/2014/main" id="{BD168B04-9D2F-44CC-87AB-85D759C167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4AD49B3-A6B1-4A72-B197-695DF2E66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D213C-6671-4951-A3A9-998F454C0EB2}" type="slidenum">
              <a:rPr lang="en-US" smtClean="0"/>
              <a:t>‹#›</a:t>
            </a:fld>
            <a:endParaRPr lang="en-US" dirty="0"/>
          </a:p>
        </p:txBody>
      </p:sp>
    </p:spTree>
    <p:extLst>
      <p:ext uri="{BB962C8B-B14F-4D97-AF65-F5344CB8AC3E}">
        <p14:creationId xmlns:p14="http://schemas.microsoft.com/office/powerpoint/2010/main" val="3710330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www.rcboe.org/Page/62245"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hyperlink" Target="https://www.i-sight.com/resources/44-investigation-interview-questions-for-complainant-subject-and-witness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hyperlink" Target="https://www.i-sight.com/resources/44-investigation-interview-questions-for-complainant-subject-and-witnesse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hyperlink" Target="https://www.i-sight.com/resources/44-investigation-interview-questions-for-complainant-subject-and-witness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7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www.rcboe.org/site/handlers/filedownload.ashx?moduleinstanceid=121058&amp;dataid=134341&amp;FileName=Title%20IX%20Complaint%20Process%20-%208.10.20%20-%20Title%20IX%20Complaint%20Process.pdf"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hyperlink" Target="https://rcboe-my.sharepoint.com/:f:/g/personal/glostar_richmond_k12_ga_us/Ejx36hevYz9Eq7lN36AEPJMBlEM8fDf_aatjkvGUSS-X9Q?e=awJyu3"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hyperlink" Target="https://sites.ed.gov/titleix/" TargetMode="External"/><Relationship Id="rId3" Type="http://schemas.openxmlformats.org/officeDocument/2006/relationships/image" Target="../media/image2.png"/><Relationship Id="rId7" Type="http://schemas.openxmlformats.org/officeDocument/2006/relationships/hyperlink" Target="https://www2.ed.gov/about/offices/list/ocr/docs/tix_dis.html"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hyperlink" Target="https://www.gadoe.org/External-Affairs-and-Policy/Policy/Pages/Equity.aspx" TargetMode="External"/><Relationship Id="rId5" Type="http://schemas.openxmlformats.org/officeDocument/2006/relationships/hyperlink" Target="https://simbli.eboardsolutions.com/ePolicy/Policy.aspx?S=4137&amp;Sch=4137&amp;PC=JCDAG&amp;Z=P&amp;revNo=1.11&amp;srch=bullying&amp;ktype=Exact&amp;encu=xa9jwu0EeqNJP1lMR8zErI2Eu9hM2yurtmPs7R4uWoFty5bAYQjUPKPa6zi4eslshOmU1I0hI3Zbj2FZdQCXRnlKaPmQxnkYdNhL5tqjsLEhyZQ8Ha5WeplusdODislshmfrcyptOyNjMApIOHFkRtLSMMljejp1mFmdCyAehmYlUv" TargetMode="External"/><Relationship Id="rId10" Type="http://schemas.openxmlformats.org/officeDocument/2006/relationships/hyperlink" Target="mailto:glostar@boe.Richmond.k12.ga.us" TargetMode="External"/><Relationship Id="rId4" Type="http://schemas.openxmlformats.org/officeDocument/2006/relationships/hyperlink" Target="https://simbli.eboardsolutions.com/ePolicy/policy.aspx?PC=GAAA&amp;Sch=4137&amp;S=4137&amp;C=G&amp;RevNo=1.59&amp;T=A&amp;Z=P&amp;St=ADOPTED&amp;PG=6&amp;SN=true" TargetMode="External"/><Relationship Id="rId9" Type="http://schemas.openxmlformats.org/officeDocument/2006/relationships/hyperlink" Target="https://www.rcboe.org/Page/62245"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a:solidFill>
                  <a:srgbClr val="231490"/>
                </a:solidFill>
                <a:latin typeface="Calibri" panose="020F0502020204030204" pitchFamily="34" charset="0"/>
                <a:cs typeface="Calibri" panose="020F0502020204030204" pitchFamily="34" charset="0"/>
              </a:rPr>
              <a:t>It’s Not Just About Sports; It’s about the Facts </a:t>
            </a:r>
          </a:p>
          <a:p>
            <a:pPr algn="ctr"/>
            <a:r>
              <a:rPr lang="en-US" altLang="en-US" sz="6000" b="1" dirty="0">
                <a:solidFill>
                  <a:srgbClr val="231490"/>
                </a:solidFill>
                <a:latin typeface="Calibri" panose="020F0502020204030204" pitchFamily="34" charset="0"/>
                <a:cs typeface="Calibri" panose="020F0502020204030204" pitchFamily="34" charset="0"/>
              </a:rPr>
              <a:t>Title IX Investigations</a:t>
            </a:r>
            <a:endParaRPr lang="en-US" altLang="en-US"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rPr>
              <a:t>Training for School Title IX Investigators</a:t>
            </a:r>
          </a:p>
          <a:p>
            <a:pPr marL="0" indent="0" algn="ctr">
              <a:buNone/>
            </a:pPr>
            <a:r>
              <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rPr>
              <a:t>Dr. LaMonica Hillman, Assistant Superintendent - Support Services</a:t>
            </a:r>
          </a:p>
          <a:p>
            <a:pPr marL="0" indent="0" algn="ctr">
              <a:buNone/>
            </a:pPr>
            <a:r>
              <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rPr>
              <a:t>Dr. Cecil Clark – Chief Human Resources Officer</a:t>
            </a:r>
          </a:p>
          <a:p>
            <a:pPr marL="0" indent="0" algn="ctr">
              <a:buNone/>
            </a:pPr>
            <a:r>
              <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rPr>
              <a:t>Dr. Aronica Gloster, Coordinator – Health Services/ System Title IX Coordinator</a:t>
            </a:r>
          </a:p>
          <a:p>
            <a:pPr marL="0" indent="0" algn="ctr">
              <a:buNone/>
            </a:pPr>
            <a:r>
              <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rPr>
              <a:t>January 18, 2022	10AM – 12:00PM	TEAMS</a:t>
            </a:r>
          </a:p>
        </p:txBody>
      </p:sp>
      <p:pic>
        <p:nvPicPr>
          <p:cNvPr id="9" name="Picture 8">
            <a:extLst>
              <a:ext uri="{FF2B5EF4-FFF2-40B4-BE49-F238E27FC236}">
                <a16:creationId xmlns:a16="http://schemas.microsoft.com/office/drawing/2014/main" id="{94EAC3EF-9666-4238-A603-54D4CFC64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19" y="0"/>
            <a:ext cx="5546781" cy="275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734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297455" y="102056"/>
            <a:ext cx="9210502" cy="1200329"/>
          </a:xfrm>
          <a:prstGeom prst="rect">
            <a:avLst/>
          </a:prstGeom>
          <a:noFill/>
        </p:spPr>
        <p:txBody>
          <a:bodyPr wrap="square" rtlCol="0">
            <a:spAutoFit/>
          </a:bodyPr>
          <a:lstStyle/>
          <a:p>
            <a:r>
              <a:rPr lang="en-US" sz="3600" b="1" dirty="0">
                <a:solidFill>
                  <a:schemeClr val="bg1"/>
                </a:solidFill>
              </a:rPr>
              <a:t>RCSS Board Policy GAEB: </a:t>
            </a:r>
          </a:p>
          <a:p>
            <a:r>
              <a:rPr lang="en-US" sz="3600" b="1" dirty="0">
                <a:solidFill>
                  <a:schemeClr val="bg1"/>
                </a:solidFill>
              </a:rPr>
              <a:t>Sexual Harassment of Employees</a:t>
            </a:r>
            <a:endParaRPr lang="en-US" sz="3600" b="1" dirty="0">
              <a:solidFill>
                <a:schemeClr val="bg1"/>
              </a:solidFill>
              <a:latin typeface="Segoe UI" panose="020B0502040204020203" pitchFamily="34" charset="0"/>
            </a:endParaRPr>
          </a:p>
        </p:txBody>
      </p:sp>
      <p:sp>
        <p:nvSpPr>
          <p:cNvPr id="2" name="Rectangle 1"/>
          <p:cNvSpPr/>
          <p:nvPr/>
        </p:nvSpPr>
        <p:spPr>
          <a:xfrm>
            <a:off x="297455" y="1302385"/>
            <a:ext cx="11169415" cy="5355312"/>
          </a:xfrm>
          <a:prstGeom prst="rect">
            <a:avLst/>
          </a:prstGeom>
        </p:spPr>
        <p:txBody>
          <a:bodyPr wrap="square">
            <a:spAutoFit/>
          </a:bodyPr>
          <a:lstStyle/>
          <a:p>
            <a:pPr fontAlgn="base"/>
            <a:r>
              <a:rPr lang="en-US" dirty="0">
                <a:solidFill>
                  <a:srgbClr val="231490"/>
                </a:solidFill>
              </a:rPr>
              <a:t>It is the policy of this school system to prohibit any act of harassment of students or employees by other students or employees based upon race, color, sex, national origin, religion, age or disability at all times and during all occasions while at school, in the workplace or at any school event or activity.  Harassment may include, but is not limited to, conduct or speech which entails unwelcome sexual advances, requests for sexual favors, taunts, threats, comments of a vulgar or demeaning nature, demands or physical contact which creates a hostile environment for a student or employee.  There may be other speech or conduct which employees or students experience as inappropriate or illegal harassment which should also be reported; harassment can take many forms and it is not possible to itemize every aspect of the harassment forbidden by this policy. </a:t>
            </a:r>
          </a:p>
          <a:p>
            <a:pPr fontAlgn="base"/>
            <a:endParaRPr lang="en-US" dirty="0">
              <a:solidFill>
                <a:srgbClr val="231490"/>
              </a:solidFill>
            </a:endParaRPr>
          </a:p>
          <a:p>
            <a:pPr fontAlgn="base"/>
            <a:r>
              <a:rPr lang="en-US" dirty="0">
                <a:solidFill>
                  <a:srgbClr val="231490"/>
                </a:solidFill>
              </a:rPr>
              <a:t>Any student, employee, applicant for employment, parent or other individual who believes he or she has been subjected to harassment or discrimination by other students or employees of the school system as prohibited by this policy should promptly report the same to the principal of their school or to the appropriate coordinator designated in policy GAAA/JAA, who will implement the Board's discriminatory complaints procedures as specified in that policy.  Students may also report harassment or discrimination to their school counselor or any administrator.  Students and employees will not be subjected to retaliation for reporting such harassment or discrimination.  If at any point in the investigation of reported sexual harassment of a student, the coordinator or designee determines that the reported harassment should more properly be termed abuse, the reported incident or situation shall be referred pursuant to the established protocol for child abuse investigation. </a:t>
            </a:r>
          </a:p>
          <a:p>
            <a:pPr fontAlgn="base"/>
            <a:endParaRPr lang="en-US" dirty="0"/>
          </a:p>
        </p:txBody>
      </p:sp>
    </p:spTree>
    <p:extLst>
      <p:ext uri="{BB962C8B-B14F-4D97-AF65-F5344CB8AC3E}">
        <p14:creationId xmlns:p14="http://schemas.microsoft.com/office/powerpoint/2010/main" val="36160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297455" y="102056"/>
            <a:ext cx="9210502" cy="1200329"/>
          </a:xfrm>
          <a:prstGeom prst="rect">
            <a:avLst/>
          </a:prstGeom>
          <a:noFill/>
        </p:spPr>
        <p:txBody>
          <a:bodyPr wrap="square" rtlCol="0">
            <a:spAutoFit/>
          </a:bodyPr>
          <a:lstStyle/>
          <a:p>
            <a:r>
              <a:rPr lang="en-US" sz="3600" b="1" dirty="0">
                <a:solidFill>
                  <a:schemeClr val="bg1"/>
                </a:solidFill>
              </a:rPr>
              <a:t>Board Policy GAEB: Sexual Harassment of Employees</a:t>
            </a:r>
            <a:endParaRPr lang="en-US" sz="3600" b="1" dirty="0">
              <a:solidFill>
                <a:schemeClr val="bg1"/>
              </a:solidFill>
              <a:latin typeface="Segoe UI" panose="020B0502040204020203" pitchFamily="34" charset="0"/>
            </a:endParaRPr>
          </a:p>
        </p:txBody>
      </p:sp>
      <p:sp>
        <p:nvSpPr>
          <p:cNvPr id="2" name="Rectangle 1"/>
          <p:cNvSpPr/>
          <p:nvPr/>
        </p:nvSpPr>
        <p:spPr>
          <a:xfrm>
            <a:off x="297455" y="1302385"/>
            <a:ext cx="11169415" cy="3693319"/>
          </a:xfrm>
          <a:prstGeom prst="rect">
            <a:avLst/>
          </a:prstGeom>
        </p:spPr>
        <p:txBody>
          <a:bodyPr wrap="square">
            <a:spAutoFit/>
          </a:bodyPr>
          <a:lstStyle/>
          <a:p>
            <a:pPr fontAlgn="base"/>
            <a:r>
              <a:rPr lang="en-US" b="1" dirty="0">
                <a:solidFill>
                  <a:srgbClr val="FF0000"/>
                </a:solidFill>
              </a:rPr>
              <a:t>It is the duty of all employees to promptly report harassment forbidden by this policy</a:t>
            </a:r>
            <a:r>
              <a:rPr lang="en-US" dirty="0">
                <a:solidFill>
                  <a:srgbClr val="231490"/>
                </a:solidFill>
              </a:rPr>
              <a:t>.  All supervisors will instruct their subordinates as to the content of this policy and, through appropriate staff development, enlighten employees as to the varied forms or expression of prohibited harassment.  The principals of all schools shall ensure that students and parents are informed through student handbooks and verbally that such harassment is strictly forbidden, how it is to be reported and the consequences for violating this policy.</a:t>
            </a:r>
          </a:p>
          <a:p>
            <a:pPr fontAlgn="base"/>
            <a:endParaRPr lang="en-US" dirty="0">
              <a:solidFill>
                <a:srgbClr val="231490"/>
              </a:solidFill>
            </a:endParaRPr>
          </a:p>
          <a:p>
            <a:pPr fontAlgn="base"/>
            <a:r>
              <a:rPr lang="en-US" dirty="0">
                <a:solidFill>
                  <a:srgbClr val="231490"/>
                </a:solidFill>
              </a:rPr>
              <a:t>Alleged violations of this policy will be investigated, and when it is determined that a violation has occurred, prompt appropriate disciplinary action will be taken against persons found to have violated this policy.  These actions include sanctions authorized by law, Board policy, and the Code of Student Conduct and Discipline.</a:t>
            </a:r>
          </a:p>
          <a:p>
            <a:pPr fontAlgn="base"/>
            <a:endParaRPr lang="en-US" dirty="0">
              <a:solidFill>
                <a:srgbClr val="231490"/>
              </a:solidFill>
            </a:endParaRPr>
          </a:p>
          <a:p>
            <a:pPr fontAlgn="base"/>
            <a:r>
              <a:rPr lang="en-US" dirty="0">
                <a:solidFill>
                  <a:srgbClr val="231490"/>
                </a:solidFill>
              </a:rPr>
              <a:t>When a student has found to have violated this policy and engaged in an act or acts of harassment, appropriate progressive disciplinary and rehabilitative actions will be taken in an effort to resolve the problem and eliminate the possibility of its recurrence.  These actions may include, but are not limited to:</a:t>
            </a:r>
          </a:p>
        </p:txBody>
      </p:sp>
    </p:spTree>
    <p:extLst>
      <p:ext uri="{BB962C8B-B14F-4D97-AF65-F5344CB8AC3E}">
        <p14:creationId xmlns:p14="http://schemas.microsoft.com/office/powerpoint/2010/main" val="2686504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297455" y="102056"/>
            <a:ext cx="9210502" cy="1200329"/>
          </a:xfrm>
          <a:prstGeom prst="rect">
            <a:avLst/>
          </a:prstGeom>
          <a:noFill/>
        </p:spPr>
        <p:txBody>
          <a:bodyPr wrap="square" rtlCol="0">
            <a:spAutoFit/>
          </a:bodyPr>
          <a:lstStyle/>
          <a:p>
            <a:r>
              <a:rPr lang="en-US" sz="3600" b="1" dirty="0">
                <a:solidFill>
                  <a:schemeClr val="bg1"/>
                </a:solidFill>
              </a:rPr>
              <a:t>Board Policy GAEB: Sexual Harassment of Employees</a:t>
            </a:r>
            <a:endParaRPr lang="en-US" sz="3600" b="1" dirty="0">
              <a:solidFill>
                <a:schemeClr val="bg1"/>
              </a:solidFill>
              <a:latin typeface="Segoe UI" panose="020B0502040204020203" pitchFamily="34" charset="0"/>
            </a:endParaRPr>
          </a:p>
        </p:txBody>
      </p:sp>
      <p:sp>
        <p:nvSpPr>
          <p:cNvPr id="2" name="Rectangle 1"/>
          <p:cNvSpPr/>
          <p:nvPr/>
        </p:nvSpPr>
        <p:spPr>
          <a:xfrm>
            <a:off x="511292" y="1404441"/>
            <a:ext cx="11169415" cy="5355312"/>
          </a:xfrm>
          <a:prstGeom prst="rect">
            <a:avLst/>
          </a:prstGeom>
        </p:spPr>
        <p:txBody>
          <a:bodyPr wrap="square">
            <a:spAutoFit/>
          </a:bodyPr>
          <a:lstStyle/>
          <a:p>
            <a:pPr marL="800100" lvl="1" indent="-342900">
              <a:buFont typeface="+mj-lt"/>
              <a:buAutoNum type="arabicPeriod"/>
            </a:pPr>
            <a:r>
              <a:rPr lang="en-US" dirty="0">
                <a:solidFill>
                  <a:srgbClr val="231490"/>
                </a:solidFill>
              </a:rPr>
              <a:t>Student counseling;</a:t>
            </a:r>
          </a:p>
          <a:p>
            <a:pPr marL="800100" lvl="1" indent="-342900">
              <a:buFont typeface="+mj-lt"/>
              <a:buAutoNum type="arabicPeriod"/>
            </a:pPr>
            <a:r>
              <a:rPr lang="en-US" dirty="0">
                <a:solidFill>
                  <a:srgbClr val="231490"/>
                </a:solidFill>
              </a:rPr>
              <a:t>Family counseling;</a:t>
            </a:r>
          </a:p>
          <a:p>
            <a:pPr marL="800100" lvl="1" indent="-342900">
              <a:buFont typeface="+mj-lt"/>
              <a:buAutoNum type="arabicPeriod"/>
            </a:pPr>
            <a:r>
              <a:rPr lang="en-US" dirty="0">
                <a:solidFill>
                  <a:srgbClr val="231490"/>
                </a:solidFill>
              </a:rPr>
              <a:t>Specialized training;</a:t>
            </a:r>
          </a:p>
          <a:p>
            <a:pPr marL="800100" lvl="1" indent="-342900">
              <a:buFont typeface="+mj-lt"/>
              <a:buAutoNum type="arabicPeriod"/>
            </a:pPr>
            <a:r>
              <a:rPr lang="en-US" dirty="0">
                <a:solidFill>
                  <a:srgbClr val="231490"/>
                </a:solidFill>
              </a:rPr>
              <a:t>Referral to outside agencies;</a:t>
            </a:r>
          </a:p>
          <a:p>
            <a:pPr marL="800100" lvl="1" indent="-342900">
              <a:buFont typeface="+mj-lt"/>
              <a:buAutoNum type="arabicPeriod"/>
            </a:pPr>
            <a:r>
              <a:rPr lang="en-US" dirty="0">
                <a:solidFill>
                  <a:srgbClr val="231490"/>
                </a:solidFill>
              </a:rPr>
              <a:t>Detention;</a:t>
            </a:r>
          </a:p>
          <a:p>
            <a:pPr marL="800100" lvl="1" indent="-342900">
              <a:buFont typeface="+mj-lt"/>
              <a:buAutoNum type="arabicPeriod"/>
            </a:pPr>
            <a:r>
              <a:rPr lang="en-US" dirty="0">
                <a:solidFill>
                  <a:srgbClr val="231490"/>
                </a:solidFill>
              </a:rPr>
              <a:t>In-School and Out-of-School Suspension, including Long-Term Suspension;</a:t>
            </a:r>
          </a:p>
          <a:p>
            <a:pPr marL="800100" lvl="1" indent="-342900">
              <a:buFont typeface="+mj-lt"/>
              <a:buAutoNum type="arabicPeriod"/>
            </a:pPr>
            <a:r>
              <a:rPr lang="en-US" dirty="0">
                <a:solidFill>
                  <a:srgbClr val="231490"/>
                </a:solidFill>
              </a:rPr>
              <a:t>Class or School Transfer;</a:t>
            </a:r>
          </a:p>
          <a:p>
            <a:pPr marL="800100" lvl="1" indent="-342900">
              <a:buFont typeface="+mj-lt"/>
              <a:buAutoNum type="arabicPeriod"/>
            </a:pPr>
            <a:r>
              <a:rPr lang="en-US" dirty="0">
                <a:solidFill>
                  <a:srgbClr val="231490"/>
                </a:solidFill>
              </a:rPr>
              <a:t>Revocation of Out of Zone School Assignments or Exceptions;</a:t>
            </a:r>
          </a:p>
          <a:p>
            <a:pPr marL="800100" lvl="1" indent="-342900">
              <a:buFont typeface="+mj-lt"/>
              <a:buAutoNum type="arabicPeriod"/>
            </a:pPr>
            <a:r>
              <a:rPr lang="en-US" dirty="0">
                <a:solidFill>
                  <a:srgbClr val="231490"/>
                </a:solidFill>
              </a:rPr>
              <a:t>Expulsion.</a:t>
            </a:r>
          </a:p>
          <a:p>
            <a:endParaRPr lang="en-US" dirty="0">
              <a:solidFill>
                <a:srgbClr val="231490"/>
              </a:solidFill>
            </a:endParaRPr>
          </a:p>
          <a:p>
            <a:pPr fontAlgn="base"/>
            <a:r>
              <a:rPr lang="en-US" dirty="0">
                <a:solidFill>
                  <a:srgbClr val="231490"/>
                </a:solidFill>
              </a:rPr>
              <a:t>When an employee is found to have violated this policy and engaged in an act or acts of harassment, the Superintendent may recommend all or any combination of the following discipline, as appropriate, in order to address and remedy instances of harassment:</a:t>
            </a:r>
          </a:p>
          <a:p>
            <a:pPr marL="800100" lvl="1" indent="-342900">
              <a:buFont typeface="+mj-lt"/>
              <a:buAutoNum type="arabicPeriod"/>
            </a:pPr>
            <a:r>
              <a:rPr lang="en-US" dirty="0">
                <a:solidFill>
                  <a:srgbClr val="231490"/>
                </a:solidFill>
              </a:rPr>
              <a:t>Conference;</a:t>
            </a:r>
          </a:p>
          <a:p>
            <a:pPr marL="800100" lvl="1" indent="-342900">
              <a:buFont typeface="+mj-lt"/>
              <a:buAutoNum type="arabicPeriod"/>
            </a:pPr>
            <a:r>
              <a:rPr lang="en-US" dirty="0">
                <a:solidFill>
                  <a:srgbClr val="231490"/>
                </a:solidFill>
              </a:rPr>
              <a:t>Letter of Direction;</a:t>
            </a:r>
          </a:p>
          <a:p>
            <a:pPr marL="800100" lvl="1" indent="-342900">
              <a:buFont typeface="+mj-lt"/>
              <a:buAutoNum type="arabicPeriod"/>
            </a:pPr>
            <a:r>
              <a:rPr lang="en-US" dirty="0">
                <a:solidFill>
                  <a:srgbClr val="231490"/>
                </a:solidFill>
              </a:rPr>
              <a:t>Reassignment;</a:t>
            </a:r>
          </a:p>
          <a:p>
            <a:pPr marL="800100" lvl="1" indent="-342900">
              <a:buFont typeface="+mj-lt"/>
              <a:buAutoNum type="arabicPeriod"/>
            </a:pPr>
            <a:r>
              <a:rPr lang="en-US" dirty="0">
                <a:solidFill>
                  <a:srgbClr val="231490"/>
                </a:solidFill>
              </a:rPr>
              <a:t>Letter of Reprimand;</a:t>
            </a:r>
          </a:p>
          <a:p>
            <a:pPr marL="800100" lvl="1" indent="-342900">
              <a:buFont typeface="+mj-lt"/>
              <a:buAutoNum type="arabicPeriod"/>
            </a:pPr>
            <a:r>
              <a:rPr lang="en-US" dirty="0">
                <a:solidFill>
                  <a:srgbClr val="231490"/>
                </a:solidFill>
              </a:rPr>
              <a:t>Suspension; or</a:t>
            </a:r>
          </a:p>
          <a:p>
            <a:pPr marL="800100" lvl="1" indent="-342900">
              <a:buFont typeface="+mj-lt"/>
              <a:buAutoNum type="arabicPeriod"/>
            </a:pPr>
            <a:r>
              <a:rPr lang="en-US" dirty="0">
                <a:solidFill>
                  <a:srgbClr val="231490"/>
                </a:solidFill>
              </a:rPr>
              <a:t>Termination.</a:t>
            </a:r>
          </a:p>
        </p:txBody>
      </p:sp>
    </p:spTree>
    <p:extLst>
      <p:ext uri="{BB962C8B-B14F-4D97-AF65-F5344CB8AC3E}">
        <p14:creationId xmlns:p14="http://schemas.microsoft.com/office/powerpoint/2010/main" val="395616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297455" y="102056"/>
            <a:ext cx="9210502" cy="1200329"/>
          </a:xfrm>
          <a:prstGeom prst="rect">
            <a:avLst/>
          </a:prstGeom>
          <a:noFill/>
        </p:spPr>
        <p:txBody>
          <a:bodyPr wrap="square" rtlCol="0">
            <a:spAutoFit/>
          </a:bodyPr>
          <a:lstStyle/>
          <a:p>
            <a:r>
              <a:rPr lang="en-US" sz="3600" b="1" dirty="0">
                <a:solidFill>
                  <a:schemeClr val="bg1"/>
                </a:solidFill>
              </a:rPr>
              <a:t>Board Policy GAEB: Sexual Harassment of Employees</a:t>
            </a:r>
            <a:endParaRPr lang="en-US" sz="3600" b="1" dirty="0">
              <a:solidFill>
                <a:schemeClr val="bg1"/>
              </a:solidFill>
              <a:latin typeface="Segoe UI" panose="020B0502040204020203" pitchFamily="34" charset="0"/>
            </a:endParaRPr>
          </a:p>
        </p:txBody>
      </p:sp>
      <p:sp>
        <p:nvSpPr>
          <p:cNvPr id="2" name="Rectangle 1"/>
          <p:cNvSpPr/>
          <p:nvPr/>
        </p:nvSpPr>
        <p:spPr>
          <a:xfrm>
            <a:off x="511292" y="1404441"/>
            <a:ext cx="11258342" cy="4247317"/>
          </a:xfrm>
          <a:prstGeom prst="rect">
            <a:avLst/>
          </a:prstGeom>
        </p:spPr>
        <p:txBody>
          <a:bodyPr wrap="square">
            <a:spAutoFit/>
          </a:bodyPr>
          <a:lstStyle/>
          <a:p>
            <a:pPr fontAlgn="base"/>
            <a:r>
              <a:rPr lang="en-US" dirty="0">
                <a:solidFill>
                  <a:srgbClr val="231490"/>
                </a:solidFill>
              </a:rPr>
              <a:t>Notwithstanding the above progressive and varied discipline options, the Local Board notes that certain words or terms which are of a particularly egregious and inflammatory nature will not be tolerated.  Harassment of an egregious or inflammatory nature which is particularly insulting or demeaning to a particular race, gender, sexual orientation or identity, religion, age or disability (</a:t>
            </a:r>
            <a:r>
              <a:rPr lang="en-US" i="1" dirty="0">
                <a:solidFill>
                  <a:srgbClr val="231490"/>
                </a:solidFill>
              </a:rPr>
              <a:t>e.g</a:t>
            </a:r>
            <a:r>
              <a:rPr lang="en-US" dirty="0">
                <a:solidFill>
                  <a:srgbClr val="231490"/>
                </a:solidFill>
              </a:rPr>
              <a:t>., the “N” word) may result in the Superintendent’s recommendation of termination, and in no less than ten (10) days suspension and sensitivity training.</a:t>
            </a:r>
          </a:p>
          <a:p>
            <a:pPr fontAlgn="base"/>
            <a:endParaRPr lang="en-US" dirty="0">
              <a:solidFill>
                <a:srgbClr val="231490"/>
              </a:solidFill>
            </a:endParaRPr>
          </a:p>
          <a:p>
            <a:pPr fontAlgn="base"/>
            <a:r>
              <a:rPr lang="en-US" dirty="0">
                <a:solidFill>
                  <a:srgbClr val="231490"/>
                </a:solidFill>
              </a:rPr>
              <a:t>Furthermore, when an employee is found to have violated this policy and engaged in an act or acts of egregious and inflammatory harassment toward a student or students, the Superintendent shall recommend that the Board terminate the employment of such employee. </a:t>
            </a:r>
          </a:p>
          <a:p>
            <a:pPr fontAlgn="base"/>
            <a:endParaRPr lang="en-US" dirty="0">
              <a:solidFill>
                <a:srgbClr val="231490"/>
              </a:solidFill>
            </a:endParaRPr>
          </a:p>
          <a:p>
            <a:pPr fontAlgn="base"/>
            <a:r>
              <a:rPr lang="en-US" dirty="0">
                <a:solidFill>
                  <a:srgbClr val="231490"/>
                </a:solidFill>
              </a:rPr>
              <a:t>All substantiated allegations of harassment committed by certified personnel shall be reported, as required by law, to the Professional Practices Section of the Professional Standards Commission.</a:t>
            </a:r>
          </a:p>
          <a:p>
            <a:pPr fontAlgn="base"/>
            <a:endParaRPr lang="en-US" dirty="0">
              <a:solidFill>
                <a:srgbClr val="231490"/>
              </a:solidFill>
            </a:endParaRPr>
          </a:p>
          <a:p>
            <a:pPr fontAlgn="base"/>
            <a:r>
              <a:rPr lang="en-US" dirty="0">
                <a:solidFill>
                  <a:srgbClr val="231490"/>
                </a:solidFill>
              </a:rPr>
              <a:t>Due process rights shall be afforded to all affected employees, as appropriate.  Nothing herein is to designed to create rights where not otherwise provided by law.</a:t>
            </a:r>
          </a:p>
        </p:txBody>
      </p:sp>
    </p:spTree>
    <p:extLst>
      <p:ext uri="{BB962C8B-B14F-4D97-AF65-F5344CB8AC3E}">
        <p14:creationId xmlns:p14="http://schemas.microsoft.com/office/powerpoint/2010/main" val="3645112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xual Harassment is Happening in My Schoo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65103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463000" y="1390715"/>
            <a:ext cx="7000339" cy="5016758"/>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231490"/>
                </a:solidFill>
              </a:rPr>
              <a:t>Shame, </a:t>
            </a:r>
          </a:p>
          <a:p>
            <a:pPr marL="457200" indent="-457200">
              <a:buFont typeface="Arial" panose="020B0604020202020204" pitchFamily="34" charset="0"/>
              <a:buChar char="•"/>
            </a:pPr>
            <a:r>
              <a:rPr lang="en-US" sz="3200" dirty="0">
                <a:solidFill>
                  <a:srgbClr val="231490"/>
                </a:solidFill>
              </a:rPr>
              <a:t>Humiliation, </a:t>
            </a:r>
          </a:p>
          <a:p>
            <a:pPr marL="457200" indent="-457200">
              <a:buFont typeface="Arial" panose="020B0604020202020204" pitchFamily="34" charset="0"/>
              <a:buChar char="•"/>
            </a:pPr>
            <a:r>
              <a:rPr lang="en-US" sz="3200" dirty="0">
                <a:solidFill>
                  <a:srgbClr val="231490"/>
                </a:solidFill>
              </a:rPr>
              <a:t>Stress, </a:t>
            </a:r>
          </a:p>
          <a:p>
            <a:pPr marL="457200" indent="-457200">
              <a:buFont typeface="Arial" panose="020B0604020202020204" pitchFamily="34" charset="0"/>
              <a:buChar char="•"/>
            </a:pPr>
            <a:r>
              <a:rPr lang="en-US" sz="3200" dirty="0">
                <a:solidFill>
                  <a:srgbClr val="231490"/>
                </a:solidFill>
              </a:rPr>
              <a:t>Anxiety, </a:t>
            </a:r>
          </a:p>
          <a:p>
            <a:pPr marL="457200" indent="-457200">
              <a:buFont typeface="Arial" panose="020B0604020202020204" pitchFamily="34" charset="0"/>
              <a:buChar char="•"/>
            </a:pPr>
            <a:r>
              <a:rPr lang="en-US" sz="3200" dirty="0">
                <a:solidFill>
                  <a:srgbClr val="231490"/>
                </a:solidFill>
              </a:rPr>
              <a:t>Depression, </a:t>
            </a:r>
          </a:p>
          <a:p>
            <a:pPr marL="457200" indent="-457200">
              <a:buFont typeface="Arial" panose="020B0604020202020204" pitchFamily="34" charset="0"/>
              <a:buChar char="•"/>
            </a:pPr>
            <a:r>
              <a:rPr lang="en-US" sz="3200" dirty="0">
                <a:solidFill>
                  <a:srgbClr val="231490"/>
                </a:solidFill>
              </a:rPr>
              <a:t>Loss of sleep</a:t>
            </a:r>
          </a:p>
          <a:p>
            <a:pPr marL="457200" indent="-457200">
              <a:buFont typeface="Arial" panose="020B0604020202020204" pitchFamily="34" charset="0"/>
              <a:buChar char="•"/>
            </a:pPr>
            <a:r>
              <a:rPr lang="en-US" sz="3200" dirty="0">
                <a:solidFill>
                  <a:srgbClr val="231490"/>
                </a:solidFill>
              </a:rPr>
              <a:t>Impaired learning/poor work performance</a:t>
            </a:r>
          </a:p>
          <a:p>
            <a:pPr marL="457200" indent="-457200">
              <a:buFont typeface="Arial" panose="020B0604020202020204" pitchFamily="34" charset="0"/>
              <a:buChar char="•"/>
            </a:pPr>
            <a:r>
              <a:rPr lang="en-US" sz="3200" dirty="0">
                <a:solidFill>
                  <a:srgbClr val="231490"/>
                </a:solidFill>
              </a:rPr>
              <a:t>Absenteeism/turnover</a:t>
            </a:r>
          </a:p>
          <a:p>
            <a:pPr marL="457200" indent="-457200">
              <a:buFont typeface="Arial" panose="020B0604020202020204" pitchFamily="34" charset="0"/>
              <a:buChar char="•"/>
            </a:pPr>
            <a:r>
              <a:rPr lang="en-US" sz="3200" dirty="0">
                <a:solidFill>
                  <a:srgbClr val="231490"/>
                </a:solidFill>
              </a:rPr>
              <a:t>Culture of discrimination</a:t>
            </a:r>
          </a:p>
        </p:txBody>
      </p:sp>
      <p:sp>
        <p:nvSpPr>
          <p:cNvPr id="9" name="TextBox 8"/>
          <p:cNvSpPr txBox="1"/>
          <p:nvPr/>
        </p:nvSpPr>
        <p:spPr>
          <a:xfrm>
            <a:off x="126569" y="318890"/>
            <a:ext cx="9210502" cy="954107"/>
          </a:xfrm>
          <a:prstGeom prst="rect">
            <a:avLst/>
          </a:prstGeom>
          <a:noFill/>
        </p:spPr>
        <p:txBody>
          <a:bodyPr wrap="square" rtlCol="0">
            <a:spAutoFit/>
          </a:bodyPr>
          <a:lstStyle/>
          <a:p>
            <a:r>
              <a:rPr lang="en-US" sz="2800" b="1" dirty="0">
                <a:solidFill>
                  <a:schemeClr val="bg1"/>
                </a:solidFill>
                <a:latin typeface="Segoe UI" panose="020B0502040204020203" pitchFamily="34" charset="0"/>
              </a:rPr>
              <a:t>Why Title IX is Important – Potential Impact of Sexual Misconduct</a:t>
            </a:r>
          </a:p>
        </p:txBody>
      </p:sp>
      <p:sp>
        <p:nvSpPr>
          <p:cNvPr id="6" name="Rectangle 5"/>
          <p:cNvSpPr/>
          <p:nvPr/>
        </p:nvSpPr>
        <p:spPr>
          <a:xfrm>
            <a:off x="6793633" y="1390715"/>
            <a:ext cx="5398367" cy="3539430"/>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231490"/>
                </a:solidFill>
              </a:rPr>
              <a:t>Culture of discrimination</a:t>
            </a:r>
          </a:p>
          <a:p>
            <a:pPr marL="457200" indent="-457200">
              <a:buFont typeface="Arial" panose="020B0604020202020204" pitchFamily="34" charset="0"/>
              <a:buChar char="•"/>
            </a:pPr>
            <a:r>
              <a:rPr lang="en-US" sz="3200" dirty="0">
                <a:solidFill>
                  <a:srgbClr val="231490"/>
                </a:solidFill>
              </a:rPr>
              <a:t>Civil liability (monetary damages, attorney fees)</a:t>
            </a:r>
          </a:p>
          <a:p>
            <a:pPr marL="457200" indent="-457200">
              <a:buFont typeface="Arial" panose="020B0604020202020204" pitchFamily="34" charset="0"/>
              <a:buChar char="•"/>
            </a:pPr>
            <a:r>
              <a:rPr lang="en-US" sz="3200" dirty="0">
                <a:solidFill>
                  <a:srgbClr val="231490"/>
                </a:solidFill>
              </a:rPr>
              <a:t>Negative media attention and public outcry</a:t>
            </a:r>
          </a:p>
          <a:p>
            <a:pPr marL="457200" indent="-457200">
              <a:buFont typeface="Arial" panose="020B0604020202020204" pitchFamily="34" charset="0"/>
              <a:buChar char="•"/>
            </a:pPr>
            <a:r>
              <a:rPr lang="en-US" sz="3200" dirty="0">
                <a:solidFill>
                  <a:srgbClr val="231490"/>
                </a:solidFill>
              </a:rPr>
              <a:t>OCR Resolution Agreement</a:t>
            </a:r>
          </a:p>
          <a:p>
            <a:pPr marL="457200" indent="-457200">
              <a:buFont typeface="Arial" panose="020B0604020202020204" pitchFamily="34" charset="0"/>
              <a:buChar char="•"/>
            </a:pPr>
            <a:r>
              <a:rPr lang="en-US" sz="3200" dirty="0">
                <a:solidFill>
                  <a:srgbClr val="231490"/>
                </a:solidFill>
              </a:rPr>
              <a:t>Loss of federal funds</a:t>
            </a:r>
          </a:p>
        </p:txBody>
      </p:sp>
    </p:spTree>
    <p:extLst>
      <p:ext uri="{BB962C8B-B14F-4D97-AF65-F5344CB8AC3E}">
        <p14:creationId xmlns:p14="http://schemas.microsoft.com/office/powerpoint/2010/main" val="2447518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68361"/>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126569" y="318890"/>
            <a:ext cx="9210502" cy="523220"/>
          </a:xfrm>
          <a:prstGeom prst="rect">
            <a:avLst/>
          </a:prstGeom>
          <a:noFill/>
        </p:spPr>
        <p:txBody>
          <a:bodyPr wrap="square" rtlCol="0">
            <a:spAutoFit/>
          </a:bodyPr>
          <a:lstStyle/>
          <a:p>
            <a:r>
              <a:rPr lang="en-US" sz="2800" b="1" dirty="0">
                <a:solidFill>
                  <a:schemeClr val="bg1"/>
                </a:solidFill>
                <a:latin typeface="Segoe UI" panose="020B0502040204020203" pitchFamily="34" charset="0"/>
              </a:rPr>
              <a:t>Office for Civil Rights (OCR) and Title IX</a:t>
            </a:r>
          </a:p>
        </p:txBody>
      </p:sp>
      <p:sp>
        <p:nvSpPr>
          <p:cNvPr id="2" name="Rectangle 1"/>
          <p:cNvSpPr/>
          <p:nvPr/>
        </p:nvSpPr>
        <p:spPr>
          <a:xfrm>
            <a:off x="3878826" y="1532099"/>
            <a:ext cx="7875638" cy="4832092"/>
          </a:xfrm>
          <a:prstGeom prst="rect">
            <a:avLst/>
          </a:prstGeom>
        </p:spPr>
        <p:txBody>
          <a:bodyPr wrap="square">
            <a:spAutoFit/>
          </a:bodyPr>
          <a:lstStyle/>
          <a:p>
            <a:pPr marL="457200" marR="13370" indent="-457200">
              <a:buFont typeface="Arial" panose="020B0604020202020204" pitchFamily="34" charset="0"/>
              <a:buChar char="•"/>
            </a:pPr>
            <a:r>
              <a:rPr lang="en-US" sz="2800" dirty="0">
                <a:solidFill>
                  <a:srgbClr val="231490"/>
                </a:solidFill>
              </a:rPr>
              <a:t>Office for Civil Rights (OCR) The U.S. Department of Education’s Office for Civil Rights (OCR) enforces, among other statutes, Title IX. </a:t>
            </a:r>
          </a:p>
          <a:p>
            <a:pPr marL="457200" marR="13370" indent="-457200">
              <a:buFont typeface="Arial" panose="020B0604020202020204" pitchFamily="34" charset="0"/>
              <a:buChar char="•"/>
            </a:pPr>
            <a:endParaRPr lang="en-US" sz="2800" dirty="0">
              <a:solidFill>
                <a:srgbClr val="231490"/>
              </a:solidFill>
            </a:endParaRPr>
          </a:p>
          <a:p>
            <a:pPr marL="457200" marR="13370" indent="-457200">
              <a:buFont typeface="Arial" panose="020B0604020202020204" pitchFamily="34" charset="0"/>
              <a:buChar char="•"/>
            </a:pPr>
            <a:r>
              <a:rPr lang="en-US" sz="2800" dirty="0">
                <a:solidFill>
                  <a:srgbClr val="231490"/>
                </a:solidFill>
              </a:rPr>
              <a:t>New Department regulations became effective on August 14, 2020. These changes required us to amend the RCSS procedures for responding to complaints of sexual harassment and sexual violence.</a:t>
            </a:r>
          </a:p>
          <a:p>
            <a:pPr marL="457200" marR="13370" indent="-457200">
              <a:buFont typeface="Arial" panose="020B0604020202020204" pitchFamily="34" charset="0"/>
              <a:buChar char="•"/>
            </a:pPr>
            <a:r>
              <a:rPr lang="en-US" sz="2800" dirty="0">
                <a:solidFill>
                  <a:srgbClr val="231490"/>
                </a:solidFill>
              </a:rPr>
              <a:t>Evidence of </a:t>
            </a:r>
            <a:r>
              <a:rPr lang="en-US" sz="2800" dirty="0">
                <a:solidFill>
                  <a:srgbClr val="FF0000"/>
                </a:solidFill>
              </a:rPr>
              <a:t>“deliberate indifference” </a:t>
            </a:r>
            <a:r>
              <a:rPr lang="en-US" sz="2800" dirty="0">
                <a:solidFill>
                  <a:srgbClr val="231490"/>
                </a:solidFill>
              </a:rPr>
              <a:t>is what can get schools and systems into serious trouble. </a:t>
            </a:r>
          </a:p>
        </p:txBody>
      </p:sp>
      <p:pic>
        <p:nvPicPr>
          <p:cNvPr id="11" name="Picture 10"/>
          <p:cNvPicPr>
            <a:picLocks noChangeAspect="1"/>
          </p:cNvPicPr>
          <p:nvPr/>
        </p:nvPicPr>
        <p:blipFill>
          <a:blip r:embed="rId4"/>
          <a:stretch>
            <a:fillRect/>
          </a:stretch>
        </p:blipFill>
        <p:spPr>
          <a:xfrm>
            <a:off x="547380" y="1532099"/>
            <a:ext cx="2543175" cy="2571750"/>
          </a:xfrm>
          <a:prstGeom prst="rect">
            <a:avLst/>
          </a:prstGeom>
        </p:spPr>
      </p:pic>
    </p:spTree>
    <p:extLst>
      <p:ext uri="{BB962C8B-B14F-4D97-AF65-F5344CB8AC3E}">
        <p14:creationId xmlns:p14="http://schemas.microsoft.com/office/powerpoint/2010/main" val="3913004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68361"/>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93518" y="230755"/>
            <a:ext cx="9210502" cy="523220"/>
          </a:xfrm>
          <a:prstGeom prst="rect">
            <a:avLst/>
          </a:prstGeom>
          <a:noFill/>
        </p:spPr>
        <p:txBody>
          <a:bodyPr wrap="square" rtlCol="0">
            <a:spAutoFit/>
          </a:bodyPr>
          <a:lstStyle/>
          <a:p>
            <a:r>
              <a:rPr lang="en-US" sz="2800" b="1" dirty="0">
                <a:solidFill>
                  <a:schemeClr val="bg1"/>
                </a:solidFill>
                <a:latin typeface="Segoe UI" panose="020B0502040204020203" pitchFamily="34" charset="0"/>
              </a:rPr>
              <a:t>Office for Civil Rights (OCR) and Title IX</a:t>
            </a:r>
          </a:p>
        </p:txBody>
      </p:sp>
      <p:sp>
        <p:nvSpPr>
          <p:cNvPr id="2" name="Rectangle 1"/>
          <p:cNvSpPr/>
          <p:nvPr/>
        </p:nvSpPr>
        <p:spPr>
          <a:xfrm>
            <a:off x="3696789" y="1532099"/>
            <a:ext cx="8057675" cy="3785652"/>
          </a:xfrm>
          <a:prstGeom prst="rect">
            <a:avLst/>
          </a:prstGeom>
        </p:spPr>
        <p:txBody>
          <a:bodyPr wrap="square">
            <a:spAutoFit/>
          </a:bodyPr>
          <a:lstStyle/>
          <a:p>
            <a:pPr marR="13370"/>
            <a:r>
              <a:rPr lang="en-US" sz="2400" dirty="0"/>
              <a:t>• </a:t>
            </a:r>
            <a:r>
              <a:rPr lang="en-US" sz="2400" dirty="0">
                <a:solidFill>
                  <a:srgbClr val="231490"/>
                </a:solidFill>
              </a:rPr>
              <a:t>OCR standard indicates that upon receipt of notice, </a:t>
            </a:r>
            <a:r>
              <a:rPr lang="en-US" sz="2400" dirty="0">
                <a:solidFill>
                  <a:srgbClr val="FF0000"/>
                </a:solidFill>
              </a:rPr>
              <a:t>school/district must take immediate and appropriate steps </a:t>
            </a:r>
            <a:r>
              <a:rPr lang="en-US" sz="2400" dirty="0">
                <a:solidFill>
                  <a:srgbClr val="231490"/>
                </a:solidFill>
              </a:rPr>
              <a:t>to investigate what occurred and take prompt and effective action to </a:t>
            </a:r>
            <a:r>
              <a:rPr lang="en-US" sz="2400" dirty="0">
                <a:solidFill>
                  <a:srgbClr val="FF0000"/>
                </a:solidFill>
              </a:rPr>
              <a:t>end</a:t>
            </a:r>
            <a:r>
              <a:rPr lang="en-US" sz="2400" dirty="0"/>
              <a:t> </a:t>
            </a:r>
            <a:r>
              <a:rPr lang="en-US" sz="2400" dirty="0">
                <a:solidFill>
                  <a:srgbClr val="231490"/>
                </a:solidFill>
              </a:rPr>
              <a:t>the harassment</a:t>
            </a:r>
            <a:r>
              <a:rPr lang="en-US" sz="2400" dirty="0"/>
              <a:t>, </a:t>
            </a:r>
            <a:r>
              <a:rPr lang="en-US" sz="2400" dirty="0">
                <a:solidFill>
                  <a:srgbClr val="FF0000"/>
                </a:solidFill>
              </a:rPr>
              <a:t>remedy</a:t>
            </a:r>
            <a:r>
              <a:rPr lang="en-US" sz="2400" dirty="0"/>
              <a:t> </a:t>
            </a:r>
            <a:r>
              <a:rPr lang="en-US" sz="2400" dirty="0">
                <a:solidFill>
                  <a:srgbClr val="231490"/>
                </a:solidFill>
              </a:rPr>
              <a:t>the effects, and </a:t>
            </a:r>
            <a:r>
              <a:rPr lang="en-US" sz="2400" dirty="0">
                <a:solidFill>
                  <a:srgbClr val="FF0000"/>
                </a:solidFill>
              </a:rPr>
              <a:t>prevent</a:t>
            </a:r>
            <a:r>
              <a:rPr lang="en-US" sz="2400" dirty="0"/>
              <a:t> </a:t>
            </a:r>
            <a:r>
              <a:rPr lang="en-US" sz="2400" dirty="0">
                <a:solidFill>
                  <a:srgbClr val="231490"/>
                </a:solidFill>
              </a:rPr>
              <a:t>the recurrence</a:t>
            </a:r>
            <a:r>
              <a:rPr lang="en-US" sz="2400" dirty="0"/>
              <a:t>. </a:t>
            </a:r>
          </a:p>
          <a:p>
            <a:pPr marR="13370"/>
            <a:endParaRPr lang="en-US" sz="2400" dirty="0"/>
          </a:p>
          <a:p>
            <a:pPr marR="13370"/>
            <a:r>
              <a:rPr lang="en-US" sz="2400" dirty="0">
                <a:solidFill>
                  <a:srgbClr val="231490"/>
                </a:solidFill>
              </a:rPr>
              <a:t>• OCR administratively enforces Title IX by: </a:t>
            </a:r>
          </a:p>
          <a:p>
            <a:pPr marR="13370"/>
            <a:r>
              <a:rPr lang="en-US" sz="2400" dirty="0">
                <a:solidFill>
                  <a:srgbClr val="231490"/>
                </a:solidFill>
              </a:rPr>
              <a:t>	– Conducting investigations from complaints filed with 	the U.S. Dept. of Education.</a:t>
            </a:r>
          </a:p>
          <a:p>
            <a:pPr marR="13370"/>
            <a:r>
              <a:rPr lang="en-US" sz="2400" dirty="0">
                <a:solidFill>
                  <a:srgbClr val="231490"/>
                </a:solidFill>
              </a:rPr>
              <a:t>	 – Engaging in voluntary compliance investigations</a:t>
            </a:r>
            <a:r>
              <a:rPr lang="en-US" sz="2400" dirty="0"/>
              <a:t>.</a:t>
            </a:r>
            <a:endParaRPr lang="en-US" sz="2400" dirty="0">
              <a:solidFill>
                <a:srgbClr val="231490"/>
              </a:solidFill>
            </a:endParaRPr>
          </a:p>
        </p:txBody>
      </p:sp>
      <p:pic>
        <p:nvPicPr>
          <p:cNvPr id="11" name="Picture 10"/>
          <p:cNvPicPr>
            <a:picLocks noChangeAspect="1"/>
          </p:cNvPicPr>
          <p:nvPr/>
        </p:nvPicPr>
        <p:blipFill>
          <a:blip r:embed="rId4"/>
          <a:stretch>
            <a:fillRect/>
          </a:stretch>
        </p:blipFill>
        <p:spPr>
          <a:xfrm>
            <a:off x="547380" y="1532099"/>
            <a:ext cx="2543175" cy="2571750"/>
          </a:xfrm>
          <a:prstGeom prst="rect">
            <a:avLst/>
          </a:prstGeom>
        </p:spPr>
      </p:pic>
    </p:spTree>
    <p:extLst>
      <p:ext uri="{BB962C8B-B14F-4D97-AF65-F5344CB8AC3E}">
        <p14:creationId xmlns:p14="http://schemas.microsoft.com/office/powerpoint/2010/main" val="363350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95748" y="1302385"/>
            <a:ext cx="11400503" cy="5416868"/>
          </a:xfrm>
          <a:prstGeom prst="rect">
            <a:avLst/>
          </a:prstGeom>
        </p:spPr>
        <p:txBody>
          <a:bodyPr wrap="square">
            <a:spAutoFit/>
          </a:bodyPr>
          <a:lstStyle/>
          <a:p>
            <a:r>
              <a:rPr lang="en-US" sz="3200" b="1" u="sng" dirty="0">
                <a:solidFill>
                  <a:srgbClr val="231490"/>
                </a:solidFill>
              </a:rPr>
              <a:t>Updates</a:t>
            </a:r>
          </a:p>
          <a:p>
            <a:endParaRPr lang="en-US" sz="2200" b="1" u="sng" dirty="0">
              <a:solidFill>
                <a:srgbClr val="231490"/>
              </a:solidFill>
            </a:endParaRPr>
          </a:p>
          <a:p>
            <a:pPr marL="457200" indent="-457200">
              <a:buFont typeface="Arial" panose="020B0604020202020204" pitchFamily="34" charset="0"/>
              <a:buChar char="•"/>
            </a:pPr>
            <a:r>
              <a:rPr lang="en-US" sz="2200" dirty="0">
                <a:solidFill>
                  <a:srgbClr val="231490"/>
                </a:solidFill>
              </a:rPr>
              <a:t>Announced May 6, 2020; Effective 8/20/2020</a:t>
            </a:r>
          </a:p>
          <a:p>
            <a:endParaRPr lang="en-US" sz="2200" dirty="0">
              <a:solidFill>
                <a:srgbClr val="231490"/>
              </a:solidFill>
            </a:endParaRPr>
          </a:p>
          <a:p>
            <a:pPr marL="457200" indent="-457200">
              <a:buFont typeface="Arial" panose="020B0604020202020204" pitchFamily="34" charset="0"/>
              <a:buChar char="•"/>
            </a:pPr>
            <a:r>
              <a:rPr lang="en-US" sz="2200" b="1" u="sng" dirty="0">
                <a:solidFill>
                  <a:srgbClr val="231490"/>
                </a:solidFill>
              </a:rPr>
              <a:t>Goal of Updates</a:t>
            </a:r>
            <a:r>
              <a:rPr lang="en-US" sz="2200" dirty="0">
                <a:solidFill>
                  <a:srgbClr val="231490"/>
                </a:solidFill>
              </a:rPr>
              <a:t>: Predictable, Consistent and Reliable means of securing non-discrimination</a:t>
            </a:r>
          </a:p>
          <a:p>
            <a:endParaRPr lang="en-US" sz="2200" dirty="0">
              <a:solidFill>
                <a:srgbClr val="231490"/>
              </a:solidFill>
            </a:endParaRPr>
          </a:p>
          <a:p>
            <a:pPr marL="457200" indent="-457200">
              <a:buFont typeface="Arial" panose="020B0604020202020204" pitchFamily="34" charset="0"/>
              <a:buChar char="•"/>
            </a:pPr>
            <a:r>
              <a:rPr lang="en-US" sz="2200" b="1" u="sng" dirty="0">
                <a:solidFill>
                  <a:srgbClr val="231490"/>
                </a:solidFill>
              </a:rPr>
              <a:t>Robust protections </a:t>
            </a:r>
            <a:r>
              <a:rPr lang="en-US" sz="2200" dirty="0">
                <a:solidFill>
                  <a:srgbClr val="231490"/>
                </a:solidFill>
              </a:rPr>
              <a:t>for all of those involved in Title IX cases</a:t>
            </a:r>
          </a:p>
          <a:p>
            <a:pPr marL="457200" indent="-457200">
              <a:buFont typeface="Arial" panose="020B0604020202020204" pitchFamily="34" charset="0"/>
              <a:buChar char="•"/>
            </a:pPr>
            <a:endParaRPr lang="en-US" sz="2200" dirty="0">
              <a:solidFill>
                <a:srgbClr val="231490"/>
              </a:solidFill>
            </a:endParaRPr>
          </a:p>
          <a:p>
            <a:pPr marL="457200" indent="-457200">
              <a:buFont typeface="Arial" panose="020B0604020202020204" pitchFamily="34" charset="0"/>
              <a:buChar char="•"/>
            </a:pPr>
            <a:r>
              <a:rPr lang="en-US" sz="2200" b="1" u="sng" dirty="0">
                <a:solidFill>
                  <a:srgbClr val="231490"/>
                </a:solidFill>
              </a:rPr>
              <a:t>Creates framework </a:t>
            </a:r>
            <a:r>
              <a:rPr lang="en-US" sz="2200" dirty="0">
                <a:solidFill>
                  <a:srgbClr val="231490"/>
                </a:solidFill>
              </a:rPr>
              <a:t>for how schools must respond to complaints</a:t>
            </a:r>
          </a:p>
          <a:p>
            <a:pPr marL="914400" lvl="1" indent="-457200">
              <a:buFont typeface="Arial" panose="020B0604020202020204" pitchFamily="34" charset="0"/>
              <a:buChar char="•"/>
            </a:pPr>
            <a:r>
              <a:rPr lang="en-US" sz="2200" dirty="0">
                <a:solidFill>
                  <a:srgbClr val="231490"/>
                </a:solidFill>
              </a:rPr>
              <a:t>Grievance process – fair and transparent</a:t>
            </a:r>
          </a:p>
          <a:p>
            <a:pPr marL="914400" lvl="1" indent="-457200">
              <a:buFont typeface="Arial" panose="020B0604020202020204" pitchFamily="34" charset="0"/>
              <a:buChar char="•"/>
            </a:pPr>
            <a:r>
              <a:rPr lang="en-US" sz="2200" dirty="0">
                <a:solidFill>
                  <a:srgbClr val="231490"/>
                </a:solidFill>
              </a:rPr>
              <a:t>School can’t be discriminatory in responses (must apply to all regardless of sex)</a:t>
            </a:r>
          </a:p>
          <a:p>
            <a:pPr marL="914400" lvl="1" indent="-457200">
              <a:buFont typeface="Arial" panose="020B0604020202020204" pitchFamily="34" charset="0"/>
              <a:buChar char="•"/>
            </a:pPr>
            <a:r>
              <a:rPr lang="en-US" sz="2200" dirty="0">
                <a:solidFill>
                  <a:srgbClr val="231490"/>
                </a:solidFill>
              </a:rPr>
              <a:t>Maintenance of records for 7 years</a:t>
            </a:r>
          </a:p>
          <a:p>
            <a:pPr marL="914400" lvl="1" indent="-457200">
              <a:buFont typeface="Arial" panose="020B0604020202020204" pitchFamily="34" charset="0"/>
              <a:buChar char="•"/>
            </a:pPr>
            <a:endParaRPr lang="en-US" sz="2200" dirty="0">
              <a:solidFill>
                <a:srgbClr val="231490"/>
              </a:solidFill>
            </a:endParaRPr>
          </a:p>
          <a:p>
            <a:pPr marL="457200" indent="-457200">
              <a:buFont typeface="Arial" panose="020B0604020202020204" pitchFamily="34" charset="0"/>
              <a:buChar char="•"/>
            </a:pPr>
            <a:r>
              <a:rPr lang="en-US" sz="2200" b="1" u="sng" dirty="0">
                <a:solidFill>
                  <a:srgbClr val="231490"/>
                </a:solidFill>
              </a:rPr>
              <a:t>Transparency of Training: </a:t>
            </a:r>
            <a:r>
              <a:rPr lang="en-US" sz="2200" dirty="0">
                <a:solidFill>
                  <a:srgbClr val="231490"/>
                </a:solidFill>
              </a:rPr>
              <a:t>Title IX training materials must be available for the public to review. </a:t>
            </a:r>
          </a:p>
          <a:p>
            <a:pPr marL="914400" lvl="1" indent="-457200">
              <a:buFont typeface="Arial" panose="020B0604020202020204" pitchFamily="34" charset="0"/>
              <a:buChar char="•"/>
            </a:pPr>
            <a:endParaRPr lang="en-US" sz="2800" dirty="0">
              <a:solidFill>
                <a:srgbClr val="231490"/>
              </a:solidFill>
            </a:endParaRPr>
          </a:p>
        </p:txBody>
      </p:sp>
      <p:sp>
        <p:nvSpPr>
          <p:cNvPr id="9" name="TextBox 8"/>
          <p:cNvSpPr txBox="1"/>
          <p:nvPr/>
        </p:nvSpPr>
        <p:spPr>
          <a:xfrm>
            <a:off x="126569" y="318890"/>
            <a:ext cx="9210502" cy="523220"/>
          </a:xfrm>
          <a:prstGeom prst="rect">
            <a:avLst/>
          </a:prstGeom>
          <a:noFill/>
        </p:spPr>
        <p:txBody>
          <a:bodyPr wrap="square" rtlCol="0">
            <a:spAutoFit/>
          </a:bodyPr>
          <a:lstStyle/>
          <a:p>
            <a:r>
              <a:rPr lang="en-US" sz="2800" b="1" dirty="0">
                <a:solidFill>
                  <a:schemeClr val="bg1"/>
                </a:solidFill>
                <a:latin typeface="Segoe UI" panose="020B0502040204020203" pitchFamily="34" charset="0"/>
              </a:rPr>
              <a:t>Title IX of the Education Amendments Act, 1972</a:t>
            </a:r>
          </a:p>
        </p:txBody>
      </p:sp>
    </p:spTree>
    <p:extLst>
      <p:ext uri="{BB962C8B-B14F-4D97-AF65-F5344CB8AC3E}">
        <p14:creationId xmlns:p14="http://schemas.microsoft.com/office/powerpoint/2010/main" val="1070850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776239" y="5225143"/>
            <a:ext cx="2639522" cy="1485433"/>
          </a:xfrm>
          <a:prstGeom prst="rect">
            <a:avLst/>
          </a:prstGeom>
        </p:spPr>
      </p:pic>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4"/>
          <a:stretch>
            <a:fillRect/>
          </a:stretch>
        </p:blipFill>
        <p:spPr>
          <a:xfrm>
            <a:off x="10002253" y="89176"/>
            <a:ext cx="1970236" cy="982649"/>
          </a:xfrm>
          <a:prstGeom prst="rect">
            <a:avLst/>
          </a:prstGeom>
        </p:spPr>
      </p:pic>
      <p:sp>
        <p:nvSpPr>
          <p:cNvPr id="3" name="Rectangle 2"/>
          <p:cNvSpPr/>
          <p:nvPr/>
        </p:nvSpPr>
        <p:spPr>
          <a:xfrm>
            <a:off x="130630" y="1386041"/>
            <a:ext cx="5773781" cy="5324535"/>
          </a:xfrm>
          <a:prstGeom prst="rect">
            <a:avLst/>
          </a:prstGeom>
        </p:spPr>
        <p:txBody>
          <a:bodyPr wrap="square">
            <a:spAutoFit/>
          </a:bodyPr>
          <a:lstStyle/>
          <a:p>
            <a:pPr marL="914400" lvl="1" indent="-457200">
              <a:buFont typeface="Arial" panose="020B0604020202020204" pitchFamily="34" charset="0"/>
              <a:buChar char="•"/>
            </a:pPr>
            <a:r>
              <a:rPr lang="en-US" sz="2000" b="1" u="sng" dirty="0">
                <a:solidFill>
                  <a:srgbClr val="231490"/>
                </a:solidFill>
              </a:rPr>
              <a:t>Annual Training</a:t>
            </a:r>
          </a:p>
          <a:p>
            <a:pPr marL="1371600" lvl="2" indent="-457200">
              <a:buFont typeface="Courier New" panose="02070309020205020404" pitchFamily="49" charset="0"/>
              <a:buChar char="o"/>
            </a:pPr>
            <a:r>
              <a:rPr lang="en-US" sz="2000" dirty="0">
                <a:solidFill>
                  <a:srgbClr val="231490"/>
                </a:solidFill>
              </a:rPr>
              <a:t>Employees</a:t>
            </a:r>
          </a:p>
          <a:p>
            <a:pPr marL="1371600" lvl="2" indent="-457200">
              <a:buFont typeface="Courier New" panose="02070309020205020404" pitchFamily="49" charset="0"/>
              <a:buChar char="o"/>
            </a:pPr>
            <a:r>
              <a:rPr lang="en-US" sz="2000" dirty="0">
                <a:solidFill>
                  <a:srgbClr val="231490"/>
                </a:solidFill>
              </a:rPr>
              <a:t>Students</a:t>
            </a:r>
          </a:p>
          <a:p>
            <a:pPr marL="1371600" lvl="2" indent="-457200">
              <a:buFont typeface="Courier New" panose="02070309020205020404" pitchFamily="49" charset="0"/>
              <a:buChar char="o"/>
            </a:pPr>
            <a:r>
              <a:rPr lang="en-US" sz="2000" dirty="0">
                <a:solidFill>
                  <a:srgbClr val="231490"/>
                </a:solidFill>
              </a:rPr>
              <a:t>Parents </a:t>
            </a:r>
            <a:r>
              <a:rPr lang="en-US" sz="2000" i="1" dirty="0">
                <a:solidFill>
                  <a:srgbClr val="231490"/>
                </a:solidFill>
              </a:rPr>
              <a:t>(make information available)</a:t>
            </a:r>
          </a:p>
          <a:p>
            <a:pPr lvl="2"/>
            <a:endParaRPr lang="en-US" sz="2000" i="1" dirty="0">
              <a:solidFill>
                <a:srgbClr val="231490"/>
              </a:solidFill>
            </a:endParaRPr>
          </a:p>
          <a:p>
            <a:pPr marL="914400" lvl="1" indent="-457200">
              <a:buFont typeface="Arial" panose="020B0604020202020204" pitchFamily="34" charset="0"/>
              <a:buChar char="•"/>
            </a:pPr>
            <a:r>
              <a:rPr lang="en-US" sz="2000" b="1" u="sng" dirty="0">
                <a:solidFill>
                  <a:srgbClr val="231490"/>
                </a:solidFill>
              </a:rPr>
              <a:t>Poster</a:t>
            </a:r>
          </a:p>
          <a:p>
            <a:pPr marL="1371600" lvl="2" indent="-457200">
              <a:buFont typeface="Courier New" panose="02070309020205020404" pitchFamily="49" charset="0"/>
              <a:buChar char="o"/>
            </a:pPr>
            <a:r>
              <a:rPr lang="en-US" sz="2000" dirty="0">
                <a:solidFill>
                  <a:srgbClr val="231490"/>
                </a:solidFill>
              </a:rPr>
              <a:t>Display in visible places</a:t>
            </a:r>
          </a:p>
          <a:p>
            <a:pPr marL="1371600" lvl="2" indent="-457200">
              <a:buFont typeface="Courier New" panose="02070309020205020404" pitchFamily="49" charset="0"/>
              <a:buChar char="o"/>
            </a:pPr>
            <a:r>
              <a:rPr lang="en-US" sz="2000" dirty="0">
                <a:solidFill>
                  <a:srgbClr val="231490"/>
                </a:solidFill>
              </a:rPr>
              <a:t>Updated with school-specific TIX Coordinator information</a:t>
            </a:r>
          </a:p>
          <a:p>
            <a:pPr marL="1371600" lvl="2" indent="-457200">
              <a:buFont typeface="Courier New" panose="02070309020205020404" pitchFamily="49" charset="0"/>
              <a:buChar char="o"/>
            </a:pPr>
            <a:endParaRPr lang="en-US" sz="2000" dirty="0">
              <a:solidFill>
                <a:srgbClr val="231490"/>
              </a:solidFill>
            </a:endParaRPr>
          </a:p>
          <a:p>
            <a:pPr marL="800100" lvl="1" indent="-342900">
              <a:buFont typeface="Arial" panose="020B0604020202020204" pitchFamily="34" charset="0"/>
              <a:buChar char="•"/>
            </a:pPr>
            <a:r>
              <a:rPr lang="en-US" sz="2000" b="1" u="sng" dirty="0">
                <a:solidFill>
                  <a:srgbClr val="231490"/>
                </a:solidFill>
              </a:rPr>
              <a:t>Handbook Statement</a:t>
            </a:r>
          </a:p>
          <a:p>
            <a:pPr marL="1371600" lvl="2" indent="-457200">
              <a:buFont typeface="Courier New" panose="02070309020205020404" pitchFamily="49" charset="0"/>
              <a:buChar char="o"/>
            </a:pPr>
            <a:r>
              <a:rPr lang="en-US" sz="2000" dirty="0">
                <a:solidFill>
                  <a:srgbClr val="231490"/>
                </a:solidFill>
              </a:rPr>
              <a:t>Include statement on non-discrimination and Title IX</a:t>
            </a:r>
          </a:p>
          <a:p>
            <a:pPr marL="1371600" lvl="2" indent="-457200">
              <a:buFont typeface="Courier New" panose="02070309020205020404" pitchFamily="49" charset="0"/>
              <a:buChar char="o"/>
            </a:pPr>
            <a:endParaRPr lang="en-US" sz="2000" dirty="0">
              <a:solidFill>
                <a:srgbClr val="231490"/>
              </a:solidFill>
            </a:endParaRPr>
          </a:p>
          <a:p>
            <a:pPr lvl="2"/>
            <a:endParaRPr lang="en-US" sz="2000" dirty="0">
              <a:solidFill>
                <a:srgbClr val="231490"/>
              </a:solidFill>
            </a:endParaRPr>
          </a:p>
          <a:p>
            <a:pPr lvl="2"/>
            <a:endParaRPr lang="en-US" sz="2000" dirty="0">
              <a:solidFill>
                <a:srgbClr val="231490"/>
              </a:solidFill>
            </a:endParaRPr>
          </a:p>
          <a:p>
            <a:pPr marL="800100" lvl="1" indent="-342900">
              <a:buFont typeface="Arial" panose="020B0604020202020204" pitchFamily="34" charset="0"/>
              <a:buChar char="•"/>
            </a:pPr>
            <a:endParaRPr lang="en-US" sz="2000" dirty="0">
              <a:solidFill>
                <a:srgbClr val="231490"/>
              </a:solidFill>
            </a:endParaRPr>
          </a:p>
        </p:txBody>
      </p:sp>
      <p:sp>
        <p:nvSpPr>
          <p:cNvPr id="6" name="TextBox 5"/>
          <p:cNvSpPr txBox="1"/>
          <p:nvPr/>
        </p:nvSpPr>
        <p:spPr>
          <a:xfrm>
            <a:off x="395876" y="314216"/>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School Requirements – Title IX</a:t>
            </a:r>
          </a:p>
        </p:txBody>
      </p:sp>
      <p:sp>
        <p:nvSpPr>
          <p:cNvPr id="2" name="TextBox 1"/>
          <p:cNvSpPr txBox="1"/>
          <p:nvPr/>
        </p:nvSpPr>
        <p:spPr>
          <a:xfrm>
            <a:off x="6936377" y="1382140"/>
            <a:ext cx="4924697" cy="4985980"/>
          </a:xfrm>
          <a:prstGeom prst="rect">
            <a:avLst/>
          </a:prstGeom>
          <a:noFill/>
        </p:spPr>
        <p:txBody>
          <a:bodyPr wrap="square" rtlCol="0">
            <a:spAutoFit/>
          </a:bodyPr>
          <a:lstStyle/>
          <a:p>
            <a:pPr marL="285750" indent="-285750">
              <a:buFont typeface="Arial" panose="020B0604020202020204" pitchFamily="34" charset="0"/>
              <a:buChar char="•"/>
            </a:pPr>
            <a:r>
              <a:rPr lang="en-US" sz="2000" b="1" u="sng" dirty="0">
                <a:solidFill>
                  <a:srgbClr val="231490"/>
                </a:solidFill>
              </a:rPr>
              <a:t>Personnel</a:t>
            </a:r>
            <a:endParaRPr lang="en-US" sz="2000" b="1" dirty="0">
              <a:solidFill>
                <a:srgbClr val="231490"/>
              </a:solidFill>
            </a:endParaRPr>
          </a:p>
          <a:p>
            <a:pPr marL="742950" lvl="1" indent="-285750">
              <a:buFont typeface="Arial" panose="020B0604020202020204" pitchFamily="34" charset="0"/>
              <a:buChar char="•"/>
            </a:pPr>
            <a:r>
              <a:rPr lang="en-US" sz="2000" dirty="0">
                <a:solidFill>
                  <a:srgbClr val="231490"/>
                </a:solidFill>
              </a:rPr>
              <a:t>Designated School Title IX Coordinator</a:t>
            </a:r>
          </a:p>
          <a:p>
            <a:pPr marL="742950" lvl="1" indent="-285750">
              <a:buFont typeface="Arial" panose="020B0604020202020204" pitchFamily="34" charset="0"/>
              <a:buChar char="•"/>
            </a:pPr>
            <a:r>
              <a:rPr lang="en-US" sz="2000" dirty="0">
                <a:solidFill>
                  <a:srgbClr val="231490"/>
                </a:solidFill>
              </a:rPr>
              <a:t>Will maintain all files related to Title IX cases</a:t>
            </a:r>
          </a:p>
          <a:p>
            <a:pPr marL="742950" lvl="1" indent="-285750">
              <a:buFont typeface="Arial" panose="020B0604020202020204" pitchFamily="34" charset="0"/>
              <a:buChar char="•"/>
            </a:pPr>
            <a:endParaRPr lang="en-US" dirty="0">
              <a:solidFill>
                <a:srgbClr val="231490"/>
              </a:solidFill>
            </a:endParaRPr>
          </a:p>
          <a:p>
            <a:pPr marL="285750" indent="-285750">
              <a:buFont typeface="Arial" panose="020B0604020202020204" pitchFamily="34" charset="0"/>
              <a:buChar char="•"/>
            </a:pPr>
            <a:r>
              <a:rPr lang="en-US" sz="2000" b="1" u="sng" dirty="0">
                <a:solidFill>
                  <a:srgbClr val="231490"/>
                </a:solidFill>
              </a:rPr>
              <a:t>Website</a:t>
            </a:r>
          </a:p>
          <a:p>
            <a:pPr marL="742950" lvl="1" indent="-285750">
              <a:buFont typeface="Arial" panose="020B0604020202020204" pitchFamily="34" charset="0"/>
              <a:buChar char="•"/>
            </a:pPr>
            <a:r>
              <a:rPr lang="en-US" sz="2000" dirty="0">
                <a:solidFill>
                  <a:srgbClr val="231490"/>
                </a:solidFill>
                <a:hlinkClick r:id="rId5"/>
              </a:rPr>
              <a:t>RCSS Title IX Website</a:t>
            </a:r>
            <a:endParaRPr lang="en-US" sz="2000" dirty="0">
              <a:solidFill>
                <a:srgbClr val="231490"/>
              </a:solidFill>
            </a:endParaRPr>
          </a:p>
          <a:p>
            <a:pPr marL="742950" lvl="1" indent="-285750">
              <a:buFont typeface="Arial" panose="020B0604020202020204" pitchFamily="34" charset="0"/>
              <a:buChar char="•"/>
            </a:pPr>
            <a:r>
              <a:rPr lang="en-US" sz="2000" dirty="0">
                <a:solidFill>
                  <a:srgbClr val="231490"/>
                </a:solidFill>
              </a:rPr>
              <a:t>School sites – link to RCSS Site</a:t>
            </a:r>
          </a:p>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b="1" u="sng" dirty="0">
                <a:solidFill>
                  <a:srgbClr val="231490"/>
                </a:solidFill>
              </a:rPr>
              <a:t>Reporting Requirements</a:t>
            </a:r>
            <a:r>
              <a:rPr lang="en-US" sz="2000" dirty="0">
                <a:solidFill>
                  <a:srgbClr val="231490"/>
                </a:solidFill>
              </a:rPr>
              <a:t>: </a:t>
            </a:r>
          </a:p>
          <a:p>
            <a:pPr lvl="1"/>
            <a:r>
              <a:rPr lang="en-US" sz="2000" dirty="0">
                <a:solidFill>
                  <a:srgbClr val="231490"/>
                </a:solidFill>
              </a:rPr>
              <a:t>Report to the System’s Title IX Coordinator, as well as any additional designated individuals (school site administrators and school Title IX Coordinator), any known claims of potential sexual harassment. </a:t>
            </a:r>
          </a:p>
        </p:txBody>
      </p:sp>
    </p:spTree>
    <p:extLst>
      <p:ext uri="{BB962C8B-B14F-4D97-AF65-F5344CB8AC3E}">
        <p14:creationId xmlns:p14="http://schemas.microsoft.com/office/powerpoint/2010/main" val="2136259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126569" y="318890"/>
            <a:ext cx="9210502" cy="646331"/>
          </a:xfrm>
          <a:prstGeom prst="rect">
            <a:avLst/>
          </a:prstGeom>
          <a:noFill/>
        </p:spPr>
        <p:txBody>
          <a:bodyPr wrap="square" rtlCol="0">
            <a:spAutoFit/>
          </a:bodyPr>
          <a:lstStyle/>
          <a:p>
            <a:r>
              <a:rPr lang="en-US" sz="3600" b="1" dirty="0">
                <a:solidFill>
                  <a:schemeClr val="bg1"/>
                </a:solidFill>
              </a:rPr>
              <a:t>RCSS Vision and Mission Statements</a:t>
            </a:r>
            <a:endParaRPr lang="en-US" sz="3600" b="1" dirty="0">
              <a:solidFill>
                <a:schemeClr val="bg1"/>
              </a:solidFill>
              <a:latin typeface="Segoe UI" panose="020B0502040204020203" pitchFamily="34" charset="0"/>
            </a:endParaRPr>
          </a:p>
        </p:txBody>
      </p:sp>
      <p:sp>
        <p:nvSpPr>
          <p:cNvPr id="6" name="Rectangle 5"/>
          <p:cNvSpPr/>
          <p:nvPr/>
        </p:nvSpPr>
        <p:spPr>
          <a:xfrm>
            <a:off x="133556" y="1970067"/>
            <a:ext cx="5681756" cy="4205767"/>
          </a:xfrm>
          <a:prstGeom prst="rect">
            <a:avLst/>
          </a:prstGeom>
        </p:spPr>
        <p:txBody>
          <a:bodyPr wrap="square">
            <a:spAutoFit/>
          </a:bodyPr>
          <a:lstStyle/>
          <a:p>
            <a:pPr algn="ctr" fontAlgn="base">
              <a:lnSpc>
                <a:spcPct val="90000"/>
              </a:lnSpc>
            </a:pPr>
            <a:r>
              <a:rPr lang="en-US" sz="36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36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Vision Statement</a:t>
            </a:r>
            <a:endParaRPr lang="en-US" sz="28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endParaRPr lang="en-US" sz="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endParaRPr lang="en-US" sz="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endParaRPr lang="en-US" sz="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endParaRPr lang="en-US" sz="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endParaRPr lang="en-US" sz="9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a:lnSpc>
                <a:spcPct val="90000"/>
              </a:lnSpc>
            </a:pPr>
            <a:r>
              <a:rPr lang="en-US" sz="360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The Richmond County School system will provide an equitable education for all students to prepare them for life beyond the classroom.</a:t>
            </a:r>
            <a:endParaRPr lang="en-US" sz="3600" i="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0B57E22-0E24-204F-8406-1E3ED4F6E02C}"/>
              </a:ext>
            </a:extLst>
          </p:cNvPr>
          <p:cNvCxnSpPr>
            <a:cxnSpLocks/>
          </p:cNvCxnSpPr>
          <p:nvPr/>
        </p:nvCxnSpPr>
        <p:spPr>
          <a:xfrm>
            <a:off x="5891002" y="2063469"/>
            <a:ext cx="0" cy="4620552"/>
          </a:xfrm>
          <a:prstGeom prst="line">
            <a:avLst/>
          </a:prstGeom>
          <a:ln>
            <a:solidFill>
              <a:srgbClr val="032C86"/>
            </a:solidFill>
          </a:ln>
        </p:spPr>
        <p:style>
          <a:lnRef idx="3">
            <a:schemeClr val="accent4"/>
          </a:lnRef>
          <a:fillRef idx="0">
            <a:schemeClr val="accent4"/>
          </a:fillRef>
          <a:effectRef idx="2">
            <a:schemeClr val="accent4"/>
          </a:effectRef>
          <a:fontRef idx="minor">
            <a:schemeClr val="tx1"/>
          </a:fontRef>
        </p:style>
      </p:cxnSp>
      <p:sp>
        <p:nvSpPr>
          <p:cNvPr id="9" name="Rectangle 8">
            <a:extLst>
              <a:ext uri="{FF2B5EF4-FFF2-40B4-BE49-F238E27FC236}">
                <a16:creationId xmlns:a16="http://schemas.microsoft.com/office/drawing/2014/main" id="{949ED34C-D6E5-41E0-BC4E-029CD6C79276}"/>
              </a:ext>
            </a:extLst>
          </p:cNvPr>
          <p:cNvSpPr/>
          <p:nvPr/>
        </p:nvSpPr>
        <p:spPr>
          <a:xfrm>
            <a:off x="5998137" y="1970067"/>
            <a:ext cx="5681755" cy="4433081"/>
          </a:xfrm>
          <a:prstGeom prst="rect">
            <a:avLst/>
          </a:prstGeom>
        </p:spPr>
        <p:txBody>
          <a:bodyPr wrap="square">
            <a:spAutoFit/>
          </a:bodyPr>
          <a:lstStyle/>
          <a:p>
            <a:pPr algn="ctr" fontAlgn="base" hangingPunct="0">
              <a:lnSpc>
                <a:spcPct val="90000"/>
              </a:lnSpc>
              <a:spcAft>
                <a:spcPts val="800"/>
              </a:spcAft>
            </a:pPr>
            <a:r>
              <a:rPr lang="en-US" sz="36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Mission Statement</a:t>
            </a:r>
          </a:p>
          <a:p>
            <a:pPr algn="ctr" fontAlgn="base" hangingPunct="0">
              <a:lnSpc>
                <a:spcPct val="90000"/>
              </a:lnSpc>
              <a:spcAft>
                <a:spcPts val="800"/>
              </a:spcAft>
            </a:pPr>
            <a:endParaRPr lang="en-US" sz="3600"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fontAlgn="base" hangingPunct="0">
              <a:lnSpc>
                <a:spcPct val="90000"/>
              </a:lnSpc>
              <a:spcAft>
                <a:spcPts val="800"/>
              </a:spcAft>
            </a:pPr>
            <a:r>
              <a:rPr lang="en-US" sz="3600" i="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Building a globally competitive school system that educates the whole child through teaching, learning, collaboration, and innovation.</a:t>
            </a:r>
            <a:endParaRPr lang="en-US" sz="3600" i="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18252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431438" y="1302385"/>
            <a:ext cx="5583772" cy="5324535"/>
          </a:xfrm>
          <a:prstGeom prst="rect">
            <a:avLst/>
          </a:prstGeom>
        </p:spPr>
        <p:txBody>
          <a:bodyPr wrap="square">
            <a:spAutoFit/>
          </a:bodyPr>
          <a:lstStyle/>
          <a:p>
            <a:pPr marL="342900" indent="-342900">
              <a:buFont typeface="Arial" panose="020B0604020202020204" pitchFamily="34" charset="0"/>
              <a:buChar char="•"/>
            </a:pPr>
            <a:r>
              <a:rPr lang="en-US" sz="2000" b="1" u="sng" dirty="0">
                <a:solidFill>
                  <a:schemeClr val="accent2"/>
                </a:solidFill>
              </a:rPr>
              <a:t>System Title IX Coordinator</a:t>
            </a:r>
            <a:r>
              <a:rPr lang="en-US" sz="2000" b="1" dirty="0">
                <a:solidFill>
                  <a:schemeClr val="accent2"/>
                </a:solidFill>
              </a:rPr>
              <a:t>: </a:t>
            </a:r>
          </a:p>
          <a:p>
            <a:pPr marL="800100" lvl="1" indent="-342900">
              <a:buFont typeface="Wingdings" panose="05000000000000000000" pitchFamily="2" charset="2"/>
              <a:buChar char="q"/>
            </a:pPr>
            <a:r>
              <a:rPr lang="en-US" sz="2000" dirty="0">
                <a:solidFill>
                  <a:srgbClr val="231490"/>
                </a:solidFill>
              </a:rPr>
              <a:t>ensures fidelity and compliance</a:t>
            </a:r>
          </a:p>
          <a:p>
            <a:pPr marL="800100" lvl="1" indent="-342900">
              <a:buFont typeface="Wingdings" panose="05000000000000000000" pitchFamily="2" charset="2"/>
              <a:buChar char="q"/>
            </a:pPr>
            <a:r>
              <a:rPr lang="en-US" sz="2000" dirty="0">
                <a:solidFill>
                  <a:srgbClr val="231490"/>
                </a:solidFill>
              </a:rPr>
              <a:t>facilitates investigation process </a:t>
            </a:r>
          </a:p>
          <a:p>
            <a:pPr marL="800100" lvl="1" indent="-342900">
              <a:buFont typeface="Wingdings" panose="05000000000000000000" pitchFamily="2" charset="2"/>
              <a:buChar char="q"/>
            </a:pPr>
            <a:r>
              <a:rPr lang="en-US" sz="2000" dirty="0">
                <a:solidFill>
                  <a:srgbClr val="231490"/>
                </a:solidFill>
              </a:rPr>
              <a:t>arrange for appeals process</a:t>
            </a:r>
          </a:p>
          <a:p>
            <a:pPr marL="800100" lvl="1" indent="-342900">
              <a:buFont typeface="Wingdings" panose="05000000000000000000" pitchFamily="2" charset="2"/>
              <a:buChar char="q"/>
            </a:pPr>
            <a:r>
              <a:rPr lang="en-US" sz="2000" dirty="0">
                <a:solidFill>
                  <a:srgbClr val="231490"/>
                </a:solidFill>
              </a:rPr>
              <a:t>ensures training</a:t>
            </a:r>
          </a:p>
          <a:p>
            <a:endParaRPr lang="en-US" sz="2000" b="1" dirty="0">
              <a:solidFill>
                <a:srgbClr val="231490"/>
              </a:solidFill>
            </a:endParaRPr>
          </a:p>
          <a:p>
            <a:endParaRPr lang="en-US" sz="2000" b="1" dirty="0">
              <a:solidFill>
                <a:srgbClr val="231490"/>
              </a:solidFill>
            </a:endParaRPr>
          </a:p>
          <a:p>
            <a:pPr marL="342900" indent="-342900">
              <a:buFont typeface="Arial" panose="020B0604020202020204" pitchFamily="34" charset="0"/>
              <a:buChar char="•"/>
            </a:pPr>
            <a:r>
              <a:rPr lang="en-US" sz="2000" b="1" u="sng" dirty="0">
                <a:solidFill>
                  <a:schemeClr val="accent2"/>
                </a:solidFill>
              </a:rPr>
              <a:t>School Title IX Coordinator (School-level)</a:t>
            </a:r>
            <a:r>
              <a:rPr lang="en-US" sz="2000" b="1" dirty="0">
                <a:solidFill>
                  <a:schemeClr val="accent2"/>
                </a:solidFill>
              </a:rPr>
              <a:t>:</a:t>
            </a:r>
            <a:endParaRPr lang="en-US" sz="2000" b="1" u="sng" dirty="0">
              <a:solidFill>
                <a:schemeClr val="accent2"/>
              </a:solidFill>
            </a:endParaRPr>
          </a:p>
          <a:p>
            <a:pPr marL="800100" lvl="1" indent="-342900">
              <a:buFont typeface="Wingdings" panose="05000000000000000000" pitchFamily="2" charset="2"/>
              <a:buChar char="q"/>
            </a:pPr>
            <a:r>
              <a:rPr lang="en-US" sz="2000" dirty="0">
                <a:solidFill>
                  <a:srgbClr val="231490"/>
                </a:solidFill>
              </a:rPr>
              <a:t>Ensures training of students, employees on Title IX</a:t>
            </a:r>
          </a:p>
          <a:p>
            <a:pPr marL="800100" lvl="1" indent="-342900">
              <a:buFont typeface="Wingdings" panose="05000000000000000000" pitchFamily="2" charset="2"/>
              <a:buChar char="q"/>
            </a:pPr>
            <a:r>
              <a:rPr lang="en-US" sz="2000" dirty="0">
                <a:solidFill>
                  <a:srgbClr val="231490"/>
                </a:solidFill>
              </a:rPr>
              <a:t>Receives reports and complaints </a:t>
            </a:r>
          </a:p>
          <a:p>
            <a:pPr marL="800100" lvl="1" indent="-342900">
              <a:buFont typeface="Wingdings" panose="05000000000000000000" pitchFamily="2" charset="2"/>
              <a:buChar char="q"/>
            </a:pPr>
            <a:r>
              <a:rPr lang="en-US" sz="2000" dirty="0">
                <a:solidFill>
                  <a:srgbClr val="231490"/>
                </a:solidFill>
              </a:rPr>
              <a:t>First point of contact </a:t>
            </a:r>
          </a:p>
          <a:p>
            <a:pPr marL="800100" lvl="1" indent="-342900">
              <a:buFont typeface="Wingdings" panose="05000000000000000000" pitchFamily="2" charset="2"/>
              <a:buChar char="q"/>
            </a:pPr>
            <a:r>
              <a:rPr lang="en-US" sz="2000" dirty="0">
                <a:solidFill>
                  <a:srgbClr val="231490"/>
                </a:solidFill>
              </a:rPr>
              <a:t>Implements supportive measures and decisions </a:t>
            </a:r>
          </a:p>
          <a:p>
            <a:pPr marL="800100" lvl="1" indent="-342900">
              <a:buFont typeface="Wingdings" panose="05000000000000000000" pitchFamily="2" charset="2"/>
              <a:buChar char="q"/>
            </a:pPr>
            <a:r>
              <a:rPr lang="en-US" sz="2000" dirty="0">
                <a:solidFill>
                  <a:srgbClr val="231490"/>
                </a:solidFill>
              </a:rPr>
              <a:t>Keeps records pertaining to Title IX complaints</a:t>
            </a:r>
          </a:p>
          <a:p>
            <a:pPr lvl="1"/>
            <a:endParaRPr lang="en-US" sz="2000" dirty="0">
              <a:solidFill>
                <a:srgbClr val="231490"/>
              </a:solidFill>
            </a:endParaRPr>
          </a:p>
        </p:txBody>
      </p:sp>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New Roles</a:t>
            </a:r>
          </a:p>
        </p:txBody>
      </p:sp>
      <p:sp>
        <p:nvSpPr>
          <p:cNvPr id="7" name="Rectangle 6"/>
          <p:cNvSpPr/>
          <p:nvPr/>
        </p:nvSpPr>
        <p:spPr>
          <a:xfrm>
            <a:off x="6334642" y="1302385"/>
            <a:ext cx="5484620" cy="5324535"/>
          </a:xfrm>
          <a:prstGeom prst="rect">
            <a:avLst/>
          </a:prstGeom>
        </p:spPr>
        <p:txBody>
          <a:bodyPr wrap="square">
            <a:spAutoFit/>
          </a:bodyPr>
          <a:lstStyle/>
          <a:p>
            <a:pPr marL="342900" indent="-342900">
              <a:buFont typeface="Arial" panose="020B0604020202020204" pitchFamily="34" charset="0"/>
              <a:buChar char="•"/>
            </a:pPr>
            <a:r>
              <a:rPr lang="en-US" sz="2000" b="1" u="sng" dirty="0">
                <a:solidFill>
                  <a:schemeClr val="accent2"/>
                </a:solidFill>
              </a:rPr>
              <a:t>Title IX Investigator </a:t>
            </a:r>
            <a:r>
              <a:rPr lang="en-US" sz="2000" u="sng" dirty="0">
                <a:solidFill>
                  <a:schemeClr val="accent2"/>
                </a:solidFill>
              </a:rPr>
              <a:t>(System-level)</a:t>
            </a:r>
            <a:r>
              <a:rPr lang="en-US" sz="2000" dirty="0">
                <a:solidFill>
                  <a:schemeClr val="accent2"/>
                </a:solidFill>
              </a:rPr>
              <a:t>:</a:t>
            </a:r>
          </a:p>
          <a:p>
            <a:pPr marL="800100" lvl="1" indent="-342900">
              <a:buFont typeface="Wingdings" panose="05000000000000000000" pitchFamily="2" charset="2"/>
              <a:buChar char="q"/>
            </a:pPr>
            <a:r>
              <a:rPr lang="en-US" sz="2000" dirty="0">
                <a:solidFill>
                  <a:srgbClr val="231490"/>
                </a:solidFill>
              </a:rPr>
              <a:t>Investigates alleged misconduct </a:t>
            </a:r>
          </a:p>
          <a:p>
            <a:pPr marL="800100" lvl="1" indent="-342900">
              <a:buFont typeface="Wingdings" panose="05000000000000000000" pitchFamily="2" charset="2"/>
              <a:buChar char="q"/>
            </a:pPr>
            <a:r>
              <a:rPr lang="en-US" sz="2000" dirty="0">
                <a:solidFill>
                  <a:srgbClr val="231490"/>
                </a:solidFill>
              </a:rPr>
              <a:t>Can be the Title IX Coordinator</a:t>
            </a:r>
          </a:p>
          <a:p>
            <a:pPr lvl="1"/>
            <a:endParaRPr lang="en-US" sz="2000" dirty="0">
              <a:solidFill>
                <a:srgbClr val="231490"/>
              </a:solidFill>
            </a:endParaRPr>
          </a:p>
          <a:p>
            <a:pPr lvl="1"/>
            <a:endParaRPr lang="en-US" sz="2000" dirty="0">
              <a:solidFill>
                <a:srgbClr val="231490"/>
              </a:solidFill>
            </a:endParaRPr>
          </a:p>
          <a:p>
            <a:pPr marL="342900" indent="-342900">
              <a:buFont typeface="Arial" panose="020B0604020202020204" pitchFamily="34" charset="0"/>
              <a:buChar char="•"/>
            </a:pPr>
            <a:r>
              <a:rPr lang="en-US" sz="2000" b="1" u="sng" dirty="0">
                <a:solidFill>
                  <a:schemeClr val="accent2"/>
                </a:solidFill>
              </a:rPr>
              <a:t>Decision-Maker &amp; Appellate Decision-Maker (System-level): </a:t>
            </a:r>
            <a:endParaRPr lang="en-US" sz="2000" b="1" dirty="0">
              <a:solidFill>
                <a:schemeClr val="accent2"/>
              </a:solidFill>
            </a:endParaRPr>
          </a:p>
          <a:p>
            <a:pPr marL="800100" lvl="1" indent="-342900">
              <a:buFont typeface="Wingdings" panose="05000000000000000000" pitchFamily="2" charset="2"/>
              <a:buChar char="q"/>
            </a:pPr>
            <a:r>
              <a:rPr lang="en-US" sz="2000" dirty="0">
                <a:solidFill>
                  <a:srgbClr val="231490"/>
                </a:solidFill>
              </a:rPr>
              <a:t>Makes a decision based on the Title IX Investigator’s investigative report</a:t>
            </a:r>
          </a:p>
          <a:p>
            <a:pPr marL="800100" lvl="1" indent="-342900">
              <a:buFont typeface="Wingdings" panose="05000000000000000000" pitchFamily="2" charset="2"/>
              <a:buChar char="q"/>
            </a:pPr>
            <a:r>
              <a:rPr lang="en-US" sz="2000" dirty="0">
                <a:solidFill>
                  <a:srgbClr val="231490"/>
                </a:solidFill>
              </a:rPr>
              <a:t>Cannot be the Title IX Coordinator or Title IX Investigator</a:t>
            </a:r>
          </a:p>
          <a:p>
            <a:pPr lvl="1"/>
            <a:endParaRPr lang="en-US" sz="2000" dirty="0">
              <a:solidFill>
                <a:srgbClr val="231490"/>
              </a:solidFill>
            </a:endParaRPr>
          </a:p>
          <a:p>
            <a:pPr marL="342900" indent="-342900">
              <a:buFont typeface="Arial" panose="020B0604020202020204" pitchFamily="34" charset="0"/>
              <a:buChar char="•"/>
            </a:pPr>
            <a:r>
              <a:rPr lang="en-US" sz="2000" b="1" u="sng" dirty="0">
                <a:solidFill>
                  <a:schemeClr val="accent2"/>
                </a:solidFill>
              </a:rPr>
              <a:t>Informal Resolution Facilitator</a:t>
            </a:r>
            <a:r>
              <a:rPr lang="en-US" sz="2000" b="1" dirty="0">
                <a:solidFill>
                  <a:schemeClr val="accent2"/>
                </a:solidFill>
              </a:rPr>
              <a:t>: </a:t>
            </a:r>
            <a:r>
              <a:rPr lang="en-US" sz="2000" dirty="0">
                <a:solidFill>
                  <a:schemeClr val="accent2"/>
                </a:solidFill>
              </a:rPr>
              <a:t> </a:t>
            </a:r>
          </a:p>
          <a:p>
            <a:pPr marL="800100" lvl="1" indent="-342900">
              <a:buFont typeface="Wingdings" panose="05000000000000000000" pitchFamily="2" charset="2"/>
              <a:buChar char="q"/>
            </a:pPr>
            <a:r>
              <a:rPr lang="en-US" sz="2000" dirty="0">
                <a:solidFill>
                  <a:srgbClr val="231490"/>
                </a:solidFill>
              </a:rPr>
              <a:t>Must be trained</a:t>
            </a:r>
          </a:p>
          <a:p>
            <a:pPr marL="800100" lvl="1" indent="-342900">
              <a:buFont typeface="Wingdings" panose="05000000000000000000" pitchFamily="2" charset="2"/>
              <a:buChar char="q"/>
            </a:pPr>
            <a:r>
              <a:rPr lang="en-US" sz="2000" dirty="0">
                <a:solidFill>
                  <a:srgbClr val="231490"/>
                </a:solidFill>
              </a:rPr>
              <a:t>Facilitates process between complainant and respondent</a:t>
            </a:r>
          </a:p>
          <a:p>
            <a:pPr marL="800100" lvl="1" indent="-342900">
              <a:buFont typeface="Wingdings" panose="05000000000000000000" pitchFamily="2" charset="2"/>
              <a:buChar char="q"/>
            </a:pPr>
            <a:r>
              <a:rPr lang="en-US" sz="2000" dirty="0">
                <a:solidFill>
                  <a:srgbClr val="231490"/>
                </a:solidFill>
              </a:rPr>
              <a:t>Can be School Title IX Coordinator</a:t>
            </a:r>
          </a:p>
        </p:txBody>
      </p:sp>
    </p:spTree>
    <p:extLst>
      <p:ext uri="{BB962C8B-B14F-4D97-AF65-F5344CB8AC3E}">
        <p14:creationId xmlns:p14="http://schemas.microsoft.com/office/powerpoint/2010/main" val="4224042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87841" y="1496674"/>
            <a:ext cx="11420981" cy="5632311"/>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231490"/>
                </a:solidFill>
              </a:rPr>
              <a:t>Ensure training of school employees and students on Title IX guidelines</a:t>
            </a:r>
          </a:p>
          <a:p>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Facilitate the provision of Safety/Supportive Measures for both the complainant and the respondent.</a:t>
            </a:r>
          </a:p>
          <a:p>
            <a:pPr marL="285750" indent="-285750">
              <a:buFont typeface="Arial" panose="020B0604020202020204" pitchFamily="34" charset="0"/>
              <a:buChar char="•"/>
            </a:pPr>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Process formal complaints and send them to the Investigator.</a:t>
            </a:r>
          </a:p>
          <a:p>
            <a:pPr marL="285750" indent="-285750">
              <a:buFont typeface="Arial" panose="020B0604020202020204" pitchFamily="34" charset="0"/>
              <a:buChar char="•"/>
            </a:pPr>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Manage the case file including all forms, letters, evidence provided, and other documents. </a:t>
            </a:r>
          </a:p>
          <a:p>
            <a:pPr marL="285750" indent="-285750">
              <a:buFont typeface="Arial" panose="020B0604020202020204" pitchFamily="34" charset="0"/>
              <a:buChar char="•"/>
            </a:pPr>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Ensure that the case file is maintained in secured storage in administration for a period of seven years. </a:t>
            </a:r>
          </a:p>
          <a:p>
            <a:pPr marL="285750" indent="-285750">
              <a:buFont typeface="Arial" panose="020B0604020202020204" pitchFamily="34" charset="0"/>
              <a:buChar char="•"/>
            </a:pPr>
            <a:endParaRPr lang="en-US" sz="2400" dirty="0">
              <a:solidFill>
                <a:srgbClr val="231490"/>
              </a:solidFill>
            </a:endParaRPr>
          </a:p>
          <a:p>
            <a:pPr marL="285750" indent="-285750">
              <a:buFont typeface="Arial" panose="020B0604020202020204" pitchFamily="34" charset="0"/>
              <a:buChar char="•"/>
            </a:pPr>
            <a:r>
              <a:rPr lang="en-US" sz="2400" dirty="0">
                <a:solidFill>
                  <a:srgbClr val="231490"/>
                </a:solidFill>
              </a:rPr>
              <a:t>Collaborate and communicate with other essential personnel in the duties of this role. </a:t>
            </a:r>
          </a:p>
          <a:p>
            <a:pPr marL="342900" indent="-342900">
              <a:buFont typeface="Arial" panose="020B0604020202020204" pitchFamily="34" charset="0"/>
              <a:buChar char="•"/>
            </a:pPr>
            <a:endParaRPr lang="en-US" sz="2400" dirty="0">
              <a:solidFill>
                <a:srgbClr val="231490"/>
              </a:solidFill>
            </a:endParaRPr>
          </a:p>
        </p:txBody>
      </p:sp>
      <p:sp>
        <p:nvSpPr>
          <p:cNvPr id="6" name="TextBox 5"/>
          <p:cNvSpPr txBox="1"/>
          <p:nvPr/>
        </p:nvSpPr>
        <p:spPr>
          <a:xfrm>
            <a:off x="126569" y="135991"/>
            <a:ext cx="9210502" cy="1077218"/>
          </a:xfrm>
          <a:prstGeom prst="rect">
            <a:avLst/>
          </a:prstGeom>
          <a:noFill/>
        </p:spPr>
        <p:txBody>
          <a:bodyPr wrap="square" rtlCol="0">
            <a:spAutoFit/>
          </a:bodyPr>
          <a:lstStyle/>
          <a:p>
            <a:r>
              <a:rPr lang="en-US" sz="3200" b="1" dirty="0">
                <a:solidFill>
                  <a:schemeClr val="bg1"/>
                </a:solidFill>
                <a:latin typeface="Segoe UI" panose="020B0502040204020203" pitchFamily="34" charset="0"/>
              </a:rPr>
              <a:t>School Title IX Coordinator – Role &amp; Responsibilities</a:t>
            </a:r>
          </a:p>
        </p:txBody>
      </p:sp>
    </p:spTree>
    <p:extLst>
      <p:ext uri="{BB962C8B-B14F-4D97-AF65-F5344CB8AC3E}">
        <p14:creationId xmlns:p14="http://schemas.microsoft.com/office/powerpoint/2010/main" val="832305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RCSS Title IX Personnel </a:t>
            </a:r>
          </a:p>
        </p:txBody>
      </p:sp>
      <p:graphicFrame>
        <p:nvGraphicFramePr>
          <p:cNvPr id="3" name="Diagram 2"/>
          <p:cNvGraphicFramePr/>
          <p:nvPr>
            <p:extLst>
              <p:ext uri="{D42A27DB-BD31-4B8C-83A1-F6EECF244321}">
                <p14:modId xmlns:p14="http://schemas.microsoft.com/office/powerpoint/2010/main" val="3707698878"/>
              </p:ext>
            </p:extLst>
          </p:nvPr>
        </p:nvGraphicFramePr>
        <p:xfrm>
          <a:off x="1746607" y="791501"/>
          <a:ext cx="9020709" cy="5835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29087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RCSS Title IX Terms </a:t>
            </a:r>
          </a:p>
        </p:txBody>
      </p:sp>
      <p:sp>
        <p:nvSpPr>
          <p:cNvPr id="8" name="Rectangle 7"/>
          <p:cNvSpPr/>
          <p:nvPr/>
        </p:nvSpPr>
        <p:spPr>
          <a:xfrm>
            <a:off x="518860" y="1481587"/>
            <a:ext cx="5484620" cy="1938992"/>
          </a:xfrm>
          <a:prstGeom prst="rect">
            <a:avLst/>
          </a:prstGeom>
        </p:spPr>
        <p:txBody>
          <a:bodyPr wrap="square">
            <a:spAutoFit/>
          </a:bodyPr>
          <a:lstStyle/>
          <a:p>
            <a:endParaRPr lang="en-US" sz="2000" b="1" u="sng" dirty="0">
              <a:solidFill>
                <a:srgbClr val="231490"/>
              </a:solidFill>
            </a:endParaRPr>
          </a:p>
          <a:p>
            <a:pPr marL="342900" indent="-342900">
              <a:buFont typeface="Arial" panose="020B0604020202020204" pitchFamily="34" charset="0"/>
              <a:buChar char="•"/>
            </a:pPr>
            <a:endParaRPr lang="en-US" sz="2000" b="1" u="sng" dirty="0">
              <a:solidFill>
                <a:srgbClr val="231490"/>
              </a:solidFill>
            </a:endParaRPr>
          </a:p>
          <a:p>
            <a:pPr lvl="1"/>
            <a:endParaRPr lang="en-US" sz="2000" dirty="0">
              <a:solidFill>
                <a:srgbClr val="231490"/>
              </a:solidFill>
            </a:endParaRPr>
          </a:p>
          <a:p>
            <a:pPr lvl="1"/>
            <a:endParaRPr lang="en-US" sz="2000" dirty="0">
              <a:solidFill>
                <a:srgbClr val="231490"/>
              </a:solidFill>
            </a:endParaRPr>
          </a:p>
          <a:p>
            <a:pPr marL="800100" lvl="1" indent="-342900">
              <a:buFont typeface="Wingdings" panose="05000000000000000000" pitchFamily="2" charset="2"/>
              <a:buChar char="q"/>
            </a:pPr>
            <a:endParaRPr lang="en-US" sz="2000" dirty="0">
              <a:solidFill>
                <a:srgbClr val="231490"/>
              </a:solidFill>
            </a:endParaRPr>
          </a:p>
          <a:p>
            <a:pPr marL="800100" lvl="1" indent="-342900">
              <a:buFont typeface="Wingdings" panose="05000000000000000000" pitchFamily="2" charset="2"/>
              <a:buChar char="q"/>
            </a:pPr>
            <a:endParaRPr lang="en-US" sz="2000" dirty="0">
              <a:solidFill>
                <a:srgbClr val="231490"/>
              </a:solidFill>
            </a:endParaRPr>
          </a:p>
        </p:txBody>
      </p:sp>
      <p:sp>
        <p:nvSpPr>
          <p:cNvPr id="7" name="Rectangle 6"/>
          <p:cNvSpPr/>
          <p:nvPr/>
        </p:nvSpPr>
        <p:spPr>
          <a:xfrm>
            <a:off x="361700" y="1328510"/>
            <a:ext cx="10744664" cy="5324535"/>
          </a:xfrm>
          <a:prstGeom prst="rect">
            <a:avLst/>
          </a:prstGeom>
        </p:spPr>
        <p:txBody>
          <a:bodyPr wrap="square">
            <a:spAutoFit/>
          </a:bodyPr>
          <a:lstStyle/>
          <a:p>
            <a:pPr marL="342900" indent="-342900">
              <a:buFont typeface="Arial" panose="020B0604020202020204" pitchFamily="34" charset="0"/>
              <a:buChar char="•"/>
            </a:pPr>
            <a:r>
              <a:rPr lang="en-US" sz="2000" b="1" u="sng" dirty="0">
                <a:solidFill>
                  <a:srgbClr val="FF0000"/>
                </a:solidFill>
              </a:rPr>
              <a:t>Complainant</a:t>
            </a:r>
            <a:r>
              <a:rPr lang="en-US" sz="2000" b="1" u="sng" dirty="0">
                <a:solidFill>
                  <a:schemeClr val="accent2"/>
                </a:solidFill>
              </a:rPr>
              <a:t> </a:t>
            </a:r>
            <a:r>
              <a:rPr lang="en-US" sz="2000" b="1" dirty="0">
                <a:solidFill>
                  <a:srgbClr val="231490"/>
                </a:solidFill>
              </a:rPr>
              <a:t>– </a:t>
            </a:r>
            <a:r>
              <a:rPr lang="en-US" sz="2000" dirty="0">
                <a:solidFill>
                  <a:srgbClr val="231490"/>
                </a:solidFill>
              </a:rPr>
              <a:t>means an individual who is alleged to be the victim of conduct that could constitute sexual harassment, or on whose behalf the Title IX Coordinator has filed a formal complaint. </a:t>
            </a:r>
          </a:p>
          <a:p>
            <a:pPr marL="342900" indent="-342900">
              <a:buFont typeface="Arial" panose="020B0604020202020204" pitchFamily="34" charset="0"/>
              <a:buChar char="•"/>
            </a:pPr>
            <a:endParaRPr lang="en-US" sz="2000" b="1" dirty="0">
              <a:solidFill>
                <a:srgbClr val="231490"/>
              </a:solidFill>
            </a:endParaRPr>
          </a:p>
          <a:p>
            <a:pPr marL="342900" indent="-342900">
              <a:buFont typeface="Arial" panose="020B0604020202020204" pitchFamily="34" charset="0"/>
              <a:buChar char="•"/>
            </a:pPr>
            <a:r>
              <a:rPr lang="en-US" sz="2000" b="1" u="sng" dirty="0">
                <a:solidFill>
                  <a:srgbClr val="FF0000"/>
                </a:solidFill>
              </a:rPr>
              <a:t>Respondent</a:t>
            </a:r>
            <a:r>
              <a:rPr lang="en-US" sz="2000" b="1" dirty="0">
                <a:solidFill>
                  <a:srgbClr val="231490"/>
                </a:solidFill>
              </a:rPr>
              <a:t> – </a:t>
            </a:r>
            <a:r>
              <a:rPr lang="en-US" sz="2000" dirty="0">
                <a:solidFill>
                  <a:srgbClr val="231490"/>
                </a:solidFill>
              </a:rPr>
              <a:t>means an individual who has been reported to be the perpetrator of conduct that could constitute sexual harassment</a:t>
            </a:r>
          </a:p>
          <a:p>
            <a:endParaRPr lang="en-US" sz="2000" dirty="0">
              <a:solidFill>
                <a:srgbClr val="231490"/>
              </a:solidFill>
            </a:endParaRPr>
          </a:p>
          <a:p>
            <a:pPr marL="342900" indent="-342900">
              <a:buFont typeface="Arial" panose="020B0604020202020204" pitchFamily="34" charset="0"/>
              <a:buChar char="•"/>
            </a:pPr>
            <a:r>
              <a:rPr lang="en-US" sz="2000" b="1" u="sng" dirty="0">
                <a:solidFill>
                  <a:srgbClr val="FF0000"/>
                </a:solidFill>
              </a:rPr>
              <a:t>Advisor </a:t>
            </a:r>
            <a:r>
              <a:rPr lang="en-US" sz="2000" dirty="0">
                <a:solidFill>
                  <a:srgbClr val="231490"/>
                </a:solidFill>
              </a:rPr>
              <a:t> -- </a:t>
            </a:r>
            <a:r>
              <a:rPr lang="en-US" sz="2000" b="1" dirty="0">
                <a:solidFill>
                  <a:srgbClr val="231490"/>
                </a:solidFill>
              </a:rPr>
              <a:t>a friend, a family member, an attorney, a neighbor, or other individual of the party's choosing</a:t>
            </a:r>
            <a:r>
              <a:rPr lang="en-US" sz="2000" dirty="0">
                <a:solidFill>
                  <a:srgbClr val="231490"/>
                </a:solidFill>
              </a:rPr>
              <a:t> who may support complainant or respondent.  Can review documents, attend meetings but not actively participate in interviews.  Advisors cannot interrupt or disrupt the process.</a:t>
            </a:r>
            <a:endParaRPr lang="en-US" sz="2000" u="sng" dirty="0">
              <a:solidFill>
                <a:srgbClr val="231490"/>
              </a:solidFill>
            </a:endParaRPr>
          </a:p>
          <a:p>
            <a:pPr marL="342900" indent="-342900">
              <a:buFont typeface="Arial" panose="020B0604020202020204" pitchFamily="34" charset="0"/>
              <a:buChar char="•"/>
            </a:pPr>
            <a:endParaRPr lang="en-US" sz="2000" b="1" u="sng" dirty="0">
              <a:solidFill>
                <a:srgbClr val="231490"/>
              </a:solidFill>
            </a:endParaRPr>
          </a:p>
          <a:p>
            <a:pPr marL="342900" indent="-342900">
              <a:buFont typeface="Arial" panose="020B0604020202020204" pitchFamily="34" charset="0"/>
              <a:buChar char="•"/>
            </a:pPr>
            <a:r>
              <a:rPr lang="en-US" sz="2000" b="1" u="sng" dirty="0">
                <a:solidFill>
                  <a:srgbClr val="FF0000"/>
                </a:solidFill>
              </a:rPr>
              <a:t>Actual Notice/Knowledge</a:t>
            </a:r>
            <a:r>
              <a:rPr lang="en-US" sz="2000" b="1" dirty="0">
                <a:solidFill>
                  <a:srgbClr val="FF0000"/>
                </a:solidFill>
              </a:rPr>
              <a:t> </a:t>
            </a:r>
            <a:r>
              <a:rPr lang="en-US" sz="2000" b="1" dirty="0">
                <a:solidFill>
                  <a:srgbClr val="231490"/>
                </a:solidFill>
              </a:rPr>
              <a:t>-- </a:t>
            </a:r>
            <a:r>
              <a:rPr lang="en-US" sz="2000" dirty="0">
                <a:solidFill>
                  <a:srgbClr val="231490"/>
                </a:solidFill>
              </a:rPr>
              <a:t>means notice of sexual harassment or allegations of sexual harassment to a recipient’s Title IX Coordinator or any k-12 school employee</a:t>
            </a:r>
            <a:endParaRPr lang="en-US" sz="2000" i="1" dirty="0">
              <a:solidFill>
                <a:srgbClr val="231490"/>
              </a:solidFill>
            </a:endParaRPr>
          </a:p>
          <a:p>
            <a:pPr marL="342900" indent="-342900">
              <a:buFont typeface="Arial" panose="020B0604020202020204" pitchFamily="34" charset="0"/>
              <a:buChar char="•"/>
            </a:pPr>
            <a:endParaRPr lang="en-US" sz="2000" i="1" dirty="0">
              <a:solidFill>
                <a:srgbClr val="FF0000"/>
              </a:solidFill>
            </a:endParaRPr>
          </a:p>
          <a:p>
            <a:pPr marL="342900" indent="-342900">
              <a:buFont typeface="Arial" panose="020B0604020202020204" pitchFamily="34" charset="0"/>
              <a:buChar char="•"/>
            </a:pPr>
            <a:r>
              <a:rPr lang="en-US" sz="2000" b="1" u="sng" dirty="0">
                <a:solidFill>
                  <a:srgbClr val="FF0000"/>
                </a:solidFill>
              </a:rPr>
              <a:t>Deliberate Indifference</a:t>
            </a:r>
            <a:r>
              <a:rPr lang="en-US" sz="2000" b="1" dirty="0">
                <a:solidFill>
                  <a:srgbClr val="FF0000"/>
                </a:solidFill>
              </a:rPr>
              <a:t> </a:t>
            </a:r>
            <a:r>
              <a:rPr lang="en-US" sz="2000" i="1" dirty="0">
                <a:solidFill>
                  <a:srgbClr val="231490"/>
                </a:solidFill>
              </a:rPr>
              <a:t>– </a:t>
            </a:r>
            <a:r>
              <a:rPr lang="en-US" sz="2000" dirty="0">
                <a:solidFill>
                  <a:srgbClr val="231490"/>
                </a:solidFill>
              </a:rPr>
              <a:t>response is unreasonable given what is known</a:t>
            </a:r>
          </a:p>
          <a:p>
            <a:endParaRPr lang="en-US" sz="2000" b="1" u="sng" dirty="0">
              <a:solidFill>
                <a:srgbClr val="231490"/>
              </a:solidFill>
            </a:endParaRPr>
          </a:p>
          <a:p>
            <a:pPr marL="342900" indent="-342900">
              <a:buFont typeface="Arial" panose="020B0604020202020204" pitchFamily="34" charset="0"/>
              <a:buChar char="•"/>
            </a:pPr>
            <a:endParaRPr lang="en-US" sz="2000" b="1" dirty="0">
              <a:solidFill>
                <a:srgbClr val="231490"/>
              </a:solidFill>
            </a:endParaRPr>
          </a:p>
          <a:p>
            <a:pPr marL="342900" indent="-342900">
              <a:buFont typeface="Arial" panose="020B0604020202020204" pitchFamily="34" charset="0"/>
              <a:buChar char="•"/>
            </a:pPr>
            <a:endParaRPr lang="en-US" sz="2000" u="sng" dirty="0">
              <a:solidFill>
                <a:srgbClr val="231490"/>
              </a:solidFill>
            </a:endParaRPr>
          </a:p>
        </p:txBody>
      </p:sp>
    </p:spTree>
    <p:extLst>
      <p:ext uri="{BB962C8B-B14F-4D97-AF65-F5344CB8AC3E}">
        <p14:creationId xmlns:p14="http://schemas.microsoft.com/office/powerpoint/2010/main" val="311266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a:solidFill>
                  <a:srgbClr val="231490"/>
                </a:solidFill>
                <a:latin typeface="Calibri" panose="020F0502020204030204" pitchFamily="34" charset="0"/>
                <a:cs typeface="Calibri" panose="020F0502020204030204" pitchFamily="34" charset="0"/>
              </a:rPr>
              <a:t>Title IX &amp; Sexual Harassment</a:t>
            </a:r>
            <a:endParaRPr lang="en-US" altLang="en-US"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62874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442453" y="1463195"/>
            <a:ext cx="11530036" cy="584775"/>
          </a:xfrm>
          <a:prstGeom prst="rect">
            <a:avLst/>
          </a:prstGeom>
        </p:spPr>
        <p:txBody>
          <a:bodyPr wrap="square">
            <a:spAutoFit/>
          </a:bodyPr>
          <a:lstStyle/>
          <a:p>
            <a:endParaRPr lang="en-US" sz="3200" dirty="0">
              <a:solidFill>
                <a:srgbClr val="231490"/>
              </a:solidFill>
            </a:endParaRPr>
          </a:p>
        </p:txBody>
      </p:sp>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Title IX Elements</a:t>
            </a:r>
          </a:p>
        </p:txBody>
      </p:sp>
      <p:graphicFrame>
        <p:nvGraphicFramePr>
          <p:cNvPr id="7" name="Diagram 6"/>
          <p:cNvGraphicFramePr/>
          <p:nvPr>
            <p:extLst>
              <p:ext uri="{D42A27DB-BD31-4B8C-83A1-F6EECF244321}">
                <p14:modId xmlns:p14="http://schemas.microsoft.com/office/powerpoint/2010/main" val="2256891542"/>
              </p:ext>
            </p:extLst>
          </p:nvPr>
        </p:nvGraphicFramePr>
        <p:xfrm>
          <a:off x="1335640" y="90366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0524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90715"/>
            <a:ext cx="11530036" cy="4216539"/>
          </a:xfrm>
          <a:prstGeom prst="rect">
            <a:avLst/>
          </a:prstGeom>
        </p:spPr>
        <p:txBody>
          <a:bodyPr wrap="square">
            <a:spAutoFit/>
          </a:bodyPr>
          <a:lstStyle/>
          <a:p>
            <a:r>
              <a:rPr lang="en-US" b="1" dirty="0">
                <a:solidFill>
                  <a:srgbClr val="231490"/>
                </a:solidFill>
              </a:rPr>
              <a:t>Sexual harassment means conduct on the basis of sex that satisfies one or more of the following:</a:t>
            </a:r>
          </a:p>
          <a:p>
            <a:r>
              <a:rPr lang="en-US" dirty="0">
                <a:solidFill>
                  <a:srgbClr val="231490"/>
                </a:solidFill>
              </a:rPr>
              <a:t> </a:t>
            </a:r>
          </a:p>
          <a:p>
            <a:pPr marL="342900" indent="-342900">
              <a:buFontTx/>
              <a:buAutoNum type="arabicParenBoth"/>
            </a:pPr>
            <a:r>
              <a:rPr lang="en-US" b="1" dirty="0">
                <a:solidFill>
                  <a:srgbClr val="FF0000"/>
                </a:solidFill>
              </a:rPr>
              <a:t>Quid Pro Quo:  </a:t>
            </a:r>
            <a:r>
              <a:rPr lang="en-US" b="1" dirty="0">
                <a:solidFill>
                  <a:srgbClr val="231490"/>
                </a:solidFill>
              </a:rPr>
              <a:t>An employee of the School System conditioning the provision of an aid, benefit, or service of the recipient on an individual’s participation in unwelcome sexual conduct; </a:t>
            </a:r>
          </a:p>
          <a:p>
            <a:r>
              <a:rPr lang="en-US" dirty="0">
                <a:solidFill>
                  <a:srgbClr val="231490"/>
                </a:solidFill>
              </a:rPr>
              <a:t> </a:t>
            </a:r>
          </a:p>
          <a:p>
            <a:r>
              <a:rPr lang="en-US" b="1" dirty="0">
                <a:solidFill>
                  <a:srgbClr val="231490"/>
                </a:solidFill>
              </a:rPr>
              <a:t>(2) </a:t>
            </a:r>
            <a:r>
              <a:rPr lang="en-US" b="1" dirty="0">
                <a:solidFill>
                  <a:srgbClr val="FF0000"/>
                </a:solidFill>
              </a:rPr>
              <a:t>Unwelcome conduct </a:t>
            </a:r>
            <a:r>
              <a:rPr lang="en-US" b="1" dirty="0">
                <a:solidFill>
                  <a:srgbClr val="231490"/>
                </a:solidFill>
              </a:rPr>
              <a:t>determined by a reasonable person to be so severe, pervasive, </a:t>
            </a:r>
            <a:r>
              <a:rPr lang="en-US" b="1" dirty="0">
                <a:solidFill>
                  <a:srgbClr val="FF0000"/>
                </a:solidFill>
              </a:rPr>
              <a:t>and </a:t>
            </a:r>
            <a:r>
              <a:rPr lang="en-US" b="1" dirty="0">
                <a:solidFill>
                  <a:srgbClr val="231490"/>
                </a:solidFill>
              </a:rPr>
              <a:t>objectively offensive that it effectively denies a person equal access to the School System’s education programs or activities; or</a:t>
            </a:r>
          </a:p>
          <a:p>
            <a:r>
              <a:rPr lang="en-US" dirty="0">
                <a:solidFill>
                  <a:srgbClr val="231490"/>
                </a:solidFill>
              </a:rPr>
              <a:t> </a:t>
            </a:r>
          </a:p>
          <a:p>
            <a:r>
              <a:rPr lang="en-US" b="1" dirty="0">
                <a:solidFill>
                  <a:srgbClr val="231490"/>
                </a:solidFill>
              </a:rPr>
              <a:t>(3) </a:t>
            </a:r>
            <a:r>
              <a:rPr lang="en-US" b="1" dirty="0">
                <a:solidFill>
                  <a:srgbClr val="FF0000"/>
                </a:solidFill>
              </a:rPr>
              <a:t>“Sexual assault” </a:t>
            </a:r>
            <a:r>
              <a:rPr lang="en-US" b="1" dirty="0">
                <a:solidFill>
                  <a:srgbClr val="231490"/>
                </a:solidFill>
              </a:rPr>
              <a:t>as defined in 20 U.S.C. § 1092(f)(6)(A)(v), </a:t>
            </a:r>
            <a:r>
              <a:rPr lang="en-US" b="1" dirty="0">
                <a:solidFill>
                  <a:srgbClr val="FF0000"/>
                </a:solidFill>
              </a:rPr>
              <a:t>“dating violence” </a:t>
            </a:r>
            <a:r>
              <a:rPr lang="en-US" b="1" dirty="0">
                <a:solidFill>
                  <a:srgbClr val="231490"/>
                </a:solidFill>
              </a:rPr>
              <a:t>as defined in 34 U.S.C. § 12291(a)(10), </a:t>
            </a:r>
            <a:r>
              <a:rPr lang="en-US" b="1" dirty="0">
                <a:solidFill>
                  <a:srgbClr val="FF0000"/>
                </a:solidFill>
              </a:rPr>
              <a:t>“domestic violence” </a:t>
            </a:r>
            <a:r>
              <a:rPr lang="en-US" b="1" dirty="0">
                <a:solidFill>
                  <a:srgbClr val="231490"/>
                </a:solidFill>
              </a:rPr>
              <a:t>as defined in 34 U.S.C. § 12291(a)(8), or </a:t>
            </a:r>
            <a:r>
              <a:rPr lang="en-US" b="1" dirty="0">
                <a:solidFill>
                  <a:srgbClr val="FF0000"/>
                </a:solidFill>
              </a:rPr>
              <a:t>“stalking” </a:t>
            </a:r>
            <a:r>
              <a:rPr lang="en-US" b="1" dirty="0">
                <a:solidFill>
                  <a:srgbClr val="231490"/>
                </a:solidFill>
              </a:rPr>
              <a:t>as defined in 34 U.S.C. § 12291(a)(30</a:t>
            </a:r>
            <a:r>
              <a:rPr lang="en-US" sz="2800" b="1" dirty="0">
                <a:solidFill>
                  <a:srgbClr val="231490"/>
                </a:solidFill>
              </a:rPr>
              <a:t>). </a:t>
            </a:r>
          </a:p>
          <a:p>
            <a:endParaRPr lang="en-US" sz="2800" b="1" dirty="0">
              <a:solidFill>
                <a:srgbClr val="231490"/>
              </a:solidFill>
            </a:endParaRPr>
          </a:p>
          <a:p>
            <a:r>
              <a:rPr lang="en-US" b="1" i="1" dirty="0">
                <a:solidFill>
                  <a:srgbClr val="231490"/>
                </a:solidFill>
              </a:rPr>
              <a:t>All of these types of sexual harassment jeopardize the equal access to education that Title IX is designed to protect</a:t>
            </a:r>
          </a:p>
          <a:p>
            <a:endParaRPr lang="en-US" sz="3200" dirty="0">
              <a:solidFill>
                <a:srgbClr val="231490"/>
              </a:solidFill>
            </a:endParaRPr>
          </a:p>
        </p:txBody>
      </p:sp>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Sexual Harassment</a:t>
            </a:r>
          </a:p>
        </p:txBody>
      </p:sp>
    </p:spTree>
    <p:extLst>
      <p:ext uri="{BB962C8B-B14F-4D97-AF65-F5344CB8AC3E}">
        <p14:creationId xmlns:p14="http://schemas.microsoft.com/office/powerpoint/2010/main" val="3023764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13398" y="1213209"/>
            <a:ext cx="8080325" cy="4832092"/>
          </a:xfrm>
          <a:prstGeom prst="rect">
            <a:avLst/>
          </a:prstGeom>
        </p:spPr>
        <p:txBody>
          <a:bodyPr wrap="square">
            <a:spAutoFit/>
          </a:bodyPr>
          <a:lstStyle/>
          <a:p>
            <a:r>
              <a:rPr lang="en-US" sz="2800" dirty="0">
                <a:solidFill>
                  <a:srgbClr val="231490"/>
                </a:solidFill>
              </a:rPr>
              <a:t>• “Quid pro quo” means “something for something”</a:t>
            </a:r>
          </a:p>
          <a:p>
            <a:endParaRPr lang="en-US" sz="2800" dirty="0">
              <a:solidFill>
                <a:srgbClr val="231490"/>
              </a:solidFill>
            </a:endParaRPr>
          </a:p>
          <a:p>
            <a:pPr marL="457200" indent="-457200">
              <a:buFont typeface="Arial" panose="020B0604020202020204" pitchFamily="34" charset="0"/>
              <a:buChar char="•"/>
            </a:pPr>
            <a:r>
              <a:rPr lang="en-US" sz="2800" dirty="0">
                <a:solidFill>
                  <a:srgbClr val="231490"/>
                </a:solidFill>
              </a:rPr>
              <a:t>Applies only employee to student</a:t>
            </a:r>
          </a:p>
          <a:p>
            <a:endParaRPr lang="en-US" sz="2800" dirty="0">
              <a:solidFill>
                <a:srgbClr val="231490"/>
              </a:solidFill>
            </a:endParaRPr>
          </a:p>
          <a:p>
            <a:r>
              <a:rPr lang="en-US" sz="2800" dirty="0">
                <a:solidFill>
                  <a:srgbClr val="231490"/>
                </a:solidFill>
              </a:rPr>
              <a:t>• Sexual demands are made the condition of educational benefits or access to educational opportunities regarding the individual</a:t>
            </a:r>
          </a:p>
          <a:p>
            <a:r>
              <a:rPr lang="en-US" sz="2800" dirty="0">
                <a:solidFill>
                  <a:srgbClr val="231490"/>
                </a:solidFill>
              </a:rPr>
              <a:t> </a:t>
            </a:r>
          </a:p>
          <a:p>
            <a:r>
              <a:rPr lang="en-US" sz="2800" dirty="0">
                <a:solidFill>
                  <a:srgbClr val="231490"/>
                </a:solidFill>
              </a:rPr>
              <a:t>• Not evaluated for severity, offensiveness, pervasiveness, or denial of equal educational access – existence is enough</a:t>
            </a:r>
          </a:p>
        </p:txBody>
      </p:sp>
      <p:sp>
        <p:nvSpPr>
          <p:cNvPr id="6" name="TextBox 5"/>
          <p:cNvSpPr txBox="1"/>
          <p:nvPr/>
        </p:nvSpPr>
        <p:spPr>
          <a:xfrm>
            <a:off x="126569" y="318890"/>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Quid Pro Quo</a:t>
            </a:r>
          </a:p>
        </p:txBody>
      </p:sp>
      <p:pic>
        <p:nvPicPr>
          <p:cNvPr id="2" name="Picture 1"/>
          <p:cNvPicPr>
            <a:picLocks noChangeAspect="1"/>
          </p:cNvPicPr>
          <p:nvPr/>
        </p:nvPicPr>
        <p:blipFill rotWithShape="1">
          <a:blip r:embed="rId4"/>
          <a:srcRect t="7197" b="16495"/>
          <a:stretch/>
        </p:blipFill>
        <p:spPr>
          <a:xfrm>
            <a:off x="7586022" y="2087829"/>
            <a:ext cx="4148779" cy="2542786"/>
          </a:xfrm>
          <a:prstGeom prst="rect">
            <a:avLst/>
          </a:prstGeom>
        </p:spPr>
      </p:pic>
    </p:spTree>
    <p:extLst>
      <p:ext uri="{BB962C8B-B14F-4D97-AF65-F5344CB8AC3E}">
        <p14:creationId xmlns:p14="http://schemas.microsoft.com/office/powerpoint/2010/main" val="3263501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219771" y="1420212"/>
            <a:ext cx="11530036" cy="4154984"/>
          </a:xfrm>
          <a:prstGeom prst="rect">
            <a:avLst/>
          </a:prstGeom>
        </p:spPr>
        <p:txBody>
          <a:bodyPr wrap="square">
            <a:spAutoFit/>
          </a:bodyPr>
          <a:lstStyle/>
          <a:p>
            <a:r>
              <a:rPr lang="en-US" sz="2400" b="1" dirty="0">
                <a:solidFill>
                  <a:srgbClr val="231490"/>
                </a:solidFill>
              </a:rPr>
              <a:t>Totality of the circumstances to consider: </a:t>
            </a:r>
          </a:p>
          <a:p>
            <a:pPr marL="457200" indent="-457200">
              <a:buFont typeface="Arial" panose="020B0604020202020204" pitchFamily="34" charset="0"/>
              <a:buChar char="•"/>
            </a:pPr>
            <a:r>
              <a:rPr lang="en-US" sz="2400" dirty="0">
                <a:solidFill>
                  <a:srgbClr val="231490"/>
                </a:solidFill>
              </a:rPr>
              <a:t>frequency (persistence or pervasiveness), </a:t>
            </a:r>
          </a:p>
          <a:p>
            <a:pPr marL="457200" indent="-457200">
              <a:buFont typeface="Arial" panose="020B0604020202020204" pitchFamily="34" charset="0"/>
              <a:buChar char="•"/>
            </a:pPr>
            <a:r>
              <a:rPr lang="en-US" sz="2400" dirty="0">
                <a:solidFill>
                  <a:srgbClr val="231490"/>
                </a:solidFill>
              </a:rPr>
              <a:t>nature (offensiveness), </a:t>
            </a:r>
          </a:p>
          <a:p>
            <a:pPr marL="457200" indent="-457200">
              <a:buFont typeface="Arial" panose="020B0604020202020204" pitchFamily="34" charset="0"/>
              <a:buChar char="•"/>
            </a:pPr>
            <a:r>
              <a:rPr lang="en-US" sz="2400" dirty="0">
                <a:solidFill>
                  <a:srgbClr val="231490"/>
                </a:solidFill>
              </a:rPr>
              <a:t>severity of the conduct. </a:t>
            </a:r>
          </a:p>
          <a:p>
            <a:pPr marL="914400" lvl="1" indent="-457200">
              <a:buFont typeface="Wingdings" panose="05000000000000000000" pitchFamily="2" charset="2"/>
              <a:buChar char="Ø"/>
            </a:pPr>
            <a:r>
              <a:rPr lang="en-US" sz="2400" dirty="0">
                <a:solidFill>
                  <a:srgbClr val="231490"/>
                </a:solidFill>
              </a:rPr>
              <a:t>Whether the conduct was physically threatening. </a:t>
            </a:r>
          </a:p>
          <a:p>
            <a:pPr marL="914400" lvl="1" indent="-457200">
              <a:buFont typeface="Wingdings" panose="05000000000000000000" pitchFamily="2" charset="2"/>
              <a:buChar char="Ø"/>
            </a:pPr>
            <a:r>
              <a:rPr lang="en-US" sz="2400" dirty="0">
                <a:solidFill>
                  <a:srgbClr val="231490"/>
                </a:solidFill>
              </a:rPr>
              <a:t> Whether the conduct was humiliating. </a:t>
            </a:r>
          </a:p>
          <a:p>
            <a:pPr marL="914400" lvl="1" indent="-457200">
              <a:buFont typeface="Wingdings" panose="05000000000000000000" pitchFamily="2" charset="2"/>
              <a:buChar char="Ø"/>
            </a:pPr>
            <a:r>
              <a:rPr lang="en-US" sz="2400" dirty="0">
                <a:solidFill>
                  <a:srgbClr val="231490"/>
                </a:solidFill>
              </a:rPr>
              <a:t>The relationship between the alleged harasser and the subject or subjects of the harassment. </a:t>
            </a:r>
          </a:p>
          <a:p>
            <a:pPr marL="914400" lvl="1" indent="-457200">
              <a:buFont typeface="Wingdings" panose="05000000000000000000" pitchFamily="2" charset="2"/>
              <a:buChar char="Ø"/>
            </a:pPr>
            <a:r>
              <a:rPr lang="en-US" sz="2400" dirty="0">
                <a:solidFill>
                  <a:srgbClr val="231490"/>
                </a:solidFill>
              </a:rPr>
              <a:t>The age of the alleged harasser and the subject or subjects of the harassment.</a:t>
            </a:r>
          </a:p>
          <a:p>
            <a:pPr marL="914400" lvl="1" indent="-457200">
              <a:buFont typeface="Wingdings" panose="05000000000000000000" pitchFamily="2" charset="2"/>
              <a:buChar char="Ø"/>
            </a:pPr>
            <a:r>
              <a:rPr lang="en-US" sz="2400" dirty="0">
                <a:solidFill>
                  <a:srgbClr val="231490"/>
                </a:solidFill>
              </a:rPr>
              <a:t>The size of the school, location of the incident(s), and context in which conduct occurred. </a:t>
            </a: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Unwelcome Conduct – Circumstances to Consider</a:t>
            </a:r>
          </a:p>
        </p:txBody>
      </p:sp>
      <p:pic>
        <p:nvPicPr>
          <p:cNvPr id="2" name="Picture 1"/>
          <p:cNvPicPr>
            <a:picLocks noChangeAspect="1"/>
          </p:cNvPicPr>
          <p:nvPr/>
        </p:nvPicPr>
        <p:blipFill>
          <a:blip r:embed="rId4"/>
          <a:stretch>
            <a:fillRect/>
          </a:stretch>
        </p:blipFill>
        <p:spPr>
          <a:xfrm>
            <a:off x="7630257" y="1807074"/>
            <a:ext cx="2170235" cy="1438960"/>
          </a:xfrm>
          <a:prstGeom prst="rect">
            <a:avLst/>
          </a:prstGeom>
        </p:spPr>
      </p:pic>
      <p:pic>
        <p:nvPicPr>
          <p:cNvPr id="7" name="Picture 6"/>
          <p:cNvPicPr>
            <a:picLocks noChangeAspect="1"/>
          </p:cNvPicPr>
          <p:nvPr/>
        </p:nvPicPr>
        <p:blipFill>
          <a:blip r:embed="rId5"/>
          <a:stretch>
            <a:fillRect/>
          </a:stretch>
        </p:blipFill>
        <p:spPr>
          <a:xfrm>
            <a:off x="9800492" y="1213209"/>
            <a:ext cx="2183240" cy="1452847"/>
          </a:xfrm>
          <a:prstGeom prst="rect">
            <a:avLst/>
          </a:prstGeom>
        </p:spPr>
      </p:pic>
    </p:spTree>
    <p:extLst>
      <p:ext uri="{BB962C8B-B14F-4D97-AF65-F5344CB8AC3E}">
        <p14:creationId xmlns:p14="http://schemas.microsoft.com/office/powerpoint/2010/main" val="3716373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219771" y="1420212"/>
            <a:ext cx="11530036" cy="5324535"/>
          </a:xfrm>
          <a:prstGeom prst="rect">
            <a:avLst/>
          </a:prstGeom>
        </p:spPr>
        <p:txBody>
          <a:bodyPr wrap="square">
            <a:spAutoFit/>
          </a:bodyPr>
          <a:lstStyle/>
          <a:p>
            <a:r>
              <a:rPr lang="en-US" sz="2400" b="1" dirty="0">
                <a:solidFill>
                  <a:srgbClr val="231490"/>
                </a:solidFill>
              </a:rPr>
              <a:t>Sample indicators of a student experiencing unwelcome conduct</a:t>
            </a:r>
            <a:r>
              <a:rPr lang="en-US" sz="2400" dirty="0">
                <a:solidFill>
                  <a:srgbClr val="231490"/>
                </a:solidFill>
              </a:rPr>
              <a:t> :</a:t>
            </a:r>
          </a:p>
          <a:p>
            <a:pPr marL="457200" indent="-457200">
              <a:buFont typeface="Arial" panose="020B0604020202020204" pitchFamily="34" charset="0"/>
              <a:buChar char="•"/>
            </a:pPr>
            <a:r>
              <a:rPr lang="en-US" sz="2000" dirty="0">
                <a:solidFill>
                  <a:srgbClr val="231490"/>
                </a:solidFill>
              </a:rPr>
              <a:t>skipping class to avoid a harasser, </a:t>
            </a:r>
          </a:p>
          <a:p>
            <a:pPr marL="457200" indent="-457200">
              <a:buFont typeface="Arial" panose="020B0604020202020204" pitchFamily="34" charset="0"/>
              <a:buChar char="•"/>
            </a:pPr>
            <a:r>
              <a:rPr lang="en-US" sz="2000" dirty="0">
                <a:solidFill>
                  <a:srgbClr val="231490"/>
                </a:solidFill>
              </a:rPr>
              <a:t>a decline in a student’s grade point average, or having difficulty concentrating in class </a:t>
            </a:r>
          </a:p>
          <a:p>
            <a:pPr marL="457200" indent="-457200">
              <a:buFont typeface="Arial" panose="020B0604020202020204" pitchFamily="34" charset="0"/>
              <a:buChar char="•"/>
            </a:pPr>
            <a:r>
              <a:rPr lang="en-US" sz="2000" dirty="0">
                <a:solidFill>
                  <a:srgbClr val="231490"/>
                </a:solidFill>
              </a:rPr>
              <a:t>a third grader who starts bed-wetting or crying at night due to sexual harassment, </a:t>
            </a:r>
          </a:p>
          <a:p>
            <a:pPr marL="457200" indent="-457200">
              <a:buFont typeface="Arial" panose="020B0604020202020204" pitchFamily="34" charset="0"/>
              <a:buChar char="•"/>
            </a:pPr>
            <a:r>
              <a:rPr lang="en-US" sz="2000" dirty="0">
                <a:solidFill>
                  <a:srgbClr val="231490"/>
                </a:solidFill>
              </a:rPr>
              <a:t>high school wrestler who quits the team but carries on with other school activities following sexual harassment.</a:t>
            </a:r>
          </a:p>
          <a:p>
            <a:endParaRPr lang="en-US" sz="2400" dirty="0">
              <a:solidFill>
                <a:srgbClr val="231490"/>
              </a:solidFill>
            </a:endParaRPr>
          </a:p>
          <a:p>
            <a:r>
              <a:rPr lang="en-US" sz="2400" dirty="0">
                <a:solidFill>
                  <a:srgbClr val="231490"/>
                </a:solidFill>
              </a:rPr>
              <a:t>A complainant does not need to have “already suffered loss of education before being able to report sexual harassment </a:t>
            </a:r>
          </a:p>
          <a:p>
            <a:endParaRPr lang="en-US" sz="2400" dirty="0">
              <a:solidFill>
                <a:srgbClr val="231490"/>
              </a:solidFill>
            </a:endParaRPr>
          </a:p>
          <a:p>
            <a:r>
              <a:rPr lang="en-US" sz="2400" dirty="0">
                <a:solidFill>
                  <a:srgbClr val="231490"/>
                </a:solidFill>
              </a:rPr>
              <a:t>• </a:t>
            </a:r>
            <a:r>
              <a:rPr lang="en-US" sz="2400" b="1" i="1" dirty="0">
                <a:solidFill>
                  <a:srgbClr val="231490"/>
                </a:solidFill>
              </a:rPr>
              <a:t>Complainants do not need to have “dropped out of school, failed a class, had a panic attack, or otherwise reached a ‘breaking point’” </a:t>
            </a:r>
          </a:p>
          <a:p>
            <a:endParaRPr lang="en-US" sz="2400" b="1" i="1" dirty="0">
              <a:solidFill>
                <a:srgbClr val="231490"/>
              </a:solidFill>
            </a:endParaRPr>
          </a:p>
          <a:p>
            <a:r>
              <a:rPr lang="en-US" sz="2400" dirty="0">
                <a:solidFill>
                  <a:srgbClr val="231490"/>
                </a:solidFill>
              </a:rPr>
              <a:t>• School officials turning away a complainant by deciding the complainant was “not traumatized enough” would be impermissible = deliberate indifference!</a:t>
            </a: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Unwelcome Conduct – Circumstances to Consider</a:t>
            </a:r>
          </a:p>
        </p:txBody>
      </p:sp>
    </p:spTree>
    <p:extLst>
      <p:ext uri="{BB962C8B-B14F-4D97-AF65-F5344CB8AC3E}">
        <p14:creationId xmlns:p14="http://schemas.microsoft.com/office/powerpoint/2010/main" val="1683679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0515600" y="165464"/>
            <a:ext cx="1153887" cy="6557744"/>
          </a:xfrm>
          <a:prstGeom prst="upArrow">
            <a:avLst>
              <a:gd name="adj1" fmla="val 50000"/>
              <a:gd name="adj2" fmla="val 50000"/>
            </a:avLst>
          </a:prstGeom>
          <a:solidFill>
            <a:schemeClr val="accent4">
              <a:alpha val="32549"/>
            </a:schemeClr>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85;p13"/>
          <p:cNvSpPr txBox="1">
            <a:spLocks noGrp="1"/>
          </p:cNvSpPr>
          <p:nvPr>
            <p:ph type="title"/>
          </p:nvPr>
        </p:nvSpPr>
        <p:spPr>
          <a:xfrm>
            <a:off x="2037281" y="-199037"/>
            <a:ext cx="811743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dirty="0"/>
              <a:t>RCSS Strategy Map</a:t>
            </a:r>
            <a:endParaRPr sz="3600" dirty="0"/>
          </a:p>
        </p:txBody>
      </p:sp>
      <p:sp>
        <p:nvSpPr>
          <p:cNvPr id="86" name="Google Shape;86;p13"/>
          <p:cNvSpPr txBox="1"/>
          <p:nvPr/>
        </p:nvSpPr>
        <p:spPr>
          <a:xfrm>
            <a:off x="10231774" y="946571"/>
            <a:ext cx="1698172" cy="861447"/>
          </a:xfrm>
          <a:prstGeom prst="rect">
            <a:avLst/>
          </a:prstGeom>
          <a:solidFill>
            <a:srgbClr val="277EB3"/>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a:ea typeface="Calibri"/>
                <a:cs typeface="Calibri"/>
                <a:sym typeface="Calibri"/>
              </a:rPr>
              <a:t>Student Achievement and Success </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7" name="Google Shape;87;p13"/>
          <p:cNvSpPr txBox="1"/>
          <p:nvPr/>
        </p:nvSpPr>
        <p:spPr>
          <a:xfrm>
            <a:off x="10243457" y="2158252"/>
            <a:ext cx="1698172" cy="852526"/>
          </a:xfrm>
          <a:prstGeom prst="rect">
            <a:avLst/>
          </a:prstGeom>
          <a:solidFill>
            <a:srgbClr val="277EB3"/>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Parent, Family, and Community Engagement </a:t>
            </a:r>
          </a:p>
        </p:txBody>
      </p:sp>
      <p:sp>
        <p:nvSpPr>
          <p:cNvPr id="88" name="Google Shape;88;p13"/>
          <p:cNvSpPr txBox="1"/>
          <p:nvPr/>
        </p:nvSpPr>
        <p:spPr>
          <a:xfrm>
            <a:off x="10245635" y="3267122"/>
            <a:ext cx="1698172" cy="852526"/>
          </a:xfrm>
          <a:prstGeom prst="rect">
            <a:avLst/>
          </a:prstGeom>
          <a:solidFill>
            <a:srgbClr val="277EB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High Performing Workforce</a:t>
            </a:r>
          </a:p>
        </p:txBody>
      </p:sp>
      <p:sp>
        <p:nvSpPr>
          <p:cNvPr id="89" name="Google Shape;89;p13"/>
          <p:cNvSpPr txBox="1"/>
          <p:nvPr/>
        </p:nvSpPr>
        <p:spPr>
          <a:xfrm>
            <a:off x="10245635" y="4538169"/>
            <a:ext cx="1698172" cy="741317"/>
          </a:xfrm>
          <a:prstGeom prst="rect">
            <a:avLst/>
          </a:prstGeom>
          <a:solidFill>
            <a:srgbClr val="277EB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Culture and Climate </a:t>
            </a:r>
          </a:p>
        </p:txBody>
      </p:sp>
      <p:sp>
        <p:nvSpPr>
          <p:cNvPr id="90" name="Google Shape;90;p13"/>
          <p:cNvSpPr txBox="1"/>
          <p:nvPr/>
        </p:nvSpPr>
        <p:spPr>
          <a:xfrm>
            <a:off x="10245635" y="5680580"/>
            <a:ext cx="1698172" cy="923330"/>
          </a:xfrm>
          <a:prstGeom prst="rect">
            <a:avLst/>
          </a:prstGeom>
          <a:solidFill>
            <a:srgbClr val="277EB3"/>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a:ea typeface="Calibri"/>
                <a:cs typeface="Calibri"/>
                <a:sym typeface="Calibri"/>
              </a:rPr>
              <a:t>Operational and Organizational Effectiveness </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91" name="Google Shape;91;p13"/>
          <p:cNvSpPr txBox="1"/>
          <p:nvPr/>
        </p:nvSpPr>
        <p:spPr>
          <a:xfrm>
            <a:off x="7894131" y="865142"/>
            <a:ext cx="1827430" cy="1159034"/>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Establish and monitor achievement and instructional expectations</a:t>
            </a:r>
          </a:p>
        </p:txBody>
      </p:sp>
      <p:sp>
        <p:nvSpPr>
          <p:cNvPr id="93" name="Google Shape;93;p13"/>
          <p:cNvSpPr/>
          <p:nvPr/>
        </p:nvSpPr>
        <p:spPr>
          <a:xfrm>
            <a:off x="7502227" y="1266745"/>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94" name="Google Shape;94;p13"/>
          <p:cNvSpPr/>
          <p:nvPr/>
        </p:nvSpPr>
        <p:spPr>
          <a:xfrm>
            <a:off x="5635884" y="1240504"/>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95" name="Google Shape;95;p13"/>
          <p:cNvSpPr/>
          <p:nvPr/>
        </p:nvSpPr>
        <p:spPr>
          <a:xfrm>
            <a:off x="9846624" y="1274338"/>
            <a:ext cx="335874" cy="326552"/>
          </a:xfrm>
          <a:prstGeom prst="rightArrow">
            <a:avLst>
              <a:gd name="adj1" fmla="val 50000"/>
              <a:gd name="adj2" fmla="val 51616"/>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96" name="Google Shape;96;p13"/>
          <p:cNvSpPr txBox="1"/>
          <p:nvPr/>
        </p:nvSpPr>
        <p:spPr>
          <a:xfrm>
            <a:off x="6111978" y="2227379"/>
            <a:ext cx="1390250" cy="946351"/>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Initiate and develop collaborative partnerships</a:t>
            </a:r>
          </a:p>
        </p:txBody>
      </p:sp>
      <p:sp>
        <p:nvSpPr>
          <p:cNvPr id="97" name="Google Shape;97;p13"/>
          <p:cNvSpPr txBox="1"/>
          <p:nvPr/>
        </p:nvSpPr>
        <p:spPr>
          <a:xfrm>
            <a:off x="7986562" y="2228392"/>
            <a:ext cx="1685582" cy="92530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communication</a:t>
            </a:r>
          </a:p>
        </p:txBody>
      </p:sp>
      <p:sp>
        <p:nvSpPr>
          <p:cNvPr id="98" name="Google Shape;98;p13"/>
          <p:cNvSpPr/>
          <p:nvPr/>
        </p:nvSpPr>
        <p:spPr>
          <a:xfrm>
            <a:off x="7522413" y="2432147"/>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99" name="Google Shape;99;p13"/>
          <p:cNvSpPr/>
          <p:nvPr/>
        </p:nvSpPr>
        <p:spPr>
          <a:xfrm>
            <a:off x="5635884" y="2425242"/>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00" name="Google Shape;100;p13"/>
          <p:cNvSpPr/>
          <p:nvPr/>
        </p:nvSpPr>
        <p:spPr>
          <a:xfrm>
            <a:off x="9846624" y="2432147"/>
            <a:ext cx="369075" cy="304146"/>
          </a:xfrm>
          <a:prstGeom prst="rightArrow">
            <a:avLst>
              <a:gd name="adj1" fmla="val 50000"/>
              <a:gd name="adj2" fmla="val 5000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01" name="Google Shape;101;p13"/>
          <p:cNvSpPr txBox="1"/>
          <p:nvPr/>
        </p:nvSpPr>
        <p:spPr>
          <a:xfrm>
            <a:off x="8003858" y="3333650"/>
            <a:ext cx="1731487" cy="98654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employee retention</a:t>
            </a:r>
          </a:p>
        </p:txBody>
      </p:sp>
      <p:sp>
        <p:nvSpPr>
          <p:cNvPr id="103" name="Google Shape;103;p13"/>
          <p:cNvSpPr txBox="1"/>
          <p:nvPr/>
        </p:nvSpPr>
        <p:spPr>
          <a:xfrm>
            <a:off x="6111977" y="3333650"/>
            <a:ext cx="1380670" cy="98654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Enhance professional learning for all employees</a:t>
            </a:r>
          </a:p>
        </p:txBody>
      </p:sp>
      <p:sp>
        <p:nvSpPr>
          <p:cNvPr id="104" name="Google Shape;104;p13"/>
          <p:cNvSpPr/>
          <p:nvPr/>
        </p:nvSpPr>
        <p:spPr>
          <a:xfrm>
            <a:off x="7522413" y="3510979"/>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06" name="Google Shape;106;p13"/>
          <p:cNvSpPr/>
          <p:nvPr/>
        </p:nvSpPr>
        <p:spPr>
          <a:xfrm>
            <a:off x="9846624" y="3686555"/>
            <a:ext cx="359822" cy="294922"/>
          </a:xfrm>
          <a:prstGeom prst="rightArrow">
            <a:avLst>
              <a:gd name="adj1" fmla="val 50000"/>
              <a:gd name="adj2" fmla="val 5000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07" name="Google Shape;107;p13"/>
          <p:cNvSpPr txBox="1"/>
          <p:nvPr/>
        </p:nvSpPr>
        <p:spPr>
          <a:xfrm>
            <a:off x="4070121" y="4591153"/>
            <a:ext cx="1463410" cy="92530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wellness for all </a:t>
            </a:r>
          </a:p>
        </p:txBody>
      </p:sp>
      <p:sp>
        <p:nvSpPr>
          <p:cNvPr id="108" name="Google Shape;108;p13"/>
          <p:cNvSpPr txBox="1"/>
          <p:nvPr/>
        </p:nvSpPr>
        <p:spPr>
          <a:xfrm>
            <a:off x="6090047" y="4605336"/>
            <a:ext cx="1389022" cy="912870"/>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positive relationships for all stakeholders </a:t>
            </a:r>
          </a:p>
        </p:txBody>
      </p:sp>
      <p:sp>
        <p:nvSpPr>
          <p:cNvPr id="109" name="Google Shape;109;p13"/>
          <p:cNvSpPr txBox="1"/>
          <p:nvPr/>
        </p:nvSpPr>
        <p:spPr>
          <a:xfrm>
            <a:off x="8002426" y="4588976"/>
            <a:ext cx="1731487" cy="92530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Ensure a positive learning and working environment</a:t>
            </a:r>
          </a:p>
        </p:txBody>
      </p:sp>
      <p:sp>
        <p:nvSpPr>
          <p:cNvPr id="110" name="Google Shape;110;p13"/>
          <p:cNvSpPr/>
          <p:nvPr/>
        </p:nvSpPr>
        <p:spPr>
          <a:xfrm>
            <a:off x="7531325" y="4844057"/>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1" name="Google Shape;111;p13"/>
          <p:cNvSpPr/>
          <p:nvPr/>
        </p:nvSpPr>
        <p:spPr>
          <a:xfrm>
            <a:off x="5637245" y="4854019"/>
            <a:ext cx="396786" cy="425467"/>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2" name="Google Shape;112;p13"/>
          <p:cNvSpPr/>
          <p:nvPr/>
        </p:nvSpPr>
        <p:spPr>
          <a:xfrm>
            <a:off x="9846624" y="4791806"/>
            <a:ext cx="385150" cy="309390"/>
          </a:xfrm>
          <a:prstGeom prst="rightArrow">
            <a:avLst>
              <a:gd name="adj1" fmla="val 50000"/>
              <a:gd name="adj2" fmla="val 5000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3" name="Google Shape;113;p13"/>
          <p:cNvSpPr txBox="1"/>
          <p:nvPr/>
        </p:nvSpPr>
        <p:spPr>
          <a:xfrm>
            <a:off x="6111977" y="5797902"/>
            <a:ext cx="1367092" cy="926070"/>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the safety and orderliness of environments </a:t>
            </a:r>
          </a:p>
        </p:txBody>
      </p:sp>
      <p:sp>
        <p:nvSpPr>
          <p:cNvPr id="115" name="Google Shape;115;p13"/>
          <p:cNvSpPr txBox="1"/>
          <p:nvPr/>
        </p:nvSpPr>
        <p:spPr>
          <a:xfrm>
            <a:off x="8024690" y="5797901"/>
            <a:ext cx="1729575" cy="925307"/>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Ensure fiscal responsibility and accountability </a:t>
            </a:r>
          </a:p>
        </p:txBody>
      </p:sp>
      <p:sp>
        <p:nvSpPr>
          <p:cNvPr id="116" name="Google Shape;116;p13"/>
          <p:cNvSpPr/>
          <p:nvPr/>
        </p:nvSpPr>
        <p:spPr>
          <a:xfrm>
            <a:off x="7559205" y="5903969"/>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7" name="Google Shape;117;p13"/>
          <p:cNvSpPr/>
          <p:nvPr/>
        </p:nvSpPr>
        <p:spPr>
          <a:xfrm>
            <a:off x="5622832" y="5888482"/>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8" name="Google Shape;118;p13"/>
          <p:cNvSpPr/>
          <p:nvPr/>
        </p:nvSpPr>
        <p:spPr>
          <a:xfrm>
            <a:off x="9846624" y="6024310"/>
            <a:ext cx="369076" cy="316826"/>
          </a:xfrm>
          <a:prstGeom prst="rightArrow">
            <a:avLst>
              <a:gd name="adj1" fmla="val 50000"/>
              <a:gd name="adj2" fmla="val 5000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119" name="Google Shape;119;p13"/>
          <p:cNvSpPr txBox="1"/>
          <p:nvPr/>
        </p:nvSpPr>
        <p:spPr>
          <a:xfrm>
            <a:off x="6099990" y="865142"/>
            <a:ext cx="1372440" cy="1159033"/>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early literacy and numeracy skills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44" y="126709"/>
            <a:ext cx="1246141" cy="554427"/>
          </a:xfrm>
          <a:prstGeom prst="rect">
            <a:avLst/>
          </a:prstGeom>
        </p:spPr>
      </p:pic>
      <p:sp>
        <p:nvSpPr>
          <p:cNvPr id="41" name="Google Shape;96;p13"/>
          <p:cNvSpPr txBox="1"/>
          <p:nvPr/>
        </p:nvSpPr>
        <p:spPr>
          <a:xfrm>
            <a:off x="4077254" y="2225342"/>
            <a:ext cx="1530871" cy="948388"/>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Improve  relationships between home and school</a:t>
            </a:r>
          </a:p>
        </p:txBody>
      </p:sp>
      <p:sp>
        <p:nvSpPr>
          <p:cNvPr id="42" name="Google Shape;102;p13"/>
          <p:cNvSpPr txBox="1"/>
          <p:nvPr/>
        </p:nvSpPr>
        <p:spPr>
          <a:xfrm>
            <a:off x="4077254" y="3347876"/>
            <a:ext cx="1513872" cy="995523"/>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efficiency of recruitment strategies</a:t>
            </a:r>
          </a:p>
        </p:txBody>
      </p:sp>
      <p:sp>
        <p:nvSpPr>
          <p:cNvPr id="43" name="Google Shape;105;p13"/>
          <p:cNvSpPr/>
          <p:nvPr/>
        </p:nvSpPr>
        <p:spPr>
          <a:xfrm>
            <a:off x="5621202" y="3528226"/>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47" name="Google Shape;117;p13"/>
          <p:cNvSpPr/>
          <p:nvPr/>
        </p:nvSpPr>
        <p:spPr>
          <a:xfrm>
            <a:off x="3534466" y="5915765"/>
            <a:ext cx="396786" cy="439325"/>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50" name="Google Shape;114;p13"/>
          <p:cNvSpPr txBox="1"/>
          <p:nvPr/>
        </p:nvSpPr>
        <p:spPr>
          <a:xfrm>
            <a:off x="1711919" y="902228"/>
            <a:ext cx="1726322" cy="118907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Increase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post high school readiness </a:t>
            </a:r>
          </a:p>
        </p:txBody>
      </p:sp>
      <p:sp>
        <p:nvSpPr>
          <p:cNvPr id="51" name="Google Shape;105;p13"/>
          <p:cNvSpPr/>
          <p:nvPr/>
        </p:nvSpPr>
        <p:spPr>
          <a:xfrm>
            <a:off x="3534466" y="1278678"/>
            <a:ext cx="396786" cy="435429"/>
          </a:xfrm>
          <a:prstGeom prst="mathPlus">
            <a:avLst>
              <a:gd name="adj1" fmla="val 23520"/>
            </a:avLst>
          </a:prstGeom>
          <a:solidFill>
            <a:schemeClr val="accent4"/>
          </a:solidFill>
          <a:ln w="1905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sp>
        <p:nvSpPr>
          <p:cNvPr id="53" name="Google Shape;113;p13"/>
          <p:cNvSpPr txBox="1"/>
          <p:nvPr/>
        </p:nvSpPr>
        <p:spPr>
          <a:xfrm>
            <a:off x="4105797" y="865141"/>
            <a:ext cx="1513872" cy="1226163"/>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Improve content mastery </a:t>
            </a:r>
          </a:p>
        </p:txBody>
      </p:sp>
      <p:sp>
        <p:nvSpPr>
          <p:cNvPr id="55" name="Google Shape;114;p13"/>
          <p:cNvSpPr txBox="1"/>
          <p:nvPr/>
        </p:nvSpPr>
        <p:spPr>
          <a:xfrm>
            <a:off x="4043403" y="5775851"/>
            <a:ext cx="1463410" cy="92530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Increase service productivity and responsiveness </a:t>
            </a:r>
          </a:p>
        </p:txBody>
      </p:sp>
      <p:sp>
        <p:nvSpPr>
          <p:cNvPr id="56" name="Google Shape;113;p13"/>
          <p:cNvSpPr txBox="1"/>
          <p:nvPr/>
        </p:nvSpPr>
        <p:spPr>
          <a:xfrm>
            <a:off x="1701620" y="5797902"/>
            <a:ext cx="1736620" cy="925306"/>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Regularly review and monitor policies and procedures for effectiveness </a:t>
            </a:r>
          </a:p>
        </p:txBody>
      </p:sp>
      <p:sp>
        <p:nvSpPr>
          <p:cNvPr id="45" name="6-Point Star 44"/>
          <p:cNvSpPr/>
          <p:nvPr/>
        </p:nvSpPr>
        <p:spPr>
          <a:xfrm>
            <a:off x="5905708" y="4517888"/>
            <a:ext cx="377866" cy="360774"/>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6-Point Star 45"/>
          <p:cNvSpPr/>
          <p:nvPr/>
        </p:nvSpPr>
        <p:spPr>
          <a:xfrm>
            <a:off x="7791434" y="4501416"/>
            <a:ext cx="377866" cy="360774"/>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6-Point Star 47"/>
          <p:cNvSpPr/>
          <p:nvPr/>
        </p:nvSpPr>
        <p:spPr>
          <a:xfrm>
            <a:off x="3794459" y="4483283"/>
            <a:ext cx="377866" cy="360774"/>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6-Point Star 47">
            <a:extLst>
              <a:ext uri="{FF2B5EF4-FFF2-40B4-BE49-F238E27FC236}">
                <a16:creationId xmlns:a16="http://schemas.microsoft.com/office/drawing/2014/main" id="{AE832B13-24D8-4FBB-AAF1-86C52C1817D6}"/>
              </a:ext>
            </a:extLst>
          </p:cNvPr>
          <p:cNvSpPr/>
          <p:nvPr/>
        </p:nvSpPr>
        <p:spPr>
          <a:xfrm>
            <a:off x="5888695" y="5663536"/>
            <a:ext cx="377866" cy="360774"/>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04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90715"/>
            <a:ext cx="11530036" cy="2923877"/>
          </a:xfrm>
          <a:prstGeom prst="rect">
            <a:avLst/>
          </a:prstGeom>
        </p:spPr>
        <p:txBody>
          <a:bodyPr wrap="square">
            <a:spAutoFit/>
          </a:bodyPr>
          <a:lstStyle/>
          <a:p>
            <a:r>
              <a:rPr lang="en-US" sz="2800" dirty="0">
                <a:solidFill>
                  <a:srgbClr val="231490"/>
                </a:solidFill>
              </a:rPr>
              <a:t>(3) “Sexual assault” as defined in 20 U.S.C. § 1092(f)(6)(A)(v), “dating violence” as defined in 34 U.S.C. § 12291(a)(10), “domestic violence” as defined in 34 U.S.C. § 12291(a)(8), or “stalking” as defined in 34 U.S.C. § 12291(a)(30).</a:t>
            </a:r>
          </a:p>
          <a:p>
            <a:endParaRPr lang="en-US" sz="4400" dirty="0">
              <a:solidFill>
                <a:srgbClr val="FF0000"/>
              </a:solidFill>
            </a:endParaRPr>
          </a:p>
          <a:p>
            <a:pPr marL="457200" indent="-457200">
              <a:buFont typeface="Arial" panose="020B0604020202020204" pitchFamily="34" charset="0"/>
              <a:buChar char="•"/>
            </a:pPr>
            <a:r>
              <a:rPr lang="en-US" sz="2800" dirty="0">
                <a:solidFill>
                  <a:srgbClr val="231490"/>
                </a:solidFill>
              </a:rPr>
              <a:t>Based on </a:t>
            </a:r>
            <a:r>
              <a:rPr lang="en-US" sz="2800" dirty="0" err="1">
                <a:solidFill>
                  <a:srgbClr val="231490"/>
                </a:solidFill>
              </a:rPr>
              <a:t>Clery</a:t>
            </a:r>
            <a:r>
              <a:rPr lang="en-US" sz="2800" dirty="0">
                <a:solidFill>
                  <a:srgbClr val="231490"/>
                </a:solidFill>
              </a:rPr>
              <a:t> Act and Violence Against Women Act – higher education</a:t>
            </a:r>
          </a:p>
          <a:p>
            <a:pPr marL="457200" indent="-457200">
              <a:buFont typeface="Arial" panose="020B0604020202020204" pitchFamily="34" charset="0"/>
              <a:buChar char="•"/>
            </a:pPr>
            <a:r>
              <a:rPr lang="en-US" sz="2800" dirty="0">
                <a:solidFill>
                  <a:srgbClr val="231490"/>
                </a:solidFill>
              </a:rPr>
              <a:t>Includes rape, sodomy, forcible fondling, stalking</a:t>
            </a: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Sexual Assault/ Dating Violence</a:t>
            </a:r>
          </a:p>
        </p:txBody>
      </p:sp>
      <p:pic>
        <p:nvPicPr>
          <p:cNvPr id="2" name="Picture 1"/>
          <p:cNvPicPr>
            <a:picLocks noChangeAspect="1"/>
          </p:cNvPicPr>
          <p:nvPr/>
        </p:nvPicPr>
        <p:blipFill>
          <a:blip r:embed="rId4"/>
          <a:stretch>
            <a:fillRect/>
          </a:stretch>
        </p:blipFill>
        <p:spPr>
          <a:xfrm>
            <a:off x="3911846" y="4492098"/>
            <a:ext cx="3778494" cy="2163753"/>
          </a:xfrm>
          <a:prstGeom prst="rect">
            <a:avLst/>
          </a:prstGeom>
        </p:spPr>
      </p:pic>
    </p:spTree>
    <p:extLst>
      <p:ext uri="{BB962C8B-B14F-4D97-AF65-F5344CB8AC3E}">
        <p14:creationId xmlns:p14="http://schemas.microsoft.com/office/powerpoint/2010/main" val="269493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219511" y="406739"/>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Title VII vs Title IX</a:t>
            </a:r>
          </a:p>
        </p:txBody>
      </p:sp>
      <p:sp>
        <p:nvSpPr>
          <p:cNvPr id="8" name="Content Placeholder 7">
            <a:extLst>
              <a:ext uri="{FF2B5EF4-FFF2-40B4-BE49-F238E27FC236}">
                <a16:creationId xmlns:a16="http://schemas.microsoft.com/office/drawing/2014/main" id="{C25089CA-FDA5-4F67-A8F5-F80419582D29}"/>
              </a:ext>
            </a:extLst>
          </p:cNvPr>
          <p:cNvSpPr>
            <a:spLocks noGrp="1"/>
          </p:cNvSpPr>
          <p:nvPr>
            <p:ph sz="half" idx="1"/>
          </p:nvPr>
        </p:nvSpPr>
        <p:spPr>
          <a:xfrm>
            <a:off x="350729" y="1398253"/>
            <a:ext cx="5669071" cy="4778710"/>
          </a:xfrm>
        </p:spPr>
        <p:txBody>
          <a:bodyPr>
            <a:normAutofit fontScale="25000" lnSpcReduction="20000"/>
          </a:bodyPr>
          <a:lstStyle/>
          <a:p>
            <a:pPr marL="0" indent="0" algn="ctr">
              <a:buNone/>
            </a:pPr>
            <a:r>
              <a:rPr lang="en-US" sz="12800" b="1" u="sng" dirty="0">
                <a:solidFill>
                  <a:srgbClr val="231490"/>
                </a:solidFill>
              </a:rPr>
              <a:t>Title VII – Employees Only</a:t>
            </a:r>
          </a:p>
          <a:p>
            <a:pPr marL="0" indent="0" algn="ctr">
              <a:buNone/>
            </a:pPr>
            <a:endParaRPr lang="en-US" b="1" u="sng" dirty="0"/>
          </a:p>
          <a:p>
            <a:r>
              <a:rPr lang="en-US" sz="8600" dirty="0">
                <a:solidFill>
                  <a:srgbClr val="231490"/>
                </a:solidFill>
              </a:rPr>
              <a:t>Title VII prohibits acts of sexual harassment when such harassment becomes a “term or condition” of employment, when rejection of the harassment could be used as the basis for an employment decision or when such conduct creates an intimidating “hostile” work environment. </a:t>
            </a:r>
          </a:p>
          <a:p>
            <a:r>
              <a:rPr lang="en-US" sz="8600" dirty="0">
                <a:solidFill>
                  <a:srgbClr val="231490"/>
                </a:solidFill>
              </a:rPr>
              <a:t>The types of sexual harassment prohibited by Title VII are grouped into two categories: </a:t>
            </a:r>
          </a:p>
          <a:p>
            <a:pPr lvl="1"/>
            <a:r>
              <a:rPr lang="en-US" sz="8600" b="1" dirty="0">
                <a:solidFill>
                  <a:srgbClr val="231490"/>
                </a:solidFill>
              </a:rPr>
              <a:t>quid pro quo</a:t>
            </a:r>
            <a:r>
              <a:rPr lang="en-US" sz="8600" dirty="0">
                <a:solidFill>
                  <a:srgbClr val="231490"/>
                </a:solidFill>
              </a:rPr>
              <a:t> sexual harassment, when the harassment is directly linked to the grant or denial of an employee’s economic benefits, and</a:t>
            </a:r>
          </a:p>
          <a:p>
            <a:pPr lvl="1"/>
            <a:r>
              <a:rPr lang="en-US" sz="8600" b="1" dirty="0">
                <a:solidFill>
                  <a:srgbClr val="231490"/>
                </a:solidFill>
              </a:rPr>
              <a:t> hostile environment harassment</a:t>
            </a:r>
            <a:r>
              <a:rPr lang="en-US" sz="8600" dirty="0">
                <a:solidFill>
                  <a:srgbClr val="231490"/>
                </a:solidFill>
              </a:rPr>
              <a:t>, when the harassment creates a difficult working environment for an employee</a:t>
            </a:r>
            <a:r>
              <a:rPr lang="en-US" sz="8600" dirty="0"/>
              <a:t>. </a:t>
            </a:r>
            <a:r>
              <a:rPr lang="en-US" dirty="0"/>
              <a:t>	</a:t>
            </a:r>
          </a:p>
        </p:txBody>
      </p:sp>
      <p:sp>
        <p:nvSpPr>
          <p:cNvPr id="9" name="Content Placeholder 8">
            <a:extLst>
              <a:ext uri="{FF2B5EF4-FFF2-40B4-BE49-F238E27FC236}">
                <a16:creationId xmlns:a16="http://schemas.microsoft.com/office/drawing/2014/main" id="{6FA1C1CE-ED9A-45B9-83F6-B80A130D5DA9}"/>
              </a:ext>
            </a:extLst>
          </p:cNvPr>
          <p:cNvSpPr>
            <a:spLocks noGrp="1"/>
          </p:cNvSpPr>
          <p:nvPr>
            <p:ph sz="half" idx="2"/>
          </p:nvPr>
        </p:nvSpPr>
        <p:spPr>
          <a:xfrm>
            <a:off x="6713951" y="1389388"/>
            <a:ext cx="5127320" cy="4787575"/>
          </a:xfrm>
        </p:spPr>
        <p:txBody>
          <a:bodyPr>
            <a:normAutofit fontScale="25000" lnSpcReduction="20000"/>
          </a:bodyPr>
          <a:lstStyle/>
          <a:p>
            <a:pPr marL="0" indent="0" algn="ctr">
              <a:buNone/>
            </a:pPr>
            <a:r>
              <a:rPr lang="en-US" sz="12800" b="1" u="sng" dirty="0">
                <a:solidFill>
                  <a:srgbClr val="231490"/>
                </a:solidFill>
              </a:rPr>
              <a:t>Title IX</a:t>
            </a:r>
          </a:p>
          <a:p>
            <a:pPr marL="0" indent="0" algn="ctr">
              <a:buNone/>
            </a:pPr>
            <a:endParaRPr lang="en-US" b="1" u="sng" dirty="0"/>
          </a:p>
          <a:p>
            <a:r>
              <a:rPr lang="en-US" sz="5600" b="1" dirty="0">
                <a:solidFill>
                  <a:srgbClr val="231490"/>
                </a:solidFill>
              </a:rPr>
              <a:t>Sexual harassment means conduct on the basis of sex that satisfies one or more of the following:</a:t>
            </a:r>
          </a:p>
          <a:p>
            <a:r>
              <a:rPr lang="en-US" sz="5600" dirty="0">
                <a:solidFill>
                  <a:srgbClr val="231490"/>
                </a:solidFill>
              </a:rPr>
              <a:t> </a:t>
            </a:r>
          </a:p>
          <a:p>
            <a:pPr marL="342900" indent="-342900">
              <a:buFontTx/>
              <a:buAutoNum type="arabicParenBoth"/>
            </a:pPr>
            <a:r>
              <a:rPr lang="en-US" sz="5600" b="1" dirty="0">
                <a:solidFill>
                  <a:srgbClr val="FF0000"/>
                </a:solidFill>
              </a:rPr>
              <a:t>Quid Pro Quo:  </a:t>
            </a:r>
            <a:r>
              <a:rPr lang="en-US" sz="5600" b="1" dirty="0">
                <a:solidFill>
                  <a:srgbClr val="231490"/>
                </a:solidFill>
              </a:rPr>
              <a:t>An employee of the School System conditioning the provision of an aid, benefit, or service of the recipient on an individual’s participation in unwelcome sexual conduct; </a:t>
            </a:r>
          </a:p>
          <a:p>
            <a:r>
              <a:rPr lang="en-US" sz="5600" dirty="0">
                <a:solidFill>
                  <a:srgbClr val="231490"/>
                </a:solidFill>
              </a:rPr>
              <a:t> </a:t>
            </a:r>
          </a:p>
          <a:p>
            <a:r>
              <a:rPr lang="en-US" sz="5600" b="1" dirty="0">
                <a:solidFill>
                  <a:srgbClr val="231490"/>
                </a:solidFill>
              </a:rPr>
              <a:t>(2) </a:t>
            </a:r>
            <a:r>
              <a:rPr lang="en-US" sz="5600" b="1" dirty="0">
                <a:solidFill>
                  <a:srgbClr val="FF0000"/>
                </a:solidFill>
              </a:rPr>
              <a:t>Unwelcome conduct </a:t>
            </a:r>
            <a:r>
              <a:rPr lang="en-US" sz="5600" b="1" dirty="0">
                <a:solidFill>
                  <a:srgbClr val="231490"/>
                </a:solidFill>
              </a:rPr>
              <a:t>determined by a reasonable person to be so severe, pervasive, and objectively offensive that it effectively denies a person equal access to the School System’s education programs or activities; or</a:t>
            </a:r>
          </a:p>
          <a:p>
            <a:r>
              <a:rPr lang="en-US" sz="5600" dirty="0">
                <a:solidFill>
                  <a:srgbClr val="231490"/>
                </a:solidFill>
              </a:rPr>
              <a:t> </a:t>
            </a:r>
          </a:p>
          <a:p>
            <a:r>
              <a:rPr lang="en-US" sz="5600" b="1" dirty="0">
                <a:solidFill>
                  <a:srgbClr val="231490"/>
                </a:solidFill>
              </a:rPr>
              <a:t>(3) </a:t>
            </a:r>
            <a:r>
              <a:rPr lang="en-US" sz="5600" b="1" dirty="0">
                <a:solidFill>
                  <a:srgbClr val="FF0000"/>
                </a:solidFill>
              </a:rPr>
              <a:t>“Sexual assault” </a:t>
            </a:r>
            <a:r>
              <a:rPr lang="en-US" sz="5600" b="1" dirty="0">
                <a:solidFill>
                  <a:srgbClr val="231490"/>
                </a:solidFill>
              </a:rPr>
              <a:t>as defined in 20 U.S.C. § 1092(f)(6)(A)(v), </a:t>
            </a:r>
            <a:r>
              <a:rPr lang="en-US" sz="5600" b="1" dirty="0">
                <a:solidFill>
                  <a:srgbClr val="FF0000"/>
                </a:solidFill>
              </a:rPr>
              <a:t>“dating violence” </a:t>
            </a:r>
            <a:r>
              <a:rPr lang="en-US" sz="5600" b="1" dirty="0">
                <a:solidFill>
                  <a:srgbClr val="231490"/>
                </a:solidFill>
              </a:rPr>
              <a:t>as defined in 34 U.S.C. § 12291(a)(10), </a:t>
            </a:r>
            <a:r>
              <a:rPr lang="en-US" sz="5600" b="1" dirty="0">
                <a:solidFill>
                  <a:srgbClr val="FF0000"/>
                </a:solidFill>
              </a:rPr>
              <a:t>“domestic violence” </a:t>
            </a:r>
            <a:r>
              <a:rPr lang="en-US" sz="5600" b="1" dirty="0">
                <a:solidFill>
                  <a:srgbClr val="231490"/>
                </a:solidFill>
              </a:rPr>
              <a:t>as defined in 34 U.S.C. § 12291(a)(8), or </a:t>
            </a:r>
            <a:r>
              <a:rPr lang="en-US" sz="5600" b="1" dirty="0">
                <a:solidFill>
                  <a:srgbClr val="FF0000"/>
                </a:solidFill>
              </a:rPr>
              <a:t>“stalking” </a:t>
            </a:r>
            <a:r>
              <a:rPr lang="en-US" sz="5600" b="1" dirty="0">
                <a:solidFill>
                  <a:srgbClr val="231490"/>
                </a:solidFill>
              </a:rPr>
              <a:t>as defined in 34 U.S.C. § 12291(a)(30). </a:t>
            </a:r>
          </a:p>
          <a:p>
            <a:endParaRPr lang="en-US" sz="5600" b="1" dirty="0">
              <a:solidFill>
                <a:srgbClr val="231490"/>
              </a:solidFill>
            </a:endParaRPr>
          </a:p>
          <a:p>
            <a:r>
              <a:rPr lang="en-US" sz="5600" b="1" i="1" dirty="0">
                <a:solidFill>
                  <a:srgbClr val="231490"/>
                </a:solidFill>
              </a:rPr>
              <a:t>All of these types of sexual harassment jeopardize the equal access to education that Title IX is designed to protect</a:t>
            </a:r>
          </a:p>
          <a:p>
            <a:pPr marL="0" indent="0">
              <a:buNone/>
            </a:pPr>
            <a:endParaRPr lang="en-US" b="1" u="sng" dirty="0"/>
          </a:p>
        </p:txBody>
      </p:sp>
    </p:spTree>
    <p:extLst>
      <p:ext uri="{BB962C8B-B14F-4D97-AF65-F5344CB8AC3E}">
        <p14:creationId xmlns:p14="http://schemas.microsoft.com/office/powerpoint/2010/main" val="3149000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89176"/>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Title IX Jurisdiction</a:t>
            </a:r>
          </a:p>
        </p:txBody>
      </p:sp>
      <p:sp>
        <p:nvSpPr>
          <p:cNvPr id="2" name="TextBox 1"/>
          <p:cNvSpPr txBox="1"/>
          <p:nvPr/>
        </p:nvSpPr>
        <p:spPr>
          <a:xfrm>
            <a:off x="330982" y="1348800"/>
            <a:ext cx="11641507" cy="5539978"/>
          </a:xfrm>
          <a:prstGeom prst="rect">
            <a:avLst/>
          </a:prstGeom>
          <a:noFill/>
        </p:spPr>
        <p:txBody>
          <a:bodyPr wrap="square" rtlCol="0">
            <a:spAutoFit/>
          </a:bodyPr>
          <a:lstStyle/>
          <a:p>
            <a:r>
              <a:rPr lang="en-US" sz="2800" b="1" dirty="0">
                <a:solidFill>
                  <a:srgbClr val="231490"/>
                </a:solidFill>
              </a:rPr>
              <a:t>Where did it occur?</a:t>
            </a:r>
          </a:p>
          <a:p>
            <a:endParaRPr lang="en-US" b="1" dirty="0">
              <a:solidFill>
                <a:srgbClr val="231490"/>
              </a:solidFill>
            </a:endParaRPr>
          </a:p>
          <a:p>
            <a:r>
              <a:rPr lang="en-US" dirty="0">
                <a:solidFill>
                  <a:srgbClr val="231490"/>
                </a:solidFill>
              </a:rPr>
              <a:t>•</a:t>
            </a:r>
            <a:r>
              <a:rPr lang="en-US" sz="1600" dirty="0">
                <a:solidFill>
                  <a:srgbClr val="231490"/>
                </a:solidFill>
              </a:rPr>
              <a:t>Schools must respond when sexual harassment occurs within the scope of a school’s “education program or activity”  </a:t>
            </a:r>
            <a:r>
              <a:rPr lang="en-US" sz="1600" b="1" dirty="0">
                <a:solidFill>
                  <a:srgbClr val="FF0000"/>
                </a:solidFill>
              </a:rPr>
              <a:t>and</a:t>
            </a:r>
            <a:r>
              <a:rPr lang="en-US" sz="1600" dirty="0">
                <a:solidFill>
                  <a:srgbClr val="231490"/>
                </a:solidFill>
              </a:rPr>
              <a:t> in the US.   The school system </a:t>
            </a:r>
            <a:r>
              <a:rPr lang="en-US" dirty="0">
                <a:solidFill>
                  <a:srgbClr val="231490"/>
                </a:solidFill>
              </a:rPr>
              <a:t>must have had substantial control over the alleged perpetrator (i.e. respondent).</a:t>
            </a:r>
            <a:endParaRPr lang="en-US" sz="1600" dirty="0">
              <a:solidFill>
                <a:srgbClr val="231490"/>
              </a:solidFill>
            </a:endParaRPr>
          </a:p>
          <a:p>
            <a:endParaRPr lang="en-US" sz="1600" dirty="0">
              <a:solidFill>
                <a:srgbClr val="231490"/>
              </a:solidFill>
            </a:endParaRPr>
          </a:p>
          <a:p>
            <a:pPr marL="285750" indent="-285750">
              <a:buFont typeface="Arial" panose="020B0604020202020204" pitchFamily="34" charset="0"/>
              <a:buChar char="•"/>
            </a:pPr>
            <a:r>
              <a:rPr lang="en-US" sz="1600" dirty="0">
                <a:solidFill>
                  <a:srgbClr val="231490"/>
                </a:solidFill>
              </a:rPr>
              <a:t>This should be a consideration in the initial interview with complainant and also if the formal complaint is filed.</a:t>
            </a:r>
          </a:p>
          <a:p>
            <a:endParaRPr lang="en-US" sz="1600" dirty="0">
              <a:solidFill>
                <a:srgbClr val="231490"/>
              </a:solidFill>
            </a:endParaRPr>
          </a:p>
          <a:p>
            <a:r>
              <a:rPr lang="en-US" sz="1600" dirty="0">
                <a:solidFill>
                  <a:srgbClr val="231490"/>
                </a:solidFill>
              </a:rPr>
              <a:t>• Includes locations, events, or circumstances over which the school exercises substantial control over both the respondent and the context in which the sexual harassment occurred, whether such programs or activities occur on-campus or off-campus.</a:t>
            </a:r>
          </a:p>
          <a:p>
            <a:r>
              <a:rPr lang="en-US" sz="1600" dirty="0">
                <a:solidFill>
                  <a:srgbClr val="231490"/>
                </a:solidFill>
              </a:rPr>
              <a:t>	 • For example: </a:t>
            </a:r>
          </a:p>
          <a:p>
            <a:pPr marL="1657350" lvl="3" indent="-285750">
              <a:buFont typeface="Arial" panose="020B0604020202020204" pitchFamily="34" charset="0"/>
              <a:buChar char="•"/>
            </a:pPr>
            <a:r>
              <a:rPr lang="en-US" sz="1600" dirty="0">
                <a:solidFill>
                  <a:srgbClr val="231490"/>
                </a:solidFill>
              </a:rPr>
              <a:t>At school </a:t>
            </a:r>
          </a:p>
          <a:p>
            <a:pPr marL="1657350" lvl="3" indent="-285750">
              <a:buFont typeface="Arial" panose="020B0604020202020204" pitchFamily="34" charset="0"/>
              <a:buChar char="•"/>
            </a:pPr>
            <a:r>
              <a:rPr lang="en-US" sz="1600" dirty="0">
                <a:solidFill>
                  <a:srgbClr val="231490"/>
                </a:solidFill>
              </a:rPr>
              <a:t>Extracurricular activities</a:t>
            </a:r>
          </a:p>
          <a:p>
            <a:pPr marL="1657350" lvl="3" indent="-285750">
              <a:buFont typeface="Arial" panose="020B0604020202020204" pitchFamily="34" charset="0"/>
              <a:buChar char="•"/>
            </a:pPr>
            <a:r>
              <a:rPr lang="en-US" sz="1600" dirty="0">
                <a:solidFill>
                  <a:srgbClr val="231490"/>
                </a:solidFill>
              </a:rPr>
              <a:t>Field trips </a:t>
            </a:r>
          </a:p>
          <a:p>
            <a:pPr marL="1657350" lvl="3" indent="-285750">
              <a:buFont typeface="Arial" panose="020B0604020202020204" pitchFamily="34" charset="0"/>
              <a:buChar char="•"/>
            </a:pPr>
            <a:r>
              <a:rPr lang="en-US" sz="1600" dirty="0">
                <a:solidFill>
                  <a:srgbClr val="231490"/>
                </a:solidFill>
              </a:rPr>
              <a:t>School bus </a:t>
            </a:r>
          </a:p>
          <a:p>
            <a:pPr marL="1657350" lvl="3" indent="-285750">
              <a:buFont typeface="Arial" panose="020B0604020202020204" pitchFamily="34" charset="0"/>
              <a:buChar char="•"/>
            </a:pPr>
            <a:r>
              <a:rPr lang="en-US" sz="1600" dirty="0">
                <a:solidFill>
                  <a:srgbClr val="231490"/>
                </a:solidFill>
              </a:rPr>
              <a:t>Distance education</a:t>
            </a:r>
          </a:p>
          <a:p>
            <a:pPr marL="1657350" lvl="3" indent="-285750">
              <a:buFont typeface="Arial" panose="020B0604020202020204" pitchFamily="34" charset="0"/>
              <a:buChar char="•"/>
            </a:pPr>
            <a:r>
              <a:rPr lang="en-US" sz="1600" dirty="0">
                <a:solidFill>
                  <a:srgbClr val="231490"/>
                </a:solidFill>
              </a:rPr>
              <a:t>School Gyms</a:t>
            </a:r>
          </a:p>
          <a:p>
            <a:pPr marL="1657350" lvl="3" indent="-285750">
              <a:buFont typeface="Arial" panose="020B0604020202020204" pitchFamily="34" charset="0"/>
              <a:buChar char="•"/>
            </a:pPr>
            <a:endParaRPr lang="en-US" sz="1600" dirty="0">
              <a:solidFill>
                <a:srgbClr val="231490"/>
              </a:solidFill>
            </a:endParaRPr>
          </a:p>
          <a:p>
            <a:pPr marL="285750" indent="-285750">
              <a:buFont typeface="Arial" panose="020B0604020202020204" pitchFamily="34" charset="0"/>
              <a:buChar char="•"/>
            </a:pPr>
            <a:r>
              <a:rPr lang="en-US" sz="1600" dirty="0">
                <a:solidFill>
                  <a:srgbClr val="231490"/>
                </a:solidFill>
              </a:rPr>
              <a:t>A formal complaint filed for an allegation outside of the Title IX jurisdiction must be dismissed.</a:t>
            </a:r>
          </a:p>
          <a:p>
            <a:endParaRPr lang="en-US" sz="1600" dirty="0">
              <a:solidFill>
                <a:srgbClr val="231490"/>
              </a:solidFill>
            </a:endParaRPr>
          </a:p>
          <a:p>
            <a:r>
              <a:rPr lang="en-US" sz="1600" dirty="0">
                <a:solidFill>
                  <a:srgbClr val="231490"/>
                </a:solidFill>
              </a:rPr>
              <a:t>• A school may address sexual harassment affecting its students or employees that falls </a:t>
            </a:r>
            <a:r>
              <a:rPr lang="en-US" sz="1600" dirty="0">
                <a:solidFill>
                  <a:srgbClr val="FF0000"/>
                </a:solidFill>
              </a:rPr>
              <a:t>outside</a:t>
            </a:r>
            <a:r>
              <a:rPr lang="en-US" sz="1600" dirty="0">
                <a:solidFill>
                  <a:srgbClr val="231490"/>
                </a:solidFill>
              </a:rPr>
              <a:t> Title IX’s jurisdiction in any manner the school chooses, including providing supportive measures and/or pursuing discipline</a:t>
            </a:r>
          </a:p>
        </p:txBody>
      </p:sp>
    </p:spTree>
    <p:extLst>
      <p:ext uri="{BB962C8B-B14F-4D97-AF65-F5344CB8AC3E}">
        <p14:creationId xmlns:p14="http://schemas.microsoft.com/office/powerpoint/2010/main" val="119321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1077218"/>
          </a:xfrm>
          <a:prstGeom prst="rect">
            <a:avLst/>
          </a:prstGeom>
          <a:noFill/>
        </p:spPr>
        <p:txBody>
          <a:bodyPr wrap="square" rtlCol="0">
            <a:spAutoFit/>
          </a:bodyPr>
          <a:lstStyle/>
          <a:p>
            <a:r>
              <a:rPr lang="en-US" sz="3200" b="1" dirty="0">
                <a:solidFill>
                  <a:schemeClr val="bg1"/>
                </a:solidFill>
              </a:rPr>
              <a:t>School Responsibilities for Responding </a:t>
            </a:r>
          </a:p>
          <a:p>
            <a:r>
              <a:rPr lang="en-US" sz="3200" b="1" dirty="0">
                <a:solidFill>
                  <a:schemeClr val="bg1"/>
                </a:solidFill>
              </a:rPr>
              <a:t>to Sexual Harassment</a:t>
            </a:r>
            <a:endParaRPr lang="en-US" sz="3200" b="1" dirty="0">
              <a:solidFill>
                <a:schemeClr val="bg1"/>
              </a:solidFill>
              <a:latin typeface="Segoe UI" panose="020B0502040204020203" pitchFamily="34" charset="0"/>
            </a:endParaRPr>
          </a:p>
        </p:txBody>
      </p:sp>
      <p:sp>
        <p:nvSpPr>
          <p:cNvPr id="7" name="Rectangle 6"/>
          <p:cNvSpPr/>
          <p:nvPr/>
        </p:nvSpPr>
        <p:spPr>
          <a:xfrm>
            <a:off x="539828" y="1388126"/>
            <a:ext cx="10972800" cy="5262979"/>
          </a:xfrm>
          <a:prstGeom prst="rect">
            <a:avLst/>
          </a:prstGeom>
        </p:spPr>
        <p:txBody>
          <a:bodyPr wrap="square">
            <a:spAutoFit/>
          </a:bodyPr>
          <a:lstStyle/>
          <a:p>
            <a:r>
              <a:rPr lang="en-US" sz="2400" dirty="0">
                <a:solidFill>
                  <a:srgbClr val="231490"/>
                </a:solidFill>
              </a:rPr>
              <a:t>For K-12 schools, once any school/district employee has </a:t>
            </a:r>
            <a:r>
              <a:rPr lang="en-US" sz="2400" b="1" dirty="0">
                <a:solidFill>
                  <a:srgbClr val="231490"/>
                </a:solidFill>
              </a:rPr>
              <a:t>actual notice </a:t>
            </a:r>
            <a:r>
              <a:rPr lang="en-US" sz="2400" dirty="0">
                <a:solidFill>
                  <a:srgbClr val="231490"/>
                </a:solidFill>
              </a:rPr>
              <a:t>of sexual harassment/sexual misconduct, the school must: </a:t>
            </a:r>
          </a:p>
          <a:p>
            <a:pPr marL="285750" indent="-285750">
              <a:buFont typeface="Wingdings" panose="05000000000000000000" pitchFamily="2" charset="2"/>
              <a:buChar char="q"/>
            </a:pPr>
            <a:endParaRPr lang="en-US" sz="2400" dirty="0">
              <a:solidFill>
                <a:srgbClr val="231490"/>
              </a:solidFill>
            </a:endParaRPr>
          </a:p>
          <a:p>
            <a:pPr marL="285750" indent="-285750">
              <a:buFont typeface="Wingdings" panose="05000000000000000000" pitchFamily="2" charset="2"/>
              <a:buChar char="q"/>
            </a:pPr>
            <a:r>
              <a:rPr lang="en-US" sz="2400" dirty="0">
                <a:solidFill>
                  <a:srgbClr val="231490"/>
                </a:solidFill>
              </a:rPr>
              <a:t>Take immediate and appropriate steps to investigate what occurred – The obligation to investigate is absolute, even if just an Initial Assessment is completed</a:t>
            </a:r>
          </a:p>
          <a:p>
            <a:pPr marL="285750" indent="-285750">
              <a:buFont typeface="Wingdings" panose="05000000000000000000" pitchFamily="2" charset="2"/>
              <a:buChar char="q"/>
            </a:pPr>
            <a:endParaRPr lang="en-US" sz="2400" dirty="0">
              <a:solidFill>
                <a:srgbClr val="231490"/>
              </a:solidFill>
            </a:endParaRPr>
          </a:p>
          <a:p>
            <a:pPr marL="285750" indent="-285750">
              <a:buFont typeface="Wingdings" panose="05000000000000000000" pitchFamily="2" charset="2"/>
              <a:buChar char="q"/>
            </a:pPr>
            <a:r>
              <a:rPr lang="en-US" sz="2400" dirty="0">
                <a:solidFill>
                  <a:srgbClr val="231490"/>
                </a:solidFill>
              </a:rPr>
              <a:t>Take prompt and effective action to: </a:t>
            </a:r>
          </a:p>
          <a:p>
            <a:pPr marL="742950" lvl="1" indent="-285750">
              <a:buFont typeface="Wingdings" panose="05000000000000000000" pitchFamily="2" charset="2"/>
              <a:buChar char="q"/>
            </a:pPr>
            <a:r>
              <a:rPr lang="en-US" sz="2400" b="1" dirty="0">
                <a:solidFill>
                  <a:srgbClr val="231490"/>
                </a:solidFill>
              </a:rPr>
              <a:t>Investigate</a:t>
            </a:r>
            <a:r>
              <a:rPr lang="en-US" sz="2400" dirty="0">
                <a:solidFill>
                  <a:srgbClr val="231490"/>
                </a:solidFill>
              </a:rPr>
              <a:t> the allegation</a:t>
            </a:r>
            <a:r>
              <a:rPr lang="en-US" sz="2400" b="1" dirty="0">
                <a:solidFill>
                  <a:srgbClr val="231490"/>
                </a:solidFill>
              </a:rPr>
              <a:t> </a:t>
            </a:r>
          </a:p>
          <a:p>
            <a:pPr marL="742950" lvl="1" indent="-285750">
              <a:buFont typeface="Wingdings" panose="05000000000000000000" pitchFamily="2" charset="2"/>
              <a:buChar char="q"/>
            </a:pPr>
            <a:r>
              <a:rPr lang="en-US" sz="2400" b="1" dirty="0">
                <a:solidFill>
                  <a:srgbClr val="231490"/>
                </a:solidFill>
              </a:rPr>
              <a:t>Stop </a:t>
            </a:r>
            <a:r>
              <a:rPr lang="en-US" sz="2400" dirty="0">
                <a:solidFill>
                  <a:srgbClr val="231490"/>
                </a:solidFill>
              </a:rPr>
              <a:t>the harassment </a:t>
            </a:r>
          </a:p>
          <a:p>
            <a:pPr marL="742950" lvl="1" indent="-285750">
              <a:buFont typeface="Wingdings" panose="05000000000000000000" pitchFamily="2" charset="2"/>
              <a:buChar char="q"/>
            </a:pPr>
            <a:r>
              <a:rPr lang="en-US" sz="2400" b="1" dirty="0">
                <a:solidFill>
                  <a:srgbClr val="231490"/>
                </a:solidFill>
              </a:rPr>
              <a:t>Prevent</a:t>
            </a:r>
            <a:r>
              <a:rPr lang="en-US" sz="2400" dirty="0">
                <a:solidFill>
                  <a:srgbClr val="231490"/>
                </a:solidFill>
              </a:rPr>
              <a:t> the recurrence </a:t>
            </a:r>
          </a:p>
          <a:p>
            <a:pPr marL="742950" lvl="1" indent="-285750">
              <a:buFont typeface="Wingdings" panose="05000000000000000000" pitchFamily="2" charset="2"/>
              <a:buChar char="q"/>
            </a:pPr>
            <a:r>
              <a:rPr lang="en-US" sz="2400" b="1" dirty="0">
                <a:solidFill>
                  <a:srgbClr val="231490"/>
                </a:solidFill>
              </a:rPr>
              <a:t>Remedy</a:t>
            </a:r>
            <a:r>
              <a:rPr lang="en-US" sz="2400" dirty="0">
                <a:solidFill>
                  <a:srgbClr val="231490"/>
                </a:solidFill>
              </a:rPr>
              <a:t> the effects </a:t>
            </a:r>
          </a:p>
          <a:p>
            <a:pPr marL="742950" lvl="1" indent="-285750">
              <a:buFont typeface="Wingdings" panose="05000000000000000000" pitchFamily="2" charset="2"/>
              <a:buChar char="q"/>
            </a:pPr>
            <a:endParaRPr lang="en-US" sz="2400" dirty="0">
              <a:solidFill>
                <a:srgbClr val="231490"/>
              </a:solidFill>
            </a:endParaRPr>
          </a:p>
          <a:p>
            <a:pPr algn="ctr"/>
            <a:r>
              <a:rPr lang="en-US" sz="2400" b="1" i="1" dirty="0">
                <a:solidFill>
                  <a:srgbClr val="FF0000"/>
                </a:solidFill>
              </a:rPr>
              <a:t>These responsibilities must be met regardless to whether the Complainant makes a formal complaint or asks the school to take action</a:t>
            </a:r>
            <a:r>
              <a:rPr lang="en-US" sz="2400" dirty="0">
                <a:solidFill>
                  <a:srgbClr val="231490"/>
                </a:solidFill>
              </a:rPr>
              <a:t>.</a:t>
            </a:r>
          </a:p>
        </p:txBody>
      </p:sp>
    </p:spTree>
    <p:extLst>
      <p:ext uri="{BB962C8B-B14F-4D97-AF65-F5344CB8AC3E}">
        <p14:creationId xmlns:p14="http://schemas.microsoft.com/office/powerpoint/2010/main" val="2241900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584775"/>
          </a:xfrm>
          <a:prstGeom prst="rect">
            <a:avLst/>
          </a:prstGeom>
          <a:noFill/>
        </p:spPr>
        <p:txBody>
          <a:bodyPr wrap="square" rtlCol="0">
            <a:spAutoFit/>
          </a:bodyPr>
          <a:lstStyle/>
          <a:p>
            <a:r>
              <a:rPr lang="en-US" sz="3200" b="1" dirty="0">
                <a:solidFill>
                  <a:schemeClr val="bg1"/>
                </a:solidFill>
              </a:rPr>
              <a:t>Check Your Understanding -- Poll</a:t>
            </a:r>
            <a:endParaRPr lang="en-US" sz="3200" b="1" dirty="0">
              <a:solidFill>
                <a:schemeClr val="bg1"/>
              </a:solidFill>
              <a:latin typeface="Segoe UI" panose="020B0502040204020203" pitchFamily="34" charset="0"/>
            </a:endParaRPr>
          </a:p>
        </p:txBody>
      </p:sp>
      <p:sp>
        <p:nvSpPr>
          <p:cNvPr id="7" name="Rectangle 6"/>
          <p:cNvSpPr/>
          <p:nvPr/>
        </p:nvSpPr>
        <p:spPr>
          <a:xfrm>
            <a:off x="539828" y="1388126"/>
            <a:ext cx="10972800" cy="461665"/>
          </a:xfrm>
          <a:prstGeom prst="rect">
            <a:avLst/>
          </a:prstGeom>
        </p:spPr>
        <p:txBody>
          <a:bodyPr wrap="square">
            <a:spAutoFit/>
          </a:bodyPr>
          <a:lstStyle/>
          <a:p>
            <a:pPr algn="ctr"/>
            <a:endParaRPr lang="en-US" sz="2400" dirty="0">
              <a:solidFill>
                <a:srgbClr val="231490"/>
              </a:solidFill>
            </a:endParaRPr>
          </a:p>
        </p:txBody>
      </p:sp>
      <p:pic>
        <p:nvPicPr>
          <p:cNvPr id="1026" name="Picture 2" descr="Summary of Unit 2 :: CCSS Assessment Literacy :: Digital Chalk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27" y="2260476"/>
            <a:ext cx="7048546" cy="301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092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a:solidFill>
                  <a:srgbClr val="231490"/>
                </a:solidFill>
                <a:latin typeface="Calibri" panose="020F0502020204030204" pitchFamily="34" charset="0"/>
                <a:cs typeface="Calibri" panose="020F0502020204030204" pitchFamily="34" charset="0"/>
              </a:rPr>
              <a:t>School Response to Allegations &amp; </a:t>
            </a:r>
          </a:p>
          <a:p>
            <a:pPr algn="ctr"/>
            <a:r>
              <a:rPr lang="en-US" altLang="en-US" sz="6000" b="1" dirty="0">
                <a:solidFill>
                  <a:srgbClr val="231490"/>
                </a:solidFill>
                <a:latin typeface="Calibri" panose="020F0502020204030204" pitchFamily="34" charset="0"/>
                <a:cs typeface="Calibri" panose="020F0502020204030204" pitchFamily="34" charset="0"/>
              </a:rPr>
              <a:t>Grievance Procedures</a:t>
            </a:r>
            <a:endParaRPr lang="en-US" altLang="en-US"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7256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1077218"/>
          </a:xfrm>
          <a:prstGeom prst="rect">
            <a:avLst/>
          </a:prstGeom>
          <a:noFill/>
        </p:spPr>
        <p:txBody>
          <a:bodyPr wrap="square" rtlCol="0">
            <a:spAutoFit/>
          </a:bodyPr>
          <a:lstStyle/>
          <a:p>
            <a:r>
              <a:rPr lang="en-US" sz="3200" b="1" dirty="0">
                <a:solidFill>
                  <a:schemeClr val="bg1"/>
                </a:solidFill>
              </a:rPr>
              <a:t>School Responsibilities for Responding </a:t>
            </a:r>
          </a:p>
          <a:p>
            <a:r>
              <a:rPr lang="en-US" sz="3200" b="1" dirty="0">
                <a:solidFill>
                  <a:schemeClr val="bg1"/>
                </a:solidFill>
              </a:rPr>
              <a:t>to Sexual Harassment</a:t>
            </a:r>
            <a:endParaRPr lang="en-US" sz="3200" b="1" dirty="0">
              <a:solidFill>
                <a:schemeClr val="bg1"/>
              </a:solidFill>
              <a:latin typeface="Segoe UI" panose="020B0502040204020203" pitchFamily="34" charset="0"/>
            </a:endParaRPr>
          </a:p>
        </p:txBody>
      </p:sp>
      <p:pic>
        <p:nvPicPr>
          <p:cNvPr id="8" name="Content Placeholder 3"/>
          <p:cNvPicPr>
            <a:picLocks noChangeAspect="1"/>
          </p:cNvPicPr>
          <p:nvPr/>
        </p:nvPicPr>
        <p:blipFill>
          <a:blip r:embed="rId4"/>
          <a:stretch>
            <a:fillRect/>
          </a:stretch>
        </p:blipFill>
        <p:spPr>
          <a:xfrm>
            <a:off x="1134738" y="1446557"/>
            <a:ext cx="10091450" cy="5174050"/>
          </a:xfrm>
          <a:prstGeom prst="rect">
            <a:avLst/>
          </a:prstGeom>
        </p:spPr>
      </p:pic>
    </p:spTree>
    <p:extLst>
      <p:ext uri="{BB962C8B-B14F-4D97-AF65-F5344CB8AC3E}">
        <p14:creationId xmlns:p14="http://schemas.microsoft.com/office/powerpoint/2010/main" val="1406410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6617196"/>
          </a:xfrm>
          <a:prstGeom prst="rect">
            <a:avLst/>
          </a:prstGeom>
        </p:spPr>
        <p:txBody>
          <a:bodyPr wrap="square">
            <a:spAutoFit/>
          </a:bodyPr>
          <a:lstStyle/>
          <a:p>
            <a:r>
              <a:rPr lang="en-US" b="1" i="1" u="sng" dirty="0">
                <a:solidFill>
                  <a:srgbClr val="231490"/>
                </a:solidFill>
              </a:rPr>
              <a:t>What is Actual Notice?  When do you have it? Who can receive it</a:t>
            </a:r>
            <a:r>
              <a:rPr lang="en-US" b="1" i="1" dirty="0">
                <a:solidFill>
                  <a:srgbClr val="231490"/>
                </a:solidFill>
              </a:rPr>
              <a:t>?</a:t>
            </a:r>
            <a:endParaRPr lang="en-US" b="1" i="1" u="sng" dirty="0">
              <a:solidFill>
                <a:srgbClr val="231490"/>
              </a:solidFill>
            </a:endParaRPr>
          </a:p>
          <a:p>
            <a:pPr marL="285750" indent="-285750">
              <a:lnSpc>
                <a:spcPct val="150000"/>
              </a:lnSpc>
              <a:buFont typeface="Arial" panose="020B0604020202020204" pitchFamily="34" charset="0"/>
              <a:buChar char="•"/>
            </a:pPr>
            <a:r>
              <a:rPr lang="en-US" dirty="0">
                <a:solidFill>
                  <a:srgbClr val="231490"/>
                </a:solidFill>
              </a:rPr>
              <a:t>Actual notice occurs when an individual notifies the Title IX coordinator or other </a:t>
            </a:r>
            <a:r>
              <a:rPr lang="en-US" b="1" i="1" dirty="0">
                <a:solidFill>
                  <a:srgbClr val="FF0000"/>
                </a:solidFill>
              </a:rPr>
              <a:t>responsible employee.  </a:t>
            </a:r>
            <a:r>
              <a:rPr lang="en-US" dirty="0">
                <a:solidFill>
                  <a:srgbClr val="231490"/>
                </a:solidFill>
              </a:rPr>
              <a:t>A responsible employee:</a:t>
            </a:r>
          </a:p>
          <a:p>
            <a:pPr marL="800100" lvl="1" indent="-342900">
              <a:lnSpc>
                <a:spcPct val="150000"/>
              </a:lnSpc>
              <a:buFont typeface="Wingdings" panose="05000000000000000000" pitchFamily="2" charset="2"/>
              <a:buChar char="Ø"/>
            </a:pPr>
            <a:r>
              <a:rPr lang="en-US" dirty="0">
                <a:solidFill>
                  <a:srgbClr val="231490"/>
                </a:solidFill>
              </a:rPr>
              <a:t>Has the authority to take action to redress the harassment; or </a:t>
            </a:r>
          </a:p>
          <a:p>
            <a:pPr marL="800100" lvl="1" indent="-342900">
              <a:lnSpc>
                <a:spcPct val="150000"/>
              </a:lnSpc>
              <a:buFont typeface="Wingdings" panose="05000000000000000000" pitchFamily="2" charset="2"/>
              <a:buChar char="Ø"/>
            </a:pPr>
            <a:r>
              <a:rPr lang="en-US" dirty="0">
                <a:solidFill>
                  <a:srgbClr val="231490"/>
                </a:solidFill>
              </a:rPr>
              <a:t>Has the duty to report harassment or other types of misconduct to appropriate officials; or is </a:t>
            </a:r>
          </a:p>
          <a:p>
            <a:pPr marL="800100" lvl="1" indent="-342900">
              <a:lnSpc>
                <a:spcPct val="150000"/>
              </a:lnSpc>
              <a:buFont typeface="Wingdings" panose="05000000000000000000" pitchFamily="2" charset="2"/>
              <a:buChar char="Ø"/>
            </a:pPr>
            <a:r>
              <a:rPr lang="en-US" dirty="0">
                <a:solidFill>
                  <a:srgbClr val="231490"/>
                </a:solidFill>
              </a:rPr>
              <a:t>Someone a student could reasonably believe has this authority or responsibility;</a:t>
            </a:r>
          </a:p>
          <a:p>
            <a:pPr marL="285750" indent="-285750">
              <a:lnSpc>
                <a:spcPct val="150000"/>
              </a:lnSpc>
              <a:buFont typeface="Arial" panose="020B0604020202020204" pitchFamily="34" charset="0"/>
              <a:buChar char="•"/>
            </a:pPr>
            <a:r>
              <a:rPr lang="en-US" dirty="0">
                <a:solidFill>
                  <a:srgbClr val="231490"/>
                </a:solidFill>
              </a:rPr>
              <a:t>Individual complains to school police or security official. </a:t>
            </a:r>
          </a:p>
          <a:p>
            <a:pPr marL="285750" indent="-285750">
              <a:lnSpc>
                <a:spcPct val="150000"/>
              </a:lnSpc>
              <a:buFont typeface="Arial" panose="020B0604020202020204" pitchFamily="34" charset="0"/>
              <a:buChar char="•"/>
            </a:pPr>
            <a:r>
              <a:rPr lang="en-US" dirty="0">
                <a:solidFill>
                  <a:srgbClr val="231490"/>
                </a:solidFill>
              </a:rPr>
              <a:t>Staff member witnesses harassment</a:t>
            </a:r>
          </a:p>
          <a:p>
            <a:pPr marL="285750" indent="-285750">
              <a:lnSpc>
                <a:spcPct val="150000"/>
              </a:lnSpc>
              <a:buFont typeface="Arial" panose="020B0604020202020204" pitchFamily="34" charset="0"/>
              <a:buChar char="•"/>
            </a:pPr>
            <a:r>
              <a:rPr lang="en-US" dirty="0">
                <a:solidFill>
                  <a:srgbClr val="231490"/>
                </a:solidFill>
              </a:rPr>
              <a:t>Rumors, gossip, social media, etc. </a:t>
            </a:r>
            <a:r>
              <a:rPr lang="en-US" i="1" dirty="0">
                <a:solidFill>
                  <a:srgbClr val="231490"/>
                </a:solidFill>
              </a:rPr>
              <a:t>can </a:t>
            </a:r>
            <a:r>
              <a:rPr lang="en-US" dirty="0">
                <a:solidFill>
                  <a:srgbClr val="231490"/>
                </a:solidFill>
              </a:rPr>
              <a:t>be notice</a:t>
            </a:r>
          </a:p>
          <a:p>
            <a:pPr marL="285750" indent="-285750">
              <a:lnSpc>
                <a:spcPct val="150000"/>
              </a:lnSpc>
              <a:buFont typeface="Arial" panose="020B0604020202020204" pitchFamily="34" charset="0"/>
              <a:buChar char="•"/>
            </a:pPr>
            <a:r>
              <a:rPr lang="en-US" b="1" dirty="0">
                <a:solidFill>
                  <a:srgbClr val="FF0000"/>
                </a:solidFill>
              </a:rPr>
              <a:t>This means that </a:t>
            </a:r>
            <a:r>
              <a:rPr lang="en-US" b="1" i="1" u="sng" dirty="0">
                <a:solidFill>
                  <a:srgbClr val="FF0000"/>
                </a:solidFill>
              </a:rPr>
              <a:t>ALL EMPLOYEES </a:t>
            </a:r>
            <a:r>
              <a:rPr lang="en-US" b="1" dirty="0">
                <a:solidFill>
                  <a:srgbClr val="FF0000"/>
                </a:solidFill>
              </a:rPr>
              <a:t>are responsible and must report any allegations of sexual harassment.  Not doing so is being “deliberately indifferent.”</a:t>
            </a:r>
          </a:p>
          <a:p>
            <a:r>
              <a:rPr lang="en-US" b="1" i="1" u="sng" dirty="0">
                <a:solidFill>
                  <a:srgbClr val="231490"/>
                </a:solidFill>
              </a:rPr>
              <a:t>Once actual notice exists, the duty to investigate is absolute. </a:t>
            </a:r>
          </a:p>
          <a:p>
            <a:pPr marL="800100" lvl="1" indent="-342900">
              <a:lnSpc>
                <a:spcPct val="150000"/>
              </a:lnSpc>
              <a:buFont typeface="Wingdings" panose="05000000000000000000" pitchFamily="2" charset="2"/>
              <a:buChar char="q"/>
            </a:pPr>
            <a:r>
              <a:rPr lang="en-US" dirty="0">
                <a:solidFill>
                  <a:srgbClr val="231490"/>
                </a:solidFill>
              </a:rPr>
              <a:t>Small “</a:t>
            </a:r>
            <a:r>
              <a:rPr lang="en-US" dirty="0" err="1">
                <a:solidFill>
                  <a:srgbClr val="231490"/>
                </a:solidFill>
              </a:rPr>
              <a:t>i</a:t>
            </a:r>
            <a:r>
              <a:rPr lang="en-US" dirty="0">
                <a:solidFill>
                  <a:srgbClr val="231490"/>
                </a:solidFill>
              </a:rPr>
              <a:t>” preliminary inquiry.</a:t>
            </a:r>
          </a:p>
          <a:p>
            <a:pPr marL="800100" lvl="1" indent="-342900">
              <a:lnSpc>
                <a:spcPct val="150000"/>
              </a:lnSpc>
              <a:buFont typeface="Wingdings" panose="05000000000000000000" pitchFamily="2" charset="2"/>
              <a:buChar char="q"/>
            </a:pPr>
            <a:r>
              <a:rPr lang="en-US" dirty="0">
                <a:solidFill>
                  <a:srgbClr val="231490"/>
                </a:solidFill>
              </a:rPr>
              <a:t>Big “I” comprehensive investigation (Formal Complaint.)</a:t>
            </a:r>
          </a:p>
          <a:p>
            <a:endParaRPr lang="en-US" sz="3200" dirty="0"/>
          </a:p>
          <a:p>
            <a:endParaRPr lang="en-US" sz="3200" dirty="0">
              <a:solidFill>
                <a:srgbClr val="231490"/>
              </a:solidFill>
            </a:endParaRP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Actual Notice</a:t>
            </a:r>
          </a:p>
        </p:txBody>
      </p:sp>
    </p:spTree>
    <p:extLst>
      <p:ext uri="{BB962C8B-B14F-4D97-AF65-F5344CB8AC3E}">
        <p14:creationId xmlns:p14="http://schemas.microsoft.com/office/powerpoint/2010/main" val="1706024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Actual Notice Summary</a:t>
            </a:r>
          </a:p>
        </p:txBody>
      </p:sp>
      <p:sp>
        <p:nvSpPr>
          <p:cNvPr id="2" name="TextBox 1"/>
          <p:cNvSpPr txBox="1"/>
          <p:nvPr/>
        </p:nvSpPr>
        <p:spPr>
          <a:xfrm>
            <a:off x="330982" y="1498294"/>
            <a:ext cx="11412999" cy="34163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231490"/>
                </a:solidFill>
              </a:rPr>
              <a:t>Actual notice </a:t>
            </a:r>
            <a:r>
              <a:rPr lang="en-US" sz="2800" dirty="0">
                <a:solidFill>
                  <a:srgbClr val="231490"/>
                </a:solidFill>
              </a:rPr>
              <a:t>triggers the obligation to offer supportive measures, explain grievance process</a:t>
            </a:r>
          </a:p>
          <a:p>
            <a:endParaRPr lang="en-US" sz="2800" dirty="0">
              <a:solidFill>
                <a:srgbClr val="231490"/>
              </a:solidFill>
            </a:endParaRPr>
          </a:p>
          <a:p>
            <a:pPr marL="457200" indent="-457200">
              <a:buFont typeface="Arial" panose="020B0604020202020204" pitchFamily="34" charset="0"/>
              <a:buChar char="•"/>
            </a:pPr>
            <a:r>
              <a:rPr lang="en-US" sz="2800" dirty="0">
                <a:solidFill>
                  <a:srgbClr val="231490"/>
                </a:solidFill>
              </a:rPr>
              <a:t> </a:t>
            </a:r>
            <a:r>
              <a:rPr lang="en-US" sz="2800" b="1" dirty="0">
                <a:solidFill>
                  <a:srgbClr val="231490"/>
                </a:solidFill>
              </a:rPr>
              <a:t>Formal complaint </a:t>
            </a:r>
            <a:r>
              <a:rPr lang="en-US" sz="2800" dirty="0">
                <a:solidFill>
                  <a:srgbClr val="231490"/>
                </a:solidFill>
              </a:rPr>
              <a:t>triggers the obligation to investigate</a:t>
            </a:r>
          </a:p>
          <a:p>
            <a:pPr marL="457200" indent="-457200">
              <a:buFont typeface="Arial" panose="020B0604020202020204" pitchFamily="34" charset="0"/>
              <a:buChar char="•"/>
            </a:pPr>
            <a:endParaRPr lang="en-US" sz="2800" dirty="0">
              <a:solidFill>
                <a:srgbClr val="231490"/>
              </a:solidFill>
            </a:endParaRPr>
          </a:p>
          <a:p>
            <a:pPr marL="457200" indent="-457200">
              <a:buFont typeface="Arial" panose="020B0604020202020204" pitchFamily="34" charset="0"/>
              <a:buChar char="•"/>
            </a:pPr>
            <a:r>
              <a:rPr lang="en-US" sz="2800" dirty="0">
                <a:solidFill>
                  <a:srgbClr val="231490"/>
                </a:solidFill>
              </a:rPr>
              <a:t>Parent/guardian has “right” to make report or complaint for students in K-12.</a:t>
            </a:r>
          </a:p>
          <a:p>
            <a:endParaRPr lang="en-US" sz="2000" dirty="0">
              <a:solidFill>
                <a:srgbClr val="231490"/>
              </a:solidFill>
            </a:endParaRPr>
          </a:p>
        </p:txBody>
      </p:sp>
    </p:spTree>
    <p:extLst>
      <p:ext uri="{BB962C8B-B14F-4D97-AF65-F5344CB8AC3E}">
        <p14:creationId xmlns:p14="http://schemas.microsoft.com/office/powerpoint/2010/main" val="3209327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48602" y="257334"/>
            <a:ext cx="9006415" cy="646331"/>
          </a:xfrm>
          <a:prstGeom prst="rect">
            <a:avLst/>
          </a:prstGeom>
          <a:noFill/>
        </p:spPr>
        <p:txBody>
          <a:bodyPr wrap="square" rtlCol="0">
            <a:spAutoFit/>
          </a:bodyPr>
          <a:lstStyle/>
          <a:p>
            <a:r>
              <a:rPr lang="en-US" sz="3600" b="1" dirty="0">
                <a:solidFill>
                  <a:schemeClr val="bg1"/>
                </a:solidFill>
                <a:latin typeface="Segoe UI" panose="020B0502040204020203" pitchFamily="34" charset="0"/>
              </a:rPr>
              <a:t>Common Supportive Measures</a:t>
            </a:r>
          </a:p>
        </p:txBody>
      </p:sp>
      <p:sp>
        <p:nvSpPr>
          <p:cNvPr id="2" name="TextBox 1"/>
          <p:cNvSpPr txBox="1"/>
          <p:nvPr/>
        </p:nvSpPr>
        <p:spPr>
          <a:xfrm>
            <a:off x="330983" y="1331036"/>
            <a:ext cx="5507958"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rgbClr val="231490"/>
                </a:solidFill>
              </a:rPr>
              <a:t>Referral to counseling, medical and/or other health services </a:t>
            </a:r>
          </a:p>
          <a:p>
            <a:pPr marL="285750" indent="-285750">
              <a:lnSpc>
                <a:spcPct val="150000"/>
              </a:lnSpc>
              <a:buFont typeface="Arial" panose="020B0604020202020204" pitchFamily="34" charset="0"/>
              <a:buChar char="•"/>
            </a:pPr>
            <a:r>
              <a:rPr lang="en-US" sz="2000" dirty="0">
                <a:solidFill>
                  <a:srgbClr val="231490"/>
                </a:solidFill>
              </a:rPr>
              <a:t>Referral to the Employee Assistance Program </a:t>
            </a:r>
          </a:p>
          <a:p>
            <a:pPr marL="285750" indent="-285750">
              <a:lnSpc>
                <a:spcPct val="150000"/>
              </a:lnSpc>
              <a:buFont typeface="Arial" panose="020B0604020202020204" pitchFamily="34" charset="0"/>
              <a:buChar char="•"/>
            </a:pPr>
            <a:r>
              <a:rPr lang="en-US" sz="2000" dirty="0">
                <a:solidFill>
                  <a:srgbClr val="231490"/>
                </a:solidFill>
              </a:rPr>
              <a:t>Mutual restrictions on contact between the parties </a:t>
            </a:r>
          </a:p>
          <a:p>
            <a:pPr marL="285750" indent="-285750">
              <a:lnSpc>
                <a:spcPct val="150000"/>
              </a:lnSpc>
              <a:buFont typeface="Arial" panose="020B0604020202020204" pitchFamily="34" charset="0"/>
              <a:buChar char="•"/>
            </a:pPr>
            <a:r>
              <a:rPr lang="en-US" sz="2000" dirty="0">
                <a:solidFill>
                  <a:srgbClr val="231490"/>
                </a:solidFill>
              </a:rPr>
              <a:t>Altering work arrangements for employees</a:t>
            </a:r>
          </a:p>
          <a:p>
            <a:pPr marL="285750" indent="-285750">
              <a:lnSpc>
                <a:spcPct val="150000"/>
              </a:lnSpc>
              <a:buFont typeface="Arial" panose="020B0604020202020204" pitchFamily="34" charset="0"/>
              <a:buChar char="•"/>
            </a:pPr>
            <a:r>
              <a:rPr lang="en-US" sz="2000" dirty="0">
                <a:solidFill>
                  <a:srgbClr val="231490"/>
                </a:solidFill>
              </a:rPr>
              <a:t>Safety planning </a:t>
            </a:r>
          </a:p>
          <a:p>
            <a:pPr marL="285750" indent="-285750">
              <a:lnSpc>
                <a:spcPct val="150000"/>
              </a:lnSpc>
              <a:buFont typeface="Arial" panose="020B0604020202020204" pitchFamily="34" charset="0"/>
              <a:buChar char="•"/>
            </a:pPr>
            <a:r>
              <a:rPr lang="en-US" sz="2000" dirty="0">
                <a:solidFill>
                  <a:srgbClr val="231490"/>
                </a:solidFill>
              </a:rPr>
              <a:t>Providing school safety escorts</a:t>
            </a:r>
          </a:p>
          <a:p>
            <a:pPr marL="285750" indent="-285750">
              <a:lnSpc>
                <a:spcPct val="150000"/>
              </a:lnSpc>
              <a:buFont typeface="Arial" panose="020B0604020202020204" pitchFamily="34" charset="0"/>
              <a:buChar char="•"/>
            </a:pPr>
            <a:r>
              <a:rPr lang="en-US" sz="2000" dirty="0">
                <a:solidFill>
                  <a:srgbClr val="231490"/>
                </a:solidFill>
              </a:rPr>
              <a:t>Transportation accommodations </a:t>
            </a:r>
          </a:p>
        </p:txBody>
      </p:sp>
      <p:sp>
        <p:nvSpPr>
          <p:cNvPr id="10" name="TextBox 9"/>
          <p:cNvSpPr txBox="1"/>
          <p:nvPr/>
        </p:nvSpPr>
        <p:spPr>
          <a:xfrm>
            <a:off x="6191718" y="1373099"/>
            <a:ext cx="5507958" cy="470898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rgbClr val="231490"/>
                </a:solidFill>
              </a:rPr>
              <a:t>Implementing contact limitations (no contact orders) between the parties; mutual restrictions on contact between the parties</a:t>
            </a:r>
          </a:p>
          <a:p>
            <a:pPr marL="285750" indent="-285750">
              <a:lnSpc>
                <a:spcPct val="150000"/>
              </a:lnSpc>
              <a:buFont typeface="Arial" panose="020B0604020202020204" pitchFamily="34" charset="0"/>
              <a:buChar char="•"/>
            </a:pPr>
            <a:r>
              <a:rPr lang="en-US" sz="2000" dirty="0">
                <a:solidFill>
                  <a:srgbClr val="231490"/>
                </a:solidFill>
              </a:rPr>
              <a:t>Academic support, extensions of deadlines, or other modifications of work or class schedule</a:t>
            </a:r>
          </a:p>
          <a:p>
            <a:pPr marL="285750" indent="-285750">
              <a:lnSpc>
                <a:spcPct val="150000"/>
              </a:lnSpc>
              <a:buFont typeface="Arial" panose="020B0604020202020204" pitchFamily="34" charset="0"/>
              <a:buChar char="•"/>
            </a:pPr>
            <a:r>
              <a:rPr lang="en-US" sz="2000" dirty="0">
                <a:solidFill>
                  <a:srgbClr val="231490"/>
                </a:solidFill>
              </a:rPr>
              <a:t>Trespass or Be on the Lookout (BOLO) orders </a:t>
            </a:r>
          </a:p>
          <a:p>
            <a:pPr marL="285750" indent="-285750">
              <a:lnSpc>
                <a:spcPct val="150000"/>
              </a:lnSpc>
              <a:buFont typeface="Arial" panose="020B0604020202020204" pitchFamily="34" charset="0"/>
              <a:buChar char="•"/>
            </a:pPr>
            <a:r>
              <a:rPr lang="en-US" sz="2000" dirty="0">
                <a:solidFill>
                  <a:srgbClr val="231490"/>
                </a:solidFill>
              </a:rPr>
              <a:t>Increased security and monitoring of certain areas of school </a:t>
            </a:r>
          </a:p>
          <a:p>
            <a:pPr marL="285750" indent="-285750">
              <a:lnSpc>
                <a:spcPct val="150000"/>
              </a:lnSpc>
              <a:buFont typeface="Arial" panose="020B0604020202020204" pitchFamily="34" charset="0"/>
              <a:buChar char="•"/>
            </a:pPr>
            <a:r>
              <a:rPr lang="en-US" sz="2000" dirty="0">
                <a:solidFill>
                  <a:srgbClr val="231490"/>
                </a:solidFill>
              </a:rPr>
              <a:t>Other similar measures</a:t>
            </a:r>
          </a:p>
          <a:p>
            <a:pPr>
              <a:lnSpc>
                <a:spcPct val="150000"/>
              </a:lnSpc>
            </a:pPr>
            <a:endParaRPr lang="en-US" sz="2000" dirty="0">
              <a:solidFill>
                <a:srgbClr val="231490"/>
              </a:solidFill>
            </a:endParaRPr>
          </a:p>
        </p:txBody>
      </p:sp>
    </p:spTree>
    <p:extLst>
      <p:ext uri="{BB962C8B-B14F-4D97-AF65-F5344CB8AC3E}">
        <p14:creationId xmlns:p14="http://schemas.microsoft.com/office/powerpoint/2010/main" val="1008262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126569" y="318890"/>
            <a:ext cx="9210502" cy="523220"/>
          </a:xfrm>
          <a:prstGeom prst="rect">
            <a:avLst/>
          </a:prstGeom>
          <a:noFill/>
        </p:spPr>
        <p:txBody>
          <a:bodyPr wrap="square" rtlCol="0">
            <a:spAutoFit/>
          </a:bodyPr>
          <a:lstStyle/>
          <a:p>
            <a:r>
              <a:rPr lang="en-US" sz="2800" b="1" dirty="0">
                <a:solidFill>
                  <a:schemeClr val="bg1"/>
                </a:solidFill>
                <a:latin typeface="Segoe UI" panose="020B0502040204020203" pitchFamily="34" charset="0"/>
              </a:rPr>
              <a:t>Learning Outcomes</a:t>
            </a:r>
          </a:p>
        </p:txBody>
      </p:sp>
      <p:sp>
        <p:nvSpPr>
          <p:cNvPr id="2" name="Rectangle 1"/>
          <p:cNvSpPr/>
          <p:nvPr/>
        </p:nvSpPr>
        <p:spPr>
          <a:xfrm>
            <a:off x="493981" y="1336385"/>
            <a:ext cx="11149781" cy="4093428"/>
          </a:xfrm>
          <a:prstGeom prst="rect">
            <a:avLst/>
          </a:prstGeom>
        </p:spPr>
        <p:txBody>
          <a:bodyPr wrap="square">
            <a:spAutoFit/>
          </a:bodyPr>
          <a:lstStyle/>
          <a:p>
            <a:pPr marR="13370"/>
            <a:r>
              <a:rPr lang="en-US" sz="3600" dirty="0">
                <a:solidFill>
                  <a:srgbClr val="231490"/>
                </a:solidFill>
              </a:rPr>
              <a:t>Participants will be able to</a:t>
            </a:r>
          </a:p>
          <a:p>
            <a:pPr marL="914400" lvl="1" indent="-457200">
              <a:buFont typeface="Arial" panose="020B0604020202020204" pitchFamily="34" charset="0"/>
              <a:buChar char="•"/>
            </a:pPr>
            <a:r>
              <a:rPr lang="en-US" sz="2800" dirty="0">
                <a:solidFill>
                  <a:srgbClr val="231490"/>
                </a:solidFill>
              </a:rPr>
              <a:t>Understand the general history of Title IX</a:t>
            </a:r>
          </a:p>
          <a:p>
            <a:pPr marL="914400" lvl="1" indent="-457200">
              <a:buFont typeface="Arial" panose="020B0604020202020204" pitchFamily="34" charset="0"/>
              <a:buChar char="•"/>
            </a:pPr>
            <a:r>
              <a:rPr lang="en-US" sz="2800" dirty="0">
                <a:solidFill>
                  <a:srgbClr val="231490"/>
                </a:solidFill>
              </a:rPr>
              <a:t>Recognize and evaluate sexual harassment</a:t>
            </a:r>
          </a:p>
          <a:p>
            <a:pPr marL="914400" lvl="1" indent="-457200">
              <a:buFont typeface="Arial" panose="020B0604020202020204" pitchFamily="34" charset="0"/>
              <a:buChar char="•"/>
            </a:pPr>
            <a:r>
              <a:rPr lang="en-US" sz="2800" dirty="0">
                <a:solidFill>
                  <a:srgbClr val="231490"/>
                </a:solidFill>
              </a:rPr>
              <a:t>Understand the grievance process and your role as investigator</a:t>
            </a:r>
          </a:p>
          <a:p>
            <a:pPr marL="914400" lvl="1" indent="-457200">
              <a:buFont typeface="Arial" panose="020B0604020202020204" pitchFamily="34" charset="0"/>
              <a:buChar char="•"/>
            </a:pPr>
            <a:r>
              <a:rPr lang="en-US" sz="2800" dirty="0">
                <a:solidFill>
                  <a:srgbClr val="231490"/>
                </a:solidFill>
              </a:rPr>
              <a:t>Identify conflicts of interest</a:t>
            </a:r>
          </a:p>
          <a:p>
            <a:pPr marL="914400" lvl="1" indent="-457200">
              <a:buFont typeface="Arial" panose="020B0604020202020204" pitchFamily="34" charset="0"/>
              <a:buChar char="•"/>
            </a:pPr>
            <a:r>
              <a:rPr lang="en-US" sz="2800" dirty="0">
                <a:solidFill>
                  <a:srgbClr val="231490"/>
                </a:solidFill>
              </a:rPr>
              <a:t>Utilize techniques for effective interviewing</a:t>
            </a:r>
          </a:p>
          <a:p>
            <a:pPr marL="914400" lvl="1" indent="-457200">
              <a:buFont typeface="Arial" panose="020B0604020202020204" pitchFamily="34" charset="0"/>
              <a:buChar char="•"/>
            </a:pPr>
            <a:r>
              <a:rPr lang="en-US" sz="2800" dirty="0">
                <a:solidFill>
                  <a:srgbClr val="231490"/>
                </a:solidFill>
              </a:rPr>
              <a:t>Understand requirements of investigative report and how to summarize relevant evidence</a:t>
            </a:r>
          </a:p>
          <a:p>
            <a:pPr marL="914400" lvl="1" indent="-457200">
              <a:buFont typeface="Arial" panose="020B0604020202020204" pitchFamily="34" charset="0"/>
              <a:buChar char="•"/>
            </a:pPr>
            <a:r>
              <a:rPr lang="en-US" sz="2800" dirty="0">
                <a:solidFill>
                  <a:srgbClr val="231490"/>
                </a:solidFill>
              </a:rPr>
              <a:t>Locate and use RCSS forms for documenting processes</a:t>
            </a:r>
          </a:p>
        </p:txBody>
      </p:sp>
    </p:spTree>
    <p:extLst>
      <p:ext uri="{BB962C8B-B14F-4D97-AF65-F5344CB8AC3E}">
        <p14:creationId xmlns:p14="http://schemas.microsoft.com/office/powerpoint/2010/main" val="3045127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584775"/>
          </a:xfrm>
          <a:prstGeom prst="rect">
            <a:avLst/>
          </a:prstGeom>
          <a:noFill/>
        </p:spPr>
        <p:txBody>
          <a:bodyPr wrap="square" rtlCol="0">
            <a:spAutoFit/>
          </a:bodyPr>
          <a:lstStyle/>
          <a:p>
            <a:r>
              <a:rPr lang="en-US" sz="3200" b="1" dirty="0">
                <a:solidFill>
                  <a:schemeClr val="bg1"/>
                </a:solidFill>
              </a:rPr>
              <a:t>Process Overview</a:t>
            </a:r>
            <a:endParaRPr lang="en-US" sz="3200" b="1" dirty="0">
              <a:solidFill>
                <a:schemeClr val="bg1"/>
              </a:solidFill>
              <a:latin typeface="Segoe UI" panose="020B0502040204020203" pitchFamily="34" charset="0"/>
            </a:endParaRPr>
          </a:p>
        </p:txBody>
      </p:sp>
      <p:graphicFrame>
        <p:nvGraphicFramePr>
          <p:cNvPr id="2" name="Diagram 1">
            <a:extLst>
              <a:ext uri="{FF2B5EF4-FFF2-40B4-BE49-F238E27FC236}">
                <a16:creationId xmlns:a16="http://schemas.microsoft.com/office/drawing/2014/main" id="{1D324F5D-95C7-4C57-A232-0C63CFF93176}"/>
              </a:ext>
            </a:extLst>
          </p:cNvPr>
          <p:cNvGraphicFramePr/>
          <p:nvPr>
            <p:extLst>
              <p:ext uri="{D42A27DB-BD31-4B8C-83A1-F6EECF244321}">
                <p14:modId xmlns:p14="http://schemas.microsoft.com/office/powerpoint/2010/main" val="3776799959"/>
              </p:ext>
            </p:extLst>
          </p:nvPr>
        </p:nvGraphicFramePr>
        <p:xfrm>
          <a:off x="1874253" y="143933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50022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584775"/>
          </a:xfrm>
          <a:prstGeom prst="rect">
            <a:avLst/>
          </a:prstGeom>
          <a:noFill/>
        </p:spPr>
        <p:txBody>
          <a:bodyPr wrap="square" rtlCol="0">
            <a:spAutoFit/>
          </a:bodyPr>
          <a:lstStyle/>
          <a:p>
            <a:r>
              <a:rPr lang="en-US" sz="3200" b="1" dirty="0">
                <a:solidFill>
                  <a:schemeClr val="bg1"/>
                </a:solidFill>
              </a:rPr>
              <a:t>Grievance Process Overview</a:t>
            </a:r>
            <a:endParaRPr lang="en-US" sz="3200" b="1" dirty="0">
              <a:solidFill>
                <a:schemeClr val="bg1"/>
              </a:solidFill>
              <a:latin typeface="Segoe UI" panose="020B0502040204020203" pitchFamily="34" charset="0"/>
            </a:endParaRPr>
          </a:p>
        </p:txBody>
      </p:sp>
      <p:graphicFrame>
        <p:nvGraphicFramePr>
          <p:cNvPr id="3" name="Diagram 2">
            <a:extLst>
              <a:ext uri="{FF2B5EF4-FFF2-40B4-BE49-F238E27FC236}">
                <a16:creationId xmlns:a16="http://schemas.microsoft.com/office/drawing/2014/main" id="{5106ECD2-16D3-44D9-8D3F-F5B28F4311C9}"/>
              </a:ext>
            </a:extLst>
          </p:cNvPr>
          <p:cNvGraphicFramePr/>
          <p:nvPr>
            <p:extLst>
              <p:ext uri="{D42A27DB-BD31-4B8C-83A1-F6EECF244321}">
                <p14:modId xmlns:p14="http://schemas.microsoft.com/office/powerpoint/2010/main" val="2544581576"/>
              </p:ext>
            </p:extLst>
          </p:nvPr>
        </p:nvGraphicFramePr>
        <p:xfrm>
          <a:off x="219511" y="719666"/>
          <a:ext cx="11972489" cy="59066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92426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219511" y="24432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Balancing Needs in the Grievance Process</a:t>
            </a:r>
          </a:p>
        </p:txBody>
      </p:sp>
      <p:graphicFrame>
        <p:nvGraphicFramePr>
          <p:cNvPr id="21" name="Diagram 20">
            <a:extLst>
              <a:ext uri="{FF2B5EF4-FFF2-40B4-BE49-F238E27FC236}">
                <a16:creationId xmlns:a16="http://schemas.microsoft.com/office/drawing/2014/main" id="{FF8EC7F8-6639-4E86-8C62-935405070C91}"/>
              </a:ext>
            </a:extLst>
          </p:cNvPr>
          <p:cNvGraphicFramePr/>
          <p:nvPr>
            <p:extLst>
              <p:ext uri="{D42A27DB-BD31-4B8C-83A1-F6EECF244321}">
                <p14:modId xmlns:p14="http://schemas.microsoft.com/office/powerpoint/2010/main" val="300510378"/>
              </p:ext>
            </p:extLst>
          </p:nvPr>
        </p:nvGraphicFramePr>
        <p:xfrm>
          <a:off x="0" y="135285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extBox 25">
            <a:extLst>
              <a:ext uri="{FF2B5EF4-FFF2-40B4-BE49-F238E27FC236}">
                <a16:creationId xmlns:a16="http://schemas.microsoft.com/office/drawing/2014/main" id="{A20E4D0F-C87C-4824-8292-9F06528F136D}"/>
              </a:ext>
            </a:extLst>
          </p:cNvPr>
          <p:cNvSpPr txBox="1"/>
          <p:nvPr/>
        </p:nvSpPr>
        <p:spPr>
          <a:xfrm>
            <a:off x="8956110" y="2041741"/>
            <a:ext cx="3016379" cy="3416320"/>
          </a:xfrm>
          <a:prstGeom prst="rect">
            <a:avLst/>
          </a:prstGeom>
          <a:solidFill>
            <a:schemeClr val="accent1">
              <a:lumMod val="60000"/>
              <a:lumOff val="40000"/>
            </a:schemeClr>
          </a:solidFill>
        </p:spPr>
        <p:txBody>
          <a:bodyPr wrap="square" rtlCol="0">
            <a:spAutoFit/>
          </a:bodyPr>
          <a:lstStyle/>
          <a:p>
            <a:r>
              <a:rPr lang="en-US" sz="3600" b="1" dirty="0"/>
              <a:t>Investigations must be:</a:t>
            </a:r>
          </a:p>
          <a:p>
            <a:endParaRPr lang="en-US" sz="3600" dirty="0"/>
          </a:p>
          <a:p>
            <a:pPr marL="571500" indent="-571500">
              <a:buFont typeface="Arial" panose="020B0604020202020204" pitchFamily="34" charset="0"/>
              <a:buChar char="•"/>
            </a:pPr>
            <a:r>
              <a:rPr lang="en-US" sz="3600" dirty="0"/>
              <a:t>Thorough</a:t>
            </a:r>
          </a:p>
          <a:p>
            <a:pPr marL="571500" indent="-571500">
              <a:buFont typeface="Arial" panose="020B0604020202020204" pitchFamily="34" charset="0"/>
              <a:buChar char="•"/>
            </a:pPr>
            <a:r>
              <a:rPr lang="en-US" sz="3600" dirty="0"/>
              <a:t>Reliable</a:t>
            </a:r>
          </a:p>
          <a:p>
            <a:pPr marL="571500" indent="-571500">
              <a:buFont typeface="Arial" panose="020B0604020202020204" pitchFamily="34" charset="0"/>
              <a:buChar char="•"/>
            </a:pPr>
            <a:r>
              <a:rPr lang="en-US" sz="3600" dirty="0"/>
              <a:t>Impartial</a:t>
            </a:r>
          </a:p>
        </p:txBody>
      </p:sp>
    </p:spTree>
    <p:extLst>
      <p:ext uri="{BB962C8B-B14F-4D97-AF65-F5344CB8AC3E}">
        <p14:creationId xmlns:p14="http://schemas.microsoft.com/office/powerpoint/2010/main" val="3987658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a:solidFill>
                  <a:srgbClr val="231490"/>
                </a:solidFill>
                <a:latin typeface="Calibri" panose="020F0502020204030204" pitchFamily="34" charset="0"/>
                <a:cs typeface="Calibri" panose="020F0502020204030204" pitchFamily="34" charset="0"/>
              </a:rPr>
              <a:t>Conducting Interviews &amp; Gathering Evidence</a:t>
            </a:r>
            <a:endParaRPr lang="en-US" altLang="en-US"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433924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Conducting  Fair and Impartial Investigations</a:t>
            </a:r>
          </a:p>
        </p:txBody>
      </p:sp>
      <p:graphicFrame>
        <p:nvGraphicFramePr>
          <p:cNvPr id="2" name="Diagram 1">
            <a:extLst>
              <a:ext uri="{FF2B5EF4-FFF2-40B4-BE49-F238E27FC236}">
                <a16:creationId xmlns:a16="http://schemas.microsoft.com/office/drawing/2014/main" id="{ACCD5F7D-7D05-4815-AC96-AD20C88B4B66}"/>
              </a:ext>
            </a:extLst>
          </p:cNvPr>
          <p:cNvGraphicFramePr/>
          <p:nvPr>
            <p:extLst>
              <p:ext uri="{D42A27DB-BD31-4B8C-83A1-F6EECF244321}">
                <p14:modId xmlns:p14="http://schemas.microsoft.com/office/powerpoint/2010/main" val="1947670549"/>
              </p:ext>
            </p:extLst>
          </p:nvPr>
        </p:nvGraphicFramePr>
        <p:xfrm>
          <a:off x="219511" y="1424106"/>
          <a:ext cx="11641507" cy="52964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8821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Conflict of Interest &amp; Bias</a:t>
            </a:r>
          </a:p>
        </p:txBody>
      </p:sp>
      <p:sp>
        <p:nvSpPr>
          <p:cNvPr id="2" name="TextBox 1"/>
          <p:cNvSpPr txBox="1"/>
          <p:nvPr/>
        </p:nvSpPr>
        <p:spPr>
          <a:xfrm>
            <a:off x="483181" y="1386253"/>
            <a:ext cx="8778050" cy="55707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231490"/>
                </a:solidFill>
              </a:rPr>
              <a:t>Watch for </a:t>
            </a:r>
            <a:r>
              <a:rPr lang="en-US" sz="2400" b="1" dirty="0">
                <a:solidFill>
                  <a:srgbClr val="231490"/>
                </a:solidFill>
              </a:rPr>
              <a:t>conflicts of interest </a:t>
            </a:r>
            <a:r>
              <a:rPr lang="en-US" sz="2400" dirty="0">
                <a:solidFill>
                  <a:srgbClr val="231490"/>
                </a:solidFill>
              </a:rPr>
              <a:t>or </a:t>
            </a:r>
            <a:r>
              <a:rPr lang="en-US" sz="2400" b="1" dirty="0">
                <a:solidFill>
                  <a:srgbClr val="231490"/>
                </a:solidFill>
              </a:rPr>
              <a:t>bias</a:t>
            </a:r>
            <a:r>
              <a:rPr lang="en-US" sz="2400" dirty="0">
                <a:solidFill>
                  <a:srgbClr val="231490"/>
                </a:solidFill>
              </a:rPr>
              <a:t> throughout the process</a:t>
            </a:r>
          </a:p>
          <a:p>
            <a:pPr marL="742950" lvl="1" indent="-285750">
              <a:buFont typeface="Arial" panose="020B0604020202020204" pitchFamily="34" charset="0"/>
              <a:buChar char="•"/>
            </a:pPr>
            <a:r>
              <a:rPr lang="en-US" sz="2400" dirty="0">
                <a:solidFill>
                  <a:srgbClr val="231490"/>
                </a:solidFill>
              </a:rPr>
              <a:t>A conflict of interest occurs when personal or private interests may compromise one's judgment, decisions, or actions</a:t>
            </a:r>
          </a:p>
          <a:p>
            <a:pPr marL="742950" lvl="1" indent="-285750">
              <a:buFont typeface="Arial" panose="020B0604020202020204" pitchFamily="34" charset="0"/>
              <a:buChar char="•"/>
            </a:pPr>
            <a:r>
              <a:rPr lang="en-US" sz="2400" dirty="0">
                <a:solidFill>
                  <a:srgbClr val="231490"/>
                </a:solidFill>
              </a:rPr>
              <a:t>A bias is a tendency, inclination, or prejudice toward/against someone </a:t>
            </a:r>
          </a:p>
          <a:p>
            <a:pPr marL="1200150" lvl="2" indent="-285750">
              <a:buFont typeface="Arial" panose="020B0604020202020204" pitchFamily="34" charset="0"/>
              <a:buChar char="•"/>
            </a:pPr>
            <a:r>
              <a:rPr lang="en-US" sz="2400" dirty="0">
                <a:solidFill>
                  <a:srgbClr val="231490"/>
                </a:solidFill>
              </a:rPr>
              <a:t>Often based on stereotypes, rather than actual knowledge of an individual or a particular circumstance </a:t>
            </a:r>
          </a:p>
          <a:p>
            <a:pPr marL="1200150" lvl="2" indent="-285750">
              <a:buFont typeface="Arial" panose="020B0604020202020204" pitchFamily="34" charset="0"/>
              <a:buChar char="•"/>
            </a:pPr>
            <a:r>
              <a:rPr lang="en-US" sz="2400" dirty="0">
                <a:solidFill>
                  <a:srgbClr val="231490"/>
                </a:solidFill>
              </a:rPr>
              <a:t>Frequently based on a person's gender, race, or sexual orientation</a:t>
            </a:r>
          </a:p>
          <a:p>
            <a:pPr marL="742950" lvl="1" indent="-285750">
              <a:buFont typeface="Arial" panose="020B0604020202020204" pitchFamily="34" charset="0"/>
              <a:buChar char="•"/>
            </a:pPr>
            <a:r>
              <a:rPr lang="en-US" sz="2400" dirty="0">
                <a:solidFill>
                  <a:srgbClr val="231490"/>
                </a:solidFill>
              </a:rPr>
              <a:t>Pre-judgement</a:t>
            </a:r>
          </a:p>
          <a:p>
            <a:pPr marL="742950" lvl="1" indent="-285750">
              <a:buFont typeface="Arial" panose="020B0604020202020204" pitchFamily="34" charset="0"/>
              <a:buChar char="•"/>
            </a:pPr>
            <a:r>
              <a:rPr lang="en-US" sz="2400" dirty="0">
                <a:solidFill>
                  <a:srgbClr val="231490"/>
                </a:solidFill>
              </a:rPr>
              <a:t>Relationships/Friendships</a:t>
            </a:r>
          </a:p>
          <a:p>
            <a:pPr marL="742950" lvl="1" indent="-285750">
              <a:buFont typeface="Arial" panose="020B0604020202020204" pitchFamily="34" charset="0"/>
              <a:buChar char="•"/>
            </a:pPr>
            <a:endParaRPr lang="en-US" sz="2400" dirty="0">
              <a:solidFill>
                <a:srgbClr val="231490"/>
              </a:solidFill>
            </a:endParaRPr>
          </a:p>
          <a:p>
            <a:pPr marL="742950" lvl="1" indent="-285750">
              <a:buFont typeface="Arial" panose="020B0604020202020204" pitchFamily="34" charset="0"/>
              <a:buChar char="•"/>
            </a:pPr>
            <a:r>
              <a:rPr lang="en-US" sz="2400" b="1" dirty="0">
                <a:solidFill>
                  <a:srgbClr val="FF0000"/>
                </a:solidFill>
              </a:rPr>
              <a:t>Self-Reflect. Consult. Remove yourself from the process and reach out for assistance.</a:t>
            </a:r>
          </a:p>
          <a:p>
            <a:pPr lvl="3"/>
            <a:endParaRPr lang="en-US" sz="2000" dirty="0"/>
          </a:p>
        </p:txBody>
      </p:sp>
      <p:pic>
        <p:nvPicPr>
          <p:cNvPr id="5128" name="Picture 8" descr="Neutrality &amp;amp; Impartiality – An Ombuds Standard of Practice | Faculty  Ombudsper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382" y="1386254"/>
            <a:ext cx="2607107" cy="259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87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F0D946-1AFB-43A4-A98B-FA2FBCD2AE26}"/>
              </a:ext>
            </a:extLst>
          </p:cNvPr>
          <p:cNvSpPr txBox="1"/>
          <p:nvPr/>
        </p:nvSpPr>
        <p:spPr>
          <a:xfrm>
            <a:off x="2116899" y="2217107"/>
            <a:ext cx="6425852" cy="369332"/>
          </a:xfrm>
          <a:prstGeom prst="rect">
            <a:avLst/>
          </a:prstGeom>
          <a:noFill/>
        </p:spPr>
        <p:txBody>
          <a:bodyPr wrap="square" rtlCol="0">
            <a:spAutoFit/>
          </a:bodyPr>
          <a:lstStyle/>
          <a:p>
            <a:r>
              <a:rPr lang="en-US" dirty="0"/>
              <a:t>Insert video:  How to deal with unconscious bias?</a:t>
            </a:r>
          </a:p>
        </p:txBody>
      </p:sp>
    </p:spTree>
    <p:extLst>
      <p:ext uri="{BB962C8B-B14F-4D97-AF65-F5344CB8AC3E}">
        <p14:creationId xmlns:p14="http://schemas.microsoft.com/office/powerpoint/2010/main" val="1781111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5232202"/>
          </a:xfrm>
          <a:prstGeom prst="rect">
            <a:avLst/>
          </a:prstGeom>
        </p:spPr>
        <p:txBody>
          <a:bodyPr wrap="square">
            <a:spAutoFit/>
          </a:bodyPr>
          <a:lstStyle/>
          <a:p>
            <a:pPr marL="742950" lvl="1" indent="-285750">
              <a:lnSpc>
                <a:spcPct val="150000"/>
              </a:lnSpc>
              <a:buFont typeface="Arial" panose="020B0604020202020204" pitchFamily="34" charset="0"/>
              <a:buChar char="•"/>
            </a:pPr>
            <a:r>
              <a:rPr lang="en-US" b="1" dirty="0">
                <a:solidFill>
                  <a:srgbClr val="231490"/>
                </a:solidFill>
              </a:rPr>
              <a:t>Co-investigators are encouraged</a:t>
            </a:r>
          </a:p>
          <a:p>
            <a:pPr marL="1200150" lvl="2" indent="-285750">
              <a:lnSpc>
                <a:spcPct val="150000"/>
              </a:lnSpc>
              <a:buFont typeface="Arial" panose="020B0604020202020204" pitchFamily="34" charset="0"/>
              <a:buChar char="•"/>
            </a:pPr>
            <a:r>
              <a:rPr lang="en-US" dirty="0">
                <a:solidFill>
                  <a:srgbClr val="231490"/>
                </a:solidFill>
              </a:rPr>
              <a:t>Rapport building</a:t>
            </a:r>
          </a:p>
          <a:p>
            <a:pPr marL="1200150" lvl="2" indent="-285750">
              <a:lnSpc>
                <a:spcPct val="150000"/>
              </a:lnSpc>
              <a:buFont typeface="Arial" panose="020B0604020202020204" pitchFamily="34" charset="0"/>
              <a:buChar char="•"/>
            </a:pPr>
            <a:r>
              <a:rPr lang="en-US" dirty="0">
                <a:solidFill>
                  <a:srgbClr val="231490"/>
                </a:solidFill>
              </a:rPr>
              <a:t>Helpful when one is ill or having bad day</a:t>
            </a:r>
          </a:p>
          <a:p>
            <a:pPr marL="1200150" lvl="2" indent="-285750">
              <a:lnSpc>
                <a:spcPct val="150000"/>
              </a:lnSpc>
              <a:buFont typeface="Arial" panose="020B0604020202020204" pitchFamily="34" charset="0"/>
              <a:buChar char="•"/>
            </a:pPr>
            <a:r>
              <a:rPr lang="en-US" dirty="0">
                <a:solidFill>
                  <a:srgbClr val="231490"/>
                </a:solidFill>
              </a:rPr>
              <a:t>Sharing of responsibilities</a:t>
            </a:r>
          </a:p>
          <a:p>
            <a:pPr marL="1200150" lvl="2" indent="-285750">
              <a:lnSpc>
                <a:spcPct val="150000"/>
              </a:lnSpc>
              <a:buFont typeface="Arial" panose="020B0604020202020204" pitchFamily="34" charset="0"/>
              <a:buChar char="•"/>
            </a:pPr>
            <a:r>
              <a:rPr lang="en-US" dirty="0">
                <a:solidFill>
                  <a:srgbClr val="231490"/>
                </a:solidFill>
              </a:rPr>
              <a:t>Notetaker can be included, but needs to be listed as notetaker, not investigator</a:t>
            </a:r>
          </a:p>
          <a:p>
            <a:pPr marL="742950" lvl="1" indent="-285750">
              <a:lnSpc>
                <a:spcPct val="150000"/>
              </a:lnSpc>
              <a:buFont typeface="Arial" panose="020B0604020202020204" pitchFamily="34" charset="0"/>
              <a:buChar char="•"/>
            </a:pPr>
            <a:r>
              <a:rPr lang="en-US" b="1" dirty="0">
                <a:solidFill>
                  <a:srgbClr val="231490"/>
                </a:solidFill>
              </a:rPr>
              <a:t>Investigation should be prompt</a:t>
            </a:r>
          </a:p>
          <a:p>
            <a:pPr marL="742950" lvl="1" indent="-285750">
              <a:lnSpc>
                <a:spcPct val="150000"/>
              </a:lnSpc>
              <a:buFont typeface="Arial" panose="020B0604020202020204" pitchFamily="34" charset="0"/>
              <a:buChar char="•"/>
            </a:pPr>
            <a:r>
              <a:rPr lang="en-US" b="1" dirty="0">
                <a:solidFill>
                  <a:srgbClr val="231490"/>
                </a:solidFill>
              </a:rPr>
              <a:t>Review the information received from the TIXC</a:t>
            </a:r>
          </a:p>
          <a:p>
            <a:pPr marL="1200150" lvl="2" indent="-285750">
              <a:lnSpc>
                <a:spcPct val="150000"/>
              </a:lnSpc>
              <a:buFont typeface="Arial" panose="020B0604020202020204" pitchFamily="34" charset="0"/>
              <a:buChar char="•"/>
            </a:pPr>
            <a:r>
              <a:rPr lang="en-US" dirty="0">
                <a:solidFill>
                  <a:srgbClr val="231490"/>
                </a:solidFill>
              </a:rPr>
              <a:t>Policy alleged to be violated</a:t>
            </a:r>
          </a:p>
          <a:p>
            <a:pPr marL="742950" lvl="1" indent="-285750">
              <a:lnSpc>
                <a:spcPct val="150000"/>
              </a:lnSpc>
              <a:buFont typeface="Arial" panose="020B0604020202020204" pitchFamily="34" charset="0"/>
              <a:buChar char="•"/>
            </a:pPr>
            <a:r>
              <a:rPr lang="en-US" b="1" dirty="0">
                <a:solidFill>
                  <a:srgbClr val="231490"/>
                </a:solidFill>
              </a:rPr>
              <a:t>Determine who needs to be interviewed</a:t>
            </a:r>
          </a:p>
          <a:p>
            <a:pPr lvl="1">
              <a:lnSpc>
                <a:spcPct val="150000"/>
              </a:lnSpc>
            </a:pPr>
            <a:endParaRPr lang="en-US" dirty="0">
              <a:solidFill>
                <a:srgbClr val="231490"/>
              </a:solidFill>
            </a:endParaRPr>
          </a:p>
          <a:p>
            <a:endParaRPr lang="en-US" sz="3200" dirty="0"/>
          </a:p>
          <a:p>
            <a:endParaRPr lang="en-US" sz="3200" dirty="0">
              <a:solidFill>
                <a:srgbClr val="231490"/>
              </a:solidFill>
            </a:endParaRP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Planning the Investigation</a:t>
            </a:r>
          </a:p>
        </p:txBody>
      </p:sp>
    </p:spTree>
    <p:extLst>
      <p:ext uri="{BB962C8B-B14F-4D97-AF65-F5344CB8AC3E}">
        <p14:creationId xmlns:p14="http://schemas.microsoft.com/office/powerpoint/2010/main" val="4073083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6063198"/>
          </a:xfrm>
          <a:prstGeom prst="rect">
            <a:avLst/>
          </a:prstGeom>
        </p:spPr>
        <p:txBody>
          <a:bodyPr wrap="square">
            <a:spAutoFit/>
          </a:bodyPr>
          <a:lstStyle/>
          <a:p>
            <a:pPr marL="742950" lvl="1" indent="-285750">
              <a:lnSpc>
                <a:spcPct val="150000"/>
              </a:lnSpc>
              <a:buFont typeface="Arial" panose="020B0604020202020204" pitchFamily="34" charset="0"/>
              <a:buChar char="•"/>
            </a:pPr>
            <a:r>
              <a:rPr lang="en-US" b="1" dirty="0">
                <a:solidFill>
                  <a:srgbClr val="231490"/>
                </a:solidFill>
              </a:rPr>
              <a:t>Set a schedule for interviewing the parties</a:t>
            </a:r>
          </a:p>
          <a:p>
            <a:pPr marL="1200150" lvl="2" indent="-285750">
              <a:lnSpc>
                <a:spcPct val="150000"/>
              </a:lnSpc>
              <a:buFont typeface="Arial" panose="020B0604020202020204" pitchFamily="34" charset="0"/>
              <a:buChar char="•"/>
            </a:pPr>
            <a:r>
              <a:rPr lang="en-US" dirty="0">
                <a:solidFill>
                  <a:srgbClr val="231490"/>
                </a:solidFill>
              </a:rPr>
              <a:t>Order of persons to be interviewed</a:t>
            </a:r>
          </a:p>
          <a:p>
            <a:pPr marL="1200150" lvl="2" indent="-285750">
              <a:lnSpc>
                <a:spcPct val="150000"/>
              </a:lnSpc>
              <a:buFont typeface="Arial" panose="020B0604020202020204" pitchFamily="34" charset="0"/>
              <a:buChar char="•"/>
            </a:pPr>
            <a:r>
              <a:rPr lang="en-US" dirty="0">
                <a:solidFill>
                  <a:srgbClr val="231490"/>
                </a:solidFill>
              </a:rPr>
              <a:t>Anticipate about 30 minutes more than needed</a:t>
            </a:r>
          </a:p>
          <a:p>
            <a:pPr marL="1200150" lvl="2" indent="-285750">
              <a:lnSpc>
                <a:spcPct val="150000"/>
              </a:lnSpc>
              <a:buFont typeface="Arial" panose="020B0604020202020204" pitchFamily="34" charset="0"/>
              <a:buChar char="•"/>
            </a:pPr>
            <a:r>
              <a:rPr lang="en-US" dirty="0">
                <a:solidFill>
                  <a:srgbClr val="231490"/>
                </a:solidFill>
              </a:rPr>
              <a:t>Plan an hour to capture key statements, document</a:t>
            </a:r>
          </a:p>
          <a:p>
            <a:pPr marL="1200150" lvl="2" indent="-285750">
              <a:lnSpc>
                <a:spcPct val="150000"/>
              </a:lnSpc>
              <a:buFont typeface="Arial" panose="020B0604020202020204" pitchFamily="34" charset="0"/>
              <a:buChar char="•"/>
            </a:pPr>
            <a:r>
              <a:rPr lang="en-US" dirty="0">
                <a:solidFill>
                  <a:srgbClr val="231490"/>
                </a:solidFill>
              </a:rPr>
              <a:t>Dates and times</a:t>
            </a:r>
          </a:p>
          <a:p>
            <a:pPr marL="1200150" lvl="2" indent="-285750">
              <a:lnSpc>
                <a:spcPct val="150000"/>
              </a:lnSpc>
              <a:buFont typeface="Arial" panose="020B0604020202020204" pitchFamily="34" charset="0"/>
              <a:buChar char="•"/>
            </a:pPr>
            <a:r>
              <a:rPr lang="en-US" dirty="0">
                <a:solidFill>
                  <a:srgbClr val="231490"/>
                </a:solidFill>
              </a:rPr>
              <a:t>Place</a:t>
            </a:r>
          </a:p>
          <a:p>
            <a:pPr marL="1200150" lvl="2" indent="-285750">
              <a:lnSpc>
                <a:spcPct val="150000"/>
              </a:lnSpc>
              <a:buFont typeface="Arial" panose="020B0604020202020204" pitchFamily="34" charset="0"/>
              <a:buChar char="•"/>
            </a:pPr>
            <a:r>
              <a:rPr lang="en-US" dirty="0">
                <a:solidFill>
                  <a:srgbClr val="231490"/>
                </a:solidFill>
              </a:rPr>
              <a:t>In person, virtual, phone?</a:t>
            </a:r>
          </a:p>
          <a:p>
            <a:pPr marL="742950" lvl="1" indent="-285750">
              <a:lnSpc>
                <a:spcPct val="150000"/>
              </a:lnSpc>
              <a:buFont typeface="Arial" panose="020B0604020202020204" pitchFamily="34" charset="0"/>
              <a:buChar char="•"/>
            </a:pPr>
            <a:r>
              <a:rPr lang="en-US" b="1" dirty="0">
                <a:solidFill>
                  <a:srgbClr val="231490"/>
                </a:solidFill>
              </a:rPr>
              <a:t>Notify parties of interview</a:t>
            </a:r>
          </a:p>
          <a:p>
            <a:pPr marL="1200150" lvl="2" indent="-285750">
              <a:lnSpc>
                <a:spcPct val="150000"/>
              </a:lnSpc>
              <a:buFont typeface="Arial" panose="020B0604020202020204" pitchFamily="34" charset="0"/>
              <a:buChar char="•"/>
            </a:pPr>
            <a:r>
              <a:rPr lang="en-US" dirty="0">
                <a:solidFill>
                  <a:srgbClr val="231490"/>
                </a:solidFill>
              </a:rPr>
              <a:t>Must have advanced notification (form available)</a:t>
            </a:r>
          </a:p>
          <a:p>
            <a:pPr marL="1200150" lvl="2" indent="-285750">
              <a:lnSpc>
                <a:spcPct val="150000"/>
              </a:lnSpc>
              <a:buFont typeface="Arial" panose="020B0604020202020204" pitchFamily="34" charset="0"/>
              <a:buChar char="•"/>
            </a:pPr>
            <a:r>
              <a:rPr lang="en-US" dirty="0">
                <a:solidFill>
                  <a:srgbClr val="231490"/>
                </a:solidFill>
              </a:rPr>
              <a:t>If there are delays, please notate and we must notify</a:t>
            </a:r>
          </a:p>
          <a:p>
            <a:pPr marL="1200150" lvl="2" indent="-285750">
              <a:lnSpc>
                <a:spcPct val="150000"/>
              </a:lnSpc>
              <a:buFont typeface="Arial" panose="020B0604020202020204" pitchFamily="34" charset="0"/>
              <a:buChar char="•"/>
            </a:pPr>
            <a:r>
              <a:rPr lang="en-US" dirty="0">
                <a:solidFill>
                  <a:srgbClr val="231490"/>
                </a:solidFill>
              </a:rPr>
              <a:t>Share the  general process</a:t>
            </a:r>
          </a:p>
          <a:p>
            <a:pPr marL="742950" lvl="1" indent="-285750">
              <a:lnSpc>
                <a:spcPct val="150000"/>
              </a:lnSpc>
              <a:buFont typeface="Arial" panose="020B0604020202020204" pitchFamily="34" charset="0"/>
              <a:buChar char="•"/>
            </a:pPr>
            <a:endParaRPr lang="en-US" dirty="0">
              <a:solidFill>
                <a:srgbClr val="231490"/>
              </a:solidFill>
            </a:endParaRPr>
          </a:p>
          <a:p>
            <a:endParaRPr lang="en-US" sz="3200" dirty="0"/>
          </a:p>
          <a:p>
            <a:endParaRPr lang="en-US" sz="3200" dirty="0">
              <a:solidFill>
                <a:srgbClr val="231490"/>
              </a:solidFill>
            </a:endParaRP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Planning the Investigation</a:t>
            </a:r>
          </a:p>
        </p:txBody>
      </p:sp>
    </p:spTree>
    <p:extLst>
      <p:ext uri="{BB962C8B-B14F-4D97-AF65-F5344CB8AC3E}">
        <p14:creationId xmlns:p14="http://schemas.microsoft.com/office/powerpoint/2010/main" val="1111303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6894195"/>
          </a:xfrm>
          <a:prstGeom prst="rect">
            <a:avLst/>
          </a:prstGeom>
        </p:spPr>
        <p:txBody>
          <a:bodyPr wrap="square">
            <a:spAutoFit/>
          </a:bodyPr>
          <a:lstStyle/>
          <a:p>
            <a:pPr marL="742950" lvl="1" indent="-285750">
              <a:lnSpc>
                <a:spcPct val="150000"/>
              </a:lnSpc>
              <a:buFont typeface="Arial" panose="020B0604020202020204" pitchFamily="34" charset="0"/>
              <a:buChar char="•"/>
            </a:pPr>
            <a:r>
              <a:rPr lang="en-US" b="1" dirty="0">
                <a:solidFill>
                  <a:srgbClr val="231490"/>
                </a:solidFill>
              </a:rPr>
              <a:t>Complainant Considerations</a:t>
            </a:r>
          </a:p>
          <a:p>
            <a:pPr marL="1200150" lvl="2" indent="-285750">
              <a:lnSpc>
                <a:spcPct val="150000"/>
              </a:lnSpc>
              <a:buFont typeface="Arial" panose="020B0604020202020204" pitchFamily="34" charset="0"/>
              <a:buChar char="•"/>
            </a:pPr>
            <a:r>
              <a:rPr lang="en-US" dirty="0">
                <a:solidFill>
                  <a:srgbClr val="231490"/>
                </a:solidFill>
              </a:rPr>
              <a:t>May be reluctant due to possible retaliation – remind of policy</a:t>
            </a:r>
          </a:p>
          <a:p>
            <a:pPr marL="1200150" lvl="2" indent="-285750">
              <a:lnSpc>
                <a:spcPct val="150000"/>
              </a:lnSpc>
              <a:buFont typeface="Arial" panose="020B0604020202020204" pitchFamily="34" charset="0"/>
              <a:buChar char="•"/>
            </a:pPr>
            <a:r>
              <a:rPr lang="en-US" dirty="0">
                <a:solidFill>
                  <a:srgbClr val="231490"/>
                </a:solidFill>
              </a:rPr>
              <a:t>Remind of supportive measures</a:t>
            </a:r>
          </a:p>
          <a:p>
            <a:pPr marL="1200150" lvl="2" indent="-285750">
              <a:lnSpc>
                <a:spcPct val="150000"/>
              </a:lnSpc>
              <a:buFont typeface="Arial" panose="020B0604020202020204" pitchFamily="34" charset="0"/>
              <a:buChar char="•"/>
            </a:pPr>
            <a:r>
              <a:rPr lang="en-US" dirty="0">
                <a:solidFill>
                  <a:srgbClr val="231490"/>
                </a:solidFill>
              </a:rPr>
              <a:t>Talk with complainant (and parent/guardian) about next steps</a:t>
            </a:r>
          </a:p>
          <a:p>
            <a:pPr marL="1200150" lvl="2" indent="-285750">
              <a:lnSpc>
                <a:spcPct val="150000"/>
              </a:lnSpc>
              <a:buFont typeface="Arial" panose="020B0604020202020204" pitchFamily="34" charset="0"/>
              <a:buChar char="•"/>
            </a:pPr>
            <a:r>
              <a:rPr lang="en-US" dirty="0">
                <a:solidFill>
                  <a:srgbClr val="231490"/>
                </a:solidFill>
              </a:rPr>
              <a:t>Be understanding of impacts of trauma – events out of chronological order,  fact may be jumbled; don’t assume deceit</a:t>
            </a:r>
          </a:p>
          <a:p>
            <a:pPr marL="1200150" lvl="2" indent="-285750">
              <a:lnSpc>
                <a:spcPct val="150000"/>
              </a:lnSpc>
              <a:buFont typeface="Arial" panose="020B0604020202020204" pitchFamily="34" charset="0"/>
              <a:buChar char="•"/>
            </a:pPr>
            <a:endParaRPr lang="en-US" dirty="0">
              <a:solidFill>
                <a:srgbClr val="231490"/>
              </a:solidFill>
            </a:endParaRPr>
          </a:p>
          <a:p>
            <a:pPr marL="742950" lvl="1" indent="-285750">
              <a:lnSpc>
                <a:spcPct val="150000"/>
              </a:lnSpc>
              <a:buFont typeface="Arial" panose="020B0604020202020204" pitchFamily="34" charset="0"/>
              <a:buChar char="•"/>
            </a:pPr>
            <a:r>
              <a:rPr lang="en-US" b="1" dirty="0">
                <a:solidFill>
                  <a:srgbClr val="231490"/>
                </a:solidFill>
              </a:rPr>
              <a:t>Respondent Considerations</a:t>
            </a:r>
          </a:p>
          <a:p>
            <a:pPr marL="1200150" lvl="2" indent="-285750">
              <a:lnSpc>
                <a:spcPct val="150000"/>
              </a:lnSpc>
              <a:buFont typeface="Arial" panose="020B0604020202020204" pitchFamily="34" charset="0"/>
              <a:buChar char="•"/>
            </a:pPr>
            <a:r>
              <a:rPr lang="en-US" dirty="0">
                <a:solidFill>
                  <a:srgbClr val="231490"/>
                </a:solidFill>
              </a:rPr>
              <a:t>No presumption of responsibility</a:t>
            </a:r>
          </a:p>
          <a:p>
            <a:pPr marL="1200150" lvl="2" indent="-285750">
              <a:lnSpc>
                <a:spcPct val="150000"/>
              </a:lnSpc>
              <a:buFont typeface="Arial" panose="020B0604020202020204" pitchFamily="34" charset="0"/>
              <a:buChar char="•"/>
            </a:pPr>
            <a:r>
              <a:rPr lang="en-US" dirty="0">
                <a:solidFill>
                  <a:srgbClr val="231490"/>
                </a:solidFill>
              </a:rPr>
              <a:t>May be simultaneously involved in criminal investigations</a:t>
            </a:r>
          </a:p>
          <a:p>
            <a:pPr marL="1200150" lvl="2" indent="-285750">
              <a:lnSpc>
                <a:spcPct val="150000"/>
              </a:lnSpc>
              <a:buFont typeface="Arial" panose="020B0604020202020204" pitchFamily="34" charset="0"/>
              <a:buChar char="•"/>
            </a:pPr>
            <a:r>
              <a:rPr lang="en-US" dirty="0">
                <a:solidFill>
                  <a:srgbClr val="231490"/>
                </a:solidFill>
              </a:rPr>
              <a:t>Share next steps with respondent and parents/guardians</a:t>
            </a:r>
          </a:p>
          <a:p>
            <a:pPr lvl="2">
              <a:lnSpc>
                <a:spcPct val="150000"/>
              </a:lnSpc>
            </a:pPr>
            <a:endParaRPr lang="en-US" dirty="0">
              <a:solidFill>
                <a:srgbClr val="231490"/>
              </a:solidFill>
            </a:endParaRPr>
          </a:p>
          <a:p>
            <a:pPr lvl="1">
              <a:lnSpc>
                <a:spcPct val="150000"/>
              </a:lnSpc>
            </a:pPr>
            <a:r>
              <a:rPr lang="en-US" dirty="0">
                <a:solidFill>
                  <a:srgbClr val="231490"/>
                </a:solidFill>
              </a:rPr>
              <a:t>At all times, be aware of bias and conflicts of interest and respond appropriately.</a:t>
            </a:r>
          </a:p>
          <a:p>
            <a:pPr marL="742950" lvl="1" indent="-285750">
              <a:lnSpc>
                <a:spcPct val="150000"/>
              </a:lnSpc>
              <a:buFont typeface="Arial" panose="020B0604020202020204" pitchFamily="34" charset="0"/>
              <a:buChar char="•"/>
            </a:pPr>
            <a:endParaRPr lang="en-US" dirty="0">
              <a:solidFill>
                <a:srgbClr val="231490"/>
              </a:solidFill>
            </a:endParaRPr>
          </a:p>
          <a:p>
            <a:endParaRPr lang="en-US" sz="3200" dirty="0"/>
          </a:p>
          <a:p>
            <a:endParaRPr lang="en-US" sz="3200" dirty="0">
              <a:solidFill>
                <a:srgbClr val="231490"/>
              </a:solidFill>
            </a:endParaRP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Planning the Investigation, </a:t>
            </a:r>
            <a:r>
              <a:rPr lang="en-US" sz="3200" b="1" dirty="0" err="1">
                <a:solidFill>
                  <a:schemeClr val="bg1"/>
                </a:solidFill>
                <a:latin typeface="Segoe UI" panose="020B0502040204020203" pitchFamily="34" charset="0"/>
              </a:rPr>
              <a:t>con’t</a:t>
            </a:r>
            <a:r>
              <a:rPr lang="en-US" sz="3200" b="1" dirty="0">
                <a:solidFill>
                  <a:schemeClr val="bg1"/>
                </a:solidFill>
                <a:latin typeface="Segoe UI" panose="020B0502040204020203" pitchFamily="34" charset="0"/>
              </a:rPr>
              <a:t>.</a:t>
            </a:r>
          </a:p>
        </p:txBody>
      </p:sp>
    </p:spTree>
    <p:extLst>
      <p:ext uri="{BB962C8B-B14F-4D97-AF65-F5344CB8AC3E}">
        <p14:creationId xmlns:p14="http://schemas.microsoft.com/office/powerpoint/2010/main" val="3886084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a:solidFill>
                  <a:srgbClr val="231490"/>
                </a:solidFill>
                <a:latin typeface="Calibri" panose="020F0502020204030204" pitchFamily="34" charset="0"/>
                <a:cs typeface="Calibri" panose="020F0502020204030204" pitchFamily="34" charset="0"/>
              </a:rPr>
              <a:t>Title IX Overview &amp; Updates</a:t>
            </a:r>
            <a:endParaRPr lang="en-US" altLang="en-US"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38593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4739759"/>
          </a:xfrm>
          <a:prstGeom prst="rect">
            <a:avLst/>
          </a:prstGeom>
        </p:spPr>
        <p:txBody>
          <a:bodyPr wrap="square">
            <a:spAutoFit/>
          </a:bodyPr>
          <a:lstStyle/>
          <a:p>
            <a:pPr marL="742950" lvl="1" indent="-285750">
              <a:lnSpc>
                <a:spcPct val="150000"/>
              </a:lnSpc>
              <a:buFont typeface="Arial" panose="020B0604020202020204" pitchFamily="34" charset="0"/>
              <a:buChar char="•"/>
            </a:pPr>
            <a:r>
              <a:rPr lang="en-US" b="1" dirty="0">
                <a:solidFill>
                  <a:srgbClr val="231490"/>
                </a:solidFill>
              </a:rPr>
              <a:t>Witnesses</a:t>
            </a:r>
          </a:p>
          <a:p>
            <a:pPr marL="1200150" lvl="2" indent="-285750">
              <a:lnSpc>
                <a:spcPct val="150000"/>
              </a:lnSpc>
              <a:buFont typeface="Arial" panose="020B0604020202020204" pitchFamily="34" charset="0"/>
              <a:buChar char="•"/>
            </a:pPr>
            <a:r>
              <a:rPr lang="en-US" dirty="0">
                <a:solidFill>
                  <a:srgbClr val="231490"/>
                </a:solidFill>
              </a:rPr>
              <a:t>Identified by parties (complainant and respondent)</a:t>
            </a:r>
          </a:p>
          <a:p>
            <a:pPr marL="1657350" lvl="3" indent="-285750">
              <a:lnSpc>
                <a:spcPct val="150000"/>
              </a:lnSpc>
              <a:buFont typeface="Arial" panose="020B0604020202020204" pitchFamily="34" charset="0"/>
              <a:buChar char="•"/>
            </a:pPr>
            <a:r>
              <a:rPr lang="en-US" dirty="0">
                <a:solidFill>
                  <a:srgbClr val="231490"/>
                </a:solidFill>
              </a:rPr>
              <a:t>Can ask for suggested order</a:t>
            </a:r>
          </a:p>
          <a:p>
            <a:pPr marL="1200150" lvl="2" indent="-285750">
              <a:lnSpc>
                <a:spcPct val="150000"/>
              </a:lnSpc>
              <a:buFont typeface="Arial" panose="020B0604020202020204" pitchFamily="34" charset="0"/>
              <a:buChar char="•"/>
            </a:pPr>
            <a:r>
              <a:rPr lang="en-US" dirty="0">
                <a:solidFill>
                  <a:srgbClr val="231490"/>
                </a:solidFill>
              </a:rPr>
              <a:t>There will be various types</a:t>
            </a:r>
          </a:p>
          <a:p>
            <a:pPr marL="1657350" lvl="3" indent="-285750">
              <a:lnSpc>
                <a:spcPct val="150000"/>
              </a:lnSpc>
              <a:buFont typeface="Arial" panose="020B0604020202020204" pitchFamily="34" charset="0"/>
              <a:buChar char="•"/>
            </a:pPr>
            <a:r>
              <a:rPr lang="en-US" dirty="0">
                <a:solidFill>
                  <a:srgbClr val="231490"/>
                </a:solidFill>
              </a:rPr>
              <a:t>Eye witnesses</a:t>
            </a:r>
          </a:p>
          <a:p>
            <a:pPr marL="1657350" lvl="3" indent="-285750">
              <a:lnSpc>
                <a:spcPct val="150000"/>
              </a:lnSpc>
              <a:buFont typeface="Arial" panose="020B0604020202020204" pitchFamily="34" charset="0"/>
              <a:buChar char="•"/>
            </a:pPr>
            <a:r>
              <a:rPr lang="en-US" dirty="0">
                <a:solidFill>
                  <a:srgbClr val="231490"/>
                </a:solidFill>
              </a:rPr>
              <a:t>Character witnesses</a:t>
            </a:r>
          </a:p>
          <a:p>
            <a:pPr marL="1657350" lvl="3" indent="-285750">
              <a:lnSpc>
                <a:spcPct val="150000"/>
              </a:lnSpc>
              <a:buFont typeface="Arial" panose="020B0604020202020204" pitchFamily="34" charset="0"/>
              <a:buChar char="•"/>
            </a:pPr>
            <a:r>
              <a:rPr lang="en-US" dirty="0">
                <a:solidFill>
                  <a:srgbClr val="231490"/>
                </a:solidFill>
              </a:rPr>
              <a:t>Hearsay issues – usually not as reliable as eye witness, but can be considered</a:t>
            </a:r>
          </a:p>
          <a:p>
            <a:pPr marL="1200150" lvl="2" indent="-285750">
              <a:lnSpc>
                <a:spcPct val="150000"/>
              </a:lnSpc>
              <a:buFont typeface="Arial" panose="020B0604020202020204" pitchFamily="34" charset="0"/>
              <a:buChar char="•"/>
            </a:pPr>
            <a:r>
              <a:rPr lang="en-US" dirty="0">
                <a:solidFill>
                  <a:srgbClr val="231490"/>
                </a:solidFill>
              </a:rPr>
              <a:t>Can use witness statement forms</a:t>
            </a:r>
          </a:p>
          <a:p>
            <a:pPr marL="1657350" lvl="3" indent="-285750">
              <a:lnSpc>
                <a:spcPct val="150000"/>
              </a:lnSpc>
              <a:buFont typeface="Arial" panose="020B0604020202020204" pitchFamily="34" charset="0"/>
              <a:buChar char="•"/>
            </a:pPr>
            <a:endParaRPr lang="en-US" dirty="0">
              <a:solidFill>
                <a:srgbClr val="231490"/>
              </a:solidFill>
            </a:endParaRPr>
          </a:p>
          <a:p>
            <a:pPr>
              <a:lnSpc>
                <a:spcPct val="150000"/>
              </a:lnSpc>
            </a:pPr>
            <a:endParaRPr lang="en-US" dirty="0">
              <a:solidFill>
                <a:srgbClr val="231490"/>
              </a:solidFill>
            </a:endParaRPr>
          </a:p>
          <a:p>
            <a:endParaRPr lang="en-US" sz="3200" dirty="0">
              <a:solidFill>
                <a:srgbClr val="231490"/>
              </a:solidFill>
            </a:endParaRP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Planning the Investigation, </a:t>
            </a:r>
            <a:r>
              <a:rPr lang="en-US" sz="3200" b="1" dirty="0" err="1">
                <a:solidFill>
                  <a:schemeClr val="bg1"/>
                </a:solidFill>
                <a:latin typeface="Segoe UI" panose="020B0502040204020203" pitchFamily="34" charset="0"/>
              </a:rPr>
              <a:t>con’t</a:t>
            </a:r>
            <a:r>
              <a:rPr lang="en-US" sz="3200" b="1" dirty="0">
                <a:solidFill>
                  <a:schemeClr val="bg1"/>
                </a:solidFill>
                <a:latin typeface="Segoe UI" panose="020B0502040204020203" pitchFamily="34" charset="0"/>
              </a:rPr>
              <a:t>.</a:t>
            </a:r>
          </a:p>
        </p:txBody>
      </p:sp>
    </p:spTree>
    <p:extLst>
      <p:ext uri="{BB962C8B-B14F-4D97-AF65-F5344CB8AC3E}">
        <p14:creationId xmlns:p14="http://schemas.microsoft.com/office/powerpoint/2010/main" val="742311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5570756"/>
          </a:xfrm>
          <a:prstGeom prst="rect">
            <a:avLst/>
          </a:prstGeom>
        </p:spPr>
        <p:txBody>
          <a:bodyPr wrap="square">
            <a:spAutoFit/>
          </a:bodyPr>
          <a:lstStyle/>
          <a:p>
            <a:pPr lvl="1">
              <a:lnSpc>
                <a:spcPct val="150000"/>
              </a:lnSpc>
            </a:pPr>
            <a:r>
              <a:rPr lang="en-US" b="1" dirty="0">
                <a:solidFill>
                  <a:srgbClr val="231490"/>
                </a:solidFill>
              </a:rPr>
              <a:t>Suggested default order for interviews</a:t>
            </a:r>
          </a:p>
          <a:p>
            <a:pPr marL="742950" lvl="1" indent="-285750">
              <a:lnSpc>
                <a:spcPct val="150000"/>
              </a:lnSpc>
              <a:buFont typeface="Arial" panose="020B0604020202020204" pitchFamily="34" charset="0"/>
              <a:buChar char="•"/>
            </a:pPr>
            <a:r>
              <a:rPr lang="en-US" dirty="0">
                <a:solidFill>
                  <a:srgbClr val="231490"/>
                </a:solidFill>
              </a:rPr>
              <a:t>Complainant </a:t>
            </a:r>
          </a:p>
          <a:p>
            <a:pPr marL="742950" lvl="1" indent="-285750">
              <a:lnSpc>
                <a:spcPct val="150000"/>
              </a:lnSpc>
              <a:buFont typeface="Arial" panose="020B0604020202020204" pitchFamily="34" charset="0"/>
              <a:buChar char="•"/>
            </a:pPr>
            <a:r>
              <a:rPr lang="en-US" dirty="0">
                <a:solidFill>
                  <a:srgbClr val="231490"/>
                </a:solidFill>
              </a:rPr>
              <a:t>Complainant’s witnesses </a:t>
            </a:r>
          </a:p>
          <a:p>
            <a:pPr marL="742950" lvl="1" indent="-285750">
              <a:lnSpc>
                <a:spcPct val="150000"/>
              </a:lnSpc>
              <a:buFont typeface="Arial" panose="020B0604020202020204" pitchFamily="34" charset="0"/>
              <a:buChar char="•"/>
            </a:pPr>
            <a:r>
              <a:rPr lang="en-US" dirty="0">
                <a:solidFill>
                  <a:srgbClr val="231490"/>
                </a:solidFill>
              </a:rPr>
              <a:t>Neutral witnesses  </a:t>
            </a:r>
          </a:p>
          <a:p>
            <a:pPr marL="742950" lvl="1" indent="-285750">
              <a:lnSpc>
                <a:spcPct val="150000"/>
              </a:lnSpc>
              <a:buFont typeface="Arial" panose="020B0604020202020204" pitchFamily="34" charset="0"/>
              <a:buChar char="•"/>
            </a:pPr>
            <a:r>
              <a:rPr lang="en-US" dirty="0">
                <a:solidFill>
                  <a:srgbClr val="231490"/>
                </a:solidFill>
              </a:rPr>
              <a:t>Respondent’s witnesses  </a:t>
            </a:r>
          </a:p>
          <a:p>
            <a:pPr marL="742950" lvl="1" indent="-285750">
              <a:lnSpc>
                <a:spcPct val="150000"/>
              </a:lnSpc>
              <a:buFont typeface="Arial" panose="020B0604020202020204" pitchFamily="34" charset="0"/>
              <a:buChar char="•"/>
            </a:pPr>
            <a:r>
              <a:rPr lang="en-US" dirty="0">
                <a:solidFill>
                  <a:srgbClr val="231490"/>
                </a:solidFill>
              </a:rPr>
              <a:t>Respondent </a:t>
            </a:r>
          </a:p>
          <a:p>
            <a:pPr marL="742950" lvl="1" indent="-285750">
              <a:lnSpc>
                <a:spcPct val="150000"/>
              </a:lnSpc>
              <a:buFont typeface="Arial" panose="020B0604020202020204" pitchFamily="34" charset="0"/>
              <a:buChar char="•"/>
            </a:pPr>
            <a:r>
              <a:rPr lang="en-US" dirty="0">
                <a:solidFill>
                  <a:srgbClr val="231490"/>
                </a:solidFill>
              </a:rPr>
              <a:t>Any additional witnesses identified by Respondent </a:t>
            </a:r>
          </a:p>
          <a:p>
            <a:pPr marL="742950" lvl="1" indent="-285750">
              <a:lnSpc>
                <a:spcPct val="150000"/>
              </a:lnSpc>
              <a:buFont typeface="Arial" panose="020B0604020202020204" pitchFamily="34" charset="0"/>
              <a:buChar char="•"/>
            </a:pPr>
            <a:r>
              <a:rPr lang="en-US" dirty="0">
                <a:solidFill>
                  <a:srgbClr val="231490"/>
                </a:solidFill>
              </a:rPr>
              <a:t>Round 2 </a:t>
            </a:r>
          </a:p>
          <a:p>
            <a:pPr marL="742950" lvl="1" indent="-285750">
              <a:lnSpc>
                <a:spcPct val="150000"/>
              </a:lnSpc>
              <a:buFont typeface="Arial" panose="020B0604020202020204" pitchFamily="34" charset="0"/>
              <a:buChar char="•"/>
            </a:pPr>
            <a:r>
              <a:rPr lang="en-US" dirty="0">
                <a:solidFill>
                  <a:srgbClr val="231490"/>
                </a:solidFill>
              </a:rPr>
              <a:t>Round 3.</a:t>
            </a:r>
          </a:p>
          <a:p>
            <a:pPr marL="742950" lvl="1" indent="-285750">
              <a:lnSpc>
                <a:spcPct val="150000"/>
              </a:lnSpc>
              <a:buFont typeface="Arial" panose="020B0604020202020204" pitchFamily="34" charset="0"/>
              <a:buChar char="•"/>
            </a:pPr>
            <a:endParaRPr lang="en-US" dirty="0">
              <a:solidFill>
                <a:srgbClr val="231490"/>
              </a:solidFill>
            </a:endParaRPr>
          </a:p>
          <a:p>
            <a:pPr lvl="1">
              <a:lnSpc>
                <a:spcPct val="150000"/>
              </a:lnSpc>
            </a:pPr>
            <a:r>
              <a:rPr lang="en-US" dirty="0">
                <a:solidFill>
                  <a:srgbClr val="231490"/>
                </a:solidFill>
              </a:rPr>
              <a:t>*Every case is different</a:t>
            </a:r>
          </a:p>
          <a:p>
            <a:pPr>
              <a:lnSpc>
                <a:spcPct val="150000"/>
              </a:lnSpc>
            </a:pPr>
            <a:endParaRPr lang="en-US" dirty="0">
              <a:solidFill>
                <a:srgbClr val="231490"/>
              </a:solidFill>
            </a:endParaRPr>
          </a:p>
          <a:p>
            <a:endParaRPr lang="en-US" sz="3200" dirty="0">
              <a:solidFill>
                <a:srgbClr val="231490"/>
              </a:solidFill>
            </a:endParaRP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Planning the Investigation, </a:t>
            </a:r>
            <a:r>
              <a:rPr lang="en-US" sz="3200" b="1" dirty="0" err="1">
                <a:solidFill>
                  <a:schemeClr val="bg1"/>
                </a:solidFill>
                <a:latin typeface="Segoe UI" panose="020B0502040204020203" pitchFamily="34" charset="0"/>
              </a:rPr>
              <a:t>con’t</a:t>
            </a:r>
            <a:r>
              <a:rPr lang="en-US" sz="3200" b="1" dirty="0">
                <a:solidFill>
                  <a:schemeClr val="bg1"/>
                </a:solidFill>
                <a:latin typeface="Segoe UI" panose="020B0502040204020203" pitchFamily="34" charset="0"/>
              </a:rPr>
              <a:t>.</a:t>
            </a:r>
          </a:p>
        </p:txBody>
      </p:sp>
    </p:spTree>
    <p:extLst>
      <p:ext uri="{BB962C8B-B14F-4D97-AF65-F5344CB8AC3E}">
        <p14:creationId xmlns:p14="http://schemas.microsoft.com/office/powerpoint/2010/main" val="290638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8063746"/>
          </a:xfrm>
          <a:prstGeom prst="rect">
            <a:avLst/>
          </a:prstGeom>
        </p:spPr>
        <p:txBody>
          <a:bodyPr wrap="square">
            <a:spAutoFit/>
          </a:bodyPr>
          <a:lstStyle/>
          <a:p>
            <a:pPr marL="742950" lvl="1" indent="-285750">
              <a:lnSpc>
                <a:spcPct val="150000"/>
              </a:lnSpc>
              <a:buFont typeface="Arial" panose="020B0604020202020204" pitchFamily="34" charset="0"/>
              <a:buChar char="•"/>
            </a:pPr>
            <a:r>
              <a:rPr lang="en-US" b="1" dirty="0">
                <a:solidFill>
                  <a:srgbClr val="231490"/>
                </a:solidFill>
              </a:rPr>
              <a:t>Evidence</a:t>
            </a:r>
          </a:p>
          <a:p>
            <a:pPr marL="1200150" lvl="2" indent="-285750">
              <a:lnSpc>
                <a:spcPct val="150000"/>
              </a:lnSpc>
              <a:buFont typeface="Arial" panose="020B0604020202020204" pitchFamily="34" charset="0"/>
              <a:buChar char="•"/>
            </a:pPr>
            <a:r>
              <a:rPr lang="en-US" dirty="0">
                <a:solidFill>
                  <a:srgbClr val="231490"/>
                </a:solidFill>
              </a:rPr>
              <a:t>Direct – first person</a:t>
            </a:r>
          </a:p>
          <a:p>
            <a:pPr marL="1200150" lvl="2" indent="-285750">
              <a:lnSpc>
                <a:spcPct val="150000"/>
              </a:lnSpc>
              <a:buFont typeface="Arial" panose="020B0604020202020204" pitchFamily="34" charset="0"/>
              <a:buChar char="•"/>
            </a:pPr>
            <a:r>
              <a:rPr lang="en-US" dirty="0">
                <a:solidFill>
                  <a:srgbClr val="231490"/>
                </a:solidFill>
              </a:rPr>
              <a:t>Other types of evidence:</a:t>
            </a:r>
          </a:p>
          <a:p>
            <a:pPr marL="1657350" lvl="3" indent="-285750">
              <a:lnSpc>
                <a:spcPct val="150000"/>
              </a:lnSpc>
              <a:buFont typeface="Arial" panose="020B0604020202020204" pitchFamily="34" charset="0"/>
              <a:buChar char="•"/>
            </a:pPr>
            <a:endParaRPr lang="en-US" dirty="0">
              <a:solidFill>
                <a:srgbClr val="231490"/>
              </a:solidFill>
            </a:endParaRPr>
          </a:p>
          <a:p>
            <a:pPr marL="1200150" lvl="2" indent="-285750">
              <a:lnSpc>
                <a:spcPct val="150000"/>
              </a:lnSpc>
              <a:buFont typeface="Arial" panose="020B0604020202020204" pitchFamily="34" charset="0"/>
              <a:buChar char="•"/>
            </a:pPr>
            <a:r>
              <a:rPr lang="en-US" dirty="0">
                <a:solidFill>
                  <a:srgbClr val="231490"/>
                </a:solidFill>
              </a:rPr>
              <a:t>7-10 days is a reasonable time to hold off for law enforcement to collect evidence if involved</a:t>
            </a:r>
          </a:p>
          <a:p>
            <a:pPr marL="1200150" lvl="2" indent="-285750">
              <a:lnSpc>
                <a:spcPct val="150000"/>
              </a:lnSpc>
              <a:buFont typeface="Arial" panose="020B0604020202020204" pitchFamily="34" charset="0"/>
              <a:buChar char="•"/>
            </a:pPr>
            <a:r>
              <a:rPr lang="en-US" dirty="0">
                <a:solidFill>
                  <a:srgbClr val="231490"/>
                </a:solidFill>
              </a:rPr>
              <a:t>If we get info from law enforcement, should be all or nothing to prevent bias</a:t>
            </a:r>
          </a:p>
          <a:p>
            <a:pPr marL="1200150" lvl="2" indent="-285750">
              <a:lnSpc>
                <a:spcPct val="150000"/>
              </a:lnSpc>
              <a:buFont typeface="Arial" panose="020B0604020202020204" pitchFamily="34" charset="0"/>
              <a:buChar char="•"/>
            </a:pPr>
            <a:r>
              <a:rPr lang="en-US" dirty="0">
                <a:solidFill>
                  <a:srgbClr val="231490"/>
                </a:solidFill>
              </a:rPr>
              <a:t>Respondent may be prohibited from participating</a:t>
            </a:r>
          </a:p>
          <a:p>
            <a:pPr marL="1657350" lvl="3" indent="-285750">
              <a:lnSpc>
                <a:spcPct val="150000"/>
              </a:lnSpc>
              <a:buFont typeface="Arial" panose="020B0604020202020204" pitchFamily="34" charset="0"/>
              <a:buChar char="•"/>
            </a:pPr>
            <a:r>
              <a:rPr lang="en-US" dirty="0">
                <a:solidFill>
                  <a:srgbClr val="231490"/>
                </a:solidFill>
              </a:rPr>
              <a:t>Inform them process is moving forward and they have rights</a:t>
            </a:r>
          </a:p>
          <a:p>
            <a:pPr marL="2114550" lvl="4" indent="-285750">
              <a:lnSpc>
                <a:spcPct val="150000"/>
              </a:lnSpc>
              <a:buFont typeface="Arial" panose="020B0604020202020204" pitchFamily="34" charset="0"/>
              <a:buChar char="•"/>
            </a:pPr>
            <a:r>
              <a:rPr lang="en-US" dirty="0">
                <a:solidFill>
                  <a:srgbClr val="231490"/>
                </a:solidFill>
              </a:rPr>
              <a:t>Submit witnesses</a:t>
            </a:r>
          </a:p>
          <a:p>
            <a:pPr marL="2114550" lvl="4" indent="-285750">
              <a:lnSpc>
                <a:spcPct val="150000"/>
              </a:lnSpc>
              <a:buFont typeface="Arial" panose="020B0604020202020204" pitchFamily="34" charset="0"/>
              <a:buChar char="•"/>
            </a:pPr>
            <a:r>
              <a:rPr lang="en-US" dirty="0">
                <a:solidFill>
                  <a:srgbClr val="231490"/>
                </a:solidFill>
              </a:rPr>
              <a:t>Review investigation report</a:t>
            </a:r>
          </a:p>
          <a:p>
            <a:pPr marL="2114550" lvl="4" indent="-285750">
              <a:lnSpc>
                <a:spcPct val="150000"/>
              </a:lnSpc>
              <a:buFont typeface="Arial" panose="020B0604020202020204" pitchFamily="34" charset="0"/>
              <a:buChar char="•"/>
            </a:pPr>
            <a:endParaRPr lang="en-US" dirty="0">
              <a:solidFill>
                <a:srgbClr val="231490"/>
              </a:solidFill>
            </a:endParaRPr>
          </a:p>
          <a:p>
            <a:pPr marL="1200150" lvl="2" indent="-285750">
              <a:lnSpc>
                <a:spcPct val="150000"/>
              </a:lnSpc>
              <a:buFont typeface="Arial" panose="020B0604020202020204" pitchFamily="34" charset="0"/>
              <a:buChar char="•"/>
            </a:pPr>
            <a:r>
              <a:rPr lang="en-US" dirty="0">
                <a:solidFill>
                  <a:srgbClr val="231490"/>
                </a:solidFill>
              </a:rPr>
              <a:t>Don’t share pornographic images!</a:t>
            </a:r>
          </a:p>
          <a:p>
            <a:pPr marL="1200150" lvl="2" indent="-285750">
              <a:lnSpc>
                <a:spcPct val="150000"/>
              </a:lnSpc>
              <a:buFont typeface="Arial" panose="020B0604020202020204" pitchFamily="34" charset="0"/>
              <a:buChar char="•"/>
            </a:pPr>
            <a:r>
              <a:rPr lang="en-US" dirty="0">
                <a:solidFill>
                  <a:srgbClr val="231490"/>
                </a:solidFill>
              </a:rPr>
              <a:t>Preponderance of the evidence standard will be used in determination (more likely than not)</a:t>
            </a:r>
          </a:p>
          <a:p>
            <a:pPr marL="1200150" lvl="2" indent="-285750">
              <a:lnSpc>
                <a:spcPct val="150000"/>
              </a:lnSpc>
              <a:buFont typeface="Arial" panose="020B0604020202020204" pitchFamily="34" charset="0"/>
              <a:buChar char="•"/>
            </a:pPr>
            <a:endParaRPr lang="en-US" dirty="0">
              <a:solidFill>
                <a:srgbClr val="231490"/>
              </a:solidFill>
            </a:endParaRPr>
          </a:p>
          <a:p>
            <a:pPr marL="1200150" lvl="2" indent="-285750">
              <a:lnSpc>
                <a:spcPct val="150000"/>
              </a:lnSpc>
              <a:buFont typeface="Arial" panose="020B0604020202020204" pitchFamily="34" charset="0"/>
              <a:buChar char="•"/>
            </a:pPr>
            <a:endParaRPr lang="en-US" dirty="0">
              <a:solidFill>
                <a:srgbClr val="231490"/>
              </a:solidFill>
            </a:endParaRPr>
          </a:p>
          <a:p>
            <a:pPr lvl="2">
              <a:lnSpc>
                <a:spcPct val="150000"/>
              </a:lnSpc>
            </a:pPr>
            <a:endParaRPr lang="en-US" dirty="0">
              <a:solidFill>
                <a:srgbClr val="231490"/>
              </a:solidFill>
            </a:endParaRPr>
          </a:p>
          <a:p>
            <a:pPr marL="1657350" lvl="3" indent="-285750">
              <a:lnSpc>
                <a:spcPct val="150000"/>
              </a:lnSpc>
              <a:buFont typeface="Arial" panose="020B0604020202020204" pitchFamily="34" charset="0"/>
              <a:buChar char="•"/>
            </a:pPr>
            <a:endParaRPr lang="en-US" dirty="0">
              <a:solidFill>
                <a:srgbClr val="231490"/>
              </a:solidFill>
            </a:endParaRPr>
          </a:p>
          <a:p>
            <a:pPr>
              <a:lnSpc>
                <a:spcPct val="150000"/>
              </a:lnSpc>
            </a:pPr>
            <a:endParaRPr lang="en-US" dirty="0">
              <a:solidFill>
                <a:srgbClr val="231490"/>
              </a:solidFill>
            </a:endParaRPr>
          </a:p>
          <a:p>
            <a:endParaRPr lang="en-US" sz="3200" dirty="0">
              <a:solidFill>
                <a:srgbClr val="231490"/>
              </a:solidFill>
            </a:endParaRP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Evidence</a:t>
            </a:r>
          </a:p>
        </p:txBody>
      </p:sp>
    </p:spTree>
    <p:extLst>
      <p:ext uri="{BB962C8B-B14F-4D97-AF65-F5344CB8AC3E}">
        <p14:creationId xmlns:p14="http://schemas.microsoft.com/office/powerpoint/2010/main" val="1055731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5570756"/>
          </a:xfrm>
          <a:prstGeom prst="rect">
            <a:avLst/>
          </a:prstGeom>
        </p:spPr>
        <p:txBody>
          <a:bodyPr wrap="square">
            <a:spAutoFit/>
          </a:bodyPr>
          <a:lstStyle/>
          <a:p>
            <a:pPr marL="742950" lvl="1" indent="-285750">
              <a:lnSpc>
                <a:spcPct val="150000"/>
              </a:lnSpc>
              <a:buFont typeface="Arial" panose="020B0604020202020204" pitchFamily="34" charset="0"/>
              <a:buChar char="•"/>
            </a:pPr>
            <a:r>
              <a:rPr lang="en-US" dirty="0"/>
              <a:t>Evidence is generally considered relevant if it has value in proving or disproving a fact at issue </a:t>
            </a:r>
          </a:p>
          <a:p>
            <a:pPr marL="742950" lvl="1" indent="-285750">
              <a:lnSpc>
                <a:spcPct val="150000"/>
              </a:lnSpc>
              <a:buFont typeface="Arial" panose="020B0604020202020204" pitchFamily="34" charset="0"/>
              <a:buChar char="•"/>
            </a:pPr>
            <a:r>
              <a:rPr lang="en-US" dirty="0"/>
              <a:t> Under the Title IX regulations, evidence of the Complainant’s sexual behavior or predisposition is explicitly and categorically not relevant except for two limited exceptions:</a:t>
            </a:r>
          </a:p>
          <a:p>
            <a:pPr lvl="1">
              <a:lnSpc>
                <a:spcPct val="150000"/>
              </a:lnSpc>
            </a:pPr>
            <a:r>
              <a:rPr lang="en-US" dirty="0"/>
              <a:t>	 – Offered to prove that someone other than the Respondent committed the conduct alleged, or </a:t>
            </a:r>
          </a:p>
          <a:p>
            <a:pPr lvl="1">
              <a:lnSpc>
                <a:spcPct val="150000"/>
              </a:lnSpc>
            </a:pPr>
            <a:r>
              <a:rPr lang="en-US" dirty="0"/>
              <a:t>	– Concerns specific incidents of the Complainant’s sexual behavior with respect to the Respondent and is 		offered to prove consent</a:t>
            </a:r>
            <a:endParaRPr lang="en-US" dirty="0">
              <a:solidFill>
                <a:srgbClr val="231490"/>
              </a:solidFill>
            </a:endParaRPr>
          </a:p>
          <a:p>
            <a:pPr marL="2114550" lvl="4" indent="-285750">
              <a:lnSpc>
                <a:spcPct val="150000"/>
              </a:lnSpc>
              <a:buFont typeface="Arial" panose="020B0604020202020204" pitchFamily="34" charset="0"/>
              <a:buChar char="•"/>
            </a:pPr>
            <a:endParaRPr lang="en-US" dirty="0">
              <a:solidFill>
                <a:srgbClr val="231490"/>
              </a:solidFill>
            </a:endParaRPr>
          </a:p>
          <a:p>
            <a:pPr marL="1200150" lvl="2" indent="-285750">
              <a:lnSpc>
                <a:spcPct val="150000"/>
              </a:lnSpc>
              <a:buFont typeface="Arial" panose="020B0604020202020204" pitchFamily="34" charset="0"/>
              <a:buChar char="•"/>
            </a:pPr>
            <a:endParaRPr lang="en-US" dirty="0">
              <a:solidFill>
                <a:srgbClr val="231490"/>
              </a:solidFill>
            </a:endParaRPr>
          </a:p>
          <a:p>
            <a:pPr marL="1200150" lvl="2" indent="-285750">
              <a:lnSpc>
                <a:spcPct val="150000"/>
              </a:lnSpc>
              <a:buFont typeface="Arial" panose="020B0604020202020204" pitchFamily="34" charset="0"/>
              <a:buChar char="•"/>
            </a:pPr>
            <a:endParaRPr lang="en-US" dirty="0">
              <a:solidFill>
                <a:srgbClr val="231490"/>
              </a:solidFill>
            </a:endParaRPr>
          </a:p>
          <a:p>
            <a:pPr lvl="2">
              <a:lnSpc>
                <a:spcPct val="150000"/>
              </a:lnSpc>
            </a:pPr>
            <a:endParaRPr lang="en-US" dirty="0">
              <a:solidFill>
                <a:srgbClr val="231490"/>
              </a:solidFill>
            </a:endParaRPr>
          </a:p>
          <a:p>
            <a:pPr marL="1657350" lvl="3" indent="-285750">
              <a:lnSpc>
                <a:spcPct val="150000"/>
              </a:lnSpc>
              <a:buFont typeface="Arial" panose="020B0604020202020204" pitchFamily="34" charset="0"/>
              <a:buChar char="•"/>
            </a:pPr>
            <a:endParaRPr lang="en-US" dirty="0">
              <a:solidFill>
                <a:srgbClr val="231490"/>
              </a:solidFill>
            </a:endParaRPr>
          </a:p>
          <a:p>
            <a:pPr>
              <a:lnSpc>
                <a:spcPct val="150000"/>
              </a:lnSpc>
            </a:pPr>
            <a:endParaRPr lang="en-US" dirty="0">
              <a:solidFill>
                <a:srgbClr val="231490"/>
              </a:solidFill>
            </a:endParaRPr>
          </a:p>
          <a:p>
            <a:endParaRPr lang="en-US" sz="3200" dirty="0">
              <a:solidFill>
                <a:srgbClr val="231490"/>
              </a:solidFill>
            </a:endParaRPr>
          </a:p>
        </p:txBody>
      </p:sp>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Evidence – What’s Useful and Allowed?</a:t>
            </a:r>
          </a:p>
        </p:txBody>
      </p:sp>
    </p:spTree>
    <p:extLst>
      <p:ext uri="{BB962C8B-B14F-4D97-AF65-F5344CB8AC3E}">
        <p14:creationId xmlns:p14="http://schemas.microsoft.com/office/powerpoint/2010/main" val="593795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Interview Skills / Questioning</a:t>
            </a:r>
          </a:p>
        </p:txBody>
      </p:sp>
      <p:sp>
        <p:nvSpPr>
          <p:cNvPr id="2" name="TextBox 1"/>
          <p:cNvSpPr txBox="1"/>
          <p:nvPr/>
        </p:nvSpPr>
        <p:spPr>
          <a:xfrm>
            <a:off x="330982" y="1498294"/>
            <a:ext cx="11412999" cy="7171194"/>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31490"/>
                </a:solidFill>
              </a:rPr>
              <a:t>No one right way to do it</a:t>
            </a:r>
          </a:p>
          <a:p>
            <a:pPr marL="285750" indent="-285750">
              <a:buFont typeface="Arial" panose="020B0604020202020204" pitchFamily="34" charset="0"/>
              <a:buChar char="•"/>
            </a:pPr>
            <a:r>
              <a:rPr lang="en-US" sz="2000" dirty="0">
                <a:solidFill>
                  <a:srgbClr val="231490"/>
                </a:solidFill>
              </a:rPr>
              <a:t>Choose a non-</a:t>
            </a:r>
            <a:r>
              <a:rPr lang="en-US" sz="2000" dirty="0" err="1">
                <a:solidFill>
                  <a:srgbClr val="231490"/>
                </a:solidFill>
              </a:rPr>
              <a:t>threatning</a:t>
            </a:r>
            <a:r>
              <a:rPr lang="en-US" sz="2000" dirty="0">
                <a:solidFill>
                  <a:srgbClr val="231490"/>
                </a:solidFill>
              </a:rPr>
              <a:t> place and create a comfortable atmosphere</a:t>
            </a:r>
          </a:p>
          <a:p>
            <a:pPr marL="742950" lvl="1" indent="-285750">
              <a:buFont typeface="Arial" panose="020B0604020202020204" pitchFamily="34" charset="0"/>
              <a:buChar char="•"/>
            </a:pPr>
            <a:r>
              <a:rPr lang="en-US" sz="2000" dirty="0">
                <a:solidFill>
                  <a:srgbClr val="231490"/>
                </a:solidFill>
              </a:rPr>
              <a:t>Face-to-face recommended</a:t>
            </a:r>
          </a:p>
          <a:p>
            <a:pPr marL="742950" lvl="1" indent="-285750">
              <a:buFont typeface="Arial" panose="020B0604020202020204" pitchFamily="34" charset="0"/>
              <a:buChar char="•"/>
            </a:pPr>
            <a:r>
              <a:rPr lang="en-US" sz="2000" dirty="0">
                <a:solidFill>
                  <a:srgbClr val="231490"/>
                </a:solidFill>
              </a:rPr>
              <a:t>Neutral, quiet, private setting</a:t>
            </a:r>
          </a:p>
          <a:p>
            <a:pPr marL="285750" indent="-285750">
              <a:buFont typeface="Arial" panose="020B0604020202020204" pitchFamily="34" charset="0"/>
              <a:buChar char="•"/>
            </a:pPr>
            <a:r>
              <a:rPr lang="en-US" sz="2000" dirty="0">
                <a:solidFill>
                  <a:srgbClr val="231490"/>
                </a:solidFill>
              </a:rPr>
              <a:t>Start with developing rapport</a:t>
            </a:r>
          </a:p>
          <a:p>
            <a:pPr marL="742950" lvl="1" indent="-285750">
              <a:buFont typeface="Arial" panose="020B0604020202020204" pitchFamily="34" charset="0"/>
              <a:buChar char="•"/>
            </a:pPr>
            <a:r>
              <a:rPr lang="en-US" sz="2000" dirty="0">
                <a:solidFill>
                  <a:srgbClr val="231490"/>
                </a:solidFill>
              </a:rPr>
              <a:t>Thank them for being here</a:t>
            </a:r>
          </a:p>
          <a:p>
            <a:pPr marL="742950" lvl="1" indent="-285750">
              <a:buFont typeface="Arial" panose="020B0604020202020204" pitchFamily="34" charset="0"/>
              <a:buChar char="•"/>
            </a:pPr>
            <a:r>
              <a:rPr lang="en-US" sz="2000" dirty="0">
                <a:solidFill>
                  <a:srgbClr val="231490"/>
                </a:solidFill>
              </a:rPr>
              <a:t>Developmentally appropriate welcoming language</a:t>
            </a:r>
          </a:p>
          <a:p>
            <a:pPr marL="742950" lvl="1" indent="-285750">
              <a:buFont typeface="Arial" panose="020B0604020202020204" pitchFamily="34" charset="0"/>
              <a:buChar char="•"/>
            </a:pPr>
            <a:r>
              <a:rPr lang="en-US" sz="2000" dirty="0">
                <a:solidFill>
                  <a:srgbClr val="231490"/>
                </a:solidFill>
              </a:rPr>
              <a:t>Explain your role and process</a:t>
            </a:r>
          </a:p>
          <a:p>
            <a:pPr marL="1200150" lvl="2" indent="-285750">
              <a:buFont typeface="Arial" panose="020B0604020202020204" pitchFamily="34" charset="0"/>
              <a:buChar char="•"/>
            </a:pPr>
            <a:r>
              <a:rPr lang="en-US" sz="2000" dirty="0">
                <a:solidFill>
                  <a:srgbClr val="231490"/>
                </a:solidFill>
              </a:rPr>
              <a:t>Not here to prosecute or defend, just gathering information</a:t>
            </a:r>
          </a:p>
          <a:p>
            <a:pPr marL="1200150" lvl="2" indent="-285750">
              <a:buFont typeface="Arial" panose="020B0604020202020204" pitchFamily="34" charset="0"/>
              <a:buChar char="•"/>
            </a:pPr>
            <a:r>
              <a:rPr lang="en-US" sz="2000" dirty="0">
                <a:solidFill>
                  <a:srgbClr val="231490"/>
                </a:solidFill>
              </a:rPr>
              <a:t>Interview, not interrogation</a:t>
            </a:r>
          </a:p>
          <a:p>
            <a:pPr marL="742950" lvl="1" indent="-285750">
              <a:buFont typeface="Arial" panose="020B0604020202020204" pitchFamily="34" charset="0"/>
              <a:buChar char="•"/>
            </a:pPr>
            <a:r>
              <a:rPr lang="en-US" sz="2000" dirty="0">
                <a:solidFill>
                  <a:srgbClr val="231490"/>
                </a:solidFill>
              </a:rPr>
              <a:t>Advisors may not ask questions or respond</a:t>
            </a:r>
          </a:p>
          <a:p>
            <a:pPr marL="742950" lvl="1" indent="-285750">
              <a:buFont typeface="Arial" panose="020B0604020202020204" pitchFamily="34" charset="0"/>
              <a:buChar char="•"/>
            </a:pPr>
            <a:r>
              <a:rPr lang="en-US" sz="2000" dirty="0">
                <a:solidFill>
                  <a:srgbClr val="231490"/>
                </a:solidFill>
              </a:rPr>
              <a:t>They can present any evidence, as long as relevant</a:t>
            </a:r>
          </a:p>
          <a:p>
            <a:pPr marL="742950" lvl="1" indent="-285750">
              <a:buFont typeface="Arial" panose="020B0604020202020204" pitchFamily="34" charset="0"/>
              <a:buChar char="•"/>
            </a:pPr>
            <a:r>
              <a:rPr lang="en-US" sz="2000" dirty="0">
                <a:solidFill>
                  <a:srgbClr val="231490"/>
                </a:solidFill>
              </a:rPr>
              <a:t>Acknowledge it may be uncomfortable</a:t>
            </a:r>
          </a:p>
          <a:p>
            <a:pPr marL="742950" lvl="1" indent="-285750">
              <a:buFont typeface="Arial" panose="020B0604020202020204" pitchFamily="34" charset="0"/>
              <a:buChar char="•"/>
            </a:pPr>
            <a:r>
              <a:rPr lang="en-US" sz="2000" dirty="0">
                <a:solidFill>
                  <a:srgbClr val="231490"/>
                </a:solidFill>
              </a:rPr>
              <a:t>Review confidentiality and protection from any retaliation</a:t>
            </a:r>
          </a:p>
          <a:p>
            <a:pPr marL="742950" lvl="1" indent="-285750">
              <a:buFont typeface="Arial" panose="020B0604020202020204" pitchFamily="34" charset="0"/>
              <a:buChar char="•"/>
            </a:pPr>
            <a:r>
              <a:rPr lang="en-US" sz="2000" dirty="0">
                <a:solidFill>
                  <a:srgbClr val="231490"/>
                </a:solidFill>
              </a:rPr>
              <a:t>Set tone that you are open to whatever they share; not going to shock you</a:t>
            </a:r>
          </a:p>
          <a:p>
            <a:pPr marL="742950" lvl="1" indent="-285750">
              <a:buFont typeface="Arial" panose="020B0604020202020204" pitchFamily="34" charset="0"/>
              <a:buChar char="•"/>
            </a:pPr>
            <a:r>
              <a:rPr lang="en-US" sz="2000" dirty="0">
                <a:solidFill>
                  <a:srgbClr val="231490"/>
                </a:solidFill>
              </a:rPr>
              <a:t>Provide policy and procedures</a:t>
            </a:r>
          </a:p>
          <a:p>
            <a:pPr marL="285750" indent="-285750">
              <a:buFont typeface="Arial" panose="020B0604020202020204" pitchFamily="34" charset="0"/>
              <a:buChar char="•"/>
            </a:pPr>
            <a:r>
              <a:rPr lang="en-US" sz="2000" dirty="0">
                <a:solidFill>
                  <a:srgbClr val="231490"/>
                </a:solidFill>
              </a:rPr>
              <a:t>Observe</a:t>
            </a:r>
          </a:p>
          <a:p>
            <a:pPr marL="742950" lvl="1" indent="-285750">
              <a:buFont typeface="Arial" panose="020B0604020202020204" pitchFamily="34" charset="0"/>
              <a:buChar char="•"/>
            </a:pPr>
            <a:r>
              <a:rPr lang="en-US" sz="2000" dirty="0">
                <a:solidFill>
                  <a:srgbClr val="231490"/>
                </a:solidFill>
              </a:rPr>
              <a:t>Are they uncomfortable, distracted?</a:t>
            </a:r>
          </a:p>
          <a:p>
            <a:pPr marL="742950" lvl="1" indent="-285750">
              <a:buFont typeface="Arial" panose="020B0604020202020204" pitchFamily="34" charset="0"/>
              <a:buChar char="•"/>
            </a:pPr>
            <a:r>
              <a:rPr lang="en-US" sz="2000" dirty="0">
                <a:solidFill>
                  <a:srgbClr val="231490"/>
                </a:solidFill>
              </a:rPr>
              <a:t>Do you need to take a break? Make it your fault if needed</a:t>
            </a:r>
          </a:p>
          <a:p>
            <a:pPr marL="285750" indent="-285750">
              <a:buFont typeface="Arial" panose="020B0604020202020204" pitchFamily="34" charset="0"/>
              <a:buChar char="•"/>
            </a:pPr>
            <a:r>
              <a:rPr lang="en-US" sz="2000" dirty="0">
                <a:solidFill>
                  <a:srgbClr val="231490"/>
                </a:solidFill>
              </a:rPr>
              <a:t>Be professional</a:t>
            </a:r>
          </a:p>
          <a:p>
            <a:endParaRPr lang="en-US" sz="2000" dirty="0">
              <a:solidFill>
                <a:srgbClr val="231490"/>
              </a:solidFill>
            </a:endParaRP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7" name="TextBox 6">
            <a:extLst>
              <a:ext uri="{FF2B5EF4-FFF2-40B4-BE49-F238E27FC236}">
                <a16:creationId xmlns:a16="http://schemas.microsoft.com/office/drawing/2014/main" id="{B8728925-3F30-4EFA-B86A-3F0BD8A52A5E}"/>
              </a:ext>
            </a:extLst>
          </p:cNvPr>
          <p:cNvSpPr txBox="1"/>
          <p:nvPr/>
        </p:nvSpPr>
        <p:spPr>
          <a:xfrm>
            <a:off x="9031266" y="2755726"/>
            <a:ext cx="2567835" cy="1477328"/>
          </a:xfrm>
          <a:prstGeom prst="rect">
            <a:avLst/>
          </a:prstGeom>
          <a:noFill/>
        </p:spPr>
        <p:txBody>
          <a:bodyPr wrap="square" rtlCol="0">
            <a:spAutoFit/>
          </a:bodyPr>
          <a:lstStyle/>
          <a:p>
            <a:r>
              <a:rPr lang="en-US" dirty="0"/>
              <a:t>Forms: </a:t>
            </a:r>
          </a:p>
          <a:p>
            <a:pPr marL="285750" indent="-285750">
              <a:buFontTx/>
              <a:buChar char="-"/>
            </a:pPr>
            <a:r>
              <a:rPr lang="en-US" dirty="0"/>
              <a:t>Investigative report</a:t>
            </a:r>
          </a:p>
          <a:p>
            <a:pPr marL="285750" indent="-285750">
              <a:buFontTx/>
              <a:buChar char="-"/>
            </a:pPr>
            <a:endParaRPr lang="en-US" dirty="0"/>
          </a:p>
          <a:p>
            <a:endParaRPr lang="en-US" dirty="0"/>
          </a:p>
          <a:p>
            <a:endParaRPr lang="en-US" dirty="0"/>
          </a:p>
        </p:txBody>
      </p:sp>
    </p:spTree>
    <p:extLst>
      <p:ext uri="{BB962C8B-B14F-4D97-AF65-F5344CB8AC3E}">
        <p14:creationId xmlns:p14="http://schemas.microsoft.com/office/powerpoint/2010/main" val="2016627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Interview Skills / Questioning</a:t>
            </a:r>
          </a:p>
        </p:txBody>
      </p:sp>
      <p:sp>
        <p:nvSpPr>
          <p:cNvPr id="2" name="TextBox 1"/>
          <p:cNvSpPr txBox="1"/>
          <p:nvPr/>
        </p:nvSpPr>
        <p:spPr>
          <a:xfrm>
            <a:off x="330982" y="1498294"/>
            <a:ext cx="11412999"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31490"/>
                </a:solidFill>
              </a:rPr>
              <a:t>Be professional</a:t>
            </a:r>
          </a:p>
          <a:p>
            <a:pPr marL="285750" indent="-285750">
              <a:buFont typeface="Arial" panose="020B0604020202020204" pitchFamily="34" charset="0"/>
              <a:buChar char="•"/>
            </a:pPr>
            <a:r>
              <a:rPr lang="en-US" sz="2000" dirty="0">
                <a:solidFill>
                  <a:srgbClr val="231490"/>
                </a:solidFill>
              </a:rPr>
              <a:t>Relaxed conversation</a:t>
            </a:r>
          </a:p>
          <a:p>
            <a:pPr marL="742950" lvl="1" indent="-285750">
              <a:buFont typeface="Arial" panose="020B0604020202020204" pitchFamily="34" charset="0"/>
              <a:buChar char="•"/>
            </a:pPr>
            <a:r>
              <a:rPr lang="en-US" sz="2000" dirty="0">
                <a:solidFill>
                  <a:srgbClr val="231490"/>
                </a:solidFill>
              </a:rPr>
              <a:t>Let them et the pace</a:t>
            </a:r>
          </a:p>
          <a:p>
            <a:pPr marL="742950" lvl="1" indent="-285750">
              <a:buFont typeface="Arial" panose="020B0604020202020204" pitchFamily="34" charset="0"/>
              <a:buChar char="•"/>
            </a:pPr>
            <a:r>
              <a:rPr lang="en-US" sz="2000" dirty="0">
                <a:solidFill>
                  <a:srgbClr val="231490"/>
                </a:solidFill>
              </a:rPr>
              <a:t>Lower your voice/tenor</a:t>
            </a:r>
          </a:p>
          <a:p>
            <a:pPr marL="285750" indent="-285750">
              <a:buFont typeface="Arial" panose="020B0604020202020204" pitchFamily="34" charset="0"/>
              <a:buChar char="•"/>
            </a:pPr>
            <a:r>
              <a:rPr lang="en-US" sz="2000" dirty="0">
                <a:solidFill>
                  <a:srgbClr val="231490"/>
                </a:solidFill>
              </a:rPr>
              <a:t>Be empathetic</a:t>
            </a:r>
          </a:p>
          <a:p>
            <a:pPr marL="742950" lvl="1" indent="-285750">
              <a:buFont typeface="Arial" panose="020B0604020202020204" pitchFamily="34" charset="0"/>
              <a:buChar char="•"/>
            </a:pPr>
            <a:r>
              <a:rPr lang="en-US" sz="2000" dirty="0">
                <a:solidFill>
                  <a:srgbClr val="231490"/>
                </a:solidFill>
              </a:rPr>
              <a:t>Nod head</a:t>
            </a:r>
          </a:p>
          <a:p>
            <a:pPr marL="742950" lvl="1" indent="-285750">
              <a:buFont typeface="Arial" panose="020B0604020202020204" pitchFamily="34" charset="0"/>
              <a:buChar char="•"/>
            </a:pPr>
            <a:r>
              <a:rPr lang="en-US" sz="2000" dirty="0">
                <a:solidFill>
                  <a:srgbClr val="231490"/>
                </a:solidFill>
              </a:rPr>
              <a:t>Short comments – help me understand,….what I’m perceiving is …”</a:t>
            </a:r>
          </a:p>
          <a:p>
            <a:pPr marL="285750" indent="-285750">
              <a:buFont typeface="Arial" panose="020B0604020202020204" pitchFamily="34" charset="0"/>
              <a:buChar char="•"/>
            </a:pPr>
            <a:r>
              <a:rPr lang="en-US" sz="2000" dirty="0">
                <a:solidFill>
                  <a:srgbClr val="231490"/>
                </a:solidFill>
              </a:rPr>
              <a:t>Good eye contact – listen with eyes and ears</a:t>
            </a:r>
          </a:p>
          <a:p>
            <a:pPr marL="285750" indent="-285750">
              <a:buFont typeface="Arial" panose="020B0604020202020204" pitchFamily="34" charset="0"/>
              <a:buChar char="•"/>
            </a:pPr>
            <a:r>
              <a:rPr lang="en-US" sz="2000" dirty="0">
                <a:solidFill>
                  <a:srgbClr val="231490"/>
                </a:solidFill>
              </a:rPr>
              <a:t>Avoid writing while part is talking, if possible</a:t>
            </a:r>
          </a:p>
          <a:p>
            <a:endParaRPr lang="en-US" sz="2000" dirty="0">
              <a:solidFill>
                <a:srgbClr val="231490"/>
              </a:solidFill>
            </a:endParaRP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7" name="TextBox 6">
            <a:extLst>
              <a:ext uri="{FF2B5EF4-FFF2-40B4-BE49-F238E27FC236}">
                <a16:creationId xmlns:a16="http://schemas.microsoft.com/office/drawing/2014/main" id="{B8728925-3F30-4EFA-B86A-3F0BD8A52A5E}"/>
              </a:ext>
            </a:extLst>
          </p:cNvPr>
          <p:cNvSpPr txBox="1"/>
          <p:nvPr/>
        </p:nvSpPr>
        <p:spPr>
          <a:xfrm>
            <a:off x="9031266" y="2755726"/>
            <a:ext cx="2567835" cy="1477328"/>
          </a:xfrm>
          <a:prstGeom prst="rect">
            <a:avLst/>
          </a:prstGeom>
          <a:noFill/>
        </p:spPr>
        <p:txBody>
          <a:bodyPr wrap="square" rtlCol="0">
            <a:spAutoFit/>
          </a:bodyPr>
          <a:lstStyle/>
          <a:p>
            <a:r>
              <a:rPr lang="en-US" dirty="0"/>
              <a:t>Forms: </a:t>
            </a:r>
          </a:p>
          <a:p>
            <a:pPr marL="285750" indent="-285750">
              <a:buFontTx/>
              <a:buChar char="-"/>
            </a:pPr>
            <a:r>
              <a:rPr lang="en-US" dirty="0"/>
              <a:t>Investigative report</a:t>
            </a:r>
          </a:p>
          <a:p>
            <a:pPr marL="285750" indent="-285750">
              <a:buFontTx/>
              <a:buChar char="-"/>
            </a:pPr>
            <a:endParaRPr lang="en-US" dirty="0"/>
          </a:p>
          <a:p>
            <a:endParaRPr lang="en-US" dirty="0"/>
          </a:p>
          <a:p>
            <a:endParaRPr lang="en-US" dirty="0"/>
          </a:p>
        </p:txBody>
      </p:sp>
    </p:spTree>
    <p:extLst>
      <p:ext uri="{BB962C8B-B14F-4D97-AF65-F5344CB8AC3E}">
        <p14:creationId xmlns:p14="http://schemas.microsoft.com/office/powerpoint/2010/main" val="2669153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Interview Skills / Questioning</a:t>
            </a:r>
          </a:p>
        </p:txBody>
      </p:sp>
      <p:sp>
        <p:nvSpPr>
          <p:cNvPr id="2" name="TextBox 1"/>
          <p:cNvSpPr txBox="1"/>
          <p:nvPr/>
        </p:nvSpPr>
        <p:spPr>
          <a:xfrm>
            <a:off x="330982" y="1498294"/>
            <a:ext cx="11412999" cy="655564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31490"/>
                </a:solidFill>
              </a:rPr>
              <a:t>Have questions prepared, but be flexible</a:t>
            </a:r>
          </a:p>
          <a:p>
            <a:pPr marL="742950" lvl="1" indent="-285750">
              <a:buFont typeface="Arial" panose="020B0604020202020204" pitchFamily="34" charset="0"/>
              <a:buChar char="•"/>
            </a:pPr>
            <a:r>
              <a:rPr lang="en-US" sz="2000" dirty="0">
                <a:solidFill>
                  <a:srgbClr val="231490"/>
                </a:solidFill>
              </a:rPr>
              <a:t>Can Start with the 5Ws</a:t>
            </a:r>
          </a:p>
          <a:p>
            <a:pPr marL="742950" lvl="1" indent="-285750">
              <a:buFont typeface="Arial" panose="020B0604020202020204" pitchFamily="34" charset="0"/>
              <a:buChar char="•"/>
            </a:pPr>
            <a:r>
              <a:rPr lang="en-US" sz="2000" dirty="0">
                <a:solidFill>
                  <a:srgbClr val="231490"/>
                </a:solidFill>
              </a:rPr>
              <a:t>Open-ended</a:t>
            </a:r>
          </a:p>
          <a:p>
            <a:pPr marL="742950" lvl="1" indent="-285750">
              <a:buFont typeface="Arial" panose="020B0604020202020204" pitchFamily="34" charset="0"/>
              <a:buChar char="•"/>
            </a:pPr>
            <a:r>
              <a:rPr lang="en-US" sz="2000" dirty="0">
                <a:solidFill>
                  <a:srgbClr val="231490"/>
                </a:solidFill>
              </a:rPr>
              <a:t>May work through timeline of events</a:t>
            </a:r>
          </a:p>
          <a:p>
            <a:pPr marL="742950" lvl="1" indent="-285750">
              <a:buFont typeface="Arial" panose="020B0604020202020204" pitchFamily="34" charset="0"/>
              <a:buChar char="•"/>
            </a:pPr>
            <a:r>
              <a:rPr lang="en-US" sz="2000" dirty="0">
                <a:solidFill>
                  <a:srgbClr val="231490"/>
                </a:solidFill>
              </a:rPr>
              <a:t>Repeat questions as needed</a:t>
            </a:r>
          </a:p>
          <a:p>
            <a:pPr marL="742950" lvl="1" indent="-285750">
              <a:buFont typeface="Arial" panose="020B0604020202020204" pitchFamily="34" charset="0"/>
              <a:buChar char="•"/>
            </a:pPr>
            <a:r>
              <a:rPr lang="en-US" sz="2000" dirty="0">
                <a:solidFill>
                  <a:srgbClr val="231490"/>
                </a:solidFill>
              </a:rPr>
              <a:t>Closing question</a:t>
            </a:r>
          </a:p>
          <a:p>
            <a:pPr marL="1200150" lvl="2" indent="-285750">
              <a:buFont typeface="Arial" panose="020B0604020202020204" pitchFamily="34" charset="0"/>
              <a:buChar char="•"/>
            </a:pPr>
            <a:r>
              <a:rPr lang="en-US" sz="2000" dirty="0">
                <a:solidFill>
                  <a:srgbClr val="231490"/>
                </a:solidFill>
              </a:rPr>
              <a:t>Is there anything I haven’t asked about?</a:t>
            </a:r>
          </a:p>
          <a:p>
            <a:pPr marL="1200150" lvl="2" indent="-285750">
              <a:buFont typeface="Arial" panose="020B0604020202020204" pitchFamily="34" charset="0"/>
              <a:buChar char="•"/>
            </a:pPr>
            <a:r>
              <a:rPr lang="en-US" sz="2000" dirty="0">
                <a:solidFill>
                  <a:srgbClr val="231490"/>
                </a:solidFill>
              </a:rPr>
              <a:t>Anything you’d like to add?</a:t>
            </a:r>
          </a:p>
          <a:p>
            <a:pPr marL="1200150" lvl="2" indent="-285750">
              <a:buFont typeface="Arial" panose="020B0604020202020204" pitchFamily="34" charset="0"/>
              <a:buChar char="•"/>
            </a:pPr>
            <a:r>
              <a:rPr lang="en-US" sz="2000" dirty="0">
                <a:solidFill>
                  <a:srgbClr val="231490"/>
                </a:solidFill>
              </a:rPr>
              <a:t>Let them know they can provide information later</a:t>
            </a:r>
          </a:p>
          <a:p>
            <a:pPr marL="1200150" lvl="2" indent="-285750">
              <a:buFont typeface="Arial" panose="020B0604020202020204" pitchFamily="34" charset="0"/>
              <a:buChar char="•"/>
            </a:pPr>
            <a:r>
              <a:rPr lang="en-US" sz="2000" dirty="0">
                <a:solidFill>
                  <a:srgbClr val="231490"/>
                </a:solidFill>
              </a:rPr>
              <a:t>Let them know you may come back for clarification</a:t>
            </a:r>
          </a:p>
          <a:p>
            <a:pPr marL="285750"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Videos/ recordings are allowed by regulations, but must be transcribed and then allow parties to verify accuracy = lengthens the process</a:t>
            </a:r>
          </a:p>
          <a:p>
            <a:pPr marL="285750" indent="-285750">
              <a:buFont typeface="Arial" panose="020B0604020202020204" pitchFamily="34" charset="0"/>
              <a:buChar char="•"/>
            </a:pPr>
            <a:r>
              <a:rPr lang="en-US" sz="2000" dirty="0">
                <a:solidFill>
                  <a:srgbClr val="231490"/>
                </a:solidFill>
              </a:rPr>
              <a:t>Interviews from other agencies can be used as evidence, but don’t eliminate responsibility for investigation</a:t>
            </a:r>
          </a:p>
          <a:p>
            <a:pPr marL="285750" indent="-285750">
              <a:buFont typeface="Arial" panose="020B0604020202020204" pitchFamily="34" charset="0"/>
              <a:buChar char="•"/>
            </a:pPr>
            <a:r>
              <a:rPr lang="en-US" sz="2000" dirty="0">
                <a:solidFill>
                  <a:srgbClr val="231490"/>
                </a:solidFill>
              </a:rPr>
              <a:t>Investigate as though you’ll be investigated – </a:t>
            </a:r>
          </a:p>
          <a:p>
            <a:pPr marL="742950" lvl="1" indent="-285750">
              <a:buFont typeface="Arial" panose="020B0604020202020204" pitchFamily="34" charset="0"/>
              <a:buChar char="•"/>
            </a:pPr>
            <a:r>
              <a:rPr lang="en-US" sz="2000" dirty="0">
                <a:solidFill>
                  <a:srgbClr val="231490"/>
                </a:solidFill>
              </a:rPr>
              <a:t>Document (electronic and paper)</a:t>
            </a:r>
          </a:p>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a:t>
            </a: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7" name="TextBox 6">
            <a:extLst>
              <a:ext uri="{FF2B5EF4-FFF2-40B4-BE49-F238E27FC236}">
                <a16:creationId xmlns:a16="http://schemas.microsoft.com/office/drawing/2014/main" id="{B8728925-3F30-4EFA-B86A-3F0BD8A52A5E}"/>
              </a:ext>
            </a:extLst>
          </p:cNvPr>
          <p:cNvSpPr txBox="1"/>
          <p:nvPr/>
        </p:nvSpPr>
        <p:spPr>
          <a:xfrm>
            <a:off x="9031266" y="2755726"/>
            <a:ext cx="2567835" cy="1477328"/>
          </a:xfrm>
          <a:prstGeom prst="rect">
            <a:avLst/>
          </a:prstGeom>
          <a:noFill/>
        </p:spPr>
        <p:txBody>
          <a:bodyPr wrap="square" rtlCol="0">
            <a:spAutoFit/>
          </a:bodyPr>
          <a:lstStyle/>
          <a:p>
            <a:r>
              <a:rPr lang="en-US" dirty="0"/>
              <a:t>Forms: </a:t>
            </a:r>
          </a:p>
          <a:p>
            <a:pPr marL="285750" indent="-285750">
              <a:buFontTx/>
              <a:buChar char="-"/>
            </a:pPr>
            <a:r>
              <a:rPr lang="en-US" dirty="0"/>
              <a:t>Investigative report</a:t>
            </a:r>
          </a:p>
          <a:p>
            <a:pPr marL="285750" indent="-285750">
              <a:buFontTx/>
              <a:buChar char="-"/>
            </a:pPr>
            <a:endParaRPr lang="en-US" dirty="0"/>
          </a:p>
          <a:p>
            <a:endParaRPr lang="en-US" dirty="0"/>
          </a:p>
          <a:p>
            <a:endParaRPr lang="en-US" dirty="0"/>
          </a:p>
        </p:txBody>
      </p:sp>
    </p:spTree>
    <p:extLst>
      <p:ext uri="{BB962C8B-B14F-4D97-AF65-F5344CB8AC3E}">
        <p14:creationId xmlns:p14="http://schemas.microsoft.com/office/powerpoint/2010/main" val="4206351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Interview Skills / Questioning</a:t>
            </a:r>
          </a:p>
        </p:txBody>
      </p:sp>
      <p:sp>
        <p:nvSpPr>
          <p:cNvPr id="2" name="TextBox 1"/>
          <p:cNvSpPr txBox="1"/>
          <p:nvPr/>
        </p:nvSpPr>
        <p:spPr>
          <a:xfrm>
            <a:off x="330982" y="1498294"/>
            <a:ext cx="11412999"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31490"/>
                </a:solidFill>
              </a:rPr>
              <a:t>Use funnel approach – start broad then narrow down</a:t>
            </a:r>
          </a:p>
          <a:p>
            <a:pPr marL="742950" lvl="1" indent="-285750">
              <a:buFont typeface="Arial" panose="020B0604020202020204" pitchFamily="34" charset="0"/>
              <a:buChar char="•"/>
            </a:pPr>
            <a:r>
              <a:rPr lang="en-US" sz="2000" dirty="0">
                <a:solidFill>
                  <a:srgbClr val="231490"/>
                </a:solidFill>
              </a:rPr>
              <a:t>Investigator is a dripping hose that encourages interviewee to be a fire hose</a:t>
            </a:r>
          </a:p>
          <a:p>
            <a:pPr marL="742950" lvl="1" indent="-285750">
              <a:buFont typeface="Arial" panose="020B0604020202020204" pitchFamily="34" charset="0"/>
              <a:buChar char="•"/>
            </a:pPr>
            <a:r>
              <a:rPr lang="en-US" sz="2000" dirty="0">
                <a:solidFill>
                  <a:srgbClr val="231490"/>
                </a:solidFill>
              </a:rPr>
              <a:t>We’re here to talk about a situation that happened on ….. Tell me what you know</a:t>
            </a:r>
          </a:p>
          <a:p>
            <a:pPr marL="742950" lvl="1" indent="-285750">
              <a:buFont typeface="Arial" panose="020B0604020202020204" pitchFamily="34" charset="0"/>
              <a:buChar char="•"/>
            </a:pPr>
            <a:r>
              <a:rPr lang="en-US" sz="2000" dirty="0">
                <a:solidFill>
                  <a:srgbClr val="231490"/>
                </a:solidFill>
              </a:rPr>
              <a:t>Tell me more about that…..Thank you for that……what happened next?</a:t>
            </a:r>
          </a:p>
          <a:p>
            <a:pPr marL="742950" lvl="1" indent="-285750">
              <a:buFont typeface="Arial" panose="020B0604020202020204" pitchFamily="34" charset="0"/>
              <a:buChar char="•"/>
            </a:pPr>
            <a:r>
              <a:rPr lang="en-US" sz="2000" dirty="0">
                <a:solidFill>
                  <a:srgbClr val="231490"/>
                </a:solidFill>
              </a:rPr>
              <a:t>Let them roll if they’re on a roll</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Don’t label behavior (I’m investigating a sexual assault – rather, there’s been an allegation of inappropriate conduct</a:t>
            </a:r>
          </a:p>
          <a:p>
            <a:pPr lvl="1"/>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a:t>
            </a: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7" name="TextBox 6">
            <a:extLst>
              <a:ext uri="{FF2B5EF4-FFF2-40B4-BE49-F238E27FC236}">
                <a16:creationId xmlns:a16="http://schemas.microsoft.com/office/drawing/2014/main" id="{B8728925-3F30-4EFA-B86A-3F0BD8A52A5E}"/>
              </a:ext>
            </a:extLst>
          </p:cNvPr>
          <p:cNvSpPr txBox="1"/>
          <p:nvPr/>
        </p:nvSpPr>
        <p:spPr>
          <a:xfrm>
            <a:off x="9031266" y="2755726"/>
            <a:ext cx="2567835" cy="1477328"/>
          </a:xfrm>
          <a:prstGeom prst="rect">
            <a:avLst/>
          </a:prstGeom>
          <a:noFill/>
        </p:spPr>
        <p:txBody>
          <a:bodyPr wrap="square" rtlCol="0">
            <a:spAutoFit/>
          </a:bodyPr>
          <a:lstStyle/>
          <a:p>
            <a:r>
              <a:rPr lang="en-US" dirty="0"/>
              <a:t>Forms: </a:t>
            </a:r>
          </a:p>
          <a:p>
            <a:pPr marL="285750" indent="-285750">
              <a:buFontTx/>
              <a:buChar char="-"/>
            </a:pPr>
            <a:r>
              <a:rPr lang="en-US" dirty="0"/>
              <a:t>Investigative report</a:t>
            </a:r>
          </a:p>
          <a:p>
            <a:pPr marL="285750" indent="-285750">
              <a:buFontTx/>
              <a:buChar char="-"/>
            </a:pPr>
            <a:endParaRPr lang="en-US" dirty="0"/>
          </a:p>
          <a:p>
            <a:endParaRPr lang="en-US" dirty="0"/>
          </a:p>
          <a:p>
            <a:endParaRPr lang="en-US" dirty="0"/>
          </a:p>
        </p:txBody>
      </p:sp>
    </p:spTree>
    <p:extLst>
      <p:ext uri="{BB962C8B-B14F-4D97-AF65-F5344CB8AC3E}">
        <p14:creationId xmlns:p14="http://schemas.microsoft.com/office/powerpoint/2010/main" val="1361193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Interview Skills / Questioning</a:t>
            </a:r>
          </a:p>
        </p:txBody>
      </p:sp>
      <p:sp>
        <p:nvSpPr>
          <p:cNvPr id="2" name="TextBox 1"/>
          <p:cNvSpPr txBox="1"/>
          <p:nvPr/>
        </p:nvSpPr>
        <p:spPr>
          <a:xfrm>
            <a:off x="330982" y="1498294"/>
            <a:ext cx="11412999"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31490"/>
                </a:solidFill>
              </a:rPr>
              <a:t>Use funnel approach – start broad then narrow down</a:t>
            </a:r>
          </a:p>
          <a:p>
            <a:pPr marL="742950" lvl="1" indent="-285750">
              <a:buFont typeface="Arial" panose="020B0604020202020204" pitchFamily="34" charset="0"/>
              <a:buChar char="•"/>
            </a:pPr>
            <a:r>
              <a:rPr lang="en-US" sz="2000" dirty="0">
                <a:solidFill>
                  <a:srgbClr val="231490"/>
                </a:solidFill>
              </a:rPr>
              <a:t>Investigator is a dripping hose that encourages interviewee to be a fire hose</a:t>
            </a:r>
          </a:p>
          <a:p>
            <a:pPr marL="742950" lvl="1" indent="-285750">
              <a:buFont typeface="Arial" panose="020B0604020202020204" pitchFamily="34" charset="0"/>
              <a:buChar char="•"/>
            </a:pPr>
            <a:r>
              <a:rPr lang="en-US" sz="2000" dirty="0">
                <a:solidFill>
                  <a:srgbClr val="231490"/>
                </a:solidFill>
              </a:rPr>
              <a:t>We’re here to talk about a situation that happened on ….. Tell me what you know</a:t>
            </a:r>
          </a:p>
          <a:p>
            <a:pPr marL="742950" lvl="1" indent="-285750">
              <a:buFont typeface="Arial" panose="020B0604020202020204" pitchFamily="34" charset="0"/>
              <a:buChar char="•"/>
            </a:pPr>
            <a:r>
              <a:rPr lang="en-US" sz="2000" dirty="0">
                <a:solidFill>
                  <a:srgbClr val="231490"/>
                </a:solidFill>
              </a:rPr>
              <a:t>Tell me more about that…..Thank you for that……what happened next?</a:t>
            </a:r>
          </a:p>
          <a:p>
            <a:pPr marL="742950" lvl="1" indent="-285750">
              <a:buFont typeface="Arial" panose="020B0604020202020204" pitchFamily="34" charset="0"/>
              <a:buChar char="•"/>
            </a:pPr>
            <a:r>
              <a:rPr lang="en-US" sz="2000" dirty="0">
                <a:solidFill>
                  <a:srgbClr val="231490"/>
                </a:solidFill>
              </a:rPr>
              <a:t>Let them roll if they’re on a roll</a:t>
            </a:r>
          </a:p>
          <a:p>
            <a:pPr marL="742950" lvl="1"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Don’t label behavior (I’m investigating a sexual assault – rather, there’s been an allegation of inappropriate conduct</a:t>
            </a:r>
          </a:p>
          <a:p>
            <a:pPr lvl="1"/>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a:t>
            </a: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7" name="TextBox 6">
            <a:extLst>
              <a:ext uri="{FF2B5EF4-FFF2-40B4-BE49-F238E27FC236}">
                <a16:creationId xmlns:a16="http://schemas.microsoft.com/office/drawing/2014/main" id="{B8728925-3F30-4EFA-B86A-3F0BD8A52A5E}"/>
              </a:ext>
            </a:extLst>
          </p:cNvPr>
          <p:cNvSpPr txBox="1"/>
          <p:nvPr/>
        </p:nvSpPr>
        <p:spPr>
          <a:xfrm>
            <a:off x="9031266" y="2755726"/>
            <a:ext cx="2567835" cy="1477328"/>
          </a:xfrm>
          <a:prstGeom prst="rect">
            <a:avLst/>
          </a:prstGeom>
          <a:noFill/>
        </p:spPr>
        <p:txBody>
          <a:bodyPr wrap="square" rtlCol="0">
            <a:spAutoFit/>
          </a:bodyPr>
          <a:lstStyle/>
          <a:p>
            <a:r>
              <a:rPr lang="en-US" dirty="0"/>
              <a:t>Forms: </a:t>
            </a:r>
          </a:p>
          <a:p>
            <a:pPr marL="285750" indent="-285750">
              <a:buFontTx/>
              <a:buChar char="-"/>
            </a:pPr>
            <a:r>
              <a:rPr lang="en-US" dirty="0"/>
              <a:t>Investigative report</a:t>
            </a:r>
          </a:p>
          <a:p>
            <a:pPr marL="285750" indent="-285750">
              <a:buFontTx/>
              <a:buChar char="-"/>
            </a:pPr>
            <a:endParaRPr lang="en-US" dirty="0"/>
          </a:p>
          <a:p>
            <a:endParaRPr lang="en-US" dirty="0"/>
          </a:p>
          <a:p>
            <a:endParaRPr lang="en-US" dirty="0"/>
          </a:p>
        </p:txBody>
      </p:sp>
    </p:spTree>
    <p:extLst>
      <p:ext uri="{BB962C8B-B14F-4D97-AF65-F5344CB8AC3E}">
        <p14:creationId xmlns:p14="http://schemas.microsoft.com/office/powerpoint/2010/main" val="4188478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 Retaliation</a:t>
            </a:r>
          </a:p>
        </p:txBody>
      </p:sp>
      <p:sp>
        <p:nvSpPr>
          <p:cNvPr id="2" name="TextBox 1"/>
          <p:cNvSpPr txBox="1"/>
          <p:nvPr/>
        </p:nvSpPr>
        <p:spPr>
          <a:xfrm>
            <a:off x="3730175" y="1475429"/>
            <a:ext cx="8461825"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231490"/>
                </a:solidFill>
              </a:rPr>
              <a:t>To avoid retaliation concerns, regulations require institutions to keep the identity of parties and witnesses confidential (exceptions: FERPA, state law, or hearing concerns) </a:t>
            </a:r>
          </a:p>
          <a:p>
            <a:pPr marL="342900" indent="-342900">
              <a:buFont typeface="Arial" panose="020B0604020202020204" pitchFamily="34" charset="0"/>
              <a:buChar char="•"/>
            </a:pPr>
            <a:endParaRPr lang="en-US" sz="2400" dirty="0">
              <a:solidFill>
                <a:srgbClr val="231490"/>
              </a:solidFill>
            </a:endParaRPr>
          </a:p>
          <a:p>
            <a:pPr marL="342900" indent="-342900">
              <a:buFont typeface="Arial" panose="020B0604020202020204" pitchFamily="34" charset="0"/>
              <a:buChar char="•"/>
            </a:pPr>
            <a:r>
              <a:rPr lang="en-US" sz="2400" dirty="0">
                <a:solidFill>
                  <a:srgbClr val="231490"/>
                </a:solidFill>
              </a:rPr>
              <a:t>Retaliation complaints may be made through grievance process</a:t>
            </a:r>
          </a:p>
          <a:p>
            <a:pPr marL="342900" indent="-342900">
              <a:buFont typeface="Arial" panose="020B0604020202020204" pitchFamily="34" charset="0"/>
              <a:buChar char="•"/>
            </a:pPr>
            <a:endParaRPr lang="en-US" sz="2400" dirty="0">
              <a:solidFill>
                <a:srgbClr val="231490"/>
              </a:solidFill>
            </a:endParaRPr>
          </a:p>
          <a:p>
            <a:pPr marL="342900" indent="-342900">
              <a:buFont typeface="Arial" panose="020B0604020202020204" pitchFamily="34" charset="0"/>
              <a:buChar char="•"/>
            </a:pPr>
            <a:r>
              <a:rPr lang="en-US" sz="2400" dirty="0">
                <a:solidFill>
                  <a:srgbClr val="231490"/>
                </a:solidFill>
              </a:rPr>
              <a:t>May not retaliate because participation or refusal to participate in an investigation, proceeding, or hearing</a:t>
            </a:r>
          </a:p>
          <a:p>
            <a:pPr marL="342900" indent="-342900">
              <a:buFont typeface="Arial" panose="020B0604020202020204" pitchFamily="34" charset="0"/>
              <a:buChar char="•"/>
            </a:pPr>
            <a:endParaRPr lang="en-US" sz="2400" dirty="0">
              <a:solidFill>
                <a:srgbClr val="231490"/>
              </a:solidFill>
            </a:endParaRPr>
          </a:p>
          <a:p>
            <a:pPr marL="342900" indent="-342900">
              <a:buFont typeface="Arial" panose="020B0604020202020204" pitchFamily="34" charset="0"/>
              <a:buChar char="•"/>
            </a:pPr>
            <a:r>
              <a:rPr lang="en-US" sz="2400" dirty="0">
                <a:solidFill>
                  <a:srgbClr val="231490"/>
                </a:solidFill>
              </a:rPr>
              <a:t>RCSS Code of Conduct and Board Policy prohibit retaliation</a:t>
            </a:r>
          </a:p>
        </p:txBody>
      </p:sp>
      <p:pic>
        <p:nvPicPr>
          <p:cNvPr id="3074" name="Picture 2" descr="Retaliation | Sansanowicz Law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51" y="1743355"/>
            <a:ext cx="30861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09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170814" y="129550"/>
            <a:ext cx="9210502" cy="954107"/>
          </a:xfrm>
          <a:prstGeom prst="rect">
            <a:avLst/>
          </a:prstGeom>
          <a:noFill/>
        </p:spPr>
        <p:txBody>
          <a:bodyPr wrap="square" rtlCol="0">
            <a:spAutoFit/>
          </a:bodyPr>
          <a:lstStyle/>
          <a:p>
            <a:r>
              <a:rPr lang="en-US" sz="2800" b="1" dirty="0">
                <a:solidFill>
                  <a:schemeClr val="bg1"/>
                </a:solidFill>
                <a:latin typeface="Segoe UI" panose="020B0502040204020203" pitchFamily="34" charset="0"/>
              </a:rPr>
              <a:t>Title IX of the Education Amendments Act, 1972</a:t>
            </a:r>
          </a:p>
          <a:p>
            <a:r>
              <a:rPr lang="en-US" sz="2800" dirty="0">
                <a:solidFill>
                  <a:schemeClr val="bg1"/>
                </a:solidFill>
              </a:rPr>
              <a:t>20 U.S.C. § 1681 &amp; 34 C.F.R. Part 106 (1972)</a:t>
            </a:r>
            <a:endParaRPr lang="en-US" sz="2800" dirty="0">
              <a:solidFill>
                <a:schemeClr val="bg1"/>
              </a:solidFill>
              <a:latin typeface="Segoe UI" panose="020B0502040204020203" pitchFamily="34" charset="0"/>
            </a:endParaRPr>
          </a:p>
        </p:txBody>
      </p:sp>
      <p:sp>
        <p:nvSpPr>
          <p:cNvPr id="2" name="Rectangle 1"/>
          <p:cNvSpPr/>
          <p:nvPr/>
        </p:nvSpPr>
        <p:spPr>
          <a:xfrm>
            <a:off x="855406" y="2934927"/>
            <a:ext cx="10766323" cy="2862322"/>
          </a:xfrm>
          <a:prstGeom prst="rect">
            <a:avLst/>
          </a:prstGeom>
        </p:spPr>
        <p:txBody>
          <a:bodyPr wrap="square">
            <a:spAutoFit/>
          </a:bodyPr>
          <a:lstStyle/>
          <a:p>
            <a:pPr marR="13370"/>
            <a:r>
              <a:rPr lang="en-US" sz="3600" i="1" dirty="0">
                <a:solidFill>
                  <a:srgbClr val="231490"/>
                </a:solidFill>
                <a:latin typeface="Segoe UI" panose="020B0502040204020203" pitchFamily="34" charset="0"/>
              </a:rPr>
              <a:t>“No person in the United States shall, on the basis of sex, be excluded from participation in, be denied the benefits of, or be subjected to discrimination under any educational program or activity receiving Federal financial assistance.”</a:t>
            </a:r>
            <a:endParaRPr lang="en-US" sz="3600" dirty="0">
              <a:solidFill>
                <a:srgbClr val="231490"/>
              </a:solidFill>
            </a:endParaRPr>
          </a:p>
        </p:txBody>
      </p:sp>
      <p:sp>
        <p:nvSpPr>
          <p:cNvPr id="3" name="TextBox 2"/>
          <p:cNvSpPr txBox="1"/>
          <p:nvPr/>
        </p:nvSpPr>
        <p:spPr>
          <a:xfrm>
            <a:off x="855406" y="1578077"/>
            <a:ext cx="10456607" cy="830997"/>
          </a:xfrm>
          <a:prstGeom prst="rect">
            <a:avLst/>
          </a:prstGeom>
          <a:noFill/>
        </p:spPr>
        <p:txBody>
          <a:bodyPr wrap="square" rtlCol="0">
            <a:spAutoFit/>
          </a:bodyPr>
          <a:lstStyle/>
          <a:p>
            <a:r>
              <a:rPr lang="en-US" sz="2400" dirty="0">
                <a:solidFill>
                  <a:srgbClr val="231490"/>
                </a:solidFill>
              </a:rPr>
              <a:t>Title IX protects people from discrimination based on sex in education programs or activities that receive Federal financial assistance. Title IX specifically states that:</a:t>
            </a:r>
          </a:p>
        </p:txBody>
      </p:sp>
    </p:spTree>
    <p:extLst>
      <p:ext uri="{BB962C8B-B14F-4D97-AF65-F5344CB8AC3E}">
        <p14:creationId xmlns:p14="http://schemas.microsoft.com/office/powerpoint/2010/main" val="4066410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B6543-AF61-41E2-8E5B-181A860D1FA5}"/>
              </a:ext>
            </a:extLst>
          </p:cNvPr>
          <p:cNvPicPr>
            <a:picLocks noChangeAspect="1"/>
          </p:cNvPicPr>
          <p:nvPr/>
        </p:nvPicPr>
        <p:blipFill>
          <a:blip r:embed="rId2"/>
          <a:stretch>
            <a:fillRect/>
          </a:stretch>
        </p:blipFill>
        <p:spPr>
          <a:xfrm>
            <a:off x="947737" y="652462"/>
            <a:ext cx="10296525" cy="5553075"/>
          </a:xfrm>
          <a:prstGeom prst="rect">
            <a:avLst/>
          </a:prstGeom>
        </p:spPr>
      </p:pic>
    </p:spTree>
    <p:extLst>
      <p:ext uri="{BB962C8B-B14F-4D97-AF65-F5344CB8AC3E}">
        <p14:creationId xmlns:p14="http://schemas.microsoft.com/office/powerpoint/2010/main" val="4014537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8F30B-7DD8-46F0-9662-D1074EC39ACE}"/>
              </a:ext>
            </a:extLst>
          </p:cNvPr>
          <p:cNvPicPr>
            <a:picLocks noChangeAspect="1"/>
          </p:cNvPicPr>
          <p:nvPr/>
        </p:nvPicPr>
        <p:blipFill>
          <a:blip r:embed="rId2"/>
          <a:stretch>
            <a:fillRect/>
          </a:stretch>
        </p:blipFill>
        <p:spPr>
          <a:xfrm>
            <a:off x="866775" y="361950"/>
            <a:ext cx="10458450" cy="6134100"/>
          </a:xfrm>
          <a:prstGeom prst="rect">
            <a:avLst/>
          </a:prstGeom>
        </p:spPr>
      </p:pic>
    </p:spTree>
    <p:extLst>
      <p:ext uri="{BB962C8B-B14F-4D97-AF65-F5344CB8AC3E}">
        <p14:creationId xmlns:p14="http://schemas.microsoft.com/office/powerpoint/2010/main" val="1077734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C47503-2820-42C1-B66D-6B17C5714294}"/>
              </a:ext>
            </a:extLst>
          </p:cNvPr>
          <p:cNvPicPr>
            <a:picLocks noChangeAspect="1"/>
          </p:cNvPicPr>
          <p:nvPr/>
        </p:nvPicPr>
        <p:blipFill>
          <a:blip r:embed="rId2"/>
          <a:stretch>
            <a:fillRect/>
          </a:stretch>
        </p:blipFill>
        <p:spPr>
          <a:xfrm>
            <a:off x="914400" y="604837"/>
            <a:ext cx="10363200" cy="5648325"/>
          </a:xfrm>
          <a:prstGeom prst="rect">
            <a:avLst/>
          </a:prstGeom>
        </p:spPr>
      </p:pic>
    </p:spTree>
    <p:extLst>
      <p:ext uri="{BB962C8B-B14F-4D97-AF65-F5344CB8AC3E}">
        <p14:creationId xmlns:p14="http://schemas.microsoft.com/office/powerpoint/2010/main" val="26984650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0F4809-7CEF-49A5-AC85-6642517EC041}"/>
              </a:ext>
            </a:extLst>
          </p:cNvPr>
          <p:cNvPicPr>
            <a:picLocks noChangeAspect="1"/>
          </p:cNvPicPr>
          <p:nvPr/>
        </p:nvPicPr>
        <p:blipFill>
          <a:blip r:embed="rId2"/>
          <a:stretch>
            <a:fillRect/>
          </a:stretch>
        </p:blipFill>
        <p:spPr>
          <a:xfrm>
            <a:off x="766762" y="333375"/>
            <a:ext cx="10658475" cy="6191250"/>
          </a:xfrm>
          <a:prstGeom prst="rect">
            <a:avLst/>
          </a:prstGeom>
        </p:spPr>
      </p:pic>
    </p:spTree>
    <p:extLst>
      <p:ext uri="{BB962C8B-B14F-4D97-AF65-F5344CB8AC3E}">
        <p14:creationId xmlns:p14="http://schemas.microsoft.com/office/powerpoint/2010/main" val="1162317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E04247-CFC2-4341-A588-BB998E39EED5}"/>
              </a:ext>
            </a:extLst>
          </p:cNvPr>
          <p:cNvPicPr>
            <a:picLocks noChangeAspect="1"/>
          </p:cNvPicPr>
          <p:nvPr/>
        </p:nvPicPr>
        <p:blipFill>
          <a:blip r:embed="rId2"/>
          <a:stretch>
            <a:fillRect/>
          </a:stretch>
        </p:blipFill>
        <p:spPr>
          <a:xfrm>
            <a:off x="809625" y="533400"/>
            <a:ext cx="10572750" cy="5791200"/>
          </a:xfrm>
          <a:prstGeom prst="rect">
            <a:avLst/>
          </a:prstGeom>
        </p:spPr>
      </p:pic>
    </p:spTree>
    <p:extLst>
      <p:ext uri="{BB962C8B-B14F-4D97-AF65-F5344CB8AC3E}">
        <p14:creationId xmlns:p14="http://schemas.microsoft.com/office/powerpoint/2010/main" val="1544299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E04247-CFC2-4341-A588-BB998E39EED5}"/>
              </a:ext>
            </a:extLst>
          </p:cNvPr>
          <p:cNvPicPr>
            <a:picLocks noChangeAspect="1"/>
          </p:cNvPicPr>
          <p:nvPr/>
        </p:nvPicPr>
        <p:blipFill>
          <a:blip r:embed="rId2"/>
          <a:stretch>
            <a:fillRect/>
          </a:stretch>
        </p:blipFill>
        <p:spPr>
          <a:xfrm>
            <a:off x="809625" y="533400"/>
            <a:ext cx="10572750" cy="5791200"/>
          </a:xfrm>
          <a:prstGeom prst="rect">
            <a:avLst/>
          </a:prstGeom>
        </p:spPr>
      </p:pic>
    </p:spTree>
    <p:extLst>
      <p:ext uri="{BB962C8B-B14F-4D97-AF65-F5344CB8AC3E}">
        <p14:creationId xmlns:p14="http://schemas.microsoft.com/office/powerpoint/2010/main" val="2445751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84DDE6-B8B0-44F3-B9EC-99DF8558D448}"/>
              </a:ext>
            </a:extLst>
          </p:cNvPr>
          <p:cNvPicPr>
            <a:picLocks noChangeAspect="1"/>
          </p:cNvPicPr>
          <p:nvPr/>
        </p:nvPicPr>
        <p:blipFill>
          <a:blip r:embed="rId2"/>
          <a:stretch>
            <a:fillRect/>
          </a:stretch>
        </p:blipFill>
        <p:spPr>
          <a:xfrm>
            <a:off x="823912" y="981075"/>
            <a:ext cx="10544175" cy="4895850"/>
          </a:xfrm>
          <a:prstGeom prst="rect">
            <a:avLst/>
          </a:prstGeom>
        </p:spPr>
      </p:pic>
    </p:spTree>
    <p:extLst>
      <p:ext uri="{BB962C8B-B14F-4D97-AF65-F5344CB8AC3E}">
        <p14:creationId xmlns:p14="http://schemas.microsoft.com/office/powerpoint/2010/main" val="3982891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Interview Skills / Questioning</a:t>
            </a:r>
          </a:p>
        </p:txBody>
      </p:sp>
      <p:sp>
        <p:nvSpPr>
          <p:cNvPr id="2" name="TextBox 1"/>
          <p:cNvSpPr txBox="1"/>
          <p:nvPr/>
        </p:nvSpPr>
        <p:spPr>
          <a:xfrm>
            <a:off x="330982" y="1498294"/>
            <a:ext cx="11412999" cy="1323439"/>
          </a:xfrm>
          <a:prstGeom prst="rect">
            <a:avLst/>
          </a:prstGeom>
          <a:noFill/>
        </p:spPr>
        <p:txBody>
          <a:bodyPr wrap="square" rtlCol="0">
            <a:spAutoFit/>
          </a:bodyPr>
          <a:lstStyle/>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a:t>
            </a: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9" name="Content Placeholder 8">
            <a:extLst>
              <a:ext uri="{FF2B5EF4-FFF2-40B4-BE49-F238E27FC236}">
                <a16:creationId xmlns:a16="http://schemas.microsoft.com/office/drawing/2014/main" id="{54A77EA0-77B6-498E-A214-9797CDF6E581}"/>
              </a:ext>
            </a:extLst>
          </p:cNvPr>
          <p:cNvSpPr>
            <a:spLocks noGrp="1"/>
          </p:cNvSpPr>
          <p:nvPr>
            <p:ph sz="half" idx="4294967295"/>
          </p:nvPr>
        </p:nvSpPr>
        <p:spPr>
          <a:xfrm>
            <a:off x="126568" y="1498294"/>
            <a:ext cx="11530036" cy="4312128"/>
          </a:xfrm>
        </p:spPr>
        <p:txBody>
          <a:bodyPr>
            <a:noAutofit/>
          </a:bodyPr>
          <a:lstStyle/>
          <a:p>
            <a:pPr marL="0" indent="0">
              <a:buNone/>
            </a:pPr>
            <a:r>
              <a:rPr lang="en-US" sz="1600" dirty="0"/>
              <a:t>Here are 16 sample investigation interview questions to ask the complainant:</a:t>
            </a:r>
          </a:p>
          <a:p>
            <a:r>
              <a:rPr lang="en-US" sz="1600" dirty="0"/>
              <a:t>What happened?</a:t>
            </a:r>
          </a:p>
          <a:p>
            <a:r>
              <a:rPr lang="en-US" sz="1600" dirty="0"/>
              <a:t>What was the date, time and duration of the incident or behavior?</a:t>
            </a:r>
          </a:p>
          <a:p>
            <a:r>
              <a:rPr lang="en-US" sz="1600" dirty="0"/>
              <a:t>How many times did this happen?</a:t>
            </a:r>
          </a:p>
          <a:p>
            <a:r>
              <a:rPr lang="en-US" sz="1600" dirty="0"/>
              <a:t>Where did it happen?</a:t>
            </a:r>
          </a:p>
          <a:p>
            <a:r>
              <a:rPr lang="en-US" sz="1600" dirty="0"/>
              <a:t>How did it happen?</a:t>
            </a:r>
          </a:p>
          <a:p>
            <a:r>
              <a:rPr lang="en-US" sz="1600" dirty="0"/>
              <a:t>Did anyone else see it happen? Who? What did they say? What did they do?</a:t>
            </a:r>
          </a:p>
          <a:p>
            <a:r>
              <a:rPr lang="en-US" sz="1600" dirty="0"/>
              <a:t>Was there physical contact? Describe it. Demonstrate it.</a:t>
            </a:r>
          </a:p>
          <a:p>
            <a:r>
              <a:rPr lang="en-US" sz="1600" dirty="0"/>
              <a:t>What did you do in response to the incident or behavior?</a:t>
            </a:r>
          </a:p>
          <a:p>
            <a:r>
              <a:rPr lang="en-US" sz="1600" dirty="0"/>
              <a:t>What did you say in response to the incident or behavior?</a:t>
            </a:r>
          </a:p>
          <a:p>
            <a:r>
              <a:rPr lang="en-US" sz="1600" dirty="0"/>
              <a:t>How did the subject of the allegation react to your response?</a:t>
            </a:r>
          </a:p>
          <a:p>
            <a:r>
              <a:rPr lang="en-US" sz="1600" dirty="0"/>
              <a:t>Did you report this to anyone in management? To whom? When? What they say and/or do?</a:t>
            </a:r>
          </a:p>
          <a:p>
            <a:r>
              <a:rPr lang="en-US" sz="1600" dirty="0"/>
              <a:t>Did you tell anyone about the incident or behavior? Who? What did they say and/or do?</a:t>
            </a:r>
          </a:p>
          <a:p>
            <a:r>
              <a:rPr lang="en-US" sz="1600" dirty="0"/>
              <a:t>Do you know whether the subject of the allegation has been involved in any other incidents?</a:t>
            </a:r>
          </a:p>
          <a:p>
            <a:r>
              <a:rPr lang="en-US" sz="1600" dirty="0"/>
              <a:t>Do you know why the incident or behavior occurred?</a:t>
            </a:r>
          </a:p>
          <a:p>
            <a:r>
              <a:rPr lang="en-US" sz="1600" dirty="0"/>
              <a:t>Do you know anyone else who can shed light on this incident?</a:t>
            </a:r>
          </a:p>
          <a:p>
            <a:r>
              <a:rPr lang="en-US" sz="1600" dirty="0"/>
              <a:t>Is there anything else you want to tell me that I haven’t asked you?</a:t>
            </a:r>
          </a:p>
          <a:p>
            <a:r>
              <a:rPr lang="en-US" sz="1600" dirty="0">
                <a:hlinkClick r:id="rId4"/>
              </a:rPr>
              <a:t>Source:  44 Investigation Interview Questions for the Complainant, Subject and Witnesses (i-sight.com)</a:t>
            </a:r>
            <a:endParaRPr lang="en-US" sz="1600" dirty="0"/>
          </a:p>
        </p:txBody>
      </p:sp>
    </p:spTree>
    <p:extLst>
      <p:ext uri="{BB962C8B-B14F-4D97-AF65-F5344CB8AC3E}">
        <p14:creationId xmlns:p14="http://schemas.microsoft.com/office/powerpoint/2010/main" val="2954359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Interview Skills / Questioning</a:t>
            </a:r>
          </a:p>
        </p:txBody>
      </p:sp>
      <p:sp>
        <p:nvSpPr>
          <p:cNvPr id="2" name="TextBox 1"/>
          <p:cNvSpPr txBox="1"/>
          <p:nvPr/>
        </p:nvSpPr>
        <p:spPr>
          <a:xfrm>
            <a:off x="330982" y="1498294"/>
            <a:ext cx="11412999" cy="1323439"/>
          </a:xfrm>
          <a:prstGeom prst="rect">
            <a:avLst/>
          </a:prstGeom>
          <a:noFill/>
        </p:spPr>
        <p:txBody>
          <a:bodyPr wrap="square" rtlCol="0">
            <a:spAutoFit/>
          </a:bodyPr>
          <a:lstStyle/>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a:t>
            </a: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9" name="Content Placeholder 8">
            <a:extLst>
              <a:ext uri="{FF2B5EF4-FFF2-40B4-BE49-F238E27FC236}">
                <a16:creationId xmlns:a16="http://schemas.microsoft.com/office/drawing/2014/main" id="{54A77EA0-77B6-498E-A214-9797CDF6E581}"/>
              </a:ext>
            </a:extLst>
          </p:cNvPr>
          <p:cNvSpPr>
            <a:spLocks noGrp="1"/>
          </p:cNvSpPr>
          <p:nvPr>
            <p:ph sz="half" idx="4294967295"/>
          </p:nvPr>
        </p:nvSpPr>
        <p:spPr>
          <a:xfrm>
            <a:off x="126568" y="1498294"/>
            <a:ext cx="11530036" cy="4312128"/>
          </a:xfrm>
        </p:spPr>
        <p:txBody>
          <a:bodyPr>
            <a:noAutofit/>
          </a:bodyPr>
          <a:lstStyle/>
          <a:p>
            <a:r>
              <a:rPr lang="en-US" dirty="0"/>
              <a:t>These 14 sample investigation interview questions can help get witnesses to talk:</a:t>
            </a:r>
          </a:p>
          <a:p>
            <a:r>
              <a:rPr lang="en-US" dirty="0"/>
              <a:t>What did you witness?</a:t>
            </a:r>
          </a:p>
          <a:p>
            <a:r>
              <a:rPr lang="en-US" dirty="0"/>
              <a:t>What was the date, time and duration of the incident or behavior you witnessed?</a:t>
            </a:r>
          </a:p>
          <a:p>
            <a:r>
              <a:rPr lang="en-US" dirty="0"/>
              <a:t>Where did it happen?</a:t>
            </a:r>
          </a:p>
          <a:p>
            <a:r>
              <a:rPr lang="en-US" dirty="0"/>
              <a:t>Who was involved?</a:t>
            </a:r>
          </a:p>
          <a:p>
            <a:r>
              <a:rPr lang="en-US" dirty="0"/>
              <a:t>What did each person do and say?</a:t>
            </a:r>
          </a:p>
          <a:p>
            <a:r>
              <a:rPr lang="en-US" dirty="0"/>
              <a:t>Did anyone else see it happen? Who?</a:t>
            </a:r>
          </a:p>
          <a:p>
            <a:r>
              <a:rPr lang="en-US" dirty="0"/>
              <a:t>What did you do after witnessing the incident or behavior?</a:t>
            </a:r>
          </a:p>
          <a:p>
            <a:r>
              <a:rPr lang="en-US" dirty="0"/>
              <a:t>Did you say anything to the parties involved in response to what you witnessed?</a:t>
            </a:r>
          </a:p>
          <a:p>
            <a:r>
              <a:rPr lang="en-US" dirty="0"/>
              <a:t>How did the complainant and the subject of the allegation react to your response?</a:t>
            </a:r>
          </a:p>
          <a:p>
            <a:r>
              <a:rPr lang="en-US" dirty="0"/>
              <a:t>Did you report this to anyone in management? To whom? When? What they say and/or do?</a:t>
            </a:r>
          </a:p>
          <a:p>
            <a:r>
              <a:rPr lang="en-US" dirty="0"/>
              <a:t>Did you tell anyone about the incident or behavior? Who?</a:t>
            </a:r>
          </a:p>
          <a:p>
            <a:r>
              <a:rPr lang="en-US" dirty="0"/>
              <a:t>Do you know why the incident or behavior occurred?</a:t>
            </a:r>
          </a:p>
          <a:p>
            <a:r>
              <a:rPr lang="en-US" dirty="0"/>
              <a:t>Do you know anyone else who can shed light on this incident?</a:t>
            </a:r>
          </a:p>
          <a:p>
            <a:r>
              <a:rPr lang="en-US" dirty="0"/>
              <a:t>Is there anything else you want to tell me that I haven’t asked you?</a:t>
            </a:r>
          </a:p>
          <a:p>
            <a:br>
              <a:rPr lang="en-US" dirty="0"/>
            </a:br>
            <a:r>
              <a:rPr lang="en-US" sz="1600" dirty="0">
                <a:hlinkClick r:id="rId4"/>
              </a:rPr>
              <a:t>Source:  44 Investigation Interview Questions for the Complainant, Subject and Witnesses (i-sight.com)</a:t>
            </a:r>
            <a:endParaRPr lang="en-US" sz="1600" dirty="0"/>
          </a:p>
        </p:txBody>
      </p:sp>
    </p:spTree>
    <p:extLst>
      <p:ext uri="{BB962C8B-B14F-4D97-AF65-F5344CB8AC3E}">
        <p14:creationId xmlns:p14="http://schemas.microsoft.com/office/powerpoint/2010/main" val="33077883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Interview Skills / Questioning</a:t>
            </a:r>
          </a:p>
        </p:txBody>
      </p:sp>
      <p:sp>
        <p:nvSpPr>
          <p:cNvPr id="2" name="TextBox 1"/>
          <p:cNvSpPr txBox="1"/>
          <p:nvPr/>
        </p:nvSpPr>
        <p:spPr>
          <a:xfrm>
            <a:off x="330982" y="1498294"/>
            <a:ext cx="11412999" cy="1323439"/>
          </a:xfrm>
          <a:prstGeom prst="rect">
            <a:avLst/>
          </a:prstGeom>
          <a:noFill/>
        </p:spPr>
        <p:txBody>
          <a:bodyPr wrap="square" rtlCol="0">
            <a:spAutoFit/>
          </a:bodyPr>
          <a:lstStyle/>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a:t>
            </a: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9" name="Content Placeholder 8">
            <a:extLst>
              <a:ext uri="{FF2B5EF4-FFF2-40B4-BE49-F238E27FC236}">
                <a16:creationId xmlns:a16="http://schemas.microsoft.com/office/drawing/2014/main" id="{54A77EA0-77B6-498E-A214-9797CDF6E581}"/>
              </a:ext>
            </a:extLst>
          </p:cNvPr>
          <p:cNvSpPr>
            <a:spLocks noGrp="1"/>
          </p:cNvSpPr>
          <p:nvPr>
            <p:ph sz="half" idx="4294967295"/>
          </p:nvPr>
        </p:nvSpPr>
        <p:spPr>
          <a:xfrm>
            <a:off x="126568" y="1498294"/>
            <a:ext cx="11530036" cy="4312128"/>
          </a:xfrm>
        </p:spPr>
        <p:txBody>
          <a:bodyPr>
            <a:noAutofit/>
          </a:bodyPr>
          <a:lstStyle/>
          <a:p>
            <a:r>
              <a:rPr lang="en-US" dirty="0"/>
              <a:t>Sample Questions to Ask the Subject of the Complaint:</a:t>
            </a:r>
          </a:p>
          <a:p>
            <a:r>
              <a:rPr lang="en-US" dirty="0"/>
              <a:t>Here’s what to ask the subject of the complaint:</a:t>
            </a:r>
          </a:p>
          <a:p>
            <a:r>
              <a:rPr lang="en-US" dirty="0"/>
              <a:t>What happened?</a:t>
            </a:r>
          </a:p>
          <a:p>
            <a:r>
              <a:rPr lang="en-US" dirty="0"/>
              <a:t>If the subject denies that the incident occurred, ask:</a:t>
            </a:r>
          </a:p>
          <a:p>
            <a:r>
              <a:rPr lang="en-US" dirty="0"/>
              <a:t>Is there any reason anyone would invent or lie about the incident?</a:t>
            </a:r>
          </a:p>
          <a:p>
            <a:r>
              <a:rPr lang="en-US" dirty="0"/>
              <a:t>Where were you when the alleged incident occurred?</a:t>
            </a:r>
          </a:p>
          <a:p>
            <a:r>
              <a:rPr lang="en-US" dirty="0"/>
              <a:t>Do you have any witnesses who can corroborate your whereabouts at the time of the incident?</a:t>
            </a:r>
          </a:p>
          <a:p>
            <a:r>
              <a:rPr lang="en-US" dirty="0"/>
              <a:t>If the subject doesn’t deny that the incident occurred, ask:</a:t>
            </a:r>
          </a:p>
          <a:p>
            <a:r>
              <a:rPr lang="en-US" dirty="0"/>
              <a:t>When and where did this happen?</a:t>
            </a:r>
          </a:p>
          <a:p>
            <a:r>
              <a:rPr lang="en-US" dirty="0"/>
              <a:t>What were the circumstances leading up to the incident?</a:t>
            </a:r>
          </a:p>
          <a:p>
            <a:r>
              <a:rPr lang="en-US" dirty="0"/>
              <a:t>Who else was involved?</a:t>
            </a:r>
          </a:p>
          <a:p>
            <a:r>
              <a:rPr lang="en-US" dirty="0"/>
              <a:t>What is your connection to the complainant?</a:t>
            </a:r>
          </a:p>
          <a:p>
            <a:r>
              <a:rPr lang="en-US" dirty="0"/>
              <a:t>Are you aware of any other complaints by this person?</a:t>
            </a:r>
          </a:p>
          <a:p>
            <a:r>
              <a:rPr lang="en-US" dirty="0"/>
              <a:t>Recount the dialogue that occurred in order of what was said.</a:t>
            </a:r>
          </a:p>
          <a:p>
            <a:r>
              <a:rPr lang="en-US" dirty="0"/>
              <a:t>What did the complainant do or say?</a:t>
            </a:r>
          </a:p>
          <a:p>
            <a:r>
              <a:rPr lang="en-US" dirty="0"/>
              <a:t>Is there any evidence to support your account of what happened?</a:t>
            </a:r>
          </a:p>
          <a:p>
            <a:r>
              <a:rPr lang="en-US" dirty="0"/>
              <a:t>Is there anyone else we should talk to who had knowledge of the incident or the circumstances surrounding it?</a:t>
            </a:r>
          </a:p>
          <a:p>
            <a:r>
              <a:rPr lang="en-US" dirty="0"/>
              <a:t>Have you talked to anyone about the incident? Who? What did you tell them?</a:t>
            </a:r>
          </a:p>
          <a:p>
            <a:br>
              <a:rPr lang="en-US" dirty="0"/>
            </a:br>
            <a:r>
              <a:rPr lang="en-US" sz="1600" dirty="0">
                <a:hlinkClick r:id="rId4"/>
              </a:rPr>
              <a:t>Source:  44 Investigation Interview Questions for the Complainant, Subject and Witnesses (i-sight.com)</a:t>
            </a:r>
            <a:endParaRPr lang="en-US" sz="1600" dirty="0"/>
          </a:p>
        </p:txBody>
      </p:sp>
    </p:spTree>
    <p:extLst>
      <p:ext uri="{BB962C8B-B14F-4D97-AF65-F5344CB8AC3E}">
        <p14:creationId xmlns:p14="http://schemas.microsoft.com/office/powerpoint/2010/main" val="883239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170814" y="129550"/>
            <a:ext cx="9210502" cy="954107"/>
          </a:xfrm>
          <a:prstGeom prst="rect">
            <a:avLst/>
          </a:prstGeom>
          <a:noFill/>
        </p:spPr>
        <p:txBody>
          <a:bodyPr wrap="square" rtlCol="0">
            <a:spAutoFit/>
          </a:bodyPr>
          <a:lstStyle/>
          <a:p>
            <a:r>
              <a:rPr lang="en-US" sz="2800" b="1" dirty="0">
                <a:solidFill>
                  <a:schemeClr val="bg1"/>
                </a:solidFill>
                <a:latin typeface="Segoe UI" panose="020B0502040204020203" pitchFamily="34" charset="0"/>
              </a:rPr>
              <a:t>Title IX of the Education Amendments Act, 1972</a:t>
            </a:r>
          </a:p>
          <a:p>
            <a:r>
              <a:rPr lang="en-US" sz="2800" dirty="0">
                <a:solidFill>
                  <a:schemeClr val="bg1"/>
                </a:solidFill>
              </a:rPr>
              <a:t>20 U.S.C. § 1681 &amp; 34 C.F.R. Part 106 (1972)</a:t>
            </a:r>
            <a:endParaRPr lang="en-US" sz="2800" dirty="0">
              <a:solidFill>
                <a:schemeClr val="bg1"/>
              </a:solidFill>
              <a:latin typeface="Segoe UI" panose="020B0502040204020203" pitchFamily="34" charset="0"/>
            </a:endParaRPr>
          </a:p>
        </p:txBody>
      </p:sp>
      <p:sp>
        <p:nvSpPr>
          <p:cNvPr id="3" name="TextBox 2"/>
          <p:cNvSpPr txBox="1"/>
          <p:nvPr/>
        </p:nvSpPr>
        <p:spPr>
          <a:xfrm>
            <a:off x="691283" y="1342759"/>
            <a:ext cx="11090409" cy="5632311"/>
          </a:xfrm>
          <a:prstGeom prst="rect">
            <a:avLst/>
          </a:prstGeom>
          <a:noFill/>
        </p:spPr>
        <p:txBody>
          <a:bodyPr wrap="square" rtlCol="0">
            <a:spAutoFit/>
          </a:bodyPr>
          <a:lstStyle/>
          <a:p>
            <a:r>
              <a:rPr lang="en-US" sz="2400" b="1" u="sng" dirty="0">
                <a:solidFill>
                  <a:srgbClr val="231490"/>
                </a:solidFill>
              </a:rPr>
              <a:t>1972</a:t>
            </a:r>
            <a:r>
              <a:rPr lang="en-US" sz="2400" dirty="0">
                <a:solidFill>
                  <a:srgbClr val="231490"/>
                </a:solidFill>
              </a:rPr>
              <a:t>:  Title IX signed into law</a:t>
            </a:r>
          </a:p>
          <a:p>
            <a:endParaRPr lang="en-US" sz="2400" dirty="0">
              <a:solidFill>
                <a:srgbClr val="231490"/>
              </a:solidFill>
            </a:endParaRPr>
          </a:p>
          <a:p>
            <a:r>
              <a:rPr lang="en-US" sz="2400" b="1" u="sng" dirty="0">
                <a:solidFill>
                  <a:srgbClr val="231490"/>
                </a:solidFill>
              </a:rPr>
              <a:t>1975</a:t>
            </a:r>
            <a:r>
              <a:rPr lang="en-US" sz="2400" dirty="0">
                <a:solidFill>
                  <a:srgbClr val="231490"/>
                </a:solidFill>
              </a:rPr>
              <a:t>: Regulations first issued by Department of Health, Education and Welfare to address sex discrimination in athletics.  Did not address sexual harassment as a form of discrimination.</a:t>
            </a:r>
          </a:p>
          <a:p>
            <a:endParaRPr lang="en-US" sz="2400" dirty="0">
              <a:solidFill>
                <a:srgbClr val="231490"/>
              </a:solidFill>
            </a:endParaRPr>
          </a:p>
          <a:p>
            <a:r>
              <a:rPr lang="en-US" sz="2400" b="1" u="sng" dirty="0">
                <a:solidFill>
                  <a:srgbClr val="231490"/>
                </a:solidFill>
              </a:rPr>
              <a:t>1997 – 2017</a:t>
            </a:r>
            <a:r>
              <a:rPr lang="en-US" sz="2400" dirty="0">
                <a:solidFill>
                  <a:srgbClr val="231490"/>
                </a:solidFill>
              </a:rPr>
              <a:t>: </a:t>
            </a:r>
          </a:p>
          <a:p>
            <a:pPr marL="342900" indent="-342900">
              <a:buFont typeface="Arial" panose="020B0604020202020204" pitchFamily="34" charset="0"/>
              <a:buChar char="•"/>
            </a:pPr>
            <a:r>
              <a:rPr lang="en-US" sz="2400" dirty="0">
                <a:solidFill>
                  <a:srgbClr val="231490"/>
                </a:solidFill>
              </a:rPr>
              <a:t>Department of Education addressed the topic through series of guidance documents (“Dear Colleague Letters”)</a:t>
            </a:r>
          </a:p>
          <a:p>
            <a:pPr marL="342900" indent="-342900">
              <a:buFont typeface="Arial" panose="020B0604020202020204" pitchFamily="34" charset="0"/>
              <a:buChar char="•"/>
            </a:pPr>
            <a:r>
              <a:rPr lang="en-US" sz="2400" dirty="0">
                <a:solidFill>
                  <a:srgbClr val="231490"/>
                </a:solidFill>
              </a:rPr>
              <a:t>Important Supreme Court Cases that impact handling of sexual harassment.</a:t>
            </a:r>
          </a:p>
          <a:p>
            <a:endParaRPr lang="en-US" sz="2400" dirty="0">
              <a:solidFill>
                <a:srgbClr val="231490"/>
              </a:solidFill>
            </a:endParaRPr>
          </a:p>
          <a:p>
            <a:r>
              <a:rPr lang="en-US" sz="2400" b="1" u="sng" dirty="0">
                <a:solidFill>
                  <a:srgbClr val="231490"/>
                </a:solidFill>
              </a:rPr>
              <a:t>2018</a:t>
            </a:r>
            <a:r>
              <a:rPr lang="en-US" sz="2400" dirty="0">
                <a:solidFill>
                  <a:srgbClr val="231490"/>
                </a:solidFill>
              </a:rPr>
              <a:t>: The Department published proposed regulations to address the topic.</a:t>
            </a:r>
          </a:p>
          <a:p>
            <a:endParaRPr lang="en-US" sz="2400" dirty="0">
              <a:solidFill>
                <a:srgbClr val="231490"/>
              </a:solidFill>
            </a:endParaRPr>
          </a:p>
          <a:p>
            <a:r>
              <a:rPr lang="en-US" sz="2400" b="1" u="sng" dirty="0">
                <a:solidFill>
                  <a:srgbClr val="231490"/>
                </a:solidFill>
              </a:rPr>
              <a:t>2020</a:t>
            </a:r>
            <a:r>
              <a:rPr lang="en-US" sz="2400" dirty="0">
                <a:solidFill>
                  <a:srgbClr val="231490"/>
                </a:solidFill>
              </a:rPr>
              <a:t>:  The new regulations are the first time the Department has addressed sexual harassment as a form of sex discrimination via regulations.</a:t>
            </a:r>
          </a:p>
        </p:txBody>
      </p:sp>
    </p:spTree>
    <p:extLst>
      <p:ext uri="{BB962C8B-B14F-4D97-AF65-F5344CB8AC3E}">
        <p14:creationId xmlns:p14="http://schemas.microsoft.com/office/powerpoint/2010/main" val="2123370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Interview Skills / Questioning</a:t>
            </a:r>
          </a:p>
        </p:txBody>
      </p:sp>
      <p:sp>
        <p:nvSpPr>
          <p:cNvPr id="2" name="TextBox 1"/>
          <p:cNvSpPr txBox="1"/>
          <p:nvPr/>
        </p:nvSpPr>
        <p:spPr>
          <a:xfrm>
            <a:off x="330982" y="1498294"/>
            <a:ext cx="11412999" cy="1323439"/>
          </a:xfrm>
          <a:prstGeom prst="rect">
            <a:avLst/>
          </a:prstGeom>
          <a:noFill/>
        </p:spPr>
        <p:txBody>
          <a:bodyPr wrap="square" rtlCol="0">
            <a:spAutoFit/>
          </a:bodyPr>
          <a:lstStyle/>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a:t>
            </a: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9" name="Content Placeholder 8">
            <a:extLst>
              <a:ext uri="{FF2B5EF4-FFF2-40B4-BE49-F238E27FC236}">
                <a16:creationId xmlns:a16="http://schemas.microsoft.com/office/drawing/2014/main" id="{54A77EA0-77B6-498E-A214-9797CDF6E581}"/>
              </a:ext>
            </a:extLst>
          </p:cNvPr>
          <p:cNvSpPr>
            <a:spLocks noGrp="1"/>
          </p:cNvSpPr>
          <p:nvPr>
            <p:ph sz="half" idx="4294967295"/>
          </p:nvPr>
        </p:nvSpPr>
        <p:spPr>
          <a:xfrm>
            <a:off x="126568" y="1498294"/>
            <a:ext cx="11530036" cy="4312128"/>
          </a:xfrm>
        </p:spPr>
        <p:txBody>
          <a:bodyPr>
            <a:noAutofit/>
          </a:bodyPr>
          <a:lstStyle/>
          <a:p>
            <a:r>
              <a:rPr lang="en-US" dirty="0"/>
              <a:t>Dishonesty</a:t>
            </a:r>
          </a:p>
          <a:p>
            <a:pPr lvl="1"/>
            <a:r>
              <a:rPr lang="en-US" dirty="0"/>
              <a:t>Eliminate need by telling them before hand what you know (“People have reported you being at the party; I’ve seen video…”}</a:t>
            </a:r>
          </a:p>
          <a:p>
            <a:pPr lvl="1"/>
            <a:r>
              <a:rPr lang="en-US" dirty="0"/>
              <a:t>In a non-accusatory way, explain how statements don’t “make sense”</a:t>
            </a:r>
          </a:p>
          <a:p>
            <a:pPr lvl="1"/>
            <a:r>
              <a:rPr lang="en-US" dirty="0"/>
              <a:t>Allow opportunity for individual to restate</a:t>
            </a:r>
          </a:p>
          <a:p>
            <a:pPr lvl="1"/>
            <a:r>
              <a:rPr lang="en-US" dirty="0"/>
              <a:t>Try to gauge why they are lying</a:t>
            </a:r>
          </a:p>
          <a:p>
            <a:pPr lvl="1"/>
            <a:r>
              <a:rPr lang="en-US" dirty="0"/>
              <a:t>If they continue to lie, confront and explain repercussions for lying in an investigation</a:t>
            </a:r>
          </a:p>
          <a:p>
            <a:pPr lvl="1"/>
            <a:r>
              <a:rPr lang="en-US" dirty="0"/>
              <a:t>Calmly return to the questions</a:t>
            </a:r>
          </a:p>
          <a:p>
            <a:pPr lvl="1"/>
            <a:endParaRPr lang="en-US" dirty="0"/>
          </a:p>
          <a:p>
            <a:pPr lvl="1"/>
            <a:r>
              <a:rPr lang="en-US" dirty="0"/>
              <a:t>Sometimes people who do bad things mean them for a good reason……</a:t>
            </a:r>
          </a:p>
        </p:txBody>
      </p:sp>
    </p:spTree>
    <p:extLst>
      <p:ext uri="{BB962C8B-B14F-4D97-AF65-F5344CB8AC3E}">
        <p14:creationId xmlns:p14="http://schemas.microsoft.com/office/powerpoint/2010/main" val="25212895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Interview Skills / Questioning</a:t>
            </a:r>
          </a:p>
        </p:txBody>
      </p:sp>
      <p:sp>
        <p:nvSpPr>
          <p:cNvPr id="2" name="TextBox 1"/>
          <p:cNvSpPr txBox="1"/>
          <p:nvPr/>
        </p:nvSpPr>
        <p:spPr>
          <a:xfrm>
            <a:off x="330982" y="1498294"/>
            <a:ext cx="11412999" cy="1323439"/>
          </a:xfrm>
          <a:prstGeom prst="rect">
            <a:avLst/>
          </a:prstGeom>
          <a:noFill/>
        </p:spPr>
        <p:txBody>
          <a:bodyPr wrap="square" rtlCol="0">
            <a:spAutoFit/>
          </a:bodyPr>
          <a:lstStyle/>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a:t>
            </a: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9" name="Content Placeholder 8">
            <a:extLst>
              <a:ext uri="{FF2B5EF4-FFF2-40B4-BE49-F238E27FC236}">
                <a16:creationId xmlns:a16="http://schemas.microsoft.com/office/drawing/2014/main" id="{54A77EA0-77B6-498E-A214-9797CDF6E581}"/>
              </a:ext>
            </a:extLst>
          </p:cNvPr>
          <p:cNvSpPr>
            <a:spLocks noGrp="1"/>
          </p:cNvSpPr>
          <p:nvPr>
            <p:ph sz="half" idx="4294967295"/>
          </p:nvPr>
        </p:nvSpPr>
        <p:spPr>
          <a:xfrm>
            <a:off x="126568" y="1498294"/>
            <a:ext cx="11530036" cy="4312128"/>
          </a:xfrm>
        </p:spPr>
        <p:txBody>
          <a:bodyPr>
            <a:noAutofit/>
          </a:bodyPr>
          <a:lstStyle/>
          <a:p>
            <a:r>
              <a:rPr lang="en-US" dirty="0"/>
              <a:t>Resistant and Quiet Witnesses</a:t>
            </a:r>
          </a:p>
          <a:p>
            <a:r>
              <a:rPr lang="en-US" dirty="0"/>
              <a:t>Gauge their resistance/ try to address their motivation</a:t>
            </a:r>
          </a:p>
          <a:p>
            <a:r>
              <a:rPr lang="en-US" dirty="0"/>
              <a:t>Answer questions about process</a:t>
            </a:r>
          </a:p>
          <a:p>
            <a:r>
              <a:rPr lang="en-US" dirty="0"/>
              <a:t>Back up when needed</a:t>
            </a:r>
          </a:p>
          <a:p>
            <a:r>
              <a:rPr lang="en-US" dirty="0"/>
              <a:t>Be honest about any possible disclosure</a:t>
            </a:r>
          </a:p>
          <a:p>
            <a:r>
              <a:rPr lang="en-US" dirty="0"/>
              <a:t>Explain expectation of their school and rationale for duty to participate</a:t>
            </a:r>
          </a:p>
          <a:p>
            <a:r>
              <a:rPr lang="en-US" dirty="0"/>
              <a:t>If they open up, be responsive</a:t>
            </a:r>
          </a:p>
          <a:p>
            <a:r>
              <a:rPr lang="en-US" dirty="0"/>
              <a:t>If appropriate appeal to their humanity</a:t>
            </a:r>
          </a:p>
        </p:txBody>
      </p:sp>
    </p:spTree>
    <p:extLst>
      <p:ext uri="{BB962C8B-B14F-4D97-AF65-F5344CB8AC3E}">
        <p14:creationId xmlns:p14="http://schemas.microsoft.com/office/powerpoint/2010/main" val="13989834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6000" b="1" dirty="0">
                <a:solidFill>
                  <a:srgbClr val="231490"/>
                </a:solidFill>
                <a:latin typeface="Calibri" panose="020F0502020204030204" pitchFamily="34" charset="0"/>
                <a:cs typeface="Calibri" panose="020F0502020204030204" pitchFamily="34" charset="0"/>
              </a:rPr>
              <a:t>Investigative Report</a:t>
            </a:r>
            <a:endParaRPr lang="en-US" altLang="en-US"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966078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260120" y="1161001"/>
            <a:ext cx="2712369" cy="2642821"/>
          </a:xfrm>
          <a:prstGeom prst="rect">
            <a:avLst/>
          </a:prstGeom>
        </p:spPr>
      </p:pic>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4"/>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48602" y="257334"/>
            <a:ext cx="9006415" cy="646331"/>
          </a:xfrm>
          <a:prstGeom prst="rect">
            <a:avLst/>
          </a:prstGeom>
          <a:noFill/>
        </p:spPr>
        <p:txBody>
          <a:bodyPr wrap="square" rtlCol="0">
            <a:spAutoFit/>
          </a:bodyPr>
          <a:lstStyle/>
          <a:p>
            <a:r>
              <a:rPr lang="en-US" sz="3600" b="1" dirty="0">
                <a:solidFill>
                  <a:schemeClr val="bg1"/>
                </a:solidFill>
                <a:latin typeface="Segoe UI" panose="020B0502040204020203" pitchFamily="34" charset="0"/>
              </a:rPr>
              <a:t>Formal Complaint &amp; Investigation Steps</a:t>
            </a:r>
          </a:p>
        </p:txBody>
      </p:sp>
      <p:sp>
        <p:nvSpPr>
          <p:cNvPr id="7" name="TextBox 6"/>
          <p:cNvSpPr txBox="1"/>
          <p:nvPr/>
        </p:nvSpPr>
        <p:spPr>
          <a:xfrm>
            <a:off x="330982" y="1302385"/>
            <a:ext cx="10282222" cy="4801314"/>
          </a:xfrm>
          <a:prstGeom prst="rect">
            <a:avLst/>
          </a:prstGeom>
          <a:noFill/>
        </p:spPr>
        <p:txBody>
          <a:bodyPr wrap="square" rtlCol="0">
            <a:spAutoFit/>
          </a:bodyPr>
          <a:lstStyle/>
          <a:p>
            <a:r>
              <a:rPr lang="en-US" dirty="0"/>
              <a:t>1. Receive Notice/Complaint </a:t>
            </a:r>
          </a:p>
          <a:p>
            <a:r>
              <a:rPr lang="en-US" dirty="0"/>
              <a:t>2. TIXC coordinator conducts initial assessment and jurisdiction determination. </a:t>
            </a:r>
            <a:r>
              <a:rPr lang="en-US" i="1" dirty="0"/>
              <a:t>(meet with complainant</a:t>
            </a:r>
            <a:r>
              <a:rPr lang="en-US" dirty="0"/>
              <a:t>)</a:t>
            </a:r>
          </a:p>
          <a:p>
            <a:r>
              <a:rPr lang="en-US" dirty="0"/>
              <a:t>3. Complainant decides whether or not to file formal complaint.  TIXC decides whether to investigate based on initial assessment </a:t>
            </a:r>
          </a:p>
          <a:p>
            <a:r>
              <a:rPr lang="en-US" i="1" dirty="0"/>
              <a:t>	a. TIXC also offers informal resolution option</a:t>
            </a:r>
          </a:p>
          <a:p>
            <a:r>
              <a:rPr lang="en-US" dirty="0"/>
              <a:t>4. Notice of Investigation to Parties/Notice of Formal Allegation (“Charge”)</a:t>
            </a:r>
          </a:p>
          <a:p>
            <a:r>
              <a:rPr lang="en-US" dirty="0"/>
              <a:t>5. Formal comprehensive investigation conducted by System Investigators</a:t>
            </a:r>
          </a:p>
          <a:p>
            <a:pPr lvl="1"/>
            <a:r>
              <a:rPr lang="en-US" dirty="0"/>
              <a:t>• Witness interviews.</a:t>
            </a:r>
          </a:p>
          <a:p>
            <a:pPr lvl="1"/>
            <a:r>
              <a:rPr lang="en-US" dirty="0"/>
              <a:t>• Evidence gathering.</a:t>
            </a:r>
          </a:p>
          <a:p>
            <a:r>
              <a:rPr lang="en-US" dirty="0"/>
              <a:t>7. Draft investigation report.</a:t>
            </a:r>
          </a:p>
          <a:p>
            <a:r>
              <a:rPr lang="en-US" dirty="0"/>
              <a:t>8. Meet with System Title IX Coordinator (or legal counsel) to review draft report and evidence.</a:t>
            </a:r>
          </a:p>
          <a:p>
            <a:r>
              <a:rPr lang="en-US" dirty="0"/>
              <a:t>9. Provide all evidence directly related to the allegations to parties and their advisors for inspection and review with 10 days for response.</a:t>
            </a:r>
          </a:p>
          <a:p>
            <a:r>
              <a:rPr lang="en-US" dirty="0"/>
              <a:t>10. Complete final investigation report.</a:t>
            </a:r>
          </a:p>
          <a:p>
            <a:pPr lvl="1"/>
            <a:r>
              <a:rPr lang="en-US" dirty="0"/>
              <a:t>• Synthesize and analyze relevant evidence.</a:t>
            </a:r>
          </a:p>
          <a:p>
            <a:pPr lvl="1"/>
            <a:r>
              <a:rPr lang="en-US" dirty="0"/>
              <a:t>• Send final report to parties for review and written response at least 10 days prior to making a determination of responsibility.</a:t>
            </a:r>
            <a:endParaRPr lang="en-US" dirty="0">
              <a:solidFill>
                <a:srgbClr val="231490"/>
              </a:solidFill>
            </a:endParaRPr>
          </a:p>
        </p:txBody>
      </p:sp>
    </p:spTree>
    <p:extLst>
      <p:ext uri="{BB962C8B-B14F-4D97-AF65-F5344CB8AC3E}">
        <p14:creationId xmlns:p14="http://schemas.microsoft.com/office/powerpoint/2010/main" val="2311990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330982" y="1331036"/>
            <a:ext cx="11530036" cy="1077218"/>
          </a:xfrm>
          <a:prstGeom prst="rect">
            <a:avLst/>
          </a:prstGeom>
        </p:spPr>
        <p:txBody>
          <a:bodyPr wrap="square">
            <a:spAutoFit/>
          </a:bodyPr>
          <a:lstStyle/>
          <a:p>
            <a:endParaRPr lang="en-US" sz="3200" dirty="0"/>
          </a:p>
          <a:p>
            <a:endParaRPr lang="en-US" sz="3200" dirty="0">
              <a:solidFill>
                <a:srgbClr val="231490"/>
              </a:solidFill>
            </a:endParaRPr>
          </a:p>
        </p:txBody>
      </p:sp>
      <p:sp>
        <p:nvSpPr>
          <p:cNvPr id="6" name="TextBox 5"/>
          <p:cNvSpPr txBox="1"/>
          <p:nvPr/>
        </p:nvSpPr>
        <p:spPr>
          <a:xfrm>
            <a:off x="126568" y="370245"/>
            <a:ext cx="9656174"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Investigative Report</a:t>
            </a:r>
          </a:p>
        </p:txBody>
      </p:sp>
      <p:sp>
        <p:nvSpPr>
          <p:cNvPr id="2" name="TextBox 1"/>
          <p:cNvSpPr txBox="1"/>
          <p:nvPr/>
        </p:nvSpPr>
        <p:spPr>
          <a:xfrm>
            <a:off x="330982" y="1498294"/>
            <a:ext cx="11412999"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31490"/>
                </a:solidFill>
              </a:rPr>
              <a:t>Use the provided form</a:t>
            </a:r>
          </a:p>
          <a:p>
            <a:pPr marL="285750" indent="-285750">
              <a:buFont typeface="Arial" panose="020B0604020202020204" pitchFamily="34" charset="0"/>
              <a:buChar char="•"/>
            </a:pPr>
            <a:r>
              <a:rPr lang="en-US" sz="2000" dirty="0">
                <a:solidFill>
                  <a:srgbClr val="231490"/>
                </a:solidFill>
              </a:rPr>
              <a:t>System Title IX Coordinator and Legal Counsel will review before releasing</a:t>
            </a:r>
          </a:p>
          <a:p>
            <a:pPr marL="285750" indent="-285750">
              <a:buFont typeface="Arial" panose="020B0604020202020204" pitchFamily="34" charset="0"/>
              <a:buChar char="•"/>
            </a:pPr>
            <a:r>
              <a:rPr lang="en-US" sz="2000" dirty="0">
                <a:solidFill>
                  <a:srgbClr val="231490"/>
                </a:solidFill>
              </a:rPr>
              <a:t>Can redact, but provide a key (witness 1 – john brown)</a:t>
            </a:r>
          </a:p>
          <a:p>
            <a:pPr marL="285750" indent="-285750">
              <a:buFont typeface="Arial" panose="020B0604020202020204" pitchFamily="34" charset="0"/>
              <a:buChar char="•"/>
            </a:pPr>
            <a:r>
              <a:rPr lang="en-US" sz="2000" dirty="0">
                <a:solidFill>
                  <a:srgbClr val="231490"/>
                </a:solidFill>
              </a:rPr>
              <a:t>Understand </a:t>
            </a:r>
            <a:r>
              <a:rPr lang="en-US" sz="2000" dirty="0" err="1">
                <a:solidFill>
                  <a:srgbClr val="231490"/>
                </a:solidFill>
              </a:rPr>
              <a:t>tthat</a:t>
            </a:r>
            <a:r>
              <a:rPr lang="en-US" sz="2000" dirty="0">
                <a:solidFill>
                  <a:srgbClr val="231490"/>
                </a:solidFill>
              </a:rPr>
              <a:t> report will be reviewed by both parties</a:t>
            </a:r>
          </a:p>
          <a:p>
            <a:pPr marL="285750" indent="-285750">
              <a:buFont typeface="Arial" panose="020B0604020202020204" pitchFamily="34" charset="0"/>
              <a:buChar char="•"/>
            </a:pPr>
            <a:r>
              <a:rPr lang="en-US" sz="2000" dirty="0">
                <a:solidFill>
                  <a:srgbClr val="231490"/>
                </a:solidFill>
              </a:rPr>
              <a:t>Information deemed irrelevant – note in appendix/ end of report</a:t>
            </a:r>
          </a:p>
          <a:p>
            <a:pPr marL="285750" indent="-285750">
              <a:buFont typeface="Arial" panose="020B0604020202020204" pitchFamily="34" charset="0"/>
              <a:buChar char="•"/>
            </a:pPr>
            <a:endParaRPr lang="en-US" sz="2000" dirty="0">
              <a:solidFill>
                <a:srgbClr val="231490"/>
              </a:solidFill>
            </a:endParaRPr>
          </a:p>
          <a:p>
            <a:pPr marL="742950" lvl="1" indent="-285750">
              <a:buFont typeface="Arial" panose="020B0604020202020204" pitchFamily="34" charset="0"/>
              <a:buChar char="•"/>
            </a:pPr>
            <a:endParaRPr lang="en-US" sz="2000" dirty="0">
              <a:solidFill>
                <a:srgbClr val="231490"/>
              </a:solidFill>
            </a:endParaRPr>
          </a:p>
          <a:p>
            <a:pPr marL="285750" indent="-285750">
              <a:buFont typeface="Arial" panose="020B0604020202020204" pitchFamily="34" charset="0"/>
              <a:buChar char="•"/>
            </a:pPr>
            <a:r>
              <a:rPr lang="en-US" sz="2000" dirty="0">
                <a:solidFill>
                  <a:srgbClr val="231490"/>
                </a:solidFill>
              </a:rPr>
              <a:t>.</a:t>
            </a:r>
          </a:p>
          <a:p>
            <a:pPr marL="285750" indent="-285750">
              <a:buFont typeface="Arial" panose="020B0604020202020204" pitchFamily="34" charset="0"/>
              <a:buChar char="•"/>
            </a:pPr>
            <a:endParaRPr lang="en-US" sz="2000" dirty="0">
              <a:solidFill>
                <a:srgbClr val="231490"/>
              </a:solidFill>
            </a:endParaRPr>
          </a:p>
          <a:p>
            <a:pPr marL="914400" lvl="1" indent="-457200">
              <a:buFont typeface="Wingdings" panose="05000000000000000000" pitchFamily="2" charset="2"/>
              <a:buChar char="q"/>
            </a:pPr>
            <a:endParaRPr lang="en-US" sz="2000" dirty="0">
              <a:solidFill>
                <a:srgbClr val="231490"/>
              </a:solidFill>
            </a:endParaRPr>
          </a:p>
        </p:txBody>
      </p:sp>
      <p:sp>
        <p:nvSpPr>
          <p:cNvPr id="7" name="TextBox 6">
            <a:extLst>
              <a:ext uri="{FF2B5EF4-FFF2-40B4-BE49-F238E27FC236}">
                <a16:creationId xmlns:a16="http://schemas.microsoft.com/office/drawing/2014/main" id="{B8728925-3F30-4EFA-B86A-3F0BD8A52A5E}"/>
              </a:ext>
            </a:extLst>
          </p:cNvPr>
          <p:cNvSpPr txBox="1"/>
          <p:nvPr/>
        </p:nvSpPr>
        <p:spPr>
          <a:xfrm>
            <a:off x="9031266" y="2755726"/>
            <a:ext cx="2567835" cy="1477328"/>
          </a:xfrm>
          <a:prstGeom prst="rect">
            <a:avLst/>
          </a:prstGeom>
          <a:noFill/>
        </p:spPr>
        <p:txBody>
          <a:bodyPr wrap="square" rtlCol="0">
            <a:spAutoFit/>
          </a:bodyPr>
          <a:lstStyle/>
          <a:p>
            <a:r>
              <a:rPr lang="en-US" dirty="0"/>
              <a:t>Forms: </a:t>
            </a:r>
          </a:p>
          <a:p>
            <a:pPr marL="285750" indent="-285750">
              <a:buFontTx/>
              <a:buChar char="-"/>
            </a:pPr>
            <a:r>
              <a:rPr lang="en-US" dirty="0"/>
              <a:t>Investigative report</a:t>
            </a:r>
          </a:p>
          <a:p>
            <a:pPr marL="285750" indent="-285750">
              <a:buFontTx/>
              <a:buChar char="-"/>
            </a:pPr>
            <a:endParaRPr lang="en-US" dirty="0"/>
          </a:p>
          <a:p>
            <a:endParaRPr lang="en-US" dirty="0"/>
          </a:p>
          <a:p>
            <a:endParaRPr lang="en-US" dirty="0"/>
          </a:p>
        </p:txBody>
      </p:sp>
    </p:spTree>
    <p:extLst>
      <p:ext uri="{BB962C8B-B14F-4D97-AF65-F5344CB8AC3E}">
        <p14:creationId xmlns:p14="http://schemas.microsoft.com/office/powerpoint/2010/main" val="2421165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 Decision-Making</a:t>
            </a:r>
          </a:p>
        </p:txBody>
      </p:sp>
      <p:sp>
        <p:nvSpPr>
          <p:cNvPr id="2" name="TextBox 1"/>
          <p:cNvSpPr txBox="1"/>
          <p:nvPr/>
        </p:nvSpPr>
        <p:spPr>
          <a:xfrm>
            <a:off x="-609600" y="1281549"/>
            <a:ext cx="8581292" cy="3785652"/>
          </a:xfrm>
          <a:prstGeom prst="rect">
            <a:avLst/>
          </a:prstGeom>
          <a:noFill/>
        </p:spPr>
        <p:txBody>
          <a:bodyPr wrap="square" rtlCol="0">
            <a:spAutoFit/>
          </a:bodyPr>
          <a:lstStyle/>
          <a:p>
            <a:pPr marL="1200150" lvl="2" indent="-285750">
              <a:buFont typeface="Arial" panose="020B0604020202020204" pitchFamily="34" charset="0"/>
              <a:buChar char="•"/>
            </a:pPr>
            <a:r>
              <a:rPr lang="en-US" sz="2400" dirty="0">
                <a:solidFill>
                  <a:srgbClr val="231490"/>
                </a:solidFill>
              </a:rPr>
              <a:t>Investigator will notify Decision Maker (Mr. </a:t>
            </a:r>
            <a:r>
              <a:rPr lang="en-US" sz="2400" dirty="0" err="1">
                <a:solidFill>
                  <a:srgbClr val="231490"/>
                </a:solidFill>
              </a:rPr>
              <a:t>Priester</a:t>
            </a:r>
            <a:r>
              <a:rPr lang="en-US" sz="2400" dirty="0">
                <a:solidFill>
                  <a:srgbClr val="231490"/>
                </a:solidFill>
              </a:rPr>
              <a:t>)</a:t>
            </a:r>
          </a:p>
          <a:p>
            <a:pPr lvl="2"/>
            <a:r>
              <a:rPr lang="en-US" sz="2400" dirty="0">
                <a:solidFill>
                  <a:srgbClr val="231490"/>
                </a:solidFill>
              </a:rPr>
              <a:t>     of evidence/ provide investigative report </a:t>
            </a:r>
          </a:p>
          <a:p>
            <a:pPr marL="1200150" lvl="2" indent="-285750">
              <a:buFont typeface="Arial" panose="020B0604020202020204" pitchFamily="34" charset="0"/>
              <a:buChar char="•"/>
            </a:pPr>
            <a:r>
              <a:rPr lang="en-US" sz="2400" dirty="0">
                <a:solidFill>
                  <a:srgbClr val="231490"/>
                </a:solidFill>
              </a:rPr>
              <a:t>Decision Maker will objectively evaluate and draw conclusions</a:t>
            </a:r>
          </a:p>
          <a:p>
            <a:pPr marL="1657350" lvl="3" indent="-285750">
              <a:buFont typeface="Arial" panose="020B0604020202020204" pitchFamily="34" charset="0"/>
              <a:buChar char="•"/>
            </a:pPr>
            <a:r>
              <a:rPr lang="en-US" sz="2400" dirty="0">
                <a:solidFill>
                  <a:srgbClr val="231490"/>
                </a:solidFill>
              </a:rPr>
              <a:t>Independent, free of bias, conflict of interest</a:t>
            </a:r>
          </a:p>
          <a:p>
            <a:pPr marL="1657350" lvl="3" indent="-285750">
              <a:buFont typeface="Arial" panose="020B0604020202020204" pitchFamily="34" charset="0"/>
              <a:buChar char="•"/>
            </a:pPr>
            <a:r>
              <a:rPr lang="en-US" sz="2400" dirty="0">
                <a:solidFill>
                  <a:srgbClr val="231490"/>
                </a:solidFill>
              </a:rPr>
              <a:t>Will be trained</a:t>
            </a:r>
          </a:p>
          <a:p>
            <a:pPr marL="1200150" lvl="2" indent="-285750">
              <a:buFont typeface="Arial" panose="020B0604020202020204" pitchFamily="34" charset="0"/>
              <a:buChar char="•"/>
            </a:pPr>
            <a:r>
              <a:rPr lang="en-US" sz="2400" u="sng" dirty="0">
                <a:solidFill>
                  <a:srgbClr val="231490"/>
                </a:solidFill>
              </a:rPr>
              <a:t>Burden of Proof</a:t>
            </a:r>
            <a:endParaRPr lang="en-US" sz="2400" dirty="0">
              <a:solidFill>
                <a:srgbClr val="231490"/>
              </a:solidFill>
            </a:endParaRPr>
          </a:p>
          <a:p>
            <a:pPr marL="1657350" lvl="3" indent="-285750">
              <a:buFont typeface="Arial" panose="020B0604020202020204" pitchFamily="34" charset="0"/>
              <a:buChar char="•"/>
            </a:pPr>
            <a:r>
              <a:rPr lang="en-US" sz="2400" dirty="0">
                <a:solidFill>
                  <a:srgbClr val="231490"/>
                </a:solidFill>
              </a:rPr>
              <a:t>School has burden of proof to show met by a preponderance of the evidence</a:t>
            </a:r>
          </a:p>
          <a:p>
            <a:pPr marL="1657350" lvl="3" indent="-285750">
              <a:buFont typeface="Arial" panose="020B0604020202020204" pitchFamily="34" charset="0"/>
              <a:buChar char="•"/>
            </a:pPr>
            <a:r>
              <a:rPr lang="en-US" sz="2400" dirty="0">
                <a:solidFill>
                  <a:srgbClr val="231490"/>
                </a:solidFill>
              </a:rPr>
              <a:t>Greater than 50% chance claim is true</a:t>
            </a:r>
          </a:p>
        </p:txBody>
      </p:sp>
      <p:pic>
        <p:nvPicPr>
          <p:cNvPr id="2050" name="Picture 2" descr="Free Images : wood, tool, hammer, symbol, balance, business, measure,  scale, weight, lighting, measurement, wine bottle, product, decision,  brass, innocence, wooden, liberty, 3d, order, system, court, government,  lawyer, legal, courtroom, judge, cr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7933" y="1331036"/>
            <a:ext cx="3074780" cy="230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853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Images : wood, tool, hammer, symbol, balance, business, measure,  scale, weight, lighting, measurement, wine bottle, product, decision,  brass, innocence, wooden, liberty, 3d, order, system, court, government,  lawyer, legal, courtroom, judge, cr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883" y="1561596"/>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4"/>
          <a:stretch>
            <a:fillRect/>
          </a:stretch>
        </p:blipFill>
        <p:spPr>
          <a:xfrm>
            <a:off x="10002253" y="89176"/>
            <a:ext cx="1970236" cy="982649"/>
          </a:xfrm>
          <a:prstGeom prst="rect">
            <a:avLst/>
          </a:prstGeom>
        </p:spPr>
      </p:pic>
      <p:sp>
        <p:nvSpPr>
          <p:cNvPr id="6" name="TextBox 5"/>
          <p:cNvSpPr txBox="1"/>
          <p:nvPr/>
        </p:nvSpPr>
        <p:spPr>
          <a:xfrm>
            <a:off x="126568" y="348387"/>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 Decision-Making</a:t>
            </a:r>
          </a:p>
        </p:txBody>
      </p:sp>
      <p:sp>
        <p:nvSpPr>
          <p:cNvPr id="2" name="TextBox 1"/>
          <p:cNvSpPr txBox="1"/>
          <p:nvPr/>
        </p:nvSpPr>
        <p:spPr>
          <a:xfrm>
            <a:off x="-2" y="1264430"/>
            <a:ext cx="9753885" cy="5632311"/>
          </a:xfrm>
          <a:prstGeom prst="rect">
            <a:avLst/>
          </a:prstGeom>
          <a:noFill/>
        </p:spPr>
        <p:txBody>
          <a:bodyPr wrap="square" rtlCol="0">
            <a:spAutoFit/>
          </a:bodyPr>
          <a:lstStyle/>
          <a:p>
            <a:pPr marL="742950" lvl="1" indent="-285750">
              <a:buFont typeface="Arial" panose="020B0604020202020204" pitchFamily="34" charset="0"/>
              <a:buChar char="•"/>
            </a:pPr>
            <a:r>
              <a:rPr lang="en-US" sz="2000" u="sng" dirty="0">
                <a:solidFill>
                  <a:srgbClr val="231490"/>
                </a:solidFill>
              </a:rPr>
              <a:t>Written decision report will be provided in a report</a:t>
            </a:r>
          </a:p>
          <a:p>
            <a:pPr marL="1200150" lvl="2" indent="-285750">
              <a:buFont typeface="Arial" panose="020B0604020202020204" pitchFamily="34" charset="0"/>
              <a:buChar char="•"/>
            </a:pPr>
            <a:r>
              <a:rPr lang="en-US" sz="2000" dirty="0">
                <a:solidFill>
                  <a:srgbClr val="231490"/>
                </a:solidFill>
              </a:rPr>
              <a:t>Identifies the school policy violated</a:t>
            </a:r>
          </a:p>
          <a:p>
            <a:pPr marL="1200150" lvl="2" indent="-285750">
              <a:buFont typeface="Arial" panose="020B0604020202020204" pitchFamily="34" charset="0"/>
              <a:buChar char="•"/>
            </a:pPr>
            <a:r>
              <a:rPr lang="en-US" sz="2000" dirty="0">
                <a:solidFill>
                  <a:srgbClr val="231490"/>
                </a:solidFill>
              </a:rPr>
              <a:t>Provides a description of the procedural steps taken by the school on the way to getting to that point; </a:t>
            </a:r>
            <a:endParaRPr lang="en-US" sz="2000" dirty="0">
              <a:solidFill>
                <a:srgbClr val="231490"/>
              </a:solidFill>
              <a:sym typeface="Symbol" panose="05050102010706020507" pitchFamily="18" charset="2"/>
            </a:endParaRPr>
          </a:p>
          <a:p>
            <a:pPr marL="1200150" lvl="2" indent="-285750">
              <a:buFont typeface="Arial" panose="020B0604020202020204" pitchFamily="34" charset="0"/>
              <a:buChar char="•"/>
            </a:pPr>
            <a:r>
              <a:rPr lang="en-US" sz="2000" dirty="0">
                <a:solidFill>
                  <a:srgbClr val="231490"/>
                </a:solidFill>
              </a:rPr>
              <a:t>Includes a findings of fact section; </a:t>
            </a:r>
          </a:p>
          <a:p>
            <a:pPr marL="1200150" lvl="2" indent="-285750">
              <a:buFont typeface="Arial" panose="020B0604020202020204" pitchFamily="34" charset="0"/>
              <a:buChar char="•"/>
            </a:pPr>
            <a:r>
              <a:rPr lang="en-US" sz="2000" dirty="0">
                <a:solidFill>
                  <a:srgbClr val="231490"/>
                </a:solidFill>
              </a:rPr>
              <a:t>Includes a section that draws conclusions after applying the facts to the portion of the school’s policy that applies;</a:t>
            </a:r>
          </a:p>
          <a:p>
            <a:pPr marL="1200150" lvl="2" indent="-285750">
              <a:buFont typeface="Arial" panose="020B0604020202020204" pitchFamily="34" charset="0"/>
              <a:buChar char="•"/>
            </a:pPr>
            <a:r>
              <a:rPr lang="en-US" sz="2000" dirty="0">
                <a:solidFill>
                  <a:srgbClr val="231490"/>
                </a:solidFill>
              </a:rPr>
              <a:t>Includes statement and rationale for the ultimate determination of responsibly;</a:t>
            </a:r>
          </a:p>
          <a:p>
            <a:pPr marL="1200150" lvl="2" indent="-285750">
              <a:buFont typeface="Arial" panose="020B0604020202020204" pitchFamily="34" charset="0"/>
              <a:buChar char="•"/>
            </a:pPr>
            <a:r>
              <a:rPr lang="en-US" sz="2000" dirty="0">
                <a:solidFill>
                  <a:srgbClr val="231490"/>
                </a:solidFill>
              </a:rPr>
              <a:t>Includes any disciplinary action the school will impose, and whether the school will provide remedies to the complainant;</a:t>
            </a:r>
          </a:p>
          <a:p>
            <a:pPr marL="1200150" lvl="2" indent="-285750">
              <a:buFont typeface="Arial" panose="020B0604020202020204" pitchFamily="34" charset="0"/>
              <a:buChar char="•"/>
            </a:pPr>
            <a:r>
              <a:rPr lang="en-US" sz="2000" dirty="0">
                <a:solidFill>
                  <a:srgbClr val="231490"/>
                </a:solidFill>
              </a:rPr>
              <a:t>Includes a statement and rationale for any remedies for the complainant, addressing how those remedies will restore or preserve equal access; </a:t>
            </a:r>
          </a:p>
          <a:p>
            <a:pPr marL="1200150" lvl="2" indent="-285750">
              <a:buFont typeface="Arial" panose="020B0604020202020204" pitchFamily="34" charset="0"/>
              <a:buChar char="•"/>
            </a:pPr>
            <a:r>
              <a:rPr lang="en-US" sz="2000" dirty="0">
                <a:solidFill>
                  <a:srgbClr val="231490"/>
                </a:solidFill>
              </a:rPr>
              <a:t>Includes a statement that the parties have right to appeal the initial determination regarding responsibility, permissible bases for appeal and procedures.</a:t>
            </a:r>
          </a:p>
          <a:p>
            <a:pPr marL="1200150" lvl="2" indent="-285750">
              <a:buFont typeface="Arial" panose="020B0604020202020204" pitchFamily="34" charset="0"/>
              <a:buChar char="•"/>
            </a:pPr>
            <a:endParaRPr lang="en-US" sz="2000" dirty="0">
              <a:solidFill>
                <a:srgbClr val="231490"/>
              </a:solidFill>
            </a:endParaRPr>
          </a:p>
          <a:p>
            <a:r>
              <a:rPr lang="en-US" sz="2000" i="1" dirty="0">
                <a:solidFill>
                  <a:srgbClr val="FF0000"/>
                </a:solidFill>
              </a:rPr>
              <a:t>*School Title IX Coordinator is responsible for ensuring remedies in the decision are implemented.</a:t>
            </a:r>
          </a:p>
        </p:txBody>
      </p:sp>
    </p:spTree>
    <p:extLst>
      <p:ext uri="{BB962C8B-B14F-4D97-AF65-F5344CB8AC3E}">
        <p14:creationId xmlns:p14="http://schemas.microsoft.com/office/powerpoint/2010/main" val="13539791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Grievance Process –Decision &amp; Appeal</a:t>
            </a:r>
          </a:p>
        </p:txBody>
      </p:sp>
      <p:sp>
        <p:nvSpPr>
          <p:cNvPr id="2" name="TextBox 1"/>
          <p:cNvSpPr txBox="1"/>
          <p:nvPr/>
        </p:nvSpPr>
        <p:spPr>
          <a:xfrm>
            <a:off x="126568" y="1469866"/>
            <a:ext cx="10199473" cy="4832092"/>
          </a:xfrm>
          <a:prstGeom prst="rect">
            <a:avLst/>
          </a:prstGeom>
          <a:noFill/>
        </p:spPr>
        <p:txBody>
          <a:bodyPr wrap="square" rtlCol="0">
            <a:spAutoFit/>
          </a:bodyPr>
          <a:lstStyle/>
          <a:p>
            <a:pPr lvl="1"/>
            <a:r>
              <a:rPr lang="en-US" sz="2800" dirty="0">
                <a:solidFill>
                  <a:srgbClr val="231490"/>
                </a:solidFill>
              </a:rPr>
              <a:t>• Appeal bases: (must impact the hearing) </a:t>
            </a:r>
          </a:p>
          <a:p>
            <a:pPr lvl="1"/>
            <a:r>
              <a:rPr lang="en-US" sz="2800" dirty="0">
                <a:solidFill>
                  <a:srgbClr val="231490"/>
                </a:solidFill>
              </a:rPr>
              <a:t>	• procedural irregularity </a:t>
            </a:r>
          </a:p>
          <a:p>
            <a:pPr lvl="1"/>
            <a:r>
              <a:rPr lang="en-US" sz="2800" dirty="0">
                <a:solidFill>
                  <a:srgbClr val="231490"/>
                </a:solidFill>
              </a:rPr>
              <a:t>	• new evidence </a:t>
            </a:r>
          </a:p>
          <a:p>
            <a:pPr lvl="1"/>
            <a:r>
              <a:rPr lang="en-US" sz="2800" dirty="0">
                <a:solidFill>
                  <a:srgbClr val="231490"/>
                </a:solidFill>
              </a:rPr>
              <a:t>	• conflict of interest or bias </a:t>
            </a:r>
          </a:p>
          <a:p>
            <a:pPr lvl="1"/>
            <a:r>
              <a:rPr lang="en-US" sz="2800" dirty="0">
                <a:solidFill>
                  <a:srgbClr val="231490"/>
                </a:solidFill>
              </a:rPr>
              <a:t>	• erroneous relevancy determinations </a:t>
            </a:r>
          </a:p>
          <a:p>
            <a:pPr lvl="1"/>
            <a:r>
              <a:rPr lang="en-US" sz="2800" dirty="0">
                <a:solidFill>
                  <a:srgbClr val="231490"/>
                </a:solidFill>
              </a:rPr>
              <a:t>	• Must be equitable to both parties </a:t>
            </a:r>
          </a:p>
          <a:p>
            <a:pPr lvl="1"/>
            <a:r>
              <a:rPr lang="en-US" sz="2800" dirty="0">
                <a:solidFill>
                  <a:srgbClr val="231490"/>
                </a:solidFill>
              </a:rPr>
              <a:t>• Notice must be given to both parties when appeal filed </a:t>
            </a:r>
          </a:p>
          <a:p>
            <a:pPr lvl="1"/>
            <a:r>
              <a:rPr lang="en-US" sz="2800" dirty="0">
                <a:solidFill>
                  <a:srgbClr val="231490"/>
                </a:solidFill>
              </a:rPr>
              <a:t>• Decision-maker for the appeal ≠ initial decision-maker on the formal complaint, the investigator, or the Title IX Coordinator </a:t>
            </a:r>
          </a:p>
          <a:p>
            <a:pPr lvl="1"/>
            <a:r>
              <a:rPr lang="en-US" sz="2800" dirty="0">
                <a:solidFill>
                  <a:srgbClr val="231490"/>
                </a:solidFill>
              </a:rPr>
              <a:t>• Both parties must have a chance to submit a written statement and must both receive the issuing written decision</a:t>
            </a:r>
          </a:p>
        </p:txBody>
      </p:sp>
      <p:pic>
        <p:nvPicPr>
          <p:cNvPr id="7" name="Picture 6"/>
          <p:cNvPicPr>
            <a:picLocks noChangeAspect="1"/>
          </p:cNvPicPr>
          <p:nvPr/>
        </p:nvPicPr>
        <p:blipFill>
          <a:blip r:embed="rId4"/>
          <a:stretch>
            <a:fillRect/>
          </a:stretch>
        </p:blipFill>
        <p:spPr>
          <a:xfrm>
            <a:off x="7209989" y="1302385"/>
            <a:ext cx="4762500" cy="2514600"/>
          </a:xfrm>
          <a:prstGeom prst="rect">
            <a:avLst/>
          </a:prstGeom>
        </p:spPr>
      </p:pic>
    </p:spTree>
    <p:extLst>
      <p:ext uri="{BB962C8B-B14F-4D97-AF65-F5344CB8AC3E}">
        <p14:creationId xmlns:p14="http://schemas.microsoft.com/office/powerpoint/2010/main" val="40287417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89176"/>
            <a:ext cx="9875685" cy="584775"/>
          </a:xfrm>
          <a:prstGeom prst="rect">
            <a:avLst/>
          </a:prstGeom>
          <a:noFill/>
        </p:spPr>
        <p:txBody>
          <a:bodyPr wrap="square" rtlCol="0">
            <a:spAutoFit/>
          </a:bodyPr>
          <a:lstStyle/>
          <a:p>
            <a:r>
              <a:rPr lang="en-US" sz="3200" b="1" dirty="0">
                <a:solidFill>
                  <a:schemeClr val="bg1"/>
                </a:solidFill>
              </a:rPr>
              <a:t>RCSS Title IX Complaint Process</a:t>
            </a:r>
            <a:endParaRPr lang="en-US" sz="3200" b="1" dirty="0">
              <a:solidFill>
                <a:schemeClr val="bg1"/>
              </a:solidFill>
              <a:latin typeface="Segoe UI" panose="020B0502040204020203" pitchFamily="34" charset="0"/>
            </a:endParaRPr>
          </a:p>
        </p:txBody>
      </p:sp>
      <p:sp>
        <p:nvSpPr>
          <p:cNvPr id="3" name="TextBox 2"/>
          <p:cNvSpPr txBox="1"/>
          <p:nvPr/>
        </p:nvSpPr>
        <p:spPr>
          <a:xfrm>
            <a:off x="808074" y="2317898"/>
            <a:ext cx="10590028" cy="369332"/>
          </a:xfrm>
          <a:prstGeom prst="rect">
            <a:avLst/>
          </a:prstGeom>
          <a:noFill/>
        </p:spPr>
        <p:txBody>
          <a:bodyPr wrap="square" rtlCol="0">
            <a:spAutoFit/>
          </a:bodyPr>
          <a:lstStyle/>
          <a:p>
            <a:r>
              <a:rPr lang="en-US" dirty="0">
                <a:hlinkClick r:id="rId4"/>
              </a:rPr>
              <a:t>RCSS Title IX Complaint Process</a:t>
            </a:r>
            <a:endParaRPr lang="en-US" dirty="0"/>
          </a:p>
        </p:txBody>
      </p:sp>
    </p:spTree>
    <p:extLst>
      <p:ext uri="{BB962C8B-B14F-4D97-AF65-F5344CB8AC3E}">
        <p14:creationId xmlns:p14="http://schemas.microsoft.com/office/powerpoint/2010/main" val="37678924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57" r="1458"/>
          <a:stretch/>
        </p:blipFill>
        <p:spPr>
          <a:xfrm>
            <a:off x="1399141" y="0"/>
            <a:ext cx="10102469" cy="6256032"/>
          </a:xfrm>
          <a:prstGeom prst="rect">
            <a:avLst/>
          </a:prstGeom>
        </p:spPr>
      </p:pic>
    </p:spTree>
    <p:extLst>
      <p:ext uri="{BB962C8B-B14F-4D97-AF65-F5344CB8AC3E}">
        <p14:creationId xmlns:p14="http://schemas.microsoft.com/office/powerpoint/2010/main" val="1912420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3" name="Rectangle 2"/>
          <p:cNvSpPr/>
          <p:nvPr/>
        </p:nvSpPr>
        <p:spPr>
          <a:xfrm>
            <a:off x="442453" y="1463195"/>
            <a:ext cx="11530036" cy="584775"/>
          </a:xfrm>
          <a:prstGeom prst="rect">
            <a:avLst/>
          </a:prstGeom>
        </p:spPr>
        <p:txBody>
          <a:bodyPr wrap="square">
            <a:spAutoFit/>
          </a:bodyPr>
          <a:lstStyle/>
          <a:p>
            <a:endParaRPr lang="en-US" sz="3200" dirty="0">
              <a:solidFill>
                <a:srgbClr val="231490"/>
              </a:solidFill>
            </a:endParaRPr>
          </a:p>
        </p:txBody>
      </p:sp>
      <p:sp>
        <p:nvSpPr>
          <p:cNvPr id="6" name="TextBox 5"/>
          <p:cNvSpPr txBox="1"/>
          <p:nvPr/>
        </p:nvSpPr>
        <p:spPr>
          <a:xfrm>
            <a:off x="395876" y="314216"/>
            <a:ext cx="9210502"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Typical Title IX – Related Concerns</a:t>
            </a:r>
          </a:p>
        </p:txBody>
      </p:sp>
      <p:sp>
        <p:nvSpPr>
          <p:cNvPr id="9" name="TextBox 8"/>
          <p:cNvSpPr txBox="1"/>
          <p:nvPr/>
        </p:nvSpPr>
        <p:spPr>
          <a:xfrm>
            <a:off x="10741742" y="6023383"/>
            <a:ext cx="1294657" cy="646331"/>
          </a:xfrm>
          <a:prstGeom prst="rect">
            <a:avLst/>
          </a:prstGeom>
          <a:noFill/>
        </p:spPr>
        <p:txBody>
          <a:bodyPr wrap="square" rtlCol="0">
            <a:spAutoFit/>
          </a:bodyPr>
          <a:lstStyle/>
          <a:p>
            <a:r>
              <a:rPr lang="en-US" dirty="0"/>
              <a:t>Source: ATIXA</a:t>
            </a:r>
          </a:p>
        </p:txBody>
      </p:sp>
      <p:sp>
        <p:nvSpPr>
          <p:cNvPr id="7" name="Content Placeholder 6"/>
          <p:cNvSpPr>
            <a:spLocks noGrp="1"/>
          </p:cNvSpPr>
          <p:nvPr>
            <p:ph sz="half" idx="1"/>
          </p:nvPr>
        </p:nvSpPr>
        <p:spPr>
          <a:xfrm>
            <a:off x="444823" y="1825623"/>
            <a:ext cx="5181600" cy="4751445"/>
          </a:xfrm>
          <a:ln>
            <a:solidFill>
              <a:srgbClr val="231490"/>
            </a:solidFill>
          </a:ln>
        </p:spPr>
        <p:txBody>
          <a:bodyPr>
            <a:normAutofit fontScale="70000" lnSpcReduction="20000"/>
          </a:bodyPr>
          <a:lstStyle/>
          <a:p>
            <a:pPr marL="0" indent="0" algn="ctr">
              <a:buNone/>
            </a:pPr>
            <a:r>
              <a:rPr lang="en-US" sz="4000" b="1" u="sng" dirty="0">
                <a:solidFill>
                  <a:srgbClr val="231490"/>
                </a:solidFill>
              </a:rPr>
              <a:t>Discrimination</a:t>
            </a:r>
          </a:p>
          <a:p>
            <a:pPr marL="0" indent="0" algn="ctr">
              <a:buNone/>
            </a:pPr>
            <a:r>
              <a:rPr lang="en-US" dirty="0">
                <a:solidFill>
                  <a:srgbClr val="231490"/>
                </a:solidFill>
              </a:rPr>
              <a:t>Program Equity </a:t>
            </a:r>
          </a:p>
          <a:p>
            <a:pPr marL="0" indent="0" algn="ctr">
              <a:buNone/>
            </a:pPr>
            <a:r>
              <a:rPr lang="en-US" dirty="0">
                <a:solidFill>
                  <a:srgbClr val="231490"/>
                </a:solidFill>
              </a:rPr>
              <a:t>Recruitment, Admissions and Access </a:t>
            </a:r>
          </a:p>
          <a:p>
            <a:pPr marL="0" indent="0" algn="ctr">
              <a:buNone/>
            </a:pPr>
            <a:r>
              <a:rPr lang="en-US" dirty="0">
                <a:solidFill>
                  <a:srgbClr val="231490"/>
                </a:solidFill>
              </a:rPr>
              <a:t>Pregnancy </a:t>
            </a:r>
          </a:p>
          <a:p>
            <a:pPr marL="0" indent="0" algn="ctr">
              <a:buNone/>
            </a:pPr>
            <a:r>
              <a:rPr lang="en-US" dirty="0">
                <a:solidFill>
                  <a:srgbClr val="231490"/>
                </a:solidFill>
              </a:rPr>
              <a:t>Athletics </a:t>
            </a:r>
          </a:p>
          <a:p>
            <a:pPr marL="0" indent="0" algn="ctr">
              <a:buNone/>
            </a:pPr>
            <a:r>
              <a:rPr lang="en-US" dirty="0">
                <a:solidFill>
                  <a:srgbClr val="231490"/>
                </a:solidFill>
              </a:rPr>
              <a:t>Employment, Recruitment &amp; Hiring</a:t>
            </a:r>
          </a:p>
          <a:p>
            <a:pPr marL="0" indent="0" algn="ctr">
              <a:buNone/>
            </a:pPr>
            <a:r>
              <a:rPr lang="en-US" dirty="0">
                <a:solidFill>
                  <a:srgbClr val="231490"/>
                </a:solidFill>
              </a:rPr>
              <a:t>Extra-curricular activities </a:t>
            </a:r>
          </a:p>
          <a:p>
            <a:pPr marL="0" indent="0" algn="ctr">
              <a:buNone/>
            </a:pPr>
            <a:r>
              <a:rPr lang="en-US" dirty="0">
                <a:solidFill>
                  <a:srgbClr val="231490"/>
                </a:solidFill>
              </a:rPr>
              <a:t>Access to Course Offerings </a:t>
            </a:r>
          </a:p>
          <a:p>
            <a:pPr marL="0" indent="0" algn="ctr">
              <a:buNone/>
            </a:pPr>
            <a:r>
              <a:rPr lang="en-US" dirty="0">
                <a:solidFill>
                  <a:srgbClr val="231490"/>
                </a:solidFill>
              </a:rPr>
              <a:t>Salaries and Benefits </a:t>
            </a:r>
          </a:p>
          <a:p>
            <a:pPr marL="0" indent="0" algn="ctr">
              <a:buNone/>
            </a:pPr>
            <a:r>
              <a:rPr lang="en-US" dirty="0">
                <a:solidFill>
                  <a:srgbClr val="231490"/>
                </a:solidFill>
              </a:rPr>
              <a:t>Financial Assistance </a:t>
            </a:r>
          </a:p>
          <a:p>
            <a:pPr marL="0" indent="0" algn="ctr">
              <a:buNone/>
            </a:pPr>
            <a:r>
              <a:rPr lang="en-US" dirty="0">
                <a:solidFill>
                  <a:srgbClr val="231490"/>
                </a:solidFill>
              </a:rPr>
              <a:t> Facilities </a:t>
            </a:r>
          </a:p>
          <a:p>
            <a:pPr marL="0" indent="0" algn="ctr">
              <a:buNone/>
            </a:pPr>
            <a:r>
              <a:rPr lang="en-US" dirty="0">
                <a:solidFill>
                  <a:srgbClr val="231490"/>
                </a:solidFill>
              </a:rPr>
              <a:t> Funding </a:t>
            </a:r>
          </a:p>
          <a:p>
            <a:pPr marL="0" indent="0" algn="ctr">
              <a:buNone/>
            </a:pPr>
            <a:r>
              <a:rPr lang="en-US" dirty="0">
                <a:solidFill>
                  <a:srgbClr val="231490"/>
                </a:solidFill>
              </a:rPr>
              <a:t>Sex, Gender, Gender Identity</a:t>
            </a:r>
          </a:p>
        </p:txBody>
      </p:sp>
      <p:sp>
        <p:nvSpPr>
          <p:cNvPr id="10" name="Content Placeholder 9"/>
          <p:cNvSpPr>
            <a:spLocks noGrp="1"/>
          </p:cNvSpPr>
          <p:nvPr>
            <p:ph sz="half" idx="2"/>
          </p:nvPr>
        </p:nvSpPr>
        <p:spPr>
          <a:xfrm>
            <a:off x="6207471" y="1839063"/>
            <a:ext cx="5183970" cy="4738005"/>
          </a:xfrm>
          <a:ln>
            <a:solidFill>
              <a:srgbClr val="231490"/>
            </a:solidFill>
          </a:ln>
        </p:spPr>
        <p:txBody>
          <a:bodyPr>
            <a:normAutofit fontScale="70000" lnSpcReduction="20000"/>
          </a:bodyPr>
          <a:lstStyle/>
          <a:p>
            <a:pPr marL="0" indent="0" algn="ctr">
              <a:buNone/>
            </a:pPr>
            <a:r>
              <a:rPr lang="en-US" sz="4500" b="1" u="sng" dirty="0">
                <a:solidFill>
                  <a:srgbClr val="231490"/>
                </a:solidFill>
              </a:rPr>
              <a:t>Harassment</a:t>
            </a:r>
          </a:p>
          <a:p>
            <a:pPr marL="0" indent="0" algn="ctr">
              <a:buNone/>
            </a:pPr>
            <a:r>
              <a:rPr lang="en-US" dirty="0">
                <a:solidFill>
                  <a:srgbClr val="231490"/>
                </a:solidFill>
              </a:rPr>
              <a:t>Stalking </a:t>
            </a:r>
          </a:p>
          <a:p>
            <a:pPr marL="0" indent="0" algn="ctr">
              <a:buNone/>
            </a:pPr>
            <a:r>
              <a:rPr lang="en-US" dirty="0">
                <a:solidFill>
                  <a:srgbClr val="231490"/>
                </a:solidFill>
              </a:rPr>
              <a:t> Domestic Violence </a:t>
            </a:r>
          </a:p>
          <a:p>
            <a:pPr marL="0" indent="0" algn="ctr">
              <a:buNone/>
            </a:pPr>
            <a:r>
              <a:rPr lang="en-US" dirty="0">
                <a:solidFill>
                  <a:srgbClr val="231490"/>
                </a:solidFill>
              </a:rPr>
              <a:t> Dating Violence </a:t>
            </a:r>
          </a:p>
          <a:p>
            <a:pPr marL="0" indent="0" algn="ctr">
              <a:buNone/>
            </a:pPr>
            <a:r>
              <a:rPr lang="en-US" dirty="0">
                <a:solidFill>
                  <a:srgbClr val="231490"/>
                </a:solidFill>
              </a:rPr>
              <a:t> Sexual Assault </a:t>
            </a:r>
          </a:p>
          <a:p>
            <a:pPr marL="0" indent="0" algn="ctr">
              <a:buNone/>
            </a:pPr>
            <a:r>
              <a:rPr lang="en-US" dirty="0">
                <a:solidFill>
                  <a:srgbClr val="231490"/>
                </a:solidFill>
              </a:rPr>
              <a:t> Sexual Violence </a:t>
            </a:r>
          </a:p>
          <a:p>
            <a:pPr marL="0" indent="0" algn="ctr">
              <a:buNone/>
            </a:pPr>
            <a:r>
              <a:rPr lang="en-US" dirty="0">
                <a:solidFill>
                  <a:srgbClr val="231490"/>
                </a:solidFill>
              </a:rPr>
              <a:t> Sexual Exploitation </a:t>
            </a:r>
          </a:p>
          <a:p>
            <a:pPr marL="0" indent="0" algn="ctr">
              <a:buNone/>
            </a:pPr>
            <a:r>
              <a:rPr lang="en-US" dirty="0">
                <a:solidFill>
                  <a:srgbClr val="231490"/>
                </a:solidFill>
              </a:rPr>
              <a:t> Sexual Intimidation </a:t>
            </a:r>
          </a:p>
          <a:p>
            <a:pPr marL="0" indent="0" algn="ctr">
              <a:buNone/>
            </a:pPr>
            <a:r>
              <a:rPr lang="en-US" dirty="0">
                <a:solidFill>
                  <a:srgbClr val="231490"/>
                </a:solidFill>
              </a:rPr>
              <a:t>Sexual Misconduct </a:t>
            </a:r>
          </a:p>
          <a:p>
            <a:pPr marL="0" indent="0" algn="ctr">
              <a:buNone/>
            </a:pPr>
            <a:r>
              <a:rPr lang="en-US" dirty="0">
                <a:solidFill>
                  <a:srgbClr val="231490"/>
                </a:solidFill>
              </a:rPr>
              <a:t>Bullying and Cyberbullying </a:t>
            </a:r>
          </a:p>
          <a:p>
            <a:pPr marL="0" indent="0" algn="ctr">
              <a:buNone/>
            </a:pPr>
            <a:r>
              <a:rPr lang="en-US" dirty="0">
                <a:solidFill>
                  <a:srgbClr val="231490"/>
                </a:solidFill>
              </a:rPr>
              <a:t> Retaliation</a:t>
            </a:r>
            <a:endParaRPr lang="en-US" b="1" dirty="0">
              <a:solidFill>
                <a:srgbClr val="231490"/>
              </a:solidFill>
            </a:endParaRPr>
          </a:p>
        </p:txBody>
      </p:sp>
    </p:spTree>
    <p:extLst>
      <p:ext uri="{BB962C8B-B14F-4D97-AF65-F5344CB8AC3E}">
        <p14:creationId xmlns:p14="http://schemas.microsoft.com/office/powerpoint/2010/main" val="5624763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8DB29-73C4-48FD-9FAD-33D930D96CBA}"/>
              </a:ext>
            </a:extLst>
          </p:cNvPr>
          <p:cNvSpPr/>
          <p:nvPr/>
        </p:nvSpPr>
        <p:spPr>
          <a:xfrm>
            <a:off x="0" y="0"/>
            <a:ext cx="12192000" cy="6986337"/>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FEE8C5B-04A2-4083-A18D-29E54994D746}"/>
              </a:ext>
            </a:extLst>
          </p:cNvPr>
          <p:cNvSpPr/>
          <p:nvPr/>
        </p:nvSpPr>
        <p:spPr>
          <a:xfrm>
            <a:off x="0" y="2695073"/>
            <a:ext cx="12192000" cy="159618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5800" b="1" dirty="0">
                <a:solidFill>
                  <a:srgbClr val="231490"/>
                </a:solidFill>
                <a:latin typeface="Calibri" panose="020F0502020204030204" pitchFamily="34" charset="0"/>
                <a:cs typeface="Calibri" panose="020F0502020204030204" pitchFamily="34" charset="0"/>
              </a:rPr>
              <a:t>Recordkeeping, Special Considerations, Prevention &amp; Resources</a:t>
            </a:r>
            <a:endParaRPr lang="en-US" altLang="en-US" sz="5800" b="1" dirty="0">
              <a:solidFill>
                <a:sysClr val="window" lastClr="FFFFFF"/>
              </a:solidFill>
              <a:latin typeface="Bookman Old Style" panose="02050604050505020204" pitchFamily="18" charset="0"/>
            </a:endParaRPr>
          </a:p>
        </p:txBody>
      </p:sp>
      <p:sp>
        <p:nvSpPr>
          <p:cNvPr id="7" name="Title 1">
            <a:extLst>
              <a:ext uri="{FF2B5EF4-FFF2-40B4-BE49-F238E27FC236}">
                <a16:creationId xmlns:a16="http://schemas.microsoft.com/office/drawing/2014/main" id="{69E04F29-C24C-4920-BF05-443F25CC119C}"/>
              </a:ext>
            </a:extLst>
          </p:cNvPr>
          <p:cNvSpPr txBox="1">
            <a:spLocks noChangeArrowheads="1"/>
          </p:cNvSpPr>
          <p:nvPr/>
        </p:nvSpPr>
        <p:spPr>
          <a:xfrm>
            <a:off x="0" y="511485"/>
            <a:ext cx="12192000" cy="1812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a:p>
            <a:pPr algn="ctr"/>
            <a:endParaRPr lang="en-US" altLang="en-US" sz="3600" b="1" dirty="0">
              <a:solidFill>
                <a:sysClr val="window" lastClr="FFFFFF"/>
              </a:solidFill>
              <a:latin typeface="Bookman Old Style" panose="02050604050505020204" pitchFamily="18" charset="0"/>
            </a:endParaRPr>
          </a:p>
        </p:txBody>
      </p:sp>
      <p:sp>
        <p:nvSpPr>
          <p:cNvPr id="8" name="Subtitle 2">
            <a:extLst>
              <a:ext uri="{FF2B5EF4-FFF2-40B4-BE49-F238E27FC236}">
                <a16:creationId xmlns:a16="http://schemas.microsoft.com/office/drawing/2014/main" id="{9F55A967-8A75-48E6-8562-6E1DCA0EB44C}"/>
              </a:ext>
            </a:extLst>
          </p:cNvPr>
          <p:cNvSpPr txBox="1">
            <a:spLocks noChangeArrowheads="1"/>
          </p:cNvSpPr>
          <p:nvPr/>
        </p:nvSpPr>
        <p:spPr>
          <a:xfrm>
            <a:off x="1974850" y="4651465"/>
            <a:ext cx="8242299" cy="1974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9666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253568" y="314216"/>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Recordkeeping &amp; Forms</a:t>
            </a:r>
          </a:p>
        </p:txBody>
      </p:sp>
      <p:sp>
        <p:nvSpPr>
          <p:cNvPr id="2" name="TextBox 1"/>
          <p:cNvSpPr txBox="1"/>
          <p:nvPr/>
        </p:nvSpPr>
        <p:spPr>
          <a:xfrm>
            <a:off x="506626" y="1631092"/>
            <a:ext cx="10199473" cy="4739759"/>
          </a:xfrm>
          <a:prstGeom prst="rect">
            <a:avLst/>
          </a:prstGeom>
          <a:noFill/>
        </p:spPr>
        <p:txBody>
          <a:bodyPr wrap="square" rtlCol="0">
            <a:spAutoFit/>
          </a:bodyPr>
          <a:lstStyle/>
          <a:p>
            <a:pPr lvl="0"/>
            <a:r>
              <a:rPr lang="en-US" b="1" u="sng" dirty="0"/>
              <a:t>Record keeping</a:t>
            </a:r>
            <a:r>
              <a:rPr lang="en-US" dirty="0"/>
              <a:t> </a:t>
            </a:r>
            <a:endParaRPr lang="en-US" sz="1400" dirty="0"/>
          </a:p>
          <a:p>
            <a:pPr marL="742950" lvl="1" indent="-285750">
              <a:buFont typeface="Arial" panose="020B0604020202020204" pitchFamily="34" charset="0"/>
              <a:buChar char="•"/>
            </a:pPr>
            <a:r>
              <a:rPr lang="en-US" dirty="0"/>
              <a:t>All Title IX records should be maintained locally for 7 years</a:t>
            </a:r>
          </a:p>
          <a:p>
            <a:pPr lvl="1"/>
            <a:r>
              <a:rPr lang="en-US" dirty="0"/>
              <a:t>	</a:t>
            </a:r>
            <a:r>
              <a:rPr lang="en-US" dirty="0">
                <a:sym typeface="Symbol" panose="05050102010706020507" pitchFamily="18" charset="2"/>
              </a:rPr>
              <a:t></a:t>
            </a:r>
            <a:r>
              <a:rPr lang="en-US" dirty="0"/>
              <a:t> All statements </a:t>
            </a:r>
          </a:p>
          <a:p>
            <a:pPr lvl="1"/>
            <a:r>
              <a:rPr lang="en-US" dirty="0">
                <a:sym typeface="Symbol" panose="05050102010706020507" pitchFamily="18" charset="2"/>
              </a:rPr>
              <a:t>	</a:t>
            </a:r>
            <a:r>
              <a:rPr lang="en-US" dirty="0"/>
              <a:t> Evidence </a:t>
            </a:r>
          </a:p>
          <a:p>
            <a:pPr lvl="1"/>
            <a:r>
              <a:rPr lang="en-US" dirty="0">
                <a:sym typeface="Symbol" panose="05050102010706020507" pitchFamily="18" charset="2"/>
              </a:rPr>
              <a:t>	</a:t>
            </a:r>
            <a:r>
              <a:rPr lang="en-US" dirty="0"/>
              <a:t> Communication</a:t>
            </a:r>
          </a:p>
          <a:p>
            <a:pPr lvl="1"/>
            <a:r>
              <a:rPr lang="en-US" dirty="0"/>
              <a:t>	</a:t>
            </a:r>
            <a:r>
              <a:rPr lang="en-US" dirty="0">
                <a:sym typeface="Symbol" panose="05050102010706020507" pitchFamily="18" charset="2"/>
              </a:rPr>
              <a:t></a:t>
            </a:r>
            <a:r>
              <a:rPr lang="en-US" dirty="0"/>
              <a:t> Logs </a:t>
            </a:r>
          </a:p>
          <a:p>
            <a:pPr lvl="1"/>
            <a:r>
              <a:rPr lang="en-US" dirty="0">
                <a:sym typeface="Symbol" panose="05050102010706020507" pitchFamily="18" charset="2"/>
              </a:rPr>
              <a:t>	</a:t>
            </a:r>
            <a:r>
              <a:rPr lang="en-US" dirty="0"/>
              <a:t> Decisions </a:t>
            </a:r>
          </a:p>
          <a:p>
            <a:pPr lvl="1"/>
            <a:r>
              <a:rPr lang="en-US" dirty="0">
                <a:sym typeface="Symbol" panose="05050102010706020507" pitchFamily="18" charset="2"/>
              </a:rPr>
              <a:t>	</a:t>
            </a:r>
            <a:r>
              <a:rPr lang="en-US" dirty="0"/>
              <a:t> Reports </a:t>
            </a:r>
          </a:p>
          <a:p>
            <a:pPr lvl="1"/>
            <a:r>
              <a:rPr lang="en-US" dirty="0">
                <a:sym typeface="Symbol" panose="05050102010706020507" pitchFamily="18" charset="2"/>
              </a:rPr>
              <a:t>	</a:t>
            </a:r>
            <a:r>
              <a:rPr lang="en-US" dirty="0"/>
              <a:t> Informal Resolution </a:t>
            </a:r>
          </a:p>
          <a:p>
            <a:pPr lvl="1"/>
            <a:r>
              <a:rPr lang="en-US" dirty="0">
                <a:sym typeface="Symbol" panose="05050102010706020507" pitchFamily="18" charset="2"/>
              </a:rPr>
              <a:t>	</a:t>
            </a:r>
            <a:r>
              <a:rPr lang="en-US" dirty="0"/>
              <a:t> Appeals </a:t>
            </a:r>
          </a:p>
          <a:p>
            <a:pPr lvl="1"/>
            <a:r>
              <a:rPr lang="en-US" dirty="0">
                <a:sym typeface="Symbol" panose="05050102010706020507" pitchFamily="18" charset="2"/>
              </a:rPr>
              <a:t>	</a:t>
            </a:r>
            <a:r>
              <a:rPr lang="en-US" dirty="0"/>
              <a:t> Everything related to an allegation </a:t>
            </a:r>
          </a:p>
          <a:p>
            <a:pPr lvl="1"/>
            <a:r>
              <a:rPr lang="en-US" dirty="0">
                <a:sym typeface="Symbol" panose="05050102010706020507" pitchFamily="18" charset="2"/>
              </a:rPr>
              <a:t>	</a:t>
            </a:r>
            <a:r>
              <a:rPr lang="en-US" dirty="0"/>
              <a:t> All Title IX training materials</a:t>
            </a:r>
          </a:p>
          <a:p>
            <a:pPr lvl="1"/>
            <a:endParaRPr lang="en-US" dirty="0"/>
          </a:p>
          <a:p>
            <a:pPr marL="742950" lvl="1" indent="-285750">
              <a:buFont typeface="Arial" panose="020B0604020202020204" pitchFamily="34" charset="0"/>
              <a:buChar char="•"/>
            </a:pPr>
            <a:r>
              <a:rPr lang="en-US" dirty="0"/>
              <a:t>Copies of documents will also be maintained at Board Office.</a:t>
            </a:r>
          </a:p>
          <a:p>
            <a:pPr lvl="1"/>
            <a:endParaRPr lang="en-US" dirty="0"/>
          </a:p>
          <a:p>
            <a:pPr lvl="1"/>
            <a:r>
              <a:rPr lang="en-US" dirty="0"/>
              <a:t>Where to Access Forms</a:t>
            </a:r>
            <a:r>
              <a:rPr lang="en-US"/>
              <a:t>:  </a:t>
            </a:r>
            <a:r>
              <a:rPr lang="en-US">
                <a:hlinkClick r:id="rId4"/>
              </a:rPr>
              <a:t>Title IX Shared Folder for Schools</a:t>
            </a:r>
            <a:endParaRPr lang="en-US" dirty="0"/>
          </a:p>
          <a:p>
            <a:pPr lvl="2"/>
            <a:endParaRPr lang="en-US" sz="1400" dirty="0"/>
          </a:p>
        </p:txBody>
      </p:sp>
      <p:pic>
        <p:nvPicPr>
          <p:cNvPr id="6148" name="Picture 4" descr="8 Essential Recordkeeping Rules for the Self-Employed | Money 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197" y="1749357"/>
            <a:ext cx="4684664" cy="351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9902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253568" y="314216"/>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Recordkeeping &amp; Forms</a:t>
            </a:r>
          </a:p>
        </p:txBody>
      </p:sp>
      <p:sp>
        <p:nvSpPr>
          <p:cNvPr id="2" name="TextBox 1"/>
          <p:cNvSpPr txBox="1"/>
          <p:nvPr/>
        </p:nvSpPr>
        <p:spPr>
          <a:xfrm>
            <a:off x="506626" y="1631092"/>
            <a:ext cx="6422075" cy="3354765"/>
          </a:xfrm>
          <a:prstGeom prst="rect">
            <a:avLst/>
          </a:prstGeom>
          <a:noFill/>
        </p:spPr>
        <p:txBody>
          <a:bodyPr wrap="square" rtlCol="0">
            <a:spAutoFit/>
          </a:bodyPr>
          <a:lstStyle/>
          <a:p>
            <a:pPr lvl="0"/>
            <a:r>
              <a:rPr lang="en-US" b="1" u="sng" dirty="0"/>
              <a:t>Keep a log of questions asked or not asked</a:t>
            </a:r>
          </a:p>
          <a:p>
            <a:pPr lvl="0"/>
            <a:r>
              <a:rPr lang="en-US" b="1" u="sng" dirty="0"/>
              <a:t>Put in with Investigative report</a:t>
            </a:r>
          </a:p>
          <a:p>
            <a:pPr lvl="0"/>
            <a:r>
              <a:rPr lang="en-US" b="1" u="sng" dirty="0"/>
              <a:t>Witness list</a:t>
            </a:r>
          </a:p>
          <a:p>
            <a:pPr lvl="0"/>
            <a:r>
              <a:rPr lang="en-US" b="1" u="sng" dirty="0"/>
              <a:t>Flowchart (showing relationship of witnesses)</a:t>
            </a:r>
          </a:p>
          <a:p>
            <a:pPr lvl="0"/>
            <a:endParaRPr lang="en-US" b="1" u="sng" dirty="0"/>
          </a:p>
          <a:p>
            <a:pPr lvl="0"/>
            <a:endParaRPr lang="en-US" b="1" u="sng" dirty="0"/>
          </a:p>
          <a:p>
            <a:pPr lvl="0"/>
            <a:r>
              <a:rPr lang="en-US" b="1" u="sng" dirty="0"/>
              <a:t>Other notes:</a:t>
            </a:r>
          </a:p>
          <a:p>
            <a:pPr lvl="0"/>
            <a:r>
              <a:rPr lang="en-US" b="1" dirty="0"/>
              <a:t>Drips Document</a:t>
            </a:r>
          </a:p>
          <a:p>
            <a:pPr lvl="0"/>
            <a:r>
              <a:rPr lang="en-US" b="1" dirty="0"/>
              <a:t>Future pointers – what came out, other witnesses, new evidence, future questions</a:t>
            </a:r>
          </a:p>
          <a:p>
            <a:pPr lvl="0"/>
            <a:endParaRPr lang="en-US" dirty="0"/>
          </a:p>
          <a:p>
            <a:pPr lvl="2"/>
            <a:endParaRPr lang="en-US" sz="1400" dirty="0"/>
          </a:p>
        </p:txBody>
      </p:sp>
      <p:pic>
        <p:nvPicPr>
          <p:cNvPr id="6148" name="Picture 4" descr="8 Essential Recordkeeping Rules for the Self-Employed | Money G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197" y="1749357"/>
            <a:ext cx="4684664" cy="351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3734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Special Situations &amp; Considerations</a:t>
            </a:r>
          </a:p>
        </p:txBody>
      </p:sp>
      <p:sp>
        <p:nvSpPr>
          <p:cNvPr id="2" name="Rectangle 1"/>
          <p:cNvSpPr/>
          <p:nvPr/>
        </p:nvSpPr>
        <p:spPr>
          <a:xfrm>
            <a:off x="126568" y="1302385"/>
            <a:ext cx="11049000" cy="5397247"/>
          </a:xfrm>
          <a:prstGeom prst="rect">
            <a:avLst/>
          </a:prstGeom>
        </p:spPr>
        <p:txBody>
          <a:bodyPr wrap="square">
            <a:spAutoFit/>
          </a:bodyPr>
          <a:lstStyle/>
          <a:p>
            <a:pPr marL="914400" indent="-228600"/>
            <a:r>
              <a:rPr lang="en-US" dirty="0">
                <a:solidFill>
                  <a:srgbClr val="231490"/>
                </a:solidFill>
                <a:latin typeface="Calibri" panose="020F0502020204030204" pitchFamily="34" charset="0"/>
                <a:ea typeface="Times New Roman" panose="02020603050405020304" pitchFamily="18" charset="0"/>
              </a:rPr>
              <a:t>a.</a:t>
            </a:r>
            <a:r>
              <a:rPr lang="en-US" sz="800" dirty="0">
                <a:solidFill>
                  <a:srgbClr val="231490"/>
                </a:solidFill>
                <a:latin typeface="Calibri" panose="020F0502020204030204" pitchFamily="34" charset="0"/>
                <a:ea typeface="Times New Roman" panose="02020603050405020304" pitchFamily="18" charset="0"/>
              </a:rPr>
              <a:t>       </a:t>
            </a:r>
            <a:r>
              <a:rPr lang="en-US" dirty="0">
                <a:solidFill>
                  <a:srgbClr val="231490"/>
                </a:solidFill>
                <a:latin typeface="Calibri" panose="020F0502020204030204" pitchFamily="34" charset="0"/>
                <a:ea typeface="Times New Roman" panose="02020603050405020304" pitchFamily="18" charset="0"/>
              </a:rPr>
              <a:t>DFACS reports – continue to make immediate reports; must be made within 24 hours</a:t>
            </a:r>
          </a:p>
          <a:p>
            <a:pPr marL="1428750" lvl="1" indent="-285750">
              <a:buFont typeface="Arial" panose="020B0604020202020204" pitchFamily="34" charset="0"/>
              <a:buChar char="•"/>
            </a:pPr>
            <a:r>
              <a:rPr lang="en-US" dirty="0">
                <a:solidFill>
                  <a:srgbClr val="231490"/>
                </a:solidFill>
                <a:latin typeface="Calibri" panose="020F0502020204030204" pitchFamily="34" charset="0"/>
                <a:ea typeface="Times New Roman" panose="02020603050405020304" pitchFamily="18" charset="0"/>
              </a:rPr>
              <a:t>Intentional contact with another’s private area</a:t>
            </a:r>
          </a:p>
          <a:p>
            <a:pPr marL="1428750" lvl="1" indent="-285750">
              <a:buFont typeface="Arial" panose="020B0604020202020204" pitchFamily="34" charset="0"/>
              <a:buChar char="•"/>
            </a:pPr>
            <a:r>
              <a:rPr lang="en-US" dirty="0">
                <a:solidFill>
                  <a:srgbClr val="231490"/>
                </a:solidFill>
                <a:latin typeface="Calibri" panose="020F0502020204030204" pitchFamily="34" charset="0"/>
                <a:ea typeface="Times New Roman" panose="02020603050405020304" pitchFamily="18" charset="0"/>
              </a:rPr>
              <a:t>Intentional nudity/exposure of private area to another person</a:t>
            </a:r>
          </a:p>
          <a:p>
            <a:pPr marL="1428750" lvl="1" indent="-285750">
              <a:buFont typeface="Arial" panose="020B0604020202020204" pitchFamily="34" charset="0"/>
              <a:buChar char="•"/>
            </a:pPr>
            <a:r>
              <a:rPr lang="en-US" dirty="0">
                <a:solidFill>
                  <a:srgbClr val="231490"/>
                </a:solidFill>
                <a:latin typeface="Calibri" panose="020F0502020204030204" pitchFamily="34" charset="0"/>
                <a:ea typeface="Times New Roman" panose="02020603050405020304" pitchFamily="18" charset="0"/>
              </a:rPr>
              <a:t>Alleged misconduct is unique to student’s age and suggests abuse	</a:t>
            </a:r>
          </a:p>
          <a:p>
            <a:pPr marL="914400" indent="-228600"/>
            <a:endParaRPr lang="en-US" sz="2000" dirty="0">
              <a:solidFill>
                <a:srgbClr val="231490"/>
              </a:solidFill>
              <a:latin typeface="Times New Roman" panose="02020603050405020304" pitchFamily="18" charset="0"/>
              <a:ea typeface="Times New Roman" panose="02020603050405020304" pitchFamily="18" charset="0"/>
            </a:endParaRPr>
          </a:p>
          <a:p>
            <a:pPr marL="914400" indent="-228600"/>
            <a:r>
              <a:rPr lang="en-US" dirty="0">
                <a:solidFill>
                  <a:srgbClr val="231490"/>
                </a:solidFill>
                <a:latin typeface="Calibri" panose="020F0502020204030204" pitchFamily="34" charset="0"/>
                <a:ea typeface="Times New Roman" panose="02020603050405020304" pitchFamily="18" charset="0"/>
              </a:rPr>
              <a:t>b.</a:t>
            </a:r>
            <a:r>
              <a:rPr lang="en-US" sz="800" dirty="0">
                <a:solidFill>
                  <a:srgbClr val="231490"/>
                </a:solidFill>
                <a:latin typeface="Calibri" panose="020F0502020204030204" pitchFamily="34" charset="0"/>
                <a:ea typeface="Times New Roman" panose="02020603050405020304" pitchFamily="18" charset="0"/>
              </a:rPr>
              <a:t>       </a:t>
            </a:r>
            <a:r>
              <a:rPr lang="en-US" dirty="0">
                <a:solidFill>
                  <a:srgbClr val="231490"/>
                </a:solidFill>
                <a:latin typeface="Calibri" panose="020F0502020204030204" pitchFamily="34" charset="0"/>
                <a:ea typeface="Times New Roman" panose="02020603050405020304" pitchFamily="18" charset="0"/>
              </a:rPr>
              <a:t>Criminal Behavior – must still be reported to school safety and law enforcement</a:t>
            </a:r>
          </a:p>
          <a:p>
            <a:pPr marL="1600200" lvl="3" indent="-228600">
              <a:lnSpc>
                <a:spcPct val="107000"/>
              </a:lnSpc>
              <a:buFont typeface="Wingdings" panose="05000000000000000000" pitchFamily="2" charset="2"/>
              <a:buChar char=""/>
            </a:pPr>
            <a:r>
              <a:rPr lang="en-US" sz="1600" dirty="0">
                <a:solidFill>
                  <a:srgbClr val="231490"/>
                </a:solidFill>
                <a:latin typeface="Calibri" panose="020F0502020204030204" pitchFamily="34" charset="0"/>
                <a:ea typeface="Calibri" panose="020F0502020204030204" pitchFamily="34" charset="0"/>
                <a:cs typeface="Times New Roman" panose="02020603050405020304" pitchFamily="18" charset="0"/>
              </a:rPr>
              <a:t>Notify Principal, </a:t>
            </a:r>
          </a:p>
          <a:p>
            <a:pPr marL="1600200" lvl="3" indent="-228600">
              <a:lnSpc>
                <a:spcPct val="107000"/>
              </a:lnSpc>
              <a:buFont typeface="Wingdings" panose="05000000000000000000" pitchFamily="2" charset="2"/>
              <a:buChar char=""/>
            </a:pPr>
            <a:r>
              <a:rPr lang="en-US" sz="1600" dirty="0">
                <a:solidFill>
                  <a:srgbClr val="231490"/>
                </a:solidFill>
                <a:latin typeface="Calibri" panose="020F0502020204030204" pitchFamily="34" charset="0"/>
                <a:ea typeface="Calibri" panose="020F0502020204030204" pitchFamily="34" charset="0"/>
                <a:cs typeface="Times New Roman" panose="02020603050405020304" pitchFamily="18" charset="0"/>
              </a:rPr>
              <a:t>Notify SRO</a:t>
            </a:r>
          </a:p>
          <a:p>
            <a:pPr marL="1600200" lvl="3" indent="-228600">
              <a:lnSpc>
                <a:spcPct val="107000"/>
              </a:lnSpc>
              <a:buFont typeface="Wingdings" panose="05000000000000000000" pitchFamily="2" charset="2"/>
              <a:buChar char=""/>
            </a:pPr>
            <a:r>
              <a:rPr lang="en-US" sz="1600" dirty="0">
                <a:solidFill>
                  <a:srgbClr val="231490"/>
                </a:solidFill>
                <a:latin typeface="Calibri" panose="020F0502020204030204" pitchFamily="34" charset="0"/>
                <a:ea typeface="Calibri" panose="020F0502020204030204" pitchFamily="34" charset="0"/>
                <a:cs typeface="Times New Roman" panose="02020603050405020304" pitchFamily="18" charset="0"/>
              </a:rPr>
              <a:t>Notify DFACS, as appropriate</a:t>
            </a:r>
          </a:p>
          <a:p>
            <a:pPr marL="1600200" lvl="3" indent="-228600">
              <a:lnSpc>
                <a:spcPct val="107000"/>
              </a:lnSpc>
              <a:buFont typeface="Wingdings" panose="05000000000000000000" pitchFamily="2" charset="2"/>
              <a:buChar char=""/>
            </a:pPr>
            <a:r>
              <a:rPr lang="en-US" sz="1600" dirty="0">
                <a:solidFill>
                  <a:srgbClr val="231490"/>
                </a:solidFill>
                <a:latin typeface="Calibri" panose="020F0502020204030204" pitchFamily="34" charset="0"/>
                <a:ea typeface="Calibri" panose="020F0502020204030204" pitchFamily="34" charset="0"/>
                <a:cs typeface="Times New Roman" panose="02020603050405020304" pitchFamily="18" charset="0"/>
              </a:rPr>
              <a:t>Meet with parents to ensure safety measures</a:t>
            </a:r>
          </a:p>
          <a:p>
            <a:pPr marL="1600200" lvl="3" indent="-228600">
              <a:lnSpc>
                <a:spcPct val="107000"/>
              </a:lnSpc>
              <a:buFont typeface="Wingdings" panose="05000000000000000000" pitchFamily="2" charset="2"/>
              <a:buChar char=""/>
            </a:pPr>
            <a:r>
              <a:rPr lang="en-US" sz="1600" dirty="0">
                <a:solidFill>
                  <a:srgbClr val="231490"/>
                </a:solidFill>
                <a:latin typeface="Calibri" panose="020F0502020204030204" pitchFamily="34" charset="0"/>
                <a:ea typeface="Calibri" panose="020F0502020204030204" pitchFamily="34" charset="0"/>
                <a:cs typeface="Times New Roman" panose="02020603050405020304" pitchFamily="18" charset="0"/>
              </a:rPr>
              <a:t>Document findings</a:t>
            </a:r>
          </a:p>
          <a:p>
            <a:pPr marL="1600200" lvl="3" indent="-228600">
              <a:lnSpc>
                <a:spcPct val="107000"/>
              </a:lnSpc>
              <a:buFont typeface="Wingdings" panose="05000000000000000000" pitchFamily="2" charset="2"/>
              <a:buChar char=""/>
            </a:pPr>
            <a:r>
              <a:rPr lang="en-US" sz="1600" b="1" dirty="0">
                <a:solidFill>
                  <a:srgbClr val="231490"/>
                </a:solidFill>
                <a:latin typeface="Calibri" panose="020F0502020204030204" pitchFamily="34" charset="0"/>
                <a:ea typeface="Calibri" panose="020F0502020204030204" pitchFamily="34" charset="0"/>
                <a:cs typeface="Times New Roman" panose="02020603050405020304" pitchFamily="18" charset="0"/>
              </a:rPr>
              <a:t>Must conduct a parallel Title IX investigation – under consultation with Board Attorney</a:t>
            </a:r>
            <a:endParaRPr lang="en-US" dirty="0">
              <a:solidFill>
                <a:srgbClr val="231490"/>
              </a:solidFill>
              <a:latin typeface="Calibri" panose="020F0502020204030204" pitchFamily="34" charset="0"/>
              <a:ea typeface="Times New Roman" panose="02020603050405020304" pitchFamily="18" charset="0"/>
            </a:endParaRPr>
          </a:p>
          <a:p>
            <a:pPr marL="914400" indent="-228600"/>
            <a:endParaRPr lang="en-US" sz="2000" dirty="0">
              <a:solidFill>
                <a:srgbClr val="231490"/>
              </a:solidFill>
              <a:latin typeface="Times New Roman" panose="02020603050405020304" pitchFamily="18" charset="0"/>
              <a:ea typeface="Times New Roman" panose="02020603050405020304" pitchFamily="18" charset="0"/>
            </a:endParaRPr>
          </a:p>
          <a:p>
            <a:pPr marL="914400" indent="-228600"/>
            <a:r>
              <a:rPr lang="en-US" dirty="0">
                <a:solidFill>
                  <a:srgbClr val="231490"/>
                </a:solidFill>
                <a:latin typeface="Calibri" panose="020F0502020204030204" pitchFamily="34" charset="0"/>
                <a:ea typeface="Times New Roman" panose="02020603050405020304" pitchFamily="18" charset="0"/>
              </a:rPr>
              <a:t>c.</a:t>
            </a:r>
            <a:r>
              <a:rPr lang="en-US" sz="800" dirty="0">
                <a:solidFill>
                  <a:srgbClr val="231490"/>
                </a:solidFill>
                <a:latin typeface="Calibri" panose="020F0502020204030204" pitchFamily="34" charset="0"/>
                <a:ea typeface="Times New Roman" panose="02020603050405020304" pitchFamily="18" charset="0"/>
              </a:rPr>
              <a:t>       </a:t>
            </a:r>
            <a:r>
              <a:rPr lang="en-US" dirty="0">
                <a:solidFill>
                  <a:srgbClr val="231490"/>
                </a:solidFill>
                <a:latin typeface="Calibri" panose="020F0502020204030204" pitchFamily="34" charset="0"/>
                <a:ea typeface="Times New Roman" panose="02020603050405020304" pitchFamily="18" charset="0"/>
              </a:rPr>
              <a:t>Digital Students</a:t>
            </a:r>
          </a:p>
          <a:p>
            <a:pPr marL="914400" indent="-228600"/>
            <a:endParaRPr lang="en-US" sz="2000" dirty="0">
              <a:solidFill>
                <a:srgbClr val="231490"/>
              </a:solidFill>
              <a:latin typeface="Times New Roman" panose="02020603050405020304" pitchFamily="18" charset="0"/>
              <a:ea typeface="Times New Roman" panose="02020603050405020304" pitchFamily="18" charset="0"/>
            </a:endParaRPr>
          </a:p>
          <a:p>
            <a:pPr marL="914400" indent="-228600"/>
            <a:r>
              <a:rPr lang="en-US" dirty="0">
                <a:solidFill>
                  <a:srgbClr val="231490"/>
                </a:solidFill>
                <a:latin typeface="Calibri" panose="020F0502020204030204" pitchFamily="34" charset="0"/>
                <a:ea typeface="Times New Roman" panose="02020603050405020304" pitchFamily="18" charset="0"/>
              </a:rPr>
              <a:t>d.</a:t>
            </a:r>
            <a:r>
              <a:rPr lang="en-US" sz="800" dirty="0">
                <a:solidFill>
                  <a:srgbClr val="231490"/>
                </a:solidFill>
                <a:latin typeface="Calibri" panose="020F0502020204030204" pitchFamily="34" charset="0"/>
                <a:ea typeface="Times New Roman" panose="02020603050405020304" pitchFamily="18" charset="0"/>
              </a:rPr>
              <a:t>       </a:t>
            </a:r>
            <a:r>
              <a:rPr lang="en-US" dirty="0">
                <a:solidFill>
                  <a:srgbClr val="231490"/>
                </a:solidFill>
                <a:latin typeface="Calibri" panose="020F0502020204030204" pitchFamily="34" charset="0"/>
                <a:ea typeface="Times New Roman" panose="02020603050405020304" pitchFamily="18" charset="0"/>
              </a:rPr>
              <a:t>Transgender Students – may have complaints under Title IX; refer to Mr. Fletcher’s guidance – compassion, empathy, due process</a:t>
            </a:r>
          </a:p>
          <a:p>
            <a:pPr marL="914400" indent="-228600"/>
            <a:endParaRPr lang="en-US" sz="2000" dirty="0">
              <a:solidFill>
                <a:srgbClr val="231490"/>
              </a:solidFill>
              <a:latin typeface="Times New Roman" panose="02020603050405020304" pitchFamily="18" charset="0"/>
              <a:ea typeface="Times New Roman" panose="02020603050405020304" pitchFamily="18" charset="0"/>
            </a:endParaRPr>
          </a:p>
          <a:p>
            <a:pPr marL="914400" indent="-228600"/>
            <a:r>
              <a:rPr lang="en-US" dirty="0">
                <a:solidFill>
                  <a:srgbClr val="231490"/>
                </a:solidFill>
                <a:latin typeface="Calibri" panose="020F0502020204030204" pitchFamily="34" charset="0"/>
                <a:ea typeface="Times New Roman" panose="02020603050405020304" pitchFamily="18" charset="0"/>
              </a:rPr>
              <a:t>e.</a:t>
            </a:r>
            <a:r>
              <a:rPr lang="en-US" sz="800" dirty="0">
                <a:solidFill>
                  <a:srgbClr val="231490"/>
                </a:solidFill>
                <a:latin typeface="Calibri" panose="020F0502020204030204" pitchFamily="34" charset="0"/>
                <a:ea typeface="Times New Roman" panose="02020603050405020304" pitchFamily="18" charset="0"/>
              </a:rPr>
              <a:t>       </a:t>
            </a:r>
            <a:r>
              <a:rPr lang="en-US" dirty="0">
                <a:solidFill>
                  <a:srgbClr val="231490"/>
                </a:solidFill>
                <a:latin typeface="Calibri" panose="020F0502020204030204" pitchFamily="34" charset="0"/>
                <a:ea typeface="Times New Roman" panose="02020603050405020304" pitchFamily="18" charset="0"/>
              </a:rPr>
              <a:t>Confidentiality</a:t>
            </a:r>
            <a:endParaRPr lang="en-US" sz="2000" dirty="0">
              <a:solidFill>
                <a:srgbClr val="23149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9855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Prevention</a:t>
            </a:r>
          </a:p>
        </p:txBody>
      </p:sp>
      <p:sp>
        <p:nvSpPr>
          <p:cNvPr id="3" name="Rectangle 2"/>
          <p:cNvSpPr/>
          <p:nvPr/>
        </p:nvSpPr>
        <p:spPr>
          <a:xfrm>
            <a:off x="419100" y="1616813"/>
            <a:ext cx="8724900" cy="4421723"/>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400" b="1" u="sng" dirty="0">
                <a:solidFill>
                  <a:srgbClr val="231490"/>
                </a:solidFill>
                <a:latin typeface="Calibri" panose="020F0502020204030204" pitchFamily="34" charset="0"/>
                <a:ea typeface="Calibri" panose="020F0502020204030204" pitchFamily="34" charset="0"/>
                <a:cs typeface="Times New Roman" panose="02020603050405020304" pitchFamily="18" charset="0"/>
              </a:rPr>
              <a:t>Prevention Efforts</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Positive School Climate </a:t>
            </a:r>
          </a:p>
          <a:p>
            <a:pPr marL="1200150" lvl="2" indent="-285750">
              <a:lnSpc>
                <a:spcPct val="107000"/>
              </a:lnSpc>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Foster culture of support and acceptance</a:t>
            </a:r>
          </a:p>
          <a:p>
            <a:pPr marL="1200150" lvl="2" indent="-285750">
              <a:lnSpc>
                <a:spcPct val="107000"/>
              </a:lnSpc>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Supports positive relationships</a:t>
            </a:r>
          </a:p>
          <a:p>
            <a:pPr marL="1200150" lvl="2" indent="-285750">
              <a:lnSpc>
                <a:spcPct val="107000"/>
              </a:lnSpc>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Encourages respect</a:t>
            </a:r>
          </a:p>
          <a:p>
            <a:pPr marL="1200150" lvl="2" indent="-285750">
              <a:lnSpc>
                <a:spcPct val="107000"/>
              </a:lnSpc>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Prohibit bullying </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Sex Abuse Prevention and Awareness Training</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Annual meetings at the beginning of the year</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GCN training (ethics)</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Posters </a:t>
            </a: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31490"/>
                </a:solidFill>
                <a:latin typeface="Calibri" panose="020F0502020204030204" pitchFamily="34" charset="0"/>
                <a:ea typeface="Calibri" panose="020F0502020204030204" pitchFamily="34" charset="0"/>
                <a:cs typeface="Times New Roman" panose="02020603050405020304" pitchFamily="18" charset="0"/>
              </a:rPr>
              <a:t>Information to parents</a:t>
            </a:r>
          </a:p>
        </p:txBody>
      </p:sp>
      <p:pic>
        <p:nvPicPr>
          <p:cNvPr id="2" name="Picture 1"/>
          <p:cNvPicPr>
            <a:picLocks noChangeAspect="1"/>
          </p:cNvPicPr>
          <p:nvPr/>
        </p:nvPicPr>
        <p:blipFill>
          <a:blip r:embed="rId4"/>
          <a:stretch>
            <a:fillRect/>
          </a:stretch>
        </p:blipFill>
        <p:spPr>
          <a:xfrm>
            <a:off x="7767592" y="1386253"/>
            <a:ext cx="4204897" cy="2798885"/>
          </a:xfrm>
          <a:prstGeom prst="rect">
            <a:avLst/>
          </a:prstGeom>
        </p:spPr>
      </p:pic>
    </p:spTree>
    <p:extLst>
      <p:ext uri="{BB962C8B-B14F-4D97-AF65-F5344CB8AC3E}">
        <p14:creationId xmlns:p14="http://schemas.microsoft.com/office/powerpoint/2010/main" val="34419057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Next Steps</a:t>
            </a:r>
          </a:p>
        </p:txBody>
      </p:sp>
      <p:sp>
        <p:nvSpPr>
          <p:cNvPr id="2" name="TextBox 1"/>
          <p:cNvSpPr txBox="1"/>
          <p:nvPr/>
        </p:nvSpPr>
        <p:spPr>
          <a:xfrm>
            <a:off x="361950" y="1386253"/>
            <a:ext cx="11468100" cy="5478423"/>
          </a:xfrm>
          <a:prstGeom prst="rect">
            <a:avLst/>
          </a:prstGeom>
          <a:noFill/>
        </p:spPr>
        <p:txBody>
          <a:bodyPr wrap="square" rtlCol="0">
            <a:spAutoFit/>
          </a:bodyPr>
          <a:lstStyle/>
          <a:p>
            <a:pPr marL="342900" indent="-342900">
              <a:lnSpc>
                <a:spcPct val="150000"/>
              </a:lnSpc>
              <a:buFont typeface="+mj-lt"/>
              <a:buAutoNum type="arabicPeriod"/>
            </a:pPr>
            <a:r>
              <a:rPr lang="en-US" sz="2800" dirty="0">
                <a:solidFill>
                  <a:srgbClr val="231490"/>
                </a:solidFill>
              </a:rPr>
              <a:t>Review the RCSS policies and procedures for Sexual Harassment</a:t>
            </a:r>
          </a:p>
          <a:p>
            <a:pPr marL="342900" indent="-342900">
              <a:lnSpc>
                <a:spcPct val="150000"/>
              </a:lnSpc>
              <a:buFont typeface="+mj-lt"/>
              <a:buAutoNum type="arabicPeriod"/>
            </a:pPr>
            <a:r>
              <a:rPr lang="en-US" sz="2800" dirty="0">
                <a:solidFill>
                  <a:srgbClr val="231490"/>
                </a:solidFill>
              </a:rPr>
              <a:t>Review the RCSS Training for Coordinators</a:t>
            </a:r>
          </a:p>
          <a:p>
            <a:pPr marL="342900" indent="-342900">
              <a:lnSpc>
                <a:spcPct val="150000"/>
              </a:lnSpc>
              <a:buFont typeface="+mj-lt"/>
              <a:buAutoNum type="arabicPeriod"/>
            </a:pPr>
            <a:r>
              <a:rPr lang="en-US" sz="2800" dirty="0">
                <a:solidFill>
                  <a:srgbClr val="231490"/>
                </a:solidFill>
              </a:rPr>
              <a:t>Review the RCSS Training for Investigators</a:t>
            </a:r>
          </a:p>
          <a:p>
            <a:pPr marL="342900" indent="-342900">
              <a:lnSpc>
                <a:spcPct val="150000"/>
              </a:lnSpc>
              <a:buFont typeface="+mj-lt"/>
              <a:buAutoNum type="arabicPeriod"/>
            </a:pPr>
            <a:r>
              <a:rPr lang="en-US" sz="2800" dirty="0">
                <a:solidFill>
                  <a:srgbClr val="231490"/>
                </a:solidFill>
              </a:rPr>
              <a:t>Access and familiarize yourself with the forms</a:t>
            </a:r>
            <a:r>
              <a:rPr lang="en-US" sz="2800" i="1" dirty="0">
                <a:solidFill>
                  <a:srgbClr val="231490"/>
                </a:solidFill>
              </a:rPr>
              <a:t>.</a:t>
            </a:r>
          </a:p>
          <a:p>
            <a:pPr marL="342900" indent="-342900">
              <a:lnSpc>
                <a:spcPct val="150000"/>
              </a:lnSpc>
              <a:buFont typeface="+mj-lt"/>
              <a:buAutoNum type="arabicPeriod"/>
            </a:pPr>
            <a:r>
              <a:rPr lang="en-US" sz="2800" dirty="0">
                <a:solidFill>
                  <a:srgbClr val="231490"/>
                </a:solidFill>
              </a:rPr>
              <a:t>Create a place for keeping Title IX Records</a:t>
            </a:r>
          </a:p>
          <a:p>
            <a:pPr marL="342900" indent="-342900">
              <a:buFont typeface="+mj-lt"/>
              <a:buAutoNum type="arabicPeriod"/>
            </a:pPr>
            <a:endParaRPr lang="en-US" sz="2800" dirty="0"/>
          </a:p>
          <a:p>
            <a:pPr marL="342900" indent="-342900">
              <a:buFont typeface="+mj-lt"/>
              <a:buAutoNum type="arabicPeriod"/>
            </a:pPr>
            <a:endParaRPr lang="en-US" sz="2800" dirty="0"/>
          </a:p>
          <a:p>
            <a:pPr marL="342900" indent="-342900">
              <a:buFont typeface="+mj-lt"/>
              <a:buAutoNum type="arabicPeriod"/>
            </a:pPr>
            <a:endParaRPr lang="en-US" sz="2800" dirty="0"/>
          </a:p>
          <a:p>
            <a:pPr marL="342900" indent="-342900">
              <a:buFont typeface="+mj-lt"/>
              <a:buAutoNum type="arabicPeriod"/>
            </a:pPr>
            <a:endParaRPr lang="en-US" sz="2800" dirty="0"/>
          </a:p>
          <a:p>
            <a:pPr marL="342900" indent="-342900">
              <a:buFont typeface="+mj-lt"/>
              <a:buAutoNum type="arabicPeriod"/>
            </a:pPr>
            <a:endParaRPr lang="en-US" sz="2800" dirty="0"/>
          </a:p>
        </p:txBody>
      </p:sp>
    </p:spTree>
    <p:extLst>
      <p:ext uri="{BB962C8B-B14F-4D97-AF65-F5344CB8AC3E}">
        <p14:creationId xmlns:p14="http://schemas.microsoft.com/office/powerpoint/2010/main" val="8130887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6" name="TextBox 5"/>
          <p:cNvSpPr txBox="1"/>
          <p:nvPr/>
        </p:nvSpPr>
        <p:spPr>
          <a:xfrm>
            <a:off x="126568" y="403604"/>
            <a:ext cx="9875685" cy="584775"/>
          </a:xfrm>
          <a:prstGeom prst="rect">
            <a:avLst/>
          </a:prstGeom>
          <a:noFill/>
        </p:spPr>
        <p:txBody>
          <a:bodyPr wrap="square" rtlCol="0">
            <a:spAutoFit/>
          </a:bodyPr>
          <a:lstStyle/>
          <a:p>
            <a:r>
              <a:rPr lang="en-US" sz="3200" b="1" dirty="0">
                <a:solidFill>
                  <a:schemeClr val="bg1"/>
                </a:solidFill>
                <a:latin typeface="Segoe UI" panose="020B0502040204020203" pitchFamily="34" charset="0"/>
              </a:rPr>
              <a:t>RCBOE Resources</a:t>
            </a:r>
          </a:p>
        </p:txBody>
      </p:sp>
      <p:sp>
        <p:nvSpPr>
          <p:cNvPr id="2" name="Rectangle 1"/>
          <p:cNvSpPr/>
          <p:nvPr/>
        </p:nvSpPr>
        <p:spPr>
          <a:xfrm>
            <a:off x="5498123" y="1527637"/>
            <a:ext cx="6178061" cy="5262979"/>
          </a:xfrm>
          <a:prstGeom prst="rect">
            <a:avLst/>
          </a:prstGeom>
        </p:spPr>
        <p:txBody>
          <a:bodyPr wrap="square">
            <a:spAutoFit/>
          </a:bodyPr>
          <a:lstStyle/>
          <a:p>
            <a:r>
              <a:rPr lang="en-US" sz="1600" dirty="0">
                <a:solidFill>
                  <a:srgbClr val="323232"/>
                </a:solidFill>
                <a:latin typeface="Open Sans"/>
              </a:rPr>
              <a:t>Richmond County School System Non-Discrimination Policy </a:t>
            </a:r>
          </a:p>
          <a:p>
            <a:r>
              <a:rPr lang="en-US" sz="1600" dirty="0">
                <a:solidFill>
                  <a:srgbClr val="323232"/>
                </a:solidFill>
                <a:latin typeface="Open Sans"/>
                <a:hlinkClick r:id="rId4" tooltip="Non-Discrimination Policy - Employees &amp; Students"/>
              </a:rPr>
              <a:t>Non-Discrimination Policy</a:t>
            </a:r>
            <a:endParaRPr lang="en-US" sz="1600" dirty="0">
              <a:solidFill>
                <a:srgbClr val="323232"/>
              </a:solidFill>
              <a:latin typeface="Open Sans"/>
            </a:endParaRPr>
          </a:p>
          <a:p>
            <a:r>
              <a:rPr lang="en-US" sz="1600" dirty="0">
                <a:solidFill>
                  <a:srgbClr val="323232"/>
                </a:solidFill>
                <a:latin typeface="Open Sans"/>
              </a:rPr>
              <a:t> </a:t>
            </a:r>
          </a:p>
          <a:p>
            <a:r>
              <a:rPr lang="en-US" sz="1600" dirty="0">
                <a:solidFill>
                  <a:srgbClr val="323232"/>
                </a:solidFill>
                <a:latin typeface="Open Sans"/>
              </a:rPr>
              <a:t>Richmond County School System Bullying Policy</a:t>
            </a:r>
          </a:p>
          <a:p>
            <a:r>
              <a:rPr lang="en-US" sz="1600" dirty="0">
                <a:solidFill>
                  <a:srgbClr val="323232"/>
                </a:solidFill>
                <a:latin typeface="Open Sans"/>
                <a:hlinkClick r:id="rId5"/>
              </a:rPr>
              <a:t>Bullying Policy</a:t>
            </a:r>
            <a:endParaRPr lang="en-US" sz="1600" dirty="0">
              <a:solidFill>
                <a:srgbClr val="323232"/>
              </a:solidFill>
              <a:latin typeface="Open Sans"/>
            </a:endParaRPr>
          </a:p>
          <a:p>
            <a:r>
              <a:rPr lang="en-US" sz="1600" dirty="0">
                <a:solidFill>
                  <a:srgbClr val="323232"/>
                </a:solidFill>
                <a:latin typeface="Open Sans"/>
              </a:rPr>
              <a:t> </a:t>
            </a:r>
          </a:p>
          <a:p>
            <a:r>
              <a:rPr lang="en-US" sz="1600" dirty="0">
                <a:solidFill>
                  <a:srgbClr val="323232"/>
                </a:solidFill>
                <a:latin typeface="Open Sans"/>
              </a:rPr>
              <a:t>Georgia Department of Education - Equity</a:t>
            </a:r>
          </a:p>
          <a:p>
            <a:r>
              <a:rPr lang="en-US" sz="1600" dirty="0">
                <a:solidFill>
                  <a:srgbClr val="323232"/>
                </a:solidFill>
                <a:latin typeface="Open Sans"/>
                <a:hlinkClick r:id="rId6"/>
              </a:rPr>
              <a:t>https://www.gadoe.org/External-Affairs-and-Policy/Policy/Pages/Equity.aspx</a:t>
            </a:r>
            <a:endParaRPr lang="en-US" sz="1600" dirty="0">
              <a:solidFill>
                <a:srgbClr val="323232"/>
              </a:solidFill>
              <a:latin typeface="Open Sans"/>
            </a:endParaRPr>
          </a:p>
          <a:p>
            <a:r>
              <a:rPr lang="en-US" sz="1600" dirty="0">
                <a:solidFill>
                  <a:srgbClr val="323232"/>
                </a:solidFill>
                <a:latin typeface="Open Sans"/>
              </a:rPr>
              <a:t> </a:t>
            </a:r>
          </a:p>
          <a:p>
            <a:r>
              <a:rPr lang="en-US" sz="1600" dirty="0">
                <a:solidFill>
                  <a:srgbClr val="323232"/>
                </a:solidFill>
                <a:latin typeface="Open Sans"/>
              </a:rPr>
              <a:t>US Department of Education</a:t>
            </a:r>
          </a:p>
          <a:p>
            <a:r>
              <a:rPr lang="en-US" sz="1600" dirty="0">
                <a:solidFill>
                  <a:srgbClr val="323232"/>
                </a:solidFill>
                <a:latin typeface="Open Sans"/>
              </a:rPr>
              <a:t>Office of Civil Rights - Title IX and Sex Discrimination</a:t>
            </a:r>
          </a:p>
          <a:p>
            <a:r>
              <a:rPr lang="en-US" sz="1600" dirty="0">
                <a:solidFill>
                  <a:srgbClr val="323232"/>
                </a:solidFill>
                <a:latin typeface="Open Sans"/>
                <a:hlinkClick r:id="rId7"/>
              </a:rPr>
              <a:t>https://www2.ed.gov/about/offices/list/ocr/docs/tix_dis.html</a:t>
            </a:r>
            <a:endParaRPr lang="en-US" sz="1600" dirty="0">
              <a:solidFill>
                <a:srgbClr val="323232"/>
              </a:solidFill>
              <a:latin typeface="Open Sans"/>
            </a:endParaRPr>
          </a:p>
          <a:p>
            <a:r>
              <a:rPr lang="en-US" sz="1600" dirty="0">
                <a:solidFill>
                  <a:srgbClr val="323232"/>
                </a:solidFill>
                <a:latin typeface="Open Sans"/>
              </a:rPr>
              <a:t> </a:t>
            </a:r>
          </a:p>
          <a:p>
            <a:r>
              <a:rPr lang="en-US" sz="1600" dirty="0">
                <a:solidFill>
                  <a:srgbClr val="323232"/>
                </a:solidFill>
                <a:latin typeface="Open Sans"/>
              </a:rPr>
              <a:t>US Department of Education</a:t>
            </a:r>
          </a:p>
          <a:p>
            <a:r>
              <a:rPr lang="en-US" sz="1600" dirty="0">
                <a:solidFill>
                  <a:srgbClr val="323232"/>
                </a:solidFill>
                <a:latin typeface="Open Sans"/>
              </a:rPr>
              <a:t>Office of Civil Rights - Athletics</a:t>
            </a:r>
          </a:p>
          <a:p>
            <a:r>
              <a:rPr lang="en-US" sz="1600" dirty="0">
                <a:solidFill>
                  <a:srgbClr val="323232"/>
                </a:solidFill>
                <a:latin typeface="Open Sans"/>
                <a:hlinkClick r:id="rId7"/>
              </a:rPr>
              <a:t>https://www2.ed.gov/about/offices/list/ocr/docs/tix_dis.html</a:t>
            </a:r>
            <a:endParaRPr lang="en-US" sz="1600" dirty="0">
              <a:solidFill>
                <a:srgbClr val="323232"/>
              </a:solidFill>
              <a:latin typeface="Open Sans"/>
            </a:endParaRPr>
          </a:p>
          <a:p>
            <a:r>
              <a:rPr lang="en-US" sz="1600" dirty="0">
                <a:solidFill>
                  <a:srgbClr val="323232"/>
                </a:solidFill>
                <a:latin typeface="Open Sans"/>
              </a:rPr>
              <a:t> </a:t>
            </a:r>
          </a:p>
          <a:p>
            <a:r>
              <a:rPr lang="en-US" sz="1600" dirty="0">
                <a:solidFill>
                  <a:srgbClr val="323232"/>
                </a:solidFill>
                <a:latin typeface="Open Sans"/>
              </a:rPr>
              <a:t>US Department of Education</a:t>
            </a:r>
          </a:p>
          <a:p>
            <a:r>
              <a:rPr lang="en-US" sz="1600" dirty="0">
                <a:solidFill>
                  <a:srgbClr val="323232"/>
                </a:solidFill>
                <a:latin typeface="Open Sans"/>
              </a:rPr>
              <a:t>Title IX Site</a:t>
            </a:r>
          </a:p>
          <a:p>
            <a:r>
              <a:rPr lang="en-US" sz="1600" dirty="0">
                <a:solidFill>
                  <a:srgbClr val="323232"/>
                </a:solidFill>
                <a:latin typeface="Open Sans"/>
                <a:hlinkClick r:id="rId8"/>
              </a:rPr>
              <a:t>https://sites.ed.gov/titleix/</a:t>
            </a:r>
            <a:endParaRPr lang="en-US" sz="1600" b="0" i="0" dirty="0">
              <a:solidFill>
                <a:srgbClr val="323232"/>
              </a:solidFill>
              <a:effectLst/>
              <a:latin typeface="Open Sans"/>
            </a:endParaRPr>
          </a:p>
        </p:txBody>
      </p:sp>
      <p:sp>
        <p:nvSpPr>
          <p:cNvPr id="3" name="TextBox 2"/>
          <p:cNvSpPr txBox="1"/>
          <p:nvPr/>
        </p:nvSpPr>
        <p:spPr>
          <a:xfrm>
            <a:off x="410308" y="1641231"/>
            <a:ext cx="4091354" cy="923330"/>
          </a:xfrm>
          <a:prstGeom prst="rect">
            <a:avLst/>
          </a:prstGeom>
          <a:noFill/>
        </p:spPr>
        <p:txBody>
          <a:bodyPr wrap="square" rtlCol="0">
            <a:spAutoFit/>
          </a:bodyPr>
          <a:lstStyle/>
          <a:p>
            <a:r>
              <a:rPr lang="en-US" dirty="0"/>
              <a:t>RCBOE Title IX Website:</a:t>
            </a:r>
          </a:p>
          <a:p>
            <a:endParaRPr lang="en-US" dirty="0"/>
          </a:p>
          <a:p>
            <a:r>
              <a:rPr lang="en-US" dirty="0">
                <a:hlinkClick r:id="rId9"/>
              </a:rPr>
              <a:t>https://www.rcboe.org/Page/62245</a:t>
            </a:r>
            <a:endParaRPr lang="en-US" dirty="0"/>
          </a:p>
        </p:txBody>
      </p:sp>
      <p:sp>
        <p:nvSpPr>
          <p:cNvPr id="7" name="TextBox 6"/>
          <p:cNvSpPr txBox="1"/>
          <p:nvPr/>
        </p:nvSpPr>
        <p:spPr>
          <a:xfrm>
            <a:off x="410308" y="3282462"/>
            <a:ext cx="3643218" cy="1754326"/>
          </a:xfrm>
          <a:prstGeom prst="rect">
            <a:avLst/>
          </a:prstGeom>
          <a:noFill/>
        </p:spPr>
        <p:txBody>
          <a:bodyPr wrap="square" rtlCol="0">
            <a:spAutoFit/>
          </a:bodyPr>
          <a:lstStyle/>
          <a:p>
            <a:r>
              <a:rPr lang="en-US" b="1" u="sng" dirty="0">
                <a:solidFill>
                  <a:srgbClr val="231490"/>
                </a:solidFill>
              </a:rPr>
              <a:t>System Contact</a:t>
            </a:r>
            <a:r>
              <a:rPr lang="en-US" dirty="0">
                <a:solidFill>
                  <a:srgbClr val="231490"/>
                </a:solidFill>
              </a:rPr>
              <a:t>: </a:t>
            </a:r>
          </a:p>
          <a:p>
            <a:r>
              <a:rPr lang="en-US" dirty="0">
                <a:solidFill>
                  <a:srgbClr val="231490"/>
                </a:solidFill>
              </a:rPr>
              <a:t>Dr. Aronica Gloster</a:t>
            </a:r>
          </a:p>
          <a:p>
            <a:r>
              <a:rPr lang="en-US" dirty="0">
                <a:solidFill>
                  <a:srgbClr val="231490"/>
                </a:solidFill>
              </a:rPr>
              <a:t>Director of Student Services &amp; RCSS Title IX Coordinator</a:t>
            </a:r>
          </a:p>
          <a:p>
            <a:r>
              <a:rPr lang="en-US" dirty="0">
                <a:solidFill>
                  <a:srgbClr val="231490"/>
                </a:solidFill>
                <a:hlinkClick r:id="rId10"/>
              </a:rPr>
              <a:t>glostar@boe.Richmond.k12.ga.us</a:t>
            </a:r>
            <a:endParaRPr lang="en-US" dirty="0">
              <a:solidFill>
                <a:srgbClr val="231490"/>
              </a:solidFill>
            </a:endParaRPr>
          </a:p>
          <a:p>
            <a:r>
              <a:rPr lang="en-US" dirty="0">
                <a:solidFill>
                  <a:srgbClr val="231490"/>
                </a:solidFill>
              </a:rPr>
              <a:t>(706)826-1000 x 5501</a:t>
            </a:r>
          </a:p>
        </p:txBody>
      </p:sp>
    </p:spTree>
    <p:extLst>
      <p:ext uri="{BB962C8B-B14F-4D97-AF65-F5344CB8AC3E}">
        <p14:creationId xmlns:p14="http://schemas.microsoft.com/office/powerpoint/2010/main" val="12318002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0739" y="-104883"/>
            <a:ext cx="9502219" cy="7067766"/>
          </a:xfrm>
          <a:prstGeom prst="rect">
            <a:avLst/>
          </a:prstGeom>
        </p:spPr>
      </p:pic>
    </p:spTree>
    <p:extLst>
      <p:ext uri="{BB962C8B-B14F-4D97-AF65-F5344CB8AC3E}">
        <p14:creationId xmlns:p14="http://schemas.microsoft.com/office/powerpoint/2010/main" val="184439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DE676-CA60-4F38-A994-43E83B5E3A77}"/>
              </a:ext>
            </a:extLst>
          </p:cNvPr>
          <p:cNvSpPr/>
          <p:nvPr/>
        </p:nvSpPr>
        <p:spPr>
          <a:xfrm>
            <a:off x="0" y="0"/>
            <a:ext cx="12192000" cy="1213209"/>
          </a:xfrm>
          <a:prstGeom prst="rect">
            <a:avLst/>
          </a:prstGeom>
          <a:solidFill>
            <a:srgbClr val="23149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F58EA2-8009-469A-90D5-B31BEA15B074}"/>
              </a:ext>
            </a:extLst>
          </p:cNvPr>
          <p:cNvPicPr>
            <a:picLocks noChangeAspect="1"/>
          </p:cNvPicPr>
          <p:nvPr/>
        </p:nvPicPr>
        <p:blipFill>
          <a:blip r:embed="rId3"/>
          <a:stretch>
            <a:fillRect/>
          </a:stretch>
        </p:blipFill>
        <p:spPr>
          <a:xfrm>
            <a:off x="10002253" y="89176"/>
            <a:ext cx="1970236" cy="982649"/>
          </a:xfrm>
          <a:prstGeom prst="rect">
            <a:avLst/>
          </a:prstGeom>
        </p:spPr>
      </p:pic>
      <p:sp>
        <p:nvSpPr>
          <p:cNvPr id="8" name="TextBox 7"/>
          <p:cNvSpPr txBox="1"/>
          <p:nvPr/>
        </p:nvSpPr>
        <p:spPr>
          <a:xfrm>
            <a:off x="297455" y="210432"/>
            <a:ext cx="9210502" cy="954107"/>
          </a:xfrm>
          <a:prstGeom prst="rect">
            <a:avLst/>
          </a:prstGeom>
          <a:noFill/>
        </p:spPr>
        <p:txBody>
          <a:bodyPr wrap="square" rtlCol="0">
            <a:spAutoFit/>
          </a:bodyPr>
          <a:lstStyle/>
          <a:p>
            <a:r>
              <a:rPr lang="en-US" sz="2800" b="1" dirty="0">
                <a:solidFill>
                  <a:schemeClr val="bg1"/>
                </a:solidFill>
                <a:latin typeface="Segoe UI" panose="020B0502040204020203" pitchFamily="34" charset="0"/>
              </a:rPr>
              <a:t>RCSS Board Policy GAAA  - Nondiscrimination Policy </a:t>
            </a:r>
          </a:p>
          <a:p>
            <a:r>
              <a:rPr lang="en-US" sz="2800" b="1" dirty="0">
                <a:solidFill>
                  <a:schemeClr val="bg1"/>
                </a:solidFill>
                <a:latin typeface="Segoe UI" panose="020B0502040204020203" pitchFamily="34" charset="0"/>
              </a:rPr>
              <a:t>Equal Opportunity Employment </a:t>
            </a:r>
            <a:endParaRPr lang="en-US" sz="2800" dirty="0">
              <a:solidFill>
                <a:schemeClr val="bg1"/>
              </a:solidFill>
              <a:latin typeface="Segoe UI" panose="020B0502040204020203" pitchFamily="34" charset="0"/>
            </a:endParaRPr>
          </a:p>
        </p:txBody>
      </p:sp>
      <p:sp>
        <p:nvSpPr>
          <p:cNvPr id="2" name="Rectangle 1"/>
          <p:cNvSpPr/>
          <p:nvPr/>
        </p:nvSpPr>
        <p:spPr>
          <a:xfrm>
            <a:off x="297455" y="1302385"/>
            <a:ext cx="11169415" cy="4770537"/>
          </a:xfrm>
          <a:prstGeom prst="rect">
            <a:avLst/>
          </a:prstGeom>
        </p:spPr>
        <p:txBody>
          <a:bodyPr wrap="square">
            <a:spAutoFit/>
          </a:bodyPr>
          <a:lstStyle/>
          <a:p>
            <a:r>
              <a:rPr lang="en-US" sz="1600" dirty="0">
                <a:solidFill>
                  <a:srgbClr val="231490"/>
                </a:solidFill>
              </a:rPr>
              <a:t>It is the policy of the Richmond County Board of Education not to discriminate on the basis of sex, age, race, disability, religion or national origin in the educational programs and activities of or admissions to facilities operated by the Board or in the employment practices of the Richmond County Education Agency. The Board shall comply with all aspects of Title IX of the Education Amendments of 1972; Title VI and VII of the Civil Rights Act of 1964 and 1991; Section 504 of the Rehabilitation Act of 1973 as subsequently amended; Age Discrimination in Employment Act, 29 USCA 630 and the Equal Pay Act and the American with Disability Act (42 USC 12101).</a:t>
            </a:r>
            <a:br>
              <a:rPr lang="en-US" sz="1600" dirty="0">
                <a:solidFill>
                  <a:srgbClr val="231490"/>
                </a:solidFill>
              </a:rPr>
            </a:br>
            <a:endParaRPr lang="en-US" sz="1600" dirty="0">
              <a:solidFill>
                <a:srgbClr val="231490"/>
              </a:solidFill>
            </a:endParaRPr>
          </a:p>
          <a:p>
            <a:r>
              <a:rPr lang="en-US" sz="1600" dirty="0">
                <a:solidFill>
                  <a:srgbClr val="231490"/>
                </a:solidFill>
              </a:rPr>
              <a:t>To ensure compliance with the policy, the Superintendent of Schools shall:</a:t>
            </a:r>
            <a:br>
              <a:rPr lang="en-US" sz="1600" dirty="0">
                <a:solidFill>
                  <a:srgbClr val="231490"/>
                </a:solidFill>
              </a:rPr>
            </a:br>
            <a:endParaRPr lang="en-US" sz="1600" dirty="0">
              <a:solidFill>
                <a:srgbClr val="231490"/>
              </a:solidFill>
            </a:endParaRPr>
          </a:p>
          <a:p>
            <a:r>
              <a:rPr lang="en-US" sz="1600" dirty="0">
                <a:solidFill>
                  <a:srgbClr val="231490"/>
                </a:solidFill>
              </a:rPr>
              <a:t>Designate staff members to:</a:t>
            </a:r>
            <a:br>
              <a:rPr lang="en-US" sz="1600" dirty="0">
                <a:solidFill>
                  <a:srgbClr val="231490"/>
                </a:solidFill>
              </a:rPr>
            </a:br>
            <a:r>
              <a:rPr lang="en-US" sz="1600" dirty="0">
                <a:solidFill>
                  <a:srgbClr val="231490"/>
                </a:solidFill>
              </a:rPr>
              <a:t>            a. Coordinate efforts of the system to comply with this policy</a:t>
            </a:r>
          </a:p>
          <a:p>
            <a:r>
              <a:rPr lang="en-US" sz="1600" dirty="0">
                <a:solidFill>
                  <a:srgbClr val="231490"/>
                </a:solidFill>
              </a:rPr>
              <a:t>            b. Develop and ensure the maintenance of a filing system to keep all records required under this policy.</a:t>
            </a:r>
          </a:p>
          <a:p>
            <a:r>
              <a:rPr lang="en-US" sz="1600" dirty="0">
                <a:solidFill>
                  <a:srgbClr val="231490"/>
                </a:solidFill>
              </a:rPr>
              <a:t>            c. Investigate any complaints of violations of this policy.</a:t>
            </a:r>
          </a:p>
          <a:p>
            <a:r>
              <a:rPr lang="en-US" sz="1600" dirty="0">
                <a:solidFill>
                  <a:srgbClr val="231490"/>
                </a:solidFill>
              </a:rPr>
              <a:t>            d. Develop and administer a grievance procedure for employees and students.</a:t>
            </a:r>
            <a:br>
              <a:rPr lang="en-US" sz="1600" dirty="0">
                <a:solidFill>
                  <a:srgbClr val="231490"/>
                </a:solidFill>
              </a:rPr>
            </a:br>
            <a:endParaRPr lang="en-US" sz="1600" dirty="0">
              <a:solidFill>
                <a:srgbClr val="231490"/>
              </a:solidFill>
            </a:endParaRPr>
          </a:p>
          <a:p>
            <a:r>
              <a:rPr lang="en-US" sz="1600" dirty="0">
                <a:solidFill>
                  <a:srgbClr val="231490"/>
                </a:solidFill>
              </a:rPr>
              <a:t>Provide for the publication of this policy to all students in educational facilities operated by the Richmond County Education Agency, parents of said students, employees of the Richmond County Education Agency, employment agencies and professional associations; such publication to include the name, office address and telephone number of the complaint administrators designated pursuant to this policy.</a:t>
            </a:r>
          </a:p>
        </p:txBody>
      </p:sp>
      <p:sp>
        <p:nvSpPr>
          <p:cNvPr id="3" name="TextBox 2"/>
          <p:cNvSpPr txBox="1"/>
          <p:nvPr/>
        </p:nvSpPr>
        <p:spPr>
          <a:xfrm>
            <a:off x="855406" y="1578077"/>
            <a:ext cx="10456607" cy="461665"/>
          </a:xfrm>
          <a:prstGeom prst="rect">
            <a:avLst/>
          </a:prstGeom>
          <a:noFill/>
        </p:spPr>
        <p:txBody>
          <a:bodyPr wrap="square" rtlCol="0">
            <a:spAutoFit/>
          </a:bodyPr>
          <a:lstStyle/>
          <a:p>
            <a:endParaRPr lang="en-US" sz="2400" dirty="0">
              <a:solidFill>
                <a:srgbClr val="231490"/>
              </a:solidFill>
            </a:endParaRPr>
          </a:p>
        </p:txBody>
      </p:sp>
    </p:spTree>
    <p:extLst>
      <p:ext uri="{BB962C8B-B14F-4D97-AF65-F5344CB8AC3E}">
        <p14:creationId xmlns:p14="http://schemas.microsoft.com/office/powerpoint/2010/main" val="2602955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7985</TotalTime>
  <Words>12610</Words>
  <Application>Microsoft Office PowerPoint</Application>
  <PresentationFormat>Widescreen</PresentationFormat>
  <Paragraphs>1517</Paragraphs>
  <Slides>87</Slides>
  <Notes>77</Notes>
  <HiddenSlides>0</HiddenSlides>
  <MMClips>1</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PowerPoint Presentation</vt:lpstr>
      <vt:lpstr>PowerPoint Presentation</vt:lpstr>
      <vt:lpstr>RCSS Strategy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Mayes, Courtney</dc:creator>
  <cp:lastModifiedBy>Gloster, Aronica</cp:lastModifiedBy>
  <cp:revision>225</cp:revision>
  <dcterms:created xsi:type="dcterms:W3CDTF">2021-05-05T20:51:36Z</dcterms:created>
  <dcterms:modified xsi:type="dcterms:W3CDTF">2025-03-04T20:54:33Z</dcterms:modified>
</cp:coreProperties>
</file>