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FBB8-4019-4E9F-930E-D517A5CBC58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E17F-21EC-475C-9610-70BA16476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2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FBB8-4019-4E9F-930E-D517A5CBC58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E17F-21EC-475C-9610-70BA16476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7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FBB8-4019-4E9F-930E-D517A5CBC58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E17F-21EC-475C-9610-70BA16476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1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FBB8-4019-4E9F-930E-D517A5CBC58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E17F-21EC-475C-9610-70BA16476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3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FBB8-4019-4E9F-930E-D517A5CBC58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E17F-21EC-475C-9610-70BA16476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9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FBB8-4019-4E9F-930E-D517A5CBC58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E17F-21EC-475C-9610-70BA16476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48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FBB8-4019-4E9F-930E-D517A5CBC58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E17F-21EC-475C-9610-70BA16476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FBB8-4019-4E9F-930E-D517A5CBC58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E17F-21EC-475C-9610-70BA16476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1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FBB8-4019-4E9F-930E-D517A5CBC58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E17F-21EC-475C-9610-70BA16476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1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FBB8-4019-4E9F-930E-D517A5CBC58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E17F-21EC-475C-9610-70BA16476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7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FBB8-4019-4E9F-930E-D517A5CBC58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E17F-21EC-475C-9610-70BA16476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7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9FBB8-4019-4E9F-930E-D517A5CBC58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E17F-21EC-475C-9610-70BA16476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054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Analyzing Prose: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Dombey</a:t>
            </a:r>
            <a:r>
              <a:rPr lang="en-US" dirty="0" smtClean="0"/>
              <a:t> excerpt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Prompt: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passage below is the opening of a novel. Read the passage carefully. Then write an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essay </a:t>
            </a:r>
            <a:r>
              <a:rPr lang="en-US" dirty="0"/>
              <a:t>in which you </a:t>
            </a:r>
            <a:r>
              <a:rPr lang="en-US" dirty="0" smtClean="0"/>
              <a:t>define </a:t>
            </a:r>
            <a:r>
              <a:rPr lang="en-US" dirty="0"/>
              <a:t>the narrator's attitude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toward </a:t>
            </a:r>
            <a:r>
              <a:rPr lang="en-US" dirty="0"/>
              <a:t>the characters and show how he directs </a:t>
            </a:r>
          </a:p>
          <a:p>
            <a:pPr marL="0" indent="0">
              <a:buNone/>
            </a:pPr>
            <a:r>
              <a:rPr lang="en-US" dirty="0" smtClean="0"/>
              <a:t>    the </a:t>
            </a:r>
            <a:r>
              <a:rPr lang="en-US" dirty="0"/>
              <a:t>reader's perceptions of those characters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through </a:t>
            </a:r>
            <a:r>
              <a:rPr lang="en-US" dirty="0"/>
              <a:t>his use of such stylistic devices as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imagery</a:t>
            </a:r>
            <a:r>
              <a:rPr lang="en-US" dirty="0"/>
              <a:t>, </a:t>
            </a:r>
            <a:r>
              <a:rPr lang="en-US" dirty="0" smtClean="0"/>
              <a:t>diction</a:t>
            </a:r>
            <a:r>
              <a:rPr lang="en-US" dirty="0"/>
              <a:t>, narrative structure, and choice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of </a:t>
            </a:r>
            <a:r>
              <a:rPr lang="en-US" dirty="0"/>
              <a:t>specific details.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60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Dombey</a:t>
            </a:r>
            <a:r>
              <a:rPr lang="en-US" dirty="0" smtClean="0"/>
              <a:t> sat </a:t>
            </a:r>
            <a:r>
              <a:rPr lang="en-US" dirty="0"/>
              <a:t>in the corner of the darkened room in the great </a:t>
            </a:r>
            <a:r>
              <a:rPr lang="en-US" dirty="0" smtClean="0"/>
              <a:t>arm-chair </a:t>
            </a:r>
            <a:r>
              <a:rPr lang="en-US" dirty="0"/>
              <a:t>by the bedside, and Son </a:t>
            </a:r>
          </a:p>
          <a:p>
            <a:pPr marL="0" indent="0">
              <a:buNone/>
            </a:pPr>
            <a:r>
              <a:rPr lang="en-US" dirty="0"/>
              <a:t>lay tucked up warm in a little basket bedstead, carefully disposed on a low settee immediately in </a:t>
            </a:r>
            <a:r>
              <a:rPr lang="en-US" dirty="0" smtClean="0"/>
              <a:t>front </a:t>
            </a:r>
            <a:r>
              <a:rPr lang="en-US" dirty="0"/>
              <a:t>of the fire and close to it, as if his </a:t>
            </a:r>
            <a:r>
              <a:rPr lang="en-US" dirty="0" smtClean="0"/>
              <a:t>constitution </a:t>
            </a:r>
            <a:r>
              <a:rPr lang="en-US" dirty="0"/>
              <a:t>were analogous to that of a muffin, and it </a:t>
            </a:r>
            <a:r>
              <a:rPr lang="en-US" dirty="0" smtClean="0"/>
              <a:t>was </a:t>
            </a:r>
            <a:r>
              <a:rPr lang="en-US" dirty="0"/>
              <a:t>essential to toast him brown while he was very new.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4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Narrative Structure: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dirty="0" err="1"/>
              <a:t>Dombey</a:t>
            </a:r>
            <a:r>
              <a:rPr lang="en-US" sz="3400" dirty="0"/>
              <a:t> was about </a:t>
            </a:r>
            <a:r>
              <a:rPr lang="en-US" sz="3400" dirty="0" smtClean="0"/>
              <a:t>eight-and-forty </a:t>
            </a:r>
            <a:r>
              <a:rPr lang="en-US" sz="3400" dirty="0"/>
              <a:t>years of age. Son about </a:t>
            </a:r>
            <a:r>
              <a:rPr lang="en-US" sz="3400" dirty="0" smtClean="0"/>
              <a:t>eight-and-forty </a:t>
            </a:r>
            <a:r>
              <a:rPr lang="en-US" sz="3400" dirty="0"/>
              <a:t>minutes. </a:t>
            </a:r>
            <a:r>
              <a:rPr lang="en-US" sz="3400" dirty="0" err="1"/>
              <a:t>Dombey</a:t>
            </a:r>
            <a:r>
              <a:rPr lang="en-US" sz="3400" dirty="0"/>
              <a:t> </a:t>
            </a:r>
            <a:r>
              <a:rPr lang="en-US" sz="3400" dirty="0" smtClean="0"/>
              <a:t>was </a:t>
            </a:r>
            <a:r>
              <a:rPr lang="en-US" sz="3400" dirty="0"/>
              <a:t>rather bald, rather red, and though a handsome </a:t>
            </a:r>
            <a:r>
              <a:rPr lang="en-US" sz="3400" dirty="0" smtClean="0"/>
              <a:t>well-made </a:t>
            </a:r>
            <a:r>
              <a:rPr lang="en-US" sz="3400" dirty="0"/>
              <a:t>man, too stern and pompous in </a:t>
            </a:r>
            <a:r>
              <a:rPr lang="en-US" sz="3400" dirty="0" smtClean="0"/>
              <a:t>appearance</a:t>
            </a:r>
            <a:r>
              <a:rPr lang="en-US" sz="3400" dirty="0"/>
              <a:t>, to be prepossessing. Son was very bald, and very red, and though (of course) an </a:t>
            </a:r>
            <a:r>
              <a:rPr lang="en-US" sz="3400" dirty="0" smtClean="0"/>
              <a:t>undeniably </a:t>
            </a:r>
            <a:r>
              <a:rPr lang="en-US" sz="3400" dirty="0"/>
              <a:t>fine infant, somewhat crushed and spotty in his general effect, as yet. On the brow of </a:t>
            </a:r>
            <a:r>
              <a:rPr lang="en-US" sz="3400" dirty="0" err="1" smtClean="0"/>
              <a:t>Dombey</a:t>
            </a:r>
            <a:r>
              <a:rPr lang="en-US" sz="3400" dirty="0"/>
              <a:t>, Time and his brother </a:t>
            </a:r>
            <a:r>
              <a:rPr lang="en-US" sz="3400" dirty="0" smtClean="0"/>
              <a:t>Care </a:t>
            </a:r>
            <a:r>
              <a:rPr lang="en-US" sz="3400" dirty="0"/>
              <a:t>had set some marks, as on a tree that was to come down in </a:t>
            </a:r>
            <a:r>
              <a:rPr lang="en-US" sz="3400" dirty="0" smtClean="0"/>
              <a:t>good time—remorseless </a:t>
            </a:r>
            <a:r>
              <a:rPr lang="en-US" sz="3400" dirty="0"/>
              <a:t>twins they are for striding through their human forests, notching as they </a:t>
            </a:r>
            <a:r>
              <a:rPr lang="en-US" sz="3400" dirty="0" smtClean="0"/>
              <a:t>go—while </a:t>
            </a:r>
            <a:r>
              <a:rPr lang="en-US" sz="3400" dirty="0"/>
              <a:t>the countenance of Son was crossed and </a:t>
            </a:r>
            <a:r>
              <a:rPr lang="en-US" sz="3400" dirty="0" err="1"/>
              <a:t>recrossed</a:t>
            </a:r>
            <a:r>
              <a:rPr lang="en-US" sz="3400" dirty="0"/>
              <a:t> with a thousand little creases, </a:t>
            </a:r>
            <a:r>
              <a:rPr lang="en-US" sz="3400" dirty="0" smtClean="0"/>
              <a:t>which the </a:t>
            </a:r>
            <a:r>
              <a:rPr lang="en-US" sz="3400" dirty="0"/>
              <a:t>same deceitful Time would take delight in smoothing out and wearing away with the </a:t>
            </a:r>
            <a:r>
              <a:rPr lang="en-US" sz="3400" dirty="0" smtClean="0"/>
              <a:t>flat </a:t>
            </a:r>
            <a:r>
              <a:rPr lang="en-US" sz="3400" dirty="0"/>
              <a:t>part of his scythe, as a preparation of the surface for his deeper operations.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47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Dombey</a:t>
            </a:r>
            <a:r>
              <a:rPr lang="en-US" dirty="0"/>
              <a:t>, exulting in the </a:t>
            </a:r>
            <a:r>
              <a:rPr lang="en-US" dirty="0" smtClean="0"/>
              <a:t>long-looked-for </a:t>
            </a:r>
            <a:r>
              <a:rPr lang="en-US" dirty="0"/>
              <a:t>event, jingled and jingled the heavy gold </a:t>
            </a:r>
            <a:r>
              <a:rPr lang="en-US" dirty="0" smtClean="0"/>
              <a:t>watch-chain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that depended from below his trim blue coat, whereof the buttons sparkled phosphorescently in </a:t>
            </a:r>
          </a:p>
          <a:p>
            <a:pPr marL="0" indent="0">
              <a:buNone/>
            </a:pPr>
            <a:r>
              <a:rPr lang="en-US" dirty="0"/>
              <a:t>the feeble rays of the distant fire. Son, with his little fists curled up and clenched, seemed, in his </a:t>
            </a:r>
          </a:p>
          <a:p>
            <a:pPr marL="0" indent="0">
              <a:buNone/>
            </a:pPr>
            <a:r>
              <a:rPr lang="en-US" dirty="0"/>
              <a:t>feeble way, to be squaring at existence for having </a:t>
            </a:r>
          </a:p>
          <a:p>
            <a:pPr marL="0" indent="0">
              <a:buNone/>
            </a:pPr>
            <a:r>
              <a:rPr lang="en-US" dirty="0"/>
              <a:t>come upon him so unexpectedly.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8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Dialogue (narrative structure):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`The house will once again, Mrs. </a:t>
            </a:r>
            <a:r>
              <a:rPr lang="en-US" dirty="0" err="1"/>
              <a:t>Dombey</a:t>
            </a:r>
            <a:r>
              <a:rPr lang="en-US" dirty="0"/>
              <a:t>,' said Mr. </a:t>
            </a:r>
            <a:r>
              <a:rPr lang="en-US" dirty="0" err="1"/>
              <a:t>Dombey</a:t>
            </a:r>
            <a:r>
              <a:rPr lang="en-US" dirty="0"/>
              <a:t>, `be not only in name but in fact </a:t>
            </a:r>
            <a:r>
              <a:rPr lang="en-US" dirty="0" err="1" smtClean="0"/>
              <a:t>Dombey</a:t>
            </a:r>
            <a:r>
              <a:rPr lang="en-US" dirty="0" smtClean="0"/>
              <a:t> </a:t>
            </a:r>
            <a:r>
              <a:rPr lang="en-US" dirty="0"/>
              <a:t>and Son; </a:t>
            </a:r>
            <a:r>
              <a:rPr lang="en-US" dirty="0" err="1" smtClean="0"/>
              <a:t>Dombey</a:t>
            </a:r>
            <a:r>
              <a:rPr lang="en-US" dirty="0" smtClean="0"/>
              <a:t> </a:t>
            </a:r>
            <a:r>
              <a:rPr lang="en-US" dirty="0"/>
              <a:t>and Son</a:t>
            </a:r>
            <a:r>
              <a:rPr lang="en-US" dirty="0" smtClean="0"/>
              <a:t>!‘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words had such a softening influence, that he appended a term of endearment to Mrs. </a:t>
            </a:r>
            <a:r>
              <a:rPr lang="en-US" dirty="0" err="1" smtClean="0"/>
              <a:t>Dombey's</a:t>
            </a:r>
            <a:r>
              <a:rPr lang="en-US" dirty="0" smtClean="0"/>
              <a:t> name </a:t>
            </a:r>
            <a:r>
              <a:rPr lang="en-US" dirty="0"/>
              <a:t>(though not without some hesitation, as being a man but little used to that form </a:t>
            </a:r>
            <a:r>
              <a:rPr lang="en-US" dirty="0" smtClean="0"/>
              <a:t>of </a:t>
            </a:r>
            <a:r>
              <a:rPr lang="en-US" dirty="0"/>
              <a:t>address): and said, `Mrs. </a:t>
            </a:r>
            <a:r>
              <a:rPr lang="en-US" dirty="0" err="1"/>
              <a:t>Dombey</a:t>
            </a:r>
            <a:r>
              <a:rPr lang="en-US" dirty="0"/>
              <a:t>, </a:t>
            </a:r>
            <a:r>
              <a:rPr lang="en-US" dirty="0" smtClean="0"/>
              <a:t>my—my </a:t>
            </a:r>
            <a:r>
              <a:rPr lang="en-US" dirty="0"/>
              <a:t>dear</a:t>
            </a:r>
            <a:r>
              <a:rPr lang="en-US" dirty="0" smtClean="0"/>
              <a:t>.‘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transient flush of faint surprise overspread the sick lady's face as she raised her eyes towards </a:t>
            </a:r>
            <a:r>
              <a:rPr lang="en-US" dirty="0" err="1" smtClean="0"/>
              <a:t>him.`</a:t>
            </a:r>
            <a:r>
              <a:rPr lang="en-US" dirty="0" err="1"/>
              <a:t>He</a:t>
            </a:r>
            <a:r>
              <a:rPr lang="en-US" dirty="0"/>
              <a:t> will be </a:t>
            </a:r>
            <a:r>
              <a:rPr lang="en-US" dirty="0" smtClean="0"/>
              <a:t>christened </a:t>
            </a:r>
            <a:r>
              <a:rPr lang="en-US" dirty="0"/>
              <a:t>Paul, </a:t>
            </a:r>
            <a:r>
              <a:rPr lang="en-US" dirty="0" smtClean="0"/>
              <a:t>my—Mrs</a:t>
            </a:r>
            <a:r>
              <a:rPr lang="en-US" dirty="0"/>
              <a:t>. </a:t>
            </a:r>
            <a:r>
              <a:rPr lang="en-US" dirty="0" err="1" smtClean="0"/>
              <a:t>Dombey</a:t>
            </a:r>
            <a:r>
              <a:rPr lang="en-US" dirty="0" smtClean="0"/>
              <a:t>—of </a:t>
            </a:r>
            <a:r>
              <a:rPr lang="en-US" dirty="0"/>
              <a:t>course</a:t>
            </a:r>
            <a:r>
              <a:rPr lang="en-US" dirty="0" smtClean="0"/>
              <a:t>.‘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She feebly echoed, `Of course,' or rather expressed it by the motion of her lips, and closed her </a:t>
            </a:r>
            <a:r>
              <a:rPr lang="en-US" dirty="0" smtClean="0"/>
              <a:t>eyes </a:t>
            </a:r>
            <a:r>
              <a:rPr lang="en-US" dirty="0"/>
              <a:t>again.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2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Mood and tone are closely related: if YOU think it sounds ridiculous, it’s probably sarcasm or satire.</a:t>
            </a:r>
          </a:p>
          <a:p>
            <a:r>
              <a:rPr lang="en-US" dirty="0" smtClean="0"/>
              <a:t>All prompts will ask you to analyze either tone or theme – even if those words are NOT in the prompt.</a:t>
            </a:r>
          </a:p>
          <a:p>
            <a:r>
              <a:rPr lang="en-US" dirty="0" smtClean="0"/>
              <a:t>Go with what you know!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489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575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Analyzing Prose:</vt:lpstr>
      <vt:lpstr>The Prompt:</vt:lpstr>
      <vt:lpstr>PowerPoint Presentation</vt:lpstr>
      <vt:lpstr>Narrative Structure:</vt:lpstr>
      <vt:lpstr>Details:</vt:lpstr>
      <vt:lpstr>Dialogue (narrative structure):</vt:lpstr>
      <vt:lpstr>Remember: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Prose:</dc:title>
  <dc:creator>Smith, Audrey</dc:creator>
  <cp:lastModifiedBy>Hamilton, Katelyn</cp:lastModifiedBy>
  <cp:revision>4</cp:revision>
  <dcterms:created xsi:type="dcterms:W3CDTF">2016-03-01T12:32:48Z</dcterms:created>
  <dcterms:modified xsi:type="dcterms:W3CDTF">2018-03-19T17:56:31Z</dcterms:modified>
</cp:coreProperties>
</file>