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sldIdLst>
    <p:sldId id="286" r:id="rId2"/>
    <p:sldId id="256" r:id="rId3"/>
    <p:sldId id="259" r:id="rId4"/>
    <p:sldId id="258" r:id="rId5"/>
    <p:sldId id="282" r:id="rId6"/>
    <p:sldId id="285" r:id="rId7"/>
    <p:sldId id="257" r:id="rId8"/>
    <p:sldId id="263" r:id="rId9"/>
    <p:sldId id="287" r:id="rId10"/>
    <p:sldId id="288" r:id="rId11"/>
    <p:sldId id="289" r:id="rId12"/>
    <p:sldId id="290" r:id="rId13"/>
    <p:sldId id="291" r:id="rId14"/>
    <p:sldId id="292" r:id="rId15"/>
    <p:sldId id="278" r:id="rId16"/>
    <p:sldId id="279" r:id="rId17"/>
    <p:sldId id="281" r:id="rId18"/>
    <p:sldId id="267" r:id="rId19"/>
    <p:sldId id="301" r:id="rId20"/>
    <p:sldId id="296" r:id="rId21"/>
    <p:sldId id="294" r:id="rId22"/>
    <p:sldId id="295" r:id="rId23"/>
    <p:sldId id="297" r:id="rId24"/>
    <p:sldId id="299" r:id="rId25"/>
    <p:sldId id="300" r:id="rId26"/>
    <p:sldId id="298" r:id="rId27"/>
    <p:sldId id="260" r:id="rId28"/>
    <p:sldId id="293"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235" autoAdjust="0"/>
    <p:restoredTop sz="94660"/>
  </p:normalViewPr>
  <p:slideViewPr>
    <p:cSldViewPr snapToGrid="0">
      <p:cViewPr varScale="1">
        <p:scale>
          <a:sx n="72" d="100"/>
          <a:sy n="72" d="100"/>
        </p:scale>
        <p:origin x="32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B55872-460F-41B6-B973-4B6EA46B4D99}" type="datetimeFigureOut">
              <a:rPr lang="en-US" smtClean="0"/>
              <a:t>6/1/2025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ABD97411-D212-4F53-A832-9A87313004C0}" type="slidenum">
              <a:rPr lang="en-US" smtClean="0"/>
              <a:t>‹#›</a:t>
            </a:fld>
            <a:endParaRPr lang="en-US"/>
          </a:p>
        </p:txBody>
      </p:sp>
    </p:spTree>
    <p:extLst>
      <p:ext uri="{BB962C8B-B14F-4D97-AF65-F5344CB8AC3E}">
        <p14:creationId xmlns:p14="http://schemas.microsoft.com/office/powerpoint/2010/main" val="32416592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B55872-460F-41B6-B973-4B6EA46B4D99}" type="datetimeFigureOut">
              <a:rPr lang="en-US" smtClean="0"/>
              <a:t>6/1/2025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97411-D212-4F53-A832-9A87313004C0}" type="slidenum">
              <a:rPr lang="en-US" smtClean="0"/>
              <a:t>‹#›</a:t>
            </a:fld>
            <a:endParaRPr lang="en-US"/>
          </a:p>
        </p:txBody>
      </p:sp>
    </p:spTree>
    <p:extLst>
      <p:ext uri="{BB962C8B-B14F-4D97-AF65-F5344CB8AC3E}">
        <p14:creationId xmlns:p14="http://schemas.microsoft.com/office/powerpoint/2010/main" val="148069024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B55872-460F-41B6-B973-4B6EA46B4D99}" type="datetimeFigureOut">
              <a:rPr lang="en-US" smtClean="0"/>
              <a:t>6/1/2025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97411-D212-4F53-A832-9A87313004C0}" type="slidenum">
              <a:rPr lang="en-US" smtClean="0"/>
              <a:t>‹#›</a:t>
            </a:fld>
            <a:endParaRPr lang="en-US"/>
          </a:p>
        </p:txBody>
      </p:sp>
    </p:spTree>
    <p:extLst>
      <p:ext uri="{BB962C8B-B14F-4D97-AF65-F5344CB8AC3E}">
        <p14:creationId xmlns:p14="http://schemas.microsoft.com/office/powerpoint/2010/main" val="234121479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B55872-460F-41B6-B973-4B6EA46B4D99}" type="datetimeFigureOut">
              <a:rPr lang="en-US" smtClean="0"/>
              <a:t>6/1/2025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97411-D212-4F53-A832-9A87313004C0}" type="slidenum">
              <a:rPr lang="en-US" smtClean="0"/>
              <a:t>‹#›</a:t>
            </a:fld>
            <a:endParaRPr lang="en-US"/>
          </a:p>
        </p:txBody>
      </p:sp>
    </p:spTree>
    <p:extLst>
      <p:ext uri="{BB962C8B-B14F-4D97-AF65-F5344CB8AC3E}">
        <p14:creationId xmlns:p14="http://schemas.microsoft.com/office/powerpoint/2010/main" val="277194127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84B55872-460F-41B6-B973-4B6EA46B4D99}" type="datetimeFigureOut">
              <a:rPr lang="en-US" smtClean="0"/>
              <a:t>6/1/2025</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ABD97411-D212-4F53-A832-9A87313004C0}" type="slidenum">
              <a:rPr lang="en-US" smtClean="0"/>
              <a:t>‹#›</a:t>
            </a:fld>
            <a:endParaRPr lang="en-US"/>
          </a:p>
        </p:txBody>
      </p:sp>
    </p:spTree>
    <p:extLst>
      <p:ext uri="{BB962C8B-B14F-4D97-AF65-F5344CB8AC3E}">
        <p14:creationId xmlns:p14="http://schemas.microsoft.com/office/powerpoint/2010/main" val="43516794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B55872-460F-41B6-B973-4B6EA46B4D99}" type="datetimeFigureOut">
              <a:rPr lang="en-US" smtClean="0"/>
              <a:t>6/1/2025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97411-D212-4F53-A832-9A87313004C0}" type="slidenum">
              <a:rPr lang="en-US" smtClean="0"/>
              <a:t>‹#›</a:t>
            </a:fld>
            <a:endParaRPr lang="en-US"/>
          </a:p>
        </p:txBody>
      </p:sp>
    </p:spTree>
    <p:extLst>
      <p:ext uri="{BB962C8B-B14F-4D97-AF65-F5344CB8AC3E}">
        <p14:creationId xmlns:p14="http://schemas.microsoft.com/office/powerpoint/2010/main" val="19052767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B55872-460F-41B6-B973-4B6EA46B4D99}" type="datetimeFigureOut">
              <a:rPr lang="en-US" smtClean="0"/>
              <a:t>6/1/2025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D97411-D212-4F53-A832-9A87313004C0}" type="slidenum">
              <a:rPr lang="en-US" smtClean="0"/>
              <a:t>‹#›</a:t>
            </a:fld>
            <a:endParaRPr lang="en-US"/>
          </a:p>
        </p:txBody>
      </p:sp>
    </p:spTree>
    <p:extLst>
      <p:ext uri="{BB962C8B-B14F-4D97-AF65-F5344CB8AC3E}">
        <p14:creationId xmlns:p14="http://schemas.microsoft.com/office/powerpoint/2010/main" val="388468214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B55872-460F-41B6-B973-4B6EA46B4D99}" type="datetimeFigureOut">
              <a:rPr lang="en-US" smtClean="0"/>
              <a:t>6/1/2025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D97411-D212-4F53-A832-9A87313004C0}" type="slidenum">
              <a:rPr lang="en-US" smtClean="0"/>
              <a:t>‹#›</a:t>
            </a:fld>
            <a:endParaRPr lang="en-US"/>
          </a:p>
        </p:txBody>
      </p:sp>
    </p:spTree>
    <p:extLst>
      <p:ext uri="{BB962C8B-B14F-4D97-AF65-F5344CB8AC3E}">
        <p14:creationId xmlns:p14="http://schemas.microsoft.com/office/powerpoint/2010/main" val="176793238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B55872-460F-41B6-B973-4B6EA46B4D99}" type="datetimeFigureOut">
              <a:rPr lang="en-US" smtClean="0"/>
              <a:t>6/1/2025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D97411-D212-4F53-A832-9A87313004C0}" type="slidenum">
              <a:rPr lang="en-US" smtClean="0"/>
              <a:t>‹#›</a:t>
            </a:fld>
            <a:endParaRPr lang="en-US"/>
          </a:p>
        </p:txBody>
      </p:sp>
    </p:spTree>
    <p:extLst>
      <p:ext uri="{BB962C8B-B14F-4D97-AF65-F5344CB8AC3E}">
        <p14:creationId xmlns:p14="http://schemas.microsoft.com/office/powerpoint/2010/main" val="379359008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4B55872-460F-41B6-B973-4B6EA46B4D99}" type="datetimeFigureOut">
              <a:rPr lang="en-US" smtClean="0"/>
              <a:t>6/1/2025</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ABD97411-D212-4F53-A832-9A87313004C0}" type="slidenum">
              <a:rPr lang="en-US" smtClean="0"/>
              <a:t>‹#›</a:t>
            </a:fld>
            <a:endParaRPr lang="en-US"/>
          </a:p>
        </p:txBody>
      </p:sp>
    </p:spTree>
    <p:extLst>
      <p:ext uri="{BB962C8B-B14F-4D97-AF65-F5344CB8AC3E}">
        <p14:creationId xmlns:p14="http://schemas.microsoft.com/office/powerpoint/2010/main" val="100207475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4B55872-460F-41B6-B973-4B6EA46B4D99}" type="datetimeFigureOut">
              <a:rPr lang="en-US" smtClean="0"/>
              <a:t>6/1/2025</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ABD97411-D212-4F53-A832-9A87313004C0}" type="slidenum">
              <a:rPr lang="en-US" smtClean="0"/>
              <a:t>‹#›</a:t>
            </a:fld>
            <a:endParaRPr lang="en-US"/>
          </a:p>
        </p:txBody>
      </p:sp>
    </p:spTree>
    <p:extLst>
      <p:ext uri="{BB962C8B-B14F-4D97-AF65-F5344CB8AC3E}">
        <p14:creationId xmlns:p14="http://schemas.microsoft.com/office/powerpoint/2010/main" val="211022300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4B55872-460F-41B6-B973-4B6EA46B4D99}" type="datetimeFigureOut">
              <a:rPr lang="en-US" smtClean="0"/>
              <a:t>6/1/2025</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ABD97411-D212-4F53-A832-9A87313004C0}" type="slidenum">
              <a:rPr lang="en-US" smtClean="0"/>
              <a:t>‹#›</a:t>
            </a:fld>
            <a:endParaRPr lang="en-US"/>
          </a:p>
        </p:txBody>
      </p:sp>
    </p:spTree>
    <p:extLst>
      <p:ext uri="{BB962C8B-B14F-4D97-AF65-F5344CB8AC3E}">
        <p14:creationId xmlns:p14="http://schemas.microsoft.com/office/powerpoint/2010/main" val="248842001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0.png"/><Relationship Id="rId4" Type="http://schemas.openxmlformats.org/officeDocument/2006/relationships/slide" Target="slide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OvwlRTYvU8o"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latin typeface="+mn-lt"/>
                <a:cs typeface="Times New Roman" panose="02020603050405020304" pitchFamily="18" charset="0"/>
              </a:rPr>
              <a:t>Bell ringer </a:t>
            </a:r>
          </a:p>
        </p:txBody>
      </p:sp>
      <p:sp>
        <p:nvSpPr>
          <p:cNvPr id="2" name="Text Placeholder 1">
            <a:extLst>
              <a:ext uri="{FF2B5EF4-FFF2-40B4-BE49-F238E27FC236}">
                <a16:creationId xmlns:a16="http://schemas.microsoft.com/office/drawing/2014/main" id="{E51A1C45-8DA5-4289-914B-2F745EA66A43}"/>
              </a:ext>
            </a:extLst>
          </p:cNvPr>
          <p:cNvSpPr>
            <a:spLocks noGrp="1"/>
          </p:cNvSpPr>
          <p:nvPr>
            <p:ph type="body" idx="1"/>
          </p:nvPr>
        </p:nvSpPr>
        <p:spPr/>
        <p:txBody>
          <a:bodyPr>
            <a:normAutofit fontScale="70000" lnSpcReduction="20000"/>
          </a:bodyPr>
          <a:lstStyle/>
          <a:p>
            <a:r>
              <a:rPr lang="en-US" dirty="0">
                <a:cs typeface="Times New Roman" panose="02020603050405020304" pitchFamily="18" charset="0"/>
              </a:rPr>
              <a:t>The Three Branches of Government </a:t>
            </a:r>
          </a:p>
        </p:txBody>
      </p:sp>
      <p:sp>
        <p:nvSpPr>
          <p:cNvPr id="4" name="Content Placeholder 3">
            <a:extLst>
              <a:ext uri="{FF2B5EF4-FFF2-40B4-BE49-F238E27FC236}">
                <a16:creationId xmlns:a16="http://schemas.microsoft.com/office/drawing/2014/main" id="{C2640A49-1523-4792-BF17-6844E3278CC7}"/>
              </a:ext>
            </a:extLst>
          </p:cNvPr>
          <p:cNvSpPr>
            <a:spLocks noGrp="1"/>
          </p:cNvSpPr>
          <p:nvPr>
            <p:ph sz="half" idx="2"/>
          </p:nvPr>
        </p:nvSpPr>
        <p:spPr/>
        <p:txBody>
          <a:bodyPr>
            <a:normAutofit lnSpcReduction="10000"/>
          </a:bodyPr>
          <a:lstStyle/>
          <a:p>
            <a:r>
              <a:rPr lang="en-US" dirty="0">
                <a:cs typeface="Times New Roman" panose="02020603050405020304" pitchFamily="18" charset="0"/>
              </a:rPr>
              <a:t>Legislative Branch</a:t>
            </a:r>
          </a:p>
          <a:p>
            <a:endParaRPr lang="en-US" dirty="0">
              <a:cs typeface="Times New Roman" panose="02020603050405020304" pitchFamily="18" charset="0"/>
            </a:endParaRPr>
          </a:p>
          <a:p>
            <a:endParaRPr lang="en-US" dirty="0">
              <a:cs typeface="Times New Roman" panose="02020603050405020304" pitchFamily="18" charset="0"/>
            </a:endParaRPr>
          </a:p>
          <a:p>
            <a:endParaRPr lang="en-US" dirty="0">
              <a:cs typeface="Times New Roman" panose="02020603050405020304" pitchFamily="18" charset="0"/>
            </a:endParaRPr>
          </a:p>
          <a:p>
            <a:r>
              <a:rPr lang="en-US" dirty="0">
                <a:cs typeface="Times New Roman" panose="02020603050405020304" pitchFamily="18" charset="0"/>
              </a:rPr>
              <a:t>Executive Branch</a:t>
            </a:r>
          </a:p>
          <a:p>
            <a:endParaRPr lang="en-US" dirty="0">
              <a:cs typeface="Times New Roman" panose="02020603050405020304" pitchFamily="18" charset="0"/>
            </a:endParaRPr>
          </a:p>
          <a:p>
            <a:endParaRPr lang="en-US" dirty="0">
              <a:cs typeface="Times New Roman" panose="02020603050405020304" pitchFamily="18" charset="0"/>
            </a:endParaRPr>
          </a:p>
          <a:p>
            <a:r>
              <a:rPr lang="en-US" dirty="0">
                <a:cs typeface="Times New Roman" panose="02020603050405020304" pitchFamily="18" charset="0"/>
              </a:rPr>
              <a:t>Judicial Branch </a:t>
            </a:r>
          </a:p>
        </p:txBody>
      </p:sp>
      <p:sp>
        <p:nvSpPr>
          <p:cNvPr id="7" name="Text Placeholder 6">
            <a:extLst>
              <a:ext uri="{FF2B5EF4-FFF2-40B4-BE49-F238E27FC236}">
                <a16:creationId xmlns:a16="http://schemas.microsoft.com/office/drawing/2014/main" id="{2BC462CD-2210-4019-8315-071219347FF9}"/>
              </a:ext>
            </a:extLst>
          </p:cNvPr>
          <p:cNvSpPr>
            <a:spLocks noGrp="1"/>
          </p:cNvSpPr>
          <p:nvPr>
            <p:ph type="body" sz="quarter" idx="3"/>
          </p:nvPr>
        </p:nvSpPr>
        <p:spPr/>
        <p:txBody>
          <a:bodyPr>
            <a:normAutofit fontScale="70000" lnSpcReduction="20000"/>
          </a:bodyPr>
          <a:lstStyle/>
          <a:p>
            <a:r>
              <a:rPr lang="en-US" dirty="0">
                <a:cs typeface="Times New Roman" panose="02020603050405020304" pitchFamily="18" charset="0"/>
              </a:rPr>
              <a:t>Which Branch of Government performs which function? Use the branches as a word bank to fill in the blank for the questions below. </a:t>
            </a:r>
          </a:p>
        </p:txBody>
      </p:sp>
      <p:pic>
        <p:nvPicPr>
          <p:cNvPr id="10" name="Content Placeholder 9">
            <a:extLst>
              <a:ext uri="{FF2B5EF4-FFF2-40B4-BE49-F238E27FC236}">
                <a16:creationId xmlns:a16="http://schemas.microsoft.com/office/drawing/2014/main" id="{60DFBF56-4D90-4223-ACEC-CFD60E306F80}"/>
              </a:ext>
            </a:extLst>
          </p:cNvPr>
          <p:cNvPicPr>
            <a:picLocks noGrp="1" noChangeAspect="1"/>
          </p:cNvPicPr>
          <p:nvPr>
            <p:ph sz="quarter" idx="4"/>
          </p:nvPr>
        </p:nvPicPr>
        <p:blipFill>
          <a:blip r:embed="rId2"/>
          <a:stretch>
            <a:fillRect/>
          </a:stretch>
        </p:blipFill>
        <p:spPr>
          <a:xfrm>
            <a:off x="3709522" y="4242780"/>
            <a:ext cx="1833497" cy="999053"/>
          </a:xfrm>
          <a:prstGeom prst="rect">
            <a:avLst/>
          </a:prstGeom>
        </p:spPr>
      </p:pic>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CBE46033-BB12-4F9C-8EB7-23A5B687FE9E}"/>
                  </a:ext>
                </a:extLst>
              </p:cNvPr>
              <p:cNvGraphicFramePr>
                <a:graphicFrameLocks noChangeAspect="1"/>
              </p:cNvGraphicFramePr>
              <p:nvPr/>
            </p:nvGraphicFramePr>
            <p:xfrm>
              <a:off x="-534444" y="6127109"/>
              <a:ext cx="3048000" cy="1714500"/>
            </p:xfrm>
            <a:graphic>
              <a:graphicData uri="http://schemas.microsoft.com/office/powerpoint/2016/slidezoom">
                <pslz:sldZm>
                  <pslz:sldZmObj sldId="257" cId="3585935521">
                    <pslz:zmPr id="{E756AB71-3DB7-4FBA-94BB-866FB5145403}"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3" name="Slide Zoom 2">
                <a:hlinkClick r:id="rId4" action="ppaction://hlinksldjump"/>
                <a:extLst>
                  <a:ext uri="{FF2B5EF4-FFF2-40B4-BE49-F238E27FC236}">
                    <a16:creationId xmlns:a16="http://schemas.microsoft.com/office/drawing/2014/main" id="{CBE46033-BB12-4F9C-8EB7-23A5B687FE9E}"/>
                  </a:ext>
                </a:extLst>
              </p:cNvPr>
              <p:cNvPicPr>
                <a:picLocks noGrp="1" noRot="1" noChangeAspect="1" noMove="1" noResize="1" noEditPoints="1" noAdjustHandles="1" noChangeArrowheads="1" noChangeShapeType="1"/>
              </p:cNvPicPr>
              <p:nvPr/>
            </p:nvPicPr>
            <p:blipFill>
              <a:blip r:embed="rId5"/>
              <a:stretch>
                <a:fillRect/>
              </a:stretch>
            </p:blipFill>
            <p:spPr>
              <a:xfrm>
                <a:off x="-534444" y="6127109"/>
                <a:ext cx="3048000" cy="1714500"/>
              </a:xfrm>
              <a:prstGeom prst="rect">
                <a:avLst/>
              </a:prstGeom>
              <a:ln w="3175">
                <a:solidFill>
                  <a:prstClr val="ltGray"/>
                </a:solidFill>
              </a:ln>
            </p:spPr>
          </p:pic>
        </mc:Fallback>
      </mc:AlternateContent>
      <p:pic>
        <p:nvPicPr>
          <p:cNvPr id="9" name="Picture 8">
            <a:extLst>
              <a:ext uri="{FF2B5EF4-FFF2-40B4-BE49-F238E27FC236}">
                <a16:creationId xmlns:a16="http://schemas.microsoft.com/office/drawing/2014/main" id="{39B1655A-F98F-40BE-AB4B-C2515976273E}"/>
              </a:ext>
            </a:extLst>
          </p:cNvPr>
          <p:cNvPicPr>
            <a:picLocks noChangeAspect="1"/>
          </p:cNvPicPr>
          <p:nvPr/>
        </p:nvPicPr>
        <p:blipFill>
          <a:blip r:embed="rId6"/>
          <a:stretch>
            <a:fillRect/>
          </a:stretch>
        </p:blipFill>
        <p:spPr>
          <a:xfrm>
            <a:off x="3770249" y="2688336"/>
            <a:ext cx="1712045" cy="999053"/>
          </a:xfrm>
          <a:prstGeom prst="rect">
            <a:avLst/>
          </a:prstGeom>
        </p:spPr>
      </p:pic>
      <p:pic>
        <p:nvPicPr>
          <p:cNvPr id="11" name="Picture 10">
            <a:extLst>
              <a:ext uri="{FF2B5EF4-FFF2-40B4-BE49-F238E27FC236}">
                <a16:creationId xmlns:a16="http://schemas.microsoft.com/office/drawing/2014/main" id="{A8A4A65A-793A-446F-8B98-E8E5BF220678}"/>
              </a:ext>
            </a:extLst>
          </p:cNvPr>
          <p:cNvPicPr>
            <a:picLocks noChangeAspect="1"/>
          </p:cNvPicPr>
          <p:nvPr/>
        </p:nvPicPr>
        <p:blipFill>
          <a:blip r:embed="rId7"/>
          <a:stretch>
            <a:fillRect/>
          </a:stretch>
        </p:blipFill>
        <p:spPr>
          <a:xfrm>
            <a:off x="3709522" y="5492842"/>
            <a:ext cx="1833497" cy="1084396"/>
          </a:xfrm>
          <a:prstGeom prst="rect">
            <a:avLst/>
          </a:prstGeom>
        </p:spPr>
      </p:pic>
      <p:sp>
        <p:nvSpPr>
          <p:cNvPr id="12" name="TextBox 11">
            <a:extLst>
              <a:ext uri="{FF2B5EF4-FFF2-40B4-BE49-F238E27FC236}">
                <a16:creationId xmlns:a16="http://schemas.microsoft.com/office/drawing/2014/main" id="{6B846846-D0C4-446E-921C-F1298B01C25D}"/>
              </a:ext>
            </a:extLst>
          </p:cNvPr>
          <p:cNvSpPr txBox="1"/>
          <p:nvPr/>
        </p:nvSpPr>
        <p:spPr>
          <a:xfrm>
            <a:off x="6858000" y="2965508"/>
            <a:ext cx="4022521" cy="2554545"/>
          </a:xfrm>
          <a:prstGeom prst="rect">
            <a:avLst/>
          </a:prstGeom>
          <a:noFill/>
        </p:spPr>
        <p:txBody>
          <a:bodyPr wrap="square" rtlCol="0">
            <a:spAutoFit/>
          </a:bodyPr>
          <a:lstStyle/>
          <a:p>
            <a:pPr marL="342900" indent="-342900">
              <a:buAutoNum type="arabicPeriod"/>
            </a:pPr>
            <a:r>
              <a:rPr lang="en-US" sz="2000" dirty="0">
                <a:cs typeface="Times New Roman" panose="02020603050405020304" pitchFamily="18" charset="0"/>
              </a:rPr>
              <a:t>The _______________ Branch enforces the law.</a:t>
            </a:r>
          </a:p>
          <a:p>
            <a:pPr marL="342900" indent="-342900">
              <a:buAutoNum type="arabicPeriod"/>
            </a:pPr>
            <a:endParaRPr lang="en-US" sz="2000" dirty="0">
              <a:cs typeface="Times New Roman" panose="02020603050405020304" pitchFamily="18" charset="0"/>
            </a:endParaRPr>
          </a:p>
          <a:p>
            <a:pPr marL="342900" indent="-342900">
              <a:buAutoNum type="arabicPeriod"/>
            </a:pPr>
            <a:r>
              <a:rPr lang="en-US" sz="2000" dirty="0">
                <a:cs typeface="Times New Roman" panose="02020603050405020304" pitchFamily="18" charset="0"/>
              </a:rPr>
              <a:t>The _______________ Branch interprets the law</a:t>
            </a:r>
          </a:p>
          <a:p>
            <a:pPr marL="342900" indent="-342900">
              <a:buAutoNum type="arabicPeriod"/>
            </a:pPr>
            <a:endParaRPr lang="en-US" sz="2000" dirty="0">
              <a:cs typeface="Times New Roman" panose="02020603050405020304" pitchFamily="18" charset="0"/>
            </a:endParaRPr>
          </a:p>
          <a:p>
            <a:pPr marL="342900" indent="-342900">
              <a:buAutoNum type="arabicPeriod"/>
            </a:pPr>
            <a:r>
              <a:rPr lang="en-US" sz="2000" dirty="0">
                <a:cs typeface="Times New Roman" panose="02020603050405020304" pitchFamily="18" charset="0"/>
              </a:rPr>
              <a:t>The ________________ Branch makes the law. </a:t>
            </a:r>
          </a:p>
        </p:txBody>
      </p:sp>
    </p:spTree>
    <p:extLst>
      <p:ext uri="{BB962C8B-B14F-4D97-AF65-F5344CB8AC3E}">
        <p14:creationId xmlns:p14="http://schemas.microsoft.com/office/powerpoint/2010/main" val="418144227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91C0D897-9253-4C5D-A33A-ABED3BE9E509}"/>
              </a:ext>
            </a:extLst>
          </p:cNvPr>
          <p:cNvSpPr>
            <a:spLocks noGrp="1" noChangeArrowheads="1"/>
          </p:cNvSpPr>
          <p:nvPr>
            <p:ph type="title"/>
          </p:nvPr>
        </p:nvSpPr>
        <p:spPr/>
        <p:txBody>
          <a:bodyPr/>
          <a:lstStyle/>
          <a:p>
            <a:pPr eaLnBrk="1" hangingPunct="1"/>
            <a:r>
              <a:rPr lang="en-US" altLang="en-US" dirty="0">
                <a:ln>
                  <a:noFill/>
                </a:ln>
                <a:cs typeface="Times New Roman" panose="02020603050405020304" pitchFamily="18" charset="0"/>
              </a:rPr>
              <a:t>I CAN STATEMENTS </a:t>
            </a:r>
          </a:p>
        </p:txBody>
      </p:sp>
      <p:sp>
        <p:nvSpPr>
          <p:cNvPr id="19459" name="Content Placeholder 3">
            <a:extLst>
              <a:ext uri="{FF2B5EF4-FFF2-40B4-BE49-F238E27FC236}">
                <a16:creationId xmlns:a16="http://schemas.microsoft.com/office/drawing/2014/main" id="{EE861C60-4F38-4A3B-9D13-896056364B20}"/>
              </a:ext>
            </a:extLst>
          </p:cNvPr>
          <p:cNvSpPr>
            <a:spLocks noGrp="1" noChangeArrowheads="1"/>
          </p:cNvSpPr>
          <p:nvPr>
            <p:ph sz="half" idx="1"/>
          </p:nvPr>
        </p:nvSpPr>
        <p:spPr>
          <a:xfrm>
            <a:off x="1718134" y="2274671"/>
            <a:ext cx="4377866" cy="3446462"/>
          </a:xfrm>
        </p:spPr>
        <p:txBody>
          <a:bodyPr>
            <a:noAutofit/>
          </a:bodyPr>
          <a:lstStyle/>
          <a:p>
            <a:pPr eaLnBrk="1" hangingPunct="1"/>
            <a:r>
              <a:rPr lang="en-US" altLang="en-US" sz="3600" dirty="0">
                <a:cs typeface="Times New Roman" panose="02020603050405020304" pitchFamily="18" charset="0"/>
              </a:rPr>
              <a:t>1. I can demonstrate knowledge of the organization of powers of the United States’ national government.</a:t>
            </a:r>
          </a:p>
        </p:txBody>
      </p:sp>
      <p:pic>
        <p:nvPicPr>
          <p:cNvPr id="5" name="Content Placeholder 4">
            <a:extLst>
              <a:ext uri="{FF2B5EF4-FFF2-40B4-BE49-F238E27FC236}">
                <a16:creationId xmlns:a16="http://schemas.microsoft.com/office/drawing/2014/main" id="{035D9005-0891-4215-9AB4-A472B29FB32F}"/>
              </a:ext>
            </a:extLst>
          </p:cNvPr>
          <p:cNvPicPr>
            <a:picLocks noGrp="1" noChangeAspect="1"/>
          </p:cNvPicPr>
          <p:nvPr>
            <p:ph sz="half" idx="2"/>
          </p:nvPr>
        </p:nvPicPr>
        <p:blipFill>
          <a:blip r:embed="rId2"/>
          <a:stretch>
            <a:fillRect/>
          </a:stretch>
        </p:blipFill>
        <p:spPr>
          <a:xfrm>
            <a:off x="6955708" y="2421699"/>
            <a:ext cx="3518158" cy="3369501"/>
          </a:xfrm>
          <a:ln w="38100" cap="sq">
            <a:solidFill>
              <a:srgbClr val="000000"/>
            </a:solidFill>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9775009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D17C9694-29AF-4574-8877-862CF6A9B3C2}"/>
              </a:ext>
            </a:extLst>
          </p:cNvPr>
          <p:cNvSpPr>
            <a:spLocks noGrp="1" noChangeArrowheads="1"/>
          </p:cNvSpPr>
          <p:nvPr>
            <p:ph type="title"/>
          </p:nvPr>
        </p:nvSpPr>
        <p:spPr/>
        <p:txBody>
          <a:bodyPr/>
          <a:lstStyle/>
          <a:p>
            <a:pPr eaLnBrk="1" hangingPunct="1"/>
            <a:r>
              <a:rPr lang="en-US" altLang="en-US" dirty="0">
                <a:ln>
                  <a:noFill/>
                </a:ln>
                <a:cs typeface="Times New Roman" panose="02020603050405020304" pitchFamily="18" charset="0"/>
              </a:rPr>
              <a:t>SUCCESS CRITERIA </a:t>
            </a:r>
          </a:p>
        </p:txBody>
      </p:sp>
      <p:sp>
        <p:nvSpPr>
          <p:cNvPr id="3" name="Content Placeholder 2">
            <a:extLst>
              <a:ext uri="{FF2B5EF4-FFF2-40B4-BE49-F238E27FC236}">
                <a16:creationId xmlns:a16="http://schemas.microsoft.com/office/drawing/2014/main" id="{0F5C0A46-69CD-4D88-A195-367F1199B3C0}"/>
              </a:ext>
            </a:extLst>
          </p:cNvPr>
          <p:cNvSpPr>
            <a:spLocks noGrp="1"/>
          </p:cNvSpPr>
          <p:nvPr>
            <p:ph sz="half" idx="1"/>
          </p:nvPr>
        </p:nvSpPr>
        <p:spPr>
          <a:xfrm>
            <a:off x="1069848" y="2337301"/>
            <a:ext cx="4717177" cy="3446462"/>
          </a:xfrm>
        </p:spPr>
        <p:txBody>
          <a:bodyPr>
            <a:noAutofit/>
          </a:bodyPr>
          <a:lstStyle/>
          <a:p>
            <a:pPr>
              <a:defRPr/>
            </a:pPr>
            <a:r>
              <a:rPr lang="en-US" sz="3600" dirty="0">
                <a:cs typeface="Times New Roman" panose="02020603050405020304" pitchFamily="18" charset="0"/>
              </a:rPr>
              <a:t>We will know that we are successful when we can </a:t>
            </a:r>
            <a:r>
              <a:rPr lang="en-US" altLang="en-US" sz="3600" dirty="0">
                <a:cs typeface="Times New Roman" panose="02020603050405020304" pitchFamily="18" charset="0"/>
              </a:rPr>
              <a:t> demonstrate knowledge of the organization of powers of the United States’ national government.</a:t>
            </a:r>
            <a:endParaRPr lang="en-US" sz="3600" dirty="0">
              <a:cs typeface="Times New Roman" panose="02020603050405020304" pitchFamily="18" charset="0"/>
            </a:endParaRPr>
          </a:p>
        </p:txBody>
      </p:sp>
      <p:pic>
        <p:nvPicPr>
          <p:cNvPr id="5" name="Content Placeholder 4">
            <a:extLst>
              <a:ext uri="{FF2B5EF4-FFF2-40B4-BE49-F238E27FC236}">
                <a16:creationId xmlns:a16="http://schemas.microsoft.com/office/drawing/2014/main" id="{DD9113BA-4875-4935-A674-C35A22E9AB48}"/>
              </a:ext>
            </a:extLst>
          </p:cNvPr>
          <p:cNvPicPr>
            <a:picLocks noGrp="1" noChangeAspect="1"/>
          </p:cNvPicPr>
          <p:nvPr>
            <p:ph sz="half" idx="2"/>
          </p:nvPr>
        </p:nvPicPr>
        <p:blipFill>
          <a:blip r:embed="rId2"/>
          <a:stretch>
            <a:fillRect/>
          </a:stretch>
        </p:blipFill>
        <p:spPr>
          <a:xfrm>
            <a:off x="6743758" y="2193925"/>
            <a:ext cx="3995622" cy="3978275"/>
          </a:xfrm>
          <a:ln w="38100" cap="sq">
            <a:solidFill>
              <a:srgbClr val="000000"/>
            </a:solidFill>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8339507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730184-40F9-4EC5-8D02-086349DF8FF0}"/>
              </a:ext>
            </a:extLst>
          </p:cNvPr>
          <p:cNvSpPr>
            <a:spLocks noGrp="1"/>
          </p:cNvSpPr>
          <p:nvPr>
            <p:ph type="title"/>
          </p:nvPr>
        </p:nvSpPr>
        <p:spPr/>
        <p:txBody>
          <a:bodyPr/>
          <a:lstStyle/>
          <a:p>
            <a:r>
              <a:rPr lang="en-US" dirty="0"/>
              <a:t>The fears of the framers of the constitution</a:t>
            </a:r>
          </a:p>
        </p:txBody>
      </p:sp>
      <p:sp>
        <p:nvSpPr>
          <p:cNvPr id="6" name="Content Placeholder 5">
            <a:extLst>
              <a:ext uri="{FF2B5EF4-FFF2-40B4-BE49-F238E27FC236}">
                <a16:creationId xmlns:a16="http://schemas.microsoft.com/office/drawing/2014/main" id="{23FB70C5-D472-4B0E-8DFF-EF8944C79DEB}"/>
              </a:ext>
            </a:extLst>
          </p:cNvPr>
          <p:cNvSpPr>
            <a:spLocks noGrp="1"/>
          </p:cNvSpPr>
          <p:nvPr>
            <p:ph idx="1"/>
          </p:nvPr>
        </p:nvSpPr>
        <p:spPr/>
        <p:txBody>
          <a:bodyPr>
            <a:normAutofit lnSpcReduction="10000"/>
          </a:bodyPr>
          <a:lstStyle/>
          <a:p>
            <a:r>
              <a:rPr lang="en-US" sz="4000" dirty="0"/>
              <a:t>At the end of the day, the “Founding Fathers” were human.  When they were pondering the how their new government should look in 1787, they wanted an efficient government, but they did not want a régime that looked liked the British style of rule they recently fought an eight year war to escape. </a:t>
            </a:r>
          </a:p>
        </p:txBody>
      </p:sp>
    </p:spTree>
    <p:extLst>
      <p:ext uri="{BB962C8B-B14F-4D97-AF65-F5344CB8AC3E}">
        <p14:creationId xmlns:p14="http://schemas.microsoft.com/office/powerpoint/2010/main" val="135915876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7924-D8AD-4B96-A7F6-B194AFC2515A}"/>
              </a:ext>
            </a:extLst>
          </p:cNvPr>
          <p:cNvSpPr>
            <a:spLocks noGrp="1"/>
          </p:cNvSpPr>
          <p:nvPr>
            <p:ph type="title"/>
          </p:nvPr>
        </p:nvSpPr>
        <p:spPr/>
        <p:txBody>
          <a:bodyPr/>
          <a:lstStyle/>
          <a:p>
            <a:r>
              <a:rPr lang="en-US" dirty="0"/>
              <a:t>The fears of the framers of the constitution…continued</a:t>
            </a:r>
          </a:p>
        </p:txBody>
      </p:sp>
      <p:sp>
        <p:nvSpPr>
          <p:cNvPr id="3" name="Content Placeholder 2">
            <a:extLst>
              <a:ext uri="{FF2B5EF4-FFF2-40B4-BE49-F238E27FC236}">
                <a16:creationId xmlns:a16="http://schemas.microsoft.com/office/drawing/2014/main" id="{C83760FE-B576-4833-ABE4-FC09251EDF2F}"/>
              </a:ext>
            </a:extLst>
          </p:cNvPr>
          <p:cNvSpPr>
            <a:spLocks noGrp="1"/>
          </p:cNvSpPr>
          <p:nvPr>
            <p:ph idx="1"/>
          </p:nvPr>
        </p:nvSpPr>
        <p:spPr/>
        <p:txBody>
          <a:bodyPr>
            <a:normAutofit fontScale="70000" lnSpcReduction="20000"/>
          </a:bodyPr>
          <a:lstStyle/>
          <a:p>
            <a:r>
              <a:rPr lang="en-US" sz="4000" dirty="0"/>
              <a:t>In substance, they did not want the power of the new government to be dominated by one individual or a just a select few.  </a:t>
            </a:r>
          </a:p>
          <a:p>
            <a:endParaRPr lang="en-US" sz="4000" dirty="0"/>
          </a:p>
          <a:p>
            <a:r>
              <a:rPr lang="en-US" sz="4000" dirty="0"/>
              <a:t>So, they decided to separate lawmaking powers, enforcement of law and interpretation of laws into three separate branches in their new Constitution. </a:t>
            </a:r>
          </a:p>
          <a:p>
            <a:endParaRPr lang="en-US" sz="4000" dirty="0"/>
          </a:p>
          <a:p>
            <a:r>
              <a:rPr lang="en-US" sz="4000" dirty="0"/>
              <a:t>Also, each new branch would exercise certain checks and balances on each other to prevent one branch from becoming more powerful than the other. </a:t>
            </a:r>
          </a:p>
        </p:txBody>
      </p:sp>
    </p:spTree>
    <p:extLst>
      <p:ext uri="{BB962C8B-B14F-4D97-AF65-F5344CB8AC3E}">
        <p14:creationId xmlns:p14="http://schemas.microsoft.com/office/powerpoint/2010/main" val="310953702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20B00-DB6D-4C07-A359-9DFA29784DBB}"/>
              </a:ext>
            </a:extLst>
          </p:cNvPr>
          <p:cNvSpPr>
            <a:spLocks noGrp="1"/>
          </p:cNvSpPr>
          <p:nvPr>
            <p:ph type="title"/>
          </p:nvPr>
        </p:nvSpPr>
        <p:spPr/>
        <p:txBody>
          <a:bodyPr/>
          <a:lstStyle/>
          <a:p>
            <a:r>
              <a:rPr lang="en-US" dirty="0"/>
              <a:t>THREE BRANCHES OF GOVERNMENT VIDEO</a:t>
            </a:r>
          </a:p>
        </p:txBody>
      </p:sp>
      <p:pic>
        <p:nvPicPr>
          <p:cNvPr id="9" name="Online Media 8" title="3 Branches of Government | Kids Educational Video | Kids Academy">
            <a:hlinkClick r:id="" action="ppaction://media"/>
            <a:extLst>
              <a:ext uri="{FF2B5EF4-FFF2-40B4-BE49-F238E27FC236}">
                <a16:creationId xmlns:a16="http://schemas.microsoft.com/office/drawing/2014/main" id="{A778A121-2DB1-45A9-8B35-3A595C07D8AB}"/>
              </a:ext>
            </a:extLst>
          </p:cNvPr>
          <p:cNvPicPr>
            <a:picLocks noGrp="1" noRot="1" noChangeAspect="1"/>
          </p:cNvPicPr>
          <p:nvPr>
            <p:ph idx="1"/>
            <a:videoFile r:link="rId1"/>
          </p:nvPr>
        </p:nvPicPr>
        <p:blipFill>
          <a:blip r:embed="rId3"/>
          <a:stretch>
            <a:fillRect/>
          </a:stretch>
        </p:blipFill>
        <p:spPr>
          <a:xfrm>
            <a:off x="1298713" y="2464904"/>
            <a:ext cx="9568070" cy="3908464"/>
          </a:xfrm>
          <a:prstGeom prst="rect">
            <a:avLst/>
          </a:prstGeom>
        </p:spPr>
      </p:pic>
    </p:spTree>
    <p:extLst>
      <p:ext uri="{BB962C8B-B14F-4D97-AF65-F5344CB8AC3E}">
        <p14:creationId xmlns:p14="http://schemas.microsoft.com/office/powerpoint/2010/main" val="16481293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A60D441-0796-4D12-AF25-071F5662BEB9}"/>
              </a:ext>
            </a:extLst>
          </p:cNvPr>
          <p:cNvSpPr>
            <a:spLocks noGrp="1" noChangeArrowheads="1"/>
          </p:cNvSpPr>
          <p:nvPr>
            <p:ph type="ctrTitle"/>
          </p:nvPr>
        </p:nvSpPr>
        <p:spPr/>
        <p:txBody>
          <a:bodyPr/>
          <a:lstStyle/>
          <a:p>
            <a:pPr eaLnBrk="1" hangingPunct="1"/>
            <a:r>
              <a:rPr lang="en-US" altLang="en-US" sz="4800" b="1" dirty="0"/>
              <a:t>The Legislative Branch</a:t>
            </a:r>
            <a:br>
              <a:rPr lang="en-US" altLang="en-US" sz="4800" b="1" dirty="0"/>
            </a:br>
            <a:r>
              <a:rPr lang="en-US" altLang="en-US" sz="4800" b="1" dirty="0"/>
              <a:t>Article I</a:t>
            </a:r>
          </a:p>
        </p:txBody>
      </p:sp>
      <p:pic>
        <p:nvPicPr>
          <p:cNvPr id="4" name="Picture 3">
            <a:extLst>
              <a:ext uri="{FF2B5EF4-FFF2-40B4-BE49-F238E27FC236}">
                <a16:creationId xmlns:a16="http://schemas.microsoft.com/office/drawing/2014/main" id="{81F4FEE9-EFE7-40E2-8766-B5530428711D}"/>
              </a:ext>
            </a:extLst>
          </p:cNvPr>
          <p:cNvPicPr>
            <a:picLocks noChangeAspect="1"/>
          </p:cNvPicPr>
          <p:nvPr/>
        </p:nvPicPr>
        <p:blipFill>
          <a:blip r:embed="rId2"/>
          <a:stretch>
            <a:fillRect/>
          </a:stretch>
        </p:blipFill>
        <p:spPr>
          <a:xfrm>
            <a:off x="8961120" y="3159379"/>
            <a:ext cx="2622768" cy="2617304"/>
          </a:xfrm>
          <a:prstGeom prst="rect">
            <a:avLst/>
          </a:prstGeom>
        </p:spPr>
      </p:pic>
      <p:sp>
        <p:nvSpPr>
          <p:cNvPr id="2" name="Subtitle 1">
            <a:extLst>
              <a:ext uri="{FF2B5EF4-FFF2-40B4-BE49-F238E27FC236}">
                <a16:creationId xmlns:a16="http://schemas.microsoft.com/office/drawing/2014/main" id="{AB439205-F664-485E-8016-39043EA72B13}"/>
              </a:ext>
            </a:extLst>
          </p:cNvPr>
          <p:cNvSpPr>
            <a:spLocks noGrp="1"/>
          </p:cNvSpPr>
          <p:nvPr>
            <p:ph type="subTitle" idx="1"/>
          </p:nvPr>
        </p:nvSpPr>
        <p:spPr>
          <a:xfrm>
            <a:off x="1069848" y="4389120"/>
            <a:ext cx="7891272" cy="1069848"/>
          </a:xfrm>
        </p:spPr>
        <p:txBody>
          <a:bodyPr/>
          <a:lstStyle/>
          <a:p>
            <a:endParaRPr lang="en-US" dirty="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3F27141-3EAA-4B58-B3B7-750492A949FB}"/>
              </a:ext>
            </a:extLst>
          </p:cNvPr>
          <p:cNvSpPr>
            <a:spLocks noGrp="1" noChangeArrowheads="1"/>
          </p:cNvSpPr>
          <p:nvPr>
            <p:ph type="title"/>
          </p:nvPr>
        </p:nvSpPr>
        <p:spPr/>
        <p:txBody>
          <a:bodyPr/>
          <a:lstStyle/>
          <a:p>
            <a:pPr eaLnBrk="1" hangingPunct="1"/>
            <a:r>
              <a:rPr lang="en-US" altLang="en-US" b="1" dirty="0"/>
              <a:t>The U.S. Congress</a:t>
            </a:r>
          </a:p>
        </p:txBody>
      </p:sp>
      <p:sp>
        <p:nvSpPr>
          <p:cNvPr id="8195" name="Rectangle 3">
            <a:extLst>
              <a:ext uri="{FF2B5EF4-FFF2-40B4-BE49-F238E27FC236}">
                <a16:creationId xmlns:a16="http://schemas.microsoft.com/office/drawing/2014/main" id="{5200E481-C557-43F9-B0A0-20A137522DDF}"/>
              </a:ext>
            </a:extLst>
          </p:cNvPr>
          <p:cNvSpPr>
            <a:spLocks noGrp="1" noChangeArrowheads="1"/>
          </p:cNvSpPr>
          <p:nvPr>
            <p:ph sz="half" idx="1"/>
          </p:nvPr>
        </p:nvSpPr>
        <p:spPr>
          <a:xfrm>
            <a:off x="1069847" y="2194560"/>
            <a:ext cx="5391059" cy="3977640"/>
          </a:xfrm>
        </p:spPr>
        <p:txBody>
          <a:bodyPr>
            <a:normAutofit fontScale="77500" lnSpcReduction="20000"/>
          </a:bodyPr>
          <a:lstStyle/>
          <a:p>
            <a:pPr eaLnBrk="1" hangingPunct="1"/>
            <a:r>
              <a:rPr lang="en-US" altLang="en-US" sz="2600" u="sng" dirty="0"/>
              <a:t>Bicameral: </a:t>
            </a:r>
            <a:r>
              <a:rPr lang="en-US" altLang="en-US" sz="2600" dirty="0"/>
              <a:t>Legislative body that has two houses. </a:t>
            </a:r>
            <a:endParaRPr lang="en-US" altLang="en-US" sz="2600" u="sng" dirty="0"/>
          </a:p>
          <a:p>
            <a:pPr eaLnBrk="1" hangingPunct="1"/>
            <a:r>
              <a:rPr lang="en-US" altLang="en-US" sz="2600" dirty="0"/>
              <a:t>U.S. Senate</a:t>
            </a:r>
          </a:p>
          <a:p>
            <a:pPr lvl="1" eaLnBrk="1" hangingPunct="1"/>
            <a:r>
              <a:rPr lang="en-US" altLang="en-US" sz="2600" dirty="0"/>
              <a:t>100 members</a:t>
            </a:r>
          </a:p>
          <a:p>
            <a:pPr lvl="1" eaLnBrk="1" hangingPunct="1"/>
            <a:r>
              <a:rPr lang="en-US" altLang="en-US" sz="2600" dirty="0"/>
              <a:t>Each state has 2 members regardless of the state’s population</a:t>
            </a:r>
          </a:p>
          <a:p>
            <a:pPr lvl="1" eaLnBrk="1" hangingPunct="1"/>
            <a:r>
              <a:rPr lang="en-US" altLang="en-US" sz="2600" dirty="0"/>
              <a:t>Six years terms </a:t>
            </a:r>
          </a:p>
          <a:p>
            <a:pPr eaLnBrk="1" hangingPunct="1"/>
            <a:r>
              <a:rPr lang="en-US" altLang="en-US" sz="2600" dirty="0"/>
              <a:t>U.S. House of Representatives </a:t>
            </a:r>
          </a:p>
          <a:p>
            <a:pPr lvl="1" eaLnBrk="1" hangingPunct="1"/>
            <a:r>
              <a:rPr lang="en-US" altLang="en-US" sz="2600" dirty="0"/>
              <a:t>435 members</a:t>
            </a:r>
          </a:p>
          <a:p>
            <a:pPr lvl="1" eaLnBrk="1" hangingPunct="1"/>
            <a:r>
              <a:rPr lang="en-US" altLang="en-US" sz="2600" dirty="0"/>
              <a:t>Number of members per state is determined by the state population</a:t>
            </a:r>
          </a:p>
          <a:p>
            <a:pPr lvl="1" eaLnBrk="1" hangingPunct="1"/>
            <a:r>
              <a:rPr lang="en-US" altLang="en-US" sz="2600" dirty="0"/>
              <a:t>Reapportioned after each census</a:t>
            </a:r>
          </a:p>
          <a:p>
            <a:pPr lvl="1"/>
            <a:r>
              <a:rPr lang="en-US" altLang="en-US" sz="2600" dirty="0"/>
              <a:t>Two year terms </a:t>
            </a:r>
          </a:p>
          <a:p>
            <a:pPr eaLnBrk="1" hangingPunct="1"/>
            <a:endParaRPr lang="en-US" altLang="en-US" b="1" dirty="0"/>
          </a:p>
        </p:txBody>
      </p:sp>
      <p:pic>
        <p:nvPicPr>
          <p:cNvPr id="3" name="Content Placeholder 2">
            <a:extLst>
              <a:ext uri="{FF2B5EF4-FFF2-40B4-BE49-F238E27FC236}">
                <a16:creationId xmlns:a16="http://schemas.microsoft.com/office/drawing/2014/main" id="{49759446-ADCD-45ED-81A8-F2E22906ABC7}"/>
              </a:ext>
            </a:extLst>
          </p:cNvPr>
          <p:cNvPicPr>
            <a:picLocks noGrp="1" noChangeAspect="1"/>
          </p:cNvPicPr>
          <p:nvPr>
            <p:ph sz="half" idx="2"/>
          </p:nvPr>
        </p:nvPicPr>
        <p:blipFill>
          <a:blip r:embed="rId2"/>
          <a:stretch>
            <a:fillRect/>
          </a:stretch>
        </p:blipFill>
        <p:spPr>
          <a:xfrm>
            <a:off x="7202985" y="1955386"/>
            <a:ext cx="3183185" cy="3978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02BEDF09-A467-4705-8DCD-C81F592971BD}"/>
              </a:ext>
            </a:extLst>
          </p:cNvPr>
          <p:cNvSpPr txBox="1"/>
          <p:nvPr/>
        </p:nvSpPr>
        <p:spPr>
          <a:xfrm>
            <a:off x="7202985" y="6172200"/>
            <a:ext cx="3360728" cy="369332"/>
          </a:xfrm>
          <a:prstGeom prst="rect">
            <a:avLst/>
          </a:prstGeom>
          <a:noFill/>
        </p:spPr>
        <p:txBody>
          <a:bodyPr wrap="none" rtlCol="0">
            <a:spAutoFit/>
          </a:bodyPr>
          <a:lstStyle/>
          <a:p>
            <a:r>
              <a:rPr lang="en-US" dirty="0"/>
              <a:t>Sen. Raphael Warnock (D-GA)</a:t>
            </a: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632CA74C-76E0-4BB7-A4B9-0C0F212498F8}"/>
              </a:ext>
            </a:extLst>
          </p:cNvPr>
          <p:cNvSpPr>
            <a:spLocks noGrp="1" noChangeArrowheads="1"/>
          </p:cNvSpPr>
          <p:nvPr>
            <p:ph type="title"/>
          </p:nvPr>
        </p:nvSpPr>
        <p:spPr/>
        <p:txBody>
          <a:bodyPr/>
          <a:lstStyle/>
          <a:p>
            <a:pPr eaLnBrk="1" hangingPunct="1"/>
            <a:r>
              <a:rPr lang="en-US" altLang="en-US" b="1" dirty="0"/>
              <a:t>Congressional Duties</a:t>
            </a:r>
          </a:p>
        </p:txBody>
      </p:sp>
      <p:sp>
        <p:nvSpPr>
          <p:cNvPr id="9219" name="Rectangle 3">
            <a:extLst>
              <a:ext uri="{FF2B5EF4-FFF2-40B4-BE49-F238E27FC236}">
                <a16:creationId xmlns:a16="http://schemas.microsoft.com/office/drawing/2014/main" id="{71ADC3D8-6667-4060-82FA-72EDBC564D30}"/>
              </a:ext>
            </a:extLst>
          </p:cNvPr>
          <p:cNvSpPr>
            <a:spLocks noGrp="1" noChangeArrowheads="1"/>
          </p:cNvSpPr>
          <p:nvPr>
            <p:ph sz="half" idx="1"/>
          </p:nvPr>
        </p:nvSpPr>
        <p:spPr/>
        <p:txBody>
          <a:bodyPr>
            <a:normAutofit fontScale="92500" lnSpcReduction="10000"/>
          </a:bodyPr>
          <a:lstStyle/>
          <a:p>
            <a:pPr eaLnBrk="1" hangingPunct="1"/>
            <a:r>
              <a:rPr lang="en-US" altLang="en-US" sz="3200" dirty="0"/>
              <a:t>Make the Laws</a:t>
            </a:r>
            <a:endParaRPr lang="en-US" altLang="en-US" dirty="0"/>
          </a:p>
          <a:p>
            <a:r>
              <a:rPr lang="en-US" altLang="en-US" sz="3600" dirty="0"/>
              <a:t>Be representatives of their </a:t>
            </a:r>
            <a:r>
              <a:rPr lang="en-US" altLang="en-US" sz="3600" u="sng" dirty="0"/>
              <a:t>constituents-</a:t>
            </a:r>
            <a:r>
              <a:rPr lang="en-US" dirty="0"/>
              <a:t> </a:t>
            </a:r>
            <a:r>
              <a:rPr lang="en-US" sz="3600" dirty="0"/>
              <a:t>individual citizens or voter represented by a politician within an electoral district, state, community, or organization.</a:t>
            </a:r>
            <a:endParaRPr lang="en-US" altLang="en-US" sz="3600" u="sng" dirty="0"/>
          </a:p>
          <a:p>
            <a:pPr eaLnBrk="1" hangingPunct="1"/>
            <a:endParaRPr lang="en-US" altLang="en-US" u="sng" dirty="0"/>
          </a:p>
          <a:p>
            <a:pPr eaLnBrk="1" hangingPunct="1">
              <a:buFontTx/>
              <a:buNone/>
            </a:pPr>
            <a:endParaRPr lang="en-US" altLang="en-US" u="sng" dirty="0"/>
          </a:p>
        </p:txBody>
      </p:sp>
      <p:sp>
        <p:nvSpPr>
          <p:cNvPr id="2" name="Content Placeholder 1">
            <a:extLst>
              <a:ext uri="{FF2B5EF4-FFF2-40B4-BE49-F238E27FC236}">
                <a16:creationId xmlns:a16="http://schemas.microsoft.com/office/drawing/2014/main" id="{D81F6A90-526C-4579-BA29-6C038E083951}"/>
              </a:ext>
            </a:extLst>
          </p:cNvPr>
          <p:cNvSpPr>
            <a:spLocks noGrp="1"/>
          </p:cNvSpPr>
          <p:nvPr>
            <p:ph sz="half" idx="2"/>
          </p:nvPr>
        </p:nvSpPr>
        <p:spPr/>
        <p:txBody>
          <a:bodyPr>
            <a:normAutofit fontScale="92500" lnSpcReduction="10000"/>
          </a:bodyPr>
          <a:lstStyle/>
          <a:p>
            <a:endParaRPr lang="en-US"/>
          </a:p>
        </p:txBody>
      </p:sp>
      <p:pic>
        <p:nvPicPr>
          <p:cNvPr id="9220" name="Picture 5" descr="congress night1">
            <a:extLst>
              <a:ext uri="{FF2B5EF4-FFF2-40B4-BE49-F238E27FC236}">
                <a16:creationId xmlns:a16="http://schemas.microsoft.com/office/drawing/2014/main" id="{0B5F1E1C-FA7C-4701-8333-96D11335C5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864" y="2194560"/>
            <a:ext cx="4419600" cy="397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7BFEBBD3-0BE3-4803-88EF-D444E9F82CC4}"/>
              </a:ext>
            </a:extLst>
          </p:cNvPr>
          <p:cNvSpPr>
            <a:spLocks noGrp="1" noChangeArrowheads="1"/>
          </p:cNvSpPr>
          <p:nvPr>
            <p:ph type="title"/>
          </p:nvPr>
        </p:nvSpPr>
        <p:spPr/>
        <p:txBody>
          <a:bodyPr/>
          <a:lstStyle/>
          <a:p>
            <a:pPr eaLnBrk="1" hangingPunct="1"/>
            <a:r>
              <a:rPr lang="en-US" altLang="en-US"/>
              <a:t>Powers of Congress – Article 1</a:t>
            </a:r>
          </a:p>
        </p:txBody>
      </p:sp>
      <p:sp>
        <p:nvSpPr>
          <p:cNvPr id="10243" name="Rectangle 3">
            <a:extLst>
              <a:ext uri="{FF2B5EF4-FFF2-40B4-BE49-F238E27FC236}">
                <a16:creationId xmlns:a16="http://schemas.microsoft.com/office/drawing/2014/main" id="{A42EDAE7-9A6F-404F-8D87-A4E812C08FC5}"/>
              </a:ext>
            </a:extLst>
          </p:cNvPr>
          <p:cNvSpPr>
            <a:spLocks noGrp="1" noChangeArrowheads="1"/>
          </p:cNvSpPr>
          <p:nvPr>
            <p:ph type="body" sz="half" idx="1"/>
          </p:nvPr>
        </p:nvSpPr>
        <p:spPr>
          <a:xfrm>
            <a:off x="821635" y="1752600"/>
            <a:ext cx="5196579" cy="4267200"/>
          </a:xfrm>
        </p:spPr>
        <p:txBody>
          <a:bodyPr>
            <a:normAutofit fontScale="92500" lnSpcReduction="20000"/>
          </a:bodyPr>
          <a:lstStyle/>
          <a:p>
            <a:pPr eaLnBrk="1" hangingPunct="1"/>
            <a:r>
              <a:rPr lang="en-US" altLang="en-US" sz="2800" dirty="0"/>
              <a:t>Raise and collect taxes</a:t>
            </a:r>
          </a:p>
          <a:p>
            <a:pPr eaLnBrk="1" hangingPunct="1"/>
            <a:r>
              <a:rPr lang="en-US" altLang="en-US" sz="2800" dirty="0"/>
              <a:t>Borrow money</a:t>
            </a:r>
          </a:p>
          <a:p>
            <a:pPr eaLnBrk="1" hangingPunct="1"/>
            <a:r>
              <a:rPr lang="en-US" altLang="en-US" sz="2800" dirty="0"/>
              <a:t>Regulate commerce</a:t>
            </a:r>
          </a:p>
          <a:p>
            <a:pPr eaLnBrk="1" hangingPunct="1"/>
            <a:r>
              <a:rPr lang="en-US" altLang="en-US" sz="2800" dirty="0"/>
              <a:t>Set laws for Naturalization and Bankruptcy</a:t>
            </a:r>
          </a:p>
          <a:p>
            <a:pPr eaLnBrk="1" hangingPunct="1"/>
            <a:r>
              <a:rPr lang="en-US" altLang="en-US" sz="2800" dirty="0"/>
              <a:t>Coin Money</a:t>
            </a:r>
          </a:p>
          <a:p>
            <a:pPr eaLnBrk="1" hangingPunct="1"/>
            <a:r>
              <a:rPr lang="en-US" altLang="en-US" sz="2800" dirty="0"/>
              <a:t>Punish counterfeiting</a:t>
            </a:r>
          </a:p>
          <a:p>
            <a:pPr eaLnBrk="1" hangingPunct="1"/>
            <a:r>
              <a:rPr lang="en-US" altLang="en-US" sz="2800" dirty="0"/>
              <a:t>Post office</a:t>
            </a:r>
          </a:p>
          <a:p>
            <a:pPr eaLnBrk="1" hangingPunct="1"/>
            <a:r>
              <a:rPr lang="en-US" altLang="en-US" sz="2800" dirty="0"/>
              <a:t>Copyrights and patents</a:t>
            </a:r>
          </a:p>
          <a:p>
            <a:pPr eaLnBrk="1" hangingPunct="1"/>
            <a:r>
              <a:rPr lang="en-US" altLang="en-US" sz="2800" dirty="0"/>
              <a:t>Set up courts</a:t>
            </a:r>
          </a:p>
          <a:p>
            <a:pPr eaLnBrk="1" hangingPunct="1"/>
            <a:endParaRPr lang="en-US" altLang="en-US" sz="2200" dirty="0"/>
          </a:p>
          <a:p>
            <a:pPr eaLnBrk="1" hangingPunct="1"/>
            <a:endParaRPr lang="en-US" altLang="en-US" sz="2200" dirty="0"/>
          </a:p>
        </p:txBody>
      </p:sp>
      <p:sp>
        <p:nvSpPr>
          <p:cNvPr id="10244" name="Rectangle 5">
            <a:extLst>
              <a:ext uri="{FF2B5EF4-FFF2-40B4-BE49-F238E27FC236}">
                <a16:creationId xmlns:a16="http://schemas.microsoft.com/office/drawing/2014/main" id="{94D62FA4-507E-4518-A6D5-357FA23E0221}"/>
              </a:ext>
            </a:extLst>
          </p:cNvPr>
          <p:cNvSpPr>
            <a:spLocks noGrp="1" noChangeArrowheads="1"/>
          </p:cNvSpPr>
          <p:nvPr>
            <p:ph type="body" sz="half" idx="2"/>
          </p:nvPr>
        </p:nvSpPr>
        <p:spPr>
          <a:xfrm>
            <a:off x="5791200" y="1752600"/>
            <a:ext cx="4863548" cy="4620768"/>
          </a:xfrm>
        </p:spPr>
        <p:txBody>
          <a:bodyPr>
            <a:normAutofit lnSpcReduction="10000"/>
          </a:bodyPr>
          <a:lstStyle/>
          <a:p>
            <a:pPr eaLnBrk="1" hangingPunct="1">
              <a:lnSpc>
                <a:spcPct val="90000"/>
              </a:lnSpc>
            </a:pPr>
            <a:r>
              <a:rPr lang="en-US" altLang="en-US" sz="2800" dirty="0"/>
              <a:t>Declare war</a:t>
            </a:r>
          </a:p>
          <a:p>
            <a:pPr eaLnBrk="1" hangingPunct="1">
              <a:lnSpc>
                <a:spcPct val="90000"/>
              </a:lnSpc>
            </a:pPr>
            <a:r>
              <a:rPr lang="en-US" altLang="en-US" sz="2800" dirty="0"/>
              <a:t>Establish the military and National guard</a:t>
            </a:r>
          </a:p>
          <a:p>
            <a:pPr eaLnBrk="1" hangingPunct="1">
              <a:lnSpc>
                <a:spcPct val="90000"/>
              </a:lnSpc>
            </a:pPr>
            <a:r>
              <a:rPr lang="en-US" altLang="en-US" sz="2800" dirty="0"/>
              <a:t>Make rules and allot funds for the military and National guard</a:t>
            </a:r>
          </a:p>
          <a:p>
            <a:pPr eaLnBrk="1" hangingPunct="1">
              <a:lnSpc>
                <a:spcPct val="90000"/>
              </a:lnSpc>
            </a:pPr>
            <a:r>
              <a:rPr lang="en-US" altLang="en-US" sz="2800" dirty="0"/>
              <a:t>Punish pirates</a:t>
            </a:r>
          </a:p>
          <a:p>
            <a:pPr eaLnBrk="1" hangingPunct="1">
              <a:lnSpc>
                <a:spcPct val="90000"/>
              </a:lnSpc>
            </a:pPr>
            <a:r>
              <a:rPr lang="en-US" altLang="en-US" sz="2800" dirty="0"/>
              <a:t>Run Washington D.C. and all federal property</a:t>
            </a:r>
          </a:p>
          <a:p>
            <a:pPr eaLnBrk="1" hangingPunct="1">
              <a:lnSpc>
                <a:spcPct val="90000"/>
              </a:lnSpc>
            </a:pPr>
            <a:r>
              <a:rPr lang="en-US" altLang="en-US" sz="2800" dirty="0"/>
              <a:t>Elastic clause- implied power</a:t>
            </a:r>
          </a:p>
          <a:p>
            <a:pPr eaLnBrk="1" hangingPunct="1">
              <a:lnSpc>
                <a:spcPct val="90000"/>
              </a:lnSpc>
            </a:pPr>
            <a:endParaRPr lang="en-US" altLang="en-US" sz="2200" dirty="0"/>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6B0F0-777C-4B71-A70A-E4B70F50B835}"/>
              </a:ext>
            </a:extLst>
          </p:cNvPr>
          <p:cNvSpPr>
            <a:spLocks noGrp="1"/>
          </p:cNvSpPr>
          <p:nvPr>
            <p:ph type="title"/>
          </p:nvPr>
        </p:nvSpPr>
        <p:spPr/>
        <p:txBody>
          <a:bodyPr>
            <a:normAutofit/>
          </a:bodyPr>
          <a:lstStyle/>
          <a:p>
            <a:r>
              <a:rPr lang="en-US" sz="4800" dirty="0"/>
              <a:t>U.S. congress MINI-ASSESSENT </a:t>
            </a:r>
          </a:p>
        </p:txBody>
      </p:sp>
      <p:sp>
        <p:nvSpPr>
          <p:cNvPr id="3" name="Content Placeholder 2">
            <a:extLst>
              <a:ext uri="{FF2B5EF4-FFF2-40B4-BE49-F238E27FC236}">
                <a16:creationId xmlns:a16="http://schemas.microsoft.com/office/drawing/2014/main" id="{63345010-C98B-4D1E-9523-8E2EE91441B7}"/>
              </a:ext>
            </a:extLst>
          </p:cNvPr>
          <p:cNvSpPr>
            <a:spLocks noGrp="1"/>
          </p:cNvSpPr>
          <p:nvPr>
            <p:ph idx="1"/>
          </p:nvPr>
        </p:nvSpPr>
        <p:spPr/>
        <p:txBody>
          <a:bodyPr>
            <a:normAutofit fontScale="92500" lnSpcReduction="10000"/>
          </a:bodyPr>
          <a:lstStyle/>
          <a:p>
            <a:r>
              <a:rPr lang="en-US" sz="2400" b="1" u="sng" dirty="0"/>
              <a:t>Directions:</a:t>
            </a:r>
            <a:r>
              <a:rPr lang="en-US" sz="2400" b="1" dirty="0"/>
              <a:t> Please use the previous slides and notes to answer the questions below: </a:t>
            </a:r>
          </a:p>
          <a:p>
            <a:r>
              <a:rPr lang="en-US" sz="2400" dirty="0"/>
              <a:t>1. Define the term bicameral.</a:t>
            </a:r>
          </a:p>
          <a:p>
            <a:r>
              <a:rPr lang="en-US" sz="2400" dirty="0"/>
              <a:t>2. Which chamber of Congress has two members each, regardless of the each state’s population?</a:t>
            </a:r>
          </a:p>
          <a:p>
            <a:r>
              <a:rPr lang="en-US" sz="2400" dirty="0"/>
              <a:t>3. Which chamber of Congress’ membership is determined by the state’s population?  </a:t>
            </a:r>
          </a:p>
          <a:p>
            <a:r>
              <a:rPr lang="en-US" sz="2400" dirty="0"/>
              <a:t>4. What are the two primary duties of the U.S. Congress? (Define constituents)</a:t>
            </a:r>
          </a:p>
          <a:p>
            <a:r>
              <a:rPr lang="en-US" sz="2400" dirty="0"/>
              <a:t>5. Examine the slide entitled Powers of Congress.  Select a minimum of two powers and research describe them. </a:t>
            </a:r>
          </a:p>
        </p:txBody>
      </p:sp>
    </p:spTree>
    <p:extLst>
      <p:ext uri="{BB962C8B-B14F-4D97-AF65-F5344CB8AC3E}">
        <p14:creationId xmlns:p14="http://schemas.microsoft.com/office/powerpoint/2010/main" val="297947943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C5F22-DC51-4106-BE28-1242F4F0FF1E}"/>
              </a:ext>
            </a:extLst>
          </p:cNvPr>
          <p:cNvSpPr>
            <a:spLocks noGrp="1"/>
          </p:cNvSpPr>
          <p:nvPr>
            <p:ph type="ctrTitle"/>
          </p:nvPr>
        </p:nvSpPr>
        <p:spPr/>
        <p:txBody>
          <a:bodyPr/>
          <a:lstStyle/>
          <a:p>
            <a:r>
              <a:rPr lang="en-US" sz="5400" dirty="0">
                <a:cs typeface="Times New Roman" panose="02020603050405020304" pitchFamily="18" charset="0"/>
              </a:rPr>
              <a:t>THE THREE BRANCHES OF </a:t>
            </a:r>
            <a:br>
              <a:rPr lang="en-US" sz="5400" dirty="0">
                <a:cs typeface="Times New Roman" panose="02020603050405020304" pitchFamily="18" charset="0"/>
              </a:rPr>
            </a:br>
            <a:r>
              <a:rPr lang="en-US" sz="5400" dirty="0">
                <a:cs typeface="Times New Roman" panose="02020603050405020304" pitchFamily="18" charset="0"/>
              </a:rPr>
              <a:t>U.S. GOVERNMENT</a:t>
            </a:r>
          </a:p>
        </p:txBody>
      </p:sp>
      <p:sp>
        <p:nvSpPr>
          <p:cNvPr id="3" name="Subtitle 2">
            <a:extLst>
              <a:ext uri="{FF2B5EF4-FFF2-40B4-BE49-F238E27FC236}">
                <a16:creationId xmlns:a16="http://schemas.microsoft.com/office/drawing/2014/main" id="{2F8BBBB2-0EC1-4D54-9CA2-257680500327}"/>
              </a:ext>
            </a:extLst>
          </p:cNvPr>
          <p:cNvSpPr>
            <a:spLocks noGrp="1"/>
          </p:cNvSpPr>
          <p:nvPr>
            <p:ph type="subTitle" idx="1"/>
          </p:nvPr>
        </p:nvSpPr>
        <p:spPr/>
        <p:txBody>
          <a:bodyPr/>
          <a:lstStyle/>
          <a:p>
            <a:r>
              <a:rPr lang="en-US" dirty="0">
                <a:cs typeface="Times New Roman" panose="02020603050405020304" pitchFamily="18" charset="0"/>
              </a:rPr>
              <a:t>Coach B.O. Streetman, </a:t>
            </a:r>
          </a:p>
          <a:p>
            <a:r>
              <a:rPr lang="en-US" dirty="0">
                <a:cs typeface="Times New Roman" panose="02020603050405020304" pitchFamily="18" charset="0"/>
              </a:rPr>
              <a:t>Instructor</a:t>
            </a:r>
          </a:p>
        </p:txBody>
      </p:sp>
    </p:spTree>
    <p:extLst>
      <p:ext uri="{BB962C8B-B14F-4D97-AF65-F5344CB8AC3E}">
        <p14:creationId xmlns:p14="http://schemas.microsoft.com/office/powerpoint/2010/main" val="35221884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A60D441-0796-4D12-AF25-071F5662BEB9}"/>
              </a:ext>
            </a:extLst>
          </p:cNvPr>
          <p:cNvSpPr>
            <a:spLocks noGrp="1" noChangeArrowheads="1"/>
          </p:cNvSpPr>
          <p:nvPr>
            <p:ph type="ctrTitle"/>
          </p:nvPr>
        </p:nvSpPr>
        <p:spPr/>
        <p:txBody>
          <a:bodyPr/>
          <a:lstStyle/>
          <a:p>
            <a:pPr eaLnBrk="1" hangingPunct="1"/>
            <a:r>
              <a:rPr lang="en-US" altLang="en-US" sz="4800" b="1" dirty="0"/>
              <a:t>The U.S. HOUSE OF REPRESENTATIVES</a:t>
            </a:r>
          </a:p>
        </p:txBody>
      </p:sp>
      <p:sp>
        <p:nvSpPr>
          <p:cNvPr id="2" name="Subtitle 1">
            <a:extLst>
              <a:ext uri="{FF2B5EF4-FFF2-40B4-BE49-F238E27FC236}">
                <a16:creationId xmlns:a16="http://schemas.microsoft.com/office/drawing/2014/main" id="{AB439205-F664-485E-8016-39043EA72B13}"/>
              </a:ext>
            </a:extLst>
          </p:cNvPr>
          <p:cNvSpPr>
            <a:spLocks noGrp="1"/>
          </p:cNvSpPr>
          <p:nvPr>
            <p:ph type="subTitle" idx="1"/>
          </p:nvPr>
        </p:nvSpPr>
        <p:spPr>
          <a:xfrm>
            <a:off x="1069848" y="4389120"/>
            <a:ext cx="7891272" cy="1069848"/>
          </a:xfrm>
        </p:spPr>
        <p:txBody>
          <a:bodyPr/>
          <a:lstStyle/>
          <a:p>
            <a:endParaRPr lang="en-US" dirty="0"/>
          </a:p>
        </p:txBody>
      </p:sp>
      <p:pic>
        <p:nvPicPr>
          <p:cNvPr id="3" name="Picture 2">
            <a:extLst>
              <a:ext uri="{FF2B5EF4-FFF2-40B4-BE49-F238E27FC236}">
                <a16:creationId xmlns:a16="http://schemas.microsoft.com/office/drawing/2014/main" id="{A7686A21-E4A7-47E0-87AB-1A1DB23BDB93}"/>
              </a:ext>
            </a:extLst>
          </p:cNvPr>
          <p:cNvPicPr>
            <a:picLocks noChangeAspect="1"/>
          </p:cNvPicPr>
          <p:nvPr/>
        </p:nvPicPr>
        <p:blipFill>
          <a:blip r:embed="rId2"/>
          <a:stretch>
            <a:fillRect/>
          </a:stretch>
        </p:blipFill>
        <p:spPr>
          <a:xfrm>
            <a:off x="8979408" y="3733419"/>
            <a:ext cx="2381250" cy="2381250"/>
          </a:xfrm>
          <a:prstGeom prst="rect">
            <a:avLst/>
          </a:prstGeom>
        </p:spPr>
      </p:pic>
    </p:spTree>
    <p:extLst>
      <p:ext uri="{BB962C8B-B14F-4D97-AF65-F5344CB8AC3E}">
        <p14:creationId xmlns:p14="http://schemas.microsoft.com/office/powerpoint/2010/main" val="426318100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D85C90E8-8725-44F4-9707-4CCE67E34E05}"/>
              </a:ext>
            </a:extLst>
          </p:cNvPr>
          <p:cNvSpPr>
            <a:spLocks noGrp="1" noChangeArrowheads="1"/>
          </p:cNvSpPr>
          <p:nvPr>
            <p:ph type="title"/>
          </p:nvPr>
        </p:nvSpPr>
        <p:spPr/>
        <p:txBody>
          <a:bodyPr/>
          <a:lstStyle/>
          <a:p>
            <a:pPr eaLnBrk="1" hangingPunct="1"/>
            <a:r>
              <a:rPr lang="en-US" altLang="en-US"/>
              <a:t>House of Representatives</a:t>
            </a:r>
          </a:p>
        </p:txBody>
      </p:sp>
      <p:sp>
        <p:nvSpPr>
          <p:cNvPr id="21507" name="Rectangle 3">
            <a:extLst>
              <a:ext uri="{FF2B5EF4-FFF2-40B4-BE49-F238E27FC236}">
                <a16:creationId xmlns:a16="http://schemas.microsoft.com/office/drawing/2014/main" id="{009CA8B7-F218-42E5-BB27-6590364E64AA}"/>
              </a:ext>
            </a:extLst>
          </p:cNvPr>
          <p:cNvSpPr>
            <a:spLocks noGrp="1" noChangeArrowheads="1"/>
          </p:cNvSpPr>
          <p:nvPr>
            <p:ph sz="half" idx="1"/>
          </p:nvPr>
        </p:nvSpPr>
        <p:spPr/>
        <p:txBody>
          <a:bodyPr>
            <a:normAutofit fontScale="92500" lnSpcReduction="20000"/>
          </a:bodyPr>
          <a:lstStyle/>
          <a:p>
            <a:pPr eaLnBrk="1" hangingPunct="1"/>
            <a:r>
              <a:rPr lang="en-US" altLang="en-US" sz="4000" dirty="0"/>
              <a:t>Term: 2 years</a:t>
            </a:r>
          </a:p>
          <a:p>
            <a:pPr eaLnBrk="1" hangingPunct="1">
              <a:buFont typeface="Wingdings" panose="05000000000000000000" pitchFamily="2" charset="2"/>
              <a:buNone/>
            </a:pPr>
            <a:endParaRPr lang="en-US" altLang="en-US" sz="4000" dirty="0"/>
          </a:p>
          <a:p>
            <a:pPr eaLnBrk="1" hangingPunct="1"/>
            <a:r>
              <a:rPr lang="en-US" altLang="en-US" sz="4000" dirty="0"/>
              <a:t>Qualifications</a:t>
            </a:r>
          </a:p>
          <a:p>
            <a:pPr lvl="1" eaLnBrk="1" hangingPunct="1"/>
            <a:r>
              <a:rPr lang="en-US" altLang="en-US" sz="4000" dirty="0"/>
              <a:t>25 years old</a:t>
            </a:r>
          </a:p>
          <a:p>
            <a:pPr lvl="1" eaLnBrk="1" hangingPunct="1"/>
            <a:r>
              <a:rPr lang="en-US" altLang="en-US" sz="4000" dirty="0"/>
              <a:t>7 years as a U.S. citizen</a:t>
            </a:r>
          </a:p>
          <a:p>
            <a:pPr lvl="1" eaLnBrk="1" hangingPunct="1"/>
            <a:r>
              <a:rPr lang="en-US" altLang="en-US" sz="4000" dirty="0"/>
              <a:t>Resident of represented state</a:t>
            </a:r>
          </a:p>
          <a:p>
            <a:pPr lvl="1" eaLnBrk="1" hangingPunct="1"/>
            <a:endParaRPr lang="en-US" altLang="en-US" dirty="0"/>
          </a:p>
        </p:txBody>
      </p:sp>
      <p:pic>
        <p:nvPicPr>
          <p:cNvPr id="3" name="Content Placeholder 2">
            <a:extLst>
              <a:ext uri="{FF2B5EF4-FFF2-40B4-BE49-F238E27FC236}">
                <a16:creationId xmlns:a16="http://schemas.microsoft.com/office/drawing/2014/main" id="{6BF4CC13-9F1B-4CE8-AD57-9CBB00096B80}"/>
              </a:ext>
            </a:extLst>
          </p:cNvPr>
          <p:cNvPicPr>
            <a:picLocks noGrp="1" noChangeAspect="1"/>
          </p:cNvPicPr>
          <p:nvPr>
            <p:ph sz="half" idx="2"/>
          </p:nvPr>
        </p:nvPicPr>
        <p:blipFill>
          <a:blip r:embed="rId2"/>
          <a:stretch>
            <a:fillRect/>
          </a:stretch>
        </p:blipFill>
        <p:spPr>
          <a:xfrm>
            <a:off x="6705600" y="2194560"/>
            <a:ext cx="3538330" cy="37556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8A152400-E357-451B-A567-9B8B518EF750}"/>
              </a:ext>
            </a:extLst>
          </p:cNvPr>
          <p:cNvSpPr/>
          <p:nvPr/>
        </p:nvSpPr>
        <p:spPr>
          <a:xfrm>
            <a:off x="6705599" y="6188702"/>
            <a:ext cx="4002157" cy="646331"/>
          </a:xfrm>
          <a:prstGeom prst="rect">
            <a:avLst/>
          </a:prstGeom>
        </p:spPr>
        <p:txBody>
          <a:bodyPr wrap="square">
            <a:spAutoFit/>
          </a:bodyPr>
          <a:lstStyle/>
          <a:p>
            <a:r>
              <a:rPr lang="en-US" dirty="0"/>
              <a:t>Rep. Rick Allen  (R-GA)</a:t>
            </a:r>
          </a:p>
          <a:p>
            <a:r>
              <a:rPr lang="en-US" dirty="0"/>
              <a:t>(GA’s 12</a:t>
            </a:r>
            <a:r>
              <a:rPr lang="en-US" baseline="30000" dirty="0"/>
              <a:t>th</a:t>
            </a:r>
            <a:r>
              <a:rPr lang="en-US" dirty="0"/>
              <a:t> Congressional District</a:t>
            </a: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4900A9E-6339-480A-91B5-00E07D25D302}"/>
              </a:ext>
            </a:extLst>
          </p:cNvPr>
          <p:cNvSpPr>
            <a:spLocks noGrp="1" noChangeArrowheads="1"/>
          </p:cNvSpPr>
          <p:nvPr>
            <p:ph type="title"/>
          </p:nvPr>
        </p:nvSpPr>
        <p:spPr/>
        <p:txBody>
          <a:bodyPr/>
          <a:lstStyle/>
          <a:p>
            <a:pPr eaLnBrk="1" hangingPunct="1"/>
            <a:r>
              <a:rPr lang="en-US" altLang="en-US"/>
              <a:t>House of Representatives</a:t>
            </a:r>
          </a:p>
        </p:txBody>
      </p:sp>
      <p:sp>
        <p:nvSpPr>
          <p:cNvPr id="22531" name="Rectangle 3">
            <a:extLst>
              <a:ext uri="{FF2B5EF4-FFF2-40B4-BE49-F238E27FC236}">
                <a16:creationId xmlns:a16="http://schemas.microsoft.com/office/drawing/2014/main" id="{1EB71EC7-9790-48DF-B74A-4D3C2A198AC6}"/>
              </a:ext>
            </a:extLst>
          </p:cNvPr>
          <p:cNvSpPr>
            <a:spLocks noGrp="1" noChangeArrowheads="1"/>
          </p:cNvSpPr>
          <p:nvPr>
            <p:ph sz="half" idx="1"/>
          </p:nvPr>
        </p:nvSpPr>
        <p:spPr/>
        <p:txBody>
          <a:bodyPr>
            <a:noAutofit/>
          </a:bodyPr>
          <a:lstStyle/>
          <a:p>
            <a:pPr eaLnBrk="1" hangingPunct="1"/>
            <a:r>
              <a:rPr lang="en-US" altLang="en-US" sz="2800" dirty="0"/>
              <a:t>Number of representatives: 435</a:t>
            </a:r>
          </a:p>
          <a:p>
            <a:pPr lvl="1" eaLnBrk="1" hangingPunct="1"/>
            <a:r>
              <a:rPr lang="en-US" altLang="en-US" sz="2800" dirty="0"/>
              <a:t>Speaker of the House – </a:t>
            </a:r>
            <a:r>
              <a:rPr lang="en-US" altLang="en-US" sz="2800" b="1" dirty="0"/>
              <a:t>Mike Johnson (R-LA)</a:t>
            </a:r>
            <a:endParaRPr lang="en-US" altLang="en-US" sz="2800" dirty="0"/>
          </a:p>
          <a:p>
            <a:pPr lvl="1" eaLnBrk="1" hangingPunct="1"/>
            <a:r>
              <a:rPr lang="en-US" altLang="en-US" sz="2800" dirty="0"/>
              <a:t> 3</a:t>
            </a:r>
            <a:r>
              <a:rPr lang="en-US" altLang="en-US" sz="2800" baseline="30000" dirty="0"/>
              <a:t>rd</a:t>
            </a:r>
            <a:r>
              <a:rPr lang="en-US" altLang="en-US" sz="2800" dirty="0"/>
              <a:t> in line of succession to the U.S. Presidency</a:t>
            </a:r>
          </a:p>
          <a:p>
            <a:pPr lvl="1" eaLnBrk="1" hangingPunct="1"/>
            <a:r>
              <a:rPr lang="en-US" altLang="en-US" sz="2800" dirty="0"/>
              <a:t> Decides the committees each member will serve on</a:t>
            </a:r>
          </a:p>
          <a:p>
            <a:pPr lvl="1" eaLnBrk="1" hangingPunct="1"/>
            <a:r>
              <a:rPr lang="en-US" altLang="en-US" sz="2800" dirty="0"/>
              <a:t> Decides the order in which bills will be heard</a:t>
            </a:r>
          </a:p>
        </p:txBody>
      </p:sp>
      <p:pic>
        <p:nvPicPr>
          <p:cNvPr id="3" name="Content Placeholder 2">
            <a:extLst>
              <a:ext uri="{FF2B5EF4-FFF2-40B4-BE49-F238E27FC236}">
                <a16:creationId xmlns:a16="http://schemas.microsoft.com/office/drawing/2014/main" id="{53E37AFF-B8D4-4A3C-8B69-EA31571B6635}"/>
              </a:ext>
            </a:extLst>
          </p:cNvPr>
          <p:cNvPicPr>
            <a:picLocks noGrp="1" noChangeAspect="1"/>
          </p:cNvPicPr>
          <p:nvPr>
            <p:ph sz="half" idx="2"/>
          </p:nvPr>
        </p:nvPicPr>
        <p:blipFill>
          <a:blip r:embed="rId2"/>
          <a:stretch>
            <a:fillRect/>
          </a:stretch>
        </p:blipFill>
        <p:spPr>
          <a:xfrm>
            <a:off x="6546574" y="2051436"/>
            <a:ext cx="4575578" cy="4495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8F5DD188-8F4E-4C14-BA57-AEE94E40A1C4}"/>
              </a:ext>
            </a:extLst>
          </p:cNvPr>
          <p:cNvSpPr>
            <a:spLocks noGrp="1" noChangeArrowheads="1"/>
          </p:cNvSpPr>
          <p:nvPr>
            <p:ph type="title"/>
          </p:nvPr>
        </p:nvSpPr>
        <p:spPr/>
        <p:txBody>
          <a:bodyPr/>
          <a:lstStyle/>
          <a:p>
            <a:pPr eaLnBrk="1" hangingPunct="1"/>
            <a:r>
              <a:rPr lang="en-US" altLang="en-US" dirty="0"/>
              <a:t>House of Representatives</a:t>
            </a:r>
          </a:p>
        </p:txBody>
      </p:sp>
      <p:sp>
        <p:nvSpPr>
          <p:cNvPr id="23555" name="Rectangle 3">
            <a:extLst>
              <a:ext uri="{FF2B5EF4-FFF2-40B4-BE49-F238E27FC236}">
                <a16:creationId xmlns:a16="http://schemas.microsoft.com/office/drawing/2014/main" id="{16F4D18C-2910-4DF2-82B0-04AE27E1D0DC}"/>
              </a:ext>
            </a:extLst>
          </p:cNvPr>
          <p:cNvSpPr>
            <a:spLocks noGrp="1" noChangeArrowheads="1"/>
          </p:cNvSpPr>
          <p:nvPr>
            <p:ph type="body" idx="1"/>
          </p:nvPr>
        </p:nvSpPr>
        <p:spPr/>
        <p:txBody>
          <a:bodyPr/>
          <a:lstStyle/>
          <a:p>
            <a:pPr eaLnBrk="1" hangingPunct="1"/>
            <a:r>
              <a:rPr lang="en-US" altLang="en-US" sz="3200" dirty="0"/>
              <a:t>Special Powers of the House of Representatives</a:t>
            </a:r>
          </a:p>
          <a:p>
            <a:pPr eaLnBrk="1" hangingPunct="1"/>
            <a:endParaRPr lang="en-US" altLang="en-US" sz="3200" dirty="0"/>
          </a:p>
          <a:p>
            <a:pPr lvl="1" eaLnBrk="1" hangingPunct="1"/>
            <a:r>
              <a:rPr lang="en-US" altLang="en-US" sz="3200" dirty="0"/>
              <a:t>All money (appropriations) bills start here</a:t>
            </a:r>
          </a:p>
          <a:p>
            <a:pPr lvl="1" eaLnBrk="1" hangingPunct="1"/>
            <a:r>
              <a:rPr lang="en-US" altLang="en-US" sz="3200" dirty="0"/>
              <a:t>Select the President in an Electoral College tie</a:t>
            </a:r>
          </a:p>
          <a:p>
            <a:pPr lvl="1" eaLnBrk="1" hangingPunct="1"/>
            <a:r>
              <a:rPr lang="en-US" altLang="en-US" sz="3200" dirty="0"/>
              <a:t>Write the article of impeachment against high ranking officials</a:t>
            </a:r>
          </a:p>
          <a:p>
            <a:pPr eaLnBrk="1" hangingPunct="1"/>
            <a:endParaRPr lang="en-US" altLang="en-US" dirty="0"/>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5B51B-B96B-4776-B1EC-FB4E1CD5FD0B}"/>
              </a:ext>
            </a:extLst>
          </p:cNvPr>
          <p:cNvSpPr>
            <a:spLocks noGrp="1"/>
          </p:cNvSpPr>
          <p:nvPr>
            <p:ph type="title"/>
          </p:nvPr>
        </p:nvSpPr>
        <p:spPr>
          <a:xfrm>
            <a:off x="1069848" y="293536"/>
            <a:ext cx="10058400" cy="1609344"/>
          </a:xfrm>
        </p:spPr>
        <p:txBody>
          <a:bodyPr/>
          <a:lstStyle/>
          <a:p>
            <a:r>
              <a:rPr lang="en-US" altLang="en-US" dirty="0"/>
              <a:t>House of Representatives</a:t>
            </a:r>
            <a:endParaRPr lang="en-US" dirty="0"/>
          </a:p>
        </p:txBody>
      </p:sp>
      <p:sp>
        <p:nvSpPr>
          <p:cNvPr id="3" name="Content Placeholder 2">
            <a:extLst>
              <a:ext uri="{FF2B5EF4-FFF2-40B4-BE49-F238E27FC236}">
                <a16:creationId xmlns:a16="http://schemas.microsoft.com/office/drawing/2014/main" id="{D6550146-6A82-4520-ACEF-88DB332D8F1A}"/>
              </a:ext>
            </a:extLst>
          </p:cNvPr>
          <p:cNvSpPr>
            <a:spLocks noGrp="1"/>
          </p:cNvSpPr>
          <p:nvPr>
            <p:ph idx="1"/>
          </p:nvPr>
        </p:nvSpPr>
        <p:spPr>
          <a:xfrm>
            <a:off x="1192696" y="1684086"/>
            <a:ext cx="10058400" cy="4050792"/>
          </a:xfrm>
        </p:spPr>
        <p:txBody>
          <a:bodyPr>
            <a:normAutofit/>
          </a:bodyPr>
          <a:lstStyle/>
          <a:p>
            <a:r>
              <a:rPr lang="en-US" sz="3600" dirty="0"/>
              <a:t>State population determines the amount of members allotted from each state.  This number is subject to change every ten years after the U.S. Census is conducted. </a:t>
            </a:r>
          </a:p>
          <a:p>
            <a:endParaRPr lang="en-US" sz="3600" dirty="0"/>
          </a:p>
        </p:txBody>
      </p:sp>
      <p:pic>
        <p:nvPicPr>
          <p:cNvPr id="4" name="Picture 3">
            <a:extLst>
              <a:ext uri="{FF2B5EF4-FFF2-40B4-BE49-F238E27FC236}">
                <a16:creationId xmlns:a16="http://schemas.microsoft.com/office/drawing/2014/main" id="{260AC1D5-78AD-4A11-892C-5A7D2A1AE174}"/>
              </a:ext>
            </a:extLst>
          </p:cNvPr>
          <p:cNvPicPr>
            <a:picLocks noChangeAspect="1"/>
          </p:cNvPicPr>
          <p:nvPr/>
        </p:nvPicPr>
        <p:blipFill>
          <a:blip r:embed="rId2"/>
          <a:stretch>
            <a:fillRect/>
          </a:stretch>
        </p:blipFill>
        <p:spPr>
          <a:xfrm>
            <a:off x="1192696" y="3732740"/>
            <a:ext cx="9515061" cy="28823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6745681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6B0F0-777C-4B71-A70A-E4B70F50B835}"/>
              </a:ext>
            </a:extLst>
          </p:cNvPr>
          <p:cNvSpPr>
            <a:spLocks noGrp="1"/>
          </p:cNvSpPr>
          <p:nvPr>
            <p:ph type="title"/>
          </p:nvPr>
        </p:nvSpPr>
        <p:spPr/>
        <p:txBody>
          <a:bodyPr>
            <a:normAutofit/>
          </a:bodyPr>
          <a:lstStyle/>
          <a:p>
            <a:r>
              <a:rPr lang="en-US" sz="4400" dirty="0"/>
              <a:t>U.S. HOUSE OF REPRESENTATIVES MINI-ASSESSENT </a:t>
            </a:r>
          </a:p>
        </p:txBody>
      </p:sp>
      <p:sp>
        <p:nvSpPr>
          <p:cNvPr id="3" name="Content Placeholder 2">
            <a:extLst>
              <a:ext uri="{FF2B5EF4-FFF2-40B4-BE49-F238E27FC236}">
                <a16:creationId xmlns:a16="http://schemas.microsoft.com/office/drawing/2014/main" id="{63345010-C98B-4D1E-9523-8E2EE91441B7}"/>
              </a:ext>
            </a:extLst>
          </p:cNvPr>
          <p:cNvSpPr>
            <a:spLocks noGrp="1"/>
          </p:cNvSpPr>
          <p:nvPr>
            <p:ph idx="1"/>
          </p:nvPr>
        </p:nvSpPr>
        <p:spPr/>
        <p:txBody>
          <a:bodyPr>
            <a:normAutofit fontScale="92500" lnSpcReduction="10000"/>
          </a:bodyPr>
          <a:lstStyle/>
          <a:p>
            <a:r>
              <a:rPr lang="en-US" sz="2400" dirty="0"/>
              <a:t>Directions: Please use the previous slides and notes to answer the questions below: </a:t>
            </a:r>
          </a:p>
          <a:p>
            <a:r>
              <a:rPr lang="en-US" sz="2400" dirty="0"/>
              <a:t>1. List the Constitutional requirements for members of the U.S. House of Representatives.</a:t>
            </a:r>
          </a:p>
          <a:p>
            <a:r>
              <a:rPr lang="en-US" sz="2400" dirty="0"/>
              <a:t>2. Identify the Representative for Georgia’s 12</a:t>
            </a:r>
            <a:r>
              <a:rPr lang="en-US" sz="2400" baseline="30000" dirty="0"/>
              <a:t>th</a:t>
            </a:r>
            <a:r>
              <a:rPr lang="en-US" sz="2400" dirty="0"/>
              <a:t> House District. </a:t>
            </a:r>
          </a:p>
          <a:p>
            <a:r>
              <a:rPr lang="en-US" sz="2400" dirty="0"/>
              <a:t>3. Who is the current Speaker of the U.S. House of Representatives and list two powers allotted to his office.</a:t>
            </a:r>
          </a:p>
          <a:p>
            <a:r>
              <a:rPr lang="en-US" sz="2400" dirty="0"/>
              <a:t>4. List at least one special power granted to the U.S. House of Representatives. </a:t>
            </a:r>
          </a:p>
          <a:p>
            <a:r>
              <a:rPr lang="en-US" sz="2400" dirty="0"/>
              <a:t>5. According to the map, which two U.S. States have the most members of the U.S. House of Representatives. Please explain why this is </a:t>
            </a:r>
            <a:r>
              <a:rPr lang="en-US" sz="2400"/>
              <a:t>the case. </a:t>
            </a:r>
            <a:endParaRPr lang="en-US" sz="2400" dirty="0"/>
          </a:p>
        </p:txBody>
      </p:sp>
    </p:spTree>
    <p:extLst>
      <p:ext uri="{BB962C8B-B14F-4D97-AF65-F5344CB8AC3E}">
        <p14:creationId xmlns:p14="http://schemas.microsoft.com/office/powerpoint/2010/main" val="293577028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A60D441-0796-4D12-AF25-071F5662BEB9}"/>
              </a:ext>
            </a:extLst>
          </p:cNvPr>
          <p:cNvSpPr>
            <a:spLocks noGrp="1" noChangeArrowheads="1"/>
          </p:cNvSpPr>
          <p:nvPr>
            <p:ph type="ctrTitle"/>
          </p:nvPr>
        </p:nvSpPr>
        <p:spPr>
          <a:xfrm>
            <a:off x="986757" y="1712434"/>
            <a:ext cx="10362044" cy="2676686"/>
          </a:xfrm>
        </p:spPr>
        <p:txBody>
          <a:bodyPr/>
          <a:lstStyle/>
          <a:p>
            <a:pPr eaLnBrk="1" hangingPunct="1"/>
            <a:r>
              <a:rPr lang="en-US" altLang="en-US" sz="7200" b="1" dirty="0"/>
              <a:t>The U.S. SENATE </a:t>
            </a:r>
          </a:p>
        </p:txBody>
      </p:sp>
      <p:sp>
        <p:nvSpPr>
          <p:cNvPr id="2" name="Subtitle 1">
            <a:extLst>
              <a:ext uri="{FF2B5EF4-FFF2-40B4-BE49-F238E27FC236}">
                <a16:creationId xmlns:a16="http://schemas.microsoft.com/office/drawing/2014/main" id="{AB439205-F664-485E-8016-39043EA72B13}"/>
              </a:ext>
            </a:extLst>
          </p:cNvPr>
          <p:cNvSpPr>
            <a:spLocks noGrp="1"/>
          </p:cNvSpPr>
          <p:nvPr>
            <p:ph type="subTitle" idx="1"/>
          </p:nvPr>
        </p:nvSpPr>
        <p:spPr>
          <a:xfrm>
            <a:off x="1069848" y="4389120"/>
            <a:ext cx="7891272" cy="1069848"/>
          </a:xfrm>
        </p:spPr>
        <p:txBody>
          <a:bodyPr/>
          <a:lstStyle/>
          <a:p>
            <a:endParaRPr lang="en-US" dirty="0"/>
          </a:p>
        </p:txBody>
      </p:sp>
      <p:pic>
        <p:nvPicPr>
          <p:cNvPr id="4" name="Picture 3">
            <a:extLst>
              <a:ext uri="{FF2B5EF4-FFF2-40B4-BE49-F238E27FC236}">
                <a16:creationId xmlns:a16="http://schemas.microsoft.com/office/drawing/2014/main" id="{85F10C81-1821-4291-B067-7BCAAC3BBFF7}"/>
              </a:ext>
            </a:extLst>
          </p:cNvPr>
          <p:cNvPicPr>
            <a:picLocks noChangeAspect="1"/>
          </p:cNvPicPr>
          <p:nvPr/>
        </p:nvPicPr>
        <p:blipFill>
          <a:blip r:embed="rId2"/>
          <a:stretch>
            <a:fillRect/>
          </a:stretch>
        </p:blipFill>
        <p:spPr>
          <a:xfrm>
            <a:off x="9200320" y="3906939"/>
            <a:ext cx="2034209" cy="20342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718503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2EA68933-4008-4BEB-AFAF-1D6F9CB80F8C}"/>
              </a:ext>
            </a:extLst>
          </p:cNvPr>
          <p:cNvSpPr>
            <a:spLocks noGrp="1" noChangeArrowheads="1"/>
          </p:cNvSpPr>
          <p:nvPr>
            <p:ph type="title"/>
          </p:nvPr>
        </p:nvSpPr>
        <p:spPr/>
        <p:txBody>
          <a:bodyPr/>
          <a:lstStyle/>
          <a:p>
            <a:pPr eaLnBrk="1" hangingPunct="1"/>
            <a:r>
              <a:rPr lang="en-US" altLang="en-US" dirty="0"/>
              <a:t>THE U.S. Senate</a:t>
            </a:r>
          </a:p>
        </p:txBody>
      </p:sp>
      <p:sp>
        <p:nvSpPr>
          <p:cNvPr id="25603" name="Rectangle 3">
            <a:extLst>
              <a:ext uri="{FF2B5EF4-FFF2-40B4-BE49-F238E27FC236}">
                <a16:creationId xmlns:a16="http://schemas.microsoft.com/office/drawing/2014/main" id="{1E2FB34B-BEA1-413E-880A-0855248D2C38}"/>
              </a:ext>
            </a:extLst>
          </p:cNvPr>
          <p:cNvSpPr>
            <a:spLocks noGrp="1" noChangeArrowheads="1"/>
          </p:cNvSpPr>
          <p:nvPr>
            <p:ph sz="half" idx="1"/>
          </p:nvPr>
        </p:nvSpPr>
        <p:spPr/>
        <p:txBody>
          <a:bodyPr>
            <a:noAutofit/>
          </a:bodyPr>
          <a:lstStyle/>
          <a:p>
            <a:pPr eaLnBrk="1" hangingPunct="1"/>
            <a:r>
              <a:rPr lang="en-US" altLang="en-US" sz="3200" dirty="0"/>
              <a:t>Term of office: 6 years</a:t>
            </a:r>
            <a:endParaRPr lang="en-US" altLang="en-US" sz="3700" dirty="0"/>
          </a:p>
          <a:p>
            <a:pPr eaLnBrk="1" hangingPunct="1"/>
            <a:r>
              <a:rPr lang="en-US" altLang="en-US" sz="3700" dirty="0"/>
              <a:t>Qualifications: </a:t>
            </a:r>
          </a:p>
          <a:p>
            <a:pPr lvl="1" eaLnBrk="1" hangingPunct="1"/>
            <a:r>
              <a:rPr lang="en-US" altLang="en-US" sz="3700" dirty="0"/>
              <a:t>30 years old</a:t>
            </a:r>
          </a:p>
          <a:p>
            <a:pPr lvl="1" eaLnBrk="1" hangingPunct="1"/>
            <a:r>
              <a:rPr lang="en-US" altLang="en-US" sz="3700" dirty="0"/>
              <a:t>9 years a citizen of the U.S.</a:t>
            </a:r>
          </a:p>
          <a:p>
            <a:pPr lvl="1" eaLnBrk="1" hangingPunct="1"/>
            <a:r>
              <a:rPr lang="en-US" altLang="en-US" sz="3700" dirty="0"/>
              <a:t>Resident of the represented state</a:t>
            </a:r>
          </a:p>
        </p:txBody>
      </p:sp>
      <p:pic>
        <p:nvPicPr>
          <p:cNvPr id="3" name="Content Placeholder 2">
            <a:extLst>
              <a:ext uri="{FF2B5EF4-FFF2-40B4-BE49-F238E27FC236}">
                <a16:creationId xmlns:a16="http://schemas.microsoft.com/office/drawing/2014/main" id="{EFC5FD80-4F9A-4E37-A587-FE3AD8B5BD9E}"/>
              </a:ext>
            </a:extLst>
          </p:cNvPr>
          <p:cNvPicPr>
            <a:picLocks noGrp="1" noChangeAspect="1"/>
          </p:cNvPicPr>
          <p:nvPr>
            <p:ph sz="half" idx="2"/>
          </p:nvPr>
        </p:nvPicPr>
        <p:blipFill>
          <a:blip r:embed="rId2"/>
          <a:stretch>
            <a:fillRect/>
          </a:stretch>
        </p:blipFill>
        <p:spPr>
          <a:xfrm>
            <a:off x="7176763" y="1849369"/>
            <a:ext cx="3610507" cy="3978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E2B53B1D-89B9-4F02-A00E-5F62D27C0375}"/>
              </a:ext>
            </a:extLst>
          </p:cNvPr>
          <p:cNvSpPr/>
          <p:nvPr/>
        </p:nvSpPr>
        <p:spPr>
          <a:xfrm>
            <a:off x="7440135" y="6142535"/>
            <a:ext cx="3347135" cy="461665"/>
          </a:xfrm>
          <a:prstGeom prst="rect">
            <a:avLst/>
          </a:prstGeom>
        </p:spPr>
        <p:txBody>
          <a:bodyPr wrap="none">
            <a:spAutoFit/>
          </a:bodyPr>
          <a:lstStyle/>
          <a:p>
            <a:r>
              <a:rPr lang="en-US" sz="2400" dirty="0"/>
              <a:t>Sen. Jon </a:t>
            </a:r>
            <a:r>
              <a:rPr lang="en-US" sz="2400" dirty="0" err="1"/>
              <a:t>Ossoff</a:t>
            </a:r>
            <a:r>
              <a:rPr lang="en-US" sz="2400" dirty="0"/>
              <a:t> (D-GA)</a:t>
            </a: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3D30E-DCF8-429F-BBF4-5353A0BB3EB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B0AD6F5-59F9-43B0-A0E7-A14278A55CE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8501922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3867345" y="2967335"/>
            <a:ext cx="4457310" cy="1015663"/>
          </a:xfrm>
          <a:prstGeom prst="rect">
            <a:avLst/>
          </a:prstGeom>
          <a:noFill/>
        </p:spPr>
        <p:txBody>
          <a:bodyPr wrap="none" lIns="91440" tIns="45720" rIns="91440" bIns="45720">
            <a:spAutoFit/>
          </a:bodyPr>
          <a:lstStyle/>
          <a:p>
            <a:pPr algn="ctr"/>
            <a:r>
              <a:rPr lang="en-US" sz="6000" b="1" dirty="0">
                <a:ln w="9525">
                  <a:solidFill>
                    <a:schemeClr val="bg1"/>
                  </a:solidFill>
                  <a:prstDash val="solid"/>
                </a:ln>
                <a:effectLst>
                  <a:outerShdw blurRad="12700" dist="38100" dir="2700000" algn="tl" rotWithShape="0">
                    <a:schemeClr val="bg1">
                      <a:lumMod val="50000"/>
                    </a:schemeClr>
                  </a:outerShdw>
                </a:effectLst>
                <a:latin typeface="+mj-lt"/>
                <a:cs typeface="Times New Roman" panose="02020603050405020304" pitchFamily="18" charset="0"/>
              </a:rPr>
              <a:t>ENGAGEMENT</a:t>
            </a:r>
            <a:endParaRPr lang="en-US" sz="6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212682896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cs typeface="Times New Roman" panose="02020603050405020304" pitchFamily="18" charset="0"/>
              </a:rPr>
              <a:t>GEORGIA STANDARDS OF EXCELLENCE</a:t>
            </a:r>
          </a:p>
        </p:txBody>
      </p:sp>
      <p:sp>
        <p:nvSpPr>
          <p:cNvPr id="6" name="Content Placeholder 5"/>
          <p:cNvSpPr>
            <a:spLocks noGrp="1"/>
          </p:cNvSpPr>
          <p:nvPr>
            <p:ph idx="1"/>
          </p:nvPr>
        </p:nvSpPr>
        <p:spPr/>
        <p:txBody>
          <a:bodyPr>
            <a:normAutofit/>
          </a:bodyPr>
          <a:lstStyle/>
          <a:p>
            <a:r>
              <a:rPr lang="en-US" sz="4000" u="sng" dirty="0">
                <a:cs typeface="Times New Roman" panose="02020603050405020304" pitchFamily="18" charset="0"/>
              </a:rPr>
              <a:t>SSCG4:</a:t>
            </a:r>
            <a:r>
              <a:rPr lang="en-US" sz="4000" dirty="0">
                <a:cs typeface="Times New Roman" panose="02020603050405020304" pitchFamily="18" charset="0"/>
              </a:rPr>
              <a:t> Demonstrate knowledge of the organization and powers of the national government. </a:t>
            </a:r>
          </a:p>
          <a:p>
            <a:endParaRPr lang="en-US" sz="4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CBE46033-BB12-4F9C-8EB7-23A5B687FE9E}"/>
                  </a:ext>
                </a:extLst>
              </p:cNvPr>
              <p:cNvGraphicFramePr>
                <a:graphicFrameLocks noChangeAspect="1"/>
              </p:cNvGraphicFramePr>
              <p:nvPr>
                <p:extLst>
                  <p:ext uri="{D42A27DB-BD31-4B8C-83A1-F6EECF244321}">
                    <p14:modId xmlns:p14="http://schemas.microsoft.com/office/powerpoint/2010/main" val="277572274"/>
                  </p:ext>
                </p:extLst>
              </p:nvPr>
            </p:nvGraphicFramePr>
            <p:xfrm>
              <a:off x="-534444" y="6127109"/>
              <a:ext cx="3048000" cy="1714500"/>
            </p:xfrm>
            <a:graphic>
              <a:graphicData uri="http://schemas.microsoft.com/office/powerpoint/2016/slidezoom">
                <pslz:sldZm>
                  <pslz:sldZmObj sldId="257" cId="3585935521">
                    <pslz:zmPr id="{E756AB71-3DB7-4FBA-94BB-866FB5145403}" returnToParent="0"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3" name="Slide Zoom 2">
                <a:hlinkClick r:id="rId3" action="ppaction://hlinksldjump"/>
                <a:extLst>
                  <a:ext uri="{FF2B5EF4-FFF2-40B4-BE49-F238E27FC236}">
                    <a16:creationId xmlns:a16="http://schemas.microsoft.com/office/drawing/2014/main" id="{CBE46033-BB12-4F9C-8EB7-23A5B687FE9E}"/>
                  </a:ext>
                </a:extLst>
              </p:cNvPr>
              <p:cNvPicPr>
                <a:picLocks noGrp="1" noRot="1" noChangeAspect="1" noMove="1" noResize="1" noEditPoints="1" noAdjustHandles="1" noChangeArrowheads="1" noChangeShapeType="1"/>
              </p:cNvPicPr>
              <p:nvPr/>
            </p:nvPicPr>
            <p:blipFill>
              <a:blip r:embed="rId4"/>
              <a:stretch>
                <a:fillRect/>
              </a:stretch>
            </p:blipFill>
            <p:spPr>
              <a:xfrm>
                <a:off x="-534444" y="6127109"/>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47410811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91C0D897-9253-4C5D-A33A-ABED3BE9E509}"/>
              </a:ext>
            </a:extLst>
          </p:cNvPr>
          <p:cNvSpPr>
            <a:spLocks noGrp="1" noChangeArrowheads="1"/>
          </p:cNvSpPr>
          <p:nvPr>
            <p:ph type="title"/>
          </p:nvPr>
        </p:nvSpPr>
        <p:spPr/>
        <p:txBody>
          <a:bodyPr/>
          <a:lstStyle/>
          <a:p>
            <a:pPr eaLnBrk="1" hangingPunct="1"/>
            <a:r>
              <a:rPr lang="en-US" altLang="en-US" dirty="0">
                <a:ln>
                  <a:noFill/>
                </a:ln>
                <a:cs typeface="Times New Roman" panose="02020603050405020304" pitchFamily="18" charset="0"/>
              </a:rPr>
              <a:t>I CAN STATEMENTS </a:t>
            </a:r>
          </a:p>
        </p:txBody>
      </p:sp>
      <p:sp>
        <p:nvSpPr>
          <p:cNvPr id="19459" name="Content Placeholder 3">
            <a:extLst>
              <a:ext uri="{FF2B5EF4-FFF2-40B4-BE49-F238E27FC236}">
                <a16:creationId xmlns:a16="http://schemas.microsoft.com/office/drawing/2014/main" id="{EE861C60-4F38-4A3B-9D13-896056364B20}"/>
              </a:ext>
            </a:extLst>
          </p:cNvPr>
          <p:cNvSpPr>
            <a:spLocks noGrp="1" noChangeArrowheads="1"/>
          </p:cNvSpPr>
          <p:nvPr>
            <p:ph sz="half" idx="1"/>
          </p:nvPr>
        </p:nvSpPr>
        <p:spPr>
          <a:xfrm>
            <a:off x="1718134" y="2274671"/>
            <a:ext cx="4377866" cy="3446462"/>
          </a:xfrm>
        </p:spPr>
        <p:txBody>
          <a:bodyPr>
            <a:noAutofit/>
          </a:bodyPr>
          <a:lstStyle/>
          <a:p>
            <a:pPr eaLnBrk="1" hangingPunct="1"/>
            <a:r>
              <a:rPr lang="en-US" altLang="en-US" sz="3600" dirty="0">
                <a:cs typeface="Times New Roman" panose="02020603050405020304" pitchFamily="18" charset="0"/>
              </a:rPr>
              <a:t>1. I can demonstrate knowledge of the organization of powers of the United States’ national government.</a:t>
            </a:r>
          </a:p>
        </p:txBody>
      </p:sp>
      <p:pic>
        <p:nvPicPr>
          <p:cNvPr id="5" name="Content Placeholder 4">
            <a:extLst>
              <a:ext uri="{FF2B5EF4-FFF2-40B4-BE49-F238E27FC236}">
                <a16:creationId xmlns:a16="http://schemas.microsoft.com/office/drawing/2014/main" id="{035D9005-0891-4215-9AB4-A472B29FB32F}"/>
              </a:ext>
            </a:extLst>
          </p:cNvPr>
          <p:cNvPicPr>
            <a:picLocks noGrp="1" noChangeAspect="1"/>
          </p:cNvPicPr>
          <p:nvPr>
            <p:ph sz="half" idx="2"/>
          </p:nvPr>
        </p:nvPicPr>
        <p:blipFill>
          <a:blip r:embed="rId2"/>
          <a:stretch>
            <a:fillRect/>
          </a:stretch>
        </p:blipFill>
        <p:spPr>
          <a:xfrm>
            <a:off x="6955708" y="2421699"/>
            <a:ext cx="3518158" cy="3369501"/>
          </a:xfrm>
          <a:ln w="38100" cap="sq">
            <a:solidFill>
              <a:srgbClr val="000000"/>
            </a:solidFill>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D17C9694-29AF-4574-8877-862CF6A9B3C2}"/>
              </a:ext>
            </a:extLst>
          </p:cNvPr>
          <p:cNvSpPr>
            <a:spLocks noGrp="1" noChangeArrowheads="1"/>
          </p:cNvSpPr>
          <p:nvPr>
            <p:ph type="title"/>
          </p:nvPr>
        </p:nvSpPr>
        <p:spPr/>
        <p:txBody>
          <a:bodyPr/>
          <a:lstStyle/>
          <a:p>
            <a:pPr eaLnBrk="1" hangingPunct="1"/>
            <a:r>
              <a:rPr lang="en-US" altLang="en-US" dirty="0">
                <a:ln>
                  <a:noFill/>
                </a:ln>
                <a:cs typeface="Times New Roman" panose="02020603050405020304" pitchFamily="18" charset="0"/>
              </a:rPr>
              <a:t>SUCCESS CRITERIA </a:t>
            </a:r>
          </a:p>
        </p:txBody>
      </p:sp>
      <p:sp>
        <p:nvSpPr>
          <p:cNvPr id="3" name="Content Placeholder 2">
            <a:extLst>
              <a:ext uri="{FF2B5EF4-FFF2-40B4-BE49-F238E27FC236}">
                <a16:creationId xmlns:a16="http://schemas.microsoft.com/office/drawing/2014/main" id="{0F5C0A46-69CD-4D88-A195-367F1199B3C0}"/>
              </a:ext>
            </a:extLst>
          </p:cNvPr>
          <p:cNvSpPr>
            <a:spLocks noGrp="1"/>
          </p:cNvSpPr>
          <p:nvPr>
            <p:ph sz="half" idx="1"/>
          </p:nvPr>
        </p:nvSpPr>
        <p:spPr>
          <a:xfrm>
            <a:off x="1069848" y="2337301"/>
            <a:ext cx="4717177" cy="3446462"/>
          </a:xfrm>
        </p:spPr>
        <p:txBody>
          <a:bodyPr>
            <a:noAutofit/>
          </a:bodyPr>
          <a:lstStyle/>
          <a:p>
            <a:pPr>
              <a:defRPr/>
            </a:pPr>
            <a:r>
              <a:rPr lang="en-US" sz="3600" dirty="0">
                <a:cs typeface="Times New Roman" panose="02020603050405020304" pitchFamily="18" charset="0"/>
              </a:rPr>
              <a:t>We will know that we are successful when we can </a:t>
            </a:r>
            <a:r>
              <a:rPr lang="en-US" altLang="en-US" sz="3600" dirty="0">
                <a:cs typeface="Times New Roman" panose="02020603050405020304" pitchFamily="18" charset="0"/>
              </a:rPr>
              <a:t> demonstrate knowledge of the organization of powers of the United States’ national government.</a:t>
            </a:r>
            <a:endParaRPr lang="en-US" sz="3600" dirty="0">
              <a:cs typeface="Times New Roman" panose="02020603050405020304" pitchFamily="18" charset="0"/>
            </a:endParaRPr>
          </a:p>
        </p:txBody>
      </p:sp>
      <p:pic>
        <p:nvPicPr>
          <p:cNvPr id="5" name="Content Placeholder 4">
            <a:extLst>
              <a:ext uri="{FF2B5EF4-FFF2-40B4-BE49-F238E27FC236}">
                <a16:creationId xmlns:a16="http://schemas.microsoft.com/office/drawing/2014/main" id="{DD9113BA-4875-4935-A674-C35A22E9AB48}"/>
              </a:ext>
            </a:extLst>
          </p:cNvPr>
          <p:cNvPicPr>
            <a:picLocks noGrp="1" noChangeAspect="1"/>
          </p:cNvPicPr>
          <p:nvPr>
            <p:ph sz="half" idx="2"/>
          </p:nvPr>
        </p:nvPicPr>
        <p:blipFill>
          <a:blip r:embed="rId2"/>
          <a:stretch>
            <a:fillRect/>
          </a:stretch>
        </p:blipFill>
        <p:spPr>
          <a:xfrm>
            <a:off x="6743758" y="2193925"/>
            <a:ext cx="3995622" cy="3978275"/>
          </a:xfrm>
          <a:ln w="38100" cap="sq">
            <a:solidFill>
              <a:srgbClr val="000000"/>
            </a:solidFill>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10DDE-3708-4857-A132-B76EC3524AA2}"/>
              </a:ext>
            </a:extLst>
          </p:cNvPr>
          <p:cNvSpPr>
            <a:spLocks noGrp="1"/>
          </p:cNvSpPr>
          <p:nvPr>
            <p:ph type="title"/>
          </p:nvPr>
        </p:nvSpPr>
        <p:spPr/>
        <p:txBody>
          <a:bodyPr/>
          <a:lstStyle/>
          <a:p>
            <a:r>
              <a:rPr lang="en-US" dirty="0"/>
              <a:t>WHAT IS THE PURPOSE OF THE U.S. CONSTITUTION?</a:t>
            </a:r>
          </a:p>
        </p:txBody>
      </p:sp>
      <p:sp>
        <p:nvSpPr>
          <p:cNvPr id="3" name="Content Placeholder 2">
            <a:extLst>
              <a:ext uri="{FF2B5EF4-FFF2-40B4-BE49-F238E27FC236}">
                <a16:creationId xmlns:a16="http://schemas.microsoft.com/office/drawing/2014/main" id="{3AE9B7E4-46E5-4955-930A-3F1943B82FAD}"/>
              </a:ext>
            </a:extLst>
          </p:cNvPr>
          <p:cNvSpPr>
            <a:spLocks noGrp="1"/>
          </p:cNvSpPr>
          <p:nvPr>
            <p:ph idx="1"/>
          </p:nvPr>
        </p:nvSpPr>
        <p:spPr/>
        <p:txBody>
          <a:bodyPr>
            <a:normAutofit lnSpcReduction="10000"/>
          </a:bodyPr>
          <a:lstStyle/>
          <a:p>
            <a:r>
              <a:rPr lang="en-US" sz="3600" dirty="0"/>
              <a:t>Since its creation, the primary function of the U.S. federal government has been CREATING and ENFORCING laws to GUARANTEE </a:t>
            </a:r>
            <a:r>
              <a:rPr lang="en-US" sz="3600" dirty="0">
                <a:solidFill>
                  <a:srgbClr val="FF0000"/>
                </a:solidFill>
              </a:rPr>
              <a:t>order</a:t>
            </a:r>
            <a:r>
              <a:rPr lang="en-US" sz="3600" dirty="0"/>
              <a:t> and </a:t>
            </a:r>
            <a:r>
              <a:rPr lang="en-US" sz="3600" dirty="0">
                <a:solidFill>
                  <a:srgbClr val="FF0000"/>
                </a:solidFill>
              </a:rPr>
              <a:t>consistency</a:t>
            </a:r>
            <a:r>
              <a:rPr lang="en-US" sz="3600" dirty="0"/>
              <a:t> within our society. </a:t>
            </a:r>
          </a:p>
          <a:p>
            <a:pPr lvl="1"/>
            <a:r>
              <a:rPr lang="en-US" sz="3400" dirty="0"/>
              <a:t>Mini-Activity: Please paraphrase the prior statement</a:t>
            </a:r>
          </a:p>
          <a:p>
            <a:pPr lvl="1"/>
            <a:r>
              <a:rPr lang="en-US" sz="3400" dirty="0"/>
              <a:t>_________________________________________________________________________________________________________________________________</a:t>
            </a:r>
          </a:p>
        </p:txBody>
      </p:sp>
    </p:spTree>
    <p:extLst>
      <p:ext uri="{BB962C8B-B14F-4D97-AF65-F5344CB8AC3E}">
        <p14:creationId xmlns:p14="http://schemas.microsoft.com/office/powerpoint/2010/main" val="358593552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1063753" y="2967335"/>
            <a:ext cx="10058400" cy="1446550"/>
          </a:xfrm>
          <a:prstGeom prst="rect">
            <a:avLst/>
          </a:prstGeom>
          <a:noFill/>
        </p:spPr>
        <p:txBody>
          <a:bodyPr wrap="square" lIns="91440" tIns="45720" rIns="91440" bIns="45720">
            <a:spAutoFit/>
          </a:bodyPr>
          <a:lstStyle/>
          <a:p>
            <a:pPr algn="ctr"/>
            <a:r>
              <a:rPr lang="en-US" sz="4400" b="1" dirty="0">
                <a:ln w="9525">
                  <a:solidFill>
                    <a:schemeClr val="bg1"/>
                  </a:solidFill>
                  <a:prstDash val="solid"/>
                </a:ln>
                <a:effectLst>
                  <a:outerShdw blurRad="12700" dist="38100" dir="2700000" algn="tl" rotWithShape="0">
                    <a:schemeClr val="bg1">
                      <a:lumMod val="50000"/>
                    </a:schemeClr>
                  </a:outerShdw>
                </a:effectLst>
                <a:cs typeface="Times New Roman" panose="02020603050405020304" pitchFamily="18" charset="0"/>
              </a:rPr>
              <a:t>EXPLORE EXPLAIN AND ELABORATE</a:t>
            </a:r>
            <a:endPar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cs typeface="Times New Roman" panose="02020603050405020304" pitchFamily="18" charset="0"/>
            </a:endParaRPr>
          </a:p>
        </p:txBody>
      </p:sp>
    </p:spTree>
    <p:extLst>
      <p:ext uri="{BB962C8B-B14F-4D97-AF65-F5344CB8AC3E}">
        <p14:creationId xmlns:p14="http://schemas.microsoft.com/office/powerpoint/2010/main" val="128624891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cs typeface="Times New Roman" panose="02020603050405020304" pitchFamily="18" charset="0"/>
              </a:rPr>
              <a:t>GEORGIA STANDARDS OF EXCELLENCE</a:t>
            </a:r>
          </a:p>
        </p:txBody>
      </p:sp>
      <p:sp>
        <p:nvSpPr>
          <p:cNvPr id="6" name="Content Placeholder 5"/>
          <p:cNvSpPr>
            <a:spLocks noGrp="1"/>
          </p:cNvSpPr>
          <p:nvPr>
            <p:ph idx="1"/>
          </p:nvPr>
        </p:nvSpPr>
        <p:spPr/>
        <p:txBody>
          <a:bodyPr>
            <a:normAutofit/>
          </a:bodyPr>
          <a:lstStyle/>
          <a:p>
            <a:r>
              <a:rPr lang="en-US" sz="4000" u="sng" dirty="0">
                <a:cs typeface="Times New Roman" panose="02020603050405020304" pitchFamily="18" charset="0"/>
              </a:rPr>
              <a:t>SSCG4:</a:t>
            </a:r>
            <a:r>
              <a:rPr lang="en-US" sz="4000" dirty="0">
                <a:cs typeface="Times New Roman" panose="02020603050405020304" pitchFamily="18" charset="0"/>
              </a:rPr>
              <a:t> Demonstrate knowledge of the organization and powers of the national government. </a:t>
            </a:r>
          </a:p>
          <a:p>
            <a:endParaRPr lang="en-US" sz="4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CBE46033-BB12-4F9C-8EB7-23A5B687FE9E}"/>
                  </a:ext>
                </a:extLst>
              </p:cNvPr>
              <p:cNvGraphicFramePr>
                <a:graphicFrameLocks noChangeAspect="1"/>
              </p:cNvGraphicFramePr>
              <p:nvPr>
                <p:extLst/>
              </p:nvPr>
            </p:nvGraphicFramePr>
            <p:xfrm>
              <a:off x="-534444" y="6127109"/>
              <a:ext cx="3048000" cy="1714500"/>
            </p:xfrm>
            <a:graphic>
              <a:graphicData uri="http://schemas.microsoft.com/office/powerpoint/2016/slidezoom">
                <pslz:sldZm>
                  <pslz:sldZmObj sldId="257" cId="3585935521">
                    <pslz:zmPr id="{E756AB71-3DB7-4FBA-94BB-866FB5145403}" returnToParent="0"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3" name="Slide Zoom 2">
                <a:hlinkClick r:id="rId3" action="ppaction://hlinksldjump"/>
                <a:extLst>
                  <a:ext uri="{FF2B5EF4-FFF2-40B4-BE49-F238E27FC236}">
                    <a16:creationId xmlns:a16="http://schemas.microsoft.com/office/drawing/2014/main" id="{CBE46033-BB12-4F9C-8EB7-23A5B687FE9E}"/>
                  </a:ext>
                </a:extLst>
              </p:cNvPr>
              <p:cNvPicPr>
                <a:picLocks noGrp="1" noRot="1" noChangeAspect="1" noMove="1" noResize="1" noEditPoints="1" noAdjustHandles="1" noChangeArrowheads="1" noChangeShapeType="1"/>
              </p:cNvPicPr>
              <p:nvPr/>
            </p:nvPicPr>
            <p:blipFill>
              <a:blip r:embed="rId4"/>
              <a:stretch>
                <a:fillRect/>
              </a:stretch>
            </p:blipFill>
            <p:spPr>
              <a:xfrm>
                <a:off x="-534444" y="6127109"/>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3742987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TM03090434[[fn=Wood Type]]</Template>
  <TotalTime>127</TotalTime>
  <Words>1040</Words>
  <Application>Microsoft Office PowerPoint</Application>
  <PresentationFormat>Widescreen</PresentationFormat>
  <Paragraphs>124</Paragraphs>
  <Slides>28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Rockwell</vt:lpstr>
      <vt:lpstr>Rockwell Condensed</vt:lpstr>
      <vt:lpstr>Times New Roman</vt:lpstr>
      <vt:lpstr>Wingdings</vt:lpstr>
      <vt:lpstr>Wood Type</vt:lpstr>
      <vt:lpstr>Bell ringer </vt:lpstr>
      <vt:lpstr>THE THREE BRANCHES OF  U.S. GOVERNMENT</vt:lpstr>
      <vt:lpstr>PowerPoint Presentation</vt:lpstr>
      <vt:lpstr>GEORGIA STANDARDS OF EXCELLENCE</vt:lpstr>
      <vt:lpstr>I CAN STATEMENTS </vt:lpstr>
      <vt:lpstr>SUCCESS CRITERIA </vt:lpstr>
      <vt:lpstr>WHAT IS THE PURPOSE OF THE U.S. CONSTITUTION?</vt:lpstr>
      <vt:lpstr>PowerPoint Presentation</vt:lpstr>
      <vt:lpstr>GEORGIA STANDARDS OF EXCELLENCE</vt:lpstr>
      <vt:lpstr>I CAN STATEMENTS </vt:lpstr>
      <vt:lpstr>SUCCESS CRITERIA </vt:lpstr>
      <vt:lpstr>The fears of the framers of the constitution</vt:lpstr>
      <vt:lpstr>The fears of the framers of the constitution…continued</vt:lpstr>
      <vt:lpstr>THREE BRANCHES OF GOVERNMENT VIDEO</vt:lpstr>
      <vt:lpstr>The Legislative Branch Article I</vt:lpstr>
      <vt:lpstr>The U.S. Congress</vt:lpstr>
      <vt:lpstr>Congressional Duties</vt:lpstr>
      <vt:lpstr>Powers of Congress – Article 1</vt:lpstr>
      <vt:lpstr>U.S. congress MINI-ASSESSENT </vt:lpstr>
      <vt:lpstr>The U.S. HOUSE OF REPRESENTATIVES</vt:lpstr>
      <vt:lpstr>House of Representatives</vt:lpstr>
      <vt:lpstr>House of Representatives</vt:lpstr>
      <vt:lpstr>House of Representatives</vt:lpstr>
      <vt:lpstr>House of Representatives</vt:lpstr>
      <vt:lpstr>U.S. HOUSE OF REPRESENTATIVES MINI-ASSESSENT </vt:lpstr>
      <vt:lpstr>The U.S. SENATE </vt:lpstr>
      <vt:lpstr>THE U.S. Senate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THREE BRANCHES OF U.S. GOVERNMENT</dc:title>
  <dc:creator>Streetman, Billterrence</dc:creator>
  <cp:lastModifiedBy>Streetman, Billterrence</cp:lastModifiedBy>
  <cp:revision>15</cp:revision>
  <dcterms:created xsi:type="dcterms:W3CDTF">2025-05-30T19:16:35Z</dcterms:created>
  <dcterms:modified xsi:type="dcterms:W3CDTF">2025-06-01T23:04:53Z</dcterms:modified>
</cp:coreProperties>
</file>