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9"/>
  </p:notesMasterIdLst>
  <p:handoutMasterIdLst>
    <p:handoutMasterId r:id="rId20"/>
  </p:handoutMasterIdLst>
  <p:sldIdLst>
    <p:sldId id="336" r:id="rId2"/>
    <p:sldId id="256" r:id="rId3"/>
    <p:sldId id="322" r:id="rId4"/>
    <p:sldId id="285" r:id="rId5"/>
    <p:sldId id="266" r:id="rId6"/>
    <p:sldId id="323" r:id="rId7"/>
    <p:sldId id="265" r:id="rId8"/>
    <p:sldId id="321" r:id="rId9"/>
    <p:sldId id="337" r:id="rId10"/>
    <p:sldId id="331" r:id="rId11"/>
    <p:sldId id="287" r:id="rId12"/>
    <p:sldId id="286" r:id="rId13"/>
    <p:sldId id="288" r:id="rId14"/>
    <p:sldId id="335" r:id="rId15"/>
    <p:sldId id="289" r:id="rId16"/>
    <p:sldId id="291" r:id="rId17"/>
    <p:sldId id="292" r:id="rId18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87"/>
    <p:restoredTop sz="94737"/>
  </p:normalViewPr>
  <p:slideViewPr>
    <p:cSldViewPr>
      <p:cViewPr varScale="1">
        <p:scale>
          <a:sx n="82" d="100"/>
          <a:sy n="82" d="100"/>
        </p:scale>
        <p:origin x="121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703883-F363-BD46-8E56-2F010C1ADB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B04414-A6F6-C643-90B4-0F389D3537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Garamond" charset="0"/>
                <a:ea typeface="ＭＳ Ｐゴシック" charset="-128"/>
              </a:defRPr>
            </a:lvl1pPr>
          </a:lstStyle>
          <a:p>
            <a:pPr>
              <a:defRPr/>
            </a:pPr>
            <a:fld id="{28B12FD7-D628-6D4C-AB1A-2DDB39DA3550}" type="datetimeFigureOut">
              <a:rPr lang="en-US" altLang="en-US"/>
              <a:pPr>
                <a:defRPr/>
              </a:pPr>
              <a:t>8/13/2025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1C6CD5-C185-9A4A-9D5F-7770832496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012B51-116B-A944-8483-D9A7A81139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Garamond" charset="0"/>
                <a:ea typeface="ＭＳ Ｐゴシック" charset="-128"/>
              </a:defRPr>
            </a:lvl1pPr>
          </a:lstStyle>
          <a:p>
            <a:pPr>
              <a:defRPr/>
            </a:pPr>
            <a:fld id="{25EBEA63-0359-4548-9C93-B036E2196B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57629A45-D26E-EE4A-B4BB-747F31AD081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12703228-AFCB-6E41-8B4A-015DC792D3D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310D4654-0B7E-F542-8FF7-30F6314A997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3" name="Rectangle 5">
            <a:extLst>
              <a:ext uri="{FF2B5EF4-FFF2-40B4-BE49-F238E27FC236}">
                <a16:creationId xmlns:a16="http://schemas.microsoft.com/office/drawing/2014/main" id="{24A4B27A-E80C-4746-9A3C-2F13F8F0A60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4214" name="Rectangle 6">
            <a:extLst>
              <a:ext uri="{FF2B5EF4-FFF2-40B4-BE49-F238E27FC236}">
                <a16:creationId xmlns:a16="http://schemas.microsoft.com/office/drawing/2014/main" id="{78A98068-3C17-1647-A288-23B5830E403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5" name="Rectangle 7">
            <a:extLst>
              <a:ext uri="{FF2B5EF4-FFF2-40B4-BE49-F238E27FC236}">
                <a16:creationId xmlns:a16="http://schemas.microsoft.com/office/drawing/2014/main" id="{016C86D2-B174-C249-99AD-AF738D5B2E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E37D572-893B-754B-A022-6F637C6B18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3E7995D2-FEC0-5F44-8A6E-0721D6E644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CC501AF8-AB26-2041-B657-65274944D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04B41523-7EEA-134D-A343-8B1B0F3EB2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fld id="{6DA476FE-CBFC-9746-BCB5-E6EA04DBCD93}" type="slidenum">
              <a:rPr lang="en-US" altLang="en-US">
                <a:latin typeface="Arial" panose="020B0604020202020204" pitchFamily="34" charset="0"/>
              </a:rPr>
              <a:pPr/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AA485E53-4DE7-1245-9FA8-AC5A033F553D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04800"/>
            <a:ext cx="8610600" cy="6400800"/>
            <a:chOff x="486873" y="411480"/>
            <a:chExt cx="8170254" cy="603504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5E719B5-A0D1-874A-8D00-D23ED813A034}"/>
                </a:ext>
              </a:extLst>
            </p:cNvPr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E4A2E0F-137D-E74D-8FC7-285A2D13D376}"/>
                </a:ext>
              </a:extLst>
            </p:cNvPr>
            <p:cNvSpPr>
              <a:spLocks/>
            </p:cNvSpPr>
            <p:nvPr/>
          </p:nvSpPr>
          <p:spPr>
            <a:xfrm>
              <a:off x="563696" y="474345"/>
              <a:ext cx="7981964" cy="5889852"/>
            </a:xfrm>
            <a:prstGeom prst="rect">
              <a:avLst/>
            </a:prstGeom>
            <a:noFill/>
            <a:ln w="12700">
              <a:solidFill>
                <a:srgbClr val="4695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801CD69-F863-734D-B5F3-A3036F6DEB74}"/>
                </a:ext>
              </a:extLst>
            </p:cNvPr>
            <p:cNvSpPr/>
            <p:nvPr/>
          </p:nvSpPr>
          <p:spPr>
            <a:xfrm>
              <a:off x="563696" y="457881"/>
              <a:ext cx="7981964" cy="257746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rgbClr val="4695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C6625E4-1AAF-4D44-AFBD-7FD9DD7EC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946150"/>
            <a:ext cx="18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14400"/>
            <a:ext cx="7342188" cy="1924050"/>
          </a:xfrm>
        </p:spPr>
        <p:txBody>
          <a:bodyPr anchor="b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0467122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>
            <a:extLst>
              <a:ext uri="{FF2B5EF4-FFF2-40B4-BE49-F238E27FC236}">
                <a16:creationId xmlns:a16="http://schemas.microsoft.com/office/drawing/2014/main" id="{7E866361-B794-2040-8164-02E8516FAD43}"/>
              </a:ext>
            </a:extLst>
          </p:cNvPr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BE0EF185-E183-1945-83D7-DF08F05313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9" name="Group 9">
                <a:extLst>
                  <a:ext uri="{FF2B5EF4-FFF2-40B4-BE49-F238E27FC236}">
                    <a16:creationId xmlns:a16="http://schemas.microsoft.com/office/drawing/2014/main" id="{9B8EC836-2F9C-0F49-A9A4-3D55D24E7B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2C5D989-4CD9-914A-AD82-7C74D1467B80}"/>
                    </a:ext>
                  </a:extLst>
                </p:cNvPr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2" name="Group 10">
                  <a:extLst>
                    <a:ext uri="{FF2B5EF4-FFF2-40B4-BE49-F238E27FC236}">
                      <a16:creationId xmlns:a16="http://schemas.microsoft.com/office/drawing/2014/main" id="{9E9B2FC9-3039-CE46-BA5B-59E0BF8D7A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EFD15F20-8B1F-4441-8D69-16272F01AF72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47025" y="246872"/>
                    <a:ext cx="8622676" cy="6364582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/>
                  </a:p>
                </p:txBody>
              </p:sp>
              <p:cxnSp>
                <p:nvCxnSpPr>
                  <p:cNvPr id="14" name="Straight Connector 13">
                    <a:extLst>
                      <a:ext uri="{FF2B5EF4-FFF2-40B4-BE49-F238E27FC236}">
                        <a16:creationId xmlns:a16="http://schemas.microsoft.com/office/drawing/2014/main" id="{69B6696C-6334-354B-9607-14F7F9F0AE6B}"/>
                      </a:ext>
                    </a:extLst>
                  </p:cNvPr>
                  <p:cNvCxnSpPr/>
                  <p:nvPr/>
                </p:nvCxnSpPr>
                <p:spPr>
                  <a:xfrm>
                    <a:off x="247025" y="6389249"/>
                    <a:ext cx="8622676" cy="158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0FFF94A-A067-B24B-BAF8-88CB60FDEE5D}"/>
                  </a:ext>
                </a:extLst>
              </p:cNvPr>
              <p:cNvSpPr/>
              <p:nvPr/>
            </p:nvSpPr>
            <p:spPr>
              <a:xfrm rot="5400000">
                <a:off x="801568" y="3274246"/>
                <a:ext cx="6134441" cy="6349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37C0898-00F6-6F49-B5CF-4399D8BED6FA}"/>
                </a:ext>
              </a:extLst>
            </p:cNvPr>
            <p:cNvSpPr/>
            <p:nvPr/>
          </p:nvSpPr>
          <p:spPr>
            <a:xfrm rot="10800000">
              <a:off x="259074" y="1594222"/>
              <a:ext cx="3574791" cy="6348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 rtlCol="0">
            <a:norm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1FCCCFEE-9016-AB42-8C83-8677224E8D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2AC47565-C44F-2140-8C7D-120A9999C5A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818CD8FD-11C4-A64C-8C83-C34B2C583FD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655BBD-5F40-184D-BEC6-0E4568B9AC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05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>
            <a:extLst>
              <a:ext uri="{FF2B5EF4-FFF2-40B4-BE49-F238E27FC236}">
                <a16:creationId xmlns:a16="http://schemas.microsoft.com/office/drawing/2014/main" id="{7E0DB8D4-2566-BF42-84FA-6A34AFABDCA3}"/>
              </a:ext>
            </a:extLst>
          </p:cNvPr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0C099E29-D95D-0C4B-B738-BDC36CEA1C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0D8FCBE-2CE4-9249-8226-863FCDFA1B1E}"/>
                  </a:ext>
                </a:extLst>
              </p:cNvPr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9" name="Group 10">
                <a:extLst>
                  <a:ext uri="{FF2B5EF4-FFF2-40B4-BE49-F238E27FC236}">
                    <a16:creationId xmlns:a16="http://schemas.microsoft.com/office/drawing/2014/main" id="{392018C0-020E-EA47-AB6F-F590231F8E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64F2AFDD-E8D1-BB4B-A7C7-C3D78FB5C3F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/>
                </a:p>
              </p:txBody>
            </p: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8A7F583B-6993-974F-AF11-E5EC2D5320A6}"/>
                    </a:ext>
                  </a:extLst>
                </p:cNvPr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207156F-E8F5-1A44-86D6-AAD31954C945}"/>
                </a:ext>
              </a:extLst>
            </p:cNvPr>
            <p:cNvSpPr/>
            <p:nvPr/>
          </p:nvSpPr>
          <p:spPr>
            <a:xfrm rot="5400000">
              <a:off x="801568" y="3274246"/>
              <a:ext cx="6134441" cy="6349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71A4897A-1580-6145-AFD3-E138AE3E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EF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F32D26D6-2B94-2A45-B1BB-265CF9F9A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240FBB48-348B-D144-AB3E-71C47E393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055958-299A-6E4D-B198-DF44ACAD4C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81778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>
            <a:extLst>
              <a:ext uri="{FF2B5EF4-FFF2-40B4-BE49-F238E27FC236}">
                <a16:creationId xmlns:a16="http://schemas.microsoft.com/office/drawing/2014/main" id="{192010B4-E4EC-6646-BB44-10CB76905FA7}"/>
              </a:ext>
            </a:extLst>
          </p:cNvPr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27D86571-50B0-544B-A0F3-354E6BACCE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A04BA08-B70C-B04E-908A-46F7AF726A16}"/>
                  </a:ext>
                </a:extLst>
              </p:cNvPr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9" name="Group 10">
                <a:extLst>
                  <a:ext uri="{FF2B5EF4-FFF2-40B4-BE49-F238E27FC236}">
                    <a16:creationId xmlns:a16="http://schemas.microsoft.com/office/drawing/2014/main" id="{F420BF3C-6323-454B-8537-B042308AC8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CBC8A99D-5CAF-0544-842B-AB6015B6CAB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/>
                </a:p>
              </p:txBody>
            </p: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2FC65E97-B74A-3E48-9E49-94AC528A5585}"/>
                    </a:ext>
                  </a:extLst>
                </p:cNvPr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558BC4C-7FC3-E14A-9589-F0CE74BB83F0}"/>
                </a:ext>
              </a:extLst>
            </p:cNvPr>
            <p:cNvSpPr/>
            <p:nvPr/>
          </p:nvSpPr>
          <p:spPr>
            <a:xfrm>
              <a:off x="255900" y="4203542"/>
              <a:ext cx="8622676" cy="6348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9459232C-7DBA-1649-AE13-4A2D7729B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E58E0C6E-B671-5343-A3A7-9B5299E67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961CB9A-363D-9E4F-BFC8-2B0F49B90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1449A5-61B5-2F41-964C-27EC01A06F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267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D824190-8EB9-7E44-AAB5-C178081DD6E3}"/>
              </a:ext>
            </a:extLst>
          </p:cNvPr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80179C0-5276-D746-AAA1-223A5ECD0943}"/>
                </a:ext>
              </a:extLst>
            </p:cNvPr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6" name="Group 10">
              <a:extLst>
                <a:ext uri="{FF2B5EF4-FFF2-40B4-BE49-F238E27FC236}">
                  <a16:creationId xmlns:a16="http://schemas.microsoft.com/office/drawing/2014/main" id="{32456DFE-0654-3F44-89EA-63A7CB37D5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06206A5-0344-BF4E-8E54-062BBCB25A7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/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AED28012-9B3A-D342-83AB-27D16B72143C}"/>
                  </a:ext>
                </a:extLst>
              </p:cNvPr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408D03B-3B3D-F340-8806-EEB277D43B39}"/>
                  </a:ext>
                </a:extLst>
              </p:cNvPr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363AD21-8D4C-9548-878D-F82859853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EF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909E529-CC8A-0D44-A3DA-DE74367C3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084A73C-04B1-BB44-90B3-86EA0E010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3ED089-4737-8843-B10C-172A0DEF8B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203347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4802A5CA-15ED-EA4D-9907-574ABF6D6B82}"/>
              </a:ext>
            </a:extLst>
          </p:cNvPr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2F836A77-E7D5-8C45-BE7E-163218F524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5234B52-63F9-1A49-A05C-54BF65841803}"/>
                  </a:ext>
                </a:extLst>
              </p:cNvPr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8" name="Group 10">
                <a:extLst>
                  <a:ext uri="{FF2B5EF4-FFF2-40B4-BE49-F238E27FC236}">
                    <a16:creationId xmlns:a16="http://schemas.microsoft.com/office/drawing/2014/main" id="{01FE0FD6-D8A3-5F4C-8DE7-CFF75AC80F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48FA84F6-FD01-5246-AA2D-12B4564D1B7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/>
                </a:p>
              </p:txBody>
            </p: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B4E1C8EA-6D09-B549-8A74-2A67BFBBC224}"/>
                    </a:ext>
                  </a:extLst>
                </p:cNvPr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566C719-0659-1B45-A33D-C3FE8EDEE610}"/>
                </a:ext>
              </a:extLst>
            </p:cNvPr>
            <p:cNvSpPr/>
            <p:nvPr/>
          </p:nvSpPr>
          <p:spPr>
            <a:xfrm rot="5400000">
              <a:off x="4243019" y="3274246"/>
              <a:ext cx="6134441" cy="6349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3B2721C-F523-4E4A-B19B-A6C912F6D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EF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136233D-9098-6B46-BECA-AA99DA5BA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7A1EEBF-0CC7-824B-B675-410C6259F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DFE071-CE13-7544-B9B6-914AFD601F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880208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1375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8584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680A94D3-E6C8-394B-9CA9-90F2D625D4D4}"/>
              </a:ext>
            </a:extLst>
          </p:cNvPr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14C21F-3821-B246-8066-59962CBAE408}"/>
                </a:ext>
              </a:extLst>
            </p:cNvPr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469568"/>
              </a:solidFill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6" name="Group 10">
              <a:extLst>
                <a:ext uri="{FF2B5EF4-FFF2-40B4-BE49-F238E27FC236}">
                  <a16:creationId xmlns:a16="http://schemas.microsoft.com/office/drawing/2014/main" id="{DF906F89-C7F0-1D48-936A-0A5240DB2D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900" y="237186"/>
              <a:ext cx="8622676" cy="6364582"/>
              <a:chOff x="247025" y="246872"/>
              <a:chExt cx="8622676" cy="6364582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EBC0293-473E-2340-AD39-67367EA30CA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9002BF0-D17E-9640-8EB5-4BA3FB7B0F0B}"/>
                  </a:ext>
                </a:extLst>
              </p:cNvPr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rgbClr val="46956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39E644D-28A0-0844-B4DF-51A8D00B9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EF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F6D8850-3E24-324A-805F-E17E71DDC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3A672EC-6CA7-B344-A924-E59B7B4F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D64789-F96A-774F-A2AA-37095E4303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697681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>
            <a:extLst>
              <a:ext uri="{FF2B5EF4-FFF2-40B4-BE49-F238E27FC236}">
                <a16:creationId xmlns:a16="http://schemas.microsoft.com/office/drawing/2014/main" id="{28F3FB3B-8015-0F4B-8CFD-5ABFF82C2160}"/>
              </a:ext>
            </a:extLst>
          </p:cNvPr>
          <p:cNvGrpSpPr>
            <a:grpSpLocks/>
          </p:cNvGrpSpPr>
          <p:nvPr/>
        </p:nvGrpSpPr>
        <p:grpSpPr bwMode="auto">
          <a:xfrm>
            <a:off x="487363" y="411163"/>
            <a:ext cx="8169275" cy="6035675"/>
            <a:chOff x="486873" y="411480"/>
            <a:chExt cx="8170254" cy="603504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78039CC-5148-8243-9372-9C471DC69782}"/>
                </a:ext>
              </a:extLst>
            </p:cNvPr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7" name="Group 11">
              <a:extLst>
                <a:ext uri="{FF2B5EF4-FFF2-40B4-BE49-F238E27FC236}">
                  <a16:creationId xmlns:a16="http://schemas.microsoft.com/office/drawing/2014/main" id="{6FD8BFD6-FAAA-9B46-B465-CA002A9B62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7CA2EE9-9DF0-7B42-9873-0C946113505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63082" y="474973"/>
                <a:ext cx="7982907" cy="5889005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97BC1C70-4D59-2944-ACCD-76D54B233A2C}"/>
                  </a:ext>
                </a:extLst>
              </p:cNvPr>
              <p:cNvCxnSpPr/>
              <p:nvPr/>
            </p:nvCxnSpPr>
            <p:spPr>
              <a:xfrm>
                <a:off x="563082" y="6133814"/>
                <a:ext cx="7982907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5EAB84C-F3DC-4E46-841A-F9AF2FCAA911}"/>
                  </a:ext>
                </a:extLst>
              </p:cNvPr>
              <p:cNvCxnSpPr/>
              <p:nvPr/>
            </p:nvCxnSpPr>
            <p:spPr>
              <a:xfrm>
                <a:off x="563082" y="3427412"/>
                <a:ext cx="7982907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 rtlCol="0">
            <a:norm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AB31B3B-DC07-954C-ACAC-4581B706B4E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569913" y="6122988"/>
            <a:ext cx="2133600" cy="2587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A38CE94-A852-5A45-A618-9DA768C7789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638800" y="6124575"/>
            <a:ext cx="2895600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5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C6B1DE13-3F66-854E-A5A2-553DE29121C4}"/>
              </a:ext>
            </a:extLst>
          </p:cNvPr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9EF0EC-9180-794D-9BD0-C3CDDB9BBA68}"/>
                </a:ext>
              </a:extLst>
            </p:cNvPr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6" name="Group 10">
              <a:extLst>
                <a:ext uri="{FF2B5EF4-FFF2-40B4-BE49-F238E27FC236}">
                  <a16:creationId xmlns:a16="http://schemas.microsoft.com/office/drawing/2014/main" id="{668E3B67-96F8-5B4A-AB46-25CB4511D7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FAFCCAC-E2A0-4145-BB3B-3FA62B6A8FD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/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FBBDB50E-72A3-244D-8C0C-71FEE41AD5F2}"/>
                  </a:ext>
                </a:extLst>
              </p:cNvPr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326A5A5-E008-CB4F-8BD4-B7C429C0A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EF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6469D85-FB0D-374F-A7FF-F73B68868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F9A8F29-9BB2-0340-95AB-D0D57E5A9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CD4A5-9AAF-694A-B132-DB26819441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080867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>
            <a:extLst>
              <a:ext uri="{FF2B5EF4-FFF2-40B4-BE49-F238E27FC236}">
                <a16:creationId xmlns:a16="http://schemas.microsoft.com/office/drawing/2014/main" id="{148D959A-BFAB-0E4C-BDBE-F825C88F42CF}"/>
              </a:ext>
            </a:extLst>
          </p:cNvPr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C858A69-5A33-0B48-87A7-1E94586CEF00}"/>
                </a:ext>
              </a:extLst>
            </p:cNvPr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7" name="Group 10">
              <a:extLst>
                <a:ext uri="{FF2B5EF4-FFF2-40B4-BE49-F238E27FC236}">
                  <a16:creationId xmlns:a16="http://schemas.microsoft.com/office/drawing/2014/main" id="{A5C147FB-E16C-0F40-A746-1396202150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16136BE-BC4F-A04D-A32E-19FCCCE8237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A11BE76-6B0E-CF4D-94DD-EFA1605449DB}"/>
                  </a:ext>
                </a:extLst>
              </p:cNvPr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05BD172-1860-AC43-A54F-79A4AAA47E7D}"/>
                  </a:ext>
                </a:extLst>
              </p:cNvPr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A2138C30-6B13-4642-AE97-FF6310FC2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EF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B72A05E5-1AEC-F949-8275-B65DB5587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A50649FA-9498-C64E-8472-03269765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5677C5-8C66-544D-AC63-5489913CBC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596727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0E2D7B-6A7D-4344-B411-23BE8C4E504C}"/>
              </a:ext>
            </a:extLst>
          </p:cNvPr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E271FA9-772C-354F-98E7-6B4856467A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05640E9-1213-194C-B9FB-C32646285325}"/>
                  </a:ext>
                </a:extLst>
              </p:cNvPr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754F82B7-8D29-E840-A292-F6B0E0F53A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9E21F86-F029-3B4D-AE27-03C99B7B235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/>
                </a:p>
              </p:txBody>
            </p: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DF02A5B-679E-6243-8DA2-5856A8CEA51A}"/>
                    </a:ext>
                  </a:extLst>
                </p:cNvPr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84F67FC1-3B54-824F-A0FB-349ED9A0F564}"/>
                    </a:ext>
                  </a:extLst>
                </p:cNvPr>
                <p:cNvSpPr/>
                <p:nvPr/>
              </p:nvSpPr>
              <p:spPr>
                <a:xfrm>
                  <a:off x="247025" y="1611845"/>
                  <a:ext cx="8622676" cy="63487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/>
                </a:p>
              </p:txBody>
            </p:sp>
          </p:grp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B4EDD70-11A8-8B43-9C53-D351F8C7855A}"/>
                </a:ext>
              </a:extLst>
            </p:cNvPr>
            <p:cNvCxnSpPr/>
            <p:nvPr/>
          </p:nvCxnSpPr>
          <p:spPr>
            <a:xfrm rot="16200000" flipH="1">
              <a:off x="2217422" y="4026572"/>
              <a:ext cx="4710743" cy="1588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839BAAE7-D768-F242-AA65-A07431D85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EF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13CF860B-F0E4-834B-9543-C096B9AAD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13705C8A-3AAB-3C4D-AFC2-1E77D5A17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4C98C1-317F-D744-8B21-B45D4D32A7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427590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>
            <a:extLst>
              <a:ext uri="{FF2B5EF4-FFF2-40B4-BE49-F238E27FC236}">
                <a16:creationId xmlns:a16="http://schemas.microsoft.com/office/drawing/2014/main" id="{362F1097-96CF-2E4D-A4CF-E71D91C51BF2}"/>
              </a:ext>
            </a:extLst>
          </p:cNvPr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03E6118-1DD3-7948-A458-68AB5EC79C50}"/>
                </a:ext>
              </a:extLst>
            </p:cNvPr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5" name="Group 10">
              <a:extLst>
                <a:ext uri="{FF2B5EF4-FFF2-40B4-BE49-F238E27FC236}">
                  <a16:creationId xmlns:a16="http://schemas.microsoft.com/office/drawing/2014/main" id="{AEE48506-983C-0142-AF71-83F5E17A92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8BBA2B8-5C1B-4E4E-84D2-9BDE4E0A5BE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/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74029B37-B6C6-4441-A5EB-87D2F1A097BF}"/>
                  </a:ext>
                </a:extLst>
              </p:cNvPr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EA73636-00A3-5E47-B9E2-7A7BFFA77D1F}"/>
                  </a:ext>
                </a:extLst>
              </p:cNvPr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67B3D8C0-DAFA-F54C-B21D-4C3505B86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EF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FA7A7C9-6C63-4141-B56A-0B45CDD27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F8991D1A-6D28-6642-BFD9-C8FB05366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9CFACE-FFB3-A748-80D8-22201D7D82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9487439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ABBB9511-CFB2-DC4D-832C-FB88401375B5}"/>
              </a:ext>
            </a:extLst>
          </p:cNvPr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474E791-BBA8-9945-A3B5-8DA78E097195}"/>
                </a:ext>
              </a:extLst>
            </p:cNvPr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" name="Group 10">
              <a:extLst>
                <a:ext uri="{FF2B5EF4-FFF2-40B4-BE49-F238E27FC236}">
                  <a16:creationId xmlns:a16="http://schemas.microsoft.com/office/drawing/2014/main" id="{D6024038-412E-8B43-A661-26CC39A6E1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8B33E38-D5FE-D44E-AB39-43C7E0B791F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/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3A543D53-6909-234A-92B6-F8CD16F5880B}"/>
                  </a:ext>
                </a:extLst>
              </p:cNvPr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43F49908-FB2D-B94A-9959-5E1023CF4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EF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FB98B4AB-F207-D044-87ED-7EF952D45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74D8285-37CB-A044-8031-B3581D772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499860-1ABC-E14C-8AA7-54DA13F295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16916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>
            <a:extLst>
              <a:ext uri="{FF2B5EF4-FFF2-40B4-BE49-F238E27FC236}">
                <a16:creationId xmlns:a16="http://schemas.microsoft.com/office/drawing/2014/main" id="{09295E2B-28AF-B04B-9BB8-FDDB71E69A3B}"/>
              </a:ext>
            </a:extLst>
          </p:cNvPr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30283D40-1428-6440-9C54-4D3138FEB6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BE107A9-FCB6-4A4D-B458-9647E41E6A64}"/>
                  </a:ext>
                </a:extLst>
              </p:cNvPr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9" name="Group 10">
                <a:extLst>
                  <a:ext uri="{FF2B5EF4-FFF2-40B4-BE49-F238E27FC236}">
                    <a16:creationId xmlns:a16="http://schemas.microsoft.com/office/drawing/2014/main" id="{A9A86920-B33C-1E40-BAC9-F8788A9762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21B56A2-A227-5B47-A883-B541A287D65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/>
                </a:p>
              </p:txBody>
            </p: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C92D06E4-760B-D544-B1CE-27946934FC60}"/>
                    </a:ext>
                  </a:extLst>
                </p:cNvPr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5785F97-F990-A343-AFB6-978F46D54467}"/>
                </a:ext>
              </a:extLst>
            </p:cNvPr>
            <p:cNvSpPr/>
            <p:nvPr/>
          </p:nvSpPr>
          <p:spPr>
            <a:xfrm rot="5400000">
              <a:off x="801568" y="3274246"/>
              <a:ext cx="6134441" cy="6349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6D788D0A-4DA0-6F47-B594-5A4E3F611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EF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8D80D0F2-4434-8B4C-BE4D-8310A3ACF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CBD07A73-19A6-6047-B02F-788BD893B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3721EC-C49B-2B47-B2E7-E87F720DFC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492538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39AB71C-4C3B-C147-90CA-1EF49680CD6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00113" y="244475"/>
            <a:ext cx="7345362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2C95AF4-B51C-2F44-8821-C641FD3B19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00113" y="2133600"/>
            <a:ext cx="7345362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D56E1-3DFE-4547-A1A6-A72DFADED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4475" y="6372225"/>
            <a:ext cx="2133600" cy="258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3DEBB-E626-5249-856C-55975A740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59475" y="6372225"/>
            <a:ext cx="2895600" cy="257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5322B-FB76-7B48-95CF-B79FC4F34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FFFEF0"/>
                </a:solidFill>
                <a:latin typeface="Calisto MT" charset="0"/>
                <a:ea typeface="ＭＳ Ｐゴシック" charset="-128"/>
              </a:defRPr>
            </a:lvl1pPr>
          </a:lstStyle>
          <a:p>
            <a:pPr>
              <a:defRPr/>
            </a:pPr>
            <a:fld id="{75E54DAC-9EC9-9A46-95BA-487923724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  <p:sldLayoutId id="2147484022" r:id="rId14"/>
    <p:sldLayoutId id="2147484023" r:id="rId15"/>
    <p:sldLayoutId id="2147484024" r:id="rId16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rgbClr val="404040"/>
          </a:solidFill>
          <a:latin typeface="+mj-lt"/>
          <a:ea typeface="ＭＳ Ｐゴシック" charset="0"/>
          <a:cs typeface="ＭＳ Ｐゴシック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KG All of Me" pitchFamily="2" charset="0"/>
          <a:ea typeface="ＭＳ Ｐゴシック" charset="0"/>
          <a:cs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KG All of Me" pitchFamily="2" charset="0"/>
          <a:ea typeface="ＭＳ Ｐゴシック" charset="0"/>
          <a:cs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KG All of Me" pitchFamily="2" charset="0"/>
          <a:ea typeface="ＭＳ Ｐゴシック" charset="0"/>
          <a:cs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KG All of Me" pitchFamily="2" charset="0"/>
          <a:ea typeface="ＭＳ Ｐゴシック" charset="0"/>
          <a:cs typeface="ＭＳ Ｐゴシック" panose="020B0600070205080204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pitchFamily="18" charset="0"/>
          <a:ea typeface="ＭＳ Ｐゴシック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pitchFamily="18" charset="0"/>
          <a:ea typeface="ＭＳ Ｐゴシック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pitchFamily="18" charset="0"/>
          <a:ea typeface="ＭＳ Ｐゴシック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pitchFamily="18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rgbClr val="404040"/>
        </a:buClr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n-lt"/>
          <a:ea typeface="ＭＳ Ｐゴシック" charset="0"/>
          <a:cs typeface="ＭＳ Ｐゴシック" panose="020B0600070205080204" pitchFamily="34" charset="-128"/>
        </a:defRPr>
      </a:lvl1pPr>
      <a:lvl2pPr marL="579438" indent="-228600" algn="l" rtl="0" eaLnBrk="0" fontAlgn="base" hangingPunct="0">
        <a:spcBef>
          <a:spcPts val="600"/>
        </a:spcBef>
        <a:spcAft>
          <a:spcPct val="0"/>
        </a:spcAft>
        <a:buClr>
          <a:srgbClr val="FFFEF0"/>
        </a:buClr>
        <a:buFont typeface="Arial" panose="020B0604020202020204" pitchFamily="34" charset="0"/>
        <a:buChar char="•"/>
        <a:defRPr sz="2200" kern="1200">
          <a:solidFill>
            <a:srgbClr val="404040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2pPr>
      <a:lvl3pPr marL="808038" indent="-228600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3pPr>
      <a:lvl4pPr marL="1036638" indent="-228600" algn="l" rtl="0" eaLnBrk="0" fontAlgn="base" hangingPunct="0">
        <a:spcBef>
          <a:spcPts val="600"/>
        </a:spcBef>
        <a:spcAft>
          <a:spcPct val="0"/>
        </a:spcAft>
        <a:buClr>
          <a:srgbClr val="FFFEF0"/>
        </a:buClr>
        <a:buFont typeface="Arial" panose="020B0604020202020204" pitchFamily="34" charset="0"/>
        <a:buChar char="•"/>
        <a:defRPr kern="1200">
          <a:solidFill>
            <a:srgbClr val="404040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4pPr>
      <a:lvl5pPr marL="1265238" indent="-228600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Font typeface="Arial" panose="020B0604020202020204" pitchFamily="34" charset="0"/>
        <a:buChar char="•"/>
        <a:defRPr kern="1200">
          <a:solidFill>
            <a:srgbClr val="404040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upload.wikimedia.org/wikipedia/commons/d/d9/FireExtinguisherABC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>
            <a:extLst>
              <a:ext uri="{FF2B5EF4-FFF2-40B4-BE49-F238E27FC236}">
                <a16:creationId xmlns:a16="http://schemas.microsoft.com/office/drawing/2014/main" id="{70A60E8C-D9A4-8E46-AB98-A4684629D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5334000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756A45B-C929-0641-B4E7-DE222A1F6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0" y="990600"/>
            <a:ext cx="3505200" cy="43434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MS PGothic" charset="0"/>
              </a:rPr>
              <a:t>Lab safety</a:t>
            </a:r>
            <a:br>
              <a:rPr lang="en-US" dirty="0">
                <a:cs typeface="MS PGothic" charset="0"/>
              </a:rPr>
            </a:br>
            <a:r>
              <a:rPr lang="en-US" dirty="0">
                <a:cs typeface="MS PGothic" charset="0"/>
              </a:rPr>
              <a:t>in </a:t>
            </a:r>
            <a:br>
              <a:rPr lang="en-US" dirty="0">
                <a:cs typeface="MS PGothic" charset="0"/>
              </a:rPr>
            </a:br>
            <a:r>
              <a:rPr lang="en-US" dirty="0">
                <a:cs typeface="MS PGothic" charset="0"/>
              </a:rPr>
              <a:t>the STEM</a:t>
            </a:r>
            <a:br>
              <a:rPr lang="en-US" dirty="0">
                <a:cs typeface="MS PGothic" charset="0"/>
              </a:rPr>
            </a:br>
            <a:r>
              <a:rPr lang="en-US" dirty="0">
                <a:cs typeface="MS PGothic" charset="0"/>
              </a:rPr>
              <a:t>classroom</a:t>
            </a: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17249678-DA97-E44B-9ED0-B2E7C9304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Lab Safety Stations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519341DC-01F0-8543-9A8C-01B4335A0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0292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3600">
                <a:latin typeface="Calibri" panose="020F0502020204030204" pitchFamily="34" charset="0"/>
                <a:ea typeface="ＭＳ Ｐゴシック" panose="020B0600070205080204" pitchFamily="34" charset="-128"/>
              </a:rPr>
              <a:t>Station 1: General Precautions</a:t>
            </a:r>
          </a:p>
          <a:p>
            <a:pPr eaLnBrk="1" hangingPunct="1"/>
            <a:r>
              <a:rPr lang="en-US" altLang="en-US" sz="3600">
                <a:latin typeface="Calibri" panose="020F0502020204030204" pitchFamily="34" charset="0"/>
                <a:ea typeface="ＭＳ Ｐゴシック" panose="020B0600070205080204" pitchFamily="34" charset="-128"/>
              </a:rPr>
              <a:t>Station 2: First Aid Safety</a:t>
            </a:r>
          </a:p>
          <a:p>
            <a:pPr eaLnBrk="1" hangingPunct="1"/>
            <a:r>
              <a:rPr lang="en-US" altLang="en-US" sz="3600">
                <a:latin typeface="Calibri" panose="020F0502020204030204" pitchFamily="34" charset="0"/>
                <a:ea typeface="ＭＳ Ｐゴシック" panose="020B0600070205080204" pitchFamily="34" charset="-128"/>
              </a:rPr>
              <a:t>Station 3: Heating &amp; Fire Safety</a:t>
            </a:r>
          </a:p>
          <a:p>
            <a:pPr eaLnBrk="1" hangingPunct="1"/>
            <a:r>
              <a:rPr lang="en-US" altLang="en-US" sz="3600">
                <a:latin typeface="Calibri" panose="020F0502020204030204" pitchFamily="34" charset="0"/>
                <a:ea typeface="ＭＳ Ｐゴシック" panose="020B0600070205080204" pitchFamily="34" charset="-128"/>
              </a:rPr>
              <a:t>Station 4: Dress Code Safety</a:t>
            </a:r>
          </a:p>
          <a:p>
            <a:pPr eaLnBrk="1" hangingPunct="1"/>
            <a:r>
              <a:rPr lang="en-US" altLang="en-US" sz="3600">
                <a:latin typeface="Calibri" panose="020F0502020204030204" pitchFamily="34" charset="0"/>
                <a:ea typeface="ＭＳ Ｐゴシック" panose="020B0600070205080204" pitchFamily="34" charset="-128"/>
              </a:rPr>
              <a:t>Station 5: Using Glassware Safely</a:t>
            </a:r>
          </a:p>
          <a:p>
            <a:pPr eaLnBrk="1" hangingPunct="1"/>
            <a:r>
              <a:rPr lang="en-US" altLang="en-US" sz="3600">
                <a:latin typeface="Calibri" panose="020F0502020204030204" pitchFamily="34" charset="0"/>
                <a:ea typeface="ＭＳ Ｐゴシック" panose="020B0600070205080204" pitchFamily="34" charset="-128"/>
              </a:rPr>
              <a:t>Station 6: End of Experiment Rules</a:t>
            </a:r>
          </a:p>
          <a:p>
            <a:pPr eaLnBrk="1" hangingPunct="1"/>
            <a:endParaRPr lang="en-US" altLang="en-US" sz="36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5EC9B02B-642B-E64E-AD09-C7DE7829F0E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246063"/>
            <a:ext cx="6110288" cy="1339850"/>
          </a:xfrm>
        </p:spPr>
        <p:txBody>
          <a:bodyPr/>
          <a:lstStyle/>
          <a:p>
            <a:pPr eaLnBrk="1" hangingPunct="1"/>
            <a:r>
              <a:rPr lang="en-US" altLang="en-US" sz="4400">
                <a:solidFill>
                  <a:schemeClr val="hlink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General Precautions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ABEEA279-3B6D-1049-832B-0B80DFE3F76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28600" y="1752600"/>
            <a:ext cx="5105400" cy="47244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latin typeface="Century Gothic" panose="020B0502020202020204" pitchFamily="34" charset="0"/>
                <a:ea typeface="+mn-ea"/>
                <a:cs typeface="+mn-cs"/>
              </a:rPr>
              <a:t>Always</a:t>
            </a:r>
            <a:r>
              <a:rPr lang="en-US" sz="2400" b="1" dirty="0">
                <a:latin typeface="Century Gothic" panose="020B0502020202020204" pitchFamily="34" charset="0"/>
                <a:ea typeface="+mn-ea"/>
                <a:cs typeface="+mn-cs"/>
              </a:rPr>
              <a:t> read </a:t>
            </a:r>
            <a:r>
              <a:rPr lang="en-US" sz="2400" dirty="0">
                <a:latin typeface="Century Gothic" panose="020B0502020202020204" pitchFamily="34" charset="0"/>
                <a:ea typeface="+mn-ea"/>
                <a:cs typeface="+mn-cs"/>
              </a:rPr>
              <a:t>all directions </a:t>
            </a:r>
            <a:r>
              <a:rPr lang="en-US" sz="2400" b="1" u="sng" dirty="0">
                <a:latin typeface="Century Gothic" panose="020B0502020202020204" pitchFamily="34" charset="0"/>
                <a:ea typeface="+mn-ea"/>
                <a:cs typeface="+mn-cs"/>
              </a:rPr>
              <a:t>before</a:t>
            </a:r>
            <a:r>
              <a:rPr lang="en-US" sz="2400" b="1" dirty="0">
                <a:solidFill>
                  <a:srgbClr val="FFFF00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US" sz="2400" dirty="0">
                <a:latin typeface="Century Gothic" panose="020B0502020202020204" pitchFamily="34" charset="0"/>
                <a:ea typeface="+mn-ea"/>
                <a:cs typeface="+mn-cs"/>
              </a:rPr>
              <a:t>beginning</a:t>
            </a:r>
            <a:r>
              <a:rPr lang="en-US" sz="2400" b="1" dirty="0"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US" sz="2400" dirty="0">
                <a:latin typeface="Century Gothic" panose="020B0502020202020204" pitchFamily="34" charset="0"/>
                <a:ea typeface="+mn-ea"/>
                <a:cs typeface="+mn-cs"/>
              </a:rPr>
              <a:t>an experiment or activity.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latin typeface="Century Gothic" panose="020B0502020202020204" pitchFamily="34" charset="0"/>
                <a:ea typeface="+mn-ea"/>
                <a:cs typeface="+mn-cs"/>
              </a:rPr>
              <a:t>Never perform activities that are </a:t>
            </a:r>
            <a:r>
              <a:rPr lang="en-US" sz="2400" b="1" u="sng" dirty="0">
                <a:latin typeface="Century Gothic" panose="020B0502020202020204" pitchFamily="34" charset="0"/>
                <a:ea typeface="+mn-ea"/>
                <a:cs typeface="+mn-cs"/>
              </a:rPr>
              <a:t>not assigned </a:t>
            </a:r>
            <a:r>
              <a:rPr lang="en-US" sz="2400" dirty="0">
                <a:latin typeface="Century Gothic" panose="020B0502020202020204" pitchFamily="34" charset="0"/>
                <a:ea typeface="+mn-ea"/>
                <a:cs typeface="+mn-cs"/>
              </a:rPr>
              <a:t>by your teacher.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latin typeface="Century Gothic" panose="020B0502020202020204" pitchFamily="34" charset="0"/>
                <a:ea typeface="+mn-ea"/>
                <a:cs typeface="+mn-cs"/>
              </a:rPr>
              <a:t>Do </a:t>
            </a:r>
            <a:r>
              <a:rPr lang="en-US" sz="2400" b="1" dirty="0">
                <a:latin typeface="Century Gothic" panose="020B0502020202020204" pitchFamily="34" charset="0"/>
                <a:ea typeface="+mn-ea"/>
                <a:cs typeface="+mn-cs"/>
              </a:rPr>
              <a:t>not</a:t>
            </a:r>
            <a:r>
              <a:rPr lang="en-US" sz="2400" dirty="0">
                <a:latin typeface="Century Gothic" panose="020B0502020202020204" pitchFamily="34" charset="0"/>
                <a:ea typeface="+mn-ea"/>
                <a:cs typeface="+mn-cs"/>
              </a:rPr>
              <a:t> engage in </a:t>
            </a:r>
            <a:r>
              <a:rPr lang="en-US" sz="2400" b="1" u="sng" dirty="0">
                <a:latin typeface="Century Gothic" panose="020B0502020202020204" pitchFamily="34" charset="0"/>
                <a:ea typeface="+mn-ea"/>
                <a:cs typeface="+mn-cs"/>
              </a:rPr>
              <a:t>horseplay</a:t>
            </a:r>
            <a:r>
              <a:rPr lang="en-US" sz="2400" dirty="0"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MS PGothic" charset="0"/>
              </a:rPr>
              <a:t>Never</a:t>
            </a:r>
            <a:r>
              <a:rPr lang="en-US" sz="2400" b="1" dirty="0">
                <a:solidFill>
                  <a:srgbClr val="FFFF00"/>
                </a:solidFill>
                <a:latin typeface="Century Gothic" panose="020B0502020202020204" pitchFamily="34" charset="0"/>
                <a:cs typeface="MS PGothic" charset="0"/>
              </a:rPr>
              <a:t> </a:t>
            </a:r>
            <a:r>
              <a:rPr lang="en-US" sz="2400" b="1" u="sng" dirty="0">
                <a:latin typeface="Century Gothic" panose="020B0502020202020204" pitchFamily="34" charset="0"/>
                <a:cs typeface="MS PGothic" charset="0"/>
              </a:rPr>
              <a:t>eat</a:t>
            </a:r>
            <a:r>
              <a:rPr lang="en-US" sz="2400" b="1" dirty="0">
                <a:latin typeface="Century Gothic" panose="020B0502020202020204" pitchFamily="34" charset="0"/>
                <a:cs typeface="MS PGothic" charset="0"/>
              </a:rPr>
              <a:t> </a:t>
            </a:r>
            <a:r>
              <a:rPr lang="en-US" sz="2400" dirty="0">
                <a:latin typeface="Century Gothic" panose="020B0502020202020204" pitchFamily="34" charset="0"/>
                <a:cs typeface="MS PGothic" charset="0"/>
              </a:rPr>
              <a:t>or </a:t>
            </a:r>
            <a:r>
              <a:rPr lang="en-US" sz="2400" b="1" u="sng" dirty="0">
                <a:latin typeface="Century Gothic" panose="020B0502020202020204" pitchFamily="34" charset="0"/>
                <a:cs typeface="MS PGothic" charset="0"/>
              </a:rPr>
              <a:t>drink</a:t>
            </a:r>
            <a:r>
              <a:rPr lang="en-US" sz="2400" dirty="0">
                <a:latin typeface="Century Gothic" panose="020B0502020202020204" pitchFamily="34" charset="0"/>
                <a:cs typeface="MS PGothic" charset="0"/>
              </a:rPr>
              <a:t> in the laboratory.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latin typeface="Century Gothic" panose="020B0502020202020204" pitchFamily="34" charset="0"/>
                <a:cs typeface="MS PGothic" charset="0"/>
              </a:rPr>
              <a:t>Keep</a:t>
            </a:r>
            <a:r>
              <a:rPr lang="en-US" sz="2400" dirty="0">
                <a:latin typeface="Century Gothic" panose="020B0502020202020204" pitchFamily="34" charset="0"/>
                <a:cs typeface="MS PGothic" charset="0"/>
              </a:rPr>
              <a:t> lab station </a:t>
            </a:r>
            <a:r>
              <a:rPr lang="en-US" sz="2400" b="1" u="sng" dirty="0">
                <a:latin typeface="Century Gothic" panose="020B0502020202020204" pitchFamily="34" charset="0"/>
                <a:cs typeface="MS PGothic" charset="0"/>
              </a:rPr>
              <a:t>clean</a:t>
            </a:r>
            <a:r>
              <a:rPr lang="en-US" sz="2400" dirty="0">
                <a:latin typeface="Century Gothic" panose="020B0502020202020204" pitchFamily="34" charset="0"/>
                <a:cs typeface="MS PGothic" charset="0"/>
              </a:rPr>
              <a:t> and tidy at </a:t>
            </a:r>
            <a:r>
              <a:rPr lang="en-US" sz="2400" b="1" dirty="0">
                <a:latin typeface="Century Gothic" panose="020B0502020202020204" pitchFamily="34" charset="0"/>
                <a:cs typeface="MS PGothic" charset="0"/>
              </a:rPr>
              <a:t>all</a:t>
            </a:r>
            <a:r>
              <a:rPr lang="en-US" sz="2400" b="1" dirty="0">
                <a:solidFill>
                  <a:srgbClr val="FFFF00"/>
                </a:solidFill>
                <a:latin typeface="Century Gothic" panose="020B0502020202020204" pitchFamily="34" charset="0"/>
                <a:cs typeface="MS PGothic" charset="0"/>
              </a:rPr>
              <a:t> </a:t>
            </a:r>
            <a:r>
              <a:rPr lang="en-US" sz="2400" dirty="0">
                <a:latin typeface="Century Gothic" panose="020B0502020202020204" pitchFamily="34" charset="0"/>
                <a:cs typeface="MS PGothic" charset="0"/>
              </a:rPr>
              <a:t>times.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u="sng" dirty="0">
              <a:latin typeface="Century Gothic" panose="020B0502020202020204" pitchFamily="34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latin typeface="Century Gothic" panose="020B0502020202020204" pitchFamily="34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7651" name="Picture 1">
            <a:extLst>
              <a:ext uri="{FF2B5EF4-FFF2-40B4-BE49-F238E27FC236}">
                <a16:creationId xmlns:a16="http://schemas.microsoft.com/office/drawing/2014/main" id="{4E8788DB-73E3-D244-A3D0-CBDD01A3A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3" t="15102" b="11073"/>
          <a:stretch>
            <a:fillRect/>
          </a:stretch>
        </p:blipFill>
        <p:spPr bwMode="auto">
          <a:xfrm>
            <a:off x="5940425" y="1585913"/>
            <a:ext cx="29972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2">
            <a:extLst>
              <a:ext uri="{FF2B5EF4-FFF2-40B4-BE49-F238E27FC236}">
                <a16:creationId xmlns:a16="http://schemas.microsoft.com/office/drawing/2014/main" id="{921E8DC0-E2EC-F849-BF9E-9F649CC2DE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09550"/>
            <a:ext cx="29972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>
            <a:extLst>
              <a:ext uri="{FF2B5EF4-FFF2-40B4-BE49-F238E27FC236}">
                <a16:creationId xmlns:a16="http://schemas.microsoft.com/office/drawing/2014/main" id="{5C5BDCAE-F550-BC42-8D02-0E48C998B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3" y="595313"/>
            <a:ext cx="1803400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2" name="Rectangle 2">
            <a:extLst>
              <a:ext uri="{FF2B5EF4-FFF2-40B4-BE49-F238E27FC236}">
                <a16:creationId xmlns:a16="http://schemas.microsoft.com/office/drawing/2014/main" id="{75390D29-37CC-AF4B-A56C-CFE82599782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76200" y="250825"/>
            <a:ext cx="5688013" cy="133985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hlink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Dress Code Safety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55E3A370-6462-924F-94F4-14AA604A14C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1000" y="1600200"/>
            <a:ext cx="3505200" cy="4906963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en-US" sz="2400" dirty="0">
                <a:latin typeface="Century Gothic" charset="0"/>
                <a:ea typeface="ＭＳ Ｐゴシック" charset="-128"/>
                <a:cs typeface="MS PGothic" charset="-128"/>
              </a:rPr>
              <a:t>Always </a:t>
            </a:r>
            <a:r>
              <a:rPr lang="en-US" altLang="en-US" sz="2400" b="1" dirty="0">
                <a:latin typeface="Century Gothic" charset="0"/>
                <a:ea typeface="ＭＳ Ｐゴシック" charset="-128"/>
                <a:cs typeface="MS PGothic" charset="-128"/>
              </a:rPr>
              <a:t>wear</a:t>
            </a:r>
            <a:r>
              <a:rPr lang="en-US" altLang="en-US" sz="2400" dirty="0">
                <a:latin typeface="Century Gothic" charset="0"/>
                <a:ea typeface="ＭＳ Ｐゴシック" charset="-128"/>
                <a:cs typeface="MS PGothic" charset="-128"/>
              </a:rPr>
              <a:t> </a:t>
            </a:r>
            <a:r>
              <a:rPr lang="en-US" altLang="en-US" sz="2400" b="1" u="sng" dirty="0">
                <a:latin typeface="Century Gothic" charset="0"/>
                <a:ea typeface="ＭＳ Ｐゴシック" charset="-128"/>
                <a:cs typeface="MS PGothic" charset="-128"/>
              </a:rPr>
              <a:t>goggles</a:t>
            </a:r>
            <a:r>
              <a:rPr lang="en-US" altLang="en-US" sz="2400" dirty="0">
                <a:latin typeface="Century Gothic" charset="0"/>
                <a:ea typeface="ＭＳ Ｐゴシック" charset="-128"/>
                <a:cs typeface="MS PGothic" charset="-128"/>
              </a:rPr>
              <a:t> to protect your </a:t>
            </a:r>
            <a:r>
              <a:rPr lang="en-US" altLang="en-US" sz="2400" b="1" dirty="0">
                <a:latin typeface="Century Gothic" charset="0"/>
                <a:ea typeface="ＭＳ Ｐゴシック" charset="-128"/>
                <a:cs typeface="MS PGothic" charset="-128"/>
              </a:rPr>
              <a:t>eyes.</a:t>
            </a:r>
            <a:endParaRPr lang="en-US" altLang="en-US" sz="2400" dirty="0">
              <a:latin typeface="Century Gothic" charset="0"/>
              <a:ea typeface="ＭＳ Ｐゴシック" charset="-128"/>
              <a:cs typeface="MS PGothic" charset="-128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2400" b="1" u="sng" dirty="0">
                <a:latin typeface="Century Gothic" charset="0"/>
                <a:ea typeface="ＭＳ Ｐゴシック" charset="-128"/>
                <a:cs typeface="MS PGothic" charset="-128"/>
              </a:rPr>
              <a:t>Tie back </a:t>
            </a:r>
            <a:r>
              <a:rPr lang="en-US" altLang="en-US" sz="2400" dirty="0">
                <a:latin typeface="Century Gothic" charset="0"/>
                <a:ea typeface="ＭＳ Ｐゴシック" charset="-128"/>
                <a:cs typeface="MS PGothic" charset="-128"/>
              </a:rPr>
              <a:t>long hair to keep it </a:t>
            </a:r>
            <a:r>
              <a:rPr lang="en-US" altLang="en-US" sz="2400" b="1" dirty="0">
                <a:latin typeface="Century Gothic" charset="0"/>
                <a:ea typeface="ＭＳ Ｐゴシック" charset="-128"/>
                <a:cs typeface="MS PGothic" charset="-128"/>
              </a:rPr>
              <a:t>away</a:t>
            </a:r>
            <a:r>
              <a:rPr lang="en-US" altLang="en-US" sz="2400" dirty="0">
                <a:latin typeface="Century Gothic" charset="0"/>
                <a:ea typeface="ＭＳ Ｐゴシック" charset="-128"/>
                <a:cs typeface="MS PGothic" charset="-128"/>
              </a:rPr>
              <a:t> from chemicals, flames, or equipment.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b="1" dirty="0">
                <a:latin typeface="Century Gothic" charset="0"/>
                <a:ea typeface="ＭＳ Ｐゴシック" charset="-128"/>
                <a:cs typeface="MS PGothic" charset="-128"/>
              </a:rPr>
              <a:t>Never</a:t>
            </a:r>
            <a:r>
              <a:rPr lang="en-US" altLang="en-US" dirty="0">
                <a:latin typeface="Century Gothic" charset="0"/>
                <a:ea typeface="ＭＳ Ｐゴシック" charset="-128"/>
                <a:cs typeface="MS PGothic" charset="-128"/>
              </a:rPr>
              <a:t> wear </a:t>
            </a:r>
            <a:r>
              <a:rPr lang="en-US" altLang="en-US" b="1" u="sng" dirty="0">
                <a:latin typeface="Century Gothic" charset="0"/>
                <a:ea typeface="ＭＳ Ｐゴシック" charset="-128"/>
                <a:cs typeface="MS PGothic" charset="-128"/>
              </a:rPr>
              <a:t>open</a:t>
            </a:r>
            <a:r>
              <a:rPr lang="en-US" altLang="en-US" dirty="0">
                <a:latin typeface="Century Gothic" charset="0"/>
                <a:ea typeface="ＭＳ Ｐゴシック" charset="-128"/>
                <a:cs typeface="MS PGothic" charset="-128"/>
              </a:rPr>
              <a:t> shoes or </a:t>
            </a:r>
            <a:r>
              <a:rPr lang="en-US" altLang="en-US" b="1" u="sng" dirty="0">
                <a:latin typeface="Century Gothic" charset="0"/>
                <a:ea typeface="ＭＳ Ｐゴシック" charset="-128"/>
                <a:cs typeface="MS PGothic" charset="-128"/>
              </a:rPr>
              <a:t>sandals.</a:t>
            </a:r>
            <a:endParaRPr lang="en-US" altLang="en-US" dirty="0">
              <a:latin typeface="Century Gothic" charset="0"/>
              <a:ea typeface="ＭＳ Ｐゴシック" charset="-128"/>
              <a:cs typeface="MS PGothic" charset="-128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b="1" u="sng" dirty="0">
                <a:latin typeface="Century Gothic" charset="0"/>
                <a:ea typeface="ＭＳ Ｐゴシック" charset="-128"/>
                <a:cs typeface="MS PGothic" charset="-128"/>
              </a:rPr>
              <a:t>Roll up </a:t>
            </a:r>
            <a:r>
              <a:rPr lang="en-US" altLang="en-US" dirty="0">
                <a:latin typeface="Century Gothic" charset="0"/>
                <a:ea typeface="ＭＳ Ｐゴシック" charset="-128"/>
                <a:cs typeface="MS PGothic" charset="-128"/>
              </a:rPr>
              <a:t>or secure long </a:t>
            </a:r>
            <a:r>
              <a:rPr lang="en-US" altLang="en-US" b="1" u="sng" dirty="0">
                <a:latin typeface="Century Gothic" charset="0"/>
                <a:ea typeface="ＭＳ Ｐゴシック" charset="-128"/>
                <a:cs typeface="MS PGothic" charset="-128"/>
              </a:rPr>
              <a:t>sleeves</a:t>
            </a:r>
            <a:r>
              <a:rPr lang="en-US" altLang="en-US" u="sng" dirty="0">
                <a:latin typeface="Century Gothic" charset="0"/>
                <a:ea typeface="ＭＳ Ｐゴシック" charset="-128"/>
                <a:cs typeface="MS PGothic" charset="-128"/>
              </a:rPr>
              <a:t> </a:t>
            </a:r>
            <a:r>
              <a:rPr lang="en-US" altLang="en-US" dirty="0">
                <a:latin typeface="Century Gothic" charset="0"/>
                <a:ea typeface="ＭＳ Ｐゴシック" charset="-128"/>
                <a:cs typeface="MS PGothic" charset="-128"/>
              </a:rPr>
              <a:t>or loose </a:t>
            </a:r>
            <a:r>
              <a:rPr lang="en-US" altLang="en-US" b="1" dirty="0">
                <a:latin typeface="Century Gothic" charset="0"/>
                <a:ea typeface="ＭＳ Ｐゴシック" charset="-128"/>
                <a:cs typeface="MS PGothic" charset="-128"/>
              </a:rPr>
              <a:t>clothing</a:t>
            </a:r>
            <a:r>
              <a:rPr lang="en-US" altLang="en-US" dirty="0">
                <a:latin typeface="Century Gothic" charset="0"/>
                <a:ea typeface="ＭＳ Ｐゴシック" charset="-128"/>
                <a:cs typeface="MS PGothic" charset="-128"/>
              </a:rPr>
              <a:t> and </a:t>
            </a:r>
            <a:r>
              <a:rPr lang="en-US" altLang="en-US" b="1" dirty="0">
                <a:latin typeface="Century Gothic" charset="0"/>
                <a:ea typeface="ＭＳ Ｐゴシック" charset="-128"/>
                <a:cs typeface="MS PGothic" charset="-128"/>
              </a:rPr>
              <a:t>jewelry</a:t>
            </a:r>
            <a:r>
              <a:rPr lang="en-US" altLang="en-US" b="1" dirty="0">
                <a:solidFill>
                  <a:srgbClr val="FFFF00"/>
                </a:solidFill>
                <a:latin typeface="Century Gothic" charset="0"/>
                <a:ea typeface="ＭＳ Ｐゴシック" charset="-128"/>
                <a:cs typeface="MS PGothic" charset="-128"/>
              </a:rPr>
              <a:t>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altLang="en-US" dirty="0">
              <a:latin typeface="Century Gothic" charset="0"/>
              <a:ea typeface="ＭＳ Ｐゴシック" charset="-128"/>
              <a:cs typeface="MS PGothic" charset="-128"/>
            </a:endParaRPr>
          </a:p>
        </p:txBody>
      </p:sp>
      <p:pic>
        <p:nvPicPr>
          <p:cNvPr id="29700" name="Picture 1">
            <a:extLst>
              <a:ext uri="{FF2B5EF4-FFF2-40B4-BE49-F238E27FC236}">
                <a16:creationId xmlns:a16="http://schemas.microsoft.com/office/drawing/2014/main" id="{2F58C2B9-8336-3C43-B00E-EDD3A43AC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2"/>
          <a:stretch>
            <a:fillRect/>
          </a:stretch>
        </p:blipFill>
        <p:spPr bwMode="auto">
          <a:xfrm>
            <a:off x="5175250" y="2713038"/>
            <a:ext cx="3435350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6D399A7-0529-F444-A8B5-BCAC1AE7F784}"/>
              </a:ext>
            </a:extLst>
          </p:cNvPr>
          <p:cNvCxnSpPr/>
          <p:nvPr/>
        </p:nvCxnSpPr>
        <p:spPr>
          <a:xfrm flipV="1">
            <a:off x="3368386" y="1295400"/>
            <a:ext cx="2499014" cy="5845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10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10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10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42C12B76-D896-8D48-99B0-8A51A879363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hlink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First Aid Safety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AF91B53B-BBF7-724F-8975-B429B9F401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0" y="1600200"/>
            <a:ext cx="4581525" cy="4525963"/>
          </a:xfrm>
        </p:spPr>
        <p:txBody>
          <a:bodyPr/>
          <a:lstStyle/>
          <a:p>
            <a:pPr eaLnBrk="1" hangingPunct="1"/>
            <a:r>
              <a:rPr lang="en-US" altLang="en-US" sz="2800" b="1" u="sng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Report</a:t>
            </a:r>
            <a:r>
              <a:rPr lang="en-US" altLang="en-US" sz="2800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 all accidents to Ms. Ward.</a:t>
            </a:r>
          </a:p>
          <a:p>
            <a:pPr eaLnBrk="1" hangingPunct="1"/>
            <a:endParaRPr lang="en-US" altLang="en-US" sz="2800" dirty="0"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 b="1" u="sng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Know</a:t>
            </a:r>
            <a:r>
              <a:rPr lang="en-US" altLang="en-US" sz="2800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 the </a:t>
            </a:r>
            <a:r>
              <a:rPr lang="en-US" altLang="en-US" sz="2800" b="1" u="sng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location</a:t>
            </a:r>
            <a:r>
              <a:rPr lang="en-US" altLang="en-US" sz="2800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 of emergency equipment.</a:t>
            </a:r>
          </a:p>
        </p:txBody>
      </p:sp>
      <p:pic>
        <p:nvPicPr>
          <p:cNvPr id="6" name="Picture 1027" descr="D:\My Documents\New Chemistry\Lab Powerpoints\Safety\blanket.gif">
            <a:extLst>
              <a:ext uri="{FF2B5EF4-FFF2-40B4-BE49-F238E27FC236}">
                <a16:creationId xmlns:a16="http://schemas.microsoft.com/office/drawing/2014/main" id="{CC5D9D9E-C5EF-2341-88AE-381B45639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1347788"/>
            <a:ext cx="2378075" cy="20034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28" descr="D:\My Documents\New Chemistry\Lab Powerpoints\Safety\eyewash_s.jpg">
            <a:extLst>
              <a:ext uri="{FF2B5EF4-FFF2-40B4-BE49-F238E27FC236}">
                <a16:creationId xmlns:a16="http://schemas.microsoft.com/office/drawing/2014/main" id="{6041A8C7-65CD-5348-81DE-45F7B78FE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738" y="4167188"/>
            <a:ext cx="2124075" cy="19589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File:FireExtinguisherABC.jpg">
            <a:hlinkClick r:id="rId4"/>
            <a:extLst>
              <a:ext uri="{FF2B5EF4-FFF2-40B4-BE49-F238E27FC236}">
                <a16:creationId xmlns:a16="http://schemas.microsoft.com/office/drawing/2014/main" id="{C81EC230-C0F2-6247-A9C9-AFA01445A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2413"/>
            <a:ext cx="2346325" cy="4572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5C1E285B-6E44-9C4B-9DDB-4B470EE4A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839200" cy="1143000"/>
          </a:xfrm>
        </p:spPr>
        <p:txBody>
          <a:bodyPr/>
          <a:lstStyle/>
          <a:p>
            <a:pPr algn="l" eaLnBrk="1" hangingPunct="1"/>
            <a:r>
              <a:rPr lang="en-US" altLang="en-US" sz="3200" b="1">
                <a:latin typeface="Century Gothic" panose="020B0502020202020204" pitchFamily="34" charset="0"/>
                <a:ea typeface="ＭＳ Ｐゴシック" panose="020B0600070205080204" pitchFamily="34" charset="-128"/>
              </a:rPr>
              <a:t>The safety equipment for this room is located:</a:t>
            </a:r>
            <a:br>
              <a:rPr lang="en-US" altLang="en-US" sz="3200">
                <a:latin typeface="Century Gothic" panose="020B0502020202020204" pitchFamily="34" charset="0"/>
                <a:ea typeface="ＭＳ Ｐゴシック" panose="020B0600070205080204" pitchFamily="34" charset="-128"/>
              </a:rPr>
            </a:br>
            <a:endParaRPr lang="en-US" altLang="en-US" sz="3200"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CC12F08C-1054-FA42-A414-99EBF1844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5181600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buNone/>
            </a:pPr>
            <a:endParaRPr lang="en-US" altLang="en-US" sz="2800" dirty="0"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Fire extinguisher: </a:t>
            </a:r>
            <a:r>
              <a:rPr lang="en-US" altLang="en-US" sz="2800" b="1" u="sng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Inside the classroom</a:t>
            </a:r>
            <a:r>
              <a:rPr lang="en-US" altLang="en-US" sz="2800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 by the sink</a:t>
            </a:r>
          </a:p>
          <a:p>
            <a:pPr eaLnBrk="1" hangingPunct="1"/>
            <a:endParaRPr lang="en-US" altLang="en-US" sz="2800" dirty="0"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Sink: </a:t>
            </a:r>
            <a:r>
              <a:rPr lang="en-US" altLang="en-US" sz="2800" b="1" u="sng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By the main door</a:t>
            </a:r>
          </a:p>
          <a:p>
            <a:pPr eaLnBrk="1" hangingPunct="1"/>
            <a:r>
              <a:rPr lang="en-US" altLang="en-US" sz="2800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First Aid Kit: </a:t>
            </a:r>
            <a:r>
              <a:rPr lang="en-US" altLang="en-US" sz="2800" b="1" u="sng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See Ms. Ward</a:t>
            </a:r>
          </a:p>
          <a:p>
            <a:pPr eaLnBrk="1" hangingPunct="1"/>
            <a:endParaRPr lang="en-US" altLang="en-US" dirty="0"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>
            <a:extLst>
              <a:ext uri="{FF2B5EF4-FFF2-40B4-BE49-F238E27FC236}">
                <a16:creationId xmlns:a16="http://schemas.microsoft.com/office/drawing/2014/main" id="{06EDD9FD-BBF9-5440-B0BA-A978F5CE95B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hlink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Hot Glue Gun Safety</a:t>
            </a:r>
          </a:p>
        </p:txBody>
      </p:sp>
      <p:sp>
        <p:nvSpPr>
          <p:cNvPr id="110596" name="Rectangle 4">
            <a:extLst>
              <a:ext uri="{FF2B5EF4-FFF2-40B4-BE49-F238E27FC236}">
                <a16:creationId xmlns:a16="http://schemas.microsoft.com/office/drawing/2014/main" id="{04CB7E47-B5EC-F242-AD4D-7BA0BA3185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7600" y="1524000"/>
            <a:ext cx="5257800" cy="5029200"/>
          </a:xfrm>
        </p:spPr>
        <p:txBody>
          <a:bodyPr/>
          <a:lstStyle/>
          <a:p>
            <a:pPr lvl="0"/>
            <a:r>
              <a:rPr lang="en-US" b="1" dirty="0"/>
              <a:t>Never </a:t>
            </a:r>
            <a:r>
              <a:rPr lang="en-US" dirty="0"/>
              <a:t>use</a:t>
            </a:r>
            <a:r>
              <a:rPr lang="en-US" b="1" dirty="0"/>
              <a:t> </a:t>
            </a:r>
            <a:r>
              <a:rPr lang="en-US" b="1" u="sng" dirty="0"/>
              <a:t>hot glue guns</a:t>
            </a:r>
            <a:r>
              <a:rPr lang="en-US" b="1" dirty="0"/>
              <a:t> </a:t>
            </a:r>
            <a:r>
              <a:rPr lang="en-US" dirty="0"/>
              <a:t>unless instructed to do so.</a:t>
            </a:r>
          </a:p>
          <a:p>
            <a:pPr lvl="0"/>
            <a:r>
              <a:rPr lang="en-US" dirty="0"/>
              <a:t>To see if a hot glue gun is </a:t>
            </a:r>
            <a:r>
              <a:rPr lang="en-US" b="1" u="sng" dirty="0"/>
              <a:t>hot</a:t>
            </a:r>
            <a:r>
              <a:rPr lang="en-US" dirty="0"/>
              <a:t>, squeeze the handle to see if glue comes out.</a:t>
            </a:r>
          </a:p>
          <a:p>
            <a:pPr lvl="0"/>
            <a:r>
              <a:rPr lang="en-US" dirty="0"/>
              <a:t>Never touch the </a:t>
            </a:r>
            <a:r>
              <a:rPr lang="en-US" b="1" u="sng" dirty="0"/>
              <a:t>nozzle</a:t>
            </a:r>
            <a:r>
              <a:rPr lang="en-US" dirty="0"/>
              <a:t> of a hot glue gun or the </a:t>
            </a:r>
            <a:r>
              <a:rPr lang="en-US" b="1" u="sng" dirty="0" err="1"/>
              <a:t>glue</a:t>
            </a:r>
            <a:r>
              <a:rPr lang="en-US" dirty="0" err="1"/>
              <a:t>that</a:t>
            </a:r>
            <a:r>
              <a:rPr lang="en-US" dirty="0"/>
              <a:t> comes out of the hot glue gun.</a:t>
            </a:r>
          </a:p>
          <a:p>
            <a:pPr lvl="0"/>
            <a:r>
              <a:rPr lang="en-US" dirty="0"/>
              <a:t>If you need to spread the hot glue, use a </a:t>
            </a:r>
            <a:r>
              <a:rPr lang="en-US" b="1" u="sng" dirty="0"/>
              <a:t>popsicle stick </a:t>
            </a:r>
            <a:r>
              <a:rPr lang="en-US" dirty="0"/>
              <a:t>not your fingers. </a:t>
            </a:r>
          </a:p>
        </p:txBody>
      </p:sp>
      <p:pic>
        <p:nvPicPr>
          <p:cNvPr id="32771" name="Picture 6">
            <a:extLst>
              <a:ext uri="{FF2B5EF4-FFF2-40B4-BE49-F238E27FC236}">
                <a16:creationId xmlns:a16="http://schemas.microsoft.com/office/drawing/2014/main" id="{68AC8E45-D99D-E54D-95EC-B4419F9A8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6" r="12656" b="3999"/>
          <a:stretch>
            <a:fillRect/>
          </a:stretch>
        </p:blipFill>
        <p:spPr bwMode="auto">
          <a:xfrm>
            <a:off x="381000" y="2000250"/>
            <a:ext cx="32766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>
            <a:extLst>
              <a:ext uri="{FF2B5EF4-FFF2-40B4-BE49-F238E27FC236}">
                <a16:creationId xmlns:a16="http://schemas.microsoft.com/office/drawing/2014/main" id="{7FC95E4F-6E17-2849-BBE9-77162600D6A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38200" y="152400"/>
            <a:ext cx="7696200" cy="1203325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hlink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Cutting Tools Safety</a:t>
            </a:r>
          </a:p>
        </p:txBody>
      </p:sp>
      <p:sp>
        <p:nvSpPr>
          <p:cNvPr id="112644" name="Rectangle 4">
            <a:extLst>
              <a:ext uri="{FF2B5EF4-FFF2-40B4-BE49-F238E27FC236}">
                <a16:creationId xmlns:a16="http://schemas.microsoft.com/office/drawing/2014/main" id="{8021502D-C32A-184A-856D-D36E97DC00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4419600" cy="53340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Never </a:t>
            </a:r>
            <a:r>
              <a:rPr lang="en-US" b="1" dirty="0"/>
              <a:t>use </a:t>
            </a:r>
            <a:r>
              <a:rPr lang="en-US" b="1" u="sng" dirty="0"/>
              <a:t>Cutting tools </a:t>
            </a:r>
            <a:r>
              <a:rPr lang="en-US" dirty="0"/>
              <a:t>without permission from the teacher.</a:t>
            </a:r>
          </a:p>
          <a:p>
            <a:pPr lvl="0"/>
            <a:r>
              <a:rPr lang="en-US" dirty="0"/>
              <a:t>When cutting or sawing point tool </a:t>
            </a:r>
            <a:r>
              <a:rPr lang="en-US" b="1" u="sng" dirty="0"/>
              <a:t>Away</a:t>
            </a:r>
            <a:r>
              <a:rPr lang="en-US" dirty="0"/>
              <a:t> from you.</a:t>
            </a:r>
          </a:p>
          <a:p>
            <a:pPr lvl="0"/>
            <a:r>
              <a:rPr lang="en-US" dirty="0"/>
              <a:t>Carry all cutting tools by the</a:t>
            </a:r>
            <a:r>
              <a:rPr lang="en-US" b="1" dirty="0"/>
              <a:t> </a:t>
            </a:r>
            <a:r>
              <a:rPr lang="en-US" b="1" u="sng" dirty="0"/>
              <a:t>Handle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Never </a:t>
            </a:r>
            <a:r>
              <a:rPr lang="en-US" b="1" u="sng" dirty="0"/>
              <a:t>Run</a:t>
            </a:r>
            <a:r>
              <a:rPr lang="en-US" dirty="0"/>
              <a:t> or play around when carrying cutting tools. </a:t>
            </a:r>
          </a:p>
          <a:p>
            <a:pPr eaLnBrk="1" hangingPunct="1"/>
            <a:endParaRPr lang="en-US" altLang="en-US" sz="2800" b="1" dirty="0"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3795" name="Picture 1">
            <a:extLst>
              <a:ext uri="{FF2B5EF4-FFF2-40B4-BE49-F238E27FC236}">
                <a16:creationId xmlns:a16="http://schemas.microsoft.com/office/drawing/2014/main" id="{C652FB88-7FC4-5041-B7B1-781068C04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06525"/>
            <a:ext cx="44545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112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7CAFA43F-0B72-E148-B906-B6820A11986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hlink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End of Experiment Rules</a:t>
            </a: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F6A94105-E30B-B14F-909D-54AC6B0B0D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52800" y="1676400"/>
            <a:ext cx="5562600" cy="4953000"/>
          </a:xfrm>
        </p:spPr>
        <p:txBody>
          <a:bodyPr/>
          <a:lstStyle/>
          <a:p>
            <a:pPr eaLnBrk="1" hangingPunct="1"/>
            <a:r>
              <a:rPr lang="en-US" altLang="en-US" sz="2800" b="1" u="sng">
                <a:latin typeface="Century Gothic" panose="020B0502020202020204" pitchFamily="34" charset="0"/>
                <a:ea typeface="ＭＳ Ｐゴシック" panose="020B0600070205080204" pitchFamily="34" charset="-128"/>
              </a:rPr>
              <a:t>Return</a:t>
            </a:r>
            <a:r>
              <a:rPr lang="en-US" altLang="en-US" sz="2800">
                <a:latin typeface="Century Gothic" panose="020B0502020202020204" pitchFamily="34" charset="0"/>
                <a:ea typeface="ＭＳ Ｐゴシック" panose="020B0600070205080204" pitchFamily="34" charset="-128"/>
              </a:rPr>
              <a:t> all equipment to its proper place.</a:t>
            </a:r>
          </a:p>
          <a:p>
            <a:pPr eaLnBrk="1" hangingPunct="1"/>
            <a:r>
              <a:rPr lang="en-US" altLang="en-US" sz="2800" b="1" u="sng">
                <a:latin typeface="Century Gothic" panose="020B0502020202020204" pitchFamily="34" charset="0"/>
                <a:ea typeface="ＭＳ Ｐゴシック" panose="020B0600070205080204" pitchFamily="34" charset="-128"/>
              </a:rPr>
              <a:t>Clean</a:t>
            </a:r>
            <a:r>
              <a:rPr lang="en-US" altLang="en-US" sz="2800">
                <a:latin typeface="Century Gothic" panose="020B0502020202020204" pitchFamily="34" charset="0"/>
                <a:ea typeface="ＭＳ Ｐゴシック" panose="020B0600070205080204" pitchFamily="34" charset="-128"/>
              </a:rPr>
              <a:t> your station—make it look cleaner than it did when you entered the lab!</a:t>
            </a:r>
          </a:p>
          <a:p>
            <a:pPr eaLnBrk="1" hangingPunct="1"/>
            <a:r>
              <a:rPr lang="en-US" altLang="en-US" sz="2800" b="1" u="sng">
                <a:latin typeface="Century Gothic" panose="020B0502020202020204" pitchFamily="34" charset="0"/>
                <a:ea typeface="ＭＳ Ｐゴシック" panose="020B0600070205080204" pitchFamily="34" charset="-128"/>
              </a:rPr>
              <a:t>Dispose</a:t>
            </a:r>
            <a:r>
              <a:rPr lang="en-US" altLang="en-US" sz="2800">
                <a:latin typeface="Century Gothic" panose="020B0502020202020204" pitchFamily="34" charset="0"/>
                <a:ea typeface="ＭＳ Ｐゴシック" panose="020B0600070205080204" pitchFamily="34" charset="-128"/>
              </a:rPr>
              <a:t> of </a:t>
            </a:r>
            <a:r>
              <a:rPr lang="en-US" altLang="en-US" sz="2800" b="1" u="sng">
                <a:latin typeface="Century Gothic" panose="020B0502020202020204" pitchFamily="34" charset="0"/>
                <a:ea typeface="ＭＳ Ｐゴシック" panose="020B0600070205080204" pitchFamily="34" charset="-128"/>
              </a:rPr>
              <a:t>waste</a:t>
            </a:r>
            <a:r>
              <a:rPr lang="en-US" altLang="en-US" sz="2800">
                <a:latin typeface="Century Gothic" panose="020B0502020202020204" pitchFamily="34" charset="0"/>
                <a:ea typeface="ＭＳ Ｐゴシック" panose="020B0600070205080204" pitchFamily="34" charset="-128"/>
              </a:rPr>
              <a:t> materials as instructed by your teacher.</a:t>
            </a:r>
          </a:p>
          <a:p>
            <a:pPr eaLnBrk="1" hangingPunct="1"/>
            <a:r>
              <a:rPr lang="en-US" altLang="en-US" sz="2800" b="1" u="sng">
                <a:latin typeface="Century Gothic" panose="020B0502020202020204" pitchFamily="34" charset="0"/>
                <a:ea typeface="ＭＳ Ｐゴシック" panose="020B0600070205080204" pitchFamily="34" charset="-128"/>
              </a:rPr>
              <a:t>Wash hands </a:t>
            </a:r>
            <a:r>
              <a:rPr lang="en-US" altLang="en-US" sz="2800">
                <a:latin typeface="Century Gothic" panose="020B0502020202020204" pitchFamily="34" charset="0"/>
                <a:ea typeface="ＭＳ Ｐゴシック" panose="020B0600070205080204" pitchFamily="34" charset="-128"/>
              </a:rPr>
              <a:t>after every experiment.</a:t>
            </a:r>
          </a:p>
        </p:txBody>
      </p:sp>
      <p:pic>
        <p:nvPicPr>
          <p:cNvPr id="34819" name="Picture 4">
            <a:extLst>
              <a:ext uri="{FF2B5EF4-FFF2-40B4-BE49-F238E27FC236}">
                <a16:creationId xmlns:a16="http://schemas.microsoft.com/office/drawing/2014/main" id="{91CA377B-6010-964F-BC61-F26127A60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0" r="35001"/>
          <a:stretch>
            <a:fillRect/>
          </a:stretch>
        </p:blipFill>
        <p:spPr bwMode="auto">
          <a:xfrm>
            <a:off x="430213" y="1717675"/>
            <a:ext cx="2522537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5">
            <a:extLst>
              <a:ext uri="{FF2B5EF4-FFF2-40B4-BE49-F238E27FC236}">
                <a16:creationId xmlns:a16="http://schemas.microsoft.com/office/drawing/2014/main" id="{DA1A4411-F1FC-6C48-901B-5C3C237BD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0"/>
          <a:stretch>
            <a:fillRect/>
          </a:stretch>
        </p:blipFill>
        <p:spPr bwMode="auto">
          <a:xfrm>
            <a:off x="457200" y="4572000"/>
            <a:ext cx="27670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20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20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20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>
            <a:extLst>
              <a:ext uri="{FF2B5EF4-FFF2-40B4-BE49-F238E27FC236}">
                <a16:creationId xmlns:a16="http://schemas.microsoft.com/office/drawing/2014/main" id="{999CA818-EE38-C244-88D4-07401825E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75"/>
            <a:ext cx="533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s://mast.wikispaces.com/file/view/labkidsmistakes.jpg">
            <a:extLst>
              <a:ext uri="{FF2B5EF4-FFF2-40B4-BE49-F238E27FC236}">
                <a16:creationId xmlns:a16="http://schemas.microsoft.com/office/drawing/2014/main" id="{3FB8EF22-B915-B14A-82B4-D27710CF4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8026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>
            <a:extLst>
              <a:ext uri="{FF2B5EF4-FFF2-40B4-BE49-F238E27FC236}">
                <a16:creationId xmlns:a16="http://schemas.microsoft.com/office/drawing/2014/main" id="{6EDC90D7-5DF1-2447-B526-BED2D2003EC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500">
                <a:solidFill>
                  <a:schemeClr val="hlink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What’s Wrong Here? </a:t>
            </a:r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A405F83D-CE4C-B64A-8B91-9E29B64481F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500">
                <a:solidFill>
                  <a:schemeClr val="hlink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Be Smart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C7E40EE1-1E6F-F74B-8F1F-CA337E6EA8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70163" y="1816100"/>
            <a:ext cx="6188075" cy="3932238"/>
          </a:xfrm>
        </p:spPr>
        <p:txBody>
          <a:bodyPr/>
          <a:lstStyle/>
          <a:p>
            <a:pPr marL="12700" indent="-12700" eaLnBrk="1" hangingPunct="1">
              <a:buFont typeface="Wingdings" charset="2"/>
              <a:buNone/>
              <a:defRPr/>
            </a:pPr>
            <a:r>
              <a:rPr lang="en-US" altLang="en-US" dirty="0">
                <a:latin typeface="Century Gothic" charset="0"/>
                <a:ea typeface="MS PGothic" charset="-128"/>
                <a:cs typeface="MS PGothic" charset="-128"/>
              </a:rPr>
              <a:t>	</a:t>
            </a:r>
            <a:r>
              <a:rPr lang="en-US" altLang="en-US" sz="2700" dirty="0">
                <a:latin typeface="Century Gothic" charset="0"/>
                <a:ea typeface="MS PGothic" charset="-128"/>
                <a:cs typeface="MS PGothic" charset="-128"/>
              </a:rPr>
              <a:t>While doing science experiments, you’ll be </a:t>
            </a:r>
            <a:r>
              <a:rPr lang="en-US" altLang="en-US" sz="2700" b="1" dirty="0">
                <a:latin typeface="Century Gothic" charset="0"/>
                <a:ea typeface="MS PGothic" charset="-128"/>
                <a:cs typeface="MS PGothic" charset="-128"/>
              </a:rPr>
              <a:t>expected</a:t>
            </a:r>
            <a:r>
              <a:rPr lang="en-US" altLang="en-US" sz="2700" dirty="0">
                <a:latin typeface="Century Gothic" charset="0"/>
                <a:ea typeface="MS PGothic" charset="-128"/>
                <a:cs typeface="MS PGothic" charset="-128"/>
              </a:rPr>
              <a:t> to </a:t>
            </a:r>
            <a:r>
              <a:rPr lang="en-US" altLang="en-US" sz="2700" b="1" dirty="0">
                <a:latin typeface="Century Gothic" charset="0"/>
                <a:ea typeface="MS PGothic" charset="-128"/>
                <a:cs typeface="MS PGothic" charset="-128"/>
              </a:rPr>
              <a:t>follow</a:t>
            </a:r>
            <a:r>
              <a:rPr lang="en-US" altLang="en-US" sz="2700" dirty="0">
                <a:latin typeface="Century Gothic" charset="0"/>
                <a:ea typeface="MS PGothic" charset="-128"/>
                <a:cs typeface="MS PGothic" charset="-128"/>
              </a:rPr>
              <a:t> safety rules.  There are </a:t>
            </a:r>
            <a:r>
              <a:rPr lang="en-US" altLang="en-US" sz="2700" b="1" dirty="0">
                <a:latin typeface="Century Gothic" charset="0"/>
                <a:ea typeface="MS PGothic" charset="-128"/>
                <a:cs typeface="MS PGothic" charset="-128"/>
              </a:rPr>
              <a:t>risks</a:t>
            </a:r>
            <a:r>
              <a:rPr lang="en-US" altLang="en-US" sz="2700" dirty="0">
                <a:latin typeface="Century Gothic" charset="0"/>
                <a:ea typeface="MS PGothic" charset="-128"/>
                <a:cs typeface="MS PGothic" charset="-128"/>
              </a:rPr>
              <a:t> involved in handling </a:t>
            </a:r>
            <a:r>
              <a:rPr lang="en-US" altLang="en-US" sz="2700" b="1" dirty="0">
                <a:latin typeface="Century Gothic" charset="0"/>
                <a:ea typeface="MS PGothic" charset="-128"/>
                <a:cs typeface="MS PGothic" charset="-128"/>
              </a:rPr>
              <a:t>glass</a:t>
            </a:r>
            <a:r>
              <a:rPr lang="en-US" altLang="en-US" sz="2700" dirty="0">
                <a:latin typeface="Century Gothic" charset="0"/>
                <a:ea typeface="MS PGothic" charset="-128"/>
                <a:cs typeface="MS PGothic" charset="-128"/>
              </a:rPr>
              <a:t>, </a:t>
            </a:r>
            <a:r>
              <a:rPr lang="en-US" altLang="en-US" sz="2700" b="1" dirty="0">
                <a:latin typeface="Century Gothic" charset="0"/>
                <a:ea typeface="MS PGothic" charset="-128"/>
                <a:cs typeface="MS PGothic" charset="-128"/>
              </a:rPr>
              <a:t>hot</a:t>
            </a:r>
            <a:r>
              <a:rPr lang="en-US" altLang="en-US" sz="2700" dirty="0">
                <a:latin typeface="Century Gothic" charset="0"/>
                <a:ea typeface="MS PGothic" charset="-128"/>
                <a:cs typeface="MS PGothic" charset="-128"/>
              </a:rPr>
              <a:t> objects, and certain </a:t>
            </a:r>
            <a:r>
              <a:rPr lang="en-US" altLang="en-US" sz="2700" b="1" dirty="0">
                <a:latin typeface="Century Gothic" charset="0"/>
                <a:ea typeface="MS PGothic" charset="-128"/>
                <a:cs typeface="MS PGothic" charset="-128"/>
              </a:rPr>
              <a:t>chemicals.</a:t>
            </a:r>
            <a:r>
              <a:rPr lang="en-US" altLang="en-US" sz="2700" b="1" dirty="0">
                <a:solidFill>
                  <a:srgbClr val="FFFF00"/>
                </a:solidFill>
                <a:latin typeface="Century Gothic" charset="0"/>
                <a:ea typeface="MS PGothic" charset="-128"/>
                <a:cs typeface="MS PGothic" charset="-128"/>
              </a:rPr>
              <a:t>.</a:t>
            </a:r>
            <a:r>
              <a:rPr lang="en-US" altLang="en-US" sz="2700" dirty="0">
                <a:latin typeface="Century Gothic" charset="0"/>
                <a:ea typeface="MS PGothic" charset="-128"/>
                <a:cs typeface="MS PGothic" charset="-128"/>
              </a:rPr>
              <a:t> </a:t>
            </a:r>
          </a:p>
          <a:p>
            <a:pPr marL="12700" indent="-12700" eaLnBrk="1" hangingPunct="1">
              <a:buFont typeface="Wingdings" charset="2"/>
              <a:buNone/>
              <a:defRPr/>
            </a:pPr>
            <a:r>
              <a:rPr lang="en-US" altLang="en-US" sz="3000" b="1" dirty="0">
                <a:latin typeface="Century Gothic" charset="0"/>
                <a:ea typeface="MS PGothic" charset="-128"/>
                <a:cs typeface="MS PGothic" charset="-128"/>
              </a:rPr>
              <a:t>Knowing what to do </a:t>
            </a:r>
            <a:r>
              <a:rPr lang="en-US" altLang="en-US" sz="3000" dirty="0">
                <a:latin typeface="Century Gothic" charset="0"/>
                <a:ea typeface="MS PGothic" charset="-128"/>
                <a:cs typeface="MS PGothic" charset="-128"/>
              </a:rPr>
              <a:t>in different laboratory situations will </a:t>
            </a:r>
            <a:r>
              <a:rPr lang="en-US" altLang="en-US" sz="3000" b="1" dirty="0">
                <a:latin typeface="Century Gothic" charset="0"/>
                <a:ea typeface="MS PGothic" charset="-128"/>
                <a:cs typeface="MS PGothic" charset="-128"/>
              </a:rPr>
              <a:t>help</a:t>
            </a:r>
            <a:r>
              <a:rPr lang="en-US" altLang="en-US" sz="3000" dirty="0">
                <a:latin typeface="Century Gothic" charset="0"/>
                <a:ea typeface="MS PGothic" charset="-128"/>
                <a:cs typeface="MS PGothic" charset="-128"/>
              </a:rPr>
              <a:t> </a:t>
            </a:r>
            <a:r>
              <a:rPr lang="en-US" altLang="en-US" sz="3000" b="1" dirty="0">
                <a:latin typeface="Century Gothic" charset="0"/>
                <a:ea typeface="MS PGothic" charset="-128"/>
                <a:cs typeface="MS PGothic" charset="-128"/>
              </a:rPr>
              <a:t>prevent</a:t>
            </a:r>
            <a:r>
              <a:rPr lang="en-US" altLang="en-US" sz="3000" dirty="0">
                <a:latin typeface="Century Gothic" charset="0"/>
                <a:ea typeface="MS PGothic" charset="-128"/>
                <a:cs typeface="MS PGothic" charset="-128"/>
              </a:rPr>
              <a:t> injuries and </a:t>
            </a:r>
            <a:r>
              <a:rPr lang="en-US" altLang="en-US" sz="3000" b="1" dirty="0">
                <a:latin typeface="Century Gothic" charset="0"/>
                <a:ea typeface="MS PGothic" charset="-128"/>
                <a:cs typeface="MS PGothic" charset="-128"/>
              </a:rPr>
              <a:t>accidents.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altLang="en-US" dirty="0">
              <a:latin typeface="Century Gothic" charset="0"/>
              <a:ea typeface="ＭＳ Ｐゴシック" charset="-128"/>
              <a:cs typeface="MS PGothic" charset="-128"/>
            </a:endParaRPr>
          </a:p>
          <a:p>
            <a:pPr eaLnBrk="1" hangingPunct="1">
              <a:buFont typeface="Wingdings" charset="2"/>
              <a:buNone/>
              <a:defRPr/>
            </a:pPr>
            <a:endParaRPr lang="en-US" altLang="en-US" dirty="0">
              <a:latin typeface="Century Gothic" charset="0"/>
              <a:ea typeface="ＭＳ Ｐゴシック" charset="-128"/>
              <a:cs typeface="MS PGothic" charset="-128"/>
            </a:endParaRPr>
          </a:p>
          <a:p>
            <a:pPr eaLnBrk="1" hangingPunct="1">
              <a:buFont typeface="Wingdings" charset="2"/>
              <a:buNone/>
              <a:defRPr/>
            </a:pPr>
            <a:endParaRPr lang="en-US" altLang="en-US" dirty="0">
              <a:latin typeface="Century Gothic" charset="0"/>
              <a:ea typeface="ＭＳ Ｐゴシック" charset="-128"/>
              <a:cs typeface="MS PGothic" charset="-128"/>
            </a:endParaRPr>
          </a:p>
        </p:txBody>
      </p:sp>
      <p:pic>
        <p:nvPicPr>
          <p:cNvPr id="21507" name="Picture 4">
            <a:extLst>
              <a:ext uri="{FF2B5EF4-FFF2-40B4-BE49-F238E27FC236}">
                <a16:creationId xmlns:a16="http://schemas.microsoft.com/office/drawing/2014/main" id="{284BD1DA-A6D0-4848-B9F3-3B1429962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1185863"/>
            <a:ext cx="3581400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9E1E9795-63F0-D74B-991E-97213D861BD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hlink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My Bad…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D03E8AD7-4777-9A43-AB36-85396E6912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5410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>
                <a:latin typeface="Century Gothic" panose="020B0502020202020204" pitchFamily="34" charset="0"/>
                <a:ea typeface="ＭＳ Ｐゴシック" panose="020B0600070205080204" pitchFamily="34" charset="-128"/>
              </a:rPr>
              <a:t>"I didn't mean to"</a:t>
            </a:r>
            <a:r>
              <a:rPr lang="en-US" altLang="en-US">
                <a:latin typeface="Century Gothic" panose="020B0502020202020204" pitchFamily="34" charset="0"/>
                <a:ea typeface="ＭＳ Ｐゴシック" panose="020B0600070205080204" pitchFamily="34" charset="-128"/>
              </a:rPr>
              <a:t> and </a:t>
            </a:r>
            <a:r>
              <a:rPr lang="en-US" altLang="en-US" b="1">
                <a:latin typeface="Century Gothic" panose="020B0502020202020204" pitchFamily="34" charset="0"/>
                <a:ea typeface="ＭＳ Ｐゴシック" panose="020B0600070205080204" pitchFamily="34" charset="-128"/>
              </a:rPr>
              <a:t>"It wasn't my fault"</a:t>
            </a:r>
            <a:r>
              <a:rPr lang="en-US" altLang="en-US">
                <a:latin typeface="Century Gothic" panose="020B0502020202020204" pitchFamily="34" charset="0"/>
                <a:ea typeface="ＭＳ Ｐゴシック" panose="020B0600070205080204" pitchFamily="34" charset="-128"/>
              </a:rPr>
              <a:t>  are two statements that have no </a:t>
            </a:r>
            <a:r>
              <a:rPr lang="en-US" altLang="en-US" b="1">
                <a:latin typeface="Century Gothic" panose="020B0502020202020204" pitchFamily="34" charset="0"/>
                <a:ea typeface="ＭＳ Ｐゴシック" panose="020B0600070205080204" pitchFamily="34" charset="-128"/>
              </a:rPr>
              <a:t>place in the lab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>
                <a:latin typeface="Century Gothic" panose="020B0502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Century Gothic" panose="020B0502020202020204" pitchFamily="34" charset="0"/>
                <a:ea typeface="ＭＳ Ｐゴシック" panose="020B0600070205080204" pitchFamily="34" charset="-128"/>
              </a:rPr>
              <a:t>If someone is </a:t>
            </a:r>
            <a:r>
              <a:rPr lang="en-US" altLang="en-US" b="1">
                <a:latin typeface="Century Gothic" panose="020B0502020202020204" pitchFamily="34" charset="0"/>
                <a:ea typeface="ＭＳ Ｐゴシック" panose="020B0600070205080204" pitchFamily="34" charset="-128"/>
              </a:rPr>
              <a:t>hurt</a:t>
            </a:r>
            <a:r>
              <a:rPr lang="en-US" altLang="en-US">
                <a:latin typeface="Century Gothic" panose="020B0502020202020204" pitchFamily="34" charset="0"/>
                <a:ea typeface="ＭＳ Ｐゴシック" panose="020B0600070205080204" pitchFamily="34" charset="-128"/>
              </a:rPr>
              <a:t> or equipment is </a:t>
            </a:r>
            <a:r>
              <a:rPr lang="en-US" altLang="en-US" b="1">
                <a:latin typeface="Century Gothic" panose="020B0502020202020204" pitchFamily="34" charset="0"/>
                <a:ea typeface="ＭＳ Ｐゴシック" panose="020B0600070205080204" pitchFamily="34" charset="-128"/>
              </a:rPr>
              <a:t>broken</a:t>
            </a:r>
            <a:r>
              <a:rPr lang="en-US" altLang="en-US">
                <a:latin typeface="Century Gothic" panose="020B0502020202020204" pitchFamily="34" charset="0"/>
                <a:ea typeface="ＭＳ Ｐゴシック" panose="020B0600070205080204" pitchFamily="34" charset="-128"/>
              </a:rPr>
              <a:t>, these statements </a:t>
            </a:r>
            <a:r>
              <a:rPr lang="en-US" altLang="en-US" b="1">
                <a:latin typeface="Century Gothic" panose="020B0502020202020204" pitchFamily="34" charset="0"/>
                <a:ea typeface="ＭＳ Ｐゴシック" panose="020B0600070205080204" pitchFamily="34" charset="-128"/>
              </a:rPr>
              <a:t>cannot undo the harm.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b="1"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2531" name="Picture 4" descr="safety">
            <a:extLst>
              <a:ext uri="{FF2B5EF4-FFF2-40B4-BE49-F238E27FC236}">
                <a16:creationId xmlns:a16="http://schemas.microsoft.com/office/drawing/2014/main" id="{DC4415B3-66C3-B64C-99F7-693261345E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57400"/>
            <a:ext cx="24320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4">
            <a:extLst>
              <a:ext uri="{FF2B5EF4-FFF2-40B4-BE49-F238E27FC236}">
                <a16:creationId xmlns:a16="http://schemas.microsoft.com/office/drawing/2014/main" id="{56766DD0-53FB-EC47-A554-DCED9458A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133600"/>
            <a:ext cx="35814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>
                <a:latin typeface="Century Gothic" panose="020B0502020202020204" pitchFamily="34" charset="0"/>
              </a:rPr>
              <a:t>Eyeglasses and sunglasses </a:t>
            </a:r>
            <a:r>
              <a:rPr lang="en-US" altLang="en-US" sz="3200" u="sng">
                <a:latin typeface="Century Gothic" panose="020B0502020202020204" pitchFamily="34" charset="0"/>
              </a:rPr>
              <a:t>are not </a:t>
            </a:r>
            <a:r>
              <a:rPr lang="en-US" altLang="en-US" sz="3200">
                <a:latin typeface="Century Gothic" panose="020B0502020202020204" pitchFamily="34" charset="0"/>
              </a:rPr>
              <a:t>adequate substitutes.</a:t>
            </a:r>
          </a:p>
        </p:txBody>
      </p:sp>
      <p:pic>
        <p:nvPicPr>
          <p:cNvPr id="23554" name="Picture 1">
            <a:extLst>
              <a:ext uri="{FF2B5EF4-FFF2-40B4-BE49-F238E27FC236}">
                <a16:creationId xmlns:a16="http://schemas.microsoft.com/office/drawing/2014/main" id="{2D659FC8-D54C-2F44-8989-F5736BFD9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9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>
            <a:extLst>
              <a:ext uri="{FF2B5EF4-FFF2-40B4-BE49-F238E27FC236}">
                <a16:creationId xmlns:a16="http://schemas.microsoft.com/office/drawing/2014/main" id="{1F41ABF6-0A3C-1748-9937-4135E70F4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Oval 5">
            <a:extLst>
              <a:ext uri="{FF2B5EF4-FFF2-40B4-BE49-F238E27FC236}">
                <a16:creationId xmlns:a16="http://schemas.microsoft.com/office/drawing/2014/main" id="{2258DAE4-72C4-D144-B183-D62C8C7A1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352800"/>
            <a:ext cx="2286000" cy="3810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1926" name="Line 6">
            <a:extLst>
              <a:ext uri="{FF2B5EF4-FFF2-40B4-BE49-F238E27FC236}">
                <a16:creationId xmlns:a16="http://schemas.microsoft.com/office/drawing/2014/main" id="{63A3DBB8-982E-2142-AC2B-FAF54857CB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3657600"/>
            <a:ext cx="1752600" cy="2209800"/>
          </a:xfrm>
          <a:prstGeom prst="line">
            <a:avLst/>
          </a:prstGeom>
          <a:noFill/>
          <a:ln w="41275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7" name="Text Box 7">
            <a:extLst>
              <a:ext uri="{FF2B5EF4-FFF2-40B4-BE49-F238E27FC236}">
                <a16:creationId xmlns:a16="http://schemas.microsoft.com/office/drawing/2014/main" id="{2F581392-5ED3-C244-8DA1-0CD226558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867400"/>
            <a:ext cx="6324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>
                <a:latin typeface="Century Gothic" panose="020B0502020202020204" pitchFamily="34" charset="0"/>
              </a:rPr>
              <a:t>Follow the dress code!!!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 animBg="1"/>
      <p:bldP spid="819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69AAA04C-BC3E-2F46-A438-E6B86688D6F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26988" y="0"/>
            <a:ext cx="8969376" cy="1600200"/>
          </a:xfrm>
        </p:spPr>
        <p:txBody>
          <a:bodyPr/>
          <a:lstStyle/>
          <a:p>
            <a:pPr eaLnBrk="1" hangingPunct="1"/>
            <a:r>
              <a:rPr lang="en-US" altLang="en-US">
                <a:latin typeface="Century Gothic" panose="020B0502020202020204" pitchFamily="34" charset="0"/>
                <a:ea typeface="ＭＳ Ｐゴシック" panose="020B0600070205080204" pitchFamily="34" charset="-128"/>
              </a:rPr>
              <a:t>NO HORSEPLAY IN CLASS!</a:t>
            </a:r>
          </a:p>
        </p:txBody>
      </p:sp>
      <p:pic>
        <p:nvPicPr>
          <p:cNvPr id="25602" name="Picture 1">
            <a:extLst>
              <a:ext uri="{FF2B5EF4-FFF2-40B4-BE49-F238E27FC236}">
                <a16:creationId xmlns:a16="http://schemas.microsoft.com/office/drawing/2014/main" id="{623E75E2-7007-FD49-93D9-06BBCD743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8"/>
          <a:stretch>
            <a:fillRect/>
          </a:stretch>
        </p:blipFill>
        <p:spPr bwMode="auto">
          <a:xfrm>
            <a:off x="2209800" y="1143000"/>
            <a:ext cx="4876800" cy="556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>
            <a:extLst>
              <a:ext uri="{FF2B5EF4-FFF2-40B4-BE49-F238E27FC236}">
                <a16:creationId xmlns:a16="http://schemas.microsoft.com/office/drawing/2014/main" id="{223FB344-C5F0-7449-BD70-6FD12624D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273050"/>
            <a:ext cx="513080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MS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GMS PS Science">
      <a:majorFont>
        <a:latin typeface="KG All of Me"/>
        <a:ea typeface=""/>
        <a:cs typeface=""/>
      </a:majorFont>
      <a:minorFont>
        <a:latin typeface="Janda Everyday Casual"/>
        <a:ea typeface=""/>
        <a:cs typeface="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GMS.thmx</Template>
  <TotalTime>3172</TotalTime>
  <Words>464</Words>
  <Application>Microsoft Office PowerPoint</Application>
  <PresentationFormat>On-screen Show (4:3)</PresentationFormat>
  <Paragraphs>58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MS PGothic</vt:lpstr>
      <vt:lpstr>MS PGothic</vt:lpstr>
      <vt:lpstr>Arial</vt:lpstr>
      <vt:lpstr>Brush Script MT</vt:lpstr>
      <vt:lpstr>Calibri</vt:lpstr>
      <vt:lpstr>Calisto MT</vt:lpstr>
      <vt:lpstr>Century Gothic</vt:lpstr>
      <vt:lpstr>Garamond</vt:lpstr>
      <vt:lpstr>Janda Everyday Casual</vt:lpstr>
      <vt:lpstr>KG All of Me</vt:lpstr>
      <vt:lpstr>Wingdings</vt:lpstr>
      <vt:lpstr>GMS</vt:lpstr>
      <vt:lpstr>Lab safety in  the STEM classroom</vt:lpstr>
      <vt:lpstr>PowerPoint Presentation</vt:lpstr>
      <vt:lpstr>What’s Wrong Here? </vt:lpstr>
      <vt:lpstr>Be Smart</vt:lpstr>
      <vt:lpstr>My Bad…</vt:lpstr>
      <vt:lpstr>PowerPoint Presentation</vt:lpstr>
      <vt:lpstr>PowerPoint Presentation</vt:lpstr>
      <vt:lpstr>NO HORSEPLAY IN CLASS!</vt:lpstr>
      <vt:lpstr>PowerPoint Presentation</vt:lpstr>
      <vt:lpstr>Lab Safety Stations</vt:lpstr>
      <vt:lpstr>General Precautions</vt:lpstr>
      <vt:lpstr>Dress Code Safety</vt:lpstr>
      <vt:lpstr>First Aid Safety</vt:lpstr>
      <vt:lpstr>The safety equipment for this room is located: </vt:lpstr>
      <vt:lpstr>Hot Glue Gun Safety</vt:lpstr>
      <vt:lpstr>Cutting Tools Safety</vt:lpstr>
      <vt:lpstr>End of Experiment Rules</vt:lpstr>
    </vt:vector>
  </TitlesOfParts>
  <Company>GEOSCIENCES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Mary Anne Holmes</dc:creator>
  <cp:lastModifiedBy>Ward, Elaine</cp:lastModifiedBy>
  <cp:revision>137</cp:revision>
  <cp:lastPrinted>2015-08-19T14:34:23Z</cp:lastPrinted>
  <dcterms:created xsi:type="dcterms:W3CDTF">2004-11-20T19:51:08Z</dcterms:created>
  <dcterms:modified xsi:type="dcterms:W3CDTF">2025-08-13T13:19:59Z</dcterms:modified>
</cp:coreProperties>
</file>