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62" r:id="rId5"/>
    <p:sldId id="258"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6" r:id="rId22"/>
    <p:sldId id="277" r:id="rId23"/>
    <p:sldId id="279" r:id="rId24"/>
    <p:sldId id="280" r:id="rId25"/>
    <p:sldId id="281" r:id="rId26"/>
    <p:sldId id="282" r:id="rId27"/>
    <p:sldId id="284" r:id="rId28"/>
    <p:sldId id="285" r:id="rId29"/>
    <p:sldId id="286" r:id="rId30"/>
    <p:sldId id="287" r:id="rId31"/>
    <p:sldId id="288" r:id="rId32"/>
    <p:sldId id="289" r:id="rId33"/>
    <p:sldId id="290" r:id="rId34"/>
    <p:sldId id="283"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AD798"/>
    <a:srgbClr val="F8C568"/>
    <a:srgbClr val="FF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0" d="100"/>
          <a:sy n="100" d="100"/>
        </p:scale>
        <p:origin x="1026" y="90"/>
      </p:cViewPr>
      <p:guideLst>
        <p:guide orient="horz" pos="2160"/>
        <p:guide pos="2880"/>
      </p:guideLst>
    </p:cSldViewPr>
  </p:slideViewPr>
  <p:notesTextViewPr>
    <p:cViewPr>
      <p:scale>
        <a:sx n="1" d="1"/>
        <a:sy n="1" d="1"/>
      </p:scale>
      <p:origin x="0" y="0"/>
    </p:cViewPr>
  </p:notesTextViewPr>
  <p:sorterViewPr>
    <p:cViewPr>
      <p:scale>
        <a:sx n="100" d="100"/>
        <a:sy n="100" d="100"/>
      </p:scale>
      <p:origin x="0" y="5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1676400"/>
            <a:ext cx="6172200" cy="1143000"/>
          </a:xfrm>
        </p:spPr>
        <p:txBody>
          <a:bodyPr anchor="b"/>
          <a:lstStyle>
            <a:lvl1pPr>
              <a:defRPr sz="6000"/>
            </a:lvl1pPr>
          </a:lstStyle>
          <a:p>
            <a:pPr lvl="0"/>
            <a:r>
              <a:rPr lang="en-US" noProof="0"/>
              <a:t>Click to edit Master title style</a:t>
            </a:r>
          </a:p>
        </p:txBody>
      </p:sp>
      <p:sp>
        <p:nvSpPr>
          <p:cNvPr id="3075" name="Rectangle 3"/>
          <p:cNvSpPr>
            <a:spLocks noGrp="1" noChangeArrowheads="1"/>
          </p:cNvSpPr>
          <p:nvPr>
            <p:ph type="subTitle" idx="1"/>
          </p:nvPr>
        </p:nvSpPr>
        <p:spPr>
          <a:xfrm>
            <a:off x="2590800" y="2819400"/>
            <a:ext cx="6172200" cy="1752600"/>
          </a:xfrm>
        </p:spPr>
        <p:txBody>
          <a:bodyPr/>
          <a:lstStyle>
            <a:lvl1pPr marL="0" indent="0" algn="ctr">
              <a:buFontTx/>
              <a:buNone/>
              <a:defRPr/>
            </a:lvl1pPr>
          </a:lstStyle>
          <a:p>
            <a:pPr lvl="0"/>
            <a:r>
              <a:rPr 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19D68C67-BF00-4762-BB08-6DAE9E73A10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660F99-97EE-48B9-B1ED-32613590A2CC}" type="slidenum">
              <a:rPr lang="en-US"/>
              <a:pPr/>
              <a:t>‹#›</a:t>
            </a:fld>
            <a:endParaRPr lang="en-US"/>
          </a:p>
        </p:txBody>
      </p:sp>
    </p:spTree>
    <p:extLst>
      <p:ext uri="{BB962C8B-B14F-4D97-AF65-F5344CB8AC3E}">
        <p14:creationId xmlns:p14="http://schemas.microsoft.com/office/powerpoint/2010/main" val="40183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6727E4-C332-4D0D-A355-C69B1B3088AD}" type="slidenum">
              <a:rPr lang="en-US"/>
              <a:pPr/>
              <a:t>‹#›</a:t>
            </a:fld>
            <a:endParaRPr lang="en-US"/>
          </a:p>
        </p:txBody>
      </p:sp>
    </p:spTree>
    <p:extLst>
      <p:ext uri="{BB962C8B-B14F-4D97-AF65-F5344CB8AC3E}">
        <p14:creationId xmlns:p14="http://schemas.microsoft.com/office/powerpoint/2010/main" val="330355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1D0DBE-71FE-4A45-B0B0-0FAC94EC09C8}" type="slidenum">
              <a:rPr lang="en-US"/>
              <a:pPr/>
              <a:t>‹#›</a:t>
            </a:fld>
            <a:endParaRPr lang="en-US"/>
          </a:p>
        </p:txBody>
      </p:sp>
    </p:spTree>
    <p:extLst>
      <p:ext uri="{BB962C8B-B14F-4D97-AF65-F5344CB8AC3E}">
        <p14:creationId xmlns:p14="http://schemas.microsoft.com/office/powerpoint/2010/main" val="397289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A6115-0A59-467E-AB3C-DD04F0D81591}" type="slidenum">
              <a:rPr lang="en-US"/>
              <a:pPr/>
              <a:t>‹#›</a:t>
            </a:fld>
            <a:endParaRPr lang="en-US"/>
          </a:p>
        </p:txBody>
      </p:sp>
    </p:spTree>
    <p:extLst>
      <p:ext uri="{BB962C8B-B14F-4D97-AF65-F5344CB8AC3E}">
        <p14:creationId xmlns:p14="http://schemas.microsoft.com/office/powerpoint/2010/main" val="101292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F49F2F-F486-4CDC-9748-02DD87A0DB77}" type="slidenum">
              <a:rPr lang="en-US"/>
              <a:pPr/>
              <a:t>‹#›</a:t>
            </a:fld>
            <a:endParaRPr lang="en-US"/>
          </a:p>
        </p:txBody>
      </p:sp>
    </p:spTree>
    <p:extLst>
      <p:ext uri="{BB962C8B-B14F-4D97-AF65-F5344CB8AC3E}">
        <p14:creationId xmlns:p14="http://schemas.microsoft.com/office/powerpoint/2010/main" val="181233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1DC3F0-FC2E-42AB-AEB3-74C5F9F84C7E}" type="slidenum">
              <a:rPr lang="en-US"/>
              <a:pPr/>
              <a:t>‹#›</a:t>
            </a:fld>
            <a:endParaRPr lang="en-US"/>
          </a:p>
        </p:txBody>
      </p:sp>
    </p:spTree>
    <p:extLst>
      <p:ext uri="{BB962C8B-B14F-4D97-AF65-F5344CB8AC3E}">
        <p14:creationId xmlns:p14="http://schemas.microsoft.com/office/powerpoint/2010/main" val="381975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68BD529-4D06-4C4A-B9E9-E4473341A04E}" type="slidenum">
              <a:rPr lang="en-US"/>
              <a:pPr/>
              <a:t>‹#›</a:t>
            </a:fld>
            <a:endParaRPr lang="en-US"/>
          </a:p>
        </p:txBody>
      </p:sp>
    </p:spTree>
    <p:extLst>
      <p:ext uri="{BB962C8B-B14F-4D97-AF65-F5344CB8AC3E}">
        <p14:creationId xmlns:p14="http://schemas.microsoft.com/office/powerpoint/2010/main" val="47868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E9A3D4-709E-47A2-A43B-F6A398D282A4}" type="slidenum">
              <a:rPr lang="en-US"/>
              <a:pPr/>
              <a:t>‹#›</a:t>
            </a:fld>
            <a:endParaRPr lang="en-US"/>
          </a:p>
        </p:txBody>
      </p:sp>
    </p:spTree>
    <p:extLst>
      <p:ext uri="{BB962C8B-B14F-4D97-AF65-F5344CB8AC3E}">
        <p14:creationId xmlns:p14="http://schemas.microsoft.com/office/powerpoint/2010/main" val="304865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541E24-CAE6-4CB9-BA2D-C98B7667D007}" type="slidenum">
              <a:rPr lang="en-US"/>
              <a:pPr/>
              <a:t>‹#›</a:t>
            </a:fld>
            <a:endParaRPr lang="en-US"/>
          </a:p>
        </p:txBody>
      </p:sp>
    </p:spTree>
    <p:extLst>
      <p:ext uri="{BB962C8B-B14F-4D97-AF65-F5344CB8AC3E}">
        <p14:creationId xmlns:p14="http://schemas.microsoft.com/office/powerpoint/2010/main" val="232513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564353-5DA2-45B7-8F0C-A47511598DE7}" type="slidenum">
              <a:rPr lang="en-US"/>
              <a:pPr/>
              <a:t>‹#›</a:t>
            </a:fld>
            <a:endParaRPr lang="en-US"/>
          </a:p>
        </p:txBody>
      </p:sp>
    </p:spTree>
    <p:extLst>
      <p:ext uri="{BB962C8B-B14F-4D97-AF65-F5344CB8AC3E}">
        <p14:creationId xmlns:p14="http://schemas.microsoft.com/office/powerpoint/2010/main" val="13767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143000" y="1981200"/>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8E031E-C8C5-48D3-9D46-5E9014F4D04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teacherspayteachers.com/Store/Teachers-Unleashe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19400" y="2857500"/>
            <a:ext cx="6172200" cy="1143000"/>
          </a:xfrm>
        </p:spPr>
        <p:txBody>
          <a:bodyPr>
            <a:scene3d>
              <a:camera prst="orthographicFront"/>
              <a:lightRig rig="threePt" dir="t"/>
            </a:scene3d>
            <a:sp3d extrusionH="57150">
              <a:bevelT w="38100" h="38100"/>
            </a:sp3d>
          </a:bodyPr>
          <a:lstStyle/>
          <a:p>
            <a:r>
              <a:rPr lang="en-US" sz="11500" i="0" dirty="0">
                <a:solidFill>
                  <a:schemeClr val="accent2">
                    <a:lumMod val="75000"/>
                  </a:schemeClr>
                </a:solidFill>
                <a:effectLst>
                  <a:outerShdw blurRad="50800" dist="38100" dir="2700000" sx="101000" sy="101000" algn="tl" rotWithShape="0">
                    <a:prstClr val="black">
                      <a:alpha val="60000"/>
                    </a:prstClr>
                  </a:outerShdw>
                </a:effectLst>
                <a:latin typeface="Calibri" pitchFamily="34" charset="0"/>
                <a:cs typeface="Calibri" pitchFamily="34" charset="0"/>
              </a:rPr>
              <a:t>Author’s Purpose</a:t>
            </a:r>
          </a:p>
        </p:txBody>
      </p:sp>
      <p:sp>
        <p:nvSpPr>
          <p:cNvPr id="2051" name="Rectangle 3"/>
          <p:cNvSpPr>
            <a:spLocks noGrp="1" noChangeArrowheads="1"/>
          </p:cNvSpPr>
          <p:nvPr>
            <p:ph type="subTitle" idx="1"/>
          </p:nvPr>
        </p:nvSpPr>
        <p:spPr>
          <a:xfrm>
            <a:off x="2819400" y="5486400"/>
            <a:ext cx="6172200" cy="1752600"/>
          </a:xfrm>
        </p:spPr>
        <p:txBody>
          <a:bodyPr>
            <a:scene3d>
              <a:camera prst="orthographicFront"/>
              <a:lightRig rig="threePt" dir="t"/>
            </a:scene3d>
            <a:sp3d extrusionH="57150">
              <a:bevelT w="38100" h="38100"/>
            </a:sp3d>
          </a:bodyPr>
          <a:lstStyle/>
          <a:p>
            <a:r>
              <a:rPr lang="en-US" i="0" dirty="0">
                <a:effectLst>
                  <a:outerShdw blurRad="50800" dist="38100" dir="2700000" sx="101000" sy="101000" algn="tl" rotWithShape="0">
                    <a:prstClr val="black">
                      <a:alpha val="40000"/>
                    </a:prstClr>
                  </a:outerShdw>
                </a:effectLst>
                <a:latin typeface="Calibri" pitchFamily="34" charset="0"/>
                <a:cs typeface="Calibri" pitchFamily="34" charset="0"/>
              </a:rPr>
              <a:t>Created by</a:t>
            </a:r>
          </a:p>
          <a:p>
            <a:r>
              <a:rPr lang="en-US" i="0" dirty="0">
                <a:effectLst>
                  <a:outerShdw blurRad="50800" dist="38100" dir="2700000" sx="101000" sy="101000" algn="tl" rotWithShape="0">
                    <a:prstClr val="black">
                      <a:alpha val="40000"/>
                    </a:prstClr>
                  </a:outerShdw>
                </a:effectLst>
                <a:latin typeface="Calibri" pitchFamily="34" charset="0"/>
                <a:cs typeface="Calibri" pitchFamily="34" charset="0"/>
              </a:rPr>
              <a:t>TEACHERS UNLEASHED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5334000" cy="378565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The “Get-You-Skinny” is an absolutely amazing machine.  You can walk, jog, or run your way to a new body in a matter of months.  It is easy to set up, and simple to use.  Watch, as the pounds will come off so quickly.  To make your purchase, send a check for $100 to:</a:t>
            </a:r>
          </a:p>
          <a:p>
            <a:pPr algn="ctr"/>
            <a:r>
              <a:rPr lang="en-US" b="1" dirty="0">
                <a:effectLst>
                  <a:outerShdw blurRad="38100" dist="38100" dir="2700000" algn="tl">
                    <a:srgbClr val="000000">
                      <a:alpha val="43137"/>
                    </a:srgbClr>
                  </a:outerShdw>
                </a:effectLst>
                <a:latin typeface="Calibri" pitchFamily="34" charset="0"/>
              </a:rPr>
              <a:t>3456 Washington Ave.</a:t>
            </a:r>
          </a:p>
          <a:p>
            <a:pPr algn="ctr"/>
            <a:r>
              <a:rPr lang="en-US" b="1" dirty="0">
                <a:effectLst>
                  <a:outerShdw blurRad="38100" dist="38100" dir="2700000" algn="tl">
                    <a:srgbClr val="000000">
                      <a:alpha val="43137"/>
                    </a:srgbClr>
                  </a:outerShdw>
                </a:effectLst>
                <a:latin typeface="Calibri" pitchFamily="34" charset="0"/>
              </a:rPr>
              <a:t>Kenmore, IL 89344</a:t>
            </a:r>
            <a:endParaRPr lang="en-US" dirty="0"/>
          </a:p>
          <a:p>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10" descr="C:\Documents and Settings\ssayres\Local Settings\Temporary Internet Files\Content.IE5\5EAVQFO2\francis_on_a_treadmill_hg_clr[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214" y="1143000"/>
            <a:ext cx="22860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8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7">
                                            <p:txEl>
                                              <p:pRg st="0" end="0"/>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6214" y="609600"/>
            <a:ext cx="5446986" cy="341632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Surfing is a water sport where a person rides a board as a wave carries them toward the shore.  Surfing begins when the surfer paddles to the shore to try and match the speed of the wave.    Once the wave begins to carry the surfer forward, the surfer stands up and rides the wave.  Surfers like to ride big waves because they make the ride more adventurous.  </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7" descr="female_surfing_hg_clr.gif"/>
          <p:cNvPicPr>
            <a:picLocks noChangeAspect="1"/>
          </p:cNvPicPr>
          <p:nvPr/>
        </p:nvPicPr>
        <p:blipFill>
          <a:blip r:embed="rId2" cstate="print"/>
          <a:stretch>
            <a:fillRect/>
          </a:stretch>
        </p:blipFill>
        <p:spPr>
          <a:xfrm>
            <a:off x="6553200" y="1524000"/>
            <a:ext cx="2429390" cy="2179537"/>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5"/>
                                        </p:tgtEl>
                                      </p:cBhvr>
                                      <p:by x="130000" y="130000"/>
                                    </p:animScale>
                                  </p:childTnLst>
                                </p:cTn>
                              </p:par>
                            </p:childTnLst>
                          </p:cTn>
                        </p:par>
                        <p:par>
                          <p:cTn id="7" fill="hold">
                            <p:stCondLst>
                              <p:cond delay="500"/>
                            </p:stCondLst>
                            <p:childTnLst>
                              <p:par>
                                <p:cTn id="8" presetID="3" presetClass="emph" presetSubtype="2" fill="hold" grpId="1" nodeType="afterEffect">
                                  <p:stCondLst>
                                    <p:cond delay="0"/>
                                  </p:stCondLst>
                                  <p:childTnLst>
                                    <p:animClr clrSpc="rgb" dir="cw">
                                      <p:cBhvr override="childStyle">
                                        <p:cTn id="9" dur="500" fill="hold"/>
                                        <p:tgtEl>
                                          <p:spTgt spid="5"/>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414" y="609600"/>
            <a:ext cx="5446986" cy="3785652"/>
          </a:xfrm>
          <a:prstGeom prst="rect">
            <a:avLst/>
          </a:prstGeom>
          <a:noFill/>
        </p:spPr>
        <p:txBody>
          <a:bodyPr wrap="square" rtlCol="0">
            <a:spAutoFit/>
          </a:bodyPr>
          <a:lstStyle/>
          <a:p>
            <a:pPr algn="ctr"/>
            <a:r>
              <a:rPr lang="en-US" b="1" i="1" dirty="0">
                <a:effectLst>
                  <a:outerShdw blurRad="38100" dist="38100" dir="2700000" algn="tl">
                    <a:srgbClr val="000000">
                      <a:alpha val="43137"/>
                    </a:srgbClr>
                  </a:outerShdw>
                </a:effectLst>
                <a:latin typeface="Calibri" pitchFamily="34" charset="0"/>
                <a:cs typeface="Calibri" pitchFamily="34" charset="0"/>
              </a:rPr>
              <a:t>Unbelievable Beauty Makeup </a:t>
            </a:r>
            <a:r>
              <a:rPr lang="en-US" b="1" dirty="0">
                <a:effectLst>
                  <a:outerShdw blurRad="38100" dist="38100" dir="2700000" algn="tl">
                    <a:srgbClr val="000000">
                      <a:alpha val="43137"/>
                    </a:srgbClr>
                  </a:outerShdw>
                </a:effectLst>
                <a:latin typeface="Calibri" pitchFamily="34" charset="0"/>
                <a:cs typeface="Calibri" pitchFamily="34" charset="0"/>
              </a:rPr>
              <a:t>will change the look of your face from drab to fabulous!  It is easy to apply, and simple to remove with soap and water.  Go out for a night on the town looking your best!  This wonderful makeup can be all yours at the low price of $58.95.  Just call our company and order yours today!</a:t>
            </a:r>
          </a:p>
          <a:p>
            <a:pPr algn="ctr"/>
            <a:r>
              <a:rPr lang="en-US" b="1" i="1" dirty="0">
                <a:effectLst>
                  <a:outerShdw blurRad="38100" dist="38100" dir="2700000" algn="tl">
                    <a:srgbClr val="000000">
                      <a:alpha val="43137"/>
                    </a:srgbClr>
                  </a:outerShdw>
                </a:effectLst>
                <a:latin typeface="Calibri" pitchFamily="34" charset="0"/>
              </a:rPr>
              <a:t>Unbelievable Beauty Makeup</a:t>
            </a:r>
          </a:p>
          <a:p>
            <a:pPr algn="ctr"/>
            <a:r>
              <a:rPr lang="en-US" b="1" i="1" dirty="0">
                <a:effectLst>
                  <a:outerShdw blurRad="38100" dist="38100" dir="2700000" algn="tl">
                    <a:srgbClr val="000000">
                      <a:alpha val="43137"/>
                    </a:srgbClr>
                  </a:outerShdw>
                </a:effectLst>
                <a:latin typeface="Calibri" pitchFamily="34" charset="0"/>
              </a:rPr>
              <a:t>1-800-555-0134</a:t>
            </a:r>
            <a:endParaRPr lang="en-US" i="1"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1"/>
          <p:cNvPicPr>
            <a:picLocks noChangeAspect="1"/>
          </p:cNvPicPr>
          <p:nvPr/>
        </p:nvPicPr>
        <p:blipFill>
          <a:blip r:embed="rId2" cstate="print"/>
          <a:srcRect/>
          <a:stretch>
            <a:fillRect/>
          </a:stretch>
        </p:blipFill>
        <p:spPr bwMode="auto">
          <a:xfrm>
            <a:off x="6629400" y="1295400"/>
            <a:ext cx="2209800" cy="2209800"/>
          </a:xfrm>
          <a:prstGeom prst="rect">
            <a:avLst/>
          </a:prstGeom>
          <a:noFill/>
          <a:ln w="9525">
            <a:noFill/>
            <a:miter lim="800000"/>
            <a:headEnd/>
            <a:tailEnd/>
          </a:ln>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xEl>
                                              <p:pRg st="0" end="0"/>
                                            </p:txEl>
                                          </p:spTgt>
                                        </p:tgtEl>
                                      </p:cBhvr>
                                      <p:by x="130000" y="130000"/>
                                    </p:animScale>
                                  </p:childTnLst>
                                </p:cTn>
                              </p:par>
                            </p:childTnLst>
                          </p:cTn>
                        </p:par>
                        <p:par>
                          <p:cTn id="7" fill="hold">
                            <p:stCondLst>
                              <p:cond delay="500"/>
                            </p:stCondLst>
                            <p:childTnLst>
                              <p:par>
                                <p:cTn id="8" presetID="3" presetClass="emph" presetSubtype="2" fill="hold" grpId="0" nodeType="afterEffect">
                                  <p:stCondLst>
                                    <p:cond delay="0"/>
                                  </p:stCondLst>
                                  <p:childTnLst>
                                    <p:animClr clrSpc="rgb" dir="cw">
                                      <p:cBhvr override="childStyle">
                                        <p:cTn id="9" dur="500" fill="hold"/>
                                        <p:tgtEl>
                                          <p:spTgt spid="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5467350" cy="411480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Tom was very upset. He got his progress report and noticed he was getting an F in math class.   He knew it was because he was slacking off, and not completing his homework.  He had a long talk with his teacher, and she agreed to let him make up his missing homework assignments.  He worked hard over the weekend and made up all his assignments.  He was so proud when the next report card came out, and he had an “A” in math.</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9" name="Picture 9" descr="C:\Documents and Settings\ssayres\Local Settings\Temporary Internet Files\Content.IE5\Q325V80I\tim_studying_hg_clr[1].gif"/>
          <p:cNvPicPr>
            <a:picLocks noChangeAspect="1" noChangeArrowheads="1" noCrop="1"/>
          </p:cNvPicPr>
          <p:nvPr/>
        </p:nvPicPr>
        <p:blipFill>
          <a:blip r:embed="rId2" cstate="print"/>
          <a:srcRect/>
          <a:stretch>
            <a:fillRect/>
          </a:stretch>
        </p:blipFill>
        <p:spPr bwMode="auto">
          <a:xfrm>
            <a:off x="6686550" y="1371600"/>
            <a:ext cx="2209800" cy="2209800"/>
          </a:xfrm>
          <a:prstGeom prst="rect">
            <a:avLst/>
          </a:prstGeom>
          <a:noFill/>
          <a:ln w="9525">
            <a:noFill/>
            <a:miter lim="800000"/>
            <a:headEnd/>
            <a:tailEnd/>
          </a:ln>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6">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5629275" cy="378565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Elvis Presley was born in 1935, in the state of Mississippi.  He learned to play the guitar at an early age.  His music quickly became very popular around the world.  Elvis created many musical movies using his songs.  He became known as “The King”, and one of the most famous people in the world.  People today still love to play his music and celebrate his life’s accomplishments.</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7" descr="superstar_pelvis_album_spin_hg_clr.gif"/>
          <p:cNvPicPr>
            <a:picLocks noChangeAspect="1"/>
          </p:cNvPicPr>
          <p:nvPr/>
        </p:nvPicPr>
        <p:blipFill>
          <a:blip r:embed="rId2" cstate="print"/>
          <a:stretch>
            <a:fillRect/>
          </a:stretch>
        </p:blipFill>
        <p:spPr>
          <a:xfrm>
            <a:off x="6696075" y="1295401"/>
            <a:ext cx="2133600" cy="2133600"/>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5">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5">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5334000" cy="341632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alibri" pitchFamily="34" charset="0"/>
                <a:cs typeface="Calibri" pitchFamily="34" charset="0"/>
              </a:rPr>
              <a:t>PUPPIES FOR SALE: </a:t>
            </a:r>
          </a:p>
          <a:p>
            <a:pPr algn="ctr"/>
            <a:r>
              <a:rPr lang="en-US" b="1" dirty="0">
                <a:effectLst>
                  <a:outerShdw blurRad="38100" dist="38100" dir="2700000" algn="tl">
                    <a:srgbClr val="000000">
                      <a:alpha val="43137"/>
                    </a:srgbClr>
                  </a:outerShdw>
                </a:effectLst>
                <a:latin typeface="Calibri" pitchFamily="34" charset="0"/>
                <a:cs typeface="Calibri" pitchFamily="34" charset="0"/>
              </a:rPr>
              <a:t>Braxton Pet Store, Northwood Mall:</a:t>
            </a:r>
          </a:p>
          <a:p>
            <a:pPr algn="ctr"/>
            <a:r>
              <a:rPr lang="en-US" b="1" dirty="0">
                <a:effectLst>
                  <a:outerShdw blurRad="38100" dist="38100" dir="2700000" algn="tl">
                    <a:srgbClr val="000000">
                      <a:alpha val="43137"/>
                    </a:srgbClr>
                  </a:outerShdw>
                </a:effectLst>
                <a:latin typeface="Calibri" pitchFamily="34" charset="0"/>
                <a:cs typeface="Calibri" pitchFamily="34" charset="0"/>
              </a:rPr>
              <a:t> We have a large selection of puppies for sale this week. They are adorably fun pets, and you will enjoy having one. </a:t>
            </a:r>
          </a:p>
          <a:p>
            <a:pPr algn="ctr"/>
            <a:r>
              <a:rPr lang="en-US" b="1" dirty="0">
                <a:effectLst>
                  <a:outerShdw blurRad="38100" dist="38100" dir="2700000" algn="tl">
                    <a:srgbClr val="000000">
                      <a:alpha val="43137"/>
                    </a:srgbClr>
                  </a:outerShdw>
                </a:effectLst>
                <a:latin typeface="Calibri" pitchFamily="34" charset="0"/>
                <a:cs typeface="Calibri" pitchFamily="34" charset="0"/>
              </a:rPr>
              <a:t>They are only </a:t>
            </a:r>
          </a:p>
          <a:p>
            <a:pPr algn="ctr"/>
            <a:r>
              <a:rPr lang="en-US" b="1" dirty="0">
                <a:effectLst>
                  <a:outerShdw blurRad="38100" dist="38100" dir="2700000" algn="tl">
                    <a:srgbClr val="000000">
                      <a:alpha val="43137"/>
                    </a:srgbClr>
                  </a:outerShdw>
                </a:effectLst>
                <a:latin typeface="Calibri" pitchFamily="34" charset="0"/>
                <a:cs typeface="Calibri" pitchFamily="34" charset="0"/>
              </a:rPr>
              <a:t>$ 17.99 this week!</a:t>
            </a:r>
          </a:p>
          <a:p>
            <a:pPr algn="ctr"/>
            <a:r>
              <a:rPr lang="en-US" b="1" dirty="0">
                <a:effectLst>
                  <a:outerShdw blurRad="38100" dist="38100" dir="2700000" algn="tl">
                    <a:srgbClr val="000000">
                      <a:alpha val="43137"/>
                    </a:srgbClr>
                  </a:outerShdw>
                </a:effectLst>
                <a:latin typeface="Calibri" pitchFamily="34" charset="0"/>
                <a:cs typeface="Calibri" pitchFamily="34" charset="0"/>
              </a:rPr>
              <a:t>Come and buy yours today! </a:t>
            </a:r>
          </a:p>
          <a:p>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9" name="Picture 1"/>
          <p:cNvPicPr>
            <a:picLocks noChangeAspect="1"/>
          </p:cNvPicPr>
          <p:nvPr/>
        </p:nvPicPr>
        <p:blipFill>
          <a:blip r:embed="rId2" cstate="print"/>
          <a:srcRect/>
          <a:stretch>
            <a:fillRect/>
          </a:stretch>
        </p:blipFill>
        <p:spPr bwMode="auto">
          <a:xfrm>
            <a:off x="6524625" y="1143000"/>
            <a:ext cx="2314575" cy="2314575"/>
          </a:xfrm>
          <a:prstGeom prst="rect">
            <a:avLst/>
          </a:prstGeom>
          <a:noFill/>
          <a:ln w="9525">
            <a:noFill/>
            <a:miter lim="800000"/>
            <a:headEnd/>
            <a:tailEnd/>
          </a:ln>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5334000" cy="341632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Coconuts grow on tall palm trees in tropical areas.  One tree can produce up to 75 coconuts each year.  Coconuts are considered a fruit.  The outside of the coconut is brown and hairy, and the inside is white and smooth.  The white flesh from the inside is what people eat.  People also drink the white juice that is inside the coconut.  </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9" name="Picture 8" descr="coconut_drink_hg_clr.gif"/>
          <p:cNvPicPr>
            <a:picLocks noChangeAspect="1"/>
          </p:cNvPicPr>
          <p:nvPr/>
        </p:nvPicPr>
        <p:blipFill>
          <a:blip r:embed="rId2" cstate="print"/>
          <a:stretch>
            <a:fillRect/>
          </a:stretch>
        </p:blipFill>
        <p:spPr>
          <a:xfrm>
            <a:off x="6553200" y="1219200"/>
            <a:ext cx="2367169" cy="2268537"/>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5">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5">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64616"/>
            <a:ext cx="5791200" cy="4154984"/>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Jin and Jevon were thrilled when their moms said that they could have a sleepover.  All night they ate junk food, watched movies, played video games, and had fun playing hide and seek.  For dinner, they ordered pizza and made ice cream sundaes for dessert.  When it started getting late, Jin’s mom told them to brush their teeth and go to bed.  After they got their pajamas on, they started jumping on their bunk beds until they were worn out and fell asleep.</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7" descr="boys_on_bunk_bed_hg_clr.gif"/>
          <p:cNvPicPr>
            <a:picLocks noChangeAspect="1"/>
          </p:cNvPicPr>
          <p:nvPr/>
        </p:nvPicPr>
        <p:blipFill>
          <a:blip r:embed="rId2" cstate="print"/>
          <a:stretch>
            <a:fillRect/>
          </a:stretch>
        </p:blipFill>
        <p:spPr>
          <a:xfrm>
            <a:off x="6858000" y="1277392"/>
            <a:ext cx="2057400" cy="2057400"/>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6">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5486400" cy="452431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Have you ever been to the mountains for a vacation?  The cool breezes will surround you as you look at the beauty of nature.  You will get to see tall evergreen trees and wildlife like you wouldn’t believe.  You can take a hike into the wilderness, or glide on a canoe in the lake.  Go camping with your family, and have a picnic in the forest.  Get your computer, and go online to book your next vacation in the mountains.</a:t>
            </a:r>
          </a:p>
          <a:p>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7" descr="motorhome_traveling_mountains_hg_clr.gif"/>
          <p:cNvPicPr>
            <a:picLocks noChangeAspect="1"/>
          </p:cNvPicPr>
          <p:nvPr/>
        </p:nvPicPr>
        <p:blipFill>
          <a:blip r:embed="rId2" cstate="print"/>
          <a:stretch>
            <a:fillRect/>
          </a:stretch>
        </p:blipFill>
        <p:spPr>
          <a:xfrm>
            <a:off x="6629400" y="1371600"/>
            <a:ext cx="2162432" cy="1600200"/>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76285"/>
            <a:ext cx="5715000" cy="452431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Joe was a lumberjack chopping down trees in the forest.   As he finished his last tree, he heard a funny buzzing sound.  When he looked up in the trees, he saw a giant dragonfly.  Within a matter of seconds, the dragonfly started to attack him.  Joe ran for his life.  As he screamed loudly, the other lumberjacks ran toward him swinging their axes to try and get the dragonfly.   Joe was so distracted looking behind him at the dragonfly that he ran right into a tree!</a:t>
            </a:r>
          </a:p>
          <a:p>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7" descr="dragonfly_chasing_hunter_hg_clr.gif"/>
          <p:cNvPicPr>
            <a:picLocks noChangeAspect="1"/>
          </p:cNvPicPr>
          <p:nvPr/>
        </p:nvPicPr>
        <p:blipFill>
          <a:blip r:embed="rId2" cstate="print"/>
          <a:stretch>
            <a:fillRect/>
          </a:stretch>
        </p:blipFill>
        <p:spPr>
          <a:xfrm>
            <a:off x="6781800" y="1295400"/>
            <a:ext cx="1955292" cy="2343672"/>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6">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scene3d>
              <a:camera prst="orthographicFront"/>
              <a:lightRig rig="threePt" dir="t"/>
            </a:scene3d>
            <a:sp3d extrusionH="57150">
              <a:bevelT w="38100" h="38100"/>
            </a:sp3d>
          </a:bodyPr>
          <a:lstStyle/>
          <a:p>
            <a:r>
              <a:rPr lang="en-US" i="0" dirty="0">
                <a:solidFill>
                  <a:schemeClr val="accent6">
                    <a:lumMod val="75000"/>
                  </a:schemeClr>
                </a:solidFill>
                <a:effectLst>
                  <a:outerShdw blurRad="50800" dist="38100" dir="2700000" sx="101000" sy="101000" algn="tl" rotWithShape="0">
                    <a:prstClr val="black">
                      <a:alpha val="40000"/>
                    </a:prstClr>
                  </a:outerShdw>
                </a:effectLst>
                <a:latin typeface="Calibri" pitchFamily="34" charset="0"/>
                <a:cs typeface="Calibri" pitchFamily="34" charset="0"/>
              </a:rPr>
              <a:t>What is Author’s Purpose?</a:t>
            </a:r>
          </a:p>
        </p:txBody>
      </p:sp>
      <p:sp>
        <p:nvSpPr>
          <p:cNvPr id="4099" name="Rectangle 3"/>
          <p:cNvSpPr>
            <a:spLocks noGrp="1" noChangeArrowheads="1"/>
          </p:cNvSpPr>
          <p:nvPr>
            <p:ph type="body" idx="1"/>
          </p:nvPr>
        </p:nvSpPr>
        <p:spPr>
          <a:xfrm>
            <a:off x="1371600" y="1295400"/>
            <a:ext cx="7315200" cy="685800"/>
          </a:xfrm>
        </p:spPr>
        <p:txBody>
          <a:bodyPr/>
          <a:lstStyle/>
          <a:p>
            <a:pPr>
              <a:buSzPct val="75000"/>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Authors write for many reasons.</a:t>
            </a:r>
          </a:p>
        </p:txBody>
      </p:sp>
      <p:sp>
        <p:nvSpPr>
          <p:cNvPr id="6" name="Rectangle 3"/>
          <p:cNvSpPr txBox="1">
            <a:spLocks noChangeArrowheads="1"/>
          </p:cNvSpPr>
          <p:nvPr/>
        </p:nvSpPr>
        <p:spPr bwMode="auto">
          <a:xfrm>
            <a:off x="1371600" y="1979054"/>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The author’s purpose tells you why the author wrote the story, advertisement, directions, etc.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507" y="4038600"/>
            <a:ext cx="1382486" cy="2419350"/>
          </a:xfrm>
          <a:prstGeom prst="rect">
            <a:avLst/>
          </a:prstGeom>
        </p:spPr>
      </p:pic>
      <p:sp>
        <p:nvSpPr>
          <p:cNvPr id="9" name="Rectangle 3"/>
          <p:cNvSpPr txBox="1">
            <a:spLocks noChangeArrowheads="1"/>
          </p:cNvSpPr>
          <p:nvPr/>
        </p:nvSpPr>
        <p:spPr bwMode="auto">
          <a:xfrm>
            <a:off x="1338330" y="35814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There are three main types of author’s purpose:</a:t>
            </a:r>
          </a:p>
          <a:p>
            <a:pPr lvl="1">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To </a:t>
            </a:r>
            <a:r>
              <a:rPr lang="en-US"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Persuade</a:t>
            </a:r>
          </a:p>
          <a:p>
            <a:pPr lvl="1">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To </a:t>
            </a:r>
            <a:r>
              <a:rPr lang="en-US"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Inform</a:t>
            </a:r>
          </a:p>
          <a:p>
            <a:pPr lvl="1">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To </a:t>
            </a:r>
            <a:r>
              <a:rPr lang="en-US"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Entertain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5791200" cy="378565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One night, as the sky grew dark and clouds rolled in, a loud crash was heard in Billy’s neighborhood.  When he walked down the street to investigate what created the noise, he started to hear footsteps behind him. He was almost too afraid to turn around.  As he slowly turned around, he saw the weirdest looking alien!  He almost fainted from the scare. To his surprise, the alien walked up to him and said, “Hi, my name is Al.”</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9" name="Picture 8" descr="brain_alien_walking_hg_clr.gif"/>
          <p:cNvPicPr>
            <a:picLocks noChangeAspect="1"/>
          </p:cNvPicPr>
          <p:nvPr/>
        </p:nvPicPr>
        <p:blipFill>
          <a:blip r:embed="rId2" cstate="print"/>
          <a:stretch>
            <a:fillRect/>
          </a:stretch>
        </p:blipFill>
        <p:spPr>
          <a:xfrm>
            <a:off x="6932295" y="990600"/>
            <a:ext cx="1906905" cy="2724150"/>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6">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5334000" cy="4216539"/>
          </a:xfrm>
          <a:prstGeom prst="rect">
            <a:avLst/>
          </a:prstGeom>
          <a:noFill/>
        </p:spPr>
        <p:txBody>
          <a:bodyPr wrap="square" rtlCol="0">
            <a:spAutoFit/>
          </a:bodyPr>
          <a:lstStyle/>
          <a:p>
            <a:r>
              <a:rPr lang="en-US" b="1" dirty="0">
                <a:latin typeface="Calibri" pitchFamily="34" charset="0"/>
                <a:cs typeface="Calibri" pitchFamily="34" charset="0"/>
              </a:rPr>
              <a:t> </a:t>
            </a:r>
            <a:r>
              <a:rPr lang="en-US" b="1" dirty="0">
                <a:effectLst>
                  <a:outerShdw blurRad="38100" dist="38100" dir="2700000" algn="tl">
                    <a:srgbClr val="000000">
                      <a:alpha val="43137"/>
                    </a:srgbClr>
                  </a:outerShdw>
                </a:effectLst>
                <a:latin typeface="Calibri" pitchFamily="34" charset="0"/>
                <a:cs typeface="Calibri" pitchFamily="34" charset="0"/>
              </a:rPr>
              <a:t>The giant panda is a bearlike animal that has thick white fur with black markings on its ears, limbs, shoulders, and around its eyes. The giant panda feeds on bamboo forests at high altitudes in western China. It also eats bulbs, roots, eggs, and some small mammals. The cubs are born in late winter. The giant panda is an endangered species and is protected by the Chinese government</a:t>
            </a:r>
            <a:r>
              <a:rPr lang="en-US" sz="2800" b="1" dirty="0">
                <a:effectLst>
                  <a:outerShdw blurRad="38100" dist="38100" dir="2700000" algn="tl">
                    <a:srgbClr val="000000">
                      <a:alpha val="43137"/>
                    </a:srgbClr>
                  </a:outerShdw>
                </a:effectLst>
                <a:latin typeface="Calibri" pitchFamily="34" charset="0"/>
                <a:cs typeface="Calibri" pitchFamily="34" charset="0"/>
              </a:rPr>
              <a:t>. </a:t>
            </a:r>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8" name="Picture 7" descr="karate_panda_eating_bamboo_hg_clr.gif"/>
          <p:cNvPicPr>
            <a:picLocks noChangeAspect="1"/>
          </p:cNvPicPr>
          <p:nvPr/>
        </p:nvPicPr>
        <p:blipFill>
          <a:blip r:embed="rId2" cstate="print"/>
          <a:srcRect/>
          <a:stretch>
            <a:fillRect/>
          </a:stretch>
        </p:blipFill>
        <p:spPr bwMode="auto">
          <a:xfrm>
            <a:off x="6400800" y="1066800"/>
            <a:ext cx="2481507" cy="2647950"/>
          </a:xfrm>
          <a:prstGeom prst="rect">
            <a:avLst/>
          </a:prstGeom>
          <a:noFill/>
          <a:ln w="9525">
            <a:noFill/>
            <a:miter lim="800000"/>
            <a:headEnd/>
            <a:tailEnd/>
          </a:ln>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5">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5">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4800600" cy="433965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Calibri" pitchFamily="34" charset="0"/>
                <a:cs typeface="Calibri" pitchFamily="34" charset="0"/>
              </a:rPr>
              <a:t>Do you need to learn how to cook?  Well, all you need to do is turn on your television, and watch as Chef Lemeril Spagasi teaches you the steps to creating the best meal of your life!  Tune in Fridays on Channel 45 at 6:00pm, and catch the chef in action! </a:t>
            </a:r>
          </a:p>
          <a:p>
            <a:endParaRPr lang="en-US" dirty="0"/>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9" name="Picture 1"/>
          <p:cNvPicPr>
            <a:picLocks noChangeAspect="1"/>
          </p:cNvPicPr>
          <p:nvPr/>
        </p:nvPicPr>
        <p:blipFill>
          <a:blip r:embed="rId2" cstate="print"/>
          <a:srcRect/>
          <a:stretch>
            <a:fillRect/>
          </a:stretch>
        </p:blipFill>
        <p:spPr bwMode="auto">
          <a:xfrm>
            <a:off x="6248400" y="1496912"/>
            <a:ext cx="2502211" cy="1779688"/>
          </a:xfrm>
          <a:prstGeom prst="rect">
            <a:avLst/>
          </a:prstGeom>
          <a:noFill/>
          <a:ln w="9525">
            <a:noFill/>
            <a:miter lim="800000"/>
            <a:headEnd/>
            <a:tailEnd/>
          </a:ln>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5029200" cy="378565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Saturn is the sixth planet from the sun, and the second largest planet in the solar system.  Saturn is named after the Roman god Saturn.  Saturn has seven rings made up of thousands of smaller rings, which mostly consist of ice particles and rock dust.  It is over 95 times bigger than Earth.  Saturn is a very unique and special planet.</a:t>
            </a:r>
            <a:endParaRPr lang="en-US" dirty="0">
              <a:effectLst>
                <a:outerShdw blurRad="38100" dist="38100" dir="2700000" algn="tl">
                  <a:srgbClr val="000000">
                    <a:alpha val="43137"/>
                  </a:srgbClr>
                </a:outerShdw>
              </a:effectLst>
            </a:endParaRPr>
          </a:p>
        </p:txBody>
      </p:sp>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pic>
        <p:nvPicPr>
          <p:cNvPr id="9" name="Picture 8" descr="saturn_rotating_hg_clr.gif"/>
          <p:cNvPicPr>
            <a:picLocks noChangeAspect="1"/>
          </p:cNvPicPr>
          <p:nvPr/>
        </p:nvPicPr>
        <p:blipFill>
          <a:blip r:embed="rId2" cstate="print"/>
          <a:stretch>
            <a:fillRect/>
          </a:stretch>
        </p:blipFill>
        <p:spPr>
          <a:xfrm>
            <a:off x="6553200" y="1219200"/>
            <a:ext cx="2276475" cy="2276475"/>
          </a:xfrm>
          <a:prstGeom prst="rect">
            <a:avLst/>
          </a:prstGeom>
        </p:spPr>
      </p:pic>
    </p:spTree>
    <p:extLst>
      <p:ext uri="{BB962C8B-B14F-4D97-AF65-F5344CB8AC3E}">
        <p14:creationId xmlns:p14="http://schemas.microsoft.com/office/powerpoint/2010/main" val="2970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5">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5">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4724400" cy="22860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381000"/>
            <a:ext cx="5029200" cy="353943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Calibri" pitchFamily="34" charset="0"/>
                <a:cs typeface="Calibri" pitchFamily="34" charset="0"/>
              </a:rPr>
              <a:t>This type of author’s purpose is for fun! They are fictional stories created to make you laugh, cry, be scared, or angry.  What is the purpose of this author’s writing:</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2590800" y="3962400"/>
            <a:ext cx="5029200" cy="2308324"/>
          </a:xfrm>
          <a:prstGeom prst="rect">
            <a:avLst/>
          </a:prstGeom>
          <a:noFill/>
        </p:spPr>
        <p:txBody>
          <a:bodyPr wrap="square" rtlCol="0">
            <a:spAutoFit/>
          </a:bodyPr>
          <a:lstStyle/>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inform</a:t>
            </a:r>
          </a:p>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entertain</a:t>
            </a:r>
          </a:p>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persuade </a:t>
            </a:r>
            <a:endParaRPr lang="en-US" sz="3200" dirty="0">
              <a:effectLst>
                <a:outerShdw blurRad="38100" dist="38100" dir="2700000" algn="tl">
                  <a:srgbClr val="000000">
                    <a:alpha val="43137"/>
                  </a:srgbClr>
                </a:outerShdw>
              </a:effectLst>
            </a:endParaRPr>
          </a:p>
        </p:txBody>
      </p:sp>
      <p:sp>
        <p:nvSpPr>
          <p:cNvPr id="5" name="Rectangle 4"/>
          <p:cNvSpPr/>
          <p:nvPr/>
        </p:nvSpPr>
        <p:spPr>
          <a:xfrm>
            <a:off x="2514600" y="4800600"/>
            <a:ext cx="2971800" cy="6858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ather_reading_to_son_hg_clr.gif"/>
          <p:cNvPicPr>
            <a:picLocks noChangeAspect="1"/>
          </p:cNvPicPr>
          <p:nvPr/>
        </p:nvPicPr>
        <p:blipFill>
          <a:blip r:embed="rId3" cstate="print"/>
          <a:stretch>
            <a:fillRect/>
          </a:stretch>
        </p:blipFill>
        <p:spPr>
          <a:xfrm>
            <a:off x="6096000" y="609600"/>
            <a:ext cx="2581275" cy="258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4724400" cy="22860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381000"/>
            <a:ext cx="5029200" cy="353943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Calibri" pitchFamily="34" charset="0"/>
                <a:cs typeface="Calibri" pitchFamily="34" charset="0"/>
              </a:rPr>
              <a:t>This type of author’s purpose is for information.  The author gives you facts and details about a specific subject.  What is the purpose of this author’s writing:</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2590800" y="3962400"/>
            <a:ext cx="5029200" cy="2308324"/>
          </a:xfrm>
          <a:prstGeom prst="rect">
            <a:avLst/>
          </a:prstGeom>
          <a:noFill/>
        </p:spPr>
        <p:txBody>
          <a:bodyPr wrap="square" rtlCol="0">
            <a:spAutoFit/>
          </a:bodyPr>
          <a:lstStyle/>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inform</a:t>
            </a:r>
          </a:p>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entertain</a:t>
            </a:r>
          </a:p>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persuade </a:t>
            </a:r>
            <a:endParaRPr lang="en-US" sz="3200" dirty="0">
              <a:effectLst>
                <a:outerShdw blurRad="38100" dist="38100" dir="2700000" algn="tl">
                  <a:srgbClr val="000000">
                    <a:alpha val="43137"/>
                  </a:srgbClr>
                </a:outerShdw>
              </a:effectLst>
            </a:endParaRPr>
          </a:p>
        </p:txBody>
      </p:sp>
      <p:sp>
        <p:nvSpPr>
          <p:cNvPr id="5" name="Rectangle 4"/>
          <p:cNvSpPr/>
          <p:nvPr/>
        </p:nvSpPr>
        <p:spPr>
          <a:xfrm>
            <a:off x="2514600" y="4114800"/>
            <a:ext cx="2590800" cy="6858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afari_man_walking_hg_clr.gif"/>
          <p:cNvPicPr>
            <a:picLocks noChangeAspect="1"/>
          </p:cNvPicPr>
          <p:nvPr/>
        </p:nvPicPr>
        <p:blipFill>
          <a:blip r:embed="rId3" cstate="print"/>
          <a:stretch>
            <a:fillRect/>
          </a:stretch>
        </p:blipFill>
        <p:spPr>
          <a:xfrm>
            <a:off x="6172200" y="533400"/>
            <a:ext cx="2476500" cy="346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4724400" cy="22860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381000"/>
            <a:ext cx="5029200" cy="353943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Calibri" pitchFamily="34" charset="0"/>
                <a:cs typeface="Calibri" pitchFamily="34" charset="0"/>
              </a:rPr>
              <a:t>This type of author’s purpose is to get you to do or buy something.  The author gives you reasons why you should.  What is the purpose of this author’s writing:</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2590800" y="3962400"/>
            <a:ext cx="5029200" cy="2308324"/>
          </a:xfrm>
          <a:prstGeom prst="rect">
            <a:avLst/>
          </a:prstGeom>
          <a:noFill/>
        </p:spPr>
        <p:txBody>
          <a:bodyPr wrap="square" rtlCol="0">
            <a:spAutoFit/>
          </a:bodyPr>
          <a:lstStyle/>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inform</a:t>
            </a:r>
          </a:p>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entertain</a:t>
            </a:r>
          </a:p>
          <a:p>
            <a:pPr marL="514350" indent="-514350">
              <a:lnSpc>
                <a:spcPct val="150000"/>
              </a:lnSpc>
              <a:buAutoNum type="alphaLcPeriod"/>
            </a:pPr>
            <a:r>
              <a:rPr lang="en-US" sz="3200" b="1" dirty="0">
                <a:effectLst>
                  <a:outerShdw blurRad="38100" dist="38100" dir="2700000" algn="tl">
                    <a:srgbClr val="000000">
                      <a:alpha val="43137"/>
                    </a:srgbClr>
                  </a:outerShdw>
                </a:effectLst>
                <a:latin typeface="Calibri" pitchFamily="34" charset="0"/>
                <a:cs typeface="Calibri" pitchFamily="34" charset="0"/>
              </a:rPr>
              <a:t>to persuade </a:t>
            </a:r>
            <a:endParaRPr lang="en-US" sz="3200" dirty="0">
              <a:effectLst>
                <a:outerShdw blurRad="38100" dist="38100" dir="2700000" algn="tl">
                  <a:srgbClr val="000000">
                    <a:alpha val="43137"/>
                  </a:srgbClr>
                </a:outerShdw>
              </a:effectLst>
            </a:endParaRPr>
          </a:p>
        </p:txBody>
      </p:sp>
      <p:sp>
        <p:nvSpPr>
          <p:cNvPr id="5" name="Rectangle 4"/>
          <p:cNvSpPr/>
          <p:nvPr/>
        </p:nvSpPr>
        <p:spPr>
          <a:xfrm>
            <a:off x="2514600" y="5486400"/>
            <a:ext cx="2971800" cy="6858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ellguy_jumping_more_free_minutes_hg_clr.gif"/>
          <p:cNvPicPr>
            <a:picLocks noChangeAspect="1"/>
          </p:cNvPicPr>
          <p:nvPr/>
        </p:nvPicPr>
        <p:blipFill>
          <a:blip r:embed="rId3" cstate="print"/>
          <a:stretch>
            <a:fillRect/>
          </a:stretch>
        </p:blipFill>
        <p:spPr>
          <a:xfrm>
            <a:off x="6172200" y="1143000"/>
            <a:ext cx="2708031"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 y="0"/>
            <a:ext cx="91332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2819400" y="197069"/>
            <a:ext cx="6172200" cy="11430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sz="5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rPr>
              <a:t>Okay…</a:t>
            </a:r>
          </a:p>
          <a:p>
            <a:r>
              <a:rPr lang="en-US" sz="5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rPr>
              <a:t>Let’s take it to another level!</a:t>
            </a:r>
          </a:p>
          <a:p>
            <a:endParaRPr lang="en-US" sz="2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endParaRPr>
          </a:p>
          <a:p>
            <a:r>
              <a:rPr lang="en-US" sz="5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rPr>
              <a:t>Try to identify the correct author’s purpose for these last five passages!</a:t>
            </a:r>
          </a:p>
        </p:txBody>
      </p:sp>
    </p:spTree>
    <p:extLst>
      <p:ext uri="{BB962C8B-B14F-4D97-AF65-F5344CB8AC3E}">
        <p14:creationId xmlns:p14="http://schemas.microsoft.com/office/powerpoint/2010/main" val="90398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7162800" cy="24384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71600" y="381000"/>
            <a:ext cx="5181600" cy="341632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How do you see our world in the future?  If we recycle, then we can reuse plastic, metal, and paper, to help keep our Earth clean for many years to come.  Recycling is very easy to do.  All you need to do is collect items made of recyclable material and take it to your nearest recycling center.  So, help our Earth and recycle today!</a:t>
            </a:r>
            <a:endParaRPr lang="en-US" dirty="0">
              <a:effectLst>
                <a:outerShdw blurRad="38100" dist="38100" dir="2700000" algn="tl">
                  <a:srgbClr val="000000">
                    <a:alpha val="43137"/>
                  </a:srgbClr>
                </a:outerShdw>
              </a:effectLst>
            </a:endParaRPr>
          </a:p>
        </p:txBody>
      </p:sp>
      <p:sp>
        <p:nvSpPr>
          <p:cNvPr id="4" name="TextBox 3"/>
          <p:cNvSpPr txBox="1"/>
          <p:nvPr/>
        </p:nvSpPr>
        <p:spPr>
          <a:xfrm>
            <a:off x="1600200" y="3962400"/>
            <a:ext cx="7010400" cy="2508379"/>
          </a:xfrm>
          <a:prstGeom prst="rect">
            <a:avLst/>
          </a:prstGeom>
          <a:noFill/>
        </p:spPr>
        <p:txBody>
          <a:bodyPr wrap="square" rtlCol="0">
            <a:spAutoFit/>
          </a:bodyPr>
          <a:lstStyle/>
          <a:p>
            <a:pPr marL="514350" indent="-514350" algn="ctr"/>
            <a:r>
              <a:rPr lang="en-US" sz="3200" b="1" dirty="0">
                <a:effectLst>
                  <a:outerShdw blurRad="38100" dist="38100" dir="2700000" algn="tl">
                    <a:srgbClr val="000000">
                      <a:alpha val="43137"/>
                    </a:srgbClr>
                  </a:outerShdw>
                </a:effectLst>
                <a:latin typeface="Calibri" pitchFamily="34" charset="0"/>
                <a:cs typeface="Calibri" pitchFamily="34" charset="0"/>
              </a:rPr>
              <a:t>Why did the author write this passage?</a:t>
            </a:r>
          </a:p>
          <a:p>
            <a:pPr marL="514350" indent="-514350">
              <a:buAutoNum type="alphaLcPeriod"/>
            </a:pPr>
            <a:endParaRPr lang="en-US" sz="2500" b="1" dirty="0">
              <a:effectLst>
                <a:outerShdw blurRad="38100" dist="38100" dir="2700000" algn="tl">
                  <a:srgbClr val="000000">
                    <a:alpha val="43137"/>
                  </a:srgbClr>
                </a:outerShdw>
              </a:effectLst>
              <a:latin typeface="Calibri" pitchFamily="34" charset="0"/>
              <a:cs typeface="Calibri" pitchFamily="34" charset="0"/>
            </a:endParaRP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inform you about how to recycle.</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entertain you with a story about recycling.</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persuade to you to recycle to help our Earth.</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inform you about plastic.</a:t>
            </a:r>
            <a:endParaRPr lang="en-US" sz="2500" dirty="0">
              <a:effectLst>
                <a:outerShdw blurRad="38100" dist="38100" dir="2700000" algn="tl">
                  <a:srgbClr val="000000">
                    <a:alpha val="43137"/>
                  </a:srgbClr>
                </a:outerShdw>
              </a:effectLst>
            </a:endParaRPr>
          </a:p>
        </p:txBody>
      </p:sp>
      <p:sp>
        <p:nvSpPr>
          <p:cNvPr id="5" name="Rectangle 4"/>
          <p:cNvSpPr/>
          <p:nvPr/>
        </p:nvSpPr>
        <p:spPr>
          <a:xfrm>
            <a:off x="1676400" y="5638800"/>
            <a:ext cx="6934200" cy="4572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lue_green_earth_hg_clr.gif"/>
          <p:cNvPicPr>
            <a:picLocks noChangeAspect="1"/>
          </p:cNvPicPr>
          <p:nvPr/>
        </p:nvPicPr>
        <p:blipFill>
          <a:blip r:embed="rId3" cstate="print"/>
          <a:stretch>
            <a:fillRect/>
          </a:stretch>
        </p:blipFill>
        <p:spPr>
          <a:xfrm>
            <a:off x="6705600" y="914400"/>
            <a:ext cx="1895474" cy="1895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7162800" cy="24384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254437"/>
            <a:ext cx="6096000" cy="3631763"/>
          </a:xfrm>
          <a:prstGeom prst="rect">
            <a:avLst/>
          </a:prstGeom>
          <a:noFill/>
        </p:spPr>
        <p:txBody>
          <a:bodyPr wrap="square" rtlCol="0">
            <a:spAutoFit/>
          </a:bodyPr>
          <a:lstStyle/>
          <a:p>
            <a:r>
              <a:rPr lang="en-US" sz="2300" b="1" dirty="0">
                <a:effectLst>
                  <a:outerShdw blurRad="38100" dist="38100" dir="2700000" algn="tl">
                    <a:srgbClr val="000000">
                      <a:alpha val="43137"/>
                    </a:srgbClr>
                  </a:outerShdw>
                </a:effectLst>
                <a:latin typeface="Calibri" pitchFamily="34" charset="0"/>
                <a:cs typeface="Calibri" pitchFamily="34" charset="0"/>
              </a:rPr>
              <a:t>Harry was a very mischievous cat.  He liked to play with the toilet paper, track muddy paw prints throughout the house, and go through the neighbor’s cat door and eat their cat’s food.  One day his family got a goldfish. Harry stared at him day and night, until one morning the family woke up and the goldfish was gone.  When they looked for Harry, they found him fast asleep behind the dirty laundry basket in the garage with a gold tail hanging out of his mouth.</a:t>
            </a:r>
            <a:endParaRPr lang="en-US" sz="2300" dirty="0">
              <a:effectLst>
                <a:outerShdw blurRad="38100" dist="38100" dir="2700000" algn="tl">
                  <a:srgbClr val="000000">
                    <a:alpha val="43137"/>
                  </a:srgbClr>
                </a:outerShdw>
              </a:effectLst>
            </a:endParaRPr>
          </a:p>
        </p:txBody>
      </p:sp>
      <p:sp>
        <p:nvSpPr>
          <p:cNvPr id="4" name="TextBox 3"/>
          <p:cNvSpPr txBox="1"/>
          <p:nvPr/>
        </p:nvSpPr>
        <p:spPr>
          <a:xfrm>
            <a:off x="1600200" y="3962400"/>
            <a:ext cx="7010400" cy="2508379"/>
          </a:xfrm>
          <a:prstGeom prst="rect">
            <a:avLst/>
          </a:prstGeom>
          <a:noFill/>
        </p:spPr>
        <p:txBody>
          <a:bodyPr wrap="square" rtlCol="0">
            <a:spAutoFit/>
          </a:bodyPr>
          <a:lstStyle/>
          <a:p>
            <a:pPr marL="514350" indent="-514350" algn="ctr"/>
            <a:r>
              <a:rPr lang="en-US" sz="3200" b="1" dirty="0">
                <a:effectLst>
                  <a:outerShdw blurRad="38100" dist="38100" dir="2700000" algn="tl">
                    <a:srgbClr val="000000">
                      <a:alpha val="43137"/>
                    </a:srgbClr>
                  </a:outerShdw>
                </a:effectLst>
                <a:latin typeface="Calibri" pitchFamily="34" charset="0"/>
                <a:cs typeface="Calibri" pitchFamily="34" charset="0"/>
              </a:rPr>
              <a:t>Why did the author write this passage?</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entertain you with a story about a cat who gets into trouble.</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persuade to you to buy a cat.</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inform you that cats can be naughty.</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rPr>
              <a:t>To entertain you with a story about goldfish.</a:t>
            </a:r>
            <a:endParaRPr lang="en-US" sz="2500" dirty="0">
              <a:effectLst>
                <a:outerShdw blurRad="38100" dist="38100" dir="2700000" algn="tl">
                  <a:srgbClr val="000000">
                    <a:alpha val="43137"/>
                  </a:srgbClr>
                </a:outerShdw>
              </a:effectLst>
            </a:endParaRPr>
          </a:p>
        </p:txBody>
      </p:sp>
      <p:sp>
        <p:nvSpPr>
          <p:cNvPr id="5" name="Rectangle 4"/>
          <p:cNvSpPr/>
          <p:nvPr/>
        </p:nvSpPr>
        <p:spPr>
          <a:xfrm>
            <a:off x="1676400" y="4495800"/>
            <a:ext cx="6934200" cy="7620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ommy_cat_fish_hg_clr.gif"/>
          <p:cNvPicPr>
            <a:picLocks noChangeAspect="1"/>
          </p:cNvPicPr>
          <p:nvPr/>
        </p:nvPicPr>
        <p:blipFill>
          <a:blip r:embed="rId3" cstate="print"/>
          <a:stretch>
            <a:fillRect/>
          </a:stretch>
        </p:blipFill>
        <p:spPr>
          <a:xfrm>
            <a:off x="7239000" y="914400"/>
            <a:ext cx="1676400" cy="2181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371600" y="838200"/>
            <a:ext cx="7315200" cy="685800"/>
          </a:xfrm>
        </p:spPr>
        <p:txBody>
          <a:bodyPr/>
          <a:lstStyle/>
          <a:p>
            <a:pPr>
              <a:buSzPct val="75000"/>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An easy way to remember this is to remember that ALL authors love PIE.</a:t>
            </a:r>
          </a:p>
        </p:txBody>
      </p:sp>
      <p:sp>
        <p:nvSpPr>
          <p:cNvPr id="9" name="Rectangle 3"/>
          <p:cNvSpPr txBox="1">
            <a:spLocks noChangeArrowheads="1"/>
          </p:cNvSpPr>
          <p:nvPr/>
        </p:nvSpPr>
        <p:spPr bwMode="auto">
          <a:xfrm>
            <a:off x="1338330" y="25146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lvl="1">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 </a:t>
            </a:r>
            <a:r>
              <a:rPr lang="en-US" sz="5400"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P</a:t>
            </a:r>
            <a:r>
              <a:rPr lang="en-US"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ersuade</a:t>
            </a:r>
          </a:p>
          <a:p>
            <a:pPr lvl="1">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 </a:t>
            </a:r>
            <a:r>
              <a:rPr lang="en-US" sz="5400"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I</a:t>
            </a:r>
            <a:r>
              <a:rPr lang="en-US"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nform</a:t>
            </a:r>
          </a:p>
          <a:p>
            <a:pPr lvl="1">
              <a:buSzPct val="75000"/>
              <a:buFontTx/>
              <a:buBlip>
                <a:blip r:embed="rId2"/>
              </a:buBlip>
            </a:pPr>
            <a:r>
              <a:rPr lang="en-US" i="0" dirty="0">
                <a:effectLst>
                  <a:outerShdw blurRad="38100" dist="38100" dir="2700000" algn="tl">
                    <a:srgbClr val="000000">
                      <a:alpha val="43137"/>
                    </a:srgbClr>
                  </a:outerShdw>
                </a:effectLst>
                <a:latin typeface="Calibri" pitchFamily="34" charset="0"/>
                <a:cs typeface="Calibri" pitchFamily="34" charset="0"/>
              </a:rPr>
              <a:t> </a:t>
            </a:r>
            <a:r>
              <a:rPr lang="en-US" sz="5400"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E</a:t>
            </a:r>
            <a:r>
              <a:rPr lang="en-US" i="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ntertain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0" y="3057525"/>
            <a:ext cx="3333750" cy="3333750"/>
          </a:xfrm>
          <a:prstGeom prst="rect">
            <a:avLst/>
          </a:prstGeom>
        </p:spPr>
      </p:pic>
    </p:spTree>
    <p:extLst>
      <p:ext uri="{BB962C8B-B14F-4D97-AF65-F5344CB8AC3E}">
        <p14:creationId xmlns:p14="http://schemas.microsoft.com/office/powerpoint/2010/main" val="39094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7162800" cy="24384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71600" y="254437"/>
            <a:ext cx="5486400" cy="3631763"/>
          </a:xfrm>
          <a:prstGeom prst="rect">
            <a:avLst/>
          </a:prstGeom>
          <a:noFill/>
        </p:spPr>
        <p:txBody>
          <a:bodyPr wrap="square" rtlCol="0">
            <a:spAutoFit/>
          </a:bodyPr>
          <a:lstStyle/>
          <a:p>
            <a:r>
              <a:rPr lang="en-US" sz="2300" b="1" dirty="0">
                <a:effectLst>
                  <a:outerShdw blurRad="38100" dist="38100" dir="2700000" algn="tl">
                    <a:srgbClr val="000000">
                      <a:alpha val="43137"/>
                    </a:srgbClr>
                  </a:outerShdw>
                </a:effectLst>
                <a:latin typeface="Calibri" pitchFamily="34" charset="0"/>
                <a:cs typeface="Calibri" pitchFamily="34" charset="0"/>
              </a:rPr>
              <a:t>The Statue of Liberty is a gigantic sculpture  in the New York Harbor.  The statue was a gift from the people of France in recognition of the friendship established between France and the United States during the American Revolution.  She holds a tablet with the date of the American Declaration of Independence.  Since it was created, the statue has become a symbol of freedom for the United States.</a:t>
            </a:r>
            <a:endParaRPr lang="en-US" sz="2300" dirty="0">
              <a:effectLst>
                <a:outerShdw blurRad="38100" dist="38100" dir="2700000" algn="tl">
                  <a:srgbClr val="000000">
                    <a:alpha val="43137"/>
                  </a:srgbClr>
                </a:outerShdw>
              </a:effectLst>
            </a:endParaRPr>
          </a:p>
        </p:txBody>
      </p:sp>
      <p:sp>
        <p:nvSpPr>
          <p:cNvPr id="4" name="TextBox 3"/>
          <p:cNvSpPr txBox="1"/>
          <p:nvPr/>
        </p:nvSpPr>
        <p:spPr>
          <a:xfrm>
            <a:off x="1600200" y="3962400"/>
            <a:ext cx="7010400" cy="2508379"/>
          </a:xfrm>
          <a:prstGeom prst="rect">
            <a:avLst/>
          </a:prstGeom>
          <a:noFill/>
        </p:spPr>
        <p:txBody>
          <a:bodyPr wrap="square" rtlCol="0">
            <a:spAutoFit/>
          </a:bodyPr>
          <a:lstStyle/>
          <a:p>
            <a:pPr marL="514350" indent="-514350" algn="ctr"/>
            <a:r>
              <a:rPr lang="en-US" sz="3200" b="1" dirty="0">
                <a:effectLst>
                  <a:outerShdw blurRad="38100" dist="38100" dir="2700000" algn="tl">
                    <a:srgbClr val="000000">
                      <a:alpha val="43137"/>
                    </a:srgbClr>
                  </a:outerShdw>
                </a:effectLst>
                <a:latin typeface="Calibri" pitchFamily="34" charset="0"/>
                <a:cs typeface="Calibri" pitchFamily="34" charset="0"/>
              </a:rPr>
              <a:t>Why did the author write this passage?</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entertain you with a story about the statue.</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persuade to you to visit New York.</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inform you about the American Revolution.</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rPr>
              <a:t>To inform you about the Statue of Liberty and why it was made.</a:t>
            </a:r>
            <a:endParaRPr lang="en-US" sz="2500" dirty="0">
              <a:effectLst>
                <a:outerShdw blurRad="38100" dist="38100" dir="2700000" algn="tl">
                  <a:srgbClr val="000000">
                    <a:alpha val="43137"/>
                  </a:srgbClr>
                </a:outerShdw>
              </a:effectLst>
            </a:endParaRPr>
          </a:p>
        </p:txBody>
      </p:sp>
      <p:sp>
        <p:nvSpPr>
          <p:cNvPr id="5" name="Rectangle 4"/>
          <p:cNvSpPr/>
          <p:nvPr/>
        </p:nvSpPr>
        <p:spPr>
          <a:xfrm>
            <a:off x="1676400" y="5638800"/>
            <a:ext cx="6934200" cy="7620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tatue_of_liberty_hg_clr.gif"/>
          <p:cNvPicPr>
            <a:picLocks noChangeAspect="1"/>
          </p:cNvPicPr>
          <p:nvPr/>
        </p:nvPicPr>
        <p:blipFill>
          <a:blip r:embed="rId3" cstate="print"/>
          <a:stretch>
            <a:fillRect/>
          </a:stretch>
        </p:blipFill>
        <p:spPr>
          <a:xfrm>
            <a:off x="7086600" y="432058"/>
            <a:ext cx="1810158" cy="3216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7162800" cy="243840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254437"/>
            <a:ext cx="5638800" cy="3631763"/>
          </a:xfrm>
          <a:prstGeom prst="rect">
            <a:avLst/>
          </a:prstGeom>
          <a:noFill/>
        </p:spPr>
        <p:txBody>
          <a:bodyPr wrap="square" rtlCol="0">
            <a:spAutoFit/>
          </a:bodyPr>
          <a:lstStyle/>
          <a:p>
            <a:r>
              <a:rPr lang="en-US" sz="2300" b="1" dirty="0">
                <a:effectLst>
                  <a:outerShdw blurRad="38100" dist="38100" dir="2700000" algn="tl">
                    <a:srgbClr val="000000">
                      <a:alpha val="43137"/>
                    </a:srgbClr>
                  </a:outerShdw>
                </a:effectLst>
                <a:latin typeface="Calibri" pitchFamily="34" charset="0"/>
              </a:rPr>
              <a:t>The best part about camping is roasting marshmallows over an open fire.  Nothing beats the taste of the gooey white goodness melting in your mouth.  All you have to do is find a skinny tree branch, clean it off, find some marshmallows, and you’re ready to roast.  After a few seconds over the fire you have a sweet toasty treat.  Next time you go camping, be sure to ask your mom to pack some sweet, fluffy marshmallows.</a:t>
            </a:r>
            <a:endParaRPr lang="en-US" sz="2300" dirty="0">
              <a:effectLst>
                <a:outerShdw blurRad="38100" dist="38100" dir="2700000" algn="tl">
                  <a:srgbClr val="000000">
                    <a:alpha val="43137"/>
                  </a:srgbClr>
                </a:outerShdw>
              </a:effectLst>
            </a:endParaRPr>
          </a:p>
        </p:txBody>
      </p:sp>
      <p:sp>
        <p:nvSpPr>
          <p:cNvPr id="4" name="TextBox 3"/>
          <p:cNvSpPr txBox="1"/>
          <p:nvPr/>
        </p:nvSpPr>
        <p:spPr>
          <a:xfrm>
            <a:off x="1600200" y="3962400"/>
            <a:ext cx="7010400" cy="2508379"/>
          </a:xfrm>
          <a:prstGeom prst="rect">
            <a:avLst/>
          </a:prstGeom>
          <a:noFill/>
        </p:spPr>
        <p:txBody>
          <a:bodyPr wrap="square" rtlCol="0">
            <a:spAutoFit/>
          </a:bodyPr>
          <a:lstStyle/>
          <a:p>
            <a:pPr marL="514350" indent="-514350" algn="ctr"/>
            <a:r>
              <a:rPr lang="en-US" sz="3200" b="1" dirty="0">
                <a:effectLst>
                  <a:outerShdw blurRad="38100" dist="38100" dir="2700000" algn="tl">
                    <a:srgbClr val="000000">
                      <a:alpha val="43137"/>
                    </a:srgbClr>
                  </a:outerShdw>
                </a:effectLst>
                <a:latin typeface="Calibri" pitchFamily="34" charset="0"/>
                <a:cs typeface="Calibri" pitchFamily="34" charset="0"/>
              </a:rPr>
              <a:t>Why did the author write this passage?</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entertain you with a story about marshmallows.</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persuade you to go camping.</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cs typeface="Calibri" pitchFamily="34" charset="0"/>
              </a:rPr>
              <a:t>To persuade you to try roasting marshmallows.</a:t>
            </a:r>
          </a:p>
          <a:p>
            <a:pPr marL="514350" indent="-514350">
              <a:buAutoNum type="alphaLcPeriod"/>
            </a:pPr>
            <a:r>
              <a:rPr lang="en-US" sz="2500" b="1" dirty="0">
                <a:effectLst>
                  <a:outerShdw blurRad="38100" dist="38100" dir="2700000" algn="tl">
                    <a:srgbClr val="000000">
                      <a:alpha val="43137"/>
                    </a:srgbClr>
                  </a:outerShdw>
                </a:effectLst>
                <a:latin typeface="Calibri" pitchFamily="34" charset="0"/>
              </a:rPr>
              <a:t>To inform you on how to roast marshmallows.</a:t>
            </a:r>
            <a:endParaRPr lang="en-US" sz="2500" dirty="0">
              <a:effectLst>
                <a:outerShdw blurRad="38100" dist="38100" dir="2700000" algn="tl">
                  <a:srgbClr val="000000">
                    <a:alpha val="43137"/>
                  </a:srgbClr>
                </a:outerShdw>
              </a:effectLst>
            </a:endParaRPr>
          </a:p>
        </p:txBody>
      </p:sp>
      <p:sp>
        <p:nvSpPr>
          <p:cNvPr id="5" name="Rectangle 4"/>
          <p:cNvSpPr/>
          <p:nvPr/>
        </p:nvSpPr>
        <p:spPr>
          <a:xfrm>
            <a:off x="1676400" y="5638800"/>
            <a:ext cx="6934200" cy="3810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iker_roasting_marshmallows_hg_clr.gif"/>
          <p:cNvPicPr>
            <a:picLocks noChangeAspect="1"/>
          </p:cNvPicPr>
          <p:nvPr/>
        </p:nvPicPr>
        <p:blipFill>
          <a:blip r:embed="rId3" cstate="print"/>
          <a:stretch>
            <a:fillRect/>
          </a:stretch>
        </p:blipFill>
        <p:spPr>
          <a:xfrm>
            <a:off x="6858000" y="990600"/>
            <a:ext cx="2047875" cy="2047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3" end="3"/>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ower_point\ink_the_deal\ink_the_deal_p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4038600"/>
            <a:ext cx="7162800" cy="2250490"/>
          </a:xfrm>
          <a:prstGeom prst="rect">
            <a:avLst/>
          </a:prstGeom>
          <a:solidFill>
            <a:srgbClr val="FFFFCC"/>
          </a:solidFill>
          <a:ln>
            <a:solidFill>
              <a:schemeClr val="accent6">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281494"/>
            <a:ext cx="6705600" cy="3631763"/>
          </a:xfrm>
          <a:prstGeom prst="rect">
            <a:avLst/>
          </a:prstGeom>
          <a:noFill/>
        </p:spPr>
        <p:txBody>
          <a:bodyPr wrap="square" rtlCol="0">
            <a:spAutoFit/>
          </a:bodyPr>
          <a:lstStyle/>
          <a:p>
            <a:r>
              <a:rPr lang="en-US" sz="2300" b="1" dirty="0">
                <a:effectLst>
                  <a:outerShdw blurRad="38100" dist="38100" dir="2700000" algn="tl">
                    <a:srgbClr val="000000">
                      <a:alpha val="43137"/>
                    </a:srgbClr>
                  </a:outerShdw>
                </a:effectLst>
                <a:latin typeface="Calibri" pitchFamily="34" charset="0"/>
              </a:rPr>
              <a:t>Did you know that chocolate chip cookies have been around more than 80 years?  These tasty treats were accidentally invented by a woman named Ruth Graves Wakefield.  She owned a restaurant called the Toll House Inn. One night while she was trying to make chocolate cookies, she used a different type of chocolate from a company called Nestle, and surprisingly the chocolate didn’t melt into the cookie.  From that point on they were known as the famous Toll House Chocolate Chip Cookies.</a:t>
            </a:r>
            <a:endParaRPr lang="en-US" sz="2300" dirty="0">
              <a:effectLst>
                <a:outerShdw blurRad="38100" dist="38100" dir="2700000" algn="tl">
                  <a:srgbClr val="000000">
                    <a:alpha val="43137"/>
                  </a:srgbClr>
                </a:outerShdw>
              </a:effectLst>
            </a:endParaRPr>
          </a:p>
        </p:txBody>
      </p:sp>
      <p:sp>
        <p:nvSpPr>
          <p:cNvPr id="4" name="TextBox 3"/>
          <p:cNvSpPr txBox="1"/>
          <p:nvPr/>
        </p:nvSpPr>
        <p:spPr>
          <a:xfrm>
            <a:off x="1600200" y="3962400"/>
            <a:ext cx="7162800" cy="2277547"/>
          </a:xfrm>
          <a:prstGeom prst="rect">
            <a:avLst/>
          </a:prstGeom>
          <a:noFill/>
        </p:spPr>
        <p:txBody>
          <a:bodyPr wrap="square" rtlCol="0">
            <a:spAutoFit/>
          </a:bodyPr>
          <a:lstStyle/>
          <a:p>
            <a:pPr marL="514350" indent="-514350" algn="ctr"/>
            <a:r>
              <a:rPr lang="en-US" sz="3200" b="1" dirty="0">
                <a:effectLst>
                  <a:outerShdw blurRad="38100" dist="38100" dir="2700000" algn="tl">
                    <a:srgbClr val="000000">
                      <a:alpha val="43137"/>
                    </a:srgbClr>
                  </a:outerShdw>
                </a:effectLst>
                <a:latin typeface="Calibri" pitchFamily="34" charset="0"/>
                <a:cs typeface="Calibri" pitchFamily="34" charset="0"/>
              </a:rPr>
              <a:t>Why did the author write this passage?</a:t>
            </a:r>
          </a:p>
          <a:p>
            <a:pPr marL="514350" indent="-514350">
              <a:buAutoNum type="alphaLcPeriod"/>
            </a:pPr>
            <a:r>
              <a:rPr lang="en-US" sz="2200" b="1" dirty="0">
                <a:effectLst>
                  <a:outerShdw blurRad="38100" dist="38100" dir="2700000" algn="tl">
                    <a:srgbClr val="000000">
                      <a:alpha val="43137"/>
                    </a:srgbClr>
                  </a:outerShdw>
                </a:effectLst>
                <a:latin typeface="Calibri" pitchFamily="34" charset="0"/>
                <a:cs typeface="Calibri" pitchFamily="34" charset="0"/>
              </a:rPr>
              <a:t>To inform you about the history of chocolate chip cookies.</a:t>
            </a:r>
          </a:p>
          <a:p>
            <a:pPr marL="514350" indent="-514350">
              <a:buAutoNum type="alphaLcPeriod"/>
            </a:pPr>
            <a:r>
              <a:rPr lang="en-US" sz="2200" b="1" dirty="0">
                <a:effectLst>
                  <a:outerShdw blurRad="38100" dist="38100" dir="2700000" algn="tl">
                    <a:srgbClr val="000000">
                      <a:alpha val="43137"/>
                    </a:srgbClr>
                  </a:outerShdw>
                </a:effectLst>
                <a:latin typeface="Calibri" pitchFamily="34" charset="0"/>
                <a:cs typeface="Calibri" pitchFamily="34" charset="0"/>
              </a:rPr>
              <a:t>To persuade you to eat chocolate chip cookies.</a:t>
            </a:r>
          </a:p>
          <a:p>
            <a:pPr marL="514350" indent="-514350">
              <a:buAutoNum type="alphaLcPeriod"/>
            </a:pPr>
            <a:r>
              <a:rPr lang="en-US" sz="2200" b="1" dirty="0">
                <a:effectLst>
                  <a:outerShdw blurRad="38100" dist="38100" dir="2700000" algn="tl">
                    <a:srgbClr val="000000">
                      <a:alpha val="43137"/>
                    </a:srgbClr>
                  </a:outerShdw>
                </a:effectLst>
                <a:latin typeface="Calibri" pitchFamily="34" charset="0"/>
                <a:cs typeface="Calibri" pitchFamily="34" charset="0"/>
              </a:rPr>
              <a:t>To entertain with a story about chocolate chip cookies.</a:t>
            </a:r>
          </a:p>
          <a:p>
            <a:pPr marL="514350" indent="-514350">
              <a:buAutoNum type="alphaLcPeriod"/>
            </a:pPr>
            <a:r>
              <a:rPr lang="en-US" sz="2200" b="1" dirty="0">
                <a:effectLst>
                  <a:outerShdw blurRad="38100" dist="38100" dir="2700000" algn="tl">
                    <a:srgbClr val="000000">
                      <a:alpha val="43137"/>
                    </a:srgbClr>
                  </a:outerShdw>
                </a:effectLst>
                <a:latin typeface="Calibri" pitchFamily="34" charset="0"/>
              </a:rPr>
              <a:t>To inform about the Toll House Inn.</a:t>
            </a:r>
            <a:endParaRPr lang="en-US" sz="2200" dirty="0">
              <a:effectLst>
                <a:outerShdw blurRad="38100" dist="38100" dir="2700000" algn="tl">
                  <a:srgbClr val="000000">
                    <a:alpha val="43137"/>
                  </a:srgbClr>
                </a:outerShdw>
              </a:effectLst>
            </a:endParaRPr>
          </a:p>
        </p:txBody>
      </p:sp>
      <p:sp>
        <p:nvSpPr>
          <p:cNvPr id="5" name="Rectangle 4"/>
          <p:cNvSpPr/>
          <p:nvPr/>
        </p:nvSpPr>
        <p:spPr>
          <a:xfrm>
            <a:off x="1676400" y="4495800"/>
            <a:ext cx="6934200" cy="685800"/>
          </a:xfrm>
          <a:prstGeom prst="rect">
            <a:avLst/>
          </a:prstGeom>
          <a:noFill/>
          <a:ln w="317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ocolate_chip_cookie_rotate_hg_clr.gif"/>
          <p:cNvPicPr>
            <a:picLocks noChangeAspect="1"/>
          </p:cNvPicPr>
          <p:nvPr/>
        </p:nvPicPr>
        <p:blipFill>
          <a:blip r:embed="rId3" cstate="print"/>
          <a:stretch>
            <a:fillRect/>
          </a:stretch>
        </p:blipFill>
        <p:spPr>
          <a:xfrm>
            <a:off x="7772400" y="1543812"/>
            <a:ext cx="1151021" cy="87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 y="0"/>
            <a:ext cx="91332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1905000" y="197069"/>
            <a:ext cx="7086600" cy="11430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rPr>
              <a:t>Congratulations!  You’ve done an amazing job mastering author’s purpose.  You’ve earned the author’s purpose TROPHY!</a:t>
            </a:r>
          </a:p>
        </p:txBody>
      </p:sp>
      <p:grpSp>
        <p:nvGrpSpPr>
          <p:cNvPr id="6" name="Group 5"/>
          <p:cNvGrpSpPr/>
          <p:nvPr/>
        </p:nvGrpSpPr>
        <p:grpSpPr>
          <a:xfrm>
            <a:off x="3848100" y="3573780"/>
            <a:ext cx="3200400" cy="3314700"/>
            <a:chOff x="3848100" y="3573780"/>
            <a:chExt cx="3200400" cy="33147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100" y="3573780"/>
              <a:ext cx="3200400" cy="3314700"/>
            </a:xfrm>
            <a:prstGeom prst="rect">
              <a:avLst/>
            </a:prstGeom>
          </p:spPr>
        </p:pic>
        <p:sp>
          <p:nvSpPr>
            <p:cNvPr id="5" name="TextBox 4"/>
            <p:cNvSpPr txBox="1"/>
            <p:nvPr/>
          </p:nvSpPr>
          <p:spPr>
            <a:xfrm>
              <a:off x="4856623" y="5976610"/>
              <a:ext cx="1183354" cy="523220"/>
            </a:xfrm>
            <a:prstGeom prst="rect">
              <a:avLst/>
            </a:prstGeom>
            <a:solidFill>
              <a:schemeClr val="bg1"/>
            </a:solidFill>
          </p:spPr>
          <p:txBody>
            <a:bodyPr wrap="square" rtlCol="0">
              <a:spAutoFit/>
            </a:bodyPr>
            <a:lstStyle/>
            <a:p>
              <a:pPr algn="ctr"/>
              <a:r>
                <a:rPr lang="en-US" sz="1400" b="1" dirty="0"/>
                <a:t>Au</a:t>
              </a:r>
              <a:r>
                <a:rPr lang="en-US" sz="1400" b="1" dirty="0">
                  <a:latin typeface="Calibri" pitchFamily="34" charset="0"/>
                  <a:cs typeface="Calibri" pitchFamily="34" charset="0"/>
                </a:rPr>
                <a:t>thor’s </a:t>
              </a:r>
            </a:p>
            <a:p>
              <a:pPr algn="ctr"/>
              <a:r>
                <a:rPr lang="en-US" sz="1400" b="1" dirty="0">
                  <a:latin typeface="Calibri" pitchFamily="34" charset="0"/>
                  <a:cs typeface="Calibri" pitchFamily="34" charset="0"/>
                </a:rPr>
                <a:t>Purpose </a:t>
              </a:r>
            </a:p>
          </p:txBody>
        </p:sp>
      </p:grpSp>
    </p:spTree>
    <p:extLst>
      <p:ext uri="{BB962C8B-B14F-4D97-AF65-F5344CB8AC3E}">
        <p14:creationId xmlns:p14="http://schemas.microsoft.com/office/powerpoint/2010/main" val="12107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w="339725">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0" y="0"/>
            <a:ext cx="8153400" cy="65710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8C568"/>
                  </a:solidFill>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outerShdw blurRad="50800" dist="39000" dir="5460000" algn="tl">
                    <a:srgbClr val="000000">
                      <a:alpha val="38000"/>
                    </a:srgbClr>
                  </a:outerShdw>
                </a:effectLst>
                <a:latin typeface="Calibri" pitchFamily="34" charset="0"/>
              </a:rPr>
              <a:t>Thanks for choosing</a:t>
            </a:r>
          </a:p>
          <a:p>
            <a:pPr algn="ctr"/>
            <a:endParaRPr lang="en-US" sz="1050" b="1" dirty="0">
              <a:ln w="11430">
                <a:solidFill>
                  <a:srgbClr val="FAD798"/>
                </a:solidFill>
              </a:ln>
              <a:solidFill>
                <a:srgbClr val="F8C568"/>
              </a:solidFill>
              <a:effectLst>
                <a:outerShdw blurRad="50800" dist="39000" dir="5460000" algn="tl">
                  <a:srgbClr val="000000">
                    <a:alpha val="38000"/>
                  </a:srgbClr>
                </a:outerShdw>
              </a:effectLst>
              <a:latin typeface="Calibri" pitchFamily="34" charset="0"/>
            </a:endParaRPr>
          </a:p>
          <a:p>
            <a:pPr algn="ctr"/>
            <a:r>
              <a:rPr lang="en-US" sz="8000" b="1" dirty="0">
                <a:ln w="11430">
                  <a:solidFill>
                    <a:srgbClr val="FAD798"/>
                  </a:solidFill>
                </a:ln>
                <a:solidFill>
                  <a:srgbClr val="663300"/>
                </a:solidFill>
                <a:effectLst>
                  <a:outerShdw blurRad="50800" dist="39000" dir="5460000" algn="tl">
                    <a:srgbClr val="000000">
                      <a:alpha val="38000"/>
                    </a:srgbClr>
                  </a:outerShdw>
                </a:effectLst>
                <a:latin typeface="Calibri" pitchFamily="34" charset="0"/>
              </a:rPr>
              <a:t>TEACHERS </a:t>
            </a:r>
          </a:p>
          <a:p>
            <a:pPr algn="ctr"/>
            <a:r>
              <a:rPr lang="en-US" sz="8000" b="1" dirty="0">
                <a:ln w="11430">
                  <a:solidFill>
                    <a:srgbClr val="FAD798"/>
                  </a:solidFill>
                </a:ln>
                <a:solidFill>
                  <a:srgbClr val="663300"/>
                </a:solidFill>
                <a:effectLst>
                  <a:outerShdw blurRad="50800" dist="39000" dir="5460000" algn="tl">
                    <a:srgbClr val="000000">
                      <a:alpha val="38000"/>
                    </a:srgbClr>
                  </a:outerShdw>
                </a:effectLst>
                <a:latin typeface="Calibri" pitchFamily="34" charset="0"/>
              </a:rPr>
              <a:t>UNLEASHED</a:t>
            </a:r>
          </a:p>
          <a:p>
            <a:pPr algn="ctr"/>
            <a:endParaRPr lang="en-US" sz="1050" b="1" dirty="0">
              <a:ln w="11430">
                <a:solidFill>
                  <a:srgbClr val="F8C568"/>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0" scaled="1"/>
                <a:tileRect/>
              </a:gradFill>
              <a:effectLst>
                <a:outerShdw blurRad="50800" dist="39000" dir="5460000" algn="tl">
                  <a:srgbClr val="000000">
                    <a:alpha val="38000"/>
                  </a:srgbClr>
                </a:outerShdw>
              </a:effectLst>
              <a:latin typeface="Calibri" pitchFamily="34" charset="0"/>
            </a:endParaRPr>
          </a:p>
          <a:p>
            <a:pPr algn="ctr"/>
            <a:r>
              <a:rPr lang="en-US" sz="4800" b="1" dirty="0">
                <a:ln w="11430">
                  <a:solidFill>
                    <a:srgbClr val="F8C568"/>
                  </a:solidFill>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outerShdw blurRad="50800" dist="39000" dir="5460000" algn="tl">
                    <a:srgbClr val="000000">
                      <a:alpha val="38000"/>
                    </a:srgbClr>
                  </a:outerShdw>
                </a:effectLst>
                <a:latin typeface="Calibri" pitchFamily="34" charset="0"/>
              </a:rPr>
              <a:t>To see more of our great </a:t>
            </a:r>
          </a:p>
          <a:p>
            <a:pPr algn="ctr"/>
            <a:r>
              <a:rPr lang="en-US" sz="4800" b="1" dirty="0">
                <a:ln w="11430">
                  <a:solidFill>
                    <a:srgbClr val="F8C568"/>
                  </a:solidFill>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outerShdw blurRad="50800" dist="39000" dir="5460000" algn="tl">
                    <a:srgbClr val="000000">
                      <a:alpha val="38000"/>
                    </a:srgbClr>
                  </a:outerShdw>
                </a:effectLst>
                <a:latin typeface="Calibri" pitchFamily="34" charset="0"/>
              </a:rPr>
              <a:t>p</a:t>
            </a:r>
            <a:r>
              <a:rPr lang="en-US" sz="4800" b="1" cap="none" spc="0" dirty="0">
                <a:ln w="11430">
                  <a:solidFill>
                    <a:srgbClr val="F8C568"/>
                  </a:solidFill>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outerShdw blurRad="50800" dist="39000" dir="5460000" algn="tl">
                    <a:srgbClr val="000000">
                      <a:alpha val="38000"/>
                    </a:srgbClr>
                  </a:outerShdw>
                </a:effectLst>
                <a:latin typeface="Calibri" pitchFamily="34" charset="0"/>
              </a:rPr>
              <a:t>roducts be sure to visit</a:t>
            </a:r>
          </a:p>
          <a:p>
            <a:pPr algn="ctr"/>
            <a:r>
              <a:rPr lang="en-US" sz="4800" b="1" dirty="0">
                <a:ln w="11430">
                  <a:solidFill>
                    <a:srgbClr val="F8C568"/>
                  </a:solidFill>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outerShdw blurRad="50800" dist="39000" dir="5460000" algn="tl">
                    <a:srgbClr val="000000">
                      <a:alpha val="38000"/>
                    </a:srgbClr>
                  </a:outerShdw>
                </a:effectLst>
                <a:latin typeface="Calibri" pitchFamily="34" charset="0"/>
              </a:rPr>
              <a:t>the link below!</a:t>
            </a:r>
          </a:p>
          <a:p>
            <a:pPr algn="ctr"/>
            <a:endParaRPr lang="en-US" sz="1800" b="1" cap="none" spc="0" dirty="0">
              <a:ln w="11430">
                <a:solidFill>
                  <a:srgbClr val="F8C568"/>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0" scaled="1"/>
                <a:tileRect/>
              </a:gradFill>
              <a:effectLst>
                <a:outerShdw blurRad="50800" dist="39000" dir="5460000" algn="tl">
                  <a:srgbClr val="000000">
                    <a:alpha val="38000"/>
                  </a:srgbClr>
                </a:outerShdw>
              </a:effectLst>
              <a:latin typeface="Calibri" pitchFamily="34" charset="0"/>
            </a:endParaRPr>
          </a:p>
          <a:p>
            <a:pPr algn="ctr"/>
            <a:r>
              <a:rPr lang="en-US" b="1" cap="none" spc="0" dirty="0">
                <a:ln w="11430">
                  <a:noFill/>
                </a:ln>
                <a:effectLst>
                  <a:outerShdw blurRad="50800" dist="39000" dir="5460000" algn="tl">
                    <a:srgbClr val="000000">
                      <a:alpha val="38000"/>
                    </a:srgbClr>
                  </a:outerShdw>
                </a:effectLst>
                <a:latin typeface="Calibri" pitchFamily="34" charset="0"/>
                <a:hlinkClick r:id="rId2"/>
              </a:rPr>
              <a:t>www.teacherspayteachers.com/Store/Teachers-Unleashed</a:t>
            </a:r>
            <a:endParaRPr lang="en-US" b="1" cap="none" spc="0" dirty="0">
              <a:ln w="11430">
                <a:noFill/>
              </a:ln>
              <a:effectLst>
                <a:outerShdw blurRad="50800" dist="39000" dir="5460000" algn="tl">
                  <a:srgbClr val="000000">
                    <a:alpha val="38000"/>
                  </a:srgbClr>
                </a:outerShdw>
              </a:effectLst>
              <a:latin typeface="Calibri" pitchFamily="34" charset="0"/>
            </a:endParaRPr>
          </a:p>
        </p:txBody>
      </p:sp>
      <p:sp>
        <p:nvSpPr>
          <p:cNvPr id="5" name="5-Point Star 4"/>
          <p:cNvSpPr/>
          <p:nvPr/>
        </p:nvSpPr>
        <p:spPr>
          <a:xfrm>
            <a:off x="381000" y="1447800"/>
            <a:ext cx="1447800" cy="1371600"/>
          </a:xfrm>
          <a:prstGeom prst="star5">
            <a:avLst/>
          </a:prstGeom>
          <a:gradFill flip="none" rotWithShape="1">
            <a:gsLst>
              <a:gs pos="0">
                <a:srgbClr val="D6B19C"/>
              </a:gs>
              <a:gs pos="30000">
                <a:srgbClr val="D49E6C"/>
              </a:gs>
              <a:gs pos="70000">
                <a:srgbClr val="A65528"/>
              </a:gs>
              <a:gs pos="100000">
                <a:srgbClr val="663012"/>
              </a:gs>
            </a:gsLst>
            <a:path path="circle">
              <a:fillToRect l="50000" t="50000" r="50000" b="50000"/>
            </a:path>
            <a:tileRect/>
          </a:gradFill>
          <a:ln>
            <a:solidFill>
              <a:srgbClr val="6633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315200" y="1447800"/>
            <a:ext cx="1447800" cy="1371600"/>
          </a:xfrm>
          <a:prstGeom prst="star5">
            <a:avLst/>
          </a:prstGeom>
          <a:gradFill flip="none" rotWithShape="1">
            <a:gsLst>
              <a:gs pos="0">
                <a:srgbClr val="D6B19C"/>
              </a:gs>
              <a:gs pos="30000">
                <a:srgbClr val="D49E6C"/>
              </a:gs>
              <a:gs pos="70000">
                <a:srgbClr val="A65528"/>
              </a:gs>
              <a:gs pos="100000">
                <a:srgbClr val="663012"/>
              </a:gs>
            </a:gsLst>
            <a:path path="circle">
              <a:fillToRect l="50000" t="50000" r="50000" b="50000"/>
            </a:path>
            <a:tileRect/>
          </a:gradFill>
          <a:ln>
            <a:solidFill>
              <a:srgbClr val="6633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52400"/>
            <a:ext cx="7772400" cy="11430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sz="5400" i="0" dirty="0">
                <a:solidFill>
                  <a:schemeClr val="accent6">
                    <a:lumMod val="75000"/>
                  </a:schemeClr>
                </a:solidFill>
                <a:effectLst>
                  <a:outerShdw blurRad="50800" dist="38100" dir="2700000" sx="101000" sy="101000" algn="tl" rotWithShape="0">
                    <a:prstClr val="black">
                      <a:alpha val="40000"/>
                    </a:prstClr>
                  </a:outerShdw>
                </a:effectLst>
                <a:latin typeface="Calibri" pitchFamily="34" charset="0"/>
                <a:cs typeface="Calibri" pitchFamily="34" charset="0"/>
              </a:rPr>
              <a:t>To Persuade</a:t>
            </a:r>
          </a:p>
        </p:txBody>
      </p:sp>
      <p:sp>
        <p:nvSpPr>
          <p:cNvPr id="6" name="Rectangle 3"/>
          <p:cNvSpPr txBox="1">
            <a:spLocks noChangeArrowheads="1"/>
          </p:cNvSpPr>
          <p:nvPr/>
        </p:nvSpPr>
        <p:spPr>
          <a:xfrm>
            <a:off x="1345842" y="1066800"/>
            <a:ext cx="7315200" cy="685800"/>
          </a:xfrm>
          <a:prstGeom prst="rect">
            <a:avLst/>
          </a:prstGeom>
        </p:spPr>
        <p:txBody>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3"/>
              </a:buBlip>
            </a:pPr>
            <a:r>
              <a:rPr lang="en-US" i="0" dirty="0">
                <a:effectLst>
                  <a:outerShdw blurRad="38100" dist="38100" dir="2700000" algn="tl">
                    <a:srgbClr val="000000">
                      <a:alpha val="43137"/>
                    </a:srgbClr>
                  </a:outerShdw>
                </a:effectLst>
                <a:latin typeface="Calibri" pitchFamily="34" charset="0"/>
                <a:cs typeface="Calibri" pitchFamily="34" charset="0"/>
              </a:rPr>
              <a:t>Other authors may write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to try and get you to do something</a:t>
            </a:r>
            <a:r>
              <a:rPr lang="en-US" i="0" dirty="0">
                <a:effectLst>
                  <a:outerShdw blurRad="38100" dist="38100" dir="2700000" algn="tl">
                    <a:srgbClr val="000000">
                      <a:alpha val="43137"/>
                    </a:srgbClr>
                  </a:outerShdw>
                </a:effectLst>
                <a:latin typeface="Calibri" pitchFamily="34" charset="0"/>
                <a:cs typeface="Calibri" pitchFamily="34" charset="0"/>
              </a:rPr>
              <a:t> or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buy something</a:t>
            </a:r>
            <a:r>
              <a:rPr lang="en-US" i="0" dirty="0">
                <a:effectLst>
                  <a:outerShdw blurRad="38100" dist="38100" dir="2700000" algn="tl">
                    <a:srgbClr val="000000">
                      <a:alpha val="43137"/>
                    </a:srgbClr>
                  </a:outerShdw>
                </a:effectLst>
                <a:latin typeface="Calibri" pitchFamily="34" charset="0"/>
                <a:cs typeface="Calibri" pitchFamily="34" charset="0"/>
              </a:rPr>
              <a:t>.</a:t>
            </a:r>
          </a:p>
        </p:txBody>
      </p:sp>
      <p:sp>
        <p:nvSpPr>
          <p:cNvPr id="7" name="Rectangle 3"/>
          <p:cNvSpPr txBox="1">
            <a:spLocks noChangeArrowheads="1"/>
          </p:cNvSpPr>
          <p:nvPr/>
        </p:nvSpPr>
        <p:spPr>
          <a:xfrm>
            <a:off x="1345842" y="2133600"/>
            <a:ext cx="7315200" cy="685800"/>
          </a:xfrm>
          <a:prstGeom prst="rect">
            <a:avLst/>
          </a:prstGeom>
        </p:spPr>
        <p:txBody>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3"/>
              </a:buBlip>
            </a:pPr>
            <a:r>
              <a:rPr lang="en-US" i="0" dirty="0">
                <a:effectLst>
                  <a:outerShdw blurRad="38100" dist="38100" dir="2700000" algn="tl">
                    <a:srgbClr val="000000">
                      <a:alpha val="43137"/>
                    </a:srgbClr>
                  </a:outerShdw>
                </a:effectLst>
                <a:latin typeface="Calibri" pitchFamily="34" charset="0"/>
                <a:cs typeface="Calibri" pitchFamily="34" charset="0"/>
              </a:rPr>
              <a:t>If so, they are writing to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PERSUADE</a:t>
            </a:r>
            <a:r>
              <a:rPr lang="en-US" i="0" dirty="0">
                <a:effectLst>
                  <a:outerShdw blurRad="38100" dist="38100" dir="2700000" algn="tl">
                    <a:srgbClr val="000000">
                      <a:alpha val="43137"/>
                    </a:srgbClr>
                  </a:outerShdw>
                </a:effectLst>
                <a:latin typeface="Calibri" pitchFamily="34" charset="0"/>
                <a:cs typeface="Calibri" pitchFamily="34" charset="0"/>
              </a:rPr>
              <a:t>.</a:t>
            </a:r>
          </a:p>
        </p:txBody>
      </p:sp>
      <p:sp>
        <p:nvSpPr>
          <p:cNvPr id="8" name="Rectangle 7"/>
          <p:cNvSpPr/>
          <p:nvPr/>
        </p:nvSpPr>
        <p:spPr>
          <a:xfrm>
            <a:off x="1370526" y="2886478"/>
            <a:ext cx="5265313" cy="3590522"/>
          </a:xfrm>
          <a:prstGeom prst="rect">
            <a:avLst/>
          </a:prstGeom>
          <a:solidFill>
            <a:schemeClr val="accent6">
              <a:lumMod val="20000"/>
              <a:lumOff val="80000"/>
            </a:schemeClr>
          </a:solidFill>
          <a:ln w="38100">
            <a:solidFill>
              <a:schemeClr val="accent6">
                <a:lumMod val="50000"/>
              </a:schemeClr>
            </a:solidFill>
          </a:ln>
          <a:effectLst>
            <a:outerShdw blurRad="50800" dist="38100" dir="2700000" sx="101000" sy="101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sp3d extrusionH="57150">
              <a:bevelT w="38100" h="38100"/>
            </a:sp3d>
          </a:bodyPr>
          <a:lstStyle/>
          <a:p>
            <a:pPr algn="ctr"/>
            <a:r>
              <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rPr>
              <a:t>EXAMPLE of writing to PERSUADE</a:t>
            </a:r>
          </a:p>
          <a:p>
            <a:pPr algn="ctr"/>
            <a:r>
              <a:rPr lang="en-US" sz="2000" b="1" dirty="0">
                <a:solidFill>
                  <a:schemeClr val="tx1"/>
                </a:solidFill>
                <a:effectLst>
                  <a:outerShdw blurRad="38100" dist="38100" dir="2700000" algn="tl">
                    <a:srgbClr val="000000">
                      <a:alpha val="43137"/>
                    </a:srgbClr>
                  </a:outerShdw>
                </a:effectLst>
                <a:latin typeface="Calibri" pitchFamily="34" charset="0"/>
                <a:cs typeface="Calibri" pitchFamily="34" charset="0"/>
              </a:rPr>
              <a:t>What’s better in the morning than a large cup of coffee and a warm, sweet, glazed donut!  </a:t>
            </a:r>
          </a:p>
          <a:p>
            <a:endParaRPr lang="en-US" sz="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2000" b="1" dirty="0">
                <a:solidFill>
                  <a:schemeClr val="tx1"/>
                </a:solidFill>
                <a:effectLst>
                  <a:outerShdw blurRad="38100" dist="38100" dir="2700000" algn="tl">
                    <a:srgbClr val="000000">
                      <a:alpha val="43137"/>
                    </a:srgbClr>
                  </a:outerShdw>
                </a:effectLst>
                <a:latin typeface="Calibri" pitchFamily="34" charset="0"/>
                <a:cs typeface="Calibri" pitchFamily="34" charset="0"/>
              </a:rPr>
              <a:t>No one makes a better donut than</a:t>
            </a:r>
          </a:p>
          <a:p>
            <a:pPr algn="ctr"/>
            <a:r>
              <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rPr>
              <a:t>POP’S DONUT SHOP</a:t>
            </a:r>
          </a:p>
          <a:p>
            <a:pPr algn="ctr"/>
            <a:endParaRPr lang="en-US" sz="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So hop on down to</a:t>
            </a:r>
          </a:p>
          <a:p>
            <a:pPr algn="ctr"/>
            <a:r>
              <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rPr>
              <a:t>125 Sweet Treat Lane</a:t>
            </a:r>
          </a:p>
          <a:p>
            <a:pPr algn="ctr"/>
            <a:endParaRPr lang="en-US" sz="9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Or call ahead and place an order:</a:t>
            </a:r>
          </a:p>
          <a:p>
            <a:pPr algn="ctr"/>
            <a:r>
              <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rPr>
              <a:t>555-3456 </a:t>
            </a:r>
          </a:p>
          <a:p>
            <a:pPr algn="ct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 name="Rounded Rectangular Callout 9"/>
          <p:cNvSpPr/>
          <p:nvPr/>
        </p:nvSpPr>
        <p:spPr>
          <a:xfrm>
            <a:off x="6858000" y="2886478"/>
            <a:ext cx="1981200" cy="1071966"/>
          </a:xfrm>
          <a:prstGeom prst="wedgeRoundRectCallout">
            <a:avLst>
              <a:gd name="adj1" fmla="val -18240"/>
              <a:gd name="adj2" fmla="val 87740"/>
              <a:gd name="adj3" fmla="val 16667"/>
            </a:avLst>
          </a:prstGeom>
          <a:solidFill>
            <a:schemeClr val="bg1"/>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effectLst>
                  <a:outerShdw blurRad="38100" dist="38100" dir="2700000" algn="tl">
                    <a:srgbClr val="000000">
                      <a:alpha val="43137"/>
                    </a:srgbClr>
                  </a:outerShdw>
                </a:effectLst>
                <a:latin typeface="Calibri" pitchFamily="34" charset="0"/>
                <a:cs typeface="Calibri" pitchFamily="34" charset="0"/>
              </a:rPr>
              <a:t>Yum….The author wrote this to </a:t>
            </a:r>
            <a:r>
              <a:rPr lang="en-US" sz="1600" b="1" dirty="0">
                <a:solidFill>
                  <a:schemeClr val="tx1"/>
                </a:solidFill>
                <a:effectLst>
                  <a:outerShdw blurRad="38100" dist="38100" dir="2700000" algn="tl">
                    <a:srgbClr val="000000">
                      <a:alpha val="43137"/>
                    </a:srgbClr>
                  </a:outerShdw>
                </a:effectLst>
                <a:latin typeface="Calibri" pitchFamily="34" charset="0"/>
                <a:cs typeface="Calibri" pitchFamily="34" charset="0"/>
              </a:rPr>
              <a:t>persuade </a:t>
            </a:r>
            <a:r>
              <a:rPr lang="en-US" sz="1600" dirty="0">
                <a:solidFill>
                  <a:schemeClr val="tx1"/>
                </a:solidFill>
                <a:effectLst>
                  <a:outerShdw blurRad="38100" dist="38100" dir="2700000" algn="tl">
                    <a:srgbClr val="000000">
                      <a:alpha val="43137"/>
                    </a:srgbClr>
                  </a:outerShdw>
                </a:effectLst>
                <a:latin typeface="Calibri" pitchFamily="34" charset="0"/>
                <a:cs typeface="Calibri" pitchFamily="34" charset="0"/>
              </a:rPr>
              <a:t>you to eat their donuts.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1153" y="4343400"/>
            <a:ext cx="1754893" cy="2209398"/>
          </a:xfrm>
          <a:prstGeom prst="rect">
            <a:avLst/>
          </a:prstGeom>
        </p:spPr>
      </p:pic>
    </p:spTree>
    <p:extLst>
      <p:ext uri="{BB962C8B-B14F-4D97-AF65-F5344CB8AC3E}">
        <p14:creationId xmlns:p14="http://schemas.microsoft.com/office/powerpoint/2010/main" val="12114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52400"/>
            <a:ext cx="7772400" cy="11430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sz="5400" i="0" dirty="0">
                <a:solidFill>
                  <a:schemeClr val="accent6">
                    <a:lumMod val="75000"/>
                  </a:schemeClr>
                </a:solidFill>
                <a:effectLst>
                  <a:outerShdw blurRad="50800" dist="38100" dir="2700000" sx="101000" sy="101000" algn="tl" rotWithShape="0">
                    <a:prstClr val="black">
                      <a:alpha val="40000"/>
                    </a:prstClr>
                  </a:outerShdw>
                </a:effectLst>
                <a:latin typeface="Calibri" pitchFamily="34" charset="0"/>
                <a:cs typeface="Calibri" pitchFamily="34" charset="0"/>
              </a:rPr>
              <a:t>To Inform</a:t>
            </a:r>
          </a:p>
        </p:txBody>
      </p:sp>
      <p:sp>
        <p:nvSpPr>
          <p:cNvPr id="6" name="Rectangle 3"/>
          <p:cNvSpPr txBox="1">
            <a:spLocks noChangeArrowheads="1"/>
          </p:cNvSpPr>
          <p:nvPr/>
        </p:nvSpPr>
        <p:spPr>
          <a:xfrm>
            <a:off x="1371600" y="1066800"/>
            <a:ext cx="7315200" cy="685800"/>
          </a:xfrm>
          <a:prstGeom prst="rect">
            <a:avLst/>
          </a:prstGeom>
        </p:spPr>
        <p:txBody>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3"/>
              </a:buBlip>
            </a:pPr>
            <a:r>
              <a:rPr lang="en-US" i="0" dirty="0">
                <a:effectLst>
                  <a:outerShdw blurRad="38100" dist="38100" dir="2700000" algn="tl">
                    <a:srgbClr val="000000">
                      <a:alpha val="43137"/>
                    </a:srgbClr>
                  </a:outerShdw>
                </a:effectLst>
                <a:latin typeface="Calibri" pitchFamily="34" charset="0"/>
                <a:cs typeface="Calibri" pitchFamily="34" charset="0"/>
              </a:rPr>
              <a:t>An author may write to give you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facts or true information</a:t>
            </a:r>
            <a:r>
              <a:rPr lang="en-US" i="0" dirty="0">
                <a:effectLst>
                  <a:outerShdw blurRad="38100" dist="38100" dir="2700000" algn="tl">
                    <a:srgbClr val="000000">
                      <a:alpha val="43137"/>
                    </a:srgbClr>
                  </a:outerShdw>
                </a:effectLst>
                <a:latin typeface="Calibri" pitchFamily="34" charset="0"/>
                <a:cs typeface="Calibri" pitchFamily="34" charset="0"/>
              </a:rPr>
              <a:t> about a subject.</a:t>
            </a:r>
          </a:p>
        </p:txBody>
      </p:sp>
      <p:sp>
        <p:nvSpPr>
          <p:cNvPr id="7" name="Rectangle 3"/>
          <p:cNvSpPr txBox="1">
            <a:spLocks noChangeArrowheads="1"/>
          </p:cNvSpPr>
          <p:nvPr/>
        </p:nvSpPr>
        <p:spPr>
          <a:xfrm>
            <a:off x="1371600" y="2209800"/>
            <a:ext cx="7315200" cy="685800"/>
          </a:xfrm>
          <a:prstGeom prst="rect">
            <a:avLst/>
          </a:prstGeom>
        </p:spPr>
        <p:txBody>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3"/>
              </a:buBlip>
            </a:pPr>
            <a:r>
              <a:rPr lang="en-US" i="0" dirty="0">
                <a:effectLst>
                  <a:outerShdw blurRad="38100" dist="38100" dir="2700000" algn="tl">
                    <a:srgbClr val="000000">
                      <a:alpha val="43137"/>
                    </a:srgbClr>
                  </a:outerShdw>
                </a:effectLst>
                <a:latin typeface="Calibri" pitchFamily="34" charset="0"/>
                <a:cs typeface="Calibri" pitchFamily="34" charset="0"/>
              </a:rPr>
              <a:t>If so, they are writing to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INFORM</a:t>
            </a:r>
            <a:r>
              <a:rPr lang="en-US" i="0" dirty="0">
                <a:effectLst>
                  <a:outerShdw blurRad="38100" dist="38100" dir="2700000" algn="tl">
                    <a:srgbClr val="000000">
                      <a:alpha val="43137"/>
                    </a:srgbClr>
                  </a:outerShdw>
                </a:effectLst>
                <a:latin typeface="Calibri" pitchFamily="34" charset="0"/>
                <a:cs typeface="Calibri" pitchFamily="34" charset="0"/>
              </a:rPr>
              <a:t>.</a:t>
            </a:r>
          </a:p>
        </p:txBody>
      </p:sp>
      <p:sp>
        <p:nvSpPr>
          <p:cNvPr id="8" name="Rectangle 7"/>
          <p:cNvSpPr/>
          <p:nvPr/>
        </p:nvSpPr>
        <p:spPr>
          <a:xfrm>
            <a:off x="1447800" y="3047999"/>
            <a:ext cx="5638800" cy="3661557"/>
          </a:xfrm>
          <a:prstGeom prst="rect">
            <a:avLst/>
          </a:prstGeom>
          <a:solidFill>
            <a:schemeClr val="accent6">
              <a:lumMod val="20000"/>
              <a:lumOff val="80000"/>
            </a:schemeClr>
          </a:solidFill>
          <a:ln w="38100">
            <a:solidFill>
              <a:schemeClr val="accent6">
                <a:lumMod val="50000"/>
              </a:schemeClr>
            </a:solidFill>
          </a:ln>
          <a:effectLst>
            <a:outerShdw blurRad="50800" dist="38100" dir="2700000" sx="101000" sy="101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sp3d extrusionH="57150">
              <a:bevelT w="38100" h="38100"/>
            </a:sp3d>
          </a:bodyPr>
          <a:lstStyle/>
          <a:p>
            <a:pPr algn="ctr"/>
            <a:r>
              <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rPr>
              <a:t>EXAMPLE of writing to INFORM</a:t>
            </a:r>
          </a:p>
          <a:p>
            <a:r>
              <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rPr>
              <a:t>A lion is one of four types of large cats.  The male lion can weigh up to 550 pounds, and can be identified by his mane. Females do not have a mane.  Wild lions live in Africa and Asia.  Lions normally live between ten to fourteen years in the wild.   Female lions are usually the hunters, and go in packs to find their families’ meals.  </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843" y="4191000"/>
            <a:ext cx="2518557" cy="2518557"/>
          </a:xfrm>
          <a:prstGeom prst="rect">
            <a:avLst/>
          </a:prstGeom>
        </p:spPr>
      </p:pic>
      <p:sp>
        <p:nvSpPr>
          <p:cNvPr id="10" name="Rounded Rectangular Callout 9"/>
          <p:cNvSpPr/>
          <p:nvPr/>
        </p:nvSpPr>
        <p:spPr>
          <a:xfrm>
            <a:off x="6858000" y="3048000"/>
            <a:ext cx="1905000" cy="910443"/>
          </a:xfrm>
          <a:prstGeom prst="wedgeRoundRectCallout">
            <a:avLst>
              <a:gd name="adj1" fmla="val -13513"/>
              <a:gd name="adj2" fmla="val 122207"/>
              <a:gd name="adj3" fmla="val 16667"/>
            </a:avLst>
          </a:prstGeom>
          <a:solidFill>
            <a:schemeClr val="bg1"/>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latin typeface="Calibri" pitchFamily="34" charset="0"/>
                <a:cs typeface="Calibri" pitchFamily="34" charset="0"/>
              </a:rPr>
              <a:t>The author wrote this to </a:t>
            </a: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inform</a:t>
            </a:r>
            <a:r>
              <a:rPr lang="en-US" sz="1800" dirty="0">
                <a:solidFill>
                  <a:schemeClr val="tx1"/>
                </a:solidFill>
                <a:effectLst>
                  <a:outerShdw blurRad="38100" dist="38100" dir="2700000" algn="tl">
                    <a:srgbClr val="000000">
                      <a:alpha val="43137"/>
                    </a:srgbClr>
                  </a:outerShdw>
                </a:effectLst>
                <a:latin typeface="Calibri" pitchFamily="34" charset="0"/>
                <a:cs typeface="Calibri" pitchFamily="34" charset="0"/>
              </a:rPr>
              <a:t> you about lions.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52400"/>
            <a:ext cx="7772400" cy="11430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sz="5400" i="0" dirty="0">
                <a:solidFill>
                  <a:schemeClr val="accent6">
                    <a:lumMod val="75000"/>
                  </a:schemeClr>
                </a:solidFill>
                <a:effectLst>
                  <a:outerShdw blurRad="50800" dist="38100" dir="2700000" sx="101000" sy="101000" algn="tl" rotWithShape="0">
                    <a:prstClr val="black">
                      <a:alpha val="40000"/>
                    </a:prstClr>
                  </a:outerShdw>
                </a:effectLst>
                <a:latin typeface="Calibri" pitchFamily="34" charset="0"/>
                <a:cs typeface="Calibri" pitchFamily="34" charset="0"/>
              </a:rPr>
              <a:t>To Entertain</a:t>
            </a:r>
          </a:p>
        </p:txBody>
      </p:sp>
      <p:sp>
        <p:nvSpPr>
          <p:cNvPr id="6" name="Rectangle 3"/>
          <p:cNvSpPr txBox="1">
            <a:spLocks noChangeArrowheads="1"/>
          </p:cNvSpPr>
          <p:nvPr/>
        </p:nvSpPr>
        <p:spPr>
          <a:xfrm>
            <a:off x="1364087" y="990600"/>
            <a:ext cx="7315200" cy="685800"/>
          </a:xfrm>
          <a:prstGeom prst="rect">
            <a:avLst/>
          </a:prstGeom>
        </p:spPr>
        <p:txBody>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3"/>
              </a:buBlip>
            </a:pPr>
            <a:r>
              <a:rPr lang="en-US" i="0" dirty="0">
                <a:effectLst>
                  <a:outerShdw blurRad="38100" dist="38100" dir="2700000" algn="tl">
                    <a:srgbClr val="000000">
                      <a:alpha val="43137"/>
                    </a:srgbClr>
                  </a:outerShdw>
                </a:effectLst>
                <a:latin typeface="Calibri" pitchFamily="34" charset="0"/>
                <a:cs typeface="Calibri" pitchFamily="34" charset="0"/>
              </a:rPr>
              <a:t>Some authors write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fiction stories </a:t>
            </a:r>
            <a:r>
              <a:rPr lang="en-US" i="0" dirty="0">
                <a:effectLst>
                  <a:outerShdw blurRad="38100" dist="38100" dir="2700000" algn="tl">
                    <a:srgbClr val="000000">
                      <a:alpha val="43137"/>
                    </a:srgbClr>
                  </a:outerShdw>
                </a:effectLst>
                <a:latin typeface="Calibri" pitchFamily="34" charset="0"/>
                <a:cs typeface="Calibri" pitchFamily="34" charset="0"/>
              </a:rPr>
              <a:t>or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stories that are not true</a:t>
            </a:r>
            <a:r>
              <a:rPr lang="en-US" i="0" dirty="0">
                <a:effectLst>
                  <a:outerShdw blurRad="38100" dist="38100" dir="2700000" algn="tl">
                    <a:srgbClr val="000000">
                      <a:alpha val="43137"/>
                    </a:srgbClr>
                  </a:outerShdw>
                </a:effectLst>
                <a:latin typeface="Calibri" pitchFamily="34" charset="0"/>
                <a:cs typeface="Calibri" pitchFamily="34" charset="0"/>
              </a:rPr>
              <a:t>.  You read these stories for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fun</a:t>
            </a:r>
            <a:r>
              <a:rPr lang="en-US" i="0" dirty="0">
                <a:effectLst>
                  <a:outerShdw blurRad="38100" dist="38100" dir="2700000" algn="tl">
                    <a:srgbClr val="000000">
                      <a:alpha val="43137"/>
                    </a:srgbClr>
                  </a:outerShdw>
                </a:effectLst>
                <a:latin typeface="Calibri" pitchFamily="34" charset="0"/>
                <a:cs typeface="Calibri" pitchFamily="34" charset="0"/>
              </a:rPr>
              <a:t>!</a:t>
            </a:r>
          </a:p>
        </p:txBody>
      </p:sp>
      <p:sp>
        <p:nvSpPr>
          <p:cNvPr id="7" name="Rectangle 3"/>
          <p:cNvSpPr txBox="1">
            <a:spLocks noChangeArrowheads="1"/>
          </p:cNvSpPr>
          <p:nvPr/>
        </p:nvSpPr>
        <p:spPr>
          <a:xfrm>
            <a:off x="1345842" y="2438400"/>
            <a:ext cx="7315200" cy="685800"/>
          </a:xfrm>
          <a:prstGeom prst="rect">
            <a:avLst/>
          </a:prstGeom>
        </p:spPr>
        <p:txBody>
          <a:bodyPr/>
          <a:lstStyle>
            <a:lvl1pPr marL="342900" indent="-342900" algn="l" rtl="0" eaLnBrk="1" fontAlgn="base" hangingPunct="1">
              <a:spcBef>
                <a:spcPct val="20000"/>
              </a:spcBef>
              <a:spcAft>
                <a:spcPct val="0"/>
              </a:spcAft>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i="1">
                <a:solidFill>
                  <a:schemeClr val="tx1"/>
                </a:solidFill>
                <a:latin typeface="+mn-lt"/>
              </a:defRPr>
            </a:lvl2pPr>
            <a:lvl3pPr marL="1143000" indent="-228600" algn="l" rtl="0" eaLnBrk="1" fontAlgn="base" hangingPunct="1">
              <a:spcBef>
                <a:spcPct val="20000"/>
              </a:spcBef>
              <a:spcAft>
                <a:spcPct val="0"/>
              </a:spcAft>
              <a:buChar char="•"/>
              <a:defRPr sz="2400" b="1" i="1">
                <a:solidFill>
                  <a:schemeClr val="tx1"/>
                </a:solidFill>
                <a:latin typeface="+mn-lt"/>
              </a:defRPr>
            </a:lvl3pPr>
            <a:lvl4pPr marL="1600200" indent="-228600" algn="l" rtl="0" eaLnBrk="1" fontAlgn="base" hangingPunct="1">
              <a:spcBef>
                <a:spcPct val="20000"/>
              </a:spcBef>
              <a:spcAft>
                <a:spcPct val="0"/>
              </a:spcAft>
              <a:buChar char="–"/>
              <a:defRPr sz="2000" b="1" i="1">
                <a:solidFill>
                  <a:schemeClr val="tx1"/>
                </a:solidFill>
                <a:latin typeface="+mn-lt"/>
              </a:defRPr>
            </a:lvl4pPr>
            <a:lvl5pPr marL="2057400" indent="-228600" algn="l" rtl="0" eaLnBrk="1" fontAlgn="base" hangingPunct="1">
              <a:spcBef>
                <a:spcPct val="20000"/>
              </a:spcBef>
              <a:spcAft>
                <a:spcPct val="0"/>
              </a:spcAft>
              <a:buChar char="»"/>
              <a:defRPr sz="2000" b="1" i="1">
                <a:solidFill>
                  <a:schemeClr val="tx1"/>
                </a:solidFill>
                <a:latin typeface="+mn-lt"/>
              </a:defRPr>
            </a:lvl5pPr>
            <a:lvl6pPr marL="2514600" indent="-228600" algn="l" rtl="0" eaLnBrk="1" fontAlgn="base" hangingPunct="1">
              <a:spcBef>
                <a:spcPct val="20000"/>
              </a:spcBef>
              <a:spcAft>
                <a:spcPct val="0"/>
              </a:spcAft>
              <a:buChar char="»"/>
              <a:defRPr sz="2000" b="1" i="1">
                <a:solidFill>
                  <a:schemeClr val="tx1"/>
                </a:solidFill>
                <a:latin typeface="+mn-lt"/>
              </a:defRPr>
            </a:lvl6pPr>
            <a:lvl7pPr marL="2971800" indent="-228600" algn="l" rtl="0" eaLnBrk="1" fontAlgn="base" hangingPunct="1">
              <a:spcBef>
                <a:spcPct val="20000"/>
              </a:spcBef>
              <a:spcAft>
                <a:spcPct val="0"/>
              </a:spcAft>
              <a:buChar char="»"/>
              <a:defRPr sz="2000" b="1" i="1">
                <a:solidFill>
                  <a:schemeClr val="tx1"/>
                </a:solidFill>
                <a:latin typeface="+mn-lt"/>
              </a:defRPr>
            </a:lvl7pPr>
            <a:lvl8pPr marL="3429000" indent="-228600" algn="l" rtl="0" eaLnBrk="1" fontAlgn="base" hangingPunct="1">
              <a:spcBef>
                <a:spcPct val="20000"/>
              </a:spcBef>
              <a:spcAft>
                <a:spcPct val="0"/>
              </a:spcAft>
              <a:buChar char="»"/>
              <a:defRPr sz="2000" b="1" i="1">
                <a:solidFill>
                  <a:schemeClr val="tx1"/>
                </a:solidFill>
                <a:latin typeface="+mn-lt"/>
              </a:defRPr>
            </a:lvl8pPr>
            <a:lvl9pPr marL="3886200" indent="-228600" algn="l" rtl="0" eaLnBrk="1" fontAlgn="base" hangingPunct="1">
              <a:spcBef>
                <a:spcPct val="20000"/>
              </a:spcBef>
              <a:spcAft>
                <a:spcPct val="0"/>
              </a:spcAft>
              <a:buChar char="»"/>
              <a:defRPr sz="2000" b="1" i="1">
                <a:solidFill>
                  <a:schemeClr val="tx1"/>
                </a:solidFill>
                <a:latin typeface="+mn-lt"/>
              </a:defRPr>
            </a:lvl9pPr>
          </a:lstStyle>
          <a:p>
            <a:pPr>
              <a:buSzPct val="75000"/>
              <a:buFontTx/>
              <a:buBlip>
                <a:blip r:embed="rId3"/>
              </a:buBlip>
            </a:pPr>
            <a:r>
              <a:rPr lang="en-US" i="0" dirty="0">
                <a:effectLst>
                  <a:outerShdw blurRad="38100" dist="38100" dir="2700000" algn="tl">
                    <a:srgbClr val="000000">
                      <a:alpha val="43137"/>
                    </a:srgbClr>
                  </a:outerShdw>
                </a:effectLst>
                <a:latin typeface="Calibri" pitchFamily="34" charset="0"/>
                <a:cs typeface="Calibri" pitchFamily="34" charset="0"/>
              </a:rPr>
              <a:t>If so, they are writing to </a:t>
            </a:r>
            <a:r>
              <a:rPr lang="en-US" i="0" dirty="0">
                <a:solidFill>
                  <a:srgbClr val="002060"/>
                </a:solidFill>
                <a:effectLst>
                  <a:outerShdw blurRad="38100" dist="38100" dir="2700000" algn="tl">
                    <a:srgbClr val="000000">
                      <a:alpha val="43137"/>
                    </a:srgbClr>
                  </a:outerShdw>
                </a:effectLst>
                <a:latin typeface="Calibri" pitchFamily="34" charset="0"/>
                <a:cs typeface="Calibri" pitchFamily="34" charset="0"/>
              </a:rPr>
              <a:t>ENTERTAIN</a:t>
            </a:r>
            <a:r>
              <a:rPr lang="en-US" i="0" dirty="0">
                <a:effectLst>
                  <a:outerShdw blurRad="38100" dist="38100" dir="2700000" algn="tl">
                    <a:srgbClr val="000000">
                      <a:alpha val="43137"/>
                    </a:srgbClr>
                  </a:outerShdw>
                </a:effectLst>
                <a:latin typeface="Calibri" pitchFamily="34" charset="0"/>
                <a:cs typeface="Calibri" pitchFamily="34" charset="0"/>
              </a:rPr>
              <a:t>.</a:t>
            </a:r>
          </a:p>
        </p:txBody>
      </p:sp>
      <p:sp>
        <p:nvSpPr>
          <p:cNvPr id="8" name="Rectangle 7"/>
          <p:cNvSpPr/>
          <p:nvPr/>
        </p:nvSpPr>
        <p:spPr>
          <a:xfrm>
            <a:off x="1447800" y="3124200"/>
            <a:ext cx="5570113" cy="3581400"/>
          </a:xfrm>
          <a:prstGeom prst="rect">
            <a:avLst/>
          </a:prstGeom>
          <a:solidFill>
            <a:schemeClr val="accent6">
              <a:lumMod val="20000"/>
              <a:lumOff val="80000"/>
            </a:schemeClr>
          </a:solidFill>
          <a:ln w="38100">
            <a:solidFill>
              <a:schemeClr val="accent6">
                <a:lumMod val="50000"/>
              </a:schemeClr>
            </a:solidFill>
          </a:ln>
          <a:effectLst>
            <a:outerShdw blurRad="50800" dist="38100" dir="2700000" sx="101000" sy="101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sp3d extrusionH="57150">
              <a:bevelT w="38100" h="38100"/>
            </a:sp3d>
          </a:bodyPr>
          <a:lstStyle/>
          <a:p>
            <a:pPr algn="ctr"/>
            <a:r>
              <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rPr>
              <a:t>EXAMPLE of writing to ENTERTAIN</a:t>
            </a:r>
          </a:p>
          <a:p>
            <a:r>
              <a:rPr lang="en-US" sz="2200" b="1" dirty="0">
                <a:solidFill>
                  <a:schemeClr val="tx1"/>
                </a:solidFill>
                <a:effectLst>
                  <a:outerShdw blurRad="38100" dist="38100" dir="2700000" algn="tl">
                    <a:srgbClr val="000000">
                      <a:alpha val="43137"/>
                    </a:srgbClr>
                  </a:outerShdw>
                </a:effectLst>
                <a:latin typeface="Calibri" pitchFamily="34" charset="0"/>
                <a:cs typeface="Calibri" pitchFamily="34" charset="0"/>
              </a:rPr>
              <a:t>    Justin was so excited about his birthday next week. He told his mom he wanted ice skates for his birthday after watching his friends play ice hockey.  On the day of his birthday, he unwrapped a new pair of ice skates, threw on his jacket, and ran out the door to the ice rink.  When he got on the ice, Justin made it about two glides before he fell on his face.</a:t>
            </a:r>
          </a:p>
        </p:txBody>
      </p:sp>
      <p:sp>
        <p:nvSpPr>
          <p:cNvPr id="10" name="Rounded Rectangular Callout 9"/>
          <p:cNvSpPr/>
          <p:nvPr/>
        </p:nvSpPr>
        <p:spPr>
          <a:xfrm>
            <a:off x="6858000" y="3086100"/>
            <a:ext cx="1981200" cy="1257300"/>
          </a:xfrm>
          <a:prstGeom prst="wedgeRoundRectCallout">
            <a:avLst>
              <a:gd name="adj1" fmla="val -18721"/>
              <a:gd name="adj2" fmla="val 93960"/>
              <a:gd name="adj3" fmla="val 16667"/>
            </a:avLst>
          </a:prstGeom>
          <a:solidFill>
            <a:schemeClr val="bg1"/>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latin typeface="Calibri" pitchFamily="34" charset="0"/>
                <a:cs typeface="Calibri" pitchFamily="34" charset="0"/>
              </a:rPr>
              <a:t>Ahhh….The author wrote this to </a:t>
            </a: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entertain</a:t>
            </a:r>
            <a:r>
              <a:rPr lang="en-US" sz="1800" dirty="0">
                <a:solidFill>
                  <a:schemeClr val="tx1"/>
                </a:solidFill>
                <a:effectLst>
                  <a:outerShdw blurRad="38100" dist="38100" dir="2700000" algn="tl">
                    <a:srgbClr val="000000">
                      <a:alpha val="43137"/>
                    </a:srgbClr>
                  </a:outerShdw>
                </a:effectLst>
                <a:latin typeface="Calibri" pitchFamily="34" charset="0"/>
                <a:cs typeface="Calibri" pitchFamily="34" charset="0"/>
              </a:rPr>
              <a:t> you with his story.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3229" y="4648200"/>
            <a:ext cx="1890645" cy="1890645"/>
          </a:xfrm>
          <a:prstGeom prst="rect">
            <a:avLst/>
          </a:prstGeom>
        </p:spPr>
      </p:pic>
    </p:spTree>
    <p:extLst>
      <p:ext uri="{BB962C8B-B14F-4D97-AF65-F5344CB8AC3E}">
        <p14:creationId xmlns:p14="http://schemas.microsoft.com/office/powerpoint/2010/main" val="1237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676400"/>
            <a:ext cx="7772400" cy="8382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i="0" dirty="0">
                <a:solidFill>
                  <a:schemeClr val="accent6">
                    <a:lumMod val="75000"/>
                  </a:schemeClr>
                </a:solidFill>
                <a:effectLst>
                  <a:outerShdw blurRad="50800" dist="38100" dir="2700000" sx="101000" sy="101000" algn="tl" rotWithShape="0">
                    <a:prstClr val="black">
                      <a:alpha val="40000"/>
                    </a:prstClr>
                  </a:outerShdw>
                </a:effectLst>
                <a:latin typeface="Calibri" pitchFamily="34" charset="0"/>
                <a:cs typeface="Calibri" pitchFamily="34" charset="0"/>
              </a:rPr>
              <a:t>Okay…Let’s Review!!</a:t>
            </a:r>
          </a:p>
        </p:txBody>
      </p:sp>
      <p:sp>
        <p:nvSpPr>
          <p:cNvPr id="3" name="Rectangle 2"/>
          <p:cNvSpPr/>
          <p:nvPr/>
        </p:nvSpPr>
        <p:spPr>
          <a:xfrm>
            <a:off x="1524000" y="2667000"/>
            <a:ext cx="7086600" cy="1447800"/>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2"/>
          <p:cNvSpPr txBox="1">
            <a:spLocks noChangeArrowheads="1"/>
          </p:cNvSpPr>
          <p:nvPr/>
        </p:nvSpPr>
        <p:spPr bwMode="auto">
          <a:xfrm>
            <a:off x="1625958" y="3008516"/>
            <a:ext cx="2895600" cy="873316"/>
          </a:xfrm>
          <a:prstGeom prst="rect">
            <a:avLst/>
          </a:prstGeom>
          <a:noFill/>
          <a:ln w="9525">
            <a:noFill/>
            <a:miter lim="800000"/>
            <a:headEnd/>
            <a:tailEnd/>
          </a:ln>
          <a:effectLst/>
        </p:spPr>
        <p:txBody>
          <a:bodyPr>
            <a:spAutoFit/>
          </a:bodyPr>
          <a:lstStyle/>
          <a:p>
            <a:pPr>
              <a:lnSpc>
                <a:spcPts val="1900"/>
              </a:lnSpc>
              <a:spcBef>
                <a:spcPct val="50000"/>
              </a:spcBef>
              <a:defRPr/>
            </a:pPr>
            <a:r>
              <a:rPr lang="en-US" sz="3200" b="1" dirty="0">
                <a:effectLst>
                  <a:outerShdw blurRad="38100" dist="38100" dir="2700000" algn="tl">
                    <a:srgbClr val="000000">
                      <a:alpha val="43137"/>
                    </a:srgbClr>
                  </a:outerShdw>
                </a:effectLst>
                <a:latin typeface="Calibri" pitchFamily="34" charset="0"/>
                <a:cs typeface="Calibri" pitchFamily="34" charset="0"/>
              </a:rPr>
              <a:t>Facts or true </a:t>
            </a:r>
          </a:p>
          <a:p>
            <a:pPr>
              <a:lnSpc>
                <a:spcPts val="1900"/>
              </a:lnSpc>
              <a:spcBef>
                <a:spcPct val="50000"/>
              </a:spcBef>
              <a:defRPr/>
            </a:pPr>
            <a:r>
              <a:rPr lang="en-US" sz="3200" b="1" dirty="0">
                <a:effectLst>
                  <a:outerShdw blurRad="38100" dist="38100" dir="2700000" algn="tl">
                    <a:srgbClr val="000000">
                      <a:alpha val="43137"/>
                    </a:srgbClr>
                  </a:outerShdw>
                </a:effectLst>
                <a:latin typeface="Calibri" pitchFamily="34" charset="0"/>
                <a:cs typeface="Calibri" pitchFamily="34" charset="0"/>
              </a:rPr>
              <a:t>information? </a:t>
            </a:r>
          </a:p>
        </p:txBody>
      </p:sp>
      <p:sp>
        <p:nvSpPr>
          <p:cNvPr id="5" name="Rectangle 4"/>
          <p:cNvSpPr/>
          <p:nvPr/>
        </p:nvSpPr>
        <p:spPr>
          <a:xfrm>
            <a:off x="1524000" y="4419600"/>
            <a:ext cx="7086600" cy="1447800"/>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507901" y="914400"/>
            <a:ext cx="7086600" cy="1447800"/>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
          <p:cNvSpPr txBox="1">
            <a:spLocks noChangeArrowheads="1"/>
          </p:cNvSpPr>
          <p:nvPr/>
        </p:nvSpPr>
        <p:spPr bwMode="auto">
          <a:xfrm>
            <a:off x="1695718" y="4617074"/>
            <a:ext cx="2895600" cy="1098378"/>
          </a:xfrm>
          <a:prstGeom prst="rect">
            <a:avLst/>
          </a:prstGeom>
          <a:noFill/>
          <a:ln w="9525">
            <a:noFill/>
            <a:miter lim="800000"/>
            <a:headEnd/>
            <a:tailEnd/>
          </a:ln>
          <a:effectLst/>
        </p:spPr>
        <p:txBody>
          <a:bodyPr>
            <a:spAutoFit/>
          </a:bodyPr>
          <a:lstStyle/>
          <a:p>
            <a:pPr>
              <a:lnSpc>
                <a:spcPts val="4000"/>
              </a:lnSpc>
              <a:spcBef>
                <a:spcPct val="50000"/>
              </a:spcBef>
              <a:defRPr/>
            </a:pPr>
            <a:r>
              <a:rPr lang="en-US" sz="3200" b="1" dirty="0">
                <a:effectLst>
                  <a:outerShdw blurRad="38100" dist="38100" dir="2700000" algn="tl">
                    <a:srgbClr val="000000">
                      <a:alpha val="43137"/>
                    </a:srgbClr>
                  </a:outerShdw>
                </a:effectLst>
                <a:latin typeface="Calibri" pitchFamily="34" charset="0"/>
                <a:cs typeface="Calibri" pitchFamily="34" charset="0"/>
              </a:rPr>
              <a:t>Fiction story to read for fun?</a:t>
            </a:r>
          </a:p>
        </p:txBody>
      </p:sp>
      <p:sp>
        <p:nvSpPr>
          <p:cNvPr id="8" name="Text Box 2"/>
          <p:cNvSpPr txBox="1">
            <a:spLocks noChangeArrowheads="1"/>
          </p:cNvSpPr>
          <p:nvPr/>
        </p:nvSpPr>
        <p:spPr bwMode="auto">
          <a:xfrm>
            <a:off x="1716109" y="1089111"/>
            <a:ext cx="3335091" cy="1118255"/>
          </a:xfrm>
          <a:prstGeom prst="rect">
            <a:avLst/>
          </a:prstGeom>
          <a:noFill/>
          <a:ln w="9525">
            <a:noFill/>
            <a:miter lim="800000"/>
            <a:headEnd/>
            <a:tailEnd/>
          </a:ln>
          <a:effectLst/>
        </p:spPr>
        <p:txBody>
          <a:bodyPr wrap="square">
            <a:spAutoFit/>
          </a:bodyPr>
          <a:lstStyle/>
          <a:p>
            <a:pPr>
              <a:lnSpc>
                <a:spcPts val="4000"/>
              </a:lnSpc>
              <a:spcBef>
                <a:spcPct val="50000"/>
              </a:spcBef>
              <a:defRPr/>
            </a:pPr>
            <a:r>
              <a:rPr lang="en-US" sz="3200" b="1" dirty="0">
                <a:effectLst>
                  <a:outerShdw blurRad="38100" dist="38100" dir="2700000" algn="tl">
                    <a:srgbClr val="000000">
                      <a:alpha val="43137"/>
                    </a:srgbClr>
                  </a:outerShdw>
                </a:effectLst>
                <a:latin typeface="Calibri" pitchFamily="34" charset="0"/>
                <a:cs typeface="Calibri" pitchFamily="34" charset="0"/>
              </a:rPr>
              <a:t>To get you to do or buy something?</a:t>
            </a:r>
          </a:p>
        </p:txBody>
      </p:sp>
      <p:sp>
        <p:nvSpPr>
          <p:cNvPr id="9" name="Text Box 6"/>
          <p:cNvSpPr txBox="1">
            <a:spLocks noChangeArrowheads="1"/>
          </p:cNvSpPr>
          <p:nvPr/>
        </p:nvSpPr>
        <p:spPr bwMode="auto">
          <a:xfrm>
            <a:off x="5112376" y="3101181"/>
            <a:ext cx="4648200" cy="579438"/>
          </a:xfrm>
          <a:prstGeom prst="rect">
            <a:avLst/>
          </a:prstGeom>
          <a:noFill/>
          <a:ln w="9525">
            <a:noFill/>
            <a:miter lim="800000"/>
            <a:headEnd/>
            <a:tailEnd/>
          </a:ln>
          <a:effectLst/>
        </p:spPr>
        <p:txBody>
          <a:bodyPr>
            <a:spAutoFit/>
          </a:bodyPr>
          <a:lstStyle/>
          <a:p>
            <a:pPr>
              <a:spcBef>
                <a:spcPct val="50000"/>
              </a:spcBef>
              <a:defRPr/>
            </a:pPr>
            <a:r>
              <a:rPr lang="en-US" sz="3200" b="1" dirty="0">
                <a:gradFill>
                  <a:gsLst>
                    <a:gs pos="0">
                      <a:srgbClr val="000000"/>
                    </a:gs>
                    <a:gs pos="39999">
                      <a:srgbClr val="0A128C"/>
                    </a:gs>
                    <a:gs pos="70000">
                      <a:srgbClr val="181CC7"/>
                    </a:gs>
                    <a:gs pos="88000">
                      <a:srgbClr val="7005D4"/>
                    </a:gs>
                    <a:gs pos="100000">
                      <a:srgbClr val="8C3D91"/>
                    </a:gs>
                  </a:gsLst>
                  <a:path path="circle">
                    <a:fillToRect l="50000" t="50000" r="50000" b="50000"/>
                  </a:path>
                </a:gradFill>
                <a:latin typeface="Calibri" pitchFamily="34" charset="0"/>
                <a:cs typeface="Calibri" pitchFamily="34" charset="0"/>
              </a:rPr>
              <a:t> </a:t>
            </a:r>
            <a:r>
              <a:rPr lang="en-US" sz="3200" b="1" dirty="0">
                <a:gradFill flip="none" rotWithShape="1">
                  <a:gsLst>
                    <a:gs pos="0">
                      <a:srgbClr val="000000"/>
                    </a:gs>
                    <a:gs pos="39999">
                      <a:srgbClr val="0A128C"/>
                    </a:gs>
                    <a:gs pos="70000">
                      <a:srgbClr val="181CC7"/>
                    </a:gs>
                    <a:gs pos="88000">
                      <a:srgbClr val="7005D4"/>
                    </a:gs>
                    <a:gs pos="100000">
                      <a:srgbClr val="8C3D91"/>
                    </a:gs>
                  </a:gsLst>
                  <a:lin ang="0" scaled="1"/>
                  <a:tileRect/>
                </a:gradFill>
                <a:latin typeface="Calibri" pitchFamily="34" charset="0"/>
                <a:cs typeface="Calibri" pitchFamily="34" charset="0"/>
              </a:rPr>
              <a:t>to </a:t>
            </a:r>
            <a:r>
              <a:rPr lang="en-US" sz="3200" b="1" dirty="0">
                <a:gradFill flip="none" rotWithShape="1">
                  <a:gsLst>
                    <a:gs pos="0">
                      <a:srgbClr val="000000"/>
                    </a:gs>
                    <a:gs pos="39999">
                      <a:srgbClr val="0A128C"/>
                    </a:gs>
                    <a:gs pos="70000">
                      <a:srgbClr val="181CC7"/>
                    </a:gs>
                    <a:gs pos="88000">
                      <a:srgbClr val="7005D4"/>
                    </a:gs>
                    <a:gs pos="100000">
                      <a:srgbClr val="8C3D91"/>
                    </a:gs>
                  </a:gsLst>
                  <a:lin ang="0" scaled="1"/>
                  <a:tileRect/>
                </a:gradFill>
                <a:effectLst>
                  <a:outerShdw blurRad="38100" dist="38100" dir="2700000" algn="tl">
                    <a:srgbClr val="000000">
                      <a:alpha val="43137"/>
                    </a:srgbClr>
                  </a:outerShdw>
                </a:effectLst>
                <a:latin typeface="Calibri" pitchFamily="34" charset="0"/>
                <a:cs typeface="Calibri" pitchFamily="34" charset="0"/>
              </a:rPr>
              <a:t>Inform</a:t>
            </a:r>
          </a:p>
        </p:txBody>
      </p:sp>
      <p:sp>
        <p:nvSpPr>
          <p:cNvPr id="10" name="Text Box 6"/>
          <p:cNvSpPr txBox="1">
            <a:spLocks noChangeArrowheads="1"/>
          </p:cNvSpPr>
          <p:nvPr/>
        </p:nvSpPr>
        <p:spPr bwMode="auto">
          <a:xfrm>
            <a:off x="5104863" y="4879508"/>
            <a:ext cx="4648200" cy="579438"/>
          </a:xfrm>
          <a:prstGeom prst="rect">
            <a:avLst/>
          </a:prstGeom>
          <a:noFill/>
          <a:ln w="9525">
            <a:noFill/>
            <a:miter lim="800000"/>
            <a:headEnd/>
            <a:tailEnd/>
          </a:ln>
          <a:effectLst/>
        </p:spPr>
        <p:txBody>
          <a:bodyPr>
            <a:spAutoFit/>
          </a:bodyPr>
          <a:lstStyle/>
          <a:p>
            <a:pPr>
              <a:spcBef>
                <a:spcPct val="50000"/>
              </a:spcBef>
              <a:defRPr/>
            </a:pPr>
            <a:r>
              <a:rPr lang="en-US" sz="3200" b="1" dirty="0">
                <a:gradFill>
                  <a:gsLst>
                    <a:gs pos="0">
                      <a:srgbClr val="000000"/>
                    </a:gs>
                    <a:gs pos="39999">
                      <a:srgbClr val="0A128C"/>
                    </a:gs>
                    <a:gs pos="70000">
                      <a:srgbClr val="181CC7"/>
                    </a:gs>
                    <a:gs pos="88000">
                      <a:srgbClr val="7005D4"/>
                    </a:gs>
                    <a:gs pos="100000">
                      <a:srgbClr val="8C3D91"/>
                    </a:gs>
                  </a:gsLst>
                  <a:path path="circle">
                    <a:fillToRect l="50000" t="50000" r="50000" b="50000"/>
                  </a:path>
                </a:gradFill>
                <a:latin typeface="Calibri" pitchFamily="34" charset="0"/>
                <a:cs typeface="Calibri" pitchFamily="34" charset="0"/>
              </a:rPr>
              <a:t> </a:t>
            </a:r>
            <a:r>
              <a:rPr lang="en-US" sz="3200" b="1" dirty="0">
                <a:gradFill flip="none" rotWithShape="1">
                  <a:gsLst>
                    <a:gs pos="0">
                      <a:srgbClr val="000000"/>
                    </a:gs>
                    <a:gs pos="39999">
                      <a:srgbClr val="0A128C"/>
                    </a:gs>
                    <a:gs pos="70000">
                      <a:srgbClr val="181CC7"/>
                    </a:gs>
                    <a:gs pos="88000">
                      <a:srgbClr val="7005D4"/>
                    </a:gs>
                    <a:gs pos="100000">
                      <a:srgbClr val="8C3D91"/>
                    </a:gs>
                  </a:gsLst>
                  <a:lin ang="0" scaled="1"/>
                  <a:tileRect/>
                </a:gradFill>
                <a:latin typeface="Calibri" pitchFamily="34" charset="0"/>
                <a:cs typeface="Calibri" pitchFamily="34" charset="0"/>
              </a:rPr>
              <a:t>to </a:t>
            </a:r>
            <a:r>
              <a:rPr lang="en-US" sz="3200" b="1" dirty="0">
                <a:gradFill flip="none" rotWithShape="1">
                  <a:gsLst>
                    <a:gs pos="0">
                      <a:srgbClr val="000000"/>
                    </a:gs>
                    <a:gs pos="39999">
                      <a:srgbClr val="0A128C"/>
                    </a:gs>
                    <a:gs pos="70000">
                      <a:srgbClr val="181CC7"/>
                    </a:gs>
                    <a:gs pos="88000">
                      <a:srgbClr val="7005D4"/>
                    </a:gs>
                    <a:gs pos="100000">
                      <a:srgbClr val="8C3D91"/>
                    </a:gs>
                  </a:gsLst>
                  <a:lin ang="0" scaled="1"/>
                  <a:tileRect/>
                </a:gradFill>
                <a:effectLst>
                  <a:outerShdw blurRad="38100" dist="38100" dir="2700000" algn="tl">
                    <a:srgbClr val="000000">
                      <a:alpha val="43137"/>
                    </a:srgbClr>
                  </a:outerShdw>
                </a:effectLst>
                <a:latin typeface="Calibri" pitchFamily="34" charset="0"/>
                <a:cs typeface="Calibri" pitchFamily="34" charset="0"/>
              </a:rPr>
              <a:t>Entertain</a:t>
            </a:r>
          </a:p>
        </p:txBody>
      </p:sp>
      <p:sp>
        <p:nvSpPr>
          <p:cNvPr id="11" name="Text Box 6"/>
          <p:cNvSpPr txBox="1">
            <a:spLocks noChangeArrowheads="1"/>
          </p:cNvSpPr>
          <p:nvPr/>
        </p:nvSpPr>
        <p:spPr bwMode="auto">
          <a:xfrm>
            <a:off x="5104863" y="1358519"/>
            <a:ext cx="4648200" cy="579438"/>
          </a:xfrm>
          <a:prstGeom prst="rect">
            <a:avLst/>
          </a:prstGeom>
          <a:noFill/>
          <a:ln w="9525">
            <a:noFill/>
            <a:miter lim="800000"/>
            <a:headEnd/>
            <a:tailEnd/>
          </a:ln>
          <a:effectLst/>
        </p:spPr>
        <p:txBody>
          <a:bodyPr>
            <a:spAutoFit/>
          </a:bodyPr>
          <a:lstStyle/>
          <a:p>
            <a:pPr>
              <a:spcBef>
                <a:spcPct val="50000"/>
              </a:spcBef>
              <a:defRPr/>
            </a:pPr>
            <a:r>
              <a:rPr lang="en-US" sz="3200" b="1" dirty="0">
                <a:gradFill>
                  <a:gsLst>
                    <a:gs pos="0">
                      <a:srgbClr val="000000"/>
                    </a:gs>
                    <a:gs pos="39999">
                      <a:srgbClr val="0A128C"/>
                    </a:gs>
                    <a:gs pos="70000">
                      <a:srgbClr val="181CC7"/>
                    </a:gs>
                    <a:gs pos="88000">
                      <a:srgbClr val="7005D4"/>
                    </a:gs>
                    <a:gs pos="100000">
                      <a:srgbClr val="8C3D91"/>
                    </a:gs>
                  </a:gsLst>
                  <a:path path="circle">
                    <a:fillToRect l="50000" t="50000" r="50000" b="50000"/>
                  </a:path>
                </a:gradFill>
                <a:latin typeface="Calibri" pitchFamily="34" charset="0"/>
                <a:cs typeface="Calibri" pitchFamily="34" charset="0"/>
              </a:rPr>
              <a:t> </a:t>
            </a:r>
            <a:r>
              <a:rPr lang="en-US" sz="3200" b="1" dirty="0">
                <a:gradFill flip="none" rotWithShape="1">
                  <a:gsLst>
                    <a:gs pos="0">
                      <a:srgbClr val="000000"/>
                    </a:gs>
                    <a:gs pos="39999">
                      <a:srgbClr val="0A128C"/>
                    </a:gs>
                    <a:gs pos="70000">
                      <a:srgbClr val="181CC7"/>
                    </a:gs>
                    <a:gs pos="88000">
                      <a:srgbClr val="7005D4"/>
                    </a:gs>
                    <a:gs pos="100000">
                      <a:srgbClr val="8C3D91"/>
                    </a:gs>
                  </a:gsLst>
                  <a:lin ang="0" scaled="1"/>
                  <a:tileRect/>
                </a:gradFill>
                <a:latin typeface="Calibri" pitchFamily="34" charset="0"/>
                <a:cs typeface="Calibri" pitchFamily="34" charset="0"/>
              </a:rPr>
              <a:t>to </a:t>
            </a:r>
            <a:r>
              <a:rPr lang="en-US" sz="3200" b="1" dirty="0">
                <a:gradFill flip="none" rotWithShape="1">
                  <a:gsLst>
                    <a:gs pos="0">
                      <a:srgbClr val="000000"/>
                    </a:gs>
                    <a:gs pos="39999">
                      <a:srgbClr val="0A128C"/>
                    </a:gs>
                    <a:gs pos="70000">
                      <a:srgbClr val="181CC7"/>
                    </a:gs>
                    <a:gs pos="88000">
                      <a:srgbClr val="7005D4"/>
                    </a:gs>
                    <a:gs pos="100000">
                      <a:srgbClr val="8C3D91"/>
                    </a:gs>
                  </a:gsLst>
                  <a:lin ang="0" scaled="1"/>
                  <a:tileRect/>
                </a:gradFill>
                <a:effectLst>
                  <a:outerShdw blurRad="38100" dist="38100" dir="2700000" algn="tl">
                    <a:srgbClr val="000000">
                      <a:alpha val="43137"/>
                    </a:srgbClr>
                  </a:outerShdw>
                </a:effectLst>
                <a:latin typeface="Calibri" pitchFamily="34" charset="0"/>
                <a:cs typeface="Calibri" pitchFamily="34" charset="0"/>
              </a:rPr>
              <a:t>Persuade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860181"/>
            <a:ext cx="11699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696" y="4481512"/>
            <a:ext cx="755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326" y="1089111"/>
            <a:ext cx="116522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 y="0"/>
            <a:ext cx="91332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2895600" y="197069"/>
            <a:ext cx="6172200" cy="1143000"/>
          </a:xfrm>
          <a:prstGeom prst="rect">
            <a:avLst/>
          </a:prstGeom>
        </p:spPr>
        <p:txBody>
          <a:bodyPr>
            <a:scene3d>
              <a:camera prst="orthographicFront"/>
              <a:lightRig rig="threePt" dir="t"/>
            </a:scene3d>
            <a:sp3d extrusionH="57150">
              <a:bevelT w="38100" h="38100"/>
            </a:sp3d>
          </a:bodyPr>
          <a:lst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a:lstStyle>
          <a:p>
            <a:r>
              <a:rPr lang="en-US" sz="5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rPr>
              <a:t>Get your whiteboard or pencil and paper ready!</a:t>
            </a:r>
          </a:p>
          <a:p>
            <a:endParaRPr lang="en-US" sz="2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endParaRPr>
          </a:p>
          <a:p>
            <a:r>
              <a:rPr lang="en-US" sz="5400" i="0" dirty="0">
                <a:solidFill>
                  <a:schemeClr val="accent2">
                    <a:lumMod val="75000"/>
                  </a:schemeClr>
                </a:solidFill>
                <a:effectLst>
                  <a:outerShdw blurRad="50800" dist="38100" dir="2700000" algn="tl" rotWithShape="0">
                    <a:prstClr val="black">
                      <a:alpha val="40000"/>
                    </a:prstClr>
                  </a:outerShdw>
                </a:effectLst>
                <a:latin typeface="Calibri" pitchFamily="34" charset="0"/>
                <a:cs typeface="Calibri" pitchFamily="34" charset="0"/>
              </a:rPr>
              <a:t>Let’s see if you can identify why the author wrote these passages!</a:t>
            </a:r>
          </a:p>
        </p:txBody>
      </p:sp>
    </p:spTree>
    <p:extLst>
      <p:ext uri="{BB962C8B-B14F-4D97-AF65-F5344CB8AC3E}">
        <p14:creationId xmlns:p14="http://schemas.microsoft.com/office/powerpoint/2010/main" val="90398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5410200" cy="452431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libri" pitchFamily="34" charset="0"/>
                <a:cs typeface="Calibri" pitchFamily="34" charset="0"/>
              </a:rPr>
              <a:t>Tom loved to go fishing in the spring.  He would catch the fish, and then bring them home for his mom to cook, and have a big family meal.  One day, Tom and his friend, Josh, set out on their boat to catch fish.  After a few hours, they hadn’t caught any fish.  Suddenly, a large fin popped out of the water, and Tom’s fishing line started to pull.  He pulled as hard as he could, and into the boat popped the biggest fish he’d ever seen!</a:t>
            </a:r>
            <a:endParaRPr lang="en-US" dirty="0"/>
          </a:p>
          <a:p>
            <a:endParaRPr lang="en-US" dirty="0"/>
          </a:p>
        </p:txBody>
      </p:sp>
      <p:pic>
        <p:nvPicPr>
          <p:cNvPr id="3" name="Picture 13" descr="C:\Documents and Settings\ssayres\Local Settings\Temporary Internet Files\Content.IE5\MUS9UMZD\boy_holding_up_fresh_catch_hg_clr[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112" y="1219200"/>
            <a:ext cx="2762237" cy="27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1600" y="4648200"/>
            <a:ext cx="737235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effectLst>
                  <a:outerShdw blurRad="50800" dist="39000" dir="5460000" algn="tl">
                    <a:srgbClr val="000000">
                      <a:alpha val="38000"/>
                    </a:srgbClr>
                  </a:outerShdw>
                </a:effectLst>
                <a:latin typeface="Calibri" pitchFamily="34" charset="0"/>
                <a:cs typeface="Calibri" pitchFamily="34" charset="0"/>
              </a:rPr>
              <a:t>Why did the author write this?</a:t>
            </a:r>
          </a:p>
        </p:txBody>
      </p:sp>
      <p:sp>
        <p:nvSpPr>
          <p:cNvPr id="5" name="Rectangle 4"/>
          <p:cNvSpPr/>
          <p:nvPr/>
        </p:nvSpPr>
        <p:spPr>
          <a:xfrm>
            <a:off x="1614948" y="5486400"/>
            <a:ext cx="17880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008000"/>
                </a:solidFill>
                <a:effectLst>
                  <a:outerShdw blurRad="50800" dist="39000" dir="5460000" algn="tl">
                    <a:srgbClr val="000000">
                      <a:alpha val="38000"/>
                    </a:srgbClr>
                  </a:outerShdw>
                </a:effectLst>
                <a:latin typeface="Calibri" pitchFamily="34" charset="0"/>
                <a:cs typeface="Calibri" pitchFamily="34" charset="0"/>
              </a:rPr>
              <a:t>o Inform</a:t>
            </a:r>
          </a:p>
        </p:txBody>
      </p:sp>
      <p:sp>
        <p:nvSpPr>
          <p:cNvPr id="6" name="Rectangle 5"/>
          <p:cNvSpPr/>
          <p:nvPr/>
        </p:nvSpPr>
        <p:spPr>
          <a:xfrm>
            <a:off x="3928893" y="5507421"/>
            <a:ext cx="2205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rgbClr val="C00000"/>
                </a:solidFill>
                <a:effectLst>
                  <a:outerShdw blurRad="50800" dist="39000" dir="5460000" algn="tl">
                    <a:srgbClr val="000000">
                      <a:alpha val="38000"/>
                    </a:srgbClr>
                  </a:outerShdw>
                </a:effectLst>
                <a:latin typeface="Calibri" pitchFamily="34" charset="0"/>
                <a:cs typeface="Calibri" pitchFamily="34" charset="0"/>
              </a:rPr>
              <a:t>o Entertain</a:t>
            </a:r>
          </a:p>
        </p:txBody>
      </p:sp>
      <p:sp>
        <p:nvSpPr>
          <p:cNvPr id="7" name="Rectangle 6"/>
          <p:cNvSpPr/>
          <p:nvPr/>
        </p:nvSpPr>
        <p:spPr>
          <a:xfrm>
            <a:off x="6553200" y="5475890"/>
            <a:ext cx="22080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t</a:t>
            </a:r>
            <a:r>
              <a:rPr lang="en-US" sz="3200" b="1" cap="none" spc="0" dirty="0">
                <a:ln w="11430"/>
                <a:solidFill>
                  <a:schemeClr val="accent2">
                    <a:lumMod val="75000"/>
                  </a:schemeClr>
                </a:solidFill>
                <a:effectLst>
                  <a:outerShdw blurRad="50800" dist="39000" dir="5460000" algn="tl">
                    <a:srgbClr val="000000">
                      <a:alpha val="38000"/>
                    </a:srgbClr>
                  </a:outerShdw>
                </a:effectLst>
                <a:latin typeface="Calibri" pitchFamily="34" charset="0"/>
                <a:cs typeface="Calibri" pitchFamily="34" charset="0"/>
              </a:rPr>
              <a:t>o Persuade</a:t>
            </a:r>
          </a:p>
        </p:txBody>
      </p:sp>
    </p:spTree>
    <p:extLst>
      <p:ext uri="{BB962C8B-B14F-4D97-AF65-F5344CB8AC3E}">
        <p14:creationId xmlns:p14="http://schemas.microsoft.com/office/powerpoint/2010/main" val="13210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xEl>
                                              <p:pRg st="0" end="0"/>
                                            </p:txEl>
                                          </p:spTgt>
                                        </p:tgtEl>
                                      </p:cBhvr>
                                      <p:by x="130000" y="130000"/>
                                    </p:animScale>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6">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k_the_deal">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ink_the_deal</Template>
  <TotalTime>817</TotalTime>
  <Words>2592</Words>
  <Application>Microsoft Office PowerPoint</Application>
  <PresentationFormat>On-screen Show (4:3)</PresentationFormat>
  <Paragraphs>196</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Calibri</vt:lpstr>
      <vt:lpstr>Times New Roman</vt:lpstr>
      <vt:lpstr>ink_the_deal</vt:lpstr>
      <vt:lpstr>Author’s Purpose</vt:lpstr>
      <vt:lpstr>What is Author’s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Purpose</dc:title>
  <dc:creator>Susan</dc:creator>
  <cp:lastModifiedBy>Susan SCOTT</cp:lastModifiedBy>
  <cp:revision>34</cp:revision>
  <dcterms:created xsi:type="dcterms:W3CDTF">2011-03-31T20:31:35Z</dcterms:created>
  <dcterms:modified xsi:type="dcterms:W3CDTF">2016-11-06T15:54:53Z</dcterms:modified>
</cp:coreProperties>
</file>