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17"/>
  </p:notesMasterIdLst>
  <p:sldIdLst>
    <p:sldId id="256" r:id="rId2"/>
    <p:sldId id="257" r:id="rId3"/>
    <p:sldId id="258" r:id="rId4"/>
    <p:sldId id="264" r:id="rId5"/>
    <p:sldId id="272" r:id="rId6"/>
    <p:sldId id="271" r:id="rId7"/>
    <p:sldId id="277" r:id="rId8"/>
    <p:sldId id="273" r:id="rId9"/>
    <p:sldId id="275" r:id="rId10"/>
    <p:sldId id="268" r:id="rId11"/>
    <p:sldId id="274" r:id="rId12"/>
    <p:sldId id="276" r:id="rId13"/>
    <p:sldId id="278" r:id="rId14"/>
    <p:sldId id="280" r:id="rId15"/>
    <p:sldId id="279" r:id="rId1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8" autoAdjust="0"/>
    <p:restoredTop sz="86429" autoAdjust="0"/>
  </p:normalViewPr>
  <p:slideViewPr>
    <p:cSldViewPr>
      <p:cViewPr varScale="1">
        <p:scale>
          <a:sx n="46" d="100"/>
          <a:sy n="46" d="100"/>
        </p:scale>
        <p:origin x="60" y="10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0C5054D-5E68-4434-BADC-2D989370AAD3}" type="datetimeFigureOut">
              <a:rPr lang="en-US" smtClean="0"/>
              <a:pPr/>
              <a:t>8/25/2016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0F4442F-3C74-412B-B51F-F5C53EF7EF70}" type="slidenum">
              <a:rPr lang="en-US" smtClean="0"/>
              <a:pPr/>
              <a:t>‹#›</a:t>
            </a:fld>
            <a:endParaRPr lang="en-US" dirty="0"/>
          </a:p>
        </p:txBody>
      </p:sp>
    </p:spTree>
    <p:extLst>
      <p:ext uri="{BB962C8B-B14F-4D97-AF65-F5344CB8AC3E}">
        <p14:creationId xmlns:p14="http://schemas.microsoft.com/office/powerpoint/2010/main" val="985470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Introduce yourself and thank them for their time. Tell them you will be brief.</a:t>
            </a:r>
            <a:endParaRPr lang="en-US" dirty="0"/>
          </a:p>
        </p:txBody>
      </p:sp>
      <p:sp>
        <p:nvSpPr>
          <p:cNvPr id="4" name="Slide Number Placeholder 3"/>
          <p:cNvSpPr>
            <a:spLocks noGrp="1"/>
          </p:cNvSpPr>
          <p:nvPr>
            <p:ph type="sldNum" sz="quarter" idx="10"/>
          </p:nvPr>
        </p:nvSpPr>
        <p:spPr/>
        <p:txBody>
          <a:bodyPr/>
          <a:lstStyle/>
          <a:p>
            <a:fld id="{E0F4442F-3C74-412B-B51F-F5C53EF7EF70}" type="slidenum">
              <a:rPr lang="en-US" smtClean="0"/>
              <a:pPr/>
              <a:t>1</a:t>
            </a:fld>
            <a:endParaRPr lang="en-US" dirty="0"/>
          </a:p>
        </p:txBody>
      </p:sp>
    </p:spTree>
    <p:extLst>
      <p:ext uri="{BB962C8B-B14F-4D97-AF65-F5344CB8AC3E}">
        <p14:creationId xmlns:p14="http://schemas.microsoft.com/office/powerpoint/2010/main" val="23656751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typical classroom with 12-2’x4’ ceiling fixtures uses 1,536 watts</a:t>
            </a:r>
            <a:r>
              <a:rPr lang="en-US" baseline="0" dirty="0" smtClean="0"/>
              <a:t> or about $460 per year.</a:t>
            </a:r>
          </a:p>
          <a:p>
            <a:r>
              <a:rPr lang="en-US" baseline="0" dirty="0" smtClean="0"/>
              <a:t>Our middle school gyms average 6,600 watts or $2,000 annually. Middle and high schools are more.</a:t>
            </a:r>
          </a:p>
          <a:p>
            <a:r>
              <a:rPr lang="en-US" baseline="0" dirty="0" smtClean="0"/>
              <a:t>Lighting a football stadium costs between $200 and $250 per hour.</a:t>
            </a:r>
            <a:endParaRPr lang="en-US" dirty="0"/>
          </a:p>
        </p:txBody>
      </p:sp>
      <p:sp>
        <p:nvSpPr>
          <p:cNvPr id="4" name="Slide Number Placeholder 3"/>
          <p:cNvSpPr>
            <a:spLocks noGrp="1"/>
          </p:cNvSpPr>
          <p:nvPr>
            <p:ph type="sldNum" sz="quarter" idx="10"/>
          </p:nvPr>
        </p:nvSpPr>
        <p:spPr/>
        <p:txBody>
          <a:bodyPr/>
          <a:lstStyle/>
          <a:p>
            <a:fld id="{E0F4442F-3C74-412B-B51F-F5C53EF7EF70}" type="slidenum">
              <a:rPr lang="en-US" smtClean="0"/>
              <a:pPr/>
              <a:t>10</a:t>
            </a:fld>
            <a:endParaRPr lang="en-US" dirty="0"/>
          </a:p>
        </p:txBody>
      </p:sp>
    </p:spTree>
    <p:extLst>
      <p:ext uri="{BB962C8B-B14F-4D97-AF65-F5344CB8AC3E}">
        <p14:creationId xmlns:p14="http://schemas.microsoft.com/office/powerpoint/2010/main" val="39192368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puddle</a:t>
            </a:r>
            <a:r>
              <a:rPr lang="en-US" baseline="0" dirty="0" smtClean="0"/>
              <a:t> in the middle of the dry parking lot in this instance was actually an underground leak that cost the owner thousands of dollars in </a:t>
            </a:r>
            <a:r>
              <a:rPr lang="en-US" baseline="0" smtClean="0"/>
              <a:t>lost water.</a:t>
            </a:r>
            <a:endParaRPr lang="en-US"/>
          </a:p>
        </p:txBody>
      </p:sp>
      <p:sp>
        <p:nvSpPr>
          <p:cNvPr id="4" name="Slide Number Placeholder 3"/>
          <p:cNvSpPr>
            <a:spLocks noGrp="1"/>
          </p:cNvSpPr>
          <p:nvPr>
            <p:ph type="sldNum" sz="quarter" idx="10"/>
          </p:nvPr>
        </p:nvSpPr>
        <p:spPr/>
        <p:txBody>
          <a:bodyPr/>
          <a:lstStyle/>
          <a:p>
            <a:fld id="{E0F4442F-3C74-412B-B51F-F5C53EF7EF70}" type="slidenum">
              <a:rPr lang="en-US" smtClean="0"/>
              <a:pPr/>
              <a:t>13</a:t>
            </a:fld>
            <a:endParaRPr lang="en-US" dirty="0"/>
          </a:p>
        </p:txBody>
      </p:sp>
    </p:spTree>
    <p:extLst>
      <p:ext uri="{BB962C8B-B14F-4D97-AF65-F5344CB8AC3E}">
        <p14:creationId xmlns:p14="http://schemas.microsoft.com/office/powerpoint/2010/main" val="4180188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the quantity of</a:t>
            </a:r>
            <a:r>
              <a:rPr lang="en-US" baseline="0" dirty="0" smtClean="0"/>
              <a:t> space that we light, air condition and heat</a:t>
            </a:r>
            <a:endParaRPr lang="en-US" dirty="0"/>
          </a:p>
        </p:txBody>
      </p:sp>
      <p:sp>
        <p:nvSpPr>
          <p:cNvPr id="4" name="Slide Number Placeholder 3"/>
          <p:cNvSpPr>
            <a:spLocks noGrp="1"/>
          </p:cNvSpPr>
          <p:nvPr>
            <p:ph type="sldNum" sz="quarter" idx="10"/>
          </p:nvPr>
        </p:nvSpPr>
        <p:spPr/>
        <p:txBody>
          <a:bodyPr/>
          <a:lstStyle/>
          <a:p>
            <a:fld id="{E0F4442F-3C74-412B-B51F-F5C53EF7EF70}" type="slidenum">
              <a:rPr lang="en-US" smtClean="0"/>
              <a:pPr/>
              <a:t>2</a:t>
            </a:fld>
            <a:endParaRPr lang="en-US" dirty="0"/>
          </a:p>
        </p:txBody>
      </p:sp>
    </p:spTree>
    <p:extLst>
      <p:ext uri="{BB962C8B-B14F-4D97-AF65-F5344CB8AC3E}">
        <p14:creationId xmlns:p14="http://schemas.microsoft.com/office/powerpoint/2010/main" val="2947399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Divided by 191 school/admin</a:t>
            </a:r>
            <a:r>
              <a:rPr lang="en-US" baseline="0" dirty="0" smtClean="0"/>
              <a:t> days </a:t>
            </a:r>
            <a:r>
              <a:rPr lang="en-US" baseline="0" smtClean="0"/>
              <a:t>= $29,301 </a:t>
            </a:r>
            <a:r>
              <a:rPr lang="en-US" baseline="0" dirty="0" smtClean="0"/>
              <a:t>per day</a:t>
            </a:r>
            <a:endParaRPr lang="en-US" dirty="0"/>
          </a:p>
        </p:txBody>
      </p:sp>
      <p:sp>
        <p:nvSpPr>
          <p:cNvPr id="4" name="Slide Number Placeholder 3"/>
          <p:cNvSpPr>
            <a:spLocks noGrp="1"/>
          </p:cNvSpPr>
          <p:nvPr>
            <p:ph type="sldNum" sz="quarter" idx="10"/>
          </p:nvPr>
        </p:nvSpPr>
        <p:spPr/>
        <p:txBody>
          <a:bodyPr/>
          <a:lstStyle/>
          <a:p>
            <a:fld id="{E0F4442F-3C74-412B-B51F-F5C53EF7EF70}" type="slidenum">
              <a:rPr lang="en-US" smtClean="0"/>
              <a:pPr/>
              <a:t>3</a:t>
            </a:fld>
            <a:endParaRPr lang="en-US" dirty="0"/>
          </a:p>
        </p:txBody>
      </p:sp>
    </p:spTree>
    <p:extLst>
      <p:ext uri="{BB962C8B-B14F-4D97-AF65-F5344CB8AC3E}">
        <p14:creationId xmlns:p14="http://schemas.microsoft.com/office/powerpoint/2010/main" val="3047536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Since we are spending so much on utilities,</a:t>
            </a:r>
            <a:r>
              <a:rPr lang="en-US" baseline="0" dirty="0" smtClean="0"/>
              <a:t> we thought we would institute a new energy use policy this winter. This was our pilot at Warren Road Elementary headed by Dr. Ryals. She is demonstrating that you can get plenty of work done when it’s 55 in your office as long as you have a pair of gloves, coat, scarf and hot beverage. Hats are also recommended to help keep in body heat.</a:t>
            </a:r>
            <a:endParaRPr lang="en-US" dirty="0"/>
          </a:p>
        </p:txBody>
      </p:sp>
      <p:sp>
        <p:nvSpPr>
          <p:cNvPr id="4" name="Slide Number Placeholder 3"/>
          <p:cNvSpPr>
            <a:spLocks noGrp="1"/>
          </p:cNvSpPr>
          <p:nvPr>
            <p:ph type="sldNum" sz="quarter" idx="10"/>
          </p:nvPr>
        </p:nvSpPr>
        <p:spPr/>
        <p:txBody>
          <a:bodyPr/>
          <a:lstStyle/>
          <a:p>
            <a:fld id="{E0F4442F-3C74-412B-B51F-F5C53EF7EF70}" type="slidenum">
              <a:rPr lang="en-US" smtClean="0"/>
              <a:pPr/>
              <a:t>4</a:t>
            </a:fld>
            <a:endParaRPr lang="en-US" dirty="0"/>
          </a:p>
        </p:txBody>
      </p:sp>
    </p:spTree>
    <p:extLst>
      <p:ext uri="{BB962C8B-B14F-4D97-AF65-F5344CB8AC3E}">
        <p14:creationId xmlns:p14="http://schemas.microsoft.com/office/powerpoint/2010/main" val="36087223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have control in your space. Talk about timed</a:t>
            </a:r>
            <a:r>
              <a:rPr lang="en-US" baseline="0" dirty="0" smtClean="0"/>
              <a:t> local</a:t>
            </a:r>
            <a:r>
              <a:rPr lang="en-US" dirty="0" smtClean="0"/>
              <a:t> override and slide adjustment.</a:t>
            </a:r>
            <a:endParaRPr lang="en-US" dirty="0"/>
          </a:p>
        </p:txBody>
      </p:sp>
      <p:sp>
        <p:nvSpPr>
          <p:cNvPr id="4" name="Slide Number Placeholder 3"/>
          <p:cNvSpPr>
            <a:spLocks noGrp="1"/>
          </p:cNvSpPr>
          <p:nvPr>
            <p:ph type="sldNum" sz="quarter" idx="10"/>
          </p:nvPr>
        </p:nvSpPr>
        <p:spPr/>
        <p:txBody>
          <a:bodyPr/>
          <a:lstStyle/>
          <a:p>
            <a:fld id="{E0F4442F-3C74-412B-B51F-F5C53EF7EF70}" type="slidenum">
              <a:rPr lang="en-US" smtClean="0"/>
              <a:pPr/>
              <a:t>5</a:t>
            </a:fld>
            <a:endParaRPr lang="en-US" dirty="0"/>
          </a:p>
        </p:txBody>
      </p:sp>
    </p:spTree>
    <p:extLst>
      <p:ext uri="{BB962C8B-B14F-4D97-AF65-F5344CB8AC3E}">
        <p14:creationId xmlns:p14="http://schemas.microsoft.com/office/powerpoint/2010/main" val="2244770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Do you generally turn the water off when you’re done washing you hands? Why would you leave the light on when you walk out of the room? </a:t>
            </a:r>
            <a:endParaRPr lang="en-US" dirty="0"/>
          </a:p>
        </p:txBody>
      </p:sp>
      <p:sp>
        <p:nvSpPr>
          <p:cNvPr id="4" name="Slide Number Placeholder 3"/>
          <p:cNvSpPr>
            <a:spLocks noGrp="1"/>
          </p:cNvSpPr>
          <p:nvPr>
            <p:ph type="sldNum" sz="quarter" idx="10"/>
          </p:nvPr>
        </p:nvSpPr>
        <p:spPr/>
        <p:txBody>
          <a:bodyPr/>
          <a:lstStyle/>
          <a:p>
            <a:fld id="{E0F4442F-3C74-412B-B51F-F5C53EF7EF70}" type="slidenum">
              <a:rPr lang="en-US" smtClean="0"/>
              <a:pPr/>
              <a:t>6</a:t>
            </a:fld>
            <a:endParaRPr lang="en-US" dirty="0"/>
          </a:p>
        </p:txBody>
      </p:sp>
    </p:spTree>
    <p:extLst>
      <p:ext uri="{BB962C8B-B14F-4D97-AF65-F5344CB8AC3E}">
        <p14:creationId xmlns:p14="http://schemas.microsoft.com/office/powerpoint/2010/main" val="27039086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Promethean</a:t>
            </a:r>
            <a:r>
              <a:rPr lang="en-US" baseline="0" dirty="0" smtClean="0"/>
              <a:t> board uses 380 watts; about the same as a canister vacuum cleaner. Would you leave a vacuum cleaner running when you weren’t using it?</a:t>
            </a:r>
            <a:endParaRPr lang="en-US" dirty="0"/>
          </a:p>
        </p:txBody>
      </p:sp>
      <p:sp>
        <p:nvSpPr>
          <p:cNvPr id="4" name="Slide Number Placeholder 3"/>
          <p:cNvSpPr>
            <a:spLocks noGrp="1"/>
          </p:cNvSpPr>
          <p:nvPr>
            <p:ph type="sldNum" sz="quarter" idx="10"/>
          </p:nvPr>
        </p:nvSpPr>
        <p:spPr/>
        <p:txBody>
          <a:bodyPr/>
          <a:lstStyle/>
          <a:p>
            <a:fld id="{E0F4442F-3C74-412B-B51F-F5C53EF7EF70}" type="slidenum">
              <a:rPr lang="en-US" smtClean="0"/>
              <a:pPr/>
              <a:t>7</a:t>
            </a:fld>
            <a:endParaRPr lang="en-US" dirty="0"/>
          </a:p>
        </p:txBody>
      </p:sp>
    </p:spTree>
    <p:extLst>
      <p:ext uri="{BB962C8B-B14F-4D97-AF65-F5344CB8AC3E}">
        <p14:creationId xmlns:p14="http://schemas.microsoft.com/office/powerpoint/2010/main" val="28979966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 buildings leak air. We want them to in a limited way. Building</a:t>
            </a:r>
            <a:r>
              <a:rPr lang="en-US" baseline="0" dirty="0" smtClean="0"/>
              <a:t> l</a:t>
            </a:r>
            <a:r>
              <a:rPr lang="en-US" dirty="0" smtClean="0"/>
              <a:t>eakage</a:t>
            </a:r>
            <a:r>
              <a:rPr lang="en-US" baseline="0" dirty="0" smtClean="0"/>
              <a:t> is called infiltration. An open window increases a typical classroom’s infiltration by a factor of 5. An partially open exterior door increases a classroom’s designed infiltration by a factor of 10.</a:t>
            </a:r>
            <a:endParaRPr lang="en-US" dirty="0"/>
          </a:p>
        </p:txBody>
      </p:sp>
      <p:sp>
        <p:nvSpPr>
          <p:cNvPr id="4" name="Slide Number Placeholder 3"/>
          <p:cNvSpPr>
            <a:spLocks noGrp="1"/>
          </p:cNvSpPr>
          <p:nvPr>
            <p:ph type="sldNum" sz="quarter" idx="10"/>
          </p:nvPr>
        </p:nvSpPr>
        <p:spPr/>
        <p:txBody>
          <a:bodyPr/>
          <a:lstStyle/>
          <a:p>
            <a:fld id="{E0F4442F-3C74-412B-B51F-F5C53EF7EF70}" type="slidenum">
              <a:rPr lang="en-US" smtClean="0"/>
              <a:pPr/>
              <a:t>8</a:t>
            </a:fld>
            <a:endParaRPr lang="en-US" dirty="0"/>
          </a:p>
        </p:txBody>
      </p:sp>
    </p:spTree>
    <p:extLst>
      <p:ext uri="{BB962C8B-B14F-4D97-AF65-F5344CB8AC3E}">
        <p14:creationId xmlns:p14="http://schemas.microsoft.com/office/powerpoint/2010/main" val="10871770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typical desktop computer monitor and speaker uses 310 watts. Most classrooms have 5 computers. That’s 1,550 watts or the equivalent of a hair dryer blowing all the time those computers are on. Please encourage</a:t>
            </a:r>
            <a:r>
              <a:rPr lang="en-US" baseline="0" dirty="0" smtClean="0"/>
              <a:t> students to turn off monitors when they walk away from a computer and put CPUs to sleep and when they won’t be in use for a while.</a:t>
            </a:r>
            <a:endParaRPr lang="en-US" dirty="0"/>
          </a:p>
        </p:txBody>
      </p:sp>
      <p:sp>
        <p:nvSpPr>
          <p:cNvPr id="4" name="Slide Number Placeholder 3"/>
          <p:cNvSpPr>
            <a:spLocks noGrp="1"/>
          </p:cNvSpPr>
          <p:nvPr>
            <p:ph type="sldNum" sz="quarter" idx="10"/>
          </p:nvPr>
        </p:nvSpPr>
        <p:spPr/>
        <p:txBody>
          <a:bodyPr/>
          <a:lstStyle/>
          <a:p>
            <a:fld id="{E0F4442F-3C74-412B-B51F-F5C53EF7EF70}" type="slidenum">
              <a:rPr lang="en-US" smtClean="0"/>
              <a:pPr/>
              <a:t>9</a:t>
            </a:fld>
            <a:endParaRPr lang="en-US" dirty="0"/>
          </a:p>
        </p:txBody>
      </p:sp>
    </p:spTree>
    <p:extLst>
      <p:ext uri="{BB962C8B-B14F-4D97-AF65-F5344CB8AC3E}">
        <p14:creationId xmlns:p14="http://schemas.microsoft.com/office/powerpoint/2010/main" val="2113172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06B59162-D1E0-44C4-8275-859CD909C7F6}" type="datetimeFigureOut">
              <a:rPr lang="en-US" smtClean="0"/>
              <a:pPr/>
              <a:t>8/25/2016</a:t>
            </a:fld>
            <a:endParaRPr lang="en-US"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BB08A968-A11A-4BA3-94E1-05779D81ED18}"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6B59162-D1E0-44C4-8275-859CD909C7F6}" type="datetimeFigureOut">
              <a:rPr lang="en-US" smtClean="0"/>
              <a:pPr/>
              <a:t>8/25/2016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08A968-A11A-4BA3-94E1-05779D81ED18}"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06B59162-D1E0-44C4-8275-859CD909C7F6}" type="datetimeFigureOut">
              <a:rPr lang="en-US" smtClean="0"/>
              <a:pPr/>
              <a:t>8/25/2016</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endParaRPr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Slide Number Placeholder 5"/>
          <p:cNvSpPr>
            <a:spLocks noGrp="1"/>
          </p:cNvSpPr>
          <p:nvPr>
            <p:ph type="sldNum" sz="quarter" idx="12"/>
          </p:nvPr>
        </p:nvSpPr>
        <p:spPr>
          <a:xfrm rot="5400000">
            <a:off x="5989638" y="144462"/>
            <a:ext cx="533400" cy="244476"/>
          </a:xfrm>
        </p:spPr>
        <p:txBody>
          <a:bodyPr/>
          <a:lstStyle/>
          <a:p>
            <a:fld id="{BB08A968-A11A-4BA3-94E1-05779D81ED18}"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06B59162-D1E0-44C4-8275-859CD909C7F6}" type="datetimeFigureOut">
              <a:rPr lang="en-US" smtClean="0"/>
              <a:pPr/>
              <a:t>8/25/2016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B08A968-A11A-4BA3-94E1-05779D81ED18}" type="slidenum">
              <a:rPr lang="en-US" smtClean="0"/>
              <a:pPr/>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6B59162-D1E0-44C4-8275-859CD909C7F6}" type="datetimeFigureOut">
              <a:rPr lang="en-US" smtClean="0"/>
              <a:pPr/>
              <a:t>8/25/2016</a:t>
            </a:fld>
            <a:endParaRPr lang="en-US" dirty="0"/>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BB08A968-A11A-4BA3-94E1-05779D81ED18}"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06B59162-D1E0-44C4-8275-859CD909C7F6}" type="datetimeFigureOut">
              <a:rPr lang="en-US" smtClean="0"/>
              <a:pPr/>
              <a:t>8/25/2016</a:t>
            </a:fld>
            <a:endParaRPr lang="en-US" dirty="0"/>
          </a:p>
        </p:txBody>
      </p:sp>
      <p:sp>
        <p:nvSpPr>
          <p:cNvPr id="10" name="Slide Number Placeholder 9"/>
          <p:cNvSpPr>
            <a:spLocks noGrp="1"/>
          </p:cNvSpPr>
          <p:nvPr>
            <p:ph type="sldNum" sz="quarter" idx="16"/>
          </p:nvPr>
        </p:nvSpPr>
        <p:spPr/>
        <p:txBody>
          <a:bodyPr rtlCol="0"/>
          <a:lstStyle/>
          <a:p>
            <a:fld id="{BB08A968-A11A-4BA3-94E1-05779D81ED18}" type="slidenum">
              <a:rPr lang="en-US" smtClean="0"/>
              <a:pPr/>
              <a:t>‹#›</a:t>
            </a:fld>
            <a:endParaRPr lang="en-US" dirty="0"/>
          </a:p>
        </p:txBody>
      </p:sp>
      <p:sp>
        <p:nvSpPr>
          <p:cNvPr id="12" name="Footer Placeholder 11"/>
          <p:cNvSpPr>
            <a:spLocks noGrp="1"/>
          </p:cNvSpPr>
          <p:nvPr>
            <p:ph type="ftr" sz="quarter" idx="17"/>
          </p:nvPr>
        </p:nvSpPr>
        <p:spPr/>
        <p:txBody>
          <a:bodyPr rtlCol="0"/>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06B59162-D1E0-44C4-8275-859CD909C7F6}" type="datetimeFigureOut">
              <a:rPr lang="en-US" smtClean="0"/>
              <a:pPr/>
              <a:t>8/25/2016</a:t>
            </a:fld>
            <a:endParaRPr lang="en-US" dirty="0"/>
          </a:p>
        </p:txBody>
      </p:sp>
      <p:sp>
        <p:nvSpPr>
          <p:cNvPr id="12" name="Slide Number Placeholder 11"/>
          <p:cNvSpPr>
            <a:spLocks noGrp="1"/>
          </p:cNvSpPr>
          <p:nvPr>
            <p:ph type="sldNum" sz="quarter" idx="16"/>
          </p:nvPr>
        </p:nvSpPr>
        <p:spPr/>
        <p:txBody>
          <a:bodyPr rtlCol="0"/>
          <a:lstStyle/>
          <a:p>
            <a:fld id="{BB08A968-A11A-4BA3-94E1-05779D81ED18}" type="slidenum">
              <a:rPr lang="en-US" smtClean="0"/>
              <a:pPr/>
              <a:t>‹#›</a:t>
            </a:fld>
            <a:endParaRPr lang="en-US" dirty="0"/>
          </a:p>
        </p:txBody>
      </p:sp>
      <p:sp>
        <p:nvSpPr>
          <p:cNvPr id="14" name="Footer Placeholder 13"/>
          <p:cNvSpPr>
            <a:spLocks noGrp="1"/>
          </p:cNvSpPr>
          <p:nvPr>
            <p:ph type="ftr" sz="quarter" idx="17"/>
          </p:nvPr>
        </p:nvSpPr>
        <p:spPr/>
        <p:txBody>
          <a:bodyPr rtlCol="0"/>
          <a:lstStyle/>
          <a:p>
            <a:endParaRPr lang="en-US" dirty="0"/>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6B59162-D1E0-44C4-8275-859CD909C7F6}" type="datetimeFigureOut">
              <a:rPr lang="en-US" smtClean="0"/>
              <a:pPr/>
              <a:t>8/25/2016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BB08A968-A11A-4BA3-94E1-05779D81ED18}"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B59162-D1E0-44C4-8275-859CD909C7F6}" type="datetimeFigureOut">
              <a:rPr lang="en-US" smtClean="0"/>
              <a:pPr/>
              <a:t>8/25/2016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BB08A968-A11A-4BA3-94E1-05779D81ED1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6B59162-D1E0-44C4-8275-859CD909C7F6}" type="datetimeFigureOut">
              <a:rPr lang="en-US" smtClean="0"/>
              <a:pPr/>
              <a:t>8/25/2016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BB08A968-A11A-4BA3-94E1-05779D81ED18}" type="slidenum">
              <a:rPr lang="en-US" smtClean="0"/>
              <a:pPr/>
              <a:t>‹#›</a:t>
            </a:fld>
            <a:endParaRPr 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Date Placeholder 11"/>
          <p:cNvSpPr>
            <a:spLocks noGrp="1"/>
          </p:cNvSpPr>
          <p:nvPr>
            <p:ph type="dt" sz="half" idx="10"/>
          </p:nvPr>
        </p:nvSpPr>
        <p:spPr>
          <a:xfrm>
            <a:off x="6248400" y="6248400"/>
            <a:ext cx="2667000" cy="365125"/>
          </a:xfrm>
        </p:spPr>
        <p:txBody>
          <a:bodyPr rtlCol="0"/>
          <a:lstStyle/>
          <a:p>
            <a:fld id="{06B59162-D1E0-44C4-8275-859CD909C7F6}" type="datetimeFigureOut">
              <a:rPr lang="en-US" smtClean="0"/>
              <a:pPr/>
              <a:t>8/25/2016</a:t>
            </a:fld>
            <a:endParaRPr lang="en-US" dirty="0"/>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BB08A968-A11A-4BA3-94E1-05779D81ED18}" type="slidenum">
              <a:rPr lang="en-US" smtClean="0"/>
              <a:pPr/>
              <a:t>‹#›</a:t>
            </a:fld>
            <a:endParaRPr lang="en-US" dirty="0"/>
          </a:p>
        </p:txBody>
      </p:sp>
      <p:sp>
        <p:nvSpPr>
          <p:cNvPr id="14" name="Footer Placeholder 13"/>
          <p:cNvSpPr>
            <a:spLocks noGrp="1"/>
          </p:cNvSpPr>
          <p:nvPr>
            <p:ph type="ftr" sz="quarter" idx="12"/>
          </p:nvPr>
        </p:nvSpPr>
        <p:spPr>
          <a:xfrm>
            <a:off x="1600200" y="6248206"/>
            <a:ext cx="4572000" cy="365125"/>
          </a:xfrm>
        </p:spPr>
        <p:txBody>
          <a:bodyPr rtlCol="0"/>
          <a:lstStyle/>
          <a:p>
            <a:endParaRPr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dirty="0"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06B59162-D1E0-44C4-8275-859CD909C7F6}" type="datetimeFigureOut">
              <a:rPr lang="en-US" smtClean="0"/>
              <a:pPr/>
              <a:t>8/25/2016</a:t>
            </a:fld>
            <a:endParaRPr lang="en-US" dirty="0"/>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B08A968-A11A-4BA3-94E1-05779D81ED1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Calibri" pitchFamily="34" charset="0"/>
              </a:rPr>
              <a:t>Energy USE AND PRACTICES</a:t>
            </a:r>
            <a:endParaRPr lang="en-US" dirty="0">
              <a:latin typeface="Calibri" pitchFamily="34" charset="0"/>
            </a:endParaRPr>
          </a:p>
        </p:txBody>
      </p:sp>
      <p:sp>
        <p:nvSpPr>
          <p:cNvPr id="3" name="Subtitle 2"/>
          <p:cNvSpPr>
            <a:spLocks noGrp="1"/>
          </p:cNvSpPr>
          <p:nvPr>
            <p:ph type="subTitle" idx="1"/>
          </p:nvPr>
        </p:nvSpPr>
        <p:spPr/>
        <p:txBody>
          <a:bodyPr/>
          <a:lstStyle/>
          <a:p>
            <a:endParaRPr 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rPr>
              <a:t>Harvesting the Low-Hanging Fruit</a:t>
            </a:r>
            <a:endParaRPr lang="en-US" dirty="0">
              <a:latin typeface="Calibri" pitchFamily="34" charset="0"/>
            </a:endParaRPr>
          </a:p>
        </p:txBody>
      </p:sp>
      <p:sp>
        <p:nvSpPr>
          <p:cNvPr id="3" name="Content Placeholder 2"/>
          <p:cNvSpPr>
            <a:spLocks noGrp="1"/>
          </p:cNvSpPr>
          <p:nvPr>
            <p:ph sz="quarter" idx="1"/>
          </p:nvPr>
        </p:nvSpPr>
        <p:spPr/>
        <p:txBody>
          <a:bodyPr>
            <a:normAutofit/>
          </a:bodyPr>
          <a:lstStyle/>
          <a:p>
            <a:pPr>
              <a:buNone/>
            </a:pPr>
            <a:r>
              <a:rPr lang="en-US" sz="3600" dirty="0" smtClean="0"/>
              <a:t>	</a:t>
            </a:r>
            <a:r>
              <a:rPr lang="en-US" sz="4000" dirty="0" smtClean="0">
                <a:latin typeface="Calibri" pitchFamily="34" charset="0"/>
              </a:rPr>
              <a:t>Turn Off Lights</a:t>
            </a:r>
            <a:endParaRPr lang="en-US" sz="4000" dirty="0">
              <a:latin typeface="Calibri" pitchFamily="34" charset="0"/>
            </a:endParaRPr>
          </a:p>
        </p:txBody>
      </p:sp>
      <p:pic>
        <p:nvPicPr>
          <p:cNvPr id="5" name="Picture 4" descr="41SCMd2RZJL._indoor-ceiling-light_.jpg"/>
          <p:cNvPicPr>
            <a:picLocks noChangeAspect="1"/>
          </p:cNvPicPr>
          <p:nvPr/>
        </p:nvPicPr>
        <p:blipFill>
          <a:blip r:embed="rId3" cstate="print"/>
          <a:stretch>
            <a:fillRect/>
          </a:stretch>
        </p:blipFill>
        <p:spPr>
          <a:xfrm>
            <a:off x="5334000" y="1600200"/>
            <a:ext cx="2686050" cy="2057514"/>
          </a:xfrm>
          <a:prstGeom prst="rect">
            <a:avLst/>
          </a:prstGeom>
        </p:spPr>
      </p:pic>
      <p:pic>
        <p:nvPicPr>
          <p:cNvPr id="9" name="Picture 8" descr="Stadium Lights.jpg"/>
          <p:cNvPicPr>
            <a:picLocks noChangeAspect="1"/>
          </p:cNvPicPr>
          <p:nvPr/>
        </p:nvPicPr>
        <p:blipFill>
          <a:blip r:embed="rId4" cstate="print"/>
          <a:stretch>
            <a:fillRect/>
          </a:stretch>
        </p:blipFill>
        <p:spPr>
          <a:xfrm>
            <a:off x="1143000" y="4038600"/>
            <a:ext cx="3048000" cy="2019302"/>
          </a:xfrm>
          <a:prstGeom prst="rect">
            <a:avLst/>
          </a:prstGeom>
        </p:spPr>
      </p:pic>
      <p:sp>
        <p:nvSpPr>
          <p:cNvPr id="10" name="TextBox 9"/>
          <p:cNvSpPr txBox="1"/>
          <p:nvPr/>
        </p:nvSpPr>
        <p:spPr>
          <a:xfrm>
            <a:off x="609600" y="2743200"/>
            <a:ext cx="4110421" cy="1200329"/>
          </a:xfrm>
          <a:prstGeom prst="rect">
            <a:avLst/>
          </a:prstGeom>
          <a:noFill/>
        </p:spPr>
        <p:txBody>
          <a:bodyPr wrap="none" rtlCol="0">
            <a:spAutoFit/>
          </a:bodyPr>
          <a:lstStyle/>
          <a:p>
            <a:r>
              <a:rPr lang="en-US" sz="2400" dirty="0" smtClean="0"/>
              <a:t>Gym Lights 400 – 1,000 Watts</a:t>
            </a:r>
          </a:p>
          <a:p>
            <a:endParaRPr lang="en-US" sz="2400" dirty="0" smtClean="0"/>
          </a:p>
          <a:p>
            <a:r>
              <a:rPr lang="en-US" sz="2400" dirty="0" smtClean="0"/>
              <a:t>Stadiums $200 - $250 per hour</a:t>
            </a:r>
            <a:endParaRPr lang="en-US" sz="2400" dirty="0"/>
          </a:p>
        </p:txBody>
      </p:sp>
      <p:pic>
        <p:nvPicPr>
          <p:cNvPr id="11" name="Picture 10" descr="rows-of-desks.jpg"/>
          <p:cNvPicPr>
            <a:picLocks noChangeAspect="1"/>
          </p:cNvPicPr>
          <p:nvPr/>
        </p:nvPicPr>
        <p:blipFill>
          <a:blip r:embed="rId5" cstate="print"/>
          <a:stretch>
            <a:fillRect/>
          </a:stretch>
        </p:blipFill>
        <p:spPr>
          <a:xfrm>
            <a:off x="5029200" y="4013200"/>
            <a:ext cx="2941320" cy="196088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rPr>
              <a:t>Harvesting the Low-Hanging Fruit</a:t>
            </a:r>
            <a:endParaRPr lang="en-US" dirty="0">
              <a:latin typeface="Calibri" pitchFamily="34" charset="0"/>
            </a:endParaRPr>
          </a:p>
        </p:txBody>
      </p:sp>
      <p:sp>
        <p:nvSpPr>
          <p:cNvPr id="3" name="Content Placeholder 2"/>
          <p:cNvSpPr>
            <a:spLocks noGrp="1"/>
          </p:cNvSpPr>
          <p:nvPr>
            <p:ph sz="quarter" idx="1"/>
          </p:nvPr>
        </p:nvSpPr>
        <p:spPr/>
        <p:txBody>
          <a:bodyPr>
            <a:normAutofit/>
          </a:bodyPr>
          <a:lstStyle/>
          <a:p>
            <a:pPr algn="ctr">
              <a:buNone/>
            </a:pPr>
            <a:r>
              <a:rPr lang="en-US" sz="4000" dirty="0" smtClean="0">
                <a:latin typeface="Calibri" pitchFamily="34" charset="0"/>
              </a:rPr>
              <a:t>Remove personal appliances</a:t>
            </a:r>
            <a:endParaRPr lang="en-US" sz="4000" dirty="0">
              <a:latin typeface="Calibri" pitchFamily="34" charset="0"/>
            </a:endParaRPr>
          </a:p>
        </p:txBody>
      </p:sp>
      <p:sp>
        <p:nvSpPr>
          <p:cNvPr id="6146" name="AutoShape 2" descr="data:image/jpeg;base64,/9j/4AAQSkZJRgABAQAAAQABAAD/2wCEAAkGBxQSERQUEhQUFRUXGBUXGBUWFBUUFRUVFhgXFxQVFRUYHCggGBolGxUVITEhJSkrLi4uFx8zODMsNygtLisBCgoKDg0OGxAQGiwkICQsLCwsLCwvLCwsLCwsLDQsLCwsLCwsLCwsLCwsLCwsLCwsLCwsLywsLCwsLCwsLCwsLP/AABEIANwA5QMBIgACEQEDEQH/xAAcAAABBQEBAQAAAAAAAAAAAAAAAwQFBgcCAQj/xABDEAACAQIDBAYGCAMIAgMAAAABAgADEQQSIQUxQVEGEyJhcZEHMoGhscEjQlJictHh8BSCkjNDU2OissLxFuIVg9L/xAAbAQEAAwEBAQEAAAAAAAAAAAAAAQIDBAUGB//EACsRAAICAQQBAwMDBQAAAAAAAAABAhEDBBIhMUEFE3EUIlEygfA0QmGh4f/aAAwDAQACEQMRAD8A0cdMaJ9Vah/pB8iYk3TJP8F/6hKJX0q1ANLO4H9RjyhWPHXxleSaLQ/TU8KHnU/9Ymemj8KKe1iflIemqnuipwXL3SbIJB+mNY7qdMf1H5xJ+leIO4Ux/KfmYx/hp6MNJA4bpPij9ZR4IPnEG6QYv/FI/kp//mdjBnkT7CYouzXO5H/ob8oAz/8Am8Vf+2f3flOH2piDvrVP6iPhJMbFqH+7f+kj4xRdgVT/AHbe4fOAQNTF1m31ah/mP5znPU4u58WJ+csY6NVvseZX852vRatyUfzfpIoEBQx9dPVquP5iR5HSSeG6VYlfWKv4rY+a2kinRSpxZB7SflFB0Rbi6+RMA8wvTIH+0pEd6tm9xtJLD9JcO318p++pX37vfGI6IDjU8l/WdjognGo3sAHzjkE1/HUsubrEy8862+MSG16F7ddT/rE82VslMOGCm+Yg9oDw0i2Mogqe0E+8EQkeGYEe6EyaFkqKdzA+BBvOpXHoMp0qcTvo0d3DUKI8weOdSQ4DJwZBr4FRw8IsUS8IjSxaNuYX5HQ+Ri0kgIQhACEIQAhCEAIQhAMj2slsTXH+Y/8AuJntGLdJ1tja4+8D/UqsPjEKJlSw/oySwxkZRkhQggt2wKKtRBZVJudSATodJKKgG5R7AJG9Gj9D/MZU/SHiqnXLTDuqhAbI7Jcm+pykX3SxBoF7d0RqY2mvrOg8WUfEzBM7FASzE6almPM8THWDp3NlW5PhzgGz1Nu4Zd+Ioj/7FPzjV+luDBt16E8lDP8A7QZn2y9jZyM113eBuTeX3ZGy6Yo0xlBso1574B7/AOV4c7jVPhQrfErPD0mp8ErH+QD/AHMI+XBUx9UeU7FBB9UeUAjf/Igd1Gr7cg+DGdDbTndRPtb/ANZJimvIeU905QCMG06p/uvefynYxVc7kUew/nJGdLILEDQxOLNR1bqgqmwIU3t7WMfVS3Vvma/ZPC0VzdtvG0cHCgghtx3j9ZAIyrTJAta9hvF/eNYgVYb1I717Q/P3SaqYYW7K3PeZHs1t4I98EDYNccG8j5xWkwHqsy9wOnluimUNroe/9YGh3+ev6ySBZK1TgUce1T5i4907XGfaR177Zh5rf3iNeqI4H2a+7QztKx3A37uPkdYske0q6t6rA+BGnjFIyzK3rpr7/wA53TUfVdh3N2h74sUOoRPtjgG8NPj+cR/izexpuO/Qj3GTaIpjqETWr3EeIt5Qi0KZm3TOjlx1Q/aFNv8AQF/4yPoyZ6fLbFjvpr8WkLRlSw/omSFEyNoSRowC3dGT9G34vkJXOnmGLV1Nv7se4mWDouey/iPh+kT6Q07uv4fmZJBlKYTTLxBvbmNdRzlm2DglDA6cfkflG20cCFexF1OonNLC1afaovf7j6g9wbeJILZhx/x+BMmtln6JPb/uMo2G6RhGy1lamfvDsnQjRhpLrsOqHoqVsRdtRr9YyASEITzNIFBPJ7ecyQez1msJze2/SNMXjqaixqICebCQSN8JXLVj+IydMrex3BracSxEfdIcTkpHW1+PISJOlZMY7mkOhtajb+0Xz+PKMq20aLtowPfY2N+R3GZ8m1RSoVMPQa1Y1EQPlDnKydZrrxGl+d5LbDxoag9estJeqJJvTGe4tprfU3nKtTzTO2WipNrnmiythVOoNjzBIP6wWpVU7w47+yfMaHylcwu22rNnWqgB1Asb5fwIl5YKe1KeUEOD4qy+Nswm8c0X5OaeCcJUx2mPX690P3hp/UNI7yqw4EewxnQqJUGZToZ42CA1QlO9Tb3bjNFyZDz+HtuuO71h5H5T0Uu6/gdfIxDCdfexysv2iMpHs4+6SeSTRFjRF5H4gxyWA1M5cRQSAIZszH2Dce8/OeTq2/xMIJKJ6RKdq1I80I8m/USu0ZbPSNT0oNyLjzCn/jKlRjyB9QMkKJkbRkhRMAtfRU/2n8v/ACim3h2l8D8Yh0VbtVPBfnOel+OWgiu1rDN8tB5wEQO1kFgTYDmSAPfIvEbVSjYWLsdyrbdzJ4CebN2wmJrZ2FlHqr3X+MYdJHppiEdbBWWxtzBuPdPIy+pyU3CC+Gd/0MklKQx2v0lqMrK+HSx3dokgePslk6C9L8PSwi06pZXVnutrizElbMbC0qe2cZTqJZVN/taW38YyGHKITvJBICD5Ri1uSrkHpUzXcR0rUDs02OnFgO/heQ9bprWKZkp0l0B7RZt/gRKJg8TVRbFmAtfKDmHLW8nMLSz09AbWAO6+gH5b56eHUY8jo5MuGUBy3S/Gs2XMin7ir8WvEG2xiXOtaqe4MQP9NojhNnXccr7tzW+cn8Lg1W2dbfeGq+226atoySZHUMBUq6szH8TE/GTtXDUxkKrqFAN+ccpR07Oo7ojV3yC1D3YZ+nH4TFOmx+gfwHncWiOx6oSsCxsCtr8L98Olzr1DCq2VNxYi4HaGjADcdNdfCZ5f0s0w8TRj1cVEx92LDOwJWo13GUBe2bDUa25SR2x0gdGxFJS63WlY5WRs65C1wdcrAb9fE3idXZLU8YlkJp9sU39anUBJOlQEgHXjqDvkVtyzkFVqAs5v1mtWyqlgxBItqdBuvbhOKR72NXNfA+6M4+nXxgWqGytcLYBslgbE8tBvlgwmLr06oUAVlOl3p2AsWFzcdk9k7xwMpXRgg1alM6GpRamutrsbHLfhmAI7724y4bHxIpYd+sNgAyjObZyKfZ3/AF8xta4O6x4NT2144NcuZ3UladcFkpdLTTsCQMuhTIuvKxsBLR0Qx5xKvVPq5sqrw0AJO/v90xHF7TqshBN92uRb3H3gJr/onQ//ABlJmJJZqja8ixt8JrpZSlLl8HJ6rpcOCH2r7mXGBns8nongCbzozlt8Kp0MgkTQ6QgJ7IJKt6QkHU0zxFT4qfylIpTQOnNO+FJ5Oh8yR8Wmf0pLKjyiZIUDI6lH1AyCUWjos30jD7vzkX6UsN1lGktyO0278OnvEf8ARhvpvFT8oh6SNpLh6NJnUspqZTlFyoyMcwXe27cNZD6JTpmXbGWtQLZqbnvUZxbn2b23TjEv1rOW7IA0zAjx0Mv2w8LRqha1Io4O51Y+X6SzJa1it/M/CedPRRcrTPYl6lklDbJL5MTuoYWKEHLxA9mm+OcMWeoyqjgW1KqSN3MaCa9WrUltcItzYXYLryFzvjbE9W3rKXscpCq9Sx71UG3iY+jvtnK9TfgyihhsR1gAGVba3Id2tusFOntk/wBGcZUp4k06zIaToQgVQCrqQSCDrqDLv1Cre9EqFa13y0x+IGo2o/dpGYrpJhKB+kr4SmcxHZq9YxXiwFNL37vfOmGBR/SuTCWS+x6NnUzchBrwN8t+dgd8Z08c4YgCnoALAMb245jdh5ESJxXTfAuMj4h2uTqlCpSDLwGao1xY8RpDCbYw4sKdB3vxaqACeByU1AB71tOhRZncX0T1Kuh5ox3brH2+q3xi4S57RBHMb/aIxXanBaSAkW1GY27y17+2PsNiam92BFrdWFUL3HQaGKIPGTT2j4zvpUjVsNlpqWYFcwVlV7Ai5Utpe2uunCJE7vxD4yZx2CAOZSVPMb7iUa3Wi8XtaZmmzsDUwNN6zHqxUZmNJjnpKtmYZrXBO67D4RhhXp47EBsz4eotRGemR1lB9V9VgM1ItpowI75oG08GKluuuhBBWvSJU5huLAfA3BkbW2CMNh2NMl3drmoe2WdzYsT7b7ha0wljo7cWorlcMzjHbCfD4xesXstUUqNO2L3ARvVO48ZPrlFJaecU2qIAUZcxrK2VQUbKRuLAm4K343kbh9tmjUqUmYGlVAcJUXraRYsxCtTO4MCBmWxBsd15YsdtDCVEWnYYeqFplBVzigbtmstWxtfqlFzyAuZilwd05tzhuX7opWNxLUmqLTdlFyNDa9ri59k3b0fUMmzcKP8AKU/1dr5zDekmCq0QeuplAblSCGRr63WoLht/OfQXR2jkwtBeVKmPJRNdImmZesZFKmnZJQhPDO48IT4/vunlUz1d/wC+/wDSc1DqJBJ4YQhFCyH6WpfB1e4A+TAzN6Zmo7dW+GrD/Lb3C8y1IZA7pmPaLRhSMeUjIBY+jbfTr4N8Il6UcHQq4WmMSzLTFZDdELPmyvbKQRkP3jpPejx+nT2/7TPfSmt8A3dUpHTxt84ZZdlB2FtzCUL9SMa5Q5nqO9KglS27rFW4bgM1rnS5kdtH0sU/Vp4ZCVYsrVKtaqM3Ddl03cxKX0vxgRKeHp3Cm7v3m5Cqe4WOnhK5TxtRdA7D2/OFEtKXNIv2L9IWOAbqRhqWc3PVYampzn63bDXOu+NK/SbaWJTLUxdfMDrkZluO8Jb3Ss7Br2rLm1vm3ncxBs2svVfZ606ejANvNjvBsBl1vvJHsnXjxqUdyOHLmeOSi/JS8bTqirlql9LHtnMdbEG53mS2GwtOrYl1DbgSWzDUXJ4EC9zH+INBche51W5ciza9oAEcuZ5R5tPD0EqA0CzZyTdgLWFgMthYiwvy1hR+2y7bboq9TCFXJftC/ZI3eNpaujr1BVChajMb5Aq3DMPqkXGguLnhIXaO1kLZAGYjiAND4cpbNiY0UsISrZqz2QMNCtK1zkI3FmY3O/fLSX2crkRUlLjovOyMStQHTK6mzrcNY8wy6ESQzaTFNldNquGrtamOqBymmb57A8G57+6bLg6wq01qLfKyqwvvFwDY9+s5p4pQ7OpNMWpjtJ+IS1YlLiVfDJ9JT/EJbTMkOyKdNOfdI/qyhvTNuanVT+UlMSwU6kDxIEr2L6S4SmxR66BhoRrYHkSNBKylFGkISl0j3aGCw2JpvTajSSsykKzoLg27LK3Gxmf7e6OYojImFdqoKZnSpnp2W5vSpnVMzHM28Xvzmi1UWooOjKQCCDcEHUEETrCY+rRsDerT5HWovgT63tmTgmb4tRLE/wA/JmezMFjsMgTq6uVyBUoVaJehqdbhxlGnEEGb3QSygDgAJX6rJXW9OzDitgGUjXdJbZdZ2XtjUbjuJHeOB0mmOO0y1Gb3XdUPp409E5c6TU5jinvM4O/zndLcYmu8wSdQhCSQJYpM1N15qw8wRMgonQTZJj7pld1+yzDyYiQwLUzHdExmgjuiZAJ7YTWrU/xfEGSHpFwZq4CqqmxvTIPIq6mROyGtVp/iX4y3bYUGi4O6wO6+433QWR8y9JthVHKsV7YFiQOywuSCO/WVhNk1SbZDfyn1HToLqMq6gGwtqB9ZD8pzidkUnN+rUm2htvHI/ZMmy1IwDDbPXDoDUSz2GvHnofCXDC9GKuIwtOsgBzD1Do1gSFbUajS+h4zSKvRynVAz0la2qlwt1twN94khRwoWwzAC2iqCQtvsnQAd0zxqcG3fZ1ajPizY4x2JNGE7f6EYvsutMuPrU1OYg29YLx4bpO9CehNR6GbFB6faPVrezBQO1ccLnh3XmvfwyDeSeNtAL8xvnml+yo8SL38bzpeaWzace2N2Zftn0XJXYtQq9WxAzXXOrW7hYqdJbtl9EKdCklNUzZBbM4AYnexJ8SZaFY9w/fdO1o31lHkm1TZJR9o9BMJUqCpUVQwNyBc5iNe0BoZY6OFCoAuoHda3s4Rw1CxuZ42gMq5N9kCeEX6Wn4yer1gouZB4IfTJ7Yv0j2itCkajmwUH9APbpKdEvjk+f/SLtOsdpYkjrAuYZcwawARR2eQ0Jk3hKDOikKzXVTfITe4vcx/V2jhiKtTFVlWq9mWmQxJB4BQL7gOEcdHul2DyBWq2bcPo6pGmoIbLYCwnPqJe/FJqqOn0n1LLglKWxVLqy1bOxZpUKNNlIIRAQbXEmlpk2tKSNqpXv1VRG1GqsDp8RM06S7fqvi6562rlV2VAtR1ChdBoPCdOmx+69kfCMcs3bnLyzeq9LKc6dlxxGlxybmJatn1MyBuYBmU9CNtF9mU6mIqFmLVFuxzGyuQoJ7h8pqOxT9Ah5qD5gSaptFLsficVjpO1iGKMFfJ1T9WJpx/fATpjZZ5S3efxkoM6hCEkgBMo2wmXF11/zHPsJzD3ETVxMx6X0suNqd+VvNQPlAGaxxTMbLF0MgEngKtnXuZfiJfMaewf3xmd4Y2ImiVvU9kgsiGolVsAvhcH5x2tVrcB++6c2i43QSNih5mJilru+cXr1COFhzJsP3vjOvtVMxpqLsNBfRS32ZjPNtN8eBy8DGnt1SDmUra9gLW0Njc30jrYm0FxCkhSpBtYm9+8HjKftbCUkWrWFNTnzCooNglQnSoBuOu8frGGy9sVlQigQqBdbob5baW0sPYZlHPzydc9C9txTZqyLFbSldAduNW62lUZmZLMM1rhSLWvvOo4y7ATphJSVo4cuKWKW2SpkdWGsaVmtHlaM1p9ZUC8N58BLGQ62XSspqNvbdfgsy30h9IKlWs4AHU0QTl+2wXMCe4Gw9s1baD2Ww/YtumK9IqPXVK6IfpDoFJAU6poGvoTyPGZTfKsieOeSox/Kv4KESKjK9KoBUuGs7ZHUg3GVj2W11ve8tD7PqVStQlAxomoxS5vUBK5Gy6LVcC+mnnKDjsJUpOVqI6N9l1KnyMV2aru3VLue1xvBtex8Rc2PfNHG0Tv2W2WfBYRhqQUbMDmPZsoGvvtrHlDZlHEF3LIGOtibFyNGItuOnHfFcLh1uEIZVFgVUWKoN/ie8+2P6uwyrDqitUHtLca5ddCNCCLG85nJp2nR4+o1yycKx5UCphadBFC5L3txJJJY983XZ1PLSReSqPIWnzzs3DVFxCIRkZnp9k+qVZgNL8wZ9FpuE0xybPR02TfEWWNsUdY4XdGtb1psbo7xLWAgg0ETxh1t7PfFjJRHgIQhJICZ56QKdsUp5019zMJocpnpCwx+hqAGwzITyJsVufY0Aq1M6CLLEEMVQyAO6E0Yn6P+X5TOqAmhYZr0kPNR8JBKGghiHshtPVE5xg7Bhl12iNTFuzG995Fzu9pjfadYI9NkpKapzdsmyqFsMxA9bQ2EW2evae9rEnQnXfInpHUak9IIbBmZTfXRur3TzZtqNnt4sallUV/OCi9LsXWqM3WMxyvuGirqdyjQSzbPYZKi2JXqk1BLF0ykKTbUHifHzadI6NOmjU9xLmw1vZQ2p568YrsymRhBewyo186EgAZidbCxsQbG41ExxKnTPS1coyxR2qul+P3G/oi/tcQS1zlUHuAY72O+azSqC2+ZV6O7GtiGH1rH/UZpFM2E9HTv7DwfUk/qHf+DzFaRLZnrVD3D4zzEVOc5wNUA5Tu1t46e/Sb2efyebRff3A/CZpi6JdqtOkisTULM1yGBG4ZW0Ate5BsbCaRjBfN33lFWp9MyMRbXW3qjMDrfkeem6cmpSdJnRpsrx5Y1+St1DXp/R1FJX/DqotWnb7q1AVt3rE9k4ZWrOepoJk9VqdNaZuTY3y6S80sL1dJipV9KlQGsGIUPlNkyj7JW9tCXAHEGh4bGNSNWqyXXTMoGXTgV8DpMsNxmlfZ6fq+zVaDLsilJKr/AJyTFWkrHUD99++P0xTCxDFSqdUtvsa3B77E675G4XaGHqi6VkB+w/0bf6tD7DH1Cj2hcG3MWI8xPWcY/wBy/wBH5R7Opxuqa+P+EbhQz7TwqG5AqU9+u76TfN3HCZ3srB0TjEYFMwa4AYZtEI3b900QTlg7vij6/wBPxyjiqXYoN0aE3eOjujSkbvNGdiPa2r27x+cXjZTep5+6OYRDCEISxARLE0FqIyOLqwII7jFYQDMds7KbDVch1U6o3NfzHGNQJpm19nLiKZRt+9W4q3A/nM7xWEakzI4sy7+/vHdIAUW1E0LZrXoUz90TOqJ1l/2K18PT8CPImQBPrdYqylltG6jtHxPxjuC98jB8Eb343Oo7zz7tZA9JNms4pBLk3c/e+qBbXXcJbbzhxec09OpI7cOuljkpfgpdPoizqxqPZ2ta/asRzY68TugvR+v1RR0VyB2WV1Aa2gzFhddNDa9/aZcurnQp6SFpYo0n6lln2VToZ0abCBjUKl2AFlJI0O8nylnnaUTPer/Ym8YKKpHJlyyyScpdjSql4zxNMge8Hwksy93zjbE4V3UWUnu0HxlqMrEKp3g6nLcH7Qtw+8OUzbFVbvVJHPQGwtmFjr3TSqWzKoQ57WFitjd18baaSkbcw/WvWRRlxKjtU7WFZN4q0RxNvWUcdZy6iLNdP/UYmnwpckbsXawFPJVqVwhG4WdeY0DX8o8qbOTErXFEhwKQs3bUXIe9JwxJFwb92kqOLxS0WKEkGw4X38Co7V/ZFU29Wp4St/DgEOQrHK2amuWzPqNN4FzzE5YRytrYqdrlnv8AqUsHtyan8x47K9h8VkKMoGZDxAINudt4vO6GIzkIMPTd2NhYPmJNxayvYm5vEVqqgZR2wQLEixBO+9+Rj7Ye0ilal2EBAdVPqG7rlDZvtcBfiZ9RvqLPhfJofor6OpRxWb16qIc7r/ZpmKjq1+2dDdt2mgO+a0sguiGx/wCFwyqwtUftPu0J3L7Bp5ycQzy98pcy7O/TRnHGt/YrUPZjXC+sTF8QdI1oHssfH8oNgwmrE93x/wCo7jTZ/wBY+A8v+47lkVYQhCSQEIQgBIbpLsoVqZZR9Iuo7xxX8pMwgGV0tDL5sB74de4t8byI6QbAKk1aYuu9hy75JdHD9BrwY/KVJHFJO0x7zFiJ0gGuh1N+U7F/CCThaZnuTmfLWKimZ2tLnCRNiGUf9/lPSp744CidSaIsbCge6djDjxi0IoizxVA3CemEJJATOPTJs11wq4qhdXo1EbOujoGOUFSNwuR5zR4hjcIlam9OooZHUqyncVOhErJWiYumYIOkD7Rolkp4erikW9XDVaQYV0Ua1cKVIfPb1qd+9eRjNjbcyqzfw1NKLMyPTQMyk5d9qjHUNkOUm3YEsu0PRBiKFRnw2IXKpzUmOZayMNRcjQH7w8tY76P0KeMRqWKpCjjMxLoAETEOmhe25aptcgaHeJlLgvkcnDhlHrE1A+WmioWzgKpAW/1VuSeG7WXj0U9Fabu1XEUGJTqqtOo2tIoQ2VV19cMtze9hYaRV+htMDR3XhYADjx0uTrL70O2UMLg0pqCCSztffdmO/wABYeyWWR9HFh02RZLmTjNed04jFaUlHcwxZ0jZT9GYrjjvjes1qYEkqOcAOxfmT+XyjiI4NbU18PjrFpcoEIQgBCEIAQhCAEY4bZ/V5gtsrNmA3ZbgAi/EXj6ECxJaHM+X5xRVAnsIFheEIQAhCEAIQhACEIQAhCEADMs9KOzjQq0sQpsjdgn7Dg5lv7/KanG20cBTxFJqVZA9NxZlPH2jUHvErKNlZxUo7WYvW6fYkUWyqgrWCdfqz9xCns5rfWteaxsCtnwtBs2YtSpkt9olRmPneZ3049HjUlV8EGZbkNTLZmF92VjqZL+i4YijSbDYhGAUlqZIOgJ7aH26jxMxvmmZ4XOE9sna8F7itGIxalNTqYhjW+QjfGnRR3E/Cd4o6+39/CcYkXcD8I8z+sIglEWwA5ACewMJcoEIQgBCEIAQhCAEIQgBCEIAQhCAEIQgBCEIAQhCAEIQgBCEIBy6ggg7jGRw5ViT2tLAj1vAx/CQ4p9kp0Q9badNWKs1mG8EEEey0Xwu0abHsuDpwnO2dkLXAPquu5uY+y3d8I1wuFVAQq5WHrDnzI7+6VfBdOxw7Xcfv9751SW9Ufi+AidA3aK4M3q+AY++3zhEMkoQhLlAhCEAIQhACEIQAhCEAIQhACEIQAhCEAIQhACEIQAhCEAIQhACEIQAjfF4bNqPWG48+4xxCKFkNhzZiG0Y3IB99o52aO03Ow95MfVEB3z1UA3C0olTLOSaPYQhLlQhCE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6148" name="AutoShape 4" descr="data:image/jpeg;base64,/9j/4AAQSkZJRgABAQAAAQABAAD/2wCEAAkGBxQSEhUSEBIVFRQXFhUSFBQUFRQUFBQXFBQWFxQVFBQYHCggGBolHBUVITEhJSkrLi4uFx8zODMtNygtLisBCgoKDg0OGhAQGiwmHyQsLCwyLCwsLCwsLSwsLCwsKy8sLywsNC0sLCwsLCwsLCwsLCwsLCwsLCwsLCwsKywsLP/AABEIAOAA4AMBIgACEQEDEQH/xAAbAAABBQEBAAAAAAAAAAAAAAAAAQMEBQYCB//EAEYQAAIBAgMCCgYFDAEEAwAAAAECAAMRBBIhBTEGEyJBUVJhcZGhMnKBscHRFSMzU7IHFBZCYnOCkpPC4fDxJDRDs2Oio//EABoBAQEBAQEBAQAAAAAAAAAAAAABAgMEBQb/xAAoEQEAAgIBAwQCAQUAAAAAAAAAAQIDEQQSITEFE0FRImFxIzKRwfD/2gAMAwEAAhEDEQA/APcYQhAJUbW26tBguUubXNiBbovJm0sYKSFjqdyjpMxNW7MWY3JNyemWEmV7+li/ct/MIv6Vr9038wmf4qLxcaTbQDhSv3TeInX6UL903iJnuLi8XGoNy0H6Tr923iIv6TL923iJn8kMkaNtB+kq/dt4iH6Sr92fEfKUGWGWNG1/+ko+7P8AMPlD9Jh90f5h8pQZYuSXRuV7+kw+6P8AN/iJ+kw+6P8AN/iUWSGSNG5b1WvrFkfAtemh/ZHukiZaEIQgEIQgEIQgEIQgEIQgEDCECjx2C45zd7BeSotu6effG/oIdfy/zLFV5b94+EqMXt1lqU0CrZ2ZdQSdFLb76bpWJO/Qg658P8w+hR1z4f5lgmJJ5hHA8Cr+hR1z4CJ9DDrnwEts0Lwip+hx1z4CH0QOufAS2vEMCq+iB1z4CH0QOufAS1iQqq+iR1j4D5w+iR1j4CW1o3WNhftUai+9gPjKIeHwQXS9x0ECN4nC09bCzdC2PkZY03VgGBup1DDVSOwyC1BWJuuvSNPMRsT9l11yBbi40I3Hwk6UJwx5nPcbMPOIBUXdY9xZfLdIu2ghKNdoVF33/iUMPFbR2ntnpAPc1j4NIu1vCQk2knPde8G3iNJJpV1b0WB7iDCnIQhAIQhAIQhAIQhAhfrt3j4TGbW+2w379h/+NWbN/TbuHumQ2yPrqHZXP/rqD4yuctDhzJayFhmEmKwgdiLEDCFxCiF4EiJmEBYRM0LwFvI21Rekwva5RbjeM1RRceMk3kfH6p/HS/8AakJ5UA2TWGMXEGs601o8WcOoPFZgMvJN7ZTv3XFpcjEW9GSNoPZAOk+6V4k19N2va0RE/EaW9IKwF98U4UcxkfZ/PJwhEVsKeYiMVcN1lv5yyhApGwi8119UkRtsIesD6yi/8wl8VB3iNNhllFMj1k3XPc1x4MI6u2mX0x/MCvmLiT2wnQfGMVaBH/MByltlDzH2WP8AvhHV2pTJtcg9oImf2vQUU6jZAGVCwNra20lZwfxLVMPSdzdiCbn1jCvQYRFOkWRRCEIEKr6ber8DMfwgoF6iLbkisWdr5cqqG1BGtzcec2NX7T+H5zIcI2Iz26zCac7JVDC4diBx7X3ADEsD4BpYjYSdav8A1qvznm4Gp8T8I9QkZiz0UbCTrV/61X5xfoNOtW/rVfnMGjGSqdQw1tsfoROvW/rVfnF+hU69b+tV+cyqVu2OPUb9W1/2r27d0G2l+hk69b+tU+cUbHTr1v6r/OU1F9JIRoVaDZK9ar/Uf5xH2PTYWY1CN9jUqbxqDvkFTHAYRJxlIIqKpJF29Jmc829mJMiyelAOqAm3p/CN1tmMPRIPlCusDU3ycrypp0mW+YESQlWBYhoshrWjq1ZDaRCNCpOg14VB2ltLi9Bvmax+0XOt7e/xjuMq5nY9p8pXYuFXO2Kl6D3+6/tlfwST/p6A7B+KTdsm1Gp+6/tjHBRfqaI7vxGBuIQhCiEIQIdb7Qer8TMpt4avpfXx0E1mI+0XuPvmU4R1ymcqLnQDvK75WLPOuEO1DhqLPYFy2UDmzH4DWZDB8J8XnDcYtudWVcp8NZpOEGANfDOL8tCHA3kkc3tufKYOmwI3zlltMeHv4OHHeJ6kvbGPfGVzxhyqByEvdFFtT2nfrJmw9vV8KS1zVQi2V2NtPRIY3It0Q/RjEALUWmzq6BuSNVJvdbb721kjEC6cWVylTZgRZgRzETjfJasvdx+LizVmv02/BjhGMXmAplHSxK3zAgmwINhp7OcTS0y3Qe2YP8l+FJrVqnMERTzasxOndk8xPSVpb56KW3Xb4/JxRjyTWHFJj0SUj9kFp9hnYTsM05adLU7I4Ks4C/snznQHYZUWlKkz01KGxBbsvOxiaiekL94+IkZ6pWkgGly1/YRFoYthz+OsNJ9LHKd4I8xHDSRt1vYY1SVXFyov2TipQUWs4F9wPzgdvgug+MYagw5vjHQai9o8Z2mM6RaERc5G+P4ardhJF0boPfBaABuJBjam89598hYrmkxpExG8d4kaWe3j9TW/dn8MTgyv1dEd34jE4R6UK/qH3Rzg2OTR9nvMo2MIQhRCEIETF+mnc3wma4RUmJcILnS3NzTSYz0k/i+Ez+3b52t0CVi3lmGopcg1iDfqsbHn3GN4fYuEDZg1O5FieJIJvv5o3iVyny+fwnGEJ6JnyzFpjwvqOHTT68XG7kuANLSLiOCuFq1TWqMGY+kTnsxsBdhz6C0SgT0GT6RiYifLdMlqzusndnbJo0Fy0SiC5NlVhqba39g8JO4sfefilPXxTE5aeltCxF9egD4yt2ztOrRpOSc2npbmXt03z51/VOPTL7W+/wDt6a8bJk7/AGusRtaghytiFuN+jm3gJx9N4fW2JHZyX+UxyYRSMzG2kapKL7p459Wv8Vh9SPS8Wu8y9Dw+IpuAy1gRz2Dc0cVl+910/Vbtv8Jk9hXVyBuI19m4y9n1eLyPex9WnyORh9q/SuMUw4unY39PXd0Rhak7cjiqWa9uXuOu8dMp6rO16lF0akCykMMlQupAK6nKB23no6u+mK03G2q2ZVBHtmb2liiar35mIHsM42fjqlPEU6VVHUsQbstlNzawJOp9krdtViKtT1298ze8Qe3PZc4baGTXjMo7WsPOaBcYrKGJVh0gj3ieV7TdnGZQTlQjMtiVc2K2W49uvOI5sHFumYK9Wqz5VIYKqhufKoYlju7td8415NN62xamWu5mvaPl6kiowupI8xHaVMg7wRMRwd25iC+Q4aoKdyHdtMpHeg+M1Wz8SSzD9kmd4vEs0t1RuGekWv6S9494kqR3HLX1h7xK2ncJvsK/qkR/gyNKPcPdI/CT7Ct/vOJK4L+jQ9RfwyjWQhCFEIQgRcaNUPaR4j/EotuJdz2gfGXuO/V9b4GUHCDRr9Kgf/a3xlYnyyOLQFtN24dwjVA+cn47DlWAI3jn6Of/AHskGhitC2Vd9hpv5z5Wkc1hROvZ3yXTGml7/wCDaR6dbW2UbrnTdpc2kuk+g0EWjcaaq5w4AEUYAVgQwDKdLHcem8e4hTfTnuTc/OP0uT6IsOj/AJn4zkeiZ8cTes7/AI8vqU5VZ7KjaOxUItbL3TNUsIVYrvI0019s3dVGc9HbFpYUKLDTW+hNt/RedvTfT8+SJ9zcR+3W3O9uNR3V2x9n5NWFiRu6P9tLFU3SQq9k6HdP1GHFXFSK1fLyZJvbqlzjtKVLvqe9Zisdh3p0mR6fGD854xSoDEZ0JDgMCLgra3bNztEXSl3v/bKbHbPNVGCOFYVFK3QOtwHGq3BN78xB0nn5V+j8ol6+NlrWOm0bhTbJ4S1DWwdMuV47EVQQTowppRNrWsPTOg6Oac8IzarU1ty2PmZa7N2XVSphhVRalq1Ri4GfIMqBWDNlZSbHrdp3S/xfBrD4lSWBDEtdkaxBud43eU6Uib0j7ZyXp7kzWOzyRNtvSoYktRYrmAuCo1vbl35XMNReM8F8amIdlqIfRuABdrgEkju08Z6Ztngi/EmlQIYElm1ysTcHQEFRqTf2TJbO4LJTBpYunxburqM27ewFnIClrW3WnmvxKzO9PVTkUncKPY21FWxVk0OYHMSN432G6ewbMrhju/8AGx8umeRngYaWlOrfsI7QPn0TccBarZnVjcLTcb7jTTQ9EziwzW8d+zPKtS1dwm80YP2iesPfH4yo+tT1hPpvmpPCQ/UVe8fiEm8FhyaP7tfwCQOEp+oqesv4hLLgyNKX7tfwCVGnhCENCEIQIuP3L6wlNtv0h6vxl1j/AER6wlNttble4jzErFmcx20GG5U3W5ShtD3+2Vy7WfdxdG37pOffHdoixsd/+3jNHDA88jkmUtqvqSlLXf8AVqLyZS2k2nIp6fsiRaWEHW8pJp4UdPl/mVqElNoHqJ/KI8uPPVXwjKYTt8o+uC7fKRp0MceqvhOhjj1V8JyMH2+U7/NO3d2QpRjj1V8Iv56eqvhD8z7fKKMJ2+UBdo1L06R3avu/hmd2ttalRpVGrjMgqUjYC5BbPrp3TQ7US1KmB0v8JlGwXGYfFK/J4yqq5xzoEaymwZjZr6AC+YdJM55MNckasTeaxuF7sThBSqmiaNUMr1Cq3u2ayoSF6CM3PKDbjVadZmplkJZrMpIvZunn7onBPYtjhdArUcVVYg6NyqaKwtzmbllpspSogYFidebWT2ZrXpZ43JjJHXpjsL+UCslEVHpJWW4XOWalr0E5WF9OiajZHC/DYmndmFM65kqW09u4iZvbP5PaddStDEvTUtnNJxmTN0ixFt/bM/W4OVsDSqo9J6oy/VVKa3UNr6QBNt88/wDWx/uH0o9jJ+pel4nYeGxC3S1jpnovbnubFT7oxs/g8MMajq9wUcWIsRfWeTcH8VjFa1JKiMdMwV1UdraWIE9jpY13SoHAsEJHTN4r9c966lyzU9vtFtwoo3Q+2TvEcnGF+2TvnqeUcKj/ANO/rD3y64PrZlHQnwlDwtP1B7X+c0exBy/4YVewhCFEIQgRsf6HtHvlNwgJAUjfyv7Zc4/0D3j3yg4TvampHS3uHyj4Zsz2NwBZVy3ZrgEjQW5zEo4CrYni236bpnsXjGcjOS1t1+aW+z9ns1MMqZgeqN3YbTE3iE1tapgagI5DaC58CZAr4/EIoKYDEVLsy2GRTZVU5rFr2JYgeoeyJiNh8YjK6lVKkEnQWIsbgzB7F/JvTq57VmUAC3JVt5t2XmseXHv8p0vRL1fBVahd0ahUXITZmAyvY2uhB98tkpnXQzDcH+A9DAk1EJeoRlztbQHeABu5vCbPAHQTdprv8U0lCmdNIvFmx0550s7AkHITWAp7o4BOrQKrhBcJTt0t8Jgds4000qGm7rUWphmugZiufjlByLqdxGmvfPQOEXoU+9vhMJiadRBjXU6tTp8Sedai08RcjoNt03TXz9rFOvf8LfgvtBMS+Hr0cqEVqqVFS7By1Onm0sCg5I3jn13zSHee8zyz8n6rmwBswP56SL85OC117lnqROp7zOnIxe3fW3DD/bs/TlpSOkqaZlpTOk87tDmtgkbUrr0jQyNiMLkSoQbgqR2ywBkfan2T90aVlTOMGPrl752YmBH1y+2BG4Wn6j+P4GafYvpn1T7xMxwp1poOmpNRsT029X4iBdQhCGhCEIEfH/Zt/vPM7ws+wHefw/4mixvoN3TPcJhfD+0fhMfDNnldSppJ+y0b00NRGLWZ6WYswA6qnlDdIQpgy9wOzabIrUxTDWs5y3Y5mObMfdPFycfXEd9d3TDaKz+Xg1icOHUirUq1GyHks7sQbHXIToZmODW03p1GzYp1zMzKmRMuUO2mbffk27yOmarhfgQmCz3JVSy/anUs1lug0I00B3C++YPZOy8RVqfVqNGLAioBflXGbk6W3jtE8vHw2pM7tvu9U9M1i0T/AND0PB4pa1UPnqPa2Us7BASCTanuJta5O64mw2adJgODvBytSqmpV4tTYhlVmd2u2bla2Gut983mBGUWn0cUTEy8eTW+y1WOCRVqxwVZ2YSBOowKs64yUQeEI5Kd7fCY1145a653Wxo5eLOVi16lgG3azYcILmmliAbta5sObnmMxVP83Sq1ZRTu1FhVbMLkM2UK6EXHKNrH9YzM729GPXT+3fBbZZw70KZQZhir6MCwBoPZ2CqApOoy8w59ZqqlTU95lJsHEI+IRqJUq2IRjycpF6NXQi51uu/nk3F4ixPeffHXNvLOWsRPaO64wdMsCw3DfJtTEBQDM8uKrCkWoFbc4ZS1z2WI5rx3E4s8SC2/f46iNuTS0alxeNbV+yfu+MY2TVugPZHdqfZN3fGVWZibP+2HtimJs/7X2GEReEeoojpqfKarYY1Y9g8yflMrt48vDD/5PgJrNhfr/wAPxlVbQhCRRCEIDOLHIb1T7pntvC+H/l+M0eIHJbuPulJi6RelYC50MrNnmFPZj39slYSo2FzZqTspOY5VWouoAJ4thobAbiLzbUNmEbx5SSmC7JwyYuqFrOvMPO9oAYpbstaqN6Uwgo01NiNQtyTu1zDdLPY/BlFCGpTUso1uAZtPzU9B8Igwx6PKZxYOjfVO275dxFY8QgYbDKosihRvsAAPKTKaR1cOegxxaR6J6NOTlROgJ1kPROsh6ICCdCJlPRFAPRKKfhe9qVP1m9wmO2dt51auqUnrBaaNxVOxLE1CrgIwIfk2OUC+hmm4bLxoo4ZGy1GFWpfKWCqoUZmA5rkeBnlOO2VXGJqClUItc0mJXUWDA8nkncfnOtNac75a08zp6PwNqYDEVeOwz5G42kWpAkAVFp1gqGkwHFmzVL235eyRduYzK1u0++VnAXatStjKCYohyDnVxo5dUKgVGsGcAM9rkjlROHNOwV0JVi9SmdbghQhzW5iMxE5ZYiPDvgt7s+dq7aHDTEYZXakVNNmFNAwOjICWdSO+1pK2NwjqYqgyNY1S65FXkjK6gAKCdwKnn5xM7tvYeIqpTVcPUREByhioJLbyQbE37pe/ky4PVFdq9XMnFMUCMpDElAbkHctmFun2T5nJ5UYMc5JfTtgxzXUa29R4OVDxShtCBYjoI3yftJvqm9nvlTs2plza79e6SXr5qL9hHvno4nIjPirePl87JTptMKkw2cPrD6pimGzvTb1TPU5oe2ta2GH7R/tmt2Fuf+H4zJ7U/wC4w49Y+Ymu2GOS3ePdKQs4QhI0IQhA5YTI4DhVhWrLhUrq1e7oaa6sGp+mp7rHwmwkOlsuitQ1Vo0hUNyagRQ5vvuwF4SYccrqmFn6p8pPhLs0gWbqnyhZuqfKT4Rs0r7P1T5RLP1T5SxhG00rSr9U+UTK/VMs4Rs0rMr9U+UUBh+qdxte2+2nnLKIwvC6eeY/A5i1RNKpWwNTUBg2YOr2JGoHJIt2iR9rYBzlxNrVACxQs1RmKsScj3OYAcwAAFtTPQHwCEkkb+bS0VsIoBtZem1h7SNxlrPS8+fjRljUsRsbCUkxdOolMNxpzKxWxTMhNl5gAFNz+0JRbVq0qjU1rMEyVcyswLU3VnBem4Gq6A2YX7RNtjKHFqtOiLAqdRpox3DXQaTzvhRsuoQTY6MoA7SbCcskvVxMcV1DabT+rNmSoAVADLWdFuLXChRYG43g3M7pNTp0r5sq2BuTdTcb8+gJO+/bIh4dUKKqldjTfLdlqK6HXU6MBcXvJONs+c8aaZO7KajAX69LMDe3OD7J8n1PFTPSMdp18/4evBSa2mZRkxq2JRgwva4NxJ2yquahVP7SfGQamBbisqsKpUC5U5mNucjeLyRsIf8ATVP3ijwH+Zn0is0x9E/Es8nUzs4YbP8ASf1YGdbPGr9w98+28aDj/wDuqHqt7xNfsP0D63wEyOK/7ul2If7vlNfsT0D63wEvwR5WMIQkaEIQgEIQgEIQgEIQgEIQgEIQgEIQgES0WEBk4Zb3IuekyPjtmU6qlaiBgdCDzj4ydCBhdofk8wj/APhB7iVPvk3GYayhStwAALi+7vmsIjNSgD/vxnzud6fTlViJnWvmHfHntWe/disPhjrkUr2gZflLYhxQOdixzjf3S0qYW27wO+Q9ogilY9Ye6dOFw441OmJ255ck3ncqho5gRo/sjZEfwS8l/ZPa5KytrjF7KfwabLYw+r9pmO34w9lP/ffNlscfVjvMvwR5ToQhI0IQhAIQhAIQhAIQhAIQhAIQhAIQhAIQhAIQhAIQhAQiRsTgVca37P8AiSoQM5i9kuu7lDs3yLh7qMo3X1Bvf2HpmtkfEYRH9Ia9I3wmmHo64uqehLfhm02SPqx7ffKscHLVGqLUN20IIGm7dbuEucHh+LUKCTbnMqRB+EISN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4" name="AutoShape 2" descr="data:image/jpeg;base64,/9j/4AAQSkZJRgABAQAAAQABAAD/2wCEAAkGBw8PEA8NDQ0NDQ0NDQ8MDQ0NEA8NDQ8NFBEWFhQRFBQYHCggGBolGxQUITEhJSkrLi4uFx8zOD8tNygtLisBCgoKDg0OGg8QFywcFBwsLCwsLCwsKywsLCwsLCwsLCssMiwsLCwrLCssKywsKyw3LDc3Nyw3Kyw3KysrKysrLP/AABEIAPkAygMBIgACEQEDEQH/xAAbAAABBQEBAAAAAAAAAAAAAAAAAQIDBQYEB//EAEUQAAIBAgEHBwcKBAYDAAAAAAABAgMRBAUGEiExccEyNEFRgZGxEzNhcnOhsgciIyRigrPC0fBCU3TxQ0RSk6LhFBWS/8QAFwEBAQEBAAAAAAAAAAAAAAAAAAECA//EABoRAQEBAQEBAQAAAAAAAAAAAAABETESIQL/2gAMAwEAAhEDEQA/APcAARtLW3ZLa3qQCgc8sdRW2vRW+pBcSKWV8MtuIo9k0/ADtArJZfwi/wAePZGcvBEcs5cItlST3QnxRcotwKOedWGWxVpbox4silnbR6KVZ79BcRlGhAzEs749GHk980uDI5Z3y6MPFb6jf5R5o1YGOlndW6KVJb9OXFEUs68S/wCGit0JcZF80bYDCSzmxT/jit0I8SKWcOLf+PLshTXgh4o9AA86/wDd4nb/AORVvv1dxNTzpxcf44VPaQX5bDzRvwMZQz0qLzmHpy9MJyh7mmWNHO+g+XTrQ9NozXud/cTKNEBV0c4sJPZXUX9uMoe9qx0yynQtdVYzXXTvV+G5MHWBWvLmGW2c4+mVKtFd7idNHKFCfIr0pPqU4t91wOkAAAAAACtzj5rV+5+JEsitzj5rV+5+JEs6MNJkba6u4fMiZ2COSC66GiKbIZkHYJc4HUktja8CNZTcKkIyiqmmp2u2kmrO+olosrhcnzexEcVUqQnTjHQeppt6l0azSRyfQW2Me1Q/QaMoCT6DWunh4p2jBPrT/Q5Y1FfVKXY5MaKCOHm9kJvdFsesFW/lVP8A5aNHCCe2Epb4SlwOiFGH8pf7dvFDRkngqnSox9adOPiwWTKj2Ol/uQfgbanq2Qa3aK4kvlH6e1ozoxMMi1f7U60vCB008g1H1v7rj8VjW6T6o97/AEDX1xXY3xGjMwzbm9smt6hwkzuwmQdBNeUa0mm7Fx9/uSQaPpk/36Bo4HkqVrKvKL69FSKnK1F01dz8o1/qSWzcaXyceqT7ZEc8HSlyqMJeslLxGhua2PliKGnKMYWlKKjBNJJO3AuTkydQjBNQhGnHojBKKT2vUt51mAAAABW5x81q/c/EiWRW5xc2q7o/HEs6MJMikySZHI6iGZDMlkRTJRDNlbi5qNag30+UirdbUVxLKRT5Vf0uG9d/FAzRocy39PVX2nfcbmKX+hd0TDZl+fq+twN3E1J8Do+hJfvcPUn+9Y2I5AKr9fu/7F7e4EKQKt79wqW/vYCpEBor++sW3oQoqIAAFsAqYoiQqA6cLse/giYhwux7+CJjIAAAArs4ubVd0fjRYldnDzat6sfiRZ0YKRFMlmQzOohkRzJJEUyURTKbKvnsIuurL3JPgXEipykvpsN6838JmjQZl+fq+twN1Ew2Znn6u/gblGpxEkRyGRHoVTkKAqIFQ4SIpKFFEQpADhEKAqQoiFA6MLse/gTEOG2PeTGQAAABXZwc2reqviRYldnDzat6q+JFnRgZkUySTIps6iKRFMlkQzJRFMqspeew3rT/AClrMqcp+dw3tJflM0aHMzz9XfwNyjD5m+fq7+BuUanA5D0MQ9Ch4IEKiByFGocShUKNHIgByGioBUOGhcDqw2x7yYhwux7+BMZAAAAFdnBzWt6nFFiV+cHNq3qcUIPPmRTJZEUjsqKRFIlkRSJURTKfKvnsJ7aXwlvMqMr+dwnt/wBDNGjzN8/V38DcxMNmbzirv4G5RqcD0OQ1DgHoVCIUgcmOGIcmShRUIKQKAIAFQo0AOvCbHv4E5BhNj3k5kAAAAV+X+bVvU4osCvy/zav7N+KEHnsiGRNJkMjssRyIpEsiKRlEUinyx5zC+3XjEt5MqMscvC/1EfiiZo0eZ3OKm/gbpGEzO5xU/fQbpG5wPQ9DEOQoehwxDkyByFGipgOTFGi3IHBcQCBwCAB2YPY9/AnOfB7Hv4HQZoAAAAr8v82r+zfiWBX5f5tX9mxB55IhkSzZEzs0jkRSJZEUjLKKRUZafz8L/UQ+OBbyKfLfLw39TT/EgZo0WaD+sVOzwN2jBZov6zU7PA3kTc4HochiHIoemOTI0xxA9MUZccmQOuFxLgA5MW4y4twH3AaFyYO7BbHv4HQc2B2PfwOkzQAAEAV+X+a1/ZSLAhxdKE6c4VfNyi4zu9H5u/oA8ubI2ybOKtgsLJaGOoThOfk1FyWnCTvZSey2rbq6DlcjpuqJMZJg2NkwiORUZa5WG/qKf4kC2kVOWeVh/bw+OJmqv80n9Zn2eBu4swWaj+sz3I3cWb/PESpipjLi3KiRMVMYmOTCnoVMYhyIHDkMTC5A8BtxbgKFxLhpAd+A2S9bgdRyZP2S9bgdZi9AAAQBxZapqWHrJ31wetamjtObKSvSqL7LA8Kz3zRq1oTlQpqb1P5rUJOzvsta5ls2sp4rCadGoqk6dNxTpVbpwTvyXa8dmzYe51KRU5RyRTq3bhG7Vm2k7rqZcGXwGVKVdXpy1rlQlqnHeuJ1tlHljNWdOXlMNpRkndRTs7/ZfSc2By/KD8li4tNavKpWf3o8UXVaJsqsscrD+2j8USxhVjJKUZKUWrpxd0ysyu/nUPbR+KIovM139ZnuRuoswWa7+tS3I3UGb/PETJi3GJi3KJExykRDkwJlIXSI0Lov+4EikLpIjt1teJwYzLeCo+exmHpvqlUgpd17k+Cz0hNIymK+ULJlO6jUqV2uilSqO+5ySXvKnEfKdfVhsn1Z+mrONP3RUvEmwehJvqC/WeYVM7ctV7+Rw9HDw0XLT8nOehFK7lKUnay3HdkbKuVFoOvSrYtTnFSqWhTpW6fmxitXYmT1B6hkyfKjulf3W9x3HPgnDRSpxUNWk4JWs3tOgxQAAABBjVenNfZJyPEL5ktwGdnSOedEtZUiGVIuimr4ZSVmrozmW82adZNuN30SXLXb0m1nRIJ0RR41icn4rAycqb0qV9a1uD3roZFWyzCvUw1JXhWlVTcJX0bLW2pW9B63jcnxmmmtbVr/AK9Z57nN8n6qThUpzlCWk9HyStJS28CC5zZoyWJk7arLWrNd5t4w62l2o8xwub+WsFavTjOvS+ZNTqKnJzg7NJu1+J3Tw+XMYvJyisJCWtyp+VpNWd7X0m+43P1g9ClKMVeU4xS6XqXeyvxGcWApaqmNw6a2xVSm5dybZjV8m1ab0q1WVV9MneXvk7lhhvk0guU49sr+5D2O6v8AKDk2F9GdWs10U6VTX2yUUV1b5TYf5fAV5vo8pKFLw0i4w2YOHjynHsjfxLXD5q4SH8Dlvdl3E2jC1s+sqVPM4SjST6Z+UqPvvFe453jcuYj/ADMqafRRpwj71G/vPUqGScPDk0YL02udcKSWyKW5JE+jyKOZuPxHOK2Jqp/zJzmv+TLPBfJkly7LfLgkenKLHKAwY3B5g4aHKUH2N+JdYbNzDU9ke5KPgXKiO0Rggp0YxsoxSsSW9CJNEXRAlwcdr6dS7DpIcMtT3kxAAAAA2otTHAwOKVMilTO5wGSgBXypEM6JZSpkcqYFXOicWKoa4+iSLyVI5q9DZvAqaS+nS1u0U0m3Za3sRbrsRwqnbEfcXEsoxAbYVRJFEcol0RqI5RHqI9RGiNRHKJJoi6I0MURdEfYWxAxRHaI6wtgGWFsOsLYB9Hp3kgymPAAAAAAAACwAA1xGuBIAEEqZDUpbN52jXECjqU/p/uLidiiJXp/TX+yuJOogMURVEksLYBiiOsOsLYBtgsPsLYBlhbD7BYBtgsPsFgG2FsOAAiOEQoAAAAAAAAAAAAAAAAAclWP0l/sokSFnH51/QPsAzRF0R9gsA2wth1gsA2wth1gAbYWwoAJYLCgAAAAAAAAAAAAAAAAAAAAAAAANa1i2FAAAAAAAAAAAAAAAAAAAAAAAAAAAAAAAAAAAAAAAAAAAAAAAAAAAAAAAAAAAAAAAAAAAAAAAD//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 name="AutoShape 4" descr="data:image/jpeg;base64,/9j/4AAQSkZJRgABAQAAAQABAAD/2wCEAAkGBw8PEA8NDQ0NDQ0NDQ8MDQ0NEA8NDQ8NFBEWFhQRFBQYHCggGBolGxQUITEhJSkrLi4uFx8zOD8tNygtLisBCgoKDg0OGg8QFywcFBwsLCwsLCwsKywsLCwsLCwsLCssMiwsLCwrLCssKywsKyw3LDc3Nyw3Kyw3KysrKysrLP/AABEIAPkAygMBIgACEQEDEQH/xAAbAAABBQEBAAAAAAAAAAAAAAAAAQIDBQYEB//EAEUQAAIBAgEHBwcKBAYDAAAAAAABAgMRBAUGEiExccEyNEFRgZGxEzNhcnOhsgciIyRigrPC0fBCU3TxQ0RSk6LhFBWS/8QAFwEBAQEBAAAAAAAAAAAAAAAAAAECA//EABoRAQEBAQEBAQAAAAAAAAAAAAABETESIQL/2gAMAwEAAhEDEQA/APcAARtLW3ZLa3qQCgc8sdRW2vRW+pBcSKWV8MtuIo9k0/ADtArJZfwi/wAePZGcvBEcs5cItlST3QnxRcotwKOedWGWxVpbox4silnbR6KVZ79BcRlGhAzEs749GHk980uDI5Z3y6MPFb6jf5R5o1YGOlndW6KVJb9OXFEUs68S/wCGit0JcZF80bYDCSzmxT/jit0I8SKWcOLf+PLshTXgh4o9AA86/wDd4nb/AORVvv1dxNTzpxcf44VPaQX5bDzRvwMZQz0qLzmHpy9MJyh7mmWNHO+g+XTrQ9NozXud/cTKNEBV0c4sJPZXUX9uMoe9qx0yynQtdVYzXXTvV+G5MHWBWvLmGW2c4+mVKtFd7idNHKFCfIr0pPqU4t91wOkAAAAAACtzj5rV+5+JEsitzj5rV+5+JEs6MNJkba6u4fMiZ2COSC66GiKbIZkHYJc4HUktja8CNZTcKkIyiqmmp2u2kmrO+olosrhcnzexEcVUqQnTjHQeppt6l0azSRyfQW2Me1Q/QaMoCT6DWunh4p2jBPrT/Q5Y1FfVKXY5MaKCOHm9kJvdFsesFW/lVP8A5aNHCCe2Epb4SlwOiFGH8pf7dvFDRkngqnSox9adOPiwWTKj2Ol/uQfgbanq2Qa3aK4kvlH6e1ozoxMMi1f7U60vCB008g1H1v7rj8VjW6T6o97/AEDX1xXY3xGjMwzbm9smt6hwkzuwmQdBNeUa0mm7Fx9/uSQaPpk/36Bo4HkqVrKvKL69FSKnK1F01dz8o1/qSWzcaXyceqT7ZEc8HSlyqMJeslLxGhua2PliKGnKMYWlKKjBNJJO3AuTkydQjBNQhGnHojBKKT2vUt51mAAAABW5x81q/c/EiWRW5xc2q7o/HEs6MJMikySZHI6iGZDMlkRTJRDNlbi5qNag30+UirdbUVxLKRT5Vf0uG9d/FAzRocy39PVX2nfcbmKX+hd0TDZl+fq+twN3E1J8Do+hJfvcPUn+9Y2I5AKr9fu/7F7e4EKQKt79wqW/vYCpEBor++sW3oQoqIAAFsAqYoiQqA6cLse/giYhwux7+CJjIAAAArs4ubVd0fjRYldnDzat6sfiRZ0YKRFMlmQzOohkRzJJEUyURTKbKvnsIuurL3JPgXEipykvpsN6838JmjQZl+fq+twN1Ew2Znn6u/gblGpxEkRyGRHoVTkKAqIFQ4SIpKFFEQpADhEKAqQoiFA6MLse/gTEOG2PeTGQAAABXZwc2reqviRYldnDzat6q+JFnRgZkUySTIps6iKRFMlkQzJRFMqspeew3rT/AClrMqcp+dw3tJflM0aHMzz9XfwNyjD5m+fq7+BuUanA5D0MQ9Ch4IEKiByFGocShUKNHIgByGioBUOGhcDqw2x7yYhwux7+BMZAAAAFdnBzWt6nFFiV+cHNq3qcUIPPmRTJZEUjsqKRFIlkRSJURTKfKvnsJ7aXwlvMqMr+dwnt/wBDNGjzN8/V38DcxMNmbzirv4G5RqcD0OQ1DgHoVCIUgcmOGIcmShRUIKQKAIAFQo0AOvCbHv4E5BhNj3k5kAAAAV+X+bVvU4osCvy/zav7N+KEHnsiGRNJkMjssRyIpEsiKRlEUinyx5zC+3XjEt5MqMscvC/1EfiiZo0eZ3OKm/gbpGEzO5xU/fQbpG5wPQ9DEOQoehwxDkyByFGipgOTFGi3IHBcQCBwCAB2YPY9/AnOfB7Hv4HQZoAAAAr8v82r+zfiWBX5f5tX9mxB55IhkSzZEzs0jkRSJZEUjLKKRUZafz8L/UQ+OBbyKfLfLw39TT/EgZo0WaD+sVOzwN2jBZov6zU7PA3kTc4HochiHIoemOTI0xxA9MUZccmQOuFxLgA5MW4y4twH3AaFyYO7BbHv4HQc2B2PfwOkzQAAEAV+X+a1/ZSLAhxdKE6c4VfNyi4zu9H5u/oA8ubI2ybOKtgsLJaGOoThOfk1FyWnCTvZSey2rbq6DlcjpuqJMZJg2NkwiORUZa5WG/qKf4kC2kVOWeVh/bw+OJmqv80n9Zn2eBu4swWaj+sz3I3cWb/PESpipjLi3KiRMVMYmOTCnoVMYhyIHDkMTC5A8BtxbgKFxLhpAd+A2S9bgdRyZP2S9bgdZi9AAAQBxZapqWHrJ31wetamjtObKSvSqL7LA8Kz3zRq1oTlQpqb1P5rUJOzvsta5ls2sp4rCadGoqk6dNxTpVbpwTvyXa8dmzYe51KRU5RyRTq3bhG7Vm2k7rqZcGXwGVKVdXpy1rlQlqnHeuJ1tlHljNWdOXlMNpRkndRTs7/ZfSc2By/KD8li4tNavKpWf3o8UXVaJsqsscrD+2j8USxhVjJKUZKUWrpxd0ysyu/nUPbR+KIovM139ZnuRuoswWa7+tS3I3UGb/PETJi3GJi3KJExykRDkwJlIXSI0Lov+4EikLpIjt1teJwYzLeCo+exmHpvqlUgpd17k+Cz0hNIymK+ULJlO6jUqV2uilSqO+5ySXvKnEfKdfVhsn1Z+mrONP3RUvEmwehJvqC/WeYVM7ctV7+Rw9HDw0XLT8nOehFK7lKUnay3HdkbKuVFoOvSrYtTnFSqWhTpW6fmxitXYmT1B6hkyfKjulf3W9x3HPgnDRSpxUNWk4JWs3tOgxQAAABBjVenNfZJyPEL5ktwGdnSOedEtZUiGVIuimr4ZSVmrozmW82adZNuN30SXLXb0m1nRIJ0RR41icn4rAycqb0qV9a1uD3roZFWyzCvUw1JXhWlVTcJX0bLW2pW9B63jcnxmmmtbVr/AK9Z57nN8n6qThUpzlCWk9HyStJS28CC5zZoyWJk7arLWrNd5t4w62l2o8xwub+WsFavTjOvS+ZNTqKnJzg7NJu1+J3Tw+XMYvJyisJCWtyp+VpNWd7X0m+43P1g9ClKMVeU4xS6XqXeyvxGcWApaqmNw6a2xVSm5dybZjV8m1ab0q1WVV9MneXvk7lhhvk0guU49sr+5D2O6v8AKDk2F9GdWs10U6VTX2yUUV1b5TYf5fAV5vo8pKFLw0i4w2YOHjynHsjfxLXD5q4SH8Dlvdl3E2jC1s+sqVPM4SjST6Z+UqPvvFe453jcuYj/ADMqafRRpwj71G/vPUqGScPDk0YL02udcKSWyKW5JE+jyKOZuPxHOK2Jqp/zJzmv+TLPBfJkly7LfLgkenKLHKAwY3B5g4aHKUH2N+JdYbNzDU9ke5KPgXKiO0Rggp0YxsoxSsSW9CJNEXRAlwcdr6dS7DpIcMtT3kxAAAAA2otTHAwOKVMilTO5wGSgBXypEM6JZSpkcqYFXOicWKoa4+iSLyVI5q9DZvAqaS+nS1u0U0m3Za3sRbrsRwqnbEfcXEsoxAbYVRJFEcol0RqI5RHqI9RGiNRHKJJoi6I0MURdEfYWxAxRHaI6wtgGWFsOsLYB9Hp3kgymPAAAAAAAACwAA1xGuBIAEEqZDUpbN52jXECjqU/p/uLidiiJXp/TX+yuJOogMURVEksLYBiiOsOsLYBtgsPsLYBlhbD7BYBtgsPsFgG2FsOAAiOEQoAAAAAAAAAAAAAAAAAclWP0l/sokSFnH51/QPsAzRF0R9gsA2wth1gsA2wth1gAbYWwoAJYLCgAAAAAAAAAAAAAAAAAAAAAAAANa1i2FAAAAAAAAAAAAAAAAAAAAAAAAAAAAAAAAAAAAAAAAAAAAAAAAAAAAAAAAAAAAAAAAAAAAAAAD//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11" name="Picture 10" descr="aquarium.jpg"/>
          <p:cNvPicPr>
            <a:picLocks noChangeAspect="1"/>
          </p:cNvPicPr>
          <p:nvPr/>
        </p:nvPicPr>
        <p:blipFill>
          <a:blip r:embed="rId2" cstate="print"/>
          <a:stretch>
            <a:fillRect/>
          </a:stretch>
        </p:blipFill>
        <p:spPr>
          <a:xfrm>
            <a:off x="762000" y="2209800"/>
            <a:ext cx="2895600" cy="2316480"/>
          </a:xfrm>
          <a:prstGeom prst="rect">
            <a:avLst/>
          </a:prstGeom>
        </p:spPr>
      </p:pic>
      <p:pic>
        <p:nvPicPr>
          <p:cNvPr id="12" name="Picture 11" descr="Heater.jpg"/>
          <p:cNvPicPr>
            <a:picLocks noChangeAspect="1"/>
          </p:cNvPicPr>
          <p:nvPr/>
        </p:nvPicPr>
        <p:blipFill>
          <a:blip r:embed="rId3" cstate="print"/>
          <a:stretch>
            <a:fillRect/>
          </a:stretch>
        </p:blipFill>
        <p:spPr>
          <a:xfrm>
            <a:off x="6019800" y="2286000"/>
            <a:ext cx="2466975" cy="1847850"/>
          </a:xfrm>
          <a:prstGeom prst="rect">
            <a:avLst/>
          </a:prstGeom>
        </p:spPr>
      </p:pic>
      <p:pic>
        <p:nvPicPr>
          <p:cNvPr id="15" name="Picture 14" descr="Coffee maker.jpg"/>
          <p:cNvPicPr>
            <a:picLocks noChangeAspect="1"/>
          </p:cNvPicPr>
          <p:nvPr/>
        </p:nvPicPr>
        <p:blipFill>
          <a:blip r:embed="rId4" cstate="print"/>
          <a:stretch>
            <a:fillRect/>
          </a:stretch>
        </p:blipFill>
        <p:spPr>
          <a:xfrm>
            <a:off x="6400801" y="4495801"/>
            <a:ext cx="1752600" cy="1752600"/>
          </a:xfrm>
          <a:prstGeom prst="rect">
            <a:avLst/>
          </a:prstGeom>
        </p:spPr>
      </p:pic>
      <p:pic>
        <p:nvPicPr>
          <p:cNvPr id="16" name="Picture 15" descr="Refigerator.jpg"/>
          <p:cNvPicPr>
            <a:picLocks noChangeAspect="1"/>
          </p:cNvPicPr>
          <p:nvPr/>
        </p:nvPicPr>
        <p:blipFill>
          <a:blip r:embed="rId5" cstate="print"/>
          <a:stretch>
            <a:fillRect/>
          </a:stretch>
        </p:blipFill>
        <p:spPr>
          <a:xfrm>
            <a:off x="3505200" y="4191000"/>
            <a:ext cx="2143125" cy="21431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Calibri" pitchFamily="34" charset="0"/>
              </a:rPr>
              <a:t>Keeping Comfortable</a:t>
            </a:r>
            <a:endParaRPr lang="en-US" dirty="0">
              <a:latin typeface="Calibri" pitchFamily="34" charset="0"/>
            </a:endParaRPr>
          </a:p>
        </p:txBody>
      </p:sp>
      <p:sp>
        <p:nvSpPr>
          <p:cNvPr id="3" name="Content Placeholder 2"/>
          <p:cNvSpPr>
            <a:spLocks noGrp="1"/>
          </p:cNvSpPr>
          <p:nvPr>
            <p:ph sz="quarter" idx="1"/>
          </p:nvPr>
        </p:nvSpPr>
        <p:spPr>
          <a:xfrm>
            <a:off x="838200" y="1600200"/>
            <a:ext cx="7772400" cy="4495800"/>
          </a:xfrm>
        </p:spPr>
        <p:txBody>
          <a:bodyPr>
            <a:normAutofit/>
          </a:bodyPr>
          <a:lstStyle/>
          <a:p>
            <a:pPr>
              <a:buNone/>
            </a:pPr>
            <a:endParaRPr lang="en-US" sz="4000" dirty="0" smtClean="0"/>
          </a:p>
          <a:p>
            <a:pPr>
              <a:buNone/>
            </a:pPr>
            <a:r>
              <a:rPr lang="en-US" sz="4000" dirty="0" smtClean="0"/>
              <a:t>  </a:t>
            </a:r>
            <a:r>
              <a:rPr lang="en-US" sz="6000" dirty="0" smtClean="0">
                <a:latin typeface="Calibri" pitchFamily="34" charset="0"/>
              </a:rPr>
              <a:t>Fans </a:t>
            </a:r>
          </a:p>
          <a:p>
            <a:pPr>
              <a:buNone/>
            </a:pPr>
            <a:r>
              <a:rPr lang="en-US" sz="6000" dirty="0" smtClean="0">
                <a:latin typeface="Calibri" pitchFamily="34" charset="0"/>
              </a:rPr>
              <a:t> are </a:t>
            </a:r>
          </a:p>
          <a:p>
            <a:pPr>
              <a:buNone/>
            </a:pPr>
            <a:r>
              <a:rPr lang="en-US" sz="6000" dirty="0" smtClean="0">
                <a:latin typeface="Calibri" pitchFamily="34" charset="0"/>
              </a:rPr>
              <a:t> Accepted</a:t>
            </a:r>
            <a:endParaRPr lang="en-US" sz="6000" dirty="0">
              <a:latin typeface="Calibri" pitchFamily="34" charset="0"/>
            </a:endParaRPr>
          </a:p>
        </p:txBody>
      </p:sp>
      <p:pic>
        <p:nvPicPr>
          <p:cNvPr id="5" name="Picture 4" descr="BoxFan.jpg"/>
          <p:cNvPicPr>
            <a:picLocks noChangeAspect="1"/>
          </p:cNvPicPr>
          <p:nvPr/>
        </p:nvPicPr>
        <p:blipFill>
          <a:blip r:embed="rId2" cstate="print"/>
          <a:stretch>
            <a:fillRect/>
          </a:stretch>
        </p:blipFill>
        <p:spPr>
          <a:xfrm>
            <a:off x="4876800" y="2286000"/>
            <a:ext cx="3048000" cy="30480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rPr>
              <a:t>Report Maintenance Issues</a:t>
            </a:r>
            <a:endParaRPr lang="en-US" dirty="0">
              <a:latin typeface="Calibri" pitchFamily="34" charset="0"/>
            </a:endParaRPr>
          </a:p>
        </p:txBody>
      </p:sp>
      <p:sp>
        <p:nvSpPr>
          <p:cNvPr id="3" name="Content Placeholder 2"/>
          <p:cNvSpPr>
            <a:spLocks noGrp="1"/>
          </p:cNvSpPr>
          <p:nvPr>
            <p:ph sz="quarter" idx="1"/>
          </p:nvPr>
        </p:nvSpPr>
        <p:spPr/>
        <p:txBody>
          <a:bodyPr>
            <a:normAutofit/>
          </a:bodyPr>
          <a:lstStyle/>
          <a:p>
            <a:pPr algn="ctr">
              <a:buNone/>
            </a:pPr>
            <a:endParaRPr lang="en-US" sz="4000" dirty="0">
              <a:latin typeface="Calibri" pitchFamily="34" charset="0"/>
            </a:endParaRPr>
          </a:p>
        </p:txBody>
      </p:sp>
      <p:pic>
        <p:nvPicPr>
          <p:cNvPr id="6" name="Picture 5" descr="h2o leak.jpg"/>
          <p:cNvPicPr>
            <a:picLocks noChangeAspect="1"/>
          </p:cNvPicPr>
          <p:nvPr/>
        </p:nvPicPr>
        <p:blipFill>
          <a:blip r:embed="rId3" cstate="print"/>
          <a:stretch>
            <a:fillRect/>
          </a:stretch>
        </p:blipFill>
        <p:spPr>
          <a:xfrm>
            <a:off x="4953000" y="2667000"/>
            <a:ext cx="3644900" cy="2733676"/>
          </a:xfrm>
          <a:prstGeom prst="rect">
            <a:avLst/>
          </a:prstGeom>
        </p:spPr>
      </p:pic>
      <p:pic>
        <p:nvPicPr>
          <p:cNvPr id="7" name="Picture 6" descr="a.baa-Goose-swimming-in-a-puddle-i.jpg"/>
          <p:cNvPicPr>
            <a:picLocks noChangeAspect="1"/>
          </p:cNvPicPr>
          <p:nvPr/>
        </p:nvPicPr>
        <p:blipFill>
          <a:blip r:embed="rId4" cstate="print"/>
          <a:stretch>
            <a:fillRect/>
          </a:stretch>
        </p:blipFill>
        <p:spPr>
          <a:xfrm>
            <a:off x="762000" y="2438400"/>
            <a:ext cx="2923954" cy="3886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 Maintenance Issues</a:t>
            </a:r>
            <a:endParaRPr lang="en-US" dirty="0"/>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362200" y="2057400"/>
            <a:ext cx="4267200" cy="4267200"/>
          </a:xfrm>
        </p:spPr>
      </p:pic>
    </p:spTree>
    <p:extLst>
      <p:ext uri="{BB962C8B-B14F-4D97-AF65-F5344CB8AC3E}">
        <p14:creationId xmlns:p14="http://schemas.microsoft.com/office/powerpoint/2010/main" val="29620007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rPr>
              <a:t>Give Yourself a Raise</a:t>
            </a:r>
            <a:endParaRPr lang="en-US" dirty="0">
              <a:latin typeface="Calibri" pitchFamily="34" charset="0"/>
            </a:endParaRPr>
          </a:p>
        </p:txBody>
      </p:sp>
      <p:sp>
        <p:nvSpPr>
          <p:cNvPr id="3" name="Content Placeholder 2"/>
          <p:cNvSpPr>
            <a:spLocks noGrp="1"/>
          </p:cNvSpPr>
          <p:nvPr>
            <p:ph sz="quarter" idx="1"/>
          </p:nvPr>
        </p:nvSpPr>
        <p:spPr/>
        <p:txBody>
          <a:bodyPr>
            <a:normAutofit lnSpcReduction="10000"/>
          </a:bodyPr>
          <a:lstStyle/>
          <a:p>
            <a:pPr>
              <a:buNone/>
            </a:pPr>
            <a:r>
              <a:rPr lang="en-US" sz="7200" b="1" i="1" u="sng" dirty="0" smtClean="0">
                <a:latin typeface="Calibri" pitchFamily="34" charset="0"/>
              </a:rPr>
              <a:t>C</a:t>
            </a:r>
            <a:r>
              <a:rPr lang="en-US" sz="4400" dirty="0" smtClean="0">
                <a:latin typeface="Calibri" pitchFamily="34" charset="0"/>
              </a:rPr>
              <a:t>omputers &amp; Monitors</a:t>
            </a:r>
          </a:p>
          <a:p>
            <a:pPr>
              <a:buNone/>
            </a:pPr>
            <a:r>
              <a:rPr lang="en-US" sz="7200" b="1" i="1" u="sng" dirty="0" smtClean="0">
                <a:latin typeface="Calibri" pitchFamily="34" charset="0"/>
              </a:rPr>
              <a:t>L</a:t>
            </a:r>
            <a:r>
              <a:rPr lang="en-US" sz="4400" dirty="0" smtClean="0">
                <a:latin typeface="Calibri" pitchFamily="34" charset="0"/>
              </a:rPr>
              <a:t>ights</a:t>
            </a:r>
          </a:p>
          <a:p>
            <a:pPr>
              <a:buNone/>
            </a:pPr>
            <a:r>
              <a:rPr lang="en-US" sz="7200" b="1" i="1" u="sng" dirty="0" smtClean="0">
                <a:latin typeface="Calibri" pitchFamily="34" charset="0"/>
              </a:rPr>
              <a:t>A</a:t>
            </a:r>
            <a:r>
              <a:rPr lang="en-US" sz="4400" dirty="0" smtClean="0">
                <a:latin typeface="Calibri" pitchFamily="34" charset="0"/>
              </a:rPr>
              <a:t>ir &amp; Heat</a:t>
            </a:r>
          </a:p>
          <a:p>
            <a:pPr>
              <a:buNone/>
            </a:pPr>
            <a:r>
              <a:rPr lang="en-US" sz="7200" b="1" i="1" u="sng" dirty="0" smtClean="0">
                <a:latin typeface="Calibri" pitchFamily="34" charset="0"/>
              </a:rPr>
              <a:t>P</a:t>
            </a:r>
            <a:r>
              <a:rPr lang="en-US" sz="4400" dirty="0" smtClean="0">
                <a:latin typeface="Calibri" pitchFamily="34" charset="0"/>
              </a:rPr>
              <a:t>romethean Boards</a:t>
            </a:r>
            <a:endParaRPr lang="en-US" sz="4400"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rPr>
              <a:t>Richmond County School System</a:t>
            </a:r>
            <a:endParaRPr lang="en-US" dirty="0">
              <a:latin typeface="Calibri" pitchFamily="34" charset="0"/>
            </a:endParaRPr>
          </a:p>
        </p:txBody>
      </p:sp>
      <p:sp>
        <p:nvSpPr>
          <p:cNvPr id="3" name="Content Placeholder 2"/>
          <p:cNvSpPr>
            <a:spLocks noGrp="1"/>
          </p:cNvSpPr>
          <p:nvPr>
            <p:ph sz="quarter" idx="1"/>
          </p:nvPr>
        </p:nvSpPr>
        <p:spPr/>
        <p:txBody>
          <a:bodyPr/>
          <a:lstStyle/>
          <a:p>
            <a:pPr algn="ctr">
              <a:buNone/>
            </a:pPr>
            <a:r>
              <a:rPr lang="en-US" sz="5400" b="1" dirty="0" smtClean="0">
                <a:latin typeface="Calibri" pitchFamily="34" charset="0"/>
              </a:rPr>
              <a:t>Inventory</a:t>
            </a:r>
          </a:p>
          <a:p>
            <a:r>
              <a:rPr lang="en-US" sz="4000" dirty="0" smtClean="0">
                <a:latin typeface="Calibri" pitchFamily="34" charset="0"/>
              </a:rPr>
              <a:t> 5,651,613 square feet of air              conditioned &amp; lit space</a:t>
            </a:r>
          </a:p>
          <a:p>
            <a:r>
              <a:rPr lang="en-US" sz="4000" dirty="0" smtClean="0">
                <a:latin typeface="Calibri" pitchFamily="34" charset="0"/>
              </a:rPr>
              <a:t> 56 schools</a:t>
            </a:r>
          </a:p>
          <a:p>
            <a:r>
              <a:rPr lang="en-US" sz="4000" dirty="0" smtClean="0">
                <a:latin typeface="Calibri" pitchFamily="34" charset="0"/>
              </a:rPr>
              <a:t> 3 support facilities</a:t>
            </a:r>
          </a:p>
          <a:p>
            <a:r>
              <a:rPr lang="en-US" sz="4000" dirty="0" smtClean="0">
                <a:latin typeface="Calibri" pitchFamily="34" charset="0"/>
              </a:rPr>
              <a:t> 129 acres under roof</a:t>
            </a:r>
            <a:endParaRPr lang="en-US" sz="4000"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rPr>
              <a:t>Richmond County School System</a:t>
            </a:r>
            <a:endParaRPr lang="en-US" dirty="0">
              <a:latin typeface="Calibri" pitchFamily="34" charset="0"/>
            </a:endParaRPr>
          </a:p>
        </p:txBody>
      </p:sp>
      <p:sp>
        <p:nvSpPr>
          <p:cNvPr id="3" name="Content Placeholder 2"/>
          <p:cNvSpPr>
            <a:spLocks noGrp="1"/>
          </p:cNvSpPr>
          <p:nvPr>
            <p:ph sz="quarter" idx="1"/>
          </p:nvPr>
        </p:nvSpPr>
        <p:spPr>
          <a:xfrm>
            <a:off x="602655" y="1676400"/>
            <a:ext cx="8153400" cy="4495800"/>
          </a:xfrm>
        </p:spPr>
        <p:txBody>
          <a:bodyPr lIns="91440" rIns="365760">
            <a:normAutofit/>
          </a:bodyPr>
          <a:lstStyle/>
          <a:p>
            <a:pPr algn="ctr">
              <a:buNone/>
            </a:pPr>
            <a:r>
              <a:rPr lang="en-US" sz="5400" b="1" dirty="0" smtClean="0">
                <a:latin typeface="Calibri" pitchFamily="34" charset="0"/>
              </a:rPr>
              <a:t>FY </a:t>
            </a:r>
            <a:r>
              <a:rPr lang="en-US" sz="5400" b="1" dirty="0" smtClean="0">
                <a:latin typeface="Calibri" pitchFamily="34" charset="0"/>
              </a:rPr>
              <a:t>2016 </a:t>
            </a:r>
            <a:r>
              <a:rPr lang="en-US" sz="5400" b="1" dirty="0" smtClean="0">
                <a:latin typeface="Calibri" pitchFamily="34" charset="0"/>
              </a:rPr>
              <a:t>Expenditures</a:t>
            </a:r>
            <a:endParaRPr lang="en-US" sz="5400" dirty="0" smtClean="0">
              <a:latin typeface="Calibri" pitchFamily="34" charset="0"/>
            </a:endParaRPr>
          </a:p>
          <a:p>
            <a:pPr marL="320040" lvl="2" indent="-320040">
              <a:spcBef>
                <a:spcPts val="700"/>
              </a:spcBef>
              <a:buSzPct val="60000"/>
              <a:buFont typeface="Wingdings"/>
              <a:buChar char=""/>
              <a:tabLst>
                <a:tab pos="4398963" algn="l"/>
                <a:tab pos="7251700" algn="r"/>
              </a:tabLst>
            </a:pPr>
            <a:r>
              <a:rPr lang="en-US" sz="4000" dirty="0" smtClean="0">
                <a:latin typeface="Calibri" pitchFamily="34" charset="0"/>
              </a:rPr>
              <a:t> </a:t>
            </a:r>
            <a:r>
              <a:rPr lang="en-US" sz="4000" dirty="0" smtClean="0">
                <a:latin typeface="Calibri" pitchFamily="34" charset="0"/>
              </a:rPr>
              <a:t>Natural Gas</a:t>
            </a:r>
            <a:r>
              <a:rPr lang="en-US" sz="4000" dirty="0" smtClean="0">
                <a:latin typeface="Calibri" pitchFamily="34" charset="0"/>
              </a:rPr>
              <a:t>	$	301,089</a:t>
            </a:r>
            <a:endParaRPr lang="en-US" sz="4000" dirty="0" smtClean="0">
              <a:latin typeface="Calibri" pitchFamily="34" charset="0"/>
            </a:endParaRPr>
          </a:p>
          <a:p>
            <a:pPr>
              <a:tabLst>
                <a:tab pos="4398963" algn="l"/>
                <a:tab pos="7251700" algn="r"/>
              </a:tabLst>
            </a:pPr>
            <a:r>
              <a:rPr lang="en-US" sz="4000" dirty="0" smtClean="0">
                <a:latin typeface="Calibri" pitchFamily="34" charset="0"/>
              </a:rPr>
              <a:t> </a:t>
            </a:r>
            <a:r>
              <a:rPr lang="en-US" sz="4000" dirty="0" smtClean="0">
                <a:latin typeface="Calibri" pitchFamily="34" charset="0"/>
              </a:rPr>
              <a:t>Water	$	698,917</a:t>
            </a:r>
            <a:endParaRPr lang="en-US" sz="4000" dirty="0" smtClean="0">
              <a:latin typeface="Calibri" pitchFamily="34" charset="0"/>
            </a:endParaRPr>
          </a:p>
          <a:p>
            <a:pPr>
              <a:tabLst>
                <a:tab pos="4398963" algn="l"/>
                <a:tab pos="7251700" algn="r"/>
              </a:tabLst>
            </a:pPr>
            <a:r>
              <a:rPr lang="en-US" sz="4000" dirty="0" smtClean="0">
                <a:latin typeface="Calibri" pitchFamily="34" charset="0"/>
              </a:rPr>
              <a:t> </a:t>
            </a:r>
            <a:r>
              <a:rPr lang="en-US" sz="4000" dirty="0" smtClean="0">
                <a:latin typeface="Calibri" pitchFamily="34" charset="0"/>
              </a:rPr>
              <a:t>Electricity</a:t>
            </a:r>
            <a:r>
              <a:rPr lang="en-US" sz="4000" dirty="0" smtClean="0">
                <a:latin typeface="Calibri" pitchFamily="34" charset="0"/>
              </a:rPr>
              <a:t>	$	5,920,757</a:t>
            </a:r>
          </a:p>
          <a:p>
            <a:pPr>
              <a:tabLst>
                <a:tab pos="4398963" algn="l"/>
                <a:tab pos="7251700" algn="r"/>
              </a:tabLst>
            </a:pPr>
            <a:r>
              <a:rPr lang="en-US" sz="4800" b="1" dirty="0" smtClean="0">
                <a:latin typeface="Calibri" pitchFamily="34" charset="0"/>
              </a:rPr>
              <a:t>Total Utilities	$	6,920,763</a:t>
            </a:r>
            <a:endParaRPr lang="en-US" sz="4800" b="1"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rPr>
              <a:t>New Energy Use Policy</a:t>
            </a:r>
            <a:endParaRPr lang="en-US" dirty="0">
              <a:latin typeface="Calibri" pitchFamily="34" charset="0"/>
            </a:endParaRPr>
          </a:p>
        </p:txBody>
      </p:sp>
      <p:pic>
        <p:nvPicPr>
          <p:cNvPr id="9" name="Content Placeholder 8" descr="IMG_1116.jpg"/>
          <p:cNvPicPr>
            <a:picLocks noGrp="1" noChangeAspect="1"/>
          </p:cNvPicPr>
          <p:nvPr>
            <p:ph sz="quarter" idx="1"/>
          </p:nvPr>
        </p:nvPicPr>
        <p:blipFill>
          <a:blip r:embed="rId3" cstate="print"/>
          <a:stretch>
            <a:fillRect/>
          </a:stretch>
        </p:blipFill>
        <p:spPr>
          <a:xfrm>
            <a:off x="2590800" y="1600200"/>
            <a:ext cx="3625850" cy="4834467"/>
          </a:xfrm>
        </p:spPr>
      </p:pic>
      <p:sp>
        <p:nvSpPr>
          <p:cNvPr id="6146" name="AutoShape 2" descr="data:image/jpeg;base64,/9j/4AAQSkZJRgABAQAAAQABAAD/2wCEAAkGBxQSERQUEhQUFRUXGBUXGBUWFBUUFRUVFhgXFxQVFRUYHCggGBolGxUVITEhJSkrLi4uFx8zODMsNygtLisBCgoKDg0OGxAQGiwkICQsLCwsLCwvLCwsLCwsLDQsLCwsLCwsLCwsLCwsLCwsLCwsLCwsLywsLCwsLCwsLCwsLP/AABEIANwA5QMBIgACEQEDEQH/xAAcAAABBQEBAQAAAAAAAAAAAAAAAwQFBgcCAQj/xABDEAACAQIDBAYGCAMIAgMAAAABAgADEQQSIQUxQVEGEyJhcZEHMoGhscEjQlJictHh8BSCkjNDU2OissLxFuIVg9L/xAAbAQEAAwEBAQEAAAAAAAAAAAAAAQIDBAUGB//EACsRAAICAQQBAwMDBQAAAAAAAAABAhEDBBIhMUEFE3EUIlEygfA0QmGh4f/aAAwDAQACEQMRAD8A0cdMaJ9Vah/pB8iYk3TJP8F/6hKJX0q1ANLO4H9RjyhWPHXxleSaLQ/TU8KHnU/9Ymemj8KKe1iflIemqnuipwXL3SbIJB+mNY7qdMf1H5xJ+leIO4Ux/KfmYx/hp6MNJA4bpPij9ZR4IPnEG6QYv/FI/kp//mdjBnkT7CYouzXO5H/ob8oAz/8Am8Vf+2f3flOH2piDvrVP6iPhJMbFqH+7f+kj4xRdgVT/AHbe4fOAQNTF1m31ah/mP5znPU4u58WJ+csY6NVvseZX852vRatyUfzfpIoEBQx9dPVquP5iR5HSSeG6VYlfWKv4rY+a2kinRSpxZB7SflFB0Rbi6+RMA8wvTIH+0pEd6tm9xtJLD9JcO318p++pX37vfGI6IDjU8l/WdjognGo3sAHzjkE1/HUsubrEy8862+MSG16F7ddT/rE82VslMOGCm+Yg9oDw0i2Mogqe0E+8EQkeGYEe6EyaFkqKdzA+BBvOpXHoMp0qcTvo0d3DUKI8weOdSQ4DJwZBr4FRw8IsUS8IjSxaNuYX5HQ+Ri0kgIQhACEIQAhCEAIQhAMj2slsTXH+Y/8AuJntGLdJ1tja4+8D/UqsPjEKJlSw/oySwxkZRkhQggt2wKKtRBZVJudSATodJKKgG5R7AJG9Gj9D/MZU/SHiqnXLTDuqhAbI7Jcm+pykX3SxBoF7d0RqY2mvrOg8WUfEzBM7FASzE6almPM8THWDp3NlW5PhzgGz1Nu4Zd+Ioj/7FPzjV+luDBt16E8lDP8A7QZn2y9jZyM113eBuTeX3ZGy6Yo0xlBso1574B7/AOV4c7jVPhQrfErPD0mp8ErH+QD/AHMI+XBUx9UeU7FBB9UeUAjf/Igd1Gr7cg+DGdDbTndRPtb/ANZJimvIeU905QCMG06p/uvefynYxVc7kUew/nJGdLILEDQxOLNR1bqgqmwIU3t7WMfVS3Vvma/ZPC0VzdtvG0cHCgghtx3j9ZAIyrTJAta9hvF/eNYgVYb1I717Q/P3SaqYYW7K3PeZHs1t4I98EDYNccG8j5xWkwHqsy9wOnluimUNroe/9YGh3+ev6ySBZK1TgUce1T5i4907XGfaR177Zh5rf3iNeqI4H2a+7QztKx3A37uPkdYske0q6t6rA+BGnjFIyzK3rpr7/wA53TUfVdh3N2h74sUOoRPtjgG8NPj+cR/izexpuO/Qj3GTaIpjqETWr3EeIt5Qi0KZm3TOjlx1Q/aFNv8AQF/4yPoyZ6fLbFjvpr8WkLRlSw/omSFEyNoSRowC3dGT9G34vkJXOnmGLV1Nv7se4mWDouey/iPh+kT6Q07uv4fmZJBlKYTTLxBvbmNdRzlm2DglDA6cfkflG20cCFexF1OonNLC1afaovf7j6g9wbeJILZhx/x+BMmtln6JPb/uMo2G6RhGy1lamfvDsnQjRhpLrsOqHoqVsRdtRr9YyASEITzNIFBPJ7ecyQez1msJze2/SNMXjqaixqICebCQSN8JXLVj+IydMrex3BracSxEfdIcTkpHW1+PISJOlZMY7mkOhtajb+0Xz+PKMq20aLtowPfY2N+R3GZ8m1RSoVMPQa1Y1EQPlDnKydZrrxGl+d5LbDxoag9estJeqJJvTGe4tprfU3nKtTzTO2WipNrnmiythVOoNjzBIP6wWpVU7w47+yfMaHylcwu22rNnWqgB1Asb5fwIl5YKe1KeUEOD4qy+Nswm8c0X5OaeCcJUx2mPX690P3hp/UNI7yqw4EewxnQqJUGZToZ42CA1QlO9Tb3bjNFyZDz+HtuuO71h5H5T0Uu6/gdfIxDCdfexysv2iMpHs4+6SeSTRFjRF5H4gxyWA1M5cRQSAIZszH2Dce8/OeTq2/xMIJKJ6RKdq1I80I8m/USu0ZbPSNT0oNyLjzCn/jKlRjyB9QMkKJkbRkhRMAtfRU/2n8v/ACim3h2l8D8Yh0VbtVPBfnOel+OWgiu1rDN8tB5wEQO1kFgTYDmSAPfIvEbVSjYWLsdyrbdzJ4CebN2wmJrZ2FlHqr3X+MYdJHppiEdbBWWxtzBuPdPIy+pyU3CC+Gd/0MklKQx2v0lqMrK+HSx3dokgePslk6C9L8PSwi06pZXVnutrizElbMbC0qe2cZTqJZVN/taW38YyGHKITvJBICD5Ri1uSrkHpUzXcR0rUDs02OnFgO/heQ9bprWKZkp0l0B7RZt/gRKJg8TVRbFmAtfKDmHLW8nMLSz09AbWAO6+gH5b56eHUY8jo5MuGUBy3S/Gs2XMin7ir8WvEG2xiXOtaqe4MQP9NojhNnXccr7tzW+cn8Lg1W2dbfeGq+226atoySZHUMBUq6szH8TE/GTtXDUxkKrqFAN+ccpR07Oo7ojV3yC1D3YZ+nH4TFOmx+gfwHncWiOx6oSsCxsCtr8L98Olzr1DCq2VNxYi4HaGjADcdNdfCZ5f0s0w8TRj1cVEx92LDOwJWo13GUBe2bDUa25SR2x0gdGxFJS63WlY5WRs65C1wdcrAb9fE3idXZLU8YlkJp9sU39anUBJOlQEgHXjqDvkVtyzkFVqAs5v1mtWyqlgxBItqdBuvbhOKR72NXNfA+6M4+nXxgWqGytcLYBslgbE8tBvlgwmLr06oUAVlOl3p2AsWFzcdk9k7xwMpXRgg1alM6GpRamutrsbHLfhmAI7724y4bHxIpYd+sNgAyjObZyKfZ3/AF8xta4O6x4NT2144NcuZ3UladcFkpdLTTsCQMuhTIuvKxsBLR0Qx5xKvVPq5sqrw0AJO/v90xHF7TqshBN92uRb3H3gJr/onQ//ABlJmJJZqja8ixt8JrpZSlLl8HJ6rpcOCH2r7mXGBns8nongCbzozlt8Kp0MgkTQ6QgJ7IJKt6QkHU0zxFT4qfylIpTQOnNO+FJ5Oh8yR8Wmf0pLKjyiZIUDI6lH1AyCUWjos30jD7vzkX6UsN1lGktyO0278OnvEf8ARhvpvFT8oh6SNpLh6NJnUspqZTlFyoyMcwXe27cNZD6JTpmXbGWtQLZqbnvUZxbn2b23TjEv1rOW7IA0zAjx0Mv2w8LRqha1Io4O51Y+X6SzJa1it/M/CedPRRcrTPYl6lklDbJL5MTuoYWKEHLxA9mm+OcMWeoyqjgW1KqSN3MaCa9WrUltcItzYXYLryFzvjbE9W3rKXscpCq9Sx71UG3iY+jvtnK9TfgyihhsR1gAGVba3Id2tusFOntk/wBGcZUp4k06zIaToQgVQCrqQSCDrqDLv1Cre9EqFa13y0x+IGo2o/dpGYrpJhKB+kr4SmcxHZq9YxXiwFNL37vfOmGBR/SuTCWS+x6NnUzchBrwN8t+dgd8Z08c4YgCnoALAMb245jdh5ESJxXTfAuMj4h2uTqlCpSDLwGao1xY8RpDCbYw4sKdB3vxaqACeByU1AB71tOhRZncX0T1Kuh5ox3brH2+q3xi4S57RBHMb/aIxXanBaSAkW1GY27y17+2PsNiam92BFrdWFUL3HQaGKIPGTT2j4zvpUjVsNlpqWYFcwVlV7Ai5Utpe2uunCJE7vxD4yZx2CAOZSVPMb7iUa3Wi8XtaZmmzsDUwNN6zHqxUZmNJjnpKtmYZrXBO67D4RhhXp47EBsz4eotRGemR1lB9V9VgM1ItpowI75oG08GKluuuhBBWvSJU5huLAfA3BkbW2CMNh2NMl3drmoe2WdzYsT7b7ha0wljo7cWorlcMzjHbCfD4xesXstUUqNO2L3ARvVO48ZPrlFJaecU2qIAUZcxrK2VQUbKRuLAm4K343kbh9tmjUqUmYGlVAcJUXraRYsxCtTO4MCBmWxBsd15YsdtDCVEWnYYeqFplBVzigbtmstWxtfqlFzyAuZilwd05tzhuX7opWNxLUmqLTdlFyNDa9ri59k3b0fUMmzcKP8AKU/1dr5zDekmCq0QeuplAblSCGRr63WoLht/OfQXR2jkwtBeVKmPJRNdImmZesZFKmnZJQhPDO48IT4/vunlUz1d/wC+/wDSc1DqJBJ4YQhFCyH6WpfB1e4A+TAzN6Zmo7dW+GrD/Lb3C8y1IZA7pmPaLRhSMeUjIBY+jbfTr4N8Il6UcHQq4WmMSzLTFZDdELPmyvbKQRkP3jpPejx+nT2/7TPfSmt8A3dUpHTxt84ZZdlB2FtzCUL9SMa5Q5nqO9KglS27rFW4bgM1rnS5kdtH0sU/Vp4ZCVYsrVKtaqM3Ddl03cxKX0vxgRKeHp3Cm7v3m5Cqe4WOnhK5TxtRdA7D2/OFEtKXNIv2L9IWOAbqRhqWc3PVYampzn63bDXOu+NK/SbaWJTLUxdfMDrkZluO8Jb3Ss7Br2rLm1vm3ncxBs2svVfZ606ejANvNjvBsBl1vvJHsnXjxqUdyOHLmeOSi/JS8bTqirlql9LHtnMdbEG53mS2GwtOrYl1DbgSWzDUXJ4EC9zH+INBche51W5ciza9oAEcuZ5R5tPD0EqA0CzZyTdgLWFgMthYiwvy1hR+2y7bboq9TCFXJftC/ZI3eNpaujr1BVChajMb5Aq3DMPqkXGguLnhIXaO1kLZAGYjiAND4cpbNiY0UsISrZqz2QMNCtK1zkI3FmY3O/fLSX2crkRUlLjovOyMStQHTK6mzrcNY8wy6ESQzaTFNldNquGrtamOqBymmb57A8G57+6bLg6wq01qLfKyqwvvFwDY9+s5p4pQ7OpNMWpjtJ+IS1YlLiVfDJ9JT/EJbTMkOyKdNOfdI/qyhvTNuanVT+UlMSwU6kDxIEr2L6S4SmxR66BhoRrYHkSNBKylFGkISl0j3aGCw2JpvTajSSsykKzoLg27LK3Gxmf7e6OYojImFdqoKZnSpnp2W5vSpnVMzHM28Xvzmi1UWooOjKQCCDcEHUEETrCY+rRsDerT5HWovgT63tmTgmb4tRLE/wA/JmezMFjsMgTq6uVyBUoVaJehqdbhxlGnEEGb3QSygDgAJX6rJXW9OzDitgGUjXdJbZdZ2XtjUbjuJHeOB0mmOO0y1Gb3XdUPp409E5c6TU5jinvM4O/zndLcYmu8wSdQhCSQJYpM1N15qw8wRMgonQTZJj7pld1+yzDyYiQwLUzHdExmgjuiZAJ7YTWrU/xfEGSHpFwZq4CqqmxvTIPIq6mROyGtVp/iX4y3bYUGi4O6wO6+433QWR8y9JthVHKsV7YFiQOywuSCO/WVhNk1SbZDfyn1HToLqMq6gGwtqB9ZD8pzidkUnN+rUm2htvHI/ZMmy1IwDDbPXDoDUSz2GvHnofCXDC9GKuIwtOsgBzD1Do1gSFbUajS+h4zSKvRynVAz0la2qlwt1twN94khRwoWwzAC2iqCQtvsnQAd0zxqcG3fZ1ajPizY4x2JNGE7f6EYvsutMuPrU1OYg29YLx4bpO9CehNR6GbFB6faPVrezBQO1ccLnh3XmvfwyDeSeNtAL8xvnml+yo8SL38bzpeaWzace2N2Zftn0XJXYtQq9WxAzXXOrW7hYqdJbtl9EKdCklNUzZBbM4AYnexJ8SZaFY9w/fdO1o31lHkm1TZJR9o9BMJUqCpUVQwNyBc5iNe0BoZY6OFCoAuoHda3s4Rw1CxuZ42gMq5N9kCeEX6Wn4yer1gouZB4IfTJ7Yv0j2itCkajmwUH9APbpKdEvjk+f/SLtOsdpYkjrAuYZcwawARR2eQ0Jk3hKDOikKzXVTfITe4vcx/V2jhiKtTFVlWq9mWmQxJB4BQL7gOEcdHul2DyBWq2bcPo6pGmoIbLYCwnPqJe/FJqqOn0n1LLglKWxVLqy1bOxZpUKNNlIIRAQbXEmlpk2tKSNqpXv1VRG1GqsDp8RM06S7fqvi6562rlV2VAtR1ChdBoPCdOmx+69kfCMcs3bnLyzeq9LKc6dlxxGlxybmJatn1MyBuYBmU9CNtF9mU6mIqFmLVFuxzGyuQoJ7h8pqOxT9Ah5qD5gSaptFLsficVjpO1iGKMFfJ1T9WJpx/fATpjZZ5S3efxkoM6hCEkgBMo2wmXF11/zHPsJzD3ETVxMx6X0suNqd+VvNQPlAGaxxTMbLF0MgEngKtnXuZfiJfMaewf3xmd4Y2ImiVvU9kgsiGolVsAvhcH5x2tVrcB++6c2i43QSNih5mJilru+cXr1COFhzJsP3vjOvtVMxpqLsNBfRS32ZjPNtN8eBy8DGnt1SDmUra9gLW0Njc30jrYm0FxCkhSpBtYm9+8HjKftbCUkWrWFNTnzCooNglQnSoBuOu8frGGy9sVlQigQqBdbob5baW0sPYZlHPzydc9C9txTZqyLFbSldAduNW62lUZmZLMM1rhSLWvvOo4y7ATphJSVo4cuKWKW2SpkdWGsaVmtHlaM1p9ZUC8N58BLGQ62XSspqNvbdfgsy30h9IKlWs4AHU0QTl+2wXMCe4Gw9s1baD2Ww/YtumK9IqPXVK6IfpDoFJAU6poGvoTyPGZTfKsieOeSox/Kv4KESKjK9KoBUuGs7ZHUg3GVj2W11ve8tD7PqVStQlAxomoxS5vUBK5Gy6LVcC+mnnKDjsJUpOVqI6N9l1KnyMV2aru3VLue1xvBtex8Rc2PfNHG0Tv2W2WfBYRhqQUbMDmPZsoGvvtrHlDZlHEF3LIGOtibFyNGItuOnHfFcLh1uEIZVFgVUWKoN/ie8+2P6uwyrDqitUHtLca5ddCNCCLG85nJp2nR4+o1yycKx5UCphadBFC5L3txJJJY983XZ1PLSReSqPIWnzzs3DVFxCIRkZnp9k+qVZgNL8wZ9FpuE0xybPR02TfEWWNsUdY4XdGtb1psbo7xLWAgg0ETxh1t7PfFjJRHgIQhJICZ56QKdsUp5019zMJocpnpCwx+hqAGwzITyJsVufY0Aq1M6CLLEEMVQyAO6E0Yn6P+X5TOqAmhYZr0kPNR8JBKGghiHshtPVE5xg7Bhl12iNTFuzG995Fzu9pjfadYI9NkpKapzdsmyqFsMxA9bQ2EW2evae9rEnQnXfInpHUak9IIbBmZTfXRur3TzZtqNnt4sallUV/OCi9LsXWqM3WMxyvuGirqdyjQSzbPYZKi2JXqk1BLF0ykKTbUHifHzadI6NOmjU9xLmw1vZQ2p568YrsymRhBewyo186EgAZidbCxsQbG41ExxKnTPS1coyxR2qul+P3G/oi/tcQS1zlUHuAY72O+azSqC2+ZV6O7GtiGH1rH/UZpFM2E9HTv7DwfUk/qHf+DzFaRLZnrVD3D4zzEVOc5wNUA5Tu1t46e/Sb2efyebRff3A/CZpi6JdqtOkisTULM1yGBG4ZW0Ate5BsbCaRjBfN33lFWp9MyMRbXW3qjMDrfkeem6cmpSdJnRpsrx5Y1+St1DXp/R1FJX/DqotWnb7q1AVt3rE9k4ZWrOepoJk9VqdNaZuTY3y6S80sL1dJipV9KlQGsGIUPlNkyj7JW9tCXAHEGh4bGNSNWqyXXTMoGXTgV8DpMsNxmlfZ6fq+zVaDLsilJKr/AJyTFWkrHUD99++P0xTCxDFSqdUtvsa3B77E675G4XaGHqi6VkB+w/0bf6tD7DH1Cj2hcG3MWI8xPWcY/wBy/wBH5R7Opxuqa+P+EbhQz7TwqG5AqU9+u76TfN3HCZ3srB0TjEYFMwa4AYZtEI3b900QTlg7vij6/wBPxyjiqXYoN0aE3eOjujSkbvNGdiPa2r27x+cXjZTep5+6OYRDCEISxARLE0FqIyOLqwII7jFYQDMds7KbDVch1U6o3NfzHGNQJpm19nLiKZRt+9W4q3A/nM7xWEakzI4sy7+/vHdIAUW1E0LZrXoUz90TOqJ1l/2K18PT8CPImQBPrdYqylltG6jtHxPxjuC98jB8Eb343Oo7zz7tZA9JNms4pBLk3c/e+qBbXXcJbbzhxec09OpI7cOuljkpfgpdPoizqxqPZ2ta/asRzY68TugvR+v1RR0VyB2WV1Aa2gzFhddNDa9/aZcurnQp6SFpYo0n6lln2VToZ0abCBjUKl2AFlJI0O8nylnnaUTPer/Ym8YKKpHJlyyyScpdjSql4zxNMge8Hwksy93zjbE4V3UWUnu0HxlqMrEKp3g6nLcH7Qtw+8OUzbFVbvVJHPQGwtmFjr3TSqWzKoQ57WFitjd18baaSkbcw/WvWRRlxKjtU7WFZN4q0RxNvWUcdZy6iLNdP/UYmnwpckbsXawFPJVqVwhG4WdeY0DX8o8qbOTErXFEhwKQs3bUXIe9JwxJFwb92kqOLxS0WKEkGw4X38Co7V/ZFU29Wp4St/DgEOQrHK2amuWzPqNN4FzzE5YRytrYqdrlnv8AqUsHtyan8x47K9h8VkKMoGZDxAINudt4vO6GIzkIMPTd2NhYPmJNxayvYm5vEVqqgZR2wQLEixBO+9+Rj7Ye0ilal2EBAdVPqG7rlDZvtcBfiZ9RvqLPhfJofor6OpRxWb16qIc7r/ZpmKjq1+2dDdt2mgO+a0sguiGx/wCFwyqwtUftPu0J3L7Bp5ycQzy98pcy7O/TRnHGt/YrUPZjXC+sTF8QdI1oHssfH8oNgwmrE93x/wCo7jTZ/wBY+A8v+47lkVYQhCSQEIQgBIbpLsoVqZZR9Iuo7xxX8pMwgGV0tDL5sB74de4t8byI6QbAKk1aYuu9hy75JdHD9BrwY/KVJHFJO0x7zFiJ0gGuh1N+U7F/CCThaZnuTmfLWKimZ2tLnCRNiGUf9/lPSp744CidSaIsbCge6djDjxi0IoizxVA3CemEJJATOPTJs11wq4qhdXo1EbOujoGOUFSNwuR5zR4hjcIlam9OooZHUqyncVOhErJWiYumYIOkD7Rolkp4erikW9XDVaQYV0Ua1cKVIfPb1qd+9eRjNjbcyqzfw1NKLMyPTQMyk5d9qjHUNkOUm3YEsu0PRBiKFRnw2IXKpzUmOZayMNRcjQH7w8tY76P0KeMRqWKpCjjMxLoAETEOmhe25aptcgaHeJlLgvkcnDhlHrE1A+WmioWzgKpAW/1VuSeG7WXj0U9Fabu1XEUGJTqqtOo2tIoQ2VV19cMtze9hYaRV+htMDR3XhYADjx0uTrL70O2UMLg0pqCCSztffdmO/wABYeyWWR9HFh02RZLmTjNed04jFaUlHcwxZ0jZT9GYrjjvjes1qYEkqOcAOxfmT+XyjiI4NbU18PjrFpcoEIQgBCEIAQhCAEY4bZ/V5gtsrNmA3ZbgAi/EXj6ECxJaHM+X5xRVAnsIFheEIQAhCEAIQhACEIQAhCEADMs9KOzjQq0sQpsjdgn7Dg5lv7/KanG20cBTxFJqVZA9NxZlPH2jUHvErKNlZxUo7WYvW6fYkUWyqgrWCdfqz9xCns5rfWteaxsCtnwtBs2YtSpkt9olRmPneZ3049HjUlV8EGZbkNTLZmF92VjqZL+i4YijSbDYhGAUlqZIOgJ7aH26jxMxvmmZ4XOE9sna8F7itGIxalNTqYhjW+QjfGnRR3E/Cd4o6+39/CcYkXcD8I8z+sIglEWwA5ACewMJcoEIQgBCEIAQhCAEIQgBCEIAQhCAEIQgBCEIAQhCAEIQgBCEIBy6ggg7jGRw5ViT2tLAj1vAx/CQ4p9kp0Q9badNWKs1mG8EEEey0Xwu0abHsuDpwnO2dkLXAPquu5uY+y3d8I1wuFVAQq5WHrDnzI7+6VfBdOxw7Xcfv9751SW9Ufi+AidA3aK4M3q+AY++3zhEMkoQhLlAhCEAIQhACEIQAhCEAIQhACEIQAhCEAIQhACEIQAhCEAIQhACEIQAjfF4bNqPWG48+4xxCKFkNhzZiG0Y3IB99o52aO03Ow95MfVEB3z1UA3C0olTLOSaPYQhLlQhCE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6148" name="AutoShape 4" descr="data:image/jpeg;base64,/9j/4AAQSkZJRgABAQAAAQABAAD/2wCEAAkGBxQSEhUSEBIVFRQXFhUSFBQUFRQUFBQXFBQWFxQVFBQYHCggGBolHBUVITEhJSkrLi4uFx8zODMtNygtLisBCgoKDg0OGhAQGiwmHyQsLCwyLCwsLCwsLSwsLCwsKy8sLywsNC0sLCwsLCwsLCwsLCwsLCwsLCwsLCwsKywsLP/AABEIAOAA4AMBIgACEQEDEQH/xAAbAAABBQEBAAAAAAAAAAAAAAAAAQMEBQYCB//EAEYQAAIBAgMCCgYFDAEEAwAAAAECAAMRBBIhBTEGEyJBUVJhcZGhMnKBscHRFSMzU7IHFBZCYnOCkpPC4fDxJDRDs2Oio//EABoBAQEBAQEBAQAAAAAAAAAAAAABAgMEBQb/xAAoEQEAAgIBAwQCAQUAAAAAAAAAAQIDEQQSITEFE0FRImFxIzKRwfD/2gAMAwEAAhEDEQA/APcYQhAJUbW26tBguUubXNiBbovJm0sYKSFjqdyjpMxNW7MWY3JNyemWEmV7+li/ct/MIv6Vr9038wmf4qLxcaTbQDhSv3TeInX6UL903iJnuLi8XGoNy0H6Tr923iIv6TL923iJn8kMkaNtB+kq/dt4iH6Sr92fEfKUGWGWNG1/+ko+7P8AMPlD9Jh90f5h8pQZYuSXRuV7+kw+6P8AN/iJ+kw+6P8AN/iUWSGSNG5b1WvrFkfAtemh/ZHukiZaEIQgEIQgEIQgEIQgEIQgEDCECjx2C45zd7BeSotu6effG/oIdfy/zLFV5b94+EqMXt1lqU0CrZ2ZdQSdFLb76bpWJO/Qg658P8w+hR1z4f5lgmJJ5hHA8Cr+hR1z4CJ9DDrnwEts0Lwip+hx1z4CH0QOufAS2vEMCq+iB1z4CH0QOufAS1iQqq+iR1j4D5w+iR1j4CW1o3WNhftUai+9gPjKIeHwQXS9x0ECN4nC09bCzdC2PkZY03VgGBup1DDVSOwyC1BWJuuvSNPMRsT9l11yBbi40I3Hwk6UJwx5nPcbMPOIBUXdY9xZfLdIu2ghKNdoVF33/iUMPFbR2ntnpAPc1j4NIu1vCQk2knPde8G3iNJJpV1b0WB7iDCnIQhAIQhAIQhAIQhAhfrt3j4TGbW+2w379h/+NWbN/TbuHumQ2yPrqHZXP/rqD4yuctDhzJayFhmEmKwgdiLEDCFxCiF4EiJmEBYRM0LwFvI21Rekwva5RbjeM1RRceMk3kfH6p/HS/8AakJ5UA2TWGMXEGs601o8WcOoPFZgMvJN7ZTv3XFpcjEW9GSNoPZAOk+6V4k19N2va0RE/EaW9IKwF98U4UcxkfZ/PJwhEVsKeYiMVcN1lv5yyhApGwi8119UkRtsIesD6yi/8wl8VB3iNNhllFMj1k3XPc1x4MI6u2mX0x/MCvmLiT2wnQfGMVaBH/MByltlDzH2WP8AvhHV2pTJtcg9oImf2vQUU6jZAGVCwNra20lZwfxLVMPSdzdiCbn1jCvQYRFOkWRRCEIEKr6ber8DMfwgoF6iLbkisWdr5cqqG1BGtzcec2NX7T+H5zIcI2Iz26zCac7JVDC4diBx7X3ADEsD4BpYjYSdav8A1qvznm4Gp8T8I9QkZiz0UbCTrV/61X5xfoNOtW/rVfnMGjGSqdQw1tsfoROvW/rVfnF+hU69b+tV+cyqVu2OPUb9W1/2r27d0G2l+hk69b+tU+cUbHTr1v6r/OU1F9JIRoVaDZK9ar/Uf5xH2PTYWY1CN9jUqbxqDvkFTHAYRJxlIIqKpJF29Jmc829mJMiyelAOqAm3p/CN1tmMPRIPlCusDU3ycrypp0mW+YESQlWBYhoshrWjq1ZDaRCNCpOg14VB2ltLi9Bvmax+0XOt7e/xjuMq5nY9p8pXYuFXO2Kl6D3+6/tlfwST/p6A7B+KTdsm1Gp+6/tjHBRfqaI7vxGBuIQhCiEIQIdb7Qer8TMpt4avpfXx0E1mI+0XuPvmU4R1ymcqLnQDvK75WLPOuEO1DhqLPYFy2UDmzH4DWZDB8J8XnDcYtudWVcp8NZpOEGANfDOL8tCHA3kkc3tufKYOmwI3zlltMeHv4OHHeJ6kvbGPfGVzxhyqByEvdFFtT2nfrJmw9vV8KS1zVQi2V2NtPRIY3It0Q/RjEALUWmzq6BuSNVJvdbb721kjEC6cWVylTZgRZgRzETjfJasvdx+LizVmv02/BjhGMXmAplHSxK3zAgmwINhp7OcTS0y3Qe2YP8l+FJrVqnMERTzasxOndk8xPSVpb56KW3Xb4/JxRjyTWHFJj0SUj9kFp9hnYTsM05adLU7I4Ks4C/snznQHYZUWlKkz01KGxBbsvOxiaiekL94+IkZ6pWkgGly1/YRFoYthz+OsNJ9LHKd4I8xHDSRt1vYY1SVXFyov2TipQUWs4F9wPzgdvgug+MYagw5vjHQai9o8Z2mM6RaERc5G+P4ardhJF0boPfBaABuJBjam89598hYrmkxpExG8d4kaWe3j9TW/dn8MTgyv1dEd34jE4R6UK/qH3Rzg2OTR9nvMo2MIQhRCEIETF+mnc3wma4RUmJcILnS3NzTSYz0k/i+Ez+3b52t0CVi3lmGopcg1iDfqsbHn3GN4fYuEDZg1O5FieJIJvv5o3iVyny+fwnGEJ6JnyzFpjwvqOHTT68XG7kuANLSLiOCuFq1TWqMGY+kTnsxsBdhz6C0SgT0GT6RiYifLdMlqzusndnbJo0Fy0SiC5NlVhqba39g8JO4sfefilPXxTE5aeltCxF9egD4yt2ztOrRpOSc2npbmXt03z51/VOPTL7W+/wDt6a8bJk7/AGusRtaghytiFuN+jm3gJx9N4fW2JHZyX+UxyYRSMzG2kapKL7p459Wv8Vh9SPS8Wu8y9Dw+IpuAy1gRz2Dc0cVl+910/Vbtv8Jk9hXVyBuI19m4y9n1eLyPex9WnyORh9q/SuMUw4unY39PXd0Rhak7cjiqWa9uXuOu8dMp6rO16lF0akCykMMlQupAK6nKB23no6u+mK03G2q2ZVBHtmb2liiar35mIHsM42fjqlPEU6VVHUsQbstlNzawJOp9krdtViKtT1298ze8Qe3PZc4baGTXjMo7WsPOaBcYrKGJVh0gj3ieV7TdnGZQTlQjMtiVc2K2W49uvOI5sHFumYK9Wqz5VIYKqhufKoYlju7td8415NN62xamWu5mvaPl6kiowupI8xHaVMg7wRMRwd25iC+Q4aoKdyHdtMpHeg+M1Wz8SSzD9kmd4vEs0t1RuGekWv6S9494kqR3HLX1h7xK2ncJvsK/qkR/gyNKPcPdI/CT7Ct/vOJK4L+jQ9RfwyjWQhCFEIQgRcaNUPaR4j/EotuJdz2gfGXuO/V9b4GUHCDRr9Kgf/a3xlYnyyOLQFtN24dwjVA+cn47DlWAI3jn6Of/AHskGhitC2Vd9hpv5z5Wkc1hROvZ3yXTGml7/wCDaR6dbW2UbrnTdpc2kuk+g0EWjcaaq5w4AEUYAVgQwDKdLHcem8e4hTfTnuTc/OP0uT6IsOj/AJn4zkeiZ8cTes7/AI8vqU5VZ7KjaOxUItbL3TNUsIVYrvI0019s3dVGc9HbFpYUKLDTW+hNt/RedvTfT8+SJ9zcR+3W3O9uNR3V2x9n5NWFiRu6P9tLFU3SQq9k6HdP1GHFXFSK1fLyZJvbqlzjtKVLvqe9Zisdh3p0mR6fGD854xSoDEZ0JDgMCLgra3bNztEXSl3v/bKbHbPNVGCOFYVFK3QOtwHGq3BN78xB0nn5V+j8ol6+NlrWOm0bhTbJ4S1DWwdMuV47EVQQTowppRNrWsPTOg6Oac8IzarU1ty2PmZa7N2XVSphhVRalq1Ri4GfIMqBWDNlZSbHrdp3S/xfBrD4lSWBDEtdkaxBud43eU6Uib0j7ZyXp7kzWOzyRNtvSoYktRYrmAuCo1vbl35XMNReM8F8amIdlqIfRuABdrgEkju08Z6Ztngi/EmlQIYElm1ysTcHQEFRqTf2TJbO4LJTBpYunxburqM27ewFnIClrW3WnmvxKzO9PVTkUncKPY21FWxVk0OYHMSN432G6ewbMrhju/8AGx8umeRngYaWlOrfsI7QPn0TccBarZnVjcLTcb7jTTQ9EziwzW8d+zPKtS1dwm80YP2iesPfH4yo+tT1hPpvmpPCQ/UVe8fiEm8FhyaP7tfwCQOEp+oqesv4hLLgyNKX7tfwCVGnhCENCEIQIuP3L6wlNtv0h6vxl1j/AER6wlNttble4jzErFmcx20GG5U3W5ShtD3+2Vy7WfdxdG37pOffHdoixsd/+3jNHDA88jkmUtqvqSlLXf8AVqLyZS2k2nIp6fsiRaWEHW8pJp4UdPl/mVqElNoHqJ/KI8uPPVXwjKYTt8o+uC7fKRp0MceqvhOhjj1V8JyMH2+U7/NO3d2QpRjj1V8Iv56eqvhD8z7fKKMJ2+UBdo1L06R3avu/hmd2ttalRpVGrjMgqUjYC5BbPrp3TQ7US1KmB0v8JlGwXGYfFK/J4yqq5xzoEaymwZjZr6AC+YdJM55MNckasTeaxuF7sThBSqmiaNUMr1Cq3u2ayoSF6CM3PKDbjVadZmplkJZrMpIvZunn7onBPYtjhdArUcVVYg6NyqaKwtzmbllpspSogYFidebWT2ZrXpZ43JjJHXpjsL+UCslEVHpJWW4XOWalr0E5WF9OiajZHC/DYmndmFM65kqW09u4iZvbP5PaddStDEvTUtnNJxmTN0ixFt/bM/W4OVsDSqo9J6oy/VVKa3UNr6QBNt88/wDWx/uH0o9jJ+pel4nYeGxC3S1jpnovbnubFT7oxs/g8MMajq9wUcWIsRfWeTcH8VjFa1JKiMdMwV1UdraWIE9jpY13SoHAsEJHTN4r9c966lyzU9vtFtwoo3Q+2TvEcnGF+2TvnqeUcKj/ANO/rD3y64PrZlHQnwlDwtP1B7X+c0exBy/4YVewhCFEIQgRsf6HtHvlNwgJAUjfyv7Zc4/0D3j3yg4TvampHS3uHyj4Zsz2NwBZVy3ZrgEjQW5zEo4CrYni236bpnsXjGcjOS1t1+aW+z9ns1MMqZgeqN3YbTE3iE1tapgagI5DaC58CZAr4/EIoKYDEVLsy2GRTZVU5rFr2JYgeoeyJiNh8YjK6lVKkEnQWIsbgzB7F/JvTq57VmUAC3JVt5t2XmseXHv8p0vRL1fBVahd0ahUXITZmAyvY2uhB98tkpnXQzDcH+A9DAk1EJeoRlztbQHeABu5vCbPAHQTdprv8U0lCmdNIvFmx0550s7AkHITWAp7o4BOrQKrhBcJTt0t8Jgds4000qGm7rUWphmugZiufjlByLqdxGmvfPQOEXoU+9vhMJiadRBjXU6tTp8Sedai08RcjoNt03TXz9rFOvf8LfgvtBMS+Hr0cqEVqqVFS7By1Onm0sCg5I3jn13zSHee8zyz8n6rmwBswP56SL85OC117lnqROp7zOnIxe3fW3DD/bs/TlpSOkqaZlpTOk87tDmtgkbUrr0jQyNiMLkSoQbgqR2ywBkfan2T90aVlTOMGPrl752YmBH1y+2BG4Wn6j+P4GafYvpn1T7xMxwp1poOmpNRsT029X4iBdQhCGhCEIEfH/Zt/vPM7ws+wHefw/4mixvoN3TPcJhfD+0fhMfDNnldSppJ+y0b00NRGLWZ6WYswA6qnlDdIQpgy9wOzabIrUxTDWs5y3Y5mObMfdPFycfXEd9d3TDaKz+Xg1icOHUirUq1GyHks7sQbHXIToZmODW03p1GzYp1zMzKmRMuUO2mbffk27yOmarhfgQmCz3JVSy/anUs1lug0I00B3C++YPZOy8RVqfVqNGLAioBflXGbk6W3jtE8vHw2pM7tvu9U9M1i0T/AND0PB4pa1UPnqPa2Us7BASCTanuJta5O64mw2adJgODvBytSqmpV4tTYhlVmd2u2bla2Gut983mBGUWn0cUTEy8eTW+y1WOCRVqxwVZ2YSBOowKs64yUQeEI5Kd7fCY1145a653Wxo5eLOVi16lgG3azYcILmmliAbta5sObnmMxVP83Sq1ZRTu1FhVbMLkM2UK6EXHKNrH9YzM729GPXT+3fBbZZw70KZQZhir6MCwBoPZ2CqApOoy8w59ZqqlTU95lJsHEI+IRqJUq2IRjycpF6NXQi51uu/nk3F4ixPeffHXNvLOWsRPaO64wdMsCw3DfJtTEBQDM8uKrCkWoFbc4ZS1z2WI5rx3E4s8SC2/f46iNuTS0alxeNbV+yfu+MY2TVugPZHdqfZN3fGVWZibP+2HtimJs/7X2GEReEeoojpqfKarYY1Y9g8yflMrt48vDD/5PgJrNhfr/wAPxlVbQhCRRCEIDOLHIb1T7pntvC+H/l+M0eIHJbuPulJi6RelYC50MrNnmFPZj39slYSo2FzZqTspOY5VWouoAJ4thobAbiLzbUNmEbx5SSmC7JwyYuqFrOvMPO9oAYpbstaqN6Uwgo01NiNQtyTu1zDdLPY/BlFCGpTUso1uAZtPzU9B8Igwx6PKZxYOjfVO275dxFY8QgYbDKosihRvsAAPKTKaR1cOegxxaR6J6NOTlROgJ1kPROsh6ICCdCJlPRFAPRKKfhe9qVP1m9wmO2dt51auqUnrBaaNxVOxLE1CrgIwIfk2OUC+hmm4bLxoo4ZGy1GFWpfKWCqoUZmA5rkeBnlOO2VXGJqClUItc0mJXUWDA8nkncfnOtNac75a08zp6PwNqYDEVeOwz5G42kWpAkAVFp1gqGkwHFmzVL235eyRduYzK1u0++VnAXatStjKCYohyDnVxo5dUKgVGsGcAM9rkjlROHNOwV0JVi9SmdbghQhzW5iMxE5ZYiPDvgt7s+dq7aHDTEYZXakVNNmFNAwOjICWdSO+1pK2NwjqYqgyNY1S65FXkjK6gAKCdwKnn5xM7tvYeIqpTVcPUREByhioJLbyQbE37pe/ky4PVFdq9XMnFMUCMpDElAbkHctmFun2T5nJ5UYMc5JfTtgxzXUa29R4OVDxShtCBYjoI3yftJvqm9nvlTs2plza79e6SXr5qL9hHvno4nIjPirePl87JTptMKkw2cPrD6pimGzvTb1TPU5oe2ta2GH7R/tmt2Fuf+H4zJ7U/wC4w49Y+Ymu2GOS3ePdKQs4QhI0IQhA5YTI4DhVhWrLhUrq1e7oaa6sGp+mp7rHwmwkOlsuitQ1Vo0hUNyagRQ5vvuwF4SYccrqmFn6p8pPhLs0gWbqnyhZuqfKT4Rs0r7P1T5RLP1T5SxhG00rSr9U+UTK/VMs4Rs0rMr9U+UUBh+qdxte2+2nnLKIwvC6eeY/A5i1RNKpWwNTUBg2YOr2JGoHJIt2iR9rYBzlxNrVACxQs1RmKsScj3OYAcwAAFtTPQHwCEkkb+bS0VsIoBtZem1h7SNxlrPS8+fjRljUsRsbCUkxdOolMNxpzKxWxTMhNl5gAFNz+0JRbVq0qjU1rMEyVcyswLU3VnBem4Gq6A2YX7RNtjKHFqtOiLAqdRpox3DXQaTzvhRsuoQTY6MoA7SbCcskvVxMcV1DabT+rNmSoAVADLWdFuLXChRYG43g3M7pNTp0r5sq2BuTdTcb8+gJO+/bIh4dUKKqldjTfLdlqK6HXU6MBcXvJONs+c8aaZO7KajAX69LMDe3OD7J8n1PFTPSMdp18/4evBSa2mZRkxq2JRgwva4NxJ2yquahVP7SfGQamBbisqsKpUC5U5mNucjeLyRsIf8ATVP3ijwH+Zn0is0x9E/Es8nUzs4YbP8ASf1YGdbPGr9w98+28aDj/wDuqHqt7xNfsP0D63wEyOK/7ul2If7vlNfsT0D63wEvwR5WMIQkaEIQgEIQgEIQgEIQgEIQgEIQgEIQgES0WEBk4Zb3IuekyPjtmU6qlaiBgdCDzj4ydCBhdofk8wj/APhB7iVPvk3GYayhStwAALi+7vmsIjNSgD/vxnzud6fTlViJnWvmHfHntWe/disPhjrkUr2gZflLYhxQOdixzjf3S0qYW27wO+Q9ogilY9Ye6dOFw441OmJ255ck3ncqho5gRo/sjZEfwS8l/ZPa5KytrjF7KfwabLYw+r9pmO34w9lP/ffNlscfVjvMvwR5ToQhI0IQhAIQhAIQhAIQhAIQhAIQhAIQhAIQhAIQhAIQhAQiRsTgVca37P8AiSoQM5i9kuu7lDs3yLh7qMo3X1Bvf2HpmtkfEYRH9Ia9I3wmmHo64uqehLfhm02SPqx7ffKscHLVGqLUN20IIGm7dbuEucHh+LUKCTbnMqRB+EISN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4" name="AutoShape 2" descr="data:image/jpeg;base64,/9j/4AAQSkZJRgABAQAAAQABAAD/2wCEAAkGBw8PEA8NDQ0NDQ0NDQ8MDQ0NEA8NDQ8NFBEWFhQRFBQYHCggGBolGxQUITEhJSkrLi4uFx8zOD8tNygtLisBCgoKDg0OGg8QFywcFBwsLCwsLCwsKywsLCwsLCwsLCssMiwsLCwrLCssKywsKyw3LDc3Nyw3Kyw3KysrKysrLP/AABEIAPkAygMBIgACEQEDEQH/xAAbAAABBQEBAAAAAAAAAAAAAAAAAQIDBQYEB//EAEUQAAIBAgEHBwcKBAYDAAAAAAABAgMRBAUGEiExccEyNEFRgZGxEzNhcnOhsgciIyRigrPC0fBCU3TxQ0RSk6LhFBWS/8QAFwEBAQEBAAAAAAAAAAAAAAAAAAECA//EABoRAQEBAQEBAQAAAAAAAAAAAAABETESIQL/2gAMAwEAAhEDEQA/APcAARtLW3ZLa3qQCgc8sdRW2vRW+pBcSKWV8MtuIo9k0/ADtArJZfwi/wAePZGcvBEcs5cItlST3QnxRcotwKOedWGWxVpbox4silnbR6KVZ79BcRlGhAzEs749GHk980uDI5Z3y6MPFb6jf5R5o1YGOlndW6KVJb9OXFEUs68S/wCGit0JcZF80bYDCSzmxT/jit0I8SKWcOLf+PLshTXgh4o9AA86/wDd4nb/AORVvv1dxNTzpxcf44VPaQX5bDzRvwMZQz0qLzmHpy9MJyh7mmWNHO+g+XTrQ9NozXud/cTKNEBV0c4sJPZXUX9uMoe9qx0yynQtdVYzXXTvV+G5MHWBWvLmGW2c4+mVKtFd7idNHKFCfIr0pPqU4t91wOkAAAAAACtzj5rV+5+JEsitzj5rV+5+JEs6MNJkba6u4fMiZ2COSC66GiKbIZkHYJc4HUktja8CNZTcKkIyiqmmp2u2kmrO+olosrhcnzexEcVUqQnTjHQeppt6l0azSRyfQW2Me1Q/QaMoCT6DWunh4p2jBPrT/Q5Y1FfVKXY5MaKCOHm9kJvdFsesFW/lVP8A5aNHCCe2Epb4SlwOiFGH8pf7dvFDRkngqnSox9adOPiwWTKj2Ol/uQfgbanq2Qa3aK4kvlH6e1ozoxMMi1f7U60vCB008g1H1v7rj8VjW6T6o97/AEDX1xXY3xGjMwzbm9smt6hwkzuwmQdBNeUa0mm7Fx9/uSQaPpk/36Bo4HkqVrKvKL69FSKnK1F01dz8o1/qSWzcaXyceqT7ZEc8HSlyqMJeslLxGhua2PliKGnKMYWlKKjBNJJO3AuTkydQjBNQhGnHojBKKT2vUt51mAAAABW5x81q/c/EiWRW5xc2q7o/HEs6MJMikySZHI6iGZDMlkRTJRDNlbi5qNag30+UirdbUVxLKRT5Vf0uG9d/FAzRocy39PVX2nfcbmKX+hd0TDZl+fq+twN3E1J8Do+hJfvcPUn+9Y2I5AKr9fu/7F7e4EKQKt79wqW/vYCpEBor++sW3oQoqIAAFsAqYoiQqA6cLse/giYhwux7+CJjIAAAArs4ubVd0fjRYldnDzat6sfiRZ0YKRFMlmQzOohkRzJJEUyURTKbKvnsIuurL3JPgXEipykvpsN6838JmjQZl+fq+twN1Ew2Znn6u/gblGpxEkRyGRHoVTkKAqIFQ4SIpKFFEQpADhEKAqQoiFA6MLse/gTEOG2PeTGQAAABXZwc2reqviRYldnDzat6q+JFnRgZkUySTIps6iKRFMlkQzJRFMqspeew3rT/AClrMqcp+dw3tJflM0aHMzz9XfwNyjD5m+fq7+BuUanA5D0MQ9Ch4IEKiByFGocShUKNHIgByGioBUOGhcDqw2x7yYhwux7+BMZAAAAFdnBzWt6nFFiV+cHNq3qcUIPPmRTJZEUjsqKRFIlkRSJURTKfKvnsJ7aXwlvMqMr+dwnt/wBDNGjzN8/V38DcxMNmbzirv4G5RqcD0OQ1DgHoVCIUgcmOGIcmShRUIKQKAIAFQo0AOvCbHv4E5BhNj3k5kAAAAV+X+bVvU4osCvy/zav7N+KEHnsiGRNJkMjssRyIpEsiKRlEUinyx5zC+3XjEt5MqMscvC/1EfiiZo0eZ3OKm/gbpGEzO5xU/fQbpG5wPQ9DEOQoehwxDkyByFGipgOTFGi3IHBcQCBwCAB2YPY9/AnOfB7Hv4HQZoAAAAr8v82r+zfiWBX5f5tX9mxB55IhkSzZEzs0jkRSJZEUjLKKRUZafz8L/UQ+OBbyKfLfLw39TT/EgZo0WaD+sVOzwN2jBZov6zU7PA3kTc4HochiHIoemOTI0xxA9MUZccmQOuFxLgA5MW4y4twH3AaFyYO7BbHv4HQc2B2PfwOkzQAAEAV+X+a1/ZSLAhxdKE6c4VfNyi4zu9H5u/oA8ubI2ybOKtgsLJaGOoThOfk1FyWnCTvZSey2rbq6DlcjpuqJMZJg2NkwiORUZa5WG/qKf4kC2kVOWeVh/bw+OJmqv80n9Zn2eBu4swWaj+sz3I3cWb/PESpipjLi3KiRMVMYmOTCnoVMYhyIHDkMTC5A8BtxbgKFxLhpAd+A2S9bgdRyZP2S9bgdZi9AAAQBxZapqWHrJ31wetamjtObKSvSqL7LA8Kz3zRq1oTlQpqb1P5rUJOzvsta5ls2sp4rCadGoqk6dNxTpVbpwTvyXa8dmzYe51KRU5RyRTq3bhG7Vm2k7rqZcGXwGVKVdXpy1rlQlqnHeuJ1tlHljNWdOXlMNpRkndRTs7/ZfSc2By/KD8li4tNavKpWf3o8UXVaJsqsscrD+2j8USxhVjJKUZKUWrpxd0ysyu/nUPbR+KIovM139ZnuRuoswWa7+tS3I3UGb/PETJi3GJi3KJExykRDkwJlIXSI0Lov+4EikLpIjt1teJwYzLeCo+exmHpvqlUgpd17k+Cz0hNIymK+ULJlO6jUqV2uilSqO+5ySXvKnEfKdfVhsn1Z+mrONP3RUvEmwehJvqC/WeYVM7ctV7+Rw9HDw0XLT8nOehFK7lKUnay3HdkbKuVFoOvSrYtTnFSqWhTpW6fmxitXYmT1B6hkyfKjulf3W9x3HPgnDRSpxUNWk4JWs3tOgxQAAABBjVenNfZJyPEL5ktwGdnSOedEtZUiGVIuimr4ZSVmrozmW82adZNuN30SXLXb0m1nRIJ0RR41icn4rAycqb0qV9a1uD3roZFWyzCvUw1JXhWlVTcJX0bLW2pW9B63jcnxmmmtbVr/AK9Z57nN8n6qThUpzlCWk9HyStJS28CC5zZoyWJk7arLWrNd5t4w62l2o8xwub+WsFavTjOvS+ZNTqKnJzg7NJu1+J3Tw+XMYvJyisJCWtyp+VpNWd7X0m+43P1g9ClKMVeU4xS6XqXeyvxGcWApaqmNw6a2xVSm5dybZjV8m1ab0q1WVV9MneXvk7lhhvk0guU49sr+5D2O6v8AKDk2F9GdWs10U6VTX2yUUV1b5TYf5fAV5vo8pKFLw0i4w2YOHjynHsjfxLXD5q4SH8Dlvdl3E2jC1s+sqVPM4SjST6Z+UqPvvFe453jcuYj/ADMqafRRpwj71G/vPUqGScPDk0YL02udcKSWyKW5JE+jyKOZuPxHOK2Jqp/zJzmv+TLPBfJkly7LfLgkenKLHKAwY3B5g4aHKUH2N+JdYbNzDU9ke5KPgXKiO0Rggp0YxsoxSsSW9CJNEXRAlwcdr6dS7DpIcMtT3kxAAAAA2otTHAwOKVMilTO5wGSgBXypEM6JZSpkcqYFXOicWKoa4+iSLyVI5q9DZvAqaS+nS1u0U0m3Za3sRbrsRwqnbEfcXEsoxAbYVRJFEcol0RqI5RHqI9RGiNRHKJJoi6I0MURdEfYWxAxRHaI6wtgGWFsOsLYB9Hp3kgymPAAAAAAAACwAA1xGuBIAEEqZDUpbN52jXECjqU/p/uLidiiJXp/TX+yuJOogMURVEksLYBiiOsOsLYBtgsPsLYBlhbD7BYBtgsPsFgG2FsOAAiOEQoAAAAAAAAAAAAAAAAAclWP0l/sokSFnH51/QPsAzRF0R9gsA2wth1gsA2wth1gAbYWwoAJYLCgAAAAAAAAAAAAAAAAAAAAAAAANa1i2FAAAAAAAAAAAAAAAAAAAAAAAAAAAAAAAAAAAAAAAAAAAAAAAAAAAAAAAAAAAAAAAAAAAAAAAD//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 name="AutoShape 4" descr="data:image/jpeg;base64,/9j/4AAQSkZJRgABAQAAAQABAAD/2wCEAAkGBw8PEA8NDQ0NDQ0NDQ8MDQ0NEA8NDQ8NFBEWFhQRFBQYHCggGBolGxQUITEhJSkrLi4uFx8zOD8tNygtLisBCgoKDg0OGg8QFywcFBwsLCwsLCwsKywsLCwsLCwsLCssMiwsLCwrLCssKywsKyw3LDc3Nyw3Kyw3KysrKysrLP/AABEIAPkAygMBIgACEQEDEQH/xAAbAAABBQEBAAAAAAAAAAAAAAAAAQIDBQYEB//EAEUQAAIBAgEHBwcKBAYDAAAAAAABAgMRBAUGEiExccEyNEFRgZGxEzNhcnOhsgciIyRigrPC0fBCU3TxQ0RSk6LhFBWS/8QAFwEBAQEBAAAAAAAAAAAAAAAAAAECA//EABoRAQEBAQEBAQAAAAAAAAAAAAABETESIQL/2gAMAwEAAhEDEQA/APcAARtLW3ZLa3qQCgc8sdRW2vRW+pBcSKWV8MtuIo9k0/ADtArJZfwi/wAePZGcvBEcs5cItlST3QnxRcotwKOedWGWxVpbox4silnbR6KVZ79BcRlGhAzEs749GHk980uDI5Z3y6MPFb6jf5R5o1YGOlndW6KVJb9OXFEUs68S/wCGit0JcZF80bYDCSzmxT/jit0I8SKWcOLf+PLshTXgh4o9AA86/wDd4nb/AORVvv1dxNTzpxcf44VPaQX5bDzRvwMZQz0qLzmHpy9MJyh7mmWNHO+g+XTrQ9NozXud/cTKNEBV0c4sJPZXUX9uMoe9qx0yynQtdVYzXXTvV+G5MHWBWvLmGW2c4+mVKtFd7idNHKFCfIr0pPqU4t91wOkAAAAAACtzj5rV+5+JEsitzj5rV+5+JEs6MNJkba6u4fMiZ2COSC66GiKbIZkHYJc4HUktja8CNZTcKkIyiqmmp2u2kmrO+olosrhcnzexEcVUqQnTjHQeppt6l0azSRyfQW2Me1Q/QaMoCT6DWunh4p2jBPrT/Q5Y1FfVKXY5MaKCOHm9kJvdFsesFW/lVP8A5aNHCCe2Epb4SlwOiFGH8pf7dvFDRkngqnSox9adOPiwWTKj2Ol/uQfgbanq2Qa3aK4kvlH6e1ozoxMMi1f7U60vCB008g1H1v7rj8VjW6T6o97/AEDX1xXY3xGjMwzbm9smt6hwkzuwmQdBNeUa0mm7Fx9/uSQaPpk/36Bo4HkqVrKvKL69FSKnK1F01dz8o1/qSWzcaXyceqT7ZEc8HSlyqMJeslLxGhua2PliKGnKMYWlKKjBNJJO3AuTkydQjBNQhGnHojBKKT2vUt51mAAAABW5x81q/c/EiWRW5xc2q7o/HEs6MJMikySZHI6iGZDMlkRTJRDNlbi5qNag30+UirdbUVxLKRT5Vf0uG9d/FAzRocy39PVX2nfcbmKX+hd0TDZl+fq+twN3E1J8Do+hJfvcPUn+9Y2I5AKr9fu/7F7e4EKQKt79wqW/vYCpEBor++sW3oQoqIAAFsAqYoiQqA6cLse/giYhwux7+CJjIAAAArs4ubVd0fjRYldnDzat6sfiRZ0YKRFMlmQzOohkRzJJEUyURTKbKvnsIuurL3JPgXEipykvpsN6838JmjQZl+fq+twN1Ew2Znn6u/gblGpxEkRyGRHoVTkKAqIFQ4SIpKFFEQpADhEKAqQoiFA6MLse/gTEOG2PeTGQAAABXZwc2reqviRYldnDzat6q+JFnRgZkUySTIps6iKRFMlkQzJRFMqspeew3rT/AClrMqcp+dw3tJflM0aHMzz9XfwNyjD5m+fq7+BuUanA5D0MQ9Ch4IEKiByFGocShUKNHIgByGioBUOGhcDqw2x7yYhwux7+BMZAAAAFdnBzWt6nFFiV+cHNq3qcUIPPmRTJZEUjsqKRFIlkRSJURTKfKvnsJ7aXwlvMqMr+dwnt/wBDNGjzN8/V38DcxMNmbzirv4G5RqcD0OQ1DgHoVCIUgcmOGIcmShRUIKQKAIAFQo0AOvCbHv4E5BhNj3k5kAAAAV+X+bVvU4osCvy/zav7N+KEHnsiGRNJkMjssRyIpEsiKRlEUinyx5zC+3XjEt5MqMscvC/1EfiiZo0eZ3OKm/gbpGEzO5xU/fQbpG5wPQ9DEOQoehwxDkyByFGipgOTFGi3IHBcQCBwCAB2YPY9/AnOfB7Hv4HQZoAAAAr8v82r+zfiWBX5f5tX9mxB55IhkSzZEzs0jkRSJZEUjLKKRUZafz8L/UQ+OBbyKfLfLw39TT/EgZo0WaD+sVOzwN2jBZov6zU7PA3kTc4HochiHIoemOTI0xxA9MUZccmQOuFxLgA5MW4y4twH3AaFyYO7BbHv4HQc2B2PfwOkzQAAEAV+X+a1/ZSLAhxdKE6c4VfNyi4zu9H5u/oA8ubI2ybOKtgsLJaGOoThOfk1FyWnCTvZSey2rbq6DlcjpuqJMZJg2NkwiORUZa5WG/qKf4kC2kVOWeVh/bw+OJmqv80n9Zn2eBu4swWaj+sz3I3cWb/PESpipjLi3KiRMVMYmOTCnoVMYhyIHDkMTC5A8BtxbgKFxLhpAd+A2S9bgdRyZP2S9bgdZi9AAAQBxZapqWHrJ31wetamjtObKSvSqL7LA8Kz3zRq1oTlQpqb1P5rUJOzvsta5ls2sp4rCadGoqk6dNxTpVbpwTvyXa8dmzYe51KRU5RyRTq3bhG7Vm2k7rqZcGXwGVKVdXpy1rlQlqnHeuJ1tlHljNWdOXlMNpRkndRTs7/ZfSc2By/KD8li4tNavKpWf3o8UXVaJsqsscrD+2j8USxhVjJKUZKUWrpxd0ysyu/nUPbR+KIovM139ZnuRuoswWa7+tS3I3UGb/PETJi3GJi3KJExykRDkwJlIXSI0Lov+4EikLpIjt1teJwYzLeCo+exmHpvqlUgpd17k+Cz0hNIymK+ULJlO6jUqV2uilSqO+5ySXvKnEfKdfVhsn1Z+mrONP3RUvEmwehJvqC/WeYVM7ctV7+Rw9HDw0XLT8nOehFK7lKUnay3HdkbKuVFoOvSrYtTnFSqWhTpW6fmxitXYmT1B6hkyfKjulf3W9x3HPgnDRSpxUNWk4JWs3tOgxQAAABBjVenNfZJyPEL5ktwGdnSOedEtZUiGVIuimr4ZSVmrozmW82adZNuN30SXLXb0m1nRIJ0RR41icn4rAycqb0qV9a1uD3roZFWyzCvUw1JXhWlVTcJX0bLW2pW9B63jcnxmmmtbVr/AK9Z57nN8n6qThUpzlCWk9HyStJS28CC5zZoyWJk7arLWrNd5t4w62l2o8xwub+WsFavTjOvS+ZNTqKnJzg7NJu1+J3Tw+XMYvJyisJCWtyp+VpNWd7X0m+43P1g9ClKMVeU4xS6XqXeyvxGcWApaqmNw6a2xVSm5dybZjV8m1ab0q1WVV9MneXvk7lhhvk0guU49sr+5D2O6v8AKDk2F9GdWs10U6VTX2yUUV1b5TYf5fAV5vo8pKFLw0i4w2YOHjynHsjfxLXD5q4SH8Dlvdl3E2jC1s+sqVPM4SjST6Z+UqPvvFe453jcuYj/ADMqafRRpwj71G/vPUqGScPDk0YL02udcKSWyKW5JE+jyKOZuPxHOK2Jqp/zJzmv+TLPBfJkly7LfLgkenKLHKAwY3B5g4aHKUH2N+JdYbNzDU9ke5KPgXKiO0Rggp0YxsoxSsSW9CJNEXRAlwcdr6dS7DpIcMtT3kxAAAAA2otTHAwOKVMilTO5wGSgBXypEM6JZSpkcqYFXOicWKoa4+iSLyVI5q9DZvAqaS+nS1u0U0m3Za3sRbrsRwqnbEfcXEsoxAbYVRJFEcol0RqI5RHqI9RGiNRHKJJoi6I0MURdEfYWxAxRHaI6wtgGWFsOsLYB9Hp3kgymPAAAAAAAACwAA1xGuBIAEEqZDUpbN52jXECjqU/p/uLidiiJXp/TX+yuJOogMURVEksLYBiiOsOsLYBtgsPsLYBlhbD7BYBtgsPsFgG2FsOAAiOEQoAAAAAAAAAAAAAAAAAclWP0l/sokSFnH51/QPsAzRF0R9gsA2wth1gsA2wth1gAbYWwoAJYLCgAAAAAAAAAAAAAAAAAAAAAAAANa1i2FAAAAAAAAAAAAAAAAAAAAAAAAAAAAAAAAAAAAAAAAAAAAAAAAAAAAAAAAAAAAAAAAAAAAAAAD//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alibri" pitchFamily="34" charset="0"/>
              </a:rPr>
              <a:t>Controlling the Climate in Your Room</a:t>
            </a:r>
            <a:endParaRPr lang="en-US" dirty="0">
              <a:latin typeface="Calibri" pitchFamily="34" charset="0"/>
            </a:endParaRPr>
          </a:p>
        </p:txBody>
      </p:sp>
      <p:pic>
        <p:nvPicPr>
          <p:cNvPr id="6" name="Content Placeholder 5" descr="ALC Stat II.jpg"/>
          <p:cNvPicPr>
            <a:picLocks noGrp="1" noChangeAspect="1"/>
          </p:cNvPicPr>
          <p:nvPr>
            <p:ph sz="quarter" idx="1"/>
          </p:nvPr>
        </p:nvPicPr>
        <p:blipFill>
          <a:blip r:embed="rId3" cstate="print"/>
          <a:stretch>
            <a:fillRect/>
          </a:stretch>
        </p:blipFill>
        <p:spPr>
          <a:xfrm>
            <a:off x="5029200" y="2057400"/>
            <a:ext cx="2263964" cy="3733800"/>
          </a:xfrm>
        </p:spPr>
      </p:pic>
      <p:pic>
        <p:nvPicPr>
          <p:cNvPr id="8" name="Picture 7" descr="ALC Stat I.jpg"/>
          <p:cNvPicPr>
            <a:picLocks noChangeAspect="1"/>
          </p:cNvPicPr>
          <p:nvPr/>
        </p:nvPicPr>
        <p:blipFill>
          <a:blip r:embed="rId4" cstate="print"/>
          <a:stretch>
            <a:fillRect/>
          </a:stretch>
        </p:blipFill>
        <p:spPr>
          <a:xfrm>
            <a:off x="1066800" y="2057400"/>
            <a:ext cx="2440967" cy="3733799"/>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rPr>
              <a:t>What you can do to help</a:t>
            </a:r>
            <a:endParaRPr lang="en-US" dirty="0">
              <a:latin typeface="Calibri" pitchFamily="34" charset="0"/>
            </a:endParaRPr>
          </a:p>
        </p:txBody>
      </p:sp>
      <p:sp>
        <p:nvSpPr>
          <p:cNvPr id="3" name="Content Placeholder 2"/>
          <p:cNvSpPr>
            <a:spLocks noGrp="1"/>
          </p:cNvSpPr>
          <p:nvPr>
            <p:ph sz="quarter" idx="1"/>
          </p:nvPr>
        </p:nvSpPr>
        <p:spPr/>
        <p:txBody>
          <a:bodyPr/>
          <a:lstStyle/>
          <a:p>
            <a:pPr algn="ctr">
              <a:buNone/>
            </a:pPr>
            <a:r>
              <a:rPr lang="en-US" sz="6000" dirty="0" smtClean="0">
                <a:latin typeface="Calibri" pitchFamily="34" charset="0"/>
              </a:rPr>
              <a:t>“Buffet” Service</a:t>
            </a:r>
          </a:p>
          <a:p>
            <a:pPr lvl="1"/>
            <a:r>
              <a:rPr lang="en-US" sz="6000" dirty="0" smtClean="0">
                <a:latin typeface="Calibri" pitchFamily="34" charset="0"/>
              </a:rPr>
              <a:t>Take what you need</a:t>
            </a:r>
          </a:p>
          <a:p>
            <a:pPr lvl="1"/>
            <a:r>
              <a:rPr lang="en-US" sz="6000" dirty="0" smtClean="0">
                <a:latin typeface="Calibri" pitchFamily="34" charset="0"/>
              </a:rPr>
              <a:t>Use what you take</a:t>
            </a:r>
          </a:p>
          <a:p>
            <a:pPr lvl="1"/>
            <a:r>
              <a:rPr lang="en-US" sz="6000" dirty="0" smtClean="0">
                <a:latin typeface="Calibri" pitchFamily="34" charset="0"/>
              </a:rPr>
              <a:t>Eliminate waste</a:t>
            </a:r>
          </a:p>
          <a:p>
            <a:endParaRPr lang="en-US" dirty="0"/>
          </a:p>
        </p:txBody>
      </p:sp>
    </p:spTree>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rPr>
              <a:t>Harvesting the Low-Hanging Fruit</a:t>
            </a:r>
            <a:endParaRPr lang="en-US" dirty="0">
              <a:latin typeface="Calibri" pitchFamily="34" charset="0"/>
            </a:endParaRPr>
          </a:p>
        </p:txBody>
      </p:sp>
      <p:sp>
        <p:nvSpPr>
          <p:cNvPr id="3" name="Content Placeholder 2"/>
          <p:cNvSpPr>
            <a:spLocks noGrp="1"/>
          </p:cNvSpPr>
          <p:nvPr>
            <p:ph sz="quarter" idx="1"/>
          </p:nvPr>
        </p:nvSpPr>
        <p:spPr/>
        <p:txBody>
          <a:bodyPr>
            <a:normAutofit/>
          </a:bodyPr>
          <a:lstStyle/>
          <a:p>
            <a:pPr algn="ctr">
              <a:buNone/>
            </a:pPr>
            <a:r>
              <a:rPr lang="en-US" sz="4000" dirty="0" smtClean="0">
                <a:latin typeface="Calibri" pitchFamily="34" charset="0"/>
              </a:rPr>
              <a:t>Turn off Promethean Boards</a:t>
            </a:r>
            <a:endParaRPr lang="en-US" sz="4000" dirty="0">
              <a:latin typeface="Calibri" pitchFamily="34" charset="0"/>
            </a:endParaRPr>
          </a:p>
        </p:txBody>
      </p:sp>
      <p:sp>
        <p:nvSpPr>
          <p:cNvPr id="5" name="TextBox 4"/>
          <p:cNvSpPr txBox="1"/>
          <p:nvPr/>
        </p:nvSpPr>
        <p:spPr>
          <a:xfrm>
            <a:off x="3505200" y="4114800"/>
            <a:ext cx="2590800" cy="646331"/>
          </a:xfrm>
          <a:prstGeom prst="rect">
            <a:avLst/>
          </a:prstGeom>
          <a:noFill/>
        </p:spPr>
        <p:txBody>
          <a:bodyPr wrap="square" rtlCol="0">
            <a:spAutoFit/>
          </a:bodyPr>
          <a:lstStyle/>
          <a:p>
            <a:r>
              <a:rPr lang="en-US" sz="3600" dirty="0" smtClean="0">
                <a:latin typeface="Calibri" pitchFamily="34" charset="0"/>
              </a:rPr>
              <a:t>=380 Watts=</a:t>
            </a:r>
            <a:endParaRPr lang="en-US" sz="3600" dirty="0">
              <a:latin typeface="Calibri" pitchFamily="34" charset="0"/>
            </a:endParaRPr>
          </a:p>
        </p:txBody>
      </p:sp>
      <p:pic>
        <p:nvPicPr>
          <p:cNvPr id="8" name="Picture 7" descr="ppl_wht_wprd_body_sb800i_gesturesSpace.ashx.jpg"/>
          <p:cNvPicPr>
            <a:picLocks noChangeAspect="1"/>
          </p:cNvPicPr>
          <p:nvPr/>
        </p:nvPicPr>
        <p:blipFill>
          <a:blip r:embed="rId3" cstate="print"/>
          <a:stretch>
            <a:fillRect/>
          </a:stretch>
        </p:blipFill>
        <p:spPr>
          <a:xfrm>
            <a:off x="609600" y="2286000"/>
            <a:ext cx="2971800" cy="4043416"/>
          </a:xfrm>
          <a:prstGeom prst="rect">
            <a:avLst/>
          </a:prstGeom>
        </p:spPr>
      </p:pic>
      <p:pic>
        <p:nvPicPr>
          <p:cNvPr id="9" name="Picture 8" descr="DirtDevil.jpg"/>
          <p:cNvPicPr>
            <a:picLocks noChangeAspect="1"/>
          </p:cNvPicPr>
          <p:nvPr/>
        </p:nvPicPr>
        <p:blipFill>
          <a:blip r:embed="rId4" cstate="print"/>
          <a:stretch>
            <a:fillRect/>
          </a:stretch>
        </p:blipFill>
        <p:spPr>
          <a:xfrm>
            <a:off x="5943600" y="2743200"/>
            <a:ext cx="3048000" cy="304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rPr>
              <a:t>Harvesting the Low-Hanging Fruit</a:t>
            </a:r>
            <a:endParaRPr lang="en-US" dirty="0">
              <a:latin typeface="Calibri" pitchFamily="34" charset="0"/>
            </a:endParaRPr>
          </a:p>
        </p:txBody>
      </p:sp>
      <p:sp>
        <p:nvSpPr>
          <p:cNvPr id="3" name="Content Placeholder 2"/>
          <p:cNvSpPr>
            <a:spLocks noGrp="1"/>
          </p:cNvSpPr>
          <p:nvPr>
            <p:ph sz="quarter" idx="1"/>
          </p:nvPr>
        </p:nvSpPr>
        <p:spPr/>
        <p:txBody>
          <a:bodyPr/>
          <a:lstStyle/>
          <a:p>
            <a:pPr algn="ctr">
              <a:buNone/>
            </a:pPr>
            <a:r>
              <a:rPr lang="en-US" sz="4800" dirty="0" smtClean="0">
                <a:latin typeface="Calibri" pitchFamily="34" charset="0"/>
              </a:rPr>
              <a:t>Close Windows and Doors</a:t>
            </a:r>
          </a:p>
          <a:p>
            <a:endParaRPr lang="en-US" dirty="0"/>
          </a:p>
        </p:txBody>
      </p:sp>
      <p:pic>
        <p:nvPicPr>
          <p:cNvPr id="8196" name="Picture 4" descr="http://media-cdn.tripadvisor.com/media/photo-s/04/c9/b1/c7/crossland-economy-studios.jpg"/>
          <p:cNvPicPr>
            <a:picLocks noChangeAspect="1" noChangeArrowheads="1"/>
          </p:cNvPicPr>
          <p:nvPr/>
        </p:nvPicPr>
        <p:blipFill>
          <a:blip r:embed="rId3" cstate="print"/>
          <a:srcRect/>
          <a:stretch>
            <a:fillRect/>
          </a:stretch>
        </p:blipFill>
        <p:spPr bwMode="auto">
          <a:xfrm>
            <a:off x="5943600" y="2590800"/>
            <a:ext cx="2209800" cy="3314700"/>
          </a:xfrm>
          <a:prstGeom prst="rect">
            <a:avLst/>
          </a:prstGeom>
          <a:noFill/>
        </p:spPr>
      </p:pic>
      <p:pic>
        <p:nvPicPr>
          <p:cNvPr id="6" name="Picture 5" descr="0160-open-window-lms-900.jpg"/>
          <p:cNvPicPr>
            <a:picLocks noChangeAspect="1"/>
          </p:cNvPicPr>
          <p:nvPr/>
        </p:nvPicPr>
        <p:blipFill>
          <a:blip r:embed="rId4" cstate="print"/>
          <a:stretch>
            <a:fillRect/>
          </a:stretch>
        </p:blipFill>
        <p:spPr>
          <a:xfrm>
            <a:off x="838200" y="2667000"/>
            <a:ext cx="3139427" cy="2085975"/>
          </a:xfrm>
          <a:prstGeom prst="rect">
            <a:avLst/>
          </a:prstGeom>
        </p:spPr>
      </p:pic>
      <p:sp>
        <p:nvSpPr>
          <p:cNvPr id="7" name="TextBox 6"/>
          <p:cNvSpPr txBox="1"/>
          <p:nvPr/>
        </p:nvSpPr>
        <p:spPr>
          <a:xfrm>
            <a:off x="914400" y="4953000"/>
            <a:ext cx="4126194" cy="1077218"/>
          </a:xfrm>
          <a:prstGeom prst="rect">
            <a:avLst/>
          </a:prstGeom>
          <a:noFill/>
        </p:spPr>
        <p:txBody>
          <a:bodyPr wrap="none" rtlCol="0">
            <a:spAutoFit/>
          </a:bodyPr>
          <a:lstStyle/>
          <a:p>
            <a:r>
              <a:rPr lang="en-US" sz="3200" dirty="0" smtClean="0"/>
              <a:t>Windows 5 X Infiltration</a:t>
            </a:r>
          </a:p>
          <a:p>
            <a:r>
              <a:rPr lang="en-US" sz="3200" dirty="0" smtClean="0"/>
              <a:t>Doors 15 X Infiltration</a:t>
            </a:r>
            <a:endParaRPr lang="en-US" sz="3200" dirty="0"/>
          </a:p>
        </p:txBody>
      </p:sp>
    </p:spTree>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anim calcmode="lin" valueType="num">
                                      <p:cBhvr additive="base">
                                        <p:cTn id="7" dur="500" fill="hold"/>
                                        <p:tgtEl>
                                          <p:spTgt spid="8196"/>
                                        </p:tgtEl>
                                        <p:attrNameLst>
                                          <p:attrName>ppt_x</p:attrName>
                                        </p:attrNameLst>
                                      </p:cBhvr>
                                      <p:tavLst>
                                        <p:tav tm="0">
                                          <p:val>
                                            <p:strVal val="#ppt_x"/>
                                          </p:val>
                                        </p:tav>
                                        <p:tav tm="100000">
                                          <p:val>
                                            <p:strVal val="#ppt_x"/>
                                          </p:val>
                                        </p:tav>
                                      </p:tavLst>
                                    </p:anim>
                                    <p:anim calcmode="lin" valueType="num">
                                      <p:cBhvr additive="base">
                                        <p:cTn id="8" dur="500" fill="hold"/>
                                        <p:tgtEl>
                                          <p:spTgt spid="819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rPr>
              <a:t>Harvesting the Low-Hanging Fruit</a:t>
            </a:r>
            <a:endParaRPr lang="en-US" dirty="0">
              <a:latin typeface="Calibri" pitchFamily="34" charset="0"/>
            </a:endParaRPr>
          </a:p>
        </p:txBody>
      </p:sp>
      <p:sp>
        <p:nvSpPr>
          <p:cNvPr id="3" name="Content Placeholder 2"/>
          <p:cNvSpPr>
            <a:spLocks noGrp="1"/>
          </p:cNvSpPr>
          <p:nvPr>
            <p:ph sz="quarter" idx="1"/>
          </p:nvPr>
        </p:nvSpPr>
        <p:spPr/>
        <p:txBody>
          <a:bodyPr>
            <a:normAutofit/>
          </a:bodyPr>
          <a:lstStyle/>
          <a:p>
            <a:pPr algn="ctr">
              <a:buNone/>
            </a:pPr>
            <a:r>
              <a:rPr lang="en-US" sz="4000" dirty="0" smtClean="0">
                <a:latin typeface="Calibri" pitchFamily="34" charset="0"/>
              </a:rPr>
              <a:t>Turn off Idle Computers</a:t>
            </a:r>
            <a:endParaRPr lang="en-US" sz="4000" dirty="0">
              <a:latin typeface="Calibri" pitchFamily="34" charset="0"/>
            </a:endParaRPr>
          </a:p>
        </p:txBody>
      </p:sp>
      <p:pic>
        <p:nvPicPr>
          <p:cNvPr id="4" name="Picture 3" descr="computerroom.jpg"/>
          <p:cNvPicPr>
            <a:picLocks noChangeAspect="1"/>
          </p:cNvPicPr>
          <p:nvPr/>
        </p:nvPicPr>
        <p:blipFill>
          <a:blip r:embed="rId3" cstate="print"/>
          <a:stretch>
            <a:fillRect/>
          </a:stretch>
        </p:blipFill>
        <p:spPr>
          <a:xfrm>
            <a:off x="2819400" y="2362200"/>
            <a:ext cx="5791200" cy="3886200"/>
          </a:xfrm>
          <a:prstGeom prst="rect">
            <a:avLst/>
          </a:prstGeom>
        </p:spPr>
      </p:pic>
      <p:sp>
        <p:nvSpPr>
          <p:cNvPr id="5" name="TextBox 4"/>
          <p:cNvSpPr txBox="1"/>
          <p:nvPr/>
        </p:nvSpPr>
        <p:spPr>
          <a:xfrm>
            <a:off x="152400" y="2971800"/>
            <a:ext cx="2719591" cy="1384995"/>
          </a:xfrm>
          <a:prstGeom prst="rect">
            <a:avLst/>
          </a:prstGeom>
          <a:noFill/>
        </p:spPr>
        <p:txBody>
          <a:bodyPr wrap="none" rtlCol="0">
            <a:spAutoFit/>
          </a:bodyPr>
          <a:lstStyle/>
          <a:p>
            <a:r>
              <a:rPr lang="en-US" sz="2800" dirty="0" smtClean="0"/>
              <a:t>Monitor 60 Watts</a:t>
            </a:r>
          </a:p>
          <a:p>
            <a:endParaRPr lang="en-US" sz="2800" dirty="0" smtClean="0"/>
          </a:p>
          <a:p>
            <a:r>
              <a:rPr lang="en-US" sz="2800" dirty="0" smtClean="0"/>
              <a:t>CPU 250 Watts</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1508</TotalTime>
  <Words>567</Words>
  <Application>Microsoft Office PowerPoint</Application>
  <PresentationFormat>On-screen Show (4:3)</PresentationFormat>
  <Paragraphs>75</Paragraphs>
  <Slides>15</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Calibri</vt:lpstr>
      <vt:lpstr>Tw Cen MT</vt:lpstr>
      <vt:lpstr>Wingdings</vt:lpstr>
      <vt:lpstr>Wingdings 2</vt:lpstr>
      <vt:lpstr>Median</vt:lpstr>
      <vt:lpstr>Energy USE AND PRACTICES</vt:lpstr>
      <vt:lpstr>Richmond County School System</vt:lpstr>
      <vt:lpstr>Richmond County School System</vt:lpstr>
      <vt:lpstr>New Energy Use Policy</vt:lpstr>
      <vt:lpstr>Controlling the Climate in Your Room</vt:lpstr>
      <vt:lpstr>What you can do to help</vt:lpstr>
      <vt:lpstr>Harvesting the Low-Hanging Fruit</vt:lpstr>
      <vt:lpstr>Harvesting the Low-Hanging Fruit</vt:lpstr>
      <vt:lpstr>Harvesting the Low-Hanging Fruit</vt:lpstr>
      <vt:lpstr>Harvesting the Low-Hanging Fruit</vt:lpstr>
      <vt:lpstr>Harvesting the Low-Hanging Fruit</vt:lpstr>
      <vt:lpstr>Keeping Comfortable</vt:lpstr>
      <vt:lpstr>Report Maintenance Issues</vt:lpstr>
      <vt:lpstr>Report Maintenance Issues</vt:lpstr>
      <vt:lpstr>Give Yourself a Raise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Energy Management</dc:title>
  <dc:creator>user</dc:creator>
  <cp:lastModifiedBy>Todd, Glenn</cp:lastModifiedBy>
  <cp:revision>136</cp:revision>
  <dcterms:created xsi:type="dcterms:W3CDTF">2014-12-07T04:19:46Z</dcterms:created>
  <dcterms:modified xsi:type="dcterms:W3CDTF">2016-08-25T15:11:26Z</dcterms:modified>
</cp:coreProperties>
</file>