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3"/>
  </p:notesMasterIdLst>
  <p:sldIdLst>
    <p:sldId id="256" r:id="rId2"/>
  </p:sldIdLst>
  <p:sldSz cx="7772400" cy="10058400"/>
  <p:notesSz cx="7010400" cy="9296400"/>
  <p:embeddedFontLst>
    <p:embeddedFont>
      <p:font typeface="Amatic SC" panose="020B0604020202020204" charset="-79"/>
      <p:regular r:id="rId4"/>
      <p:bold r:id="rId5"/>
    </p:embeddedFont>
    <p:embeddedFont>
      <p:font typeface="Caveat" panose="020B0604020202020204" charset="0"/>
      <p:regular r:id="rId6"/>
      <p:bold r:id="rId7"/>
    </p:embeddedFont>
    <p:embeddedFont>
      <p:font typeface="Century Gothic" panose="020B0502020202020204" pitchFamily="34" charset="0"/>
      <p:regular r:id="rId8"/>
      <p:bold r:id="rId9"/>
      <p:italic r:id="rId10"/>
      <p:boldItalic r:id="rId11"/>
    </p:embeddedFont>
    <p:embeddedFont>
      <p:font typeface="Oswald" panose="020B0604020202020204" charset="0"/>
      <p:regular r:id="rId12"/>
      <p:bold r:id="rId13"/>
    </p:embeddedFont>
    <p:embeddedFont>
      <p:font typeface="Pacifico" panose="020B0604020202020204" charset="0"/>
      <p:regular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168">
          <p15:clr>
            <a:srgbClr val="A4A3A4"/>
          </p15:clr>
        </p15:guide>
        <p15:guide id="2" pos="244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732" y="48"/>
      </p:cViewPr>
      <p:guideLst>
        <p:guide orient="horz" pos="3168"/>
        <p:guide pos="244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5.fntdata"/><Relationship Id="rId13" Type="http://schemas.openxmlformats.org/officeDocument/2006/relationships/font" Target="fonts/font10.fntdata"/><Relationship Id="rId1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font" Target="fonts/font4.fntdata"/><Relationship Id="rId12" Type="http://schemas.openxmlformats.org/officeDocument/2006/relationships/font" Target="fonts/font9.fntdata"/><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font" Target="fonts/font3.fntdata"/><Relationship Id="rId11" Type="http://schemas.openxmlformats.org/officeDocument/2006/relationships/font" Target="fonts/font8.fntdata"/><Relationship Id="rId5" Type="http://schemas.openxmlformats.org/officeDocument/2006/relationships/font" Target="fonts/font2.fntdata"/><Relationship Id="rId15" Type="http://schemas.openxmlformats.org/officeDocument/2006/relationships/presProps" Target="presProps.xml"/><Relationship Id="rId10" Type="http://schemas.openxmlformats.org/officeDocument/2006/relationships/font" Target="fonts/font7.fntdata"/><Relationship Id="rId4" Type="http://schemas.openxmlformats.org/officeDocument/2006/relationships/font" Target="fonts/font1.fntdata"/><Relationship Id="rId9" Type="http://schemas.openxmlformats.org/officeDocument/2006/relationships/font" Target="fonts/font6.fntdata"/><Relationship Id="rId14" Type="http://schemas.openxmlformats.org/officeDocument/2006/relationships/font" Target="fonts/font11.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2159000" y="696913"/>
            <a:ext cx="2692400"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62" tIns="93162" rIns="93162" bIns="93162"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931e6ca2ab_0_0:notes"/>
          <p:cNvSpPr>
            <a:spLocks noGrp="1" noRot="1" noChangeAspect="1"/>
          </p:cNvSpPr>
          <p:nvPr>
            <p:ph type="sldImg" idx="2"/>
          </p:nvPr>
        </p:nvSpPr>
        <p:spPr>
          <a:xfrm>
            <a:off x="2159000" y="696913"/>
            <a:ext cx="2693988"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931e6ca2ab_0_0:notes"/>
          <p:cNvSpPr txBox="1">
            <a:spLocks noGrp="1"/>
          </p:cNvSpPr>
          <p:nvPr>
            <p:ph type="body" idx="1"/>
          </p:nvPr>
        </p:nvSpPr>
        <p:spPr>
          <a:xfrm>
            <a:off x="701040" y="4415790"/>
            <a:ext cx="5608320" cy="4183380"/>
          </a:xfrm>
          <a:prstGeom prst="rect">
            <a:avLst/>
          </a:prstGeom>
        </p:spPr>
        <p:txBody>
          <a:bodyPr spcFirstLastPara="1" wrap="square" lIns="93162" tIns="93162" rIns="93162" bIns="93162" anchor="t" anchorCtr="0">
            <a:noAutofit/>
          </a:bodyPr>
          <a:lstStyle/>
          <a:p>
            <a:pPr marL="0" indent="0">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264952" y="1456058"/>
            <a:ext cx="7242600" cy="40140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264945" y="5542289"/>
            <a:ext cx="7242600" cy="1550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264945" y="2163089"/>
            <a:ext cx="7242600" cy="38397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264945" y="6164351"/>
            <a:ext cx="7242600" cy="25437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264945" y="4206107"/>
            <a:ext cx="7242600" cy="16461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264945" y="2253729"/>
            <a:ext cx="7242600" cy="66810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264945" y="2253729"/>
            <a:ext cx="3399900" cy="668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107540" y="2253729"/>
            <a:ext cx="3399900" cy="66810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264945" y="870271"/>
            <a:ext cx="7242600" cy="11199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264945" y="1086507"/>
            <a:ext cx="2386800" cy="14778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264945" y="2717440"/>
            <a:ext cx="2386800" cy="62175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16713" y="880293"/>
            <a:ext cx="5412600" cy="7999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3886200" y="-244"/>
            <a:ext cx="3886200" cy="100584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25675" y="2411542"/>
            <a:ext cx="3438300" cy="28986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25675" y="5481569"/>
            <a:ext cx="3438300" cy="24153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198575" y="1415969"/>
            <a:ext cx="3261300" cy="7226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264945" y="8273124"/>
            <a:ext cx="5099100" cy="11832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7201589" y="9119180"/>
            <a:ext cx="466500" cy="7698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64945" y="870271"/>
            <a:ext cx="7242600" cy="11199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264945" y="2253729"/>
            <a:ext cx="7242600" cy="66810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7201589" y="9119180"/>
            <a:ext cx="466500" cy="7698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pic>
        <p:nvPicPr>
          <p:cNvPr id="54" name="Google Shape;54;p13"/>
          <p:cNvPicPr preferRelativeResize="0"/>
          <p:nvPr/>
        </p:nvPicPr>
        <p:blipFill rotWithShape="1">
          <a:blip r:embed="rId3">
            <a:alphaModFix/>
          </a:blip>
          <a:srcRect t="11552" b="14109"/>
          <a:stretch/>
        </p:blipFill>
        <p:spPr>
          <a:xfrm>
            <a:off x="0" y="0"/>
            <a:ext cx="7772400" cy="1578825"/>
          </a:xfrm>
          <a:prstGeom prst="rect">
            <a:avLst/>
          </a:prstGeom>
          <a:noFill/>
          <a:ln>
            <a:noFill/>
          </a:ln>
        </p:spPr>
      </p:pic>
      <p:sp>
        <p:nvSpPr>
          <p:cNvPr id="55" name="Google Shape;55;p13"/>
          <p:cNvSpPr txBox="1">
            <a:spLocks noGrp="1"/>
          </p:cNvSpPr>
          <p:nvPr>
            <p:ph type="title"/>
          </p:nvPr>
        </p:nvSpPr>
        <p:spPr>
          <a:xfrm>
            <a:off x="3635375" y="54000"/>
            <a:ext cx="4453200" cy="12867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US" sz="2400" dirty="0">
                <a:latin typeface="Amatic SC"/>
                <a:ea typeface="Amatic SC"/>
                <a:cs typeface="Amatic SC"/>
                <a:sym typeface="Amatic SC"/>
              </a:rPr>
              <a:t>Advanced Mathematical Decision Making</a:t>
            </a:r>
            <a:endParaRPr sz="2400" dirty="0">
              <a:latin typeface="Amatic SC"/>
              <a:ea typeface="Amatic SC"/>
              <a:cs typeface="Amatic SC"/>
              <a:sym typeface="Amatic SC"/>
            </a:endParaRPr>
          </a:p>
          <a:p>
            <a:pPr marL="0" lvl="0" indent="0" algn="ctr" rtl="0">
              <a:spcBef>
                <a:spcPts val="0"/>
              </a:spcBef>
              <a:spcAft>
                <a:spcPts val="0"/>
              </a:spcAft>
              <a:buNone/>
            </a:pPr>
            <a:r>
              <a:rPr lang="en" sz="2000" dirty="0">
                <a:latin typeface="Amatic SC"/>
                <a:ea typeface="Amatic SC"/>
                <a:cs typeface="Amatic SC"/>
                <a:sym typeface="Amatic SC"/>
              </a:rPr>
              <a:t>with Ms. </a:t>
            </a:r>
            <a:r>
              <a:rPr lang="en-US" sz="2000" dirty="0">
                <a:latin typeface="Amatic SC"/>
                <a:ea typeface="Amatic SC"/>
                <a:cs typeface="Amatic SC"/>
                <a:sym typeface="Amatic SC"/>
              </a:rPr>
              <a:t>Lake</a:t>
            </a:r>
            <a:endParaRPr sz="1200" dirty="0">
              <a:latin typeface="Amatic SC"/>
              <a:ea typeface="Amatic SC"/>
              <a:cs typeface="Amatic SC"/>
              <a:sym typeface="Amatic SC"/>
            </a:endParaRPr>
          </a:p>
        </p:txBody>
      </p:sp>
      <p:sp>
        <p:nvSpPr>
          <p:cNvPr id="56" name="Google Shape;56;p13"/>
          <p:cNvSpPr txBox="1"/>
          <p:nvPr/>
        </p:nvSpPr>
        <p:spPr>
          <a:xfrm>
            <a:off x="264900" y="1625600"/>
            <a:ext cx="2183100" cy="13161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dirty="0">
                <a:solidFill>
                  <a:schemeClr val="dk1"/>
                </a:solidFill>
                <a:latin typeface="Caveat"/>
                <a:ea typeface="Caveat"/>
                <a:cs typeface="Caveat"/>
                <a:sym typeface="Caveat"/>
              </a:rPr>
              <a:t>Contact</a:t>
            </a:r>
            <a:endParaRPr sz="1200" b="1" dirty="0">
              <a:solidFill>
                <a:schemeClr val="dk1"/>
              </a:solidFill>
              <a:latin typeface="Caveat"/>
              <a:ea typeface="Caveat"/>
              <a:cs typeface="Caveat"/>
              <a:sym typeface="Caveat"/>
            </a:endParaRPr>
          </a:p>
          <a:p>
            <a:pPr marL="0" lvl="0" indent="0" algn="ctr" rtl="0">
              <a:spcBef>
                <a:spcPts val="0"/>
              </a:spcBef>
              <a:spcAft>
                <a:spcPts val="0"/>
              </a:spcAft>
              <a:buNone/>
            </a:pPr>
            <a:r>
              <a:rPr lang="en" dirty="0">
                <a:solidFill>
                  <a:schemeClr val="dk1"/>
                </a:solidFill>
                <a:latin typeface="Amatic SC"/>
                <a:ea typeface="Amatic SC"/>
                <a:cs typeface="Amatic SC"/>
                <a:sym typeface="Amatic SC"/>
              </a:rPr>
              <a:t>Email:</a:t>
            </a:r>
            <a:r>
              <a:rPr lang="en" sz="1100" dirty="0">
                <a:solidFill>
                  <a:schemeClr val="dk1"/>
                </a:solidFill>
                <a:latin typeface="Amatic SC"/>
                <a:ea typeface="Amatic SC"/>
                <a:cs typeface="Amatic SC"/>
                <a:sym typeface="Amatic SC"/>
              </a:rPr>
              <a:t>lakees@richmond.k12.</a:t>
            </a:r>
            <a:r>
              <a:rPr lang="en-US" sz="1100" dirty="0">
                <a:solidFill>
                  <a:schemeClr val="dk1"/>
                </a:solidFill>
                <a:latin typeface="Amatic SC"/>
                <a:ea typeface="Amatic SC"/>
                <a:cs typeface="Amatic SC"/>
                <a:sym typeface="Amatic SC"/>
              </a:rPr>
              <a:t>ga.us</a:t>
            </a:r>
            <a:br>
              <a:rPr lang="en" sz="1200" dirty="0">
                <a:solidFill>
                  <a:schemeClr val="dk1"/>
                </a:solidFill>
                <a:latin typeface="Century Gothic"/>
                <a:ea typeface="Century Gothic"/>
                <a:cs typeface="Century Gothic"/>
                <a:sym typeface="Century Gothic"/>
              </a:rPr>
            </a:br>
            <a:r>
              <a:rPr lang="en" dirty="0">
                <a:solidFill>
                  <a:schemeClr val="dk1"/>
                </a:solidFill>
                <a:latin typeface="Amatic SC"/>
                <a:ea typeface="Amatic SC"/>
                <a:cs typeface="Amatic SC"/>
                <a:sym typeface="Amatic SC"/>
              </a:rPr>
              <a:t>Remind code: </a:t>
            </a:r>
            <a:r>
              <a:rPr lang="en" sz="1100" dirty="0">
                <a:solidFill>
                  <a:schemeClr val="dk1"/>
                </a:solidFill>
                <a:latin typeface="Century Gothic"/>
                <a:ea typeface="Century Gothic"/>
                <a:cs typeface="Century Gothic"/>
                <a:sym typeface="Century Gothic"/>
              </a:rPr>
              <a:t>@</a:t>
            </a:r>
            <a:r>
              <a:rPr lang="en-US" sz="1100" dirty="0">
                <a:solidFill>
                  <a:schemeClr val="dk1"/>
                </a:solidFill>
                <a:latin typeface="Century Gothic"/>
                <a:ea typeface="Century Gothic"/>
                <a:cs typeface="Century Gothic"/>
                <a:sym typeface="Century Gothic"/>
              </a:rPr>
              <a:t>lakealg23</a:t>
            </a:r>
            <a:endParaRPr sz="1100" dirty="0">
              <a:latin typeface="Century Gothic"/>
              <a:ea typeface="Century Gothic"/>
              <a:cs typeface="Century Gothic"/>
              <a:sym typeface="Century Gothic"/>
            </a:endParaRPr>
          </a:p>
        </p:txBody>
      </p:sp>
      <p:sp>
        <p:nvSpPr>
          <p:cNvPr id="57" name="Google Shape;57;p13"/>
          <p:cNvSpPr txBox="1"/>
          <p:nvPr/>
        </p:nvSpPr>
        <p:spPr>
          <a:xfrm>
            <a:off x="2542975" y="1254125"/>
            <a:ext cx="4964400" cy="26778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dirty="0">
                <a:solidFill>
                  <a:schemeClr val="dk1"/>
                </a:solidFill>
                <a:latin typeface="Caveat"/>
                <a:ea typeface="Caveat"/>
                <a:cs typeface="Caveat"/>
                <a:sym typeface="Caveat"/>
              </a:rPr>
              <a:t>Overview</a:t>
            </a:r>
          </a:p>
          <a:p>
            <a:pPr lvl="0" algn="just"/>
            <a:r>
              <a:rPr lang="en-US" sz="1100" dirty="0"/>
              <a:t>Advanced Mathematical Decision Making (AMDM) is designed to follow the completion of Advanced Algebra (or the equivalent). The course will give students further experiences with statistical information and summaries, methods of designing and conducting statistical studies, an opportunity to analyze various voting processes, modeling of data, basic financial decisions, and use network models for making informed decisions. Instruction and assessment should include the appropriate use of manipulatives and technology. Topics should be represented in multiple ways, such as concrete/pictorial, verbal/written, numeric/data-based, graphical, and symbolic. Concepts should be introduced and used, where appropriate, in the context of realistic phenomena. </a:t>
            </a:r>
            <a:endParaRPr lang="en-US" sz="1800" dirty="0">
              <a:solidFill>
                <a:schemeClr val="dk1"/>
              </a:solidFill>
              <a:latin typeface="Pacifico"/>
              <a:ea typeface="Pacifico"/>
              <a:cs typeface="Pacifico"/>
              <a:sym typeface="Pacifico"/>
            </a:endParaRPr>
          </a:p>
        </p:txBody>
      </p:sp>
      <p:sp>
        <p:nvSpPr>
          <p:cNvPr id="58" name="Google Shape;58;p13"/>
          <p:cNvSpPr txBox="1"/>
          <p:nvPr/>
        </p:nvSpPr>
        <p:spPr>
          <a:xfrm>
            <a:off x="264900" y="2988475"/>
            <a:ext cx="2183100" cy="9873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dirty="0">
                <a:latin typeface="Caveat"/>
                <a:ea typeface="Caveat"/>
                <a:cs typeface="Caveat"/>
                <a:sym typeface="Caveat"/>
              </a:rPr>
              <a:t>Materials</a:t>
            </a:r>
            <a:endParaRPr sz="1100" dirty="0">
              <a:solidFill>
                <a:schemeClr val="dk1"/>
              </a:solidFill>
              <a:latin typeface="Century Gothic"/>
              <a:ea typeface="Century Gothic"/>
              <a:cs typeface="Century Gothic"/>
              <a:sym typeface="Century Gothic"/>
            </a:endParaRPr>
          </a:p>
          <a:p>
            <a:pPr marL="0" lvl="0" indent="0" algn="ctr" rtl="0">
              <a:spcBef>
                <a:spcPts val="0"/>
              </a:spcBef>
              <a:spcAft>
                <a:spcPts val="0"/>
              </a:spcAft>
              <a:buNone/>
            </a:pPr>
            <a:r>
              <a:rPr lang="en-US" sz="1100" dirty="0">
                <a:solidFill>
                  <a:schemeClr val="dk1"/>
                </a:solidFill>
                <a:latin typeface="Century Gothic"/>
                <a:ea typeface="Century Gothic"/>
                <a:cs typeface="Century Gothic"/>
                <a:sym typeface="Century Gothic"/>
              </a:rPr>
              <a:t>Spiral </a:t>
            </a:r>
            <a:r>
              <a:rPr lang="en" sz="1100" dirty="0">
                <a:solidFill>
                  <a:schemeClr val="dk1"/>
                </a:solidFill>
                <a:latin typeface="Century Gothic"/>
                <a:ea typeface="Century Gothic"/>
                <a:cs typeface="Century Gothic"/>
                <a:sym typeface="Century Gothic"/>
              </a:rPr>
              <a:t>Notebook</a:t>
            </a:r>
            <a:endParaRPr sz="1100" dirty="0">
              <a:solidFill>
                <a:schemeClr val="dk1"/>
              </a:solidFill>
              <a:latin typeface="Century Gothic"/>
              <a:ea typeface="Century Gothic"/>
              <a:cs typeface="Century Gothic"/>
              <a:sym typeface="Century Gothic"/>
            </a:endParaRPr>
          </a:p>
          <a:p>
            <a:pPr marL="0" lvl="0" indent="0" algn="ctr" rtl="0">
              <a:spcBef>
                <a:spcPts val="0"/>
              </a:spcBef>
              <a:spcAft>
                <a:spcPts val="0"/>
              </a:spcAft>
              <a:buNone/>
            </a:pPr>
            <a:r>
              <a:rPr lang="en-US" sz="1100" dirty="0">
                <a:solidFill>
                  <a:schemeClr val="dk1"/>
                </a:solidFill>
                <a:latin typeface="Century Gothic"/>
                <a:ea typeface="Century Gothic"/>
                <a:cs typeface="Century Gothic"/>
                <a:sym typeface="Century Gothic"/>
              </a:rPr>
              <a:t>C</a:t>
            </a:r>
            <a:r>
              <a:rPr lang="en" sz="1100" dirty="0">
                <a:solidFill>
                  <a:schemeClr val="dk1"/>
                </a:solidFill>
                <a:latin typeface="Century Gothic"/>
                <a:ea typeface="Century Gothic"/>
                <a:cs typeface="Century Gothic"/>
                <a:sym typeface="Century Gothic"/>
              </a:rPr>
              <a:t>alculator</a:t>
            </a:r>
          </a:p>
          <a:p>
            <a:pPr marL="0" lvl="0" indent="0" algn="ctr" rtl="0">
              <a:spcBef>
                <a:spcPts val="0"/>
              </a:spcBef>
              <a:spcAft>
                <a:spcPts val="0"/>
              </a:spcAft>
              <a:buNone/>
            </a:pPr>
            <a:r>
              <a:rPr lang="en" sz="1100" dirty="0">
                <a:solidFill>
                  <a:schemeClr val="dk1"/>
                </a:solidFill>
                <a:latin typeface="Century Gothic"/>
                <a:ea typeface="Century Gothic"/>
                <a:cs typeface="Century Gothic"/>
                <a:sym typeface="Century Gothic"/>
              </a:rPr>
              <a:t>Pencil</a:t>
            </a:r>
            <a:endParaRPr sz="1100" dirty="0">
              <a:solidFill>
                <a:schemeClr val="dk1"/>
              </a:solidFill>
              <a:latin typeface="Century Gothic"/>
              <a:ea typeface="Century Gothic"/>
              <a:cs typeface="Century Gothic"/>
              <a:sym typeface="Century Gothic"/>
            </a:endParaRPr>
          </a:p>
        </p:txBody>
      </p:sp>
      <p:sp>
        <p:nvSpPr>
          <p:cNvPr id="59" name="Google Shape;59;p13"/>
          <p:cNvSpPr txBox="1"/>
          <p:nvPr/>
        </p:nvSpPr>
        <p:spPr>
          <a:xfrm>
            <a:off x="264900" y="4048125"/>
            <a:ext cx="2183100" cy="12867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b="1" dirty="0">
                <a:latin typeface="Caveat"/>
                <a:ea typeface="Caveat"/>
                <a:cs typeface="Caveat"/>
                <a:sym typeface="Caveat"/>
              </a:rPr>
              <a:t>Grades</a:t>
            </a:r>
            <a:endParaRPr b="1" dirty="0">
              <a:latin typeface="Caveat"/>
              <a:ea typeface="Caveat"/>
              <a:cs typeface="Caveat"/>
              <a:sym typeface="Caveat"/>
            </a:endParaRPr>
          </a:p>
          <a:p>
            <a:pPr marL="0" lvl="0" indent="0" algn="l" rtl="0">
              <a:spcBef>
                <a:spcPts val="0"/>
              </a:spcBef>
              <a:spcAft>
                <a:spcPts val="0"/>
              </a:spcAft>
              <a:buNone/>
            </a:pPr>
            <a:r>
              <a:rPr lang="en" sz="1100" dirty="0">
                <a:latin typeface="Century Gothic"/>
                <a:ea typeface="Century Gothic"/>
                <a:cs typeface="Century Gothic"/>
                <a:sym typeface="Century Gothic"/>
              </a:rPr>
              <a:t>- </a:t>
            </a:r>
            <a:r>
              <a:rPr lang="en" sz="900" dirty="0">
                <a:latin typeface="Century Gothic"/>
                <a:ea typeface="Century Gothic"/>
                <a:cs typeface="Century Gothic"/>
                <a:sym typeface="Century Gothic"/>
              </a:rPr>
              <a:t>We</a:t>
            </a:r>
            <a:r>
              <a:rPr lang="en-US" sz="900" dirty="0" err="1">
                <a:latin typeface="Century Gothic"/>
                <a:ea typeface="Century Gothic"/>
                <a:cs typeface="Century Gothic"/>
                <a:sym typeface="Century Gothic"/>
              </a:rPr>
              <a:t>ekly</a:t>
            </a:r>
            <a:r>
              <a:rPr lang="en-US" sz="900" dirty="0">
                <a:latin typeface="Century Gothic"/>
                <a:ea typeface="Century Gothic"/>
                <a:cs typeface="Century Gothic"/>
                <a:sym typeface="Century Gothic"/>
              </a:rPr>
              <a:t> Notebook</a:t>
            </a:r>
            <a:r>
              <a:rPr lang="en" sz="900" dirty="0">
                <a:latin typeface="Century Gothic"/>
                <a:ea typeface="Century Gothic"/>
                <a:cs typeface="Century Gothic"/>
                <a:sym typeface="Century Gothic"/>
              </a:rPr>
              <a:t> </a:t>
            </a:r>
            <a:endParaRPr sz="900" dirty="0">
              <a:latin typeface="Century Gothic"/>
              <a:ea typeface="Century Gothic"/>
              <a:cs typeface="Century Gothic"/>
              <a:sym typeface="Century Gothic"/>
            </a:endParaRPr>
          </a:p>
          <a:p>
            <a:pPr marL="0" lvl="0" indent="0" algn="l" rtl="0">
              <a:spcBef>
                <a:spcPts val="0"/>
              </a:spcBef>
              <a:spcAft>
                <a:spcPts val="0"/>
              </a:spcAft>
              <a:buNone/>
            </a:pPr>
            <a:r>
              <a:rPr lang="en" sz="900" dirty="0">
                <a:latin typeface="Century Gothic"/>
                <a:ea typeface="Century Gothic"/>
                <a:cs typeface="Century Gothic"/>
                <a:sym typeface="Century Gothic"/>
              </a:rPr>
              <a:t>- </a:t>
            </a:r>
            <a:r>
              <a:rPr lang="en-US" sz="900" dirty="0">
                <a:latin typeface="Century Gothic"/>
                <a:ea typeface="Century Gothic"/>
                <a:cs typeface="Century Gothic"/>
                <a:sym typeface="Century Gothic"/>
              </a:rPr>
              <a:t>Classwork</a:t>
            </a:r>
            <a:endParaRPr lang="en" sz="900" dirty="0">
              <a:latin typeface="Century Gothic"/>
              <a:ea typeface="Century Gothic"/>
              <a:cs typeface="Century Gothic"/>
              <a:sym typeface="Century Gothic"/>
            </a:endParaRPr>
          </a:p>
          <a:p>
            <a:pPr marL="0" lvl="0" indent="0" algn="l" rtl="0">
              <a:spcBef>
                <a:spcPts val="0"/>
              </a:spcBef>
              <a:spcAft>
                <a:spcPts val="0"/>
              </a:spcAft>
              <a:buNone/>
            </a:pPr>
            <a:r>
              <a:rPr lang="en" sz="900" dirty="0">
                <a:latin typeface="Century Gothic"/>
                <a:ea typeface="Century Gothic"/>
                <a:cs typeface="Century Gothic"/>
                <a:sym typeface="Century Gothic"/>
              </a:rPr>
              <a:t>- Quizzes &amp; Mini-Assessments</a:t>
            </a:r>
            <a:endParaRPr sz="900" dirty="0">
              <a:latin typeface="Century Gothic"/>
              <a:ea typeface="Century Gothic"/>
              <a:cs typeface="Century Gothic"/>
              <a:sym typeface="Century Gothic"/>
            </a:endParaRPr>
          </a:p>
          <a:p>
            <a:pPr marL="171450" lvl="0" indent="-171450" rtl="0">
              <a:spcBef>
                <a:spcPts val="0"/>
              </a:spcBef>
              <a:spcAft>
                <a:spcPts val="0"/>
              </a:spcAft>
              <a:buFontTx/>
              <a:buChar char="-"/>
            </a:pPr>
            <a:r>
              <a:rPr lang="en" sz="900" dirty="0">
                <a:latin typeface="Century Gothic"/>
                <a:ea typeface="Century Gothic"/>
                <a:cs typeface="Century Gothic"/>
                <a:sym typeface="Century Gothic"/>
              </a:rPr>
              <a:t>Tests &amp; Unit Projects</a:t>
            </a:r>
          </a:p>
          <a:p>
            <a:pPr lvl="0" algn="ctr" rtl="0">
              <a:spcBef>
                <a:spcPts val="0"/>
              </a:spcBef>
              <a:spcAft>
                <a:spcPts val="0"/>
              </a:spcAft>
            </a:pPr>
            <a:br>
              <a:rPr lang="en" sz="1100" dirty="0">
                <a:latin typeface="Century Gothic"/>
                <a:ea typeface="Century Gothic"/>
                <a:cs typeface="Century Gothic"/>
                <a:sym typeface="Century Gothic"/>
              </a:rPr>
            </a:br>
            <a:r>
              <a:rPr lang="en" sz="900" i="1" dirty="0">
                <a:latin typeface="Century Gothic"/>
                <a:ea typeface="Century Gothic"/>
                <a:cs typeface="Century Gothic"/>
                <a:sym typeface="Century Gothic"/>
              </a:rPr>
              <a:t>Minor Grades- 60%</a:t>
            </a:r>
          </a:p>
          <a:p>
            <a:pPr marL="0" lvl="0" indent="0" algn="ctr" rtl="0">
              <a:spcBef>
                <a:spcPts val="0"/>
              </a:spcBef>
              <a:spcAft>
                <a:spcPts val="0"/>
              </a:spcAft>
              <a:buNone/>
            </a:pPr>
            <a:r>
              <a:rPr lang="en" sz="900" i="1" dirty="0">
                <a:latin typeface="Century Gothic"/>
                <a:ea typeface="Century Gothic"/>
                <a:cs typeface="Century Gothic"/>
                <a:sym typeface="Century Gothic"/>
              </a:rPr>
              <a:t>Major Grades-40%</a:t>
            </a:r>
            <a:endParaRPr sz="900" i="1" dirty="0">
              <a:latin typeface="Century Gothic"/>
              <a:ea typeface="Century Gothic"/>
              <a:cs typeface="Century Gothic"/>
              <a:sym typeface="Century Gothic"/>
            </a:endParaRPr>
          </a:p>
        </p:txBody>
      </p:sp>
      <p:sp>
        <p:nvSpPr>
          <p:cNvPr id="60" name="Google Shape;60;p13"/>
          <p:cNvSpPr txBox="1"/>
          <p:nvPr/>
        </p:nvSpPr>
        <p:spPr>
          <a:xfrm>
            <a:off x="2542975" y="4014575"/>
            <a:ext cx="4964400" cy="46461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800" b="1" dirty="0">
                <a:solidFill>
                  <a:schemeClr val="dk1"/>
                </a:solidFill>
                <a:latin typeface="Caveat"/>
                <a:ea typeface="Caveat"/>
                <a:cs typeface="Caveat"/>
                <a:sym typeface="Caveat"/>
              </a:rPr>
              <a:t>Responsibilities &amp; Expectations</a:t>
            </a:r>
            <a:endParaRPr sz="1800" b="1" dirty="0">
              <a:solidFill>
                <a:schemeClr val="dk1"/>
              </a:solidFill>
              <a:latin typeface="Pacifico"/>
              <a:ea typeface="Pacifico"/>
              <a:cs typeface="Pacifico"/>
              <a:sym typeface="Pacifico"/>
            </a:endParaRPr>
          </a:p>
          <a:p>
            <a:pPr marL="457200" lvl="0" indent="-298450" algn="l" rtl="0">
              <a:spcBef>
                <a:spcPts val="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Be on time </a:t>
            </a:r>
            <a:r>
              <a:rPr lang="en-US" sz="1100" dirty="0">
                <a:solidFill>
                  <a:schemeClr val="dk1"/>
                </a:solidFill>
                <a:latin typeface="Century Gothic"/>
                <a:ea typeface="Century Gothic"/>
                <a:cs typeface="Century Gothic"/>
                <a:sym typeface="Century Gothic"/>
              </a:rPr>
              <a:t>and prepared </a:t>
            </a:r>
            <a:endParaRPr sz="1100" dirty="0">
              <a:solidFill>
                <a:schemeClr val="dk1"/>
              </a:solidFill>
              <a:latin typeface="Century Gothic"/>
              <a:ea typeface="Century Gothic"/>
              <a:cs typeface="Century Gothic"/>
              <a:sym typeface="Century Gothic"/>
            </a:endParaRPr>
          </a:p>
          <a:p>
            <a:pPr marL="457200" lvl="0" indent="-298450" algn="l" rtl="0">
              <a:spcBef>
                <a:spcPts val="30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Keep track of your notebook for this class! Don’t lose it! Show all of your work and do your practice problems in the notebook.</a:t>
            </a:r>
            <a:endParaRPr sz="1100" dirty="0">
              <a:solidFill>
                <a:schemeClr val="dk1"/>
              </a:solidFill>
              <a:latin typeface="Century Gothic"/>
              <a:ea typeface="Century Gothic"/>
              <a:cs typeface="Century Gothic"/>
              <a:sym typeface="Century Gothic"/>
            </a:endParaRPr>
          </a:p>
          <a:p>
            <a:pPr marL="457200" lvl="0" indent="-298450" algn="just" rtl="0">
              <a:spcBef>
                <a:spcPts val="30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Always be respectful and positive towards others, their work, and their ideas. Listen to others to help LEARN about their point of view, even if you don’t always agree with them.</a:t>
            </a:r>
            <a:endParaRPr sz="1100" dirty="0">
              <a:solidFill>
                <a:schemeClr val="dk1"/>
              </a:solidFill>
              <a:latin typeface="Century Gothic"/>
              <a:ea typeface="Century Gothic"/>
              <a:cs typeface="Century Gothic"/>
              <a:sym typeface="Century Gothic"/>
            </a:endParaRPr>
          </a:p>
          <a:p>
            <a:pPr marL="457200" lvl="0" indent="-298450" algn="just" rtl="0">
              <a:spcBef>
                <a:spcPts val="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Become comfortable with taking risks, pushing ourselves, and trying work outside of our comfort zone.</a:t>
            </a:r>
            <a:endParaRPr sz="1100" dirty="0">
              <a:solidFill>
                <a:schemeClr val="dk1"/>
              </a:solidFill>
              <a:latin typeface="Century Gothic"/>
              <a:ea typeface="Century Gothic"/>
              <a:cs typeface="Century Gothic"/>
              <a:sym typeface="Century Gothic"/>
            </a:endParaRPr>
          </a:p>
          <a:p>
            <a:pPr marL="457200" lvl="0" indent="-298450" algn="just" rtl="0">
              <a:spcBef>
                <a:spcPts val="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Communication, honesty, and transparency from everybody.</a:t>
            </a:r>
            <a:endParaRPr sz="1100" dirty="0">
              <a:solidFill>
                <a:schemeClr val="dk1"/>
              </a:solidFill>
              <a:latin typeface="Century Gothic"/>
              <a:ea typeface="Century Gothic"/>
              <a:cs typeface="Century Gothic"/>
              <a:sym typeface="Century Gothic"/>
            </a:endParaRPr>
          </a:p>
          <a:p>
            <a:pPr marL="457200" lvl="0" indent="-298450" algn="just" rtl="0">
              <a:spcBef>
                <a:spcPts val="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Take responsibility for our own learning (ask for help; participate in discussions; show our work and follow through with trying even when we’re unsure; take our practice work seriously).</a:t>
            </a:r>
          </a:p>
          <a:p>
            <a:pPr marL="457200" lvl="0" indent="-298450" algn="just" rtl="0">
              <a:spcBef>
                <a:spcPts val="0"/>
              </a:spcBef>
              <a:spcAft>
                <a:spcPts val="0"/>
              </a:spcAft>
              <a:buClr>
                <a:schemeClr val="dk1"/>
              </a:buClr>
              <a:buSzPts val="1100"/>
              <a:buFont typeface="Century Gothic"/>
              <a:buAutoNum type="arabicPeriod"/>
            </a:pPr>
            <a:r>
              <a:rPr lang="en" sz="1100" dirty="0">
                <a:solidFill>
                  <a:schemeClr val="dk1"/>
                </a:solidFill>
                <a:latin typeface="Century Gothic"/>
                <a:ea typeface="Century Gothic"/>
                <a:cs typeface="Century Gothic"/>
                <a:sym typeface="Century Gothic"/>
              </a:rPr>
              <a:t>If you </a:t>
            </a:r>
            <a:r>
              <a:rPr lang="en-US" sz="1100" dirty="0">
                <a:solidFill>
                  <a:schemeClr val="dk1"/>
                </a:solidFill>
                <a:latin typeface="Century Gothic"/>
                <a:ea typeface="Century Gothic"/>
                <a:cs typeface="Century Gothic"/>
                <a:sym typeface="Century Gothic"/>
              </a:rPr>
              <a:t>want to retake an assessment then you must first complete a learning plan</a:t>
            </a:r>
          </a:p>
          <a:p>
            <a:pPr marL="457200" lvl="0" indent="-298450" algn="just" rtl="0">
              <a:spcBef>
                <a:spcPts val="0"/>
              </a:spcBef>
              <a:spcAft>
                <a:spcPts val="0"/>
              </a:spcAft>
              <a:buClr>
                <a:schemeClr val="dk1"/>
              </a:buClr>
              <a:buSzPts val="1100"/>
              <a:buFont typeface="Century Gothic"/>
              <a:buAutoNum type="arabicPeriod"/>
            </a:pPr>
            <a:r>
              <a:rPr lang="en-US" sz="1100" dirty="0">
                <a:solidFill>
                  <a:schemeClr val="dk1"/>
                </a:solidFill>
                <a:latin typeface="Century Gothic"/>
                <a:ea typeface="Century Gothic"/>
                <a:cs typeface="Century Gothic"/>
                <a:sym typeface="Century Gothic"/>
              </a:rPr>
              <a:t>Work needs to be done by the due date. Late work may be turned in up to two weeks after the due date. After two weeks work will not be accepted.</a:t>
            </a:r>
          </a:p>
          <a:p>
            <a:pPr marL="457200" lvl="0" indent="-298450" algn="just" rtl="0">
              <a:spcBef>
                <a:spcPts val="0"/>
              </a:spcBef>
              <a:spcAft>
                <a:spcPts val="0"/>
              </a:spcAft>
              <a:buClr>
                <a:schemeClr val="dk1"/>
              </a:buClr>
              <a:buSzPts val="1100"/>
              <a:buFont typeface="Century Gothic"/>
              <a:buAutoNum type="arabicPeriod"/>
            </a:pPr>
            <a:r>
              <a:rPr lang="en-US" sz="1100" dirty="0">
                <a:solidFill>
                  <a:schemeClr val="dk1"/>
                </a:solidFill>
                <a:latin typeface="Century Gothic"/>
                <a:ea typeface="Century Gothic"/>
                <a:cs typeface="Century Gothic"/>
                <a:sym typeface="Century Gothic"/>
              </a:rPr>
              <a:t>Students may keep their cellphones unless they become a distraction. If a student has to be told more than once to put away their phone, they will be asked to store it in cell jail and parents will be notified. </a:t>
            </a:r>
          </a:p>
          <a:p>
            <a:pPr marL="457200" lvl="0" indent="-298450" algn="just" rtl="0">
              <a:spcBef>
                <a:spcPts val="0"/>
              </a:spcBef>
              <a:spcAft>
                <a:spcPts val="0"/>
              </a:spcAft>
              <a:buClr>
                <a:schemeClr val="dk1"/>
              </a:buClr>
              <a:buSzPts val="1100"/>
              <a:buFont typeface="Century Gothic"/>
              <a:buAutoNum type="arabicPeriod"/>
            </a:pPr>
            <a:r>
              <a:rPr lang="en-US" sz="1100" dirty="0">
                <a:solidFill>
                  <a:schemeClr val="dk1"/>
                </a:solidFill>
                <a:latin typeface="Century Gothic"/>
                <a:ea typeface="Century Gothic"/>
                <a:cs typeface="Century Gothic"/>
                <a:sym typeface="Century Gothic"/>
              </a:rPr>
              <a:t>Student should follow the school behavior and dress code policies. Dress code issues will be sent to Mrs. Crawford, behavior issues will be dealt with in class and with parents depending on the severity. </a:t>
            </a:r>
            <a:endParaRPr sz="1100" dirty="0">
              <a:solidFill>
                <a:schemeClr val="dk1"/>
              </a:solidFill>
              <a:latin typeface="Century Gothic"/>
              <a:ea typeface="Century Gothic"/>
              <a:cs typeface="Century Gothic"/>
              <a:sym typeface="Century Gothic"/>
            </a:endParaRPr>
          </a:p>
        </p:txBody>
      </p:sp>
      <p:sp>
        <p:nvSpPr>
          <p:cNvPr id="61" name="Google Shape;61;p13"/>
          <p:cNvSpPr txBox="1"/>
          <p:nvPr/>
        </p:nvSpPr>
        <p:spPr>
          <a:xfrm>
            <a:off x="2543025" y="8743325"/>
            <a:ext cx="4964400" cy="10494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US" sz="1800" b="1" dirty="0">
                <a:solidFill>
                  <a:schemeClr val="dk1"/>
                </a:solidFill>
                <a:latin typeface="Caveat"/>
                <a:ea typeface="Caveat"/>
                <a:cs typeface="Caveat"/>
                <a:sym typeface="Caveat"/>
              </a:rPr>
              <a:t>What if I need help</a:t>
            </a:r>
            <a:r>
              <a:rPr lang="en" sz="1800" b="1" dirty="0">
                <a:solidFill>
                  <a:schemeClr val="dk1"/>
                </a:solidFill>
                <a:latin typeface="Caveat"/>
                <a:ea typeface="Caveat"/>
                <a:cs typeface="Caveat"/>
                <a:sym typeface="Caveat"/>
              </a:rPr>
              <a:t>?</a:t>
            </a:r>
          </a:p>
          <a:p>
            <a:pPr marL="0" lvl="0" indent="0" algn="ctr" rtl="0">
              <a:spcBef>
                <a:spcPts val="0"/>
              </a:spcBef>
              <a:spcAft>
                <a:spcPts val="0"/>
              </a:spcAft>
              <a:buNone/>
            </a:pPr>
            <a:r>
              <a:rPr lang="en-US" sz="1100" dirty="0">
                <a:solidFill>
                  <a:schemeClr val="dk1"/>
                </a:solidFill>
                <a:latin typeface="Century Gothic"/>
                <a:ea typeface="Century Gothic"/>
                <a:cs typeface="Century Gothic"/>
                <a:sym typeface="Century Gothic"/>
              </a:rPr>
              <a:t>After school tutoring will be available on Tuesdays until 4:15. Your ride must be on time or else you will not be allowed to stay again. </a:t>
            </a:r>
          </a:p>
          <a:p>
            <a:pPr marL="0" lvl="0" indent="0" algn="ctr" rtl="0">
              <a:spcBef>
                <a:spcPts val="0"/>
              </a:spcBef>
              <a:spcAft>
                <a:spcPts val="0"/>
              </a:spcAft>
              <a:buNone/>
            </a:pPr>
            <a:r>
              <a:rPr lang="en-US" sz="1100" dirty="0">
                <a:solidFill>
                  <a:schemeClr val="dk1"/>
                </a:solidFill>
                <a:latin typeface="Century Gothic"/>
                <a:ea typeface="Century Gothic"/>
                <a:cs typeface="Century Gothic"/>
                <a:sym typeface="Century Gothic"/>
              </a:rPr>
              <a:t>Resources for each standard will be made available on Canvas</a:t>
            </a:r>
          </a:p>
          <a:p>
            <a:pPr marL="0" lvl="0" indent="0" algn="ctr" rtl="0">
              <a:spcBef>
                <a:spcPts val="0"/>
              </a:spcBef>
              <a:spcAft>
                <a:spcPts val="0"/>
              </a:spcAft>
              <a:buNone/>
            </a:pPr>
            <a:r>
              <a:rPr lang="en-US" sz="1100" dirty="0">
                <a:solidFill>
                  <a:schemeClr val="dk1"/>
                </a:solidFill>
                <a:latin typeface="Century Gothic"/>
                <a:ea typeface="Century Gothic"/>
                <a:cs typeface="Century Gothic"/>
                <a:sym typeface="Century Gothic"/>
              </a:rPr>
              <a:t>FEV tutor will be available for extra help</a:t>
            </a:r>
          </a:p>
        </p:txBody>
      </p:sp>
      <p:sp>
        <p:nvSpPr>
          <p:cNvPr id="62" name="Google Shape;62;p13"/>
          <p:cNvSpPr txBox="1"/>
          <p:nvPr/>
        </p:nvSpPr>
        <p:spPr>
          <a:xfrm>
            <a:off x="264900" y="5407175"/>
            <a:ext cx="2183100" cy="21969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200" b="1" dirty="0">
                <a:latin typeface="Caveat"/>
                <a:ea typeface="Caveat"/>
                <a:cs typeface="Caveat"/>
                <a:sym typeface="Caveat"/>
              </a:rPr>
              <a:t>Units</a:t>
            </a:r>
            <a:endParaRPr sz="900" b="1" dirty="0">
              <a:latin typeface="Century Gothic"/>
              <a:ea typeface="Century Gothic"/>
              <a:cs typeface="Century Gothic"/>
              <a:sym typeface="Century Gothic"/>
            </a:endParaRPr>
          </a:p>
          <a:p>
            <a:pPr marL="171450" lvl="0" indent="-69850" algn="l" rtl="0">
              <a:spcBef>
                <a:spcPts val="0"/>
              </a:spcBef>
              <a:spcAft>
                <a:spcPts val="0"/>
              </a:spcAft>
              <a:buSzPts val="1100"/>
              <a:buFont typeface="Century Gothic"/>
              <a:buAutoNum type="arabicPeriod"/>
            </a:pPr>
            <a:r>
              <a:rPr lang="en" sz="900" dirty="0">
                <a:latin typeface="Century Gothic"/>
                <a:ea typeface="Century Gothic"/>
                <a:cs typeface="Century Gothic"/>
                <a:sym typeface="Century Gothic"/>
              </a:rPr>
              <a:t> </a:t>
            </a:r>
            <a:r>
              <a:rPr lang="en-US" sz="900" dirty="0">
                <a:latin typeface="Century Gothic"/>
                <a:ea typeface="Century Gothic"/>
                <a:cs typeface="Century Gothic"/>
                <a:sym typeface="Century Gothic"/>
              </a:rPr>
              <a:t>Using the Power of Mathematical Reasoning to Make Decisions</a:t>
            </a:r>
          </a:p>
          <a:p>
            <a:pPr marL="171450" lvl="0" indent="-69850" algn="l" rtl="0">
              <a:spcBef>
                <a:spcPts val="0"/>
              </a:spcBef>
              <a:spcAft>
                <a:spcPts val="0"/>
              </a:spcAft>
              <a:buSzPts val="1100"/>
              <a:buFont typeface="Century Gothic"/>
              <a:buAutoNum type="arabicPeriod"/>
            </a:pPr>
            <a:r>
              <a:rPr lang="en-US" sz="900" dirty="0">
                <a:latin typeface="Century Gothic"/>
                <a:ea typeface="Century Gothic"/>
                <a:cs typeface="Century Gothic"/>
                <a:sym typeface="Century Gothic"/>
              </a:rPr>
              <a:t>Using probability to Make Decisions</a:t>
            </a:r>
          </a:p>
          <a:p>
            <a:pPr marL="171450" lvl="0" indent="-69850" algn="l" rtl="0">
              <a:spcBef>
                <a:spcPts val="0"/>
              </a:spcBef>
              <a:spcAft>
                <a:spcPts val="0"/>
              </a:spcAft>
              <a:buSzPts val="1100"/>
              <a:buFont typeface="Century Gothic"/>
              <a:buAutoNum type="arabicPeriod"/>
            </a:pPr>
            <a:r>
              <a:rPr lang="en-US" sz="900" dirty="0">
                <a:latin typeface="Century Gothic"/>
                <a:ea typeface="Century Gothic"/>
                <a:cs typeface="Century Gothic"/>
                <a:sym typeface="Century Gothic"/>
              </a:rPr>
              <a:t>Using Statistical Studies to Make Decisions</a:t>
            </a:r>
          </a:p>
          <a:p>
            <a:pPr marL="171450" lvl="0" indent="-69850" algn="l" rtl="0">
              <a:spcBef>
                <a:spcPts val="0"/>
              </a:spcBef>
              <a:spcAft>
                <a:spcPts val="0"/>
              </a:spcAft>
              <a:buSzPts val="1100"/>
              <a:buFont typeface="Century Gothic"/>
              <a:buAutoNum type="arabicPeriod"/>
            </a:pPr>
            <a:r>
              <a:rPr lang="en-US" sz="900" dirty="0">
                <a:latin typeface="Century Gothic"/>
                <a:ea typeface="Century Gothic"/>
                <a:cs typeface="Century Gothic"/>
                <a:sym typeface="Century Gothic"/>
              </a:rPr>
              <a:t>Using Mathematical Models to Make Decisions</a:t>
            </a:r>
          </a:p>
          <a:p>
            <a:pPr marL="171450" lvl="0" indent="-69850" algn="l" rtl="0">
              <a:spcBef>
                <a:spcPts val="0"/>
              </a:spcBef>
              <a:spcAft>
                <a:spcPts val="0"/>
              </a:spcAft>
              <a:buSzPts val="1100"/>
              <a:buFont typeface="Century Gothic"/>
              <a:buAutoNum type="arabicPeriod"/>
            </a:pPr>
            <a:r>
              <a:rPr lang="en-US" sz="900" dirty="0">
                <a:latin typeface="Century Gothic"/>
                <a:ea typeface="Century Gothic"/>
                <a:cs typeface="Century Gothic"/>
                <a:sym typeface="Century Gothic"/>
              </a:rPr>
              <a:t>Using Vectors and Matrices to Make Decisions</a:t>
            </a:r>
          </a:p>
          <a:p>
            <a:pPr marL="171450" lvl="0" indent="-69850" algn="l" rtl="0">
              <a:spcBef>
                <a:spcPts val="0"/>
              </a:spcBef>
              <a:spcAft>
                <a:spcPts val="0"/>
              </a:spcAft>
              <a:buSzPts val="1100"/>
              <a:buFont typeface="Century Gothic"/>
              <a:buAutoNum type="arabicPeriod"/>
            </a:pPr>
            <a:r>
              <a:rPr lang="en-US" sz="900" dirty="0">
                <a:latin typeface="Century Gothic"/>
                <a:ea typeface="Century Gothic"/>
                <a:cs typeface="Century Gothic"/>
                <a:sym typeface="Century Gothic"/>
              </a:rPr>
              <a:t>Using Network Models to Make Decisions</a:t>
            </a:r>
          </a:p>
          <a:p>
            <a:pPr marL="171450" lvl="0" indent="-69850" algn="l" rtl="0">
              <a:spcBef>
                <a:spcPts val="0"/>
              </a:spcBef>
              <a:spcAft>
                <a:spcPts val="0"/>
              </a:spcAft>
              <a:buSzPts val="1100"/>
              <a:buFont typeface="Century Gothic"/>
              <a:buAutoNum type="arabicPeriod"/>
            </a:pPr>
            <a:r>
              <a:rPr lang="en-US" sz="900" dirty="0">
                <a:latin typeface="Century Gothic"/>
                <a:ea typeface="Century Gothic"/>
                <a:cs typeface="Century Gothic"/>
                <a:sym typeface="Century Gothic"/>
              </a:rPr>
              <a:t>Culminating Capstone Unit</a:t>
            </a:r>
            <a:endParaRPr sz="900" dirty="0">
              <a:latin typeface="Century Gothic"/>
              <a:ea typeface="Century Gothic"/>
              <a:cs typeface="Century Gothic"/>
              <a:sym typeface="Century Gothic"/>
            </a:endParaRPr>
          </a:p>
        </p:txBody>
      </p:sp>
      <p:sp>
        <p:nvSpPr>
          <p:cNvPr id="63" name="Google Shape;63;p13"/>
          <p:cNvSpPr txBox="1"/>
          <p:nvPr/>
        </p:nvSpPr>
        <p:spPr>
          <a:xfrm>
            <a:off x="264900" y="7679425"/>
            <a:ext cx="2183100" cy="2106000"/>
          </a:xfrm>
          <a:prstGeom prst="rect">
            <a:avLst/>
          </a:prstGeom>
          <a:noFill/>
          <a:ln w="9525" cap="flat" cmpd="sng">
            <a:solidFill>
              <a:srgbClr val="666666"/>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r>
              <a:rPr lang="en" sz="1200">
                <a:latin typeface="Oswald"/>
                <a:ea typeface="Oswald"/>
                <a:cs typeface="Oswald"/>
                <a:sym typeface="Oswald"/>
              </a:rPr>
              <a:t>“You are going to be solving problems in your future that haven’t even been thought of yet. You don’t only need to know how to find the answer to already-known problems; you need to learn the skills that will help you tackle the unthinkable problems of the future.”</a:t>
            </a:r>
            <a:endParaRPr sz="500">
              <a:latin typeface="Oswald"/>
              <a:ea typeface="Oswald"/>
              <a:cs typeface="Oswald"/>
              <a:sym typeface="Oswald"/>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590</Words>
  <Application>Microsoft Office PowerPoint</Application>
  <PresentationFormat>Custom</PresentationFormat>
  <Paragraphs>41</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Oswald</vt:lpstr>
      <vt:lpstr>Century Gothic</vt:lpstr>
      <vt:lpstr>Caveat</vt:lpstr>
      <vt:lpstr>Amatic SC</vt:lpstr>
      <vt:lpstr>Pacifico</vt:lpstr>
      <vt:lpstr>Simple Light</vt:lpstr>
      <vt:lpstr>Advanced Mathematical Decision Making with Ms. Lake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Algebra with Ms. Lake</dc:title>
  <dc:creator>Lake, Esther</dc:creator>
  <cp:lastModifiedBy>Lake, Esther</cp:lastModifiedBy>
  <cp:revision>10</cp:revision>
  <cp:lastPrinted>2023-08-04T14:27:28Z</cp:lastPrinted>
  <dcterms:modified xsi:type="dcterms:W3CDTF">2023-08-04T14:31:57Z</dcterms:modified>
</cp:coreProperties>
</file>