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1" r:id="rId3"/>
    <p:sldMasterId id="2147483652" r:id="rId4"/>
    <p:sldMasterId id="2147483653" r:id="rId5"/>
    <p:sldMasterId id="2147483655" r:id="rId6"/>
    <p:sldMasterId id="2147483656" r:id="rId7"/>
    <p:sldMasterId id="2147483657" r:id="rId8"/>
  </p:sldMasterIdLst>
  <p:notesMasterIdLst>
    <p:notesMasterId r:id="rId86"/>
  </p:notesMasterIdLst>
  <p:sldIdLst>
    <p:sldId id="522" r:id="rId9"/>
    <p:sldId id="478" r:id="rId10"/>
    <p:sldId id="519" r:id="rId11"/>
    <p:sldId id="480" r:id="rId12"/>
    <p:sldId id="520" r:id="rId13"/>
    <p:sldId id="387" r:id="rId14"/>
    <p:sldId id="389" r:id="rId15"/>
    <p:sldId id="390" r:id="rId16"/>
    <p:sldId id="307" r:id="rId17"/>
    <p:sldId id="286" r:id="rId18"/>
    <p:sldId id="290" r:id="rId19"/>
    <p:sldId id="320" r:id="rId20"/>
    <p:sldId id="321" r:id="rId21"/>
    <p:sldId id="424" r:id="rId22"/>
    <p:sldId id="425" r:id="rId23"/>
    <p:sldId id="284" r:id="rId24"/>
    <p:sldId id="405" r:id="rId25"/>
    <p:sldId id="406" r:id="rId26"/>
    <p:sldId id="499" r:id="rId27"/>
    <p:sldId id="503" r:id="rId28"/>
    <p:sldId id="537" r:id="rId29"/>
    <p:sldId id="501" r:id="rId30"/>
    <p:sldId id="521" r:id="rId31"/>
    <p:sldId id="305" r:id="rId32"/>
    <p:sldId id="287" r:id="rId33"/>
    <p:sldId id="325" r:id="rId34"/>
    <p:sldId id="329" r:id="rId35"/>
    <p:sldId id="330" r:id="rId36"/>
    <p:sldId id="262" r:id="rId37"/>
    <p:sldId id="536" r:id="rId38"/>
    <p:sldId id="540" r:id="rId39"/>
    <p:sldId id="538" r:id="rId40"/>
    <p:sldId id="415" r:id="rId41"/>
    <p:sldId id="430" r:id="rId42"/>
    <p:sldId id="402" r:id="rId43"/>
    <p:sldId id="508" r:id="rId44"/>
    <p:sldId id="332" r:id="rId45"/>
    <p:sldId id="551" r:id="rId46"/>
    <p:sldId id="552" r:id="rId47"/>
    <p:sldId id="516" r:id="rId48"/>
    <p:sldId id="553" r:id="rId49"/>
    <p:sldId id="512" r:id="rId50"/>
    <p:sldId id="557" r:id="rId51"/>
    <p:sldId id="555" r:id="rId52"/>
    <p:sldId id="556" r:id="rId53"/>
    <p:sldId id="315" r:id="rId54"/>
    <p:sldId id="432" r:id="rId55"/>
    <p:sldId id="539" r:id="rId56"/>
    <p:sldId id="385" r:id="rId57"/>
    <p:sldId id="513" r:id="rId58"/>
    <p:sldId id="541" r:id="rId59"/>
    <p:sldId id="383" r:id="rId60"/>
    <p:sldId id="527" r:id="rId61"/>
    <p:sldId id="528" r:id="rId62"/>
    <p:sldId id="510" r:id="rId63"/>
    <p:sldId id="511" r:id="rId64"/>
    <p:sldId id="426" r:id="rId65"/>
    <p:sldId id="525" r:id="rId66"/>
    <p:sldId id="526" r:id="rId67"/>
    <p:sldId id="504" r:id="rId68"/>
    <p:sldId id="505" r:id="rId69"/>
    <p:sldId id="506" r:id="rId70"/>
    <p:sldId id="532" r:id="rId71"/>
    <p:sldId id="530" r:id="rId72"/>
    <p:sldId id="529" r:id="rId73"/>
    <p:sldId id="428" r:id="rId74"/>
    <p:sldId id="386" r:id="rId75"/>
    <p:sldId id="452" r:id="rId76"/>
    <p:sldId id="515" r:id="rId77"/>
    <p:sldId id="535" r:id="rId78"/>
    <p:sldId id="411" r:id="rId79"/>
    <p:sldId id="450" r:id="rId80"/>
    <p:sldId id="419" r:id="rId81"/>
    <p:sldId id="451" r:id="rId82"/>
    <p:sldId id="459" r:id="rId83"/>
    <p:sldId id="465" r:id="rId84"/>
    <p:sldId id="466" r:id="rId85"/>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FF00"/>
    <a:srgbClr val="777777"/>
    <a:srgbClr val="FFFF66"/>
    <a:srgbClr val="FF0000"/>
    <a:srgbClr val="FFFF99"/>
    <a:srgbClr val="660066"/>
    <a:srgbClr val="C0C0C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8" autoAdjust="0"/>
    <p:restoredTop sz="94660"/>
  </p:normalViewPr>
  <p:slideViewPr>
    <p:cSldViewPr>
      <p:cViewPr>
        <p:scale>
          <a:sx n="66" d="100"/>
          <a:sy n="66" d="100"/>
        </p:scale>
        <p:origin x="-318" y="-216"/>
      </p:cViewPr>
      <p:guideLst>
        <p:guide orient="horz" pos="2160"/>
        <p:guide pos="2880"/>
      </p:guideLst>
    </p:cSldViewPr>
  </p:slideViewPr>
  <p:outlineViewPr>
    <p:cViewPr>
      <p:scale>
        <a:sx n="75" d="100"/>
        <a:sy n="75" d="100"/>
      </p:scale>
      <p:origin x="0" y="0"/>
    </p:cViewPr>
    <p:sldLst>
      <p:sld r:id="rId1" collapse="1"/>
    </p:sldLst>
  </p:outlineViewPr>
  <p:notesTextViewPr>
    <p:cViewPr>
      <p:scale>
        <a:sx n="100" d="100"/>
        <a:sy n="100" d="100"/>
      </p:scale>
      <p:origin x="0" y="0"/>
    </p:cViewPr>
  </p:notesTextViewPr>
  <p:sorterViewPr>
    <p:cViewPr>
      <p:scale>
        <a:sx n="100" d="100"/>
        <a:sy n="100" d="100"/>
      </p:scale>
      <p:origin x="0" y="18228"/>
    </p:cViewPr>
  </p:sorterViewPr>
  <p:notesViewPr>
    <p:cSldViewPr>
      <p:cViewPr varScale="1">
        <p:scale>
          <a:sx n="51" d="100"/>
          <a:sy n="51" d="100"/>
        </p:scale>
        <p:origin x="-172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ableStyles" Target="tableStyle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4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9AD588-02FE-4B45-B5E3-76DD1A3BD84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85078-018C-4AF2-B2FF-50E59E0DDE87}" type="slidenum">
              <a:rPr lang="en-US"/>
              <a:pPr/>
              <a:t>7</a:t>
            </a:fld>
            <a:endParaRPr lang="en-US"/>
          </a:p>
        </p:txBody>
      </p:sp>
      <p:sp>
        <p:nvSpPr>
          <p:cNvPr id="2058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44F9D-BC01-49CF-9226-B8FEF789F2EF}" type="slidenum">
              <a:rPr lang="en-US"/>
              <a:pPr/>
              <a:t>59</a:t>
            </a:fld>
            <a:endParaRPr lang="en-US"/>
          </a:p>
        </p:txBody>
      </p:sp>
      <p:sp>
        <p:nvSpPr>
          <p:cNvPr id="425986" name="Rectangle 2"/>
          <p:cNvSpPr>
            <a:spLocks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3DB70-FB4B-4862-9F10-E1AC728E24CA}" type="slidenum">
              <a:rPr lang="en-US"/>
              <a:pPr/>
              <a:t>65</a:t>
            </a:fld>
            <a:endParaRPr lang="en-US"/>
          </a:p>
        </p:txBody>
      </p:sp>
      <p:sp>
        <p:nvSpPr>
          <p:cNvPr id="434178" name="Rectangle 2"/>
          <p:cNvSpPr>
            <a:spLocks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D5006-F0D1-4DD7-9C53-A759C299175D}" type="slidenum">
              <a:rPr lang="en-US"/>
              <a:pPr/>
              <a:t>17</a:t>
            </a:fld>
            <a:endParaRPr lang="en-US"/>
          </a:p>
        </p:txBody>
      </p:sp>
      <p:sp>
        <p:nvSpPr>
          <p:cNvPr id="2467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67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F22CB-58D0-491A-A8CB-382A2A09D367}" type="slidenum">
              <a:rPr lang="en-US"/>
              <a:pPr/>
              <a:t>18</a:t>
            </a:fld>
            <a:endParaRPr lang="en-US"/>
          </a:p>
        </p:txBody>
      </p:sp>
      <p:sp>
        <p:nvSpPr>
          <p:cNvPr id="2488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88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18D97-56B9-43BE-A961-FA739A731ECD}" type="slidenum">
              <a:rPr lang="en-US"/>
              <a:pPr/>
              <a:t>24</a:t>
            </a:fld>
            <a:endParaRPr lang="en-US"/>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B95E2-1A6D-415F-A645-A53F36EDFE86}" type="slidenum">
              <a:rPr lang="en-US"/>
              <a:pPr/>
              <a:t>29</a:t>
            </a:fld>
            <a:endParaRPr lang="en-US"/>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3BF2F-A98E-4ECE-9494-E021258D4885}" type="slidenum">
              <a:rPr lang="en-US"/>
              <a:pPr/>
              <a:t>38</a:t>
            </a:fld>
            <a:endParaRPr lang="en-US"/>
          </a:p>
        </p:txBody>
      </p:sp>
      <p:sp>
        <p:nvSpPr>
          <p:cNvPr id="474114" name="Rectangle 2"/>
          <p:cNvSpPr>
            <a:spLocks noChangeArrowheads="1" noTextEdit="1"/>
          </p:cNvSpPr>
          <p:nvPr>
            <p:ph type="sldImg"/>
          </p:nvPr>
        </p:nvSpPr>
        <p:spPr>
          <a:ln/>
        </p:spPr>
      </p:sp>
      <p:sp>
        <p:nvSpPr>
          <p:cNvPr id="47411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918A0-47E1-4480-930F-32F4ADEC65AF}" type="slidenum">
              <a:rPr lang="en-US"/>
              <a:pPr/>
              <a:t>39</a:t>
            </a:fld>
            <a:endParaRPr lang="en-US"/>
          </a:p>
        </p:txBody>
      </p:sp>
      <p:sp>
        <p:nvSpPr>
          <p:cNvPr id="477186" name="Rectangle 2"/>
          <p:cNvSpPr>
            <a:spLocks noChangeArrowheads="1" noTextEdit="1"/>
          </p:cNvSpPr>
          <p:nvPr>
            <p:ph type="sldImg"/>
          </p:nvPr>
        </p:nvSpPr>
        <p:spPr>
          <a:ln/>
        </p:spPr>
      </p:sp>
      <p:sp>
        <p:nvSpPr>
          <p:cNvPr id="4771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7F0CA-40A0-4FEF-9F36-5D6568D6F3CA}" type="slidenum">
              <a:rPr lang="en-US"/>
              <a:pPr/>
              <a:t>41</a:t>
            </a:fld>
            <a:endParaRPr lang="en-US"/>
          </a:p>
        </p:txBody>
      </p:sp>
      <p:sp>
        <p:nvSpPr>
          <p:cNvPr id="480258" name="Rectangle 2"/>
          <p:cNvSpPr>
            <a:spLocks noChangeArrowheads="1" noTextEdit="1"/>
          </p:cNvSpPr>
          <p:nvPr>
            <p:ph type="sldImg"/>
          </p:nvPr>
        </p:nvSpPr>
        <p:spPr>
          <a:ln/>
        </p:spPr>
      </p:sp>
      <p:sp>
        <p:nvSpPr>
          <p:cNvPr id="480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DDCC0-40ED-416B-938D-09433E26DF06}" type="slidenum">
              <a:rPr lang="en-US"/>
              <a:pPr/>
              <a:t>58</a:t>
            </a:fld>
            <a:endParaRPr lang="en-US"/>
          </a:p>
        </p:txBody>
      </p:sp>
      <p:sp>
        <p:nvSpPr>
          <p:cNvPr id="423938" name="Rectangle 2"/>
          <p:cNvSpPr>
            <a:spLocks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D77D88-1786-402B-8441-30AAA3C882B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08171-3886-4501-ABC9-C03ECB7C35C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0C399A-EC30-4B79-96FD-D344D10544A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EDF7EF-FED0-4AD8-BB0E-A9C149B0F7B5}" type="slidenum">
              <a:rPr lang="en-US"/>
              <a:pPr/>
              <a:t>‹#›</a:t>
            </a:fld>
            <a:endParaRPr lang="en-US"/>
          </a:p>
        </p:txBody>
      </p:sp>
    </p:spTree>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DFE55-A7D2-4E4B-B647-755196FC0B87}" type="slidenum">
              <a:rPr lang="en-US"/>
              <a:pPr/>
              <a:t>‹#›</a:t>
            </a:fld>
            <a:endParaRPr lang="en-US"/>
          </a:p>
        </p:txBody>
      </p:sp>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20DD0E-B796-4C08-8875-D21F57EF8C31}" type="slidenum">
              <a:rPr lang="en-US"/>
              <a:pPr/>
              <a:t>‹#›</a:t>
            </a:fld>
            <a:endParaRPr lang="en-US"/>
          </a:p>
        </p:txBody>
      </p:sp>
    </p:spTree>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2BEFCF-ECBA-4ACC-AAC2-C7ED2C878316}" type="slidenum">
              <a:rPr lang="en-US"/>
              <a:pPr/>
              <a:t>‹#›</a:t>
            </a:fld>
            <a:endParaRPr lang="en-US"/>
          </a:p>
        </p:txBody>
      </p:sp>
    </p:spTree>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4B44B6-75AD-45E2-88EC-8990015E732D}" type="slidenum">
              <a:rPr lang="en-US"/>
              <a:pPr/>
              <a:t>‹#›</a:t>
            </a:fld>
            <a:endParaRPr lang="en-US"/>
          </a:p>
        </p:txBody>
      </p:sp>
    </p:spTree>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C0D246-F10D-4978-A45B-EA3F98C6A18E}" type="slidenum">
              <a:rPr lang="en-US"/>
              <a:pPr/>
              <a:t>‹#›</a:t>
            </a:fld>
            <a:endParaRPr lang="en-US"/>
          </a:p>
        </p:txBody>
      </p:sp>
    </p:spTree>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02EFDB-422B-4090-82E6-BCA4BD5C6693}" type="slidenum">
              <a:rPr lang="en-US"/>
              <a:pPr/>
              <a:t>‹#›</a:t>
            </a:fld>
            <a:endParaRPr lang="en-US"/>
          </a:p>
        </p:txBody>
      </p:sp>
    </p:spTree>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0EFFCA-2C98-4A1F-A7E6-5F508D2B5304}" type="slidenum">
              <a:rPr lang="en-US"/>
              <a:pPr/>
              <a:t>‹#›</a:t>
            </a:fld>
            <a:endParaRPr lang="en-US"/>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4EE32E-EE10-44F0-848F-AABC67FF4AF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C52A2C-812C-4D9F-B9E6-197E50D40F87}" type="slidenum">
              <a:rPr lang="en-US"/>
              <a:pPr/>
              <a:t>‹#›</a:t>
            </a:fld>
            <a:endParaRPr lang="en-US"/>
          </a:p>
        </p:txBody>
      </p:sp>
    </p:spTree>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DE5764-3E7A-4066-8807-AF65D6C98FBA}" type="slidenum">
              <a:rPr lang="en-US"/>
              <a:pPr/>
              <a:t>‹#›</a:t>
            </a:fld>
            <a:endParaRPr lang="en-US"/>
          </a:p>
        </p:txBody>
      </p:sp>
    </p:spTree>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63E465-755E-4D1D-8A60-CCC5A57A6BC2}" type="slidenum">
              <a:rPr lang="en-US"/>
              <a:pPr/>
              <a:t>‹#›</a:t>
            </a:fld>
            <a:endParaRPr lang="en-US"/>
          </a:p>
        </p:txBody>
      </p:sp>
    </p:spTree>
  </p:cSld>
  <p:clrMapOvr>
    <a:masterClrMapping/>
  </p:clrMapOvr>
  <p:transitio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91D1DC-0DD8-43FF-8D9D-EE108563791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30B05E-71DD-40BA-ADC1-6B740F679FD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9EC410-118F-45C3-B820-DFB9C7FAB50D}"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014706-6CAE-4C59-B251-790FCC161C79}"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09AD76-6900-4990-B8F7-7C6BAE5E305D}"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922D6F-4795-4A2E-98CF-D539781DC321}"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64E18B8-C2E5-4913-9988-7406AF95B5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1C075B-1B27-4519-879B-016A625BAEE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E97409-5A39-4513-B859-4D68C37CD32B}"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44059F-E80E-4773-9955-0AF40F732A9F}"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DFE8CC-0D0C-4FF4-8245-36CD101F3AE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B665DD-6DCE-4AEA-AC57-6E9D69FBF9C8}"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807231D-219A-4E61-8952-52EF5A82BE95}"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371600"/>
            <a:ext cx="3390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3390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CE071B-2570-4569-B7B0-2F797956D5C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E23654-5293-4E58-8C71-90C767B7D2A4}"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76200"/>
            <a:ext cx="21145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61912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E86E5E9-04FF-4922-B456-CB0C982E8447}"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0CC4C-E8A8-401B-9693-451141BD19DC}" type="slidenum">
              <a:rPr lang="en-US"/>
              <a:pPr/>
              <a:t>‹#›</a:t>
            </a:fld>
            <a:endParaRPr lang="en-US"/>
          </a:p>
        </p:txBody>
      </p:sp>
    </p:spTree>
  </p:cSld>
  <p:clrMapOvr>
    <a:masterClrMapping/>
  </p:clrMapOvr>
  <p:transition>
    <p:check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5B49E1-4BCD-497C-8DCB-0A51C5067A24}" type="slidenum">
              <a:rPr lang="en-US"/>
              <a:pPr/>
              <a:t>‹#›</a:t>
            </a:fld>
            <a:endParaRPr lang="en-US"/>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806410-5128-4AD9-8462-D701E0F97A3F}"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40B672-1CED-4886-969D-DDB1401C6C3A}" type="slidenum">
              <a:rPr lang="en-US"/>
              <a:pPr/>
              <a:t>‹#›</a:t>
            </a:fld>
            <a:endParaRPr lang="en-US"/>
          </a:p>
        </p:txBody>
      </p:sp>
    </p:spTree>
  </p:cSld>
  <p:clrMapOvr>
    <a:masterClrMapping/>
  </p:clrMapOvr>
  <p:transition>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BCA3C2-4F70-46D6-B736-1459EF07C5A4}" type="slidenum">
              <a:rPr lang="en-US"/>
              <a:pPr/>
              <a:t>‹#›</a:t>
            </a:fld>
            <a:endParaRPr lang="en-US"/>
          </a:p>
        </p:txBody>
      </p:sp>
    </p:spTree>
  </p:cSld>
  <p:clrMapOvr>
    <a:masterClrMapping/>
  </p:clrMapOvr>
  <p:transition>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035D05-6473-4307-B9CD-C07E6B9F0F12}" type="slidenum">
              <a:rPr lang="en-US"/>
              <a:pPr/>
              <a:t>‹#›</a:t>
            </a:fld>
            <a:endParaRPr lang="en-US"/>
          </a:p>
        </p:txBody>
      </p:sp>
    </p:spTree>
  </p:cSld>
  <p:clrMapOvr>
    <a:masterClrMapping/>
  </p:clrMapOvr>
  <p:transition>
    <p:check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D9B51D-47CE-4ADD-8E0F-D5CB839AA70D}" type="slidenum">
              <a:rPr lang="en-US"/>
              <a:pPr/>
              <a:t>‹#›</a:t>
            </a:fld>
            <a:endParaRPr lang="en-US"/>
          </a:p>
        </p:txBody>
      </p:sp>
    </p:spTree>
  </p:cSld>
  <p:clrMapOvr>
    <a:masterClrMapping/>
  </p:clrMapOvr>
  <p:transition>
    <p:check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9591DBB-3815-454C-9631-2B51119F9327}" type="slidenum">
              <a:rPr lang="en-US"/>
              <a:pPr/>
              <a:t>‹#›</a:t>
            </a:fld>
            <a:endParaRPr lang="en-US"/>
          </a:p>
        </p:txBody>
      </p:sp>
    </p:spTree>
  </p:cSld>
  <p:clrMapOvr>
    <a:masterClrMapping/>
  </p:clrMapOvr>
  <p:transition>
    <p:check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8677FA-31B5-4515-A0F2-C8B7CA0077CC}" type="slidenum">
              <a:rPr lang="en-US"/>
              <a:pPr/>
              <a:t>‹#›</a:t>
            </a:fld>
            <a:endParaRPr lang="en-US"/>
          </a:p>
        </p:txBody>
      </p:sp>
    </p:spTree>
  </p:cSld>
  <p:clrMapOvr>
    <a:masterClrMapping/>
  </p:clrMapOvr>
  <p:transition>
    <p:check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2DFE4C-3E05-46FB-B2DA-157681D9C8A8}" type="slidenum">
              <a:rPr lang="en-US"/>
              <a:pPr/>
              <a:t>‹#›</a:t>
            </a:fld>
            <a:endParaRPr lang="en-US"/>
          </a:p>
        </p:txBody>
      </p:sp>
    </p:spTree>
  </p:cSld>
  <p:clrMapOvr>
    <a:masterClrMapping/>
  </p:clrMapOvr>
  <p:transition>
    <p:check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6554E7-E97E-48E3-A203-74F9997B29C7}" type="slidenum">
              <a:rPr lang="en-US"/>
              <a:pPr/>
              <a:t>‹#›</a:t>
            </a:fld>
            <a:endParaRPr lang="en-US"/>
          </a:p>
        </p:txBody>
      </p:sp>
    </p:spTree>
  </p:cSld>
  <p:clrMapOvr>
    <a:masterClrMapping/>
  </p:clrMapOvr>
  <p:transition>
    <p:check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FAC7F3-A23F-4915-96B8-26D24DCD7687}" type="slidenum">
              <a:rPr lang="en-US"/>
              <a:pPr/>
              <a:t>‹#›</a:t>
            </a:fld>
            <a:endParaRPr lang="en-US"/>
          </a:p>
        </p:txBody>
      </p:sp>
    </p:spTree>
  </p:cSld>
  <p:clrMapOvr>
    <a:masterClrMapping/>
  </p:clrMapOvr>
  <p:transition>
    <p:check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3090" name="Rectangle 2"/>
          <p:cNvSpPr>
            <a:spLocks noGrp="1" noChangeArrowheads="1"/>
          </p:cNvSpPr>
          <p:nvPr>
            <p:ph type="ctrTitle"/>
          </p:nvPr>
        </p:nvSpPr>
        <p:spPr>
          <a:xfrm>
            <a:off x="1295400" y="2209800"/>
            <a:ext cx="7162800" cy="1143000"/>
          </a:xfrm>
        </p:spPr>
        <p:txBody>
          <a:bodyPr/>
          <a:lstStyle>
            <a:lvl1pPr>
              <a:defRPr sz="4400"/>
            </a:lvl1pPr>
          </a:lstStyle>
          <a:p>
            <a:r>
              <a:rPr lang="en-US"/>
              <a:t>Click to edit Master title style</a:t>
            </a:r>
          </a:p>
        </p:txBody>
      </p:sp>
      <p:sp>
        <p:nvSpPr>
          <p:cNvPr id="473091" name="Rectangle 3"/>
          <p:cNvSpPr>
            <a:spLocks noGrp="1" noChangeArrowheads="1"/>
          </p:cNvSpPr>
          <p:nvPr>
            <p:ph type="subTitle" idx="1"/>
          </p:nvPr>
        </p:nvSpPr>
        <p:spPr>
          <a:xfrm>
            <a:off x="1524000" y="3505200"/>
            <a:ext cx="6400800" cy="1066800"/>
          </a:xfrm>
        </p:spPr>
        <p:txBody>
          <a:bodyPr/>
          <a:lstStyle>
            <a:lvl1pPr marL="0" indent="0" algn="ctr">
              <a:buFontTx/>
              <a:buNone/>
              <a:defRPr b="1"/>
            </a:lvl1pPr>
          </a:lstStyle>
          <a:p>
            <a:r>
              <a:rPr lang="en-US"/>
              <a:t>Click to edit Master subtitle style</a:t>
            </a:r>
          </a:p>
        </p:txBody>
      </p:sp>
      <p:sp>
        <p:nvSpPr>
          <p:cNvPr id="473092"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473093"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473094" name="Rectangle 6"/>
          <p:cNvSpPr>
            <a:spLocks noGrp="1" noChangeArrowheads="1"/>
          </p:cNvSpPr>
          <p:nvPr>
            <p:ph type="sldNum" sz="quarter" idx="4"/>
          </p:nvPr>
        </p:nvSpPr>
        <p:spPr>
          <a:xfrm>
            <a:off x="6553200" y="6096000"/>
            <a:ext cx="1905000" cy="381000"/>
          </a:xfrm>
        </p:spPr>
        <p:txBody>
          <a:bodyPr/>
          <a:lstStyle>
            <a:lvl1pPr>
              <a:defRPr/>
            </a:lvl1pPr>
          </a:lstStyle>
          <a:p>
            <a:fld id="{107C362B-BD17-4AF5-8298-56AED8E45EB2}" type="slidenum">
              <a:rPr lang="en-US"/>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852C45-E8A2-46A7-A315-DD7153F43ADE}"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9284FC-354C-40F7-8C20-85951C59B876}" type="slidenum">
              <a:rPr lang="en-US"/>
              <a:pPr/>
              <a:t>‹#›</a:t>
            </a:fld>
            <a:endParaRPr lang="en-US"/>
          </a:p>
        </p:txBody>
      </p:sp>
    </p:spTree>
  </p:cSld>
  <p:clrMapOvr>
    <a:masterClrMapping/>
  </p:clrMapOvr>
  <p:transition spd="med">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47628-E077-4441-B1E6-37C9088E6E70}" type="slidenum">
              <a:rPr lang="en-US"/>
              <a:pPr/>
              <a:t>‹#›</a:t>
            </a:fld>
            <a:endParaRPr lang="en-US"/>
          </a:p>
        </p:txBody>
      </p:sp>
    </p:spTree>
  </p:cSld>
  <p:clrMapOvr>
    <a:masterClrMapping/>
  </p:clrMapOvr>
  <p:transition spd="med">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13EC8A-8751-4546-8C63-43701E4077CE}" type="slidenum">
              <a:rPr lang="en-US"/>
              <a:pPr/>
              <a:t>‹#›</a:t>
            </a:fld>
            <a:endParaRPr lang="en-US"/>
          </a:p>
        </p:txBody>
      </p:sp>
    </p:spTree>
  </p:cSld>
  <p:clrMapOvr>
    <a:masterClrMapping/>
  </p:clrMapOvr>
  <p:transition spd="med">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177108B-4A0B-4A3D-BECA-4AEB1DE5CF9C}" type="slidenum">
              <a:rPr lang="en-US"/>
              <a:pPr/>
              <a:t>‹#›</a:t>
            </a:fld>
            <a:endParaRPr lang="en-US"/>
          </a:p>
        </p:txBody>
      </p:sp>
    </p:spTree>
  </p:cSld>
  <p:clrMapOvr>
    <a:masterClrMapping/>
  </p:clrMapOvr>
  <p:transition spd="med">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0605CC-5D64-4988-8AF9-44338DA002E6}" type="slidenum">
              <a:rPr lang="en-US"/>
              <a:pPr/>
              <a:t>‹#›</a:t>
            </a:fld>
            <a:endParaRPr lang="en-US"/>
          </a:p>
        </p:txBody>
      </p:sp>
    </p:spTree>
  </p:cSld>
  <p:clrMapOvr>
    <a:masterClrMapping/>
  </p:clrMapOvr>
  <p:transition spd="med">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8BEAD9-1A3A-48F2-9545-93BDEE6094D6}" type="slidenum">
              <a:rPr lang="en-US"/>
              <a:pPr/>
              <a:t>‹#›</a:t>
            </a:fld>
            <a:endParaRPr lang="en-US"/>
          </a:p>
        </p:txBody>
      </p:sp>
    </p:spTree>
  </p:cSld>
  <p:clrMapOvr>
    <a:masterClrMapping/>
  </p:clrMapOvr>
  <p:transition spd="med">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A90637-1A98-40DE-BB7B-EAAF6F1CCB10}" type="slidenum">
              <a:rPr lang="en-US"/>
              <a:pPr/>
              <a:t>‹#›</a:t>
            </a:fld>
            <a:endParaRPr lang="en-US"/>
          </a:p>
        </p:txBody>
      </p:sp>
    </p:spTree>
  </p:cSld>
  <p:clrMapOvr>
    <a:masterClrMapping/>
  </p:clrMapOvr>
  <p:transition spd="med">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B10F11-193F-4203-9D19-297016850C04}" type="slidenum">
              <a:rPr lang="en-US"/>
              <a:pPr/>
              <a:t>‹#›</a:t>
            </a:fld>
            <a:endParaRPr lang="en-US"/>
          </a:p>
        </p:txBody>
      </p:sp>
    </p:spTree>
  </p:cSld>
  <p:clrMapOvr>
    <a:masterClrMapping/>
  </p:clrMapOvr>
  <p:transition spd="med">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6BDCDC-1BBB-42BB-A79F-8EDFAA2F1F71}" type="slidenum">
              <a:rPr lang="en-US"/>
              <a:pPr/>
              <a:t>‹#›</a:t>
            </a:fld>
            <a:endParaRPr lang="en-US"/>
          </a:p>
        </p:txBody>
      </p:sp>
    </p:spTree>
  </p:cSld>
  <p:clrMapOvr>
    <a:masterClrMapping/>
  </p:clrMapOvr>
  <p:transition spd="med">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295400"/>
            <a:ext cx="19240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295400"/>
            <a:ext cx="56197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4F0EA8-932B-49B6-9CF3-2C9D02E2426D}" type="slidenum">
              <a:rPr lang="en-US"/>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283CE5-7E36-45FB-9AFB-10F3D2D28AA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47.xml"/><Relationship Id="rId16"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5.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0.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41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41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41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41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325D7C-0F83-4753-A633-E30AE47314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18B44769-D33B-4C51-AADE-CFAA0A7A91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blinds dir="ver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58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5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335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335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A4BA2D0-6F0B-48B8-A2E3-C7647ED4F5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5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5330" name="Picture 2" descr="aaapicture2"/>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355331" name="Rectangle 3"/>
          <p:cNvSpPr>
            <a:spLocks noGrp="1" noChangeArrowheads="1"/>
          </p:cNvSpPr>
          <p:nvPr>
            <p:ph type="title"/>
          </p:nvPr>
        </p:nvSpPr>
        <p:spPr bwMode="auto">
          <a:xfrm>
            <a:off x="838200" y="609600"/>
            <a:ext cx="5715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5332" name="Rectangle 4"/>
          <p:cNvSpPr>
            <a:spLocks noGrp="1" noChangeArrowheads="1"/>
          </p:cNvSpPr>
          <p:nvPr>
            <p:ph type="body" idx="1"/>
          </p:nvPr>
        </p:nvSpPr>
        <p:spPr bwMode="auto">
          <a:xfrm>
            <a:off x="1066800" y="1371600"/>
            <a:ext cx="6934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AGaramond" pitchFamily="18" charset="0"/>
        </a:defRPr>
      </a:lvl2pPr>
      <a:lvl3pPr algn="l" rtl="0" fontAlgn="base">
        <a:spcBef>
          <a:spcPct val="0"/>
        </a:spcBef>
        <a:spcAft>
          <a:spcPct val="0"/>
        </a:spcAft>
        <a:defRPr sz="3200">
          <a:solidFill>
            <a:schemeClr val="tx1"/>
          </a:solidFill>
          <a:latin typeface="AGaramond" pitchFamily="18" charset="0"/>
        </a:defRPr>
      </a:lvl3pPr>
      <a:lvl4pPr algn="l" rtl="0" fontAlgn="base">
        <a:spcBef>
          <a:spcPct val="0"/>
        </a:spcBef>
        <a:spcAft>
          <a:spcPct val="0"/>
        </a:spcAft>
        <a:defRPr sz="3200">
          <a:solidFill>
            <a:schemeClr val="tx1"/>
          </a:solidFill>
          <a:latin typeface="AGaramond" pitchFamily="18" charset="0"/>
        </a:defRPr>
      </a:lvl4pPr>
      <a:lvl5pPr algn="l" rtl="0" fontAlgn="base">
        <a:spcBef>
          <a:spcPct val="0"/>
        </a:spcBef>
        <a:spcAft>
          <a:spcPct val="0"/>
        </a:spcAft>
        <a:defRPr sz="3200">
          <a:solidFill>
            <a:schemeClr val="tx1"/>
          </a:solidFill>
          <a:latin typeface="AGaramond" pitchFamily="18" charset="0"/>
        </a:defRPr>
      </a:lvl5pPr>
      <a:lvl6pPr marL="457200" algn="l" rtl="0" fontAlgn="base">
        <a:spcBef>
          <a:spcPct val="0"/>
        </a:spcBef>
        <a:spcAft>
          <a:spcPct val="0"/>
        </a:spcAft>
        <a:defRPr sz="3200">
          <a:solidFill>
            <a:schemeClr val="tx1"/>
          </a:solidFill>
          <a:latin typeface="AGaramond" pitchFamily="18" charset="0"/>
        </a:defRPr>
      </a:lvl6pPr>
      <a:lvl7pPr marL="914400" algn="l" rtl="0" fontAlgn="base">
        <a:spcBef>
          <a:spcPct val="0"/>
        </a:spcBef>
        <a:spcAft>
          <a:spcPct val="0"/>
        </a:spcAft>
        <a:defRPr sz="3200">
          <a:solidFill>
            <a:schemeClr val="tx1"/>
          </a:solidFill>
          <a:latin typeface="AGaramond" pitchFamily="18" charset="0"/>
        </a:defRPr>
      </a:lvl7pPr>
      <a:lvl8pPr marL="1371600" algn="l" rtl="0" fontAlgn="base">
        <a:spcBef>
          <a:spcPct val="0"/>
        </a:spcBef>
        <a:spcAft>
          <a:spcPct val="0"/>
        </a:spcAft>
        <a:defRPr sz="3200">
          <a:solidFill>
            <a:schemeClr val="tx1"/>
          </a:solidFill>
          <a:latin typeface="AGaramond" pitchFamily="18" charset="0"/>
        </a:defRPr>
      </a:lvl8pPr>
      <a:lvl9pPr marL="1828800" algn="l" rtl="0" fontAlgn="base">
        <a:spcBef>
          <a:spcPct val="0"/>
        </a:spcBef>
        <a:spcAft>
          <a:spcPct val="0"/>
        </a:spcAft>
        <a:defRPr sz="3200">
          <a:solidFill>
            <a:schemeClr val="tx1"/>
          </a:solidFill>
          <a:latin typeface="AGaramond"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0690" name="Picture 2"/>
          <p:cNvPicPr>
            <a:picLocks noChangeAspect="1" noChangeArrowheads="1"/>
          </p:cNvPicPr>
          <p:nvPr/>
        </p:nvPicPr>
        <p:blipFill>
          <a:blip r:embed="rId13" cstate="print"/>
          <a:srcRect/>
          <a:stretch>
            <a:fillRect/>
          </a:stretch>
        </p:blipFill>
        <p:spPr bwMode="auto">
          <a:xfrm>
            <a:off x="3175" y="5637213"/>
            <a:ext cx="9140825" cy="1220787"/>
          </a:xfrm>
          <a:prstGeom prst="rect">
            <a:avLst/>
          </a:prstGeom>
          <a:noFill/>
        </p:spPr>
      </p:pic>
      <p:pic>
        <p:nvPicPr>
          <p:cNvPr id="370691" name="Picture 3"/>
          <p:cNvPicPr>
            <a:picLocks noChangeAspect="1" noChangeArrowheads="1"/>
          </p:cNvPicPr>
          <p:nvPr/>
        </p:nvPicPr>
        <p:blipFill>
          <a:blip r:embed="rId14" cstate="print"/>
          <a:srcRect/>
          <a:stretch>
            <a:fillRect/>
          </a:stretch>
        </p:blipFill>
        <p:spPr bwMode="auto">
          <a:xfrm>
            <a:off x="3175" y="0"/>
            <a:ext cx="9140825" cy="1285875"/>
          </a:xfrm>
          <a:prstGeom prst="rect">
            <a:avLst/>
          </a:prstGeom>
          <a:noFill/>
          <a:ln w="9525">
            <a:noFill/>
            <a:miter lim="800000"/>
            <a:headEnd/>
            <a:tailEnd/>
          </a:ln>
        </p:spPr>
      </p:pic>
      <p:sp>
        <p:nvSpPr>
          <p:cNvPr id="370692" name="Rectangle 4"/>
          <p:cNvSpPr>
            <a:spLocks noGrp="1" noChangeArrowheads="1"/>
          </p:cNvSpPr>
          <p:nvPr>
            <p:ph type="title"/>
          </p:nvPr>
        </p:nvSpPr>
        <p:spPr bwMode="auto">
          <a:xfrm>
            <a:off x="685800" y="76200"/>
            <a:ext cx="8458200" cy="6858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693" name="Rectangle 5"/>
          <p:cNvSpPr>
            <a:spLocks noGrp="1" noChangeArrowheads="1"/>
          </p:cNvSpPr>
          <p:nvPr>
            <p:ph type="body" idx="1"/>
          </p:nvPr>
        </p:nvSpPr>
        <p:spPr bwMode="auto">
          <a:xfrm>
            <a:off x="685800" y="1295400"/>
            <a:ext cx="777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70694" name="Picture 6">
            <a:hlinkClick r:id="" action="ppaction://hlinkshowjump?jump=endshow"/>
          </p:cNvPr>
          <p:cNvPicPr>
            <a:picLocks noChangeAspect="1" noChangeArrowheads="1"/>
          </p:cNvPicPr>
          <p:nvPr/>
        </p:nvPicPr>
        <p:blipFill>
          <a:blip r:embed="rId15" cstate="print"/>
          <a:srcRect/>
          <a:stretch>
            <a:fillRect/>
          </a:stretch>
        </p:blipFill>
        <p:spPr bwMode="auto">
          <a:xfrm>
            <a:off x="381000" y="6172200"/>
            <a:ext cx="676275" cy="468313"/>
          </a:xfrm>
          <a:prstGeom prst="rect">
            <a:avLst/>
          </a:prstGeom>
          <a:noFill/>
        </p:spPr>
      </p:pic>
      <p:pic>
        <p:nvPicPr>
          <p:cNvPr id="370695" name="Picture 7">
            <a:hlinkClick r:id="" action="ppaction://hlinkshowjump?jump=previousslide"/>
          </p:cNvPr>
          <p:cNvPicPr>
            <a:picLocks noChangeAspect="1" noChangeArrowheads="1"/>
          </p:cNvPicPr>
          <p:nvPr/>
        </p:nvPicPr>
        <p:blipFill>
          <a:blip r:embed="rId16" cstate="print"/>
          <a:srcRect/>
          <a:stretch>
            <a:fillRect/>
          </a:stretch>
        </p:blipFill>
        <p:spPr bwMode="auto">
          <a:xfrm>
            <a:off x="7408863" y="6019800"/>
            <a:ext cx="630237" cy="577850"/>
          </a:xfrm>
          <a:prstGeom prst="rect">
            <a:avLst/>
          </a:prstGeom>
          <a:noFill/>
        </p:spPr>
      </p:pic>
      <p:pic>
        <p:nvPicPr>
          <p:cNvPr id="370696" name="Picture 8">
            <a:hlinkClick r:id="" action="ppaction://hlinkshowjump?jump=nextslide"/>
          </p:cNvPr>
          <p:cNvPicPr>
            <a:picLocks noChangeAspect="1" noChangeArrowheads="1"/>
          </p:cNvPicPr>
          <p:nvPr/>
        </p:nvPicPr>
        <p:blipFill>
          <a:blip r:embed="rId17" cstate="print"/>
          <a:srcRect/>
          <a:stretch>
            <a:fillRect/>
          </a:stretch>
        </p:blipFill>
        <p:spPr bwMode="auto">
          <a:xfrm>
            <a:off x="8153400" y="6019800"/>
            <a:ext cx="630238" cy="577850"/>
          </a:xfrm>
          <a:prstGeom prst="rect">
            <a:avLst/>
          </a:prstGeom>
          <a:noFill/>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70692"/>
                                        </p:tgtEl>
                                        <p:attrNameLst>
                                          <p:attrName>style.visibility</p:attrName>
                                        </p:attrNameLst>
                                      </p:cBhvr>
                                      <p:to>
                                        <p:strVal val="visible"/>
                                      </p:to>
                                    </p:set>
                                    <p:anim calcmode="lin" valueType="num">
                                      <p:cBhvr additive="base">
                                        <p:cTn id="7" dur="500" fill="hold"/>
                                        <p:tgtEl>
                                          <p:spTgt spid="370692"/>
                                        </p:tgtEl>
                                        <p:attrNameLst>
                                          <p:attrName>ppt_x</p:attrName>
                                        </p:attrNameLst>
                                      </p:cBhvr>
                                      <p:tavLst>
                                        <p:tav tm="0">
                                          <p:val>
                                            <p:strVal val="#ppt_x"/>
                                          </p:val>
                                        </p:tav>
                                        <p:tav tm="100000">
                                          <p:val>
                                            <p:strVal val="#ppt_x"/>
                                          </p:val>
                                        </p:tav>
                                      </p:tavLst>
                                    </p:anim>
                                    <p:anim calcmode="lin" valueType="num">
                                      <p:cBhvr additive="base">
                                        <p:cTn id="8" dur="500" fill="hold"/>
                                        <p:tgtEl>
                                          <p:spTgt spid="37069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70693">
                                            <p:txEl>
                                              <p:pRg st="0" end="0"/>
                                            </p:txEl>
                                          </p:spTgt>
                                        </p:tgtEl>
                                        <p:attrNameLst>
                                          <p:attrName>style.visibility</p:attrName>
                                        </p:attrNameLst>
                                      </p:cBhvr>
                                      <p:to>
                                        <p:strVal val="visible"/>
                                      </p:to>
                                    </p:set>
                                    <p:animEffect transition="in" filter="dissolve">
                                      <p:cBhvr>
                                        <p:cTn id="13" dur="500"/>
                                        <p:tgtEl>
                                          <p:spTgt spid="37069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70693">
                                            <p:txEl>
                                              <p:pRg st="1" end="1"/>
                                            </p:txEl>
                                          </p:spTgt>
                                        </p:tgtEl>
                                        <p:attrNameLst>
                                          <p:attrName>style.visibility</p:attrName>
                                        </p:attrNameLst>
                                      </p:cBhvr>
                                      <p:to>
                                        <p:strVal val="visible"/>
                                      </p:to>
                                    </p:set>
                                    <p:animEffect transition="in" filter="dissolve">
                                      <p:cBhvr>
                                        <p:cTn id="18" dur="500"/>
                                        <p:tgtEl>
                                          <p:spTgt spid="37069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70693">
                                            <p:txEl>
                                              <p:pRg st="2" end="2"/>
                                            </p:txEl>
                                          </p:spTgt>
                                        </p:tgtEl>
                                        <p:attrNameLst>
                                          <p:attrName>style.visibility</p:attrName>
                                        </p:attrNameLst>
                                      </p:cBhvr>
                                      <p:to>
                                        <p:strVal val="visible"/>
                                      </p:to>
                                    </p:set>
                                    <p:animEffect transition="in" filter="dissolve">
                                      <p:cBhvr>
                                        <p:cTn id="23" dur="500"/>
                                        <p:tgtEl>
                                          <p:spTgt spid="37069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70693">
                                            <p:txEl>
                                              <p:pRg st="3" end="3"/>
                                            </p:txEl>
                                          </p:spTgt>
                                        </p:tgtEl>
                                        <p:attrNameLst>
                                          <p:attrName>style.visibility</p:attrName>
                                        </p:attrNameLst>
                                      </p:cBhvr>
                                      <p:to>
                                        <p:strVal val="visible"/>
                                      </p:to>
                                    </p:set>
                                    <p:animEffect transition="in" filter="dissolve">
                                      <p:cBhvr>
                                        <p:cTn id="28" dur="500"/>
                                        <p:tgtEl>
                                          <p:spTgt spid="37069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0693">
                                            <p:txEl>
                                              <p:pRg st="4" end="4"/>
                                            </p:txEl>
                                          </p:spTgt>
                                        </p:tgtEl>
                                        <p:attrNameLst>
                                          <p:attrName>style.visibility</p:attrName>
                                        </p:attrNameLst>
                                      </p:cBhvr>
                                      <p:to>
                                        <p:strVal val="visible"/>
                                      </p:to>
                                    </p:set>
                                    <p:animEffect transition="in" filter="dissolve">
                                      <p:cBhvr>
                                        <p:cTn id="33" dur="500"/>
                                        <p:tgtEl>
                                          <p:spTgt spid="3706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utoUpdateAnimBg="0"/>
      <p:bldP spid="370693" grpId="0" build="p" bldLvl="5" autoUpdateAnimBg="0">
        <p:tmplLst>
          <p:tmpl lvl="1">
            <p:tnLst>
              <p:par>
                <p:cTn presetID="9" presetClass="entr" presetSubtype="0" fill="hold" nodeType="clickEffect">
                  <p:stCondLst>
                    <p:cond delay="0"/>
                  </p:stCondLst>
                  <p:childTnLst>
                    <p:set>
                      <p:cBhvr>
                        <p:cTn dur="1" fill="hold">
                          <p:stCondLst>
                            <p:cond delay="0"/>
                          </p:stCondLst>
                        </p:cTn>
                        <p:tgtEl>
                          <p:spTgt spid="370693"/>
                        </p:tgtEl>
                        <p:attrNameLst>
                          <p:attrName>style.visibility</p:attrName>
                        </p:attrNameLst>
                      </p:cBhvr>
                      <p:to>
                        <p:strVal val="visible"/>
                      </p:to>
                    </p:set>
                    <p:animEffect transition="in" filter="dissolve">
                      <p:cBhvr>
                        <p:cTn dur="500"/>
                        <p:tgtEl>
                          <p:spTgt spid="370693"/>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370693"/>
                        </p:tgtEl>
                        <p:attrNameLst>
                          <p:attrName>style.visibility</p:attrName>
                        </p:attrNameLst>
                      </p:cBhvr>
                      <p:to>
                        <p:strVal val="visible"/>
                      </p:to>
                    </p:set>
                    <p:animEffect transition="in" filter="dissolve">
                      <p:cBhvr>
                        <p:cTn dur="500"/>
                        <p:tgtEl>
                          <p:spTgt spid="370693"/>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370693"/>
                        </p:tgtEl>
                        <p:attrNameLst>
                          <p:attrName>style.visibility</p:attrName>
                        </p:attrNameLst>
                      </p:cBhvr>
                      <p:to>
                        <p:strVal val="visible"/>
                      </p:to>
                    </p:set>
                    <p:animEffect transition="in" filter="dissolve">
                      <p:cBhvr>
                        <p:cTn dur="500"/>
                        <p:tgtEl>
                          <p:spTgt spid="370693"/>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370693"/>
                        </p:tgtEl>
                        <p:attrNameLst>
                          <p:attrName>style.visibility</p:attrName>
                        </p:attrNameLst>
                      </p:cBhvr>
                      <p:to>
                        <p:strVal val="visible"/>
                      </p:to>
                    </p:set>
                    <p:animEffect transition="in" filter="dissolve">
                      <p:cBhvr>
                        <p:cTn dur="500"/>
                        <p:tgtEl>
                          <p:spTgt spid="370693"/>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370693"/>
                        </p:tgtEl>
                        <p:attrNameLst>
                          <p:attrName>style.visibility</p:attrName>
                        </p:attrNameLst>
                      </p:cBhvr>
                      <p:to>
                        <p:strVal val="visible"/>
                      </p:to>
                    </p:set>
                    <p:animEffect transition="in" filter="dissolve">
                      <p:cBhvr>
                        <p:cTn dur="500"/>
                        <p:tgtEl>
                          <p:spTgt spid="370693"/>
                        </p:tgtEl>
                      </p:cBhvr>
                    </p:animEffect>
                  </p:childTnLst>
                </p:cTn>
              </p:par>
            </p:tnLst>
          </p:tmpl>
        </p:tmplLst>
      </p:bldP>
    </p:bldLst>
  </p:timing>
  <p:txStyles>
    <p:titleStyle>
      <a:lvl1pPr algn="l" rtl="0" fontAlgn="base">
        <a:lnSpc>
          <a:spcPct val="80000"/>
        </a:lnSpc>
        <a:spcBef>
          <a:spcPct val="0"/>
        </a:spcBef>
        <a:spcAft>
          <a:spcPct val="0"/>
        </a:spcAft>
        <a:defRPr sz="2600">
          <a:solidFill>
            <a:schemeClr val="bg1"/>
          </a:solidFill>
          <a:latin typeface="+mj-lt"/>
          <a:ea typeface="+mj-ea"/>
          <a:cs typeface="+mj-cs"/>
        </a:defRPr>
      </a:lvl1pPr>
      <a:lvl2pPr algn="l" rtl="0" fontAlgn="base">
        <a:lnSpc>
          <a:spcPct val="80000"/>
        </a:lnSpc>
        <a:spcBef>
          <a:spcPct val="0"/>
        </a:spcBef>
        <a:spcAft>
          <a:spcPct val="0"/>
        </a:spcAft>
        <a:defRPr sz="2600">
          <a:solidFill>
            <a:schemeClr val="bg1"/>
          </a:solidFill>
          <a:latin typeface="Arial Black" pitchFamily="34" charset="0"/>
        </a:defRPr>
      </a:lvl2pPr>
      <a:lvl3pPr algn="l" rtl="0" fontAlgn="base">
        <a:lnSpc>
          <a:spcPct val="80000"/>
        </a:lnSpc>
        <a:spcBef>
          <a:spcPct val="0"/>
        </a:spcBef>
        <a:spcAft>
          <a:spcPct val="0"/>
        </a:spcAft>
        <a:defRPr sz="2600">
          <a:solidFill>
            <a:schemeClr val="bg1"/>
          </a:solidFill>
          <a:latin typeface="Arial Black" pitchFamily="34" charset="0"/>
        </a:defRPr>
      </a:lvl3pPr>
      <a:lvl4pPr algn="l" rtl="0" fontAlgn="base">
        <a:lnSpc>
          <a:spcPct val="80000"/>
        </a:lnSpc>
        <a:spcBef>
          <a:spcPct val="0"/>
        </a:spcBef>
        <a:spcAft>
          <a:spcPct val="0"/>
        </a:spcAft>
        <a:defRPr sz="2600">
          <a:solidFill>
            <a:schemeClr val="bg1"/>
          </a:solidFill>
          <a:latin typeface="Arial Black" pitchFamily="34" charset="0"/>
        </a:defRPr>
      </a:lvl4pPr>
      <a:lvl5pPr algn="l" rtl="0" fontAlgn="base">
        <a:lnSpc>
          <a:spcPct val="80000"/>
        </a:lnSpc>
        <a:spcBef>
          <a:spcPct val="0"/>
        </a:spcBef>
        <a:spcAft>
          <a:spcPct val="0"/>
        </a:spcAft>
        <a:defRPr sz="2600">
          <a:solidFill>
            <a:schemeClr val="bg1"/>
          </a:solidFill>
          <a:latin typeface="Arial Black" pitchFamily="34" charset="0"/>
        </a:defRPr>
      </a:lvl5pPr>
      <a:lvl6pPr marL="457200" algn="l" rtl="0" fontAlgn="base">
        <a:lnSpc>
          <a:spcPct val="80000"/>
        </a:lnSpc>
        <a:spcBef>
          <a:spcPct val="0"/>
        </a:spcBef>
        <a:spcAft>
          <a:spcPct val="0"/>
        </a:spcAft>
        <a:defRPr sz="2600">
          <a:solidFill>
            <a:schemeClr val="bg1"/>
          </a:solidFill>
          <a:latin typeface="Arial Black" pitchFamily="34" charset="0"/>
        </a:defRPr>
      </a:lvl6pPr>
      <a:lvl7pPr marL="914400" algn="l" rtl="0" fontAlgn="base">
        <a:lnSpc>
          <a:spcPct val="80000"/>
        </a:lnSpc>
        <a:spcBef>
          <a:spcPct val="0"/>
        </a:spcBef>
        <a:spcAft>
          <a:spcPct val="0"/>
        </a:spcAft>
        <a:defRPr sz="2600">
          <a:solidFill>
            <a:schemeClr val="bg1"/>
          </a:solidFill>
          <a:latin typeface="Arial Black" pitchFamily="34" charset="0"/>
        </a:defRPr>
      </a:lvl7pPr>
      <a:lvl8pPr marL="1371600" algn="l" rtl="0" fontAlgn="base">
        <a:lnSpc>
          <a:spcPct val="80000"/>
        </a:lnSpc>
        <a:spcBef>
          <a:spcPct val="0"/>
        </a:spcBef>
        <a:spcAft>
          <a:spcPct val="0"/>
        </a:spcAft>
        <a:defRPr sz="2600">
          <a:solidFill>
            <a:schemeClr val="bg1"/>
          </a:solidFill>
          <a:latin typeface="Arial Black" pitchFamily="34" charset="0"/>
        </a:defRPr>
      </a:lvl8pPr>
      <a:lvl9pPr marL="1828800" algn="l" rtl="0" fontAlgn="base">
        <a:lnSpc>
          <a:spcPct val="80000"/>
        </a:lnSpc>
        <a:spcBef>
          <a:spcPct val="0"/>
        </a:spcBef>
        <a:spcAft>
          <a:spcPct val="0"/>
        </a:spcAft>
        <a:defRPr sz="2600">
          <a:solidFill>
            <a:schemeClr val="bg1"/>
          </a:solidFill>
          <a:latin typeface="Arial Black" pitchFamily="34" charset="0"/>
        </a:defRPr>
      </a:lvl9pPr>
    </p:titleStyle>
    <p:bodyStyle>
      <a:lvl1pPr marL="342900" indent="-342900" algn="l" rtl="0" fontAlgn="base">
        <a:spcBef>
          <a:spcPct val="20000"/>
        </a:spcBef>
        <a:spcAft>
          <a:spcPct val="0"/>
        </a:spcAft>
        <a:buClr>
          <a:schemeClr val="accent1"/>
        </a:buClr>
        <a:buChar char="•"/>
        <a:defRPr sz="2200" b="1">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200" b="1">
          <a:solidFill>
            <a:schemeClr val="tx1"/>
          </a:solidFill>
          <a:latin typeface="+mn-lt"/>
        </a:defRPr>
      </a:lvl2pPr>
      <a:lvl3pPr marL="1143000" indent="-228600" algn="l" rtl="0" fontAlgn="base">
        <a:spcBef>
          <a:spcPct val="20000"/>
        </a:spcBef>
        <a:spcAft>
          <a:spcPct val="0"/>
        </a:spcAft>
        <a:buClr>
          <a:schemeClr val="accent1"/>
        </a:buClr>
        <a:buChar char="•"/>
        <a:defRPr sz="2200" b="1">
          <a:solidFill>
            <a:schemeClr val="tx1"/>
          </a:solidFill>
          <a:latin typeface="+mn-lt"/>
        </a:defRPr>
      </a:lvl3pPr>
      <a:lvl4pPr marL="1600200" indent="-228600" algn="l" rtl="0" fontAlgn="base">
        <a:spcBef>
          <a:spcPct val="20000"/>
        </a:spcBef>
        <a:spcAft>
          <a:spcPct val="0"/>
        </a:spcAft>
        <a:buClr>
          <a:schemeClr val="accent1"/>
        </a:buClr>
        <a:buChar char="–"/>
        <a:defRPr sz="2200" b="1">
          <a:solidFill>
            <a:schemeClr val="tx1"/>
          </a:solidFill>
          <a:latin typeface="+mn-lt"/>
        </a:defRPr>
      </a:lvl4pPr>
      <a:lvl5pPr marL="2057400" indent="-228600" algn="l" rtl="0" fontAlgn="base">
        <a:spcBef>
          <a:spcPct val="20000"/>
        </a:spcBef>
        <a:spcAft>
          <a:spcPct val="0"/>
        </a:spcAft>
        <a:buClr>
          <a:schemeClr val="accent1"/>
        </a:buClr>
        <a:buChar char="»"/>
        <a:defRPr sz="2200" b="1">
          <a:solidFill>
            <a:schemeClr val="tx1"/>
          </a:solidFill>
          <a:latin typeface="+mn-lt"/>
        </a:defRPr>
      </a:lvl5pPr>
      <a:lvl6pPr marL="2514600" indent="-228600" algn="l" rtl="0" fontAlgn="base">
        <a:spcBef>
          <a:spcPct val="20000"/>
        </a:spcBef>
        <a:spcAft>
          <a:spcPct val="0"/>
        </a:spcAft>
        <a:buClr>
          <a:schemeClr val="accent1"/>
        </a:buClr>
        <a:buChar char="»"/>
        <a:defRPr sz="2200" b="1">
          <a:solidFill>
            <a:schemeClr val="tx1"/>
          </a:solidFill>
          <a:latin typeface="+mn-lt"/>
        </a:defRPr>
      </a:lvl6pPr>
      <a:lvl7pPr marL="2971800" indent="-228600" algn="l" rtl="0" fontAlgn="base">
        <a:spcBef>
          <a:spcPct val="20000"/>
        </a:spcBef>
        <a:spcAft>
          <a:spcPct val="0"/>
        </a:spcAft>
        <a:buClr>
          <a:schemeClr val="accent1"/>
        </a:buClr>
        <a:buChar char="»"/>
        <a:defRPr sz="2200" b="1">
          <a:solidFill>
            <a:schemeClr val="tx1"/>
          </a:solidFill>
          <a:latin typeface="+mn-lt"/>
        </a:defRPr>
      </a:lvl7pPr>
      <a:lvl8pPr marL="3429000" indent="-228600" algn="l" rtl="0" fontAlgn="base">
        <a:spcBef>
          <a:spcPct val="20000"/>
        </a:spcBef>
        <a:spcAft>
          <a:spcPct val="0"/>
        </a:spcAft>
        <a:buClr>
          <a:schemeClr val="accent1"/>
        </a:buClr>
        <a:buChar char="»"/>
        <a:defRPr sz="2200" b="1">
          <a:solidFill>
            <a:schemeClr val="tx1"/>
          </a:solidFill>
          <a:latin typeface="+mn-lt"/>
        </a:defRPr>
      </a:lvl8pPr>
      <a:lvl9pPr marL="3886200" indent="-228600" algn="l" rtl="0" fontAlgn="base">
        <a:spcBef>
          <a:spcPct val="20000"/>
        </a:spcBef>
        <a:spcAft>
          <a:spcPct val="0"/>
        </a:spcAft>
        <a:buClr>
          <a:schemeClr val="accent1"/>
        </a:buClr>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1C1C1"/>
            </a:gs>
            <a:gs pos="100000">
              <a:srgbClr val="002060"/>
            </a:gs>
          </a:gsLst>
          <a:lin ang="2700000" scaled="1"/>
        </a:gra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0066"/>
            </a:gs>
            <a:gs pos="100000">
              <a:schemeClr val="tx1"/>
            </a:gs>
          </a:gsLst>
          <a:lin ang="5400000" scaled="1"/>
        </a:gra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1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1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21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21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FB6334-E8CA-41A9-87DF-8C468EF2CC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checke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bwMode="auto">
          <a:xfrm>
            <a:off x="1219200" y="1295400"/>
            <a:ext cx="7696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2067" name="Rectangle 3"/>
          <p:cNvSpPr>
            <a:spLocks noGrp="1" noChangeArrowheads="1"/>
          </p:cNvSpPr>
          <p:nvPr>
            <p:ph type="body" idx="1"/>
          </p:nvPr>
        </p:nvSpPr>
        <p:spPr bwMode="auto">
          <a:xfrm>
            <a:off x="1219200" y="2286000"/>
            <a:ext cx="7696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206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p>
        </p:txBody>
      </p:sp>
      <p:sp>
        <p:nvSpPr>
          <p:cNvPr id="47206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47207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28BB83DE-AEC5-4E71-AE7A-BFBB9EAA46B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8"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med">
    <p:random/>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fastrackonline.net/flags/" TargetMode="External"/><Relationship Id="rId2" Type="http://schemas.openxmlformats.org/officeDocument/2006/relationships/image" Target="../media/image18.jpe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6.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6.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notesSlide" Target="../notesSlides/notesSlide5.xml"/><Relationship Id="rId7" Type="http://schemas.openxmlformats.org/officeDocument/2006/relationships/image" Target="../media/image33.jpe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jpe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18.xml"/><Relationship Id="rId4" Type="http://schemas.openxmlformats.org/officeDocument/2006/relationships/slide" Target="slide7.xml"/></Relationships>
</file>

<file path=ppt/slides/_rels/slide3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34.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swcivilwar.com/FedLeaPhotos.html" TargetMode="Externa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swcivilwar.com/FedLeaPhotos.html" TargetMode="External"/><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jpe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53.jpeg"/><Relationship Id="rId11" Type="http://schemas.openxmlformats.org/officeDocument/2006/relationships/slide" Target="slide7.xml"/><Relationship Id="rId5" Type="http://schemas.openxmlformats.org/officeDocument/2006/relationships/image" Target="../media/image48.png"/><Relationship Id="rId10" Type="http://schemas.openxmlformats.org/officeDocument/2006/relationships/image" Target="../media/image56.png"/><Relationship Id="rId4" Type="http://schemas.openxmlformats.org/officeDocument/2006/relationships/image" Target="../media/image50.jpeg"/><Relationship Id="rId9" Type="http://schemas.openxmlformats.org/officeDocument/2006/relationships/image" Target="../media/image45.jpeg"/></Relationships>
</file>

<file path=ppt/slides/_rels/slide47.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slide" Target="slide75.xml"/><Relationship Id="rId3" Type="http://schemas.openxmlformats.org/officeDocument/2006/relationships/image" Target="../media/image58.jpeg"/><Relationship Id="rId7" Type="http://schemas.openxmlformats.org/officeDocument/2006/relationships/image" Target="../media/image49.jpeg"/><Relationship Id="rId12"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47.jpeg"/><Relationship Id="rId11" Type="http://schemas.openxmlformats.org/officeDocument/2006/relationships/image" Target="../media/image46.jpeg"/><Relationship Id="rId5" Type="http://schemas.openxmlformats.org/officeDocument/2006/relationships/hyperlink" Target="http://www.swcivilwar.com/FedLeaPhotos.html" TargetMode="External"/><Relationship Id="rId10" Type="http://schemas.openxmlformats.org/officeDocument/2006/relationships/image" Target="../media/image62.jpeg"/><Relationship Id="rId4" Type="http://schemas.openxmlformats.org/officeDocument/2006/relationships/image" Target="../media/image59.jpeg"/><Relationship Id="rId9" Type="http://schemas.openxmlformats.org/officeDocument/2006/relationships/image" Target="../media/image61.jpeg"/></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5.jpeg"/><Relationship Id="rId1" Type="http://schemas.openxmlformats.org/officeDocument/2006/relationships/slideLayout" Target="../slideLayouts/slideLayout18.xml"/><Relationship Id="rId5" Type="http://schemas.openxmlformats.org/officeDocument/2006/relationships/image" Target="../media/image66.jpeg"/><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7.jpeg"/><Relationship Id="rId1" Type="http://schemas.openxmlformats.org/officeDocument/2006/relationships/slideLayout" Target="../slideLayouts/slideLayout29.xml"/><Relationship Id="rId4" Type="http://schemas.openxmlformats.org/officeDocument/2006/relationships/slide" Target="slide6.xml"/></Relationships>
</file>

<file path=ppt/slides/_rels/slide5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18.xml"/><Relationship Id="rId5" Type="http://schemas.openxmlformats.org/officeDocument/2006/relationships/slide" Target="slide7.xml"/><Relationship Id="rId4" Type="http://schemas.openxmlformats.org/officeDocument/2006/relationships/slide" Target="slide24.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3.jpe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3" Type="http://schemas.openxmlformats.org/officeDocument/2006/relationships/hyperlink" Target="tar170-171.htm" TargetMode="External"/><Relationship Id="rId2" Type="http://schemas.openxmlformats.org/officeDocument/2006/relationships/image" Target="../media/image13.jpeg"/><Relationship Id="rId1" Type="http://schemas.openxmlformats.org/officeDocument/2006/relationships/slideLayout" Target="../slideLayouts/slideLayout74.xml"/><Relationship Id="rId4" Type="http://schemas.openxmlformats.org/officeDocument/2006/relationships/slide" Target="slide7.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9.png"/><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0.png"/><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4.xml"/><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4.xml"/><Relationship Id="rId5" Type="http://schemas.openxmlformats.org/officeDocument/2006/relationships/slide" Target="slide60.xml"/><Relationship Id="rId4" Type="http://schemas.openxmlformats.org/officeDocument/2006/relationships/hyperlink" Target="tar170-171.htm"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12.xml"/><Relationship Id="rId7" Type="http://schemas.openxmlformats.org/officeDocument/2006/relationships/slide" Target="slide29.xml"/><Relationship Id="rId2" Type="http://schemas.openxmlformats.org/officeDocument/2006/relationships/slide" Target="slide10.xml"/><Relationship Id="rId1" Type="http://schemas.openxmlformats.org/officeDocument/2006/relationships/slideLayout" Target="../slideLayouts/slideLayout18.xml"/><Relationship Id="rId6" Type="http://schemas.openxmlformats.org/officeDocument/2006/relationships/slide" Target="slide35.xml"/><Relationship Id="rId5" Type="http://schemas.openxmlformats.org/officeDocument/2006/relationships/slide" Target="slide52.xml"/><Relationship Id="rId10" Type="http://schemas.openxmlformats.org/officeDocument/2006/relationships/slide" Target="slide46.xml"/><Relationship Id="rId4" Type="http://schemas.openxmlformats.org/officeDocument/2006/relationships/slide" Target="slide9.xml"/><Relationship Id="rId9" Type="http://schemas.openxmlformats.org/officeDocument/2006/relationships/slide" Target="slide36.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8.xml"/><Relationship Id="rId5" Type="http://schemas.openxmlformats.org/officeDocument/2006/relationships/hyperlink" Target="tar179.htm" TargetMode="External"/><Relationship Id="rId4" Type="http://schemas.openxmlformats.org/officeDocument/2006/relationships/slide" Target="slide7.xml"/></Relationships>
</file>

<file path=ppt/slides/_rels/slide6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5.jpeg"/><Relationship Id="rId1" Type="http://schemas.openxmlformats.org/officeDocument/2006/relationships/slideLayout" Target="../slideLayouts/slideLayout18.xml"/><Relationship Id="rId4" Type="http://schemas.openxmlformats.org/officeDocument/2006/relationships/image" Target="../media/image76.jpeg"/></Relationships>
</file>

<file path=ppt/slides/_rels/slide6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8.gif"/><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4.xml"/><Relationship Id="rId5" Type="http://schemas.openxmlformats.org/officeDocument/2006/relationships/hyperlink" Target="tas363.htm" TargetMode="External"/><Relationship Id="rId4" Type="http://schemas.openxmlformats.org/officeDocument/2006/relationships/hyperlink" Target="tar176.htm"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8.xml"/><Relationship Id="rId5" Type="http://schemas.openxmlformats.org/officeDocument/2006/relationships/image" Target="../media/image78.jpeg"/><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3.jpeg"/><Relationship Id="rId1" Type="http://schemas.openxmlformats.org/officeDocument/2006/relationships/slideLayout" Target="../slideLayouts/slideLayout57.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55.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slide" Target="slide37.xml"/><Relationship Id="rId5" Type="http://schemas.openxmlformats.org/officeDocument/2006/relationships/slide" Target="slide53.xml"/><Relationship Id="rId4" Type="http://schemas.openxmlformats.org/officeDocument/2006/relationships/slide" Target="slide58.xml"/></Relationships>
</file>

<file path=ppt/slides/_rels/slide7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59.xml"/><Relationship Id="rId1" Type="http://schemas.openxmlformats.org/officeDocument/2006/relationships/slideLayout" Target="../slideLayouts/slideLayout18.xml"/><Relationship Id="rId4" Type="http://schemas.openxmlformats.org/officeDocument/2006/relationships/slide" Target="slide63.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jpeg"/><Relationship Id="rId1" Type="http://schemas.openxmlformats.org/officeDocument/2006/relationships/slideLayout" Target="../slideLayouts/slideLayout18.xml"/><Relationship Id="rId6" Type="http://schemas.openxmlformats.org/officeDocument/2006/relationships/image" Target="../media/image17.gif"/><Relationship Id="rId5" Type="http://schemas.openxmlformats.org/officeDocument/2006/relationships/hyperlink" Target="http://www.fastrackonline.net/flags/" TargetMode="Externa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8580" name="Rectangle 4"/>
          <p:cNvSpPr>
            <a:spLocks noGrp="1" noChangeArrowheads="1"/>
          </p:cNvSpPr>
          <p:nvPr>
            <p:ph type="title"/>
          </p:nvPr>
        </p:nvSpPr>
        <p:spPr/>
        <p:txBody>
          <a:bodyPr/>
          <a:lstStyle/>
          <a:p>
            <a:endParaRPr lang="en-US"/>
          </a:p>
        </p:txBody>
      </p:sp>
      <p:sp>
        <p:nvSpPr>
          <p:cNvPr id="408581" name="Rectangle 5"/>
          <p:cNvSpPr>
            <a:spLocks noGrp="1" noChangeArrowheads="1"/>
          </p:cNvSpPr>
          <p:nvPr>
            <p:ph idx="1"/>
          </p:nvPr>
        </p:nvSpPr>
        <p:spPr>
          <a:xfrm>
            <a:off x="0" y="1600200"/>
            <a:ext cx="9144000" cy="4525963"/>
          </a:xfrm>
        </p:spPr>
        <p:txBody>
          <a:bodyPr/>
          <a:lstStyle/>
          <a:p>
            <a:r>
              <a:rPr lang="en-US"/>
              <a:t>Read and analyze documents </a:t>
            </a:r>
            <a:r>
              <a:rPr lang="en-US" b="1"/>
              <a:t>H</a:t>
            </a:r>
            <a:r>
              <a:rPr lang="en-US"/>
              <a:t> and </a:t>
            </a:r>
            <a:r>
              <a:rPr lang="en-US" b="1"/>
              <a:t>I</a:t>
            </a:r>
            <a:r>
              <a:rPr lang="en-US"/>
              <a:t> and answer the following questions…..</a:t>
            </a:r>
          </a:p>
          <a:p>
            <a:pPr lvl="1"/>
            <a:r>
              <a:rPr lang="en-US"/>
              <a:t>How does President Jefferson Davis of the CSA and President Lincoln present their beliefs concerning southern secession?</a:t>
            </a:r>
          </a:p>
          <a:p>
            <a:pPr lvl="1"/>
            <a:r>
              <a:rPr lang="en-US"/>
              <a:t>In your opinion, which is more believable?  Why?</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8581">
                                            <p:txEl>
                                              <p:pRg st="0" end="0"/>
                                            </p:txEl>
                                          </p:spTgt>
                                        </p:tgtEl>
                                        <p:attrNameLst>
                                          <p:attrName>style.visibility</p:attrName>
                                        </p:attrNameLst>
                                      </p:cBhvr>
                                      <p:to>
                                        <p:strVal val="visible"/>
                                      </p:to>
                                    </p:set>
                                    <p:animEffect transition="in" filter="blinds(horizontal)">
                                      <p:cBhvr>
                                        <p:cTn id="7" dur="500"/>
                                        <p:tgtEl>
                                          <p:spTgt spid="40858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8581">
                                            <p:txEl>
                                              <p:pRg st="1" end="1"/>
                                            </p:txEl>
                                          </p:spTgt>
                                        </p:tgtEl>
                                        <p:attrNameLst>
                                          <p:attrName>style.visibility</p:attrName>
                                        </p:attrNameLst>
                                      </p:cBhvr>
                                      <p:to>
                                        <p:strVal val="visible"/>
                                      </p:to>
                                    </p:set>
                                    <p:animEffect transition="in" filter="blinds(horizontal)">
                                      <p:cBhvr>
                                        <p:cTn id="10" dur="500"/>
                                        <p:tgtEl>
                                          <p:spTgt spid="40858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8581">
                                            <p:txEl>
                                              <p:pRg st="2" end="2"/>
                                            </p:txEl>
                                          </p:spTgt>
                                        </p:tgtEl>
                                        <p:attrNameLst>
                                          <p:attrName>style.visibility</p:attrName>
                                        </p:attrNameLst>
                                      </p:cBhvr>
                                      <p:to>
                                        <p:strVal val="visible"/>
                                      </p:to>
                                    </p:set>
                                    <p:animEffect transition="in" filter="blinds(horizontal)">
                                      <p:cBhvr>
                                        <p:cTn id="13" dur="500"/>
                                        <p:tgtEl>
                                          <p:spTgt spid="4085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idx="4294967295"/>
          </p:nvPr>
        </p:nvSpPr>
        <p:spPr>
          <a:xfrm>
            <a:off x="7162800" y="6248400"/>
            <a:ext cx="1981200" cy="457200"/>
          </a:xfrm>
        </p:spPr>
        <p:txBody>
          <a:bodyPr/>
          <a:lstStyle/>
          <a:p>
            <a:r>
              <a:rPr lang="en-US" sz="800"/>
              <a:t>Lincoln/Davis</a:t>
            </a:r>
            <a:endParaRPr lang="en-US" sz="2800"/>
          </a:p>
        </p:txBody>
      </p:sp>
      <p:sp>
        <p:nvSpPr>
          <p:cNvPr id="33797" name="WordArt 5"/>
          <p:cNvSpPr>
            <a:spLocks noChangeArrowheads="1" noChangeShapeType="1" noTextEdit="1"/>
          </p:cNvSpPr>
          <p:nvPr/>
        </p:nvSpPr>
        <p:spPr bwMode="auto">
          <a:xfrm>
            <a:off x="381000" y="76200"/>
            <a:ext cx="8229600" cy="457200"/>
          </a:xfrm>
          <a:prstGeom prst="rect">
            <a:avLst/>
          </a:prstGeom>
        </p:spPr>
        <p:txBody>
          <a:bodyPr wrap="none" fromWordArt="1">
            <a:prstTxWarp prst="textInflateTop">
              <a:avLst>
                <a:gd name="adj" fmla="val 31917"/>
              </a:avLst>
            </a:prstTxWarp>
          </a:bodyPr>
          <a:lstStyle/>
          <a:p>
            <a:pPr algn="ctr"/>
            <a:r>
              <a:rPr lang="en-US" sz="36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bg1"/>
                  </a:outerShdw>
                </a:effectLst>
                <a:latin typeface="Impact"/>
              </a:rPr>
              <a:t>LINCOLN    VS    DAVIS</a:t>
            </a:r>
          </a:p>
        </p:txBody>
      </p:sp>
      <p:sp>
        <p:nvSpPr>
          <p:cNvPr id="33798" name="Text Box 6"/>
          <p:cNvSpPr txBox="1">
            <a:spLocks noChangeArrowheads="1"/>
          </p:cNvSpPr>
          <p:nvPr/>
        </p:nvSpPr>
        <p:spPr bwMode="auto">
          <a:xfrm>
            <a:off x="76200" y="3429000"/>
            <a:ext cx="4495800" cy="32321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spcBef>
                <a:spcPct val="50000"/>
              </a:spcBef>
              <a:buFontTx/>
              <a:buChar char="•"/>
            </a:pPr>
            <a:r>
              <a:rPr lang="en-US" sz="2400" b="1">
                <a:solidFill>
                  <a:schemeClr val="bg1"/>
                </a:solidFill>
                <a:latin typeface="Arial" charset="0"/>
              </a:rPr>
              <a:t>Born in Kentucky</a:t>
            </a:r>
          </a:p>
          <a:p>
            <a:pPr algn="ctr">
              <a:lnSpc>
                <a:spcPct val="80000"/>
              </a:lnSpc>
              <a:spcBef>
                <a:spcPct val="50000"/>
              </a:spcBef>
              <a:buFontTx/>
              <a:buChar char="•"/>
            </a:pPr>
            <a:r>
              <a:rPr lang="en-US" sz="2400" b="1">
                <a:solidFill>
                  <a:schemeClr val="bg1"/>
                </a:solidFill>
                <a:latin typeface="Arial" charset="0"/>
              </a:rPr>
              <a:t>Self-educated</a:t>
            </a:r>
          </a:p>
          <a:p>
            <a:pPr algn="ctr">
              <a:lnSpc>
                <a:spcPct val="90000"/>
              </a:lnSpc>
              <a:spcBef>
                <a:spcPct val="50000"/>
              </a:spcBef>
              <a:buFontTx/>
              <a:buChar char="•"/>
            </a:pPr>
            <a:r>
              <a:rPr lang="en-US" sz="2400" b="1">
                <a:solidFill>
                  <a:schemeClr val="bg1"/>
                </a:solidFill>
                <a:latin typeface="Arial" charset="0"/>
              </a:rPr>
              <a:t>Congressmen from Illinois</a:t>
            </a:r>
          </a:p>
          <a:p>
            <a:pPr algn="ctr">
              <a:lnSpc>
                <a:spcPct val="90000"/>
              </a:lnSpc>
              <a:spcBef>
                <a:spcPct val="50000"/>
              </a:spcBef>
              <a:buFontTx/>
              <a:buChar char="•"/>
            </a:pPr>
            <a:r>
              <a:rPr lang="en-US" sz="2400" b="1">
                <a:solidFill>
                  <a:schemeClr val="bg1"/>
                </a:solidFill>
                <a:latin typeface="Arial" charset="0"/>
              </a:rPr>
              <a:t>Abolitionist</a:t>
            </a:r>
          </a:p>
          <a:p>
            <a:pPr algn="ctr">
              <a:lnSpc>
                <a:spcPct val="90000"/>
              </a:lnSpc>
              <a:spcBef>
                <a:spcPct val="50000"/>
              </a:spcBef>
              <a:buFontTx/>
              <a:buChar char="•"/>
            </a:pPr>
            <a:r>
              <a:rPr lang="en-US" sz="2400" b="1">
                <a:solidFill>
                  <a:schemeClr val="bg1"/>
                </a:solidFill>
                <a:latin typeface="Arial" charset="0"/>
              </a:rPr>
              <a:t>First Presidential candidate </a:t>
            </a:r>
            <a:br>
              <a:rPr lang="en-US" sz="2400" b="1">
                <a:solidFill>
                  <a:schemeClr val="bg1"/>
                </a:solidFill>
                <a:latin typeface="Arial" charset="0"/>
              </a:rPr>
            </a:br>
            <a:r>
              <a:rPr lang="en-US" sz="2400" b="1">
                <a:solidFill>
                  <a:schemeClr val="bg1"/>
                </a:solidFill>
                <a:latin typeface="Arial" charset="0"/>
              </a:rPr>
              <a:t>for the Republican Party</a:t>
            </a:r>
          </a:p>
          <a:p>
            <a:pPr algn="ctr">
              <a:lnSpc>
                <a:spcPct val="90000"/>
              </a:lnSpc>
              <a:spcBef>
                <a:spcPct val="50000"/>
              </a:spcBef>
              <a:buFontTx/>
              <a:buChar char="•"/>
            </a:pPr>
            <a:r>
              <a:rPr lang="en-US" sz="2400" b="1">
                <a:solidFill>
                  <a:schemeClr val="bg1"/>
                </a:solidFill>
                <a:latin typeface="Arial" charset="0"/>
              </a:rPr>
              <a:t>Minority president</a:t>
            </a:r>
          </a:p>
        </p:txBody>
      </p:sp>
      <p:sp>
        <p:nvSpPr>
          <p:cNvPr id="33799" name="Text Box 7"/>
          <p:cNvSpPr txBox="1">
            <a:spLocks noChangeArrowheads="1"/>
          </p:cNvSpPr>
          <p:nvPr/>
        </p:nvSpPr>
        <p:spPr bwMode="auto">
          <a:xfrm>
            <a:off x="4572000" y="3336925"/>
            <a:ext cx="4572000" cy="35607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buFontTx/>
              <a:buChar char="•"/>
            </a:pPr>
            <a:r>
              <a:rPr lang="en-US" sz="2400" b="1">
                <a:solidFill>
                  <a:srgbClr val="FFFF00"/>
                </a:solidFill>
                <a:latin typeface="Gill Sans Ultra Bold Condensed" pitchFamily="34" charset="0"/>
              </a:rPr>
              <a:t>Born in Kentucky</a:t>
            </a:r>
          </a:p>
          <a:p>
            <a:pPr algn="ctr">
              <a:spcBef>
                <a:spcPct val="50000"/>
              </a:spcBef>
              <a:buFontTx/>
              <a:buChar char="•"/>
            </a:pPr>
            <a:r>
              <a:rPr lang="en-US" sz="2400" b="1">
                <a:solidFill>
                  <a:srgbClr val="FFFF00"/>
                </a:solidFill>
                <a:latin typeface="Gill Sans Ultra Bold Condensed" pitchFamily="34" charset="0"/>
              </a:rPr>
              <a:t>Served as Secretary of War</a:t>
            </a:r>
          </a:p>
          <a:p>
            <a:pPr algn="ctr">
              <a:spcBef>
                <a:spcPct val="50000"/>
              </a:spcBef>
              <a:buFontTx/>
              <a:buChar char="•"/>
            </a:pPr>
            <a:r>
              <a:rPr lang="en-US" sz="2400" b="1">
                <a:solidFill>
                  <a:srgbClr val="FFFF00"/>
                </a:solidFill>
                <a:latin typeface="Gill Sans Ultra Bold Condensed" pitchFamily="34" charset="0"/>
              </a:rPr>
              <a:t>Senator from Mississippi</a:t>
            </a:r>
          </a:p>
          <a:p>
            <a:pPr algn="ctr">
              <a:spcBef>
                <a:spcPct val="50000"/>
              </a:spcBef>
              <a:buFontTx/>
              <a:buChar char="•"/>
            </a:pPr>
            <a:r>
              <a:rPr lang="en-US" sz="2400" b="1">
                <a:solidFill>
                  <a:srgbClr val="FFFF00"/>
                </a:solidFill>
                <a:latin typeface="Gill Sans Ultra Bold Condensed" pitchFamily="34" charset="0"/>
              </a:rPr>
              <a:t>Slaveowner</a:t>
            </a:r>
          </a:p>
          <a:p>
            <a:pPr algn="ctr">
              <a:spcBef>
                <a:spcPct val="50000"/>
              </a:spcBef>
              <a:buFontTx/>
              <a:buChar char="•"/>
            </a:pPr>
            <a:r>
              <a:rPr lang="en-US" sz="2400" b="1">
                <a:solidFill>
                  <a:srgbClr val="FFFF00"/>
                </a:solidFill>
                <a:latin typeface="Gill Sans Ultra Bold Condensed" pitchFamily="34" charset="0"/>
              </a:rPr>
              <a:t>Served as Secretary of State</a:t>
            </a:r>
          </a:p>
          <a:p>
            <a:pPr algn="ctr">
              <a:spcBef>
                <a:spcPct val="50000"/>
              </a:spcBef>
              <a:buFontTx/>
              <a:buChar char="•"/>
            </a:pPr>
            <a:r>
              <a:rPr lang="en-US" sz="2400" b="1">
                <a:solidFill>
                  <a:srgbClr val="FFFF00"/>
                </a:solidFill>
                <a:latin typeface="Gill Sans Ultra Bold Condensed" pitchFamily="34" charset="0"/>
              </a:rPr>
              <a:t>First and only President of the CSA</a:t>
            </a:r>
          </a:p>
        </p:txBody>
      </p:sp>
      <p:sp>
        <p:nvSpPr>
          <p:cNvPr id="33800" name="WordArt 8"/>
          <p:cNvSpPr>
            <a:spLocks noChangeArrowheads="1" noChangeShapeType="1" noTextEdit="1"/>
          </p:cNvSpPr>
          <p:nvPr/>
        </p:nvSpPr>
        <p:spPr bwMode="auto">
          <a:xfrm>
            <a:off x="4343400" y="1333500"/>
            <a:ext cx="581025" cy="6477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vs</a:t>
            </a:r>
          </a:p>
        </p:txBody>
      </p:sp>
      <p:pic>
        <p:nvPicPr>
          <p:cNvPr id="33804" name="Picture 12" descr="Jefferson%20Davis"/>
          <p:cNvPicPr>
            <a:picLocks noChangeAspect="1" noChangeArrowheads="1"/>
          </p:cNvPicPr>
          <p:nvPr/>
        </p:nvPicPr>
        <p:blipFill>
          <a:blip r:embed="rId2" cstate="print">
            <a:lum bright="12000"/>
          </a:blip>
          <a:srcRect/>
          <a:stretch>
            <a:fillRect/>
          </a:stretch>
        </p:blipFill>
        <p:spPr bwMode="auto">
          <a:xfrm>
            <a:off x="7096125" y="838200"/>
            <a:ext cx="1743075" cy="2286000"/>
          </a:xfrm>
          <a:prstGeom prst="rect">
            <a:avLst/>
          </a:prstGeom>
          <a:noFill/>
          <a:ln w="76200" cmpd="tri">
            <a:solidFill>
              <a:srgbClr val="F0E4DC"/>
            </a:solidFill>
            <a:miter lim="800000"/>
            <a:headEnd/>
            <a:tailEnd/>
          </a:ln>
        </p:spPr>
      </p:pic>
      <p:pic>
        <p:nvPicPr>
          <p:cNvPr id="33807" name="Picture 15" descr="usfan14">
            <a:hlinkClick r:id="rId3" tooltip="fastrackonline.net flag gallery"/>
          </p:cNvPr>
          <p:cNvPicPr>
            <a:picLocks noChangeAspect="1" noChangeArrowheads="1" noCrop="1"/>
          </p:cNvPicPr>
          <p:nvPr/>
        </p:nvPicPr>
        <p:blipFill>
          <a:blip r:embed="rId4" cstate="print"/>
          <a:srcRect/>
          <a:stretch>
            <a:fillRect/>
          </a:stretch>
        </p:blipFill>
        <p:spPr bwMode="auto">
          <a:xfrm>
            <a:off x="2362200" y="1524000"/>
            <a:ext cx="1219200" cy="877888"/>
          </a:xfrm>
          <a:prstGeom prst="rect">
            <a:avLst/>
          </a:prstGeom>
          <a:noFill/>
        </p:spPr>
      </p:pic>
      <p:pic>
        <p:nvPicPr>
          <p:cNvPr id="33808" name="Picture 16" descr="navyjack"/>
          <p:cNvPicPr>
            <a:picLocks noChangeAspect="1" noChangeArrowheads="1" noCrop="1"/>
          </p:cNvPicPr>
          <p:nvPr/>
        </p:nvPicPr>
        <p:blipFill>
          <a:blip r:embed="rId5" cstate="print"/>
          <a:srcRect/>
          <a:stretch>
            <a:fillRect/>
          </a:stretch>
        </p:blipFill>
        <p:spPr bwMode="auto">
          <a:xfrm>
            <a:off x="5638800" y="1447800"/>
            <a:ext cx="1295400" cy="971550"/>
          </a:xfrm>
          <a:prstGeom prst="rect">
            <a:avLst/>
          </a:prstGeom>
          <a:noFill/>
        </p:spPr>
      </p:pic>
      <p:pic>
        <p:nvPicPr>
          <p:cNvPr id="33812" name="Picture 20"/>
          <p:cNvPicPr>
            <a:picLocks noChangeAspect="1" noChangeArrowheads="1"/>
          </p:cNvPicPr>
          <p:nvPr/>
        </p:nvPicPr>
        <p:blipFill>
          <a:blip r:embed="rId6" cstate="print"/>
          <a:srcRect/>
          <a:stretch>
            <a:fillRect/>
          </a:stretch>
        </p:blipFill>
        <p:spPr bwMode="auto">
          <a:xfrm>
            <a:off x="228600" y="762000"/>
            <a:ext cx="1990725" cy="24384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Effect transition="in" filter="strips(upLeft)">
                                      <p:cBhvr>
                                        <p:cTn id="7" dur="500"/>
                                        <p:tgtEl>
                                          <p:spTgt spid="337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799">
                                            <p:txEl>
                                              <p:pRg st="1" end="1"/>
                                            </p:txEl>
                                          </p:spTgt>
                                        </p:tgtEl>
                                        <p:attrNameLst>
                                          <p:attrName>style.visibility</p:attrName>
                                        </p:attrNameLst>
                                      </p:cBhvr>
                                      <p:to>
                                        <p:strVal val="visible"/>
                                      </p:to>
                                    </p:set>
                                    <p:animEffect transition="in" filter="strips(upLeft)">
                                      <p:cBhvr>
                                        <p:cTn id="12" dur="500"/>
                                        <p:tgtEl>
                                          <p:spTgt spid="337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3799">
                                            <p:txEl>
                                              <p:pRg st="2" end="2"/>
                                            </p:txEl>
                                          </p:spTgt>
                                        </p:tgtEl>
                                        <p:attrNameLst>
                                          <p:attrName>style.visibility</p:attrName>
                                        </p:attrNameLst>
                                      </p:cBhvr>
                                      <p:to>
                                        <p:strVal val="visible"/>
                                      </p:to>
                                    </p:set>
                                    <p:animEffect transition="in" filter="strips(upLeft)">
                                      <p:cBhvr>
                                        <p:cTn id="17" dur="500"/>
                                        <p:tgtEl>
                                          <p:spTgt spid="337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33799">
                                            <p:txEl>
                                              <p:pRg st="3" end="3"/>
                                            </p:txEl>
                                          </p:spTgt>
                                        </p:tgtEl>
                                        <p:attrNameLst>
                                          <p:attrName>style.visibility</p:attrName>
                                        </p:attrNameLst>
                                      </p:cBhvr>
                                      <p:to>
                                        <p:strVal val="visible"/>
                                      </p:to>
                                    </p:set>
                                    <p:animEffect transition="in" filter="strips(upLeft)">
                                      <p:cBhvr>
                                        <p:cTn id="22" dur="500"/>
                                        <p:tgtEl>
                                          <p:spTgt spid="337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33799">
                                            <p:txEl>
                                              <p:pRg st="4" end="4"/>
                                            </p:txEl>
                                          </p:spTgt>
                                        </p:tgtEl>
                                        <p:attrNameLst>
                                          <p:attrName>style.visibility</p:attrName>
                                        </p:attrNameLst>
                                      </p:cBhvr>
                                      <p:to>
                                        <p:strVal val="visible"/>
                                      </p:to>
                                    </p:set>
                                    <p:animEffect transition="in" filter="strips(upLeft)">
                                      <p:cBhvr>
                                        <p:cTn id="27" dur="500"/>
                                        <p:tgtEl>
                                          <p:spTgt spid="337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grpId="0" nodeType="clickEffect">
                                  <p:stCondLst>
                                    <p:cond delay="0"/>
                                  </p:stCondLst>
                                  <p:childTnLst>
                                    <p:set>
                                      <p:cBhvr>
                                        <p:cTn id="31" dur="1" fill="hold">
                                          <p:stCondLst>
                                            <p:cond delay="0"/>
                                          </p:stCondLst>
                                        </p:cTn>
                                        <p:tgtEl>
                                          <p:spTgt spid="33799">
                                            <p:txEl>
                                              <p:pRg st="5" end="5"/>
                                            </p:txEl>
                                          </p:spTgt>
                                        </p:tgtEl>
                                        <p:attrNameLst>
                                          <p:attrName>style.visibility</p:attrName>
                                        </p:attrNameLst>
                                      </p:cBhvr>
                                      <p:to>
                                        <p:strVal val="visible"/>
                                      </p:to>
                                    </p:set>
                                    <p:animEffect transition="in" filter="strips(upLeft)">
                                      <p:cBhvr>
                                        <p:cTn id="32" dur="500"/>
                                        <p:tgtEl>
                                          <p:spTgt spid="337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798">
                                            <p:txEl>
                                              <p:pRg st="0" end="0"/>
                                            </p:txEl>
                                          </p:spTgt>
                                        </p:tgtEl>
                                        <p:attrNameLst>
                                          <p:attrName>style.visibility</p:attrName>
                                        </p:attrNameLst>
                                      </p:cBhvr>
                                      <p:to>
                                        <p:strVal val="visible"/>
                                      </p:to>
                                    </p:set>
                                    <p:animEffect transition="in" filter="blinds(horizontal)">
                                      <p:cBhvr>
                                        <p:cTn id="37" dur="500"/>
                                        <p:tgtEl>
                                          <p:spTgt spid="3379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798">
                                            <p:txEl>
                                              <p:pRg st="1" end="1"/>
                                            </p:txEl>
                                          </p:spTgt>
                                        </p:tgtEl>
                                        <p:attrNameLst>
                                          <p:attrName>style.visibility</p:attrName>
                                        </p:attrNameLst>
                                      </p:cBhvr>
                                      <p:to>
                                        <p:strVal val="visible"/>
                                      </p:to>
                                    </p:set>
                                    <p:animEffect transition="in" filter="blinds(horizontal)">
                                      <p:cBhvr>
                                        <p:cTn id="42" dur="500"/>
                                        <p:tgtEl>
                                          <p:spTgt spid="3379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798">
                                            <p:txEl>
                                              <p:pRg st="2" end="2"/>
                                            </p:txEl>
                                          </p:spTgt>
                                        </p:tgtEl>
                                        <p:attrNameLst>
                                          <p:attrName>style.visibility</p:attrName>
                                        </p:attrNameLst>
                                      </p:cBhvr>
                                      <p:to>
                                        <p:strVal val="visible"/>
                                      </p:to>
                                    </p:set>
                                    <p:animEffect transition="in" filter="blinds(horizontal)">
                                      <p:cBhvr>
                                        <p:cTn id="47" dur="500"/>
                                        <p:tgtEl>
                                          <p:spTgt spid="3379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798">
                                            <p:txEl>
                                              <p:pRg st="3" end="3"/>
                                            </p:txEl>
                                          </p:spTgt>
                                        </p:tgtEl>
                                        <p:attrNameLst>
                                          <p:attrName>style.visibility</p:attrName>
                                        </p:attrNameLst>
                                      </p:cBhvr>
                                      <p:to>
                                        <p:strVal val="visible"/>
                                      </p:to>
                                    </p:set>
                                    <p:animEffect transition="in" filter="blinds(horizontal)">
                                      <p:cBhvr>
                                        <p:cTn id="52" dur="500"/>
                                        <p:tgtEl>
                                          <p:spTgt spid="3379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3798">
                                            <p:txEl>
                                              <p:pRg st="4" end="4"/>
                                            </p:txEl>
                                          </p:spTgt>
                                        </p:tgtEl>
                                        <p:attrNameLst>
                                          <p:attrName>style.visibility</p:attrName>
                                        </p:attrNameLst>
                                      </p:cBhvr>
                                      <p:to>
                                        <p:strVal val="visible"/>
                                      </p:to>
                                    </p:set>
                                    <p:animEffect transition="in" filter="blinds(horizontal)">
                                      <p:cBhvr>
                                        <p:cTn id="57" dur="500"/>
                                        <p:tgtEl>
                                          <p:spTgt spid="3379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3798">
                                            <p:txEl>
                                              <p:pRg st="5" end="5"/>
                                            </p:txEl>
                                          </p:spTgt>
                                        </p:tgtEl>
                                        <p:attrNameLst>
                                          <p:attrName>style.visibility</p:attrName>
                                        </p:attrNameLst>
                                      </p:cBhvr>
                                      <p:to>
                                        <p:strVal val="visible"/>
                                      </p:to>
                                    </p:set>
                                    <p:animEffect transition="in" filter="blinds(horizontal)">
                                      <p:cBhvr>
                                        <p:cTn id="62" dur="500"/>
                                        <p:tgtEl>
                                          <p:spTgt spid="337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autoUpdateAnimBg="0"/>
      <p:bldP spid="337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791200" y="6400800"/>
            <a:ext cx="3352800" cy="228600"/>
          </a:xfrm>
        </p:spPr>
        <p:txBody>
          <a:bodyPr/>
          <a:lstStyle/>
          <a:p>
            <a:r>
              <a:rPr lang="en-US" sz="800"/>
              <a:t>Rebel Cabinet</a:t>
            </a:r>
            <a:endParaRPr lang="en-US" sz="2800"/>
          </a:p>
        </p:txBody>
      </p:sp>
      <p:sp>
        <p:nvSpPr>
          <p:cNvPr id="37892" name="WordArt 4"/>
          <p:cNvSpPr>
            <a:spLocks noChangeArrowheads="1" noChangeShapeType="1" noTextEdit="1"/>
          </p:cNvSpPr>
          <p:nvPr/>
        </p:nvSpPr>
        <p:spPr bwMode="auto">
          <a:xfrm>
            <a:off x="609600" y="152400"/>
            <a:ext cx="7848600" cy="457200"/>
          </a:xfrm>
          <a:prstGeom prst="rect">
            <a:avLst/>
          </a:prstGeom>
        </p:spPr>
        <p:txBody>
          <a:bodyPr wrap="none" fromWordArt="1">
            <a:prstTxWarp prst="textCanUp">
              <a:avLst>
                <a:gd name="adj" fmla="val 85713"/>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CONFEDERATE CABINET</a:t>
            </a:r>
          </a:p>
        </p:txBody>
      </p:sp>
      <p:sp>
        <p:nvSpPr>
          <p:cNvPr id="37893" name="AutoShape 5">
            <a:hlinkClick r:id="rId2" action="ppaction://hlinksldjump"/>
          </p:cNvPr>
          <p:cNvSpPr>
            <a:spLocks noChangeArrowheads="1"/>
          </p:cNvSpPr>
          <p:nvPr/>
        </p:nvSpPr>
        <p:spPr bwMode="auto">
          <a:xfrm>
            <a:off x="8382000" y="6172200"/>
            <a:ext cx="381000" cy="228600"/>
          </a:xfrm>
          <a:prstGeom prst="irregularSeal2">
            <a:avLst/>
          </a:prstGeom>
          <a:solidFill>
            <a:srgbClr val="CC0000"/>
          </a:solidFill>
          <a:ln w="9525">
            <a:solidFill>
              <a:schemeClr val="tx1"/>
            </a:solidFill>
            <a:miter lim="800000"/>
            <a:headEnd/>
            <a:tailEnd/>
          </a:ln>
          <a:effectLst/>
        </p:spPr>
        <p:txBody>
          <a:bodyPr wrap="none" anchor="ctr"/>
          <a:lstStyle/>
          <a:p>
            <a:endParaRPr lang="en-US"/>
          </a:p>
        </p:txBody>
      </p:sp>
      <p:pic>
        <p:nvPicPr>
          <p:cNvPr id="37894" name="Picture 6"/>
          <p:cNvPicPr>
            <a:picLocks noChangeAspect="1" noChangeArrowheads="1"/>
          </p:cNvPicPr>
          <p:nvPr/>
        </p:nvPicPr>
        <p:blipFill>
          <a:blip r:embed="rId3" cstate="print"/>
          <a:srcRect/>
          <a:stretch>
            <a:fillRect/>
          </a:stretch>
        </p:blipFill>
        <p:spPr bwMode="auto">
          <a:xfrm>
            <a:off x="152400" y="914400"/>
            <a:ext cx="8839200" cy="57912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4648200" y="923925"/>
            <a:ext cx="4419600" cy="4791075"/>
          </a:xfrm>
          <a:prstGeom prst="rect">
            <a:avLst/>
          </a:prstGeom>
          <a:noFill/>
          <a:ln w="9525">
            <a:noFill/>
            <a:miter lim="800000"/>
            <a:headEnd/>
            <a:tailEnd/>
          </a:ln>
          <a:effectLst/>
        </p:spPr>
        <p:txBody>
          <a:bodyPr>
            <a:spAutoFit/>
          </a:bodyPr>
          <a:lstStyle/>
          <a:p>
            <a:pPr>
              <a:lnSpc>
                <a:spcPct val="110000"/>
              </a:lnSpc>
              <a:spcBef>
                <a:spcPct val="50000"/>
              </a:spcBef>
            </a:pPr>
            <a:r>
              <a:rPr lang="en-US" sz="2800" b="1">
                <a:solidFill>
                  <a:schemeClr val="bg1"/>
                </a:solidFill>
                <a:latin typeface="Metro" pitchFamily="2" charset="0"/>
              </a:rPr>
              <a:t>When the </a:t>
            </a:r>
            <a:r>
              <a:rPr lang="en-US" sz="2800" b="1" u="sng">
                <a:solidFill>
                  <a:srgbClr val="FFFF00"/>
                </a:solidFill>
                <a:effectLst>
                  <a:outerShdw blurRad="38100" dist="38100" dir="2700000" algn="tl">
                    <a:srgbClr val="FFFFFF"/>
                  </a:outerShdw>
                </a:effectLst>
                <a:latin typeface="Metro" pitchFamily="2" charset="0"/>
              </a:rPr>
              <a:t>Confederate States of America</a:t>
            </a:r>
            <a:r>
              <a:rPr lang="en-US" sz="2800" b="1">
                <a:solidFill>
                  <a:schemeClr val="bg1"/>
                </a:solidFill>
                <a:latin typeface="Metro" pitchFamily="2" charset="0"/>
              </a:rPr>
              <a:t> was formed, its founders wrote a constitution similar to the </a:t>
            </a:r>
            <a:r>
              <a:rPr lang="en-US" sz="2800" b="1" u="sng">
                <a:solidFill>
                  <a:srgbClr val="FFFF00"/>
                </a:solidFill>
                <a:effectLst>
                  <a:outerShdw blurRad="38100" dist="38100" dir="2700000" algn="tl">
                    <a:srgbClr val="FFFFFF"/>
                  </a:outerShdw>
                </a:effectLst>
                <a:latin typeface="Metro" pitchFamily="2" charset="0"/>
              </a:rPr>
              <a:t>United States Constitution.</a:t>
            </a:r>
            <a:r>
              <a:rPr lang="en-US" sz="2800" b="1">
                <a:solidFill>
                  <a:schemeClr val="bg1"/>
                </a:solidFill>
                <a:latin typeface="Metro" pitchFamily="2" charset="0"/>
              </a:rPr>
              <a:t>  Its differences, however, indicate how the South Wanted to change their structure of government.</a:t>
            </a:r>
            <a:endParaRPr lang="en-US" b="1">
              <a:solidFill>
                <a:srgbClr val="FFFF00"/>
              </a:solidFill>
              <a:latin typeface="Metro" pitchFamily="2" charset="0"/>
            </a:endParaRPr>
          </a:p>
        </p:txBody>
      </p:sp>
      <p:sp>
        <p:nvSpPr>
          <p:cNvPr id="100357" name="WordArt 5"/>
          <p:cNvSpPr>
            <a:spLocks noChangeArrowheads="1" noChangeShapeType="1" noTextEdit="1"/>
          </p:cNvSpPr>
          <p:nvPr/>
        </p:nvSpPr>
        <p:spPr bwMode="auto">
          <a:xfrm>
            <a:off x="762000" y="76200"/>
            <a:ext cx="7848600" cy="361950"/>
          </a:xfrm>
          <a:prstGeom prst="rect">
            <a:avLst/>
          </a:prstGeom>
        </p:spPr>
        <p:txBody>
          <a:bodyPr wrap="none" fromWordArt="1">
            <a:prstTxWarp prst="textCanDown">
              <a:avLst>
                <a:gd name="adj" fmla="val 14287"/>
              </a:avLst>
            </a:prstTxWarp>
          </a:bodyPr>
          <a:lstStyle/>
          <a:p>
            <a:pPr algn="ctr"/>
            <a:r>
              <a:rPr lang="en-US"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CONFEDERATE CONSTITUTION</a:t>
            </a:r>
          </a:p>
        </p:txBody>
      </p:sp>
      <p:sp>
        <p:nvSpPr>
          <p:cNvPr id="100359" name="Rectangle 7"/>
          <p:cNvSpPr>
            <a:spLocks noGrp="1" noChangeArrowheads="1"/>
          </p:cNvSpPr>
          <p:nvPr>
            <p:ph type="title" idx="4294967295"/>
          </p:nvPr>
        </p:nvSpPr>
        <p:spPr>
          <a:xfrm>
            <a:off x="6705600" y="5715000"/>
            <a:ext cx="2438400" cy="1143000"/>
          </a:xfrm>
        </p:spPr>
        <p:txBody>
          <a:bodyPr/>
          <a:lstStyle/>
          <a:p>
            <a:r>
              <a:rPr lang="en-US" sz="700"/>
              <a:t>CSA Constitution</a:t>
            </a:r>
            <a:endParaRPr lang="en-US" sz="2800"/>
          </a:p>
        </p:txBody>
      </p:sp>
      <p:pic>
        <p:nvPicPr>
          <p:cNvPr id="100362" name="Picture 10"/>
          <p:cNvPicPr>
            <a:picLocks noChangeAspect="1" noChangeArrowheads="1"/>
          </p:cNvPicPr>
          <p:nvPr/>
        </p:nvPicPr>
        <p:blipFill>
          <a:blip r:embed="rId2" cstate="print"/>
          <a:srcRect/>
          <a:stretch>
            <a:fillRect/>
          </a:stretch>
        </p:blipFill>
        <p:spPr bwMode="auto">
          <a:xfrm>
            <a:off x="76200" y="533400"/>
            <a:ext cx="4495800" cy="60960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linds(horizontal)">
                                      <p:cBhvr>
                                        <p:cTn id="7" dur="500"/>
                                        <p:tgtEl>
                                          <p:spTgt spid="1003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1028"/>
          <p:cNvSpPr txBox="1">
            <a:spLocks noChangeArrowheads="1"/>
          </p:cNvSpPr>
          <p:nvPr/>
        </p:nvSpPr>
        <p:spPr bwMode="auto">
          <a:xfrm>
            <a:off x="4953000" y="914400"/>
            <a:ext cx="4191000" cy="3297238"/>
          </a:xfrm>
          <a:prstGeom prst="rect">
            <a:avLst/>
          </a:prstGeom>
          <a:noFill/>
          <a:ln w="9525">
            <a:noFill/>
            <a:miter lim="800000"/>
            <a:headEnd/>
            <a:tailEnd/>
          </a:ln>
          <a:effectLst/>
        </p:spPr>
        <p:txBody>
          <a:bodyPr>
            <a:spAutoFit/>
          </a:bodyPr>
          <a:lstStyle/>
          <a:p>
            <a:pPr>
              <a:spcBef>
                <a:spcPct val="50000"/>
              </a:spcBef>
            </a:pPr>
            <a:r>
              <a:rPr lang="en-US" sz="2800" b="1" u="sng">
                <a:solidFill>
                  <a:srgbClr val="FFFF00"/>
                </a:solidFill>
                <a:effectLst>
                  <a:outerShdw blurRad="38100" dist="38100" dir="2700000" algn="tl">
                    <a:srgbClr val="FFFFFF"/>
                  </a:outerShdw>
                </a:effectLst>
                <a:latin typeface="Metro" pitchFamily="2" charset="0"/>
              </a:rPr>
              <a:t>MAIN DIFFERENCES:</a:t>
            </a:r>
          </a:p>
          <a:p>
            <a:pPr>
              <a:spcBef>
                <a:spcPct val="50000"/>
              </a:spcBef>
              <a:buFontTx/>
              <a:buChar char="•"/>
            </a:pPr>
            <a:r>
              <a:rPr lang="en-US" sz="2800" b="1">
                <a:solidFill>
                  <a:schemeClr val="bg1"/>
                </a:solidFill>
                <a:latin typeface="Metro" pitchFamily="2" charset="0"/>
              </a:rPr>
              <a:t>State’s rights</a:t>
            </a:r>
          </a:p>
          <a:p>
            <a:pPr>
              <a:spcBef>
                <a:spcPct val="50000"/>
              </a:spcBef>
              <a:buFontTx/>
              <a:buChar char="•"/>
            </a:pPr>
            <a:r>
              <a:rPr lang="en-US" sz="2800" b="1">
                <a:solidFill>
                  <a:schemeClr val="bg1"/>
                </a:solidFill>
                <a:latin typeface="Metro" pitchFamily="2" charset="0"/>
              </a:rPr>
              <a:t>Tariffs are equal throughout the CSA</a:t>
            </a:r>
          </a:p>
          <a:p>
            <a:pPr>
              <a:spcBef>
                <a:spcPct val="50000"/>
              </a:spcBef>
              <a:buFontTx/>
              <a:buChar char="•"/>
            </a:pPr>
            <a:r>
              <a:rPr lang="en-US" sz="2800" b="1">
                <a:solidFill>
                  <a:schemeClr val="bg1"/>
                </a:solidFill>
                <a:latin typeface="Metro" pitchFamily="2" charset="0"/>
              </a:rPr>
              <a:t>Slavery is legal and is allowed to expand!</a:t>
            </a:r>
            <a:endParaRPr lang="en-US" sz="2800" b="1" u="sng">
              <a:solidFill>
                <a:schemeClr val="bg1"/>
              </a:solidFill>
              <a:latin typeface="Metro" pitchFamily="2" charset="0"/>
            </a:endParaRPr>
          </a:p>
        </p:txBody>
      </p:sp>
      <p:sp>
        <p:nvSpPr>
          <p:cNvPr id="101383" name="WordArt 1031"/>
          <p:cNvSpPr>
            <a:spLocks noChangeArrowheads="1" noChangeShapeType="1" noTextEdit="1"/>
          </p:cNvSpPr>
          <p:nvPr/>
        </p:nvSpPr>
        <p:spPr bwMode="auto">
          <a:xfrm>
            <a:off x="609600" y="76200"/>
            <a:ext cx="7924800" cy="361950"/>
          </a:xfrm>
          <a:prstGeom prst="rect">
            <a:avLst/>
          </a:prstGeom>
        </p:spPr>
        <p:txBody>
          <a:bodyPr wrap="none" fromWordArt="1">
            <a:prstTxWarp prst="textCanDown">
              <a:avLst>
                <a:gd name="adj" fmla="val 14287"/>
              </a:avLst>
            </a:prstTxWarp>
          </a:bodyPr>
          <a:lstStyle/>
          <a:p>
            <a:pPr algn="ctr"/>
            <a:r>
              <a:rPr lang="en-US"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CONFEDERATE CONSTITUTION</a:t>
            </a:r>
          </a:p>
        </p:txBody>
      </p:sp>
      <p:sp>
        <p:nvSpPr>
          <p:cNvPr id="101384" name="Rectangle 1032"/>
          <p:cNvSpPr>
            <a:spLocks noGrp="1" noChangeArrowheads="1"/>
          </p:cNvSpPr>
          <p:nvPr>
            <p:ph type="title" idx="4294967295"/>
          </p:nvPr>
        </p:nvSpPr>
        <p:spPr>
          <a:xfrm>
            <a:off x="6400800" y="6400800"/>
            <a:ext cx="2743200" cy="304800"/>
          </a:xfrm>
        </p:spPr>
        <p:txBody>
          <a:bodyPr/>
          <a:lstStyle/>
          <a:p>
            <a:r>
              <a:rPr lang="en-US" sz="700"/>
              <a:t>CSA Constitution</a:t>
            </a:r>
            <a:endParaRPr lang="en-US" sz="2800"/>
          </a:p>
        </p:txBody>
      </p:sp>
      <p:sp>
        <p:nvSpPr>
          <p:cNvPr id="101385" name="AutoShape 1033">
            <a:hlinkClick r:id="rId2" action="ppaction://hlinksldjump"/>
          </p:cNvPr>
          <p:cNvSpPr>
            <a:spLocks noChangeArrowheads="1"/>
          </p:cNvSpPr>
          <p:nvPr/>
        </p:nvSpPr>
        <p:spPr bwMode="auto">
          <a:xfrm>
            <a:off x="8382000" y="6477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pic>
        <p:nvPicPr>
          <p:cNvPr id="101386" name="Picture 1034"/>
          <p:cNvPicPr>
            <a:picLocks noChangeAspect="1" noChangeArrowheads="1"/>
          </p:cNvPicPr>
          <p:nvPr/>
        </p:nvPicPr>
        <p:blipFill>
          <a:blip r:embed="rId3" cstate="print"/>
          <a:srcRect/>
          <a:stretch>
            <a:fillRect/>
          </a:stretch>
        </p:blipFill>
        <p:spPr bwMode="auto">
          <a:xfrm>
            <a:off x="152400" y="609600"/>
            <a:ext cx="4724400" cy="60198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animEffect transition="in" filter="checkerboard(across)">
                                      <p:cBhvr>
                                        <p:cTn id="7" dur="500"/>
                                        <p:tgtEl>
                                          <p:spTgt spid="1013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1380">
                                            <p:txEl>
                                              <p:pRg st="1" end="1"/>
                                            </p:txEl>
                                          </p:spTgt>
                                        </p:tgtEl>
                                        <p:attrNameLst>
                                          <p:attrName>style.visibility</p:attrName>
                                        </p:attrNameLst>
                                      </p:cBhvr>
                                      <p:to>
                                        <p:strVal val="visible"/>
                                      </p:to>
                                    </p:set>
                                    <p:animEffect transition="in" filter="checkerboard(across)">
                                      <p:cBhvr>
                                        <p:cTn id="12" dur="500"/>
                                        <p:tgtEl>
                                          <p:spTgt spid="1013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1380">
                                            <p:txEl>
                                              <p:pRg st="2" end="2"/>
                                            </p:txEl>
                                          </p:spTgt>
                                        </p:tgtEl>
                                        <p:attrNameLst>
                                          <p:attrName>style.visibility</p:attrName>
                                        </p:attrNameLst>
                                      </p:cBhvr>
                                      <p:to>
                                        <p:strVal val="visible"/>
                                      </p:to>
                                    </p:set>
                                    <p:animEffect transition="in" filter="checkerboard(across)">
                                      <p:cBhvr>
                                        <p:cTn id="17" dur="500"/>
                                        <p:tgtEl>
                                          <p:spTgt spid="1013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1380">
                                            <p:txEl>
                                              <p:pRg st="3" end="3"/>
                                            </p:txEl>
                                          </p:spTgt>
                                        </p:tgtEl>
                                        <p:attrNameLst>
                                          <p:attrName>style.visibility</p:attrName>
                                        </p:attrNameLst>
                                      </p:cBhvr>
                                      <p:to>
                                        <p:strVal val="visible"/>
                                      </p:to>
                                    </p:set>
                                    <p:animEffect transition="in" filter="checkerboard(across)">
                                      <p:cBhvr>
                                        <p:cTn id="22" dur="500"/>
                                        <p:tgtEl>
                                          <p:spTgt spid="1013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secess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0338" name="Picture 2" descr="15931"/>
          <p:cNvPicPr>
            <a:picLocks noChangeAspect="1" noChangeArrowheads="1"/>
          </p:cNvPicPr>
          <p:nvPr/>
        </p:nvPicPr>
        <p:blipFill>
          <a:blip r:embed="rId2" cstate="print">
            <a:lum bright="-6000" contrast="18000"/>
          </a:blip>
          <a:srcRect/>
          <a:stretch>
            <a:fillRect/>
          </a:stretch>
        </p:blipFill>
        <p:spPr bwMode="auto">
          <a:xfrm>
            <a:off x="0" y="0"/>
            <a:ext cx="9144000" cy="6858000"/>
          </a:xfrm>
          <a:prstGeom prst="rect">
            <a:avLst/>
          </a:prstGeom>
          <a:noFill/>
          <a:ln w="76200" cmpd="tri">
            <a:solidFill>
              <a:srgbClr val="EAEAEA"/>
            </a:solidFill>
            <a:miter lim="800000"/>
            <a:headEnd/>
            <a:tailEnd/>
          </a:ln>
        </p:spPr>
      </p:pic>
      <p:sp>
        <p:nvSpPr>
          <p:cNvPr id="270339" name="Rectangle 3"/>
          <p:cNvSpPr>
            <a:spLocks noGrp="1" noChangeArrowheads="1"/>
          </p:cNvSpPr>
          <p:nvPr>
            <p:ph type="title" idx="4294967295"/>
          </p:nvPr>
        </p:nvSpPr>
        <p:spPr>
          <a:xfrm>
            <a:off x="1371600" y="6477000"/>
            <a:ext cx="7772400" cy="228600"/>
          </a:xfrm>
        </p:spPr>
        <p:txBody>
          <a:bodyPr/>
          <a:lstStyle/>
          <a:p>
            <a:r>
              <a:rPr lang="en-US" sz="900"/>
              <a:t>Secession</a:t>
            </a:r>
          </a:p>
        </p:txBody>
      </p:sp>
      <p:sp>
        <p:nvSpPr>
          <p:cNvPr id="270340" name="AutoShape 4">
            <a:hlinkClick r:id="rId3" action="ppaction://hlinksldjump"/>
          </p:cNvPr>
          <p:cNvSpPr>
            <a:spLocks noChangeArrowheads="1"/>
          </p:cNvSpPr>
          <p:nvPr/>
        </p:nvSpPr>
        <p:spPr bwMode="auto">
          <a:xfrm>
            <a:off x="8839200" y="6477000"/>
            <a:ext cx="304800" cy="228600"/>
          </a:xfrm>
          <a:prstGeom prst="irregularSeal1">
            <a:avLst/>
          </a:prstGeom>
          <a:solidFill>
            <a:srgbClr val="CC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idx="4294967295"/>
          </p:nvPr>
        </p:nvSpPr>
        <p:spPr>
          <a:xfrm>
            <a:off x="6553200" y="6629400"/>
            <a:ext cx="2590800" cy="228600"/>
          </a:xfrm>
        </p:spPr>
        <p:txBody>
          <a:bodyPr/>
          <a:lstStyle/>
          <a:p>
            <a:r>
              <a:rPr lang="en-US" sz="800"/>
              <a:t>Cartoon:  Lincoln vs Davis</a:t>
            </a:r>
            <a:endParaRPr lang="en-US" sz="2800"/>
          </a:p>
        </p:txBody>
      </p:sp>
      <p:pic>
        <p:nvPicPr>
          <p:cNvPr id="31749" name="Picture 5"/>
          <p:cNvPicPr>
            <a:picLocks noChangeAspect="1" noChangeArrowheads="1"/>
          </p:cNvPicPr>
          <p:nvPr/>
        </p:nvPicPr>
        <p:blipFill>
          <a:blip r:embed="rId2" cstate="print"/>
          <a:srcRect/>
          <a:stretch>
            <a:fillRect/>
          </a:stretch>
        </p:blipFill>
        <p:spPr bwMode="auto">
          <a:xfrm>
            <a:off x="0" y="3175"/>
            <a:ext cx="9144000" cy="6858000"/>
          </a:xfrm>
          <a:prstGeom prst="rect">
            <a:avLst/>
          </a:prstGeom>
          <a:noFill/>
          <a:ln w="9525">
            <a:noFill/>
            <a:miter lim="800000"/>
            <a:headEnd/>
            <a:tailEnd/>
          </a:ln>
          <a:effectLst/>
        </p:spPr>
      </p:pic>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1027"/>
          <p:cNvSpPr>
            <a:spLocks noGrp="1" noChangeArrowheads="1"/>
          </p:cNvSpPr>
          <p:nvPr>
            <p:ph type="title" idx="4294967295"/>
          </p:nvPr>
        </p:nvSpPr>
        <p:spPr>
          <a:xfrm>
            <a:off x="5257800" y="6553200"/>
            <a:ext cx="3886200" cy="304800"/>
          </a:xfrm>
        </p:spPr>
        <p:txBody>
          <a:bodyPr/>
          <a:lstStyle/>
          <a:p>
            <a:r>
              <a:rPr lang="en-US" sz="800"/>
              <a:t>Cartoon:  North thought of secession</a:t>
            </a:r>
            <a:endParaRPr lang="en-US" sz="2800"/>
          </a:p>
        </p:txBody>
      </p:sp>
      <p:pic>
        <p:nvPicPr>
          <p:cNvPr id="245765" name="Picture 1029"/>
          <p:cNvPicPr>
            <a:picLocks noChangeAspect="1" noChangeArrowheads="1"/>
          </p:cNvPicPr>
          <p:nvPr/>
        </p:nvPicPr>
        <p:blipFill>
          <a:blip r:embed="rId3" cstate="print"/>
          <a:srcRect/>
          <a:stretch>
            <a:fillRect/>
          </a:stretch>
        </p:blipFill>
        <p:spPr bwMode="auto">
          <a:xfrm>
            <a:off x="0" y="3175"/>
            <a:ext cx="9144000" cy="6858000"/>
          </a:xfrm>
          <a:prstGeom prst="rect">
            <a:avLst/>
          </a:prstGeom>
          <a:noFill/>
          <a:ln w="9525">
            <a:noFill/>
            <a:miter lim="800000"/>
            <a:headEnd/>
            <a:tailEnd/>
          </a:ln>
          <a:effectLst/>
        </p:spPr>
      </p:pic>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2051"/>
          <p:cNvSpPr>
            <a:spLocks noGrp="1" noChangeArrowheads="1"/>
          </p:cNvSpPr>
          <p:nvPr>
            <p:ph type="title" idx="4294967295"/>
          </p:nvPr>
        </p:nvSpPr>
        <p:spPr>
          <a:xfrm>
            <a:off x="4800600" y="6400800"/>
            <a:ext cx="4343400" cy="228600"/>
          </a:xfrm>
        </p:spPr>
        <p:txBody>
          <a:bodyPr/>
          <a:lstStyle/>
          <a:p>
            <a:r>
              <a:rPr lang="en-US" sz="800"/>
              <a:t>Cartoon:  Davis hanging himself</a:t>
            </a:r>
            <a:endParaRPr lang="en-US" sz="2800"/>
          </a:p>
        </p:txBody>
      </p:sp>
      <p:pic>
        <p:nvPicPr>
          <p:cNvPr id="247813" name="Picture 2053"/>
          <p:cNvPicPr>
            <a:picLocks noChangeAspect="1" noChangeArrowheads="1"/>
          </p:cNvPicPr>
          <p:nvPr/>
        </p:nvPicPr>
        <p:blipFill>
          <a:blip r:embed="rId3" cstate="print">
            <a:lum bright="-36000" contrast="48000"/>
          </a:blip>
          <a:srcRect/>
          <a:stretch>
            <a:fillRect/>
          </a:stretch>
        </p:blipFill>
        <p:spPr bwMode="auto">
          <a:xfrm>
            <a:off x="0" y="0"/>
            <a:ext cx="9296400" cy="6964363"/>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838200" y="1143000"/>
            <a:ext cx="7620000" cy="533400"/>
          </a:xfrm>
        </p:spPr>
        <p:txBody>
          <a:bodyPr/>
          <a:lstStyle/>
          <a:p>
            <a:pPr>
              <a:lnSpc>
                <a:spcPct val="85000"/>
              </a:lnSpc>
              <a:spcBef>
                <a:spcPct val="20000"/>
              </a:spcBef>
            </a:pPr>
            <a:r>
              <a:rPr lang="en-US" sz="2800" b="1" i="1"/>
              <a:t>Alexander H. Stephens (1812-1883), destined the next year to become vice president of the new Confederacy, wrote privately in 1860 of the Southern Democrats who seceded from the Charleston convention:</a:t>
            </a:r>
          </a:p>
        </p:txBody>
      </p:sp>
      <p:sp>
        <p:nvSpPr>
          <p:cNvPr id="356355" name="Rectangle 3"/>
          <p:cNvSpPr>
            <a:spLocks noGrp="1" noChangeArrowheads="1"/>
          </p:cNvSpPr>
          <p:nvPr>
            <p:ph type="body" idx="1"/>
          </p:nvPr>
        </p:nvSpPr>
        <p:spPr>
          <a:xfrm>
            <a:off x="762000" y="2438400"/>
            <a:ext cx="7543800" cy="4724400"/>
          </a:xfrm>
        </p:spPr>
        <p:txBody>
          <a:bodyPr/>
          <a:lstStyle/>
          <a:p>
            <a:pPr algn="ctr">
              <a:lnSpc>
                <a:spcPct val="85000"/>
              </a:lnSpc>
              <a:buFontTx/>
              <a:buNone/>
            </a:pPr>
            <a:r>
              <a:rPr lang="en-US" b="1"/>
              <a:t>“The seceders intended from the beginning to rule or ruin; and when they find they cannot rule, they will then ruin.  They have about enough power for this purpose; not much more; and I doubt not but they will use it.  Envy, hate, jealousy, spite…..will make devils of men.  The secession movement was instigated by nothing but bad passions.”</a:t>
            </a:r>
          </a:p>
        </p:txBody>
      </p:sp>
      <p:sp>
        <p:nvSpPr>
          <p:cNvPr id="356358" name="AutoShape 6">
            <a:hlinkClick r:id="rId2" action="ppaction://hlinksldjump"/>
          </p:cNvPr>
          <p:cNvSpPr>
            <a:spLocks noChangeArrowheads="1"/>
          </p:cNvSpPr>
          <p:nvPr/>
        </p:nvSpPr>
        <p:spPr bwMode="auto">
          <a:xfrm>
            <a:off x="8839200" y="6477000"/>
            <a:ext cx="304800" cy="228600"/>
          </a:xfrm>
          <a:prstGeom prst="irregularSeal1">
            <a:avLst/>
          </a:prstGeom>
          <a:solidFill>
            <a:srgbClr val="CC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box(in)">
                                      <p:cBhvr>
                                        <p:cTn id="7" dur="500"/>
                                        <p:tgtEl>
                                          <p:spTgt spid="3563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6355">
                                            <p:txEl>
                                              <p:pRg st="0" end="0"/>
                                            </p:txEl>
                                          </p:spTgt>
                                        </p:tgtEl>
                                        <p:attrNameLst>
                                          <p:attrName>style.visibility</p:attrName>
                                        </p:attrNameLst>
                                      </p:cBhvr>
                                      <p:to>
                                        <p:strVal val="visible"/>
                                      </p:to>
                                    </p:set>
                                    <p:animEffect transition="in" filter="box(in)">
                                      <p:cBhvr>
                                        <p:cTn id="12" dur="500"/>
                                        <p:tgtEl>
                                          <p:spTgt spid="356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P spid="3563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WordArt 3"/>
          <p:cNvSpPr>
            <a:spLocks noChangeArrowheads="1" noChangeShapeType="1" noTextEdit="1"/>
          </p:cNvSpPr>
          <p:nvPr/>
        </p:nvSpPr>
        <p:spPr bwMode="auto">
          <a:xfrm>
            <a:off x="457200" y="152400"/>
            <a:ext cx="8229600" cy="563563"/>
          </a:xfrm>
          <a:prstGeom prst="rect">
            <a:avLst/>
          </a:prstGeom>
        </p:spPr>
        <p:txBody>
          <a:bodyPr wrap="none" fromWordArt="1">
            <a:prstTxWarp prst="textCanUp">
              <a:avLst>
                <a:gd name="adj" fmla="val 85713"/>
              </a:avLst>
            </a:prstTxWarp>
          </a:bodyPr>
          <a:lstStyle/>
          <a:p>
            <a:r>
              <a:rPr lang="en-US" sz="3600" b="1" kern="10">
                <a:ln w="19050">
                  <a:solidFill>
                    <a:schemeClr val="tx1"/>
                  </a:solidFill>
                  <a:round/>
                  <a:headEnd/>
                  <a:tailEnd/>
                </a:ln>
                <a:gradFill rotWithShape="0">
                  <a:gsLst>
                    <a:gs pos="0">
                      <a:srgbClr val="4D0808"/>
                    </a:gs>
                    <a:gs pos="30000">
                      <a:srgbClr val="FF0300"/>
                    </a:gs>
                    <a:gs pos="55000">
                      <a:srgbClr val="FF7A00"/>
                    </a:gs>
                    <a:gs pos="100000">
                      <a:srgbClr val="FFF200"/>
                    </a:gs>
                  </a:gsLst>
                  <a:lin ang="18900000" scaled="1"/>
                </a:gradFill>
                <a:effectLst>
                  <a:outerShdw dist="88900" algn="ctr" rotWithShape="0">
                    <a:schemeClr val="tx1"/>
                  </a:outerShdw>
                </a:effectLst>
                <a:latin typeface="Impact"/>
              </a:rPr>
              <a:t>FACTS ABOUT THE CIVIL WAR</a:t>
            </a:r>
          </a:p>
        </p:txBody>
      </p:sp>
      <p:sp>
        <p:nvSpPr>
          <p:cNvPr id="330756" name="AutoShape 4" descr="Parchment"/>
          <p:cNvSpPr>
            <a:spLocks noChangeArrowheads="1"/>
          </p:cNvSpPr>
          <p:nvPr/>
        </p:nvSpPr>
        <p:spPr bwMode="auto">
          <a:xfrm>
            <a:off x="228600" y="990600"/>
            <a:ext cx="8686800" cy="5638800"/>
          </a:xfrm>
          <a:prstGeom prst="verticalScroll">
            <a:avLst>
              <a:gd name="adj" fmla="val 12500"/>
            </a:avLst>
          </a:prstGeom>
          <a:blipFill dpi="0" rotWithShape="1">
            <a:blip r:embed="rId2" cstate="print"/>
            <a:srcRect/>
            <a:tile tx="0" ty="0" sx="100000" sy="100000" flip="none" algn="tl"/>
          </a:blipFill>
          <a:ln w="9525">
            <a:solidFill>
              <a:schemeClr val="tx1"/>
            </a:solidFill>
            <a:round/>
            <a:headEnd/>
            <a:tailEnd/>
          </a:ln>
          <a:effectLst>
            <a:outerShdw dist="80322" dir="9693903" algn="ctr" rotWithShape="0">
              <a:schemeClr val="tx1"/>
            </a:outerShdw>
          </a:effectLst>
        </p:spPr>
        <p:txBody>
          <a:bodyPr wrap="none" anchor="ctr"/>
          <a:lstStyle/>
          <a:p>
            <a:endParaRPr lang="en-US"/>
          </a:p>
        </p:txBody>
      </p:sp>
      <p:sp>
        <p:nvSpPr>
          <p:cNvPr id="330758" name="Text Box 6"/>
          <p:cNvSpPr txBox="1">
            <a:spLocks noChangeArrowheads="1"/>
          </p:cNvSpPr>
          <p:nvPr/>
        </p:nvSpPr>
        <p:spPr bwMode="auto">
          <a:xfrm>
            <a:off x="1066800" y="1943100"/>
            <a:ext cx="7010400" cy="4229100"/>
          </a:xfrm>
          <a:prstGeom prst="rect">
            <a:avLst/>
          </a:prstGeom>
          <a:noFill/>
          <a:ln w="9525">
            <a:noFill/>
            <a:miter lim="800000"/>
            <a:headEnd/>
            <a:tailEnd/>
          </a:ln>
          <a:effectLst/>
        </p:spPr>
        <p:txBody>
          <a:bodyPr>
            <a:spAutoFit/>
          </a:bodyPr>
          <a:lstStyle/>
          <a:p>
            <a:pPr algn="ctr" eaLnBrk="1" hangingPunct="1">
              <a:lnSpc>
                <a:spcPct val="90000"/>
              </a:lnSpc>
              <a:spcBef>
                <a:spcPct val="20000"/>
              </a:spcBef>
              <a:buFontTx/>
              <a:buChar char="•"/>
            </a:pPr>
            <a:r>
              <a:rPr lang="en-US" sz="2400" b="1" i="1">
                <a:latin typeface="Arial" charset="0"/>
              </a:rPr>
              <a:t>Most tragic moment in American history----the struggle for the heart and soul of America.</a:t>
            </a:r>
          </a:p>
          <a:p>
            <a:pPr algn="ctr" eaLnBrk="1" hangingPunct="1">
              <a:lnSpc>
                <a:spcPct val="90000"/>
              </a:lnSpc>
              <a:spcBef>
                <a:spcPct val="20000"/>
              </a:spcBef>
              <a:buFontTx/>
              <a:buChar char="•"/>
            </a:pPr>
            <a:r>
              <a:rPr lang="en-US" sz="2400" b="1" i="1">
                <a:latin typeface="Arial" charset="0"/>
              </a:rPr>
              <a:t>Equality of all men in question</a:t>
            </a:r>
          </a:p>
          <a:p>
            <a:pPr algn="ctr" eaLnBrk="1" hangingPunct="1">
              <a:lnSpc>
                <a:spcPct val="90000"/>
              </a:lnSpc>
              <a:spcBef>
                <a:spcPct val="20000"/>
              </a:spcBef>
              <a:buFontTx/>
              <a:buChar char="•"/>
            </a:pPr>
            <a:r>
              <a:rPr lang="en-US" sz="2400" b="1" i="1">
                <a:latin typeface="Arial" charset="0"/>
              </a:rPr>
              <a:t>Both sides fighting to preserve their traditions</a:t>
            </a:r>
          </a:p>
          <a:p>
            <a:pPr algn="ctr" eaLnBrk="1" hangingPunct="1">
              <a:lnSpc>
                <a:spcPct val="90000"/>
              </a:lnSpc>
              <a:spcBef>
                <a:spcPct val="20000"/>
              </a:spcBef>
              <a:buFontTx/>
              <a:buChar char="•"/>
            </a:pPr>
            <a:r>
              <a:rPr lang="en-US" sz="2400" b="1" i="1">
                <a:latin typeface="Arial" charset="0"/>
              </a:rPr>
              <a:t>Brother vs brother---family vs family </a:t>
            </a:r>
          </a:p>
          <a:p>
            <a:pPr algn="ctr" eaLnBrk="1" hangingPunct="1">
              <a:lnSpc>
                <a:spcPct val="90000"/>
              </a:lnSpc>
              <a:spcBef>
                <a:spcPct val="20000"/>
              </a:spcBef>
              <a:buFontTx/>
              <a:buChar char="•"/>
            </a:pPr>
            <a:r>
              <a:rPr lang="en-US" sz="2400" b="1" i="1">
                <a:latin typeface="Arial" charset="0"/>
              </a:rPr>
              <a:t>1 out of 4 soldiers would die in this conflict</a:t>
            </a:r>
          </a:p>
          <a:p>
            <a:pPr algn="ctr" eaLnBrk="1" hangingPunct="1">
              <a:lnSpc>
                <a:spcPct val="90000"/>
              </a:lnSpc>
              <a:spcBef>
                <a:spcPct val="20000"/>
              </a:spcBef>
              <a:buFontTx/>
              <a:buChar char="•"/>
            </a:pPr>
            <a:r>
              <a:rPr lang="en-US" sz="2400" b="1" i="1">
                <a:latin typeface="Arial" charset="0"/>
              </a:rPr>
              <a:t>10,000 battles in the Civil War</a:t>
            </a:r>
          </a:p>
          <a:p>
            <a:pPr algn="ctr" eaLnBrk="1" hangingPunct="1">
              <a:lnSpc>
                <a:spcPct val="90000"/>
              </a:lnSpc>
              <a:spcBef>
                <a:spcPct val="20000"/>
              </a:spcBef>
              <a:buFontTx/>
              <a:buChar char="•"/>
            </a:pPr>
            <a:r>
              <a:rPr lang="en-US" sz="2400" b="1" i="1">
                <a:latin typeface="Arial" charset="0"/>
              </a:rPr>
              <a:t>War has been called the War for Southern Independence and the War Against Northern Aggression.</a:t>
            </a:r>
          </a:p>
          <a:p>
            <a:pPr algn="ctr">
              <a:spcBef>
                <a:spcPct val="50000"/>
              </a:spcBef>
            </a:pPr>
            <a:endParaRPr lang="en-US" sz="180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blinds(horizontal)">
                                      <p:cBhvr>
                                        <p:cTn id="7" dur="500"/>
                                        <p:tgtEl>
                                          <p:spTgt spid="3307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0758">
                                            <p:txEl>
                                              <p:pRg st="0" end="0"/>
                                            </p:txEl>
                                          </p:spTgt>
                                        </p:tgtEl>
                                        <p:attrNameLst>
                                          <p:attrName>style.visibility</p:attrName>
                                        </p:attrNameLst>
                                      </p:cBhvr>
                                      <p:to>
                                        <p:strVal val="visible"/>
                                      </p:to>
                                    </p:set>
                                    <p:animEffect transition="in" filter="checkerboard(across)">
                                      <p:cBhvr>
                                        <p:cTn id="12" dur="500"/>
                                        <p:tgtEl>
                                          <p:spTgt spid="3307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0758">
                                            <p:txEl>
                                              <p:pRg st="1" end="1"/>
                                            </p:txEl>
                                          </p:spTgt>
                                        </p:tgtEl>
                                        <p:attrNameLst>
                                          <p:attrName>style.visibility</p:attrName>
                                        </p:attrNameLst>
                                      </p:cBhvr>
                                      <p:to>
                                        <p:strVal val="visible"/>
                                      </p:to>
                                    </p:set>
                                    <p:animEffect transition="in" filter="checkerboard(across)">
                                      <p:cBhvr>
                                        <p:cTn id="17" dur="500"/>
                                        <p:tgtEl>
                                          <p:spTgt spid="3307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0758">
                                            <p:txEl>
                                              <p:pRg st="2" end="2"/>
                                            </p:txEl>
                                          </p:spTgt>
                                        </p:tgtEl>
                                        <p:attrNameLst>
                                          <p:attrName>style.visibility</p:attrName>
                                        </p:attrNameLst>
                                      </p:cBhvr>
                                      <p:to>
                                        <p:strVal val="visible"/>
                                      </p:to>
                                    </p:set>
                                    <p:animEffect transition="in" filter="checkerboard(across)">
                                      <p:cBhvr>
                                        <p:cTn id="22" dur="500"/>
                                        <p:tgtEl>
                                          <p:spTgt spid="3307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30758">
                                            <p:txEl>
                                              <p:pRg st="3" end="3"/>
                                            </p:txEl>
                                          </p:spTgt>
                                        </p:tgtEl>
                                        <p:attrNameLst>
                                          <p:attrName>style.visibility</p:attrName>
                                        </p:attrNameLst>
                                      </p:cBhvr>
                                      <p:to>
                                        <p:strVal val="visible"/>
                                      </p:to>
                                    </p:set>
                                    <p:animEffect transition="in" filter="checkerboard(across)">
                                      <p:cBhvr>
                                        <p:cTn id="27" dur="500"/>
                                        <p:tgtEl>
                                          <p:spTgt spid="3307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0758">
                                            <p:txEl>
                                              <p:pRg st="4" end="4"/>
                                            </p:txEl>
                                          </p:spTgt>
                                        </p:tgtEl>
                                        <p:attrNameLst>
                                          <p:attrName>style.visibility</p:attrName>
                                        </p:attrNameLst>
                                      </p:cBhvr>
                                      <p:to>
                                        <p:strVal val="visible"/>
                                      </p:to>
                                    </p:set>
                                    <p:animEffect transition="in" filter="checkerboard(across)">
                                      <p:cBhvr>
                                        <p:cTn id="32" dur="500"/>
                                        <p:tgtEl>
                                          <p:spTgt spid="3307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30758">
                                            <p:txEl>
                                              <p:pRg st="5" end="5"/>
                                            </p:txEl>
                                          </p:spTgt>
                                        </p:tgtEl>
                                        <p:attrNameLst>
                                          <p:attrName>style.visibility</p:attrName>
                                        </p:attrNameLst>
                                      </p:cBhvr>
                                      <p:to>
                                        <p:strVal val="visible"/>
                                      </p:to>
                                    </p:set>
                                    <p:animEffect transition="in" filter="checkerboard(across)">
                                      <p:cBhvr>
                                        <p:cTn id="37" dur="500"/>
                                        <p:tgtEl>
                                          <p:spTgt spid="3307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30758">
                                            <p:txEl>
                                              <p:pRg st="6" end="6"/>
                                            </p:txEl>
                                          </p:spTgt>
                                        </p:tgtEl>
                                        <p:attrNameLst>
                                          <p:attrName>style.visibility</p:attrName>
                                        </p:attrNameLst>
                                      </p:cBhvr>
                                      <p:to>
                                        <p:strVal val="visible"/>
                                      </p:to>
                                    </p:set>
                                    <p:animEffect transition="in" filter="checkerboard(across)">
                                      <p:cBhvr>
                                        <p:cTn id="42" dur="500"/>
                                        <p:tgtEl>
                                          <p:spTgt spid="3307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nimBg="1"/>
      <p:bldP spid="33075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838200" y="1143000"/>
            <a:ext cx="7467600" cy="533400"/>
          </a:xfrm>
        </p:spPr>
        <p:txBody>
          <a:bodyPr/>
          <a:lstStyle/>
          <a:p>
            <a:pPr>
              <a:lnSpc>
                <a:spcPct val="75000"/>
              </a:lnSpc>
              <a:spcBef>
                <a:spcPct val="20000"/>
              </a:spcBef>
            </a:pPr>
            <a:r>
              <a:rPr lang="en-US" sz="3600" b="1" i="1"/>
              <a:t>Lincoln wrote to the antislavery editor Horace Greeley in August 1862, even as he was about to announce the Emancipation Proclamation:</a:t>
            </a:r>
          </a:p>
        </p:txBody>
      </p:sp>
      <p:sp>
        <p:nvSpPr>
          <p:cNvPr id="366595" name="Rectangle 3"/>
          <p:cNvSpPr>
            <a:spLocks noGrp="1" noChangeArrowheads="1"/>
          </p:cNvSpPr>
          <p:nvPr>
            <p:ph type="body" idx="1"/>
          </p:nvPr>
        </p:nvSpPr>
        <p:spPr>
          <a:xfrm>
            <a:off x="762000" y="2667000"/>
            <a:ext cx="7391400" cy="4724400"/>
          </a:xfrm>
        </p:spPr>
        <p:txBody>
          <a:bodyPr/>
          <a:lstStyle/>
          <a:p>
            <a:pPr algn="ctr">
              <a:lnSpc>
                <a:spcPct val="70000"/>
              </a:lnSpc>
              <a:buFontTx/>
              <a:buNone/>
            </a:pPr>
            <a:r>
              <a:rPr lang="en-US" sz="4000" b="1"/>
              <a:t>“If I could save the Union without freeing any slave, I would do it; and if I could save it by freeing all the slaves, I would do it; and if I could do it by freeing some and leaving others alone, I would also do that.”</a:t>
            </a:r>
          </a:p>
        </p:txBody>
      </p:sp>
      <p:sp>
        <p:nvSpPr>
          <p:cNvPr id="366598" name="AutoShape 6">
            <a:hlinkClick r:id="rId2" action="ppaction://hlinksldjump"/>
          </p:cNvPr>
          <p:cNvSpPr>
            <a:spLocks noChangeArrowheads="1"/>
          </p:cNvSpPr>
          <p:nvPr/>
        </p:nvSpPr>
        <p:spPr bwMode="auto">
          <a:xfrm>
            <a:off x="990600" y="6096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box(in)">
                                      <p:cBhvr>
                                        <p:cTn id="7" dur="500"/>
                                        <p:tgtEl>
                                          <p:spTgt spid="366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838200" y="5791200"/>
            <a:ext cx="7467600" cy="533400"/>
          </a:xfrm>
        </p:spPr>
        <p:txBody>
          <a:bodyPr/>
          <a:lstStyle/>
          <a:p>
            <a:pPr>
              <a:lnSpc>
                <a:spcPct val="75000"/>
              </a:lnSpc>
              <a:spcBef>
                <a:spcPct val="20000"/>
              </a:spcBef>
            </a:pPr>
            <a:r>
              <a:rPr lang="en-US" sz="4800" b="1" i="1"/>
              <a:t>Jefferson Davis On the War</a:t>
            </a:r>
          </a:p>
        </p:txBody>
      </p:sp>
      <p:sp>
        <p:nvSpPr>
          <p:cNvPr id="451587" name="Rectangle 3"/>
          <p:cNvSpPr>
            <a:spLocks noGrp="1" noChangeArrowheads="1"/>
          </p:cNvSpPr>
          <p:nvPr>
            <p:ph type="body" idx="1"/>
          </p:nvPr>
        </p:nvSpPr>
        <p:spPr>
          <a:xfrm>
            <a:off x="762000" y="533400"/>
            <a:ext cx="7391400" cy="2362200"/>
          </a:xfrm>
        </p:spPr>
        <p:txBody>
          <a:bodyPr/>
          <a:lstStyle/>
          <a:p>
            <a:pPr algn="ctr">
              <a:lnSpc>
                <a:spcPct val="75000"/>
              </a:lnSpc>
              <a:spcBef>
                <a:spcPct val="30000"/>
              </a:spcBef>
              <a:buFontTx/>
              <a:buNone/>
            </a:pPr>
            <a:r>
              <a:rPr lang="en-US" b="1"/>
              <a:t>"I tried all in my power to avert this war. I saw it coming, for twelve years I worked night and day to prevent it, but I could not. The North was mad and blind; it would not let us govern ourselves, and so the war came, and now it must go on till the last man of</a:t>
            </a:r>
          </a:p>
        </p:txBody>
      </p:sp>
      <p:sp>
        <p:nvSpPr>
          <p:cNvPr id="451588" name="AutoShape 4">
            <a:hlinkClick r:id="rId2" action="ppaction://hlinksldjump"/>
          </p:cNvPr>
          <p:cNvSpPr>
            <a:spLocks noChangeArrowheads="1"/>
          </p:cNvSpPr>
          <p:nvPr/>
        </p:nvSpPr>
        <p:spPr bwMode="auto">
          <a:xfrm>
            <a:off x="8763000" y="6629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451589" name="Text Box 5"/>
          <p:cNvSpPr txBox="1">
            <a:spLocks noChangeArrowheads="1"/>
          </p:cNvSpPr>
          <p:nvPr/>
        </p:nvSpPr>
        <p:spPr bwMode="auto">
          <a:xfrm>
            <a:off x="838200" y="3143250"/>
            <a:ext cx="7467600" cy="3105150"/>
          </a:xfrm>
          <a:prstGeom prst="rect">
            <a:avLst/>
          </a:prstGeom>
          <a:noFill/>
          <a:ln w="9525">
            <a:noFill/>
            <a:miter lim="800000"/>
            <a:headEnd/>
            <a:tailEnd/>
          </a:ln>
          <a:effectLst/>
        </p:spPr>
        <p:txBody>
          <a:bodyPr>
            <a:spAutoFit/>
          </a:bodyPr>
          <a:lstStyle/>
          <a:p>
            <a:pPr algn="ctr">
              <a:lnSpc>
                <a:spcPct val="75000"/>
              </a:lnSpc>
              <a:spcBef>
                <a:spcPct val="30000"/>
              </a:spcBef>
            </a:pPr>
            <a:r>
              <a:rPr lang="en-US" sz="3200" b="1">
                <a:latin typeface="AGaramond" pitchFamily="18" charset="0"/>
              </a:rPr>
              <a:t>this generation falls in his tracks, and his children seize the musket and fight our battle, unless you acknowledge our right to self government. We are not fighting for slavery. We are fighting for Independence, and that, or extermination".........</a:t>
            </a:r>
            <a:r>
              <a:rPr lang="en-US" sz="3200">
                <a:latin typeface="AGaramond" pitchFamily="18" charset="0"/>
              </a:rPr>
              <a:t> </a:t>
            </a:r>
            <a:endParaRPr lang="en-US" sz="3200" b="1">
              <a:latin typeface="AGaramond" pitchFamily="18" charset="0"/>
            </a:endParaRP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Effect transition="in" filter="box(in)">
                                      <p:cBhvr>
                                        <p:cTn id="7" dur="500"/>
                                        <p:tgtEl>
                                          <p:spTgt spid="451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1589"/>
                                        </p:tgtEl>
                                        <p:attrNameLst>
                                          <p:attrName>style.visibility</p:attrName>
                                        </p:attrNameLst>
                                      </p:cBhvr>
                                      <p:to>
                                        <p:strVal val="visible"/>
                                      </p:to>
                                    </p:set>
                                    <p:animEffect transition="in" filter="box(in)">
                                      <p:cBhvr>
                                        <p:cTn id="12" dur="500"/>
                                        <p:tgtEl>
                                          <p:spTgt spid="451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p:bldP spid="4515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1066800"/>
            <a:ext cx="7620000" cy="533400"/>
          </a:xfrm>
        </p:spPr>
        <p:txBody>
          <a:bodyPr/>
          <a:lstStyle/>
          <a:p>
            <a:pPr>
              <a:lnSpc>
                <a:spcPct val="85000"/>
              </a:lnSpc>
              <a:spcBef>
                <a:spcPct val="20000"/>
              </a:spcBef>
            </a:pPr>
            <a:r>
              <a:rPr lang="en-US" sz="4000" b="1" i="1"/>
              <a:t>Regarding the Civil War, the London Times (November 7, 1861) editorialized</a:t>
            </a:r>
            <a:r>
              <a:rPr lang="en-US" sz="3600" b="1" i="1"/>
              <a:t> </a:t>
            </a:r>
          </a:p>
        </p:txBody>
      </p:sp>
      <p:sp>
        <p:nvSpPr>
          <p:cNvPr id="363523" name="Rectangle 3"/>
          <p:cNvSpPr>
            <a:spLocks noGrp="1" noChangeArrowheads="1"/>
          </p:cNvSpPr>
          <p:nvPr>
            <p:ph type="body" idx="1"/>
          </p:nvPr>
        </p:nvSpPr>
        <p:spPr>
          <a:xfrm>
            <a:off x="685800" y="2362200"/>
            <a:ext cx="7543800" cy="4724400"/>
          </a:xfrm>
        </p:spPr>
        <p:txBody>
          <a:bodyPr/>
          <a:lstStyle/>
          <a:p>
            <a:pPr algn="ctr">
              <a:lnSpc>
                <a:spcPct val="85000"/>
              </a:lnSpc>
              <a:buFontTx/>
              <a:buNone/>
            </a:pPr>
            <a:r>
              <a:rPr lang="en-US" b="1"/>
              <a:t>“The contest is really for empire on the side of the North and for independence on that of the South, and in this respect we recognize an exact analogy between the North and the Government of King George III, and the South the Thirteen Revolted Provinces.”</a:t>
            </a:r>
          </a:p>
        </p:txBody>
      </p:sp>
      <p:sp>
        <p:nvSpPr>
          <p:cNvPr id="363526" name="AutoShape 6">
            <a:hlinkClick r:id="rId2" action="ppaction://hlinksldjump"/>
          </p:cNvPr>
          <p:cNvSpPr>
            <a:spLocks noChangeArrowheads="1"/>
          </p:cNvSpPr>
          <p:nvPr/>
        </p:nvSpPr>
        <p:spPr bwMode="auto">
          <a:xfrm>
            <a:off x="8763000" y="6629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box(in)">
                                      <p:cBhvr>
                                        <p:cTn id="7" dur="500"/>
                                        <p:tgtEl>
                                          <p:spTgt spid="3635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3523">
                                            <p:txEl>
                                              <p:pRg st="0" end="0"/>
                                            </p:txEl>
                                          </p:spTgt>
                                        </p:tgtEl>
                                        <p:attrNameLst>
                                          <p:attrName>style.visibility</p:attrName>
                                        </p:attrNameLst>
                                      </p:cBhvr>
                                      <p:to>
                                        <p:strVal val="visible"/>
                                      </p:to>
                                    </p:set>
                                    <p:animEffect transition="in" filter="box(in)">
                                      <p:cBhvr>
                                        <p:cTn id="12" dur="500"/>
                                        <p:tgtEl>
                                          <p:spTgt spid="363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ChangeArrowheads="1"/>
          </p:cNvSpPr>
          <p:nvPr/>
        </p:nvSpPr>
        <p:spPr bwMode="auto">
          <a:xfrm>
            <a:off x="838200" y="1371600"/>
            <a:ext cx="7620000" cy="533400"/>
          </a:xfrm>
          <a:prstGeom prst="rect">
            <a:avLst/>
          </a:prstGeom>
          <a:noFill/>
          <a:ln w="9525">
            <a:noFill/>
            <a:miter lim="800000"/>
            <a:headEnd/>
            <a:tailEnd/>
          </a:ln>
          <a:effectLst/>
        </p:spPr>
        <p:txBody>
          <a:bodyPr anchor="ctr"/>
          <a:lstStyle/>
          <a:p>
            <a:pPr eaLnBrk="1" hangingPunct="1">
              <a:lnSpc>
                <a:spcPct val="75000"/>
              </a:lnSpc>
              <a:spcBef>
                <a:spcPct val="20000"/>
              </a:spcBef>
            </a:pPr>
            <a:r>
              <a:rPr lang="en-US" sz="3600" b="1" i="1">
                <a:latin typeface="AGaramond" pitchFamily="18" charset="0"/>
              </a:rPr>
              <a:t>Abraham Lincoln (1809-1865), Kentucky born like Jefferson Davis, was aware of Kentucky’s crucial importance.  In September 1861 he remarked, </a:t>
            </a:r>
          </a:p>
        </p:txBody>
      </p:sp>
      <p:sp>
        <p:nvSpPr>
          <p:cNvPr id="407557" name="Rectangle 5"/>
          <p:cNvSpPr>
            <a:spLocks noChangeArrowheads="1"/>
          </p:cNvSpPr>
          <p:nvPr/>
        </p:nvSpPr>
        <p:spPr bwMode="auto">
          <a:xfrm>
            <a:off x="762000" y="3048000"/>
            <a:ext cx="7543800" cy="4724400"/>
          </a:xfrm>
          <a:prstGeom prst="rect">
            <a:avLst/>
          </a:prstGeom>
          <a:noFill/>
          <a:ln w="9525">
            <a:noFill/>
            <a:miter lim="800000"/>
            <a:headEnd/>
            <a:tailEnd/>
          </a:ln>
          <a:effectLst/>
        </p:spPr>
        <p:txBody>
          <a:bodyPr/>
          <a:lstStyle/>
          <a:p>
            <a:pPr marL="342900" indent="-342900" algn="ctr" eaLnBrk="1" hangingPunct="1">
              <a:lnSpc>
                <a:spcPct val="75000"/>
              </a:lnSpc>
              <a:spcBef>
                <a:spcPct val="20000"/>
              </a:spcBef>
            </a:pPr>
            <a:r>
              <a:rPr lang="en-US" sz="3200" b="1">
                <a:latin typeface="AGaramond" pitchFamily="18" charset="0"/>
              </a:rPr>
              <a:t>“I think to lose Kentucky is nearly the same as to lose the whole game.  Kentucky gone, we cannot hold Missouri, not, I think, Maryland.  These all against us, and the job on our hands in too large for us.  We would as well consent to separation at once, including the surrender of this capital, Washington, D.C.</a:t>
            </a:r>
          </a:p>
        </p:txBody>
      </p:sp>
      <p:sp>
        <p:nvSpPr>
          <p:cNvPr id="407558" name="AutoShape 6">
            <a:hlinkClick r:id="rId2" action="ppaction://hlinksldjump"/>
          </p:cNvPr>
          <p:cNvSpPr>
            <a:spLocks noChangeArrowheads="1"/>
          </p:cNvSpPr>
          <p:nvPr/>
        </p:nvSpPr>
        <p:spPr bwMode="auto">
          <a:xfrm>
            <a:off x="7924800" y="6248400"/>
            <a:ext cx="381000" cy="228600"/>
          </a:xfrm>
          <a:prstGeom prst="irregularSeal2">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animEffect transition="in" filter="box(in)">
                                      <p:cBhvr>
                                        <p:cTn id="7" dur="500"/>
                                        <p:tgtEl>
                                          <p:spTgt spid="4075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7557">
                                            <p:txEl>
                                              <p:pRg st="0" end="0"/>
                                            </p:txEl>
                                          </p:spTgt>
                                        </p:tgtEl>
                                        <p:attrNameLst>
                                          <p:attrName>style.visibility</p:attrName>
                                        </p:attrNameLst>
                                      </p:cBhvr>
                                      <p:to>
                                        <p:strVal val="visible"/>
                                      </p:to>
                                    </p:set>
                                    <p:animEffect transition="in" filter="box(in)">
                                      <p:cBhvr>
                                        <p:cTn id="12" dur="500"/>
                                        <p:tgtEl>
                                          <p:spTgt spid="407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p:bldP spid="40755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idx="4294967295"/>
          </p:nvPr>
        </p:nvSpPr>
        <p:spPr>
          <a:xfrm>
            <a:off x="4343400" y="6400800"/>
            <a:ext cx="4800600" cy="152400"/>
          </a:xfrm>
        </p:spPr>
        <p:txBody>
          <a:bodyPr/>
          <a:lstStyle/>
          <a:p>
            <a:r>
              <a:rPr lang="en-US" sz="800"/>
              <a:t>Picture:  Fort Sumter 1</a:t>
            </a:r>
            <a:endParaRPr lang="en-US" sz="2800"/>
          </a:p>
        </p:txBody>
      </p:sp>
      <p:sp>
        <p:nvSpPr>
          <p:cNvPr id="53253" name="WordArt 5"/>
          <p:cNvSpPr>
            <a:spLocks noChangeArrowheads="1" noChangeShapeType="1" noTextEdit="1"/>
          </p:cNvSpPr>
          <p:nvPr/>
        </p:nvSpPr>
        <p:spPr bwMode="auto">
          <a:xfrm>
            <a:off x="304800" y="228600"/>
            <a:ext cx="8382000" cy="609600"/>
          </a:xfrm>
          <a:prstGeom prst="rect">
            <a:avLst/>
          </a:prstGeom>
        </p:spPr>
        <p:txBody>
          <a:bodyPr wrap="none" fromWordArt="1">
            <a:prstTxWarp prst="textDoubleWave1">
              <a:avLst>
                <a:gd name="adj1" fmla="val 6500"/>
                <a:gd name="adj2" fmla="val 0"/>
              </a:avLst>
            </a:prstTxWarp>
          </a:bodyPr>
          <a:lstStyle/>
          <a:p>
            <a:pPr algn="ctr"/>
            <a:r>
              <a:rPr lang="en-US" sz="3600" b="1" kern="10" spc="720">
                <a:ln w="12700">
                  <a:solidFill>
                    <a:schemeClr val="bg1"/>
                  </a:solidFill>
                  <a:round/>
                  <a:headEnd/>
                  <a:tailEnd/>
                </a:ln>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18900000" scaled="1"/>
                </a:gradFill>
                <a:effectLst>
                  <a:outerShdw dist="125724" dir="18900000" algn="ctr" rotWithShape="0">
                    <a:srgbClr val="000099"/>
                  </a:outerShdw>
                </a:effectLst>
                <a:latin typeface="Impact"/>
              </a:rPr>
              <a:t>SOUTH FIRES ON FORT SUMTER</a:t>
            </a:r>
          </a:p>
        </p:txBody>
      </p:sp>
      <p:sp>
        <p:nvSpPr>
          <p:cNvPr id="53256" name="AutoShape 8">
            <a:hlinkClick r:id="rId3" action="ppaction://hlinksldjump"/>
          </p:cNvPr>
          <p:cNvSpPr>
            <a:spLocks noChangeArrowheads="1"/>
          </p:cNvSpPr>
          <p:nvPr/>
        </p:nvSpPr>
        <p:spPr bwMode="auto">
          <a:xfrm>
            <a:off x="8534400" y="63246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pic>
        <p:nvPicPr>
          <p:cNvPr id="53257" name="Picture 9"/>
          <p:cNvPicPr>
            <a:picLocks noChangeAspect="1" noChangeArrowheads="1"/>
          </p:cNvPicPr>
          <p:nvPr/>
        </p:nvPicPr>
        <p:blipFill>
          <a:blip r:embed="rId4" cstate="print"/>
          <a:srcRect/>
          <a:stretch>
            <a:fillRect/>
          </a:stretch>
        </p:blipFill>
        <p:spPr bwMode="auto">
          <a:xfrm>
            <a:off x="228600" y="1066800"/>
            <a:ext cx="8763000" cy="55626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6248400" y="6324600"/>
            <a:ext cx="2895600" cy="304800"/>
          </a:xfrm>
        </p:spPr>
        <p:txBody>
          <a:bodyPr/>
          <a:lstStyle/>
          <a:p>
            <a:r>
              <a:rPr lang="en-US" sz="800"/>
              <a:t>Fort Sumter 2</a:t>
            </a:r>
            <a:endParaRPr lang="en-US" sz="2800"/>
          </a:p>
        </p:txBody>
      </p:sp>
      <p:sp>
        <p:nvSpPr>
          <p:cNvPr id="34820" name="WordArt 4"/>
          <p:cNvSpPr>
            <a:spLocks noChangeArrowheads="1" noChangeShapeType="1" noTextEdit="1"/>
          </p:cNvSpPr>
          <p:nvPr/>
        </p:nvSpPr>
        <p:spPr bwMode="auto">
          <a:xfrm>
            <a:off x="381000" y="152400"/>
            <a:ext cx="8229600" cy="533400"/>
          </a:xfrm>
          <a:prstGeom prst="rect">
            <a:avLst/>
          </a:prstGeom>
        </p:spPr>
        <p:txBody>
          <a:bodyPr wrap="none" fromWordArt="1">
            <a:prstTxWarp prst="textDoubleWave1">
              <a:avLst>
                <a:gd name="adj1" fmla="val 6500"/>
                <a:gd name="adj2" fmla="val 0"/>
              </a:avLst>
            </a:prstTxWarp>
          </a:bodyPr>
          <a:lstStyle/>
          <a:p>
            <a:pPr algn="ctr"/>
            <a:r>
              <a:rPr lang="en-US" sz="3600" b="1" kern="10" spc="720">
                <a:ln w="12700">
                  <a:solidFill>
                    <a:schemeClr val="bg1"/>
                  </a:solidFill>
                  <a:round/>
                  <a:headEnd/>
                  <a:tailEnd/>
                </a:ln>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18900000" scaled="1"/>
                </a:gradFill>
                <a:effectLst>
                  <a:outerShdw dist="125724" dir="18900000" algn="ctr" rotWithShape="0">
                    <a:srgbClr val="000099"/>
                  </a:outerShdw>
                </a:effectLst>
                <a:latin typeface="Impact"/>
              </a:rPr>
              <a:t>SOUTH FIRES ON FORT SUMTER</a:t>
            </a:r>
          </a:p>
        </p:txBody>
      </p:sp>
      <p:sp>
        <p:nvSpPr>
          <p:cNvPr id="34822" name="AutoShape 6">
            <a:hlinkClick r:id="rId2" action="ppaction://hlinksldjump"/>
          </p:cNvPr>
          <p:cNvSpPr>
            <a:spLocks noChangeArrowheads="1"/>
          </p:cNvSpPr>
          <p:nvPr/>
        </p:nvSpPr>
        <p:spPr bwMode="auto">
          <a:xfrm>
            <a:off x="8534400" y="6629400"/>
            <a:ext cx="381000" cy="228600"/>
          </a:xfrm>
          <a:prstGeom prst="irregularSeal2">
            <a:avLst/>
          </a:prstGeom>
          <a:solidFill>
            <a:schemeClr val="accent2"/>
          </a:solidFill>
          <a:ln w="9525">
            <a:solidFill>
              <a:schemeClr val="tx1"/>
            </a:solidFill>
            <a:miter lim="800000"/>
            <a:headEnd/>
            <a:tailEnd/>
          </a:ln>
          <a:effectLst/>
        </p:spPr>
        <p:txBody>
          <a:bodyPr wrap="none" anchor="ctr"/>
          <a:lstStyle/>
          <a:p>
            <a:endParaRPr lang="en-US"/>
          </a:p>
        </p:txBody>
      </p:sp>
      <p:pic>
        <p:nvPicPr>
          <p:cNvPr id="34824" name="Picture 8"/>
          <p:cNvPicPr>
            <a:picLocks noChangeAspect="1" noChangeArrowheads="1"/>
          </p:cNvPicPr>
          <p:nvPr/>
        </p:nvPicPr>
        <p:blipFill>
          <a:blip r:embed="rId3" cstate="print"/>
          <a:srcRect/>
          <a:stretch>
            <a:fillRect/>
          </a:stretch>
        </p:blipFill>
        <p:spPr bwMode="auto">
          <a:xfrm>
            <a:off x="228600" y="838200"/>
            <a:ext cx="8839200" cy="5638800"/>
          </a:xfrm>
          <a:prstGeom prst="rect">
            <a:avLst/>
          </a:prstGeom>
          <a:noFill/>
          <a:ln w="9525">
            <a:noFill/>
            <a:miter lim="800000"/>
            <a:headEnd/>
            <a:tailEnd/>
          </a:ln>
          <a:effectLst/>
        </p:spPr>
      </p:pic>
      <p:pic>
        <p:nvPicPr>
          <p:cNvPr id="34825" name="Picture 9"/>
          <p:cNvPicPr>
            <a:picLocks noChangeAspect="1" noChangeArrowheads="1"/>
          </p:cNvPicPr>
          <p:nvPr/>
        </p:nvPicPr>
        <p:blipFill>
          <a:blip r:embed="rId4" cstate="print"/>
          <a:srcRect/>
          <a:stretch>
            <a:fillRect/>
          </a:stretch>
        </p:blipFill>
        <p:spPr bwMode="auto">
          <a:xfrm>
            <a:off x="228600" y="838200"/>
            <a:ext cx="8839200" cy="56388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FFFFCC"/>
            </a:gs>
          </a:gsLst>
          <a:lin ang="5400000" scaled="1"/>
        </a:grad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0" y="765175"/>
            <a:ext cx="9144000" cy="5956300"/>
          </a:xfrm>
          <a:prstGeom prst="rect">
            <a:avLst/>
          </a:prstGeom>
          <a:noFill/>
          <a:ln w="9525">
            <a:noFill/>
            <a:miter lim="800000"/>
            <a:headEnd/>
            <a:tailEnd/>
          </a:ln>
          <a:effectLst/>
        </p:spPr>
        <p:txBody>
          <a:bodyPr>
            <a:spAutoFit/>
          </a:bodyPr>
          <a:lstStyle/>
          <a:p>
            <a:pPr algn="ctr">
              <a:lnSpc>
                <a:spcPct val="80000"/>
              </a:lnSpc>
              <a:spcBef>
                <a:spcPct val="50000"/>
              </a:spcBef>
            </a:pPr>
            <a:r>
              <a:rPr lang="en-US" b="1">
                <a:latin typeface="Arial" charset="0"/>
              </a:rPr>
              <a:t>Hurrah for the choice of the nation….Our chieftain so brave and so true. We’ll go for the great reformation…For Lincoln and liberty too.  </a:t>
            </a:r>
          </a:p>
          <a:p>
            <a:pPr algn="ctr">
              <a:lnSpc>
                <a:spcPct val="80000"/>
              </a:lnSpc>
              <a:spcBef>
                <a:spcPct val="50000"/>
              </a:spcBef>
            </a:pPr>
            <a:r>
              <a:rPr lang="en-US" b="1">
                <a:latin typeface="Arial" charset="0"/>
              </a:rPr>
              <a:t>We’ll go for the son of Kentucky…The hero of hoosierdom through…The pride of the suckers so lucky…For Lincoln and liberty too.</a:t>
            </a:r>
          </a:p>
          <a:p>
            <a:pPr algn="ctr">
              <a:lnSpc>
                <a:spcPct val="80000"/>
              </a:lnSpc>
              <a:spcBef>
                <a:spcPct val="50000"/>
              </a:spcBef>
            </a:pPr>
            <a:r>
              <a:rPr lang="en-US" b="1">
                <a:latin typeface="Arial" charset="0"/>
              </a:rPr>
              <a:t>Then up with the banner so glorious…The star-spangled red, white and blue…We’ll fight ‘til our banner’s victorious…For Lincoln and liberty too…</a:t>
            </a:r>
          </a:p>
          <a:p>
            <a:pPr algn="ctr">
              <a:lnSpc>
                <a:spcPct val="80000"/>
              </a:lnSpc>
              <a:spcBef>
                <a:spcPct val="50000"/>
              </a:spcBef>
            </a:pPr>
            <a:r>
              <a:rPr lang="en-US" b="1">
                <a:latin typeface="Arial" charset="0"/>
              </a:rPr>
              <a:t>Come all you true friends of the nation…Attend to humanity’s call…Come aid in the slaves’ liberation…And roll on the liberty ball.</a:t>
            </a:r>
          </a:p>
          <a:p>
            <a:pPr algn="ctr">
              <a:lnSpc>
                <a:spcPct val="80000"/>
              </a:lnSpc>
              <a:spcBef>
                <a:spcPct val="50000"/>
              </a:spcBef>
            </a:pPr>
            <a:r>
              <a:rPr lang="en-US" b="1">
                <a:latin typeface="Arial" charset="0"/>
              </a:rPr>
              <a:t>And roll on the liberty ball…And roll on the liberty ball… Come aid in the slaves’ liberation.  And roll on the liberty ball….</a:t>
            </a:r>
          </a:p>
          <a:p>
            <a:pPr algn="ctr">
              <a:lnSpc>
                <a:spcPct val="80000"/>
              </a:lnSpc>
              <a:spcBef>
                <a:spcPct val="50000"/>
              </a:spcBef>
            </a:pPr>
            <a:r>
              <a:rPr lang="en-US" b="1">
                <a:latin typeface="Arial" charset="0"/>
              </a:rPr>
              <a:t>We’ll finish the temple of freedom…And make it capacious within…That all who seek shelter may find it…Whatever the hue of their skin…</a:t>
            </a:r>
          </a:p>
          <a:p>
            <a:pPr algn="ctr">
              <a:lnSpc>
                <a:spcPct val="80000"/>
              </a:lnSpc>
              <a:spcBef>
                <a:spcPct val="50000"/>
              </a:spcBef>
            </a:pPr>
            <a:r>
              <a:rPr lang="en-US" b="1">
                <a:latin typeface="Arial" charset="0"/>
              </a:rPr>
              <a:t>Whatever the hue of their skin…That all who seek shelter may find it…Whatever the hue of their skin…</a:t>
            </a:r>
          </a:p>
          <a:p>
            <a:pPr algn="ctr">
              <a:lnSpc>
                <a:spcPct val="80000"/>
              </a:lnSpc>
              <a:spcBef>
                <a:spcPct val="50000"/>
              </a:spcBef>
            </a:pPr>
            <a:r>
              <a:rPr lang="en-US" b="1">
                <a:latin typeface="Arial" charset="0"/>
              </a:rPr>
              <a:t>Success to the old-fashioned doctrine…That men are created all free…And down with the power of the despot…Wherever his stronghold may be</a:t>
            </a:r>
          </a:p>
          <a:p>
            <a:pPr algn="ctr">
              <a:lnSpc>
                <a:spcPct val="80000"/>
              </a:lnSpc>
              <a:spcBef>
                <a:spcPct val="50000"/>
              </a:spcBef>
            </a:pPr>
            <a:r>
              <a:rPr lang="en-US" b="1">
                <a:latin typeface="Arial" charset="0"/>
              </a:rPr>
              <a:t>Wherever his stronghold may be….Wherever his stronghold may be…And down with the power of the despot…Wherever his stronghold may be</a:t>
            </a:r>
          </a:p>
        </p:txBody>
      </p:sp>
      <p:sp>
        <p:nvSpPr>
          <p:cNvPr id="105475" name="WordArt 3"/>
          <p:cNvSpPr>
            <a:spLocks noChangeArrowheads="1" noChangeShapeType="1" noTextEdit="1"/>
          </p:cNvSpPr>
          <p:nvPr/>
        </p:nvSpPr>
        <p:spPr bwMode="auto">
          <a:xfrm>
            <a:off x="152400" y="76200"/>
            <a:ext cx="8763000" cy="457200"/>
          </a:xfrm>
          <a:prstGeom prst="rect">
            <a:avLst/>
          </a:prstGeom>
        </p:spPr>
        <p:txBody>
          <a:bodyPr wrap="none" fromWordArt="1">
            <a:prstTxWarp prst="textInflateTop">
              <a:avLst>
                <a:gd name="adj" fmla="val 31917"/>
              </a:avLst>
            </a:prstTxWarp>
          </a:bodyPr>
          <a:lstStyle/>
          <a:p>
            <a:pPr algn="ctr"/>
            <a:r>
              <a:rPr lang="en-US" sz="2800" b="1" kern="10" spc="560">
                <a:ln w="254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LINCOLN AND LIBERTY TOO</a:t>
            </a:r>
          </a:p>
        </p:txBody>
      </p:sp>
      <p:sp>
        <p:nvSpPr>
          <p:cNvPr id="105476" name="Rectangle 4"/>
          <p:cNvSpPr>
            <a:spLocks noGrp="1" noChangeArrowheads="1"/>
          </p:cNvSpPr>
          <p:nvPr>
            <p:ph type="title" idx="4294967295"/>
          </p:nvPr>
        </p:nvSpPr>
        <p:spPr>
          <a:xfrm>
            <a:off x="7543800" y="0"/>
            <a:ext cx="1600200" cy="304800"/>
          </a:xfrm>
        </p:spPr>
        <p:txBody>
          <a:bodyPr/>
          <a:lstStyle/>
          <a:p>
            <a:r>
              <a:rPr lang="en-US" sz="600"/>
              <a:t>Lincoln and Liberty</a:t>
            </a:r>
            <a:endParaRPr lang="en-US" sz="2800"/>
          </a:p>
        </p:txBody>
      </p:sp>
      <p:sp>
        <p:nvSpPr>
          <p:cNvPr id="105481" name="AutoShape 9">
            <a:hlinkClick r:id="rId2" action="ppaction://hlinksldjump"/>
          </p:cNvPr>
          <p:cNvSpPr>
            <a:spLocks noChangeArrowheads="1"/>
          </p:cNvSpPr>
          <p:nvPr/>
        </p:nvSpPr>
        <p:spPr bwMode="auto">
          <a:xfrm>
            <a:off x="8534400" y="5867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checkerboard(across)">
                                      <p:cBhvr>
                                        <p:cTn id="7" dur="500"/>
                                        <p:tgtEl>
                                          <p:spTgt spid="105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5474">
                                            <p:txEl>
                                              <p:pRg st="1" end="1"/>
                                            </p:txEl>
                                          </p:spTgt>
                                        </p:tgtEl>
                                        <p:attrNameLst>
                                          <p:attrName>style.visibility</p:attrName>
                                        </p:attrNameLst>
                                      </p:cBhvr>
                                      <p:to>
                                        <p:strVal val="visible"/>
                                      </p:to>
                                    </p:set>
                                    <p:animEffect transition="in" filter="checkerboard(across)">
                                      <p:cBhvr>
                                        <p:cTn id="12" dur="500"/>
                                        <p:tgtEl>
                                          <p:spTgt spid="1054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5474">
                                            <p:txEl>
                                              <p:pRg st="2" end="2"/>
                                            </p:txEl>
                                          </p:spTgt>
                                        </p:tgtEl>
                                        <p:attrNameLst>
                                          <p:attrName>style.visibility</p:attrName>
                                        </p:attrNameLst>
                                      </p:cBhvr>
                                      <p:to>
                                        <p:strVal val="visible"/>
                                      </p:to>
                                    </p:set>
                                    <p:animEffect transition="in" filter="checkerboard(across)">
                                      <p:cBhvr>
                                        <p:cTn id="17" dur="500"/>
                                        <p:tgtEl>
                                          <p:spTgt spid="1054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5474">
                                            <p:txEl>
                                              <p:pRg st="3" end="3"/>
                                            </p:txEl>
                                          </p:spTgt>
                                        </p:tgtEl>
                                        <p:attrNameLst>
                                          <p:attrName>style.visibility</p:attrName>
                                        </p:attrNameLst>
                                      </p:cBhvr>
                                      <p:to>
                                        <p:strVal val="visible"/>
                                      </p:to>
                                    </p:set>
                                    <p:animEffect transition="in" filter="checkerboard(across)">
                                      <p:cBhvr>
                                        <p:cTn id="22" dur="500"/>
                                        <p:tgtEl>
                                          <p:spTgt spid="1054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5474">
                                            <p:txEl>
                                              <p:pRg st="4" end="4"/>
                                            </p:txEl>
                                          </p:spTgt>
                                        </p:tgtEl>
                                        <p:attrNameLst>
                                          <p:attrName>style.visibility</p:attrName>
                                        </p:attrNameLst>
                                      </p:cBhvr>
                                      <p:to>
                                        <p:strVal val="visible"/>
                                      </p:to>
                                    </p:set>
                                    <p:animEffect transition="in" filter="checkerboard(across)">
                                      <p:cBhvr>
                                        <p:cTn id="27" dur="500"/>
                                        <p:tgtEl>
                                          <p:spTgt spid="1054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5474">
                                            <p:txEl>
                                              <p:pRg st="5" end="5"/>
                                            </p:txEl>
                                          </p:spTgt>
                                        </p:tgtEl>
                                        <p:attrNameLst>
                                          <p:attrName>style.visibility</p:attrName>
                                        </p:attrNameLst>
                                      </p:cBhvr>
                                      <p:to>
                                        <p:strVal val="visible"/>
                                      </p:to>
                                    </p:set>
                                    <p:animEffect transition="in" filter="checkerboard(across)">
                                      <p:cBhvr>
                                        <p:cTn id="32" dur="500"/>
                                        <p:tgtEl>
                                          <p:spTgt spid="1054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5474">
                                            <p:txEl>
                                              <p:pRg st="6" end="6"/>
                                            </p:txEl>
                                          </p:spTgt>
                                        </p:tgtEl>
                                        <p:attrNameLst>
                                          <p:attrName>style.visibility</p:attrName>
                                        </p:attrNameLst>
                                      </p:cBhvr>
                                      <p:to>
                                        <p:strVal val="visible"/>
                                      </p:to>
                                    </p:set>
                                    <p:animEffect transition="in" filter="checkerboard(across)">
                                      <p:cBhvr>
                                        <p:cTn id="37" dur="500"/>
                                        <p:tgtEl>
                                          <p:spTgt spid="1054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5474">
                                            <p:txEl>
                                              <p:pRg st="7" end="7"/>
                                            </p:txEl>
                                          </p:spTgt>
                                        </p:tgtEl>
                                        <p:attrNameLst>
                                          <p:attrName>style.visibility</p:attrName>
                                        </p:attrNameLst>
                                      </p:cBhvr>
                                      <p:to>
                                        <p:strVal val="visible"/>
                                      </p:to>
                                    </p:set>
                                    <p:animEffect transition="in" filter="checkerboard(across)">
                                      <p:cBhvr>
                                        <p:cTn id="42" dur="500"/>
                                        <p:tgtEl>
                                          <p:spTgt spid="10547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5474">
                                            <p:txEl>
                                              <p:pRg st="8" end="8"/>
                                            </p:txEl>
                                          </p:spTgt>
                                        </p:tgtEl>
                                        <p:attrNameLst>
                                          <p:attrName>style.visibility</p:attrName>
                                        </p:attrNameLst>
                                      </p:cBhvr>
                                      <p:to>
                                        <p:strVal val="visible"/>
                                      </p:to>
                                    </p:set>
                                    <p:animEffect transition="in" filter="checkerboard(across)">
                                      <p:cBhvr>
                                        <p:cTn id="47" dur="500"/>
                                        <p:tgtEl>
                                          <p:spTgt spid="1054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685800"/>
            <a:ext cx="9144000" cy="7077075"/>
          </a:xfrm>
          <a:prstGeom prst="rect">
            <a:avLst/>
          </a:prstGeom>
          <a:noFill/>
          <a:ln w="9525">
            <a:noFill/>
            <a:miter lim="800000"/>
            <a:headEnd/>
            <a:tailEnd/>
          </a:ln>
          <a:effectLst/>
        </p:spPr>
        <p:txBody>
          <a:bodyPr>
            <a:spAutoFit/>
          </a:bodyPr>
          <a:lstStyle/>
          <a:p>
            <a:pPr algn="ctr">
              <a:lnSpc>
                <a:spcPct val="80000"/>
              </a:lnSpc>
              <a:spcBef>
                <a:spcPct val="30000"/>
              </a:spcBef>
            </a:pPr>
            <a:r>
              <a:rPr lang="en-US">
                <a:solidFill>
                  <a:schemeClr val="bg1"/>
                </a:solidFill>
                <a:latin typeface="Arial" charset="0"/>
              </a:rPr>
              <a:t>I wish I was in the land of cotton, old times there are not forgotten, Look </a:t>
            </a:r>
          </a:p>
          <a:p>
            <a:pPr algn="ctr">
              <a:lnSpc>
                <a:spcPct val="80000"/>
              </a:lnSpc>
              <a:spcBef>
                <a:spcPct val="30000"/>
              </a:spcBef>
            </a:pPr>
            <a:r>
              <a:rPr lang="en-US">
                <a:solidFill>
                  <a:schemeClr val="bg1"/>
                </a:solidFill>
                <a:latin typeface="Arial" charset="0"/>
              </a:rPr>
              <a:t>away, look away, look away, Dixie land. In Dixie land where I was born in, </a:t>
            </a:r>
          </a:p>
          <a:p>
            <a:pPr algn="ctr">
              <a:lnSpc>
                <a:spcPct val="80000"/>
              </a:lnSpc>
              <a:spcBef>
                <a:spcPct val="30000"/>
              </a:spcBef>
            </a:pPr>
            <a:r>
              <a:rPr lang="en-US">
                <a:solidFill>
                  <a:schemeClr val="bg1"/>
                </a:solidFill>
                <a:latin typeface="Arial" charset="0"/>
              </a:rPr>
              <a:t>early on a frosty mornin',Look away, look away, look away, Dixie land. </a:t>
            </a:r>
          </a:p>
          <a:p>
            <a:pPr algn="ctr">
              <a:lnSpc>
                <a:spcPct val="80000"/>
              </a:lnSpc>
              <a:spcBef>
                <a:spcPct val="30000"/>
              </a:spcBef>
              <a:spcAft>
                <a:spcPts val="500"/>
              </a:spcAft>
            </a:pPr>
            <a:r>
              <a:rPr lang="en-US" i="1" u="sng">
                <a:solidFill>
                  <a:srgbClr val="FFFF00"/>
                </a:solidFill>
                <a:latin typeface="Arial" charset="0"/>
              </a:rPr>
              <a:t>Chorus:</a:t>
            </a:r>
            <a:r>
              <a:rPr lang="en-US" i="1">
                <a:solidFill>
                  <a:srgbClr val="FFFF00"/>
                </a:solidFill>
                <a:latin typeface="Arial" charset="0"/>
              </a:rPr>
              <a:t> </a:t>
            </a:r>
            <a:endParaRPr lang="en-US">
              <a:solidFill>
                <a:srgbClr val="FFFF00"/>
              </a:solidFill>
              <a:latin typeface="Arial" charset="0"/>
            </a:endParaRPr>
          </a:p>
          <a:p>
            <a:pPr algn="ctr">
              <a:lnSpc>
                <a:spcPct val="80000"/>
              </a:lnSpc>
              <a:spcBef>
                <a:spcPct val="30000"/>
              </a:spcBef>
              <a:spcAft>
                <a:spcPts val="500"/>
              </a:spcAft>
            </a:pPr>
            <a:r>
              <a:rPr lang="en-US" i="1">
                <a:solidFill>
                  <a:srgbClr val="FFFF00"/>
                </a:solidFill>
                <a:latin typeface="Arial" charset="0"/>
              </a:rPr>
              <a:t>Then I wish I was in Dixie, hooray! Hooray!</a:t>
            </a:r>
            <a:br>
              <a:rPr lang="en-US" i="1">
                <a:solidFill>
                  <a:srgbClr val="FFFF00"/>
                </a:solidFill>
                <a:latin typeface="Arial" charset="0"/>
              </a:rPr>
            </a:br>
            <a:r>
              <a:rPr lang="en-US" i="1">
                <a:solidFill>
                  <a:srgbClr val="FFFF00"/>
                </a:solidFill>
                <a:latin typeface="Arial" charset="0"/>
              </a:rPr>
              <a:t>In Dixie land I'll take my stand, to live and die in Dixie,</a:t>
            </a:r>
            <a:br>
              <a:rPr lang="en-US" i="1">
                <a:solidFill>
                  <a:srgbClr val="FFFF00"/>
                </a:solidFill>
                <a:latin typeface="Arial" charset="0"/>
              </a:rPr>
            </a:br>
            <a:r>
              <a:rPr lang="en-US" i="1">
                <a:solidFill>
                  <a:srgbClr val="FFFF00"/>
                </a:solidFill>
                <a:latin typeface="Arial" charset="0"/>
              </a:rPr>
              <a:t>Away, away, away down south in Dixie,</a:t>
            </a:r>
            <a:br>
              <a:rPr lang="en-US" i="1">
                <a:solidFill>
                  <a:srgbClr val="FFFF00"/>
                </a:solidFill>
                <a:latin typeface="Arial" charset="0"/>
              </a:rPr>
            </a:br>
            <a:r>
              <a:rPr lang="en-US" i="1">
                <a:solidFill>
                  <a:srgbClr val="FFFF00"/>
                </a:solidFill>
                <a:latin typeface="Arial" charset="0"/>
              </a:rPr>
              <a:t>Away, away, away down south in Dixie.</a:t>
            </a:r>
            <a:r>
              <a:rPr lang="en-US">
                <a:solidFill>
                  <a:srgbClr val="FFFF00"/>
                </a:solidFill>
                <a:latin typeface="Arial" charset="0"/>
              </a:rPr>
              <a:t> </a:t>
            </a:r>
          </a:p>
          <a:p>
            <a:pPr algn="ctr">
              <a:lnSpc>
                <a:spcPct val="80000"/>
              </a:lnSpc>
              <a:spcBef>
                <a:spcPct val="30000"/>
              </a:spcBef>
              <a:spcAft>
                <a:spcPts val="500"/>
              </a:spcAft>
            </a:pPr>
            <a:r>
              <a:rPr lang="en-US">
                <a:solidFill>
                  <a:schemeClr val="bg1"/>
                </a:solidFill>
                <a:latin typeface="Arial" charset="0"/>
              </a:rPr>
              <a:t>Southrons, hear your country call you! Up, lest worse than death befall you!  To arms! To arms! To arms, in Dixie! Lo! All the beacon-fires are lighted,  Let all hearts be now united! To arms ! To arms! To arms, in Dixie! </a:t>
            </a:r>
          </a:p>
          <a:p>
            <a:pPr algn="ctr">
              <a:lnSpc>
                <a:spcPct val="80000"/>
              </a:lnSpc>
              <a:spcBef>
                <a:spcPct val="30000"/>
              </a:spcBef>
              <a:spcAft>
                <a:spcPts val="500"/>
              </a:spcAft>
            </a:pPr>
            <a:r>
              <a:rPr lang="en-US" i="1" u="sng">
                <a:solidFill>
                  <a:srgbClr val="FFFF00"/>
                </a:solidFill>
                <a:latin typeface="Arial" charset="0"/>
              </a:rPr>
              <a:t>Chorus:</a:t>
            </a:r>
            <a:r>
              <a:rPr lang="en-US" i="1">
                <a:solidFill>
                  <a:srgbClr val="FFFF00"/>
                </a:solidFill>
                <a:latin typeface="Arial" charset="0"/>
              </a:rPr>
              <a:t> </a:t>
            </a:r>
            <a:endParaRPr lang="en-US">
              <a:solidFill>
                <a:srgbClr val="FFFF00"/>
              </a:solidFill>
              <a:latin typeface="Arial" charset="0"/>
            </a:endParaRPr>
          </a:p>
          <a:p>
            <a:pPr algn="ctr">
              <a:lnSpc>
                <a:spcPct val="80000"/>
              </a:lnSpc>
              <a:spcBef>
                <a:spcPct val="30000"/>
              </a:spcBef>
              <a:spcAft>
                <a:spcPts val="500"/>
              </a:spcAft>
            </a:pPr>
            <a:r>
              <a:rPr lang="en-US">
                <a:solidFill>
                  <a:schemeClr val="bg1"/>
                </a:solidFill>
                <a:latin typeface="Arial" charset="0"/>
              </a:rPr>
              <a:t>                     Advance the flag of Dixie Hurrah! Hurrah! For Dixie's land we take our stand,  And live or die for Dixie! To Arms! To Arms! And conquer peace for Dixie...To Arms! To Arms And conquer peace for Dixie</a:t>
            </a:r>
          </a:p>
          <a:p>
            <a:pPr algn="ctr">
              <a:lnSpc>
                <a:spcPct val="80000"/>
              </a:lnSpc>
              <a:spcBef>
                <a:spcPct val="30000"/>
              </a:spcBef>
              <a:spcAft>
                <a:spcPts val="500"/>
              </a:spcAft>
            </a:pPr>
            <a:r>
              <a:rPr lang="en-US" i="1" u="sng">
                <a:solidFill>
                  <a:srgbClr val="FFFF00"/>
                </a:solidFill>
                <a:latin typeface="Arial" charset="0"/>
              </a:rPr>
              <a:t>Chorus:</a:t>
            </a:r>
            <a:r>
              <a:rPr lang="en-US" i="1">
                <a:solidFill>
                  <a:srgbClr val="FFFF00"/>
                </a:solidFill>
                <a:latin typeface="Arial" charset="0"/>
              </a:rPr>
              <a:t> </a:t>
            </a:r>
            <a:endParaRPr lang="en-US">
              <a:solidFill>
                <a:schemeClr val="bg1"/>
              </a:solidFill>
              <a:latin typeface="Arial" charset="0"/>
            </a:endParaRPr>
          </a:p>
          <a:p>
            <a:pPr algn="ctr">
              <a:lnSpc>
                <a:spcPct val="80000"/>
              </a:lnSpc>
              <a:spcBef>
                <a:spcPct val="30000"/>
              </a:spcBef>
              <a:spcAft>
                <a:spcPts val="500"/>
              </a:spcAft>
            </a:pPr>
            <a:r>
              <a:rPr lang="en-US">
                <a:solidFill>
                  <a:schemeClr val="bg1"/>
                </a:solidFill>
                <a:latin typeface="Arial" charset="0"/>
              </a:rPr>
              <a:t>Hear the Northern thunders mutter! Northern flags in South winds flutter!</a:t>
            </a:r>
            <a:br>
              <a:rPr lang="en-US">
                <a:solidFill>
                  <a:schemeClr val="bg1"/>
                </a:solidFill>
                <a:latin typeface="Arial" charset="0"/>
              </a:rPr>
            </a:br>
            <a:r>
              <a:rPr lang="en-US">
                <a:solidFill>
                  <a:schemeClr val="bg1"/>
                </a:solidFill>
                <a:latin typeface="Arial" charset="0"/>
              </a:rPr>
              <a:t>To arms ! To arms! To arms, in Dixie! Send them back your fierce defiance!</a:t>
            </a:r>
            <a:br>
              <a:rPr lang="en-US">
                <a:solidFill>
                  <a:schemeClr val="bg1"/>
                </a:solidFill>
                <a:latin typeface="Arial" charset="0"/>
              </a:rPr>
            </a:br>
            <a:r>
              <a:rPr lang="en-US">
                <a:solidFill>
                  <a:schemeClr val="bg1"/>
                </a:solidFill>
                <a:latin typeface="Arial" charset="0"/>
              </a:rPr>
              <a:t>Stamp upon the accursed alliance! To arms ! To arms! To arms, in Dixie!</a:t>
            </a:r>
          </a:p>
          <a:p>
            <a:pPr algn="ctr">
              <a:lnSpc>
                <a:spcPct val="80000"/>
              </a:lnSpc>
              <a:spcBef>
                <a:spcPct val="30000"/>
              </a:spcBef>
              <a:spcAft>
                <a:spcPts val="500"/>
              </a:spcAft>
            </a:pPr>
            <a:endParaRPr lang="en-US">
              <a:solidFill>
                <a:schemeClr val="bg1"/>
              </a:solidFill>
              <a:latin typeface="Arial" charset="0"/>
            </a:endParaRPr>
          </a:p>
          <a:p>
            <a:pPr algn="ctr">
              <a:lnSpc>
                <a:spcPct val="80000"/>
              </a:lnSpc>
              <a:spcBef>
                <a:spcPct val="30000"/>
              </a:spcBef>
              <a:spcAft>
                <a:spcPts val="500"/>
              </a:spcAft>
            </a:pPr>
            <a:endParaRPr lang="en-US" sz="1800">
              <a:solidFill>
                <a:schemeClr val="bg1"/>
              </a:solidFill>
              <a:latin typeface="Arial" charset="0"/>
            </a:endParaRPr>
          </a:p>
          <a:p>
            <a:pPr algn="ctr">
              <a:lnSpc>
                <a:spcPct val="80000"/>
              </a:lnSpc>
              <a:spcBef>
                <a:spcPct val="30000"/>
              </a:spcBef>
            </a:pPr>
            <a:endParaRPr lang="en-US" sz="1800">
              <a:solidFill>
                <a:schemeClr val="bg1"/>
              </a:solidFill>
              <a:latin typeface="Arial" charset="0"/>
            </a:endParaRPr>
          </a:p>
        </p:txBody>
      </p:sp>
      <p:sp>
        <p:nvSpPr>
          <p:cNvPr id="109572" name="WordArt 4"/>
          <p:cNvSpPr>
            <a:spLocks noChangeArrowheads="1" noChangeShapeType="1" noTextEdit="1"/>
          </p:cNvSpPr>
          <p:nvPr/>
        </p:nvSpPr>
        <p:spPr bwMode="auto">
          <a:xfrm>
            <a:off x="990600" y="152400"/>
            <a:ext cx="7543800" cy="381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2800" b="1" kern="10">
                <a:ln w="9525">
                  <a:round/>
                  <a:headEnd/>
                  <a:tailEnd/>
                </a:ln>
                <a:gradFill rotWithShape="0">
                  <a:gsLst>
                    <a:gs pos="0">
                      <a:srgbClr val="FFFF00"/>
                    </a:gs>
                    <a:gs pos="100000">
                      <a:srgbClr val="FF9999"/>
                    </a:gs>
                  </a:gsLst>
                  <a:lin ang="5400000" scaled="1"/>
                </a:gradFill>
                <a:latin typeface="Times New Roman"/>
                <a:cs typeface="Times New Roman"/>
              </a:rPr>
              <a:t>DIXIE LAND</a:t>
            </a:r>
          </a:p>
        </p:txBody>
      </p:sp>
      <p:sp>
        <p:nvSpPr>
          <p:cNvPr id="109573" name="Rectangle 5"/>
          <p:cNvSpPr>
            <a:spLocks noGrp="1" noChangeArrowheads="1"/>
          </p:cNvSpPr>
          <p:nvPr>
            <p:ph type="title" idx="4294967295"/>
          </p:nvPr>
        </p:nvSpPr>
        <p:spPr>
          <a:xfrm>
            <a:off x="0" y="533400"/>
            <a:ext cx="1524000" cy="228600"/>
          </a:xfrm>
        </p:spPr>
        <p:txBody>
          <a:bodyPr/>
          <a:lstStyle/>
          <a:p>
            <a:r>
              <a:rPr lang="en-US" sz="600"/>
              <a:t>Dixie</a:t>
            </a:r>
            <a:endParaRPr lang="en-US" sz="280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box(in)">
                                      <p:cBhvr>
                                        <p:cTn id="7" dur="5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9570">
                                            <p:txEl>
                                              <p:pRg st="1" end="1"/>
                                            </p:txEl>
                                          </p:spTgt>
                                        </p:tgtEl>
                                        <p:attrNameLst>
                                          <p:attrName>style.visibility</p:attrName>
                                        </p:attrNameLst>
                                      </p:cBhvr>
                                      <p:to>
                                        <p:strVal val="visible"/>
                                      </p:to>
                                    </p:set>
                                    <p:animEffect transition="in" filter="box(in)">
                                      <p:cBhvr>
                                        <p:cTn id="12" dur="500"/>
                                        <p:tgtEl>
                                          <p:spTgt spid="109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9570">
                                            <p:txEl>
                                              <p:pRg st="2" end="2"/>
                                            </p:txEl>
                                          </p:spTgt>
                                        </p:tgtEl>
                                        <p:attrNameLst>
                                          <p:attrName>style.visibility</p:attrName>
                                        </p:attrNameLst>
                                      </p:cBhvr>
                                      <p:to>
                                        <p:strVal val="visible"/>
                                      </p:to>
                                    </p:set>
                                    <p:animEffect transition="in" filter="box(in)">
                                      <p:cBhvr>
                                        <p:cTn id="17" dur="500"/>
                                        <p:tgtEl>
                                          <p:spTgt spid="1095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9570">
                                            <p:txEl>
                                              <p:pRg st="3" end="3"/>
                                            </p:txEl>
                                          </p:spTgt>
                                        </p:tgtEl>
                                        <p:attrNameLst>
                                          <p:attrName>style.visibility</p:attrName>
                                        </p:attrNameLst>
                                      </p:cBhvr>
                                      <p:to>
                                        <p:strVal val="visible"/>
                                      </p:to>
                                    </p:set>
                                    <p:animEffect transition="in" filter="box(in)">
                                      <p:cBhvr>
                                        <p:cTn id="22" dur="500"/>
                                        <p:tgtEl>
                                          <p:spTgt spid="1095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9570">
                                            <p:txEl>
                                              <p:pRg st="4" end="4"/>
                                            </p:txEl>
                                          </p:spTgt>
                                        </p:tgtEl>
                                        <p:attrNameLst>
                                          <p:attrName>style.visibility</p:attrName>
                                        </p:attrNameLst>
                                      </p:cBhvr>
                                      <p:to>
                                        <p:strVal val="visible"/>
                                      </p:to>
                                    </p:set>
                                    <p:animEffect transition="in" filter="box(in)">
                                      <p:cBhvr>
                                        <p:cTn id="27" dur="500"/>
                                        <p:tgtEl>
                                          <p:spTgt spid="1095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9570">
                                            <p:txEl>
                                              <p:pRg st="5" end="5"/>
                                            </p:txEl>
                                          </p:spTgt>
                                        </p:tgtEl>
                                        <p:attrNameLst>
                                          <p:attrName>style.visibility</p:attrName>
                                        </p:attrNameLst>
                                      </p:cBhvr>
                                      <p:to>
                                        <p:strVal val="visible"/>
                                      </p:to>
                                    </p:set>
                                    <p:animEffect transition="in" filter="box(in)">
                                      <p:cBhvr>
                                        <p:cTn id="32" dur="500"/>
                                        <p:tgtEl>
                                          <p:spTgt spid="1095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9570">
                                            <p:txEl>
                                              <p:pRg st="6" end="6"/>
                                            </p:txEl>
                                          </p:spTgt>
                                        </p:tgtEl>
                                        <p:attrNameLst>
                                          <p:attrName>style.visibility</p:attrName>
                                        </p:attrNameLst>
                                      </p:cBhvr>
                                      <p:to>
                                        <p:strVal val="visible"/>
                                      </p:to>
                                    </p:set>
                                    <p:animEffect transition="in" filter="box(in)">
                                      <p:cBhvr>
                                        <p:cTn id="37" dur="500"/>
                                        <p:tgtEl>
                                          <p:spTgt spid="1095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9570">
                                            <p:txEl>
                                              <p:pRg st="7" end="7"/>
                                            </p:txEl>
                                          </p:spTgt>
                                        </p:tgtEl>
                                        <p:attrNameLst>
                                          <p:attrName>style.visibility</p:attrName>
                                        </p:attrNameLst>
                                      </p:cBhvr>
                                      <p:to>
                                        <p:strVal val="visible"/>
                                      </p:to>
                                    </p:set>
                                    <p:animEffect transition="in" filter="box(in)">
                                      <p:cBhvr>
                                        <p:cTn id="42" dur="500"/>
                                        <p:tgtEl>
                                          <p:spTgt spid="1095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9570">
                                            <p:txEl>
                                              <p:pRg st="8" end="8"/>
                                            </p:txEl>
                                          </p:spTgt>
                                        </p:tgtEl>
                                        <p:attrNameLst>
                                          <p:attrName>style.visibility</p:attrName>
                                        </p:attrNameLst>
                                      </p:cBhvr>
                                      <p:to>
                                        <p:strVal val="visible"/>
                                      </p:to>
                                    </p:set>
                                    <p:animEffect transition="in" filter="box(in)">
                                      <p:cBhvr>
                                        <p:cTn id="47" dur="500"/>
                                        <p:tgtEl>
                                          <p:spTgt spid="1095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9570">
                                            <p:txEl>
                                              <p:pRg st="9" end="9"/>
                                            </p:txEl>
                                          </p:spTgt>
                                        </p:tgtEl>
                                        <p:attrNameLst>
                                          <p:attrName>style.visibility</p:attrName>
                                        </p:attrNameLst>
                                      </p:cBhvr>
                                      <p:to>
                                        <p:strVal val="visible"/>
                                      </p:to>
                                    </p:set>
                                    <p:animEffect transition="in" filter="box(in)">
                                      <p:cBhvr>
                                        <p:cTn id="52" dur="500"/>
                                        <p:tgtEl>
                                          <p:spTgt spid="1095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0" y="847725"/>
            <a:ext cx="9144000" cy="4943475"/>
          </a:xfrm>
          <a:prstGeom prst="rect">
            <a:avLst/>
          </a:prstGeom>
          <a:noFill/>
          <a:ln w="9525">
            <a:noFill/>
            <a:miter lim="800000"/>
            <a:headEnd/>
            <a:tailEnd/>
          </a:ln>
          <a:effectLst/>
        </p:spPr>
        <p:txBody>
          <a:bodyPr>
            <a:spAutoFit/>
          </a:bodyPr>
          <a:lstStyle/>
          <a:p>
            <a:pPr algn="ctr"/>
            <a:r>
              <a:rPr lang="en-US" b="1" i="1" u="sng">
                <a:solidFill>
                  <a:srgbClr val="FFFF00"/>
                </a:solidFill>
                <a:latin typeface="Tahoma" pitchFamily="34" charset="0"/>
              </a:rPr>
              <a:t>Chorus:</a:t>
            </a:r>
            <a:r>
              <a:rPr lang="en-US" i="1">
                <a:solidFill>
                  <a:srgbClr val="FFFF00"/>
                </a:solidFill>
                <a:latin typeface="Tahoma" pitchFamily="34" charset="0"/>
              </a:rPr>
              <a:t> </a:t>
            </a:r>
          </a:p>
          <a:p>
            <a:pPr algn="ctr"/>
            <a:r>
              <a:rPr lang="en-US">
                <a:solidFill>
                  <a:schemeClr val="bg1"/>
                </a:solidFill>
                <a:latin typeface="Tahoma" pitchFamily="34" charset="0"/>
              </a:rPr>
              <a:t>Advance the flag of Dixie Hurrah! Hurrah!  For Dixie's land we take our stand,</a:t>
            </a:r>
            <a:br>
              <a:rPr lang="en-US">
                <a:solidFill>
                  <a:schemeClr val="bg1"/>
                </a:solidFill>
                <a:latin typeface="Tahoma" pitchFamily="34" charset="0"/>
              </a:rPr>
            </a:br>
            <a:r>
              <a:rPr lang="en-US">
                <a:solidFill>
                  <a:schemeClr val="bg1"/>
                </a:solidFill>
                <a:latin typeface="Tahoma" pitchFamily="34" charset="0"/>
              </a:rPr>
              <a:t>And live or die for Dixie!  To Arms! To Arms!  And conquer peace for Dixie</a:t>
            </a:r>
            <a:br>
              <a:rPr lang="en-US">
                <a:solidFill>
                  <a:schemeClr val="bg1"/>
                </a:solidFill>
                <a:latin typeface="Tahoma" pitchFamily="34" charset="0"/>
              </a:rPr>
            </a:br>
            <a:r>
              <a:rPr lang="en-US">
                <a:solidFill>
                  <a:schemeClr val="bg1"/>
                </a:solidFill>
                <a:latin typeface="Tahoma" pitchFamily="34" charset="0"/>
              </a:rPr>
              <a:t>To Arms! To Arms  And conquer peace for Dixie</a:t>
            </a:r>
          </a:p>
          <a:p>
            <a:endParaRPr lang="en-US" b="1" i="1" u="sng">
              <a:solidFill>
                <a:srgbClr val="FFFF00"/>
              </a:solidFill>
              <a:latin typeface="Tahoma" pitchFamily="34" charset="0"/>
            </a:endParaRPr>
          </a:p>
          <a:p>
            <a:pPr algn="ctr"/>
            <a:r>
              <a:rPr lang="en-US" b="1" i="1" u="sng">
                <a:solidFill>
                  <a:srgbClr val="FFFF00"/>
                </a:solidFill>
                <a:latin typeface="Tahoma" pitchFamily="34" charset="0"/>
              </a:rPr>
              <a:t>Chorus:</a:t>
            </a:r>
            <a:r>
              <a:rPr lang="en-US" i="1">
                <a:solidFill>
                  <a:srgbClr val="FFFF00"/>
                </a:solidFill>
                <a:latin typeface="Tahoma" pitchFamily="34" charset="0"/>
              </a:rPr>
              <a:t> </a:t>
            </a:r>
            <a:br>
              <a:rPr lang="en-US" i="1">
                <a:solidFill>
                  <a:srgbClr val="FFFF00"/>
                </a:solidFill>
                <a:latin typeface="Tahoma" pitchFamily="34" charset="0"/>
              </a:rPr>
            </a:br>
            <a:r>
              <a:rPr lang="en-US">
                <a:solidFill>
                  <a:schemeClr val="bg1"/>
                </a:solidFill>
                <a:latin typeface="Tahoma" pitchFamily="34" charset="0"/>
              </a:rPr>
              <a:t>Fear no danger! Shun no labor!  Lift up rifle, pike and saber!</a:t>
            </a:r>
            <a:br>
              <a:rPr lang="en-US">
                <a:solidFill>
                  <a:schemeClr val="bg1"/>
                </a:solidFill>
                <a:latin typeface="Tahoma" pitchFamily="34" charset="0"/>
              </a:rPr>
            </a:br>
            <a:r>
              <a:rPr lang="en-US">
                <a:solidFill>
                  <a:schemeClr val="bg1"/>
                </a:solidFill>
                <a:latin typeface="Tahoma" pitchFamily="34" charset="0"/>
              </a:rPr>
              <a:t>To arms ! To arms! To arms, in Dixie!  Shoulder pressing close to shoulder,</a:t>
            </a:r>
            <a:br>
              <a:rPr lang="en-US">
                <a:solidFill>
                  <a:schemeClr val="bg1"/>
                </a:solidFill>
                <a:latin typeface="Tahoma" pitchFamily="34" charset="0"/>
              </a:rPr>
            </a:br>
            <a:r>
              <a:rPr lang="en-US">
                <a:solidFill>
                  <a:schemeClr val="bg1"/>
                </a:solidFill>
                <a:latin typeface="Tahoma" pitchFamily="34" charset="0"/>
              </a:rPr>
              <a:t>Let the odds make each heart bolder!  To arms ! To arms! To arms, in Dixie!</a:t>
            </a:r>
          </a:p>
          <a:p>
            <a:pPr algn="ctr">
              <a:spcBef>
                <a:spcPts val="500"/>
              </a:spcBef>
              <a:spcAft>
                <a:spcPts val="500"/>
              </a:spcAft>
            </a:pPr>
            <a:r>
              <a:rPr lang="en-US">
                <a:solidFill>
                  <a:schemeClr val="bg1"/>
                </a:solidFill>
                <a:latin typeface="Tahoma" pitchFamily="34" charset="0"/>
              </a:rPr>
              <a:t/>
            </a:r>
            <a:br>
              <a:rPr lang="en-US">
                <a:solidFill>
                  <a:schemeClr val="bg1"/>
                </a:solidFill>
                <a:latin typeface="Tahoma" pitchFamily="34" charset="0"/>
              </a:rPr>
            </a:br>
            <a:r>
              <a:rPr lang="en-US">
                <a:solidFill>
                  <a:schemeClr val="bg1"/>
                </a:solidFill>
                <a:latin typeface="Tahoma" pitchFamily="34" charset="0"/>
              </a:rPr>
              <a:t> </a:t>
            </a:r>
            <a:r>
              <a:rPr lang="en-US" b="1" i="1" u="sng">
                <a:solidFill>
                  <a:srgbClr val="FFFF00"/>
                </a:solidFill>
                <a:latin typeface="Tahoma" pitchFamily="34" charset="0"/>
              </a:rPr>
              <a:t>Chorus:</a:t>
            </a:r>
            <a:r>
              <a:rPr lang="en-US" i="1">
                <a:solidFill>
                  <a:srgbClr val="FFFF00"/>
                </a:solidFill>
                <a:latin typeface="Tahoma" pitchFamily="34" charset="0"/>
              </a:rPr>
              <a:t> </a:t>
            </a:r>
            <a:br>
              <a:rPr lang="en-US" i="1">
                <a:solidFill>
                  <a:srgbClr val="FFFF00"/>
                </a:solidFill>
                <a:latin typeface="Tahoma" pitchFamily="34" charset="0"/>
              </a:rPr>
            </a:br>
            <a:r>
              <a:rPr lang="en-US">
                <a:solidFill>
                  <a:schemeClr val="bg1"/>
                </a:solidFill>
                <a:latin typeface="Tahoma" pitchFamily="34" charset="0"/>
              </a:rPr>
              <a:t>Swear upon our country's altar.  Never to submit or to falter,</a:t>
            </a:r>
            <a:br>
              <a:rPr lang="en-US">
                <a:solidFill>
                  <a:schemeClr val="bg1"/>
                </a:solidFill>
                <a:latin typeface="Tahoma" pitchFamily="34" charset="0"/>
              </a:rPr>
            </a:br>
            <a:r>
              <a:rPr lang="en-US">
                <a:solidFill>
                  <a:schemeClr val="bg1"/>
                </a:solidFill>
                <a:latin typeface="Tahoma" pitchFamily="34" charset="0"/>
              </a:rPr>
              <a:t>To arms ! To arms! To arms, in Dixie! Till the spoilers are defeated,</a:t>
            </a:r>
            <a:br>
              <a:rPr lang="en-US">
                <a:solidFill>
                  <a:schemeClr val="bg1"/>
                </a:solidFill>
                <a:latin typeface="Tahoma" pitchFamily="34" charset="0"/>
              </a:rPr>
            </a:br>
            <a:r>
              <a:rPr lang="en-US">
                <a:solidFill>
                  <a:schemeClr val="bg1"/>
                </a:solidFill>
                <a:latin typeface="Tahoma" pitchFamily="34" charset="0"/>
              </a:rPr>
              <a:t>Till the Lord's work is completed!  To arms ! To arms! To arms, in Dixie!</a:t>
            </a:r>
          </a:p>
          <a:p>
            <a:pPr algn="ctr">
              <a:spcBef>
                <a:spcPct val="50000"/>
              </a:spcBef>
            </a:pPr>
            <a:r>
              <a:rPr lang="en-US" b="1" i="1" u="sng">
                <a:solidFill>
                  <a:srgbClr val="FFFF00"/>
                </a:solidFill>
                <a:latin typeface="Tahoma" pitchFamily="34" charset="0"/>
              </a:rPr>
              <a:t>Chorus:</a:t>
            </a:r>
          </a:p>
        </p:txBody>
      </p:sp>
      <p:sp>
        <p:nvSpPr>
          <p:cNvPr id="110596" name="WordArt 4"/>
          <p:cNvSpPr>
            <a:spLocks noChangeArrowheads="1" noChangeShapeType="1" noTextEdit="1"/>
          </p:cNvSpPr>
          <p:nvPr/>
        </p:nvSpPr>
        <p:spPr bwMode="auto">
          <a:xfrm>
            <a:off x="914400" y="76200"/>
            <a:ext cx="7543800" cy="381000"/>
          </a:xfrm>
          <a:prstGeom prst="rect">
            <a:avLst/>
          </a:prstGeom>
        </p:spPr>
        <p:txBody>
          <a:bodyPr wrap="none" fromWordArt="1">
            <a:prstTxWarp prst="textTriangle">
              <a:avLst>
                <a:gd name="adj" fmla="val 40000"/>
              </a:avLst>
            </a:prstTxWarp>
            <a:scene3d>
              <a:camera prst="legacyObliqueTopLeft"/>
              <a:lightRig rig="legacyNormal3" dir="r"/>
            </a:scene3d>
            <a:sp3d extrusionH="201600" prstMaterial="legacyMatte">
              <a:extrusionClr>
                <a:srgbClr val="0066CC"/>
              </a:extrusionClr>
            </a:sp3d>
          </a:bodyPr>
          <a:lstStyle/>
          <a:p>
            <a:pPr algn="ctr"/>
            <a:r>
              <a:rPr lang="en-US" sz="2800" b="1" kern="10">
                <a:ln w="9525">
                  <a:round/>
                  <a:headEnd/>
                  <a:tailEnd/>
                </a:ln>
                <a:gradFill rotWithShape="0">
                  <a:gsLst>
                    <a:gs pos="0">
                      <a:srgbClr val="FFFF00"/>
                    </a:gs>
                    <a:gs pos="100000">
                      <a:srgbClr val="FF9999"/>
                    </a:gs>
                  </a:gsLst>
                  <a:lin ang="5400000" scaled="1"/>
                </a:gradFill>
                <a:latin typeface="Times New Roman"/>
                <a:cs typeface="Times New Roman"/>
              </a:rPr>
              <a:t>DIXIE LAND</a:t>
            </a:r>
          </a:p>
        </p:txBody>
      </p:sp>
      <p:sp>
        <p:nvSpPr>
          <p:cNvPr id="110598" name="Rectangle 6"/>
          <p:cNvSpPr>
            <a:spLocks noGrp="1" noChangeArrowheads="1"/>
          </p:cNvSpPr>
          <p:nvPr>
            <p:ph type="title" idx="4294967295"/>
          </p:nvPr>
        </p:nvSpPr>
        <p:spPr>
          <a:xfrm>
            <a:off x="0" y="6172200"/>
            <a:ext cx="7772400" cy="457200"/>
          </a:xfrm>
        </p:spPr>
        <p:txBody>
          <a:bodyPr/>
          <a:lstStyle/>
          <a:p>
            <a:r>
              <a:rPr lang="en-US" sz="800"/>
              <a:t>Dixie</a:t>
            </a:r>
            <a:endParaRPr lang="en-US" sz="2800"/>
          </a:p>
        </p:txBody>
      </p:sp>
      <p:sp>
        <p:nvSpPr>
          <p:cNvPr id="110599" name="AutoShape 7">
            <a:hlinkClick r:id="rId2" action="ppaction://hlinksldjump"/>
          </p:cNvPr>
          <p:cNvSpPr>
            <a:spLocks noChangeArrowheads="1"/>
          </p:cNvSpPr>
          <p:nvPr/>
        </p:nvSpPr>
        <p:spPr bwMode="auto">
          <a:xfrm>
            <a:off x="381000" y="64008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533400" y="457200"/>
          <a:ext cx="10782300" cy="6705600"/>
        </p:xfrm>
        <a:graphic>
          <a:graphicData uri="http://schemas.openxmlformats.org/presentationml/2006/ole">
            <p:oleObj spid="_x0000_s8194" name="Chart" r:id="rId5" imgW="7772400" imgH="4438563" progId="MSGraph.Chart.8">
              <p:embed followColorScheme="full"/>
            </p:oleObj>
          </a:graphicData>
        </a:graphic>
      </p:graphicFrame>
      <p:sp>
        <p:nvSpPr>
          <p:cNvPr id="8196" name="Rectangle 4"/>
          <p:cNvSpPr>
            <a:spLocks noGrp="1" noChangeArrowheads="1"/>
          </p:cNvSpPr>
          <p:nvPr>
            <p:ph type="title" idx="4294967295"/>
          </p:nvPr>
        </p:nvSpPr>
        <p:spPr>
          <a:xfrm>
            <a:off x="5562600" y="6477000"/>
            <a:ext cx="3581400" cy="76200"/>
          </a:xfrm>
        </p:spPr>
        <p:txBody>
          <a:bodyPr/>
          <a:lstStyle/>
          <a:p>
            <a:r>
              <a:rPr lang="en-US" sz="800"/>
              <a:t>Chart:  North/South</a:t>
            </a:r>
            <a:endParaRPr lang="en-US" sz="2800"/>
          </a:p>
        </p:txBody>
      </p:sp>
      <p:sp>
        <p:nvSpPr>
          <p:cNvPr id="8197" name="Text Box 5"/>
          <p:cNvSpPr txBox="1">
            <a:spLocks noChangeArrowheads="1"/>
          </p:cNvSpPr>
          <p:nvPr/>
        </p:nvSpPr>
        <p:spPr bwMode="auto">
          <a:xfrm>
            <a:off x="6477000" y="914400"/>
            <a:ext cx="2209800" cy="396875"/>
          </a:xfrm>
          <a:prstGeom prst="rect">
            <a:avLst/>
          </a:prstGeom>
          <a:noFill/>
          <a:ln w="9525">
            <a:noFill/>
            <a:miter lim="800000"/>
            <a:headEnd/>
            <a:tailEnd/>
          </a:ln>
          <a:effectLst/>
        </p:spPr>
        <p:txBody>
          <a:bodyPr>
            <a:spAutoFit/>
          </a:bodyPr>
          <a:lstStyle/>
          <a:p>
            <a:pPr>
              <a:spcBef>
                <a:spcPct val="50000"/>
              </a:spcBef>
            </a:pPr>
            <a:r>
              <a:rPr lang="en-US" b="1">
                <a:solidFill>
                  <a:srgbClr val="663300"/>
                </a:solidFill>
                <a:effectLst>
                  <a:outerShdw blurRad="38100" dist="38100" dir="2700000" algn="tl">
                    <a:srgbClr val="000000"/>
                  </a:outerShdw>
                </a:effectLst>
                <a:latin typeface="Arial" charset="0"/>
              </a:rPr>
              <a:t>Based on %</a:t>
            </a:r>
            <a:endParaRPr lang="en-US" b="1">
              <a:solidFill>
                <a:srgbClr val="663300"/>
              </a:solidFill>
              <a:latin typeface="Arial" charset="0"/>
            </a:endParaRPr>
          </a:p>
        </p:txBody>
      </p:sp>
      <p:sp>
        <p:nvSpPr>
          <p:cNvPr id="8198" name="WordArt 6"/>
          <p:cNvSpPr>
            <a:spLocks noChangeArrowheads="1" noChangeShapeType="1" noTextEdit="1"/>
          </p:cNvSpPr>
          <p:nvPr/>
        </p:nvSpPr>
        <p:spPr bwMode="auto">
          <a:xfrm>
            <a:off x="152400" y="180975"/>
            <a:ext cx="8839200" cy="581025"/>
          </a:xfrm>
          <a:prstGeom prst="rect">
            <a:avLst/>
          </a:prstGeom>
        </p:spPr>
        <p:txBody>
          <a:bodyPr wrap="none" fromWordArt="1">
            <a:prstTxWarp prst="textDeflateBottom">
              <a:avLst>
                <a:gd name="adj" fmla="val 53125"/>
              </a:avLst>
            </a:prstTxWarp>
          </a:bodyPr>
          <a:lstStyle/>
          <a:p>
            <a:pPr algn="ctr"/>
            <a:r>
              <a:rPr lang="en-US" sz="2400" b="1" kern="10">
                <a:ln w="19050">
                  <a:solidFill>
                    <a:srgbClr val="000000"/>
                  </a:solidFill>
                  <a:round/>
                  <a:headEnd/>
                  <a:tailEnd/>
                </a:ln>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effectLst>
                  <a:outerShdw dist="35921" dir="2700000" algn="ctr" rotWithShape="0">
                    <a:schemeClr val="tx1"/>
                  </a:outerShdw>
                </a:effectLst>
                <a:latin typeface="Arial Black"/>
              </a:rPr>
              <a:t>NORTH AND SOUTH COMPARED</a:t>
            </a:r>
          </a:p>
        </p:txBody>
      </p:sp>
      <p:pic>
        <p:nvPicPr>
          <p:cNvPr id="8200" name="Picture 8" descr="Reb &amp; Yank flag"/>
          <p:cNvPicPr>
            <a:picLocks noChangeAspect="1" noChangeArrowheads="1"/>
          </p:cNvPicPr>
          <p:nvPr/>
        </p:nvPicPr>
        <p:blipFill>
          <a:blip r:embed="rId6" cstate="print"/>
          <a:srcRect r="50000"/>
          <a:stretch>
            <a:fillRect/>
          </a:stretch>
        </p:blipFill>
        <p:spPr bwMode="auto">
          <a:xfrm flipH="1">
            <a:off x="6629400" y="3224213"/>
            <a:ext cx="304800" cy="204787"/>
          </a:xfrm>
          <a:prstGeom prst="rect">
            <a:avLst/>
          </a:prstGeom>
          <a:noFill/>
        </p:spPr>
      </p:pic>
      <p:pic>
        <p:nvPicPr>
          <p:cNvPr id="8201" name="Picture 9" descr="Reb &amp; Yank flag"/>
          <p:cNvPicPr>
            <a:picLocks noChangeAspect="1" noChangeArrowheads="1"/>
          </p:cNvPicPr>
          <p:nvPr/>
        </p:nvPicPr>
        <p:blipFill>
          <a:blip r:embed="rId7" cstate="print"/>
          <a:srcRect l="52556" r="3993"/>
          <a:stretch>
            <a:fillRect/>
          </a:stretch>
        </p:blipFill>
        <p:spPr bwMode="auto">
          <a:xfrm flipH="1">
            <a:off x="6629400" y="3524250"/>
            <a:ext cx="304800" cy="209550"/>
          </a:xfrm>
          <a:prstGeom prst="rect">
            <a:avLst/>
          </a:prstGeom>
          <a:noFill/>
        </p:spPr>
      </p:pic>
      <p:sp>
        <p:nvSpPr>
          <p:cNvPr id="8202" name="AutoShape 10">
            <a:hlinkClick r:id="rId8" action="ppaction://hlinksldjump"/>
          </p:cNvPr>
          <p:cNvSpPr>
            <a:spLocks noChangeArrowheads="1"/>
          </p:cNvSpPr>
          <p:nvPr/>
        </p:nvSpPr>
        <p:spPr bwMode="auto">
          <a:xfrm>
            <a:off x="8686800" y="6477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4">
                                            <p:oleChartEl type="gridLegend"/>
                                          </p:spTgt>
                                        </p:tgtEl>
                                        <p:attrNameLst>
                                          <p:attrName>style.visibility</p:attrName>
                                        </p:attrNameLst>
                                      </p:cBhvr>
                                      <p:to>
                                        <p:strVal val="visible"/>
                                      </p:to>
                                    </p:set>
                                    <p:anim to="" calcmode="lin" valueType="num">
                                      <p:cBhvr>
                                        <p:cTn id="7" dur="1" fill="hold"/>
                                        <p:tgtEl>
                                          <p:spTgt spid="8194">
                                            <p:oleChartEl type="gridLegend"/>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194">
                                            <p:oleChartEl type="category" lvl="1"/>
                                          </p:spTgt>
                                        </p:tgtEl>
                                        <p:attrNameLst>
                                          <p:attrName>style.visibility</p:attrName>
                                        </p:attrNameLst>
                                      </p:cBhvr>
                                      <p:to>
                                        <p:strVal val="visible"/>
                                      </p:to>
                                    </p:set>
                                    <p:anim to="" calcmode="lin" valueType="num">
                                      <p:cBhvr>
                                        <p:cTn id="12" dur="1" fill="hold"/>
                                        <p:tgtEl>
                                          <p:spTgt spid="8194">
                                            <p:oleChartEl type="category" lvl="1"/>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194">
                                            <p:oleChartEl type="category" lvl="2"/>
                                          </p:spTgt>
                                        </p:tgtEl>
                                        <p:attrNameLst>
                                          <p:attrName>style.visibility</p:attrName>
                                        </p:attrNameLst>
                                      </p:cBhvr>
                                      <p:to>
                                        <p:strVal val="visible"/>
                                      </p:to>
                                    </p:set>
                                    <p:anim to="" calcmode="lin" valueType="num">
                                      <p:cBhvr>
                                        <p:cTn id="17" dur="1" fill="hold"/>
                                        <p:tgtEl>
                                          <p:spTgt spid="8194">
                                            <p:oleChartEl type="category" lvl="2"/>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194">
                                            <p:oleChartEl type="category" lvl="3"/>
                                          </p:spTgt>
                                        </p:tgtEl>
                                        <p:attrNameLst>
                                          <p:attrName>style.visibility</p:attrName>
                                        </p:attrNameLst>
                                      </p:cBhvr>
                                      <p:to>
                                        <p:strVal val="visible"/>
                                      </p:to>
                                    </p:set>
                                    <p:anim to="" calcmode="lin" valueType="num">
                                      <p:cBhvr>
                                        <p:cTn id="22" dur="1" fill="hold"/>
                                        <p:tgtEl>
                                          <p:spTgt spid="8194">
                                            <p:oleChartEl type="category" lvl="3"/>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194">
                                            <p:oleChartEl type="category" lvl="4"/>
                                          </p:spTgt>
                                        </p:tgtEl>
                                        <p:attrNameLst>
                                          <p:attrName>style.visibility</p:attrName>
                                        </p:attrNameLst>
                                      </p:cBhvr>
                                      <p:to>
                                        <p:strVal val="visible"/>
                                      </p:to>
                                    </p:set>
                                    <p:anim to="" calcmode="lin" valueType="num">
                                      <p:cBhvr>
                                        <p:cTn id="27" dur="1" fill="hold"/>
                                        <p:tgtEl>
                                          <p:spTgt spid="8194">
                                            <p:oleChartEl type="category" lvl="4"/>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194">
                                            <p:oleChartEl type="category" lvl="5"/>
                                          </p:spTgt>
                                        </p:tgtEl>
                                        <p:attrNameLst>
                                          <p:attrName>style.visibility</p:attrName>
                                        </p:attrNameLst>
                                      </p:cBhvr>
                                      <p:to>
                                        <p:strVal val="visible"/>
                                      </p:to>
                                    </p:set>
                                    <p:anim to="" calcmode="lin" valueType="num">
                                      <p:cBhvr>
                                        <p:cTn id="32" dur="1" fill="hold"/>
                                        <p:tgtEl>
                                          <p:spTgt spid="8194">
                                            <p:oleChartEl type="category" lvl="5"/>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8194">
                                            <p:oleChartEl type="category" lvl="6"/>
                                          </p:spTgt>
                                        </p:tgtEl>
                                        <p:attrNameLst>
                                          <p:attrName>style.visibility</p:attrName>
                                        </p:attrNameLst>
                                      </p:cBhvr>
                                      <p:to>
                                        <p:strVal val="visible"/>
                                      </p:to>
                                    </p:set>
                                    <p:anim to="" calcmode="lin" valueType="num">
                                      <p:cBhvr>
                                        <p:cTn id="37" dur="1" fill="hold"/>
                                        <p:tgtEl>
                                          <p:spTgt spid="8194">
                                            <p:oleChartEl type="category" lvl="6"/>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8194">
                                            <p:oleChartEl type="category" lvl="7"/>
                                          </p:spTgt>
                                        </p:tgtEl>
                                        <p:attrNameLst>
                                          <p:attrName>style.visibility</p:attrName>
                                        </p:attrNameLst>
                                      </p:cBhvr>
                                      <p:to>
                                        <p:strVal val="visible"/>
                                      </p:to>
                                    </p:set>
                                    <p:anim to="" calcmode="lin" valueType="num">
                                      <p:cBhvr>
                                        <p:cTn id="42" dur="1" fill="hold"/>
                                        <p:tgtEl>
                                          <p:spTgt spid="8194">
                                            <p:oleChartEl type="category" lvl="7"/>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4" grpId="0" bld="category"/>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endParaRPr lang="en-US"/>
          </a:p>
        </p:txBody>
      </p:sp>
      <p:sp>
        <p:nvSpPr>
          <p:cNvPr id="404483" name="Rectangle 3"/>
          <p:cNvSpPr>
            <a:spLocks noGrp="1" noChangeArrowheads="1"/>
          </p:cNvSpPr>
          <p:nvPr>
            <p:ph type="subTitle" idx="1"/>
          </p:nvPr>
        </p:nvSpPr>
        <p:spPr/>
        <p:txBody>
          <a:bodyPr/>
          <a:lstStyle/>
          <a:p>
            <a:endParaRPr lang="en-US"/>
          </a:p>
        </p:txBody>
      </p:sp>
      <p:sp>
        <p:nvSpPr>
          <p:cNvPr id="404484" name="AutoShape 4" descr="Parchment"/>
          <p:cNvSpPr>
            <a:spLocks noChangeArrowheads="1"/>
          </p:cNvSpPr>
          <p:nvPr/>
        </p:nvSpPr>
        <p:spPr bwMode="auto">
          <a:xfrm>
            <a:off x="228600" y="990600"/>
            <a:ext cx="8686800" cy="5638800"/>
          </a:xfrm>
          <a:prstGeom prst="verticalScroll">
            <a:avLst>
              <a:gd name="adj" fmla="val 12500"/>
            </a:avLst>
          </a:prstGeom>
          <a:blipFill dpi="0" rotWithShape="1">
            <a:blip r:embed="rId3" cstate="print"/>
            <a:srcRect/>
            <a:tile tx="0" ty="0" sx="100000" sy="100000" flip="none" algn="tl"/>
          </a:blipFill>
          <a:ln w="9525">
            <a:solidFill>
              <a:schemeClr val="tx1"/>
            </a:solidFill>
            <a:round/>
            <a:headEnd/>
            <a:tailEnd/>
          </a:ln>
          <a:effectLst>
            <a:outerShdw dist="80322" dir="9693903" algn="ctr" rotWithShape="0">
              <a:schemeClr val="tx1"/>
            </a:outerShdw>
          </a:effectLst>
        </p:spPr>
        <p:txBody>
          <a:bodyPr wrap="none" anchor="ctr"/>
          <a:lstStyle/>
          <a:p>
            <a:endParaRPr lang="en-US"/>
          </a:p>
        </p:txBody>
      </p:sp>
      <p:sp>
        <p:nvSpPr>
          <p:cNvPr id="404485" name="Text Box 5"/>
          <p:cNvSpPr txBox="1">
            <a:spLocks noChangeArrowheads="1"/>
          </p:cNvSpPr>
          <p:nvPr/>
        </p:nvSpPr>
        <p:spPr bwMode="auto">
          <a:xfrm>
            <a:off x="1066800" y="1752600"/>
            <a:ext cx="7010400" cy="4843463"/>
          </a:xfrm>
          <a:prstGeom prst="rect">
            <a:avLst/>
          </a:prstGeom>
          <a:noFill/>
          <a:ln w="9525">
            <a:noFill/>
            <a:miter lim="800000"/>
            <a:headEnd/>
            <a:tailEnd/>
          </a:ln>
          <a:effectLst/>
        </p:spPr>
        <p:txBody>
          <a:bodyPr>
            <a:spAutoFit/>
          </a:bodyPr>
          <a:lstStyle/>
          <a:p>
            <a:pPr algn="ctr">
              <a:lnSpc>
                <a:spcPct val="85000"/>
              </a:lnSpc>
              <a:spcBef>
                <a:spcPct val="45000"/>
              </a:spcBef>
              <a:buFontTx/>
              <a:buChar char="•"/>
            </a:pPr>
            <a:r>
              <a:rPr lang="en-US" sz="2400" b="1" i="1">
                <a:latin typeface="Arial" charset="0"/>
              </a:rPr>
              <a:t>War would destroy 1 America and build another.</a:t>
            </a:r>
          </a:p>
          <a:p>
            <a:pPr algn="ctr">
              <a:lnSpc>
                <a:spcPct val="85000"/>
              </a:lnSpc>
              <a:spcBef>
                <a:spcPct val="45000"/>
              </a:spcBef>
              <a:buFontTx/>
              <a:buChar char="•"/>
            </a:pPr>
            <a:r>
              <a:rPr lang="en-US" sz="2400" b="1" i="1">
                <a:latin typeface="Arial" charset="0"/>
              </a:rPr>
              <a:t>Almost as many died in this war as all wars combined before and since.</a:t>
            </a:r>
          </a:p>
          <a:p>
            <a:pPr algn="ctr">
              <a:lnSpc>
                <a:spcPct val="85000"/>
              </a:lnSpc>
              <a:spcBef>
                <a:spcPct val="45000"/>
              </a:spcBef>
              <a:buFontTx/>
              <a:buChar char="•"/>
            </a:pPr>
            <a:r>
              <a:rPr lang="en-US" sz="2400" b="1" i="1">
                <a:latin typeface="Arial" charset="0"/>
              </a:rPr>
              <a:t>It is America’s bloodiest war.</a:t>
            </a:r>
          </a:p>
          <a:p>
            <a:pPr algn="ctr">
              <a:lnSpc>
                <a:spcPct val="85000"/>
              </a:lnSpc>
              <a:spcBef>
                <a:spcPct val="45000"/>
              </a:spcBef>
              <a:buFontTx/>
              <a:buChar char="•"/>
            </a:pPr>
            <a:r>
              <a:rPr lang="en-US" sz="2400" b="1" i="1">
                <a:latin typeface="Arial" charset="0"/>
              </a:rPr>
              <a:t>1 out of 7 Civil War soldiers injured would die in field hospitals, whereas, in the Vietnam War, 1 out of 270 injured soldiers would die in MASH units.</a:t>
            </a:r>
          </a:p>
          <a:p>
            <a:pPr algn="ctr">
              <a:lnSpc>
                <a:spcPct val="85000"/>
              </a:lnSpc>
              <a:spcBef>
                <a:spcPct val="45000"/>
              </a:spcBef>
              <a:buFontTx/>
              <a:buChar char="•"/>
            </a:pPr>
            <a:r>
              <a:rPr lang="en-US" sz="2400" b="1" i="1">
                <a:latin typeface="Arial" charset="0"/>
              </a:rPr>
              <a:t>First war of the Industrial Revolution---new weapons would cause massive destruction against outdated military tactics.</a:t>
            </a:r>
          </a:p>
          <a:p>
            <a:pPr>
              <a:lnSpc>
                <a:spcPct val="85000"/>
              </a:lnSpc>
              <a:spcBef>
                <a:spcPct val="45000"/>
              </a:spcBef>
            </a:pPr>
            <a:endParaRPr lang="en-US" sz="1800">
              <a:latin typeface="Arial" charset="0"/>
            </a:endParaRPr>
          </a:p>
        </p:txBody>
      </p:sp>
      <p:sp>
        <p:nvSpPr>
          <p:cNvPr id="404486" name="WordArt 6"/>
          <p:cNvSpPr>
            <a:spLocks noChangeArrowheads="1" noChangeShapeType="1" noTextEdit="1"/>
          </p:cNvSpPr>
          <p:nvPr/>
        </p:nvSpPr>
        <p:spPr bwMode="auto">
          <a:xfrm>
            <a:off x="457200" y="152400"/>
            <a:ext cx="8229600" cy="563563"/>
          </a:xfrm>
          <a:prstGeom prst="rect">
            <a:avLst/>
          </a:prstGeom>
        </p:spPr>
        <p:txBody>
          <a:bodyPr wrap="none" fromWordArt="1">
            <a:prstTxWarp prst="textCanUp">
              <a:avLst>
                <a:gd name="adj" fmla="val 85713"/>
              </a:avLst>
            </a:prstTxWarp>
          </a:bodyPr>
          <a:lstStyle/>
          <a:p>
            <a:pPr algn="ctr"/>
            <a:r>
              <a:rPr lang="en-US" sz="3600" b="1" kern="10">
                <a:ln w="19050">
                  <a:solidFill>
                    <a:schemeClr val="tx1"/>
                  </a:solidFill>
                  <a:round/>
                  <a:headEnd/>
                  <a:tailEnd/>
                </a:ln>
                <a:gradFill rotWithShape="0">
                  <a:gsLst>
                    <a:gs pos="0">
                      <a:srgbClr val="4D0808"/>
                    </a:gs>
                    <a:gs pos="30000">
                      <a:srgbClr val="FF0300"/>
                    </a:gs>
                    <a:gs pos="55000">
                      <a:srgbClr val="FF7A00"/>
                    </a:gs>
                    <a:gs pos="100000">
                      <a:srgbClr val="FFF200"/>
                    </a:gs>
                  </a:gsLst>
                  <a:lin ang="18900000" scaled="1"/>
                </a:gradFill>
                <a:effectLst>
                  <a:outerShdw dist="88900" algn="ctr" rotWithShape="0">
                    <a:schemeClr val="tx1"/>
                  </a:outerShdw>
                </a:effectLst>
                <a:latin typeface="Impact"/>
              </a:rPr>
              <a:t>FACTS ABOUT THE CIVIL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4484"/>
                                        </p:tgtEl>
                                        <p:attrNameLst>
                                          <p:attrName>style.visibility</p:attrName>
                                        </p:attrNameLst>
                                      </p:cBhvr>
                                      <p:to>
                                        <p:strVal val="visible"/>
                                      </p:to>
                                    </p:set>
                                    <p:animEffect transition="in" filter="blinds(horizontal)">
                                      <p:cBhvr>
                                        <p:cTn id="7" dur="500"/>
                                        <p:tgtEl>
                                          <p:spTgt spid="40448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4485">
                                            <p:txEl>
                                              <p:pRg st="0" end="0"/>
                                            </p:txEl>
                                          </p:spTgt>
                                        </p:tgtEl>
                                        <p:attrNameLst>
                                          <p:attrName>style.visibility</p:attrName>
                                        </p:attrNameLst>
                                      </p:cBhvr>
                                      <p:to>
                                        <p:strVal val="visible"/>
                                      </p:to>
                                    </p:set>
                                    <p:animEffect transition="in" filter="checkerboard(across)">
                                      <p:cBhvr>
                                        <p:cTn id="12" dur="500"/>
                                        <p:tgtEl>
                                          <p:spTgt spid="4044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4485">
                                            <p:txEl>
                                              <p:pRg st="1" end="1"/>
                                            </p:txEl>
                                          </p:spTgt>
                                        </p:tgtEl>
                                        <p:attrNameLst>
                                          <p:attrName>style.visibility</p:attrName>
                                        </p:attrNameLst>
                                      </p:cBhvr>
                                      <p:to>
                                        <p:strVal val="visible"/>
                                      </p:to>
                                    </p:set>
                                    <p:animEffect transition="in" filter="checkerboard(across)">
                                      <p:cBhvr>
                                        <p:cTn id="17" dur="500"/>
                                        <p:tgtEl>
                                          <p:spTgt spid="4044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4485">
                                            <p:txEl>
                                              <p:pRg st="2" end="2"/>
                                            </p:txEl>
                                          </p:spTgt>
                                        </p:tgtEl>
                                        <p:attrNameLst>
                                          <p:attrName>style.visibility</p:attrName>
                                        </p:attrNameLst>
                                      </p:cBhvr>
                                      <p:to>
                                        <p:strVal val="visible"/>
                                      </p:to>
                                    </p:set>
                                    <p:animEffect transition="in" filter="checkerboard(across)">
                                      <p:cBhvr>
                                        <p:cTn id="22" dur="500"/>
                                        <p:tgtEl>
                                          <p:spTgt spid="4044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4485">
                                            <p:txEl>
                                              <p:pRg st="3" end="3"/>
                                            </p:txEl>
                                          </p:spTgt>
                                        </p:tgtEl>
                                        <p:attrNameLst>
                                          <p:attrName>style.visibility</p:attrName>
                                        </p:attrNameLst>
                                      </p:cBhvr>
                                      <p:to>
                                        <p:strVal val="visible"/>
                                      </p:to>
                                    </p:set>
                                    <p:animEffect transition="in" filter="checkerboard(across)">
                                      <p:cBhvr>
                                        <p:cTn id="27" dur="500"/>
                                        <p:tgtEl>
                                          <p:spTgt spid="40448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4485">
                                            <p:txEl>
                                              <p:pRg st="4" end="4"/>
                                            </p:txEl>
                                          </p:spTgt>
                                        </p:tgtEl>
                                        <p:attrNameLst>
                                          <p:attrName>style.visibility</p:attrName>
                                        </p:attrNameLst>
                                      </p:cBhvr>
                                      <p:to>
                                        <p:strVal val="visible"/>
                                      </p:to>
                                    </p:set>
                                    <p:animEffect transition="in" filter="checkerboard(across)">
                                      <p:cBhvr>
                                        <p:cTn id="32" dur="500"/>
                                        <p:tgtEl>
                                          <p:spTgt spid="4044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animBg="1"/>
      <p:bldP spid="4044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body" sz="half" idx="1"/>
          </p:nvPr>
        </p:nvSpPr>
        <p:spPr>
          <a:xfrm>
            <a:off x="152400" y="1219200"/>
            <a:ext cx="4267200" cy="4114800"/>
          </a:xfrm>
        </p:spPr>
        <p:txBody>
          <a:bodyPr/>
          <a:lstStyle/>
          <a:p>
            <a:pPr>
              <a:lnSpc>
                <a:spcPct val="80000"/>
              </a:lnSpc>
              <a:spcBef>
                <a:spcPct val="40000"/>
              </a:spcBef>
              <a:buClr>
                <a:srgbClr val="0000CC"/>
              </a:buClr>
              <a:buSzPct val="80000"/>
              <a:buFont typeface="Wingdings" pitchFamily="2" charset="2"/>
              <a:buChar char="v"/>
            </a:pPr>
            <a:r>
              <a:rPr lang="en-US" sz="2400">
                <a:latin typeface="Georgia" pitchFamily="18" charset="0"/>
              </a:rPr>
              <a:t>22 states</a:t>
            </a:r>
          </a:p>
          <a:p>
            <a:pPr>
              <a:lnSpc>
                <a:spcPct val="80000"/>
              </a:lnSpc>
              <a:spcBef>
                <a:spcPct val="40000"/>
              </a:spcBef>
              <a:buClr>
                <a:srgbClr val="0000CC"/>
              </a:buClr>
              <a:buSzPct val="80000"/>
              <a:buFont typeface="Wingdings" pitchFamily="2" charset="2"/>
              <a:buChar char="v"/>
            </a:pPr>
            <a:r>
              <a:rPr lang="en-US" sz="2400">
                <a:latin typeface="Georgia" pitchFamily="18" charset="0"/>
              </a:rPr>
              <a:t>23,000,000 population</a:t>
            </a:r>
          </a:p>
          <a:p>
            <a:pPr>
              <a:lnSpc>
                <a:spcPct val="80000"/>
              </a:lnSpc>
              <a:spcBef>
                <a:spcPct val="40000"/>
              </a:spcBef>
              <a:buClr>
                <a:srgbClr val="0000CC"/>
              </a:buClr>
              <a:buSzPct val="80000"/>
              <a:buFont typeface="Wingdings" pitchFamily="2" charset="2"/>
              <a:buChar char="v"/>
            </a:pPr>
            <a:r>
              <a:rPr lang="en-US" sz="2400">
                <a:latin typeface="Georgia" pitchFamily="18" charset="0"/>
              </a:rPr>
              <a:t>Industrial economy</a:t>
            </a:r>
          </a:p>
          <a:p>
            <a:pPr>
              <a:lnSpc>
                <a:spcPct val="80000"/>
              </a:lnSpc>
              <a:spcBef>
                <a:spcPct val="40000"/>
              </a:spcBef>
              <a:buClr>
                <a:srgbClr val="0000CC"/>
              </a:buClr>
              <a:buSzPct val="80000"/>
              <a:buFont typeface="Wingdings" pitchFamily="2" charset="2"/>
              <a:buChar char="v"/>
            </a:pPr>
            <a:r>
              <a:rPr lang="en-US" sz="2400">
                <a:latin typeface="Georgia" pitchFamily="18" charset="0"/>
              </a:rPr>
              <a:t>Majority of transportation </a:t>
            </a:r>
          </a:p>
          <a:p>
            <a:pPr>
              <a:lnSpc>
                <a:spcPct val="80000"/>
              </a:lnSpc>
              <a:spcBef>
                <a:spcPct val="40000"/>
              </a:spcBef>
              <a:buClr>
                <a:srgbClr val="0000CC"/>
              </a:buClr>
              <a:buSzPct val="80000"/>
              <a:buFont typeface="Wingdings" pitchFamily="2" charset="2"/>
              <a:buChar char="v"/>
            </a:pPr>
            <a:r>
              <a:rPr lang="en-US" sz="2400">
                <a:latin typeface="Georgia" pitchFamily="18" charset="0"/>
              </a:rPr>
              <a:t>Lincoln, a military novice.</a:t>
            </a:r>
          </a:p>
          <a:p>
            <a:pPr lvl="1">
              <a:lnSpc>
                <a:spcPct val="80000"/>
              </a:lnSpc>
              <a:spcBef>
                <a:spcPct val="40000"/>
              </a:spcBef>
              <a:buClr>
                <a:schemeClr val="tx1"/>
              </a:buClr>
              <a:buSzPct val="80000"/>
            </a:pPr>
            <a:r>
              <a:rPr lang="en-US" sz="2000">
                <a:latin typeface="Georgia" pitchFamily="18" charset="0"/>
              </a:rPr>
              <a:t>Asks Robert E. Lee to command Union troops and declines</a:t>
            </a:r>
          </a:p>
          <a:p>
            <a:pPr>
              <a:lnSpc>
                <a:spcPct val="80000"/>
              </a:lnSpc>
              <a:spcBef>
                <a:spcPct val="40000"/>
              </a:spcBef>
              <a:buClr>
                <a:srgbClr val="0000CC"/>
              </a:buClr>
              <a:buSzPct val="80000"/>
              <a:buFont typeface="Wingdings" pitchFamily="2" charset="2"/>
              <a:buChar char="v"/>
            </a:pPr>
            <a:r>
              <a:rPr lang="en-US" sz="2400">
                <a:latin typeface="Georgia" pitchFamily="18" charset="0"/>
              </a:rPr>
              <a:t>Belief war is about </a:t>
            </a:r>
            <a:r>
              <a:rPr lang="en-US" sz="2400" b="1" i="1" u="sng">
                <a:latin typeface="Georgia" pitchFamily="18" charset="0"/>
              </a:rPr>
              <a:t>slavery</a:t>
            </a:r>
            <a:r>
              <a:rPr lang="en-US" sz="2400">
                <a:latin typeface="Georgia" pitchFamily="18" charset="0"/>
              </a:rPr>
              <a:t> and </a:t>
            </a:r>
            <a:r>
              <a:rPr lang="en-US" sz="2400" b="1" i="1" u="sng">
                <a:latin typeface="Georgia" pitchFamily="18" charset="0"/>
              </a:rPr>
              <a:t>preserving the Union</a:t>
            </a:r>
            <a:r>
              <a:rPr lang="en-US" sz="2400">
                <a:latin typeface="Georgia" pitchFamily="18" charset="0"/>
              </a:rPr>
              <a:t>.</a:t>
            </a:r>
          </a:p>
          <a:p>
            <a:pPr>
              <a:lnSpc>
                <a:spcPct val="80000"/>
              </a:lnSpc>
              <a:spcBef>
                <a:spcPct val="40000"/>
              </a:spcBef>
              <a:buClr>
                <a:srgbClr val="0000CC"/>
              </a:buClr>
              <a:buSzPct val="80000"/>
              <a:buFont typeface="Wingdings" pitchFamily="2" charset="2"/>
              <a:buChar char="v"/>
            </a:pPr>
            <a:endParaRPr lang="en-US" sz="2400">
              <a:latin typeface="Georgia" pitchFamily="18" charset="0"/>
            </a:endParaRPr>
          </a:p>
        </p:txBody>
      </p:sp>
      <p:sp>
        <p:nvSpPr>
          <p:cNvPr id="450563" name="Rectangle 3"/>
          <p:cNvSpPr>
            <a:spLocks noGrp="1" noChangeArrowheads="1"/>
          </p:cNvSpPr>
          <p:nvPr>
            <p:ph type="body" sz="half" idx="2"/>
          </p:nvPr>
        </p:nvSpPr>
        <p:spPr>
          <a:xfrm>
            <a:off x="4648200" y="1143000"/>
            <a:ext cx="4343400" cy="4114800"/>
          </a:xfrm>
        </p:spPr>
        <p:txBody>
          <a:bodyPr/>
          <a:lstStyle/>
          <a:p>
            <a:pPr>
              <a:lnSpc>
                <a:spcPct val="80000"/>
              </a:lnSpc>
              <a:spcBef>
                <a:spcPct val="15000"/>
              </a:spcBef>
              <a:buClr>
                <a:srgbClr val="0000CC"/>
              </a:buClr>
              <a:buSzPct val="80000"/>
              <a:buFont typeface="Wingdings" pitchFamily="2" charset="2"/>
              <a:buChar char="v"/>
            </a:pPr>
            <a:r>
              <a:rPr lang="en-US" sz="2400">
                <a:latin typeface="Georgia" pitchFamily="18" charset="0"/>
              </a:rPr>
              <a:t>11 states</a:t>
            </a:r>
          </a:p>
          <a:p>
            <a:pPr>
              <a:lnSpc>
                <a:spcPct val="80000"/>
              </a:lnSpc>
              <a:spcBef>
                <a:spcPct val="15000"/>
              </a:spcBef>
              <a:buClr>
                <a:srgbClr val="0000CC"/>
              </a:buClr>
              <a:buSzPct val="80000"/>
              <a:buFont typeface="Wingdings" pitchFamily="2" charset="2"/>
              <a:buChar char="v"/>
            </a:pPr>
            <a:r>
              <a:rPr lang="en-US" sz="2400">
                <a:latin typeface="Georgia" pitchFamily="18" charset="0"/>
              </a:rPr>
              <a:t>10,000,000 </a:t>
            </a:r>
          </a:p>
          <a:p>
            <a:pPr lvl="1">
              <a:lnSpc>
                <a:spcPct val="80000"/>
              </a:lnSpc>
              <a:spcBef>
                <a:spcPct val="15000"/>
              </a:spcBef>
              <a:buClr>
                <a:schemeClr val="tx1"/>
              </a:buClr>
            </a:pPr>
            <a:r>
              <a:rPr lang="en-US" sz="2000">
                <a:latin typeface="Georgia" pitchFamily="18" charset="0"/>
              </a:rPr>
              <a:t>includes 4 million slaves</a:t>
            </a:r>
          </a:p>
          <a:p>
            <a:pPr>
              <a:lnSpc>
                <a:spcPct val="80000"/>
              </a:lnSpc>
              <a:spcBef>
                <a:spcPct val="15000"/>
              </a:spcBef>
              <a:buClr>
                <a:srgbClr val="0000CC"/>
              </a:buClr>
              <a:buSzPct val="80000"/>
              <a:buFont typeface="Wingdings" pitchFamily="2" charset="2"/>
              <a:buChar char="v"/>
            </a:pPr>
            <a:r>
              <a:rPr lang="en-US" sz="2400">
                <a:latin typeface="Georgia" pitchFamily="18" charset="0"/>
              </a:rPr>
              <a:t>Agricultural economy</a:t>
            </a:r>
          </a:p>
          <a:p>
            <a:pPr lvl="1">
              <a:lnSpc>
                <a:spcPct val="80000"/>
              </a:lnSpc>
              <a:spcBef>
                <a:spcPct val="15000"/>
              </a:spcBef>
              <a:buClr>
                <a:schemeClr val="tx1"/>
              </a:buClr>
            </a:pPr>
            <a:r>
              <a:rPr lang="en-US" sz="2000">
                <a:latin typeface="Georgia" pitchFamily="18" charset="0"/>
              </a:rPr>
              <a:t>Exports, not food</a:t>
            </a:r>
          </a:p>
          <a:p>
            <a:pPr>
              <a:lnSpc>
                <a:spcPct val="80000"/>
              </a:lnSpc>
              <a:spcBef>
                <a:spcPct val="15000"/>
              </a:spcBef>
              <a:buClr>
                <a:srgbClr val="0000CC"/>
              </a:buClr>
              <a:buSzPct val="80000"/>
              <a:buFont typeface="Wingdings" pitchFamily="2" charset="2"/>
              <a:buChar char="v"/>
            </a:pPr>
            <a:r>
              <a:rPr lang="en-US" sz="2400">
                <a:latin typeface="Georgia" pitchFamily="18" charset="0"/>
              </a:rPr>
              <a:t>Limited manufacturing and railroad lines.</a:t>
            </a:r>
          </a:p>
          <a:p>
            <a:pPr>
              <a:lnSpc>
                <a:spcPct val="80000"/>
              </a:lnSpc>
              <a:spcBef>
                <a:spcPct val="15000"/>
              </a:spcBef>
              <a:buClr>
                <a:srgbClr val="0000CC"/>
              </a:buClr>
              <a:buSzPct val="80000"/>
              <a:buFont typeface="Wingdings" pitchFamily="2" charset="2"/>
              <a:buChar char="v"/>
            </a:pPr>
            <a:r>
              <a:rPr lang="en-US" sz="2400">
                <a:latin typeface="Georgia" pitchFamily="18" charset="0"/>
              </a:rPr>
              <a:t>Davis, military experience.</a:t>
            </a:r>
          </a:p>
          <a:p>
            <a:pPr lvl="1">
              <a:lnSpc>
                <a:spcPct val="80000"/>
              </a:lnSpc>
              <a:spcBef>
                <a:spcPct val="15000"/>
              </a:spcBef>
              <a:buClr>
                <a:schemeClr val="tx1"/>
              </a:buClr>
              <a:buSzPct val="80000"/>
            </a:pPr>
            <a:r>
              <a:rPr lang="en-US" sz="2000">
                <a:latin typeface="Georgia" pitchFamily="18" charset="0"/>
              </a:rPr>
              <a:t>Better military leaders</a:t>
            </a:r>
          </a:p>
          <a:p>
            <a:pPr>
              <a:lnSpc>
                <a:spcPct val="80000"/>
              </a:lnSpc>
              <a:spcBef>
                <a:spcPct val="15000"/>
              </a:spcBef>
              <a:buClr>
                <a:srgbClr val="0000CC"/>
              </a:buClr>
              <a:buSzPct val="80000"/>
              <a:buFont typeface="Wingdings" pitchFamily="2" charset="2"/>
              <a:buChar char="v"/>
            </a:pPr>
            <a:r>
              <a:rPr lang="en-US" sz="2400">
                <a:latin typeface="Georgia" pitchFamily="18" charset="0"/>
              </a:rPr>
              <a:t>Belief war is about </a:t>
            </a:r>
            <a:r>
              <a:rPr lang="en-US" sz="2400" b="1" i="1" u="sng">
                <a:latin typeface="Georgia" pitchFamily="18" charset="0"/>
              </a:rPr>
              <a:t>states rights, independence and preserving their war of life.</a:t>
            </a:r>
          </a:p>
          <a:p>
            <a:pPr>
              <a:lnSpc>
                <a:spcPct val="80000"/>
              </a:lnSpc>
              <a:spcBef>
                <a:spcPct val="15000"/>
              </a:spcBef>
              <a:buClr>
                <a:srgbClr val="0000CC"/>
              </a:buClr>
              <a:buSzPct val="80000"/>
              <a:buFont typeface="Wingdings" pitchFamily="2" charset="2"/>
              <a:buChar char="v"/>
            </a:pPr>
            <a:endParaRPr lang="en-US" sz="2400">
              <a:latin typeface="Georgia" pitchFamily="18" charset="0"/>
            </a:endParaRPr>
          </a:p>
        </p:txBody>
      </p:sp>
      <p:sp>
        <p:nvSpPr>
          <p:cNvPr id="450564" name="WordArt 4"/>
          <p:cNvSpPr>
            <a:spLocks noChangeArrowheads="1" noChangeShapeType="1" noTextEdit="1"/>
          </p:cNvSpPr>
          <p:nvPr/>
        </p:nvSpPr>
        <p:spPr bwMode="auto">
          <a:xfrm>
            <a:off x="228600" y="304800"/>
            <a:ext cx="8458200" cy="533400"/>
          </a:xfrm>
          <a:prstGeom prst="rect">
            <a:avLst/>
          </a:prstGeom>
        </p:spPr>
        <p:txBody>
          <a:bodyPr wrap="none" fromWordArt="1">
            <a:prstTxWarp prst="textCanUp">
              <a:avLst>
                <a:gd name="adj" fmla="val 85713"/>
              </a:avLst>
            </a:prstTxWarp>
            <a:scene3d>
              <a:camera prst="legacyObliqueTopRight"/>
              <a:lightRig rig="legacyFlat3" dir="b"/>
            </a:scene3d>
            <a:sp3d extrusionH="430200" prstMaterial="legacyMatte">
              <a:extrusionClr>
                <a:schemeClr val="tx1"/>
              </a:extrusionClr>
            </a:sp3d>
          </a:bodyPr>
          <a:lstStyle/>
          <a:p>
            <a:pPr algn="ctr"/>
            <a:r>
              <a:rPr lang="en-US" b="1" kern="10">
                <a:ln w="22225">
                  <a:round/>
                  <a:headEnd/>
                  <a:tailEnd/>
                </a:ln>
                <a:gradFill rotWithShape="0">
                  <a:gsLst>
                    <a:gs pos="0">
                      <a:srgbClr val="FFF200"/>
                    </a:gs>
                    <a:gs pos="45000">
                      <a:srgbClr val="FF7A00"/>
                    </a:gs>
                    <a:gs pos="70000">
                      <a:srgbClr val="FF0300"/>
                    </a:gs>
                    <a:gs pos="100000">
                      <a:srgbClr val="4D0808"/>
                    </a:gs>
                  </a:gsLst>
                  <a:path path="rect">
                    <a:fillToRect l="50000" t="50000" r="50000" b="50000"/>
                  </a:path>
                </a:gradFill>
                <a:latin typeface="Arial Black"/>
              </a:rPr>
              <a:t>NORTH VS SOUTH</a:t>
            </a:r>
          </a:p>
        </p:txBody>
      </p:sp>
      <p:sp>
        <p:nvSpPr>
          <p:cNvPr id="450565" name="Text Box 5"/>
          <p:cNvSpPr txBox="1">
            <a:spLocks noChangeArrowheads="1"/>
          </p:cNvSpPr>
          <p:nvPr/>
        </p:nvSpPr>
        <p:spPr bwMode="auto">
          <a:xfrm>
            <a:off x="0" y="5599113"/>
            <a:ext cx="9144000" cy="1182687"/>
          </a:xfrm>
          <a:prstGeom prst="rect">
            <a:avLst/>
          </a:prstGeom>
          <a:noFill/>
          <a:ln w="9525">
            <a:noFill/>
            <a:miter lim="800000"/>
            <a:headEnd/>
            <a:tailEnd/>
          </a:ln>
          <a:effectLst/>
        </p:spPr>
        <p:txBody>
          <a:bodyPr>
            <a:spAutoFit/>
          </a:bodyPr>
          <a:lstStyle/>
          <a:p>
            <a:pPr algn="ctr">
              <a:lnSpc>
                <a:spcPct val="85000"/>
              </a:lnSpc>
              <a:spcBef>
                <a:spcPct val="50000"/>
              </a:spcBef>
            </a:pPr>
            <a:r>
              <a:rPr lang="en-US" sz="2800" b="1" i="1">
                <a:latin typeface="Georgia" pitchFamily="18" charset="0"/>
              </a:rPr>
              <a:t>“The North’s major advantage would be its </a:t>
            </a:r>
            <a:r>
              <a:rPr lang="en-US" sz="2800" b="1" i="1" u="sng">
                <a:solidFill>
                  <a:srgbClr val="0000CC"/>
                </a:solidFill>
                <a:latin typeface="Georgia" pitchFamily="18" charset="0"/>
              </a:rPr>
              <a:t>economy</a:t>
            </a:r>
            <a:r>
              <a:rPr lang="en-US" sz="2800" b="1" i="1">
                <a:latin typeface="Georgia" pitchFamily="18" charset="0"/>
              </a:rPr>
              <a:t> and the South’s main disadvantage was its </a:t>
            </a:r>
            <a:r>
              <a:rPr lang="en-US" sz="2800" b="1" i="1" u="sng">
                <a:solidFill>
                  <a:srgbClr val="A50021"/>
                </a:solidFill>
                <a:latin typeface="Georgia" pitchFamily="18" charset="0"/>
              </a:rPr>
              <a:t>economy</a:t>
            </a:r>
            <a:r>
              <a:rPr lang="en-US" sz="2800" b="1" i="1">
                <a:latin typeface="Georgia" pitchFamily="18" charset="0"/>
              </a:rPr>
              <a:t>”</a:t>
            </a:r>
          </a:p>
        </p:txBody>
      </p:sp>
      <p:sp>
        <p:nvSpPr>
          <p:cNvPr id="450566" name="AutoShape 6">
            <a:hlinkClick r:id="rId3" action="ppaction://hlinksldjump"/>
          </p:cNvPr>
          <p:cNvSpPr>
            <a:spLocks noChangeArrowheads="1"/>
          </p:cNvSpPr>
          <p:nvPr/>
        </p:nvSpPr>
        <p:spPr bwMode="auto">
          <a:xfrm>
            <a:off x="2514600" y="5029200"/>
            <a:ext cx="381000" cy="228600"/>
          </a:xfrm>
          <a:prstGeom prst="irregularSeal2">
            <a:avLst/>
          </a:prstGeom>
          <a:solidFill>
            <a:srgbClr val="3366CC"/>
          </a:solidFill>
          <a:ln w="9525">
            <a:solidFill>
              <a:schemeClr val="tx1"/>
            </a:solidFill>
            <a:miter lim="800000"/>
            <a:headEnd/>
            <a:tailEnd/>
          </a:ln>
          <a:effectLst/>
        </p:spPr>
        <p:txBody>
          <a:bodyPr wrap="none" anchor="ctr"/>
          <a:lstStyle/>
          <a:p>
            <a:endParaRPr lang="en-US"/>
          </a:p>
        </p:txBody>
      </p:sp>
      <p:sp>
        <p:nvSpPr>
          <p:cNvPr id="450567" name="AutoShape 7">
            <a:hlinkClick r:id="rId4" action="ppaction://hlinksldjump"/>
          </p:cNvPr>
          <p:cNvSpPr>
            <a:spLocks noChangeArrowheads="1"/>
          </p:cNvSpPr>
          <p:nvPr/>
        </p:nvSpPr>
        <p:spPr bwMode="auto">
          <a:xfrm>
            <a:off x="7239000" y="5029200"/>
            <a:ext cx="381000" cy="228600"/>
          </a:xfrm>
          <a:prstGeom prst="irregularSeal2">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50562">
                                            <p:txEl>
                                              <p:pRg st="0" end="0"/>
                                            </p:txEl>
                                          </p:spTgt>
                                        </p:tgtEl>
                                        <p:attrNameLst>
                                          <p:attrName>style.visibility</p:attrName>
                                        </p:attrNameLst>
                                      </p:cBhvr>
                                      <p:to>
                                        <p:strVal val="visible"/>
                                      </p:to>
                                    </p:set>
                                    <p:animEffect transition="in" filter="strips(downLeft)">
                                      <p:cBhvr>
                                        <p:cTn id="7" dur="500"/>
                                        <p:tgtEl>
                                          <p:spTgt spid="450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50562">
                                            <p:txEl>
                                              <p:pRg st="1" end="1"/>
                                            </p:txEl>
                                          </p:spTgt>
                                        </p:tgtEl>
                                        <p:attrNameLst>
                                          <p:attrName>style.visibility</p:attrName>
                                        </p:attrNameLst>
                                      </p:cBhvr>
                                      <p:to>
                                        <p:strVal val="visible"/>
                                      </p:to>
                                    </p:set>
                                    <p:animEffect transition="in" filter="strips(downLeft)">
                                      <p:cBhvr>
                                        <p:cTn id="12" dur="500"/>
                                        <p:tgtEl>
                                          <p:spTgt spid="4505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50562">
                                            <p:txEl>
                                              <p:pRg st="2" end="2"/>
                                            </p:txEl>
                                          </p:spTgt>
                                        </p:tgtEl>
                                        <p:attrNameLst>
                                          <p:attrName>style.visibility</p:attrName>
                                        </p:attrNameLst>
                                      </p:cBhvr>
                                      <p:to>
                                        <p:strVal val="visible"/>
                                      </p:to>
                                    </p:set>
                                    <p:animEffect transition="in" filter="strips(downLeft)">
                                      <p:cBhvr>
                                        <p:cTn id="17" dur="500"/>
                                        <p:tgtEl>
                                          <p:spTgt spid="4505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50562">
                                            <p:txEl>
                                              <p:pRg st="3" end="3"/>
                                            </p:txEl>
                                          </p:spTgt>
                                        </p:tgtEl>
                                        <p:attrNameLst>
                                          <p:attrName>style.visibility</p:attrName>
                                        </p:attrNameLst>
                                      </p:cBhvr>
                                      <p:to>
                                        <p:strVal val="visible"/>
                                      </p:to>
                                    </p:set>
                                    <p:animEffect transition="in" filter="strips(downLeft)">
                                      <p:cBhvr>
                                        <p:cTn id="22" dur="500"/>
                                        <p:tgtEl>
                                          <p:spTgt spid="4505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50562">
                                            <p:txEl>
                                              <p:pRg st="4" end="4"/>
                                            </p:txEl>
                                          </p:spTgt>
                                        </p:tgtEl>
                                        <p:attrNameLst>
                                          <p:attrName>style.visibility</p:attrName>
                                        </p:attrNameLst>
                                      </p:cBhvr>
                                      <p:to>
                                        <p:strVal val="visible"/>
                                      </p:to>
                                    </p:set>
                                    <p:animEffect transition="in" filter="strips(downLeft)">
                                      <p:cBhvr>
                                        <p:cTn id="27" dur="500"/>
                                        <p:tgtEl>
                                          <p:spTgt spid="4505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50562">
                                            <p:txEl>
                                              <p:pRg st="5" end="5"/>
                                            </p:txEl>
                                          </p:spTgt>
                                        </p:tgtEl>
                                        <p:attrNameLst>
                                          <p:attrName>style.visibility</p:attrName>
                                        </p:attrNameLst>
                                      </p:cBhvr>
                                      <p:to>
                                        <p:strVal val="visible"/>
                                      </p:to>
                                    </p:set>
                                    <p:animEffect transition="in" filter="strips(downLeft)">
                                      <p:cBhvr>
                                        <p:cTn id="32" dur="500"/>
                                        <p:tgtEl>
                                          <p:spTgt spid="4505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450562">
                                            <p:txEl>
                                              <p:pRg st="6" end="6"/>
                                            </p:txEl>
                                          </p:spTgt>
                                        </p:tgtEl>
                                        <p:attrNameLst>
                                          <p:attrName>style.visibility</p:attrName>
                                        </p:attrNameLst>
                                      </p:cBhvr>
                                      <p:to>
                                        <p:strVal val="visible"/>
                                      </p:to>
                                    </p:set>
                                    <p:animEffect transition="in" filter="strips(downLeft)">
                                      <p:cBhvr>
                                        <p:cTn id="37" dur="500"/>
                                        <p:tgtEl>
                                          <p:spTgt spid="4505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50563">
                                            <p:txEl>
                                              <p:pRg st="0" end="0"/>
                                            </p:txEl>
                                          </p:spTgt>
                                        </p:tgtEl>
                                        <p:attrNameLst>
                                          <p:attrName>style.visibility</p:attrName>
                                        </p:attrNameLst>
                                      </p:cBhvr>
                                      <p:to>
                                        <p:strVal val="visible"/>
                                      </p:to>
                                    </p:set>
                                    <p:anim calcmode="lin" valueType="num">
                                      <p:cBhvr>
                                        <p:cTn id="42" dur="1000" fill="hold"/>
                                        <p:tgtEl>
                                          <p:spTgt spid="450563">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450563">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45056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50563">
                                            <p:txEl>
                                              <p:pRg st="1" end="1"/>
                                            </p:txEl>
                                          </p:spTgt>
                                        </p:tgtEl>
                                        <p:attrNameLst>
                                          <p:attrName>style.visibility</p:attrName>
                                        </p:attrNameLst>
                                      </p:cBhvr>
                                      <p:to>
                                        <p:strVal val="visible"/>
                                      </p:to>
                                    </p:set>
                                    <p:anim calcmode="lin" valueType="num">
                                      <p:cBhvr>
                                        <p:cTn id="49" dur="1000" fill="hold"/>
                                        <p:tgtEl>
                                          <p:spTgt spid="450563">
                                            <p:txEl>
                                              <p:pRg st="1" end="1"/>
                                            </p:txEl>
                                          </p:spTgt>
                                        </p:tgtEl>
                                        <p:attrNameLst>
                                          <p:attrName>ppt_w</p:attrName>
                                        </p:attrNameLst>
                                      </p:cBhvr>
                                      <p:tavLst>
                                        <p:tav tm="0">
                                          <p:val>
                                            <p:strVal val="#ppt_w*0.70"/>
                                          </p:val>
                                        </p:tav>
                                        <p:tav tm="100000">
                                          <p:val>
                                            <p:strVal val="#ppt_w"/>
                                          </p:val>
                                        </p:tav>
                                      </p:tavLst>
                                    </p:anim>
                                    <p:anim calcmode="lin" valueType="num">
                                      <p:cBhvr>
                                        <p:cTn id="50" dur="1000" fill="hold"/>
                                        <p:tgtEl>
                                          <p:spTgt spid="450563">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45056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50563">
                                            <p:txEl>
                                              <p:pRg st="2" end="2"/>
                                            </p:txEl>
                                          </p:spTgt>
                                        </p:tgtEl>
                                        <p:attrNameLst>
                                          <p:attrName>style.visibility</p:attrName>
                                        </p:attrNameLst>
                                      </p:cBhvr>
                                      <p:to>
                                        <p:strVal val="visible"/>
                                      </p:to>
                                    </p:set>
                                    <p:anim calcmode="lin" valueType="num">
                                      <p:cBhvr>
                                        <p:cTn id="56" dur="1000" fill="hold"/>
                                        <p:tgtEl>
                                          <p:spTgt spid="450563">
                                            <p:txEl>
                                              <p:pRg st="2" end="2"/>
                                            </p:txEl>
                                          </p:spTgt>
                                        </p:tgtEl>
                                        <p:attrNameLst>
                                          <p:attrName>ppt_w</p:attrName>
                                        </p:attrNameLst>
                                      </p:cBhvr>
                                      <p:tavLst>
                                        <p:tav tm="0">
                                          <p:val>
                                            <p:strVal val="#ppt_w*0.70"/>
                                          </p:val>
                                        </p:tav>
                                        <p:tav tm="100000">
                                          <p:val>
                                            <p:strVal val="#ppt_w"/>
                                          </p:val>
                                        </p:tav>
                                      </p:tavLst>
                                    </p:anim>
                                    <p:anim calcmode="lin" valueType="num">
                                      <p:cBhvr>
                                        <p:cTn id="57" dur="1000" fill="hold"/>
                                        <p:tgtEl>
                                          <p:spTgt spid="450563">
                                            <p:txEl>
                                              <p:pRg st="2" end="2"/>
                                            </p:txEl>
                                          </p:spTgt>
                                        </p:tgtEl>
                                        <p:attrNameLst>
                                          <p:attrName>ppt_h</p:attrName>
                                        </p:attrNameLst>
                                      </p:cBhvr>
                                      <p:tavLst>
                                        <p:tav tm="0">
                                          <p:val>
                                            <p:strVal val="#ppt_h"/>
                                          </p:val>
                                        </p:tav>
                                        <p:tav tm="100000">
                                          <p:val>
                                            <p:strVal val="#ppt_h"/>
                                          </p:val>
                                        </p:tav>
                                      </p:tavLst>
                                    </p:anim>
                                    <p:animEffect transition="in" filter="fade">
                                      <p:cBhvr>
                                        <p:cTn id="58" dur="1000"/>
                                        <p:tgtEl>
                                          <p:spTgt spid="45056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50563">
                                            <p:txEl>
                                              <p:pRg st="3" end="3"/>
                                            </p:txEl>
                                          </p:spTgt>
                                        </p:tgtEl>
                                        <p:attrNameLst>
                                          <p:attrName>style.visibility</p:attrName>
                                        </p:attrNameLst>
                                      </p:cBhvr>
                                      <p:to>
                                        <p:strVal val="visible"/>
                                      </p:to>
                                    </p:set>
                                    <p:anim calcmode="lin" valueType="num">
                                      <p:cBhvr>
                                        <p:cTn id="63" dur="1000" fill="hold"/>
                                        <p:tgtEl>
                                          <p:spTgt spid="450563">
                                            <p:txEl>
                                              <p:pRg st="3" end="3"/>
                                            </p:txEl>
                                          </p:spTgt>
                                        </p:tgtEl>
                                        <p:attrNameLst>
                                          <p:attrName>ppt_w</p:attrName>
                                        </p:attrNameLst>
                                      </p:cBhvr>
                                      <p:tavLst>
                                        <p:tav tm="0">
                                          <p:val>
                                            <p:strVal val="#ppt_w*0.70"/>
                                          </p:val>
                                        </p:tav>
                                        <p:tav tm="100000">
                                          <p:val>
                                            <p:strVal val="#ppt_w"/>
                                          </p:val>
                                        </p:tav>
                                      </p:tavLst>
                                    </p:anim>
                                    <p:anim calcmode="lin" valueType="num">
                                      <p:cBhvr>
                                        <p:cTn id="64" dur="1000" fill="hold"/>
                                        <p:tgtEl>
                                          <p:spTgt spid="450563">
                                            <p:txEl>
                                              <p:pRg st="3" end="3"/>
                                            </p:txEl>
                                          </p:spTgt>
                                        </p:tgtEl>
                                        <p:attrNameLst>
                                          <p:attrName>ppt_h</p:attrName>
                                        </p:attrNameLst>
                                      </p:cBhvr>
                                      <p:tavLst>
                                        <p:tav tm="0">
                                          <p:val>
                                            <p:strVal val="#ppt_h"/>
                                          </p:val>
                                        </p:tav>
                                        <p:tav tm="100000">
                                          <p:val>
                                            <p:strVal val="#ppt_h"/>
                                          </p:val>
                                        </p:tav>
                                      </p:tavLst>
                                    </p:anim>
                                    <p:animEffect transition="in" filter="fade">
                                      <p:cBhvr>
                                        <p:cTn id="65" dur="1000"/>
                                        <p:tgtEl>
                                          <p:spTgt spid="45056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50563">
                                            <p:txEl>
                                              <p:pRg st="4" end="4"/>
                                            </p:txEl>
                                          </p:spTgt>
                                        </p:tgtEl>
                                        <p:attrNameLst>
                                          <p:attrName>style.visibility</p:attrName>
                                        </p:attrNameLst>
                                      </p:cBhvr>
                                      <p:to>
                                        <p:strVal val="visible"/>
                                      </p:to>
                                    </p:set>
                                    <p:anim calcmode="lin" valueType="num">
                                      <p:cBhvr>
                                        <p:cTn id="70" dur="1000" fill="hold"/>
                                        <p:tgtEl>
                                          <p:spTgt spid="450563">
                                            <p:txEl>
                                              <p:pRg st="4" end="4"/>
                                            </p:txEl>
                                          </p:spTgt>
                                        </p:tgtEl>
                                        <p:attrNameLst>
                                          <p:attrName>ppt_w</p:attrName>
                                        </p:attrNameLst>
                                      </p:cBhvr>
                                      <p:tavLst>
                                        <p:tav tm="0">
                                          <p:val>
                                            <p:strVal val="#ppt_w*0.70"/>
                                          </p:val>
                                        </p:tav>
                                        <p:tav tm="100000">
                                          <p:val>
                                            <p:strVal val="#ppt_w"/>
                                          </p:val>
                                        </p:tav>
                                      </p:tavLst>
                                    </p:anim>
                                    <p:anim calcmode="lin" valueType="num">
                                      <p:cBhvr>
                                        <p:cTn id="71" dur="1000" fill="hold"/>
                                        <p:tgtEl>
                                          <p:spTgt spid="450563">
                                            <p:txEl>
                                              <p:pRg st="4" end="4"/>
                                            </p:txEl>
                                          </p:spTgt>
                                        </p:tgtEl>
                                        <p:attrNameLst>
                                          <p:attrName>ppt_h</p:attrName>
                                        </p:attrNameLst>
                                      </p:cBhvr>
                                      <p:tavLst>
                                        <p:tav tm="0">
                                          <p:val>
                                            <p:strVal val="#ppt_h"/>
                                          </p:val>
                                        </p:tav>
                                        <p:tav tm="100000">
                                          <p:val>
                                            <p:strVal val="#ppt_h"/>
                                          </p:val>
                                        </p:tav>
                                      </p:tavLst>
                                    </p:anim>
                                    <p:animEffect transition="in" filter="fade">
                                      <p:cBhvr>
                                        <p:cTn id="72" dur="1000"/>
                                        <p:tgtEl>
                                          <p:spTgt spid="45056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450563">
                                            <p:txEl>
                                              <p:pRg st="5" end="5"/>
                                            </p:txEl>
                                          </p:spTgt>
                                        </p:tgtEl>
                                        <p:attrNameLst>
                                          <p:attrName>style.visibility</p:attrName>
                                        </p:attrNameLst>
                                      </p:cBhvr>
                                      <p:to>
                                        <p:strVal val="visible"/>
                                      </p:to>
                                    </p:set>
                                    <p:anim calcmode="lin" valueType="num">
                                      <p:cBhvr>
                                        <p:cTn id="77" dur="1000" fill="hold"/>
                                        <p:tgtEl>
                                          <p:spTgt spid="450563">
                                            <p:txEl>
                                              <p:pRg st="5" end="5"/>
                                            </p:txEl>
                                          </p:spTgt>
                                        </p:tgtEl>
                                        <p:attrNameLst>
                                          <p:attrName>ppt_w</p:attrName>
                                        </p:attrNameLst>
                                      </p:cBhvr>
                                      <p:tavLst>
                                        <p:tav tm="0">
                                          <p:val>
                                            <p:strVal val="#ppt_w*0.70"/>
                                          </p:val>
                                        </p:tav>
                                        <p:tav tm="100000">
                                          <p:val>
                                            <p:strVal val="#ppt_w"/>
                                          </p:val>
                                        </p:tav>
                                      </p:tavLst>
                                    </p:anim>
                                    <p:anim calcmode="lin" valueType="num">
                                      <p:cBhvr>
                                        <p:cTn id="78" dur="1000" fill="hold"/>
                                        <p:tgtEl>
                                          <p:spTgt spid="450563">
                                            <p:txEl>
                                              <p:pRg st="5" end="5"/>
                                            </p:txEl>
                                          </p:spTgt>
                                        </p:tgtEl>
                                        <p:attrNameLst>
                                          <p:attrName>ppt_h</p:attrName>
                                        </p:attrNameLst>
                                      </p:cBhvr>
                                      <p:tavLst>
                                        <p:tav tm="0">
                                          <p:val>
                                            <p:strVal val="#ppt_h"/>
                                          </p:val>
                                        </p:tav>
                                        <p:tav tm="100000">
                                          <p:val>
                                            <p:strVal val="#ppt_h"/>
                                          </p:val>
                                        </p:tav>
                                      </p:tavLst>
                                    </p:anim>
                                    <p:animEffect transition="in" filter="fade">
                                      <p:cBhvr>
                                        <p:cTn id="79" dur="1000"/>
                                        <p:tgtEl>
                                          <p:spTgt spid="450563">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50563">
                                            <p:txEl>
                                              <p:pRg st="6" end="6"/>
                                            </p:txEl>
                                          </p:spTgt>
                                        </p:tgtEl>
                                        <p:attrNameLst>
                                          <p:attrName>style.visibility</p:attrName>
                                        </p:attrNameLst>
                                      </p:cBhvr>
                                      <p:to>
                                        <p:strVal val="visible"/>
                                      </p:to>
                                    </p:set>
                                    <p:anim calcmode="lin" valueType="num">
                                      <p:cBhvr>
                                        <p:cTn id="84" dur="1000" fill="hold"/>
                                        <p:tgtEl>
                                          <p:spTgt spid="450563">
                                            <p:txEl>
                                              <p:pRg st="6" end="6"/>
                                            </p:txEl>
                                          </p:spTgt>
                                        </p:tgtEl>
                                        <p:attrNameLst>
                                          <p:attrName>ppt_w</p:attrName>
                                        </p:attrNameLst>
                                      </p:cBhvr>
                                      <p:tavLst>
                                        <p:tav tm="0">
                                          <p:val>
                                            <p:strVal val="#ppt_w*0.70"/>
                                          </p:val>
                                        </p:tav>
                                        <p:tav tm="100000">
                                          <p:val>
                                            <p:strVal val="#ppt_w"/>
                                          </p:val>
                                        </p:tav>
                                      </p:tavLst>
                                    </p:anim>
                                    <p:anim calcmode="lin" valueType="num">
                                      <p:cBhvr>
                                        <p:cTn id="85" dur="1000" fill="hold"/>
                                        <p:tgtEl>
                                          <p:spTgt spid="450563">
                                            <p:txEl>
                                              <p:pRg st="6" end="6"/>
                                            </p:txEl>
                                          </p:spTgt>
                                        </p:tgtEl>
                                        <p:attrNameLst>
                                          <p:attrName>ppt_h</p:attrName>
                                        </p:attrNameLst>
                                      </p:cBhvr>
                                      <p:tavLst>
                                        <p:tav tm="0">
                                          <p:val>
                                            <p:strVal val="#ppt_h"/>
                                          </p:val>
                                        </p:tav>
                                        <p:tav tm="100000">
                                          <p:val>
                                            <p:strVal val="#ppt_h"/>
                                          </p:val>
                                        </p:tav>
                                      </p:tavLst>
                                    </p:anim>
                                    <p:animEffect transition="in" filter="fade">
                                      <p:cBhvr>
                                        <p:cTn id="86" dur="1000"/>
                                        <p:tgtEl>
                                          <p:spTgt spid="45056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50563">
                                            <p:txEl>
                                              <p:pRg st="7" end="7"/>
                                            </p:txEl>
                                          </p:spTgt>
                                        </p:tgtEl>
                                        <p:attrNameLst>
                                          <p:attrName>style.visibility</p:attrName>
                                        </p:attrNameLst>
                                      </p:cBhvr>
                                      <p:to>
                                        <p:strVal val="visible"/>
                                      </p:to>
                                    </p:set>
                                    <p:anim calcmode="lin" valueType="num">
                                      <p:cBhvr>
                                        <p:cTn id="91" dur="1000" fill="hold"/>
                                        <p:tgtEl>
                                          <p:spTgt spid="450563">
                                            <p:txEl>
                                              <p:pRg st="7" end="7"/>
                                            </p:txEl>
                                          </p:spTgt>
                                        </p:tgtEl>
                                        <p:attrNameLst>
                                          <p:attrName>ppt_w</p:attrName>
                                        </p:attrNameLst>
                                      </p:cBhvr>
                                      <p:tavLst>
                                        <p:tav tm="0">
                                          <p:val>
                                            <p:strVal val="#ppt_w*0.70"/>
                                          </p:val>
                                        </p:tav>
                                        <p:tav tm="100000">
                                          <p:val>
                                            <p:strVal val="#ppt_w"/>
                                          </p:val>
                                        </p:tav>
                                      </p:tavLst>
                                    </p:anim>
                                    <p:anim calcmode="lin" valueType="num">
                                      <p:cBhvr>
                                        <p:cTn id="92" dur="1000" fill="hold"/>
                                        <p:tgtEl>
                                          <p:spTgt spid="450563">
                                            <p:txEl>
                                              <p:pRg st="7" end="7"/>
                                            </p:txEl>
                                          </p:spTgt>
                                        </p:tgtEl>
                                        <p:attrNameLst>
                                          <p:attrName>ppt_h</p:attrName>
                                        </p:attrNameLst>
                                      </p:cBhvr>
                                      <p:tavLst>
                                        <p:tav tm="0">
                                          <p:val>
                                            <p:strVal val="#ppt_h"/>
                                          </p:val>
                                        </p:tav>
                                        <p:tav tm="100000">
                                          <p:val>
                                            <p:strVal val="#ppt_h"/>
                                          </p:val>
                                        </p:tav>
                                      </p:tavLst>
                                    </p:anim>
                                    <p:animEffect transition="in" filter="fade">
                                      <p:cBhvr>
                                        <p:cTn id="93" dur="1000"/>
                                        <p:tgtEl>
                                          <p:spTgt spid="450563">
                                            <p:txEl>
                                              <p:pRg st="7" end="7"/>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450563">
                                            <p:txEl>
                                              <p:pRg st="8" end="8"/>
                                            </p:txEl>
                                          </p:spTgt>
                                        </p:tgtEl>
                                        <p:attrNameLst>
                                          <p:attrName>style.visibility</p:attrName>
                                        </p:attrNameLst>
                                      </p:cBhvr>
                                      <p:to>
                                        <p:strVal val="visible"/>
                                      </p:to>
                                    </p:set>
                                    <p:anim calcmode="lin" valueType="num">
                                      <p:cBhvr>
                                        <p:cTn id="98" dur="1000" fill="hold"/>
                                        <p:tgtEl>
                                          <p:spTgt spid="450563">
                                            <p:txEl>
                                              <p:pRg st="8" end="8"/>
                                            </p:txEl>
                                          </p:spTgt>
                                        </p:tgtEl>
                                        <p:attrNameLst>
                                          <p:attrName>ppt_w</p:attrName>
                                        </p:attrNameLst>
                                      </p:cBhvr>
                                      <p:tavLst>
                                        <p:tav tm="0">
                                          <p:val>
                                            <p:strVal val="#ppt_w*0.70"/>
                                          </p:val>
                                        </p:tav>
                                        <p:tav tm="100000">
                                          <p:val>
                                            <p:strVal val="#ppt_w"/>
                                          </p:val>
                                        </p:tav>
                                      </p:tavLst>
                                    </p:anim>
                                    <p:anim calcmode="lin" valueType="num">
                                      <p:cBhvr>
                                        <p:cTn id="99" dur="1000" fill="hold"/>
                                        <p:tgtEl>
                                          <p:spTgt spid="450563">
                                            <p:txEl>
                                              <p:pRg st="8" end="8"/>
                                            </p:txEl>
                                          </p:spTgt>
                                        </p:tgtEl>
                                        <p:attrNameLst>
                                          <p:attrName>ppt_h</p:attrName>
                                        </p:attrNameLst>
                                      </p:cBhvr>
                                      <p:tavLst>
                                        <p:tav tm="0">
                                          <p:val>
                                            <p:strVal val="#ppt_h"/>
                                          </p:val>
                                        </p:tav>
                                        <p:tav tm="100000">
                                          <p:val>
                                            <p:strVal val="#ppt_h"/>
                                          </p:val>
                                        </p:tav>
                                      </p:tavLst>
                                    </p:anim>
                                    <p:animEffect transition="in" filter="fade">
                                      <p:cBhvr>
                                        <p:cTn id="100" dur="1000"/>
                                        <p:tgtEl>
                                          <p:spTgt spid="450563">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450565"/>
                                        </p:tgtEl>
                                        <p:attrNameLst>
                                          <p:attrName>style.visibility</p:attrName>
                                        </p:attrNameLst>
                                      </p:cBhvr>
                                      <p:to>
                                        <p:strVal val="visible"/>
                                      </p:to>
                                    </p:set>
                                    <p:animEffect transition="in" filter="dissolve">
                                      <p:cBhvr>
                                        <p:cTn id="105" dur="500"/>
                                        <p:tgtEl>
                                          <p:spTgt spid="45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build="p" bldLvl="5"/>
      <p:bldP spid="450563" grpId="0" build="p" bldLvl="5"/>
      <p:bldP spid="45056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55684" name="WordArt 4"/>
          <p:cNvSpPr>
            <a:spLocks noChangeArrowheads="1" noChangeShapeType="1" noTextEdit="1"/>
          </p:cNvSpPr>
          <p:nvPr/>
        </p:nvSpPr>
        <p:spPr bwMode="auto">
          <a:xfrm>
            <a:off x="1219200" y="76200"/>
            <a:ext cx="6705600" cy="533400"/>
          </a:xfrm>
          <a:prstGeom prst="rect">
            <a:avLst/>
          </a:prstGeom>
        </p:spPr>
        <p:txBody>
          <a:bodyPr wrap="none" fromWordArt="1">
            <a:prstTxWarp prst="textCanUp">
              <a:avLst>
                <a:gd name="adj" fmla="val 85713"/>
              </a:avLst>
            </a:prstTxWarp>
          </a:bodyPr>
          <a:lstStyle/>
          <a:p>
            <a:pPr algn="ctr"/>
            <a:r>
              <a:rPr lang="en-US" sz="3600" kern="10">
                <a:ln w="9525">
                  <a:solidFill>
                    <a:srgbClr val="FFCC00"/>
                  </a:solidFill>
                  <a:round/>
                  <a:headEnd/>
                  <a:tailEnd/>
                </a:ln>
                <a:solidFill>
                  <a:srgbClr val="00009A"/>
                </a:solidFill>
                <a:effectLst>
                  <a:outerShdw dist="35921" dir="2700000" algn="ctr" rotWithShape="0">
                    <a:srgbClr val="B2B2B2">
                      <a:alpha val="80000"/>
                    </a:srgbClr>
                  </a:outerShdw>
                </a:effectLst>
                <a:latin typeface="Arial Black"/>
              </a:rPr>
              <a:t>NORTH</a:t>
            </a:r>
          </a:p>
        </p:txBody>
      </p:sp>
      <p:pic>
        <p:nvPicPr>
          <p:cNvPr id="455686" name="Picture 6"/>
          <p:cNvPicPr>
            <a:picLocks noChangeAspect="1" noChangeArrowheads="1"/>
          </p:cNvPicPr>
          <p:nvPr/>
        </p:nvPicPr>
        <p:blipFill>
          <a:blip r:embed="rId3" cstate="print"/>
          <a:srcRect/>
          <a:stretch>
            <a:fillRect/>
          </a:stretch>
        </p:blipFill>
        <p:spPr bwMode="auto">
          <a:xfrm>
            <a:off x="-76200" y="685800"/>
            <a:ext cx="9296400" cy="6248400"/>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52615" name="WordArt 7"/>
          <p:cNvSpPr>
            <a:spLocks noChangeArrowheads="1" noChangeShapeType="1" noTextEdit="1"/>
          </p:cNvSpPr>
          <p:nvPr/>
        </p:nvSpPr>
        <p:spPr bwMode="auto">
          <a:xfrm>
            <a:off x="990600" y="228600"/>
            <a:ext cx="7010400" cy="571500"/>
          </a:xfrm>
          <a:prstGeom prst="rect">
            <a:avLst/>
          </a:prstGeom>
        </p:spPr>
        <p:txBody>
          <a:bodyPr wrap="none" fromWordArt="1">
            <a:prstTxWarp prst="textCanUp">
              <a:avLst>
                <a:gd name="adj" fmla="val 85713"/>
              </a:avLst>
            </a:prstTxWarp>
          </a:bodyPr>
          <a:lstStyle/>
          <a:p>
            <a:pPr algn="ctr"/>
            <a:r>
              <a:rPr lang="en-US" sz="2800" kern="10">
                <a:ln w="12700">
                  <a:solidFill>
                    <a:schemeClr val="tx1"/>
                  </a:solidFill>
                  <a:round/>
                  <a:headEnd/>
                  <a:tailEnd/>
                </a:ln>
                <a:solidFill>
                  <a:srgbClr val="800000"/>
                </a:solidFill>
                <a:effectLst>
                  <a:outerShdw dist="35921" dir="2700000" algn="ctr" rotWithShape="0">
                    <a:srgbClr val="B2B2B2">
                      <a:alpha val="80000"/>
                    </a:srgbClr>
                  </a:outerShdw>
                </a:effectLst>
                <a:latin typeface="Arial Black"/>
              </a:rPr>
              <a:t>SOUTH</a:t>
            </a:r>
          </a:p>
        </p:txBody>
      </p:sp>
      <p:sp>
        <p:nvSpPr>
          <p:cNvPr id="452616" name="AutoShape 8">
            <a:hlinkClick r:id="rId3" action="ppaction://hlinksldjump"/>
          </p:cNvPr>
          <p:cNvSpPr>
            <a:spLocks noChangeArrowheads="1"/>
          </p:cNvSpPr>
          <p:nvPr/>
        </p:nvSpPr>
        <p:spPr bwMode="auto">
          <a:xfrm>
            <a:off x="8458200" y="6400800"/>
            <a:ext cx="381000" cy="228600"/>
          </a:xfrm>
          <a:prstGeom prst="irregularSeal2">
            <a:avLst/>
          </a:prstGeom>
          <a:solidFill>
            <a:srgbClr val="3366CC"/>
          </a:solidFill>
          <a:ln w="9525">
            <a:solidFill>
              <a:schemeClr val="tx1"/>
            </a:solidFill>
            <a:miter lim="800000"/>
            <a:headEnd/>
            <a:tailEnd/>
          </a:ln>
          <a:effectLst/>
        </p:spPr>
        <p:txBody>
          <a:bodyPr wrap="none" anchor="ctr"/>
          <a:lstStyle/>
          <a:p>
            <a:endParaRPr lang="en-US"/>
          </a:p>
        </p:txBody>
      </p:sp>
      <p:pic>
        <p:nvPicPr>
          <p:cNvPr id="452617" name="Picture 9"/>
          <p:cNvPicPr>
            <a:picLocks noChangeAspect="1" noChangeArrowheads="1"/>
          </p:cNvPicPr>
          <p:nvPr/>
        </p:nvPicPr>
        <p:blipFill>
          <a:blip r:embed="rId4" cstate="print"/>
          <a:srcRect/>
          <a:stretch>
            <a:fillRect/>
          </a:stretch>
        </p:blipFill>
        <p:spPr bwMode="auto">
          <a:xfrm>
            <a:off x="-76200" y="838200"/>
            <a:ext cx="9296400" cy="60960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2" name="Picture 4" descr="20346"/>
          <p:cNvPicPr>
            <a:picLocks noChangeAspect="1" noChangeArrowheads="1"/>
          </p:cNvPicPr>
          <p:nvPr/>
        </p:nvPicPr>
        <p:blipFill>
          <a:blip r:embed="rId2" cstate="print">
            <a:lum bright="-12000"/>
          </a:blip>
          <a:srcRect/>
          <a:stretch>
            <a:fillRect/>
          </a:stretch>
        </p:blipFill>
        <p:spPr bwMode="auto">
          <a:xfrm>
            <a:off x="0" y="0"/>
            <a:ext cx="9220200" cy="6858000"/>
          </a:xfrm>
          <a:prstGeom prst="rect">
            <a:avLst/>
          </a:prstGeom>
          <a:noFill/>
        </p:spPr>
      </p:pic>
      <p:sp>
        <p:nvSpPr>
          <p:cNvPr id="258053" name="Rectangle 5"/>
          <p:cNvSpPr>
            <a:spLocks noChangeArrowheads="1"/>
          </p:cNvSpPr>
          <p:nvPr/>
        </p:nvSpPr>
        <p:spPr bwMode="auto">
          <a:xfrm>
            <a:off x="1143000" y="1905000"/>
            <a:ext cx="3352800" cy="4724400"/>
          </a:xfrm>
          <a:prstGeom prst="rect">
            <a:avLst/>
          </a:prstGeom>
          <a:noFill/>
          <a:ln w="76200">
            <a:solidFill>
              <a:schemeClr val="tx1"/>
            </a:solidFill>
            <a:miter lim="800000"/>
            <a:headEnd/>
            <a:tailEnd/>
          </a:ln>
          <a:effectLst/>
        </p:spPr>
        <p:txBody>
          <a:bodyPr wrap="none" anchor="ctr"/>
          <a:lstStyle/>
          <a:p>
            <a:endParaRPr lang="en-US"/>
          </a:p>
        </p:txBody>
      </p:sp>
      <p:sp>
        <p:nvSpPr>
          <p:cNvPr id="258054" name="Rectangle 6"/>
          <p:cNvSpPr>
            <a:spLocks noChangeArrowheads="1"/>
          </p:cNvSpPr>
          <p:nvPr/>
        </p:nvSpPr>
        <p:spPr bwMode="auto">
          <a:xfrm>
            <a:off x="6477000" y="304800"/>
            <a:ext cx="1905000" cy="1828800"/>
          </a:xfrm>
          <a:prstGeom prst="rect">
            <a:avLst/>
          </a:prstGeom>
          <a:noFill/>
          <a:ln w="76200">
            <a:solidFill>
              <a:schemeClr val="tx1"/>
            </a:solidFill>
            <a:miter lim="800000"/>
            <a:headEnd/>
            <a:tailEnd/>
          </a:ln>
          <a:effectLst/>
        </p:spPr>
        <p:txBody>
          <a:bodyPr wrap="none" anchor="ctr"/>
          <a:lstStyle/>
          <a:p>
            <a:endParaRPr lang="en-US"/>
          </a:p>
        </p:txBody>
      </p:sp>
      <p:sp>
        <p:nvSpPr>
          <p:cNvPr id="258055" name="Text Box 7"/>
          <p:cNvSpPr txBox="1">
            <a:spLocks noChangeArrowheads="1"/>
          </p:cNvSpPr>
          <p:nvPr/>
        </p:nvSpPr>
        <p:spPr bwMode="auto">
          <a:xfrm>
            <a:off x="1295400" y="838200"/>
            <a:ext cx="3581400" cy="519113"/>
          </a:xfrm>
          <a:prstGeom prst="rect">
            <a:avLst/>
          </a:prstGeom>
          <a:noFill/>
          <a:ln w="9525">
            <a:noFill/>
            <a:miter lim="800000"/>
            <a:headEnd/>
            <a:tailEnd/>
          </a:ln>
          <a:effectLst/>
        </p:spPr>
        <p:txBody>
          <a:bodyPr>
            <a:spAutoFit/>
          </a:bodyPr>
          <a:lstStyle/>
          <a:p>
            <a:pPr algn="ctr">
              <a:spcBef>
                <a:spcPct val="50000"/>
              </a:spcBef>
            </a:pPr>
            <a:r>
              <a:rPr lang="en-US" sz="2800" u="sng">
                <a:latin typeface="Arial Black" pitchFamily="34" charset="0"/>
              </a:rPr>
              <a:t>Western Theater</a:t>
            </a:r>
          </a:p>
        </p:txBody>
      </p:sp>
      <p:sp>
        <p:nvSpPr>
          <p:cNvPr id="258056" name="Text Box 8"/>
          <p:cNvSpPr txBox="1">
            <a:spLocks noChangeArrowheads="1"/>
          </p:cNvSpPr>
          <p:nvPr/>
        </p:nvSpPr>
        <p:spPr bwMode="auto">
          <a:xfrm>
            <a:off x="1371600" y="304800"/>
            <a:ext cx="4191000" cy="519113"/>
          </a:xfrm>
          <a:prstGeom prst="rect">
            <a:avLst/>
          </a:prstGeom>
          <a:noFill/>
          <a:ln w="9525">
            <a:noFill/>
            <a:miter lim="800000"/>
            <a:headEnd/>
            <a:tailEnd/>
          </a:ln>
          <a:effectLst/>
        </p:spPr>
        <p:txBody>
          <a:bodyPr>
            <a:spAutoFit/>
          </a:bodyPr>
          <a:lstStyle/>
          <a:p>
            <a:pPr algn="ctr">
              <a:spcBef>
                <a:spcPct val="50000"/>
              </a:spcBef>
            </a:pPr>
            <a:r>
              <a:rPr lang="en-US" sz="2800" u="sng">
                <a:latin typeface="Arial Black" pitchFamily="34" charset="0"/>
              </a:rPr>
              <a:t>Eastern Theater</a:t>
            </a:r>
          </a:p>
        </p:txBody>
      </p:sp>
      <p:sp>
        <p:nvSpPr>
          <p:cNvPr id="258057" name="Line 9"/>
          <p:cNvSpPr>
            <a:spLocks noChangeShapeType="1"/>
          </p:cNvSpPr>
          <p:nvPr/>
        </p:nvSpPr>
        <p:spPr bwMode="auto">
          <a:xfrm>
            <a:off x="5562600" y="533400"/>
            <a:ext cx="685800" cy="0"/>
          </a:xfrm>
          <a:prstGeom prst="line">
            <a:avLst/>
          </a:prstGeom>
          <a:noFill/>
          <a:ln w="76200" cmpd="tri">
            <a:solidFill>
              <a:schemeClr val="tx1"/>
            </a:solidFill>
            <a:round/>
            <a:headEnd/>
            <a:tailEnd type="triangle" w="med" len="med"/>
          </a:ln>
          <a:effectLst/>
        </p:spPr>
        <p:txBody>
          <a:bodyPr/>
          <a:lstStyle/>
          <a:p>
            <a:endParaRPr lang="en-US"/>
          </a:p>
        </p:txBody>
      </p:sp>
      <p:sp>
        <p:nvSpPr>
          <p:cNvPr id="258058" name="Line 10"/>
          <p:cNvSpPr>
            <a:spLocks noChangeShapeType="1"/>
          </p:cNvSpPr>
          <p:nvPr/>
        </p:nvSpPr>
        <p:spPr bwMode="auto">
          <a:xfrm>
            <a:off x="3048000" y="1371600"/>
            <a:ext cx="0" cy="381000"/>
          </a:xfrm>
          <a:prstGeom prst="line">
            <a:avLst/>
          </a:prstGeom>
          <a:noFill/>
          <a:ln w="76200" cmpd="tri">
            <a:solidFill>
              <a:schemeClr val="tx1"/>
            </a:solidFill>
            <a:round/>
            <a:headEnd/>
            <a:tailEnd type="triangle" w="med" len="med"/>
          </a:ln>
          <a:effectLst/>
        </p:spPr>
        <p:txBody>
          <a:bodyP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8056"/>
                                        </p:tgtEl>
                                        <p:attrNameLst>
                                          <p:attrName>style.visibility</p:attrName>
                                        </p:attrNameLst>
                                      </p:cBhvr>
                                      <p:to>
                                        <p:strVal val="visible"/>
                                      </p:to>
                                    </p:set>
                                    <p:animEffect transition="in" filter="blinds(horizontal)">
                                      <p:cBhvr>
                                        <p:cTn id="7" dur="500"/>
                                        <p:tgtEl>
                                          <p:spTgt spid="2580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8057"/>
                                        </p:tgtEl>
                                        <p:attrNameLst>
                                          <p:attrName>style.visibility</p:attrName>
                                        </p:attrNameLst>
                                      </p:cBhvr>
                                      <p:to>
                                        <p:strVal val="visible"/>
                                      </p:to>
                                    </p:set>
                                    <p:animEffect transition="in" filter="box(in)">
                                      <p:cBhvr>
                                        <p:cTn id="12" dur="500"/>
                                        <p:tgtEl>
                                          <p:spTgt spid="2580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8054"/>
                                        </p:tgtEl>
                                        <p:attrNameLst>
                                          <p:attrName>style.visibility</p:attrName>
                                        </p:attrNameLst>
                                      </p:cBhvr>
                                      <p:to>
                                        <p:strVal val="visible"/>
                                      </p:to>
                                    </p:set>
                                    <p:animEffect transition="in" filter="box(in)">
                                      <p:cBhvr>
                                        <p:cTn id="17" dur="500"/>
                                        <p:tgtEl>
                                          <p:spTgt spid="25805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8055"/>
                                        </p:tgtEl>
                                        <p:attrNameLst>
                                          <p:attrName>style.visibility</p:attrName>
                                        </p:attrNameLst>
                                      </p:cBhvr>
                                      <p:to>
                                        <p:strVal val="visible"/>
                                      </p:to>
                                    </p:set>
                                    <p:animEffect transition="in" filter="box(in)">
                                      <p:cBhvr>
                                        <p:cTn id="22" dur="500"/>
                                        <p:tgtEl>
                                          <p:spTgt spid="2580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8058"/>
                                        </p:tgtEl>
                                        <p:attrNameLst>
                                          <p:attrName>style.visibility</p:attrName>
                                        </p:attrNameLst>
                                      </p:cBhvr>
                                      <p:to>
                                        <p:strVal val="visible"/>
                                      </p:to>
                                    </p:set>
                                    <p:animEffect transition="in" filter="blinds(horizontal)">
                                      <p:cBhvr>
                                        <p:cTn id="27" dur="500"/>
                                        <p:tgtEl>
                                          <p:spTgt spid="25805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8053"/>
                                        </p:tgtEl>
                                        <p:attrNameLst>
                                          <p:attrName>style.visibility</p:attrName>
                                        </p:attrNameLst>
                                      </p:cBhvr>
                                      <p:to>
                                        <p:strVal val="visible"/>
                                      </p:to>
                                    </p:set>
                                    <p:animEffect transition="in" filter="checkerboard(across)">
                                      <p:cBhvr>
                                        <p:cTn id="32" dur="500"/>
                                        <p:tgtEl>
                                          <p:spTgt spid="25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3" grpId="0" animBg="1"/>
      <p:bldP spid="258054" grpId="0" animBg="1"/>
      <p:bldP spid="258055" grpId="0"/>
      <p:bldP spid="258056" grpId="0"/>
      <p:bldP spid="258057" grpId="0" animBg="1"/>
      <p:bldP spid="2580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15932"/>
          <p:cNvPicPr>
            <a:picLocks noChangeAspect="1" noChangeArrowheads="1"/>
          </p:cNvPicPr>
          <p:nvPr/>
        </p:nvPicPr>
        <p:blipFill>
          <a:blip r:embed="rId2" cstate="print">
            <a:lum bright="-12000" contrast="18000"/>
          </a:blip>
          <a:srcRect/>
          <a:stretch>
            <a:fillRect/>
          </a:stretch>
        </p:blipFill>
        <p:spPr bwMode="auto">
          <a:xfrm>
            <a:off x="0" y="4763"/>
            <a:ext cx="9296400" cy="7005637"/>
          </a:xfrm>
          <a:prstGeom prst="rect">
            <a:avLst/>
          </a:prstGeom>
          <a:noFill/>
        </p:spPr>
      </p:pic>
      <p:sp>
        <p:nvSpPr>
          <p:cNvPr id="276483" name="Rectangle 3"/>
          <p:cNvSpPr>
            <a:spLocks noGrp="1" noChangeArrowheads="1"/>
          </p:cNvSpPr>
          <p:nvPr>
            <p:ph type="title" idx="4294967295"/>
          </p:nvPr>
        </p:nvSpPr>
        <p:spPr>
          <a:xfrm>
            <a:off x="1371600" y="6629400"/>
            <a:ext cx="7772400" cy="228600"/>
          </a:xfrm>
        </p:spPr>
        <p:txBody>
          <a:bodyPr/>
          <a:lstStyle/>
          <a:p>
            <a:r>
              <a:rPr lang="en-US" sz="900"/>
              <a:t>Theater/Battles 1862</a:t>
            </a:r>
          </a:p>
        </p:txBody>
      </p:sp>
      <p:pic>
        <p:nvPicPr>
          <p:cNvPr id="276484" name="Picture 4" descr="artillery2"/>
          <p:cNvPicPr>
            <a:picLocks noChangeAspect="1" noChangeArrowheads="1" noCrop="1"/>
          </p:cNvPicPr>
          <p:nvPr/>
        </p:nvPicPr>
        <p:blipFill>
          <a:blip r:embed="rId3" cstate="print"/>
          <a:srcRect/>
          <a:stretch>
            <a:fillRect/>
          </a:stretch>
        </p:blipFill>
        <p:spPr bwMode="auto">
          <a:xfrm>
            <a:off x="4419600" y="3114675"/>
            <a:ext cx="1600200" cy="447675"/>
          </a:xfrm>
          <a:prstGeom prst="rect">
            <a:avLst/>
          </a:prstGeom>
          <a:noFill/>
        </p:spPr>
      </p:pic>
      <p:sp>
        <p:nvSpPr>
          <p:cNvPr id="276486" name="AutoShape 6">
            <a:hlinkClick r:id="rId4" action="ppaction://hlinksldjump"/>
          </p:cNvPr>
          <p:cNvSpPr>
            <a:spLocks noChangeArrowheads="1"/>
          </p:cNvSpPr>
          <p:nvPr/>
        </p:nvSpPr>
        <p:spPr bwMode="auto">
          <a:xfrm>
            <a:off x="8763000" y="6629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76487" name="Rectangle 7" descr="Wide upward diagonal"/>
          <p:cNvSpPr>
            <a:spLocks noChangeArrowheads="1"/>
          </p:cNvSpPr>
          <p:nvPr/>
        </p:nvSpPr>
        <p:spPr bwMode="auto">
          <a:xfrm>
            <a:off x="304800" y="2057400"/>
            <a:ext cx="3352800" cy="4495800"/>
          </a:xfrm>
          <a:prstGeom prst="rect">
            <a:avLst/>
          </a:prstGeom>
          <a:noFill/>
          <a:ln w="76200">
            <a:solidFill>
              <a:schemeClr val="tx1"/>
            </a:solidFill>
            <a:miter lim="800000"/>
            <a:headEnd/>
            <a:tailEnd/>
          </a:ln>
          <a:effectLst/>
        </p:spPr>
        <p:txBody>
          <a:bodyPr wrap="none" anchor="ctr"/>
          <a:lstStyle/>
          <a:p>
            <a:endParaRPr lang="en-US"/>
          </a:p>
        </p:txBody>
      </p:sp>
      <p:sp>
        <p:nvSpPr>
          <p:cNvPr id="276488" name="Rectangle 8"/>
          <p:cNvSpPr>
            <a:spLocks noChangeArrowheads="1"/>
          </p:cNvSpPr>
          <p:nvPr/>
        </p:nvSpPr>
        <p:spPr bwMode="auto">
          <a:xfrm>
            <a:off x="4648200" y="457200"/>
            <a:ext cx="2667000" cy="1905000"/>
          </a:xfrm>
          <a:prstGeom prst="rect">
            <a:avLst/>
          </a:prstGeom>
          <a:noFill/>
          <a:ln w="76200">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484"/>
                                        </p:tgtEl>
                                        <p:attrNameLst>
                                          <p:attrName>style.visibility</p:attrName>
                                        </p:attrNameLst>
                                      </p:cBhvr>
                                      <p:to>
                                        <p:strVal val="visible"/>
                                      </p:to>
                                    </p:set>
                                    <p:animEffect transition="in" filter="blinds(horizontal)">
                                      <p:cBhvr>
                                        <p:cTn id="7" dur="500"/>
                                        <p:tgtEl>
                                          <p:spTgt spid="27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3234" name="Picture 2050" descr="1593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3235" name="Rectangle 2051"/>
          <p:cNvSpPr>
            <a:spLocks noGrp="1" noChangeArrowheads="1"/>
          </p:cNvSpPr>
          <p:nvPr>
            <p:ph type="title" idx="4294967295"/>
          </p:nvPr>
        </p:nvSpPr>
        <p:spPr>
          <a:xfrm>
            <a:off x="1371600" y="6477000"/>
            <a:ext cx="7772400" cy="228600"/>
          </a:xfrm>
        </p:spPr>
        <p:txBody>
          <a:bodyPr/>
          <a:lstStyle/>
          <a:p>
            <a:r>
              <a:rPr lang="en-US" sz="900"/>
              <a:t>Secession</a:t>
            </a:r>
          </a:p>
        </p:txBody>
      </p:sp>
      <p:sp>
        <p:nvSpPr>
          <p:cNvPr id="223237" name="Text Box 2053"/>
          <p:cNvSpPr txBox="1">
            <a:spLocks noChangeArrowheads="1"/>
          </p:cNvSpPr>
          <p:nvPr/>
        </p:nvSpPr>
        <p:spPr bwMode="auto">
          <a:xfrm>
            <a:off x="838200" y="6223000"/>
            <a:ext cx="2895600" cy="476250"/>
          </a:xfrm>
          <a:prstGeom prst="rect">
            <a:avLst/>
          </a:prstGeom>
          <a:solidFill>
            <a:srgbClr val="F0E4DC"/>
          </a:solidFill>
          <a:ln w="9525">
            <a:noFill/>
            <a:miter lim="800000"/>
            <a:headEnd/>
            <a:tailEnd/>
          </a:ln>
          <a:effectLst/>
        </p:spPr>
        <p:txBody>
          <a:bodyPr>
            <a:spAutoFit/>
          </a:bodyPr>
          <a:lstStyle/>
          <a:p>
            <a:pPr>
              <a:lnSpc>
                <a:spcPct val="70000"/>
              </a:lnSpc>
              <a:spcBef>
                <a:spcPct val="50000"/>
              </a:spcBef>
            </a:pPr>
            <a:r>
              <a:rPr lang="en-US" sz="1800" b="1"/>
              <a:t>Border states/slaves states </a:t>
            </a:r>
            <a:br>
              <a:rPr lang="en-US" sz="1800" b="1"/>
            </a:br>
            <a:r>
              <a:rPr lang="en-US" sz="1800" b="1"/>
              <a:t>remain loyal to the Union</a:t>
            </a:r>
          </a:p>
        </p:txBody>
      </p:sp>
      <p:sp>
        <p:nvSpPr>
          <p:cNvPr id="223242" name="Text Box 2058"/>
          <p:cNvSpPr txBox="1">
            <a:spLocks noChangeArrowheads="1"/>
          </p:cNvSpPr>
          <p:nvPr/>
        </p:nvSpPr>
        <p:spPr bwMode="auto">
          <a:xfrm>
            <a:off x="7162800" y="2209800"/>
            <a:ext cx="304800" cy="396875"/>
          </a:xfrm>
          <a:prstGeom prst="rect">
            <a:avLst/>
          </a:prstGeom>
          <a:solidFill>
            <a:srgbClr val="FFAFAF"/>
          </a:solidFill>
          <a:ln w="9525">
            <a:noFill/>
            <a:miter lim="800000"/>
            <a:headEnd/>
            <a:tailEnd/>
          </a:ln>
          <a:effectLst/>
        </p:spPr>
        <p:txBody>
          <a:bodyPr>
            <a:spAutoFit/>
          </a:bodyPr>
          <a:lstStyle/>
          <a:p>
            <a:pPr>
              <a:spcBef>
                <a:spcPct val="50000"/>
              </a:spcBef>
            </a:pPr>
            <a:endParaRPr lang="en-US"/>
          </a:p>
        </p:txBody>
      </p:sp>
      <p:sp>
        <p:nvSpPr>
          <p:cNvPr id="223246" name="Line 2062"/>
          <p:cNvSpPr>
            <a:spLocks noChangeShapeType="1"/>
          </p:cNvSpPr>
          <p:nvPr/>
        </p:nvSpPr>
        <p:spPr bwMode="auto">
          <a:xfrm>
            <a:off x="7391400" y="2514600"/>
            <a:ext cx="457200" cy="762000"/>
          </a:xfrm>
          <a:prstGeom prst="line">
            <a:avLst/>
          </a:prstGeom>
          <a:noFill/>
          <a:ln w="38100">
            <a:solidFill>
              <a:schemeClr val="tx1"/>
            </a:solidFill>
            <a:round/>
            <a:headEnd type="triangle" w="med" len="med"/>
            <a:tailEnd/>
          </a:ln>
          <a:effectLst/>
        </p:spPr>
        <p:txBody>
          <a:bodyPr/>
          <a:lstStyle/>
          <a:p>
            <a:endParaRPr lang="en-US"/>
          </a:p>
        </p:txBody>
      </p:sp>
      <p:sp>
        <p:nvSpPr>
          <p:cNvPr id="223247" name="Text Box 2063"/>
          <p:cNvSpPr txBox="1">
            <a:spLocks noChangeArrowheads="1"/>
          </p:cNvSpPr>
          <p:nvPr/>
        </p:nvSpPr>
        <p:spPr bwMode="auto">
          <a:xfrm>
            <a:off x="7696200" y="3276600"/>
            <a:ext cx="1295400" cy="274638"/>
          </a:xfrm>
          <a:prstGeom prst="rect">
            <a:avLst/>
          </a:prstGeom>
          <a:noFill/>
          <a:ln w="9525">
            <a:noFill/>
            <a:miter lim="800000"/>
            <a:headEnd/>
            <a:tailEnd/>
          </a:ln>
          <a:effectLst/>
        </p:spPr>
        <p:txBody>
          <a:bodyPr>
            <a:spAutoFit/>
          </a:bodyPr>
          <a:lstStyle/>
          <a:p>
            <a:pPr>
              <a:spcBef>
                <a:spcPct val="50000"/>
              </a:spcBef>
            </a:pPr>
            <a:r>
              <a:rPr lang="en-US" sz="1200">
                <a:latin typeface="Arial Black" pitchFamily="34" charset="0"/>
              </a:rPr>
              <a:t>VA. 8</a:t>
            </a:r>
          </a:p>
        </p:txBody>
      </p:sp>
      <p:sp>
        <p:nvSpPr>
          <p:cNvPr id="223249" name="Text Box 2065"/>
          <p:cNvSpPr txBox="1">
            <a:spLocks noChangeArrowheads="1"/>
          </p:cNvSpPr>
          <p:nvPr/>
        </p:nvSpPr>
        <p:spPr bwMode="auto">
          <a:xfrm>
            <a:off x="5867400" y="5232400"/>
            <a:ext cx="3124200" cy="787400"/>
          </a:xfrm>
          <a:prstGeom prst="rect">
            <a:avLst/>
          </a:prstGeom>
          <a:solidFill>
            <a:schemeClr val="bg1"/>
          </a:solidFill>
          <a:ln w="76200" cmpd="tri">
            <a:solidFill>
              <a:schemeClr val="tx1"/>
            </a:solidFill>
            <a:miter lim="800000"/>
            <a:headEnd/>
            <a:tailEnd/>
          </a:ln>
          <a:effectLst/>
        </p:spPr>
        <p:txBody>
          <a:bodyPr>
            <a:spAutoFit/>
          </a:bodyPr>
          <a:lstStyle/>
          <a:p>
            <a:pPr algn="ctr">
              <a:lnSpc>
                <a:spcPct val="75000"/>
              </a:lnSpc>
              <a:spcBef>
                <a:spcPct val="50000"/>
              </a:spcBef>
            </a:pPr>
            <a:r>
              <a:rPr lang="en-US" sz="1800" b="1"/>
              <a:t>West Virginia secedes </a:t>
            </a:r>
            <a:br>
              <a:rPr lang="en-US" sz="1800" b="1"/>
            </a:br>
            <a:r>
              <a:rPr lang="en-US" sz="1800" b="1"/>
              <a:t>from Virginia in 1863 and </a:t>
            </a:r>
            <a:br>
              <a:rPr lang="en-US" sz="1800" b="1"/>
            </a:br>
            <a:r>
              <a:rPr lang="en-US" sz="1800" b="1"/>
              <a:t>sides with USA.</a:t>
            </a:r>
          </a:p>
        </p:txBody>
      </p:sp>
      <p:sp>
        <p:nvSpPr>
          <p:cNvPr id="223251" name="Freeform 2067"/>
          <p:cNvSpPr>
            <a:spLocks/>
          </p:cNvSpPr>
          <p:nvPr/>
        </p:nvSpPr>
        <p:spPr bwMode="auto">
          <a:xfrm>
            <a:off x="6894513" y="2133600"/>
            <a:ext cx="346075" cy="479425"/>
          </a:xfrm>
          <a:custGeom>
            <a:avLst/>
            <a:gdLst/>
            <a:ahLst/>
            <a:cxnLst>
              <a:cxn ang="0">
                <a:pos x="210" y="0"/>
              </a:cxn>
              <a:cxn ang="0">
                <a:pos x="201" y="155"/>
              </a:cxn>
              <a:cxn ang="0">
                <a:pos x="164" y="192"/>
              </a:cxn>
              <a:cxn ang="0">
                <a:pos x="73" y="283"/>
              </a:cxn>
              <a:cxn ang="0">
                <a:pos x="27" y="293"/>
              </a:cxn>
              <a:cxn ang="0">
                <a:pos x="0" y="302"/>
              </a:cxn>
            </a:cxnLst>
            <a:rect l="0" t="0" r="r" b="b"/>
            <a:pathLst>
              <a:path w="218" h="302">
                <a:moveTo>
                  <a:pt x="210" y="0"/>
                </a:moveTo>
                <a:cubicBezTo>
                  <a:pt x="192" y="53"/>
                  <a:pt x="218" y="87"/>
                  <a:pt x="201" y="155"/>
                </a:cubicBezTo>
                <a:cubicBezTo>
                  <a:pt x="200" y="158"/>
                  <a:pt x="166" y="190"/>
                  <a:pt x="164" y="192"/>
                </a:cubicBezTo>
                <a:cubicBezTo>
                  <a:pt x="143" y="234"/>
                  <a:pt x="120" y="271"/>
                  <a:pt x="73" y="283"/>
                </a:cubicBezTo>
                <a:cubicBezTo>
                  <a:pt x="58" y="287"/>
                  <a:pt x="42" y="289"/>
                  <a:pt x="27" y="293"/>
                </a:cubicBezTo>
                <a:cubicBezTo>
                  <a:pt x="18" y="295"/>
                  <a:pt x="0" y="302"/>
                  <a:pt x="0" y="302"/>
                </a:cubicBezTo>
              </a:path>
            </a:pathLst>
          </a:custGeom>
          <a:noFill/>
          <a:ln w="28575" cmpd="sng">
            <a:solidFill>
              <a:srgbClr val="0000CC"/>
            </a:solidFill>
            <a:round/>
            <a:headEnd/>
            <a:tailEnd/>
          </a:ln>
          <a:effectLst/>
        </p:spPr>
        <p:txBody>
          <a:bodyPr/>
          <a:lstStyle/>
          <a:p>
            <a:endParaRPr lang="en-US"/>
          </a:p>
        </p:txBody>
      </p:sp>
      <p:sp>
        <p:nvSpPr>
          <p:cNvPr id="223252" name="Line 2068"/>
          <p:cNvSpPr>
            <a:spLocks noChangeShapeType="1"/>
          </p:cNvSpPr>
          <p:nvPr/>
        </p:nvSpPr>
        <p:spPr bwMode="auto">
          <a:xfrm flipV="1">
            <a:off x="7010400" y="2362200"/>
            <a:ext cx="0" cy="2743200"/>
          </a:xfrm>
          <a:prstGeom prst="line">
            <a:avLst/>
          </a:prstGeom>
          <a:noFill/>
          <a:ln w="57150">
            <a:solidFill>
              <a:schemeClr val="tx1"/>
            </a:solidFill>
            <a:round/>
            <a:headEnd/>
            <a:tailEnd type="triangle" w="med" len="med"/>
          </a:ln>
          <a:effectLst/>
        </p:spPr>
        <p:txBody>
          <a:bodyPr/>
          <a:lstStyle/>
          <a:p>
            <a:endParaRPr lang="en-US"/>
          </a:p>
        </p:txBody>
      </p:sp>
      <p:sp>
        <p:nvSpPr>
          <p:cNvPr id="223254" name="AutoShape 2070">
            <a:hlinkClick r:id="rId3" action="ppaction://hlinksldjump"/>
          </p:cNvPr>
          <p:cNvSpPr>
            <a:spLocks noChangeArrowheads="1"/>
          </p:cNvSpPr>
          <p:nvPr/>
        </p:nvSpPr>
        <p:spPr bwMode="auto">
          <a:xfrm>
            <a:off x="8534400" y="6324600"/>
            <a:ext cx="304800" cy="228600"/>
          </a:xfrm>
          <a:prstGeom prst="irregularSeal1">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3251"/>
                                        </p:tgtEl>
                                        <p:attrNameLst>
                                          <p:attrName>style.visibility</p:attrName>
                                        </p:attrNameLst>
                                      </p:cBhvr>
                                      <p:to>
                                        <p:strVal val="visible"/>
                                      </p:to>
                                    </p:set>
                                    <p:anim calcmode="lin" valueType="num">
                                      <p:cBhvr additive="base">
                                        <p:cTn id="7" dur="500" fill="hold"/>
                                        <p:tgtEl>
                                          <p:spTgt spid="223251"/>
                                        </p:tgtEl>
                                        <p:attrNameLst>
                                          <p:attrName>ppt_x</p:attrName>
                                        </p:attrNameLst>
                                      </p:cBhvr>
                                      <p:tavLst>
                                        <p:tav tm="0">
                                          <p:val>
                                            <p:strVal val="#ppt_x"/>
                                          </p:val>
                                        </p:tav>
                                        <p:tav tm="100000">
                                          <p:val>
                                            <p:strVal val="#ppt_x"/>
                                          </p:val>
                                        </p:tav>
                                      </p:tavLst>
                                    </p:anim>
                                    <p:anim calcmode="lin" valueType="num">
                                      <p:cBhvr additive="base">
                                        <p:cTn id="8" dur="500" fill="hold"/>
                                        <p:tgtEl>
                                          <p:spTgt spid="223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3252"/>
                                        </p:tgtEl>
                                        <p:attrNameLst>
                                          <p:attrName>style.visibility</p:attrName>
                                        </p:attrNameLst>
                                      </p:cBhvr>
                                      <p:to>
                                        <p:strVal val="visible"/>
                                      </p:to>
                                    </p:set>
                                    <p:animEffect transition="in" filter="checkerboard(across)">
                                      <p:cBhvr>
                                        <p:cTn id="13" dur="500"/>
                                        <p:tgtEl>
                                          <p:spTgt spid="22325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23249"/>
                                        </p:tgtEl>
                                        <p:attrNameLst>
                                          <p:attrName>style.visibility</p:attrName>
                                        </p:attrNameLst>
                                      </p:cBhvr>
                                      <p:to>
                                        <p:strVal val="visible"/>
                                      </p:to>
                                    </p:set>
                                    <p:anim calcmode="lin" valueType="num">
                                      <p:cBhvr additive="base">
                                        <p:cTn id="18" dur="500" fill="hold"/>
                                        <p:tgtEl>
                                          <p:spTgt spid="223249"/>
                                        </p:tgtEl>
                                        <p:attrNameLst>
                                          <p:attrName>ppt_x</p:attrName>
                                        </p:attrNameLst>
                                      </p:cBhvr>
                                      <p:tavLst>
                                        <p:tav tm="0">
                                          <p:val>
                                            <p:strVal val="#ppt_x"/>
                                          </p:val>
                                        </p:tav>
                                        <p:tav tm="100000">
                                          <p:val>
                                            <p:strVal val="#ppt_x"/>
                                          </p:val>
                                        </p:tav>
                                      </p:tavLst>
                                    </p:anim>
                                    <p:anim calcmode="lin" valueType="num">
                                      <p:cBhvr additive="base">
                                        <p:cTn id="19" dur="500" fill="hold"/>
                                        <p:tgtEl>
                                          <p:spTgt spid="22324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223242"/>
                                        </p:tgtEl>
                                        <p:attrNameLst>
                                          <p:attrName>style.visibility</p:attrName>
                                        </p:attrNameLst>
                                      </p:cBhvr>
                                      <p:to>
                                        <p:strVal val="visible"/>
                                      </p:to>
                                    </p:set>
                                    <p:anim calcmode="lin" valueType="num">
                                      <p:cBhvr additive="base">
                                        <p:cTn id="24" dur="500" fill="hold"/>
                                        <p:tgtEl>
                                          <p:spTgt spid="223242"/>
                                        </p:tgtEl>
                                        <p:attrNameLst>
                                          <p:attrName>ppt_x</p:attrName>
                                        </p:attrNameLst>
                                      </p:cBhvr>
                                      <p:tavLst>
                                        <p:tav tm="0">
                                          <p:val>
                                            <p:strVal val="#ppt_x"/>
                                          </p:val>
                                        </p:tav>
                                        <p:tav tm="100000">
                                          <p:val>
                                            <p:strVal val="#ppt_x"/>
                                          </p:val>
                                        </p:tav>
                                      </p:tavLst>
                                    </p:anim>
                                    <p:anim calcmode="lin" valueType="num">
                                      <p:cBhvr additive="base">
                                        <p:cTn id="25" dur="500" fill="hold"/>
                                        <p:tgtEl>
                                          <p:spTgt spid="22324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223246"/>
                                        </p:tgtEl>
                                        <p:attrNameLst>
                                          <p:attrName>style.visibility</p:attrName>
                                        </p:attrNameLst>
                                      </p:cBhvr>
                                      <p:to>
                                        <p:strVal val="visible"/>
                                      </p:to>
                                    </p:set>
                                    <p:anim calcmode="lin" valueType="num">
                                      <p:cBhvr additive="base">
                                        <p:cTn id="30" dur="500" fill="hold"/>
                                        <p:tgtEl>
                                          <p:spTgt spid="223246"/>
                                        </p:tgtEl>
                                        <p:attrNameLst>
                                          <p:attrName>ppt_x</p:attrName>
                                        </p:attrNameLst>
                                      </p:cBhvr>
                                      <p:tavLst>
                                        <p:tav tm="0">
                                          <p:val>
                                            <p:strVal val="#ppt_x"/>
                                          </p:val>
                                        </p:tav>
                                        <p:tav tm="100000">
                                          <p:val>
                                            <p:strVal val="#ppt_x"/>
                                          </p:val>
                                        </p:tav>
                                      </p:tavLst>
                                    </p:anim>
                                    <p:anim calcmode="lin" valueType="num">
                                      <p:cBhvr additive="base">
                                        <p:cTn id="31" dur="500" fill="hold"/>
                                        <p:tgtEl>
                                          <p:spTgt spid="22324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23247"/>
                                        </p:tgtEl>
                                        <p:attrNameLst>
                                          <p:attrName>style.visibility</p:attrName>
                                        </p:attrNameLst>
                                      </p:cBhvr>
                                      <p:to>
                                        <p:strVal val="visible"/>
                                      </p:to>
                                    </p:set>
                                    <p:anim calcmode="lin" valueType="num">
                                      <p:cBhvr additive="base">
                                        <p:cTn id="36" dur="500" fill="hold"/>
                                        <p:tgtEl>
                                          <p:spTgt spid="223247"/>
                                        </p:tgtEl>
                                        <p:attrNameLst>
                                          <p:attrName>ppt_x</p:attrName>
                                        </p:attrNameLst>
                                      </p:cBhvr>
                                      <p:tavLst>
                                        <p:tav tm="0">
                                          <p:val>
                                            <p:strVal val="1+#ppt_w/2"/>
                                          </p:val>
                                        </p:tav>
                                        <p:tav tm="100000">
                                          <p:val>
                                            <p:strVal val="#ppt_x"/>
                                          </p:val>
                                        </p:tav>
                                      </p:tavLst>
                                    </p:anim>
                                    <p:anim calcmode="lin" valueType="num">
                                      <p:cBhvr additive="base">
                                        <p:cTn id="37" dur="500" fill="hold"/>
                                        <p:tgtEl>
                                          <p:spTgt spid="22324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223242"/>
                                        </p:tgtEl>
                                        <p:attrNameLst>
                                          <p:attrName>style.visibility</p:attrName>
                                        </p:attrNameLst>
                                      </p:cBhvr>
                                      <p:to>
                                        <p:strVal val="visible"/>
                                      </p:to>
                                    </p:set>
                                    <p:animEffect transition="in" filter="blinds(horizontal)">
                                      <p:cBhvr>
                                        <p:cTn id="42" dur="500"/>
                                        <p:tgtEl>
                                          <p:spTgt spid="22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2" grpId="0" animBg="1" autoUpdateAnimBg="0"/>
      <p:bldP spid="223242" grpId="1" animBg="1"/>
      <p:bldP spid="223246" grpId="0" animBg="1"/>
      <p:bldP spid="223247" grpId="0" autoUpdateAnimBg="0"/>
      <p:bldP spid="223249" grpId="0" animBg="1" autoUpdateAnimBg="0"/>
      <p:bldP spid="223251" grpId="0" animBg="1"/>
      <p:bldP spid="22325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78883" name="Rectangle 3"/>
          <p:cNvSpPr>
            <a:spLocks noGrp="1" noChangeArrowheads="1"/>
          </p:cNvSpPr>
          <p:nvPr>
            <p:ph type="body" sz="half" idx="1"/>
          </p:nvPr>
        </p:nvSpPr>
        <p:spPr>
          <a:xfrm>
            <a:off x="2667000" y="990600"/>
            <a:ext cx="6477000" cy="5181600"/>
          </a:xfrm>
        </p:spPr>
        <p:txBody>
          <a:bodyPr/>
          <a:lstStyle/>
          <a:p>
            <a:pPr>
              <a:lnSpc>
                <a:spcPct val="80000"/>
              </a:lnSpc>
              <a:spcBef>
                <a:spcPct val="35000"/>
              </a:spcBef>
              <a:buClr>
                <a:srgbClr val="A50021"/>
              </a:buClr>
              <a:buSzPct val="80000"/>
              <a:buFont typeface="Wingdings" pitchFamily="2" charset="2"/>
              <a:buChar char="v"/>
            </a:pPr>
            <a:r>
              <a:rPr lang="en-US" sz="2800" b="1">
                <a:latin typeface="Georgia" pitchFamily="18" charset="0"/>
              </a:rPr>
              <a:t>Suspended “</a:t>
            </a:r>
            <a:r>
              <a:rPr lang="en-US" sz="2800" b="1" u="sng">
                <a:solidFill>
                  <a:srgbClr val="A50021"/>
                </a:solidFill>
                <a:effectLst>
                  <a:outerShdw blurRad="38100" dist="38100" dir="2700000" algn="tl">
                    <a:srgbClr val="000000"/>
                  </a:outerShdw>
                </a:effectLst>
                <a:latin typeface="Georgia" pitchFamily="18" charset="0"/>
              </a:rPr>
              <a:t>civil liberties</a:t>
            </a:r>
            <a:r>
              <a:rPr lang="en-US" sz="2800" b="1">
                <a:latin typeface="Georgia" pitchFamily="18" charset="0"/>
              </a:rPr>
              <a:t>” or parts of the Constitution</a:t>
            </a:r>
            <a:r>
              <a:rPr lang="en-US" sz="2800">
                <a:latin typeface="Georgia" pitchFamily="18" charset="0"/>
              </a:rPr>
              <a:t> </a:t>
            </a:r>
          </a:p>
          <a:p>
            <a:pPr lvl="1">
              <a:lnSpc>
                <a:spcPct val="80000"/>
              </a:lnSpc>
              <a:spcBef>
                <a:spcPct val="35000"/>
              </a:spcBef>
            </a:pPr>
            <a:r>
              <a:rPr lang="en-US" sz="2400">
                <a:latin typeface="Georgia" pitchFamily="18" charset="0"/>
              </a:rPr>
              <a:t>writ of </a:t>
            </a:r>
            <a:r>
              <a:rPr lang="en-US" sz="2400" b="1" u="sng">
                <a:latin typeface="Georgia" pitchFamily="18" charset="0"/>
              </a:rPr>
              <a:t>habeas corpus</a:t>
            </a:r>
            <a:r>
              <a:rPr lang="en-US" sz="2400">
                <a:latin typeface="Georgia" pitchFamily="18" charset="0"/>
              </a:rPr>
              <a:t>:  Protects from unfair arrest and trial by jury.</a:t>
            </a:r>
          </a:p>
          <a:p>
            <a:pPr lvl="1">
              <a:lnSpc>
                <a:spcPct val="80000"/>
              </a:lnSpc>
              <a:spcBef>
                <a:spcPct val="35000"/>
              </a:spcBef>
            </a:pPr>
            <a:r>
              <a:rPr lang="en-US" sz="2400">
                <a:latin typeface="Georgia" pitchFamily="18" charset="0"/>
              </a:rPr>
              <a:t>Occupation of Baltimore:  Controlled by military---- “</a:t>
            </a:r>
            <a:r>
              <a:rPr lang="en-US" sz="2400" b="1" u="sng">
                <a:latin typeface="Georgia" pitchFamily="18" charset="0"/>
              </a:rPr>
              <a:t>martial law</a:t>
            </a:r>
            <a:r>
              <a:rPr lang="en-US" sz="2400">
                <a:latin typeface="Georgia" pitchFamily="18" charset="0"/>
              </a:rPr>
              <a:t>”</a:t>
            </a:r>
          </a:p>
          <a:p>
            <a:pPr lvl="1">
              <a:lnSpc>
                <a:spcPct val="80000"/>
              </a:lnSpc>
              <a:spcBef>
                <a:spcPct val="35000"/>
              </a:spcBef>
            </a:pPr>
            <a:r>
              <a:rPr lang="en-US" sz="2400">
                <a:latin typeface="Georgia" pitchFamily="18" charset="0"/>
              </a:rPr>
              <a:t>Arrested over 15,000 civilians:  Without “</a:t>
            </a:r>
            <a:r>
              <a:rPr lang="en-US" sz="2400" b="1" u="sng">
                <a:latin typeface="Georgia" pitchFamily="18" charset="0"/>
              </a:rPr>
              <a:t>probable cause</a:t>
            </a:r>
            <a:r>
              <a:rPr lang="en-US" sz="2400">
                <a:latin typeface="Georgia" pitchFamily="18" charset="0"/>
              </a:rPr>
              <a:t>”---suspicious “Rebel” sympathizers.</a:t>
            </a:r>
          </a:p>
          <a:p>
            <a:pPr lvl="1">
              <a:lnSpc>
                <a:spcPct val="80000"/>
              </a:lnSpc>
              <a:spcBef>
                <a:spcPct val="35000"/>
              </a:spcBef>
            </a:pPr>
            <a:r>
              <a:rPr lang="en-US" sz="2400">
                <a:latin typeface="Georgia" pitchFamily="18" charset="0"/>
              </a:rPr>
              <a:t>Closed “rebel” newspapers:  Violated 1</a:t>
            </a:r>
            <a:r>
              <a:rPr lang="en-US" sz="2400" baseline="30000">
                <a:latin typeface="Georgia" pitchFamily="18" charset="0"/>
              </a:rPr>
              <a:t>st</a:t>
            </a:r>
            <a:r>
              <a:rPr lang="en-US" sz="2400">
                <a:latin typeface="Georgia" pitchFamily="18" charset="0"/>
              </a:rPr>
              <a:t> amendment rights of “</a:t>
            </a:r>
            <a:r>
              <a:rPr lang="en-US" sz="2400" b="1" u="sng">
                <a:latin typeface="Georgia" pitchFamily="18" charset="0"/>
              </a:rPr>
              <a:t>free speech and press</a:t>
            </a:r>
            <a:r>
              <a:rPr lang="en-US" sz="2400">
                <a:latin typeface="Georgia" pitchFamily="18" charset="0"/>
              </a:rPr>
              <a:t>”.</a:t>
            </a:r>
          </a:p>
          <a:p>
            <a:pPr>
              <a:lnSpc>
                <a:spcPct val="80000"/>
              </a:lnSpc>
              <a:spcBef>
                <a:spcPct val="35000"/>
              </a:spcBef>
              <a:buClr>
                <a:srgbClr val="A50021"/>
              </a:buClr>
              <a:buSzPct val="80000"/>
              <a:buFont typeface="Wingdings" pitchFamily="2" charset="2"/>
              <a:buChar char="v"/>
            </a:pPr>
            <a:r>
              <a:rPr lang="en-US" sz="2800" b="1">
                <a:latin typeface="Georgia" pitchFamily="18" charset="0"/>
              </a:rPr>
              <a:t>First Income Tax</a:t>
            </a:r>
          </a:p>
          <a:p>
            <a:pPr>
              <a:lnSpc>
                <a:spcPct val="80000"/>
              </a:lnSpc>
              <a:spcBef>
                <a:spcPct val="35000"/>
              </a:spcBef>
              <a:buClr>
                <a:srgbClr val="A50021"/>
              </a:buClr>
              <a:buSzPct val="80000"/>
              <a:buFont typeface="Wingdings" pitchFamily="2" charset="2"/>
              <a:buChar char="v"/>
            </a:pPr>
            <a:r>
              <a:rPr lang="en-US" sz="2800" b="1">
                <a:latin typeface="Georgia" pitchFamily="18" charset="0"/>
              </a:rPr>
              <a:t>Greenbacks</a:t>
            </a:r>
          </a:p>
          <a:p>
            <a:pPr lvl="1">
              <a:lnSpc>
                <a:spcPct val="80000"/>
              </a:lnSpc>
              <a:spcBef>
                <a:spcPct val="35000"/>
              </a:spcBef>
            </a:pPr>
            <a:r>
              <a:rPr lang="en-US" sz="2400">
                <a:latin typeface="Georgia" pitchFamily="18" charset="0"/>
              </a:rPr>
              <a:t>1</a:t>
            </a:r>
            <a:r>
              <a:rPr lang="en-US" sz="2400" baseline="30000">
                <a:latin typeface="Georgia" pitchFamily="18" charset="0"/>
              </a:rPr>
              <a:t>st</a:t>
            </a:r>
            <a:r>
              <a:rPr lang="en-US" sz="2400">
                <a:latin typeface="Georgia" pitchFamily="18" charset="0"/>
              </a:rPr>
              <a:t> paper money</a:t>
            </a:r>
          </a:p>
        </p:txBody>
      </p:sp>
      <p:sp>
        <p:nvSpPr>
          <p:cNvPr id="378885" name="AutoShape 5">
            <a:hlinkClick r:id="rId3" action="ppaction://hlinksldjump"/>
          </p:cNvPr>
          <p:cNvSpPr>
            <a:spLocks noChangeArrowheads="1"/>
          </p:cNvSpPr>
          <p:nvPr/>
        </p:nvSpPr>
        <p:spPr bwMode="auto">
          <a:xfrm>
            <a:off x="8610600" y="64008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378887" name="WordArt 7"/>
          <p:cNvSpPr>
            <a:spLocks noChangeArrowheads="1" noChangeShapeType="1" noTextEdit="1"/>
          </p:cNvSpPr>
          <p:nvPr/>
        </p:nvSpPr>
        <p:spPr bwMode="auto">
          <a:xfrm>
            <a:off x="457200" y="152400"/>
            <a:ext cx="8458200" cy="571500"/>
          </a:xfrm>
          <a:prstGeom prst="rect">
            <a:avLst/>
          </a:prstGeom>
        </p:spPr>
        <p:txBody>
          <a:bodyPr wrap="none" fromWordArt="1">
            <a:prstTxWarp prst="textCanUp">
              <a:avLst>
                <a:gd name="adj" fmla="val 85713"/>
              </a:avLst>
            </a:prstTxWarp>
          </a:bodyPr>
          <a:lstStyle/>
          <a:p>
            <a:pPr algn="ctr"/>
            <a:r>
              <a:rPr lang="en-US" sz="3600" kern="10">
                <a:ln w="19050">
                  <a:solidFill>
                    <a:schemeClr val="tx1"/>
                  </a:solidFill>
                  <a:round/>
                  <a:headEnd/>
                  <a:tailEnd/>
                </a:ln>
                <a:solidFill>
                  <a:srgbClr val="0066CC"/>
                </a:solidFill>
                <a:effectLst>
                  <a:outerShdw dist="35921" dir="2700000" algn="ctr" rotWithShape="0">
                    <a:srgbClr val="990000"/>
                  </a:outerShdw>
                </a:effectLst>
                <a:latin typeface="Impact"/>
              </a:rPr>
              <a:t>LINCOLN'S  "NECESSARY"  ACTIONS</a:t>
            </a:r>
          </a:p>
        </p:txBody>
      </p:sp>
      <p:pic>
        <p:nvPicPr>
          <p:cNvPr id="378889" name="Picture 9"/>
          <p:cNvPicPr>
            <a:picLocks noChangeAspect="1" noChangeArrowheads="1"/>
          </p:cNvPicPr>
          <p:nvPr>
            <p:ph sz="half" idx="2"/>
          </p:nvPr>
        </p:nvPicPr>
        <p:blipFill>
          <a:blip r:embed="rId4" cstate="print"/>
          <a:srcRect/>
          <a:stretch>
            <a:fillRect/>
          </a:stretch>
        </p:blipFill>
        <p:spPr>
          <a:xfrm>
            <a:off x="228600" y="1524000"/>
            <a:ext cx="2752725" cy="3200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slide(fromBottom)">
                                      <p:cBhvr>
                                        <p:cTn id="7" dur="500"/>
                                        <p:tgtEl>
                                          <p:spTgt spid="378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slide(fromBottom)">
                                      <p:cBhvr>
                                        <p:cTn id="12" dur="500"/>
                                        <p:tgtEl>
                                          <p:spTgt spid="378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78883">
                                            <p:txEl>
                                              <p:pRg st="2" end="2"/>
                                            </p:txEl>
                                          </p:spTgt>
                                        </p:tgtEl>
                                        <p:attrNameLst>
                                          <p:attrName>style.visibility</p:attrName>
                                        </p:attrNameLst>
                                      </p:cBhvr>
                                      <p:to>
                                        <p:strVal val="visible"/>
                                      </p:to>
                                    </p:set>
                                    <p:animEffect transition="in" filter="slide(fromBottom)">
                                      <p:cBhvr>
                                        <p:cTn id="17" dur="500"/>
                                        <p:tgtEl>
                                          <p:spTgt spid="378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78883">
                                            <p:txEl>
                                              <p:pRg st="3" end="3"/>
                                            </p:txEl>
                                          </p:spTgt>
                                        </p:tgtEl>
                                        <p:attrNameLst>
                                          <p:attrName>style.visibility</p:attrName>
                                        </p:attrNameLst>
                                      </p:cBhvr>
                                      <p:to>
                                        <p:strVal val="visible"/>
                                      </p:to>
                                    </p:set>
                                    <p:animEffect transition="in" filter="slide(fromBottom)">
                                      <p:cBhvr>
                                        <p:cTn id="22" dur="500"/>
                                        <p:tgtEl>
                                          <p:spTgt spid="378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78883">
                                            <p:txEl>
                                              <p:pRg st="4" end="4"/>
                                            </p:txEl>
                                          </p:spTgt>
                                        </p:tgtEl>
                                        <p:attrNameLst>
                                          <p:attrName>style.visibility</p:attrName>
                                        </p:attrNameLst>
                                      </p:cBhvr>
                                      <p:to>
                                        <p:strVal val="visible"/>
                                      </p:to>
                                    </p:set>
                                    <p:animEffect transition="in" filter="slide(fromBottom)">
                                      <p:cBhvr>
                                        <p:cTn id="27" dur="500"/>
                                        <p:tgtEl>
                                          <p:spTgt spid="3788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78883">
                                            <p:txEl>
                                              <p:pRg st="5" end="5"/>
                                            </p:txEl>
                                          </p:spTgt>
                                        </p:tgtEl>
                                        <p:attrNameLst>
                                          <p:attrName>style.visibility</p:attrName>
                                        </p:attrNameLst>
                                      </p:cBhvr>
                                      <p:to>
                                        <p:strVal val="visible"/>
                                      </p:to>
                                    </p:set>
                                    <p:animEffect transition="in" filter="slide(fromBottom)">
                                      <p:cBhvr>
                                        <p:cTn id="32" dur="500"/>
                                        <p:tgtEl>
                                          <p:spTgt spid="3788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78883">
                                            <p:txEl>
                                              <p:pRg st="6" end="6"/>
                                            </p:txEl>
                                          </p:spTgt>
                                        </p:tgtEl>
                                        <p:attrNameLst>
                                          <p:attrName>style.visibility</p:attrName>
                                        </p:attrNameLst>
                                      </p:cBhvr>
                                      <p:to>
                                        <p:strVal val="visible"/>
                                      </p:to>
                                    </p:set>
                                    <p:animEffect transition="in" filter="slide(fromBottom)">
                                      <p:cBhvr>
                                        <p:cTn id="37" dur="500"/>
                                        <p:tgtEl>
                                          <p:spTgt spid="3788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78883">
                                            <p:txEl>
                                              <p:pRg st="7" end="7"/>
                                            </p:txEl>
                                          </p:spTgt>
                                        </p:tgtEl>
                                        <p:attrNameLst>
                                          <p:attrName>style.visibility</p:attrName>
                                        </p:attrNameLst>
                                      </p:cBhvr>
                                      <p:to>
                                        <p:strVal val="visible"/>
                                      </p:to>
                                    </p:set>
                                    <p:animEffect transition="in" filter="slide(fromBottom)">
                                      <p:cBhvr>
                                        <p:cTn id="42" dur="500"/>
                                        <p:tgtEl>
                                          <p:spTgt spid="3788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3581400" y="923925"/>
            <a:ext cx="5334000" cy="3267075"/>
          </a:xfrm>
          <a:prstGeom prst="rect">
            <a:avLst/>
          </a:prstGeom>
          <a:noFill/>
          <a:ln w="9525">
            <a:noFill/>
            <a:miter lim="800000"/>
            <a:headEnd/>
            <a:tailEnd/>
          </a:ln>
          <a:effectLst/>
        </p:spPr>
        <p:txBody>
          <a:bodyPr>
            <a:spAutoFit/>
          </a:bodyPr>
          <a:lstStyle/>
          <a:p>
            <a:pPr algn="ctr">
              <a:spcBef>
                <a:spcPts val="500"/>
              </a:spcBef>
              <a:spcAft>
                <a:spcPts val="500"/>
              </a:spcAft>
              <a:buFontTx/>
              <a:buChar char="•"/>
            </a:pPr>
            <a:r>
              <a:rPr lang="en-US" sz="2400" b="1" u="sng">
                <a:solidFill>
                  <a:srgbClr val="CC0000"/>
                </a:solidFill>
                <a:effectLst>
                  <a:outerShdw blurRad="38100" dist="38100" dir="2700000" algn="tl">
                    <a:srgbClr val="000000"/>
                  </a:outerShdw>
                </a:effectLst>
                <a:latin typeface="Tahoma" pitchFamily="34" charset="0"/>
              </a:rPr>
              <a:t>Abolitionists</a:t>
            </a:r>
            <a:r>
              <a:rPr lang="en-US" sz="2400" b="1" u="sng">
                <a:solidFill>
                  <a:srgbClr val="FF0000"/>
                </a:solidFill>
                <a:effectLst>
                  <a:outerShdw blurRad="38100" dist="38100" dir="2700000" algn="tl">
                    <a:srgbClr val="000000"/>
                  </a:outerShdw>
                </a:effectLst>
                <a:latin typeface="Tahoma" pitchFamily="34" charset="0"/>
              </a:rPr>
              <a:t> </a:t>
            </a:r>
            <a:r>
              <a:rPr lang="en-US" sz="2400" b="1">
                <a:latin typeface="Tahoma" pitchFamily="34" charset="0"/>
              </a:rPr>
              <a:t>pressured Lincoln to free the slaves. </a:t>
            </a:r>
          </a:p>
          <a:p>
            <a:pPr algn="ctr">
              <a:spcBef>
                <a:spcPts val="500"/>
              </a:spcBef>
              <a:spcAft>
                <a:spcPts val="500"/>
              </a:spcAft>
              <a:buFontTx/>
              <a:buChar char="•"/>
            </a:pPr>
            <a:r>
              <a:rPr lang="en-US" sz="2400" b="1">
                <a:latin typeface="Tahoma" pitchFamily="34" charset="0"/>
              </a:rPr>
              <a:t>After the </a:t>
            </a:r>
            <a:r>
              <a:rPr lang="en-US" sz="2400" b="1" u="sng">
                <a:solidFill>
                  <a:srgbClr val="0000CC"/>
                </a:solidFill>
                <a:effectLst>
                  <a:outerShdw blurRad="38100" dist="38100" dir="2700000" algn="tl">
                    <a:srgbClr val="000000"/>
                  </a:outerShdw>
                </a:effectLst>
                <a:latin typeface="Tahoma" pitchFamily="34" charset="0"/>
              </a:rPr>
              <a:t>Battle of Antietam</a:t>
            </a:r>
            <a:r>
              <a:rPr lang="en-US" sz="2400" b="1">
                <a:latin typeface="Tahoma" pitchFamily="34" charset="0"/>
              </a:rPr>
              <a:t>, he announced that the slaves would be freed. </a:t>
            </a:r>
          </a:p>
          <a:p>
            <a:pPr algn="ctr">
              <a:spcBef>
                <a:spcPts val="500"/>
              </a:spcBef>
              <a:spcAft>
                <a:spcPts val="500"/>
              </a:spcAft>
              <a:buFontTx/>
              <a:buChar char="•"/>
            </a:pPr>
            <a:r>
              <a:rPr lang="en-US" sz="2400" b="1">
                <a:latin typeface="Tahoma" pitchFamily="34" charset="0"/>
              </a:rPr>
              <a:t>Became effective on Jan. 1, 1863, in those states still in </a:t>
            </a:r>
            <a:r>
              <a:rPr lang="en-US" sz="2400" b="1" u="sng">
                <a:solidFill>
                  <a:srgbClr val="CC0000"/>
                </a:solidFill>
                <a:effectLst>
                  <a:outerShdw blurRad="38100" dist="38100" dir="2700000" algn="tl">
                    <a:srgbClr val="000000"/>
                  </a:outerShdw>
                </a:effectLst>
                <a:latin typeface="Tahoma" pitchFamily="34" charset="0"/>
              </a:rPr>
              <a:t>rebellion</a:t>
            </a:r>
            <a:r>
              <a:rPr lang="en-US" sz="2400" b="1">
                <a:latin typeface="Tahoma" pitchFamily="34" charset="0"/>
              </a:rPr>
              <a:t>. </a:t>
            </a:r>
            <a:endParaRPr lang="en-US" sz="2400"/>
          </a:p>
        </p:txBody>
      </p:sp>
      <p:sp>
        <p:nvSpPr>
          <p:cNvPr id="113672" name="Text Box 8"/>
          <p:cNvSpPr txBox="1">
            <a:spLocks noChangeArrowheads="1"/>
          </p:cNvSpPr>
          <p:nvPr/>
        </p:nvSpPr>
        <p:spPr bwMode="auto">
          <a:xfrm>
            <a:off x="0" y="4606925"/>
            <a:ext cx="9144000" cy="2327275"/>
          </a:xfrm>
          <a:prstGeom prst="rect">
            <a:avLst/>
          </a:prstGeom>
          <a:noFill/>
          <a:ln w="9525">
            <a:noFill/>
            <a:miter lim="800000"/>
            <a:headEnd/>
            <a:tailEnd/>
          </a:ln>
          <a:effectLst/>
        </p:spPr>
        <p:txBody>
          <a:bodyPr>
            <a:spAutoFit/>
          </a:bodyPr>
          <a:lstStyle/>
          <a:p>
            <a:pPr algn="ctr">
              <a:spcBef>
                <a:spcPts val="500"/>
              </a:spcBef>
              <a:spcAft>
                <a:spcPts val="500"/>
              </a:spcAft>
              <a:buFontTx/>
              <a:buChar char="•"/>
            </a:pPr>
            <a:r>
              <a:rPr lang="en-US" sz="2400" b="1" u="sng">
                <a:solidFill>
                  <a:srgbClr val="0000CC"/>
                </a:solidFill>
                <a:effectLst>
                  <a:outerShdw blurRad="38100" dist="38100" dir="2700000" algn="tl">
                    <a:srgbClr val="000000"/>
                  </a:outerShdw>
                </a:effectLst>
                <a:latin typeface="Tahoma" pitchFamily="34" charset="0"/>
              </a:rPr>
              <a:t>Emancipation Proclamation</a:t>
            </a:r>
            <a:r>
              <a:rPr lang="en-US" sz="2400" b="1">
                <a:latin typeface="Tahoma" pitchFamily="34" charset="0"/>
              </a:rPr>
              <a:t> did not end slavery in US</a:t>
            </a:r>
          </a:p>
          <a:p>
            <a:pPr algn="ctr">
              <a:spcBef>
                <a:spcPts val="500"/>
              </a:spcBef>
              <a:spcAft>
                <a:spcPts val="500"/>
              </a:spcAft>
              <a:buFontTx/>
              <a:buChar char="•"/>
            </a:pPr>
            <a:r>
              <a:rPr lang="en-US" sz="2400" b="1">
                <a:latin typeface="Tahoma" pitchFamily="34" charset="0"/>
              </a:rPr>
              <a:t>Lincoln’s </a:t>
            </a:r>
            <a:r>
              <a:rPr lang="en-US" sz="2400" b="1" u="sng">
                <a:solidFill>
                  <a:srgbClr val="CC0000"/>
                </a:solidFill>
                <a:effectLst>
                  <a:outerShdw blurRad="38100" dist="38100" dir="2700000" algn="tl">
                    <a:srgbClr val="000000"/>
                  </a:outerShdw>
                </a:effectLst>
                <a:latin typeface="Tahoma" pitchFamily="34" charset="0"/>
              </a:rPr>
              <a:t>“first”</a:t>
            </a:r>
            <a:r>
              <a:rPr lang="en-US" sz="2400" b="1">
                <a:latin typeface="Tahoma" pitchFamily="34" charset="0"/>
              </a:rPr>
              <a:t> step towards ending slavery.  </a:t>
            </a:r>
          </a:p>
          <a:p>
            <a:pPr algn="ctr">
              <a:spcBef>
                <a:spcPts val="500"/>
              </a:spcBef>
              <a:spcAft>
                <a:spcPts val="500"/>
              </a:spcAft>
              <a:buFontTx/>
              <a:buChar char="•"/>
            </a:pPr>
            <a:r>
              <a:rPr lang="en-US" sz="2400" b="1">
                <a:latin typeface="Tahoma" pitchFamily="34" charset="0"/>
              </a:rPr>
              <a:t>“</a:t>
            </a:r>
            <a:r>
              <a:rPr lang="en-US" sz="2400" b="1" u="sng">
                <a:latin typeface="Tahoma" pitchFamily="34" charset="0"/>
              </a:rPr>
              <a:t>Final step</a:t>
            </a:r>
            <a:r>
              <a:rPr lang="en-US" sz="2400" b="1">
                <a:latin typeface="Tahoma" pitchFamily="34" charset="0"/>
              </a:rPr>
              <a:t>” </a:t>
            </a:r>
            <a:r>
              <a:rPr lang="en-US" sz="2400" b="1" u="sng">
                <a:solidFill>
                  <a:srgbClr val="0000CC"/>
                </a:solidFill>
                <a:effectLst>
                  <a:outerShdw blurRad="38100" dist="38100" dir="2700000" algn="tl">
                    <a:srgbClr val="000000"/>
                  </a:outerShdw>
                </a:effectLst>
                <a:latin typeface="Tahoma" pitchFamily="34" charset="0"/>
              </a:rPr>
              <a:t>13th Amendment</a:t>
            </a:r>
            <a:r>
              <a:rPr lang="en-US" sz="2400" b="1">
                <a:latin typeface="Tahoma" pitchFamily="34" charset="0"/>
              </a:rPr>
              <a:t> to the Constitution on Dec. 1865 would legally and constitutionally abolish slavery.</a:t>
            </a:r>
          </a:p>
          <a:p>
            <a:pPr>
              <a:spcBef>
                <a:spcPct val="50000"/>
              </a:spcBef>
            </a:pPr>
            <a:endParaRPr lang="en-US"/>
          </a:p>
        </p:txBody>
      </p:sp>
      <p:sp>
        <p:nvSpPr>
          <p:cNvPr id="113673" name="WordArt 9"/>
          <p:cNvSpPr>
            <a:spLocks noChangeArrowheads="1" noChangeShapeType="1" noTextEdit="1"/>
          </p:cNvSpPr>
          <p:nvPr/>
        </p:nvSpPr>
        <p:spPr bwMode="auto">
          <a:xfrm>
            <a:off x="228600" y="152400"/>
            <a:ext cx="8610600" cy="457200"/>
          </a:xfrm>
          <a:prstGeom prst="rect">
            <a:avLst/>
          </a:prstGeom>
        </p:spPr>
        <p:txBody>
          <a:bodyPr wrap="none" fromWordArt="1">
            <a:prstTxWarp prst="textCanUp">
              <a:avLst>
                <a:gd name="adj" fmla="val 85713"/>
              </a:avLst>
            </a:prstTxWarp>
          </a:bodyPr>
          <a:lstStyle/>
          <a:p>
            <a:pPr algn="ctr"/>
            <a:r>
              <a:rPr lang="en-US" sz="2800" b="1"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tx1"/>
                  </a:outerShdw>
                </a:effectLst>
                <a:latin typeface="Impact"/>
              </a:rPr>
              <a:t>EMANCIPATION PROCLAMATION</a:t>
            </a:r>
          </a:p>
        </p:txBody>
      </p:sp>
      <p:pic>
        <p:nvPicPr>
          <p:cNvPr id="113674" name="Picture 10"/>
          <p:cNvPicPr>
            <a:picLocks noChangeAspect="1" noChangeArrowheads="1"/>
          </p:cNvPicPr>
          <p:nvPr/>
        </p:nvPicPr>
        <p:blipFill>
          <a:blip r:embed="rId3" cstate="print"/>
          <a:srcRect/>
          <a:stretch>
            <a:fillRect/>
          </a:stretch>
        </p:blipFill>
        <p:spPr bwMode="auto">
          <a:xfrm>
            <a:off x="228600" y="990600"/>
            <a:ext cx="2981325" cy="33528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Effect transition="in" filter="blinds(horizontal)">
                                      <p:cBhvr>
                                        <p:cTn id="7" dur="500"/>
                                        <p:tgtEl>
                                          <p:spTgt spid="113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68">
                                            <p:txEl>
                                              <p:pRg st="1" end="1"/>
                                            </p:txEl>
                                          </p:spTgt>
                                        </p:tgtEl>
                                        <p:attrNameLst>
                                          <p:attrName>style.visibility</p:attrName>
                                        </p:attrNameLst>
                                      </p:cBhvr>
                                      <p:to>
                                        <p:strVal val="visible"/>
                                      </p:to>
                                    </p:set>
                                    <p:animEffect transition="in" filter="blinds(horizontal)">
                                      <p:cBhvr>
                                        <p:cTn id="12" dur="500"/>
                                        <p:tgtEl>
                                          <p:spTgt spid="1136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68">
                                            <p:txEl>
                                              <p:pRg st="2" end="2"/>
                                            </p:txEl>
                                          </p:spTgt>
                                        </p:tgtEl>
                                        <p:attrNameLst>
                                          <p:attrName>style.visibility</p:attrName>
                                        </p:attrNameLst>
                                      </p:cBhvr>
                                      <p:to>
                                        <p:strVal val="visible"/>
                                      </p:to>
                                    </p:set>
                                    <p:animEffect transition="in" filter="blinds(horizontal)">
                                      <p:cBhvr>
                                        <p:cTn id="17" dur="500"/>
                                        <p:tgtEl>
                                          <p:spTgt spid="1136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3672">
                                            <p:txEl>
                                              <p:pRg st="0" end="0"/>
                                            </p:txEl>
                                          </p:spTgt>
                                        </p:tgtEl>
                                        <p:attrNameLst>
                                          <p:attrName>style.visibility</p:attrName>
                                        </p:attrNameLst>
                                      </p:cBhvr>
                                      <p:to>
                                        <p:strVal val="visible"/>
                                      </p:to>
                                    </p:set>
                                    <p:animEffect transition="in" filter="box(in)">
                                      <p:cBhvr>
                                        <p:cTn id="22" dur="500"/>
                                        <p:tgtEl>
                                          <p:spTgt spid="1136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3672">
                                            <p:txEl>
                                              <p:pRg st="1" end="1"/>
                                            </p:txEl>
                                          </p:spTgt>
                                        </p:tgtEl>
                                        <p:attrNameLst>
                                          <p:attrName>style.visibility</p:attrName>
                                        </p:attrNameLst>
                                      </p:cBhvr>
                                      <p:to>
                                        <p:strVal val="visible"/>
                                      </p:to>
                                    </p:set>
                                    <p:animEffect transition="in" filter="box(in)">
                                      <p:cBhvr>
                                        <p:cTn id="27" dur="500"/>
                                        <p:tgtEl>
                                          <p:spTgt spid="1136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3672">
                                            <p:txEl>
                                              <p:pRg st="2" end="2"/>
                                            </p:txEl>
                                          </p:spTgt>
                                        </p:tgtEl>
                                        <p:attrNameLst>
                                          <p:attrName>style.visibility</p:attrName>
                                        </p:attrNameLst>
                                      </p:cBhvr>
                                      <p:to>
                                        <p:strVal val="visible"/>
                                      </p:to>
                                    </p:set>
                                    <p:animEffect transition="in" filter="box(in)">
                                      <p:cBhvr>
                                        <p:cTn id="32" dur="500"/>
                                        <p:tgtEl>
                                          <p:spTgt spid="1136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p:bldP spid="11367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6400800" y="990600"/>
            <a:ext cx="2743200" cy="4592638"/>
          </a:xfrm>
          <a:prstGeom prst="rect">
            <a:avLst/>
          </a:prstGeom>
          <a:noFill/>
          <a:ln w="9525">
            <a:noFill/>
            <a:miter lim="800000"/>
            <a:headEnd/>
            <a:tailEnd/>
          </a:ln>
          <a:effectLst>
            <a:outerShdw dist="28398" dir="20006097" algn="ctr" rotWithShape="0">
              <a:srgbClr val="000000"/>
            </a:outerShdw>
          </a:effectLst>
        </p:spPr>
        <p:txBody>
          <a:bodyPr>
            <a:spAutoFit/>
          </a:bodyPr>
          <a:lstStyle/>
          <a:p>
            <a:pPr algn="ctr">
              <a:lnSpc>
                <a:spcPct val="75000"/>
              </a:lnSpc>
              <a:spcBef>
                <a:spcPts val="500"/>
              </a:spcBef>
              <a:spcAft>
                <a:spcPts val="500"/>
              </a:spcAft>
              <a:buFontTx/>
              <a:buChar char="•"/>
            </a:pPr>
            <a:r>
              <a:rPr lang="en-US" sz="2400" b="1">
                <a:solidFill>
                  <a:srgbClr val="FFFF00"/>
                </a:solidFill>
                <a:latin typeface="Georgia" pitchFamily="18" charset="0"/>
              </a:rPr>
              <a:t>Freed all slaves in states in rebellion against the US</a:t>
            </a:r>
            <a:r>
              <a:rPr lang="en-US" sz="2400" b="1">
                <a:solidFill>
                  <a:srgbClr val="FFFF66"/>
                </a:solidFill>
                <a:latin typeface="Georgia" pitchFamily="18" charset="0"/>
              </a:rPr>
              <a:t/>
            </a:r>
            <a:br>
              <a:rPr lang="en-US" sz="2400" b="1">
                <a:solidFill>
                  <a:srgbClr val="FFFF66"/>
                </a:solidFill>
                <a:latin typeface="Georgia" pitchFamily="18" charset="0"/>
              </a:rPr>
            </a:br>
            <a:endParaRPr lang="en-US" sz="2400" b="1">
              <a:solidFill>
                <a:srgbClr val="FFFF66"/>
              </a:solidFill>
              <a:latin typeface="Georgia" pitchFamily="18" charset="0"/>
            </a:endParaRPr>
          </a:p>
          <a:p>
            <a:pPr algn="ctr">
              <a:lnSpc>
                <a:spcPct val="75000"/>
              </a:lnSpc>
              <a:spcBef>
                <a:spcPts val="500"/>
              </a:spcBef>
              <a:spcAft>
                <a:spcPts val="500"/>
              </a:spcAft>
              <a:buFontTx/>
              <a:buChar char="•"/>
            </a:pPr>
            <a:r>
              <a:rPr lang="en-US" sz="2400" b="1">
                <a:solidFill>
                  <a:srgbClr val="FFFFFF"/>
                </a:solidFill>
                <a:latin typeface="Georgia" pitchFamily="18" charset="0"/>
              </a:rPr>
              <a:t>Did not apply to slaves in border states fighting for US</a:t>
            </a:r>
            <a:br>
              <a:rPr lang="en-US" sz="2400" b="1">
                <a:solidFill>
                  <a:srgbClr val="FFFFFF"/>
                </a:solidFill>
                <a:latin typeface="Georgia" pitchFamily="18" charset="0"/>
              </a:rPr>
            </a:br>
            <a:endParaRPr lang="en-US" sz="2400" b="1">
              <a:solidFill>
                <a:srgbClr val="FFFFFF"/>
              </a:solidFill>
              <a:latin typeface="Georgia" pitchFamily="18" charset="0"/>
            </a:endParaRPr>
          </a:p>
          <a:p>
            <a:pPr algn="ctr">
              <a:lnSpc>
                <a:spcPct val="75000"/>
              </a:lnSpc>
              <a:spcBef>
                <a:spcPts val="500"/>
              </a:spcBef>
              <a:spcAft>
                <a:spcPts val="500"/>
              </a:spcAft>
              <a:buFontTx/>
              <a:buChar char="•"/>
            </a:pPr>
            <a:r>
              <a:rPr lang="en-US" sz="2400" b="1">
                <a:solidFill>
                  <a:srgbClr val="FFFF00"/>
                </a:solidFill>
                <a:latin typeface="Georgia" pitchFamily="18" charset="0"/>
              </a:rPr>
              <a:t>No affect on southern areas already under US control. </a:t>
            </a:r>
          </a:p>
          <a:p>
            <a:pPr algn="ctr">
              <a:lnSpc>
                <a:spcPct val="75000"/>
              </a:lnSpc>
              <a:spcBef>
                <a:spcPts val="500"/>
              </a:spcBef>
              <a:spcAft>
                <a:spcPts val="500"/>
              </a:spcAft>
              <a:buFontTx/>
              <a:buChar char="•"/>
            </a:pPr>
            <a:endParaRPr lang="en-US" sz="2400" b="1">
              <a:solidFill>
                <a:srgbClr val="FFFF00"/>
              </a:solidFill>
              <a:latin typeface="Georgia" pitchFamily="18" charset="0"/>
            </a:endParaRPr>
          </a:p>
        </p:txBody>
      </p:sp>
      <p:sp>
        <p:nvSpPr>
          <p:cNvPr id="476164" name="Text Box 4"/>
          <p:cNvSpPr txBox="1">
            <a:spLocks noChangeArrowheads="1"/>
          </p:cNvSpPr>
          <p:nvPr/>
        </p:nvSpPr>
        <p:spPr bwMode="auto">
          <a:xfrm>
            <a:off x="0" y="5756275"/>
            <a:ext cx="9144000" cy="2473325"/>
          </a:xfrm>
          <a:prstGeom prst="rect">
            <a:avLst/>
          </a:prstGeom>
          <a:noFill/>
          <a:ln w="9525">
            <a:noFill/>
            <a:miter lim="800000"/>
            <a:headEnd/>
            <a:tailEnd/>
          </a:ln>
          <a:effectLst>
            <a:outerShdw dist="25400" algn="ctr" rotWithShape="0">
              <a:srgbClr val="000000"/>
            </a:outerShdw>
          </a:effectLst>
        </p:spPr>
        <p:txBody>
          <a:bodyPr>
            <a:spAutoFit/>
          </a:bodyPr>
          <a:lstStyle/>
          <a:p>
            <a:pPr algn="ctr">
              <a:lnSpc>
                <a:spcPct val="85000"/>
              </a:lnSpc>
              <a:spcBef>
                <a:spcPts val="500"/>
              </a:spcBef>
              <a:spcAft>
                <a:spcPts val="500"/>
              </a:spcAft>
              <a:buFontTx/>
              <a:buChar char="•"/>
            </a:pPr>
            <a:r>
              <a:rPr lang="en-US" sz="2400" b="1">
                <a:solidFill>
                  <a:srgbClr val="FFFFFF"/>
                </a:solidFill>
                <a:latin typeface="Georgia" pitchFamily="18" charset="0"/>
              </a:rPr>
              <a:t>War was  NOW fought to end slavery.</a:t>
            </a:r>
            <a:r>
              <a:rPr lang="en-US" sz="2400" b="1">
                <a:solidFill>
                  <a:schemeClr val="bg1"/>
                </a:solidFill>
                <a:latin typeface="Georgia" pitchFamily="18" charset="0"/>
              </a:rPr>
              <a:t> </a:t>
            </a:r>
          </a:p>
          <a:p>
            <a:pPr algn="ctr">
              <a:lnSpc>
                <a:spcPct val="80000"/>
              </a:lnSpc>
              <a:spcBef>
                <a:spcPts val="500"/>
              </a:spcBef>
              <a:spcAft>
                <a:spcPts val="500"/>
              </a:spcAft>
              <a:buFontTx/>
              <a:buChar char="•"/>
            </a:pPr>
            <a:r>
              <a:rPr lang="en-US" sz="2400" b="1">
                <a:solidFill>
                  <a:srgbClr val="FFFF00"/>
                </a:solidFill>
                <a:latin typeface="Georgia" pitchFamily="18" charset="0"/>
              </a:rPr>
              <a:t>US soldiers were </a:t>
            </a:r>
            <a:r>
              <a:rPr lang="en-US" sz="2400" b="1">
                <a:latin typeface="Georgia" pitchFamily="18" charset="0"/>
              </a:rPr>
              <a:t>“</a:t>
            </a:r>
            <a:r>
              <a:rPr lang="en-US" sz="2400" b="1" u="sng">
                <a:latin typeface="Georgia" pitchFamily="18" charset="0"/>
              </a:rPr>
              <a:t>Freedom Fighters</a:t>
            </a:r>
            <a:r>
              <a:rPr lang="en-US" sz="2400" b="1">
                <a:latin typeface="Georgia" pitchFamily="18" charset="0"/>
              </a:rPr>
              <a:t>”</a:t>
            </a:r>
          </a:p>
          <a:p>
            <a:pPr>
              <a:spcBef>
                <a:spcPts val="500"/>
              </a:spcBef>
              <a:spcAft>
                <a:spcPts val="500"/>
              </a:spcAft>
              <a:buFontTx/>
              <a:buChar char="•"/>
            </a:pPr>
            <a:endParaRPr lang="en-US" sz="2400" b="1">
              <a:latin typeface="Georgia" pitchFamily="18" charset="0"/>
            </a:endParaRPr>
          </a:p>
          <a:p>
            <a:pPr>
              <a:spcBef>
                <a:spcPct val="50000"/>
              </a:spcBef>
            </a:pPr>
            <a:endParaRPr lang="en-US" sz="2400">
              <a:solidFill>
                <a:schemeClr val="bg1"/>
              </a:solidFill>
              <a:latin typeface="Georgia" pitchFamily="18" charset="0"/>
            </a:endParaRPr>
          </a:p>
          <a:p>
            <a:pPr>
              <a:spcBef>
                <a:spcPct val="50000"/>
              </a:spcBef>
            </a:pPr>
            <a:endParaRPr lang="en-US" sz="2400">
              <a:latin typeface="Georgia" pitchFamily="18" charset="0"/>
            </a:endParaRPr>
          </a:p>
        </p:txBody>
      </p:sp>
      <p:sp>
        <p:nvSpPr>
          <p:cNvPr id="476165" name="WordArt 5"/>
          <p:cNvSpPr>
            <a:spLocks noChangeArrowheads="1" noChangeShapeType="1" noTextEdit="1"/>
          </p:cNvSpPr>
          <p:nvPr/>
        </p:nvSpPr>
        <p:spPr bwMode="auto">
          <a:xfrm>
            <a:off x="228600" y="152400"/>
            <a:ext cx="8610600" cy="457200"/>
          </a:xfrm>
          <a:prstGeom prst="rect">
            <a:avLst/>
          </a:prstGeom>
        </p:spPr>
        <p:txBody>
          <a:bodyPr wrap="none" fromWordArt="1">
            <a:prstTxWarp prst="textCanUp">
              <a:avLst>
                <a:gd name="adj" fmla="val 85713"/>
              </a:avLst>
            </a:prstTxWarp>
          </a:bodyPr>
          <a:lstStyle/>
          <a:p>
            <a:pPr algn="ctr"/>
            <a:r>
              <a:rPr lang="en-US" sz="2800" b="1" kern="10">
                <a:ln w="19050">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000000"/>
                  </a:outerShdw>
                </a:effectLst>
                <a:latin typeface="Impact"/>
              </a:rPr>
              <a:t>EMANCIPATION PROCLAMATION</a:t>
            </a:r>
          </a:p>
        </p:txBody>
      </p:sp>
      <p:pic>
        <p:nvPicPr>
          <p:cNvPr id="476166" name="Picture 6"/>
          <p:cNvPicPr>
            <a:picLocks noChangeAspect="1" noChangeArrowheads="1"/>
          </p:cNvPicPr>
          <p:nvPr/>
        </p:nvPicPr>
        <p:blipFill>
          <a:blip r:embed="rId3" cstate="print"/>
          <a:srcRect/>
          <a:stretch>
            <a:fillRect/>
          </a:stretch>
        </p:blipFill>
        <p:spPr bwMode="auto">
          <a:xfrm>
            <a:off x="228600" y="914400"/>
            <a:ext cx="6019800" cy="4133850"/>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checkerboard(down)">
                                      <p:cBhvr>
                                        <p:cTn id="7" dur="500"/>
                                        <p:tgtEl>
                                          <p:spTgt spid="476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476163">
                                            <p:txEl>
                                              <p:pRg st="1" end="1"/>
                                            </p:txEl>
                                          </p:spTgt>
                                        </p:tgtEl>
                                        <p:attrNameLst>
                                          <p:attrName>style.visibility</p:attrName>
                                        </p:attrNameLst>
                                      </p:cBhvr>
                                      <p:to>
                                        <p:strVal val="visible"/>
                                      </p:to>
                                    </p:set>
                                    <p:animEffect transition="in" filter="checkerboard(down)">
                                      <p:cBhvr>
                                        <p:cTn id="12" dur="500"/>
                                        <p:tgtEl>
                                          <p:spTgt spid="476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476163">
                                            <p:txEl>
                                              <p:pRg st="2" end="2"/>
                                            </p:txEl>
                                          </p:spTgt>
                                        </p:tgtEl>
                                        <p:attrNameLst>
                                          <p:attrName>style.visibility</p:attrName>
                                        </p:attrNameLst>
                                      </p:cBhvr>
                                      <p:to>
                                        <p:strVal val="visible"/>
                                      </p:to>
                                    </p:set>
                                    <p:animEffect transition="in" filter="checkerboard(down)">
                                      <p:cBhvr>
                                        <p:cTn id="17" dur="500"/>
                                        <p:tgtEl>
                                          <p:spTgt spid="476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6164"/>
                                        </p:tgtEl>
                                        <p:attrNameLst>
                                          <p:attrName>style.visibility</p:attrName>
                                        </p:attrNameLst>
                                      </p:cBhvr>
                                      <p:to>
                                        <p:strVal val="visible"/>
                                      </p:to>
                                    </p:set>
                                    <p:animEffect transition="in" filter="blinds(horizontal)">
                                      <p:cBhvr>
                                        <p:cTn id="22" dur="500"/>
                                        <p:tgtEl>
                                          <p:spTgt spid="47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bldLvl="2" autoUpdateAnimBg="0"/>
      <p:bldP spid="4761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Text Box 3"/>
          <p:cNvSpPr txBox="1">
            <a:spLocks noChangeArrowheads="1"/>
          </p:cNvSpPr>
          <p:nvPr/>
        </p:nvSpPr>
        <p:spPr bwMode="auto">
          <a:xfrm>
            <a:off x="6324600" y="1400175"/>
            <a:ext cx="2819400" cy="2654300"/>
          </a:xfrm>
          <a:prstGeom prst="rect">
            <a:avLst/>
          </a:prstGeom>
          <a:noFill/>
          <a:ln w="9525">
            <a:noFill/>
            <a:miter lim="800000"/>
            <a:headEnd/>
            <a:tailEnd/>
          </a:ln>
          <a:effectLst>
            <a:outerShdw dist="25400" algn="ctr" rotWithShape="0">
              <a:srgbClr val="000000"/>
            </a:outerShdw>
          </a:effectLst>
        </p:spPr>
        <p:txBody>
          <a:bodyPr>
            <a:spAutoFit/>
          </a:bodyPr>
          <a:lstStyle/>
          <a:p>
            <a:pPr algn="ctr">
              <a:buFontTx/>
              <a:buChar char="•"/>
            </a:pPr>
            <a:r>
              <a:rPr lang="en-US" sz="2800" b="1">
                <a:solidFill>
                  <a:srgbClr val="FFFF66"/>
                </a:solidFill>
                <a:latin typeface="Georgia" pitchFamily="18" charset="0"/>
              </a:rPr>
              <a:t> </a:t>
            </a:r>
            <a:r>
              <a:rPr lang="en-US" sz="2800" b="1">
                <a:solidFill>
                  <a:srgbClr val="FFFF00"/>
                </a:solidFill>
                <a:latin typeface="Georgia" pitchFamily="18" charset="0"/>
              </a:rPr>
              <a:t>Kept </a:t>
            </a:r>
            <a:r>
              <a:rPr lang="en-US" sz="2800" b="1" u="sng">
                <a:latin typeface="Georgia" pitchFamily="18" charset="0"/>
              </a:rPr>
              <a:t>Great Britain</a:t>
            </a:r>
            <a:r>
              <a:rPr lang="en-US" sz="2800" b="1">
                <a:solidFill>
                  <a:srgbClr val="FFFF66"/>
                </a:solidFill>
                <a:latin typeface="Georgia" pitchFamily="18" charset="0"/>
              </a:rPr>
              <a:t> </a:t>
            </a:r>
            <a:r>
              <a:rPr lang="en-US" sz="2800" b="1">
                <a:solidFill>
                  <a:srgbClr val="FFFF00"/>
                </a:solidFill>
                <a:latin typeface="Georgia" pitchFamily="18" charset="0"/>
              </a:rPr>
              <a:t>from siding with the</a:t>
            </a:r>
            <a:r>
              <a:rPr lang="en-US" sz="2800" b="1">
                <a:solidFill>
                  <a:srgbClr val="FFFF66"/>
                </a:solidFill>
                <a:latin typeface="Georgia" pitchFamily="18" charset="0"/>
              </a:rPr>
              <a:t> </a:t>
            </a:r>
            <a:r>
              <a:rPr lang="en-US" sz="2800" b="1" u="sng">
                <a:latin typeface="Georgia" pitchFamily="18" charset="0"/>
              </a:rPr>
              <a:t>South</a:t>
            </a:r>
          </a:p>
          <a:p>
            <a:pPr algn="ctr"/>
            <a:r>
              <a:rPr lang="en-US" sz="2800" b="1">
                <a:solidFill>
                  <a:srgbClr val="FFFF00"/>
                </a:solidFill>
                <a:latin typeface="Georgia" pitchFamily="18" charset="0"/>
              </a:rPr>
              <a:t>and becoming an </a:t>
            </a:r>
            <a:r>
              <a:rPr lang="en-US" sz="2800" b="1" u="sng">
                <a:solidFill>
                  <a:srgbClr val="FFFFFF"/>
                </a:solidFill>
                <a:latin typeface="Georgia" pitchFamily="18" charset="0"/>
              </a:rPr>
              <a:t>ally</a:t>
            </a:r>
            <a:r>
              <a:rPr lang="en-US" sz="2800" b="1">
                <a:solidFill>
                  <a:srgbClr val="FFFF00"/>
                </a:solidFill>
                <a:latin typeface="Georgia" pitchFamily="18" charset="0"/>
              </a:rPr>
              <a:t>.</a:t>
            </a:r>
          </a:p>
        </p:txBody>
      </p:sp>
      <p:sp>
        <p:nvSpPr>
          <p:cNvPr id="478212" name="Text Box 4"/>
          <p:cNvSpPr txBox="1">
            <a:spLocks noChangeArrowheads="1"/>
          </p:cNvSpPr>
          <p:nvPr/>
        </p:nvSpPr>
        <p:spPr bwMode="auto">
          <a:xfrm>
            <a:off x="0" y="5105400"/>
            <a:ext cx="9144000" cy="3163888"/>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lnSpc>
                <a:spcPct val="80000"/>
              </a:lnSpc>
              <a:spcBef>
                <a:spcPts val="500"/>
              </a:spcBef>
              <a:spcAft>
                <a:spcPts val="500"/>
              </a:spcAft>
            </a:pPr>
            <a:r>
              <a:rPr lang="en-US" sz="3600" b="1" u="sng">
                <a:effectLst>
                  <a:outerShdw blurRad="38100" dist="38100" dir="2700000" algn="tl">
                    <a:srgbClr val="000000"/>
                  </a:outerShdw>
                </a:effectLst>
                <a:latin typeface="Georgia" pitchFamily="18" charset="0"/>
              </a:rPr>
              <a:t>War was now a war to</a:t>
            </a:r>
            <a:r>
              <a:rPr lang="en-US" sz="2800" b="1">
                <a:latin typeface="Georgia" pitchFamily="18" charset="0"/>
              </a:rPr>
              <a:t> </a:t>
            </a:r>
          </a:p>
          <a:p>
            <a:pPr algn="ctr">
              <a:lnSpc>
                <a:spcPct val="65000"/>
              </a:lnSpc>
              <a:spcBef>
                <a:spcPts val="200"/>
              </a:spcBef>
              <a:spcAft>
                <a:spcPts val="500"/>
              </a:spcAft>
              <a:buFontTx/>
              <a:buChar char="•"/>
            </a:pPr>
            <a:r>
              <a:rPr lang="en-US" sz="2800" b="1">
                <a:solidFill>
                  <a:srgbClr val="FFFF00"/>
                </a:solidFill>
                <a:effectLst>
                  <a:outerShdw blurRad="38100" dist="38100" dir="2700000" algn="tl">
                    <a:srgbClr val="000000"/>
                  </a:outerShdw>
                </a:effectLst>
                <a:latin typeface="Georgia" pitchFamily="18" charset="0"/>
              </a:rPr>
              <a:t>abolish slavery</a:t>
            </a:r>
            <a:endParaRPr lang="en-US" sz="2800" b="1">
              <a:solidFill>
                <a:srgbClr val="FFFF00"/>
              </a:solidFill>
              <a:latin typeface="Georgia" pitchFamily="18" charset="0"/>
            </a:endParaRPr>
          </a:p>
          <a:p>
            <a:pPr algn="ctr">
              <a:lnSpc>
                <a:spcPct val="65000"/>
              </a:lnSpc>
              <a:spcBef>
                <a:spcPts val="200"/>
              </a:spcBef>
              <a:spcAft>
                <a:spcPts val="500"/>
              </a:spcAft>
              <a:buFontTx/>
              <a:buChar char="•"/>
            </a:pPr>
            <a:r>
              <a:rPr lang="en-US" sz="2800" b="1">
                <a:effectLst>
                  <a:outerShdw blurRad="38100" dist="38100" dir="2700000" algn="tl">
                    <a:srgbClr val="000000"/>
                  </a:outerShdw>
                </a:effectLst>
                <a:latin typeface="Georgia" pitchFamily="18" charset="0"/>
              </a:rPr>
              <a:t>destroy the South</a:t>
            </a:r>
            <a:r>
              <a:rPr lang="en-US" sz="2800" b="1">
                <a:latin typeface="Georgia" pitchFamily="18" charset="0"/>
              </a:rPr>
              <a:t> </a:t>
            </a:r>
          </a:p>
          <a:p>
            <a:pPr algn="ctr">
              <a:lnSpc>
                <a:spcPct val="65000"/>
              </a:lnSpc>
              <a:spcBef>
                <a:spcPts val="200"/>
              </a:spcBef>
              <a:spcAft>
                <a:spcPts val="500"/>
              </a:spcAft>
              <a:buFontTx/>
              <a:buChar char="•"/>
            </a:pPr>
            <a:r>
              <a:rPr lang="en-US" sz="2800" b="1">
                <a:latin typeface="Georgia" pitchFamily="18" charset="0"/>
              </a:rPr>
              <a:t> </a:t>
            </a:r>
            <a:r>
              <a:rPr lang="en-US" sz="2800" b="1">
                <a:solidFill>
                  <a:srgbClr val="FFFF00"/>
                </a:solidFill>
                <a:effectLst>
                  <a:outerShdw blurRad="38100" dist="38100" dir="2700000" algn="tl">
                    <a:srgbClr val="000000"/>
                  </a:outerShdw>
                </a:effectLst>
                <a:latin typeface="Georgia" pitchFamily="18" charset="0"/>
              </a:rPr>
              <a:t>preserve the Union</a:t>
            </a:r>
            <a:endParaRPr lang="en-US" sz="2800" b="1">
              <a:solidFill>
                <a:srgbClr val="FFFF00"/>
              </a:solidFill>
              <a:latin typeface="Georgia" pitchFamily="18" charset="0"/>
            </a:endParaRPr>
          </a:p>
          <a:p>
            <a:pPr>
              <a:spcBef>
                <a:spcPts val="500"/>
              </a:spcBef>
              <a:spcAft>
                <a:spcPts val="500"/>
              </a:spcAft>
              <a:buFontTx/>
              <a:buChar char="•"/>
            </a:pPr>
            <a:endParaRPr lang="en-US" sz="2800" b="1">
              <a:solidFill>
                <a:srgbClr val="FFFF00"/>
              </a:solidFill>
              <a:latin typeface="Georgia" pitchFamily="18" charset="0"/>
            </a:endParaRPr>
          </a:p>
          <a:p>
            <a:pPr>
              <a:spcBef>
                <a:spcPct val="50000"/>
              </a:spcBef>
            </a:pPr>
            <a:endParaRPr lang="en-US">
              <a:solidFill>
                <a:schemeClr val="bg1"/>
              </a:solidFill>
              <a:latin typeface="Georgia" pitchFamily="18" charset="0"/>
            </a:endParaRPr>
          </a:p>
          <a:p>
            <a:pPr>
              <a:spcBef>
                <a:spcPct val="50000"/>
              </a:spcBef>
            </a:pPr>
            <a:endParaRPr lang="en-US">
              <a:latin typeface="Georgia" pitchFamily="18" charset="0"/>
            </a:endParaRPr>
          </a:p>
        </p:txBody>
      </p:sp>
      <p:sp>
        <p:nvSpPr>
          <p:cNvPr id="478213" name="WordArt 5"/>
          <p:cNvSpPr>
            <a:spLocks noChangeArrowheads="1" noChangeShapeType="1" noTextEdit="1"/>
          </p:cNvSpPr>
          <p:nvPr/>
        </p:nvSpPr>
        <p:spPr bwMode="auto">
          <a:xfrm>
            <a:off x="228600" y="152400"/>
            <a:ext cx="8610600" cy="457200"/>
          </a:xfrm>
          <a:prstGeom prst="rect">
            <a:avLst/>
          </a:prstGeom>
        </p:spPr>
        <p:txBody>
          <a:bodyPr wrap="none" fromWordArt="1">
            <a:prstTxWarp prst="textCanUp">
              <a:avLst>
                <a:gd name="adj" fmla="val 85713"/>
              </a:avLst>
            </a:prstTxWarp>
          </a:bodyPr>
          <a:lstStyle/>
          <a:p>
            <a:pPr algn="ctr"/>
            <a:r>
              <a:rPr lang="en-US" sz="2800" b="1" kern="10">
                <a:ln w="19050">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000000"/>
                  </a:outerShdw>
                </a:effectLst>
                <a:latin typeface="Impact"/>
              </a:rPr>
              <a:t>EMANCIPATION PROCLAMATION</a:t>
            </a:r>
          </a:p>
        </p:txBody>
      </p:sp>
      <p:pic>
        <p:nvPicPr>
          <p:cNvPr id="478214" name="Picture 6"/>
          <p:cNvPicPr>
            <a:picLocks noChangeAspect="1" noChangeArrowheads="1"/>
          </p:cNvPicPr>
          <p:nvPr/>
        </p:nvPicPr>
        <p:blipFill>
          <a:blip r:embed="rId3" cstate="print"/>
          <a:srcRect/>
          <a:stretch>
            <a:fillRect/>
          </a:stretch>
        </p:blipFill>
        <p:spPr bwMode="auto">
          <a:xfrm>
            <a:off x="76200" y="838200"/>
            <a:ext cx="6096000" cy="4186238"/>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78211"/>
                                        </p:tgtEl>
                                        <p:attrNameLst>
                                          <p:attrName>style.visibility</p:attrName>
                                        </p:attrNameLst>
                                      </p:cBhvr>
                                      <p:to>
                                        <p:strVal val="visible"/>
                                      </p:to>
                                    </p:set>
                                    <p:animEffect transition="in" filter="checkerboard(down)">
                                      <p:cBhvr>
                                        <p:cTn id="7" dur="500"/>
                                        <p:tgtEl>
                                          <p:spTgt spid="4782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8212">
                                            <p:txEl>
                                              <p:pRg st="0" end="0"/>
                                            </p:txEl>
                                          </p:spTgt>
                                        </p:tgtEl>
                                        <p:attrNameLst>
                                          <p:attrName>style.visibility</p:attrName>
                                        </p:attrNameLst>
                                      </p:cBhvr>
                                      <p:to>
                                        <p:strVal val="visible"/>
                                      </p:to>
                                    </p:set>
                                    <p:animEffect transition="in" filter="blinds(horizontal)">
                                      <p:cBhvr>
                                        <p:cTn id="12" dur="500"/>
                                        <p:tgtEl>
                                          <p:spTgt spid="4782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8212">
                                            <p:txEl>
                                              <p:pRg st="1" end="1"/>
                                            </p:txEl>
                                          </p:spTgt>
                                        </p:tgtEl>
                                        <p:attrNameLst>
                                          <p:attrName>style.visibility</p:attrName>
                                        </p:attrNameLst>
                                      </p:cBhvr>
                                      <p:to>
                                        <p:strVal val="visible"/>
                                      </p:to>
                                    </p:set>
                                    <p:animEffect transition="in" filter="blinds(horizontal)">
                                      <p:cBhvr>
                                        <p:cTn id="17" dur="500"/>
                                        <p:tgtEl>
                                          <p:spTgt spid="4782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8212">
                                            <p:txEl>
                                              <p:pRg st="2" end="2"/>
                                            </p:txEl>
                                          </p:spTgt>
                                        </p:tgtEl>
                                        <p:attrNameLst>
                                          <p:attrName>style.visibility</p:attrName>
                                        </p:attrNameLst>
                                      </p:cBhvr>
                                      <p:to>
                                        <p:strVal val="visible"/>
                                      </p:to>
                                    </p:set>
                                    <p:animEffect transition="in" filter="blinds(horizontal)">
                                      <p:cBhvr>
                                        <p:cTn id="22" dur="500"/>
                                        <p:tgtEl>
                                          <p:spTgt spid="4782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8212">
                                            <p:txEl>
                                              <p:pRg st="3" end="3"/>
                                            </p:txEl>
                                          </p:spTgt>
                                        </p:tgtEl>
                                        <p:attrNameLst>
                                          <p:attrName>style.visibility</p:attrName>
                                        </p:attrNameLst>
                                      </p:cBhvr>
                                      <p:to>
                                        <p:strVal val="visible"/>
                                      </p:to>
                                    </p:set>
                                    <p:animEffect transition="in" filter="blinds(horizontal)">
                                      <p:cBhvr>
                                        <p:cTn id="27" dur="500"/>
                                        <p:tgtEl>
                                          <p:spTgt spid="4782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ldLvl="2" autoUpdateAnimBg="0"/>
      <p:bldP spid="4782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AutoShape 3" descr="Parchment"/>
          <p:cNvSpPr>
            <a:spLocks noChangeArrowheads="1"/>
          </p:cNvSpPr>
          <p:nvPr/>
        </p:nvSpPr>
        <p:spPr bwMode="auto">
          <a:xfrm>
            <a:off x="228600" y="990600"/>
            <a:ext cx="8686800" cy="5638800"/>
          </a:xfrm>
          <a:prstGeom prst="verticalScroll">
            <a:avLst>
              <a:gd name="adj" fmla="val 12500"/>
            </a:avLst>
          </a:prstGeom>
          <a:blipFill dpi="0" rotWithShape="1">
            <a:blip r:embed="rId2" cstate="print"/>
            <a:srcRect/>
            <a:tile tx="0" ty="0" sx="100000" sy="100000" flip="none" algn="tl"/>
          </a:blipFill>
          <a:ln w="9525">
            <a:solidFill>
              <a:schemeClr val="tx1"/>
            </a:solidFill>
            <a:round/>
            <a:headEnd/>
            <a:tailEnd/>
          </a:ln>
          <a:effectLst>
            <a:outerShdw dist="80322" dir="9693903" algn="ctr" rotWithShape="0">
              <a:schemeClr val="tx1"/>
            </a:outerShdw>
          </a:effectLst>
        </p:spPr>
        <p:txBody>
          <a:bodyPr wrap="none" anchor="ctr"/>
          <a:lstStyle/>
          <a:p>
            <a:endParaRPr lang="en-US"/>
          </a:p>
        </p:txBody>
      </p:sp>
      <p:sp>
        <p:nvSpPr>
          <p:cNvPr id="332804" name="Text Box 4"/>
          <p:cNvSpPr txBox="1">
            <a:spLocks noChangeArrowheads="1"/>
          </p:cNvSpPr>
          <p:nvPr/>
        </p:nvSpPr>
        <p:spPr bwMode="auto">
          <a:xfrm>
            <a:off x="1066800" y="1752600"/>
            <a:ext cx="7010400" cy="5168900"/>
          </a:xfrm>
          <a:prstGeom prst="rect">
            <a:avLst/>
          </a:prstGeom>
          <a:noFill/>
          <a:ln w="9525">
            <a:noFill/>
            <a:miter lim="800000"/>
            <a:headEnd/>
            <a:tailEnd/>
          </a:ln>
          <a:effectLst/>
        </p:spPr>
        <p:txBody>
          <a:bodyPr>
            <a:spAutoFit/>
          </a:bodyPr>
          <a:lstStyle/>
          <a:p>
            <a:pPr algn="ctr">
              <a:lnSpc>
                <a:spcPct val="80000"/>
              </a:lnSpc>
              <a:spcBef>
                <a:spcPct val="50000"/>
              </a:spcBef>
              <a:buFontTx/>
              <a:buChar char="•"/>
            </a:pPr>
            <a:r>
              <a:rPr lang="en-US" sz="2400" b="1" i="1">
                <a:latin typeface="Arial" charset="0"/>
              </a:rPr>
              <a:t>50,000 books, hundreds of songs and poems written during the Civil War</a:t>
            </a:r>
          </a:p>
          <a:p>
            <a:pPr algn="ctr">
              <a:spcBef>
                <a:spcPct val="50000"/>
              </a:spcBef>
              <a:buFontTx/>
              <a:buChar char="•"/>
            </a:pPr>
            <a:r>
              <a:rPr lang="en-US" sz="2400" b="1" i="1">
                <a:latin typeface="Arial" charset="0"/>
              </a:rPr>
              <a:t>Schools, parks and streets named after heroes of the Civil War</a:t>
            </a:r>
          </a:p>
          <a:p>
            <a:pPr algn="ctr">
              <a:spcBef>
                <a:spcPct val="50000"/>
              </a:spcBef>
              <a:buFontTx/>
              <a:buChar char="•"/>
            </a:pPr>
            <a:r>
              <a:rPr lang="en-US" sz="2400" b="1" i="1">
                <a:latin typeface="Arial" charset="0"/>
              </a:rPr>
              <a:t>Confederate Flag controversial in our society today.</a:t>
            </a:r>
          </a:p>
          <a:p>
            <a:pPr algn="ctr">
              <a:spcBef>
                <a:spcPct val="50000"/>
              </a:spcBef>
              <a:buFontTx/>
              <a:buChar char="•"/>
            </a:pPr>
            <a:r>
              <a:rPr lang="en-US" sz="2400" b="1" i="1">
                <a:latin typeface="Arial" charset="0"/>
              </a:rPr>
              <a:t>Preserved the Union and democracy</a:t>
            </a:r>
          </a:p>
          <a:p>
            <a:pPr algn="ctr">
              <a:spcBef>
                <a:spcPct val="50000"/>
              </a:spcBef>
              <a:buFontTx/>
              <a:buChar char="•"/>
            </a:pPr>
            <a:r>
              <a:rPr lang="en-US" sz="2400" b="1" i="1">
                <a:latin typeface="Arial" charset="0"/>
              </a:rPr>
              <a:t>Slavery abolished, African Americans become citizens with the right to vote, but the equality of all men continues to be a struggle in our country today.</a:t>
            </a:r>
          </a:p>
          <a:p>
            <a:pPr>
              <a:lnSpc>
                <a:spcPct val="85000"/>
              </a:lnSpc>
              <a:spcBef>
                <a:spcPct val="45000"/>
              </a:spcBef>
            </a:pPr>
            <a:endParaRPr lang="en-US" sz="2400">
              <a:latin typeface="Arial" charset="0"/>
            </a:endParaRPr>
          </a:p>
        </p:txBody>
      </p:sp>
      <p:sp>
        <p:nvSpPr>
          <p:cNvPr id="332806" name="WordArt 6"/>
          <p:cNvSpPr>
            <a:spLocks noChangeArrowheads="1" noChangeShapeType="1" noTextEdit="1"/>
          </p:cNvSpPr>
          <p:nvPr/>
        </p:nvSpPr>
        <p:spPr bwMode="auto">
          <a:xfrm>
            <a:off x="457200" y="152400"/>
            <a:ext cx="8229600" cy="563563"/>
          </a:xfrm>
          <a:prstGeom prst="rect">
            <a:avLst/>
          </a:prstGeom>
        </p:spPr>
        <p:txBody>
          <a:bodyPr wrap="none" fromWordArt="1">
            <a:prstTxWarp prst="textCanUp">
              <a:avLst>
                <a:gd name="adj" fmla="val 85713"/>
              </a:avLst>
            </a:prstTxWarp>
          </a:bodyPr>
          <a:lstStyle/>
          <a:p>
            <a:pPr algn="ctr"/>
            <a:r>
              <a:rPr lang="en-US" sz="3600" b="1" kern="10">
                <a:ln w="19050">
                  <a:solidFill>
                    <a:schemeClr val="tx1"/>
                  </a:solidFill>
                  <a:round/>
                  <a:headEnd/>
                  <a:tailEnd/>
                </a:ln>
                <a:gradFill rotWithShape="0">
                  <a:gsLst>
                    <a:gs pos="0">
                      <a:srgbClr val="4D0808"/>
                    </a:gs>
                    <a:gs pos="30000">
                      <a:srgbClr val="FF0300"/>
                    </a:gs>
                    <a:gs pos="55000">
                      <a:srgbClr val="FF7A00"/>
                    </a:gs>
                    <a:gs pos="100000">
                      <a:srgbClr val="FFF200"/>
                    </a:gs>
                  </a:gsLst>
                  <a:lin ang="18900000" scaled="1"/>
                </a:gradFill>
                <a:effectLst>
                  <a:outerShdw dist="88900" algn="ctr" rotWithShape="0">
                    <a:schemeClr val="tx1"/>
                  </a:outerShdw>
                </a:effectLst>
                <a:latin typeface="Impact"/>
              </a:rPr>
              <a:t>FACTS ABOUT THE CIVIL WAR</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blinds(horizontal)">
                                      <p:cBhvr>
                                        <p:cTn id="7" dur="500"/>
                                        <p:tgtEl>
                                          <p:spTgt spid="3328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2804">
                                            <p:txEl>
                                              <p:pRg st="0" end="0"/>
                                            </p:txEl>
                                          </p:spTgt>
                                        </p:tgtEl>
                                        <p:attrNameLst>
                                          <p:attrName>style.visibility</p:attrName>
                                        </p:attrNameLst>
                                      </p:cBhvr>
                                      <p:to>
                                        <p:strVal val="visible"/>
                                      </p:to>
                                    </p:set>
                                    <p:animEffect transition="in" filter="checkerboard(across)">
                                      <p:cBhvr>
                                        <p:cTn id="12" dur="500"/>
                                        <p:tgtEl>
                                          <p:spTgt spid="3328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2804">
                                            <p:txEl>
                                              <p:pRg st="1" end="1"/>
                                            </p:txEl>
                                          </p:spTgt>
                                        </p:tgtEl>
                                        <p:attrNameLst>
                                          <p:attrName>style.visibility</p:attrName>
                                        </p:attrNameLst>
                                      </p:cBhvr>
                                      <p:to>
                                        <p:strVal val="visible"/>
                                      </p:to>
                                    </p:set>
                                    <p:animEffect transition="in" filter="checkerboard(across)">
                                      <p:cBhvr>
                                        <p:cTn id="17" dur="500"/>
                                        <p:tgtEl>
                                          <p:spTgt spid="3328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2804">
                                            <p:txEl>
                                              <p:pRg st="2" end="2"/>
                                            </p:txEl>
                                          </p:spTgt>
                                        </p:tgtEl>
                                        <p:attrNameLst>
                                          <p:attrName>style.visibility</p:attrName>
                                        </p:attrNameLst>
                                      </p:cBhvr>
                                      <p:to>
                                        <p:strVal val="visible"/>
                                      </p:to>
                                    </p:set>
                                    <p:animEffect transition="in" filter="checkerboard(across)">
                                      <p:cBhvr>
                                        <p:cTn id="22" dur="500"/>
                                        <p:tgtEl>
                                          <p:spTgt spid="3328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32804">
                                            <p:txEl>
                                              <p:pRg st="3" end="3"/>
                                            </p:txEl>
                                          </p:spTgt>
                                        </p:tgtEl>
                                        <p:attrNameLst>
                                          <p:attrName>style.visibility</p:attrName>
                                        </p:attrNameLst>
                                      </p:cBhvr>
                                      <p:to>
                                        <p:strVal val="visible"/>
                                      </p:to>
                                    </p:set>
                                    <p:animEffect transition="in" filter="checkerboard(across)">
                                      <p:cBhvr>
                                        <p:cTn id="27" dur="500"/>
                                        <p:tgtEl>
                                          <p:spTgt spid="3328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2804">
                                            <p:txEl>
                                              <p:pRg st="4" end="4"/>
                                            </p:txEl>
                                          </p:spTgt>
                                        </p:tgtEl>
                                        <p:attrNameLst>
                                          <p:attrName>style.visibility</p:attrName>
                                        </p:attrNameLst>
                                      </p:cBhvr>
                                      <p:to>
                                        <p:strVal val="visible"/>
                                      </p:to>
                                    </p:set>
                                    <p:animEffect transition="in" filter="checkerboard(across)">
                                      <p:cBhvr>
                                        <p:cTn id="32" dur="500"/>
                                        <p:tgtEl>
                                          <p:spTgt spid="3328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nimBg="1"/>
      <p:bldP spid="33280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4191000" y="1066800"/>
            <a:ext cx="4953000" cy="5441950"/>
          </a:xfrm>
          <a:prstGeom prst="rect">
            <a:avLst/>
          </a:prstGeom>
          <a:noFill/>
          <a:ln w="9525">
            <a:noFill/>
            <a:miter lim="800000"/>
            <a:headEnd/>
            <a:tailEnd/>
          </a:ln>
          <a:effectLst/>
        </p:spPr>
        <p:txBody>
          <a:bodyPr>
            <a:spAutoFit/>
          </a:bodyPr>
          <a:lstStyle/>
          <a:p>
            <a:pPr algn="ctr" eaLnBrk="1" hangingPunct="1">
              <a:lnSpc>
                <a:spcPct val="80000"/>
              </a:lnSpc>
              <a:spcBef>
                <a:spcPct val="75000"/>
              </a:spcBef>
            </a:pPr>
            <a:r>
              <a:rPr lang="en-US" sz="4000" b="1" i="1">
                <a:latin typeface="Georgia" pitchFamily="18" charset="0"/>
                <a:cs typeface="Times New Roman" pitchFamily="18" charset="0"/>
              </a:rPr>
              <a:t>Freedom to the </a:t>
            </a:r>
            <a:br>
              <a:rPr lang="en-US" sz="4000" b="1" i="1">
                <a:latin typeface="Georgia" pitchFamily="18" charset="0"/>
                <a:cs typeface="Times New Roman" pitchFamily="18" charset="0"/>
              </a:rPr>
            </a:br>
            <a:r>
              <a:rPr lang="en-US" sz="4000" b="1" i="1">
                <a:latin typeface="Georgia" pitchFamily="18" charset="0"/>
                <a:cs typeface="Times New Roman" pitchFamily="18" charset="0"/>
              </a:rPr>
              <a:t>Slave, 1863</a:t>
            </a:r>
            <a:endParaRPr lang="es-MX" sz="3600" b="1" i="1">
              <a:latin typeface="Georgia" pitchFamily="18" charset="0"/>
              <a:cs typeface="Times New Roman" pitchFamily="18" charset="0"/>
            </a:endParaRPr>
          </a:p>
          <a:p>
            <a:pPr algn="ctr" eaLnBrk="1" hangingPunct="1">
              <a:lnSpc>
                <a:spcPct val="80000"/>
              </a:lnSpc>
              <a:spcBef>
                <a:spcPct val="75000"/>
              </a:spcBef>
              <a:buFontTx/>
              <a:buChar char="•"/>
            </a:pPr>
            <a:r>
              <a:rPr lang="en-US" sz="2800">
                <a:latin typeface="Georgia" pitchFamily="18" charset="0"/>
                <a:cs typeface="Times New Roman" pitchFamily="18" charset="0"/>
              </a:rPr>
              <a:t>Picture celebrated the </a:t>
            </a:r>
            <a:r>
              <a:rPr lang="en-US" sz="2800" b="1" i="1" u="sng">
                <a:solidFill>
                  <a:srgbClr val="006666"/>
                </a:solidFill>
                <a:effectLst>
                  <a:outerShdw blurRad="38100" dist="38100" dir="2700000" algn="tl">
                    <a:srgbClr val="000000"/>
                  </a:outerShdw>
                </a:effectLst>
                <a:latin typeface="Georgia" pitchFamily="18" charset="0"/>
                <a:cs typeface="Times New Roman" pitchFamily="18" charset="0"/>
              </a:rPr>
              <a:t>Emancipation Proclamation</a:t>
            </a:r>
            <a:r>
              <a:rPr lang="en-US" sz="2800">
                <a:latin typeface="Georgia" pitchFamily="18" charset="0"/>
                <a:cs typeface="Times New Roman" pitchFamily="18" charset="0"/>
              </a:rPr>
              <a:t> in 1863. </a:t>
            </a:r>
          </a:p>
          <a:p>
            <a:pPr algn="ctr" eaLnBrk="1" hangingPunct="1">
              <a:lnSpc>
                <a:spcPct val="80000"/>
              </a:lnSpc>
              <a:spcBef>
                <a:spcPct val="75000"/>
              </a:spcBef>
              <a:buFontTx/>
              <a:buChar char="•"/>
            </a:pPr>
            <a:r>
              <a:rPr lang="en-US" sz="2800">
                <a:latin typeface="Georgia" pitchFamily="18" charset="0"/>
                <a:cs typeface="Times New Roman" pitchFamily="18" charset="0"/>
              </a:rPr>
              <a:t>While it placed a white Union soldier in the center:</a:t>
            </a:r>
          </a:p>
          <a:p>
            <a:pPr algn="ctr" eaLnBrk="1" hangingPunct="1">
              <a:lnSpc>
                <a:spcPct val="80000"/>
              </a:lnSpc>
              <a:spcBef>
                <a:spcPct val="75000"/>
              </a:spcBef>
              <a:buFontTx/>
              <a:buChar char="•"/>
            </a:pPr>
            <a:r>
              <a:rPr lang="en-US" sz="2800">
                <a:latin typeface="Georgia" pitchFamily="18" charset="0"/>
                <a:cs typeface="Times New Roman" pitchFamily="18" charset="0"/>
              </a:rPr>
              <a:t>It also portrayed the important role of African American troops and emphasized the importance of education and literacy. </a:t>
            </a:r>
            <a:endParaRPr lang="en-US" sz="2800" i="1">
              <a:latin typeface="Georgia" pitchFamily="18" charset="0"/>
              <a:cs typeface="Times New Roman" pitchFamily="18" charset="0"/>
            </a:endParaRPr>
          </a:p>
        </p:txBody>
      </p:sp>
      <p:pic>
        <p:nvPicPr>
          <p:cNvPr id="396292" name="Picture 4" descr="341897_p_06_25"/>
          <p:cNvPicPr>
            <a:picLocks noChangeAspect="1" noChangeArrowheads="1"/>
          </p:cNvPicPr>
          <p:nvPr/>
        </p:nvPicPr>
        <p:blipFill>
          <a:blip r:embed="rId3" cstate="print"/>
          <a:srcRect l="4250" t="3334" r="3688" b="8592"/>
          <a:stretch>
            <a:fillRect/>
          </a:stretch>
        </p:blipFill>
        <p:spPr bwMode="auto">
          <a:xfrm>
            <a:off x="152400" y="1219200"/>
            <a:ext cx="3940175" cy="5029200"/>
          </a:xfrm>
          <a:prstGeom prst="rect">
            <a:avLst/>
          </a:prstGeom>
          <a:noFill/>
          <a:ln w="76200" cmpd="tri">
            <a:solidFill>
              <a:srgbClr val="000000"/>
            </a:solidFill>
            <a:miter lim="800000"/>
            <a:headEnd/>
            <a:tailEnd/>
          </a:ln>
        </p:spPr>
      </p:pic>
      <p:sp>
        <p:nvSpPr>
          <p:cNvPr id="396294" name="WordArt 6"/>
          <p:cNvSpPr>
            <a:spLocks noChangeArrowheads="1" noChangeShapeType="1" noTextEdit="1"/>
          </p:cNvSpPr>
          <p:nvPr/>
        </p:nvSpPr>
        <p:spPr bwMode="auto">
          <a:xfrm>
            <a:off x="228600" y="152400"/>
            <a:ext cx="8610600" cy="609600"/>
          </a:xfrm>
          <a:prstGeom prst="rect">
            <a:avLst/>
          </a:prstGeom>
        </p:spPr>
        <p:txBody>
          <a:bodyPr wrap="none" fromWordArt="1">
            <a:prstTxWarp prst="textCanUp">
              <a:avLst>
                <a:gd name="adj" fmla="val 85713"/>
              </a:avLst>
            </a:prstTxWarp>
          </a:bodyPr>
          <a:lstStyle/>
          <a:p>
            <a:pPr algn="ctr"/>
            <a:r>
              <a:rPr lang="en-US" sz="2800" b="1" kern="10">
                <a:ln w="19050">
                  <a:solidFill>
                    <a:srgbClr val="000000"/>
                  </a:solidFill>
                  <a:round/>
                  <a:headEnd/>
                  <a:tailEnd/>
                </a:ln>
                <a:gradFill rotWithShape="0">
                  <a:gsLst>
                    <a:gs pos="0">
                      <a:srgbClr val="FFEBFA"/>
                    </a:gs>
                    <a:gs pos="30000">
                      <a:srgbClr val="C4D6EB"/>
                    </a:gs>
                    <a:gs pos="60001">
                      <a:srgbClr val="85C2FF"/>
                    </a:gs>
                    <a:gs pos="100000">
                      <a:srgbClr val="5E9EFF"/>
                    </a:gs>
                  </a:gsLst>
                  <a:path path="rect">
                    <a:fillToRect l="50000" t="50000" r="50000" b="50000"/>
                  </a:path>
                </a:gradFill>
                <a:effectLst>
                  <a:outerShdw dist="35921" dir="2700000" algn="ctr" rotWithShape="0">
                    <a:srgbClr val="000000"/>
                  </a:outerShdw>
                </a:effectLst>
                <a:latin typeface="Impact"/>
              </a:rPr>
              <a:t>EMANCIPATION PROCLAMATION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6290">
                                            <p:txEl>
                                              <p:pRg st="0" end="0"/>
                                            </p:txEl>
                                          </p:spTgt>
                                        </p:tgtEl>
                                        <p:attrNameLst>
                                          <p:attrName>style.visibility</p:attrName>
                                        </p:attrNameLst>
                                      </p:cBhvr>
                                      <p:to>
                                        <p:strVal val="visible"/>
                                      </p:to>
                                    </p:set>
                                    <p:animEffect transition="in" filter="dissolve">
                                      <p:cBhvr>
                                        <p:cTn id="7" dur="500"/>
                                        <p:tgtEl>
                                          <p:spTgt spid="396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6290">
                                            <p:txEl>
                                              <p:pRg st="1" end="1"/>
                                            </p:txEl>
                                          </p:spTgt>
                                        </p:tgtEl>
                                        <p:attrNameLst>
                                          <p:attrName>style.visibility</p:attrName>
                                        </p:attrNameLst>
                                      </p:cBhvr>
                                      <p:to>
                                        <p:strVal val="visible"/>
                                      </p:to>
                                    </p:set>
                                    <p:animEffect transition="in" filter="dissolve">
                                      <p:cBhvr>
                                        <p:cTn id="12" dur="500"/>
                                        <p:tgtEl>
                                          <p:spTgt spid="396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6290">
                                            <p:txEl>
                                              <p:pRg st="2" end="2"/>
                                            </p:txEl>
                                          </p:spTgt>
                                        </p:tgtEl>
                                        <p:attrNameLst>
                                          <p:attrName>style.visibility</p:attrName>
                                        </p:attrNameLst>
                                      </p:cBhvr>
                                      <p:to>
                                        <p:strVal val="visible"/>
                                      </p:to>
                                    </p:set>
                                    <p:animEffect transition="in" filter="dissolve">
                                      <p:cBhvr>
                                        <p:cTn id="17" dur="500"/>
                                        <p:tgtEl>
                                          <p:spTgt spid="3962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6290">
                                            <p:txEl>
                                              <p:pRg st="3" end="3"/>
                                            </p:txEl>
                                          </p:spTgt>
                                        </p:tgtEl>
                                        <p:attrNameLst>
                                          <p:attrName>style.visibility</p:attrName>
                                        </p:attrNameLst>
                                      </p:cBhvr>
                                      <p:to>
                                        <p:strVal val="visible"/>
                                      </p:to>
                                    </p:set>
                                    <p:animEffect transition="in" filter="dissolve">
                                      <p:cBhvr>
                                        <p:cTn id="22" dur="500"/>
                                        <p:tgtEl>
                                          <p:spTgt spid="396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ChangeArrowheads="1"/>
          </p:cNvSpPr>
          <p:nvPr/>
        </p:nvSpPr>
        <p:spPr bwMode="auto">
          <a:xfrm>
            <a:off x="6781800" y="609600"/>
            <a:ext cx="1676400" cy="152400"/>
          </a:xfrm>
          <a:prstGeom prst="rect">
            <a:avLst/>
          </a:prstGeom>
          <a:noFill/>
          <a:ln w="9525">
            <a:noFill/>
            <a:miter lim="800000"/>
            <a:headEnd/>
            <a:tailEnd/>
          </a:ln>
          <a:effectLst/>
        </p:spPr>
        <p:txBody>
          <a:bodyPr anchor="ctr"/>
          <a:lstStyle/>
          <a:p>
            <a:pPr eaLnBrk="1" hangingPunct="1"/>
            <a:r>
              <a:rPr lang="en-US" sz="800">
                <a:solidFill>
                  <a:schemeClr val="tx2"/>
                </a:solidFill>
                <a:latin typeface="Arial Black" pitchFamily="34" charset="0"/>
              </a:rPr>
              <a:t>Black </a:t>
            </a:r>
            <a:r>
              <a:rPr lang="en-US" sz="600">
                <a:solidFill>
                  <a:schemeClr val="tx2"/>
                </a:solidFill>
                <a:latin typeface="Arial Black" pitchFamily="34" charset="0"/>
              </a:rPr>
              <a:t>troops</a:t>
            </a:r>
            <a:endParaRPr lang="en-US" sz="800">
              <a:solidFill>
                <a:schemeClr val="tx2"/>
              </a:solidFill>
              <a:latin typeface="Arial Black" pitchFamily="34" charset="0"/>
            </a:endParaRPr>
          </a:p>
        </p:txBody>
      </p:sp>
      <p:sp>
        <p:nvSpPr>
          <p:cNvPr id="481285" name="Text Box 5"/>
          <p:cNvSpPr txBox="1">
            <a:spLocks noChangeArrowheads="1"/>
          </p:cNvSpPr>
          <p:nvPr/>
        </p:nvSpPr>
        <p:spPr bwMode="auto">
          <a:xfrm>
            <a:off x="0" y="5410200"/>
            <a:ext cx="9144000" cy="1223963"/>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lnSpc>
                <a:spcPct val="90000"/>
              </a:lnSpc>
              <a:spcBef>
                <a:spcPct val="40000"/>
              </a:spcBef>
              <a:buFontTx/>
              <a:buChar char="•"/>
            </a:pPr>
            <a:r>
              <a:rPr lang="en-US" sz="2400" b="1">
                <a:latin typeface="Georgia" pitchFamily="18" charset="0"/>
              </a:rPr>
              <a:t>Over 200,000 freed slaves fought for the US…..</a:t>
            </a:r>
          </a:p>
          <a:p>
            <a:pPr algn="ctr">
              <a:lnSpc>
                <a:spcPct val="90000"/>
              </a:lnSpc>
              <a:spcBef>
                <a:spcPct val="40000"/>
              </a:spcBef>
              <a:buFontTx/>
              <a:buChar char="•"/>
            </a:pPr>
            <a:r>
              <a:rPr lang="en-US" sz="2400" b="1">
                <a:latin typeface="Georgia" pitchFamily="18" charset="0"/>
              </a:rPr>
              <a:t>Famous 54th Black Regiment of Massachusetts which was organized by Frederick Douglass…..</a:t>
            </a:r>
          </a:p>
        </p:txBody>
      </p:sp>
      <p:sp>
        <p:nvSpPr>
          <p:cNvPr id="481286" name="WordArt 6"/>
          <p:cNvSpPr>
            <a:spLocks noChangeArrowheads="1" noChangeShapeType="1" noTextEdit="1"/>
          </p:cNvSpPr>
          <p:nvPr/>
        </p:nvSpPr>
        <p:spPr bwMode="auto">
          <a:xfrm>
            <a:off x="762000" y="76200"/>
            <a:ext cx="7848600" cy="457200"/>
          </a:xfrm>
          <a:prstGeom prst="rect">
            <a:avLst/>
          </a:prstGeom>
        </p:spPr>
        <p:txBody>
          <a:bodyPr wrap="none" fromWordArt="1">
            <a:prstTxWarp prst="textCanUp">
              <a:avLst>
                <a:gd name="adj" fmla="val 85713"/>
              </a:avLst>
            </a:prstTxWarp>
          </a:bodyPr>
          <a:lstStyle/>
          <a:p>
            <a:pPr algn="ctr"/>
            <a:r>
              <a:rPr lang="en-US" sz="3600" kern="10">
                <a:ln w="12700">
                  <a:solidFill>
                    <a:srgbClr val="000000"/>
                  </a:solidFill>
                  <a:round/>
                  <a:headEnd/>
                  <a:tailEnd/>
                </a:ln>
                <a:gradFill rotWithShape="0">
                  <a:gsLst>
                    <a:gs pos="0">
                      <a:srgbClr val="C0C0C0"/>
                    </a:gs>
                    <a:gs pos="100000">
                      <a:srgbClr val="FFFF00"/>
                    </a:gs>
                  </a:gsLst>
                  <a:path path="rect">
                    <a:fillToRect l="50000" t="50000" r="50000" b="50000"/>
                  </a:path>
                </a:gradFill>
                <a:effectLst>
                  <a:outerShdw dist="45791" dir="2021404" algn="ctr" rotWithShape="0">
                    <a:schemeClr val="tx1">
                      <a:alpha val="80000"/>
                    </a:schemeClr>
                  </a:outerShdw>
                </a:effectLst>
                <a:latin typeface="Arial Black"/>
              </a:rPr>
              <a:t>BLACK TROOPS</a:t>
            </a:r>
          </a:p>
        </p:txBody>
      </p:sp>
      <p:pic>
        <p:nvPicPr>
          <p:cNvPr id="481287" name="Picture 7"/>
          <p:cNvPicPr>
            <a:picLocks noChangeAspect="1" noChangeArrowheads="1"/>
          </p:cNvPicPr>
          <p:nvPr/>
        </p:nvPicPr>
        <p:blipFill>
          <a:blip r:embed="rId3" cstate="print"/>
          <a:srcRect/>
          <a:stretch>
            <a:fillRect/>
          </a:stretch>
        </p:blipFill>
        <p:spPr bwMode="auto">
          <a:xfrm>
            <a:off x="419100" y="1108075"/>
            <a:ext cx="8305800" cy="4648200"/>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9" name="Picture 3"/>
          <p:cNvPicPr>
            <a:picLocks noChangeAspect="1" noChangeArrowheads="1"/>
          </p:cNvPicPr>
          <p:nvPr/>
        </p:nvPicPr>
        <p:blipFill>
          <a:blip r:embed="rId2" cstate="print">
            <a:lum bright="-18000" contrast="18000"/>
          </a:blip>
          <a:srcRect l="11681" t="9930" b="19043"/>
          <a:stretch>
            <a:fillRect/>
          </a:stretch>
        </p:blipFill>
        <p:spPr bwMode="auto">
          <a:xfrm>
            <a:off x="0" y="0"/>
            <a:ext cx="9144000" cy="6858000"/>
          </a:xfrm>
          <a:prstGeom prst="rect">
            <a:avLst/>
          </a:prstGeom>
          <a:noFill/>
          <a:ln w="9525">
            <a:solidFill>
              <a:srgbClr val="00297C"/>
            </a:solidFill>
            <a:miter lim="800000"/>
            <a:headEnd/>
            <a:tailEnd/>
          </a:ln>
        </p:spPr>
      </p:pic>
      <p:sp>
        <p:nvSpPr>
          <p:cNvPr id="388100" name="Text Box 4"/>
          <p:cNvSpPr txBox="1">
            <a:spLocks noChangeArrowheads="1"/>
          </p:cNvSpPr>
          <p:nvPr/>
        </p:nvSpPr>
        <p:spPr bwMode="auto">
          <a:xfrm>
            <a:off x="76200" y="76200"/>
            <a:ext cx="2286000" cy="1244600"/>
          </a:xfrm>
          <a:prstGeom prst="rect">
            <a:avLst/>
          </a:prstGeom>
          <a:noFill/>
          <a:ln w="9525">
            <a:noFill/>
            <a:miter lim="800000"/>
            <a:headEnd/>
            <a:tailEnd/>
          </a:ln>
          <a:effectLst/>
        </p:spPr>
        <p:txBody>
          <a:bodyPr>
            <a:spAutoFit/>
          </a:bodyPr>
          <a:lstStyle/>
          <a:p>
            <a:pPr algn="ctr">
              <a:lnSpc>
                <a:spcPct val="90000"/>
              </a:lnSpc>
              <a:spcBef>
                <a:spcPct val="50000"/>
              </a:spcBef>
            </a:pPr>
            <a:r>
              <a:rPr lang="en-US" sz="2800" b="1">
                <a:latin typeface="Arial" charset="0"/>
              </a:rPr>
              <a:t>African</a:t>
            </a:r>
            <a:br>
              <a:rPr lang="en-US" sz="2800" b="1">
                <a:latin typeface="Arial" charset="0"/>
              </a:rPr>
            </a:br>
            <a:r>
              <a:rPr lang="en-US" sz="2800" b="1">
                <a:latin typeface="Arial" charset="0"/>
              </a:rPr>
              <a:t>Americans in Civil War</a:t>
            </a:r>
          </a:p>
        </p:txBody>
      </p:sp>
      <p:sp>
        <p:nvSpPr>
          <p:cNvPr id="388101" name="AutoShape 5">
            <a:hlinkClick r:id="rId3" action="ppaction://hlinksldjump"/>
          </p:cNvPr>
          <p:cNvSpPr>
            <a:spLocks noChangeArrowheads="1"/>
          </p:cNvSpPr>
          <p:nvPr/>
        </p:nvSpPr>
        <p:spPr bwMode="auto">
          <a:xfrm>
            <a:off x="86868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President’s</a:t>
            </a:r>
            <a:endParaRPr lang="en-US" b="1" dirty="0"/>
          </a:p>
        </p:txBody>
      </p:sp>
      <p:sp>
        <p:nvSpPr>
          <p:cNvPr id="3" name="Text Placeholder 2"/>
          <p:cNvSpPr>
            <a:spLocks noGrp="1"/>
          </p:cNvSpPr>
          <p:nvPr>
            <p:ph type="body" idx="1"/>
          </p:nvPr>
        </p:nvSpPr>
        <p:spPr/>
        <p:txBody>
          <a:bodyPr/>
          <a:lstStyle/>
          <a:p>
            <a:pPr algn="ctr"/>
            <a:r>
              <a:rPr lang="en-US" sz="3600" dirty="0" smtClean="0">
                <a:solidFill>
                  <a:srgbClr val="0000FF"/>
                </a:solidFill>
              </a:rPr>
              <a:t>Abraham Lincoln</a:t>
            </a:r>
            <a:endParaRPr lang="en-US" sz="3600" dirty="0">
              <a:solidFill>
                <a:srgbClr val="0000FF"/>
              </a:solidFill>
            </a:endParaRPr>
          </a:p>
        </p:txBody>
      </p:sp>
      <p:sp>
        <p:nvSpPr>
          <p:cNvPr id="5" name="Text Placeholder 4"/>
          <p:cNvSpPr>
            <a:spLocks noGrp="1"/>
          </p:cNvSpPr>
          <p:nvPr>
            <p:ph type="body" sz="quarter" idx="3"/>
          </p:nvPr>
        </p:nvSpPr>
        <p:spPr/>
        <p:txBody>
          <a:bodyPr/>
          <a:lstStyle/>
          <a:p>
            <a:pPr algn="ctr"/>
            <a:r>
              <a:rPr lang="en-US" sz="3600" dirty="0" smtClean="0">
                <a:solidFill>
                  <a:schemeClr val="bg2">
                    <a:lumMod val="75000"/>
                  </a:schemeClr>
                </a:solidFill>
              </a:rPr>
              <a:t>Jefferson Davis</a:t>
            </a:r>
            <a:endParaRPr lang="en-US" sz="3600" dirty="0">
              <a:solidFill>
                <a:schemeClr val="bg2">
                  <a:lumMod val="75000"/>
                </a:schemeClr>
              </a:solidFill>
            </a:endParaRPr>
          </a:p>
        </p:txBody>
      </p:sp>
      <p:pic>
        <p:nvPicPr>
          <p:cNvPr id="7" name="Picture 44" descr="davis_02"/>
          <p:cNvPicPr>
            <a:picLocks noGrp="1" noChangeAspect="1" noChangeArrowheads="1"/>
          </p:cNvPicPr>
          <p:nvPr>
            <p:ph sz="quarter" idx="4"/>
          </p:nvPr>
        </p:nvPicPr>
        <p:blipFill>
          <a:blip r:embed="rId2" cstate="print"/>
          <a:srcRect/>
          <a:stretch>
            <a:fillRect/>
          </a:stretch>
        </p:blipFill>
        <p:spPr bwMode="auto">
          <a:xfrm>
            <a:off x="5029200" y="2667000"/>
            <a:ext cx="3581400" cy="3991495"/>
          </a:xfrm>
          <a:prstGeom prst="rect">
            <a:avLst/>
          </a:prstGeom>
          <a:noFill/>
          <a:ln w="57150" cmpd="thickThin">
            <a:solidFill>
              <a:schemeClr val="tx1"/>
            </a:solidFill>
            <a:miter lim="800000"/>
            <a:headEnd/>
            <a:tailEnd/>
          </a:ln>
        </p:spPr>
      </p:pic>
      <p:pic>
        <p:nvPicPr>
          <p:cNvPr id="8" name="Picture 2115" descr="clip28"/>
          <p:cNvPicPr>
            <a:picLocks noGrp="1" noChangeAspect="1" noChangeArrowheads="1"/>
          </p:cNvPicPr>
          <p:nvPr>
            <p:ph sz="half" idx="2"/>
          </p:nvPr>
        </p:nvPicPr>
        <p:blipFill>
          <a:blip r:embed="rId3" cstate="print"/>
          <a:srcRect/>
          <a:stretch>
            <a:fillRect/>
          </a:stretch>
        </p:blipFill>
        <p:spPr bwMode="auto">
          <a:xfrm>
            <a:off x="609600" y="2667000"/>
            <a:ext cx="3950883" cy="4038600"/>
          </a:xfrm>
          <a:prstGeom prst="rect">
            <a:avLst/>
          </a:prstGeom>
          <a:noFill/>
          <a:ln w="57150" cmpd="thickThin">
            <a:solidFill>
              <a:schemeClr val="tx1"/>
            </a:solidFill>
            <a:miter lim="800000"/>
            <a:headEnd/>
            <a:tailEnd/>
          </a:ln>
        </p:spPr>
      </p:pic>
    </p:spTree>
  </p:cSld>
  <p:clrMapOvr>
    <a:masterClrMapping/>
  </p:clrMapOvr>
  <p:transitio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General’s</a:t>
            </a:r>
            <a:endParaRPr lang="en-US" b="1" dirty="0"/>
          </a:p>
        </p:txBody>
      </p:sp>
      <p:sp>
        <p:nvSpPr>
          <p:cNvPr id="8" name="Text Placeholder 7"/>
          <p:cNvSpPr>
            <a:spLocks noGrp="1"/>
          </p:cNvSpPr>
          <p:nvPr>
            <p:ph type="body" idx="1"/>
          </p:nvPr>
        </p:nvSpPr>
        <p:spPr/>
        <p:txBody>
          <a:bodyPr/>
          <a:lstStyle/>
          <a:p>
            <a:r>
              <a:rPr lang="en-US" dirty="0" smtClean="0"/>
              <a:t>     </a:t>
            </a:r>
            <a:r>
              <a:rPr lang="en-US" sz="3200" dirty="0" smtClean="0">
                <a:solidFill>
                  <a:srgbClr val="0000FF"/>
                </a:solidFill>
              </a:rPr>
              <a:t>Ulysses S. Grant</a:t>
            </a:r>
            <a:endParaRPr lang="en-US" sz="3200" dirty="0">
              <a:solidFill>
                <a:srgbClr val="0000FF"/>
              </a:solidFill>
            </a:endParaRPr>
          </a:p>
        </p:txBody>
      </p:sp>
      <p:pic>
        <p:nvPicPr>
          <p:cNvPr id="7" name="Picture 2100" descr="General Ulysses S. Grant">
            <a:hlinkClick r:id="rId2"/>
          </p:cNvPr>
          <p:cNvPicPr>
            <a:picLocks noGrp="1" noChangeAspect="1" noChangeArrowheads="1"/>
          </p:cNvPicPr>
          <p:nvPr>
            <p:ph sz="half" idx="2"/>
          </p:nvPr>
        </p:nvPicPr>
        <p:blipFill>
          <a:blip r:embed="rId3" cstate="print"/>
          <a:stretch>
            <a:fillRect/>
          </a:stretch>
        </p:blipFill>
        <p:spPr bwMode="auto">
          <a:xfrm>
            <a:off x="609600" y="2438400"/>
            <a:ext cx="3657600" cy="3983824"/>
          </a:xfrm>
          <a:prstGeom prst="rect">
            <a:avLst/>
          </a:prstGeom>
          <a:noFill/>
          <a:ln w="57150" cmpd="thickThin">
            <a:solidFill>
              <a:schemeClr val="tx1"/>
            </a:solidFill>
            <a:miter lim="800000"/>
            <a:headEnd/>
            <a:tailEnd/>
          </a:ln>
        </p:spPr>
      </p:pic>
      <p:sp>
        <p:nvSpPr>
          <p:cNvPr id="5" name="Text Placeholder 4"/>
          <p:cNvSpPr>
            <a:spLocks noGrp="1"/>
          </p:cNvSpPr>
          <p:nvPr>
            <p:ph type="body" sz="quarter" idx="3"/>
          </p:nvPr>
        </p:nvSpPr>
        <p:spPr/>
        <p:txBody>
          <a:bodyPr/>
          <a:lstStyle/>
          <a:p>
            <a:pPr algn="ctr"/>
            <a:r>
              <a:rPr lang="en-US" sz="3200" dirty="0" smtClean="0">
                <a:solidFill>
                  <a:schemeClr val="bg2">
                    <a:lumMod val="75000"/>
                  </a:schemeClr>
                </a:solidFill>
              </a:rPr>
              <a:t>Robert E. Lee</a:t>
            </a:r>
            <a:endParaRPr lang="en-US" sz="3200" dirty="0">
              <a:solidFill>
                <a:schemeClr val="bg2">
                  <a:lumMod val="75000"/>
                </a:schemeClr>
              </a:solidFill>
            </a:endParaRPr>
          </a:p>
        </p:txBody>
      </p:sp>
      <p:pic>
        <p:nvPicPr>
          <p:cNvPr id="9" name="Picture 19" descr="rlee"/>
          <p:cNvPicPr>
            <a:picLocks noGrp="1" noChangeAspect="1" noChangeArrowheads="1"/>
          </p:cNvPicPr>
          <p:nvPr>
            <p:ph sz="quarter" idx="4"/>
          </p:nvPr>
        </p:nvPicPr>
        <p:blipFill>
          <a:blip r:embed="rId4" cstate="print"/>
          <a:stretch>
            <a:fillRect/>
          </a:stretch>
        </p:blipFill>
        <p:spPr bwMode="auto">
          <a:xfrm>
            <a:off x="4876800" y="2438400"/>
            <a:ext cx="3529243" cy="3943579"/>
          </a:xfrm>
          <a:prstGeom prst="rect">
            <a:avLst/>
          </a:prstGeom>
          <a:noFill/>
          <a:ln w="57150" cmpd="thickThin">
            <a:solidFill>
              <a:schemeClr val="tx1"/>
            </a:solidFill>
            <a:miter lim="800000"/>
            <a:headEnd/>
            <a:tailEnd/>
          </a:ln>
        </p:spPr>
      </p:pic>
    </p:spTree>
  </p:cSld>
  <p:clrMapOvr>
    <a:masterClrMapping/>
  </p:clrMapOvr>
  <p:transition>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General’s Main Men</a:t>
            </a:r>
            <a:endParaRPr lang="en-US" b="1" dirty="0"/>
          </a:p>
        </p:txBody>
      </p:sp>
      <p:sp>
        <p:nvSpPr>
          <p:cNvPr id="3" name="Text Placeholder 2"/>
          <p:cNvSpPr>
            <a:spLocks noGrp="1"/>
          </p:cNvSpPr>
          <p:nvPr>
            <p:ph type="body" idx="1"/>
          </p:nvPr>
        </p:nvSpPr>
        <p:spPr/>
        <p:txBody>
          <a:bodyPr/>
          <a:lstStyle/>
          <a:p>
            <a:r>
              <a:rPr lang="en-US" sz="3200" dirty="0" smtClean="0">
                <a:solidFill>
                  <a:srgbClr val="0000FF"/>
                </a:solidFill>
              </a:rPr>
              <a:t>William T. Sherman</a:t>
            </a:r>
            <a:endParaRPr lang="en-US" sz="3200" dirty="0">
              <a:solidFill>
                <a:srgbClr val="0000FF"/>
              </a:solidFill>
            </a:endParaRPr>
          </a:p>
        </p:txBody>
      </p:sp>
      <p:pic>
        <p:nvPicPr>
          <p:cNvPr id="8" name="Picture 2102" descr="General William Tecumseh Sherman">
            <a:hlinkClick r:id="rId2"/>
          </p:cNvPr>
          <p:cNvPicPr>
            <a:picLocks noGrp="1" noChangeAspect="1" noChangeArrowheads="1"/>
          </p:cNvPicPr>
          <p:nvPr>
            <p:ph sz="half" idx="2"/>
          </p:nvPr>
        </p:nvPicPr>
        <p:blipFill>
          <a:blip r:embed="rId3" cstate="print"/>
          <a:srcRect/>
          <a:stretch>
            <a:fillRect/>
          </a:stretch>
        </p:blipFill>
        <p:spPr bwMode="auto">
          <a:xfrm>
            <a:off x="533400" y="2438400"/>
            <a:ext cx="3810000" cy="3972509"/>
          </a:xfrm>
          <a:prstGeom prst="rect">
            <a:avLst/>
          </a:prstGeom>
          <a:noFill/>
          <a:ln w="57150" cmpd="thickThin">
            <a:solidFill>
              <a:schemeClr val="tx1"/>
            </a:solidFill>
            <a:miter lim="800000"/>
            <a:headEnd/>
            <a:tailEnd/>
          </a:ln>
        </p:spPr>
      </p:pic>
      <p:sp>
        <p:nvSpPr>
          <p:cNvPr id="5" name="Text Placeholder 4"/>
          <p:cNvSpPr>
            <a:spLocks noGrp="1"/>
          </p:cNvSpPr>
          <p:nvPr>
            <p:ph type="body" sz="quarter" idx="3"/>
          </p:nvPr>
        </p:nvSpPr>
        <p:spPr/>
        <p:txBody>
          <a:bodyPr/>
          <a:lstStyle/>
          <a:p>
            <a:pPr algn="ctr"/>
            <a:r>
              <a:rPr lang="en-US" sz="3200" dirty="0" smtClean="0">
                <a:solidFill>
                  <a:schemeClr val="bg2">
                    <a:lumMod val="75000"/>
                  </a:schemeClr>
                </a:solidFill>
              </a:rPr>
              <a:t>Stonewall Jackson</a:t>
            </a:r>
            <a:endParaRPr lang="en-US" sz="3200" dirty="0">
              <a:solidFill>
                <a:schemeClr val="bg2">
                  <a:lumMod val="75000"/>
                </a:schemeClr>
              </a:solidFill>
            </a:endParaRPr>
          </a:p>
        </p:txBody>
      </p:sp>
      <p:pic>
        <p:nvPicPr>
          <p:cNvPr id="7" name="Picture 16" descr="s-jackson"/>
          <p:cNvPicPr>
            <a:picLocks noGrp="1" noChangeAspect="1" noChangeArrowheads="1"/>
          </p:cNvPicPr>
          <p:nvPr>
            <p:ph sz="quarter" idx="4"/>
          </p:nvPr>
        </p:nvPicPr>
        <p:blipFill>
          <a:blip r:embed="rId4" cstate="print"/>
          <a:stretch>
            <a:fillRect/>
          </a:stretch>
        </p:blipFill>
        <p:spPr bwMode="auto">
          <a:xfrm>
            <a:off x="4876800" y="2419381"/>
            <a:ext cx="3505200" cy="3981419"/>
          </a:xfrm>
          <a:prstGeom prst="rect">
            <a:avLst/>
          </a:prstGeom>
          <a:noFill/>
          <a:ln w="57150" cmpd="thickThin">
            <a:solidFill>
              <a:schemeClr val="tx1"/>
            </a:solidFill>
            <a:miter lim="800000"/>
            <a:headEnd/>
            <a:tailEnd/>
          </a:ln>
        </p:spPr>
      </p:pic>
    </p:spTree>
  </p:cSld>
  <p:clrMapOvr>
    <a:masterClrMapping/>
  </p:clrMapOvr>
  <p:transition>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FFFF"/>
            </a:gs>
          </a:gsLst>
          <a:lin ang="18900000" scaled="1"/>
        </a:gradFill>
        <a:effectLst/>
      </p:bgPr>
    </p:bg>
    <p:spTree>
      <p:nvGrpSpPr>
        <p:cNvPr id="1" name=""/>
        <p:cNvGrpSpPr/>
        <p:nvPr/>
      </p:nvGrpSpPr>
      <p:grpSpPr>
        <a:xfrm>
          <a:off x="0" y="0"/>
          <a:ext cx="0" cy="0"/>
          <a:chOff x="0" y="0"/>
          <a:chExt cx="0" cy="0"/>
        </a:xfrm>
      </p:grpSpPr>
      <p:sp>
        <p:nvSpPr>
          <p:cNvPr id="74757" name="Rectangle 5"/>
          <p:cNvSpPr>
            <a:spLocks noGrp="1" noChangeArrowheads="1"/>
          </p:cNvSpPr>
          <p:nvPr>
            <p:ph type="title" idx="4294967295"/>
          </p:nvPr>
        </p:nvSpPr>
        <p:spPr>
          <a:xfrm>
            <a:off x="0" y="6553200"/>
            <a:ext cx="7772400" cy="304800"/>
          </a:xfrm>
        </p:spPr>
        <p:txBody>
          <a:bodyPr/>
          <a:lstStyle/>
          <a:p>
            <a:r>
              <a:rPr lang="en-US" sz="500"/>
              <a:t>South Leaders</a:t>
            </a:r>
            <a:endParaRPr lang="en-US" sz="1400"/>
          </a:p>
        </p:txBody>
      </p:sp>
      <p:pic>
        <p:nvPicPr>
          <p:cNvPr id="74760" name="Picture 8" descr="conf-flag"/>
          <p:cNvPicPr>
            <a:picLocks noChangeAspect="1" noChangeArrowheads="1"/>
          </p:cNvPicPr>
          <p:nvPr/>
        </p:nvPicPr>
        <p:blipFill>
          <a:blip r:embed="rId2" cstate="print"/>
          <a:srcRect/>
          <a:stretch>
            <a:fillRect/>
          </a:stretch>
        </p:blipFill>
        <p:spPr bwMode="auto">
          <a:xfrm>
            <a:off x="76200" y="209550"/>
            <a:ext cx="1219200" cy="762000"/>
          </a:xfrm>
          <a:prstGeom prst="rect">
            <a:avLst/>
          </a:prstGeom>
          <a:noFill/>
        </p:spPr>
      </p:pic>
      <p:pic>
        <p:nvPicPr>
          <p:cNvPr id="74766" name="Picture 14" descr="pbeauregard"/>
          <p:cNvPicPr>
            <a:picLocks noChangeAspect="1" noChangeArrowheads="1"/>
          </p:cNvPicPr>
          <p:nvPr/>
        </p:nvPicPr>
        <p:blipFill>
          <a:blip r:embed="rId3" cstate="print"/>
          <a:srcRect/>
          <a:stretch>
            <a:fillRect/>
          </a:stretch>
        </p:blipFill>
        <p:spPr bwMode="auto">
          <a:xfrm>
            <a:off x="1027113" y="4419600"/>
            <a:ext cx="1944687" cy="2133600"/>
          </a:xfrm>
          <a:prstGeom prst="rect">
            <a:avLst/>
          </a:prstGeom>
          <a:noFill/>
          <a:ln w="57150" cmpd="thickThin">
            <a:solidFill>
              <a:schemeClr val="tx1"/>
            </a:solidFill>
            <a:miter lim="800000"/>
            <a:headEnd/>
            <a:tailEnd/>
          </a:ln>
        </p:spPr>
      </p:pic>
      <p:pic>
        <p:nvPicPr>
          <p:cNvPr id="74768" name="Picture 16" descr="s-jackson"/>
          <p:cNvPicPr>
            <a:picLocks noChangeAspect="1" noChangeArrowheads="1"/>
          </p:cNvPicPr>
          <p:nvPr/>
        </p:nvPicPr>
        <p:blipFill>
          <a:blip r:embed="rId4" cstate="print"/>
          <a:srcRect/>
          <a:stretch>
            <a:fillRect/>
          </a:stretch>
        </p:blipFill>
        <p:spPr bwMode="auto">
          <a:xfrm>
            <a:off x="4832350" y="1447800"/>
            <a:ext cx="1873250" cy="2133600"/>
          </a:xfrm>
          <a:prstGeom prst="rect">
            <a:avLst/>
          </a:prstGeom>
          <a:noFill/>
          <a:ln w="57150" cmpd="thickThin">
            <a:solidFill>
              <a:schemeClr val="tx1"/>
            </a:solidFill>
            <a:miter lim="800000"/>
            <a:headEnd/>
            <a:tailEnd/>
          </a:ln>
        </p:spPr>
      </p:pic>
      <p:sp>
        <p:nvSpPr>
          <p:cNvPr id="74769" name="Rectangle 17"/>
          <p:cNvSpPr>
            <a:spLocks noChangeArrowheads="1"/>
          </p:cNvSpPr>
          <p:nvPr/>
        </p:nvSpPr>
        <p:spPr bwMode="auto">
          <a:xfrm>
            <a:off x="2941638" y="1811338"/>
            <a:ext cx="9144000" cy="0"/>
          </a:xfrm>
          <a:prstGeom prst="rect">
            <a:avLst/>
          </a:prstGeom>
          <a:noFill/>
          <a:ln w="9525">
            <a:noFill/>
            <a:miter lim="800000"/>
            <a:headEnd/>
            <a:tailEnd/>
          </a:ln>
          <a:effectLst/>
        </p:spPr>
        <p:txBody>
          <a:bodyPr>
            <a:spAutoFit/>
          </a:bodyPr>
          <a:lstStyle/>
          <a:p>
            <a:endParaRPr lang="en-US"/>
          </a:p>
        </p:txBody>
      </p:sp>
      <p:pic>
        <p:nvPicPr>
          <p:cNvPr id="74771" name="Picture 19" descr="rlee"/>
          <p:cNvPicPr>
            <a:picLocks noChangeAspect="1" noChangeArrowheads="1"/>
          </p:cNvPicPr>
          <p:nvPr/>
        </p:nvPicPr>
        <p:blipFill>
          <a:blip r:embed="rId5" cstate="print"/>
          <a:srcRect/>
          <a:stretch>
            <a:fillRect/>
          </a:stretch>
        </p:blipFill>
        <p:spPr bwMode="auto">
          <a:xfrm>
            <a:off x="2581275" y="1981200"/>
            <a:ext cx="1914525" cy="2133600"/>
          </a:xfrm>
          <a:prstGeom prst="rect">
            <a:avLst/>
          </a:prstGeom>
          <a:noFill/>
          <a:ln w="57150" cmpd="thickThin">
            <a:solidFill>
              <a:schemeClr val="tx1"/>
            </a:solidFill>
            <a:miter lim="800000"/>
            <a:headEnd/>
            <a:tailEnd/>
          </a:ln>
        </p:spPr>
      </p:pic>
      <p:pic>
        <p:nvPicPr>
          <p:cNvPr id="74773" name="Picture 21" descr="jlongstreet"/>
          <p:cNvPicPr>
            <a:picLocks noChangeAspect="1" noChangeArrowheads="1"/>
          </p:cNvPicPr>
          <p:nvPr/>
        </p:nvPicPr>
        <p:blipFill>
          <a:blip r:embed="rId6" cstate="print"/>
          <a:srcRect/>
          <a:stretch>
            <a:fillRect/>
          </a:stretch>
        </p:blipFill>
        <p:spPr bwMode="auto">
          <a:xfrm>
            <a:off x="3733800" y="4419600"/>
            <a:ext cx="1897063" cy="2133600"/>
          </a:xfrm>
          <a:prstGeom prst="rect">
            <a:avLst/>
          </a:prstGeom>
          <a:noFill/>
          <a:ln w="57150" cmpd="thickThin">
            <a:solidFill>
              <a:schemeClr val="tx1"/>
            </a:solidFill>
            <a:miter lim="800000"/>
            <a:headEnd/>
            <a:tailEnd/>
          </a:ln>
        </p:spPr>
      </p:pic>
      <p:sp>
        <p:nvSpPr>
          <p:cNvPr id="74774" name="Rectangle 22"/>
          <p:cNvSpPr>
            <a:spLocks noChangeArrowheads="1"/>
          </p:cNvSpPr>
          <p:nvPr/>
        </p:nvSpPr>
        <p:spPr bwMode="auto">
          <a:xfrm>
            <a:off x="3243263" y="1806575"/>
            <a:ext cx="9144000" cy="0"/>
          </a:xfrm>
          <a:prstGeom prst="rect">
            <a:avLst/>
          </a:prstGeom>
          <a:noFill/>
          <a:ln w="9525">
            <a:noFill/>
            <a:miter lim="800000"/>
            <a:headEnd/>
            <a:tailEnd/>
          </a:ln>
          <a:effectLst/>
        </p:spPr>
        <p:txBody>
          <a:bodyPr>
            <a:spAutoFit/>
          </a:bodyPr>
          <a:lstStyle/>
          <a:p>
            <a:endParaRPr lang="en-US"/>
          </a:p>
        </p:txBody>
      </p:sp>
      <p:pic>
        <p:nvPicPr>
          <p:cNvPr id="74776" name="Picture 24" descr="gpickett"/>
          <p:cNvPicPr>
            <a:picLocks noChangeAspect="1" noChangeArrowheads="1"/>
          </p:cNvPicPr>
          <p:nvPr/>
        </p:nvPicPr>
        <p:blipFill>
          <a:blip r:embed="rId7" cstate="print"/>
          <a:srcRect/>
          <a:stretch>
            <a:fillRect/>
          </a:stretch>
        </p:blipFill>
        <p:spPr bwMode="auto">
          <a:xfrm>
            <a:off x="6324600" y="4419600"/>
            <a:ext cx="1905000" cy="2133600"/>
          </a:xfrm>
          <a:prstGeom prst="rect">
            <a:avLst/>
          </a:prstGeom>
          <a:noFill/>
          <a:ln w="57150" cmpd="thickThin">
            <a:solidFill>
              <a:schemeClr val="tx1"/>
            </a:solidFill>
            <a:miter lim="800000"/>
            <a:headEnd/>
            <a:tailEnd/>
          </a:ln>
        </p:spPr>
      </p:pic>
      <p:sp>
        <p:nvSpPr>
          <p:cNvPr id="74777" name="Rectangle 25"/>
          <p:cNvSpPr>
            <a:spLocks noChangeArrowheads="1"/>
          </p:cNvSpPr>
          <p:nvPr/>
        </p:nvSpPr>
        <p:spPr bwMode="auto">
          <a:xfrm>
            <a:off x="3181350" y="1817688"/>
            <a:ext cx="9144000" cy="0"/>
          </a:xfrm>
          <a:prstGeom prst="rect">
            <a:avLst/>
          </a:prstGeom>
          <a:noFill/>
          <a:ln w="9525">
            <a:noFill/>
            <a:miter lim="800000"/>
            <a:headEnd/>
            <a:tailEnd/>
          </a:ln>
          <a:effectLst/>
        </p:spPr>
        <p:txBody>
          <a:bodyPr>
            <a:spAutoFit/>
          </a:bodyPr>
          <a:lstStyle/>
          <a:p>
            <a:endParaRPr lang="en-US"/>
          </a:p>
        </p:txBody>
      </p:sp>
      <p:pic>
        <p:nvPicPr>
          <p:cNvPr id="74779" name="Picture 27" descr="jstuart"/>
          <p:cNvPicPr>
            <a:picLocks noChangeAspect="1" noChangeArrowheads="1"/>
          </p:cNvPicPr>
          <p:nvPr/>
        </p:nvPicPr>
        <p:blipFill>
          <a:blip r:embed="rId8" cstate="print"/>
          <a:srcRect/>
          <a:stretch>
            <a:fillRect/>
          </a:stretch>
        </p:blipFill>
        <p:spPr bwMode="auto">
          <a:xfrm>
            <a:off x="7010400" y="1981200"/>
            <a:ext cx="1905000" cy="2133600"/>
          </a:xfrm>
          <a:prstGeom prst="rect">
            <a:avLst/>
          </a:prstGeom>
          <a:noFill/>
          <a:ln w="57150" cmpd="thickThin">
            <a:solidFill>
              <a:schemeClr val="tx1"/>
            </a:solidFill>
            <a:miter lim="800000"/>
            <a:headEnd/>
            <a:tailEnd/>
          </a:ln>
        </p:spPr>
      </p:pic>
      <p:sp>
        <p:nvSpPr>
          <p:cNvPr id="74780" name="Rectangle 28"/>
          <p:cNvSpPr>
            <a:spLocks noChangeArrowheads="1"/>
          </p:cNvSpPr>
          <p:nvPr/>
        </p:nvSpPr>
        <p:spPr bwMode="auto">
          <a:xfrm>
            <a:off x="0" y="2425700"/>
            <a:ext cx="9144000" cy="0"/>
          </a:xfrm>
          <a:prstGeom prst="rect">
            <a:avLst/>
          </a:prstGeom>
          <a:noFill/>
          <a:ln w="9525">
            <a:noFill/>
            <a:miter lim="800000"/>
            <a:headEnd/>
            <a:tailEnd/>
          </a:ln>
          <a:effectLst/>
        </p:spPr>
        <p:txBody>
          <a:bodyPr>
            <a:spAutoFit/>
          </a:bodyPr>
          <a:lstStyle/>
          <a:p>
            <a:endParaRPr lang="en-US"/>
          </a:p>
        </p:txBody>
      </p:sp>
      <p:sp>
        <p:nvSpPr>
          <p:cNvPr id="74787" name="Rectangle 35"/>
          <p:cNvSpPr>
            <a:spLocks noChangeArrowheads="1"/>
          </p:cNvSpPr>
          <p:nvPr/>
        </p:nvSpPr>
        <p:spPr bwMode="auto">
          <a:xfrm>
            <a:off x="0" y="2425700"/>
            <a:ext cx="9144000" cy="0"/>
          </a:xfrm>
          <a:prstGeom prst="rect">
            <a:avLst/>
          </a:prstGeom>
          <a:noFill/>
          <a:ln w="9525">
            <a:noFill/>
            <a:miter lim="800000"/>
            <a:headEnd/>
            <a:tailEnd/>
          </a:ln>
          <a:effectLst/>
        </p:spPr>
        <p:txBody>
          <a:bodyPr>
            <a:spAutoFit/>
          </a:bodyPr>
          <a:lstStyle/>
          <a:p>
            <a:endParaRPr lang="en-US"/>
          </a:p>
        </p:txBody>
      </p:sp>
      <p:pic>
        <p:nvPicPr>
          <p:cNvPr id="74796" name="Picture 44" descr="davis_02"/>
          <p:cNvPicPr>
            <a:picLocks noChangeAspect="1" noChangeArrowheads="1"/>
          </p:cNvPicPr>
          <p:nvPr/>
        </p:nvPicPr>
        <p:blipFill>
          <a:blip r:embed="rId9" cstate="print"/>
          <a:srcRect/>
          <a:stretch>
            <a:fillRect/>
          </a:stretch>
        </p:blipFill>
        <p:spPr bwMode="auto">
          <a:xfrm>
            <a:off x="381000" y="1447800"/>
            <a:ext cx="1882775" cy="2141538"/>
          </a:xfrm>
          <a:prstGeom prst="rect">
            <a:avLst/>
          </a:prstGeom>
          <a:noFill/>
          <a:ln w="57150" cmpd="thickThin">
            <a:solidFill>
              <a:schemeClr val="tx1"/>
            </a:solidFill>
            <a:miter lim="800000"/>
            <a:headEnd/>
            <a:tailEnd/>
          </a:ln>
        </p:spPr>
      </p:pic>
      <p:pic>
        <p:nvPicPr>
          <p:cNvPr id="74797" name="Picture 45" descr="conf-flag"/>
          <p:cNvPicPr>
            <a:picLocks noChangeAspect="1" noChangeArrowheads="1"/>
          </p:cNvPicPr>
          <p:nvPr/>
        </p:nvPicPr>
        <p:blipFill>
          <a:blip r:embed="rId2" cstate="print"/>
          <a:srcRect/>
          <a:stretch>
            <a:fillRect/>
          </a:stretch>
        </p:blipFill>
        <p:spPr bwMode="auto">
          <a:xfrm>
            <a:off x="7772400" y="228600"/>
            <a:ext cx="1219200" cy="762000"/>
          </a:xfrm>
          <a:prstGeom prst="rect">
            <a:avLst/>
          </a:prstGeom>
          <a:noFill/>
        </p:spPr>
      </p:pic>
      <p:pic>
        <p:nvPicPr>
          <p:cNvPr id="74799" name="Picture 47" descr="Confederate Leadership"/>
          <p:cNvPicPr>
            <a:picLocks noChangeAspect="1" noChangeArrowheads="1"/>
          </p:cNvPicPr>
          <p:nvPr/>
        </p:nvPicPr>
        <p:blipFill>
          <a:blip r:embed="rId10" cstate="print"/>
          <a:srcRect/>
          <a:stretch>
            <a:fillRect/>
          </a:stretch>
        </p:blipFill>
        <p:spPr bwMode="auto">
          <a:xfrm>
            <a:off x="1676400" y="76200"/>
            <a:ext cx="5943600" cy="1219200"/>
          </a:xfrm>
          <a:prstGeom prst="rect">
            <a:avLst/>
          </a:prstGeom>
          <a:noFill/>
        </p:spPr>
      </p:pic>
      <p:grpSp>
        <p:nvGrpSpPr>
          <p:cNvPr id="74804" name="Group 52"/>
          <p:cNvGrpSpPr>
            <a:grpSpLocks/>
          </p:cNvGrpSpPr>
          <p:nvPr/>
        </p:nvGrpSpPr>
        <p:grpSpPr bwMode="auto">
          <a:xfrm>
            <a:off x="4889500" y="2949575"/>
            <a:ext cx="5491163" cy="0"/>
            <a:chOff x="0" y="0"/>
            <a:chExt cx="3459" cy="0"/>
          </a:xfrm>
        </p:grpSpPr>
        <p:sp>
          <p:nvSpPr>
            <p:cNvPr id="74803" name="Rectangle 51"/>
            <p:cNvSpPr>
              <a:spLocks noChangeArrowheads="1"/>
            </p:cNvSpPr>
            <p:nvPr/>
          </p:nvSpPr>
          <p:spPr bwMode="auto">
            <a:xfrm>
              <a:off x="0" y="0"/>
              <a:ext cx="3459" cy="0"/>
            </a:xfrm>
            <a:prstGeom prst="rect">
              <a:avLst/>
            </a:prstGeom>
            <a:solidFill>
              <a:srgbClr val="F3F6A7"/>
            </a:solidFill>
            <a:ln w="9525">
              <a:noFill/>
              <a:miter lim="800000"/>
              <a:headEnd/>
              <a:tailEnd/>
            </a:ln>
            <a:effectLst/>
          </p:spPr>
          <p:txBody>
            <a:bodyPr/>
            <a:lstStyle/>
            <a:p>
              <a:endParaRPr lang="en-US"/>
            </a:p>
          </p:txBody>
        </p:sp>
        <p:grpSp>
          <p:nvGrpSpPr>
            <p:cNvPr id="74802" name="Group 50"/>
            <p:cNvGrpSpPr>
              <a:grpSpLocks/>
            </p:cNvGrpSpPr>
            <p:nvPr/>
          </p:nvGrpSpPr>
          <p:grpSpPr bwMode="auto">
            <a:xfrm>
              <a:off x="0" y="0"/>
              <a:ext cx="3459" cy="0"/>
              <a:chOff x="0" y="0"/>
              <a:chExt cx="3459" cy="0"/>
            </a:xfrm>
          </p:grpSpPr>
          <p:sp>
            <p:nvSpPr>
              <p:cNvPr id="74801" name="Rectangle 49"/>
              <p:cNvSpPr>
                <a:spLocks noChangeArrowheads="1"/>
              </p:cNvSpPr>
              <p:nvPr/>
            </p:nvSpPr>
            <p:spPr bwMode="auto">
              <a:xfrm>
                <a:off x="0" y="0"/>
                <a:ext cx="3459" cy="0"/>
              </a:xfrm>
              <a:prstGeom prst="rect">
                <a:avLst/>
              </a:prstGeom>
              <a:solidFill>
                <a:srgbClr val="F3F6A7"/>
              </a:solidFill>
              <a:ln w="9525">
                <a:noFill/>
                <a:miter lim="800000"/>
                <a:headEnd/>
                <a:tailEnd/>
              </a:ln>
              <a:effectLst/>
            </p:spPr>
            <p:txBody>
              <a:bodyPr/>
              <a:lstStyle/>
              <a:p>
                <a:endParaRPr lang="en-US"/>
              </a:p>
            </p:txBody>
          </p:sp>
          <p:sp>
            <p:nvSpPr>
              <p:cNvPr id="74800" name="Rectangle 48"/>
              <p:cNvSpPr>
                <a:spLocks noChangeArrowheads="1"/>
              </p:cNvSpPr>
              <p:nvPr/>
            </p:nvSpPr>
            <p:spPr bwMode="auto">
              <a:xfrm>
                <a:off x="0" y="0"/>
                <a:ext cx="3459" cy="0"/>
              </a:xfrm>
              <a:prstGeom prst="rect">
                <a:avLst/>
              </a:prstGeom>
              <a:solidFill>
                <a:srgbClr val="F3F6A7"/>
              </a:solidFill>
              <a:ln w="9525">
                <a:noFill/>
                <a:miter lim="800000"/>
                <a:headEnd/>
                <a:tailEnd/>
              </a:ln>
              <a:effectLst/>
            </p:spPr>
            <p:txBody>
              <a:bodyPr>
                <a:spAutoFit/>
              </a:bodyPr>
              <a:lstStyle/>
              <a:p>
                <a:endParaRPr lang="en-US"/>
              </a:p>
            </p:txBody>
          </p:sp>
        </p:grpSp>
      </p:grpSp>
      <p:sp>
        <p:nvSpPr>
          <p:cNvPr id="74805" name="AutoShape 53">
            <a:hlinkClick r:id="rId11" action="ppaction://hlinksldjump"/>
          </p:cNvPr>
          <p:cNvSpPr>
            <a:spLocks noChangeArrowheads="1"/>
          </p:cNvSpPr>
          <p:nvPr/>
        </p:nvSpPr>
        <p:spPr bwMode="auto">
          <a:xfrm>
            <a:off x="86868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
        <p:nvSpPr>
          <p:cNvPr id="74806" name="Text Box 54"/>
          <p:cNvSpPr txBox="1">
            <a:spLocks noChangeArrowheads="1"/>
          </p:cNvSpPr>
          <p:nvPr/>
        </p:nvSpPr>
        <p:spPr bwMode="auto">
          <a:xfrm>
            <a:off x="381000" y="3214688"/>
            <a:ext cx="1905000" cy="366712"/>
          </a:xfrm>
          <a:prstGeom prst="rect">
            <a:avLst/>
          </a:prstGeom>
          <a:solidFill>
            <a:srgbClr val="000000"/>
          </a:solidFill>
          <a:ln w="9525">
            <a:noFill/>
            <a:miter lim="800000"/>
            <a:headEnd/>
            <a:tailEnd/>
          </a:ln>
          <a:effectLst/>
        </p:spPr>
        <p:txBody>
          <a:bodyPr>
            <a:spAutoFit/>
          </a:bodyPr>
          <a:lstStyle/>
          <a:p>
            <a:pPr>
              <a:spcBef>
                <a:spcPct val="50000"/>
              </a:spcBef>
            </a:pPr>
            <a:r>
              <a:rPr lang="en-US" sz="1800" b="1">
                <a:solidFill>
                  <a:schemeClr val="bg1"/>
                </a:solidFill>
              </a:rPr>
              <a:t>Jefferson Davis</a:t>
            </a:r>
          </a:p>
        </p:txBody>
      </p:sp>
      <p:sp>
        <p:nvSpPr>
          <p:cNvPr id="74807" name="Text Box 55"/>
          <p:cNvSpPr txBox="1">
            <a:spLocks noChangeArrowheads="1"/>
          </p:cNvSpPr>
          <p:nvPr/>
        </p:nvSpPr>
        <p:spPr bwMode="auto">
          <a:xfrm>
            <a:off x="2590800" y="3748088"/>
            <a:ext cx="19050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Robert E. Lee</a:t>
            </a:r>
          </a:p>
        </p:txBody>
      </p:sp>
      <p:sp>
        <p:nvSpPr>
          <p:cNvPr id="74808" name="Text Box 56"/>
          <p:cNvSpPr txBox="1">
            <a:spLocks noChangeArrowheads="1"/>
          </p:cNvSpPr>
          <p:nvPr/>
        </p:nvSpPr>
        <p:spPr bwMode="auto">
          <a:xfrm>
            <a:off x="4800600" y="3321050"/>
            <a:ext cx="1905000" cy="336550"/>
          </a:xfrm>
          <a:prstGeom prst="rect">
            <a:avLst/>
          </a:prstGeom>
          <a:solidFill>
            <a:srgbClr val="000000"/>
          </a:solidFill>
          <a:ln w="9525">
            <a:noFill/>
            <a:miter lim="800000"/>
            <a:headEnd/>
            <a:tailEnd/>
          </a:ln>
          <a:effectLst/>
        </p:spPr>
        <p:txBody>
          <a:bodyPr>
            <a:spAutoFit/>
          </a:bodyPr>
          <a:lstStyle/>
          <a:p>
            <a:pPr>
              <a:spcBef>
                <a:spcPct val="50000"/>
              </a:spcBef>
            </a:pPr>
            <a:r>
              <a:rPr lang="en-US" sz="1600" b="1">
                <a:solidFill>
                  <a:schemeClr val="bg1"/>
                </a:solidFill>
              </a:rPr>
              <a:t>Stonewall Jackson</a:t>
            </a:r>
          </a:p>
        </p:txBody>
      </p:sp>
      <p:sp>
        <p:nvSpPr>
          <p:cNvPr id="74809" name="Text Box 57"/>
          <p:cNvSpPr txBox="1">
            <a:spLocks noChangeArrowheads="1"/>
          </p:cNvSpPr>
          <p:nvPr/>
        </p:nvSpPr>
        <p:spPr bwMode="auto">
          <a:xfrm>
            <a:off x="7010400" y="3810000"/>
            <a:ext cx="1905000" cy="366713"/>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Jeb Stuart</a:t>
            </a:r>
          </a:p>
        </p:txBody>
      </p:sp>
      <p:sp>
        <p:nvSpPr>
          <p:cNvPr id="74810" name="Text Box 58"/>
          <p:cNvSpPr txBox="1">
            <a:spLocks noChangeArrowheads="1"/>
          </p:cNvSpPr>
          <p:nvPr/>
        </p:nvSpPr>
        <p:spPr bwMode="auto">
          <a:xfrm>
            <a:off x="990600" y="6324600"/>
            <a:ext cx="1981200" cy="304800"/>
          </a:xfrm>
          <a:prstGeom prst="rect">
            <a:avLst/>
          </a:prstGeom>
          <a:solidFill>
            <a:srgbClr val="000000"/>
          </a:solidFill>
          <a:ln w="9525">
            <a:noFill/>
            <a:miter lim="800000"/>
            <a:headEnd/>
            <a:tailEnd/>
          </a:ln>
          <a:effectLst/>
        </p:spPr>
        <p:txBody>
          <a:bodyPr>
            <a:spAutoFit/>
          </a:bodyPr>
          <a:lstStyle/>
          <a:p>
            <a:pPr algn="ctr">
              <a:spcBef>
                <a:spcPct val="50000"/>
              </a:spcBef>
            </a:pPr>
            <a:r>
              <a:rPr lang="en-US" sz="1400" b="1">
                <a:solidFill>
                  <a:schemeClr val="bg1"/>
                </a:solidFill>
              </a:rPr>
              <a:t>Pierre T. Beauregard </a:t>
            </a:r>
          </a:p>
        </p:txBody>
      </p:sp>
      <p:sp>
        <p:nvSpPr>
          <p:cNvPr id="74812" name="Text Box 60"/>
          <p:cNvSpPr txBox="1">
            <a:spLocks noChangeArrowheads="1"/>
          </p:cNvSpPr>
          <p:nvPr/>
        </p:nvSpPr>
        <p:spPr bwMode="auto">
          <a:xfrm>
            <a:off x="3657600" y="6186488"/>
            <a:ext cx="19812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James Longstreet</a:t>
            </a:r>
          </a:p>
        </p:txBody>
      </p:sp>
      <p:sp>
        <p:nvSpPr>
          <p:cNvPr id="74813" name="Text Box 61"/>
          <p:cNvSpPr txBox="1">
            <a:spLocks noChangeArrowheads="1"/>
          </p:cNvSpPr>
          <p:nvPr/>
        </p:nvSpPr>
        <p:spPr bwMode="auto">
          <a:xfrm>
            <a:off x="6324600" y="6186488"/>
            <a:ext cx="19812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George Pickett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806"/>
                                        </p:tgtEl>
                                        <p:attrNameLst>
                                          <p:attrName>style.visibility</p:attrName>
                                        </p:attrNameLst>
                                      </p:cBhvr>
                                      <p:to>
                                        <p:strVal val="visible"/>
                                      </p:to>
                                    </p:set>
                                    <p:animEffect transition="in" filter="checkerboard(across)">
                                      <p:cBhvr>
                                        <p:cTn id="7" dur="500"/>
                                        <p:tgtEl>
                                          <p:spTgt spid="748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807"/>
                                        </p:tgtEl>
                                        <p:attrNameLst>
                                          <p:attrName>style.visibility</p:attrName>
                                        </p:attrNameLst>
                                      </p:cBhvr>
                                      <p:to>
                                        <p:strVal val="visible"/>
                                      </p:to>
                                    </p:set>
                                    <p:animEffect transition="in" filter="box(in)">
                                      <p:cBhvr>
                                        <p:cTn id="12" dur="500"/>
                                        <p:tgtEl>
                                          <p:spTgt spid="7480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4808"/>
                                        </p:tgtEl>
                                        <p:attrNameLst>
                                          <p:attrName>style.visibility</p:attrName>
                                        </p:attrNameLst>
                                      </p:cBhvr>
                                      <p:to>
                                        <p:strVal val="visible"/>
                                      </p:to>
                                    </p:set>
                                    <p:anim calcmode="lin" valueType="num">
                                      <p:cBhvr additive="base">
                                        <p:cTn id="17" dur="500" fill="hold"/>
                                        <p:tgtEl>
                                          <p:spTgt spid="74808"/>
                                        </p:tgtEl>
                                        <p:attrNameLst>
                                          <p:attrName>ppt_x</p:attrName>
                                        </p:attrNameLst>
                                      </p:cBhvr>
                                      <p:tavLst>
                                        <p:tav tm="0">
                                          <p:val>
                                            <p:strVal val="#ppt_x"/>
                                          </p:val>
                                        </p:tav>
                                        <p:tav tm="100000">
                                          <p:val>
                                            <p:strVal val="#ppt_x"/>
                                          </p:val>
                                        </p:tav>
                                      </p:tavLst>
                                    </p:anim>
                                    <p:anim calcmode="lin" valueType="num">
                                      <p:cBhvr additive="base">
                                        <p:cTn id="18" dur="500" fill="hold"/>
                                        <p:tgtEl>
                                          <p:spTgt spid="7480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4809"/>
                                        </p:tgtEl>
                                        <p:attrNameLst>
                                          <p:attrName>style.visibility</p:attrName>
                                        </p:attrNameLst>
                                      </p:cBhvr>
                                      <p:to>
                                        <p:strVal val="visible"/>
                                      </p:to>
                                    </p:set>
                                    <p:animEffect transition="in" filter="wipe(down)">
                                      <p:cBhvr>
                                        <p:cTn id="23" dur="500"/>
                                        <p:tgtEl>
                                          <p:spTgt spid="7480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74810"/>
                                        </p:tgtEl>
                                        <p:attrNameLst>
                                          <p:attrName>style.visibility</p:attrName>
                                        </p:attrNameLst>
                                      </p:cBhvr>
                                      <p:to>
                                        <p:strVal val="visible"/>
                                      </p:to>
                                    </p:set>
                                    <p:animEffect transition="in" filter="wheel(4)">
                                      <p:cBhvr>
                                        <p:cTn id="28" dur="2000"/>
                                        <p:tgtEl>
                                          <p:spTgt spid="748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4812"/>
                                        </p:tgtEl>
                                        <p:attrNameLst>
                                          <p:attrName>style.visibility</p:attrName>
                                        </p:attrNameLst>
                                      </p:cBhvr>
                                      <p:to>
                                        <p:strVal val="visible"/>
                                      </p:to>
                                    </p:set>
                                    <p:animEffect transition="in" filter="circle(in)">
                                      <p:cBhvr>
                                        <p:cTn id="33" dur="2000"/>
                                        <p:tgtEl>
                                          <p:spTgt spid="7481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74813"/>
                                        </p:tgtEl>
                                        <p:attrNameLst>
                                          <p:attrName>style.visibility</p:attrName>
                                        </p:attrNameLst>
                                      </p:cBhvr>
                                      <p:to>
                                        <p:strVal val="visible"/>
                                      </p:to>
                                    </p:set>
                                    <p:animEffect transition="in" filter="strips(downLeft)">
                                      <p:cBhvr>
                                        <p:cTn id="38" dur="500"/>
                                        <p:tgtEl>
                                          <p:spTgt spid="74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06" grpId="0" animBg="1"/>
      <p:bldP spid="74807" grpId="0" animBg="1"/>
      <p:bldP spid="74808" grpId="0" animBg="1"/>
      <p:bldP spid="74809" grpId="0" animBg="1"/>
      <p:bldP spid="74810" grpId="0" animBg="1"/>
      <p:bldP spid="74812" grpId="0" animBg="1"/>
      <p:bldP spid="748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FFFF"/>
            </a:gs>
          </a:gsLst>
          <a:lin ang="18900000" scaled="1"/>
        </a:gradFill>
        <a:effectLst/>
      </p:bgPr>
    </p:bg>
    <p:spTree>
      <p:nvGrpSpPr>
        <p:cNvPr id="1" name=""/>
        <p:cNvGrpSpPr/>
        <p:nvPr/>
      </p:nvGrpSpPr>
      <p:grpSpPr>
        <a:xfrm>
          <a:off x="0" y="0"/>
          <a:ext cx="0" cy="0"/>
          <a:chOff x="0" y="0"/>
          <a:chExt cx="0" cy="0"/>
        </a:xfrm>
      </p:grpSpPr>
      <p:sp>
        <p:nvSpPr>
          <p:cNvPr id="278530" name="Rectangle 2050"/>
          <p:cNvSpPr>
            <a:spLocks noGrp="1" noChangeArrowheads="1"/>
          </p:cNvSpPr>
          <p:nvPr>
            <p:ph type="title" idx="4294967295"/>
          </p:nvPr>
        </p:nvSpPr>
        <p:spPr>
          <a:xfrm>
            <a:off x="0" y="6553200"/>
            <a:ext cx="7772400" cy="304800"/>
          </a:xfrm>
        </p:spPr>
        <p:txBody>
          <a:bodyPr/>
          <a:lstStyle/>
          <a:p>
            <a:r>
              <a:rPr lang="en-US" sz="500"/>
              <a:t>South Leaders</a:t>
            </a:r>
            <a:endParaRPr lang="en-US" sz="1400"/>
          </a:p>
        </p:txBody>
      </p:sp>
      <p:sp>
        <p:nvSpPr>
          <p:cNvPr id="278534" name="Rectangle 2054"/>
          <p:cNvSpPr>
            <a:spLocks noChangeArrowheads="1"/>
          </p:cNvSpPr>
          <p:nvPr/>
        </p:nvSpPr>
        <p:spPr bwMode="auto">
          <a:xfrm>
            <a:off x="2941638" y="1811338"/>
            <a:ext cx="9144000" cy="0"/>
          </a:xfrm>
          <a:prstGeom prst="rect">
            <a:avLst/>
          </a:prstGeom>
          <a:noFill/>
          <a:ln w="9525">
            <a:noFill/>
            <a:miter lim="800000"/>
            <a:headEnd/>
            <a:tailEnd/>
          </a:ln>
          <a:effectLst/>
        </p:spPr>
        <p:txBody>
          <a:bodyPr>
            <a:spAutoFit/>
          </a:bodyPr>
          <a:lstStyle/>
          <a:p>
            <a:endParaRPr lang="en-US"/>
          </a:p>
        </p:txBody>
      </p:sp>
      <p:sp>
        <p:nvSpPr>
          <p:cNvPr id="278537" name="Rectangle 2057"/>
          <p:cNvSpPr>
            <a:spLocks noChangeArrowheads="1"/>
          </p:cNvSpPr>
          <p:nvPr/>
        </p:nvSpPr>
        <p:spPr bwMode="auto">
          <a:xfrm>
            <a:off x="3243263" y="1806575"/>
            <a:ext cx="9144000" cy="0"/>
          </a:xfrm>
          <a:prstGeom prst="rect">
            <a:avLst/>
          </a:prstGeom>
          <a:noFill/>
          <a:ln w="9525">
            <a:noFill/>
            <a:miter lim="800000"/>
            <a:headEnd/>
            <a:tailEnd/>
          </a:ln>
          <a:effectLst/>
        </p:spPr>
        <p:txBody>
          <a:bodyPr>
            <a:spAutoFit/>
          </a:bodyPr>
          <a:lstStyle/>
          <a:p>
            <a:endParaRPr lang="en-US"/>
          </a:p>
        </p:txBody>
      </p:sp>
      <p:sp>
        <p:nvSpPr>
          <p:cNvPr id="278539" name="Rectangle 2059"/>
          <p:cNvSpPr>
            <a:spLocks noChangeArrowheads="1"/>
          </p:cNvSpPr>
          <p:nvPr/>
        </p:nvSpPr>
        <p:spPr bwMode="auto">
          <a:xfrm>
            <a:off x="3181350" y="1817688"/>
            <a:ext cx="9144000" cy="0"/>
          </a:xfrm>
          <a:prstGeom prst="rect">
            <a:avLst/>
          </a:prstGeom>
          <a:noFill/>
          <a:ln w="9525">
            <a:noFill/>
            <a:miter lim="800000"/>
            <a:headEnd/>
            <a:tailEnd/>
          </a:ln>
          <a:effectLst/>
        </p:spPr>
        <p:txBody>
          <a:bodyPr>
            <a:spAutoFit/>
          </a:bodyPr>
          <a:lstStyle/>
          <a:p>
            <a:endParaRPr lang="en-US"/>
          </a:p>
        </p:txBody>
      </p:sp>
      <p:sp>
        <p:nvSpPr>
          <p:cNvPr id="278541" name="Rectangle 2061"/>
          <p:cNvSpPr>
            <a:spLocks noChangeArrowheads="1"/>
          </p:cNvSpPr>
          <p:nvPr/>
        </p:nvSpPr>
        <p:spPr bwMode="auto">
          <a:xfrm>
            <a:off x="0" y="2425700"/>
            <a:ext cx="9144000" cy="0"/>
          </a:xfrm>
          <a:prstGeom prst="rect">
            <a:avLst/>
          </a:prstGeom>
          <a:noFill/>
          <a:ln w="9525">
            <a:noFill/>
            <a:miter lim="800000"/>
            <a:headEnd/>
            <a:tailEnd/>
          </a:ln>
          <a:effectLst/>
        </p:spPr>
        <p:txBody>
          <a:bodyPr>
            <a:spAutoFit/>
          </a:bodyPr>
          <a:lstStyle/>
          <a:p>
            <a:endParaRPr lang="en-US"/>
          </a:p>
        </p:txBody>
      </p:sp>
      <p:sp>
        <p:nvSpPr>
          <p:cNvPr id="278543" name="Rectangle 2063"/>
          <p:cNvSpPr>
            <a:spLocks noChangeArrowheads="1"/>
          </p:cNvSpPr>
          <p:nvPr/>
        </p:nvSpPr>
        <p:spPr bwMode="auto">
          <a:xfrm>
            <a:off x="0" y="2425700"/>
            <a:ext cx="9144000" cy="0"/>
          </a:xfrm>
          <a:prstGeom prst="rect">
            <a:avLst/>
          </a:prstGeom>
          <a:noFill/>
          <a:ln w="9525">
            <a:noFill/>
            <a:miter lim="800000"/>
            <a:headEnd/>
            <a:tailEnd/>
          </a:ln>
          <a:effectLst/>
        </p:spPr>
        <p:txBody>
          <a:bodyPr>
            <a:spAutoFit/>
          </a:bodyPr>
          <a:lstStyle/>
          <a:p>
            <a:endParaRPr lang="en-US"/>
          </a:p>
        </p:txBody>
      </p:sp>
      <p:pic>
        <p:nvPicPr>
          <p:cNvPr id="278566" name="Picture 2086" descr="unn-flag"/>
          <p:cNvPicPr>
            <a:picLocks noChangeAspect="1" noChangeArrowheads="1"/>
          </p:cNvPicPr>
          <p:nvPr/>
        </p:nvPicPr>
        <p:blipFill>
          <a:blip r:embed="rId2" cstate="print"/>
          <a:srcRect/>
          <a:stretch>
            <a:fillRect/>
          </a:stretch>
        </p:blipFill>
        <p:spPr bwMode="auto">
          <a:xfrm>
            <a:off x="152400" y="228600"/>
            <a:ext cx="1143000" cy="685800"/>
          </a:xfrm>
          <a:prstGeom prst="rect">
            <a:avLst/>
          </a:prstGeom>
          <a:noFill/>
        </p:spPr>
      </p:pic>
      <p:sp>
        <p:nvSpPr>
          <p:cNvPr id="278571" name="Rectangle 2091"/>
          <p:cNvSpPr>
            <a:spLocks noChangeArrowheads="1"/>
          </p:cNvSpPr>
          <p:nvPr/>
        </p:nvSpPr>
        <p:spPr bwMode="auto">
          <a:xfrm>
            <a:off x="244475" y="1811338"/>
            <a:ext cx="9144000" cy="0"/>
          </a:xfrm>
          <a:prstGeom prst="rect">
            <a:avLst/>
          </a:prstGeom>
          <a:noFill/>
          <a:ln w="9525">
            <a:noFill/>
            <a:miter lim="800000"/>
            <a:headEnd/>
            <a:tailEnd/>
          </a:ln>
          <a:effectLst/>
        </p:spPr>
        <p:txBody>
          <a:bodyPr>
            <a:spAutoFit/>
          </a:bodyPr>
          <a:lstStyle/>
          <a:p>
            <a:endParaRPr lang="en-US"/>
          </a:p>
        </p:txBody>
      </p:sp>
      <p:pic>
        <p:nvPicPr>
          <p:cNvPr id="278573" name="Picture 2093" descr="gmeade"/>
          <p:cNvPicPr>
            <a:picLocks noChangeAspect="1" noChangeArrowheads="1"/>
          </p:cNvPicPr>
          <p:nvPr/>
        </p:nvPicPr>
        <p:blipFill>
          <a:blip r:embed="rId3" cstate="print"/>
          <a:srcRect/>
          <a:stretch>
            <a:fillRect/>
          </a:stretch>
        </p:blipFill>
        <p:spPr bwMode="auto">
          <a:xfrm>
            <a:off x="7086600" y="1981200"/>
            <a:ext cx="1905000" cy="2133600"/>
          </a:xfrm>
          <a:prstGeom prst="rect">
            <a:avLst/>
          </a:prstGeom>
          <a:noFill/>
          <a:ln w="57150" cmpd="thickThin">
            <a:solidFill>
              <a:schemeClr val="tx1"/>
            </a:solidFill>
            <a:miter lim="800000"/>
            <a:headEnd/>
            <a:tailEnd/>
          </a:ln>
        </p:spPr>
      </p:pic>
      <p:sp>
        <p:nvSpPr>
          <p:cNvPr id="278574" name="Rectangle 2094"/>
          <p:cNvSpPr>
            <a:spLocks noChangeArrowheads="1"/>
          </p:cNvSpPr>
          <p:nvPr/>
        </p:nvSpPr>
        <p:spPr bwMode="auto">
          <a:xfrm>
            <a:off x="242888" y="1811338"/>
            <a:ext cx="9144000" cy="0"/>
          </a:xfrm>
          <a:prstGeom prst="rect">
            <a:avLst/>
          </a:prstGeom>
          <a:noFill/>
          <a:ln w="9525">
            <a:noFill/>
            <a:miter lim="800000"/>
            <a:headEnd/>
            <a:tailEnd/>
          </a:ln>
          <a:effectLst/>
        </p:spPr>
        <p:txBody>
          <a:bodyPr>
            <a:spAutoFit/>
          </a:bodyPr>
          <a:lstStyle/>
          <a:p>
            <a:endParaRPr lang="en-US"/>
          </a:p>
        </p:txBody>
      </p:sp>
      <p:pic>
        <p:nvPicPr>
          <p:cNvPr id="278576" name="Picture 2096" descr="GMcClellan"/>
          <p:cNvPicPr>
            <a:picLocks noChangeAspect="1" noChangeArrowheads="1"/>
          </p:cNvPicPr>
          <p:nvPr/>
        </p:nvPicPr>
        <p:blipFill>
          <a:blip r:embed="rId4" cstate="print"/>
          <a:srcRect/>
          <a:stretch>
            <a:fillRect/>
          </a:stretch>
        </p:blipFill>
        <p:spPr bwMode="auto">
          <a:xfrm>
            <a:off x="4800600" y="1447800"/>
            <a:ext cx="1905000" cy="2133600"/>
          </a:xfrm>
          <a:prstGeom prst="rect">
            <a:avLst/>
          </a:prstGeom>
          <a:noFill/>
          <a:ln w="57150" cmpd="thickThin">
            <a:solidFill>
              <a:schemeClr val="tx1"/>
            </a:solidFill>
            <a:miter lim="800000"/>
            <a:headEnd/>
            <a:tailEnd/>
          </a:ln>
        </p:spPr>
      </p:pic>
      <p:pic>
        <p:nvPicPr>
          <p:cNvPr id="278580" name="Picture 2100" descr="General Ulysses S. Grant">
            <a:hlinkClick r:id="rId5"/>
          </p:cNvPr>
          <p:cNvPicPr>
            <a:picLocks noChangeAspect="1" noChangeArrowheads="1"/>
          </p:cNvPicPr>
          <p:nvPr/>
        </p:nvPicPr>
        <p:blipFill>
          <a:blip r:embed="rId6" cstate="print"/>
          <a:srcRect/>
          <a:stretch>
            <a:fillRect/>
          </a:stretch>
        </p:blipFill>
        <p:spPr bwMode="auto">
          <a:xfrm>
            <a:off x="2514600" y="1981200"/>
            <a:ext cx="1905000" cy="2133600"/>
          </a:xfrm>
          <a:prstGeom prst="rect">
            <a:avLst/>
          </a:prstGeom>
          <a:noFill/>
          <a:ln w="57150" cmpd="thickThin">
            <a:solidFill>
              <a:schemeClr val="tx1"/>
            </a:solidFill>
            <a:miter lim="800000"/>
            <a:headEnd/>
            <a:tailEnd/>
          </a:ln>
        </p:spPr>
      </p:pic>
      <p:pic>
        <p:nvPicPr>
          <p:cNvPr id="278582" name="Picture 2102" descr="General William Tecumseh Sherman">
            <a:hlinkClick r:id="rId5"/>
          </p:cNvPr>
          <p:cNvPicPr>
            <a:picLocks noChangeAspect="1" noChangeArrowheads="1"/>
          </p:cNvPicPr>
          <p:nvPr/>
        </p:nvPicPr>
        <p:blipFill>
          <a:blip r:embed="rId7" cstate="print"/>
          <a:srcRect/>
          <a:stretch>
            <a:fillRect/>
          </a:stretch>
        </p:blipFill>
        <p:spPr bwMode="auto">
          <a:xfrm>
            <a:off x="2438400" y="4419600"/>
            <a:ext cx="1905000" cy="2133600"/>
          </a:xfrm>
          <a:prstGeom prst="rect">
            <a:avLst/>
          </a:prstGeom>
          <a:noFill/>
          <a:ln w="57150" cmpd="thickThin">
            <a:solidFill>
              <a:schemeClr val="tx1"/>
            </a:solidFill>
            <a:miter lim="800000"/>
            <a:headEnd/>
            <a:tailEnd/>
          </a:ln>
        </p:spPr>
      </p:pic>
      <p:sp>
        <p:nvSpPr>
          <p:cNvPr id="278587" name="Rectangle 2107"/>
          <p:cNvSpPr>
            <a:spLocks noChangeArrowheads="1"/>
          </p:cNvSpPr>
          <p:nvPr/>
        </p:nvSpPr>
        <p:spPr bwMode="auto">
          <a:xfrm>
            <a:off x="252413" y="1811338"/>
            <a:ext cx="9144000" cy="0"/>
          </a:xfrm>
          <a:prstGeom prst="rect">
            <a:avLst/>
          </a:prstGeom>
          <a:noFill/>
          <a:ln w="9525">
            <a:noFill/>
            <a:miter lim="800000"/>
            <a:headEnd/>
            <a:tailEnd/>
          </a:ln>
          <a:effectLst/>
        </p:spPr>
        <p:txBody>
          <a:bodyPr>
            <a:spAutoFit/>
          </a:bodyPr>
          <a:lstStyle/>
          <a:p>
            <a:endParaRPr lang="en-US"/>
          </a:p>
        </p:txBody>
      </p:sp>
      <p:pic>
        <p:nvPicPr>
          <p:cNvPr id="278589" name="Picture 2109" descr="dfarragut"/>
          <p:cNvPicPr>
            <a:picLocks noChangeAspect="1" noChangeArrowheads="1"/>
          </p:cNvPicPr>
          <p:nvPr/>
        </p:nvPicPr>
        <p:blipFill>
          <a:blip r:embed="rId8" cstate="print"/>
          <a:srcRect/>
          <a:stretch>
            <a:fillRect/>
          </a:stretch>
        </p:blipFill>
        <p:spPr bwMode="auto">
          <a:xfrm>
            <a:off x="152400" y="4419600"/>
            <a:ext cx="1905000" cy="2133600"/>
          </a:xfrm>
          <a:prstGeom prst="rect">
            <a:avLst/>
          </a:prstGeom>
          <a:noFill/>
          <a:ln w="57150" cmpd="thickThin">
            <a:solidFill>
              <a:schemeClr val="tx1"/>
            </a:solidFill>
            <a:miter lim="800000"/>
            <a:headEnd/>
            <a:tailEnd/>
          </a:ln>
        </p:spPr>
      </p:pic>
      <p:sp>
        <p:nvSpPr>
          <p:cNvPr id="278590" name="Rectangle 2110"/>
          <p:cNvSpPr>
            <a:spLocks noChangeArrowheads="1"/>
          </p:cNvSpPr>
          <p:nvPr/>
        </p:nvSpPr>
        <p:spPr bwMode="auto">
          <a:xfrm>
            <a:off x="266700" y="1811338"/>
            <a:ext cx="9144000" cy="0"/>
          </a:xfrm>
          <a:prstGeom prst="rect">
            <a:avLst/>
          </a:prstGeom>
          <a:noFill/>
          <a:ln w="9525">
            <a:noFill/>
            <a:miter lim="800000"/>
            <a:headEnd/>
            <a:tailEnd/>
          </a:ln>
          <a:effectLst/>
        </p:spPr>
        <p:txBody>
          <a:bodyPr>
            <a:spAutoFit/>
          </a:bodyPr>
          <a:lstStyle/>
          <a:p>
            <a:endParaRPr lang="en-US"/>
          </a:p>
        </p:txBody>
      </p:sp>
      <p:pic>
        <p:nvPicPr>
          <p:cNvPr id="278592" name="Picture 2112" descr="gcuster"/>
          <p:cNvPicPr>
            <a:picLocks noChangeAspect="1" noChangeArrowheads="1"/>
          </p:cNvPicPr>
          <p:nvPr/>
        </p:nvPicPr>
        <p:blipFill>
          <a:blip r:embed="rId9" cstate="print"/>
          <a:srcRect/>
          <a:stretch>
            <a:fillRect/>
          </a:stretch>
        </p:blipFill>
        <p:spPr bwMode="auto">
          <a:xfrm>
            <a:off x="7086600" y="4419600"/>
            <a:ext cx="1905000" cy="2133600"/>
          </a:xfrm>
          <a:prstGeom prst="rect">
            <a:avLst/>
          </a:prstGeom>
          <a:noFill/>
          <a:ln w="57150" cmpd="thickThin">
            <a:solidFill>
              <a:schemeClr val="tx1"/>
            </a:solidFill>
            <a:miter lim="800000"/>
            <a:headEnd/>
            <a:tailEnd/>
          </a:ln>
        </p:spPr>
      </p:pic>
      <p:pic>
        <p:nvPicPr>
          <p:cNvPr id="278594" name="Picture 2114" descr="jhooker"/>
          <p:cNvPicPr>
            <a:picLocks noChangeAspect="1" noChangeArrowheads="1"/>
          </p:cNvPicPr>
          <p:nvPr/>
        </p:nvPicPr>
        <p:blipFill>
          <a:blip r:embed="rId10" cstate="print"/>
          <a:srcRect/>
          <a:stretch>
            <a:fillRect/>
          </a:stretch>
        </p:blipFill>
        <p:spPr bwMode="auto">
          <a:xfrm>
            <a:off x="4724400" y="4419600"/>
            <a:ext cx="1905000" cy="2133600"/>
          </a:xfrm>
          <a:prstGeom prst="rect">
            <a:avLst/>
          </a:prstGeom>
          <a:noFill/>
          <a:ln w="57150" cmpd="thickThin">
            <a:solidFill>
              <a:schemeClr val="tx1"/>
            </a:solidFill>
            <a:miter lim="800000"/>
            <a:headEnd/>
            <a:tailEnd/>
          </a:ln>
        </p:spPr>
      </p:pic>
      <p:pic>
        <p:nvPicPr>
          <p:cNvPr id="278595" name="Picture 2115" descr="clip28"/>
          <p:cNvPicPr>
            <a:picLocks noChangeAspect="1" noChangeArrowheads="1"/>
          </p:cNvPicPr>
          <p:nvPr/>
        </p:nvPicPr>
        <p:blipFill>
          <a:blip r:embed="rId11" cstate="print"/>
          <a:srcRect/>
          <a:stretch>
            <a:fillRect/>
          </a:stretch>
        </p:blipFill>
        <p:spPr bwMode="auto">
          <a:xfrm>
            <a:off x="304800" y="1447800"/>
            <a:ext cx="1905000" cy="2133600"/>
          </a:xfrm>
          <a:prstGeom prst="rect">
            <a:avLst/>
          </a:prstGeom>
          <a:noFill/>
          <a:ln w="57150" cmpd="thickThin">
            <a:solidFill>
              <a:schemeClr val="tx1"/>
            </a:solidFill>
            <a:miter lim="800000"/>
            <a:headEnd/>
            <a:tailEnd/>
          </a:ln>
        </p:spPr>
      </p:pic>
      <p:pic>
        <p:nvPicPr>
          <p:cNvPr id="278596" name="Picture 2116" descr="unn-flag"/>
          <p:cNvPicPr>
            <a:picLocks noChangeAspect="1" noChangeArrowheads="1"/>
          </p:cNvPicPr>
          <p:nvPr/>
        </p:nvPicPr>
        <p:blipFill>
          <a:blip r:embed="rId2" cstate="print"/>
          <a:srcRect/>
          <a:stretch>
            <a:fillRect/>
          </a:stretch>
        </p:blipFill>
        <p:spPr bwMode="auto">
          <a:xfrm>
            <a:off x="7848600" y="228600"/>
            <a:ext cx="1143000" cy="701675"/>
          </a:xfrm>
          <a:prstGeom prst="rect">
            <a:avLst/>
          </a:prstGeom>
          <a:noFill/>
        </p:spPr>
      </p:pic>
      <p:pic>
        <p:nvPicPr>
          <p:cNvPr id="278598" name="Picture 2118" descr="The Northern Leadership"/>
          <p:cNvPicPr>
            <a:picLocks noChangeAspect="1" noChangeArrowheads="1"/>
          </p:cNvPicPr>
          <p:nvPr/>
        </p:nvPicPr>
        <p:blipFill>
          <a:blip r:embed="rId12" cstate="print"/>
          <a:srcRect/>
          <a:stretch>
            <a:fillRect/>
          </a:stretch>
        </p:blipFill>
        <p:spPr bwMode="auto">
          <a:xfrm>
            <a:off x="1752600" y="141288"/>
            <a:ext cx="5791200" cy="1077912"/>
          </a:xfrm>
          <a:prstGeom prst="rect">
            <a:avLst/>
          </a:prstGeom>
          <a:noFill/>
        </p:spPr>
      </p:pic>
      <p:grpSp>
        <p:nvGrpSpPr>
          <p:cNvPr id="278603" name="Group 2123"/>
          <p:cNvGrpSpPr>
            <a:grpSpLocks/>
          </p:cNvGrpSpPr>
          <p:nvPr/>
        </p:nvGrpSpPr>
        <p:grpSpPr bwMode="auto">
          <a:xfrm>
            <a:off x="4889500" y="2967038"/>
            <a:ext cx="5491163" cy="0"/>
            <a:chOff x="0" y="0"/>
            <a:chExt cx="3459" cy="0"/>
          </a:xfrm>
        </p:grpSpPr>
        <p:sp>
          <p:nvSpPr>
            <p:cNvPr id="278602" name="Rectangle 2122"/>
            <p:cNvSpPr>
              <a:spLocks noChangeArrowheads="1"/>
            </p:cNvSpPr>
            <p:nvPr/>
          </p:nvSpPr>
          <p:spPr bwMode="auto">
            <a:xfrm>
              <a:off x="0" y="0"/>
              <a:ext cx="3459" cy="0"/>
            </a:xfrm>
            <a:prstGeom prst="rect">
              <a:avLst/>
            </a:prstGeom>
            <a:solidFill>
              <a:srgbClr val="F3F6A7"/>
            </a:solidFill>
            <a:ln w="9525">
              <a:noFill/>
              <a:miter lim="800000"/>
              <a:headEnd/>
              <a:tailEnd/>
            </a:ln>
            <a:effectLst/>
          </p:spPr>
          <p:txBody>
            <a:bodyPr/>
            <a:lstStyle/>
            <a:p>
              <a:endParaRPr lang="en-US"/>
            </a:p>
          </p:txBody>
        </p:sp>
        <p:grpSp>
          <p:nvGrpSpPr>
            <p:cNvPr id="278601" name="Group 2121"/>
            <p:cNvGrpSpPr>
              <a:grpSpLocks/>
            </p:cNvGrpSpPr>
            <p:nvPr/>
          </p:nvGrpSpPr>
          <p:grpSpPr bwMode="auto">
            <a:xfrm>
              <a:off x="0" y="0"/>
              <a:ext cx="3459" cy="0"/>
              <a:chOff x="0" y="0"/>
              <a:chExt cx="3459" cy="0"/>
            </a:xfrm>
          </p:grpSpPr>
          <p:sp>
            <p:nvSpPr>
              <p:cNvPr id="278600" name="Rectangle 2120"/>
              <p:cNvSpPr>
                <a:spLocks noChangeArrowheads="1"/>
              </p:cNvSpPr>
              <p:nvPr/>
            </p:nvSpPr>
            <p:spPr bwMode="auto">
              <a:xfrm>
                <a:off x="0" y="0"/>
                <a:ext cx="3459" cy="0"/>
              </a:xfrm>
              <a:prstGeom prst="rect">
                <a:avLst/>
              </a:prstGeom>
              <a:solidFill>
                <a:srgbClr val="F3F6A7"/>
              </a:solidFill>
              <a:ln w="9525">
                <a:noFill/>
                <a:miter lim="800000"/>
                <a:headEnd/>
                <a:tailEnd/>
              </a:ln>
              <a:effectLst/>
            </p:spPr>
            <p:txBody>
              <a:bodyPr/>
              <a:lstStyle/>
              <a:p>
                <a:endParaRPr lang="en-US"/>
              </a:p>
            </p:txBody>
          </p:sp>
          <p:sp>
            <p:nvSpPr>
              <p:cNvPr id="278599" name="Rectangle 2119"/>
              <p:cNvSpPr>
                <a:spLocks noChangeArrowheads="1"/>
              </p:cNvSpPr>
              <p:nvPr/>
            </p:nvSpPr>
            <p:spPr bwMode="auto">
              <a:xfrm>
                <a:off x="0" y="0"/>
                <a:ext cx="3459" cy="0"/>
              </a:xfrm>
              <a:prstGeom prst="rect">
                <a:avLst/>
              </a:prstGeom>
              <a:solidFill>
                <a:srgbClr val="F3F6A7"/>
              </a:solidFill>
              <a:ln w="9525">
                <a:noFill/>
                <a:miter lim="800000"/>
                <a:headEnd/>
                <a:tailEnd/>
              </a:ln>
              <a:effectLst/>
            </p:spPr>
            <p:txBody>
              <a:bodyPr>
                <a:spAutoFit/>
              </a:bodyPr>
              <a:lstStyle/>
              <a:p>
                <a:endParaRPr lang="en-US"/>
              </a:p>
            </p:txBody>
          </p:sp>
        </p:grpSp>
      </p:grpSp>
      <p:sp>
        <p:nvSpPr>
          <p:cNvPr id="278610" name="AutoShape 2130">
            <a:hlinkClick r:id="rId13" action="ppaction://hlinksldjump"/>
          </p:cNvPr>
          <p:cNvSpPr>
            <a:spLocks noChangeArrowheads="1"/>
          </p:cNvSpPr>
          <p:nvPr/>
        </p:nvSpPr>
        <p:spPr bwMode="auto">
          <a:xfrm>
            <a:off x="8686800" y="66294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
        <p:nvSpPr>
          <p:cNvPr id="278611" name="Text Box 2131"/>
          <p:cNvSpPr txBox="1">
            <a:spLocks noChangeArrowheads="1"/>
          </p:cNvSpPr>
          <p:nvPr/>
        </p:nvSpPr>
        <p:spPr bwMode="auto">
          <a:xfrm>
            <a:off x="304800" y="3200400"/>
            <a:ext cx="1905000" cy="366713"/>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Abe Lincoln</a:t>
            </a:r>
          </a:p>
        </p:txBody>
      </p:sp>
      <p:sp>
        <p:nvSpPr>
          <p:cNvPr id="278612" name="Text Box 2132"/>
          <p:cNvSpPr txBox="1">
            <a:spLocks noChangeArrowheads="1"/>
          </p:cNvSpPr>
          <p:nvPr/>
        </p:nvSpPr>
        <p:spPr bwMode="auto">
          <a:xfrm>
            <a:off x="2438400" y="3748088"/>
            <a:ext cx="19812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Ulysses Grant</a:t>
            </a:r>
          </a:p>
        </p:txBody>
      </p:sp>
      <p:sp>
        <p:nvSpPr>
          <p:cNvPr id="278613" name="Text Box 2133"/>
          <p:cNvSpPr txBox="1">
            <a:spLocks noChangeArrowheads="1"/>
          </p:cNvSpPr>
          <p:nvPr/>
        </p:nvSpPr>
        <p:spPr bwMode="auto">
          <a:xfrm>
            <a:off x="4724400" y="3214688"/>
            <a:ext cx="19812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George McClellan</a:t>
            </a:r>
          </a:p>
        </p:txBody>
      </p:sp>
      <p:sp>
        <p:nvSpPr>
          <p:cNvPr id="278614" name="Text Box 2134"/>
          <p:cNvSpPr txBox="1">
            <a:spLocks noChangeArrowheads="1"/>
          </p:cNvSpPr>
          <p:nvPr/>
        </p:nvSpPr>
        <p:spPr bwMode="auto">
          <a:xfrm>
            <a:off x="7086600" y="3748088"/>
            <a:ext cx="19812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George Meade</a:t>
            </a:r>
          </a:p>
        </p:txBody>
      </p:sp>
      <p:sp>
        <p:nvSpPr>
          <p:cNvPr id="278615" name="Text Box 2135"/>
          <p:cNvSpPr txBox="1">
            <a:spLocks noChangeArrowheads="1"/>
          </p:cNvSpPr>
          <p:nvPr/>
        </p:nvSpPr>
        <p:spPr bwMode="auto">
          <a:xfrm>
            <a:off x="76200" y="6248400"/>
            <a:ext cx="1981200" cy="366713"/>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David Farragaut</a:t>
            </a:r>
          </a:p>
        </p:txBody>
      </p:sp>
      <p:sp>
        <p:nvSpPr>
          <p:cNvPr id="278616" name="Text Box 2136"/>
          <p:cNvSpPr txBox="1">
            <a:spLocks noChangeArrowheads="1"/>
          </p:cNvSpPr>
          <p:nvPr/>
        </p:nvSpPr>
        <p:spPr bwMode="auto">
          <a:xfrm>
            <a:off x="2438400" y="6292850"/>
            <a:ext cx="1981200" cy="336550"/>
          </a:xfrm>
          <a:prstGeom prst="rect">
            <a:avLst/>
          </a:prstGeom>
          <a:solidFill>
            <a:srgbClr val="000000"/>
          </a:solidFill>
          <a:ln w="9525">
            <a:noFill/>
            <a:miter lim="800000"/>
            <a:headEnd/>
            <a:tailEnd/>
          </a:ln>
          <a:effectLst/>
        </p:spPr>
        <p:txBody>
          <a:bodyPr>
            <a:spAutoFit/>
          </a:bodyPr>
          <a:lstStyle/>
          <a:p>
            <a:pPr algn="ctr">
              <a:spcBef>
                <a:spcPct val="50000"/>
              </a:spcBef>
            </a:pPr>
            <a:r>
              <a:rPr lang="en-US" sz="1600" b="1">
                <a:solidFill>
                  <a:schemeClr val="bg1"/>
                </a:solidFill>
              </a:rPr>
              <a:t>William T. Sherman</a:t>
            </a:r>
          </a:p>
        </p:txBody>
      </p:sp>
      <p:sp>
        <p:nvSpPr>
          <p:cNvPr id="278617" name="Text Box 2137"/>
          <p:cNvSpPr txBox="1">
            <a:spLocks noChangeArrowheads="1"/>
          </p:cNvSpPr>
          <p:nvPr/>
        </p:nvSpPr>
        <p:spPr bwMode="auto">
          <a:xfrm>
            <a:off x="4648200" y="6262688"/>
            <a:ext cx="19812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Joseph Hooker</a:t>
            </a:r>
          </a:p>
        </p:txBody>
      </p:sp>
      <p:sp>
        <p:nvSpPr>
          <p:cNvPr id="278618" name="Text Box 2138"/>
          <p:cNvSpPr txBox="1">
            <a:spLocks noChangeArrowheads="1"/>
          </p:cNvSpPr>
          <p:nvPr/>
        </p:nvSpPr>
        <p:spPr bwMode="auto">
          <a:xfrm>
            <a:off x="7086600" y="6262688"/>
            <a:ext cx="1905000" cy="366712"/>
          </a:xfrm>
          <a:prstGeom prst="rect">
            <a:avLst/>
          </a:prstGeom>
          <a:solidFill>
            <a:srgbClr val="000000"/>
          </a:solidFill>
          <a:ln w="9525">
            <a:noFill/>
            <a:miter lim="800000"/>
            <a:headEnd/>
            <a:tailEnd/>
          </a:ln>
          <a:effectLst/>
        </p:spPr>
        <p:txBody>
          <a:bodyPr>
            <a:spAutoFit/>
          </a:bodyPr>
          <a:lstStyle/>
          <a:p>
            <a:pPr algn="ctr">
              <a:spcBef>
                <a:spcPct val="50000"/>
              </a:spcBef>
            </a:pPr>
            <a:r>
              <a:rPr lang="en-US" sz="1800" b="1">
                <a:solidFill>
                  <a:schemeClr val="bg1"/>
                </a:solidFill>
              </a:rPr>
              <a:t>George A. Custer</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8611"/>
                                        </p:tgtEl>
                                        <p:attrNameLst>
                                          <p:attrName>style.visibility</p:attrName>
                                        </p:attrNameLst>
                                      </p:cBhvr>
                                      <p:to>
                                        <p:strVal val="visible"/>
                                      </p:to>
                                    </p:set>
                                    <p:animEffect transition="in" filter="blinds(horizontal)">
                                      <p:cBhvr>
                                        <p:cTn id="7" dur="500"/>
                                        <p:tgtEl>
                                          <p:spTgt spid="2786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8612"/>
                                        </p:tgtEl>
                                        <p:attrNameLst>
                                          <p:attrName>style.visibility</p:attrName>
                                        </p:attrNameLst>
                                      </p:cBhvr>
                                      <p:to>
                                        <p:strVal val="visible"/>
                                      </p:to>
                                    </p:set>
                                    <p:animEffect transition="in" filter="box(in)">
                                      <p:cBhvr>
                                        <p:cTn id="12" dur="500"/>
                                        <p:tgtEl>
                                          <p:spTgt spid="2786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78613"/>
                                        </p:tgtEl>
                                        <p:attrNameLst>
                                          <p:attrName>style.visibility</p:attrName>
                                        </p:attrNameLst>
                                      </p:cBhvr>
                                      <p:to>
                                        <p:strVal val="visible"/>
                                      </p:to>
                                    </p:set>
                                    <p:animEffect transition="in" filter="wheel(4)">
                                      <p:cBhvr>
                                        <p:cTn id="17" dur="2000"/>
                                        <p:tgtEl>
                                          <p:spTgt spid="2786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8614"/>
                                        </p:tgtEl>
                                        <p:attrNameLst>
                                          <p:attrName>style.visibility</p:attrName>
                                        </p:attrNameLst>
                                      </p:cBhvr>
                                      <p:to>
                                        <p:strVal val="visible"/>
                                      </p:to>
                                    </p:set>
                                    <p:animEffect transition="in" filter="wipe(down)">
                                      <p:cBhvr>
                                        <p:cTn id="22" dur="500"/>
                                        <p:tgtEl>
                                          <p:spTgt spid="2786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78615"/>
                                        </p:tgtEl>
                                        <p:attrNameLst>
                                          <p:attrName>style.visibility</p:attrName>
                                        </p:attrNameLst>
                                      </p:cBhvr>
                                      <p:to>
                                        <p:strVal val="visible"/>
                                      </p:to>
                                    </p:set>
                                    <p:animEffect transition="in" filter="diamond(in)">
                                      <p:cBhvr>
                                        <p:cTn id="27" dur="2000"/>
                                        <p:tgtEl>
                                          <p:spTgt spid="2786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8616"/>
                                        </p:tgtEl>
                                        <p:attrNameLst>
                                          <p:attrName>style.visibility</p:attrName>
                                        </p:attrNameLst>
                                      </p:cBhvr>
                                      <p:to>
                                        <p:strVal val="visible"/>
                                      </p:to>
                                    </p:set>
                                    <p:anim calcmode="lin" valueType="num">
                                      <p:cBhvr additive="base">
                                        <p:cTn id="32" dur="500" fill="hold"/>
                                        <p:tgtEl>
                                          <p:spTgt spid="278616"/>
                                        </p:tgtEl>
                                        <p:attrNameLst>
                                          <p:attrName>ppt_x</p:attrName>
                                        </p:attrNameLst>
                                      </p:cBhvr>
                                      <p:tavLst>
                                        <p:tav tm="0">
                                          <p:val>
                                            <p:strVal val="#ppt_x"/>
                                          </p:val>
                                        </p:tav>
                                        <p:tav tm="100000">
                                          <p:val>
                                            <p:strVal val="#ppt_x"/>
                                          </p:val>
                                        </p:tav>
                                      </p:tavLst>
                                    </p:anim>
                                    <p:anim calcmode="lin" valueType="num">
                                      <p:cBhvr additive="base">
                                        <p:cTn id="33" dur="500" fill="hold"/>
                                        <p:tgtEl>
                                          <p:spTgt spid="2786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78617"/>
                                        </p:tgtEl>
                                        <p:attrNameLst>
                                          <p:attrName>style.visibility</p:attrName>
                                        </p:attrNameLst>
                                      </p:cBhvr>
                                      <p:to>
                                        <p:strVal val="visible"/>
                                      </p:to>
                                    </p:set>
                                    <p:animEffect transition="in" filter="circle(in)">
                                      <p:cBhvr>
                                        <p:cTn id="38" dur="2000"/>
                                        <p:tgtEl>
                                          <p:spTgt spid="278617"/>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78618"/>
                                        </p:tgtEl>
                                        <p:attrNameLst>
                                          <p:attrName>style.visibility</p:attrName>
                                        </p:attrNameLst>
                                      </p:cBhvr>
                                      <p:to>
                                        <p:strVal val="visible"/>
                                      </p:to>
                                    </p:set>
                                    <p:anim calcmode="lin" valueType="num">
                                      <p:cBhvr>
                                        <p:cTn id="43" dur="1000" fill="hold"/>
                                        <p:tgtEl>
                                          <p:spTgt spid="278618"/>
                                        </p:tgtEl>
                                        <p:attrNameLst>
                                          <p:attrName>ppt_w</p:attrName>
                                        </p:attrNameLst>
                                      </p:cBhvr>
                                      <p:tavLst>
                                        <p:tav tm="0">
                                          <p:val>
                                            <p:strVal val="#ppt_w*0.70"/>
                                          </p:val>
                                        </p:tav>
                                        <p:tav tm="100000">
                                          <p:val>
                                            <p:strVal val="#ppt_w"/>
                                          </p:val>
                                        </p:tav>
                                      </p:tavLst>
                                    </p:anim>
                                    <p:anim calcmode="lin" valueType="num">
                                      <p:cBhvr>
                                        <p:cTn id="44" dur="1000" fill="hold"/>
                                        <p:tgtEl>
                                          <p:spTgt spid="278618"/>
                                        </p:tgtEl>
                                        <p:attrNameLst>
                                          <p:attrName>ppt_h</p:attrName>
                                        </p:attrNameLst>
                                      </p:cBhvr>
                                      <p:tavLst>
                                        <p:tav tm="0">
                                          <p:val>
                                            <p:strVal val="#ppt_h"/>
                                          </p:val>
                                        </p:tav>
                                        <p:tav tm="100000">
                                          <p:val>
                                            <p:strVal val="#ppt_h"/>
                                          </p:val>
                                        </p:tav>
                                      </p:tavLst>
                                    </p:anim>
                                    <p:animEffect transition="in" filter="fade">
                                      <p:cBhvr>
                                        <p:cTn id="45" dur="1000"/>
                                        <p:tgtEl>
                                          <p:spTgt spid="27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11" grpId="0" animBg="1"/>
      <p:bldP spid="278612" grpId="0" animBg="1"/>
      <p:bldP spid="278613" grpId="0" animBg="1"/>
      <p:bldP spid="278614" grpId="0" animBg="1"/>
      <p:bldP spid="278615" grpId="0" animBg="1"/>
      <p:bldP spid="278616" grpId="0" animBg="1"/>
      <p:bldP spid="278617" grpId="0" animBg="1"/>
      <p:bldP spid="2786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6" name="Picture 4" descr="341897_p_06_05"/>
          <p:cNvPicPr>
            <a:picLocks noChangeAspect="1" noChangeArrowheads="1"/>
          </p:cNvPicPr>
          <p:nvPr/>
        </p:nvPicPr>
        <p:blipFill>
          <a:blip r:embed="rId2" cstate="print">
            <a:lum bright="70000" contrast="-70000"/>
          </a:blip>
          <a:srcRect/>
          <a:stretch>
            <a:fillRect/>
          </a:stretch>
        </p:blipFill>
        <p:spPr bwMode="auto">
          <a:xfrm>
            <a:off x="0" y="76200"/>
            <a:ext cx="9144000" cy="6858000"/>
          </a:xfrm>
          <a:prstGeom prst="rect">
            <a:avLst/>
          </a:prstGeom>
          <a:noFill/>
          <a:ln w="76200" cmpd="tri">
            <a:solidFill>
              <a:schemeClr val="bg1"/>
            </a:solidFill>
            <a:miter lim="800000"/>
            <a:headEnd/>
            <a:tailEnd/>
          </a:ln>
        </p:spPr>
      </p:pic>
      <p:sp>
        <p:nvSpPr>
          <p:cNvPr id="453638" name="Rectangle 6"/>
          <p:cNvSpPr>
            <a:spLocks noChangeArrowheads="1"/>
          </p:cNvSpPr>
          <p:nvPr/>
        </p:nvSpPr>
        <p:spPr bwMode="auto">
          <a:xfrm>
            <a:off x="0" y="1295400"/>
            <a:ext cx="9144000" cy="41148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rgbClr val="A50021"/>
              </a:buClr>
              <a:buSzPct val="80000"/>
              <a:buFont typeface="Wingdings" pitchFamily="2" charset="2"/>
              <a:buChar char="v"/>
            </a:pPr>
            <a:r>
              <a:rPr lang="en-US" sz="3200"/>
              <a:t>Aggressive offensive to crush the rebellion.</a:t>
            </a:r>
          </a:p>
          <a:p>
            <a:pPr marL="742950" lvl="1" indent="-285750" eaLnBrk="1" hangingPunct="1">
              <a:lnSpc>
                <a:spcPct val="80000"/>
              </a:lnSpc>
              <a:spcBef>
                <a:spcPct val="20000"/>
              </a:spcBef>
              <a:buFontTx/>
              <a:buChar char="–"/>
            </a:pPr>
            <a:r>
              <a:rPr lang="en-US" sz="2800" b="1" u="sng"/>
              <a:t>War of attrition</a:t>
            </a:r>
            <a:r>
              <a:rPr lang="en-US" sz="2800"/>
              <a:t>:  South has less manpower…</a:t>
            </a:r>
          </a:p>
          <a:p>
            <a:pPr marL="342900" indent="-342900" eaLnBrk="1" hangingPunct="1">
              <a:lnSpc>
                <a:spcPct val="80000"/>
              </a:lnSpc>
              <a:spcBef>
                <a:spcPct val="20000"/>
              </a:spcBef>
              <a:buClr>
                <a:srgbClr val="A50021"/>
              </a:buClr>
              <a:buSzPct val="80000"/>
              <a:buFont typeface="Wingdings" pitchFamily="2" charset="2"/>
              <a:buChar char="v"/>
            </a:pPr>
            <a:r>
              <a:rPr lang="en-US" sz="3200"/>
              <a:t>Gen Winfield Scott’s </a:t>
            </a:r>
            <a:r>
              <a:rPr lang="en-US" sz="3200" b="1" u="sng"/>
              <a:t>Anaconda Plan</a:t>
            </a:r>
          </a:p>
          <a:p>
            <a:pPr marL="742950" lvl="1" indent="-285750" eaLnBrk="1" hangingPunct="1">
              <a:lnSpc>
                <a:spcPct val="80000"/>
              </a:lnSpc>
              <a:spcBef>
                <a:spcPct val="20000"/>
              </a:spcBef>
              <a:buFontTx/>
              <a:buChar char="–"/>
            </a:pPr>
            <a:r>
              <a:rPr lang="en-US" sz="2800"/>
              <a:t>Control river systems:  Ohio and Mississippi</a:t>
            </a:r>
          </a:p>
          <a:p>
            <a:pPr marL="742950" lvl="1" indent="-285750" eaLnBrk="1" hangingPunct="1">
              <a:lnSpc>
                <a:spcPct val="80000"/>
              </a:lnSpc>
              <a:spcBef>
                <a:spcPct val="20000"/>
              </a:spcBef>
              <a:buFontTx/>
              <a:buChar char="–"/>
            </a:pPr>
            <a:r>
              <a:rPr lang="en-US" sz="2800"/>
              <a:t>Blockade and seizure of ports</a:t>
            </a:r>
          </a:p>
          <a:p>
            <a:pPr marL="342900" indent="-342900" eaLnBrk="1" hangingPunct="1">
              <a:lnSpc>
                <a:spcPct val="80000"/>
              </a:lnSpc>
              <a:spcBef>
                <a:spcPct val="20000"/>
              </a:spcBef>
              <a:buClr>
                <a:srgbClr val="A50021"/>
              </a:buClr>
              <a:buSzPct val="80000"/>
              <a:buFont typeface="Wingdings" pitchFamily="2" charset="2"/>
              <a:buChar char="v"/>
            </a:pPr>
            <a:r>
              <a:rPr lang="en-US" sz="3200" b="1" u="sng"/>
              <a:t>War goal</a:t>
            </a:r>
            <a:r>
              <a:rPr lang="en-US" sz="3200"/>
              <a:t>:  Preserve Union and later abolish slavery</a:t>
            </a:r>
          </a:p>
          <a:p>
            <a:pPr marL="342900" indent="-342900" eaLnBrk="1" hangingPunct="1">
              <a:lnSpc>
                <a:spcPct val="80000"/>
              </a:lnSpc>
              <a:spcBef>
                <a:spcPct val="20000"/>
              </a:spcBef>
              <a:buClr>
                <a:srgbClr val="A50021"/>
              </a:buClr>
              <a:buSzPct val="80000"/>
              <a:buFont typeface="Wingdings" pitchFamily="2" charset="2"/>
              <a:buChar char="v"/>
            </a:pPr>
            <a:r>
              <a:rPr lang="en-US" sz="3200"/>
              <a:t>Capture Richmond</a:t>
            </a:r>
          </a:p>
          <a:p>
            <a:pPr marL="342900" indent="-342900" eaLnBrk="1" hangingPunct="1">
              <a:lnSpc>
                <a:spcPct val="80000"/>
              </a:lnSpc>
              <a:spcBef>
                <a:spcPct val="20000"/>
              </a:spcBef>
              <a:buClr>
                <a:srgbClr val="A50021"/>
              </a:buClr>
              <a:buSzPct val="80000"/>
              <a:buFont typeface="Wingdings" pitchFamily="2" charset="2"/>
              <a:buChar char="v"/>
            </a:pPr>
            <a:r>
              <a:rPr lang="en-US" sz="3200"/>
              <a:t>Don’t allow Confederacy to rest.</a:t>
            </a:r>
          </a:p>
          <a:p>
            <a:pPr marL="342900" indent="-342900" eaLnBrk="1" hangingPunct="1">
              <a:lnSpc>
                <a:spcPct val="80000"/>
              </a:lnSpc>
              <a:spcBef>
                <a:spcPct val="20000"/>
              </a:spcBef>
              <a:buClr>
                <a:srgbClr val="A50021"/>
              </a:buClr>
              <a:buSzPct val="80000"/>
              <a:buFont typeface="Wingdings" pitchFamily="2" charset="2"/>
              <a:buChar char="v"/>
            </a:pPr>
            <a:r>
              <a:rPr lang="en-US" sz="3200"/>
              <a:t>Napoleonic tactics at first----later “</a:t>
            </a:r>
            <a:r>
              <a:rPr lang="en-US" sz="3200" b="1" u="sng"/>
              <a:t>trench warfare</a:t>
            </a:r>
            <a:r>
              <a:rPr lang="en-US" sz="3200"/>
              <a:t>”</a:t>
            </a:r>
          </a:p>
        </p:txBody>
      </p:sp>
      <p:sp>
        <p:nvSpPr>
          <p:cNvPr id="453639" name="WordArt 7"/>
          <p:cNvSpPr>
            <a:spLocks noChangeArrowheads="1" noChangeShapeType="1" noTextEdit="1"/>
          </p:cNvSpPr>
          <p:nvPr/>
        </p:nvSpPr>
        <p:spPr bwMode="auto">
          <a:xfrm>
            <a:off x="457200" y="152400"/>
            <a:ext cx="8091488" cy="638175"/>
          </a:xfrm>
          <a:prstGeom prst="rect">
            <a:avLst/>
          </a:prstGeom>
        </p:spPr>
        <p:txBody>
          <a:bodyPr wrap="none" fromWordArt="1">
            <a:prstTxWarp prst="textCanUp">
              <a:avLst>
                <a:gd name="adj" fmla="val 85713"/>
              </a:avLst>
            </a:prstTxWarp>
          </a:bodyPr>
          <a:lstStyle/>
          <a:p>
            <a:pPr algn="ctr"/>
            <a:r>
              <a:rPr lang="en-US" sz="3600" kern="10">
                <a:ln w="9525">
                  <a:solidFill>
                    <a:schemeClr val="tx1"/>
                  </a:solidFill>
                  <a:round/>
                  <a:headEnd/>
                  <a:tailEnd/>
                </a:ln>
                <a:solidFill>
                  <a:srgbClr val="0000CC"/>
                </a:solidFill>
                <a:effectLst>
                  <a:outerShdw dist="35921" dir="8100000" algn="ctr" rotWithShape="0">
                    <a:srgbClr val="000000">
                      <a:alpha val="80000"/>
                    </a:srgbClr>
                  </a:outerShdw>
                </a:effectLst>
                <a:latin typeface="Arial Black"/>
              </a:rPr>
              <a:t>UNON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3638">
                                            <p:txEl>
                                              <p:pRg st="0" end="0"/>
                                            </p:txEl>
                                          </p:spTgt>
                                        </p:tgtEl>
                                        <p:attrNameLst>
                                          <p:attrName>style.visibility</p:attrName>
                                        </p:attrNameLst>
                                      </p:cBhvr>
                                      <p:to>
                                        <p:strVal val="visible"/>
                                      </p:to>
                                    </p:set>
                                    <p:animEffect transition="in" filter="blinds(horizontal)">
                                      <p:cBhvr>
                                        <p:cTn id="7" dur="500"/>
                                        <p:tgtEl>
                                          <p:spTgt spid="4536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3638">
                                            <p:txEl>
                                              <p:pRg st="1" end="1"/>
                                            </p:txEl>
                                          </p:spTgt>
                                        </p:tgtEl>
                                        <p:attrNameLst>
                                          <p:attrName>style.visibility</p:attrName>
                                        </p:attrNameLst>
                                      </p:cBhvr>
                                      <p:to>
                                        <p:strVal val="visible"/>
                                      </p:to>
                                    </p:set>
                                    <p:animEffect transition="in" filter="blinds(horizontal)">
                                      <p:cBhvr>
                                        <p:cTn id="12" dur="500"/>
                                        <p:tgtEl>
                                          <p:spTgt spid="4536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3638">
                                            <p:txEl>
                                              <p:pRg st="2" end="2"/>
                                            </p:txEl>
                                          </p:spTgt>
                                        </p:tgtEl>
                                        <p:attrNameLst>
                                          <p:attrName>style.visibility</p:attrName>
                                        </p:attrNameLst>
                                      </p:cBhvr>
                                      <p:to>
                                        <p:strVal val="visible"/>
                                      </p:to>
                                    </p:set>
                                    <p:animEffect transition="in" filter="blinds(horizontal)">
                                      <p:cBhvr>
                                        <p:cTn id="17" dur="500"/>
                                        <p:tgtEl>
                                          <p:spTgt spid="4536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3638">
                                            <p:txEl>
                                              <p:pRg st="3" end="3"/>
                                            </p:txEl>
                                          </p:spTgt>
                                        </p:tgtEl>
                                        <p:attrNameLst>
                                          <p:attrName>style.visibility</p:attrName>
                                        </p:attrNameLst>
                                      </p:cBhvr>
                                      <p:to>
                                        <p:strVal val="visible"/>
                                      </p:to>
                                    </p:set>
                                    <p:animEffect transition="in" filter="blinds(horizontal)">
                                      <p:cBhvr>
                                        <p:cTn id="22" dur="500"/>
                                        <p:tgtEl>
                                          <p:spTgt spid="4536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3638">
                                            <p:txEl>
                                              <p:pRg st="4" end="4"/>
                                            </p:txEl>
                                          </p:spTgt>
                                        </p:tgtEl>
                                        <p:attrNameLst>
                                          <p:attrName>style.visibility</p:attrName>
                                        </p:attrNameLst>
                                      </p:cBhvr>
                                      <p:to>
                                        <p:strVal val="visible"/>
                                      </p:to>
                                    </p:set>
                                    <p:animEffect transition="in" filter="blinds(horizontal)">
                                      <p:cBhvr>
                                        <p:cTn id="27" dur="500"/>
                                        <p:tgtEl>
                                          <p:spTgt spid="4536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3638">
                                            <p:txEl>
                                              <p:pRg st="5" end="5"/>
                                            </p:txEl>
                                          </p:spTgt>
                                        </p:tgtEl>
                                        <p:attrNameLst>
                                          <p:attrName>style.visibility</p:attrName>
                                        </p:attrNameLst>
                                      </p:cBhvr>
                                      <p:to>
                                        <p:strVal val="visible"/>
                                      </p:to>
                                    </p:set>
                                    <p:animEffect transition="in" filter="blinds(horizontal)">
                                      <p:cBhvr>
                                        <p:cTn id="32" dur="500"/>
                                        <p:tgtEl>
                                          <p:spTgt spid="4536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3638">
                                            <p:txEl>
                                              <p:pRg st="6" end="6"/>
                                            </p:txEl>
                                          </p:spTgt>
                                        </p:tgtEl>
                                        <p:attrNameLst>
                                          <p:attrName>style.visibility</p:attrName>
                                        </p:attrNameLst>
                                      </p:cBhvr>
                                      <p:to>
                                        <p:strVal val="visible"/>
                                      </p:to>
                                    </p:set>
                                    <p:animEffect transition="in" filter="blinds(horizontal)">
                                      <p:cBhvr>
                                        <p:cTn id="37" dur="500"/>
                                        <p:tgtEl>
                                          <p:spTgt spid="4536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53638">
                                            <p:txEl>
                                              <p:pRg st="7" end="7"/>
                                            </p:txEl>
                                          </p:spTgt>
                                        </p:tgtEl>
                                        <p:attrNameLst>
                                          <p:attrName>style.visibility</p:attrName>
                                        </p:attrNameLst>
                                      </p:cBhvr>
                                      <p:to>
                                        <p:strVal val="visible"/>
                                      </p:to>
                                    </p:set>
                                    <p:animEffect transition="in" filter="blinds(horizontal)">
                                      <p:cBhvr>
                                        <p:cTn id="42" dur="500"/>
                                        <p:tgtEl>
                                          <p:spTgt spid="45363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53638">
                                            <p:txEl>
                                              <p:pRg st="8" end="8"/>
                                            </p:txEl>
                                          </p:spTgt>
                                        </p:tgtEl>
                                        <p:attrNameLst>
                                          <p:attrName>style.visibility</p:attrName>
                                        </p:attrNameLst>
                                      </p:cBhvr>
                                      <p:to>
                                        <p:strVal val="visible"/>
                                      </p:to>
                                    </p:set>
                                    <p:animEffect transition="in" filter="blinds(horizontal)">
                                      <p:cBhvr>
                                        <p:cTn id="47" dur="500"/>
                                        <p:tgtEl>
                                          <p:spTgt spid="4536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8"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3" descr="DIVI294"/>
          <p:cNvPicPr>
            <a:picLocks noChangeAspect="1" noChangeArrowheads="1"/>
          </p:cNvPicPr>
          <p:nvPr/>
        </p:nvPicPr>
        <p:blipFill>
          <a:blip r:embed="rId2" cstate="print">
            <a:lum bright="-18000" contrast="24000"/>
          </a:blip>
          <a:srcRect b="5603"/>
          <a:stretch>
            <a:fillRect/>
          </a:stretch>
        </p:blipFill>
        <p:spPr bwMode="auto">
          <a:xfrm>
            <a:off x="0" y="0"/>
            <a:ext cx="9220200" cy="6934200"/>
          </a:xfrm>
          <a:prstGeom prst="rect">
            <a:avLst/>
          </a:prstGeom>
          <a:noFill/>
        </p:spPr>
      </p:pic>
      <p:sp>
        <p:nvSpPr>
          <p:cNvPr id="199684" name="Rectangle 4"/>
          <p:cNvSpPr>
            <a:spLocks noGrp="1" noChangeArrowheads="1"/>
          </p:cNvSpPr>
          <p:nvPr>
            <p:ph type="title" idx="4294967295"/>
          </p:nvPr>
        </p:nvSpPr>
        <p:spPr>
          <a:xfrm>
            <a:off x="1371600" y="6629400"/>
            <a:ext cx="7772400" cy="76200"/>
          </a:xfrm>
        </p:spPr>
        <p:txBody>
          <a:bodyPr/>
          <a:lstStyle/>
          <a:p>
            <a:r>
              <a:rPr lang="en-US" sz="900"/>
              <a:t>Strategy</a:t>
            </a:r>
          </a:p>
        </p:txBody>
      </p:sp>
      <p:sp>
        <p:nvSpPr>
          <p:cNvPr id="199686" name="AutoShape 6">
            <a:hlinkClick r:id="rId3" action="ppaction://hlinksldjump"/>
          </p:cNvPr>
          <p:cNvSpPr>
            <a:spLocks noChangeArrowheads="1"/>
          </p:cNvSpPr>
          <p:nvPr/>
        </p:nvSpPr>
        <p:spPr bwMode="auto">
          <a:xfrm>
            <a:off x="8382000" y="6629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199689" name="Freeform 9"/>
          <p:cNvSpPr>
            <a:spLocks/>
          </p:cNvSpPr>
          <p:nvPr/>
        </p:nvSpPr>
        <p:spPr bwMode="auto">
          <a:xfrm>
            <a:off x="3186113" y="2222500"/>
            <a:ext cx="1692275" cy="749300"/>
          </a:xfrm>
          <a:custGeom>
            <a:avLst/>
            <a:gdLst/>
            <a:ahLst/>
            <a:cxnLst>
              <a:cxn ang="0">
                <a:pos x="25" y="0"/>
              </a:cxn>
              <a:cxn ang="0">
                <a:pos x="1" y="48"/>
              </a:cxn>
              <a:cxn ang="0">
                <a:pos x="17" y="152"/>
              </a:cxn>
              <a:cxn ang="0">
                <a:pos x="65" y="224"/>
              </a:cxn>
              <a:cxn ang="0">
                <a:pos x="89" y="272"/>
              </a:cxn>
              <a:cxn ang="0">
                <a:pos x="105" y="320"/>
              </a:cxn>
              <a:cxn ang="0">
                <a:pos x="145" y="472"/>
              </a:cxn>
              <a:cxn ang="0">
                <a:pos x="217" y="456"/>
              </a:cxn>
              <a:cxn ang="0">
                <a:pos x="313" y="392"/>
              </a:cxn>
              <a:cxn ang="0">
                <a:pos x="377" y="376"/>
              </a:cxn>
              <a:cxn ang="0">
                <a:pos x="449" y="328"/>
              </a:cxn>
              <a:cxn ang="0">
                <a:pos x="497" y="312"/>
              </a:cxn>
              <a:cxn ang="0">
                <a:pos x="569" y="272"/>
              </a:cxn>
              <a:cxn ang="0">
                <a:pos x="593" y="264"/>
              </a:cxn>
              <a:cxn ang="0">
                <a:pos x="841" y="272"/>
              </a:cxn>
              <a:cxn ang="0">
                <a:pos x="889" y="240"/>
              </a:cxn>
              <a:cxn ang="0">
                <a:pos x="985" y="200"/>
              </a:cxn>
              <a:cxn ang="0">
                <a:pos x="1025" y="152"/>
              </a:cxn>
              <a:cxn ang="0">
                <a:pos x="1057" y="128"/>
              </a:cxn>
            </a:cxnLst>
            <a:rect l="0" t="0" r="r" b="b"/>
            <a:pathLst>
              <a:path w="1066" h="472">
                <a:moveTo>
                  <a:pt x="25" y="0"/>
                </a:moveTo>
                <a:cubicBezTo>
                  <a:pt x="19" y="17"/>
                  <a:pt x="2" y="30"/>
                  <a:pt x="1" y="48"/>
                </a:cubicBezTo>
                <a:cubicBezTo>
                  <a:pt x="0" y="56"/>
                  <a:pt x="4" y="128"/>
                  <a:pt x="17" y="152"/>
                </a:cubicBezTo>
                <a:cubicBezTo>
                  <a:pt x="31" y="177"/>
                  <a:pt x="56" y="197"/>
                  <a:pt x="65" y="224"/>
                </a:cubicBezTo>
                <a:cubicBezTo>
                  <a:pt x="94" y="312"/>
                  <a:pt x="48" y="179"/>
                  <a:pt x="89" y="272"/>
                </a:cubicBezTo>
                <a:cubicBezTo>
                  <a:pt x="96" y="287"/>
                  <a:pt x="105" y="320"/>
                  <a:pt x="105" y="320"/>
                </a:cubicBezTo>
                <a:cubicBezTo>
                  <a:pt x="110" y="389"/>
                  <a:pt x="92" y="436"/>
                  <a:pt x="145" y="472"/>
                </a:cubicBezTo>
                <a:cubicBezTo>
                  <a:pt x="158" y="470"/>
                  <a:pt x="200" y="465"/>
                  <a:pt x="217" y="456"/>
                </a:cubicBezTo>
                <a:cubicBezTo>
                  <a:pt x="239" y="444"/>
                  <a:pt x="285" y="399"/>
                  <a:pt x="313" y="392"/>
                </a:cubicBezTo>
                <a:cubicBezTo>
                  <a:pt x="334" y="387"/>
                  <a:pt x="377" y="376"/>
                  <a:pt x="377" y="376"/>
                </a:cubicBezTo>
                <a:cubicBezTo>
                  <a:pt x="401" y="360"/>
                  <a:pt x="425" y="344"/>
                  <a:pt x="449" y="328"/>
                </a:cubicBezTo>
                <a:cubicBezTo>
                  <a:pt x="463" y="319"/>
                  <a:pt x="497" y="312"/>
                  <a:pt x="497" y="312"/>
                </a:cubicBezTo>
                <a:cubicBezTo>
                  <a:pt x="533" y="276"/>
                  <a:pt x="510" y="292"/>
                  <a:pt x="569" y="272"/>
                </a:cubicBezTo>
                <a:cubicBezTo>
                  <a:pt x="577" y="269"/>
                  <a:pt x="593" y="264"/>
                  <a:pt x="593" y="264"/>
                </a:cubicBezTo>
                <a:cubicBezTo>
                  <a:pt x="685" y="270"/>
                  <a:pt x="752" y="281"/>
                  <a:pt x="841" y="272"/>
                </a:cubicBezTo>
                <a:cubicBezTo>
                  <a:pt x="920" y="246"/>
                  <a:pt x="799" y="290"/>
                  <a:pt x="889" y="240"/>
                </a:cubicBezTo>
                <a:cubicBezTo>
                  <a:pt x="900" y="234"/>
                  <a:pt x="969" y="205"/>
                  <a:pt x="985" y="200"/>
                </a:cubicBezTo>
                <a:cubicBezTo>
                  <a:pt x="1000" y="185"/>
                  <a:pt x="1009" y="165"/>
                  <a:pt x="1025" y="152"/>
                </a:cubicBezTo>
                <a:cubicBezTo>
                  <a:pt x="1066" y="119"/>
                  <a:pt x="1037" y="168"/>
                  <a:pt x="1057" y="128"/>
                </a:cubicBezTo>
              </a:path>
            </a:pathLst>
          </a:custGeom>
          <a:noFill/>
          <a:ln w="28575" cmpd="sng">
            <a:solidFill>
              <a:srgbClr val="0000CC"/>
            </a:solidFill>
            <a:round/>
            <a:headEnd/>
            <a:tailEnd/>
          </a:ln>
          <a:effectLst/>
        </p:spPr>
        <p:txBody>
          <a:bodyPr/>
          <a:lstStyle/>
          <a:p>
            <a:endParaRPr lang="en-US"/>
          </a:p>
        </p:txBody>
      </p:sp>
      <p:sp>
        <p:nvSpPr>
          <p:cNvPr id="199690" name="AutoShape 10">
            <a:hlinkClick r:id="rId4" action="ppaction://hlinksldjump"/>
          </p:cNvPr>
          <p:cNvSpPr>
            <a:spLocks noChangeArrowheads="1"/>
          </p:cNvSpPr>
          <p:nvPr/>
        </p:nvSpPr>
        <p:spPr bwMode="auto">
          <a:xfrm>
            <a:off x="7848600" y="6629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pic>
        <p:nvPicPr>
          <p:cNvPr id="199691" name="Picture 11" descr="15931"/>
          <p:cNvPicPr>
            <a:picLocks noChangeAspect="1" noChangeArrowheads="1"/>
          </p:cNvPicPr>
          <p:nvPr/>
        </p:nvPicPr>
        <p:blipFill>
          <a:blip r:embed="rId5" cstate="print">
            <a:lum bright="-6000" contrast="18000"/>
          </a:blip>
          <a:srcRect/>
          <a:stretch>
            <a:fillRect/>
          </a:stretch>
        </p:blipFill>
        <p:spPr bwMode="auto">
          <a:xfrm>
            <a:off x="7543800" y="4552950"/>
            <a:ext cx="1447800" cy="1085850"/>
          </a:xfrm>
          <a:prstGeom prst="rect">
            <a:avLst/>
          </a:prstGeom>
          <a:noFill/>
          <a:ln w="28575">
            <a:solidFill>
              <a:schemeClr val="tx1"/>
            </a:solidFill>
            <a:miter lim="800000"/>
            <a:headEnd/>
            <a:tailEnd/>
          </a:ln>
        </p:spPr>
      </p:pic>
      <p:sp>
        <p:nvSpPr>
          <p:cNvPr id="199692" name="Rectangle 12"/>
          <p:cNvSpPr>
            <a:spLocks noChangeArrowheads="1"/>
          </p:cNvSpPr>
          <p:nvPr/>
        </p:nvSpPr>
        <p:spPr bwMode="auto">
          <a:xfrm>
            <a:off x="8077200" y="4876800"/>
            <a:ext cx="838200" cy="457200"/>
          </a:xfrm>
          <a:prstGeom prst="rect">
            <a:avLst/>
          </a:prstGeom>
          <a:noFill/>
          <a:ln w="2857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685800" y="2286000"/>
            <a:ext cx="7772400" cy="1143000"/>
          </a:xfrm>
        </p:spPr>
        <p:txBody>
          <a:bodyPr/>
          <a:lstStyle/>
          <a:p>
            <a:endParaRPr lang="en-US"/>
          </a:p>
        </p:txBody>
      </p:sp>
      <p:sp>
        <p:nvSpPr>
          <p:cNvPr id="406531" name="Rectangle 3"/>
          <p:cNvSpPr>
            <a:spLocks noGrp="1" noChangeArrowheads="1"/>
          </p:cNvSpPr>
          <p:nvPr>
            <p:ph type="subTitle" idx="1"/>
          </p:nvPr>
        </p:nvSpPr>
        <p:spPr/>
        <p:txBody>
          <a:bodyPr/>
          <a:lstStyle/>
          <a:p>
            <a:endParaRPr lang="en-US"/>
          </a:p>
        </p:txBody>
      </p:sp>
      <p:sp>
        <p:nvSpPr>
          <p:cNvPr id="406532" name="AutoShape 4" descr="Parchment"/>
          <p:cNvSpPr>
            <a:spLocks noChangeArrowheads="1"/>
          </p:cNvSpPr>
          <p:nvPr/>
        </p:nvSpPr>
        <p:spPr bwMode="auto">
          <a:xfrm>
            <a:off x="228600" y="990600"/>
            <a:ext cx="8686800" cy="5638800"/>
          </a:xfrm>
          <a:prstGeom prst="verticalScroll">
            <a:avLst>
              <a:gd name="adj" fmla="val 12500"/>
            </a:avLst>
          </a:prstGeom>
          <a:blipFill dpi="0" rotWithShape="1">
            <a:blip r:embed="rId3" cstate="print"/>
            <a:srcRect/>
            <a:tile tx="0" ty="0" sx="100000" sy="100000" flip="none" algn="tl"/>
          </a:blipFill>
          <a:ln w="9525">
            <a:solidFill>
              <a:schemeClr val="tx1"/>
            </a:solidFill>
            <a:round/>
            <a:headEnd/>
            <a:tailEnd/>
          </a:ln>
          <a:effectLst>
            <a:outerShdw dist="80322" dir="9693903" algn="ctr" rotWithShape="0">
              <a:schemeClr val="tx1"/>
            </a:outerShdw>
          </a:effectLst>
        </p:spPr>
        <p:txBody>
          <a:bodyPr wrap="none" anchor="ctr"/>
          <a:lstStyle/>
          <a:p>
            <a:endParaRPr lang="en-US"/>
          </a:p>
        </p:txBody>
      </p:sp>
      <p:sp>
        <p:nvSpPr>
          <p:cNvPr id="406533" name="Text Box 5"/>
          <p:cNvSpPr txBox="1">
            <a:spLocks noChangeArrowheads="1"/>
          </p:cNvSpPr>
          <p:nvPr/>
        </p:nvSpPr>
        <p:spPr bwMode="auto">
          <a:xfrm>
            <a:off x="1066800" y="1752600"/>
            <a:ext cx="7010400" cy="3995738"/>
          </a:xfrm>
          <a:prstGeom prst="rect">
            <a:avLst/>
          </a:prstGeom>
          <a:noFill/>
          <a:ln w="9525">
            <a:noFill/>
            <a:miter lim="800000"/>
            <a:headEnd/>
            <a:tailEnd/>
          </a:ln>
          <a:effectLst/>
        </p:spPr>
        <p:txBody>
          <a:bodyPr>
            <a:spAutoFit/>
          </a:bodyPr>
          <a:lstStyle/>
          <a:p>
            <a:pPr algn="ctr"/>
            <a:r>
              <a:rPr lang="en-US" sz="3200" b="1" u="sng">
                <a:solidFill>
                  <a:srgbClr val="0000CC"/>
                </a:solidFill>
                <a:effectLst>
                  <a:outerShdw blurRad="38100" dist="38100" dir="2700000" algn="tl">
                    <a:srgbClr val="C0C0C0"/>
                  </a:outerShdw>
                </a:effectLst>
                <a:latin typeface="Arial" charset="0"/>
              </a:rPr>
              <a:t>DIFFERENT VIEWS ON THE WAR</a:t>
            </a:r>
          </a:p>
          <a:p>
            <a:pPr lvl="1" algn="ctr">
              <a:buFont typeface="Symbol" pitchFamily="18" charset="2"/>
              <a:buChar char="·"/>
            </a:pPr>
            <a:endParaRPr lang="en-US" sz="2800" b="1" i="1">
              <a:latin typeface="Arial" charset="0"/>
            </a:endParaRPr>
          </a:p>
          <a:p>
            <a:pPr lvl="1" algn="ctr">
              <a:buFont typeface="Symbol" pitchFamily="18" charset="2"/>
              <a:buChar char="·"/>
            </a:pPr>
            <a:r>
              <a:rPr lang="en-US" sz="2800" b="1" i="1">
                <a:latin typeface="Arial" charset="0"/>
              </a:rPr>
              <a:t>Slavery war to blame</a:t>
            </a:r>
          </a:p>
          <a:p>
            <a:pPr lvl="1" algn="ctr">
              <a:buFont typeface="Symbol" pitchFamily="18" charset="2"/>
              <a:buChar char="·"/>
            </a:pPr>
            <a:r>
              <a:rPr lang="en-US" sz="2800" b="1" i="1">
                <a:latin typeface="Arial" charset="0"/>
              </a:rPr>
              <a:t>Agricultural vs. industrial societies</a:t>
            </a:r>
          </a:p>
          <a:p>
            <a:pPr lvl="1" algn="ctr">
              <a:buFont typeface="Symbol" pitchFamily="18" charset="2"/>
              <a:buChar char="·"/>
            </a:pPr>
            <a:r>
              <a:rPr lang="en-US" sz="2800" b="1" i="1">
                <a:latin typeface="Arial" charset="0"/>
              </a:rPr>
              <a:t>Sectionalism</a:t>
            </a:r>
          </a:p>
          <a:p>
            <a:pPr lvl="1" algn="ctr">
              <a:buFont typeface="Symbol" pitchFamily="18" charset="2"/>
              <a:buChar char="·"/>
            </a:pPr>
            <a:r>
              <a:rPr lang="en-US" sz="2800" b="1" i="1">
                <a:latin typeface="Arial" charset="0"/>
              </a:rPr>
              <a:t>War was good</a:t>
            </a:r>
          </a:p>
          <a:p>
            <a:pPr lvl="1" algn="ctr">
              <a:buFont typeface="Symbol" pitchFamily="18" charset="2"/>
              <a:buChar char="·"/>
            </a:pPr>
            <a:r>
              <a:rPr lang="en-US" sz="2800" b="1" i="1">
                <a:latin typeface="Arial" charset="0"/>
              </a:rPr>
              <a:t>State’s rights vs. National Government</a:t>
            </a:r>
          </a:p>
          <a:p>
            <a:pPr lvl="1" algn="ctr">
              <a:buFont typeface="Symbol" pitchFamily="18" charset="2"/>
              <a:buChar char="·"/>
            </a:pPr>
            <a:r>
              <a:rPr lang="en-US" sz="2800" b="1" i="1">
                <a:latin typeface="Arial" charset="0"/>
              </a:rPr>
              <a:t>Preserve the Union and democracy</a:t>
            </a:r>
          </a:p>
        </p:txBody>
      </p:sp>
      <p:sp>
        <p:nvSpPr>
          <p:cNvPr id="406534" name="WordArt 6"/>
          <p:cNvSpPr>
            <a:spLocks noChangeArrowheads="1" noChangeShapeType="1" noTextEdit="1"/>
          </p:cNvSpPr>
          <p:nvPr/>
        </p:nvSpPr>
        <p:spPr bwMode="auto">
          <a:xfrm>
            <a:off x="457200" y="152400"/>
            <a:ext cx="8229600" cy="563563"/>
          </a:xfrm>
          <a:prstGeom prst="rect">
            <a:avLst/>
          </a:prstGeom>
        </p:spPr>
        <p:txBody>
          <a:bodyPr wrap="none" fromWordArt="1">
            <a:prstTxWarp prst="textCanUp">
              <a:avLst>
                <a:gd name="adj" fmla="val 85713"/>
              </a:avLst>
            </a:prstTxWarp>
          </a:bodyPr>
          <a:lstStyle/>
          <a:p>
            <a:pPr algn="ctr"/>
            <a:r>
              <a:rPr lang="en-US" sz="3600" b="1" kern="10">
                <a:ln w="19050">
                  <a:solidFill>
                    <a:schemeClr val="tx1"/>
                  </a:solidFill>
                  <a:round/>
                  <a:headEnd/>
                  <a:tailEnd/>
                </a:ln>
                <a:gradFill rotWithShape="0">
                  <a:gsLst>
                    <a:gs pos="0">
                      <a:srgbClr val="4D0808"/>
                    </a:gs>
                    <a:gs pos="30000">
                      <a:srgbClr val="FF0300"/>
                    </a:gs>
                    <a:gs pos="55000">
                      <a:srgbClr val="FF7A00"/>
                    </a:gs>
                    <a:gs pos="100000">
                      <a:srgbClr val="FFF200"/>
                    </a:gs>
                  </a:gsLst>
                  <a:lin ang="18900000" scaled="1"/>
                </a:gradFill>
                <a:effectLst>
                  <a:outerShdw dist="88900" algn="ctr" rotWithShape="0">
                    <a:schemeClr val="tx1"/>
                  </a:outerShdw>
                </a:effectLst>
                <a:latin typeface="Impact"/>
              </a:rPr>
              <a:t>FACTS ABOUT THE CIVIL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6532"/>
                                        </p:tgtEl>
                                        <p:attrNameLst>
                                          <p:attrName>style.visibility</p:attrName>
                                        </p:attrNameLst>
                                      </p:cBhvr>
                                      <p:to>
                                        <p:strVal val="visible"/>
                                      </p:to>
                                    </p:set>
                                    <p:animEffect transition="in" filter="blinds(horizontal)">
                                      <p:cBhvr>
                                        <p:cTn id="7" dur="500"/>
                                        <p:tgtEl>
                                          <p:spTgt spid="4065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6533">
                                            <p:txEl>
                                              <p:pRg st="0" end="0"/>
                                            </p:txEl>
                                          </p:spTgt>
                                        </p:tgtEl>
                                        <p:attrNameLst>
                                          <p:attrName>style.visibility</p:attrName>
                                        </p:attrNameLst>
                                      </p:cBhvr>
                                      <p:to>
                                        <p:strVal val="visible"/>
                                      </p:to>
                                    </p:set>
                                    <p:animEffect transition="in" filter="checkerboard(across)">
                                      <p:cBhvr>
                                        <p:cTn id="12" dur="500"/>
                                        <p:tgtEl>
                                          <p:spTgt spid="4065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6533">
                                            <p:txEl>
                                              <p:pRg st="2" end="2"/>
                                            </p:txEl>
                                          </p:spTgt>
                                        </p:tgtEl>
                                        <p:attrNameLst>
                                          <p:attrName>style.visibility</p:attrName>
                                        </p:attrNameLst>
                                      </p:cBhvr>
                                      <p:to>
                                        <p:strVal val="visible"/>
                                      </p:to>
                                    </p:set>
                                    <p:animEffect transition="in" filter="checkerboard(across)">
                                      <p:cBhvr>
                                        <p:cTn id="17" dur="500"/>
                                        <p:tgtEl>
                                          <p:spTgt spid="406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6533">
                                            <p:txEl>
                                              <p:pRg st="3" end="3"/>
                                            </p:txEl>
                                          </p:spTgt>
                                        </p:tgtEl>
                                        <p:attrNameLst>
                                          <p:attrName>style.visibility</p:attrName>
                                        </p:attrNameLst>
                                      </p:cBhvr>
                                      <p:to>
                                        <p:strVal val="visible"/>
                                      </p:to>
                                    </p:set>
                                    <p:animEffect transition="in" filter="checkerboard(across)">
                                      <p:cBhvr>
                                        <p:cTn id="22" dur="500"/>
                                        <p:tgtEl>
                                          <p:spTgt spid="406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6533">
                                            <p:txEl>
                                              <p:pRg st="4" end="4"/>
                                            </p:txEl>
                                          </p:spTgt>
                                        </p:tgtEl>
                                        <p:attrNameLst>
                                          <p:attrName>style.visibility</p:attrName>
                                        </p:attrNameLst>
                                      </p:cBhvr>
                                      <p:to>
                                        <p:strVal val="visible"/>
                                      </p:to>
                                    </p:set>
                                    <p:animEffect transition="in" filter="checkerboard(across)">
                                      <p:cBhvr>
                                        <p:cTn id="27" dur="500"/>
                                        <p:tgtEl>
                                          <p:spTgt spid="406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6533">
                                            <p:txEl>
                                              <p:pRg st="5" end="5"/>
                                            </p:txEl>
                                          </p:spTgt>
                                        </p:tgtEl>
                                        <p:attrNameLst>
                                          <p:attrName>style.visibility</p:attrName>
                                        </p:attrNameLst>
                                      </p:cBhvr>
                                      <p:to>
                                        <p:strVal val="visible"/>
                                      </p:to>
                                    </p:set>
                                    <p:animEffect transition="in" filter="checkerboard(across)">
                                      <p:cBhvr>
                                        <p:cTn id="32" dur="500"/>
                                        <p:tgtEl>
                                          <p:spTgt spid="4065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06533">
                                            <p:txEl>
                                              <p:pRg st="6" end="6"/>
                                            </p:txEl>
                                          </p:spTgt>
                                        </p:tgtEl>
                                        <p:attrNameLst>
                                          <p:attrName>style.visibility</p:attrName>
                                        </p:attrNameLst>
                                      </p:cBhvr>
                                      <p:to>
                                        <p:strVal val="visible"/>
                                      </p:to>
                                    </p:set>
                                    <p:animEffect transition="in" filter="checkerboard(across)">
                                      <p:cBhvr>
                                        <p:cTn id="37" dur="500"/>
                                        <p:tgtEl>
                                          <p:spTgt spid="4065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06533">
                                            <p:txEl>
                                              <p:pRg st="7" end="7"/>
                                            </p:txEl>
                                          </p:spTgt>
                                        </p:tgtEl>
                                        <p:attrNameLst>
                                          <p:attrName>style.visibility</p:attrName>
                                        </p:attrNameLst>
                                      </p:cBhvr>
                                      <p:to>
                                        <p:strVal val="visible"/>
                                      </p:to>
                                    </p:set>
                                    <p:animEffect transition="in" filter="checkerboard(across)">
                                      <p:cBhvr>
                                        <p:cTn id="42" dur="500"/>
                                        <p:tgtEl>
                                          <p:spTgt spid="4065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animBg="1"/>
      <p:bldP spid="40653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90148" name="Picture 4" descr="anaconda"/>
          <p:cNvPicPr>
            <a:picLocks noChangeAspect="1" noChangeArrowheads="1"/>
          </p:cNvPicPr>
          <p:nvPr/>
        </p:nvPicPr>
        <p:blipFill>
          <a:blip r:embed="rId2" cstate="print"/>
          <a:srcRect/>
          <a:stretch>
            <a:fillRect/>
          </a:stretch>
        </p:blipFill>
        <p:spPr bwMode="auto">
          <a:xfrm>
            <a:off x="0" y="0"/>
            <a:ext cx="9144000" cy="6972300"/>
          </a:xfrm>
          <a:prstGeom prst="rect">
            <a:avLst/>
          </a:prstGeom>
          <a:noFill/>
          <a:ln w="9525">
            <a:noFill/>
            <a:miter lim="800000"/>
            <a:headEnd/>
            <a:tailEnd/>
          </a:ln>
        </p:spPr>
      </p:pic>
      <p:pic>
        <p:nvPicPr>
          <p:cNvPr id="390150" name="Picture 6" descr="341897_p_06_05"/>
          <p:cNvPicPr>
            <a:picLocks noChangeAspect="1" noChangeArrowheads="1"/>
          </p:cNvPicPr>
          <p:nvPr/>
        </p:nvPicPr>
        <p:blipFill>
          <a:blip r:embed="rId3" cstate="print">
            <a:lum bright="-18000" contrast="18000"/>
          </a:blip>
          <a:srcRect/>
          <a:stretch>
            <a:fillRect/>
          </a:stretch>
        </p:blipFill>
        <p:spPr bwMode="auto">
          <a:xfrm>
            <a:off x="0" y="0"/>
            <a:ext cx="9144000" cy="6950075"/>
          </a:xfrm>
          <a:prstGeom prst="rect">
            <a:avLst/>
          </a:prstGeom>
          <a:noFill/>
          <a:ln w="76200" cmpd="tri">
            <a:solidFill>
              <a:schemeClr val="bg1"/>
            </a:solidFill>
            <a:miter lim="800000"/>
            <a:headEnd/>
            <a:tailEnd/>
          </a:ln>
        </p:spPr>
      </p:pic>
      <p:sp>
        <p:nvSpPr>
          <p:cNvPr id="390152" name="AutoShape 8">
            <a:hlinkClick r:id="rId4" action="ppaction://hlinksldjump"/>
          </p:cNvPr>
          <p:cNvSpPr>
            <a:spLocks noChangeArrowheads="1"/>
          </p:cNvSpPr>
          <p:nvPr/>
        </p:nvSpPr>
        <p:spPr bwMode="auto">
          <a:xfrm>
            <a:off x="8763000" y="6629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0150"/>
                                        </p:tgtEl>
                                        <p:attrNameLst>
                                          <p:attrName>style.visibility</p:attrName>
                                        </p:attrNameLst>
                                      </p:cBhvr>
                                      <p:to>
                                        <p:strVal val="visible"/>
                                      </p:to>
                                    </p:set>
                                    <p:animEffect transition="in" filter="blinds(horizontal)">
                                      <p:cBhvr>
                                        <p:cTn id="7" dur="500"/>
                                        <p:tgtEl>
                                          <p:spTgt spid="390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3" name="Picture 5" descr="DIVI294"/>
          <p:cNvPicPr>
            <a:picLocks noChangeAspect="1" noChangeArrowheads="1"/>
          </p:cNvPicPr>
          <p:nvPr/>
        </p:nvPicPr>
        <p:blipFill>
          <a:blip r:embed="rId2" cstate="print">
            <a:lum bright="76000" contrast="-70000"/>
          </a:blip>
          <a:srcRect b="5603"/>
          <a:stretch>
            <a:fillRect/>
          </a:stretch>
        </p:blipFill>
        <p:spPr bwMode="auto">
          <a:xfrm>
            <a:off x="0" y="0"/>
            <a:ext cx="9144000" cy="6934200"/>
          </a:xfrm>
          <a:prstGeom prst="rect">
            <a:avLst/>
          </a:prstGeom>
          <a:noFill/>
        </p:spPr>
      </p:pic>
      <p:sp>
        <p:nvSpPr>
          <p:cNvPr id="457735" name="Rectangle 7"/>
          <p:cNvSpPr>
            <a:spLocks noChangeArrowheads="1"/>
          </p:cNvSpPr>
          <p:nvPr/>
        </p:nvSpPr>
        <p:spPr bwMode="auto">
          <a:xfrm>
            <a:off x="0" y="1295400"/>
            <a:ext cx="9144000" cy="4114800"/>
          </a:xfrm>
          <a:prstGeom prst="rect">
            <a:avLst/>
          </a:prstGeom>
          <a:noFill/>
          <a:ln w="9525">
            <a:noFill/>
            <a:miter lim="800000"/>
            <a:headEnd/>
            <a:tailEnd/>
          </a:ln>
          <a:effectLst/>
        </p:spPr>
        <p:txBody>
          <a:bodyPr/>
          <a:lstStyle/>
          <a:p>
            <a:pPr marL="342900" indent="-342900" algn="ctr" eaLnBrk="1" hangingPunct="1">
              <a:lnSpc>
                <a:spcPct val="75000"/>
              </a:lnSpc>
              <a:spcBef>
                <a:spcPct val="25000"/>
              </a:spcBef>
              <a:buClr>
                <a:srgbClr val="00009A"/>
              </a:buClr>
              <a:buSzPct val="80000"/>
              <a:buFont typeface="Wingdings" pitchFamily="2" charset="2"/>
              <a:buChar char="v"/>
            </a:pPr>
            <a:r>
              <a:rPr lang="en-US" sz="3600" b="1"/>
              <a:t>Defend and delay until Union gives up.</a:t>
            </a:r>
          </a:p>
          <a:p>
            <a:pPr marL="342900" indent="-342900" algn="ctr" eaLnBrk="1" hangingPunct="1">
              <a:lnSpc>
                <a:spcPct val="75000"/>
              </a:lnSpc>
              <a:spcBef>
                <a:spcPct val="25000"/>
              </a:spcBef>
              <a:buClr>
                <a:srgbClr val="00009A"/>
              </a:buClr>
              <a:buSzPct val="80000"/>
              <a:buFont typeface="Wingdings" pitchFamily="2" charset="2"/>
              <a:buChar char="v"/>
            </a:pPr>
            <a:r>
              <a:rPr lang="en-US" sz="3600" b="1"/>
              <a:t>Quick victories to demoralize Union</a:t>
            </a:r>
          </a:p>
          <a:p>
            <a:pPr marL="342900" indent="-342900" algn="ctr" eaLnBrk="1" hangingPunct="1">
              <a:lnSpc>
                <a:spcPct val="75000"/>
              </a:lnSpc>
              <a:spcBef>
                <a:spcPct val="25000"/>
              </a:spcBef>
              <a:buClr>
                <a:srgbClr val="00009A"/>
              </a:buClr>
              <a:buSzPct val="80000"/>
              <a:buFont typeface="Wingdings" pitchFamily="2" charset="2"/>
              <a:buChar char="v"/>
            </a:pPr>
            <a:r>
              <a:rPr lang="en-US" sz="3600" b="1"/>
              <a:t>Alliance with Great Britain</a:t>
            </a:r>
          </a:p>
          <a:p>
            <a:pPr marL="342900" indent="-342900" algn="ctr" eaLnBrk="1" hangingPunct="1">
              <a:lnSpc>
                <a:spcPct val="75000"/>
              </a:lnSpc>
              <a:spcBef>
                <a:spcPct val="25000"/>
              </a:spcBef>
              <a:buClr>
                <a:srgbClr val="00009A"/>
              </a:buClr>
              <a:buSzPct val="80000"/>
              <a:buFont typeface="Wingdings" pitchFamily="2" charset="2"/>
              <a:buChar char="v"/>
            </a:pPr>
            <a:r>
              <a:rPr lang="en-US" sz="3600" b="1"/>
              <a:t>Capture Washington, D.C.</a:t>
            </a:r>
          </a:p>
          <a:p>
            <a:pPr marL="342900" indent="-342900" algn="ctr" eaLnBrk="1" hangingPunct="1">
              <a:lnSpc>
                <a:spcPct val="75000"/>
              </a:lnSpc>
              <a:spcBef>
                <a:spcPct val="25000"/>
              </a:spcBef>
              <a:buClr>
                <a:srgbClr val="00009A"/>
              </a:buClr>
              <a:buSzPct val="80000"/>
              <a:buFont typeface="Wingdings" pitchFamily="2" charset="2"/>
              <a:buChar char="v"/>
            </a:pPr>
            <a:r>
              <a:rPr lang="en-US" sz="3600" b="1"/>
              <a:t>Defend Richmond</a:t>
            </a:r>
          </a:p>
          <a:p>
            <a:pPr marL="342900" indent="-342900" algn="ctr" eaLnBrk="1" hangingPunct="1">
              <a:lnSpc>
                <a:spcPct val="75000"/>
              </a:lnSpc>
              <a:spcBef>
                <a:spcPct val="25000"/>
              </a:spcBef>
              <a:buClr>
                <a:srgbClr val="00009A"/>
              </a:buClr>
              <a:buSzPct val="80000"/>
              <a:buFont typeface="Wingdings" pitchFamily="2" charset="2"/>
              <a:buChar char="v"/>
            </a:pPr>
            <a:r>
              <a:rPr lang="en-US" sz="3600" b="1"/>
              <a:t>Sought decisive battle that would convince the Union it wasn’t worth it </a:t>
            </a:r>
            <a:endParaRPr lang="en-US" sz="3600"/>
          </a:p>
          <a:p>
            <a:pPr marL="342900" indent="-342900" algn="ctr" eaLnBrk="1" hangingPunct="1">
              <a:lnSpc>
                <a:spcPct val="75000"/>
              </a:lnSpc>
              <a:spcBef>
                <a:spcPct val="25000"/>
              </a:spcBef>
              <a:buClr>
                <a:srgbClr val="00009A"/>
              </a:buClr>
              <a:buSzPct val="80000"/>
              <a:buFont typeface="Wingdings" pitchFamily="2" charset="2"/>
              <a:buChar char="v"/>
            </a:pPr>
            <a:r>
              <a:rPr lang="en-US" sz="3600" b="1"/>
              <a:t>Use better military leadership to your advantage and outsmart Union generals.</a:t>
            </a:r>
          </a:p>
          <a:p>
            <a:pPr marL="742950" lvl="1" indent="-285750" algn="ctr" eaLnBrk="1" hangingPunct="1">
              <a:lnSpc>
                <a:spcPct val="75000"/>
              </a:lnSpc>
              <a:spcBef>
                <a:spcPct val="25000"/>
              </a:spcBef>
              <a:buFontTx/>
              <a:buChar char="–"/>
            </a:pPr>
            <a:endParaRPr lang="en-US" sz="3600" b="1"/>
          </a:p>
        </p:txBody>
      </p:sp>
      <p:sp>
        <p:nvSpPr>
          <p:cNvPr id="457736" name="WordArt 8"/>
          <p:cNvSpPr>
            <a:spLocks noChangeArrowheads="1" noChangeShapeType="1" noTextEdit="1"/>
          </p:cNvSpPr>
          <p:nvPr/>
        </p:nvSpPr>
        <p:spPr bwMode="auto">
          <a:xfrm>
            <a:off x="457200" y="152400"/>
            <a:ext cx="8091488" cy="638175"/>
          </a:xfrm>
          <a:prstGeom prst="rect">
            <a:avLst/>
          </a:prstGeom>
        </p:spPr>
        <p:txBody>
          <a:bodyPr wrap="none" fromWordArt="1">
            <a:prstTxWarp prst="textCanUp">
              <a:avLst>
                <a:gd name="adj" fmla="val 85713"/>
              </a:avLst>
            </a:prstTxWarp>
          </a:bodyPr>
          <a:lstStyle/>
          <a:p>
            <a:pPr algn="ctr"/>
            <a:r>
              <a:rPr lang="en-US" sz="3600" kern="10">
                <a:ln w="9525">
                  <a:solidFill>
                    <a:schemeClr val="tx1"/>
                  </a:solidFill>
                  <a:round/>
                  <a:headEnd/>
                  <a:tailEnd/>
                </a:ln>
                <a:solidFill>
                  <a:srgbClr val="A50021"/>
                </a:solidFill>
                <a:effectLst>
                  <a:outerShdw dist="35921" dir="8100000" algn="ctr" rotWithShape="0">
                    <a:srgbClr val="000000">
                      <a:alpha val="80000"/>
                    </a:srgbClr>
                  </a:outerShdw>
                </a:effectLst>
                <a:latin typeface="Arial Black"/>
              </a:rPr>
              <a:t>CONFEDERATE STRATEGY</a:t>
            </a:r>
          </a:p>
        </p:txBody>
      </p:sp>
      <p:sp>
        <p:nvSpPr>
          <p:cNvPr id="457737" name="AutoShape 9">
            <a:hlinkClick r:id="rId3" action="ppaction://hlinksldjump"/>
          </p:cNvPr>
          <p:cNvSpPr>
            <a:spLocks noChangeArrowheads="1"/>
          </p:cNvSpPr>
          <p:nvPr/>
        </p:nvSpPr>
        <p:spPr bwMode="auto">
          <a:xfrm>
            <a:off x="8458200" y="6553200"/>
            <a:ext cx="381000" cy="228600"/>
          </a:xfrm>
          <a:prstGeom prst="irregularSeal2">
            <a:avLst/>
          </a:prstGeom>
          <a:solidFill>
            <a:srgbClr val="CC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7735">
                                            <p:txEl>
                                              <p:pRg st="0" end="0"/>
                                            </p:txEl>
                                          </p:spTgt>
                                        </p:tgtEl>
                                        <p:attrNameLst>
                                          <p:attrName>style.visibility</p:attrName>
                                        </p:attrNameLst>
                                      </p:cBhvr>
                                      <p:to>
                                        <p:strVal val="visible"/>
                                      </p:to>
                                    </p:set>
                                    <p:animEffect transition="in" filter="box(in)">
                                      <p:cBhvr>
                                        <p:cTn id="7" dur="500"/>
                                        <p:tgtEl>
                                          <p:spTgt spid="4577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7735">
                                            <p:txEl>
                                              <p:pRg st="1" end="1"/>
                                            </p:txEl>
                                          </p:spTgt>
                                        </p:tgtEl>
                                        <p:attrNameLst>
                                          <p:attrName>style.visibility</p:attrName>
                                        </p:attrNameLst>
                                      </p:cBhvr>
                                      <p:to>
                                        <p:strVal val="visible"/>
                                      </p:to>
                                    </p:set>
                                    <p:animEffect transition="in" filter="box(in)">
                                      <p:cBhvr>
                                        <p:cTn id="12" dur="500"/>
                                        <p:tgtEl>
                                          <p:spTgt spid="4577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7735">
                                            <p:txEl>
                                              <p:pRg st="2" end="2"/>
                                            </p:txEl>
                                          </p:spTgt>
                                        </p:tgtEl>
                                        <p:attrNameLst>
                                          <p:attrName>style.visibility</p:attrName>
                                        </p:attrNameLst>
                                      </p:cBhvr>
                                      <p:to>
                                        <p:strVal val="visible"/>
                                      </p:to>
                                    </p:set>
                                    <p:animEffect transition="in" filter="box(in)">
                                      <p:cBhvr>
                                        <p:cTn id="17" dur="500"/>
                                        <p:tgtEl>
                                          <p:spTgt spid="4577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57735">
                                            <p:txEl>
                                              <p:pRg st="3" end="3"/>
                                            </p:txEl>
                                          </p:spTgt>
                                        </p:tgtEl>
                                        <p:attrNameLst>
                                          <p:attrName>style.visibility</p:attrName>
                                        </p:attrNameLst>
                                      </p:cBhvr>
                                      <p:to>
                                        <p:strVal val="visible"/>
                                      </p:to>
                                    </p:set>
                                    <p:animEffect transition="in" filter="box(in)">
                                      <p:cBhvr>
                                        <p:cTn id="22" dur="500"/>
                                        <p:tgtEl>
                                          <p:spTgt spid="4577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7735">
                                            <p:txEl>
                                              <p:pRg st="4" end="4"/>
                                            </p:txEl>
                                          </p:spTgt>
                                        </p:tgtEl>
                                        <p:attrNameLst>
                                          <p:attrName>style.visibility</p:attrName>
                                        </p:attrNameLst>
                                      </p:cBhvr>
                                      <p:to>
                                        <p:strVal val="visible"/>
                                      </p:to>
                                    </p:set>
                                    <p:animEffect transition="in" filter="box(in)">
                                      <p:cBhvr>
                                        <p:cTn id="27" dur="500"/>
                                        <p:tgtEl>
                                          <p:spTgt spid="4577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57735">
                                            <p:txEl>
                                              <p:pRg st="5" end="5"/>
                                            </p:txEl>
                                          </p:spTgt>
                                        </p:tgtEl>
                                        <p:attrNameLst>
                                          <p:attrName>style.visibility</p:attrName>
                                        </p:attrNameLst>
                                      </p:cBhvr>
                                      <p:to>
                                        <p:strVal val="visible"/>
                                      </p:to>
                                    </p:set>
                                    <p:animEffect transition="in" filter="box(in)">
                                      <p:cBhvr>
                                        <p:cTn id="32" dur="500"/>
                                        <p:tgtEl>
                                          <p:spTgt spid="4577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57735">
                                            <p:txEl>
                                              <p:pRg st="6" end="6"/>
                                            </p:txEl>
                                          </p:spTgt>
                                        </p:tgtEl>
                                        <p:attrNameLst>
                                          <p:attrName>style.visibility</p:attrName>
                                        </p:attrNameLst>
                                      </p:cBhvr>
                                      <p:to>
                                        <p:strVal val="visible"/>
                                      </p:to>
                                    </p:set>
                                    <p:animEffect transition="in" filter="box(in)">
                                      <p:cBhvr>
                                        <p:cTn id="37" dur="500"/>
                                        <p:tgtEl>
                                          <p:spTgt spid="4577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15932"/>
          <p:cNvPicPr>
            <a:picLocks noChangeAspect="1" noChangeArrowheads="1"/>
          </p:cNvPicPr>
          <p:nvPr/>
        </p:nvPicPr>
        <p:blipFill>
          <a:blip r:embed="rId2" cstate="print">
            <a:lum bright="-12000" contrast="18000"/>
          </a:blip>
          <a:srcRect/>
          <a:stretch>
            <a:fillRect/>
          </a:stretch>
        </p:blipFill>
        <p:spPr bwMode="auto">
          <a:xfrm>
            <a:off x="0" y="4763"/>
            <a:ext cx="9296400" cy="7005637"/>
          </a:xfrm>
          <a:prstGeom prst="rect">
            <a:avLst/>
          </a:prstGeom>
          <a:noFill/>
        </p:spPr>
      </p:pic>
      <p:sp>
        <p:nvSpPr>
          <p:cNvPr id="197635" name="Rectangle 3"/>
          <p:cNvSpPr>
            <a:spLocks noGrp="1" noChangeArrowheads="1"/>
          </p:cNvSpPr>
          <p:nvPr>
            <p:ph type="title" idx="4294967295"/>
          </p:nvPr>
        </p:nvSpPr>
        <p:spPr>
          <a:xfrm>
            <a:off x="1371600" y="6629400"/>
            <a:ext cx="7772400" cy="228600"/>
          </a:xfrm>
        </p:spPr>
        <p:txBody>
          <a:bodyPr/>
          <a:lstStyle/>
          <a:p>
            <a:r>
              <a:rPr lang="en-US" sz="900"/>
              <a:t>Theater/Battles 1862</a:t>
            </a:r>
          </a:p>
        </p:txBody>
      </p:sp>
      <p:pic>
        <p:nvPicPr>
          <p:cNvPr id="197638" name="Picture 6" descr="artillery2"/>
          <p:cNvPicPr>
            <a:picLocks noChangeAspect="1" noChangeArrowheads="1" noCrop="1"/>
          </p:cNvPicPr>
          <p:nvPr/>
        </p:nvPicPr>
        <p:blipFill>
          <a:blip r:embed="rId3" cstate="print"/>
          <a:srcRect/>
          <a:stretch>
            <a:fillRect/>
          </a:stretch>
        </p:blipFill>
        <p:spPr bwMode="auto">
          <a:xfrm>
            <a:off x="4267200" y="3362325"/>
            <a:ext cx="1600200" cy="447675"/>
          </a:xfrm>
          <a:prstGeom prst="rect">
            <a:avLst/>
          </a:prstGeom>
          <a:noFill/>
        </p:spPr>
      </p:pic>
      <p:sp>
        <p:nvSpPr>
          <p:cNvPr id="197639" name="AutoShape 7">
            <a:hlinkClick r:id="rId4" action="ppaction://hlinksldjump"/>
          </p:cNvPr>
          <p:cNvSpPr>
            <a:spLocks noChangeArrowheads="1"/>
          </p:cNvSpPr>
          <p:nvPr/>
        </p:nvSpPr>
        <p:spPr bwMode="auto">
          <a:xfrm>
            <a:off x="8077200" y="6629400"/>
            <a:ext cx="381000" cy="228600"/>
          </a:xfrm>
          <a:prstGeom prst="irregularSeal2">
            <a:avLst/>
          </a:prstGeom>
          <a:solidFill>
            <a:srgbClr val="CC0000"/>
          </a:solidFill>
          <a:ln w="9525">
            <a:solidFill>
              <a:schemeClr val="tx1"/>
            </a:solidFill>
            <a:miter lim="800000"/>
            <a:headEnd/>
            <a:tailEnd/>
          </a:ln>
          <a:effectLst/>
        </p:spPr>
        <p:txBody>
          <a:bodyPr wrap="none" anchor="ctr"/>
          <a:lstStyle/>
          <a:p>
            <a:endParaRPr lang="en-US"/>
          </a:p>
        </p:txBody>
      </p:sp>
      <p:sp>
        <p:nvSpPr>
          <p:cNvPr id="197640" name="AutoShape 8">
            <a:hlinkClick r:id="rId5" action="ppaction://hlinksldjump"/>
          </p:cNvPr>
          <p:cNvSpPr>
            <a:spLocks noChangeArrowheads="1"/>
          </p:cNvSpPr>
          <p:nvPr/>
        </p:nvSpPr>
        <p:spPr bwMode="auto">
          <a:xfrm>
            <a:off x="8763000" y="6629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blinds(horizontal)">
                                      <p:cBhvr>
                                        <p:cTn id="7" dur="500"/>
                                        <p:tgtEl>
                                          <p:spTgt spid="19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2819400" y="838200"/>
            <a:ext cx="6324600" cy="5762625"/>
          </a:xfrm>
          <a:prstGeom prst="rect">
            <a:avLst/>
          </a:prstGeom>
          <a:noFill/>
          <a:ln w="9525">
            <a:noFill/>
            <a:miter lim="800000"/>
            <a:headEnd/>
            <a:tailEnd/>
          </a:ln>
          <a:effectLst/>
        </p:spPr>
        <p:txBody>
          <a:bodyPr>
            <a:spAutoFit/>
          </a:bodyPr>
          <a:lstStyle/>
          <a:p>
            <a:pPr algn="ctr">
              <a:lnSpc>
                <a:spcPct val="80000"/>
              </a:lnSpc>
              <a:spcBef>
                <a:spcPct val="15000"/>
              </a:spcBef>
            </a:pPr>
            <a:r>
              <a:rPr lang="en-US" sz="3200" b="1" u="sng">
                <a:solidFill>
                  <a:srgbClr val="000066"/>
                </a:solidFill>
                <a:latin typeface="Georgia" pitchFamily="18" charset="0"/>
              </a:rPr>
              <a:t>Union Strategy</a:t>
            </a:r>
          </a:p>
          <a:p>
            <a:pPr algn="ctr">
              <a:lnSpc>
                <a:spcPct val="80000"/>
              </a:lnSpc>
              <a:spcBef>
                <a:spcPct val="15000"/>
              </a:spcBef>
            </a:pPr>
            <a:r>
              <a:rPr lang="en-US" sz="2400" b="1">
                <a:latin typeface="Georgia" pitchFamily="18" charset="0"/>
              </a:rPr>
              <a:t>Capture Richmond, Virginia</a:t>
            </a:r>
          </a:p>
          <a:p>
            <a:pPr algn="ctr">
              <a:lnSpc>
                <a:spcPct val="80000"/>
              </a:lnSpc>
              <a:spcBef>
                <a:spcPct val="15000"/>
              </a:spcBef>
            </a:pPr>
            <a:r>
              <a:rPr lang="en-US" sz="3200" b="1" u="sng">
                <a:solidFill>
                  <a:srgbClr val="000066"/>
                </a:solidFill>
                <a:latin typeface="Georgia" pitchFamily="18" charset="0"/>
              </a:rPr>
              <a:t>Union Leaders</a:t>
            </a:r>
            <a:endParaRPr lang="en-US" sz="3200" b="1">
              <a:latin typeface="Georgia" pitchFamily="18" charset="0"/>
            </a:endParaRPr>
          </a:p>
          <a:p>
            <a:pPr algn="ctr">
              <a:lnSpc>
                <a:spcPct val="80000"/>
              </a:lnSpc>
              <a:spcBef>
                <a:spcPct val="15000"/>
              </a:spcBef>
            </a:pPr>
            <a:r>
              <a:rPr lang="en-US" sz="2400" b="1">
                <a:latin typeface="Georgia" pitchFamily="18" charset="0"/>
              </a:rPr>
              <a:t>Several different leaders:  Winfield Scott, George McClellan, John Pope, Ambrose Burnside, Joe Hooker, George Meade, Ulysses Grant</a:t>
            </a:r>
          </a:p>
          <a:p>
            <a:pPr algn="ctr">
              <a:lnSpc>
                <a:spcPct val="80000"/>
              </a:lnSpc>
              <a:spcBef>
                <a:spcPct val="15000"/>
              </a:spcBef>
            </a:pPr>
            <a:r>
              <a:rPr lang="en-US" sz="3200" b="1" u="sng">
                <a:solidFill>
                  <a:srgbClr val="000066"/>
                </a:solidFill>
                <a:latin typeface="Georgia" pitchFamily="18" charset="0"/>
              </a:rPr>
              <a:t>Union Army</a:t>
            </a:r>
            <a:endParaRPr lang="en-US" sz="3200" b="1">
              <a:latin typeface="Georgia" pitchFamily="18" charset="0"/>
            </a:endParaRPr>
          </a:p>
          <a:p>
            <a:pPr algn="ctr">
              <a:lnSpc>
                <a:spcPct val="80000"/>
              </a:lnSpc>
              <a:spcBef>
                <a:spcPct val="15000"/>
              </a:spcBef>
            </a:pPr>
            <a:r>
              <a:rPr lang="en-US" sz="2400" b="1">
                <a:latin typeface="Georgia" pitchFamily="18" charset="0"/>
              </a:rPr>
              <a:t>Army of the Potomoc </a:t>
            </a:r>
          </a:p>
          <a:p>
            <a:pPr algn="ctr">
              <a:lnSpc>
                <a:spcPct val="80000"/>
              </a:lnSpc>
              <a:spcBef>
                <a:spcPct val="15000"/>
              </a:spcBef>
            </a:pPr>
            <a:r>
              <a:rPr lang="en-US" sz="3200" b="1" u="sng">
                <a:solidFill>
                  <a:srgbClr val="663300"/>
                </a:solidFill>
                <a:latin typeface="Georgia" pitchFamily="18" charset="0"/>
              </a:rPr>
              <a:t>Confederate Strategy</a:t>
            </a:r>
          </a:p>
          <a:p>
            <a:pPr algn="ctr">
              <a:lnSpc>
                <a:spcPct val="80000"/>
              </a:lnSpc>
              <a:spcBef>
                <a:spcPct val="15000"/>
              </a:spcBef>
            </a:pPr>
            <a:r>
              <a:rPr lang="en-US" sz="2400" b="1">
                <a:latin typeface="Georgia" pitchFamily="18" charset="0"/>
              </a:rPr>
              <a:t>Capture Washington, D.C.</a:t>
            </a:r>
          </a:p>
          <a:p>
            <a:pPr algn="ctr">
              <a:lnSpc>
                <a:spcPct val="80000"/>
              </a:lnSpc>
              <a:spcBef>
                <a:spcPct val="15000"/>
              </a:spcBef>
            </a:pPr>
            <a:r>
              <a:rPr lang="en-US" sz="3200" b="1" u="sng">
                <a:solidFill>
                  <a:srgbClr val="663300"/>
                </a:solidFill>
                <a:latin typeface="Georgia" pitchFamily="18" charset="0"/>
              </a:rPr>
              <a:t>Confederate Leader</a:t>
            </a:r>
            <a:endParaRPr lang="en-US" sz="3200" b="1">
              <a:latin typeface="Georgia" pitchFamily="18" charset="0"/>
            </a:endParaRPr>
          </a:p>
          <a:p>
            <a:pPr algn="ctr">
              <a:lnSpc>
                <a:spcPct val="80000"/>
              </a:lnSpc>
              <a:spcBef>
                <a:spcPct val="15000"/>
              </a:spcBef>
            </a:pPr>
            <a:r>
              <a:rPr lang="en-US" sz="2400" b="1">
                <a:latin typeface="Georgia" pitchFamily="18" charset="0"/>
              </a:rPr>
              <a:t>General Robert E. Lee</a:t>
            </a:r>
          </a:p>
          <a:p>
            <a:pPr algn="ctr">
              <a:lnSpc>
                <a:spcPct val="80000"/>
              </a:lnSpc>
              <a:spcBef>
                <a:spcPct val="15000"/>
              </a:spcBef>
            </a:pPr>
            <a:r>
              <a:rPr lang="en-US" sz="3200" b="1" u="sng">
                <a:solidFill>
                  <a:srgbClr val="663300"/>
                </a:solidFill>
                <a:latin typeface="Georgia" pitchFamily="18" charset="0"/>
              </a:rPr>
              <a:t>Confederate Army</a:t>
            </a:r>
            <a:endParaRPr lang="en-US" sz="3200" b="1">
              <a:latin typeface="Georgia" pitchFamily="18" charset="0"/>
            </a:endParaRPr>
          </a:p>
          <a:p>
            <a:pPr algn="ctr">
              <a:lnSpc>
                <a:spcPct val="80000"/>
              </a:lnSpc>
              <a:spcBef>
                <a:spcPct val="15000"/>
              </a:spcBef>
            </a:pPr>
            <a:r>
              <a:rPr lang="en-US" sz="2400" b="1">
                <a:latin typeface="Georgia" pitchFamily="18" charset="0"/>
              </a:rPr>
              <a:t>Army of Virginia</a:t>
            </a:r>
            <a:endParaRPr lang="en-US" sz="2400">
              <a:solidFill>
                <a:srgbClr val="FFFFCC"/>
              </a:solidFill>
              <a:latin typeface="Georgia" pitchFamily="18" charset="0"/>
            </a:endParaRPr>
          </a:p>
        </p:txBody>
      </p:sp>
      <p:sp>
        <p:nvSpPr>
          <p:cNvPr id="431107" name="WordArt 3"/>
          <p:cNvSpPr>
            <a:spLocks noChangeArrowheads="1" noChangeShapeType="1" noTextEdit="1"/>
          </p:cNvSpPr>
          <p:nvPr/>
        </p:nvSpPr>
        <p:spPr bwMode="auto">
          <a:xfrm>
            <a:off x="228600" y="152400"/>
            <a:ext cx="8534400" cy="533400"/>
          </a:xfrm>
          <a:prstGeom prst="rect">
            <a:avLst/>
          </a:prstGeom>
        </p:spPr>
        <p:txBody>
          <a:bodyPr wrap="none" fromWordArt="1">
            <a:prstTxWarp prst="textCanUp">
              <a:avLst>
                <a:gd name="adj" fmla="val 85713"/>
              </a:avLst>
            </a:prstTxWarp>
          </a:bodyPr>
          <a:lstStyle/>
          <a:p>
            <a:pPr algn="ctr"/>
            <a:r>
              <a:rPr lang="en-US" sz="28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latin typeface="Impact"/>
              </a:rPr>
              <a:t>KEY BATTLES IN THE EAST</a:t>
            </a:r>
          </a:p>
        </p:txBody>
      </p:sp>
      <p:sp>
        <p:nvSpPr>
          <p:cNvPr id="431109" name="Text Box 5"/>
          <p:cNvSpPr txBox="1">
            <a:spLocks noChangeArrowheads="1"/>
          </p:cNvSpPr>
          <p:nvPr/>
        </p:nvSpPr>
        <p:spPr bwMode="auto">
          <a:xfrm>
            <a:off x="152400" y="5349875"/>
            <a:ext cx="2819400" cy="822325"/>
          </a:xfrm>
          <a:prstGeom prst="rect">
            <a:avLst/>
          </a:prstGeom>
          <a:solidFill>
            <a:srgbClr val="000000"/>
          </a:solidFill>
          <a:ln w="9525">
            <a:noFill/>
            <a:miter lim="800000"/>
            <a:headEnd/>
            <a:tailEnd/>
          </a:ln>
          <a:effectLst/>
        </p:spPr>
        <p:txBody>
          <a:bodyPr>
            <a:spAutoFit/>
          </a:bodyPr>
          <a:lstStyle/>
          <a:p>
            <a:pPr algn="ctr">
              <a:spcBef>
                <a:spcPct val="50000"/>
              </a:spcBef>
            </a:pPr>
            <a:r>
              <a:rPr lang="en-US" sz="2400" b="1">
                <a:solidFill>
                  <a:schemeClr val="bg1"/>
                </a:solidFill>
              </a:rPr>
              <a:t>CSA General Robert E. Lee</a:t>
            </a:r>
          </a:p>
        </p:txBody>
      </p:sp>
      <p:pic>
        <p:nvPicPr>
          <p:cNvPr id="431110" name="Picture 6"/>
          <p:cNvPicPr>
            <a:picLocks noChangeAspect="1" noChangeArrowheads="1"/>
          </p:cNvPicPr>
          <p:nvPr/>
        </p:nvPicPr>
        <p:blipFill>
          <a:blip r:embed="rId3" cstate="print"/>
          <a:srcRect l="5406" t="1819" r="5405" b="3636"/>
          <a:stretch>
            <a:fillRect/>
          </a:stretch>
        </p:blipFill>
        <p:spPr bwMode="auto">
          <a:xfrm>
            <a:off x="152400" y="914400"/>
            <a:ext cx="2819400" cy="4343400"/>
          </a:xfrm>
          <a:prstGeom prst="rect">
            <a:avLst/>
          </a:prstGeom>
          <a:noFill/>
          <a:ln w="57150" cmpd="thinThick">
            <a:solidFill>
              <a:schemeClr val="tx1"/>
            </a:solidFill>
            <a:miter lim="800000"/>
            <a:headEnd/>
            <a:tailEnd/>
          </a:ln>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31106">
                                            <p:txEl>
                                              <p:pRg st="0" end="0"/>
                                            </p:txEl>
                                          </p:spTgt>
                                        </p:tgtEl>
                                        <p:attrNameLst>
                                          <p:attrName>style.visibility</p:attrName>
                                        </p:attrNameLst>
                                      </p:cBhvr>
                                      <p:to>
                                        <p:strVal val="visible"/>
                                      </p:to>
                                    </p:set>
                                    <p:anim calcmode="lin" valueType="num">
                                      <p:cBhvr>
                                        <p:cTn id="7" dur="500" fill="hold"/>
                                        <p:tgtEl>
                                          <p:spTgt spid="43110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110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31106">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31106">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31106">
                                            <p:txEl>
                                              <p:pRg st="1" end="1"/>
                                            </p:txEl>
                                          </p:spTgt>
                                        </p:tgtEl>
                                        <p:attrNameLst>
                                          <p:attrName>style.visibility</p:attrName>
                                        </p:attrNameLst>
                                      </p:cBhvr>
                                      <p:to>
                                        <p:strVal val="visible"/>
                                      </p:to>
                                    </p:set>
                                    <p:anim calcmode="lin" valueType="num">
                                      <p:cBhvr>
                                        <p:cTn id="15" dur="500" fill="hold"/>
                                        <p:tgtEl>
                                          <p:spTgt spid="43110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3110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31106">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431106">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31106">
                                            <p:txEl>
                                              <p:pRg st="2" end="2"/>
                                            </p:txEl>
                                          </p:spTgt>
                                        </p:tgtEl>
                                        <p:attrNameLst>
                                          <p:attrName>style.visibility</p:attrName>
                                        </p:attrNameLst>
                                      </p:cBhvr>
                                      <p:to>
                                        <p:strVal val="visible"/>
                                      </p:to>
                                    </p:set>
                                    <p:anim calcmode="lin" valueType="num">
                                      <p:cBhvr>
                                        <p:cTn id="23" dur="500" fill="hold"/>
                                        <p:tgtEl>
                                          <p:spTgt spid="43110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31106">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31106">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431106">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31106">
                                            <p:txEl>
                                              <p:pRg st="3" end="3"/>
                                            </p:txEl>
                                          </p:spTgt>
                                        </p:tgtEl>
                                        <p:attrNameLst>
                                          <p:attrName>style.visibility</p:attrName>
                                        </p:attrNameLst>
                                      </p:cBhvr>
                                      <p:to>
                                        <p:strVal val="visible"/>
                                      </p:to>
                                    </p:set>
                                    <p:anim calcmode="lin" valueType="num">
                                      <p:cBhvr>
                                        <p:cTn id="31" dur="500" fill="hold"/>
                                        <p:tgtEl>
                                          <p:spTgt spid="43110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31106">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31106">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431106">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31106">
                                            <p:txEl>
                                              <p:pRg st="4" end="4"/>
                                            </p:txEl>
                                          </p:spTgt>
                                        </p:tgtEl>
                                        <p:attrNameLst>
                                          <p:attrName>style.visibility</p:attrName>
                                        </p:attrNameLst>
                                      </p:cBhvr>
                                      <p:to>
                                        <p:strVal val="visible"/>
                                      </p:to>
                                    </p:set>
                                    <p:anim calcmode="lin" valueType="num">
                                      <p:cBhvr>
                                        <p:cTn id="39" dur="500" fill="hold"/>
                                        <p:tgtEl>
                                          <p:spTgt spid="431106">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31106">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31106">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431106">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431106">
                                            <p:txEl>
                                              <p:pRg st="5" end="5"/>
                                            </p:txEl>
                                          </p:spTgt>
                                        </p:tgtEl>
                                        <p:attrNameLst>
                                          <p:attrName>style.visibility</p:attrName>
                                        </p:attrNameLst>
                                      </p:cBhvr>
                                      <p:to>
                                        <p:strVal val="visible"/>
                                      </p:to>
                                    </p:set>
                                    <p:anim calcmode="lin" valueType="num">
                                      <p:cBhvr>
                                        <p:cTn id="47" dur="500" fill="hold"/>
                                        <p:tgtEl>
                                          <p:spTgt spid="431106">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31106">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31106">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431106">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431106">
                                            <p:txEl>
                                              <p:pRg st="6" end="6"/>
                                            </p:txEl>
                                          </p:spTgt>
                                        </p:tgtEl>
                                        <p:attrNameLst>
                                          <p:attrName>style.visibility</p:attrName>
                                        </p:attrNameLst>
                                      </p:cBhvr>
                                      <p:to>
                                        <p:strVal val="visible"/>
                                      </p:to>
                                    </p:set>
                                    <p:anim calcmode="lin" valueType="num">
                                      <p:cBhvr>
                                        <p:cTn id="55" dur="500" fill="hold"/>
                                        <p:tgtEl>
                                          <p:spTgt spid="431106">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431106">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431106">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431106">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431106">
                                            <p:txEl>
                                              <p:pRg st="7" end="7"/>
                                            </p:txEl>
                                          </p:spTgt>
                                        </p:tgtEl>
                                        <p:attrNameLst>
                                          <p:attrName>style.visibility</p:attrName>
                                        </p:attrNameLst>
                                      </p:cBhvr>
                                      <p:to>
                                        <p:strVal val="visible"/>
                                      </p:to>
                                    </p:set>
                                    <p:anim calcmode="lin" valueType="num">
                                      <p:cBhvr>
                                        <p:cTn id="63" dur="500" fill="hold"/>
                                        <p:tgtEl>
                                          <p:spTgt spid="43110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431106">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431106">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431106">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431106">
                                            <p:txEl>
                                              <p:pRg st="8" end="8"/>
                                            </p:txEl>
                                          </p:spTgt>
                                        </p:tgtEl>
                                        <p:attrNameLst>
                                          <p:attrName>style.visibility</p:attrName>
                                        </p:attrNameLst>
                                      </p:cBhvr>
                                      <p:to>
                                        <p:strVal val="visible"/>
                                      </p:to>
                                    </p:set>
                                    <p:anim calcmode="lin" valueType="num">
                                      <p:cBhvr>
                                        <p:cTn id="71" dur="500" fill="hold"/>
                                        <p:tgtEl>
                                          <p:spTgt spid="431106">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431106">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431106">
                                            <p:txEl>
                                              <p:pRg st="8" end="8"/>
                                            </p:txEl>
                                          </p:spTgt>
                                        </p:tgtEl>
                                        <p:attrNameLst>
                                          <p:attrName>ppt_x</p:attrName>
                                        </p:attrNameLst>
                                      </p:cBhvr>
                                      <p:tavLst>
                                        <p:tav tm="0">
                                          <p:val>
                                            <p:fltVal val="0.5"/>
                                          </p:val>
                                        </p:tav>
                                        <p:tav tm="100000">
                                          <p:val>
                                            <p:strVal val="#ppt_x"/>
                                          </p:val>
                                        </p:tav>
                                      </p:tavLst>
                                    </p:anim>
                                    <p:anim calcmode="lin" valueType="num">
                                      <p:cBhvr>
                                        <p:cTn id="74" dur="500" fill="hold"/>
                                        <p:tgtEl>
                                          <p:spTgt spid="431106">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431106">
                                            <p:txEl>
                                              <p:pRg st="9" end="9"/>
                                            </p:txEl>
                                          </p:spTgt>
                                        </p:tgtEl>
                                        <p:attrNameLst>
                                          <p:attrName>style.visibility</p:attrName>
                                        </p:attrNameLst>
                                      </p:cBhvr>
                                      <p:to>
                                        <p:strVal val="visible"/>
                                      </p:to>
                                    </p:set>
                                    <p:anim calcmode="lin" valueType="num">
                                      <p:cBhvr>
                                        <p:cTn id="79" dur="500" fill="hold"/>
                                        <p:tgtEl>
                                          <p:spTgt spid="431106">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431106">
                                            <p:txEl>
                                              <p:pRg st="9" end="9"/>
                                            </p:txEl>
                                          </p:spTgt>
                                        </p:tgtEl>
                                        <p:attrNameLst>
                                          <p:attrName>ppt_h</p:attrName>
                                        </p:attrNameLst>
                                      </p:cBhvr>
                                      <p:tavLst>
                                        <p:tav tm="0">
                                          <p:val>
                                            <p:fltVal val="0"/>
                                          </p:val>
                                        </p:tav>
                                        <p:tav tm="100000">
                                          <p:val>
                                            <p:strVal val="#ppt_h"/>
                                          </p:val>
                                        </p:tav>
                                      </p:tavLst>
                                    </p:anim>
                                    <p:anim calcmode="lin" valueType="num">
                                      <p:cBhvr>
                                        <p:cTn id="81" dur="500" fill="hold"/>
                                        <p:tgtEl>
                                          <p:spTgt spid="431106">
                                            <p:txEl>
                                              <p:pRg st="9" end="9"/>
                                            </p:txEl>
                                          </p:spTgt>
                                        </p:tgtEl>
                                        <p:attrNameLst>
                                          <p:attrName>ppt_x</p:attrName>
                                        </p:attrNameLst>
                                      </p:cBhvr>
                                      <p:tavLst>
                                        <p:tav tm="0">
                                          <p:val>
                                            <p:fltVal val="0.5"/>
                                          </p:val>
                                        </p:tav>
                                        <p:tav tm="100000">
                                          <p:val>
                                            <p:strVal val="#ppt_x"/>
                                          </p:val>
                                        </p:tav>
                                      </p:tavLst>
                                    </p:anim>
                                    <p:anim calcmode="lin" valueType="num">
                                      <p:cBhvr>
                                        <p:cTn id="82" dur="500" fill="hold"/>
                                        <p:tgtEl>
                                          <p:spTgt spid="431106">
                                            <p:txEl>
                                              <p:pRg st="9" end="9"/>
                                            </p:tx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431106">
                                            <p:txEl>
                                              <p:pRg st="10" end="10"/>
                                            </p:txEl>
                                          </p:spTgt>
                                        </p:tgtEl>
                                        <p:attrNameLst>
                                          <p:attrName>style.visibility</p:attrName>
                                        </p:attrNameLst>
                                      </p:cBhvr>
                                      <p:to>
                                        <p:strVal val="visible"/>
                                      </p:to>
                                    </p:set>
                                    <p:anim calcmode="lin" valueType="num">
                                      <p:cBhvr>
                                        <p:cTn id="87" dur="500" fill="hold"/>
                                        <p:tgtEl>
                                          <p:spTgt spid="431106">
                                            <p:txEl>
                                              <p:pRg st="10" end="10"/>
                                            </p:txEl>
                                          </p:spTgt>
                                        </p:tgtEl>
                                        <p:attrNameLst>
                                          <p:attrName>ppt_w</p:attrName>
                                        </p:attrNameLst>
                                      </p:cBhvr>
                                      <p:tavLst>
                                        <p:tav tm="0">
                                          <p:val>
                                            <p:fltVal val="0"/>
                                          </p:val>
                                        </p:tav>
                                        <p:tav tm="100000">
                                          <p:val>
                                            <p:strVal val="#ppt_w"/>
                                          </p:val>
                                        </p:tav>
                                      </p:tavLst>
                                    </p:anim>
                                    <p:anim calcmode="lin" valueType="num">
                                      <p:cBhvr>
                                        <p:cTn id="88" dur="500" fill="hold"/>
                                        <p:tgtEl>
                                          <p:spTgt spid="431106">
                                            <p:txEl>
                                              <p:pRg st="10" end="10"/>
                                            </p:txEl>
                                          </p:spTgt>
                                        </p:tgtEl>
                                        <p:attrNameLst>
                                          <p:attrName>ppt_h</p:attrName>
                                        </p:attrNameLst>
                                      </p:cBhvr>
                                      <p:tavLst>
                                        <p:tav tm="0">
                                          <p:val>
                                            <p:fltVal val="0"/>
                                          </p:val>
                                        </p:tav>
                                        <p:tav tm="100000">
                                          <p:val>
                                            <p:strVal val="#ppt_h"/>
                                          </p:val>
                                        </p:tav>
                                      </p:tavLst>
                                    </p:anim>
                                    <p:anim calcmode="lin" valueType="num">
                                      <p:cBhvr>
                                        <p:cTn id="89" dur="500" fill="hold"/>
                                        <p:tgtEl>
                                          <p:spTgt spid="431106">
                                            <p:txEl>
                                              <p:pRg st="10" end="10"/>
                                            </p:txEl>
                                          </p:spTgt>
                                        </p:tgtEl>
                                        <p:attrNameLst>
                                          <p:attrName>ppt_x</p:attrName>
                                        </p:attrNameLst>
                                      </p:cBhvr>
                                      <p:tavLst>
                                        <p:tav tm="0">
                                          <p:val>
                                            <p:fltVal val="0.5"/>
                                          </p:val>
                                        </p:tav>
                                        <p:tav tm="100000">
                                          <p:val>
                                            <p:strVal val="#ppt_x"/>
                                          </p:val>
                                        </p:tav>
                                      </p:tavLst>
                                    </p:anim>
                                    <p:anim calcmode="lin" valueType="num">
                                      <p:cBhvr>
                                        <p:cTn id="90" dur="500" fill="hold"/>
                                        <p:tgtEl>
                                          <p:spTgt spid="431106">
                                            <p:txEl>
                                              <p:pRg st="10" end="10"/>
                                            </p:tx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431106">
                                            <p:txEl>
                                              <p:pRg st="11" end="11"/>
                                            </p:txEl>
                                          </p:spTgt>
                                        </p:tgtEl>
                                        <p:attrNameLst>
                                          <p:attrName>style.visibility</p:attrName>
                                        </p:attrNameLst>
                                      </p:cBhvr>
                                      <p:to>
                                        <p:strVal val="visible"/>
                                      </p:to>
                                    </p:set>
                                    <p:anim calcmode="lin" valueType="num">
                                      <p:cBhvr>
                                        <p:cTn id="95" dur="500" fill="hold"/>
                                        <p:tgtEl>
                                          <p:spTgt spid="431106">
                                            <p:txEl>
                                              <p:pRg st="11" end="11"/>
                                            </p:txEl>
                                          </p:spTgt>
                                        </p:tgtEl>
                                        <p:attrNameLst>
                                          <p:attrName>ppt_w</p:attrName>
                                        </p:attrNameLst>
                                      </p:cBhvr>
                                      <p:tavLst>
                                        <p:tav tm="0">
                                          <p:val>
                                            <p:fltVal val="0"/>
                                          </p:val>
                                        </p:tav>
                                        <p:tav tm="100000">
                                          <p:val>
                                            <p:strVal val="#ppt_w"/>
                                          </p:val>
                                        </p:tav>
                                      </p:tavLst>
                                    </p:anim>
                                    <p:anim calcmode="lin" valueType="num">
                                      <p:cBhvr>
                                        <p:cTn id="96" dur="500" fill="hold"/>
                                        <p:tgtEl>
                                          <p:spTgt spid="431106">
                                            <p:txEl>
                                              <p:pRg st="11" end="11"/>
                                            </p:txEl>
                                          </p:spTgt>
                                        </p:tgtEl>
                                        <p:attrNameLst>
                                          <p:attrName>ppt_h</p:attrName>
                                        </p:attrNameLst>
                                      </p:cBhvr>
                                      <p:tavLst>
                                        <p:tav tm="0">
                                          <p:val>
                                            <p:fltVal val="0"/>
                                          </p:val>
                                        </p:tav>
                                        <p:tav tm="100000">
                                          <p:val>
                                            <p:strVal val="#ppt_h"/>
                                          </p:val>
                                        </p:tav>
                                      </p:tavLst>
                                    </p:anim>
                                    <p:anim calcmode="lin" valueType="num">
                                      <p:cBhvr>
                                        <p:cTn id="97" dur="500" fill="hold"/>
                                        <p:tgtEl>
                                          <p:spTgt spid="431106">
                                            <p:txEl>
                                              <p:pRg st="11" end="11"/>
                                            </p:txEl>
                                          </p:spTgt>
                                        </p:tgtEl>
                                        <p:attrNameLst>
                                          <p:attrName>ppt_x</p:attrName>
                                        </p:attrNameLst>
                                      </p:cBhvr>
                                      <p:tavLst>
                                        <p:tav tm="0">
                                          <p:val>
                                            <p:fltVal val="0.5"/>
                                          </p:val>
                                        </p:tav>
                                        <p:tav tm="100000">
                                          <p:val>
                                            <p:strVal val="#ppt_x"/>
                                          </p:val>
                                        </p:tav>
                                      </p:tavLst>
                                    </p:anim>
                                    <p:anim calcmode="lin" valueType="num">
                                      <p:cBhvr>
                                        <p:cTn id="98" dur="500" fill="hold"/>
                                        <p:tgtEl>
                                          <p:spTgt spid="431106">
                                            <p:txEl>
                                              <p:pRg st="11" end="1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32130" name="WordArt 2"/>
          <p:cNvSpPr>
            <a:spLocks noChangeArrowheads="1" noChangeShapeType="1" noTextEdit="1"/>
          </p:cNvSpPr>
          <p:nvPr/>
        </p:nvSpPr>
        <p:spPr bwMode="auto">
          <a:xfrm>
            <a:off x="304800" y="152400"/>
            <a:ext cx="8305800" cy="533400"/>
          </a:xfrm>
          <a:prstGeom prst="rect">
            <a:avLst/>
          </a:prstGeom>
        </p:spPr>
        <p:txBody>
          <a:bodyPr wrap="none" fromWordArt="1">
            <a:prstTxWarp prst="textCanUp">
              <a:avLst>
                <a:gd name="adj" fmla="val 85713"/>
              </a:avLst>
            </a:prstTxWarp>
          </a:bodyPr>
          <a:lstStyle/>
          <a:p>
            <a:pPr algn="ctr"/>
            <a:r>
              <a:rPr lang="en-US" sz="28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latin typeface="Impact"/>
              </a:rPr>
              <a:t>KEY BATTLES IN THE EAST</a:t>
            </a:r>
          </a:p>
        </p:txBody>
      </p:sp>
      <p:sp>
        <p:nvSpPr>
          <p:cNvPr id="432131" name="Text Box 3"/>
          <p:cNvSpPr txBox="1">
            <a:spLocks noChangeArrowheads="1"/>
          </p:cNvSpPr>
          <p:nvPr/>
        </p:nvSpPr>
        <p:spPr bwMode="auto">
          <a:xfrm>
            <a:off x="0" y="954088"/>
            <a:ext cx="9296400" cy="6348412"/>
          </a:xfrm>
          <a:prstGeom prst="rect">
            <a:avLst/>
          </a:prstGeom>
          <a:noFill/>
          <a:ln w="9525">
            <a:noFill/>
            <a:miter lim="800000"/>
            <a:headEnd/>
            <a:tailEnd/>
          </a:ln>
          <a:effectLst/>
        </p:spPr>
        <p:txBody>
          <a:bodyPr>
            <a:spAutoFit/>
          </a:bodyPr>
          <a:lstStyle/>
          <a:p>
            <a:pPr>
              <a:spcBef>
                <a:spcPct val="50000"/>
              </a:spcBef>
            </a:pPr>
            <a:r>
              <a:rPr lang="en-US" b="1" u="sng">
                <a:latin typeface="Gill Sans Ultra Bold Condensed" pitchFamily="34" charset="0"/>
              </a:rPr>
              <a:t>DATE		BATTLE	VICTOR		        RESULT</a:t>
            </a:r>
          </a:p>
          <a:p>
            <a:pPr>
              <a:spcBef>
                <a:spcPct val="50000"/>
              </a:spcBef>
            </a:pPr>
            <a:r>
              <a:rPr lang="en-US" b="1">
                <a:latin typeface="Gill Sans Ultra Bold Condensed" pitchFamily="34" charset="0"/>
              </a:rPr>
              <a:t>July 1861	Bull Run	South		Union retreats to Wash. D.C.</a:t>
            </a:r>
          </a:p>
          <a:p>
            <a:pPr>
              <a:lnSpc>
                <a:spcPct val="50000"/>
              </a:lnSpc>
              <a:spcBef>
                <a:spcPct val="50000"/>
              </a:spcBef>
            </a:pPr>
            <a:r>
              <a:rPr lang="en-US" b="1">
                <a:latin typeface="Gill Sans Ultra Bold Condensed" pitchFamily="34" charset="0"/>
              </a:rPr>
              <a:t>		Manasses</a:t>
            </a:r>
          </a:p>
          <a:p>
            <a:pPr>
              <a:lnSpc>
                <a:spcPct val="90000"/>
              </a:lnSpc>
              <a:spcBef>
                <a:spcPct val="50000"/>
              </a:spcBef>
            </a:pPr>
            <a:endParaRPr lang="en-US" b="1">
              <a:latin typeface="Gill Sans Ultra Bold Condensed" pitchFamily="34" charset="0"/>
            </a:endParaRPr>
          </a:p>
          <a:p>
            <a:pPr>
              <a:lnSpc>
                <a:spcPct val="80000"/>
              </a:lnSpc>
              <a:spcBef>
                <a:spcPct val="50000"/>
              </a:spcBef>
            </a:pPr>
            <a:r>
              <a:rPr lang="en-US" b="1">
                <a:latin typeface="Gill Sans Ultra Bold Condensed" pitchFamily="34" charset="0"/>
              </a:rPr>
              <a:t>June 1862	7 Days		South		Lee stops McClellan from 						taking Richmond</a:t>
            </a:r>
          </a:p>
          <a:p>
            <a:pPr>
              <a:lnSpc>
                <a:spcPct val="90000"/>
              </a:lnSpc>
              <a:spcBef>
                <a:spcPct val="50000"/>
              </a:spcBef>
            </a:pPr>
            <a:endParaRPr lang="en-US" b="1">
              <a:latin typeface="Gill Sans Ultra Bold Condensed" pitchFamily="34" charset="0"/>
            </a:endParaRPr>
          </a:p>
          <a:p>
            <a:pPr>
              <a:lnSpc>
                <a:spcPct val="80000"/>
              </a:lnSpc>
              <a:spcBef>
                <a:spcPct val="50000"/>
              </a:spcBef>
            </a:pPr>
            <a:r>
              <a:rPr lang="en-US" b="1">
                <a:latin typeface="Gill Sans Ultra Bold Condensed" pitchFamily="34" charset="0"/>
              </a:rPr>
              <a:t>August 1862	Bull Run	South		Lee stops John Pope 							from taking Richmond</a:t>
            </a:r>
          </a:p>
          <a:p>
            <a:pPr>
              <a:lnSpc>
                <a:spcPct val="90000"/>
              </a:lnSpc>
              <a:spcBef>
                <a:spcPct val="50000"/>
              </a:spcBef>
            </a:pPr>
            <a:endParaRPr lang="en-US" b="1">
              <a:solidFill>
                <a:srgbClr val="800000"/>
              </a:solidFill>
              <a:latin typeface="Gill Sans Ultra Bold Condensed" pitchFamily="34" charset="0"/>
            </a:endParaRPr>
          </a:p>
          <a:p>
            <a:pPr>
              <a:lnSpc>
                <a:spcPct val="80000"/>
              </a:lnSpc>
              <a:spcBef>
                <a:spcPct val="50000"/>
              </a:spcBef>
            </a:pPr>
            <a:r>
              <a:rPr lang="en-US" b="1">
                <a:solidFill>
                  <a:srgbClr val="800000"/>
                </a:solidFill>
                <a:latin typeface="Gill Sans Ultra Bold Condensed" pitchFamily="34" charset="0"/>
              </a:rPr>
              <a:t>*Sept. 1862	Antietam	Draw		McCellan stops Lee from 						taking Washington, D.C.     						Lincoln issues Emancipation</a:t>
            </a:r>
            <a:br>
              <a:rPr lang="en-US" b="1">
                <a:solidFill>
                  <a:srgbClr val="800000"/>
                </a:solidFill>
                <a:latin typeface="Gill Sans Ultra Bold Condensed" pitchFamily="34" charset="0"/>
              </a:rPr>
            </a:br>
            <a:r>
              <a:rPr lang="en-US" b="1">
                <a:solidFill>
                  <a:srgbClr val="800000"/>
                </a:solidFill>
                <a:latin typeface="Gill Sans Ultra Bold Condensed" pitchFamily="34" charset="0"/>
              </a:rPr>
              <a:t>					 	Proclamation</a:t>
            </a:r>
          </a:p>
          <a:p>
            <a:pPr>
              <a:lnSpc>
                <a:spcPct val="80000"/>
              </a:lnSpc>
              <a:spcBef>
                <a:spcPct val="50000"/>
              </a:spcBef>
            </a:pPr>
            <a:endParaRPr lang="en-US" b="1">
              <a:latin typeface="Gill Sans Ultra Bold Condensed" pitchFamily="34" charset="0"/>
            </a:endParaRPr>
          </a:p>
          <a:p>
            <a:pPr>
              <a:lnSpc>
                <a:spcPct val="80000"/>
              </a:lnSpc>
              <a:spcBef>
                <a:spcPct val="50000"/>
              </a:spcBef>
            </a:pPr>
            <a:r>
              <a:rPr lang="en-US" b="1">
                <a:latin typeface="Gill Sans Ultra Bold Condensed" pitchFamily="34" charset="0"/>
              </a:rPr>
              <a:t>*Turning Point battle</a:t>
            </a:r>
            <a:r>
              <a:rPr lang="en-US" b="1">
                <a:solidFill>
                  <a:srgbClr val="800000"/>
                </a:solidFill>
                <a:latin typeface="Gill Sans Ultra Bold Condensed" pitchFamily="34" charset="0"/>
              </a:rPr>
              <a:t>				</a:t>
            </a:r>
            <a:br>
              <a:rPr lang="en-US" b="1">
                <a:solidFill>
                  <a:srgbClr val="800000"/>
                </a:solidFill>
                <a:latin typeface="Gill Sans Ultra Bold Condensed" pitchFamily="34" charset="0"/>
              </a:rPr>
            </a:br>
            <a:endParaRPr lang="en-US" b="1">
              <a:solidFill>
                <a:srgbClr val="800000"/>
              </a:solidFill>
              <a:latin typeface="Gill Sans Ultra Bold Condensed" pitchFamily="34" charset="0"/>
            </a:endParaRPr>
          </a:p>
          <a:p>
            <a:pPr>
              <a:spcBef>
                <a:spcPct val="50000"/>
              </a:spcBef>
            </a:pPr>
            <a:endParaRPr lang="en-US" b="1">
              <a:solidFill>
                <a:srgbClr val="800000"/>
              </a:solidFill>
              <a:effectLst>
                <a:outerShdw blurRad="38100" dist="38100" dir="2700000" algn="tl">
                  <a:srgbClr val="000000"/>
                </a:outerShdw>
              </a:effectLst>
              <a:latin typeface="Gill Sans Ultra Bold Condensed" pitchFamily="34" charset="0"/>
            </a:endParaRPr>
          </a:p>
        </p:txBody>
      </p:sp>
      <p:sp>
        <p:nvSpPr>
          <p:cNvPr id="432132" name="Rectangle 4"/>
          <p:cNvSpPr>
            <a:spLocks noGrp="1" noChangeArrowheads="1"/>
          </p:cNvSpPr>
          <p:nvPr>
            <p:ph type="title" idx="4294967295"/>
          </p:nvPr>
        </p:nvSpPr>
        <p:spPr>
          <a:xfrm>
            <a:off x="5181600" y="6248400"/>
            <a:ext cx="3429000" cy="228600"/>
          </a:xfrm>
        </p:spPr>
        <p:txBody>
          <a:bodyPr/>
          <a:lstStyle/>
          <a:p>
            <a:r>
              <a:rPr lang="en-US" sz="800"/>
              <a:t>Battles in East 1</a:t>
            </a:r>
            <a:endParaRPr lang="en-US" sz="2800"/>
          </a:p>
        </p:txBody>
      </p:sp>
      <p:sp>
        <p:nvSpPr>
          <p:cNvPr id="432133" name="AutoShape 5">
            <a:hlinkClick r:id="rId3" action="ppaction://hlinkfile"/>
          </p:cNvPr>
          <p:cNvSpPr>
            <a:spLocks noChangeArrowheads="1"/>
          </p:cNvSpPr>
          <p:nvPr/>
        </p:nvSpPr>
        <p:spPr bwMode="auto">
          <a:xfrm>
            <a:off x="8534400" y="1905000"/>
            <a:ext cx="381000" cy="228600"/>
          </a:xfrm>
          <a:prstGeom prst="irregularSeal2">
            <a:avLst/>
          </a:prstGeom>
          <a:solidFill>
            <a:schemeClr val="accent2"/>
          </a:solidFill>
          <a:ln w="9525">
            <a:solidFill>
              <a:schemeClr val="tx1"/>
            </a:solidFill>
            <a:miter lim="800000"/>
            <a:headEnd/>
            <a:tailEnd/>
          </a:ln>
          <a:effectLst/>
        </p:spPr>
        <p:txBody>
          <a:bodyPr wrap="none" anchor="ctr"/>
          <a:lstStyle/>
          <a:p>
            <a:endParaRPr lang="en-US"/>
          </a:p>
        </p:txBody>
      </p:sp>
      <p:sp>
        <p:nvSpPr>
          <p:cNvPr id="432134" name="AutoShape 6">
            <a:hlinkClick r:id="rId4" action="ppaction://hlinksldjump"/>
          </p:cNvPr>
          <p:cNvSpPr>
            <a:spLocks noChangeArrowheads="1"/>
          </p:cNvSpPr>
          <p:nvPr/>
        </p:nvSpPr>
        <p:spPr bwMode="auto">
          <a:xfrm>
            <a:off x="8763000" y="66294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wipe(left)">
                                      <p:cBhvr>
                                        <p:cTn id="7" dur="500"/>
                                        <p:tgtEl>
                                          <p:spTgt spid="432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2131">
                                            <p:txEl>
                                              <p:pRg st="1" end="1"/>
                                            </p:txEl>
                                          </p:spTgt>
                                        </p:tgtEl>
                                        <p:attrNameLst>
                                          <p:attrName>style.visibility</p:attrName>
                                        </p:attrNameLst>
                                      </p:cBhvr>
                                      <p:to>
                                        <p:strVal val="visible"/>
                                      </p:to>
                                    </p:set>
                                    <p:animEffect transition="in" filter="wipe(left)">
                                      <p:cBhvr>
                                        <p:cTn id="12" dur="500"/>
                                        <p:tgtEl>
                                          <p:spTgt spid="432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2131">
                                            <p:txEl>
                                              <p:pRg st="2" end="2"/>
                                            </p:txEl>
                                          </p:spTgt>
                                        </p:tgtEl>
                                        <p:attrNameLst>
                                          <p:attrName>style.visibility</p:attrName>
                                        </p:attrNameLst>
                                      </p:cBhvr>
                                      <p:to>
                                        <p:strVal val="visible"/>
                                      </p:to>
                                    </p:set>
                                    <p:animEffect transition="in" filter="wipe(left)">
                                      <p:cBhvr>
                                        <p:cTn id="17" dur="500"/>
                                        <p:tgtEl>
                                          <p:spTgt spid="432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2131">
                                            <p:txEl>
                                              <p:pRg st="4" end="4"/>
                                            </p:txEl>
                                          </p:spTgt>
                                        </p:tgtEl>
                                        <p:attrNameLst>
                                          <p:attrName>style.visibility</p:attrName>
                                        </p:attrNameLst>
                                      </p:cBhvr>
                                      <p:to>
                                        <p:strVal val="visible"/>
                                      </p:to>
                                    </p:set>
                                    <p:animEffect transition="in" filter="wipe(left)">
                                      <p:cBhvr>
                                        <p:cTn id="22" dur="500"/>
                                        <p:tgtEl>
                                          <p:spTgt spid="4321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2131">
                                            <p:txEl>
                                              <p:pRg st="6" end="6"/>
                                            </p:txEl>
                                          </p:spTgt>
                                        </p:tgtEl>
                                        <p:attrNameLst>
                                          <p:attrName>style.visibility</p:attrName>
                                        </p:attrNameLst>
                                      </p:cBhvr>
                                      <p:to>
                                        <p:strVal val="visible"/>
                                      </p:to>
                                    </p:set>
                                    <p:animEffect transition="in" filter="wipe(left)">
                                      <p:cBhvr>
                                        <p:cTn id="27" dur="500"/>
                                        <p:tgtEl>
                                          <p:spTgt spid="43213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2131">
                                            <p:txEl>
                                              <p:pRg st="8" end="8"/>
                                            </p:txEl>
                                          </p:spTgt>
                                        </p:tgtEl>
                                        <p:attrNameLst>
                                          <p:attrName>style.visibility</p:attrName>
                                        </p:attrNameLst>
                                      </p:cBhvr>
                                      <p:to>
                                        <p:strVal val="visible"/>
                                      </p:to>
                                    </p:set>
                                    <p:animEffect transition="in" filter="wipe(left)">
                                      <p:cBhvr>
                                        <p:cTn id="32" dur="500"/>
                                        <p:tgtEl>
                                          <p:spTgt spid="43213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2131">
                                            <p:txEl>
                                              <p:pRg st="10" end="10"/>
                                            </p:txEl>
                                          </p:spTgt>
                                        </p:tgtEl>
                                        <p:attrNameLst>
                                          <p:attrName>style.visibility</p:attrName>
                                        </p:attrNameLst>
                                      </p:cBhvr>
                                      <p:to>
                                        <p:strVal val="visible"/>
                                      </p:to>
                                    </p:set>
                                    <p:animEffect transition="in" filter="wipe(left)">
                                      <p:cBhvr>
                                        <p:cTn id="37" dur="500"/>
                                        <p:tgtEl>
                                          <p:spTgt spid="432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0" y="76200"/>
            <a:ext cx="9144000" cy="111760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lnSpc>
                <a:spcPct val="70000"/>
              </a:lnSpc>
              <a:spcBef>
                <a:spcPct val="50000"/>
              </a:spcBef>
            </a:pPr>
            <a:r>
              <a:rPr lang="en-US" sz="4800" b="1">
                <a:solidFill>
                  <a:srgbClr val="D42800"/>
                </a:solidFill>
                <a:latin typeface="Baskerville Old Face" pitchFamily="18" charset="0"/>
              </a:rPr>
              <a:t>Battle of Bull Run </a:t>
            </a:r>
            <a:br>
              <a:rPr lang="en-US" sz="4800" b="1">
                <a:solidFill>
                  <a:srgbClr val="D42800"/>
                </a:solidFill>
                <a:latin typeface="Baskerville Old Face" pitchFamily="18" charset="0"/>
              </a:rPr>
            </a:br>
            <a:r>
              <a:rPr lang="en-US" sz="4800" b="1">
                <a:solidFill>
                  <a:srgbClr val="D42800"/>
                </a:solidFill>
                <a:latin typeface="Baskerville Old Face" pitchFamily="18" charset="0"/>
              </a:rPr>
              <a:t>(1</a:t>
            </a:r>
            <a:r>
              <a:rPr lang="en-US" sz="4800" b="1" baseline="30000">
                <a:solidFill>
                  <a:srgbClr val="D42800"/>
                </a:solidFill>
                <a:latin typeface="Baskerville Old Face" pitchFamily="18" charset="0"/>
              </a:rPr>
              <a:t>st</a:t>
            </a:r>
            <a:r>
              <a:rPr lang="en-US" sz="4800" b="1">
                <a:solidFill>
                  <a:srgbClr val="D42800"/>
                </a:solidFill>
                <a:latin typeface="Baskerville Old Face" pitchFamily="18" charset="0"/>
              </a:rPr>
              <a:t> Manassas), July, 1861</a:t>
            </a:r>
          </a:p>
        </p:txBody>
      </p:sp>
      <p:pic>
        <p:nvPicPr>
          <p:cNvPr id="382979" name="Picture 3"/>
          <p:cNvPicPr>
            <a:picLocks noChangeAspect="1" noChangeArrowheads="1"/>
          </p:cNvPicPr>
          <p:nvPr/>
        </p:nvPicPr>
        <p:blipFill>
          <a:blip r:embed="rId2" cstate="print">
            <a:lum bright="-12000" contrast="18000"/>
          </a:blip>
          <a:srcRect/>
          <a:stretch>
            <a:fillRect/>
          </a:stretch>
        </p:blipFill>
        <p:spPr bwMode="auto">
          <a:xfrm>
            <a:off x="152400" y="1371600"/>
            <a:ext cx="4086225" cy="5257800"/>
          </a:xfrm>
          <a:prstGeom prst="rect">
            <a:avLst/>
          </a:prstGeom>
          <a:noFill/>
          <a:ln w="76200" cmpd="tri">
            <a:solidFill>
              <a:srgbClr val="FFFF00"/>
            </a:solidFill>
            <a:miter lim="800000"/>
            <a:headEnd/>
            <a:tailEnd/>
          </a:ln>
        </p:spPr>
      </p:pic>
      <p:sp>
        <p:nvSpPr>
          <p:cNvPr id="382981" name="Rectangle 5"/>
          <p:cNvSpPr>
            <a:spLocks noChangeArrowheads="1"/>
          </p:cNvSpPr>
          <p:nvPr/>
        </p:nvSpPr>
        <p:spPr bwMode="auto">
          <a:xfrm>
            <a:off x="4267200" y="2133600"/>
            <a:ext cx="4876800" cy="4525963"/>
          </a:xfrm>
          <a:prstGeom prst="rect">
            <a:avLst/>
          </a:prstGeom>
          <a:noFill/>
          <a:ln w="9525">
            <a:noFill/>
            <a:miter lim="800000"/>
            <a:headEnd/>
            <a:tailEnd/>
          </a:ln>
          <a:effectLst>
            <a:outerShdw dist="35921" dir="8100000" algn="ctr" rotWithShape="0">
              <a:srgbClr val="000000"/>
            </a:outerShdw>
          </a:effectLst>
        </p:spPr>
        <p:txBody>
          <a:bodyPr/>
          <a:lstStyle/>
          <a:p>
            <a:pPr marL="342900" indent="-342900" algn="ctr" eaLnBrk="1" hangingPunct="1">
              <a:spcBef>
                <a:spcPct val="20000"/>
              </a:spcBef>
              <a:buClr>
                <a:schemeClr val="hlink"/>
              </a:buClr>
              <a:buSzPct val="90000"/>
              <a:buFont typeface="Wingdings" pitchFamily="2" charset="2"/>
              <a:buBlip>
                <a:blip r:embed="rId3"/>
              </a:buBlip>
            </a:pPr>
            <a:r>
              <a:rPr lang="en-US" sz="3200" b="1">
                <a:effectLst>
                  <a:outerShdw blurRad="38100" dist="38100" dir="2700000" algn="tl">
                    <a:srgbClr val="000000"/>
                  </a:outerShdw>
                </a:effectLst>
                <a:latin typeface="Georgia" pitchFamily="18" charset="0"/>
              </a:rPr>
              <a:t>Lincoln sent 30,000 inexperienced soldiers to fight at </a:t>
            </a:r>
            <a:r>
              <a:rPr lang="en-US" sz="3200" b="1" u="sng">
                <a:solidFill>
                  <a:srgbClr val="FFFF00"/>
                </a:solidFill>
                <a:effectLst>
                  <a:outerShdw blurRad="38100" dist="38100" dir="2700000" algn="tl">
                    <a:srgbClr val="000000"/>
                  </a:outerShdw>
                </a:effectLst>
                <a:latin typeface="Georgia" pitchFamily="18" charset="0"/>
              </a:rPr>
              <a:t>Bull Run</a:t>
            </a:r>
            <a:r>
              <a:rPr lang="en-US" sz="3200" b="1">
                <a:effectLst>
                  <a:outerShdw blurRad="38100" dist="38100" dir="2700000" algn="tl">
                    <a:srgbClr val="000000"/>
                  </a:outerShdw>
                </a:effectLst>
                <a:latin typeface="Georgia" pitchFamily="18" charset="0"/>
              </a:rPr>
              <a:t>.</a:t>
            </a:r>
          </a:p>
          <a:p>
            <a:pPr marL="342900" indent="-342900" algn="ctr" eaLnBrk="1" hangingPunct="1">
              <a:spcBef>
                <a:spcPct val="20000"/>
              </a:spcBef>
              <a:buClr>
                <a:schemeClr val="hlink"/>
              </a:buClr>
              <a:buSzPct val="90000"/>
              <a:buFont typeface="Wingdings" pitchFamily="2" charset="2"/>
              <a:buNone/>
            </a:pPr>
            <a:endParaRPr lang="en-US" sz="3200" b="1">
              <a:effectLst>
                <a:outerShdw blurRad="38100" dist="38100" dir="2700000" algn="tl">
                  <a:srgbClr val="00000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2981">
                                            <p:txEl>
                                              <p:pRg st="0" end="0"/>
                                            </p:txEl>
                                          </p:spTgt>
                                        </p:tgtEl>
                                        <p:attrNameLst>
                                          <p:attrName>style.visibility</p:attrName>
                                        </p:attrNameLst>
                                      </p:cBhvr>
                                      <p:to>
                                        <p:strVal val="visible"/>
                                      </p:to>
                                    </p:set>
                                    <p:animEffect transition="in" filter="dissolve">
                                      <p:cBhvr>
                                        <p:cTn id="7" dur="500"/>
                                        <p:tgtEl>
                                          <p:spTgt spid="3829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Rectangle 4"/>
          <p:cNvSpPr>
            <a:spLocks noGrp="1" noChangeArrowheads="1"/>
          </p:cNvSpPr>
          <p:nvPr>
            <p:ph type="body" idx="1"/>
          </p:nvPr>
        </p:nvSpPr>
        <p:spPr bwMode="auto">
          <a:xfrm>
            <a:off x="0" y="4465638"/>
            <a:ext cx="9144000" cy="4525962"/>
          </a:xfrm>
          <a:noFill/>
          <a:ln>
            <a:miter lim="800000"/>
            <a:headEnd/>
            <a:tailEnd/>
          </a:ln>
          <a:effectLst>
            <a:outerShdw dist="35921" dir="8100000" algn="ctr" rotWithShape="0">
              <a:srgbClr val="000000"/>
            </a:outerShdw>
          </a:effectLst>
        </p:spPr>
        <p:txBody>
          <a:bodyPr vert="horz" wrap="square" lIns="91440" tIns="45720" rIns="91440" bIns="45720" numCol="1" anchor="t" anchorCtr="0" compatLnSpc="1">
            <a:prstTxWarp prst="textNoShape">
              <a:avLst/>
            </a:prstTxWarp>
          </a:bodyPr>
          <a:lstStyle/>
          <a:p>
            <a:pPr>
              <a:buSzPct val="65000"/>
            </a:pPr>
            <a:r>
              <a:rPr lang="en-US" sz="2800" b="1"/>
              <a:t>Northern troops were pushed back to D.C.</a:t>
            </a:r>
          </a:p>
          <a:p>
            <a:pPr>
              <a:buSzPct val="65000"/>
            </a:pPr>
            <a:r>
              <a:rPr lang="en-US" sz="2800" b="1"/>
              <a:t>South won this battle but “</a:t>
            </a:r>
            <a:r>
              <a:rPr lang="en-US" sz="2800" b="1" u="sng">
                <a:solidFill>
                  <a:srgbClr val="FFFF00"/>
                </a:solidFill>
              </a:rPr>
              <a:t>lost the war</a:t>
            </a:r>
            <a:r>
              <a:rPr lang="en-US" sz="2800" b="1"/>
              <a:t>”.</a:t>
            </a:r>
          </a:p>
          <a:p>
            <a:pPr>
              <a:buSzPct val="65000"/>
            </a:pPr>
            <a:r>
              <a:rPr lang="en-US" sz="2800" b="1" u="sng">
                <a:solidFill>
                  <a:srgbClr val="FFFF00"/>
                </a:solidFill>
              </a:rPr>
              <a:t>WHY?</a:t>
            </a:r>
            <a:r>
              <a:rPr lang="en-US" sz="2800" b="1"/>
              <a:t>  Failed to capture Washington, D.C. </a:t>
            </a:r>
          </a:p>
          <a:p>
            <a:pPr>
              <a:buSzPct val="65000"/>
            </a:pPr>
            <a:r>
              <a:rPr lang="en-US" sz="2800" b="1"/>
              <a:t>Would never be so close to Washington, D.C.</a:t>
            </a:r>
          </a:p>
        </p:txBody>
      </p:sp>
      <p:pic>
        <p:nvPicPr>
          <p:cNvPr id="384005" name="Picture 5" descr="c15t02"/>
          <p:cNvPicPr preferRelativeResize="0">
            <a:picLocks noChangeAspect="1" noChangeArrowheads="1"/>
          </p:cNvPicPr>
          <p:nvPr/>
        </p:nvPicPr>
        <p:blipFill>
          <a:blip r:embed="rId2" cstate="print">
            <a:lum bright="-6000" contrast="12000"/>
          </a:blip>
          <a:srcRect l="2777" t="10098" r="3703" b="24048"/>
          <a:stretch>
            <a:fillRect/>
          </a:stretch>
        </p:blipFill>
        <p:spPr bwMode="auto">
          <a:xfrm>
            <a:off x="381000" y="1381125"/>
            <a:ext cx="8305800" cy="2962275"/>
          </a:xfrm>
          <a:prstGeom prst="rect">
            <a:avLst/>
          </a:prstGeom>
          <a:noFill/>
          <a:ln w="9525">
            <a:solidFill>
              <a:srgbClr val="00297C"/>
            </a:solidFill>
            <a:miter lim="800000"/>
            <a:headEnd/>
            <a:tailEnd/>
          </a:ln>
          <a:effectLst/>
        </p:spPr>
      </p:pic>
      <p:sp>
        <p:nvSpPr>
          <p:cNvPr id="384006" name="Text Box 6"/>
          <p:cNvSpPr txBox="1">
            <a:spLocks noChangeArrowheads="1"/>
          </p:cNvSpPr>
          <p:nvPr/>
        </p:nvSpPr>
        <p:spPr bwMode="auto">
          <a:xfrm>
            <a:off x="0" y="76200"/>
            <a:ext cx="9144000" cy="111760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lnSpc>
                <a:spcPct val="70000"/>
              </a:lnSpc>
              <a:spcBef>
                <a:spcPct val="50000"/>
              </a:spcBef>
            </a:pPr>
            <a:r>
              <a:rPr lang="en-US" sz="4800" b="1">
                <a:solidFill>
                  <a:srgbClr val="D42800"/>
                </a:solidFill>
                <a:latin typeface="Baskerville Old Face" pitchFamily="18" charset="0"/>
              </a:rPr>
              <a:t>Battle of Bull Run </a:t>
            </a:r>
            <a:br>
              <a:rPr lang="en-US" sz="4800" b="1">
                <a:solidFill>
                  <a:srgbClr val="D42800"/>
                </a:solidFill>
                <a:latin typeface="Baskerville Old Face" pitchFamily="18" charset="0"/>
              </a:rPr>
            </a:br>
            <a:r>
              <a:rPr lang="en-US" sz="4800" b="1">
                <a:solidFill>
                  <a:srgbClr val="D42800"/>
                </a:solidFill>
                <a:latin typeface="Baskerville Old Face" pitchFamily="18" charset="0"/>
              </a:rPr>
              <a:t>(1</a:t>
            </a:r>
            <a:r>
              <a:rPr lang="en-US" sz="4800" b="1" baseline="30000">
                <a:solidFill>
                  <a:srgbClr val="D42800"/>
                </a:solidFill>
                <a:latin typeface="Baskerville Old Face" pitchFamily="18" charset="0"/>
              </a:rPr>
              <a:t>st</a:t>
            </a:r>
            <a:r>
              <a:rPr lang="en-US" sz="4800" b="1">
                <a:solidFill>
                  <a:srgbClr val="D42800"/>
                </a:solidFill>
                <a:latin typeface="Baskerville Old Face" pitchFamily="18" charset="0"/>
              </a:rPr>
              <a:t> Manassas), July, 1861</a:t>
            </a:r>
          </a:p>
        </p:txBody>
      </p:sp>
      <p:sp>
        <p:nvSpPr>
          <p:cNvPr id="384007" name="AutoShape 7">
            <a:hlinkClick r:id="rId3" action="ppaction://hlinksldjump"/>
          </p:cNvPr>
          <p:cNvSpPr>
            <a:spLocks noChangeArrowheads="1"/>
          </p:cNvSpPr>
          <p:nvPr/>
        </p:nvSpPr>
        <p:spPr bwMode="auto">
          <a:xfrm>
            <a:off x="8763000" y="66294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4004">
                                            <p:txEl>
                                              <p:pRg st="0" end="0"/>
                                            </p:txEl>
                                          </p:spTgt>
                                        </p:tgtEl>
                                        <p:attrNameLst>
                                          <p:attrName>style.visibility</p:attrName>
                                        </p:attrNameLst>
                                      </p:cBhvr>
                                      <p:to>
                                        <p:strVal val="visible"/>
                                      </p:to>
                                    </p:set>
                                    <p:animEffect transition="in" filter="dissolve">
                                      <p:cBhvr>
                                        <p:cTn id="7" dur="500"/>
                                        <p:tgtEl>
                                          <p:spTgt spid="3840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4004">
                                            <p:txEl>
                                              <p:pRg st="1" end="1"/>
                                            </p:txEl>
                                          </p:spTgt>
                                        </p:tgtEl>
                                        <p:attrNameLst>
                                          <p:attrName>style.visibility</p:attrName>
                                        </p:attrNameLst>
                                      </p:cBhvr>
                                      <p:to>
                                        <p:strVal val="visible"/>
                                      </p:to>
                                    </p:set>
                                    <p:animEffect transition="in" filter="dissolve">
                                      <p:cBhvr>
                                        <p:cTn id="12" dur="500"/>
                                        <p:tgtEl>
                                          <p:spTgt spid="3840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4004">
                                            <p:txEl>
                                              <p:pRg st="2" end="2"/>
                                            </p:txEl>
                                          </p:spTgt>
                                        </p:tgtEl>
                                        <p:attrNameLst>
                                          <p:attrName>style.visibility</p:attrName>
                                        </p:attrNameLst>
                                      </p:cBhvr>
                                      <p:to>
                                        <p:strVal val="visible"/>
                                      </p:to>
                                    </p:set>
                                    <p:animEffect transition="in" filter="dissolve">
                                      <p:cBhvr>
                                        <p:cTn id="17" dur="500"/>
                                        <p:tgtEl>
                                          <p:spTgt spid="3840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4004">
                                            <p:txEl>
                                              <p:pRg st="3" end="3"/>
                                            </p:txEl>
                                          </p:spTgt>
                                        </p:tgtEl>
                                        <p:attrNameLst>
                                          <p:attrName>style.visibility</p:attrName>
                                        </p:attrNameLst>
                                      </p:cBhvr>
                                      <p:to>
                                        <p:strVal val="visible"/>
                                      </p:to>
                                    </p:set>
                                    <p:animEffect transition="in" filter="dissolve">
                                      <p:cBhvr>
                                        <p:cTn id="22" dur="500"/>
                                        <p:tgtEl>
                                          <p:spTgt spid="3840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1362" name="Picture 2" descr="20339"/>
          <p:cNvPicPr>
            <a:picLocks noChangeAspect="1" noChangeArrowheads="1"/>
          </p:cNvPicPr>
          <p:nvPr/>
        </p:nvPicPr>
        <p:blipFill>
          <a:blip r:embed="rId2" cstate="print"/>
          <a:srcRect/>
          <a:stretch>
            <a:fillRect/>
          </a:stretch>
        </p:blipFill>
        <p:spPr bwMode="auto">
          <a:xfrm>
            <a:off x="0" y="0"/>
            <a:ext cx="9144000" cy="6989763"/>
          </a:xfrm>
          <a:prstGeom prst="rect">
            <a:avLst/>
          </a:prstGeom>
          <a:noFill/>
        </p:spPr>
      </p:pic>
      <p:sp>
        <p:nvSpPr>
          <p:cNvPr id="271366" name="AutoShape 6">
            <a:hlinkClick r:id="rId3" action="ppaction://hlinksldjump"/>
          </p:cNvPr>
          <p:cNvSpPr>
            <a:spLocks noChangeArrowheads="1"/>
          </p:cNvSpPr>
          <p:nvPr/>
        </p:nvSpPr>
        <p:spPr bwMode="auto">
          <a:xfrm>
            <a:off x="8763000" y="66294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check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2971800" y="806450"/>
            <a:ext cx="6172200" cy="5878513"/>
          </a:xfrm>
          <a:prstGeom prst="rect">
            <a:avLst/>
          </a:prstGeom>
          <a:noFill/>
          <a:ln w="9525">
            <a:noFill/>
            <a:miter lim="800000"/>
            <a:headEnd/>
            <a:tailEnd/>
          </a:ln>
          <a:effectLst/>
        </p:spPr>
        <p:txBody>
          <a:bodyPr>
            <a:spAutoFit/>
          </a:bodyPr>
          <a:lstStyle/>
          <a:p>
            <a:pPr algn="ctr">
              <a:lnSpc>
                <a:spcPct val="85000"/>
              </a:lnSpc>
              <a:spcBef>
                <a:spcPct val="20000"/>
              </a:spcBef>
            </a:pPr>
            <a:r>
              <a:rPr lang="en-US" sz="3600" b="1" u="sng">
                <a:solidFill>
                  <a:srgbClr val="000066"/>
                </a:solidFill>
                <a:latin typeface="Georgia" pitchFamily="18" charset="0"/>
              </a:rPr>
              <a:t>Union Strategy</a:t>
            </a:r>
            <a:endParaRPr lang="en-US" sz="3600" b="1">
              <a:latin typeface="Georgia" pitchFamily="18" charset="0"/>
            </a:endParaRPr>
          </a:p>
          <a:p>
            <a:pPr algn="ctr">
              <a:lnSpc>
                <a:spcPct val="85000"/>
              </a:lnSpc>
              <a:spcBef>
                <a:spcPct val="20000"/>
              </a:spcBef>
            </a:pPr>
            <a:r>
              <a:rPr lang="en-US" sz="2400" b="1">
                <a:latin typeface="Georgia" pitchFamily="18" charset="0"/>
              </a:rPr>
              <a:t>Control river systems and split the Confederacy in half and isolate the 3 sections.</a:t>
            </a:r>
          </a:p>
          <a:p>
            <a:pPr algn="ctr">
              <a:lnSpc>
                <a:spcPct val="85000"/>
              </a:lnSpc>
              <a:spcBef>
                <a:spcPct val="20000"/>
              </a:spcBef>
            </a:pPr>
            <a:r>
              <a:rPr lang="en-US" sz="2800" b="1" u="sng">
                <a:solidFill>
                  <a:srgbClr val="00009A"/>
                </a:solidFill>
                <a:latin typeface="Georgia" pitchFamily="18" charset="0"/>
              </a:rPr>
              <a:t>Union Leaders:</a:t>
            </a:r>
            <a:r>
              <a:rPr lang="en-US" sz="2400" b="1">
                <a:latin typeface="Georgia" pitchFamily="18" charset="0"/>
              </a:rPr>
              <a:t>  </a:t>
            </a:r>
            <a:br>
              <a:rPr lang="en-US" sz="2400" b="1">
                <a:latin typeface="Georgia" pitchFamily="18" charset="0"/>
              </a:rPr>
            </a:br>
            <a:r>
              <a:rPr lang="en-US" sz="2400" b="1">
                <a:latin typeface="Georgia" pitchFamily="18" charset="0"/>
              </a:rPr>
              <a:t>General Ulysses S. Grant</a:t>
            </a:r>
          </a:p>
          <a:p>
            <a:pPr algn="ctr">
              <a:lnSpc>
                <a:spcPct val="85000"/>
              </a:lnSpc>
              <a:spcBef>
                <a:spcPct val="20000"/>
              </a:spcBef>
            </a:pPr>
            <a:r>
              <a:rPr lang="en-US" sz="2800" b="1" u="sng">
                <a:solidFill>
                  <a:srgbClr val="00009A"/>
                </a:solidFill>
                <a:latin typeface="Georgia" pitchFamily="18" charset="0"/>
              </a:rPr>
              <a:t>Union Army:</a:t>
            </a:r>
            <a:r>
              <a:rPr lang="en-US" sz="2400" b="1">
                <a:latin typeface="Georgia" pitchFamily="18" charset="0"/>
              </a:rPr>
              <a:t>  </a:t>
            </a:r>
            <a:br>
              <a:rPr lang="en-US" sz="2400" b="1">
                <a:latin typeface="Georgia" pitchFamily="18" charset="0"/>
              </a:rPr>
            </a:br>
            <a:r>
              <a:rPr lang="en-US" sz="2400" b="1">
                <a:latin typeface="Georgia" pitchFamily="18" charset="0"/>
              </a:rPr>
              <a:t>Army of the West</a:t>
            </a:r>
          </a:p>
          <a:p>
            <a:pPr algn="ctr">
              <a:lnSpc>
                <a:spcPct val="85000"/>
              </a:lnSpc>
              <a:spcBef>
                <a:spcPct val="20000"/>
              </a:spcBef>
            </a:pPr>
            <a:r>
              <a:rPr lang="en-US" sz="3600" b="1" u="sng">
                <a:solidFill>
                  <a:srgbClr val="663300"/>
                </a:solidFill>
                <a:effectLst>
                  <a:outerShdw blurRad="38100" dist="38100" dir="2700000" algn="tl">
                    <a:srgbClr val="000000"/>
                  </a:outerShdw>
                </a:effectLst>
                <a:latin typeface="Georgia" pitchFamily="18" charset="0"/>
              </a:rPr>
              <a:t>Confederate Strategy</a:t>
            </a:r>
            <a:endParaRPr lang="en-US" sz="3600" b="1">
              <a:effectLst>
                <a:outerShdw blurRad="38100" dist="38100" dir="2700000" algn="tl">
                  <a:srgbClr val="FFFFFF"/>
                </a:outerShdw>
              </a:effectLst>
              <a:latin typeface="Georgia" pitchFamily="18" charset="0"/>
            </a:endParaRPr>
          </a:p>
          <a:p>
            <a:pPr algn="ctr">
              <a:lnSpc>
                <a:spcPct val="85000"/>
              </a:lnSpc>
              <a:spcBef>
                <a:spcPct val="20000"/>
              </a:spcBef>
            </a:pPr>
            <a:r>
              <a:rPr lang="en-US" sz="2400" b="1">
                <a:latin typeface="Georgia" pitchFamily="18" charset="0"/>
              </a:rPr>
              <a:t>Fight a defensive war and drive Union out of South</a:t>
            </a:r>
          </a:p>
          <a:p>
            <a:pPr algn="ctr">
              <a:lnSpc>
                <a:spcPct val="85000"/>
              </a:lnSpc>
              <a:spcBef>
                <a:spcPct val="20000"/>
              </a:spcBef>
            </a:pPr>
            <a:r>
              <a:rPr lang="en-US" sz="2800" b="1" u="sng">
                <a:solidFill>
                  <a:srgbClr val="A50021"/>
                </a:solidFill>
                <a:latin typeface="Georgia" pitchFamily="18" charset="0"/>
              </a:rPr>
              <a:t>Confederate Leader:</a:t>
            </a:r>
            <a:r>
              <a:rPr lang="en-US" sz="2400" b="1">
                <a:latin typeface="Georgia" pitchFamily="18" charset="0"/>
              </a:rPr>
              <a:t>  </a:t>
            </a:r>
            <a:br>
              <a:rPr lang="en-US" sz="2400" b="1">
                <a:latin typeface="Georgia" pitchFamily="18" charset="0"/>
              </a:rPr>
            </a:br>
            <a:r>
              <a:rPr lang="en-US" sz="2400" b="1">
                <a:latin typeface="Georgia" pitchFamily="18" charset="0"/>
              </a:rPr>
              <a:t>Several different generals</a:t>
            </a:r>
          </a:p>
          <a:p>
            <a:pPr algn="ctr">
              <a:lnSpc>
                <a:spcPct val="85000"/>
              </a:lnSpc>
              <a:spcBef>
                <a:spcPct val="20000"/>
              </a:spcBef>
            </a:pPr>
            <a:r>
              <a:rPr lang="en-US" sz="2800" b="1" u="sng">
                <a:solidFill>
                  <a:srgbClr val="A50021"/>
                </a:solidFill>
                <a:latin typeface="Georgia" pitchFamily="18" charset="0"/>
              </a:rPr>
              <a:t>Confederate Army:</a:t>
            </a:r>
            <a:r>
              <a:rPr lang="en-US" sz="2400" b="1">
                <a:latin typeface="Georgia" pitchFamily="18" charset="0"/>
              </a:rPr>
              <a:t>  </a:t>
            </a:r>
            <a:br>
              <a:rPr lang="en-US" sz="2400" b="1">
                <a:latin typeface="Georgia" pitchFamily="18" charset="0"/>
              </a:rPr>
            </a:br>
            <a:r>
              <a:rPr lang="en-US" sz="2400" b="1">
                <a:latin typeface="Georgia" pitchFamily="18" charset="0"/>
              </a:rPr>
              <a:t>Army of Tennessee</a:t>
            </a:r>
          </a:p>
        </p:txBody>
      </p:sp>
      <p:sp>
        <p:nvSpPr>
          <p:cNvPr id="422916" name="WordArt 4"/>
          <p:cNvSpPr>
            <a:spLocks noChangeArrowheads="1" noChangeShapeType="1" noTextEdit="1"/>
          </p:cNvSpPr>
          <p:nvPr/>
        </p:nvSpPr>
        <p:spPr bwMode="auto">
          <a:xfrm>
            <a:off x="457200" y="76200"/>
            <a:ext cx="8229600" cy="609600"/>
          </a:xfrm>
          <a:prstGeom prst="rect">
            <a:avLst/>
          </a:prstGeom>
        </p:spPr>
        <p:txBody>
          <a:bodyPr wrap="none" fromWordArt="1">
            <a:prstTxWarp prst="textCanUp">
              <a:avLst>
                <a:gd name="adj" fmla="val 85713"/>
              </a:avLst>
            </a:prstTxWarp>
          </a:bodyPr>
          <a:lstStyle/>
          <a:p>
            <a:pPr algn="ctr"/>
            <a:r>
              <a:rPr lang="en-US" sz="2800" b="1" kern="10">
                <a:ln w="22225">
                  <a:solidFill>
                    <a:schemeClr val="tx1"/>
                  </a:solidFill>
                  <a:round/>
                  <a:headEnd/>
                  <a:tailEnd/>
                </a:ln>
                <a:gradFill rotWithShape="1">
                  <a:gsLst>
                    <a:gs pos="0">
                      <a:srgbClr val="FFF200"/>
                    </a:gs>
                    <a:gs pos="45000">
                      <a:srgbClr val="FF7A00"/>
                    </a:gs>
                    <a:gs pos="70000">
                      <a:srgbClr val="FF0300"/>
                    </a:gs>
                    <a:gs pos="100000">
                      <a:srgbClr val="4D0808"/>
                    </a:gs>
                  </a:gsLst>
                  <a:path path="rect">
                    <a:fillToRect l="50000" t="50000" r="50000" b="50000"/>
                  </a:path>
                </a:gradFill>
                <a:latin typeface="Impact"/>
              </a:rPr>
              <a:t>KEY BATTLES IN THE WEST</a:t>
            </a:r>
          </a:p>
        </p:txBody>
      </p:sp>
      <p:sp>
        <p:nvSpPr>
          <p:cNvPr id="422917" name="Text Box 5"/>
          <p:cNvSpPr txBox="1">
            <a:spLocks noChangeArrowheads="1"/>
          </p:cNvSpPr>
          <p:nvPr/>
        </p:nvSpPr>
        <p:spPr bwMode="auto">
          <a:xfrm>
            <a:off x="152400" y="5029200"/>
            <a:ext cx="2743200" cy="822325"/>
          </a:xfrm>
          <a:prstGeom prst="rect">
            <a:avLst/>
          </a:prstGeom>
          <a:solidFill>
            <a:srgbClr val="000000"/>
          </a:solidFill>
          <a:ln w="9525">
            <a:noFill/>
            <a:miter lim="800000"/>
            <a:headEnd/>
            <a:tailEnd/>
          </a:ln>
          <a:effectLst/>
        </p:spPr>
        <p:txBody>
          <a:bodyPr>
            <a:spAutoFit/>
          </a:bodyPr>
          <a:lstStyle/>
          <a:p>
            <a:pPr algn="ctr">
              <a:spcBef>
                <a:spcPct val="50000"/>
              </a:spcBef>
            </a:pPr>
            <a:r>
              <a:rPr lang="en-US" sz="2400" b="1">
                <a:solidFill>
                  <a:schemeClr val="bg1"/>
                </a:solidFill>
              </a:rPr>
              <a:t>USA General Ulysses S. Grant</a:t>
            </a:r>
          </a:p>
        </p:txBody>
      </p:sp>
      <p:pic>
        <p:nvPicPr>
          <p:cNvPr id="422918" name="Picture 6"/>
          <p:cNvPicPr>
            <a:picLocks noChangeAspect="1" noChangeArrowheads="1"/>
          </p:cNvPicPr>
          <p:nvPr/>
        </p:nvPicPr>
        <p:blipFill>
          <a:blip r:embed="rId4" cstate="print"/>
          <a:srcRect l="2702" t="1852" r="2702" b="1852"/>
          <a:stretch>
            <a:fillRect/>
          </a:stretch>
        </p:blipFill>
        <p:spPr bwMode="auto">
          <a:xfrm>
            <a:off x="152400" y="990600"/>
            <a:ext cx="2743200" cy="3962400"/>
          </a:xfrm>
          <a:prstGeom prst="rect">
            <a:avLst/>
          </a:prstGeom>
          <a:noFill/>
          <a:ln w="57150" cmpd="thickThin">
            <a:solidFill>
              <a:schemeClr val="tx1"/>
            </a:solidFill>
            <a:miter lim="800000"/>
            <a:headEnd/>
            <a:tailEnd/>
          </a:ln>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22914">
                                            <p:txEl>
                                              <p:pRg st="0" end="0"/>
                                            </p:txEl>
                                          </p:spTgt>
                                        </p:tgtEl>
                                        <p:attrNameLst>
                                          <p:attrName>style.visibility</p:attrName>
                                        </p:attrNameLst>
                                      </p:cBhvr>
                                      <p:to>
                                        <p:strVal val="visible"/>
                                      </p:to>
                                    </p:set>
                                    <p:anim calcmode="lin" valueType="num">
                                      <p:cBhvr>
                                        <p:cTn id="7" dur="500" fill="hold"/>
                                        <p:tgtEl>
                                          <p:spTgt spid="4229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29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22914">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2291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22914">
                                            <p:txEl>
                                              <p:pRg st="1" end="1"/>
                                            </p:txEl>
                                          </p:spTgt>
                                        </p:tgtEl>
                                        <p:attrNameLst>
                                          <p:attrName>style.visibility</p:attrName>
                                        </p:attrNameLst>
                                      </p:cBhvr>
                                      <p:to>
                                        <p:strVal val="visible"/>
                                      </p:to>
                                    </p:set>
                                    <p:anim calcmode="lin" valueType="num">
                                      <p:cBhvr>
                                        <p:cTn id="15" dur="500" fill="hold"/>
                                        <p:tgtEl>
                                          <p:spTgt spid="42291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22914">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22914">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422914">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22914">
                                            <p:txEl>
                                              <p:pRg st="2" end="2"/>
                                            </p:txEl>
                                          </p:spTgt>
                                        </p:tgtEl>
                                        <p:attrNameLst>
                                          <p:attrName>style.visibility</p:attrName>
                                        </p:attrNameLst>
                                      </p:cBhvr>
                                      <p:to>
                                        <p:strVal val="visible"/>
                                      </p:to>
                                    </p:set>
                                    <p:anim calcmode="lin" valueType="num">
                                      <p:cBhvr>
                                        <p:cTn id="23" dur="500" fill="hold"/>
                                        <p:tgtEl>
                                          <p:spTgt spid="42291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22914">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22914">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422914">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22914">
                                            <p:txEl>
                                              <p:pRg st="3" end="3"/>
                                            </p:txEl>
                                          </p:spTgt>
                                        </p:tgtEl>
                                        <p:attrNameLst>
                                          <p:attrName>style.visibility</p:attrName>
                                        </p:attrNameLst>
                                      </p:cBhvr>
                                      <p:to>
                                        <p:strVal val="visible"/>
                                      </p:to>
                                    </p:set>
                                    <p:anim calcmode="lin" valueType="num">
                                      <p:cBhvr>
                                        <p:cTn id="31" dur="500" fill="hold"/>
                                        <p:tgtEl>
                                          <p:spTgt spid="42291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22914">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22914">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422914">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22914">
                                            <p:txEl>
                                              <p:pRg st="4" end="4"/>
                                            </p:txEl>
                                          </p:spTgt>
                                        </p:tgtEl>
                                        <p:attrNameLst>
                                          <p:attrName>style.visibility</p:attrName>
                                        </p:attrNameLst>
                                      </p:cBhvr>
                                      <p:to>
                                        <p:strVal val="visible"/>
                                      </p:to>
                                    </p:set>
                                    <p:anim calcmode="lin" valueType="num">
                                      <p:cBhvr>
                                        <p:cTn id="39" dur="500" fill="hold"/>
                                        <p:tgtEl>
                                          <p:spTgt spid="42291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22914">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22914">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422914">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422914">
                                            <p:txEl>
                                              <p:pRg st="5" end="5"/>
                                            </p:txEl>
                                          </p:spTgt>
                                        </p:tgtEl>
                                        <p:attrNameLst>
                                          <p:attrName>style.visibility</p:attrName>
                                        </p:attrNameLst>
                                      </p:cBhvr>
                                      <p:to>
                                        <p:strVal val="visible"/>
                                      </p:to>
                                    </p:set>
                                    <p:anim calcmode="lin" valueType="num">
                                      <p:cBhvr>
                                        <p:cTn id="47" dur="500" fill="hold"/>
                                        <p:tgtEl>
                                          <p:spTgt spid="42291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22914">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22914">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422914">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422914">
                                            <p:txEl>
                                              <p:pRg st="6" end="6"/>
                                            </p:txEl>
                                          </p:spTgt>
                                        </p:tgtEl>
                                        <p:attrNameLst>
                                          <p:attrName>style.visibility</p:attrName>
                                        </p:attrNameLst>
                                      </p:cBhvr>
                                      <p:to>
                                        <p:strVal val="visible"/>
                                      </p:to>
                                    </p:set>
                                    <p:anim calcmode="lin" valueType="num">
                                      <p:cBhvr>
                                        <p:cTn id="55" dur="500" fill="hold"/>
                                        <p:tgtEl>
                                          <p:spTgt spid="422914">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422914">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422914">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422914">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422914">
                                            <p:txEl>
                                              <p:pRg st="7" end="7"/>
                                            </p:txEl>
                                          </p:spTgt>
                                        </p:tgtEl>
                                        <p:attrNameLst>
                                          <p:attrName>style.visibility</p:attrName>
                                        </p:attrNameLst>
                                      </p:cBhvr>
                                      <p:to>
                                        <p:strVal val="visible"/>
                                      </p:to>
                                    </p:set>
                                    <p:anim calcmode="lin" valueType="num">
                                      <p:cBhvr>
                                        <p:cTn id="63" dur="500" fill="hold"/>
                                        <p:tgtEl>
                                          <p:spTgt spid="422914">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422914">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422914">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422914">
                                            <p:txEl>
                                              <p:pRg st="7" end="7"/>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4"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0" y="685800"/>
            <a:ext cx="9144000" cy="3430588"/>
          </a:xfrm>
          <a:prstGeom prst="rect">
            <a:avLst/>
          </a:prstGeom>
          <a:noFill/>
          <a:ln w="9525">
            <a:noFill/>
            <a:miter lim="800000"/>
            <a:headEnd/>
            <a:tailEnd/>
          </a:ln>
          <a:effectLst/>
        </p:spPr>
        <p:txBody>
          <a:bodyPr>
            <a:spAutoFit/>
          </a:bodyPr>
          <a:lstStyle/>
          <a:p>
            <a:pPr>
              <a:spcBef>
                <a:spcPct val="50000"/>
              </a:spcBef>
            </a:pPr>
            <a:r>
              <a:rPr lang="en-US" sz="2800" b="1" u="sng">
                <a:effectLst>
                  <a:outerShdw blurRad="38100" dist="38100" dir="2700000" algn="tl">
                    <a:srgbClr val="FFFFFF"/>
                  </a:outerShdw>
                </a:effectLst>
                <a:latin typeface="Arial" charset="0"/>
              </a:rPr>
              <a:t>DATE	BATTLE	VICTOR	RESULT</a:t>
            </a:r>
            <a:endParaRPr lang="en-US" sz="2800" b="1" u="sng">
              <a:latin typeface="Arial" charset="0"/>
            </a:endParaRPr>
          </a:p>
          <a:p>
            <a:pPr>
              <a:lnSpc>
                <a:spcPct val="80000"/>
              </a:lnSpc>
              <a:spcBef>
                <a:spcPct val="50000"/>
              </a:spcBef>
            </a:pPr>
            <a:r>
              <a:rPr lang="en-US" b="1"/>
              <a:t>Feb. 1862	Fort Donelson	Union		Controlled the Ohio River</a:t>
            </a:r>
          </a:p>
          <a:p>
            <a:pPr>
              <a:lnSpc>
                <a:spcPct val="80000"/>
              </a:lnSpc>
              <a:spcBef>
                <a:spcPct val="50000"/>
              </a:spcBef>
            </a:pPr>
            <a:r>
              <a:rPr lang="en-US" b="1"/>
              <a:t>March 1862	Fort Henry	Union		Controlled Cumberland River</a:t>
            </a:r>
          </a:p>
          <a:p>
            <a:pPr>
              <a:lnSpc>
                <a:spcPct val="80000"/>
              </a:lnSpc>
              <a:spcBef>
                <a:spcPct val="50000"/>
              </a:spcBef>
            </a:pPr>
            <a:r>
              <a:rPr lang="en-US" b="1"/>
              <a:t>April 1862	Shiloh		Union		Controlled Tennessee River</a:t>
            </a:r>
          </a:p>
          <a:p>
            <a:pPr>
              <a:lnSpc>
                <a:spcPct val="80000"/>
              </a:lnSpc>
              <a:spcBef>
                <a:spcPct val="50000"/>
              </a:spcBef>
            </a:pPr>
            <a:r>
              <a:rPr lang="en-US" b="1"/>
              <a:t>April 1862	New Orleans	Union		Controlled mouth of 							Mississippi</a:t>
            </a:r>
          </a:p>
          <a:p>
            <a:pPr>
              <a:lnSpc>
                <a:spcPct val="80000"/>
              </a:lnSpc>
              <a:spcBef>
                <a:spcPct val="50000"/>
              </a:spcBef>
            </a:pPr>
            <a:r>
              <a:rPr lang="en-US" b="1">
                <a:solidFill>
                  <a:srgbClr val="0000CC"/>
                </a:solidFill>
              </a:rPr>
              <a:t>July 1863	Vicksburg 	Union		Controlled Mississippi River  * 						split Confederacy in half</a:t>
            </a:r>
          </a:p>
          <a:p>
            <a:pPr>
              <a:lnSpc>
                <a:spcPct val="70000"/>
              </a:lnSpc>
              <a:spcBef>
                <a:spcPct val="50000"/>
              </a:spcBef>
            </a:pPr>
            <a:r>
              <a:rPr lang="en-US" sz="2400" b="1">
                <a:effectLst>
                  <a:outerShdw blurRad="38100" dist="38100" dir="2700000" algn="tl">
                    <a:srgbClr val="FFFFFF"/>
                  </a:outerShdw>
                </a:effectLst>
                <a:latin typeface="Georgia" pitchFamily="18" charset="0"/>
              </a:rPr>
              <a:t>*</a:t>
            </a:r>
            <a:r>
              <a:rPr lang="en-US" sz="2400" b="1" u="sng">
                <a:effectLst>
                  <a:outerShdw blurRad="38100" dist="38100" dir="2700000" algn="tl">
                    <a:srgbClr val="FFFFFF"/>
                  </a:outerShdw>
                </a:effectLst>
                <a:latin typeface="Georgia" pitchFamily="18" charset="0"/>
              </a:rPr>
              <a:t>Turning Point Battle</a:t>
            </a:r>
            <a:r>
              <a:rPr lang="en-US" b="1"/>
              <a:t> 			    		</a:t>
            </a:r>
            <a:endParaRPr lang="en-US" b="1" i="1" u="sng"/>
          </a:p>
        </p:txBody>
      </p:sp>
      <p:sp>
        <p:nvSpPr>
          <p:cNvPr id="424963" name="Rectangle 3"/>
          <p:cNvSpPr>
            <a:spLocks noGrp="1" noChangeArrowheads="1"/>
          </p:cNvSpPr>
          <p:nvPr>
            <p:ph type="title" idx="4294967295"/>
          </p:nvPr>
        </p:nvSpPr>
        <p:spPr>
          <a:xfrm>
            <a:off x="6172200" y="6248400"/>
            <a:ext cx="2514600" cy="228600"/>
          </a:xfrm>
        </p:spPr>
        <p:txBody>
          <a:bodyPr/>
          <a:lstStyle/>
          <a:p>
            <a:r>
              <a:rPr lang="en-US" sz="100"/>
              <a:t>Battles in West 1</a:t>
            </a:r>
            <a:endParaRPr lang="en-US" sz="1000"/>
          </a:p>
        </p:txBody>
      </p:sp>
      <p:sp>
        <p:nvSpPr>
          <p:cNvPr id="424964" name="WordArt 4"/>
          <p:cNvSpPr>
            <a:spLocks noChangeArrowheads="1" noChangeShapeType="1" noTextEdit="1"/>
          </p:cNvSpPr>
          <p:nvPr/>
        </p:nvSpPr>
        <p:spPr bwMode="auto">
          <a:xfrm>
            <a:off x="457200" y="76200"/>
            <a:ext cx="8229600" cy="609600"/>
          </a:xfrm>
          <a:prstGeom prst="rect">
            <a:avLst/>
          </a:prstGeom>
        </p:spPr>
        <p:txBody>
          <a:bodyPr wrap="none" fromWordArt="1">
            <a:prstTxWarp prst="textCanUp">
              <a:avLst>
                <a:gd name="adj" fmla="val 85713"/>
              </a:avLst>
            </a:prstTxWarp>
          </a:bodyPr>
          <a:lstStyle/>
          <a:p>
            <a:pPr algn="ctr"/>
            <a:r>
              <a:rPr lang="en-US" sz="2800" b="1" kern="10">
                <a:ln w="22225">
                  <a:solidFill>
                    <a:schemeClr val="tx1"/>
                  </a:solidFill>
                  <a:round/>
                  <a:headEnd/>
                  <a:tailEnd/>
                </a:ln>
                <a:gradFill rotWithShape="1">
                  <a:gsLst>
                    <a:gs pos="0">
                      <a:srgbClr val="FFF200"/>
                    </a:gs>
                    <a:gs pos="45000">
                      <a:srgbClr val="FF7A00"/>
                    </a:gs>
                    <a:gs pos="70000">
                      <a:srgbClr val="FF0300"/>
                    </a:gs>
                    <a:gs pos="100000">
                      <a:srgbClr val="4D0808"/>
                    </a:gs>
                  </a:gsLst>
                  <a:path path="rect">
                    <a:fillToRect l="50000" t="50000" r="50000" b="50000"/>
                  </a:path>
                </a:gradFill>
                <a:latin typeface="Impact"/>
              </a:rPr>
              <a:t>KEY BATTLES IN THE WEST</a:t>
            </a:r>
          </a:p>
        </p:txBody>
      </p:sp>
      <p:sp>
        <p:nvSpPr>
          <p:cNvPr id="424965" name="AutoShape 5">
            <a:hlinkClick r:id="rId4" action="ppaction://hlinkfile"/>
          </p:cNvPr>
          <p:cNvSpPr>
            <a:spLocks noChangeArrowheads="1"/>
          </p:cNvSpPr>
          <p:nvPr/>
        </p:nvSpPr>
        <p:spPr bwMode="auto">
          <a:xfrm>
            <a:off x="7924800" y="259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
        <p:nvSpPr>
          <p:cNvPr id="424966" name="AutoShape 6">
            <a:hlinkClick r:id="rId5" action="ppaction://hlinksldjump"/>
          </p:cNvPr>
          <p:cNvSpPr>
            <a:spLocks noChangeArrowheads="1"/>
          </p:cNvSpPr>
          <p:nvPr/>
        </p:nvSpPr>
        <p:spPr bwMode="auto">
          <a:xfrm>
            <a:off x="85344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62">
                                            <p:txEl>
                                              <p:pRg st="0" end="0"/>
                                            </p:txEl>
                                          </p:spTgt>
                                        </p:tgtEl>
                                        <p:attrNameLst>
                                          <p:attrName>style.visibility</p:attrName>
                                        </p:attrNameLst>
                                      </p:cBhvr>
                                      <p:to>
                                        <p:strVal val="visible"/>
                                      </p:to>
                                    </p:set>
                                    <p:animEffect transition="in" filter="wipe(left)">
                                      <p:cBhvr>
                                        <p:cTn id="7" dur="500"/>
                                        <p:tgtEl>
                                          <p:spTgt spid="424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62">
                                            <p:txEl>
                                              <p:pRg st="1" end="1"/>
                                            </p:txEl>
                                          </p:spTgt>
                                        </p:tgtEl>
                                        <p:attrNameLst>
                                          <p:attrName>style.visibility</p:attrName>
                                        </p:attrNameLst>
                                      </p:cBhvr>
                                      <p:to>
                                        <p:strVal val="visible"/>
                                      </p:to>
                                    </p:set>
                                    <p:animEffect transition="in" filter="wipe(left)">
                                      <p:cBhvr>
                                        <p:cTn id="12" dur="500"/>
                                        <p:tgtEl>
                                          <p:spTgt spid="424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4962">
                                            <p:txEl>
                                              <p:pRg st="2" end="2"/>
                                            </p:txEl>
                                          </p:spTgt>
                                        </p:tgtEl>
                                        <p:attrNameLst>
                                          <p:attrName>style.visibility</p:attrName>
                                        </p:attrNameLst>
                                      </p:cBhvr>
                                      <p:to>
                                        <p:strVal val="visible"/>
                                      </p:to>
                                    </p:set>
                                    <p:animEffect transition="in" filter="wipe(left)">
                                      <p:cBhvr>
                                        <p:cTn id="17" dur="500"/>
                                        <p:tgtEl>
                                          <p:spTgt spid="424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4962">
                                            <p:txEl>
                                              <p:pRg st="3" end="3"/>
                                            </p:txEl>
                                          </p:spTgt>
                                        </p:tgtEl>
                                        <p:attrNameLst>
                                          <p:attrName>style.visibility</p:attrName>
                                        </p:attrNameLst>
                                      </p:cBhvr>
                                      <p:to>
                                        <p:strVal val="visible"/>
                                      </p:to>
                                    </p:set>
                                    <p:animEffect transition="in" filter="wipe(left)">
                                      <p:cBhvr>
                                        <p:cTn id="22" dur="500"/>
                                        <p:tgtEl>
                                          <p:spTgt spid="4249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4962">
                                            <p:txEl>
                                              <p:pRg st="4" end="4"/>
                                            </p:txEl>
                                          </p:spTgt>
                                        </p:tgtEl>
                                        <p:attrNameLst>
                                          <p:attrName>style.visibility</p:attrName>
                                        </p:attrNameLst>
                                      </p:cBhvr>
                                      <p:to>
                                        <p:strVal val="visible"/>
                                      </p:to>
                                    </p:set>
                                    <p:animEffect transition="in" filter="wipe(left)">
                                      <p:cBhvr>
                                        <p:cTn id="27" dur="500"/>
                                        <p:tgtEl>
                                          <p:spTgt spid="4249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4962">
                                            <p:txEl>
                                              <p:pRg st="5" end="5"/>
                                            </p:txEl>
                                          </p:spTgt>
                                        </p:tgtEl>
                                        <p:attrNameLst>
                                          <p:attrName>style.visibility</p:attrName>
                                        </p:attrNameLst>
                                      </p:cBhvr>
                                      <p:to>
                                        <p:strVal val="visible"/>
                                      </p:to>
                                    </p:set>
                                    <p:animEffect transition="in" filter="wipe(left)">
                                      <p:cBhvr>
                                        <p:cTn id="32" dur="500"/>
                                        <p:tgtEl>
                                          <p:spTgt spid="4249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4962">
                                            <p:txEl>
                                              <p:pRg st="6" end="6"/>
                                            </p:txEl>
                                          </p:spTgt>
                                        </p:tgtEl>
                                        <p:attrNameLst>
                                          <p:attrName>style.visibility</p:attrName>
                                        </p:attrNameLst>
                                      </p:cBhvr>
                                      <p:to>
                                        <p:strVal val="visible"/>
                                      </p:to>
                                    </p:set>
                                    <p:animEffect transition="in" filter="wipe(left)">
                                      <p:cBhvr>
                                        <p:cTn id="37" dur="500"/>
                                        <p:tgtEl>
                                          <p:spTgt spid="4249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0" y="985838"/>
            <a:ext cx="9144000" cy="6242050"/>
          </a:xfrm>
          <a:prstGeom prst="rect">
            <a:avLst/>
          </a:prstGeom>
          <a:noFill/>
          <a:ln w="9525">
            <a:noFill/>
            <a:miter lim="800000"/>
            <a:headEnd/>
            <a:tailEnd/>
          </a:ln>
          <a:effectLst/>
        </p:spPr>
        <p:txBody>
          <a:bodyPr>
            <a:spAutoFit/>
          </a:bodyPr>
          <a:lstStyle/>
          <a:p>
            <a:pPr marL="457200" indent="-457200">
              <a:lnSpc>
                <a:spcPct val="95000"/>
              </a:lnSpc>
              <a:spcBef>
                <a:spcPct val="5000"/>
              </a:spcBef>
              <a:buFontTx/>
              <a:buAutoNum type="arabicPeriod"/>
            </a:pPr>
            <a:r>
              <a:rPr lang="en-US" sz="2400" b="1">
                <a:latin typeface="Tahoma" pitchFamily="34" charset="0"/>
              </a:rPr>
              <a:t>Confederate States of America----CSA</a:t>
            </a:r>
          </a:p>
          <a:p>
            <a:pPr marL="914400" lvl="1" indent="-457200">
              <a:lnSpc>
                <a:spcPct val="95000"/>
              </a:lnSpc>
              <a:spcBef>
                <a:spcPct val="5000"/>
              </a:spcBef>
              <a:buFont typeface="Wingdings" pitchFamily="2" charset="2"/>
              <a:buChar char="§"/>
            </a:pPr>
            <a:r>
              <a:rPr lang="en-US" sz="2400" b="1">
                <a:solidFill>
                  <a:srgbClr val="008000"/>
                </a:solidFill>
                <a:latin typeface="Tahoma" pitchFamily="34" charset="0"/>
              </a:rPr>
              <a:t>Jefferson Davis---President</a:t>
            </a:r>
          </a:p>
          <a:p>
            <a:pPr marL="914400" lvl="1" indent="-457200">
              <a:lnSpc>
                <a:spcPct val="95000"/>
              </a:lnSpc>
              <a:spcBef>
                <a:spcPct val="5000"/>
              </a:spcBef>
              <a:buFont typeface="Wingdings" pitchFamily="2" charset="2"/>
              <a:buChar char="§"/>
            </a:pPr>
            <a:r>
              <a:rPr lang="en-US" sz="2400" b="1">
                <a:latin typeface="Tahoma" pitchFamily="34" charset="0"/>
              </a:rPr>
              <a:t>Confederate Constitution</a:t>
            </a:r>
          </a:p>
          <a:p>
            <a:pPr marL="457200" indent="-457200">
              <a:lnSpc>
                <a:spcPct val="95000"/>
              </a:lnSpc>
              <a:spcBef>
                <a:spcPct val="5000"/>
              </a:spcBef>
              <a:buFontTx/>
              <a:buAutoNum type="arabicPeriod" startAt="2"/>
            </a:pPr>
            <a:r>
              <a:rPr lang="en-US" sz="2400" b="1">
                <a:latin typeface="Tahoma" pitchFamily="34" charset="0"/>
              </a:rPr>
              <a:t>Firing on Fort Sumter, April 12, 1861</a:t>
            </a:r>
          </a:p>
          <a:p>
            <a:pPr marL="914400" lvl="1" indent="-457200">
              <a:lnSpc>
                <a:spcPct val="95000"/>
              </a:lnSpc>
              <a:spcBef>
                <a:spcPct val="5000"/>
              </a:spcBef>
              <a:buFontTx/>
              <a:buChar char="•"/>
            </a:pPr>
            <a:r>
              <a:rPr lang="en-US" sz="2400" b="1">
                <a:latin typeface="Tahoma" pitchFamily="34" charset="0"/>
              </a:rPr>
              <a:t>Lincoln needed border states </a:t>
            </a:r>
          </a:p>
          <a:p>
            <a:pPr marL="914400" lvl="1" indent="-457200">
              <a:lnSpc>
                <a:spcPct val="95000"/>
              </a:lnSpc>
              <a:spcBef>
                <a:spcPct val="5000"/>
              </a:spcBef>
              <a:buFontTx/>
              <a:buChar char="•"/>
            </a:pPr>
            <a:r>
              <a:rPr lang="en-US" sz="2400" b="1">
                <a:latin typeface="Tahoma" pitchFamily="34" charset="0"/>
              </a:rPr>
              <a:t>South fires first shot</a:t>
            </a:r>
          </a:p>
          <a:p>
            <a:pPr marL="914400" lvl="1" indent="-457200">
              <a:lnSpc>
                <a:spcPct val="95000"/>
              </a:lnSpc>
              <a:spcBef>
                <a:spcPct val="5000"/>
              </a:spcBef>
              <a:buFontTx/>
              <a:buChar char="•"/>
            </a:pPr>
            <a:r>
              <a:rPr lang="en-US" sz="2400" b="1">
                <a:latin typeface="Tahoma" pitchFamily="34" charset="0"/>
              </a:rPr>
              <a:t>Suspends Constitution</a:t>
            </a:r>
          </a:p>
          <a:p>
            <a:pPr marL="457200" indent="-457200">
              <a:lnSpc>
                <a:spcPct val="95000"/>
              </a:lnSpc>
              <a:spcBef>
                <a:spcPct val="5000"/>
              </a:spcBef>
              <a:buFontTx/>
              <a:buAutoNum type="arabicPeriod" startAt="2"/>
            </a:pPr>
            <a:r>
              <a:rPr lang="en-US" sz="2400" b="1">
                <a:solidFill>
                  <a:srgbClr val="0000FF"/>
                </a:solidFill>
                <a:latin typeface="Tahoma" pitchFamily="34" charset="0"/>
              </a:rPr>
              <a:t>NORTH VS. SOUTH</a:t>
            </a:r>
          </a:p>
          <a:p>
            <a:pPr marL="457200" indent="-457200">
              <a:lnSpc>
                <a:spcPct val="95000"/>
              </a:lnSpc>
              <a:spcBef>
                <a:spcPct val="5000"/>
              </a:spcBef>
              <a:buFontTx/>
              <a:buChar char="•"/>
            </a:pPr>
            <a:r>
              <a:rPr lang="en-US" sz="2400" b="1">
                <a:latin typeface="Tahoma" pitchFamily="34" charset="0"/>
              </a:rPr>
              <a:t>Advantages</a:t>
            </a:r>
          </a:p>
          <a:p>
            <a:pPr marL="457200" indent="-457200">
              <a:lnSpc>
                <a:spcPct val="95000"/>
              </a:lnSpc>
              <a:spcBef>
                <a:spcPct val="5000"/>
              </a:spcBef>
              <a:buFontTx/>
              <a:buChar char="•"/>
            </a:pPr>
            <a:r>
              <a:rPr lang="en-US" sz="2400" b="1">
                <a:latin typeface="Tahoma" pitchFamily="34" charset="0"/>
              </a:rPr>
              <a:t>Strategy</a:t>
            </a:r>
          </a:p>
          <a:p>
            <a:pPr marL="457200" indent="-457200">
              <a:lnSpc>
                <a:spcPct val="95000"/>
              </a:lnSpc>
              <a:spcBef>
                <a:spcPct val="5000"/>
              </a:spcBef>
              <a:buFontTx/>
              <a:buChar char="•"/>
            </a:pPr>
            <a:r>
              <a:rPr lang="en-US" sz="2400" b="1">
                <a:latin typeface="Tahoma" pitchFamily="34" charset="0"/>
              </a:rPr>
              <a:t>Military leaders</a:t>
            </a:r>
            <a:endParaRPr lang="en-US" sz="2400" b="1">
              <a:solidFill>
                <a:srgbClr val="0000FF"/>
              </a:solidFill>
              <a:effectLst>
                <a:outerShdw blurRad="38100" dist="38100" dir="2700000" algn="tl">
                  <a:srgbClr val="C0C0C0"/>
                </a:outerShdw>
              </a:effectLst>
              <a:latin typeface="Tahoma" pitchFamily="34" charset="0"/>
            </a:endParaRPr>
          </a:p>
          <a:p>
            <a:pPr marL="457200" indent="-457200">
              <a:lnSpc>
                <a:spcPct val="95000"/>
              </a:lnSpc>
              <a:spcBef>
                <a:spcPct val="5000"/>
              </a:spcBef>
              <a:buFont typeface="Wingdings" pitchFamily="2" charset="2"/>
              <a:buNone/>
            </a:pPr>
            <a:endParaRPr lang="en-US" sz="2800">
              <a:latin typeface="Impact" pitchFamily="34" charset="0"/>
            </a:endParaRPr>
          </a:p>
          <a:p>
            <a:pPr marL="1371600" lvl="2" indent="-457200">
              <a:lnSpc>
                <a:spcPct val="95000"/>
              </a:lnSpc>
              <a:spcBef>
                <a:spcPct val="5000"/>
              </a:spcBef>
              <a:buFont typeface="Wingdings" pitchFamily="2" charset="2"/>
              <a:buChar char="§"/>
            </a:pPr>
            <a:endParaRPr lang="en-US" sz="2800">
              <a:latin typeface="Impact" pitchFamily="34" charset="0"/>
            </a:endParaRPr>
          </a:p>
          <a:p>
            <a:pPr marL="457200" indent="-457200">
              <a:lnSpc>
                <a:spcPct val="95000"/>
              </a:lnSpc>
              <a:spcBef>
                <a:spcPct val="5000"/>
              </a:spcBef>
              <a:buFontTx/>
              <a:buAutoNum type="arabicPeriod" startAt="2"/>
            </a:pPr>
            <a:endParaRPr lang="en-US" sz="2800">
              <a:latin typeface="Impact" pitchFamily="34" charset="0"/>
            </a:endParaRPr>
          </a:p>
          <a:p>
            <a:pPr marL="457200" indent="-457200">
              <a:lnSpc>
                <a:spcPct val="95000"/>
              </a:lnSpc>
              <a:spcBef>
                <a:spcPct val="5000"/>
              </a:spcBef>
            </a:pPr>
            <a:endParaRPr lang="en-US" sz="2800">
              <a:latin typeface="Impact" pitchFamily="34" charset="0"/>
            </a:endParaRPr>
          </a:p>
          <a:p>
            <a:pPr marL="457200" indent="-457200">
              <a:lnSpc>
                <a:spcPct val="95000"/>
              </a:lnSpc>
              <a:spcBef>
                <a:spcPct val="5000"/>
              </a:spcBef>
            </a:pPr>
            <a:r>
              <a:rPr lang="en-US" sz="2800" b="1">
                <a:latin typeface="Impact" pitchFamily="34" charset="0"/>
              </a:rPr>
              <a:t> </a:t>
            </a:r>
          </a:p>
        </p:txBody>
      </p:sp>
      <p:sp>
        <p:nvSpPr>
          <p:cNvPr id="201731" name="WordArt 3"/>
          <p:cNvSpPr>
            <a:spLocks noChangeArrowheads="1" noChangeShapeType="1" noTextEdit="1"/>
          </p:cNvSpPr>
          <p:nvPr/>
        </p:nvSpPr>
        <p:spPr bwMode="auto">
          <a:xfrm>
            <a:off x="533400" y="76200"/>
            <a:ext cx="7391400" cy="304800"/>
          </a:xfrm>
          <a:prstGeom prst="rect">
            <a:avLst/>
          </a:prstGeom>
        </p:spPr>
        <p:txBody>
          <a:bodyPr wrap="none" fromWordArt="1">
            <a:prstTxWarp prst="textDeflateBottom">
              <a:avLst>
                <a:gd name="adj" fmla="val 71356"/>
              </a:avLst>
            </a:prstTxWarp>
          </a:bodyPr>
          <a:lstStyle/>
          <a:p>
            <a:pPr algn="ctr"/>
            <a:r>
              <a:rPr lang="en-US" sz="3600" b="1" kern="10">
                <a:ln w="28575">
                  <a:solidFill>
                    <a:schemeClr val="tx1"/>
                  </a:solidFill>
                  <a:round/>
                  <a:headEnd/>
                  <a:tailEnd/>
                </a:ln>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effectLst>
                  <a:outerShdw dist="35921" dir="2700000" algn="ctr" rotWithShape="0">
                    <a:srgbClr val="C0C0C0"/>
                  </a:outerShdw>
                </a:effectLst>
                <a:latin typeface="Impact"/>
              </a:rPr>
              <a:t>THE CIVIL WAR</a:t>
            </a:r>
          </a:p>
        </p:txBody>
      </p:sp>
      <p:sp>
        <p:nvSpPr>
          <p:cNvPr id="201732" name="WordArt 4"/>
          <p:cNvSpPr>
            <a:spLocks noChangeArrowheads="1" noChangeShapeType="1" noTextEdit="1"/>
          </p:cNvSpPr>
          <p:nvPr/>
        </p:nvSpPr>
        <p:spPr bwMode="auto">
          <a:xfrm>
            <a:off x="1600200" y="457200"/>
            <a:ext cx="5457825" cy="304800"/>
          </a:xfrm>
          <a:prstGeom prst="rect">
            <a:avLst/>
          </a:prstGeom>
        </p:spPr>
        <p:txBody>
          <a:bodyPr wrap="none" fromWordArt="1">
            <a:prstTxWarp prst="textPlain">
              <a:avLst>
                <a:gd name="adj" fmla="val 50000"/>
              </a:avLst>
            </a:prstTxWarp>
          </a:bodyPr>
          <a:lstStyle/>
          <a:p>
            <a:pPr algn="ctr"/>
            <a:r>
              <a:rPr lang="en-US" sz="2400" b="1" kern="10">
                <a:ln w="19050">
                  <a:solidFill>
                    <a:srgbClr val="000000"/>
                  </a:solidFill>
                  <a:round/>
                  <a:headEnd/>
                  <a:tailEnd/>
                </a:ln>
                <a:gradFill rotWithShape="0">
                  <a:gsLst>
                    <a:gs pos="0">
                      <a:srgbClr val="0000FF"/>
                    </a:gs>
                    <a:gs pos="100000">
                      <a:srgbClr val="FFFF66"/>
                    </a:gs>
                  </a:gsLst>
                  <a:lin ang="5400000" scaled="1"/>
                </a:gradFill>
                <a:latin typeface="Arial Black"/>
              </a:rPr>
              <a:t>1861 to 1865</a:t>
            </a:r>
          </a:p>
        </p:txBody>
      </p:sp>
      <p:sp>
        <p:nvSpPr>
          <p:cNvPr id="201733" name="Rectangle 5"/>
          <p:cNvSpPr>
            <a:spLocks noGrp="1" noChangeArrowheads="1"/>
          </p:cNvSpPr>
          <p:nvPr>
            <p:ph type="title" idx="4294967295"/>
          </p:nvPr>
        </p:nvSpPr>
        <p:spPr>
          <a:xfrm>
            <a:off x="8077200" y="152400"/>
            <a:ext cx="1066800" cy="228600"/>
          </a:xfrm>
        </p:spPr>
        <p:txBody>
          <a:bodyPr/>
          <a:lstStyle/>
          <a:p>
            <a:r>
              <a:rPr lang="en-US" sz="800"/>
              <a:t>Notes 1</a:t>
            </a:r>
            <a:endParaRPr lang="en-US" sz="2800"/>
          </a:p>
        </p:txBody>
      </p:sp>
      <p:sp>
        <p:nvSpPr>
          <p:cNvPr id="201734" name="AutoShape 6"/>
          <p:cNvSpPr>
            <a:spLocks noChangeArrowheads="1"/>
          </p:cNvSpPr>
          <p:nvPr/>
        </p:nvSpPr>
        <p:spPr bwMode="auto">
          <a:xfrm>
            <a:off x="6477000" y="2667000"/>
            <a:ext cx="2438400" cy="2286000"/>
          </a:xfrm>
          <a:prstGeom prst="wedgeRoundRectCallout">
            <a:avLst>
              <a:gd name="adj1" fmla="val -61069"/>
              <a:gd name="adj2" fmla="val -45903"/>
              <a:gd name="adj3" fmla="val 16667"/>
            </a:avLst>
          </a:prstGeom>
          <a:gradFill rotWithShape="0">
            <a:gsLst>
              <a:gs pos="0">
                <a:srgbClr val="FFFFCC"/>
              </a:gs>
              <a:gs pos="100000">
                <a:srgbClr val="CCFFFF"/>
              </a:gs>
            </a:gsLst>
            <a:lin ang="5400000" scaled="1"/>
          </a:gradFill>
          <a:ln w="28575">
            <a:solidFill>
              <a:schemeClr val="tx1"/>
            </a:solidFill>
            <a:miter lim="800000"/>
            <a:headEnd/>
            <a:tailEnd/>
          </a:ln>
          <a:effectLst/>
        </p:spPr>
        <p:txBody>
          <a:bodyPr wrap="none" anchor="ctr"/>
          <a:lstStyle/>
          <a:p>
            <a:pPr algn="ctr"/>
            <a:endParaRPr lang="en-US"/>
          </a:p>
        </p:txBody>
      </p:sp>
      <p:sp>
        <p:nvSpPr>
          <p:cNvPr id="201735" name="Text Box 7"/>
          <p:cNvSpPr txBox="1">
            <a:spLocks noChangeArrowheads="1"/>
          </p:cNvSpPr>
          <p:nvPr/>
        </p:nvSpPr>
        <p:spPr bwMode="auto">
          <a:xfrm>
            <a:off x="6553200" y="2819400"/>
            <a:ext cx="2362200" cy="2292350"/>
          </a:xfrm>
          <a:prstGeom prst="rect">
            <a:avLst/>
          </a:prstGeom>
          <a:noFill/>
          <a:ln w="9525">
            <a:noFill/>
            <a:miter lim="800000"/>
            <a:headEnd/>
            <a:tailEnd/>
          </a:ln>
          <a:effectLst/>
        </p:spPr>
        <p:txBody>
          <a:bodyPr>
            <a:spAutoFit/>
          </a:bodyPr>
          <a:lstStyle/>
          <a:p>
            <a:pPr algn="ctr">
              <a:spcBef>
                <a:spcPct val="50000"/>
              </a:spcBef>
            </a:pPr>
            <a:r>
              <a:rPr lang="en-US" sz="1600" b="1">
                <a:latin typeface="Tahoma" pitchFamily="34" charset="0"/>
              </a:rPr>
              <a:t>Border states were slave states but remained </a:t>
            </a:r>
            <a:r>
              <a:rPr lang="en-US" sz="1600" b="1" u="sng">
                <a:latin typeface="Tahoma" pitchFamily="34" charset="0"/>
              </a:rPr>
              <a:t>loyal</a:t>
            </a:r>
            <a:r>
              <a:rPr lang="en-US" sz="1600" b="1">
                <a:latin typeface="Tahoma" pitchFamily="34" charset="0"/>
              </a:rPr>
              <a:t> to the North…Lincoln needed them….. </a:t>
            </a:r>
            <a:r>
              <a:rPr lang="en-US" sz="1600" b="1" u="sng">
                <a:latin typeface="Tahoma" pitchFamily="34" charset="0"/>
              </a:rPr>
              <a:t>Maryland, Delaware, Kentucky and Missouri……..</a:t>
            </a:r>
            <a:r>
              <a:rPr lang="en-US" sz="1200" b="1">
                <a:latin typeface="Tahoma" pitchFamily="34" charset="0"/>
              </a:rPr>
              <a:t/>
            </a:r>
            <a:br>
              <a:rPr lang="en-US" sz="1200" b="1">
                <a:latin typeface="Tahoma" pitchFamily="34" charset="0"/>
              </a:rPr>
            </a:br>
            <a:endParaRPr lang="en-US" sz="1600" b="1">
              <a:latin typeface="Tahoma" pitchFamily="34" charset="0"/>
            </a:endParaRPr>
          </a:p>
        </p:txBody>
      </p:sp>
      <p:sp>
        <p:nvSpPr>
          <p:cNvPr id="201736" name="AutoShape 8">
            <a:hlinkClick r:id="rId2" action="ppaction://hlinksldjump"/>
          </p:cNvPr>
          <p:cNvSpPr>
            <a:spLocks noChangeArrowheads="1"/>
          </p:cNvSpPr>
          <p:nvPr/>
        </p:nvSpPr>
        <p:spPr bwMode="auto">
          <a:xfrm>
            <a:off x="5791200" y="1524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37" name="AutoShape 9">
            <a:hlinkClick r:id="rId3" action="ppaction://hlinksldjump"/>
          </p:cNvPr>
          <p:cNvSpPr>
            <a:spLocks noChangeArrowheads="1"/>
          </p:cNvSpPr>
          <p:nvPr/>
        </p:nvSpPr>
        <p:spPr bwMode="auto">
          <a:xfrm>
            <a:off x="5181600" y="18288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39" name="AutoShape 11">
            <a:hlinkClick r:id="rId4" action="ppaction://hlinksldjump"/>
          </p:cNvPr>
          <p:cNvSpPr>
            <a:spLocks noChangeArrowheads="1"/>
          </p:cNvSpPr>
          <p:nvPr/>
        </p:nvSpPr>
        <p:spPr bwMode="auto">
          <a:xfrm>
            <a:off x="4419600" y="36576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42" name="AutoShape 14">
            <a:hlinkClick r:id="rId5" action="ppaction://hlinksldjump"/>
          </p:cNvPr>
          <p:cNvSpPr>
            <a:spLocks noChangeArrowheads="1"/>
          </p:cNvSpPr>
          <p:nvPr/>
        </p:nvSpPr>
        <p:spPr bwMode="auto">
          <a:xfrm>
            <a:off x="6172200" y="21336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43" name="AutoShape 15">
            <a:hlinkClick r:id="rId6" action="ppaction://hlinksldjump"/>
          </p:cNvPr>
          <p:cNvSpPr>
            <a:spLocks noChangeArrowheads="1"/>
          </p:cNvSpPr>
          <p:nvPr/>
        </p:nvSpPr>
        <p:spPr bwMode="auto">
          <a:xfrm>
            <a:off x="5486400" y="25908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44" name="AutoShape 16">
            <a:hlinkClick r:id="rId7" action="ppaction://hlinksldjump"/>
          </p:cNvPr>
          <p:cNvSpPr>
            <a:spLocks noChangeArrowheads="1"/>
          </p:cNvSpPr>
          <p:nvPr/>
        </p:nvSpPr>
        <p:spPr bwMode="auto">
          <a:xfrm>
            <a:off x="2438400" y="4191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45" name="AutoShape 17">
            <a:hlinkClick r:id="rId8" action="ppaction://hlinksldjump"/>
          </p:cNvPr>
          <p:cNvSpPr>
            <a:spLocks noChangeArrowheads="1"/>
          </p:cNvSpPr>
          <p:nvPr/>
        </p:nvSpPr>
        <p:spPr bwMode="auto">
          <a:xfrm>
            <a:off x="2057400" y="44958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53" name="AutoShape 25">
            <a:hlinkClick r:id="rId9" action="ppaction://hlinksldjump"/>
          </p:cNvPr>
          <p:cNvSpPr>
            <a:spLocks noChangeArrowheads="1"/>
          </p:cNvSpPr>
          <p:nvPr/>
        </p:nvSpPr>
        <p:spPr bwMode="auto">
          <a:xfrm>
            <a:off x="4648200" y="32766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1754" name="AutoShape 26">
            <a:hlinkClick r:id="rId10" action="ppaction://hlinksldjump"/>
          </p:cNvPr>
          <p:cNvSpPr>
            <a:spLocks noChangeArrowheads="1"/>
          </p:cNvSpPr>
          <p:nvPr/>
        </p:nvSpPr>
        <p:spPr bwMode="auto">
          <a:xfrm>
            <a:off x="3048000" y="47244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2"/>
                                        </p:tgtEl>
                                        <p:attrNameLst>
                                          <p:attrName>style.visibility</p:attrName>
                                        </p:attrNameLst>
                                      </p:cBhvr>
                                      <p:to>
                                        <p:strVal val="visible"/>
                                      </p:to>
                                    </p:set>
                                    <p:anim calcmode="lin" valueType="num">
                                      <p:cBhvr additive="base">
                                        <p:cTn id="7" dur="500" fill="hold"/>
                                        <p:tgtEl>
                                          <p:spTgt spid="201732"/>
                                        </p:tgtEl>
                                        <p:attrNameLst>
                                          <p:attrName>ppt_x</p:attrName>
                                        </p:attrNameLst>
                                      </p:cBhvr>
                                      <p:tavLst>
                                        <p:tav tm="0">
                                          <p:val>
                                            <p:strVal val="0-#ppt_w/2"/>
                                          </p:val>
                                        </p:tav>
                                        <p:tav tm="100000">
                                          <p:val>
                                            <p:strVal val="#ppt_x"/>
                                          </p:val>
                                        </p:tav>
                                      </p:tavLst>
                                    </p:anim>
                                    <p:anim calcmode="lin" valueType="num">
                                      <p:cBhvr additive="base">
                                        <p:cTn id="8" dur="500" fill="hold"/>
                                        <p:tgtEl>
                                          <p:spTgt spid="2017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01730">
                                            <p:txEl>
                                              <p:pRg st="0" end="0"/>
                                            </p:txEl>
                                          </p:spTgt>
                                        </p:tgtEl>
                                        <p:attrNameLst>
                                          <p:attrName>style.visibility</p:attrName>
                                        </p:attrNameLst>
                                      </p:cBhvr>
                                      <p:to>
                                        <p:strVal val="visible"/>
                                      </p:to>
                                    </p:set>
                                    <p:anim calcmode="lin" valueType="num">
                                      <p:cBhvr>
                                        <p:cTn id="13" dur="500" fill="hold"/>
                                        <p:tgtEl>
                                          <p:spTgt spid="20173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1730">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201730">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201730">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201730">
                                            <p:txEl>
                                              <p:pRg st="1" end="1"/>
                                            </p:txEl>
                                          </p:spTgt>
                                        </p:tgtEl>
                                        <p:attrNameLst>
                                          <p:attrName>style.visibility</p:attrName>
                                        </p:attrNameLst>
                                      </p:cBhvr>
                                      <p:to>
                                        <p:strVal val="visible"/>
                                      </p:to>
                                    </p:set>
                                    <p:anim calcmode="lin" valueType="num">
                                      <p:cBhvr>
                                        <p:cTn id="21" dur="500" fill="hold"/>
                                        <p:tgtEl>
                                          <p:spTgt spid="20173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01730">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201730">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201730">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201730">
                                            <p:txEl>
                                              <p:pRg st="2" end="2"/>
                                            </p:txEl>
                                          </p:spTgt>
                                        </p:tgtEl>
                                        <p:attrNameLst>
                                          <p:attrName>style.visibility</p:attrName>
                                        </p:attrNameLst>
                                      </p:cBhvr>
                                      <p:to>
                                        <p:strVal val="visible"/>
                                      </p:to>
                                    </p:set>
                                    <p:anim calcmode="lin" valueType="num">
                                      <p:cBhvr>
                                        <p:cTn id="29" dur="500" fill="hold"/>
                                        <p:tgtEl>
                                          <p:spTgt spid="201730">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01730">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201730">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201730">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201730">
                                            <p:txEl>
                                              <p:pRg st="3" end="3"/>
                                            </p:txEl>
                                          </p:spTgt>
                                        </p:tgtEl>
                                        <p:attrNameLst>
                                          <p:attrName>style.visibility</p:attrName>
                                        </p:attrNameLst>
                                      </p:cBhvr>
                                      <p:to>
                                        <p:strVal val="visible"/>
                                      </p:to>
                                    </p:set>
                                    <p:anim calcmode="lin" valueType="num">
                                      <p:cBhvr>
                                        <p:cTn id="37" dur="500" fill="hold"/>
                                        <p:tgtEl>
                                          <p:spTgt spid="201730">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201730">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201730">
                                            <p:txEl>
                                              <p:pRg st="3" end="3"/>
                                            </p:txEl>
                                          </p:spTgt>
                                        </p:tgtEl>
                                        <p:attrNameLst>
                                          <p:attrName>ppt_x</p:attrName>
                                        </p:attrNameLst>
                                      </p:cBhvr>
                                      <p:tavLst>
                                        <p:tav tm="0">
                                          <p:val>
                                            <p:fltVal val="0.5"/>
                                          </p:val>
                                        </p:tav>
                                        <p:tav tm="100000">
                                          <p:val>
                                            <p:strVal val="#ppt_x"/>
                                          </p:val>
                                        </p:tav>
                                      </p:tavLst>
                                    </p:anim>
                                    <p:anim calcmode="lin" valueType="num">
                                      <p:cBhvr>
                                        <p:cTn id="40" dur="500" fill="hold"/>
                                        <p:tgtEl>
                                          <p:spTgt spid="201730">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201730">
                                            <p:txEl>
                                              <p:pRg st="4" end="4"/>
                                            </p:txEl>
                                          </p:spTgt>
                                        </p:tgtEl>
                                        <p:attrNameLst>
                                          <p:attrName>style.visibility</p:attrName>
                                        </p:attrNameLst>
                                      </p:cBhvr>
                                      <p:to>
                                        <p:strVal val="visible"/>
                                      </p:to>
                                    </p:set>
                                    <p:anim calcmode="lin" valueType="num">
                                      <p:cBhvr>
                                        <p:cTn id="45" dur="500" fill="hold"/>
                                        <p:tgtEl>
                                          <p:spTgt spid="201730">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201730">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201730">
                                            <p:txEl>
                                              <p:pRg st="4" end="4"/>
                                            </p:txEl>
                                          </p:spTgt>
                                        </p:tgtEl>
                                        <p:attrNameLst>
                                          <p:attrName>ppt_x</p:attrName>
                                        </p:attrNameLst>
                                      </p:cBhvr>
                                      <p:tavLst>
                                        <p:tav tm="0">
                                          <p:val>
                                            <p:fltVal val="0.5"/>
                                          </p:val>
                                        </p:tav>
                                        <p:tav tm="100000">
                                          <p:val>
                                            <p:strVal val="#ppt_x"/>
                                          </p:val>
                                        </p:tav>
                                      </p:tavLst>
                                    </p:anim>
                                    <p:anim calcmode="lin" valueType="num">
                                      <p:cBhvr>
                                        <p:cTn id="48" dur="500" fill="hold"/>
                                        <p:tgtEl>
                                          <p:spTgt spid="201730">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201730">
                                            <p:txEl>
                                              <p:pRg st="5" end="5"/>
                                            </p:txEl>
                                          </p:spTgt>
                                        </p:tgtEl>
                                        <p:attrNameLst>
                                          <p:attrName>style.visibility</p:attrName>
                                        </p:attrNameLst>
                                      </p:cBhvr>
                                      <p:to>
                                        <p:strVal val="visible"/>
                                      </p:to>
                                    </p:set>
                                    <p:anim calcmode="lin" valueType="num">
                                      <p:cBhvr>
                                        <p:cTn id="53" dur="500" fill="hold"/>
                                        <p:tgtEl>
                                          <p:spTgt spid="201730">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01730">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201730">
                                            <p:txEl>
                                              <p:pRg st="5" end="5"/>
                                            </p:txEl>
                                          </p:spTgt>
                                        </p:tgtEl>
                                        <p:attrNameLst>
                                          <p:attrName>ppt_x</p:attrName>
                                        </p:attrNameLst>
                                      </p:cBhvr>
                                      <p:tavLst>
                                        <p:tav tm="0">
                                          <p:val>
                                            <p:fltVal val="0.5"/>
                                          </p:val>
                                        </p:tav>
                                        <p:tav tm="100000">
                                          <p:val>
                                            <p:strVal val="#ppt_x"/>
                                          </p:val>
                                        </p:tav>
                                      </p:tavLst>
                                    </p:anim>
                                    <p:anim calcmode="lin" valueType="num">
                                      <p:cBhvr>
                                        <p:cTn id="56" dur="500" fill="hold"/>
                                        <p:tgtEl>
                                          <p:spTgt spid="201730">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528" fill="hold" grpId="0" nodeType="clickEffect">
                                  <p:stCondLst>
                                    <p:cond delay="0"/>
                                  </p:stCondLst>
                                  <p:childTnLst>
                                    <p:set>
                                      <p:cBhvr>
                                        <p:cTn id="60" dur="1" fill="hold">
                                          <p:stCondLst>
                                            <p:cond delay="0"/>
                                          </p:stCondLst>
                                        </p:cTn>
                                        <p:tgtEl>
                                          <p:spTgt spid="201730">
                                            <p:txEl>
                                              <p:pRg st="6" end="6"/>
                                            </p:txEl>
                                          </p:spTgt>
                                        </p:tgtEl>
                                        <p:attrNameLst>
                                          <p:attrName>style.visibility</p:attrName>
                                        </p:attrNameLst>
                                      </p:cBhvr>
                                      <p:to>
                                        <p:strVal val="visible"/>
                                      </p:to>
                                    </p:set>
                                    <p:anim calcmode="lin" valueType="num">
                                      <p:cBhvr>
                                        <p:cTn id="61" dur="500" fill="hold"/>
                                        <p:tgtEl>
                                          <p:spTgt spid="201730">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201730">
                                            <p:txEl>
                                              <p:pRg st="6" end="6"/>
                                            </p:txEl>
                                          </p:spTgt>
                                        </p:tgtEl>
                                        <p:attrNameLst>
                                          <p:attrName>ppt_h</p:attrName>
                                        </p:attrNameLst>
                                      </p:cBhvr>
                                      <p:tavLst>
                                        <p:tav tm="0">
                                          <p:val>
                                            <p:fltVal val="0"/>
                                          </p:val>
                                        </p:tav>
                                        <p:tav tm="100000">
                                          <p:val>
                                            <p:strVal val="#ppt_h"/>
                                          </p:val>
                                        </p:tav>
                                      </p:tavLst>
                                    </p:anim>
                                    <p:anim calcmode="lin" valueType="num">
                                      <p:cBhvr>
                                        <p:cTn id="63" dur="500" fill="hold"/>
                                        <p:tgtEl>
                                          <p:spTgt spid="201730">
                                            <p:txEl>
                                              <p:pRg st="6" end="6"/>
                                            </p:txEl>
                                          </p:spTgt>
                                        </p:tgtEl>
                                        <p:attrNameLst>
                                          <p:attrName>ppt_x</p:attrName>
                                        </p:attrNameLst>
                                      </p:cBhvr>
                                      <p:tavLst>
                                        <p:tav tm="0">
                                          <p:val>
                                            <p:fltVal val="0.5"/>
                                          </p:val>
                                        </p:tav>
                                        <p:tav tm="100000">
                                          <p:val>
                                            <p:strVal val="#ppt_x"/>
                                          </p:val>
                                        </p:tav>
                                      </p:tavLst>
                                    </p:anim>
                                    <p:anim calcmode="lin" valueType="num">
                                      <p:cBhvr>
                                        <p:cTn id="64" dur="500" fill="hold"/>
                                        <p:tgtEl>
                                          <p:spTgt spid="201730">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528" fill="hold" grpId="0" nodeType="clickEffect">
                                  <p:stCondLst>
                                    <p:cond delay="0"/>
                                  </p:stCondLst>
                                  <p:childTnLst>
                                    <p:set>
                                      <p:cBhvr>
                                        <p:cTn id="68" dur="1" fill="hold">
                                          <p:stCondLst>
                                            <p:cond delay="0"/>
                                          </p:stCondLst>
                                        </p:cTn>
                                        <p:tgtEl>
                                          <p:spTgt spid="201730">
                                            <p:txEl>
                                              <p:pRg st="7" end="7"/>
                                            </p:txEl>
                                          </p:spTgt>
                                        </p:tgtEl>
                                        <p:attrNameLst>
                                          <p:attrName>style.visibility</p:attrName>
                                        </p:attrNameLst>
                                      </p:cBhvr>
                                      <p:to>
                                        <p:strVal val="visible"/>
                                      </p:to>
                                    </p:set>
                                    <p:anim calcmode="lin" valueType="num">
                                      <p:cBhvr>
                                        <p:cTn id="69" dur="500" fill="hold"/>
                                        <p:tgtEl>
                                          <p:spTgt spid="201730">
                                            <p:txEl>
                                              <p:pRg st="7" end="7"/>
                                            </p:txEl>
                                          </p:spTgt>
                                        </p:tgtEl>
                                        <p:attrNameLst>
                                          <p:attrName>ppt_w</p:attrName>
                                        </p:attrNameLst>
                                      </p:cBhvr>
                                      <p:tavLst>
                                        <p:tav tm="0">
                                          <p:val>
                                            <p:fltVal val="0"/>
                                          </p:val>
                                        </p:tav>
                                        <p:tav tm="100000">
                                          <p:val>
                                            <p:strVal val="#ppt_w"/>
                                          </p:val>
                                        </p:tav>
                                      </p:tavLst>
                                    </p:anim>
                                    <p:anim calcmode="lin" valueType="num">
                                      <p:cBhvr>
                                        <p:cTn id="70" dur="500" fill="hold"/>
                                        <p:tgtEl>
                                          <p:spTgt spid="201730">
                                            <p:txEl>
                                              <p:pRg st="7" end="7"/>
                                            </p:txEl>
                                          </p:spTgt>
                                        </p:tgtEl>
                                        <p:attrNameLst>
                                          <p:attrName>ppt_h</p:attrName>
                                        </p:attrNameLst>
                                      </p:cBhvr>
                                      <p:tavLst>
                                        <p:tav tm="0">
                                          <p:val>
                                            <p:fltVal val="0"/>
                                          </p:val>
                                        </p:tav>
                                        <p:tav tm="100000">
                                          <p:val>
                                            <p:strVal val="#ppt_h"/>
                                          </p:val>
                                        </p:tav>
                                      </p:tavLst>
                                    </p:anim>
                                    <p:anim calcmode="lin" valueType="num">
                                      <p:cBhvr>
                                        <p:cTn id="71" dur="500" fill="hold"/>
                                        <p:tgtEl>
                                          <p:spTgt spid="201730">
                                            <p:txEl>
                                              <p:pRg st="7" end="7"/>
                                            </p:txEl>
                                          </p:spTgt>
                                        </p:tgtEl>
                                        <p:attrNameLst>
                                          <p:attrName>ppt_x</p:attrName>
                                        </p:attrNameLst>
                                      </p:cBhvr>
                                      <p:tavLst>
                                        <p:tav tm="0">
                                          <p:val>
                                            <p:fltVal val="0.5"/>
                                          </p:val>
                                        </p:tav>
                                        <p:tav tm="100000">
                                          <p:val>
                                            <p:strVal val="#ppt_x"/>
                                          </p:val>
                                        </p:tav>
                                      </p:tavLst>
                                    </p:anim>
                                    <p:anim calcmode="lin" valueType="num">
                                      <p:cBhvr>
                                        <p:cTn id="72" dur="500" fill="hold"/>
                                        <p:tgtEl>
                                          <p:spTgt spid="201730">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201730">
                                            <p:txEl>
                                              <p:pRg st="8" end="8"/>
                                            </p:txEl>
                                          </p:spTgt>
                                        </p:tgtEl>
                                        <p:attrNameLst>
                                          <p:attrName>style.visibility</p:attrName>
                                        </p:attrNameLst>
                                      </p:cBhvr>
                                      <p:to>
                                        <p:strVal val="visible"/>
                                      </p:to>
                                    </p:set>
                                    <p:anim calcmode="lin" valueType="num">
                                      <p:cBhvr>
                                        <p:cTn id="77" dur="500" fill="hold"/>
                                        <p:tgtEl>
                                          <p:spTgt spid="201730">
                                            <p:txEl>
                                              <p:pRg st="8" end="8"/>
                                            </p:txEl>
                                          </p:spTgt>
                                        </p:tgtEl>
                                        <p:attrNameLst>
                                          <p:attrName>ppt_w</p:attrName>
                                        </p:attrNameLst>
                                      </p:cBhvr>
                                      <p:tavLst>
                                        <p:tav tm="0">
                                          <p:val>
                                            <p:fltVal val="0"/>
                                          </p:val>
                                        </p:tav>
                                        <p:tav tm="100000">
                                          <p:val>
                                            <p:strVal val="#ppt_w"/>
                                          </p:val>
                                        </p:tav>
                                      </p:tavLst>
                                    </p:anim>
                                    <p:anim calcmode="lin" valueType="num">
                                      <p:cBhvr>
                                        <p:cTn id="78" dur="500" fill="hold"/>
                                        <p:tgtEl>
                                          <p:spTgt spid="201730">
                                            <p:txEl>
                                              <p:pRg st="8" end="8"/>
                                            </p:txEl>
                                          </p:spTgt>
                                        </p:tgtEl>
                                        <p:attrNameLst>
                                          <p:attrName>ppt_h</p:attrName>
                                        </p:attrNameLst>
                                      </p:cBhvr>
                                      <p:tavLst>
                                        <p:tav tm="0">
                                          <p:val>
                                            <p:fltVal val="0"/>
                                          </p:val>
                                        </p:tav>
                                        <p:tav tm="100000">
                                          <p:val>
                                            <p:strVal val="#ppt_h"/>
                                          </p:val>
                                        </p:tav>
                                      </p:tavLst>
                                    </p:anim>
                                    <p:anim calcmode="lin" valueType="num">
                                      <p:cBhvr>
                                        <p:cTn id="79" dur="500" fill="hold"/>
                                        <p:tgtEl>
                                          <p:spTgt spid="201730">
                                            <p:txEl>
                                              <p:pRg st="8" end="8"/>
                                            </p:txEl>
                                          </p:spTgt>
                                        </p:tgtEl>
                                        <p:attrNameLst>
                                          <p:attrName>ppt_x</p:attrName>
                                        </p:attrNameLst>
                                      </p:cBhvr>
                                      <p:tavLst>
                                        <p:tav tm="0">
                                          <p:val>
                                            <p:fltVal val="0.5"/>
                                          </p:val>
                                        </p:tav>
                                        <p:tav tm="100000">
                                          <p:val>
                                            <p:strVal val="#ppt_x"/>
                                          </p:val>
                                        </p:tav>
                                      </p:tavLst>
                                    </p:anim>
                                    <p:anim calcmode="lin" valueType="num">
                                      <p:cBhvr>
                                        <p:cTn id="80" dur="500" fill="hold"/>
                                        <p:tgtEl>
                                          <p:spTgt spid="201730">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528" fill="hold" grpId="0" nodeType="clickEffect">
                                  <p:stCondLst>
                                    <p:cond delay="0"/>
                                  </p:stCondLst>
                                  <p:childTnLst>
                                    <p:set>
                                      <p:cBhvr>
                                        <p:cTn id="84" dur="1" fill="hold">
                                          <p:stCondLst>
                                            <p:cond delay="0"/>
                                          </p:stCondLst>
                                        </p:cTn>
                                        <p:tgtEl>
                                          <p:spTgt spid="201730">
                                            <p:txEl>
                                              <p:pRg st="9" end="9"/>
                                            </p:txEl>
                                          </p:spTgt>
                                        </p:tgtEl>
                                        <p:attrNameLst>
                                          <p:attrName>style.visibility</p:attrName>
                                        </p:attrNameLst>
                                      </p:cBhvr>
                                      <p:to>
                                        <p:strVal val="visible"/>
                                      </p:to>
                                    </p:set>
                                    <p:anim calcmode="lin" valueType="num">
                                      <p:cBhvr>
                                        <p:cTn id="85" dur="500" fill="hold"/>
                                        <p:tgtEl>
                                          <p:spTgt spid="201730">
                                            <p:txEl>
                                              <p:pRg st="9" end="9"/>
                                            </p:txEl>
                                          </p:spTgt>
                                        </p:tgtEl>
                                        <p:attrNameLst>
                                          <p:attrName>ppt_w</p:attrName>
                                        </p:attrNameLst>
                                      </p:cBhvr>
                                      <p:tavLst>
                                        <p:tav tm="0">
                                          <p:val>
                                            <p:fltVal val="0"/>
                                          </p:val>
                                        </p:tav>
                                        <p:tav tm="100000">
                                          <p:val>
                                            <p:strVal val="#ppt_w"/>
                                          </p:val>
                                        </p:tav>
                                      </p:tavLst>
                                    </p:anim>
                                    <p:anim calcmode="lin" valueType="num">
                                      <p:cBhvr>
                                        <p:cTn id="86" dur="500" fill="hold"/>
                                        <p:tgtEl>
                                          <p:spTgt spid="201730">
                                            <p:txEl>
                                              <p:pRg st="9" end="9"/>
                                            </p:txEl>
                                          </p:spTgt>
                                        </p:tgtEl>
                                        <p:attrNameLst>
                                          <p:attrName>ppt_h</p:attrName>
                                        </p:attrNameLst>
                                      </p:cBhvr>
                                      <p:tavLst>
                                        <p:tav tm="0">
                                          <p:val>
                                            <p:fltVal val="0"/>
                                          </p:val>
                                        </p:tav>
                                        <p:tav tm="100000">
                                          <p:val>
                                            <p:strVal val="#ppt_h"/>
                                          </p:val>
                                        </p:tav>
                                      </p:tavLst>
                                    </p:anim>
                                    <p:anim calcmode="lin" valueType="num">
                                      <p:cBhvr>
                                        <p:cTn id="87" dur="500" fill="hold"/>
                                        <p:tgtEl>
                                          <p:spTgt spid="201730">
                                            <p:txEl>
                                              <p:pRg st="9" end="9"/>
                                            </p:txEl>
                                          </p:spTgt>
                                        </p:tgtEl>
                                        <p:attrNameLst>
                                          <p:attrName>ppt_x</p:attrName>
                                        </p:attrNameLst>
                                      </p:cBhvr>
                                      <p:tavLst>
                                        <p:tav tm="0">
                                          <p:val>
                                            <p:fltVal val="0.5"/>
                                          </p:val>
                                        </p:tav>
                                        <p:tav tm="100000">
                                          <p:val>
                                            <p:strVal val="#ppt_x"/>
                                          </p:val>
                                        </p:tav>
                                      </p:tavLst>
                                    </p:anim>
                                    <p:anim calcmode="lin" valueType="num">
                                      <p:cBhvr>
                                        <p:cTn id="88" dur="500" fill="hold"/>
                                        <p:tgtEl>
                                          <p:spTgt spid="201730">
                                            <p:txEl>
                                              <p:pRg st="9" end="9"/>
                                            </p:tx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528" fill="hold" grpId="0" nodeType="clickEffect">
                                  <p:stCondLst>
                                    <p:cond delay="0"/>
                                  </p:stCondLst>
                                  <p:childTnLst>
                                    <p:set>
                                      <p:cBhvr>
                                        <p:cTn id="92" dur="1" fill="hold">
                                          <p:stCondLst>
                                            <p:cond delay="0"/>
                                          </p:stCondLst>
                                        </p:cTn>
                                        <p:tgtEl>
                                          <p:spTgt spid="201730">
                                            <p:txEl>
                                              <p:pRg st="10" end="10"/>
                                            </p:txEl>
                                          </p:spTgt>
                                        </p:tgtEl>
                                        <p:attrNameLst>
                                          <p:attrName>style.visibility</p:attrName>
                                        </p:attrNameLst>
                                      </p:cBhvr>
                                      <p:to>
                                        <p:strVal val="visible"/>
                                      </p:to>
                                    </p:set>
                                    <p:anim calcmode="lin" valueType="num">
                                      <p:cBhvr>
                                        <p:cTn id="93" dur="500" fill="hold"/>
                                        <p:tgtEl>
                                          <p:spTgt spid="201730">
                                            <p:txEl>
                                              <p:pRg st="10" end="10"/>
                                            </p:txEl>
                                          </p:spTgt>
                                        </p:tgtEl>
                                        <p:attrNameLst>
                                          <p:attrName>ppt_w</p:attrName>
                                        </p:attrNameLst>
                                      </p:cBhvr>
                                      <p:tavLst>
                                        <p:tav tm="0">
                                          <p:val>
                                            <p:fltVal val="0"/>
                                          </p:val>
                                        </p:tav>
                                        <p:tav tm="100000">
                                          <p:val>
                                            <p:strVal val="#ppt_w"/>
                                          </p:val>
                                        </p:tav>
                                      </p:tavLst>
                                    </p:anim>
                                    <p:anim calcmode="lin" valueType="num">
                                      <p:cBhvr>
                                        <p:cTn id="94" dur="500" fill="hold"/>
                                        <p:tgtEl>
                                          <p:spTgt spid="201730">
                                            <p:txEl>
                                              <p:pRg st="10" end="10"/>
                                            </p:txEl>
                                          </p:spTgt>
                                        </p:tgtEl>
                                        <p:attrNameLst>
                                          <p:attrName>ppt_h</p:attrName>
                                        </p:attrNameLst>
                                      </p:cBhvr>
                                      <p:tavLst>
                                        <p:tav tm="0">
                                          <p:val>
                                            <p:fltVal val="0"/>
                                          </p:val>
                                        </p:tav>
                                        <p:tav tm="100000">
                                          <p:val>
                                            <p:strVal val="#ppt_h"/>
                                          </p:val>
                                        </p:tav>
                                      </p:tavLst>
                                    </p:anim>
                                    <p:anim calcmode="lin" valueType="num">
                                      <p:cBhvr>
                                        <p:cTn id="95" dur="500" fill="hold"/>
                                        <p:tgtEl>
                                          <p:spTgt spid="201730">
                                            <p:txEl>
                                              <p:pRg st="10" end="10"/>
                                            </p:txEl>
                                          </p:spTgt>
                                        </p:tgtEl>
                                        <p:attrNameLst>
                                          <p:attrName>ppt_x</p:attrName>
                                        </p:attrNameLst>
                                      </p:cBhvr>
                                      <p:tavLst>
                                        <p:tav tm="0">
                                          <p:val>
                                            <p:fltVal val="0.5"/>
                                          </p:val>
                                        </p:tav>
                                        <p:tav tm="100000">
                                          <p:val>
                                            <p:strVal val="#ppt_x"/>
                                          </p:val>
                                        </p:tav>
                                      </p:tavLst>
                                    </p:anim>
                                    <p:anim calcmode="lin" valueType="num">
                                      <p:cBhvr>
                                        <p:cTn id="96" dur="500" fill="hold"/>
                                        <p:tgtEl>
                                          <p:spTgt spid="201730">
                                            <p:txEl>
                                              <p:pRg st="10" end="10"/>
                                            </p:txEl>
                                          </p:spTgt>
                                        </p:tgtEl>
                                        <p:attrNameLst>
                                          <p:attrName>ppt_y</p:attrName>
                                        </p:attrNameLst>
                                      </p:cBhvr>
                                      <p:tavLst>
                                        <p:tav tm="0">
                                          <p:val>
                                            <p:fltVal val="0.5"/>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528" fill="hold" grpId="0" nodeType="clickEffect">
                                  <p:stCondLst>
                                    <p:cond delay="0"/>
                                  </p:stCondLst>
                                  <p:childTnLst>
                                    <p:set>
                                      <p:cBhvr>
                                        <p:cTn id="100" dur="1" fill="hold">
                                          <p:stCondLst>
                                            <p:cond delay="0"/>
                                          </p:stCondLst>
                                        </p:cTn>
                                        <p:tgtEl>
                                          <p:spTgt spid="201730">
                                            <p:txEl>
                                              <p:pRg st="15" end="15"/>
                                            </p:txEl>
                                          </p:spTgt>
                                        </p:tgtEl>
                                        <p:attrNameLst>
                                          <p:attrName>style.visibility</p:attrName>
                                        </p:attrNameLst>
                                      </p:cBhvr>
                                      <p:to>
                                        <p:strVal val="visible"/>
                                      </p:to>
                                    </p:set>
                                    <p:anim calcmode="lin" valueType="num">
                                      <p:cBhvr>
                                        <p:cTn id="101" dur="500" fill="hold"/>
                                        <p:tgtEl>
                                          <p:spTgt spid="201730">
                                            <p:txEl>
                                              <p:pRg st="15" end="15"/>
                                            </p:txEl>
                                          </p:spTgt>
                                        </p:tgtEl>
                                        <p:attrNameLst>
                                          <p:attrName>ppt_w</p:attrName>
                                        </p:attrNameLst>
                                      </p:cBhvr>
                                      <p:tavLst>
                                        <p:tav tm="0">
                                          <p:val>
                                            <p:fltVal val="0"/>
                                          </p:val>
                                        </p:tav>
                                        <p:tav tm="100000">
                                          <p:val>
                                            <p:strVal val="#ppt_w"/>
                                          </p:val>
                                        </p:tav>
                                      </p:tavLst>
                                    </p:anim>
                                    <p:anim calcmode="lin" valueType="num">
                                      <p:cBhvr>
                                        <p:cTn id="102" dur="500" fill="hold"/>
                                        <p:tgtEl>
                                          <p:spTgt spid="201730">
                                            <p:txEl>
                                              <p:pRg st="15" end="15"/>
                                            </p:txEl>
                                          </p:spTgt>
                                        </p:tgtEl>
                                        <p:attrNameLst>
                                          <p:attrName>ppt_h</p:attrName>
                                        </p:attrNameLst>
                                      </p:cBhvr>
                                      <p:tavLst>
                                        <p:tav tm="0">
                                          <p:val>
                                            <p:fltVal val="0"/>
                                          </p:val>
                                        </p:tav>
                                        <p:tav tm="100000">
                                          <p:val>
                                            <p:strVal val="#ppt_h"/>
                                          </p:val>
                                        </p:tav>
                                      </p:tavLst>
                                    </p:anim>
                                    <p:anim calcmode="lin" valueType="num">
                                      <p:cBhvr>
                                        <p:cTn id="103" dur="500" fill="hold"/>
                                        <p:tgtEl>
                                          <p:spTgt spid="201730">
                                            <p:txEl>
                                              <p:pRg st="15" end="15"/>
                                            </p:txEl>
                                          </p:spTgt>
                                        </p:tgtEl>
                                        <p:attrNameLst>
                                          <p:attrName>ppt_x</p:attrName>
                                        </p:attrNameLst>
                                      </p:cBhvr>
                                      <p:tavLst>
                                        <p:tav tm="0">
                                          <p:val>
                                            <p:fltVal val="0.5"/>
                                          </p:val>
                                        </p:tav>
                                        <p:tav tm="100000">
                                          <p:val>
                                            <p:strVal val="#ppt_x"/>
                                          </p:val>
                                        </p:tav>
                                      </p:tavLst>
                                    </p:anim>
                                    <p:anim calcmode="lin" valueType="num">
                                      <p:cBhvr>
                                        <p:cTn id="104" dur="500" fill="hold"/>
                                        <p:tgtEl>
                                          <p:spTgt spid="201730">
                                            <p:txEl>
                                              <p:pRg st="15" end="1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build="p" bldLvl="3" autoUpdateAnimBg="0"/>
      <p:bldP spid="2017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9" name="Picture 3"/>
          <p:cNvPicPr>
            <a:picLocks noChangeAspect="1" noChangeArrowheads="1"/>
          </p:cNvPicPr>
          <p:nvPr/>
        </p:nvPicPr>
        <p:blipFill>
          <a:blip r:embed="rId2" cstate="print">
            <a:lum bright="-12000"/>
          </a:blip>
          <a:srcRect/>
          <a:stretch>
            <a:fillRect/>
          </a:stretch>
        </p:blipFill>
        <p:spPr bwMode="auto">
          <a:xfrm>
            <a:off x="0" y="0"/>
            <a:ext cx="9144000" cy="6946900"/>
          </a:xfrm>
          <a:prstGeom prst="rect">
            <a:avLst/>
          </a:prstGeom>
          <a:noFill/>
        </p:spPr>
      </p:pic>
      <p:pic>
        <p:nvPicPr>
          <p:cNvPr id="367620" name="Picture 4"/>
          <p:cNvPicPr>
            <a:picLocks noChangeAspect="1" noChangeArrowheads="1"/>
          </p:cNvPicPr>
          <p:nvPr/>
        </p:nvPicPr>
        <p:blipFill>
          <a:blip r:embed="rId3" cstate="print">
            <a:lum bright="-12000"/>
          </a:blip>
          <a:srcRect/>
          <a:stretch>
            <a:fillRect/>
          </a:stretch>
        </p:blipFill>
        <p:spPr bwMode="auto">
          <a:xfrm>
            <a:off x="0" y="0"/>
            <a:ext cx="9144000" cy="6946900"/>
          </a:xfrm>
          <a:prstGeom prst="rect">
            <a:avLst/>
          </a:prstGeom>
          <a:noFill/>
        </p:spPr>
      </p:pic>
      <p:sp>
        <p:nvSpPr>
          <p:cNvPr id="367621" name="AutoShape 5">
            <a:hlinkClick r:id="rId4" action="ppaction://hlinksldjump"/>
          </p:cNvPr>
          <p:cNvSpPr>
            <a:spLocks noChangeArrowheads="1"/>
          </p:cNvSpPr>
          <p:nvPr/>
        </p:nvSpPr>
        <p:spPr bwMode="auto">
          <a:xfrm>
            <a:off x="2286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
        <p:nvSpPr>
          <p:cNvPr id="367622" name="AutoShape 6">
            <a:hlinkClick r:id="rId5" action="ppaction://hlinkfile"/>
          </p:cNvPr>
          <p:cNvSpPr>
            <a:spLocks noChangeArrowheads="1"/>
          </p:cNvSpPr>
          <p:nvPr/>
        </p:nvSpPr>
        <p:spPr bwMode="auto">
          <a:xfrm>
            <a:off x="8763000" y="6629400"/>
            <a:ext cx="381000" cy="228600"/>
          </a:xfrm>
          <a:prstGeom prst="irregularSeal2">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7619"/>
                                        </p:tgtEl>
                                        <p:attrNameLst>
                                          <p:attrName>style.visibility</p:attrName>
                                        </p:attrNameLst>
                                      </p:cBhvr>
                                      <p:to>
                                        <p:strVal val="visible"/>
                                      </p:to>
                                    </p:set>
                                    <p:animEffect transition="in" filter="wipe(up)">
                                      <p:cBhvr>
                                        <p:cTn id="7" dur="500"/>
                                        <p:tgtEl>
                                          <p:spTgt spid="3676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7620"/>
                                        </p:tgtEl>
                                        <p:attrNameLst>
                                          <p:attrName>style.visibility</p:attrName>
                                        </p:attrNameLst>
                                      </p:cBhvr>
                                      <p:to>
                                        <p:strVal val="visible"/>
                                      </p:to>
                                    </p:set>
                                    <p:animEffect transition="in" filter="wipe(down)">
                                      <p:cBhvr>
                                        <p:cTn id="12" dur="500"/>
                                        <p:tgtEl>
                                          <p:spTgt spid="367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idx="4294967295"/>
          </p:nvPr>
        </p:nvSpPr>
        <p:spPr>
          <a:xfrm>
            <a:off x="1371600" y="6400800"/>
            <a:ext cx="7772400" cy="228600"/>
          </a:xfrm>
        </p:spPr>
        <p:txBody>
          <a:bodyPr/>
          <a:lstStyle/>
          <a:p>
            <a:r>
              <a:rPr lang="en-US" sz="900"/>
              <a:t>Vicksburg/Gettysburg</a:t>
            </a:r>
          </a:p>
        </p:txBody>
      </p:sp>
      <p:sp>
        <p:nvSpPr>
          <p:cNvPr id="368643" name="Text Box 3"/>
          <p:cNvSpPr txBox="1">
            <a:spLocks noChangeArrowheads="1"/>
          </p:cNvSpPr>
          <p:nvPr/>
        </p:nvSpPr>
        <p:spPr bwMode="auto">
          <a:xfrm>
            <a:off x="5181600" y="1155700"/>
            <a:ext cx="3886200" cy="4295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spcBef>
                <a:spcPct val="50000"/>
              </a:spcBef>
              <a:buFontTx/>
              <a:buChar char="•"/>
            </a:pPr>
            <a:r>
              <a:rPr lang="en-US" sz="4000" b="1">
                <a:solidFill>
                  <a:schemeClr val="bg1"/>
                </a:solidFill>
                <a:latin typeface="Arial" charset="0"/>
              </a:rPr>
              <a:t>Grant captures Vicksburg, splits the CSA in half.</a:t>
            </a:r>
          </a:p>
          <a:p>
            <a:pPr algn="ctr">
              <a:lnSpc>
                <a:spcPct val="80000"/>
              </a:lnSpc>
              <a:spcBef>
                <a:spcPct val="50000"/>
              </a:spcBef>
              <a:buFontTx/>
              <a:buChar char="•"/>
            </a:pPr>
            <a:r>
              <a:rPr lang="en-US" sz="4000" b="1">
                <a:solidFill>
                  <a:schemeClr val="bg1"/>
                </a:solidFill>
                <a:latin typeface="Arial" charset="0"/>
              </a:rPr>
              <a:t>USA controls the Mississippi River.</a:t>
            </a:r>
          </a:p>
        </p:txBody>
      </p:sp>
      <p:sp>
        <p:nvSpPr>
          <p:cNvPr id="368644" name="WordArt 4"/>
          <p:cNvSpPr>
            <a:spLocks noChangeArrowheads="1" noChangeShapeType="1" noTextEdit="1"/>
          </p:cNvSpPr>
          <p:nvPr/>
        </p:nvSpPr>
        <p:spPr bwMode="auto">
          <a:xfrm>
            <a:off x="457200" y="76200"/>
            <a:ext cx="8153400" cy="457200"/>
          </a:xfrm>
          <a:prstGeom prst="rect">
            <a:avLst/>
          </a:prstGeom>
        </p:spPr>
        <p:txBody>
          <a:bodyPr wrap="none" fromWordArt="1">
            <a:prstTxWarp prst="textInflateTop">
              <a:avLst>
                <a:gd name="adj" fmla="val 31917"/>
              </a:avLst>
            </a:prstTxWarp>
          </a:bodyPr>
          <a:lstStyle/>
          <a:p>
            <a:pPr algn="ctr"/>
            <a:r>
              <a:rPr lang="en-US" sz="32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28398" dir="3806097" algn="ctr" rotWithShape="0">
                    <a:schemeClr val="bg1"/>
                  </a:outerShdw>
                </a:effectLst>
                <a:latin typeface="Gill Sans Ultra Bold Condensed"/>
              </a:rPr>
              <a:t>VICKSBURG</a:t>
            </a:r>
          </a:p>
        </p:txBody>
      </p:sp>
      <p:pic>
        <p:nvPicPr>
          <p:cNvPr id="368645" name="Picture 5" descr="15936"/>
          <p:cNvPicPr>
            <a:picLocks noChangeAspect="1" noChangeArrowheads="1"/>
          </p:cNvPicPr>
          <p:nvPr/>
        </p:nvPicPr>
        <p:blipFill>
          <a:blip r:embed="rId2" cstate="print">
            <a:lum bright="-18000" contrast="18000"/>
          </a:blip>
          <a:srcRect/>
          <a:stretch>
            <a:fillRect/>
          </a:stretch>
        </p:blipFill>
        <p:spPr bwMode="auto">
          <a:xfrm>
            <a:off x="76200" y="762000"/>
            <a:ext cx="5094288" cy="6019800"/>
          </a:xfrm>
          <a:prstGeom prst="rect">
            <a:avLst/>
          </a:prstGeom>
          <a:noFill/>
        </p:spPr>
      </p:pic>
      <p:sp>
        <p:nvSpPr>
          <p:cNvPr id="368646" name="AutoShape 6">
            <a:hlinkClick r:id="rId3" action="ppaction://hlinksldjump"/>
          </p:cNvPr>
          <p:cNvSpPr>
            <a:spLocks noChangeArrowheads="1"/>
          </p:cNvSpPr>
          <p:nvPr/>
        </p:nvSpPr>
        <p:spPr bwMode="auto">
          <a:xfrm>
            <a:off x="8610600" y="6477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pic>
        <p:nvPicPr>
          <p:cNvPr id="368647" name="Picture 7"/>
          <p:cNvPicPr>
            <a:picLocks noChangeAspect="1" noChangeArrowheads="1"/>
          </p:cNvPicPr>
          <p:nvPr/>
        </p:nvPicPr>
        <p:blipFill>
          <a:blip r:embed="rId4" cstate="print">
            <a:lum bright="-12000" contrast="12000"/>
          </a:blip>
          <a:srcRect/>
          <a:stretch>
            <a:fillRect/>
          </a:stretch>
        </p:blipFill>
        <p:spPr bwMode="auto">
          <a:xfrm>
            <a:off x="0" y="0"/>
            <a:ext cx="9144000" cy="68580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8647"/>
                                        </p:tgtEl>
                                        <p:attrNameLst>
                                          <p:attrName>style.visibility</p:attrName>
                                        </p:attrNameLst>
                                      </p:cBhvr>
                                      <p:to>
                                        <p:strVal val="visible"/>
                                      </p:to>
                                    </p:set>
                                    <p:animEffect transition="in" filter="wipe(up)">
                                      <p:cBhvr>
                                        <p:cTn id="7" dur="500"/>
                                        <p:tgtEl>
                                          <p:spTgt spid="36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71715" name="Rectangle 3"/>
          <p:cNvSpPr>
            <a:spLocks noGrp="1" noChangeArrowheads="1"/>
          </p:cNvSpPr>
          <p:nvPr>
            <p:ph type="body" idx="1"/>
          </p:nvPr>
        </p:nvSpPr>
        <p:spPr>
          <a:xfrm>
            <a:off x="0" y="685800"/>
            <a:ext cx="9144000" cy="4343400"/>
          </a:xfrm>
        </p:spPr>
        <p:txBody>
          <a:bodyPr/>
          <a:lstStyle/>
          <a:p>
            <a:pPr algn="ctr">
              <a:lnSpc>
                <a:spcPct val="80000"/>
              </a:lnSpc>
              <a:spcBef>
                <a:spcPct val="55000"/>
              </a:spcBef>
              <a:buClr>
                <a:srgbClr val="006666"/>
              </a:buClr>
              <a:buSzPct val="80000"/>
              <a:buFont typeface="Wingdings" pitchFamily="2" charset="2"/>
              <a:buNone/>
            </a:pPr>
            <a:r>
              <a:rPr lang="en-US" altLang="en-US" sz="4600" u="sng">
                <a:solidFill>
                  <a:srgbClr val="0000CC"/>
                </a:solidFill>
                <a:effectLst>
                  <a:outerShdw blurRad="38100" dist="38100" dir="2700000" algn="tl">
                    <a:srgbClr val="000000"/>
                  </a:outerShdw>
                </a:effectLst>
                <a:latin typeface="Georgia" pitchFamily="18" charset="0"/>
              </a:rPr>
              <a:t>On July 4, 1863</a:t>
            </a:r>
            <a:r>
              <a:rPr lang="en-US" altLang="en-US" sz="4600" u="sng">
                <a:solidFill>
                  <a:srgbClr val="0000CC"/>
                </a:solidFill>
                <a:latin typeface="Georgia" pitchFamily="18" charset="0"/>
              </a:rPr>
              <a:t> </a:t>
            </a:r>
          </a:p>
          <a:p>
            <a:pPr lvl="1">
              <a:lnSpc>
                <a:spcPct val="80000"/>
              </a:lnSpc>
              <a:spcBef>
                <a:spcPct val="55000"/>
              </a:spcBef>
              <a:buClr>
                <a:srgbClr val="006666"/>
              </a:buClr>
              <a:buSzPct val="80000"/>
              <a:buFont typeface="Wingdings" pitchFamily="2" charset="2"/>
              <a:buChar char="v"/>
            </a:pPr>
            <a:r>
              <a:rPr lang="en-US" altLang="en-US" sz="3200" b="0">
                <a:latin typeface="Georgia" pitchFamily="18" charset="0"/>
              </a:rPr>
              <a:t>30,000 Confederate troops defending Vicksburg surrendered their arms.</a:t>
            </a:r>
          </a:p>
          <a:p>
            <a:pPr lvl="1">
              <a:lnSpc>
                <a:spcPct val="80000"/>
              </a:lnSpc>
              <a:spcBef>
                <a:spcPct val="55000"/>
              </a:spcBef>
              <a:buClr>
                <a:srgbClr val="006666"/>
              </a:buClr>
              <a:buSzPct val="80000"/>
              <a:buFont typeface="Wingdings" pitchFamily="2" charset="2"/>
              <a:buChar char="v"/>
            </a:pPr>
            <a:r>
              <a:rPr lang="en-US" altLang="en-US" sz="3200" b="0">
                <a:latin typeface="Georgia" pitchFamily="18" charset="0"/>
              </a:rPr>
              <a:t>Grant captured 260 cannons, 60,000 stand-of-arms, and more than 2 million rounds of ammunition. </a:t>
            </a:r>
          </a:p>
          <a:p>
            <a:pPr lvl="1">
              <a:lnSpc>
                <a:spcPct val="80000"/>
              </a:lnSpc>
              <a:spcBef>
                <a:spcPct val="55000"/>
              </a:spcBef>
              <a:buClr>
                <a:srgbClr val="006666"/>
              </a:buClr>
              <a:buSzPct val="80000"/>
              <a:buFont typeface="Wingdings" pitchFamily="2" charset="2"/>
              <a:buChar char="v"/>
            </a:pPr>
            <a:r>
              <a:rPr lang="en-US" altLang="en-US" sz="3200" b="0">
                <a:latin typeface="Georgia" pitchFamily="18" charset="0"/>
              </a:rPr>
              <a:t>Former slaves celebrated Independence Day for the first time.</a:t>
            </a:r>
          </a:p>
          <a:p>
            <a:pPr lvl="1">
              <a:lnSpc>
                <a:spcPct val="80000"/>
              </a:lnSpc>
              <a:spcBef>
                <a:spcPct val="55000"/>
              </a:spcBef>
              <a:buClr>
                <a:srgbClr val="006666"/>
              </a:buClr>
              <a:buSzPct val="80000"/>
              <a:buFont typeface="Wingdings" pitchFamily="2" charset="2"/>
              <a:buChar char="v"/>
            </a:pPr>
            <a:r>
              <a:rPr lang="en-US" altLang="en-US" sz="3200" b="0">
                <a:latin typeface="Georgia" pitchFamily="18" charset="0"/>
              </a:rPr>
              <a:t>4 days later, the Mississippi River was in the hands of the Union army</a:t>
            </a:r>
          </a:p>
          <a:p>
            <a:pPr lvl="1">
              <a:lnSpc>
                <a:spcPct val="80000"/>
              </a:lnSpc>
              <a:spcBef>
                <a:spcPct val="55000"/>
              </a:spcBef>
              <a:buClr>
                <a:srgbClr val="006666"/>
              </a:buClr>
              <a:buSzPct val="80000"/>
              <a:buFont typeface="Wingdings" pitchFamily="2" charset="2"/>
              <a:buChar char="v"/>
            </a:pPr>
            <a:r>
              <a:rPr lang="en-US" altLang="en-US" sz="3200" b="0">
                <a:latin typeface="Georgia" pitchFamily="18" charset="0"/>
              </a:rPr>
              <a:t>Effectively cutting the Confederacy in two.</a:t>
            </a:r>
          </a:p>
        </p:txBody>
      </p:sp>
      <p:sp>
        <p:nvSpPr>
          <p:cNvPr id="371721" name="AutoShape 9">
            <a:hlinkClick r:id="rId3" action="ppaction://hlinksldjump"/>
          </p:cNvPr>
          <p:cNvSpPr>
            <a:spLocks noChangeArrowheads="1"/>
          </p:cNvSpPr>
          <p:nvPr/>
        </p:nvSpPr>
        <p:spPr bwMode="auto">
          <a:xfrm>
            <a:off x="8763000" y="65532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
        <p:nvSpPr>
          <p:cNvPr id="371723" name="WordArt 11"/>
          <p:cNvSpPr>
            <a:spLocks noChangeArrowheads="1" noChangeShapeType="1" noTextEdit="1"/>
          </p:cNvSpPr>
          <p:nvPr/>
        </p:nvSpPr>
        <p:spPr bwMode="auto">
          <a:xfrm>
            <a:off x="457200" y="152400"/>
            <a:ext cx="8153400" cy="457200"/>
          </a:xfrm>
          <a:prstGeom prst="rect">
            <a:avLst/>
          </a:prstGeom>
        </p:spPr>
        <p:txBody>
          <a:bodyPr wrap="none" fromWordArt="1">
            <a:prstTxWarp prst="textCanUp">
              <a:avLst>
                <a:gd name="adj" fmla="val 85713"/>
              </a:avLst>
            </a:prstTxWarp>
          </a:bodyPr>
          <a:lstStyle/>
          <a:p>
            <a:pPr algn="ctr"/>
            <a:r>
              <a:rPr lang="en-US" sz="32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56796" dir="9206097" algn="ctr" rotWithShape="0">
                    <a:srgbClr val="000000"/>
                  </a:outerShdw>
                </a:effectLst>
                <a:latin typeface="Gill Sans Ultra Bold Condensed"/>
              </a:rPr>
              <a:t>VICKSBURG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animEffect transition="in" filter="wipe(left)">
                                      <p:cBhvr>
                                        <p:cTn id="7" dur="500"/>
                                        <p:tgtEl>
                                          <p:spTgt spid="371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1715">
                                            <p:txEl>
                                              <p:pRg st="1" end="1"/>
                                            </p:txEl>
                                          </p:spTgt>
                                        </p:tgtEl>
                                        <p:attrNameLst>
                                          <p:attrName>style.visibility</p:attrName>
                                        </p:attrNameLst>
                                      </p:cBhvr>
                                      <p:to>
                                        <p:strVal val="visible"/>
                                      </p:to>
                                    </p:set>
                                    <p:animEffect transition="in" filter="wipe(left)">
                                      <p:cBhvr>
                                        <p:cTn id="12" dur="500"/>
                                        <p:tgtEl>
                                          <p:spTgt spid="371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1715">
                                            <p:txEl>
                                              <p:pRg st="2" end="2"/>
                                            </p:txEl>
                                          </p:spTgt>
                                        </p:tgtEl>
                                        <p:attrNameLst>
                                          <p:attrName>style.visibility</p:attrName>
                                        </p:attrNameLst>
                                      </p:cBhvr>
                                      <p:to>
                                        <p:strVal val="visible"/>
                                      </p:to>
                                    </p:set>
                                    <p:animEffect transition="in" filter="wipe(left)">
                                      <p:cBhvr>
                                        <p:cTn id="17" dur="500"/>
                                        <p:tgtEl>
                                          <p:spTgt spid="371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1715">
                                            <p:txEl>
                                              <p:pRg st="3" end="3"/>
                                            </p:txEl>
                                          </p:spTgt>
                                        </p:tgtEl>
                                        <p:attrNameLst>
                                          <p:attrName>style.visibility</p:attrName>
                                        </p:attrNameLst>
                                      </p:cBhvr>
                                      <p:to>
                                        <p:strVal val="visible"/>
                                      </p:to>
                                    </p:set>
                                    <p:animEffect transition="in" filter="wipe(left)">
                                      <p:cBhvr>
                                        <p:cTn id="22" dur="500"/>
                                        <p:tgtEl>
                                          <p:spTgt spid="3717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1715">
                                            <p:txEl>
                                              <p:pRg st="4" end="4"/>
                                            </p:txEl>
                                          </p:spTgt>
                                        </p:tgtEl>
                                        <p:attrNameLst>
                                          <p:attrName>style.visibility</p:attrName>
                                        </p:attrNameLst>
                                      </p:cBhvr>
                                      <p:to>
                                        <p:strVal val="visible"/>
                                      </p:to>
                                    </p:set>
                                    <p:animEffect transition="in" filter="wipe(left)">
                                      <p:cBhvr>
                                        <p:cTn id="27" dur="500"/>
                                        <p:tgtEl>
                                          <p:spTgt spid="3717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1715">
                                            <p:txEl>
                                              <p:pRg st="5" end="5"/>
                                            </p:txEl>
                                          </p:spTgt>
                                        </p:tgtEl>
                                        <p:attrNameLst>
                                          <p:attrName>style.visibility</p:attrName>
                                        </p:attrNameLst>
                                      </p:cBhvr>
                                      <p:to>
                                        <p:strVal val="visible"/>
                                      </p:to>
                                    </p:set>
                                    <p:animEffect transition="in" filter="wipe(left)">
                                      <p:cBhvr>
                                        <p:cTn id="32" dur="500"/>
                                        <p:tgtEl>
                                          <p:spTgt spid="371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bldLvl="5"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44418" name="WordArt 2"/>
          <p:cNvSpPr>
            <a:spLocks noChangeArrowheads="1" noChangeShapeType="1" noTextEdit="1"/>
          </p:cNvSpPr>
          <p:nvPr/>
        </p:nvSpPr>
        <p:spPr bwMode="auto">
          <a:xfrm>
            <a:off x="304800" y="152400"/>
            <a:ext cx="8305800" cy="533400"/>
          </a:xfrm>
          <a:prstGeom prst="rect">
            <a:avLst/>
          </a:prstGeom>
        </p:spPr>
        <p:txBody>
          <a:bodyPr wrap="none" fromWordArt="1">
            <a:prstTxWarp prst="textCanUp">
              <a:avLst>
                <a:gd name="adj" fmla="val 85713"/>
              </a:avLst>
            </a:prstTxWarp>
          </a:bodyPr>
          <a:lstStyle/>
          <a:p>
            <a:pPr algn="ctr"/>
            <a:r>
              <a:rPr lang="en-US" sz="28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latin typeface="Impact"/>
              </a:rPr>
              <a:t>KEY BATTLES IN THE EAST</a:t>
            </a:r>
          </a:p>
        </p:txBody>
      </p:sp>
      <p:sp>
        <p:nvSpPr>
          <p:cNvPr id="444419" name="Text Box 3"/>
          <p:cNvSpPr txBox="1">
            <a:spLocks noChangeArrowheads="1"/>
          </p:cNvSpPr>
          <p:nvPr/>
        </p:nvSpPr>
        <p:spPr bwMode="auto">
          <a:xfrm>
            <a:off x="0" y="954088"/>
            <a:ext cx="9296400" cy="6348412"/>
          </a:xfrm>
          <a:prstGeom prst="rect">
            <a:avLst/>
          </a:prstGeom>
          <a:noFill/>
          <a:ln w="9525">
            <a:noFill/>
            <a:miter lim="800000"/>
            <a:headEnd/>
            <a:tailEnd/>
          </a:ln>
          <a:effectLst/>
        </p:spPr>
        <p:txBody>
          <a:bodyPr>
            <a:spAutoFit/>
          </a:bodyPr>
          <a:lstStyle/>
          <a:p>
            <a:pPr>
              <a:spcBef>
                <a:spcPct val="50000"/>
              </a:spcBef>
            </a:pPr>
            <a:r>
              <a:rPr lang="en-US" b="1" u="sng">
                <a:latin typeface="Gill Sans Ultra Bold Condensed" pitchFamily="34" charset="0"/>
              </a:rPr>
              <a:t>DATE		BATTLE	VICTOR		        RESULT</a:t>
            </a:r>
          </a:p>
          <a:p>
            <a:pPr>
              <a:spcBef>
                <a:spcPct val="50000"/>
              </a:spcBef>
            </a:pPr>
            <a:r>
              <a:rPr lang="en-US" b="1">
                <a:latin typeface="Gill Sans Ultra Bold Condensed" pitchFamily="34" charset="0"/>
              </a:rPr>
              <a:t>July 1861	Bull Run	South		Union retreats to Wash. D.C.</a:t>
            </a:r>
          </a:p>
          <a:p>
            <a:pPr>
              <a:lnSpc>
                <a:spcPct val="50000"/>
              </a:lnSpc>
              <a:spcBef>
                <a:spcPct val="50000"/>
              </a:spcBef>
            </a:pPr>
            <a:r>
              <a:rPr lang="en-US" b="1">
                <a:latin typeface="Gill Sans Ultra Bold Condensed" pitchFamily="34" charset="0"/>
              </a:rPr>
              <a:t>		Manasses</a:t>
            </a:r>
          </a:p>
          <a:p>
            <a:pPr>
              <a:lnSpc>
                <a:spcPct val="90000"/>
              </a:lnSpc>
              <a:spcBef>
                <a:spcPct val="50000"/>
              </a:spcBef>
            </a:pPr>
            <a:endParaRPr lang="en-US" b="1">
              <a:latin typeface="Gill Sans Ultra Bold Condensed" pitchFamily="34" charset="0"/>
            </a:endParaRPr>
          </a:p>
          <a:p>
            <a:pPr>
              <a:lnSpc>
                <a:spcPct val="80000"/>
              </a:lnSpc>
              <a:spcBef>
                <a:spcPct val="50000"/>
              </a:spcBef>
            </a:pPr>
            <a:r>
              <a:rPr lang="en-US" b="1">
                <a:latin typeface="Gill Sans Ultra Bold Condensed" pitchFamily="34" charset="0"/>
              </a:rPr>
              <a:t>June 1862	7 Days		South		Lee stops McClellan from 						taking Richmond</a:t>
            </a:r>
          </a:p>
          <a:p>
            <a:pPr>
              <a:lnSpc>
                <a:spcPct val="90000"/>
              </a:lnSpc>
              <a:spcBef>
                <a:spcPct val="50000"/>
              </a:spcBef>
            </a:pPr>
            <a:endParaRPr lang="en-US" b="1">
              <a:latin typeface="Gill Sans Ultra Bold Condensed" pitchFamily="34" charset="0"/>
            </a:endParaRPr>
          </a:p>
          <a:p>
            <a:pPr>
              <a:lnSpc>
                <a:spcPct val="80000"/>
              </a:lnSpc>
              <a:spcBef>
                <a:spcPct val="50000"/>
              </a:spcBef>
            </a:pPr>
            <a:r>
              <a:rPr lang="en-US" b="1">
                <a:latin typeface="Gill Sans Ultra Bold Condensed" pitchFamily="34" charset="0"/>
              </a:rPr>
              <a:t>August 1862	Bull Run	South		Lee stops John Pope 							from taking Richmond</a:t>
            </a:r>
          </a:p>
          <a:p>
            <a:pPr>
              <a:lnSpc>
                <a:spcPct val="90000"/>
              </a:lnSpc>
              <a:spcBef>
                <a:spcPct val="50000"/>
              </a:spcBef>
            </a:pPr>
            <a:endParaRPr lang="en-US" b="1">
              <a:solidFill>
                <a:srgbClr val="800000"/>
              </a:solidFill>
              <a:latin typeface="Gill Sans Ultra Bold Condensed" pitchFamily="34" charset="0"/>
            </a:endParaRPr>
          </a:p>
          <a:p>
            <a:pPr>
              <a:lnSpc>
                <a:spcPct val="80000"/>
              </a:lnSpc>
              <a:spcBef>
                <a:spcPct val="50000"/>
              </a:spcBef>
            </a:pPr>
            <a:r>
              <a:rPr lang="en-US" b="1">
                <a:solidFill>
                  <a:srgbClr val="800000"/>
                </a:solidFill>
                <a:latin typeface="Gill Sans Ultra Bold Condensed" pitchFamily="34" charset="0"/>
              </a:rPr>
              <a:t>*Sept. 1862	Antietam	Draw		McCellan stops Lee from 						taking Washington, D.C.     						Lincoln issues Emancipation</a:t>
            </a:r>
            <a:br>
              <a:rPr lang="en-US" b="1">
                <a:solidFill>
                  <a:srgbClr val="800000"/>
                </a:solidFill>
                <a:latin typeface="Gill Sans Ultra Bold Condensed" pitchFamily="34" charset="0"/>
              </a:rPr>
            </a:br>
            <a:r>
              <a:rPr lang="en-US" b="1">
                <a:solidFill>
                  <a:srgbClr val="800000"/>
                </a:solidFill>
                <a:latin typeface="Gill Sans Ultra Bold Condensed" pitchFamily="34" charset="0"/>
              </a:rPr>
              <a:t>					 	Proclamation</a:t>
            </a:r>
          </a:p>
          <a:p>
            <a:pPr>
              <a:lnSpc>
                <a:spcPct val="80000"/>
              </a:lnSpc>
              <a:spcBef>
                <a:spcPct val="50000"/>
              </a:spcBef>
            </a:pPr>
            <a:endParaRPr lang="en-US" b="1">
              <a:latin typeface="Gill Sans Ultra Bold Condensed" pitchFamily="34" charset="0"/>
            </a:endParaRPr>
          </a:p>
          <a:p>
            <a:pPr>
              <a:lnSpc>
                <a:spcPct val="80000"/>
              </a:lnSpc>
              <a:spcBef>
                <a:spcPct val="50000"/>
              </a:spcBef>
            </a:pPr>
            <a:r>
              <a:rPr lang="en-US" b="1">
                <a:latin typeface="Gill Sans Ultra Bold Condensed" pitchFamily="34" charset="0"/>
              </a:rPr>
              <a:t>*Turning Point battle</a:t>
            </a:r>
            <a:r>
              <a:rPr lang="en-US" b="1">
                <a:solidFill>
                  <a:srgbClr val="800000"/>
                </a:solidFill>
                <a:latin typeface="Gill Sans Ultra Bold Condensed" pitchFamily="34" charset="0"/>
              </a:rPr>
              <a:t>				</a:t>
            </a:r>
            <a:br>
              <a:rPr lang="en-US" b="1">
                <a:solidFill>
                  <a:srgbClr val="800000"/>
                </a:solidFill>
                <a:latin typeface="Gill Sans Ultra Bold Condensed" pitchFamily="34" charset="0"/>
              </a:rPr>
            </a:br>
            <a:endParaRPr lang="en-US" b="1">
              <a:solidFill>
                <a:srgbClr val="800000"/>
              </a:solidFill>
              <a:latin typeface="Gill Sans Ultra Bold Condensed" pitchFamily="34" charset="0"/>
            </a:endParaRPr>
          </a:p>
          <a:p>
            <a:pPr>
              <a:spcBef>
                <a:spcPct val="50000"/>
              </a:spcBef>
            </a:pPr>
            <a:endParaRPr lang="en-US" b="1">
              <a:solidFill>
                <a:srgbClr val="800000"/>
              </a:solidFill>
              <a:effectLst>
                <a:outerShdw blurRad="38100" dist="38100" dir="2700000" algn="tl">
                  <a:srgbClr val="000000"/>
                </a:outerShdw>
              </a:effectLst>
              <a:latin typeface="Gill Sans Ultra Bold Condensed" pitchFamily="34" charset="0"/>
            </a:endParaRPr>
          </a:p>
        </p:txBody>
      </p:sp>
      <p:sp>
        <p:nvSpPr>
          <p:cNvPr id="444420" name="Rectangle 4"/>
          <p:cNvSpPr>
            <a:spLocks noGrp="1" noChangeArrowheads="1"/>
          </p:cNvSpPr>
          <p:nvPr>
            <p:ph type="title" idx="4294967295"/>
          </p:nvPr>
        </p:nvSpPr>
        <p:spPr>
          <a:xfrm>
            <a:off x="5181600" y="6248400"/>
            <a:ext cx="3429000" cy="228600"/>
          </a:xfrm>
        </p:spPr>
        <p:txBody>
          <a:bodyPr/>
          <a:lstStyle/>
          <a:p>
            <a:r>
              <a:rPr lang="en-US" sz="800"/>
              <a:t>Battles in East 1</a:t>
            </a:r>
            <a:endParaRPr lang="en-US" sz="280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wipe(left)">
                                      <p:cBhvr>
                                        <p:cTn id="7" dur="500"/>
                                        <p:tgtEl>
                                          <p:spTgt spid="444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4419">
                                            <p:txEl>
                                              <p:pRg st="1" end="1"/>
                                            </p:txEl>
                                          </p:spTgt>
                                        </p:tgtEl>
                                        <p:attrNameLst>
                                          <p:attrName>style.visibility</p:attrName>
                                        </p:attrNameLst>
                                      </p:cBhvr>
                                      <p:to>
                                        <p:strVal val="visible"/>
                                      </p:to>
                                    </p:set>
                                    <p:animEffect transition="in" filter="wipe(left)">
                                      <p:cBhvr>
                                        <p:cTn id="12" dur="500"/>
                                        <p:tgtEl>
                                          <p:spTgt spid="444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4419">
                                            <p:txEl>
                                              <p:pRg st="2" end="2"/>
                                            </p:txEl>
                                          </p:spTgt>
                                        </p:tgtEl>
                                        <p:attrNameLst>
                                          <p:attrName>style.visibility</p:attrName>
                                        </p:attrNameLst>
                                      </p:cBhvr>
                                      <p:to>
                                        <p:strVal val="visible"/>
                                      </p:to>
                                    </p:set>
                                    <p:animEffect transition="in" filter="wipe(left)">
                                      <p:cBhvr>
                                        <p:cTn id="17" dur="500"/>
                                        <p:tgtEl>
                                          <p:spTgt spid="444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4419">
                                            <p:txEl>
                                              <p:pRg st="4" end="4"/>
                                            </p:txEl>
                                          </p:spTgt>
                                        </p:tgtEl>
                                        <p:attrNameLst>
                                          <p:attrName>style.visibility</p:attrName>
                                        </p:attrNameLst>
                                      </p:cBhvr>
                                      <p:to>
                                        <p:strVal val="visible"/>
                                      </p:to>
                                    </p:set>
                                    <p:animEffect transition="in" filter="wipe(left)">
                                      <p:cBhvr>
                                        <p:cTn id="22" dur="500"/>
                                        <p:tgtEl>
                                          <p:spTgt spid="444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4419">
                                            <p:txEl>
                                              <p:pRg st="6" end="6"/>
                                            </p:txEl>
                                          </p:spTgt>
                                        </p:tgtEl>
                                        <p:attrNameLst>
                                          <p:attrName>style.visibility</p:attrName>
                                        </p:attrNameLst>
                                      </p:cBhvr>
                                      <p:to>
                                        <p:strVal val="visible"/>
                                      </p:to>
                                    </p:set>
                                    <p:animEffect transition="in" filter="wipe(left)">
                                      <p:cBhvr>
                                        <p:cTn id="27" dur="500"/>
                                        <p:tgtEl>
                                          <p:spTgt spid="4444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4419">
                                            <p:txEl>
                                              <p:pRg st="8" end="8"/>
                                            </p:txEl>
                                          </p:spTgt>
                                        </p:tgtEl>
                                        <p:attrNameLst>
                                          <p:attrName>style.visibility</p:attrName>
                                        </p:attrNameLst>
                                      </p:cBhvr>
                                      <p:to>
                                        <p:strVal val="visible"/>
                                      </p:to>
                                    </p:set>
                                    <p:animEffect transition="in" filter="wipe(left)">
                                      <p:cBhvr>
                                        <p:cTn id="32" dur="500"/>
                                        <p:tgtEl>
                                          <p:spTgt spid="4444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4419">
                                            <p:txEl>
                                              <p:pRg st="10" end="10"/>
                                            </p:txEl>
                                          </p:spTgt>
                                        </p:tgtEl>
                                        <p:attrNameLst>
                                          <p:attrName>style.visibility</p:attrName>
                                        </p:attrNameLst>
                                      </p:cBhvr>
                                      <p:to>
                                        <p:strVal val="visible"/>
                                      </p:to>
                                    </p:set>
                                    <p:animEffect transition="in" filter="wipe(left)">
                                      <p:cBhvr>
                                        <p:cTn id="37" dur="500"/>
                                        <p:tgtEl>
                                          <p:spTgt spid="4444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8275" name="Rectangle 3"/>
          <p:cNvSpPr>
            <a:spLocks noGrp="1" noChangeArrowheads="1"/>
          </p:cNvSpPr>
          <p:nvPr>
            <p:ph type="title" idx="4294967295"/>
          </p:nvPr>
        </p:nvSpPr>
        <p:spPr>
          <a:xfrm>
            <a:off x="838200" y="6629400"/>
            <a:ext cx="7772400" cy="228600"/>
          </a:xfrm>
        </p:spPr>
        <p:txBody>
          <a:bodyPr/>
          <a:lstStyle/>
          <a:p>
            <a:r>
              <a:rPr lang="en-US" sz="500"/>
              <a:t>Theater/Battles 1862</a:t>
            </a:r>
          </a:p>
        </p:txBody>
      </p:sp>
      <p:pic>
        <p:nvPicPr>
          <p:cNvPr id="438276" name="Picture 4" descr="artillery2"/>
          <p:cNvPicPr>
            <a:picLocks noChangeAspect="1" noChangeArrowheads="1" noCrop="1"/>
          </p:cNvPicPr>
          <p:nvPr/>
        </p:nvPicPr>
        <p:blipFill>
          <a:blip r:embed="rId2" cstate="print"/>
          <a:srcRect/>
          <a:stretch>
            <a:fillRect/>
          </a:stretch>
        </p:blipFill>
        <p:spPr bwMode="auto">
          <a:xfrm>
            <a:off x="4267200" y="3362325"/>
            <a:ext cx="1600200" cy="447675"/>
          </a:xfrm>
          <a:prstGeom prst="rect">
            <a:avLst/>
          </a:prstGeom>
          <a:noFill/>
        </p:spPr>
      </p:pic>
      <p:pic>
        <p:nvPicPr>
          <p:cNvPr id="438279" name="Picture 7" descr="20339"/>
          <p:cNvPicPr>
            <a:picLocks noChangeAspect="1" noChangeArrowheads="1"/>
          </p:cNvPicPr>
          <p:nvPr/>
        </p:nvPicPr>
        <p:blipFill>
          <a:blip r:embed="rId3" cstate="print"/>
          <a:srcRect/>
          <a:stretch>
            <a:fillRect/>
          </a:stretch>
        </p:blipFill>
        <p:spPr bwMode="auto">
          <a:xfrm>
            <a:off x="0" y="0"/>
            <a:ext cx="9144000" cy="6989763"/>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8276"/>
                                        </p:tgtEl>
                                        <p:attrNameLst>
                                          <p:attrName>style.visibility</p:attrName>
                                        </p:attrNameLst>
                                      </p:cBhvr>
                                      <p:to>
                                        <p:strVal val="visible"/>
                                      </p:to>
                                    </p:set>
                                    <p:animEffect transition="in" filter="blinds(horizontal)">
                                      <p:cBhvr>
                                        <p:cTn id="7" dur="500"/>
                                        <p:tgtEl>
                                          <p:spTgt spid="438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76200" y="1081088"/>
            <a:ext cx="8915400" cy="5568950"/>
          </a:xfrm>
          <a:prstGeom prst="rect">
            <a:avLst/>
          </a:prstGeom>
          <a:noFill/>
          <a:ln w="9525">
            <a:noFill/>
            <a:miter lim="800000"/>
            <a:headEnd/>
            <a:tailEnd/>
          </a:ln>
          <a:effectLst/>
        </p:spPr>
        <p:txBody>
          <a:bodyPr>
            <a:spAutoFit/>
          </a:bodyPr>
          <a:lstStyle/>
          <a:p>
            <a:r>
              <a:rPr lang="en-US" sz="2400" b="1" u="sng"/>
              <a:t>DATE		BATTLE		VICTOR	RESULT</a:t>
            </a:r>
            <a:endParaRPr lang="en-US" sz="2400" b="1" i="1" u="sng"/>
          </a:p>
          <a:p>
            <a:r>
              <a:rPr lang="en-US" sz="2400" b="1"/>
              <a:t>Dec. 1862	Fredericksburg	South		Lee stops 								Burnside from 							taking Richmond	</a:t>
            </a:r>
          </a:p>
          <a:p>
            <a:r>
              <a:rPr lang="en-US" sz="2400" b="1"/>
              <a:t>Jan. 1863	Chancellorsville 	South		Lee stops Joe 								Hooker from 								taking Richmond</a:t>
            </a:r>
          </a:p>
          <a:p>
            <a:endParaRPr lang="en-US" sz="2400" b="1">
              <a:solidFill>
                <a:srgbClr val="800000"/>
              </a:solidFill>
            </a:endParaRPr>
          </a:p>
          <a:p>
            <a:r>
              <a:rPr lang="en-US" sz="2400" b="1">
                <a:solidFill>
                  <a:srgbClr val="800000"/>
                </a:solidFill>
              </a:rPr>
              <a:t>*July 1863	Gettysburg		North		George Meade 							stops Lee  from 							moving into 	 							Washington, D.C.</a:t>
            </a:r>
            <a:endParaRPr lang="en-US" sz="2400" b="1" i="1" u="sng">
              <a:solidFill>
                <a:srgbClr val="800000"/>
              </a:solidFill>
            </a:endParaRPr>
          </a:p>
          <a:p>
            <a:endParaRPr lang="en-US" sz="2400" b="1"/>
          </a:p>
          <a:p>
            <a:r>
              <a:rPr lang="en-US" sz="2400" b="1"/>
              <a:t>*</a:t>
            </a:r>
            <a:r>
              <a:rPr lang="en-US" sz="2400" b="1" u="sng"/>
              <a:t>Turning point battle</a:t>
            </a:r>
            <a:endParaRPr lang="en-US" sz="2400" b="1" i="1" u="sng"/>
          </a:p>
        </p:txBody>
      </p:sp>
      <p:sp>
        <p:nvSpPr>
          <p:cNvPr id="433155" name="WordArt 3"/>
          <p:cNvSpPr>
            <a:spLocks noChangeArrowheads="1" noChangeShapeType="1" noTextEdit="1"/>
          </p:cNvSpPr>
          <p:nvPr/>
        </p:nvSpPr>
        <p:spPr bwMode="auto">
          <a:xfrm>
            <a:off x="457200" y="152400"/>
            <a:ext cx="8153400" cy="533400"/>
          </a:xfrm>
          <a:prstGeom prst="rect">
            <a:avLst/>
          </a:prstGeom>
        </p:spPr>
        <p:txBody>
          <a:bodyPr wrap="none" fromWordArt="1">
            <a:prstTxWarp prst="textCanUp">
              <a:avLst>
                <a:gd name="adj" fmla="val 85713"/>
              </a:avLst>
            </a:prstTxWarp>
          </a:bodyPr>
          <a:lstStyle/>
          <a:p>
            <a:pPr algn="ctr"/>
            <a:r>
              <a:rPr lang="en-US" sz="28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latin typeface="Impact"/>
              </a:rPr>
              <a:t>KEY BATTLES IN THE EAST</a:t>
            </a:r>
          </a:p>
        </p:txBody>
      </p:sp>
      <p:sp>
        <p:nvSpPr>
          <p:cNvPr id="433156" name="Rectangle 4"/>
          <p:cNvSpPr>
            <a:spLocks noGrp="1" noChangeArrowheads="1"/>
          </p:cNvSpPr>
          <p:nvPr>
            <p:ph type="title" idx="4294967295"/>
          </p:nvPr>
        </p:nvSpPr>
        <p:spPr>
          <a:xfrm>
            <a:off x="5410200" y="6248400"/>
            <a:ext cx="3200400" cy="228600"/>
          </a:xfrm>
        </p:spPr>
        <p:txBody>
          <a:bodyPr/>
          <a:lstStyle/>
          <a:p>
            <a:r>
              <a:rPr lang="en-US" sz="800"/>
              <a:t>Battles in East 2</a:t>
            </a:r>
            <a:endParaRPr lang="en-US" sz="2800"/>
          </a:p>
        </p:txBody>
      </p:sp>
      <p:sp>
        <p:nvSpPr>
          <p:cNvPr id="433157" name="AutoShape 5">
            <a:hlinkClick r:id="rId4" action="ppaction://hlinkfile"/>
          </p:cNvPr>
          <p:cNvSpPr>
            <a:spLocks noChangeArrowheads="1"/>
          </p:cNvSpPr>
          <p:nvPr/>
        </p:nvSpPr>
        <p:spPr bwMode="auto">
          <a:xfrm>
            <a:off x="3276600" y="4876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
        <p:nvSpPr>
          <p:cNvPr id="433158" name="AutoShape 6">
            <a:hlinkClick r:id="rId5" action="ppaction://hlinkfile"/>
          </p:cNvPr>
          <p:cNvSpPr>
            <a:spLocks noChangeArrowheads="1"/>
          </p:cNvSpPr>
          <p:nvPr/>
        </p:nvSpPr>
        <p:spPr bwMode="auto">
          <a:xfrm>
            <a:off x="3810000" y="4876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3154">
                                            <p:txEl>
                                              <p:pRg st="0" end="0"/>
                                            </p:txEl>
                                          </p:spTgt>
                                        </p:tgtEl>
                                        <p:attrNameLst>
                                          <p:attrName>style.visibility</p:attrName>
                                        </p:attrNameLst>
                                      </p:cBhvr>
                                      <p:to>
                                        <p:strVal val="visible"/>
                                      </p:to>
                                    </p:set>
                                    <p:animEffect transition="in" filter="checkerboard(across)">
                                      <p:cBhvr>
                                        <p:cTn id="7" dur="500"/>
                                        <p:tgtEl>
                                          <p:spTgt spid="433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3154">
                                            <p:txEl>
                                              <p:pRg st="1" end="1"/>
                                            </p:txEl>
                                          </p:spTgt>
                                        </p:tgtEl>
                                        <p:attrNameLst>
                                          <p:attrName>style.visibility</p:attrName>
                                        </p:attrNameLst>
                                      </p:cBhvr>
                                      <p:to>
                                        <p:strVal val="visible"/>
                                      </p:to>
                                    </p:set>
                                    <p:animEffect transition="in" filter="checkerboard(across)">
                                      <p:cBhvr>
                                        <p:cTn id="12" dur="500"/>
                                        <p:tgtEl>
                                          <p:spTgt spid="433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3154">
                                            <p:txEl>
                                              <p:pRg st="2" end="2"/>
                                            </p:txEl>
                                          </p:spTgt>
                                        </p:tgtEl>
                                        <p:attrNameLst>
                                          <p:attrName>style.visibility</p:attrName>
                                        </p:attrNameLst>
                                      </p:cBhvr>
                                      <p:to>
                                        <p:strVal val="visible"/>
                                      </p:to>
                                    </p:set>
                                    <p:animEffect transition="in" filter="checkerboard(across)">
                                      <p:cBhvr>
                                        <p:cTn id="17" dur="500"/>
                                        <p:tgtEl>
                                          <p:spTgt spid="433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3154">
                                            <p:txEl>
                                              <p:pRg st="4" end="4"/>
                                            </p:txEl>
                                          </p:spTgt>
                                        </p:tgtEl>
                                        <p:attrNameLst>
                                          <p:attrName>style.visibility</p:attrName>
                                        </p:attrNameLst>
                                      </p:cBhvr>
                                      <p:to>
                                        <p:strVal val="visible"/>
                                      </p:to>
                                    </p:set>
                                    <p:animEffect transition="in" filter="checkerboard(across)">
                                      <p:cBhvr>
                                        <p:cTn id="22" dur="500"/>
                                        <p:tgtEl>
                                          <p:spTgt spid="4331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3154">
                                            <p:txEl>
                                              <p:pRg st="6" end="6"/>
                                            </p:txEl>
                                          </p:spTgt>
                                        </p:tgtEl>
                                        <p:attrNameLst>
                                          <p:attrName>style.visibility</p:attrName>
                                        </p:attrNameLst>
                                      </p:cBhvr>
                                      <p:to>
                                        <p:strVal val="visible"/>
                                      </p:to>
                                    </p:set>
                                    <p:animEffect transition="in" filter="checkerboard(across)">
                                      <p:cBhvr>
                                        <p:cTn id="27" dur="500"/>
                                        <p:tgtEl>
                                          <p:spTgt spid="4331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20343"/>
          <p:cNvPicPr>
            <a:picLocks noChangeAspect="1" noChangeArrowheads="1"/>
          </p:cNvPicPr>
          <p:nvPr/>
        </p:nvPicPr>
        <p:blipFill>
          <a:blip r:embed="rId2" cstate="print">
            <a:lum bright="-6000" contrast="12000"/>
          </a:blip>
          <a:srcRect r="29825"/>
          <a:stretch>
            <a:fillRect/>
          </a:stretch>
        </p:blipFill>
        <p:spPr bwMode="auto">
          <a:xfrm>
            <a:off x="381000" y="762000"/>
            <a:ext cx="8382000" cy="6002338"/>
          </a:xfrm>
          <a:prstGeom prst="rect">
            <a:avLst/>
          </a:prstGeom>
          <a:noFill/>
          <a:ln w="76200" cmpd="tri">
            <a:solidFill>
              <a:schemeClr val="bg1"/>
            </a:solidFill>
            <a:miter lim="800000"/>
            <a:headEnd/>
            <a:tailEnd/>
          </a:ln>
        </p:spPr>
      </p:pic>
      <p:sp>
        <p:nvSpPr>
          <p:cNvPr id="273411" name="WordArt 3"/>
          <p:cNvSpPr>
            <a:spLocks noChangeArrowheads="1" noChangeShapeType="1" noTextEdit="1"/>
          </p:cNvSpPr>
          <p:nvPr/>
        </p:nvSpPr>
        <p:spPr bwMode="auto">
          <a:xfrm>
            <a:off x="381000" y="76200"/>
            <a:ext cx="8382000" cy="457200"/>
          </a:xfrm>
          <a:prstGeom prst="rect">
            <a:avLst/>
          </a:prstGeom>
        </p:spPr>
        <p:txBody>
          <a:bodyPr wrap="none" fromWordArt="1">
            <a:prstTxWarp prst="textInflateTop">
              <a:avLst>
                <a:gd name="adj" fmla="val 31917"/>
              </a:avLst>
            </a:prstTxWarp>
          </a:bodyPr>
          <a:lstStyle/>
          <a:p>
            <a:pPr algn="ctr"/>
            <a:r>
              <a:rPr lang="en-US" sz="32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28398" dir="3806097" algn="ctr" rotWithShape="0">
                    <a:schemeClr val="bg1"/>
                  </a:outerShdw>
                </a:effectLst>
                <a:latin typeface="Gill Sans Ultra Bold Condensed"/>
              </a:rPr>
              <a:t>GETTYSBURG</a:t>
            </a:r>
          </a:p>
        </p:txBody>
      </p:sp>
    </p:spTree>
  </p:cSld>
  <p:clrMapOvr>
    <a:masterClrMapping/>
  </p:clrMapOvr>
  <p:transition>
    <p:blinds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708" name="Rectangle 4"/>
          <p:cNvSpPr>
            <a:spLocks noGrp="1" noChangeArrowheads="1"/>
          </p:cNvSpPr>
          <p:nvPr>
            <p:ph type="title" idx="4294967295"/>
          </p:nvPr>
        </p:nvSpPr>
        <p:spPr>
          <a:xfrm>
            <a:off x="5867400" y="6629400"/>
            <a:ext cx="3276600" cy="228600"/>
          </a:xfrm>
        </p:spPr>
        <p:txBody>
          <a:bodyPr/>
          <a:lstStyle/>
          <a:p>
            <a:r>
              <a:rPr lang="en-US" sz="500"/>
              <a:t>Vicksburg/Gettysburg</a:t>
            </a:r>
          </a:p>
        </p:txBody>
      </p:sp>
      <p:sp>
        <p:nvSpPr>
          <p:cNvPr id="200712" name="Text Box 8"/>
          <p:cNvSpPr txBox="1">
            <a:spLocks noChangeArrowheads="1"/>
          </p:cNvSpPr>
          <p:nvPr/>
        </p:nvSpPr>
        <p:spPr bwMode="auto">
          <a:xfrm>
            <a:off x="5334000" y="838200"/>
            <a:ext cx="3810000" cy="57578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spcBef>
                <a:spcPct val="50000"/>
              </a:spcBef>
              <a:buFontTx/>
              <a:buChar char="•"/>
            </a:pPr>
            <a:r>
              <a:rPr lang="en-US" sz="4000" b="1">
                <a:solidFill>
                  <a:schemeClr val="bg1"/>
                </a:solidFill>
                <a:latin typeface="Franklin Gothic Medium Cond" pitchFamily="34" charset="0"/>
              </a:rPr>
              <a:t>General Lee invades the North.</a:t>
            </a:r>
          </a:p>
          <a:p>
            <a:pPr algn="ctr">
              <a:lnSpc>
                <a:spcPct val="80000"/>
              </a:lnSpc>
              <a:spcBef>
                <a:spcPct val="50000"/>
              </a:spcBef>
              <a:buFontTx/>
              <a:buChar char="•"/>
            </a:pPr>
            <a:r>
              <a:rPr lang="en-US" sz="4000" b="1">
                <a:solidFill>
                  <a:schemeClr val="bg1"/>
                </a:solidFill>
                <a:latin typeface="Franklin Gothic Medium Cond" pitchFamily="34" charset="0"/>
              </a:rPr>
              <a:t>The “High Tide of the Confederacy”. South’s last chance to capture Washington, D.C.</a:t>
            </a:r>
          </a:p>
        </p:txBody>
      </p:sp>
      <p:sp>
        <p:nvSpPr>
          <p:cNvPr id="200715" name="WordArt 11"/>
          <p:cNvSpPr>
            <a:spLocks noChangeArrowheads="1" noChangeShapeType="1" noTextEdit="1"/>
          </p:cNvSpPr>
          <p:nvPr/>
        </p:nvSpPr>
        <p:spPr bwMode="auto">
          <a:xfrm>
            <a:off x="381000" y="76200"/>
            <a:ext cx="8382000" cy="457200"/>
          </a:xfrm>
          <a:prstGeom prst="rect">
            <a:avLst/>
          </a:prstGeom>
        </p:spPr>
        <p:txBody>
          <a:bodyPr wrap="none" fromWordArt="1">
            <a:prstTxWarp prst="textInflateTop">
              <a:avLst>
                <a:gd name="adj" fmla="val 31917"/>
              </a:avLst>
            </a:prstTxWarp>
          </a:bodyPr>
          <a:lstStyle/>
          <a:p>
            <a:pPr algn="ctr"/>
            <a:r>
              <a:rPr lang="en-US" sz="32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28398" dir="3806097" algn="ctr" rotWithShape="0">
                    <a:schemeClr val="bg1"/>
                  </a:outerShdw>
                </a:effectLst>
                <a:latin typeface="Gill Sans Ultra Bold Condensed"/>
              </a:rPr>
              <a:t>GETTYSBURG</a:t>
            </a:r>
          </a:p>
        </p:txBody>
      </p:sp>
      <p:pic>
        <p:nvPicPr>
          <p:cNvPr id="200717" name="Picture 13" descr="20341"/>
          <p:cNvPicPr>
            <a:picLocks noChangeAspect="1" noChangeArrowheads="1"/>
          </p:cNvPicPr>
          <p:nvPr/>
        </p:nvPicPr>
        <p:blipFill>
          <a:blip r:embed="rId2" cstate="print"/>
          <a:srcRect/>
          <a:stretch>
            <a:fillRect/>
          </a:stretch>
        </p:blipFill>
        <p:spPr bwMode="auto">
          <a:xfrm>
            <a:off x="200025" y="685800"/>
            <a:ext cx="4981575" cy="6096000"/>
          </a:xfrm>
          <a:prstGeom prst="rect">
            <a:avLst/>
          </a:prstGeom>
          <a:noFill/>
        </p:spPr>
      </p:pic>
    </p:spTree>
  </p:cSld>
  <p:clrMapOvr>
    <a:masterClrMapping/>
  </p:clrMapOvr>
  <p:transition>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0066"/>
            </a:gs>
            <a:gs pos="100000">
              <a:schemeClr val="tx1"/>
            </a:gs>
          </a:gsLst>
          <a:lin ang="5400000" scaled="1"/>
        </a:gra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1592263" y="1323975"/>
            <a:ext cx="9144000" cy="0"/>
          </a:xfrm>
          <a:prstGeom prst="rect">
            <a:avLst/>
          </a:prstGeom>
          <a:noFill/>
          <a:ln w="9525">
            <a:noFill/>
            <a:miter lim="800000"/>
            <a:headEnd/>
            <a:tailEnd/>
          </a:ln>
          <a:effectLst/>
        </p:spPr>
        <p:txBody>
          <a:bodyPr>
            <a:spAutoFit/>
          </a:bodyPr>
          <a:lstStyle/>
          <a:p>
            <a:endParaRPr lang="en-US"/>
          </a:p>
        </p:txBody>
      </p:sp>
      <p:pic>
        <p:nvPicPr>
          <p:cNvPr id="299012" name="Picture 4" descr="SBS"/>
          <p:cNvPicPr>
            <a:picLocks noChangeAspect="1" noChangeArrowheads="1"/>
          </p:cNvPicPr>
          <p:nvPr/>
        </p:nvPicPr>
        <p:blipFill>
          <a:blip r:embed="rId2" cstate="print"/>
          <a:srcRect/>
          <a:stretch>
            <a:fillRect/>
          </a:stretch>
        </p:blipFill>
        <p:spPr bwMode="auto">
          <a:xfrm>
            <a:off x="6248400" y="2971800"/>
            <a:ext cx="2438400" cy="1752600"/>
          </a:xfrm>
          <a:prstGeom prst="rect">
            <a:avLst/>
          </a:prstGeom>
          <a:noFill/>
          <a:ln w="76200" cmpd="tri">
            <a:solidFill>
              <a:schemeClr val="bg1"/>
            </a:solidFill>
            <a:miter lim="800000"/>
            <a:headEnd/>
            <a:tailEnd/>
          </a:ln>
        </p:spPr>
      </p:pic>
      <p:sp>
        <p:nvSpPr>
          <p:cNvPr id="299014" name="Rectangle 6"/>
          <p:cNvSpPr>
            <a:spLocks noChangeArrowheads="1"/>
          </p:cNvSpPr>
          <p:nvPr/>
        </p:nvSpPr>
        <p:spPr bwMode="auto">
          <a:xfrm>
            <a:off x="-2339975" y="1687513"/>
            <a:ext cx="9144000" cy="0"/>
          </a:xfrm>
          <a:prstGeom prst="rect">
            <a:avLst/>
          </a:prstGeom>
          <a:noFill/>
          <a:ln w="9525">
            <a:noFill/>
            <a:miter lim="800000"/>
            <a:headEnd/>
            <a:tailEnd/>
          </a:ln>
          <a:effectLst/>
        </p:spPr>
        <p:txBody>
          <a:bodyPr>
            <a:spAutoFit/>
          </a:bodyPr>
          <a:lstStyle/>
          <a:p>
            <a:endParaRPr lang="en-US"/>
          </a:p>
        </p:txBody>
      </p:sp>
      <p:pic>
        <p:nvPicPr>
          <p:cNvPr id="299015" name="Picture 7" descr="March_Into_Immortality"/>
          <p:cNvPicPr>
            <a:picLocks noChangeAspect="1" noChangeArrowheads="1"/>
          </p:cNvPicPr>
          <p:nvPr/>
        </p:nvPicPr>
        <p:blipFill>
          <a:blip r:embed="rId3" cstate="print"/>
          <a:srcRect/>
          <a:stretch>
            <a:fillRect/>
          </a:stretch>
        </p:blipFill>
        <p:spPr bwMode="auto">
          <a:xfrm>
            <a:off x="6248400" y="5013325"/>
            <a:ext cx="2438400" cy="1768475"/>
          </a:xfrm>
          <a:prstGeom prst="rect">
            <a:avLst/>
          </a:prstGeom>
          <a:noFill/>
          <a:ln w="76200" cmpd="tri">
            <a:solidFill>
              <a:schemeClr val="bg1"/>
            </a:solidFill>
            <a:miter lim="800000"/>
            <a:headEnd/>
            <a:tailEnd/>
          </a:ln>
        </p:spPr>
      </p:pic>
      <p:sp>
        <p:nvSpPr>
          <p:cNvPr id="299020" name="WordArt 12"/>
          <p:cNvSpPr>
            <a:spLocks noChangeArrowheads="1" noChangeShapeType="1" noTextEdit="1"/>
          </p:cNvSpPr>
          <p:nvPr/>
        </p:nvSpPr>
        <p:spPr bwMode="auto">
          <a:xfrm>
            <a:off x="381000" y="76200"/>
            <a:ext cx="8382000" cy="457200"/>
          </a:xfrm>
          <a:prstGeom prst="rect">
            <a:avLst/>
          </a:prstGeom>
        </p:spPr>
        <p:txBody>
          <a:bodyPr wrap="none" fromWordArt="1">
            <a:prstTxWarp prst="textInflateTop">
              <a:avLst>
                <a:gd name="adj" fmla="val 31917"/>
              </a:avLst>
            </a:prstTxWarp>
          </a:bodyPr>
          <a:lstStyle/>
          <a:p>
            <a:pPr algn="ctr"/>
            <a:r>
              <a:rPr lang="en-US" sz="3200" b="1" kern="10">
                <a:ln w="22225">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dist="28398" dir="3806097" algn="ctr" rotWithShape="0">
                    <a:schemeClr val="bg1"/>
                  </a:outerShdw>
                </a:effectLst>
                <a:latin typeface="Gill Sans Ultra Bold Condensed"/>
              </a:rPr>
              <a:t>PICKETT'S CHARGE</a:t>
            </a:r>
          </a:p>
        </p:txBody>
      </p:sp>
      <p:sp>
        <p:nvSpPr>
          <p:cNvPr id="299021" name="Text Box 13"/>
          <p:cNvSpPr txBox="1">
            <a:spLocks noChangeArrowheads="1"/>
          </p:cNvSpPr>
          <p:nvPr/>
        </p:nvSpPr>
        <p:spPr bwMode="auto">
          <a:xfrm>
            <a:off x="0" y="5942013"/>
            <a:ext cx="4800600" cy="915987"/>
          </a:xfrm>
          <a:prstGeom prst="rect">
            <a:avLst/>
          </a:prstGeom>
          <a:noFill/>
          <a:ln w="9525">
            <a:noFill/>
            <a:miter lim="800000"/>
            <a:headEnd/>
            <a:tailEnd/>
          </a:ln>
          <a:effectLst/>
        </p:spPr>
        <p:txBody>
          <a:bodyPr>
            <a:spAutoFit/>
          </a:bodyPr>
          <a:lstStyle/>
          <a:p>
            <a:pPr algn="ctr">
              <a:lnSpc>
                <a:spcPct val="90000"/>
              </a:lnSpc>
              <a:spcBef>
                <a:spcPct val="50000"/>
              </a:spcBef>
            </a:pPr>
            <a:r>
              <a:rPr lang="en-US" b="1">
                <a:solidFill>
                  <a:schemeClr val="bg1"/>
                </a:solidFill>
                <a:latin typeface="Arial" charset="0"/>
              </a:rPr>
              <a:t>General Lee orders a frontal assault on Union lines to break through, surround and destroy the North.</a:t>
            </a:r>
          </a:p>
        </p:txBody>
      </p:sp>
      <p:pic>
        <p:nvPicPr>
          <p:cNvPr id="299022" name="Picture 14" descr="gpickett"/>
          <p:cNvPicPr>
            <a:picLocks noChangeAspect="1" noChangeArrowheads="1"/>
          </p:cNvPicPr>
          <p:nvPr/>
        </p:nvPicPr>
        <p:blipFill>
          <a:blip r:embed="rId4" cstate="print"/>
          <a:srcRect/>
          <a:stretch>
            <a:fillRect/>
          </a:stretch>
        </p:blipFill>
        <p:spPr bwMode="auto">
          <a:xfrm>
            <a:off x="6553200" y="838200"/>
            <a:ext cx="1700213" cy="1905000"/>
          </a:xfrm>
          <a:prstGeom prst="rect">
            <a:avLst/>
          </a:prstGeom>
          <a:noFill/>
          <a:ln w="57150" cmpd="thickThin">
            <a:solidFill>
              <a:schemeClr val="bg1"/>
            </a:solidFill>
            <a:miter lim="800000"/>
            <a:headEnd/>
            <a:tailEnd/>
          </a:ln>
        </p:spPr>
      </p:pic>
      <p:sp>
        <p:nvSpPr>
          <p:cNvPr id="299025" name="Text Box 17"/>
          <p:cNvSpPr txBox="1">
            <a:spLocks noChangeArrowheads="1"/>
          </p:cNvSpPr>
          <p:nvPr/>
        </p:nvSpPr>
        <p:spPr bwMode="auto">
          <a:xfrm>
            <a:off x="4495800" y="1066800"/>
            <a:ext cx="1981200" cy="701675"/>
          </a:xfrm>
          <a:prstGeom prst="rect">
            <a:avLst/>
          </a:prstGeom>
          <a:noFill/>
          <a:ln w="9525">
            <a:noFill/>
            <a:miter lim="800000"/>
            <a:headEnd/>
            <a:tailEnd/>
          </a:ln>
          <a:effectLst/>
        </p:spPr>
        <p:txBody>
          <a:bodyPr>
            <a:spAutoFit/>
          </a:bodyPr>
          <a:lstStyle/>
          <a:p>
            <a:pPr algn="ctr">
              <a:spcBef>
                <a:spcPct val="50000"/>
              </a:spcBef>
            </a:pPr>
            <a:r>
              <a:rPr lang="en-US" b="1">
                <a:solidFill>
                  <a:schemeClr val="bg1"/>
                </a:solidFill>
              </a:rPr>
              <a:t>General George Pickett</a:t>
            </a:r>
          </a:p>
        </p:txBody>
      </p:sp>
      <p:pic>
        <p:nvPicPr>
          <p:cNvPr id="299027" name="Picture 19" descr="20341"/>
          <p:cNvPicPr>
            <a:picLocks noChangeAspect="1" noChangeArrowheads="1"/>
          </p:cNvPicPr>
          <p:nvPr/>
        </p:nvPicPr>
        <p:blipFill>
          <a:blip r:embed="rId5" cstate="print"/>
          <a:srcRect/>
          <a:stretch>
            <a:fillRect/>
          </a:stretch>
        </p:blipFill>
        <p:spPr bwMode="auto">
          <a:xfrm>
            <a:off x="152400" y="762000"/>
            <a:ext cx="4267200" cy="5105400"/>
          </a:xfrm>
          <a:prstGeom prst="rect">
            <a:avLst/>
          </a:prstGeom>
          <a:noFill/>
        </p:spPr>
      </p:pic>
      <p:sp>
        <p:nvSpPr>
          <p:cNvPr id="299028" name="Line 20"/>
          <p:cNvSpPr>
            <a:spLocks noChangeShapeType="1"/>
          </p:cNvSpPr>
          <p:nvPr/>
        </p:nvSpPr>
        <p:spPr bwMode="auto">
          <a:xfrm flipH="1" flipV="1">
            <a:off x="2438400" y="2971800"/>
            <a:ext cx="4191000" cy="838200"/>
          </a:xfrm>
          <a:prstGeom prst="line">
            <a:avLst/>
          </a:prstGeom>
          <a:noFill/>
          <a:ln w="76200">
            <a:solidFill>
              <a:srgbClr val="A50021"/>
            </a:solidFill>
            <a:round/>
            <a:headEnd/>
            <a:tailEnd type="triangle" w="med" len="med"/>
          </a:ln>
          <a:effectLst/>
        </p:spPr>
        <p:txBody>
          <a:bodyPr/>
          <a:lstStyle/>
          <a:p>
            <a:endParaRPr lang="en-US"/>
          </a:p>
        </p:txBody>
      </p:sp>
      <p:sp>
        <p:nvSpPr>
          <p:cNvPr id="299029" name="Line 21"/>
          <p:cNvSpPr>
            <a:spLocks noChangeShapeType="1"/>
          </p:cNvSpPr>
          <p:nvPr/>
        </p:nvSpPr>
        <p:spPr bwMode="auto">
          <a:xfrm flipH="1" flipV="1">
            <a:off x="2438400" y="3276600"/>
            <a:ext cx="4038600" cy="2438400"/>
          </a:xfrm>
          <a:prstGeom prst="line">
            <a:avLst/>
          </a:prstGeom>
          <a:noFill/>
          <a:ln w="76200">
            <a:solidFill>
              <a:srgbClr val="A50021"/>
            </a:solidFill>
            <a:round/>
            <a:headEnd/>
            <a:tailEnd type="triangle" w="med" len="med"/>
          </a:ln>
          <a:effectLst/>
        </p:spPr>
        <p:txBody>
          <a:bodyPr/>
          <a:lstStyle/>
          <a:p>
            <a:endParaRPr lang="en-US"/>
          </a:p>
        </p:txBody>
      </p:sp>
    </p:spTree>
  </p:cSld>
  <p:clrMapOvr>
    <a:masterClrMapping/>
  </p:clrMapOvr>
  <p:transition>
    <p:blinds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94242" name="Picture 2" descr="c15t05"/>
          <p:cNvPicPr preferRelativeResize="0">
            <a:picLocks noChangeAspect="1" noChangeArrowheads="1"/>
          </p:cNvPicPr>
          <p:nvPr/>
        </p:nvPicPr>
        <p:blipFill>
          <a:blip r:embed="rId3" cstate="print">
            <a:lum bright="-6000" contrast="6000"/>
          </a:blip>
          <a:srcRect l="1852" t="4550" r="1852" b="5835"/>
          <a:stretch>
            <a:fillRect/>
          </a:stretch>
        </p:blipFill>
        <p:spPr bwMode="auto">
          <a:xfrm>
            <a:off x="152400" y="990600"/>
            <a:ext cx="8763000" cy="4044950"/>
          </a:xfrm>
          <a:prstGeom prst="rect">
            <a:avLst/>
          </a:prstGeom>
          <a:noFill/>
          <a:ln w="76200" cmpd="tri">
            <a:solidFill>
              <a:srgbClr val="000000"/>
            </a:solidFill>
            <a:miter lim="800000"/>
            <a:headEnd/>
            <a:tailEnd/>
          </a:ln>
          <a:effectLst/>
        </p:spPr>
      </p:pic>
      <p:sp>
        <p:nvSpPr>
          <p:cNvPr id="394243" name="Text Box 3"/>
          <p:cNvSpPr txBox="1">
            <a:spLocks noChangeArrowheads="1"/>
          </p:cNvSpPr>
          <p:nvPr/>
        </p:nvSpPr>
        <p:spPr bwMode="auto">
          <a:xfrm>
            <a:off x="381000" y="0"/>
            <a:ext cx="8382000" cy="91440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spcBef>
                <a:spcPct val="50000"/>
              </a:spcBef>
            </a:pPr>
            <a:r>
              <a:rPr lang="en-US" sz="5400" b="1">
                <a:solidFill>
                  <a:srgbClr val="D42800"/>
                </a:solidFill>
                <a:latin typeface="Baskerville Old Face" pitchFamily="18" charset="0"/>
              </a:rPr>
              <a:t>Gettysburg Casualties</a:t>
            </a:r>
          </a:p>
        </p:txBody>
      </p:sp>
      <p:sp>
        <p:nvSpPr>
          <p:cNvPr id="394244" name="Text Box 4"/>
          <p:cNvSpPr txBox="1">
            <a:spLocks noChangeArrowheads="1"/>
          </p:cNvSpPr>
          <p:nvPr/>
        </p:nvSpPr>
        <p:spPr bwMode="auto">
          <a:xfrm>
            <a:off x="0" y="5268913"/>
            <a:ext cx="9144000" cy="1436687"/>
          </a:xfrm>
          <a:prstGeom prst="rect">
            <a:avLst/>
          </a:prstGeom>
          <a:noFill/>
          <a:ln w="9525">
            <a:noFill/>
            <a:miter lim="800000"/>
            <a:headEnd/>
            <a:tailEnd/>
          </a:ln>
          <a:effectLst/>
        </p:spPr>
        <p:txBody>
          <a:bodyPr>
            <a:spAutoFit/>
          </a:bodyPr>
          <a:lstStyle/>
          <a:p>
            <a:pPr algn="ctr">
              <a:lnSpc>
                <a:spcPct val="80000"/>
              </a:lnSpc>
              <a:spcBef>
                <a:spcPct val="40000"/>
              </a:spcBef>
              <a:buFontTx/>
              <a:buChar char="•"/>
            </a:pPr>
            <a:r>
              <a:rPr lang="en-US" b="1">
                <a:solidFill>
                  <a:srgbClr val="000000"/>
                </a:solidFill>
                <a:latin typeface="Georgia" pitchFamily="18" charset="0"/>
              </a:rPr>
              <a:t>The defeat of Lee at Gettysburg would be the last time Lee would invade the North and try to take Washington, D.C.</a:t>
            </a:r>
          </a:p>
          <a:p>
            <a:pPr algn="ctr">
              <a:lnSpc>
                <a:spcPct val="80000"/>
              </a:lnSpc>
              <a:spcBef>
                <a:spcPct val="40000"/>
              </a:spcBef>
              <a:buFontTx/>
              <a:buChar char="•"/>
            </a:pPr>
            <a:r>
              <a:rPr lang="en-US" b="1">
                <a:solidFill>
                  <a:srgbClr val="000000"/>
                </a:solidFill>
                <a:latin typeface="Georgia" pitchFamily="18" charset="0"/>
              </a:rPr>
              <a:t>Lee’s retreat at Gettysburg on July 3</a:t>
            </a:r>
            <a:r>
              <a:rPr lang="en-US" b="1" baseline="30000">
                <a:solidFill>
                  <a:srgbClr val="000000"/>
                </a:solidFill>
                <a:latin typeface="Georgia" pitchFamily="18" charset="0"/>
              </a:rPr>
              <a:t>rd</a:t>
            </a:r>
            <a:r>
              <a:rPr lang="en-US" b="1">
                <a:solidFill>
                  <a:srgbClr val="000000"/>
                </a:solidFill>
                <a:latin typeface="Georgia" pitchFamily="18" charset="0"/>
              </a:rPr>
              <a:t> and Grant’s defeat of the South at  Vicksburg on July 4</a:t>
            </a:r>
            <a:r>
              <a:rPr lang="en-US" b="1" baseline="30000">
                <a:solidFill>
                  <a:srgbClr val="000000"/>
                </a:solidFill>
                <a:latin typeface="Georgia" pitchFamily="18" charset="0"/>
              </a:rPr>
              <a:t>th</a:t>
            </a:r>
            <a:r>
              <a:rPr lang="en-US" b="1">
                <a:solidFill>
                  <a:srgbClr val="000000"/>
                </a:solidFill>
                <a:latin typeface="Georgia" pitchFamily="18" charset="0"/>
              </a:rPr>
              <a:t> would lead to the eventual surrender of the South by 1865.</a:t>
            </a:r>
          </a:p>
        </p:txBody>
      </p:sp>
      <p:sp>
        <p:nvSpPr>
          <p:cNvPr id="394245" name="AutoShape 5">
            <a:hlinkClick r:id="rId4" action="ppaction://hlinksldjump"/>
          </p:cNvPr>
          <p:cNvSpPr>
            <a:spLocks noChangeArrowheads="1"/>
          </p:cNvSpPr>
          <p:nvPr/>
        </p:nvSpPr>
        <p:spPr bwMode="auto">
          <a:xfrm>
            <a:off x="8534400" y="6553200"/>
            <a:ext cx="381000" cy="228600"/>
          </a:xfrm>
          <a:prstGeom prst="irregularSeal2">
            <a:avLst/>
          </a:prstGeom>
          <a:solidFill>
            <a:srgbClr val="FF0000"/>
          </a:solidFill>
          <a:ln w="9525">
            <a:solidFill>
              <a:srgbClr val="00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4244">
                                            <p:txEl>
                                              <p:pRg st="0" end="0"/>
                                            </p:txEl>
                                          </p:spTgt>
                                        </p:tgtEl>
                                        <p:attrNameLst>
                                          <p:attrName>style.visibility</p:attrName>
                                        </p:attrNameLst>
                                      </p:cBhvr>
                                      <p:to>
                                        <p:strVal val="visible"/>
                                      </p:to>
                                    </p:set>
                                    <p:animEffect transition="in" filter="dissolve">
                                      <p:cBhvr>
                                        <p:cTn id="7" dur="500"/>
                                        <p:tgtEl>
                                          <p:spTgt spid="394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4244">
                                            <p:txEl>
                                              <p:pRg st="1" end="1"/>
                                            </p:txEl>
                                          </p:spTgt>
                                        </p:tgtEl>
                                        <p:attrNameLst>
                                          <p:attrName>style.visibility</p:attrName>
                                        </p:attrNameLst>
                                      </p:cBhvr>
                                      <p:to>
                                        <p:strVal val="visible"/>
                                      </p:to>
                                    </p:set>
                                    <p:animEffect transition="in" filter="dissolve">
                                      <p:cBhvr>
                                        <p:cTn id="12" dur="500"/>
                                        <p:tgtEl>
                                          <p:spTgt spid="394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0" y="228600"/>
            <a:ext cx="9144000" cy="1114425"/>
          </a:xfrm>
          <a:prstGeom prst="rect">
            <a:avLst/>
          </a:prstGeom>
          <a:noFill/>
          <a:ln w="9525">
            <a:noFill/>
            <a:miter lim="800000"/>
            <a:headEnd/>
            <a:tailEnd/>
          </a:ln>
          <a:effectLst/>
        </p:spPr>
        <p:txBody>
          <a:bodyPr>
            <a:spAutoFit/>
          </a:bodyPr>
          <a:lstStyle/>
          <a:p>
            <a:pPr>
              <a:buFont typeface="Symbol" pitchFamily="18" charset="2"/>
              <a:buNone/>
            </a:pPr>
            <a:r>
              <a:rPr lang="en-US" sz="2400" b="1">
                <a:latin typeface="Tahoma" pitchFamily="34" charset="0"/>
              </a:rPr>
              <a:t>4. THE WAR YEARS:  1861 TO 1863-----</a:t>
            </a:r>
            <a:r>
              <a:rPr lang="en-US" sz="2400" b="1" i="1">
                <a:solidFill>
                  <a:srgbClr val="006600"/>
                </a:solidFill>
                <a:latin typeface="Tahoma" pitchFamily="34" charset="0"/>
              </a:rPr>
              <a:t>Turning points</a:t>
            </a:r>
            <a:r>
              <a:rPr lang="en-US" sz="2400" b="1">
                <a:latin typeface="Tahoma" pitchFamily="34" charset="0"/>
              </a:rPr>
              <a:t> </a:t>
            </a:r>
          </a:p>
          <a:p>
            <a:pPr>
              <a:lnSpc>
                <a:spcPct val="90000"/>
              </a:lnSpc>
              <a:buFont typeface="Wingdings" pitchFamily="2" charset="2"/>
              <a:buChar char="§"/>
            </a:pPr>
            <a:r>
              <a:rPr lang="en-US" sz="2400" b="1">
                <a:latin typeface="Tahoma" pitchFamily="34" charset="0"/>
              </a:rPr>
              <a:t>Battle Fronts</a:t>
            </a:r>
            <a:endParaRPr lang="en-US" sz="2400" b="1">
              <a:solidFill>
                <a:srgbClr val="800000"/>
              </a:solidFill>
              <a:latin typeface="Tahoma" pitchFamily="34" charset="0"/>
            </a:endParaRPr>
          </a:p>
          <a:p>
            <a:pPr lvl="1">
              <a:lnSpc>
                <a:spcPct val="90000"/>
              </a:lnSpc>
              <a:buFont typeface="Wingdings" pitchFamily="2" charset="2"/>
              <a:buChar char="§"/>
            </a:pPr>
            <a:r>
              <a:rPr lang="en-US" sz="2400" b="1">
                <a:solidFill>
                  <a:srgbClr val="000066"/>
                </a:solidFill>
                <a:latin typeface="Tahoma" pitchFamily="34" charset="0"/>
              </a:rPr>
              <a:t>Western Theater------------------------Eastern theater</a:t>
            </a:r>
            <a:endParaRPr lang="en-US" sz="2800" b="1">
              <a:latin typeface="Impact" pitchFamily="34" charset="0"/>
            </a:endParaRPr>
          </a:p>
        </p:txBody>
      </p:sp>
      <p:sp>
        <p:nvSpPr>
          <p:cNvPr id="204803" name="Rectangle 3"/>
          <p:cNvSpPr>
            <a:spLocks noGrp="1" noChangeArrowheads="1"/>
          </p:cNvSpPr>
          <p:nvPr>
            <p:ph type="title" idx="4294967295"/>
          </p:nvPr>
        </p:nvSpPr>
        <p:spPr>
          <a:xfrm>
            <a:off x="8382000" y="6324600"/>
            <a:ext cx="762000" cy="304800"/>
          </a:xfrm>
        </p:spPr>
        <p:txBody>
          <a:bodyPr/>
          <a:lstStyle/>
          <a:p>
            <a:r>
              <a:rPr lang="en-US" sz="800"/>
              <a:t>Notes 2</a:t>
            </a:r>
            <a:endParaRPr lang="en-US" sz="2800"/>
          </a:p>
        </p:txBody>
      </p:sp>
      <p:sp>
        <p:nvSpPr>
          <p:cNvPr id="204804" name="AutoShape 4"/>
          <p:cNvSpPr>
            <a:spLocks noChangeArrowheads="1"/>
          </p:cNvSpPr>
          <p:nvPr/>
        </p:nvSpPr>
        <p:spPr bwMode="auto">
          <a:xfrm>
            <a:off x="1219200" y="1524000"/>
            <a:ext cx="228600" cy="381000"/>
          </a:xfrm>
          <a:prstGeom prst="down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sp>
        <p:nvSpPr>
          <p:cNvPr id="204805" name="AutoShape 5"/>
          <p:cNvSpPr>
            <a:spLocks noChangeArrowheads="1"/>
          </p:cNvSpPr>
          <p:nvPr/>
        </p:nvSpPr>
        <p:spPr bwMode="auto">
          <a:xfrm>
            <a:off x="7391400" y="1524000"/>
            <a:ext cx="228600" cy="381000"/>
          </a:xfrm>
          <a:prstGeom prst="down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sp>
        <p:nvSpPr>
          <p:cNvPr id="204806" name="Text Box 6"/>
          <p:cNvSpPr txBox="1">
            <a:spLocks noChangeArrowheads="1"/>
          </p:cNvSpPr>
          <p:nvPr/>
        </p:nvSpPr>
        <p:spPr bwMode="auto">
          <a:xfrm>
            <a:off x="152400" y="2057400"/>
            <a:ext cx="2514600" cy="1260475"/>
          </a:xfrm>
          <a:prstGeom prst="rect">
            <a:avLst/>
          </a:prstGeom>
          <a:noFill/>
          <a:ln w="9525">
            <a:noFill/>
            <a:miter lim="800000"/>
            <a:headEnd/>
            <a:tailEnd/>
          </a:ln>
          <a:effectLst/>
        </p:spPr>
        <p:txBody>
          <a:bodyPr>
            <a:spAutoFit/>
          </a:bodyPr>
          <a:lstStyle/>
          <a:p>
            <a:pPr algn="ctr">
              <a:lnSpc>
                <a:spcPct val="80000"/>
              </a:lnSpc>
              <a:spcBef>
                <a:spcPct val="50000"/>
              </a:spcBef>
            </a:pPr>
            <a:r>
              <a:rPr lang="en-US" sz="2400" b="1" i="1" u="sng">
                <a:solidFill>
                  <a:srgbClr val="0000CC"/>
                </a:solidFill>
              </a:rPr>
              <a:t>Summary:</a:t>
            </a:r>
            <a:br>
              <a:rPr lang="en-US" sz="2400" b="1" i="1" u="sng">
                <a:solidFill>
                  <a:srgbClr val="0000CC"/>
                </a:solidFill>
              </a:rPr>
            </a:br>
            <a:r>
              <a:rPr lang="en-US" sz="2400" b="1" i="1"/>
              <a:t> USA is defeating the CSA because of General Grant</a:t>
            </a:r>
          </a:p>
        </p:txBody>
      </p:sp>
      <p:sp>
        <p:nvSpPr>
          <p:cNvPr id="204807" name="Text Box 7"/>
          <p:cNvSpPr txBox="1">
            <a:spLocks noChangeArrowheads="1"/>
          </p:cNvSpPr>
          <p:nvPr/>
        </p:nvSpPr>
        <p:spPr bwMode="auto">
          <a:xfrm>
            <a:off x="6248400" y="1981200"/>
            <a:ext cx="2514600" cy="1260475"/>
          </a:xfrm>
          <a:prstGeom prst="rect">
            <a:avLst/>
          </a:prstGeom>
          <a:noFill/>
          <a:ln w="9525">
            <a:noFill/>
            <a:miter lim="800000"/>
            <a:headEnd/>
            <a:tailEnd/>
          </a:ln>
          <a:effectLst/>
        </p:spPr>
        <p:txBody>
          <a:bodyPr>
            <a:spAutoFit/>
          </a:bodyPr>
          <a:lstStyle/>
          <a:p>
            <a:pPr algn="ctr">
              <a:lnSpc>
                <a:spcPct val="80000"/>
              </a:lnSpc>
              <a:spcBef>
                <a:spcPct val="50000"/>
              </a:spcBef>
            </a:pPr>
            <a:r>
              <a:rPr lang="en-US" sz="2400" b="1" i="1" u="sng">
                <a:solidFill>
                  <a:srgbClr val="0000CC"/>
                </a:solidFill>
              </a:rPr>
              <a:t>Summary</a:t>
            </a:r>
            <a:r>
              <a:rPr lang="en-US" sz="2400" b="1" i="1"/>
              <a:t>: </a:t>
            </a:r>
            <a:br>
              <a:rPr lang="en-US" sz="2400" b="1" i="1"/>
            </a:br>
            <a:r>
              <a:rPr lang="en-US" sz="2400" b="1" i="1"/>
              <a:t>CSA is defeating the USA because of General Lee</a:t>
            </a:r>
          </a:p>
        </p:txBody>
      </p:sp>
      <p:sp>
        <p:nvSpPr>
          <p:cNvPr id="204808" name="WordArt 8"/>
          <p:cNvSpPr>
            <a:spLocks noChangeArrowheads="1" noChangeShapeType="1" noTextEdit="1"/>
          </p:cNvSpPr>
          <p:nvPr/>
        </p:nvSpPr>
        <p:spPr bwMode="auto">
          <a:xfrm>
            <a:off x="3657600" y="1981200"/>
            <a:ext cx="1747838" cy="571500"/>
          </a:xfrm>
          <a:prstGeom prst="rect">
            <a:avLst/>
          </a:prstGeom>
        </p:spPr>
        <p:txBody>
          <a:bodyPr wrap="none" fromWordArt="1">
            <a:prstTxWarp prst="textCanUp">
              <a:avLst>
                <a:gd name="adj" fmla="val 85713"/>
              </a:avLst>
            </a:prstTxWarp>
          </a:bodyPr>
          <a:lstStyle/>
          <a:p>
            <a:pPr algn="ctr"/>
            <a:r>
              <a:rPr lang="en-US" sz="3600" kern="10">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tx1"/>
                  </a:outerShdw>
                </a:effectLst>
                <a:latin typeface="Impact"/>
              </a:rPr>
              <a:t>1861 to 1863</a:t>
            </a:r>
          </a:p>
        </p:txBody>
      </p:sp>
      <p:sp>
        <p:nvSpPr>
          <p:cNvPr id="204811" name="AutoShape 11">
            <a:hlinkClick r:id="rId3" action="ppaction://hlinksldjump"/>
          </p:cNvPr>
          <p:cNvSpPr>
            <a:spLocks noChangeArrowheads="1"/>
          </p:cNvSpPr>
          <p:nvPr/>
        </p:nvSpPr>
        <p:spPr bwMode="auto">
          <a:xfrm>
            <a:off x="4114800" y="16002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4813" name="AutoShape 13">
            <a:hlinkClick r:id="rId4" action="ppaction://hlinksldjump"/>
          </p:cNvPr>
          <p:cNvSpPr>
            <a:spLocks noChangeArrowheads="1"/>
          </p:cNvSpPr>
          <p:nvPr/>
        </p:nvSpPr>
        <p:spPr bwMode="auto">
          <a:xfrm>
            <a:off x="1981200" y="1676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4814" name="AutoShape 14">
            <a:hlinkClick r:id="rId5" action="ppaction://hlinksldjump"/>
          </p:cNvPr>
          <p:cNvSpPr>
            <a:spLocks noChangeArrowheads="1"/>
          </p:cNvSpPr>
          <p:nvPr/>
        </p:nvSpPr>
        <p:spPr bwMode="auto">
          <a:xfrm>
            <a:off x="8305800" y="1676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4815" name="Text Box 15"/>
          <p:cNvSpPr txBox="1">
            <a:spLocks noChangeArrowheads="1"/>
          </p:cNvSpPr>
          <p:nvPr/>
        </p:nvSpPr>
        <p:spPr bwMode="auto">
          <a:xfrm>
            <a:off x="0" y="3505200"/>
            <a:ext cx="9144000" cy="2524125"/>
          </a:xfrm>
          <a:prstGeom prst="rect">
            <a:avLst/>
          </a:prstGeom>
          <a:noFill/>
          <a:ln w="9525">
            <a:noFill/>
            <a:miter lim="800000"/>
            <a:headEnd/>
            <a:tailEnd/>
          </a:ln>
          <a:effectLst/>
        </p:spPr>
        <p:txBody>
          <a:bodyPr>
            <a:spAutoFit/>
          </a:bodyPr>
          <a:lstStyle/>
          <a:p>
            <a:pPr>
              <a:lnSpc>
                <a:spcPct val="90000"/>
              </a:lnSpc>
              <a:spcBef>
                <a:spcPct val="25000"/>
              </a:spcBef>
              <a:buFont typeface="Wingdings" pitchFamily="2" charset="2"/>
              <a:buChar char="§"/>
            </a:pPr>
            <a:r>
              <a:rPr lang="en-US" sz="2400" b="1">
                <a:latin typeface="Tahoma" pitchFamily="34" charset="0"/>
              </a:rPr>
              <a:t>Lincoln’s </a:t>
            </a:r>
            <a:r>
              <a:rPr lang="en-US" sz="2400" b="1" i="1">
                <a:solidFill>
                  <a:schemeClr val="accent2"/>
                </a:solidFill>
                <a:latin typeface="Tahoma" pitchFamily="34" charset="0"/>
              </a:rPr>
              <a:t>“first steps”</a:t>
            </a:r>
            <a:r>
              <a:rPr lang="en-US" sz="2400" b="1">
                <a:latin typeface="Tahoma" pitchFamily="34" charset="0"/>
              </a:rPr>
              <a:t>  to abolish slavery</a:t>
            </a:r>
            <a:endParaRPr lang="en-US" sz="2400" b="1">
              <a:solidFill>
                <a:srgbClr val="990000"/>
              </a:solidFill>
              <a:latin typeface="Tahoma" pitchFamily="34" charset="0"/>
            </a:endParaRPr>
          </a:p>
          <a:p>
            <a:pPr lvl="1">
              <a:lnSpc>
                <a:spcPct val="90000"/>
              </a:lnSpc>
              <a:spcBef>
                <a:spcPct val="25000"/>
              </a:spcBef>
              <a:buFont typeface="Wingdings" pitchFamily="2" charset="2"/>
              <a:buChar char="§"/>
            </a:pPr>
            <a:r>
              <a:rPr lang="en-US" sz="2400" b="1" i="1" u="sng">
                <a:solidFill>
                  <a:srgbClr val="008000"/>
                </a:solidFill>
                <a:latin typeface="Tahoma" pitchFamily="34" charset="0"/>
              </a:rPr>
              <a:t>Emancipation Proclamation</a:t>
            </a:r>
            <a:r>
              <a:rPr lang="en-US" sz="2400" b="1" i="1">
                <a:solidFill>
                  <a:srgbClr val="361B00"/>
                </a:solidFill>
                <a:latin typeface="Tahoma" pitchFamily="34" charset="0"/>
              </a:rPr>
              <a:t>--</a:t>
            </a:r>
            <a:r>
              <a:rPr lang="en-US" sz="2400" b="1">
                <a:solidFill>
                  <a:srgbClr val="361B00"/>
                </a:solidFill>
                <a:latin typeface="Tahoma" pitchFamily="34" charset="0"/>
              </a:rPr>
              <a:t>Jan. 1863</a:t>
            </a:r>
            <a:endParaRPr lang="en-US" sz="2400" b="1" i="1">
              <a:latin typeface="Tahoma" pitchFamily="34" charset="0"/>
            </a:endParaRPr>
          </a:p>
          <a:p>
            <a:pPr lvl="2">
              <a:lnSpc>
                <a:spcPct val="90000"/>
              </a:lnSpc>
              <a:spcBef>
                <a:spcPct val="25000"/>
              </a:spcBef>
              <a:buFont typeface="Wingdings" pitchFamily="2" charset="2"/>
              <a:buChar char="§"/>
            </a:pPr>
            <a:r>
              <a:rPr lang="en-US" sz="2400" b="1">
                <a:latin typeface="Tahoma" pitchFamily="34" charset="0"/>
              </a:rPr>
              <a:t>freed slaves in states still in rebellion</a:t>
            </a:r>
          </a:p>
          <a:p>
            <a:pPr lvl="2">
              <a:lnSpc>
                <a:spcPct val="90000"/>
              </a:lnSpc>
              <a:spcBef>
                <a:spcPct val="25000"/>
              </a:spcBef>
              <a:buFont typeface="Wingdings" pitchFamily="2" charset="2"/>
              <a:buChar char="§"/>
            </a:pPr>
            <a:r>
              <a:rPr lang="en-US" sz="2400" b="1">
                <a:latin typeface="Tahoma" pitchFamily="34" charset="0"/>
              </a:rPr>
              <a:t>Kept Great Britain out the war</a:t>
            </a:r>
          </a:p>
          <a:p>
            <a:pPr lvl="2">
              <a:lnSpc>
                <a:spcPct val="90000"/>
              </a:lnSpc>
              <a:spcBef>
                <a:spcPct val="25000"/>
              </a:spcBef>
              <a:buFont typeface="Wingdings" pitchFamily="2" charset="2"/>
              <a:buChar char="§"/>
            </a:pPr>
            <a:r>
              <a:rPr lang="en-US" sz="2400" b="1">
                <a:latin typeface="Tahoma" pitchFamily="34" charset="0"/>
              </a:rPr>
              <a:t>Freed slaves can fight for the Union army</a:t>
            </a:r>
          </a:p>
          <a:p>
            <a:pPr lvl="2">
              <a:lnSpc>
                <a:spcPct val="90000"/>
              </a:lnSpc>
              <a:spcBef>
                <a:spcPct val="25000"/>
              </a:spcBef>
              <a:buFont typeface="Wingdings" pitchFamily="2" charset="2"/>
              <a:buChar char="§"/>
            </a:pPr>
            <a:r>
              <a:rPr lang="en-US" sz="2400" b="1">
                <a:latin typeface="Tahoma" pitchFamily="34" charset="0"/>
              </a:rPr>
              <a:t>Union troops:  “freedom fighters”</a:t>
            </a:r>
          </a:p>
        </p:txBody>
      </p:sp>
      <p:sp>
        <p:nvSpPr>
          <p:cNvPr id="204816" name="AutoShape 16">
            <a:hlinkClick r:id="rId6" action="ppaction://hlinksldjump"/>
          </p:cNvPr>
          <p:cNvSpPr>
            <a:spLocks noChangeArrowheads="1"/>
          </p:cNvSpPr>
          <p:nvPr/>
        </p:nvSpPr>
        <p:spPr bwMode="auto">
          <a:xfrm>
            <a:off x="6781800" y="39624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4817" name="AutoShape 17">
            <a:hlinkClick r:id="rId7" action="ppaction://hlinksldjump"/>
          </p:cNvPr>
          <p:cNvSpPr>
            <a:spLocks noChangeArrowheads="1"/>
          </p:cNvSpPr>
          <p:nvPr/>
        </p:nvSpPr>
        <p:spPr bwMode="auto">
          <a:xfrm>
            <a:off x="8534400" y="21336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02">
                                            <p:txEl>
                                              <p:pRg st="0" end="0"/>
                                            </p:txEl>
                                          </p:spTgt>
                                        </p:tgtEl>
                                        <p:attrNameLst>
                                          <p:attrName>style.visibility</p:attrName>
                                        </p:attrNameLst>
                                      </p:cBhvr>
                                      <p:to>
                                        <p:strVal val="visible"/>
                                      </p:to>
                                    </p:set>
                                    <p:animEffect transition="in" filter="checkerboard(across)">
                                      <p:cBhvr>
                                        <p:cTn id="7" dur="500"/>
                                        <p:tgtEl>
                                          <p:spTgt spid="204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02">
                                            <p:txEl>
                                              <p:pRg st="1" end="1"/>
                                            </p:txEl>
                                          </p:spTgt>
                                        </p:tgtEl>
                                        <p:attrNameLst>
                                          <p:attrName>style.visibility</p:attrName>
                                        </p:attrNameLst>
                                      </p:cBhvr>
                                      <p:to>
                                        <p:strVal val="visible"/>
                                      </p:to>
                                    </p:set>
                                    <p:animEffect transition="in" filter="checkerboard(across)">
                                      <p:cBhvr>
                                        <p:cTn id="12" dur="500"/>
                                        <p:tgtEl>
                                          <p:spTgt spid="2048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02">
                                            <p:txEl>
                                              <p:pRg st="2" end="2"/>
                                            </p:txEl>
                                          </p:spTgt>
                                        </p:tgtEl>
                                        <p:attrNameLst>
                                          <p:attrName>style.visibility</p:attrName>
                                        </p:attrNameLst>
                                      </p:cBhvr>
                                      <p:to>
                                        <p:strVal val="visible"/>
                                      </p:to>
                                    </p:set>
                                    <p:animEffect transition="in" filter="checkerboard(across)">
                                      <p:cBhvr>
                                        <p:cTn id="17" dur="500"/>
                                        <p:tgtEl>
                                          <p:spTgt spid="2048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204807"/>
                                        </p:tgtEl>
                                        <p:attrNameLst>
                                          <p:attrName>style.visibility</p:attrName>
                                        </p:attrNameLst>
                                      </p:cBhvr>
                                      <p:to>
                                        <p:strVal val="visible"/>
                                      </p:to>
                                    </p:set>
                                    <p:anim calcmode="lin" valueType="num">
                                      <p:cBhvr additive="base">
                                        <p:cTn id="22" dur="500" fill="hold"/>
                                        <p:tgtEl>
                                          <p:spTgt spid="204807"/>
                                        </p:tgtEl>
                                        <p:attrNameLst>
                                          <p:attrName>ppt_x</p:attrName>
                                        </p:attrNameLst>
                                      </p:cBhvr>
                                      <p:tavLst>
                                        <p:tav tm="0">
                                          <p:val>
                                            <p:strVal val="1+#ppt_w/2"/>
                                          </p:val>
                                        </p:tav>
                                        <p:tav tm="100000">
                                          <p:val>
                                            <p:strVal val="#ppt_x"/>
                                          </p:val>
                                        </p:tav>
                                      </p:tavLst>
                                    </p:anim>
                                    <p:anim calcmode="lin" valueType="num">
                                      <p:cBhvr additive="base">
                                        <p:cTn id="23" dur="500" fill="hold"/>
                                        <p:tgtEl>
                                          <p:spTgt spid="20480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grpId="0" nodeType="clickEffect">
                                  <p:stCondLst>
                                    <p:cond delay="0"/>
                                  </p:stCondLst>
                                  <p:childTnLst>
                                    <p:set>
                                      <p:cBhvr>
                                        <p:cTn id="27" dur="1" fill="hold">
                                          <p:stCondLst>
                                            <p:cond delay="0"/>
                                          </p:stCondLst>
                                        </p:cTn>
                                        <p:tgtEl>
                                          <p:spTgt spid="204806"/>
                                        </p:tgtEl>
                                        <p:attrNameLst>
                                          <p:attrName>style.visibility</p:attrName>
                                        </p:attrNameLst>
                                      </p:cBhvr>
                                      <p:to>
                                        <p:strVal val="visible"/>
                                      </p:to>
                                    </p:set>
                                    <p:anim calcmode="lin" valueType="num">
                                      <p:cBhvr additive="base">
                                        <p:cTn id="28" dur="500" fill="hold"/>
                                        <p:tgtEl>
                                          <p:spTgt spid="204806"/>
                                        </p:tgtEl>
                                        <p:attrNameLst>
                                          <p:attrName>ppt_x</p:attrName>
                                        </p:attrNameLst>
                                      </p:cBhvr>
                                      <p:tavLst>
                                        <p:tav tm="0">
                                          <p:val>
                                            <p:strVal val="1+#ppt_w/2"/>
                                          </p:val>
                                        </p:tav>
                                        <p:tav tm="100000">
                                          <p:val>
                                            <p:strVal val="#ppt_x"/>
                                          </p:val>
                                        </p:tav>
                                      </p:tavLst>
                                    </p:anim>
                                    <p:anim calcmode="lin" valueType="num">
                                      <p:cBhvr additive="base">
                                        <p:cTn id="29" dur="500" fill="hold"/>
                                        <p:tgtEl>
                                          <p:spTgt spid="20480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04815">
                                            <p:txEl>
                                              <p:pRg st="0" end="0"/>
                                            </p:txEl>
                                          </p:spTgt>
                                        </p:tgtEl>
                                        <p:attrNameLst>
                                          <p:attrName>style.visibility</p:attrName>
                                        </p:attrNameLst>
                                      </p:cBhvr>
                                      <p:to>
                                        <p:strVal val="visible"/>
                                      </p:to>
                                    </p:set>
                                    <p:animEffect transition="in" filter="box(in)">
                                      <p:cBhvr>
                                        <p:cTn id="34" dur="500"/>
                                        <p:tgtEl>
                                          <p:spTgt spid="2048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04815">
                                            <p:txEl>
                                              <p:pRg st="1" end="1"/>
                                            </p:txEl>
                                          </p:spTgt>
                                        </p:tgtEl>
                                        <p:attrNameLst>
                                          <p:attrName>style.visibility</p:attrName>
                                        </p:attrNameLst>
                                      </p:cBhvr>
                                      <p:to>
                                        <p:strVal val="visible"/>
                                      </p:to>
                                    </p:set>
                                    <p:animEffect transition="in" filter="box(in)">
                                      <p:cBhvr>
                                        <p:cTn id="39" dur="500"/>
                                        <p:tgtEl>
                                          <p:spTgt spid="2048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04815">
                                            <p:txEl>
                                              <p:pRg st="2" end="2"/>
                                            </p:txEl>
                                          </p:spTgt>
                                        </p:tgtEl>
                                        <p:attrNameLst>
                                          <p:attrName>style.visibility</p:attrName>
                                        </p:attrNameLst>
                                      </p:cBhvr>
                                      <p:to>
                                        <p:strVal val="visible"/>
                                      </p:to>
                                    </p:set>
                                    <p:animEffect transition="in" filter="box(in)">
                                      <p:cBhvr>
                                        <p:cTn id="44" dur="500"/>
                                        <p:tgtEl>
                                          <p:spTgt spid="2048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04815">
                                            <p:txEl>
                                              <p:pRg st="3" end="3"/>
                                            </p:txEl>
                                          </p:spTgt>
                                        </p:tgtEl>
                                        <p:attrNameLst>
                                          <p:attrName>style.visibility</p:attrName>
                                        </p:attrNameLst>
                                      </p:cBhvr>
                                      <p:to>
                                        <p:strVal val="visible"/>
                                      </p:to>
                                    </p:set>
                                    <p:animEffect transition="in" filter="box(in)">
                                      <p:cBhvr>
                                        <p:cTn id="49" dur="500"/>
                                        <p:tgtEl>
                                          <p:spTgt spid="20481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04815">
                                            <p:txEl>
                                              <p:pRg st="4" end="4"/>
                                            </p:txEl>
                                          </p:spTgt>
                                        </p:tgtEl>
                                        <p:attrNameLst>
                                          <p:attrName>style.visibility</p:attrName>
                                        </p:attrNameLst>
                                      </p:cBhvr>
                                      <p:to>
                                        <p:strVal val="visible"/>
                                      </p:to>
                                    </p:set>
                                    <p:animEffect transition="in" filter="box(in)">
                                      <p:cBhvr>
                                        <p:cTn id="54" dur="500"/>
                                        <p:tgtEl>
                                          <p:spTgt spid="20481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04815">
                                            <p:txEl>
                                              <p:pRg st="5" end="5"/>
                                            </p:txEl>
                                          </p:spTgt>
                                        </p:tgtEl>
                                        <p:attrNameLst>
                                          <p:attrName>style.visibility</p:attrName>
                                        </p:attrNameLst>
                                      </p:cBhvr>
                                      <p:to>
                                        <p:strVal val="visible"/>
                                      </p:to>
                                    </p:set>
                                    <p:animEffect transition="in" filter="box(in)">
                                      <p:cBhvr>
                                        <p:cTn id="59" dur="500"/>
                                        <p:tgtEl>
                                          <p:spTgt spid="2048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bldLvl="3" autoUpdateAnimBg="0"/>
      <p:bldP spid="204806" grpId="0" autoUpdateAnimBg="0"/>
      <p:bldP spid="204807" grpId="0" autoUpdateAnimBg="0"/>
      <p:bldP spid="204815"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Picture 2" descr="lincoln"/>
          <p:cNvPicPr>
            <a:picLocks noChangeAspect="1" noChangeArrowheads="1"/>
          </p:cNvPicPr>
          <p:nvPr/>
        </p:nvPicPr>
        <p:blipFill>
          <a:blip r:embed="rId2" cstate="print"/>
          <a:srcRect r="15625"/>
          <a:stretch>
            <a:fillRect/>
          </a:stretch>
        </p:blipFill>
        <p:spPr bwMode="auto">
          <a:xfrm>
            <a:off x="0" y="0"/>
            <a:ext cx="9220200" cy="6934200"/>
          </a:xfrm>
          <a:prstGeom prst="rect">
            <a:avLst/>
          </a:prstGeom>
          <a:noFill/>
        </p:spPr>
      </p:pic>
      <p:sp>
        <p:nvSpPr>
          <p:cNvPr id="448515" name="Text Box 3"/>
          <p:cNvSpPr txBox="1">
            <a:spLocks noChangeArrowheads="1"/>
          </p:cNvSpPr>
          <p:nvPr/>
        </p:nvSpPr>
        <p:spPr bwMode="auto">
          <a:xfrm>
            <a:off x="0" y="885825"/>
            <a:ext cx="9144000" cy="5889625"/>
          </a:xfrm>
          <a:prstGeom prst="rect">
            <a:avLst/>
          </a:prstGeom>
          <a:noFill/>
          <a:ln w="9525">
            <a:noFill/>
            <a:miter lim="800000"/>
            <a:headEnd/>
            <a:tailEnd/>
          </a:ln>
          <a:effectLst/>
        </p:spPr>
        <p:txBody>
          <a:bodyPr>
            <a:spAutoFit/>
          </a:bodyPr>
          <a:lstStyle/>
          <a:p>
            <a:pPr algn="ctr">
              <a:lnSpc>
                <a:spcPct val="85000"/>
              </a:lnSpc>
              <a:spcBef>
                <a:spcPct val="50000"/>
              </a:spcBef>
              <a:buClr>
                <a:srgbClr val="006666"/>
              </a:buClr>
              <a:buSzPct val="110000"/>
              <a:buFont typeface="Monotype Sorts" pitchFamily="2" charset="2"/>
              <a:buChar char="à"/>
            </a:pPr>
            <a:r>
              <a:rPr lang="en-US" altLang="en-US" sz="2800">
                <a:latin typeface="Georgia" pitchFamily="18" charset="0"/>
              </a:rPr>
              <a:t>On November 19, 1863, some 15,000 people gathered at Gettysburg to honor the Union soldiers who had died there just four months before.</a:t>
            </a:r>
          </a:p>
          <a:p>
            <a:pPr algn="ctr">
              <a:lnSpc>
                <a:spcPct val="85000"/>
              </a:lnSpc>
              <a:spcBef>
                <a:spcPct val="50000"/>
              </a:spcBef>
              <a:buClr>
                <a:srgbClr val="006666"/>
              </a:buClr>
              <a:buSzPct val="110000"/>
              <a:buFont typeface="Monotype Sorts" pitchFamily="2" charset="2"/>
              <a:buChar char="à"/>
            </a:pPr>
            <a:r>
              <a:rPr lang="en-US" altLang="en-US" sz="2800">
                <a:latin typeface="Georgia" pitchFamily="18" charset="0"/>
              </a:rPr>
              <a:t>President Lincoln delivered a two-minute speech which became known as the </a:t>
            </a:r>
            <a:r>
              <a:rPr lang="en-US" altLang="en-US" sz="2800" b="1" i="1" u="sng">
                <a:solidFill>
                  <a:srgbClr val="0000CC"/>
                </a:solidFill>
                <a:latin typeface="Georgia" pitchFamily="18" charset="0"/>
              </a:rPr>
              <a:t>Gettysburg Address.</a:t>
            </a:r>
          </a:p>
          <a:p>
            <a:pPr algn="ctr">
              <a:lnSpc>
                <a:spcPct val="85000"/>
              </a:lnSpc>
              <a:spcBef>
                <a:spcPct val="50000"/>
              </a:spcBef>
              <a:buClr>
                <a:srgbClr val="006666"/>
              </a:buClr>
              <a:buSzPct val="110000"/>
              <a:buFont typeface="Monotype Sorts" pitchFamily="2" charset="2"/>
              <a:buChar char="à"/>
            </a:pPr>
            <a:r>
              <a:rPr lang="en-US" altLang="en-US" sz="2800">
                <a:latin typeface="Georgia" pitchFamily="18" charset="0"/>
              </a:rPr>
              <a:t>He reminded people that the Civil War was being fought to preserve a country that upheld the principles of freedom, equality, and self-government.</a:t>
            </a:r>
          </a:p>
          <a:p>
            <a:pPr algn="ctr">
              <a:lnSpc>
                <a:spcPct val="85000"/>
              </a:lnSpc>
              <a:spcBef>
                <a:spcPct val="50000"/>
              </a:spcBef>
              <a:buClr>
                <a:srgbClr val="006666"/>
              </a:buClr>
              <a:buSzPct val="110000"/>
              <a:buFont typeface="Monotype Sorts" pitchFamily="2" charset="2"/>
              <a:buChar char="à"/>
            </a:pPr>
            <a:r>
              <a:rPr lang="en-US" altLang="en-US" sz="2800">
                <a:latin typeface="Georgia" pitchFamily="18" charset="0"/>
              </a:rPr>
              <a:t>The Gettysburg Address has become one of the best-loved and most-quoted speeches in the English language.  </a:t>
            </a:r>
          </a:p>
          <a:p>
            <a:pPr algn="ctr">
              <a:lnSpc>
                <a:spcPct val="85000"/>
              </a:lnSpc>
              <a:spcBef>
                <a:spcPct val="50000"/>
              </a:spcBef>
              <a:buClr>
                <a:srgbClr val="006666"/>
              </a:buClr>
              <a:buSzPct val="110000"/>
              <a:buFont typeface="Monotype Sorts" pitchFamily="2" charset="2"/>
              <a:buChar char="à"/>
            </a:pPr>
            <a:r>
              <a:rPr lang="en-US" altLang="en-US" sz="2800">
                <a:latin typeface="Georgia" pitchFamily="18" charset="0"/>
              </a:rPr>
              <a:t>It expresses grief at the terrible cost of war and the importance of preserving the Union.</a:t>
            </a:r>
          </a:p>
          <a:p>
            <a:pPr algn="ctr">
              <a:lnSpc>
                <a:spcPct val="85000"/>
              </a:lnSpc>
              <a:spcBef>
                <a:spcPct val="50000"/>
              </a:spcBef>
              <a:spcAft>
                <a:spcPts val="500"/>
              </a:spcAft>
              <a:buClr>
                <a:srgbClr val="003300"/>
              </a:buClr>
              <a:buSzPct val="90000"/>
              <a:buFont typeface="Monotype Sorts" pitchFamily="2" charset="2"/>
              <a:buChar char="à"/>
            </a:pPr>
            <a:endParaRPr lang="en-US" sz="2800" b="1">
              <a:solidFill>
                <a:srgbClr val="0000CC"/>
              </a:solidFill>
              <a:effectLst>
                <a:outerShdw blurRad="38100" dist="38100" dir="2700000" algn="tl">
                  <a:srgbClr val="FFFFFF"/>
                </a:outerShdw>
              </a:effectLst>
              <a:latin typeface="Georgia" pitchFamily="18" charset="0"/>
            </a:endParaRPr>
          </a:p>
        </p:txBody>
      </p:sp>
      <p:sp>
        <p:nvSpPr>
          <p:cNvPr id="448516" name="WordArt 4"/>
          <p:cNvSpPr>
            <a:spLocks noChangeArrowheads="1" noChangeShapeType="1" noTextEdit="1"/>
          </p:cNvSpPr>
          <p:nvPr/>
        </p:nvSpPr>
        <p:spPr bwMode="auto">
          <a:xfrm>
            <a:off x="228600" y="152400"/>
            <a:ext cx="8382000" cy="5334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chemeClr val="folHlink"/>
                  </a:outerShdw>
                </a:effectLst>
                <a:latin typeface="Arial Black"/>
              </a:rPr>
              <a:t>GETTYSBURG ADDRESS</a:t>
            </a:r>
          </a:p>
        </p:txBody>
      </p:sp>
      <p:sp>
        <p:nvSpPr>
          <p:cNvPr id="448517" name="Rectangle 5"/>
          <p:cNvSpPr>
            <a:spLocks noGrp="1" noChangeArrowheads="1"/>
          </p:cNvSpPr>
          <p:nvPr>
            <p:ph type="title" idx="4294967295"/>
          </p:nvPr>
        </p:nvSpPr>
        <p:spPr>
          <a:xfrm>
            <a:off x="7924800" y="152400"/>
            <a:ext cx="1219200" cy="228600"/>
          </a:xfrm>
        </p:spPr>
        <p:txBody>
          <a:bodyPr/>
          <a:lstStyle/>
          <a:p>
            <a:pPr>
              <a:lnSpc>
                <a:spcPct val="10000"/>
              </a:lnSpc>
            </a:pPr>
            <a:r>
              <a:rPr lang="en-US" sz="900"/>
              <a:t>Gettysburg Address</a:t>
            </a:r>
          </a:p>
        </p:txBody>
      </p:sp>
      <p:sp>
        <p:nvSpPr>
          <p:cNvPr id="448518" name="AutoShape 6">
            <a:hlinkClick r:id="rId3" action="ppaction://hlinksldjump"/>
          </p:cNvPr>
          <p:cNvSpPr>
            <a:spLocks noChangeArrowheads="1"/>
          </p:cNvSpPr>
          <p:nvPr/>
        </p:nvSpPr>
        <p:spPr bwMode="auto">
          <a:xfrm>
            <a:off x="82296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wipe(up)">
                                      <p:cBhvr>
                                        <p:cTn id="7" dur="500"/>
                                        <p:tgtEl>
                                          <p:spTgt spid="448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8515">
                                            <p:txEl>
                                              <p:pRg st="1" end="1"/>
                                            </p:txEl>
                                          </p:spTgt>
                                        </p:tgtEl>
                                        <p:attrNameLst>
                                          <p:attrName>style.visibility</p:attrName>
                                        </p:attrNameLst>
                                      </p:cBhvr>
                                      <p:to>
                                        <p:strVal val="visible"/>
                                      </p:to>
                                    </p:set>
                                    <p:animEffect transition="in" filter="wipe(up)">
                                      <p:cBhvr>
                                        <p:cTn id="12" dur="500"/>
                                        <p:tgtEl>
                                          <p:spTgt spid="448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8515">
                                            <p:txEl>
                                              <p:pRg st="2" end="2"/>
                                            </p:txEl>
                                          </p:spTgt>
                                        </p:tgtEl>
                                        <p:attrNameLst>
                                          <p:attrName>style.visibility</p:attrName>
                                        </p:attrNameLst>
                                      </p:cBhvr>
                                      <p:to>
                                        <p:strVal val="visible"/>
                                      </p:to>
                                    </p:set>
                                    <p:animEffect transition="in" filter="wipe(up)">
                                      <p:cBhvr>
                                        <p:cTn id="17" dur="500"/>
                                        <p:tgtEl>
                                          <p:spTgt spid="448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8515">
                                            <p:txEl>
                                              <p:pRg st="3" end="3"/>
                                            </p:txEl>
                                          </p:spTgt>
                                        </p:tgtEl>
                                        <p:attrNameLst>
                                          <p:attrName>style.visibility</p:attrName>
                                        </p:attrNameLst>
                                      </p:cBhvr>
                                      <p:to>
                                        <p:strVal val="visible"/>
                                      </p:to>
                                    </p:set>
                                    <p:animEffect transition="in" filter="wipe(up)">
                                      <p:cBhvr>
                                        <p:cTn id="22" dur="500"/>
                                        <p:tgtEl>
                                          <p:spTgt spid="448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48515">
                                            <p:txEl>
                                              <p:pRg st="4" end="4"/>
                                            </p:txEl>
                                          </p:spTgt>
                                        </p:tgtEl>
                                        <p:attrNameLst>
                                          <p:attrName>style.visibility</p:attrName>
                                        </p:attrNameLst>
                                      </p:cBhvr>
                                      <p:to>
                                        <p:strVal val="visible"/>
                                      </p:to>
                                    </p:set>
                                    <p:animEffect transition="in" filter="wipe(up)">
                                      <p:cBhvr>
                                        <p:cTn id="27" dur="500"/>
                                        <p:tgtEl>
                                          <p:spTgt spid="448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3954" name="Picture 2" descr="lincoln"/>
          <p:cNvPicPr>
            <a:picLocks noChangeAspect="1" noChangeArrowheads="1"/>
          </p:cNvPicPr>
          <p:nvPr/>
        </p:nvPicPr>
        <p:blipFill>
          <a:blip r:embed="rId2" cstate="print"/>
          <a:srcRect r="15625"/>
          <a:stretch>
            <a:fillRect/>
          </a:stretch>
        </p:blipFill>
        <p:spPr bwMode="auto">
          <a:xfrm>
            <a:off x="0" y="0"/>
            <a:ext cx="9144000" cy="6858000"/>
          </a:xfrm>
          <a:prstGeom prst="rect">
            <a:avLst/>
          </a:prstGeom>
          <a:noFill/>
        </p:spPr>
      </p:pic>
      <p:sp>
        <p:nvSpPr>
          <p:cNvPr id="253955" name="Text Box 3"/>
          <p:cNvSpPr txBox="1">
            <a:spLocks noChangeArrowheads="1"/>
          </p:cNvSpPr>
          <p:nvPr/>
        </p:nvSpPr>
        <p:spPr bwMode="auto">
          <a:xfrm>
            <a:off x="152400" y="844550"/>
            <a:ext cx="8915400" cy="5784850"/>
          </a:xfrm>
          <a:prstGeom prst="rect">
            <a:avLst/>
          </a:prstGeom>
          <a:noFill/>
          <a:ln w="9525">
            <a:noFill/>
            <a:miter lim="800000"/>
            <a:headEnd/>
            <a:tailEnd/>
          </a:ln>
          <a:effectLst/>
        </p:spPr>
        <p:txBody>
          <a:bodyPr>
            <a:spAutoFit/>
          </a:bodyPr>
          <a:lstStyle/>
          <a:p>
            <a:pPr algn="ctr">
              <a:lnSpc>
                <a:spcPct val="85000"/>
              </a:lnSpc>
              <a:spcBef>
                <a:spcPts val="300"/>
              </a:spcBef>
              <a:spcAft>
                <a:spcPts val="500"/>
              </a:spcAft>
            </a:pPr>
            <a:r>
              <a:rPr lang="en-US" sz="4000" b="1" i="1">
                <a:solidFill>
                  <a:srgbClr val="0000CC"/>
                </a:solidFill>
                <a:effectLst>
                  <a:outerShdw blurRad="38100" dist="38100" dir="2700000" algn="tl">
                    <a:srgbClr val="C0C0C0"/>
                  </a:outerShdw>
                </a:effectLst>
                <a:latin typeface="Franklin Gothic Medium Cond" pitchFamily="34" charset="0"/>
              </a:rPr>
              <a:t>Four score and seven years ago, our fathers brought forth upon this continent a new nation</a:t>
            </a:r>
            <a:r>
              <a:rPr lang="en-US" sz="4000" b="1">
                <a:latin typeface="Franklin Gothic Medium Cond" pitchFamily="34" charset="0"/>
              </a:rPr>
              <a:t>: conceived in liberty, and dedicated to the proposition that all men are created equal……Now we are </a:t>
            </a:r>
            <a:r>
              <a:rPr lang="en-US" sz="4000" b="1" i="1">
                <a:solidFill>
                  <a:srgbClr val="0000CC"/>
                </a:solidFill>
                <a:effectLst>
                  <a:outerShdw blurRad="38100" dist="38100" dir="2700000" algn="tl">
                    <a:srgbClr val="C0C0C0"/>
                  </a:outerShdw>
                </a:effectLst>
                <a:latin typeface="Franklin Gothic Medium Cond" pitchFamily="34" charset="0"/>
              </a:rPr>
              <a:t>engaged in a great civil war</a:t>
            </a:r>
            <a:r>
              <a:rPr lang="en-US" sz="4000" b="1">
                <a:latin typeface="Franklin Gothic Medium Cond" pitchFamily="34" charset="0"/>
              </a:rPr>
              <a:t>. . .testing whether that nation, or any nation so conceived and so dedicated. . . can long endure. We are met on a great battlefield of that war…..</a:t>
            </a:r>
          </a:p>
        </p:txBody>
      </p:sp>
      <p:sp>
        <p:nvSpPr>
          <p:cNvPr id="253957" name="WordArt 5"/>
          <p:cNvSpPr>
            <a:spLocks noChangeArrowheads="1" noChangeShapeType="1" noTextEdit="1"/>
          </p:cNvSpPr>
          <p:nvPr/>
        </p:nvSpPr>
        <p:spPr bwMode="auto">
          <a:xfrm>
            <a:off x="381000" y="152400"/>
            <a:ext cx="8229600" cy="5334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chemeClr val="folHlink"/>
                  </a:outerShdw>
                </a:effectLst>
                <a:latin typeface="Arial Black"/>
              </a:rPr>
              <a:t>GETTYSBURG ADDRESS</a:t>
            </a:r>
          </a:p>
        </p:txBody>
      </p:sp>
      <p:sp>
        <p:nvSpPr>
          <p:cNvPr id="253959" name="Rectangle 7"/>
          <p:cNvSpPr>
            <a:spLocks noGrp="1" noChangeArrowheads="1"/>
          </p:cNvSpPr>
          <p:nvPr>
            <p:ph type="title" idx="4294967295"/>
          </p:nvPr>
        </p:nvSpPr>
        <p:spPr>
          <a:xfrm>
            <a:off x="7924800" y="152400"/>
            <a:ext cx="1219200" cy="228600"/>
          </a:xfrm>
        </p:spPr>
        <p:txBody>
          <a:bodyPr/>
          <a:lstStyle/>
          <a:p>
            <a:pPr>
              <a:lnSpc>
                <a:spcPct val="10000"/>
              </a:lnSpc>
            </a:pPr>
            <a:r>
              <a:rPr lang="en-US" sz="900"/>
              <a:t>Gettysburg Address</a:t>
            </a:r>
          </a:p>
        </p:txBody>
      </p:sp>
      <p:sp>
        <p:nvSpPr>
          <p:cNvPr id="253960" name="AutoShape 8">
            <a:hlinkClick r:id="rId3" action="ppaction://hlinksldjump"/>
          </p:cNvPr>
          <p:cNvSpPr>
            <a:spLocks noChangeArrowheads="1"/>
          </p:cNvSpPr>
          <p:nvPr/>
        </p:nvSpPr>
        <p:spPr bwMode="auto">
          <a:xfrm>
            <a:off x="8610600" y="381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barn(inHorizontal)">
                                      <p:cBhvr>
                                        <p:cTn id="7" dur="500"/>
                                        <p:tgtEl>
                                          <p:spTgt spid="253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62" name="Picture 2" descr="lincoln"/>
          <p:cNvPicPr>
            <a:picLocks noChangeAspect="1" noChangeArrowheads="1"/>
          </p:cNvPicPr>
          <p:nvPr/>
        </p:nvPicPr>
        <p:blipFill>
          <a:blip r:embed="rId2" cstate="print"/>
          <a:srcRect r="15625"/>
          <a:stretch>
            <a:fillRect/>
          </a:stretch>
        </p:blipFill>
        <p:spPr bwMode="auto">
          <a:xfrm>
            <a:off x="0" y="0"/>
            <a:ext cx="9144000" cy="6858000"/>
          </a:xfrm>
          <a:prstGeom prst="rect">
            <a:avLst/>
          </a:prstGeom>
          <a:noFill/>
        </p:spPr>
      </p:pic>
      <p:sp>
        <p:nvSpPr>
          <p:cNvPr id="296963" name="Text Box 3"/>
          <p:cNvSpPr txBox="1">
            <a:spLocks noChangeArrowheads="1"/>
          </p:cNvSpPr>
          <p:nvPr/>
        </p:nvSpPr>
        <p:spPr bwMode="auto">
          <a:xfrm>
            <a:off x="0" y="841375"/>
            <a:ext cx="9144000" cy="5940425"/>
          </a:xfrm>
          <a:prstGeom prst="rect">
            <a:avLst/>
          </a:prstGeom>
          <a:noFill/>
          <a:ln w="9525">
            <a:noFill/>
            <a:miter lim="800000"/>
            <a:headEnd/>
            <a:tailEnd/>
          </a:ln>
          <a:effectLst/>
        </p:spPr>
        <p:txBody>
          <a:bodyPr>
            <a:spAutoFit/>
          </a:bodyPr>
          <a:lstStyle/>
          <a:p>
            <a:pPr algn="ctr">
              <a:lnSpc>
                <a:spcPct val="80000"/>
              </a:lnSpc>
              <a:spcBef>
                <a:spcPts val="400"/>
              </a:spcBef>
              <a:spcAft>
                <a:spcPts val="500"/>
              </a:spcAft>
            </a:pPr>
            <a:r>
              <a:rPr lang="en-US" sz="4000" b="1">
                <a:latin typeface="Arial" charset="0"/>
              </a:rPr>
              <a:t>We have come to </a:t>
            </a:r>
            <a:r>
              <a:rPr lang="en-US" sz="4000" b="1" i="1">
                <a:solidFill>
                  <a:srgbClr val="0000CC"/>
                </a:solidFill>
                <a:effectLst>
                  <a:outerShdw blurRad="38100" dist="38100" dir="2700000" algn="tl">
                    <a:srgbClr val="C0C0C0"/>
                  </a:outerShdw>
                </a:effectLst>
                <a:latin typeface="Arial" charset="0"/>
              </a:rPr>
              <a:t>dedicate a portion of that field as a final resting place for those who here gave their lives that that nation might live</a:t>
            </a:r>
            <a:r>
              <a:rPr lang="en-US" sz="4000" b="1">
                <a:latin typeface="Arial" charset="0"/>
              </a:rPr>
              <a:t>. It is altogether fitting and proper that we should do this…But, in a larger sense, we cannot dedicate. . . we cannot consecrate. . we cannot hallow this ground. The brave men, living and dead, who struggled here have consecrated it, far above our poor power to add or detract. </a:t>
            </a:r>
          </a:p>
        </p:txBody>
      </p:sp>
      <p:sp>
        <p:nvSpPr>
          <p:cNvPr id="296964" name="WordArt 4"/>
          <p:cNvSpPr>
            <a:spLocks noChangeArrowheads="1" noChangeShapeType="1" noTextEdit="1"/>
          </p:cNvSpPr>
          <p:nvPr/>
        </p:nvSpPr>
        <p:spPr bwMode="auto">
          <a:xfrm>
            <a:off x="304800" y="152400"/>
            <a:ext cx="8305800" cy="5334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chemeClr val="folHlink"/>
                  </a:outerShdw>
                </a:effectLst>
                <a:latin typeface="Arial Black"/>
              </a:rPr>
              <a:t>GETTYSBURG ADDRESS</a:t>
            </a:r>
          </a:p>
        </p:txBody>
      </p:sp>
      <p:sp>
        <p:nvSpPr>
          <p:cNvPr id="296965" name="Rectangle 5"/>
          <p:cNvSpPr>
            <a:spLocks noGrp="1" noChangeArrowheads="1"/>
          </p:cNvSpPr>
          <p:nvPr>
            <p:ph type="title" idx="4294967295"/>
          </p:nvPr>
        </p:nvSpPr>
        <p:spPr>
          <a:xfrm>
            <a:off x="7924800" y="152400"/>
            <a:ext cx="1219200" cy="228600"/>
          </a:xfrm>
        </p:spPr>
        <p:txBody>
          <a:bodyPr/>
          <a:lstStyle/>
          <a:p>
            <a:pPr>
              <a:lnSpc>
                <a:spcPct val="10000"/>
              </a:lnSpc>
            </a:pPr>
            <a:r>
              <a:rPr lang="en-US" sz="900"/>
              <a:t>Gettysburg Address</a:t>
            </a:r>
          </a:p>
        </p:txBody>
      </p:sp>
      <p:sp>
        <p:nvSpPr>
          <p:cNvPr id="296966" name="AutoShape 6">
            <a:hlinkClick r:id="rId3" action="ppaction://hlinksldjump"/>
          </p:cNvPr>
          <p:cNvSpPr>
            <a:spLocks noChangeArrowheads="1"/>
          </p:cNvSpPr>
          <p:nvPr/>
        </p:nvSpPr>
        <p:spPr bwMode="auto">
          <a:xfrm>
            <a:off x="8610600" y="381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barn(inHorizontal)">
                                      <p:cBhvr>
                                        <p:cTn id="7" dur="500"/>
                                        <p:tgtEl>
                                          <p:spTgt spid="296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2146" name="Picture 2" descr="lincoln"/>
          <p:cNvPicPr>
            <a:picLocks noChangeAspect="1" noChangeArrowheads="1"/>
          </p:cNvPicPr>
          <p:nvPr/>
        </p:nvPicPr>
        <p:blipFill>
          <a:blip r:embed="rId2" cstate="print"/>
          <a:srcRect r="15625"/>
          <a:stretch>
            <a:fillRect/>
          </a:stretch>
        </p:blipFill>
        <p:spPr bwMode="auto">
          <a:xfrm>
            <a:off x="152400" y="0"/>
            <a:ext cx="8991600" cy="6858000"/>
          </a:xfrm>
          <a:prstGeom prst="rect">
            <a:avLst/>
          </a:prstGeom>
          <a:noFill/>
        </p:spPr>
      </p:pic>
      <p:sp>
        <p:nvSpPr>
          <p:cNvPr id="262147" name="Text Box 3"/>
          <p:cNvSpPr txBox="1">
            <a:spLocks noChangeArrowheads="1"/>
          </p:cNvSpPr>
          <p:nvPr/>
        </p:nvSpPr>
        <p:spPr bwMode="auto">
          <a:xfrm>
            <a:off x="0" y="1019175"/>
            <a:ext cx="9144000" cy="5457825"/>
          </a:xfrm>
          <a:prstGeom prst="rect">
            <a:avLst/>
          </a:prstGeom>
          <a:noFill/>
          <a:ln w="9525">
            <a:noFill/>
            <a:miter lim="800000"/>
            <a:headEnd/>
            <a:tailEnd/>
          </a:ln>
          <a:effectLst/>
        </p:spPr>
        <p:txBody>
          <a:bodyPr>
            <a:spAutoFit/>
          </a:bodyPr>
          <a:lstStyle/>
          <a:p>
            <a:pPr algn="ctr">
              <a:lnSpc>
                <a:spcPct val="80000"/>
              </a:lnSpc>
              <a:spcBef>
                <a:spcPts val="500"/>
              </a:spcBef>
              <a:spcAft>
                <a:spcPts val="500"/>
              </a:spcAft>
            </a:pPr>
            <a:r>
              <a:rPr lang="en-US" sz="4400" b="1">
                <a:latin typeface="Arial" charset="0"/>
              </a:rPr>
              <a:t>The world will little note, nor long remember, what we say here, but it can never forget what they did here. </a:t>
            </a:r>
            <a:r>
              <a:rPr lang="en-US" sz="4400" b="1" i="1">
                <a:solidFill>
                  <a:srgbClr val="0000CC"/>
                </a:solidFill>
                <a:effectLst>
                  <a:outerShdw blurRad="38100" dist="38100" dir="2700000" algn="tl">
                    <a:srgbClr val="C0C0C0"/>
                  </a:outerShdw>
                </a:effectLst>
                <a:latin typeface="Arial" charset="0"/>
              </a:rPr>
              <a:t>It is for us the living, rather, to be dedicated here to the unfinished work which they who fought here have thus far so nobly advanced</a:t>
            </a:r>
            <a:r>
              <a:rPr lang="en-US" sz="4400" b="1">
                <a:latin typeface="Arial" charset="0"/>
              </a:rPr>
              <a:t>. It is rather for us to be here dedicated to the great task remaining before us. . .</a:t>
            </a:r>
          </a:p>
        </p:txBody>
      </p:sp>
      <p:sp>
        <p:nvSpPr>
          <p:cNvPr id="262148" name="WordArt 4"/>
          <p:cNvSpPr>
            <a:spLocks noChangeArrowheads="1" noChangeShapeType="1" noTextEdit="1"/>
          </p:cNvSpPr>
          <p:nvPr/>
        </p:nvSpPr>
        <p:spPr bwMode="auto">
          <a:xfrm>
            <a:off x="381000" y="152400"/>
            <a:ext cx="8229600" cy="5334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chemeClr val="folHlink"/>
                  </a:outerShdw>
                </a:effectLst>
                <a:latin typeface="Arial Black"/>
              </a:rPr>
              <a:t>GETTYSBURG ADDRESS</a:t>
            </a:r>
          </a:p>
        </p:txBody>
      </p:sp>
      <p:sp>
        <p:nvSpPr>
          <p:cNvPr id="262149" name="Rectangle 5"/>
          <p:cNvSpPr>
            <a:spLocks noGrp="1" noChangeArrowheads="1"/>
          </p:cNvSpPr>
          <p:nvPr>
            <p:ph type="title" idx="4294967295"/>
          </p:nvPr>
        </p:nvSpPr>
        <p:spPr>
          <a:xfrm>
            <a:off x="7924800" y="152400"/>
            <a:ext cx="1219200" cy="228600"/>
          </a:xfrm>
        </p:spPr>
        <p:txBody>
          <a:bodyPr/>
          <a:lstStyle/>
          <a:p>
            <a:pPr>
              <a:lnSpc>
                <a:spcPct val="10000"/>
              </a:lnSpc>
            </a:pPr>
            <a:r>
              <a:rPr lang="en-US" sz="900"/>
              <a:t>Gettysburg Address</a:t>
            </a:r>
          </a:p>
        </p:txBody>
      </p:sp>
      <p:sp>
        <p:nvSpPr>
          <p:cNvPr id="262151" name="AutoShape 7">
            <a:hlinkClick r:id="rId3" action="ppaction://hlinksldjump"/>
          </p:cNvPr>
          <p:cNvSpPr>
            <a:spLocks noChangeArrowheads="1"/>
          </p:cNvSpPr>
          <p:nvPr/>
        </p:nvSpPr>
        <p:spPr bwMode="auto">
          <a:xfrm>
            <a:off x="82296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wipe(up)">
                                      <p:cBhvr>
                                        <p:cTn id="7" dur="500"/>
                                        <p:tgtEl>
                                          <p:spTgt spid="262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986" name="Picture 2" descr="lincoln"/>
          <p:cNvPicPr>
            <a:picLocks noChangeAspect="1" noChangeArrowheads="1"/>
          </p:cNvPicPr>
          <p:nvPr/>
        </p:nvPicPr>
        <p:blipFill>
          <a:blip r:embed="rId2" cstate="print"/>
          <a:srcRect r="15625"/>
          <a:stretch>
            <a:fillRect/>
          </a:stretch>
        </p:blipFill>
        <p:spPr bwMode="auto">
          <a:xfrm>
            <a:off x="152400" y="0"/>
            <a:ext cx="8991600" cy="6858000"/>
          </a:xfrm>
          <a:prstGeom prst="rect">
            <a:avLst/>
          </a:prstGeom>
          <a:noFill/>
        </p:spPr>
      </p:pic>
      <p:sp>
        <p:nvSpPr>
          <p:cNvPr id="297987" name="Text Box 3"/>
          <p:cNvSpPr txBox="1">
            <a:spLocks noChangeArrowheads="1"/>
          </p:cNvSpPr>
          <p:nvPr/>
        </p:nvSpPr>
        <p:spPr bwMode="auto">
          <a:xfrm>
            <a:off x="0" y="885825"/>
            <a:ext cx="9144000" cy="6429375"/>
          </a:xfrm>
          <a:prstGeom prst="rect">
            <a:avLst/>
          </a:prstGeom>
          <a:noFill/>
          <a:ln w="9525">
            <a:noFill/>
            <a:miter lim="800000"/>
            <a:headEnd/>
            <a:tailEnd/>
          </a:ln>
          <a:effectLst/>
        </p:spPr>
        <p:txBody>
          <a:bodyPr>
            <a:spAutoFit/>
          </a:bodyPr>
          <a:lstStyle/>
          <a:p>
            <a:pPr algn="ctr">
              <a:lnSpc>
                <a:spcPct val="85000"/>
              </a:lnSpc>
              <a:spcBef>
                <a:spcPts val="500"/>
              </a:spcBef>
              <a:spcAft>
                <a:spcPts val="500"/>
              </a:spcAft>
            </a:pPr>
            <a:r>
              <a:rPr lang="en-US" sz="4000" b="1">
                <a:latin typeface="Franklin Gothic Medium Cond" pitchFamily="34" charset="0"/>
              </a:rPr>
              <a:t>That from these honored dead we take increased devotion to that cause for which they gave the last full measure of devotion. That we here highly resolve that these dead shall not have died in vain.  That this nation, under God, shall have a new birth of freedom </a:t>
            </a:r>
            <a:r>
              <a:rPr lang="en-US" sz="4000" b="1" i="1">
                <a:solidFill>
                  <a:srgbClr val="0000CC"/>
                </a:solidFill>
                <a:effectLst>
                  <a:outerShdw blurRad="38100" dist="38100" dir="2700000" algn="tl">
                    <a:srgbClr val="C0C0C0"/>
                  </a:outerShdw>
                </a:effectLst>
                <a:latin typeface="Franklin Gothic Medium Cond" pitchFamily="34" charset="0"/>
              </a:rPr>
              <a:t>and that government of the people, by the people, for the people, shall not perish from the earth. </a:t>
            </a:r>
          </a:p>
          <a:p>
            <a:pPr>
              <a:lnSpc>
                <a:spcPct val="85000"/>
              </a:lnSpc>
              <a:spcBef>
                <a:spcPts val="500"/>
              </a:spcBef>
              <a:spcAft>
                <a:spcPts val="500"/>
              </a:spcAft>
            </a:pPr>
            <a:endParaRPr lang="en-US" sz="4000" b="1">
              <a:solidFill>
                <a:srgbClr val="0000CC"/>
              </a:solidFill>
              <a:effectLst>
                <a:outerShdw blurRad="38100" dist="38100" dir="2700000" algn="tl">
                  <a:srgbClr val="C0C0C0"/>
                </a:outerShdw>
              </a:effectLst>
              <a:latin typeface="Franklin Gothic Medium Cond" pitchFamily="34" charset="0"/>
            </a:endParaRPr>
          </a:p>
        </p:txBody>
      </p:sp>
      <p:sp>
        <p:nvSpPr>
          <p:cNvPr id="297988" name="WordArt 4"/>
          <p:cNvSpPr>
            <a:spLocks noChangeArrowheads="1" noChangeShapeType="1" noTextEdit="1"/>
          </p:cNvSpPr>
          <p:nvPr/>
        </p:nvSpPr>
        <p:spPr bwMode="auto">
          <a:xfrm>
            <a:off x="228600" y="152400"/>
            <a:ext cx="8382000" cy="5334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chemeClr val="folHlink"/>
                  </a:outerShdw>
                </a:effectLst>
                <a:latin typeface="Arial Black"/>
              </a:rPr>
              <a:t>GETTYSBURG ADDRESS</a:t>
            </a:r>
          </a:p>
        </p:txBody>
      </p:sp>
      <p:sp>
        <p:nvSpPr>
          <p:cNvPr id="297989" name="Rectangle 5"/>
          <p:cNvSpPr>
            <a:spLocks noGrp="1" noChangeArrowheads="1"/>
          </p:cNvSpPr>
          <p:nvPr>
            <p:ph type="title" idx="4294967295"/>
          </p:nvPr>
        </p:nvSpPr>
        <p:spPr>
          <a:xfrm>
            <a:off x="7924800" y="152400"/>
            <a:ext cx="1219200" cy="228600"/>
          </a:xfrm>
        </p:spPr>
        <p:txBody>
          <a:bodyPr/>
          <a:lstStyle/>
          <a:p>
            <a:pPr>
              <a:lnSpc>
                <a:spcPct val="10000"/>
              </a:lnSpc>
            </a:pPr>
            <a:r>
              <a:rPr lang="en-US" sz="900"/>
              <a:t>Gettysburg Address</a:t>
            </a:r>
          </a:p>
        </p:txBody>
      </p:sp>
      <p:sp>
        <p:nvSpPr>
          <p:cNvPr id="297991" name="AutoShape 7">
            <a:hlinkClick r:id="rId3" action="ppaction://hlinksldjump"/>
          </p:cNvPr>
          <p:cNvSpPr>
            <a:spLocks noChangeArrowheads="1"/>
          </p:cNvSpPr>
          <p:nvPr/>
        </p:nvSpPr>
        <p:spPr bwMode="auto">
          <a:xfrm>
            <a:off x="82296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Effect transition="in" filter="wipe(up)">
                                      <p:cBhvr>
                                        <p:cTn id="7" dur="500"/>
                                        <p:tgtEl>
                                          <p:spTgt spid="297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152400" y="1143000"/>
            <a:ext cx="9144000" cy="4114800"/>
          </a:xfrm>
        </p:spPr>
        <p:txBody>
          <a:bodyPr/>
          <a:lstStyle/>
          <a:p>
            <a:pPr>
              <a:lnSpc>
                <a:spcPct val="80000"/>
              </a:lnSpc>
              <a:buClr>
                <a:srgbClr val="A50021"/>
              </a:buClr>
              <a:buSzPct val="85000"/>
              <a:buFont typeface="Wingdings" pitchFamily="2" charset="2"/>
              <a:buChar char="v"/>
            </a:pPr>
            <a:r>
              <a:rPr lang="en-US" sz="2800" b="1">
                <a:latin typeface="Georgia" pitchFamily="18" charset="0"/>
              </a:rPr>
              <a:t>Professional development of officers</a:t>
            </a:r>
            <a:r>
              <a:rPr lang="en-US" sz="2800">
                <a:latin typeface="Georgia" pitchFamily="18" charset="0"/>
              </a:rPr>
              <a:t>.</a:t>
            </a:r>
          </a:p>
          <a:p>
            <a:pPr lvl="1">
              <a:lnSpc>
                <a:spcPct val="85000"/>
              </a:lnSpc>
              <a:buClr>
                <a:schemeClr val="tx1"/>
              </a:buClr>
              <a:buFont typeface="Symbol" pitchFamily="18" charset="2"/>
              <a:buChar char="-"/>
            </a:pPr>
            <a:r>
              <a:rPr lang="en-US" sz="2400">
                <a:latin typeface="Georgia" pitchFamily="18" charset="0"/>
              </a:rPr>
              <a:t>1802 West Point is formed</a:t>
            </a:r>
          </a:p>
          <a:p>
            <a:pPr lvl="1">
              <a:lnSpc>
                <a:spcPct val="85000"/>
              </a:lnSpc>
              <a:buClr>
                <a:schemeClr val="tx1"/>
              </a:buClr>
              <a:buFont typeface="Symbol" pitchFamily="18" charset="2"/>
              <a:buChar char="-"/>
            </a:pPr>
            <a:r>
              <a:rPr lang="en-US" sz="2400">
                <a:latin typeface="Georgia" pitchFamily="18" charset="0"/>
              </a:rPr>
              <a:t>55 of 60 largest battles, both sides were commanded by  West Pointers.</a:t>
            </a:r>
          </a:p>
          <a:p>
            <a:pPr lvl="1">
              <a:lnSpc>
                <a:spcPct val="85000"/>
              </a:lnSpc>
              <a:buClr>
                <a:schemeClr val="tx1"/>
              </a:buClr>
              <a:buFont typeface="Symbol" pitchFamily="18" charset="2"/>
              <a:buChar char="-"/>
            </a:pPr>
            <a:r>
              <a:rPr lang="en-US" sz="2400">
                <a:latin typeface="Georgia" pitchFamily="18" charset="0"/>
              </a:rPr>
              <a:t>Artillery and Infantry schools opened.</a:t>
            </a:r>
          </a:p>
          <a:p>
            <a:pPr lvl="1">
              <a:lnSpc>
                <a:spcPct val="85000"/>
              </a:lnSpc>
              <a:buClr>
                <a:schemeClr val="tx1"/>
              </a:buClr>
              <a:buFont typeface="Symbol" pitchFamily="18" charset="2"/>
              <a:buChar char="-"/>
            </a:pPr>
            <a:r>
              <a:rPr lang="en-US" sz="2400">
                <a:latin typeface="Georgia" pitchFamily="18" charset="0"/>
              </a:rPr>
              <a:t>Professional staff begins in earnest</a:t>
            </a:r>
          </a:p>
          <a:p>
            <a:pPr>
              <a:lnSpc>
                <a:spcPct val="80000"/>
              </a:lnSpc>
              <a:buClr>
                <a:srgbClr val="A50021"/>
              </a:buClr>
              <a:buSzPct val="85000"/>
              <a:buFont typeface="Wingdings" pitchFamily="2" charset="2"/>
              <a:buChar char="v"/>
            </a:pPr>
            <a:r>
              <a:rPr lang="en-US" sz="2800" b="1">
                <a:latin typeface="Georgia" pitchFamily="18" charset="0"/>
              </a:rPr>
              <a:t>Greater independence for military leaders.</a:t>
            </a:r>
          </a:p>
          <a:p>
            <a:pPr lvl="1">
              <a:lnSpc>
                <a:spcPct val="80000"/>
              </a:lnSpc>
              <a:buClr>
                <a:schemeClr val="tx1"/>
              </a:buClr>
              <a:buFont typeface="Symbol" pitchFamily="18" charset="2"/>
              <a:buChar char="-"/>
            </a:pPr>
            <a:r>
              <a:rPr lang="en-US" sz="2400">
                <a:latin typeface="Georgia" pitchFamily="18" charset="0"/>
              </a:rPr>
              <a:t>Politicians focus on strategy and are less involved in operational and tactical decisions.</a:t>
            </a:r>
          </a:p>
          <a:p>
            <a:pPr>
              <a:lnSpc>
                <a:spcPct val="80000"/>
              </a:lnSpc>
              <a:buClr>
                <a:srgbClr val="A50021"/>
              </a:buClr>
              <a:buSzPct val="85000"/>
              <a:buFont typeface="Wingdings" pitchFamily="2" charset="2"/>
              <a:buChar char="v"/>
            </a:pPr>
            <a:r>
              <a:rPr lang="en-US" sz="2800" b="1">
                <a:latin typeface="Georgia" pitchFamily="18" charset="0"/>
              </a:rPr>
              <a:t>Mexican War</a:t>
            </a:r>
          </a:p>
          <a:p>
            <a:pPr lvl="1">
              <a:lnSpc>
                <a:spcPct val="80000"/>
              </a:lnSpc>
              <a:buClr>
                <a:schemeClr val="tx1"/>
              </a:buClr>
              <a:buFont typeface="Symbol" pitchFamily="18" charset="2"/>
              <a:buChar char="-"/>
            </a:pPr>
            <a:r>
              <a:rPr lang="en-US" sz="2400">
                <a:latin typeface="Georgia" pitchFamily="18" charset="0"/>
              </a:rPr>
              <a:t>Many leaders on both sides gain valuable experience.</a:t>
            </a:r>
          </a:p>
          <a:p>
            <a:pPr>
              <a:lnSpc>
                <a:spcPct val="80000"/>
              </a:lnSpc>
              <a:buClr>
                <a:srgbClr val="A50021"/>
              </a:buClr>
              <a:buSzPct val="85000"/>
              <a:buFont typeface="Wingdings" pitchFamily="2" charset="2"/>
              <a:buChar char="v"/>
            </a:pPr>
            <a:r>
              <a:rPr lang="en-US" sz="2800" b="1">
                <a:latin typeface="Georgia" pitchFamily="18" charset="0"/>
              </a:rPr>
              <a:t>First great post-Industrial Revolution war.</a:t>
            </a:r>
          </a:p>
          <a:p>
            <a:pPr>
              <a:lnSpc>
                <a:spcPct val="80000"/>
              </a:lnSpc>
              <a:buClr>
                <a:srgbClr val="A50021"/>
              </a:buClr>
              <a:buFont typeface="Wingdings" pitchFamily="2" charset="2"/>
              <a:buChar char="v"/>
            </a:pPr>
            <a:endParaRPr lang="en-US">
              <a:latin typeface="Georgia" pitchFamily="18" charset="0"/>
            </a:endParaRPr>
          </a:p>
        </p:txBody>
      </p:sp>
      <p:sp>
        <p:nvSpPr>
          <p:cNvPr id="310276" name="WordArt 4"/>
          <p:cNvSpPr>
            <a:spLocks noChangeArrowheads="1" noChangeShapeType="1" noTextEdit="1"/>
          </p:cNvSpPr>
          <p:nvPr/>
        </p:nvSpPr>
        <p:spPr bwMode="auto">
          <a:xfrm>
            <a:off x="304800" y="152400"/>
            <a:ext cx="8382000" cy="5334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000000"/>
                  </a:outerShdw>
                </a:effectLst>
                <a:latin typeface="Arial Black"/>
              </a:rPr>
              <a:t>MILITARY PREPAREDNESS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blinds(horizontal)">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0275">
                                            <p:txEl>
                                              <p:pRg st="1" end="1"/>
                                            </p:txEl>
                                          </p:spTgt>
                                        </p:tgtEl>
                                        <p:attrNameLst>
                                          <p:attrName>style.visibility</p:attrName>
                                        </p:attrNameLst>
                                      </p:cBhvr>
                                      <p:to>
                                        <p:strVal val="visible"/>
                                      </p:to>
                                    </p:set>
                                    <p:animEffect transition="in" filter="blinds(horizontal)">
                                      <p:cBhvr>
                                        <p:cTn id="12" dur="500"/>
                                        <p:tgtEl>
                                          <p:spTgt spid="310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0275">
                                            <p:txEl>
                                              <p:pRg st="2" end="2"/>
                                            </p:txEl>
                                          </p:spTgt>
                                        </p:tgtEl>
                                        <p:attrNameLst>
                                          <p:attrName>style.visibility</p:attrName>
                                        </p:attrNameLst>
                                      </p:cBhvr>
                                      <p:to>
                                        <p:strVal val="visible"/>
                                      </p:to>
                                    </p:set>
                                    <p:animEffect transition="in" filter="blinds(horizontal)">
                                      <p:cBhvr>
                                        <p:cTn id="17" dur="500"/>
                                        <p:tgtEl>
                                          <p:spTgt spid="310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0275">
                                            <p:txEl>
                                              <p:pRg st="3" end="3"/>
                                            </p:txEl>
                                          </p:spTgt>
                                        </p:tgtEl>
                                        <p:attrNameLst>
                                          <p:attrName>style.visibility</p:attrName>
                                        </p:attrNameLst>
                                      </p:cBhvr>
                                      <p:to>
                                        <p:strVal val="visible"/>
                                      </p:to>
                                    </p:set>
                                    <p:animEffect transition="in" filter="blinds(horizontal)">
                                      <p:cBhvr>
                                        <p:cTn id="22" dur="500"/>
                                        <p:tgtEl>
                                          <p:spTgt spid="310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0275">
                                            <p:txEl>
                                              <p:pRg st="4" end="4"/>
                                            </p:txEl>
                                          </p:spTgt>
                                        </p:tgtEl>
                                        <p:attrNameLst>
                                          <p:attrName>style.visibility</p:attrName>
                                        </p:attrNameLst>
                                      </p:cBhvr>
                                      <p:to>
                                        <p:strVal val="visible"/>
                                      </p:to>
                                    </p:set>
                                    <p:animEffect transition="in" filter="blinds(horizontal)">
                                      <p:cBhvr>
                                        <p:cTn id="27" dur="500"/>
                                        <p:tgtEl>
                                          <p:spTgt spid="310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0275">
                                            <p:txEl>
                                              <p:pRg st="5" end="5"/>
                                            </p:txEl>
                                          </p:spTgt>
                                        </p:tgtEl>
                                        <p:attrNameLst>
                                          <p:attrName>style.visibility</p:attrName>
                                        </p:attrNameLst>
                                      </p:cBhvr>
                                      <p:to>
                                        <p:strVal val="visible"/>
                                      </p:to>
                                    </p:set>
                                    <p:animEffect transition="in" filter="blinds(horizontal)">
                                      <p:cBhvr>
                                        <p:cTn id="32" dur="500"/>
                                        <p:tgtEl>
                                          <p:spTgt spid="310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0275">
                                            <p:txEl>
                                              <p:pRg st="6" end="6"/>
                                            </p:txEl>
                                          </p:spTgt>
                                        </p:tgtEl>
                                        <p:attrNameLst>
                                          <p:attrName>style.visibility</p:attrName>
                                        </p:attrNameLst>
                                      </p:cBhvr>
                                      <p:to>
                                        <p:strVal val="visible"/>
                                      </p:to>
                                    </p:set>
                                    <p:animEffect transition="in" filter="blinds(horizontal)">
                                      <p:cBhvr>
                                        <p:cTn id="37" dur="500"/>
                                        <p:tgtEl>
                                          <p:spTgt spid="3102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0275">
                                            <p:txEl>
                                              <p:pRg st="7" end="7"/>
                                            </p:txEl>
                                          </p:spTgt>
                                        </p:tgtEl>
                                        <p:attrNameLst>
                                          <p:attrName>style.visibility</p:attrName>
                                        </p:attrNameLst>
                                      </p:cBhvr>
                                      <p:to>
                                        <p:strVal val="visible"/>
                                      </p:to>
                                    </p:set>
                                    <p:animEffect transition="in" filter="blinds(horizontal)">
                                      <p:cBhvr>
                                        <p:cTn id="42" dur="500"/>
                                        <p:tgtEl>
                                          <p:spTgt spid="3102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0275">
                                            <p:txEl>
                                              <p:pRg st="8" end="8"/>
                                            </p:txEl>
                                          </p:spTgt>
                                        </p:tgtEl>
                                        <p:attrNameLst>
                                          <p:attrName>style.visibility</p:attrName>
                                        </p:attrNameLst>
                                      </p:cBhvr>
                                      <p:to>
                                        <p:strVal val="visible"/>
                                      </p:to>
                                    </p:set>
                                    <p:animEffect transition="in" filter="blinds(horizontal)">
                                      <p:cBhvr>
                                        <p:cTn id="47" dur="500"/>
                                        <p:tgtEl>
                                          <p:spTgt spid="3102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0275">
                                            <p:txEl>
                                              <p:pRg st="9" end="9"/>
                                            </p:txEl>
                                          </p:spTgt>
                                        </p:tgtEl>
                                        <p:attrNameLst>
                                          <p:attrName>style.visibility</p:attrName>
                                        </p:attrNameLst>
                                      </p:cBhvr>
                                      <p:to>
                                        <p:strVal val="visible"/>
                                      </p:to>
                                    </p:set>
                                    <p:animEffect transition="in" filter="blinds(horizontal)">
                                      <p:cBhvr>
                                        <p:cTn id="52" dur="500"/>
                                        <p:tgtEl>
                                          <p:spTgt spid="3102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bldLvl="5"/>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228600" y="1371600"/>
            <a:ext cx="8229600" cy="4114800"/>
          </a:xfrm>
        </p:spPr>
        <p:txBody>
          <a:bodyPr/>
          <a:lstStyle/>
          <a:p>
            <a:pPr>
              <a:lnSpc>
                <a:spcPct val="90000"/>
              </a:lnSpc>
              <a:buClr>
                <a:srgbClr val="660066"/>
              </a:buClr>
              <a:buSzPct val="85000"/>
              <a:buFont typeface="Wingdings" pitchFamily="2" charset="2"/>
              <a:buChar char="v"/>
            </a:pPr>
            <a:r>
              <a:rPr lang="en-US" sz="3600" b="1">
                <a:latin typeface="Georgia" pitchFamily="18" charset="0"/>
              </a:rPr>
              <a:t>Telegraph</a:t>
            </a:r>
          </a:p>
          <a:p>
            <a:pPr lvl="1">
              <a:lnSpc>
                <a:spcPct val="90000"/>
              </a:lnSpc>
            </a:pPr>
            <a:r>
              <a:rPr lang="en-US">
                <a:latin typeface="Georgia" pitchFamily="18" charset="0"/>
              </a:rPr>
              <a:t>Davis uses to gather forces for Shiloh.</a:t>
            </a:r>
          </a:p>
          <a:p>
            <a:pPr lvl="1">
              <a:lnSpc>
                <a:spcPct val="90000"/>
              </a:lnSpc>
            </a:pPr>
            <a:r>
              <a:rPr lang="en-US">
                <a:latin typeface="Georgia" pitchFamily="18" charset="0"/>
              </a:rPr>
              <a:t>Fredericksburg sees first extensive use on the battlefield.</a:t>
            </a:r>
          </a:p>
          <a:p>
            <a:pPr>
              <a:lnSpc>
                <a:spcPct val="90000"/>
              </a:lnSpc>
              <a:buClr>
                <a:srgbClr val="660066"/>
              </a:buClr>
              <a:buSzPct val="85000"/>
              <a:buFont typeface="Wingdings" pitchFamily="2" charset="2"/>
              <a:buChar char="v"/>
            </a:pPr>
            <a:r>
              <a:rPr lang="en-US" sz="3600" b="1">
                <a:latin typeface="Georgia" pitchFamily="18" charset="0"/>
              </a:rPr>
              <a:t>Railway</a:t>
            </a:r>
          </a:p>
          <a:p>
            <a:pPr lvl="1">
              <a:lnSpc>
                <a:spcPct val="90000"/>
              </a:lnSpc>
            </a:pPr>
            <a:r>
              <a:rPr lang="en-US">
                <a:latin typeface="Georgia" pitchFamily="18" charset="0"/>
              </a:rPr>
              <a:t>Greatly changes logistics and strategic maneuver.</a:t>
            </a:r>
          </a:p>
          <a:p>
            <a:pPr lvl="1">
              <a:lnSpc>
                <a:spcPct val="90000"/>
              </a:lnSpc>
            </a:pPr>
            <a:r>
              <a:rPr lang="en-US">
                <a:latin typeface="Georgia" pitchFamily="18" charset="0"/>
              </a:rPr>
              <a:t>North had good system;  South had acceptable quantity, but no standardized track width.</a:t>
            </a:r>
          </a:p>
        </p:txBody>
      </p:sp>
      <p:sp>
        <p:nvSpPr>
          <p:cNvPr id="316420" name="WordArt 4"/>
          <p:cNvSpPr>
            <a:spLocks noChangeArrowheads="1" noChangeShapeType="1" noTextEdit="1"/>
          </p:cNvSpPr>
          <p:nvPr/>
        </p:nvSpPr>
        <p:spPr bwMode="auto">
          <a:xfrm>
            <a:off x="381000" y="152400"/>
            <a:ext cx="8382000" cy="7620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000000"/>
                  </a:outerShdw>
                </a:effectLst>
                <a:latin typeface="Arial Black"/>
              </a:rPr>
              <a:t>Inventions/ Innovations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blinds(horizontal)">
                                      <p:cBhvr>
                                        <p:cTn id="7" dur="500"/>
                                        <p:tgtEl>
                                          <p:spTgt spid="316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6419">
                                            <p:txEl>
                                              <p:pRg st="1" end="1"/>
                                            </p:txEl>
                                          </p:spTgt>
                                        </p:tgtEl>
                                        <p:attrNameLst>
                                          <p:attrName>style.visibility</p:attrName>
                                        </p:attrNameLst>
                                      </p:cBhvr>
                                      <p:to>
                                        <p:strVal val="visible"/>
                                      </p:to>
                                    </p:set>
                                    <p:animEffect transition="in" filter="blinds(horizontal)">
                                      <p:cBhvr>
                                        <p:cTn id="12" dur="500"/>
                                        <p:tgtEl>
                                          <p:spTgt spid="316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6419">
                                            <p:txEl>
                                              <p:pRg st="2" end="2"/>
                                            </p:txEl>
                                          </p:spTgt>
                                        </p:tgtEl>
                                        <p:attrNameLst>
                                          <p:attrName>style.visibility</p:attrName>
                                        </p:attrNameLst>
                                      </p:cBhvr>
                                      <p:to>
                                        <p:strVal val="visible"/>
                                      </p:to>
                                    </p:set>
                                    <p:animEffect transition="in" filter="blinds(horizontal)">
                                      <p:cBhvr>
                                        <p:cTn id="17" dur="500"/>
                                        <p:tgtEl>
                                          <p:spTgt spid="316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6419">
                                            <p:txEl>
                                              <p:pRg st="3" end="3"/>
                                            </p:txEl>
                                          </p:spTgt>
                                        </p:tgtEl>
                                        <p:attrNameLst>
                                          <p:attrName>style.visibility</p:attrName>
                                        </p:attrNameLst>
                                      </p:cBhvr>
                                      <p:to>
                                        <p:strVal val="visible"/>
                                      </p:to>
                                    </p:set>
                                    <p:animEffect transition="in" filter="blinds(horizontal)">
                                      <p:cBhvr>
                                        <p:cTn id="22" dur="500"/>
                                        <p:tgtEl>
                                          <p:spTgt spid="316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6419">
                                            <p:txEl>
                                              <p:pRg st="4" end="4"/>
                                            </p:txEl>
                                          </p:spTgt>
                                        </p:tgtEl>
                                        <p:attrNameLst>
                                          <p:attrName>style.visibility</p:attrName>
                                        </p:attrNameLst>
                                      </p:cBhvr>
                                      <p:to>
                                        <p:strVal val="visible"/>
                                      </p:to>
                                    </p:set>
                                    <p:animEffect transition="in" filter="blinds(horizontal)">
                                      <p:cBhvr>
                                        <p:cTn id="27" dur="500"/>
                                        <p:tgtEl>
                                          <p:spTgt spid="316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6419">
                                            <p:txEl>
                                              <p:pRg st="5" end="5"/>
                                            </p:txEl>
                                          </p:spTgt>
                                        </p:tgtEl>
                                        <p:attrNameLst>
                                          <p:attrName>style.visibility</p:attrName>
                                        </p:attrNameLst>
                                      </p:cBhvr>
                                      <p:to>
                                        <p:strVal val="visible"/>
                                      </p:to>
                                    </p:set>
                                    <p:animEffect transition="in" filter="blinds(horizontal)">
                                      <p:cBhvr>
                                        <p:cTn id="32" dur="500"/>
                                        <p:tgtEl>
                                          <p:spTgt spid="316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bldLvl="5"/>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0" y="1143000"/>
            <a:ext cx="9144000" cy="4114800"/>
          </a:xfrm>
        </p:spPr>
        <p:txBody>
          <a:bodyPr/>
          <a:lstStyle/>
          <a:p>
            <a:pPr>
              <a:lnSpc>
                <a:spcPct val="70000"/>
              </a:lnSpc>
              <a:spcBef>
                <a:spcPct val="25000"/>
              </a:spcBef>
              <a:buClr>
                <a:srgbClr val="A50021"/>
              </a:buClr>
              <a:buSzPct val="80000"/>
              <a:buFont typeface="Wingdings" pitchFamily="2" charset="2"/>
              <a:buChar char="v"/>
            </a:pPr>
            <a:r>
              <a:rPr kumimoji="1" lang="en-US" altLang="en-US" sz="2800" b="1">
                <a:latin typeface="Georgia" pitchFamily="18" charset="0"/>
              </a:rPr>
              <a:t>Outdated muskets replaced with </a:t>
            </a:r>
            <a:r>
              <a:rPr lang="en-US" sz="2800" b="1">
                <a:latin typeface="Georgia" pitchFamily="18" charset="0"/>
              </a:rPr>
              <a:t>rifle</a:t>
            </a:r>
            <a:r>
              <a:rPr lang="en-US" sz="2800">
                <a:latin typeface="Georgia" pitchFamily="18" charset="0"/>
              </a:rPr>
              <a:t> </a:t>
            </a:r>
          </a:p>
          <a:p>
            <a:pPr lvl="1">
              <a:lnSpc>
                <a:spcPct val="70000"/>
              </a:lnSpc>
              <a:spcBef>
                <a:spcPct val="25000"/>
              </a:spcBef>
              <a:buClr>
                <a:schemeClr val="tx1"/>
              </a:buClr>
            </a:pPr>
            <a:r>
              <a:rPr lang="en-US" sz="2400">
                <a:latin typeface="Georgia" pitchFamily="18" charset="0"/>
              </a:rPr>
              <a:t>greatly changes tactics. </a:t>
            </a:r>
          </a:p>
          <a:p>
            <a:pPr lvl="1">
              <a:lnSpc>
                <a:spcPct val="80000"/>
              </a:lnSpc>
            </a:pPr>
            <a:r>
              <a:rPr lang="en-US" sz="2400">
                <a:latin typeface="Georgia" pitchFamily="18" charset="0"/>
              </a:rPr>
              <a:t>more accurate, faster loading, fire more rounds than muskets</a:t>
            </a:r>
          </a:p>
          <a:p>
            <a:pPr lvl="1">
              <a:lnSpc>
                <a:spcPct val="80000"/>
              </a:lnSpc>
            </a:pPr>
            <a:r>
              <a:rPr lang="en-US" sz="2400">
                <a:latin typeface="Georgia" pitchFamily="18" charset="0"/>
              </a:rPr>
              <a:t>Minié ball (more destructive bullet)</a:t>
            </a:r>
          </a:p>
          <a:p>
            <a:pPr lvl="1">
              <a:lnSpc>
                <a:spcPct val="70000"/>
              </a:lnSpc>
              <a:spcBef>
                <a:spcPct val="25000"/>
              </a:spcBef>
            </a:pPr>
            <a:r>
              <a:rPr lang="en-US" sz="2400" b="1" u="sng">
                <a:solidFill>
                  <a:srgbClr val="00009A"/>
                </a:solidFill>
                <a:effectLst>
                  <a:outerShdw blurRad="38100" dist="38100" dir="2700000" algn="tl">
                    <a:srgbClr val="000000"/>
                  </a:outerShdw>
                </a:effectLst>
                <a:latin typeface="Georgia" pitchFamily="18" charset="0"/>
              </a:rPr>
              <a:t>Cold Harbor</a:t>
            </a:r>
            <a:r>
              <a:rPr lang="en-US" sz="2400">
                <a:solidFill>
                  <a:srgbClr val="00009A"/>
                </a:solidFill>
                <a:latin typeface="Georgia" pitchFamily="18" charset="0"/>
              </a:rPr>
              <a:t>:</a:t>
            </a:r>
            <a:r>
              <a:rPr lang="en-US" sz="2400">
                <a:latin typeface="Georgia" pitchFamily="18" charset="0"/>
              </a:rPr>
              <a:t>  2k dead in 20 minutes, another 5k wounded.</a:t>
            </a:r>
          </a:p>
          <a:p>
            <a:pPr>
              <a:lnSpc>
                <a:spcPct val="70000"/>
              </a:lnSpc>
              <a:spcBef>
                <a:spcPct val="25000"/>
              </a:spcBef>
              <a:buClr>
                <a:srgbClr val="A50021"/>
              </a:buClr>
              <a:buSzPct val="80000"/>
              <a:buFont typeface="Wingdings" pitchFamily="2" charset="2"/>
              <a:buChar char="v"/>
            </a:pPr>
            <a:r>
              <a:rPr lang="en-US" sz="2800" b="1">
                <a:latin typeface="Georgia" pitchFamily="18" charset="0"/>
              </a:rPr>
              <a:t>Calvary used for reconnaissance</a:t>
            </a:r>
          </a:p>
          <a:p>
            <a:pPr lvl="1">
              <a:lnSpc>
                <a:spcPct val="70000"/>
              </a:lnSpc>
              <a:spcBef>
                <a:spcPct val="25000"/>
              </a:spcBef>
              <a:buClr>
                <a:schemeClr val="tx1"/>
              </a:buClr>
            </a:pPr>
            <a:r>
              <a:rPr lang="en-US" sz="2400">
                <a:latin typeface="Georgia" pitchFamily="18" charset="0"/>
              </a:rPr>
              <a:t>Scouting and skirmishes</a:t>
            </a:r>
          </a:p>
          <a:p>
            <a:pPr>
              <a:lnSpc>
                <a:spcPct val="70000"/>
              </a:lnSpc>
              <a:spcBef>
                <a:spcPct val="25000"/>
              </a:spcBef>
              <a:buClr>
                <a:srgbClr val="A50021"/>
              </a:buClr>
              <a:buSzPct val="80000"/>
              <a:buFont typeface="Wingdings" pitchFamily="2" charset="2"/>
              <a:buChar char="v"/>
            </a:pPr>
            <a:r>
              <a:rPr lang="en-US" sz="2800" b="1">
                <a:latin typeface="Georgia" pitchFamily="18" charset="0"/>
              </a:rPr>
              <a:t>Artillery</a:t>
            </a:r>
            <a:endParaRPr kumimoji="1" lang="en-US" altLang="en-US" sz="2800" b="1">
              <a:latin typeface="Georgia" pitchFamily="18" charset="0"/>
            </a:endParaRPr>
          </a:p>
          <a:p>
            <a:pPr lvl="1">
              <a:lnSpc>
                <a:spcPct val="70000"/>
              </a:lnSpc>
              <a:spcBef>
                <a:spcPct val="25000"/>
              </a:spcBef>
            </a:pPr>
            <a:r>
              <a:rPr kumimoji="1" lang="en-US" altLang="en-US" sz="2400">
                <a:latin typeface="Georgia" pitchFamily="18" charset="0"/>
              </a:rPr>
              <a:t>invention of shells, devices that exploded in the air.</a:t>
            </a:r>
          </a:p>
          <a:p>
            <a:pPr lvl="1">
              <a:lnSpc>
                <a:spcPct val="70000"/>
              </a:lnSpc>
              <a:spcBef>
                <a:spcPct val="25000"/>
              </a:spcBef>
            </a:pPr>
            <a:r>
              <a:rPr kumimoji="1" lang="en-US" altLang="en-US" sz="2400">
                <a:latin typeface="Georgia" pitchFamily="18" charset="0"/>
              </a:rPr>
              <a:t>fired canisters, special shells filled with bullets.</a:t>
            </a:r>
          </a:p>
          <a:p>
            <a:pPr lvl="1">
              <a:lnSpc>
                <a:spcPct val="70000"/>
              </a:lnSpc>
              <a:spcBef>
                <a:spcPct val="25000"/>
              </a:spcBef>
            </a:pPr>
            <a:r>
              <a:rPr lang="en-US" sz="2400">
                <a:latin typeface="Georgia" pitchFamily="18" charset="0"/>
              </a:rPr>
              <a:t>Grenades</a:t>
            </a:r>
          </a:p>
          <a:p>
            <a:pPr lvl="1">
              <a:lnSpc>
                <a:spcPct val="70000"/>
              </a:lnSpc>
              <a:spcBef>
                <a:spcPct val="25000"/>
              </a:spcBef>
            </a:pPr>
            <a:r>
              <a:rPr lang="en-US" sz="2400">
                <a:latin typeface="Georgia" pitchFamily="18" charset="0"/>
              </a:rPr>
              <a:t>land mines are used</a:t>
            </a:r>
            <a:endParaRPr kumimoji="1" lang="en-US" altLang="en-US" sz="2400">
              <a:latin typeface="Georgia" pitchFamily="18" charset="0"/>
            </a:endParaRPr>
          </a:p>
          <a:p>
            <a:pPr>
              <a:lnSpc>
                <a:spcPct val="70000"/>
              </a:lnSpc>
              <a:spcBef>
                <a:spcPct val="25000"/>
              </a:spcBef>
              <a:buClr>
                <a:srgbClr val="A50021"/>
              </a:buClr>
              <a:buSzPct val="80000"/>
              <a:buFont typeface="Wingdings" pitchFamily="2" charset="2"/>
              <a:buChar char="v"/>
            </a:pPr>
            <a:r>
              <a:rPr lang="en-US" sz="2800" b="1">
                <a:latin typeface="Georgia" pitchFamily="18" charset="0"/>
              </a:rPr>
              <a:t>Ironclads</a:t>
            </a:r>
          </a:p>
          <a:p>
            <a:pPr lvl="1">
              <a:lnSpc>
                <a:spcPct val="70000"/>
              </a:lnSpc>
              <a:spcBef>
                <a:spcPct val="25000"/>
              </a:spcBef>
              <a:buClr>
                <a:schemeClr val="tx1"/>
              </a:buClr>
            </a:pPr>
            <a:r>
              <a:rPr lang="en-US" sz="2400">
                <a:latin typeface="Georgia" pitchFamily="18" charset="0"/>
              </a:rPr>
              <a:t>replaces wooden ships</a:t>
            </a:r>
          </a:p>
          <a:p>
            <a:pPr>
              <a:lnSpc>
                <a:spcPct val="70000"/>
              </a:lnSpc>
              <a:spcBef>
                <a:spcPct val="25000"/>
              </a:spcBef>
              <a:buClr>
                <a:srgbClr val="A50021"/>
              </a:buClr>
              <a:buSzPct val="80000"/>
              <a:buFont typeface="Wingdings" pitchFamily="2" charset="2"/>
              <a:buChar char="v"/>
            </a:pPr>
            <a:r>
              <a:rPr lang="en-US" sz="2800" b="1" u="sng">
                <a:latin typeface="Georgia" pitchFamily="18" charset="0"/>
              </a:rPr>
              <a:t>Trench warfare</a:t>
            </a:r>
            <a:r>
              <a:rPr lang="en-US" sz="2800" b="1">
                <a:latin typeface="Georgia" pitchFamily="18" charset="0"/>
              </a:rPr>
              <a:t> replaces Napoleonic tactics</a:t>
            </a:r>
          </a:p>
        </p:txBody>
      </p:sp>
      <p:sp>
        <p:nvSpPr>
          <p:cNvPr id="317444" name="AutoShape 4">
            <a:hlinkClick r:id="rId3" action="ppaction://hlinksldjump"/>
          </p:cNvPr>
          <p:cNvSpPr>
            <a:spLocks noChangeArrowheads="1"/>
          </p:cNvSpPr>
          <p:nvPr/>
        </p:nvSpPr>
        <p:spPr bwMode="auto">
          <a:xfrm>
            <a:off x="8686800" y="6400800"/>
            <a:ext cx="3810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
        <p:nvSpPr>
          <p:cNvPr id="317452" name="Line 12"/>
          <p:cNvSpPr>
            <a:spLocks noChangeShapeType="1"/>
          </p:cNvSpPr>
          <p:nvPr/>
        </p:nvSpPr>
        <p:spPr bwMode="auto">
          <a:xfrm>
            <a:off x="304800" y="1295400"/>
            <a:ext cx="8610600" cy="0"/>
          </a:xfrm>
          <a:prstGeom prst="line">
            <a:avLst/>
          </a:prstGeom>
          <a:noFill/>
          <a:ln w="28575" cap="sq">
            <a:noFill/>
            <a:miter lim="800000"/>
            <a:headEnd/>
            <a:tailEnd/>
          </a:ln>
          <a:effectLst/>
        </p:spPr>
        <p:txBody>
          <a:bodyPr/>
          <a:lstStyle/>
          <a:p>
            <a:endParaRPr lang="en-US"/>
          </a:p>
        </p:txBody>
      </p:sp>
      <p:sp>
        <p:nvSpPr>
          <p:cNvPr id="317453" name="Line 13"/>
          <p:cNvSpPr>
            <a:spLocks noChangeShapeType="1"/>
          </p:cNvSpPr>
          <p:nvPr/>
        </p:nvSpPr>
        <p:spPr bwMode="auto">
          <a:xfrm>
            <a:off x="304800" y="2873375"/>
            <a:ext cx="8610600" cy="0"/>
          </a:xfrm>
          <a:prstGeom prst="line">
            <a:avLst/>
          </a:prstGeom>
          <a:noFill/>
          <a:ln w="12700">
            <a:noFill/>
            <a:miter lim="800000"/>
            <a:headEnd/>
            <a:tailEnd/>
          </a:ln>
          <a:effectLst/>
        </p:spPr>
        <p:txBody>
          <a:bodyPr/>
          <a:lstStyle/>
          <a:p>
            <a:endParaRPr lang="en-US"/>
          </a:p>
        </p:txBody>
      </p:sp>
      <p:sp>
        <p:nvSpPr>
          <p:cNvPr id="317454" name="Line 14"/>
          <p:cNvSpPr>
            <a:spLocks noChangeShapeType="1"/>
          </p:cNvSpPr>
          <p:nvPr/>
        </p:nvSpPr>
        <p:spPr bwMode="auto">
          <a:xfrm>
            <a:off x="304800" y="4021138"/>
            <a:ext cx="8610600" cy="0"/>
          </a:xfrm>
          <a:prstGeom prst="line">
            <a:avLst/>
          </a:prstGeom>
          <a:noFill/>
          <a:ln w="12700">
            <a:noFill/>
            <a:miter lim="800000"/>
            <a:headEnd/>
            <a:tailEnd/>
          </a:ln>
          <a:effectLst/>
        </p:spPr>
        <p:txBody>
          <a:bodyPr/>
          <a:lstStyle/>
          <a:p>
            <a:endParaRPr lang="en-US"/>
          </a:p>
        </p:txBody>
      </p:sp>
      <p:sp>
        <p:nvSpPr>
          <p:cNvPr id="317463" name="WordArt 23"/>
          <p:cNvSpPr>
            <a:spLocks noChangeArrowheads="1" noChangeShapeType="1" noTextEdit="1"/>
          </p:cNvSpPr>
          <p:nvPr/>
        </p:nvSpPr>
        <p:spPr bwMode="auto">
          <a:xfrm>
            <a:off x="381000" y="152400"/>
            <a:ext cx="8382000" cy="533400"/>
          </a:xfrm>
          <a:prstGeom prst="rect">
            <a:avLst/>
          </a:prstGeom>
        </p:spPr>
        <p:txBody>
          <a:bodyPr wrap="none" fromWordArt="1">
            <a:prstTxWarp prst="textCanUp">
              <a:avLst>
                <a:gd name="adj" fmla="val 85713"/>
              </a:avLst>
            </a:prstTxWarp>
          </a:bodyPr>
          <a:lstStyle/>
          <a:p>
            <a:pPr algn="ctr"/>
            <a:r>
              <a:rPr lang="en-US" sz="3600" kern="10">
                <a:ln w="254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000000"/>
                  </a:outerShdw>
                </a:effectLst>
                <a:latin typeface="Arial Black"/>
              </a:rPr>
              <a:t>WEAPONS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blinds(horizontal)">
                                      <p:cBhvr>
                                        <p:cTn id="7" dur="500"/>
                                        <p:tgtEl>
                                          <p:spTgt spid="317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43">
                                            <p:txEl>
                                              <p:pRg st="1" end="1"/>
                                            </p:txEl>
                                          </p:spTgt>
                                        </p:tgtEl>
                                        <p:attrNameLst>
                                          <p:attrName>style.visibility</p:attrName>
                                        </p:attrNameLst>
                                      </p:cBhvr>
                                      <p:to>
                                        <p:strVal val="visible"/>
                                      </p:to>
                                    </p:set>
                                    <p:animEffect transition="in" filter="blinds(horizontal)">
                                      <p:cBhvr>
                                        <p:cTn id="12" dur="500"/>
                                        <p:tgtEl>
                                          <p:spTgt spid="317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43">
                                            <p:txEl>
                                              <p:pRg st="2" end="2"/>
                                            </p:txEl>
                                          </p:spTgt>
                                        </p:tgtEl>
                                        <p:attrNameLst>
                                          <p:attrName>style.visibility</p:attrName>
                                        </p:attrNameLst>
                                      </p:cBhvr>
                                      <p:to>
                                        <p:strVal val="visible"/>
                                      </p:to>
                                    </p:set>
                                    <p:animEffect transition="in" filter="blinds(horizontal)">
                                      <p:cBhvr>
                                        <p:cTn id="17" dur="500"/>
                                        <p:tgtEl>
                                          <p:spTgt spid="317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443">
                                            <p:txEl>
                                              <p:pRg st="3" end="3"/>
                                            </p:txEl>
                                          </p:spTgt>
                                        </p:tgtEl>
                                        <p:attrNameLst>
                                          <p:attrName>style.visibility</p:attrName>
                                        </p:attrNameLst>
                                      </p:cBhvr>
                                      <p:to>
                                        <p:strVal val="visible"/>
                                      </p:to>
                                    </p:set>
                                    <p:animEffect transition="in" filter="blinds(horizontal)">
                                      <p:cBhvr>
                                        <p:cTn id="22" dur="500"/>
                                        <p:tgtEl>
                                          <p:spTgt spid="317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7443">
                                            <p:txEl>
                                              <p:pRg st="4" end="4"/>
                                            </p:txEl>
                                          </p:spTgt>
                                        </p:tgtEl>
                                        <p:attrNameLst>
                                          <p:attrName>style.visibility</p:attrName>
                                        </p:attrNameLst>
                                      </p:cBhvr>
                                      <p:to>
                                        <p:strVal val="visible"/>
                                      </p:to>
                                    </p:set>
                                    <p:animEffect transition="in" filter="blinds(horizontal)">
                                      <p:cBhvr>
                                        <p:cTn id="27" dur="500"/>
                                        <p:tgtEl>
                                          <p:spTgt spid="317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7443">
                                            <p:txEl>
                                              <p:pRg st="5" end="5"/>
                                            </p:txEl>
                                          </p:spTgt>
                                        </p:tgtEl>
                                        <p:attrNameLst>
                                          <p:attrName>style.visibility</p:attrName>
                                        </p:attrNameLst>
                                      </p:cBhvr>
                                      <p:to>
                                        <p:strVal val="visible"/>
                                      </p:to>
                                    </p:set>
                                    <p:animEffect transition="in" filter="blinds(horizontal)">
                                      <p:cBhvr>
                                        <p:cTn id="32" dur="500"/>
                                        <p:tgtEl>
                                          <p:spTgt spid="317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7443">
                                            <p:txEl>
                                              <p:pRg st="6" end="6"/>
                                            </p:txEl>
                                          </p:spTgt>
                                        </p:tgtEl>
                                        <p:attrNameLst>
                                          <p:attrName>style.visibility</p:attrName>
                                        </p:attrNameLst>
                                      </p:cBhvr>
                                      <p:to>
                                        <p:strVal val="visible"/>
                                      </p:to>
                                    </p:set>
                                    <p:animEffect transition="in" filter="blinds(horizontal)">
                                      <p:cBhvr>
                                        <p:cTn id="37" dur="500"/>
                                        <p:tgtEl>
                                          <p:spTgt spid="317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7443">
                                            <p:txEl>
                                              <p:pRg st="7" end="7"/>
                                            </p:txEl>
                                          </p:spTgt>
                                        </p:tgtEl>
                                        <p:attrNameLst>
                                          <p:attrName>style.visibility</p:attrName>
                                        </p:attrNameLst>
                                      </p:cBhvr>
                                      <p:to>
                                        <p:strVal val="visible"/>
                                      </p:to>
                                    </p:set>
                                    <p:animEffect transition="in" filter="blinds(horizontal)">
                                      <p:cBhvr>
                                        <p:cTn id="42" dur="500"/>
                                        <p:tgtEl>
                                          <p:spTgt spid="317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7443">
                                            <p:txEl>
                                              <p:pRg st="8" end="8"/>
                                            </p:txEl>
                                          </p:spTgt>
                                        </p:tgtEl>
                                        <p:attrNameLst>
                                          <p:attrName>style.visibility</p:attrName>
                                        </p:attrNameLst>
                                      </p:cBhvr>
                                      <p:to>
                                        <p:strVal val="visible"/>
                                      </p:to>
                                    </p:set>
                                    <p:animEffect transition="in" filter="blinds(horizontal)">
                                      <p:cBhvr>
                                        <p:cTn id="47" dur="500"/>
                                        <p:tgtEl>
                                          <p:spTgt spid="3174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7443">
                                            <p:txEl>
                                              <p:pRg st="9" end="9"/>
                                            </p:txEl>
                                          </p:spTgt>
                                        </p:tgtEl>
                                        <p:attrNameLst>
                                          <p:attrName>style.visibility</p:attrName>
                                        </p:attrNameLst>
                                      </p:cBhvr>
                                      <p:to>
                                        <p:strVal val="visible"/>
                                      </p:to>
                                    </p:set>
                                    <p:animEffect transition="in" filter="blinds(horizontal)">
                                      <p:cBhvr>
                                        <p:cTn id="52" dur="500"/>
                                        <p:tgtEl>
                                          <p:spTgt spid="3174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7443">
                                            <p:txEl>
                                              <p:pRg st="10" end="10"/>
                                            </p:txEl>
                                          </p:spTgt>
                                        </p:tgtEl>
                                        <p:attrNameLst>
                                          <p:attrName>style.visibility</p:attrName>
                                        </p:attrNameLst>
                                      </p:cBhvr>
                                      <p:to>
                                        <p:strVal val="visible"/>
                                      </p:to>
                                    </p:set>
                                    <p:animEffect transition="in" filter="blinds(horizontal)">
                                      <p:cBhvr>
                                        <p:cTn id="57" dur="500"/>
                                        <p:tgtEl>
                                          <p:spTgt spid="3174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7443">
                                            <p:txEl>
                                              <p:pRg st="11" end="11"/>
                                            </p:txEl>
                                          </p:spTgt>
                                        </p:tgtEl>
                                        <p:attrNameLst>
                                          <p:attrName>style.visibility</p:attrName>
                                        </p:attrNameLst>
                                      </p:cBhvr>
                                      <p:to>
                                        <p:strVal val="visible"/>
                                      </p:to>
                                    </p:set>
                                    <p:animEffect transition="in" filter="blinds(horizontal)">
                                      <p:cBhvr>
                                        <p:cTn id="62" dur="500"/>
                                        <p:tgtEl>
                                          <p:spTgt spid="3174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7443">
                                            <p:txEl>
                                              <p:pRg st="12" end="12"/>
                                            </p:txEl>
                                          </p:spTgt>
                                        </p:tgtEl>
                                        <p:attrNameLst>
                                          <p:attrName>style.visibility</p:attrName>
                                        </p:attrNameLst>
                                      </p:cBhvr>
                                      <p:to>
                                        <p:strVal val="visible"/>
                                      </p:to>
                                    </p:set>
                                    <p:animEffect transition="in" filter="blinds(horizontal)">
                                      <p:cBhvr>
                                        <p:cTn id="67" dur="500"/>
                                        <p:tgtEl>
                                          <p:spTgt spid="31744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7443">
                                            <p:txEl>
                                              <p:pRg st="13" end="13"/>
                                            </p:txEl>
                                          </p:spTgt>
                                        </p:tgtEl>
                                        <p:attrNameLst>
                                          <p:attrName>style.visibility</p:attrName>
                                        </p:attrNameLst>
                                      </p:cBhvr>
                                      <p:to>
                                        <p:strVal val="visible"/>
                                      </p:to>
                                    </p:set>
                                    <p:animEffect transition="in" filter="blinds(horizontal)">
                                      <p:cBhvr>
                                        <p:cTn id="72" dur="500"/>
                                        <p:tgtEl>
                                          <p:spTgt spid="31744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17443">
                                            <p:txEl>
                                              <p:pRg st="14" end="14"/>
                                            </p:txEl>
                                          </p:spTgt>
                                        </p:tgtEl>
                                        <p:attrNameLst>
                                          <p:attrName>style.visibility</p:attrName>
                                        </p:attrNameLst>
                                      </p:cBhvr>
                                      <p:to>
                                        <p:strVal val="visible"/>
                                      </p:to>
                                    </p:set>
                                    <p:animEffect transition="in" filter="blinds(horizontal)">
                                      <p:cBhvr>
                                        <p:cTn id="77" dur="500"/>
                                        <p:tgtEl>
                                          <p:spTgt spid="3174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0" y="-152400"/>
            <a:ext cx="9144000" cy="2524125"/>
          </a:xfrm>
          <a:prstGeom prst="rect">
            <a:avLst/>
          </a:prstGeom>
          <a:noFill/>
          <a:ln w="9525">
            <a:noFill/>
            <a:miter lim="800000"/>
            <a:headEnd/>
            <a:tailEnd/>
          </a:ln>
          <a:effectLst/>
        </p:spPr>
        <p:txBody>
          <a:bodyPr>
            <a:spAutoFit/>
          </a:bodyPr>
          <a:lstStyle/>
          <a:p>
            <a:pPr>
              <a:lnSpc>
                <a:spcPct val="90000"/>
              </a:lnSpc>
              <a:spcBef>
                <a:spcPct val="25000"/>
              </a:spcBef>
              <a:buFont typeface="Wingdings" pitchFamily="2" charset="2"/>
              <a:buNone/>
            </a:pPr>
            <a:endParaRPr lang="en-US" sz="2400" b="1">
              <a:latin typeface="Tahoma" pitchFamily="34" charset="0"/>
            </a:endParaRPr>
          </a:p>
          <a:p>
            <a:pPr>
              <a:lnSpc>
                <a:spcPct val="90000"/>
              </a:lnSpc>
              <a:spcBef>
                <a:spcPct val="25000"/>
              </a:spcBef>
              <a:buClr>
                <a:schemeClr val="tx1"/>
              </a:buClr>
              <a:buFont typeface="Wingdings" pitchFamily="2" charset="2"/>
              <a:buChar char="§"/>
            </a:pPr>
            <a:r>
              <a:rPr lang="en-US" sz="2400" b="1">
                <a:latin typeface="Tahoma" pitchFamily="34" charset="0"/>
              </a:rPr>
              <a:t>Key Union victories in July 1863</a:t>
            </a:r>
            <a:endParaRPr lang="en-US" sz="2400" b="1">
              <a:solidFill>
                <a:srgbClr val="800000"/>
              </a:solidFill>
              <a:latin typeface="Tahoma" pitchFamily="34" charset="0"/>
            </a:endParaRPr>
          </a:p>
          <a:p>
            <a:pPr lvl="1">
              <a:lnSpc>
                <a:spcPct val="90000"/>
              </a:lnSpc>
              <a:spcBef>
                <a:spcPct val="25000"/>
              </a:spcBef>
              <a:buClr>
                <a:schemeClr val="tx1"/>
              </a:buClr>
              <a:buFont typeface="Wingdings" pitchFamily="2" charset="2"/>
              <a:buChar char="§"/>
            </a:pPr>
            <a:r>
              <a:rPr lang="en-US" sz="2400" b="1" u="sng">
                <a:solidFill>
                  <a:srgbClr val="800000"/>
                </a:solidFill>
                <a:latin typeface="Tahoma" pitchFamily="34" charset="0"/>
              </a:rPr>
              <a:t>Vicksburg</a:t>
            </a:r>
            <a:endParaRPr lang="en-US" sz="2400" b="1">
              <a:solidFill>
                <a:srgbClr val="800000"/>
              </a:solidFill>
              <a:latin typeface="Tahoma" pitchFamily="34" charset="0"/>
            </a:endParaRPr>
          </a:p>
          <a:p>
            <a:pPr lvl="1">
              <a:lnSpc>
                <a:spcPct val="90000"/>
              </a:lnSpc>
              <a:spcBef>
                <a:spcPct val="25000"/>
              </a:spcBef>
              <a:buClr>
                <a:schemeClr val="tx1"/>
              </a:buClr>
              <a:buFont typeface="Wingdings" pitchFamily="2" charset="2"/>
              <a:buChar char="§"/>
            </a:pPr>
            <a:r>
              <a:rPr lang="en-US" sz="2400" b="1" u="sng">
                <a:solidFill>
                  <a:srgbClr val="0000CC"/>
                </a:solidFill>
                <a:latin typeface="Tahoma" pitchFamily="34" charset="0"/>
              </a:rPr>
              <a:t>Gettysburg</a:t>
            </a:r>
            <a:endParaRPr lang="en-US" sz="2400" b="1">
              <a:latin typeface="Tahoma" pitchFamily="34" charset="0"/>
            </a:endParaRPr>
          </a:p>
          <a:p>
            <a:pPr lvl="2">
              <a:lnSpc>
                <a:spcPct val="90000"/>
              </a:lnSpc>
              <a:spcBef>
                <a:spcPct val="25000"/>
              </a:spcBef>
              <a:buClr>
                <a:schemeClr val="tx1"/>
              </a:buClr>
              <a:buFont typeface="Wingdings" pitchFamily="2" charset="2"/>
              <a:buChar char="§"/>
            </a:pPr>
            <a:r>
              <a:rPr lang="en-US" sz="2400" b="1">
                <a:latin typeface="Tahoma" pitchFamily="34" charset="0"/>
              </a:rPr>
              <a:t>Pickett’s Charge</a:t>
            </a:r>
            <a:endParaRPr lang="en-US" sz="2400" b="1">
              <a:solidFill>
                <a:srgbClr val="006600"/>
              </a:solidFill>
              <a:latin typeface="Tahoma" pitchFamily="34" charset="0"/>
            </a:endParaRPr>
          </a:p>
          <a:p>
            <a:pPr lvl="2">
              <a:lnSpc>
                <a:spcPct val="90000"/>
              </a:lnSpc>
              <a:spcBef>
                <a:spcPct val="25000"/>
              </a:spcBef>
              <a:buClr>
                <a:schemeClr val="tx1"/>
              </a:buClr>
              <a:buFont typeface="Wingdings" pitchFamily="2" charset="2"/>
              <a:buChar char="§"/>
            </a:pPr>
            <a:r>
              <a:rPr lang="en-US" sz="2400" b="1" i="1" u="sng">
                <a:solidFill>
                  <a:srgbClr val="663300"/>
                </a:solidFill>
                <a:latin typeface="Tahoma" pitchFamily="34" charset="0"/>
              </a:rPr>
              <a:t>Lincoln’s Gettysburg Address</a:t>
            </a:r>
            <a:endParaRPr lang="en-US" sz="2400" b="1">
              <a:solidFill>
                <a:srgbClr val="990000"/>
              </a:solidFill>
              <a:latin typeface="Tahoma" pitchFamily="34" charset="0"/>
            </a:endParaRPr>
          </a:p>
        </p:txBody>
      </p:sp>
      <p:sp>
        <p:nvSpPr>
          <p:cNvPr id="206851" name="Rectangle 3"/>
          <p:cNvSpPr>
            <a:spLocks noGrp="1" noChangeArrowheads="1"/>
          </p:cNvSpPr>
          <p:nvPr>
            <p:ph type="title" idx="4294967295"/>
          </p:nvPr>
        </p:nvSpPr>
        <p:spPr>
          <a:xfrm>
            <a:off x="8077200" y="6477000"/>
            <a:ext cx="1066800" cy="381000"/>
          </a:xfrm>
        </p:spPr>
        <p:txBody>
          <a:bodyPr/>
          <a:lstStyle/>
          <a:p>
            <a:r>
              <a:rPr lang="en-US" sz="600"/>
              <a:t>Notes 3</a:t>
            </a:r>
            <a:endParaRPr lang="en-US" sz="2800"/>
          </a:p>
        </p:txBody>
      </p:sp>
      <p:sp>
        <p:nvSpPr>
          <p:cNvPr id="206853" name="AutoShape 5">
            <a:hlinkClick r:id="rId2" action="ppaction://hlinksldjump"/>
          </p:cNvPr>
          <p:cNvSpPr>
            <a:spLocks noChangeArrowheads="1"/>
          </p:cNvSpPr>
          <p:nvPr/>
        </p:nvSpPr>
        <p:spPr bwMode="auto">
          <a:xfrm>
            <a:off x="2514600" y="762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6856" name="AutoShape 8">
            <a:hlinkClick r:id="rId3" action="ppaction://hlinksldjump"/>
          </p:cNvPr>
          <p:cNvSpPr>
            <a:spLocks noChangeArrowheads="1"/>
          </p:cNvSpPr>
          <p:nvPr/>
        </p:nvSpPr>
        <p:spPr bwMode="auto">
          <a:xfrm>
            <a:off x="5867400" y="1905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206858" name="AutoShape 10">
            <a:hlinkClick r:id="rId4" action="ppaction://hlinksldjump"/>
          </p:cNvPr>
          <p:cNvSpPr>
            <a:spLocks noChangeArrowheads="1"/>
          </p:cNvSpPr>
          <p:nvPr/>
        </p:nvSpPr>
        <p:spPr bwMode="auto">
          <a:xfrm>
            <a:off x="2667000" y="11430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6850">
                                            <p:txEl>
                                              <p:pRg st="1" end="1"/>
                                            </p:txEl>
                                          </p:spTgt>
                                        </p:tgtEl>
                                        <p:attrNameLst>
                                          <p:attrName>style.visibility</p:attrName>
                                        </p:attrNameLst>
                                      </p:cBhvr>
                                      <p:to>
                                        <p:strVal val="visible"/>
                                      </p:to>
                                    </p:set>
                                    <p:anim calcmode="lin" valueType="num">
                                      <p:cBhvr>
                                        <p:cTn id="7" dur="500" fill="hold"/>
                                        <p:tgtEl>
                                          <p:spTgt spid="20685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6850">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206850">
                                            <p:txEl>
                                              <p:pRg st="1" end="1"/>
                                            </p:txEl>
                                          </p:spTgt>
                                        </p:tgtEl>
                                        <p:attrNameLst>
                                          <p:attrName>ppt_x</p:attrName>
                                        </p:attrNameLst>
                                      </p:cBhvr>
                                      <p:tavLst>
                                        <p:tav tm="0">
                                          <p:val>
                                            <p:fltVal val="0.5"/>
                                          </p:val>
                                        </p:tav>
                                        <p:tav tm="100000">
                                          <p:val>
                                            <p:strVal val="#ppt_x"/>
                                          </p:val>
                                        </p:tav>
                                      </p:tavLst>
                                    </p:anim>
                                    <p:anim calcmode="lin" valueType="num">
                                      <p:cBhvr>
                                        <p:cTn id="10" dur="500" fill="hold"/>
                                        <p:tgtEl>
                                          <p:spTgt spid="206850">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06850">
                                            <p:txEl>
                                              <p:pRg st="2" end="2"/>
                                            </p:txEl>
                                          </p:spTgt>
                                        </p:tgtEl>
                                        <p:attrNameLst>
                                          <p:attrName>style.visibility</p:attrName>
                                        </p:attrNameLst>
                                      </p:cBhvr>
                                      <p:to>
                                        <p:strVal val="visible"/>
                                      </p:to>
                                    </p:set>
                                    <p:anim calcmode="lin" valueType="num">
                                      <p:cBhvr>
                                        <p:cTn id="15" dur="500" fill="hold"/>
                                        <p:tgtEl>
                                          <p:spTgt spid="20685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06850">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06850">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06850">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06850">
                                            <p:txEl>
                                              <p:pRg st="3" end="3"/>
                                            </p:txEl>
                                          </p:spTgt>
                                        </p:tgtEl>
                                        <p:attrNameLst>
                                          <p:attrName>style.visibility</p:attrName>
                                        </p:attrNameLst>
                                      </p:cBhvr>
                                      <p:to>
                                        <p:strVal val="visible"/>
                                      </p:to>
                                    </p:set>
                                    <p:anim calcmode="lin" valueType="num">
                                      <p:cBhvr>
                                        <p:cTn id="23" dur="500" fill="hold"/>
                                        <p:tgtEl>
                                          <p:spTgt spid="206850">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06850">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206850">
                                            <p:txEl>
                                              <p:pRg st="3" end="3"/>
                                            </p:txEl>
                                          </p:spTgt>
                                        </p:tgtEl>
                                        <p:attrNameLst>
                                          <p:attrName>ppt_x</p:attrName>
                                        </p:attrNameLst>
                                      </p:cBhvr>
                                      <p:tavLst>
                                        <p:tav tm="0">
                                          <p:val>
                                            <p:fltVal val="0.5"/>
                                          </p:val>
                                        </p:tav>
                                        <p:tav tm="100000">
                                          <p:val>
                                            <p:strVal val="#ppt_x"/>
                                          </p:val>
                                        </p:tav>
                                      </p:tavLst>
                                    </p:anim>
                                    <p:anim calcmode="lin" valueType="num">
                                      <p:cBhvr>
                                        <p:cTn id="26" dur="500" fill="hold"/>
                                        <p:tgtEl>
                                          <p:spTgt spid="206850">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06850">
                                            <p:txEl>
                                              <p:pRg st="4" end="4"/>
                                            </p:txEl>
                                          </p:spTgt>
                                        </p:tgtEl>
                                        <p:attrNameLst>
                                          <p:attrName>style.visibility</p:attrName>
                                        </p:attrNameLst>
                                      </p:cBhvr>
                                      <p:to>
                                        <p:strVal val="visible"/>
                                      </p:to>
                                    </p:set>
                                    <p:anim calcmode="lin" valueType="num">
                                      <p:cBhvr>
                                        <p:cTn id="31" dur="500" fill="hold"/>
                                        <p:tgtEl>
                                          <p:spTgt spid="20685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06850">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206850">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206850">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206850">
                                            <p:txEl>
                                              <p:pRg st="5" end="5"/>
                                            </p:txEl>
                                          </p:spTgt>
                                        </p:tgtEl>
                                        <p:attrNameLst>
                                          <p:attrName>style.visibility</p:attrName>
                                        </p:attrNameLst>
                                      </p:cBhvr>
                                      <p:to>
                                        <p:strVal val="visible"/>
                                      </p:to>
                                    </p:set>
                                    <p:anim calcmode="lin" valueType="num">
                                      <p:cBhvr>
                                        <p:cTn id="39" dur="500" fill="hold"/>
                                        <p:tgtEl>
                                          <p:spTgt spid="206850">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06850">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206850">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206850">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5300" name="WordArt 4"/>
          <p:cNvSpPr>
            <a:spLocks noChangeArrowheads="1" noChangeShapeType="1" noTextEdit="1"/>
          </p:cNvSpPr>
          <p:nvPr/>
        </p:nvSpPr>
        <p:spPr bwMode="auto">
          <a:xfrm>
            <a:off x="457200" y="152400"/>
            <a:ext cx="8382000" cy="533400"/>
          </a:xfrm>
          <a:prstGeom prst="rect">
            <a:avLst/>
          </a:prstGeom>
        </p:spPr>
        <p:txBody>
          <a:bodyPr wrap="none" fromWordArt="1">
            <a:prstTxWarp prst="textStop">
              <a:avLst>
                <a:gd name="adj" fmla="val 22222"/>
              </a:avLst>
            </a:prstTxWarp>
          </a:bodyPr>
          <a:lstStyle/>
          <a:p>
            <a:pPr algn="ctr"/>
            <a:r>
              <a:rPr lang="en-US" b="1" kern="10">
                <a:ln w="22225">
                  <a:solidFill>
                    <a:srgbClr val="000000"/>
                  </a:solidFill>
                  <a:round/>
                  <a:headEnd/>
                  <a:tailEnd/>
                </a:ln>
                <a:gradFill rotWithShape="0">
                  <a:gsLst>
                    <a:gs pos="0">
                      <a:srgbClr val="FF0000"/>
                    </a:gs>
                    <a:gs pos="50000">
                      <a:srgbClr val="FFFF66"/>
                    </a:gs>
                    <a:gs pos="100000">
                      <a:srgbClr val="FF0000"/>
                    </a:gs>
                  </a:gsLst>
                  <a:lin ang="5400000" scaled="1"/>
                </a:gradFill>
                <a:effectLst>
                  <a:outerShdw dist="45791" dir="8778596" algn="ctr" rotWithShape="0">
                    <a:schemeClr val="tx1"/>
                  </a:outerShdw>
                </a:effectLst>
                <a:latin typeface="Arial Black"/>
              </a:rPr>
              <a:t>NORTH VS SOUTH</a:t>
            </a:r>
          </a:p>
        </p:txBody>
      </p:sp>
      <p:sp>
        <p:nvSpPr>
          <p:cNvPr id="55301" name="Text Box 5"/>
          <p:cNvSpPr txBox="1">
            <a:spLocks noChangeArrowheads="1"/>
          </p:cNvSpPr>
          <p:nvPr/>
        </p:nvSpPr>
        <p:spPr bwMode="auto">
          <a:xfrm>
            <a:off x="4267200" y="3200400"/>
            <a:ext cx="4800600" cy="3159125"/>
          </a:xfrm>
          <a:prstGeom prst="rect">
            <a:avLst/>
          </a:prstGeom>
          <a:noFill/>
          <a:ln w="9525">
            <a:noFill/>
            <a:miter lim="800000"/>
            <a:headEnd/>
            <a:tailEnd/>
          </a:ln>
          <a:effectLst/>
        </p:spPr>
        <p:txBody>
          <a:bodyPr>
            <a:spAutoFit/>
          </a:bodyPr>
          <a:lstStyle/>
          <a:p>
            <a:pPr algn="ctr">
              <a:lnSpc>
                <a:spcPct val="60000"/>
              </a:lnSpc>
              <a:spcBef>
                <a:spcPct val="50000"/>
              </a:spcBef>
            </a:pPr>
            <a:r>
              <a:rPr lang="en-US" sz="2800" b="1" u="sng">
                <a:solidFill>
                  <a:srgbClr val="4D4D4D"/>
                </a:solidFill>
                <a:effectLst>
                  <a:outerShdw blurRad="38100" dist="38100" dir="2700000" algn="tl">
                    <a:srgbClr val="C0C0C0"/>
                  </a:outerShdw>
                </a:effectLst>
              </a:rPr>
              <a:t>GRAY/CSA</a:t>
            </a:r>
          </a:p>
          <a:p>
            <a:pPr algn="ctr">
              <a:lnSpc>
                <a:spcPct val="60000"/>
              </a:lnSpc>
              <a:spcBef>
                <a:spcPct val="50000"/>
              </a:spcBef>
              <a:buFontTx/>
              <a:buChar char="•"/>
            </a:pPr>
            <a:r>
              <a:rPr lang="en-US" sz="2400" b="1">
                <a:effectLst>
                  <a:outerShdw blurRad="38100" dist="38100" dir="2700000" algn="tl">
                    <a:srgbClr val="C0C0C0"/>
                  </a:outerShdw>
                </a:effectLst>
              </a:rPr>
              <a:t>Confederate States of America</a:t>
            </a:r>
          </a:p>
          <a:p>
            <a:pPr algn="ctr">
              <a:lnSpc>
                <a:spcPct val="60000"/>
              </a:lnSpc>
              <a:spcBef>
                <a:spcPct val="50000"/>
              </a:spcBef>
              <a:buFontTx/>
              <a:buChar char="•"/>
            </a:pPr>
            <a:r>
              <a:rPr lang="en-US" sz="2400" b="1">
                <a:effectLst>
                  <a:outerShdw blurRad="38100" dist="38100" dir="2700000" algn="tl">
                    <a:srgbClr val="C0C0C0"/>
                  </a:outerShdw>
                </a:effectLst>
              </a:rPr>
              <a:t>President Jefferson Davis</a:t>
            </a:r>
          </a:p>
          <a:p>
            <a:pPr algn="ctr">
              <a:lnSpc>
                <a:spcPct val="60000"/>
              </a:lnSpc>
              <a:spcBef>
                <a:spcPct val="50000"/>
              </a:spcBef>
              <a:buFontTx/>
              <a:buChar char="•"/>
            </a:pPr>
            <a:r>
              <a:rPr lang="en-US" sz="2400" b="1">
                <a:effectLst>
                  <a:outerShdw blurRad="38100" dist="38100" dir="2700000" algn="tl">
                    <a:srgbClr val="C0C0C0"/>
                  </a:outerShdw>
                </a:effectLst>
              </a:rPr>
              <a:t>Capital:  Richmond, VA</a:t>
            </a:r>
          </a:p>
          <a:p>
            <a:pPr algn="ctr">
              <a:lnSpc>
                <a:spcPct val="60000"/>
              </a:lnSpc>
              <a:spcBef>
                <a:spcPct val="50000"/>
              </a:spcBef>
              <a:buFontTx/>
              <a:buChar char="•"/>
            </a:pPr>
            <a:r>
              <a:rPr lang="en-US" sz="2400" b="1">
                <a:effectLst>
                  <a:outerShdw blurRad="38100" dist="38100" dir="2700000" algn="tl">
                    <a:srgbClr val="C0C0C0"/>
                  </a:outerShdw>
                </a:effectLst>
              </a:rPr>
              <a:t>Rebs------Rebels---”Johnny Rebs”</a:t>
            </a:r>
          </a:p>
          <a:p>
            <a:pPr algn="ctr">
              <a:lnSpc>
                <a:spcPct val="60000"/>
              </a:lnSpc>
              <a:spcBef>
                <a:spcPct val="50000"/>
              </a:spcBef>
              <a:buFontTx/>
              <a:buChar char="•"/>
            </a:pPr>
            <a:r>
              <a:rPr lang="en-US" sz="2400" b="1">
                <a:effectLst>
                  <a:outerShdw blurRad="38100" dist="38100" dir="2700000" algn="tl">
                    <a:srgbClr val="C0C0C0"/>
                  </a:outerShdw>
                </a:effectLst>
              </a:rPr>
              <a:t>Secessh-------Seccession</a:t>
            </a:r>
          </a:p>
          <a:p>
            <a:pPr algn="ctr">
              <a:lnSpc>
                <a:spcPct val="60000"/>
              </a:lnSpc>
              <a:spcBef>
                <a:spcPct val="50000"/>
              </a:spcBef>
              <a:buFontTx/>
              <a:buChar char="•"/>
            </a:pPr>
            <a:r>
              <a:rPr lang="en-US" sz="2400" b="1">
                <a:effectLst>
                  <a:outerShdw blurRad="38100" dist="38100" dir="2700000" algn="tl">
                    <a:srgbClr val="C0C0C0"/>
                  </a:outerShdw>
                </a:effectLst>
              </a:rPr>
              <a:t>Graycoats</a:t>
            </a:r>
          </a:p>
          <a:p>
            <a:pPr algn="ctr">
              <a:lnSpc>
                <a:spcPct val="60000"/>
              </a:lnSpc>
              <a:spcBef>
                <a:spcPct val="50000"/>
              </a:spcBef>
              <a:buFontTx/>
              <a:buChar char="•"/>
            </a:pPr>
            <a:r>
              <a:rPr lang="en-US" sz="2400" b="1">
                <a:effectLst>
                  <a:outerShdw blurRad="38100" dist="38100" dir="2700000" algn="tl">
                    <a:srgbClr val="C0C0C0"/>
                  </a:outerShdw>
                </a:effectLst>
              </a:rPr>
              <a:t>Yellow bellies</a:t>
            </a:r>
          </a:p>
        </p:txBody>
      </p:sp>
      <p:sp>
        <p:nvSpPr>
          <p:cNvPr id="55303" name="Rectangle 7"/>
          <p:cNvSpPr>
            <a:spLocks noGrp="1" noChangeArrowheads="1"/>
          </p:cNvSpPr>
          <p:nvPr>
            <p:ph type="title" idx="4294967295"/>
          </p:nvPr>
        </p:nvSpPr>
        <p:spPr>
          <a:xfrm>
            <a:off x="6324600" y="6553200"/>
            <a:ext cx="2819400" cy="457200"/>
          </a:xfrm>
        </p:spPr>
        <p:txBody>
          <a:bodyPr/>
          <a:lstStyle/>
          <a:p>
            <a:r>
              <a:rPr lang="en-US" sz="700"/>
              <a:t>Flags:  North/South</a:t>
            </a:r>
            <a:endParaRPr lang="en-US" sz="2800"/>
          </a:p>
        </p:txBody>
      </p:sp>
      <p:sp>
        <p:nvSpPr>
          <p:cNvPr id="55307" name="Text Box 11"/>
          <p:cNvSpPr txBox="1">
            <a:spLocks noChangeArrowheads="1"/>
          </p:cNvSpPr>
          <p:nvPr/>
        </p:nvSpPr>
        <p:spPr bwMode="auto">
          <a:xfrm>
            <a:off x="0" y="3124200"/>
            <a:ext cx="4343400" cy="3706813"/>
          </a:xfrm>
          <a:prstGeom prst="rect">
            <a:avLst/>
          </a:prstGeom>
          <a:noFill/>
          <a:ln w="9525">
            <a:noFill/>
            <a:miter lim="800000"/>
            <a:headEnd/>
            <a:tailEnd/>
          </a:ln>
          <a:effectLst/>
        </p:spPr>
        <p:txBody>
          <a:bodyPr>
            <a:spAutoFit/>
          </a:bodyPr>
          <a:lstStyle/>
          <a:p>
            <a:pPr algn="ctr">
              <a:lnSpc>
                <a:spcPct val="60000"/>
              </a:lnSpc>
              <a:spcBef>
                <a:spcPct val="50000"/>
              </a:spcBef>
            </a:pPr>
            <a:r>
              <a:rPr lang="en-US" sz="3200" b="1" u="sng">
                <a:solidFill>
                  <a:srgbClr val="0000CC"/>
                </a:solidFill>
                <a:effectLst>
                  <a:outerShdw blurRad="38100" dist="38100" dir="2700000" algn="tl">
                    <a:srgbClr val="C0C0C0"/>
                  </a:outerShdw>
                </a:effectLst>
              </a:rPr>
              <a:t>BLUE/USA</a:t>
            </a:r>
            <a:endParaRPr lang="en-US" sz="3200" b="1">
              <a:effectLst>
                <a:outerShdw blurRad="38100" dist="38100" dir="2700000" algn="tl">
                  <a:srgbClr val="C0C0C0"/>
                </a:outerShdw>
              </a:effectLst>
            </a:endParaRPr>
          </a:p>
          <a:p>
            <a:pPr algn="ctr">
              <a:lnSpc>
                <a:spcPct val="70000"/>
              </a:lnSpc>
              <a:spcBef>
                <a:spcPct val="50000"/>
              </a:spcBef>
              <a:buFontTx/>
              <a:buChar char="•"/>
            </a:pPr>
            <a:r>
              <a:rPr lang="en-US" sz="2400" b="1">
                <a:effectLst>
                  <a:outerShdw blurRad="38100" dist="38100" dir="2700000" algn="tl">
                    <a:srgbClr val="C0C0C0"/>
                  </a:outerShdw>
                </a:effectLst>
              </a:rPr>
              <a:t>United States of America </a:t>
            </a:r>
            <a:br>
              <a:rPr lang="en-US" sz="2400" b="1">
                <a:effectLst>
                  <a:outerShdw blurRad="38100" dist="38100" dir="2700000" algn="tl">
                    <a:srgbClr val="C0C0C0"/>
                  </a:outerShdw>
                </a:effectLst>
              </a:rPr>
            </a:br>
            <a:r>
              <a:rPr lang="en-US" sz="2400" b="1">
                <a:effectLst>
                  <a:outerShdw blurRad="38100" dist="38100" dir="2700000" algn="tl">
                    <a:srgbClr val="C0C0C0"/>
                  </a:outerShdw>
                </a:effectLst>
              </a:rPr>
              <a:t>or Union</a:t>
            </a:r>
          </a:p>
          <a:p>
            <a:pPr algn="ctr">
              <a:lnSpc>
                <a:spcPct val="70000"/>
              </a:lnSpc>
              <a:spcBef>
                <a:spcPct val="50000"/>
              </a:spcBef>
              <a:buFontTx/>
              <a:buChar char="•"/>
            </a:pPr>
            <a:r>
              <a:rPr lang="en-US" sz="2400" b="1">
                <a:effectLst>
                  <a:outerShdw blurRad="38100" dist="38100" dir="2700000" algn="tl">
                    <a:srgbClr val="C0C0C0"/>
                  </a:outerShdw>
                </a:effectLst>
              </a:rPr>
              <a:t>President Abraham Lincoln</a:t>
            </a:r>
          </a:p>
          <a:p>
            <a:pPr algn="ctr">
              <a:lnSpc>
                <a:spcPct val="70000"/>
              </a:lnSpc>
              <a:spcBef>
                <a:spcPct val="50000"/>
              </a:spcBef>
              <a:buFontTx/>
              <a:buChar char="•"/>
            </a:pPr>
            <a:r>
              <a:rPr lang="en-US" sz="2400" b="1">
                <a:effectLst>
                  <a:outerShdw blurRad="38100" dist="38100" dir="2700000" algn="tl">
                    <a:srgbClr val="C0C0C0"/>
                  </a:outerShdw>
                </a:effectLst>
              </a:rPr>
              <a:t>Capital:  Washington, D.C.</a:t>
            </a:r>
          </a:p>
          <a:p>
            <a:pPr algn="ctr">
              <a:lnSpc>
                <a:spcPct val="70000"/>
              </a:lnSpc>
              <a:spcBef>
                <a:spcPct val="50000"/>
              </a:spcBef>
              <a:buFontTx/>
              <a:buChar char="•"/>
            </a:pPr>
            <a:r>
              <a:rPr lang="en-US" sz="2400" b="1">
                <a:effectLst>
                  <a:outerShdw blurRad="38100" dist="38100" dir="2700000" algn="tl">
                    <a:srgbClr val="C0C0C0"/>
                  </a:outerShdw>
                </a:effectLst>
              </a:rPr>
              <a:t>Feds-----Federal</a:t>
            </a:r>
          </a:p>
          <a:p>
            <a:pPr algn="ctr">
              <a:lnSpc>
                <a:spcPct val="70000"/>
              </a:lnSpc>
              <a:spcBef>
                <a:spcPct val="50000"/>
              </a:spcBef>
              <a:buFontTx/>
              <a:buChar char="•"/>
            </a:pPr>
            <a:r>
              <a:rPr lang="en-US" sz="2400" b="1">
                <a:effectLst>
                  <a:outerShdw blurRad="38100" dist="38100" dir="2700000" algn="tl">
                    <a:srgbClr val="C0C0C0"/>
                  </a:outerShdw>
                </a:effectLst>
              </a:rPr>
              <a:t>Yanks-----Yankees</a:t>
            </a:r>
          </a:p>
          <a:p>
            <a:pPr algn="ctr">
              <a:lnSpc>
                <a:spcPct val="70000"/>
              </a:lnSpc>
              <a:spcBef>
                <a:spcPct val="50000"/>
              </a:spcBef>
              <a:buFontTx/>
              <a:buChar char="•"/>
            </a:pPr>
            <a:r>
              <a:rPr lang="en-US" sz="2400" b="1">
                <a:effectLst>
                  <a:outerShdw blurRad="38100" dist="38100" dir="2700000" algn="tl">
                    <a:srgbClr val="C0C0C0"/>
                  </a:outerShdw>
                </a:effectLst>
              </a:rPr>
              <a:t>Bluebellies</a:t>
            </a:r>
          </a:p>
          <a:p>
            <a:pPr algn="ctr">
              <a:lnSpc>
                <a:spcPct val="70000"/>
              </a:lnSpc>
              <a:spcBef>
                <a:spcPct val="50000"/>
              </a:spcBef>
              <a:buFontTx/>
              <a:buChar char="•"/>
            </a:pPr>
            <a:r>
              <a:rPr lang="en-US" sz="2400" b="1">
                <a:effectLst>
                  <a:outerShdw blurRad="38100" dist="38100" dir="2700000" algn="tl">
                    <a:srgbClr val="C0C0C0"/>
                  </a:outerShdw>
                </a:effectLst>
              </a:rPr>
              <a:t>Blue coats</a:t>
            </a:r>
            <a:endParaRPr lang="en-US" sz="2800" b="1" u="sng">
              <a:effectLst>
                <a:outerShdw blurRad="38100" dist="38100" dir="2700000" algn="tl">
                  <a:srgbClr val="C0C0C0"/>
                </a:outerShdw>
              </a:effectLst>
            </a:endParaRPr>
          </a:p>
        </p:txBody>
      </p:sp>
      <p:sp>
        <p:nvSpPr>
          <p:cNvPr id="55308" name="AutoShape 12">
            <a:hlinkClick r:id="rId3" action="ppaction://hlinksldjump"/>
          </p:cNvPr>
          <p:cNvSpPr>
            <a:spLocks noChangeArrowheads="1"/>
          </p:cNvSpPr>
          <p:nvPr/>
        </p:nvSpPr>
        <p:spPr bwMode="auto">
          <a:xfrm>
            <a:off x="304800" y="6324600"/>
            <a:ext cx="381000" cy="228600"/>
          </a:xfrm>
          <a:prstGeom prst="irregularSeal2">
            <a:avLst/>
          </a:prstGeom>
          <a:solidFill>
            <a:srgbClr val="FFCC66"/>
          </a:solidFill>
          <a:ln w="9525">
            <a:solidFill>
              <a:schemeClr val="tx1"/>
            </a:solidFill>
            <a:miter lim="800000"/>
            <a:headEnd/>
            <a:tailEnd/>
          </a:ln>
          <a:effectLst/>
        </p:spPr>
        <p:txBody>
          <a:bodyPr wrap="none" anchor="ctr"/>
          <a:lstStyle/>
          <a:p>
            <a:endParaRPr lang="en-US"/>
          </a:p>
        </p:txBody>
      </p:sp>
      <p:sp>
        <p:nvSpPr>
          <p:cNvPr id="55309" name="Rectangle 13"/>
          <p:cNvSpPr>
            <a:spLocks noChangeArrowheads="1"/>
          </p:cNvSpPr>
          <p:nvPr/>
        </p:nvSpPr>
        <p:spPr bwMode="auto">
          <a:xfrm>
            <a:off x="39688" y="3097213"/>
            <a:ext cx="9144000" cy="0"/>
          </a:xfrm>
          <a:prstGeom prst="rect">
            <a:avLst/>
          </a:prstGeom>
          <a:noFill/>
          <a:ln w="9525">
            <a:noFill/>
            <a:miter lim="800000"/>
            <a:headEnd/>
            <a:tailEnd/>
          </a:ln>
          <a:effectLst/>
        </p:spPr>
        <p:txBody>
          <a:bodyPr>
            <a:spAutoFit/>
          </a:bodyPr>
          <a:lstStyle/>
          <a:p>
            <a:endParaRPr lang="en-US"/>
          </a:p>
        </p:txBody>
      </p:sp>
      <p:sp>
        <p:nvSpPr>
          <p:cNvPr id="55312" name="Rectangle 16"/>
          <p:cNvSpPr>
            <a:spLocks noChangeArrowheads="1"/>
          </p:cNvSpPr>
          <p:nvPr/>
        </p:nvSpPr>
        <p:spPr bwMode="auto">
          <a:xfrm>
            <a:off x="31750" y="3097213"/>
            <a:ext cx="9144000" cy="0"/>
          </a:xfrm>
          <a:prstGeom prst="rect">
            <a:avLst/>
          </a:prstGeom>
          <a:noFill/>
          <a:ln w="9525">
            <a:noFill/>
            <a:miter lim="800000"/>
            <a:headEnd/>
            <a:tailEnd/>
          </a:ln>
          <a:effectLst/>
        </p:spPr>
        <p:txBody>
          <a:bodyPr>
            <a:spAutoFit/>
          </a:bodyPr>
          <a:lstStyle/>
          <a:p>
            <a:endParaRPr lang="en-US"/>
          </a:p>
        </p:txBody>
      </p:sp>
      <p:sp>
        <p:nvSpPr>
          <p:cNvPr id="55315" name="Rectangle 19"/>
          <p:cNvSpPr>
            <a:spLocks noChangeArrowheads="1"/>
          </p:cNvSpPr>
          <p:nvPr/>
        </p:nvSpPr>
        <p:spPr bwMode="auto">
          <a:xfrm>
            <a:off x="0" y="3094038"/>
            <a:ext cx="9144000" cy="0"/>
          </a:xfrm>
          <a:prstGeom prst="rect">
            <a:avLst/>
          </a:prstGeom>
          <a:noFill/>
          <a:ln w="9525">
            <a:noFill/>
            <a:miter lim="800000"/>
            <a:headEnd/>
            <a:tailEnd/>
          </a:ln>
          <a:effectLst/>
        </p:spPr>
        <p:txBody>
          <a:bodyPr>
            <a:spAutoFit/>
          </a:bodyPr>
          <a:lstStyle/>
          <a:p>
            <a:endParaRPr lang="en-US"/>
          </a:p>
        </p:txBody>
      </p:sp>
      <p:sp>
        <p:nvSpPr>
          <p:cNvPr id="55322" name="Rectangle 26"/>
          <p:cNvSpPr>
            <a:spLocks noChangeArrowheads="1"/>
          </p:cNvSpPr>
          <p:nvPr/>
        </p:nvSpPr>
        <p:spPr bwMode="auto">
          <a:xfrm>
            <a:off x="1588" y="2647950"/>
            <a:ext cx="9144000" cy="0"/>
          </a:xfrm>
          <a:prstGeom prst="rect">
            <a:avLst/>
          </a:prstGeom>
          <a:noFill/>
          <a:ln w="9525">
            <a:noFill/>
            <a:miter lim="800000"/>
            <a:headEnd/>
            <a:tailEnd/>
          </a:ln>
          <a:effectLst/>
        </p:spPr>
        <p:txBody>
          <a:bodyPr>
            <a:spAutoFit/>
          </a:bodyPr>
          <a:lstStyle/>
          <a:p>
            <a:endParaRPr lang="en-US"/>
          </a:p>
        </p:txBody>
      </p:sp>
      <p:pic>
        <p:nvPicPr>
          <p:cNvPr id="55329" name="Picture 33" descr="navyjack"/>
          <p:cNvPicPr>
            <a:picLocks noChangeAspect="1" noChangeArrowheads="1" noCrop="1"/>
          </p:cNvPicPr>
          <p:nvPr/>
        </p:nvPicPr>
        <p:blipFill>
          <a:blip r:embed="rId4" cstate="print"/>
          <a:srcRect/>
          <a:stretch>
            <a:fillRect/>
          </a:stretch>
        </p:blipFill>
        <p:spPr bwMode="auto">
          <a:xfrm>
            <a:off x="5029200" y="914400"/>
            <a:ext cx="2971800" cy="2066925"/>
          </a:xfrm>
          <a:prstGeom prst="rect">
            <a:avLst/>
          </a:prstGeom>
          <a:noFill/>
        </p:spPr>
      </p:pic>
      <p:sp>
        <p:nvSpPr>
          <p:cNvPr id="55339" name="Rectangle 43"/>
          <p:cNvSpPr>
            <a:spLocks noChangeArrowheads="1"/>
          </p:cNvSpPr>
          <p:nvPr/>
        </p:nvSpPr>
        <p:spPr bwMode="auto">
          <a:xfrm>
            <a:off x="0" y="2865438"/>
            <a:ext cx="9144000" cy="0"/>
          </a:xfrm>
          <a:prstGeom prst="rect">
            <a:avLst/>
          </a:prstGeom>
          <a:noFill/>
          <a:ln w="9525">
            <a:noFill/>
            <a:miter lim="800000"/>
            <a:headEnd/>
            <a:tailEnd/>
          </a:ln>
          <a:effectLst/>
        </p:spPr>
        <p:txBody>
          <a:bodyPr>
            <a:spAutoFit/>
          </a:bodyPr>
          <a:lstStyle/>
          <a:p>
            <a:endParaRPr lang="en-US"/>
          </a:p>
        </p:txBody>
      </p:sp>
      <p:pic>
        <p:nvPicPr>
          <p:cNvPr id="55341" name="Picture 45" descr="usfan14">
            <a:hlinkClick r:id="rId5" tooltip="fastrackonline.net flag gallery"/>
          </p:cNvPr>
          <p:cNvPicPr>
            <a:picLocks noChangeAspect="1" noChangeArrowheads="1" noCrop="1"/>
          </p:cNvPicPr>
          <p:nvPr/>
        </p:nvPicPr>
        <p:blipFill>
          <a:blip r:embed="rId6" cstate="print"/>
          <a:srcRect/>
          <a:stretch>
            <a:fillRect/>
          </a:stretch>
        </p:blipFill>
        <p:spPr bwMode="auto">
          <a:xfrm>
            <a:off x="762000" y="1066800"/>
            <a:ext cx="2590800" cy="1865313"/>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307">
                                            <p:txEl>
                                              <p:pRg st="0" end="0"/>
                                            </p:txEl>
                                          </p:spTgt>
                                        </p:tgtEl>
                                        <p:attrNameLst>
                                          <p:attrName>style.visibility</p:attrName>
                                        </p:attrNameLst>
                                      </p:cBhvr>
                                      <p:to>
                                        <p:strVal val="visible"/>
                                      </p:to>
                                    </p:set>
                                    <p:anim calcmode="lin" valueType="num">
                                      <p:cBhvr additive="base">
                                        <p:cTn id="7" dur="500" fill="hold"/>
                                        <p:tgtEl>
                                          <p:spTgt spid="55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5307">
                                            <p:txEl>
                                              <p:pRg st="1" end="1"/>
                                            </p:txEl>
                                          </p:spTgt>
                                        </p:tgtEl>
                                        <p:attrNameLst>
                                          <p:attrName>style.visibility</p:attrName>
                                        </p:attrNameLst>
                                      </p:cBhvr>
                                      <p:to>
                                        <p:strVal val="visible"/>
                                      </p:to>
                                    </p:set>
                                    <p:anim calcmode="lin" valueType="num">
                                      <p:cBhvr additive="base">
                                        <p:cTn id="13" dur="500" fill="hold"/>
                                        <p:tgtEl>
                                          <p:spTgt spid="55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5307">
                                            <p:txEl>
                                              <p:pRg st="2" end="2"/>
                                            </p:txEl>
                                          </p:spTgt>
                                        </p:tgtEl>
                                        <p:attrNameLst>
                                          <p:attrName>style.visibility</p:attrName>
                                        </p:attrNameLst>
                                      </p:cBhvr>
                                      <p:to>
                                        <p:strVal val="visible"/>
                                      </p:to>
                                    </p:set>
                                    <p:anim calcmode="lin" valueType="num">
                                      <p:cBhvr additive="base">
                                        <p:cTn id="19" dur="500" fill="hold"/>
                                        <p:tgtEl>
                                          <p:spTgt spid="55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5307">
                                            <p:txEl>
                                              <p:pRg st="3" end="3"/>
                                            </p:txEl>
                                          </p:spTgt>
                                        </p:tgtEl>
                                        <p:attrNameLst>
                                          <p:attrName>style.visibility</p:attrName>
                                        </p:attrNameLst>
                                      </p:cBhvr>
                                      <p:to>
                                        <p:strVal val="visible"/>
                                      </p:to>
                                    </p:set>
                                    <p:anim calcmode="lin" valueType="num">
                                      <p:cBhvr additive="base">
                                        <p:cTn id="25" dur="500" fill="hold"/>
                                        <p:tgtEl>
                                          <p:spTgt spid="55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3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5307">
                                            <p:txEl>
                                              <p:pRg st="4" end="4"/>
                                            </p:txEl>
                                          </p:spTgt>
                                        </p:tgtEl>
                                        <p:attrNameLst>
                                          <p:attrName>style.visibility</p:attrName>
                                        </p:attrNameLst>
                                      </p:cBhvr>
                                      <p:to>
                                        <p:strVal val="visible"/>
                                      </p:to>
                                    </p:set>
                                    <p:anim calcmode="lin" valueType="num">
                                      <p:cBhvr additive="base">
                                        <p:cTn id="31" dur="500" fill="hold"/>
                                        <p:tgtEl>
                                          <p:spTgt spid="553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30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5307">
                                            <p:txEl>
                                              <p:pRg st="5" end="5"/>
                                            </p:txEl>
                                          </p:spTgt>
                                        </p:tgtEl>
                                        <p:attrNameLst>
                                          <p:attrName>style.visibility</p:attrName>
                                        </p:attrNameLst>
                                      </p:cBhvr>
                                      <p:to>
                                        <p:strVal val="visible"/>
                                      </p:to>
                                    </p:set>
                                    <p:anim calcmode="lin" valueType="num">
                                      <p:cBhvr additive="base">
                                        <p:cTn id="37" dur="500" fill="hold"/>
                                        <p:tgtEl>
                                          <p:spTgt spid="553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30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5307">
                                            <p:txEl>
                                              <p:pRg st="6" end="6"/>
                                            </p:txEl>
                                          </p:spTgt>
                                        </p:tgtEl>
                                        <p:attrNameLst>
                                          <p:attrName>style.visibility</p:attrName>
                                        </p:attrNameLst>
                                      </p:cBhvr>
                                      <p:to>
                                        <p:strVal val="visible"/>
                                      </p:to>
                                    </p:set>
                                    <p:anim calcmode="lin" valueType="num">
                                      <p:cBhvr additive="base">
                                        <p:cTn id="43" dur="500" fill="hold"/>
                                        <p:tgtEl>
                                          <p:spTgt spid="553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30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5307">
                                            <p:txEl>
                                              <p:pRg st="7" end="7"/>
                                            </p:txEl>
                                          </p:spTgt>
                                        </p:tgtEl>
                                        <p:attrNameLst>
                                          <p:attrName>style.visibility</p:attrName>
                                        </p:attrNameLst>
                                      </p:cBhvr>
                                      <p:to>
                                        <p:strVal val="visible"/>
                                      </p:to>
                                    </p:set>
                                    <p:anim calcmode="lin" valueType="num">
                                      <p:cBhvr additive="base">
                                        <p:cTn id="49" dur="500" fill="hold"/>
                                        <p:tgtEl>
                                          <p:spTgt spid="553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530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55301">
                                            <p:txEl>
                                              <p:pRg st="0" end="0"/>
                                            </p:txEl>
                                          </p:spTgt>
                                        </p:tgtEl>
                                        <p:attrNameLst>
                                          <p:attrName>style.visibility</p:attrName>
                                        </p:attrNameLst>
                                      </p:cBhvr>
                                      <p:to>
                                        <p:strVal val="visible"/>
                                      </p:to>
                                    </p:set>
                                    <p:anim calcmode="lin" valueType="num">
                                      <p:cBhvr>
                                        <p:cTn id="55" dur="500" fill="hold"/>
                                        <p:tgtEl>
                                          <p:spTgt spid="55301">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55301">
                                            <p:txEl>
                                              <p:pRg st="0" end="0"/>
                                            </p:txEl>
                                          </p:spTgt>
                                        </p:tgtEl>
                                        <p:attrNameLst>
                                          <p:attrName>ppt_h</p:attrName>
                                        </p:attrNameLst>
                                      </p:cBhvr>
                                      <p:tavLst>
                                        <p:tav tm="0">
                                          <p:val>
                                            <p:fltVal val="0"/>
                                          </p:val>
                                        </p:tav>
                                        <p:tav tm="100000">
                                          <p:val>
                                            <p:strVal val="#ppt_h"/>
                                          </p:val>
                                        </p:tav>
                                      </p:tavLst>
                                    </p:anim>
                                    <p:anim calcmode="lin" valueType="num">
                                      <p:cBhvr>
                                        <p:cTn id="57" dur="500" fill="hold"/>
                                        <p:tgtEl>
                                          <p:spTgt spid="55301">
                                            <p:txEl>
                                              <p:pRg st="0" end="0"/>
                                            </p:txEl>
                                          </p:spTgt>
                                        </p:tgtEl>
                                        <p:attrNameLst>
                                          <p:attrName>ppt_x</p:attrName>
                                        </p:attrNameLst>
                                      </p:cBhvr>
                                      <p:tavLst>
                                        <p:tav tm="0">
                                          <p:val>
                                            <p:fltVal val="0.5"/>
                                          </p:val>
                                        </p:tav>
                                        <p:tav tm="100000">
                                          <p:val>
                                            <p:strVal val="#ppt_x"/>
                                          </p:val>
                                        </p:tav>
                                      </p:tavLst>
                                    </p:anim>
                                    <p:anim calcmode="lin" valueType="num">
                                      <p:cBhvr>
                                        <p:cTn id="58" dur="500" fill="hold"/>
                                        <p:tgtEl>
                                          <p:spTgt spid="5530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55301">
                                            <p:txEl>
                                              <p:pRg st="1" end="1"/>
                                            </p:txEl>
                                          </p:spTgt>
                                        </p:tgtEl>
                                        <p:attrNameLst>
                                          <p:attrName>style.visibility</p:attrName>
                                        </p:attrNameLst>
                                      </p:cBhvr>
                                      <p:to>
                                        <p:strVal val="visible"/>
                                      </p:to>
                                    </p:set>
                                    <p:anim calcmode="lin" valueType="num">
                                      <p:cBhvr>
                                        <p:cTn id="63" dur="500" fill="hold"/>
                                        <p:tgtEl>
                                          <p:spTgt spid="55301">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55301">
                                            <p:txEl>
                                              <p:pRg st="1" end="1"/>
                                            </p:txEl>
                                          </p:spTgt>
                                        </p:tgtEl>
                                        <p:attrNameLst>
                                          <p:attrName>ppt_h</p:attrName>
                                        </p:attrNameLst>
                                      </p:cBhvr>
                                      <p:tavLst>
                                        <p:tav tm="0">
                                          <p:val>
                                            <p:fltVal val="0"/>
                                          </p:val>
                                        </p:tav>
                                        <p:tav tm="100000">
                                          <p:val>
                                            <p:strVal val="#ppt_h"/>
                                          </p:val>
                                        </p:tav>
                                      </p:tavLst>
                                    </p:anim>
                                    <p:anim calcmode="lin" valueType="num">
                                      <p:cBhvr>
                                        <p:cTn id="65" dur="500" fill="hold"/>
                                        <p:tgtEl>
                                          <p:spTgt spid="55301">
                                            <p:txEl>
                                              <p:pRg st="1" end="1"/>
                                            </p:txEl>
                                          </p:spTgt>
                                        </p:tgtEl>
                                        <p:attrNameLst>
                                          <p:attrName>ppt_x</p:attrName>
                                        </p:attrNameLst>
                                      </p:cBhvr>
                                      <p:tavLst>
                                        <p:tav tm="0">
                                          <p:val>
                                            <p:fltVal val="0.5"/>
                                          </p:val>
                                        </p:tav>
                                        <p:tav tm="100000">
                                          <p:val>
                                            <p:strVal val="#ppt_x"/>
                                          </p:val>
                                        </p:tav>
                                      </p:tavLst>
                                    </p:anim>
                                    <p:anim calcmode="lin" valueType="num">
                                      <p:cBhvr>
                                        <p:cTn id="66" dur="500" fill="hold"/>
                                        <p:tgtEl>
                                          <p:spTgt spid="5530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55301">
                                            <p:txEl>
                                              <p:pRg st="2" end="2"/>
                                            </p:txEl>
                                          </p:spTgt>
                                        </p:tgtEl>
                                        <p:attrNameLst>
                                          <p:attrName>style.visibility</p:attrName>
                                        </p:attrNameLst>
                                      </p:cBhvr>
                                      <p:to>
                                        <p:strVal val="visible"/>
                                      </p:to>
                                    </p:set>
                                    <p:anim calcmode="lin" valueType="num">
                                      <p:cBhvr>
                                        <p:cTn id="71" dur="500" fill="hold"/>
                                        <p:tgtEl>
                                          <p:spTgt spid="55301">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55301">
                                            <p:txEl>
                                              <p:pRg st="2" end="2"/>
                                            </p:txEl>
                                          </p:spTgt>
                                        </p:tgtEl>
                                        <p:attrNameLst>
                                          <p:attrName>ppt_h</p:attrName>
                                        </p:attrNameLst>
                                      </p:cBhvr>
                                      <p:tavLst>
                                        <p:tav tm="0">
                                          <p:val>
                                            <p:fltVal val="0"/>
                                          </p:val>
                                        </p:tav>
                                        <p:tav tm="100000">
                                          <p:val>
                                            <p:strVal val="#ppt_h"/>
                                          </p:val>
                                        </p:tav>
                                      </p:tavLst>
                                    </p:anim>
                                    <p:anim calcmode="lin" valueType="num">
                                      <p:cBhvr>
                                        <p:cTn id="73" dur="500" fill="hold"/>
                                        <p:tgtEl>
                                          <p:spTgt spid="55301">
                                            <p:txEl>
                                              <p:pRg st="2" end="2"/>
                                            </p:txEl>
                                          </p:spTgt>
                                        </p:tgtEl>
                                        <p:attrNameLst>
                                          <p:attrName>ppt_x</p:attrName>
                                        </p:attrNameLst>
                                      </p:cBhvr>
                                      <p:tavLst>
                                        <p:tav tm="0">
                                          <p:val>
                                            <p:fltVal val="0.5"/>
                                          </p:val>
                                        </p:tav>
                                        <p:tav tm="100000">
                                          <p:val>
                                            <p:strVal val="#ppt_x"/>
                                          </p:val>
                                        </p:tav>
                                      </p:tavLst>
                                    </p:anim>
                                    <p:anim calcmode="lin" valueType="num">
                                      <p:cBhvr>
                                        <p:cTn id="74" dur="500" fill="hold"/>
                                        <p:tgtEl>
                                          <p:spTgt spid="5530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55301">
                                            <p:txEl>
                                              <p:pRg st="3" end="3"/>
                                            </p:txEl>
                                          </p:spTgt>
                                        </p:tgtEl>
                                        <p:attrNameLst>
                                          <p:attrName>style.visibility</p:attrName>
                                        </p:attrNameLst>
                                      </p:cBhvr>
                                      <p:to>
                                        <p:strVal val="visible"/>
                                      </p:to>
                                    </p:set>
                                    <p:anim calcmode="lin" valueType="num">
                                      <p:cBhvr>
                                        <p:cTn id="79" dur="500" fill="hold"/>
                                        <p:tgtEl>
                                          <p:spTgt spid="55301">
                                            <p:txEl>
                                              <p:pRg st="3" end="3"/>
                                            </p:txEl>
                                          </p:spTgt>
                                        </p:tgtEl>
                                        <p:attrNameLst>
                                          <p:attrName>ppt_w</p:attrName>
                                        </p:attrNameLst>
                                      </p:cBhvr>
                                      <p:tavLst>
                                        <p:tav tm="0">
                                          <p:val>
                                            <p:fltVal val="0"/>
                                          </p:val>
                                        </p:tav>
                                        <p:tav tm="100000">
                                          <p:val>
                                            <p:strVal val="#ppt_w"/>
                                          </p:val>
                                        </p:tav>
                                      </p:tavLst>
                                    </p:anim>
                                    <p:anim calcmode="lin" valueType="num">
                                      <p:cBhvr>
                                        <p:cTn id="80" dur="500" fill="hold"/>
                                        <p:tgtEl>
                                          <p:spTgt spid="55301">
                                            <p:txEl>
                                              <p:pRg st="3" end="3"/>
                                            </p:txEl>
                                          </p:spTgt>
                                        </p:tgtEl>
                                        <p:attrNameLst>
                                          <p:attrName>ppt_h</p:attrName>
                                        </p:attrNameLst>
                                      </p:cBhvr>
                                      <p:tavLst>
                                        <p:tav tm="0">
                                          <p:val>
                                            <p:fltVal val="0"/>
                                          </p:val>
                                        </p:tav>
                                        <p:tav tm="100000">
                                          <p:val>
                                            <p:strVal val="#ppt_h"/>
                                          </p:val>
                                        </p:tav>
                                      </p:tavLst>
                                    </p:anim>
                                    <p:anim calcmode="lin" valueType="num">
                                      <p:cBhvr>
                                        <p:cTn id="81" dur="500" fill="hold"/>
                                        <p:tgtEl>
                                          <p:spTgt spid="55301">
                                            <p:txEl>
                                              <p:pRg st="3" end="3"/>
                                            </p:txEl>
                                          </p:spTgt>
                                        </p:tgtEl>
                                        <p:attrNameLst>
                                          <p:attrName>ppt_x</p:attrName>
                                        </p:attrNameLst>
                                      </p:cBhvr>
                                      <p:tavLst>
                                        <p:tav tm="0">
                                          <p:val>
                                            <p:fltVal val="0.5"/>
                                          </p:val>
                                        </p:tav>
                                        <p:tav tm="100000">
                                          <p:val>
                                            <p:strVal val="#ppt_x"/>
                                          </p:val>
                                        </p:tav>
                                      </p:tavLst>
                                    </p:anim>
                                    <p:anim calcmode="lin" valueType="num">
                                      <p:cBhvr>
                                        <p:cTn id="82" dur="500" fill="hold"/>
                                        <p:tgtEl>
                                          <p:spTgt spid="5530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55301">
                                            <p:txEl>
                                              <p:pRg st="4" end="4"/>
                                            </p:txEl>
                                          </p:spTgt>
                                        </p:tgtEl>
                                        <p:attrNameLst>
                                          <p:attrName>style.visibility</p:attrName>
                                        </p:attrNameLst>
                                      </p:cBhvr>
                                      <p:to>
                                        <p:strVal val="visible"/>
                                      </p:to>
                                    </p:set>
                                    <p:anim calcmode="lin" valueType="num">
                                      <p:cBhvr>
                                        <p:cTn id="87" dur="500" fill="hold"/>
                                        <p:tgtEl>
                                          <p:spTgt spid="55301">
                                            <p:txEl>
                                              <p:pRg st="4" end="4"/>
                                            </p:txEl>
                                          </p:spTgt>
                                        </p:tgtEl>
                                        <p:attrNameLst>
                                          <p:attrName>ppt_w</p:attrName>
                                        </p:attrNameLst>
                                      </p:cBhvr>
                                      <p:tavLst>
                                        <p:tav tm="0">
                                          <p:val>
                                            <p:fltVal val="0"/>
                                          </p:val>
                                        </p:tav>
                                        <p:tav tm="100000">
                                          <p:val>
                                            <p:strVal val="#ppt_w"/>
                                          </p:val>
                                        </p:tav>
                                      </p:tavLst>
                                    </p:anim>
                                    <p:anim calcmode="lin" valueType="num">
                                      <p:cBhvr>
                                        <p:cTn id="88" dur="500" fill="hold"/>
                                        <p:tgtEl>
                                          <p:spTgt spid="55301">
                                            <p:txEl>
                                              <p:pRg st="4" end="4"/>
                                            </p:txEl>
                                          </p:spTgt>
                                        </p:tgtEl>
                                        <p:attrNameLst>
                                          <p:attrName>ppt_h</p:attrName>
                                        </p:attrNameLst>
                                      </p:cBhvr>
                                      <p:tavLst>
                                        <p:tav tm="0">
                                          <p:val>
                                            <p:fltVal val="0"/>
                                          </p:val>
                                        </p:tav>
                                        <p:tav tm="100000">
                                          <p:val>
                                            <p:strVal val="#ppt_h"/>
                                          </p:val>
                                        </p:tav>
                                      </p:tavLst>
                                    </p:anim>
                                    <p:anim calcmode="lin" valueType="num">
                                      <p:cBhvr>
                                        <p:cTn id="89" dur="500" fill="hold"/>
                                        <p:tgtEl>
                                          <p:spTgt spid="55301">
                                            <p:txEl>
                                              <p:pRg st="4" end="4"/>
                                            </p:txEl>
                                          </p:spTgt>
                                        </p:tgtEl>
                                        <p:attrNameLst>
                                          <p:attrName>ppt_x</p:attrName>
                                        </p:attrNameLst>
                                      </p:cBhvr>
                                      <p:tavLst>
                                        <p:tav tm="0">
                                          <p:val>
                                            <p:fltVal val="0.5"/>
                                          </p:val>
                                        </p:tav>
                                        <p:tav tm="100000">
                                          <p:val>
                                            <p:strVal val="#ppt_x"/>
                                          </p:val>
                                        </p:tav>
                                      </p:tavLst>
                                    </p:anim>
                                    <p:anim calcmode="lin" valueType="num">
                                      <p:cBhvr>
                                        <p:cTn id="90" dur="500" fill="hold"/>
                                        <p:tgtEl>
                                          <p:spTgt spid="55301">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55301">
                                            <p:txEl>
                                              <p:pRg st="5" end="5"/>
                                            </p:txEl>
                                          </p:spTgt>
                                        </p:tgtEl>
                                        <p:attrNameLst>
                                          <p:attrName>style.visibility</p:attrName>
                                        </p:attrNameLst>
                                      </p:cBhvr>
                                      <p:to>
                                        <p:strVal val="visible"/>
                                      </p:to>
                                    </p:set>
                                    <p:anim calcmode="lin" valueType="num">
                                      <p:cBhvr>
                                        <p:cTn id="95" dur="500" fill="hold"/>
                                        <p:tgtEl>
                                          <p:spTgt spid="55301">
                                            <p:txEl>
                                              <p:pRg st="5" end="5"/>
                                            </p:txEl>
                                          </p:spTgt>
                                        </p:tgtEl>
                                        <p:attrNameLst>
                                          <p:attrName>ppt_w</p:attrName>
                                        </p:attrNameLst>
                                      </p:cBhvr>
                                      <p:tavLst>
                                        <p:tav tm="0">
                                          <p:val>
                                            <p:fltVal val="0"/>
                                          </p:val>
                                        </p:tav>
                                        <p:tav tm="100000">
                                          <p:val>
                                            <p:strVal val="#ppt_w"/>
                                          </p:val>
                                        </p:tav>
                                      </p:tavLst>
                                    </p:anim>
                                    <p:anim calcmode="lin" valueType="num">
                                      <p:cBhvr>
                                        <p:cTn id="96" dur="500" fill="hold"/>
                                        <p:tgtEl>
                                          <p:spTgt spid="55301">
                                            <p:txEl>
                                              <p:pRg st="5" end="5"/>
                                            </p:txEl>
                                          </p:spTgt>
                                        </p:tgtEl>
                                        <p:attrNameLst>
                                          <p:attrName>ppt_h</p:attrName>
                                        </p:attrNameLst>
                                      </p:cBhvr>
                                      <p:tavLst>
                                        <p:tav tm="0">
                                          <p:val>
                                            <p:fltVal val="0"/>
                                          </p:val>
                                        </p:tav>
                                        <p:tav tm="100000">
                                          <p:val>
                                            <p:strVal val="#ppt_h"/>
                                          </p:val>
                                        </p:tav>
                                      </p:tavLst>
                                    </p:anim>
                                    <p:anim calcmode="lin" valueType="num">
                                      <p:cBhvr>
                                        <p:cTn id="97" dur="500" fill="hold"/>
                                        <p:tgtEl>
                                          <p:spTgt spid="55301">
                                            <p:txEl>
                                              <p:pRg st="5" end="5"/>
                                            </p:txEl>
                                          </p:spTgt>
                                        </p:tgtEl>
                                        <p:attrNameLst>
                                          <p:attrName>ppt_x</p:attrName>
                                        </p:attrNameLst>
                                      </p:cBhvr>
                                      <p:tavLst>
                                        <p:tav tm="0">
                                          <p:val>
                                            <p:fltVal val="0.5"/>
                                          </p:val>
                                        </p:tav>
                                        <p:tav tm="100000">
                                          <p:val>
                                            <p:strVal val="#ppt_x"/>
                                          </p:val>
                                        </p:tav>
                                      </p:tavLst>
                                    </p:anim>
                                    <p:anim calcmode="lin" valueType="num">
                                      <p:cBhvr>
                                        <p:cTn id="98" dur="500" fill="hold"/>
                                        <p:tgtEl>
                                          <p:spTgt spid="55301">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528" fill="hold" grpId="0" nodeType="clickEffect">
                                  <p:stCondLst>
                                    <p:cond delay="0"/>
                                  </p:stCondLst>
                                  <p:childTnLst>
                                    <p:set>
                                      <p:cBhvr>
                                        <p:cTn id="102" dur="1" fill="hold">
                                          <p:stCondLst>
                                            <p:cond delay="0"/>
                                          </p:stCondLst>
                                        </p:cTn>
                                        <p:tgtEl>
                                          <p:spTgt spid="55301">
                                            <p:txEl>
                                              <p:pRg st="6" end="6"/>
                                            </p:txEl>
                                          </p:spTgt>
                                        </p:tgtEl>
                                        <p:attrNameLst>
                                          <p:attrName>style.visibility</p:attrName>
                                        </p:attrNameLst>
                                      </p:cBhvr>
                                      <p:to>
                                        <p:strVal val="visible"/>
                                      </p:to>
                                    </p:set>
                                    <p:anim calcmode="lin" valueType="num">
                                      <p:cBhvr>
                                        <p:cTn id="103" dur="500" fill="hold"/>
                                        <p:tgtEl>
                                          <p:spTgt spid="55301">
                                            <p:txEl>
                                              <p:pRg st="6" end="6"/>
                                            </p:txEl>
                                          </p:spTgt>
                                        </p:tgtEl>
                                        <p:attrNameLst>
                                          <p:attrName>ppt_w</p:attrName>
                                        </p:attrNameLst>
                                      </p:cBhvr>
                                      <p:tavLst>
                                        <p:tav tm="0">
                                          <p:val>
                                            <p:fltVal val="0"/>
                                          </p:val>
                                        </p:tav>
                                        <p:tav tm="100000">
                                          <p:val>
                                            <p:strVal val="#ppt_w"/>
                                          </p:val>
                                        </p:tav>
                                      </p:tavLst>
                                    </p:anim>
                                    <p:anim calcmode="lin" valueType="num">
                                      <p:cBhvr>
                                        <p:cTn id="104" dur="500" fill="hold"/>
                                        <p:tgtEl>
                                          <p:spTgt spid="55301">
                                            <p:txEl>
                                              <p:pRg st="6" end="6"/>
                                            </p:txEl>
                                          </p:spTgt>
                                        </p:tgtEl>
                                        <p:attrNameLst>
                                          <p:attrName>ppt_h</p:attrName>
                                        </p:attrNameLst>
                                      </p:cBhvr>
                                      <p:tavLst>
                                        <p:tav tm="0">
                                          <p:val>
                                            <p:fltVal val="0"/>
                                          </p:val>
                                        </p:tav>
                                        <p:tav tm="100000">
                                          <p:val>
                                            <p:strVal val="#ppt_h"/>
                                          </p:val>
                                        </p:tav>
                                      </p:tavLst>
                                    </p:anim>
                                    <p:anim calcmode="lin" valueType="num">
                                      <p:cBhvr>
                                        <p:cTn id="105" dur="500" fill="hold"/>
                                        <p:tgtEl>
                                          <p:spTgt spid="55301">
                                            <p:txEl>
                                              <p:pRg st="6" end="6"/>
                                            </p:txEl>
                                          </p:spTgt>
                                        </p:tgtEl>
                                        <p:attrNameLst>
                                          <p:attrName>ppt_x</p:attrName>
                                        </p:attrNameLst>
                                      </p:cBhvr>
                                      <p:tavLst>
                                        <p:tav tm="0">
                                          <p:val>
                                            <p:fltVal val="0.5"/>
                                          </p:val>
                                        </p:tav>
                                        <p:tav tm="100000">
                                          <p:val>
                                            <p:strVal val="#ppt_x"/>
                                          </p:val>
                                        </p:tav>
                                      </p:tavLst>
                                    </p:anim>
                                    <p:anim calcmode="lin" valueType="num">
                                      <p:cBhvr>
                                        <p:cTn id="106" dur="500" fill="hold"/>
                                        <p:tgtEl>
                                          <p:spTgt spid="55301">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3" presetClass="entr" presetSubtype="528" fill="hold" grpId="0" nodeType="clickEffect">
                                  <p:stCondLst>
                                    <p:cond delay="0"/>
                                  </p:stCondLst>
                                  <p:childTnLst>
                                    <p:set>
                                      <p:cBhvr>
                                        <p:cTn id="110" dur="1" fill="hold">
                                          <p:stCondLst>
                                            <p:cond delay="0"/>
                                          </p:stCondLst>
                                        </p:cTn>
                                        <p:tgtEl>
                                          <p:spTgt spid="55301">
                                            <p:txEl>
                                              <p:pRg st="7" end="7"/>
                                            </p:txEl>
                                          </p:spTgt>
                                        </p:tgtEl>
                                        <p:attrNameLst>
                                          <p:attrName>style.visibility</p:attrName>
                                        </p:attrNameLst>
                                      </p:cBhvr>
                                      <p:to>
                                        <p:strVal val="visible"/>
                                      </p:to>
                                    </p:set>
                                    <p:anim calcmode="lin" valueType="num">
                                      <p:cBhvr>
                                        <p:cTn id="111" dur="500" fill="hold"/>
                                        <p:tgtEl>
                                          <p:spTgt spid="55301">
                                            <p:txEl>
                                              <p:pRg st="7" end="7"/>
                                            </p:txEl>
                                          </p:spTgt>
                                        </p:tgtEl>
                                        <p:attrNameLst>
                                          <p:attrName>ppt_w</p:attrName>
                                        </p:attrNameLst>
                                      </p:cBhvr>
                                      <p:tavLst>
                                        <p:tav tm="0">
                                          <p:val>
                                            <p:fltVal val="0"/>
                                          </p:val>
                                        </p:tav>
                                        <p:tav tm="100000">
                                          <p:val>
                                            <p:strVal val="#ppt_w"/>
                                          </p:val>
                                        </p:tav>
                                      </p:tavLst>
                                    </p:anim>
                                    <p:anim calcmode="lin" valueType="num">
                                      <p:cBhvr>
                                        <p:cTn id="112" dur="500" fill="hold"/>
                                        <p:tgtEl>
                                          <p:spTgt spid="55301">
                                            <p:txEl>
                                              <p:pRg st="7" end="7"/>
                                            </p:txEl>
                                          </p:spTgt>
                                        </p:tgtEl>
                                        <p:attrNameLst>
                                          <p:attrName>ppt_h</p:attrName>
                                        </p:attrNameLst>
                                      </p:cBhvr>
                                      <p:tavLst>
                                        <p:tav tm="0">
                                          <p:val>
                                            <p:fltVal val="0"/>
                                          </p:val>
                                        </p:tav>
                                        <p:tav tm="100000">
                                          <p:val>
                                            <p:strVal val="#ppt_h"/>
                                          </p:val>
                                        </p:tav>
                                      </p:tavLst>
                                    </p:anim>
                                    <p:anim calcmode="lin" valueType="num">
                                      <p:cBhvr>
                                        <p:cTn id="113" dur="500" fill="hold"/>
                                        <p:tgtEl>
                                          <p:spTgt spid="55301">
                                            <p:txEl>
                                              <p:pRg st="7" end="7"/>
                                            </p:txEl>
                                          </p:spTgt>
                                        </p:tgtEl>
                                        <p:attrNameLst>
                                          <p:attrName>ppt_x</p:attrName>
                                        </p:attrNameLst>
                                      </p:cBhvr>
                                      <p:tavLst>
                                        <p:tav tm="0">
                                          <p:val>
                                            <p:fltVal val="0.5"/>
                                          </p:val>
                                        </p:tav>
                                        <p:tav tm="100000">
                                          <p:val>
                                            <p:strVal val="#ppt_x"/>
                                          </p:val>
                                        </p:tav>
                                      </p:tavLst>
                                    </p:anim>
                                    <p:anim calcmode="lin" valueType="num">
                                      <p:cBhvr>
                                        <p:cTn id="114" dur="500" fill="hold"/>
                                        <p:tgtEl>
                                          <p:spTgt spid="55301">
                                            <p:txEl>
                                              <p:pRg st="7" end="7"/>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autoUpdateAnimBg="0"/>
      <p:bldP spid="55307"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Garamond"/>
        <a:ea typeface=""/>
        <a:cs typeface=""/>
      </a:majorFont>
      <a:minorFont>
        <a:latin typeface="A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dern-template">
  <a:themeElements>
    <a:clrScheme name="">
      <a:dk1>
        <a:srgbClr val="000000"/>
      </a:dk1>
      <a:lt1>
        <a:srgbClr val="FFFFFF"/>
      </a:lt1>
      <a:dk2>
        <a:srgbClr val="FFFFFF"/>
      </a:dk2>
      <a:lt2>
        <a:srgbClr val="808080"/>
      </a:lt2>
      <a:accent1>
        <a:srgbClr val="996633"/>
      </a:accent1>
      <a:accent2>
        <a:srgbClr val="FF3300"/>
      </a:accent2>
      <a:accent3>
        <a:srgbClr val="FFFFFF"/>
      </a:accent3>
      <a:accent4>
        <a:srgbClr val="000000"/>
      </a:accent4>
      <a:accent5>
        <a:srgbClr val="CAB8AD"/>
      </a:accent5>
      <a:accent6>
        <a:srgbClr val="E72D00"/>
      </a:accent6>
      <a:hlink>
        <a:srgbClr val="FF6600"/>
      </a:hlink>
      <a:folHlink>
        <a:srgbClr val="990033"/>
      </a:folHlink>
    </a:clrScheme>
    <a:fontScheme name="Modern-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r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r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r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r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r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r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r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eam">
  <a:themeElements>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ue gel design template [1]">
  <a:themeElements>
    <a:clrScheme name="Blue gel design template [1]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Blue gel design template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gel design template [1]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gel design template [1]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gel design template [1]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Blue gel design template [1]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Blue gel design template [1]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gel design template [1]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Blue gel design template [1]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Blue gel design template [1]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lue gel design template [1]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Blue gel design template [1]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Blue gel design template [1]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Blue gel design template [1]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Blue gel design template [1]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gel design template [1]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15661</TotalTime>
  <Words>3005</Words>
  <Application>Microsoft Office PowerPoint</Application>
  <PresentationFormat>On-screen Show (4:3)</PresentationFormat>
  <Paragraphs>446</Paragraphs>
  <Slides>77</Slides>
  <Notes>11</Notes>
  <HiddenSlides>3</HiddenSlides>
  <MMClips>0</MMClips>
  <ScaleCrop>false</ScaleCrop>
  <HeadingPairs>
    <vt:vector size="8" baseType="variant">
      <vt:variant>
        <vt:lpstr>Fonts Used</vt:lpstr>
      </vt:variant>
      <vt:variant>
        <vt:i4>15</vt:i4>
      </vt:variant>
      <vt:variant>
        <vt:lpstr>Theme</vt:lpstr>
      </vt:variant>
      <vt:variant>
        <vt:i4>8</vt:i4>
      </vt:variant>
      <vt:variant>
        <vt:lpstr>Embedded OLE Servers</vt:lpstr>
      </vt:variant>
      <vt:variant>
        <vt:i4>1</vt:i4>
      </vt:variant>
      <vt:variant>
        <vt:lpstr>Slide Titles</vt:lpstr>
      </vt:variant>
      <vt:variant>
        <vt:i4>77</vt:i4>
      </vt:variant>
    </vt:vector>
  </HeadingPairs>
  <TitlesOfParts>
    <vt:vector size="101" baseType="lpstr">
      <vt:lpstr>Times New Roman</vt:lpstr>
      <vt:lpstr>Arial</vt:lpstr>
      <vt:lpstr>AGaramond</vt:lpstr>
      <vt:lpstr>Arial Black</vt:lpstr>
      <vt:lpstr>Times</vt:lpstr>
      <vt:lpstr>Wingdings</vt:lpstr>
      <vt:lpstr>Symbol</vt:lpstr>
      <vt:lpstr>Tahoma</vt:lpstr>
      <vt:lpstr>Impact</vt:lpstr>
      <vt:lpstr>Gill Sans Ultra Bold Condensed</vt:lpstr>
      <vt:lpstr>Metro</vt:lpstr>
      <vt:lpstr>Georgia</vt:lpstr>
      <vt:lpstr>Baskerville Old Face</vt:lpstr>
      <vt:lpstr>Franklin Gothic Medium Cond</vt:lpstr>
      <vt:lpstr>Monotype Sorts</vt:lpstr>
      <vt:lpstr>Default Design</vt:lpstr>
      <vt:lpstr>1_Default Design</vt:lpstr>
      <vt:lpstr>2_Default Design</vt:lpstr>
      <vt:lpstr>1_Blank Presentation</vt:lpstr>
      <vt:lpstr>Modern-template</vt:lpstr>
      <vt:lpstr>Beam</vt:lpstr>
      <vt:lpstr>2_Blank Presentation</vt:lpstr>
      <vt:lpstr>Blue gel design template [1]</vt:lpstr>
      <vt:lpstr>Microsoft Graph Chart</vt:lpstr>
      <vt:lpstr>Slide 1</vt:lpstr>
      <vt:lpstr>Slide 2</vt:lpstr>
      <vt:lpstr>Slide 3</vt:lpstr>
      <vt:lpstr>Slide 4</vt:lpstr>
      <vt:lpstr>Slide 5</vt:lpstr>
      <vt:lpstr>Notes 1</vt:lpstr>
      <vt:lpstr>Notes 2</vt:lpstr>
      <vt:lpstr>Notes 3</vt:lpstr>
      <vt:lpstr>Flags:  North/South</vt:lpstr>
      <vt:lpstr>Lincoln/Davis</vt:lpstr>
      <vt:lpstr>Rebel Cabinet</vt:lpstr>
      <vt:lpstr>CSA Constitution</vt:lpstr>
      <vt:lpstr>CSA Constitution</vt:lpstr>
      <vt:lpstr>Slide 14</vt:lpstr>
      <vt:lpstr>Secession</vt:lpstr>
      <vt:lpstr>Cartoon:  Lincoln vs Davis</vt:lpstr>
      <vt:lpstr>Cartoon:  North thought of secession</vt:lpstr>
      <vt:lpstr>Cartoon:  Davis hanging himself</vt:lpstr>
      <vt:lpstr>Alexander H. Stephens (1812-1883), destined the next year to become vice president of the new Confederacy, wrote privately in 1860 of the Southern Democrats who seceded from the Charleston convention:</vt:lpstr>
      <vt:lpstr>Lincoln wrote to the antislavery editor Horace Greeley in August 1862, even as he was about to announce the Emancipation Proclamation:</vt:lpstr>
      <vt:lpstr>Jefferson Davis On the War</vt:lpstr>
      <vt:lpstr>Regarding the Civil War, the London Times (November 7, 1861) editorialized </vt:lpstr>
      <vt:lpstr>Slide 23</vt:lpstr>
      <vt:lpstr>Picture:  Fort Sumter 1</vt:lpstr>
      <vt:lpstr>Fort Sumter 2</vt:lpstr>
      <vt:lpstr>Lincoln and Liberty</vt:lpstr>
      <vt:lpstr>Dixie</vt:lpstr>
      <vt:lpstr>Dixie</vt:lpstr>
      <vt:lpstr>Chart:  North/South</vt:lpstr>
      <vt:lpstr>Slide 30</vt:lpstr>
      <vt:lpstr>Slide 31</vt:lpstr>
      <vt:lpstr>Slide 32</vt:lpstr>
      <vt:lpstr>Slide 33</vt:lpstr>
      <vt:lpstr>Theater/Battles 1862</vt:lpstr>
      <vt:lpstr>Secession</vt:lpstr>
      <vt:lpstr>Slide 36</vt:lpstr>
      <vt:lpstr>Slide 37</vt:lpstr>
      <vt:lpstr>Slide 38</vt:lpstr>
      <vt:lpstr>Slide 39</vt:lpstr>
      <vt:lpstr>Slide 40</vt:lpstr>
      <vt:lpstr>Slide 41</vt:lpstr>
      <vt:lpstr>Slide 42</vt:lpstr>
      <vt:lpstr>The President’s</vt:lpstr>
      <vt:lpstr>The General’s</vt:lpstr>
      <vt:lpstr>The General’s Main Men</vt:lpstr>
      <vt:lpstr>South Leaders</vt:lpstr>
      <vt:lpstr>South Leaders</vt:lpstr>
      <vt:lpstr>Slide 48</vt:lpstr>
      <vt:lpstr>Strategy</vt:lpstr>
      <vt:lpstr>Slide 50</vt:lpstr>
      <vt:lpstr>Slide 51</vt:lpstr>
      <vt:lpstr>Theater/Battles 1862</vt:lpstr>
      <vt:lpstr>Slide 53</vt:lpstr>
      <vt:lpstr>Battles in East 1</vt:lpstr>
      <vt:lpstr>Slide 55</vt:lpstr>
      <vt:lpstr>Slide 56</vt:lpstr>
      <vt:lpstr>Slide 57</vt:lpstr>
      <vt:lpstr>Slide 58</vt:lpstr>
      <vt:lpstr>Battles in West 1</vt:lpstr>
      <vt:lpstr>Slide 60</vt:lpstr>
      <vt:lpstr>Vicksburg/Gettysburg</vt:lpstr>
      <vt:lpstr>Slide 62</vt:lpstr>
      <vt:lpstr>Battles in East 1</vt:lpstr>
      <vt:lpstr>Theater/Battles 1862</vt:lpstr>
      <vt:lpstr>Battles in East 2</vt:lpstr>
      <vt:lpstr>Slide 66</vt:lpstr>
      <vt:lpstr>Vicksburg/Gettysburg</vt:lpstr>
      <vt:lpstr>Slide 68</vt:lpstr>
      <vt:lpstr>Slide 69</vt:lpstr>
      <vt:lpstr>Gettysburg Address</vt:lpstr>
      <vt:lpstr>Gettysburg Address</vt:lpstr>
      <vt:lpstr>Gettysburg Address</vt:lpstr>
      <vt:lpstr>Gettysburg Address</vt:lpstr>
      <vt:lpstr>Gettysburg Address</vt:lpstr>
      <vt:lpstr>Slide 75</vt:lpstr>
      <vt:lpstr>Slide 76</vt:lpstr>
      <vt:lpstr>Slide 77</vt:lpstr>
    </vt:vector>
  </TitlesOfParts>
  <Company>CCSD/CCJHS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Federal Programs</dc:creator>
  <cp:lastModifiedBy>OkeefPh</cp:lastModifiedBy>
  <cp:revision>523</cp:revision>
  <dcterms:created xsi:type="dcterms:W3CDTF">1999-11-24T18:27:52Z</dcterms:created>
  <dcterms:modified xsi:type="dcterms:W3CDTF">2012-11-02T15:16:37Z</dcterms:modified>
</cp:coreProperties>
</file>