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 id="2147483768" r:id="rId3"/>
    <p:sldMasterId id="2147483822" r:id="rId4"/>
  </p:sldMasterIdLst>
  <p:notesMasterIdLst>
    <p:notesMasterId r:id="rId21"/>
  </p:notesMasterIdLst>
  <p:sldIdLst>
    <p:sldId id="326" r:id="rId5"/>
    <p:sldId id="327" r:id="rId6"/>
    <p:sldId id="328" r:id="rId7"/>
    <p:sldId id="329" r:id="rId8"/>
    <p:sldId id="330" r:id="rId9"/>
    <p:sldId id="331" r:id="rId10"/>
    <p:sldId id="332" r:id="rId11"/>
    <p:sldId id="333" r:id="rId12"/>
    <p:sldId id="334" r:id="rId13"/>
    <p:sldId id="260" r:id="rId14"/>
    <p:sldId id="335" r:id="rId15"/>
    <p:sldId id="336" r:id="rId16"/>
    <p:sldId id="337" r:id="rId17"/>
    <p:sldId id="338" r:id="rId18"/>
    <p:sldId id="339" r:id="rId19"/>
    <p:sldId id="340"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4660"/>
  </p:normalViewPr>
  <p:slideViewPr>
    <p:cSldViewPr snapToGrid="0">
      <p:cViewPr varScale="1">
        <p:scale>
          <a:sx n="47" d="100"/>
          <a:sy n="47" d="100"/>
        </p:scale>
        <p:origin x="917"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7E4BD-4D89-4926-B3AB-BBCBCFC41D0C}" type="datetimeFigureOut">
              <a:rPr lang="fr-FR" smtClean="0"/>
              <a:t>01/10/2025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A2ABE-4ECA-4B66-B8AE-74B823E15F12}" type="slidenum">
              <a:rPr lang="fr-FR" smtClean="0"/>
              <a:t>‹#›</a:t>
            </a:fld>
            <a:endParaRPr lang="fr-FR"/>
          </a:p>
        </p:txBody>
      </p:sp>
    </p:spTree>
    <p:extLst>
      <p:ext uri="{BB962C8B-B14F-4D97-AF65-F5344CB8AC3E}">
        <p14:creationId xmlns:p14="http://schemas.microsoft.com/office/powerpoint/2010/main" val="114220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564149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84448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01142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84DC971F-3BFE-4AFE-A5B7-96AB0F99306B}" type="slidenum">
              <a:rPr lang="fr-FR" smtClean="0"/>
              <a:t>‹#›</a:t>
            </a:fld>
            <a:endParaRPr lang="fr-F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878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931947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682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71813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AE5CEF-7A20-4D2A-9005-A977F1C1D29C}" type="datetimeFigureOut">
              <a:rPr lang="fr-FR" smtClean="0"/>
              <a:t>01/10/2025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DC971F-3BFE-4AFE-A5B7-96AB0F99306B}" type="slidenum">
              <a:rPr lang="fr-FR" smtClean="0"/>
              <a:t>‹#›</a:t>
            </a:fld>
            <a:endParaRPr lang="fr-F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1507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AE5CEF-7A20-4D2A-9005-A977F1C1D29C}" type="datetimeFigureOut">
              <a:rPr lang="fr-FR" smtClean="0"/>
              <a:t>01/10/2025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DC971F-3BFE-4AFE-A5B7-96AB0F99306B}" type="slidenum">
              <a:rPr lang="fr-FR" smtClean="0"/>
              <a:t>‹#›</a:t>
            </a:fld>
            <a:endParaRPr lang="fr-F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9103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E5CEF-7A20-4D2A-9005-A977F1C1D29C}" type="datetimeFigureOut">
              <a:rPr lang="fr-FR" smtClean="0"/>
              <a:t>01/10/2025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864966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208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411353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929659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453524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446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1079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984463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317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2808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0728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310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84DC971F-3BFE-4AFE-A5B7-96AB0F99306B}" type="slidenum">
              <a:rPr lang="fr-FR" smtClean="0"/>
              <a:t>‹#›</a:t>
            </a:fld>
            <a:endParaRPr lang="fr-F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06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369593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887805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781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288365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AE5CEF-7A20-4D2A-9005-A977F1C1D29C}" type="datetimeFigureOut">
              <a:rPr lang="fr-FR" smtClean="0"/>
              <a:t>01/10/2025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DC971F-3BFE-4AFE-A5B7-96AB0F99306B}" type="slidenum">
              <a:rPr lang="fr-FR" smtClean="0"/>
              <a:t>‹#›</a:t>
            </a:fld>
            <a:endParaRPr lang="fr-F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24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AE5CEF-7A20-4D2A-9005-A977F1C1D29C}" type="datetimeFigureOut">
              <a:rPr lang="fr-FR" smtClean="0"/>
              <a:t>01/10/2025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DC971F-3BFE-4AFE-A5B7-96AB0F99306B}" type="slidenum">
              <a:rPr lang="fr-FR" smtClean="0"/>
              <a:t>‹#›</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3034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E5CEF-7A20-4D2A-9005-A977F1C1D29C}" type="datetimeFigureOut">
              <a:rPr lang="fr-FR" smtClean="0"/>
              <a:t>01/10/2025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641056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5493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683403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826732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74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146147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379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622595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1431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0355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0463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196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112116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364225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4194003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87729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6BAE5CEF-7A20-4D2A-9005-A977F1C1D29C}" type="datetimeFigureOut">
              <a:rPr lang="fr-FR" smtClean="0"/>
              <a:t>01/10/2025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7595061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AE5CEF-7A20-4D2A-9005-A977F1C1D29C}" type="datetimeFigureOut">
              <a:rPr lang="fr-FR" smtClean="0"/>
              <a:t>01/10/2025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330236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AE5CEF-7A20-4D2A-9005-A977F1C1D29C}" type="datetimeFigureOut">
              <a:rPr lang="fr-FR" smtClean="0"/>
              <a:t>01/10/2025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831438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E5CEF-7A20-4D2A-9005-A977F1C1D29C}" type="datetimeFigureOut">
              <a:rPr lang="fr-FR" smtClean="0"/>
              <a:t>01/10/2025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185097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300515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276625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653131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4154308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163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241448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BAE5CEF-7A20-4D2A-9005-A977F1C1D29C}" type="datetimeFigureOut">
              <a:rPr lang="fr-FR" smtClean="0"/>
              <a:t>01/10/2025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313469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6BAE5CEF-7A20-4D2A-9005-A977F1C1D29C}" type="datetimeFigureOut">
              <a:rPr lang="fr-FR" smtClean="0"/>
              <a:t>01/10/2025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337827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BAE5CEF-7A20-4D2A-9005-A977F1C1D29C}" type="datetimeFigureOut">
              <a:rPr lang="fr-FR" smtClean="0"/>
              <a:t>01/10/2025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31500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55789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AE5CEF-7A20-4D2A-9005-A977F1C1D29C}" type="datetimeFigureOut">
              <a:rPr lang="fr-FR" smtClean="0"/>
              <a:t>01/10/2025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74757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E5CEF-7A20-4D2A-9005-A977F1C1D29C}" type="datetimeFigureOut">
              <a:rPr lang="fr-FR" smtClean="0"/>
              <a:t>01/10/2025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280281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649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E5CEF-7A20-4D2A-9005-A977F1C1D29C}" type="datetimeFigureOut">
              <a:rPr lang="fr-FR" smtClean="0"/>
              <a:t>01/10/2025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4DC971F-3BFE-4AFE-A5B7-96AB0F99306B}" type="slidenum">
              <a:rPr lang="fr-FR" smtClean="0"/>
              <a:t>‹#›</a:t>
            </a:fld>
            <a:endParaRPr lang="fr-FR"/>
          </a:p>
        </p:txBody>
      </p:sp>
    </p:spTree>
    <p:extLst>
      <p:ext uri="{BB962C8B-B14F-4D97-AF65-F5344CB8AC3E}">
        <p14:creationId xmlns:p14="http://schemas.microsoft.com/office/powerpoint/2010/main" val="199948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E5CEF-7A20-4D2A-9005-A977F1C1D29C}" type="datetimeFigureOut">
              <a:rPr lang="fr-FR" smtClean="0"/>
              <a:t>01/10/2025</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C971F-3BFE-4AFE-A5B7-96AB0F99306B}" type="slidenum">
              <a:rPr lang="fr-FR" smtClean="0"/>
              <a:t>‹#›</a:t>
            </a:fld>
            <a:endParaRPr lang="fr-FR"/>
          </a:p>
        </p:txBody>
      </p:sp>
    </p:spTree>
    <p:extLst>
      <p:ext uri="{BB962C8B-B14F-4D97-AF65-F5344CB8AC3E}">
        <p14:creationId xmlns:p14="http://schemas.microsoft.com/office/powerpoint/2010/main" val="3509579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AE5CEF-7A20-4D2A-9005-A977F1C1D29C}" type="datetimeFigureOut">
              <a:rPr lang="fr-FR" smtClean="0"/>
              <a:t>01/10/2025</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DC971F-3BFE-4AFE-A5B7-96AB0F99306B}" type="slidenum">
              <a:rPr lang="fr-FR" smtClean="0"/>
              <a:t>‹#›</a:t>
            </a:fld>
            <a:endParaRPr lang="fr-FR"/>
          </a:p>
        </p:txBody>
      </p:sp>
    </p:spTree>
    <p:extLst>
      <p:ext uri="{BB962C8B-B14F-4D97-AF65-F5344CB8AC3E}">
        <p14:creationId xmlns:p14="http://schemas.microsoft.com/office/powerpoint/2010/main" val="30017175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AE5CEF-7A20-4D2A-9005-A977F1C1D29C}" type="datetimeFigureOut">
              <a:rPr lang="fr-FR" smtClean="0"/>
              <a:t>01/10/2025</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DC971F-3BFE-4AFE-A5B7-96AB0F99306B}" type="slidenum">
              <a:rPr lang="fr-FR" smtClean="0"/>
              <a:t>‹#›</a:t>
            </a:fld>
            <a:endParaRPr lang="fr-FR"/>
          </a:p>
        </p:txBody>
      </p:sp>
    </p:spTree>
    <p:extLst>
      <p:ext uri="{BB962C8B-B14F-4D97-AF65-F5344CB8AC3E}">
        <p14:creationId xmlns:p14="http://schemas.microsoft.com/office/powerpoint/2010/main" val="4223024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BAE5CEF-7A20-4D2A-9005-A977F1C1D29C}" type="datetimeFigureOut">
              <a:rPr lang="fr-FR" smtClean="0"/>
              <a:t>01/10/2025</a:t>
            </a:fld>
            <a:endParaRPr lang="fr-F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4DC971F-3BFE-4AFE-A5B7-96AB0F99306B}" type="slidenum">
              <a:rPr lang="fr-FR" smtClean="0"/>
              <a:t>‹#›</a:t>
            </a:fld>
            <a:endParaRPr lang="fr-FR"/>
          </a:p>
        </p:txBody>
      </p:sp>
    </p:spTree>
    <p:extLst>
      <p:ext uri="{BB962C8B-B14F-4D97-AF65-F5344CB8AC3E}">
        <p14:creationId xmlns:p14="http://schemas.microsoft.com/office/powerpoint/2010/main" val="2650620893"/>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biography.yourdictionary.com/john-bunyan" TargetMode="External"/><Relationship Id="rId3" Type="http://schemas.openxmlformats.org/officeDocument/2006/relationships/hyperlink" Target="http://biography.yourdictionary.com/edmund-spenser" TargetMode="External"/><Relationship Id="rId7"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hyperlink" Target="http://biography.yourdictionary.com/edgar-allan-poe" TargetMode="External"/><Relationship Id="rId5" Type="http://schemas.openxmlformats.org/officeDocument/2006/relationships/image" Target="../media/image15.jpg"/><Relationship Id="rId10" Type="http://schemas.openxmlformats.org/officeDocument/2006/relationships/hyperlink" Target="http://biography.yourdictionary.com/george-orwell" TargetMode="External"/><Relationship Id="rId4" Type="http://schemas.openxmlformats.org/officeDocument/2006/relationships/image" Target="../media/image14.jpg"/><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Aesop's_Fables" TargetMode="External"/><Relationship Id="rId3" Type="http://schemas.openxmlformats.org/officeDocument/2006/relationships/image" Target="../media/image19.png"/><Relationship Id="rId7" Type="http://schemas.openxmlformats.org/officeDocument/2006/relationships/hyperlink" Target="https://en.wikipedia.org/wiki/Fable" TargetMode="External"/><Relationship Id="rId2" Type="http://schemas.openxmlformats.org/officeDocument/2006/relationships/image" Target="../media/image18.png"/><Relationship Id="rId1" Type="http://schemas.openxmlformats.org/officeDocument/2006/relationships/slideLayout" Target="../slideLayouts/slideLayout52.xml"/><Relationship Id="rId6" Type="http://schemas.openxmlformats.org/officeDocument/2006/relationships/hyperlink" Target="https://en.wikipedia.org/wiki/Oral_storytelling" TargetMode="External"/><Relationship Id="rId5" Type="http://schemas.openxmlformats.org/officeDocument/2006/relationships/hyperlink" Target="https://en.wiktionary.org/wiki/fabulist" TargetMode="External"/><Relationship Id="rId4" Type="http://schemas.openxmlformats.org/officeDocument/2006/relationships/hyperlink" Target="https://en.wikipedia.org/wiki/Greek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hyperlink" Target="https://literarydevices.net/figure-of-speech/" TargetMode="External"/><Relationship Id="rId2" Type="http://schemas.openxmlformats.org/officeDocument/2006/relationships/image" Target="../media/image22.png"/><Relationship Id="rId1" Type="http://schemas.openxmlformats.org/officeDocument/2006/relationships/slideLayout" Target="../slideLayouts/slideLayout52.xml"/><Relationship Id="rId4" Type="http://schemas.openxmlformats.org/officeDocument/2006/relationships/hyperlink" Target="https://literarydevices.net/comparis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3EC4DD-A8AD-C557-51E0-4506E0DC619F}"/>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artisticFilmGrain/>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9473" t="18396" r="19832" b="10802"/>
          <a:stretch/>
        </p:blipFill>
        <p:spPr>
          <a:xfrm>
            <a:off x="0" y="1"/>
            <a:ext cx="12192000" cy="6857999"/>
          </a:xfrm>
          <a:prstGeom prst="rect">
            <a:avLst/>
          </a:prstGeom>
          <a:ln>
            <a:noFill/>
          </a:ln>
          <a:effectLst>
            <a:softEdge rad="112500"/>
          </a:effectLst>
        </p:spPr>
      </p:pic>
      <p:sp>
        <p:nvSpPr>
          <p:cNvPr id="8" name="TextBox 7">
            <a:extLst>
              <a:ext uri="{FF2B5EF4-FFF2-40B4-BE49-F238E27FC236}">
                <a16:creationId xmlns:a16="http://schemas.microsoft.com/office/drawing/2014/main" id="{3B2ED69C-101E-EA29-889F-B38AE3D735D1}"/>
              </a:ext>
            </a:extLst>
          </p:cNvPr>
          <p:cNvSpPr txBox="1"/>
          <p:nvPr/>
        </p:nvSpPr>
        <p:spPr>
          <a:xfrm>
            <a:off x="2312764" y="2651853"/>
            <a:ext cx="8008924" cy="1200329"/>
          </a:xfrm>
          <a:prstGeom prst="rect">
            <a:avLst/>
          </a:prstGeom>
          <a:noFill/>
        </p:spPr>
        <p:txBody>
          <a:bodyPr wrap="none" rtlCol="0" anchor="ctr">
            <a:spAutoFit/>
          </a:bodyPr>
          <a:lstStyle/>
          <a:p>
            <a:pPr algn="ctr"/>
            <a:r>
              <a:rPr lang="en-US" sz="7200" b="1" spc="3000" dirty="0">
                <a:solidFill>
                  <a:schemeClr val="bg1"/>
                </a:solidFill>
                <a:effectLst>
                  <a:outerShdw blurRad="38100" dist="38100" dir="2700000" algn="tl">
                    <a:srgbClr val="000000">
                      <a:alpha val="43137"/>
                    </a:srgbClr>
                  </a:outerShdw>
                </a:effectLst>
                <a:latin typeface="Century Gothic" panose="020B0502020202020204" pitchFamily="34" charset="0"/>
              </a:rPr>
              <a:t>ALLEGORY</a:t>
            </a:r>
          </a:p>
        </p:txBody>
      </p:sp>
      <p:sp>
        <p:nvSpPr>
          <p:cNvPr id="12" name="TextBox 11">
            <a:extLst>
              <a:ext uri="{FF2B5EF4-FFF2-40B4-BE49-F238E27FC236}">
                <a16:creationId xmlns:a16="http://schemas.microsoft.com/office/drawing/2014/main" id="{53CBE421-1AD7-C722-CAAD-AF5205E471F0}"/>
              </a:ext>
            </a:extLst>
          </p:cNvPr>
          <p:cNvSpPr txBox="1"/>
          <p:nvPr/>
        </p:nvSpPr>
        <p:spPr>
          <a:xfrm>
            <a:off x="2712337" y="5980814"/>
            <a:ext cx="6767327" cy="523220"/>
          </a:xfrm>
          <a:prstGeom prst="rect">
            <a:avLst/>
          </a:prstGeom>
          <a:noFill/>
        </p:spPr>
        <p:txBody>
          <a:bodyPr wrap="square" rtlCol="0">
            <a:spAutoFit/>
          </a:bodyPr>
          <a:lstStyle/>
          <a:p>
            <a:pPr algn="ctr"/>
            <a:r>
              <a:rPr lang="en-US" sz="2800" u="sng" dirty="0">
                <a:solidFill>
                  <a:schemeClr val="bg1"/>
                </a:solidFill>
                <a:effectLst>
                  <a:outerShdw blurRad="38100" dist="38100" dir="2700000" algn="tl">
                    <a:srgbClr val="000000">
                      <a:alpha val="43137"/>
                    </a:srgbClr>
                  </a:outerShdw>
                </a:effectLst>
                <a:latin typeface="Broadway" panose="04040905080B02020502" pitchFamily="82" charset="0"/>
              </a:rPr>
              <a:t>Presented by: Wise Notion</a:t>
            </a:r>
          </a:p>
        </p:txBody>
      </p:sp>
    </p:spTree>
    <p:extLst>
      <p:ext uri="{BB962C8B-B14F-4D97-AF65-F5344CB8AC3E}">
        <p14:creationId xmlns:p14="http://schemas.microsoft.com/office/powerpoint/2010/main" val="209158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600"/>
                                  </p:stCondLst>
                                  <p:childTnLst>
                                    <p:animMotion origin="layout" path="M 2.5E-6 4.27337E-6 L 2.5E-6 0.03795 " pathEditMode="relative" rAng="0" ptsTypes="AA">
                                      <p:cBhvr>
                                        <p:cTn id="9" dur="750" spd="-100000" fill="hold"/>
                                        <p:tgtEl>
                                          <p:spTgt spid="8"/>
                                        </p:tgtEl>
                                        <p:attrNameLst>
                                          <p:attrName>ppt_x</p:attrName>
                                          <p:attrName>ppt_y</p:attrName>
                                        </p:attrNameLst>
                                      </p:cBhvr>
                                      <p:rCtr x="0" y="18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48946" y="1"/>
            <a:ext cx="2460171" cy="6857999"/>
            <a:chOff x="9548946" y="1"/>
            <a:chExt cx="2460171" cy="6857999"/>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8946" y="1"/>
              <a:ext cx="2460171" cy="3391577"/>
            </a:xfrm>
            <a:prstGeom prst="rect">
              <a:avLst/>
            </a:prstGeom>
          </p:spPr>
        </p:pic>
        <p:sp>
          <p:nvSpPr>
            <p:cNvPr id="8" name="TextBox 7"/>
            <p:cNvSpPr txBox="1"/>
            <p:nvPr/>
          </p:nvSpPr>
          <p:spPr>
            <a:xfrm>
              <a:off x="9548946" y="3534013"/>
              <a:ext cx="2460171" cy="3323987"/>
            </a:xfrm>
            <a:prstGeom prst="rect">
              <a:avLst/>
            </a:prstGeom>
            <a:noFill/>
          </p:spPr>
          <p:txBody>
            <a:bodyPr wrap="square" rtlCol="0">
              <a:spAutoFit/>
            </a:bodyPr>
            <a:lstStyle/>
            <a:p>
              <a:pPr lvl="0"/>
              <a:r>
                <a:rPr lang="en-US" sz="1600" b="1" i="1" dirty="0"/>
                <a:t>Faerie Queen</a:t>
              </a:r>
              <a:r>
                <a:rPr lang="en-US" sz="1600" b="1" dirty="0"/>
                <a:t> by </a:t>
              </a:r>
              <a:r>
                <a:rPr lang="en-US" sz="1600" b="1" u="sng" dirty="0">
                  <a:hlinkClick r:id="rId3"/>
                </a:rPr>
                <a:t>Edmund Spenser</a:t>
              </a:r>
              <a:r>
                <a:rPr lang="en-US" sz="1600" b="1" dirty="0"/>
                <a:t> is a moral allegory where each character represents a virtue or a vice. Specifically, the Red-Cross Knight represents holiness, Lady Una stands for goodness and the one true faith, Una's parents symbolize the human race, and the dragon represents evil.</a:t>
              </a:r>
            </a:p>
            <a:p>
              <a:endParaRPr lang="en-US" dirty="0"/>
            </a:p>
          </p:txBody>
        </p:sp>
      </p:grpSp>
      <p:grpSp>
        <p:nvGrpSpPr>
          <p:cNvPr id="14" name="Group 13"/>
          <p:cNvGrpSpPr/>
          <p:nvPr/>
        </p:nvGrpSpPr>
        <p:grpSpPr>
          <a:xfrm>
            <a:off x="7053941" y="0"/>
            <a:ext cx="2381795" cy="5842337"/>
            <a:chOff x="7053941" y="0"/>
            <a:chExt cx="2381795" cy="5842337"/>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41" y="0"/>
              <a:ext cx="2381795" cy="3391578"/>
            </a:xfrm>
            <a:prstGeom prst="rect">
              <a:avLst/>
            </a:prstGeom>
          </p:spPr>
        </p:pic>
        <p:sp>
          <p:nvSpPr>
            <p:cNvPr id="13" name="TextBox 12"/>
            <p:cNvSpPr txBox="1"/>
            <p:nvPr/>
          </p:nvSpPr>
          <p:spPr>
            <a:xfrm>
              <a:off x="7053941" y="3534013"/>
              <a:ext cx="2381795" cy="2308324"/>
            </a:xfrm>
            <a:prstGeom prst="rect">
              <a:avLst/>
            </a:prstGeom>
            <a:noFill/>
          </p:spPr>
          <p:txBody>
            <a:bodyPr wrap="square" rtlCol="0">
              <a:spAutoFit/>
            </a:bodyPr>
            <a:lstStyle/>
            <a:p>
              <a:pPr lvl="0"/>
              <a:r>
                <a:rPr lang="en-US" b="1" i="1" dirty="0"/>
                <a:t>Beatrice and Virgil</a:t>
              </a:r>
              <a:r>
                <a:rPr lang="en-US" b="1" dirty="0"/>
                <a:t> by </a:t>
              </a:r>
              <a:r>
                <a:rPr lang="en-US" b="1" u="sng" dirty="0">
                  <a:solidFill>
                    <a:srgbClr val="0070C0"/>
                  </a:solidFill>
                </a:rPr>
                <a:t>Yann Martel </a:t>
              </a:r>
              <a:r>
                <a:rPr lang="en-US" b="1" dirty="0"/>
                <a:t>is an allegory for the monumental pain and suffering experienced by victims of the Holocaust.</a:t>
              </a:r>
            </a:p>
            <a:p>
              <a:endParaRPr lang="en-US" dirty="0"/>
            </a:p>
          </p:txBody>
        </p:sp>
      </p:grpSp>
      <p:grpSp>
        <p:nvGrpSpPr>
          <p:cNvPr id="16" name="Group 15"/>
          <p:cNvGrpSpPr/>
          <p:nvPr/>
        </p:nvGrpSpPr>
        <p:grpSpPr>
          <a:xfrm>
            <a:off x="4685209" y="1"/>
            <a:ext cx="2255522" cy="5565337"/>
            <a:chOff x="4685209" y="1"/>
            <a:chExt cx="2255522" cy="556533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209" y="1"/>
              <a:ext cx="2255522" cy="3391577"/>
            </a:xfrm>
            <a:prstGeom prst="rect">
              <a:avLst/>
            </a:prstGeom>
          </p:spPr>
        </p:pic>
        <p:sp>
          <p:nvSpPr>
            <p:cNvPr id="15" name="TextBox 14"/>
            <p:cNvSpPr txBox="1"/>
            <p:nvPr/>
          </p:nvSpPr>
          <p:spPr>
            <a:xfrm>
              <a:off x="4685209" y="3534013"/>
              <a:ext cx="2255522" cy="2031325"/>
            </a:xfrm>
            <a:prstGeom prst="rect">
              <a:avLst/>
            </a:prstGeom>
            <a:noFill/>
          </p:spPr>
          <p:txBody>
            <a:bodyPr wrap="square" rtlCol="0">
              <a:spAutoFit/>
            </a:bodyPr>
            <a:lstStyle/>
            <a:p>
              <a:pPr lvl="0"/>
              <a:r>
                <a:rPr lang="en-US" b="1" i="1" dirty="0"/>
                <a:t>The Masque of the Red Death</a:t>
              </a:r>
              <a:r>
                <a:rPr lang="en-US" b="1" dirty="0"/>
                <a:t> by </a:t>
              </a:r>
              <a:r>
                <a:rPr lang="en-US" b="1" u="sng" dirty="0">
                  <a:hlinkClick r:id="rId6"/>
                </a:rPr>
                <a:t>Edgar Allan Poe</a:t>
              </a:r>
              <a:r>
                <a:rPr lang="en-US" b="1" dirty="0"/>
                <a:t> is an allegory for death. The moral is no man escapes death.</a:t>
              </a:r>
            </a:p>
            <a:p>
              <a:endParaRPr lang="en-US" dirty="0"/>
            </a:p>
          </p:txBody>
        </p:sp>
      </p:grpSp>
      <p:grpSp>
        <p:nvGrpSpPr>
          <p:cNvPr id="19" name="Group 18"/>
          <p:cNvGrpSpPr/>
          <p:nvPr/>
        </p:nvGrpSpPr>
        <p:grpSpPr>
          <a:xfrm>
            <a:off x="2340425" y="0"/>
            <a:ext cx="2277293" cy="6673334"/>
            <a:chOff x="2340425" y="0"/>
            <a:chExt cx="2277293" cy="6673334"/>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425" y="0"/>
              <a:ext cx="2277293" cy="3391578"/>
            </a:xfrm>
            <a:prstGeom prst="rect">
              <a:avLst/>
            </a:prstGeom>
          </p:spPr>
        </p:pic>
        <p:sp>
          <p:nvSpPr>
            <p:cNvPr id="18" name="TextBox 17"/>
            <p:cNvSpPr txBox="1"/>
            <p:nvPr/>
          </p:nvSpPr>
          <p:spPr>
            <a:xfrm>
              <a:off x="2340425" y="3534013"/>
              <a:ext cx="2277293" cy="3139321"/>
            </a:xfrm>
            <a:prstGeom prst="rect">
              <a:avLst/>
            </a:prstGeom>
            <a:noFill/>
          </p:spPr>
          <p:txBody>
            <a:bodyPr wrap="square" rtlCol="0">
              <a:spAutoFit/>
            </a:bodyPr>
            <a:lstStyle/>
            <a:p>
              <a:pPr lvl="0"/>
              <a:r>
                <a:rPr lang="en-US" b="1" i="1" dirty="0"/>
                <a:t>Pilgrim's Progress</a:t>
              </a:r>
              <a:r>
                <a:rPr lang="en-US" b="1" dirty="0"/>
                <a:t> by </a:t>
              </a:r>
              <a:r>
                <a:rPr lang="en-US" b="1" u="sng" dirty="0">
                  <a:hlinkClick r:id="rId8"/>
                </a:rPr>
                <a:t>John Bunyan</a:t>
              </a:r>
              <a:r>
                <a:rPr lang="en-US" b="1" dirty="0"/>
                <a:t> is a spiritual allegory. It tells the story of a man’s journey from the City of Destruction to the Celestial City, representative of the journey to Heaven.</a:t>
              </a:r>
            </a:p>
            <a:p>
              <a:endParaRPr lang="en-US" dirty="0"/>
            </a:p>
          </p:txBody>
        </p:sp>
      </p:grpSp>
      <p:grpSp>
        <p:nvGrpSpPr>
          <p:cNvPr id="21" name="Group 20"/>
          <p:cNvGrpSpPr/>
          <p:nvPr/>
        </p:nvGrpSpPr>
        <p:grpSpPr>
          <a:xfrm>
            <a:off x="0" y="0"/>
            <a:ext cx="2227215" cy="6950333"/>
            <a:chOff x="0" y="0"/>
            <a:chExt cx="2227215" cy="6950333"/>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2227215" cy="3391578"/>
            </a:xfrm>
            <a:prstGeom prst="rect">
              <a:avLst/>
            </a:prstGeom>
          </p:spPr>
        </p:pic>
        <p:sp>
          <p:nvSpPr>
            <p:cNvPr id="20" name="TextBox 19"/>
            <p:cNvSpPr txBox="1"/>
            <p:nvPr/>
          </p:nvSpPr>
          <p:spPr>
            <a:xfrm>
              <a:off x="0" y="3534013"/>
              <a:ext cx="2227215" cy="3416320"/>
            </a:xfrm>
            <a:prstGeom prst="rect">
              <a:avLst/>
            </a:prstGeom>
            <a:noFill/>
          </p:spPr>
          <p:txBody>
            <a:bodyPr wrap="square" rtlCol="0">
              <a:spAutoFit/>
            </a:bodyPr>
            <a:lstStyle/>
            <a:p>
              <a:r>
                <a:rPr lang="en-US" b="1" i="1" dirty="0"/>
                <a:t>Animal Farm</a:t>
              </a:r>
              <a:r>
                <a:rPr lang="en-US" b="1" dirty="0"/>
                <a:t> by </a:t>
              </a:r>
              <a:r>
                <a:rPr lang="en-US" b="1" u="sng" dirty="0">
                  <a:hlinkClick r:id="rId10"/>
                </a:rPr>
                <a:t>George Orwell</a:t>
              </a:r>
              <a:r>
                <a:rPr lang="en-US" b="1" dirty="0"/>
                <a:t> is a political allegory pertaining to the Russian Revolution of 1917 and the rise of communism. It outlines the different classes in society through the depiction of animals. </a:t>
              </a:r>
            </a:p>
          </p:txBody>
        </p:sp>
      </p:grpSp>
    </p:spTree>
    <p:extLst>
      <p:ext uri="{BB962C8B-B14F-4D97-AF65-F5344CB8AC3E}">
        <p14:creationId xmlns:p14="http://schemas.microsoft.com/office/powerpoint/2010/main" val="15384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8364988-AD69-8573-C602-4C7573F1D9C6}"/>
              </a:ext>
            </a:extLst>
          </p:cNvPr>
          <p:cNvGrpSpPr/>
          <p:nvPr/>
        </p:nvGrpSpPr>
        <p:grpSpPr>
          <a:xfrm>
            <a:off x="3421626" y="192738"/>
            <a:ext cx="5014450" cy="1106760"/>
            <a:chOff x="2846439" y="162578"/>
            <a:chExt cx="5014450" cy="1106760"/>
          </a:xfrm>
        </p:grpSpPr>
        <p:sp>
          <p:nvSpPr>
            <p:cNvPr id="6" name="Rectangle 5">
              <a:extLst>
                <a:ext uri="{FF2B5EF4-FFF2-40B4-BE49-F238E27FC236}">
                  <a16:creationId xmlns:a16="http://schemas.microsoft.com/office/drawing/2014/main" id="{BED905CB-C10A-466D-46FB-8C640F78A99C}"/>
                </a:ext>
              </a:extLst>
            </p:cNvPr>
            <p:cNvSpPr/>
            <p:nvPr/>
          </p:nvSpPr>
          <p:spPr>
            <a:xfrm>
              <a:off x="2846439" y="162578"/>
              <a:ext cx="4719484" cy="8838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C2CD325-3F2A-0F7C-A8D1-5401EDC98FB4}"/>
                </a:ext>
              </a:extLst>
            </p:cNvPr>
            <p:cNvSpPr txBox="1"/>
            <p:nvPr/>
          </p:nvSpPr>
          <p:spPr>
            <a:xfrm>
              <a:off x="3274140" y="222898"/>
              <a:ext cx="4586749" cy="1046440"/>
            </a:xfrm>
            <a:prstGeom prst="rect">
              <a:avLst/>
            </a:prstGeom>
            <a:noFill/>
            <a:ln>
              <a:noFill/>
            </a:ln>
          </p:spPr>
          <p:txBody>
            <a:bodyPr wrap="square" rtlCol="0">
              <a:spAutoFit/>
            </a:bodyPr>
            <a:lstStyle/>
            <a:p>
              <a:pPr lvl="0"/>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Allegory Terms</a:t>
              </a:r>
            </a:p>
            <a:p>
              <a:endParaRPr lang="en-US" dirty="0"/>
            </a:p>
          </p:txBody>
        </p:sp>
      </p:grpSp>
      <p:pic>
        <p:nvPicPr>
          <p:cNvPr id="3" name="Picture 2">
            <a:extLst>
              <a:ext uri="{FF2B5EF4-FFF2-40B4-BE49-F238E27FC236}">
                <a16:creationId xmlns:a16="http://schemas.microsoft.com/office/drawing/2014/main" id="{8D33EEAF-5E07-E652-0F96-972268C0D3AD}"/>
              </a:ext>
            </a:extLst>
          </p:cNvPr>
          <p:cNvPicPr>
            <a:picLocks noChangeAspect="1"/>
          </p:cNvPicPr>
          <p:nvPr/>
        </p:nvPicPr>
        <p:blipFill rotWithShape="1">
          <a:blip r:embed="rId2">
            <a:extLst>
              <a:ext uri="{28A0092B-C50C-407E-A947-70E740481C1C}">
                <a14:useLocalDpi xmlns:a14="http://schemas.microsoft.com/office/drawing/2010/main" val="0"/>
              </a:ext>
            </a:extLst>
          </a:blip>
          <a:srcRect l="33110" t="43636" r="32932" b="19357"/>
          <a:stretch/>
        </p:blipFill>
        <p:spPr>
          <a:xfrm>
            <a:off x="7746204" y="1329658"/>
            <a:ext cx="4227151" cy="2745430"/>
          </a:xfrm>
          <a:prstGeom prst="rect">
            <a:avLst/>
          </a:prstGeom>
        </p:spPr>
      </p:pic>
      <p:pic>
        <p:nvPicPr>
          <p:cNvPr id="4" name="Picture 3">
            <a:extLst>
              <a:ext uri="{FF2B5EF4-FFF2-40B4-BE49-F238E27FC236}">
                <a16:creationId xmlns:a16="http://schemas.microsoft.com/office/drawing/2014/main" id="{C5AA24E1-17CF-B0B1-7FA5-86CDF418BA93}"/>
              </a:ext>
            </a:extLst>
          </p:cNvPr>
          <p:cNvPicPr>
            <a:picLocks noChangeAspect="1"/>
          </p:cNvPicPr>
          <p:nvPr/>
        </p:nvPicPr>
        <p:blipFill rotWithShape="1">
          <a:blip r:embed="rId3">
            <a:extLst>
              <a:ext uri="{28A0092B-C50C-407E-A947-70E740481C1C}">
                <a14:useLocalDpi xmlns:a14="http://schemas.microsoft.com/office/drawing/2010/main" val="0"/>
              </a:ext>
            </a:extLst>
          </a:blip>
          <a:srcRect l="17736" t="13262" r="20098" b="23636"/>
          <a:stretch/>
        </p:blipFill>
        <p:spPr>
          <a:xfrm>
            <a:off x="7746204" y="4135408"/>
            <a:ext cx="4227151" cy="2499694"/>
          </a:xfrm>
          <a:prstGeom prst="rect">
            <a:avLst/>
          </a:prstGeom>
        </p:spPr>
      </p:pic>
      <p:sp>
        <p:nvSpPr>
          <p:cNvPr id="5" name="TextBox 4">
            <a:extLst>
              <a:ext uri="{FF2B5EF4-FFF2-40B4-BE49-F238E27FC236}">
                <a16:creationId xmlns:a16="http://schemas.microsoft.com/office/drawing/2014/main" id="{3C7A105D-4044-0841-EBBE-3219E82FF3FF}"/>
              </a:ext>
            </a:extLst>
          </p:cNvPr>
          <p:cNvSpPr txBox="1"/>
          <p:nvPr/>
        </p:nvSpPr>
        <p:spPr>
          <a:xfrm>
            <a:off x="218645" y="1477488"/>
            <a:ext cx="7347278" cy="5324535"/>
          </a:xfrm>
          <a:prstGeom prst="rect">
            <a:avLst/>
          </a:prstGeom>
          <a:noFill/>
        </p:spPr>
        <p:txBody>
          <a:bodyPr wrap="square" rtlCol="0">
            <a:spAutoFit/>
          </a:bodyPr>
          <a:lstStyle/>
          <a:p>
            <a:pPr marL="571500" indent="-571500">
              <a:buFont typeface="+mj-lt"/>
              <a:buAutoNum type="romanUcPeriod"/>
            </a:pPr>
            <a:r>
              <a:rPr lang="en-US" sz="3200" b="1" dirty="0">
                <a:solidFill>
                  <a:srgbClr val="FF0000"/>
                </a:solidFill>
                <a:latin typeface="Times New Roman" panose="02020603050405020304" pitchFamily="18" charset="0"/>
                <a:cs typeface="Times New Roman" panose="02020603050405020304" pitchFamily="18" charset="0"/>
              </a:rPr>
              <a:t>Fable:</a:t>
            </a:r>
          </a:p>
          <a:p>
            <a:r>
              <a:rPr lang="en-US" sz="2400" dirty="0">
                <a:latin typeface="Times New Roman" panose="02020603050405020304" pitchFamily="18" charset="0"/>
                <a:cs typeface="Times New Roman" panose="02020603050405020304" pitchFamily="18" charset="0"/>
              </a:rPr>
              <a:t>Fables are stories intended to teach a lesson, and animals often speak and act like human beings.</a:t>
            </a:r>
          </a:p>
          <a:p>
            <a:r>
              <a:rPr lang="en-US" sz="2400" dirty="0">
                <a:latin typeface="Times New Roman" panose="02020603050405020304" pitchFamily="18" charset="0"/>
                <a:cs typeface="Times New Roman" panose="02020603050405020304" pitchFamily="18" charset="0"/>
              </a:rPr>
              <a:t>Aesop was a </a:t>
            </a:r>
            <a:r>
              <a:rPr lang="en-US" sz="2400" u="sng" dirty="0">
                <a:latin typeface="Times New Roman" panose="02020603050405020304" pitchFamily="18" charset="0"/>
                <a:cs typeface="Times New Roman" panose="02020603050405020304" pitchFamily="18" charset="0"/>
                <a:hlinkClick r:id="rId4" tooltip="Greeks">
                  <a:extLst>
                    <a:ext uri="{A12FA001-AC4F-418D-AE19-62706E023703}">
                      <ahyp:hlinkClr xmlns:ahyp="http://schemas.microsoft.com/office/drawing/2018/hyperlinkcolor" val="tx"/>
                    </a:ext>
                  </a:extLst>
                </a:hlinkClick>
              </a:rPr>
              <a:t>Greek</a:t>
            </a:r>
            <a:r>
              <a:rPr lang="en-US" sz="2400" dirty="0">
                <a:latin typeface="Times New Roman" panose="02020603050405020304" pitchFamily="18" charset="0"/>
                <a:cs typeface="Times New Roman" panose="02020603050405020304" pitchFamily="18" charset="0"/>
              </a:rPr>
              <a:t> </a:t>
            </a:r>
            <a:r>
              <a:rPr lang="en-US" sz="2400" u="sng" dirty="0">
                <a:latin typeface="Times New Roman" panose="02020603050405020304" pitchFamily="18" charset="0"/>
                <a:cs typeface="Times New Roman" panose="02020603050405020304" pitchFamily="18" charset="0"/>
                <a:hlinkClick r:id="rId5" tooltip="wiktionary:fabulist">
                  <a:extLst>
                    <a:ext uri="{A12FA001-AC4F-418D-AE19-62706E023703}">
                      <ahyp:hlinkClr xmlns:ahyp="http://schemas.microsoft.com/office/drawing/2018/hyperlinkcolor" val="tx"/>
                    </a:ext>
                  </a:extLst>
                </a:hlinkClick>
              </a:rPr>
              <a:t>fabulist</a:t>
            </a:r>
            <a:r>
              <a:rPr lang="en-US" sz="2400" dirty="0">
                <a:latin typeface="Times New Roman" panose="02020603050405020304" pitchFamily="18" charset="0"/>
                <a:cs typeface="Times New Roman" panose="02020603050405020304" pitchFamily="18" charset="0"/>
              </a:rPr>
              <a:t> and </a:t>
            </a:r>
            <a:r>
              <a:rPr lang="en-US" sz="2400" u="sng" dirty="0">
                <a:latin typeface="Times New Roman" panose="02020603050405020304" pitchFamily="18" charset="0"/>
                <a:cs typeface="Times New Roman" panose="02020603050405020304" pitchFamily="18" charset="0"/>
                <a:hlinkClick r:id="rId6" tooltip="Oral storytelling">
                  <a:extLst>
                    <a:ext uri="{A12FA001-AC4F-418D-AE19-62706E023703}">
                      <ahyp:hlinkClr xmlns:ahyp="http://schemas.microsoft.com/office/drawing/2018/hyperlinkcolor" val="tx"/>
                    </a:ext>
                  </a:extLst>
                </a:hlinkClick>
              </a:rPr>
              <a:t>storyteller</a:t>
            </a:r>
            <a:r>
              <a:rPr lang="en-US" sz="2400" dirty="0">
                <a:latin typeface="Times New Roman" panose="02020603050405020304" pitchFamily="18" charset="0"/>
                <a:cs typeface="Times New Roman" panose="02020603050405020304" pitchFamily="18" charset="0"/>
              </a:rPr>
              <a:t> credited with a number of </a:t>
            </a:r>
            <a:r>
              <a:rPr lang="en-US" sz="2400" u="sng" dirty="0">
                <a:latin typeface="Times New Roman" panose="02020603050405020304" pitchFamily="18" charset="0"/>
                <a:cs typeface="Times New Roman" panose="02020603050405020304" pitchFamily="18" charset="0"/>
                <a:hlinkClick r:id="rId7" tooltip="Fable">
                  <a:extLst>
                    <a:ext uri="{A12FA001-AC4F-418D-AE19-62706E023703}">
                      <ahyp:hlinkClr xmlns:ahyp="http://schemas.microsoft.com/office/drawing/2018/hyperlinkcolor" val="tx"/>
                    </a:ext>
                  </a:extLst>
                </a:hlinkClick>
              </a:rPr>
              <a:t>fables</a:t>
            </a:r>
            <a:r>
              <a:rPr lang="en-US" sz="2400" dirty="0">
                <a:latin typeface="Times New Roman" panose="02020603050405020304" pitchFamily="18" charset="0"/>
                <a:cs typeface="Times New Roman" panose="02020603050405020304" pitchFamily="18" charset="0"/>
              </a:rPr>
              <a:t> now collectively known as </a:t>
            </a:r>
            <a:r>
              <a:rPr lang="en-US" sz="2400" i="1" u="sng" dirty="0">
                <a:latin typeface="Times New Roman" panose="02020603050405020304" pitchFamily="18" charset="0"/>
                <a:cs typeface="Times New Roman" panose="02020603050405020304" pitchFamily="18" charset="0"/>
                <a:hlinkClick r:id="rId8" tooltip="Aesop's Fables">
                  <a:extLst>
                    <a:ext uri="{A12FA001-AC4F-418D-AE19-62706E023703}">
                      <ahyp:hlinkClr xmlns:ahyp="http://schemas.microsoft.com/office/drawing/2018/hyperlinkcolor" val="tx"/>
                    </a:ext>
                  </a:extLst>
                </a:hlinkClick>
              </a:rPr>
              <a:t>Aesop's Fables</a:t>
            </a:r>
            <a:r>
              <a:rPr lang="en-US" sz="2400" dirty="0">
                <a:latin typeface="Times New Roman" panose="02020603050405020304" pitchFamily="18" charset="0"/>
                <a:cs typeface="Times New Roman" panose="02020603050405020304" pitchFamily="18" charset="0"/>
              </a:rPr>
              <a:t>. He was a slave that lives about 550 BC, and the legend says he was granted freedom from his master because he enjoyed his stories so much.</a:t>
            </a:r>
          </a:p>
          <a:p>
            <a:r>
              <a:rPr lang="en-US" sz="2400" b="1" dirty="0">
                <a:latin typeface="Times New Roman" panose="02020603050405020304" pitchFamily="18" charset="0"/>
                <a:cs typeface="Times New Roman" panose="02020603050405020304" pitchFamily="18" charset="0"/>
              </a:rPr>
              <a:t>In Fables: </a:t>
            </a:r>
            <a:r>
              <a:rPr lang="en-US" sz="2400" dirty="0">
                <a:latin typeface="Times New Roman" panose="02020603050405020304" pitchFamily="18" charset="0"/>
                <a:cs typeface="Times New Roman" panose="02020603050405020304" pitchFamily="18" charset="0"/>
              </a:rPr>
              <a:t>Animals are usually the main characters.</a:t>
            </a:r>
          </a:p>
          <a:p>
            <a:pPr lvl="0"/>
            <a:r>
              <a:rPr lang="en-US" sz="2400" dirty="0">
                <a:latin typeface="Times New Roman" panose="02020603050405020304" pitchFamily="18" charset="0"/>
                <a:cs typeface="Times New Roman" panose="02020603050405020304" pitchFamily="18" charset="0"/>
              </a:rPr>
              <a:t>The plot and characters are simple.</a:t>
            </a:r>
          </a:p>
          <a:p>
            <a:pPr lvl="0"/>
            <a:r>
              <a:rPr lang="en-US" sz="2400" dirty="0">
                <a:latin typeface="Times New Roman" panose="02020603050405020304" pitchFamily="18" charset="0"/>
                <a:cs typeface="Times New Roman" panose="02020603050405020304" pitchFamily="18" charset="0"/>
              </a:rPr>
              <a:t>Stories teach a moral or lesson.</a:t>
            </a:r>
          </a:p>
          <a:p>
            <a:pPr lvl="0"/>
            <a:r>
              <a:rPr lang="en-US" sz="2400" dirty="0">
                <a:latin typeface="Times New Roman" panose="02020603050405020304" pitchFamily="18" charset="0"/>
                <a:cs typeface="Times New Roman" panose="02020603050405020304" pitchFamily="18" charset="0"/>
              </a:rPr>
              <a:t>The setting is common and nonspecific.</a:t>
            </a:r>
          </a:p>
          <a:p>
            <a:pPr lvl="0"/>
            <a:r>
              <a:rPr lang="en-US" sz="2400" dirty="0">
                <a:latin typeface="Times New Roman" panose="02020603050405020304" pitchFamily="18" charset="0"/>
                <a:cs typeface="Times New Roman" panose="02020603050405020304" pitchFamily="18" charset="0"/>
              </a:rPr>
              <a:t>Author uses personification.</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025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D3A8D-8ED2-C860-E8F9-F332C61BBEF1}"/>
              </a:ext>
            </a:extLst>
          </p:cNvPr>
          <p:cNvPicPr>
            <a:picLocks noChangeAspect="1"/>
          </p:cNvPicPr>
          <p:nvPr/>
        </p:nvPicPr>
        <p:blipFill rotWithShape="1">
          <a:blip r:embed="rId2">
            <a:extLst>
              <a:ext uri="{28A0092B-C50C-407E-A947-70E740481C1C}">
                <a14:useLocalDpi xmlns:a14="http://schemas.microsoft.com/office/drawing/2010/main" val="0"/>
              </a:ext>
            </a:extLst>
          </a:blip>
          <a:srcRect l="36409" t="60136" r="39032" b="10773"/>
          <a:stretch/>
        </p:blipFill>
        <p:spPr>
          <a:xfrm>
            <a:off x="7743025" y="-30225"/>
            <a:ext cx="4448975" cy="3429000"/>
          </a:xfrm>
          <a:prstGeom prst="rect">
            <a:avLst/>
          </a:prstGeom>
        </p:spPr>
      </p:pic>
      <p:pic>
        <p:nvPicPr>
          <p:cNvPr id="3" name="Picture 2">
            <a:extLst>
              <a:ext uri="{FF2B5EF4-FFF2-40B4-BE49-F238E27FC236}">
                <a16:creationId xmlns:a16="http://schemas.microsoft.com/office/drawing/2014/main" id="{5765C8A4-711C-0CB1-E369-35DA5B9F0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025" y="3459225"/>
            <a:ext cx="4448975" cy="3277821"/>
          </a:xfrm>
          <a:prstGeom prst="rect">
            <a:avLst/>
          </a:prstGeom>
        </p:spPr>
      </p:pic>
      <p:sp>
        <p:nvSpPr>
          <p:cNvPr id="4" name="TextBox 3">
            <a:extLst>
              <a:ext uri="{FF2B5EF4-FFF2-40B4-BE49-F238E27FC236}">
                <a16:creationId xmlns:a16="http://schemas.microsoft.com/office/drawing/2014/main" id="{EFB1DF19-F38D-6E83-B43A-0468876783B9}"/>
              </a:ext>
            </a:extLst>
          </p:cNvPr>
          <p:cNvSpPr txBox="1"/>
          <p:nvPr/>
        </p:nvSpPr>
        <p:spPr>
          <a:xfrm>
            <a:off x="229084" y="181405"/>
            <a:ext cx="7204103" cy="6555641"/>
          </a:xfrm>
          <a:prstGeom prst="rect">
            <a:avLst/>
          </a:prstGeom>
          <a:noFill/>
        </p:spPr>
        <p:txBody>
          <a:bodyPr wrap="square" rtlCol="0">
            <a:spAutoFit/>
          </a:bodyPr>
          <a:lstStyle/>
          <a:p>
            <a:pPr marL="571500" lvl="0" indent="-571500">
              <a:buFont typeface="+mj-lt"/>
              <a:buAutoNum type="romanUcPeriod" startAt="2"/>
            </a:pPr>
            <a:r>
              <a:rPr lang="en-US" sz="3600" b="1" dirty="0">
                <a:solidFill>
                  <a:srgbClr val="FF0000"/>
                </a:solidFill>
                <a:latin typeface="Times New Roman" panose="02020603050405020304" pitchFamily="18" charset="0"/>
                <a:cs typeface="Times New Roman" panose="02020603050405020304" pitchFamily="18" charset="0"/>
              </a:rPr>
              <a:t>Personification</a:t>
            </a:r>
          </a:p>
          <a:p>
            <a:pPr lvl="0"/>
            <a:r>
              <a:rPr lang="en-US" sz="2400" dirty="0">
                <a:latin typeface="Times New Roman" panose="02020603050405020304" pitchFamily="18" charset="0"/>
                <a:cs typeface="Times New Roman" panose="02020603050405020304" pitchFamily="18" charset="0"/>
              </a:rPr>
              <a:t>Personification is a literary device based on attributing human characteristics to something nonhuman.</a:t>
            </a:r>
          </a:p>
          <a:p>
            <a:pPr lvl="0"/>
            <a:r>
              <a:rPr lang="en-US" sz="2400" dirty="0">
                <a:latin typeface="Times New Roman" panose="02020603050405020304" pitchFamily="18" charset="0"/>
                <a:cs typeface="Times New Roman" panose="02020603050405020304" pitchFamily="18" charset="0"/>
              </a:rPr>
              <a:t>This allows writers to create life and motion within inanimate objects, animals, and even abstract ideas by assigning them recognizable human behaviors and emotions. </a:t>
            </a:r>
          </a:p>
          <a:p>
            <a:pPr lvl="0"/>
            <a:r>
              <a:rPr lang="en-US" sz="2400" dirty="0">
                <a:latin typeface="Times New Roman" panose="02020603050405020304" pitchFamily="18" charset="0"/>
                <a:cs typeface="Times New Roman" panose="02020603050405020304" pitchFamily="18" charset="0"/>
              </a:rPr>
              <a:t>- An example in Animal farm: “ it was a pig walking on its hind legs.” At the end of the story, pigs develop human characteristics.                                                                                     - Another example, in his picture book, “The Day the Crayons Quit,” </a:t>
            </a:r>
            <a:r>
              <a:rPr lang="en-US" sz="2400" u="sng" dirty="0">
                <a:latin typeface="Times New Roman" panose="02020603050405020304" pitchFamily="18" charset="0"/>
                <a:cs typeface="Times New Roman" panose="02020603050405020304" pitchFamily="18" charset="0"/>
              </a:rPr>
              <a:t>Drew Daywalt </a:t>
            </a:r>
            <a:r>
              <a:rPr lang="en-US" sz="2400" dirty="0">
                <a:latin typeface="Times New Roman" panose="02020603050405020304" pitchFamily="18" charset="0"/>
                <a:cs typeface="Times New Roman" panose="02020603050405020304" pitchFamily="18" charset="0"/>
              </a:rPr>
              <a:t>uses personification to allow the crayons to express their frustration at how they are (or are not) being used. This literary device is effective in creating an imaginary world for children in which crayons can communicate like humans.</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10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3AF60-3F2A-358E-6466-67198E116070}"/>
              </a:ext>
            </a:extLst>
          </p:cNvPr>
          <p:cNvPicPr>
            <a:picLocks noChangeAspect="1"/>
          </p:cNvPicPr>
          <p:nvPr/>
        </p:nvPicPr>
        <p:blipFill rotWithShape="1">
          <a:blip r:embed="rId2">
            <a:extLst>
              <a:ext uri="{28A0092B-C50C-407E-A947-70E740481C1C}">
                <a14:useLocalDpi xmlns:a14="http://schemas.microsoft.com/office/drawing/2010/main" val="0"/>
              </a:ext>
            </a:extLst>
          </a:blip>
          <a:srcRect l="40491" t="61944" r="40230" b="14231"/>
          <a:stretch/>
        </p:blipFill>
        <p:spPr>
          <a:xfrm>
            <a:off x="7329948" y="0"/>
            <a:ext cx="4862052" cy="6858000"/>
          </a:xfrm>
          <a:prstGeom prst="rect">
            <a:avLst/>
          </a:prstGeom>
        </p:spPr>
      </p:pic>
      <p:sp>
        <p:nvSpPr>
          <p:cNvPr id="5" name="TextBox 4">
            <a:extLst>
              <a:ext uri="{FF2B5EF4-FFF2-40B4-BE49-F238E27FC236}">
                <a16:creationId xmlns:a16="http://schemas.microsoft.com/office/drawing/2014/main" id="{021DE172-47F2-4389-2026-6377A7DA1178}"/>
              </a:ext>
            </a:extLst>
          </p:cNvPr>
          <p:cNvSpPr txBox="1"/>
          <p:nvPr/>
        </p:nvSpPr>
        <p:spPr>
          <a:xfrm>
            <a:off x="324465" y="176980"/>
            <a:ext cx="6839594" cy="5816977"/>
          </a:xfrm>
          <a:prstGeom prst="rect">
            <a:avLst/>
          </a:prstGeom>
          <a:noFill/>
        </p:spPr>
        <p:txBody>
          <a:bodyPr wrap="square">
            <a:spAutoFit/>
          </a:bodyPr>
          <a:lstStyle/>
          <a:p>
            <a:pPr marL="571500" lvl="0" indent="-571500">
              <a:buFont typeface="+mj-lt"/>
              <a:buAutoNum type="romanUcPeriod" startAt="3"/>
            </a:pPr>
            <a:r>
              <a:rPr lang="en-US" sz="3600" b="1" dirty="0">
                <a:solidFill>
                  <a:srgbClr val="FF0000"/>
                </a:solidFill>
                <a:latin typeface="Times New Roman" panose="02020603050405020304" pitchFamily="18" charset="0"/>
                <a:cs typeface="Times New Roman" panose="02020603050405020304" pitchFamily="18" charset="0"/>
              </a:rPr>
              <a:t> Metaphor</a:t>
            </a:r>
          </a:p>
          <a:p>
            <a:r>
              <a:rPr lang="en-US" sz="2800" dirty="0">
                <a:latin typeface="Times New Roman" panose="02020603050405020304" pitchFamily="18" charset="0"/>
                <a:cs typeface="Times New Roman" panose="02020603050405020304" pitchFamily="18" charset="0"/>
              </a:rPr>
              <a:t>A metaphor is a </a:t>
            </a:r>
            <a:r>
              <a:rPr lang="en-US" sz="28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figure of speech</a:t>
            </a:r>
            <a:r>
              <a:rPr lang="en-US" sz="2800" dirty="0">
                <a:latin typeface="Times New Roman" panose="02020603050405020304" pitchFamily="18" charset="0"/>
                <a:cs typeface="Times New Roman" panose="02020603050405020304" pitchFamily="18" charset="0"/>
              </a:rPr>
              <a:t> that makes a </a:t>
            </a:r>
            <a:r>
              <a:rPr lang="en-US" sz="28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comparison</a:t>
            </a:r>
            <a:r>
              <a:rPr lang="en-US" sz="2800" dirty="0">
                <a:latin typeface="Times New Roman" panose="02020603050405020304" pitchFamily="18" charset="0"/>
                <a:cs typeface="Times New Roman" panose="02020603050405020304" pitchFamily="18" charset="0"/>
              </a:rPr>
              <a:t> between two unlike things. As a literary device, metaphor creates implicit comparisons without the express use of “like” or “as.” Metaphor is a means of asserting that two things are identical in comparison rather than just similar. This is useful in literature for using specific images or concepts to state abstract truths.                                                          - Example: “ Four legs good, two legs bad”. This implies that animals with four legs are good and humans are bad.</a:t>
            </a:r>
          </a:p>
        </p:txBody>
      </p:sp>
    </p:spTree>
    <p:extLst>
      <p:ext uri="{BB962C8B-B14F-4D97-AF65-F5344CB8AC3E}">
        <p14:creationId xmlns:p14="http://schemas.microsoft.com/office/powerpoint/2010/main" val="126743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72167-7B7C-5B71-1B35-621DA22593D0}"/>
              </a:ext>
            </a:extLst>
          </p:cNvPr>
          <p:cNvPicPr>
            <a:picLocks noChangeAspect="1"/>
          </p:cNvPicPr>
          <p:nvPr/>
        </p:nvPicPr>
        <p:blipFill rotWithShape="1">
          <a:blip r:embed="rId2">
            <a:extLst>
              <a:ext uri="{28A0092B-C50C-407E-A947-70E740481C1C}">
                <a14:useLocalDpi xmlns:a14="http://schemas.microsoft.com/office/drawing/2010/main" val="0"/>
              </a:ext>
            </a:extLst>
          </a:blip>
          <a:srcRect l="36544" t="33650" r="37675" b="41384"/>
          <a:stretch/>
        </p:blipFill>
        <p:spPr>
          <a:xfrm>
            <a:off x="6265661" y="299765"/>
            <a:ext cx="2377462" cy="1827451"/>
          </a:xfrm>
          <a:prstGeom prst="rect">
            <a:avLst/>
          </a:prstGeom>
        </p:spPr>
      </p:pic>
      <p:pic>
        <p:nvPicPr>
          <p:cNvPr id="4" name="Picture 3">
            <a:extLst>
              <a:ext uri="{FF2B5EF4-FFF2-40B4-BE49-F238E27FC236}">
                <a16:creationId xmlns:a16="http://schemas.microsoft.com/office/drawing/2014/main" id="{B8FCC31B-51B6-DDBB-AC63-B1CFD93B9E52}"/>
              </a:ext>
            </a:extLst>
          </p:cNvPr>
          <p:cNvPicPr>
            <a:picLocks noChangeAspect="1"/>
          </p:cNvPicPr>
          <p:nvPr/>
        </p:nvPicPr>
        <p:blipFill rotWithShape="1">
          <a:blip r:embed="rId3">
            <a:extLst>
              <a:ext uri="{28A0092B-C50C-407E-A947-70E740481C1C}">
                <a14:useLocalDpi xmlns:a14="http://schemas.microsoft.com/office/drawing/2010/main" val="0"/>
              </a:ext>
            </a:extLst>
          </a:blip>
          <a:srcRect l="33559" t="28657" r="35097" b="35522"/>
          <a:stretch/>
        </p:blipFill>
        <p:spPr>
          <a:xfrm>
            <a:off x="9444118" y="278531"/>
            <a:ext cx="2364993" cy="1848685"/>
          </a:xfrm>
          <a:prstGeom prst="rect">
            <a:avLst/>
          </a:prstGeom>
        </p:spPr>
      </p:pic>
      <p:pic>
        <p:nvPicPr>
          <p:cNvPr id="6" name="Picture 5">
            <a:extLst>
              <a:ext uri="{FF2B5EF4-FFF2-40B4-BE49-F238E27FC236}">
                <a16:creationId xmlns:a16="http://schemas.microsoft.com/office/drawing/2014/main" id="{27D95E7B-3D3F-1A90-63DF-0C1E1D3A9545}"/>
              </a:ext>
            </a:extLst>
          </p:cNvPr>
          <p:cNvPicPr>
            <a:picLocks noChangeAspect="1"/>
          </p:cNvPicPr>
          <p:nvPr/>
        </p:nvPicPr>
        <p:blipFill rotWithShape="1">
          <a:blip r:embed="rId4">
            <a:extLst>
              <a:ext uri="{28A0092B-C50C-407E-A947-70E740481C1C}">
                <a14:useLocalDpi xmlns:a14="http://schemas.microsoft.com/office/drawing/2010/main" val="0"/>
              </a:ext>
            </a:extLst>
          </a:blip>
          <a:srcRect l="34374" t="29091" r="36047" b="35957"/>
          <a:stretch/>
        </p:blipFill>
        <p:spPr>
          <a:xfrm>
            <a:off x="6262121" y="2500888"/>
            <a:ext cx="2342926" cy="1919989"/>
          </a:xfrm>
          <a:prstGeom prst="rect">
            <a:avLst/>
          </a:prstGeom>
        </p:spPr>
      </p:pic>
      <p:pic>
        <p:nvPicPr>
          <p:cNvPr id="7" name="Picture 6">
            <a:extLst>
              <a:ext uri="{FF2B5EF4-FFF2-40B4-BE49-F238E27FC236}">
                <a16:creationId xmlns:a16="http://schemas.microsoft.com/office/drawing/2014/main" id="{3BFCA7DE-C55E-5411-F5CD-77C3BA80A50B}"/>
              </a:ext>
            </a:extLst>
          </p:cNvPr>
          <p:cNvPicPr>
            <a:picLocks noChangeAspect="1"/>
          </p:cNvPicPr>
          <p:nvPr/>
        </p:nvPicPr>
        <p:blipFill rotWithShape="1">
          <a:blip r:embed="rId5">
            <a:extLst>
              <a:ext uri="{28A0092B-C50C-407E-A947-70E740481C1C}">
                <a14:useLocalDpi xmlns:a14="http://schemas.microsoft.com/office/drawing/2010/main" val="0"/>
              </a:ext>
            </a:extLst>
          </a:blip>
          <a:srcRect l="36137" t="32564" r="37133" b="38345"/>
          <a:stretch/>
        </p:blipFill>
        <p:spPr>
          <a:xfrm>
            <a:off x="9420977" y="2538414"/>
            <a:ext cx="2412439" cy="1888770"/>
          </a:xfrm>
          <a:prstGeom prst="rect">
            <a:avLst/>
          </a:prstGeom>
        </p:spPr>
      </p:pic>
      <p:pic>
        <p:nvPicPr>
          <p:cNvPr id="8" name="Picture 7">
            <a:extLst>
              <a:ext uri="{FF2B5EF4-FFF2-40B4-BE49-F238E27FC236}">
                <a16:creationId xmlns:a16="http://schemas.microsoft.com/office/drawing/2014/main" id="{265C4207-1A24-D94A-A9DE-233B8FED25D6}"/>
              </a:ext>
            </a:extLst>
          </p:cNvPr>
          <p:cNvPicPr>
            <a:picLocks noChangeAspect="1"/>
          </p:cNvPicPr>
          <p:nvPr/>
        </p:nvPicPr>
        <p:blipFill rotWithShape="1">
          <a:blip r:embed="rId6">
            <a:extLst>
              <a:ext uri="{28A0092B-C50C-407E-A947-70E740481C1C}">
                <a14:useLocalDpi xmlns:a14="http://schemas.microsoft.com/office/drawing/2010/main" val="0"/>
              </a:ext>
            </a:extLst>
          </a:blip>
          <a:srcRect l="33016" t="33650" r="34148" b="30312"/>
          <a:stretch/>
        </p:blipFill>
        <p:spPr>
          <a:xfrm>
            <a:off x="6261549" y="4716879"/>
            <a:ext cx="2298151" cy="1746738"/>
          </a:xfrm>
          <a:prstGeom prst="rect">
            <a:avLst/>
          </a:prstGeom>
        </p:spPr>
      </p:pic>
      <p:pic>
        <p:nvPicPr>
          <p:cNvPr id="9" name="Picture 8">
            <a:extLst>
              <a:ext uri="{FF2B5EF4-FFF2-40B4-BE49-F238E27FC236}">
                <a16:creationId xmlns:a16="http://schemas.microsoft.com/office/drawing/2014/main" id="{4DE4CEAD-334B-8111-DD8F-32165F741E18}"/>
              </a:ext>
            </a:extLst>
          </p:cNvPr>
          <p:cNvPicPr>
            <a:picLocks noChangeAspect="1"/>
          </p:cNvPicPr>
          <p:nvPr/>
        </p:nvPicPr>
        <p:blipFill rotWithShape="1">
          <a:blip r:embed="rId7">
            <a:extLst>
              <a:ext uri="{28A0092B-C50C-407E-A947-70E740481C1C}">
                <a14:useLocalDpi xmlns:a14="http://schemas.microsoft.com/office/drawing/2010/main" val="0"/>
              </a:ext>
            </a:extLst>
          </a:blip>
          <a:srcRect l="38580" t="34084" r="40796" b="30963"/>
          <a:stretch/>
        </p:blipFill>
        <p:spPr>
          <a:xfrm>
            <a:off x="9420977" y="4716879"/>
            <a:ext cx="2388133" cy="1735543"/>
          </a:xfrm>
          <a:prstGeom prst="rect">
            <a:avLst/>
          </a:prstGeom>
        </p:spPr>
      </p:pic>
      <p:sp>
        <p:nvSpPr>
          <p:cNvPr id="10" name="Right Arrow 61">
            <a:extLst>
              <a:ext uri="{FF2B5EF4-FFF2-40B4-BE49-F238E27FC236}">
                <a16:creationId xmlns:a16="http://schemas.microsoft.com/office/drawing/2014/main" id="{48B914D1-0489-9090-F34A-9F7AC2CE8213}"/>
              </a:ext>
            </a:extLst>
          </p:cNvPr>
          <p:cNvSpPr/>
          <p:nvPr/>
        </p:nvSpPr>
        <p:spPr>
          <a:xfrm>
            <a:off x="8691412" y="902558"/>
            <a:ext cx="697780" cy="5665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64">
            <a:extLst>
              <a:ext uri="{FF2B5EF4-FFF2-40B4-BE49-F238E27FC236}">
                <a16:creationId xmlns:a16="http://schemas.microsoft.com/office/drawing/2014/main" id="{BBE3A736-72F8-3588-BA86-155CC848C1D8}"/>
              </a:ext>
            </a:extLst>
          </p:cNvPr>
          <p:cNvSpPr/>
          <p:nvPr/>
        </p:nvSpPr>
        <p:spPr>
          <a:xfrm>
            <a:off x="8691412" y="5301356"/>
            <a:ext cx="697780" cy="566588"/>
          </a:xfrm>
          <a:prstGeom prst="rightArrow">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 name="Right Arrow 65">
            <a:extLst>
              <a:ext uri="{FF2B5EF4-FFF2-40B4-BE49-F238E27FC236}">
                <a16:creationId xmlns:a16="http://schemas.microsoft.com/office/drawing/2014/main" id="{3B38F93A-6CFB-34D3-58F9-970371EFFBF2}"/>
              </a:ext>
            </a:extLst>
          </p:cNvPr>
          <p:cNvSpPr/>
          <p:nvPr/>
        </p:nvSpPr>
        <p:spPr>
          <a:xfrm>
            <a:off x="8683500" y="3091860"/>
            <a:ext cx="697780" cy="5665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5868DF9-B6E6-70CE-FFDD-28E0EA5CAE6B}"/>
              </a:ext>
            </a:extLst>
          </p:cNvPr>
          <p:cNvSpPr txBox="1"/>
          <p:nvPr/>
        </p:nvSpPr>
        <p:spPr>
          <a:xfrm>
            <a:off x="119887" y="278531"/>
            <a:ext cx="5700466" cy="6401753"/>
          </a:xfrm>
          <a:prstGeom prst="rect">
            <a:avLst/>
          </a:prstGeom>
          <a:noFill/>
        </p:spPr>
        <p:txBody>
          <a:bodyPr wrap="square">
            <a:spAutoFit/>
          </a:bodyPr>
          <a:lstStyle/>
          <a:p>
            <a:pPr marL="571500" lvl="0" indent="-571500">
              <a:buFont typeface="+mj-lt"/>
              <a:buAutoNum type="romanUcPeriod" startAt="4"/>
            </a:pPr>
            <a:r>
              <a:rPr lang="en-US" sz="3600" b="1" dirty="0">
                <a:solidFill>
                  <a:srgbClr val="FF0000"/>
                </a:solidFill>
                <a:latin typeface="Times New Roman" panose="02020603050405020304" pitchFamily="18" charset="0"/>
                <a:cs typeface="Times New Roman" panose="02020603050405020304" pitchFamily="18" charset="0"/>
              </a:rPr>
              <a:t>Symbolism</a:t>
            </a:r>
          </a:p>
          <a:p>
            <a:r>
              <a:rPr lang="en-US" sz="2700" dirty="0">
                <a:latin typeface="Times New Roman" panose="02020603050405020304" pitchFamily="18" charset="0"/>
                <a:cs typeface="Times New Roman" panose="02020603050405020304" pitchFamily="18" charset="0"/>
              </a:rPr>
              <a:t>Symbols are objects, characters, figures, and colors used to represent abstract ideas or concepts</a:t>
            </a:r>
            <a:r>
              <a:rPr lang="en-US" sz="2700" i="1"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p>
            <a:r>
              <a:rPr lang="en-US" sz="2700" dirty="0">
                <a:latin typeface="Times New Roman" panose="02020603050405020304" pitchFamily="18" charset="0"/>
                <a:cs typeface="Times New Roman" panose="02020603050405020304" pitchFamily="18" charset="0"/>
              </a:rPr>
              <a:t>- Animal Farm, known at the beginning and the end of the novel as the Manor Farm, symbolizes Russia and the Soviet Union under Communist Party rule.</a:t>
            </a:r>
          </a:p>
          <a:p>
            <a:r>
              <a:rPr lang="fr-FR" sz="2700"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The windmill represents the power of the Russians in the form of their industries and their control over working class people.</a:t>
            </a:r>
          </a:p>
          <a:p>
            <a:r>
              <a:rPr lang="en-US" sz="2700" dirty="0">
                <a:latin typeface="Times New Roman" panose="02020603050405020304" pitchFamily="18" charset="0"/>
                <a:cs typeface="Times New Roman" panose="02020603050405020304" pitchFamily="18" charset="0"/>
              </a:rPr>
              <a:t>- The sugarcandy Mountain symbolizes the orthodox church’s idea of the afterlife.</a:t>
            </a:r>
          </a:p>
        </p:txBody>
      </p:sp>
    </p:spTree>
    <p:extLst>
      <p:ext uri="{BB962C8B-B14F-4D97-AF65-F5344CB8AC3E}">
        <p14:creationId xmlns:p14="http://schemas.microsoft.com/office/powerpoint/2010/main" val="83656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63388-9540-CF2B-2DF6-C20D656A0784}"/>
              </a:ext>
            </a:extLst>
          </p:cNvPr>
          <p:cNvPicPr>
            <a:picLocks noChangeAspect="1"/>
          </p:cNvPicPr>
          <p:nvPr/>
        </p:nvPicPr>
        <p:blipFill rotWithShape="1">
          <a:blip r:embed="rId2">
            <a:extLst>
              <a:ext uri="{28A0092B-C50C-407E-A947-70E740481C1C}">
                <a14:useLocalDpi xmlns:a14="http://schemas.microsoft.com/office/drawing/2010/main" val="0"/>
              </a:ext>
            </a:extLst>
          </a:blip>
          <a:srcRect l="38924" t="59687" r="38662" b="18746"/>
          <a:stretch/>
        </p:blipFill>
        <p:spPr>
          <a:xfrm>
            <a:off x="7416384" y="130504"/>
            <a:ext cx="4634929" cy="2358392"/>
          </a:xfrm>
          <a:prstGeom prst="rect">
            <a:avLst/>
          </a:prstGeom>
        </p:spPr>
      </p:pic>
      <p:pic>
        <p:nvPicPr>
          <p:cNvPr id="4" name="Picture 3">
            <a:extLst>
              <a:ext uri="{FF2B5EF4-FFF2-40B4-BE49-F238E27FC236}">
                <a16:creationId xmlns:a16="http://schemas.microsoft.com/office/drawing/2014/main" id="{ED05835B-1435-B305-DB97-13C74475A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9150" y="2586766"/>
            <a:ext cx="2191766" cy="2196092"/>
          </a:xfrm>
          <a:prstGeom prst="rect">
            <a:avLst/>
          </a:prstGeom>
        </p:spPr>
      </p:pic>
      <p:pic>
        <p:nvPicPr>
          <p:cNvPr id="6" name="Picture 5">
            <a:extLst>
              <a:ext uri="{FF2B5EF4-FFF2-40B4-BE49-F238E27FC236}">
                <a16:creationId xmlns:a16="http://schemas.microsoft.com/office/drawing/2014/main" id="{ECF2CF64-0619-1A13-425E-619FB0E9F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494" y="2574396"/>
            <a:ext cx="2363674" cy="2199608"/>
          </a:xfrm>
          <a:prstGeom prst="rect">
            <a:avLst/>
          </a:prstGeom>
        </p:spPr>
      </p:pic>
      <p:pic>
        <p:nvPicPr>
          <p:cNvPr id="7" name="Picture 6">
            <a:extLst>
              <a:ext uri="{FF2B5EF4-FFF2-40B4-BE49-F238E27FC236}">
                <a16:creationId xmlns:a16="http://schemas.microsoft.com/office/drawing/2014/main" id="{E366E04C-83DF-DD9A-F6F2-D52A81C5D5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2412" y="4859504"/>
            <a:ext cx="2399264" cy="1823044"/>
          </a:xfrm>
          <a:prstGeom prst="rect">
            <a:avLst/>
          </a:prstGeom>
        </p:spPr>
      </p:pic>
      <p:pic>
        <p:nvPicPr>
          <p:cNvPr id="8" name="Picture 7">
            <a:extLst>
              <a:ext uri="{FF2B5EF4-FFF2-40B4-BE49-F238E27FC236}">
                <a16:creationId xmlns:a16="http://schemas.microsoft.com/office/drawing/2014/main" id="{9C2CE215-4817-BB45-1BCB-54EF397C6E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837" y="4863839"/>
            <a:ext cx="2145079" cy="1826953"/>
          </a:xfrm>
          <a:prstGeom prst="rect">
            <a:avLst/>
          </a:prstGeom>
        </p:spPr>
      </p:pic>
      <p:sp>
        <p:nvSpPr>
          <p:cNvPr id="10" name="TextBox 9">
            <a:extLst>
              <a:ext uri="{FF2B5EF4-FFF2-40B4-BE49-F238E27FC236}">
                <a16:creationId xmlns:a16="http://schemas.microsoft.com/office/drawing/2014/main" id="{CC2DA35E-AB57-4D5B-740E-CF09ECD7F978}"/>
              </a:ext>
            </a:extLst>
          </p:cNvPr>
          <p:cNvSpPr txBox="1"/>
          <p:nvPr/>
        </p:nvSpPr>
        <p:spPr>
          <a:xfrm>
            <a:off x="211084" y="384936"/>
            <a:ext cx="5707626" cy="5386090"/>
          </a:xfrm>
          <a:prstGeom prst="rect">
            <a:avLst/>
          </a:prstGeom>
          <a:noFill/>
        </p:spPr>
        <p:txBody>
          <a:bodyPr wrap="square">
            <a:spAutoFit/>
          </a:bodyPr>
          <a:lstStyle/>
          <a:p>
            <a:pPr marL="571500" lvl="0" indent="-571500">
              <a:buFont typeface="+mj-lt"/>
              <a:buAutoNum type="romanUcPeriod" startAt="5"/>
            </a:pPr>
            <a:r>
              <a:rPr lang="en-US" sz="3600" b="1" dirty="0">
                <a:solidFill>
                  <a:srgbClr val="FF0000"/>
                </a:solidFill>
                <a:latin typeface="Times New Roman" panose="02020603050405020304" pitchFamily="18" charset="0"/>
                <a:cs typeface="Times New Roman" panose="02020603050405020304" pitchFamily="18" charset="0"/>
              </a:rPr>
              <a:t>Analogy</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An analogy is a figure of speech that creates a comparison by showing how two seemingly different entities are alike, along with illustrating a larger point due to their commonalities.</a:t>
            </a:r>
          </a:p>
          <a:p>
            <a:r>
              <a:rPr lang="en-US" sz="2800" dirty="0">
                <a:latin typeface="Times New Roman" panose="02020603050405020304" pitchFamily="18" charset="0"/>
                <a:cs typeface="Times New Roman" panose="02020603050405020304" pitchFamily="18" charset="0"/>
              </a:rPr>
              <a:t>- In Animal Farm, Mr. jones is considered to be the Russian Tsar Nicholas 2.</a:t>
            </a:r>
          </a:p>
          <a:p>
            <a:r>
              <a:rPr lang="en-US" sz="2800" dirty="0">
                <a:latin typeface="Times New Roman" panose="02020603050405020304" pitchFamily="18" charset="0"/>
                <a:cs typeface="Times New Roman" panose="02020603050405020304" pitchFamily="18" charset="0"/>
              </a:rPr>
              <a:t>the Old Major represents Karl Marx.</a:t>
            </a:r>
          </a:p>
          <a:p>
            <a:r>
              <a:rPr lang="fr-FR" sz="2800" dirty="0">
                <a:latin typeface="Times New Roman" panose="02020603050405020304" pitchFamily="18" charset="0"/>
                <a:cs typeface="Times New Roman" panose="02020603050405020304" pitchFamily="18" charset="0"/>
              </a:rPr>
              <a:t>And Napolean represents Stalin.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841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E9C614-D51C-2DCF-2B26-20B486389F54}"/>
              </a:ext>
            </a:extLst>
          </p:cNvPr>
          <p:cNvSpPr/>
          <p:nvPr/>
        </p:nvSpPr>
        <p:spPr>
          <a:xfrm>
            <a:off x="2639553" y="2448232"/>
            <a:ext cx="7167716" cy="210902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59BEC-9D42-C6B0-2929-831998147819}"/>
              </a:ext>
            </a:extLst>
          </p:cNvPr>
          <p:cNvSpPr>
            <a:spLocks noGrp="1"/>
          </p:cNvSpPr>
          <p:nvPr>
            <p:ph type="title"/>
          </p:nvPr>
        </p:nvSpPr>
        <p:spPr>
          <a:xfrm>
            <a:off x="1046531" y="2839582"/>
            <a:ext cx="10353761" cy="1326321"/>
          </a:xfrm>
        </p:spPr>
        <p:txBody>
          <a:bodyPr>
            <a:normAutofit/>
          </a:bodyPr>
          <a:lstStyle/>
          <a:p>
            <a:r>
              <a:rPr lang="en-US" sz="7700" dirty="0">
                <a:effectLst>
                  <a:outerShdw blurRad="38100" dist="38100" dir="2700000" algn="tl">
                    <a:srgbClr val="000000">
                      <a:alpha val="43137"/>
                    </a:srgbClr>
                  </a:outerShdw>
                </a:effectLst>
                <a:latin typeface="Broadway" panose="04040905080B02020502" pitchFamily="82" charset="0"/>
              </a:rPr>
              <a:t>Thank you</a:t>
            </a:r>
          </a:p>
        </p:txBody>
      </p:sp>
    </p:spTree>
    <p:extLst>
      <p:ext uri="{BB962C8B-B14F-4D97-AF65-F5344CB8AC3E}">
        <p14:creationId xmlns:p14="http://schemas.microsoft.com/office/powerpoint/2010/main" val="63943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6E77-2013-0B07-E407-10006428E837}"/>
              </a:ext>
            </a:extLst>
          </p:cNvPr>
          <p:cNvSpPr>
            <a:spLocks noGrp="1"/>
          </p:cNvSpPr>
          <p:nvPr>
            <p:ph type="title"/>
          </p:nvPr>
        </p:nvSpPr>
        <p:spPr>
          <a:xfrm>
            <a:off x="1138085" y="982132"/>
            <a:ext cx="9601196" cy="1303867"/>
          </a:xfrm>
        </p:spPr>
        <p:txBody>
          <a:bodyPr>
            <a:normAutofit/>
          </a:bodyPr>
          <a:lstStyle/>
          <a:p>
            <a:r>
              <a:rPr lang="en-US" sz="7200" dirty="0">
                <a:solidFill>
                  <a:srgbClr val="FF0000"/>
                </a:solidFill>
                <a:latin typeface="Times New Roman" panose="02020603050405020304" pitchFamily="18" charset="0"/>
                <a:cs typeface="Times New Roman" panose="02020603050405020304" pitchFamily="18" charset="0"/>
              </a:rPr>
              <a:t>Origins</a:t>
            </a:r>
          </a:p>
        </p:txBody>
      </p:sp>
      <p:sp>
        <p:nvSpPr>
          <p:cNvPr id="3" name="Title 1">
            <a:extLst>
              <a:ext uri="{FF2B5EF4-FFF2-40B4-BE49-F238E27FC236}">
                <a16:creationId xmlns:a16="http://schemas.microsoft.com/office/drawing/2014/main" id="{66855D25-EB1A-928F-6CC5-9E4D48242052}"/>
              </a:ext>
            </a:extLst>
          </p:cNvPr>
          <p:cNvSpPr txBox="1">
            <a:spLocks/>
          </p:cNvSpPr>
          <p:nvPr/>
        </p:nvSpPr>
        <p:spPr>
          <a:xfrm>
            <a:off x="1138085" y="2830597"/>
            <a:ext cx="9601196" cy="2626306"/>
          </a:xfrm>
          <a:prstGeom prst="rect">
            <a:avLst/>
          </a:prstGeom>
          <a:effectLst/>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algn="l">
              <a:lnSpc>
                <a:spcPct val="107000"/>
              </a:lnSpc>
              <a:spcAft>
                <a:spcPts val="0"/>
              </a:spcAft>
            </a:pPr>
            <a:r>
              <a:rPr lang="en-US" sz="9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Early writers such as Plato, Cicero and Augustine first used allegories, but allegories became especially popular in sustained narratives of the middle ages.</a:t>
            </a:r>
            <a:endParaRPr lang="en-US" sz="9600" dirty="0">
              <a:latin typeface="Times New Roman" panose="02020603050405020304" pitchFamily="18" charset="0"/>
              <a:ea typeface="Calibri" panose="020F0502020204030204" pitchFamily="34" charset="0"/>
              <a:cs typeface="Times New Roman" panose="02020603050405020304" pitchFamily="18" charset="0"/>
            </a:endParaRPr>
          </a:p>
          <a:p>
            <a:pPr marL="457200" algn="l">
              <a:lnSpc>
                <a:spcPct val="107000"/>
              </a:lnSpc>
              <a:spcAft>
                <a:spcPts val="800"/>
              </a:spcAft>
            </a:pPr>
            <a:r>
              <a:rPr lang="en-US" sz="9600" spc="15" dirty="0">
                <a:latin typeface="Times New Roman" panose="02020603050405020304" pitchFamily="18" charset="0"/>
                <a:ea typeface="Calibri" panose="020F0502020204030204" pitchFamily="34" charset="0"/>
                <a:cs typeface="Times New Roman" panose="02020603050405020304" pitchFamily="18" charset="0"/>
              </a:rPr>
              <a:t>The word “allegory” comes from the Latin </a:t>
            </a:r>
            <a:r>
              <a:rPr lang="en-US" sz="9600" b="1" spc="15" dirty="0">
                <a:latin typeface="Times New Roman" panose="02020603050405020304" pitchFamily="18" charset="0"/>
                <a:ea typeface="Calibri" panose="020F0502020204030204" pitchFamily="34" charset="0"/>
                <a:cs typeface="Times New Roman" panose="02020603050405020304" pitchFamily="18" charset="0"/>
              </a:rPr>
              <a:t>“allegoria” </a:t>
            </a:r>
            <a:r>
              <a:rPr lang="en-US" sz="9600" spc="15" dirty="0">
                <a:latin typeface="Times New Roman" panose="02020603050405020304" pitchFamily="18" charset="0"/>
                <a:ea typeface="Calibri" panose="020F0502020204030204" pitchFamily="34" charset="0"/>
                <a:cs typeface="Times New Roman" panose="02020603050405020304" pitchFamily="18" charset="0"/>
              </a:rPr>
              <a:t>meaning speaking to imply something else</a:t>
            </a:r>
            <a:r>
              <a:rPr lang="en-US" sz="9600" dirty="0">
                <a:latin typeface="Times New Roman" panose="02020603050405020304" pitchFamily="18" charset="0"/>
                <a:ea typeface="Calibri" panose="020F0502020204030204" pitchFamily="34" charset="0"/>
                <a:cs typeface="Times New Roman" panose="02020603050405020304" pitchFamily="18" charset="0"/>
              </a:rPr>
              <a:t>.</a:t>
            </a:r>
            <a:endParaRPr lang="en-US" sz="9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1471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6E77-2013-0B07-E407-10006428E837}"/>
              </a:ext>
            </a:extLst>
          </p:cNvPr>
          <p:cNvSpPr>
            <a:spLocks noGrp="1"/>
          </p:cNvSpPr>
          <p:nvPr>
            <p:ph type="title"/>
          </p:nvPr>
        </p:nvSpPr>
        <p:spPr/>
        <p:txBody>
          <a:bodyPr>
            <a:normAutofit/>
          </a:bodyPr>
          <a:lstStyle/>
          <a:p>
            <a:r>
              <a:rPr lang="en-US" sz="7200" dirty="0">
                <a:solidFill>
                  <a:srgbClr val="FF0000"/>
                </a:solidFill>
                <a:latin typeface="Times New Roman" panose="02020603050405020304" pitchFamily="18" charset="0"/>
                <a:cs typeface="Times New Roman" panose="02020603050405020304" pitchFamily="18" charset="0"/>
              </a:rPr>
              <a:t>Definition</a:t>
            </a:r>
          </a:p>
        </p:txBody>
      </p:sp>
      <p:sp>
        <p:nvSpPr>
          <p:cNvPr id="3" name="Title 1">
            <a:extLst>
              <a:ext uri="{FF2B5EF4-FFF2-40B4-BE49-F238E27FC236}">
                <a16:creationId xmlns:a16="http://schemas.microsoft.com/office/drawing/2014/main" id="{66855D25-EB1A-928F-6CC5-9E4D48242052}"/>
              </a:ext>
            </a:extLst>
          </p:cNvPr>
          <p:cNvSpPr txBox="1">
            <a:spLocks/>
          </p:cNvSpPr>
          <p:nvPr/>
        </p:nvSpPr>
        <p:spPr>
          <a:xfrm>
            <a:off x="903339" y="3920068"/>
            <a:ext cx="10650791" cy="130386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algn="l">
              <a:lnSpc>
                <a:spcPct val="107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Allegory is a literary form or device that uses extended metaphors to represent a real idea or situation. It </a:t>
            </a:r>
            <a:r>
              <a:rPr lang="en-US" sz="2800"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represents a larger point or hidden meaning about society or human nature, with different characters that represent real-life figures.</a:t>
            </a:r>
            <a:r>
              <a:rPr lang="en-US" sz="2800" dirty="0">
                <a:latin typeface="Times New Roman" panose="02020603050405020304" pitchFamily="18" charset="0"/>
                <a:ea typeface="Calibri" panose="020F0502020204030204" pitchFamily="34" charset="0"/>
                <a:cs typeface="Times New Roman" panose="02020603050405020304" pitchFamily="18" charset="0"/>
              </a:rPr>
              <a:t> An allegory tells a story with multiple meanings, the literal story presented in the words and the figurative story depicted in the way the writer intends readers to interpret the surface story.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07000"/>
              </a:lnSpc>
              <a:spcAft>
                <a:spcPts val="0"/>
              </a:spcAft>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11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342E4-EB6F-ED3B-B9F2-8AC9A4546C1E}"/>
              </a:ext>
            </a:extLst>
          </p:cNvPr>
          <p:cNvSpPr txBox="1"/>
          <p:nvPr/>
        </p:nvSpPr>
        <p:spPr>
          <a:xfrm>
            <a:off x="1519085" y="982176"/>
            <a:ext cx="6636774" cy="526297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For a story to be an allegory, it must be appreciated on two levels.</a:t>
            </a:r>
          </a:p>
          <a:p>
            <a:pPr lvl="0"/>
            <a:r>
              <a:rPr lang="en-US" sz="2400" dirty="0">
                <a:latin typeface="Times New Roman" panose="02020603050405020304" pitchFamily="18" charset="0"/>
                <a:cs typeface="Times New Roman" panose="02020603050405020304" pitchFamily="18" charset="0"/>
              </a:rPr>
              <a:t>- The surface level  (the story itself).</a:t>
            </a:r>
          </a:p>
          <a:p>
            <a:pPr lvl="0"/>
            <a:endParaRPr lang="en-US" sz="2400" dirty="0">
              <a:latin typeface="Times New Roman" panose="02020603050405020304" pitchFamily="18" charset="0"/>
              <a:cs typeface="Times New Roman" panose="02020603050405020304" pitchFamily="18" charset="0"/>
            </a:endParaRPr>
          </a:p>
          <a:p>
            <a:pPr lvl="0"/>
            <a:r>
              <a:rPr lang="en-US" sz="2400" dirty="0">
                <a:latin typeface="Times New Roman" panose="02020603050405020304" pitchFamily="18" charset="0"/>
                <a:cs typeface="Times New Roman" panose="02020603050405020304" pitchFamily="18" charset="0"/>
              </a:rPr>
              <a:t>- The abstract level ( the underlying meaning).</a:t>
            </a:r>
          </a:p>
          <a:p>
            <a:r>
              <a:rPr lang="en-US" sz="2400" dirty="0">
                <a:latin typeface="Times New Roman" panose="02020603050405020304" pitchFamily="18" charset="0"/>
                <a:cs typeface="Times New Roman" panose="02020603050405020304" pitchFamily="18" charset="0"/>
              </a:rPr>
              <a:t>The surface story:</a:t>
            </a:r>
          </a:p>
          <a:p>
            <a:pPr lvl="0"/>
            <a:r>
              <a:rPr lang="en-US" sz="2400" dirty="0">
                <a:latin typeface="Times New Roman" panose="02020603050405020304" pitchFamily="18" charset="0"/>
                <a:cs typeface="Times New Roman" panose="02020603050405020304" pitchFamily="18" charset="0"/>
              </a:rPr>
              <a:t>Must be complete.</a:t>
            </a:r>
          </a:p>
          <a:p>
            <a:pPr lvl="0"/>
            <a:r>
              <a:rPr lang="en-US" sz="2400" dirty="0">
                <a:latin typeface="Times New Roman" panose="02020603050405020304" pitchFamily="18" charset="0"/>
                <a:cs typeface="Times New Roman" panose="02020603050405020304" pitchFamily="18" charset="0"/>
              </a:rPr>
              <a:t>Must be readable on its own as a story without underlying meaning.</a:t>
            </a:r>
          </a:p>
          <a:p>
            <a:pPr lvl="0"/>
            <a:r>
              <a:rPr lang="en-US" sz="2400" dirty="0">
                <a:latin typeface="Times New Roman" panose="02020603050405020304" pitchFamily="18" charset="0"/>
                <a:cs typeface="Times New Roman" panose="02020603050405020304" pitchFamily="18" charset="0"/>
              </a:rPr>
              <a:t>Must have a beginning, middle, and end. </a:t>
            </a:r>
          </a:p>
          <a:p>
            <a:r>
              <a:rPr lang="en-US" sz="2400" dirty="0">
                <a:latin typeface="Times New Roman" panose="02020603050405020304" pitchFamily="18" charset="0"/>
                <a:cs typeface="Times New Roman" panose="02020603050405020304" pitchFamily="18" charset="0"/>
              </a:rPr>
              <a:t>The Abstract Level:</a:t>
            </a:r>
          </a:p>
          <a:p>
            <a:r>
              <a:rPr lang="en-US" sz="2400" dirty="0">
                <a:latin typeface="Times New Roman" panose="02020603050405020304" pitchFamily="18" charset="0"/>
                <a:cs typeface="Times New Roman" panose="02020603050405020304" pitchFamily="18" charset="0"/>
              </a:rPr>
              <a:t>All characters, events, objects, represent something beyond themselves, telling another, often more important story</a:t>
            </a:r>
          </a:p>
        </p:txBody>
      </p:sp>
      <p:pic>
        <p:nvPicPr>
          <p:cNvPr id="5" name="Picture 4">
            <a:extLst>
              <a:ext uri="{FF2B5EF4-FFF2-40B4-BE49-F238E27FC236}">
                <a16:creationId xmlns:a16="http://schemas.microsoft.com/office/drawing/2014/main" id="{0C9996F1-4449-CEAD-E2D1-4533E3960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4924" y="982177"/>
            <a:ext cx="2457732" cy="2446823"/>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A3C0FD01-B5E6-DD03-64FD-57974FD5EDED}"/>
              </a:ext>
            </a:extLst>
          </p:cNvPr>
          <p:cNvSpPr/>
          <p:nvPr/>
        </p:nvSpPr>
        <p:spPr>
          <a:xfrm flipV="1">
            <a:off x="7374401" y="2643323"/>
            <a:ext cx="781458" cy="1776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0F481C65-3A2F-7FEF-81FC-664AB48E34FF}"/>
              </a:ext>
            </a:extLst>
          </p:cNvPr>
          <p:cNvSpPr/>
          <p:nvPr/>
        </p:nvSpPr>
        <p:spPr>
          <a:xfrm flipV="1">
            <a:off x="7374401" y="1837078"/>
            <a:ext cx="781458" cy="1776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860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2A6AA-3BFD-C1C2-071B-F3A05FFA1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163" y="958646"/>
            <a:ext cx="3423126" cy="4970206"/>
          </a:xfrm>
          <a:prstGeom prst="rect">
            <a:avLst/>
          </a:prstGeom>
        </p:spPr>
      </p:pic>
      <p:sp>
        <p:nvSpPr>
          <p:cNvPr id="3" name="TextBox 2">
            <a:extLst>
              <a:ext uri="{FF2B5EF4-FFF2-40B4-BE49-F238E27FC236}">
                <a16:creationId xmlns:a16="http://schemas.microsoft.com/office/drawing/2014/main" id="{B3B6D24C-3C01-1EB1-ACF8-6074FE91D4C2}"/>
              </a:ext>
            </a:extLst>
          </p:cNvPr>
          <p:cNvSpPr txBox="1"/>
          <p:nvPr/>
        </p:nvSpPr>
        <p:spPr>
          <a:xfrm>
            <a:off x="4648203" y="489094"/>
            <a:ext cx="6415548" cy="5909310"/>
          </a:xfrm>
          <a:prstGeom prst="rect">
            <a:avLst/>
          </a:prstGeom>
          <a:noFill/>
        </p:spPr>
        <p:txBody>
          <a:bodyPr wrap="square" rtlCol="0">
            <a:spAutoFit/>
          </a:bodyPr>
          <a:lstStyle/>
          <a:p>
            <a:pPr marL="685800" indent="-685800" algn="ctr">
              <a:buFont typeface="Arial" panose="020B0604020202020204" pitchFamily="34" charset="0"/>
              <a:buChar char="•"/>
            </a:pP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Purpose</a:t>
            </a:r>
          </a:p>
          <a:p>
            <a:r>
              <a:rPr lang="en-US" sz="2400" dirty="0">
                <a:latin typeface="Times New Roman" panose="02020603050405020304" pitchFamily="18" charset="0"/>
                <a:cs typeface="Times New Roman" panose="02020603050405020304" pitchFamily="18" charset="0"/>
              </a:rPr>
              <a:t>Allegory is used in writing to express large, sometimes abstract ideas, or to comment on society. In some cases, such as in the classic political allegory novel </a:t>
            </a:r>
            <a:r>
              <a:rPr lang="en-US" sz="2400" i="1" dirty="0">
                <a:latin typeface="Times New Roman" panose="02020603050405020304" pitchFamily="18" charset="0"/>
                <a:cs typeface="Times New Roman" panose="02020603050405020304" pitchFamily="18" charset="0"/>
              </a:rPr>
              <a:t>Animal Farm</a:t>
            </a:r>
            <a:r>
              <a:rPr lang="en-US" sz="2400" dirty="0">
                <a:latin typeface="Times New Roman" panose="02020603050405020304" pitchFamily="18" charset="0"/>
                <a:cs typeface="Times New Roman" panose="02020603050405020304" pitchFamily="18" charset="0"/>
              </a:rPr>
              <a:t>, by George Orwell, allegory gives the author cover to talk about controversial ideas that otherwise might be too dangerous to talk about explicitly.</a:t>
            </a:r>
          </a:p>
          <a:p>
            <a:r>
              <a:rPr lang="en-US" sz="2400" dirty="0">
                <a:latin typeface="Times New Roman" panose="02020603050405020304" pitchFamily="18" charset="0"/>
                <a:cs typeface="Times New Roman" panose="02020603050405020304" pitchFamily="18" charset="0"/>
              </a:rPr>
              <a:t>In addition, it’s a lot easier to understand the Russian revolution by reading “ Animal farm” than it is to read some boring textbook. Allegories help relate topics to what people understand, just like a metaphor. Overall, allegories are very useful and prevalent in our lives.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60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B9CD-B89E-6F4A-A51A-D48152C6F052}"/>
              </a:ext>
            </a:extLst>
          </p:cNvPr>
          <p:cNvSpPr>
            <a:spLocks noGrp="1"/>
          </p:cNvSpPr>
          <p:nvPr>
            <p:ph type="ctrTitle"/>
          </p:nvPr>
        </p:nvSpPr>
        <p:spPr/>
        <p:txBody>
          <a:bodyPr/>
          <a:lstStyle/>
          <a:p>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Types of Allegory</a:t>
            </a:r>
          </a:p>
        </p:txBody>
      </p:sp>
    </p:spTree>
    <p:extLst>
      <p:ext uri="{BB962C8B-B14F-4D97-AF65-F5344CB8AC3E}">
        <p14:creationId xmlns:p14="http://schemas.microsoft.com/office/powerpoint/2010/main" val="145643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330A49-8C3E-67E5-A48E-5DC2F0DED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943" y="758096"/>
            <a:ext cx="3864076" cy="5341808"/>
          </a:xfrm>
          <a:prstGeom prst="rect">
            <a:avLst/>
          </a:prstGeom>
        </p:spPr>
      </p:pic>
      <p:sp>
        <p:nvSpPr>
          <p:cNvPr id="3" name="TextBox 2">
            <a:extLst>
              <a:ext uri="{FF2B5EF4-FFF2-40B4-BE49-F238E27FC236}">
                <a16:creationId xmlns:a16="http://schemas.microsoft.com/office/drawing/2014/main" id="{0E557303-B44B-9651-1703-596762895151}"/>
              </a:ext>
            </a:extLst>
          </p:cNvPr>
          <p:cNvSpPr txBox="1"/>
          <p:nvPr/>
        </p:nvSpPr>
        <p:spPr>
          <a:xfrm>
            <a:off x="938981" y="758096"/>
            <a:ext cx="6356555" cy="5755422"/>
          </a:xfrm>
          <a:prstGeom prst="rect">
            <a:avLst/>
          </a:prstGeom>
          <a:noFill/>
        </p:spPr>
        <p:txBody>
          <a:bodyPr wrap="square" rtlCol="0">
            <a:spAutoFit/>
          </a:bodyPr>
          <a:lstStyle/>
          <a:p>
            <a:pPr marL="457200" indent="-457200" algn="ctr">
              <a:buFont typeface="Arial" panose="020B0604020202020204" pitchFamily="34" charset="0"/>
              <a:buChar char="•"/>
            </a:pPr>
            <a:r>
              <a:rPr lang="en-US" sz="3200" b="1" dirty="0">
                <a:solidFill>
                  <a:srgbClr val="FF0000"/>
                </a:solidFill>
                <a:latin typeface="Times New Roman" panose="02020603050405020304" pitchFamily="18" charset="0"/>
                <a:cs typeface="Times New Roman" panose="02020603050405020304" pitchFamily="18" charset="0"/>
              </a:rPr>
              <a:t>Religious (Biblical) allegory</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400" b="1" dirty="0">
                <a:solidFill>
                  <a:srgbClr val="FF0000"/>
                </a:solidFill>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Biblical allegory invokes themes from the Bible, and often explores the struggle between good and evil. One example of Biblical allegory is C.S. Lewis’ </a:t>
            </a:r>
            <a:r>
              <a:rPr lang="en-US" sz="2400" i="1" dirty="0">
                <a:latin typeface="Times New Roman" panose="02020603050405020304" pitchFamily="18" charset="0"/>
                <a:cs typeface="Times New Roman" panose="02020603050405020304" pitchFamily="18" charset="0"/>
              </a:rPr>
              <a:t>The Chronicles of Narnia</a:t>
            </a:r>
            <a:r>
              <a:rPr lang="en-US" sz="2400" dirty="0">
                <a:latin typeface="Times New Roman" panose="02020603050405020304" pitchFamily="18" charset="0"/>
                <a:cs typeface="Times New Roman" panose="02020603050405020304" pitchFamily="18" charset="0"/>
              </a:rPr>
              <a:t>. The lion, Aslan, represents a Christ character, who is the rightful ruler of the kingdom of Narnia. Aslan sacrifices himself for Edmund, the Judas figure, and is resurrected to rule over Narnia once again. Biblical allegory can also refer to allegorical interpretations of the Bible, which differ from literal interpretations, and were popular in the Middle Ages.</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63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D86C7-0104-E472-D1CA-A4F913E2E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671" y="803605"/>
            <a:ext cx="3785419" cy="5250790"/>
          </a:xfrm>
          <a:prstGeom prst="rect">
            <a:avLst/>
          </a:prstGeom>
        </p:spPr>
      </p:pic>
      <p:sp>
        <p:nvSpPr>
          <p:cNvPr id="5" name="TextBox 4">
            <a:extLst>
              <a:ext uri="{FF2B5EF4-FFF2-40B4-BE49-F238E27FC236}">
                <a16:creationId xmlns:a16="http://schemas.microsoft.com/office/drawing/2014/main" id="{6C2BF85C-4958-23D0-981C-B8012D283719}"/>
              </a:ext>
            </a:extLst>
          </p:cNvPr>
          <p:cNvSpPr txBox="1"/>
          <p:nvPr/>
        </p:nvSpPr>
        <p:spPr>
          <a:xfrm>
            <a:off x="825910" y="803605"/>
            <a:ext cx="6474542" cy="4339650"/>
          </a:xfrm>
          <a:prstGeom prst="rect">
            <a:avLst/>
          </a:prstGeom>
          <a:noFill/>
        </p:spPr>
        <p:txBody>
          <a:bodyPr wrap="square" rtlCol="0">
            <a:spAutoFit/>
          </a:bodyPr>
          <a:lstStyle/>
          <a:p>
            <a:pPr marL="457200" lvl="0" indent="-457200" algn="ctr" fontAlgn="base">
              <a:buFont typeface="Arial" panose="020B0604020202020204" pitchFamily="34" charset="0"/>
              <a:buChar char="•"/>
            </a:pPr>
            <a:r>
              <a:rPr lang="en-US" sz="3200" b="1" dirty="0">
                <a:solidFill>
                  <a:srgbClr val="FF0000"/>
                </a:solidFill>
                <a:latin typeface="Times New Roman" panose="02020603050405020304" pitchFamily="18" charset="0"/>
                <a:cs typeface="Times New Roman" panose="02020603050405020304" pitchFamily="18" charset="0"/>
              </a:rPr>
              <a:t>Classical allegory  </a:t>
            </a:r>
          </a:p>
          <a:p>
            <a:pPr lvl="0" algn="ctr" fontAlgn="base"/>
            <a:r>
              <a:rPr lang="en-US" sz="2800" b="1" dirty="0">
                <a:solidFill>
                  <a:srgbClr val="FF0000"/>
                </a:solidFill>
                <a:latin typeface="Times New Roman" panose="02020603050405020304" pitchFamily="18" charset="0"/>
                <a:cs typeface="Times New Roman" panose="02020603050405020304" pitchFamily="18" charset="0"/>
              </a:rPr>
              <a:t>                                                        </a:t>
            </a:r>
          </a:p>
          <a:p>
            <a:pPr lvl="0" fontAlgn="base"/>
            <a:r>
              <a:rPr lang="en-US" sz="2400" dirty="0">
                <a:latin typeface="Times New Roman" panose="02020603050405020304" pitchFamily="18" charset="0"/>
                <a:cs typeface="Times New Roman" panose="02020603050405020304" pitchFamily="18" charset="0"/>
              </a:rPr>
              <a:t>One of the best known allegories in classical literature is Plato’s </a:t>
            </a:r>
            <a:r>
              <a:rPr lang="en-US" sz="2400" i="1" dirty="0">
                <a:latin typeface="Times New Roman" panose="02020603050405020304" pitchFamily="18" charset="0"/>
                <a:cs typeface="Times New Roman" panose="02020603050405020304" pitchFamily="18" charset="0"/>
              </a:rPr>
              <a:t>Allegory of the Cave</a:t>
            </a:r>
            <a:r>
              <a:rPr lang="en-US" sz="2400" dirty="0">
                <a:latin typeface="Times New Roman" panose="02020603050405020304" pitchFamily="18" charset="0"/>
                <a:cs typeface="Times New Roman" panose="02020603050405020304" pitchFamily="18" charset="0"/>
              </a:rPr>
              <a:t>. In this story, Plato imagines people living in a cave, only ever seeing objects as shadows reflected on the wall from the light of a fire—rather than seeing the objects directly. Plato used the cave as a symbolic representation of how humans live in the world, contrasting reality versus our interpretation of it.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76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8A8892-A6AF-D78B-C04E-D9494432C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7627" y="824926"/>
            <a:ext cx="3746618" cy="5208148"/>
          </a:xfrm>
          <a:prstGeom prst="rect">
            <a:avLst/>
          </a:prstGeom>
        </p:spPr>
      </p:pic>
      <p:sp>
        <p:nvSpPr>
          <p:cNvPr id="3" name="TextBox 2">
            <a:extLst>
              <a:ext uri="{FF2B5EF4-FFF2-40B4-BE49-F238E27FC236}">
                <a16:creationId xmlns:a16="http://schemas.microsoft.com/office/drawing/2014/main" id="{2209C809-3F37-F7F1-4967-61BEE4A424B8}"/>
              </a:ext>
            </a:extLst>
          </p:cNvPr>
          <p:cNvSpPr txBox="1"/>
          <p:nvPr/>
        </p:nvSpPr>
        <p:spPr>
          <a:xfrm>
            <a:off x="1017111" y="705328"/>
            <a:ext cx="6710516" cy="5755422"/>
          </a:xfrm>
          <a:prstGeom prst="rect">
            <a:avLst/>
          </a:prstGeom>
          <a:noFill/>
        </p:spPr>
        <p:txBody>
          <a:bodyPr wrap="square" rtlCol="0">
            <a:spAutoFit/>
          </a:bodyPr>
          <a:lstStyle/>
          <a:p>
            <a:pPr marL="457200" indent="-457200" algn="ctr">
              <a:buFont typeface="Arial" panose="020B0604020202020204" pitchFamily="34" charset="0"/>
              <a:buChar char="•"/>
            </a:pPr>
            <a:r>
              <a:rPr lang="en-US" sz="3200" b="1" dirty="0">
                <a:solidFill>
                  <a:srgbClr val="FF0000"/>
                </a:solidFill>
                <a:latin typeface="Times New Roman" panose="02020603050405020304" pitchFamily="18" charset="0"/>
                <a:cs typeface="Times New Roman" panose="02020603050405020304" pitchFamily="18" charset="0"/>
              </a:rPr>
              <a:t>Modern allegory</a:t>
            </a:r>
          </a:p>
          <a:p>
            <a:pPr algn="ctr"/>
            <a:endParaRPr lang="en-US" sz="2800" b="1"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Modern allegory includes many instances of a phenomenon called “allegoresis,” which refers to the interpretation of works as allegorical without them necessarily being intended that way. It can be Political ( a story that tells a tale with a hidden political meaning), Moral ( a story that has a moral of ethical message), or Historical ( a story that Represents historical events). For example, there is an ongoing debate among readers about J.R.R. Tolkien’s </a:t>
            </a:r>
            <a:r>
              <a:rPr lang="en-US" sz="2400" i="1" dirty="0">
                <a:latin typeface="Times New Roman" panose="02020603050405020304" pitchFamily="18" charset="0"/>
                <a:cs typeface="Times New Roman" panose="02020603050405020304" pitchFamily="18" charset="0"/>
              </a:rPr>
              <a:t>The Lord of the Rings</a:t>
            </a:r>
            <a:r>
              <a:rPr lang="en-US" sz="2400" dirty="0">
                <a:latin typeface="Times New Roman" panose="02020603050405020304" pitchFamily="18" charset="0"/>
                <a:cs typeface="Times New Roman" panose="02020603050405020304" pitchFamily="18" charset="0"/>
              </a:rPr>
              <a:t> series, and whether or not the books were written as an allegory for World War I.</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18896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192</TotalTime>
  <Words>1287</Words>
  <Application>Microsoft Office PowerPoint</Application>
  <PresentationFormat>Widescreen</PresentationFormat>
  <Paragraphs>62</Paragraphs>
  <Slides>16</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Arial</vt:lpstr>
      <vt:lpstr>Bookman Old Style</vt:lpstr>
      <vt:lpstr>Broadway</vt:lpstr>
      <vt:lpstr>Calibri</vt:lpstr>
      <vt:lpstr>Calibri Light</vt:lpstr>
      <vt:lpstr>Century Gothic</vt:lpstr>
      <vt:lpstr>Garamond</vt:lpstr>
      <vt:lpstr>Rockwell</vt:lpstr>
      <vt:lpstr>Times New Roman</vt:lpstr>
      <vt:lpstr>Office Theme</vt:lpstr>
      <vt:lpstr>Organic</vt:lpstr>
      <vt:lpstr>1_Organic</vt:lpstr>
      <vt:lpstr>Damask</vt:lpstr>
      <vt:lpstr>PowerPoint Presentation</vt:lpstr>
      <vt:lpstr>Origins</vt:lpstr>
      <vt:lpstr>Definition</vt:lpstr>
      <vt:lpstr>PowerPoint Presentation</vt:lpstr>
      <vt:lpstr>PowerPoint Presentation</vt:lpstr>
      <vt:lpstr>Types of Allegory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Crawford, Lauren</cp:lastModifiedBy>
  <cp:revision>15</cp:revision>
  <dcterms:created xsi:type="dcterms:W3CDTF">2021-12-15T21:56:32Z</dcterms:created>
  <dcterms:modified xsi:type="dcterms:W3CDTF">2025-10-01T11:20:16Z</dcterms:modified>
</cp:coreProperties>
</file>