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4"/>
  </p:handoutMasterIdLst>
  <p:sldIdLst>
    <p:sldId id="256" r:id="rId2"/>
    <p:sldId id="272" r:id="rId3"/>
    <p:sldId id="277" r:id="rId4"/>
    <p:sldId id="258" r:id="rId5"/>
    <p:sldId id="279" r:id="rId6"/>
    <p:sldId id="278" r:id="rId7"/>
    <p:sldId id="273" r:id="rId8"/>
    <p:sldId id="266" r:id="rId9"/>
    <p:sldId id="259" r:id="rId10"/>
    <p:sldId id="260" r:id="rId11"/>
    <p:sldId id="262" r:id="rId12"/>
    <p:sldId id="261" r:id="rId13"/>
    <p:sldId id="274" r:id="rId14"/>
    <p:sldId id="263" r:id="rId15"/>
    <p:sldId id="264" r:id="rId16"/>
    <p:sldId id="275" r:id="rId17"/>
    <p:sldId id="265" r:id="rId18"/>
    <p:sldId id="267" r:id="rId19"/>
    <p:sldId id="268" r:id="rId20"/>
    <p:sldId id="269" r:id="rId21"/>
    <p:sldId id="270" r:id="rId22"/>
    <p:sldId id="280" r:id="rId23"/>
  </p:sldIdLst>
  <p:sldSz cx="9144000" cy="6858000" type="screen4x3"/>
  <p:notesSz cx="6858000" cy="9080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00CC"/>
    <a:srgbClr val="CC0099"/>
    <a:srgbClr val="FF3399"/>
    <a:srgbClr val="FF0066"/>
    <a:srgbClr val="FF5050"/>
    <a:srgbClr val="FF0000"/>
    <a:srgbClr val="FF66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75626-1F43-45AD-B4D9-5E5B298E573E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24899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24899"/>
            <a:ext cx="2971800" cy="4540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1DD06-0A4C-4D82-A9C8-E7ABC442E1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8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96165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1240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64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707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902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44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87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987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65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432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8133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F685F-059F-478F-8292-0C3D482B1A96}" type="datetimeFigureOut">
              <a:rPr lang="en-US" smtClean="0"/>
              <a:pPr/>
              <a:t>1/7/2014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6624C-F7BC-462F-9CB8-8888E31F268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5918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5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8053414" cy="221286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  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             </a:t>
            </a:r>
            <a:r>
              <a:rPr lang="en-CA" sz="6000" dirty="0" smtClean="0"/>
              <a:t>MLA Format </a:t>
            </a:r>
            <a:endParaRPr lang="en-CA" sz="6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77" y="-171400"/>
            <a:ext cx="9241155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5517232"/>
            <a:ext cx="7560840" cy="100811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 </a:t>
            </a:r>
            <a:r>
              <a:rPr lang="en-CA" b="1" dirty="0" smtClean="0">
                <a:solidFill>
                  <a:schemeClr val="tx1"/>
                </a:solidFill>
              </a:rPr>
              <a:t>Titles, Headings, Margins, In-text citations, Formatting Quotations and creating a Works cited </a:t>
            </a:r>
            <a:r>
              <a:rPr lang="en-CA" b="1" dirty="0" smtClean="0"/>
              <a:t>.</a:t>
            </a:r>
            <a:endParaRPr lang="en-C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99792" y="2204864"/>
            <a:ext cx="1364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MLA Format</a:t>
            </a:r>
            <a:endParaRPr lang="en-CA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428604"/>
            <a:ext cx="8153400" cy="1632244"/>
          </a:xfrm>
        </p:spPr>
        <p:txBody>
          <a:bodyPr>
            <a:normAutofit fontScale="90000"/>
          </a:bodyPr>
          <a:lstStyle/>
          <a:p>
            <a:pPr algn="ctr"/>
            <a:r>
              <a:rPr lang="en-CA" sz="6000" dirty="0" smtClean="0"/>
              <a:t>The Original Passage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9"/>
            <a:ext cx="8678198" cy="5214973"/>
          </a:xfrm>
        </p:spPr>
        <p:txBody>
          <a:bodyPr>
            <a:normAutofit fontScale="92500" lnSpcReduction="10000"/>
          </a:bodyPr>
          <a:lstStyle/>
          <a:p>
            <a:endParaRPr lang="en-CA" dirty="0" smtClean="0"/>
          </a:p>
          <a:p>
            <a:pPr>
              <a:buNone/>
            </a:pPr>
            <a:r>
              <a:rPr lang="en-CA" dirty="0" smtClean="0"/>
              <a:t>    Students frequently overuse direct quotation in taking notes, and as a result they overuse quotations in their final research paper. Probably only about 10% of your final manuscript should appear as directly quoted matter. Therefore, you should strive to limit the amount of exact transcribing of source materials while taking notes. 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    Lester, James D. </a:t>
            </a:r>
            <a:r>
              <a:rPr lang="en-CA" u="sng" dirty="0" smtClean="0"/>
              <a:t>Writing Research Papers</a:t>
            </a:r>
            <a:r>
              <a:rPr lang="en-CA" dirty="0" smtClean="0"/>
              <a:t>. 2nd ed.</a:t>
            </a:r>
          </a:p>
          <a:p>
            <a:pPr>
              <a:buNone/>
            </a:pPr>
            <a:r>
              <a:rPr lang="en-CA" dirty="0" smtClean="0"/>
              <a:t>	      	(1976): 46-47.</a:t>
            </a:r>
          </a:p>
          <a:p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  <p:sndAc>
          <p:stSnd>
            <p:snd r:embed="rId2" name="shredder (mp3cut.net).wav"/>
          </p:stSnd>
        </p:sndAc>
      </p:transition>
    </mc:Choice>
    <mc:Fallback xmlns="">
      <p:transition spd="slow">
        <p:fade/>
        <p:sndAc>
          <p:stSnd>
            <p:snd r:embed="rId3" name="shredder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 smtClean="0"/>
              <a:t>A Plagiarized Version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80328" cy="4972072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    </a:t>
            </a:r>
          </a:p>
          <a:p>
            <a:pPr>
              <a:buNone/>
            </a:pPr>
            <a:r>
              <a:rPr lang="en-CA" dirty="0" smtClean="0"/>
              <a:t>    Students often use too many direct quotations when they take notes, resulting in too many of them in the final research paper. In fact, probably only about 10% of the final copy should consist of directly quoted material. So it is important to limit the amount of source material copied while taking notes.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  <p:sndAc>
          <p:stSnd>
            <p:snd r:embed="rId2" name="Glitter (mp3cut.net).wav"/>
          </p:stSnd>
        </p:sndAc>
      </p:transition>
    </mc:Choice>
    <mc:Fallback xmlns="">
      <p:transition spd="slow">
        <p:fade/>
        <p:sndAc>
          <p:stSnd>
            <p:snd r:embed="rId3" name="Glitter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/>
          </a:bodyPr>
          <a:lstStyle/>
          <a:p>
            <a:pPr algn="ctr"/>
            <a:r>
              <a:rPr lang="en-CA" sz="5400" dirty="0" smtClean="0"/>
              <a:t>A Legitimate Paraphrase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pPr>
              <a:buNone/>
            </a:pPr>
            <a:r>
              <a:rPr lang="en-CA" dirty="0" smtClean="0"/>
              <a:t>    In research papers students often quote excessively, failing to keep quoted material down to a desirable level. Since the problem usually originates during note taking, it is essential to minimize the material recorded verbatim (Lester).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ld"/>
        <p:sndAc>
          <p:stSnd>
            <p:snd r:embed="rId2" name="Ripple (mp3cut.net).wav"/>
          </p:stSnd>
        </p:sndAc>
      </p:transition>
    </mc:Choice>
    <mc:Fallback xmlns="">
      <p:transition spd="slow">
        <p:fade/>
        <p:sndAc>
          <p:stSnd>
            <p:snd r:embed="rId3" name="Ripple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800" dirty="0" smtClean="0"/>
              <a:t>Making it Right</a:t>
            </a:r>
            <a:endParaRPr lang="en-CA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If you cannot explain this information in your own words, but you still want to use the idea(s), just use a quotation to avoid plagiarism. </a:t>
            </a:r>
          </a:p>
          <a:p>
            <a:endParaRPr lang="en-CA" dirty="0" smtClean="0"/>
          </a:p>
          <a:p>
            <a:r>
              <a:rPr lang="en-CA" dirty="0" smtClean="0"/>
              <a:t>A quotation can be added to a paper in two ways and this depends on how long they are.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  <p:sndAc>
          <p:stSnd>
            <p:snd r:embed="rId2" name="chimes (mp3cut.net).wav"/>
          </p:stSnd>
        </p:sndAc>
      </p:transition>
    </mc:Choice>
    <mc:Fallback xmlns="">
      <p:transition spd="slow">
        <p:fade/>
        <p:sndAc>
          <p:stSnd>
            <p:snd r:embed="rId3" name="chimes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54470"/>
          </a:xfrm>
        </p:spPr>
        <p:txBody>
          <a:bodyPr>
            <a:noAutofit/>
          </a:bodyPr>
          <a:lstStyle/>
          <a:p>
            <a:pPr algn="ctr"/>
            <a:r>
              <a:rPr lang="en-CA" sz="5400" dirty="0" smtClean="0"/>
              <a:t>Quotations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00174"/>
            <a:ext cx="8208912" cy="5357826"/>
          </a:xfrm>
        </p:spPr>
        <p:txBody>
          <a:bodyPr>
            <a:normAutofit fontScale="85000" lnSpcReduction="20000"/>
          </a:bodyPr>
          <a:lstStyle/>
          <a:p>
            <a:r>
              <a:rPr lang="en-CA" sz="2800" dirty="0" smtClean="0"/>
              <a:t>If your quote is 3 lines or less you insert the quote into the body of your paragraph and surround it with quotation marks.</a:t>
            </a:r>
          </a:p>
          <a:p>
            <a:r>
              <a:rPr lang="en-CA" sz="2800" dirty="0" smtClean="0"/>
              <a:t>If you use the author’s name to introduce the quote you only need to add the page number on which it is found in parenthesis; however, if you don’t introduce the author you need to place his or her last name and page number after the quote.</a:t>
            </a:r>
          </a:p>
          <a:p>
            <a:pPr>
              <a:buNone/>
            </a:pPr>
            <a:endParaRPr lang="en-CA" sz="2800" dirty="0" smtClean="0"/>
          </a:p>
          <a:p>
            <a:pPr>
              <a:buNone/>
            </a:pPr>
            <a:r>
              <a:rPr lang="en-CA" sz="2800" dirty="0" smtClean="0"/>
              <a:t>    “Students frequently overuse direct quotation in taking notes, and as a result they overuse quotations in the final research paper” (Lester, 46). </a:t>
            </a:r>
          </a:p>
          <a:p>
            <a:pPr algn="ctr">
              <a:buNone/>
            </a:pPr>
            <a:r>
              <a:rPr lang="en-CA" sz="2800" dirty="0" smtClean="0"/>
              <a:t>OR</a:t>
            </a:r>
          </a:p>
          <a:p>
            <a:pPr algn="ctr">
              <a:buNone/>
            </a:pPr>
            <a:endParaRPr lang="en-CA" sz="28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CA" sz="2800" dirty="0" smtClean="0"/>
              <a:t>    Lester explains, “Students frequently overuse direct quotation in taking notes, and as a result they overuse quotations in the final research paper” (46).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 smtClean="0"/>
              <a:t>Quotations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sz="2800" dirty="0" smtClean="0"/>
              <a:t>If your quote is more than 3 lines you must use a block quote. To do this you need to separate it from the body of your paragraph by starting a new line and indenting by 1 inch (press tab twice). </a:t>
            </a:r>
          </a:p>
          <a:p>
            <a:endParaRPr lang="en-CA" sz="2800" dirty="0" smtClean="0"/>
          </a:p>
          <a:p>
            <a:r>
              <a:rPr lang="en-CA" sz="2800" dirty="0" smtClean="0"/>
              <a:t>You do NOT use quotation marks around a block quote and you must place the period after the quotation and before the citation in parenthesis.</a:t>
            </a:r>
          </a:p>
          <a:p>
            <a:endParaRPr lang="en-CA" sz="2800" dirty="0" smtClean="0"/>
          </a:p>
          <a:p>
            <a:r>
              <a:rPr lang="en-CA" sz="2800" dirty="0" smtClean="0"/>
              <a:t>Note that if you introduce the author before the quote, you do not put their last name in the parenthesis.</a:t>
            </a:r>
          </a:p>
          <a:p>
            <a:endParaRPr lang="en-CA" sz="2400" dirty="0" smtClean="0"/>
          </a:p>
          <a:p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dir="out"/>
        <p:sndAc>
          <p:stSnd>
            <p:snd r:embed="rId2" name="shredder (mp3cut.net).wav"/>
          </p:stSnd>
        </p:sndAc>
      </p:transition>
    </mc:Choice>
    <mc:Fallback xmlns="">
      <p:transition spd="slow">
        <p:fade/>
        <p:sndAc>
          <p:stSnd>
            <p:snd r:embed="rId3" name="shredder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5400" dirty="0" smtClean="0"/>
              <a:t>Block Quotations</a:t>
            </a:r>
            <a:endParaRPr lang="en-CA" sz="5400" dirty="0"/>
          </a:p>
        </p:txBody>
      </p:sp>
      <p:pic>
        <p:nvPicPr>
          <p:cNvPr id="4" name="Content Placeholder 3" descr="tit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772816"/>
            <a:ext cx="8424936" cy="4604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  <p:sndAc>
          <p:stSnd>
            <p:snd r:embed="rId2" name="Glitter (mp3cut.net).wav"/>
          </p:stSnd>
        </p:sndAc>
      </p:transition>
    </mc:Choice>
    <mc:Fallback xmlns="">
      <p:transition spd="slow">
        <p:fade/>
        <p:sndAc>
          <p:stSnd>
            <p:snd r:embed="rId4" name="Glitter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 smtClean="0"/>
              <a:t>Block Quotations</a:t>
            </a:r>
            <a:endParaRPr lang="en-CA" sz="5400" dirty="0"/>
          </a:p>
        </p:txBody>
      </p:sp>
      <p:pic>
        <p:nvPicPr>
          <p:cNvPr id="6" name="Content Placeholder 5" descr="titl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44824"/>
            <a:ext cx="8354802" cy="416965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lu"/>
        <p:sndAc>
          <p:stSnd>
            <p:snd r:embed="rId2" name="Ripple (mp3cut.net).wav"/>
          </p:stSnd>
        </p:sndAc>
      </p:transition>
    </mc:Choice>
    <mc:Fallback xmlns="">
      <p:transition spd="slow">
        <p:fade/>
        <p:sndAc>
          <p:stSnd>
            <p:snd r:embed="rId4" name="Ripple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1000132"/>
          </a:xfrm>
        </p:spPr>
        <p:txBody>
          <a:bodyPr>
            <a:normAutofit/>
          </a:bodyPr>
          <a:lstStyle/>
          <a:p>
            <a:pPr algn="ctr"/>
            <a:r>
              <a:rPr lang="en-CA" sz="5400" dirty="0" smtClean="0"/>
              <a:t>Works Cited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428736"/>
            <a:ext cx="8358246" cy="4651391"/>
          </a:xfrm>
        </p:spPr>
        <p:txBody>
          <a:bodyPr>
            <a:normAutofit fontScale="92500" lnSpcReduction="10000"/>
          </a:bodyPr>
          <a:lstStyle/>
          <a:p>
            <a:endParaRPr lang="en-CA" sz="2800" dirty="0" smtClean="0"/>
          </a:p>
          <a:p>
            <a:r>
              <a:rPr lang="en-CA" sz="2800" dirty="0" smtClean="0"/>
              <a:t>After you are finished writing, you need to make sure to include a separate works cited page. Just like the rest of your paper, you need to include your last name and page number on the top right hand corner. </a:t>
            </a:r>
          </a:p>
          <a:p>
            <a:endParaRPr lang="en-CA" sz="2800" dirty="0" smtClean="0"/>
          </a:p>
          <a:p>
            <a:r>
              <a:rPr lang="en-CA" sz="2800" dirty="0" smtClean="0"/>
              <a:t>Create your list of cited sources in alphabetical order (last  name first). Double space the list and indent all but the first lines of each reference half an inch.</a:t>
            </a:r>
          </a:p>
          <a:p>
            <a:endParaRPr lang="en-CA" sz="2800" dirty="0" smtClean="0"/>
          </a:p>
          <a:p>
            <a:r>
              <a:rPr lang="en-CA" sz="2800" dirty="0" smtClean="0"/>
              <a:t>NOTE: A website alone is not a proper source!</a:t>
            </a:r>
            <a:endParaRPr lang="en-CA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  <p:sndAc>
          <p:stSnd>
            <p:snd r:embed="rId2" name="chimes (mp3cut.net).wav"/>
          </p:stSnd>
        </p:sndAc>
      </p:transition>
    </mc:Choice>
    <mc:Fallback xmlns="">
      <p:transition spd="slow">
        <p:fade/>
        <p:sndAc>
          <p:stSnd>
            <p:snd r:embed="rId3" name="chimes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 smtClean="0"/>
              <a:t>Book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94667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CA" dirty="0" smtClean="0"/>
              <a:t>Author. </a:t>
            </a:r>
            <a:r>
              <a:rPr lang="en-CA" u="sng" dirty="0" smtClean="0"/>
              <a:t>Book Title</a:t>
            </a:r>
            <a:r>
              <a:rPr lang="en-CA" dirty="0" smtClean="0"/>
              <a:t>. Place of Publication: Publisher,   	Year of publication.</a:t>
            </a:r>
          </a:p>
          <a:p>
            <a:pPr>
              <a:buNone/>
            </a:pPr>
            <a:endParaRPr lang="en-CA" u="sng" dirty="0" smtClean="0"/>
          </a:p>
          <a:p>
            <a:pPr>
              <a:buNone/>
            </a:pPr>
            <a:r>
              <a:rPr lang="en-CA" dirty="0" smtClean="0"/>
              <a:t>Allison, Peter. </a:t>
            </a:r>
            <a:r>
              <a:rPr lang="en-CA" u="sng" dirty="0" smtClean="0"/>
              <a:t>Whatever You Do, Don't Run</a:t>
            </a:r>
            <a:r>
              <a:rPr lang="en-CA" dirty="0" smtClean="0"/>
              <a:t>   	Guilford, CT: Lyons, 2008.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Brown, Nathan, &amp; Sheryl Proper. </a:t>
            </a:r>
            <a:r>
              <a:rPr lang="en-CA" i="1" u="sng" dirty="0" smtClean="0"/>
              <a:t>The Everything</a:t>
            </a:r>
          </a:p>
          <a:p>
            <a:pPr>
              <a:buNone/>
            </a:pPr>
            <a:r>
              <a:rPr lang="en-CA" dirty="0" smtClean="0"/>
              <a:t>		</a:t>
            </a:r>
            <a:r>
              <a:rPr lang="en-CA" i="1" u="sng" dirty="0"/>
              <a:t>Paying for College Book</a:t>
            </a:r>
            <a:r>
              <a:rPr lang="en-CA" dirty="0"/>
              <a:t>.  Avon, MA: Adams, </a:t>
            </a:r>
            <a:r>
              <a:rPr lang="en-CA" dirty="0" smtClean="0"/>
              <a:t> 	2005</a:t>
            </a:r>
            <a:r>
              <a:rPr lang="en-CA" dirty="0"/>
              <a:t>.</a:t>
            </a:r>
          </a:p>
          <a:p>
            <a:pPr>
              <a:buNone/>
            </a:pPr>
            <a:endParaRPr lang="en-CA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MLA Format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MLA stands for Modern Language Association.</a:t>
            </a:r>
          </a:p>
          <a:p>
            <a:endParaRPr lang="en-CA" dirty="0" smtClean="0"/>
          </a:p>
          <a:p>
            <a:r>
              <a:rPr lang="en-CA" dirty="0" smtClean="0"/>
              <a:t>The MLA format provides the guidelines for presenting writing used in the humanities (namely languages and literature).</a:t>
            </a:r>
          </a:p>
          <a:p>
            <a:pPr>
              <a:buNone/>
            </a:pPr>
            <a:endParaRPr lang="en-CA" dirty="0" smtClean="0"/>
          </a:p>
          <a:p>
            <a:r>
              <a:rPr lang="en-CA" dirty="0" smtClean="0"/>
              <a:t>Any piece of academic writing for Language Arts must be presented in this format.</a:t>
            </a:r>
          </a:p>
          <a:p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ru"/>
        <p:sndAc>
          <p:stSnd>
            <p:snd r:embed="rId2" name="Ripple (mp3cut.net).wav"/>
          </p:stSnd>
        </p:sndAc>
      </p:transition>
    </mc:Choice>
    <mc:Fallback xmlns="">
      <p:transition spd="slow">
        <p:fade/>
        <p:sndAc>
          <p:stSnd>
            <p:snd r:embed="rId3" name="Ripple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 smtClean="0"/>
              <a:t>Journal Article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00200"/>
            <a:ext cx="8480328" cy="5043510"/>
          </a:xfrm>
        </p:spPr>
        <p:txBody>
          <a:bodyPr/>
          <a:lstStyle/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smtClean="0"/>
              <a:t>Last, First name of author. “Title of Article”. </a:t>
            </a:r>
            <a:r>
              <a:rPr lang="en-CA" u="sng" dirty="0" smtClean="0"/>
              <a:t>Title </a:t>
            </a:r>
            <a:r>
              <a:rPr lang="en-CA" dirty="0" smtClean="0"/>
              <a:t>	</a:t>
            </a:r>
            <a:r>
              <a:rPr lang="en-CA" u="sng" dirty="0" smtClean="0"/>
              <a:t>of Journal</a:t>
            </a:r>
            <a:r>
              <a:rPr lang="en-CA" dirty="0" smtClean="0"/>
              <a:t> Volume (Year): page.</a:t>
            </a:r>
          </a:p>
          <a:p>
            <a:endParaRPr lang="en-CA" dirty="0" smtClean="0"/>
          </a:p>
          <a:p>
            <a:pPr>
              <a:buNone/>
            </a:pPr>
            <a:r>
              <a:rPr lang="en-CA" dirty="0" smtClean="0"/>
              <a:t>Wilcox, Rhonda. "Shifting Roles and Synthetic 	Women in Star Trek: The Next Generation." 	</a:t>
            </a:r>
            <a:r>
              <a:rPr lang="en-CA" u="sng" dirty="0" smtClean="0"/>
              <a:t>Studies in Popular Culture</a:t>
            </a:r>
            <a:r>
              <a:rPr lang="en-CA" dirty="0" smtClean="0"/>
              <a:t> 13 (1991):  53-65. </a:t>
            </a:r>
          </a:p>
          <a:p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 dir="out"/>
        <p:sndAc>
          <p:stSnd>
            <p:snd r:embed="rId2" name="shredder (mp3cut.net).wav"/>
          </p:stSnd>
        </p:sndAc>
      </p:transition>
    </mc:Choice>
    <mc:Fallback xmlns="">
      <p:transition spd="slow">
        <p:fade/>
        <p:sndAc>
          <p:stSnd>
            <p:snd r:embed="rId3" name="shredder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5400" dirty="0" smtClean="0"/>
              <a:t>Website</a:t>
            </a:r>
            <a:endParaRPr lang="en-CA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554163"/>
            <a:ext cx="8705880" cy="4589481"/>
          </a:xfrm>
        </p:spPr>
        <p:txBody>
          <a:bodyPr/>
          <a:lstStyle/>
          <a:p>
            <a:pPr>
              <a:buNone/>
            </a:pPr>
            <a:r>
              <a:rPr lang="en-CA" dirty="0" smtClean="0"/>
              <a:t> Author. </a:t>
            </a:r>
            <a:r>
              <a:rPr lang="en-CA" u="sng" dirty="0" smtClean="0"/>
              <a:t>Name of Page</a:t>
            </a:r>
            <a:r>
              <a:rPr lang="en-CA" dirty="0" smtClean="0"/>
              <a:t>. Date of posting. Name of 	institution/organization affiliated with the  	site. Date of access. &lt; electronic address&gt;</a:t>
            </a:r>
          </a:p>
          <a:p>
            <a:pPr>
              <a:buNone/>
            </a:pPr>
            <a:endParaRPr lang="en-CA" dirty="0" smtClean="0"/>
          </a:p>
          <a:p>
            <a:pPr>
              <a:buNone/>
            </a:pPr>
            <a:r>
              <a:rPr lang="en-CA" dirty="0" err="1" smtClean="0"/>
              <a:t>Kunka</a:t>
            </a:r>
            <a:r>
              <a:rPr lang="en-CA" dirty="0" smtClean="0"/>
              <a:t>, Jennifer. </a:t>
            </a:r>
            <a:r>
              <a:rPr lang="en-CA" u="sng" dirty="0" smtClean="0"/>
              <a:t>The Purdue OWL</a:t>
            </a:r>
            <a:r>
              <a:rPr lang="en-CA" dirty="0" smtClean="0"/>
              <a:t>. 26 Aug.</a:t>
            </a:r>
          </a:p>
          <a:p>
            <a:pPr>
              <a:buNone/>
            </a:pPr>
            <a:r>
              <a:rPr lang="en-CA" dirty="0" smtClean="0"/>
              <a:t>	 	2006. The Writing Lab and OWL at Purdue </a:t>
            </a:r>
          </a:p>
          <a:p>
            <a:pPr>
              <a:buNone/>
            </a:pPr>
            <a:r>
              <a:rPr lang="en-CA" dirty="0" smtClean="0"/>
              <a:t>		and Purdue University. 23 April 2008 </a:t>
            </a:r>
          </a:p>
          <a:p>
            <a:pPr>
              <a:buNone/>
            </a:pPr>
            <a:r>
              <a:rPr lang="en-CA" dirty="0" smtClean="0"/>
              <a:t>		&lt;http://owl.english.purdue.edu&gt;.</a:t>
            </a:r>
            <a:endParaRPr lang="en-CA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  <p:sndAc>
          <p:stSnd>
            <p:snd r:embed="rId2" name="Glitter (mp3cut.net).wav"/>
          </p:stSnd>
        </p:sndAc>
      </p:transition>
    </mc:Choice>
    <mc:Fallback xmlns="">
      <p:transition spd="slow">
        <p:fade/>
        <p:sndAc>
          <p:stSnd>
            <p:snd r:embed="rId3" name="Glitter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Works Cited</a:t>
            </a:r>
            <a:endParaRPr lang="en-CA" dirty="0"/>
          </a:p>
        </p:txBody>
      </p:sp>
      <p:pic>
        <p:nvPicPr>
          <p:cNvPr id="4" name="Content Placeholder 8" descr="w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700808"/>
            <a:ext cx="8534062" cy="430244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rd"/>
        <p:sndAc>
          <p:stSnd>
            <p:snd r:embed="rId2" name="Ripple (mp3cut.net).wav"/>
          </p:stSnd>
        </p:sndAc>
      </p:transition>
    </mc:Choice>
    <mc:Fallback xmlns="">
      <p:transition spd="slow">
        <p:fade/>
        <p:sndAc>
          <p:stSnd>
            <p:snd r:embed="rId4" name="Ripple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Writing Your Paper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MLA Style establishes standards of how to present written language concerning:</a:t>
            </a:r>
          </a:p>
          <a:p>
            <a:endParaRPr lang="en-CA" dirty="0" smtClean="0"/>
          </a:p>
          <a:p>
            <a:r>
              <a:rPr lang="en-CA" dirty="0" smtClean="0"/>
              <a:t>Page layout and format</a:t>
            </a:r>
          </a:p>
          <a:p>
            <a:r>
              <a:rPr lang="en-CA" dirty="0" smtClean="0"/>
              <a:t>In-text citations</a:t>
            </a:r>
          </a:p>
          <a:p>
            <a:r>
              <a:rPr lang="en-CA" dirty="0" smtClean="0"/>
              <a:t>Formatting quotations</a:t>
            </a:r>
          </a:p>
          <a:p>
            <a:r>
              <a:rPr lang="en-CA" dirty="0" smtClean="0"/>
              <a:t>Works Cited page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  <p:sndAc>
          <p:stSnd>
            <p:snd r:embed="rId2" name="chimes (mp3cut.net).wav"/>
          </p:stSnd>
        </p:sndAc>
      </p:transition>
    </mc:Choice>
    <mc:Fallback xmlns="">
      <p:transition spd="slow">
        <p:fade/>
        <p:sndAc>
          <p:stSnd>
            <p:snd r:embed="rId3" name="chimes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lang="en-CA" sz="4000" dirty="0" smtClean="0"/>
              <a:t>  General Guidelines For Formal Writing</a:t>
            </a:r>
            <a:endParaRPr lang="en-C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720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endParaRPr lang="en-CA" dirty="0" smtClean="0"/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Never use contractions or slang.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Put book titles/larger works in italics.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Place the names of shorter works and articles in quotation marks.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 smtClean="0"/>
              <a:t>Write in 3</a:t>
            </a:r>
            <a:r>
              <a:rPr lang="en-CA" baseline="30000" dirty="0" smtClean="0"/>
              <a:t>rd</a:t>
            </a:r>
            <a:r>
              <a:rPr lang="en-CA" dirty="0" smtClean="0"/>
              <a:t> person present tense . Do not use I, me, you etc. 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dirty="0" smtClean="0"/>
              <a:t>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Do not use a separate title page; all the information you need is included on the top of the first page of your paper.</a:t>
            </a:r>
          </a:p>
          <a:p>
            <a:r>
              <a:rPr lang="en-CA" dirty="0" smtClean="0"/>
              <a:t>Make sure to put your name, your teacher's name, class and due date in the top left hand corner.</a:t>
            </a:r>
          </a:p>
          <a:p>
            <a:r>
              <a:rPr lang="en-CA" dirty="0" smtClean="0"/>
              <a:t>The title comes after this information and needs to be centered on the page. </a:t>
            </a:r>
          </a:p>
          <a:p>
            <a:r>
              <a:rPr lang="en-CA" dirty="0" smtClean="0"/>
              <a:t>You also need to include your last name and page number on the top right corner as a header.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2" name="shredder (mp3cut.net).wav"/>
          </p:stSnd>
        </p:sndAc>
      </p:transition>
    </mc:Choice>
    <mc:Fallback xmlns="">
      <p:transition spd="slow">
        <p:fade/>
        <p:sndAc>
          <p:stSnd>
            <p:snd r:embed="rId3" name="shredder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itl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620688"/>
            <a:ext cx="8254304" cy="55446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litter pattern="hexagon"/>
        <p:sndAc>
          <p:stSnd>
            <p:snd r:embed="rId2" name="Glitter (mp3cut.net).wav"/>
          </p:stSnd>
        </p:sndAc>
      </p:transition>
    </mc:Choice>
    <mc:Fallback xmlns="">
      <p:transition spd="slow">
        <p:fade/>
        <p:sndAc>
          <p:stSnd>
            <p:snd r:embed="rId4" name="Glitter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CA" dirty="0" smtClean="0"/>
              <a:t>Formatting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Pages margins should be 1 inch.</a:t>
            </a:r>
          </a:p>
          <a:p>
            <a:r>
              <a:rPr lang="en-CA" dirty="0" smtClean="0"/>
              <a:t>Always double space your work.</a:t>
            </a:r>
          </a:p>
          <a:p>
            <a:r>
              <a:rPr lang="en-CA" dirty="0" smtClean="0"/>
              <a:t>Use size 12, Times New Roman font.</a:t>
            </a:r>
          </a:p>
          <a:p>
            <a:r>
              <a:rPr lang="en-CA" dirty="0" smtClean="0"/>
              <a:t>Indent first line of each paragraph half an inch (press tab once).</a:t>
            </a:r>
          </a:p>
          <a:p>
            <a:r>
              <a:rPr lang="en-CA" dirty="0"/>
              <a:t>E</a:t>
            </a:r>
            <a:r>
              <a:rPr lang="en-CA" dirty="0" smtClean="0"/>
              <a:t>nsure that you cite paraphrased material and quotations correctly.</a:t>
            </a:r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 dir="ru"/>
        <p:sndAc>
          <p:stSnd>
            <p:snd r:embed="rId2" name="Ripple (mp3cut.net).wav"/>
          </p:stSnd>
        </p:sndAc>
      </p:transition>
    </mc:Choice>
    <mc:Fallback xmlns="">
      <p:transition spd="slow">
        <p:fade/>
        <p:sndAc>
          <p:stSnd>
            <p:snd r:embed="rId3" name="Ripple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la-sample-research-paper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-214338"/>
            <a:ext cx="6480720" cy="7072338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honeycomb/>
        <p:sndAc>
          <p:stSnd>
            <p:snd r:embed="rId2" name="chimes (mp3cut.net).wav"/>
          </p:stSnd>
        </p:sndAc>
      </p:transition>
    </mc:Choice>
    <mc:Fallback xmlns="">
      <p:transition spd="slow">
        <p:fade/>
        <p:sndAc>
          <p:stSnd>
            <p:snd r:embed="rId4" name="chimes (mp3cut.net)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sz="5400" dirty="0" smtClean="0"/>
              <a:t>Paraphrasing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CA" sz="11200" dirty="0" smtClean="0"/>
              <a:t>Using someone else’s idea but explaining it in different words.</a:t>
            </a:r>
          </a:p>
          <a:p>
            <a:r>
              <a:rPr lang="en-CA" sz="11200" dirty="0" smtClean="0"/>
              <a:t>Whenever you paraphrase, remember these two points:</a:t>
            </a:r>
          </a:p>
          <a:p>
            <a:pPr>
              <a:buNone/>
            </a:pPr>
            <a:endParaRPr lang="en-CA" sz="11200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11200" dirty="0" smtClean="0"/>
              <a:t>You must provide a reference by citing the author’s name in parenthesis after their idea(s) as well as in your works cited page.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11200" dirty="0" smtClean="0"/>
              <a:t>The paraphrase must be entirely in your own words. You must do more than merely substitute phrases here and there.</a:t>
            </a:r>
          </a:p>
          <a:p>
            <a:pPr marL="514350" indent="-514350">
              <a:buNone/>
            </a:pPr>
            <a:endParaRPr lang="en-CA" sz="11200" dirty="0" smtClean="0"/>
          </a:p>
          <a:p>
            <a:pPr marL="514350" indent="-514350">
              <a:buNone/>
            </a:pPr>
            <a:r>
              <a:rPr lang="en-CA" sz="11200" dirty="0" smtClean="0"/>
              <a:t>Let’s look at an example!</a:t>
            </a:r>
          </a:p>
          <a:p>
            <a:pPr>
              <a:buNone/>
            </a:pP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2" name="Whoosh.wav"/>
          </p:stSnd>
        </p:sndAc>
      </p:transition>
    </mc:Choice>
    <mc:Fallback xmlns="">
      <p:transition spd="slow">
        <p:fade/>
        <p:sndAc>
          <p:stSnd>
            <p:snd r:embed="rId3" name="Whoosh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</TotalTime>
  <Words>923</Words>
  <Application>Microsoft Office PowerPoint</Application>
  <PresentationFormat>On-screen Show (4:3)</PresentationFormat>
  <Paragraphs>101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                        MLA Format </vt:lpstr>
      <vt:lpstr>MLA Format</vt:lpstr>
      <vt:lpstr>Writing Your Paper</vt:lpstr>
      <vt:lpstr>  General Guidelines For Formal Writing</vt:lpstr>
      <vt:lpstr>Title</vt:lpstr>
      <vt:lpstr>PowerPoint Presentation</vt:lpstr>
      <vt:lpstr>Formatting </vt:lpstr>
      <vt:lpstr>PowerPoint Presentation</vt:lpstr>
      <vt:lpstr>Paraphrasing </vt:lpstr>
      <vt:lpstr>The Original Passage </vt:lpstr>
      <vt:lpstr>A Plagiarized Version</vt:lpstr>
      <vt:lpstr>A Legitimate Paraphrase</vt:lpstr>
      <vt:lpstr>Making it Right</vt:lpstr>
      <vt:lpstr>Quotations</vt:lpstr>
      <vt:lpstr>Quotations</vt:lpstr>
      <vt:lpstr>Block Quotations</vt:lpstr>
      <vt:lpstr>Block Quotations</vt:lpstr>
      <vt:lpstr>Works Cited</vt:lpstr>
      <vt:lpstr>Book</vt:lpstr>
      <vt:lpstr>Journal Article</vt:lpstr>
      <vt:lpstr>Website</vt:lpstr>
      <vt:lpstr>Works Cited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MLA Format Review</dc:title>
  <dc:creator>emme</dc:creator>
  <cp:lastModifiedBy>loriemme</cp:lastModifiedBy>
  <cp:revision>71</cp:revision>
  <dcterms:created xsi:type="dcterms:W3CDTF">2009-04-02T19:56:32Z</dcterms:created>
  <dcterms:modified xsi:type="dcterms:W3CDTF">2014-01-07T13:48:44Z</dcterms:modified>
</cp:coreProperties>
</file>