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3" r:id="rId4"/>
    <p:sldMasterId id="2147483648" r:id="rId5"/>
    <p:sldMasterId id="2147483877" r:id="rId6"/>
    <p:sldMasterId id="2147483889" r:id="rId7"/>
  </p:sldMasterIdLst>
  <p:notesMasterIdLst>
    <p:notesMasterId r:id="rId38"/>
  </p:notesMasterIdLst>
  <p:handoutMasterIdLst>
    <p:handoutMasterId r:id="rId39"/>
  </p:handoutMasterIdLst>
  <p:sldIdLst>
    <p:sldId id="338" r:id="rId8"/>
    <p:sldId id="482" r:id="rId9"/>
    <p:sldId id="291" r:id="rId10"/>
    <p:sldId id="488" r:id="rId11"/>
    <p:sldId id="304" r:id="rId12"/>
    <p:sldId id="305" r:id="rId13"/>
    <p:sldId id="306" r:id="rId14"/>
    <p:sldId id="310" r:id="rId15"/>
    <p:sldId id="326" r:id="rId16"/>
    <p:sldId id="328" r:id="rId17"/>
    <p:sldId id="336" r:id="rId18"/>
    <p:sldId id="337" r:id="rId19"/>
    <p:sldId id="257" r:id="rId20"/>
    <p:sldId id="284" r:id="rId21"/>
    <p:sldId id="286" r:id="rId22"/>
    <p:sldId id="301" r:id="rId23"/>
    <p:sldId id="302" r:id="rId24"/>
    <p:sldId id="303" r:id="rId25"/>
    <p:sldId id="330" r:id="rId26"/>
    <p:sldId id="307" r:id="rId27"/>
    <p:sldId id="308" r:id="rId28"/>
    <p:sldId id="309" r:id="rId29"/>
    <p:sldId id="329" r:id="rId30"/>
    <p:sldId id="297" r:id="rId31"/>
    <p:sldId id="298" r:id="rId32"/>
    <p:sldId id="332" r:id="rId33"/>
    <p:sldId id="486" r:id="rId34"/>
    <p:sldId id="487" r:id="rId35"/>
    <p:sldId id="281" r:id="rId36"/>
    <p:sldId id="327" r:id="rId37"/>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5631" autoAdjust="0"/>
  </p:normalViewPr>
  <p:slideViewPr>
    <p:cSldViewPr snapToGrid="0">
      <p:cViewPr varScale="1">
        <p:scale>
          <a:sx n="68" d="100"/>
          <a:sy n="68" d="100"/>
        </p:scale>
        <p:origin x="618"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46129-B733-4544-B579-3AC3ADD40A50}"/>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AD3A32B-CC58-402B-80F4-188C2C4EC4A8}"/>
              </a:ext>
            </a:extLst>
          </p:cNvPr>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E8BA16F6-F8C1-49FE-AFDE-A0A9B9621297}" type="datetimeFigureOut">
              <a:rPr lang="en-US"/>
              <a:pPr>
                <a:defRPr/>
              </a:pPr>
              <a:t>3/20/2025</a:t>
            </a:fld>
            <a:endParaRPr lang="en-US"/>
          </a:p>
        </p:txBody>
      </p:sp>
      <p:sp>
        <p:nvSpPr>
          <p:cNvPr id="4" name="Footer Placeholder 3">
            <a:extLst>
              <a:ext uri="{FF2B5EF4-FFF2-40B4-BE49-F238E27FC236}">
                <a16:creationId xmlns:a16="http://schemas.microsoft.com/office/drawing/2014/main" id="{77C87141-BB32-48DC-A11D-704A031B1E2A}"/>
              </a:ext>
            </a:extLst>
          </p:cNvPr>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010561F-01C5-4DC3-B409-D32C66075973}"/>
              </a:ext>
            </a:extLst>
          </p:cNvPr>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74C3480F-126B-4D61-BC75-CF32833470B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013AD8-2098-4CF5-B0D6-331C2F48A1AF}"/>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ED6033E-4A7E-448B-9A54-87DCC16F57BE}"/>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8B04AE67-893F-4C9B-8EE6-F80408C856AA}" type="datetimeFigureOut">
              <a:rPr lang="en-US"/>
              <a:pPr>
                <a:defRPr/>
              </a:pPr>
              <a:t>3/20/2025</a:t>
            </a:fld>
            <a:endParaRPr lang="en-US"/>
          </a:p>
        </p:txBody>
      </p:sp>
      <p:sp>
        <p:nvSpPr>
          <p:cNvPr id="4" name="Slide Image Placeholder 3">
            <a:extLst>
              <a:ext uri="{FF2B5EF4-FFF2-40B4-BE49-F238E27FC236}">
                <a16:creationId xmlns:a16="http://schemas.microsoft.com/office/drawing/2014/main" id="{8A735BC2-98F9-4128-AA92-625F6D2F6152}"/>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EA9405C3-72C9-4012-A8EE-08EA8603254D}"/>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7F75D5-7D4F-4F0E-9E12-7A1A6F4CF2B8}"/>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0217250-41DE-416F-AD73-B81AC7FC68E2}"/>
              </a:ext>
            </a:extLst>
          </p:cNvPr>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0A37F322-351C-4A4C-AAE9-53164E5DA85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A37F322-351C-4A4C-AAE9-53164E5DA85F}" type="slidenum">
              <a:rPr lang="en-US" altLang="en-US"/>
              <a:pPr/>
              <a:t>5</a:t>
            </a:fld>
            <a:endParaRPr lang="en-US" altLang="en-US"/>
          </a:p>
        </p:txBody>
      </p:sp>
    </p:spTree>
    <p:extLst>
      <p:ext uri="{BB962C8B-B14F-4D97-AF65-F5344CB8AC3E}">
        <p14:creationId xmlns:p14="http://schemas.microsoft.com/office/powerpoint/2010/main" val="2947867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A517D3F-48D3-320D-C2F4-C2DF05D16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1C15368-FBC0-58BF-63E0-59DC719B8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85B25712-155E-ABAA-29F0-13081AB1E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1CCE3C-65D0-4752-97CC-4CCC1F067C87}" type="slidenum">
              <a:rPr lang="en-US" altLang="en-US"/>
              <a:pPr/>
              <a:t>24</a:t>
            </a:fld>
            <a:endParaRPr lang="en-US" altLang="en-US"/>
          </a:p>
        </p:txBody>
      </p:sp>
    </p:spTree>
    <p:extLst>
      <p:ext uri="{BB962C8B-B14F-4D97-AF65-F5344CB8AC3E}">
        <p14:creationId xmlns:p14="http://schemas.microsoft.com/office/powerpoint/2010/main" val="198563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A517D3F-48D3-320D-C2F4-C2DF05D16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1C15368-FBC0-58BF-63E0-59DC719B8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85B25712-155E-ABAA-29F0-13081AB1E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1CCE3C-65D0-4752-97CC-4CCC1F067C87}" type="slidenum">
              <a:rPr lang="en-US" altLang="en-US"/>
              <a:pPr/>
              <a:t>25</a:t>
            </a:fld>
            <a:endParaRPr lang="en-US" altLang="en-US"/>
          </a:p>
        </p:txBody>
      </p:sp>
    </p:spTree>
    <p:extLst>
      <p:ext uri="{BB962C8B-B14F-4D97-AF65-F5344CB8AC3E}">
        <p14:creationId xmlns:p14="http://schemas.microsoft.com/office/powerpoint/2010/main" val="86627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A517D3F-48D3-320D-C2F4-C2DF05D16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1C15368-FBC0-58BF-63E0-59DC719B8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85B25712-155E-ABAA-29F0-13081AB1E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1CCE3C-65D0-4752-97CC-4CCC1F067C87}" type="slidenum">
              <a:rPr lang="en-US" altLang="en-US"/>
              <a:pPr/>
              <a:t>26</a:t>
            </a:fld>
            <a:endParaRPr lang="en-US" altLang="en-US"/>
          </a:p>
        </p:txBody>
      </p:sp>
    </p:spTree>
    <p:extLst>
      <p:ext uri="{BB962C8B-B14F-4D97-AF65-F5344CB8AC3E}">
        <p14:creationId xmlns:p14="http://schemas.microsoft.com/office/powerpoint/2010/main" val="400592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95DFE-F017-F1A0-8AF3-5B96ED81A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99E85-B5C8-77B0-7311-0E074D18C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B9B3A-F72A-A90A-556F-1CB427829CEE}"/>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B8758341-A4D0-819A-C487-74ADA7C6B726}"/>
              </a:ext>
            </a:extLst>
          </p:cNvPr>
          <p:cNvSpPr>
            <a:spLocks noGrp="1"/>
          </p:cNvSpPr>
          <p:nvPr>
            <p:ph type="sldNum" sz="quarter" idx="5"/>
          </p:nvPr>
        </p:nvSpPr>
        <p:spPr/>
        <p:txBody>
          <a:bodyPr/>
          <a:lstStyle/>
          <a:p>
            <a:fld id="{0A37F322-351C-4A4C-AAE9-53164E5DA85F}" type="slidenum">
              <a:rPr lang="en-US" altLang="en-US"/>
              <a:pPr/>
              <a:t>6</a:t>
            </a:fld>
            <a:endParaRPr lang="en-US" altLang="en-US"/>
          </a:p>
        </p:txBody>
      </p:sp>
    </p:spTree>
    <p:extLst>
      <p:ext uri="{BB962C8B-B14F-4D97-AF65-F5344CB8AC3E}">
        <p14:creationId xmlns:p14="http://schemas.microsoft.com/office/powerpoint/2010/main" val="2227293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CD7C8-A822-A8BB-B165-C73A3EB31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003BD-6B46-08D7-F925-2F0A862DF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DA841-B4D8-AE76-D075-AEA407CB7A9E}"/>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C8784086-C5D4-2C1A-7DCB-5E79B6FBF921}"/>
              </a:ext>
            </a:extLst>
          </p:cNvPr>
          <p:cNvSpPr>
            <a:spLocks noGrp="1"/>
          </p:cNvSpPr>
          <p:nvPr>
            <p:ph type="sldNum" sz="quarter" idx="5"/>
          </p:nvPr>
        </p:nvSpPr>
        <p:spPr/>
        <p:txBody>
          <a:bodyPr/>
          <a:lstStyle/>
          <a:p>
            <a:fld id="{0A37F322-351C-4A4C-AAE9-53164E5DA85F}" type="slidenum">
              <a:rPr lang="en-US" altLang="en-US"/>
              <a:pPr/>
              <a:t>7</a:t>
            </a:fld>
            <a:endParaRPr lang="en-US" altLang="en-US"/>
          </a:p>
        </p:txBody>
      </p:sp>
    </p:spTree>
    <p:extLst>
      <p:ext uri="{BB962C8B-B14F-4D97-AF65-F5344CB8AC3E}">
        <p14:creationId xmlns:p14="http://schemas.microsoft.com/office/powerpoint/2010/main" val="1271602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should include major and minor referrals.</a:t>
            </a:r>
          </a:p>
          <a:p>
            <a:r>
              <a:rPr lang="en-US" dirty="0">
                <a:cs typeface="Calibri"/>
              </a:rPr>
              <a:t>Include SWD suspensions, both in and out of school.</a:t>
            </a:r>
          </a:p>
        </p:txBody>
      </p:sp>
      <p:sp>
        <p:nvSpPr>
          <p:cNvPr id="4" name="Slide Number Placeholder 3"/>
          <p:cNvSpPr>
            <a:spLocks noGrp="1"/>
          </p:cNvSpPr>
          <p:nvPr>
            <p:ph type="sldNum" sz="quarter" idx="5"/>
          </p:nvPr>
        </p:nvSpPr>
        <p:spPr/>
        <p:txBody>
          <a:bodyPr/>
          <a:lstStyle/>
          <a:p>
            <a:fld id="{0A37F322-351C-4A4C-AAE9-53164E5DA85F}" type="slidenum">
              <a:rPr lang="en-US" altLang="en-US"/>
              <a:pPr/>
              <a:t>8</a:t>
            </a:fld>
            <a:endParaRPr lang="en-US" altLang="en-US" dirty="0"/>
          </a:p>
        </p:txBody>
      </p:sp>
    </p:spTree>
    <p:extLst>
      <p:ext uri="{BB962C8B-B14F-4D97-AF65-F5344CB8AC3E}">
        <p14:creationId xmlns:p14="http://schemas.microsoft.com/office/powerpoint/2010/main" val="113381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should include major and minor referrals.</a:t>
            </a:r>
          </a:p>
          <a:p>
            <a:r>
              <a:rPr lang="en-US" dirty="0">
                <a:cs typeface="Calibri"/>
              </a:rPr>
              <a:t>Include SWD suspensions, both in and out of school.</a:t>
            </a:r>
          </a:p>
        </p:txBody>
      </p:sp>
      <p:sp>
        <p:nvSpPr>
          <p:cNvPr id="4" name="Slide Number Placeholder 3"/>
          <p:cNvSpPr>
            <a:spLocks noGrp="1"/>
          </p:cNvSpPr>
          <p:nvPr>
            <p:ph type="sldNum" sz="quarter" idx="5"/>
          </p:nvPr>
        </p:nvSpPr>
        <p:spPr/>
        <p:txBody>
          <a:bodyPr/>
          <a:lstStyle/>
          <a:p>
            <a:fld id="{0A37F322-351C-4A4C-AAE9-53164E5DA85F}" type="slidenum">
              <a:rPr lang="en-US" altLang="en-US"/>
              <a:pPr/>
              <a:t>10</a:t>
            </a:fld>
            <a:endParaRPr lang="en-US" altLang="en-US" dirty="0"/>
          </a:p>
        </p:txBody>
      </p:sp>
    </p:spTree>
    <p:extLst>
      <p:ext uri="{BB962C8B-B14F-4D97-AF65-F5344CB8AC3E}">
        <p14:creationId xmlns:p14="http://schemas.microsoft.com/office/powerpoint/2010/main" val="9922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How are you using it?</a:t>
            </a:r>
          </a:p>
        </p:txBody>
      </p:sp>
      <p:sp>
        <p:nvSpPr>
          <p:cNvPr id="4" name="Slide Number Placeholder 3"/>
          <p:cNvSpPr>
            <a:spLocks noGrp="1"/>
          </p:cNvSpPr>
          <p:nvPr>
            <p:ph type="sldNum" sz="quarter" idx="5"/>
          </p:nvPr>
        </p:nvSpPr>
        <p:spPr/>
        <p:txBody>
          <a:bodyPr/>
          <a:lstStyle/>
          <a:p>
            <a:fld id="{0A37F322-351C-4A4C-AAE9-53164E5DA85F}" type="slidenum">
              <a:rPr lang="en-US" altLang="en-US"/>
              <a:pPr/>
              <a:t>16</a:t>
            </a:fld>
            <a:endParaRPr lang="en-US" altLang="en-US"/>
          </a:p>
        </p:txBody>
      </p:sp>
    </p:spTree>
    <p:extLst>
      <p:ext uri="{BB962C8B-B14F-4D97-AF65-F5344CB8AC3E}">
        <p14:creationId xmlns:p14="http://schemas.microsoft.com/office/powerpoint/2010/main" val="4493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How are you using it?</a:t>
            </a:r>
          </a:p>
        </p:txBody>
      </p:sp>
      <p:sp>
        <p:nvSpPr>
          <p:cNvPr id="4" name="Slide Number Placeholder 3"/>
          <p:cNvSpPr>
            <a:spLocks noGrp="1"/>
          </p:cNvSpPr>
          <p:nvPr>
            <p:ph type="sldNum" sz="quarter" idx="5"/>
          </p:nvPr>
        </p:nvSpPr>
        <p:spPr/>
        <p:txBody>
          <a:bodyPr/>
          <a:lstStyle/>
          <a:p>
            <a:fld id="{0A37F322-351C-4A4C-AAE9-53164E5DA85F}" type="slidenum">
              <a:rPr lang="en-US" altLang="en-US"/>
              <a:pPr/>
              <a:t>17</a:t>
            </a:fld>
            <a:endParaRPr lang="en-US" altLang="en-US"/>
          </a:p>
        </p:txBody>
      </p:sp>
    </p:spTree>
    <p:extLst>
      <p:ext uri="{BB962C8B-B14F-4D97-AF65-F5344CB8AC3E}">
        <p14:creationId xmlns:p14="http://schemas.microsoft.com/office/powerpoint/2010/main" val="33332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7F322-351C-4A4C-AAE9-53164E5DA85F}" type="slidenum">
              <a:rPr lang="en-US" altLang="en-US" smtClean="0"/>
              <a:pPr/>
              <a:t>20</a:t>
            </a:fld>
            <a:endParaRPr lang="en-US" altLang="en-US"/>
          </a:p>
        </p:txBody>
      </p:sp>
    </p:spTree>
    <p:extLst>
      <p:ext uri="{BB962C8B-B14F-4D97-AF65-F5344CB8AC3E}">
        <p14:creationId xmlns:p14="http://schemas.microsoft.com/office/powerpoint/2010/main" val="4013636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9A517D3F-48D3-320D-C2F4-C2DF05D16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1C15368-FBC0-58BF-63E0-59DC719B8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85B25712-155E-ABAA-29F0-13081AB1EC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1CCE3C-65D0-4752-97CC-4CCC1F067C87}" type="slidenum">
              <a:rPr lang="en-US" altLang="en-US"/>
              <a:pPr/>
              <a:t>23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42C8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52C252C-A72B-8B35-9EDC-085A1428ECBF}"/>
              </a:ext>
            </a:extLst>
          </p:cNvPr>
          <p:cNvSpPr>
            <a:spLocks noGrp="1"/>
          </p:cNvSpPr>
          <p:nvPr>
            <p:ph type="dt" sz="half" idx="10"/>
          </p:nvPr>
        </p:nvSpPr>
        <p:spPr/>
        <p:txBody>
          <a:bodyPr/>
          <a:lstStyle>
            <a:lvl1pPr>
              <a:defRPr>
                <a:latin typeface="Helvetica Neue" panose="02000503000000020004" pitchFamily="2"/>
              </a:defRPr>
            </a:lvl1pPr>
          </a:lstStyle>
          <a:p>
            <a:pPr>
              <a:defRPr/>
            </a:pPr>
            <a:fld id="{5757EAD3-B455-4D43-B505-33D623AC81FF}" type="datetimeFigureOut">
              <a:rPr lang="en-US"/>
              <a:pPr>
                <a:defRPr/>
              </a:pPr>
              <a:t>3/20/2025</a:t>
            </a:fld>
            <a:endParaRPr lang="en-US" dirty="0"/>
          </a:p>
        </p:txBody>
      </p:sp>
      <p:sp>
        <p:nvSpPr>
          <p:cNvPr id="5" name="Footer Placeholder 4">
            <a:extLst>
              <a:ext uri="{FF2B5EF4-FFF2-40B4-BE49-F238E27FC236}">
                <a16:creationId xmlns:a16="http://schemas.microsoft.com/office/drawing/2014/main" id="{79892183-7251-5053-CC30-176625FB056B}"/>
              </a:ext>
            </a:extLst>
          </p:cNvPr>
          <p:cNvSpPr>
            <a:spLocks noGrp="1"/>
          </p:cNvSpPr>
          <p:nvPr>
            <p:ph type="ftr" sz="quarter" idx="11"/>
          </p:nvPr>
        </p:nvSpPr>
        <p:spPr/>
        <p:txBody>
          <a:bodyPr/>
          <a:lstStyle>
            <a:lvl1pPr>
              <a:defRPr>
                <a:latin typeface="Helvetica Neue" panose="02000503000000020004" pitchFamily="2"/>
              </a:defRPr>
            </a:lvl1pPr>
          </a:lstStyle>
          <a:p>
            <a:pPr>
              <a:defRPr/>
            </a:pPr>
            <a:endParaRPr lang="en-US"/>
          </a:p>
        </p:txBody>
      </p:sp>
      <p:sp>
        <p:nvSpPr>
          <p:cNvPr id="6" name="Slide Number Placeholder 5">
            <a:extLst>
              <a:ext uri="{FF2B5EF4-FFF2-40B4-BE49-F238E27FC236}">
                <a16:creationId xmlns:a16="http://schemas.microsoft.com/office/drawing/2014/main" id="{3356ABFE-BBEE-F641-1143-90F59A032DDA}"/>
              </a:ext>
            </a:extLst>
          </p:cNvPr>
          <p:cNvSpPr>
            <a:spLocks noGrp="1"/>
          </p:cNvSpPr>
          <p:nvPr>
            <p:ph type="sldNum" sz="quarter" idx="12"/>
          </p:nvPr>
        </p:nvSpPr>
        <p:spPr/>
        <p:txBody>
          <a:bodyPr/>
          <a:lstStyle>
            <a:lvl1pPr>
              <a:defRPr>
                <a:latin typeface="Helvetica Neue"/>
              </a:defRPr>
            </a:lvl1pPr>
          </a:lstStyle>
          <a:p>
            <a:fld id="{1B9C2B29-F37F-4A8C-9830-7545A3634EE5}" type="slidenum">
              <a:rPr lang="en-US" altLang="en-US"/>
              <a:pPr/>
              <a:t>‹#›</a:t>
            </a:fld>
            <a:endParaRPr lang="en-US" altLang="en-US"/>
          </a:p>
        </p:txBody>
      </p:sp>
    </p:spTree>
    <p:extLst>
      <p:ext uri="{BB962C8B-B14F-4D97-AF65-F5344CB8AC3E}">
        <p14:creationId xmlns:p14="http://schemas.microsoft.com/office/powerpoint/2010/main" val="142637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539CE-6BAB-4524-91E2-E84BC5EAA3AF}"/>
              </a:ext>
            </a:extLst>
          </p:cNvPr>
          <p:cNvPicPr>
            <a:picLocks noChangeAspect="1"/>
          </p:cNvPicPr>
          <p:nvPr userDrawn="1"/>
        </p:nvPicPr>
        <p:blipFill rotWithShape="1">
          <a:blip r:embed="rId2"/>
          <a:srcRect l="4506" r="4506"/>
          <a:stretch/>
        </p:blipFill>
        <p:spPr>
          <a:xfrm>
            <a:off x="0" y="0"/>
            <a:ext cx="12192000" cy="6858000"/>
          </a:xfrm>
          <a:prstGeom prst="rect">
            <a:avLst/>
          </a:prstGeom>
        </p:spPr>
      </p:pic>
    </p:spTree>
    <p:extLst>
      <p:ext uri="{BB962C8B-B14F-4D97-AF65-F5344CB8AC3E}">
        <p14:creationId xmlns:p14="http://schemas.microsoft.com/office/powerpoint/2010/main" val="171396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CSS Strategy Map">
    <p:spTree>
      <p:nvGrpSpPr>
        <p:cNvPr id="1" name=""/>
        <p:cNvGrpSpPr/>
        <p:nvPr/>
      </p:nvGrpSpPr>
      <p:grpSpPr>
        <a:xfrm>
          <a:off x="0" y="0"/>
          <a:ext cx="0" cy="0"/>
          <a:chOff x="0" y="0"/>
          <a:chExt cx="0" cy="0"/>
        </a:xfrm>
      </p:grpSpPr>
      <p:pic>
        <p:nvPicPr>
          <p:cNvPr id="6" name="Picture 5" descr="Timeline&#10;&#10;Description automatically generated">
            <a:extLst>
              <a:ext uri="{FF2B5EF4-FFF2-40B4-BE49-F238E27FC236}">
                <a16:creationId xmlns:a16="http://schemas.microsoft.com/office/drawing/2014/main" id="{B9C72305-B27E-434D-9158-5AF6D07B52FB}"/>
              </a:ext>
            </a:extLst>
          </p:cNvPr>
          <p:cNvPicPr>
            <a:picLocks noChangeAspect="1"/>
          </p:cNvPicPr>
          <p:nvPr userDrawn="1"/>
        </p:nvPicPr>
        <p:blipFill>
          <a:blip r:embed="rId2"/>
          <a:stretch>
            <a:fillRect/>
          </a:stretch>
        </p:blipFill>
        <p:spPr>
          <a:xfrm>
            <a:off x="679621" y="382287"/>
            <a:ext cx="10832757" cy="6093426"/>
          </a:xfrm>
          <a:prstGeom prst="rect">
            <a:avLst/>
          </a:prstGeom>
        </p:spPr>
      </p:pic>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Tree>
    <p:extLst>
      <p:ext uri="{BB962C8B-B14F-4D97-AF65-F5344CB8AC3E}">
        <p14:creationId xmlns:p14="http://schemas.microsoft.com/office/powerpoint/2010/main" val="269412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9" y="3644900"/>
            <a:ext cx="3724528" cy="1808707"/>
          </a:xfrm>
        </p:spPr>
        <p:txBody>
          <a:bodyPr>
            <a:normAutofit/>
          </a:bodyPr>
          <a:lstStyle>
            <a:lvl1pPr marL="0" indent="0">
              <a:lnSpc>
                <a:spcPct val="100000"/>
              </a:lnSpc>
              <a:spcBef>
                <a:spcPts val="200"/>
              </a:spcBef>
              <a:buFont typeface="Arial" panose="020B0604020202020204" pitchFamily="34" charse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ltLang="en-US" dirty="0"/>
              <a:t>Name Here</a:t>
            </a:r>
            <a:endParaRPr lang="en-US" dirty="0"/>
          </a:p>
          <a:p>
            <a:r>
              <a:rPr lang="en-US" altLang="en-US" dirty="0">
                <a:cs typeface="Calibri"/>
              </a:rPr>
              <a:t>Title Here</a:t>
            </a:r>
          </a:p>
          <a:p>
            <a:r>
              <a:rPr lang="en-US" altLang="en-US" dirty="0">
                <a:cs typeface="Calibri"/>
              </a:rPr>
              <a:t>Office/Department Here</a:t>
            </a:r>
            <a:endParaRPr lang="en-US" altLang="en-US" dirty="0"/>
          </a:p>
          <a:p>
            <a:r>
              <a:rPr lang="en-US" altLang="en-US" dirty="0"/>
              <a:t>Date</a:t>
            </a:r>
            <a:endParaRPr lang="en-US" dirty="0">
              <a:cs typeface="Calibri" panose="020F0502020204030204"/>
            </a:endParaRPr>
          </a:p>
        </p:txBody>
      </p:sp>
      <p:sp>
        <p:nvSpPr>
          <p:cNvPr id="6" name="Oval 5">
            <a:extLst>
              <a:ext uri="{FF2B5EF4-FFF2-40B4-BE49-F238E27FC236}">
                <a16:creationId xmlns:a16="http://schemas.microsoft.com/office/drawing/2014/main" id="{D4963D53-6969-914E-851C-8A73A85B5720}"/>
              </a:ext>
            </a:extLst>
          </p:cNvPr>
          <p:cNvSpPr/>
          <p:nvPr userDrawn="1"/>
        </p:nvSpPr>
        <p:spPr>
          <a:xfrm>
            <a:off x="5603186" y="1751512"/>
            <a:ext cx="5260828" cy="4236829"/>
          </a:xfrm>
          <a:prstGeom prst="ellipse">
            <a:avLst/>
          </a:pr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7" name="Oval 6">
            <a:extLst>
              <a:ext uri="{FF2B5EF4-FFF2-40B4-BE49-F238E27FC236}">
                <a16:creationId xmlns:a16="http://schemas.microsoft.com/office/drawing/2014/main" id="{E75AFC0D-FA19-6049-9277-6D57E9B8D880}"/>
              </a:ext>
            </a:extLst>
          </p:cNvPr>
          <p:cNvSpPr/>
          <p:nvPr userDrawn="1"/>
        </p:nvSpPr>
        <p:spPr>
          <a:xfrm>
            <a:off x="6718119" y="1096436"/>
            <a:ext cx="5260828" cy="42368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pic>
        <p:nvPicPr>
          <p:cNvPr id="9" name="Picture Placeholder 3">
            <a:extLst>
              <a:ext uri="{FF2B5EF4-FFF2-40B4-BE49-F238E27FC236}">
                <a16:creationId xmlns:a16="http://schemas.microsoft.com/office/drawing/2014/main" id="{51074F20-888F-CA40-A6B0-2CFDC31AA13D}"/>
              </a:ext>
            </a:extLst>
          </p:cNvPr>
          <p:cNvPicPr preferRelativeResize="0">
            <a:picLocks noChangeAspect="1"/>
          </p:cNvPicPr>
          <p:nvPr userDrawn="1"/>
        </p:nvPicPr>
        <p:blipFill rotWithShape="1">
          <a:blip r:embed="rId2"/>
          <a:srcRect l="16079" t="17453" r="11200" b="9826"/>
          <a:stretch/>
        </p:blipFill>
        <p:spPr>
          <a:xfrm>
            <a:off x="5664200" y="1498917"/>
            <a:ext cx="6051010" cy="4031971"/>
          </a:xfrm>
          <a:prstGeom prst="ellipse">
            <a:avLst/>
          </a:prstGeom>
        </p:spPr>
      </p:pic>
      <p:pic>
        <p:nvPicPr>
          <p:cNvPr id="10" name="Picture 9">
            <a:extLst>
              <a:ext uri="{FF2B5EF4-FFF2-40B4-BE49-F238E27FC236}">
                <a16:creationId xmlns:a16="http://schemas.microsoft.com/office/drawing/2014/main" id="{B487D0A9-13E4-5E4B-8202-CED5DBB9247A}"/>
              </a:ext>
            </a:extLst>
          </p:cNvPr>
          <p:cNvPicPr>
            <a:picLocks noChangeAspect="1"/>
          </p:cNvPicPr>
          <p:nvPr userDrawn="1"/>
        </p:nvPicPr>
        <p:blipFill>
          <a:blip r:embed="rId3"/>
          <a:stretch>
            <a:fillRect/>
          </a:stretch>
        </p:blipFill>
        <p:spPr>
          <a:xfrm>
            <a:off x="839788" y="1151449"/>
            <a:ext cx="1738494" cy="771236"/>
          </a:xfrm>
          <a:prstGeom prst="rect">
            <a:avLst/>
          </a:prstGeom>
        </p:spPr>
      </p:pic>
      <p:sp>
        <p:nvSpPr>
          <p:cNvPr id="11" name="Slide Number Placeholder 5">
            <a:extLst>
              <a:ext uri="{FF2B5EF4-FFF2-40B4-BE49-F238E27FC236}">
                <a16:creationId xmlns:a16="http://schemas.microsoft.com/office/drawing/2014/main" id="{DDD48D20-35F3-CE4F-897A-1423A32B602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dirty="0"/>
          </a:p>
        </p:txBody>
      </p:sp>
      <p:sp>
        <p:nvSpPr>
          <p:cNvPr id="12" name="Text Placeholder 11">
            <a:extLst>
              <a:ext uri="{FF2B5EF4-FFF2-40B4-BE49-F238E27FC236}">
                <a16:creationId xmlns:a16="http://schemas.microsoft.com/office/drawing/2014/main" id="{28329CC0-23D5-704E-B23C-658EB1923CF5}"/>
              </a:ext>
            </a:extLst>
          </p:cNvPr>
          <p:cNvSpPr>
            <a:spLocks noGrp="1"/>
          </p:cNvSpPr>
          <p:nvPr>
            <p:ph type="body" sz="quarter" idx="13" hasCustomPrompt="1"/>
          </p:nvPr>
        </p:nvSpPr>
        <p:spPr>
          <a:xfrm>
            <a:off x="839788" y="2501900"/>
            <a:ext cx="3948112" cy="1054100"/>
          </a:xfrm>
        </p:spPr>
        <p:txBody>
          <a:bodyPr anchor="t">
            <a:normAutofit/>
          </a:bodyPr>
          <a:lstStyle>
            <a:lvl1pPr marL="0" indent="0">
              <a:buNone/>
              <a:defRPr sz="3200" b="1">
                <a:solidFill>
                  <a:schemeClr val="accent1"/>
                </a:solidFill>
              </a:defRPr>
            </a:lvl1pPr>
          </a:lstStyle>
          <a:p>
            <a:pPr lvl="0"/>
            <a:r>
              <a:rPr lang="en-US" dirty="0"/>
              <a:t>SECTION TITLE GOES    </a:t>
            </a:r>
          </a:p>
          <a:p>
            <a:pPr lvl="0"/>
            <a:r>
              <a:rPr lang="en-US" dirty="0"/>
              <a:t>HERE</a:t>
            </a:r>
          </a:p>
        </p:txBody>
      </p:sp>
    </p:spTree>
    <p:extLst>
      <p:ext uri="{BB962C8B-B14F-4D97-AF65-F5344CB8AC3E}">
        <p14:creationId xmlns:p14="http://schemas.microsoft.com/office/powerpoint/2010/main" val="2304593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10" name="Slide Number Placeholder 5">
            <a:extLst>
              <a:ext uri="{FF2B5EF4-FFF2-40B4-BE49-F238E27FC236}">
                <a16:creationId xmlns:a16="http://schemas.microsoft.com/office/drawing/2014/main" id="{DCEA78DF-D022-AD43-80BA-519044C4219B}"/>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dirty="0"/>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dirty="0"/>
              <a:t>SLIDE TITLE GOES HERE</a:t>
            </a:r>
          </a:p>
        </p:txBody>
      </p:sp>
    </p:spTree>
    <p:extLst>
      <p:ext uri="{BB962C8B-B14F-4D97-AF65-F5344CB8AC3E}">
        <p14:creationId xmlns:p14="http://schemas.microsoft.com/office/powerpoint/2010/main" val="2633340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dirty="0"/>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dirty="0"/>
              <a:t>SLIDE TITLE GOES</a:t>
            </a:r>
          </a:p>
          <a:p>
            <a:pPr lvl="0"/>
            <a:r>
              <a:rPr lang="en-US" dirty="0"/>
              <a:t>HERE</a:t>
            </a:r>
          </a:p>
        </p:txBody>
      </p:sp>
    </p:spTree>
    <p:extLst>
      <p:ext uri="{BB962C8B-B14F-4D97-AF65-F5344CB8AC3E}">
        <p14:creationId xmlns:p14="http://schemas.microsoft.com/office/powerpoint/2010/main" val="368923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userDrawn="1"/>
        </p:nvPicPr>
        <p:blipFill>
          <a:blip r:embed="rId2"/>
          <a:stretch>
            <a:fillRect/>
          </a:stretch>
        </p:blipFill>
        <p:spPr>
          <a:xfrm>
            <a:off x="10692052" y="6199290"/>
            <a:ext cx="990359" cy="439346"/>
          </a:xfrm>
          <a:prstGeom prst="rect">
            <a:avLst/>
          </a:prstGeom>
        </p:spPr>
      </p:pic>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0"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dirty="0"/>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600" y="1466811"/>
            <a:ext cx="3325812" cy="1054100"/>
          </a:xfrm>
        </p:spPr>
        <p:txBody>
          <a:bodyPr anchor="t">
            <a:normAutofit/>
          </a:bodyPr>
          <a:lstStyle>
            <a:lvl1pPr marL="0" indent="0">
              <a:buNone/>
              <a:defRPr sz="3200" b="1">
                <a:solidFill>
                  <a:schemeClr val="accent1"/>
                </a:solidFill>
              </a:defRPr>
            </a:lvl1pPr>
          </a:lstStyle>
          <a:p>
            <a:pPr lvl="0"/>
            <a:r>
              <a:rPr lang="en-US" dirty="0"/>
              <a:t>SLIDE TITLE GOES </a:t>
            </a:r>
          </a:p>
          <a:p>
            <a:pPr lvl="0"/>
            <a:r>
              <a:rPr lang="en-US" dirty="0"/>
              <a:t>HERE</a:t>
            </a:r>
          </a:p>
        </p:txBody>
      </p:sp>
    </p:spTree>
    <p:extLst>
      <p:ext uri="{BB962C8B-B14F-4D97-AF65-F5344CB8AC3E}">
        <p14:creationId xmlns:p14="http://schemas.microsoft.com/office/powerpoint/2010/main" val="3629133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dirty="0"/>
              <a:t>Drag Picture here</a:t>
            </a:r>
          </a:p>
        </p:txBody>
      </p:sp>
      <p:sp>
        <p:nvSpPr>
          <p:cNvPr id="11" name="Slide Number Placeholder 5">
            <a:extLst>
              <a:ext uri="{FF2B5EF4-FFF2-40B4-BE49-F238E27FC236}">
                <a16:creationId xmlns:a16="http://schemas.microsoft.com/office/drawing/2014/main" id="{68FA4FCB-4CDC-694C-8793-9301E5B4E34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pic>
        <p:nvPicPr>
          <p:cNvPr id="6" name="Picture 5">
            <a:extLst>
              <a:ext uri="{FF2B5EF4-FFF2-40B4-BE49-F238E27FC236}">
                <a16:creationId xmlns:a16="http://schemas.microsoft.com/office/drawing/2014/main" id="{9397D99B-2892-D34A-AABA-6244C6763650}"/>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dirty="0"/>
              <a:t>SLIDE TITLE GOES HERE</a:t>
            </a:r>
          </a:p>
        </p:txBody>
      </p:sp>
    </p:spTree>
    <p:extLst>
      <p:ext uri="{BB962C8B-B14F-4D97-AF65-F5344CB8AC3E}">
        <p14:creationId xmlns:p14="http://schemas.microsoft.com/office/powerpoint/2010/main" val="1851689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EC2E64C6-8161-FC4C-BC1A-16E9A4EB4CFA}"/>
              </a:ext>
            </a:extLst>
          </p:cNvPr>
          <p:cNvSpPr/>
          <p:nvPr userDrawn="1"/>
        </p:nvSpPr>
        <p:spPr>
          <a:xfrm>
            <a:off x="6958774" y="1057607"/>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3EF88F79-2468-9746-825B-5C05AF6E1920}"/>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dirty="0"/>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dirty="0"/>
              <a:t>SLIDE TITLE GOES HERE</a:t>
            </a:r>
          </a:p>
        </p:txBody>
      </p:sp>
    </p:spTree>
    <p:extLst>
      <p:ext uri="{BB962C8B-B14F-4D97-AF65-F5344CB8AC3E}">
        <p14:creationId xmlns:p14="http://schemas.microsoft.com/office/powerpoint/2010/main" val="3987212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Oval 5">
            <a:extLst>
              <a:ext uri="{FF2B5EF4-FFF2-40B4-BE49-F238E27FC236}">
                <a16:creationId xmlns:a16="http://schemas.microsoft.com/office/drawing/2014/main" id="{3E8BC091-7305-2D4F-8F60-262870F710EB}"/>
              </a:ext>
            </a:extLst>
          </p:cNvPr>
          <p:cNvSpPr/>
          <p:nvPr userDrawn="1"/>
        </p:nvSpPr>
        <p:spPr>
          <a:xfrm>
            <a:off x="451159" y="1057607"/>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5">
            <a:extLst>
              <a:ext uri="{FF2B5EF4-FFF2-40B4-BE49-F238E27FC236}">
                <a16:creationId xmlns:a16="http://schemas.microsoft.com/office/drawing/2014/main" id="{14883446-AA8C-4D43-9DB9-097AC1B32751}"/>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dirty="0"/>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dirty="0"/>
              <a:t>SLIDE TITLE GOES HERE</a:t>
            </a:r>
          </a:p>
        </p:txBody>
      </p:sp>
    </p:spTree>
    <p:extLst>
      <p:ext uri="{BB962C8B-B14F-4D97-AF65-F5344CB8AC3E}">
        <p14:creationId xmlns:p14="http://schemas.microsoft.com/office/powerpoint/2010/main" val="1580007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4" name="Text Placeholder 3">
            <a:extLst>
              <a:ext uri="{FF2B5EF4-FFF2-40B4-BE49-F238E27FC236}">
                <a16:creationId xmlns:a16="http://schemas.microsoft.com/office/drawing/2014/main" id="{9CFF7081-4F89-714B-AC77-1F261BBD8F59}"/>
              </a:ext>
            </a:extLst>
          </p:cNvPr>
          <p:cNvSpPr>
            <a:spLocks noGrp="1"/>
          </p:cNvSpPr>
          <p:nvPr>
            <p:ph type="body" sz="quarter" idx="13" hasCustomPrompt="1"/>
          </p:nvPr>
        </p:nvSpPr>
        <p:spPr>
          <a:xfrm>
            <a:off x="0" y="0"/>
            <a:ext cx="12192000" cy="1514994"/>
          </a:xfrm>
          <a:solidFill>
            <a:schemeClr val="accent1"/>
          </a:solidFill>
        </p:spPr>
        <p:txBody>
          <a:bodyPr anchor="ctr">
            <a:normAutofit/>
          </a:bodyPr>
          <a:lstStyle>
            <a:lvl1pPr marL="0" indent="0" algn="ctr">
              <a:buNone/>
              <a:defRPr sz="3200" b="1">
                <a:solidFill>
                  <a:schemeClr val="bg2"/>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TABLE GOES HERE</a:t>
            </a:r>
          </a:p>
        </p:txBody>
      </p:sp>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701799" y="1947379"/>
            <a:ext cx="9118600" cy="3819525"/>
          </a:xfrm>
        </p:spPr>
        <p:txBody>
          <a:bodyPr/>
          <a:lstStyle/>
          <a:p>
            <a:r>
              <a:rPr lang="en-US"/>
              <a:t>Click icon to add table</a:t>
            </a:r>
          </a:p>
        </p:txBody>
      </p:sp>
    </p:spTree>
    <p:extLst>
      <p:ext uri="{BB962C8B-B14F-4D97-AF65-F5344CB8AC3E}">
        <p14:creationId xmlns:p14="http://schemas.microsoft.com/office/powerpoint/2010/main" val="208065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B831A5A-2B16-1060-7459-77C31FFB0697}"/>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727E22B1-7035-4197-C2AE-0C269D5ACADB}"/>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DDAFE435-835E-0AF7-A557-8D81B01A7FA1}"/>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0">
              <a:extLst>
                <a:ext uri="{FF2B5EF4-FFF2-40B4-BE49-F238E27FC236}">
                  <a16:creationId xmlns:a16="http://schemas.microsoft.com/office/drawing/2014/main" id="{C74FF5FB-2525-F622-9A1D-C1867F0F50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Date Placeholder 3">
            <a:extLst>
              <a:ext uri="{FF2B5EF4-FFF2-40B4-BE49-F238E27FC236}">
                <a16:creationId xmlns:a16="http://schemas.microsoft.com/office/drawing/2014/main" id="{0394A32C-5BC1-31F3-2A41-EDA53659285F}"/>
              </a:ext>
            </a:extLst>
          </p:cNvPr>
          <p:cNvSpPr>
            <a:spLocks noGrp="1"/>
          </p:cNvSpPr>
          <p:nvPr>
            <p:ph type="dt" sz="half" idx="10"/>
          </p:nvPr>
        </p:nvSpPr>
        <p:spPr/>
        <p:txBody>
          <a:bodyPr/>
          <a:lstStyle>
            <a:lvl1pPr>
              <a:defRPr/>
            </a:lvl1pPr>
          </a:lstStyle>
          <a:p>
            <a:pPr>
              <a:defRPr/>
            </a:pPr>
            <a:fld id="{6A5FB800-C952-4FD0-B369-54BD3FFE5F51}" type="datetimeFigureOut">
              <a:rPr lang="en-US"/>
              <a:pPr>
                <a:defRPr/>
              </a:pPr>
              <a:t>3/20/2025</a:t>
            </a:fld>
            <a:endParaRPr lang="en-US"/>
          </a:p>
        </p:txBody>
      </p:sp>
      <p:sp>
        <p:nvSpPr>
          <p:cNvPr id="9" name="Footer Placeholder 4">
            <a:extLst>
              <a:ext uri="{FF2B5EF4-FFF2-40B4-BE49-F238E27FC236}">
                <a16:creationId xmlns:a16="http://schemas.microsoft.com/office/drawing/2014/main" id="{F6E75967-18C0-3C23-F8F0-9BC81F183E3E}"/>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C73E81CC-88FF-3200-CB93-5F86DA725C5D}"/>
              </a:ext>
            </a:extLst>
          </p:cNvPr>
          <p:cNvSpPr>
            <a:spLocks noGrp="1"/>
          </p:cNvSpPr>
          <p:nvPr>
            <p:ph type="sldNum" sz="quarter" idx="12"/>
          </p:nvPr>
        </p:nvSpPr>
        <p:spPr/>
        <p:txBody>
          <a:bodyPr/>
          <a:lstStyle>
            <a:lvl1pPr>
              <a:defRPr/>
            </a:lvl1pPr>
          </a:lstStyle>
          <a:p>
            <a:fld id="{C2A3D874-EA07-4F55-9B0A-E736BF85FA63}" type="slidenum">
              <a:rPr lang="en-US" altLang="en-US"/>
              <a:pPr/>
              <a:t>‹#›</a:t>
            </a:fld>
            <a:endParaRPr lang="en-US" altLang="en-US"/>
          </a:p>
        </p:txBody>
      </p:sp>
    </p:spTree>
    <p:extLst>
      <p:ext uri="{BB962C8B-B14F-4D97-AF65-F5344CB8AC3E}">
        <p14:creationId xmlns:p14="http://schemas.microsoft.com/office/powerpoint/2010/main" val="271147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F504A-6315-3E4C-96FF-7535EF95E85C}"/>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pic>
        <p:nvPicPr>
          <p:cNvPr id="8" name="Picture 7">
            <a:extLst>
              <a:ext uri="{FF2B5EF4-FFF2-40B4-BE49-F238E27FC236}">
                <a16:creationId xmlns:a16="http://schemas.microsoft.com/office/drawing/2014/main" id="{705C9F05-CF31-194A-A832-EFD4CC6822FA}"/>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dirty="0"/>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914400"/>
          </a:xfrm>
        </p:spPr>
        <p:txBody>
          <a:bodyPr/>
          <a:lstStyle>
            <a:lvl1pPr>
              <a:defRPr/>
            </a:lvl1pPr>
          </a:lstStyle>
          <a:p>
            <a:pPr lvl="0"/>
            <a:r>
              <a:rPr lang="en-US" dirty="0"/>
              <a:t>Text/ pictures/ chart goes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5200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userDrawn="1"/>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userDrawn="1"/>
        </p:nvPicPr>
        <p:blipFill>
          <a:blip r:embed="rId3"/>
          <a:stretch>
            <a:fillRect/>
          </a:stretch>
        </p:blipFill>
        <p:spPr>
          <a:xfrm>
            <a:off x="4378325" y="2679136"/>
            <a:ext cx="3435350" cy="1524000"/>
          </a:xfrm>
          <a:prstGeom prst="rect">
            <a:avLst/>
          </a:prstGeom>
        </p:spPr>
      </p:pic>
    </p:spTree>
    <p:extLst>
      <p:ext uri="{BB962C8B-B14F-4D97-AF65-F5344CB8AC3E}">
        <p14:creationId xmlns:p14="http://schemas.microsoft.com/office/powerpoint/2010/main" val="202711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DAA812-3F6F-4652-8875-C30D563C738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3330204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DAA812-3F6F-4652-8875-C30D563C738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4165931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DAA812-3F6F-4652-8875-C30D563C738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448136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DAA812-3F6F-4652-8875-C30D563C7385}"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653317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DAA812-3F6F-4652-8875-C30D563C7385}"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737300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DAA812-3F6F-4652-8875-C30D563C7385}"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3150904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AA812-3F6F-4652-8875-C30D563C7385}"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815974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DAA812-3F6F-4652-8875-C30D563C7385}"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99354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2AA84516-FE74-B7BF-9AC7-C17A12B46A51}"/>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841B119F-A009-0FCF-E365-5A691A915698}"/>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E933A0A4-7B87-C5DE-859F-F1CE2D0C38FC}"/>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9E5B511-2243-1A7D-706F-536EA78723B7}"/>
                </a:ext>
              </a:extLst>
            </p:cNvPr>
            <p:cNvSpPr txBox="1">
              <a:spLocks noChangeArrowheads="1"/>
            </p:cNvSpPr>
            <p:nvPr userDrawn="1"/>
          </p:nvSpPr>
          <p:spPr bwMode="auto">
            <a:xfrm>
              <a:off x="8153400" y="293488"/>
              <a:ext cx="2433638" cy="30776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400" dirty="0">
                  <a:solidFill>
                    <a:schemeClr val="bg1"/>
                  </a:solidFill>
                  <a:latin typeface="Arial" panose="020B0604020202020204" pitchFamily="34" charset="0"/>
                  <a:cs typeface="Arial" panose="020B0604020202020204" pitchFamily="34" charset="0"/>
                </a:rPr>
                <a:t>Department Name Here</a:t>
              </a:r>
            </a:p>
          </p:txBody>
        </p:sp>
        <p:pic>
          <p:nvPicPr>
            <p:cNvPr id="8" name="Picture 10">
              <a:extLst>
                <a:ext uri="{FF2B5EF4-FFF2-40B4-BE49-F238E27FC236}">
                  <a16:creationId xmlns:a16="http://schemas.microsoft.com/office/drawing/2014/main" id="{8B54B968-A224-726B-9373-E2E1D4089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CBF48523-A65F-BA13-ABD0-46F3A0AAD911}"/>
              </a:ext>
            </a:extLst>
          </p:cNvPr>
          <p:cNvSpPr>
            <a:spLocks noGrp="1"/>
          </p:cNvSpPr>
          <p:nvPr>
            <p:ph type="dt" sz="half" idx="10"/>
          </p:nvPr>
        </p:nvSpPr>
        <p:spPr/>
        <p:txBody>
          <a:bodyPr/>
          <a:lstStyle>
            <a:lvl1pPr>
              <a:defRPr/>
            </a:lvl1pPr>
          </a:lstStyle>
          <a:p>
            <a:pPr>
              <a:defRPr/>
            </a:pPr>
            <a:fld id="{266BA6D1-1FC3-4595-96B3-BA09083ABA40}" type="datetimeFigureOut">
              <a:rPr lang="en-US"/>
              <a:pPr>
                <a:defRPr/>
              </a:pPr>
              <a:t>3/20/2025</a:t>
            </a:fld>
            <a:endParaRPr lang="en-US"/>
          </a:p>
        </p:txBody>
      </p:sp>
      <p:sp>
        <p:nvSpPr>
          <p:cNvPr id="10" name="Footer Placeholder 4">
            <a:extLst>
              <a:ext uri="{FF2B5EF4-FFF2-40B4-BE49-F238E27FC236}">
                <a16:creationId xmlns:a16="http://schemas.microsoft.com/office/drawing/2014/main" id="{D060B1B5-4A8E-7D9A-2AE9-F5423A18142C}"/>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C5CD73B7-F2AA-ED1D-A03E-133E05E033BE}"/>
              </a:ext>
            </a:extLst>
          </p:cNvPr>
          <p:cNvSpPr>
            <a:spLocks noGrp="1"/>
          </p:cNvSpPr>
          <p:nvPr>
            <p:ph type="sldNum" sz="quarter" idx="12"/>
          </p:nvPr>
        </p:nvSpPr>
        <p:spPr/>
        <p:txBody>
          <a:bodyPr/>
          <a:lstStyle>
            <a:lvl1pPr>
              <a:defRPr/>
            </a:lvl1pPr>
          </a:lstStyle>
          <a:p>
            <a:fld id="{7D056174-CE8F-449C-9A31-FBA211504ADC}" type="slidenum">
              <a:rPr lang="en-US" altLang="en-US"/>
              <a:pPr/>
              <a:t>‹#›</a:t>
            </a:fld>
            <a:endParaRPr lang="en-US" altLang="en-US"/>
          </a:p>
        </p:txBody>
      </p:sp>
    </p:spTree>
    <p:extLst>
      <p:ext uri="{BB962C8B-B14F-4D97-AF65-F5344CB8AC3E}">
        <p14:creationId xmlns:p14="http://schemas.microsoft.com/office/powerpoint/2010/main" val="2318611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DAA812-3F6F-4652-8875-C30D563C7385}"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2394088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DAA812-3F6F-4652-8875-C30D563C738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3736710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DAA812-3F6F-4652-8875-C30D563C738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3F6333-6D75-4D26-A49A-6824AA47688D}" type="slidenum">
              <a:rPr lang="en-US" smtClean="0"/>
              <a:t>‹#›</a:t>
            </a:fld>
            <a:endParaRPr lang="en-US"/>
          </a:p>
        </p:txBody>
      </p:sp>
    </p:spTree>
    <p:extLst>
      <p:ext uri="{BB962C8B-B14F-4D97-AF65-F5344CB8AC3E}">
        <p14:creationId xmlns:p14="http://schemas.microsoft.com/office/powerpoint/2010/main" val="1461063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3903940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3872660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2139856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3065860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2280658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3600648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85400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29EC7FBD-7452-1C95-BF64-313BB91CFAC2}"/>
              </a:ext>
            </a:extLst>
          </p:cNvPr>
          <p:cNvGrpSpPr>
            <a:grpSpLocks/>
          </p:cNvGrpSpPr>
          <p:nvPr userDrawn="1"/>
        </p:nvGrpSpPr>
        <p:grpSpPr bwMode="auto">
          <a:xfrm>
            <a:off x="0" y="0"/>
            <a:ext cx="12192000" cy="858838"/>
            <a:chOff x="0" y="0"/>
            <a:chExt cx="12192000" cy="858253"/>
          </a:xfrm>
        </p:grpSpPr>
        <p:sp>
          <p:nvSpPr>
            <p:cNvPr id="5" name="Rectangle 4">
              <a:extLst>
                <a:ext uri="{FF2B5EF4-FFF2-40B4-BE49-F238E27FC236}">
                  <a16:creationId xmlns:a16="http://schemas.microsoft.com/office/drawing/2014/main" id="{14E33258-FFC3-7DF4-E226-1A2644E6B6B1}"/>
                </a:ext>
              </a:extLst>
            </p:cNvPr>
            <p:cNvSpPr/>
            <p:nvPr userDrawn="1"/>
          </p:nvSpPr>
          <p:spPr>
            <a:xfrm>
              <a:off x="0" y="0"/>
              <a:ext cx="12192000" cy="858253"/>
            </a:xfrm>
            <a:prstGeom prst="rect">
              <a:avLst/>
            </a:prstGeom>
            <a:solidFill>
              <a:srgbClr val="042C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99F62412-B62F-C52B-98A7-F4A00860B6A8}"/>
                </a:ext>
              </a:extLst>
            </p:cNvPr>
            <p:cNvCxnSpPr/>
            <p:nvPr userDrawn="1"/>
          </p:nvCxnSpPr>
          <p:spPr>
            <a:xfrm>
              <a:off x="10367963" y="180852"/>
              <a:ext cx="0" cy="5330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42E8D8-56C9-09BA-0D59-5A8817DA140C}"/>
                </a:ext>
              </a:extLst>
            </p:cNvPr>
            <p:cNvSpPr txBox="1">
              <a:spLocks noChangeArrowheads="1"/>
            </p:cNvSpPr>
            <p:nvPr userDrawn="1"/>
          </p:nvSpPr>
          <p:spPr bwMode="auto">
            <a:xfrm>
              <a:off x="8153400" y="293488"/>
              <a:ext cx="2433638" cy="30776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400" dirty="0">
                  <a:solidFill>
                    <a:schemeClr val="bg1"/>
                  </a:solidFill>
                  <a:latin typeface="Arial" panose="020B0604020202020204" pitchFamily="34" charset="0"/>
                  <a:cs typeface="Arial" panose="020B0604020202020204" pitchFamily="34" charset="0"/>
                </a:rPr>
                <a:t>Department Name Here</a:t>
              </a:r>
            </a:p>
          </p:txBody>
        </p:sp>
        <p:pic>
          <p:nvPicPr>
            <p:cNvPr id="8" name="Picture 10">
              <a:extLst>
                <a:ext uri="{FF2B5EF4-FFF2-40B4-BE49-F238E27FC236}">
                  <a16:creationId xmlns:a16="http://schemas.microsoft.com/office/drawing/2014/main" id="{C57954F3-4C65-07E2-784D-0E8DA2A5F0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4141" y="73671"/>
              <a:ext cx="1429206" cy="7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ln>
            <a:solidFill>
              <a:schemeClr val="bg1"/>
            </a:solidFill>
          </a:ln>
        </p:spPr>
        <p:txBody>
          <a:bodyPr/>
          <a:lstStyle>
            <a:lvl1pPr>
              <a:defRPr>
                <a:solidFill>
                  <a:srgbClr val="003296"/>
                </a:solidFill>
                <a:latin typeface="Arial" panose="020B0604020202020204" pitchFamily="34" charset="0"/>
                <a:cs typeface="Arial" panose="020B0604020202020204" pitchFamily="34" charset="0"/>
              </a:defRPr>
            </a:lvl1pPr>
            <a:lvl2pPr>
              <a:defRPr>
                <a:solidFill>
                  <a:srgbClr val="003296"/>
                </a:solidFill>
                <a:latin typeface="Arial" panose="020B0604020202020204" pitchFamily="34" charset="0"/>
                <a:cs typeface="Arial" panose="020B0604020202020204" pitchFamily="34" charset="0"/>
              </a:defRPr>
            </a:lvl2pPr>
            <a:lvl3pPr>
              <a:defRPr>
                <a:solidFill>
                  <a:srgbClr val="003296"/>
                </a:solidFill>
                <a:latin typeface="Arial" panose="020B0604020202020204" pitchFamily="34" charset="0"/>
                <a:cs typeface="Arial" panose="020B0604020202020204" pitchFamily="34" charset="0"/>
              </a:defRPr>
            </a:lvl3pPr>
            <a:lvl4pPr>
              <a:defRPr>
                <a:solidFill>
                  <a:srgbClr val="003296"/>
                </a:solidFill>
                <a:latin typeface="Arial" panose="020B0604020202020204" pitchFamily="34" charset="0"/>
                <a:cs typeface="Arial" panose="020B0604020202020204" pitchFamily="34" charset="0"/>
              </a:defRPr>
            </a:lvl4pPr>
            <a:lvl5pPr>
              <a:defRPr>
                <a:solidFill>
                  <a:srgbClr val="00329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7252" y="1037640"/>
            <a:ext cx="10515600" cy="653048"/>
          </a:xfrm>
        </p:spPr>
        <p:txBody>
          <a:bodyPr/>
          <a:lstStyle>
            <a:lvl1pPr>
              <a:defRPr>
                <a:solidFill>
                  <a:srgbClr val="00329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CDB10B56-5B39-9721-F30A-B39B30B6A2DE}"/>
              </a:ext>
            </a:extLst>
          </p:cNvPr>
          <p:cNvSpPr>
            <a:spLocks noGrp="1"/>
          </p:cNvSpPr>
          <p:nvPr>
            <p:ph type="dt" sz="half" idx="10"/>
          </p:nvPr>
        </p:nvSpPr>
        <p:spPr/>
        <p:txBody>
          <a:bodyPr/>
          <a:lstStyle>
            <a:lvl1pPr>
              <a:defRPr/>
            </a:lvl1pPr>
          </a:lstStyle>
          <a:p>
            <a:pPr>
              <a:defRPr/>
            </a:pPr>
            <a:fld id="{CBE69353-E0C4-4BB5-821D-451AA63F51C6}" type="datetimeFigureOut">
              <a:rPr lang="en-US"/>
              <a:pPr>
                <a:defRPr/>
              </a:pPr>
              <a:t>3/20/2025</a:t>
            </a:fld>
            <a:endParaRPr lang="en-US"/>
          </a:p>
        </p:txBody>
      </p:sp>
      <p:sp>
        <p:nvSpPr>
          <p:cNvPr id="10" name="Footer Placeholder 4">
            <a:extLst>
              <a:ext uri="{FF2B5EF4-FFF2-40B4-BE49-F238E27FC236}">
                <a16:creationId xmlns:a16="http://schemas.microsoft.com/office/drawing/2014/main" id="{B4686638-FF87-E355-78E9-D5355C1FE9C4}"/>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51BF7882-5CF2-F63D-7309-6F48355BC559}"/>
              </a:ext>
            </a:extLst>
          </p:cNvPr>
          <p:cNvSpPr>
            <a:spLocks noGrp="1"/>
          </p:cNvSpPr>
          <p:nvPr>
            <p:ph type="sldNum" sz="quarter" idx="12"/>
          </p:nvPr>
        </p:nvSpPr>
        <p:spPr/>
        <p:txBody>
          <a:bodyPr/>
          <a:lstStyle>
            <a:lvl1pPr>
              <a:defRPr/>
            </a:lvl1pPr>
          </a:lstStyle>
          <a:p>
            <a:fld id="{25DD05D1-49A0-41B8-B6DD-F01D1242681C}" type="slidenum">
              <a:rPr lang="en-US" altLang="en-US"/>
              <a:pPr/>
              <a:t>‹#›</a:t>
            </a:fld>
            <a:endParaRPr lang="en-US" altLang="en-US"/>
          </a:p>
        </p:txBody>
      </p:sp>
    </p:spTree>
    <p:extLst>
      <p:ext uri="{BB962C8B-B14F-4D97-AF65-F5344CB8AC3E}">
        <p14:creationId xmlns:p14="http://schemas.microsoft.com/office/powerpoint/2010/main" val="4251368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22351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659090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4077689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BCA4D-B4A7-44F1-AAF0-6767E3C74C70}" type="datetimeFigureOut">
              <a:rPr lang="en-US" smtClean="0"/>
              <a:t>3/20/2025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2A2ABE-FFF4-4B6A-8CDF-973B84B9C809}" type="slidenum">
              <a:rPr lang="en-US" smtClean="0"/>
              <a:t>‹#›</a:t>
            </a:fld>
            <a:endParaRPr lang="en-US" dirty="0"/>
          </a:p>
        </p:txBody>
      </p:sp>
    </p:spTree>
    <p:extLst>
      <p:ext uri="{BB962C8B-B14F-4D97-AF65-F5344CB8AC3E}">
        <p14:creationId xmlns:p14="http://schemas.microsoft.com/office/powerpoint/2010/main" val="277993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34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userDrawn="1"/>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userDrawn="1"/>
        </p:nvPicPr>
        <p:blipFill>
          <a:blip r:embed="rId3"/>
          <a:stretch>
            <a:fillRect/>
          </a:stretch>
        </p:blipFill>
        <p:spPr>
          <a:xfrm>
            <a:off x="4378325" y="1634836"/>
            <a:ext cx="3435350" cy="1524000"/>
          </a:xfrm>
          <a:prstGeom prst="rect">
            <a:avLst/>
          </a:prstGeom>
        </p:spPr>
      </p:pic>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dirty="0"/>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4CE0E2CA-AD2A-4940-838D-EDD2A461CDFE}"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dirty="0"/>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dirty="0"/>
              <a:t>NAME, TITLE/POSITION</a:t>
            </a:r>
          </a:p>
        </p:txBody>
      </p:sp>
    </p:spTree>
    <p:extLst>
      <p:ext uri="{BB962C8B-B14F-4D97-AF65-F5344CB8AC3E}">
        <p14:creationId xmlns:p14="http://schemas.microsoft.com/office/powerpoint/2010/main" val="52831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person, indoor, room&#10;&#10;Description automatically generated">
            <a:extLst>
              <a:ext uri="{FF2B5EF4-FFF2-40B4-BE49-F238E27FC236}">
                <a16:creationId xmlns:a16="http://schemas.microsoft.com/office/drawing/2014/main" id="{B56D56EC-DEBF-AF4B-B37D-0B22F71CC018}"/>
              </a:ext>
            </a:extLst>
          </p:cNvPr>
          <p:cNvPicPr>
            <a:picLocks noChangeAspect="1"/>
          </p:cNvPicPr>
          <p:nvPr userDrawn="1"/>
        </p:nvPicPr>
        <p:blipFill rotWithShape="1">
          <a:blip r:embed="rId2">
            <a:alphaModFix amt="20000"/>
          </a:blip>
          <a:srcRect l="7190" t="9260" r="2132" b="6137"/>
          <a:stretch/>
        </p:blipFill>
        <p:spPr>
          <a:xfrm>
            <a:off x="0" y="12136"/>
            <a:ext cx="12192000" cy="6858000"/>
          </a:xfrm>
          <a:prstGeom prst="rect">
            <a:avLst/>
          </a:prstGeom>
        </p:spPr>
      </p:pic>
      <p:pic>
        <p:nvPicPr>
          <p:cNvPr id="7" name="Picture 6">
            <a:extLst>
              <a:ext uri="{FF2B5EF4-FFF2-40B4-BE49-F238E27FC236}">
                <a16:creationId xmlns:a16="http://schemas.microsoft.com/office/drawing/2014/main" id="{A8B6A648-88F5-AC4E-8907-205FFAB476E5}"/>
              </a:ext>
            </a:extLst>
          </p:cNvPr>
          <p:cNvPicPr>
            <a:picLocks noChangeAspect="1"/>
          </p:cNvPicPr>
          <p:nvPr userDrawn="1"/>
        </p:nvPicPr>
        <p:blipFill>
          <a:blip r:embed="rId3"/>
          <a:stretch>
            <a:fillRect/>
          </a:stretch>
        </p:blipFill>
        <p:spPr>
          <a:xfrm>
            <a:off x="4378325" y="1634836"/>
            <a:ext cx="3435350" cy="1524000"/>
          </a:xfrm>
          <a:prstGeom prst="rect">
            <a:avLst/>
          </a:prstGeom>
        </p:spPr>
      </p:pic>
      <p:grpSp>
        <p:nvGrpSpPr>
          <p:cNvPr id="11" name="Group 10">
            <a:extLst>
              <a:ext uri="{FF2B5EF4-FFF2-40B4-BE49-F238E27FC236}">
                <a16:creationId xmlns:a16="http://schemas.microsoft.com/office/drawing/2014/main" id="{8580A944-3157-EF40-8FEA-47865AA87171}"/>
              </a:ext>
            </a:extLst>
          </p:cNvPr>
          <p:cNvGrpSpPr/>
          <p:nvPr userDrawn="1"/>
        </p:nvGrpSpPr>
        <p:grpSpPr>
          <a:xfrm>
            <a:off x="4932761" y="5107199"/>
            <a:ext cx="2061608" cy="496888"/>
            <a:chOff x="8838600" y="11772460"/>
            <a:chExt cx="4123215" cy="993776"/>
          </a:xfrm>
          <a:solidFill>
            <a:schemeClr val="accent1"/>
          </a:solidFill>
        </p:grpSpPr>
        <p:sp>
          <p:nvSpPr>
            <p:cNvPr id="12" name="Rectangle: Rounded Corners 20">
              <a:extLst>
                <a:ext uri="{FF2B5EF4-FFF2-40B4-BE49-F238E27FC236}">
                  <a16:creationId xmlns:a16="http://schemas.microsoft.com/office/drawing/2014/main" id="{EC2E5B9C-9242-A042-A01D-369FD7142529}"/>
                </a:ext>
              </a:extLst>
            </p:cNvPr>
            <p:cNvSpPr/>
            <p:nvPr/>
          </p:nvSpPr>
          <p:spPr>
            <a:xfrm>
              <a:off x="8838600" y="11772460"/>
              <a:ext cx="4123215" cy="99377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p>
          </p:txBody>
        </p:sp>
        <p:sp>
          <p:nvSpPr>
            <p:cNvPr id="13" name="TextBox 12">
              <a:extLst>
                <a:ext uri="{FF2B5EF4-FFF2-40B4-BE49-F238E27FC236}">
                  <a16:creationId xmlns:a16="http://schemas.microsoft.com/office/drawing/2014/main" id="{4F5E299C-399F-804C-A356-339A20C01B7A}"/>
                </a:ext>
              </a:extLst>
            </p:cNvPr>
            <p:cNvSpPr txBox="1"/>
            <p:nvPr/>
          </p:nvSpPr>
          <p:spPr>
            <a:xfrm>
              <a:off x="9071528" y="11992348"/>
              <a:ext cx="3657359" cy="553998"/>
            </a:xfrm>
            <a:prstGeom prst="rect">
              <a:avLst/>
            </a:prstGeom>
            <a:grpFill/>
          </p:spPr>
          <p:txBody>
            <a:bodyPr wrap="square" rtlCol="0">
              <a:spAutoFit/>
            </a:bodyPr>
            <a:lstStyle/>
            <a:p>
              <a:pPr algn="ctr"/>
              <a:r>
                <a:rPr lang="en-US" sz="12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GET STARTED</a:t>
              </a:r>
            </a:p>
          </p:txBody>
        </p:sp>
      </p:gr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3009900" y="4505325"/>
            <a:ext cx="6083300" cy="384175"/>
          </a:xfrm>
        </p:spPr>
        <p:txBody>
          <a:bodyPr anchor="ctr">
            <a:normAutofit/>
          </a:bodyPr>
          <a:lstStyle>
            <a:lvl1pPr marL="0" indent="0" algn="ctr">
              <a:buNone/>
              <a:defRPr sz="1400" b="1" spc="300">
                <a:solidFill>
                  <a:schemeClr val="accent1"/>
                </a:solidFill>
              </a:defRPr>
            </a:lvl1pPr>
          </a:lstStyle>
          <a:p>
            <a:pPr lvl="0"/>
            <a:r>
              <a:rPr lang="en-US" dirty="0"/>
              <a:t>DATE GOES HERE</a:t>
            </a:r>
          </a:p>
        </p:txBody>
      </p:sp>
      <p:sp>
        <p:nvSpPr>
          <p:cNvPr id="2" name="Slide Number Placeholder 1">
            <a:extLst>
              <a:ext uri="{FF2B5EF4-FFF2-40B4-BE49-F238E27FC236}">
                <a16:creationId xmlns:a16="http://schemas.microsoft.com/office/drawing/2014/main" id="{8527DFE0-FF83-9541-9EED-EDEEC4EC396A}"/>
              </a:ext>
            </a:extLst>
          </p:cNvPr>
          <p:cNvSpPr>
            <a:spLocks noGrp="1"/>
          </p:cNvSpPr>
          <p:nvPr>
            <p:ph type="sldNum" sz="quarter" idx="11"/>
          </p:nvPr>
        </p:nvSpPr>
        <p:spPr/>
        <p:txBody>
          <a:bodyPr/>
          <a:lstStyle/>
          <a:p>
            <a:fld id="{4CE0E2CA-AD2A-4940-838D-EDD2A461CDFE}" type="slidenum">
              <a:rPr lang="en-US" smtClean="0"/>
              <a:pPr/>
              <a:t>‹#›</a:t>
            </a:fld>
            <a:endParaRPr lang="en-US" dirty="0"/>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p:txBody>
          <a:bodyPr/>
          <a:lstStyle>
            <a:lvl1pPr>
              <a:defRPr/>
            </a:lvl1pPr>
          </a:lstStyle>
          <a:p>
            <a:r>
              <a:rPr lang="en-US" dirty="0"/>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2851150" y="4122738"/>
            <a:ext cx="6242050" cy="273050"/>
          </a:xfrm>
        </p:spPr>
        <p:txBody>
          <a:bodyPr>
            <a:noAutofit/>
          </a:bodyPr>
          <a:lstStyle>
            <a:lvl1pPr marL="0" indent="0" algn="ctr">
              <a:buNone/>
              <a:defRPr sz="1800" b="1">
                <a:solidFill>
                  <a:schemeClr val="accent1"/>
                </a:solidFill>
              </a:defRPr>
            </a:lvl1pPr>
          </a:lstStyle>
          <a:p>
            <a:pPr lvl="0"/>
            <a:r>
              <a:rPr lang="en-US" dirty="0"/>
              <a:t>NAME, TITLE/POSITION</a:t>
            </a:r>
          </a:p>
        </p:txBody>
      </p:sp>
    </p:spTree>
    <p:extLst>
      <p:ext uri="{BB962C8B-B14F-4D97-AF65-F5344CB8AC3E}">
        <p14:creationId xmlns:p14="http://schemas.microsoft.com/office/powerpoint/2010/main" val="52831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and Mission Statem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B3ADA-6113-744C-A949-3A644578C84C}"/>
              </a:ext>
            </a:extLst>
          </p:cNvPr>
          <p:cNvSpPr txBox="1"/>
          <p:nvPr userDrawn="1"/>
        </p:nvSpPr>
        <p:spPr>
          <a:xfrm>
            <a:off x="6995456" y="1116779"/>
            <a:ext cx="3329949" cy="1200329"/>
          </a:xfrm>
          <a:prstGeom prst="rect">
            <a:avLst/>
          </a:prstGeom>
          <a:noFill/>
        </p:spPr>
        <p:txBody>
          <a:bodyPr wrap="square" rtlCol="0">
            <a:spAutoFit/>
          </a:bodyPr>
          <a:lstStyle/>
          <a:p>
            <a:r>
              <a:rPr lang="en-US" sz="3600" b="1" dirty="0">
                <a:solidFill>
                  <a:schemeClr val="accent1"/>
                </a:solidFill>
                <a:cs typeface="Poppins" pitchFamily="2" charset="77"/>
              </a:rPr>
              <a:t>VISION STATEMENT</a:t>
            </a:r>
            <a:endParaRPr sz="3600" b="1" dirty="0">
              <a:solidFill>
                <a:schemeClr val="accent1"/>
              </a:solidFill>
              <a:cs typeface="Poppins" pitchFamily="2" charset="77"/>
            </a:endParaRPr>
          </a:p>
        </p:txBody>
      </p:sp>
      <p:sp>
        <p:nvSpPr>
          <p:cNvPr id="6" name="TextBox 5">
            <a:extLst>
              <a:ext uri="{FF2B5EF4-FFF2-40B4-BE49-F238E27FC236}">
                <a16:creationId xmlns:a16="http://schemas.microsoft.com/office/drawing/2014/main" id="{B987D5F7-B661-3E47-AD0F-20983593DBC5}"/>
              </a:ext>
            </a:extLst>
          </p:cNvPr>
          <p:cNvSpPr txBox="1"/>
          <p:nvPr userDrawn="1"/>
        </p:nvSpPr>
        <p:spPr>
          <a:xfrm>
            <a:off x="6995455" y="489485"/>
            <a:ext cx="2783905" cy="246221"/>
          </a:xfrm>
          <a:prstGeom prst="rect">
            <a:avLst/>
          </a:prstGeom>
          <a:noFill/>
        </p:spPr>
        <p:txBody>
          <a:bodyPr wrap="square" rtlCol="0">
            <a:spAutoFit/>
          </a:bodyPr>
          <a:lstStyle/>
          <a:p>
            <a:r>
              <a:rPr lang="en-US" sz="1000" b="1" spc="150" dirty="0">
                <a:solidFill>
                  <a:schemeClr val="accent1"/>
                </a:solidFill>
                <a:latin typeface="Open Sans" panose="020B0606030504020204" pitchFamily="34" charset="0"/>
                <a:ea typeface="Open Sans" panose="020B0606030504020204" pitchFamily="34" charset="0"/>
                <a:cs typeface="Open Sans" panose="020B0606030504020204" pitchFamily="34" charset="0"/>
              </a:rPr>
              <a:t>OUR VISION AND MISSION</a:t>
            </a:r>
          </a:p>
        </p:txBody>
      </p:sp>
      <p:sp>
        <p:nvSpPr>
          <p:cNvPr id="7" name="TextBox 6">
            <a:extLst>
              <a:ext uri="{FF2B5EF4-FFF2-40B4-BE49-F238E27FC236}">
                <a16:creationId xmlns:a16="http://schemas.microsoft.com/office/drawing/2014/main" id="{B415241E-013E-2D4A-8FF0-001C5E151346}"/>
              </a:ext>
            </a:extLst>
          </p:cNvPr>
          <p:cNvSpPr txBox="1"/>
          <p:nvPr userDrawn="1"/>
        </p:nvSpPr>
        <p:spPr>
          <a:xfrm>
            <a:off x="6995456" y="2233521"/>
            <a:ext cx="4361307" cy="1200329"/>
          </a:xfrm>
          <a:prstGeom prst="rect">
            <a:avLst/>
          </a:prstGeom>
          <a:noFill/>
        </p:spPr>
        <p:txBody>
          <a:bodyPr wrap="square" rtlCol="0">
            <a:spAutoFit/>
          </a:bodyPr>
          <a:lstStyle/>
          <a:p>
            <a:pPr>
              <a:lnSpc>
                <a:spcPct val="100000"/>
              </a:lnSpc>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The Richmond County School System will provide an equitable education for all students to prepare them for life beyond the classroom.</a:t>
            </a:r>
          </a:p>
        </p:txBody>
      </p:sp>
      <p:sp>
        <p:nvSpPr>
          <p:cNvPr id="9" name="TextBox 8">
            <a:extLst>
              <a:ext uri="{FF2B5EF4-FFF2-40B4-BE49-F238E27FC236}">
                <a16:creationId xmlns:a16="http://schemas.microsoft.com/office/drawing/2014/main" id="{16EA9E1E-9AB7-F745-ADED-294828207F04}"/>
              </a:ext>
            </a:extLst>
          </p:cNvPr>
          <p:cNvSpPr txBox="1"/>
          <p:nvPr userDrawn="1"/>
        </p:nvSpPr>
        <p:spPr>
          <a:xfrm>
            <a:off x="6995456" y="3663134"/>
            <a:ext cx="3521335" cy="1200329"/>
          </a:xfrm>
          <a:prstGeom prst="rect">
            <a:avLst/>
          </a:prstGeom>
          <a:noFill/>
        </p:spPr>
        <p:txBody>
          <a:bodyPr wrap="square" rtlCol="0">
            <a:spAutoFit/>
          </a:bodyPr>
          <a:lstStyle/>
          <a:p>
            <a:r>
              <a:rPr lang="en-US" sz="3600" b="1" dirty="0">
                <a:solidFill>
                  <a:schemeClr val="accent1"/>
                </a:solidFill>
                <a:cs typeface="Poppins" pitchFamily="2" charset="77"/>
              </a:rPr>
              <a:t>MISSION STATEMENT</a:t>
            </a:r>
            <a:endParaRPr sz="3600" b="1" dirty="0">
              <a:solidFill>
                <a:schemeClr val="accent1"/>
              </a:solidFill>
              <a:cs typeface="Poppins" pitchFamily="2" charset="77"/>
            </a:endParaRPr>
          </a:p>
        </p:txBody>
      </p:sp>
      <p:sp>
        <p:nvSpPr>
          <p:cNvPr id="10" name="TextBox 9">
            <a:extLst>
              <a:ext uri="{FF2B5EF4-FFF2-40B4-BE49-F238E27FC236}">
                <a16:creationId xmlns:a16="http://schemas.microsoft.com/office/drawing/2014/main" id="{93DA0A05-30B5-6D42-9B13-3B4FDDFDF707}"/>
              </a:ext>
            </a:extLst>
          </p:cNvPr>
          <p:cNvSpPr txBox="1"/>
          <p:nvPr userDrawn="1"/>
        </p:nvSpPr>
        <p:spPr>
          <a:xfrm>
            <a:off x="6995455" y="4863463"/>
            <a:ext cx="4361307" cy="1200329"/>
          </a:xfrm>
          <a:prstGeom prst="rect">
            <a:avLst/>
          </a:prstGeom>
          <a:noFill/>
        </p:spPr>
        <p:txBody>
          <a:bodyPr wrap="square" rtlCol="0">
            <a:spAutoFit/>
          </a:bodyPr>
          <a:lstStyle/>
          <a:p>
            <a:pPr>
              <a:lnSpc>
                <a:spcPct val="100000"/>
              </a:lnSpc>
            </a:pPr>
            <a:r>
              <a:rPr lang="en-US" sz="1800" dirty="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Building a globally competitive school system that educates the whole child through teaching, learning, collaboration, and innovation. </a:t>
            </a:r>
          </a:p>
        </p:txBody>
      </p:sp>
      <p:sp>
        <p:nvSpPr>
          <p:cNvPr id="11" name="Freeform: Shape 36">
            <a:extLst>
              <a:ext uri="{FF2B5EF4-FFF2-40B4-BE49-F238E27FC236}">
                <a16:creationId xmlns:a16="http://schemas.microsoft.com/office/drawing/2014/main" id="{39D1BB92-BCF3-C84B-A5F9-07E27C9BEA94}"/>
              </a:ext>
            </a:extLst>
          </p:cNvPr>
          <p:cNvSpPr/>
          <p:nvPr userDrawn="1"/>
        </p:nvSpPr>
        <p:spPr>
          <a:xfrm>
            <a:off x="443573"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solidFill>
            <a:srgbClr val="FBD8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900"/>
          </a:p>
        </p:txBody>
      </p:sp>
      <p:sp>
        <p:nvSpPr>
          <p:cNvPr id="17" name="Freeform: Shape 36">
            <a:extLst>
              <a:ext uri="{FF2B5EF4-FFF2-40B4-BE49-F238E27FC236}">
                <a16:creationId xmlns:a16="http://schemas.microsoft.com/office/drawing/2014/main" id="{7F6F5B08-8C67-7141-9D13-081A85234AEF}"/>
              </a:ext>
            </a:extLst>
          </p:cNvPr>
          <p:cNvSpPr>
            <a:spLocks/>
          </p:cNvSpPr>
          <p:nvPr userDrawn="1"/>
        </p:nvSpPr>
        <p:spPr>
          <a:xfrm>
            <a:off x="-927" y="0"/>
            <a:ext cx="5871204" cy="6858000"/>
          </a:xfrm>
          <a:custGeom>
            <a:avLst/>
            <a:gdLst>
              <a:gd name="connsiteX0" fmla="*/ 0 w 11549043"/>
              <a:gd name="connsiteY0" fmla="*/ 0 h 13672458"/>
              <a:gd name="connsiteX1" fmla="*/ 9052032 w 11549043"/>
              <a:gd name="connsiteY1" fmla="*/ 0 h 13672458"/>
              <a:gd name="connsiteX2" fmla="*/ 9184161 w 11549043"/>
              <a:gd name="connsiteY2" fmla="*/ 205203 h 13672458"/>
              <a:gd name="connsiteX3" fmla="*/ 11496555 w 11549043"/>
              <a:gd name="connsiteY3" fmla="*/ 7241511 h 13672458"/>
              <a:gd name="connsiteX4" fmla="*/ 10606371 w 11549043"/>
              <a:gd name="connsiteY4" fmla="*/ 13625275 h 13672458"/>
              <a:gd name="connsiteX5" fmla="*/ 10589450 w 11549043"/>
              <a:gd name="connsiteY5" fmla="*/ 13666067 h 13672458"/>
              <a:gd name="connsiteX6" fmla="*/ 10579268 w 11549043"/>
              <a:gd name="connsiteY6" fmla="*/ 13664394 h 13672458"/>
              <a:gd name="connsiteX7" fmla="*/ 10579268 w 11549043"/>
              <a:gd name="connsiteY7" fmla="*/ 13672458 h 13672458"/>
              <a:gd name="connsiteX8" fmla="*/ 10508342 w 11549043"/>
              <a:gd name="connsiteY8" fmla="*/ 13672458 h 13672458"/>
              <a:gd name="connsiteX9" fmla="*/ 127510 w 11549043"/>
              <a:gd name="connsiteY9" fmla="*/ 13672458 h 13672458"/>
              <a:gd name="connsiteX10" fmla="*/ 0 w 11549043"/>
              <a:gd name="connsiteY10" fmla="*/ 13672458 h 1367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49043" h="13672458">
                <a:moveTo>
                  <a:pt x="0" y="0"/>
                </a:moveTo>
                <a:lnTo>
                  <a:pt x="9052032" y="0"/>
                </a:lnTo>
                <a:lnTo>
                  <a:pt x="9184161" y="205203"/>
                </a:lnTo>
                <a:cubicBezTo>
                  <a:pt x="10449566" y="2240190"/>
                  <a:pt x="11284442" y="4654995"/>
                  <a:pt x="11496555" y="7241511"/>
                </a:cubicBezTo>
                <a:cubicBezTo>
                  <a:pt x="11687020" y="9564099"/>
                  <a:pt x="11352090" y="11741709"/>
                  <a:pt x="10606371" y="13625275"/>
                </a:cubicBezTo>
                <a:lnTo>
                  <a:pt x="10589450" y="13666067"/>
                </a:lnTo>
                <a:lnTo>
                  <a:pt x="10579268" y="13664394"/>
                </a:lnTo>
                <a:lnTo>
                  <a:pt x="10579268" y="13672458"/>
                </a:lnTo>
                <a:lnTo>
                  <a:pt x="10508342" y="13672458"/>
                </a:lnTo>
                <a:lnTo>
                  <a:pt x="127510" y="13672458"/>
                </a:lnTo>
                <a:lnTo>
                  <a:pt x="0" y="13672458"/>
                </a:lnTo>
                <a:close/>
              </a:path>
            </a:pathLst>
          </a:custGeom>
          <a:blipFill>
            <a:blip r:embed="rId2"/>
            <a:stretch>
              <a:fillRect l="-37855" t="1" r="-37749" b="-20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ID" sz="900" dirty="0"/>
          </a:p>
        </p:txBody>
      </p:sp>
      <p:sp>
        <p:nvSpPr>
          <p:cNvPr id="13" name="Rounded Rectangle 1">
            <a:extLst>
              <a:ext uri="{FF2B5EF4-FFF2-40B4-BE49-F238E27FC236}">
                <a16:creationId xmlns:a16="http://schemas.microsoft.com/office/drawing/2014/main" id="{8F988948-AFAE-D24C-A371-DA26D197D481}"/>
              </a:ext>
            </a:extLst>
          </p:cNvPr>
          <p:cNvSpPr/>
          <p:nvPr userDrawn="1"/>
        </p:nvSpPr>
        <p:spPr>
          <a:xfrm>
            <a:off x="3775292" y="664578"/>
            <a:ext cx="2610664" cy="1358678"/>
          </a:xfrm>
          <a:prstGeom prst="roundRect">
            <a:avLst/>
          </a:prstGeom>
          <a:solidFill>
            <a:schemeClr val="bg1"/>
          </a:solidFill>
          <a:ln>
            <a:noFill/>
          </a:ln>
          <a:effectLst>
            <a:outerShdw blurRad="787400" dist="38100" dir="2700000" sx="113000" sy="113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sz="900" dirty="0"/>
          </a:p>
        </p:txBody>
      </p:sp>
      <p:pic>
        <p:nvPicPr>
          <p:cNvPr id="14" name="Picture 13">
            <a:extLst>
              <a:ext uri="{FF2B5EF4-FFF2-40B4-BE49-F238E27FC236}">
                <a16:creationId xmlns:a16="http://schemas.microsoft.com/office/drawing/2014/main" id="{3F5434B9-6BEC-E54A-91E0-32815F89BA63}"/>
              </a:ext>
            </a:extLst>
          </p:cNvPr>
          <p:cNvPicPr>
            <a:picLocks noChangeAspect="1"/>
          </p:cNvPicPr>
          <p:nvPr userDrawn="1"/>
        </p:nvPicPr>
        <p:blipFill>
          <a:blip r:embed="rId3"/>
          <a:stretch>
            <a:fillRect/>
          </a:stretch>
        </p:blipFill>
        <p:spPr>
          <a:xfrm>
            <a:off x="4060289" y="872303"/>
            <a:ext cx="2035711" cy="903088"/>
          </a:xfrm>
          <a:prstGeom prst="rect">
            <a:avLst/>
          </a:prstGeom>
        </p:spPr>
      </p:pic>
      <p:sp>
        <p:nvSpPr>
          <p:cNvPr id="19" name="Slide Number Placeholder 5">
            <a:extLst>
              <a:ext uri="{FF2B5EF4-FFF2-40B4-BE49-F238E27FC236}">
                <a16:creationId xmlns:a16="http://schemas.microsoft.com/office/drawing/2014/main" id="{1EC2C713-E296-F645-9333-DC867D396E75}"/>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Tree>
    <p:extLst>
      <p:ext uri="{BB962C8B-B14F-4D97-AF65-F5344CB8AC3E}">
        <p14:creationId xmlns:p14="http://schemas.microsoft.com/office/powerpoint/2010/main" val="211795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CSS Strategy Ma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pic>
        <p:nvPicPr>
          <p:cNvPr id="3" name="Picture 2">
            <a:extLst>
              <a:ext uri="{FF2B5EF4-FFF2-40B4-BE49-F238E27FC236}">
                <a16:creationId xmlns:a16="http://schemas.microsoft.com/office/drawing/2014/main" id="{0073E827-B353-4358-BB61-424623A57A2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4127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6B7493D-180E-EB49-2C0F-2B8EE71FF9B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Department Template</a:t>
            </a:r>
          </a:p>
        </p:txBody>
      </p:sp>
      <p:sp>
        <p:nvSpPr>
          <p:cNvPr id="1027" name="Text Placeholder 2">
            <a:extLst>
              <a:ext uri="{FF2B5EF4-FFF2-40B4-BE49-F238E27FC236}">
                <a16:creationId xmlns:a16="http://schemas.microsoft.com/office/drawing/2014/main" id="{C4297CF0-FB43-CF89-3465-C6FF4B5E16D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097AF36-47C3-4CEB-A57D-A2FFAD76EC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61C6F94-7A98-4FD5-9384-C67914B9654A}" type="datetimeFigureOut">
              <a:rPr lang="en-US"/>
              <a:pPr>
                <a:defRPr/>
              </a:pPr>
              <a:t>3/20/2025</a:t>
            </a:fld>
            <a:endParaRPr lang="en-US"/>
          </a:p>
        </p:txBody>
      </p:sp>
      <p:sp>
        <p:nvSpPr>
          <p:cNvPr id="5" name="Footer Placeholder 4">
            <a:extLst>
              <a:ext uri="{FF2B5EF4-FFF2-40B4-BE49-F238E27FC236}">
                <a16:creationId xmlns:a16="http://schemas.microsoft.com/office/drawing/2014/main" id="{A069935A-EAF2-4311-97E5-DDF2C38D1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D82D79-5E76-48D8-9BAE-A916627E671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EA1B034-6C76-4767-A935-1D4EE3837F8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6"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dirty="0"/>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2753271"/>
      </p:ext>
    </p:extLst>
  </p:cSld>
  <p:clrMap bg1="lt1" tx1="dk1" bg2="lt2" tx2="dk2" accent1="accent1" accent2="accent2" accent3="accent3" accent4="accent4" accent5="accent5" accent6="accent6" hlink="hlink" folHlink="folHlink"/>
  <p:sldLayoutIdLst>
    <p:sldLayoutId id="2147483874" r:id="rId1"/>
    <p:sldLayoutId id="2147483649" r:id="rId2"/>
    <p:sldLayoutId id="2147483661" r:id="rId3"/>
    <p:sldLayoutId id="2147483875" r:id="rId4"/>
    <p:sldLayoutId id="2147483672" r:id="rId5"/>
    <p:sldLayoutId id="2147483660" r:id="rId6"/>
    <p:sldLayoutId id="2147483662" r:id="rId7"/>
    <p:sldLayoutId id="2147483656" r:id="rId8"/>
    <p:sldLayoutId id="2147483663" r:id="rId9"/>
    <p:sldLayoutId id="2147483667" r:id="rId10"/>
    <p:sldLayoutId id="2147483668" r:id="rId11"/>
    <p:sldLayoutId id="2147483664" r:id="rId12"/>
    <p:sldLayoutId id="2147483665" r:id="rId13"/>
    <p:sldLayoutId id="2147483650" r:id="rId14"/>
    <p:sldLayoutId id="2147483669" r:id="rId15"/>
    <p:sldLayoutId id="2147483671" r:id="rId16"/>
  </p:sldLayoutIdLst>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BCA4D-B4A7-44F1-AAF0-6767E3C74C70}" type="datetimeFigureOut">
              <a:rPr lang="en-US" smtClean="0"/>
              <a:t>3/20/2025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A2ABE-FFF4-4B6A-8CDF-973B84B9C809}" type="slidenum">
              <a:rPr lang="en-US" smtClean="0"/>
              <a:t>‹#›</a:t>
            </a:fld>
            <a:endParaRPr lang="en-US" dirty="0"/>
          </a:p>
        </p:txBody>
      </p:sp>
    </p:spTree>
    <p:extLst>
      <p:ext uri="{BB962C8B-B14F-4D97-AF65-F5344CB8AC3E}">
        <p14:creationId xmlns:p14="http://schemas.microsoft.com/office/powerpoint/2010/main" val="4065747856"/>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BCA4D-B4A7-44F1-AAF0-6767E3C74C70}" type="datetimeFigureOut">
              <a:rPr lang="en-US" smtClean="0"/>
              <a:t>3/20/2025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A2ABE-FFF4-4B6A-8CDF-973B84B9C809}" type="slidenum">
              <a:rPr lang="en-US" smtClean="0"/>
              <a:t>‹#›</a:t>
            </a:fld>
            <a:endParaRPr lang="en-US" dirty="0"/>
          </a:p>
        </p:txBody>
      </p:sp>
    </p:spTree>
    <p:extLst>
      <p:ext uri="{BB962C8B-B14F-4D97-AF65-F5344CB8AC3E}">
        <p14:creationId xmlns:p14="http://schemas.microsoft.com/office/powerpoint/2010/main" val="425237882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5CF5-1FEF-48E3-919E-DEFDDA26CB5C}"/>
              </a:ext>
            </a:extLst>
          </p:cNvPr>
          <p:cNvSpPr>
            <a:spLocks noGrp="1"/>
          </p:cNvSpPr>
          <p:nvPr>
            <p:ph type="ctrTitle"/>
          </p:nvPr>
        </p:nvSpPr>
        <p:spPr>
          <a:xfrm>
            <a:off x="1808813" y="3829363"/>
            <a:ext cx="8574373" cy="1834056"/>
          </a:xfrm>
        </p:spPr>
        <p:txBody>
          <a:bodyPr>
            <a:normAutofit fontScale="90000"/>
          </a:bodyPr>
          <a:lstStyle/>
          <a:p>
            <a:br>
              <a:rPr lang="en-US" b="1" dirty="0">
                <a:latin typeface="Footlight MT Light" panose="0204060206030A020304" pitchFamily="18" charset="0"/>
              </a:rPr>
            </a:br>
            <a:r>
              <a:rPr lang="en-US" b="1" dirty="0">
                <a:latin typeface="Footlight MT Light" panose="0204060206030A020304" pitchFamily="18" charset="0"/>
              </a:rPr>
              <a:t>Lucy C. Laney High School</a:t>
            </a:r>
            <a:br>
              <a:rPr lang="en-US" b="1" dirty="0">
                <a:latin typeface="Footlight MT Light" panose="0204060206030A020304" pitchFamily="18" charset="0"/>
              </a:rPr>
            </a:br>
            <a:r>
              <a:rPr lang="en-US" b="1" dirty="0">
                <a:latin typeface="Footlight MT Light" panose="0204060206030A020304" pitchFamily="18" charset="0"/>
              </a:rPr>
              <a:t>School Council Meeting</a:t>
            </a:r>
          </a:p>
        </p:txBody>
      </p:sp>
      <p:sp>
        <p:nvSpPr>
          <p:cNvPr id="3" name="Subtitle 2">
            <a:extLst>
              <a:ext uri="{FF2B5EF4-FFF2-40B4-BE49-F238E27FC236}">
                <a16:creationId xmlns:a16="http://schemas.microsoft.com/office/drawing/2014/main" id="{359E962A-8210-40E1-93D8-BB9340BC7AB9}"/>
              </a:ext>
            </a:extLst>
          </p:cNvPr>
          <p:cNvSpPr>
            <a:spLocks noGrp="1"/>
          </p:cNvSpPr>
          <p:nvPr>
            <p:ph type="subTitle" idx="1"/>
          </p:nvPr>
        </p:nvSpPr>
        <p:spPr>
          <a:xfrm>
            <a:off x="3930868" y="5852413"/>
            <a:ext cx="4330262" cy="683284"/>
          </a:xfrm>
        </p:spPr>
        <p:txBody>
          <a:bodyPr>
            <a:normAutofit/>
          </a:bodyPr>
          <a:lstStyle/>
          <a:p>
            <a:r>
              <a:rPr lang="en-US" sz="2800" b="1" dirty="0"/>
              <a:t>March 19, 2025</a:t>
            </a:r>
          </a:p>
        </p:txBody>
      </p:sp>
      <p:pic>
        <p:nvPicPr>
          <p:cNvPr id="4" name="bensound-thejazzpiano">
            <a:hlinkClick r:id="" action="ppaction://media"/>
            <a:extLst>
              <a:ext uri="{FF2B5EF4-FFF2-40B4-BE49-F238E27FC236}">
                <a16:creationId xmlns:a16="http://schemas.microsoft.com/office/drawing/2014/main" id="{AAABEB6A-60D0-4A9D-8C6C-71B4460764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1859" y="6194055"/>
            <a:ext cx="487363" cy="487363"/>
          </a:xfrm>
          <a:prstGeom prst="rect">
            <a:avLst/>
          </a:prstGeom>
        </p:spPr>
      </p:pic>
      <p:pic>
        <p:nvPicPr>
          <p:cNvPr id="1026" name="Picture 2" descr="School - Detail Page">
            <a:extLst>
              <a:ext uri="{FF2B5EF4-FFF2-40B4-BE49-F238E27FC236}">
                <a16:creationId xmlns:a16="http://schemas.microsoft.com/office/drawing/2014/main" id="{1E981BCA-053C-2077-B164-6C11AF390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519" y="574475"/>
            <a:ext cx="8292962"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612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B620B24-58D4-AD5A-BB52-760CEB433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035986"/>
            <a:ext cx="55626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A9C41E4-CCF1-B265-2E29-C8A35274B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56" y="1433942"/>
            <a:ext cx="4288873" cy="4842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70B7B9-B0C1-78CF-D17D-5BA2A2540E41}"/>
              </a:ext>
            </a:extLst>
          </p:cNvPr>
          <p:cNvSpPr txBox="1"/>
          <p:nvPr/>
        </p:nvSpPr>
        <p:spPr>
          <a:xfrm>
            <a:off x="3100365" y="4283243"/>
            <a:ext cx="591612" cy="369332"/>
          </a:xfrm>
          <a:prstGeom prst="rect">
            <a:avLst/>
          </a:prstGeom>
          <a:solidFill>
            <a:schemeClr val="bg1"/>
          </a:solidFill>
        </p:spPr>
        <p:txBody>
          <a:bodyPr wrap="square" rtlCol="0">
            <a:spAutoFit/>
          </a:bodyPr>
          <a:lstStyle/>
          <a:p>
            <a:r>
              <a:rPr lang="en-US" b="1" dirty="0"/>
              <a:t>218</a:t>
            </a:r>
          </a:p>
        </p:txBody>
      </p:sp>
      <p:sp>
        <p:nvSpPr>
          <p:cNvPr id="7" name="TextBox 6">
            <a:extLst>
              <a:ext uri="{FF2B5EF4-FFF2-40B4-BE49-F238E27FC236}">
                <a16:creationId xmlns:a16="http://schemas.microsoft.com/office/drawing/2014/main" id="{D0973DBE-AC71-0A3E-13F7-A58A7576C792}"/>
              </a:ext>
            </a:extLst>
          </p:cNvPr>
          <p:cNvSpPr txBox="1"/>
          <p:nvPr/>
        </p:nvSpPr>
        <p:spPr>
          <a:xfrm>
            <a:off x="2087380" y="4469056"/>
            <a:ext cx="591612" cy="369332"/>
          </a:xfrm>
          <a:prstGeom prst="rect">
            <a:avLst/>
          </a:prstGeom>
          <a:solidFill>
            <a:schemeClr val="bg1"/>
          </a:solidFill>
        </p:spPr>
        <p:txBody>
          <a:bodyPr wrap="square" rtlCol="0">
            <a:spAutoFit/>
          </a:bodyPr>
          <a:lstStyle/>
          <a:p>
            <a:r>
              <a:rPr lang="en-US" b="1" dirty="0"/>
              <a:t>280</a:t>
            </a:r>
          </a:p>
        </p:txBody>
      </p:sp>
      <p:sp>
        <p:nvSpPr>
          <p:cNvPr id="8" name="TextBox 7">
            <a:extLst>
              <a:ext uri="{FF2B5EF4-FFF2-40B4-BE49-F238E27FC236}">
                <a16:creationId xmlns:a16="http://schemas.microsoft.com/office/drawing/2014/main" id="{0A91969D-B6D7-1597-36E5-2FDD6B5B0C29}"/>
              </a:ext>
            </a:extLst>
          </p:cNvPr>
          <p:cNvSpPr txBox="1"/>
          <p:nvPr/>
        </p:nvSpPr>
        <p:spPr>
          <a:xfrm>
            <a:off x="9125901" y="3614302"/>
            <a:ext cx="591612" cy="369332"/>
          </a:xfrm>
          <a:prstGeom prst="rect">
            <a:avLst/>
          </a:prstGeom>
          <a:solidFill>
            <a:schemeClr val="bg1"/>
          </a:solidFill>
        </p:spPr>
        <p:txBody>
          <a:bodyPr wrap="square" rtlCol="0">
            <a:spAutoFit/>
          </a:bodyPr>
          <a:lstStyle/>
          <a:p>
            <a:r>
              <a:rPr lang="en-US" b="1" dirty="0"/>
              <a:t>154</a:t>
            </a:r>
          </a:p>
        </p:txBody>
      </p:sp>
      <p:sp>
        <p:nvSpPr>
          <p:cNvPr id="9" name="TextBox 8">
            <a:extLst>
              <a:ext uri="{FF2B5EF4-FFF2-40B4-BE49-F238E27FC236}">
                <a16:creationId xmlns:a16="http://schemas.microsoft.com/office/drawing/2014/main" id="{C8A4378B-4CFA-CE4D-4C3E-0269B82A86DB}"/>
              </a:ext>
            </a:extLst>
          </p:cNvPr>
          <p:cNvSpPr txBox="1"/>
          <p:nvPr/>
        </p:nvSpPr>
        <p:spPr>
          <a:xfrm>
            <a:off x="8486092" y="5054726"/>
            <a:ext cx="591612" cy="369332"/>
          </a:xfrm>
          <a:prstGeom prst="rect">
            <a:avLst/>
          </a:prstGeom>
          <a:solidFill>
            <a:schemeClr val="bg1"/>
          </a:solidFill>
        </p:spPr>
        <p:txBody>
          <a:bodyPr wrap="square" rtlCol="0">
            <a:spAutoFit/>
          </a:bodyPr>
          <a:lstStyle/>
          <a:p>
            <a:r>
              <a:rPr lang="en-US" b="1" dirty="0"/>
              <a:t>139</a:t>
            </a:r>
          </a:p>
        </p:txBody>
      </p:sp>
      <p:sp>
        <p:nvSpPr>
          <p:cNvPr id="10" name="TextBox 9">
            <a:extLst>
              <a:ext uri="{FF2B5EF4-FFF2-40B4-BE49-F238E27FC236}">
                <a16:creationId xmlns:a16="http://schemas.microsoft.com/office/drawing/2014/main" id="{6AFB93FA-BA03-045D-DB6D-395C62BC475B}"/>
              </a:ext>
            </a:extLst>
          </p:cNvPr>
          <p:cNvSpPr txBox="1"/>
          <p:nvPr/>
        </p:nvSpPr>
        <p:spPr>
          <a:xfrm>
            <a:off x="7150997" y="4111364"/>
            <a:ext cx="591612" cy="369332"/>
          </a:xfrm>
          <a:prstGeom prst="rect">
            <a:avLst/>
          </a:prstGeom>
          <a:solidFill>
            <a:schemeClr val="bg1"/>
          </a:solidFill>
        </p:spPr>
        <p:txBody>
          <a:bodyPr wrap="square" rtlCol="0">
            <a:spAutoFit/>
          </a:bodyPr>
          <a:lstStyle/>
          <a:p>
            <a:r>
              <a:rPr lang="en-US" b="1" dirty="0"/>
              <a:t>149</a:t>
            </a:r>
          </a:p>
        </p:txBody>
      </p:sp>
      <p:sp>
        <p:nvSpPr>
          <p:cNvPr id="11" name="TextBox 10">
            <a:extLst>
              <a:ext uri="{FF2B5EF4-FFF2-40B4-BE49-F238E27FC236}">
                <a16:creationId xmlns:a16="http://schemas.microsoft.com/office/drawing/2014/main" id="{726CB876-C5DF-7833-189B-F5866971829E}"/>
              </a:ext>
            </a:extLst>
          </p:cNvPr>
          <p:cNvSpPr txBox="1"/>
          <p:nvPr/>
        </p:nvSpPr>
        <p:spPr>
          <a:xfrm>
            <a:off x="7952010" y="3059668"/>
            <a:ext cx="421969" cy="369332"/>
          </a:xfrm>
          <a:prstGeom prst="rect">
            <a:avLst/>
          </a:prstGeom>
          <a:solidFill>
            <a:schemeClr val="bg1"/>
          </a:solidFill>
        </p:spPr>
        <p:txBody>
          <a:bodyPr wrap="square" rtlCol="0">
            <a:spAutoFit/>
          </a:bodyPr>
          <a:lstStyle/>
          <a:p>
            <a:r>
              <a:rPr lang="en-US" b="1" dirty="0"/>
              <a:t>56</a:t>
            </a:r>
          </a:p>
        </p:txBody>
      </p:sp>
      <p:sp>
        <p:nvSpPr>
          <p:cNvPr id="12" name="TextBox 11">
            <a:extLst>
              <a:ext uri="{FF2B5EF4-FFF2-40B4-BE49-F238E27FC236}">
                <a16:creationId xmlns:a16="http://schemas.microsoft.com/office/drawing/2014/main" id="{9373EE73-57C8-90C7-BFA1-905ACDEAE9A7}"/>
              </a:ext>
            </a:extLst>
          </p:cNvPr>
          <p:cNvSpPr txBox="1"/>
          <p:nvPr/>
        </p:nvSpPr>
        <p:spPr>
          <a:xfrm>
            <a:off x="7880729" y="1659129"/>
            <a:ext cx="2136420" cy="261610"/>
          </a:xfrm>
          <a:prstGeom prst="rect">
            <a:avLst/>
          </a:prstGeom>
          <a:solidFill>
            <a:schemeClr val="bg1"/>
          </a:solidFill>
        </p:spPr>
        <p:txBody>
          <a:bodyPr wrap="square" rtlCol="0">
            <a:spAutoFit/>
          </a:bodyPr>
          <a:lstStyle/>
          <a:p>
            <a:r>
              <a:rPr lang="en-US" sz="1100" b="1" dirty="0"/>
              <a:t>Total Referrals: 498</a:t>
            </a:r>
          </a:p>
        </p:txBody>
      </p:sp>
      <p:sp>
        <p:nvSpPr>
          <p:cNvPr id="13" name="Title 2">
            <a:extLst>
              <a:ext uri="{FF2B5EF4-FFF2-40B4-BE49-F238E27FC236}">
                <a16:creationId xmlns:a16="http://schemas.microsoft.com/office/drawing/2014/main" id="{D855A47A-6D3E-E3EA-A14D-85815B4217BE}"/>
              </a:ext>
            </a:extLst>
          </p:cNvPr>
          <p:cNvSpPr txBox="1">
            <a:spLocks noChangeArrowheads="1"/>
          </p:cNvSpPr>
          <p:nvPr/>
        </p:nvSpPr>
        <p:spPr bwMode="auto">
          <a:xfrm>
            <a:off x="316972" y="164506"/>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dirty="0">
                <a:solidFill>
                  <a:schemeClr val="bg1"/>
                </a:solidFill>
                <a:latin typeface="Arial"/>
                <a:cs typeface="Arial"/>
              </a:rPr>
              <a:t>Discipline </a:t>
            </a:r>
            <a:endParaRPr lang="en-US" altLang="en-US" sz="2800" dirty="0">
              <a:solidFill>
                <a:schemeClr val="bg1"/>
              </a:solidFill>
              <a:latin typeface="Arial"/>
              <a:cs typeface="Arial"/>
            </a:endParaRPr>
          </a:p>
        </p:txBody>
      </p:sp>
    </p:spTree>
    <p:extLst>
      <p:ext uri="{BB962C8B-B14F-4D97-AF65-F5344CB8AC3E}">
        <p14:creationId xmlns:p14="http://schemas.microsoft.com/office/powerpoint/2010/main" val="191368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53B496-2BBD-6934-0AE4-E273D690FCF0}"/>
              </a:ext>
            </a:extLst>
          </p:cNvPr>
          <p:cNvSpPr>
            <a:spLocks noGrp="1"/>
          </p:cNvSpPr>
          <p:nvPr>
            <p:ph idx="1"/>
          </p:nvPr>
        </p:nvSpPr>
        <p:spPr>
          <a:xfrm>
            <a:off x="776654" y="1991277"/>
            <a:ext cx="10515600" cy="4536523"/>
          </a:xfrm>
        </p:spPr>
        <p:txBody>
          <a:bodyPr/>
          <a:lstStyle/>
          <a:p>
            <a:pPr marL="457223" indent="-457223"/>
            <a:r>
              <a:rPr lang="en-US" sz="1867" dirty="0">
                <a:latin typeface="Arial"/>
                <a:cs typeface="Arial"/>
              </a:rPr>
              <a:t>L.I.T. @ Laney (monthly literacy time)</a:t>
            </a:r>
          </a:p>
          <a:p>
            <a:pPr marL="457223" indent="-457223"/>
            <a:r>
              <a:rPr lang="en-US" sz="1867" dirty="0">
                <a:latin typeface="Arial"/>
                <a:cs typeface="Arial"/>
              </a:rPr>
              <a:t>1 School 1 Book: Chaos Theory by Nic Stone</a:t>
            </a:r>
          </a:p>
          <a:p>
            <a:pPr marL="457223" indent="-457223"/>
            <a:r>
              <a:rPr lang="en-US" sz="1867" dirty="0">
                <a:latin typeface="Arial"/>
                <a:cs typeface="Arial"/>
              </a:rPr>
              <a:t>PINES Book Mobile (4</a:t>
            </a:r>
            <a:r>
              <a:rPr lang="en-US" sz="1867" baseline="30000" dirty="0">
                <a:latin typeface="Arial"/>
                <a:cs typeface="Arial"/>
              </a:rPr>
              <a:t>th</a:t>
            </a:r>
            <a:r>
              <a:rPr lang="en-US" sz="1867" dirty="0">
                <a:latin typeface="Arial"/>
                <a:cs typeface="Arial"/>
              </a:rPr>
              <a:t> Thursdays)</a:t>
            </a:r>
          </a:p>
          <a:p>
            <a:pPr marL="457223" indent="-457223"/>
            <a:r>
              <a:rPr lang="en-US" sz="1867" dirty="0">
                <a:latin typeface="Arial"/>
                <a:cs typeface="Arial"/>
              </a:rPr>
              <a:t>Library collab with Maxwell Branch (2</a:t>
            </a:r>
            <a:r>
              <a:rPr lang="en-US" sz="1867" baseline="30000" dirty="0">
                <a:latin typeface="Arial"/>
                <a:cs typeface="Arial"/>
              </a:rPr>
              <a:t>nd</a:t>
            </a:r>
            <a:r>
              <a:rPr lang="en-US" sz="1867" dirty="0">
                <a:latin typeface="Arial"/>
                <a:cs typeface="Arial"/>
              </a:rPr>
              <a:t> Thursdays) (JROTC)</a:t>
            </a:r>
          </a:p>
          <a:p>
            <a:pPr marL="457223" indent="-457223"/>
            <a:r>
              <a:rPr lang="en-US" sz="1867" dirty="0">
                <a:latin typeface="Arial"/>
                <a:cs typeface="Arial"/>
              </a:rPr>
              <a:t>August Circulation: 174 *Patrons: 264 *Classes:16</a:t>
            </a:r>
          </a:p>
          <a:p>
            <a:pPr marL="457223" indent="-457223"/>
            <a:r>
              <a:rPr lang="en-US" sz="1867" dirty="0">
                <a:latin typeface="Arial"/>
                <a:cs typeface="Arial"/>
              </a:rPr>
              <a:t>September Circulation: 482 *Patrons: 422 *Classes: 19</a:t>
            </a:r>
          </a:p>
          <a:p>
            <a:pPr marL="457223" indent="-457223"/>
            <a:r>
              <a:rPr lang="en-US" sz="1867" dirty="0">
                <a:latin typeface="Arial"/>
                <a:cs typeface="Arial"/>
              </a:rPr>
              <a:t>October Circulation: 149 *Patrons: 283 *Classes: 19</a:t>
            </a:r>
          </a:p>
          <a:p>
            <a:pPr marL="457223" indent="-457223"/>
            <a:r>
              <a:rPr lang="en-US" sz="1867" dirty="0">
                <a:latin typeface="Arial"/>
                <a:cs typeface="Arial"/>
              </a:rPr>
              <a:t>November Circulation: 258 *Patrons: 351 *Classes: 23</a:t>
            </a:r>
          </a:p>
          <a:p>
            <a:pPr marL="457223" indent="-457223"/>
            <a:r>
              <a:rPr lang="en-US" sz="1867" dirty="0">
                <a:latin typeface="Arial"/>
                <a:cs typeface="Arial"/>
              </a:rPr>
              <a:t>December Circulation: 152 *Patrons: 507 *Classes: 11</a:t>
            </a:r>
            <a:endParaRPr lang="en-US" sz="1867" dirty="0"/>
          </a:p>
          <a:p>
            <a:pPr marL="457223" indent="-457223"/>
            <a:r>
              <a:rPr lang="en-US" sz="1867" dirty="0">
                <a:latin typeface="Arial"/>
                <a:cs typeface="Arial"/>
              </a:rPr>
              <a:t>Lunch Bunch, Classes for citations and plagiarism, updated Manga and Lower Level</a:t>
            </a:r>
          </a:p>
          <a:p>
            <a:pPr marL="457223" indent="-457223"/>
            <a:r>
              <a:rPr lang="en-US" sz="1867" dirty="0">
                <a:solidFill>
                  <a:srgbClr val="FF0000"/>
                </a:solidFill>
                <a:latin typeface="Arial"/>
                <a:cs typeface="Arial"/>
              </a:rPr>
              <a:t>Circulations have surpassed last year’s and I have reset my goal to a lofty 2500  books this year! (WOW)</a:t>
            </a:r>
          </a:p>
        </p:txBody>
      </p:sp>
      <p:sp>
        <p:nvSpPr>
          <p:cNvPr id="3" name="Title 2">
            <a:extLst>
              <a:ext uri="{FF2B5EF4-FFF2-40B4-BE49-F238E27FC236}">
                <a16:creationId xmlns:a16="http://schemas.microsoft.com/office/drawing/2014/main" id="{969817D6-B719-8F58-7DF4-3D9A722346D6}"/>
              </a:ext>
            </a:extLst>
          </p:cNvPr>
          <p:cNvSpPr>
            <a:spLocks noGrp="1"/>
          </p:cNvSpPr>
          <p:nvPr>
            <p:ph type="title"/>
          </p:nvPr>
        </p:nvSpPr>
        <p:spPr>
          <a:xfrm>
            <a:off x="907948" y="1159118"/>
            <a:ext cx="10515600" cy="653048"/>
          </a:xfrm>
        </p:spPr>
        <p:txBody>
          <a:bodyPr/>
          <a:lstStyle/>
          <a:p>
            <a:r>
              <a:rPr lang="en-US" dirty="0">
                <a:latin typeface="Arial"/>
                <a:cs typeface="Arial"/>
              </a:rPr>
              <a:t>Literacy Initiative and/or Reading Campaign</a:t>
            </a:r>
            <a:endParaRPr lang="en-US" dirty="0"/>
          </a:p>
        </p:txBody>
      </p:sp>
    </p:spTree>
    <p:extLst>
      <p:ext uri="{BB962C8B-B14F-4D97-AF65-F5344CB8AC3E}">
        <p14:creationId xmlns:p14="http://schemas.microsoft.com/office/powerpoint/2010/main" val="1451772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522" y="84269"/>
            <a:ext cx="2341217" cy="3344731"/>
          </a:xfrm>
          <a:custGeom>
            <a:avLst/>
            <a:gdLst/>
            <a:ahLst/>
            <a:cxnLst/>
            <a:rect l="l" t="t" r="r" b="b"/>
            <a:pathLst>
              <a:path w="3511826" h="5017096">
                <a:moveTo>
                  <a:pt x="0" y="0"/>
                </a:moveTo>
                <a:lnTo>
                  <a:pt x="3511826" y="0"/>
                </a:lnTo>
                <a:lnTo>
                  <a:pt x="3511826" y="5017096"/>
                </a:lnTo>
                <a:lnTo>
                  <a:pt x="0" y="5017096"/>
                </a:lnTo>
                <a:lnTo>
                  <a:pt x="0" y="0"/>
                </a:lnTo>
                <a:close/>
              </a:path>
            </a:pathLst>
          </a:custGeom>
          <a:blipFill>
            <a:blip r:embed="rId2"/>
            <a:stretch>
              <a:fillRect l="-100182" r="-102068" b="-11072"/>
            </a:stretch>
          </a:blipFill>
        </p:spPr>
        <p:txBody>
          <a:bodyPr/>
          <a:lstStyle/>
          <a:p>
            <a:endParaRPr lang="en-US"/>
          </a:p>
        </p:txBody>
      </p:sp>
      <p:sp>
        <p:nvSpPr>
          <p:cNvPr id="3" name="Freeform 3"/>
          <p:cNvSpPr/>
          <p:nvPr/>
        </p:nvSpPr>
        <p:spPr>
          <a:xfrm rot="-125321">
            <a:off x="2441948" y="1221542"/>
            <a:ext cx="6847965" cy="3423931"/>
          </a:xfrm>
          <a:custGeom>
            <a:avLst/>
            <a:gdLst/>
            <a:ahLst/>
            <a:cxnLst/>
            <a:rect l="l" t="t" r="r" b="b"/>
            <a:pathLst>
              <a:path w="10271947" h="5135897">
                <a:moveTo>
                  <a:pt x="173879" y="0"/>
                </a:moveTo>
                <a:lnTo>
                  <a:pt x="10271948" y="368284"/>
                </a:lnTo>
                <a:lnTo>
                  <a:pt x="10098069" y="5135897"/>
                </a:lnTo>
                <a:lnTo>
                  <a:pt x="0" y="4767613"/>
                </a:lnTo>
                <a:lnTo>
                  <a:pt x="173879" y="0"/>
                </a:lnTo>
                <a:close/>
              </a:path>
            </a:pathLst>
          </a:custGeom>
          <a:blipFill>
            <a:blip r:embed="rId3"/>
            <a:stretch>
              <a:fillRect l="-4161" t="-12921" r="-19094" b="-25845"/>
            </a:stretch>
          </a:blipFill>
        </p:spPr>
        <p:txBody>
          <a:bodyPr/>
          <a:lstStyle/>
          <a:p>
            <a:endParaRPr lang="en-US"/>
          </a:p>
        </p:txBody>
      </p:sp>
      <p:sp>
        <p:nvSpPr>
          <p:cNvPr id="4" name="Freeform 4"/>
          <p:cNvSpPr/>
          <p:nvPr/>
        </p:nvSpPr>
        <p:spPr>
          <a:xfrm>
            <a:off x="0" y="4523768"/>
            <a:ext cx="12728049" cy="2334232"/>
          </a:xfrm>
          <a:custGeom>
            <a:avLst/>
            <a:gdLst/>
            <a:ahLst/>
            <a:cxnLst/>
            <a:rect l="l" t="t" r="r" b="b"/>
            <a:pathLst>
              <a:path w="19092074" h="3501348">
                <a:moveTo>
                  <a:pt x="0" y="0"/>
                </a:moveTo>
                <a:lnTo>
                  <a:pt x="19092074" y="0"/>
                </a:lnTo>
                <a:lnTo>
                  <a:pt x="19092074" y="3501348"/>
                </a:lnTo>
                <a:lnTo>
                  <a:pt x="0" y="3501348"/>
                </a:lnTo>
                <a:lnTo>
                  <a:pt x="0" y="0"/>
                </a:lnTo>
                <a:close/>
              </a:path>
            </a:pathLst>
          </a:custGeom>
          <a:blipFill>
            <a:blip r:embed="rId4"/>
            <a:stretch>
              <a:fillRect t="-19636" b="-19636"/>
            </a:stretch>
          </a:blipFill>
        </p:spPr>
        <p:txBody>
          <a:bodyPr/>
          <a:lstStyle/>
          <a:p>
            <a:endParaRPr lang="en-US"/>
          </a:p>
        </p:txBody>
      </p:sp>
      <p:sp>
        <p:nvSpPr>
          <p:cNvPr id="5" name="Freeform 5"/>
          <p:cNvSpPr/>
          <p:nvPr/>
        </p:nvSpPr>
        <p:spPr>
          <a:xfrm>
            <a:off x="9435074" y="84270"/>
            <a:ext cx="2679803" cy="3492423"/>
          </a:xfrm>
          <a:custGeom>
            <a:avLst/>
            <a:gdLst/>
            <a:ahLst/>
            <a:cxnLst/>
            <a:rect l="l" t="t" r="r" b="b"/>
            <a:pathLst>
              <a:path w="4019705" h="5238635">
                <a:moveTo>
                  <a:pt x="0" y="0"/>
                </a:moveTo>
                <a:lnTo>
                  <a:pt x="4019705" y="0"/>
                </a:lnTo>
                <a:lnTo>
                  <a:pt x="4019705" y="5238635"/>
                </a:lnTo>
                <a:lnTo>
                  <a:pt x="0" y="5238635"/>
                </a:lnTo>
                <a:lnTo>
                  <a:pt x="0" y="0"/>
                </a:lnTo>
                <a:close/>
              </a:path>
            </a:pathLst>
          </a:custGeom>
          <a:blipFill>
            <a:blip r:embed="rId5"/>
            <a:stretch>
              <a:fillRect b="-36311"/>
            </a:stretch>
          </a:blipFill>
        </p:spPr>
        <p:txBody>
          <a:bodyPr/>
          <a:lstStyle/>
          <a:p>
            <a:endParaRPr lang="en-US"/>
          </a:p>
        </p:txBody>
      </p:sp>
      <p:sp>
        <p:nvSpPr>
          <p:cNvPr id="6" name="TextBox 6"/>
          <p:cNvSpPr txBox="1"/>
          <p:nvPr/>
        </p:nvSpPr>
        <p:spPr>
          <a:xfrm>
            <a:off x="132522" y="3397250"/>
            <a:ext cx="2341217" cy="465320"/>
          </a:xfrm>
          <a:prstGeom prst="rect">
            <a:avLst/>
          </a:prstGeom>
        </p:spPr>
        <p:txBody>
          <a:bodyPr lIns="0" tIns="0" rIns="0" bIns="0" rtlCol="0" anchor="t">
            <a:spAutoFit/>
          </a:bodyPr>
          <a:lstStyle/>
          <a:p>
            <a:pPr algn="ctr">
              <a:lnSpc>
                <a:spcPts val="1867"/>
              </a:lnSpc>
            </a:pPr>
            <a:r>
              <a:rPr lang="en-US" sz="1333" b="1">
                <a:solidFill>
                  <a:srgbClr val="000000"/>
                </a:solidFill>
                <a:latin typeface="Canva Sans Bold"/>
                <a:ea typeface="Canva Sans Bold"/>
                <a:cs typeface="Canva Sans Bold"/>
                <a:sym typeface="Canva Sans Bold"/>
              </a:rPr>
              <a:t>780 Copies Purchased (1 per student and staff member)</a:t>
            </a:r>
          </a:p>
        </p:txBody>
      </p:sp>
      <p:sp>
        <p:nvSpPr>
          <p:cNvPr id="7" name="TextBox 7"/>
          <p:cNvSpPr txBox="1"/>
          <p:nvPr/>
        </p:nvSpPr>
        <p:spPr>
          <a:xfrm>
            <a:off x="3225833" y="20769"/>
            <a:ext cx="5740334" cy="1069332"/>
          </a:xfrm>
          <a:prstGeom prst="rect">
            <a:avLst/>
          </a:prstGeom>
        </p:spPr>
        <p:txBody>
          <a:bodyPr lIns="0" tIns="0" rIns="0" bIns="0" rtlCol="0" anchor="t">
            <a:spAutoFit/>
          </a:bodyPr>
          <a:lstStyle/>
          <a:p>
            <a:pPr algn="ctr">
              <a:lnSpc>
                <a:spcPts val="4853"/>
              </a:lnSpc>
            </a:pPr>
            <a:r>
              <a:rPr lang="en-US" sz="3466" b="1" dirty="0">
                <a:solidFill>
                  <a:srgbClr val="FF3131"/>
                </a:solidFill>
                <a:latin typeface="Canva Sans Bold"/>
                <a:ea typeface="Canva Sans Bold"/>
                <a:cs typeface="Canva Sans Bold"/>
                <a:sym typeface="Canva Sans Bold"/>
              </a:rPr>
              <a:t>Book Club “TOME Society”</a:t>
            </a:r>
          </a:p>
          <a:p>
            <a:pPr algn="ctr">
              <a:lnSpc>
                <a:spcPts val="1773"/>
              </a:lnSpc>
            </a:pPr>
            <a:r>
              <a:rPr lang="en-US" sz="1267" b="1" dirty="0">
                <a:solidFill>
                  <a:srgbClr val="000000"/>
                </a:solidFill>
                <a:latin typeface="Canva Sans Bold"/>
                <a:ea typeface="Canva Sans Bold"/>
                <a:cs typeface="Canva Sans Bold"/>
                <a:sym typeface="Canva Sans Bold"/>
              </a:rPr>
              <a:t>Will have 1 inducted into</a:t>
            </a:r>
          </a:p>
          <a:p>
            <a:pPr algn="ctr">
              <a:lnSpc>
                <a:spcPts val="1773"/>
              </a:lnSpc>
            </a:pPr>
            <a:r>
              <a:rPr lang="en-US" sz="1267" b="1" dirty="0">
                <a:solidFill>
                  <a:srgbClr val="000000"/>
                </a:solidFill>
                <a:latin typeface="Canva Sans Bold"/>
                <a:ea typeface="Canva Sans Bold"/>
                <a:cs typeface="Canva Sans Bold"/>
                <a:sym typeface="Canva Sans Bold"/>
              </a:rPr>
              <a:t>Tau Omicron Mu Epsilon Honor Society this year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260" y="140853"/>
            <a:ext cx="1745735" cy="2327647"/>
          </a:xfrm>
          <a:custGeom>
            <a:avLst/>
            <a:gdLst/>
            <a:ahLst/>
            <a:cxnLst/>
            <a:rect l="l" t="t" r="r" b="b"/>
            <a:pathLst>
              <a:path w="2618603" h="3491470">
                <a:moveTo>
                  <a:pt x="0" y="0"/>
                </a:moveTo>
                <a:lnTo>
                  <a:pt x="2618603" y="0"/>
                </a:lnTo>
                <a:lnTo>
                  <a:pt x="2618603" y="3491470"/>
                </a:lnTo>
                <a:lnTo>
                  <a:pt x="0" y="3491470"/>
                </a:lnTo>
                <a:lnTo>
                  <a:pt x="0" y="0"/>
                </a:lnTo>
                <a:close/>
              </a:path>
            </a:pathLst>
          </a:custGeom>
          <a:blipFill>
            <a:blip r:embed="rId2"/>
            <a:stretch>
              <a:fillRect/>
            </a:stretch>
          </a:blipFill>
        </p:spPr>
        <p:txBody>
          <a:bodyPr/>
          <a:lstStyle/>
          <a:p>
            <a:endParaRPr lang="en-US"/>
          </a:p>
        </p:txBody>
      </p:sp>
      <p:sp>
        <p:nvSpPr>
          <p:cNvPr id="3" name="Freeform 3"/>
          <p:cNvSpPr/>
          <p:nvPr/>
        </p:nvSpPr>
        <p:spPr>
          <a:xfrm>
            <a:off x="1627751" y="1684883"/>
            <a:ext cx="1524751" cy="2708662"/>
          </a:xfrm>
          <a:custGeom>
            <a:avLst/>
            <a:gdLst/>
            <a:ahLst/>
            <a:cxnLst/>
            <a:rect l="l" t="t" r="r" b="b"/>
            <a:pathLst>
              <a:path w="2287127" h="4062993">
                <a:moveTo>
                  <a:pt x="0" y="0"/>
                </a:moveTo>
                <a:lnTo>
                  <a:pt x="2287127" y="0"/>
                </a:lnTo>
                <a:lnTo>
                  <a:pt x="2287127" y="4062993"/>
                </a:lnTo>
                <a:lnTo>
                  <a:pt x="0" y="4062993"/>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60" y="2778798"/>
            <a:ext cx="1630458" cy="2896446"/>
          </a:xfrm>
          <a:custGeom>
            <a:avLst/>
            <a:gdLst/>
            <a:ahLst/>
            <a:cxnLst/>
            <a:rect l="l" t="t" r="r" b="b"/>
            <a:pathLst>
              <a:path w="2445687" h="4344669">
                <a:moveTo>
                  <a:pt x="0" y="0"/>
                </a:moveTo>
                <a:lnTo>
                  <a:pt x="2445687" y="0"/>
                </a:lnTo>
                <a:lnTo>
                  <a:pt x="2445687" y="4344669"/>
                </a:lnTo>
                <a:lnTo>
                  <a:pt x="0" y="4344669"/>
                </a:lnTo>
                <a:lnTo>
                  <a:pt x="0" y="0"/>
                </a:lnTo>
                <a:close/>
              </a:path>
            </a:pathLst>
          </a:custGeom>
          <a:blipFill>
            <a:blip r:embed="rId4"/>
            <a:stretch>
              <a:fillRect/>
            </a:stretch>
          </a:blipFill>
        </p:spPr>
        <p:txBody>
          <a:bodyPr/>
          <a:lstStyle/>
          <a:p>
            <a:endParaRPr lang="en-US"/>
          </a:p>
        </p:txBody>
      </p:sp>
      <p:sp>
        <p:nvSpPr>
          <p:cNvPr id="5" name="Freeform 5"/>
          <p:cNvSpPr/>
          <p:nvPr/>
        </p:nvSpPr>
        <p:spPr>
          <a:xfrm>
            <a:off x="9983124" y="240997"/>
            <a:ext cx="1879637" cy="3016743"/>
          </a:xfrm>
          <a:custGeom>
            <a:avLst/>
            <a:gdLst/>
            <a:ahLst/>
            <a:cxnLst/>
            <a:rect l="l" t="t" r="r" b="b"/>
            <a:pathLst>
              <a:path w="2819455" h="4525115">
                <a:moveTo>
                  <a:pt x="0" y="0"/>
                </a:moveTo>
                <a:lnTo>
                  <a:pt x="2819455" y="0"/>
                </a:lnTo>
                <a:lnTo>
                  <a:pt x="2819455" y="4525115"/>
                </a:lnTo>
                <a:lnTo>
                  <a:pt x="0" y="4525115"/>
                </a:lnTo>
                <a:lnTo>
                  <a:pt x="0" y="0"/>
                </a:lnTo>
                <a:close/>
              </a:path>
            </a:pathLst>
          </a:custGeom>
          <a:blipFill>
            <a:blip r:embed="rId5"/>
            <a:stretch>
              <a:fillRect t="-5342" b="-5342"/>
            </a:stretch>
          </a:blipFill>
        </p:spPr>
        <p:txBody>
          <a:bodyPr/>
          <a:lstStyle/>
          <a:p>
            <a:endParaRPr lang="en-US"/>
          </a:p>
        </p:txBody>
      </p:sp>
      <p:sp>
        <p:nvSpPr>
          <p:cNvPr id="6" name="Freeform 6"/>
          <p:cNvSpPr/>
          <p:nvPr/>
        </p:nvSpPr>
        <p:spPr>
          <a:xfrm>
            <a:off x="6890950" y="240997"/>
            <a:ext cx="2893753" cy="2887772"/>
          </a:xfrm>
          <a:custGeom>
            <a:avLst/>
            <a:gdLst/>
            <a:ahLst/>
            <a:cxnLst/>
            <a:rect l="l" t="t" r="r" b="b"/>
            <a:pathLst>
              <a:path w="4340629" h="4331658">
                <a:moveTo>
                  <a:pt x="0" y="0"/>
                </a:moveTo>
                <a:lnTo>
                  <a:pt x="4340630" y="0"/>
                </a:lnTo>
                <a:lnTo>
                  <a:pt x="4340630" y="4331658"/>
                </a:lnTo>
                <a:lnTo>
                  <a:pt x="0" y="4331658"/>
                </a:lnTo>
                <a:lnTo>
                  <a:pt x="0" y="0"/>
                </a:lnTo>
                <a:close/>
              </a:path>
            </a:pathLst>
          </a:custGeom>
          <a:blipFill>
            <a:blip r:embed="rId6"/>
            <a:stretch>
              <a:fillRect t="-33653" b="-44360"/>
            </a:stretch>
          </a:blipFill>
        </p:spPr>
        <p:txBody>
          <a:bodyPr/>
          <a:lstStyle/>
          <a:p>
            <a:endParaRPr lang="en-US"/>
          </a:p>
        </p:txBody>
      </p:sp>
      <p:sp>
        <p:nvSpPr>
          <p:cNvPr id="7" name="Freeform 7"/>
          <p:cNvSpPr/>
          <p:nvPr/>
        </p:nvSpPr>
        <p:spPr>
          <a:xfrm>
            <a:off x="8262550" y="2243814"/>
            <a:ext cx="2893753" cy="2968611"/>
          </a:xfrm>
          <a:custGeom>
            <a:avLst/>
            <a:gdLst/>
            <a:ahLst/>
            <a:cxnLst/>
            <a:rect l="l" t="t" r="r" b="b"/>
            <a:pathLst>
              <a:path w="4340629" h="4452916">
                <a:moveTo>
                  <a:pt x="0" y="0"/>
                </a:moveTo>
                <a:lnTo>
                  <a:pt x="4340630" y="0"/>
                </a:lnTo>
                <a:lnTo>
                  <a:pt x="4340630" y="4452915"/>
                </a:lnTo>
                <a:lnTo>
                  <a:pt x="0" y="4452915"/>
                </a:lnTo>
                <a:lnTo>
                  <a:pt x="0" y="0"/>
                </a:lnTo>
                <a:close/>
              </a:path>
            </a:pathLst>
          </a:custGeom>
          <a:blipFill>
            <a:blip r:embed="rId7"/>
            <a:stretch>
              <a:fillRect t="-24805" b="-48361"/>
            </a:stretch>
          </a:blipFill>
        </p:spPr>
        <p:txBody>
          <a:bodyPr/>
          <a:lstStyle/>
          <a:p>
            <a:endParaRPr lang="en-US"/>
          </a:p>
        </p:txBody>
      </p:sp>
      <p:sp>
        <p:nvSpPr>
          <p:cNvPr id="8" name="Freeform 8"/>
          <p:cNvSpPr/>
          <p:nvPr/>
        </p:nvSpPr>
        <p:spPr>
          <a:xfrm rot="1252349">
            <a:off x="3501493" y="2152447"/>
            <a:ext cx="2893753" cy="2210586"/>
          </a:xfrm>
          <a:custGeom>
            <a:avLst/>
            <a:gdLst/>
            <a:ahLst/>
            <a:cxnLst/>
            <a:rect l="l" t="t" r="r" b="b"/>
            <a:pathLst>
              <a:path w="4340629" h="3315879">
                <a:moveTo>
                  <a:pt x="0" y="0"/>
                </a:moveTo>
                <a:lnTo>
                  <a:pt x="4340630" y="0"/>
                </a:lnTo>
                <a:lnTo>
                  <a:pt x="4340630" y="3315879"/>
                </a:lnTo>
                <a:lnTo>
                  <a:pt x="0" y="3315879"/>
                </a:lnTo>
                <a:lnTo>
                  <a:pt x="0" y="0"/>
                </a:lnTo>
                <a:close/>
              </a:path>
            </a:pathLst>
          </a:custGeom>
          <a:blipFill>
            <a:blip r:embed="rId8"/>
            <a:stretch>
              <a:fillRect b="-132546"/>
            </a:stretch>
          </a:blipFill>
        </p:spPr>
        <p:txBody>
          <a:bodyPr/>
          <a:lstStyle/>
          <a:p>
            <a:endParaRPr lang="en-US"/>
          </a:p>
        </p:txBody>
      </p:sp>
      <p:sp>
        <p:nvSpPr>
          <p:cNvPr id="9" name="Freeform 9"/>
          <p:cNvSpPr/>
          <p:nvPr/>
        </p:nvSpPr>
        <p:spPr>
          <a:xfrm>
            <a:off x="3398466" y="0"/>
            <a:ext cx="2893753" cy="2357685"/>
          </a:xfrm>
          <a:custGeom>
            <a:avLst/>
            <a:gdLst/>
            <a:ahLst/>
            <a:cxnLst/>
            <a:rect l="l" t="t" r="r" b="b"/>
            <a:pathLst>
              <a:path w="4340629" h="3536528">
                <a:moveTo>
                  <a:pt x="0" y="0"/>
                </a:moveTo>
                <a:lnTo>
                  <a:pt x="4340629" y="0"/>
                </a:lnTo>
                <a:lnTo>
                  <a:pt x="4340629" y="3536528"/>
                </a:lnTo>
                <a:lnTo>
                  <a:pt x="0" y="3536528"/>
                </a:lnTo>
                <a:lnTo>
                  <a:pt x="0" y="0"/>
                </a:lnTo>
                <a:close/>
              </a:path>
            </a:pathLst>
          </a:custGeom>
          <a:blipFill>
            <a:blip r:embed="rId9"/>
            <a:stretch>
              <a:fillRect t="-26698" b="-91338"/>
            </a:stretch>
          </a:blipFill>
        </p:spPr>
        <p:txBody>
          <a:bodyPr/>
          <a:lstStyle/>
          <a:p>
            <a:endParaRPr lang="en-US"/>
          </a:p>
        </p:txBody>
      </p:sp>
      <p:sp>
        <p:nvSpPr>
          <p:cNvPr id="10" name="Freeform 10"/>
          <p:cNvSpPr/>
          <p:nvPr/>
        </p:nvSpPr>
        <p:spPr>
          <a:xfrm>
            <a:off x="2770271" y="3497239"/>
            <a:ext cx="1723161" cy="2307411"/>
          </a:xfrm>
          <a:custGeom>
            <a:avLst/>
            <a:gdLst/>
            <a:ahLst/>
            <a:cxnLst/>
            <a:rect l="l" t="t" r="r" b="b"/>
            <a:pathLst>
              <a:path w="2584741" h="3461117">
                <a:moveTo>
                  <a:pt x="0" y="0"/>
                </a:moveTo>
                <a:lnTo>
                  <a:pt x="2584741" y="0"/>
                </a:lnTo>
                <a:lnTo>
                  <a:pt x="2584741" y="3461117"/>
                </a:lnTo>
                <a:lnTo>
                  <a:pt x="0" y="3461117"/>
                </a:lnTo>
                <a:lnTo>
                  <a:pt x="0" y="0"/>
                </a:lnTo>
                <a:close/>
              </a:path>
            </a:pathLst>
          </a:custGeom>
          <a:blipFill>
            <a:blip r:embed="rId10"/>
            <a:stretch>
              <a:fillRect l="-55711" r="-82166"/>
            </a:stretch>
          </a:blipFill>
        </p:spPr>
        <p:txBody>
          <a:bodyPr/>
          <a:lstStyle/>
          <a:p>
            <a:endParaRPr lang="en-US"/>
          </a:p>
        </p:txBody>
      </p:sp>
      <p:sp>
        <p:nvSpPr>
          <p:cNvPr id="11" name="Freeform 11"/>
          <p:cNvSpPr/>
          <p:nvPr/>
        </p:nvSpPr>
        <p:spPr>
          <a:xfrm>
            <a:off x="1079138" y="5440104"/>
            <a:ext cx="3699943" cy="1464194"/>
          </a:xfrm>
          <a:custGeom>
            <a:avLst/>
            <a:gdLst/>
            <a:ahLst/>
            <a:cxnLst/>
            <a:rect l="l" t="t" r="r" b="b"/>
            <a:pathLst>
              <a:path w="5549915" h="2196291">
                <a:moveTo>
                  <a:pt x="0" y="0"/>
                </a:moveTo>
                <a:lnTo>
                  <a:pt x="5549915" y="0"/>
                </a:lnTo>
                <a:lnTo>
                  <a:pt x="5549915" y="2196290"/>
                </a:lnTo>
                <a:lnTo>
                  <a:pt x="0" y="2196290"/>
                </a:lnTo>
                <a:lnTo>
                  <a:pt x="0" y="0"/>
                </a:lnTo>
                <a:close/>
              </a:path>
            </a:pathLst>
          </a:custGeom>
          <a:blipFill>
            <a:blip r:embed="rId11"/>
            <a:stretch>
              <a:fillRect b="-42246"/>
            </a:stretch>
          </a:blipFill>
        </p:spPr>
        <p:txBody>
          <a:bodyPr/>
          <a:lstStyle/>
          <a:p>
            <a:endParaRPr lang="en-US"/>
          </a:p>
        </p:txBody>
      </p:sp>
      <p:sp>
        <p:nvSpPr>
          <p:cNvPr id="12" name="Freeform 12"/>
          <p:cNvSpPr/>
          <p:nvPr/>
        </p:nvSpPr>
        <p:spPr>
          <a:xfrm rot="755883">
            <a:off x="8659833" y="4542544"/>
            <a:ext cx="3258879" cy="3312422"/>
          </a:xfrm>
          <a:custGeom>
            <a:avLst/>
            <a:gdLst/>
            <a:ahLst/>
            <a:cxnLst/>
            <a:rect l="l" t="t" r="r" b="b"/>
            <a:pathLst>
              <a:path w="4888319" h="4968633">
                <a:moveTo>
                  <a:pt x="0" y="0"/>
                </a:moveTo>
                <a:lnTo>
                  <a:pt x="4888318" y="0"/>
                </a:lnTo>
                <a:lnTo>
                  <a:pt x="4888318" y="4968633"/>
                </a:lnTo>
                <a:lnTo>
                  <a:pt x="0" y="4968633"/>
                </a:lnTo>
                <a:lnTo>
                  <a:pt x="0" y="0"/>
                </a:lnTo>
                <a:close/>
              </a:path>
            </a:pathLst>
          </a:custGeom>
          <a:blipFill>
            <a:blip r:embed="rId12"/>
            <a:stretch>
              <a:fillRect/>
            </a:stretch>
          </a:blipFill>
        </p:spPr>
        <p:txBody>
          <a:bodyPr/>
          <a:lstStyle/>
          <a:p>
            <a:endParaRPr lang="en-US"/>
          </a:p>
        </p:txBody>
      </p:sp>
      <p:sp>
        <p:nvSpPr>
          <p:cNvPr id="13" name="Freeform 13"/>
          <p:cNvSpPr/>
          <p:nvPr/>
        </p:nvSpPr>
        <p:spPr>
          <a:xfrm rot="-480927">
            <a:off x="6410479" y="3529396"/>
            <a:ext cx="1894810" cy="3366057"/>
          </a:xfrm>
          <a:custGeom>
            <a:avLst/>
            <a:gdLst/>
            <a:ahLst/>
            <a:cxnLst/>
            <a:rect l="l" t="t" r="r" b="b"/>
            <a:pathLst>
              <a:path w="2842215" h="5049086">
                <a:moveTo>
                  <a:pt x="0" y="0"/>
                </a:moveTo>
                <a:lnTo>
                  <a:pt x="2842215" y="0"/>
                </a:lnTo>
                <a:lnTo>
                  <a:pt x="2842215" y="5049087"/>
                </a:lnTo>
                <a:lnTo>
                  <a:pt x="0" y="5049087"/>
                </a:lnTo>
                <a:lnTo>
                  <a:pt x="0" y="0"/>
                </a:lnTo>
                <a:close/>
              </a:path>
            </a:pathLst>
          </a:custGeom>
          <a:blipFill>
            <a:blip r:embed="rId13"/>
            <a:stretch>
              <a:fillRect/>
            </a:stretch>
          </a:blipFill>
        </p:spPr>
        <p:txBody>
          <a:bodyPr/>
          <a:lstStyle/>
          <a:p>
            <a:endParaRPr lang="en-US"/>
          </a:p>
        </p:txBody>
      </p:sp>
      <p:sp>
        <p:nvSpPr>
          <p:cNvPr id="14" name="TextBox 14"/>
          <p:cNvSpPr txBox="1"/>
          <p:nvPr/>
        </p:nvSpPr>
        <p:spPr>
          <a:xfrm rot="-1834076">
            <a:off x="299706" y="1790368"/>
            <a:ext cx="2512208" cy="502510"/>
          </a:xfrm>
          <a:prstGeom prst="rect">
            <a:avLst/>
          </a:prstGeom>
        </p:spPr>
        <p:txBody>
          <a:bodyPr wrap="square" lIns="0" tIns="0" rIns="0" bIns="0" rtlCol="0" anchor="t">
            <a:spAutoFit/>
          </a:bodyPr>
          <a:lstStyle/>
          <a:p>
            <a:pPr algn="ctr">
              <a:lnSpc>
                <a:spcPts val="4266"/>
              </a:lnSpc>
            </a:pPr>
            <a:r>
              <a:rPr lang="en-US" sz="3047" b="1" dirty="0">
                <a:solidFill>
                  <a:srgbClr val="0CC0DF"/>
                </a:solidFill>
                <a:latin typeface="Canva Sans Bold"/>
                <a:ea typeface="Canva Sans Bold"/>
                <a:cs typeface="Canva Sans Bold"/>
                <a:sym typeface="Canva Sans Bold"/>
              </a:rPr>
              <a:t>Bookmobile</a:t>
            </a:r>
          </a:p>
        </p:txBody>
      </p:sp>
      <p:sp>
        <p:nvSpPr>
          <p:cNvPr id="15" name="TextBox 15"/>
          <p:cNvSpPr txBox="1"/>
          <p:nvPr/>
        </p:nvSpPr>
        <p:spPr>
          <a:xfrm rot="-1081293">
            <a:off x="2231217" y="4339237"/>
            <a:ext cx="3659585" cy="1200842"/>
          </a:xfrm>
          <a:prstGeom prst="rect">
            <a:avLst/>
          </a:prstGeom>
        </p:spPr>
        <p:txBody>
          <a:bodyPr lIns="0" tIns="0" rIns="0" bIns="0" rtlCol="0" anchor="t">
            <a:spAutoFit/>
          </a:bodyPr>
          <a:lstStyle/>
          <a:p>
            <a:pPr algn="ctr">
              <a:lnSpc>
                <a:spcPts val="4853"/>
              </a:lnSpc>
            </a:pPr>
            <a:r>
              <a:rPr lang="en-US" sz="3466" b="1" dirty="0">
                <a:solidFill>
                  <a:srgbClr val="FF3131"/>
                </a:solidFill>
                <a:latin typeface="Canva Sans Bold"/>
                <a:ea typeface="Canva Sans Bold"/>
                <a:cs typeface="Canva Sans Bold"/>
                <a:sym typeface="Canva Sans Bold"/>
              </a:rPr>
              <a:t>Lessons in </a:t>
            </a:r>
          </a:p>
          <a:p>
            <a:pPr algn="ctr">
              <a:lnSpc>
                <a:spcPts val="4853"/>
              </a:lnSpc>
            </a:pPr>
            <a:r>
              <a:rPr lang="en-US" sz="3466" b="1" dirty="0">
                <a:solidFill>
                  <a:srgbClr val="FF3131"/>
                </a:solidFill>
                <a:latin typeface="Canva Sans Bold"/>
                <a:ea typeface="Canva Sans Bold"/>
                <a:cs typeface="Canva Sans Bold"/>
                <a:sym typeface="Canva Sans Bold"/>
              </a:rPr>
              <a:t>Media Center</a:t>
            </a:r>
          </a:p>
        </p:txBody>
      </p:sp>
      <p:sp>
        <p:nvSpPr>
          <p:cNvPr id="16" name="TextBox 16"/>
          <p:cNvSpPr txBox="1"/>
          <p:nvPr/>
        </p:nvSpPr>
        <p:spPr>
          <a:xfrm>
            <a:off x="7871019" y="1831867"/>
            <a:ext cx="3676814" cy="1200842"/>
          </a:xfrm>
          <a:prstGeom prst="rect">
            <a:avLst/>
          </a:prstGeom>
        </p:spPr>
        <p:txBody>
          <a:bodyPr lIns="0" tIns="0" rIns="0" bIns="0" rtlCol="0" anchor="t">
            <a:spAutoFit/>
          </a:bodyPr>
          <a:lstStyle/>
          <a:p>
            <a:pPr algn="ctr">
              <a:lnSpc>
                <a:spcPts val="4853"/>
              </a:lnSpc>
            </a:pPr>
            <a:r>
              <a:rPr lang="en-US" sz="3466" b="1" dirty="0">
                <a:solidFill>
                  <a:srgbClr val="FF914D"/>
                </a:solidFill>
                <a:latin typeface="Canva Sans Bold"/>
                <a:ea typeface="Canva Sans Bold"/>
                <a:cs typeface="Canva Sans Bold"/>
                <a:sym typeface="Canva Sans Bold"/>
              </a:rPr>
              <a:t>Maxwell Branch Visit</a:t>
            </a:r>
          </a:p>
        </p:txBody>
      </p:sp>
      <p:sp>
        <p:nvSpPr>
          <p:cNvPr id="17" name="TextBox 17"/>
          <p:cNvSpPr txBox="1"/>
          <p:nvPr/>
        </p:nvSpPr>
        <p:spPr>
          <a:xfrm>
            <a:off x="4948370" y="5588962"/>
            <a:ext cx="3676814" cy="373885"/>
          </a:xfrm>
          <a:prstGeom prst="rect">
            <a:avLst/>
          </a:prstGeom>
        </p:spPr>
        <p:txBody>
          <a:bodyPr lIns="0" tIns="0" rIns="0" bIns="0" rtlCol="0" anchor="t">
            <a:spAutoFit/>
          </a:bodyPr>
          <a:lstStyle/>
          <a:p>
            <a:pPr algn="ctr">
              <a:lnSpc>
                <a:spcPts val="3173"/>
              </a:lnSpc>
            </a:pPr>
            <a:r>
              <a:rPr lang="en-US" sz="2266" b="1" i="1" dirty="0">
                <a:solidFill>
                  <a:srgbClr val="FFDE59"/>
                </a:solidFill>
                <a:latin typeface="Canva Sans Bold Italics"/>
                <a:ea typeface="Canva Sans Bold Italics"/>
                <a:cs typeface="Canva Sans Bold Italics"/>
                <a:sym typeface="Canva Sans Bold Italics"/>
              </a:rPr>
              <a:t>1 Book Pick-Up Day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a:extLst>
              <a:ext uri="{FF2B5EF4-FFF2-40B4-BE49-F238E27FC236}">
                <a16:creationId xmlns:a16="http://schemas.microsoft.com/office/drawing/2014/main" id="{667E6C0E-3BB6-8A3A-1031-94BAF7A82B35}"/>
              </a:ext>
            </a:extLst>
          </p:cNvPr>
          <p:cNvSpPr>
            <a:spLocks noGrp="1"/>
          </p:cNvSpPr>
          <p:nvPr>
            <p:ph idx="1"/>
          </p:nvPr>
        </p:nvSpPr>
        <p:spPr>
          <a:xfrm>
            <a:off x="838200" y="1825625"/>
            <a:ext cx="10515600" cy="4454706"/>
          </a:xfrm>
          <a:ln>
            <a:miter lim="800000"/>
            <a:headEnd/>
            <a:tailEnd/>
          </a:ln>
        </p:spPr>
        <p:txBody>
          <a:bodyPr/>
          <a:lstStyle/>
          <a:p>
            <a:pPr marL="0" indent="0">
              <a:buNone/>
            </a:pPr>
            <a:endParaRPr lang="en-US" altLang="en-US" dirty="0">
              <a:latin typeface="Arial"/>
              <a:cs typeface="Arial"/>
            </a:endParaRPr>
          </a:p>
          <a:p>
            <a:pPr marL="457200" lvl="1" indent="0">
              <a:buNone/>
            </a:pPr>
            <a:endParaRPr lang="en-US" altLang="en-US" dirty="0"/>
          </a:p>
          <a:p>
            <a:pPr marL="0" indent="0">
              <a:buNone/>
            </a:pPr>
            <a:endParaRPr lang="en-US" altLang="en-US" dirty="0"/>
          </a:p>
        </p:txBody>
      </p:sp>
      <p:sp>
        <p:nvSpPr>
          <p:cNvPr id="14339" name="Title 2">
            <a:extLst>
              <a:ext uri="{FF2B5EF4-FFF2-40B4-BE49-F238E27FC236}">
                <a16:creationId xmlns:a16="http://schemas.microsoft.com/office/drawing/2014/main" id="{A86FE896-856B-A06B-7506-5E8CAEF4F342}"/>
              </a:ext>
            </a:extLst>
          </p:cNvPr>
          <p:cNvSpPr>
            <a:spLocks noGrp="1" noChangeArrowheads="1"/>
          </p:cNvSpPr>
          <p:nvPr>
            <p:ph type="title"/>
          </p:nvPr>
        </p:nvSpPr>
        <p:spPr>
          <a:xfrm>
            <a:off x="561814" y="988454"/>
            <a:ext cx="10515600" cy="652463"/>
          </a:xfrm>
        </p:spPr>
        <p:txBody>
          <a:bodyPr/>
          <a:lstStyle/>
          <a:p>
            <a:r>
              <a:rPr lang="en-US" altLang="en-US" dirty="0">
                <a:latin typeface="Arial"/>
                <a:cs typeface="Arial"/>
              </a:rPr>
              <a:t>MTSS – Multi-Tiered Systems of Support</a:t>
            </a:r>
            <a:endParaRPr lang="en-US" altLang="en-US" dirty="0"/>
          </a:p>
        </p:txBody>
      </p:sp>
      <p:graphicFrame>
        <p:nvGraphicFramePr>
          <p:cNvPr id="3" name="Table 2">
            <a:extLst>
              <a:ext uri="{FF2B5EF4-FFF2-40B4-BE49-F238E27FC236}">
                <a16:creationId xmlns:a16="http://schemas.microsoft.com/office/drawing/2014/main" id="{D69002AB-5662-4240-AE2F-4C75A9777018}"/>
              </a:ext>
            </a:extLst>
          </p:cNvPr>
          <p:cNvGraphicFramePr>
            <a:graphicFrameLocks noGrp="1"/>
          </p:cNvGraphicFramePr>
          <p:nvPr>
            <p:extLst>
              <p:ext uri="{D42A27DB-BD31-4B8C-83A1-F6EECF244321}">
                <p14:modId xmlns:p14="http://schemas.microsoft.com/office/powerpoint/2010/main" val="2001992995"/>
              </p:ext>
            </p:extLst>
          </p:nvPr>
        </p:nvGraphicFramePr>
        <p:xfrm>
          <a:off x="838200" y="1867159"/>
          <a:ext cx="5760720" cy="1371600"/>
        </p:xfrm>
        <a:graphic>
          <a:graphicData uri="http://schemas.openxmlformats.org/drawingml/2006/table">
            <a:tbl>
              <a:tblPr/>
              <a:tblGrid>
                <a:gridCol w="1440180">
                  <a:extLst>
                    <a:ext uri="{9D8B030D-6E8A-4147-A177-3AD203B41FA5}">
                      <a16:colId xmlns:a16="http://schemas.microsoft.com/office/drawing/2014/main" val="2872805734"/>
                    </a:ext>
                  </a:extLst>
                </a:gridCol>
                <a:gridCol w="1440180">
                  <a:extLst>
                    <a:ext uri="{9D8B030D-6E8A-4147-A177-3AD203B41FA5}">
                      <a16:colId xmlns:a16="http://schemas.microsoft.com/office/drawing/2014/main" val="1138483929"/>
                    </a:ext>
                  </a:extLst>
                </a:gridCol>
                <a:gridCol w="1440180">
                  <a:extLst>
                    <a:ext uri="{9D8B030D-6E8A-4147-A177-3AD203B41FA5}">
                      <a16:colId xmlns:a16="http://schemas.microsoft.com/office/drawing/2014/main" val="1567829317"/>
                    </a:ext>
                  </a:extLst>
                </a:gridCol>
                <a:gridCol w="1440180">
                  <a:extLst>
                    <a:ext uri="{9D8B030D-6E8A-4147-A177-3AD203B41FA5}">
                      <a16:colId xmlns:a16="http://schemas.microsoft.com/office/drawing/2014/main" val="99394406"/>
                    </a:ext>
                  </a:extLst>
                </a:gridCol>
              </a:tblGrid>
              <a:tr h="335280">
                <a:tc>
                  <a:txBody>
                    <a:bodyPr/>
                    <a:lstStyle/>
                    <a:p>
                      <a:pPr algn="ctr" fontAlgn="auto"/>
                      <a:r>
                        <a:rPr lang="en-US" sz="2400" b="1" i="0" dirty="0">
                          <a:solidFill>
                            <a:srgbClr val="FFFFFF"/>
                          </a:solidFill>
                          <a:effectLst/>
                          <a:latin typeface="Calibri" panose="020F0502020204030204" pitchFamily="34" charset="0"/>
                        </a:rPr>
                        <a:t>45 Day</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panose="020F0502020204030204" pitchFamily="34" charset="0"/>
                        </a:rPr>
                        <a:t>Math</a:t>
                      </a:r>
                      <a:endParaRPr lang="en-US" sz="2400" b="1" i="0" dirty="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a:solidFill>
                            <a:srgbClr val="FFFFFF"/>
                          </a:solidFill>
                          <a:effectLst/>
                          <a:latin typeface="Calibri" panose="020F0502020204030204" pitchFamily="34" charset="0"/>
                        </a:rPr>
                        <a:t>Reading</a:t>
                      </a:r>
                      <a:endParaRPr lang="en-US" sz="2400" b="1" i="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panose="020F0502020204030204" pitchFamily="34" charset="0"/>
                        </a:rPr>
                        <a:t>Behavior</a:t>
                      </a:r>
                      <a:endParaRPr lang="en-US" sz="2400" b="1" i="0" dirty="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522984779"/>
                  </a:ext>
                </a:extLst>
              </a:tr>
              <a:tr h="335280">
                <a:tc>
                  <a:txBody>
                    <a:bodyPr/>
                    <a:lstStyle/>
                    <a:p>
                      <a:pPr algn="l" fontAlgn="base"/>
                      <a:r>
                        <a:rPr lang="en-US" sz="2400" b="0" i="0">
                          <a:solidFill>
                            <a:srgbClr val="000000"/>
                          </a:solidFill>
                          <a:effectLst/>
                          <a:latin typeface="Calibri" panose="020F0502020204030204" pitchFamily="34" charset="0"/>
                        </a:rPr>
                        <a:t>Tier 2</a:t>
                      </a:r>
                      <a:endParaRPr lang="en-US" sz="2400"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2400" b="0" i="0" dirty="0">
                          <a:solidFill>
                            <a:srgbClr val="000000"/>
                          </a:solidFill>
                          <a:effectLst/>
                          <a:latin typeface="Calibri" panose="020F0502020204030204" pitchFamily="34" charset="0"/>
                        </a:rPr>
                        <a:t>26</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2400" b="0" i="0">
                          <a:solidFill>
                            <a:srgbClr val="000000"/>
                          </a:solidFill>
                          <a:effectLst/>
                          <a:latin typeface="Calibri" panose="020F0502020204030204" pitchFamily="34" charset="0"/>
                        </a:rPr>
                        <a:t>17</a:t>
                      </a:r>
                      <a:endParaRPr lang="en-US" sz="2400"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2400" b="0" i="0" dirty="0">
                          <a:solidFill>
                            <a:srgbClr val="000000"/>
                          </a:solidFill>
                          <a:effectLst/>
                          <a:latin typeface="Calibri" panose="020F0502020204030204" pitchFamily="34" charset="0"/>
                        </a:rPr>
                        <a:t>1</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955077465"/>
                  </a:ext>
                </a:extLst>
              </a:tr>
              <a:tr h="335280">
                <a:tc>
                  <a:txBody>
                    <a:bodyPr/>
                    <a:lstStyle/>
                    <a:p>
                      <a:pPr algn="l" fontAlgn="base"/>
                      <a:r>
                        <a:rPr lang="en-US" sz="2400" b="0" i="0">
                          <a:solidFill>
                            <a:srgbClr val="000000"/>
                          </a:solidFill>
                          <a:effectLst/>
                          <a:latin typeface="Calibri" panose="020F0502020204030204" pitchFamily="34" charset="0"/>
                        </a:rPr>
                        <a:t>Tier 3</a:t>
                      </a:r>
                      <a:endParaRPr lang="en-US" sz="2400"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2400" b="0" i="0">
                          <a:solidFill>
                            <a:srgbClr val="000000"/>
                          </a:solidFill>
                          <a:effectLst/>
                          <a:latin typeface="Calibri" panose="020F0502020204030204" pitchFamily="34" charset="0"/>
                        </a:rPr>
                        <a:t>8</a:t>
                      </a:r>
                      <a:endParaRPr lang="en-US" sz="2400"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2400" b="0" i="0" dirty="0">
                          <a:solidFill>
                            <a:srgbClr val="000000"/>
                          </a:solidFill>
                          <a:effectLst/>
                          <a:latin typeface="Calibri" panose="020F0502020204030204" pitchFamily="34" charset="0"/>
                        </a:rPr>
                        <a:t>6</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2400" b="0" i="0" dirty="0">
                          <a:solidFill>
                            <a:srgbClr val="000000"/>
                          </a:solidFill>
                          <a:effectLst/>
                          <a:latin typeface="Calibri" panose="020F0502020204030204" pitchFamily="34" charset="0"/>
                        </a:rPr>
                        <a:t>0</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171378373"/>
                  </a:ext>
                </a:extLst>
              </a:tr>
            </a:tbl>
          </a:graphicData>
        </a:graphic>
      </p:graphicFrame>
      <p:sp>
        <p:nvSpPr>
          <p:cNvPr id="4" name="Rectangle 1">
            <a:extLst>
              <a:ext uri="{FF2B5EF4-FFF2-40B4-BE49-F238E27FC236}">
                <a16:creationId xmlns:a16="http://schemas.microsoft.com/office/drawing/2014/main" id="{C13D76B2-A250-4FA3-8AE5-5D67EA7993B8}"/>
              </a:ext>
            </a:extLst>
          </p:cNvPr>
          <p:cNvSpPr>
            <a:spLocks noChangeArrowheads="1"/>
          </p:cNvSpPr>
          <p:nvPr/>
        </p:nvSpPr>
        <p:spPr bwMode="auto">
          <a:xfrm>
            <a:off x="3216275" y="3129648"/>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9D9CF2ED-C7A9-4DF3-9765-CB958FEA0065}"/>
              </a:ext>
            </a:extLst>
          </p:cNvPr>
          <p:cNvGraphicFramePr>
            <a:graphicFrameLocks noGrp="1"/>
          </p:cNvGraphicFramePr>
          <p:nvPr>
            <p:extLst>
              <p:ext uri="{D42A27DB-BD31-4B8C-83A1-F6EECF244321}">
                <p14:modId xmlns:p14="http://schemas.microsoft.com/office/powerpoint/2010/main" val="4275624055"/>
              </p:ext>
            </p:extLst>
          </p:nvPr>
        </p:nvGraphicFramePr>
        <p:xfrm>
          <a:off x="838200" y="3499200"/>
          <a:ext cx="5760720" cy="1371600"/>
        </p:xfrm>
        <a:graphic>
          <a:graphicData uri="http://schemas.openxmlformats.org/drawingml/2006/table">
            <a:tbl>
              <a:tblPr/>
              <a:tblGrid>
                <a:gridCol w="1440180">
                  <a:extLst>
                    <a:ext uri="{9D8B030D-6E8A-4147-A177-3AD203B41FA5}">
                      <a16:colId xmlns:a16="http://schemas.microsoft.com/office/drawing/2014/main" val="3381646249"/>
                    </a:ext>
                  </a:extLst>
                </a:gridCol>
                <a:gridCol w="1440180">
                  <a:extLst>
                    <a:ext uri="{9D8B030D-6E8A-4147-A177-3AD203B41FA5}">
                      <a16:colId xmlns:a16="http://schemas.microsoft.com/office/drawing/2014/main" val="1939844299"/>
                    </a:ext>
                  </a:extLst>
                </a:gridCol>
                <a:gridCol w="1440180">
                  <a:extLst>
                    <a:ext uri="{9D8B030D-6E8A-4147-A177-3AD203B41FA5}">
                      <a16:colId xmlns:a16="http://schemas.microsoft.com/office/drawing/2014/main" val="437381526"/>
                    </a:ext>
                  </a:extLst>
                </a:gridCol>
                <a:gridCol w="1440180">
                  <a:extLst>
                    <a:ext uri="{9D8B030D-6E8A-4147-A177-3AD203B41FA5}">
                      <a16:colId xmlns:a16="http://schemas.microsoft.com/office/drawing/2014/main" val="2869535525"/>
                    </a:ext>
                  </a:extLst>
                </a:gridCol>
              </a:tblGrid>
              <a:tr h="335280">
                <a:tc>
                  <a:txBody>
                    <a:bodyPr/>
                    <a:lstStyle/>
                    <a:p>
                      <a:pPr algn="ctr" fontAlgn="auto"/>
                      <a:r>
                        <a:rPr lang="en-US" sz="2400" b="1" i="0" dirty="0">
                          <a:solidFill>
                            <a:srgbClr val="FFFFFF"/>
                          </a:solidFill>
                          <a:effectLst/>
                          <a:latin typeface="Calibri" panose="020F0502020204030204" pitchFamily="34" charset="0"/>
                        </a:rPr>
                        <a:t>90 Day</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a:solidFill>
                            <a:srgbClr val="FFFFFF"/>
                          </a:solidFill>
                          <a:effectLst/>
                          <a:latin typeface="Calibri" panose="020F0502020204030204" pitchFamily="34" charset="0"/>
                        </a:rPr>
                        <a:t>Math</a:t>
                      </a:r>
                      <a:endParaRPr lang="en-US" sz="2400" b="1" i="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a:solidFill>
                            <a:srgbClr val="FFFFFF"/>
                          </a:solidFill>
                          <a:effectLst/>
                          <a:latin typeface="Calibri" panose="020F0502020204030204" pitchFamily="34" charset="0"/>
                        </a:rPr>
                        <a:t>Reading</a:t>
                      </a:r>
                      <a:endParaRPr lang="en-US" sz="2400" b="1" i="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a:solidFill>
                            <a:srgbClr val="FFFFFF"/>
                          </a:solidFill>
                          <a:effectLst/>
                          <a:latin typeface="Calibri" panose="020F0502020204030204" pitchFamily="34" charset="0"/>
                        </a:rPr>
                        <a:t>Behavior</a:t>
                      </a:r>
                      <a:endParaRPr lang="en-US" sz="2400" b="1" i="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266326847"/>
                  </a:ext>
                </a:extLst>
              </a:tr>
              <a:tr h="335280">
                <a:tc>
                  <a:txBody>
                    <a:bodyPr/>
                    <a:lstStyle/>
                    <a:p>
                      <a:pPr algn="l" fontAlgn="base"/>
                      <a:r>
                        <a:rPr lang="en-US" sz="2400" b="0" i="0">
                          <a:solidFill>
                            <a:srgbClr val="000000"/>
                          </a:solidFill>
                          <a:effectLst/>
                          <a:latin typeface="Calibri" panose="020F0502020204030204" pitchFamily="34" charset="0"/>
                        </a:rPr>
                        <a:t>Tier 2</a:t>
                      </a:r>
                      <a:endParaRPr lang="en-US" sz="2400"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2400" b="0" i="0" dirty="0">
                          <a:solidFill>
                            <a:srgbClr val="000000"/>
                          </a:solidFill>
                          <a:effectLst/>
                          <a:latin typeface="Calibri" panose="020F0502020204030204" pitchFamily="34" charset="0"/>
                        </a:rPr>
                        <a:t>25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2400" b="0" i="0" dirty="0">
                          <a:solidFill>
                            <a:srgbClr val="000000"/>
                          </a:solidFill>
                          <a:effectLst/>
                          <a:latin typeface="Calibri" panose="020F0502020204030204" pitchFamily="34" charset="0"/>
                        </a:rPr>
                        <a:t>14</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2400" b="0" i="0" dirty="0">
                          <a:solidFill>
                            <a:srgbClr val="000000"/>
                          </a:solidFill>
                          <a:effectLst/>
                          <a:latin typeface="Calibri" panose="020F0502020204030204" pitchFamily="34" charset="0"/>
                        </a:rPr>
                        <a:t>1</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617726219"/>
                  </a:ext>
                </a:extLst>
              </a:tr>
              <a:tr h="335280">
                <a:tc>
                  <a:txBody>
                    <a:bodyPr/>
                    <a:lstStyle/>
                    <a:p>
                      <a:pPr algn="l" fontAlgn="base"/>
                      <a:r>
                        <a:rPr lang="en-US" sz="2400" b="0" i="0">
                          <a:solidFill>
                            <a:srgbClr val="000000"/>
                          </a:solidFill>
                          <a:effectLst/>
                          <a:latin typeface="Calibri" panose="020F0502020204030204" pitchFamily="34" charset="0"/>
                        </a:rPr>
                        <a:t>Tier 3</a:t>
                      </a:r>
                      <a:endParaRPr lang="en-US" sz="2400" b="0" i="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2400" b="0" i="0" dirty="0">
                          <a:solidFill>
                            <a:srgbClr val="000000"/>
                          </a:solidFill>
                          <a:effectLst/>
                          <a:latin typeface="Calibri" panose="020F0502020204030204" pitchFamily="34" charset="0"/>
                        </a:rPr>
                        <a:t>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2400" b="0" i="0" dirty="0">
                          <a:solidFill>
                            <a:srgbClr val="000000"/>
                          </a:solidFill>
                          <a:effectLst/>
                          <a:latin typeface="Calibri" panose="020F0502020204030204" pitchFamily="34" charset="0"/>
                        </a:rPr>
                        <a:t>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2400" b="0" i="0" dirty="0">
                          <a:solidFill>
                            <a:srgbClr val="000000"/>
                          </a:solidFill>
                          <a:effectLst/>
                          <a:latin typeface="Calibri" panose="020F0502020204030204" pitchFamily="34" charset="0"/>
                        </a:rPr>
                        <a:t>0</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795342278"/>
                  </a:ext>
                </a:extLst>
              </a:tr>
            </a:tbl>
          </a:graphicData>
        </a:graphic>
      </p:graphicFrame>
      <p:sp>
        <p:nvSpPr>
          <p:cNvPr id="6" name="Rectangle 2">
            <a:extLst>
              <a:ext uri="{FF2B5EF4-FFF2-40B4-BE49-F238E27FC236}">
                <a16:creationId xmlns:a16="http://schemas.microsoft.com/office/drawing/2014/main" id="{19C51BFF-5BD8-438C-9421-01D69FB04479}"/>
              </a:ext>
            </a:extLst>
          </p:cNvPr>
          <p:cNvSpPr>
            <a:spLocks noChangeArrowheads="1"/>
          </p:cNvSpPr>
          <p:nvPr/>
        </p:nvSpPr>
        <p:spPr bwMode="auto">
          <a:xfrm>
            <a:off x="3216275" y="35800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ED2E586E-CA32-4DB9-ACDC-76618EDCE9C4}"/>
              </a:ext>
            </a:extLst>
          </p:cNvPr>
          <p:cNvSpPr txBox="1"/>
          <p:nvPr/>
        </p:nvSpPr>
        <p:spPr>
          <a:xfrm>
            <a:off x="919327" y="5163216"/>
            <a:ext cx="845155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2 Students moved from Tier 3 for Math to Tier 2</a:t>
            </a:r>
          </a:p>
          <a:p>
            <a:pPr marL="285750" indent="-285750">
              <a:buFont typeface="Arial" panose="020B0604020202020204" pitchFamily="34" charset="0"/>
              <a:buChar char="•"/>
            </a:pPr>
            <a:r>
              <a:rPr lang="en-US" sz="2400" dirty="0"/>
              <a:t>1 Student moved from Tier 2 for Math to Tier 1</a:t>
            </a:r>
          </a:p>
          <a:p>
            <a:pPr marL="285750" indent="-285750">
              <a:buFont typeface="Arial" panose="020B0604020202020204" pitchFamily="34" charset="0"/>
              <a:buChar char="•"/>
            </a:pPr>
            <a:r>
              <a:rPr lang="en-US" sz="2400" dirty="0"/>
              <a:t>3 Students moved from Tier 2 for Reading to Tier 1</a:t>
            </a:r>
          </a:p>
          <a:p>
            <a:pPr marL="285750" indent="-285750">
              <a:buFont typeface="Arial" panose="020B0604020202020204" pitchFamily="34" charset="0"/>
              <a:buChar char="•"/>
            </a:pPr>
            <a:r>
              <a:rPr lang="en-US" sz="2400" dirty="0"/>
              <a:t>1 Student moved schools that was Tier 3 for Math and Reading</a:t>
            </a:r>
          </a:p>
        </p:txBody>
      </p:sp>
      <p:pic>
        <p:nvPicPr>
          <p:cNvPr id="2" name="Picture 2" descr="Multi-Tiered Systems of Support (MTSS) / MTSS Home">
            <a:extLst>
              <a:ext uri="{FF2B5EF4-FFF2-40B4-BE49-F238E27FC236}">
                <a16:creationId xmlns:a16="http://schemas.microsoft.com/office/drawing/2014/main" id="{9B277DD6-7650-4417-2AEE-0D992F35B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9709" y="1640917"/>
            <a:ext cx="3169635" cy="4886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duation Cap Images - Free Download on Freepik">
            <a:extLst>
              <a:ext uri="{FF2B5EF4-FFF2-40B4-BE49-F238E27FC236}">
                <a16:creationId xmlns:a16="http://schemas.microsoft.com/office/drawing/2014/main" id="{C8C28DAE-5E1E-B53A-9E4E-B6CD200FB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932" y="5008737"/>
            <a:ext cx="2664068" cy="2491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ontent Placeholder 2">
            <a:extLst>
              <a:ext uri="{FF2B5EF4-FFF2-40B4-BE49-F238E27FC236}">
                <a16:creationId xmlns:a16="http://schemas.microsoft.com/office/drawing/2014/main" id="{2F11ACC6-F4BE-411D-9853-5D3BCEF21E01}"/>
              </a:ext>
            </a:extLst>
          </p:cNvPr>
          <p:cNvGraphicFramePr>
            <a:graphicFrameLocks noGrp="1"/>
          </p:cNvGraphicFramePr>
          <p:nvPr>
            <p:ph idx="1"/>
            <p:extLst>
              <p:ext uri="{D42A27DB-BD31-4B8C-83A1-F6EECF244321}">
                <p14:modId xmlns:p14="http://schemas.microsoft.com/office/powerpoint/2010/main" val="3701982549"/>
              </p:ext>
            </p:extLst>
          </p:nvPr>
        </p:nvGraphicFramePr>
        <p:xfrm>
          <a:off x="477838" y="2007392"/>
          <a:ext cx="10893722" cy="3139440"/>
        </p:xfrm>
        <a:graphic>
          <a:graphicData uri="http://schemas.openxmlformats.org/drawingml/2006/table">
            <a:tbl>
              <a:tblPr/>
              <a:tblGrid>
                <a:gridCol w="1479622">
                  <a:extLst>
                    <a:ext uri="{9D8B030D-6E8A-4147-A177-3AD203B41FA5}">
                      <a16:colId xmlns:a16="http://schemas.microsoft.com/office/drawing/2014/main" val="3909991219"/>
                    </a:ext>
                  </a:extLst>
                </a:gridCol>
                <a:gridCol w="1479622">
                  <a:extLst>
                    <a:ext uri="{9D8B030D-6E8A-4147-A177-3AD203B41FA5}">
                      <a16:colId xmlns:a16="http://schemas.microsoft.com/office/drawing/2014/main" val="3370217775"/>
                    </a:ext>
                  </a:extLst>
                </a:gridCol>
                <a:gridCol w="1479622">
                  <a:extLst>
                    <a:ext uri="{9D8B030D-6E8A-4147-A177-3AD203B41FA5}">
                      <a16:colId xmlns:a16="http://schemas.microsoft.com/office/drawing/2014/main" val="1908406363"/>
                    </a:ext>
                  </a:extLst>
                </a:gridCol>
                <a:gridCol w="1924108">
                  <a:extLst>
                    <a:ext uri="{9D8B030D-6E8A-4147-A177-3AD203B41FA5}">
                      <a16:colId xmlns:a16="http://schemas.microsoft.com/office/drawing/2014/main" val="3664425171"/>
                    </a:ext>
                  </a:extLst>
                </a:gridCol>
                <a:gridCol w="1025892">
                  <a:extLst>
                    <a:ext uri="{9D8B030D-6E8A-4147-A177-3AD203B41FA5}">
                      <a16:colId xmlns:a16="http://schemas.microsoft.com/office/drawing/2014/main" val="3086422799"/>
                    </a:ext>
                  </a:extLst>
                </a:gridCol>
                <a:gridCol w="1479622">
                  <a:extLst>
                    <a:ext uri="{9D8B030D-6E8A-4147-A177-3AD203B41FA5}">
                      <a16:colId xmlns:a16="http://schemas.microsoft.com/office/drawing/2014/main" val="883892342"/>
                    </a:ext>
                  </a:extLst>
                </a:gridCol>
                <a:gridCol w="2025234">
                  <a:extLst>
                    <a:ext uri="{9D8B030D-6E8A-4147-A177-3AD203B41FA5}">
                      <a16:colId xmlns:a16="http://schemas.microsoft.com/office/drawing/2014/main" val="1797672929"/>
                    </a:ext>
                  </a:extLst>
                </a:gridCol>
              </a:tblGrid>
              <a:tr h="820058">
                <a:tc>
                  <a:txBody>
                    <a:bodyPr/>
                    <a:lstStyle/>
                    <a:p>
                      <a:pPr algn="ctr" fontAlgn="base"/>
                      <a:r>
                        <a:rPr lang="en-US" sz="2400" b="1" i="0" dirty="0">
                          <a:solidFill>
                            <a:srgbClr val="FFFFFF"/>
                          </a:solidFill>
                          <a:effectLst/>
                          <a:latin typeface="Calibri"/>
                        </a:rPr>
                        <a:t>Cohort</a:t>
                      </a:r>
                      <a:endParaRPr lang="en-US" b="1"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a:rPr>
                        <a:t>On Track</a:t>
                      </a:r>
                      <a:endParaRPr lang="en-US" b="1"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a:rPr>
                        <a:t>At Risk</a:t>
                      </a:r>
                      <a:endParaRPr lang="en-US" b="1"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panose="020F0502020204030204" pitchFamily="34" charset="0"/>
                        </a:rPr>
                        <a:t>Valid </a:t>
                      </a:r>
                    </a:p>
                    <a:p>
                      <a:pPr algn="ctr" fontAlgn="base"/>
                      <a:r>
                        <a:rPr lang="en-US" sz="2400" b="1" i="0" dirty="0">
                          <a:solidFill>
                            <a:srgbClr val="FFFFFF"/>
                          </a:solidFill>
                          <a:effectLst/>
                          <a:latin typeface="Calibri" panose="020F0502020204030204" pitchFamily="34" charset="0"/>
                        </a:rPr>
                        <a:t>Withdrawals</a:t>
                      </a:r>
                      <a:endParaRPr lang="en-US" b="1" i="0" dirty="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a:rPr>
                        <a:t>Drop Outs</a:t>
                      </a:r>
                      <a:endParaRPr lang="en-US" b="1"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a:rPr>
                        <a:t>Total</a:t>
                      </a:r>
                      <a:endParaRPr lang="en-US" b="1" i="0" dirty="0">
                        <a:solidFill>
                          <a:srgbClr val="FFFFFF"/>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tc>
                  <a:txBody>
                    <a:bodyPr/>
                    <a:lstStyle/>
                    <a:p>
                      <a:pPr algn="ctr" fontAlgn="base"/>
                      <a:r>
                        <a:rPr lang="en-US" sz="2400" b="1" i="0" dirty="0">
                          <a:solidFill>
                            <a:srgbClr val="FFFFFF"/>
                          </a:solidFill>
                          <a:effectLst/>
                          <a:latin typeface="Calibri" panose="020F0502020204030204" pitchFamily="34" charset="0"/>
                        </a:rPr>
                        <a:t>Graduation </a:t>
                      </a:r>
                    </a:p>
                    <a:p>
                      <a:pPr algn="ctr" fontAlgn="base"/>
                      <a:r>
                        <a:rPr lang="en-US" sz="2400" b="1" i="0" dirty="0">
                          <a:solidFill>
                            <a:srgbClr val="FFFFFF"/>
                          </a:solidFill>
                          <a:effectLst/>
                          <a:latin typeface="Calibri" panose="020F0502020204030204" pitchFamily="34" charset="0"/>
                        </a:rPr>
                        <a:t>Rate</a:t>
                      </a:r>
                      <a:endParaRPr lang="en-US" b="1" i="0" dirty="0">
                        <a:solidFill>
                          <a:srgbClr val="FFFFFF"/>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2286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384020785"/>
                  </a:ext>
                </a:extLst>
              </a:tr>
              <a:tr h="577078">
                <a:tc>
                  <a:txBody>
                    <a:bodyPr/>
                    <a:lstStyle/>
                    <a:p>
                      <a:pPr algn="ctr" fontAlgn="base"/>
                      <a:r>
                        <a:rPr lang="en-US" sz="3200" b="0" i="0" dirty="0">
                          <a:solidFill>
                            <a:srgbClr val="000000"/>
                          </a:solidFill>
                          <a:effectLst/>
                          <a:latin typeface="Calibri"/>
                        </a:rPr>
                        <a:t>2025</a:t>
                      </a:r>
                      <a:endParaRPr lang="en-US" sz="2400" b="0" i="0" dirty="0">
                        <a:solidFill>
                          <a:srgbClr val="000000"/>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a:rPr>
                        <a:t>103</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a:rPr>
                        <a:t>59</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panose="020F0502020204030204" pitchFamily="34" charset="0"/>
                        </a:rPr>
                        <a:t>45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a:rPr>
                        <a:t>45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panose="020F0502020204030204" pitchFamily="34" charset="0"/>
                        </a:rPr>
                        <a:t>252</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a:rPr>
                        <a:t>49.76</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2286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1913440"/>
                  </a:ext>
                </a:extLst>
              </a:tr>
              <a:tr h="577078">
                <a:tc>
                  <a:txBody>
                    <a:bodyPr/>
                    <a:lstStyle/>
                    <a:p>
                      <a:pPr algn="ctr" fontAlgn="base"/>
                      <a:r>
                        <a:rPr lang="en-US" sz="3200" b="0" i="0" dirty="0">
                          <a:solidFill>
                            <a:srgbClr val="000000"/>
                          </a:solidFill>
                          <a:effectLst/>
                          <a:latin typeface="Calibri"/>
                        </a:rPr>
                        <a:t>2026</a:t>
                      </a:r>
                      <a:endParaRPr lang="en-US" sz="2400" b="0" i="0" dirty="0">
                        <a:solidFill>
                          <a:srgbClr val="000000"/>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83</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88</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43</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15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229</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44.62</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231002585"/>
                  </a:ext>
                </a:extLst>
              </a:tr>
              <a:tr h="577078">
                <a:tc>
                  <a:txBody>
                    <a:bodyPr/>
                    <a:lstStyle/>
                    <a:p>
                      <a:pPr algn="ctr" fontAlgn="base"/>
                      <a:r>
                        <a:rPr lang="en-US" sz="3200" b="0" i="0" dirty="0">
                          <a:solidFill>
                            <a:srgbClr val="000000"/>
                          </a:solidFill>
                          <a:effectLst/>
                          <a:latin typeface="Calibri"/>
                        </a:rPr>
                        <a:t>2027</a:t>
                      </a:r>
                      <a:endParaRPr lang="en-US" sz="2400" b="0" i="0" dirty="0">
                        <a:solidFill>
                          <a:srgbClr val="000000"/>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a:rPr>
                        <a:t>100</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a:rPr>
                        <a:t>91</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algn="ctr" fontAlgn="base"/>
                      <a:r>
                        <a:rPr lang="en-US" sz="3200" b="0" i="0" dirty="0">
                          <a:solidFill>
                            <a:srgbClr val="000000"/>
                          </a:solidFill>
                          <a:effectLst/>
                          <a:latin typeface="Calibri" panose="020F0502020204030204" pitchFamily="34" charset="0"/>
                        </a:rPr>
                        <a:t>29</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lvl="0" algn="ctr">
                        <a:buNone/>
                      </a:pPr>
                      <a:r>
                        <a:rPr lang="en-US" sz="3200" b="0" i="0" dirty="0">
                          <a:solidFill>
                            <a:srgbClr val="000000"/>
                          </a:solidFill>
                          <a:effectLst/>
                          <a:latin typeface="Calibri"/>
                        </a:rPr>
                        <a:t>14</a:t>
                      </a:r>
                      <a:endParaRPr lang="en-US" dirty="0"/>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lvl="0" algn="ctr">
                        <a:buNone/>
                      </a:pPr>
                      <a:r>
                        <a:rPr lang="en-US" sz="3200" b="0" i="0" dirty="0">
                          <a:solidFill>
                            <a:srgbClr val="000000"/>
                          </a:solidFill>
                          <a:effectLst/>
                          <a:latin typeface="Calibri"/>
                        </a:rPr>
                        <a:t>234</a:t>
                      </a:r>
                      <a:endParaRPr lang="en-US" dirty="0"/>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tc>
                  <a:txBody>
                    <a:bodyPr/>
                    <a:lstStyle/>
                    <a:p>
                      <a:pPr lvl="0" algn="ctr">
                        <a:buNone/>
                      </a:pPr>
                      <a:r>
                        <a:rPr lang="en-US" sz="3200" b="0" i="0" dirty="0">
                          <a:solidFill>
                            <a:srgbClr val="000000"/>
                          </a:solidFill>
                          <a:effectLst/>
                          <a:latin typeface="Calibri"/>
                        </a:rPr>
                        <a:t>48.78</a:t>
                      </a:r>
                      <a:endParaRPr lang="en-US" dirty="0"/>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811783475"/>
                  </a:ext>
                </a:extLst>
              </a:tr>
              <a:tr h="577078">
                <a:tc>
                  <a:txBody>
                    <a:bodyPr/>
                    <a:lstStyle/>
                    <a:p>
                      <a:pPr algn="ctr" fontAlgn="base"/>
                      <a:r>
                        <a:rPr lang="en-US" sz="3200" b="0" i="0" dirty="0">
                          <a:solidFill>
                            <a:srgbClr val="000000"/>
                          </a:solidFill>
                          <a:effectLst/>
                          <a:latin typeface="Calibri"/>
                        </a:rPr>
                        <a:t>2028</a:t>
                      </a:r>
                      <a:endParaRPr lang="en-US" sz="2400" b="0" i="0" dirty="0">
                        <a:solidFill>
                          <a:srgbClr val="000000"/>
                        </a:solidFill>
                        <a:effectLst/>
                        <a:latin typeface="Calibri"/>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86</a:t>
                      </a: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a:rPr>
                        <a:t>105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lvl="0" algn="ctr">
                        <a:buNone/>
                      </a:pPr>
                      <a:r>
                        <a:rPr lang="en-US" sz="3200" b="0" i="0" dirty="0">
                          <a:solidFill>
                            <a:srgbClr val="000000"/>
                          </a:solidFill>
                          <a:effectLst/>
                          <a:latin typeface="Calibri"/>
                        </a:rPr>
                        <a:t>8</a:t>
                      </a:r>
                      <a:endParaRPr lang="en-US" dirty="0"/>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algn="ctr" fontAlgn="base"/>
                      <a:r>
                        <a:rPr lang="en-US" sz="3200" b="0" i="0" dirty="0">
                          <a:solidFill>
                            <a:srgbClr val="000000"/>
                          </a:solidFill>
                          <a:effectLst/>
                          <a:latin typeface="Calibri" panose="020F0502020204030204" pitchFamily="34" charset="0"/>
                        </a:rPr>
                        <a:t>5</a:t>
                      </a:r>
                      <a:endParaRPr lang="en-US" sz="2400" b="0" i="0" dirty="0">
                        <a:solidFill>
                          <a:srgbClr val="000000"/>
                        </a:solidFill>
                        <a:effectLst/>
                      </a:endParaRPr>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lvl="0" algn="ctr">
                        <a:buNone/>
                      </a:pPr>
                      <a:r>
                        <a:rPr lang="en-US" sz="3200" b="0" i="0" dirty="0">
                          <a:solidFill>
                            <a:srgbClr val="000000"/>
                          </a:solidFill>
                          <a:effectLst/>
                          <a:latin typeface="Calibri"/>
                        </a:rPr>
                        <a:t>204</a:t>
                      </a:r>
                      <a:endParaRPr lang="en-US" dirty="0"/>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tc>
                  <a:txBody>
                    <a:bodyPr/>
                    <a:lstStyle/>
                    <a:p>
                      <a:pPr lvl="0" algn="ctr">
                        <a:buNone/>
                      </a:pPr>
                      <a:r>
                        <a:rPr lang="en-US" sz="3200" b="0" i="0" dirty="0">
                          <a:solidFill>
                            <a:srgbClr val="000000"/>
                          </a:solidFill>
                          <a:effectLst/>
                          <a:latin typeface="Calibri"/>
                        </a:rPr>
                        <a:t>43.88</a:t>
                      </a:r>
                      <a:endParaRPr lang="en-US" dirty="0"/>
                    </a:p>
                  </a:txBody>
                  <a:tcP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196573707"/>
                  </a:ext>
                </a:extLst>
              </a:tr>
            </a:tbl>
          </a:graphicData>
        </a:graphic>
      </p:graphicFrame>
      <p:sp>
        <p:nvSpPr>
          <p:cNvPr id="16387" name="Title 2">
            <a:extLst>
              <a:ext uri="{FF2B5EF4-FFF2-40B4-BE49-F238E27FC236}">
                <a16:creationId xmlns:a16="http://schemas.microsoft.com/office/drawing/2014/main" id="{70B36035-05FA-AD14-5D2B-668DD0C929E5}"/>
              </a:ext>
            </a:extLst>
          </p:cNvPr>
          <p:cNvSpPr>
            <a:spLocks noGrp="1" noChangeArrowheads="1"/>
          </p:cNvSpPr>
          <p:nvPr>
            <p:ph type="title"/>
          </p:nvPr>
        </p:nvSpPr>
        <p:spPr>
          <a:xfrm>
            <a:off x="415961" y="1058705"/>
            <a:ext cx="10515600" cy="652463"/>
          </a:xfrm>
        </p:spPr>
        <p:txBody>
          <a:bodyPr/>
          <a:lstStyle/>
          <a:p>
            <a:r>
              <a:rPr lang="en-US" altLang="en-US" dirty="0">
                <a:latin typeface="Arial"/>
                <a:cs typeface="Arial"/>
              </a:rPr>
              <a:t>Cohort Data</a:t>
            </a:r>
            <a:endParaRPr lang="en-US" altLang="en-US" dirty="0"/>
          </a:p>
        </p:txBody>
      </p:sp>
      <p:sp>
        <p:nvSpPr>
          <p:cNvPr id="4" name="Rectangle 1">
            <a:extLst>
              <a:ext uri="{FF2B5EF4-FFF2-40B4-BE49-F238E27FC236}">
                <a16:creationId xmlns:a16="http://schemas.microsoft.com/office/drawing/2014/main" id="{FEA74EA3-1A54-42E6-8886-49DD4B9D9347}"/>
              </a:ext>
            </a:extLst>
          </p:cNvPr>
          <p:cNvSpPr>
            <a:spLocks noChangeArrowheads="1"/>
          </p:cNvSpPr>
          <p:nvPr/>
        </p:nvSpPr>
        <p:spPr bwMode="auto">
          <a:xfrm>
            <a:off x="130628" y="-8460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924734BD-AF9B-47B7-89F3-B313C12FDFB3}"/>
              </a:ext>
            </a:extLst>
          </p:cNvPr>
          <p:cNvSpPr txBox="1"/>
          <p:nvPr/>
        </p:nvSpPr>
        <p:spPr>
          <a:xfrm>
            <a:off x="560329" y="5481923"/>
            <a:ext cx="7679093" cy="1785104"/>
          </a:xfrm>
          <a:prstGeom prst="rect">
            <a:avLst/>
          </a:prstGeom>
          <a:noFill/>
        </p:spPr>
        <p:txBody>
          <a:bodyPr wrap="square" lIns="91440" tIns="45720" rIns="91440" bIns="45720" rtlCol="0" anchor="t">
            <a:spAutoFit/>
          </a:bodyPr>
          <a:lstStyle/>
          <a:p>
            <a:r>
              <a:rPr lang="en-US" sz="2800" b="1" u="sng" dirty="0">
                <a:latin typeface="Calibri"/>
                <a:ea typeface="Calibri"/>
                <a:cs typeface="Calibri"/>
              </a:rPr>
              <a:t>Note</a:t>
            </a:r>
            <a:r>
              <a:rPr lang="en-US" sz="2800" dirty="0">
                <a:latin typeface="Calibri"/>
                <a:ea typeface="Calibri"/>
                <a:cs typeface="Calibri"/>
              </a:rPr>
              <a:t>: 54 At Risk 2025 Cohort students should graduate by the end of Summer 2025 (75.8%)</a:t>
            </a:r>
          </a:p>
          <a:p>
            <a:endParaRPr lang="en-US" dirty="0"/>
          </a:p>
          <a:p>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a:extLst>
              <a:ext uri="{FF2B5EF4-FFF2-40B4-BE49-F238E27FC236}">
                <a16:creationId xmlns:a16="http://schemas.microsoft.com/office/drawing/2014/main" id="{57D76D82-3AD5-B026-5E0D-2E3E1691AC75}"/>
              </a:ext>
            </a:extLst>
          </p:cNvPr>
          <p:cNvSpPr>
            <a:spLocks noGrp="1" noChangeArrowheads="1"/>
          </p:cNvSpPr>
          <p:nvPr>
            <p:ph type="title"/>
          </p:nvPr>
        </p:nvSpPr>
        <p:spPr>
          <a:xfrm>
            <a:off x="468507" y="171623"/>
            <a:ext cx="10515600" cy="652463"/>
          </a:xfrm>
        </p:spPr>
        <p:txBody>
          <a:bodyPr/>
          <a:lstStyle/>
          <a:p>
            <a:r>
              <a:rPr lang="en-US" altLang="en-US" dirty="0">
                <a:solidFill>
                  <a:srgbClr val="FFFF00"/>
                </a:solidFill>
                <a:effectLst>
                  <a:outerShdw blurRad="38100" dist="38100" dir="2700000" algn="tl">
                    <a:srgbClr val="000000">
                      <a:alpha val="43137"/>
                    </a:srgbClr>
                  </a:outerShdw>
                </a:effectLst>
                <a:latin typeface="Arial"/>
                <a:cs typeface="Arial"/>
              </a:rPr>
              <a:t>NWEA MAP (HS)</a:t>
            </a:r>
          </a:p>
        </p:txBody>
      </p:sp>
      <p:pic>
        <p:nvPicPr>
          <p:cNvPr id="10" name="Content Placeholder 9">
            <a:extLst>
              <a:ext uri="{FF2B5EF4-FFF2-40B4-BE49-F238E27FC236}">
                <a16:creationId xmlns:a16="http://schemas.microsoft.com/office/drawing/2014/main" id="{649F24F8-C1C1-4F38-A8CC-BA2591B943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1964" y="902211"/>
            <a:ext cx="10588071" cy="5955789"/>
          </a:xfrm>
        </p:spPr>
      </p:pic>
    </p:spTree>
    <p:extLst>
      <p:ext uri="{BB962C8B-B14F-4D97-AF65-F5344CB8AC3E}">
        <p14:creationId xmlns:p14="http://schemas.microsoft.com/office/powerpoint/2010/main" val="140899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2">
            <a:extLst>
              <a:ext uri="{FF2B5EF4-FFF2-40B4-BE49-F238E27FC236}">
                <a16:creationId xmlns:a16="http://schemas.microsoft.com/office/drawing/2014/main" id="{57D76D82-3AD5-B026-5E0D-2E3E1691AC75}"/>
              </a:ext>
            </a:extLst>
          </p:cNvPr>
          <p:cNvSpPr>
            <a:spLocks noGrp="1" noChangeArrowheads="1"/>
          </p:cNvSpPr>
          <p:nvPr>
            <p:ph type="title"/>
          </p:nvPr>
        </p:nvSpPr>
        <p:spPr>
          <a:xfrm>
            <a:off x="468507" y="171623"/>
            <a:ext cx="10515600" cy="652463"/>
          </a:xfrm>
        </p:spPr>
        <p:txBody>
          <a:bodyPr/>
          <a:lstStyle/>
          <a:p>
            <a:r>
              <a:rPr lang="en-US" altLang="en-US" dirty="0">
                <a:solidFill>
                  <a:srgbClr val="FFFF00"/>
                </a:solidFill>
                <a:effectLst>
                  <a:outerShdw blurRad="38100" dist="38100" dir="2700000" algn="tl">
                    <a:srgbClr val="000000">
                      <a:alpha val="43137"/>
                    </a:srgbClr>
                  </a:outerShdw>
                </a:effectLst>
                <a:latin typeface="Arial"/>
                <a:cs typeface="Arial"/>
              </a:rPr>
              <a:t>NWEA MAP (HS)</a:t>
            </a:r>
          </a:p>
        </p:txBody>
      </p:sp>
      <p:pic>
        <p:nvPicPr>
          <p:cNvPr id="5" name="Content Placeholder 4">
            <a:extLst>
              <a:ext uri="{FF2B5EF4-FFF2-40B4-BE49-F238E27FC236}">
                <a16:creationId xmlns:a16="http://schemas.microsoft.com/office/drawing/2014/main" id="{80D9493A-DF2F-446A-9D79-7C54CCE826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0558" y="913622"/>
            <a:ext cx="10262676" cy="5772755"/>
          </a:xfrm>
        </p:spPr>
      </p:pic>
    </p:spTree>
    <p:extLst>
      <p:ext uri="{BB962C8B-B14F-4D97-AF65-F5344CB8AC3E}">
        <p14:creationId xmlns:p14="http://schemas.microsoft.com/office/powerpoint/2010/main" val="3376048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D3DA7-7621-82FA-95D0-B9A707F4726C}"/>
              </a:ext>
            </a:extLst>
          </p:cNvPr>
          <p:cNvSpPr>
            <a:spLocks noGrp="1"/>
          </p:cNvSpPr>
          <p:nvPr>
            <p:ph idx="1"/>
          </p:nvPr>
        </p:nvSpPr>
        <p:spPr>
          <a:xfrm>
            <a:off x="819538" y="1097836"/>
            <a:ext cx="5525278" cy="4575175"/>
          </a:xfrm>
        </p:spPr>
        <p:txBody>
          <a:bodyPr/>
          <a:lstStyle/>
          <a:p>
            <a:pPr marL="0" indent="0" algn="ctr">
              <a:buNone/>
            </a:pPr>
            <a:r>
              <a:rPr lang="en-US" sz="2400" b="1" dirty="0">
                <a:solidFill>
                  <a:schemeClr val="tx1"/>
                </a:solidFill>
                <a:latin typeface="Arial"/>
                <a:cs typeface="Arial"/>
              </a:rPr>
              <a:t>Conducted two professional learning sessions:</a:t>
            </a:r>
          </a:p>
          <a:p>
            <a:pPr marL="0" indent="0">
              <a:buNone/>
            </a:pPr>
            <a:r>
              <a:rPr lang="en-US" dirty="0">
                <a:solidFill>
                  <a:schemeClr val="tx1"/>
                </a:solidFill>
                <a:latin typeface="Arial"/>
                <a:cs typeface="Arial"/>
              </a:rPr>
              <a:t>1.) </a:t>
            </a:r>
            <a:r>
              <a:rPr lang="en-US" b="1" dirty="0">
                <a:solidFill>
                  <a:srgbClr val="FF0000"/>
                </a:solidFill>
                <a:effectLst>
                  <a:outerShdw blurRad="38100" dist="38100" dir="2700000" algn="tl">
                    <a:srgbClr val="000000">
                      <a:alpha val="43137"/>
                    </a:srgbClr>
                  </a:outerShdw>
                </a:effectLst>
                <a:latin typeface="Arial"/>
                <a:cs typeface="Arial"/>
              </a:rPr>
              <a:t>Navigating the Instructional Framework (Closing) (Dec. 2):</a:t>
            </a:r>
            <a:r>
              <a:rPr lang="en-US" b="1" dirty="0">
                <a:effectLst>
                  <a:outerShdw blurRad="38100" dist="38100" dir="2700000" algn="tl">
                    <a:srgbClr val="000000">
                      <a:alpha val="43137"/>
                    </a:srgbClr>
                  </a:outerShdw>
                </a:effectLst>
                <a:latin typeface="Arial"/>
                <a:cs typeface="Arial"/>
              </a:rPr>
              <a:t> </a:t>
            </a:r>
            <a:r>
              <a:rPr lang="en-US" dirty="0">
                <a:solidFill>
                  <a:schemeClr val="tx1"/>
                </a:solidFill>
                <a:latin typeface="Arial"/>
                <a:cs typeface="Arial"/>
              </a:rPr>
              <a:t>aimed at exploring effective instructional strategies for concluding a lesson. </a:t>
            </a:r>
          </a:p>
          <a:p>
            <a:pPr marL="0" indent="0">
              <a:buNone/>
            </a:pPr>
            <a:r>
              <a:rPr lang="en-US" dirty="0">
                <a:solidFill>
                  <a:schemeClr val="tx1"/>
                </a:solidFill>
                <a:latin typeface="Arial"/>
                <a:cs typeface="Arial"/>
              </a:rPr>
              <a:t>2.) </a:t>
            </a:r>
            <a:r>
              <a:rPr lang="en-US" b="1" dirty="0">
                <a:solidFill>
                  <a:srgbClr val="00B050"/>
                </a:solidFill>
                <a:effectLst>
                  <a:outerShdw blurRad="38100" dist="38100" dir="2700000" algn="tl">
                    <a:srgbClr val="000000">
                      <a:alpha val="43137"/>
                    </a:srgbClr>
                  </a:outerShdw>
                </a:effectLst>
                <a:latin typeface="Arial"/>
                <a:cs typeface="Arial"/>
              </a:rPr>
              <a:t>Magic School AI (Jan. 9)</a:t>
            </a:r>
            <a:r>
              <a:rPr lang="en-US" dirty="0">
                <a:solidFill>
                  <a:srgbClr val="00B050"/>
                </a:solidFill>
                <a:latin typeface="Arial"/>
                <a:cs typeface="Arial"/>
              </a:rPr>
              <a:t>:</a:t>
            </a:r>
            <a:r>
              <a:rPr lang="en-US" dirty="0">
                <a:latin typeface="Arial"/>
                <a:cs typeface="Arial"/>
              </a:rPr>
              <a:t> </a:t>
            </a:r>
            <a:r>
              <a:rPr lang="en-US" dirty="0">
                <a:solidFill>
                  <a:schemeClr val="tx1"/>
                </a:solidFill>
                <a:latin typeface="Arial"/>
                <a:cs typeface="Arial"/>
              </a:rPr>
              <a:t>examined innovative ways to incorporate artificial intelligence tools into our teaching methods.</a:t>
            </a:r>
            <a:endParaRPr lang="en-US" dirty="0">
              <a:solidFill>
                <a:schemeClr val="tx1"/>
              </a:solidFill>
            </a:endParaRPr>
          </a:p>
        </p:txBody>
      </p:sp>
      <p:sp>
        <p:nvSpPr>
          <p:cNvPr id="3" name="Title 2">
            <a:extLst>
              <a:ext uri="{FF2B5EF4-FFF2-40B4-BE49-F238E27FC236}">
                <a16:creationId xmlns:a16="http://schemas.microsoft.com/office/drawing/2014/main" id="{6B7196AA-6401-B3A6-BBE1-F31566E84DF9}"/>
              </a:ext>
            </a:extLst>
          </p:cNvPr>
          <p:cNvSpPr>
            <a:spLocks noGrp="1"/>
          </p:cNvSpPr>
          <p:nvPr>
            <p:ph type="title"/>
          </p:nvPr>
        </p:nvSpPr>
        <p:spPr>
          <a:xfrm>
            <a:off x="327962" y="207215"/>
            <a:ext cx="10515600" cy="653048"/>
          </a:xfrm>
        </p:spPr>
        <p:txBody>
          <a:bodyPr/>
          <a:lstStyle/>
          <a:p>
            <a:r>
              <a:rPr lang="en-US" dirty="0">
                <a:solidFill>
                  <a:srgbClr val="FFFF00"/>
                </a:solidFill>
                <a:effectLst>
                  <a:outerShdw blurRad="38100" dist="38100" dir="2700000" algn="tl">
                    <a:srgbClr val="000000">
                      <a:alpha val="43137"/>
                    </a:srgbClr>
                  </a:outerShdw>
                </a:effectLst>
                <a:latin typeface="Arial"/>
                <a:cs typeface="Arial"/>
              </a:rPr>
              <a:t>Professional Learning Implementation</a:t>
            </a:r>
            <a:endParaRPr lang="en-US" dirty="0">
              <a:solidFill>
                <a:srgbClr val="FFFF00"/>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2574439B-9B66-4CE2-826A-56CAEBFB71CB}"/>
              </a:ext>
            </a:extLst>
          </p:cNvPr>
          <p:cNvSpPr/>
          <p:nvPr/>
        </p:nvSpPr>
        <p:spPr>
          <a:xfrm>
            <a:off x="7175240" y="1017037"/>
            <a:ext cx="4693298" cy="5051126"/>
          </a:xfrm>
          <a:prstGeom prst="rect">
            <a:avLst/>
          </a:prstGeom>
        </p:spPr>
        <p:txBody>
          <a:bodyPr wrap="square">
            <a:spAutoFit/>
          </a:bodyPr>
          <a:lstStyle/>
          <a:p>
            <a:pPr lvl="0" algn="ctr">
              <a:lnSpc>
                <a:spcPct val="90000"/>
              </a:lnSpc>
              <a:spcBef>
                <a:spcPts val="1000"/>
              </a:spcBef>
            </a:pPr>
            <a:r>
              <a:rPr lang="en-US" sz="2400" b="1" dirty="0">
                <a:latin typeface="Arial"/>
                <a:cs typeface="Arial"/>
              </a:rPr>
              <a:t>Evaluation of Professional Learning Effectiveness:</a:t>
            </a:r>
          </a:p>
          <a:p>
            <a:pPr lvl="0" algn="ctr">
              <a:lnSpc>
                <a:spcPct val="90000"/>
              </a:lnSpc>
              <a:spcBef>
                <a:spcPts val="1000"/>
              </a:spcBef>
            </a:pPr>
            <a:r>
              <a:rPr lang="en-US" sz="1600" b="1" i="1" dirty="0">
                <a:solidFill>
                  <a:srgbClr val="0070C0"/>
                </a:solidFill>
                <a:latin typeface="Arial"/>
                <a:cs typeface="Arial"/>
              </a:rPr>
              <a:t>Comprehensive monitoring approach</a:t>
            </a:r>
            <a:r>
              <a:rPr lang="en-US" sz="2100" dirty="0">
                <a:latin typeface="Arial"/>
                <a:cs typeface="Arial"/>
              </a:rPr>
              <a:t> </a:t>
            </a:r>
          </a:p>
          <a:p>
            <a:pPr lvl="0">
              <a:lnSpc>
                <a:spcPct val="90000"/>
              </a:lnSpc>
              <a:spcBef>
                <a:spcPts val="1000"/>
              </a:spcBef>
            </a:pPr>
            <a:r>
              <a:rPr lang="en-US" sz="2100" dirty="0">
                <a:solidFill>
                  <a:srgbClr val="7030A0"/>
                </a:solidFill>
                <a:latin typeface="Arial"/>
                <a:cs typeface="Arial"/>
              </a:rPr>
              <a:t>1.) Conducting classroom observations, where we assess the implementation of strategies discussed during the sessions. </a:t>
            </a:r>
          </a:p>
          <a:p>
            <a:pPr lvl="0">
              <a:lnSpc>
                <a:spcPct val="90000"/>
              </a:lnSpc>
              <a:spcBef>
                <a:spcPts val="1000"/>
              </a:spcBef>
            </a:pPr>
            <a:r>
              <a:rPr lang="en-US" sz="2100" dirty="0">
                <a:solidFill>
                  <a:schemeClr val="accent2">
                    <a:lumMod val="75000"/>
                  </a:schemeClr>
                </a:solidFill>
                <a:latin typeface="Arial"/>
                <a:cs typeface="Arial"/>
              </a:rPr>
              <a:t>2.) Review and analyze student performance data to identify trends and areas for improvement. </a:t>
            </a:r>
          </a:p>
          <a:p>
            <a:pPr lvl="0">
              <a:lnSpc>
                <a:spcPct val="90000"/>
              </a:lnSpc>
              <a:spcBef>
                <a:spcPts val="1000"/>
              </a:spcBef>
            </a:pPr>
            <a:r>
              <a:rPr lang="en-US" sz="2100" dirty="0">
                <a:solidFill>
                  <a:srgbClr val="FF0066"/>
                </a:solidFill>
                <a:latin typeface="Arial"/>
                <a:cs typeface="Arial"/>
              </a:rPr>
              <a:t>3.) Regular conferencing with teachers provides valuable insights into their experiences and challenges, allowing us to support their professional growth effectively.</a:t>
            </a:r>
          </a:p>
        </p:txBody>
      </p:sp>
    </p:spTree>
    <p:extLst>
      <p:ext uri="{BB962C8B-B14F-4D97-AF65-F5344CB8AC3E}">
        <p14:creationId xmlns:p14="http://schemas.microsoft.com/office/powerpoint/2010/main" val="622759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A5512-0A36-F4EE-9336-0C6BF087B49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D09E37-D948-F444-F497-1E50C1FEBC24}"/>
              </a:ext>
            </a:extLst>
          </p:cNvPr>
          <p:cNvSpPr>
            <a:spLocks noGrp="1"/>
          </p:cNvSpPr>
          <p:nvPr>
            <p:ph idx="1"/>
          </p:nvPr>
        </p:nvSpPr>
        <p:spPr>
          <a:xfrm>
            <a:off x="178136" y="1670329"/>
            <a:ext cx="10515600" cy="4185686"/>
          </a:xfrm>
        </p:spPr>
        <p:txBody>
          <a:bodyPr/>
          <a:lstStyle/>
          <a:p>
            <a:pPr marL="457200" indent="-457200"/>
            <a:r>
              <a:rPr lang="en-US" dirty="0">
                <a:latin typeface="Arial"/>
                <a:cs typeface="Arial"/>
              </a:rPr>
              <a:t>What action steps have you taken based on the data from the cross functional team visits?</a:t>
            </a:r>
          </a:p>
          <a:p>
            <a:pPr marL="914400" lvl="1" indent="-457200"/>
            <a:r>
              <a:rPr lang="en-US" dirty="0">
                <a:latin typeface="Arial"/>
                <a:cs typeface="Arial"/>
              </a:rPr>
              <a:t>Common Theme: time management/preparedness, rigor, engagement level, teacher-centered instruction, checking for student understanding</a:t>
            </a:r>
          </a:p>
          <a:p>
            <a:pPr marL="914400" lvl="1" indent="-457200"/>
            <a:r>
              <a:rPr lang="en-US" dirty="0">
                <a:latin typeface="Arial"/>
                <a:cs typeface="Arial"/>
              </a:rPr>
              <a:t>Debriefed with the Leadership Team &amp; Staff </a:t>
            </a:r>
          </a:p>
          <a:p>
            <a:pPr marL="914400" lvl="1" indent="-457200"/>
            <a:r>
              <a:rPr lang="en-US" dirty="0">
                <a:latin typeface="Arial"/>
                <a:cs typeface="Arial"/>
              </a:rPr>
              <a:t>Provided differentiated professional learning on common themes </a:t>
            </a:r>
          </a:p>
          <a:p>
            <a:pPr marL="914400" lvl="1" indent="-457200"/>
            <a:r>
              <a:rPr lang="en-US" dirty="0">
                <a:latin typeface="Arial"/>
                <a:cs typeface="Arial"/>
              </a:rPr>
              <a:t>Adjusted focus to coaching cycles based on the needs of the teachers</a:t>
            </a:r>
          </a:p>
          <a:p>
            <a:pPr marL="914400" lvl="1" indent="-457200"/>
            <a:r>
              <a:rPr lang="en-US" dirty="0">
                <a:latin typeface="Arial"/>
                <a:cs typeface="Arial"/>
              </a:rPr>
              <a:t>Solicited support from the Teaching &amp; Learning Department to                             support areas of growth </a:t>
            </a:r>
          </a:p>
          <a:p>
            <a:pPr marL="914400" lvl="1" indent="-457200"/>
            <a:r>
              <a:rPr lang="en-US" dirty="0">
                <a:latin typeface="Arial"/>
                <a:cs typeface="Arial"/>
              </a:rPr>
              <a:t>Monthly Collaborative Planning Sessions (EOC Courses Only)</a:t>
            </a:r>
          </a:p>
        </p:txBody>
      </p:sp>
      <p:sp>
        <p:nvSpPr>
          <p:cNvPr id="3" name="Title 2">
            <a:extLst>
              <a:ext uri="{FF2B5EF4-FFF2-40B4-BE49-F238E27FC236}">
                <a16:creationId xmlns:a16="http://schemas.microsoft.com/office/drawing/2014/main" id="{1ECB6BC4-DADE-9745-CD5C-E589960351DE}"/>
              </a:ext>
            </a:extLst>
          </p:cNvPr>
          <p:cNvSpPr>
            <a:spLocks noGrp="1"/>
          </p:cNvSpPr>
          <p:nvPr>
            <p:ph type="title"/>
          </p:nvPr>
        </p:nvSpPr>
        <p:spPr>
          <a:xfrm>
            <a:off x="0" y="935060"/>
            <a:ext cx="10515600" cy="653048"/>
          </a:xfrm>
        </p:spPr>
        <p:txBody>
          <a:bodyPr/>
          <a:lstStyle/>
          <a:p>
            <a:r>
              <a:rPr lang="en-US" dirty="0">
                <a:latin typeface="Arial"/>
                <a:cs typeface="Arial"/>
              </a:rPr>
              <a:t>Cross Functional Data Analysis</a:t>
            </a:r>
          </a:p>
        </p:txBody>
      </p:sp>
      <p:pic>
        <p:nvPicPr>
          <p:cNvPr id="1026" name="Picture 2" descr="Action Steps – Ramona United Methodist Church">
            <a:extLst>
              <a:ext uri="{FF2B5EF4-FFF2-40B4-BE49-F238E27FC236}">
                <a16:creationId xmlns:a16="http://schemas.microsoft.com/office/drawing/2014/main" id="{20B25F39-61AD-EF60-9A40-9CA17041F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672" y="4294770"/>
            <a:ext cx="2407681" cy="234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54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ow assigning roles will make your meetings more successful - Beekast">
            <a:extLst>
              <a:ext uri="{FF2B5EF4-FFF2-40B4-BE49-F238E27FC236}">
                <a16:creationId xmlns:a16="http://schemas.microsoft.com/office/drawing/2014/main" id="{14D15300-1A82-C7E8-D76B-47EC44379E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32" r="20043"/>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531610" y="365125"/>
            <a:ext cx="3822189" cy="1899912"/>
          </a:xfrm>
        </p:spPr>
        <p:txBody>
          <a:bodyPr>
            <a:normAutofit/>
          </a:bodyPr>
          <a:lstStyle/>
          <a:p>
            <a:r>
              <a:rPr lang="en-US" sz="4000" dirty="0">
                <a:latin typeface="Bahnschrift SemiBold" panose="020B0502040204020203" pitchFamily="34" charset="0"/>
              </a:rPr>
              <a:t>Review Roles</a:t>
            </a:r>
          </a:p>
        </p:txBody>
      </p:sp>
      <p:sp>
        <p:nvSpPr>
          <p:cNvPr id="3" name="Content Placeholder 2"/>
          <p:cNvSpPr>
            <a:spLocks noGrp="1"/>
          </p:cNvSpPr>
          <p:nvPr>
            <p:ph idx="1"/>
          </p:nvPr>
        </p:nvSpPr>
        <p:spPr>
          <a:xfrm>
            <a:off x="7531610" y="2434201"/>
            <a:ext cx="3822189" cy="3742762"/>
          </a:xfrm>
        </p:spPr>
        <p:txBody>
          <a:bodyPr>
            <a:normAutofit/>
          </a:bodyPr>
          <a:lstStyle/>
          <a:p>
            <a:pPr lvl="0"/>
            <a:r>
              <a:rPr lang="en-US" sz="4000" dirty="0"/>
              <a:t>Time Keeper</a:t>
            </a:r>
          </a:p>
          <a:p>
            <a:pPr lvl="0"/>
            <a:r>
              <a:rPr lang="en-US" sz="4000" dirty="0"/>
              <a:t>Norms Monitor</a:t>
            </a:r>
          </a:p>
          <a:p>
            <a:pPr lvl="0"/>
            <a:r>
              <a:rPr lang="en-US" sz="4000" dirty="0"/>
              <a:t>Recorders</a:t>
            </a:r>
          </a:p>
          <a:p>
            <a:pPr marL="0" indent="0">
              <a:buNone/>
            </a:pPr>
            <a:endParaRPr lang="en-US" sz="2000" dirty="0"/>
          </a:p>
        </p:txBody>
      </p:sp>
    </p:spTree>
    <p:extLst>
      <p:ext uri="{BB962C8B-B14F-4D97-AF65-F5344CB8AC3E}">
        <p14:creationId xmlns:p14="http://schemas.microsoft.com/office/powerpoint/2010/main" val="1089883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a:extLst>
              <a:ext uri="{FF2B5EF4-FFF2-40B4-BE49-F238E27FC236}">
                <a16:creationId xmlns:a16="http://schemas.microsoft.com/office/drawing/2014/main" id="{BBF65ECF-7482-C7E2-BCD8-5FB1FA3FFD64}"/>
              </a:ext>
            </a:extLst>
          </p:cNvPr>
          <p:cNvSpPr>
            <a:spLocks noGrp="1"/>
          </p:cNvSpPr>
          <p:nvPr>
            <p:ph idx="1"/>
          </p:nvPr>
        </p:nvSpPr>
        <p:spPr>
          <a:xfrm>
            <a:off x="8505" y="1065717"/>
            <a:ext cx="10515600" cy="4351338"/>
          </a:xfrm>
          <a:ln>
            <a:miter lim="800000"/>
            <a:headEnd/>
            <a:tailEnd/>
          </a:ln>
        </p:spPr>
        <p:txBody>
          <a:bodyPr/>
          <a:lstStyle/>
          <a:p>
            <a:r>
              <a:rPr lang="en-US" altLang="en-US" dirty="0">
                <a:latin typeface="Arial"/>
                <a:cs typeface="Arial"/>
              </a:rPr>
              <a:t>SAT # testers – 2; 8; 6  </a:t>
            </a:r>
          </a:p>
          <a:p>
            <a:r>
              <a:rPr lang="en-US" altLang="en-US" dirty="0">
                <a:latin typeface="Arial"/>
                <a:cs typeface="Arial"/>
              </a:rPr>
              <a:t>ACT# testers- 1; 8</a:t>
            </a:r>
          </a:p>
          <a:p>
            <a:endParaRPr lang="en-US" altLang="en-US" dirty="0"/>
          </a:p>
        </p:txBody>
      </p:sp>
      <p:sp>
        <p:nvSpPr>
          <p:cNvPr id="3" name="Title 2">
            <a:extLst>
              <a:ext uri="{FF2B5EF4-FFF2-40B4-BE49-F238E27FC236}">
                <a16:creationId xmlns:a16="http://schemas.microsoft.com/office/drawing/2014/main" id="{F020A0C8-8275-D2C1-CB38-7637024296BF}"/>
              </a:ext>
            </a:extLst>
          </p:cNvPr>
          <p:cNvSpPr txBox="1">
            <a:spLocks noChangeArrowheads="1"/>
          </p:cNvSpPr>
          <p:nvPr/>
        </p:nvSpPr>
        <p:spPr bwMode="auto">
          <a:xfrm>
            <a:off x="213357" y="160212"/>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a:solidFill>
                  <a:schemeClr val="bg1"/>
                </a:solidFill>
                <a:latin typeface="Arial"/>
                <a:cs typeface="Arial"/>
              </a:rPr>
              <a:t>SAT &amp; ACT</a:t>
            </a:r>
            <a:endParaRPr lang="en-US" altLang="en-US" dirty="0">
              <a:solidFill>
                <a:schemeClr val="bg1"/>
              </a:solidFill>
            </a:endParaRPr>
          </a:p>
        </p:txBody>
      </p:sp>
      <p:pic>
        <p:nvPicPr>
          <p:cNvPr id="4" name="Picture 2" descr="Should You Take the ACT® Test or SAT® Test? - OnToCollege">
            <a:extLst>
              <a:ext uri="{FF2B5EF4-FFF2-40B4-BE49-F238E27FC236}">
                <a16:creationId xmlns:a16="http://schemas.microsoft.com/office/drawing/2014/main" id="{AE9D9E64-93AC-B45E-9B36-6FA4899DC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8143" y="851293"/>
            <a:ext cx="1869622" cy="12632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B4488199-5648-1E48-F21F-A32D4C8D166E}"/>
              </a:ext>
            </a:extLst>
          </p:cNvPr>
          <p:cNvGraphicFramePr>
            <a:graphicFrameLocks noGrp="1"/>
          </p:cNvGraphicFramePr>
          <p:nvPr>
            <p:extLst>
              <p:ext uri="{D42A27DB-BD31-4B8C-83A1-F6EECF244321}">
                <p14:modId xmlns:p14="http://schemas.microsoft.com/office/powerpoint/2010/main" val="4243222787"/>
              </p:ext>
            </p:extLst>
          </p:nvPr>
        </p:nvGraphicFramePr>
        <p:xfrm>
          <a:off x="67679" y="2235884"/>
          <a:ext cx="8197216" cy="1193116"/>
        </p:xfrm>
        <a:graphic>
          <a:graphicData uri="http://schemas.openxmlformats.org/drawingml/2006/table">
            <a:tbl>
              <a:tblPr>
                <a:tableStyleId>{5C22544A-7EE6-4342-B048-85BDC9FD1C3A}</a:tableStyleId>
              </a:tblPr>
              <a:tblGrid>
                <a:gridCol w="3168675">
                  <a:extLst>
                    <a:ext uri="{9D8B030D-6E8A-4147-A177-3AD203B41FA5}">
                      <a16:colId xmlns:a16="http://schemas.microsoft.com/office/drawing/2014/main" val="1587037239"/>
                    </a:ext>
                  </a:extLst>
                </a:gridCol>
                <a:gridCol w="1119368">
                  <a:extLst>
                    <a:ext uri="{9D8B030D-6E8A-4147-A177-3AD203B41FA5}">
                      <a16:colId xmlns:a16="http://schemas.microsoft.com/office/drawing/2014/main" val="423271330"/>
                    </a:ext>
                  </a:extLst>
                </a:gridCol>
                <a:gridCol w="1119368">
                  <a:extLst>
                    <a:ext uri="{9D8B030D-6E8A-4147-A177-3AD203B41FA5}">
                      <a16:colId xmlns:a16="http://schemas.microsoft.com/office/drawing/2014/main" val="1457694265"/>
                    </a:ext>
                  </a:extLst>
                </a:gridCol>
                <a:gridCol w="929935">
                  <a:extLst>
                    <a:ext uri="{9D8B030D-6E8A-4147-A177-3AD203B41FA5}">
                      <a16:colId xmlns:a16="http://schemas.microsoft.com/office/drawing/2014/main" val="85746674"/>
                    </a:ext>
                  </a:extLst>
                </a:gridCol>
                <a:gridCol w="929935">
                  <a:extLst>
                    <a:ext uri="{9D8B030D-6E8A-4147-A177-3AD203B41FA5}">
                      <a16:colId xmlns:a16="http://schemas.microsoft.com/office/drawing/2014/main" val="2310920113"/>
                    </a:ext>
                  </a:extLst>
                </a:gridCol>
                <a:gridCol w="929935">
                  <a:extLst>
                    <a:ext uri="{9D8B030D-6E8A-4147-A177-3AD203B41FA5}">
                      <a16:colId xmlns:a16="http://schemas.microsoft.com/office/drawing/2014/main" val="3633131043"/>
                    </a:ext>
                  </a:extLst>
                </a:gridCol>
              </a:tblGrid>
              <a:tr h="324444">
                <a:tc>
                  <a:txBody>
                    <a:bodyPr/>
                    <a:lstStyle/>
                    <a:p>
                      <a:pPr algn="l" fontAlgn="b"/>
                      <a:r>
                        <a:rPr lang="en-US" sz="1800" b="1" u="none" strike="noStrike" dirty="0">
                          <a:effectLst/>
                        </a:rPr>
                        <a:t>SAT Evidence-Based Reading</a:t>
                      </a:r>
                      <a:endParaRPr lang="en-US" sz="18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1094709"/>
                  </a:ext>
                </a:extLst>
              </a:tr>
              <a:tr h="565160">
                <a:tc>
                  <a:txBody>
                    <a:bodyPr/>
                    <a:lstStyle/>
                    <a:p>
                      <a:pPr algn="ctr" fontAlgn="b"/>
                      <a:r>
                        <a:rPr lang="en-US" sz="1600" u="none" strike="noStrike" dirty="0">
                          <a:effectLst/>
                        </a:rPr>
                        <a:t>School</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2022-2023</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2023-2024</a:t>
                      </a:r>
                      <a:endParaRPr lang="en-US" sz="1600" b="1" i="1"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Change</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2024-2025</a:t>
                      </a: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Change</a:t>
                      </a:r>
                    </a:p>
                  </a:txBody>
                  <a:tcPr marL="6350" marR="6350" marT="6350" marB="0" anchor="ctr"/>
                </a:tc>
                <a:extLst>
                  <a:ext uri="{0D108BD9-81ED-4DB2-BD59-A6C34878D82A}">
                    <a16:rowId xmlns:a16="http://schemas.microsoft.com/office/drawing/2014/main" val="3686995029"/>
                  </a:ext>
                </a:extLst>
              </a:tr>
              <a:tr h="303512">
                <a:tc>
                  <a:txBody>
                    <a:bodyPr/>
                    <a:lstStyle/>
                    <a:p>
                      <a:pPr algn="l" fontAlgn="b"/>
                      <a:r>
                        <a:rPr lang="en-US" sz="1600" u="none" strike="noStrike" dirty="0">
                          <a:effectLst/>
                        </a:rPr>
                        <a:t>Laney High School</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469</a:t>
                      </a:r>
                      <a:endParaRPr lang="en-US" sz="1600" b="0" i="1"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solidFill>
                            <a:srgbClr val="00B0F0"/>
                          </a:solidFill>
                          <a:effectLst/>
                        </a:rPr>
                        <a:t>13</a:t>
                      </a:r>
                      <a:endParaRPr lang="en-US" sz="1600" b="1" i="0" u="none" strike="noStrike" dirty="0">
                        <a:solidFill>
                          <a:srgbClr val="00B0F0"/>
                        </a:solidFill>
                        <a:effectLst/>
                        <a:latin typeface="Calibri" panose="020F0502020204030204" pitchFamily="34" charset="0"/>
                      </a:endParaRPr>
                    </a:p>
                  </a:txBody>
                  <a:tcPr marL="6350" marR="6350" marT="6350" marB="0" anchor="b"/>
                </a:tc>
                <a:tc>
                  <a:txBody>
                    <a:bodyPr/>
                    <a:lstStyle/>
                    <a:p>
                      <a:pPr algn="ctr" fontAlgn="b"/>
                      <a:r>
                        <a:rPr lang="en-US" sz="1600" b="1" i="0" u="none" strike="noStrike" dirty="0">
                          <a:solidFill>
                            <a:srgbClr val="00B050"/>
                          </a:solidFill>
                          <a:effectLst/>
                          <a:latin typeface="Calibri" panose="020F0502020204030204" pitchFamily="34" charset="0"/>
                        </a:rPr>
                        <a:t>492</a:t>
                      </a:r>
                    </a:p>
                  </a:txBody>
                  <a:tcPr marL="6350" marR="6350" marT="6350" marB="0" anchor="b"/>
                </a:tc>
                <a:tc>
                  <a:txBody>
                    <a:bodyPr/>
                    <a:lstStyle/>
                    <a:p>
                      <a:pPr algn="ctr" fontAlgn="b"/>
                      <a:r>
                        <a:rPr lang="en-US" sz="1600" b="1" i="0" u="none" strike="noStrike" dirty="0">
                          <a:solidFill>
                            <a:srgbClr val="00B050"/>
                          </a:solidFill>
                          <a:effectLst/>
                          <a:latin typeface="Calibri" panose="020F0502020204030204" pitchFamily="34" charset="0"/>
                        </a:rPr>
                        <a:t>+23</a:t>
                      </a:r>
                    </a:p>
                  </a:txBody>
                  <a:tcPr marL="6350" marR="6350" marT="6350" marB="0" anchor="b"/>
                </a:tc>
                <a:extLst>
                  <a:ext uri="{0D108BD9-81ED-4DB2-BD59-A6C34878D82A}">
                    <a16:rowId xmlns:a16="http://schemas.microsoft.com/office/drawing/2014/main" val="3846854027"/>
                  </a:ext>
                </a:extLst>
              </a:tr>
            </a:tbl>
          </a:graphicData>
        </a:graphic>
      </p:graphicFrame>
      <p:graphicFrame>
        <p:nvGraphicFramePr>
          <p:cNvPr id="6" name="Table 5">
            <a:extLst>
              <a:ext uri="{FF2B5EF4-FFF2-40B4-BE49-F238E27FC236}">
                <a16:creationId xmlns:a16="http://schemas.microsoft.com/office/drawing/2014/main" id="{C75BA530-782B-1077-E57F-48C085429353}"/>
              </a:ext>
            </a:extLst>
          </p:cNvPr>
          <p:cNvGraphicFramePr>
            <a:graphicFrameLocks noGrp="1"/>
          </p:cNvGraphicFramePr>
          <p:nvPr>
            <p:extLst>
              <p:ext uri="{D42A27DB-BD31-4B8C-83A1-F6EECF244321}">
                <p14:modId xmlns:p14="http://schemas.microsoft.com/office/powerpoint/2010/main" val="66651473"/>
              </p:ext>
            </p:extLst>
          </p:nvPr>
        </p:nvGraphicFramePr>
        <p:xfrm>
          <a:off x="67679" y="3732953"/>
          <a:ext cx="8197217" cy="948242"/>
        </p:xfrm>
        <a:graphic>
          <a:graphicData uri="http://schemas.openxmlformats.org/drawingml/2006/table">
            <a:tbl>
              <a:tblPr>
                <a:tableStyleId>{5C22544A-7EE6-4342-B048-85BDC9FD1C3A}</a:tableStyleId>
              </a:tblPr>
              <a:tblGrid>
                <a:gridCol w="3168673">
                  <a:extLst>
                    <a:ext uri="{9D8B030D-6E8A-4147-A177-3AD203B41FA5}">
                      <a16:colId xmlns:a16="http://schemas.microsoft.com/office/drawing/2014/main" val="555345510"/>
                    </a:ext>
                  </a:extLst>
                </a:gridCol>
                <a:gridCol w="1119368">
                  <a:extLst>
                    <a:ext uri="{9D8B030D-6E8A-4147-A177-3AD203B41FA5}">
                      <a16:colId xmlns:a16="http://schemas.microsoft.com/office/drawing/2014/main" val="3156785861"/>
                    </a:ext>
                  </a:extLst>
                </a:gridCol>
                <a:gridCol w="1119368">
                  <a:extLst>
                    <a:ext uri="{9D8B030D-6E8A-4147-A177-3AD203B41FA5}">
                      <a16:colId xmlns:a16="http://schemas.microsoft.com/office/drawing/2014/main" val="3452901343"/>
                    </a:ext>
                  </a:extLst>
                </a:gridCol>
                <a:gridCol w="929936">
                  <a:extLst>
                    <a:ext uri="{9D8B030D-6E8A-4147-A177-3AD203B41FA5}">
                      <a16:colId xmlns:a16="http://schemas.microsoft.com/office/drawing/2014/main" val="2327736927"/>
                    </a:ext>
                  </a:extLst>
                </a:gridCol>
                <a:gridCol w="929936">
                  <a:extLst>
                    <a:ext uri="{9D8B030D-6E8A-4147-A177-3AD203B41FA5}">
                      <a16:colId xmlns:a16="http://schemas.microsoft.com/office/drawing/2014/main" val="4286961193"/>
                    </a:ext>
                  </a:extLst>
                </a:gridCol>
                <a:gridCol w="929936">
                  <a:extLst>
                    <a:ext uri="{9D8B030D-6E8A-4147-A177-3AD203B41FA5}">
                      <a16:colId xmlns:a16="http://schemas.microsoft.com/office/drawing/2014/main" val="1338516541"/>
                    </a:ext>
                  </a:extLst>
                </a:gridCol>
              </a:tblGrid>
              <a:tr h="239608">
                <a:tc>
                  <a:txBody>
                    <a:bodyPr/>
                    <a:lstStyle/>
                    <a:p>
                      <a:pPr algn="l" fontAlgn="b"/>
                      <a:r>
                        <a:rPr lang="en-US" sz="1800" b="1" u="none" strike="noStrike" dirty="0">
                          <a:effectLst/>
                        </a:rPr>
                        <a:t>SAT Math</a:t>
                      </a:r>
                      <a:endParaRPr lang="en-US" sz="18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panose="020F0502020204030204" pitchFamily="34" charset="0"/>
                        </a:rPr>
                        <a:t>2;8;6</a:t>
                      </a: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66979868"/>
                  </a:ext>
                </a:extLst>
              </a:tr>
              <a:tr h="417382">
                <a:tc>
                  <a:txBody>
                    <a:bodyPr/>
                    <a:lstStyle/>
                    <a:p>
                      <a:pPr algn="ctr" fontAlgn="b"/>
                      <a:r>
                        <a:rPr lang="en-US" sz="1600" u="none" strike="noStrike" dirty="0">
                          <a:effectLst/>
                        </a:rPr>
                        <a:t>School</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2022-2023</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2023-2024</a:t>
                      </a:r>
                      <a:endParaRPr lang="en-US" sz="1600" b="1" i="1"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Change</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2024-2025</a:t>
                      </a: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Change</a:t>
                      </a:r>
                    </a:p>
                  </a:txBody>
                  <a:tcPr marL="6350" marR="6350" marT="6350" marB="0" anchor="ctr"/>
                </a:tc>
                <a:extLst>
                  <a:ext uri="{0D108BD9-81ED-4DB2-BD59-A6C34878D82A}">
                    <a16:rowId xmlns:a16="http://schemas.microsoft.com/office/drawing/2014/main" val="3652648696"/>
                  </a:ext>
                </a:extLst>
              </a:tr>
              <a:tr h="224150">
                <a:tc>
                  <a:txBody>
                    <a:bodyPr/>
                    <a:lstStyle/>
                    <a:p>
                      <a:pPr algn="l" fontAlgn="b"/>
                      <a:r>
                        <a:rPr lang="en-US" sz="1600" u="none" strike="noStrike">
                          <a:effectLst/>
                        </a:rPr>
                        <a:t>Laney High School</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415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444</a:t>
                      </a:r>
                      <a:endParaRPr lang="en-US" sz="1600" b="0" i="1"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b="1" u="none" strike="noStrike" dirty="0">
                          <a:solidFill>
                            <a:srgbClr val="00B0F0"/>
                          </a:solidFill>
                          <a:effectLst/>
                        </a:rPr>
                        <a:t>29</a:t>
                      </a:r>
                      <a:endParaRPr lang="en-US" sz="1600" b="1" i="0" u="none" strike="noStrike" dirty="0">
                        <a:solidFill>
                          <a:srgbClr val="00B0F0"/>
                        </a:solidFill>
                        <a:effectLst/>
                        <a:latin typeface="Calibri" panose="020F0502020204030204" pitchFamily="34" charset="0"/>
                      </a:endParaRPr>
                    </a:p>
                  </a:txBody>
                  <a:tcPr marL="6350" marR="6350" marT="6350" marB="0" anchor="b"/>
                </a:tc>
                <a:tc>
                  <a:txBody>
                    <a:bodyPr/>
                    <a:lstStyle/>
                    <a:p>
                      <a:pPr algn="ctr" fontAlgn="b"/>
                      <a:r>
                        <a:rPr lang="en-US" sz="1600" b="1" i="0" u="none" strike="noStrike" dirty="0">
                          <a:solidFill>
                            <a:srgbClr val="FF0000"/>
                          </a:solidFill>
                          <a:effectLst/>
                          <a:latin typeface="Calibri" panose="020F0502020204030204" pitchFamily="34" charset="0"/>
                        </a:rPr>
                        <a:t>434</a:t>
                      </a:r>
                    </a:p>
                  </a:txBody>
                  <a:tcPr marL="6350" marR="6350" marT="6350" marB="0" anchor="b"/>
                </a:tc>
                <a:tc>
                  <a:txBody>
                    <a:bodyPr/>
                    <a:lstStyle/>
                    <a:p>
                      <a:pPr algn="ctr" fontAlgn="b"/>
                      <a:r>
                        <a:rPr lang="en-US" sz="1600" b="1" i="0" u="none" strike="noStrike" dirty="0">
                          <a:solidFill>
                            <a:srgbClr val="FF0000"/>
                          </a:solidFill>
                          <a:effectLst/>
                          <a:latin typeface="Calibri" panose="020F0502020204030204" pitchFamily="34" charset="0"/>
                        </a:rPr>
                        <a:t>-10</a:t>
                      </a:r>
                    </a:p>
                  </a:txBody>
                  <a:tcPr marL="6350" marR="6350" marT="6350" marB="0" anchor="b"/>
                </a:tc>
                <a:extLst>
                  <a:ext uri="{0D108BD9-81ED-4DB2-BD59-A6C34878D82A}">
                    <a16:rowId xmlns:a16="http://schemas.microsoft.com/office/drawing/2014/main" val="4213440617"/>
                  </a:ext>
                </a:extLst>
              </a:tr>
            </a:tbl>
          </a:graphicData>
        </a:graphic>
      </p:graphicFrame>
      <p:sp>
        <p:nvSpPr>
          <p:cNvPr id="7" name="TextBox 6">
            <a:extLst>
              <a:ext uri="{FF2B5EF4-FFF2-40B4-BE49-F238E27FC236}">
                <a16:creationId xmlns:a16="http://schemas.microsoft.com/office/drawing/2014/main" id="{A80172C1-F5C6-DC7E-6597-8C6A770B7EDC}"/>
              </a:ext>
            </a:extLst>
          </p:cNvPr>
          <p:cNvSpPr txBox="1"/>
          <p:nvPr/>
        </p:nvSpPr>
        <p:spPr>
          <a:xfrm>
            <a:off x="8424013" y="1974385"/>
            <a:ext cx="3838952" cy="4355038"/>
          </a:xfrm>
          <a:prstGeom prst="rect">
            <a:avLst/>
          </a:prstGeom>
          <a:noFill/>
        </p:spPr>
        <p:txBody>
          <a:bodyPr wrap="square" rtlCol="0">
            <a:spAutoFit/>
          </a:bodyPr>
          <a:lstStyle/>
          <a:p>
            <a:r>
              <a:rPr lang="en-US" sz="2000" dirty="0"/>
              <a:t>Plan of Action: </a:t>
            </a:r>
          </a:p>
          <a:p>
            <a:r>
              <a:rPr lang="en-US" sz="2000" dirty="0"/>
              <a:t>Students not in class – </a:t>
            </a:r>
          </a:p>
          <a:p>
            <a:pPr marL="342900" indent="-342900">
              <a:buFont typeface="Arial" panose="020B0604020202020204" pitchFamily="34" charset="0"/>
              <a:buChar char="•"/>
            </a:pPr>
            <a:r>
              <a:rPr lang="en-US" sz="2000" dirty="0"/>
              <a:t>Extended learning program</a:t>
            </a:r>
          </a:p>
          <a:p>
            <a:pPr marL="342900" indent="-342900">
              <a:buFont typeface="Arial" panose="020B0604020202020204" pitchFamily="34" charset="0"/>
              <a:buChar char="•"/>
            </a:pPr>
            <a:r>
              <a:rPr lang="en-US" sz="2000" dirty="0"/>
              <a:t> Senior early release practice in Media Ctr 1 or 2 days per week</a:t>
            </a:r>
          </a:p>
          <a:p>
            <a:pPr marL="342900" indent="-342900">
              <a:buFont typeface="Arial" panose="020B0604020202020204" pitchFamily="34" charset="0"/>
              <a:buChar char="•"/>
            </a:pPr>
            <a:r>
              <a:rPr lang="en-US" sz="2000" dirty="0"/>
              <a:t>Mock Assessment</a:t>
            </a:r>
          </a:p>
          <a:p>
            <a:pPr marL="342900" indent="-342900">
              <a:buFont typeface="Arial" panose="020B0604020202020204" pitchFamily="34" charset="0"/>
              <a:buChar char="•"/>
            </a:pPr>
            <a:r>
              <a:rPr lang="en-US" sz="2000" dirty="0"/>
              <a:t>Work on deficiencies using</a:t>
            </a:r>
          </a:p>
          <a:p>
            <a:pPr marL="742950" lvl="1" indent="-285750">
              <a:buFont typeface="Arial" panose="020B0604020202020204" pitchFamily="34" charset="0"/>
              <a:buChar char="•"/>
            </a:pPr>
            <a:r>
              <a:rPr lang="en-US" dirty="0"/>
              <a:t>Khan Academy </a:t>
            </a:r>
          </a:p>
          <a:p>
            <a:pPr marL="742950" lvl="1" indent="-285750">
              <a:buFont typeface="Arial" panose="020B0604020202020204" pitchFamily="34" charset="0"/>
              <a:buChar char="•"/>
            </a:pPr>
            <a:r>
              <a:rPr lang="en-US" dirty="0"/>
              <a:t>SAT Prep Books</a:t>
            </a:r>
          </a:p>
          <a:p>
            <a:pPr marL="285750" indent="-285750">
              <a:buFont typeface="Arial" panose="020B0604020202020204" pitchFamily="34" charset="0"/>
              <a:buChar char="•"/>
            </a:pPr>
            <a:r>
              <a:rPr lang="en-US" b="1" dirty="0"/>
              <a:t>Ensure sign up day for when student is  interested in taking</a:t>
            </a:r>
          </a:p>
          <a:p>
            <a:pPr marL="742950" lvl="1" indent="-285750">
              <a:buFont typeface="Arial" panose="020B0604020202020204" pitchFamily="34" charset="0"/>
              <a:buChar char="•"/>
            </a:pPr>
            <a:r>
              <a:rPr lang="en-US" dirty="0"/>
              <a:t>SAT &amp; ACT Registration Day </a:t>
            </a:r>
          </a:p>
          <a:p>
            <a:pPr marL="742950" lvl="1" indent="-285750">
              <a:buFont typeface="Arial" panose="020B0604020202020204" pitchFamily="34" charset="0"/>
              <a:buChar char="•"/>
            </a:pPr>
            <a:r>
              <a:rPr lang="en-US" dirty="0"/>
              <a:t>SAT &amp; ACT Deadline Reminders  </a:t>
            </a:r>
          </a:p>
          <a:p>
            <a:pPr marL="742950" lvl="1" indent="-285750">
              <a:buFont typeface="Arial" panose="020B0604020202020204" pitchFamily="34" charset="0"/>
              <a:buChar char="•"/>
            </a:pPr>
            <a:r>
              <a:rPr lang="en-US" dirty="0"/>
              <a:t>SAT &amp; ACT Mock Assessment </a:t>
            </a:r>
          </a:p>
          <a:p>
            <a:pPr lvl="1"/>
            <a:endParaRPr lang="en-US" sz="1100" dirty="0"/>
          </a:p>
        </p:txBody>
      </p:sp>
      <p:sp>
        <p:nvSpPr>
          <p:cNvPr id="8" name="TextBox 7">
            <a:extLst>
              <a:ext uri="{FF2B5EF4-FFF2-40B4-BE49-F238E27FC236}">
                <a16:creationId xmlns:a16="http://schemas.microsoft.com/office/drawing/2014/main" id="{F67961E6-0641-1172-BC18-C3AB0F1F3115}"/>
              </a:ext>
            </a:extLst>
          </p:cNvPr>
          <p:cNvSpPr txBox="1"/>
          <p:nvPr/>
        </p:nvSpPr>
        <p:spPr>
          <a:xfrm>
            <a:off x="0" y="4705970"/>
            <a:ext cx="8731830" cy="646331"/>
          </a:xfrm>
          <a:prstGeom prst="rect">
            <a:avLst/>
          </a:prstGeom>
          <a:noFill/>
        </p:spPr>
        <p:txBody>
          <a:bodyPr wrap="square" rtlCol="0">
            <a:spAutoFit/>
          </a:bodyPr>
          <a:lstStyle/>
          <a:p>
            <a:r>
              <a:rPr lang="en-US" dirty="0"/>
              <a:t>All seniors not in SAT/Tools  class, but one student - took SAT Twice- Avg. EBR 570; Avg. Math 450 increased both areas and was above avg in each area on each test</a:t>
            </a:r>
          </a:p>
        </p:txBody>
      </p:sp>
      <p:graphicFrame>
        <p:nvGraphicFramePr>
          <p:cNvPr id="10" name="Table 9">
            <a:extLst>
              <a:ext uri="{FF2B5EF4-FFF2-40B4-BE49-F238E27FC236}">
                <a16:creationId xmlns:a16="http://schemas.microsoft.com/office/drawing/2014/main" id="{D727DB9D-9444-9E44-EDEE-7F0B2AF22A6B}"/>
              </a:ext>
            </a:extLst>
          </p:cNvPr>
          <p:cNvGraphicFramePr>
            <a:graphicFrameLocks noGrp="1"/>
          </p:cNvGraphicFramePr>
          <p:nvPr>
            <p:extLst>
              <p:ext uri="{D42A27DB-BD31-4B8C-83A1-F6EECF244321}">
                <p14:modId xmlns:p14="http://schemas.microsoft.com/office/powerpoint/2010/main" val="2442119151"/>
              </p:ext>
            </p:extLst>
          </p:nvPr>
        </p:nvGraphicFramePr>
        <p:xfrm>
          <a:off x="67679" y="5480643"/>
          <a:ext cx="8046113" cy="955044"/>
        </p:xfrm>
        <a:graphic>
          <a:graphicData uri="http://schemas.openxmlformats.org/drawingml/2006/table">
            <a:tbl>
              <a:tblPr>
                <a:tableStyleId>{5C22544A-7EE6-4342-B048-85BDC9FD1C3A}</a:tableStyleId>
              </a:tblPr>
              <a:tblGrid>
                <a:gridCol w="1564382">
                  <a:extLst>
                    <a:ext uri="{9D8B030D-6E8A-4147-A177-3AD203B41FA5}">
                      <a16:colId xmlns:a16="http://schemas.microsoft.com/office/drawing/2014/main" val="925871745"/>
                    </a:ext>
                  </a:extLst>
                </a:gridCol>
                <a:gridCol w="1180602">
                  <a:extLst>
                    <a:ext uri="{9D8B030D-6E8A-4147-A177-3AD203B41FA5}">
                      <a16:colId xmlns:a16="http://schemas.microsoft.com/office/drawing/2014/main" val="2291016117"/>
                    </a:ext>
                  </a:extLst>
                </a:gridCol>
                <a:gridCol w="1180602">
                  <a:extLst>
                    <a:ext uri="{9D8B030D-6E8A-4147-A177-3AD203B41FA5}">
                      <a16:colId xmlns:a16="http://schemas.microsoft.com/office/drawing/2014/main" val="2377026884"/>
                    </a:ext>
                  </a:extLst>
                </a:gridCol>
                <a:gridCol w="1373509">
                  <a:extLst>
                    <a:ext uri="{9D8B030D-6E8A-4147-A177-3AD203B41FA5}">
                      <a16:colId xmlns:a16="http://schemas.microsoft.com/office/drawing/2014/main" val="3556918982"/>
                    </a:ext>
                  </a:extLst>
                </a:gridCol>
                <a:gridCol w="1373509">
                  <a:extLst>
                    <a:ext uri="{9D8B030D-6E8A-4147-A177-3AD203B41FA5}">
                      <a16:colId xmlns:a16="http://schemas.microsoft.com/office/drawing/2014/main" val="1299681984"/>
                    </a:ext>
                  </a:extLst>
                </a:gridCol>
                <a:gridCol w="1373509">
                  <a:extLst>
                    <a:ext uri="{9D8B030D-6E8A-4147-A177-3AD203B41FA5}">
                      <a16:colId xmlns:a16="http://schemas.microsoft.com/office/drawing/2014/main" val="520037998"/>
                    </a:ext>
                  </a:extLst>
                </a:gridCol>
              </a:tblGrid>
              <a:tr h="292435">
                <a:tc>
                  <a:txBody>
                    <a:bodyPr/>
                    <a:lstStyle/>
                    <a:p>
                      <a:pPr algn="l" fontAlgn="b"/>
                      <a:r>
                        <a:rPr lang="en-US" sz="1800" b="1" u="none" strike="noStrike" dirty="0">
                          <a:effectLst/>
                        </a:rPr>
                        <a:t>ACT Composite</a:t>
                      </a:r>
                      <a:endParaRPr lang="en-US" sz="18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98409649"/>
                  </a:ext>
                </a:extLst>
              </a:tr>
              <a:tr h="246660">
                <a:tc>
                  <a:txBody>
                    <a:bodyPr/>
                    <a:lstStyle/>
                    <a:p>
                      <a:pPr algn="ctr" fontAlgn="ctr"/>
                      <a:r>
                        <a:rPr lang="en-US" sz="1600" u="none" strike="noStrike" dirty="0">
                          <a:effectLst/>
                        </a:rPr>
                        <a:t>School</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2022-2023</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2023-2024</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a:effectLst/>
                        </a:rPr>
                        <a:t>Change</a:t>
                      </a:r>
                      <a:endParaRPr lang="en-US" sz="16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2024-2025</a:t>
                      </a: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Change</a:t>
                      </a:r>
                    </a:p>
                  </a:txBody>
                  <a:tcPr marL="6350" marR="6350" marT="6350" marB="0" anchor="ctr"/>
                </a:tc>
                <a:extLst>
                  <a:ext uri="{0D108BD9-81ED-4DB2-BD59-A6C34878D82A}">
                    <a16:rowId xmlns:a16="http://schemas.microsoft.com/office/drawing/2014/main" val="2141920118"/>
                  </a:ext>
                </a:extLst>
              </a:tr>
              <a:tr h="412419">
                <a:tc>
                  <a:txBody>
                    <a:bodyPr/>
                    <a:lstStyle/>
                    <a:p>
                      <a:pPr algn="l" fontAlgn="b"/>
                      <a:r>
                        <a:rPr lang="en-US" sz="1600" u="none" strike="noStrike">
                          <a:effectLst/>
                        </a:rPr>
                        <a:t>Laney High School</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r>
                        <a:rPr lang="en-US" sz="1600" u="none" strike="noStrike">
                          <a:effectLst/>
                        </a:rPr>
                        <a:t>16.2 </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15.8 </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600" u="none" strike="noStrike" dirty="0">
                          <a:solidFill>
                            <a:srgbClr val="FF0000"/>
                          </a:solidFill>
                          <a:effectLst/>
                        </a:rPr>
                        <a:t>-0.4</a:t>
                      </a:r>
                      <a:endParaRPr lang="en-US" sz="1600" b="0" i="0" u="none" strike="noStrike" dirty="0">
                        <a:solidFill>
                          <a:srgbClr val="FF0000"/>
                        </a:solidFill>
                        <a:effectLst/>
                        <a:latin typeface="Calibri" panose="020F0502020204030204" pitchFamily="34" charset="0"/>
                      </a:endParaRPr>
                    </a:p>
                  </a:txBody>
                  <a:tcPr marL="6350" marR="6350" marT="6350" marB="0" anchor="b"/>
                </a:tc>
                <a:tc>
                  <a:txBody>
                    <a:bodyPr/>
                    <a:lstStyle/>
                    <a:p>
                      <a:pPr algn="ctr" fontAlgn="b"/>
                      <a:r>
                        <a:rPr lang="en-US" sz="1600" b="0" i="0" u="none" strike="noStrike" dirty="0">
                          <a:solidFill>
                            <a:schemeClr val="tx1"/>
                          </a:solidFill>
                          <a:effectLst/>
                          <a:latin typeface="Calibri" panose="020F0502020204030204" pitchFamily="34" charset="0"/>
                        </a:rPr>
                        <a:t>12.3</a:t>
                      </a:r>
                    </a:p>
                  </a:txBody>
                  <a:tcPr marL="6350" marR="6350" marT="6350" marB="0" anchor="b"/>
                </a:tc>
                <a:tc>
                  <a:txBody>
                    <a:bodyPr/>
                    <a:lstStyle/>
                    <a:p>
                      <a:pPr algn="ctr" fontAlgn="b"/>
                      <a:r>
                        <a:rPr lang="en-US" sz="1600" b="1" i="0" u="none" strike="noStrike" dirty="0">
                          <a:solidFill>
                            <a:srgbClr val="FF0000"/>
                          </a:solidFill>
                          <a:effectLst/>
                          <a:latin typeface="Calibri" panose="020F0502020204030204" pitchFamily="34" charset="0"/>
                        </a:rPr>
                        <a:t>-3.5</a:t>
                      </a:r>
                    </a:p>
                  </a:txBody>
                  <a:tcPr marL="6350" marR="6350" marT="6350" marB="0" anchor="b"/>
                </a:tc>
                <a:extLst>
                  <a:ext uri="{0D108BD9-81ED-4DB2-BD59-A6C34878D82A}">
                    <a16:rowId xmlns:a16="http://schemas.microsoft.com/office/drawing/2014/main" val="410163701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90FD-35BA-0AFF-3267-B2D1904C19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8C4322-C5BE-2E3A-65BB-3CEAC742503F}"/>
              </a:ext>
            </a:extLst>
          </p:cNvPr>
          <p:cNvSpPr txBox="1">
            <a:spLocks noChangeArrowheads="1"/>
          </p:cNvSpPr>
          <p:nvPr/>
        </p:nvSpPr>
        <p:spPr bwMode="auto">
          <a:xfrm>
            <a:off x="0" y="116755"/>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dirty="0">
                <a:solidFill>
                  <a:schemeClr val="bg1"/>
                </a:solidFill>
                <a:latin typeface="Arial"/>
                <a:cs typeface="Arial"/>
              </a:rPr>
              <a:t>GMAS/EOC</a:t>
            </a:r>
            <a:endParaRPr lang="en-US" altLang="en-US" dirty="0">
              <a:solidFill>
                <a:schemeClr val="bg1"/>
              </a:solidFill>
            </a:endParaRPr>
          </a:p>
        </p:txBody>
      </p:sp>
      <p:graphicFrame>
        <p:nvGraphicFramePr>
          <p:cNvPr id="15" name="Table 14">
            <a:extLst>
              <a:ext uri="{FF2B5EF4-FFF2-40B4-BE49-F238E27FC236}">
                <a16:creationId xmlns:a16="http://schemas.microsoft.com/office/drawing/2014/main" id="{0C2DECA1-3FBA-B08C-5DE2-D1059D2B4BDE}"/>
              </a:ext>
            </a:extLst>
          </p:cNvPr>
          <p:cNvGraphicFramePr>
            <a:graphicFrameLocks noGrp="1"/>
          </p:cNvGraphicFramePr>
          <p:nvPr/>
        </p:nvGraphicFramePr>
        <p:xfrm>
          <a:off x="4504045" y="412859"/>
          <a:ext cx="2667784" cy="769441"/>
        </p:xfrm>
        <a:graphic>
          <a:graphicData uri="http://schemas.openxmlformats.org/drawingml/2006/table">
            <a:tbl>
              <a:tblPr/>
              <a:tblGrid>
                <a:gridCol w="1333892">
                  <a:extLst>
                    <a:ext uri="{9D8B030D-6E8A-4147-A177-3AD203B41FA5}">
                      <a16:colId xmlns:a16="http://schemas.microsoft.com/office/drawing/2014/main" val="393580805"/>
                    </a:ext>
                  </a:extLst>
                </a:gridCol>
                <a:gridCol w="1333892">
                  <a:extLst>
                    <a:ext uri="{9D8B030D-6E8A-4147-A177-3AD203B41FA5}">
                      <a16:colId xmlns:a16="http://schemas.microsoft.com/office/drawing/2014/main" val="176691950"/>
                    </a:ext>
                  </a:extLst>
                </a:gridCol>
              </a:tblGrid>
              <a:tr h="769441">
                <a:tc>
                  <a:txBody>
                    <a:bodyPr/>
                    <a:lstStyle/>
                    <a:p>
                      <a:pPr algn="ctr" fontAlgn="ctr"/>
                      <a:r>
                        <a:rPr lang="en-US" sz="1400" b="0" i="0" u="none" strike="noStrike" dirty="0">
                          <a:solidFill>
                            <a:srgbClr val="000000"/>
                          </a:solidFill>
                          <a:effectLst/>
                          <a:latin typeface="Calibri" panose="020F0502020204030204" pitchFamily="34" charset="0"/>
                        </a:rPr>
                        <a:t>Change in Dev &amp; Above Algebra C &amp;C</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en-US" sz="1400" b="0" i="0" u="none" strike="noStrike" dirty="0">
                          <a:solidFill>
                            <a:srgbClr val="000000"/>
                          </a:solidFill>
                          <a:effectLst/>
                          <a:latin typeface="Calibri" panose="020F0502020204030204" pitchFamily="34" charset="0"/>
                        </a:rPr>
                        <a:t>Change in Dev &amp; Above Biology</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val="692660915"/>
                  </a:ext>
                </a:extLst>
              </a:tr>
            </a:tbl>
          </a:graphicData>
        </a:graphic>
      </p:graphicFrame>
      <p:graphicFrame>
        <p:nvGraphicFramePr>
          <p:cNvPr id="16" name="Table 15">
            <a:extLst>
              <a:ext uri="{FF2B5EF4-FFF2-40B4-BE49-F238E27FC236}">
                <a16:creationId xmlns:a16="http://schemas.microsoft.com/office/drawing/2014/main" id="{03878A22-5842-C959-E40F-E3B67C665C08}"/>
              </a:ext>
            </a:extLst>
          </p:cNvPr>
          <p:cNvGraphicFramePr>
            <a:graphicFrameLocks noGrp="1"/>
          </p:cNvGraphicFramePr>
          <p:nvPr/>
        </p:nvGraphicFramePr>
        <p:xfrm>
          <a:off x="4509039" y="1197761"/>
          <a:ext cx="2662790" cy="402780"/>
        </p:xfrm>
        <a:graphic>
          <a:graphicData uri="http://schemas.openxmlformats.org/drawingml/2006/table">
            <a:tbl>
              <a:tblPr/>
              <a:tblGrid>
                <a:gridCol w="1329290">
                  <a:extLst>
                    <a:ext uri="{9D8B030D-6E8A-4147-A177-3AD203B41FA5}">
                      <a16:colId xmlns:a16="http://schemas.microsoft.com/office/drawing/2014/main" val="3760440674"/>
                    </a:ext>
                  </a:extLst>
                </a:gridCol>
                <a:gridCol w="1333500">
                  <a:extLst>
                    <a:ext uri="{9D8B030D-6E8A-4147-A177-3AD203B41FA5}">
                      <a16:colId xmlns:a16="http://schemas.microsoft.com/office/drawing/2014/main" val="3995388072"/>
                    </a:ext>
                  </a:extLst>
                </a:gridCol>
              </a:tblGrid>
              <a:tr h="402780">
                <a:tc>
                  <a:txBody>
                    <a:bodyPr/>
                    <a:lstStyle/>
                    <a:p>
                      <a:pPr algn="ctr" fontAlgn="b"/>
                      <a:r>
                        <a:rPr lang="en-US" sz="1600" b="1" i="1" u="none" strike="noStrike" dirty="0">
                          <a:solidFill>
                            <a:srgbClr val="00B050"/>
                          </a:solidFill>
                          <a:effectLst/>
                          <a:latin typeface="Calibri" panose="020F0502020204030204" pitchFamily="34" charset="0"/>
                        </a:rPr>
                        <a:t>9</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1" i="0" u="none" strike="noStrike" dirty="0">
                          <a:solidFill>
                            <a:srgbClr val="00B050"/>
                          </a:solidFill>
                          <a:effectLst/>
                          <a:latin typeface="Calibri" panose="020F0502020204030204" pitchFamily="34" charset="0"/>
                        </a:rPr>
                        <a:t>9</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622393"/>
                  </a:ext>
                </a:extLst>
              </a:tr>
            </a:tbl>
          </a:graphicData>
        </a:graphic>
      </p:graphicFrame>
      <p:sp>
        <p:nvSpPr>
          <p:cNvPr id="17" name="TextBox 16">
            <a:extLst>
              <a:ext uri="{FF2B5EF4-FFF2-40B4-BE49-F238E27FC236}">
                <a16:creationId xmlns:a16="http://schemas.microsoft.com/office/drawing/2014/main" id="{E18C420B-45C9-D81C-A80A-09B57B3E2186}"/>
              </a:ext>
            </a:extLst>
          </p:cNvPr>
          <p:cNvSpPr txBox="1"/>
          <p:nvPr/>
        </p:nvSpPr>
        <p:spPr>
          <a:xfrm>
            <a:off x="4409070" y="119990"/>
            <a:ext cx="2667784" cy="369332"/>
          </a:xfrm>
          <a:prstGeom prst="rect">
            <a:avLst/>
          </a:prstGeom>
          <a:noFill/>
        </p:spPr>
        <p:txBody>
          <a:bodyPr wrap="square" rtlCol="0">
            <a:spAutoFit/>
          </a:bodyPr>
          <a:lstStyle/>
          <a:p>
            <a:r>
              <a:rPr lang="en-US" dirty="0">
                <a:solidFill>
                  <a:schemeClr val="bg1"/>
                </a:solidFill>
              </a:rPr>
              <a:t>Algebra C &amp; C      Biology </a:t>
            </a:r>
          </a:p>
        </p:txBody>
      </p:sp>
      <p:sp>
        <p:nvSpPr>
          <p:cNvPr id="19" name="TextBox 18">
            <a:extLst>
              <a:ext uri="{FF2B5EF4-FFF2-40B4-BE49-F238E27FC236}">
                <a16:creationId xmlns:a16="http://schemas.microsoft.com/office/drawing/2014/main" id="{FAFD9A1C-E586-28C4-145F-9EA34DD9B714}"/>
              </a:ext>
            </a:extLst>
          </p:cNvPr>
          <p:cNvSpPr txBox="1"/>
          <p:nvPr/>
        </p:nvSpPr>
        <p:spPr>
          <a:xfrm>
            <a:off x="10494" y="899662"/>
            <a:ext cx="4529979" cy="4801314"/>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00B050"/>
                </a:solidFill>
              </a:rPr>
              <a:t>Made Desmos calculator part of daily rituals  </a:t>
            </a:r>
          </a:p>
          <a:p>
            <a:pPr marL="285750" indent="-285750">
              <a:buFont typeface="Wingdings" panose="05000000000000000000" pitchFamily="2" charset="2"/>
              <a:buChar char="ü"/>
            </a:pPr>
            <a:r>
              <a:rPr lang="en-US" dirty="0">
                <a:solidFill>
                  <a:srgbClr val="00B050"/>
                </a:solidFill>
              </a:rPr>
              <a:t>Created anchor charts &amp; reference sheets        </a:t>
            </a:r>
          </a:p>
          <a:p>
            <a:pPr marL="285750" indent="-285750">
              <a:buFont typeface="Wingdings" panose="05000000000000000000" pitchFamily="2" charset="2"/>
              <a:buChar char="v"/>
            </a:pPr>
            <a:r>
              <a:rPr lang="en-US" dirty="0">
                <a:solidFill>
                  <a:schemeClr val="accent2"/>
                </a:solidFill>
              </a:rPr>
              <a:t>Facilitating learning with Learning Plans                      for rigor</a:t>
            </a:r>
            <a:endParaRPr lang="en-US" dirty="0">
              <a:solidFill>
                <a:srgbClr val="FF0000"/>
              </a:solidFill>
            </a:endParaRPr>
          </a:p>
          <a:p>
            <a:pPr marL="285750" indent="-285750">
              <a:buFont typeface="Wingdings" panose="05000000000000000000" pitchFamily="2" charset="2"/>
              <a:buChar char="ü"/>
            </a:pPr>
            <a:r>
              <a:rPr lang="en-US" dirty="0">
                <a:solidFill>
                  <a:srgbClr val="00B050"/>
                </a:solidFill>
              </a:rPr>
              <a:t>Collaboration of resources</a:t>
            </a:r>
          </a:p>
          <a:p>
            <a:pPr marL="285750" indent="-285750">
              <a:buFont typeface="Wingdings" panose="05000000000000000000" pitchFamily="2" charset="2"/>
              <a:buChar char="ü"/>
            </a:pPr>
            <a:r>
              <a:rPr lang="en-US" dirty="0">
                <a:solidFill>
                  <a:schemeClr val="accent2"/>
                </a:solidFill>
              </a:rPr>
              <a:t>Math Academy</a:t>
            </a:r>
            <a:endParaRPr lang="en-US" dirty="0">
              <a:solidFill>
                <a:srgbClr val="FF0000"/>
              </a:solidFill>
            </a:endParaRPr>
          </a:p>
          <a:p>
            <a:pPr marL="285750" indent="-285750">
              <a:buFont typeface="Wingdings" panose="05000000000000000000" pitchFamily="2" charset="2"/>
              <a:buChar char="ü"/>
            </a:pPr>
            <a:r>
              <a:rPr lang="en-US" dirty="0">
                <a:solidFill>
                  <a:schemeClr val="accent2"/>
                </a:solidFill>
              </a:rPr>
              <a:t>Incorporating stations</a:t>
            </a:r>
          </a:p>
          <a:p>
            <a:pPr marL="285750" indent="-285750">
              <a:buFont typeface="Wingdings" panose="05000000000000000000" pitchFamily="2" charset="2"/>
              <a:buChar char="ü"/>
            </a:pPr>
            <a:r>
              <a:rPr lang="en-US" dirty="0">
                <a:solidFill>
                  <a:schemeClr val="accent2"/>
                </a:solidFill>
              </a:rPr>
              <a:t>ST Math Full Year                      </a:t>
            </a:r>
          </a:p>
          <a:p>
            <a:pPr marL="285750" indent="-285750">
              <a:buFont typeface="Wingdings" panose="05000000000000000000" pitchFamily="2" charset="2"/>
              <a:buChar char="ü"/>
            </a:pPr>
            <a:r>
              <a:rPr lang="en-US" dirty="0">
                <a:solidFill>
                  <a:schemeClr val="accent2"/>
                </a:solidFill>
              </a:rPr>
              <a:t>IXL  Full Year</a:t>
            </a:r>
          </a:p>
          <a:p>
            <a:pPr marL="285750" indent="-285750">
              <a:buFont typeface="Wingdings" panose="05000000000000000000" pitchFamily="2" charset="2"/>
              <a:buChar char="ü"/>
            </a:pPr>
            <a:endParaRPr lang="en-US" dirty="0">
              <a:solidFill>
                <a:schemeClr val="accent2"/>
              </a:solidFill>
            </a:endParaRPr>
          </a:p>
          <a:p>
            <a:r>
              <a:rPr lang="en-US" dirty="0"/>
              <a:t>***Challenges</a:t>
            </a:r>
          </a:p>
          <a:p>
            <a:r>
              <a:rPr lang="en-US" dirty="0">
                <a:solidFill>
                  <a:srgbClr val="FF0000"/>
                </a:solidFill>
              </a:rPr>
              <a:t>Lesson delivery </a:t>
            </a:r>
          </a:p>
          <a:p>
            <a:r>
              <a:rPr lang="en-US" dirty="0">
                <a:solidFill>
                  <a:srgbClr val="FF0000"/>
                </a:solidFill>
              </a:rPr>
              <a:t> Giving students struggle </a:t>
            </a:r>
          </a:p>
          <a:p>
            <a:r>
              <a:rPr lang="en-US" dirty="0">
                <a:solidFill>
                  <a:srgbClr val="FF0000"/>
                </a:solidFill>
              </a:rPr>
              <a:t>Station planning from data</a:t>
            </a:r>
          </a:p>
          <a:p>
            <a:r>
              <a:rPr lang="en-US" dirty="0">
                <a:solidFill>
                  <a:srgbClr val="FF0000"/>
                </a:solidFill>
              </a:rPr>
              <a:t>Teacher absences</a:t>
            </a:r>
          </a:p>
          <a:p>
            <a:endParaRPr lang="en-US" dirty="0">
              <a:solidFill>
                <a:schemeClr val="accent2"/>
              </a:solidFill>
            </a:endParaRPr>
          </a:p>
        </p:txBody>
      </p:sp>
      <p:pic>
        <p:nvPicPr>
          <p:cNvPr id="26" name="Picture 25">
            <a:extLst>
              <a:ext uri="{FF2B5EF4-FFF2-40B4-BE49-F238E27FC236}">
                <a16:creationId xmlns:a16="http://schemas.microsoft.com/office/drawing/2014/main" id="{AE7FA92E-A1F4-73FD-D73A-D38DF53101E8}"/>
              </a:ext>
            </a:extLst>
          </p:cNvPr>
          <p:cNvPicPr>
            <a:picLocks noChangeAspect="1"/>
          </p:cNvPicPr>
          <p:nvPr/>
        </p:nvPicPr>
        <p:blipFill>
          <a:blip r:embed="rId2"/>
          <a:stretch>
            <a:fillRect/>
          </a:stretch>
        </p:blipFill>
        <p:spPr>
          <a:xfrm>
            <a:off x="9139219" y="4668469"/>
            <a:ext cx="2466974" cy="2072776"/>
          </a:xfrm>
          <a:prstGeom prst="rect">
            <a:avLst/>
          </a:prstGeom>
        </p:spPr>
      </p:pic>
      <p:sp>
        <p:nvSpPr>
          <p:cNvPr id="28" name="TextBox 27">
            <a:extLst>
              <a:ext uri="{FF2B5EF4-FFF2-40B4-BE49-F238E27FC236}">
                <a16:creationId xmlns:a16="http://schemas.microsoft.com/office/drawing/2014/main" id="{47ECAE36-4F8C-84C0-4478-180DC09C522C}"/>
              </a:ext>
            </a:extLst>
          </p:cNvPr>
          <p:cNvSpPr txBox="1"/>
          <p:nvPr/>
        </p:nvSpPr>
        <p:spPr>
          <a:xfrm>
            <a:off x="4312752" y="1565961"/>
            <a:ext cx="4563429" cy="2585323"/>
          </a:xfrm>
          <a:prstGeom prst="rect">
            <a:avLst/>
          </a:prstGeom>
          <a:noFill/>
        </p:spPr>
        <p:txBody>
          <a:bodyPr wrap="square">
            <a:spAutoFit/>
          </a:bodyPr>
          <a:lstStyle/>
          <a:p>
            <a:r>
              <a:rPr lang="en-US" dirty="0"/>
              <a:t>Algebra Plan –</a:t>
            </a:r>
          </a:p>
          <a:p>
            <a:pPr marL="285750" indent="-285750">
              <a:buFont typeface="Arial" panose="020B0604020202020204" pitchFamily="34" charset="0"/>
              <a:buChar char="•"/>
            </a:pPr>
            <a:r>
              <a:rPr lang="en-US" dirty="0"/>
              <a:t>Daily TITD</a:t>
            </a:r>
          </a:p>
          <a:p>
            <a:pPr marL="285750" indent="-285750">
              <a:buFont typeface="Arial" panose="020B0604020202020204" pitchFamily="34" charset="0"/>
              <a:buChar char="•"/>
            </a:pPr>
            <a:r>
              <a:rPr lang="en-US" dirty="0"/>
              <a:t>weekly ST Math &amp; IXL lessons</a:t>
            </a:r>
          </a:p>
          <a:p>
            <a:pPr marL="285750" indent="-285750">
              <a:buFont typeface="Arial" panose="020B0604020202020204" pitchFamily="34" charset="0"/>
              <a:buChar char="•"/>
            </a:pPr>
            <a:r>
              <a:rPr lang="en-US" dirty="0"/>
              <a:t>Reward top students ST Math &amp; IXL</a:t>
            </a:r>
          </a:p>
          <a:p>
            <a:pPr marL="285750" indent="-285750">
              <a:buFont typeface="Arial" panose="020B0604020202020204" pitchFamily="34" charset="0"/>
              <a:buChar char="•"/>
            </a:pPr>
            <a:r>
              <a:rPr lang="en-US" dirty="0"/>
              <a:t>Station Posters</a:t>
            </a:r>
          </a:p>
          <a:p>
            <a:pPr marL="285750" indent="-285750">
              <a:buFont typeface="Arial" panose="020B0604020202020204" pitchFamily="34" charset="0"/>
              <a:buChar char="•"/>
            </a:pPr>
            <a:r>
              <a:rPr lang="en-US" dirty="0"/>
              <a:t>Ensure all students take Pre &amp; Post test and Diagnostic/formatives </a:t>
            </a:r>
          </a:p>
          <a:p>
            <a:pPr marL="285750" indent="-285750">
              <a:buFont typeface="Arial" panose="020B0604020202020204" pitchFamily="34" charset="0"/>
              <a:buChar char="•"/>
            </a:pPr>
            <a:r>
              <a:rPr lang="en-US" dirty="0"/>
              <a:t>Define </a:t>
            </a:r>
          </a:p>
          <a:p>
            <a:pPr marL="285750" indent="-285750">
              <a:buFont typeface="Arial" panose="020B0604020202020204" pitchFamily="34" charset="0"/>
              <a:buChar char="•"/>
            </a:pPr>
            <a:r>
              <a:rPr lang="en-US" dirty="0"/>
              <a:t>Active data wall</a:t>
            </a:r>
          </a:p>
        </p:txBody>
      </p:sp>
      <p:sp>
        <p:nvSpPr>
          <p:cNvPr id="29" name="TextBox 28">
            <a:extLst>
              <a:ext uri="{FF2B5EF4-FFF2-40B4-BE49-F238E27FC236}">
                <a16:creationId xmlns:a16="http://schemas.microsoft.com/office/drawing/2014/main" id="{63AFE012-9515-D831-CC75-BE5CF7E60C6F}"/>
              </a:ext>
            </a:extLst>
          </p:cNvPr>
          <p:cNvSpPr txBox="1"/>
          <p:nvPr/>
        </p:nvSpPr>
        <p:spPr>
          <a:xfrm>
            <a:off x="4273680" y="4056963"/>
            <a:ext cx="4529979" cy="2862322"/>
          </a:xfrm>
          <a:prstGeom prst="rect">
            <a:avLst/>
          </a:prstGeom>
          <a:noFill/>
        </p:spPr>
        <p:txBody>
          <a:bodyPr wrap="square" rtlCol="0">
            <a:spAutoFit/>
          </a:bodyPr>
          <a:lstStyle/>
          <a:p>
            <a:r>
              <a:rPr lang="en-US" dirty="0"/>
              <a:t>Biology Plan-</a:t>
            </a:r>
          </a:p>
          <a:p>
            <a:pPr marL="285750" indent="-285750">
              <a:buFont typeface="Arial" panose="020B0604020202020204" pitchFamily="34" charset="0"/>
              <a:buChar char="•"/>
            </a:pPr>
            <a:r>
              <a:rPr lang="en-US" dirty="0"/>
              <a:t>Labs</a:t>
            </a:r>
          </a:p>
          <a:p>
            <a:pPr marL="285750" indent="-285750">
              <a:buFont typeface="Arial" panose="020B0604020202020204" pitchFamily="34" charset="0"/>
              <a:buChar char="•"/>
            </a:pPr>
            <a:r>
              <a:rPr lang="en-US" dirty="0"/>
              <a:t>Vocabulary weekly- Quiz Wednesday</a:t>
            </a:r>
          </a:p>
          <a:p>
            <a:pPr marL="285750" indent="-285750">
              <a:buFont typeface="Arial" panose="020B0604020202020204" pitchFamily="34" charset="0"/>
              <a:buChar char="•"/>
            </a:pPr>
            <a:r>
              <a:rPr lang="en-US" dirty="0"/>
              <a:t>Weekly Question Bank (</a:t>
            </a:r>
            <a:r>
              <a:rPr lang="en-US" dirty="0" err="1"/>
              <a:t>Edulastic</a:t>
            </a:r>
            <a:r>
              <a:rPr lang="en-US" dirty="0"/>
              <a:t>, Albert, Progress learning)</a:t>
            </a:r>
          </a:p>
          <a:p>
            <a:pPr marL="285750" indent="-285750">
              <a:buFont typeface="Arial" panose="020B0604020202020204" pitchFamily="34" charset="0"/>
              <a:buChar char="•"/>
            </a:pPr>
            <a:r>
              <a:rPr lang="en-US" dirty="0"/>
              <a:t>Science Academy </a:t>
            </a:r>
          </a:p>
          <a:p>
            <a:pPr marL="285750" indent="-285750">
              <a:buFont typeface="Arial" panose="020B0604020202020204" pitchFamily="34" charset="0"/>
              <a:buChar char="•"/>
            </a:pPr>
            <a:r>
              <a:rPr lang="en-US" dirty="0"/>
              <a:t>Albert IO assessments</a:t>
            </a:r>
          </a:p>
          <a:p>
            <a:pPr marL="285750" indent="-285750">
              <a:buFont typeface="Arial" panose="020B0604020202020204" pitchFamily="34" charset="0"/>
              <a:buChar char="•"/>
            </a:pPr>
            <a:r>
              <a:rPr lang="en-US" dirty="0"/>
              <a:t>Interactive games use data in real time to correct misconceptions</a:t>
            </a:r>
          </a:p>
          <a:p>
            <a:pPr marL="285750" indent="-285750">
              <a:buFont typeface="Arial" panose="020B0604020202020204" pitchFamily="34" charset="0"/>
              <a:buChar char="•"/>
            </a:pPr>
            <a:r>
              <a:rPr lang="en-US" dirty="0"/>
              <a:t>Stay close to Pacing Guide</a:t>
            </a:r>
          </a:p>
        </p:txBody>
      </p:sp>
      <p:sp>
        <p:nvSpPr>
          <p:cNvPr id="30" name="TextBox 29">
            <a:extLst>
              <a:ext uri="{FF2B5EF4-FFF2-40B4-BE49-F238E27FC236}">
                <a16:creationId xmlns:a16="http://schemas.microsoft.com/office/drawing/2014/main" id="{13B7C53E-6676-6FF4-9188-EA9790F4439A}"/>
              </a:ext>
            </a:extLst>
          </p:cNvPr>
          <p:cNvSpPr txBox="1"/>
          <p:nvPr/>
        </p:nvSpPr>
        <p:spPr>
          <a:xfrm>
            <a:off x="8876181" y="889843"/>
            <a:ext cx="3146295" cy="4662815"/>
          </a:xfrm>
          <a:prstGeom prst="rect">
            <a:avLst/>
          </a:prstGeom>
          <a:noFill/>
        </p:spPr>
        <p:txBody>
          <a:bodyPr wrap="square" rtlCol="0">
            <a:spAutoFit/>
          </a:bodyPr>
          <a:lstStyle/>
          <a:p>
            <a:r>
              <a:rPr lang="en-US" b="1" dirty="0"/>
              <a:t>Biology</a:t>
            </a:r>
          </a:p>
          <a:p>
            <a:pPr marL="285750" indent="-285750">
              <a:buFont typeface="Wingdings" panose="05000000000000000000" pitchFamily="2" charset="2"/>
              <a:buChar char="ü"/>
            </a:pPr>
            <a:r>
              <a:rPr lang="en-US" dirty="0">
                <a:solidFill>
                  <a:schemeClr val="accent2"/>
                </a:solidFill>
              </a:rPr>
              <a:t>Sticking close to pacing guide –Week behind</a:t>
            </a:r>
          </a:p>
          <a:p>
            <a:pPr marL="285750" indent="-285750">
              <a:buFont typeface="Wingdings" panose="05000000000000000000" pitchFamily="2" charset="2"/>
              <a:buChar char="ü"/>
            </a:pPr>
            <a:r>
              <a:rPr lang="en-US" dirty="0">
                <a:solidFill>
                  <a:schemeClr val="accent2"/>
                </a:solidFill>
              </a:rPr>
              <a:t>Prepared for collaboration with resources and feedback</a:t>
            </a:r>
          </a:p>
          <a:p>
            <a:pPr marL="285750" indent="-285750">
              <a:buFont typeface="Wingdings" panose="05000000000000000000" pitchFamily="2" charset="2"/>
              <a:buChar char="ü"/>
            </a:pPr>
            <a:r>
              <a:rPr lang="en-US" dirty="0">
                <a:solidFill>
                  <a:srgbClr val="00B050"/>
                </a:solidFill>
              </a:rPr>
              <a:t>Pre/Post unit assessment</a:t>
            </a:r>
          </a:p>
          <a:p>
            <a:pPr marL="285750" indent="-285750">
              <a:buFont typeface="Wingdings" panose="05000000000000000000" pitchFamily="2" charset="2"/>
              <a:buChar char="ü"/>
            </a:pPr>
            <a:r>
              <a:rPr lang="en-US" dirty="0">
                <a:solidFill>
                  <a:srgbClr val="00B050"/>
                </a:solidFill>
              </a:rPr>
              <a:t>Hands on labs</a:t>
            </a:r>
          </a:p>
          <a:p>
            <a:pPr marL="285750" indent="-285750">
              <a:buFont typeface="Wingdings" panose="05000000000000000000" pitchFamily="2" charset="2"/>
              <a:buChar char="ü"/>
            </a:pPr>
            <a:r>
              <a:rPr lang="en-US" dirty="0">
                <a:solidFill>
                  <a:srgbClr val="00B050"/>
                </a:solidFill>
              </a:rPr>
              <a:t>Progress Learning </a:t>
            </a:r>
          </a:p>
          <a:p>
            <a:pPr marL="285750" indent="-285750">
              <a:buFont typeface="Wingdings" panose="05000000000000000000" pitchFamily="2" charset="2"/>
              <a:buChar char="v"/>
            </a:pPr>
            <a:r>
              <a:rPr lang="en-US" dirty="0">
                <a:solidFill>
                  <a:srgbClr val="FF0000"/>
                </a:solidFill>
              </a:rPr>
              <a:t>Learning Cycle for differentiated stations</a:t>
            </a:r>
          </a:p>
          <a:p>
            <a:endParaRPr lang="en-US" sz="100" dirty="0">
              <a:solidFill>
                <a:srgbClr val="FF0000"/>
              </a:solidFill>
            </a:endParaRPr>
          </a:p>
          <a:p>
            <a:r>
              <a:rPr lang="en-US" dirty="0"/>
              <a:t>***Challenges</a:t>
            </a:r>
          </a:p>
          <a:p>
            <a:r>
              <a:rPr lang="en-US" dirty="0"/>
              <a:t>Student retention</a:t>
            </a:r>
          </a:p>
          <a:p>
            <a:r>
              <a:rPr lang="en-US" dirty="0"/>
              <a:t>Rigor</a:t>
            </a:r>
          </a:p>
          <a:p>
            <a:r>
              <a:rPr lang="en-US" dirty="0"/>
              <a:t>Assessment uses</a:t>
            </a:r>
          </a:p>
          <a:p>
            <a:endParaRPr lang="en-US" dirty="0"/>
          </a:p>
          <a:p>
            <a:endParaRPr lang="en-US" dirty="0"/>
          </a:p>
        </p:txBody>
      </p:sp>
      <p:pic>
        <p:nvPicPr>
          <p:cNvPr id="2" name="Picture 2" descr="Welcome to Experience Online Testing Georgia!">
            <a:extLst>
              <a:ext uri="{FF2B5EF4-FFF2-40B4-BE49-F238E27FC236}">
                <a16:creationId xmlns:a16="http://schemas.microsoft.com/office/drawing/2014/main" id="{3714C0AE-E68F-6E8B-CEA5-58A728932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20" y="5091563"/>
            <a:ext cx="342900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46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90FD-35BA-0AFF-3267-B2D1904C19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8C4322-C5BE-2E3A-65BB-3CEAC742503F}"/>
              </a:ext>
            </a:extLst>
          </p:cNvPr>
          <p:cNvSpPr txBox="1">
            <a:spLocks noChangeArrowheads="1"/>
          </p:cNvSpPr>
          <p:nvPr/>
        </p:nvSpPr>
        <p:spPr bwMode="auto">
          <a:xfrm>
            <a:off x="0" y="116755"/>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dirty="0">
                <a:solidFill>
                  <a:schemeClr val="bg1"/>
                </a:solidFill>
                <a:latin typeface="Arial"/>
                <a:cs typeface="Arial"/>
              </a:rPr>
              <a:t>GMAS/EOC</a:t>
            </a:r>
            <a:endParaRPr lang="en-US" altLang="en-US" dirty="0">
              <a:solidFill>
                <a:schemeClr val="bg1"/>
              </a:solidFill>
            </a:endParaRPr>
          </a:p>
        </p:txBody>
      </p:sp>
      <p:graphicFrame>
        <p:nvGraphicFramePr>
          <p:cNvPr id="16" name="Table 15">
            <a:extLst>
              <a:ext uri="{FF2B5EF4-FFF2-40B4-BE49-F238E27FC236}">
                <a16:creationId xmlns:a16="http://schemas.microsoft.com/office/drawing/2014/main" id="{03878A22-5842-C959-E40F-E3B67C665C08}"/>
              </a:ext>
            </a:extLst>
          </p:cNvPr>
          <p:cNvGraphicFramePr>
            <a:graphicFrameLocks noGrp="1"/>
          </p:cNvGraphicFramePr>
          <p:nvPr/>
        </p:nvGraphicFramePr>
        <p:xfrm>
          <a:off x="4509039" y="1197761"/>
          <a:ext cx="2662790" cy="402780"/>
        </p:xfrm>
        <a:graphic>
          <a:graphicData uri="http://schemas.openxmlformats.org/drawingml/2006/table">
            <a:tbl>
              <a:tblPr/>
              <a:tblGrid>
                <a:gridCol w="1329290">
                  <a:extLst>
                    <a:ext uri="{9D8B030D-6E8A-4147-A177-3AD203B41FA5}">
                      <a16:colId xmlns:a16="http://schemas.microsoft.com/office/drawing/2014/main" val="3760440674"/>
                    </a:ext>
                  </a:extLst>
                </a:gridCol>
                <a:gridCol w="1333500">
                  <a:extLst>
                    <a:ext uri="{9D8B030D-6E8A-4147-A177-3AD203B41FA5}">
                      <a16:colId xmlns:a16="http://schemas.microsoft.com/office/drawing/2014/main" val="3995388072"/>
                    </a:ext>
                  </a:extLst>
                </a:gridCol>
              </a:tblGrid>
              <a:tr h="402780">
                <a:tc>
                  <a:txBody>
                    <a:bodyPr/>
                    <a:lstStyle/>
                    <a:p>
                      <a:pPr algn="ctr" fontAlgn="b"/>
                      <a:r>
                        <a:rPr lang="en-US" sz="1600" b="1" i="1" u="none" strike="noStrike" dirty="0">
                          <a:solidFill>
                            <a:srgbClr val="FF0000"/>
                          </a:solidFill>
                          <a:effectLst/>
                          <a:latin typeface="Calibri" panose="020F0502020204030204" pitchFamily="34" charset="0"/>
                        </a:rPr>
                        <a:t>6</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600" b="1" i="0" u="none" strike="noStrike" dirty="0">
                          <a:solidFill>
                            <a:srgbClr val="FF0000"/>
                          </a:solidFill>
                          <a:effectLst/>
                          <a:latin typeface="Calibri" panose="020F0502020204030204" pitchFamily="34" charset="0"/>
                        </a:rPr>
                        <a:t>9</a:t>
                      </a:r>
                    </a:p>
                  </a:txBody>
                  <a:tcPr marL="6350" marR="6350" marT="63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622393"/>
                  </a:ext>
                </a:extLst>
              </a:tr>
            </a:tbl>
          </a:graphicData>
        </a:graphic>
      </p:graphicFrame>
      <p:sp>
        <p:nvSpPr>
          <p:cNvPr id="17" name="TextBox 16">
            <a:extLst>
              <a:ext uri="{FF2B5EF4-FFF2-40B4-BE49-F238E27FC236}">
                <a16:creationId xmlns:a16="http://schemas.microsoft.com/office/drawing/2014/main" id="{E18C420B-45C9-D81C-A80A-09B57B3E2186}"/>
              </a:ext>
            </a:extLst>
          </p:cNvPr>
          <p:cNvSpPr txBox="1"/>
          <p:nvPr/>
        </p:nvSpPr>
        <p:spPr>
          <a:xfrm>
            <a:off x="4409070" y="73654"/>
            <a:ext cx="2667784" cy="369332"/>
          </a:xfrm>
          <a:prstGeom prst="rect">
            <a:avLst/>
          </a:prstGeom>
          <a:noFill/>
        </p:spPr>
        <p:txBody>
          <a:bodyPr wrap="square" rtlCol="0">
            <a:spAutoFit/>
          </a:bodyPr>
          <a:lstStyle/>
          <a:p>
            <a:r>
              <a:rPr lang="en-US" dirty="0">
                <a:solidFill>
                  <a:schemeClr val="bg1"/>
                </a:solidFill>
              </a:rPr>
              <a:t>American Lit.     US History</a:t>
            </a:r>
          </a:p>
        </p:txBody>
      </p:sp>
      <p:graphicFrame>
        <p:nvGraphicFramePr>
          <p:cNvPr id="4" name="Table 3">
            <a:extLst>
              <a:ext uri="{FF2B5EF4-FFF2-40B4-BE49-F238E27FC236}">
                <a16:creationId xmlns:a16="http://schemas.microsoft.com/office/drawing/2014/main" id="{66A8319E-2A7D-0B99-059B-E47FFAAB0CC0}"/>
              </a:ext>
            </a:extLst>
          </p:cNvPr>
          <p:cNvGraphicFramePr>
            <a:graphicFrameLocks noGrp="1"/>
          </p:cNvGraphicFramePr>
          <p:nvPr/>
        </p:nvGraphicFramePr>
        <p:xfrm>
          <a:off x="4526480" y="355414"/>
          <a:ext cx="1331395" cy="842347"/>
        </p:xfrm>
        <a:graphic>
          <a:graphicData uri="http://schemas.openxmlformats.org/drawingml/2006/table">
            <a:tbl>
              <a:tblPr/>
              <a:tblGrid>
                <a:gridCol w="1331395">
                  <a:extLst>
                    <a:ext uri="{9D8B030D-6E8A-4147-A177-3AD203B41FA5}">
                      <a16:colId xmlns:a16="http://schemas.microsoft.com/office/drawing/2014/main" val="4022475425"/>
                    </a:ext>
                  </a:extLst>
                </a:gridCol>
              </a:tblGrid>
              <a:tr h="842347">
                <a:tc>
                  <a:txBody>
                    <a:bodyPr/>
                    <a:lstStyle/>
                    <a:p>
                      <a:pPr algn="ctr" fontAlgn="ctr"/>
                      <a:r>
                        <a:rPr lang="en-US" sz="1400" b="0" i="0" u="none" strike="noStrike" dirty="0">
                          <a:solidFill>
                            <a:srgbClr val="000000"/>
                          </a:solidFill>
                          <a:effectLst/>
                          <a:latin typeface="Calibri" panose="020F0502020204030204" pitchFamily="34" charset="0"/>
                        </a:rPr>
                        <a:t>Change in Dev &amp; Above Am Lit</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val="1030754394"/>
                  </a:ext>
                </a:extLst>
              </a:tr>
            </a:tbl>
          </a:graphicData>
        </a:graphic>
      </p:graphicFrame>
      <p:graphicFrame>
        <p:nvGraphicFramePr>
          <p:cNvPr id="5" name="Table 4">
            <a:extLst>
              <a:ext uri="{FF2B5EF4-FFF2-40B4-BE49-F238E27FC236}">
                <a16:creationId xmlns:a16="http://schemas.microsoft.com/office/drawing/2014/main" id="{F44EC169-FFE0-D172-8872-F5197D071397}"/>
              </a:ext>
            </a:extLst>
          </p:cNvPr>
          <p:cNvGraphicFramePr>
            <a:graphicFrameLocks noGrp="1"/>
          </p:cNvGraphicFramePr>
          <p:nvPr/>
        </p:nvGraphicFramePr>
        <p:xfrm>
          <a:off x="5840433" y="337664"/>
          <a:ext cx="1331395" cy="860097"/>
        </p:xfrm>
        <a:graphic>
          <a:graphicData uri="http://schemas.openxmlformats.org/drawingml/2006/table">
            <a:tbl>
              <a:tblPr/>
              <a:tblGrid>
                <a:gridCol w="1331395">
                  <a:extLst>
                    <a:ext uri="{9D8B030D-6E8A-4147-A177-3AD203B41FA5}">
                      <a16:colId xmlns:a16="http://schemas.microsoft.com/office/drawing/2014/main" val="1409728696"/>
                    </a:ext>
                  </a:extLst>
                </a:gridCol>
              </a:tblGrid>
              <a:tr h="860097">
                <a:tc>
                  <a:txBody>
                    <a:bodyPr/>
                    <a:lstStyle/>
                    <a:p>
                      <a:pPr algn="ctr" fontAlgn="ctr"/>
                      <a:r>
                        <a:rPr lang="en-US" sz="1400" b="0" i="0" u="none" strike="noStrike" dirty="0">
                          <a:solidFill>
                            <a:srgbClr val="000000"/>
                          </a:solidFill>
                          <a:effectLst/>
                          <a:latin typeface="Calibri" panose="020F0502020204030204" pitchFamily="34" charset="0"/>
                        </a:rPr>
                        <a:t>Change in Dev &amp; Above US History</a:t>
                      </a:r>
                    </a:p>
                  </a:txBody>
                  <a:tcPr marL="6350" marR="6350" marT="635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6425370"/>
                  </a:ext>
                </a:extLst>
              </a:tr>
            </a:tbl>
          </a:graphicData>
        </a:graphic>
      </p:graphicFrame>
      <p:sp>
        <p:nvSpPr>
          <p:cNvPr id="6" name="TextBox 5">
            <a:extLst>
              <a:ext uri="{FF2B5EF4-FFF2-40B4-BE49-F238E27FC236}">
                <a16:creationId xmlns:a16="http://schemas.microsoft.com/office/drawing/2014/main" id="{964BE73D-4DB6-81A2-6E06-43E43C7B84E1}"/>
              </a:ext>
            </a:extLst>
          </p:cNvPr>
          <p:cNvSpPr txBox="1"/>
          <p:nvPr/>
        </p:nvSpPr>
        <p:spPr>
          <a:xfrm>
            <a:off x="38130" y="1097738"/>
            <a:ext cx="4917061" cy="6494085"/>
          </a:xfrm>
          <a:prstGeom prst="rect">
            <a:avLst/>
          </a:prstGeom>
          <a:noFill/>
        </p:spPr>
        <p:txBody>
          <a:bodyPr wrap="square" rtlCol="0">
            <a:spAutoFit/>
          </a:bodyPr>
          <a:lstStyle/>
          <a:p>
            <a:r>
              <a:rPr lang="en-US" b="1" dirty="0"/>
              <a:t>American Lit. &amp; Composition</a:t>
            </a:r>
          </a:p>
          <a:p>
            <a:pPr marL="285750" indent="-285750">
              <a:buFont typeface="Wingdings" panose="05000000000000000000" pitchFamily="2" charset="2"/>
              <a:buChar char="ü"/>
            </a:pPr>
            <a:r>
              <a:rPr lang="en-US" dirty="0">
                <a:solidFill>
                  <a:srgbClr val="00B050"/>
                </a:solidFill>
              </a:rPr>
              <a:t>Incorporating TITD grammar activities</a:t>
            </a:r>
          </a:p>
          <a:p>
            <a:pPr marL="285750" indent="-285750">
              <a:buFont typeface="Wingdings" panose="05000000000000000000" pitchFamily="2" charset="2"/>
              <a:buChar char="ü"/>
            </a:pPr>
            <a:r>
              <a:rPr lang="en-US" dirty="0">
                <a:solidFill>
                  <a:srgbClr val="00B050"/>
                </a:solidFill>
              </a:rPr>
              <a:t>Incorporating Albert IO –TITD exposure to </a:t>
            </a:r>
          </a:p>
          <a:p>
            <a:r>
              <a:rPr lang="en-US" dirty="0">
                <a:solidFill>
                  <a:srgbClr val="00B050"/>
                </a:solidFill>
              </a:rPr>
              <a:t>      rigor</a:t>
            </a:r>
          </a:p>
          <a:p>
            <a:pPr marL="285750" indent="-285750">
              <a:buFont typeface="Wingdings" panose="05000000000000000000" pitchFamily="2" charset="2"/>
              <a:buChar char="ü"/>
            </a:pPr>
            <a:r>
              <a:rPr lang="en-US" dirty="0">
                <a:solidFill>
                  <a:schemeClr val="accent2"/>
                </a:solidFill>
              </a:rPr>
              <a:t>Citing textual evidence lessons in Media                                           Ctr</a:t>
            </a:r>
            <a:r>
              <a:rPr lang="en-US" dirty="0"/>
              <a:t>. </a:t>
            </a:r>
          </a:p>
          <a:p>
            <a:pPr marL="285750" indent="-285750">
              <a:buFont typeface="Wingdings" panose="05000000000000000000" pitchFamily="2" charset="2"/>
              <a:buChar char="ü"/>
            </a:pPr>
            <a:r>
              <a:rPr lang="en-US" dirty="0">
                <a:solidFill>
                  <a:schemeClr val="accent2"/>
                </a:solidFill>
              </a:rPr>
              <a:t>Pre/Post district assessments</a:t>
            </a:r>
          </a:p>
          <a:p>
            <a:pPr marL="285750" indent="-285750">
              <a:buFont typeface="Wingdings" panose="05000000000000000000" pitchFamily="2" charset="2"/>
              <a:buChar char="ü"/>
            </a:pPr>
            <a:r>
              <a:rPr lang="en-US" dirty="0">
                <a:solidFill>
                  <a:schemeClr val="accent2"/>
                </a:solidFill>
              </a:rPr>
              <a:t>Do Now’s with test format &amp; question types</a:t>
            </a:r>
          </a:p>
          <a:p>
            <a:pPr marL="285750" indent="-285750">
              <a:buFont typeface="Wingdings" panose="05000000000000000000" pitchFamily="2" charset="2"/>
              <a:buChar char="ü"/>
            </a:pPr>
            <a:r>
              <a:rPr lang="en-US" dirty="0">
                <a:solidFill>
                  <a:schemeClr val="accent2"/>
                </a:solidFill>
              </a:rPr>
              <a:t>Stations: grammar, writing, reading comprehension, remediation</a:t>
            </a:r>
          </a:p>
          <a:p>
            <a:pPr marL="285750" indent="-285750">
              <a:buFont typeface="Wingdings" panose="05000000000000000000" pitchFamily="2" charset="2"/>
              <a:buChar char="ü"/>
            </a:pPr>
            <a:r>
              <a:rPr lang="en-US" dirty="0">
                <a:solidFill>
                  <a:schemeClr val="accent2"/>
                </a:solidFill>
              </a:rPr>
              <a:t>IXL interventions</a:t>
            </a:r>
          </a:p>
          <a:p>
            <a:pPr marL="285750" indent="-285750">
              <a:buFont typeface="Arial" panose="020B0604020202020204" pitchFamily="34" charset="0"/>
              <a:buChar char="•"/>
            </a:pPr>
            <a:r>
              <a:rPr lang="en-US" dirty="0"/>
              <a:t>Progress Learning </a:t>
            </a:r>
          </a:p>
          <a:p>
            <a:pPr marL="285750" indent="-285750">
              <a:buFont typeface="Arial" panose="020B0604020202020204" pitchFamily="34" charset="0"/>
              <a:buChar char="•"/>
            </a:pPr>
            <a:endParaRPr lang="en-US" dirty="0"/>
          </a:p>
          <a:p>
            <a:r>
              <a:rPr lang="en-US" dirty="0"/>
              <a:t>***Challenges</a:t>
            </a:r>
          </a:p>
          <a:p>
            <a:r>
              <a:rPr lang="en-US" dirty="0"/>
              <a:t>Citing Textual Evidence consistency</a:t>
            </a:r>
          </a:p>
          <a:p>
            <a:r>
              <a:rPr lang="en-US" dirty="0"/>
              <a:t>Collaborative learning</a:t>
            </a:r>
          </a:p>
          <a:p>
            <a:r>
              <a:rPr lang="en-US" dirty="0"/>
              <a:t>Prep planning for stations/instructional delivery</a:t>
            </a:r>
          </a:p>
          <a:p>
            <a:r>
              <a:rPr lang="en-US" dirty="0"/>
              <a:t>Assessment uses</a:t>
            </a:r>
          </a:p>
          <a:p>
            <a:r>
              <a:rPr lang="en-US" dirty="0"/>
              <a:t>Analyzing date consistently</a:t>
            </a:r>
          </a:p>
          <a:p>
            <a:endParaRPr lang="en-US" dirty="0"/>
          </a:p>
          <a:p>
            <a:endParaRPr lang="en-US" dirty="0"/>
          </a:p>
          <a:p>
            <a:endParaRPr lang="en-US" dirty="0"/>
          </a:p>
          <a:p>
            <a:endParaRPr lang="en-US" sz="2000" dirty="0"/>
          </a:p>
        </p:txBody>
      </p:sp>
      <p:sp>
        <p:nvSpPr>
          <p:cNvPr id="7" name="TextBox 6">
            <a:extLst>
              <a:ext uri="{FF2B5EF4-FFF2-40B4-BE49-F238E27FC236}">
                <a16:creationId xmlns:a16="http://schemas.microsoft.com/office/drawing/2014/main" id="{E31D011D-5CD0-87F3-A137-09BC20B5922E}"/>
              </a:ext>
            </a:extLst>
          </p:cNvPr>
          <p:cNvSpPr txBox="1"/>
          <p:nvPr/>
        </p:nvSpPr>
        <p:spPr>
          <a:xfrm>
            <a:off x="8788850" y="986981"/>
            <a:ext cx="3230024" cy="3139321"/>
          </a:xfrm>
          <a:prstGeom prst="rect">
            <a:avLst/>
          </a:prstGeom>
          <a:noFill/>
        </p:spPr>
        <p:txBody>
          <a:bodyPr wrap="square" rtlCol="0">
            <a:spAutoFit/>
          </a:bodyPr>
          <a:lstStyle/>
          <a:p>
            <a:r>
              <a:rPr lang="en-US" b="1" dirty="0"/>
              <a:t>US History</a:t>
            </a:r>
          </a:p>
          <a:p>
            <a:pPr marL="285750" indent="-285750">
              <a:buFont typeface="Arial" panose="020B0604020202020204" pitchFamily="34" charset="0"/>
              <a:buChar char="•"/>
            </a:pPr>
            <a:r>
              <a:rPr lang="en-US" dirty="0"/>
              <a:t>Team teaching</a:t>
            </a:r>
          </a:p>
          <a:p>
            <a:pPr marL="285750" indent="-285750">
              <a:buFont typeface="Wingdings" panose="05000000000000000000" pitchFamily="2" charset="2"/>
              <a:buChar char="ü"/>
            </a:pPr>
            <a:r>
              <a:rPr lang="en-US" dirty="0">
                <a:solidFill>
                  <a:schemeClr val="accent2"/>
                </a:solidFill>
              </a:rPr>
              <a:t>Consultant</a:t>
            </a:r>
          </a:p>
          <a:p>
            <a:pPr marL="285750" indent="-285750">
              <a:buFont typeface="Wingdings" panose="05000000000000000000" pitchFamily="2" charset="2"/>
              <a:buChar char="ü"/>
            </a:pPr>
            <a:r>
              <a:rPr lang="en-US" dirty="0">
                <a:solidFill>
                  <a:srgbClr val="00B050"/>
                </a:solidFill>
              </a:rPr>
              <a:t>Pre/Post district assessments</a:t>
            </a:r>
          </a:p>
          <a:p>
            <a:pPr marL="285750" indent="-285750">
              <a:buFont typeface="Wingdings" panose="05000000000000000000" pitchFamily="2" charset="2"/>
              <a:buChar char="ü"/>
            </a:pPr>
            <a:r>
              <a:rPr lang="en-US" dirty="0">
                <a:solidFill>
                  <a:schemeClr val="accent2"/>
                </a:solidFill>
              </a:rPr>
              <a:t>Progress Learning</a:t>
            </a:r>
          </a:p>
          <a:p>
            <a:pPr marL="285750" indent="-285750">
              <a:buFont typeface="Wingdings" panose="05000000000000000000" pitchFamily="2" charset="2"/>
              <a:buChar char="ü"/>
            </a:pPr>
            <a:endParaRPr lang="en-US" dirty="0">
              <a:solidFill>
                <a:schemeClr val="accent2"/>
              </a:solidFill>
            </a:endParaRPr>
          </a:p>
          <a:p>
            <a:r>
              <a:rPr lang="en-US" dirty="0"/>
              <a:t>***Challenges</a:t>
            </a:r>
          </a:p>
          <a:p>
            <a:r>
              <a:rPr lang="en-US" dirty="0"/>
              <a:t>Utilizing high impact strategies</a:t>
            </a:r>
          </a:p>
          <a:p>
            <a:r>
              <a:rPr lang="en-US" dirty="0"/>
              <a:t>(Lecture heavy)</a:t>
            </a:r>
          </a:p>
          <a:p>
            <a:r>
              <a:rPr lang="en-US" dirty="0"/>
              <a:t>Semester Exam predictor low</a:t>
            </a:r>
          </a:p>
          <a:p>
            <a:r>
              <a:rPr lang="en-US" dirty="0"/>
              <a:t>Stations </a:t>
            </a:r>
          </a:p>
        </p:txBody>
      </p:sp>
      <p:sp>
        <p:nvSpPr>
          <p:cNvPr id="8" name="TextBox 7">
            <a:extLst>
              <a:ext uri="{FF2B5EF4-FFF2-40B4-BE49-F238E27FC236}">
                <a16:creationId xmlns:a16="http://schemas.microsoft.com/office/drawing/2014/main" id="{04698C2D-4C64-A5FD-A27C-CB38A914D75A}"/>
              </a:ext>
            </a:extLst>
          </p:cNvPr>
          <p:cNvSpPr txBox="1"/>
          <p:nvPr/>
        </p:nvSpPr>
        <p:spPr>
          <a:xfrm>
            <a:off x="4630062" y="1626304"/>
            <a:ext cx="4237703" cy="3416320"/>
          </a:xfrm>
          <a:prstGeom prst="rect">
            <a:avLst/>
          </a:prstGeom>
          <a:noFill/>
        </p:spPr>
        <p:txBody>
          <a:bodyPr wrap="square">
            <a:spAutoFit/>
          </a:bodyPr>
          <a:lstStyle/>
          <a:p>
            <a:r>
              <a:rPr lang="en-US" dirty="0"/>
              <a:t>American Lit Plan –</a:t>
            </a:r>
          </a:p>
          <a:p>
            <a:pPr marL="285750" indent="-285750">
              <a:buFont typeface="Arial" panose="020B0604020202020204" pitchFamily="34" charset="0"/>
              <a:buChar char="•"/>
            </a:pPr>
            <a:r>
              <a:rPr lang="en-US" dirty="0"/>
              <a:t>Data analysis/stations</a:t>
            </a:r>
          </a:p>
          <a:p>
            <a:pPr marL="285750" indent="-285750">
              <a:buFont typeface="Arial" panose="020B0604020202020204" pitchFamily="34" charset="0"/>
              <a:buChar char="•"/>
            </a:pPr>
            <a:r>
              <a:rPr lang="en-US" dirty="0"/>
              <a:t>Interactive data walls</a:t>
            </a:r>
          </a:p>
          <a:p>
            <a:pPr marL="285750" indent="-285750">
              <a:buFont typeface="Arial" panose="020B0604020202020204" pitchFamily="34" charset="0"/>
              <a:buChar char="•"/>
            </a:pPr>
            <a:r>
              <a:rPr lang="en-US" dirty="0"/>
              <a:t>Utilize Pre/Post Data, NWEA MAP, formatives to drive instruction/delivery</a:t>
            </a:r>
          </a:p>
          <a:p>
            <a:pPr marL="285750" indent="-285750">
              <a:buFont typeface="Arial" panose="020B0604020202020204" pitchFamily="34" charset="0"/>
              <a:buChar char="•"/>
            </a:pPr>
            <a:r>
              <a:rPr lang="en-US" dirty="0"/>
              <a:t>Incorporate more collaborative group learning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228E9273-4407-86AA-9649-25461E66E4C8}"/>
              </a:ext>
            </a:extLst>
          </p:cNvPr>
          <p:cNvSpPr txBox="1"/>
          <p:nvPr/>
        </p:nvSpPr>
        <p:spPr>
          <a:xfrm>
            <a:off x="4595657" y="3691842"/>
            <a:ext cx="4358726" cy="2031325"/>
          </a:xfrm>
          <a:prstGeom prst="rect">
            <a:avLst/>
          </a:prstGeom>
          <a:noFill/>
        </p:spPr>
        <p:txBody>
          <a:bodyPr wrap="square">
            <a:spAutoFit/>
          </a:bodyPr>
          <a:lstStyle/>
          <a:p>
            <a:r>
              <a:rPr lang="en-US" dirty="0"/>
              <a:t>US History Plan –</a:t>
            </a:r>
          </a:p>
          <a:p>
            <a:pPr marL="285750" indent="-285750">
              <a:buFont typeface="Arial" panose="020B0604020202020204" pitchFamily="34" charset="0"/>
              <a:buChar char="•"/>
            </a:pPr>
            <a:r>
              <a:rPr lang="en-US" dirty="0"/>
              <a:t>Data analysis/stations</a:t>
            </a:r>
          </a:p>
          <a:p>
            <a:pPr marL="285750" indent="-285750">
              <a:buFont typeface="Arial" panose="020B0604020202020204" pitchFamily="34" charset="0"/>
              <a:buChar char="•"/>
            </a:pPr>
            <a:r>
              <a:rPr lang="en-US" dirty="0"/>
              <a:t>Consultant 2-3 times a week</a:t>
            </a:r>
          </a:p>
          <a:p>
            <a:pPr marL="285750" indent="-285750">
              <a:buFont typeface="Arial" panose="020B0604020202020204" pitchFamily="34" charset="0"/>
              <a:buChar char="•"/>
            </a:pPr>
            <a:r>
              <a:rPr lang="en-US" dirty="0"/>
              <a:t>Smaller classes for targeted remediation</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pic>
        <p:nvPicPr>
          <p:cNvPr id="2" name="Picture 2" descr="Welcome to Experience Online Testing Georgia!">
            <a:extLst>
              <a:ext uri="{FF2B5EF4-FFF2-40B4-BE49-F238E27FC236}">
                <a16:creationId xmlns:a16="http://schemas.microsoft.com/office/drawing/2014/main" id="{F99E8585-46A3-F9B5-A663-52291E0CA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039" y="4856392"/>
            <a:ext cx="3429000"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30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5" name="Title 2">
            <a:extLst>
              <a:ext uri="{FF2B5EF4-FFF2-40B4-BE49-F238E27FC236}">
                <a16:creationId xmlns:a16="http://schemas.microsoft.com/office/drawing/2014/main" id="{12C03AAB-6274-4B4D-8E2D-ECA461166DA7}"/>
              </a:ext>
            </a:extLst>
          </p:cNvPr>
          <p:cNvSpPr>
            <a:spLocks noGrp="1" noChangeArrowheads="1"/>
          </p:cNvSpPr>
          <p:nvPr>
            <p:ph type="title"/>
          </p:nvPr>
        </p:nvSpPr>
        <p:spPr>
          <a:xfrm>
            <a:off x="80841" y="131884"/>
            <a:ext cx="10213975" cy="830263"/>
          </a:xfrm>
        </p:spPr>
        <p:txBody>
          <a:bodyPr/>
          <a:lstStyle/>
          <a:p>
            <a:pPr eaLnBrk="1" hangingPunct="1"/>
            <a:r>
              <a:rPr lang="en-US" altLang="en-US" sz="1600" b="1" dirty="0">
                <a:solidFill>
                  <a:schemeClr val="bg1"/>
                </a:solidFill>
              </a:rPr>
              <a:t>Initiative 1: </a:t>
            </a:r>
            <a:r>
              <a:rPr lang="en-US" sz="1600" dirty="0">
                <a:solidFill>
                  <a:schemeClr val="bg1"/>
                </a:solidFill>
              </a:rPr>
              <a:t>Increase the percentage of students performing at or above the developing level on the Georgia Milestones Assessment in all content areas by 6 percentage points, raising the school overall average from 37% to 43% by the end of the 24-25 SY.</a:t>
            </a:r>
            <a:br>
              <a:rPr lang="en-US" sz="1600" dirty="0">
                <a:solidFill>
                  <a:schemeClr val="bg1"/>
                </a:solidFill>
              </a:rPr>
            </a:br>
            <a:endParaRPr lang="en-US" altLang="en-US" sz="1500" dirty="0">
              <a:solidFill>
                <a:schemeClr val="bg1"/>
              </a:solidFill>
            </a:endParaRPr>
          </a:p>
        </p:txBody>
      </p:sp>
      <p:graphicFrame>
        <p:nvGraphicFramePr>
          <p:cNvPr id="5" name="Content Placeholder 4">
            <a:extLst>
              <a:ext uri="{FF2B5EF4-FFF2-40B4-BE49-F238E27FC236}">
                <a16:creationId xmlns:a16="http://schemas.microsoft.com/office/drawing/2014/main" id="{9FA2EB33-374A-2DC9-134B-9882BAE2D59E}"/>
              </a:ext>
            </a:extLst>
          </p:cNvPr>
          <p:cNvGraphicFramePr>
            <a:graphicFrameLocks noGrp="1"/>
          </p:cNvGraphicFramePr>
          <p:nvPr>
            <p:ph idx="1"/>
            <p:extLst>
              <p:ext uri="{D42A27DB-BD31-4B8C-83A1-F6EECF244321}">
                <p14:modId xmlns:p14="http://schemas.microsoft.com/office/powerpoint/2010/main" val="1230395238"/>
              </p:ext>
            </p:extLst>
          </p:nvPr>
        </p:nvGraphicFramePr>
        <p:xfrm>
          <a:off x="11571" y="962147"/>
          <a:ext cx="12192000" cy="584385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37427849"/>
                    </a:ext>
                  </a:extLst>
                </a:gridCol>
                <a:gridCol w="6096000">
                  <a:extLst>
                    <a:ext uri="{9D8B030D-6E8A-4147-A177-3AD203B41FA5}">
                      <a16:colId xmlns:a16="http://schemas.microsoft.com/office/drawing/2014/main" val="3422274809"/>
                    </a:ext>
                  </a:extLst>
                </a:gridCol>
              </a:tblGrid>
              <a:tr h="845134">
                <a:tc>
                  <a:txBody>
                    <a:bodyPr/>
                    <a:lstStyle/>
                    <a:p>
                      <a:pPr algn="ctr"/>
                      <a:r>
                        <a:rPr lang="en-US" sz="2400" dirty="0"/>
                        <a:t>Action Steps</a:t>
                      </a:r>
                    </a:p>
                  </a:txBody>
                  <a:tcPr/>
                </a:tc>
                <a:tc>
                  <a:txBody>
                    <a:bodyPr/>
                    <a:lstStyle/>
                    <a:p>
                      <a:pPr algn="ctr"/>
                      <a:r>
                        <a:rPr lang="en-US" sz="2400" dirty="0"/>
                        <a:t>How have these action steps impacted student achievement?</a:t>
                      </a:r>
                    </a:p>
                  </a:txBody>
                  <a:tcPr/>
                </a:tc>
                <a:extLst>
                  <a:ext uri="{0D108BD9-81ED-4DB2-BD59-A6C34878D82A}">
                    <a16:rowId xmlns:a16="http://schemas.microsoft.com/office/drawing/2014/main" val="438286593"/>
                  </a:ext>
                </a:extLst>
              </a:tr>
              <a:tr h="4104935">
                <a:tc>
                  <a:txBody>
                    <a:bodyPr/>
                    <a:lstStyle/>
                    <a:p>
                      <a:r>
                        <a:rPr lang="en-US" sz="2300" b="1" i="1" u="sng" kern="1200" dirty="0">
                          <a:solidFill>
                            <a:schemeClr val="dk1"/>
                          </a:solidFill>
                          <a:effectLst/>
                          <a:latin typeface="+mn-lt"/>
                          <a:ea typeface="+mn-ea"/>
                          <a:cs typeface="+mn-cs"/>
                        </a:rPr>
                        <a:t>Action Step 1</a:t>
                      </a:r>
                      <a:r>
                        <a:rPr lang="en-US" sz="2300" b="1" kern="1200" dirty="0">
                          <a:solidFill>
                            <a:schemeClr val="dk1"/>
                          </a:solidFill>
                          <a:effectLst/>
                          <a:latin typeface="+mn-lt"/>
                          <a:ea typeface="+mn-ea"/>
                          <a:cs typeface="+mn-cs"/>
                        </a:rPr>
                        <a:t>:</a:t>
                      </a:r>
                      <a:r>
                        <a:rPr lang="en-US" sz="2300" kern="1200" dirty="0">
                          <a:solidFill>
                            <a:schemeClr val="dk1"/>
                          </a:solidFill>
                          <a:effectLst/>
                          <a:latin typeface="+mn-lt"/>
                          <a:ea typeface="+mn-ea"/>
                          <a:cs typeface="+mn-cs"/>
                        </a:rPr>
                        <a:t> Implement Laney Academy for teachers in order to improve content and pedagogical knowledge.</a:t>
                      </a:r>
                    </a:p>
                    <a:p>
                      <a:endParaRPr lang="en-US" sz="2300" kern="1200" dirty="0">
                        <a:solidFill>
                          <a:schemeClr val="dk1"/>
                        </a:solidFill>
                        <a:effectLst/>
                        <a:latin typeface="+mn-lt"/>
                        <a:ea typeface="+mn-ea"/>
                        <a:cs typeface="+mn-cs"/>
                      </a:endParaRPr>
                    </a:p>
                    <a:p>
                      <a:r>
                        <a:rPr lang="en-US" sz="2300" b="1" i="1" u="sng" kern="1200" dirty="0">
                          <a:solidFill>
                            <a:schemeClr val="dk1"/>
                          </a:solidFill>
                          <a:effectLst/>
                          <a:latin typeface="+mn-lt"/>
                          <a:ea typeface="+mn-ea"/>
                          <a:cs typeface="+mn-cs"/>
                        </a:rPr>
                        <a:t>Action Step 2</a:t>
                      </a:r>
                      <a:r>
                        <a:rPr lang="en-US" sz="2300" b="1" kern="1200" dirty="0">
                          <a:solidFill>
                            <a:schemeClr val="dk1"/>
                          </a:solidFill>
                          <a:effectLst/>
                          <a:latin typeface="+mn-lt"/>
                          <a:ea typeface="+mn-ea"/>
                          <a:cs typeface="+mn-cs"/>
                        </a:rPr>
                        <a:t>:</a:t>
                      </a:r>
                      <a:r>
                        <a:rPr lang="en-US" sz="2300" kern="1200" dirty="0">
                          <a:solidFill>
                            <a:schemeClr val="dk1"/>
                          </a:solidFill>
                          <a:effectLst/>
                          <a:latin typeface="+mn-lt"/>
                          <a:ea typeface="+mn-ea"/>
                          <a:cs typeface="+mn-cs"/>
                        </a:rPr>
                        <a:t> Implement common assessments aligned to the rigor of the standards.</a:t>
                      </a:r>
                    </a:p>
                    <a:p>
                      <a:endParaRPr lang="en-US" sz="2300" kern="1200" dirty="0">
                        <a:solidFill>
                          <a:schemeClr val="dk1"/>
                        </a:solidFill>
                        <a:effectLst/>
                        <a:latin typeface="+mn-lt"/>
                        <a:ea typeface="+mn-ea"/>
                        <a:cs typeface="+mn-cs"/>
                      </a:endParaRPr>
                    </a:p>
                    <a:p>
                      <a:r>
                        <a:rPr lang="en-US" sz="2300" b="1" i="1" u="sng" kern="1200" dirty="0">
                          <a:solidFill>
                            <a:schemeClr val="dk1"/>
                          </a:solidFill>
                          <a:effectLst/>
                          <a:latin typeface="+mn-lt"/>
                          <a:ea typeface="+mn-ea"/>
                          <a:cs typeface="+mn-cs"/>
                        </a:rPr>
                        <a:t>Action Step 3</a:t>
                      </a:r>
                      <a:r>
                        <a:rPr lang="en-US" sz="2300" b="1" kern="1200" dirty="0">
                          <a:solidFill>
                            <a:schemeClr val="dk1"/>
                          </a:solidFill>
                          <a:effectLst/>
                          <a:latin typeface="+mn-lt"/>
                          <a:ea typeface="+mn-ea"/>
                          <a:cs typeface="+mn-cs"/>
                        </a:rPr>
                        <a:t>:</a:t>
                      </a:r>
                      <a:r>
                        <a:rPr lang="en-US" sz="2300" kern="1200" dirty="0">
                          <a:solidFill>
                            <a:schemeClr val="dk1"/>
                          </a:solidFill>
                          <a:effectLst/>
                          <a:latin typeface="+mn-lt"/>
                          <a:ea typeface="+mn-ea"/>
                          <a:cs typeface="+mn-cs"/>
                        </a:rPr>
                        <a:t> Utilize a consultant in all subject areas in order to provide best practices and support to teachers and students.</a:t>
                      </a:r>
                    </a:p>
                    <a:p>
                      <a:endParaRPr lang="en-US" sz="23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mn-lt"/>
                          <a:ea typeface="+mn-ea"/>
                          <a:cs typeface="+mn-cs"/>
                        </a:rPr>
                        <a:t>Have implemented (3) Laney Academy Sessions thus far this school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mn-lt"/>
                          <a:ea typeface="+mn-ea"/>
                          <a:cs typeface="+mn-cs"/>
                        </a:rPr>
                        <a:t>Common Assessments are scheduled to be administered the Week of January 27</a:t>
                      </a:r>
                      <a:r>
                        <a:rPr kumimoji="0" lang="en-US" sz="2300" b="0" i="0" u="none" strike="noStrike" kern="1200" cap="none" spc="0" normalizeH="0" baseline="30000" noProof="0" dirty="0">
                          <a:ln>
                            <a:noFill/>
                          </a:ln>
                          <a:solidFill>
                            <a:prstClr val="black"/>
                          </a:solidFill>
                          <a:effectLst/>
                          <a:uLnTx/>
                          <a:uFillTx/>
                          <a:latin typeface="+mn-lt"/>
                          <a:ea typeface="+mn-ea"/>
                          <a:cs typeface="+mn-cs"/>
                        </a:rPr>
                        <a:t>th</a:t>
                      </a:r>
                      <a:r>
                        <a:rPr kumimoji="0" lang="en-US" sz="2300" b="0" i="0" u="none" strike="noStrike" kern="1200" cap="none" spc="0" normalizeH="0" baseline="0" noProof="0" dirty="0">
                          <a:ln>
                            <a:noFill/>
                          </a:ln>
                          <a:solidFill>
                            <a:prstClr val="black"/>
                          </a:solidFill>
                          <a:effectLst/>
                          <a:uLnTx/>
                          <a:uFillTx/>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mn-lt"/>
                          <a:ea typeface="+mn-ea"/>
                          <a:cs typeface="+mn-cs"/>
                        </a:rPr>
                        <a:t>Core Common Assessments are created utilizing Albert.io </a:t>
                      </a:r>
                      <a:r>
                        <a:rPr lang="en-US" sz="2300" dirty="0"/>
                        <a:t>in order to create more rigorous-based assessments based on standards.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t>Semester Final Exam utilized Albert.io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mn-lt"/>
                          <a:ea typeface="+mn-ea"/>
                          <a:cs typeface="+mn-cs"/>
                        </a:rPr>
                        <a:t>Elective Courses Common Assessments are teacher-created.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mn-lt"/>
                          <a:ea typeface="+mn-ea"/>
                          <a:cs typeface="+mn-cs"/>
                        </a:rPr>
                        <a:t>Secured a Social Studies Consultant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mn-lt"/>
                          <a:ea typeface="+mn-ea"/>
                          <a:cs typeface="+mn-cs"/>
                        </a:rPr>
                        <a:t>Implement Laney Extended Learning Academy (Tues, Wed, Thurs)</a:t>
                      </a:r>
                    </a:p>
                  </a:txBody>
                  <a:tcPr/>
                </a:tc>
                <a:extLst>
                  <a:ext uri="{0D108BD9-81ED-4DB2-BD59-A6C34878D82A}">
                    <a16:rowId xmlns:a16="http://schemas.microsoft.com/office/drawing/2014/main" val="331409357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5" name="Title 2">
            <a:extLst>
              <a:ext uri="{FF2B5EF4-FFF2-40B4-BE49-F238E27FC236}">
                <a16:creationId xmlns:a16="http://schemas.microsoft.com/office/drawing/2014/main" id="{12C03AAB-6274-4B4D-8E2D-ECA461166DA7}"/>
              </a:ext>
            </a:extLst>
          </p:cNvPr>
          <p:cNvSpPr>
            <a:spLocks noGrp="1" noChangeArrowheads="1"/>
          </p:cNvSpPr>
          <p:nvPr>
            <p:ph type="title"/>
          </p:nvPr>
        </p:nvSpPr>
        <p:spPr>
          <a:xfrm>
            <a:off x="0" y="87923"/>
            <a:ext cx="10213975" cy="830263"/>
          </a:xfrm>
        </p:spPr>
        <p:txBody>
          <a:bodyPr/>
          <a:lstStyle/>
          <a:p>
            <a:pPr eaLnBrk="1" hangingPunct="1"/>
            <a:r>
              <a:rPr lang="en-US" altLang="en-US" sz="1600" b="1" dirty="0">
                <a:solidFill>
                  <a:schemeClr val="bg1"/>
                </a:solidFill>
                <a:latin typeface="Arial"/>
                <a:cs typeface="Arial"/>
              </a:rPr>
              <a:t>Initiative 2: </a:t>
            </a:r>
            <a:r>
              <a:rPr lang="en-US" sz="1600" dirty="0">
                <a:solidFill>
                  <a:schemeClr val="bg1"/>
                </a:solidFill>
              </a:rPr>
              <a:t>Increase the percentage of students reading on grade level from 35% to 45%, as measured by the NWEA MAP Benchmark Assessment, by the end of the 24-25 SY.</a:t>
            </a:r>
            <a:br>
              <a:rPr lang="en-US" sz="1600" dirty="0">
                <a:solidFill>
                  <a:schemeClr val="bg1"/>
                </a:solidFill>
              </a:rPr>
            </a:br>
            <a:endParaRPr lang="en-US" altLang="en-US" sz="1500" dirty="0">
              <a:solidFill>
                <a:schemeClr val="bg1"/>
              </a:solidFill>
              <a:latin typeface="Arial"/>
              <a:cs typeface="Arial"/>
            </a:endParaRPr>
          </a:p>
        </p:txBody>
      </p:sp>
      <p:graphicFrame>
        <p:nvGraphicFramePr>
          <p:cNvPr id="5" name="Content Placeholder 4">
            <a:extLst>
              <a:ext uri="{FF2B5EF4-FFF2-40B4-BE49-F238E27FC236}">
                <a16:creationId xmlns:a16="http://schemas.microsoft.com/office/drawing/2014/main" id="{9FA2EB33-374A-2DC9-134B-9882BAE2D59E}"/>
              </a:ext>
            </a:extLst>
          </p:cNvPr>
          <p:cNvGraphicFramePr>
            <a:graphicFrameLocks noGrp="1"/>
          </p:cNvGraphicFramePr>
          <p:nvPr>
            <p:ph idx="1"/>
            <p:extLst>
              <p:ext uri="{D42A27DB-BD31-4B8C-83A1-F6EECF244321}">
                <p14:modId xmlns:p14="http://schemas.microsoft.com/office/powerpoint/2010/main" val="1199700852"/>
              </p:ext>
            </p:extLst>
          </p:nvPr>
        </p:nvGraphicFramePr>
        <p:xfrm>
          <a:off x="0" y="1034317"/>
          <a:ext cx="12192000" cy="5708468"/>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37427849"/>
                    </a:ext>
                  </a:extLst>
                </a:gridCol>
                <a:gridCol w="6096000">
                  <a:extLst>
                    <a:ext uri="{9D8B030D-6E8A-4147-A177-3AD203B41FA5}">
                      <a16:colId xmlns:a16="http://schemas.microsoft.com/office/drawing/2014/main" val="3422274809"/>
                    </a:ext>
                  </a:extLst>
                </a:gridCol>
              </a:tblGrid>
              <a:tr h="740228">
                <a:tc>
                  <a:txBody>
                    <a:bodyPr/>
                    <a:lstStyle/>
                    <a:p>
                      <a:r>
                        <a:rPr lang="en-US" dirty="0"/>
                        <a:t>Action Steps</a:t>
                      </a:r>
                    </a:p>
                  </a:txBody>
                  <a:tcPr/>
                </a:tc>
                <a:tc>
                  <a:txBody>
                    <a:bodyPr/>
                    <a:lstStyle/>
                    <a:p>
                      <a:r>
                        <a:rPr lang="en-US" dirty="0"/>
                        <a:t>How have these action steps impacted student achievement?</a:t>
                      </a:r>
                    </a:p>
                  </a:txBody>
                  <a:tcPr/>
                </a:tc>
                <a:extLst>
                  <a:ext uri="{0D108BD9-81ED-4DB2-BD59-A6C34878D82A}">
                    <a16:rowId xmlns:a16="http://schemas.microsoft.com/office/drawing/2014/main" val="438286593"/>
                  </a:ext>
                </a:extLst>
              </a:tr>
              <a:tr h="3579969">
                <a:tc>
                  <a:txBody>
                    <a:bodyPr/>
                    <a:lstStyle/>
                    <a:p>
                      <a:r>
                        <a:rPr lang="en-US" sz="2400" b="1" i="1" u="sng" kern="1200" dirty="0">
                          <a:solidFill>
                            <a:schemeClr val="dk1"/>
                          </a:solidFill>
                          <a:effectLst/>
                          <a:latin typeface="+mn-lt"/>
                          <a:ea typeface="+mn-ea"/>
                          <a:cs typeface="+mn-cs"/>
                        </a:rPr>
                        <a:t>Action Step 1</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Implement school-wide literacy strategies within all classrooms.</a:t>
                      </a:r>
                    </a:p>
                    <a:p>
                      <a:endParaRPr lang="en-US" sz="2400" kern="1200" dirty="0">
                        <a:solidFill>
                          <a:schemeClr val="dk1"/>
                        </a:solidFill>
                        <a:effectLst/>
                        <a:latin typeface="+mn-lt"/>
                        <a:ea typeface="+mn-ea"/>
                        <a:cs typeface="+mn-cs"/>
                      </a:endParaRPr>
                    </a:p>
                    <a:p>
                      <a:r>
                        <a:rPr lang="en-US" sz="2400" b="1" i="1" u="sng" kern="1200" dirty="0">
                          <a:solidFill>
                            <a:schemeClr val="dk1"/>
                          </a:solidFill>
                          <a:effectLst/>
                          <a:latin typeface="+mn-lt"/>
                          <a:ea typeface="+mn-ea"/>
                          <a:cs typeface="+mn-cs"/>
                        </a:rPr>
                        <a:t>Action Step 2</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Implement Laney Academy for teachers in order to improve content and pedagogical knowledge. </a:t>
                      </a:r>
                    </a:p>
                    <a:p>
                      <a:endParaRPr lang="en-US" sz="2400" kern="1200" dirty="0">
                        <a:solidFill>
                          <a:schemeClr val="dk1"/>
                        </a:solidFill>
                        <a:effectLst/>
                        <a:latin typeface="+mn-lt"/>
                        <a:ea typeface="+mn-ea"/>
                        <a:cs typeface="+mn-cs"/>
                      </a:endParaRPr>
                    </a:p>
                    <a:p>
                      <a:r>
                        <a:rPr lang="en-US" sz="2400" b="1" i="1" u="sng" kern="1200" dirty="0">
                          <a:solidFill>
                            <a:schemeClr val="dk1"/>
                          </a:solidFill>
                          <a:effectLst/>
                          <a:latin typeface="+mn-lt"/>
                          <a:ea typeface="+mn-ea"/>
                          <a:cs typeface="+mn-cs"/>
                        </a:rPr>
                        <a:t>Action Step 3</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Implement L.I.T. w/ Laney (reading campaign) school-wide.</a:t>
                      </a:r>
                    </a:p>
                    <a:p>
                      <a:endParaRPr lang="en-US" dirty="0"/>
                    </a:p>
                  </a:txBody>
                  <a:tcPr/>
                </a:tc>
                <a:tc>
                  <a:txBody>
                    <a:bodyPr/>
                    <a:lstStyle/>
                    <a:p>
                      <a:pPr marL="285750" indent="-285750">
                        <a:buFont typeface="Arial" panose="020B0604020202020204" pitchFamily="34" charset="0"/>
                        <a:buChar char="•"/>
                      </a:pPr>
                      <a:r>
                        <a:rPr lang="en-US" sz="2000" dirty="0"/>
                        <a:t>Introduced the following literacy strategies so far this school year: </a:t>
                      </a:r>
                    </a:p>
                    <a:p>
                      <a:pPr marL="742950" lvl="1" indent="-285750">
                        <a:buFont typeface="Arial" panose="020B0604020202020204" pitchFamily="34" charset="0"/>
                        <a:buChar char="•"/>
                      </a:pPr>
                      <a:r>
                        <a:rPr lang="en-US" sz="2000" dirty="0"/>
                        <a:t>Anticipation Guide </a:t>
                      </a:r>
                    </a:p>
                    <a:p>
                      <a:pPr marL="742950" lvl="1" indent="-285750">
                        <a:buFont typeface="Arial" panose="020B0604020202020204" pitchFamily="34" charset="0"/>
                        <a:buChar char="•"/>
                      </a:pPr>
                      <a:r>
                        <a:rPr lang="en-US" sz="2000" dirty="0"/>
                        <a:t>Quick Writes</a:t>
                      </a:r>
                    </a:p>
                    <a:p>
                      <a:pPr marL="742950" lvl="1" indent="-285750">
                        <a:buFont typeface="Arial" panose="020B0604020202020204" pitchFamily="34" charset="0"/>
                        <a:buChar char="•"/>
                      </a:pPr>
                      <a:r>
                        <a:rPr lang="en-US" sz="2000" dirty="0"/>
                        <a:t>See, Think, Wonder</a:t>
                      </a:r>
                    </a:p>
                    <a:p>
                      <a:pPr marL="742950" lvl="1" indent="-285750">
                        <a:buFont typeface="Arial" panose="020B0604020202020204" pitchFamily="34" charset="0"/>
                        <a:buChar char="•"/>
                      </a:pPr>
                      <a:r>
                        <a:rPr lang="en-US" sz="2000" dirty="0"/>
                        <a:t>Think, Pair, Share</a:t>
                      </a:r>
                    </a:p>
                    <a:p>
                      <a:pPr marL="285750" indent="-285750">
                        <a:buFont typeface="Arial" panose="020B0604020202020204" pitchFamily="34" charset="0"/>
                        <a:buChar char="•"/>
                      </a:pPr>
                      <a:r>
                        <a:rPr lang="en-US" sz="2000" dirty="0"/>
                        <a:t>Teachers are required to include a literacy strategy within their weekly lesson plans.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Have implemented (3) Laney Academy Sessions thus far this school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Implemented (3) L.I.T. w/ Laney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All students and staff are engaged in reading throughout the building utilizing the 1 School 1 Book Initiative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Implement Laney Extended Learning Academy (Tues, Wed, Thurs)</a:t>
                      </a:r>
                    </a:p>
                  </a:txBody>
                  <a:tcPr/>
                </a:tc>
                <a:extLst>
                  <a:ext uri="{0D108BD9-81ED-4DB2-BD59-A6C34878D82A}">
                    <a16:rowId xmlns:a16="http://schemas.microsoft.com/office/drawing/2014/main" val="3314093577"/>
                  </a:ext>
                </a:extLst>
              </a:tr>
            </a:tbl>
          </a:graphicData>
        </a:graphic>
      </p:graphicFrame>
    </p:spTree>
    <p:extLst>
      <p:ext uri="{BB962C8B-B14F-4D97-AF65-F5344CB8AC3E}">
        <p14:creationId xmlns:p14="http://schemas.microsoft.com/office/powerpoint/2010/main" val="1753831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5" name="Title 2">
            <a:extLst>
              <a:ext uri="{FF2B5EF4-FFF2-40B4-BE49-F238E27FC236}">
                <a16:creationId xmlns:a16="http://schemas.microsoft.com/office/drawing/2014/main" id="{12C03AAB-6274-4B4D-8E2D-ECA461166DA7}"/>
              </a:ext>
            </a:extLst>
          </p:cNvPr>
          <p:cNvSpPr>
            <a:spLocks noGrp="1" noChangeArrowheads="1"/>
          </p:cNvSpPr>
          <p:nvPr>
            <p:ph type="title"/>
          </p:nvPr>
        </p:nvSpPr>
        <p:spPr>
          <a:xfrm>
            <a:off x="98425" y="0"/>
            <a:ext cx="10213975" cy="830263"/>
          </a:xfrm>
        </p:spPr>
        <p:txBody>
          <a:bodyPr/>
          <a:lstStyle/>
          <a:p>
            <a:pPr eaLnBrk="1" hangingPunct="1"/>
            <a:r>
              <a:rPr lang="en-US" altLang="en-US" sz="1600" b="1" dirty="0">
                <a:solidFill>
                  <a:schemeClr val="bg1"/>
                </a:solidFill>
                <a:latin typeface="Arial"/>
                <a:cs typeface="Arial"/>
              </a:rPr>
              <a:t>Initiative 3: </a:t>
            </a:r>
            <a:r>
              <a:rPr lang="en-US" sz="1600" dirty="0">
                <a:solidFill>
                  <a:schemeClr val="bg1"/>
                </a:solidFill>
                <a:ea typeface="Calibri" panose="020F0502020204030204" pitchFamily="34" charset="0"/>
              </a:rPr>
              <a:t>Decrease the number of disciplinary referrals by 26%, reducing them from 542 to 400, by the end of the 24-25 SY.</a:t>
            </a:r>
            <a:endParaRPr lang="en-US" altLang="en-US" sz="1500" dirty="0">
              <a:solidFill>
                <a:schemeClr val="bg1"/>
              </a:solidFill>
            </a:endParaRPr>
          </a:p>
        </p:txBody>
      </p:sp>
      <p:graphicFrame>
        <p:nvGraphicFramePr>
          <p:cNvPr id="5" name="Content Placeholder 4">
            <a:extLst>
              <a:ext uri="{FF2B5EF4-FFF2-40B4-BE49-F238E27FC236}">
                <a16:creationId xmlns:a16="http://schemas.microsoft.com/office/drawing/2014/main" id="{9FA2EB33-374A-2DC9-134B-9882BAE2D59E}"/>
              </a:ext>
            </a:extLst>
          </p:cNvPr>
          <p:cNvGraphicFramePr>
            <a:graphicFrameLocks noGrp="1"/>
          </p:cNvGraphicFramePr>
          <p:nvPr>
            <p:ph idx="1"/>
            <p:extLst>
              <p:ext uri="{D42A27DB-BD31-4B8C-83A1-F6EECF244321}">
                <p14:modId xmlns:p14="http://schemas.microsoft.com/office/powerpoint/2010/main" val="870898233"/>
              </p:ext>
            </p:extLst>
          </p:nvPr>
        </p:nvGraphicFramePr>
        <p:xfrm>
          <a:off x="0" y="830263"/>
          <a:ext cx="12192000" cy="60350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37427849"/>
                    </a:ext>
                  </a:extLst>
                </a:gridCol>
                <a:gridCol w="6096000">
                  <a:extLst>
                    <a:ext uri="{9D8B030D-6E8A-4147-A177-3AD203B41FA5}">
                      <a16:colId xmlns:a16="http://schemas.microsoft.com/office/drawing/2014/main" val="3422274809"/>
                    </a:ext>
                  </a:extLst>
                </a:gridCol>
              </a:tblGrid>
              <a:tr h="753242">
                <a:tc>
                  <a:txBody>
                    <a:bodyPr/>
                    <a:lstStyle/>
                    <a:p>
                      <a:pPr algn="ctr"/>
                      <a:r>
                        <a:rPr lang="en-US" sz="2400" dirty="0"/>
                        <a:t>Action Steps</a:t>
                      </a:r>
                    </a:p>
                  </a:txBody>
                  <a:tcPr/>
                </a:tc>
                <a:tc>
                  <a:txBody>
                    <a:bodyPr/>
                    <a:lstStyle/>
                    <a:p>
                      <a:pPr algn="ctr"/>
                      <a:r>
                        <a:rPr lang="en-US" sz="2400" dirty="0"/>
                        <a:t>How have these action steps impacted student achievement?</a:t>
                      </a:r>
                    </a:p>
                  </a:txBody>
                  <a:tcPr/>
                </a:tc>
                <a:extLst>
                  <a:ext uri="{0D108BD9-81ED-4DB2-BD59-A6C34878D82A}">
                    <a16:rowId xmlns:a16="http://schemas.microsoft.com/office/drawing/2014/main" val="438286593"/>
                  </a:ext>
                </a:extLst>
              </a:tr>
              <a:tr h="3642911">
                <a:tc>
                  <a:txBody>
                    <a:bodyPr/>
                    <a:lstStyle/>
                    <a:p>
                      <a:r>
                        <a:rPr lang="en-US" sz="2400" b="1" i="1" u="sng" kern="1200" dirty="0">
                          <a:solidFill>
                            <a:schemeClr val="dk1"/>
                          </a:solidFill>
                          <a:effectLst/>
                          <a:latin typeface="+mn-lt"/>
                          <a:ea typeface="+mn-ea"/>
                          <a:cs typeface="+mn-cs"/>
                        </a:rPr>
                        <a:t>Action Step 1</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Implement PBIS with fidelity.</a:t>
                      </a:r>
                    </a:p>
                    <a:p>
                      <a:endParaRPr lang="en-US" sz="2400" kern="1200" dirty="0">
                        <a:solidFill>
                          <a:schemeClr val="dk1"/>
                        </a:solidFill>
                        <a:effectLst/>
                        <a:latin typeface="+mn-lt"/>
                        <a:ea typeface="+mn-ea"/>
                        <a:cs typeface="+mn-cs"/>
                      </a:endParaRPr>
                    </a:p>
                    <a:p>
                      <a:r>
                        <a:rPr lang="en-US" sz="2400" b="1" i="1" u="sng" kern="1200" dirty="0">
                          <a:solidFill>
                            <a:schemeClr val="dk1"/>
                          </a:solidFill>
                          <a:effectLst/>
                          <a:latin typeface="+mn-lt"/>
                          <a:ea typeface="+mn-ea"/>
                          <a:cs typeface="+mn-cs"/>
                        </a:rPr>
                        <a:t>Action Step 2</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Recognize students for attendance, academic achievement, and extra-curricular activities. </a:t>
                      </a:r>
                    </a:p>
                    <a:p>
                      <a:endParaRPr lang="en-US" sz="2400" kern="1200" dirty="0">
                        <a:solidFill>
                          <a:schemeClr val="dk1"/>
                        </a:solidFill>
                        <a:effectLst/>
                        <a:latin typeface="+mn-lt"/>
                        <a:ea typeface="+mn-ea"/>
                        <a:cs typeface="+mn-cs"/>
                      </a:endParaRPr>
                    </a:p>
                    <a:p>
                      <a:r>
                        <a:rPr lang="en-US" sz="2400" b="1" i="1" u="sng" kern="1200" dirty="0">
                          <a:solidFill>
                            <a:schemeClr val="dk1"/>
                          </a:solidFill>
                          <a:effectLst/>
                          <a:latin typeface="+mn-lt"/>
                          <a:ea typeface="+mn-ea"/>
                          <a:cs typeface="+mn-cs"/>
                        </a:rPr>
                        <a:t>Action Step 3</a:t>
                      </a:r>
                      <a:r>
                        <a:rPr lang="en-US" sz="2400" b="1" kern="1200" dirty="0">
                          <a:solidFill>
                            <a:schemeClr val="dk1"/>
                          </a:solidFill>
                          <a:effectLst/>
                          <a:latin typeface="+mn-lt"/>
                          <a:ea typeface="+mn-ea"/>
                          <a:cs typeface="+mn-cs"/>
                        </a:rPr>
                        <a:t>:</a:t>
                      </a:r>
                      <a:r>
                        <a:rPr lang="en-US" sz="2400" kern="1200" dirty="0">
                          <a:solidFill>
                            <a:schemeClr val="dk1"/>
                          </a:solidFill>
                          <a:effectLst/>
                          <a:latin typeface="+mn-lt"/>
                          <a:ea typeface="+mn-ea"/>
                          <a:cs typeface="+mn-cs"/>
                        </a:rPr>
                        <a:t> Implement a student advisory committee. </a:t>
                      </a:r>
                    </a:p>
                    <a:p>
                      <a:endParaRPr lang="en-US" sz="2400" dirty="0"/>
                    </a:p>
                  </a:txBody>
                  <a:tcPr/>
                </a:tc>
                <a:tc>
                  <a:txBody>
                    <a:bodyPr/>
                    <a:lstStyle/>
                    <a:p>
                      <a:pPr marL="285750" indent="-285750">
                        <a:buFont typeface="Arial" panose="020B0604020202020204" pitchFamily="34" charset="0"/>
                        <a:buChar char="•"/>
                      </a:pPr>
                      <a:r>
                        <a:rPr lang="en-US" sz="2400" dirty="0"/>
                        <a:t>PBIS Framework posted throughout the school. </a:t>
                      </a:r>
                    </a:p>
                    <a:p>
                      <a:pPr marL="285750" indent="-285750">
                        <a:buFont typeface="Arial" panose="020B0604020202020204" pitchFamily="34" charset="0"/>
                        <a:buChar char="•"/>
                      </a:pPr>
                      <a:r>
                        <a:rPr lang="en-US" sz="2400" dirty="0"/>
                        <a:t>Behavior Expectations communicated daily over the intercom.</a:t>
                      </a:r>
                    </a:p>
                    <a:p>
                      <a:pPr marL="285750" indent="-285750">
                        <a:buFont typeface="Arial" panose="020B0604020202020204" pitchFamily="34" charset="0"/>
                        <a:buChar char="•"/>
                      </a:pPr>
                      <a:r>
                        <a:rPr lang="en-US" sz="2400" dirty="0"/>
                        <a:t>Implemented a Laney High School Admin Consequence Chart </a:t>
                      </a:r>
                    </a:p>
                    <a:p>
                      <a:pPr marL="285750" indent="-285750">
                        <a:buFont typeface="Arial" panose="020B0604020202020204" pitchFamily="34" charset="0"/>
                        <a:buChar char="•"/>
                      </a:pPr>
                      <a:r>
                        <a:rPr lang="en-US" sz="2400" dirty="0"/>
                        <a:t>Held (3) Attendance Celebration &amp; (1) Academic Celebration </a:t>
                      </a:r>
                    </a:p>
                    <a:p>
                      <a:pPr marL="285750" indent="-285750">
                        <a:buFont typeface="Arial" panose="020B0604020202020204" pitchFamily="34" charset="0"/>
                        <a:buChar char="•"/>
                      </a:pPr>
                      <a:r>
                        <a:rPr lang="en-US" sz="2400" dirty="0"/>
                        <a:t>Academic Pep Rally: Friday, January 31</a:t>
                      </a:r>
                      <a:r>
                        <a:rPr lang="en-US" sz="2400" baseline="30000" dirty="0"/>
                        <a:t>st</a:t>
                      </a:r>
                      <a:endParaRPr lang="en-US" sz="2400" dirty="0"/>
                    </a:p>
                    <a:p>
                      <a:pPr marL="285750" indent="-285750">
                        <a:buFont typeface="Arial" panose="020B0604020202020204" pitchFamily="34" charset="0"/>
                        <a:buChar char="•"/>
                      </a:pPr>
                      <a:r>
                        <a:rPr lang="en-US" sz="2400" dirty="0"/>
                        <a:t>(23) Students are on the student advisory committee. 9</a:t>
                      </a:r>
                      <a:r>
                        <a:rPr lang="en-US" sz="2400" baseline="30000" dirty="0"/>
                        <a:t>th</a:t>
                      </a:r>
                      <a:r>
                        <a:rPr lang="en-US" sz="2400" dirty="0"/>
                        <a:t> Grade = 4; 10</a:t>
                      </a:r>
                      <a:r>
                        <a:rPr lang="en-US" sz="2400" baseline="30000" dirty="0"/>
                        <a:t>th</a:t>
                      </a:r>
                      <a:r>
                        <a:rPr lang="en-US" sz="2400" dirty="0"/>
                        <a:t> Grade = 4;  11</a:t>
                      </a:r>
                      <a:r>
                        <a:rPr lang="en-US" sz="2400" baseline="30000" dirty="0"/>
                        <a:t>th</a:t>
                      </a:r>
                      <a:r>
                        <a:rPr lang="en-US" sz="2400" dirty="0"/>
                        <a:t> Grade = 12; 12</a:t>
                      </a:r>
                      <a:r>
                        <a:rPr lang="en-US" sz="2400" baseline="30000" dirty="0"/>
                        <a:t>th</a:t>
                      </a:r>
                      <a:r>
                        <a:rPr lang="en-US" sz="2400" dirty="0"/>
                        <a:t> Grade = 3</a:t>
                      </a:r>
                    </a:p>
                    <a:p>
                      <a:pPr marL="285750" indent="-285750">
                        <a:buFont typeface="Arial" panose="020B0604020202020204" pitchFamily="34" charset="0"/>
                        <a:buChar char="•"/>
                      </a:pPr>
                      <a:r>
                        <a:rPr lang="en-US" sz="2400" dirty="0"/>
                        <a:t>Held (3) meetings with student advisory committee. </a:t>
                      </a:r>
                    </a:p>
                  </a:txBody>
                  <a:tcPr/>
                </a:tc>
                <a:extLst>
                  <a:ext uri="{0D108BD9-81ED-4DB2-BD59-A6C34878D82A}">
                    <a16:rowId xmlns:a16="http://schemas.microsoft.com/office/drawing/2014/main" val="3314093577"/>
                  </a:ext>
                </a:extLst>
              </a:tr>
            </a:tbl>
          </a:graphicData>
        </a:graphic>
      </p:graphicFrame>
    </p:spTree>
    <p:extLst>
      <p:ext uri="{BB962C8B-B14F-4D97-AF65-F5344CB8AC3E}">
        <p14:creationId xmlns:p14="http://schemas.microsoft.com/office/powerpoint/2010/main" val="297570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5" name="Title 2">
            <a:extLst>
              <a:ext uri="{FF2B5EF4-FFF2-40B4-BE49-F238E27FC236}">
                <a16:creationId xmlns:a16="http://schemas.microsoft.com/office/drawing/2014/main" id="{12C03AAB-6274-4B4D-8E2D-ECA461166DA7}"/>
              </a:ext>
            </a:extLst>
          </p:cNvPr>
          <p:cNvSpPr>
            <a:spLocks noGrp="1" noChangeArrowheads="1"/>
          </p:cNvSpPr>
          <p:nvPr>
            <p:ph type="title"/>
          </p:nvPr>
        </p:nvSpPr>
        <p:spPr>
          <a:xfrm>
            <a:off x="98425" y="140677"/>
            <a:ext cx="10213975" cy="830263"/>
          </a:xfrm>
        </p:spPr>
        <p:txBody>
          <a:bodyPr/>
          <a:lstStyle/>
          <a:p>
            <a:pPr eaLnBrk="1" hangingPunct="1"/>
            <a:r>
              <a:rPr lang="en-US" altLang="en-US" sz="1600" b="1" dirty="0">
                <a:solidFill>
                  <a:schemeClr val="bg1"/>
                </a:solidFill>
                <a:latin typeface="Arial"/>
                <a:cs typeface="Arial"/>
              </a:rPr>
              <a:t>Initiative 4: </a:t>
            </a:r>
            <a:r>
              <a:rPr lang="en-US" sz="1600" dirty="0">
                <a:solidFill>
                  <a:schemeClr val="bg1"/>
                </a:solidFill>
              </a:rPr>
              <a:t>Increase the 4-year Cohort Graduation Rate of 73.54% in 2024 to a 76.54% 4-year Cohort Graduation Rate in 2025. </a:t>
            </a:r>
            <a:br>
              <a:rPr lang="en-US" sz="1600" dirty="0"/>
            </a:br>
            <a:endParaRPr lang="en-US" altLang="en-US" sz="1500" dirty="0">
              <a:solidFill>
                <a:schemeClr val="bg1"/>
              </a:solidFill>
            </a:endParaRPr>
          </a:p>
        </p:txBody>
      </p:sp>
      <p:graphicFrame>
        <p:nvGraphicFramePr>
          <p:cNvPr id="5" name="Content Placeholder 4">
            <a:extLst>
              <a:ext uri="{FF2B5EF4-FFF2-40B4-BE49-F238E27FC236}">
                <a16:creationId xmlns:a16="http://schemas.microsoft.com/office/drawing/2014/main" id="{9FA2EB33-374A-2DC9-134B-9882BAE2D59E}"/>
              </a:ext>
            </a:extLst>
          </p:cNvPr>
          <p:cNvGraphicFramePr>
            <a:graphicFrameLocks noGrp="1"/>
          </p:cNvGraphicFramePr>
          <p:nvPr>
            <p:ph idx="1"/>
            <p:extLst>
              <p:ext uri="{D42A27DB-BD31-4B8C-83A1-F6EECF244321}">
                <p14:modId xmlns:p14="http://schemas.microsoft.com/office/powerpoint/2010/main" val="3040624613"/>
              </p:ext>
            </p:extLst>
          </p:nvPr>
        </p:nvGraphicFramePr>
        <p:xfrm>
          <a:off x="0" y="909604"/>
          <a:ext cx="12192000" cy="59436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37427849"/>
                    </a:ext>
                  </a:extLst>
                </a:gridCol>
                <a:gridCol w="6096000">
                  <a:extLst>
                    <a:ext uri="{9D8B030D-6E8A-4147-A177-3AD203B41FA5}">
                      <a16:colId xmlns:a16="http://schemas.microsoft.com/office/drawing/2014/main" val="3422274809"/>
                    </a:ext>
                  </a:extLst>
                </a:gridCol>
              </a:tblGrid>
              <a:tr h="753242">
                <a:tc>
                  <a:txBody>
                    <a:bodyPr/>
                    <a:lstStyle/>
                    <a:p>
                      <a:pPr algn="ctr"/>
                      <a:r>
                        <a:rPr lang="en-US" sz="2400" dirty="0"/>
                        <a:t>Action Steps</a:t>
                      </a:r>
                    </a:p>
                  </a:txBody>
                  <a:tcPr/>
                </a:tc>
                <a:tc>
                  <a:txBody>
                    <a:bodyPr/>
                    <a:lstStyle/>
                    <a:p>
                      <a:pPr algn="ctr"/>
                      <a:r>
                        <a:rPr lang="en-US" sz="2400" dirty="0"/>
                        <a:t>How have these action steps impacted student achievement?</a:t>
                      </a:r>
                    </a:p>
                  </a:txBody>
                  <a:tcPr/>
                </a:tc>
                <a:extLst>
                  <a:ext uri="{0D108BD9-81ED-4DB2-BD59-A6C34878D82A}">
                    <a16:rowId xmlns:a16="http://schemas.microsoft.com/office/drawing/2014/main" val="438286593"/>
                  </a:ext>
                </a:extLst>
              </a:tr>
              <a:tr h="36429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u="sng" kern="1200" dirty="0">
                          <a:solidFill>
                            <a:schemeClr val="dk1"/>
                          </a:solidFill>
                          <a:effectLst/>
                          <a:latin typeface="+mn-lt"/>
                          <a:ea typeface="+mn-ea"/>
                          <a:cs typeface="+mn-cs"/>
                        </a:rPr>
                        <a:t>Action Step 1</a:t>
                      </a:r>
                      <a:r>
                        <a:rPr lang="en-US" sz="2200" b="1" kern="1200" dirty="0">
                          <a:solidFill>
                            <a:schemeClr val="dk1"/>
                          </a:solidFill>
                          <a:effectLst/>
                          <a:latin typeface="+mn-lt"/>
                          <a:ea typeface="+mn-ea"/>
                          <a:cs typeface="+mn-cs"/>
                        </a:rPr>
                        <a:t>:</a:t>
                      </a:r>
                      <a:r>
                        <a:rPr lang="en-US" sz="2200" kern="1200" dirty="0">
                          <a:solidFill>
                            <a:schemeClr val="dk1"/>
                          </a:solidFill>
                          <a:effectLst/>
                          <a:latin typeface="+mn-lt"/>
                          <a:ea typeface="+mn-ea"/>
                          <a:cs typeface="+mn-cs"/>
                        </a:rPr>
                        <a:t> Review “On Track” &amp; “At Risk” students’ status monthly for Seniors and “At Risk” students’ status for Juniors. </a:t>
                      </a:r>
                    </a:p>
                    <a:p>
                      <a:endParaRPr lang="en-US" sz="2200" b="1" i="1" u="sng" kern="1200" dirty="0">
                        <a:solidFill>
                          <a:schemeClr val="dk1"/>
                        </a:solidFill>
                        <a:effectLst/>
                        <a:latin typeface="+mn-lt"/>
                        <a:ea typeface="+mn-ea"/>
                        <a:cs typeface="+mn-cs"/>
                      </a:endParaRPr>
                    </a:p>
                    <a:p>
                      <a:r>
                        <a:rPr lang="en-US" sz="2200" b="1" i="1" u="sng" kern="1200" dirty="0">
                          <a:solidFill>
                            <a:schemeClr val="dk1"/>
                          </a:solidFill>
                          <a:effectLst/>
                          <a:latin typeface="+mn-lt"/>
                          <a:ea typeface="+mn-ea"/>
                          <a:cs typeface="+mn-cs"/>
                        </a:rPr>
                        <a:t>Action Step 2</a:t>
                      </a:r>
                      <a:r>
                        <a:rPr lang="en-US" sz="2200" b="1" kern="1200" dirty="0">
                          <a:solidFill>
                            <a:schemeClr val="dk1"/>
                          </a:solidFill>
                          <a:effectLst/>
                          <a:latin typeface="+mn-lt"/>
                          <a:ea typeface="+mn-ea"/>
                          <a:cs typeface="+mn-cs"/>
                        </a:rPr>
                        <a:t>:</a:t>
                      </a:r>
                      <a:r>
                        <a:rPr lang="en-US" sz="2200" kern="1200" dirty="0">
                          <a:solidFill>
                            <a:schemeClr val="dk1"/>
                          </a:solidFill>
                          <a:effectLst/>
                          <a:latin typeface="+mn-lt"/>
                          <a:ea typeface="+mn-ea"/>
                          <a:cs typeface="+mn-cs"/>
                        </a:rPr>
                        <a:t> Review Withdrawals each month with the guidance secretary and registrar to ensure proper documentation for record’s request have been received, uploaded in Infinite Campus, and printed for the Valid Withdrawal Binder.</a:t>
                      </a:r>
                    </a:p>
                    <a:p>
                      <a:endParaRPr lang="en-US" sz="2200" kern="1200" dirty="0">
                        <a:solidFill>
                          <a:schemeClr val="dk1"/>
                        </a:solidFill>
                        <a:effectLst/>
                        <a:latin typeface="+mn-lt"/>
                        <a:ea typeface="+mn-ea"/>
                        <a:cs typeface="+mn-cs"/>
                      </a:endParaRPr>
                    </a:p>
                    <a:p>
                      <a:r>
                        <a:rPr lang="en-US" sz="2200" b="1" i="1" u="sng" kern="1200" dirty="0">
                          <a:solidFill>
                            <a:schemeClr val="dk1"/>
                          </a:solidFill>
                          <a:effectLst/>
                          <a:latin typeface="+mn-lt"/>
                          <a:ea typeface="+mn-ea"/>
                          <a:cs typeface="+mn-cs"/>
                        </a:rPr>
                        <a:t>Action Step 3</a:t>
                      </a:r>
                      <a:r>
                        <a:rPr lang="en-US" sz="2200" b="1" kern="1200" dirty="0">
                          <a:solidFill>
                            <a:schemeClr val="dk1"/>
                          </a:solidFill>
                          <a:effectLst/>
                          <a:latin typeface="+mn-lt"/>
                          <a:ea typeface="+mn-ea"/>
                          <a:cs typeface="+mn-cs"/>
                        </a:rPr>
                        <a:t>:</a:t>
                      </a:r>
                      <a:r>
                        <a:rPr lang="en-US" sz="2200" kern="1200" dirty="0">
                          <a:solidFill>
                            <a:schemeClr val="dk1"/>
                          </a:solidFill>
                          <a:effectLst/>
                          <a:latin typeface="+mn-lt"/>
                          <a:ea typeface="+mn-ea"/>
                          <a:cs typeface="+mn-cs"/>
                        </a:rPr>
                        <a:t> Review and Investigate current students flagged under “Drop Out” on the USHA data dashboard. </a:t>
                      </a:r>
                    </a:p>
                    <a:p>
                      <a:endParaRPr lang="en-US" sz="2200" dirty="0"/>
                    </a:p>
                  </a:txBody>
                  <a:tcPr/>
                </a:tc>
                <a:tc>
                  <a:txBody>
                    <a:bodyPr/>
                    <a:lstStyle/>
                    <a:p>
                      <a:pPr marL="285750" indent="-285750">
                        <a:buFont typeface="Arial" panose="020B0604020202020204" pitchFamily="34" charset="0"/>
                        <a:buChar char="•"/>
                      </a:pPr>
                      <a:r>
                        <a:rPr lang="en-US" sz="2200" dirty="0"/>
                        <a:t>Assigned staff to monitor and track students that are “At Risk”</a:t>
                      </a:r>
                    </a:p>
                    <a:p>
                      <a:pPr marL="285750" indent="-285750">
                        <a:buFont typeface="Arial" panose="020B0604020202020204" pitchFamily="34" charset="0"/>
                        <a:buChar char="•"/>
                      </a:pPr>
                      <a:r>
                        <a:rPr lang="en-US" sz="2200" dirty="0"/>
                        <a:t>Meet monthly to discuss the progress of “At Risk” students </a:t>
                      </a:r>
                    </a:p>
                    <a:p>
                      <a:pPr marL="285750" indent="-285750">
                        <a:buFont typeface="Arial" panose="020B0604020202020204" pitchFamily="34" charset="0"/>
                        <a:buChar char="•"/>
                      </a:pPr>
                      <a:r>
                        <a:rPr lang="en-US" sz="2200" dirty="0"/>
                        <a:t>Senior Counselor and MTSS Facilitator monitor the progress of “On Track” students. </a:t>
                      </a:r>
                    </a:p>
                    <a:p>
                      <a:pPr marL="285750" indent="-285750">
                        <a:buFont typeface="Arial" panose="020B0604020202020204" pitchFamily="34" charset="0"/>
                        <a:buChar char="•"/>
                      </a:pPr>
                      <a:r>
                        <a:rPr lang="en-US" sz="2200" dirty="0"/>
                        <a:t>MTSS Facilitator working on “Drop Out” list in order to locate students. </a:t>
                      </a:r>
                    </a:p>
                    <a:p>
                      <a:pPr marL="285750" indent="-285750">
                        <a:buFont typeface="Arial" panose="020B0604020202020204" pitchFamily="34" charset="0"/>
                        <a:buChar char="•"/>
                      </a:pPr>
                      <a:r>
                        <a:rPr lang="en-US" sz="2200" dirty="0"/>
                        <a:t>Review withdrawal forms to ensure the receiving school is listed on the withdrawal form as well as the parent/guardian’s email address. </a:t>
                      </a:r>
                    </a:p>
                    <a:p>
                      <a:pPr marL="285750" indent="-285750">
                        <a:buFont typeface="Arial" panose="020B0604020202020204" pitchFamily="34" charset="0"/>
                        <a:buChar char="•"/>
                      </a:pPr>
                      <a:r>
                        <a:rPr lang="en-US" sz="2200" dirty="0"/>
                        <a:t>Developed Withdrawal Book for tracking purposes. </a:t>
                      </a:r>
                    </a:p>
                    <a:p>
                      <a:pPr marL="285750" indent="-285750">
                        <a:buFont typeface="Arial" panose="020B0604020202020204" pitchFamily="34" charset="0"/>
                        <a:buChar char="•"/>
                      </a:pPr>
                      <a:r>
                        <a:rPr lang="en-US" sz="2200" dirty="0"/>
                        <a:t>Updated Withdrawal Guidelines for tracking purpose. </a:t>
                      </a:r>
                    </a:p>
                  </a:txBody>
                  <a:tcPr/>
                </a:tc>
                <a:extLst>
                  <a:ext uri="{0D108BD9-81ED-4DB2-BD59-A6C34878D82A}">
                    <a16:rowId xmlns:a16="http://schemas.microsoft.com/office/drawing/2014/main" val="3314093577"/>
                  </a:ext>
                </a:extLst>
              </a:tr>
            </a:tbl>
          </a:graphicData>
        </a:graphic>
      </p:graphicFrame>
    </p:spTree>
    <p:extLst>
      <p:ext uri="{BB962C8B-B14F-4D97-AF65-F5344CB8AC3E}">
        <p14:creationId xmlns:p14="http://schemas.microsoft.com/office/powerpoint/2010/main" val="903637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5129" name="Rectangle 5128">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122" name="Picture 2" descr="Old Business/new Business Sign With Arrow On White Background Stock Photo,  Picture and Royalty Free Image. Image 64508342.">
            <a:extLst>
              <a:ext uri="{FF2B5EF4-FFF2-40B4-BE49-F238E27FC236}">
                <a16:creationId xmlns:a16="http://schemas.microsoft.com/office/drawing/2014/main" id="{21B4A18C-CB41-2EAC-0BAC-24BD135E900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7" r="210" b="-1"/>
          <a:stretch/>
        </p:blipFill>
        <p:spPr bwMode="auto">
          <a:xfrm>
            <a:off x="1882006" y="569843"/>
            <a:ext cx="8450714" cy="564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41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53" name="Rectangle 615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55" name="Rectangle 615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57" name="Rectangle 615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146" name="Picture 2" descr="Questions Comments Concerns Customer Support Diagram Stock Photo by  ©iqoncept 8553608">
            <a:extLst>
              <a:ext uri="{FF2B5EF4-FFF2-40B4-BE49-F238E27FC236}">
                <a16:creationId xmlns:a16="http://schemas.microsoft.com/office/drawing/2014/main" id="{240C46E8-7777-F846-F974-7B3413649E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24200" y="457200"/>
            <a:ext cx="5943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256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64" y="124545"/>
            <a:ext cx="10515600" cy="1325563"/>
          </a:xfrm>
        </p:spPr>
        <p:txBody>
          <a:bodyPr/>
          <a:lstStyle/>
          <a:p>
            <a:r>
              <a:rPr lang="en-US" dirty="0"/>
              <a:t>Next Steps…</a:t>
            </a:r>
          </a:p>
        </p:txBody>
      </p:sp>
      <p:sp>
        <p:nvSpPr>
          <p:cNvPr id="3" name="Content Placeholder 2"/>
          <p:cNvSpPr>
            <a:spLocks noGrp="1"/>
          </p:cNvSpPr>
          <p:nvPr>
            <p:ph idx="1"/>
          </p:nvPr>
        </p:nvSpPr>
        <p:spPr>
          <a:xfrm>
            <a:off x="847436" y="1237671"/>
            <a:ext cx="10515600" cy="5407891"/>
          </a:xfrm>
        </p:spPr>
        <p:txBody>
          <a:bodyPr>
            <a:normAutofit/>
          </a:bodyPr>
          <a:lstStyle/>
          <a:p>
            <a:r>
              <a:rPr lang="en-US" dirty="0"/>
              <a:t>Incorporate instructional opportunities to inform the parent/guardians of instructional expectations. </a:t>
            </a:r>
          </a:p>
          <a:p>
            <a:r>
              <a:rPr lang="en-US" dirty="0"/>
              <a:t>Continue to build lasting relationships with parent/guardians in an effort to bridge the gap between home and school.</a:t>
            </a:r>
          </a:p>
          <a:p>
            <a:r>
              <a:rPr lang="en-US" dirty="0"/>
              <a:t>Broaden our community partnership in effort to have a greater impact on our students as well as the community.  </a:t>
            </a:r>
          </a:p>
          <a:p>
            <a:r>
              <a:rPr lang="en-US" dirty="0"/>
              <a:t>Next School Council Meeting: TBD</a:t>
            </a:r>
          </a:p>
          <a:p>
            <a:pPr marL="0" indent="0">
              <a:buNone/>
            </a:pPr>
            <a:endParaRPr lang="en-US" dirty="0"/>
          </a:p>
          <a:p>
            <a:endParaRPr lang="en-US" dirty="0"/>
          </a:p>
        </p:txBody>
      </p:sp>
      <p:pic>
        <p:nvPicPr>
          <p:cNvPr id="6" name="Picture 5" descr="A tiger with red eyes&#10;&#10;Description automatically generated">
            <a:extLst>
              <a:ext uri="{FF2B5EF4-FFF2-40B4-BE49-F238E27FC236}">
                <a16:creationId xmlns:a16="http://schemas.microsoft.com/office/drawing/2014/main" id="{CFD16AD8-990E-04B5-E9B4-AF10B5C52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265" y="4046095"/>
            <a:ext cx="2969302" cy="2969302"/>
          </a:xfrm>
          <a:prstGeom prst="rect">
            <a:avLst/>
          </a:prstGeom>
        </p:spPr>
      </p:pic>
    </p:spTree>
    <p:extLst>
      <p:ext uri="{BB962C8B-B14F-4D97-AF65-F5344CB8AC3E}">
        <p14:creationId xmlns:p14="http://schemas.microsoft.com/office/powerpoint/2010/main" val="2074943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latin typeface="Bahnschrift SemiBold" panose="020B0502040204020203" pitchFamily="34" charset="0"/>
              </a:rPr>
              <a:t>Meeting Norms</a:t>
            </a:r>
          </a:p>
        </p:txBody>
      </p:sp>
      <p:sp>
        <p:nvSpPr>
          <p:cNvPr id="3" name="Content Placeholder 2"/>
          <p:cNvSpPr>
            <a:spLocks noGrp="1"/>
          </p:cNvSpPr>
          <p:nvPr>
            <p:ph idx="1"/>
          </p:nvPr>
        </p:nvSpPr>
        <p:spPr>
          <a:xfrm>
            <a:off x="699655" y="1607994"/>
            <a:ext cx="10515600" cy="4351338"/>
          </a:xfrm>
        </p:spPr>
        <p:txBody>
          <a:bodyPr/>
          <a:lstStyle/>
          <a:p>
            <a:pPr lvl="0"/>
            <a:r>
              <a:rPr lang="en-US" sz="4400" dirty="0"/>
              <a:t>Begin and end on time</a:t>
            </a:r>
          </a:p>
          <a:p>
            <a:pPr lvl="0"/>
            <a:r>
              <a:rPr lang="en-US" sz="4400" dirty="0"/>
              <a:t>Keep an open mind</a:t>
            </a:r>
          </a:p>
          <a:p>
            <a:pPr lvl="0"/>
            <a:r>
              <a:rPr lang="en-US" sz="4400" dirty="0"/>
              <a:t>Respect everyone’s opinions</a:t>
            </a:r>
          </a:p>
          <a:p>
            <a:pPr lvl="0"/>
            <a:r>
              <a:rPr lang="en-US" sz="4400" dirty="0"/>
              <a:t>Stay on task</a:t>
            </a:r>
          </a:p>
          <a:p>
            <a:pPr marL="0" indent="0">
              <a:buNone/>
            </a:pPr>
            <a:endParaRPr lang="en-US" dirty="0"/>
          </a:p>
        </p:txBody>
      </p:sp>
      <p:pic>
        <p:nvPicPr>
          <p:cNvPr id="1026" name="Picture 2" descr="The CSN Sociology Student Legacy Wiki [licensed for non-commercial use  only] / No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812" y="3915135"/>
            <a:ext cx="4527485" cy="294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877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No photo description available.">
            <a:extLst>
              <a:ext uri="{FF2B5EF4-FFF2-40B4-BE49-F238E27FC236}">
                <a16:creationId xmlns:a16="http://schemas.microsoft.com/office/drawing/2014/main" id="{F329E637-AB97-66D0-EDBB-7D8001DD2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93" y="842849"/>
            <a:ext cx="2299920" cy="24940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18B696F-1F01-DC0A-345F-C6CD2DF6E161}"/>
              </a:ext>
            </a:extLst>
          </p:cNvPr>
          <p:cNvSpPr txBox="1"/>
          <p:nvPr/>
        </p:nvSpPr>
        <p:spPr>
          <a:xfrm>
            <a:off x="2135274" y="-80480"/>
            <a:ext cx="7586506"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#OneTeamAndWinning</a:t>
            </a:r>
          </a:p>
        </p:txBody>
      </p:sp>
      <p:sp>
        <p:nvSpPr>
          <p:cNvPr id="11" name="TextBox 10">
            <a:extLst>
              <a:ext uri="{FF2B5EF4-FFF2-40B4-BE49-F238E27FC236}">
                <a16:creationId xmlns:a16="http://schemas.microsoft.com/office/drawing/2014/main" id="{2BE818B9-49AD-44FD-B7AB-29635FE1049B}"/>
              </a:ext>
            </a:extLst>
          </p:cNvPr>
          <p:cNvSpPr txBox="1"/>
          <p:nvPr/>
        </p:nvSpPr>
        <p:spPr>
          <a:xfrm>
            <a:off x="11471605" y="6077188"/>
            <a:ext cx="3313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M</a:t>
            </a:r>
          </a:p>
        </p:txBody>
      </p:sp>
      <p:pic>
        <p:nvPicPr>
          <p:cNvPr id="4098" name="Picture 2" descr="May be an image of 8 people and text">
            <a:extLst>
              <a:ext uri="{FF2B5EF4-FFF2-40B4-BE49-F238E27FC236}">
                <a16:creationId xmlns:a16="http://schemas.microsoft.com/office/drawing/2014/main" id="{34D78E93-EF9E-C65B-99AB-C6D4AE476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238" y="828449"/>
            <a:ext cx="2837597" cy="28375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y be an image of 1 person, studying and text">
            <a:extLst>
              <a:ext uri="{FF2B5EF4-FFF2-40B4-BE49-F238E27FC236}">
                <a16:creationId xmlns:a16="http://schemas.microsoft.com/office/drawing/2014/main" id="{22898736-4375-7824-9A10-254A89A1B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9153" y="842849"/>
            <a:ext cx="2802269" cy="373635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ay be an image of 11 people and text">
            <a:extLst>
              <a:ext uri="{FF2B5EF4-FFF2-40B4-BE49-F238E27FC236}">
                <a16:creationId xmlns:a16="http://schemas.microsoft.com/office/drawing/2014/main" id="{B29BCAF5-0010-192A-C6B1-8FF25FAED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0879" y="3101567"/>
            <a:ext cx="4939671" cy="414115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o photo description available.">
            <a:extLst>
              <a:ext uri="{FF2B5EF4-FFF2-40B4-BE49-F238E27FC236}">
                <a16:creationId xmlns:a16="http://schemas.microsoft.com/office/drawing/2014/main" id="{8BA3F10A-E691-83DD-2957-51216140B9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2945" y="828449"/>
            <a:ext cx="2879934" cy="260055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6" descr="No photo description available.">
            <a:extLst>
              <a:ext uri="{FF2B5EF4-FFF2-40B4-BE49-F238E27FC236}">
                <a16:creationId xmlns:a16="http://schemas.microsoft.com/office/drawing/2014/main" id="{7AF3895C-6662-350B-1B3E-A9CA14D6B3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4" name="Picture 18" descr="No photo description available.">
            <a:extLst>
              <a:ext uri="{FF2B5EF4-FFF2-40B4-BE49-F238E27FC236}">
                <a16:creationId xmlns:a16="http://schemas.microsoft.com/office/drawing/2014/main" id="{2D4887BF-4ED7-955F-6BE8-1DB91DF61A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8650" y="842850"/>
            <a:ext cx="2604605" cy="26046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y be an image of 1 person and text">
            <a:extLst>
              <a:ext uri="{FF2B5EF4-FFF2-40B4-BE49-F238E27FC236}">
                <a16:creationId xmlns:a16="http://schemas.microsoft.com/office/drawing/2014/main" id="{272FA8B6-D362-7BC8-30F1-B7B07C6606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7853" y="4004430"/>
            <a:ext cx="2853570" cy="28535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y be an image of 7 people, people studying and text that says '9 ENGAGED IN THE COMMUNITY. One reason&quot; &quot;Good Things Are Happening At SRP&quot; is because we have applied the &quot;people helping people&quot; philosophy of credit unions. We believe in being part of our community and making it better. It's just the theway we do business. SRPPARK KING 自自事 39Y9L88H 新 は t 0 日業用報霜 はは 뚜키지크입 中和三利i'">
            <a:extLst>
              <a:ext uri="{FF2B5EF4-FFF2-40B4-BE49-F238E27FC236}">
                <a16:creationId xmlns:a16="http://schemas.microsoft.com/office/drawing/2014/main" id="{D47DEBA3-0FDC-6600-58B2-3623CC5E37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332290"/>
            <a:ext cx="4694865" cy="352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5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1B01-274F-47E9-96DF-F851CA4E47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45F796-E96C-4FBB-AC2F-603D713E1B49}"/>
              </a:ext>
            </a:extLst>
          </p:cNvPr>
          <p:cNvSpPr>
            <a:spLocks noGrp="1"/>
          </p:cNvSpPr>
          <p:nvPr>
            <p:ph idx="1"/>
          </p:nvPr>
        </p:nvSpPr>
        <p:spPr/>
        <p:txBody>
          <a:bodyPr/>
          <a:lstStyle/>
          <a:p>
            <a:endParaRPr lang="en-US"/>
          </a:p>
        </p:txBody>
      </p:sp>
      <p:pic>
        <p:nvPicPr>
          <p:cNvPr id="1026" name="Picture 2" descr="How to Take Board Meeting Minutes + Template">
            <a:extLst>
              <a:ext uri="{FF2B5EF4-FFF2-40B4-BE49-F238E27FC236}">
                <a16:creationId xmlns:a16="http://schemas.microsoft.com/office/drawing/2014/main" id="{6A6CEA9C-7693-4257-BEFA-E7A3AC6A6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0"/>
            <a:ext cx="9644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8E1578-63FE-4309-881A-C94B0045DE47}"/>
              </a:ext>
            </a:extLst>
          </p:cNvPr>
          <p:cNvSpPr txBox="1"/>
          <p:nvPr/>
        </p:nvSpPr>
        <p:spPr>
          <a:xfrm>
            <a:off x="6409593" y="3332257"/>
            <a:ext cx="2910253" cy="369332"/>
          </a:xfrm>
          <a:prstGeom prst="rect">
            <a:avLst/>
          </a:prstGeom>
          <a:noFill/>
        </p:spPr>
        <p:txBody>
          <a:bodyPr wrap="square" rtlCol="0">
            <a:spAutoFit/>
          </a:bodyPr>
          <a:lstStyle/>
          <a:p>
            <a:r>
              <a:rPr lang="en-US" dirty="0">
                <a:solidFill>
                  <a:schemeClr val="bg1"/>
                </a:solidFill>
              </a:rPr>
              <a:t>December 18, 2024</a:t>
            </a:r>
          </a:p>
        </p:txBody>
      </p:sp>
    </p:spTree>
    <p:extLst>
      <p:ext uri="{BB962C8B-B14F-4D97-AF65-F5344CB8AC3E}">
        <p14:creationId xmlns:p14="http://schemas.microsoft.com/office/powerpoint/2010/main" val="195413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a:extLst>
              <a:ext uri="{FF2B5EF4-FFF2-40B4-BE49-F238E27FC236}">
                <a16:creationId xmlns:a16="http://schemas.microsoft.com/office/drawing/2014/main" id="{F5209527-FEF7-7BD7-67BF-6E682FBA762F}"/>
              </a:ext>
            </a:extLst>
          </p:cNvPr>
          <p:cNvSpPr>
            <a:spLocks noGrp="1" noChangeArrowheads="1"/>
          </p:cNvSpPr>
          <p:nvPr>
            <p:ph type="title"/>
          </p:nvPr>
        </p:nvSpPr>
        <p:spPr>
          <a:xfrm>
            <a:off x="316972" y="164506"/>
            <a:ext cx="10515600" cy="652463"/>
          </a:xfrm>
        </p:spPr>
        <p:txBody>
          <a:bodyPr/>
          <a:lstStyle/>
          <a:p>
            <a:r>
              <a:rPr lang="en-US" altLang="en-US" dirty="0">
                <a:solidFill>
                  <a:schemeClr val="bg1"/>
                </a:solidFill>
                <a:latin typeface="Arial"/>
                <a:cs typeface="Arial"/>
              </a:rPr>
              <a:t>Attendance </a:t>
            </a:r>
            <a:endParaRPr lang="en-US" altLang="en-US" sz="2800" dirty="0">
              <a:solidFill>
                <a:schemeClr val="bg1"/>
              </a:solidFill>
              <a:latin typeface="Arial"/>
              <a:cs typeface="Arial"/>
            </a:endParaRPr>
          </a:p>
        </p:txBody>
      </p:sp>
      <p:pic>
        <p:nvPicPr>
          <p:cNvPr id="5" name="Picture 2" descr="Attendance / Home">
            <a:extLst>
              <a:ext uri="{FF2B5EF4-FFF2-40B4-BE49-F238E27FC236}">
                <a16:creationId xmlns:a16="http://schemas.microsoft.com/office/drawing/2014/main" id="{0AFF6E08-7E20-D74A-FB69-623B27758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993" y="4708870"/>
            <a:ext cx="3227040" cy="1929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18CB7A-65DE-B7E6-96A8-EECE92BBA771}"/>
              </a:ext>
            </a:extLst>
          </p:cNvPr>
          <p:cNvPicPr>
            <a:picLocks noChangeAspect="1"/>
          </p:cNvPicPr>
          <p:nvPr/>
        </p:nvPicPr>
        <p:blipFill>
          <a:blip r:embed="rId4"/>
          <a:srcRect t="11548" r="9169"/>
          <a:stretch/>
        </p:blipFill>
        <p:spPr>
          <a:xfrm>
            <a:off x="1582573" y="3822609"/>
            <a:ext cx="6833656" cy="3069098"/>
          </a:xfrm>
          <a:prstGeom prst="rect">
            <a:avLst/>
          </a:prstGeom>
        </p:spPr>
      </p:pic>
      <p:pic>
        <p:nvPicPr>
          <p:cNvPr id="8" name="Picture 7">
            <a:extLst>
              <a:ext uri="{FF2B5EF4-FFF2-40B4-BE49-F238E27FC236}">
                <a16:creationId xmlns:a16="http://schemas.microsoft.com/office/drawing/2014/main" id="{F4A555E0-AB62-8BDC-3FAA-DCF531CDD995}"/>
              </a:ext>
            </a:extLst>
          </p:cNvPr>
          <p:cNvPicPr>
            <a:picLocks noChangeAspect="1"/>
          </p:cNvPicPr>
          <p:nvPr/>
        </p:nvPicPr>
        <p:blipFill>
          <a:blip r:embed="rId5"/>
          <a:stretch>
            <a:fillRect/>
          </a:stretch>
        </p:blipFill>
        <p:spPr>
          <a:xfrm>
            <a:off x="0" y="2816044"/>
            <a:ext cx="1831015" cy="1898831"/>
          </a:xfrm>
          <a:prstGeom prst="rect">
            <a:avLst/>
          </a:prstGeom>
        </p:spPr>
      </p:pic>
      <p:pic>
        <p:nvPicPr>
          <p:cNvPr id="9" name="Picture 8">
            <a:extLst>
              <a:ext uri="{FF2B5EF4-FFF2-40B4-BE49-F238E27FC236}">
                <a16:creationId xmlns:a16="http://schemas.microsoft.com/office/drawing/2014/main" id="{A577FD0F-D491-35D7-A3F6-249F1C449042}"/>
              </a:ext>
            </a:extLst>
          </p:cNvPr>
          <p:cNvPicPr>
            <a:picLocks noChangeAspect="1"/>
          </p:cNvPicPr>
          <p:nvPr/>
        </p:nvPicPr>
        <p:blipFill>
          <a:blip r:embed="rId6"/>
          <a:srcRect t="2956" b="6758"/>
          <a:stretch/>
        </p:blipFill>
        <p:spPr>
          <a:xfrm>
            <a:off x="1745290" y="902679"/>
            <a:ext cx="6146901" cy="3267075"/>
          </a:xfrm>
          <a:prstGeom prst="rect">
            <a:avLst/>
          </a:prstGeom>
        </p:spPr>
      </p:pic>
      <p:sp>
        <p:nvSpPr>
          <p:cNvPr id="11" name="TextBox 10">
            <a:extLst>
              <a:ext uri="{FF2B5EF4-FFF2-40B4-BE49-F238E27FC236}">
                <a16:creationId xmlns:a16="http://schemas.microsoft.com/office/drawing/2014/main" id="{7B8980DD-50E8-6405-6E20-D1AB60B4CA26}"/>
              </a:ext>
            </a:extLst>
          </p:cNvPr>
          <p:cNvSpPr txBox="1"/>
          <p:nvPr/>
        </p:nvSpPr>
        <p:spPr>
          <a:xfrm>
            <a:off x="3288300" y="1638868"/>
            <a:ext cx="5883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130</a:t>
            </a:r>
          </a:p>
        </p:txBody>
      </p:sp>
      <p:sp>
        <p:nvSpPr>
          <p:cNvPr id="12" name="TextBox 11">
            <a:extLst>
              <a:ext uri="{FF2B5EF4-FFF2-40B4-BE49-F238E27FC236}">
                <a16:creationId xmlns:a16="http://schemas.microsoft.com/office/drawing/2014/main" id="{C2B9D12F-B7C0-3CFC-1B7C-F8E2DC00CA85}"/>
              </a:ext>
            </a:extLst>
          </p:cNvPr>
          <p:cNvSpPr txBox="1"/>
          <p:nvPr/>
        </p:nvSpPr>
        <p:spPr>
          <a:xfrm>
            <a:off x="3974099" y="2138010"/>
            <a:ext cx="59790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172</a:t>
            </a:r>
          </a:p>
        </p:txBody>
      </p:sp>
      <p:sp>
        <p:nvSpPr>
          <p:cNvPr id="13" name="TextBox 12">
            <a:extLst>
              <a:ext uri="{FF2B5EF4-FFF2-40B4-BE49-F238E27FC236}">
                <a16:creationId xmlns:a16="http://schemas.microsoft.com/office/drawing/2014/main" id="{9B3E3BB2-BFAD-6BFF-1989-FE6F962E2E66}"/>
              </a:ext>
            </a:extLst>
          </p:cNvPr>
          <p:cNvSpPr txBox="1"/>
          <p:nvPr/>
        </p:nvSpPr>
        <p:spPr>
          <a:xfrm>
            <a:off x="2941724" y="2610978"/>
            <a:ext cx="6931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120</a:t>
            </a:r>
          </a:p>
        </p:txBody>
      </p:sp>
      <p:sp>
        <p:nvSpPr>
          <p:cNvPr id="14" name="TextBox 13">
            <a:extLst>
              <a:ext uri="{FF2B5EF4-FFF2-40B4-BE49-F238E27FC236}">
                <a16:creationId xmlns:a16="http://schemas.microsoft.com/office/drawing/2014/main" id="{3CB0E8FB-B6F0-8AA7-CC91-556466D864B0}"/>
              </a:ext>
            </a:extLst>
          </p:cNvPr>
          <p:cNvSpPr txBox="1"/>
          <p:nvPr/>
        </p:nvSpPr>
        <p:spPr>
          <a:xfrm>
            <a:off x="3964750" y="3092822"/>
            <a:ext cx="59790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170</a:t>
            </a:r>
          </a:p>
        </p:txBody>
      </p:sp>
      <p:sp>
        <p:nvSpPr>
          <p:cNvPr id="15" name="TextBox 14">
            <a:extLst>
              <a:ext uri="{FF2B5EF4-FFF2-40B4-BE49-F238E27FC236}">
                <a16:creationId xmlns:a16="http://schemas.microsoft.com/office/drawing/2014/main" id="{52AD5F7F-9A18-B51B-D4E8-5544795F1EE3}"/>
              </a:ext>
            </a:extLst>
          </p:cNvPr>
          <p:cNvSpPr txBox="1"/>
          <p:nvPr/>
        </p:nvSpPr>
        <p:spPr>
          <a:xfrm>
            <a:off x="4401499" y="3580793"/>
            <a:ext cx="59790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173</a:t>
            </a:r>
          </a:p>
        </p:txBody>
      </p:sp>
      <p:sp>
        <p:nvSpPr>
          <p:cNvPr id="16" name="TextBox 15">
            <a:extLst>
              <a:ext uri="{FF2B5EF4-FFF2-40B4-BE49-F238E27FC236}">
                <a16:creationId xmlns:a16="http://schemas.microsoft.com/office/drawing/2014/main" id="{70A9FE2E-1550-E893-E49D-8B0C02D8DCCD}"/>
              </a:ext>
            </a:extLst>
          </p:cNvPr>
          <p:cNvSpPr txBox="1"/>
          <p:nvPr/>
        </p:nvSpPr>
        <p:spPr>
          <a:xfrm>
            <a:off x="3288299" y="4319277"/>
            <a:ext cx="7026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prstClr val="black"/>
                </a:solidFill>
              </a:rPr>
              <a:t>61</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C26357C2-6E8B-0E01-FED5-D569BEA68269}"/>
              </a:ext>
            </a:extLst>
          </p:cNvPr>
          <p:cNvSpPr txBox="1"/>
          <p:nvPr/>
        </p:nvSpPr>
        <p:spPr>
          <a:xfrm>
            <a:off x="3945523" y="4745759"/>
            <a:ext cx="6645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191</a:t>
            </a:r>
          </a:p>
        </p:txBody>
      </p:sp>
      <p:sp>
        <p:nvSpPr>
          <p:cNvPr id="18" name="TextBox 17">
            <a:extLst>
              <a:ext uri="{FF2B5EF4-FFF2-40B4-BE49-F238E27FC236}">
                <a16:creationId xmlns:a16="http://schemas.microsoft.com/office/drawing/2014/main" id="{0CF875BE-24C3-0DF3-20BF-6F9907D7A112}"/>
              </a:ext>
            </a:extLst>
          </p:cNvPr>
          <p:cNvSpPr txBox="1"/>
          <p:nvPr/>
        </p:nvSpPr>
        <p:spPr>
          <a:xfrm>
            <a:off x="3990975" y="5282965"/>
            <a:ext cx="6645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161</a:t>
            </a:r>
          </a:p>
        </p:txBody>
      </p:sp>
      <p:sp>
        <p:nvSpPr>
          <p:cNvPr id="19" name="TextBox 18">
            <a:extLst>
              <a:ext uri="{FF2B5EF4-FFF2-40B4-BE49-F238E27FC236}">
                <a16:creationId xmlns:a16="http://schemas.microsoft.com/office/drawing/2014/main" id="{C8EA16EB-338A-EF13-418E-C9D986254311}"/>
              </a:ext>
            </a:extLst>
          </p:cNvPr>
          <p:cNvSpPr txBox="1"/>
          <p:nvPr/>
        </p:nvSpPr>
        <p:spPr>
          <a:xfrm>
            <a:off x="4069211" y="5734797"/>
            <a:ext cx="6645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159</a:t>
            </a:r>
          </a:p>
        </p:txBody>
      </p:sp>
      <p:sp>
        <p:nvSpPr>
          <p:cNvPr id="20" name="TextBox 19">
            <a:extLst>
              <a:ext uri="{FF2B5EF4-FFF2-40B4-BE49-F238E27FC236}">
                <a16:creationId xmlns:a16="http://schemas.microsoft.com/office/drawing/2014/main" id="{F657AB41-E3A8-3824-ABF1-56D1B7560B11}"/>
              </a:ext>
            </a:extLst>
          </p:cNvPr>
          <p:cNvSpPr txBox="1"/>
          <p:nvPr/>
        </p:nvSpPr>
        <p:spPr>
          <a:xfrm>
            <a:off x="4277810" y="6234580"/>
            <a:ext cx="6645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b="1" dirty="0">
                <a:solidFill>
                  <a:prstClr val="black"/>
                </a:solidFill>
              </a:rPr>
              <a:t>209</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2" name="TextBox 21">
            <a:extLst>
              <a:ext uri="{FF2B5EF4-FFF2-40B4-BE49-F238E27FC236}">
                <a16:creationId xmlns:a16="http://schemas.microsoft.com/office/drawing/2014/main" id="{E2BD3C34-4483-5B72-BBA9-89A8A847EE5C}"/>
              </a:ext>
            </a:extLst>
          </p:cNvPr>
          <p:cNvSpPr txBox="1"/>
          <p:nvPr/>
        </p:nvSpPr>
        <p:spPr>
          <a:xfrm>
            <a:off x="8016968" y="960107"/>
            <a:ext cx="4118713"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Perfect Attendance: </a:t>
            </a:r>
          </a:p>
          <a:p>
            <a:r>
              <a:rPr lang="en-US" sz="2400" dirty="0">
                <a:solidFill>
                  <a:srgbClr val="FF0000"/>
                </a:solidFill>
              </a:rPr>
              <a:t>     -69 </a:t>
            </a:r>
            <a:r>
              <a:rPr lang="en-US" sz="2400" dirty="0"/>
              <a:t>or</a:t>
            </a:r>
            <a:r>
              <a:rPr lang="en-US" sz="2400" dirty="0">
                <a:solidFill>
                  <a:srgbClr val="FF0000"/>
                </a:solidFill>
              </a:rPr>
              <a:t> dec. 53%</a:t>
            </a:r>
          </a:p>
          <a:p>
            <a:pPr marL="342900" indent="-342900">
              <a:buFont typeface="Arial" panose="020B0604020202020204" pitchFamily="34" charset="0"/>
              <a:buChar char="•"/>
            </a:pPr>
            <a:r>
              <a:rPr lang="en-US" sz="2400" dirty="0"/>
              <a:t>Absent 5% or less: </a:t>
            </a:r>
          </a:p>
          <a:p>
            <a:r>
              <a:rPr lang="en-US" sz="2400" dirty="0">
                <a:solidFill>
                  <a:srgbClr val="FF0000"/>
                </a:solidFill>
              </a:rPr>
              <a:t>    +19 </a:t>
            </a:r>
            <a:r>
              <a:rPr lang="en-US" sz="2400" dirty="0"/>
              <a:t>or  </a:t>
            </a:r>
            <a:r>
              <a:rPr lang="en-US" sz="2400" dirty="0">
                <a:solidFill>
                  <a:srgbClr val="FF0000"/>
                </a:solidFill>
              </a:rPr>
              <a:t>inc. 11%</a:t>
            </a:r>
          </a:p>
          <a:p>
            <a:pPr marL="342900" indent="-342900">
              <a:buFont typeface="Arial" panose="020B0604020202020204" pitchFamily="34" charset="0"/>
              <a:buChar char="•"/>
            </a:pPr>
            <a:r>
              <a:rPr lang="en-US" sz="2400" dirty="0"/>
              <a:t>Absent more 5% , less 10%: </a:t>
            </a:r>
          </a:p>
          <a:p>
            <a:r>
              <a:rPr lang="en-US" sz="2400" dirty="0">
                <a:solidFill>
                  <a:srgbClr val="FF0000"/>
                </a:solidFill>
              </a:rPr>
              <a:t>    +41 </a:t>
            </a:r>
            <a:r>
              <a:rPr lang="en-US" sz="2400" dirty="0"/>
              <a:t>or</a:t>
            </a:r>
            <a:r>
              <a:rPr lang="en-US" sz="2400" dirty="0">
                <a:solidFill>
                  <a:srgbClr val="FF0000"/>
                </a:solidFill>
              </a:rPr>
              <a:t> inc. 34%</a:t>
            </a:r>
          </a:p>
          <a:p>
            <a:pPr marL="342900" indent="-342900">
              <a:buFont typeface="Arial" panose="020B0604020202020204" pitchFamily="34" charset="0"/>
              <a:buChar char="•"/>
            </a:pPr>
            <a:r>
              <a:rPr lang="en-US" sz="2400" dirty="0"/>
              <a:t>Absent more 10% , less 20%:</a:t>
            </a:r>
          </a:p>
          <a:p>
            <a:r>
              <a:rPr lang="en-US" sz="2400" dirty="0">
                <a:solidFill>
                  <a:srgbClr val="00B050"/>
                </a:solidFill>
              </a:rPr>
              <a:t>    -59  </a:t>
            </a:r>
            <a:r>
              <a:rPr lang="en-US" sz="2400" dirty="0"/>
              <a:t>or</a:t>
            </a:r>
            <a:r>
              <a:rPr lang="en-US" sz="2400" dirty="0">
                <a:solidFill>
                  <a:srgbClr val="FF0000"/>
                </a:solidFill>
              </a:rPr>
              <a:t> </a:t>
            </a:r>
            <a:r>
              <a:rPr lang="en-US" sz="2400" dirty="0">
                <a:solidFill>
                  <a:srgbClr val="00B050"/>
                </a:solidFill>
              </a:rPr>
              <a:t>dec 6.4%</a:t>
            </a:r>
          </a:p>
          <a:p>
            <a:pPr marL="342900" indent="-342900">
              <a:buFont typeface="Arial" panose="020B0604020202020204" pitchFamily="34" charset="0"/>
              <a:buChar char="•"/>
            </a:pPr>
            <a:r>
              <a:rPr lang="en-US" sz="2400" dirty="0"/>
              <a:t>Absent more 20%: </a:t>
            </a:r>
          </a:p>
          <a:p>
            <a:r>
              <a:rPr lang="en-US" sz="2400" dirty="0">
                <a:solidFill>
                  <a:srgbClr val="FF0000"/>
                </a:solidFill>
              </a:rPr>
              <a:t>    +36 or  inc. 20.8%</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C1FF-8F76-A34F-A1F2-9170BFEE73E1}"/>
            </a:ext>
          </a:extLst>
        </p:cNvPr>
        <p:cNvGrpSpPr/>
        <p:nvPr/>
      </p:nvGrpSpPr>
      <p:grpSpPr>
        <a:xfrm>
          <a:off x="0" y="0"/>
          <a:ext cx="0" cy="0"/>
          <a:chOff x="0" y="0"/>
          <a:chExt cx="0" cy="0"/>
        </a:xfrm>
      </p:grpSpPr>
      <p:sp>
        <p:nvSpPr>
          <p:cNvPr id="11267" name="Title 2">
            <a:extLst>
              <a:ext uri="{FF2B5EF4-FFF2-40B4-BE49-F238E27FC236}">
                <a16:creationId xmlns:a16="http://schemas.microsoft.com/office/drawing/2014/main" id="{68CA0644-F4A8-92FC-895A-B6870CA8DCDB}"/>
              </a:ext>
            </a:extLst>
          </p:cNvPr>
          <p:cNvSpPr>
            <a:spLocks noGrp="1" noChangeArrowheads="1"/>
          </p:cNvSpPr>
          <p:nvPr>
            <p:ph type="title"/>
          </p:nvPr>
        </p:nvSpPr>
        <p:spPr>
          <a:xfrm>
            <a:off x="316972" y="164506"/>
            <a:ext cx="10515600" cy="652463"/>
          </a:xfrm>
        </p:spPr>
        <p:txBody>
          <a:bodyPr/>
          <a:lstStyle/>
          <a:p>
            <a:r>
              <a:rPr lang="en-US" altLang="en-US" dirty="0">
                <a:solidFill>
                  <a:schemeClr val="bg1"/>
                </a:solidFill>
                <a:latin typeface="Arial"/>
                <a:cs typeface="Arial"/>
              </a:rPr>
              <a:t>Attendance </a:t>
            </a:r>
            <a:endParaRPr lang="en-US" altLang="en-US" sz="2800" dirty="0">
              <a:solidFill>
                <a:schemeClr val="bg1"/>
              </a:solidFill>
              <a:latin typeface="Arial"/>
              <a:cs typeface="Arial"/>
            </a:endParaRPr>
          </a:p>
        </p:txBody>
      </p:sp>
      <p:graphicFrame>
        <p:nvGraphicFramePr>
          <p:cNvPr id="23" name="Table 22">
            <a:extLst>
              <a:ext uri="{FF2B5EF4-FFF2-40B4-BE49-F238E27FC236}">
                <a16:creationId xmlns:a16="http://schemas.microsoft.com/office/drawing/2014/main" id="{F2F9C1C9-7F0A-D516-6B4B-C6F8857EF3B6}"/>
              </a:ext>
            </a:extLst>
          </p:cNvPr>
          <p:cNvGraphicFramePr>
            <a:graphicFrameLocks noGrp="1"/>
          </p:cNvGraphicFramePr>
          <p:nvPr/>
        </p:nvGraphicFramePr>
        <p:xfrm>
          <a:off x="4619625" y="1025926"/>
          <a:ext cx="7010400" cy="944456"/>
        </p:xfrm>
        <a:graphic>
          <a:graphicData uri="http://schemas.openxmlformats.org/drawingml/2006/table">
            <a:tbl>
              <a:tblPr firstRow="1" bandRow="1">
                <a:tableStyleId>{5C22544A-7EE6-4342-B048-85BDC9FD1C3A}</a:tableStyleId>
              </a:tblPr>
              <a:tblGrid>
                <a:gridCol w="2786858">
                  <a:extLst>
                    <a:ext uri="{9D8B030D-6E8A-4147-A177-3AD203B41FA5}">
                      <a16:colId xmlns:a16="http://schemas.microsoft.com/office/drawing/2014/main" val="1662118980"/>
                    </a:ext>
                  </a:extLst>
                </a:gridCol>
                <a:gridCol w="1723285">
                  <a:extLst>
                    <a:ext uri="{9D8B030D-6E8A-4147-A177-3AD203B41FA5}">
                      <a16:colId xmlns:a16="http://schemas.microsoft.com/office/drawing/2014/main" val="2321441560"/>
                    </a:ext>
                  </a:extLst>
                </a:gridCol>
                <a:gridCol w="1095730">
                  <a:extLst>
                    <a:ext uri="{9D8B030D-6E8A-4147-A177-3AD203B41FA5}">
                      <a16:colId xmlns:a16="http://schemas.microsoft.com/office/drawing/2014/main" val="879463582"/>
                    </a:ext>
                  </a:extLst>
                </a:gridCol>
                <a:gridCol w="1404527">
                  <a:extLst>
                    <a:ext uri="{9D8B030D-6E8A-4147-A177-3AD203B41FA5}">
                      <a16:colId xmlns:a16="http://schemas.microsoft.com/office/drawing/2014/main" val="2695793351"/>
                    </a:ext>
                  </a:extLst>
                </a:gridCol>
              </a:tblGrid>
              <a:tr h="548216">
                <a:tc>
                  <a:txBody>
                    <a:bodyPr/>
                    <a:lstStyle/>
                    <a:p>
                      <a:endParaRPr lang="en-US" sz="2000" dirty="0"/>
                    </a:p>
                  </a:txBody>
                  <a:tcPr/>
                </a:tc>
                <a:tc>
                  <a:txBody>
                    <a:bodyPr/>
                    <a:lstStyle/>
                    <a:p>
                      <a:pPr algn="ctr"/>
                      <a:r>
                        <a:rPr lang="en-US" sz="2000" u="sng" dirty="0">
                          <a:solidFill>
                            <a:schemeClr val="tx1"/>
                          </a:solidFill>
                        </a:rPr>
                        <a:t># of Letters</a:t>
                      </a:r>
                    </a:p>
                  </a:txBody>
                  <a:tcPr/>
                </a:tc>
                <a:tc>
                  <a:txBody>
                    <a:bodyPr/>
                    <a:lstStyle/>
                    <a:p>
                      <a:pPr algn="ctr"/>
                      <a:r>
                        <a:rPr lang="en-US" sz="2000" u="sng" dirty="0">
                          <a:solidFill>
                            <a:schemeClr val="tx1"/>
                          </a:solidFill>
                        </a:rPr>
                        <a:t># Letters</a:t>
                      </a:r>
                    </a:p>
                  </a:txBody>
                  <a:tcPr/>
                </a:tc>
                <a:tc>
                  <a:txBody>
                    <a:bodyPr/>
                    <a:lstStyle/>
                    <a:p>
                      <a:pPr algn="ctr"/>
                      <a:r>
                        <a:rPr lang="en-US" sz="2000" u="sng" dirty="0">
                          <a:solidFill>
                            <a:schemeClr val="tx1"/>
                          </a:solidFill>
                        </a:rPr>
                        <a:t>Difference</a:t>
                      </a:r>
                    </a:p>
                  </a:txBody>
                  <a:tcPr/>
                </a:tc>
                <a:extLst>
                  <a:ext uri="{0D108BD9-81ED-4DB2-BD59-A6C34878D82A}">
                    <a16:rowId xmlns:a16="http://schemas.microsoft.com/office/drawing/2014/main" val="2533324599"/>
                  </a:ext>
                </a:extLst>
              </a:tr>
              <a:tr h="327303">
                <a:tc>
                  <a:txBody>
                    <a:bodyPr/>
                    <a:lstStyle/>
                    <a:p>
                      <a:r>
                        <a:rPr lang="en-US" sz="2000" dirty="0"/>
                        <a:t>5 Day Attendance Letters</a:t>
                      </a:r>
                    </a:p>
                  </a:txBody>
                  <a:tcPr/>
                </a:tc>
                <a:tc>
                  <a:txBody>
                    <a:bodyPr/>
                    <a:lstStyle/>
                    <a:p>
                      <a:pPr algn="ctr"/>
                      <a:r>
                        <a:rPr lang="en-US" sz="2000" dirty="0"/>
                        <a:t>142</a:t>
                      </a:r>
                    </a:p>
                  </a:txBody>
                  <a:tcPr/>
                </a:tc>
                <a:tc>
                  <a:txBody>
                    <a:bodyPr/>
                    <a:lstStyle/>
                    <a:p>
                      <a:pPr algn="ctr"/>
                      <a:r>
                        <a:rPr lang="en-US" sz="2000" dirty="0"/>
                        <a:t>259</a:t>
                      </a:r>
                    </a:p>
                  </a:txBody>
                  <a:tcPr/>
                </a:tc>
                <a:tc>
                  <a:txBody>
                    <a:bodyPr/>
                    <a:lstStyle/>
                    <a:p>
                      <a:pPr algn="ctr"/>
                      <a:r>
                        <a:rPr lang="en-US" sz="2000" dirty="0">
                          <a:solidFill>
                            <a:srgbClr val="FF0000"/>
                          </a:solidFill>
                        </a:rPr>
                        <a:t>+117</a:t>
                      </a:r>
                    </a:p>
                  </a:txBody>
                  <a:tcPr/>
                </a:tc>
                <a:extLst>
                  <a:ext uri="{0D108BD9-81ED-4DB2-BD59-A6C34878D82A}">
                    <a16:rowId xmlns:a16="http://schemas.microsoft.com/office/drawing/2014/main" val="4081661818"/>
                  </a:ext>
                </a:extLst>
              </a:tr>
            </a:tbl>
          </a:graphicData>
        </a:graphic>
      </p:graphicFrame>
      <p:graphicFrame>
        <p:nvGraphicFramePr>
          <p:cNvPr id="2" name="Table 1">
            <a:extLst>
              <a:ext uri="{FF2B5EF4-FFF2-40B4-BE49-F238E27FC236}">
                <a16:creationId xmlns:a16="http://schemas.microsoft.com/office/drawing/2014/main" id="{3E61F027-D950-E247-3420-6B91A3C7F42A}"/>
              </a:ext>
            </a:extLst>
          </p:cNvPr>
          <p:cNvGraphicFramePr>
            <a:graphicFrameLocks noGrp="1"/>
          </p:cNvGraphicFramePr>
          <p:nvPr>
            <p:extLst>
              <p:ext uri="{D42A27DB-BD31-4B8C-83A1-F6EECF244321}">
                <p14:modId xmlns:p14="http://schemas.microsoft.com/office/powerpoint/2010/main" val="974469501"/>
              </p:ext>
            </p:extLst>
          </p:nvPr>
        </p:nvGraphicFramePr>
        <p:xfrm>
          <a:off x="2639245" y="2232667"/>
          <a:ext cx="9039225" cy="1097280"/>
        </p:xfrm>
        <a:graphic>
          <a:graphicData uri="http://schemas.openxmlformats.org/drawingml/2006/table">
            <a:tbl>
              <a:tblPr firstRow="1" bandRow="1">
                <a:tableStyleId>{5C22544A-7EE6-4342-B048-85BDC9FD1C3A}</a:tableStyleId>
              </a:tblPr>
              <a:tblGrid>
                <a:gridCol w="2487180">
                  <a:extLst>
                    <a:ext uri="{9D8B030D-6E8A-4147-A177-3AD203B41FA5}">
                      <a16:colId xmlns:a16="http://schemas.microsoft.com/office/drawing/2014/main" val="1662118980"/>
                    </a:ext>
                  </a:extLst>
                </a:gridCol>
                <a:gridCol w="1784181">
                  <a:extLst>
                    <a:ext uri="{9D8B030D-6E8A-4147-A177-3AD203B41FA5}">
                      <a16:colId xmlns:a16="http://schemas.microsoft.com/office/drawing/2014/main" val="2321441560"/>
                    </a:ext>
                  </a:extLst>
                </a:gridCol>
                <a:gridCol w="2383932">
                  <a:extLst>
                    <a:ext uri="{9D8B030D-6E8A-4147-A177-3AD203B41FA5}">
                      <a16:colId xmlns:a16="http://schemas.microsoft.com/office/drawing/2014/main" val="1684361811"/>
                    </a:ext>
                  </a:extLst>
                </a:gridCol>
                <a:gridCol w="2383932">
                  <a:extLst>
                    <a:ext uri="{9D8B030D-6E8A-4147-A177-3AD203B41FA5}">
                      <a16:colId xmlns:a16="http://schemas.microsoft.com/office/drawing/2014/main" val="1765349188"/>
                    </a:ext>
                  </a:extLst>
                </a:gridCol>
              </a:tblGrid>
              <a:tr h="394984">
                <a:tc>
                  <a:txBody>
                    <a:bodyPr/>
                    <a:lstStyle/>
                    <a:p>
                      <a:endParaRPr lang="en-US" sz="2000" dirty="0"/>
                    </a:p>
                  </a:txBody>
                  <a:tcPr/>
                </a:tc>
                <a:tc>
                  <a:txBody>
                    <a:bodyPr/>
                    <a:lstStyle/>
                    <a:p>
                      <a:pPr algn="ctr"/>
                      <a:r>
                        <a:rPr lang="en-US" sz="2000" u="sng" dirty="0">
                          <a:solidFill>
                            <a:schemeClr val="tx1"/>
                          </a:solidFill>
                        </a:rPr>
                        <a:t>Count</a:t>
                      </a:r>
                    </a:p>
                  </a:txBody>
                  <a:tcPr/>
                </a:tc>
                <a:tc>
                  <a:txBody>
                    <a:bodyPr/>
                    <a:lstStyle/>
                    <a:p>
                      <a:pPr algn="ctr"/>
                      <a:r>
                        <a:rPr lang="en-US" sz="2000" u="sng" dirty="0">
                          <a:solidFill>
                            <a:schemeClr val="tx1"/>
                          </a:solidFill>
                        </a:rPr>
                        <a:t>Count</a:t>
                      </a:r>
                    </a:p>
                  </a:txBody>
                  <a:tcPr/>
                </a:tc>
                <a:tc>
                  <a:txBody>
                    <a:bodyPr/>
                    <a:lstStyle/>
                    <a:p>
                      <a:pPr algn="ctr"/>
                      <a:r>
                        <a:rPr lang="en-US" sz="2000" u="sng" dirty="0">
                          <a:solidFill>
                            <a:schemeClr val="tx1"/>
                          </a:solidFill>
                        </a:rPr>
                        <a:t>Difference</a:t>
                      </a:r>
                    </a:p>
                  </a:txBody>
                  <a:tcPr/>
                </a:tc>
                <a:extLst>
                  <a:ext uri="{0D108BD9-81ED-4DB2-BD59-A6C34878D82A}">
                    <a16:rowId xmlns:a16="http://schemas.microsoft.com/office/drawing/2014/main" val="2533324599"/>
                  </a:ext>
                </a:extLst>
              </a:tr>
              <a:tr h="679490">
                <a:tc>
                  <a:txBody>
                    <a:bodyPr/>
                    <a:lstStyle/>
                    <a:p>
                      <a:r>
                        <a:rPr lang="en-US" sz="2000" dirty="0"/>
                        <a:t>Attendance Meetings</a:t>
                      </a:r>
                    </a:p>
                    <a:p>
                      <a:r>
                        <a:rPr lang="en-US" sz="2000" dirty="0"/>
                        <a:t>(2</a:t>
                      </a:r>
                      <a:r>
                        <a:rPr lang="en-US" sz="2000" baseline="30000" dirty="0"/>
                        <a:t>nd</a:t>
                      </a:r>
                      <a:r>
                        <a:rPr lang="en-US" sz="2000" dirty="0"/>
                        <a:t> &amp; 4</a:t>
                      </a:r>
                      <a:r>
                        <a:rPr lang="en-US" sz="2000" baseline="30000" dirty="0"/>
                        <a:t>th</a:t>
                      </a:r>
                      <a:r>
                        <a:rPr lang="en-US" sz="2000" dirty="0"/>
                        <a:t> Tuesdays)</a:t>
                      </a:r>
                    </a:p>
                  </a:txBody>
                  <a:tcPr/>
                </a:tc>
                <a:tc>
                  <a:txBody>
                    <a:bodyPr/>
                    <a:lstStyle/>
                    <a:p>
                      <a:pPr algn="ctr"/>
                      <a:r>
                        <a:rPr lang="en-US" sz="2000" dirty="0"/>
                        <a:t>4</a:t>
                      </a:r>
                    </a:p>
                  </a:txBody>
                  <a:tcPr/>
                </a:tc>
                <a:tc>
                  <a:txBody>
                    <a:bodyPr/>
                    <a:lstStyle/>
                    <a:p>
                      <a:pPr algn="ctr"/>
                      <a:r>
                        <a:rPr lang="en-US" sz="2000" dirty="0"/>
                        <a:t>6</a:t>
                      </a:r>
                    </a:p>
                  </a:txBody>
                  <a:tcPr/>
                </a:tc>
                <a:tc>
                  <a:txBody>
                    <a:bodyPr/>
                    <a:lstStyle/>
                    <a:p>
                      <a:pPr algn="ctr"/>
                      <a:r>
                        <a:rPr lang="en-US" sz="2000" dirty="0">
                          <a:solidFill>
                            <a:srgbClr val="00B050"/>
                          </a:solidFill>
                        </a:rPr>
                        <a:t>+2</a:t>
                      </a:r>
                    </a:p>
                  </a:txBody>
                  <a:tcPr/>
                </a:tc>
                <a:extLst>
                  <a:ext uri="{0D108BD9-81ED-4DB2-BD59-A6C34878D82A}">
                    <a16:rowId xmlns:a16="http://schemas.microsoft.com/office/drawing/2014/main" val="4081661818"/>
                  </a:ext>
                </a:extLst>
              </a:tr>
            </a:tbl>
          </a:graphicData>
        </a:graphic>
      </p:graphicFrame>
      <p:graphicFrame>
        <p:nvGraphicFramePr>
          <p:cNvPr id="3" name="Table 2">
            <a:extLst>
              <a:ext uri="{FF2B5EF4-FFF2-40B4-BE49-F238E27FC236}">
                <a16:creationId xmlns:a16="http://schemas.microsoft.com/office/drawing/2014/main" id="{6D4EEAD8-7123-F17E-C11E-2974FCB80083}"/>
              </a:ext>
            </a:extLst>
          </p:cNvPr>
          <p:cNvGraphicFramePr>
            <a:graphicFrameLocks noGrp="1"/>
          </p:cNvGraphicFramePr>
          <p:nvPr>
            <p:extLst>
              <p:ext uri="{D42A27DB-BD31-4B8C-83A1-F6EECF244321}">
                <p14:modId xmlns:p14="http://schemas.microsoft.com/office/powerpoint/2010/main" val="1317584534"/>
              </p:ext>
            </p:extLst>
          </p:nvPr>
        </p:nvGraphicFramePr>
        <p:xfrm>
          <a:off x="6418775" y="3528054"/>
          <a:ext cx="5211250" cy="1347590"/>
        </p:xfrm>
        <a:graphic>
          <a:graphicData uri="http://schemas.openxmlformats.org/drawingml/2006/table">
            <a:tbl>
              <a:tblPr firstRow="1" bandRow="1">
                <a:tableStyleId>{5C22544A-7EE6-4342-B048-85BDC9FD1C3A}</a:tableStyleId>
              </a:tblPr>
              <a:tblGrid>
                <a:gridCol w="2835408">
                  <a:extLst>
                    <a:ext uri="{9D8B030D-6E8A-4147-A177-3AD203B41FA5}">
                      <a16:colId xmlns:a16="http://schemas.microsoft.com/office/drawing/2014/main" val="1662118980"/>
                    </a:ext>
                  </a:extLst>
                </a:gridCol>
                <a:gridCol w="2375842">
                  <a:extLst>
                    <a:ext uri="{9D8B030D-6E8A-4147-A177-3AD203B41FA5}">
                      <a16:colId xmlns:a16="http://schemas.microsoft.com/office/drawing/2014/main" val="2321441560"/>
                    </a:ext>
                  </a:extLst>
                </a:gridCol>
              </a:tblGrid>
              <a:tr h="646550">
                <a:tc>
                  <a:txBody>
                    <a:bodyPr/>
                    <a:lstStyle/>
                    <a:p>
                      <a:endParaRPr lang="en-US" sz="2000" dirty="0"/>
                    </a:p>
                  </a:txBody>
                  <a:tcPr/>
                </a:tc>
                <a:tc>
                  <a:txBody>
                    <a:bodyPr/>
                    <a:lstStyle/>
                    <a:p>
                      <a:pPr algn="ctr"/>
                      <a:r>
                        <a:rPr lang="en-US" sz="2000" u="sng" dirty="0">
                          <a:solidFill>
                            <a:schemeClr val="tx1"/>
                          </a:solidFill>
                        </a:rPr>
                        <a:t>Count</a:t>
                      </a:r>
                    </a:p>
                  </a:txBody>
                  <a:tcPr/>
                </a:tc>
                <a:extLst>
                  <a:ext uri="{0D108BD9-81ED-4DB2-BD59-A6C34878D82A}">
                    <a16:rowId xmlns:a16="http://schemas.microsoft.com/office/drawing/2014/main" val="2533324599"/>
                  </a:ext>
                </a:extLst>
              </a:tr>
              <a:tr h="612096">
                <a:tc>
                  <a:txBody>
                    <a:bodyPr/>
                    <a:lstStyle/>
                    <a:p>
                      <a:r>
                        <a:rPr lang="en-US" sz="2000" dirty="0"/>
                        <a:t>Attendance Celebrations</a:t>
                      </a:r>
                    </a:p>
                    <a:p>
                      <a:endParaRPr lang="en-US" sz="2000" dirty="0"/>
                    </a:p>
                  </a:txBody>
                  <a:tcPr/>
                </a:tc>
                <a:tc>
                  <a:txBody>
                    <a:bodyPr/>
                    <a:lstStyle/>
                    <a:p>
                      <a:pPr algn="ctr"/>
                      <a:r>
                        <a:rPr lang="en-US" sz="2000" dirty="0"/>
                        <a:t>3</a:t>
                      </a:r>
                    </a:p>
                  </a:txBody>
                  <a:tcPr/>
                </a:tc>
                <a:extLst>
                  <a:ext uri="{0D108BD9-81ED-4DB2-BD59-A6C34878D82A}">
                    <a16:rowId xmlns:a16="http://schemas.microsoft.com/office/drawing/2014/main" val="4081661818"/>
                  </a:ext>
                </a:extLst>
              </a:tr>
            </a:tbl>
          </a:graphicData>
        </a:graphic>
      </p:graphicFrame>
      <p:pic>
        <p:nvPicPr>
          <p:cNvPr id="1026" name="Picture 2" descr="May be an image of text">
            <a:extLst>
              <a:ext uri="{FF2B5EF4-FFF2-40B4-BE49-F238E27FC236}">
                <a16:creationId xmlns:a16="http://schemas.microsoft.com/office/drawing/2014/main" id="{9971CF39-5875-8772-49C5-81BEE64F9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72" y="1137850"/>
            <a:ext cx="1977419" cy="263655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28" name="Picture 4" descr="May be an image of 5 people">
            <a:extLst>
              <a:ext uri="{FF2B5EF4-FFF2-40B4-BE49-F238E27FC236}">
                <a16:creationId xmlns:a16="http://schemas.microsoft.com/office/drawing/2014/main" id="{9CE8E787-4F76-29C0-1253-A6087CDFB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6" y="4401871"/>
            <a:ext cx="3132779" cy="2349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May be an image of 3 people and text">
            <a:extLst>
              <a:ext uri="{FF2B5EF4-FFF2-40B4-BE49-F238E27FC236}">
                <a16:creationId xmlns:a16="http://schemas.microsoft.com/office/drawing/2014/main" id="{E2D1D0EA-F220-0C1E-6171-38E501CAA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2830" y="4944924"/>
            <a:ext cx="2365734" cy="1774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May be an image of 2 people">
            <a:extLst>
              <a:ext uri="{FF2B5EF4-FFF2-40B4-BE49-F238E27FC236}">
                <a16:creationId xmlns:a16="http://schemas.microsoft.com/office/drawing/2014/main" id="{0A6A3C71-F0A2-7CD1-E788-764FCF4E8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3925" y="4977156"/>
            <a:ext cx="2365732" cy="1774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May be an image of 5 people">
            <a:extLst>
              <a:ext uri="{FF2B5EF4-FFF2-40B4-BE49-F238E27FC236}">
                <a16:creationId xmlns:a16="http://schemas.microsoft.com/office/drawing/2014/main" id="{64F4CFD9-DA5B-3F8C-5DA4-DB957F78E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9485" y="4757074"/>
            <a:ext cx="1962150" cy="1962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3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7ABA1-A388-77A2-129B-58E0D5D21DBE}"/>
            </a:ext>
          </a:extLst>
        </p:cNvPr>
        <p:cNvGrpSpPr/>
        <p:nvPr/>
      </p:nvGrpSpPr>
      <p:grpSpPr>
        <a:xfrm>
          <a:off x="0" y="0"/>
          <a:ext cx="0" cy="0"/>
          <a:chOff x="0" y="0"/>
          <a:chExt cx="0" cy="0"/>
        </a:xfrm>
      </p:grpSpPr>
      <p:sp>
        <p:nvSpPr>
          <p:cNvPr id="11267" name="Title 2">
            <a:extLst>
              <a:ext uri="{FF2B5EF4-FFF2-40B4-BE49-F238E27FC236}">
                <a16:creationId xmlns:a16="http://schemas.microsoft.com/office/drawing/2014/main" id="{570B3D36-C986-8F2C-D966-6911FDCE1C99}"/>
              </a:ext>
            </a:extLst>
          </p:cNvPr>
          <p:cNvSpPr>
            <a:spLocks noGrp="1" noChangeArrowheads="1"/>
          </p:cNvSpPr>
          <p:nvPr>
            <p:ph type="title"/>
          </p:nvPr>
        </p:nvSpPr>
        <p:spPr>
          <a:xfrm>
            <a:off x="316972" y="164506"/>
            <a:ext cx="10515600" cy="652463"/>
          </a:xfrm>
        </p:spPr>
        <p:txBody>
          <a:bodyPr/>
          <a:lstStyle/>
          <a:p>
            <a:r>
              <a:rPr lang="en-US" altLang="en-US" dirty="0">
                <a:solidFill>
                  <a:schemeClr val="bg1"/>
                </a:solidFill>
                <a:latin typeface="Arial"/>
                <a:cs typeface="Arial"/>
              </a:rPr>
              <a:t>Attendance </a:t>
            </a:r>
            <a:endParaRPr lang="en-US" altLang="en-US" sz="2800" dirty="0">
              <a:solidFill>
                <a:schemeClr val="bg1"/>
              </a:solidFill>
              <a:latin typeface="Arial"/>
              <a:cs typeface="Arial"/>
            </a:endParaRPr>
          </a:p>
        </p:txBody>
      </p:sp>
      <p:graphicFrame>
        <p:nvGraphicFramePr>
          <p:cNvPr id="3" name="Table 2">
            <a:extLst>
              <a:ext uri="{FF2B5EF4-FFF2-40B4-BE49-F238E27FC236}">
                <a16:creationId xmlns:a16="http://schemas.microsoft.com/office/drawing/2014/main" id="{1A04213E-5A3E-599A-516C-DB3F751A7C6E}"/>
              </a:ext>
            </a:extLst>
          </p:cNvPr>
          <p:cNvGraphicFramePr>
            <a:graphicFrameLocks noGrp="1"/>
          </p:cNvGraphicFramePr>
          <p:nvPr>
            <p:extLst>
              <p:ext uri="{D42A27DB-BD31-4B8C-83A1-F6EECF244321}">
                <p14:modId xmlns:p14="http://schemas.microsoft.com/office/powerpoint/2010/main" val="2001604051"/>
              </p:ext>
            </p:extLst>
          </p:nvPr>
        </p:nvGraphicFramePr>
        <p:xfrm>
          <a:off x="88343" y="932671"/>
          <a:ext cx="6181726" cy="5828436"/>
        </p:xfrm>
        <a:graphic>
          <a:graphicData uri="http://schemas.openxmlformats.org/drawingml/2006/table">
            <a:tbl>
              <a:tblPr firstRow="1" bandRow="1">
                <a:tableStyleId>{5C22544A-7EE6-4342-B048-85BDC9FD1C3A}</a:tableStyleId>
              </a:tblPr>
              <a:tblGrid>
                <a:gridCol w="2343073">
                  <a:extLst>
                    <a:ext uri="{9D8B030D-6E8A-4147-A177-3AD203B41FA5}">
                      <a16:colId xmlns:a16="http://schemas.microsoft.com/office/drawing/2014/main" val="818587695"/>
                    </a:ext>
                  </a:extLst>
                </a:gridCol>
                <a:gridCol w="1405845">
                  <a:extLst>
                    <a:ext uri="{9D8B030D-6E8A-4147-A177-3AD203B41FA5}">
                      <a16:colId xmlns:a16="http://schemas.microsoft.com/office/drawing/2014/main" val="443379875"/>
                    </a:ext>
                  </a:extLst>
                </a:gridCol>
                <a:gridCol w="1216404">
                  <a:extLst>
                    <a:ext uri="{9D8B030D-6E8A-4147-A177-3AD203B41FA5}">
                      <a16:colId xmlns:a16="http://schemas.microsoft.com/office/drawing/2014/main" val="2355715659"/>
                    </a:ext>
                  </a:extLst>
                </a:gridCol>
                <a:gridCol w="1216404">
                  <a:extLst>
                    <a:ext uri="{9D8B030D-6E8A-4147-A177-3AD203B41FA5}">
                      <a16:colId xmlns:a16="http://schemas.microsoft.com/office/drawing/2014/main" val="4248990259"/>
                    </a:ext>
                  </a:extLst>
                </a:gridCol>
              </a:tblGrid>
              <a:tr h="785875">
                <a:tc>
                  <a:txBody>
                    <a:bodyPr/>
                    <a:lstStyle/>
                    <a:p>
                      <a:pPr algn="ctr"/>
                      <a:r>
                        <a:rPr lang="en-US" sz="2400" b="1" u="sng" dirty="0">
                          <a:solidFill>
                            <a:schemeClr val="tx1"/>
                          </a:solidFill>
                        </a:rPr>
                        <a:t>Attendance Reason</a:t>
                      </a:r>
                    </a:p>
                  </a:txBody>
                  <a:tcPr/>
                </a:tc>
                <a:tc>
                  <a:txBody>
                    <a:bodyPr/>
                    <a:lstStyle/>
                    <a:p>
                      <a:pPr algn="ctr"/>
                      <a:r>
                        <a:rPr lang="en-US" sz="2400" b="1" u="sng" dirty="0">
                          <a:solidFill>
                            <a:schemeClr val="tx1"/>
                          </a:solidFill>
                        </a:rPr>
                        <a:t>Total (days)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schemeClr val="tx1"/>
                          </a:solidFill>
                        </a:rPr>
                        <a:t>Total (days)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schemeClr val="tx1"/>
                          </a:solidFill>
                        </a:rPr>
                        <a:t>Diff.</a:t>
                      </a:r>
                    </a:p>
                  </a:txBody>
                  <a:tcPr/>
                </a:tc>
                <a:extLst>
                  <a:ext uri="{0D108BD9-81ED-4DB2-BD59-A6C34878D82A}">
                    <a16:rowId xmlns:a16="http://schemas.microsoft.com/office/drawing/2014/main" val="1836330553"/>
                  </a:ext>
                </a:extLst>
              </a:tr>
              <a:tr h="785875">
                <a:tc>
                  <a:txBody>
                    <a:bodyPr/>
                    <a:lstStyle/>
                    <a:p>
                      <a:r>
                        <a:rPr lang="en-US" sz="2400" dirty="0"/>
                        <a:t>Doctor’s Appointment</a:t>
                      </a:r>
                    </a:p>
                  </a:txBody>
                  <a:tcPr/>
                </a:tc>
                <a:tc>
                  <a:txBody>
                    <a:bodyPr/>
                    <a:lstStyle/>
                    <a:p>
                      <a:pPr algn="ctr"/>
                      <a:r>
                        <a:rPr lang="en-US" sz="2400" dirty="0"/>
                        <a:t>297.09</a:t>
                      </a:r>
                    </a:p>
                  </a:txBody>
                  <a:tcPr/>
                </a:tc>
                <a:tc>
                  <a:txBody>
                    <a:bodyPr/>
                    <a:lstStyle/>
                    <a:p>
                      <a:pPr algn="ctr"/>
                      <a:r>
                        <a:rPr lang="en-US" sz="2400" dirty="0"/>
                        <a:t>601.13</a:t>
                      </a:r>
                    </a:p>
                  </a:txBody>
                  <a:tcPr/>
                </a:tc>
                <a:tc>
                  <a:txBody>
                    <a:bodyPr/>
                    <a:lstStyle/>
                    <a:p>
                      <a:pPr algn="ctr"/>
                      <a:r>
                        <a:rPr lang="en-US" sz="2400" dirty="0"/>
                        <a:t>304.04</a:t>
                      </a:r>
                    </a:p>
                  </a:txBody>
                  <a:tcPr/>
                </a:tc>
                <a:extLst>
                  <a:ext uri="{0D108BD9-81ED-4DB2-BD59-A6C34878D82A}">
                    <a16:rowId xmlns:a16="http://schemas.microsoft.com/office/drawing/2014/main" val="3563110016"/>
                  </a:ext>
                </a:extLst>
              </a:tr>
              <a:tr h="559926">
                <a:tc>
                  <a:txBody>
                    <a:bodyPr/>
                    <a:lstStyle/>
                    <a:p>
                      <a:r>
                        <a:rPr lang="en-US" sz="2400" dirty="0"/>
                        <a:t>Excused</a:t>
                      </a:r>
                    </a:p>
                  </a:txBody>
                  <a:tcPr/>
                </a:tc>
                <a:tc>
                  <a:txBody>
                    <a:bodyPr/>
                    <a:lstStyle/>
                    <a:p>
                      <a:pPr algn="ctr"/>
                      <a:r>
                        <a:rPr lang="en-US" sz="2400" dirty="0"/>
                        <a:t>142.79</a:t>
                      </a:r>
                    </a:p>
                  </a:txBody>
                  <a:tcPr/>
                </a:tc>
                <a:tc>
                  <a:txBody>
                    <a:bodyPr/>
                    <a:lstStyle/>
                    <a:p>
                      <a:pPr algn="ctr"/>
                      <a:r>
                        <a:rPr lang="en-US" sz="2400" dirty="0"/>
                        <a:t>268.24</a:t>
                      </a:r>
                    </a:p>
                  </a:txBody>
                  <a:tcPr/>
                </a:tc>
                <a:tc>
                  <a:txBody>
                    <a:bodyPr/>
                    <a:lstStyle/>
                    <a:p>
                      <a:pPr algn="ctr"/>
                      <a:r>
                        <a:rPr lang="en-US" sz="2400" dirty="0"/>
                        <a:t>125.45</a:t>
                      </a:r>
                    </a:p>
                  </a:txBody>
                  <a:tcPr/>
                </a:tc>
                <a:extLst>
                  <a:ext uri="{0D108BD9-81ED-4DB2-BD59-A6C34878D82A}">
                    <a16:rowId xmlns:a16="http://schemas.microsoft.com/office/drawing/2014/main" val="1550587859"/>
                  </a:ext>
                </a:extLst>
              </a:tr>
              <a:tr h="559926">
                <a:tc>
                  <a:txBody>
                    <a:bodyPr/>
                    <a:lstStyle/>
                    <a:p>
                      <a:r>
                        <a:rPr lang="en-US" sz="2400" dirty="0"/>
                        <a:t>Excused Parent</a:t>
                      </a:r>
                    </a:p>
                  </a:txBody>
                  <a:tcPr/>
                </a:tc>
                <a:tc>
                  <a:txBody>
                    <a:bodyPr/>
                    <a:lstStyle/>
                    <a:p>
                      <a:pPr algn="ctr"/>
                      <a:r>
                        <a:rPr lang="en-US" sz="2400" dirty="0"/>
                        <a:t>165.83</a:t>
                      </a:r>
                    </a:p>
                  </a:txBody>
                  <a:tcPr/>
                </a:tc>
                <a:tc>
                  <a:txBody>
                    <a:bodyPr/>
                    <a:lstStyle/>
                    <a:p>
                      <a:pPr algn="ctr"/>
                      <a:r>
                        <a:rPr lang="en-US" sz="2400" dirty="0"/>
                        <a:t>360.88</a:t>
                      </a:r>
                    </a:p>
                  </a:txBody>
                  <a:tcPr/>
                </a:tc>
                <a:tc>
                  <a:txBody>
                    <a:bodyPr/>
                    <a:lstStyle/>
                    <a:p>
                      <a:pPr algn="ctr"/>
                      <a:r>
                        <a:rPr lang="en-US" sz="2400" dirty="0"/>
                        <a:t>195.05</a:t>
                      </a:r>
                    </a:p>
                  </a:txBody>
                  <a:tcPr/>
                </a:tc>
                <a:extLst>
                  <a:ext uri="{0D108BD9-81ED-4DB2-BD59-A6C34878D82A}">
                    <a16:rowId xmlns:a16="http://schemas.microsoft.com/office/drawing/2014/main" val="3998139630"/>
                  </a:ext>
                </a:extLst>
              </a:tr>
              <a:tr h="559926">
                <a:tc>
                  <a:txBody>
                    <a:bodyPr/>
                    <a:lstStyle/>
                    <a:p>
                      <a:r>
                        <a:rPr lang="en-US" sz="2400" dirty="0"/>
                        <a:t>Excused Legal</a:t>
                      </a:r>
                    </a:p>
                  </a:txBody>
                  <a:tcPr/>
                </a:tc>
                <a:tc>
                  <a:txBody>
                    <a:bodyPr/>
                    <a:lstStyle/>
                    <a:p>
                      <a:pPr algn="ctr"/>
                      <a:r>
                        <a:rPr lang="en-US" sz="2400" dirty="0"/>
                        <a:t>9.14</a:t>
                      </a:r>
                    </a:p>
                  </a:txBody>
                  <a:tcPr/>
                </a:tc>
                <a:tc>
                  <a:txBody>
                    <a:bodyPr/>
                    <a:lstStyle/>
                    <a:p>
                      <a:pPr algn="ctr"/>
                      <a:r>
                        <a:rPr lang="en-US" sz="2400" dirty="0"/>
                        <a:t>17.37</a:t>
                      </a:r>
                    </a:p>
                  </a:txBody>
                  <a:tcPr/>
                </a:tc>
                <a:tc>
                  <a:txBody>
                    <a:bodyPr/>
                    <a:lstStyle/>
                    <a:p>
                      <a:pPr algn="ctr"/>
                      <a:r>
                        <a:rPr lang="en-US" sz="2400" dirty="0"/>
                        <a:t>8.23</a:t>
                      </a:r>
                    </a:p>
                  </a:txBody>
                  <a:tcPr/>
                </a:tc>
                <a:extLst>
                  <a:ext uri="{0D108BD9-81ED-4DB2-BD59-A6C34878D82A}">
                    <a16:rowId xmlns:a16="http://schemas.microsoft.com/office/drawing/2014/main" val="1561504273"/>
                  </a:ext>
                </a:extLst>
              </a:tr>
              <a:tr h="559926">
                <a:tc>
                  <a:txBody>
                    <a:bodyPr/>
                    <a:lstStyle/>
                    <a:p>
                      <a:r>
                        <a:rPr lang="en-US" sz="2400" dirty="0"/>
                        <a:t>Suspension</a:t>
                      </a:r>
                    </a:p>
                  </a:txBody>
                  <a:tcPr/>
                </a:tc>
                <a:tc>
                  <a:txBody>
                    <a:bodyPr/>
                    <a:lstStyle/>
                    <a:p>
                      <a:pPr algn="ctr"/>
                      <a:r>
                        <a:rPr lang="en-US" sz="2400" dirty="0"/>
                        <a:t>278.01</a:t>
                      </a:r>
                    </a:p>
                  </a:txBody>
                  <a:tcPr/>
                </a:tc>
                <a:tc>
                  <a:txBody>
                    <a:bodyPr/>
                    <a:lstStyle/>
                    <a:p>
                      <a:pPr algn="ctr"/>
                      <a:r>
                        <a:rPr lang="en-US" sz="2400" dirty="0"/>
                        <a:t>464.09</a:t>
                      </a:r>
                    </a:p>
                  </a:txBody>
                  <a:tcPr/>
                </a:tc>
                <a:tc>
                  <a:txBody>
                    <a:bodyPr/>
                    <a:lstStyle/>
                    <a:p>
                      <a:pPr algn="ctr"/>
                      <a:r>
                        <a:rPr lang="en-US" sz="2400" dirty="0"/>
                        <a:t>186.08</a:t>
                      </a:r>
                    </a:p>
                  </a:txBody>
                  <a:tcPr/>
                </a:tc>
                <a:extLst>
                  <a:ext uri="{0D108BD9-81ED-4DB2-BD59-A6C34878D82A}">
                    <a16:rowId xmlns:a16="http://schemas.microsoft.com/office/drawing/2014/main" val="1085186552"/>
                  </a:ext>
                </a:extLst>
              </a:tr>
              <a:tr h="785875">
                <a:tc>
                  <a:txBody>
                    <a:bodyPr/>
                    <a:lstStyle/>
                    <a:p>
                      <a:r>
                        <a:rPr lang="en-US" sz="2400" dirty="0"/>
                        <a:t>Family Emergency</a:t>
                      </a:r>
                    </a:p>
                  </a:txBody>
                  <a:tcPr/>
                </a:tc>
                <a:tc>
                  <a:txBody>
                    <a:bodyPr/>
                    <a:lstStyle/>
                    <a:p>
                      <a:pPr algn="ctr"/>
                      <a:r>
                        <a:rPr lang="en-US" sz="2400" dirty="0"/>
                        <a:t>3.97</a:t>
                      </a:r>
                    </a:p>
                  </a:txBody>
                  <a:tcPr/>
                </a:tc>
                <a:tc>
                  <a:txBody>
                    <a:bodyPr/>
                    <a:lstStyle/>
                    <a:p>
                      <a:pPr algn="ctr"/>
                      <a:r>
                        <a:rPr lang="en-US" sz="2400" dirty="0"/>
                        <a:t>9.60</a:t>
                      </a:r>
                    </a:p>
                  </a:txBody>
                  <a:tcPr/>
                </a:tc>
                <a:tc>
                  <a:txBody>
                    <a:bodyPr/>
                    <a:lstStyle/>
                    <a:p>
                      <a:pPr algn="ctr"/>
                      <a:r>
                        <a:rPr lang="en-US" sz="2400" dirty="0"/>
                        <a:t>5.63</a:t>
                      </a:r>
                    </a:p>
                  </a:txBody>
                  <a:tcPr/>
                </a:tc>
                <a:extLst>
                  <a:ext uri="{0D108BD9-81ED-4DB2-BD59-A6C34878D82A}">
                    <a16:rowId xmlns:a16="http://schemas.microsoft.com/office/drawing/2014/main" val="4185673775"/>
                  </a:ext>
                </a:extLst>
              </a:tr>
              <a:tr h="559926">
                <a:tc>
                  <a:txBody>
                    <a:bodyPr/>
                    <a:lstStyle/>
                    <a:p>
                      <a:pPr algn="ctr"/>
                      <a:r>
                        <a:rPr lang="en-US" sz="2400" b="1" u="sng" dirty="0"/>
                        <a:t>Total Excused</a:t>
                      </a:r>
                    </a:p>
                  </a:txBody>
                  <a:tcPr/>
                </a:tc>
                <a:tc>
                  <a:txBody>
                    <a:bodyPr/>
                    <a:lstStyle/>
                    <a:p>
                      <a:pPr algn="ctr"/>
                      <a:r>
                        <a:rPr lang="en-US" sz="2400" b="1" dirty="0"/>
                        <a:t>896.83</a:t>
                      </a:r>
                    </a:p>
                  </a:txBody>
                  <a:tcPr/>
                </a:tc>
                <a:tc>
                  <a:txBody>
                    <a:bodyPr/>
                    <a:lstStyle/>
                    <a:p>
                      <a:pPr algn="ctr"/>
                      <a:r>
                        <a:rPr lang="en-US" sz="2400" b="1" dirty="0"/>
                        <a:t>1721.31</a:t>
                      </a:r>
                    </a:p>
                  </a:txBody>
                  <a:tcPr/>
                </a:tc>
                <a:tc>
                  <a:txBody>
                    <a:bodyPr/>
                    <a:lstStyle/>
                    <a:p>
                      <a:pPr algn="ctr"/>
                      <a:r>
                        <a:rPr lang="en-US" sz="2400" b="1" dirty="0"/>
                        <a:t>824.48</a:t>
                      </a:r>
                    </a:p>
                  </a:txBody>
                  <a:tcPr/>
                </a:tc>
                <a:extLst>
                  <a:ext uri="{0D108BD9-81ED-4DB2-BD59-A6C34878D82A}">
                    <a16:rowId xmlns:a16="http://schemas.microsoft.com/office/drawing/2014/main" val="4219594646"/>
                  </a:ext>
                </a:extLst>
              </a:tr>
              <a:tr h="559926">
                <a:tc>
                  <a:txBody>
                    <a:bodyPr/>
                    <a:lstStyle/>
                    <a:p>
                      <a:pPr algn="ctr"/>
                      <a:r>
                        <a:rPr lang="en-US" sz="2400" b="1" u="sng" dirty="0"/>
                        <a:t>Total Unexcused</a:t>
                      </a:r>
                    </a:p>
                  </a:txBody>
                  <a:tcPr/>
                </a:tc>
                <a:tc>
                  <a:txBody>
                    <a:bodyPr/>
                    <a:lstStyle/>
                    <a:p>
                      <a:pPr algn="ctr"/>
                      <a:r>
                        <a:rPr lang="en-US" sz="2400" b="1" dirty="0"/>
                        <a:t>3660.32</a:t>
                      </a:r>
                    </a:p>
                  </a:txBody>
                  <a:tcPr/>
                </a:tc>
                <a:tc>
                  <a:txBody>
                    <a:bodyPr/>
                    <a:lstStyle/>
                    <a:p>
                      <a:pPr algn="ctr"/>
                      <a:r>
                        <a:rPr lang="en-US" sz="2400" b="1" dirty="0"/>
                        <a:t>6765.86</a:t>
                      </a:r>
                    </a:p>
                  </a:txBody>
                  <a:tcPr/>
                </a:tc>
                <a:tc>
                  <a:txBody>
                    <a:bodyPr/>
                    <a:lstStyle/>
                    <a:p>
                      <a:pPr algn="ctr"/>
                      <a:r>
                        <a:rPr lang="en-US" sz="2400" b="1" dirty="0"/>
                        <a:t>3105.54</a:t>
                      </a:r>
                    </a:p>
                  </a:txBody>
                  <a:tcPr/>
                </a:tc>
                <a:extLst>
                  <a:ext uri="{0D108BD9-81ED-4DB2-BD59-A6C34878D82A}">
                    <a16:rowId xmlns:a16="http://schemas.microsoft.com/office/drawing/2014/main" val="412183669"/>
                  </a:ext>
                </a:extLst>
              </a:tr>
            </a:tbl>
          </a:graphicData>
        </a:graphic>
      </p:graphicFrame>
      <p:graphicFrame>
        <p:nvGraphicFramePr>
          <p:cNvPr id="4" name="Table 3">
            <a:extLst>
              <a:ext uri="{FF2B5EF4-FFF2-40B4-BE49-F238E27FC236}">
                <a16:creationId xmlns:a16="http://schemas.microsoft.com/office/drawing/2014/main" id="{256B8A3E-885E-50E2-A42E-93AAA5DC8C6E}"/>
              </a:ext>
            </a:extLst>
          </p:cNvPr>
          <p:cNvGraphicFramePr>
            <a:graphicFrameLocks noGrp="1"/>
          </p:cNvGraphicFramePr>
          <p:nvPr>
            <p:extLst>
              <p:ext uri="{D42A27DB-BD31-4B8C-83A1-F6EECF244321}">
                <p14:modId xmlns:p14="http://schemas.microsoft.com/office/powerpoint/2010/main" val="764417920"/>
              </p:ext>
            </p:extLst>
          </p:nvPr>
        </p:nvGraphicFramePr>
        <p:xfrm>
          <a:off x="6460597" y="885664"/>
          <a:ext cx="5086350" cy="5303520"/>
        </p:xfrm>
        <a:graphic>
          <a:graphicData uri="http://schemas.openxmlformats.org/drawingml/2006/table">
            <a:tbl>
              <a:tblPr firstRow="1" bandRow="1">
                <a:tableStyleId>{5C22544A-7EE6-4342-B048-85BDC9FD1C3A}</a:tableStyleId>
              </a:tblPr>
              <a:tblGrid>
                <a:gridCol w="1588718">
                  <a:extLst>
                    <a:ext uri="{9D8B030D-6E8A-4147-A177-3AD203B41FA5}">
                      <a16:colId xmlns:a16="http://schemas.microsoft.com/office/drawing/2014/main" val="2429142278"/>
                    </a:ext>
                  </a:extLst>
                </a:gridCol>
                <a:gridCol w="1748816">
                  <a:extLst>
                    <a:ext uri="{9D8B030D-6E8A-4147-A177-3AD203B41FA5}">
                      <a16:colId xmlns:a16="http://schemas.microsoft.com/office/drawing/2014/main" val="370788718"/>
                    </a:ext>
                  </a:extLst>
                </a:gridCol>
                <a:gridCol w="1748816">
                  <a:extLst>
                    <a:ext uri="{9D8B030D-6E8A-4147-A177-3AD203B41FA5}">
                      <a16:colId xmlns:a16="http://schemas.microsoft.com/office/drawing/2014/main" val="1057106595"/>
                    </a:ext>
                  </a:extLst>
                </a:gridCol>
              </a:tblGrid>
              <a:tr h="413960">
                <a:tc>
                  <a:txBody>
                    <a:bodyPr/>
                    <a:lstStyle/>
                    <a:p>
                      <a:pPr algn="ctr"/>
                      <a:r>
                        <a:rPr lang="en-US" sz="2400" b="1" u="sng" dirty="0">
                          <a:solidFill>
                            <a:schemeClr val="tx1"/>
                          </a:solidFill>
                        </a:rPr>
                        <a:t>Tardies</a:t>
                      </a:r>
                    </a:p>
                  </a:txBody>
                  <a:tcPr/>
                </a:tc>
                <a:tc>
                  <a:txBody>
                    <a:bodyPr/>
                    <a:lstStyle/>
                    <a:p>
                      <a:pPr algn="ctr"/>
                      <a:r>
                        <a:rPr lang="en-US" sz="2400" b="1" u="sng" dirty="0">
                          <a:solidFill>
                            <a:schemeClr val="tx1"/>
                          </a:solidFill>
                        </a:rPr>
                        <a:t># of Students as of 10/28/24</a:t>
                      </a:r>
                    </a:p>
                  </a:txBody>
                  <a:tcPr/>
                </a:tc>
                <a:tc>
                  <a:txBody>
                    <a:bodyPr/>
                    <a:lstStyle/>
                    <a:p>
                      <a:pPr algn="ctr"/>
                      <a:r>
                        <a:rPr lang="en-US" sz="2400" b="1" u="sng" dirty="0">
                          <a:solidFill>
                            <a:schemeClr val="tx1"/>
                          </a:solidFill>
                        </a:rPr>
                        <a:t># of Students as of 12/20/24</a:t>
                      </a:r>
                    </a:p>
                  </a:txBody>
                  <a:tcPr/>
                </a:tc>
                <a:extLst>
                  <a:ext uri="{0D108BD9-81ED-4DB2-BD59-A6C34878D82A}">
                    <a16:rowId xmlns:a16="http://schemas.microsoft.com/office/drawing/2014/main" val="3850807076"/>
                  </a:ext>
                </a:extLst>
              </a:tr>
              <a:tr h="413960">
                <a:tc>
                  <a:txBody>
                    <a:bodyPr/>
                    <a:lstStyle/>
                    <a:p>
                      <a:pPr algn="ctr"/>
                      <a:r>
                        <a:rPr lang="en-US" sz="2400" dirty="0"/>
                        <a:t>0</a:t>
                      </a:r>
                    </a:p>
                  </a:txBody>
                  <a:tcPr/>
                </a:tc>
                <a:tc>
                  <a:txBody>
                    <a:bodyPr/>
                    <a:lstStyle/>
                    <a:p>
                      <a:pPr algn="ctr"/>
                      <a:r>
                        <a:rPr lang="en-US" sz="2400" dirty="0"/>
                        <a:t>133</a:t>
                      </a:r>
                    </a:p>
                  </a:txBody>
                  <a:tcPr/>
                </a:tc>
                <a:tc>
                  <a:txBody>
                    <a:bodyPr/>
                    <a:lstStyle/>
                    <a:p>
                      <a:pPr algn="ctr"/>
                      <a:endParaRPr lang="en-US" sz="2400" dirty="0"/>
                    </a:p>
                  </a:txBody>
                  <a:tcPr/>
                </a:tc>
                <a:extLst>
                  <a:ext uri="{0D108BD9-81ED-4DB2-BD59-A6C34878D82A}">
                    <a16:rowId xmlns:a16="http://schemas.microsoft.com/office/drawing/2014/main" val="277828046"/>
                  </a:ext>
                </a:extLst>
              </a:tr>
              <a:tr h="413960">
                <a:tc>
                  <a:txBody>
                    <a:bodyPr/>
                    <a:lstStyle/>
                    <a:p>
                      <a:pPr algn="ctr"/>
                      <a:r>
                        <a:rPr lang="en-US" sz="2400" dirty="0"/>
                        <a:t>5 - 10 </a:t>
                      </a:r>
                    </a:p>
                  </a:txBody>
                  <a:tcPr/>
                </a:tc>
                <a:tc>
                  <a:txBody>
                    <a:bodyPr/>
                    <a:lstStyle/>
                    <a:p>
                      <a:pPr algn="ctr"/>
                      <a:r>
                        <a:rPr lang="en-US" sz="2400" dirty="0"/>
                        <a:t>228</a:t>
                      </a:r>
                    </a:p>
                  </a:txBody>
                  <a:tcPr/>
                </a:tc>
                <a:tc>
                  <a:txBody>
                    <a:bodyPr/>
                    <a:lstStyle/>
                    <a:p>
                      <a:pPr algn="ctr"/>
                      <a:r>
                        <a:rPr lang="en-US" sz="2400" dirty="0"/>
                        <a:t>302</a:t>
                      </a:r>
                    </a:p>
                  </a:txBody>
                  <a:tcPr/>
                </a:tc>
                <a:extLst>
                  <a:ext uri="{0D108BD9-81ED-4DB2-BD59-A6C34878D82A}">
                    <a16:rowId xmlns:a16="http://schemas.microsoft.com/office/drawing/2014/main" val="2257637658"/>
                  </a:ext>
                </a:extLst>
              </a:tr>
              <a:tr h="413960">
                <a:tc>
                  <a:txBody>
                    <a:bodyPr/>
                    <a:lstStyle/>
                    <a:p>
                      <a:pPr algn="ctr"/>
                      <a:r>
                        <a:rPr lang="en-US" sz="2400" dirty="0"/>
                        <a:t>11 - 15</a:t>
                      </a:r>
                    </a:p>
                  </a:txBody>
                  <a:tcPr/>
                </a:tc>
                <a:tc>
                  <a:txBody>
                    <a:bodyPr/>
                    <a:lstStyle/>
                    <a:p>
                      <a:pPr algn="ctr"/>
                      <a:r>
                        <a:rPr lang="en-US" sz="2400" dirty="0"/>
                        <a:t>74</a:t>
                      </a:r>
                    </a:p>
                  </a:txBody>
                  <a:tcPr/>
                </a:tc>
                <a:tc>
                  <a:txBody>
                    <a:bodyPr/>
                    <a:lstStyle/>
                    <a:p>
                      <a:pPr algn="ctr"/>
                      <a:r>
                        <a:rPr lang="en-US" sz="2400" dirty="0"/>
                        <a:t>110</a:t>
                      </a:r>
                    </a:p>
                  </a:txBody>
                  <a:tcPr/>
                </a:tc>
                <a:extLst>
                  <a:ext uri="{0D108BD9-81ED-4DB2-BD59-A6C34878D82A}">
                    <a16:rowId xmlns:a16="http://schemas.microsoft.com/office/drawing/2014/main" val="2104746742"/>
                  </a:ext>
                </a:extLst>
              </a:tr>
              <a:tr h="413960">
                <a:tc>
                  <a:txBody>
                    <a:bodyPr/>
                    <a:lstStyle/>
                    <a:p>
                      <a:pPr algn="ctr"/>
                      <a:r>
                        <a:rPr lang="en-US" sz="2400" dirty="0"/>
                        <a:t>16 - 20</a:t>
                      </a:r>
                    </a:p>
                  </a:txBody>
                  <a:tcPr/>
                </a:tc>
                <a:tc>
                  <a:txBody>
                    <a:bodyPr/>
                    <a:lstStyle/>
                    <a:p>
                      <a:pPr algn="ctr"/>
                      <a:r>
                        <a:rPr lang="en-US" sz="2400" dirty="0"/>
                        <a:t>23</a:t>
                      </a:r>
                    </a:p>
                  </a:txBody>
                  <a:tcPr/>
                </a:tc>
                <a:tc>
                  <a:txBody>
                    <a:bodyPr/>
                    <a:lstStyle/>
                    <a:p>
                      <a:pPr algn="ctr"/>
                      <a:r>
                        <a:rPr lang="en-US" sz="2400" dirty="0"/>
                        <a:t>54</a:t>
                      </a:r>
                    </a:p>
                  </a:txBody>
                  <a:tcPr/>
                </a:tc>
                <a:extLst>
                  <a:ext uri="{0D108BD9-81ED-4DB2-BD59-A6C34878D82A}">
                    <a16:rowId xmlns:a16="http://schemas.microsoft.com/office/drawing/2014/main" val="2535797521"/>
                  </a:ext>
                </a:extLst>
              </a:tr>
              <a:tr h="413960">
                <a:tc>
                  <a:txBody>
                    <a:bodyPr/>
                    <a:lstStyle/>
                    <a:p>
                      <a:pPr algn="ctr"/>
                      <a:r>
                        <a:rPr lang="en-US" sz="2400" dirty="0"/>
                        <a:t>21 - 25</a:t>
                      </a:r>
                    </a:p>
                  </a:txBody>
                  <a:tcPr/>
                </a:tc>
                <a:tc>
                  <a:txBody>
                    <a:bodyPr/>
                    <a:lstStyle/>
                    <a:p>
                      <a:pPr algn="ctr"/>
                      <a:r>
                        <a:rPr lang="en-US" sz="2400" dirty="0"/>
                        <a:t>8</a:t>
                      </a:r>
                    </a:p>
                  </a:txBody>
                  <a:tcPr/>
                </a:tc>
                <a:tc>
                  <a:txBody>
                    <a:bodyPr/>
                    <a:lstStyle/>
                    <a:p>
                      <a:pPr algn="ctr"/>
                      <a:r>
                        <a:rPr lang="en-US" sz="2400" dirty="0"/>
                        <a:t>22</a:t>
                      </a:r>
                    </a:p>
                  </a:txBody>
                  <a:tcPr/>
                </a:tc>
                <a:extLst>
                  <a:ext uri="{0D108BD9-81ED-4DB2-BD59-A6C34878D82A}">
                    <a16:rowId xmlns:a16="http://schemas.microsoft.com/office/drawing/2014/main" val="2881921141"/>
                  </a:ext>
                </a:extLst>
              </a:tr>
              <a:tr h="413960">
                <a:tc>
                  <a:txBody>
                    <a:bodyPr/>
                    <a:lstStyle/>
                    <a:p>
                      <a:pPr algn="ctr"/>
                      <a:r>
                        <a:rPr lang="en-US" sz="2400" dirty="0"/>
                        <a:t>26 - 30</a:t>
                      </a:r>
                    </a:p>
                  </a:txBody>
                  <a:tcPr/>
                </a:tc>
                <a:tc>
                  <a:txBody>
                    <a:bodyPr/>
                    <a:lstStyle/>
                    <a:p>
                      <a:pPr algn="ctr"/>
                      <a:r>
                        <a:rPr lang="en-US" sz="2400" dirty="0"/>
                        <a:t>3</a:t>
                      </a:r>
                    </a:p>
                  </a:txBody>
                  <a:tcPr/>
                </a:tc>
                <a:tc>
                  <a:txBody>
                    <a:bodyPr/>
                    <a:lstStyle/>
                    <a:p>
                      <a:pPr algn="ctr"/>
                      <a:r>
                        <a:rPr lang="en-US" sz="2400" dirty="0"/>
                        <a:t>12</a:t>
                      </a:r>
                    </a:p>
                  </a:txBody>
                  <a:tcPr/>
                </a:tc>
                <a:extLst>
                  <a:ext uri="{0D108BD9-81ED-4DB2-BD59-A6C34878D82A}">
                    <a16:rowId xmlns:a16="http://schemas.microsoft.com/office/drawing/2014/main" val="1790371090"/>
                  </a:ext>
                </a:extLst>
              </a:tr>
              <a:tr h="413960">
                <a:tc>
                  <a:txBody>
                    <a:bodyPr/>
                    <a:lstStyle/>
                    <a:p>
                      <a:pPr algn="ctr"/>
                      <a:r>
                        <a:rPr lang="en-US" sz="2400" dirty="0"/>
                        <a:t>31 - 35</a:t>
                      </a:r>
                    </a:p>
                  </a:txBody>
                  <a:tcPr/>
                </a:tc>
                <a:tc>
                  <a:txBody>
                    <a:bodyPr/>
                    <a:lstStyle/>
                    <a:p>
                      <a:pPr algn="ctr"/>
                      <a:r>
                        <a:rPr lang="en-US" sz="2400" dirty="0"/>
                        <a:t>1</a:t>
                      </a:r>
                    </a:p>
                  </a:txBody>
                  <a:tcPr/>
                </a:tc>
                <a:tc>
                  <a:txBody>
                    <a:bodyPr/>
                    <a:lstStyle/>
                    <a:p>
                      <a:pPr algn="ctr"/>
                      <a:r>
                        <a:rPr lang="en-US" sz="2400" dirty="0"/>
                        <a:t>6</a:t>
                      </a:r>
                    </a:p>
                  </a:txBody>
                  <a:tcPr/>
                </a:tc>
                <a:extLst>
                  <a:ext uri="{0D108BD9-81ED-4DB2-BD59-A6C34878D82A}">
                    <a16:rowId xmlns:a16="http://schemas.microsoft.com/office/drawing/2014/main" val="3469619372"/>
                  </a:ext>
                </a:extLst>
              </a:tr>
              <a:tr h="413960">
                <a:tc>
                  <a:txBody>
                    <a:bodyPr/>
                    <a:lstStyle/>
                    <a:p>
                      <a:pPr algn="ctr"/>
                      <a:r>
                        <a:rPr lang="en-US" sz="2400" dirty="0"/>
                        <a:t>36 - 39</a:t>
                      </a:r>
                    </a:p>
                  </a:txBody>
                  <a:tcPr/>
                </a:tc>
                <a:tc>
                  <a:txBody>
                    <a:bodyPr/>
                    <a:lstStyle/>
                    <a:p>
                      <a:pPr algn="ctr"/>
                      <a:r>
                        <a:rPr lang="en-US" sz="2400" dirty="0"/>
                        <a:t>0</a:t>
                      </a:r>
                    </a:p>
                  </a:txBody>
                  <a:tcPr/>
                </a:tc>
                <a:tc>
                  <a:txBody>
                    <a:bodyPr/>
                    <a:lstStyle/>
                    <a:p>
                      <a:pPr algn="ctr"/>
                      <a:r>
                        <a:rPr lang="en-US" sz="2400" dirty="0"/>
                        <a:t>3</a:t>
                      </a:r>
                    </a:p>
                  </a:txBody>
                  <a:tcPr/>
                </a:tc>
                <a:extLst>
                  <a:ext uri="{0D108BD9-81ED-4DB2-BD59-A6C34878D82A}">
                    <a16:rowId xmlns:a16="http://schemas.microsoft.com/office/drawing/2014/main" val="1148962704"/>
                  </a:ext>
                </a:extLst>
              </a:tr>
              <a:tr h="413960">
                <a:tc>
                  <a:txBody>
                    <a:bodyPr/>
                    <a:lstStyle/>
                    <a:p>
                      <a:pPr algn="ctr"/>
                      <a:r>
                        <a:rPr lang="en-US" sz="2400" dirty="0"/>
                        <a:t>40</a:t>
                      </a:r>
                    </a:p>
                  </a:txBody>
                  <a:tcPr/>
                </a:tc>
                <a:tc>
                  <a:txBody>
                    <a:bodyPr/>
                    <a:lstStyle/>
                    <a:p>
                      <a:pPr algn="ctr"/>
                      <a:r>
                        <a:rPr lang="en-US" sz="2400" dirty="0"/>
                        <a:t>0</a:t>
                      </a:r>
                    </a:p>
                  </a:txBody>
                  <a:tcPr/>
                </a:tc>
                <a:tc>
                  <a:txBody>
                    <a:bodyPr/>
                    <a:lstStyle/>
                    <a:p>
                      <a:pPr algn="ctr"/>
                      <a:r>
                        <a:rPr lang="en-US" sz="2400" dirty="0"/>
                        <a:t>2</a:t>
                      </a:r>
                    </a:p>
                  </a:txBody>
                  <a:tcPr/>
                </a:tc>
                <a:extLst>
                  <a:ext uri="{0D108BD9-81ED-4DB2-BD59-A6C34878D82A}">
                    <a16:rowId xmlns:a16="http://schemas.microsoft.com/office/drawing/2014/main" val="941945313"/>
                  </a:ext>
                </a:extLst>
              </a:tr>
            </a:tbl>
          </a:graphicData>
        </a:graphic>
      </p:graphicFrame>
      <p:pic>
        <p:nvPicPr>
          <p:cNvPr id="5" name="Picture 2" descr="Attendance / Home">
            <a:extLst>
              <a:ext uri="{FF2B5EF4-FFF2-40B4-BE49-F238E27FC236}">
                <a16:creationId xmlns:a16="http://schemas.microsoft.com/office/drawing/2014/main" id="{164669A5-6177-7364-6BE9-1C99029DB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490" y="6189184"/>
            <a:ext cx="1223782" cy="73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669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iscipline Lost…Children Running Amok">
            <a:extLst>
              <a:ext uri="{FF2B5EF4-FFF2-40B4-BE49-F238E27FC236}">
                <a16:creationId xmlns:a16="http://schemas.microsoft.com/office/drawing/2014/main" id="{072BB7AF-B45B-4CE1-97B1-81FB9AAB6B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342" y="1430346"/>
            <a:ext cx="3686612" cy="3686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90533322-7F52-15F6-185E-020C369BECD0}"/>
              </a:ext>
            </a:extLst>
          </p:cNvPr>
          <p:cNvSpPr txBox="1">
            <a:spLocks noChangeArrowheads="1"/>
          </p:cNvSpPr>
          <p:nvPr/>
        </p:nvSpPr>
        <p:spPr bwMode="auto">
          <a:xfrm>
            <a:off x="316972" y="164506"/>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dirty="0">
                <a:solidFill>
                  <a:schemeClr val="bg1"/>
                </a:solidFill>
                <a:latin typeface="Arial"/>
                <a:cs typeface="Arial"/>
              </a:rPr>
              <a:t>Discipline </a:t>
            </a:r>
            <a:endParaRPr lang="en-US" altLang="en-US" sz="2800" dirty="0">
              <a:solidFill>
                <a:schemeClr val="bg1"/>
              </a:solidFill>
              <a:latin typeface="Arial"/>
              <a:cs typeface="Arial"/>
            </a:endParaRPr>
          </a:p>
        </p:txBody>
      </p:sp>
      <p:graphicFrame>
        <p:nvGraphicFramePr>
          <p:cNvPr id="11" name="Table 10">
            <a:extLst>
              <a:ext uri="{FF2B5EF4-FFF2-40B4-BE49-F238E27FC236}">
                <a16:creationId xmlns:a16="http://schemas.microsoft.com/office/drawing/2014/main" id="{5AE5CE10-D213-40E5-6205-45028A0A436A}"/>
              </a:ext>
            </a:extLst>
          </p:cNvPr>
          <p:cNvGraphicFramePr>
            <a:graphicFrameLocks noGrp="1"/>
          </p:cNvGraphicFramePr>
          <p:nvPr>
            <p:extLst>
              <p:ext uri="{D42A27DB-BD31-4B8C-83A1-F6EECF244321}">
                <p14:modId xmlns:p14="http://schemas.microsoft.com/office/powerpoint/2010/main" val="3107721813"/>
              </p:ext>
            </p:extLst>
          </p:nvPr>
        </p:nvGraphicFramePr>
        <p:xfrm>
          <a:off x="402581" y="1022853"/>
          <a:ext cx="5496330" cy="3474198"/>
        </p:xfrm>
        <a:graphic>
          <a:graphicData uri="http://schemas.openxmlformats.org/drawingml/2006/table">
            <a:tbl>
              <a:tblPr firstRow="1" bandRow="1">
                <a:tableStyleId>{5C22544A-7EE6-4342-B048-85BDC9FD1C3A}</a:tableStyleId>
              </a:tblPr>
              <a:tblGrid>
                <a:gridCol w="2748165">
                  <a:extLst>
                    <a:ext uri="{9D8B030D-6E8A-4147-A177-3AD203B41FA5}">
                      <a16:colId xmlns:a16="http://schemas.microsoft.com/office/drawing/2014/main" val="3444070585"/>
                    </a:ext>
                  </a:extLst>
                </a:gridCol>
                <a:gridCol w="2748165">
                  <a:extLst>
                    <a:ext uri="{9D8B030D-6E8A-4147-A177-3AD203B41FA5}">
                      <a16:colId xmlns:a16="http://schemas.microsoft.com/office/drawing/2014/main" val="3644783085"/>
                    </a:ext>
                  </a:extLst>
                </a:gridCol>
              </a:tblGrid>
              <a:tr h="496314">
                <a:tc>
                  <a:txBody>
                    <a:bodyPr/>
                    <a:lstStyle/>
                    <a:p>
                      <a:pPr algn="ctr" rtl="0" fontAlgn="t"/>
                      <a:r>
                        <a:rPr lang="en-US" sz="2800"/>
                        <a:t>Month</a:t>
                      </a:r>
                    </a:p>
                  </a:txBody>
                  <a:tcPr marL="6350" marR="6350" marT="6350" marB="0"/>
                </a:tc>
                <a:tc>
                  <a:txBody>
                    <a:bodyPr/>
                    <a:lstStyle/>
                    <a:p>
                      <a:pPr algn="ctr" rtl="0" fontAlgn="t"/>
                      <a:r>
                        <a:rPr lang="en-US" sz="2800" dirty="0"/>
                        <a:t>Referral Count</a:t>
                      </a:r>
                    </a:p>
                  </a:txBody>
                  <a:tcPr marL="6350" marR="6350" marT="6350" marB="0"/>
                </a:tc>
                <a:extLst>
                  <a:ext uri="{0D108BD9-81ED-4DB2-BD59-A6C34878D82A}">
                    <a16:rowId xmlns:a16="http://schemas.microsoft.com/office/drawing/2014/main" val="3759293175"/>
                  </a:ext>
                </a:extLst>
              </a:tr>
              <a:tr h="496314">
                <a:tc>
                  <a:txBody>
                    <a:bodyPr/>
                    <a:lstStyle/>
                    <a:p>
                      <a:pPr algn="ctr" rtl="0" fontAlgn="t"/>
                      <a:r>
                        <a:rPr lang="en-US" sz="2800" dirty="0"/>
                        <a:t>August</a:t>
                      </a:r>
                    </a:p>
                  </a:txBody>
                  <a:tcPr marL="6350" marR="6350" marT="6350" marB="0"/>
                </a:tc>
                <a:tc>
                  <a:txBody>
                    <a:bodyPr/>
                    <a:lstStyle/>
                    <a:p>
                      <a:pPr algn="ctr" rtl="0" fontAlgn="t"/>
                      <a:r>
                        <a:rPr lang="en-US" sz="2800" dirty="0"/>
                        <a:t>84</a:t>
                      </a:r>
                    </a:p>
                  </a:txBody>
                  <a:tcPr marL="6350" marR="6350" marT="6350" marB="0"/>
                </a:tc>
                <a:extLst>
                  <a:ext uri="{0D108BD9-81ED-4DB2-BD59-A6C34878D82A}">
                    <a16:rowId xmlns:a16="http://schemas.microsoft.com/office/drawing/2014/main" val="2178070987"/>
                  </a:ext>
                </a:extLst>
              </a:tr>
              <a:tr h="496314">
                <a:tc>
                  <a:txBody>
                    <a:bodyPr/>
                    <a:lstStyle/>
                    <a:p>
                      <a:pPr algn="ctr" rtl="0" fontAlgn="t"/>
                      <a:r>
                        <a:rPr lang="en-US" sz="2800" dirty="0"/>
                        <a:t>September</a:t>
                      </a:r>
                    </a:p>
                  </a:txBody>
                  <a:tcPr marL="6350" marR="6350" marT="6350" marB="0"/>
                </a:tc>
                <a:tc>
                  <a:txBody>
                    <a:bodyPr/>
                    <a:lstStyle/>
                    <a:p>
                      <a:pPr algn="ctr" rtl="0" fontAlgn="t"/>
                      <a:r>
                        <a:rPr lang="en-US" sz="2800" dirty="0"/>
                        <a:t>143</a:t>
                      </a:r>
                    </a:p>
                  </a:txBody>
                  <a:tcPr marL="6350" marR="6350" marT="6350" marB="0"/>
                </a:tc>
                <a:extLst>
                  <a:ext uri="{0D108BD9-81ED-4DB2-BD59-A6C34878D82A}">
                    <a16:rowId xmlns:a16="http://schemas.microsoft.com/office/drawing/2014/main" val="2278710786"/>
                  </a:ext>
                </a:extLst>
              </a:tr>
              <a:tr h="496314">
                <a:tc>
                  <a:txBody>
                    <a:bodyPr/>
                    <a:lstStyle/>
                    <a:p>
                      <a:pPr algn="ctr" rtl="0" fontAlgn="t"/>
                      <a:r>
                        <a:rPr lang="en-US" sz="2800"/>
                        <a:t>October</a:t>
                      </a:r>
                    </a:p>
                  </a:txBody>
                  <a:tcPr marL="6350" marR="6350" marT="6350" marB="0"/>
                </a:tc>
                <a:tc>
                  <a:txBody>
                    <a:bodyPr/>
                    <a:lstStyle/>
                    <a:p>
                      <a:pPr algn="ctr" rtl="0" fontAlgn="t"/>
                      <a:r>
                        <a:rPr lang="en-US" sz="2800" dirty="0"/>
                        <a:t>108</a:t>
                      </a:r>
                    </a:p>
                  </a:txBody>
                  <a:tcPr marL="6350" marR="6350" marT="6350" marB="0"/>
                </a:tc>
                <a:extLst>
                  <a:ext uri="{0D108BD9-81ED-4DB2-BD59-A6C34878D82A}">
                    <a16:rowId xmlns:a16="http://schemas.microsoft.com/office/drawing/2014/main" val="2510608624"/>
                  </a:ext>
                </a:extLst>
              </a:tr>
              <a:tr h="496314">
                <a:tc>
                  <a:txBody>
                    <a:bodyPr/>
                    <a:lstStyle/>
                    <a:p>
                      <a:pPr algn="ctr" rtl="0" fontAlgn="t"/>
                      <a:r>
                        <a:rPr lang="en-US" sz="2800"/>
                        <a:t>November</a:t>
                      </a:r>
                    </a:p>
                  </a:txBody>
                  <a:tcPr marL="6350" marR="6350" marT="6350" marB="0"/>
                </a:tc>
                <a:tc>
                  <a:txBody>
                    <a:bodyPr/>
                    <a:lstStyle/>
                    <a:p>
                      <a:pPr algn="ctr" rtl="0" fontAlgn="t"/>
                      <a:r>
                        <a:rPr lang="en-US" sz="2800" dirty="0"/>
                        <a:t>111</a:t>
                      </a:r>
                    </a:p>
                  </a:txBody>
                  <a:tcPr marL="6350" marR="6350" marT="6350" marB="0"/>
                </a:tc>
                <a:extLst>
                  <a:ext uri="{0D108BD9-81ED-4DB2-BD59-A6C34878D82A}">
                    <a16:rowId xmlns:a16="http://schemas.microsoft.com/office/drawing/2014/main" val="2246141016"/>
                  </a:ext>
                </a:extLst>
              </a:tr>
              <a:tr h="496314">
                <a:tc>
                  <a:txBody>
                    <a:bodyPr/>
                    <a:lstStyle/>
                    <a:p>
                      <a:pPr algn="ctr" rtl="0" fontAlgn="t"/>
                      <a:r>
                        <a:rPr lang="en-US" sz="2800" dirty="0"/>
                        <a:t>December</a:t>
                      </a:r>
                    </a:p>
                  </a:txBody>
                  <a:tcPr marL="6350" marR="6350" marT="6350" marB="0"/>
                </a:tc>
                <a:tc>
                  <a:txBody>
                    <a:bodyPr/>
                    <a:lstStyle/>
                    <a:p>
                      <a:pPr algn="ctr" rtl="0" fontAlgn="t"/>
                      <a:r>
                        <a:rPr lang="en-US" sz="2800" dirty="0"/>
                        <a:t>52</a:t>
                      </a:r>
                    </a:p>
                  </a:txBody>
                  <a:tcPr marL="6350" marR="6350" marT="6350" marB="0"/>
                </a:tc>
                <a:extLst>
                  <a:ext uri="{0D108BD9-81ED-4DB2-BD59-A6C34878D82A}">
                    <a16:rowId xmlns:a16="http://schemas.microsoft.com/office/drawing/2014/main" val="2343712601"/>
                  </a:ext>
                </a:extLst>
              </a:tr>
              <a:tr h="496314">
                <a:tc>
                  <a:txBody>
                    <a:bodyPr/>
                    <a:lstStyle/>
                    <a:p>
                      <a:pPr algn="ctr" rtl="0" fontAlgn="t"/>
                      <a:r>
                        <a:rPr lang="en-US" sz="2800" b="1" dirty="0"/>
                        <a:t>Totals</a:t>
                      </a:r>
                    </a:p>
                  </a:txBody>
                  <a:tcPr marL="6350" marR="6350" marT="6350" marB="0"/>
                </a:tc>
                <a:tc>
                  <a:txBody>
                    <a:bodyPr/>
                    <a:lstStyle/>
                    <a:p>
                      <a:pPr algn="ctr" rtl="0" fontAlgn="t"/>
                      <a:r>
                        <a:rPr lang="en-US" sz="2800" b="1" dirty="0"/>
                        <a:t>498</a:t>
                      </a:r>
                    </a:p>
                  </a:txBody>
                  <a:tcPr marL="6350" marR="6350" marT="6350" marB="0"/>
                </a:tc>
                <a:extLst>
                  <a:ext uri="{0D108BD9-81ED-4DB2-BD59-A6C34878D82A}">
                    <a16:rowId xmlns:a16="http://schemas.microsoft.com/office/drawing/2014/main" val="1061397988"/>
                  </a:ext>
                </a:extLst>
              </a:tr>
            </a:tbl>
          </a:graphicData>
        </a:graphic>
      </p:graphicFrame>
      <p:graphicFrame>
        <p:nvGraphicFramePr>
          <p:cNvPr id="12" name="Table 11">
            <a:extLst>
              <a:ext uri="{FF2B5EF4-FFF2-40B4-BE49-F238E27FC236}">
                <a16:creationId xmlns:a16="http://schemas.microsoft.com/office/drawing/2014/main" id="{60BE7B73-FC55-F827-9592-0DF4AB407314}"/>
              </a:ext>
            </a:extLst>
          </p:cNvPr>
          <p:cNvGraphicFramePr>
            <a:graphicFrameLocks noGrp="1"/>
          </p:cNvGraphicFramePr>
          <p:nvPr>
            <p:extLst>
              <p:ext uri="{D42A27DB-BD31-4B8C-83A1-F6EECF244321}">
                <p14:modId xmlns:p14="http://schemas.microsoft.com/office/powerpoint/2010/main" val="3115893959"/>
              </p:ext>
            </p:extLst>
          </p:nvPr>
        </p:nvGraphicFramePr>
        <p:xfrm>
          <a:off x="402581" y="4914596"/>
          <a:ext cx="6885118" cy="1469390"/>
        </p:xfrm>
        <a:graphic>
          <a:graphicData uri="http://schemas.openxmlformats.org/drawingml/2006/table">
            <a:tbl>
              <a:tblPr firstRow="1" bandRow="1">
                <a:tableStyleId>{5C22544A-7EE6-4342-B048-85BDC9FD1C3A}</a:tableStyleId>
              </a:tblPr>
              <a:tblGrid>
                <a:gridCol w="3442559">
                  <a:extLst>
                    <a:ext uri="{9D8B030D-6E8A-4147-A177-3AD203B41FA5}">
                      <a16:colId xmlns:a16="http://schemas.microsoft.com/office/drawing/2014/main" val="32647435"/>
                    </a:ext>
                  </a:extLst>
                </a:gridCol>
                <a:gridCol w="3442559">
                  <a:extLst>
                    <a:ext uri="{9D8B030D-6E8A-4147-A177-3AD203B41FA5}">
                      <a16:colId xmlns:a16="http://schemas.microsoft.com/office/drawing/2014/main" val="792814223"/>
                    </a:ext>
                  </a:extLst>
                </a:gridCol>
              </a:tblGrid>
              <a:tr h="394155">
                <a:tc>
                  <a:txBody>
                    <a:bodyPr/>
                    <a:lstStyle/>
                    <a:p>
                      <a:pPr algn="ctr" rtl="0" fontAlgn="t"/>
                      <a:r>
                        <a:rPr lang="en-US" sz="2800" dirty="0"/>
                        <a:t>Discipline</a:t>
                      </a:r>
                    </a:p>
                  </a:txBody>
                  <a:tcPr marL="6350" marR="6350" marT="6350" marB="0"/>
                </a:tc>
                <a:tc>
                  <a:txBody>
                    <a:bodyPr/>
                    <a:lstStyle/>
                    <a:p>
                      <a:pPr algn="ctr" rtl="0" fontAlgn="t"/>
                      <a:r>
                        <a:rPr lang="en-US" sz="2800" dirty="0"/>
                        <a:t># of Students</a:t>
                      </a:r>
                    </a:p>
                  </a:txBody>
                  <a:tcPr marL="6350" marR="6350" marT="6350" marB="0"/>
                </a:tc>
                <a:extLst>
                  <a:ext uri="{0D108BD9-81ED-4DB2-BD59-A6C34878D82A}">
                    <a16:rowId xmlns:a16="http://schemas.microsoft.com/office/drawing/2014/main" val="3238262434"/>
                  </a:ext>
                </a:extLst>
              </a:tr>
              <a:tr h="332893">
                <a:tc>
                  <a:txBody>
                    <a:bodyPr/>
                    <a:lstStyle/>
                    <a:p>
                      <a:pPr algn="ctr"/>
                      <a:r>
                        <a:rPr lang="en-US" sz="2800" dirty="0"/>
                        <a:t>In School Suspension</a:t>
                      </a:r>
                    </a:p>
                  </a:txBody>
                  <a:tcPr/>
                </a:tc>
                <a:tc>
                  <a:txBody>
                    <a:bodyPr/>
                    <a:lstStyle/>
                    <a:p>
                      <a:pPr algn="ctr"/>
                      <a:r>
                        <a:rPr lang="en-US" sz="2800" dirty="0"/>
                        <a:t>197</a:t>
                      </a:r>
                    </a:p>
                  </a:txBody>
                  <a:tcPr/>
                </a:tc>
                <a:extLst>
                  <a:ext uri="{0D108BD9-81ED-4DB2-BD59-A6C34878D82A}">
                    <a16:rowId xmlns:a16="http://schemas.microsoft.com/office/drawing/2014/main" val="1298137573"/>
                  </a:ext>
                </a:extLst>
              </a:tr>
              <a:tr h="332893">
                <a:tc>
                  <a:txBody>
                    <a:bodyPr/>
                    <a:lstStyle/>
                    <a:p>
                      <a:pPr algn="ctr"/>
                      <a:r>
                        <a:rPr lang="en-US" sz="2800" dirty="0"/>
                        <a:t>Out of Suspension</a:t>
                      </a:r>
                    </a:p>
                  </a:txBody>
                  <a:tcPr/>
                </a:tc>
                <a:tc>
                  <a:txBody>
                    <a:bodyPr/>
                    <a:lstStyle/>
                    <a:p>
                      <a:pPr algn="ctr"/>
                      <a:r>
                        <a:rPr lang="en-US" sz="2800" dirty="0"/>
                        <a:t>108</a:t>
                      </a:r>
                    </a:p>
                  </a:txBody>
                  <a:tcPr/>
                </a:tc>
                <a:extLst>
                  <a:ext uri="{0D108BD9-81ED-4DB2-BD59-A6C34878D82A}">
                    <a16:rowId xmlns:a16="http://schemas.microsoft.com/office/drawing/2014/main" val="265329845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11DF8F5-6B2B-429A-9F31-845D0CB1F96A}"/>
              </a:ext>
            </a:extLst>
          </p:cNvPr>
          <p:cNvSpPr txBox="1">
            <a:spLocks noChangeArrowheads="1"/>
          </p:cNvSpPr>
          <p:nvPr/>
        </p:nvSpPr>
        <p:spPr bwMode="auto">
          <a:xfrm>
            <a:off x="7475587" y="1325195"/>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buFont typeface="Arial" panose="020B0604020202020204" pitchFamily="34" charset="0"/>
              <a:buChar char="•"/>
            </a:pPr>
            <a:r>
              <a:rPr lang="en-US" altLang="en-US" sz="2400" dirty="0">
                <a:latin typeface="Arial"/>
                <a:cs typeface="Arial"/>
              </a:rPr>
              <a:t>Total Referrals: 306 (45 Day)</a:t>
            </a:r>
          </a:p>
          <a:p>
            <a:pPr marL="571500" indent="-571500">
              <a:buFont typeface="Arial" panose="020B0604020202020204" pitchFamily="34" charset="0"/>
              <a:buChar char="•"/>
            </a:pPr>
            <a:r>
              <a:rPr lang="en-US" altLang="en-US" sz="2400" dirty="0">
                <a:latin typeface="Arial"/>
                <a:cs typeface="Arial"/>
              </a:rPr>
              <a:t>Total Referrals: 498 (90 Day)</a:t>
            </a:r>
            <a:br>
              <a:rPr lang="en-US" altLang="en-US" dirty="0">
                <a:latin typeface="Arial"/>
                <a:cs typeface="Arial"/>
              </a:rPr>
            </a:br>
            <a:endParaRPr lang="en-US" altLang="en-US" dirty="0"/>
          </a:p>
        </p:txBody>
      </p:sp>
      <p:sp>
        <p:nvSpPr>
          <p:cNvPr id="7" name="TextBox 6">
            <a:extLst>
              <a:ext uri="{FF2B5EF4-FFF2-40B4-BE49-F238E27FC236}">
                <a16:creationId xmlns:a16="http://schemas.microsoft.com/office/drawing/2014/main" id="{68E43228-DCAB-4DC8-A332-CB0010BA62A9}"/>
              </a:ext>
            </a:extLst>
          </p:cNvPr>
          <p:cNvSpPr txBox="1"/>
          <p:nvPr/>
        </p:nvSpPr>
        <p:spPr>
          <a:xfrm>
            <a:off x="2657020" y="4867683"/>
            <a:ext cx="273750" cy="369332"/>
          </a:xfrm>
          <a:prstGeom prst="rect">
            <a:avLst/>
          </a:prstGeom>
          <a:noFill/>
        </p:spPr>
        <p:txBody>
          <a:bodyPr wrap="square" rtlCol="0">
            <a:spAutoFit/>
          </a:bodyPr>
          <a:lstStyle/>
          <a:p>
            <a:r>
              <a:rPr lang="en-US" b="1" dirty="0"/>
              <a:t>2</a:t>
            </a:r>
          </a:p>
        </p:txBody>
      </p:sp>
      <p:sp>
        <p:nvSpPr>
          <p:cNvPr id="8" name="TextBox 7">
            <a:extLst>
              <a:ext uri="{FF2B5EF4-FFF2-40B4-BE49-F238E27FC236}">
                <a16:creationId xmlns:a16="http://schemas.microsoft.com/office/drawing/2014/main" id="{CBDE83AB-D2CF-4D1E-9811-1DAC58044464}"/>
              </a:ext>
            </a:extLst>
          </p:cNvPr>
          <p:cNvSpPr txBox="1"/>
          <p:nvPr/>
        </p:nvSpPr>
        <p:spPr>
          <a:xfrm>
            <a:off x="3403140" y="4154990"/>
            <a:ext cx="457200" cy="369332"/>
          </a:xfrm>
          <a:prstGeom prst="rect">
            <a:avLst/>
          </a:prstGeom>
          <a:noFill/>
        </p:spPr>
        <p:txBody>
          <a:bodyPr wrap="square" rtlCol="0">
            <a:spAutoFit/>
          </a:bodyPr>
          <a:lstStyle/>
          <a:p>
            <a:r>
              <a:rPr lang="en-US" b="1" dirty="0"/>
              <a:t>56</a:t>
            </a:r>
          </a:p>
        </p:txBody>
      </p:sp>
      <p:sp>
        <p:nvSpPr>
          <p:cNvPr id="9" name="TextBox 8">
            <a:extLst>
              <a:ext uri="{FF2B5EF4-FFF2-40B4-BE49-F238E27FC236}">
                <a16:creationId xmlns:a16="http://schemas.microsoft.com/office/drawing/2014/main" id="{BCD213F8-9A4B-4FAD-890B-79AF8F972FDA}"/>
              </a:ext>
            </a:extLst>
          </p:cNvPr>
          <p:cNvSpPr txBox="1"/>
          <p:nvPr/>
        </p:nvSpPr>
        <p:spPr>
          <a:xfrm>
            <a:off x="4295783" y="4867683"/>
            <a:ext cx="457200" cy="369332"/>
          </a:xfrm>
          <a:prstGeom prst="rect">
            <a:avLst/>
          </a:prstGeom>
          <a:noFill/>
        </p:spPr>
        <p:txBody>
          <a:bodyPr wrap="square" rtlCol="0">
            <a:spAutoFit/>
          </a:bodyPr>
          <a:lstStyle/>
          <a:p>
            <a:r>
              <a:rPr lang="en-US" b="1" dirty="0"/>
              <a:t>2</a:t>
            </a:r>
          </a:p>
        </p:txBody>
      </p:sp>
      <p:sp>
        <p:nvSpPr>
          <p:cNvPr id="10" name="TextBox 9">
            <a:extLst>
              <a:ext uri="{FF2B5EF4-FFF2-40B4-BE49-F238E27FC236}">
                <a16:creationId xmlns:a16="http://schemas.microsoft.com/office/drawing/2014/main" id="{B5EF30F4-92E1-47FD-B576-35F42405A7DF}"/>
              </a:ext>
            </a:extLst>
          </p:cNvPr>
          <p:cNvSpPr txBox="1"/>
          <p:nvPr/>
        </p:nvSpPr>
        <p:spPr>
          <a:xfrm>
            <a:off x="5000169" y="4683017"/>
            <a:ext cx="457200" cy="369332"/>
          </a:xfrm>
          <a:prstGeom prst="rect">
            <a:avLst/>
          </a:prstGeom>
          <a:noFill/>
        </p:spPr>
        <p:txBody>
          <a:bodyPr wrap="square" rtlCol="0">
            <a:spAutoFit/>
          </a:bodyPr>
          <a:lstStyle/>
          <a:p>
            <a:r>
              <a:rPr lang="en-US" b="1" dirty="0"/>
              <a:t>11</a:t>
            </a:r>
          </a:p>
        </p:txBody>
      </p:sp>
      <p:sp>
        <p:nvSpPr>
          <p:cNvPr id="11" name="TextBox 10">
            <a:extLst>
              <a:ext uri="{FF2B5EF4-FFF2-40B4-BE49-F238E27FC236}">
                <a16:creationId xmlns:a16="http://schemas.microsoft.com/office/drawing/2014/main" id="{0DE2FD5E-160C-49F8-84F6-5FB97132A187}"/>
              </a:ext>
            </a:extLst>
          </p:cNvPr>
          <p:cNvSpPr txBox="1"/>
          <p:nvPr/>
        </p:nvSpPr>
        <p:spPr>
          <a:xfrm>
            <a:off x="5867400" y="4506153"/>
            <a:ext cx="457200" cy="369332"/>
          </a:xfrm>
          <a:prstGeom prst="rect">
            <a:avLst/>
          </a:prstGeom>
          <a:noFill/>
        </p:spPr>
        <p:txBody>
          <a:bodyPr wrap="square" rtlCol="0">
            <a:spAutoFit/>
          </a:bodyPr>
          <a:lstStyle/>
          <a:p>
            <a:r>
              <a:rPr lang="en-US" b="1" dirty="0"/>
              <a:t>25</a:t>
            </a:r>
          </a:p>
        </p:txBody>
      </p:sp>
      <p:sp>
        <p:nvSpPr>
          <p:cNvPr id="12" name="TextBox 11">
            <a:extLst>
              <a:ext uri="{FF2B5EF4-FFF2-40B4-BE49-F238E27FC236}">
                <a16:creationId xmlns:a16="http://schemas.microsoft.com/office/drawing/2014/main" id="{8D822761-1687-4C8B-9048-44078EABD085}"/>
              </a:ext>
            </a:extLst>
          </p:cNvPr>
          <p:cNvSpPr txBox="1"/>
          <p:nvPr/>
        </p:nvSpPr>
        <p:spPr>
          <a:xfrm>
            <a:off x="6615952" y="2752227"/>
            <a:ext cx="573742" cy="369332"/>
          </a:xfrm>
          <a:prstGeom prst="rect">
            <a:avLst/>
          </a:prstGeom>
          <a:noFill/>
        </p:spPr>
        <p:txBody>
          <a:bodyPr wrap="square" rtlCol="0">
            <a:spAutoFit/>
          </a:bodyPr>
          <a:lstStyle/>
          <a:p>
            <a:r>
              <a:rPr lang="en-US" b="1" dirty="0"/>
              <a:t>145</a:t>
            </a:r>
          </a:p>
        </p:txBody>
      </p:sp>
      <p:sp>
        <p:nvSpPr>
          <p:cNvPr id="13" name="TextBox 12">
            <a:extLst>
              <a:ext uri="{FF2B5EF4-FFF2-40B4-BE49-F238E27FC236}">
                <a16:creationId xmlns:a16="http://schemas.microsoft.com/office/drawing/2014/main" id="{35F38362-CB6A-473F-A354-F2D7E9342D70}"/>
              </a:ext>
            </a:extLst>
          </p:cNvPr>
          <p:cNvSpPr txBox="1"/>
          <p:nvPr/>
        </p:nvSpPr>
        <p:spPr>
          <a:xfrm>
            <a:off x="7521132" y="4690819"/>
            <a:ext cx="573742" cy="369332"/>
          </a:xfrm>
          <a:prstGeom prst="rect">
            <a:avLst/>
          </a:prstGeom>
          <a:noFill/>
        </p:spPr>
        <p:txBody>
          <a:bodyPr wrap="square" rtlCol="0">
            <a:spAutoFit/>
          </a:bodyPr>
          <a:lstStyle/>
          <a:p>
            <a:r>
              <a:rPr lang="en-US" b="1" dirty="0"/>
              <a:t>18</a:t>
            </a:r>
          </a:p>
        </p:txBody>
      </p:sp>
      <p:sp>
        <p:nvSpPr>
          <p:cNvPr id="14" name="TextBox 13">
            <a:extLst>
              <a:ext uri="{FF2B5EF4-FFF2-40B4-BE49-F238E27FC236}">
                <a16:creationId xmlns:a16="http://schemas.microsoft.com/office/drawing/2014/main" id="{18332271-1997-4475-BD35-7F06B0AE397E}"/>
              </a:ext>
            </a:extLst>
          </p:cNvPr>
          <p:cNvSpPr txBox="1"/>
          <p:nvPr/>
        </p:nvSpPr>
        <p:spPr>
          <a:xfrm>
            <a:off x="8318457" y="4313685"/>
            <a:ext cx="573742" cy="369332"/>
          </a:xfrm>
          <a:prstGeom prst="rect">
            <a:avLst/>
          </a:prstGeom>
          <a:noFill/>
        </p:spPr>
        <p:txBody>
          <a:bodyPr wrap="square" rtlCol="0">
            <a:spAutoFit/>
          </a:bodyPr>
          <a:lstStyle/>
          <a:p>
            <a:r>
              <a:rPr lang="en-US" b="1" dirty="0"/>
              <a:t>42</a:t>
            </a:r>
          </a:p>
        </p:txBody>
      </p:sp>
      <p:sp>
        <p:nvSpPr>
          <p:cNvPr id="15" name="TextBox 14">
            <a:extLst>
              <a:ext uri="{FF2B5EF4-FFF2-40B4-BE49-F238E27FC236}">
                <a16:creationId xmlns:a16="http://schemas.microsoft.com/office/drawing/2014/main" id="{D66F8259-45CD-4249-A55E-BF62FFFAA153}"/>
              </a:ext>
            </a:extLst>
          </p:cNvPr>
          <p:cNvSpPr txBox="1"/>
          <p:nvPr/>
        </p:nvSpPr>
        <p:spPr>
          <a:xfrm>
            <a:off x="9214520" y="4881049"/>
            <a:ext cx="457200" cy="369332"/>
          </a:xfrm>
          <a:prstGeom prst="rect">
            <a:avLst/>
          </a:prstGeom>
          <a:noFill/>
        </p:spPr>
        <p:txBody>
          <a:bodyPr wrap="square" rtlCol="0">
            <a:spAutoFit/>
          </a:bodyPr>
          <a:lstStyle/>
          <a:p>
            <a:r>
              <a:rPr lang="en-US" b="1" dirty="0"/>
              <a:t>2</a:t>
            </a:r>
          </a:p>
        </p:txBody>
      </p:sp>
      <p:sp>
        <p:nvSpPr>
          <p:cNvPr id="16" name="TextBox 15">
            <a:extLst>
              <a:ext uri="{FF2B5EF4-FFF2-40B4-BE49-F238E27FC236}">
                <a16:creationId xmlns:a16="http://schemas.microsoft.com/office/drawing/2014/main" id="{E311F30B-7A83-4A0F-9E7B-98A1D3C62D19}"/>
              </a:ext>
            </a:extLst>
          </p:cNvPr>
          <p:cNvSpPr txBox="1"/>
          <p:nvPr/>
        </p:nvSpPr>
        <p:spPr>
          <a:xfrm>
            <a:off x="10021069" y="4881049"/>
            <a:ext cx="457200" cy="369332"/>
          </a:xfrm>
          <a:prstGeom prst="rect">
            <a:avLst/>
          </a:prstGeom>
          <a:noFill/>
        </p:spPr>
        <p:txBody>
          <a:bodyPr wrap="square" rtlCol="0">
            <a:spAutoFit/>
          </a:bodyPr>
          <a:lstStyle/>
          <a:p>
            <a:r>
              <a:rPr lang="en-US" b="1" dirty="0"/>
              <a:t>3</a:t>
            </a:r>
          </a:p>
        </p:txBody>
      </p:sp>
      <p:sp>
        <p:nvSpPr>
          <p:cNvPr id="18" name="TextBox 17">
            <a:extLst>
              <a:ext uri="{FF2B5EF4-FFF2-40B4-BE49-F238E27FC236}">
                <a16:creationId xmlns:a16="http://schemas.microsoft.com/office/drawing/2014/main" id="{F79D3256-7F53-4C06-ACC6-F135D5EE8DD5}"/>
              </a:ext>
            </a:extLst>
          </p:cNvPr>
          <p:cNvSpPr txBox="1"/>
          <p:nvPr/>
        </p:nvSpPr>
        <p:spPr>
          <a:xfrm>
            <a:off x="11654955" y="6415649"/>
            <a:ext cx="4608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M</a:t>
            </a:r>
          </a:p>
        </p:txBody>
      </p:sp>
      <p:pic>
        <p:nvPicPr>
          <p:cNvPr id="2" name="Picture 1">
            <a:extLst>
              <a:ext uri="{FF2B5EF4-FFF2-40B4-BE49-F238E27FC236}">
                <a16:creationId xmlns:a16="http://schemas.microsoft.com/office/drawing/2014/main" id="{9C190B08-8329-3492-534F-01044F93C6F6}"/>
              </a:ext>
            </a:extLst>
          </p:cNvPr>
          <p:cNvPicPr>
            <a:picLocks noChangeAspect="1"/>
          </p:cNvPicPr>
          <p:nvPr/>
        </p:nvPicPr>
        <p:blipFill>
          <a:blip r:embed="rId2"/>
          <a:stretch>
            <a:fillRect/>
          </a:stretch>
        </p:blipFill>
        <p:spPr>
          <a:xfrm>
            <a:off x="76199" y="1788265"/>
            <a:ext cx="11994825" cy="5050839"/>
          </a:xfrm>
          <a:prstGeom prst="rect">
            <a:avLst/>
          </a:prstGeom>
        </p:spPr>
      </p:pic>
      <p:sp>
        <p:nvSpPr>
          <p:cNvPr id="3" name="TextBox 2">
            <a:extLst>
              <a:ext uri="{FF2B5EF4-FFF2-40B4-BE49-F238E27FC236}">
                <a16:creationId xmlns:a16="http://schemas.microsoft.com/office/drawing/2014/main" id="{49799675-CF52-4257-D359-AC5039F08C88}"/>
              </a:ext>
            </a:extLst>
          </p:cNvPr>
          <p:cNvSpPr txBox="1"/>
          <p:nvPr/>
        </p:nvSpPr>
        <p:spPr>
          <a:xfrm>
            <a:off x="1904094" y="4690819"/>
            <a:ext cx="483852" cy="369332"/>
          </a:xfrm>
          <a:prstGeom prst="rect">
            <a:avLst/>
          </a:prstGeom>
          <a:noFill/>
        </p:spPr>
        <p:txBody>
          <a:bodyPr wrap="square" rtlCol="0">
            <a:spAutoFit/>
          </a:bodyPr>
          <a:lstStyle/>
          <a:p>
            <a:pPr algn="ctr"/>
            <a:r>
              <a:rPr lang="en-US" dirty="0"/>
              <a:t>2</a:t>
            </a:r>
          </a:p>
        </p:txBody>
      </p:sp>
      <p:sp>
        <p:nvSpPr>
          <p:cNvPr id="19" name="TextBox 18">
            <a:extLst>
              <a:ext uri="{FF2B5EF4-FFF2-40B4-BE49-F238E27FC236}">
                <a16:creationId xmlns:a16="http://schemas.microsoft.com/office/drawing/2014/main" id="{323CEC99-39AD-919A-7BF5-B0ED55185D70}"/>
              </a:ext>
            </a:extLst>
          </p:cNvPr>
          <p:cNvSpPr txBox="1"/>
          <p:nvPr/>
        </p:nvSpPr>
        <p:spPr>
          <a:xfrm>
            <a:off x="2688844" y="3944352"/>
            <a:ext cx="483852" cy="369332"/>
          </a:xfrm>
          <a:prstGeom prst="rect">
            <a:avLst/>
          </a:prstGeom>
          <a:noFill/>
        </p:spPr>
        <p:txBody>
          <a:bodyPr wrap="square" rtlCol="0">
            <a:spAutoFit/>
          </a:bodyPr>
          <a:lstStyle/>
          <a:p>
            <a:pPr algn="ctr"/>
            <a:r>
              <a:rPr lang="en-US" dirty="0"/>
              <a:t>91</a:t>
            </a:r>
          </a:p>
        </p:txBody>
      </p:sp>
      <p:sp>
        <p:nvSpPr>
          <p:cNvPr id="20" name="TextBox 19">
            <a:extLst>
              <a:ext uri="{FF2B5EF4-FFF2-40B4-BE49-F238E27FC236}">
                <a16:creationId xmlns:a16="http://schemas.microsoft.com/office/drawing/2014/main" id="{DA1521D4-5BE0-F742-B743-369B1D5612EF}"/>
              </a:ext>
            </a:extLst>
          </p:cNvPr>
          <p:cNvSpPr txBox="1"/>
          <p:nvPr/>
        </p:nvSpPr>
        <p:spPr>
          <a:xfrm>
            <a:off x="3485221" y="4690819"/>
            <a:ext cx="483852" cy="369332"/>
          </a:xfrm>
          <a:prstGeom prst="rect">
            <a:avLst/>
          </a:prstGeom>
          <a:noFill/>
        </p:spPr>
        <p:txBody>
          <a:bodyPr wrap="square" rtlCol="0">
            <a:spAutoFit/>
          </a:bodyPr>
          <a:lstStyle/>
          <a:p>
            <a:pPr algn="ctr"/>
            <a:r>
              <a:rPr lang="en-US" dirty="0"/>
              <a:t>4</a:t>
            </a:r>
          </a:p>
        </p:txBody>
      </p:sp>
      <p:sp>
        <p:nvSpPr>
          <p:cNvPr id="21" name="TextBox 20">
            <a:extLst>
              <a:ext uri="{FF2B5EF4-FFF2-40B4-BE49-F238E27FC236}">
                <a16:creationId xmlns:a16="http://schemas.microsoft.com/office/drawing/2014/main" id="{87C8B5B3-D345-E12A-78CB-B5F92F4ED118}"/>
              </a:ext>
            </a:extLst>
          </p:cNvPr>
          <p:cNvSpPr txBox="1"/>
          <p:nvPr/>
        </p:nvSpPr>
        <p:spPr>
          <a:xfrm>
            <a:off x="4318422" y="4565623"/>
            <a:ext cx="483852" cy="369332"/>
          </a:xfrm>
          <a:prstGeom prst="rect">
            <a:avLst/>
          </a:prstGeom>
          <a:noFill/>
        </p:spPr>
        <p:txBody>
          <a:bodyPr wrap="square" rtlCol="0">
            <a:spAutoFit/>
          </a:bodyPr>
          <a:lstStyle/>
          <a:p>
            <a:pPr algn="ctr"/>
            <a:r>
              <a:rPr lang="en-US" dirty="0"/>
              <a:t>21</a:t>
            </a:r>
          </a:p>
        </p:txBody>
      </p:sp>
      <p:sp>
        <p:nvSpPr>
          <p:cNvPr id="22" name="TextBox 21">
            <a:extLst>
              <a:ext uri="{FF2B5EF4-FFF2-40B4-BE49-F238E27FC236}">
                <a16:creationId xmlns:a16="http://schemas.microsoft.com/office/drawing/2014/main" id="{3D702E40-207F-BF39-F838-DA119D6D24A1}"/>
              </a:ext>
            </a:extLst>
          </p:cNvPr>
          <p:cNvSpPr txBox="1"/>
          <p:nvPr/>
        </p:nvSpPr>
        <p:spPr>
          <a:xfrm>
            <a:off x="5056872" y="4360331"/>
            <a:ext cx="483852" cy="369332"/>
          </a:xfrm>
          <a:prstGeom prst="rect">
            <a:avLst/>
          </a:prstGeom>
          <a:noFill/>
        </p:spPr>
        <p:txBody>
          <a:bodyPr wrap="square" rtlCol="0">
            <a:spAutoFit/>
          </a:bodyPr>
          <a:lstStyle/>
          <a:p>
            <a:pPr algn="ctr"/>
            <a:r>
              <a:rPr lang="en-US" dirty="0"/>
              <a:t>36</a:t>
            </a:r>
          </a:p>
        </p:txBody>
      </p:sp>
      <p:sp>
        <p:nvSpPr>
          <p:cNvPr id="23" name="TextBox 22">
            <a:extLst>
              <a:ext uri="{FF2B5EF4-FFF2-40B4-BE49-F238E27FC236}">
                <a16:creationId xmlns:a16="http://schemas.microsoft.com/office/drawing/2014/main" id="{76221654-CBC5-03A6-3BA1-6255849959E2}"/>
              </a:ext>
            </a:extLst>
          </p:cNvPr>
          <p:cNvSpPr txBox="1"/>
          <p:nvPr/>
        </p:nvSpPr>
        <p:spPr>
          <a:xfrm>
            <a:off x="5767635" y="2627722"/>
            <a:ext cx="656729" cy="369332"/>
          </a:xfrm>
          <a:prstGeom prst="rect">
            <a:avLst/>
          </a:prstGeom>
          <a:noFill/>
        </p:spPr>
        <p:txBody>
          <a:bodyPr wrap="square" rtlCol="0">
            <a:spAutoFit/>
          </a:bodyPr>
          <a:lstStyle/>
          <a:p>
            <a:pPr algn="ctr"/>
            <a:r>
              <a:rPr lang="en-US" dirty="0"/>
              <a:t>252</a:t>
            </a:r>
          </a:p>
        </p:txBody>
      </p:sp>
      <p:sp>
        <p:nvSpPr>
          <p:cNvPr id="24" name="TextBox 23">
            <a:extLst>
              <a:ext uri="{FF2B5EF4-FFF2-40B4-BE49-F238E27FC236}">
                <a16:creationId xmlns:a16="http://schemas.microsoft.com/office/drawing/2014/main" id="{FF6B6328-309D-000D-D15D-F60F5C1318C8}"/>
              </a:ext>
            </a:extLst>
          </p:cNvPr>
          <p:cNvSpPr txBox="1"/>
          <p:nvPr/>
        </p:nvSpPr>
        <p:spPr>
          <a:xfrm>
            <a:off x="6673949" y="4697744"/>
            <a:ext cx="483852" cy="369332"/>
          </a:xfrm>
          <a:prstGeom prst="rect">
            <a:avLst/>
          </a:prstGeom>
          <a:noFill/>
        </p:spPr>
        <p:txBody>
          <a:bodyPr wrap="square" rtlCol="0">
            <a:spAutoFit/>
          </a:bodyPr>
          <a:lstStyle/>
          <a:p>
            <a:pPr algn="ctr"/>
            <a:r>
              <a:rPr lang="en-US" dirty="0"/>
              <a:t>1</a:t>
            </a:r>
          </a:p>
        </p:txBody>
      </p:sp>
      <p:sp>
        <p:nvSpPr>
          <p:cNvPr id="25" name="TextBox 24">
            <a:extLst>
              <a:ext uri="{FF2B5EF4-FFF2-40B4-BE49-F238E27FC236}">
                <a16:creationId xmlns:a16="http://schemas.microsoft.com/office/drawing/2014/main" id="{41BB6094-A397-BAB0-3EEF-A8382124F623}"/>
              </a:ext>
            </a:extLst>
          </p:cNvPr>
          <p:cNvSpPr txBox="1"/>
          <p:nvPr/>
        </p:nvSpPr>
        <p:spPr>
          <a:xfrm>
            <a:off x="7433560" y="4690819"/>
            <a:ext cx="483852" cy="369332"/>
          </a:xfrm>
          <a:prstGeom prst="rect">
            <a:avLst/>
          </a:prstGeom>
          <a:noFill/>
        </p:spPr>
        <p:txBody>
          <a:bodyPr wrap="square" rtlCol="0">
            <a:spAutoFit/>
          </a:bodyPr>
          <a:lstStyle/>
          <a:p>
            <a:pPr algn="ctr"/>
            <a:r>
              <a:rPr lang="en-US" dirty="0"/>
              <a:t>2</a:t>
            </a:r>
          </a:p>
        </p:txBody>
      </p:sp>
      <p:sp>
        <p:nvSpPr>
          <p:cNvPr id="26" name="TextBox 25">
            <a:extLst>
              <a:ext uri="{FF2B5EF4-FFF2-40B4-BE49-F238E27FC236}">
                <a16:creationId xmlns:a16="http://schemas.microsoft.com/office/drawing/2014/main" id="{1E946A5B-20E7-C81A-4134-E2A3A983FFC5}"/>
              </a:ext>
            </a:extLst>
          </p:cNvPr>
          <p:cNvSpPr txBox="1"/>
          <p:nvPr/>
        </p:nvSpPr>
        <p:spPr>
          <a:xfrm>
            <a:off x="8215764" y="4498351"/>
            <a:ext cx="483852" cy="369332"/>
          </a:xfrm>
          <a:prstGeom prst="rect">
            <a:avLst/>
          </a:prstGeom>
          <a:noFill/>
        </p:spPr>
        <p:txBody>
          <a:bodyPr wrap="square" rtlCol="0">
            <a:spAutoFit/>
          </a:bodyPr>
          <a:lstStyle/>
          <a:p>
            <a:pPr algn="ctr"/>
            <a:r>
              <a:rPr lang="en-US" dirty="0"/>
              <a:t>29</a:t>
            </a:r>
          </a:p>
        </p:txBody>
      </p:sp>
      <p:sp>
        <p:nvSpPr>
          <p:cNvPr id="27" name="TextBox 26">
            <a:extLst>
              <a:ext uri="{FF2B5EF4-FFF2-40B4-BE49-F238E27FC236}">
                <a16:creationId xmlns:a16="http://schemas.microsoft.com/office/drawing/2014/main" id="{16BA73D1-B8BF-656E-8E06-B19CEE33B1B2}"/>
              </a:ext>
            </a:extLst>
          </p:cNvPr>
          <p:cNvSpPr txBox="1"/>
          <p:nvPr/>
        </p:nvSpPr>
        <p:spPr>
          <a:xfrm>
            <a:off x="9044497" y="4291350"/>
            <a:ext cx="483852" cy="369332"/>
          </a:xfrm>
          <a:prstGeom prst="rect">
            <a:avLst/>
          </a:prstGeom>
          <a:noFill/>
        </p:spPr>
        <p:txBody>
          <a:bodyPr wrap="square" rtlCol="0">
            <a:spAutoFit/>
          </a:bodyPr>
          <a:lstStyle/>
          <a:p>
            <a:pPr algn="ctr"/>
            <a:r>
              <a:rPr lang="en-US" dirty="0"/>
              <a:t>53</a:t>
            </a:r>
          </a:p>
        </p:txBody>
      </p:sp>
      <p:sp>
        <p:nvSpPr>
          <p:cNvPr id="28" name="TextBox 27">
            <a:extLst>
              <a:ext uri="{FF2B5EF4-FFF2-40B4-BE49-F238E27FC236}">
                <a16:creationId xmlns:a16="http://schemas.microsoft.com/office/drawing/2014/main" id="{76E83D4A-F63F-33AC-4548-105780E3C907}"/>
              </a:ext>
            </a:extLst>
          </p:cNvPr>
          <p:cNvSpPr txBox="1"/>
          <p:nvPr/>
        </p:nvSpPr>
        <p:spPr>
          <a:xfrm>
            <a:off x="9819262" y="4710568"/>
            <a:ext cx="483852" cy="369332"/>
          </a:xfrm>
          <a:prstGeom prst="rect">
            <a:avLst/>
          </a:prstGeom>
          <a:noFill/>
        </p:spPr>
        <p:txBody>
          <a:bodyPr wrap="square" rtlCol="0">
            <a:spAutoFit/>
          </a:bodyPr>
          <a:lstStyle/>
          <a:p>
            <a:pPr algn="ctr"/>
            <a:r>
              <a:rPr lang="en-US" dirty="0"/>
              <a:t>2</a:t>
            </a:r>
          </a:p>
        </p:txBody>
      </p:sp>
      <p:sp>
        <p:nvSpPr>
          <p:cNvPr id="29" name="TextBox 28">
            <a:extLst>
              <a:ext uri="{FF2B5EF4-FFF2-40B4-BE49-F238E27FC236}">
                <a16:creationId xmlns:a16="http://schemas.microsoft.com/office/drawing/2014/main" id="{2595D8B8-E2DE-8F0B-56F2-40A14ED3E5D0}"/>
              </a:ext>
            </a:extLst>
          </p:cNvPr>
          <p:cNvSpPr txBox="1"/>
          <p:nvPr/>
        </p:nvSpPr>
        <p:spPr>
          <a:xfrm>
            <a:off x="10597886" y="4729663"/>
            <a:ext cx="483852" cy="369332"/>
          </a:xfrm>
          <a:prstGeom prst="rect">
            <a:avLst/>
          </a:prstGeom>
          <a:noFill/>
        </p:spPr>
        <p:txBody>
          <a:bodyPr wrap="square" rtlCol="0">
            <a:spAutoFit/>
          </a:bodyPr>
          <a:lstStyle/>
          <a:p>
            <a:pPr algn="ctr"/>
            <a:r>
              <a:rPr lang="en-US" dirty="0"/>
              <a:t>5</a:t>
            </a:r>
          </a:p>
        </p:txBody>
      </p:sp>
      <p:sp>
        <p:nvSpPr>
          <p:cNvPr id="30" name="Title 2">
            <a:extLst>
              <a:ext uri="{FF2B5EF4-FFF2-40B4-BE49-F238E27FC236}">
                <a16:creationId xmlns:a16="http://schemas.microsoft.com/office/drawing/2014/main" id="{7038365C-AF83-55FF-1C27-BB47AFCF9E27}"/>
              </a:ext>
            </a:extLst>
          </p:cNvPr>
          <p:cNvSpPr txBox="1">
            <a:spLocks noChangeArrowheads="1"/>
          </p:cNvSpPr>
          <p:nvPr/>
        </p:nvSpPr>
        <p:spPr bwMode="auto">
          <a:xfrm>
            <a:off x="316972" y="164506"/>
            <a:ext cx="10515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rgbClr val="003296"/>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tLang="en-US" dirty="0">
                <a:solidFill>
                  <a:schemeClr val="bg1"/>
                </a:solidFill>
                <a:latin typeface="Arial"/>
                <a:cs typeface="Arial"/>
              </a:rPr>
              <a:t>Discipline </a:t>
            </a:r>
            <a:endParaRPr lang="en-US" altLang="en-US" sz="2800" dirty="0">
              <a:solidFill>
                <a:schemeClr val="bg1"/>
              </a:solidFill>
              <a:latin typeface="Arial"/>
              <a:cs typeface="Arial"/>
            </a:endParaRPr>
          </a:p>
        </p:txBody>
      </p:sp>
    </p:spTree>
    <p:extLst>
      <p:ext uri="{BB962C8B-B14F-4D97-AF65-F5344CB8AC3E}">
        <p14:creationId xmlns:p14="http://schemas.microsoft.com/office/powerpoint/2010/main" val="2331685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fe98146-5e1e-4168-b55d-b67a3818c9fb"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37183411D63A46B099932C9EA03A2D" ma:contentTypeVersion="20" ma:contentTypeDescription="Create a new document." ma:contentTypeScope="" ma:versionID="a08dc67d93150ad784538b7961960236">
  <xsd:schema xmlns:xsd="http://www.w3.org/2001/XMLSchema" xmlns:xs="http://www.w3.org/2001/XMLSchema" xmlns:p="http://schemas.microsoft.com/office/2006/metadata/properties" xmlns:ns1="http://schemas.microsoft.com/sharepoint/v3" xmlns:ns3="d90ca092-4bec-4e23-aa5f-15e295414dbc" xmlns:ns4="4fe98146-5e1e-4168-b55d-b67a3818c9fb" targetNamespace="http://schemas.microsoft.com/office/2006/metadata/properties" ma:root="true" ma:fieldsID="9c9fc12e0c939fe9d0d6babeaa923012" ns1:_="" ns3:_="" ns4:_="">
    <xsd:import namespace="http://schemas.microsoft.com/sharepoint/v3"/>
    <xsd:import namespace="d90ca092-4bec-4e23-aa5f-15e295414dbc"/>
    <xsd:import namespace="4fe98146-5e1e-4168-b55d-b67a3818c9f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EventHashCode" minOccurs="0"/>
                <xsd:element ref="ns4:MediaServiceGenerationTime" minOccurs="0"/>
                <xsd:element ref="ns4:MediaServiceOCR" minOccurs="0"/>
                <xsd:element ref="ns4:MediaServiceAutoKeyPoints" minOccurs="0"/>
                <xsd:element ref="ns4:MediaServiceKeyPoints" minOccurs="0"/>
                <xsd:element ref="ns4:MediaLengthInSeconds" minOccurs="0"/>
                <xsd:element ref="ns1:_ip_UnifiedCompliancePolicyProperties" minOccurs="0"/>
                <xsd:element ref="ns1:_ip_UnifiedCompliancePolicyUIAc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0ca092-4bec-4e23-aa5f-15e295414db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98146-5e1e-4168-b55d-b67a3818c9f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EE8643-FC51-4504-BFBA-81C997A58119}">
  <ds:schemaRefs>
    <ds:schemaRef ds:uri="http://schemas.microsoft.com/sharepoint/v3/contenttype/forms"/>
  </ds:schemaRefs>
</ds:datastoreItem>
</file>

<file path=customXml/itemProps2.xml><?xml version="1.0" encoding="utf-8"?>
<ds:datastoreItem xmlns:ds="http://schemas.openxmlformats.org/officeDocument/2006/customXml" ds:itemID="{92DE89EC-6655-4D7F-82E4-6AE7E4176DE2}">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terms/"/>
    <ds:schemaRef ds:uri="4fe98146-5e1e-4168-b55d-b67a3818c9fb"/>
    <ds:schemaRef ds:uri="d90ca092-4bec-4e23-aa5f-15e295414dbc"/>
    <ds:schemaRef ds:uri="http://schemas.microsoft.com/sharepoint/v3"/>
    <ds:schemaRef ds:uri="http://purl.org/dc/dcmitype/"/>
  </ds:schemaRefs>
</ds:datastoreItem>
</file>

<file path=customXml/itemProps3.xml><?xml version="1.0" encoding="utf-8"?>
<ds:datastoreItem xmlns:ds="http://schemas.openxmlformats.org/officeDocument/2006/customXml" ds:itemID="{796D049D-7EC1-4ABD-B307-FC3DFE68C0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90ca092-4bec-4e23-aa5f-15e295414dbc"/>
    <ds:schemaRef ds:uri="4fe98146-5e1e-4168-b55d-b67a3818c9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27314</TotalTime>
  <Words>2325</Words>
  <Application>Microsoft Office PowerPoint</Application>
  <PresentationFormat>Widescreen</PresentationFormat>
  <Paragraphs>527</Paragraphs>
  <Slides>30</Slides>
  <Notes>12</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Arial</vt:lpstr>
      <vt:lpstr>Bahnschrift SemiBold</vt:lpstr>
      <vt:lpstr>Calibri</vt:lpstr>
      <vt:lpstr>Calibri Light</vt:lpstr>
      <vt:lpstr>Canva Sans Bold</vt:lpstr>
      <vt:lpstr>Canva Sans Bold Italics</vt:lpstr>
      <vt:lpstr>Footlight MT Light</vt:lpstr>
      <vt:lpstr>Helvetica Neue</vt:lpstr>
      <vt:lpstr>Open Sans</vt:lpstr>
      <vt:lpstr>Poppins</vt:lpstr>
      <vt:lpstr>Times New Roman</vt:lpstr>
      <vt:lpstr>Wingdings</vt:lpstr>
      <vt:lpstr>Office Theme</vt:lpstr>
      <vt:lpstr>Office Theme</vt:lpstr>
      <vt:lpstr>1_Office Theme</vt:lpstr>
      <vt:lpstr>2_Office Theme</vt:lpstr>
      <vt:lpstr> Lucy C. Laney High School School Council Meeting</vt:lpstr>
      <vt:lpstr>Review Roles</vt:lpstr>
      <vt:lpstr>Meeting Norms</vt:lpstr>
      <vt:lpstr>PowerPoint Presentation</vt:lpstr>
      <vt:lpstr>Attendance </vt:lpstr>
      <vt:lpstr>Attendance </vt:lpstr>
      <vt:lpstr>Attendance </vt:lpstr>
      <vt:lpstr>PowerPoint Presentation</vt:lpstr>
      <vt:lpstr>PowerPoint Presentation</vt:lpstr>
      <vt:lpstr>PowerPoint Presentation</vt:lpstr>
      <vt:lpstr>Literacy Initiative and/or Reading Campaign</vt:lpstr>
      <vt:lpstr>PowerPoint Presentation</vt:lpstr>
      <vt:lpstr>PowerPoint Presentation</vt:lpstr>
      <vt:lpstr>MTSS – Multi-Tiered Systems of Support</vt:lpstr>
      <vt:lpstr>Cohort Data</vt:lpstr>
      <vt:lpstr>NWEA MAP (HS)</vt:lpstr>
      <vt:lpstr>NWEA MAP (HS)</vt:lpstr>
      <vt:lpstr>Professional Learning Implementation</vt:lpstr>
      <vt:lpstr>Cross Functional Data Analysis</vt:lpstr>
      <vt:lpstr>PowerPoint Presentation</vt:lpstr>
      <vt:lpstr>PowerPoint Presentation</vt:lpstr>
      <vt:lpstr>PowerPoint Presentation</vt:lpstr>
      <vt:lpstr>Initiative 1: Increase the percentage of students performing at or above the developing level on the Georgia Milestones Assessment in all content areas by 6 percentage points, raising the school overall average from 37% to 43% by the end of the 24-25 SY. </vt:lpstr>
      <vt:lpstr>Initiative 2: Increase the percentage of students reading on grade level from 35% to 45%, as measured by the NWEA MAP Benchmark Assessment, by the end of the 24-25 SY. </vt:lpstr>
      <vt:lpstr>Initiative 3: Decrease the number of disciplinary referrals by 26%, reducing them from 542 to 400, by the end of the 24-25 SY.</vt:lpstr>
      <vt:lpstr>Initiative 4: Increase the 4-year Cohort Graduation Rate of 73.54% in 2024 to a 76.54% 4-year Cohort Graduation Rate in 2025.  </vt:lpstr>
      <vt:lpstr>PowerPoint Presentation</vt:lpstr>
      <vt:lpstr>PowerPoint Presentation</vt:lpstr>
      <vt:lpstr>Next Steps…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Jacobs, Kaden</dc:creator>
  <cp:lastModifiedBy>Middleton, Cordaryl</cp:lastModifiedBy>
  <cp:revision>721</cp:revision>
  <cp:lastPrinted>2021-01-21T16:53:43Z</cp:lastPrinted>
  <dcterms:created xsi:type="dcterms:W3CDTF">2018-02-24T01:28:30Z</dcterms:created>
  <dcterms:modified xsi:type="dcterms:W3CDTF">2025-03-20T21:00:22Z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0x0101003737183411D63A46B099932C9EA03A2D</vt:lpwstr>
  </property>
</Properties>
</file>