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0" r:id="rId1"/>
  </p:sldMasterIdLst>
  <p:notesMasterIdLst>
    <p:notesMasterId r:id="rId36"/>
  </p:notesMasterIdLst>
  <p:sldIdLst>
    <p:sldId id="260" r:id="rId2"/>
    <p:sldId id="256" r:id="rId3"/>
    <p:sldId id="278" r:id="rId4"/>
    <p:sldId id="258" r:id="rId5"/>
    <p:sldId id="347" r:id="rId6"/>
    <p:sldId id="645" r:id="rId7"/>
    <p:sldId id="651" r:id="rId8"/>
    <p:sldId id="636" r:id="rId9"/>
    <p:sldId id="637" r:id="rId10"/>
    <p:sldId id="638" r:id="rId11"/>
    <p:sldId id="646" r:id="rId12"/>
    <p:sldId id="649" r:id="rId13"/>
    <p:sldId id="262" r:id="rId14"/>
    <p:sldId id="263" r:id="rId15"/>
    <p:sldId id="264" r:id="rId16"/>
    <p:sldId id="298" r:id="rId17"/>
    <p:sldId id="300" r:id="rId18"/>
    <p:sldId id="257" r:id="rId19"/>
    <p:sldId id="301" r:id="rId20"/>
    <p:sldId id="640" r:id="rId21"/>
    <p:sldId id="303" r:id="rId22"/>
    <p:sldId id="304" r:id="rId23"/>
    <p:sldId id="305" r:id="rId24"/>
    <p:sldId id="307" r:id="rId25"/>
    <p:sldId id="308" r:id="rId26"/>
    <p:sldId id="309" r:id="rId27"/>
    <p:sldId id="310" r:id="rId28"/>
    <p:sldId id="641" r:id="rId29"/>
    <p:sldId id="642" r:id="rId30"/>
    <p:sldId id="274" r:id="rId31"/>
    <p:sldId id="643" r:id="rId32"/>
    <p:sldId id="647" r:id="rId33"/>
    <p:sldId id="652" r:id="rId34"/>
    <p:sldId id="277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6AA6B5-3D00-44F6-A4B4-4E67D38EA4E3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86B1DE-1ABA-44FA-AE78-10424C40E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1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6/3/2025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CCA0BCB8-161A-4A8C-9D0C-FBC908012B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anchorCtr="0"/>
          <a:lstStyle/>
          <a:p>
            <a:r>
              <a:rPr lang="en-US" altLang="en-US" sz="4000" dirty="0"/>
              <a:t>Bell ringer: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58B3-7BBD-456A-A240-BCDBF6F6B3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Analyze the political cartoon.</a:t>
            </a:r>
          </a:p>
          <a:p>
            <a:r>
              <a:rPr lang="en-US" sz="4000" dirty="0"/>
              <a:t>Write a brief summary that explains the primary message of the creator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BAD0D5-7755-4995-B93E-6DC615FE62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72239"/>
            <a:ext cx="4669410" cy="4399961"/>
          </a:xfrm>
          <a:prstGeom prst="rect">
            <a:avLst/>
          </a:prstGeom>
        </p:spPr>
      </p:pic>
      <p:sp>
        <p:nvSpPr>
          <p:cNvPr id="163847" name="Rectangle 7">
            <a:extLst>
              <a:ext uri="{FF2B5EF4-FFF2-40B4-BE49-F238E27FC236}">
                <a16:creationId xmlns:a16="http://schemas.microsoft.com/office/drawing/2014/main" id="{00E7CD5F-A27C-4876-ABA9-8793C78D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097" y="935361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Georgia Standards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u="sng" dirty="0"/>
              <a:t>SSSocSC4</a:t>
            </a:r>
            <a:r>
              <a:rPr lang="en-US" sz="3600" dirty="0"/>
              <a:t> Analyze the function of social institutions as agents of social control across differing societies and times.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67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2444-6F5B-4E94-B0FA-7046CCD9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9BFA-4EF7-4D2A-89B0-7DA5394E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I can analyze and describe various definitions of marriage and family and the impact these institutions have on society. </a:t>
            </a:r>
          </a:p>
        </p:txBody>
      </p:sp>
    </p:spTree>
    <p:extLst>
      <p:ext uri="{BB962C8B-B14F-4D97-AF65-F5344CB8AC3E}">
        <p14:creationId xmlns:p14="http://schemas.microsoft.com/office/powerpoint/2010/main" val="24645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181A-A1AE-4B12-BB7D-B88B400D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6363-5D22-4895-A909-2847DF93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learning toto analyze and describe various types of marriages and families.  We will also analyze how family impacts other institutions in our society. </a:t>
            </a:r>
          </a:p>
        </p:txBody>
      </p:sp>
    </p:spTree>
    <p:extLst>
      <p:ext uri="{BB962C8B-B14F-4D97-AF65-F5344CB8AC3E}">
        <p14:creationId xmlns:p14="http://schemas.microsoft.com/office/powerpoint/2010/main" val="5024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8E1CE94B-D650-4440-8A6A-C596C3802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WHAT IS MARRIAGE?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E5328A5-576A-4EFA-8B83-16B7D24F2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/>
              <a:t>Legal bond between a man &amp; woman. </a:t>
            </a:r>
          </a:p>
          <a:p>
            <a:pPr lvl="1"/>
            <a:r>
              <a:rPr lang="en-US" altLang="en-US" sz="2400" dirty="0"/>
              <a:t>All 50 states but Hawaii did not allow gay/lesbian marriage (prior to 1996). </a:t>
            </a:r>
          </a:p>
          <a:p>
            <a:pPr lvl="1"/>
            <a:r>
              <a:rPr lang="en-US" altLang="en-US" sz="2400" dirty="0"/>
              <a:t>1996 Defense Marriage Act gave states the right to decide.</a:t>
            </a:r>
          </a:p>
          <a:p>
            <a:pPr lvl="1"/>
            <a:r>
              <a:rPr lang="en-US" altLang="en-US" sz="2400" dirty="0"/>
              <a:t>2004 Massachusetts became the first state to legalize same gender marriages</a:t>
            </a:r>
          </a:p>
          <a:p>
            <a:pPr lvl="1"/>
            <a:r>
              <a:rPr lang="en-US" altLang="en-US" sz="2400" dirty="0"/>
              <a:t>In 2015, 32 out of 50 states allowed same gender marriages, 18 did not. (Georgia did not)</a:t>
            </a:r>
          </a:p>
          <a:p>
            <a:pPr lvl="1"/>
            <a:r>
              <a:rPr lang="en-US" altLang="en-US" sz="2400" i="1" dirty="0"/>
              <a:t>Obergefell vs. Hodges 2015 </a:t>
            </a:r>
            <a:r>
              <a:rPr lang="en-US" altLang="en-US" sz="2400" dirty="0"/>
              <a:t>legalized same gender marriage in all 50 states.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3CEFFE06-E791-4B93-96DD-2BA46E60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WHAT IS MARRIAGE? </a:t>
            </a:r>
            <a:r>
              <a:rPr lang="en-US" altLang="en-US" sz="1800" i="1" dirty="0"/>
              <a:t>(cont.)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17F5E67-2E04-4E82-A70B-80DDD9CC2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Commitment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Intimacy and sexually unite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1800" dirty="0"/>
              <a:t>(a defining reason why many marriages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/>
              <a:t>	stay together)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Cooperate economically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May give birth or adopt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50 years ago this was central reason for marriage.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Purpose for marriage has become much more diverse.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EB83756D-F21B-4AB7-AB28-4D375209D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WHAT IS MARRIAGE? </a:t>
            </a:r>
            <a:r>
              <a:rPr lang="en-US" altLang="en-US" sz="1800" i="1" dirty="0"/>
              <a:t>(continued)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8E7416CC-4FE2-4FA3-B4AD-26134B137D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/>
              <a:t>Book’s definition</a:t>
            </a:r>
            <a:r>
              <a:rPr lang="en-US" altLang="en-US" sz="4000" dirty="0"/>
              <a:t>:  Legal union between a man &amp; woman, a man and a man or a woman and a woman united sexually, cooperate economically, and may have children.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dirty="0"/>
          </a:p>
          <a:p>
            <a:pPr>
              <a:lnSpc>
                <a:spcPct val="90000"/>
              </a:lnSpc>
            </a:pPr>
            <a:r>
              <a:rPr lang="en-US" altLang="en-US" sz="4000" b="1" dirty="0"/>
              <a:t>Benefits:  </a:t>
            </a:r>
            <a:r>
              <a:rPr lang="en-US" altLang="en-US" sz="4000" dirty="0"/>
              <a:t>Live longer, healthier, fewer accidents.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>
            <a:extLst>
              <a:ext uri="{FF2B5EF4-FFF2-40B4-BE49-F238E27FC236}">
                <a16:creationId xmlns:a16="http://schemas.microsoft.com/office/drawing/2014/main" id="{3094A03C-AB8B-4DBB-B5F8-88DDBCE79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DEFINITIONS OF FAMILY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923A8C31-B205-43DD-9DC1-18EB0E88A6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Nuclear family: </a:t>
            </a:r>
            <a:r>
              <a:rPr lang="en-US" altLang="en-US" sz="2800" dirty="0"/>
              <a:t>Mom, Dad, Kids</a:t>
            </a:r>
          </a:p>
          <a:p>
            <a:pPr>
              <a:buFontTx/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Traditional family:  </a:t>
            </a:r>
            <a:r>
              <a:rPr lang="en-US" altLang="en-US" sz="2800" dirty="0"/>
              <a:t>Father bread winner, Mom is homemaker (Only 8-11% of all families)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15F15DA5-67FF-44FB-BC4E-D0D4DC5B1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Family Types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9A23F1D1-4CB8-48F1-900C-E899DA20AC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Living alone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Cohabitation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Couple with no children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Divorced adults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Single parent families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Step families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Adoptive/Foster family/legal guardians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Grandparents living with families or raising grandchildren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"Boomerang" families - children move back 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9ED-91B6-4741-8266-31530B46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C6D4-402C-4068-92D9-089ECACE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the previous list of family types.  Identify and describe the definition that best describes your CURRENT family dynamic. Also explain advantages and disadvantages to your family structure. </a:t>
            </a:r>
          </a:p>
          <a:p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143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E194459-3417-47E2-A677-40AD5699C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0" dirty="0"/>
              <a:t>The Decline of Traditional Families</a:t>
            </a:r>
            <a:r>
              <a:rPr lang="en-US" altLang="en-US" dirty="0"/>
              <a:t> </a:t>
            </a:r>
          </a:p>
        </p:txBody>
      </p:sp>
      <p:pic>
        <p:nvPicPr>
          <p:cNvPr id="205827" name="Picture 3" descr="DECLINE_OF_FAMILIES">
            <a:extLst>
              <a:ext uri="{FF2B5EF4-FFF2-40B4-BE49-F238E27FC236}">
                <a16:creationId xmlns:a16="http://schemas.microsoft.com/office/drawing/2014/main" id="{DBC87A09-7BFF-4C76-BBB0-A637A3074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519" y="1661020"/>
            <a:ext cx="8422547" cy="473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9D4-B86A-43AA-9B52-807211DCB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Marriage and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CEA05-A7FA-4B6F-B2F7-F0DCC777E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HHS Sociology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16897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9ED-91B6-4741-8266-31530B46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C6D4-402C-4068-92D9-089ECACE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the decline of traditional families chart. Explain reasons why you think the number of “traditional families” declined between 1940 and 2000.</a:t>
            </a:r>
          </a:p>
          <a:p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66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2" name="Rectangle 10">
            <a:extLst>
              <a:ext uri="{FF2B5EF4-FFF2-40B4-BE49-F238E27FC236}">
                <a16:creationId xmlns:a16="http://schemas.microsoft.com/office/drawing/2014/main" id="{A3330271-FF7C-444C-A4A0-F8C0BB109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DEFINITION OF FAMILY</a:t>
            </a:r>
          </a:p>
        </p:txBody>
      </p:sp>
      <p:pic>
        <p:nvPicPr>
          <p:cNvPr id="207881" name="Picture 9" descr="template">
            <a:extLst>
              <a:ext uri="{FF2B5EF4-FFF2-40B4-BE49-F238E27FC236}">
                <a16:creationId xmlns:a16="http://schemas.microsoft.com/office/drawing/2014/main" id="{F67B240E-6BF5-4C2F-8DD3-BFBA214A7C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2030136"/>
            <a:ext cx="4077049" cy="355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4" name="Rectangle 2">
            <a:extLst>
              <a:ext uri="{FF2B5EF4-FFF2-40B4-BE49-F238E27FC236}">
                <a16:creationId xmlns:a16="http://schemas.microsoft.com/office/drawing/2014/main" id="{3C5D561D-61CF-49E0-853A-D6D4DB83EC1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4400" dirty="0"/>
              <a:t>Book’s definition: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Two or more adults related by blood, marriage, or affiliation who cooperate economically, share a common dwelling place and may rear children.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13287F8E-CF19-4D88-9668-61B8FF82A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Functions of Families 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1788C5EA-C677-4A7F-9634-44180917D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Family ties like intimacy.</a:t>
            </a:r>
          </a:p>
          <a:p>
            <a:endParaRPr lang="en-US" altLang="en-US" sz="2800" dirty="0"/>
          </a:p>
          <a:p>
            <a:r>
              <a:rPr lang="en-US" altLang="en-US" sz="2800" dirty="0"/>
              <a:t>Economic cooperation - families are consuming and producing units.</a:t>
            </a:r>
          </a:p>
          <a:p>
            <a:endParaRPr lang="en-US" altLang="en-US" sz="2800" dirty="0"/>
          </a:p>
          <a:p>
            <a:r>
              <a:rPr lang="en-US" altLang="en-US" sz="2800" dirty="0"/>
              <a:t>Reproduction and socialization.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r>
              <a:rPr lang="en-US" altLang="en-US" sz="2800" dirty="0"/>
              <a:t>Only a family can produce a socialized adult.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CC4033CD-B5FD-46BA-98C0-FA9FD55B3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WHAT SHOULD A CHILD LEARN IN A FAMILY? 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FC81A2A-A6BA-43F8-ADA7-79DE65B7D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Values, moral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Culture and traditions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Self concept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How to solve problems/conflict resolution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Commitment to family is first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Each member must contribute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Change is possible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How to make a decision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A8268F9B-4850-49AE-BD3B-EFD89FA1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LIVE IN A FAMILY?</a:t>
            </a:r>
          </a:p>
        </p:txBody>
      </p:sp>
      <p:pic>
        <p:nvPicPr>
          <p:cNvPr id="211980" name="Picture 12" descr="family">
            <a:extLst>
              <a:ext uri="{FF2B5EF4-FFF2-40B4-BE49-F238E27FC236}">
                <a16:creationId xmlns:a16="http://schemas.microsoft.com/office/drawing/2014/main" id="{DBDD77AC-F229-4329-88F5-E0F8FC6A3A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7" y="2057694"/>
            <a:ext cx="3424361" cy="3983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1" name="Rectangle 3">
            <a:extLst>
              <a:ext uri="{FF2B5EF4-FFF2-40B4-BE49-F238E27FC236}">
                <a16:creationId xmlns:a16="http://schemas.microsoft.com/office/drawing/2014/main" id="{47448CDF-08BA-43EB-B98A-F6065EA11F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Love and closeness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Offer continuity in emotional attachments, rights, and obligations.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Close proximity which facilitates cooperation and communication.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Abiding familiarity with others.  Can know ourselves and others well.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Economic benefits.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B0CAFD83-7869-4D44-B68E-91B2868BC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IS THE AMERICAN FAMILY DYING OR CEASING TO EXIST?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EF54746-8537-4A31-B79E-8F5351AD10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3200" b="1" dirty="0"/>
              <a:t>Consider this:</a:t>
            </a:r>
            <a:endParaRPr lang="en-US" altLang="en-US" sz="3200" dirty="0"/>
          </a:p>
          <a:p>
            <a:r>
              <a:rPr lang="en-US" altLang="en-US" sz="3200" dirty="0"/>
              <a:t>Nine out of ten people continue to live in households as family members</a:t>
            </a:r>
          </a:p>
          <a:p>
            <a:r>
              <a:rPr lang="en-US" altLang="en-US" sz="3200" dirty="0"/>
              <a:t>Nine out of ten young adults marry.</a:t>
            </a:r>
          </a:p>
          <a:p>
            <a:r>
              <a:rPr lang="en-US" altLang="en-US" sz="3200" dirty="0"/>
              <a:t>The majority </a:t>
            </a:r>
            <a:r>
              <a:rPr lang="en-US" altLang="en-US" sz="3200" i="1" dirty="0"/>
              <a:t>(three out of four)</a:t>
            </a:r>
            <a:r>
              <a:rPr lang="en-US" altLang="en-US" sz="3200" dirty="0"/>
              <a:t> of those who divorce will remarry.</a:t>
            </a:r>
          </a:p>
          <a:p>
            <a:r>
              <a:rPr lang="en-US" altLang="en-US" sz="3200" dirty="0"/>
              <a:t>The majority of those who marry will have children.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997B17FF-BE17-483F-87A1-163917B7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CHARACTERISTICS OF STRONG FAMILIES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B765A8E-C227-4E56-B831-C6B70F205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Appreciation – notice the less obvious things, express appreciation often.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Kindness –tends to be catching.</a:t>
            </a:r>
          </a:p>
          <a:p>
            <a:pPr>
              <a:lnSpc>
                <a:spcPct val="7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Communication – listen so others will talk, talk so others will listen.</a:t>
            </a:r>
          </a:p>
          <a:p>
            <a:pPr>
              <a:lnSpc>
                <a:spcPct val="6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Time Together – plan it, don’t wait to find it, need quantity to have quality.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6738127-BAA0-4C29-8097-9D1100281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CHARACTERISTICS OF STRONG FAMILIES </a:t>
            </a:r>
            <a:r>
              <a:rPr lang="en-US" altLang="en-US" sz="1800" i="1" dirty="0"/>
              <a:t>(cont.)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C279869-9883-4690-9180-FB2D0A9BA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Values and Standards – communicate them clearly, follow them consistently.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Strictness &amp; Permissiveness – firm, fair, and friendly.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Problem Solving – look for solutions, not for blame.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Traditions –give a sense of identity.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Fun &amp; laughter – plan it, use props, bring home jokes.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9ED-91B6-4741-8266-31530B46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C6D4-402C-4068-92D9-089ECACE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and describe  the type of family you hope to have in the future. If you choose to live alone and not have a family, please explain your reasons for doing so. </a:t>
            </a:r>
          </a:p>
          <a:p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507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6087" y="3155532"/>
            <a:ext cx="5518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EVALUATION!</a:t>
            </a:r>
          </a:p>
        </p:txBody>
      </p:sp>
    </p:spTree>
    <p:extLst>
      <p:ext uri="{BB962C8B-B14F-4D97-AF65-F5344CB8AC3E}">
        <p14:creationId xmlns:p14="http://schemas.microsoft.com/office/powerpoint/2010/main" val="23079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6087" y="3155532"/>
            <a:ext cx="5518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ENGAGEMENT!</a:t>
            </a:r>
          </a:p>
        </p:txBody>
      </p:sp>
    </p:spTree>
    <p:extLst>
      <p:ext uri="{BB962C8B-B14F-4D97-AF65-F5344CB8AC3E}">
        <p14:creationId xmlns:p14="http://schemas.microsoft.com/office/powerpoint/2010/main" val="24896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Students will examine the standard and essential questions.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 will complete family Circle Map.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Georgia Standards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u="sng" dirty="0"/>
              <a:t>SSSocSC4</a:t>
            </a:r>
            <a:r>
              <a:rPr lang="en-US" sz="3600" dirty="0"/>
              <a:t> Analyze the function of social institutions as agents of social control across differing societies and times.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33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2444-6F5B-4E94-B0FA-7046CCD9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9BFA-4EF7-4D2A-89B0-7DA5394E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I can analyze and describe various definitions of marriage and family and the impact these institutions have on society. </a:t>
            </a:r>
          </a:p>
        </p:txBody>
      </p:sp>
    </p:spTree>
    <p:extLst>
      <p:ext uri="{BB962C8B-B14F-4D97-AF65-F5344CB8AC3E}">
        <p14:creationId xmlns:p14="http://schemas.microsoft.com/office/powerpoint/2010/main" val="28334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181A-A1AE-4B12-BB7D-B88B400D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6363-5D22-4895-A909-2847DF93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learning toto analyze and describe various types of marriages and families.  We will also analyze how family impacts other institutions in our society. </a:t>
            </a:r>
          </a:p>
        </p:txBody>
      </p:sp>
    </p:spTree>
    <p:extLst>
      <p:ext uri="{BB962C8B-B14F-4D97-AF65-F5344CB8AC3E}">
        <p14:creationId xmlns:p14="http://schemas.microsoft.com/office/powerpoint/2010/main" val="4309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CIRCLE MAP</a:t>
            </a:r>
          </a:p>
        </p:txBody>
      </p:sp>
      <p:pic>
        <p:nvPicPr>
          <p:cNvPr id="4" name="Content Placeholder 3" descr="circle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3399" y="2017342"/>
            <a:ext cx="5014832" cy="423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53035-7CFC-4D0A-9F1D-F2738371D9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DESCRIBE your own personal definition of a STRONG family in the circle map.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F1122-FAED-4033-B5E7-1B4A37C0D6A4}"/>
              </a:ext>
            </a:extLst>
          </p:cNvPr>
          <p:cNvSpPr txBox="1"/>
          <p:nvPr/>
        </p:nvSpPr>
        <p:spPr>
          <a:xfrm>
            <a:off x="2781546" y="3950875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6192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Students will examine the standard and learning targets.</a:t>
            </a:r>
          </a:p>
          <a:p>
            <a:r>
              <a:rPr lang="en-US" sz="3200" dirty="0"/>
              <a:t>2. Students and instructor will discuss and review bell ringer.</a:t>
            </a:r>
          </a:p>
          <a:p>
            <a:pPr marL="4572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Georgia Standards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u="sng" dirty="0"/>
              <a:t>SSSocSC4</a:t>
            </a:r>
            <a:r>
              <a:rPr lang="en-US" sz="3600" dirty="0"/>
              <a:t> Analyze the function of social institutions as agents of social control across differing societies and times.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37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2444-6F5B-4E94-B0FA-7046CCD9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9BFA-4EF7-4D2A-89B0-7DA5394E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I can analyze and describe various definitions of marriage and family and the impact these institutions have on society. </a:t>
            </a:r>
          </a:p>
        </p:txBody>
      </p:sp>
    </p:spTree>
    <p:extLst>
      <p:ext uri="{BB962C8B-B14F-4D97-AF65-F5344CB8AC3E}">
        <p14:creationId xmlns:p14="http://schemas.microsoft.com/office/powerpoint/2010/main" val="353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181A-A1AE-4B12-BB7D-B88B400D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6363-5D22-4895-A909-2847DF93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</a:t>
            </a:r>
            <a:r>
              <a:rPr lang="en-US" sz="3600"/>
              <a:t>learning to analyze </a:t>
            </a:r>
            <a:r>
              <a:rPr lang="en-US" sz="3600" dirty="0"/>
              <a:t>and describe various types of marriages and families.  We will also analyze how family impacts other institutions in our society. </a:t>
            </a:r>
          </a:p>
        </p:txBody>
      </p:sp>
    </p:spTree>
    <p:extLst>
      <p:ext uri="{BB962C8B-B14F-4D97-AF65-F5344CB8AC3E}">
        <p14:creationId xmlns:p14="http://schemas.microsoft.com/office/powerpoint/2010/main" val="39807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4454" y="2589957"/>
            <a:ext cx="7148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EXPLORE, EXPLAIN AND ELABORATE!</a:t>
            </a:r>
          </a:p>
        </p:txBody>
      </p:sp>
    </p:spTree>
    <p:extLst>
      <p:ext uri="{BB962C8B-B14F-4D97-AF65-F5344CB8AC3E}">
        <p14:creationId xmlns:p14="http://schemas.microsoft.com/office/powerpoint/2010/main" val="6023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Explore, Explain, and Elaborate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Students will examine the standard and learning targets.</a:t>
            </a:r>
          </a:p>
          <a:p>
            <a:r>
              <a:rPr lang="en-US" sz="3200" dirty="0"/>
              <a:t>2. Students and instructor will discuss and review a series of reading passages and notes for this unit. </a:t>
            </a:r>
          </a:p>
          <a:p>
            <a:r>
              <a:rPr lang="en-US" sz="3200" dirty="0"/>
              <a:t>3. Students and instructor will complete a variety of activities for this unit. </a:t>
            </a:r>
          </a:p>
          <a:p>
            <a:pPr marL="4572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207</TotalTime>
  <Words>1087</Words>
  <Application>Microsoft Office PowerPoint</Application>
  <PresentationFormat>Widescreen</PresentationFormat>
  <Paragraphs>137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Calibri</vt:lpstr>
      <vt:lpstr>Century Gothic</vt:lpstr>
      <vt:lpstr>Wingdings</vt:lpstr>
      <vt:lpstr>Wood Type</vt:lpstr>
      <vt:lpstr>Bell ringer:</vt:lpstr>
      <vt:lpstr>Marriage and family</vt:lpstr>
      <vt:lpstr>PowerPoint Presentation</vt:lpstr>
      <vt:lpstr>Engagement Instructions</vt:lpstr>
      <vt:lpstr> Georgia Standards of Excellence</vt:lpstr>
      <vt:lpstr>LEARNING TARGET </vt:lpstr>
      <vt:lpstr>SUCCESS CRITERIA </vt:lpstr>
      <vt:lpstr>PowerPoint Presentation</vt:lpstr>
      <vt:lpstr>Explore, Explain, and Elaborate Instructions</vt:lpstr>
      <vt:lpstr> Georgia Standards of Excellence</vt:lpstr>
      <vt:lpstr>LEARNING TARGET </vt:lpstr>
      <vt:lpstr>SUCCESS CRITERIA </vt:lpstr>
      <vt:lpstr>WHAT IS MARRIAGE?</vt:lpstr>
      <vt:lpstr>WHAT IS MARRIAGE? (cont.)</vt:lpstr>
      <vt:lpstr>WHAT IS MARRIAGE? (continued)</vt:lpstr>
      <vt:lpstr>DEFINITIONS OF FAMILY</vt:lpstr>
      <vt:lpstr>Family Types</vt:lpstr>
      <vt:lpstr>ACTIVITY #1:</vt:lpstr>
      <vt:lpstr>The Decline of Traditional Families </vt:lpstr>
      <vt:lpstr>ACTIVITY #2:</vt:lpstr>
      <vt:lpstr>DEFINITION OF FAMILY</vt:lpstr>
      <vt:lpstr>Functions of Families </vt:lpstr>
      <vt:lpstr>WHAT SHOULD A CHILD LEARN IN A FAMILY? </vt:lpstr>
      <vt:lpstr>WHY LIVE IN A FAMILY?</vt:lpstr>
      <vt:lpstr>IS THE AMERICAN FAMILY DYING OR CEASING TO EXIST?</vt:lpstr>
      <vt:lpstr>CHARACTERISTICS OF STRONG FAMILIES</vt:lpstr>
      <vt:lpstr>CHARACTERISTICS OF STRONG FAMILIES (cont.)</vt:lpstr>
      <vt:lpstr>ACTIVITY #3:</vt:lpstr>
      <vt:lpstr>PowerPoint Presentation</vt:lpstr>
      <vt:lpstr>EVALUATION STRATEGY</vt:lpstr>
      <vt:lpstr> Georgia Standards of Excellence</vt:lpstr>
      <vt:lpstr>LEARNING TARGET </vt:lpstr>
      <vt:lpstr>SUCCESS CRITERIA </vt:lpstr>
      <vt:lpstr>FAMILY CIRCLE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ringer:</dc:title>
  <dc:creator>Windows User</dc:creator>
  <cp:lastModifiedBy>Streetman, Billterrence</cp:lastModifiedBy>
  <cp:revision>16</cp:revision>
  <cp:lastPrinted>2024-02-05T13:06:32Z</cp:lastPrinted>
  <dcterms:created xsi:type="dcterms:W3CDTF">2021-10-03T22:18:32Z</dcterms:created>
  <dcterms:modified xsi:type="dcterms:W3CDTF">2025-06-03T09:24:15Z</dcterms:modified>
</cp:coreProperties>
</file>