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6" r:id="rId3"/>
    <p:sldId id="257" r:id="rId4"/>
    <p:sldId id="258" r:id="rId5"/>
    <p:sldId id="259" r:id="rId6"/>
    <p:sldId id="260" r:id="rId7"/>
    <p:sldId id="261" r:id="rId8"/>
    <p:sldId id="262" r:id="rId9"/>
    <p:sldId id="265" r:id="rId10"/>
    <p:sldId id="263"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96A128-5EDC-4639-B9ED-D9EC79F1E298}" v="97" dt="2025-08-19T14:34:13.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8" d="100"/>
          <a:sy n="78" d="100"/>
        </p:scale>
        <p:origin x="720" y="6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wford, Lauren" userId="f6b2c0d3-8f7e-459c-9e82-1beccecb7b3a" providerId="ADAL" clId="{4D96A128-5EDC-4639-B9ED-D9EC79F1E298}"/>
    <pc:docChg chg="undo custSel addSld modSld">
      <pc:chgData name="Crawford, Lauren" userId="f6b2c0d3-8f7e-459c-9e82-1beccecb7b3a" providerId="ADAL" clId="{4D96A128-5EDC-4639-B9ED-D9EC79F1E298}" dt="2025-08-19T14:34:13.575" v="98" actId="26606"/>
      <pc:docMkLst>
        <pc:docMk/>
      </pc:docMkLst>
      <pc:sldChg chg="modSp new mod">
        <pc:chgData name="Crawford, Lauren" userId="f6b2c0d3-8f7e-459c-9e82-1beccecb7b3a" providerId="ADAL" clId="{4D96A128-5EDC-4639-B9ED-D9EC79F1E298}" dt="2025-08-19T14:25:57.414" v="76" actId="404"/>
        <pc:sldMkLst>
          <pc:docMk/>
          <pc:sldMk cId="485012779" sldId="265"/>
        </pc:sldMkLst>
        <pc:spChg chg="mod">
          <ac:chgData name="Crawford, Lauren" userId="f6b2c0d3-8f7e-459c-9e82-1beccecb7b3a" providerId="ADAL" clId="{4D96A128-5EDC-4639-B9ED-D9EC79F1E298}" dt="2025-08-19T14:24:27.370" v="24" actId="20577"/>
          <ac:spMkLst>
            <pc:docMk/>
            <pc:sldMk cId="485012779" sldId="265"/>
            <ac:spMk id="2" creationId="{FE633EA6-91E2-9636-94F8-16017C854FFE}"/>
          </ac:spMkLst>
        </pc:spChg>
        <pc:spChg chg="mod">
          <ac:chgData name="Crawford, Lauren" userId="f6b2c0d3-8f7e-459c-9e82-1beccecb7b3a" providerId="ADAL" clId="{4D96A128-5EDC-4639-B9ED-D9EC79F1E298}" dt="2025-08-19T14:25:57.414" v="76" actId="404"/>
          <ac:spMkLst>
            <pc:docMk/>
            <pc:sldMk cId="485012779" sldId="265"/>
            <ac:spMk id="3" creationId="{ED463699-3ECB-4A42-2830-A4BF0DA5B04B}"/>
          </ac:spMkLst>
        </pc:spChg>
      </pc:sldChg>
      <pc:sldChg chg="addSp delSp modSp new mod setBg modAnim">
        <pc:chgData name="Crawford, Lauren" userId="f6b2c0d3-8f7e-459c-9e82-1beccecb7b3a" providerId="ADAL" clId="{4D96A128-5EDC-4639-B9ED-D9EC79F1E298}" dt="2025-08-19T14:34:13.575" v="98" actId="26606"/>
        <pc:sldMkLst>
          <pc:docMk/>
          <pc:sldMk cId="269011052" sldId="266"/>
        </pc:sldMkLst>
        <pc:spChg chg="mod">
          <ac:chgData name="Crawford, Lauren" userId="f6b2c0d3-8f7e-459c-9e82-1beccecb7b3a" providerId="ADAL" clId="{4D96A128-5EDC-4639-B9ED-D9EC79F1E298}" dt="2025-08-19T14:34:13.575" v="98" actId="26606"/>
          <ac:spMkLst>
            <pc:docMk/>
            <pc:sldMk cId="269011052" sldId="266"/>
            <ac:spMk id="2" creationId="{3115889B-3332-E3AB-7A5A-45093E629C9A}"/>
          </ac:spMkLst>
        </pc:spChg>
        <pc:spChg chg="del">
          <ac:chgData name="Crawford, Lauren" userId="f6b2c0d3-8f7e-459c-9e82-1beccecb7b3a" providerId="ADAL" clId="{4D96A128-5EDC-4639-B9ED-D9EC79F1E298}" dt="2025-08-19T14:33:51.063" v="78"/>
          <ac:spMkLst>
            <pc:docMk/>
            <pc:sldMk cId="269011052" sldId="266"/>
            <ac:spMk id="3" creationId="{3317DBBE-8DB7-D532-31B3-DF4C83DE2186}"/>
          </ac:spMkLst>
        </pc:spChg>
        <pc:grpChg chg="add">
          <ac:chgData name="Crawford, Lauren" userId="f6b2c0d3-8f7e-459c-9e82-1beccecb7b3a" providerId="ADAL" clId="{4D96A128-5EDC-4639-B9ED-D9EC79F1E298}" dt="2025-08-19T14:34:13.575" v="98" actId="26606"/>
          <ac:grpSpMkLst>
            <pc:docMk/>
            <pc:sldMk cId="269011052" sldId="266"/>
            <ac:grpSpMk id="9" creationId="{B4DE830A-B531-4A3B-96F6-0ECE88B08555}"/>
          </ac:grpSpMkLst>
        </pc:grpChg>
        <pc:picChg chg="add mod">
          <ac:chgData name="Crawford, Lauren" userId="f6b2c0d3-8f7e-459c-9e82-1beccecb7b3a" providerId="ADAL" clId="{4D96A128-5EDC-4639-B9ED-D9EC79F1E298}" dt="2025-08-19T14:34:13.575" v="98" actId="26606"/>
          <ac:picMkLst>
            <pc:docMk/>
            <pc:sldMk cId="269011052" sldId="266"/>
            <ac:picMk id="4" creationId="{84553DD1-8719-DEA6-86BD-C0D184FF681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59036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5296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7350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89067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1303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520683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07374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730635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5891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379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6070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BCAD085-E8A6-8845-BD4E-CB4CCA059FC4}"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4038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BCAD085-E8A6-8845-BD4E-CB4CCA059FC4}"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6126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5558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168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4334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8/19/2025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61900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fbK72UkUCV4?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Annotation &amp; Citations</a:t>
            </a:r>
          </a:p>
        </p:txBody>
      </p:sp>
      <p:sp>
        <p:nvSpPr>
          <p:cNvPr id="3" name="Subtitle 2"/>
          <p:cNvSpPr>
            <a:spLocks noGrp="1"/>
          </p:cNvSpPr>
          <p:nvPr>
            <p:ph type="subTitle" idx="1"/>
          </p:nvPr>
        </p:nvSpPr>
        <p:spPr/>
        <p:txBody>
          <a:bodyPr/>
          <a:lstStyle/>
          <a:p>
            <a:r>
              <a:t>A Guide for 10th Grade Literature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Practice Activity</a:t>
            </a:r>
          </a:p>
        </p:txBody>
      </p:sp>
      <p:sp>
        <p:nvSpPr>
          <p:cNvPr id="3" name="Content Placeholder 2"/>
          <p:cNvSpPr>
            <a:spLocks noGrp="1"/>
          </p:cNvSpPr>
          <p:nvPr>
            <p:ph idx="1"/>
          </p:nvPr>
        </p:nvSpPr>
        <p:spPr/>
        <p:txBody>
          <a:bodyPr/>
          <a:lstStyle/>
          <a:p>
            <a:r>
              <a:rPr dirty="0"/>
              <a:t>Read a short excerpt from a </a:t>
            </a:r>
            <a:r>
              <a:rPr lang="en-US" dirty="0"/>
              <a:t>“The War Works Hard”</a:t>
            </a:r>
            <a:r>
              <a:rPr dirty="0"/>
              <a:t>.</a:t>
            </a:r>
          </a:p>
          <a:p>
            <a:endParaRPr dirty="0"/>
          </a:p>
          <a:p>
            <a:r>
              <a:rPr dirty="0"/>
              <a:t>1. Annotate the </a:t>
            </a:r>
            <a:r>
              <a:rPr lang="en-US" dirty="0"/>
              <a:t>poem</a:t>
            </a:r>
            <a:r>
              <a:rPr dirty="0"/>
              <a:t> with margin notes.</a:t>
            </a:r>
          </a:p>
          <a:p>
            <a:r>
              <a:rPr dirty="0"/>
              <a:t>2. Identify one key theme or symbol.</a:t>
            </a:r>
          </a:p>
          <a:p>
            <a:r>
              <a:rPr dirty="0"/>
              <a:t>3. Write a citation for a line you reference.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Guided Annotation Exercise</a:t>
            </a:r>
          </a:p>
        </p:txBody>
      </p:sp>
      <p:sp>
        <p:nvSpPr>
          <p:cNvPr id="3" name="Content Placeholder 2"/>
          <p:cNvSpPr>
            <a:spLocks noGrp="1"/>
          </p:cNvSpPr>
          <p:nvPr>
            <p:ph idx="1"/>
          </p:nvPr>
        </p:nvSpPr>
        <p:spPr/>
        <p:txBody>
          <a:bodyPr>
            <a:normAutofit/>
          </a:bodyPr>
          <a:lstStyle/>
          <a:p>
            <a:r>
              <a:rPr dirty="0"/>
              <a:t>Together, let’s annotate this passage from *</a:t>
            </a:r>
            <a:r>
              <a:rPr lang="en-US" dirty="0"/>
              <a:t>The War Works Hard</a:t>
            </a:r>
            <a:r>
              <a:rPr dirty="0"/>
              <a:t>*:</a:t>
            </a:r>
          </a:p>
          <a:p>
            <a:endParaRPr dirty="0"/>
          </a:p>
          <a:p>
            <a:endParaRPr dirty="0"/>
          </a:p>
          <a:p>
            <a:r>
              <a:rPr dirty="0"/>
              <a:t>Step 1: Highlight key phrases (').</a:t>
            </a:r>
          </a:p>
          <a:p>
            <a:r>
              <a:rPr dirty="0"/>
              <a:t>Step 2: Write a margin note about fate and family conflict.</a:t>
            </a:r>
          </a:p>
          <a:p>
            <a:r>
              <a:rPr dirty="0"/>
              <a:t>Step 3: Circle words that suggest </a:t>
            </a:r>
            <a:r>
              <a:rPr lang="en-US" dirty="0"/>
              <a:t>sarcasm</a:t>
            </a:r>
            <a:r>
              <a:rPr dirty="0"/>
              <a:t> and </a:t>
            </a:r>
            <a:r>
              <a:rPr lang="en-US" dirty="0"/>
              <a:t>pain</a:t>
            </a:r>
            <a:r>
              <a:rPr dirty="0"/>
              <a:t>.</a:t>
            </a:r>
          </a:p>
          <a:p>
            <a:r>
              <a:rPr dirty="0"/>
              <a:t>Step 4: Discuss what </a:t>
            </a:r>
            <a:r>
              <a:rPr lang="en-US" dirty="0"/>
              <a:t>Glancey</a:t>
            </a:r>
            <a:r>
              <a:rPr dirty="0"/>
              <a:t> is foreshadowing.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3115889B-3332-E3AB-7A5A-45093E629C9A}"/>
              </a:ext>
            </a:extLst>
          </p:cNvPr>
          <p:cNvSpPr>
            <a:spLocks noGrp="1"/>
          </p:cNvSpPr>
          <p:nvPr>
            <p:ph type="title"/>
          </p:nvPr>
        </p:nvSpPr>
        <p:spPr>
          <a:xfrm>
            <a:off x="1200149" y="4571999"/>
            <a:ext cx="5755351" cy="1087656"/>
          </a:xfrm>
        </p:spPr>
        <p:txBody>
          <a:bodyPr vert="horz" lIns="91440" tIns="45720" rIns="91440" bIns="45720" rtlCol="0" anchor="b">
            <a:normAutofit/>
          </a:bodyPr>
          <a:lstStyle/>
          <a:p>
            <a:r>
              <a:rPr lang="en-US" sz="4200" kern="1200">
                <a:solidFill>
                  <a:schemeClr val="accent1"/>
                </a:solidFill>
                <a:latin typeface="+mj-lt"/>
                <a:ea typeface="+mj-ea"/>
                <a:cs typeface="+mj-cs"/>
              </a:rPr>
              <a:t>Annontating Poetry</a:t>
            </a:r>
          </a:p>
        </p:txBody>
      </p:sp>
      <p:pic>
        <p:nvPicPr>
          <p:cNvPr id="4" name="Online Media 3" title="How to Analyze and Annotate ANY Poem!">
            <a:hlinkClick r:id="" action="ppaction://media"/>
            <a:extLst>
              <a:ext uri="{FF2B5EF4-FFF2-40B4-BE49-F238E27FC236}">
                <a16:creationId xmlns:a16="http://schemas.microsoft.com/office/drawing/2014/main" id="{84553DD1-8719-DEA6-86BD-C0D184FF681D}"/>
              </a:ext>
            </a:extLst>
          </p:cNvPr>
          <p:cNvPicPr>
            <a:picLocks noGrp="1" noRot="1" noChangeAspect="1"/>
          </p:cNvPicPr>
          <p:nvPr>
            <p:ph idx="1"/>
            <a:videoFile r:link="rId1"/>
          </p:nvPr>
        </p:nvPicPr>
        <p:blipFill>
          <a:blip r:embed="rId3"/>
          <a:stretch>
            <a:fillRect/>
          </a:stretch>
        </p:blipFill>
        <p:spPr>
          <a:xfrm>
            <a:off x="1200150" y="1020794"/>
            <a:ext cx="5718872" cy="3231162"/>
          </a:xfrm>
          <a:prstGeom prst="rect">
            <a:avLst/>
          </a:prstGeom>
        </p:spPr>
      </p:pic>
    </p:spTree>
    <p:extLst>
      <p:ext uri="{BB962C8B-B14F-4D97-AF65-F5344CB8AC3E}">
        <p14:creationId xmlns:p14="http://schemas.microsoft.com/office/powerpoint/2010/main" val="26901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What is Annotation?</a:t>
            </a:r>
          </a:p>
        </p:txBody>
      </p:sp>
      <p:sp>
        <p:nvSpPr>
          <p:cNvPr id="3" name="Content Placeholder 2"/>
          <p:cNvSpPr>
            <a:spLocks noGrp="1"/>
          </p:cNvSpPr>
          <p:nvPr>
            <p:ph idx="1"/>
          </p:nvPr>
        </p:nvSpPr>
        <p:spPr/>
        <p:txBody>
          <a:bodyPr/>
          <a:lstStyle/>
          <a:p>
            <a:r>
              <a:t>Annotation is the act of making notes directly on a text.</a:t>
            </a:r>
          </a:p>
          <a:p>
            <a:endParaRPr/>
          </a:p>
          <a:p>
            <a:r>
              <a:t>- Highlighting key words and phrases</a:t>
            </a:r>
          </a:p>
          <a:p>
            <a:r>
              <a:t>- Writing comments or questions in the margins</a:t>
            </a:r>
          </a:p>
          <a:p>
            <a:r>
              <a:t>- Marking literary devices and figurative language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Why is Annotation Important?</a:t>
            </a:r>
          </a:p>
        </p:txBody>
      </p:sp>
      <p:sp>
        <p:nvSpPr>
          <p:cNvPr id="3" name="Content Placeholder 2"/>
          <p:cNvSpPr>
            <a:spLocks noGrp="1"/>
          </p:cNvSpPr>
          <p:nvPr>
            <p:ph idx="1"/>
          </p:nvPr>
        </p:nvSpPr>
        <p:spPr/>
        <p:txBody>
          <a:bodyPr/>
          <a:lstStyle/>
          <a:p>
            <a:r>
              <a:t>Annotation helps readers:</a:t>
            </a:r>
          </a:p>
          <a:p>
            <a:endParaRPr/>
          </a:p>
          <a:p>
            <a:r>
              <a:t>- Engage actively with the text</a:t>
            </a:r>
          </a:p>
          <a:p>
            <a:r>
              <a:t>- Improve comprehension and retention</a:t>
            </a:r>
          </a:p>
          <a:p>
            <a:r>
              <a:t>- Prepare for class discussions</a:t>
            </a:r>
          </a:p>
          <a:p>
            <a:r>
              <a:t>- Support ideas with textual evidence</a:t>
            </a:r>
          </a:p>
          <a:p>
            <a:r>
              <a:t>- Build stronger essays and analyses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to Annotate</a:t>
            </a:r>
          </a:p>
        </p:txBody>
      </p:sp>
      <p:sp>
        <p:nvSpPr>
          <p:cNvPr id="3" name="Content Placeholder 2"/>
          <p:cNvSpPr>
            <a:spLocks noGrp="1"/>
          </p:cNvSpPr>
          <p:nvPr>
            <p:ph idx="1"/>
          </p:nvPr>
        </p:nvSpPr>
        <p:spPr/>
        <p:txBody>
          <a:bodyPr/>
          <a:lstStyle/>
          <a:p>
            <a:r>
              <a:t>Effective annotation strategies:</a:t>
            </a:r>
          </a:p>
          <a:p>
            <a:endParaRPr/>
          </a:p>
          <a:p>
            <a:r>
              <a:t>- Underline or highlight key details</a:t>
            </a:r>
          </a:p>
          <a:p>
            <a:r>
              <a:t>- Write summaries or reactions in margins</a:t>
            </a:r>
          </a:p>
          <a:p>
            <a:r>
              <a:t>- Circle unfamiliar words and define them</a:t>
            </a:r>
          </a:p>
          <a:p>
            <a:r>
              <a:t>- Note literary elements (theme, tone, symbols)</a:t>
            </a:r>
          </a:p>
          <a:p>
            <a:r>
              <a:t>- Ask questions to deepen understanding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Annotation Example</a:t>
            </a:r>
          </a:p>
        </p:txBody>
      </p:sp>
      <p:sp>
        <p:nvSpPr>
          <p:cNvPr id="3" name="Content Placeholder 2"/>
          <p:cNvSpPr>
            <a:spLocks noGrp="1"/>
          </p:cNvSpPr>
          <p:nvPr>
            <p:ph idx="1"/>
          </p:nvPr>
        </p:nvSpPr>
        <p:spPr/>
        <p:txBody>
          <a:bodyPr/>
          <a:lstStyle/>
          <a:p>
            <a:r>
              <a:rPr dirty="0"/>
              <a:t>In </a:t>
            </a:r>
            <a:r>
              <a:rPr lang="en-US" dirty="0"/>
              <a:t>Sylvia Plath's “Mirror”</a:t>
            </a:r>
            <a:r>
              <a:rPr dirty="0"/>
              <a:t>, annotate the Prologue by highlighting references to </a:t>
            </a:r>
            <a:r>
              <a:rPr lang="en-US" dirty="0"/>
              <a:t>self and the mirror</a:t>
            </a:r>
            <a:r>
              <a:rPr dirty="0"/>
              <a:t>, underlining important words, and writing margin notes about the theme</a:t>
            </a:r>
            <a:r>
              <a:rPr lang="en-US" dirty="0"/>
              <a:t>, mood, tone, etc</a:t>
            </a:r>
            <a:r>
              <a:rPr dirty="0"/>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What is a Citation?</a:t>
            </a:r>
          </a:p>
        </p:txBody>
      </p:sp>
      <p:sp>
        <p:nvSpPr>
          <p:cNvPr id="3" name="Content Placeholder 2"/>
          <p:cNvSpPr>
            <a:spLocks noGrp="1"/>
          </p:cNvSpPr>
          <p:nvPr>
            <p:ph idx="1"/>
          </p:nvPr>
        </p:nvSpPr>
        <p:spPr/>
        <p:txBody>
          <a:bodyPr/>
          <a:lstStyle/>
          <a:p>
            <a:r>
              <a:t>A citation is a reference to the source of information or ideas.</a:t>
            </a:r>
          </a:p>
          <a:p>
            <a:endParaRPr/>
          </a:p>
          <a:p>
            <a:r>
              <a:t>- Gives credit to the author</a:t>
            </a:r>
          </a:p>
          <a:p>
            <a:r>
              <a:t>- Avoids plagiarism</a:t>
            </a:r>
          </a:p>
          <a:p>
            <a:r>
              <a:t>- Strengthens your argument</a:t>
            </a:r>
          </a:p>
          <a:p>
            <a:r>
              <a:t>- Provides evidence for your analysis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to Cite Literary Texts</a:t>
            </a:r>
          </a:p>
        </p:txBody>
      </p:sp>
      <p:sp>
        <p:nvSpPr>
          <p:cNvPr id="3" name="Content Placeholder 2"/>
          <p:cNvSpPr>
            <a:spLocks noGrp="1"/>
          </p:cNvSpPr>
          <p:nvPr>
            <p:ph idx="1"/>
          </p:nvPr>
        </p:nvSpPr>
        <p:spPr/>
        <p:txBody>
          <a:bodyPr/>
          <a:lstStyle/>
          <a:p>
            <a:r>
              <a:t>When citing literature:</a:t>
            </a:r>
          </a:p>
          <a:p>
            <a:endParaRPr/>
          </a:p>
          <a:p>
            <a:r>
              <a:t>- Use the author’s last name and page number: (Shakespeare 45).</a:t>
            </a:r>
          </a:p>
          <a:p>
            <a:r>
              <a:t>- For plays, cite act, scene, and line numbers: (Shakespeare 1.2.15).</a:t>
            </a:r>
          </a:p>
          <a:p>
            <a:r>
              <a:t>- Ensure citations match the Works Cited page in MLA format.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33EA6-91E2-9636-94F8-16017C854FFE}"/>
              </a:ext>
            </a:extLst>
          </p:cNvPr>
          <p:cNvSpPr>
            <a:spLocks noGrp="1"/>
          </p:cNvSpPr>
          <p:nvPr>
            <p:ph type="title"/>
          </p:nvPr>
        </p:nvSpPr>
        <p:spPr/>
        <p:txBody>
          <a:bodyPr/>
          <a:lstStyle/>
          <a:p>
            <a:r>
              <a:rPr lang="en-US" dirty="0"/>
              <a:t>Breakdown of Citations</a:t>
            </a:r>
          </a:p>
        </p:txBody>
      </p:sp>
      <p:sp>
        <p:nvSpPr>
          <p:cNvPr id="3" name="Content Placeholder 2">
            <a:extLst>
              <a:ext uri="{FF2B5EF4-FFF2-40B4-BE49-F238E27FC236}">
                <a16:creationId xmlns:a16="http://schemas.microsoft.com/office/drawing/2014/main" id="{ED463699-3ECB-4A42-2830-A4BF0DA5B04B}"/>
              </a:ext>
            </a:extLst>
          </p:cNvPr>
          <p:cNvSpPr>
            <a:spLocks noGrp="1"/>
          </p:cNvSpPr>
          <p:nvPr>
            <p:ph idx="1"/>
          </p:nvPr>
        </p:nvSpPr>
        <p:spPr>
          <a:xfrm>
            <a:off x="609598" y="1533832"/>
            <a:ext cx="7914969" cy="5161936"/>
          </a:xfrm>
        </p:spPr>
        <p:txBody>
          <a:bodyPr numCol="2">
            <a:normAutofit/>
          </a:bodyPr>
          <a:lstStyle/>
          <a:p>
            <a:r>
              <a:rPr lang="en-US" sz="1600" dirty="0"/>
              <a:t>When deciding how to cite your source, start by consulting the list of core elements. These are the general pieces of information that MLA suggests including in each Works Cited entry. In your citation, the elements should be listed in the following order</a:t>
            </a:r>
          </a:p>
          <a:p>
            <a:pPr lvl="1"/>
            <a:r>
              <a:rPr lang="en-US" sz="1400" dirty="0"/>
              <a:t>Author.</a:t>
            </a:r>
          </a:p>
          <a:p>
            <a:pPr lvl="1"/>
            <a:r>
              <a:rPr lang="en-US" sz="1400" dirty="0"/>
              <a:t>Title of source.</a:t>
            </a:r>
          </a:p>
          <a:p>
            <a:pPr lvl="1"/>
            <a:r>
              <a:rPr lang="en-US" sz="1400" dirty="0"/>
              <a:t>Title of container,</a:t>
            </a:r>
          </a:p>
          <a:p>
            <a:pPr lvl="1"/>
            <a:r>
              <a:rPr lang="en-US" sz="1400" dirty="0"/>
              <a:t>Other contributors,</a:t>
            </a:r>
          </a:p>
          <a:p>
            <a:pPr lvl="1"/>
            <a:r>
              <a:rPr lang="en-US" sz="1400" dirty="0"/>
              <a:t>Version,</a:t>
            </a:r>
          </a:p>
          <a:p>
            <a:pPr lvl="1"/>
            <a:r>
              <a:rPr lang="en-US" sz="1400" dirty="0"/>
              <a:t>Number,</a:t>
            </a:r>
          </a:p>
          <a:p>
            <a:pPr lvl="1"/>
            <a:r>
              <a:rPr lang="en-US" sz="1400" dirty="0"/>
              <a:t>Publisher,</a:t>
            </a:r>
          </a:p>
          <a:p>
            <a:pPr lvl="1"/>
            <a:r>
              <a:rPr lang="en-US" sz="1400" dirty="0"/>
              <a:t>Publication date,</a:t>
            </a:r>
          </a:p>
          <a:p>
            <a:pPr lvl="1"/>
            <a:r>
              <a:rPr lang="en-US" sz="1400" dirty="0"/>
              <a:t>Location.</a:t>
            </a:r>
          </a:p>
          <a:p>
            <a:r>
              <a:rPr lang="en-US" sz="1600" dirty="0"/>
              <a:t>Each element should be followed by the corresponding punctuation mark shown above. Earlier editions of the handbook included the place of publication and required different punctuation (such as journal editions in parentheses and colons after issue numbers) depending on the type of source. In the current version, punctuation is simpler (only commas and periods separate the elements), and information about the source is kept to the basics.</a:t>
            </a:r>
          </a:p>
        </p:txBody>
      </p:sp>
    </p:spTree>
    <p:extLst>
      <p:ext uri="{BB962C8B-B14F-4D97-AF65-F5344CB8AC3E}">
        <p14:creationId xmlns:p14="http://schemas.microsoft.com/office/powerpoint/2010/main" val="485012779"/>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627</TotalTime>
  <Words>506</Words>
  <Application>Microsoft Office PowerPoint</Application>
  <PresentationFormat>On-screen Show (4:3)</PresentationFormat>
  <Paragraphs>66</Paragraphs>
  <Slides>11</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Trebuchet MS</vt:lpstr>
      <vt:lpstr>Wingdings 3</vt:lpstr>
      <vt:lpstr>Facet</vt:lpstr>
      <vt:lpstr>Annotation &amp; Citations</vt:lpstr>
      <vt:lpstr>Annontating Poetry</vt:lpstr>
      <vt:lpstr>What is Annotation?</vt:lpstr>
      <vt:lpstr>Why is Annotation Important?</vt:lpstr>
      <vt:lpstr>How to Annotate</vt:lpstr>
      <vt:lpstr>Annotation Example</vt:lpstr>
      <vt:lpstr>What is a Citation?</vt:lpstr>
      <vt:lpstr>How to Cite Literary Texts</vt:lpstr>
      <vt:lpstr>Breakdown of Citations</vt:lpstr>
      <vt:lpstr>Practice Activity</vt:lpstr>
      <vt:lpstr>Guided Annotation Exercise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Crawford, Lauren</cp:lastModifiedBy>
  <cp:revision>2</cp:revision>
  <dcterms:created xsi:type="dcterms:W3CDTF">2013-01-27T09:14:16Z</dcterms:created>
  <dcterms:modified xsi:type="dcterms:W3CDTF">2025-08-19T14:34:17Z</dcterms:modified>
  <cp:category/>
</cp:coreProperties>
</file>