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10BE8-2215-4C8B-B3A6-60D84BDAB765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4D2FAB-C303-4467-AABC-BDA12941D33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10BE8-2215-4C8B-B3A6-60D84BDAB765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2FAB-C303-4467-AABC-BDA12941D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10BE8-2215-4C8B-B3A6-60D84BDAB765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D2FAB-C303-4467-AABC-BDA12941D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10BE8-2215-4C8B-B3A6-60D84BDAB765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4D2FAB-C303-4467-AABC-BDA12941D33A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10BE8-2215-4C8B-B3A6-60D84BDAB765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4D2FAB-C303-4467-AABC-BDA12941D33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10BE8-2215-4C8B-B3A6-60D84BDAB765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4D2FAB-C303-4467-AABC-BDA12941D33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10BE8-2215-4C8B-B3A6-60D84BDAB765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4D2FAB-C303-4467-AABC-BDA12941D33A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10BE8-2215-4C8B-B3A6-60D84BDAB765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4D2FAB-C303-4467-AABC-BDA12941D33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10BE8-2215-4C8B-B3A6-60D84BDAB765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4D2FAB-C303-4467-AABC-BDA12941D33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10BE8-2215-4C8B-B3A6-60D84BDAB765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4D2FAB-C303-4467-AABC-BDA12941D33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10BE8-2215-4C8B-B3A6-60D84BDAB765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4D2FAB-C303-4467-AABC-BDA12941D33A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72C10BE8-2215-4C8B-B3A6-60D84BDAB765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404D2FAB-C303-4467-AABC-BDA12941D33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543800" cy="2152650"/>
          </a:xfrm>
        </p:spPr>
        <p:txBody>
          <a:bodyPr/>
          <a:lstStyle/>
          <a:p>
            <a:r>
              <a:rPr lang="en-US" dirty="0" smtClean="0"/>
              <a:t>Analyzing Poetry: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Some Reminders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779" y="3421978"/>
            <a:ext cx="2286000" cy="301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 rot="755599">
            <a:off x="4430829" y="4834474"/>
            <a:ext cx="1828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i="1" dirty="0"/>
              <a:t>onomatopoeia!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 rot="20585691">
            <a:off x="7554865" y="2914546"/>
            <a:ext cx="1752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i="1" dirty="0"/>
              <a:t>repetition!</a:t>
            </a:r>
          </a:p>
        </p:txBody>
      </p:sp>
    </p:spTree>
    <p:extLst>
      <p:ext uri="{BB962C8B-B14F-4D97-AF65-F5344CB8AC3E}">
        <p14:creationId xmlns:p14="http://schemas.microsoft.com/office/powerpoint/2010/main" val="259365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A. Read the poem – at least twice:</a:t>
            </a:r>
          </a:p>
          <a:p>
            <a:pPr lvl="1"/>
            <a:r>
              <a:rPr lang="en-US" sz="2800" dirty="0" smtClean="0"/>
              <a:t>Once for LITERAL MEANING;</a:t>
            </a:r>
          </a:p>
          <a:p>
            <a:pPr lvl="1"/>
            <a:r>
              <a:rPr lang="en-US" sz="2800" dirty="0" smtClean="0"/>
              <a:t>Again for FIGURATIVE or THEMATIC meaning</a:t>
            </a:r>
          </a:p>
          <a:p>
            <a:r>
              <a:rPr lang="en-US" sz="2800" dirty="0" smtClean="0"/>
              <a:t>B.  UNDERLINE and LABEL most SALIENT devices.</a:t>
            </a:r>
          </a:p>
          <a:p>
            <a:r>
              <a:rPr lang="en-US" sz="2800" dirty="0" smtClean="0"/>
              <a:t>C.  Write a THESIS and at least TWO TOPIC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SENTENCES.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Process:  HOW? HOW? HOW?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1.  CONNOTATIONS of words:</a:t>
            </a:r>
          </a:p>
          <a:p>
            <a:pPr lvl="1"/>
            <a:r>
              <a:rPr lang="en-US" sz="2400" dirty="0"/>
              <a:t>WHY that word</a:t>
            </a:r>
            <a:r>
              <a:rPr lang="en-US" sz="2400" dirty="0" smtClean="0"/>
              <a:t>????</a:t>
            </a:r>
          </a:p>
          <a:p>
            <a:pPr lvl="1"/>
            <a:r>
              <a:rPr lang="en-US" sz="2400" dirty="0" smtClean="0"/>
              <a:t>“Nighttime Fires”</a:t>
            </a:r>
            <a:endParaRPr lang="en-US" sz="2400" dirty="0" smtClean="0"/>
          </a:p>
          <a:p>
            <a:r>
              <a:rPr lang="en-US" sz="2400" dirty="0" smtClean="0"/>
              <a:t>2.  SOUNDS of words – syllabication</a:t>
            </a:r>
          </a:p>
          <a:p>
            <a:pPr lvl="1"/>
            <a:r>
              <a:rPr lang="en-US" sz="2400" dirty="0" smtClean="0"/>
              <a:t>“A Bird came down the Walk—” </a:t>
            </a:r>
            <a:endParaRPr lang="en-US" sz="2400" dirty="0" smtClean="0"/>
          </a:p>
          <a:p>
            <a:r>
              <a:rPr lang="en-US" sz="2400" dirty="0" smtClean="0"/>
              <a:t>3.  HOW do those sounds </a:t>
            </a:r>
            <a:r>
              <a:rPr lang="en-US" sz="2400" dirty="0" smtClean="0"/>
              <a:t>and connotations </a:t>
            </a:r>
            <a:r>
              <a:rPr lang="en-US" sz="2400" dirty="0" smtClean="0"/>
              <a:t>CONNECT to  </a:t>
            </a:r>
          </a:p>
          <a:p>
            <a:pPr marL="0" indent="0">
              <a:buNone/>
            </a:pPr>
            <a:r>
              <a:rPr lang="en-US" sz="2400" dirty="0" smtClean="0"/>
              <a:t>    </a:t>
            </a:r>
            <a:r>
              <a:rPr lang="en-US" sz="2400" dirty="0" smtClean="0"/>
              <a:t>meaning</a:t>
            </a:r>
            <a:r>
              <a:rPr lang="en-US" sz="2400" dirty="0" smtClean="0"/>
              <a:t>?</a:t>
            </a:r>
          </a:p>
          <a:p>
            <a:pPr marL="0" indent="0">
              <a:buNone/>
            </a:pPr>
            <a:r>
              <a:rPr lang="en-US" sz="2400" dirty="0" smtClean="0"/>
              <a:t>       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DICTION</a:t>
            </a:r>
            <a:r>
              <a:rPr lang="en-US" dirty="0" smtClean="0"/>
              <a:t>…????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89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452596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u="sng" dirty="0" smtClean="0"/>
              <a:t>Denotation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800" dirty="0" smtClean="0"/>
              <a:t>Literal, dictionary meanings of words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800" dirty="0" smtClean="0"/>
              <a:t>“bird” – a feathered, winged animal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u="sng" dirty="0" smtClean="0"/>
              <a:t>Connotation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800" dirty="0" smtClean="0"/>
              <a:t>Associations and implications beyond the literal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800" dirty="0" smtClean="0"/>
              <a:t>“bird” = freedom, sky, vulnerability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800" dirty="0" smtClean="0"/>
              <a:t>Duck VS hawk VS pigeon VS chicken VS skylark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u="sng" dirty="0" smtClean="0"/>
              <a:t>Ambiguity</a:t>
            </a:r>
            <a:r>
              <a:rPr lang="en-US" sz="2800" dirty="0" smtClean="0"/>
              <a:t> – when a word has more than one meaning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Meanings of Words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44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7772400" cy="4375150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US" altLang="en-US" sz="2400" b="1" dirty="0" smtClean="0"/>
              <a:t>Syllabication </a:t>
            </a:r>
            <a:r>
              <a:rPr lang="en-US" altLang="en-US" sz="2400" dirty="0" smtClean="0"/>
              <a:t>: dividing words into syllables</a:t>
            </a:r>
          </a:p>
          <a:p>
            <a:pPr lvl="1">
              <a:buFont typeface="Wingdings" pitchFamily="2" charset="2"/>
              <a:buChar char="q"/>
            </a:pPr>
            <a:r>
              <a:rPr lang="en-US" altLang="en-US" sz="2400" dirty="0" smtClean="0"/>
              <a:t>Monosyllabic: one-syllable words</a:t>
            </a:r>
          </a:p>
          <a:p>
            <a:pPr lvl="1">
              <a:buFont typeface="Wingdings" pitchFamily="2" charset="2"/>
              <a:buChar char="q"/>
            </a:pPr>
            <a:r>
              <a:rPr lang="en-US" altLang="en-US" sz="2400" dirty="0" smtClean="0"/>
              <a:t>Disyllabic : words with two syllables</a:t>
            </a:r>
          </a:p>
          <a:p>
            <a:pPr lvl="1">
              <a:buFont typeface="Wingdings" pitchFamily="2" charset="2"/>
              <a:buChar char="q"/>
            </a:pPr>
            <a:r>
              <a:rPr lang="en-US" altLang="en-US" sz="2400" dirty="0" err="1" smtClean="0"/>
              <a:t>Trisyllabic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: words with three syllables</a:t>
            </a:r>
          </a:p>
          <a:p>
            <a:pPr lvl="1">
              <a:buFont typeface="Wingdings" pitchFamily="2" charset="2"/>
              <a:buChar char="q"/>
            </a:pPr>
            <a:r>
              <a:rPr lang="en-US" altLang="en-US" sz="2400" dirty="0" smtClean="0"/>
              <a:t>Polysyllabic: words with four or more syllables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400" dirty="0" smtClean="0"/>
              <a:t>HOW does syllabication affect the TONE and MOOD of the poem?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400" dirty="0" smtClean="0"/>
              <a:t>HOW does the syllabication ADD TO THE MEANING of the poem?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Syllabication</a:t>
            </a:r>
          </a:p>
        </p:txBody>
      </p:sp>
    </p:spTree>
    <p:extLst>
      <p:ext uri="{BB962C8B-B14F-4D97-AF65-F5344CB8AC3E}">
        <p14:creationId xmlns:p14="http://schemas.microsoft.com/office/powerpoint/2010/main" val="331384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905000"/>
            <a:ext cx="7772400" cy="48768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en-US" sz="2400" b="1" dirty="0" smtClean="0"/>
              <a:t>Assonance</a:t>
            </a:r>
            <a:r>
              <a:rPr lang="en-US" altLang="en-US" sz="2400" dirty="0" smtClean="0"/>
              <a:t>: repetition of vowel sounds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dirty="0" smtClean="0"/>
              <a:t>	(a th</a:t>
            </a:r>
            <a:r>
              <a:rPr lang="en-US" altLang="en-US" sz="2400" b="1" dirty="0" smtClean="0"/>
              <a:t>i</a:t>
            </a:r>
            <a:r>
              <a:rPr lang="en-US" altLang="en-US" sz="2400" dirty="0" smtClean="0"/>
              <a:t>n spl</a:t>
            </a:r>
            <a:r>
              <a:rPr lang="en-US" altLang="en-US" sz="2400" b="1" dirty="0" smtClean="0"/>
              <a:t>i</a:t>
            </a:r>
            <a:r>
              <a:rPr lang="en-US" altLang="en-US" sz="2400" dirty="0" smtClean="0"/>
              <a:t>nter of s</a:t>
            </a:r>
            <a:r>
              <a:rPr lang="en-US" altLang="en-US" sz="2400" b="1" dirty="0" smtClean="0"/>
              <a:t>i</a:t>
            </a:r>
            <a:r>
              <a:rPr lang="en-US" altLang="en-US" sz="2400" dirty="0" smtClean="0"/>
              <a:t>ng</a:t>
            </a:r>
            <a:r>
              <a:rPr lang="en-US" altLang="en-US" sz="2400" b="1" dirty="0" smtClean="0"/>
              <a:t>i</a:t>
            </a:r>
            <a:r>
              <a:rPr lang="en-US" altLang="en-US" sz="2400" dirty="0" smtClean="0"/>
              <a:t>ng)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altLang="en-US" sz="2400" b="1" dirty="0" smtClean="0"/>
              <a:t>Alliteration</a:t>
            </a:r>
            <a:r>
              <a:rPr lang="en-US" altLang="en-US" sz="2400" dirty="0" smtClean="0"/>
              <a:t>: repetition of beginning consonant sounds (</a:t>
            </a:r>
            <a:r>
              <a:rPr lang="en-US" altLang="en-US" sz="2400" b="1" dirty="0" smtClean="0"/>
              <a:t>gr</a:t>
            </a:r>
            <a:r>
              <a:rPr lang="en-US" altLang="en-US" sz="2400" dirty="0" smtClean="0"/>
              <a:t>een </a:t>
            </a:r>
            <a:r>
              <a:rPr lang="en-US" altLang="en-US" sz="2400" b="1" dirty="0" smtClean="0"/>
              <a:t>gr</a:t>
            </a:r>
            <a:r>
              <a:rPr lang="en-US" altLang="en-US" sz="2400" dirty="0" smtClean="0"/>
              <a:t>ass)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altLang="en-US" sz="2400" b="1" dirty="0" smtClean="0"/>
              <a:t>Onomatopoeia:</a:t>
            </a:r>
            <a:r>
              <a:rPr lang="en-US" altLang="en-US" sz="2400" dirty="0" smtClean="0"/>
              <a:t>  when the sound of a word mimics its meaning (</a:t>
            </a:r>
            <a:r>
              <a:rPr lang="en-US" altLang="en-US" sz="2400" b="1" dirty="0" smtClean="0"/>
              <a:t>bang, tick-tock)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altLang="en-US" sz="2400" b="1" dirty="0" smtClean="0"/>
              <a:t>Consonance: </a:t>
            </a:r>
            <a:r>
              <a:rPr lang="en-US" altLang="en-US" sz="2400" dirty="0" smtClean="0"/>
              <a:t>repetition of consonant sounds within words (all </a:t>
            </a:r>
            <a:r>
              <a:rPr lang="en-US" altLang="en-US" sz="2400" b="1" dirty="0" smtClean="0"/>
              <a:t>m</a:t>
            </a:r>
            <a:r>
              <a:rPr lang="en-US" altLang="en-US" sz="2400" dirty="0" smtClean="0"/>
              <a:t>a</a:t>
            </a:r>
            <a:r>
              <a:rPr lang="en-US" altLang="en-US" sz="2400" b="1" dirty="0" smtClean="0"/>
              <a:t>mm</a:t>
            </a:r>
            <a:r>
              <a:rPr lang="en-US" altLang="en-US" sz="2400" dirty="0" smtClean="0"/>
              <a:t>als na</a:t>
            </a:r>
            <a:r>
              <a:rPr lang="en-US" altLang="en-US" sz="2400" b="1" dirty="0" smtClean="0"/>
              <a:t>m</a:t>
            </a:r>
            <a:r>
              <a:rPr lang="en-US" altLang="en-US" sz="2400" dirty="0" smtClean="0"/>
              <a:t>ed Sa</a:t>
            </a:r>
            <a:r>
              <a:rPr lang="en-US" altLang="en-US" sz="2400" b="1" dirty="0" smtClean="0"/>
              <a:t>m</a:t>
            </a:r>
            <a:r>
              <a:rPr lang="en-US" altLang="en-US" sz="2400" dirty="0" smtClean="0"/>
              <a:t> are cla</a:t>
            </a:r>
            <a:r>
              <a:rPr lang="en-US" altLang="en-US" sz="2400" b="1" dirty="0" smtClean="0"/>
              <a:t>mm</a:t>
            </a:r>
            <a:r>
              <a:rPr lang="en-US" altLang="en-US" sz="2400" dirty="0" smtClean="0"/>
              <a:t>y)</a:t>
            </a:r>
          </a:p>
          <a:p>
            <a:pPr eaLnBrk="1" hangingPunct="1">
              <a:buFont typeface="Wingdings" pitchFamily="2" charset="2"/>
              <a:buChar char="q"/>
            </a:pPr>
            <a:endParaRPr lang="en-US" altLang="en-US" sz="2400" dirty="0" smtClean="0"/>
          </a:p>
          <a:p>
            <a:pPr eaLnBrk="1" hangingPunct="1">
              <a:buFont typeface="Wingdings" pitchFamily="2" charset="2"/>
              <a:buNone/>
            </a:pPr>
            <a:endParaRPr lang="en-US" altLang="en-US" dirty="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Other Sound Devices:</a:t>
            </a:r>
          </a:p>
        </p:txBody>
      </p:sp>
    </p:spTree>
    <p:extLst>
      <p:ext uri="{BB962C8B-B14F-4D97-AF65-F5344CB8AC3E}">
        <p14:creationId xmlns:p14="http://schemas.microsoft.com/office/powerpoint/2010/main" val="173225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7924800" cy="4724400"/>
          </a:xfrm>
        </p:spPr>
        <p:txBody>
          <a:bodyPr/>
          <a:lstStyle/>
          <a:p>
            <a:r>
              <a:rPr lang="en-US" dirty="0" smtClean="0"/>
              <a:t>FIGURATIVE – means NOT LITERAL.  (He is a bear of a man.) He isn’t LITERALLY a bear.</a:t>
            </a:r>
          </a:p>
          <a:p>
            <a:r>
              <a:rPr lang="en-US" dirty="0" smtClean="0"/>
              <a:t>COMPARES two DIFFERENT things.  (He runs like a marathoner.) A MARATHONER is a PERSON. </a:t>
            </a:r>
          </a:p>
          <a:p>
            <a:r>
              <a:rPr lang="en-US" dirty="0" smtClean="0"/>
              <a:t>MOST COMMON FIGURATIVE DEVICES:</a:t>
            </a:r>
          </a:p>
          <a:p>
            <a:pPr lvl="1"/>
            <a:r>
              <a:rPr lang="en-US" dirty="0" smtClean="0"/>
              <a:t>Simile				 </a:t>
            </a:r>
          </a:p>
          <a:p>
            <a:pPr lvl="1"/>
            <a:r>
              <a:rPr lang="en-US" dirty="0" smtClean="0"/>
              <a:t>Metaphor (implied, direct, extended)</a:t>
            </a:r>
          </a:p>
          <a:p>
            <a:pPr lvl="1"/>
            <a:r>
              <a:rPr lang="en-US" dirty="0" smtClean="0"/>
              <a:t>Apostrophe</a:t>
            </a:r>
          </a:p>
          <a:p>
            <a:pPr lvl="1"/>
            <a:r>
              <a:rPr lang="en-US" dirty="0" smtClean="0"/>
              <a:t>Synecdoche </a:t>
            </a:r>
            <a:r>
              <a:rPr lang="en-US" dirty="0" smtClean="0"/>
              <a:t>(“I like your </a:t>
            </a:r>
            <a:r>
              <a:rPr lang="en-US" smtClean="0"/>
              <a:t>new wheels.” </a:t>
            </a:r>
            <a:r>
              <a:rPr lang="en-US" dirty="0" smtClean="0"/>
              <a:t>(wheels are a part of </a:t>
            </a:r>
            <a:r>
              <a:rPr lang="en-US" smtClean="0"/>
              <a:t>the whole car)</a:t>
            </a:r>
            <a:endParaRPr lang="en-US" dirty="0" smtClean="0"/>
          </a:p>
          <a:p>
            <a:pPr lvl="1"/>
            <a:r>
              <a:rPr lang="en-US" dirty="0" smtClean="0"/>
              <a:t>Metonymy (“the White House announced. . . “)</a:t>
            </a:r>
          </a:p>
          <a:p>
            <a:pPr lvl="1"/>
            <a:r>
              <a:rPr lang="en-US" dirty="0" smtClean="0"/>
              <a:t>Personification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Figurative Language: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41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Hyperbole – adds emphasis by overstating (“raining oceans”)</a:t>
            </a:r>
          </a:p>
          <a:p>
            <a:r>
              <a:rPr lang="en-US" sz="2400" dirty="0" smtClean="0"/>
              <a:t>Paradox (seems to contradict but really makes sense – not LITERALLY contradictory)</a:t>
            </a:r>
          </a:p>
          <a:p>
            <a:r>
              <a:rPr lang="en-US" sz="2400" dirty="0" smtClean="0"/>
              <a:t>Understatement (the opposite of hyperbole)</a:t>
            </a:r>
          </a:p>
          <a:p>
            <a:r>
              <a:rPr lang="en-US" sz="2400" dirty="0" smtClean="0"/>
              <a:t>Oxymoron – another form of contradiction</a:t>
            </a:r>
          </a:p>
          <a:p>
            <a:r>
              <a:rPr lang="en-US" sz="2400" dirty="0" smtClean="0"/>
              <a:t>Pun – when a word has multiple meanings; usually humorous</a:t>
            </a:r>
          </a:p>
          <a:p>
            <a:endParaRPr lang="en-US" sz="2400" dirty="0"/>
          </a:p>
          <a:p>
            <a:r>
              <a:rPr lang="en-US" sz="2400" dirty="0" smtClean="0"/>
              <a:t>“To Waken an Old Lady”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 Obvious Figurative Devices: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76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Poets do not USE syntax (or diction or figurative language etc. . . )</a:t>
            </a:r>
          </a:p>
          <a:p>
            <a:r>
              <a:rPr lang="en-US" dirty="0" smtClean="0"/>
              <a:t>Poets MANIPULATE syntax.</a:t>
            </a:r>
          </a:p>
          <a:p>
            <a:r>
              <a:rPr lang="en-US" dirty="0" smtClean="0"/>
              <a:t>Where are words placed?  WHY?</a:t>
            </a:r>
          </a:p>
          <a:p>
            <a:r>
              <a:rPr lang="en-US" dirty="0" smtClean="0"/>
              <a:t>HOW does this placement affect meaning?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that SYNTAX: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25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1579</TotalTime>
  <Words>374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Elemental</vt:lpstr>
      <vt:lpstr>Analyzing Poetry:</vt:lpstr>
      <vt:lpstr>The Process:  HOW? HOW? HOW?</vt:lpstr>
      <vt:lpstr>HOW does DICTION…????</vt:lpstr>
      <vt:lpstr>The Meanings of Words </vt:lpstr>
      <vt:lpstr>Syllabication</vt:lpstr>
      <vt:lpstr>Other Sound Devices:</vt:lpstr>
      <vt:lpstr>Figurative Language:</vt:lpstr>
      <vt:lpstr>Less Obvious Figurative Devices:</vt:lpstr>
      <vt:lpstr>About that SYNTAX: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Analyzing Poetry:</dc:title>
  <dc:creator>Smith, Audrey</dc:creator>
  <cp:lastModifiedBy>Hamilton, Katelyn</cp:lastModifiedBy>
  <cp:revision>10</cp:revision>
  <dcterms:created xsi:type="dcterms:W3CDTF">2015-10-09T11:11:59Z</dcterms:created>
  <dcterms:modified xsi:type="dcterms:W3CDTF">2017-10-19T13:43:52Z</dcterms:modified>
</cp:coreProperties>
</file>