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849" r:id="rId2"/>
    <p:sldMasterId id="2147483862" r:id="rId3"/>
    <p:sldMasterId id="2147483864" r:id="rId4"/>
    <p:sldMasterId id="2147483648" r:id="rId5"/>
  </p:sldMasterIdLst>
  <p:notesMasterIdLst>
    <p:notesMasterId r:id="rId91"/>
  </p:notesMasterIdLst>
  <p:sldIdLst>
    <p:sldId id="272" r:id="rId6"/>
    <p:sldId id="283" r:id="rId7"/>
    <p:sldId id="260" r:id="rId8"/>
    <p:sldId id="273" r:id="rId9"/>
    <p:sldId id="286" r:id="rId10"/>
    <p:sldId id="348" r:id="rId11"/>
    <p:sldId id="349" r:id="rId12"/>
    <p:sldId id="356" r:id="rId13"/>
    <p:sldId id="359" r:id="rId14"/>
    <p:sldId id="323" r:id="rId15"/>
    <p:sldId id="334" r:id="rId16"/>
    <p:sldId id="357" r:id="rId17"/>
    <p:sldId id="358" r:id="rId18"/>
    <p:sldId id="350" r:id="rId19"/>
    <p:sldId id="361" r:id="rId20"/>
    <p:sldId id="270" r:id="rId21"/>
    <p:sldId id="332" r:id="rId22"/>
    <p:sldId id="367" r:id="rId23"/>
    <p:sldId id="366" r:id="rId24"/>
    <p:sldId id="365" r:id="rId25"/>
    <p:sldId id="333" r:id="rId26"/>
    <p:sldId id="284" r:id="rId27"/>
    <p:sldId id="330" r:id="rId28"/>
    <p:sldId id="338" r:id="rId29"/>
    <p:sldId id="337" r:id="rId30"/>
    <p:sldId id="345" r:id="rId31"/>
    <p:sldId id="335" r:id="rId32"/>
    <p:sldId id="321" r:id="rId33"/>
    <p:sldId id="376" r:id="rId34"/>
    <p:sldId id="287" r:id="rId35"/>
    <p:sldId id="291" r:id="rId36"/>
    <p:sldId id="290" r:id="rId37"/>
    <p:sldId id="374" r:id="rId38"/>
    <p:sldId id="377" r:id="rId39"/>
    <p:sldId id="372" r:id="rId40"/>
    <p:sldId id="388" r:id="rId41"/>
    <p:sldId id="375" r:id="rId42"/>
    <p:sldId id="324" r:id="rId43"/>
    <p:sldId id="289" r:id="rId44"/>
    <p:sldId id="325" r:id="rId45"/>
    <p:sldId id="292" r:id="rId46"/>
    <p:sldId id="379" r:id="rId47"/>
    <p:sldId id="381" r:id="rId48"/>
    <p:sldId id="340" r:id="rId49"/>
    <p:sldId id="343" r:id="rId50"/>
    <p:sldId id="294" r:id="rId51"/>
    <p:sldId id="380" r:id="rId52"/>
    <p:sldId id="382" r:id="rId53"/>
    <p:sldId id="383" r:id="rId54"/>
    <p:sldId id="384" r:id="rId55"/>
    <p:sldId id="386" r:id="rId56"/>
    <p:sldId id="387" r:id="rId57"/>
    <p:sldId id="297" r:id="rId58"/>
    <p:sldId id="341" r:id="rId59"/>
    <p:sldId id="298" r:id="rId60"/>
    <p:sldId id="389" r:id="rId61"/>
    <p:sldId id="391" r:id="rId62"/>
    <p:sldId id="299" r:id="rId63"/>
    <p:sldId id="326" r:id="rId64"/>
    <p:sldId id="327" r:id="rId65"/>
    <p:sldId id="300" r:id="rId66"/>
    <p:sldId id="302" r:id="rId67"/>
    <p:sldId id="303" r:id="rId68"/>
    <p:sldId id="369" r:id="rId69"/>
    <p:sldId id="304" r:id="rId70"/>
    <p:sldId id="370" r:id="rId71"/>
    <p:sldId id="306" r:id="rId72"/>
    <p:sldId id="307" r:id="rId73"/>
    <p:sldId id="275" r:id="rId74"/>
    <p:sldId id="308" r:id="rId75"/>
    <p:sldId id="309" r:id="rId76"/>
    <p:sldId id="310" r:id="rId77"/>
    <p:sldId id="313" r:id="rId78"/>
    <p:sldId id="315" r:id="rId79"/>
    <p:sldId id="314" r:id="rId80"/>
    <p:sldId id="316" r:id="rId81"/>
    <p:sldId id="319" r:id="rId82"/>
    <p:sldId id="312" r:id="rId83"/>
    <p:sldId id="392" r:id="rId84"/>
    <p:sldId id="393" r:id="rId85"/>
    <p:sldId id="394" r:id="rId86"/>
    <p:sldId id="395" r:id="rId87"/>
    <p:sldId id="396" r:id="rId88"/>
    <p:sldId id="274" r:id="rId89"/>
    <p:sldId id="390" r:id="rId9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04151-6CA8-2072-8294-BEE283022EB4}" v="6" dt="2025-02-24T15:56:10.183"/>
    <p1510:client id="{1C888FDB-4987-4FD7-8291-9A38D3F4BF1C}" v="256" dt="2025-02-24T15:41:16.520"/>
    <p1510:client id="{1CED4C09-D21C-1216-33D5-6715E9A8142C}" v="6" dt="2025-02-23T16:10:22.616"/>
    <p1510:client id="{412E566A-9ED8-2FEB-3B8A-4035AAF58220}" v="206" dt="2025-02-23T22:58:32.126"/>
    <p1510:client id="{4CA28C94-9C7B-E46D-2B24-11EC2319EB7A}" v="172" dt="2025-02-23T16:17:23.279"/>
    <p1510:client id="{60C463CD-5334-5EDC-F7A5-3EAA178DAA51}" v="11" dt="2025-02-24T16:41:04.780"/>
    <p1510:client id="{6BA2826C-B049-1FF4-1A88-5FD1AD4090EC}" v="120" dt="2025-02-23T17:05:40.910"/>
    <p1510:client id="{7F926324-7C8A-9ADE-684A-57C4AEAE6110}" v="49" dt="2025-02-24T21:59:43.527"/>
    <p1510:client id="{8984CE75-0B94-C4D5-0FE5-C6A109C5E451}" v="1480" dt="2025-02-24T04:57:28.954"/>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1" d="100"/>
          <a:sy n="151" d="100"/>
        </p:scale>
        <p:origin x="654"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64A65A-63D5-4680-A281-B5ED127EC5CF}" type="doc">
      <dgm:prSet loTypeId="urn:microsoft.com/office/officeart/2016/7/layout/RoundedRectangleTimeline" loCatId="process" qsTypeId="urn:microsoft.com/office/officeart/2005/8/quickstyle/simple5" qsCatId="simple" csTypeId="urn:microsoft.com/office/officeart/2005/8/colors/accent6_2" csCatId="accent6" phldr="1"/>
      <dgm:spPr/>
      <dgm:t>
        <a:bodyPr/>
        <a:lstStyle/>
        <a:p>
          <a:endParaRPr lang="en-US"/>
        </a:p>
      </dgm:t>
    </dgm:pt>
    <dgm:pt modelId="{9B71D315-CD11-498C-95A8-740FCBC43BC6}">
      <dgm:prSet/>
      <dgm:spPr/>
      <dgm:t>
        <a:bodyPr/>
        <a:lstStyle/>
        <a:p>
          <a:r>
            <a:rPr lang="en-US"/>
            <a:t>1972</a:t>
          </a:r>
        </a:p>
      </dgm:t>
    </dgm:pt>
    <dgm:pt modelId="{6916595B-5BA8-4D53-8A41-F30233006AB5}" type="parTrans" cxnId="{8A62392C-8CC7-48F3-8726-57A7EF67EF89}">
      <dgm:prSet/>
      <dgm:spPr/>
      <dgm:t>
        <a:bodyPr/>
        <a:lstStyle/>
        <a:p>
          <a:endParaRPr lang="en-US"/>
        </a:p>
      </dgm:t>
    </dgm:pt>
    <dgm:pt modelId="{7DC7828B-DA0B-4610-A353-6664EDF45D04}" type="sibTrans" cxnId="{8A62392C-8CC7-48F3-8726-57A7EF67EF89}">
      <dgm:prSet/>
      <dgm:spPr/>
      <dgm:t>
        <a:bodyPr/>
        <a:lstStyle/>
        <a:p>
          <a:endParaRPr lang="en-US"/>
        </a:p>
      </dgm:t>
    </dgm:pt>
    <dgm:pt modelId="{7A74597B-4494-41C2-8EDA-3128236DF311}">
      <dgm:prSet/>
      <dgm:spPr/>
      <dgm:t>
        <a:bodyPr/>
        <a:lstStyle/>
        <a:p>
          <a:r>
            <a:rPr lang="en-US"/>
            <a:t>The Law - Title IX is signed into law.</a:t>
          </a:r>
        </a:p>
      </dgm:t>
    </dgm:pt>
    <dgm:pt modelId="{98D6F3F1-D8CD-4045-B5F3-56E7A7A94013}" type="parTrans" cxnId="{A24C09AD-541F-48BC-AD7E-631ED313B709}">
      <dgm:prSet/>
      <dgm:spPr/>
      <dgm:t>
        <a:bodyPr/>
        <a:lstStyle/>
        <a:p>
          <a:endParaRPr lang="en-US"/>
        </a:p>
      </dgm:t>
    </dgm:pt>
    <dgm:pt modelId="{71186FB8-6F04-49DA-8E3A-C020E4DE9C08}" type="sibTrans" cxnId="{A24C09AD-541F-48BC-AD7E-631ED313B709}">
      <dgm:prSet/>
      <dgm:spPr/>
      <dgm:t>
        <a:bodyPr/>
        <a:lstStyle/>
        <a:p>
          <a:endParaRPr lang="en-US"/>
        </a:p>
      </dgm:t>
    </dgm:pt>
    <dgm:pt modelId="{0C8B10BC-AB40-4431-B47E-3CF0ACDB0DF8}">
      <dgm:prSet/>
      <dgm:spPr/>
      <dgm:t>
        <a:bodyPr/>
        <a:lstStyle/>
        <a:p>
          <a:r>
            <a:rPr lang="en-US"/>
            <a:t>1975</a:t>
          </a:r>
        </a:p>
      </dgm:t>
    </dgm:pt>
    <dgm:pt modelId="{CB2703D7-B797-4984-A2B7-374D8D7AEFE7}" type="parTrans" cxnId="{842FBCC8-348F-4FA8-824A-B916A4DF1356}">
      <dgm:prSet/>
      <dgm:spPr/>
      <dgm:t>
        <a:bodyPr/>
        <a:lstStyle/>
        <a:p>
          <a:endParaRPr lang="en-US"/>
        </a:p>
      </dgm:t>
    </dgm:pt>
    <dgm:pt modelId="{A0F7B336-802E-4CC2-BE47-515798410278}" type="sibTrans" cxnId="{842FBCC8-348F-4FA8-824A-B916A4DF1356}">
      <dgm:prSet/>
      <dgm:spPr/>
      <dgm:t>
        <a:bodyPr/>
        <a:lstStyle/>
        <a:p>
          <a:endParaRPr lang="en-US"/>
        </a:p>
      </dgm:t>
    </dgm:pt>
    <dgm:pt modelId="{4C9F829E-F332-4D92-81D1-67F435990566}">
      <dgm:prSet/>
      <dgm:spPr/>
      <dgm:t>
        <a:bodyPr/>
        <a:lstStyle/>
        <a:p>
          <a:r>
            <a:rPr lang="en-US"/>
            <a:t>Discrimination in Athletics - Regulations first issued by Department of Health, Education and Welfare to address discrimination in athletics. Did not address sexual harassment.</a:t>
          </a:r>
        </a:p>
      </dgm:t>
    </dgm:pt>
    <dgm:pt modelId="{646B5420-3F94-4027-A934-F5D5E15C29CC}" type="parTrans" cxnId="{B5722D04-A90B-4E12-B45A-B6E8B3FAB4FF}">
      <dgm:prSet/>
      <dgm:spPr/>
      <dgm:t>
        <a:bodyPr/>
        <a:lstStyle/>
        <a:p>
          <a:endParaRPr lang="en-US"/>
        </a:p>
      </dgm:t>
    </dgm:pt>
    <dgm:pt modelId="{58543D89-011C-4773-B235-9079E084A096}" type="sibTrans" cxnId="{B5722D04-A90B-4E12-B45A-B6E8B3FAB4FF}">
      <dgm:prSet/>
      <dgm:spPr/>
      <dgm:t>
        <a:bodyPr/>
        <a:lstStyle/>
        <a:p>
          <a:endParaRPr lang="en-US"/>
        </a:p>
      </dgm:t>
    </dgm:pt>
    <dgm:pt modelId="{45F8901F-DA5F-48C2-A1E8-3091CD46EC71}">
      <dgm:prSet/>
      <dgm:spPr/>
      <dgm:t>
        <a:bodyPr/>
        <a:lstStyle/>
        <a:p>
          <a:r>
            <a:rPr lang="en-US"/>
            <a:t>1997</a:t>
          </a:r>
        </a:p>
      </dgm:t>
    </dgm:pt>
    <dgm:pt modelId="{6644EF37-0663-4C3F-9737-0B2EF53A8EB3}" type="parTrans" cxnId="{1A60E9D9-61C2-42A0-9DCF-AC7462580898}">
      <dgm:prSet/>
      <dgm:spPr/>
      <dgm:t>
        <a:bodyPr/>
        <a:lstStyle/>
        <a:p>
          <a:endParaRPr lang="en-US"/>
        </a:p>
      </dgm:t>
    </dgm:pt>
    <dgm:pt modelId="{A33348A7-CDF4-4896-B2EF-C203B02FB625}" type="sibTrans" cxnId="{1A60E9D9-61C2-42A0-9DCF-AC7462580898}">
      <dgm:prSet/>
      <dgm:spPr/>
      <dgm:t>
        <a:bodyPr/>
        <a:lstStyle/>
        <a:p>
          <a:endParaRPr lang="en-US"/>
        </a:p>
      </dgm:t>
    </dgm:pt>
    <dgm:pt modelId="{97CDB8AE-734B-4F7B-922D-7FCCCB1E24E1}">
      <dgm:prSet/>
      <dgm:spPr/>
      <dgm:t>
        <a:bodyPr/>
        <a:lstStyle/>
        <a:p>
          <a:r>
            <a:rPr lang="en-US"/>
            <a:t>Dear Colleague Letters - From 1997-2017 the Department of Education addressed the topic through a series of guidance documents - "Dear Colleague Letters</a:t>
          </a:r>
        </a:p>
      </dgm:t>
    </dgm:pt>
    <dgm:pt modelId="{694F9FC4-C212-460A-9CF7-49DC0FF9BD43}" type="parTrans" cxnId="{211F53A6-716A-4BCA-9134-BA36C01D9F65}">
      <dgm:prSet/>
      <dgm:spPr/>
      <dgm:t>
        <a:bodyPr/>
        <a:lstStyle/>
        <a:p>
          <a:endParaRPr lang="en-US"/>
        </a:p>
      </dgm:t>
    </dgm:pt>
    <dgm:pt modelId="{6EBADDE5-75E5-4061-B3CA-F8824A645259}" type="sibTrans" cxnId="{211F53A6-716A-4BCA-9134-BA36C01D9F65}">
      <dgm:prSet/>
      <dgm:spPr/>
      <dgm:t>
        <a:bodyPr/>
        <a:lstStyle/>
        <a:p>
          <a:endParaRPr lang="en-US"/>
        </a:p>
      </dgm:t>
    </dgm:pt>
    <dgm:pt modelId="{EDB0B56D-1581-4B1B-B05B-352956629ACC}">
      <dgm:prSet/>
      <dgm:spPr/>
      <dgm:t>
        <a:bodyPr/>
        <a:lstStyle/>
        <a:p>
          <a:r>
            <a:rPr lang="en-US"/>
            <a:t>1999</a:t>
          </a:r>
        </a:p>
      </dgm:t>
    </dgm:pt>
    <dgm:pt modelId="{C416EF0C-EA1E-4F88-B13F-9BA9974773BB}" type="parTrans" cxnId="{CBB0F2A7-5A6C-452E-9BE6-EAC73BA14909}">
      <dgm:prSet/>
      <dgm:spPr/>
      <dgm:t>
        <a:bodyPr/>
        <a:lstStyle/>
        <a:p>
          <a:endParaRPr lang="en-US"/>
        </a:p>
      </dgm:t>
    </dgm:pt>
    <dgm:pt modelId="{72BCCBF8-D5B8-4642-903F-02F930DEA9A9}" type="sibTrans" cxnId="{CBB0F2A7-5A6C-452E-9BE6-EAC73BA14909}">
      <dgm:prSet/>
      <dgm:spPr/>
      <dgm:t>
        <a:bodyPr/>
        <a:lstStyle/>
        <a:p>
          <a:endParaRPr lang="en-US"/>
        </a:p>
      </dgm:t>
    </dgm:pt>
    <dgm:pt modelId="{DBA1B50E-02C7-4661-8467-54E6FE62D43D}">
      <dgm:prSet/>
      <dgm:spPr/>
      <dgm:t>
        <a:bodyPr/>
        <a:lstStyle/>
        <a:p>
          <a:r>
            <a:rPr lang="en-US"/>
            <a:t>Davis v. Monroe County Board of Education – Supreme court ruled that schools can be held liable for student-on-student harassment under Title IX if the harassment is severe, pervasive, and objectively offensive.</a:t>
          </a:r>
        </a:p>
      </dgm:t>
    </dgm:pt>
    <dgm:pt modelId="{515127E8-E296-43C8-B2A0-3C3E72C2F41D}" type="parTrans" cxnId="{E9281C22-D36E-45EF-8D56-52AC30E5D181}">
      <dgm:prSet/>
      <dgm:spPr/>
      <dgm:t>
        <a:bodyPr/>
        <a:lstStyle/>
        <a:p>
          <a:endParaRPr lang="en-US"/>
        </a:p>
      </dgm:t>
    </dgm:pt>
    <dgm:pt modelId="{DF72B425-0C45-42D1-827B-19B9F3479644}" type="sibTrans" cxnId="{E9281C22-D36E-45EF-8D56-52AC30E5D181}">
      <dgm:prSet/>
      <dgm:spPr/>
      <dgm:t>
        <a:bodyPr/>
        <a:lstStyle/>
        <a:p>
          <a:endParaRPr lang="en-US"/>
        </a:p>
      </dgm:t>
    </dgm:pt>
    <dgm:pt modelId="{CC281E6D-8C5C-4EB5-BF6B-7460E03C085F}">
      <dgm:prSet/>
      <dgm:spPr/>
      <dgm:t>
        <a:bodyPr/>
        <a:lstStyle/>
        <a:p>
          <a:r>
            <a:rPr lang="en-US"/>
            <a:t>2020</a:t>
          </a:r>
        </a:p>
      </dgm:t>
    </dgm:pt>
    <dgm:pt modelId="{9908062E-3BE5-4550-8A13-6EF25BEC4B3B}" type="parTrans" cxnId="{69A084B6-0587-4315-B4AF-EED34BEDCBA4}">
      <dgm:prSet/>
      <dgm:spPr/>
      <dgm:t>
        <a:bodyPr/>
        <a:lstStyle/>
        <a:p>
          <a:endParaRPr lang="en-US"/>
        </a:p>
      </dgm:t>
    </dgm:pt>
    <dgm:pt modelId="{2DC0F49E-0B40-4CEF-B607-C9FD10552FDA}" type="sibTrans" cxnId="{69A084B6-0587-4315-B4AF-EED34BEDCBA4}">
      <dgm:prSet/>
      <dgm:spPr/>
      <dgm:t>
        <a:bodyPr/>
        <a:lstStyle/>
        <a:p>
          <a:endParaRPr lang="en-US"/>
        </a:p>
      </dgm:t>
    </dgm:pt>
    <dgm:pt modelId="{F2DB2462-A69D-413D-BBD6-D5643D316188}">
      <dgm:prSet/>
      <dgm:spPr/>
      <dgm:t>
        <a:bodyPr/>
        <a:lstStyle/>
        <a:p>
          <a:r>
            <a:rPr lang="en-US"/>
            <a:t>The new regulations are the first time the Department has addressed sexual harassment as a form of sex discrimination via regulations.</a:t>
          </a:r>
        </a:p>
      </dgm:t>
    </dgm:pt>
    <dgm:pt modelId="{03F9360A-D992-4F2A-B997-6BC9F260AD80}" type="parTrans" cxnId="{02C940B8-7C4E-429F-B370-5531CED20DFF}">
      <dgm:prSet/>
      <dgm:spPr/>
      <dgm:t>
        <a:bodyPr/>
        <a:lstStyle/>
        <a:p>
          <a:endParaRPr lang="en-US"/>
        </a:p>
      </dgm:t>
    </dgm:pt>
    <dgm:pt modelId="{9D12F558-01F0-46F8-A872-BBF247434EB3}" type="sibTrans" cxnId="{02C940B8-7C4E-429F-B370-5531CED20DFF}">
      <dgm:prSet/>
      <dgm:spPr/>
      <dgm:t>
        <a:bodyPr/>
        <a:lstStyle/>
        <a:p>
          <a:endParaRPr lang="en-US"/>
        </a:p>
      </dgm:t>
    </dgm:pt>
    <dgm:pt modelId="{11B9BBD0-8475-42FD-B9EF-26D54E2D4324}">
      <dgm:prSet/>
      <dgm:spPr/>
      <dgm:t>
        <a:bodyPr/>
        <a:lstStyle/>
        <a:p>
          <a:r>
            <a:rPr lang="en-US"/>
            <a:t>2024</a:t>
          </a:r>
        </a:p>
      </dgm:t>
    </dgm:pt>
    <dgm:pt modelId="{5EE6A9E0-C64D-4706-B2BF-AE5E8809408D}" type="parTrans" cxnId="{F5D0FD76-94D4-4C1B-AB8A-6FCBE483BD85}">
      <dgm:prSet/>
      <dgm:spPr/>
      <dgm:t>
        <a:bodyPr/>
        <a:lstStyle/>
        <a:p>
          <a:endParaRPr lang="en-US"/>
        </a:p>
      </dgm:t>
    </dgm:pt>
    <dgm:pt modelId="{EAD9B7BC-80F7-49F2-99BF-CC967B778ECC}" type="sibTrans" cxnId="{F5D0FD76-94D4-4C1B-AB8A-6FCBE483BD85}">
      <dgm:prSet/>
      <dgm:spPr/>
      <dgm:t>
        <a:bodyPr/>
        <a:lstStyle/>
        <a:p>
          <a:endParaRPr lang="en-US"/>
        </a:p>
      </dgm:t>
    </dgm:pt>
    <dgm:pt modelId="{BC3895D4-3363-444B-9A94-4DA83A1A3077}">
      <dgm:prSet/>
      <dgm:spPr/>
      <dgm:t>
        <a:bodyPr/>
        <a:lstStyle/>
        <a:p>
          <a:r>
            <a:rPr lang="en-US"/>
            <a:t>The U.S. Department of Education releases final Title IX regulations -LGBTQ+ students and a broader definition of sexual harassment. </a:t>
          </a:r>
        </a:p>
      </dgm:t>
    </dgm:pt>
    <dgm:pt modelId="{DA293D37-DE5B-471A-9793-C88C30D1AE28}" type="parTrans" cxnId="{EB4FBC0D-1588-4F4A-981C-CFDFDBABDD8A}">
      <dgm:prSet/>
      <dgm:spPr/>
      <dgm:t>
        <a:bodyPr/>
        <a:lstStyle/>
        <a:p>
          <a:endParaRPr lang="en-US"/>
        </a:p>
      </dgm:t>
    </dgm:pt>
    <dgm:pt modelId="{053AC195-5E8C-43B2-B729-08AF109AC70B}" type="sibTrans" cxnId="{EB4FBC0D-1588-4F4A-981C-CFDFDBABDD8A}">
      <dgm:prSet/>
      <dgm:spPr/>
      <dgm:t>
        <a:bodyPr/>
        <a:lstStyle/>
        <a:p>
          <a:endParaRPr lang="en-US"/>
        </a:p>
      </dgm:t>
    </dgm:pt>
    <dgm:pt modelId="{340CC713-FAF7-4026-B93E-89B7528A3610}">
      <dgm:prSet/>
      <dgm:spPr/>
      <dgm:t>
        <a:bodyPr/>
        <a:lstStyle/>
        <a:p>
          <a:r>
            <a:rPr lang="en-US"/>
            <a:t>2024</a:t>
          </a:r>
        </a:p>
      </dgm:t>
    </dgm:pt>
    <dgm:pt modelId="{15E3E552-E810-43C8-B86D-6719CF6BDDDE}" type="parTrans" cxnId="{DC6679AB-74AA-473C-8C94-5BA605E69838}">
      <dgm:prSet/>
      <dgm:spPr/>
      <dgm:t>
        <a:bodyPr/>
        <a:lstStyle/>
        <a:p>
          <a:endParaRPr lang="en-US"/>
        </a:p>
      </dgm:t>
    </dgm:pt>
    <dgm:pt modelId="{393CA618-731D-4641-A12F-0AA00750E0F5}" type="sibTrans" cxnId="{DC6679AB-74AA-473C-8C94-5BA605E69838}">
      <dgm:prSet/>
      <dgm:spPr/>
      <dgm:t>
        <a:bodyPr/>
        <a:lstStyle/>
        <a:p>
          <a:endParaRPr lang="en-US"/>
        </a:p>
      </dgm:t>
    </dgm:pt>
    <dgm:pt modelId="{D083B22B-B8C4-4AE0-83D0-DD4E3FF66C87}">
      <dgm:prSet/>
      <dgm:spPr/>
      <dgm:t>
        <a:bodyPr/>
        <a:lstStyle/>
        <a:p>
          <a:r>
            <a:rPr lang="en-US"/>
            <a:t>Several injunctions filed by states.</a:t>
          </a:r>
        </a:p>
      </dgm:t>
    </dgm:pt>
    <dgm:pt modelId="{A2D44FD8-AEB8-4F50-98BA-BEC0E4F463EB}" type="parTrans" cxnId="{47860296-1D95-4B29-B396-1F2A4BDBBA32}">
      <dgm:prSet/>
      <dgm:spPr/>
      <dgm:t>
        <a:bodyPr/>
        <a:lstStyle/>
        <a:p>
          <a:endParaRPr lang="en-US"/>
        </a:p>
      </dgm:t>
    </dgm:pt>
    <dgm:pt modelId="{6F9D4555-18F4-484E-812A-4E619F4AD66B}" type="sibTrans" cxnId="{47860296-1D95-4B29-B396-1F2A4BDBBA32}">
      <dgm:prSet/>
      <dgm:spPr/>
      <dgm:t>
        <a:bodyPr/>
        <a:lstStyle/>
        <a:p>
          <a:endParaRPr lang="en-US"/>
        </a:p>
      </dgm:t>
    </dgm:pt>
    <dgm:pt modelId="{2A502B8F-55CB-4FD1-825E-0A973B42CF27}">
      <dgm:prSet/>
      <dgm:spPr/>
      <dgm:t>
        <a:bodyPr/>
        <a:lstStyle/>
        <a:p>
          <a:r>
            <a:rPr lang="en-US"/>
            <a:t>9 Jan. 2025</a:t>
          </a:r>
        </a:p>
      </dgm:t>
    </dgm:pt>
    <dgm:pt modelId="{FA387261-48FF-4BAC-94FD-ADF7C91C270F}" type="parTrans" cxnId="{1F643F7C-DEF7-48F9-9AA5-AD160263D783}">
      <dgm:prSet/>
      <dgm:spPr/>
      <dgm:t>
        <a:bodyPr/>
        <a:lstStyle/>
        <a:p>
          <a:endParaRPr lang="en-US"/>
        </a:p>
      </dgm:t>
    </dgm:pt>
    <dgm:pt modelId="{5D628CA5-C3F4-442A-BBDF-9276D3B7EC13}" type="sibTrans" cxnId="{1F643F7C-DEF7-48F9-9AA5-AD160263D783}">
      <dgm:prSet/>
      <dgm:spPr/>
      <dgm:t>
        <a:bodyPr/>
        <a:lstStyle/>
        <a:p>
          <a:endParaRPr lang="en-US"/>
        </a:p>
      </dgm:t>
    </dgm:pt>
    <dgm:pt modelId="{3E8449B2-BE04-4665-815E-2BBA82098A37}">
      <dgm:prSet/>
      <dgm:spPr/>
      <dgm:t>
        <a:bodyPr/>
        <a:lstStyle/>
        <a:p>
          <a:r>
            <a:rPr lang="en-US"/>
            <a:t>A federal judge in Kentucky struck down changes made to Title IX by the Biden administration ruling that the new regulations violate the Constitution. </a:t>
          </a:r>
        </a:p>
      </dgm:t>
    </dgm:pt>
    <dgm:pt modelId="{D4E1D608-8FAC-4EC7-99CA-D921217115CF}" type="parTrans" cxnId="{DC3C7FDB-F850-4473-B306-519953BB3F5E}">
      <dgm:prSet/>
      <dgm:spPr/>
      <dgm:t>
        <a:bodyPr/>
        <a:lstStyle/>
        <a:p>
          <a:endParaRPr lang="en-US"/>
        </a:p>
      </dgm:t>
    </dgm:pt>
    <dgm:pt modelId="{D5447680-7CF3-451F-B74C-7F8DA691CCB5}" type="sibTrans" cxnId="{DC3C7FDB-F850-4473-B306-519953BB3F5E}">
      <dgm:prSet/>
      <dgm:spPr/>
      <dgm:t>
        <a:bodyPr/>
        <a:lstStyle/>
        <a:p>
          <a:endParaRPr lang="en-US"/>
        </a:p>
      </dgm:t>
    </dgm:pt>
    <dgm:pt modelId="{C486CEF5-0B4B-47F2-BDED-69A104C02665}">
      <dgm:prSet/>
      <dgm:spPr/>
      <dgm:t>
        <a:bodyPr/>
        <a:lstStyle/>
        <a:p>
          <a:r>
            <a:rPr lang="en-US"/>
            <a:t>31 Jan. 2025</a:t>
          </a:r>
        </a:p>
      </dgm:t>
    </dgm:pt>
    <dgm:pt modelId="{BBC5417F-F77B-46D8-A69F-9AC1ABBCD356}" type="parTrans" cxnId="{BA57DEB6-DDF4-457B-9121-31B5D7BA0A80}">
      <dgm:prSet/>
      <dgm:spPr/>
      <dgm:t>
        <a:bodyPr/>
        <a:lstStyle/>
        <a:p>
          <a:endParaRPr lang="en-US"/>
        </a:p>
      </dgm:t>
    </dgm:pt>
    <dgm:pt modelId="{A2E4D003-3703-4720-97F5-16878FAAE088}" type="sibTrans" cxnId="{BA57DEB6-DDF4-457B-9121-31B5D7BA0A80}">
      <dgm:prSet/>
      <dgm:spPr/>
      <dgm:t>
        <a:bodyPr/>
        <a:lstStyle/>
        <a:p>
          <a:endParaRPr lang="en-US"/>
        </a:p>
      </dgm:t>
    </dgm:pt>
    <dgm:pt modelId="{A0B38E9C-DD4D-4F50-999A-15C4F7E9AE7B}">
      <dgm:prSet/>
      <dgm:spPr/>
      <dgm:t>
        <a:bodyPr/>
        <a:lstStyle/>
        <a:p>
          <a:r>
            <a:rPr lang="en-US"/>
            <a:t>USDE announced that it will enforce the Trump Administration’s 2020 Title IX Rule</a:t>
          </a:r>
        </a:p>
      </dgm:t>
    </dgm:pt>
    <dgm:pt modelId="{355005D2-4AC1-4A3C-94E0-C75F37AC4179}" type="parTrans" cxnId="{BD588FDB-8E4A-4FA2-AF19-83D184BA24BA}">
      <dgm:prSet/>
      <dgm:spPr/>
      <dgm:t>
        <a:bodyPr/>
        <a:lstStyle/>
        <a:p>
          <a:endParaRPr lang="en-US"/>
        </a:p>
      </dgm:t>
    </dgm:pt>
    <dgm:pt modelId="{01D6C7EF-CF0B-4013-B3EB-75DA088E5DCE}" type="sibTrans" cxnId="{BD588FDB-8E4A-4FA2-AF19-83D184BA24BA}">
      <dgm:prSet/>
      <dgm:spPr/>
      <dgm:t>
        <a:bodyPr/>
        <a:lstStyle/>
        <a:p>
          <a:endParaRPr lang="en-US"/>
        </a:p>
      </dgm:t>
    </dgm:pt>
    <dgm:pt modelId="{6FB323D1-456B-45D5-9B3A-C9DCA2A521E1}">
      <dgm:prSet/>
      <dgm:spPr/>
      <dgm:t>
        <a:bodyPr/>
        <a:lstStyle/>
        <a:p>
          <a:r>
            <a:rPr lang="en-US"/>
            <a:t>Today</a:t>
          </a:r>
        </a:p>
      </dgm:t>
    </dgm:pt>
    <dgm:pt modelId="{DD6EBB38-51EF-4ED9-B7B2-E02090A52495}" type="parTrans" cxnId="{79153143-CD1D-4013-AE14-DD599792301E}">
      <dgm:prSet/>
      <dgm:spPr/>
      <dgm:t>
        <a:bodyPr/>
        <a:lstStyle/>
        <a:p>
          <a:endParaRPr lang="en-US"/>
        </a:p>
      </dgm:t>
    </dgm:pt>
    <dgm:pt modelId="{FA6F6EB1-5C72-45CA-9001-EC47B2382EC3}" type="sibTrans" cxnId="{79153143-CD1D-4013-AE14-DD599792301E}">
      <dgm:prSet/>
      <dgm:spPr/>
      <dgm:t>
        <a:bodyPr/>
        <a:lstStyle/>
        <a:p>
          <a:endParaRPr lang="en-US"/>
        </a:p>
      </dgm:t>
    </dgm:pt>
    <dgm:pt modelId="{7F4858DF-4E64-441C-9944-DE276D3DC4C1}">
      <dgm:prSet/>
      <dgm:spPr/>
      <dgm:t>
        <a:bodyPr/>
        <a:lstStyle/>
        <a:p>
          <a:r>
            <a:rPr lang="en-US"/>
            <a:t>STAY TUNED</a:t>
          </a:r>
        </a:p>
      </dgm:t>
    </dgm:pt>
    <dgm:pt modelId="{22B7C659-776A-4468-BB96-57FDC325B4C2}" type="parTrans" cxnId="{A95C593E-D331-4817-9588-5B8210283D18}">
      <dgm:prSet/>
      <dgm:spPr/>
      <dgm:t>
        <a:bodyPr/>
        <a:lstStyle/>
        <a:p>
          <a:endParaRPr lang="en-US"/>
        </a:p>
      </dgm:t>
    </dgm:pt>
    <dgm:pt modelId="{F6EF7D24-0F0B-46C1-91F6-50E77334C3A9}" type="sibTrans" cxnId="{A95C593E-D331-4817-9588-5B8210283D18}">
      <dgm:prSet/>
      <dgm:spPr/>
      <dgm:t>
        <a:bodyPr/>
        <a:lstStyle/>
        <a:p>
          <a:endParaRPr lang="en-US"/>
        </a:p>
      </dgm:t>
    </dgm:pt>
    <dgm:pt modelId="{0506CDEA-CE56-4B82-A563-0DF3CC39DB8A}" type="pres">
      <dgm:prSet presAssocID="{9A64A65A-63D5-4680-A281-B5ED127EC5CF}" presName="Name0" presStyleCnt="0">
        <dgm:presLayoutVars>
          <dgm:chMax/>
          <dgm:chPref/>
          <dgm:animLvl val="lvl"/>
        </dgm:presLayoutVars>
      </dgm:prSet>
      <dgm:spPr/>
    </dgm:pt>
    <dgm:pt modelId="{36BADC23-ECEF-4EDE-8DF2-FD141EDF507C}" type="pres">
      <dgm:prSet presAssocID="{9B71D315-CD11-498C-95A8-740FCBC43BC6}" presName="composite1" presStyleCnt="0"/>
      <dgm:spPr/>
    </dgm:pt>
    <dgm:pt modelId="{36ACCBD6-EA05-4001-81F5-6FA50CD93445}" type="pres">
      <dgm:prSet presAssocID="{9B71D315-CD11-498C-95A8-740FCBC43BC6}" presName="parent1" presStyleLbl="alignNode1" presStyleIdx="0" presStyleCnt="10">
        <dgm:presLayoutVars>
          <dgm:chMax val="1"/>
          <dgm:chPref val="1"/>
          <dgm:bulletEnabled val="1"/>
        </dgm:presLayoutVars>
      </dgm:prSet>
      <dgm:spPr/>
    </dgm:pt>
    <dgm:pt modelId="{73313513-DEDB-4B3D-8A41-A112DF567E7C}" type="pres">
      <dgm:prSet presAssocID="{9B71D315-CD11-498C-95A8-740FCBC43BC6}" presName="Childtext1" presStyleLbl="revTx" presStyleIdx="0" presStyleCnt="10">
        <dgm:presLayoutVars>
          <dgm:bulletEnabled val="1"/>
        </dgm:presLayoutVars>
      </dgm:prSet>
      <dgm:spPr/>
    </dgm:pt>
    <dgm:pt modelId="{AB0B2571-D102-4109-9FB4-973A5549FB30}" type="pres">
      <dgm:prSet presAssocID="{9B71D315-CD11-498C-95A8-740FCBC43BC6}" presName="ConnectLine1" presStyleLbl="sibTrans1D1" presStyleIdx="0" presStyleCnt="10"/>
      <dgm:spPr>
        <a:noFill/>
        <a:ln w="12700" cap="flat" cmpd="sng" algn="ctr">
          <a:solidFill>
            <a:schemeClr val="accent6">
              <a:hueOff val="0"/>
              <a:satOff val="0"/>
              <a:lumOff val="0"/>
              <a:alphaOff val="0"/>
            </a:schemeClr>
          </a:solidFill>
          <a:prstDash val="dash"/>
        </a:ln>
        <a:effectLst/>
      </dgm:spPr>
    </dgm:pt>
    <dgm:pt modelId="{67CB8BEC-3533-4569-B3B0-680D3FC3E71A}" type="pres">
      <dgm:prSet presAssocID="{9B71D315-CD11-498C-95A8-740FCBC43BC6}" presName="ConnectLineEnd1" presStyleLbl="lnNode1" presStyleIdx="0" presStyleCnt="10"/>
      <dgm:spPr/>
    </dgm:pt>
    <dgm:pt modelId="{6C80CD20-4610-40A7-AB5B-3D2751C8FBFB}" type="pres">
      <dgm:prSet presAssocID="{9B71D315-CD11-498C-95A8-740FCBC43BC6}" presName="EmptyPane1" presStyleCnt="0"/>
      <dgm:spPr/>
    </dgm:pt>
    <dgm:pt modelId="{9E519D7F-7D7C-42CC-B544-0F2891B34F3E}" type="pres">
      <dgm:prSet presAssocID="{7DC7828B-DA0B-4610-A353-6664EDF45D04}" presName="spaceBetweenRectangles1" presStyleCnt="0"/>
      <dgm:spPr/>
    </dgm:pt>
    <dgm:pt modelId="{7D466CB1-0590-4A28-8729-556D0166E3BE}" type="pres">
      <dgm:prSet presAssocID="{0C8B10BC-AB40-4431-B47E-3CF0ACDB0DF8}" presName="composite1" presStyleCnt="0"/>
      <dgm:spPr/>
    </dgm:pt>
    <dgm:pt modelId="{7765EC06-56CA-4B20-AE5A-C8F2FE56173A}" type="pres">
      <dgm:prSet presAssocID="{0C8B10BC-AB40-4431-B47E-3CF0ACDB0DF8}" presName="parent1" presStyleLbl="alignNode1" presStyleIdx="1" presStyleCnt="10">
        <dgm:presLayoutVars>
          <dgm:chMax val="1"/>
          <dgm:chPref val="1"/>
          <dgm:bulletEnabled val="1"/>
        </dgm:presLayoutVars>
      </dgm:prSet>
      <dgm:spPr/>
    </dgm:pt>
    <dgm:pt modelId="{4922EA05-3ED9-4850-A032-EAC20AE8FBF9}" type="pres">
      <dgm:prSet presAssocID="{0C8B10BC-AB40-4431-B47E-3CF0ACDB0DF8}" presName="Childtext1" presStyleLbl="revTx" presStyleIdx="1" presStyleCnt="10">
        <dgm:presLayoutVars>
          <dgm:bulletEnabled val="1"/>
        </dgm:presLayoutVars>
      </dgm:prSet>
      <dgm:spPr/>
    </dgm:pt>
    <dgm:pt modelId="{269D05C8-146C-4F8C-82F9-03AFAD7914DE}" type="pres">
      <dgm:prSet presAssocID="{0C8B10BC-AB40-4431-B47E-3CF0ACDB0DF8}" presName="ConnectLine1" presStyleLbl="sibTrans1D1" presStyleIdx="1" presStyleCnt="10"/>
      <dgm:spPr>
        <a:noFill/>
        <a:ln w="12700" cap="flat" cmpd="sng" algn="ctr">
          <a:solidFill>
            <a:schemeClr val="accent6">
              <a:hueOff val="0"/>
              <a:satOff val="0"/>
              <a:lumOff val="0"/>
              <a:alphaOff val="0"/>
            </a:schemeClr>
          </a:solidFill>
          <a:prstDash val="dash"/>
        </a:ln>
        <a:effectLst/>
      </dgm:spPr>
    </dgm:pt>
    <dgm:pt modelId="{E53B97FB-905E-43BD-886F-355AA1AB4DE2}" type="pres">
      <dgm:prSet presAssocID="{0C8B10BC-AB40-4431-B47E-3CF0ACDB0DF8}" presName="ConnectLineEnd1" presStyleLbl="lnNode1" presStyleIdx="1" presStyleCnt="10"/>
      <dgm:spPr/>
    </dgm:pt>
    <dgm:pt modelId="{E39353BB-5F2B-4D52-8B13-AAD57ED89977}" type="pres">
      <dgm:prSet presAssocID="{0C8B10BC-AB40-4431-B47E-3CF0ACDB0DF8}" presName="EmptyPane1" presStyleCnt="0"/>
      <dgm:spPr/>
    </dgm:pt>
    <dgm:pt modelId="{C3932E29-9C5D-4E34-B6A8-B3953129784A}" type="pres">
      <dgm:prSet presAssocID="{A0F7B336-802E-4CC2-BE47-515798410278}" presName="spaceBetweenRectangles1" presStyleCnt="0"/>
      <dgm:spPr/>
    </dgm:pt>
    <dgm:pt modelId="{820644A6-60A9-4F47-B02B-464357537AD3}" type="pres">
      <dgm:prSet presAssocID="{45F8901F-DA5F-48C2-A1E8-3091CD46EC71}" presName="composite1" presStyleCnt="0"/>
      <dgm:spPr/>
    </dgm:pt>
    <dgm:pt modelId="{44C4F7DC-DD2D-48A0-A8AD-9A214DA0180C}" type="pres">
      <dgm:prSet presAssocID="{45F8901F-DA5F-48C2-A1E8-3091CD46EC71}" presName="parent1" presStyleLbl="alignNode1" presStyleIdx="2" presStyleCnt="10">
        <dgm:presLayoutVars>
          <dgm:chMax val="1"/>
          <dgm:chPref val="1"/>
          <dgm:bulletEnabled val="1"/>
        </dgm:presLayoutVars>
      </dgm:prSet>
      <dgm:spPr/>
    </dgm:pt>
    <dgm:pt modelId="{78BFC866-EDDB-4FA5-ACB6-D7FA6FED73CB}" type="pres">
      <dgm:prSet presAssocID="{45F8901F-DA5F-48C2-A1E8-3091CD46EC71}" presName="Childtext1" presStyleLbl="revTx" presStyleIdx="2" presStyleCnt="10">
        <dgm:presLayoutVars>
          <dgm:bulletEnabled val="1"/>
        </dgm:presLayoutVars>
      </dgm:prSet>
      <dgm:spPr/>
    </dgm:pt>
    <dgm:pt modelId="{A443BB30-B00E-4FD3-8E49-EA9A2CFB9C3E}" type="pres">
      <dgm:prSet presAssocID="{45F8901F-DA5F-48C2-A1E8-3091CD46EC71}" presName="ConnectLine1" presStyleLbl="sibTrans1D1" presStyleIdx="2" presStyleCnt="10"/>
      <dgm:spPr>
        <a:noFill/>
        <a:ln w="12700" cap="flat" cmpd="sng" algn="ctr">
          <a:solidFill>
            <a:schemeClr val="accent6">
              <a:hueOff val="0"/>
              <a:satOff val="0"/>
              <a:lumOff val="0"/>
              <a:alphaOff val="0"/>
            </a:schemeClr>
          </a:solidFill>
          <a:prstDash val="dash"/>
        </a:ln>
        <a:effectLst/>
      </dgm:spPr>
    </dgm:pt>
    <dgm:pt modelId="{51D80EE7-16B3-49B4-BBE1-FE4D2C240E27}" type="pres">
      <dgm:prSet presAssocID="{45F8901F-DA5F-48C2-A1E8-3091CD46EC71}" presName="ConnectLineEnd1" presStyleLbl="lnNode1" presStyleIdx="2" presStyleCnt="10"/>
      <dgm:spPr/>
    </dgm:pt>
    <dgm:pt modelId="{EB80B12E-8E79-4061-996A-7AC08062EF48}" type="pres">
      <dgm:prSet presAssocID="{45F8901F-DA5F-48C2-A1E8-3091CD46EC71}" presName="EmptyPane1" presStyleCnt="0"/>
      <dgm:spPr/>
    </dgm:pt>
    <dgm:pt modelId="{225AAD3D-71B3-4900-B52A-E5161C562FA5}" type="pres">
      <dgm:prSet presAssocID="{A33348A7-CDF4-4896-B2EF-C203B02FB625}" presName="spaceBetweenRectangles1" presStyleCnt="0"/>
      <dgm:spPr/>
    </dgm:pt>
    <dgm:pt modelId="{438754BF-1DEB-4F34-8471-18030E346300}" type="pres">
      <dgm:prSet presAssocID="{EDB0B56D-1581-4B1B-B05B-352956629ACC}" presName="composite1" presStyleCnt="0"/>
      <dgm:spPr/>
    </dgm:pt>
    <dgm:pt modelId="{A72B3419-842D-4B8D-A6F3-08664A2BFF62}" type="pres">
      <dgm:prSet presAssocID="{EDB0B56D-1581-4B1B-B05B-352956629ACC}" presName="parent1" presStyleLbl="alignNode1" presStyleIdx="3" presStyleCnt="10">
        <dgm:presLayoutVars>
          <dgm:chMax val="1"/>
          <dgm:chPref val="1"/>
          <dgm:bulletEnabled val="1"/>
        </dgm:presLayoutVars>
      </dgm:prSet>
      <dgm:spPr/>
    </dgm:pt>
    <dgm:pt modelId="{7323C8B8-3450-48C1-9A8F-F0D0CD42F7C1}" type="pres">
      <dgm:prSet presAssocID="{EDB0B56D-1581-4B1B-B05B-352956629ACC}" presName="Childtext1" presStyleLbl="revTx" presStyleIdx="3" presStyleCnt="10">
        <dgm:presLayoutVars>
          <dgm:bulletEnabled val="1"/>
        </dgm:presLayoutVars>
      </dgm:prSet>
      <dgm:spPr/>
    </dgm:pt>
    <dgm:pt modelId="{A92F5CFA-65D1-417F-A7AB-4BBD17B1247E}" type="pres">
      <dgm:prSet presAssocID="{EDB0B56D-1581-4B1B-B05B-352956629ACC}" presName="ConnectLine1" presStyleLbl="sibTrans1D1" presStyleIdx="3" presStyleCnt="10"/>
      <dgm:spPr>
        <a:noFill/>
        <a:ln w="12700" cap="flat" cmpd="sng" algn="ctr">
          <a:solidFill>
            <a:schemeClr val="accent6">
              <a:hueOff val="0"/>
              <a:satOff val="0"/>
              <a:lumOff val="0"/>
              <a:alphaOff val="0"/>
            </a:schemeClr>
          </a:solidFill>
          <a:prstDash val="dash"/>
        </a:ln>
        <a:effectLst/>
      </dgm:spPr>
    </dgm:pt>
    <dgm:pt modelId="{E135FFBD-49A3-4992-A246-F0E5541D20B4}" type="pres">
      <dgm:prSet presAssocID="{EDB0B56D-1581-4B1B-B05B-352956629ACC}" presName="ConnectLineEnd1" presStyleLbl="lnNode1" presStyleIdx="3" presStyleCnt="10"/>
      <dgm:spPr/>
    </dgm:pt>
    <dgm:pt modelId="{40D4F2DD-E252-4DA5-B20F-9F138656CBB7}" type="pres">
      <dgm:prSet presAssocID="{EDB0B56D-1581-4B1B-B05B-352956629ACC}" presName="EmptyPane1" presStyleCnt="0"/>
      <dgm:spPr/>
    </dgm:pt>
    <dgm:pt modelId="{D85DEB98-53C6-4A93-813C-988FE82435D4}" type="pres">
      <dgm:prSet presAssocID="{72BCCBF8-D5B8-4642-903F-02F930DEA9A9}" presName="spaceBetweenRectangles1" presStyleCnt="0"/>
      <dgm:spPr/>
    </dgm:pt>
    <dgm:pt modelId="{664B84A5-4E79-4E24-AE7F-1B06D0F58F2D}" type="pres">
      <dgm:prSet presAssocID="{CC281E6D-8C5C-4EB5-BF6B-7460E03C085F}" presName="composite1" presStyleCnt="0"/>
      <dgm:spPr/>
    </dgm:pt>
    <dgm:pt modelId="{1DF9125C-AA86-4A18-BE5F-E6A7BA6B88EE}" type="pres">
      <dgm:prSet presAssocID="{CC281E6D-8C5C-4EB5-BF6B-7460E03C085F}" presName="parent1" presStyleLbl="alignNode1" presStyleIdx="4" presStyleCnt="10">
        <dgm:presLayoutVars>
          <dgm:chMax val="1"/>
          <dgm:chPref val="1"/>
          <dgm:bulletEnabled val="1"/>
        </dgm:presLayoutVars>
      </dgm:prSet>
      <dgm:spPr/>
    </dgm:pt>
    <dgm:pt modelId="{5E4B5246-F5A8-4383-BDDA-7B8DA661CEA1}" type="pres">
      <dgm:prSet presAssocID="{CC281E6D-8C5C-4EB5-BF6B-7460E03C085F}" presName="Childtext1" presStyleLbl="revTx" presStyleIdx="4" presStyleCnt="10">
        <dgm:presLayoutVars>
          <dgm:bulletEnabled val="1"/>
        </dgm:presLayoutVars>
      </dgm:prSet>
      <dgm:spPr/>
    </dgm:pt>
    <dgm:pt modelId="{D62CC6AB-735F-4324-91E8-7040E82DCC83}" type="pres">
      <dgm:prSet presAssocID="{CC281E6D-8C5C-4EB5-BF6B-7460E03C085F}" presName="ConnectLine1" presStyleLbl="sibTrans1D1" presStyleIdx="4" presStyleCnt="10"/>
      <dgm:spPr>
        <a:noFill/>
        <a:ln w="12700" cap="flat" cmpd="sng" algn="ctr">
          <a:solidFill>
            <a:schemeClr val="accent6">
              <a:hueOff val="0"/>
              <a:satOff val="0"/>
              <a:lumOff val="0"/>
              <a:alphaOff val="0"/>
            </a:schemeClr>
          </a:solidFill>
          <a:prstDash val="dash"/>
        </a:ln>
        <a:effectLst/>
      </dgm:spPr>
    </dgm:pt>
    <dgm:pt modelId="{B3B4DD0D-F0AD-4D9A-BAB7-F863F9BF1A12}" type="pres">
      <dgm:prSet presAssocID="{CC281E6D-8C5C-4EB5-BF6B-7460E03C085F}" presName="ConnectLineEnd1" presStyleLbl="lnNode1" presStyleIdx="4" presStyleCnt="10"/>
      <dgm:spPr/>
    </dgm:pt>
    <dgm:pt modelId="{9ACE2F89-392D-4E2F-B37C-5EA3AF951D82}" type="pres">
      <dgm:prSet presAssocID="{CC281E6D-8C5C-4EB5-BF6B-7460E03C085F}" presName="EmptyPane1" presStyleCnt="0"/>
      <dgm:spPr/>
    </dgm:pt>
    <dgm:pt modelId="{4BC789BA-EE9B-401A-9BE7-46D1869E12F7}" type="pres">
      <dgm:prSet presAssocID="{2DC0F49E-0B40-4CEF-B607-C9FD10552FDA}" presName="spaceBetweenRectangles1" presStyleCnt="0"/>
      <dgm:spPr/>
    </dgm:pt>
    <dgm:pt modelId="{B8235469-7C1C-459E-81E4-7658BD26DF59}" type="pres">
      <dgm:prSet presAssocID="{11B9BBD0-8475-42FD-B9EF-26D54E2D4324}" presName="composite1" presStyleCnt="0"/>
      <dgm:spPr/>
    </dgm:pt>
    <dgm:pt modelId="{9CA9F7A4-FC4D-4E99-92EE-4D38B90EBCDA}" type="pres">
      <dgm:prSet presAssocID="{11B9BBD0-8475-42FD-B9EF-26D54E2D4324}" presName="parent1" presStyleLbl="alignNode1" presStyleIdx="5" presStyleCnt="10">
        <dgm:presLayoutVars>
          <dgm:chMax val="1"/>
          <dgm:chPref val="1"/>
          <dgm:bulletEnabled val="1"/>
        </dgm:presLayoutVars>
      </dgm:prSet>
      <dgm:spPr/>
    </dgm:pt>
    <dgm:pt modelId="{00969A0F-350A-40B4-B1F7-603587BA3C36}" type="pres">
      <dgm:prSet presAssocID="{11B9BBD0-8475-42FD-B9EF-26D54E2D4324}" presName="Childtext1" presStyleLbl="revTx" presStyleIdx="5" presStyleCnt="10">
        <dgm:presLayoutVars>
          <dgm:bulletEnabled val="1"/>
        </dgm:presLayoutVars>
      </dgm:prSet>
      <dgm:spPr/>
    </dgm:pt>
    <dgm:pt modelId="{BC84392D-C158-4D13-B479-3EB6851E73DA}" type="pres">
      <dgm:prSet presAssocID="{11B9BBD0-8475-42FD-B9EF-26D54E2D4324}" presName="ConnectLine1" presStyleLbl="sibTrans1D1" presStyleIdx="5" presStyleCnt="10"/>
      <dgm:spPr>
        <a:noFill/>
        <a:ln w="12700" cap="flat" cmpd="sng" algn="ctr">
          <a:solidFill>
            <a:schemeClr val="accent6">
              <a:hueOff val="0"/>
              <a:satOff val="0"/>
              <a:lumOff val="0"/>
              <a:alphaOff val="0"/>
            </a:schemeClr>
          </a:solidFill>
          <a:prstDash val="dash"/>
        </a:ln>
        <a:effectLst/>
      </dgm:spPr>
    </dgm:pt>
    <dgm:pt modelId="{680CA2EF-208D-47E7-BE49-44B15C559B4D}" type="pres">
      <dgm:prSet presAssocID="{11B9BBD0-8475-42FD-B9EF-26D54E2D4324}" presName="ConnectLineEnd1" presStyleLbl="lnNode1" presStyleIdx="5" presStyleCnt="10"/>
      <dgm:spPr/>
    </dgm:pt>
    <dgm:pt modelId="{C0924FB4-0802-46B2-9EAC-BFDFD828E1E4}" type="pres">
      <dgm:prSet presAssocID="{11B9BBD0-8475-42FD-B9EF-26D54E2D4324}" presName="EmptyPane1" presStyleCnt="0"/>
      <dgm:spPr/>
    </dgm:pt>
    <dgm:pt modelId="{86CC5F6E-B645-4B26-8855-7FF6FEF33A36}" type="pres">
      <dgm:prSet presAssocID="{EAD9B7BC-80F7-49F2-99BF-CC967B778ECC}" presName="spaceBetweenRectangles1" presStyleCnt="0"/>
      <dgm:spPr/>
    </dgm:pt>
    <dgm:pt modelId="{914D1062-FBC0-420D-AA71-D7300F6092E8}" type="pres">
      <dgm:prSet presAssocID="{340CC713-FAF7-4026-B93E-89B7528A3610}" presName="composite1" presStyleCnt="0"/>
      <dgm:spPr/>
    </dgm:pt>
    <dgm:pt modelId="{D07218D7-5F72-4D6D-919B-063DD3F2221B}" type="pres">
      <dgm:prSet presAssocID="{340CC713-FAF7-4026-B93E-89B7528A3610}" presName="parent1" presStyleLbl="alignNode1" presStyleIdx="6" presStyleCnt="10">
        <dgm:presLayoutVars>
          <dgm:chMax val="1"/>
          <dgm:chPref val="1"/>
          <dgm:bulletEnabled val="1"/>
        </dgm:presLayoutVars>
      </dgm:prSet>
      <dgm:spPr/>
    </dgm:pt>
    <dgm:pt modelId="{58389478-D4B8-445D-AE8B-C88D22FE8F06}" type="pres">
      <dgm:prSet presAssocID="{340CC713-FAF7-4026-B93E-89B7528A3610}" presName="Childtext1" presStyleLbl="revTx" presStyleIdx="6" presStyleCnt="10">
        <dgm:presLayoutVars>
          <dgm:bulletEnabled val="1"/>
        </dgm:presLayoutVars>
      </dgm:prSet>
      <dgm:spPr/>
    </dgm:pt>
    <dgm:pt modelId="{227337B4-D5EC-4F03-BB31-271254E29397}" type="pres">
      <dgm:prSet presAssocID="{340CC713-FAF7-4026-B93E-89B7528A3610}" presName="ConnectLine1" presStyleLbl="sibTrans1D1" presStyleIdx="6" presStyleCnt="10"/>
      <dgm:spPr>
        <a:noFill/>
        <a:ln w="12700" cap="flat" cmpd="sng" algn="ctr">
          <a:solidFill>
            <a:schemeClr val="accent6">
              <a:hueOff val="0"/>
              <a:satOff val="0"/>
              <a:lumOff val="0"/>
              <a:alphaOff val="0"/>
            </a:schemeClr>
          </a:solidFill>
          <a:prstDash val="dash"/>
        </a:ln>
        <a:effectLst/>
      </dgm:spPr>
    </dgm:pt>
    <dgm:pt modelId="{A3A29CEE-9FE1-43E8-BB63-F79B5AC16D4E}" type="pres">
      <dgm:prSet presAssocID="{340CC713-FAF7-4026-B93E-89B7528A3610}" presName="ConnectLineEnd1" presStyleLbl="lnNode1" presStyleIdx="6" presStyleCnt="10"/>
      <dgm:spPr/>
    </dgm:pt>
    <dgm:pt modelId="{891EA1D3-DB91-465F-9AA3-8144F6FF83C0}" type="pres">
      <dgm:prSet presAssocID="{340CC713-FAF7-4026-B93E-89B7528A3610}" presName="EmptyPane1" presStyleCnt="0"/>
      <dgm:spPr/>
    </dgm:pt>
    <dgm:pt modelId="{F478AF80-EB98-4FE3-BE21-57BB985F2E8A}" type="pres">
      <dgm:prSet presAssocID="{393CA618-731D-4641-A12F-0AA00750E0F5}" presName="spaceBetweenRectangles1" presStyleCnt="0"/>
      <dgm:spPr/>
    </dgm:pt>
    <dgm:pt modelId="{1AA4FFC3-FDDE-4C46-8F5F-49CC77DFE783}" type="pres">
      <dgm:prSet presAssocID="{2A502B8F-55CB-4FD1-825E-0A973B42CF27}" presName="composite1" presStyleCnt="0"/>
      <dgm:spPr/>
    </dgm:pt>
    <dgm:pt modelId="{DFA6CAC3-DF5F-464F-86B7-AAF194A12DC9}" type="pres">
      <dgm:prSet presAssocID="{2A502B8F-55CB-4FD1-825E-0A973B42CF27}" presName="parent1" presStyleLbl="alignNode1" presStyleIdx="7" presStyleCnt="10">
        <dgm:presLayoutVars>
          <dgm:chMax val="1"/>
          <dgm:chPref val="1"/>
          <dgm:bulletEnabled val="1"/>
        </dgm:presLayoutVars>
      </dgm:prSet>
      <dgm:spPr/>
    </dgm:pt>
    <dgm:pt modelId="{A6F7B4DF-60E6-49E6-8D21-C107615FAD6F}" type="pres">
      <dgm:prSet presAssocID="{2A502B8F-55CB-4FD1-825E-0A973B42CF27}" presName="Childtext1" presStyleLbl="revTx" presStyleIdx="7" presStyleCnt="10">
        <dgm:presLayoutVars>
          <dgm:bulletEnabled val="1"/>
        </dgm:presLayoutVars>
      </dgm:prSet>
      <dgm:spPr/>
    </dgm:pt>
    <dgm:pt modelId="{DE34586B-294B-4A7C-B6E0-D4896DFFACA5}" type="pres">
      <dgm:prSet presAssocID="{2A502B8F-55CB-4FD1-825E-0A973B42CF27}" presName="ConnectLine1" presStyleLbl="sibTrans1D1" presStyleIdx="7" presStyleCnt="10"/>
      <dgm:spPr>
        <a:noFill/>
        <a:ln w="12700" cap="flat" cmpd="sng" algn="ctr">
          <a:solidFill>
            <a:schemeClr val="accent6">
              <a:hueOff val="0"/>
              <a:satOff val="0"/>
              <a:lumOff val="0"/>
              <a:alphaOff val="0"/>
            </a:schemeClr>
          </a:solidFill>
          <a:prstDash val="dash"/>
        </a:ln>
        <a:effectLst/>
      </dgm:spPr>
    </dgm:pt>
    <dgm:pt modelId="{45B408EC-8D36-47F3-9391-431396CCF2DB}" type="pres">
      <dgm:prSet presAssocID="{2A502B8F-55CB-4FD1-825E-0A973B42CF27}" presName="ConnectLineEnd1" presStyleLbl="lnNode1" presStyleIdx="7" presStyleCnt="10"/>
      <dgm:spPr/>
    </dgm:pt>
    <dgm:pt modelId="{5C7E7092-90C0-4DF6-BE5D-5117BDBF99A2}" type="pres">
      <dgm:prSet presAssocID="{2A502B8F-55CB-4FD1-825E-0A973B42CF27}" presName="EmptyPane1" presStyleCnt="0"/>
      <dgm:spPr/>
    </dgm:pt>
    <dgm:pt modelId="{67472770-ADA2-4D18-B73A-ECA6224B1F1E}" type="pres">
      <dgm:prSet presAssocID="{5D628CA5-C3F4-442A-BBDF-9276D3B7EC13}" presName="spaceBetweenRectangles1" presStyleCnt="0"/>
      <dgm:spPr/>
    </dgm:pt>
    <dgm:pt modelId="{B83D6C7F-149B-4217-B345-CC389E66A10B}" type="pres">
      <dgm:prSet presAssocID="{C486CEF5-0B4B-47F2-BDED-69A104C02665}" presName="composite1" presStyleCnt="0"/>
      <dgm:spPr/>
    </dgm:pt>
    <dgm:pt modelId="{7004DBE9-BCED-4AA7-9E72-B8308D82F191}" type="pres">
      <dgm:prSet presAssocID="{C486CEF5-0B4B-47F2-BDED-69A104C02665}" presName="parent1" presStyleLbl="alignNode1" presStyleIdx="8" presStyleCnt="10">
        <dgm:presLayoutVars>
          <dgm:chMax val="1"/>
          <dgm:chPref val="1"/>
          <dgm:bulletEnabled val="1"/>
        </dgm:presLayoutVars>
      </dgm:prSet>
      <dgm:spPr/>
    </dgm:pt>
    <dgm:pt modelId="{04B312AC-09BA-421E-B199-45E30BADF300}" type="pres">
      <dgm:prSet presAssocID="{C486CEF5-0B4B-47F2-BDED-69A104C02665}" presName="Childtext1" presStyleLbl="revTx" presStyleIdx="8" presStyleCnt="10">
        <dgm:presLayoutVars>
          <dgm:bulletEnabled val="1"/>
        </dgm:presLayoutVars>
      </dgm:prSet>
      <dgm:spPr/>
    </dgm:pt>
    <dgm:pt modelId="{FA71BCD7-AC54-4A22-8D27-19C85228EC55}" type="pres">
      <dgm:prSet presAssocID="{C486CEF5-0B4B-47F2-BDED-69A104C02665}" presName="ConnectLine1" presStyleLbl="sibTrans1D1" presStyleIdx="8" presStyleCnt="10"/>
      <dgm:spPr>
        <a:noFill/>
        <a:ln w="12700" cap="flat" cmpd="sng" algn="ctr">
          <a:solidFill>
            <a:schemeClr val="accent6">
              <a:hueOff val="0"/>
              <a:satOff val="0"/>
              <a:lumOff val="0"/>
              <a:alphaOff val="0"/>
            </a:schemeClr>
          </a:solidFill>
          <a:prstDash val="dash"/>
        </a:ln>
        <a:effectLst/>
      </dgm:spPr>
    </dgm:pt>
    <dgm:pt modelId="{BC991727-B5BF-4B4B-B491-59E1961F7524}" type="pres">
      <dgm:prSet presAssocID="{C486CEF5-0B4B-47F2-BDED-69A104C02665}" presName="ConnectLineEnd1" presStyleLbl="lnNode1" presStyleIdx="8" presStyleCnt="10"/>
      <dgm:spPr/>
    </dgm:pt>
    <dgm:pt modelId="{1490B81F-3004-4D70-8ACA-9C413386018D}" type="pres">
      <dgm:prSet presAssocID="{C486CEF5-0B4B-47F2-BDED-69A104C02665}" presName="EmptyPane1" presStyleCnt="0"/>
      <dgm:spPr/>
    </dgm:pt>
    <dgm:pt modelId="{2BC1EE15-1CF4-4AD0-8397-381CC10A6574}" type="pres">
      <dgm:prSet presAssocID="{A2E4D003-3703-4720-97F5-16878FAAE088}" presName="spaceBetweenRectangles1" presStyleCnt="0"/>
      <dgm:spPr/>
    </dgm:pt>
    <dgm:pt modelId="{C881657C-9CAC-4D69-A9B7-9943A50BBAA5}" type="pres">
      <dgm:prSet presAssocID="{6FB323D1-456B-45D5-9B3A-C9DCA2A521E1}" presName="composite1" presStyleCnt="0"/>
      <dgm:spPr/>
    </dgm:pt>
    <dgm:pt modelId="{FED7AD96-7D85-4C8C-8960-8E3E38F3AEFA}" type="pres">
      <dgm:prSet presAssocID="{6FB323D1-456B-45D5-9B3A-C9DCA2A521E1}" presName="parent1" presStyleLbl="alignNode1" presStyleIdx="9" presStyleCnt="10">
        <dgm:presLayoutVars>
          <dgm:chMax val="1"/>
          <dgm:chPref val="1"/>
          <dgm:bulletEnabled val="1"/>
        </dgm:presLayoutVars>
      </dgm:prSet>
      <dgm:spPr/>
    </dgm:pt>
    <dgm:pt modelId="{674BD18A-8689-4AC5-AF57-EFEA239BB269}" type="pres">
      <dgm:prSet presAssocID="{6FB323D1-456B-45D5-9B3A-C9DCA2A521E1}" presName="Childtext1" presStyleLbl="revTx" presStyleIdx="9" presStyleCnt="10">
        <dgm:presLayoutVars>
          <dgm:bulletEnabled val="1"/>
        </dgm:presLayoutVars>
      </dgm:prSet>
      <dgm:spPr/>
    </dgm:pt>
    <dgm:pt modelId="{AC2D4030-3353-4936-8583-04F8B24B2407}" type="pres">
      <dgm:prSet presAssocID="{6FB323D1-456B-45D5-9B3A-C9DCA2A521E1}" presName="ConnectLine1" presStyleLbl="sibTrans1D1" presStyleIdx="9" presStyleCnt="10"/>
      <dgm:spPr>
        <a:noFill/>
        <a:ln w="12700" cap="flat" cmpd="sng" algn="ctr">
          <a:solidFill>
            <a:schemeClr val="accent6">
              <a:hueOff val="0"/>
              <a:satOff val="0"/>
              <a:lumOff val="0"/>
              <a:alphaOff val="0"/>
            </a:schemeClr>
          </a:solidFill>
          <a:prstDash val="dash"/>
        </a:ln>
        <a:effectLst/>
      </dgm:spPr>
    </dgm:pt>
    <dgm:pt modelId="{6F0479FC-6A54-4209-9883-BB89EF805BF7}" type="pres">
      <dgm:prSet presAssocID="{6FB323D1-456B-45D5-9B3A-C9DCA2A521E1}" presName="ConnectLineEnd1" presStyleLbl="lnNode1" presStyleIdx="9" presStyleCnt="10"/>
      <dgm:spPr/>
    </dgm:pt>
    <dgm:pt modelId="{F607EAD1-A1EE-44B5-820A-C042DE541C7A}" type="pres">
      <dgm:prSet presAssocID="{6FB323D1-456B-45D5-9B3A-C9DCA2A521E1}" presName="EmptyPane1" presStyleCnt="0"/>
      <dgm:spPr/>
    </dgm:pt>
  </dgm:ptLst>
  <dgm:cxnLst>
    <dgm:cxn modelId="{B5722D04-A90B-4E12-B45A-B6E8B3FAB4FF}" srcId="{0C8B10BC-AB40-4431-B47E-3CF0ACDB0DF8}" destId="{4C9F829E-F332-4D92-81D1-67F435990566}" srcOrd="0" destOrd="0" parTransId="{646B5420-3F94-4027-A934-F5D5E15C29CC}" sibTransId="{58543D89-011C-4773-B235-9079E084A096}"/>
    <dgm:cxn modelId="{EB4FBC0D-1588-4F4A-981C-CFDFDBABDD8A}" srcId="{11B9BBD0-8475-42FD-B9EF-26D54E2D4324}" destId="{BC3895D4-3363-444B-9A94-4DA83A1A3077}" srcOrd="0" destOrd="0" parTransId="{DA293D37-DE5B-471A-9793-C88C30D1AE28}" sibTransId="{053AC195-5E8C-43B2-B729-08AF109AC70B}"/>
    <dgm:cxn modelId="{B9530E15-DEBF-4F14-91BD-103A794B0A02}" type="presOf" srcId="{9A64A65A-63D5-4680-A281-B5ED127EC5CF}" destId="{0506CDEA-CE56-4B82-A563-0DF3CC39DB8A}" srcOrd="0" destOrd="0" presId="urn:microsoft.com/office/officeart/2016/7/layout/RoundedRectangleTimeline"/>
    <dgm:cxn modelId="{E9281C22-D36E-45EF-8D56-52AC30E5D181}" srcId="{EDB0B56D-1581-4B1B-B05B-352956629ACC}" destId="{DBA1B50E-02C7-4661-8467-54E6FE62D43D}" srcOrd="0" destOrd="0" parTransId="{515127E8-E296-43C8-B2A0-3C3E72C2F41D}" sibTransId="{DF72B425-0C45-42D1-827B-19B9F3479644}"/>
    <dgm:cxn modelId="{8A62392C-8CC7-48F3-8726-57A7EF67EF89}" srcId="{9A64A65A-63D5-4680-A281-B5ED127EC5CF}" destId="{9B71D315-CD11-498C-95A8-740FCBC43BC6}" srcOrd="0" destOrd="0" parTransId="{6916595B-5BA8-4D53-8A41-F30233006AB5}" sibTransId="{7DC7828B-DA0B-4610-A353-6664EDF45D04}"/>
    <dgm:cxn modelId="{7529EE31-A85B-48DD-B85B-45246EAD0DBC}" type="presOf" srcId="{D083B22B-B8C4-4AE0-83D0-DD4E3FF66C87}" destId="{58389478-D4B8-445D-AE8B-C88D22FE8F06}" srcOrd="0" destOrd="0" presId="urn:microsoft.com/office/officeart/2016/7/layout/RoundedRectangleTimeline"/>
    <dgm:cxn modelId="{A43AA332-1FFA-4E16-AB02-AE5FE5FDD84A}" type="presOf" srcId="{7A74597B-4494-41C2-8EDA-3128236DF311}" destId="{73313513-DEDB-4B3D-8A41-A112DF567E7C}" srcOrd="0" destOrd="0" presId="urn:microsoft.com/office/officeart/2016/7/layout/RoundedRectangleTimeline"/>
    <dgm:cxn modelId="{3CB44334-2609-4EB4-B6A9-5917CE0A4AAE}" type="presOf" srcId="{4C9F829E-F332-4D92-81D1-67F435990566}" destId="{4922EA05-3ED9-4850-A032-EAC20AE8FBF9}" srcOrd="0" destOrd="0" presId="urn:microsoft.com/office/officeart/2016/7/layout/RoundedRectangleTimeline"/>
    <dgm:cxn modelId="{84E1C339-222D-4CE6-BD22-370EBD0D14A5}" type="presOf" srcId="{EDB0B56D-1581-4B1B-B05B-352956629ACC}" destId="{A72B3419-842D-4B8D-A6F3-08664A2BFF62}" srcOrd="0" destOrd="0" presId="urn:microsoft.com/office/officeart/2016/7/layout/RoundedRectangleTimeline"/>
    <dgm:cxn modelId="{A95C593E-D331-4817-9588-5B8210283D18}" srcId="{6FB323D1-456B-45D5-9B3A-C9DCA2A521E1}" destId="{7F4858DF-4E64-441C-9944-DE276D3DC4C1}" srcOrd="0" destOrd="0" parTransId="{22B7C659-776A-4468-BB96-57FDC325B4C2}" sibTransId="{F6EF7D24-0F0B-46C1-91F6-50E77334C3A9}"/>
    <dgm:cxn modelId="{79153143-CD1D-4013-AE14-DD599792301E}" srcId="{9A64A65A-63D5-4680-A281-B5ED127EC5CF}" destId="{6FB323D1-456B-45D5-9B3A-C9DCA2A521E1}" srcOrd="9" destOrd="0" parTransId="{DD6EBB38-51EF-4ED9-B7B2-E02090A52495}" sibTransId="{FA6F6EB1-5C72-45CA-9001-EC47B2382EC3}"/>
    <dgm:cxn modelId="{569DE663-3001-46A9-88D4-F77AFCC765B5}" type="presOf" srcId="{340CC713-FAF7-4026-B93E-89B7528A3610}" destId="{D07218D7-5F72-4D6D-919B-063DD3F2221B}" srcOrd="0" destOrd="0" presId="urn:microsoft.com/office/officeart/2016/7/layout/RoundedRectangleTimeline"/>
    <dgm:cxn modelId="{4F82CD49-7A94-4530-84AD-6829452EA63C}" type="presOf" srcId="{97CDB8AE-734B-4F7B-922D-7FCCCB1E24E1}" destId="{78BFC866-EDDB-4FA5-ACB6-D7FA6FED73CB}" srcOrd="0" destOrd="0" presId="urn:microsoft.com/office/officeart/2016/7/layout/RoundedRectangleTimeline"/>
    <dgm:cxn modelId="{C943024B-ECDB-41BC-8DE4-15A7C0D912F3}" type="presOf" srcId="{11B9BBD0-8475-42FD-B9EF-26D54E2D4324}" destId="{9CA9F7A4-FC4D-4E99-92EE-4D38B90EBCDA}" srcOrd="0" destOrd="0" presId="urn:microsoft.com/office/officeart/2016/7/layout/RoundedRectangleTimeline"/>
    <dgm:cxn modelId="{0C53E74D-50F8-4823-98F4-3665F27EAA06}" type="presOf" srcId="{9B71D315-CD11-498C-95A8-740FCBC43BC6}" destId="{36ACCBD6-EA05-4001-81F5-6FA50CD93445}" srcOrd="0" destOrd="0" presId="urn:microsoft.com/office/officeart/2016/7/layout/RoundedRectangleTimeline"/>
    <dgm:cxn modelId="{1C2C4075-FD45-4375-8DE1-577DC6F73B17}" type="presOf" srcId="{DBA1B50E-02C7-4661-8467-54E6FE62D43D}" destId="{7323C8B8-3450-48C1-9A8F-F0D0CD42F7C1}" srcOrd="0" destOrd="0" presId="urn:microsoft.com/office/officeart/2016/7/layout/RoundedRectangleTimeline"/>
    <dgm:cxn modelId="{F5D0FD76-94D4-4C1B-AB8A-6FCBE483BD85}" srcId="{9A64A65A-63D5-4680-A281-B5ED127EC5CF}" destId="{11B9BBD0-8475-42FD-B9EF-26D54E2D4324}" srcOrd="5" destOrd="0" parTransId="{5EE6A9E0-C64D-4706-B2BF-AE5E8809408D}" sibTransId="{EAD9B7BC-80F7-49F2-99BF-CC967B778ECC}"/>
    <dgm:cxn modelId="{779A0A7B-1D31-489A-9106-38061AAEFF42}" type="presOf" srcId="{BC3895D4-3363-444B-9A94-4DA83A1A3077}" destId="{00969A0F-350A-40B4-B1F7-603587BA3C36}" srcOrd="0" destOrd="0" presId="urn:microsoft.com/office/officeart/2016/7/layout/RoundedRectangleTimeline"/>
    <dgm:cxn modelId="{1F643F7C-DEF7-48F9-9AA5-AD160263D783}" srcId="{9A64A65A-63D5-4680-A281-B5ED127EC5CF}" destId="{2A502B8F-55CB-4FD1-825E-0A973B42CF27}" srcOrd="7" destOrd="0" parTransId="{FA387261-48FF-4BAC-94FD-ADF7C91C270F}" sibTransId="{5D628CA5-C3F4-442A-BBDF-9276D3B7EC13}"/>
    <dgm:cxn modelId="{E81D6383-4489-4BF5-9C2B-AB5315A33E7C}" type="presOf" srcId="{2A502B8F-55CB-4FD1-825E-0A973B42CF27}" destId="{DFA6CAC3-DF5F-464F-86B7-AAF194A12DC9}" srcOrd="0" destOrd="0" presId="urn:microsoft.com/office/officeart/2016/7/layout/RoundedRectangleTimeline"/>
    <dgm:cxn modelId="{622ED294-9C7F-4A76-99DD-D5E3E3DF014B}" type="presOf" srcId="{6FB323D1-456B-45D5-9B3A-C9DCA2A521E1}" destId="{FED7AD96-7D85-4C8C-8960-8E3E38F3AEFA}" srcOrd="0" destOrd="0" presId="urn:microsoft.com/office/officeart/2016/7/layout/RoundedRectangleTimeline"/>
    <dgm:cxn modelId="{8456E194-2A58-4AE2-A805-2FA70CDE3BCA}" type="presOf" srcId="{0C8B10BC-AB40-4431-B47E-3CF0ACDB0DF8}" destId="{7765EC06-56CA-4B20-AE5A-C8F2FE56173A}" srcOrd="0" destOrd="0" presId="urn:microsoft.com/office/officeart/2016/7/layout/RoundedRectangleTimeline"/>
    <dgm:cxn modelId="{47860296-1D95-4B29-B396-1F2A4BDBBA32}" srcId="{340CC713-FAF7-4026-B93E-89B7528A3610}" destId="{D083B22B-B8C4-4AE0-83D0-DD4E3FF66C87}" srcOrd="0" destOrd="0" parTransId="{A2D44FD8-AEB8-4F50-98BA-BEC0E4F463EB}" sibTransId="{6F9D4555-18F4-484E-812A-4E619F4AD66B}"/>
    <dgm:cxn modelId="{810704A0-BC86-4E53-83C1-143DE77129AC}" type="presOf" srcId="{F2DB2462-A69D-413D-BBD6-D5643D316188}" destId="{5E4B5246-F5A8-4383-BDDA-7B8DA661CEA1}" srcOrd="0" destOrd="0" presId="urn:microsoft.com/office/officeart/2016/7/layout/RoundedRectangleTimeline"/>
    <dgm:cxn modelId="{211F53A6-716A-4BCA-9134-BA36C01D9F65}" srcId="{45F8901F-DA5F-48C2-A1E8-3091CD46EC71}" destId="{97CDB8AE-734B-4F7B-922D-7FCCCB1E24E1}" srcOrd="0" destOrd="0" parTransId="{694F9FC4-C212-460A-9CF7-49DC0FF9BD43}" sibTransId="{6EBADDE5-75E5-4061-B3CA-F8824A645259}"/>
    <dgm:cxn modelId="{CBB0F2A7-5A6C-452E-9BE6-EAC73BA14909}" srcId="{9A64A65A-63D5-4680-A281-B5ED127EC5CF}" destId="{EDB0B56D-1581-4B1B-B05B-352956629ACC}" srcOrd="3" destOrd="0" parTransId="{C416EF0C-EA1E-4F88-B13F-9BA9974773BB}" sibTransId="{72BCCBF8-D5B8-4642-903F-02F930DEA9A9}"/>
    <dgm:cxn modelId="{DC6679AB-74AA-473C-8C94-5BA605E69838}" srcId="{9A64A65A-63D5-4680-A281-B5ED127EC5CF}" destId="{340CC713-FAF7-4026-B93E-89B7528A3610}" srcOrd="6" destOrd="0" parTransId="{15E3E552-E810-43C8-B86D-6719CF6BDDDE}" sibTransId="{393CA618-731D-4641-A12F-0AA00750E0F5}"/>
    <dgm:cxn modelId="{A24C09AD-541F-48BC-AD7E-631ED313B709}" srcId="{9B71D315-CD11-498C-95A8-740FCBC43BC6}" destId="{7A74597B-4494-41C2-8EDA-3128236DF311}" srcOrd="0" destOrd="0" parTransId="{98D6F3F1-D8CD-4045-B5F3-56E7A7A94013}" sibTransId="{71186FB8-6F04-49DA-8E3A-C020E4DE9C08}"/>
    <dgm:cxn modelId="{B80D00AF-F9EF-46F8-BBE4-0FB9285FF956}" type="presOf" srcId="{A0B38E9C-DD4D-4F50-999A-15C4F7E9AE7B}" destId="{04B312AC-09BA-421E-B199-45E30BADF300}" srcOrd="0" destOrd="0" presId="urn:microsoft.com/office/officeart/2016/7/layout/RoundedRectangleTimeline"/>
    <dgm:cxn modelId="{69A084B6-0587-4315-B4AF-EED34BEDCBA4}" srcId="{9A64A65A-63D5-4680-A281-B5ED127EC5CF}" destId="{CC281E6D-8C5C-4EB5-BF6B-7460E03C085F}" srcOrd="4" destOrd="0" parTransId="{9908062E-3BE5-4550-8A13-6EF25BEC4B3B}" sibTransId="{2DC0F49E-0B40-4CEF-B607-C9FD10552FDA}"/>
    <dgm:cxn modelId="{BA57DEB6-DDF4-457B-9121-31B5D7BA0A80}" srcId="{9A64A65A-63D5-4680-A281-B5ED127EC5CF}" destId="{C486CEF5-0B4B-47F2-BDED-69A104C02665}" srcOrd="8" destOrd="0" parTransId="{BBC5417F-F77B-46D8-A69F-9AC1ABBCD356}" sibTransId="{A2E4D003-3703-4720-97F5-16878FAAE088}"/>
    <dgm:cxn modelId="{02C940B8-7C4E-429F-B370-5531CED20DFF}" srcId="{CC281E6D-8C5C-4EB5-BF6B-7460E03C085F}" destId="{F2DB2462-A69D-413D-BBD6-D5643D316188}" srcOrd="0" destOrd="0" parTransId="{03F9360A-D992-4F2A-B997-6BC9F260AD80}" sibTransId="{9D12F558-01F0-46F8-A872-BBF247434EB3}"/>
    <dgm:cxn modelId="{C830A2BC-D739-4029-B796-82911D0F77DD}" type="presOf" srcId="{3E8449B2-BE04-4665-815E-2BBA82098A37}" destId="{A6F7B4DF-60E6-49E6-8D21-C107615FAD6F}" srcOrd="0" destOrd="0" presId="urn:microsoft.com/office/officeart/2016/7/layout/RoundedRectangleTimeline"/>
    <dgm:cxn modelId="{842FBCC8-348F-4FA8-824A-B916A4DF1356}" srcId="{9A64A65A-63D5-4680-A281-B5ED127EC5CF}" destId="{0C8B10BC-AB40-4431-B47E-3CF0ACDB0DF8}" srcOrd="1" destOrd="0" parTransId="{CB2703D7-B797-4984-A2B7-374D8D7AEFE7}" sibTransId="{A0F7B336-802E-4CC2-BE47-515798410278}"/>
    <dgm:cxn modelId="{1A60E9D9-61C2-42A0-9DCF-AC7462580898}" srcId="{9A64A65A-63D5-4680-A281-B5ED127EC5CF}" destId="{45F8901F-DA5F-48C2-A1E8-3091CD46EC71}" srcOrd="2" destOrd="0" parTransId="{6644EF37-0663-4C3F-9737-0B2EF53A8EB3}" sibTransId="{A33348A7-CDF4-4896-B2EF-C203B02FB625}"/>
    <dgm:cxn modelId="{86B1A0DA-88A5-481E-AC2B-3EC2C62365E9}" type="presOf" srcId="{C486CEF5-0B4B-47F2-BDED-69A104C02665}" destId="{7004DBE9-BCED-4AA7-9E72-B8308D82F191}" srcOrd="0" destOrd="0" presId="urn:microsoft.com/office/officeart/2016/7/layout/RoundedRectangleTimeline"/>
    <dgm:cxn modelId="{DC3C7FDB-F850-4473-B306-519953BB3F5E}" srcId="{2A502B8F-55CB-4FD1-825E-0A973B42CF27}" destId="{3E8449B2-BE04-4665-815E-2BBA82098A37}" srcOrd="0" destOrd="0" parTransId="{D4E1D608-8FAC-4EC7-99CA-D921217115CF}" sibTransId="{D5447680-7CF3-451F-B74C-7F8DA691CCB5}"/>
    <dgm:cxn modelId="{BD588FDB-8E4A-4FA2-AF19-83D184BA24BA}" srcId="{C486CEF5-0B4B-47F2-BDED-69A104C02665}" destId="{A0B38E9C-DD4D-4F50-999A-15C4F7E9AE7B}" srcOrd="0" destOrd="0" parTransId="{355005D2-4AC1-4A3C-94E0-C75F37AC4179}" sibTransId="{01D6C7EF-CF0B-4013-B3EB-75DA088E5DCE}"/>
    <dgm:cxn modelId="{44460FDE-989E-4B07-9F85-85296CED0554}" type="presOf" srcId="{CC281E6D-8C5C-4EB5-BF6B-7460E03C085F}" destId="{1DF9125C-AA86-4A18-BE5F-E6A7BA6B88EE}" srcOrd="0" destOrd="0" presId="urn:microsoft.com/office/officeart/2016/7/layout/RoundedRectangleTimeline"/>
    <dgm:cxn modelId="{9354D0E2-2768-4D0F-9FA9-18A24795A6EF}" type="presOf" srcId="{45F8901F-DA5F-48C2-A1E8-3091CD46EC71}" destId="{44C4F7DC-DD2D-48A0-A8AD-9A214DA0180C}" srcOrd="0" destOrd="0" presId="urn:microsoft.com/office/officeart/2016/7/layout/RoundedRectangleTimeline"/>
    <dgm:cxn modelId="{5B3551E3-20E6-493D-ADA7-928980E8AE8D}" type="presOf" srcId="{7F4858DF-4E64-441C-9944-DE276D3DC4C1}" destId="{674BD18A-8689-4AC5-AF57-EFEA239BB269}" srcOrd="0" destOrd="0" presId="urn:microsoft.com/office/officeart/2016/7/layout/RoundedRectangleTimeline"/>
    <dgm:cxn modelId="{192023AC-F075-4F48-9EC1-B64B90B1F6FC}" type="presParOf" srcId="{0506CDEA-CE56-4B82-A563-0DF3CC39DB8A}" destId="{36BADC23-ECEF-4EDE-8DF2-FD141EDF507C}" srcOrd="0" destOrd="0" presId="urn:microsoft.com/office/officeart/2016/7/layout/RoundedRectangleTimeline"/>
    <dgm:cxn modelId="{CB96AB17-377D-4F7D-9312-246061A0C41B}" type="presParOf" srcId="{36BADC23-ECEF-4EDE-8DF2-FD141EDF507C}" destId="{36ACCBD6-EA05-4001-81F5-6FA50CD93445}" srcOrd="0" destOrd="0" presId="urn:microsoft.com/office/officeart/2016/7/layout/RoundedRectangleTimeline"/>
    <dgm:cxn modelId="{34256A26-5B63-4A15-B3D6-C33F0DAC39A8}" type="presParOf" srcId="{36BADC23-ECEF-4EDE-8DF2-FD141EDF507C}" destId="{73313513-DEDB-4B3D-8A41-A112DF567E7C}" srcOrd="1" destOrd="0" presId="urn:microsoft.com/office/officeart/2016/7/layout/RoundedRectangleTimeline"/>
    <dgm:cxn modelId="{CFBC2BB4-D19A-4DC0-8E44-6FD0D80CBC4D}" type="presParOf" srcId="{36BADC23-ECEF-4EDE-8DF2-FD141EDF507C}" destId="{AB0B2571-D102-4109-9FB4-973A5549FB30}" srcOrd="2" destOrd="0" presId="urn:microsoft.com/office/officeart/2016/7/layout/RoundedRectangleTimeline"/>
    <dgm:cxn modelId="{47A9C7A8-DDFC-4CE3-BF9C-2C308D6EEEB2}" type="presParOf" srcId="{36BADC23-ECEF-4EDE-8DF2-FD141EDF507C}" destId="{67CB8BEC-3533-4569-B3B0-680D3FC3E71A}" srcOrd="3" destOrd="0" presId="urn:microsoft.com/office/officeart/2016/7/layout/RoundedRectangleTimeline"/>
    <dgm:cxn modelId="{1F9755A0-E44F-41A8-8182-25BC16F77BCD}" type="presParOf" srcId="{36BADC23-ECEF-4EDE-8DF2-FD141EDF507C}" destId="{6C80CD20-4610-40A7-AB5B-3D2751C8FBFB}" srcOrd="4" destOrd="0" presId="urn:microsoft.com/office/officeart/2016/7/layout/RoundedRectangleTimeline"/>
    <dgm:cxn modelId="{D4472BF6-865B-42C4-99AF-09B5919231A4}" type="presParOf" srcId="{0506CDEA-CE56-4B82-A563-0DF3CC39DB8A}" destId="{9E519D7F-7D7C-42CC-B544-0F2891B34F3E}" srcOrd="1" destOrd="0" presId="urn:microsoft.com/office/officeart/2016/7/layout/RoundedRectangleTimeline"/>
    <dgm:cxn modelId="{D994DEF3-96E9-4AD5-8A9C-E7598F672B20}" type="presParOf" srcId="{0506CDEA-CE56-4B82-A563-0DF3CC39DB8A}" destId="{7D466CB1-0590-4A28-8729-556D0166E3BE}" srcOrd="2" destOrd="0" presId="urn:microsoft.com/office/officeart/2016/7/layout/RoundedRectangleTimeline"/>
    <dgm:cxn modelId="{11127B4E-AC25-483A-9982-6CEF09F0512A}" type="presParOf" srcId="{7D466CB1-0590-4A28-8729-556D0166E3BE}" destId="{7765EC06-56CA-4B20-AE5A-C8F2FE56173A}" srcOrd="0" destOrd="0" presId="urn:microsoft.com/office/officeart/2016/7/layout/RoundedRectangleTimeline"/>
    <dgm:cxn modelId="{4F96DE88-548E-4A2E-9603-C14237124268}" type="presParOf" srcId="{7D466CB1-0590-4A28-8729-556D0166E3BE}" destId="{4922EA05-3ED9-4850-A032-EAC20AE8FBF9}" srcOrd="1" destOrd="0" presId="urn:microsoft.com/office/officeart/2016/7/layout/RoundedRectangleTimeline"/>
    <dgm:cxn modelId="{B3F23D73-F6E0-4620-8D36-9EC57D860699}" type="presParOf" srcId="{7D466CB1-0590-4A28-8729-556D0166E3BE}" destId="{269D05C8-146C-4F8C-82F9-03AFAD7914DE}" srcOrd="2" destOrd="0" presId="urn:microsoft.com/office/officeart/2016/7/layout/RoundedRectangleTimeline"/>
    <dgm:cxn modelId="{1E3FDD89-A080-4264-948F-0FCE9F39E4D6}" type="presParOf" srcId="{7D466CB1-0590-4A28-8729-556D0166E3BE}" destId="{E53B97FB-905E-43BD-886F-355AA1AB4DE2}" srcOrd="3" destOrd="0" presId="urn:microsoft.com/office/officeart/2016/7/layout/RoundedRectangleTimeline"/>
    <dgm:cxn modelId="{30325D23-B2D8-43C1-82D5-F4E0C4D11676}" type="presParOf" srcId="{7D466CB1-0590-4A28-8729-556D0166E3BE}" destId="{E39353BB-5F2B-4D52-8B13-AAD57ED89977}" srcOrd="4" destOrd="0" presId="urn:microsoft.com/office/officeart/2016/7/layout/RoundedRectangleTimeline"/>
    <dgm:cxn modelId="{89FEB7FC-EB42-4494-91E4-BDBB8109BA0F}" type="presParOf" srcId="{0506CDEA-CE56-4B82-A563-0DF3CC39DB8A}" destId="{C3932E29-9C5D-4E34-B6A8-B3953129784A}" srcOrd="3" destOrd="0" presId="urn:microsoft.com/office/officeart/2016/7/layout/RoundedRectangleTimeline"/>
    <dgm:cxn modelId="{22BB757C-D31A-4E8A-A7A1-C13AE18D4914}" type="presParOf" srcId="{0506CDEA-CE56-4B82-A563-0DF3CC39DB8A}" destId="{820644A6-60A9-4F47-B02B-464357537AD3}" srcOrd="4" destOrd="0" presId="urn:microsoft.com/office/officeart/2016/7/layout/RoundedRectangleTimeline"/>
    <dgm:cxn modelId="{D9ACD1DD-73A5-4156-A581-6C5BF6F8C76D}" type="presParOf" srcId="{820644A6-60A9-4F47-B02B-464357537AD3}" destId="{44C4F7DC-DD2D-48A0-A8AD-9A214DA0180C}" srcOrd="0" destOrd="0" presId="urn:microsoft.com/office/officeart/2016/7/layout/RoundedRectangleTimeline"/>
    <dgm:cxn modelId="{06E23A64-6E03-4D0D-A97C-E401715D75C1}" type="presParOf" srcId="{820644A6-60A9-4F47-B02B-464357537AD3}" destId="{78BFC866-EDDB-4FA5-ACB6-D7FA6FED73CB}" srcOrd="1" destOrd="0" presId="urn:microsoft.com/office/officeart/2016/7/layout/RoundedRectangleTimeline"/>
    <dgm:cxn modelId="{4524E96E-9101-4609-9DED-BC2461176010}" type="presParOf" srcId="{820644A6-60A9-4F47-B02B-464357537AD3}" destId="{A443BB30-B00E-4FD3-8E49-EA9A2CFB9C3E}" srcOrd="2" destOrd="0" presId="urn:microsoft.com/office/officeart/2016/7/layout/RoundedRectangleTimeline"/>
    <dgm:cxn modelId="{26CB3A52-34AD-4E8B-9BDB-46363E57A45C}" type="presParOf" srcId="{820644A6-60A9-4F47-B02B-464357537AD3}" destId="{51D80EE7-16B3-49B4-BBE1-FE4D2C240E27}" srcOrd="3" destOrd="0" presId="urn:microsoft.com/office/officeart/2016/7/layout/RoundedRectangleTimeline"/>
    <dgm:cxn modelId="{C160F487-2F78-4786-BC05-14ABB4270C67}" type="presParOf" srcId="{820644A6-60A9-4F47-B02B-464357537AD3}" destId="{EB80B12E-8E79-4061-996A-7AC08062EF48}" srcOrd="4" destOrd="0" presId="urn:microsoft.com/office/officeart/2016/7/layout/RoundedRectangleTimeline"/>
    <dgm:cxn modelId="{908A1B79-A58D-4605-AD78-E482C4169BD8}" type="presParOf" srcId="{0506CDEA-CE56-4B82-A563-0DF3CC39DB8A}" destId="{225AAD3D-71B3-4900-B52A-E5161C562FA5}" srcOrd="5" destOrd="0" presId="urn:microsoft.com/office/officeart/2016/7/layout/RoundedRectangleTimeline"/>
    <dgm:cxn modelId="{BB10D09A-8D28-40A7-9580-238B8C1B7F76}" type="presParOf" srcId="{0506CDEA-CE56-4B82-A563-0DF3CC39DB8A}" destId="{438754BF-1DEB-4F34-8471-18030E346300}" srcOrd="6" destOrd="0" presId="urn:microsoft.com/office/officeart/2016/7/layout/RoundedRectangleTimeline"/>
    <dgm:cxn modelId="{5659CD3F-B9D9-4073-A487-4DD12357C863}" type="presParOf" srcId="{438754BF-1DEB-4F34-8471-18030E346300}" destId="{A72B3419-842D-4B8D-A6F3-08664A2BFF62}" srcOrd="0" destOrd="0" presId="urn:microsoft.com/office/officeart/2016/7/layout/RoundedRectangleTimeline"/>
    <dgm:cxn modelId="{06B91576-F3D9-495D-B5DD-CE9852CA47BF}" type="presParOf" srcId="{438754BF-1DEB-4F34-8471-18030E346300}" destId="{7323C8B8-3450-48C1-9A8F-F0D0CD42F7C1}" srcOrd="1" destOrd="0" presId="urn:microsoft.com/office/officeart/2016/7/layout/RoundedRectangleTimeline"/>
    <dgm:cxn modelId="{4696EE36-6A25-43E1-8717-A26A621FEA28}" type="presParOf" srcId="{438754BF-1DEB-4F34-8471-18030E346300}" destId="{A92F5CFA-65D1-417F-A7AB-4BBD17B1247E}" srcOrd="2" destOrd="0" presId="urn:microsoft.com/office/officeart/2016/7/layout/RoundedRectangleTimeline"/>
    <dgm:cxn modelId="{85D21048-A788-428A-A974-6819C59AAD4B}" type="presParOf" srcId="{438754BF-1DEB-4F34-8471-18030E346300}" destId="{E135FFBD-49A3-4992-A246-F0E5541D20B4}" srcOrd="3" destOrd="0" presId="urn:microsoft.com/office/officeart/2016/7/layout/RoundedRectangleTimeline"/>
    <dgm:cxn modelId="{2D137321-F11A-4B17-AD69-2AFBEDB9DFE7}" type="presParOf" srcId="{438754BF-1DEB-4F34-8471-18030E346300}" destId="{40D4F2DD-E252-4DA5-B20F-9F138656CBB7}" srcOrd="4" destOrd="0" presId="urn:microsoft.com/office/officeart/2016/7/layout/RoundedRectangleTimeline"/>
    <dgm:cxn modelId="{5D682860-09FC-45CE-85FC-C1084BD32D29}" type="presParOf" srcId="{0506CDEA-CE56-4B82-A563-0DF3CC39DB8A}" destId="{D85DEB98-53C6-4A93-813C-988FE82435D4}" srcOrd="7" destOrd="0" presId="urn:microsoft.com/office/officeart/2016/7/layout/RoundedRectangleTimeline"/>
    <dgm:cxn modelId="{5DA0EDAA-A409-4A3C-AE48-60027920DAF4}" type="presParOf" srcId="{0506CDEA-CE56-4B82-A563-0DF3CC39DB8A}" destId="{664B84A5-4E79-4E24-AE7F-1B06D0F58F2D}" srcOrd="8" destOrd="0" presId="urn:microsoft.com/office/officeart/2016/7/layout/RoundedRectangleTimeline"/>
    <dgm:cxn modelId="{324A6662-7E83-4A30-B3A4-361FF1C69B34}" type="presParOf" srcId="{664B84A5-4E79-4E24-AE7F-1B06D0F58F2D}" destId="{1DF9125C-AA86-4A18-BE5F-E6A7BA6B88EE}" srcOrd="0" destOrd="0" presId="urn:microsoft.com/office/officeart/2016/7/layout/RoundedRectangleTimeline"/>
    <dgm:cxn modelId="{0ADBFAB1-E648-497B-850A-52BC06386483}" type="presParOf" srcId="{664B84A5-4E79-4E24-AE7F-1B06D0F58F2D}" destId="{5E4B5246-F5A8-4383-BDDA-7B8DA661CEA1}" srcOrd="1" destOrd="0" presId="urn:microsoft.com/office/officeart/2016/7/layout/RoundedRectangleTimeline"/>
    <dgm:cxn modelId="{1C9E948B-0F7D-490F-9D4B-81D9D6BD3F4D}" type="presParOf" srcId="{664B84A5-4E79-4E24-AE7F-1B06D0F58F2D}" destId="{D62CC6AB-735F-4324-91E8-7040E82DCC83}" srcOrd="2" destOrd="0" presId="urn:microsoft.com/office/officeart/2016/7/layout/RoundedRectangleTimeline"/>
    <dgm:cxn modelId="{0765B129-FBAC-4236-85EE-F0899D6133B6}" type="presParOf" srcId="{664B84A5-4E79-4E24-AE7F-1B06D0F58F2D}" destId="{B3B4DD0D-F0AD-4D9A-BAB7-F863F9BF1A12}" srcOrd="3" destOrd="0" presId="urn:microsoft.com/office/officeart/2016/7/layout/RoundedRectangleTimeline"/>
    <dgm:cxn modelId="{01FD95F1-7CFE-411B-BA74-CA7C1529DCBB}" type="presParOf" srcId="{664B84A5-4E79-4E24-AE7F-1B06D0F58F2D}" destId="{9ACE2F89-392D-4E2F-B37C-5EA3AF951D82}" srcOrd="4" destOrd="0" presId="urn:microsoft.com/office/officeart/2016/7/layout/RoundedRectangleTimeline"/>
    <dgm:cxn modelId="{6583C8FA-0BB4-489A-AEA1-EAF8CFC34011}" type="presParOf" srcId="{0506CDEA-CE56-4B82-A563-0DF3CC39DB8A}" destId="{4BC789BA-EE9B-401A-9BE7-46D1869E12F7}" srcOrd="9" destOrd="0" presId="urn:microsoft.com/office/officeart/2016/7/layout/RoundedRectangleTimeline"/>
    <dgm:cxn modelId="{117BBFF8-8B33-4B56-8123-77F54F63EDB0}" type="presParOf" srcId="{0506CDEA-CE56-4B82-A563-0DF3CC39DB8A}" destId="{B8235469-7C1C-459E-81E4-7658BD26DF59}" srcOrd="10" destOrd="0" presId="urn:microsoft.com/office/officeart/2016/7/layout/RoundedRectangleTimeline"/>
    <dgm:cxn modelId="{893A6450-B655-4CE6-806A-33EE03604DB5}" type="presParOf" srcId="{B8235469-7C1C-459E-81E4-7658BD26DF59}" destId="{9CA9F7A4-FC4D-4E99-92EE-4D38B90EBCDA}" srcOrd="0" destOrd="0" presId="urn:microsoft.com/office/officeart/2016/7/layout/RoundedRectangleTimeline"/>
    <dgm:cxn modelId="{282F8A38-21CF-4E10-B918-002D0F268454}" type="presParOf" srcId="{B8235469-7C1C-459E-81E4-7658BD26DF59}" destId="{00969A0F-350A-40B4-B1F7-603587BA3C36}" srcOrd="1" destOrd="0" presId="urn:microsoft.com/office/officeart/2016/7/layout/RoundedRectangleTimeline"/>
    <dgm:cxn modelId="{5350F0BD-2635-48EE-9CC9-5C53E57526E5}" type="presParOf" srcId="{B8235469-7C1C-459E-81E4-7658BD26DF59}" destId="{BC84392D-C158-4D13-B479-3EB6851E73DA}" srcOrd="2" destOrd="0" presId="urn:microsoft.com/office/officeart/2016/7/layout/RoundedRectangleTimeline"/>
    <dgm:cxn modelId="{272E5DB5-C117-4165-813D-DED49210596B}" type="presParOf" srcId="{B8235469-7C1C-459E-81E4-7658BD26DF59}" destId="{680CA2EF-208D-47E7-BE49-44B15C559B4D}" srcOrd="3" destOrd="0" presId="urn:microsoft.com/office/officeart/2016/7/layout/RoundedRectangleTimeline"/>
    <dgm:cxn modelId="{096FEAC7-6687-44E5-9586-A18D6BC760DB}" type="presParOf" srcId="{B8235469-7C1C-459E-81E4-7658BD26DF59}" destId="{C0924FB4-0802-46B2-9EAC-BFDFD828E1E4}" srcOrd="4" destOrd="0" presId="urn:microsoft.com/office/officeart/2016/7/layout/RoundedRectangleTimeline"/>
    <dgm:cxn modelId="{59432F34-4BB7-4C0A-86A4-7F611424C121}" type="presParOf" srcId="{0506CDEA-CE56-4B82-A563-0DF3CC39DB8A}" destId="{86CC5F6E-B645-4B26-8855-7FF6FEF33A36}" srcOrd="11" destOrd="0" presId="urn:microsoft.com/office/officeart/2016/7/layout/RoundedRectangleTimeline"/>
    <dgm:cxn modelId="{D13AD634-911E-4EE1-A956-3FCD498A5149}" type="presParOf" srcId="{0506CDEA-CE56-4B82-A563-0DF3CC39DB8A}" destId="{914D1062-FBC0-420D-AA71-D7300F6092E8}" srcOrd="12" destOrd="0" presId="urn:microsoft.com/office/officeart/2016/7/layout/RoundedRectangleTimeline"/>
    <dgm:cxn modelId="{F2B999BB-330B-48CB-843C-651C5DE969C4}" type="presParOf" srcId="{914D1062-FBC0-420D-AA71-D7300F6092E8}" destId="{D07218D7-5F72-4D6D-919B-063DD3F2221B}" srcOrd="0" destOrd="0" presId="urn:microsoft.com/office/officeart/2016/7/layout/RoundedRectangleTimeline"/>
    <dgm:cxn modelId="{DA353D0A-4B73-4083-BFFD-3A1F2533A219}" type="presParOf" srcId="{914D1062-FBC0-420D-AA71-D7300F6092E8}" destId="{58389478-D4B8-445D-AE8B-C88D22FE8F06}" srcOrd="1" destOrd="0" presId="urn:microsoft.com/office/officeart/2016/7/layout/RoundedRectangleTimeline"/>
    <dgm:cxn modelId="{5A0AFFD5-D554-46A8-8A68-EC169A662F91}" type="presParOf" srcId="{914D1062-FBC0-420D-AA71-D7300F6092E8}" destId="{227337B4-D5EC-4F03-BB31-271254E29397}" srcOrd="2" destOrd="0" presId="urn:microsoft.com/office/officeart/2016/7/layout/RoundedRectangleTimeline"/>
    <dgm:cxn modelId="{DFCB262F-A877-48AC-A684-1B487AA38FCB}" type="presParOf" srcId="{914D1062-FBC0-420D-AA71-D7300F6092E8}" destId="{A3A29CEE-9FE1-43E8-BB63-F79B5AC16D4E}" srcOrd="3" destOrd="0" presId="urn:microsoft.com/office/officeart/2016/7/layout/RoundedRectangleTimeline"/>
    <dgm:cxn modelId="{B88242DD-F98D-47CE-A3FC-C086324F88D8}" type="presParOf" srcId="{914D1062-FBC0-420D-AA71-D7300F6092E8}" destId="{891EA1D3-DB91-465F-9AA3-8144F6FF83C0}" srcOrd="4" destOrd="0" presId="urn:microsoft.com/office/officeart/2016/7/layout/RoundedRectangleTimeline"/>
    <dgm:cxn modelId="{1D3AFA97-DCB0-4CBB-9918-2DA2A4A5511B}" type="presParOf" srcId="{0506CDEA-CE56-4B82-A563-0DF3CC39DB8A}" destId="{F478AF80-EB98-4FE3-BE21-57BB985F2E8A}" srcOrd="13" destOrd="0" presId="urn:microsoft.com/office/officeart/2016/7/layout/RoundedRectangleTimeline"/>
    <dgm:cxn modelId="{33CD42E6-BEE2-462C-9B4F-F811A1B51B36}" type="presParOf" srcId="{0506CDEA-CE56-4B82-A563-0DF3CC39DB8A}" destId="{1AA4FFC3-FDDE-4C46-8F5F-49CC77DFE783}" srcOrd="14" destOrd="0" presId="urn:microsoft.com/office/officeart/2016/7/layout/RoundedRectangleTimeline"/>
    <dgm:cxn modelId="{9DA225CF-406F-481F-A8D0-94448101C9FF}" type="presParOf" srcId="{1AA4FFC3-FDDE-4C46-8F5F-49CC77DFE783}" destId="{DFA6CAC3-DF5F-464F-86B7-AAF194A12DC9}" srcOrd="0" destOrd="0" presId="urn:microsoft.com/office/officeart/2016/7/layout/RoundedRectangleTimeline"/>
    <dgm:cxn modelId="{C9B7B701-9D33-41B5-A5B8-7867A20A6924}" type="presParOf" srcId="{1AA4FFC3-FDDE-4C46-8F5F-49CC77DFE783}" destId="{A6F7B4DF-60E6-49E6-8D21-C107615FAD6F}" srcOrd="1" destOrd="0" presId="urn:microsoft.com/office/officeart/2016/7/layout/RoundedRectangleTimeline"/>
    <dgm:cxn modelId="{254542E0-043F-4916-B403-EF795D82B6D9}" type="presParOf" srcId="{1AA4FFC3-FDDE-4C46-8F5F-49CC77DFE783}" destId="{DE34586B-294B-4A7C-B6E0-D4896DFFACA5}" srcOrd="2" destOrd="0" presId="urn:microsoft.com/office/officeart/2016/7/layout/RoundedRectangleTimeline"/>
    <dgm:cxn modelId="{20810CF5-5867-4753-A3D7-1045E4E7EB51}" type="presParOf" srcId="{1AA4FFC3-FDDE-4C46-8F5F-49CC77DFE783}" destId="{45B408EC-8D36-47F3-9391-431396CCF2DB}" srcOrd="3" destOrd="0" presId="urn:microsoft.com/office/officeart/2016/7/layout/RoundedRectangleTimeline"/>
    <dgm:cxn modelId="{E3810C40-2946-4E57-8C21-41E758141511}" type="presParOf" srcId="{1AA4FFC3-FDDE-4C46-8F5F-49CC77DFE783}" destId="{5C7E7092-90C0-4DF6-BE5D-5117BDBF99A2}" srcOrd="4" destOrd="0" presId="urn:microsoft.com/office/officeart/2016/7/layout/RoundedRectangleTimeline"/>
    <dgm:cxn modelId="{4217EF3D-0E04-4AC0-9B99-97A3B604FD61}" type="presParOf" srcId="{0506CDEA-CE56-4B82-A563-0DF3CC39DB8A}" destId="{67472770-ADA2-4D18-B73A-ECA6224B1F1E}" srcOrd="15" destOrd="0" presId="urn:microsoft.com/office/officeart/2016/7/layout/RoundedRectangleTimeline"/>
    <dgm:cxn modelId="{D9D14118-85DA-4952-B40C-45F56690D123}" type="presParOf" srcId="{0506CDEA-CE56-4B82-A563-0DF3CC39DB8A}" destId="{B83D6C7F-149B-4217-B345-CC389E66A10B}" srcOrd="16" destOrd="0" presId="urn:microsoft.com/office/officeart/2016/7/layout/RoundedRectangleTimeline"/>
    <dgm:cxn modelId="{BF39D7F2-13C4-4B5B-9689-8BE95BAFF068}" type="presParOf" srcId="{B83D6C7F-149B-4217-B345-CC389E66A10B}" destId="{7004DBE9-BCED-4AA7-9E72-B8308D82F191}" srcOrd="0" destOrd="0" presId="urn:microsoft.com/office/officeart/2016/7/layout/RoundedRectangleTimeline"/>
    <dgm:cxn modelId="{62C0B200-3E5D-4E18-8332-0C1FE69F5386}" type="presParOf" srcId="{B83D6C7F-149B-4217-B345-CC389E66A10B}" destId="{04B312AC-09BA-421E-B199-45E30BADF300}" srcOrd="1" destOrd="0" presId="urn:microsoft.com/office/officeart/2016/7/layout/RoundedRectangleTimeline"/>
    <dgm:cxn modelId="{7B0FF0E6-35F3-4670-99B0-C565B3821660}" type="presParOf" srcId="{B83D6C7F-149B-4217-B345-CC389E66A10B}" destId="{FA71BCD7-AC54-4A22-8D27-19C85228EC55}" srcOrd="2" destOrd="0" presId="urn:microsoft.com/office/officeart/2016/7/layout/RoundedRectangleTimeline"/>
    <dgm:cxn modelId="{9C433CE4-3900-45DD-95D7-FA5D0FCF5DF0}" type="presParOf" srcId="{B83D6C7F-149B-4217-B345-CC389E66A10B}" destId="{BC991727-B5BF-4B4B-B491-59E1961F7524}" srcOrd="3" destOrd="0" presId="urn:microsoft.com/office/officeart/2016/7/layout/RoundedRectangleTimeline"/>
    <dgm:cxn modelId="{F1DEFF8A-B81B-4F7B-AC70-57254EB6C4AB}" type="presParOf" srcId="{B83D6C7F-149B-4217-B345-CC389E66A10B}" destId="{1490B81F-3004-4D70-8ACA-9C413386018D}" srcOrd="4" destOrd="0" presId="urn:microsoft.com/office/officeart/2016/7/layout/RoundedRectangleTimeline"/>
    <dgm:cxn modelId="{C6157B5F-BCB3-4B3D-B39F-4475CED58D74}" type="presParOf" srcId="{0506CDEA-CE56-4B82-A563-0DF3CC39DB8A}" destId="{2BC1EE15-1CF4-4AD0-8397-381CC10A6574}" srcOrd="17" destOrd="0" presId="urn:microsoft.com/office/officeart/2016/7/layout/RoundedRectangleTimeline"/>
    <dgm:cxn modelId="{C3C10AC7-46AD-4AA3-96E6-9FDCD9E04A89}" type="presParOf" srcId="{0506CDEA-CE56-4B82-A563-0DF3CC39DB8A}" destId="{C881657C-9CAC-4D69-A9B7-9943A50BBAA5}" srcOrd="18" destOrd="0" presId="urn:microsoft.com/office/officeart/2016/7/layout/RoundedRectangleTimeline"/>
    <dgm:cxn modelId="{CA6C722A-CE40-4510-A06B-385104C31284}" type="presParOf" srcId="{C881657C-9CAC-4D69-A9B7-9943A50BBAA5}" destId="{FED7AD96-7D85-4C8C-8960-8E3E38F3AEFA}" srcOrd="0" destOrd="0" presId="urn:microsoft.com/office/officeart/2016/7/layout/RoundedRectangleTimeline"/>
    <dgm:cxn modelId="{EB2999AA-1BE1-4089-B5BB-2AC889D8FA79}" type="presParOf" srcId="{C881657C-9CAC-4D69-A9B7-9943A50BBAA5}" destId="{674BD18A-8689-4AC5-AF57-EFEA239BB269}" srcOrd="1" destOrd="0" presId="urn:microsoft.com/office/officeart/2016/7/layout/RoundedRectangleTimeline"/>
    <dgm:cxn modelId="{CA3A8713-30BF-4DE2-9139-07CFB9B9A268}" type="presParOf" srcId="{C881657C-9CAC-4D69-A9B7-9943A50BBAA5}" destId="{AC2D4030-3353-4936-8583-04F8B24B2407}" srcOrd="2" destOrd="0" presId="urn:microsoft.com/office/officeart/2016/7/layout/RoundedRectangleTimeline"/>
    <dgm:cxn modelId="{15EAC92B-7223-4977-9BCD-F557530A0BA9}" type="presParOf" srcId="{C881657C-9CAC-4D69-A9B7-9943A50BBAA5}" destId="{6F0479FC-6A54-4209-9883-BB89EF805BF7}" srcOrd="3" destOrd="0" presId="urn:microsoft.com/office/officeart/2016/7/layout/RoundedRectangleTimeline"/>
    <dgm:cxn modelId="{D6C3F963-821E-4D0C-B196-A2FA97D3F4C4}" type="presParOf" srcId="{C881657C-9CAC-4D69-A9B7-9943A50BBAA5}" destId="{F607EAD1-A1EE-44B5-820A-C042DE541C7A}"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67FDE0-0E65-4400-91C4-22843E448D8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D6D3605-9BD7-4D58-BB28-FF816B40956D}">
      <dgm:prSet/>
      <dgm:spPr/>
      <dgm:t>
        <a:bodyPr/>
        <a:lstStyle/>
        <a:p>
          <a:r>
            <a:rPr lang="en-US" b="1"/>
            <a:t>Offer supportive measures to the alleged victim ("Complainant")</a:t>
          </a:r>
          <a:endParaRPr lang="en-US"/>
        </a:p>
      </dgm:t>
    </dgm:pt>
    <dgm:pt modelId="{E786A17F-DA9F-4D83-BEA6-487613D52F34}" type="parTrans" cxnId="{B721CEE6-4396-462B-B314-3466DB20E5E7}">
      <dgm:prSet/>
      <dgm:spPr/>
      <dgm:t>
        <a:bodyPr/>
        <a:lstStyle/>
        <a:p>
          <a:endParaRPr lang="en-US"/>
        </a:p>
      </dgm:t>
    </dgm:pt>
    <dgm:pt modelId="{B5B208D1-3680-4EA9-B7C6-FD441E024FF4}" type="sibTrans" cxnId="{B721CEE6-4396-462B-B314-3466DB20E5E7}">
      <dgm:prSet/>
      <dgm:spPr/>
      <dgm:t>
        <a:bodyPr/>
        <a:lstStyle/>
        <a:p>
          <a:endParaRPr lang="en-US"/>
        </a:p>
      </dgm:t>
    </dgm:pt>
    <dgm:pt modelId="{E26F77E2-AC22-4129-9A57-04D475947646}">
      <dgm:prSet/>
      <dgm:spPr/>
      <dgm:t>
        <a:bodyPr/>
        <a:lstStyle/>
        <a:p>
          <a:r>
            <a:rPr lang="en-US" b="1"/>
            <a:t>Promptly contact the complainant confidentially to discuss supportive measures and explain process for filing formal complaint.</a:t>
          </a:r>
          <a:endParaRPr lang="en-US"/>
        </a:p>
      </dgm:t>
    </dgm:pt>
    <dgm:pt modelId="{5291E06A-59EA-42CB-822B-7A00CE329B6F}" type="parTrans" cxnId="{AD69A88B-CB26-49E8-B975-E9EE48A99933}">
      <dgm:prSet/>
      <dgm:spPr/>
      <dgm:t>
        <a:bodyPr/>
        <a:lstStyle/>
        <a:p>
          <a:endParaRPr lang="en-US"/>
        </a:p>
      </dgm:t>
    </dgm:pt>
    <dgm:pt modelId="{6EBE562B-1E25-4052-B415-8B9BC5F76C78}" type="sibTrans" cxnId="{AD69A88B-CB26-49E8-B975-E9EE48A99933}">
      <dgm:prSet/>
      <dgm:spPr/>
      <dgm:t>
        <a:bodyPr/>
        <a:lstStyle/>
        <a:p>
          <a:endParaRPr lang="en-US"/>
        </a:p>
      </dgm:t>
    </dgm:pt>
    <dgm:pt modelId="{FF60EC6D-FF36-4ACF-95A8-F6120B288EBA}" type="pres">
      <dgm:prSet presAssocID="{CB67FDE0-0E65-4400-91C4-22843E448D86}" presName="linear" presStyleCnt="0">
        <dgm:presLayoutVars>
          <dgm:animLvl val="lvl"/>
          <dgm:resizeHandles val="exact"/>
        </dgm:presLayoutVars>
      </dgm:prSet>
      <dgm:spPr/>
    </dgm:pt>
    <dgm:pt modelId="{29D19F78-9326-43F8-B71D-F84B3765E5E0}" type="pres">
      <dgm:prSet presAssocID="{CD6D3605-9BD7-4D58-BB28-FF816B40956D}" presName="parentText" presStyleLbl="node1" presStyleIdx="0" presStyleCnt="2">
        <dgm:presLayoutVars>
          <dgm:chMax val="0"/>
          <dgm:bulletEnabled val="1"/>
        </dgm:presLayoutVars>
      </dgm:prSet>
      <dgm:spPr/>
    </dgm:pt>
    <dgm:pt modelId="{28CFF810-51DA-4CE5-B50C-E3BD62E1C974}" type="pres">
      <dgm:prSet presAssocID="{B5B208D1-3680-4EA9-B7C6-FD441E024FF4}" presName="spacer" presStyleCnt="0"/>
      <dgm:spPr/>
    </dgm:pt>
    <dgm:pt modelId="{3CBDECAD-2DC7-414F-BE97-DC78F0F67367}" type="pres">
      <dgm:prSet presAssocID="{E26F77E2-AC22-4129-9A57-04D475947646}" presName="parentText" presStyleLbl="node1" presStyleIdx="1" presStyleCnt="2">
        <dgm:presLayoutVars>
          <dgm:chMax val="0"/>
          <dgm:bulletEnabled val="1"/>
        </dgm:presLayoutVars>
      </dgm:prSet>
      <dgm:spPr/>
    </dgm:pt>
  </dgm:ptLst>
  <dgm:cxnLst>
    <dgm:cxn modelId="{3F344E81-B2A7-40C9-A2E0-C87E8C46DF0A}" type="presOf" srcId="{CD6D3605-9BD7-4D58-BB28-FF816B40956D}" destId="{29D19F78-9326-43F8-B71D-F84B3765E5E0}" srcOrd="0" destOrd="0" presId="urn:microsoft.com/office/officeart/2005/8/layout/vList2"/>
    <dgm:cxn modelId="{AD69A88B-CB26-49E8-B975-E9EE48A99933}" srcId="{CB67FDE0-0E65-4400-91C4-22843E448D86}" destId="{E26F77E2-AC22-4129-9A57-04D475947646}" srcOrd="1" destOrd="0" parTransId="{5291E06A-59EA-42CB-822B-7A00CE329B6F}" sibTransId="{6EBE562B-1E25-4052-B415-8B9BC5F76C78}"/>
    <dgm:cxn modelId="{0F8EF29E-3B5E-4506-849C-A811B4B88F26}" type="presOf" srcId="{CB67FDE0-0E65-4400-91C4-22843E448D86}" destId="{FF60EC6D-FF36-4ACF-95A8-F6120B288EBA}" srcOrd="0" destOrd="0" presId="urn:microsoft.com/office/officeart/2005/8/layout/vList2"/>
    <dgm:cxn modelId="{D0E202C4-8A8C-4C43-9D40-841D35AE1772}" type="presOf" srcId="{E26F77E2-AC22-4129-9A57-04D475947646}" destId="{3CBDECAD-2DC7-414F-BE97-DC78F0F67367}" srcOrd="0" destOrd="0" presId="urn:microsoft.com/office/officeart/2005/8/layout/vList2"/>
    <dgm:cxn modelId="{B721CEE6-4396-462B-B314-3466DB20E5E7}" srcId="{CB67FDE0-0E65-4400-91C4-22843E448D86}" destId="{CD6D3605-9BD7-4D58-BB28-FF816B40956D}" srcOrd="0" destOrd="0" parTransId="{E786A17F-DA9F-4D83-BEA6-487613D52F34}" sibTransId="{B5B208D1-3680-4EA9-B7C6-FD441E024FF4}"/>
    <dgm:cxn modelId="{6160A3BE-4B91-477C-B444-4943ED5A9508}" type="presParOf" srcId="{FF60EC6D-FF36-4ACF-95A8-F6120B288EBA}" destId="{29D19F78-9326-43F8-B71D-F84B3765E5E0}" srcOrd="0" destOrd="0" presId="urn:microsoft.com/office/officeart/2005/8/layout/vList2"/>
    <dgm:cxn modelId="{2644F97F-FCBF-4109-B727-FF849596BC1D}" type="presParOf" srcId="{FF60EC6D-FF36-4ACF-95A8-F6120B288EBA}" destId="{28CFF810-51DA-4CE5-B50C-E3BD62E1C974}" srcOrd="1" destOrd="0" presId="urn:microsoft.com/office/officeart/2005/8/layout/vList2"/>
    <dgm:cxn modelId="{E2AC7751-67E6-4851-B709-92344C21D8BE}" type="presParOf" srcId="{FF60EC6D-FF36-4ACF-95A8-F6120B288EBA}" destId="{3CBDECAD-2DC7-414F-BE97-DC78F0F6736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8BD754-B158-46DD-8E01-6DABA1C9CAA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A96AC341-831A-45B1-9223-6F5A75B83413}">
      <dgm:prSet/>
      <dgm:spPr/>
      <dgm:t>
        <a:bodyPr/>
        <a:lstStyle/>
        <a:p>
          <a:r>
            <a:rPr lang="en-US" b="1"/>
            <a:t>If the allegations do not meet the definition of sexual harassment, or if there is no jurisdiction, the school must dismiss for purposes of Title IX.</a:t>
          </a:r>
          <a:endParaRPr lang="en-US"/>
        </a:p>
      </dgm:t>
    </dgm:pt>
    <dgm:pt modelId="{15005A32-6D6D-481C-8947-15DDAF6F56EA}" type="parTrans" cxnId="{21A4C51A-B76E-4787-916B-BAD6242F6608}">
      <dgm:prSet/>
      <dgm:spPr/>
      <dgm:t>
        <a:bodyPr/>
        <a:lstStyle/>
        <a:p>
          <a:endParaRPr lang="en-US"/>
        </a:p>
      </dgm:t>
    </dgm:pt>
    <dgm:pt modelId="{DB287CB4-A373-4B0B-B50C-0295AFC51DEA}" type="sibTrans" cxnId="{21A4C51A-B76E-4787-916B-BAD6242F6608}">
      <dgm:prSet/>
      <dgm:spPr/>
      <dgm:t>
        <a:bodyPr/>
        <a:lstStyle/>
        <a:p>
          <a:endParaRPr lang="en-US"/>
        </a:p>
      </dgm:t>
    </dgm:pt>
    <dgm:pt modelId="{5A4E3EBA-8596-4541-915D-D75358529DCE}">
      <dgm:prSet/>
      <dgm:spPr/>
      <dgm:t>
        <a:bodyPr/>
        <a:lstStyle/>
        <a:p>
          <a:r>
            <a:rPr lang="en-US" b="1"/>
            <a:t>School may address allegations in any manner appropriate under code of conduct.</a:t>
          </a:r>
          <a:endParaRPr lang="en-US"/>
        </a:p>
      </dgm:t>
    </dgm:pt>
    <dgm:pt modelId="{E4119E68-8CC2-4F74-BEBD-C038A9A42EA8}" type="parTrans" cxnId="{5BA7542F-A894-4FFA-8EB4-FC54FCB0A809}">
      <dgm:prSet/>
      <dgm:spPr/>
      <dgm:t>
        <a:bodyPr/>
        <a:lstStyle/>
        <a:p>
          <a:endParaRPr lang="en-US"/>
        </a:p>
      </dgm:t>
    </dgm:pt>
    <dgm:pt modelId="{CC23295F-7ABA-4F4E-9A85-5CE78B038EAD}" type="sibTrans" cxnId="{5BA7542F-A894-4FFA-8EB4-FC54FCB0A809}">
      <dgm:prSet/>
      <dgm:spPr/>
      <dgm:t>
        <a:bodyPr/>
        <a:lstStyle/>
        <a:p>
          <a:endParaRPr lang="en-US"/>
        </a:p>
      </dgm:t>
    </dgm:pt>
    <dgm:pt modelId="{D37A022F-87C3-4711-85F9-B37CFDBFF520}" type="pres">
      <dgm:prSet presAssocID="{ED8BD754-B158-46DD-8E01-6DABA1C9CAA3}" presName="hierChild1" presStyleCnt="0">
        <dgm:presLayoutVars>
          <dgm:chPref val="1"/>
          <dgm:dir/>
          <dgm:animOne val="branch"/>
          <dgm:animLvl val="lvl"/>
          <dgm:resizeHandles/>
        </dgm:presLayoutVars>
      </dgm:prSet>
      <dgm:spPr/>
    </dgm:pt>
    <dgm:pt modelId="{39ADB0FB-6D92-4694-AFC2-937D35C86EF4}" type="pres">
      <dgm:prSet presAssocID="{A96AC341-831A-45B1-9223-6F5A75B83413}" presName="hierRoot1" presStyleCnt="0"/>
      <dgm:spPr/>
    </dgm:pt>
    <dgm:pt modelId="{35C468BB-C492-4F38-B8EF-F8C4CE53A6B0}" type="pres">
      <dgm:prSet presAssocID="{A96AC341-831A-45B1-9223-6F5A75B83413}" presName="composite" presStyleCnt="0"/>
      <dgm:spPr/>
    </dgm:pt>
    <dgm:pt modelId="{58755DE2-C9A4-45F1-B403-A985FA52EE80}" type="pres">
      <dgm:prSet presAssocID="{A96AC341-831A-45B1-9223-6F5A75B83413}" presName="background" presStyleLbl="node0" presStyleIdx="0" presStyleCnt="2"/>
      <dgm:spPr/>
    </dgm:pt>
    <dgm:pt modelId="{8C1A451C-7914-4840-A503-87C6560EAB9C}" type="pres">
      <dgm:prSet presAssocID="{A96AC341-831A-45B1-9223-6F5A75B83413}" presName="text" presStyleLbl="fgAcc0" presStyleIdx="0" presStyleCnt="2">
        <dgm:presLayoutVars>
          <dgm:chPref val="3"/>
        </dgm:presLayoutVars>
      </dgm:prSet>
      <dgm:spPr/>
    </dgm:pt>
    <dgm:pt modelId="{AF269AA4-FD63-45A3-948C-51F3D104260B}" type="pres">
      <dgm:prSet presAssocID="{A96AC341-831A-45B1-9223-6F5A75B83413}" presName="hierChild2" presStyleCnt="0"/>
      <dgm:spPr/>
    </dgm:pt>
    <dgm:pt modelId="{0E967917-9368-44EF-A291-39D12A0596DE}" type="pres">
      <dgm:prSet presAssocID="{5A4E3EBA-8596-4541-915D-D75358529DCE}" presName="hierRoot1" presStyleCnt="0"/>
      <dgm:spPr/>
    </dgm:pt>
    <dgm:pt modelId="{F798DA74-2263-49A7-A6C5-DE33F633BDFE}" type="pres">
      <dgm:prSet presAssocID="{5A4E3EBA-8596-4541-915D-D75358529DCE}" presName="composite" presStyleCnt="0"/>
      <dgm:spPr/>
    </dgm:pt>
    <dgm:pt modelId="{43DEC9C0-0233-44C2-A8D6-D452DB39AE35}" type="pres">
      <dgm:prSet presAssocID="{5A4E3EBA-8596-4541-915D-D75358529DCE}" presName="background" presStyleLbl="node0" presStyleIdx="1" presStyleCnt="2"/>
      <dgm:spPr/>
    </dgm:pt>
    <dgm:pt modelId="{4FD1A63A-0208-44EA-80A8-5D050E64E7E4}" type="pres">
      <dgm:prSet presAssocID="{5A4E3EBA-8596-4541-915D-D75358529DCE}" presName="text" presStyleLbl="fgAcc0" presStyleIdx="1" presStyleCnt="2">
        <dgm:presLayoutVars>
          <dgm:chPref val="3"/>
        </dgm:presLayoutVars>
      </dgm:prSet>
      <dgm:spPr/>
    </dgm:pt>
    <dgm:pt modelId="{C6A47108-4514-429D-897D-63F1CC89CAB6}" type="pres">
      <dgm:prSet presAssocID="{5A4E3EBA-8596-4541-915D-D75358529DCE}" presName="hierChild2" presStyleCnt="0"/>
      <dgm:spPr/>
    </dgm:pt>
  </dgm:ptLst>
  <dgm:cxnLst>
    <dgm:cxn modelId="{A848511A-9FBB-45BA-AFA1-92F0AC4368A8}" type="presOf" srcId="{A96AC341-831A-45B1-9223-6F5A75B83413}" destId="{8C1A451C-7914-4840-A503-87C6560EAB9C}" srcOrd="0" destOrd="0" presId="urn:microsoft.com/office/officeart/2005/8/layout/hierarchy1"/>
    <dgm:cxn modelId="{21A4C51A-B76E-4787-916B-BAD6242F6608}" srcId="{ED8BD754-B158-46DD-8E01-6DABA1C9CAA3}" destId="{A96AC341-831A-45B1-9223-6F5A75B83413}" srcOrd="0" destOrd="0" parTransId="{15005A32-6D6D-481C-8947-15DDAF6F56EA}" sibTransId="{DB287CB4-A373-4B0B-B50C-0295AFC51DEA}"/>
    <dgm:cxn modelId="{5BA7542F-A894-4FFA-8EB4-FC54FCB0A809}" srcId="{ED8BD754-B158-46DD-8E01-6DABA1C9CAA3}" destId="{5A4E3EBA-8596-4541-915D-D75358529DCE}" srcOrd="1" destOrd="0" parTransId="{E4119E68-8CC2-4F74-BEBD-C038A9A42EA8}" sibTransId="{CC23295F-7ABA-4F4E-9A85-5CE78B038EAD}"/>
    <dgm:cxn modelId="{08B34F7F-A8BB-44EF-95F5-071663A0AE53}" type="presOf" srcId="{5A4E3EBA-8596-4541-915D-D75358529DCE}" destId="{4FD1A63A-0208-44EA-80A8-5D050E64E7E4}" srcOrd="0" destOrd="0" presId="urn:microsoft.com/office/officeart/2005/8/layout/hierarchy1"/>
    <dgm:cxn modelId="{10E67696-EFAC-4B32-B8E3-71361E7FCE33}" type="presOf" srcId="{ED8BD754-B158-46DD-8E01-6DABA1C9CAA3}" destId="{D37A022F-87C3-4711-85F9-B37CFDBFF520}" srcOrd="0" destOrd="0" presId="urn:microsoft.com/office/officeart/2005/8/layout/hierarchy1"/>
    <dgm:cxn modelId="{F0C5E264-2521-4B1D-8AE7-B938BB54F21E}" type="presParOf" srcId="{D37A022F-87C3-4711-85F9-B37CFDBFF520}" destId="{39ADB0FB-6D92-4694-AFC2-937D35C86EF4}" srcOrd="0" destOrd="0" presId="urn:microsoft.com/office/officeart/2005/8/layout/hierarchy1"/>
    <dgm:cxn modelId="{94E9075D-E1E1-47C6-AC5F-6D8EF482235F}" type="presParOf" srcId="{39ADB0FB-6D92-4694-AFC2-937D35C86EF4}" destId="{35C468BB-C492-4F38-B8EF-F8C4CE53A6B0}" srcOrd="0" destOrd="0" presId="urn:microsoft.com/office/officeart/2005/8/layout/hierarchy1"/>
    <dgm:cxn modelId="{F980C59C-485F-4550-AB1F-792B76C4C8F4}" type="presParOf" srcId="{35C468BB-C492-4F38-B8EF-F8C4CE53A6B0}" destId="{58755DE2-C9A4-45F1-B403-A985FA52EE80}" srcOrd="0" destOrd="0" presId="urn:microsoft.com/office/officeart/2005/8/layout/hierarchy1"/>
    <dgm:cxn modelId="{181B78E6-99DA-4D2E-B44E-B9ECB2CBCBC0}" type="presParOf" srcId="{35C468BB-C492-4F38-B8EF-F8C4CE53A6B0}" destId="{8C1A451C-7914-4840-A503-87C6560EAB9C}" srcOrd="1" destOrd="0" presId="urn:microsoft.com/office/officeart/2005/8/layout/hierarchy1"/>
    <dgm:cxn modelId="{25E2D12C-B65D-42E9-8AAB-7E10225FA7BC}" type="presParOf" srcId="{39ADB0FB-6D92-4694-AFC2-937D35C86EF4}" destId="{AF269AA4-FD63-45A3-948C-51F3D104260B}" srcOrd="1" destOrd="0" presId="urn:microsoft.com/office/officeart/2005/8/layout/hierarchy1"/>
    <dgm:cxn modelId="{18FC2E46-B793-4FDB-8ADB-9DEAEFC55D4E}" type="presParOf" srcId="{D37A022F-87C3-4711-85F9-B37CFDBFF520}" destId="{0E967917-9368-44EF-A291-39D12A0596DE}" srcOrd="1" destOrd="0" presId="urn:microsoft.com/office/officeart/2005/8/layout/hierarchy1"/>
    <dgm:cxn modelId="{49B17230-AB92-478B-B656-D0F5A921D7AB}" type="presParOf" srcId="{0E967917-9368-44EF-A291-39D12A0596DE}" destId="{F798DA74-2263-49A7-A6C5-DE33F633BDFE}" srcOrd="0" destOrd="0" presId="urn:microsoft.com/office/officeart/2005/8/layout/hierarchy1"/>
    <dgm:cxn modelId="{1840ED34-84DC-41ED-AC2A-A7E308DFB14A}" type="presParOf" srcId="{F798DA74-2263-49A7-A6C5-DE33F633BDFE}" destId="{43DEC9C0-0233-44C2-A8D6-D452DB39AE35}" srcOrd="0" destOrd="0" presId="urn:microsoft.com/office/officeart/2005/8/layout/hierarchy1"/>
    <dgm:cxn modelId="{CF7C51A0-D97C-415A-8C07-9CDD129D4982}" type="presParOf" srcId="{F798DA74-2263-49A7-A6C5-DE33F633BDFE}" destId="{4FD1A63A-0208-44EA-80A8-5D050E64E7E4}" srcOrd="1" destOrd="0" presId="urn:microsoft.com/office/officeart/2005/8/layout/hierarchy1"/>
    <dgm:cxn modelId="{39D3BBEE-3C13-4298-BB0D-E0651E651A0D}" type="presParOf" srcId="{0E967917-9368-44EF-A291-39D12A0596DE}" destId="{C6A47108-4514-429D-897D-63F1CC89CAB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95254D-AA94-48DA-BFF1-ED2AAED5CAB0}"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0207CA41-13A8-4047-A32B-F5CCD6E463D6}">
      <dgm:prSet custT="1"/>
      <dgm:spPr/>
      <dgm:t>
        <a:bodyPr/>
        <a:lstStyle/>
        <a:p>
          <a:r>
            <a:rPr lang="en-US" sz="2000" b="1"/>
            <a:t>Trump Rule (2020)</a:t>
          </a:r>
        </a:p>
      </dgm:t>
    </dgm:pt>
    <dgm:pt modelId="{E40AACDE-26F0-43B0-A2A6-CBF42BD7A87A}" type="parTrans" cxnId="{98E6A2D9-067B-4190-ACCE-E1F47FA461BC}">
      <dgm:prSet/>
      <dgm:spPr/>
      <dgm:t>
        <a:bodyPr/>
        <a:lstStyle/>
        <a:p>
          <a:endParaRPr lang="en-US"/>
        </a:p>
      </dgm:t>
    </dgm:pt>
    <dgm:pt modelId="{78BC3673-7684-4623-8546-C50C37BD0FCF}" type="sibTrans" cxnId="{98E6A2D9-067B-4190-ACCE-E1F47FA461BC}">
      <dgm:prSet/>
      <dgm:spPr/>
      <dgm:t>
        <a:bodyPr/>
        <a:lstStyle/>
        <a:p>
          <a:endParaRPr lang="en-US"/>
        </a:p>
      </dgm:t>
    </dgm:pt>
    <dgm:pt modelId="{0EB233EC-4D10-435D-A2E4-D25E9600AC56}">
      <dgm:prSet custT="1"/>
      <dgm:spPr/>
      <dgm:t>
        <a:bodyPr/>
        <a:lstStyle/>
        <a:p>
          <a:endParaRPr lang="en-US" sz="1800"/>
        </a:p>
        <a:p>
          <a:r>
            <a:rPr lang="en-US" sz="1800"/>
            <a:t>Schools must address sexual harassment that </a:t>
          </a:r>
          <a:r>
            <a:rPr lang="en-US" sz="1800" b="1">
              <a:solidFill>
                <a:srgbClr val="FFFF00"/>
              </a:solidFill>
            </a:rPr>
            <a:t>occurs off-campus and inside the U.S.</a:t>
          </a:r>
          <a:r>
            <a:rPr lang="en-US" sz="1800"/>
            <a:t> if it occurs:</a:t>
          </a:r>
          <a:br>
            <a:rPr lang="en-US" sz="1800"/>
          </a:br>
          <a:endParaRPr lang="en-US" sz="1800"/>
        </a:p>
      </dgm:t>
    </dgm:pt>
    <dgm:pt modelId="{6BF31A09-A92A-46FA-B55D-38C5757C8850}" type="parTrans" cxnId="{C105B6BD-2291-45DB-A741-807FE0E4CCBE}">
      <dgm:prSet/>
      <dgm:spPr/>
      <dgm:t>
        <a:bodyPr/>
        <a:lstStyle/>
        <a:p>
          <a:endParaRPr lang="en-US"/>
        </a:p>
      </dgm:t>
    </dgm:pt>
    <dgm:pt modelId="{60D6E8A7-38E2-4A09-9AD6-E4729439B81E}" type="sibTrans" cxnId="{C105B6BD-2291-45DB-A741-807FE0E4CCBE}">
      <dgm:prSet/>
      <dgm:spPr/>
      <dgm:t>
        <a:bodyPr/>
        <a:lstStyle/>
        <a:p>
          <a:endParaRPr lang="en-US"/>
        </a:p>
      </dgm:t>
    </dgm:pt>
    <dgm:pt modelId="{6C6B65E5-10BA-4E9D-AABE-0FEAF843924B}">
      <dgm:prSet/>
      <dgm:spPr/>
      <dgm:t>
        <a:bodyPr/>
        <a:lstStyle/>
        <a:p>
          <a:r>
            <a:rPr lang="en-US"/>
            <a:t>In a school program or digital platform</a:t>
          </a:r>
        </a:p>
      </dgm:t>
    </dgm:pt>
    <dgm:pt modelId="{875EBC5B-6016-4F79-866E-E9202BE04908}" type="parTrans" cxnId="{29A7B779-87AD-4B5D-9902-38818E0FDAC3}">
      <dgm:prSet/>
      <dgm:spPr/>
      <dgm:t>
        <a:bodyPr/>
        <a:lstStyle/>
        <a:p>
          <a:endParaRPr lang="en-US"/>
        </a:p>
      </dgm:t>
    </dgm:pt>
    <dgm:pt modelId="{DBDC95A2-9EFD-47B5-B35C-834E4EB2C89F}" type="sibTrans" cxnId="{29A7B779-87AD-4B5D-9902-38818E0FDAC3}">
      <dgm:prSet/>
      <dgm:spPr/>
      <dgm:t>
        <a:bodyPr/>
        <a:lstStyle/>
        <a:p>
          <a:endParaRPr lang="en-US"/>
        </a:p>
      </dgm:t>
    </dgm:pt>
    <dgm:pt modelId="{EEFFD244-3AA1-46DE-BC59-308124C3DAF6}">
      <dgm:prSet/>
      <dgm:spPr/>
      <dgm:t>
        <a:bodyPr/>
        <a:lstStyle/>
        <a:p>
          <a:r>
            <a:rPr lang="en-US"/>
            <a:t>In an official student group’s building</a:t>
          </a:r>
        </a:p>
      </dgm:t>
    </dgm:pt>
    <dgm:pt modelId="{EB105CE8-3088-4239-84C3-67FCFFB3198F}" type="parTrans" cxnId="{6BB871A2-A204-4239-A5C7-C40A96042F25}">
      <dgm:prSet/>
      <dgm:spPr/>
      <dgm:t>
        <a:bodyPr/>
        <a:lstStyle/>
        <a:p>
          <a:endParaRPr lang="en-US"/>
        </a:p>
      </dgm:t>
    </dgm:pt>
    <dgm:pt modelId="{101BF95A-B838-466C-8372-ED189C244BA6}" type="sibTrans" cxnId="{6BB871A2-A204-4239-A5C7-C40A96042F25}">
      <dgm:prSet/>
      <dgm:spPr/>
      <dgm:t>
        <a:bodyPr/>
        <a:lstStyle/>
        <a:p>
          <a:endParaRPr lang="en-US"/>
        </a:p>
      </dgm:t>
    </dgm:pt>
    <dgm:pt modelId="{D566C3E3-2F0C-4279-95B6-5299B445E8B2}">
      <dgm:prSet/>
      <dgm:spPr/>
      <dgm:t>
        <a:bodyPr/>
        <a:lstStyle/>
        <a:p>
          <a:r>
            <a:rPr lang="en-US"/>
            <a:t>Under the school’s substantial control</a:t>
          </a:r>
        </a:p>
      </dgm:t>
    </dgm:pt>
    <dgm:pt modelId="{4989964F-377B-44D2-A022-D136C185EE42}" type="parTrans" cxnId="{59E664F5-C5D6-47B8-AD93-CA6BDDE0138C}">
      <dgm:prSet/>
      <dgm:spPr/>
      <dgm:t>
        <a:bodyPr/>
        <a:lstStyle/>
        <a:p>
          <a:endParaRPr lang="en-US"/>
        </a:p>
      </dgm:t>
    </dgm:pt>
    <dgm:pt modelId="{E7173DF5-50D1-4E6E-9DFD-BE0910973DF3}" type="sibTrans" cxnId="{59E664F5-C5D6-47B8-AD93-CA6BDDE0138C}">
      <dgm:prSet/>
      <dgm:spPr/>
      <dgm:t>
        <a:bodyPr/>
        <a:lstStyle/>
        <a:p>
          <a:endParaRPr lang="en-US"/>
        </a:p>
      </dgm:t>
    </dgm:pt>
    <dgm:pt modelId="{1115FCC7-ED62-45C0-9081-3E33A94AC72F}" type="pres">
      <dgm:prSet presAssocID="{6C95254D-AA94-48DA-BFF1-ED2AAED5CAB0}" presName="outerComposite" presStyleCnt="0">
        <dgm:presLayoutVars>
          <dgm:chMax val="5"/>
          <dgm:dir/>
          <dgm:resizeHandles val="exact"/>
        </dgm:presLayoutVars>
      </dgm:prSet>
      <dgm:spPr/>
    </dgm:pt>
    <dgm:pt modelId="{F5754C21-A09E-46A3-B73C-3BE6B7975BF1}" type="pres">
      <dgm:prSet presAssocID="{6C95254D-AA94-48DA-BFF1-ED2AAED5CAB0}" presName="dummyMaxCanvas" presStyleCnt="0">
        <dgm:presLayoutVars/>
      </dgm:prSet>
      <dgm:spPr/>
    </dgm:pt>
    <dgm:pt modelId="{06322C86-B729-4669-9440-886B58920685}" type="pres">
      <dgm:prSet presAssocID="{6C95254D-AA94-48DA-BFF1-ED2AAED5CAB0}" presName="FiveNodes_1" presStyleLbl="node1" presStyleIdx="0" presStyleCnt="5">
        <dgm:presLayoutVars>
          <dgm:bulletEnabled val="1"/>
        </dgm:presLayoutVars>
      </dgm:prSet>
      <dgm:spPr/>
    </dgm:pt>
    <dgm:pt modelId="{040DE585-34E9-4A62-B79F-29F5C575B266}" type="pres">
      <dgm:prSet presAssocID="{6C95254D-AA94-48DA-BFF1-ED2AAED5CAB0}" presName="FiveNodes_2" presStyleLbl="node1" presStyleIdx="1" presStyleCnt="5" custLinFactNeighborY="-1387">
        <dgm:presLayoutVars>
          <dgm:bulletEnabled val="1"/>
        </dgm:presLayoutVars>
      </dgm:prSet>
      <dgm:spPr/>
    </dgm:pt>
    <dgm:pt modelId="{3BE25F24-F5B8-49A8-8A9D-E68249597192}" type="pres">
      <dgm:prSet presAssocID="{6C95254D-AA94-48DA-BFF1-ED2AAED5CAB0}" presName="FiveNodes_3" presStyleLbl="node1" presStyleIdx="2" presStyleCnt="5">
        <dgm:presLayoutVars>
          <dgm:bulletEnabled val="1"/>
        </dgm:presLayoutVars>
      </dgm:prSet>
      <dgm:spPr/>
    </dgm:pt>
    <dgm:pt modelId="{8168CE0B-0A8C-473C-8BFA-5EDFA074E533}" type="pres">
      <dgm:prSet presAssocID="{6C95254D-AA94-48DA-BFF1-ED2AAED5CAB0}" presName="FiveNodes_4" presStyleLbl="node1" presStyleIdx="3" presStyleCnt="5">
        <dgm:presLayoutVars>
          <dgm:bulletEnabled val="1"/>
        </dgm:presLayoutVars>
      </dgm:prSet>
      <dgm:spPr/>
    </dgm:pt>
    <dgm:pt modelId="{5A86D5F2-ABFF-439E-9F62-235327630211}" type="pres">
      <dgm:prSet presAssocID="{6C95254D-AA94-48DA-BFF1-ED2AAED5CAB0}" presName="FiveNodes_5" presStyleLbl="node1" presStyleIdx="4" presStyleCnt="5">
        <dgm:presLayoutVars>
          <dgm:bulletEnabled val="1"/>
        </dgm:presLayoutVars>
      </dgm:prSet>
      <dgm:spPr/>
    </dgm:pt>
    <dgm:pt modelId="{0BAC658D-737F-4B63-899E-132BC63FA09E}" type="pres">
      <dgm:prSet presAssocID="{6C95254D-AA94-48DA-BFF1-ED2AAED5CAB0}" presName="FiveConn_1-2" presStyleLbl="fgAccFollowNode1" presStyleIdx="0" presStyleCnt="4">
        <dgm:presLayoutVars>
          <dgm:bulletEnabled val="1"/>
        </dgm:presLayoutVars>
      </dgm:prSet>
      <dgm:spPr/>
    </dgm:pt>
    <dgm:pt modelId="{90790F0B-9D3B-4E2C-8C69-34E764DF4BD1}" type="pres">
      <dgm:prSet presAssocID="{6C95254D-AA94-48DA-BFF1-ED2AAED5CAB0}" presName="FiveConn_2-3" presStyleLbl="fgAccFollowNode1" presStyleIdx="1" presStyleCnt="4">
        <dgm:presLayoutVars>
          <dgm:bulletEnabled val="1"/>
        </dgm:presLayoutVars>
      </dgm:prSet>
      <dgm:spPr/>
    </dgm:pt>
    <dgm:pt modelId="{627FF651-E99E-4FDA-84B2-175ADDE6433F}" type="pres">
      <dgm:prSet presAssocID="{6C95254D-AA94-48DA-BFF1-ED2AAED5CAB0}" presName="FiveConn_3-4" presStyleLbl="fgAccFollowNode1" presStyleIdx="2" presStyleCnt="4">
        <dgm:presLayoutVars>
          <dgm:bulletEnabled val="1"/>
        </dgm:presLayoutVars>
      </dgm:prSet>
      <dgm:spPr/>
    </dgm:pt>
    <dgm:pt modelId="{4AC04B07-80EF-480C-85EB-E0946DBC2E90}" type="pres">
      <dgm:prSet presAssocID="{6C95254D-AA94-48DA-BFF1-ED2AAED5CAB0}" presName="FiveConn_4-5" presStyleLbl="fgAccFollowNode1" presStyleIdx="3" presStyleCnt="4">
        <dgm:presLayoutVars>
          <dgm:bulletEnabled val="1"/>
        </dgm:presLayoutVars>
      </dgm:prSet>
      <dgm:spPr/>
    </dgm:pt>
    <dgm:pt modelId="{585669A4-ED27-4512-BF4E-67D9B20CE144}" type="pres">
      <dgm:prSet presAssocID="{6C95254D-AA94-48DA-BFF1-ED2AAED5CAB0}" presName="FiveNodes_1_text" presStyleLbl="node1" presStyleIdx="4" presStyleCnt="5">
        <dgm:presLayoutVars>
          <dgm:bulletEnabled val="1"/>
        </dgm:presLayoutVars>
      </dgm:prSet>
      <dgm:spPr/>
    </dgm:pt>
    <dgm:pt modelId="{E78D96D6-CFBE-4705-93DB-DA5F5D733398}" type="pres">
      <dgm:prSet presAssocID="{6C95254D-AA94-48DA-BFF1-ED2AAED5CAB0}" presName="FiveNodes_2_text" presStyleLbl="node1" presStyleIdx="4" presStyleCnt="5">
        <dgm:presLayoutVars>
          <dgm:bulletEnabled val="1"/>
        </dgm:presLayoutVars>
      </dgm:prSet>
      <dgm:spPr/>
    </dgm:pt>
    <dgm:pt modelId="{2B1FF9C8-9A76-49A7-A1A1-74E7E8155892}" type="pres">
      <dgm:prSet presAssocID="{6C95254D-AA94-48DA-BFF1-ED2AAED5CAB0}" presName="FiveNodes_3_text" presStyleLbl="node1" presStyleIdx="4" presStyleCnt="5">
        <dgm:presLayoutVars>
          <dgm:bulletEnabled val="1"/>
        </dgm:presLayoutVars>
      </dgm:prSet>
      <dgm:spPr/>
    </dgm:pt>
    <dgm:pt modelId="{924D8381-DFC8-4E5F-9442-EA7E7BDA218B}" type="pres">
      <dgm:prSet presAssocID="{6C95254D-AA94-48DA-BFF1-ED2AAED5CAB0}" presName="FiveNodes_4_text" presStyleLbl="node1" presStyleIdx="4" presStyleCnt="5">
        <dgm:presLayoutVars>
          <dgm:bulletEnabled val="1"/>
        </dgm:presLayoutVars>
      </dgm:prSet>
      <dgm:spPr/>
    </dgm:pt>
    <dgm:pt modelId="{A71474EB-3F63-4667-AE0C-3B3FEEDFFDD6}" type="pres">
      <dgm:prSet presAssocID="{6C95254D-AA94-48DA-BFF1-ED2AAED5CAB0}" presName="FiveNodes_5_text" presStyleLbl="node1" presStyleIdx="4" presStyleCnt="5">
        <dgm:presLayoutVars>
          <dgm:bulletEnabled val="1"/>
        </dgm:presLayoutVars>
      </dgm:prSet>
      <dgm:spPr/>
    </dgm:pt>
  </dgm:ptLst>
  <dgm:cxnLst>
    <dgm:cxn modelId="{44B0E92B-BC8B-4506-80C1-D39B81F37F0E}" type="presOf" srcId="{0207CA41-13A8-4047-A32B-F5CCD6E463D6}" destId="{06322C86-B729-4669-9440-886B58920685}" srcOrd="0" destOrd="0" presId="urn:microsoft.com/office/officeart/2005/8/layout/vProcess5"/>
    <dgm:cxn modelId="{BBF80D35-CB83-457E-A42E-C1612AA1F7CD}" type="presOf" srcId="{D566C3E3-2F0C-4279-95B6-5299B445E8B2}" destId="{5A86D5F2-ABFF-439E-9F62-235327630211}" srcOrd="0" destOrd="0" presId="urn:microsoft.com/office/officeart/2005/8/layout/vProcess5"/>
    <dgm:cxn modelId="{CC045138-FB7D-4375-9B28-9B8DBE37084B}" type="presOf" srcId="{EEFFD244-3AA1-46DE-BC59-308124C3DAF6}" destId="{8168CE0B-0A8C-473C-8BFA-5EDFA074E533}" srcOrd="0" destOrd="0" presId="urn:microsoft.com/office/officeart/2005/8/layout/vProcess5"/>
    <dgm:cxn modelId="{46CD605B-C337-4CA8-9624-2C8F50E43005}" type="presOf" srcId="{78BC3673-7684-4623-8546-C50C37BD0FCF}" destId="{0BAC658D-737F-4B63-899E-132BC63FA09E}" srcOrd="0" destOrd="0" presId="urn:microsoft.com/office/officeart/2005/8/layout/vProcess5"/>
    <dgm:cxn modelId="{95D5A45F-0DA0-4DC3-B3E6-77F8DA3E5062}" type="presOf" srcId="{6C6B65E5-10BA-4E9D-AABE-0FEAF843924B}" destId="{3BE25F24-F5B8-49A8-8A9D-E68249597192}" srcOrd="0" destOrd="0" presId="urn:microsoft.com/office/officeart/2005/8/layout/vProcess5"/>
    <dgm:cxn modelId="{29A7B779-87AD-4B5D-9902-38818E0FDAC3}" srcId="{6C95254D-AA94-48DA-BFF1-ED2AAED5CAB0}" destId="{6C6B65E5-10BA-4E9D-AABE-0FEAF843924B}" srcOrd="2" destOrd="0" parTransId="{875EBC5B-6016-4F79-866E-E9202BE04908}" sibTransId="{DBDC95A2-9EFD-47B5-B35C-834E4EB2C89F}"/>
    <dgm:cxn modelId="{5344407D-4FBD-493C-9B8B-20A543046B76}" type="presOf" srcId="{101BF95A-B838-466C-8372-ED189C244BA6}" destId="{4AC04B07-80EF-480C-85EB-E0946DBC2E90}" srcOrd="0" destOrd="0" presId="urn:microsoft.com/office/officeart/2005/8/layout/vProcess5"/>
    <dgm:cxn modelId="{3584BEA0-87A3-4B2D-AD94-02122203D9BF}" type="presOf" srcId="{D566C3E3-2F0C-4279-95B6-5299B445E8B2}" destId="{A71474EB-3F63-4667-AE0C-3B3FEEDFFDD6}" srcOrd="1" destOrd="0" presId="urn:microsoft.com/office/officeart/2005/8/layout/vProcess5"/>
    <dgm:cxn modelId="{6BB871A2-A204-4239-A5C7-C40A96042F25}" srcId="{6C95254D-AA94-48DA-BFF1-ED2AAED5CAB0}" destId="{EEFFD244-3AA1-46DE-BC59-308124C3DAF6}" srcOrd="3" destOrd="0" parTransId="{EB105CE8-3088-4239-84C3-67FCFFB3198F}" sibTransId="{101BF95A-B838-466C-8372-ED189C244BA6}"/>
    <dgm:cxn modelId="{343F1FA3-846C-4E01-BEA7-7AF0AF98152F}" type="presOf" srcId="{6C95254D-AA94-48DA-BFF1-ED2AAED5CAB0}" destId="{1115FCC7-ED62-45C0-9081-3E33A94AC72F}" srcOrd="0" destOrd="0" presId="urn:microsoft.com/office/officeart/2005/8/layout/vProcess5"/>
    <dgm:cxn modelId="{319F57BD-F5A2-4223-AE42-13547985D033}" type="presOf" srcId="{DBDC95A2-9EFD-47B5-B35C-834E4EB2C89F}" destId="{627FF651-E99E-4FDA-84B2-175ADDE6433F}" srcOrd="0" destOrd="0" presId="urn:microsoft.com/office/officeart/2005/8/layout/vProcess5"/>
    <dgm:cxn modelId="{C105B6BD-2291-45DB-A741-807FE0E4CCBE}" srcId="{6C95254D-AA94-48DA-BFF1-ED2AAED5CAB0}" destId="{0EB233EC-4D10-435D-A2E4-D25E9600AC56}" srcOrd="1" destOrd="0" parTransId="{6BF31A09-A92A-46FA-B55D-38C5757C8850}" sibTransId="{60D6E8A7-38E2-4A09-9AD6-E4729439B81E}"/>
    <dgm:cxn modelId="{215B0CD5-F982-43A9-9C99-9D6C4E1889CC}" type="presOf" srcId="{0EB233EC-4D10-435D-A2E4-D25E9600AC56}" destId="{E78D96D6-CFBE-4705-93DB-DA5F5D733398}" srcOrd="1" destOrd="0" presId="urn:microsoft.com/office/officeart/2005/8/layout/vProcess5"/>
    <dgm:cxn modelId="{124644D8-3587-4634-87AB-B82BE197A50D}" type="presOf" srcId="{EEFFD244-3AA1-46DE-BC59-308124C3DAF6}" destId="{924D8381-DFC8-4E5F-9442-EA7E7BDA218B}" srcOrd="1" destOrd="0" presId="urn:microsoft.com/office/officeart/2005/8/layout/vProcess5"/>
    <dgm:cxn modelId="{98E6A2D9-067B-4190-ACCE-E1F47FA461BC}" srcId="{6C95254D-AA94-48DA-BFF1-ED2AAED5CAB0}" destId="{0207CA41-13A8-4047-A32B-F5CCD6E463D6}" srcOrd="0" destOrd="0" parTransId="{E40AACDE-26F0-43B0-A2A6-CBF42BD7A87A}" sibTransId="{78BC3673-7684-4623-8546-C50C37BD0FCF}"/>
    <dgm:cxn modelId="{B0A99AE2-1257-43D9-97A4-E547FE48E6CF}" type="presOf" srcId="{0EB233EC-4D10-435D-A2E4-D25E9600AC56}" destId="{040DE585-34E9-4A62-B79F-29F5C575B266}" srcOrd="0" destOrd="0" presId="urn:microsoft.com/office/officeart/2005/8/layout/vProcess5"/>
    <dgm:cxn modelId="{6E6006E5-AE10-4216-A5FA-275A5954B5AB}" type="presOf" srcId="{60D6E8A7-38E2-4A09-9AD6-E4729439B81E}" destId="{90790F0B-9D3B-4E2C-8C69-34E764DF4BD1}" srcOrd="0" destOrd="0" presId="urn:microsoft.com/office/officeart/2005/8/layout/vProcess5"/>
    <dgm:cxn modelId="{59E664F5-C5D6-47B8-AD93-CA6BDDE0138C}" srcId="{6C95254D-AA94-48DA-BFF1-ED2AAED5CAB0}" destId="{D566C3E3-2F0C-4279-95B6-5299B445E8B2}" srcOrd="4" destOrd="0" parTransId="{4989964F-377B-44D2-A022-D136C185EE42}" sibTransId="{E7173DF5-50D1-4E6E-9DFD-BE0910973DF3}"/>
    <dgm:cxn modelId="{5B34F8F9-F542-4B3E-BFAF-F9978D7D5044}" type="presOf" srcId="{0207CA41-13A8-4047-A32B-F5CCD6E463D6}" destId="{585669A4-ED27-4512-BF4E-67D9B20CE144}" srcOrd="1" destOrd="0" presId="urn:microsoft.com/office/officeart/2005/8/layout/vProcess5"/>
    <dgm:cxn modelId="{A06EA0FC-FE6B-46FB-89F3-DD2EBE56E1D6}" type="presOf" srcId="{6C6B65E5-10BA-4E9D-AABE-0FEAF843924B}" destId="{2B1FF9C8-9A76-49A7-A1A1-74E7E8155892}" srcOrd="1" destOrd="0" presId="urn:microsoft.com/office/officeart/2005/8/layout/vProcess5"/>
    <dgm:cxn modelId="{A24160DC-0C88-417A-B5E6-565608E02269}" type="presParOf" srcId="{1115FCC7-ED62-45C0-9081-3E33A94AC72F}" destId="{F5754C21-A09E-46A3-B73C-3BE6B7975BF1}" srcOrd="0" destOrd="0" presId="urn:microsoft.com/office/officeart/2005/8/layout/vProcess5"/>
    <dgm:cxn modelId="{FC1410C3-2542-4175-A965-0132854C7E54}" type="presParOf" srcId="{1115FCC7-ED62-45C0-9081-3E33A94AC72F}" destId="{06322C86-B729-4669-9440-886B58920685}" srcOrd="1" destOrd="0" presId="urn:microsoft.com/office/officeart/2005/8/layout/vProcess5"/>
    <dgm:cxn modelId="{FB891A30-44A3-43E6-A992-8DB3A7D40082}" type="presParOf" srcId="{1115FCC7-ED62-45C0-9081-3E33A94AC72F}" destId="{040DE585-34E9-4A62-B79F-29F5C575B266}" srcOrd="2" destOrd="0" presId="urn:microsoft.com/office/officeart/2005/8/layout/vProcess5"/>
    <dgm:cxn modelId="{3589C1B8-4937-48EE-AE67-8488625DBA06}" type="presParOf" srcId="{1115FCC7-ED62-45C0-9081-3E33A94AC72F}" destId="{3BE25F24-F5B8-49A8-8A9D-E68249597192}" srcOrd="3" destOrd="0" presId="urn:microsoft.com/office/officeart/2005/8/layout/vProcess5"/>
    <dgm:cxn modelId="{28EAD8F5-C026-4334-932B-EA86C4D7D16B}" type="presParOf" srcId="{1115FCC7-ED62-45C0-9081-3E33A94AC72F}" destId="{8168CE0B-0A8C-473C-8BFA-5EDFA074E533}" srcOrd="4" destOrd="0" presId="urn:microsoft.com/office/officeart/2005/8/layout/vProcess5"/>
    <dgm:cxn modelId="{7FA385CA-C2FF-4FC1-8BE9-CAC0D36A03FA}" type="presParOf" srcId="{1115FCC7-ED62-45C0-9081-3E33A94AC72F}" destId="{5A86D5F2-ABFF-439E-9F62-235327630211}" srcOrd="5" destOrd="0" presId="urn:microsoft.com/office/officeart/2005/8/layout/vProcess5"/>
    <dgm:cxn modelId="{949456B9-E486-4E0A-A77F-3BC96CE64D32}" type="presParOf" srcId="{1115FCC7-ED62-45C0-9081-3E33A94AC72F}" destId="{0BAC658D-737F-4B63-899E-132BC63FA09E}" srcOrd="6" destOrd="0" presId="urn:microsoft.com/office/officeart/2005/8/layout/vProcess5"/>
    <dgm:cxn modelId="{6B7D074D-87BF-48FB-AADE-D9D8BAEAB06E}" type="presParOf" srcId="{1115FCC7-ED62-45C0-9081-3E33A94AC72F}" destId="{90790F0B-9D3B-4E2C-8C69-34E764DF4BD1}" srcOrd="7" destOrd="0" presId="urn:microsoft.com/office/officeart/2005/8/layout/vProcess5"/>
    <dgm:cxn modelId="{EB5A3981-ACB3-4A40-AEAE-066D2A192AAA}" type="presParOf" srcId="{1115FCC7-ED62-45C0-9081-3E33A94AC72F}" destId="{627FF651-E99E-4FDA-84B2-175ADDE6433F}" srcOrd="8" destOrd="0" presId="urn:microsoft.com/office/officeart/2005/8/layout/vProcess5"/>
    <dgm:cxn modelId="{CB10899B-C846-4FD5-9778-7AC2C1C76738}" type="presParOf" srcId="{1115FCC7-ED62-45C0-9081-3E33A94AC72F}" destId="{4AC04B07-80EF-480C-85EB-E0946DBC2E90}" srcOrd="9" destOrd="0" presId="urn:microsoft.com/office/officeart/2005/8/layout/vProcess5"/>
    <dgm:cxn modelId="{16D0ED6C-84A4-4DF1-B27F-4BAC4BD8F0F8}" type="presParOf" srcId="{1115FCC7-ED62-45C0-9081-3E33A94AC72F}" destId="{585669A4-ED27-4512-BF4E-67D9B20CE144}" srcOrd="10" destOrd="0" presId="urn:microsoft.com/office/officeart/2005/8/layout/vProcess5"/>
    <dgm:cxn modelId="{F3B502A8-2F41-45F8-B0C5-D06CD71CF4B1}" type="presParOf" srcId="{1115FCC7-ED62-45C0-9081-3E33A94AC72F}" destId="{E78D96D6-CFBE-4705-93DB-DA5F5D733398}" srcOrd="11" destOrd="0" presId="urn:microsoft.com/office/officeart/2005/8/layout/vProcess5"/>
    <dgm:cxn modelId="{7FCDC0CC-806A-452F-96F2-2CE6C5D21FB4}" type="presParOf" srcId="{1115FCC7-ED62-45C0-9081-3E33A94AC72F}" destId="{2B1FF9C8-9A76-49A7-A1A1-74E7E8155892}" srcOrd="12" destOrd="0" presId="urn:microsoft.com/office/officeart/2005/8/layout/vProcess5"/>
    <dgm:cxn modelId="{4D1498F4-D0E8-4AC1-A1E9-2C1685C73B02}" type="presParOf" srcId="{1115FCC7-ED62-45C0-9081-3E33A94AC72F}" destId="{924D8381-DFC8-4E5F-9442-EA7E7BDA218B}" srcOrd="13" destOrd="0" presId="urn:microsoft.com/office/officeart/2005/8/layout/vProcess5"/>
    <dgm:cxn modelId="{D4287C07-F1BE-4616-BBD7-2B297BDC7C76}" type="presParOf" srcId="{1115FCC7-ED62-45C0-9081-3E33A94AC72F}" destId="{A71474EB-3F63-4667-AE0C-3B3FEEDFFDD6}"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9043F6-7109-445C-9B8B-C1D49F9724F6}"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91811B7E-D9EC-4BC0-9456-A0CF716E8441}">
      <dgm:prSet/>
      <dgm:spPr/>
      <dgm:t>
        <a:bodyPr/>
        <a:lstStyle/>
        <a:p>
          <a:r>
            <a:rPr lang="en-US"/>
            <a:t>Trump Rule (2020)</a:t>
          </a:r>
        </a:p>
      </dgm:t>
    </dgm:pt>
    <dgm:pt modelId="{BEE03EAC-B141-4D4B-BC8F-FF4CACADCC6F}" type="parTrans" cxnId="{799A7286-57E5-4CFA-83A9-9C79323DB373}">
      <dgm:prSet/>
      <dgm:spPr/>
      <dgm:t>
        <a:bodyPr/>
        <a:lstStyle/>
        <a:p>
          <a:endParaRPr lang="en-US"/>
        </a:p>
      </dgm:t>
    </dgm:pt>
    <dgm:pt modelId="{4CEC9D1C-B782-40BE-989C-0B34D4596592}" type="sibTrans" cxnId="{799A7286-57E5-4CFA-83A9-9C79323DB373}">
      <dgm:prSet/>
      <dgm:spPr/>
      <dgm:t>
        <a:bodyPr/>
        <a:lstStyle/>
        <a:p>
          <a:endParaRPr lang="en-US"/>
        </a:p>
      </dgm:t>
    </dgm:pt>
    <dgm:pt modelId="{2F0D40CB-E6E0-4F62-B518-6CFB6A126D2C}">
      <dgm:prSet/>
      <dgm:spPr/>
      <dgm:t>
        <a:bodyPr/>
        <a:lstStyle/>
        <a:p>
          <a:r>
            <a:rPr lang="en-US"/>
            <a:t>Schools must address a complaint of sexual harassment </a:t>
          </a:r>
          <a:r>
            <a:rPr lang="en-US" b="1">
              <a:solidFill>
                <a:srgbClr val="FFFF00"/>
              </a:solidFill>
            </a:rPr>
            <a:t>only if the complainant is participating in or attempting to participate in the educational program or activity at the time of the filing of the complaint. </a:t>
          </a:r>
        </a:p>
      </dgm:t>
    </dgm:pt>
    <dgm:pt modelId="{BCD59F0E-DC9B-4144-85F9-61BBEA610028}" type="parTrans" cxnId="{FA19DC44-E4E2-4926-A56E-22043FEE0659}">
      <dgm:prSet/>
      <dgm:spPr/>
      <dgm:t>
        <a:bodyPr/>
        <a:lstStyle/>
        <a:p>
          <a:endParaRPr lang="en-US"/>
        </a:p>
      </dgm:t>
    </dgm:pt>
    <dgm:pt modelId="{8E35E2A3-43BD-4620-BDDB-AF9545551671}" type="sibTrans" cxnId="{FA19DC44-E4E2-4926-A56E-22043FEE0659}">
      <dgm:prSet/>
      <dgm:spPr/>
      <dgm:t>
        <a:bodyPr/>
        <a:lstStyle/>
        <a:p>
          <a:endParaRPr lang="en-US"/>
        </a:p>
      </dgm:t>
    </dgm:pt>
    <dgm:pt modelId="{B9B13E05-10E4-49EB-B80D-374329DDA1E4}" type="pres">
      <dgm:prSet presAssocID="{F69043F6-7109-445C-9B8B-C1D49F9724F6}" presName="outerComposite" presStyleCnt="0">
        <dgm:presLayoutVars>
          <dgm:chMax val="5"/>
          <dgm:dir/>
          <dgm:resizeHandles val="exact"/>
        </dgm:presLayoutVars>
      </dgm:prSet>
      <dgm:spPr/>
    </dgm:pt>
    <dgm:pt modelId="{AAB4FA85-9C65-4650-95B5-B63454CCEA21}" type="pres">
      <dgm:prSet presAssocID="{F69043F6-7109-445C-9B8B-C1D49F9724F6}" presName="dummyMaxCanvas" presStyleCnt="0">
        <dgm:presLayoutVars/>
      </dgm:prSet>
      <dgm:spPr/>
    </dgm:pt>
    <dgm:pt modelId="{EAB815CB-0D1D-4FF2-93BF-13FB0E4C1F92}" type="pres">
      <dgm:prSet presAssocID="{F69043F6-7109-445C-9B8B-C1D49F9724F6}" presName="TwoNodes_1" presStyleLbl="node1" presStyleIdx="0" presStyleCnt="2">
        <dgm:presLayoutVars>
          <dgm:bulletEnabled val="1"/>
        </dgm:presLayoutVars>
      </dgm:prSet>
      <dgm:spPr/>
    </dgm:pt>
    <dgm:pt modelId="{76A16DA1-38E9-4AA5-9C89-771F259C825F}" type="pres">
      <dgm:prSet presAssocID="{F69043F6-7109-445C-9B8B-C1D49F9724F6}" presName="TwoNodes_2" presStyleLbl="node1" presStyleIdx="1" presStyleCnt="2">
        <dgm:presLayoutVars>
          <dgm:bulletEnabled val="1"/>
        </dgm:presLayoutVars>
      </dgm:prSet>
      <dgm:spPr/>
    </dgm:pt>
    <dgm:pt modelId="{AF65BE78-BFBB-4CB7-AB84-BA322814264C}" type="pres">
      <dgm:prSet presAssocID="{F69043F6-7109-445C-9B8B-C1D49F9724F6}" presName="TwoConn_1-2" presStyleLbl="fgAccFollowNode1" presStyleIdx="0" presStyleCnt="1">
        <dgm:presLayoutVars>
          <dgm:bulletEnabled val="1"/>
        </dgm:presLayoutVars>
      </dgm:prSet>
      <dgm:spPr/>
    </dgm:pt>
    <dgm:pt modelId="{9EA08544-813E-4EFB-BCAF-80D2BD9EC1BA}" type="pres">
      <dgm:prSet presAssocID="{F69043F6-7109-445C-9B8B-C1D49F9724F6}" presName="TwoNodes_1_text" presStyleLbl="node1" presStyleIdx="1" presStyleCnt="2">
        <dgm:presLayoutVars>
          <dgm:bulletEnabled val="1"/>
        </dgm:presLayoutVars>
      </dgm:prSet>
      <dgm:spPr/>
    </dgm:pt>
    <dgm:pt modelId="{E1FB902A-239B-4526-A852-D3286DBF09B6}" type="pres">
      <dgm:prSet presAssocID="{F69043F6-7109-445C-9B8B-C1D49F9724F6}" presName="TwoNodes_2_text" presStyleLbl="node1" presStyleIdx="1" presStyleCnt="2">
        <dgm:presLayoutVars>
          <dgm:bulletEnabled val="1"/>
        </dgm:presLayoutVars>
      </dgm:prSet>
      <dgm:spPr/>
    </dgm:pt>
  </dgm:ptLst>
  <dgm:cxnLst>
    <dgm:cxn modelId="{EAF9FC06-74B9-492D-B6B0-A983CF4F287F}" type="presOf" srcId="{2F0D40CB-E6E0-4F62-B518-6CFB6A126D2C}" destId="{76A16DA1-38E9-4AA5-9C89-771F259C825F}" srcOrd="0" destOrd="0" presId="urn:microsoft.com/office/officeart/2005/8/layout/vProcess5"/>
    <dgm:cxn modelId="{BC379929-1787-4684-A397-1AC6468068A6}" type="presOf" srcId="{4CEC9D1C-B782-40BE-989C-0B34D4596592}" destId="{AF65BE78-BFBB-4CB7-AB84-BA322814264C}" srcOrd="0" destOrd="0" presId="urn:microsoft.com/office/officeart/2005/8/layout/vProcess5"/>
    <dgm:cxn modelId="{A4E4D031-AC3C-4DC7-8367-552F16285286}" type="presOf" srcId="{91811B7E-D9EC-4BC0-9456-A0CF716E8441}" destId="{EAB815CB-0D1D-4FF2-93BF-13FB0E4C1F92}" srcOrd="0" destOrd="0" presId="urn:microsoft.com/office/officeart/2005/8/layout/vProcess5"/>
    <dgm:cxn modelId="{FA19DC44-E4E2-4926-A56E-22043FEE0659}" srcId="{F69043F6-7109-445C-9B8B-C1D49F9724F6}" destId="{2F0D40CB-E6E0-4F62-B518-6CFB6A126D2C}" srcOrd="1" destOrd="0" parTransId="{BCD59F0E-DC9B-4144-85F9-61BBEA610028}" sibTransId="{8E35E2A3-43BD-4620-BDDB-AF9545551671}"/>
    <dgm:cxn modelId="{17DBBF65-7B0B-4E73-93D4-15E5F5B3FB94}" type="presOf" srcId="{F69043F6-7109-445C-9B8B-C1D49F9724F6}" destId="{B9B13E05-10E4-49EB-B80D-374329DDA1E4}" srcOrd="0" destOrd="0" presId="urn:microsoft.com/office/officeart/2005/8/layout/vProcess5"/>
    <dgm:cxn modelId="{799A7286-57E5-4CFA-83A9-9C79323DB373}" srcId="{F69043F6-7109-445C-9B8B-C1D49F9724F6}" destId="{91811B7E-D9EC-4BC0-9456-A0CF716E8441}" srcOrd="0" destOrd="0" parTransId="{BEE03EAC-B141-4D4B-BC8F-FF4CACADCC6F}" sibTransId="{4CEC9D1C-B782-40BE-989C-0B34D4596592}"/>
    <dgm:cxn modelId="{4C3E0E9E-2CFB-4108-9FA9-0356C54BD8D2}" type="presOf" srcId="{91811B7E-D9EC-4BC0-9456-A0CF716E8441}" destId="{9EA08544-813E-4EFB-BCAF-80D2BD9EC1BA}" srcOrd="1" destOrd="0" presId="urn:microsoft.com/office/officeart/2005/8/layout/vProcess5"/>
    <dgm:cxn modelId="{33BD51EF-AA49-46BB-B8E1-477D5E17AC5E}" type="presOf" srcId="{2F0D40CB-E6E0-4F62-B518-6CFB6A126D2C}" destId="{E1FB902A-239B-4526-A852-D3286DBF09B6}" srcOrd="1" destOrd="0" presId="urn:microsoft.com/office/officeart/2005/8/layout/vProcess5"/>
    <dgm:cxn modelId="{627345B8-AE71-4841-9AC7-A70326993B95}" type="presParOf" srcId="{B9B13E05-10E4-49EB-B80D-374329DDA1E4}" destId="{AAB4FA85-9C65-4650-95B5-B63454CCEA21}" srcOrd="0" destOrd="0" presId="urn:microsoft.com/office/officeart/2005/8/layout/vProcess5"/>
    <dgm:cxn modelId="{ED573B2E-EF00-4BD1-95BA-656FF0F95BEF}" type="presParOf" srcId="{B9B13E05-10E4-49EB-B80D-374329DDA1E4}" destId="{EAB815CB-0D1D-4FF2-93BF-13FB0E4C1F92}" srcOrd="1" destOrd="0" presId="urn:microsoft.com/office/officeart/2005/8/layout/vProcess5"/>
    <dgm:cxn modelId="{901441DE-3EF8-4D02-A536-DA9A873015B5}" type="presParOf" srcId="{B9B13E05-10E4-49EB-B80D-374329DDA1E4}" destId="{76A16DA1-38E9-4AA5-9C89-771F259C825F}" srcOrd="2" destOrd="0" presId="urn:microsoft.com/office/officeart/2005/8/layout/vProcess5"/>
    <dgm:cxn modelId="{A37CE375-D4FF-4555-B128-9811F89AF4C9}" type="presParOf" srcId="{B9B13E05-10E4-49EB-B80D-374329DDA1E4}" destId="{AF65BE78-BFBB-4CB7-AB84-BA322814264C}" srcOrd="3" destOrd="0" presId="urn:microsoft.com/office/officeart/2005/8/layout/vProcess5"/>
    <dgm:cxn modelId="{12FF167D-9E6B-43BE-A0DC-D2430C6B9EDD}" type="presParOf" srcId="{B9B13E05-10E4-49EB-B80D-374329DDA1E4}" destId="{9EA08544-813E-4EFB-BCAF-80D2BD9EC1BA}" srcOrd="4" destOrd="0" presId="urn:microsoft.com/office/officeart/2005/8/layout/vProcess5"/>
    <dgm:cxn modelId="{3BC47987-311D-46B4-B5BC-018478E81ABF}" type="presParOf" srcId="{B9B13E05-10E4-49EB-B80D-374329DDA1E4}" destId="{E1FB902A-239B-4526-A852-D3286DBF09B6}"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7A3D31-E322-467D-A2EB-64E8DC34106D}" type="doc">
      <dgm:prSet loTypeId="urn:microsoft.com/office/officeart/2017/3/layout/HorizontalPathTimeline" loCatId="process" qsTypeId="urn:microsoft.com/office/officeart/2005/8/quickstyle/simple4" qsCatId="simple" csTypeId="urn:microsoft.com/office/officeart/2005/8/colors/accent3_2" csCatId="accent3" phldr="1"/>
      <dgm:spPr/>
      <dgm:t>
        <a:bodyPr/>
        <a:lstStyle/>
        <a:p>
          <a:endParaRPr lang="en-US"/>
        </a:p>
      </dgm:t>
    </dgm:pt>
    <dgm:pt modelId="{DBFF1ECC-9A6D-4982-9B3D-5C98E4ED1D3A}">
      <dgm:prSet/>
      <dgm:spPr/>
      <dgm:t>
        <a:bodyPr/>
        <a:lstStyle/>
        <a:p>
          <a:pPr>
            <a:defRPr b="1"/>
          </a:pPr>
          <a:r>
            <a:rPr lang="en-US"/>
            <a:t>2020</a:t>
          </a:r>
        </a:p>
      </dgm:t>
    </dgm:pt>
    <dgm:pt modelId="{74C781B8-2937-45FE-9C77-FDDE6290DFAE}" type="parTrans" cxnId="{2CA4A069-C1D9-48B5-B23E-5DED1F5F1848}">
      <dgm:prSet/>
      <dgm:spPr/>
      <dgm:t>
        <a:bodyPr/>
        <a:lstStyle/>
        <a:p>
          <a:endParaRPr lang="en-US"/>
        </a:p>
      </dgm:t>
    </dgm:pt>
    <dgm:pt modelId="{8C0947E5-B5D8-49AF-9453-BAF03425FD7D}" type="sibTrans" cxnId="{2CA4A069-C1D9-48B5-B23E-5DED1F5F1848}">
      <dgm:prSet/>
      <dgm:spPr/>
      <dgm:t>
        <a:bodyPr/>
        <a:lstStyle/>
        <a:p>
          <a:endParaRPr lang="en-US"/>
        </a:p>
      </dgm:t>
    </dgm:pt>
    <dgm:pt modelId="{F68C76CB-93DA-4C81-A98C-DE1562213393}">
      <dgm:prSet custT="1"/>
      <dgm:spPr/>
      <dgm:t>
        <a:bodyPr/>
        <a:lstStyle/>
        <a:p>
          <a:r>
            <a:rPr lang="en-US" sz="2000"/>
            <a:t>Trump 2020 Regulations: Informal resolution was permitted </a:t>
          </a:r>
          <a:r>
            <a:rPr lang="en-US" sz="2000">
              <a:highlight>
                <a:srgbClr val="FFFF00"/>
              </a:highlight>
            </a:rPr>
            <a:t>only after a formal complaint of sexual harassment was filed, primarily for student-on-student cases.</a:t>
          </a:r>
        </a:p>
      </dgm:t>
    </dgm:pt>
    <dgm:pt modelId="{7329A980-2C3A-4C63-9AFD-FF4BB48BABE8}" type="parTrans" cxnId="{A027B099-3A8F-4EA2-BBE1-B23151F0FBD0}">
      <dgm:prSet/>
      <dgm:spPr/>
      <dgm:t>
        <a:bodyPr/>
        <a:lstStyle/>
        <a:p>
          <a:endParaRPr lang="en-US"/>
        </a:p>
      </dgm:t>
    </dgm:pt>
    <dgm:pt modelId="{4018CB8D-48E0-49EE-93D0-73E8AA44C184}" type="sibTrans" cxnId="{A027B099-3A8F-4EA2-BBE1-B23151F0FBD0}">
      <dgm:prSet/>
      <dgm:spPr/>
      <dgm:t>
        <a:bodyPr/>
        <a:lstStyle/>
        <a:p>
          <a:endParaRPr lang="en-US"/>
        </a:p>
      </dgm:t>
    </dgm:pt>
    <dgm:pt modelId="{D61EB8BD-9D3A-4DEB-9D77-FC6617681046}">
      <dgm:prSet/>
      <dgm:spPr/>
      <dgm:t>
        <a:bodyPr/>
        <a:lstStyle/>
        <a:p>
          <a:pPr>
            <a:defRPr b="1"/>
          </a:pPr>
          <a:r>
            <a:rPr lang="en-US"/>
            <a:t>2024</a:t>
          </a:r>
        </a:p>
      </dgm:t>
    </dgm:pt>
    <dgm:pt modelId="{910817D0-8C21-4608-9F83-0BA3E3136C05}" type="parTrans" cxnId="{012AA82F-F296-4B02-B322-7371CE3413CF}">
      <dgm:prSet/>
      <dgm:spPr/>
      <dgm:t>
        <a:bodyPr/>
        <a:lstStyle/>
        <a:p>
          <a:endParaRPr lang="en-US"/>
        </a:p>
      </dgm:t>
    </dgm:pt>
    <dgm:pt modelId="{00DCA593-7883-463F-92FD-A796FF1FDB7B}" type="sibTrans" cxnId="{012AA82F-F296-4B02-B322-7371CE3413CF}">
      <dgm:prSet/>
      <dgm:spPr/>
      <dgm:t>
        <a:bodyPr/>
        <a:lstStyle/>
        <a:p>
          <a:endParaRPr lang="en-US"/>
        </a:p>
      </dgm:t>
    </dgm:pt>
    <dgm:pt modelId="{5AB4A59B-852E-4858-AD9E-DFA69C8AC54C}">
      <dgm:prSet/>
      <dgm:spPr/>
      <dgm:t>
        <a:bodyPr/>
        <a:lstStyle/>
        <a:p>
          <a:r>
            <a:rPr lang="en-US"/>
            <a:t>Biden 2024 Regulations: Informal resolution </a:t>
          </a:r>
          <a:r>
            <a:rPr lang="en-US">
              <a:highlight>
                <a:srgbClr val="FFFF00"/>
              </a:highlight>
            </a:rPr>
            <a:t>could be offered upon receiving any complaint or information about potential sex discrimination, without the necessity of a formal complaint.</a:t>
          </a:r>
        </a:p>
      </dgm:t>
    </dgm:pt>
    <dgm:pt modelId="{6C0335DF-F0AA-474A-BED3-6C5F40B3FCC5}" type="parTrans" cxnId="{3E565E1C-E65F-48F9-9CCA-D3A8E778E712}">
      <dgm:prSet/>
      <dgm:spPr/>
      <dgm:t>
        <a:bodyPr/>
        <a:lstStyle/>
        <a:p>
          <a:endParaRPr lang="en-US"/>
        </a:p>
      </dgm:t>
    </dgm:pt>
    <dgm:pt modelId="{3BCC0A69-CA5D-4D04-AD5D-437778A3C5B9}" type="sibTrans" cxnId="{3E565E1C-E65F-48F9-9CCA-D3A8E778E712}">
      <dgm:prSet/>
      <dgm:spPr/>
      <dgm:t>
        <a:bodyPr/>
        <a:lstStyle/>
        <a:p>
          <a:endParaRPr lang="en-US"/>
        </a:p>
      </dgm:t>
    </dgm:pt>
    <dgm:pt modelId="{B0311B2D-04B0-48B1-8490-3D4BF8486BD1}" type="pres">
      <dgm:prSet presAssocID="{A57A3D31-E322-467D-A2EB-64E8DC34106D}" presName="root" presStyleCnt="0">
        <dgm:presLayoutVars>
          <dgm:chMax/>
          <dgm:chPref/>
          <dgm:animLvl val="lvl"/>
        </dgm:presLayoutVars>
      </dgm:prSet>
      <dgm:spPr/>
    </dgm:pt>
    <dgm:pt modelId="{817551A3-CF69-4E58-BDA7-56D230C58588}" type="pres">
      <dgm:prSet presAssocID="{A57A3D31-E322-467D-A2EB-64E8DC34106D}" presName="divider" presStyleLbl="node1" presStyleIdx="0" presStyleCnt="1"/>
      <dgm:spPr/>
    </dgm:pt>
    <dgm:pt modelId="{94106D0D-7BF7-42B4-885B-05F49AB87CD5}" type="pres">
      <dgm:prSet presAssocID="{A57A3D31-E322-467D-A2EB-64E8DC34106D}" presName="nodes" presStyleCnt="0">
        <dgm:presLayoutVars>
          <dgm:chMax/>
          <dgm:chPref/>
          <dgm:animLvl val="lvl"/>
        </dgm:presLayoutVars>
      </dgm:prSet>
      <dgm:spPr/>
    </dgm:pt>
    <dgm:pt modelId="{116EE3D3-DDB5-40D0-9983-7DBC6E97AFFE}" type="pres">
      <dgm:prSet presAssocID="{DBFF1ECC-9A6D-4982-9B3D-5C98E4ED1D3A}" presName="composite" presStyleCnt="0"/>
      <dgm:spPr/>
    </dgm:pt>
    <dgm:pt modelId="{B9D24C13-9298-4B77-B175-798CA7783B8E}" type="pres">
      <dgm:prSet presAssocID="{DBFF1ECC-9A6D-4982-9B3D-5C98E4ED1D3A}" presName="L1TextContainer" presStyleLbl="revTx" presStyleIdx="0" presStyleCnt="2">
        <dgm:presLayoutVars>
          <dgm:chMax val="1"/>
          <dgm:chPref val="1"/>
          <dgm:bulletEnabled val="1"/>
        </dgm:presLayoutVars>
      </dgm:prSet>
      <dgm:spPr/>
    </dgm:pt>
    <dgm:pt modelId="{AA6F54BB-222E-41FB-9F53-A5D010C064B0}" type="pres">
      <dgm:prSet presAssocID="{DBFF1ECC-9A6D-4982-9B3D-5C98E4ED1D3A}" presName="L2TextContainerWrapper" presStyleCnt="0">
        <dgm:presLayoutVars>
          <dgm:chMax val="0"/>
          <dgm:chPref val="0"/>
          <dgm:bulletEnabled val="1"/>
        </dgm:presLayoutVars>
      </dgm:prSet>
      <dgm:spPr/>
    </dgm:pt>
    <dgm:pt modelId="{E5638F35-770A-4419-8641-49DE38E09C5F}" type="pres">
      <dgm:prSet presAssocID="{DBFF1ECC-9A6D-4982-9B3D-5C98E4ED1D3A}" presName="L2TextContainer" presStyleLbl="bgAccFollowNode1" presStyleIdx="0" presStyleCnt="2" custScaleX="755168"/>
      <dgm:spPr/>
    </dgm:pt>
    <dgm:pt modelId="{4D2A6351-AA6D-4679-8F5F-D85BFE147B09}" type="pres">
      <dgm:prSet presAssocID="{DBFF1ECC-9A6D-4982-9B3D-5C98E4ED1D3A}" presName="FlexibleEmptyPlaceHolder" presStyleCnt="0"/>
      <dgm:spPr/>
    </dgm:pt>
    <dgm:pt modelId="{B8EB52AB-D830-4F9D-82C7-6D8EFE24B843}" type="pres">
      <dgm:prSet presAssocID="{DBFF1ECC-9A6D-4982-9B3D-5C98E4ED1D3A}" presName="ConnectLine" presStyleLbl="alignNode1" presStyleIdx="0" presStyleCnt="2"/>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hueOff val="0"/>
              <a:satOff val="0"/>
              <a:lumOff val="0"/>
              <a:alphaOff val="0"/>
            </a:schemeClr>
          </a:solidFill>
          <a:prstDash val="dash"/>
          <a:miter lim="800000"/>
        </a:ln>
        <a:effectLst/>
      </dgm:spPr>
    </dgm:pt>
    <dgm:pt modelId="{F09B1D93-68F0-491A-9DB0-1C45992509CB}" type="pres">
      <dgm:prSet presAssocID="{DBFF1ECC-9A6D-4982-9B3D-5C98E4ED1D3A}" presName="ConnectorPoint" presStyleLbl="fgAcc1" presStyleIdx="0" presStyleCnt="2"/>
      <dgm:spPr>
        <a:solidFill>
          <a:schemeClr val="lt1">
            <a:alpha val="90000"/>
            <a:hueOff val="0"/>
            <a:satOff val="0"/>
            <a:lumOff val="0"/>
            <a:alphaOff val="0"/>
          </a:schemeClr>
        </a:solidFill>
        <a:ln w="6350" cap="flat" cmpd="sng" algn="ctr">
          <a:noFill/>
          <a:prstDash val="solid"/>
          <a:miter lim="800000"/>
        </a:ln>
        <a:effectLst/>
      </dgm:spPr>
    </dgm:pt>
    <dgm:pt modelId="{8DD8E91C-5EFC-41BD-B741-E04C811B7D91}" type="pres">
      <dgm:prSet presAssocID="{DBFF1ECC-9A6D-4982-9B3D-5C98E4ED1D3A}" presName="EmptyPlaceHolder" presStyleCnt="0"/>
      <dgm:spPr/>
    </dgm:pt>
    <dgm:pt modelId="{B5695ECB-0BA9-4E02-B471-E7DD87D316ED}" type="pres">
      <dgm:prSet presAssocID="{8C0947E5-B5D8-49AF-9453-BAF03425FD7D}" presName="spaceBetweenRectangles" presStyleCnt="0"/>
      <dgm:spPr/>
    </dgm:pt>
    <dgm:pt modelId="{BAB3FE52-4959-4CE8-95DD-C6D146D6ECAC}" type="pres">
      <dgm:prSet presAssocID="{D61EB8BD-9D3A-4DEB-9D77-FC6617681046}" presName="composite" presStyleCnt="0"/>
      <dgm:spPr/>
    </dgm:pt>
    <dgm:pt modelId="{2F10098D-46E5-4375-AA00-3651AE02FFA1}" type="pres">
      <dgm:prSet presAssocID="{D61EB8BD-9D3A-4DEB-9D77-FC6617681046}" presName="L1TextContainer" presStyleLbl="revTx" presStyleIdx="1" presStyleCnt="2">
        <dgm:presLayoutVars>
          <dgm:chMax val="1"/>
          <dgm:chPref val="1"/>
          <dgm:bulletEnabled val="1"/>
        </dgm:presLayoutVars>
      </dgm:prSet>
      <dgm:spPr/>
    </dgm:pt>
    <dgm:pt modelId="{B20419A8-3BDC-4017-BD4A-587AD61774DB}" type="pres">
      <dgm:prSet presAssocID="{D61EB8BD-9D3A-4DEB-9D77-FC6617681046}" presName="L2TextContainerWrapper" presStyleCnt="0">
        <dgm:presLayoutVars>
          <dgm:chMax val="0"/>
          <dgm:chPref val="0"/>
          <dgm:bulletEnabled val="1"/>
        </dgm:presLayoutVars>
      </dgm:prSet>
      <dgm:spPr/>
    </dgm:pt>
    <dgm:pt modelId="{B745F746-73A8-4843-8DF6-71131155ECD3}" type="pres">
      <dgm:prSet presAssocID="{D61EB8BD-9D3A-4DEB-9D77-FC6617681046}" presName="L2TextContainer" presStyleLbl="bgAccFollowNode1" presStyleIdx="1" presStyleCnt="2" custScaleX="424042"/>
      <dgm:spPr/>
    </dgm:pt>
    <dgm:pt modelId="{5B5E3A38-E81C-45B7-A294-9EAE5BD7D840}" type="pres">
      <dgm:prSet presAssocID="{D61EB8BD-9D3A-4DEB-9D77-FC6617681046}" presName="FlexibleEmptyPlaceHolder" presStyleCnt="0"/>
      <dgm:spPr/>
    </dgm:pt>
    <dgm:pt modelId="{6AC74EDA-58AD-4FCB-823B-B46FC75FBC83}" type="pres">
      <dgm:prSet presAssocID="{D61EB8BD-9D3A-4DEB-9D77-FC6617681046}" presName="ConnectLine" presStyleLbl="alignNode1" presStyleIdx="1" presStyleCnt="2"/>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hueOff val="0"/>
              <a:satOff val="0"/>
              <a:lumOff val="0"/>
              <a:alphaOff val="0"/>
            </a:schemeClr>
          </a:solidFill>
          <a:prstDash val="dash"/>
          <a:miter lim="800000"/>
        </a:ln>
        <a:effectLst/>
      </dgm:spPr>
    </dgm:pt>
    <dgm:pt modelId="{8EDC45A8-05D1-4B74-9B78-8D50CA5EBD8E}" type="pres">
      <dgm:prSet presAssocID="{D61EB8BD-9D3A-4DEB-9D77-FC6617681046}" presName="ConnectorPoint" presStyleLbl="fgAcc1" presStyleIdx="1" presStyleCnt="2"/>
      <dgm:spPr>
        <a:solidFill>
          <a:schemeClr val="lt1">
            <a:alpha val="90000"/>
            <a:hueOff val="0"/>
            <a:satOff val="0"/>
            <a:lumOff val="0"/>
            <a:alphaOff val="0"/>
          </a:schemeClr>
        </a:solidFill>
        <a:ln w="6350" cap="flat" cmpd="sng" algn="ctr">
          <a:noFill/>
          <a:prstDash val="solid"/>
          <a:miter lim="800000"/>
        </a:ln>
        <a:effectLst/>
      </dgm:spPr>
    </dgm:pt>
    <dgm:pt modelId="{ECF513BA-B6B3-4CE2-A363-064C602D5D9B}" type="pres">
      <dgm:prSet presAssocID="{D61EB8BD-9D3A-4DEB-9D77-FC6617681046}" presName="EmptyPlaceHolder" presStyleCnt="0"/>
      <dgm:spPr/>
    </dgm:pt>
  </dgm:ptLst>
  <dgm:cxnLst>
    <dgm:cxn modelId="{BBF9A900-EA98-4250-9ECF-224A31B9F810}" type="presOf" srcId="{A57A3D31-E322-467D-A2EB-64E8DC34106D}" destId="{B0311B2D-04B0-48B1-8490-3D4BF8486BD1}" srcOrd="0" destOrd="0" presId="urn:microsoft.com/office/officeart/2017/3/layout/HorizontalPathTimeline"/>
    <dgm:cxn modelId="{609EFB01-BDA5-4729-9D4C-D1AE80F53C14}" type="presOf" srcId="{DBFF1ECC-9A6D-4982-9B3D-5C98E4ED1D3A}" destId="{B9D24C13-9298-4B77-B175-798CA7783B8E}" srcOrd="0" destOrd="0" presId="urn:microsoft.com/office/officeart/2017/3/layout/HorizontalPathTimeline"/>
    <dgm:cxn modelId="{3E565E1C-E65F-48F9-9CCA-D3A8E778E712}" srcId="{D61EB8BD-9D3A-4DEB-9D77-FC6617681046}" destId="{5AB4A59B-852E-4858-AD9E-DFA69C8AC54C}" srcOrd="0" destOrd="0" parTransId="{6C0335DF-F0AA-474A-BED3-6C5F40B3FCC5}" sibTransId="{3BCC0A69-CA5D-4D04-AD5D-437778A3C5B9}"/>
    <dgm:cxn modelId="{012AA82F-F296-4B02-B322-7371CE3413CF}" srcId="{A57A3D31-E322-467D-A2EB-64E8DC34106D}" destId="{D61EB8BD-9D3A-4DEB-9D77-FC6617681046}" srcOrd="1" destOrd="0" parTransId="{910817D0-8C21-4608-9F83-0BA3E3136C05}" sibTransId="{00DCA593-7883-463F-92FD-A796FF1FDB7B}"/>
    <dgm:cxn modelId="{2CA4A069-C1D9-48B5-B23E-5DED1F5F1848}" srcId="{A57A3D31-E322-467D-A2EB-64E8DC34106D}" destId="{DBFF1ECC-9A6D-4982-9B3D-5C98E4ED1D3A}" srcOrd="0" destOrd="0" parTransId="{74C781B8-2937-45FE-9C77-FDDE6290DFAE}" sibTransId="{8C0947E5-B5D8-49AF-9453-BAF03425FD7D}"/>
    <dgm:cxn modelId="{A027B099-3A8F-4EA2-BBE1-B23151F0FBD0}" srcId="{DBFF1ECC-9A6D-4982-9B3D-5C98E4ED1D3A}" destId="{F68C76CB-93DA-4C81-A98C-DE1562213393}" srcOrd="0" destOrd="0" parTransId="{7329A980-2C3A-4C63-9AFD-FF4BB48BABE8}" sibTransId="{4018CB8D-48E0-49EE-93D0-73E8AA44C184}"/>
    <dgm:cxn modelId="{8B1223A8-4235-4024-85AE-72E986872A94}" type="presOf" srcId="{D61EB8BD-9D3A-4DEB-9D77-FC6617681046}" destId="{2F10098D-46E5-4375-AA00-3651AE02FFA1}" srcOrd="0" destOrd="0" presId="urn:microsoft.com/office/officeart/2017/3/layout/HorizontalPathTimeline"/>
    <dgm:cxn modelId="{24DE51CF-CB37-4F82-B00C-5DEE798DC646}" type="presOf" srcId="{F68C76CB-93DA-4C81-A98C-DE1562213393}" destId="{E5638F35-770A-4419-8641-49DE38E09C5F}" srcOrd="0" destOrd="0" presId="urn:microsoft.com/office/officeart/2017/3/layout/HorizontalPathTimeline"/>
    <dgm:cxn modelId="{59A221FA-A264-482C-9656-6558A53D1E11}" type="presOf" srcId="{5AB4A59B-852E-4858-AD9E-DFA69C8AC54C}" destId="{B745F746-73A8-4843-8DF6-71131155ECD3}" srcOrd="0" destOrd="0" presId="urn:microsoft.com/office/officeart/2017/3/layout/HorizontalPathTimeline"/>
    <dgm:cxn modelId="{8A7F0A5F-019B-4232-8460-C2C8A5D4D45A}" type="presParOf" srcId="{B0311B2D-04B0-48B1-8490-3D4BF8486BD1}" destId="{817551A3-CF69-4E58-BDA7-56D230C58588}" srcOrd="0" destOrd="0" presId="urn:microsoft.com/office/officeart/2017/3/layout/HorizontalPathTimeline"/>
    <dgm:cxn modelId="{35513B0B-4742-4592-8F70-3A9D22C99162}" type="presParOf" srcId="{B0311B2D-04B0-48B1-8490-3D4BF8486BD1}" destId="{94106D0D-7BF7-42B4-885B-05F49AB87CD5}" srcOrd="1" destOrd="0" presId="urn:microsoft.com/office/officeart/2017/3/layout/HorizontalPathTimeline"/>
    <dgm:cxn modelId="{B8BCBE76-3F50-4DD1-8972-E427369AAC45}" type="presParOf" srcId="{94106D0D-7BF7-42B4-885B-05F49AB87CD5}" destId="{116EE3D3-DDB5-40D0-9983-7DBC6E97AFFE}" srcOrd="0" destOrd="0" presId="urn:microsoft.com/office/officeart/2017/3/layout/HorizontalPathTimeline"/>
    <dgm:cxn modelId="{FA48F0A2-CD7F-48C2-9220-3091A677B505}" type="presParOf" srcId="{116EE3D3-DDB5-40D0-9983-7DBC6E97AFFE}" destId="{B9D24C13-9298-4B77-B175-798CA7783B8E}" srcOrd="0" destOrd="0" presId="urn:microsoft.com/office/officeart/2017/3/layout/HorizontalPathTimeline"/>
    <dgm:cxn modelId="{C691D6E1-330A-4177-85F3-A7005AC6343E}" type="presParOf" srcId="{116EE3D3-DDB5-40D0-9983-7DBC6E97AFFE}" destId="{AA6F54BB-222E-41FB-9F53-A5D010C064B0}" srcOrd="1" destOrd="0" presId="urn:microsoft.com/office/officeart/2017/3/layout/HorizontalPathTimeline"/>
    <dgm:cxn modelId="{2B5904FB-D1CE-4A98-A55E-90E0C8C47D1E}" type="presParOf" srcId="{AA6F54BB-222E-41FB-9F53-A5D010C064B0}" destId="{E5638F35-770A-4419-8641-49DE38E09C5F}" srcOrd="0" destOrd="0" presId="urn:microsoft.com/office/officeart/2017/3/layout/HorizontalPathTimeline"/>
    <dgm:cxn modelId="{FD51C43B-7473-42E6-98CF-647020F3C529}" type="presParOf" srcId="{AA6F54BB-222E-41FB-9F53-A5D010C064B0}" destId="{4D2A6351-AA6D-4679-8F5F-D85BFE147B09}" srcOrd="1" destOrd="0" presId="urn:microsoft.com/office/officeart/2017/3/layout/HorizontalPathTimeline"/>
    <dgm:cxn modelId="{2924DEAD-3459-4F82-978A-CDC131343907}" type="presParOf" srcId="{116EE3D3-DDB5-40D0-9983-7DBC6E97AFFE}" destId="{B8EB52AB-D830-4F9D-82C7-6D8EFE24B843}" srcOrd="2" destOrd="0" presId="urn:microsoft.com/office/officeart/2017/3/layout/HorizontalPathTimeline"/>
    <dgm:cxn modelId="{ADF2D3A2-3E38-48F0-89B6-07815A192852}" type="presParOf" srcId="{116EE3D3-DDB5-40D0-9983-7DBC6E97AFFE}" destId="{F09B1D93-68F0-491A-9DB0-1C45992509CB}" srcOrd="3" destOrd="0" presId="urn:microsoft.com/office/officeart/2017/3/layout/HorizontalPathTimeline"/>
    <dgm:cxn modelId="{CDFAE8B3-A832-4B97-8D23-CB8081F5AF35}" type="presParOf" srcId="{116EE3D3-DDB5-40D0-9983-7DBC6E97AFFE}" destId="{8DD8E91C-5EFC-41BD-B741-E04C811B7D91}" srcOrd="4" destOrd="0" presId="urn:microsoft.com/office/officeart/2017/3/layout/HorizontalPathTimeline"/>
    <dgm:cxn modelId="{37BE2266-5228-4D08-AF65-D920516316D8}" type="presParOf" srcId="{94106D0D-7BF7-42B4-885B-05F49AB87CD5}" destId="{B5695ECB-0BA9-4E02-B471-E7DD87D316ED}" srcOrd="1" destOrd="0" presId="urn:microsoft.com/office/officeart/2017/3/layout/HorizontalPathTimeline"/>
    <dgm:cxn modelId="{44992268-690F-498D-A946-C75D7C691E5D}" type="presParOf" srcId="{94106D0D-7BF7-42B4-885B-05F49AB87CD5}" destId="{BAB3FE52-4959-4CE8-95DD-C6D146D6ECAC}" srcOrd="2" destOrd="0" presId="urn:microsoft.com/office/officeart/2017/3/layout/HorizontalPathTimeline"/>
    <dgm:cxn modelId="{DD5EF3B7-54CC-4E78-9BFF-2C5B6B391674}" type="presParOf" srcId="{BAB3FE52-4959-4CE8-95DD-C6D146D6ECAC}" destId="{2F10098D-46E5-4375-AA00-3651AE02FFA1}" srcOrd="0" destOrd="0" presId="urn:microsoft.com/office/officeart/2017/3/layout/HorizontalPathTimeline"/>
    <dgm:cxn modelId="{74DD728F-943F-451C-88E2-6D06BB42AAB6}" type="presParOf" srcId="{BAB3FE52-4959-4CE8-95DD-C6D146D6ECAC}" destId="{B20419A8-3BDC-4017-BD4A-587AD61774DB}" srcOrd="1" destOrd="0" presId="urn:microsoft.com/office/officeart/2017/3/layout/HorizontalPathTimeline"/>
    <dgm:cxn modelId="{7EAF1BCD-A033-4FC2-9AB6-C7126DBA32C2}" type="presParOf" srcId="{B20419A8-3BDC-4017-BD4A-587AD61774DB}" destId="{B745F746-73A8-4843-8DF6-71131155ECD3}" srcOrd="0" destOrd="0" presId="urn:microsoft.com/office/officeart/2017/3/layout/HorizontalPathTimeline"/>
    <dgm:cxn modelId="{0CFD19D8-4AFE-4927-B98A-AF3FEEB12AEA}" type="presParOf" srcId="{B20419A8-3BDC-4017-BD4A-587AD61774DB}" destId="{5B5E3A38-E81C-45B7-A294-9EAE5BD7D840}" srcOrd="1" destOrd="0" presId="urn:microsoft.com/office/officeart/2017/3/layout/HorizontalPathTimeline"/>
    <dgm:cxn modelId="{84513052-55CE-471A-841B-0885C9786707}" type="presParOf" srcId="{BAB3FE52-4959-4CE8-95DD-C6D146D6ECAC}" destId="{6AC74EDA-58AD-4FCB-823B-B46FC75FBC83}" srcOrd="2" destOrd="0" presId="urn:microsoft.com/office/officeart/2017/3/layout/HorizontalPathTimeline"/>
    <dgm:cxn modelId="{7C280934-2936-4A5B-8D87-443F4DE9F777}" type="presParOf" srcId="{BAB3FE52-4959-4CE8-95DD-C6D146D6ECAC}" destId="{8EDC45A8-05D1-4B74-9B78-8D50CA5EBD8E}" srcOrd="3" destOrd="0" presId="urn:microsoft.com/office/officeart/2017/3/layout/HorizontalPathTimeline"/>
    <dgm:cxn modelId="{C043F9F1-0FEB-4F63-BF51-53646B2AD9FC}" type="presParOf" srcId="{BAB3FE52-4959-4CE8-95DD-C6D146D6ECAC}" destId="{ECF513BA-B6B3-4CE2-A363-064C602D5D9B}"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B3D061-4867-476D-B149-EE7B820106E3}" type="doc">
      <dgm:prSet loTypeId="urn:microsoft.com/office/officeart/2005/8/layout/vProcess5" loCatId="process" qsTypeId="urn:microsoft.com/office/officeart/2005/8/quickstyle/simple2" qsCatId="simple" csTypeId="urn:microsoft.com/office/officeart/2005/8/colors/accent3_2" csCatId="accent3"/>
      <dgm:spPr/>
      <dgm:t>
        <a:bodyPr/>
        <a:lstStyle/>
        <a:p>
          <a:endParaRPr lang="en-US"/>
        </a:p>
      </dgm:t>
    </dgm:pt>
    <dgm:pt modelId="{CD03BF08-37F5-4A00-B9D3-6B1AA87F5BB6}">
      <dgm:prSet/>
      <dgm:spPr/>
      <dgm:t>
        <a:bodyPr/>
        <a:lstStyle/>
        <a:p>
          <a:r>
            <a:rPr lang="en-US" b="1"/>
            <a:t>The FBI’s Uniform Crime Reporting (UCR) Program</a:t>
          </a:r>
          <a:r>
            <a:rPr lang="en-US"/>
            <a:t> defines fondling as:</a:t>
          </a:r>
        </a:p>
      </dgm:t>
    </dgm:pt>
    <dgm:pt modelId="{F90F2D64-872D-41A5-B983-F544F511ABFE}" type="parTrans" cxnId="{5E0049D7-5E3F-4C2B-87DD-1B2D8595D42D}">
      <dgm:prSet/>
      <dgm:spPr/>
      <dgm:t>
        <a:bodyPr/>
        <a:lstStyle/>
        <a:p>
          <a:endParaRPr lang="en-US"/>
        </a:p>
      </dgm:t>
    </dgm:pt>
    <dgm:pt modelId="{9858A64B-607B-42F1-A412-2ECBF64A92C4}" type="sibTrans" cxnId="{5E0049D7-5E3F-4C2B-87DD-1B2D8595D42D}">
      <dgm:prSet/>
      <dgm:spPr/>
      <dgm:t>
        <a:bodyPr/>
        <a:lstStyle/>
        <a:p>
          <a:endParaRPr lang="en-US"/>
        </a:p>
      </dgm:t>
    </dgm:pt>
    <dgm:pt modelId="{4F35C99C-5C55-43A2-8285-7FF843AFDDAB}">
      <dgm:prSet/>
      <dgm:spPr/>
      <dgm:t>
        <a:bodyPr/>
        <a:lstStyle/>
        <a:p>
          <a:r>
            <a:rPr lang="en-US"/>
            <a:t>"The touching of the private body parts of another person for the purpose of sexual gratification, without the consent of the victim, including instances where the victim is incapable of giving consent because of their age or temporary or permanent mental incapacity."</a:t>
          </a:r>
        </a:p>
      </dgm:t>
    </dgm:pt>
    <dgm:pt modelId="{8C863E09-36B8-468C-A2E1-C6ABC0BC15F9}" type="parTrans" cxnId="{4B608D36-E394-4387-B50E-EB49ADE0DD4B}">
      <dgm:prSet/>
      <dgm:spPr/>
      <dgm:t>
        <a:bodyPr/>
        <a:lstStyle/>
        <a:p>
          <a:endParaRPr lang="en-US"/>
        </a:p>
      </dgm:t>
    </dgm:pt>
    <dgm:pt modelId="{A383C5DF-A83E-4B11-B86C-BD1C86601D6B}" type="sibTrans" cxnId="{4B608D36-E394-4387-B50E-EB49ADE0DD4B}">
      <dgm:prSet/>
      <dgm:spPr/>
      <dgm:t>
        <a:bodyPr/>
        <a:lstStyle/>
        <a:p>
          <a:endParaRPr lang="en-US"/>
        </a:p>
      </dgm:t>
    </dgm:pt>
    <dgm:pt modelId="{D79E596C-A092-4C3A-AD77-0BDDA1544976}">
      <dgm:prSet/>
      <dgm:spPr/>
      <dgm:t>
        <a:bodyPr/>
        <a:lstStyle/>
        <a:p>
          <a:r>
            <a:rPr lang="en-US" b="1"/>
            <a:t>Key Elements of the UCR Definition of Fondling</a:t>
          </a:r>
          <a:br>
            <a:rPr lang="en-US"/>
          </a:br>
          <a:r>
            <a:rPr lang="en-US"/>
            <a:t>Touching – Physical contact with private body parts (e.g., breasts, genitals, buttocks).</a:t>
          </a:r>
        </a:p>
      </dgm:t>
    </dgm:pt>
    <dgm:pt modelId="{9211FC29-A145-42A2-BC3D-5724B2D86B01}" type="parTrans" cxnId="{F7B511F3-1458-491B-80A4-A28451DCCEF4}">
      <dgm:prSet/>
      <dgm:spPr/>
      <dgm:t>
        <a:bodyPr/>
        <a:lstStyle/>
        <a:p>
          <a:endParaRPr lang="en-US"/>
        </a:p>
      </dgm:t>
    </dgm:pt>
    <dgm:pt modelId="{809BBB07-4681-482F-84EB-A9844800A6F9}" type="sibTrans" cxnId="{F7B511F3-1458-491B-80A4-A28451DCCEF4}">
      <dgm:prSet/>
      <dgm:spPr/>
      <dgm:t>
        <a:bodyPr/>
        <a:lstStyle/>
        <a:p>
          <a:endParaRPr lang="en-US"/>
        </a:p>
      </dgm:t>
    </dgm:pt>
    <dgm:pt modelId="{4AEB29ED-61AA-495A-AB8D-AD72477554CB}">
      <dgm:prSet/>
      <dgm:spPr/>
      <dgm:t>
        <a:bodyPr/>
        <a:lstStyle/>
        <a:p>
          <a:r>
            <a:rPr lang="en-US"/>
            <a:t>Sexual Gratification – The act must be for sexual purposes rather than accidental or incidental contact.</a:t>
          </a:r>
        </a:p>
      </dgm:t>
    </dgm:pt>
    <dgm:pt modelId="{32F300F1-F33A-43DD-B778-8278ACF06A61}" type="parTrans" cxnId="{2BD88BC1-CC7D-4975-A152-172FBF10BF10}">
      <dgm:prSet/>
      <dgm:spPr/>
      <dgm:t>
        <a:bodyPr/>
        <a:lstStyle/>
        <a:p>
          <a:endParaRPr lang="en-US"/>
        </a:p>
      </dgm:t>
    </dgm:pt>
    <dgm:pt modelId="{16793C23-CE50-4B1B-8F47-7C12B41AF8D9}" type="sibTrans" cxnId="{2BD88BC1-CC7D-4975-A152-172FBF10BF10}">
      <dgm:prSet/>
      <dgm:spPr/>
      <dgm:t>
        <a:bodyPr/>
        <a:lstStyle/>
        <a:p>
          <a:endParaRPr lang="en-US"/>
        </a:p>
      </dgm:t>
    </dgm:pt>
    <dgm:pt modelId="{8F689869-668B-4136-A306-9FE846B131C6}">
      <dgm:prSet/>
      <dgm:spPr/>
      <dgm:t>
        <a:bodyPr/>
        <a:lstStyle/>
        <a:p>
          <a:r>
            <a:rPr lang="en-US" b="1" i="1"/>
            <a:t>Without Consent</a:t>
          </a:r>
          <a:r>
            <a:rPr lang="en-US"/>
            <a:t> –If the victim does not or cannot consent, it is classified as fondling.</a:t>
          </a:r>
          <a:br>
            <a:rPr lang="en-US"/>
          </a:br>
          <a:r>
            <a:rPr lang="en-US"/>
            <a:t>This includes situations where the victim is unconscious, underage, or mentally incapacitated (temporarily or permanently).</a:t>
          </a:r>
        </a:p>
      </dgm:t>
    </dgm:pt>
    <dgm:pt modelId="{74E91FE5-D6B9-4360-A219-5CC956087E41}" type="parTrans" cxnId="{40CE6257-0D4F-4E57-9E87-9C3814796BAB}">
      <dgm:prSet/>
      <dgm:spPr/>
      <dgm:t>
        <a:bodyPr/>
        <a:lstStyle/>
        <a:p>
          <a:endParaRPr lang="en-US"/>
        </a:p>
      </dgm:t>
    </dgm:pt>
    <dgm:pt modelId="{0BFDCAC1-B73E-43EE-B711-D7C19104A104}" type="sibTrans" cxnId="{40CE6257-0D4F-4E57-9E87-9C3814796BAB}">
      <dgm:prSet/>
      <dgm:spPr/>
      <dgm:t>
        <a:bodyPr/>
        <a:lstStyle/>
        <a:p>
          <a:endParaRPr lang="en-US"/>
        </a:p>
      </dgm:t>
    </dgm:pt>
    <dgm:pt modelId="{DB8608AB-5846-4AD0-AE2A-2CB72CA7C62F}" type="pres">
      <dgm:prSet presAssocID="{B7B3D061-4867-476D-B149-EE7B820106E3}" presName="outerComposite" presStyleCnt="0">
        <dgm:presLayoutVars>
          <dgm:chMax val="5"/>
          <dgm:dir/>
          <dgm:resizeHandles val="exact"/>
        </dgm:presLayoutVars>
      </dgm:prSet>
      <dgm:spPr/>
    </dgm:pt>
    <dgm:pt modelId="{6033C281-4781-4542-8C10-0E67FFFA77F9}" type="pres">
      <dgm:prSet presAssocID="{B7B3D061-4867-476D-B149-EE7B820106E3}" presName="dummyMaxCanvas" presStyleCnt="0">
        <dgm:presLayoutVars/>
      </dgm:prSet>
      <dgm:spPr/>
    </dgm:pt>
    <dgm:pt modelId="{1DC7B815-0632-4B04-8DE6-210E583E2873}" type="pres">
      <dgm:prSet presAssocID="{B7B3D061-4867-476D-B149-EE7B820106E3}" presName="FiveNodes_1" presStyleLbl="node1" presStyleIdx="0" presStyleCnt="5">
        <dgm:presLayoutVars>
          <dgm:bulletEnabled val="1"/>
        </dgm:presLayoutVars>
      </dgm:prSet>
      <dgm:spPr/>
    </dgm:pt>
    <dgm:pt modelId="{EA43FC98-4BB4-42CB-B172-E3CBD1FEA9B9}" type="pres">
      <dgm:prSet presAssocID="{B7B3D061-4867-476D-B149-EE7B820106E3}" presName="FiveNodes_2" presStyleLbl="node1" presStyleIdx="1" presStyleCnt="5">
        <dgm:presLayoutVars>
          <dgm:bulletEnabled val="1"/>
        </dgm:presLayoutVars>
      </dgm:prSet>
      <dgm:spPr/>
    </dgm:pt>
    <dgm:pt modelId="{A93F5877-EA5C-47A1-96D3-F97AAA30BC07}" type="pres">
      <dgm:prSet presAssocID="{B7B3D061-4867-476D-B149-EE7B820106E3}" presName="FiveNodes_3" presStyleLbl="node1" presStyleIdx="2" presStyleCnt="5">
        <dgm:presLayoutVars>
          <dgm:bulletEnabled val="1"/>
        </dgm:presLayoutVars>
      </dgm:prSet>
      <dgm:spPr/>
    </dgm:pt>
    <dgm:pt modelId="{BCECD34E-03A4-4D02-A31A-CFC17B490627}" type="pres">
      <dgm:prSet presAssocID="{B7B3D061-4867-476D-B149-EE7B820106E3}" presName="FiveNodes_4" presStyleLbl="node1" presStyleIdx="3" presStyleCnt="5">
        <dgm:presLayoutVars>
          <dgm:bulletEnabled val="1"/>
        </dgm:presLayoutVars>
      </dgm:prSet>
      <dgm:spPr/>
    </dgm:pt>
    <dgm:pt modelId="{5FEABE56-96E2-4394-BDF4-E3689D102072}" type="pres">
      <dgm:prSet presAssocID="{B7B3D061-4867-476D-B149-EE7B820106E3}" presName="FiveNodes_5" presStyleLbl="node1" presStyleIdx="4" presStyleCnt="5">
        <dgm:presLayoutVars>
          <dgm:bulletEnabled val="1"/>
        </dgm:presLayoutVars>
      </dgm:prSet>
      <dgm:spPr/>
    </dgm:pt>
    <dgm:pt modelId="{FFD5CE5D-13FA-46D4-A3CB-46175CF2C72F}" type="pres">
      <dgm:prSet presAssocID="{B7B3D061-4867-476D-B149-EE7B820106E3}" presName="FiveConn_1-2" presStyleLbl="fgAccFollowNode1" presStyleIdx="0" presStyleCnt="4">
        <dgm:presLayoutVars>
          <dgm:bulletEnabled val="1"/>
        </dgm:presLayoutVars>
      </dgm:prSet>
      <dgm:spPr/>
    </dgm:pt>
    <dgm:pt modelId="{12E6DD7A-5337-496D-A32C-89DC109C2514}" type="pres">
      <dgm:prSet presAssocID="{B7B3D061-4867-476D-B149-EE7B820106E3}" presName="FiveConn_2-3" presStyleLbl="fgAccFollowNode1" presStyleIdx="1" presStyleCnt="4">
        <dgm:presLayoutVars>
          <dgm:bulletEnabled val="1"/>
        </dgm:presLayoutVars>
      </dgm:prSet>
      <dgm:spPr/>
    </dgm:pt>
    <dgm:pt modelId="{CA3630F6-9063-47FE-AF3E-829708340618}" type="pres">
      <dgm:prSet presAssocID="{B7B3D061-4867-476D-B149-EE7B820106E3}" presName="FiveConn_3-4" presStyleLbl="fgAccFollowNode1" presStyleIdx="2" presStyleCnt="4">
        <dgm:presLayoutVars>
          <dgm:bulletEnabled val="1"/>
        </dgm:presLayoutVars>
      </dgm:prSet>
      <dgm:spPr/>
    </dgm:pt>
    <dgm:pt modelId="{8111E088-1CB7-4102-ACCA-BBB5B8252B21}" type="pres">
      <dgm:prSet presAssocID="{B7B3D061-4867-476D-B149-EE7B820106E3}" presName="FiveConn_4-5" presStyleLbl="fgAccFollowNode1" presStyleIdx="3" presStyleCnt="4">
        <dgm:presLayoutVars>
          <dgm:bulletEnabled val="1"/>
        </dgm:presLayoutVars>
      </dgm:prSet>
      <dgm:spPr/>
    </dgm:pt>
    <dgm:pt modelId="{4D882EC6-AFF4-4CE1-81E7-A51899B05C32}" type="pres">
      <dgm:prSet presAssocID="{B7B3D061-4867-476D-B149-EE7B820106E3}" presName="FiveNodes_1_text" presStyleLbl="node1" presStyleIdx="4" presStyleCnt="5">
        <dgm:presLayoutVars>
          <dgm:bulletEnabled val="1"/>
        </dgm:presLayoutVars>
      </dgm:prSet>
      <dgm:spPr/>
    </dgm:pt>
    <dgm:pt modelId="{E2100C32-C423-46EA-B5ED-5E0F51525078}" type="pres">
      <dgm:prSet presAssocID="{B7B3D061-4867-476D-B149-EE7B820106E3}" presName="FiveNodes_2_text" presStyleLbl="node1" presStyleIdx="4" presStyleCnt="5">
        <dgm:presLayoutVars>
          <dgm:bulletEnabled val="1"/>
        </dgm:presLayoutVars>
      </dgm:prSet>
      <dgm:spPr/>
    </dgm:pt>
    <dgm:pt modelId="{EEFAE093-4AA2-4066-A402-9835715D8D90}" type="pres">
      <dgm:prSet presAssocID="{B7B3D061-4867-476D-B149-EE7B820106E3}" presName="FiveNodes_3_text" presStyleLbl="node1" presStyleIdx="4" presStyleCnt="5">
        <dgm:presLayoutVars>
          <dgm:bulletEnabled val="1"/>
        </dgm:presLayoutVars>
      </dgm:prSet>
      <dgm:spPr/>
    </dgm:pt>
    <dgm:pt modelId="{F9B3E1A2-3A9F-4B60-8CF5-AA53D2373743}" type="pres">
      <dgm:prSet presAssocID="{B7B3D061-4867-476D-B149-EE7B820106E3}" presName="FiveNodes_4_text" presStyleLbl="node1" presStyleIdx="4" presStyleCnt="5">
        <dgm:presLayoutVars>
          <dgm:bulletEnabled val="1"/>
        </dgm:presLayoutVars>
      </dgm:prSet>
      <dgm:spPr/>
    </dgm:pt>
    <dgm:pt modelId="{846D6BED-22E8-4723-86A6-E2EDA4CE171B}" type="pres">
      <dgm:prSet presAssocID="{B7B3D061-4867-476D-B149-EE7B820106E3}" presName="FiveNodes_5_text" presStyleLbl="node1" presStyleIdx="4" presStyleCnt="5">
        <dgm:presLayoutVars>
          <dgm:bulletEnabled val="1"/>
        </dgm:presLayoutVars>
      </dgm:prSet>
      <dgm:spPr/>
    </dgm:pt>
  </dgm:ptLst>
  <dgm:cxnLst>
    <dgm:cxn modelId="{CB292700-1CC1-4B11-82C7-E5F749694936}" type="presOf" srcId="{8F689869-668B-4136-A306-9FE846B131C6}" destId="{846D6BED-22E8-4723-86A6-E2EDA4CE171B}" srcOrd="1" destOrd="0" presId="urn:microsoft.com/office/officeart/2005/8/layout/vProcess5"/>
    <dgm:cxn modelId="{38841F0A-C0A0-4983-A254-A655E04218AD}" type="presOf" srcId="{D79E596C-A092-4C3A-AD77-0BDDA1544976}" destId="{A93F5877-EA5C-47A1-96D3-F97AAA30BC07}" srcOrd="0" destOrd="0" presId="urn:microsoft.com/office/officeart/2005/8/layout/vProcess5"/>
    <dgm:cxn modelId="{4B608D36-E394-4387-B50E-EB49ADE0DD4B}" srcId="{B7B3D061-4867-476D-B149-EE7B820106E3}" destId="{4F35C99C-5C55-43A2-8285-7FF843AFDDAB}" srcOrd="1" destOrd="0" parTransId="{8C863E09-36B8-468C-A2E1-C6ABC0BC15F9}" sibTransId="{A383C5DF-A83E-4B11-B86C-BD1C86601D6B}"/>
    <dgm:cxn modelId="{22C6DD36-4A6E-4E91-8C68-0C263FEA82B3}" type="presOf" srcId="{809BBB07-4681-482F-84EB-A9844800A6F9}" destId="{CA3630F6-9063-47FE-AF3E-829708340618}" srcOrd="0" destOrd="0" presId="urn:microsoft.com/office/officeart/2005/8/layout/vProcess5"/>
    <dgm:cxn modelId="{9E195045-6DC8-4BC5-8D17-A7DEB90DD61F}" type="presOf" srcId="{4AEB29ED-61AA-495A-AB8D-AD72477554CB}" destId="{F9B3E1A2-3A9F-4B60-8CF5-AA53D2373743}" srcOrd="1" destOrd="0" presId="urn:microsoft.com/office/officeart/2005/8/layout/vProcess5"/>
    <dgm:cxn modelId="{3BDAA565-489F-4657-AB26-92E3AE08E8FA}" type="presOf" srcId="{16793C23-CE50-4B1B-8F47-7C12B41AF8D9}" destId="{8111E088-1CB7-4102-ACCA-BBB5B8252B21}" srcOrd="0" destOrd="0" presId="urn:microsoft.com/office/officeart/2005/8/layout/vProcess5"/>
    <dgm:cxn modelId="{1F98EA75-DBE2-453F-B38E-F1AEFC3236D1}" type="presOf" srcId="{4F35C99C-5C55-43A2-8285-7FF843AFDDAB}" destId="{EA43FC98-4BB4-42CB-B172-E3CBD1FEA9B9}" srcOrd="0" destOrd="0" presId="urn:microsoft.com/office/officeart/2005/8/layout/vProcess5"/>
    <dgm:cxn modelId="{40CE6257-0D4F-4E57-9E87-9C3814796BAB}" srcId="{B7B3D061-4867-476D-B149-EE7B820106E3}" destId="{8F689869-668B-4136-A306-9FE846B131C6}" srcOrd="4" destOrd="0" parTransId="{74E91FE5-D6B9-4360-A219-5CC956087E41}" sibTransId="{0BFDCAC1-B73E-43EE-B711-D7C19104A104}"/>
    <dgm:cxn modelId="{3245DF57-1018-417C-8E1B-1F45DAAF2289}" type="presOf" srcId="{8F689869-668B-4136-A306-9FE846B131C6}" destId="{5FEABE56-96E2-4394-BDF4-E3689D102072}" srcOrd="0" destOrd="0" presId="urn:microsoft.com/office/officeart/2005/8/layout/vProcess5"/>
    <dgm:cxn modelId="{633ED192-730E-4CFD-BE36-8D3D21D1CED7}" type="presOf" srcId="{B7B3D061-4867-476D-B149-EE7B820106E3}" destId="{DB8608AB-5846-4AD0-AE2A-2CB72CA7C62F}" srcOrd="0" destOrd="0" presId="urn:microsoft.com/office/officeart/2005/8/layout/vProcess5"/>
    <dgm:cxn modelId="{6BC271B1-396A-41DB-BC52-EE1A96E796E6}" type="presOf" srcId="{CD03BF08-37F5-4A00-B9D3-6B1AA87F5BB6}" destId="{1DC7B815-0632-4B04-8DE6-210E583E2873}" srcOrd="0" destOrd="0" presId="urn:microsoft.com/office/officeart/2005/8/layout/vProcess5"/>
    <dgm:cxn modelId="{D9AF0DB5-C760-42D0-82A7-1730958D8B91}" type="presOf" srcId="{9858A64B-607B-42F1-A412-2ECBF64A92C4}" destId="{FFD5CE5D-13FA-46D4-A3CB-46175CF2C72F}" srcOrd="0" destOrd="0" presId="urn:microsoft.com/office/officeart/2005/8/layout/vProcess5"/>
    <dgm:cxn modelId="{2BD88BC1-CC7D-4975-A152-172FBF10BF10}" srcId="{B7B3D061-4867-476D-B149-EE7B820106E3}" destId="{4AEB29ED-61AA-495A-AB8D-AD72477554CB}" srcOrd="3" destOrd="0" parTransId="{32F300F1-F33A-43DD-B778-8278ACF06A61}" sibTransId="{16793C23-CE50-4B1B-8F47-7C12B41AF8D9}"/>
    <dgm:cxn modelId="{FBC35FD7-F21A-41A6-B138-6752958CF471}" type="presOf" srcId="{4F35C99C-5C55-43A2-8285-7FF843AFDDAB}" destId="{E2100C32-C423-46EA-B5ED-5E0F51525078}" srcOrd="1" destOrd="0" presId="urn:microsoft.com/office/officeart/2005/8/layout/vProcess5"/>
    <dgm:cxn modelId="{5E0049D7-5E3F-4C2B-87DD-1B2D8595D42D}" srcId="{B7B3D061-4867-476D-B149-EE7B820106E3}" destId="{CD03BF08-37F5-4A00-B9D3-6B1AA87F5BB6}" srcOrd="0" destOrd="0" parTransId="{F90F2D64-872D-41A5-B983-F544F511ABFE}" sibTransId="{9858A64B-607B-42F1-A412-2ECBF64A92C4}"/>
    <dgm:cxn modelId="{BF363DDF-EFA7-47C4-9A69-36B397B5EAF2}" type="presOf" srcId="{A383C5DF-A83E-4B11-B86C-BD1C86601D6B}" destId="{12E6DD7A-5337-496D-A32C-89DC109C2514}" srcOrd="0" destOrd="0" presId="urn:microsoft.com/office/officeart/2005/8/layout/vProcess5"/>
    <dgm:cxn modelId="{F7B511F3-1458-491B-80A4-A28451DCCEF4}" srcId="{B7B3D061-4867-476D-B149-EE7B820106E3}" destId="{D79E596C-A092-4C3A-AD77-0BDDA1544976}" srcOrd="2" destOrd="0" parTransId="{9211FC29-A145-42A2-BC3D-5724B2D86B01}" sibTransId="{809BBB07-4681-482F-84EB-A9844800A6F9}"/>
    <dgm:cxn modelId="{D33DFDF7-B7C0-45C1-8091-A4674BC9D032}" type="presOf" srcId="{4AEB29ED-61AA-495A-AB8D-AD72477554CB}" destId="{BCECD34E-03A4-4D02-A31A-CFC17B490627}" srcOrd="0" destOrd="0" presId="urn:microsoft.com/office/officeart/2005/8/layout/vProcess5"/>
    <dgm:cxn modelId="{A05409F8-7773-4E54-9A5C-5992AB644A8E}" type="presOf" srcId="{D79E596C-A092-4C3A-AD77-0BDDA1544976}" destId="{EEFAE093-4AA2-4066-A402-9835715D8D90}" srcOrd="1" destOrd="0" presId="urn:microsoft.com/office/officeart/2005/8/layout/vProcess5"/>
    <dgm:cxn modelId="{FBCCC5FB-0DC7-42F1-B241-1A5DCE5787BD}" type="presOf" srcId="{CD03BF08-37F5-4A00-B9D3-6B1AA87F5BB6}" destId="{4D882EC6-AFF4-4CE1-81E7-A51899B05C32}" srcOrd="1" destOrd="0" presId="urn:microsoft.com/office/officeart/2005/8/layout/vProcess5"/>
    <dgm:cxn modelId="{D3D5F6D7-7186-4182-8026-54A30F905FEF}" type="presParOf" srcId="{DB8608AB-5846-4AD0-AE2A-2CB72CA7C62F}" destId="{6033C281-4781-4542-8C10-0E67FFFA77F9}" srcOrd="0" destOrd="0" presId="urn:microsoft.com/office/officeart/2005/8/layout/vProcess5"/>
    <dgm:cxn modelId="{3E9C4001-CDF4-40F0-903C-A127FF93AC4E}" type="presParOf" srcId="{DB8608AB-5846-4AD0-AE2A-2CB72CA7C62F}" destId="{1DC7B815-0632-4B04-8DE6-210E583E2873}" srcOrd="1" destOrd="0" presId="urn:microsoft.com/office/officeart/2005/8/layout/vProcess5"/>
    <dgm:cxn modelId="{90D64323-699F-40B9-A77F-8491F2348F7F}" type="presParOf" srcId="{DB8608AB-5846-4AD0-AE2A-2CB72CA7C62F}" destId="{EA43FC98-4BB4-42CB-B172-E3CBD1FEA9B9}" srcOrd="2" destOrd="0" presId="urn:microsoft.com/office/officeart/2005/8/layout/vProcess5"/>
    <dgm:cxn modelId="{5CCAF8F1-45E4-4B3F-86AE-FF7B20F3B973}" type="presParOf" srcId="{DB8608AB-5846-4AD0-AE2A-2CB72CA7C62F}" destId="{A93F5877-EA5C-47A1-96D3-F97AAA30BC07}" srcOrd="3" destOrd="0" presId="urn:microsoft.com/office/officeart/2005/8/layout/vProcess5"/>
    <dgm:cxn modelId="{6FA78113-B467-4D03-831C-37F865C2E9C2}" type="presParOf" srcId="{DB8608AB-5846-4AD0-AE2A-2CB72CA7C62F}" destId="{BCECD34E-03A4-4D02-A31A-CFC17B490627}" srcOrd="4" destOrd="0" presId="urn:microsoft.com/office/officeart/2005/8/layout/vProcess5"/>
    <dgm:cxn modelId="{FA9C6E90-8777-4C37-83E8-3DF038304E3E}" type="presParOf" srcId="{DB8608AB-5846-4AD0-AE2A-2CB72CA7C62F}" destId="{5FEABE56-96E2-4394-BDF4-E3689D102072}" srcOrd="5" destOrd="0" presId="urn:microsoft.com/office/officeart/2005/8/layout/vProcess5"/>
    <dgm:cxn modelId="{71701B1A-A87B-4123-8660-2A36D5737C2B}" type="presParOf" srcId="{DB8608AB-5846-4AD0-AE2A-2CB72CA7C62F}" destId="{FFD5CE5D-13FA-46D4-A3CB-46175CF2C72F}" srcOrd="6" destOrd="0" presId="urn:microsoft.com/office/officeart/2005/8/layout/vProcess5"/>
    <dgm:cxn modelId="{B7758A91-AAEE-43AA-8B31-E76AC8D3CDF0}" type="presParOf" srcId="{DB8608AB-5846-4AD0-AE2A-2CB72CA7C62F}" destId="{12E6DD7A-5337-496D-A32C-89DC109C2514}" srcOrd="7" destOrd="0" presId="urn:microsoft.com/office/officeart/2005/8/layout/vProcess5"/>
    <dgm:cxn modelId="{65C87323-A83C-49DE-9975-122A90546A9C}" type="presParOf" srcId="{DB8608AB-5846-4AD0-AE2A-2CB72CA7C62F}" destId="{CA3630F6-9063-47FE-AF3E-829708340618}" srcOrd="8" destOrd="0" presId="urn:microsoft.com/office/officeart/2005/8/layout/vProcess5"/>
    <dgm:cxn modelId="{079486C4-3301-4D4F-91BE-8D5DAC88DB88}" type="presParOf" srcId="{DB8608AB-5846-4AD0-AE2A-2CB72CA7C62F}" destId="{8111E088-1CB7-4102-ACCA-BBB5B8252B21}" srcOrd="9" destOrd="0" presId="urn:microsoft.com/office/officeart/2005/8/layout/vProcess5"/>
    <dgm:cxn modelId="{35D3FD07-764A-4C69-920C-A6110A2138D7}" type="presParOf" srcId="{DB8608AB-5846-4AD0-AE2A-2CB72CA7C62F}" destId="{4D882EC6-AFF4-4CE1-81E7-A51899B05C32}" srcOrd="10" destOrd="0" presId="urn:microsoft.com/office/officeart/2005/8/layout/vProcess5"/>
    <dgm:cxn modelId="{FC613F32-78DD-46DA-9036-286520094156}" type="presParOf" srcId="{DB8608AB-5846-4AD0-AE2A-2CB72CA7C62F}" destId="{E2100C32-C423-46EA-B5ED-5E0F51525078}" srcOrd="11" destOrd="0" presId="urn:microsoft.com/office/officeart/2005/8/layout/vProcess5"/>
    <dgm:cxn modelId="{E3CB05EE-0155-4EA7-AB0C-54CF164EF311}" type="presParOf" srcId="{DB8608AB-5846-4AD0-AE2A-2CB72CA7C62F}" destId="{EEFAE093-4AA2-4066-A402-9835715D8D90}" srcOrd="12" destOrd="0" presId="urn:microsoft.com/office/officeart/2005/8/layout/vProcess5"/>
    <dgm:cxn modelId="{5B10CA73-F558-49E7-8819-ED52E122635F}" type="presParOf" srcId="{DB8608AB-5846-4AD0-AE2A-2CB72CA7C62F}" destId="{F9B3E1A2-3A9F-4B60-8CF5-AA53D2373743}" srcOrd="13" destOrd="0" presId="urn:microsoft.com/office/officeart/2005/8/layout/vProcess5"/>
    <dgm:cxn modelId="{D1E2FB25-2297-4E74-9CB2-2A115F76A985}" type="presParOf" srcId="{DB8608AB-5846-4AD0-AE2A-2CB72CA7C62F}" destId="{846D6BED-22E8-4723-86A6-E2EDA4CE171B}"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CCBD6-EA05-4001-81F5-6FA50CD93445}">
      <dsp:nvSpPr>
        <dsp:cNvPr id="0" name=""/>
        <dsp:cNvSpPr/>
      </dsp:nvSpPr>
      <dsp:spPr>
        <a:xfrm rot="16200000">
          <a:off x="584644" y="1540192"/>
          <a:ext cx="402336" cy="942974"/>
        </a:xfrm>
        <a:prstGeom prst="round2Same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1972</a:t>
          </a:r>
        </a:p>
      </dsp:txBody>
      <dsp:txXfrm rot="5400000">
        <a:off x="333965" y="1830151"/>
        <a:ext cx="923334" cy="363056"/>
      </dsp:txXfrm>
    </dsp:sp>
    <dsp:sp modelId="{73313513-DEDB-4B3D-8A41-A112DF567E7C}">
      <dsp:nvSpPr>
        <dsp:cNvPr id="0" name=""/>
        <dsp:cNvSpPr/>
      </dsp:nvSpPr>
      <dsp:spPr>
        <a:xfrm>
          <a:off x="0" y="0"/>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The Law - Title IX is signed into law.</a:t>
          </a:r>
        </a:p>
      </dsp:txBody>
      <dsp:txXfrm>
        <a:off x="0" y="0"/>
        <a:ext cx="1571624" cy="1408176"/>
      </dsp:txXfrm>
    </dsp:sp>
    <dsp:sp modelId="{AB0B2571-D102-4109-9FB4-973A5549FB30}">
      <dsp:nvSpPr>
        <dsp:cNvPr id="0" name=""/>
        <dsp:cNvSpPr/>
      </dsp:nvSpPr>
      <dsp:spPr>
        <a:xfrm>
          <a:off x="785812" y="1488643"/>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7CB8BEC-3533-4569-B3B0-680D3FC3E71A}">
      <dsp:nvSpPr>
        <dsp:cNvPr id="0" name=""/>
        <dsp:cNvSpPr/>
      </dsp:nvSpPr>
      <dsp:spPr>
        <a:xfrm>
          <a:off x="745578" y="140817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7765EC06-56CA-4B20-AE5A-C8F2FE56173A}">
      <dsp:nvSpPr>
        <dsp:cNvPr id="0" name=""/>
        <dsp:cNvSpPr/>
      </dsp:nvSpPr>
      <dsp:spPr>
        <a:xfrm>
          <a:off x="1257300" y="1810511"/>
          <a:ext cx="942974"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1975</a:t>
          </a:r>
        </a:p>
      </dsp:txBody>
      <dsp:txXfrm>
        <a:off x="1257300" y="1810511"/>
        <a:ext cx="942974" cy="402336"/>
      </dsp:txXfrm>
    </dsp:sp>
    <dsp:sp modelId="{4922EA05-3ED9-4850-A032-EAC20AE8FBF9}">
      <dsp:nvSpPr>
        <dsp:cNvPr id="0" name=""/>
        <dsp:cNvSpPr/>
      </dsp:nvSpPr>
      <dsp:spPr>
        <a:xfrm>
          <a:off x="942975" y="2615184"/>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Discrimination in Athletics - Regulations first issued by Department of Health, Education and Welfare to address discrimination in athletics. Did not address sexual harassment.</a:t>
          </a:r>
        </a:p>
      </dsp:txBody>
      <dsp:txXfrm>
        <a:off x="942975" y="2615184"/>
        <a:ext cx="1571624" cy="1408176"/>
      </dsp:txXfrm>
    </dsp:sp>
    <dsp:sp modelId="{269D05C8-146C-4F8C-82F9-03AFAD7914DE}">
      <dsp:nvSpPr>
        <dsp:cNvPr id="0" name=""/>
        <dsp:cNvSpPr/>
      </dsp:nvSpPr>
      <dsp:spPr>
        <a:xfrm>
          <a:off x="1728787" y="2212848"/>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53B97FB-905E-43BD-886F-355AA1AB4DE2}">
      <dsp:nvSpPr>
        <dsp:cNvPr id="0" name=""/>
        <dsp:cNvSpPr/>
      </dsp:nvSpPr>
      <dsp:spPr>
        <a:xfrm>
          <a:off x="1688553" y="253471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44C4F7DC-DD2D-48A0-A8AD-9A214DA0180C}">
      <dsp:nvSpPr>
        <dsp:cNvPr id="0" name=""/>
        <dsp:cNvSpPr/>
      </dsp:nvSpPr>
      <dsp:spPr>
        <a:xfrm>
          <a:off x="2200275" y="1810511"/>
          <a:ext cx="942974"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1997</a:t>
          </a:r>
        </a:p>
      </dsp:txBody>
      <dsp:txXfrm>
        <a:off x="2200275" y="1810511"/>
        <a:ext cx="942974" cy="402336"/>
      </dsp:txXfrm>
    </dsp:sp>
    <dsp:sp modelId="{78BFC866-EDDB-4FA5-ACB6-D7FA6FED73CB}">
      <dsp:nvSpPr>
        <dsp:cNvPr id="0" name=""/>
        <dsp:cNvSpPr/>
      </dsp:nvSpPr>
      <dsp:spPr>
        <a:xfrm>
          <a:off x="1885950" y="0"/>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Dear Colleague Letters - From 1997-2017 the Department of Education addressed the topic through a series of guidance documents - "Dear Colleague Letters</a:t>
          </a:r>
        </a:p>
      </dsp:txBody>
      <dsp:txXfrm>
        <a:off x="1885950" y="0"/>
        <a:ext cx="1571624" cy="1408176"/>
      </dsp:txXfrm>
    </dsp:sp>
    <dsp:sp modelId="{A443BB30-B00E-4FD3-8E49-EA9A2CFB9C3E}">
      <dsp:nvSpPr>
        <dsp:cNvPr id="0" name=""/>
        <dsp:cNvSpPr/>
      </dsp:nvSpPr>
      <dsp:spPr>
        <a:xfrm>
          <a:off x="2671762" y="1488643"/>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51D80EE7-16B3-49B4-BBE1-FE4D2C240E27}">
      <dsp:nvSpPr>
        <dsp:cNvPr id="0" name=""/>
        <dsp:cNvSpPr/>
      </dsp:nvSpPr>
      <dsp:spPr>
        <a:xfrm>
          <a:off x="2631528" y="140817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A72B3419-842D-4B8D-A6F3-08664A2BFF62}">
      <dsp:nvSpPr>
        <dsp:cNvPr id="0" name=""/>
        <dsp:cNvSpPr/>
      </dsp:nvSpPr>
      <dsp:spPr>
        <a:xfrm>
          <a:off x="3143250" y="1810511"/>
          <a:ext cx="942974"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1999</a:t>
          </a:r>
        </a:p>
      </dsp:txBody>
      <dsp:txXfrm>
        <a:off x="3143250" y="1810511"/>
        <a:ext cx="942974" cy="402336"/>
      </dsp:txXfrm>
    </dsp:sp>
    <dsp:sp modelId="{7323C8B8-3450-48C1-9A8F-F0D0CD42F7C1}">
      <dsp:nvSpPr>
        <dsp:cNvPr id="0" name=""/>
        <dsp:cNvSpPr/>
      </dsp:nvSpPr>
      <dsp:spPr>
        <a:xfrm>
          <a:off x="2828925" y="2615184"/>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Davis v. Monroe County Board of Education – Supreme court ruled that schools can be held liable for student-on-student harassment under Title IX if the harassment is severe, pervasive, and objectively offensive.</a:t>
          </a:r>
        </a:p>
      </dsp:txBody>
      <dsp:txXfrm>
        <a:off x="2828925" y="2615184"/>
        <a:ext cx="1571624" cy="1408176"/>
      </dsp:txXfrm>
    </dsp:sp>
    <dsp:sp modelId="{A92F5CFA-65D1-417F-A7AB-4BBD17B1247E}">
      <dsp:nvSpPr>
        <dsp:cNvPr id="0" name=""/>
        <dsp:cNvSpPr/>
      </dsp:nvSpPr>
      <dsp:spPr>
        <a:xfrm>
          <a:off x="3614737" y="2212848"/>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135FFBD-49A3-4992-A246-F0E5541D20B4}">
      <dsp:nvSpPr>
        <dsp:cNvPr id="0" name=""/>
        <dsp:cNvSpPr/>
      </dsp:nvSpPr>
      <dsp:spPr>
        <a:xfrm>
          <a:off x="3574503" y="253471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1DF9125C-AA86-4A18-BE5F-E6A7BA6B88EE}">
      <dsp:nvSpPr>
        <dsp:cNvPr id="0" name=""/>
        <dsp:cNvSpPr/>
      </dsp:nvSpPr>
      <dsp:spPr>
        <a:xfrm>
          <a:off x="4086225" y="1810511"/>
          <a:ext cx="942975"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2020</a:t>
          </a:r>
        </a:p>
      </dsp:txBody>
      <dsp:txXfrm>
        <a:off x="4086225" y="1810511"/>
        <a:ext cx="942975" cy="402336"/>
      </dsp:txXfrm>
    </dsp:sp>
    <dsp:sp modelId="{5E4B5246-F5A8-4383-BDDA-7B8DA661CEA1}">
      <dsp:nvSpPr>
        <dsp:cNvPr id="0" name=""/>
        <dsp:cNvSpPr/>
      </dsp:nvSpPr>
      <dsp:spPr>
        <a:xfrm>
          <a:off x="3771900" y="0"/>
          <a:ext cx="1571625"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The new regulations are the first time the Department has addressed sexual harassment as a form of sex discrimination via regulations.</a:t>
          </a:r>
        </a:p>
      </dsp:txBody>
      <dsp:txXfrm>
        <a:off x="3771900" y="0"/>
        <a:ext cx="1571625" cy="1408176"/>
      </dsp:txXfrm>
    </dsp:sp>
    <dsp:sp modelId="{D62CC6AB-735F-4324-91E8-7040E82DCC83}">
      <dsp:nvSpPr>
        <dsp:cNvPr id="0" name=""/>
        <dsp:cNvSpPr/>
      </dsp:nvSpPr>
      <dsp:spPr>
        <a:xfrm>
          <a:off x="4557712" y="1488643"/>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3B4DD0D-F0AD-4D9A-BAB7-F863F9BF1A12}">
      <dsp:nvSpPr>
        <dsp:cNvPr id="0" name=""/>
        <dsp:cNvSpPr/>
      </dsp:nvSpPr>
      <dsp:spPr>
        <a:xfrm>
          <a:off x="4517478" y="140817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9CA9F7A4-FC4D-4E99-92EE-4D38B90EBCDA}">
      <dsp:nvSpPr>
        <dsp:cNvPr id="0" name=""/>
        <dsp:cNvSpPr/>
      </dsp:nvSpPr>
      <dsp:spPr>
        <a:xfrm>
          <a:off x="5029200" y="1810511"/>
          <a:ext cx="942974"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2024</a:t>
          </a:r>
        </a:p>
      </dsp:txBody>
      <dsp:txXfrm>
        <a:off x="5029200" y="1810511"/>
        <a:ext cx="942974" cy="402336"/>
      </dsp:txXfrm>
    </dsp:sp>
    <dsp:sp modelId="{00969A0F-350A-40B4-B1F7-603587BA3C36}">
      <dsp:nvSpPr>
        <dsp:cNvPr id="0" name=""/>
        <dsp:cNvSpPr/>
      </dsp:nvSpPr>
      <dsp:spPr>
        <a:xfrm>
          <a:off x="4714875" y="2615184"/>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The U.S. Department of Education releases final Title IX regulations -LGBTQ+ students and a broader definition of sexual harassment. </a:t>
          </a:r>
        </a:p>
      </dsp:txBody>
      <dsp:txXfrm>
        <a:off x="4714875" y="2615184"/>
        <a:ext cx="1571624" cy="1408176"/>
      </dsp:txXfrm>
    </dsp:sp>
    <dsp:sp modelId="{BC84392D-C158-4D13-B479-3EB6851E73DA}">
      <dsp:nvSpPr>
        <dsp:cNvPr id="0" name=""/>
        <dsp:cNvSpPr/>
      </dsp:nvSpPr>
      <dsp:spPr>
        <a:xfrm>
          <a:off x="5500687" y="2212848"/>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80CA2EF-208D-47E7-BE49-44B15C559B4D}">
      <dsp:nvSpPr>
        <dsp:cNvPr id="0" name=""/>
        <dsp:cNvSpPr/>
      </dsp:nvSpPr>
      <dsp:spPr>
        <a:xfrm>
          <a:off x="5460453" y="253471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D07218D7-5F72-4D6D-919B-063DD3F2221B}">
      <dsp:nvSpPr>
        <dsp:cNvPr id="0" name=""/>
        <dsp:cNvSpPr/>
      </dsp:nvSpPr>
      <dsp:spPr>
        <a:xfrm>
          <a:off x="5972174" y="1810511"/>
          <a:ext cx="942975"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2024</a:t>
          </a:r>
        </a:p>
      </dsp:txBody>
      <dsp:txXfrm>
        <a:off x="5972174" y="1810511"/>
        <a:ext cx="942975" cy="402336"/>
      </dsp:txXfrm>
    </dsp:sp>
    <dsp:sp modelId="{58389478-D4B8-445D-AE8B-C88D22FE8F06}">
      <dsp:nvSpPr>
        <dsp:cNvPr id="0" name=""/>
        <dsp:cNvSpPr/>
      </dsp:nvSpPr>
      <dsp:spPr>
        <a:xfrm>
          <a:off x="5657850" y="0"/>
          <a:ext cx="1571625"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Several injunctions filed by states.</a:t>
          </a:r>
        </a:p>
      </dsp:txBody>
      <dsp:txXfrm>
        <a:off x="5657850" y="0"/>
        <a:ext cx="1571625" cy="1408176"/>
      </dsp:txXfrm>
    </dsp:sp>
    <dsp:sp modelId="{227337B4-D5EC-4F03-BB31-271254E29397}">
      <dsp:nvSpPr>
        <dsp:cNvPr id="0" name=""/>
        <dsp:cNvSpPr/>
      </dsp:nvSpPr>
      <dsp:spPr>
        <a:xfrm>
          <a:off x="6443662" y="1488643"/>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3A29CEE-9FE1-43E8-BB63-F79B5AC16D4E}">
      <dsp:nvSpPr>
        <dsp:cNvPr id="0" name=""/>
        <dsp:cNvSpPr/>
      </dsp:nvSpPr>
      <dsp:spPr>
        <a:xfrm>
          <a:off x="6403428" y="140817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DFA6CAC3-DF5F-464F-86B7-AAF194A12DC9}">
      <dsp:nvSpPr>
        <dsp:cNvPr id="0" name=""/>
        <dsp:cNvSpPr/>
      </dsp:nvSpPr>
      <dsp:spPr>
        <a:xfrm>
          <a:off x="6915149" y="1810511"/>
          <a:ext cx="942974"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9 Jan. 2025</a:t>
          </a:r>
        </a:p>
      </dsp:txBody>
      <dsp:txXfrm>
        <a:off x="6915149" y="1810511"/>
        <a:ext cx="942974" cy="402336"/>
      </dsp:txXfrm>
    </dsp:sp>
    <dsp:sp modelId="{A6F7B4DF-60E6-49E6-8D21-C107615FAD6F}">
      <dsp:nvSpPr>
        <dsp:cNvPr id="0" name=""/>
        <dsp:cNvSpPr/>
      </dsp:nvSpPr>
      <dsp:spPr>
        <a:xfrm>
          <a:off x="6600824" y="2615184"/>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A federal judge in Kentucky struck down changes made to Title IX by the Biden administration ruling that the new regulations violate the Constitution. </a:t>
          </a:r>
        </a:p>
      </dsp:txBody>
      <dsp:txXfrm>
        <a:off x="6600824" y="2615184"/>
        <a:ext cx="1571624" cy="1408176"/>
      </dsp:txXfrm>
    </dsp:sp>
    <dsp:sp modelId="{DE34586B-294B-4A7C-B6E0-D4896DFFACA5}">
      <dsp:nvSpPr>
        <dsp:cNvPr id="0" name=""/>
        <dsp:cNvSpPr/>
      </dsp:nvSpPr>
      <dsp:spPr>
        <a:xfrm>
          <a:off x="7386637" y="2212848"/>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5B408EC-8D36-47F3-9391-431396CCF2DB}">
      <dsp:nvSpPr>
        <dsp:cNvPr id="0" name=""/>
        <dsp:cNvSpPr/>
      </dsp:nvSpPr>
      <dsp:spPr>
        <a:xfrm>
          <a:off x="7346403" y="253471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7004DBE9-BCED-4AA7-9E72-B8308D82F191}">
      <dsp:nvSpPr>
        <dsp:cNvPr id="0" name=""/>
        <dsp:cNvSpPr/>
      </dsp:nvSpPr>
      <dsp:spPr>
        <a:xfrm>
          <a:off x="7858125" y="1810511"/>
          <a:ext cx="942974" cy="402336"/>
        </a:xfrm>
        <a:prstGeom prst="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31 Jan. 2025</a:t>
          </a:r>
        </a:p>
      </dsp:txBody>
      <dsp:txXfrm>
        <a:off x="7858125" y="1810511"/>
        <a:ext cx="942974" cy="402336"/>
      </dsp:txXfrm>
    </dsp:sp>
    <dsp:sp modelId="{04B312AC-09BA-421E-B199-45E30BADF300}">
      <dsp:nvSpPr>
        <dsp:cNvPr id="0" name=""/>
        <dsp:cNvSpPr/>
      </dsp:nvSpPr>
      <dsp:spPr>
        <a:xfrm>
          <a:off x="7543799" y="0"/>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83820" numCol="1" spcCol="1270" anchor="b" anchorCtr="1">
          <a:noAutofit/>
        </a:bodyPr>
        <a:lstStyle/>
        <a:p>
          <a:pPr marL="0" lvl="0" indent="0" algn="ctr" defTabSz="488950">
            <a:lnSpc>
              <a:spcPct val="90000"/>
            </a:lnSpc>
            <a:spcBef>
              <a:spcPct val="0"/>
            </a:spcBef>
            <a:spcAft>
              <a:spcPct val="35000"/>
            </a:spcAft>
            <a:buNone/>
          </a:pPr>
          <a:r>
            <a:rPr lang="en-US" sz="1100" kern="1200"/>
            <a:t>USDE announced that it will enforce the Trump Administration’s 2020 Title IX Rule</a:t>
          </a:r>
        </a:p>
      </dsp:txBody>
      <dsp:txXfrm>
        <a:off x="7543799" y="0"/>
        <a:ext cx="1571624" cy="1408176"/>
      </dsp:txXfrm>
    </dsp:sp>
    <dsp:sp modelId="{FA71BCD7-AC54-4A22-8D27-19C85228EC55}">
      <dsp:nvSpPr>
        <dsp:cNvPr id="0" name=""/>
        <dsp:cNvSpPr/>
      </dsp:nvSpPr>
      <dsp:spPr>
        <a:xfrm>
          <a:off x="8329612" y="1488643"/>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C991727-B5BF-4B4B-B491-59E1961F7524}">
      <dsp:nvSpPr>
        <dsp:cNvPr id="0" name=""/>
        <dsp:cNvSpPr/>
      </dsp:nvSpPr>
      <dsp:spPr>
        <a:xfrm>
          <a:off x="8289378" y="140817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FED7AD96-7D85-4C8C-8960-8E3E38F3AEFA}">
      <dsp:nvSpPr>
        <dsp:cNvPr id="0" name=""/>
        <dsp:cNvSpPr/>
      </dsp:nvSpPr>
      <dsp:spPr>
        <a:xfrm rot="5400000">
          <a:off x="9071419" y="1540192"/>
          <a:ext cx="402336" cy="942974"/>
        </a:xfrm>
        <a:prstGeom prst="round2Same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w="12700" cap="flat" cmpd="sng" algn="ctr">
          <a:solidFill>
            <a:schemeClr val="accent6">
              <a:hueOff val="0"/>
              <a:satOff val="0"/>
              <a:lumOff val="0"/>
              <a:alphaOff val="0"/>
            </a:schemeClr>
          </a:solidFill>
          <a:prstDash val="solid"/>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1">
          <a:scrgbClr r="0" g="0" b="0"/>
        </a:lnRef>
        <a:fillRef idx="3">
          <a:scrgbClr r="0" g="0" b="0"/>
        </a:fillRef>
        <a:effectRef idx="3">
          <a:scrgbClr r="0" g="0" b="0"/>
        </a:effectRef>
        <a:fontRef idx="minor">
          <a:schemeClr val="lt1"/>
        </a:fontRef>
      </dsp:style>
      <dsp:txBody>
        <a:bodyPr spcFirstLastPara="0" vert="horz" wrap="square" lIns="83820" tIns="83820" rIns="83820" bIns="83820" numCol="1" spcCol="1270" anchor="ctr" anchorCtr="1">
          <a:noAutofit/>
        </a:bodyPr>
        <a:lstStyle/>
        <a:p>
          <a:pPr marL="0" lvl="0" indent="0" algn="ctr" defTabSz="488950">
            <a:lnSpc>
              <a:spcPct val="90000"/>
            </a:lnSpc>
            <a:spcBef>
              <a:spcPct val="0"/>
            </a:spcBef>
            <a:spcAft>
              <a:spcPct val="35000"/>
            </a:spcAft>
            <a:buNone/>
          </a:pPr>
          <a:r>
            <a:rPr lang="en-US" sz="1100" kern="1200"/>
            <a:t>Today</a:t>
          </a:r>
        </a:p>
      </dsp:txBody>
      <dsp:txXfrm rot="-5400000">
        <a:off x="8801100" y="1830151"/>
        <a:ext cx="923334" cy="363056"/>
      </dsp:txXfrm>
    </dsp:sp>
    <dsp:sp modelId="{674BD18A-8689-4AC5-AF57-EFEA239BB269}">
      <dsp:nvSpPr>
        <dsp:cNvPr id="0" name=""/>
        <dsp:cNvSpPr/>
      </dsp:nvSpPr>
      <dsp:spPr>
        <a:xfrm>
          <a:off x="8486774" y="2615184"/>
          <a:ext cx="1571624" cy="1408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3820" rIns="0" bIns="0" numCol="1" spcCol="1270" anchor="t" anchorCtr="1">
          <a:noAutofit/>
        </a:bodyPr>
        <a:lstStyle/>
        <a:p>
          <a:pPr marL="0" lvl="0" indent="0" algn="ctr" defTabSz="488950">
            <a:lnSpc>
              <a:spcPct val="90000"/>
            </a:lnSpc>
            <a:spcBef>
              <a:spcPct val="0"/>
            </a:spcBef>
            <a:spcAft>
              <a:spcPct val="35000"/>
            </a:spcAft>
            <a:buNone/>
          </a:pPr>
          <a:r>
            <a:rPr lang="en-US" sz="1100" kern="1200"/>
            <a:t>STAY TUNED</a:t>
          </a:r>
        </a:p>
      </dsp:txBody>
      <dsp:txXfrm>
        <a:off x="8486774" y="2615184"/>
        <a:ext cx="1571624" cy="1408176"/>
      </dsp:txXfrm>
    </dsp:sp>
    <dsp:sp modelId="{AC2D4030-3353-4936-8583-04F8B24B2407}">
      <dsp:nvSpPr>
        <dsp:cNvPr id="0" name=""/>
        <dsp:cNvSpPr/>
      </dsp:nvSpPr>
      <dsp:spPr>
        <a:xfrm>
          <a:off x="9272587" y="2212848"/>
          <a:ext cx="0" cy="321868"/>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F0479FC-6A54-4209-9883-BB89EF805BF7}">
      <dsp:nvSpPr>
        <dsp:cNvPr id="0" name=""/>
        <dsp:cNvSpPr/>
      </dsp:nvSpPr>
      <dsp:spPr>
        <a:xfrm>
          <a:off x="9232353" y="2534716"/>
          <a:ext cx="80467" cy="80467"/>
        </a:xfrm>
        <a:prstGeom prst="ellipse">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D19F78-9326-43F8-B71D-F84B3765E5E0}">
      <dsp:nvSpPr>
        <dsp:cNvPr id="0" name=""/>
        <dsp:cNvSpPr/>
      </dsp:nvSpPr>
      <dsp:spPr>
        <a:xfrm>
          <a:off x="0" y="366819"/>
          <a:ext cx="6797675" cy="240917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Offer supportive measures to the alleged victim ("Complainant")</a:t>
          </a:r>
          <a:endParaRPr lang="en-US" sz="3400" kern="1200"/>
        </a:p>
      </dsp:txBody>
      <dsp:txXfrm>
        <a:off x="117606" y="484425"/>
        <a:ext cx="6562463" cy="2173964"/>
      </dsp:txXfrm>
    </dsp:sp>
    <dsp:sp modelId="{3CBDECAD-2DC7-414F-BE97-DC78F0F67367}">
      <dsp:nvSpPr>
        <dsp:cNvPr id="0" name=""/>
        <dsp:cNvSpPr/>
      </dsp:nvSpPr>
      <dsp:spPr>
        <a:xfrm>
          <a:off x="0" y="2873916"/>
          <a:ext cx="6797675" cy="2409176"/>
        </a:xfrm>
        <a:prstGeom prst="roundRect">
          <a:avLst/>
        </a:prstGeom>
        <a:solidFill>
          <a:schemeClr val="accent2">
            <a:hueOff val="-2767946"/>
            <a:satOff val="-1591"/>
            <a:lumOff val="4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b="1" kern="1200"/>
            <a:t>Promptly contact the complainant confidentially to discuss supportive measures and explain process for filing formal complaint.</a:t>
          </a:r>
          <a:endParaRPr lang="en-US" sz="3400" kern="1200"/>
        </a:p>
      </dsp:txBody>
      <dsp:txXfrm>
        <a:off x="117606" y="2991522"/>
        <a:ext cx="6562463" cy="21739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55DE2-C9A4-45F1-B403-A985FA52EE80}">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1A451C-7914-4840-A503-87C6560EAB9C}">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If the allegations do not meet the definition of sexual harassment, or if there is no jurisdiction, the school must dismiss for purposes of Title IX.</a:t>
          </a:r>
          <a:endParaRPr lang="en-US" sz="2800" kern="1200"/>
        </a:p>
      </dsp:txBody>
      <dsp:txXfrm>
        <a:off x="560236" y="832323"/>
        <a:ext cx="4149382" cy="2576345"/>
      </dsp:txXfrm>
    </dsp:sp>
    <dsp:sp modelId="{43DEC9C0-0233-44C2-A8D6-D452DB39AE35}">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D1A63A-0208-44EA-80A8-5D050E64E7E4}">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t>School may address allegations in any manner appropriate under code of conduct.</a:t>
          </a:r>
          <a:endParaRPr lang="en-US" sz="2800" kern="1200"/>
        </a:p>
      </dsp:txBody>
      <dsp:txXfrm>
        <a:off x="5827635" y="832323"/>
        <a:ext cx="4149382" cy="25763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322C86-B729-4669-9440-886B58920685}">
      <dsp:nvSpPr>
        <dsp:cNvPr id="0" name=""/>
        <dsp:cNvSpPr/>
      </dsp:nvSpPr>
      <dsp:spPr>
        <a:xfrm>
          <a:off x="0" y="0"/>
          <a:ext cx="6014085" cy="66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Trump Rule (2020)</a:t>
          </a:r>
        </a:p>
      </dsp:txBody>
      <dsp:txXfrm>
        <a:off x="19503" y="19503"/>
        <a:ext cx="5217641" cy="626873"/>
      </dsp:txXfrm>
    </dsp:sp>
    <dsp:sp modelId="{040DE585-34E9-4A62-B79F-29F5C575B266}">
      <dsp:nvSpPr>
        <dsp:cNvPr id="0" name=""/>
        <dsp:cNvSpPr/>
      </dsp:nvSpPr>
      <dsp:spPr>
        <a:xfrm>
          <a:off x="449103" y="749126"/>
          <a:ext cx="6014085" cy="66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endParaRPr lang="en-US" sz="1800" kern="1200"/>
        </a:p>
        <a:p>
          <a:pPr marL="0" lvl="0" indent="0" algn="l" defTabSz="800100">
            <a:lnSpc>
              <a:spcPct val="90000"/>
            </a:lnSpc>
            <a:spcBef>
              <a:spcPct val="0"/>
            </a:spcBef>
            <a:spcAft>
              <a:spcPct val="35000"/>
            </a:spcAft>
            <a:buNone/>
          </a:pPr>
          <a:r>
            <a:rPr lang="en-US" sz="1800" kern="1200"/>
            <a:t>Schools must address sexual harassment that </a:t>
          </a:r>
          <a:r>
            <a:rPr lang="en-US" sz="1800" b="1" kern="1200">
              <a:solidFill>
                <a:srgbClr val="FFFF00"/>
              </a:solidFill>
            </a:rPr>
            <a:t>occurs off-campus and inside the U.S.</a:t>
          </a:r>
          <a:r>
            <a:rPr lang="en-US" sz="1800" kern="1200"/>
            <a:t> if it occurs:</a:t>
          </a:r>
          <a:br>
            <a:rPr lang="en-US" sz="1800" kern="1200"/>
          </a:br>
          <a:endParaRPr lang="en-US" sz="1800" kern="1200"/>
        </a:p>
      </dsp:txBody>
      <dsp:txXfrm>
        <a:off x="468606" y="768629"/>
        <a:ext cx="5093153" cy="626873"/>
      </dsp:txXfrm>
    </dsp:sp>
    <dsp:sp modelId="{3BE25F24-F5B8-49A8-8A9D-E68249597192}">
      <dsp:nvSpPr>
        <dsp:cNvPr id="0" name=""/>
        <dsp:cNvSpPr/>
      </dsp:nvSpPr>
      <dsp:spPr>
        <a:xfrm>
          <a:off x="898207" y="1516724"/>
          <a:ext cx="6014085" cy="66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 a school program or digital platform</a:t>
          </a:r>
        </a:p>
      </dsp:txBody>
      <dsp:txXfrm>
        <a:off x="917710" y="1536227"/>
        <a:ext cx="5093153" cy="626873"/>
      </dsp:txXfrm>
    </dsp:sp>
    <dsp:sp modelId="{8168CE0B-0A8C-473C-8BFA-5EDFA074E533}">
      <dsp:nvSpPr>
        <dsp:cNvPr id="0" name=""/>
        <dsp:cNvSpPr/>
      </dsp:nvSpPr>
      <dsp:spPr>
        <a:xfrm>
          <a:off x="1347311" y="2275086"/>
          <a:ext cx="6014085" cy="66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 an official student group’s building</a:t>
          </a:r>
        </a:p>
      </dsp:txBody>
      <dsp:txXfrm>
        <a:off x="1366814" y="2294589"/>
        <a:ext cx="5093153" cy="626873"/>
      </dsp:txXfrm>
    </dsp:sp>
    <dsp:sp modelId="{5A86D5F2-ABFF-439E-9F62-235327630211}">
      <dsp:nvSpPr>
        <dsp:cNvPr id="0" name=""/>
        <dsp:cNvSpPr/>
      </dsp:nvSpPr>
      <dsp:spPr>
        <a:xfrm>
          <a:off x="1796415" y="3033448"/>
          <a:ext cx="6014085" cy="66587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Under the school’s substantial control</a:t>
          </a:r>
        </a:p>
      </dsp:txBody>
      <dsp:txXfrm>
        <a:off x="1815918" y="3052951"/>
        <a:ext cx="5093153" cy="626873"/>
      </dsp:txXfrm>
    </dsp:sp>
    <dsp:sp modelId="{0BAC658D-737F-4B63-899E-132BC63FA09E}">
      <dsp:nvSpPr>
        <dsp:cNvPr id="0" name=""/>
        <dsp:cNvSpPr/>
      </dsp:nvSpPr>
      <dsp:spPr>
        <a:xfrm>
          <a:off x="5581263" y="486461"/>
          <a:ext cx="432821" cy="43282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678648" y="486461"/>
        <a:ext cx="238051" cy="325698"/>
      </dsp:txXfrm>
    </dsp:sp>
    <dsp:sp modelId="{90790F0B-9D3B-4E2C-8C69-34E764DF4BD1}">
      <dsp:nvSpPr>
        <dsp:cNvPr id="0" name=""/>
        <dsp:cNvSpPr/>
      </dsp:nvSpPr>
      <dsp:spPr>
        <a:xfrm>
          <a:off x="6030367" y="1244823"/>
          <a:ext cx="432821" cy="43282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127752" y="1244823"/>
        <a:ext cx="238051" cy="325698"/>
      </dsp:txXfrm>
    </dsp:sp>
    <dsp:sp modelId="{627FF651-E99E-4FDA-84B2-175ADDE6433F}">
      <dsp:nvSpPr>
        <dsp:cNvPr id="0" name=""/>
        <dsp:cNvSpPr/>
      </dsp:nvSpPr>
      <dsp:spPr>
        <a:xfrm>
          <a:off x="6479471" y="1992088"/>
          <a:ext cx="432821" cy="43282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576856" y="1992088"/>
        <a:ext cx="238051" cy="325698"/>
      </dsp:txXfrm>
    </dsp:sp>
    <dsp:sp modelId="{4AC04B07-80EF-480C-85EB-E0946DBC2E90}">
      <dsp:nvSpPr>
        <dsp:cNvPr id="0" name=""/>
        <dsp:cNvSpPr/>
      </dsp:nvSpPr>
      <dsp:spPr>
        <a:xfrm>
          <a:off x="6928574" y="2757849"/>
          <a:ext cx="432821" cy="432821"/>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025959" y="2757849"/>
        <a:ext cx="238051" cy="3256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B815CB-0D1D-4FF2-93BF-13FB0E4C1F92}">
      <dsp:nvSpPr>
        <dsp:cNvPr id="0" name=""/>
        <dsp:cNvSpPr/>
      </dsp:nvSpPr>
      <dsp:spPr>
        <a:xfrm>
          <a:off x="0" y="0"/>
          <a:ext cx="9326880" cy="163653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Trump Rule (2020)</a:t>
          </a:r>
        </a:p>
      </dsp:txBody>
      <dsp:txXfrm>
        <a:off x="47932" y="47932"/>
        <a:ext cx="7635396" cy="1540669"/>
      </dsp:txXfrm>
    </dsp:sp>
    <dsp:sp modelId="{76A16DA1-38E9-4AA5-9C89-771F259C825F}">
      <dsp:nvSpPr>
        <dsp:cNvPr id="0" name=""/>
        <dsp:cNvSpPr/>
      </dsp:nvSpPr>
      <dsp:spPr>
        <a:xfrm>
          <a:off x="1645919" y="2000207"/>
          <a:ext cx="9326880" cy="163653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Schools must address a complaint of sexual harassment </a:t>
          </a:r>
          <a:r>
            <a:rPr lang="en-US" sz="2100" b="1" kern="1200">
              <a:solidFill>
                <a:srgbClr val="FFFF00"/>
              </a:solidFill>
            </a:rPr>
            <a:t>only if the complainant is participating in or attempting to participate in the educational program or activity at the time of the filing of the complaint. </a:t>
          </a:r>
        </a:p>
      </dsp:txBody>
      <dsp:txXfrm>
        <a:off x="1693851" y="2048139"/>
        <a:ext cx="6521349" cy="1540669"/>
      </dsp:txXfrm>
    </dsp:sp>
    <dsp:sp modelId="{AF65BE78-BFBB-4CB7-AB84-BA322814264C}">
      <dsp:nvSpPr>
        <dsp:cNvPr id="0" name=""/>
        <dsp:cNvSpPr/>
      </dsp:nvSpPr>
      <dsp:spPr>
        <a:xfrm>
          <a:off x="8263133" y="1286496"/>
          <a:ext cx="1063746" cy="1063746"/>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502476" y="1286496"/>
        <a:ext cx="585060" cy="8004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D24C13-9298-4B77-B175-798CA7783B8E}">
      <dsp:nvSpPr>
        <dsp:cNvPr id="0" name=""/>
        <dsp:cNvSpPr/>
      </dsp:nvSpPr>
      <dsp:spPr>
        <a:xfrm>
          <a:off x="2233542" y="2147495"/>
          <a:ext cx="610758" cy="45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2020</a:t>
          </a:r>
        </a:p>
      </dsp:txBody>
      <dsp:txXfrm>
        <a:off x="2233542" y="2147495"/>
        <a:ext cx="610758" cy="451893"/>
      </dsp:txXfrm>
    </dsp:sp>
    <dsp:sp modelId="{817551A3-CF69-4E58-BDA7-56D230C58588}">
      <dsp:nvSpPr>
        <dsp:cNvPr id="0" name=""/>
        <dsp:cNvSpPr/>
      </dsp:nvSpPr>
      <dsp:spPr>
        <a:xfrm>
          <a:off x="0" y="1919548"/>
          <a:ext cx="7926705" cy="159962"/>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5638F35-770A-4419-8641-49DE38E09C5F}">
      <dsp:nvSpPr>
        <dsp:cNvPr id="0" name=""/>
        <dsp:cNvSpPr/>
      </dsp:nvSpPr>
      <dsp:spPr>
        <a:xfrm>
          <a:off x="2181" y="37566"/>
          <a:ext cx="5073480" cy="1202141"/>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90500" tIns="190500" rIns="190500" bIns="190500" numCol="1" spcCol="1270" anchor="ctr" anchorCtr="0">
          <a:noAutofit/>
        </a:bodyPr>
        <a:lstStyle/>
        <a:p>
          <a:pPr marL="0" lvl="0" indent="0" algn="l" defTabSz="889000">
            <a:lnSpc>
              <a:spcPct val="90000"/>
            </a:lnSpc>
            <a:spcBef>
              <a:spcPct val="0"/>
            </a:spcBef>
            <a:spcAft>
              <a:spcPct val="35000"/>
            </a:spcAft>
            <a:buNone/>
          </a:pPr>
          <a:r>
            <a:rPr lang="en-US" sz="2000" kern="1200"/>
            <a:t>Trump 2020 Regulations: Informal resolution was permitted </a:t>
          </a:r>
          <a:r>
            <a:rPr lang="en-US" sz="2000" kern="1200">
              <a:highlight>
                <a:srgbClr val="FFFF00"/>
              </a:highlight>
            </a:rPr>
            <a:t>only after a formal complaint of sexual harassment was filed, primarily for student-on-student cases.</a:t>
          </a:r>
        </a:p>
      </dsp:txBody>
      <dsp:txXfrm>
        <a:off x="2181" y="37566"/>
        <a:ext cx="5073480" cy="1202141"/>
      </dsp:txXfrm>
    </dsp:sp>
    <dsp:sp modelId="{B8EB52AB-D830-4F9D-82C7-6D8EFE24B843}">
      <dsp:nvSpPr>
        <dsp:cNvPr id="0" name=""/>
        <dsp:cNvSpPr/>
      </dsp:nvSpPr>
      <dsp:spPr>
        <a:xfrm>
          <a:off x="2538921" y="1239708"/>
          <a:ext cx="0" cy="679840"/>
        </a:xfrm>
        <a:prstGeom prst="lin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2F10098D-46E5-4375-AA00-3651AE02FFA1}">
      <dsp:nvSpPr>
        <dsp:cNvPr id="0" name=""/>
        <dsp:cNvSpPr/>
      </dsp:nvSpPr>
      <dsp:spPr>
        <a:xfrm>
          <a:off x="6194713" y="1399670"/>
          <a:ext cx="610758" cy="4518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2024</a:t>
          </a:r>
        </a:p>
      </dsp:txBody>
      <dsp:txXfrm>
        <a:off x="6194713" y="1399670"/>
        <a:ext cx="610758" cy="451893"/>
      </dsp:txXfrm>
    </dsp:sp>
    <dsp:sp modelId="{B745F746-73A8-4843-8DF6-71131155ECD3}">
      <dsp:nvSpPr>
        <dsp:cNvPr id="0" name=""/>
        <dsp:cNvSpPr/>
      </dsp:nvSpPr>
      <dsp:spPr>
        <a:xfrm>
          <a:off x="5075662" y="2759351"/>
          <a:ext cx="2848861" cy="1185471"/>
        </a:xfrm>
        <a:prstGeom prst="rect">
          <a:avLst/>
        </a:prstGeom>
        <a:solidFill>
          <a:schemeClr val="accent3">
            <a:alpha val="90000"/>
            <a:tint val="40000"/>
            <a:hueOff val="0"/>
            <a:satOff val="0"/>
            <a:lumOff val="0"/>
            <a:alphaOff val="0"/>
          </a:schemeClr>
        </a:solidFill>
        <a:ln w="6350" cap="flat" cmpd="sng" algn="ctr">
          <a:solidFill>
            <a:schemeClr val="accent3">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l" defTabSz="533400">
            <a:lnSpc>
              <a:spcPct val="90000"/>
            </a:lnSpc>
            <a:spcBef>
              <a:spcPct val="0"/>
            </a:spcBef>
            <a:spcAft>
              <a:spcPct val="35000"/>
            </a:spcAft>
            <a:buNone/>
          </a:pPr>
          <a:r>
            <a:rPr lang="en-US" sz="1200" kern="1200"/>
            <a:t>Biden 2024 Regulations: Informal resolution </a:t>
          </a:r>
          <a:r>
            <a:rPr lang="en-US" sz="1200" kern="1200">
              <a:highlight>
                <a:srgbClr val="FFFF00"/>
              </a:highlight>
            </a:rPr>
            <a:t>could be offered upon receiving any complaint or information about potential sex discrimination, without the necessity of a formal complaint.</a:t>
          </a:r>
        </a:p>
      </dsp:txBody>
      <dsp:txXfrm>
        <a:off x="5075662" y="2759351"/>
        <a:ext cx="2848861" cy="1185471"/>
      </dsp:txXfrm>
    </dsp:sp>
    <dsp:sp modelId="{6AC74EDA-58AD-4FCB-823B-B46FC75FBC83}">
      <dsp:nvSpPr>
        <dsp:cNvPr id="0" name=""/>
        <dsp:cNvSpPr/>
      </dsp:nvSpPr>
      <dsp:spPr>
        <a:xfrm>
          <a:off x="6500092" y="2079511"/>
          <a:ext cx="0" cy="679840"/>
        </a:xfrm>
        <a:prstGeom prst="lin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hueOff val="0"/>
              <a:satOff val="0"/>
              <a:lumOff val="0"/>
              <a:alphaOff val="0"/>
            </a:schemeClr>
          </a:solidFill>
          <a:prstDash val="dash"/>
          <a:miter lim="800000"/>
        </a:ln>
        <a:effectLst/>
      </dsp:spPr>
      <dsp:style>
        <a:lnRef idx="1">
          <a:scrgbClr r="0" g="0" b="0"/>
        </a:lnRef>
        <a:fillRef idx="3">
          <a:scrgbClr r="0" g="0" b="0"/>
        </a:fillRef>
        <a:effectRef idx="2">
          <a:scrgbClr r="0" g="0" b="0"/>
        </a:effectRef>
        <a:fontRef idx="minor">
          <a:schemeClr val="lt1"/>
        </a:fontRef>
      </dsp:style>
    </dsp:sp>
    <dsp:sp modelId="{F09B1D93-68F0-491A-9DB0-1C45992509CB}">
      <dsp:nvSpPr>
        <dsp:cNvPr id="0" name=""/>
        <dsp:cNvSpPr/>
      </dsp:nvSpPr>
      <dsp:spPr>
        <a:xfrm>
          <a:off x="2488933" y="1949541"/>
          <a:ext cx="99976" cy="99976"/>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 modelId="{8EDC45A8-05D1-4B74-9B78-8D50CA5EBD8E}">
      <dsp:nvSpPr>
        <dsp:cNvPr id="0" name=""/>
        <dsp:cNvSpPr/>
      </dsp:nvSpPr>
      <dsp:spPr>
        <a:xfrm>
          <a:off x="6450104" y="1949541"/>
          <a:ext cx="99976" cy="99976"/>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C7B815-0632-4B04-8DE6-210E583E2873}">
      <dsp:nvSpPr>
        <dsp:cNvPr id="0" name=""/>
        <dsp:cNvSpPr/>
      </dsp:nvSpPr>
      <dsp:spPr>
        <a:xfrm>
          <a:off x="0" y="0"/>
          <a:ext cx="8449056" cy="65461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The FBI’s Uniform Crime Reporting (UCR) Program</a:t>
          </a:r>
          <a:r>
            <a:rPr lang="en-US" sz="1300" kern="1200"/>
            <a:t> defines fondling as:</a:t>
          </a:r>
        </a:p>
      </dsp:txBody>
      <dsp:txXfrm>
        <a:off x="19173" y="19173"/>
        <a:ext cx="7666087" cy="616267"/>
      </dsp:txXfrm>
    </dsp:sp>
    <dsp:sp modelId="{EA43FC98-4BB4-42CB-B172-E3CBD1FEA9B9}">
      <dsp:nvSpPr>
        <dsp:cNvPr id="0" name=""/>
        <dsp:cNvSpPr/>
      </dsp:nvSpPr>
      <dsp:spPr>
        <a:xfrm>
          <a:off x="630936" y="745531"/>
          <a:ext cx="8449056" cy="65461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"The touching of the private body parts of another person for the purpose of sexual gratification, without the consent of the victim, including instances where the victim is incapable of giving consent because of their age or temporary or permanent mental incapacity."</a:t>
          </a:r>
        </a:p>
      </dsp:txBody>
      <dsp:txXfrm>
        <a:off x="650109" y="764704"/>
        <a:ext cx="7354275" cy="616267"/>
      </dsp:txXfrm>
    </dsp:sp>
    <dsp:sp modelId="{A93F5877-EA5C-47A1-96D3-F97AAA30BC07}">
      <dsp:nvSpPr>
        <dsp:cNvPr id="0" name=""/>
        <dsp:cNvSpPr/>
      </dsp:nvSpPr>
      <dsp:spPr>
        <a:xfrm>
          <a:off x="1261871" y="1491063"/>
          <a:ext cx="8449056" cy="65461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kern="1200"/>
            <a:t>Key Elements of the UCR Definition of Fondling</a:t>
          </a:r>
          <a:br>
            <a:rPr lang="en-US" sz="1300" kern="1200"/>
          </a:br>
          <a:r>
            <a:rPr lang="en-US" sz="1300" kern="1200"/>
            <a:t>Touching – Physical contact with private body parts (e.g., breasts, genitals, buttocks).</a:t>
          </a:r>
        </a:p>
      </dsp:txBody>
      <dsp:txXfrm>
        <a:off x="1281044" y="1510236"/>
        <a:ext cx="7354275" cy="616267"/>
      </dsp:txXfrm>
    </dsp:sp>
    <dsp:sp modelId="{BCECD34E-03A4-4D02-A31A-CFC17B490627}">
      <dsp:nvSpPr>
        <dsp:cNvPr id="0" name=""/>
        <dsp:cNvSpPr/>
      </dsp:nvSpPr>
      <dsp:spPr>
        <a:xfrm>
          <a:off x="1892808" y="2236595"/>
          <a:ext cx="8449056" cy="65461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Sexual Gratification – The act must be for sexual purposes rather than accidental or incidental contact.</a:t>
          </a:r>
        </a:p>
      </dsp:txBody>
      <dsp:txXfrm>
        <a:off x="1911981" y="2255768"/>
        <a:ext cx="7354275" cy="616267"/>
      </dsp:txXfrm>
    </dsp:sp>
    <dsp:sp modelId="{5FEABE56-96E2-4394-BDF4-E3689D102072}">
      <dsp:nvSpPr>
        <dsp:cNvPr id="0" name=""/>
        <dsp:cNvSpPr/>
      </dsp:nvSpPr>
      <dsp:spPr>
        <a:xfrm>
          <a:off x="2523743" y="2982126"/>
          <a:ext cx="8449056" cy="65461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b="1" i="1" kern="1200"/>
            <a:t>Without Consent</a:t>
          </a:r>
          <a:r>
            <a:rPr lang="en-US" sz="1300" kern="1200"/>
            <a:t> –If the victim does not or cannot consent, it is classified as fondling.</a:t>
          </a:r>
          <a:br>
            <a:rPr lang="en-US" sz="1300" kern="1200"/>
          </a:br>
          <a:r>
            <a:rPr lang="en-US" sz="1300" kern="1200"/>
            <a:t>This includes situations where the victim is unconscious, underage, or mentally incapacitated (temporarily or permanently).</a:t>
          </a:r>
        </a:p>
      </dsp:txBody>
      <dsp:txXfrm>
        <a:off x="2542916" y="3001299"/>
        <a:ext cx="7354275" cy="616267"/>
      </dsp:txXfrm>
    </dsp:sp>
    <dsp:sp modelId="{FFD5CE5D-13FA-46D4-A3CB-46175CF2C72F}">
      <dsp:nvSpPr>
        <dsp:cNvPr id="0" name=""/>
        <dsp:cNvSpPr/>
      </dsp:nvSpPr>
      <dsp:spPr>
        <a:xfrm>
          <a:off x="8023557" y="478231"/>
          <a:ext cx="425498" cy="42549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119294" y="478231"/>
        <a:ext cx="234024" cy="320187"/>
      </dsp:txXfrm>
    </dsp:sp>
    <dsp:sp modelId="{12E6DD7A-5337-496D-A32C-89DC109C2514}">
      <dsp:nvSpPr>
        <dsp:cNvPr id="0" name=""/>
        <dsp:cNvSpPr/>
      </dsp:nvSpPr>
      <dsp:spPr>
        <a:xfrm>
          <a:off x="8654493" y="1223763"/>
          <a:ext cx="425498" cy="42549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750230" y="1223763"/>
        <a:ext cx="234024" cy="320187"/>
      </dsp:txXfrm>
    </dsp:sp>
    <dsp:sp modelId="{CA3630F6-9063-47FE-AF3E-829708340618}">
      <dsp:nvSpPr>
        <dsp:cNvPr id="0" name=""/>
        <dsp:cNvSpPr/>
      </dsp:nvSpPr>
      <dsp:spPr>
        <a:xfrm>
          <a:off x="9285429" y="1958384"/>
          <a:ext cx="425498" cy="42549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381166" y="1958384"/>
        <a:ext cx="234024" cy="320187"/>
      </dsp:txXfrm>
    </dsp:sp>
    <dsp:sp modelId="{8111E088-1CB7-4102-ACCA-BBB5B8252B21}">
      <dsp:nvSpPr>
        <dsp:cNvPr id="0" name=""/>
        <dsp:cNvSpPr/>
      </dsp:nvSpPr>
      <dsp:spPr>
        <a:xfrm>
          <a:off x="9916365" y="2711189"/>
          <a:ext cx="425498" cy="425498"/>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0012102" y="2711189"/>
        <a:ext cx="234024" cy="320187"/>
      </dsp:txXfrm>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BF217-7837-4D96-9BB3-91B937768504}"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123D3-CC4E-4702-86CE-3851401D95DE}" type="slidenum">
              <a:rPr lang="en-US" smtClean="0"/>
              <a:t>‹#›</a:t>
            </a:fld>
            <a:endParaRPr lang="en-US"/>
          </a:p>
        </p:txBody>
      </p:sp>
    </p:spTree>
    <p:extLst>
      <p:ext uri="{BB962C8B-B14F-4D97-AF65-F5344CB8AC3E}">
        <p14:creationId xmlns:p14="http://schemas.microsoft.com/office/powerpoint/2010/main" val="3980785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a:p>
        </p:txBody>
      </p:sp>
    </p:spTree>
    <p:extLst>
      <p:ext uri="{BB962C8B-B14F-4D97-AF65-F5344CB8AC3E}">
        <p14:creationId xmlns:p14="http://schemas.microsoft.com/office/powerpoint/2010/main" val="109245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00FDB05-1510-4A0E-9B86-9FCE095ECC4B}" type="slidenum">
              <a:rPr lang="en-US" smtClean="0"/>
              <a:t>3</a:t>
            </a:fld>
            <a:endParaRPr lang="en-US"/>
          </a:p>
        </p:txBody>
      </p:sp>
    </p:spTree>
    <p:extLst>
      <p:ext uri="{BB962C8B-B14F-4D97-AF65-F5344CB8AC3E}">
        <p14:creationId xmlns:p14="http://schemas.microsoft.com/office/powerpoint/2010/main" val="3035591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a:p>
        </p:txBody>
      </p:sp>
    </p:spTree>
    <p:extLst>
      <p:ext uri="{BB962C8B-B14F-4D97-AF65-F5344CB8AC3E}">
        <p14:creationId xmlns:p14="http://schemas.microsoft.com/office/powerpoint/2010/main" val="311341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11859-7CC8-480B-BA0E-18BB16B30479}"/>
              </a:ext>
            </a:extLst>
          </p:cNvPr>
          <p:cNvSpPr>
            <a:spLocks noGrp="1"/>
          </p:cNvSpPr>
          <p:nvPr>
            <p:ph type="title" hasCustomPrompt="1"/>
          </p:nvPr>
        </p:nvSpPr>
        <p:spPr>
          <a:xfrm>
            <a:off x="230124" y="457200"/>
            <a:ext cx="11731752" cy="963580"/>
          </a:xfrm>
        </p:spPr>
        <p:txBody>
          <a:bodyPr/>
          <a:lstStyle>
            <a:lvl1pPr>
              <a:defRPr cap="all" baseline="0"/>
            </a:lvl1pPr>
          </a:lstStyle>
          <a:p>
            <a:r>
              <a:rPr lang="en-US"/>
              <a:t>Click to add title</a:t>
            </a:r>
          </a:p>
        </p:txBody>
      </p:sp>
      <p:grpSp>
        <p:nvGrpSpPr>
          <p:cNvPr id="36" name="Group 35">
            <a:extLst>
              <a:ext uri="{FF2B5EF4-FFF2-40B4-BE49-F238E27FC236}">
                <a16:creationId xmlns:a16="http://schemas.microsoft.com/office/drawing/2014/main" id="{90124243-35B7-C068-DE23-492108FABDB9}"/>
              </a:ext>
              <a:ext uri="{C183D7F6-B498-43B3-948B-1728B52AA6E4}">
                <adec:decorative xmlns:adec="http://schemas.microsoft.com/office/drawing/2017/decorative" val="1"/>
              </a:ext>
            </a:extLst>
          </p:cNvPr>
          <p:cNvGrpSpPr/>
          <p:nvPr userDrawn="1"/>
        </p:nvGrpSpPr>
        <p:grpSpPr>
          <a:xfrm>
            <a:off x="240708" y="1496310"/>
            <a:ext cx="1170522" cy="4672600"/>
            <a:chOff x="240708" y="1496310"/>
            <a:chExt cx="1170522" cy="4672600"/>
          </a:xfrm>
        </p:grpSpPr>
        <p:sp>
          <p:nvSpPr>
            <p:cNvPr id="7" name="Freeform: Shape 6" descr="timeline ">
              <a:extLst>
                <a:ext uri="{FF2B5EF4-FFF2-40B4-BE49-F238E27FC236}">
                  <a16:creationId xmlns:a16="http://schemas.microsoft.com/office/drawing/2014/main" id="{85E97D83-32EE-1082-8AC3-2D488569095E}"/>
                </a:ext>
              </a:extLst>
            </p:cNvPr>
            <p:cNvSpPr/>
            <p:nvPr userDrawn="1"/>
          </p:nvSpPr>
          <p:spPr>
            <a:xfrm rot="16200000" flipV="1">
              <a:off x="-1456639"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bg1"/>
                </a:solidFill>
              </a:endParaRPr>
            </a:p>
          </p:txBody>
        </p:sp>
        <p:sp>
          <p:nvSpPr>
            <p:cNvPr id="8" name="Oval 7" descr="timeline endpoints">
              <a:extLst>
                <a:ext uri="{FF2B5EF4-FFF2-40B4-BE49-F238E27FC236}">
                  <a16:creationId xmlns:a16="http://schemas.microsoft.com/office/drawing/2014/main" id="{A68E7F3D-56B3-6400-38C6-48EA0FC2B65C}"/>
                </a:ext>
              </a:extLst>
            </p:cNvPr>
            <p:cNvSpPr/>
            <p:nvPr userDrawn="1"/>
          </p:nvSpPr>
          <p:spPr>
            <a:xfrm>
              <a:off x="74526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timeline endpoints">
              <a:extLst>
                <a:ext uri="{FF2B5EF4-FFF2-40B4-BE49-F238E27FC236}">
                  <a16:creationId xmlns:a16="http://schemas.microsoft.com/office/drawing/2014/main" id="{A3B99CA7-DB66-357F-E082-9C19B50755E6}"/>
                </a:ext>
              </a:extLst>
            </p:cNvPr>
            <p:cNvSpPr/>
            <p:nvPr userDrawn="1"/>
          </p:nvSpPr>
          <p:spPr>
            <a:xfrm>
              <a:off x="74526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grpSp>
      <p:grpSp>
        <p:nvGrpSpPr>
          <p:cNvPr id="37" name="Group 36">
            <a:extLst>
              <a:ext uri="{FF2B5EF4-FFF2-40B4-BE49-F238E27FC236}">
                <a16:creationId xmlns:a16="http://schemas.microsoft.com/office/drawing/2014/main" id="{437EB441-7AC5-42B7-2BBE-D2AB4CEB7E08}"/>
              </a:ext>
              <a:ext uri="{C183D7F6-B498-43B3-948B-1728B52AA6E4}">
                <adec:decorative xmlns:adec="http://schemas.microsoft.com/office/drawing/2017/decorative" val="1"/>
              </a:ext>
            </a:extLst>
          </p:cNvPr>
          <p:cNvGrpSpPr/>
          <p:nvPr userDrawn="1"/>
        </p:nvGrpSpPr>
        <p:grpSpPr>
          <a:xfrm>
            <a:off x="4335188" y="1496310"/>
            <a:ext cx="1170522" cy="4672600"/>
            <a:chOff x="4335188" y="1496310"/>
            <a:chExt cx="1170522" cy="4672600"/>
          </a:xfrm>
        </p:grpSpPr>
        <p:sp>
          <p:nvSpPr>
            <p:cNvPr id="14" name="Freeform: Shape 13" descr="timeline ">
              <a:extLst>
                <a:ext uri="{FF2B5EF4-FFF2-40B4-BE49-F238E27FC236}">
                  <a16:creationId xmlns:a16="http://schemas.microsoft.com/office/drawing/2014/main" id="{3D5A0C1A-E309-F54E-56B1-C83E716B076E}"/>
                </a:ext>
              </a:extLst>
            </p:cNvPr>
            <p:cNvSpPr/>
            <p:nvPr userDrawn="1"/>
          </p:nvSpPr>
          <p:spPr>
            <a:xfrm rot="16200000" flipV="1">
              <a:off x="2637841"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bg1"/>
                </a:solidFill>
              </a:endParaRPr>
            </a:p>
          </p:txBody>
        </p:sp>
        <p:sp>
          <p:nvSpPr>
            <p:cNvPr id="15" name="Oval 14" descr="timeline endpoints">
              <a:extLst>
                <a:ext uri="{FF2B5EF4-FFF2-40B4-BE49-F238E27FC236}">
                  <a16:creationId xmlns:a16="http://schemas.microsoft.com/office/drawing/2014/main" id="{C320BD29-7F24-E436-41ED-2FB6B09FFA7D}"/>
                </a:ext>
              </a:extLst>
            </p:cNvPr>
            <p:cNvSpPr/>
            <p:nvPr userDrawn="1"/>
          </p:nvSpPr>
          <p:spPr>
            <a:xfrm>
              <a:off x="483974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descr="timeline endpoints">
              <a:extLst>
                <a:ext uri="{FF2B5EF4-FFF2-40B4-BE49-F238E27FC236}">
                  <a16:creationId xmlns:a16="http://schemas.microsoft.com/office/drawing/2014/main" id="{25CD3A00-642F-F865-8DF5-9FCA90EBD24F}"/>
                </a:ext>
              </a:extLst>
            </p:cNvPr>
            <p:cNvSpPr/>
            <p:nvPr userDrawn="1"/>
          </p:nvSpPr>
          <p:spPr>
            <a:xfrm>
              <a:off x="483974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grpSp>
      <p:grpSp>
        <p:nvGrpSpPr>
          <p:cNvPr id="38" name="Group 37">
            <a:extLst>
              <a:ext uri="{FF2B5EF4-FFF2-40B4-BE49-F238E27FC236}">
                <a16:creationId xmlns:a16="http://schemas.microsoft.com/office/drawing/2014/main" id="{4EC1A445-4A1E-0E9A-C43A-7286C5F4400C}"/>
              </a:ext>
              <a:ext uri="{C183D7F6-B498-43B3-948B-1728B52AA6E4}">
                <adec:decorative xmlns:adec="http://schemas.microsoft.com/office/drawing/2017/decorative" val="1"/>
              </a:ext>
            </a:extLst>
          </p:cNvPr>
          <p:cNvGrpSpPr/>
          <p:nvPr userDrawn="1"/>
        </p:nvGrpSpPr>
        <p:grpSpPr>
          <a:xfrm>
            <a:off x="8358548" y="1496310"/>
            <a:ext cx="1170522" cy="4672600"/>
            <a:chOff x="8358548" y="1496310"/>
            <a:chExt cx="1170522" cy="4672600"/>
          </a:xfrm>
        </p:grpSpPr>
        <p:sp>
          <p:nvSpPr>
            <p:cNvPr id="21" name="Freeform: Shape 20" descr="timeline ">
              <a:extLst>
                <a:ext uri="{FF2B5EF4-FFF2-40B4-BE49-F238E27FC236}">
                  <a16:creationId xmlns:a16="http://schemas.microsoft.com/office/drawing/2014/main" id="{4952EE22-E795-2FC7-052C-2BD82A656C94}"/>
                </a:ext>
              </a:extLst>
            </p:cNvPr>
            <p:cNvSpPr/>
            <p:nvPr userDrawn="1"/>
          </p:nvSpPr>
          <p:spPr>
            <a:xfrm rot="16200000" flipV="1">
              <a:off x="6661201" y="3241639"/>
              <a:ext cx="4565215" cy="1170522"/>
            </a:xfrm>
            <a:custGeom>
              <a:avLst/>
              <a:gdLst>
                <a:gd name="connsiteX0" fmla="*/ 1450750 w 5658193"/>
                <a:gd name="connsiteY0" fmla="*/ 725607 h 1450763"/>
                <a:gd name="connsiteX1" fmla="*/ 1449830 w 5658193"/>
                <a:gd name="connsiteY1" fmla="*/ 725607 h 1450763"/>
                <a:gd name="connsiteX2" fmla="*/ 1449806 w 5658193"/>
                <a:gd name="connsiteY2" fmla="*/ 725382 h 1450763"/>
                <a:gd name="connsiteX3" fmla="*/ 1449830 w 5658193"/>
                <a:gd name="connsiteY3" fmla="*/ 725157 h 1450763"/>
                <a:gd name="connsiteX4" fmla="*/ 1402870 w 5658193"/>
                <a:gd name="connsiteY4" fmla="*/ 725157 h 1450763"/>
                <a:gd name="connsiteX5" fmla="*/ 1389130 w 5658193"/>
                <a:gd name="connsiteY5" fmla="*/ 588840 h 1450763"/>
                <a:gd name="connsiteX6" fmla="*/ 725382 w 5658193"/>
                <a:gd name="connsiteY6" fmla="*/ 47869 h 1450763"/>
                <a:gd name="connsiteX7" fmla="*/ 47868 w 5658193"/>
                <a:gd name="connsiteY7" fmla="*/ 725382 h 1450763"/>
                <a:gd name="connsiteX8" fmla="*/ 47890 w 5658193"/>
                <a:gd name="connsiteY8" fmla="*/ 725607 h 1450763"/>
                <a:gd name="connsiteX9" fmla="*/ 10 w 5658193"/>
                <a:gd name="connsiteY9" fmla="*/ 725607 h 1450763"/>
                <a:gd name="connsiteX10" fmla="*/ 0 w 5658193"/>
                <a:gd name="connsiteY10" fmla="*/ 725382 h 1450763"/>
                <a:gd name="connsiteX11" fmla="*/ 725382 w 5658193"/>
                <a:gd name="connsiteY11" fmla="*/ 1 h 1450763"/>
                <a:gd name="connsiteX12" fmla="*/ 1450762 w 5658193"/>
                <a:gd name="connsiteY12" fmla="*/ 725382 h 1450763"/>
                <a:gd name="connsiteX13" fmla="*/ 4932812 w 5658193"/>
                <a:gd name="connsiteY13" fmla="*/ 1450762 h 1450763"/>
                <a:gd name="connsiteX14" fmla="*/ 4207431 w 5658193"/>
                <a:gd name="connsiteY14" fmla="*/ 725381 h 1450763"/>
                <a:gd name="connsiteX15" fmla="*/ 4207442 w 5658193"/>
                <a:gd name="connsiteY15" fmla="*/ 725156 h 1450763"/>
                <a:gd name="connsiteX16" fmla="*/ 4208363 w 5658193"/>
                <a:gd name="connsiteY16" fmla="*/ 725156 h 1450763"/>
                <a:gd name="connsiteX17" fmla="*/ 4208386 w 5658193"/>
                <a:gd name="connsiteY17" fmla="*/ 725381 h 1450763"/>
                <a:gd name="connsiteX18" fmla="*/ 4208363 w 5658193"/>
                <a:gd name="connsiteY18" fmla="*/ 725606 h 1450763"/>
                <a:gd name="connsiteX19" fmla="*/ 4255322 w 5658193"/>
                <a:gd name="connsiteY19" fmla="*/ 725606 h 1450763"/>
                <a:gd name="connsiteX20" fmla="*/ 4269064 w 5658193"/>
                <a:gd name="connsiteY20" fmla="*/ 861924 h 1450763"/>
                <a:gd name="connsiteX21" fmla="*/ 4932812 w 5658193"/>
                <a:gd name="connsiteY21" fmla="*/ 1402894 h 1450763"/>
                <a:gd name="connsiteX22" fmla="*/ 5610325 w 5658193"/>
                <a:gd name="connsiteY22" fmla="*/ 725381 h 1450763"/>
                <a:gd name="connsiteX23" fmla="*/ 5610302 w 5658193"/>
                <a:gd name="connsiteY23" fmla="*/ 725156 h 1450763"/>
                <a:gd name="connsiteX24" fmla="*/ 5658182 w 5658193"/>
                <a:gd name="connsiteY24" fmla="*/ 725156 h 1450763"/>
                <a:gd name="connsiteX25" fmla="*/ 5658193 w 5658193"/>
                <a:gd name="connsiteY25" fmla="*/ 725381 h 1450763"/>
                <a:gd name="connsiteX26" fmla="*/ 4932812 w 5658193"/>
                <a:gd name="connsiteY26" fmla="*/ 1450762 h 1450763"/>
                <a:gd name="connsiteX27" fmla="*/ 2127320 w 5658193"/>
                <a:gd name="connsiteY27" fmla="*/ 1450763 h 1450763"/>
                <a:gd name="connsiteX28" fmla="*/ 1401938 w 5658193"/>
                <a:gd name="connsiteY28" fmla="*/ 725382 h 1450763"/>
                <a:gd name="connsiteX29" fmla="*/ 1401950 w 5658193"/>
                <a:gd name="connsiteY29" fmla="*/ 725157 h 1450763"/>
                <a:gd name="connsiteX30" fmla="*/ 1402870 w 5658193"/>
                <a:gd name="connsiteY30" fmla="*/ 725157 h 1450763"/>
                <a:gd name="connsiteX31" fmla="*/ 1402894 w 5658193"/>
                <a:gd name="connsiteY31" fmla="*/ 725382 h 1450763"/>
                <a:gd name="connsiteX32" fmla="*/ 1402870 w 5658193"/>
                <a:gd name="connsiteY32" fmla="*/ 725607 h 1450763"/>
                <a:gd name="connsiteX33" fmla="*/ 1449830 w 5658193"/>
                <a:gd name="connsiteY33" fmla="*/ 725607 h 1450763"/>
                <a:gd name="connsiteX34" fmla="*/ 1463572 w 5658193"/>
                <a:gd name="connsiteY34" fmla="*/ 861925 h 1450763"/>
                <a:gd name="connsiteX35" fmla="*/ 2127320 w 5658193"/>
                <a:gd name="connsiteY35" fmla="*/ 1402895 h 1450763"/>
                <a:gd name="connsiteX36" fmla="*/ 2804833 w 5658193"/>
                <a:gd name="connsiteY36" fmla="*/ 725382 h 1450763"/>
                <a:gd name="connsiteX37" fmla="*/ 2804810 w 5658193"/>
                <a:gd name="connsiteY37" fmla="*/ 725157 h 1450763"/>
                <a:gd name="connsiteX38" fmla="*/ 2805515 w 5658193"/>
                <a:gd name="connsiteY38" fmla="*/ 725157 h 1450763"/>
                <a:gd name="connsiteX39" fmla="*/ 2820229 w 5658193"/>
                <a:gd name="connsiteY39" fmla="*/ 579192 h 1450763"/>
                <a:gd name="connsiteX40" fmla="*/ 3530873 w 5658193"/>
                <a:gd name="connsiteY40" fmla="*/ 0 h 1450763"/>
                <a:gd name="connsiteX41" fmla="*/ 4256254 w 5658193"/>
                <a:gd name="connsiteY41" fmla="*/ 725381 h 1450763"/>
                <a:gd name="connsiteX42" fmla="*/ 4256243 w 5658193"/>
                <a:gd name="connsiteY42" fmla="*/ 725606 h 1450763"/>
                <a:gd name="connsiteX43" fmla="*/ 4255322 w 5658193"/>
                <a:gd name="connsiteY43" fmla="*/ 725606 h 1450763"/>
                <a:gd name="connsiteX44" fmla="*/ 4255299 w 5658193"/>
                <a:gd name="connsiteY44" fmla="*/ 725381 h 1450763"/>
                <a:gd name="connsiteX45" fmla="*/ 4255322 w 5658193"/>
                <a:gd name="connsiteY45" fmla="*/ 725156 h 1450763"/>
                <a:gd name="connsiteX46" fmla="*/ 4208363 w 5658193"/>
                <a:gd name="connsiteY46" fmla="*/ 725156 h 1450763"/>
                <a:gd name="connsiteX47" fmla="*/ 4194621 w 5658193"/>
                <a:gd name="connsiteY47" fmla="*/ 588839 h 1450763"/>
                <a:gd name="connsiteX48" fmla="*/ 3530873 w 5658193"/>
                <a:gd name="connsiteY48" fmla="*/ 47868 h 1450763"/>
                <a:gd name="connsiteX49" fmla="*/ 2853360 w 5658193"/>
                <a:gd name="connsiteY49" fmla="*/ 725381 h 1450763"/>
                <a:gd name="connsiteX50" fmla="*/ 2853383 w 5658193"/>
                <a:gd name="connsiteY50" fmla="*/ 725606 h 1450763"/>
                <a:gd name="connsiteX51" fmla="*/ 2852678 w 5658193"/>
                <a:gd name="connsiteY51" fmla="*/ 725606 h 1450763"/>
                <a:gd name="connsiteX52" fmla="*/ 2837964 w 5658193"/>
                <a:gd name="connsiteY52" fmla="*/ 871572 h 1450763"/>
                <a:gd name="connsiteX53" fmla="*/ 2127320 w 5658193"/>
                <a:gd name="connsiteY53" fmla="*/ 1450763 h 14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658193" h="1450763">
                  <a:moveTo>
                    <a:pt x="1450750" y="725607"/>
                  </a:moveTo>
                  <a:lnTo>
                    <a:pt x="1449830" y="725607"/>
                  </a:lnTo>
                  <a:lnTo>
                    <a:pt x="1449806" y="725382"/>
                  </a:lnTo>
                  <a:lnTo>
                    <a:pt x="1449830" y="725157"/>
                  </a:lnTo>
                  <a:lnTo>
                    <a:pt x="1402870" y="725157"/>
                  </a:lnTo>
                  <a:lnTo>
                    <a:pt x="1389130" y="588840"/>
                  </a:lnTo>
                  <a:cubicBezTo>
                    <a:pt x="1325954" y="280108"/>
                    <a:pt x="1052790" y="47869"/>
                    <a:pt x="725382" y="47869"/>
                  </a:cubicBezTo>
                  <a:cubicBezTo>
                    <a:pt x="351202" y="47869"/>
                    <a:pt x="47868" y="351202"/>
                    <a:pt x="47868" y="725382"/>
                  </a:cubicBezTo>
                  <a:lnTo>
                    <a:pt x="47890" y="725607"/>
                  </a:lnTo>
                  <a:lnTo>
                    <a:pt x="10" y="725607"/>
                  </a:lnTo>
                  <a:lnTo>
                    <a:pt x="0" y="725382"/>
                  </a:lnTo>
                  <a:cubicBezTo>
                    <a:pt x="0" y="324765"/>
                    <a:pt x="324764" y="1"/>
                    <a:pt x="725382" y="1"/>
                  </a:cubicBezTo>
                  <a:cubicBezTo>
                    <a:pt x="1125998" y="1"/>
                    <a:pt x="1450762" y="324765"/>
                    <a:pt x="1450762" y="725382"/>
                  </a:cubicBezTo>
                  <a:close/>
                  <a:moveTo>
                    <a:pt x="4932812" y="1450762"/>
                  </a:moveTo>
                  <a:cubicBezTo>
                    <a:pt x="4532195" y="1450762"/>
                    <a:pt x="4207431" y="1125998"/>
                    <a:pt x="4207431" y="725381"/>
                  </a:cubicBezTo>
                  <a:lnTo>
                    <a:pt x="4207442" y="725156"/>
                  </a:lnTo>
                  <a:lnTo>
                    <a:pt x="4208363" y="725156"/>
                  </a:lnTo>
                  <a:lnTo>
                    <a:pt x="4208386" y="725381"/>
                  </a:lnTo>
                  <a:lnTo>
                    <a:pt x="4208363" y="725606"/>
                  </a:lnTo>
                  <a:lnTo>
                    <a:pt x="4255322" y="725606"/>
                  </a:lnTo>
                  <a:lnTo>
                    <a:pt x="4269064" y="861924"/>
                  </a:lnTo>
                  <a:cubicBezTo>
                    <a:pt x="4332239" y="1170655"/>
                    <a:pt x="4605404" y="1402894"/>
                    <a:pt x="4932812" y="1402894"/>
                  </a:cubicBezTo>
                  <a:cubicBezTo>
                    <a:pt x="5306992" y="1402894"/>
                    <a:pt x="5610325" y="1099561"/>
                    <a:pt x="5610325" y="725381"/>
                  </a:cubicBezTo>
                  <a:lnTo>
                    <a:pt x="5610302" y="725156"/>
                  </a:lnTo>
                  <a:lnTo>
                    <a:pt x="5658182" y="725156"/>
                  </a:lnTo>
                  <a:lnTo>
                    <a:pt x="5658193" y="725381"/>
                  </a:lnTo>
                  <a:cubicBezTo>
                    <a:pt x="5658193" y="1125998"/>
                    <a:pt x="5333429" y="1450762"/>
                    <a:pt x="4932812" y="1450762"/>
                  </a:cubicBezTo>
                  <a:close/>
                  <a:moveTo>
                    <a:pt x="2127320" y="1450763"/>
                  </a:moveTo>
                  <a:cubicBezTo>
                    <a:pt x="1726703" y="1450763"/>
                    <a:pt x="1401938" y="1125999"/>
                    <a:pt x="1401938" y="725382"/>
                  </a:cubicBezTo>
                  <a:lnTo>
                    <a:pt x="1401950" y="725157"/>
                  </a:lnTo>
                  <a:lnTo>
                    <a:pt x="1402870" y="725157"/>
                  </a:lnTo>
                  <a:lnTo>
                    <a:pt x="1402894" y="725382"/>
                  </a:lnTo>
                  <a:lnTo>
                    <a:pt x="1402870" y="725607"/>
                  </a:lnTo>
                  <a:lnTo>
                    <a:pt x="1449830" y="725607"/>
                  </a:lnTo>
                  <a:lnTo>
                    <a:pt x="1463572" y="861925"/>
                  </a:lnTo>
                  <a:cubicBezTo>
                    <a:pt x="1526746" y="1170656"/>
                    <a:pt x="1799912" y="1402895"/>
                    <a:pt x="2127320" y="1402895"/>
                  </a:cubicBezTo>
                  <a:cubicBezTo>
                    <a:pt x="2501500" y="1402895"/>
                    <a:pt x="2804833" y="1099562"/>
                    <a:pt x="2804833" y="725382"/>
                  </a:cubicBezTo>
                  <a:lnTo>
                    <a:pt x="2804810" y="725157"/>
                  </a:lnTo>
                  <a:lnTo>
                    <a:pt x="2805515" y="725157"/>
                  </a:lnTo>
                  <a:lnTo>
                    <a:pt x="2820229" y="579192"/>
                  </a:lnTo>
                  <a:cubicBezTo>
                    <a:pt x="2887868" y="248648"/>
                    <a:pt x="3180333" y="0"/>
                    <a:pt x="3530873" y="0"/>
                  </a:cubicBezTo>
                  <a:cubicBezTo>
                    <a:pt x="3931490" y="0"/>
                    <a:pt x="4256254" y="324764"/>
                    <a:pt x="4256254" y="725381"/>
                  </a:cubicBezTo>
                  <a:lnTo>
                    <a:pt x="4256243" y="725606"/>
                  </a:lnTo>
                  <a:lnTo>
                    <a:pt x="4255322" y="725606"/>
                  </a:lnTo>
                  <a:lnTo>
                    <a:pt x="4255299" y="725381"/>
                  </a:lnTo>
                  <a:lnTo>
                    <a:pt x="4255322" y="725156"/>
                  </a:lnTo>
                  <a:lnTo>
                    <a:pt x="4208363" y="725156"/>
                  </a:lnTo>
                  <a:lnTo>
                    <a:pt x="4194621" y="588839"/>
                  </a:lnTo>
                  <a:cubicBezTo>
                    <a:pt x="4131446" y="280107"/>
                    <a:pt x="3858281" y="47868"/>
                    <a:pt x="3530873" y="47868"/>
                  </a:cubicBezTo>
                  <a:cubicBezTo>
                    <a:pt x="3156693" y="47868"/>
                    <a:pt x="2853360" y="351201"/>
                    <a:pt x="2853360" y="725381"/>
                  </a:cubicBezTo>
                  <a:lnTo>
                    <a:pt x="2853383" y="725606"/>
                  </a:lnTo>
                  <a:lnTo>
                    <a:pt x="2852678" y="725606"/>
                  </a:lnTo>
                  <a:lnTo>
                    <a:pt x="2837964" y="871572"/>
                  </a:lnTo>
                  <a:cubicBezTo>
                    <a:pt x="2770325" y="1202116"/>
                    <a:pt x="2477860" y="1450763"/>
                    <a:pt x="2127320" y="1450763"/>
                  </a:cubicBezTo>
                  <a:close/>
                </a:path>
              </a:pathLst>
            </a:custGeom>
            <a:gradFill>
              <a:gsLst>
                <a:gs pos="56000">
                  <a:schemeClr val="accent6"/>
                </a:gs>
                <a:gs pos="36000">
                  <a:schemeClr val="accent5"/>
                </a:gs>
                <a:gs pos="15000">
                  <a:schemeClr val="accent4"/>
                </a:gs>
                <a:gs pos="100000">
                  <a:schemeClr val="accent3"/>
                </a:gs>
              </a:gsLst>
              <a:lin ang="10800000" scaled="0"/>
            </a:gra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
                <a:solidFill>
                  <a:schemeClr val="bg1"/>
                </a:solidFill>
              </a:endParaRPr>
            </a:p>
          </p:txBody>
        </p:sp>
        <p:sp>
          <p:nvSpPr>
            <p:cNvPr id="22" name="Oval 21" descr="timeline endpoints">
              <a:extLst>
                <a:ext uri="{FF2B5EF4-FFF2-40B4-BE49-F238E27FC236}">
                  <a16:creationId xmlns:a16="http://schemas.microsoft.com/office/drawing/2014/main" id="{8D2BA49E-8E76-1626-C082-0F0B29E6A6C1}"/>
                </a:ext>
              </a:extLst>
            </p:cNvPr>
            <p:cNvSpPr/>
            <p:nvPr userDrawn="1"/>
          </p:nvSpPr>
          <p:spPr>
            <a:xfrm>
              <a:off x="8863102" y="1496310"/>
              <a:ext cx="137199" cy="137199"/>
            </a:xfrm>
            <a:prstGeom prst="ellipse">
              <a:avLst/>
            </a:prstGeom>
            <a:solidFill>
              <a:schemeClr val="accent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descr="timeline endpoints">
              <a:extLst>
                <a:ext uri="{FF2B5EF4-FFF2-40B4-BE49-F238E27FC236}">
                  <a16:creationId xmlns:a16="http://schemas.microsoft.com/office/drawing/2014/main" id="{870CE816-FC7D-CDF1-F5DD-D83DDC380C90}"/>
                </a:ext>
              </a:extLst>
            </p:cNvPr>
            <p:cNvSpPr/>
            <p:nvPr userDrawn="1"/>
          </p:nvSpPr>
          <p:spPr>
            <a:xfrm>
              <a:off x="8863102" y="6031711"/>
              <a:ext cx="137199" cy="137199"/>
            </a:xfrm>
            <a:prstGeom prst="ellipse">
              <a:avLst/>
            </a:pr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75000"/>
                  </a:schemeClr>
                </a:solidFill>
              </a:endParaRPr>
            </a:p>
          </p:txBody>
        </p:sp>
      </p:grpSp>
      <p:sp>
        <p:nvSpPr>
          <p:cNvPr id="24" name="Text Placeholder 17">
            <a:extLst>
              <a:ext uri="{FF2B5EF4-FFF2-40B4-BE49-F238E27FC236}">
                <a16:creationId xmlns:a16="http://schemas.microsoft.com/office/drawing/2014/main" id="{FF44018C-13EE-748B-B820-E02F62C1B2B1}"/>
              </a:ext>
            </a:extLst>
          </p:cNvPr>
          <p:cNvSpPr>
            <a:spLocks noGrp="1"/>
          </p:cNvSpPr>
          <p:nvPr>
            <p:ph type="body" sz="quarter" idx="46" hasCustomPrompt="1"/>
          </p:nvPr>
        </p:nvSpPr>
        <p:spPr>
          <a:xfrm>
            <a:off x="417578" y="1709039"/>
            <a:ext cx="804672" cy="804672"/>
          </a:xfrm>
          <a:prstGeom prst="ellipse">
            <a:avLst/>
          </a:prstGeom>
          <a:ln w="38100">
            <a:solidFill>
              <a:schemeClr val="accent4"/>
            </a:solidFill>
          </a:ln>
        </p:spPr>
        <p:txBody>
          <a:bodyPr anchor="ctr">
            <a:normAutofit/>
          </a:bodyPr>
          <a:lstStyle>
            <a:lvl1pPr marL="0" indent="0" algn="ctr">
              <a:buNone/>
              <a:defRPr sz="2000" cap="all" baseline="0">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Q1</a:t>
            </a:r>
          </a:p>
        </p:txBody>
      </p:sp>
      <p:sp>
        <p:nvSpPr>
          <p:cNvPr id="25" name="Text Placeholder 17">
            <a:extLst>
              <a:ext uri="{FF2B5EF4-FFF2-40B4-BE49-F238E27FC236}">
                <a16:creationId xmlns:a16="http://schemas.microsoft.com/office/drawing/2014/main" id="{BAF4CB08-A110-AEA1-5307-2871FEE2CA1A}"/>
              </a:ext>
            </a:extLst>
          </p:cNvPr>
          <p:cNvSpPr>
            <a:spLocks noGrp="1"/>
          </p:cNvSpPr>
          <p:nvPr>
            <p:ph type="body" sz="quarter" idx="47" hasCustomPrompt="1"/>
          </p:nvPr>
        </p:nvSpPr>
        <p:spPr>
          <a:xfrm>
            <a:off x="417578" y="2854501"/>
            <a:ext cx="804672" cy="804672"/>
          </a:xfrm>
          <a:prstGeom prst="ellipse">
            <a:avLst/>
          </a:prstGeom>
          <a:ln w="38100">
            <a:solidFill>
              <a:schemeClr val="accent5"/>
            </a:solidFill>
          </a:ln>
        </p:spPr>
        <p:txBody>
          <a:bodyPr anchor="ctr">
            <a:normAutofit/>
          </a:bodyPr>
          <a:lstStyle>
            <a:lvl1pPr marL="0" indent="0" algn="ctr">
              <a:buNone/>
              <a:defRPr sz="2000"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Q2</a:t>
            </a:r>
          </a:p>
        </p:txBody>
      </p:sp>
      <p:sp>
        <p:nvSpPr>
          <p:cNvPr id="26" name="Text Placeholder 17">
            <a:extLst>
              <a:ext uri="{FF2B5EF4-FFF2-40B4-BE49-F238E27FC236}">
                <a16:creationId xmlns:a16="http://schemas.microsoft.com/office/drawing/2014/main" id="{A9174361-1319-57DB-45D4-13BE0DB18271}"/>
              </a:ext>
            </a:extLst>
          </p:cNvPr>
          <p:cNvSpPr>
            <a:spLocks noGrp="1"/>
          </p:cNvSpPr>
          <p:nvPr>
            <p:ph type="body" sz="quarter" idx="48" hasCustomPrompt="1"/>
          </p:nvPr>
        </p:nvSpPr>
        <p:spPr>
          <a:xfrm>
            <a:off x="417578" y="3988708"/>
            <a:ext cx="804672" cy="804672"/>
          </a:xfrm>
          <a:prstGeom prst="ellipse">
            <a:avLst/>
          </a:prstGeom>
          <a:ln w="38100">
            <a:solidFill>
              <a:schemeClr val="accent6"/>
            </a:solidFill>
          </a:ln>
        </p:spPr>
        <p:txBody>
          <a:bodyPr anchor="ctr">
            <a:normAutofit/>
          </a:bodyPr>
          <a:lstStyle>
            <a:lvl1pPr marL="0" indent="0" algn="ctr">
              <a:buNone/>
              <a:defRPr sz="2000" cap="all"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Q3</a:t>
            </a:r>
          </a:p>
        </p:txBody>
      </p:sp>
      <p:sp>
        <p:nvSpPr>
          <p:cNvPr id="27" name="Text Placeholder 17">
            <a:extLst>
              <a:ext uri="{FF2B5EF4-FFF2-40B4-BE49-F238E27FC236}">
                <a16:creationId xmlns:a16="http://schemas.microsoft.com/office/drawing/2014/main" id="{C5889C5B-72CA-D335-92AD-FCB9FEDAB85C}"/>
              </a:ext>
            </a:extLst>
          </p:cNvPr>
          <p:cNvSpPr>
            <a:spLocks noGrp="1"/>
          </p:cNvSpPr>
          <p:nvPr>
            <p:ph type="body" sz="quarter" idx="49" hasCustomPrompt="1"/>
          </p:nvPr>
        </p:nvSpPr>
        <p:spPr>
          <a:xfrm>
            <a:off x="417578" y="5122915"/>
            <a:ext cx="804672" cy="804672"/>
          </a:xfrm>
          <a:prstGeom prst="ellipse">
            <a:avLst/>
          </a:prstGeom>
          <a:ln w="38100">
            <a:solidFill>
              <a:schemeClr val="accent3"/>
            </a:solidFill>
          </a:ln>
        </p:spPr>
        <p:txBody>
          <a:bodyPr anchor="ctr">
            <a:normAutofit/>
          </a:bodyPr>
          <a:lstStyle>
            <a:lvl1pPr marL="0" indent="0" algn="ctr">
              <a:buNone/>
              <a:defRPr sz="2000" cap="all" baseline="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Q4</a:t>
            </a:r>
          </a:p>
        </p:txBody>
      </p:sp>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286000" cy="302186"/>
          </a:xfrm>
        </p:spPr>
        <p:txBody>
          <a:bodyPr>
            <a:noAutofit/>
          </a:bodyPr>
          <a:lstStyle>
            <a:lvl1pPr marL="0" indent="0">
              <a:buNone/>
              <a:defRPr sz="18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hasCustomPrompt="1"/>
          </p:nvPr>
        </p:nvSpPr>
        <p:spPr>
          <a:xfrm>
            <a:off x="1580060" y="2111375"/>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286000" cy="302186"/>
          </a:xfrm>
        </p:spPr>
        <p:txBody>
          <a:bodyPr>
            <a:noAutofit/>
          </a:bodyPr>
          <a:lstStyle>
            <a:lvl1pPr marL="0" indent="0">
              <a:buNone/>
              <a:defRPr sz="18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hasCustomPrompt="1"/>
          </p:nvPr>
        </p:nvSpPr>
        <p:spPr>
          <a:xfrm>
            <a:off x="1580060" y="3254810"/>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286000" cy="302186"/>
          </a:xfrm>
        </p:spPr>
        <p:txBody>
          <a:bodyPr>
            <a:noAutofit/>
          </a:bodyPr>
          <a:lstStyle>
            <a:lvl1pPr marL="0" indent="0">
              <a:buNone/>
              <a:defRPr sz="18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hasCustomPrompt="1"/>
          </p:nvPr>
        </p:nvSpPr>
        <p:spPr>
          <a:xfrm>
            <a:off x="1580060" y="4392591"/>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286000" cy="302186"/>
          </a:xfrm>
        </p:spPr>
        <p:txBody>
          <a:bodyPr>
            <a:noAutofit/>
          </a:bodyPr>
          <a:lstStyle>
            <a:lvl1pPr marL="0" indent="0">
              <a:buNone/>
              <a:defRPr sz="18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hasCustomPrompt="1"/>
          </p:nvPr>
        </p:nvSpPr>
        <p:spPr>
          <a:xfrm>
            <a:off x="1580060" y="5566524"/>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28" name="Text Placeholder 17">
            <a:extLst>
              <a:ext uri="{FF2B5EF4-FFF2-40B4-BE49-F238E27FC236}">
                <a16:creationId xmlns:a16="http://schemas.microsoft.com/office/drawing/2014/main" id="{D7DE5D79-599D-DFB8-ABE9-922A0E8FCF90}"/>
              </a:ext>
            </a:extLst>
          </p:cNvPr>
          <p:cNvSpPr>
            <a:spLocks noGrp="1"/>
          </p:cNvSpPr>
          <p:nvPr>
            <p:ph type="body" sz="quarter" idx="50" hasCustomPrompt="1"/>
          </p:nvPr>
        </p:nvSpPr>
        <p:spPr>
          <a:xfrm>
            <a:off x="4550887" y="1709039"/>
            <a:ext cx="804672" cy="804672"/>
          </a:xfrm>
          <a:prstGeom prst="ellipse">
            <a:avLst/>
          </a:prstGeom>
          <a:ln w="38100">
            <a:solidFill>
              <a:schemeClr val="accent4"/>
            </a:solidFill>
          </a:ln>
        </p:spPr>
        <p:txBody>
          <a:bodyPr anchor="ctr">
            <a:normAutofit/>
          </a:bodyPr>
          <a:lstStyle>
            <a:lvl1pPr marL="0" indent="0" algn="ctr">
              <a:buNone/>
              <a:defRPr sz="2000" cap="all" baseline="0">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Q1</a:t>
            </a:r>
          </a:p>
        </p:txBody>
      </p:sp>
      <p:sp>
        <p:nvSpPr>
          <p:cNvPr id="29" name="Text Placeholder 17">
            <a:extLst>
              <a:ext uri="{FF2B5EF4-FFF2-40B4-BE49-F238E27FC236}">
                <a16:creationId xmlns:a16="http://schemas.microsoft.com/office/drawing/2014/main" id="{C3CA893D-4ACF-DFF1-9805-37620DBE00F6}"/>
              </a:ext>
            </a:extLst>
          </p:cNvPr>
          <p:cNvSpPr>
            <a:spLocks noGrp="1"/>
          </p:cNvSpPr>
          <p:nvPr>
            <p:ph type="body" sz="quarter" idx="51" hasCustomPrompt="1"/>
          </p:nvPr>
        </p:nvSpPr>
        <p:spPr>
          <a:xfrm>
            <a:off x="4550887" y="2854501"/>
            <a:ext cx="804672" cy="804672"/>
          </a:xfrm>
          <a:prstGeom prst="ellipse">
            <a:avLst/>
          </a:prstGeom>
          <a:ln w="38100">
            <a:solidFill>
              <a:schemeClr val="accent5"/>
            </a:solidFill>
          </a:ln>
        </p:spPr>
        <p:txBody>
          <a:bodyPr anchor="ctr">
            <a:normAutofit/>
          </a:bodyPr>
          <a:lstStyle>
            <a:lvl1pPr marL="0" indent="0" algn="ctr">
              <a:buNone/>
              <a:defRPr sz="2000"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Q2</a:t>
            </a:r>
          </a:p>
        </p:txBody>
      </p:sp>
      <p:sp>
        <p:nvSpPr>
          <p:cNvPr id="30" name="Text Placeholder 17">
            <a:extLst>
              <a:ext uri="{FF2B5EF4-FFF2-40B4-BE49-F238E27FC236}">
                <a16:creationId xmlns:a16="http://schemas.microsoft.com/office/drawing/2014/main" id="{1547E96D-DC67-55BA-2A08-4A74F1C63C27}"/>
              </a:ext>
            </a:extLst>
          </p:cNvPr>
          <p:cNvSpPr>
            <a:spLocks noGrp="1"/>
          </p:cNvSpPr>
          <p:nvPr>
            <p:ph type="body" sz="quarter" idx="52" hasCustomPrompt="1"/>
          </p:nvPr>
        </p:nvSpPr>
        <p:spPr>
          <a:xfrm>
            <a:off x="4550887" y="3988708"/>
            <a:ext cx="804672" cy="804672"/>
          </a:xfrm>
          <a:prstGeom prst="ellipse">
            <a:avLst/>
          </a:prstGeom>
          <a:ln w="38100">
            <a:solidFill>
              <a:schemeClr val="accent6"/>
            </a:solidFill>
          </a:ln>
        </p:spPr>
        <p:txBody>
          <a:bodyPr anchor="ctr">
            <a:normAutofit/>
          </a:bodyPr>
          <a:lstStyle>
            <a:lvl1pPr marL="0" indent="0" algn="ctr">
              <a:buNone/>
              <a:defRPr sz="2000" cap="all"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Q3</a:t>
            </a:r>
          </a:p>
        </p:txBody>
      </p:sp>
      <p:sp>
        <p:nvSpPr>
          <p:cNvPr id="31" name="Text Placeholder 17">
            <a:extLst>
              <a:ext uri="{FF2B5EF4-FFF2-40B4-BE49-F238E27FC236}">
                <a16:creationId xmlns:a16="http://schemas.microsoft.com/office/drawing/2014/main" id="{FA1E7B28-3ADC-1890-14E4-6F9A13C95C0F}"/>
              </a:ext>
            </a:extLst>
          </p:cNvPr>
          <p:cNvSpPr>
            <a:spLocks noGrp="1"/>
          </p:cNvSpPr>
          <p:nvPr>
            <p:ph type="body" sz="quarter" idx="53" hasCustomPrompt="1"/>
          </p:nvPr>
        </p:nvSpPr>
        <p:spPr>
          <a:xfrm>
            <a:off x="4550887" y="5122915"/>
            <a:ext cx="804672" cy="804672"/>
          </a:xfrm>
          <a:prstGeom prst="ellipse">
            <a:avLst/>
          </a:prstGeom>
          <a:ln w="38100">
            <a:solidFill>
              <a:schemeClr val="accent3"/>
            </a:solidFill>
          </a:ln>
        </p:spPr>
        <p:txBody>
          <a:bodyPr anchor="ctr">
            <a:normAutofit/>
          </a:bodyPr>
          <a:lstStyle>
            <a:lvl1pPr marL="0" indent="0" algn="ctr">
              <a:buNone/>
              <a:defRPr sz="2000" cap="all" baseline="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Q4</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286000" cy="302186"/>
          </a:xfrm>
        </p:spPr>
        <p:txBody>
          <a:bodyPr>
            <a:noAutofit/>
          </a:bodyPr>
          <a:lstStyle>
            <a:lvl1pPr marL="0" indent="0">
              <a:buNone/>
              <a:defRPr sz="18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hasCustomPrompt="1"/>
          </p:nvPr>
        </p:nvSpPr>
        <p:spPr>
          <a:xfrm>
            <a:off x="5674540" y="2111375"/>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286000" cy="302186"/>
          </a:xfrm>
        </p:spPr>
        <p:txBody>
          <a:bodyPr>
            <a:noAutofit/>
          </a:bodyPr>
          <a:lstStyle>
            <a:lvl1pPr marL="0" indent="0">
              <a:buNone/>
              <a:defRPr sz="18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hasCustomPrompt="1"/>
          </p:nvPr>
        </p:nvSpPr>
        <p:spPr>
          <a:xfrm>
            <a:off x="5674540" y="3254810"/>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286000" cy="302186"/>
          </a:xfrm>
        </p:spPr>
        <p:txBody>
          <a:bodyPr>
            <a:noAutofit/>
          </a:bodyPr>
          <a:lstStyle>
            <a:lvl1pPr marL="0" indent="0">
              <a:buNone/>
              <a:defRPr sz="18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hasCustomPrompt="1"/>
          </p:nvPr>
        </p:nvSpPr>
        <p:spPr>
          <a:xfrm>
            <a:off x="5674540" y="4392591"/>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286000" cy="302186"/>
          </a:xfrm>
        </p:spPr>
        <p:txBody>
          <a:bodyPr>
            <a:noAutofit/>
          </a:bodyPr>
          <a:lstStyle>
            <a:lvl1pPr marL="0" indent="0">
              <a:buNone/>
              <a:defRPr sz="18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hasCustomPrompt="1"/>
          </p:nvPr>
        </p:nvSpPr>
        <p:spPr>
          <a:xfrm>
            <a:off x="5674540" y="5566524"/>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32" name="Text Placeholder 17">
            <a:extLst>
              <a:ext uri="{FF2B5EF4-FFF2-40B4-BE49-F238E27FC236}">
                <a16:creationId xmlns:a16="http://schemas.microsoft.com/office/drawing/2014/main" id="{B373CF34-717A-BA57-91E4-2577FD317FEE}"/>
              </a:ext>
            </a:extLst>
          </p:cNvPr>
          <p:cNvSpPr>
            <a:spLocks noGrp="1"/>
          </p:cNvSpPr>
          <p:nvPr>
            <p:ph type="body" sz="quarter" idx="54" hasCustomPrompt="1"/>
          </p:nvPr>
        </p:nvSpPr>
        <p:spPr>
          <a:xfrm>
            <a:off x="8524917" y="1709039"/>
            <a:ext cx="804672" cy="804672"/>
          </a:xfrm>
          <a:prstGeom prst="ellipse">
            <a:avLst/>
          </a:prstGeom>
          <a:ln w="38100">
            <a:solidFill>
              <a:schemeClr val="accent4"/>
            </a:solidFill>
          </a:ln>
        </p:spPr>
        <p:txBody>
          <a:bodyPr anchor="ctr">
            <a:normAutofit/>
          </a:bodyPr>
          <a:lstStyle>
            <a:lvl1pPr marL="0" indent="0" algn="ctr">
              <a:buNone/>
              <a:defRPr sz="2000" cap="all" baseline="0">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Q1</a:t>
            </a:r>
          </a:p>
        </p:txBody>
      </p:sp>
      <p:sp>
        <p:nvSpPr>
          <p:cNvPr id="33" name="Text Placeholder 17">
            <a:extLst>
              <a:ext uri="{FF2B5EF4-FFF2-40B4-BE49-F238E27FC236}">
                <a16:creationId xmlns:a16="http://schemas.microsoft.com/office/drawing/2014/main" id="{411A0259-BEF2-E04F-DD42-1C1A80D357D4}"/>
              </a:ext>
            </a:extLst>
          </p:cNvPr>
          <p:cNvSpPr>
            <a:spLocks noGrp="1"/>
          </p:cNvSpPr>
          <p:nvPr>
            <p:ph type="body" sz="quarter" idx="55" hasCustomPrompt="1"/>
          </p:nvPr>
        </p:nvSpPr>
        <p:spPr>
          <a:xfrm>
            <a:off x="8524917" y="2854501"/>
            <a:ext cx="804672" cy="804672"/>
          </a:xfrm>
          <a:prstGeom prst="ellipse">
            <a:avLst/>
          </a:prstGeom>
          <a:ln w="38100">
            <a:solidFill>
              <a:schemeClr val="accent5"/>
            </a:solidFill>
          </a:ln>
        </p:spPr>
        <p:txBody>
          <a:bodyPr anchor="ctr">
            <a:normAutofit/>
          </a:bodyPr>
          <a:lstStyle>
            <a:lvl1pPr marL="0" indent="0" algn="ctr">
              <a:buNone/>
              <a:defRPr sz="2000"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Q2</a:t>
            </a:r>
          </a:p>
        </p:txBody>
      </p:sp>
      <p:sp>
        <p:nvSpPr>
          <p:cNvPr id="34" name="Text Placeholder 17">
            <a:extLst>
              <a:ext uri="{FF2B5EF4-FFF2-40B4-BE49-F238E27FC236}">
                <a16:creationId xmlns:a16="http://schemas.microsoft.com/office/drawing/2014/main" id="{44B6D202-4D05-9FD2-4B6F-3D8B92934EE5}"/>
              </a:ext>
            </a:extLst>
          </p:cNvPr>
          <p:cNvSpPr>
            <a:spLocks noGrp="1"/>
          </p:cNvSpPr>
          <p:nvPr>
            <p:ph type="body" sz="quarter" idx="56" hasCustomPrompt="1"/>
          </p:nvPr>
        </p:nvSpPr>
        <p:spPr>
          <a:xfrm>
            <a:off x="8524917" y="3988708"/>
            <a:ext cx="804672" cy="804672"/>
          </a:xfrm>
          <a:prstGeom prst="ellipse">
            <a:avLst/>
          </a:prstGeom>
          <a:ln w="38100">
            <a:solidFill>
              <a:schemeClr val="accent6"/>
            </a:solidFill>
          </a:ln>
        </p:spPr>
        <p:txBody>
          <a:bodyPr anchor="ctr">
            <a:normAutofit/>
          </a:bodyPr>
          <a:lstStyle>
            <a:lvl1pPr marL="0" indent="0" algn="ctr">
              <a:buNone/>
              <a:defRPr sz="2000" cap="all"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Q3</a:t>
            </a:r>
          </a:p>
        </p:txBody>
      </p:sp>
      <p:sp>
        <p:nvSpPr>
          <p:cNvPr id="35" name="Text Placeholder 17">
            <a:extLst>
              <a:ext uri="{FF2B5EF4-FFF2-40B4-BE49-F238E27FC236}">
                <a16:creationId xmlns:a16="http://schemas.microsoft.com/office/drawing/2014/main" id="{1A4D00E5-D3FF-BC23-98FB-5B61AEFB3231}"/>
              </a:ext>
            </a:extLst>
          </p:cNvPr>
          <p:cNvSpPr>
            <a:spLocks noGrp="1"/>
          </p:cNvSpPr>
          <p:nvPr>
            <p:ph type="body" sz="quarter" idx="57" hasCustomPrompt="1"/>
          </p:nvPr>
        </p:nvSpPr>
        <p:spPr>
          <a:xfrm>
            <a:off x="8524917" y="5122915"/>
            <a:ext cx="804672" cy="804672"/>
          </a:xfrm>
          <a:prstGeom prst="ellipse">
            <a:avLst/>
          </a:prstGeom>
          <a:ln w="38100">
            <a:solidFill>
              <a:schemeClr val="accent3"/>
            </a:solidFill>
          </a:ln>
        </p:spPr>
        <p:txBody>
          <a:bodyPr anchor="ctr">
            <a:normAutofit/>
          </a:bodyPr>
          <a:lstStyle>
            <a:lvl1pPr marL="0" indent="0" algn="ctr">
              <a:buNone/>
              <a:defRPr sz="2000" cap="all" baseline="0">
                <a:solidFill>
                  <a:schemeClr val="accent3"/>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Q4</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286000" cy="302186"/>
          </a:xfrm>
        </p:spPr>
        <p:txBody>
          <a:bodyPr>
            <a:noAutofit/>
          </a:bodyPr>
          <a:lstStyle>
            <a:lvl1pPr marL="0" indent="0">
              <a:buNone/>
              <a:defRPr sz="1800" b="1" cap="all" baseline="0">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hasCustomPrompt="1"/>
          </p:nvPr>
        </p:nvSpPr>
        <p:spPr>
          <a:xfrm>
            <a:off x="9697900" y="2111375"/>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286000" cy="302186"/>
          </a:xfrm>
        </p:spPr>
        <p:txBody>
          <a:bodyPr>
            <a:noAutofit/>
          </a:bodyPr>
          <a:lstStyle>
            <a:lvl1pPr marL="0" indent="0">
              <a:buNone/>
              <a:defRPr sz="1800" b="1" cap="all" baseline="0">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hasCustomPrompt="1"/>
          </p:nvPr>
        </p:nvSpPr>
        <p:spPr>
          <a:xfrm>
            <a:off x="9697900" y="3254810"/>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286000" cy="302186"/>
          </a:xfrm>
        </p:spPr>
        <p:txBody>
          <a:bodyPr>
            <a:noAutofit/>
          </a:bodyPr>
          <a:lstStyle>
            <a:lvl1pPr marL="0" indent="0">
              <a:buNone/>
              <a:defRPr sz="1800" b="1" cap="all" baseline="0">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hasCustomPrompt="1"/>
          </p:nvPr>
        </p:nvSpPr>
        <p:spPr>
          <a:xfrm>
            <a:off x="9697900" y="4392591"/>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286000" cy="302186"/>
          </a:xfrm>
        </p:spPr>
        <p:txBody>
          <a:bodyPr>
            <a:noAutofit/>
          </a:bodyPr>
          <a:lstStyle>
            <a:lvl1pPr marL="0" indent="0">
              <a:buNone/>
              <a:defRPr sz="1800" b="1" cap="all" baseline="0">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add text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hasCustomPrompt="1"/>
          </p:nvPr>
        </p:nvSpPr>
        <p:spPr>
          <a:xfrm>
            <a:off x="9697900" y="5566524"/>
            <a:ext cx="2286000" cy="706438"/>
          </a:xfrm>
        </p:spPr>
        <p:txBody>
          <a:bodyPr wrap="square">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add text</a:t>
            </a:r>
          </a:p>
        </p:txBody>
      </p:sp>
    </p:spTree>
    <p:extLst>
      <p:ext uri="{BB962C8B-B14F-4D97-AF65-F5344CB8AC3E}">
        <p14:creationId xmlns:p14="http://schemas.microsoft.com/office/powerpoint/2010/main" val="111913400"/>
      </p:ext>
    </p:extLst>
  </p:cSld>
  <p:clrMapOvr>
    <a:masterClrMapping/>
  </p:clrMapOvr>
  <p:extLst>
    <p:ext uri="{DCECCB84-F9BA-43D5-87BE-67443E8EF086}">
      <p15:sldGuideLst xmlns:p15="http://schemas.microsoft.com/office/powerpoint/2012/main">
        <p15:guide id="1" pos="2544" userDrawn="1">
          <p15:clr>
            <a:srgbClr val="FBAE40"/>
          </p15:clr>
        </p15:guide>
        <p15:guide id="2" pos="5112">
          <p15:clr>
            <a:srgbClr val="FBAE40"/>
          </p15:clr>
        </p15:guide>
        <p15:guide id="4" pos="5256">
          <p15:clr>
            <a:srgbClr val="5ACBF0"/>
          </p15:clr>
        </p15:guide>
        <p15:guide id="5" pos="4968" userDrawn="1">
          <p15:clr>
            <a:srgbClr val="5ACBF0"/>
          </p15:clr>
        </p15:guide>
        <p15:guide id="6" pos="2688" userDrawn="1">
          <p15:clr>
            <a:srgbClr val="5ACBF0"/>
          </p15:clr>
        </p15:guide>
        <p15:guide id="7" pos="2400" userDrawn="1">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3/5/2025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129471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3/5/2025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4025886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3/5/2025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39526721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CSS Strategy Map">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CC2491D-6318-0C47-A4D6-85273C2DB812}"/>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pic>
        <p:nvPicPr>
          <p:cNvPr id="3" name="Picture 2">
            <a:extLst>
              <a:ext uri="{FF2B5EF4-FFF2-40B4-BE49-F238E27FC236}">
                <a16:creationId xmlns:a16="http://schemas.microsoft.com/office/drawing/2014/main" id="{0073E827-B353-4358-BB61-424623A57A2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0387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pic>
        <p:nvPicPr>
          <p:cNvPr id="9" name="Picture 8">
            <a:extLst>
              <a:ext uri="{FF2B5EF4-FFF2-40B4-BE49-F238E27FC236}">
                <a16:creationId xmlns:a16="http://schemas.microsoft.com/office/drawing/2014/main" id="{A452499F-A4D3-6545-BFC9-BF8BDE8A3D30}"/>
              </a:ext>
            </a:extLst>
          </p:cNvPr>
          <p:cNvPicPr>
            <a:picLocks noChangeAspect="1"/>
          </p:cNvPicPr>
          <p:nvPr userDrawn="1"/>
        </p:nvPicPr>
        <p:blipFill>
          <a:blip r:embed="rId2"/>
          <a:stretch>
            <a:fillRect/>
          </a:stretch>
        </p:blipFill>
        <p:spPr>
          <a:xfrm>
            <a:off x="355841" y="6199290"/>
            <a:ext cx="990359" cy="439346"/>
          </a:xfrm>
          <a:prstGeom prst="rect">
            <a:avLst/>
          </a:prstGeom>
        </p:spPr>
      </p:pic>
      <p:sp>
        <p:nvSpPr>
          <p:cNvPr id="6" name="Slide Number Placeholder 5">
            <a:extLst>
              <a:ext uri="{FF2B5EF4-FFF2-40B4-BE49-F238E27FC236}">
                <a16:creationId xmlns:a16="http://schemas.microsoft.com/office/drawing/2014/main" id="{B003714A-7A3B-8C4F-8913-4DE1AA2BB61A}"/>
              </a:ext>
            </a:extLst>
          </p:cNvPr>
          <p:cNvSpPr>
            <a:spLocks noGrp="1"/>
          </p:cNvSpPr>
          <p:nvPr>
            <p:ph type="sldNum" sz="quarter" idx="12"/>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3325812" cy="1054100"/>
          </a:xfrm>
        </p:spPr>
        <p:txBody>
          <a:bodyPr anchor="t">
            <a:normAutofit/>
          </a:bodyPr>
          <a:lstStyle>
            <a:lvl1pPr marL="0" indent="0">
              <a:buNone/>
              <a:defRPr sz="3200" b="1">
                <a:solidFill>
                  <a:schemeClr val="accent1"/>
                </a:solidFill>
              </a:defRPr>
            </a:lvl1pPr>
          </a:lstStyle>
          <a:p>
            <a:pPr lvl="0"/>
            <a:r>
              <a:rPr lang="en-US"/>
              <a:t>SLIDE TITLE GOES</a:t>
            </a:r>
          </a:p>
          <a:p>
            <a:pPr lvl="0"/>
            <a:r>
              <a:rPr lang="en-US"/>
              <a:t>HERE</a:t>
            </a:r>
          </a:p>
        </p:txBody>
      </p:sp>
    </p:spTree>
    <p:extLst>
      <p:ext uri="{BB962C8B-B14F-4D97-AF65-F5344CB8AC3E}">
        <p14:creationId xmlns:p14="http://schemas.microsoft.com/office/powerpoint/2010/main" val="3689238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3/5/2025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4CE0E2CA-AD2A-4940-838D-EDD2A461CDF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2813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a:t>Click to add content</a:t>
            </a:r>
          </a:p>
          <a:p>
            <a:pPr lvl="1"/>
            <a:r>
              <a:rPr lang="en-US"/>
              <a:t>Second level</a:t>
            </a:r>
          </a:p>
          <a:p>
            <a:pPr lvl="2"/>
            <a:r>
              <a:rPr lang="en-US"/>
              <a:t>Third level</a:t>
            </a:r>
          </a:p>
          <a:p>
            <a:pPr lvl="3"/>
            <a:endParaRPr lang="en-US"/>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61E46-BD3F-36E7-CA39-F1CFD824DD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7A3EE7-89C9-0389-2E07-558094B1E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45C263-52D9-F1CA-495D-2AE6B7B5D541}"/>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5" name="Footer Placeholder 4">
            <a:extLst>
              <a:ext uri="{FF2B5EF4-FFF2-40B4-BE49-F238E27FC236}">
                <a16:creationId xmlns:a16="http://schemas.microsoft.com/office/drawing/2014/main" id="{6BA44E99-F9C9-43BC-8C12-7482A57B4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104BE-9031-135D-24B0-B89FB7E24D2B}"/>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3321909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DAD3C-768C-20DC-3EB6-77EE2485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59C2C1-DB6F-6B47-376A-B0D26CF6D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59A7B-E236-CB24-8589-1C6F88C7B6E8}"/>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5" name="Footer Placeholder 4">
            <a:extLst>
              <a:ext uri="{FF2B5EF4-FFF2-40B4-BE49-F238E27FC236}">
                <a16:creationId xmlns:a16="http://schemas.microsoft.com/office/drawing/2014/main" id="{47F31C0D-8822-55A2-D5B8-D8FE3ECFC1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54088-CD4F-1529-DAAA-D3ED4FA08461}"/>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650332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3/5/2025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26414903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CAE4F-F559-26C1-197B-7822B75AB6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B4FC71-3AA8-96B3-F329-84E6005C3B1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869AD2-D2BD-33D0-A533-38A348A120B0}"/>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5" name="Footer Placeholder 4">
            <a:extLst>
              <a:ext uri="{FF2B5EF4-FFF2-40B4-BE49-F238E27FC236}">
                <a16:creationId xmlns:a16="http://schemas.microsoft.com/office/drawing/2014/main" id="{0EF87BA5-F8D4-9F0B-7382-78E76262EE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D1AFCB-9EA3-3D21-C694-749987FAC094}"/>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3027656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295A-54A0-415C-AE85-3B3945D9C8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F62FB9-34EB-04BC-866F-F7C02442C1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5B9E11-FD7B-2EE8-0D41-58817CB568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9DF278-5AB8-2D0D-B1EA-3AB50C365AB2}"/>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6" name="Footer Placeholder 5">
            <a:extLst>
              <a:ext uri="{FF2B5EF4-FFF2-40B4-BE49-F238E27FC236}">
                <a16:creationId xmlns:a16="http://schemas.microsoft.com/office/drawing/2014/main" id="{DE2BFC9D-66D1-6D89-E8EB-BC45945B55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12DE7-EF67-BAE2-85CA-6CAF99C9B500}"/>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14027241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21503-B74B-151D-1A63-B9888B512F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62C6E7-3403-0BD0-FF05-44FB0FF432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62F6F8-8DA8-A4F1-139C-4631ACB71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019324-927A-391C-4605-8A6213B9D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9DA85-C73A-CD93-6D89-FCFA096938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F84B93-24AC-1CFB-7C22-06E17CB53839}"/>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8" name="Footer Placeholder 7">
            <a:extLst>
              <a:ext uri="{FF2B5EF4-FFF2-40B4-BE49-F238E27FC236}">
                <a16:creationId xmlns:a16="http://schemas.microsoft.com/office/drawing/2014/main" id="{4C55ACEE-93A9-ABF2-7398-7C3DCEA7AC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41E2F0-AB8A-D5FC-89C3-B07B1E8BB24F}"/>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42006611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7209-FE37-BDD4-5E38-54DA2C6D4B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915E00-AE09-C698-5BAF-1FF096867D7C}"/>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4" name="Footer Placeholder 3">
            <a:extLst>
              <a:ext uri="{FF2B5EF4-FFF2-40B4-BE49-F238E27FC236}">
                <a16:creationId xmlns:a16="http://schemas.microsoft.com/office/drawing/2014/main" id="{A424D0D9-02F8-14E1-8C65-6F4E7F702F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8F376-B034-4A0E-385C-C82B44B93C20}"/>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42078273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AE1A02-4137-1A09-B70A-E4F58850B03C}"/>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3" name="Footer Placeholder 2">
            <a:extLst>
              <a:ext uri="{FF2B5EF4-FFF2-40B4-BE49-F238E27FC236}">
                <a16:creationId xmlns:a16="http://schemas.microsoft.com/office/drawing/2014/main" id="{845EEF79-E692-D938-FAE9-853DDFE3D4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AD9758-57BD-C251-C1D3-6B1772D1389E}"/>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16068594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6519-C86A-49EF-A95F-76E61B361B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76D05D-28ED-7E10-74A9-76BFF085D6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CB6762-B13C-3BF2-84BA-D1972DC89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404FE3-09E1-AC14-6127-F7239C0CA757}"/>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6" name="Footer Placeholder 5">
            <a:extLst>
              <a:ext uri="{FF2B5EF4-FFF2-40B4-BE49-F238E27FC236}">
                <a16:creationId xmlns:a16="http://schemas.microsoft.com/office/drawing/2014/main" id="{C26DE1B0-9A26-12FD-4E1B-49B08150E2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8B1B4B-B2D3-2F03-453E-3FFC739395B3}"/>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2474215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D682-DCA9-B0FE-2B21-8CE5476DC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89C1E4-D959-6557-0F7C-0298A5CF14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FE5B47-161C-C490-6ECA-3FA0F6F4B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D124F-42AB-F07B-4CA2-00802D20B302}"/>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6" name="Footer Placeholder 5">
            <a:extLst>
              <a:ext uri="{FF2B5EF4-FFF2-40B4-BE49-F238E27FC236}">
                <a16:creationId xmlns:a16="http://schemas.microsoft.com/office/drawing/2014/main" id="{490EEE7D-B2B7-41EE-45E3-9724D7AF6E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776A01-87D6-7855-8E10-24596BEB7B64}"/>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1662481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EDED7-549A-B9AB-C448-47C9CD4A55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85B2F9-8CFC-D993-1991-13868BDFD2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81033-1F0A-0668-DC87-A766D300BA78}"/>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5" name="Footer Placeholder 4">
            <a:extLst>
              <a:ext uri="{FF2B5EF4-FFF2-40B4-BE49-F238E27FC236}">
                <a16:creationId xmlns:a16="http://schemas.microsoft.com/office/drawing/2014/main" id="{A22DD00B-2FC2-F10D-C996-8292A0AF2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22AAD-A9B7-DCDE-D86F-417D21DF7563}"/>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24548698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9AB66B-F32F-B5DD-FE72-47F019CC59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AE9C4F-4F3E-E8A4-9669-F3B30CF7E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C511B3-A76F-3299-7CEF-DA771D0F68D7}"/>
              </a:ext>
            </a:extLst>
          </p:cNvPr>
          <p:cNvSpPr>
            <a:spLocks noGrp="1"/>
          </p:cNvSpPr>
          <p:nvPr>
            <p:ph type="dt" sz="half" idx="10"/>
          </p:nvPr>
        </p:nvSpPr>
        <p:spPr/>
        <p:txBody>
          <a:bodyPr/>
          <a:lstStyle/>
          <a:p>
            <a:fld id="{7657C435-5E87-4A75-8237-1F7FE47621F0}" type="datetimeFigureOut">
              <a:rPr lang="en-US" smtClean="0"/>
              <a:t>3/5/2025</a:t>
            </a:fld>
            <a:endParaRPr lang="en-US"/>
          </a:p>
        </p:txBody>
      </p:sp>
      <p:sp>
        <p:nvSpPr>
          <p:cNvPr id="5" name="Footer Placeholder 4">
            <a:extLst>
              <a:ext uri="{FF2B5EF4-FFF2-40B4-BE49-F238E27FC236}">
                <a16:creationId xmlns:a16="http://schemas.microsoft.com/office/drawing/2014/main" id="{DCC65A76-329D-3340-C1AB-99F2D85D84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827DE-241A-08C1-9103-2BAF2E95D383}"/>
              </a:ext>
            </a:extLst>
          </p:cNvPr>
          <p:cNvSpPr>
            <a:spLocks noGrp="1"/>
          </p:cNvSpPr>
          <p:nvPr>
            <p:ph type="sldNum" sz="quarter" idx="12"/>
          </p:nvPr>
        </p:nvSpPr>
        <p:spPr/>
        <p:txBody>
          <a:bodyPr/>
          <a:lstStyle/>
          <a:p>
            <a:fld id="{521AC4CE-9AA9-466B-9061-97F18A124820}" type="slidenum">
              <a:rPr lang="en-US" smtClean="0"/>
              <a:t>‹#›</a:t>
            </a:fld>
            <a:endParaRPr lang="en-US"/>
          </a:p>
        </p:txBody>
      </p:sp>
    </p:spTree>
    <p:extLst>
      <p:ext uri="{BB962C8B-B14F-4D97-AF65-F5344CB8AC3E}">
        <p14:creationId xmlns:p14="http://schemas.microsoft.com/office/powerpoint/2010/main" val="1272845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BC353E82-9FD7-276D-09E3-819A9FFFC88E}"/>
              </a:ext>
            </a:extLst>
          </p:cNvPr>
          <p:cNvPicPr>
            <a:picLocks noChangeAspect="1"/>
          </p:cNvPicPr>
          <p:nvPr userDrawn="1"/>
        </p:nvPicPr>
        <p:blipFill>
          <a:blip r:embed="rId2"/>
          <a:stretch>
            <a:fillRect/>
          </a:stretch>
        </p:blipFill>
        <p:spPr>
          <a:xfrm>
            <a:off x="-1" y="5862619"/>
            <a:ext cx="12192001" cy="1058641"/>
          </a:xfrm>
          <a:prstGeom prst="rect">
            <a:avLst/>
          </a:prstGeom>
        </p:spPr>
      </p:pic>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917712" y="4372055"/>
            <a:ext cx="105156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917714" y="3199877"/>
            <a:ext cx="10515600" cy="546100"/>
          </a:xfrm>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917713" y="3922491"/>
            <a:ext cx="10515599" cy="273050"/>
          </a:xfrm>
        </p:spPr>
        <p:txBody>
          <a:bodyPr>
            <a:noAutofit/>
          </a:bodyPr>
          <a:lstStyle>
            <a:lvl1pPr marL="0" indent="0" algn="ctr">
              <a:buNone/>
              <a:defRPr sz="1800" b="1">
                <a:solidFill>
                  <a:schemeClr val="accent1"/>
                </a:solidFill>
              </a:defRPr>
            </a:lvl1pPr>
          </a:lstStyle>
          <a:p>
            <a:pPr lvl="0"/>
            <a:r>
              <a:rPr lang="en-US"/>
              <a:t>NAME, TITLE/POSITION</a:t>
            </a:r>
          </a:p>
        </p:txBody>
      </p:sp>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107950" y="6540601"/>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24" name="Text Placeholder 11">
            <a:extLst>
              <a:ext uri="{FF2B5EF4-FFF2-40B4-BE49-F238E27FC236}">
                <a16:creationId xmlns:a16="http://schemas.microsoft.com/office/drawing/2014/main" id="{F4A97D9A-65F0-D81A-BE79-704CAAA895DF}"/>
              </a:ext>
            </a:extLst>
          </p:cNvPr>
          <p:cNvSpPr>
            <a:spLocks noGrp="1"/>
          </p:cNvSpPr>
          <p:nvPr>
            <p:ph type="body" sz="quarter" idx="13" hasCustomPrompt="1"/>
          </p:nvPr>
        </p:nvSpPr>
        <p:spPr>
          <a:xfrm>
            <a:off x="4189229" y="6191488"/>
            <a:ext cx="7775944" cy="685885"/>
          </a:xfrm>
        </p:spPr>
        <p:txBody>
          <a:bodyPr anchor="t">
            <a:normAutofit/>
          </a:bodyPr>
          <a:lstStyle>
            <a:lvl1pPr marL="0" indent="0">
              <a:buNone/>
              <a:defRPr sz="2800" b="1">
                <a:solidFill>
                  <a:schemeClr val="bg1"/>
                </a:solidFill>
              </a:defRPr>
            </a:lvl1pPr>
          </a:lstStyle>
          <a:p>
            <a:pPr lvl="0"/>
            <a:r>
              <a:rPr lang="en-US"/>
              <a:t>Subtitle Goes Here</a:t>
            </a:r>
          </a:p>
        </p:txBody>
      </p:sp>
      <p:pic>
        <p:nvPicPr>
          <p:cNvPr id="32" name="Picture 31" descr="A black and blue background with yellow lines&#10;&#10;Description automatically generated">
            <a:extLst>
              <a:ext uri="{FF2B5EF4-FFF2-40B4-BE49-F238E27FC236}">
                <a16:creationId xmlns:a16="http://schemas.microsoft.com/office/drawing/2014/main" id="{ECBCD947-3DDC-62E5-351F-B2A37F53E8C7}"/>
              </a:ext>
            </a:extLst>
          </p:cNvPr>
          <p:cNvPicPr>
            <a:picLocks noChangeAspect="1"/>
          </p:cNvPicPr>
          <p:nvPr userDrawn="1"/>
        </p:nvPicPr>
        <p:blipFill>
          <a:blip r:embed="rId3"/>
          <a:stretch>
            <a:fillRect/>
          </a:stretch>
        </p:blipFill>
        <p:spPr>
          <a:xfrm>
            <a:off x="0" y="0"/>
            <a:ext cx="12192000" cy="2029059"/>
          </a:xfrm>
          <a:prstGeom prst="rect">
            <a:avLst/>
          </a:prstGeom>
        </p:spPr>
      </p:pic>
    </p:spTree>
    <p:extLst>
      <p:ext uri="{BB962C8B-B14F-4D97-AF65-F5344CB8AC3E}">
        <p14:creationId xmlns:p14="http://schemas.microsoft.com/office/powerpoint/2010/main" val="3555944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3/5/2025</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4CE0E2CA-AD2A-4940-838D-EDD2A461CDFE}"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3431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917712" y="4846976"/>
            <a:ext cx="105156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917714" y="3674798"/>
            <a:ext cx="10515600" cy="546100"/>
          </a:xfrm>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917713" y="4397412"/>
            <a:ext cx="10515599" cy="273050"/>
          </a:xfrm>
        </p:spPr>
        <p:txBody>
          <a:bodyPr>
            <a:noAutofit/>
          </a:bodyPr>
          <a:lstStyle>
            <a:lvl1pPr marL="0" indent="0" algn="ctr">
              <a:buNone/>
              <a:defRPr sz="1800" b="1">
                <a:solidFill>
                  <a:schemeClr val="accent1"/>
                </a:solidFill>
              </a:defRPr>
            </a:lvl1pPr>
          </a:lstStyle>
          <a:p>
            <a:pPr lvl="0"/>
            <a:r>
              <a:rPr lang="en-US"/>
              <a:t>NAME, TITLE/POSITION</a:t>
            </a:r>
          </a:p>
        </p:txBody>
      </p:sp>
      <p:sp>
        <p:nvSpPr>
          <p:cNvPr id="23" name="Slide Number Placeholder 1">
            <a:extLst>
              <a:ext uri="{FF2B5EF4-FFF2-40B4-BE49-F238E27FC236}">
                <a16:creationId xmlns:a16="http://schemas.microsoft.com/office/drawing/2014/main" id="{812ACB34-E7F0-E99F-C13F-AD67A0CD269E}"/>
              </a:ext>
            </a:extLst>
          </p:cNvPr>
          <p:cNvSpPr txBox="1">
            <a:spLocks/>
          </p:cNvSpPr>
          <p:nvPr userDrawn="1"/>
        </p:nvSpPr>
        <p:spPr>
          <a:xfrm>
            <a:off x="107950" y="6505161"/>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accent1"/>
                </a:solidFill>
              </a:rPr>
              <a:pPr/>
              <a:t>‹#›</a:t>
            </a:fld>
            <a:endParaRPr lang="en-US">
              <a:solidFill>
                <a:schemeClr val="accent1"/>
              </a:solidFill>
            </a:endParaRPr>
          </a:p>
        </p:txBody>
      </p:sp>
      <p:pic>
        <p:nvPicPr>
          <p:cNvPr id="2" name="Picture 1" descr="A black and blue background with yellow lines&#10;&#10;Description automatically generated">
            <a:extLst>
              <a:ext uri="{FF2B5EF4-FFF2-40B4-BE49-F238E27FC236}">
                <a16:creationId xmlns:a16="http://schemas.microsoft.com/office/drawing/2014/main" id="{FD2AB90C-42AF-B37B-15C5-C70A99B56AD3}"/>
              </a:ext>
            </a:extLst>
          </p:cNvPr>
          <p:cNvPicPr>
            <a:picLocks noChangeAspect="1"/>
          </p:cNvPicPr>
          <p:nvPr userDrawn="1"/>
        </p:nvPicPr>
        <p:blipFill>
          <a:blip r:embed="rId2"/>
          <a:stretch>
            <a:fillRect/>
          </a:stretch>
        </p:blipFill>
        <p:spPr>
          <a:xfrm>
            <a:off x="0" y="0"/>
            <a:ext cx="12192000" cy="2029059"/>
          </a:xfrm>
          <a:prstGeom prst="rect">
            <a:avLst/>
          </a:prstGeom>
        </p:spPr>
      </p:pic>
    </p:spTree>
    <p:extLst>
      <p:ext uri="{BB962C8B-B14F-4D97-AF65-F5344CB8AC3E}">
        <p14:creationId xmlns:p14="http://schemas.microsoft.com/office/powerpoint/2010/main" val="9831017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023DC-FBF9-E242-77D1-C877EE55288E}"/>
              </a:ext>
            </a:extLst>
          </p:cNvPr>
          <p:cNvPicPr>
            <a:picLocks noChangeAspect="1"/>
          </p:cNvPicPr>
          <p:nvPr userDrawn="1"/>
        </p:nvPicPr>
        <p:blipFill>
          <a:blip r:embed="rId2"/>
          <a:stretch>
            <a:fillRect/>
          </a:stretch>
        </p:blipFill>
        <p:spPr>
          <a:xfrm>
            <a:off x="-1" y="5862619"/>
            <a:ext cx="12192001" cy="1058641"/>
          </a:xfrm>
          <a:prstGeom prst="rect">
            <a:avLst/>
          </a:prstGeom>
        </p:spPr>
      </p:pic>
      <p:sp>
        <p:nvSpPr>
          <p:cNvPr id="4" name="Text Placeholder 11">
            <a:extLst>
              <a:ext uri="{FF2B5EF4-FFF2-40B4-BE49-F238E27FC236}">
                <a16:creationId xmlns:a16="http://schemas.microsoft.com/office/drawing/2014/main" id="{99223505-FE10-076C-503E-489E1EFD350B}"/>
              </a:ext>
            </a:extLst>
          </p:cNvPr>
          <p:cNvSpPr>
            <a:spLocks noGrp="1"/>
          </p:cNvSpPr>
          <p:nvPr>
            <p:ph type="body" sz="quarter" idx="13" hasCustomPrompt="1"/>
          </p:nvPr>
        </p:nvSpPr>
        <p:spPr>
          <a:xfrm>
            <a:off x="4189229" y="6191488"/>
            <a:ext cx="7775944" cy="685885"/>
          </a:xfrm>
        </p:spPr>
        <p:txBody>
          <a:bodyPr anchor="t">
            <a:normAutofit/>
          </a:bodyPr>
          <a:lstStyle>
            <a:lvl1pPr marL="0" indent="0">
              <a:buNone/>
              <a:defRPr sz="2800" b="1">
                <a:solidFill>
                  <a:schemeClr val="bg1"/>
                </a:solidFill>
              </a:defRPr>
            </a:lvl1pPr>
          </a:lstStyle>
          <a:p>
            <a:pPr lvl="0"/>
            <a:r>
              <a:rPr lang="en-US"/>
              <a:t>Subtitle Goes Here</a:t>
            </a:r>
          </a:p>
        </p:txBody>
      </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917712" y="4846976"/>
            <a:ext cx="105156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917714" y="3674798"/>
            <a:ext cx="10515600" cy="546100"/>
          </a:xfrm>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917713" y="4397412"/>
            <a:ext cx="10515599" cy="273050"/>
          </a:xfrm>
        </p:spPr>
        <p:txBody>
          <a:bodyPr>
            <a:noAutofit/>
          </a:bodyPr>
          <a:lstStyle>
            <a:lvl1pPr marL="0" indent="0" algn="ctr">
              <a:buNone/>
              <a:defRPr sz="1800" b="1">
                <a:solidFill>
                  <a:schemeClr val="accent1"/>
                </a:solidFill>
              </a:defRPr>
            </a:lvl1pPr>
          </a:lstStyle>
          <a:p>
            <a:pPr lvl="0"/>
            <a:r>
              <a:rPr lang="en-US"/>
              <a:t>NAME, TITLE/POSITION</a:t>
            </a:r>
          </a:p>
        </p:txBody>
      </p:sp>
      <p:sp>
        <p:nvSpPr>
          <p:cNvPr id="6" name="Slide Number Placeholder 1">
            <a:extLst>
              <a:ext uri="{FF2B5EF4-FFF2-40B4-BE49-F238E27FC236}">
                <a16:creationId xmlns:a16="http://schemas.microsoft.com/office/drawing/2014/main" id="{0433E72E-9D95-513C-14B4-66344D1ABDA5}"/>
              </a:ext>
            </a:extLst>
          </p:cNvPr>
          <p:cNvSpPr txBox="1">
            <a:spLocks/>
          </p:cNvSpPr>
          <p:nvPr userDrawn="1"/>
        </p:nvSpPr>
        <p:spPr>
          <a:xfrm>
            <a:off x="107950" y="6540601"/>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pic>
        <p:nvPicPr>
          <p:cNvPr id="11" name="Picture 10" descr="A blue and black rectangle with yellow line&#10;&#10;Description automatically generated">
            <a:extLst>
              <a:ext uri="{FF2B5EF4-FFF2-40B4-BE49-F238E27FC236}">
                <a16:creationId xmlns:a16="http://schemas.microsoft.com/office/drawing/2014/main" id="{B0AE1B36-4BA6-AC72-3DCA-35F6094DA501}"/>
              </a:ext>
            </a:extLst>
          </p:cNvPr>
          <p:cNvPicPr>
            <a:picLocks noChangeAspect="1"/>
          </p:cNvPicPr>
          <p:nvPr userDrawn="1"/>
        </p:nvPicPr>
        <p:blipFill>
          <a:blip r:embed="rId3"/>
          <a:stretch>
            <a:fillRect/>
          </a:stretch>
        </p:blipFill>
        <p:spPr>
          <a:xfrm>
            <a:off x="-64720" y="-95178"/>
            <a:ext cx="12377691" cy="1605926"/>
          </a:xfrm>
          <a:prstGeom prst="rect">
            <a:avLst/>
          </a:prstGeom>
        </p:spPr>
      </p:pic>
    </p:spTree>
    <p:extLst>
      <p:ext uri="{BB962C8B-B14F-4D97-AF65-F5344CB8AC3E}">
        <p14:creationId xmlns:p14="http://schemas.microsoft.com/office/powerpoint/2010/main" val="33978836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0023DC-FBF9-E242-77D1-C877EE55288E}"/>
              </a:ext>
            </a:extLst>
          </p:cNvPr>
          <p:cNvPicPr>
            <a:picLocks noChangeAspect="1"/>
          </p:cNvPicPr>
          <p:nvPr userDrawn="1"/>
        </p:nvPicPr>
        <p:blipFill>
          <a:blip r:embed="rId2"/>
          <a:stretch>
            <a:fillRect/>
          </a:stretch>
        </p:blipFill>
        <p:spPr>
          <a:xfrm>
            <a:off x="-1" y="5862619"/>
            <a:ext cx="12192001" cy="1058641"/>
          </a:xfrm>
          <a:prstGeom prst="rect">
            <a:avLst/>
          </a:prstGeom>
        </p:spPr>
      </p:pic>
      <p:sp>
        <p:nvSpPr>
          <p:cNvPr id="4" name="Text Placeholder 11">
            <a:extLst>
              <a:ext uri="{FF2B5EF4-FFF2-40B4-BE49-F238E27FC236}">
                <a16:creationId xmlns:a16="http://schemas.microsoft.com/office/drawing/2014/main" id="{99223505-FE10-076C-503E-489E1EFD350B}"/>
              </a:ext>
            </a:extLst>
          </p:cNvPr>
          <p:cNvSpPr>
            <a:spLocks noGrp="1"/>
          </p:cNvSpPr>
          <p:nvPr>
            <p:ph type="body" sz="quarter" idx="13" hasCustomPrompt="1"/>
          </p:nvPr>
        </p:nvSpPr>
        <p:spPr>
          <a:xfrm>
            <a:off x="4189229" y="6191488"/>
            <a:ext cx="7775944" cy="685885"/>
          </a:xfrm>
        </p:spPr>
        <p:txBody>
          <a:bodyPr anchor="t">
            <a:normAutofit/>
          </a:bodyPr>
          <a:lstStyle>
            <a:lvl1pPr marL="0" indent="0">
              <a:buNone/>
              <a:defRPr sz="2800" b="1">
                <a:solidFill>
                  <a:schemeClr val="bg1"/>
                </a:solidFill>
              </a:defRPr>
            </a:lvl1pPr>
          </a:lstStyle>
          <a:p>
            <a:pPr lvl="0"/>
            <a:r>
              <a:rPr lang="en-US"/>
              <a:t>Subtitle Goes Here</a:t>
            </a:r>
          </a:p>
        </p:txBody>
      </p:sp>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917712" y="4846976"/>
            <a:ext cx="10515600" cy="384175"/>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917714" y="3674798"/>
            <a:ext cx="10515600" cy="546100"/>
          </a:xfrm>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917713" y="4397412"/>
            <a:ext cx="10515599" cy="273050"/>
          </a:xfrm>
        </p:spPr>
        <p:txBody>
          <a:bodyPr>
            <a:noAutofit/>
          </a:bodyPr>
          <a:lstStyle>
            <a:lvl1pPr marL="0" indent="0" algn="ctr">
              <a:buNone/>
              <a:defRPr sz="1800" b="1">
                <a:solidFill>
                  <a:schemeClr val="accent1"/>
                </a:solidFill>
              </a:defRPr>
            </a:lvl1pPr>
          </a:lstStyle>
          <a:p>
            <a:pPr lvl="0"/>
            <a:r>
              <a:rPr lang="en-US"/>
              <a:t>NAME, TITLE/POSITION</a:t>
            </a:r>
          </a:p>
        </p:txBody>
      </p:sp>
      <p:sp>
        <p:nvSpPr>
          <p:cNvPr id="6" name="Slide Number Placeholder 1">
            <a:extLst>
              <a:ext uri="{FF2B5EF4-FFF2-40B4-BE49-F238E27FC236}">
                <a16:creationId xmlns:a16="http://schemas.microsoft.com/office/drawing/2014/main" id="{0433E72E-9D95-513C-14B4-66344D1ABDA5}"/>
              </a:ext>
            </a:extLst>
          </p:cNvPr>
          <p:cNvSpPr txBox="1">
            <a:spLocks/>
          </p:cNvSpPr>
          <p:nvPr userDrawn="1"/>
        </p:nvSpPr>
        <p:spPr>
          <a:xfrm>
            <a:off x="107950" y="6540601"/>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pic>
        <p:nvPicPr>
          <p:cNvPr id="11" name="Picture 10" descr="A blue and black rectangle with yellow line&#10;&#10;Description automatically generated">
            <a:extLst>
              <a:ext uri="{FF2B5EF4-FFF2-40B4-BE49-F238E27FC236}">
                <a16:creationId xmlns:a16="http://schemas.microsoft.com/office/drawing/2014/main" id="{B0AE1B36-4BA6-AC72-3DCA-35F6094DA501}"/>
              </a:ext>
            </a:extLst>
          </p:cNvPr>
          <p:cNvPicPr>
            <a:picLocks noChangeAspect="1"/>
          </p:cNvPicPr>
          <p:nvPr userDrawn="1"/>
        </p:nvPicPr>
        <p:blipFill>
          <a:blip r:embed="rId3"/>
          <a:stretch>
            <a:fillRect/>
          </a:stretch>
        </p:blipFill>
        <p:spPr>
          <a:xfrm>
            <a:off x="-92847" y="-323778"/>
            <a:ext cx="12377691" cy="1605926"/>
          </a:xfrm>
          <a:prstGeom prst="rect">
            <a:avLst/>
          </a:prstGeom>
        </p:spPr>
      </p:pic>
    </p:spTree>
    <p:extLst>
      <p:ext uri="{BB962C8B-B14F-4D97-AF65-F5344CB8AC3E}">
        <p14:creationId xmlns:p14="http://schemas.microsoft.com/office/powerpoint/2010/main" val="800693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97890AC-BCD1-6765-D513-4AC4934E0F81}"/>
              </a:ext>
            </a:extLst>
          </p:cNvPr>
          <p:cNvPicPr>
            <a:picLocks noChangeAspect="1"/>
          </p:cNvPicPr>
          <p:nvPr userDrawn="1"/>
        </p:nvPicPr>
        <p:blipFill>
          <a:blip r:embed="rId2"/>
          <a:stretch>
            <a:fillRect/>
          </a:stretch>
        </p:blipFill>
        <p:spPr>
          <a:xfrm>
            <a:off x="-25491" y="5799957"/>
            <a:ext cx="12231369" cy="1062058"/>
          </a:xfrm>
          <a:prstGeom prst="rect">
            <a:avLst/>
          </a:prstGeom>
        </p:spPr>
      </p:pic>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838199" y="3789968"/>
            <a:ext cx="10460664" cy="666907"/>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838200" y="2514902"/>
            <a:ext cx="10515600" cy="546100"/>
          </a:xfrm>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838199" y="3259260"/>
            <a:ext cx="10460665" cy="317152"/>
          </a:xfrm>
        </p:spPr>
        <p:txBody>
          <a:bodyPr>
            <a:noAutofit/>
          </a:bodyPr>
          <a:lstStyle>
            <a:lvl1pPr marL="0" indent="0" algn="ctr">
              <a:buNone/>
              <a:defRPr sz="1800" b="1">
                <a:solidFill>
                  <a:schemeClr val="accent1"/>
                </a:solidFill>
              </a:defRPr>
            </a:lvl1pPr>
          </a:lstStyle>
          <a:p>
            <a:pPr lvl="0"/>
            <a:r>
              <a:rPr lang="en-US"/>
              <a:t>NAME, TITLE/POSITION</a:t>
            </a:r>
          </a:p>
        </p:txBody>
      </p:sp>
      <p:sp>
        <p:nvSpPr>
          <p:cNvPr id="11" name="Slide Number Placeholder 1">
            <a:extLst>
              <a:ext uri="{FF2B5EF4-FFF2-40B4-BE49-F238E27FC236}">
                <a16:creationId xmlns:a16="http://schemas.microsoft.com/office/drawing/2014/main" id="{4A82078C-8234-BE13-766B-FFB5CA508747}"/>
              </a:ext>
            </a:extLst>
          </p:cNvPr>
          <p:cNvSpPr txBox="1">
            <a:spLocks/>
          </p:cNvSpPr>
          <p:nvPr userDrawn="1"/>
        </p:nvSpPr>
        <p:spPr>
          <a:xfrm>
            <a:off x="107950" y="6483897"/>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2" name="Text Placeholder 11">
            <a:extLst>
              <a:ext uri="{FF2B5EF4-FFF2-40B4-BE49-F238E27FC236}">
                <a16:creationId xmlns:a16="http://schemas.microsoft.com/office/drawing/2014/main" id="{0C77BA4C-2819-75C4-D2B0-237CC8EDC315}"/>
              </a:ext>
            </a:extLst>
          </p:cNvPr>
          <p:cNvSpPr>
            <a:spLocks noGrp="1"/>
          </p:cNvSpPr>
          <p:nvPr>
            <p:ph type="body" sz="quarter" idx="13" hasCustomPrompt="1"/>
          </p:nvPr>
        </p:nvSpPr>
        <p:spPr>
          <a:xfrm>
            <a:off x="5411787" y="6163136"/>
            <a:ext cx="6553385" cy="685885"/>
          </a:xfrm>
        </p:spPr>
        <p:txBody>
          <a:bodyPr anchor="t">
            <a:normAutofit/>
          </a:bodyPr>
          <a:lstStyle>
            <a:lvl1pPr marL="0" indent="0">
              <a:buNone/>
              <a:defRPr sz="2800" b="1">
                <a:solidFill>
                  <a:schemeClr val="bg1"/>
                </a:solidFill>
              </a:defRPr>
            </a:lvl1pPr>
          </a:lstStyle>
          <a:p>
            <a:pPr lvl="0"/>
            <a:r>
              <a:rPr lang="en-US"/>
              <a:t>Subtitle Goes Here</a:t>
            </a:r>
          </a:p>
        </p:txBody>
      </p:sp>
      <p:pic>
        <p:nvPicPr>
          <p:cNvPr id="4" name="Picture 3" descr="A blue and black rectangle with yellow line&#10;&#10;Description automatically generated">
            <a:extLst>
              <a:ext uri="{FF2B5EF4-FFF2-40B4-BE49-F238E27FC236}">
                <a16:creationId xmlns:a16="http://schemas.microsoft.com/office/drawing/2014/main" id="{86E46665-0E93-5E26-F698-BA1DB8A904D9}"/>
              </a:ext>
            </a:extLst>
          </p:cNvPr>
          <p:cNvPicPr>
            <a:picLocks noChangeAspect="1"/>
          </p:cNvPicPr>
          <p:nvPr userDrawn="1"/>
        </p:nvPicPr>
        <p:blipFill>
          <a:blip r:embed="rId3"/>
          <a:stretch>
            <a:fillRect/>
          </a:stretch>
        </p:blipFill>
        <p:spPr>
          <a:xfrm>
            <a:off x="-133711" y="-96183"/>
            <a:ext cx="12459422" cy="1616530"/>
          </a:xfrm>
          <a:prstGeom prst="rect">
            <a:avLst/>
          </a:prstGeom>
        </p:spPr>
      </p:pic>
    </p:spTree>
    <p:extLst>
      <p:ext uri="{BB962C8B-B14F-4D97-AF65-F5344CB8AC3E}">
        <p14:creationId xmlns:p14="http://schemas.microsoft.com/office/powerpoint/2010/main" val="317450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2FF4C0FA-7380-A345-8860-322B67A7C0C3}"/>
              </a:ext>
            </a:extLst>
          </p:cNvPr>
          <p:cNvSpPr>
            <a:spLocks noGrp="1"/>
          </p:cNvSpPr>
          <p:nvPr>
            <p:ph type="body" sz="quarter" idx="10" hasCustomPrompt="1"/>
          </p:nvPr>
        </p:nvSpPr>
        <p:spPr>
          <a:xfrm>
            <a:off x="838199" y="3789968"/>
            <a:ext cx="10460664" cy="666907"/>
          </a:xfrm>
        </p:spPr>
        <p:txBody>
          <a:bodyPr anchor="ctr">
            <a:normAutofit/>
          </a:bodyPr>
          <a:lstStyle>
            <a:lvl1pPr marL="0" indent="0" algn="ctr">
              <a:buNone/>
              <a:defRPr sz="1400" b="1" spc="300">
                <a:solidFill>
                  <a:schemeClr val="accent1"/>
                </a:solidFill>
              </a:defRPr>
            </a:lvl1pPr>
          </a:lstStyle>
          <a:p>
            <a:pPr lvl="0"/>
            <a:r>
              <a:rPr lang="en-US"/>
              <a:t>DATE GOES HERE</a:t>
            </a:r>
          </a:p>
        </p:txBody>
      </p:sp>
      <p:sp>
        <p:nvSpPr>
          <p:cNvPr id="3" name="Title 2">
            <a:extLst>
              <a:ext uri="{FF2B5EF4-FFF2-40B4-BE49-F238E27FC236}">
                <a16:creationId xmlns:a16="http://schemas.microsoft.com/office/drawing/2014/main" id="{D6AF60C1-5E5B-B943-8C0E-18A2EC5293CE}"/>
              </a:ext>
            </a:extLst>
          </p:cNvPr>
          <p:cNvSpPr>
            <a:spLocks noGrp="1"/>
          </p:cNvSpPr>
          <p:nvPr>
            <p:ph type="title" hasCustomPrompt="1"/>
          </p:nvPr>
        </p:nvSpPr>
        <p:spPr>
          <a:xfrm>
            <a:off x="838200" y="2514902"/>
            <a:ext cx="10515600" cy="546100"/>
          </a:xfrm>
        </p:spPr>
        <p:txBody>
          <a:bodyPr/>
          <a:lstStyle>
            <a:lvl1pPr>
              <a:defRPr/>
            </a:lvl1pPr>
          </a:lstStyle>
          <a:p>
            <a:r>
              <a:rPr lang="en-US"/>
              <a:t>CLICK TO EDIT PRESENTATION TITLE</a:t>
            </a:r>
          </a:p>
        </p:txBody>
      </p:sp>
      <p:sp>
        <p:nvSpPr>
          <p:cNvPr id="5" name="Text Placeholder 4">
            <a:extLst>
              <a:ext uri="{FF2B5EF4-FFF2-40B4-BE49-F238E27FC236}">
                <a16:creationId xmlns:a16="http://schemas.microsoft.com/office/drawing/2014/main" id="{27168050-D394-41E3-8157-E352DD4C35D7}"/>
              </a:ext>
            </a:extLst>
          </p:cNvPr>
          <p:cNvSpPr>
            <a:spLocks noGrp="1"/>
          </p:cNvSpPr>
          <p:nvPr>
            <p:ph type="body" sz="quarter" idx="12" hasCustomPrompt="1"/>
          </p:nvPr>
        </p:nvSpPr>
        <p:spPr>
          <a:xfrm>
            <a:off x="838199" y="3259260"/>
            <a:ext cx="10460665" cy="317152"/>
          </a:xfrm>
        </p:spPr>
        <p:txBody>
          <a:bodyPr>
            <a:noAutofit/>
          </a:bodyPr>
          <a:lstStyle>
            <a:lvl1pPr marL="0" indent="0" algn="ctr">
              <a:buNone/>
              <a:defRPr sz="1800" b="1">
                <a:solidFill>
                  <a:schemeClr val="accent1"/>
                </a:solidFill>
              </a:defRPr>
            </a:lvl1pPr>
          </a:lstStyle>
          <a:p>
            <a:pPr lvl="0"/>
            <a:r>
              <a:rPr lang="en-US"/>
              <a:t>NAME, TITLE/POSITION</a:t>
            </a:r>
          </a:p>
        </p:txBody>
      </p:sp>
      <p:sp>
        <p:nvSpPr>
          <p:cNvPr id="11" name="Slide Number Placeholder 1">
            <a:extLst>
              <a:ext uri="{FF2B5EF4-FFF2-40B4-BE49-F238E27FC236}">
                <a16:creationId xmlns:a16="http://schemas.microsoft.com/office/drawing/2014/main" id="{4A82078C-8234-BE13-766B-FFB5CA508747}"/>
              </a:ext>
            </a:extLst>
          </p:cNvPr>
          <p:cNvSpPr txBox="1">
            <a:spLocks/>
          </p:cNvSpPr>
          <p:nvPr userDrawn="1"/>
        </p:nvSpPr>
        <p:spPr>
          <a:xfrm>
            <a:off x="107950" y="6483897"/>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accent1"/>
                </a:solidFill>
              </a:rPr>
              <a:pPr/>
              <a:t>‹#›</a:t>
            </a:fld>
            <a:endParaRPr lang="en-US">
              <a:solidFill>
                <a:schemeClr val="accent1"/>
              </a:solidFill>
            </a:endParaRPr>
          </a:p>
        </p:txBody>
      </p:sp>
      <p:pic>
        <p:nvPicPr>
          <p:cNvPr id="6" name="Picture 5" descr="A blue and black rectangle with yellow line&#10;&#10;Description automatically generated">
            <a:extLst>
              <a:ext uri="{FF2B5EF4-FFF2-40B4-BE49-F238E27FC236}">
                <a16:creationId xmlns:a16="http://schemas.microsoft.com/office/drawing/2014/main" id="{53141220-4544-3A7C-03B6-4D07DB15E08B}"/>
              </a:ext>
            </a:extLst>
          </p:cNvPr>
          <p:cNvPicPr>
            <a:picLocks noChangeAspect="1"/>
          </p:cNvPicPr>
          <p:nvPr userDrawn="1"/>
        </p:nvPicPr>
        <p:blipFill>
          <a:blip r:embed="rId2"/>
          <a:stretch>
            <a:fillRect/>
          </a:stretch>
        </p:blipFill>
        <p:spPr>
          <a:xfrm>
            <a:off x="-133711" y="-96183"/>
            <a:ext cx="12459422" cy="1616530"/>
          </a:xfrm>
          <a:prstGeom prst="rect">
            <a:avLst/>
          </a:prstGeom>
        </p:spPr>
      </p:pic>
    </p:spTree>
    <p:extLst>
      <p:ext uri="{BB962C8B-B14F-4D97-AF65-F5344CB8AC3E}">
        <p14:creationId xmlns:p14="http://schemas.microsoft.com/office/powerpoint/2010/main" val="1651221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D80462-CE94-3BF0-2C79-B859E79C3C78}"/>
              </a:ext>
            </a:extLst>
          </p:cNvPr>
          <p:cNvPicPr>
            <a:picLocks noChangeAspect="1"/>
          </p:cNvPicPr>
          <p:nvPr userDrawn="1"/>
        </p:nvPicPr>
        <p:blipFill>
          <a:blip r:embed="rId2"/>
          <a:stretch>
            <a:fillRect/>
          </a:stretch>
        </p:blipFill>
        <p:spPr>
          <a:xfrm>
            <a:off x="-1" y="-49585"/>
            <a:ext cx="12191999" cy="1072590"/>
          </a:xfrm>
          <a:prstGeom prst="rect">
            <a:avLst/>
          </a:prstGeom>
        </p:spPr>
      </p:pic>
      <p:pic>
        <p:nvPicPr>
          <p:cNvPr id="3" name="Picture 2">
            <a:extLst>
              <a:ext uri="{FF2B5EF4-FFF2-40B4-BE49-F238E27FC236}">
                <a16:creationId xmlns:a16="http://schemas.microsoft.com/office/drawing/2014/main" id="{FC2D28C3-0359-2835-A287-41CA5DC46249}"/>
              </a:ext>
            </a:extLst>
          </p:cNvPr>
          <p:cNvPicPr>
            <a:picLocks noChangeAspect="1"/>
          </p:cNvPicPr>
          <p:nvPr userDrawn="1"/>
        </p:nvPicPr>
        <p:blipFill>
          <a:blip r:embed="rId3"/>
          <a:stretch>
            <a:fillRect/>
          </a:stretch>
        </p:blipFill>
        <p:spPr>
          <a:xfrm>
            <a:off x="-1" y="5862619"/>
            <a:ext cx="12192001" cy="1058641"/>
          </a:xfrm>
          <a:prstGeom prst="rect">
            <a:avLst/>
          </a:prstGeom>
        </p:spPr>
      </p:pic>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1" name="Picture Placeholder 4">
            <a:extLst>
              <a:ext uri="{FF2B5EF4-FFF2-40B4-BE49-F238E27FC236}">
                <a16:creationId xmlns:a16="http://schemas.microsoft.com/office/drawing/2014/main" id="{2E9306D2-9936-7A40-9D44-E3E1E00E12FD}"/>
              </a:ext>
            </a:extLst>
          </p:cNvPr>
          <p:cNvSpPr>
            <a:spLocks noGrp="1"/>
          </p:cNvSpPr>
          <p:nvPr>
            <p:ph type="pic" sz="quarter" idx="11" hasCustomPrompt="1"/>
          </p:nvPr>
        </p:nvSpPr>
        <p:spPr>
          <a:xfrm>
            <a:off x="6785873" y="934278"/>
            <a:ext cx="5406126" cy="4993916"/>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CDE0AE4F-9721-824D-8402-B11D4D2168B1}"/>
              </a:ext>
            </a:extLst>
          </p:cNvPr>
          <p:cNvSpPr>
            <a:spLocks noGrp="1"/>
          </p:cNvSpPr>
          <p:nvPr>
            <p:ph type="body" sz="quarter" idx="13" hasCustomPrompt="1"/>
          </p:nvPr>
        </p:nvSpPr>
        <p:spPr>
          <a:xfrm>
            <a:off x="839788" y="1432486"/>
            <a:ext cx="5586410" cy="1126415"/>
          </a:xfrm>
        </p:spPr>
        <p:txBody>
          <a:bodyPr anchor="t">
            <a:normAutofit/>
          </a:bodyPr>
          <a:lstStyle>
            <a:lvl1pPr marL="0" indent="0">
              <a:buNone/>
              <a:defRPr sz="3200" b="1">
                <a:solidFill>
                  <a:schemeClr val="accent1"/>
                </a:solidFill>
              </a:defRPr>
            </a:lvl1pPr>
          </a:lstStyle>
          <a:p>
            <a:pPr lvl="0"/>
            <a:r>
              <a:rPr lang="en-US"/>
              <a:t>SLIDE TITLE GOES HERE</a:t>
            </a:r>
          </a:p>
        </p:txBody>
      </p:sp>
      <p:sp>
        <p:nvSpPr>
          <p:cNvPr id="8" name="Slide Number Placeholder 1">
            <a:extLst>
              <a:ext uri="{FF2B5EF4-FFF2-40B4-BE49-F238E27FC236}">
                <a16:creationId xmlns:a16="http://schemas.microsoft.com/office/drawing/2014/main" id="{CB29FDFC-8D6F-B142-3F0F-AE120611CFD4}"/>
              </a:ext>
            </a:extLst>
          </p:cNvPr>
          <p:cNvSpPr txBox="1">
            <a:spLocks/>
          </p:cNvSpPr>
          <p:nvPr userDrawn="1"/>
        </p:nvSpPr>
        <p:spPr>
          <a:xfrm>
            <a:off x="107950" y="6483897"/>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2" name="Text Placeholder 11">
            <a:extLst>
              <a:ext uri="{FF2B5EF4-FFF2-40B4-BE49-F238E27FC236}">
                <a16:creationId xmlns:a16="http://schemas.microsoft.com/office/drawing/2014/main" id="{92A5988D-39E4-4D0E-81F9-44CD35863F5A}"/>
              </a:ext>
            </a:extLst>
          </p:cNvPr>
          <p:cNvSpPr>
            <a:spLocks noGrp="1"/>
          </p:cNvSpPr>
          <p:nvPr>
            <p:ph type="body" sz="quarter" idx="14" hasCustomPrompt="1"/>
          </p:nvPr>
        </p:nvSpPr>
        <p:spPr>
          <a:xfrm>
            <a:off x="4019107" y="6072969"/>
            <a:ext cx="8002772" cy="703516"/>
          </a:xfrm>
        </p:spPr>
        <p:txBody>
          <a:bodyPr anchor="t">
            <a:normAutofit/>
          </a:bodyPr>
          <a:lstStyle>
            <a:lvl1pPr marL="0" indent="0" algn="r">
              <a:buNone/>
              <a:defRPr sz="3200" b="1">
                <a:solidFill>
                  <a:schemeClr val="bg1"/>
                </a:solidFill>
              </a:defRPr>
            </a:lvl1pPr>
          </a:lstStyle>
          <a:p>
            <a:pPr lvl="0"/>
            <a:r>
              <a:rPr lang="en-US"/>
              <a:t>Picture Title Here</a:t>
            </a:r>
          </a:p>
        </p:txBody>
      </p:sp>
    </p:spTree>
    <p:extLst>
      <p:ext uri="{BB962C8B-B14F-4D97-AF65-F5344CB8AC3E}">
        <p14:creationId xmlns:p14="http://schemas.microsoft.com/office/powerpoint/2010/main" val="26333403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E0D41-63E6-9DB5-60DC-C483AFA71923}"/>
              </a:ext>
            </a:extLst>
          </p:cNvPr>
          <p:cNvPicPr>
            <a:picLocks noChangeAspect="1"/>
          </p:cNvPicPr>
          <p:nvPr userDrawn="1"/>
        </p:nvPicPr>
        <p:blipFill>
          <a:blip r:embed="rId2"/>
          <a:stretch>
            <a:fillRect/>
          </a:stretch>
        </p:blipFill>
        <p:spPr>
          <a:xfrm flipH="1">
            <a:off x="0" y="5862619"/>
            <a:ext cx="12192000" cy="1058641"/>
          </a:xfrm>
          <a:prstGeom prst="rect">
            <a:avLst/>
          </a:prstGeom>
        </p:spPr>
      </p:pic>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0" y="850900"/>
            <a:ext cx="5406126" cy="4953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270EFB8C-6DB3-AD49-8522-603E499C26B8}"/>
              </a:ext>
            </a:extLst>
          </p:cNvPr>
          <p:cNvSpPr>
            <a:spLocks noGrp="1"/>
          </p:cNvSpPr>
          <p:nvPr>
            <p:ph type="body" sz="quarter" idx="13" hasCustomPrompt="1"/>
          </p:nvPr>
        </p:nvSpPr>
        <p:spPr>
          <a:xfrm>
            <a:off x="6096000" y="1327111"/>
            <a:ext cx="5642344" cy="1054100"/>
          </a:xfrm>
        </p:spPr>
        <p:txBody>
          <a:bodyPr anchor="t">
            <a:normAutofit/>
          </a:bodyPr>
          <a:lstStyle>
            <a:lvl1pPr marL="0" indent="0">
              <a:buNone/>
              <a:defRPr sz="3200" b="1">
                <a:solidFill>
                  <a:schemeClr val="accent1"/>
                </a:solidFill>
              </a:defRPr>
            </a:lvl1pPr>
          </a:lstStyle>
          <a:p>
            <a:pPr lvl="0"/>
            <a:r>
              <a:rPr lang="en-US"/>
              <a:t>SLIDE TITLE GOES HERE</a:t>
            </a:r>
          </a:p>
        </p:txBody>
      </p:sp>
      <p:sp>
        <p:nvSpPr>
          <p:cNvPr id="11" name="Slide Number Placeholder 1">
            <a:extLst>
              <a:ext uri="{FF2B5EF4-FFF2-40B4-BE49-F238E27FC236}">
                <a16:creationId xmlns:a16="http://schemas.microsoft.com/office/drawing/2014/main" id="{89C63AA1-8BAD-8B46-0A50-EA53F929DFF8}"/>
              </a:ext>
            </a:extLst>
          </p:cNvPr>
          <p:cNvSpPr txBox="1">
            <a:spLocks/>
          </p:cNvSpPr>
          <p:nvPr userDrawn="1"/>
        </p:nvSpPr>
        <p:spPr>
          <a:xfrm>
            <a:off x="9117271" y="6483897"/>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E0E2CA-AD2A-4940-838D-EDD2A461CDFE}" type="slidenum">
              <a:rPr lang="en-US" smtClean="0">
                <a:solidFill>
                  <a:schemeClr val="bg1"/>
                </a:solidFill>
              </a:rPr>
              <a:pPr algn="r"/>
              <a:t>‹#›</a:t>
            </a:fld>
            <a:endParaRPr lang="en-US">
              <a:solidFill>
                <a:schemeClr val="bg1"/>
              </a:solidFill>
            </a:endParaRPr>
          </a:p>
        </p:txBody>
      </p:sp>
      <p:sp>
        <p:nvSpPr>
          <p:cNvPr id="5" name="Text Placeholder 11">
            <a:extLst>
              <a:ext uri="{FF2B5EF4-FFF2-40B4-BE49-F238E27FC236}">
                <a16:creationId xmlns:a16="http://schemas.microsoft.com/office/drawing/2014/main" id="{B696AFE7-7F7B-602C-FAEC-D45EB5B2699E}"/>
              </a:ext>
            </a:extLst>
          </p:cNvPr>
          <p:cNvSpPr>
            <a:spLocks noGrp="1"/>
          </p:cNvSpPr>
          <p:nvPr>
            <p:ph type="body" sz="quarter" idx="14" hasCustomPrompt="1"/>
          </p:nvPr>
        </p:nvSpPr>
        <p:spPr>
          <a:xfrm>
            <a:off x="134496" y="6072969"/>
            <a:ext cx="7974602" cy="703516"/>
          </a:xfrm>
        </p:spPr>
        <p:txBody>
          <a:bodyPr anchor="t">
            <a:normAutofit/>
          </a:bodyPr>
          <a:lstStyle>
            <a:lvl1pPr marL="0" indent="0" algn="l">
              <a:buNone/>
              <a:defRPr sz="3200" b="1">
                <a:solidFill>
                  <a:schemeClr val="bg1"/>
                </a:solidFill>
              </a:defRPr>
            </a:lvl1pPr>
          </a:lstStyle>
          <a:p>
            <a:pPr lvl="0"/>
            <a:r>
              <a:rPr lang="en-US"/>
              <a:t>Picture Title Here</a:t>
            </a:r>
          </a:p>
        </p:txBody>
      </p:sp>
      <p:pic>
        <p:nvPicPr>
          <p:cNvPr id="2" name="Picture 1">
            <a:extLst>
              <a:ext uri="{FF2B5EF4-FFF2-40B4-BE49-F238E27FC236}">
                <a16:creationId xmlns:a16="http://schemas.microsoft.com/office/drawing/2014/main" id="{FFA9D0F9-7130-C1B5-9320-5ED3AF4DB2F1}"/>
              </a:ext>
            </a:extLst>
          </p:cNvPr>
          <p:cNvPicPr>
            <a:picLocks noChangeAspect="1"/>
          </p:cNvPicPr>
          <p:nvPr userDrawn="1"/>
        </p:nvPicPr>
        <p:blipFill>
          <a:blip r:embed="rId3"/>
          <a:stretch>
            <a:fillRect/>
          </a:stretch>
        </p:blipFill>
        <p:spPr>
          <a:xfrm>
            <a:off x="-1" y="-49585"/>
            <a:ext cx="12191999" cy="1072590"/>
          </a:xfrm>
          <a:prstGeom prst="rect">
            <a:avLst/>
          </a:prstGeom>
        </p:spPr>
      </p:pic>
    </p:spTree>
    <p:extLst>
      <p:ext uri="{BB962C8B-B14F-4D97-AF65-F5344CB8AC3E}">
        <p14:creationId xmlns:p14="http://schemas.microsoft.com/office/powerpoint/2010/main" val="3689238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5B1C72BF-B02D-CC49-B560-060C79085AEE}"/>
              </a:ext>
            </a:extLst>
          </p:cNvPr>
          <p:cNvSpPr>
            <a:spLocks noGrp="1"/>
          </p:cNvSpPr>
          <p:nvPr>
            <p:ph type="pic" sz="quarter" idx="11" hasCustomPrompt="1"/>
          </p:nvPr>
        </p:nvSpPr>
        <p:spPr>
          <a:xfrm>
            <a:off x="6879818" y="1326616"/>
            <a:ext cx="4625337" cy="4463615"/>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pic>
        <p:nvPicPr>
          <p:cNvPr id="3" name="Picture 2" descr="A black and blue background with yellow lines&#10;&#10;Description automatically generated">
            <a:extLst>
              <a:ext uri="{FF2B5EF4-FFF2-40B4-BE49-F238E27FC236}">
                <a16:creationId xmlns:a16="http://schemas.microsoft.com/office/drawing/2014/main" id="{8D1AF912-40D1-085F-A969-70D130E9B7BD}"/>
              </a:ext>
            </a:extLst>
          </p:cNvPr>
          <p:cNvPicPr>
            <a:picLocks noChangeAspect="1"/>
          </p:cNvPicPr>
          <p:nvPr userDrawn="1"/>
        </p:nvPicPr>
        <p:blipFill>
          <a:blip r:embed="rId2"/>
          <a:stretch>
            <a:fillRect/>
          </a:stretch>
        </p:blipFill>
        <p:spPr>
          <a:xfrm>
            <a:off x="0" y="0"/>
            <a:ext cx="12192000" cy="2029059"/>
          </a:xfrm>
          <a:prstGeom prst="rect">
            <a:avLst/>
          </a:prstGeom>
        </p:spPr>
      </p:pic>
      <p:pic>
        <p:nvPicPr>
          <p:cNvPr id="6" name="Picture 5">
            <a:extLst>
              <a:ext uri="{FF2B5EF4-FFF2-40B4-BE49-F238E27FC236}">
                <a16:creationId xmlns:a16="http://schemas.microsoft.com/office/drawing/2014/main" id="{719AD6D7-3E88-9D20-EDE0-298A5D9CC0E7}"/>
              </a:ext>
            </a:extLst>
          </p:cNvPr>
          <p:cNvPicPr>
            <a:picLocks noChangeAspect="1"/>
          </p:cNvPicPr>
          <p:nvPr userDrawn="1"/>
        </p:nvPicPr>
        <p:blipFill>
          <a:blip r:embed="rId3"/>
          <a:stretch>
            <a:fillRect/>
          </a:stretch>
        </p:blipFill>
        <p:spPr>
          <a:xfrm>
            <a:off x="-1" y="5862619"/>
            <a:ext cx="12192001" cy="1058641"/>
          </a:xfrm>
          <a:prstGeom prst="rect">
            <a:avLst/>
          </a:prstGeom>
        </p:spPr>
      </p:pic>
      <p:sp>
        <p:nvSpPr>
          <p:cNvPr id="8" name="Text Placeholder 11">
            <a:extLst>
              <a:ext uri="{FF2B5EF4-FFF2-40B4-BE49-F238E27FC236}">
                <a16:creationId xmlns:a16="http://schemas.microsoft.com/office/drawing/2014/main" id="{58F87AE9-ECBB-EE7C-B062-39FE752419C2}"/>
              </a:ext>
            </a:extLst>
          </p:cNvPr>
          <p:cNvSpPr>
            <a:spLocks noGrp="1"/>
          </p:cNvSpPr>
          <p:nvPr>
            <p:ph type="body" sz="quarter" idx="14" hasCustomPrompt="1"/>
          </p:nvPr>
        </p:nvSpPr>
        <p:spPr>
          <a:xfrm>
            <a:off x="3994055" y="6059539"/>
            <a:ext cx="7774148" cy="703516"/>
          </a:xfrm>
        </p:spPr>
        <p:txBody>
          <a:bodyPr anchor="t">
            <a:normAutofit/>
          </a:bodyPr>
          <a:lstStyle>
            <a:lvl1pPr marL="0" indent="0" algn="r">
              <a:buNone/>
              <a:defRPr sz="3200" b="1">
                <a:solidFill>
                  <a:schemeClr val="bg1"/>
                </a:solidFill>
              </a:defRPr>
            </a:lvl1pPr>
          </a:lstStyle>
          <a:p>
            <a:pPr lvl="0"/>
            <a:r>
              <a:rPr lang="en-US"/>
              <a:t>Picture Title Here</a:t>
            </a:r>
          </a:p>
        </p:txBody>
      </p:sp>
      <p:sp>
        <p:nvSpPr>
          <p:cNvPr id="11" name="Slide Number Placeholder 1">
            <a:extLst>
              <a:ext uri="{FF2B5EF4-FFF2-40B4-BE49-F238E27FC236}">
                <a16:creationId xmlns:a16="http://schemas.microsoft.com/office/drawing/2014/main" id="{89C63AA1-8BAD-8B46-0A50-EA53F929DFF8}"/>
              </a:ext>
            </a:extLst>
          </p:cNvPr>
          <p:cNvSpPr txBox="1">
            <a:spLocks/>
          </p:cNvSpPr>
          <p:nvPr userDrawn="1"/>
        </p:nvSpPr>
        <p:spPr>
          <a:xfrm>
            <a:off x="100861" y="6556135"/>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15" name="Text Placeholder 3">
            <a:extLst>
              <a:ext uri="{FF2B5EF4-FFF2-40B4-BE49-F238E27FC236}">
                <a16:creationId xmlns:a16="http://schemas.microsoft.com/office/drawing/2014/main" id="{CB85DF03-8F03-7C49-89B6-29C70A1B0786}"/>
              </a:ext>
            </a:extLst>
          </p:cNvPr>
          <p:cNvSpPr>
            <a:spLocks noGrp="1"/>
          </p:cNvSpPr>
          <p:nvPr>
            <p:ph type="body" sz="half" idx="2" hasCustomPrompt="1"/>
          </p:nvPr>
        </p:nvSpPr>
        <p:spPr>
          <a:xfrm>
            <a:off x="840333" y="2690360"/>
            <a:ext cx="5704516"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6" name="Text Placeholder 11">
            <a:extLst>
              <a:ext uri="{FF2B5EF4-FFF2-40B4-BE49-F238E27FC236}">
                <a16:creationId xmlns:a16="http://schemas.microsoft.com/office/drawing/2014/main" id="{AE98134A-3469-FB7B-B6C6-D32709F231B4}"/>
              </a:ext>
            </a:extLst>
          </p:cNvPr>
          <p:cNvSpPr>
            <a:spLocks noGrp="1"/>
          </p:cNvSpPr>
          <p:nvPr>
            <p:ph type="body" sz="quarter" idx="13" hasCustomPrompt="1"/>
          </p:nvPr>
        </p:nvSpPr>
        <p:spPr>
          <a:xfrm>
            <a:off x="840333" y="1326616"/>
            <a:ext cx="5704516" cy="1126415"/>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7107691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descr="A blue and black rectangle with yellow line&#10;&#10;Description automatically generated">
            <a:extLst>
              <a:ext uri="{FF2B5EF4-FFF2-40B4-BE49-F238E27FC236}">
                <a16:creationId xmlns:a16="http://schemas.microsoft.com/office/drawing/2014/main" id="{586CFF91-86A0-3387-99D6-8652287EA618}"/>
              </a:ext>
            </a:extLst>
          </p:cNvPr>
          <p:cNvPicPr>
            <a:picLocks noChangeAspect="1"/>
          </p:cNvPicPr>
          <p:nvPr userDrawn="1"/>
        </p:nvPicPr>
        <p:blipFill>
          <a:blip r:embed="rId2"/>
          <a:stretch>
            <a:fillRect/>
          </a:stretch>
        </p:blipFill>
        <p:spPr>
          <a:xfrm>
            <a:off x="2564296" y="-95655"/>
            <a:ext cx="9750286" cy="1609344"/>
          </a:xfrm>
          <a:prstGeom prst="rect">
            <a:avLst/>
          </a:prstGeom>
        </p:spPr>
      </p:pic>
      <p:sp>
        <p:nvSpPr>
          <p:cNvPr id="15" name="Slide Number Placeholder 1">
            <a:extLst>
              <a:ext uri="{FF2B5EF4-FFF2-40B4-BE49-F238E27FC236}">
                <a16:creationId xmlns:a16="http://schemas.microsoft.com/office/drawing/2014/main" id="{D48F5381-FE5B-F066-67EB-AE77AF9DEE6A}"/>
              </a:ext>
            </a:extLst>
          </p:cNvPr>
          <p:cNvSpPr txBox="1">
            <a:spLocks/>
          </p:cNvSpPr>
          <p:nvPr userDrawn="1"/>
        </p:nvSpPr>
        <p:spPr>
          <a:xfrm>
            <a:off x="107950" y="6483897"/>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3911600"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6" name="Slide Number Placeholder 5">
            <a:extLst>
              <a:ext uri="{FF2B5EF4-FFF2-40B4-BE49-F238E27FC236}">
                <a16:creationId xmlns:a16="http://schemas.microsoft.com/office/drawing/2014/main" id="{98D4E637-4E45-414B-8B9B-C4F9EE2AADA1}"/>
              </a:ext>
            </a:extLst>
          </p:cNvPr>
          <p:cNvSpPr>
            <a:spLocks noGrp="1"/>
          </p:cNvSpPr>
          <p:nvPr>
            <p:ph type="sldNum" sz="quarter" idx="12"/>
          </p:nvPr>
        </p:nvSpPr>
        <p:spPr>
          <a:xfrm>
            <a:off x="9448799" y="6331753"/>
            <a:ext cx="2743200" cy="365125"/>
          </a:xfrm>
          <a:prstGeom prst="rect">
            <a:avLst/>
          </a:prstGeom>
        </p:spPr>
        <p:txBody>
          <a:bodyPr/>
          <a:lstStyle>
            <a:lvl1pPr algn="r">
              <a:defRPr sz="1400">
                <a:solidFill>
                  <a:schemeClr val="accent1"/>
                </a:solidFill>
              </a:defRPr>
            </a:lvl1pPr>
          </a:lstStyle>
          <a:p>
            <a:fld id="{4CE0E2CA-AD2A-4940-838D-EDD2A461CDFE}" type="slidenum">
              <a:rPr lang="en-US" smtClean="0"/>
              <a:pPr/>
              <a:t>‹#›</a:t>
            </a:fld>
            <a:endParaRPr lang="en-US"/>
          </a:p>
        </p:txBody>
      </p:sp>
      <p:sp>
        <p:nvSpPr>
          <p:cNvPr id="7" name="Picture Placeholder 4">
            <a:extLst>
              <a:ext uri="{FF2B5EF4-FFF2-40B4-BE49-F238E27FC236}">
                <a16:creationId xmlns:a16="http://schemas.microsoft.com/office/drawing/2014/main" id="{5DE131EE-2801-8348-99FD-0CE9661ABC0B}"/>
              </a:ext>
            </a:extLst>
          </p:cNvPr>
          <p:cNvSpPr>
            <a:spLocks noGrp="1"/>
          </p:cNvSpPr>
          <p:nvPr>
            <p:ph type="pic" sz="quarter" idx="11" hasCustomPrompt="1"/>
          </p:nvPr>
        </p:nvSpPr>
        <p:spPr>
          <a:xfrm>
            <a:off x="-17252" y="0"/>
            <a:ext cx="3517900" cy="685800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11">
            <a:extLst>
              <a:ext uri="{FF2B5EF4-FFF2-40B4-BE49-F238E27FC236}">
                <a16:creationId xmlns:a16="http://schemas.microsoft.com/office/drawing/2014/main" id="{44FDBE8A-4400-2C4E-B128-F6266C99025D}"/>
              </a:ext>
            </a:extLst>
          </p:cNvPr>
          <p:cNvSpPr>
            <a:spLocks noGrp="1"/>
          </p:cNvSpPr>
          <p:nvPr>
            <p:ph type="body" sz="quarter" idx="13" hasCustomPrompt="1"/>
          </p:nvPr>
        </p:nvSpPr>
        <p:spPr>
          <a:xfrm>
            <a:off x="3911599" y="1466811"/>
            <a:ext cx="5537199" cy="1054100"/>
          </a:xfrm>
        </p:spPr>
        <p:txBody>
          <a:bodyPr anchor="t">
            <a:normAutofit/>
          </a:bodyPr>
          <a:lstStyle>
            <a:lvl1pPr marL="0" indent="0">
              <a:buNone/>
              <a:defRPr sz="3200" b="1">
                <a:solidFill>
                  <a:schemeClr val="accent1"/>
                </a:solidFill>
              </a:defRPr>
            </a:lvl1pPr>
          </a:lstStyle>
          <a:p>
            <a:pPr lvl="0"/>
            <a:r>
              <a:rPr lang="en-US"/>
              <a:t>SLIDE TITLE GOES </a:t>
            </a:r>
          </a:p>
          <a:p>
            <a:pPr lvl="0"/>
            <a:r>
              <a:rPr lang="en-US"/>
              <a:t>HERE</a:t>
            </a:r>
          </a:p>
        </p:txBody>
      </p:sp>
    </p:spTree>
    <p:extLst>
      <p:ext uri="{BB962C8B-B14F-4D97-AF65-F5344CB8AC3E}">
        <p14:creationId xmlns:p14="http://schemas.microsoft.com/office/powerpoint/2010/main" val="3629133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3" name="Picture 2" descr="A blue and black rectangle with yellow line&#10;&#10;Description automatically generated">
            <a:extLst>
              <a:ext uri="{FF2B5EF4-FFF2-40B4-BE49-F238E27FC236}">
                <a16:creationId xmlns:a16="http://schemas.microsoft.com/office/drawing/2014/main" id="{CD64F358-A0A1-3A8A-0BC0-1305DF07B8B5}"/>
              </a:ext>
            </a:extLst>
          </p:cNvPr>
          <p:cNvPicPr>
            <a:picLocks noChangeAspect="1"/>
          </p:cNvPicPr>
          <p:nvPr userDrawn="1"/>
        </p:nvPicPr>
        <p:blipFill>
          <a:blip r:embed="rId2"/>
          <a:stretch>
            <a:fillRect/>
          </a:stretch>
        </p:blipFill>
        <p:spPr>
          <a:xfrm>
            <a:off x="-89452" y="-95655"/>
            <a:ext cx="8865704" cy="1150268"/>
          </a:xfrm>
          <a:prstGeom prst="rect">
            <a:avLst/>
          </a:prstGeom>
        </p:spPr>
      </p:pic>
      <p:sp>
        <p:nvSpPr>
          <p:cNvPr id="5" name="Slide Number Placeholder 1">
            <a:extLst>
              <a:ext uri="{FF2B5EF4-FFF2-40B4-BE49-F238E27FC236}">
                <a16:creationId xmlns:a16="http://schemas.microsoft.com/office/drawing/2014/main" id="{F6C9A1AE-406C-2F6E-361E-31A90DD4331F}"/>
              </a:ext>
            </a:extLst>
          </p:cNvPr>
          <p:cNvSpPr txBox="1">
            <a:spLocks/>
          </p:cNvSpPr>
          <p:nvPr userDrawn="1"/>
        </p:nvSpPr>
        <p:spPr>
          <a:xfrm>
            <a:off x="107950" y="6483897"/>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accent1"/>
                </a:solidFill>
              </a:rPr>
              <a:pPr/>
              <a:t>‹#›</a:t>
            </a:fld>
            <a:endParaRPr lang="en-US">
              <a:solidFill>
                <a:schemeClr val="accent1"/>
              </a:solidFill>
            </a:endParaRPr>
          </a:p>
        </p:txBody>
      </p:sp>
      <p:sp>
        <p:nvSpPr>
          <p:cNvPr id="12" name="Picture Placeholder 4">
            <a:extLst>
              <a:ext uri="{FF2B5EF4-FFF2-40B4-BE49-F238E27FC236}">
                <a16:creationId xmlns:a16="http://schemas.microsoft.com/office/drawing/2014/main" id="{02EE2FFE-B707-474D-8F0C-8843A90F071D}"/>
              </a:ext>
            </a:extLst>
          </p:cNvPr>
          <p:cNvSpPr>
            <a:spLocks noGrp="1"/>
          </p:cNvSpPr>
          <p:nvPr>
            <p:ph type="pic" sz="quarter" idx="11" hasCustomPrompt="1"/>
          </p:nvPr>
        </p:nvSpPr>
        <p:spPr>
          <a:xfrm>
            <a:off x="8674099" y="0"/>
            <a:ext cx="3517900" cy="6921260"/>
          </a:xfrm>
          <a:custGeom>
            <a:avLst/>
            <a:gdLst>
              <a:gd name="connsiteX0" fmla="*/ 0 w 10810140"/>
              <a:gd name="connsiteY0" fmla="*/ 0 h 9906000"/>
              <a:gd name="connsiteX1" fmla="*/ 10810140 w 10810140"/>
              <a:gd name="connsiteY1" fmla="*/ 0 h 9906000"/>
              <a:gd name="connsiteX2" fmla="*/ 10810140 w 10810140"/>
              <a:gd name="connsiteY2" fmla="*/ 9906000 h 9906000"/>
              <a:gd name="connsiteX3" fmla="*/ 0 w 10810140"/>
              <a:gd name="connsiteY3" fmla="*/ 9906000 h 9906000"/>
            </a:gdLst>
            <a:ahLst/>
            <a:cxnLst>
              <a:cxn ang="0">
                <a:pos x="connsiteX0" y="connsiteY0"/>
              </a:cxn>
              <a:cxn ang="0">
                <a:pos x="connsiteX1" y="connsiteY1"/>
              </a:cxn>
              <a:cxn ang="0">
                <a:pos x="connsiteX2" y="connsiteY2"/>
              </a:cxn>
              <a:cxn ang="0">
                <a:pos x="connsiteX3" y="connsiteY3"/>
              </a:cxn>
            </a:cxnLst>
            <a:rect l="l" t="t" r="r" b="b"/>
            <a:pathLst>
              <a:path w="10810140" h="9906000">
                <a:moveTo>
                  <a:pt x="0" y="0"/>
                </a:moveTo>
                <a:lnTo>
                  <a:pt x="10810140" y="0"/>
                </a:lnTo>
                <a:lnTo>
                  <a:pt x="10810140" y="9906000"/>
                </a:lnTo>
                <a:lnTo>
                  <a:pt x="0" y="9906000"/>
                </a:ln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0" name="Text Placeholder 3">
            <a:extLst>
              <a:ext uri="{FF2B5EF4-FFF2-40B4-BE49-F238E27FC236}">
                <a16:creationId xmlns:a16="http://schemas.microsoft.com/office/drawing/2014/main" id="{E042F3DD-BFD1-9E40-8034-BE179D1773B6}"/>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13" name="Text Placeholder 11">
            <a:extLst>
              <a:ext uri="{FF2B5EF4-FFF2-40B4-BE49-F238E27FC236}">
                <a16:creationId xmlns:a16="http://schemas.microsoft.com/office/drawing/2014/main" id="{C349B297-0FB0-A242-87D5-D986D5AD3F11}"/>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spTree>
    <p:extLst>
      <p:ext uri="{BB962C8B-B14F-4D97-AF65-F5344CB8AC3E}">
        <p14:creationId xmlns:p14="http://schemas.microsoft.com/office/powerpoint/2010/main" val="1851689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3/5/2025</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261010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CB732B-47B6-DF17-FB59-950A25C9701A}"/>
              </a:ext>
            </a:extLst>
          </p:cNvPr>
          <p:cNvPicPr>
            <a:picLocks noChangeAspect="1"/>
          </p:cNvPicPr>
          <p:nvPr userDrawn="1"/>
        </p:nvPicPr>
        <p:blipFill>
          <a:blip r:embed="rId2"/>
          <a:stretch>
            <a:fillRect/>
          </a:stretch>
        </p:blipFill>
        <p:spPr>
          <a:xfrm flipH="1">
            <a:off x="0" y="5862619"/>
            <a:ext cx="12192000" cy="1058641"/>
          </a:xfrm>
          <a:prstGeom prst="rect">
            <a:avLst/>
          </a:prstGeom>
        </p:spPr>
      </p:pic>
      <p:sp>
        <p:nvSpPr>
          <p:cNvPr id="13" name="Slide Number Placeholder 1">
            <a:extLst>
              <a:ext uri="{FF2B5EF4-FFF2-40B4-BE49-F238E27FC236}">
                <a16:creationId xmlns:a16="http://schemas.microsoft.com/office/drawing/2014/main" id="{1AE54AB6-12F0-4306-0E2E-4BCF38823DB8}"/>
              </a:ext>
            </a:extLst>
          </p:cNvPr>
          <p:cNvSpPr txBox="1">
            <a:spLocks/>
          </p:cNvSpPr>
          <p:nvPr userDrawn="1"/>
        </p:nvSpPr>
        <p:spPr>
          <a:xfrm>
            <a:off x="9329922" y="6556135"/>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E0E2CA-AD2A-4940-838D-EDD2A461CDFE}" type="slidenum">
              <a:rPr lang="en-US" smtClean="0">
                <a:solidFill>
                  <a:schemeClr val="bg1"/>
                </a:solidFill>
              </a:rPr>
              <a:pPr algn="r"/>
              <a:t>‹#›</a:t>
            </a:fld>
            <a:endParaRPr lang="en-US">
              <a:solidFill>
                <a:schemeClr val="bg1"/>
              </a:solidFill>
            </a:endParaRPr>
          </a:p>
        </p:txBody>
      </p:sp>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839788" y="2627938"/>
            <a:ext cx="5586411" cy="2902951"/>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6" name="Oval 5">
            <a:extLst>
              <a:ext uri="{FF2B5EF4-FFF2-40B4-BE49-F238E27FC236}">
                <a16:creationId xmlns:a16="http://schemas.microsoft.com/office/drawing/2014/main" id="{EC2E64C6-8161-FC4C-BC1A-16E9A4EB4CFA}"/>
              </a:ext>
            </a:extLst>
          </p:cNvPr>
          <p:cNvSpPr/>
          <p:nvPr userDrawn="1"/>
        </p:nvSpPr>
        <p:spPr>
          <a:xfrm>
            <a:off x="6881931" y="1360995"/>
            <a:ext cx="4588560" cy="45868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icture Placeholder 4">
            <a:extLst>
              <a:ext uri="{FF2B5EF4-FFF2-40B4-BE49-F238E27FC236}">
                <a16:creationId xmlns:a16="http://schemas.microsoft.com/office/drawing/2014/main" id="{8CD0B49A-CEA5-434F-9A98-3FCE6D948921}"/>
              </a:ext>
            </a:extLst>
          </p:cNvPr>
          <p:cNvSpPr>
            <a:spLocks noGrp="1"/>
          </p:cNvSpPr>
          <p:nvPr>
            <p:ph type="pic" sz="quarter" idx="15" hasCustomPrompt="1"/>
          </p:nvPr>
        </p:nvSpPr>
        <p:spPr>
          <a:xfrm>
            <a:off x="6881931"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2" name="Text Placeholder 11">
            <a:extLst>
              <a:ext uri="{FF2B5EF4-FFF2-40B4-BE49-F238E27FC236}">
                <a16:creationId xmlns:a16="http://schemas.microsoft.com/office/drawing/2014/main" id="{58A25A5D-58D6-8D4A-A21C-FF3C378A7CE9}"/>
              </a:ext>
            </a:extLst>
          </p:cNvPr>
          <p:cNvSpPr>
            <a:spLocks noGrp="1"/>
          </p:cNvSpPr>
          <p:nvPr>
            <p:ph type="body" sz="quarter" idx="13" hasCustomPrompt="1"/>
          </p:nvPr>
        </p:nvSpPr>
        <p:spPr>
          <a:xfrm>
            <a:off x="839788" y="1432487"/>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pic>
        <p:nvPicPr>
          <p:cNvPr id="3" name="Picture 2" descr="A black and blue background with yellow lines&#10;&#10;Description automatically generated">
            <a:extLst>
              <a:ext uri="{FF2B5EF4-FFF2-40B4-BE49-F238E27FC236}">
                <a16:creationId xmlns:a16="http://schemas.microsoft.com/office/drawing/2014/main" id="{1CC7B9B9-3F21-0F66-168E-72EAB5773996}"/>
              </a:ext>
            </a:extLst>
          </p:cNvPr>
          <p:cNvPicPr>
            <a:picLocks noChangeAspect="1"/>
          </p:cNvPicPr>
          <p:nvPr userDrawn="1"/>
        </p:nvPicPr>
        <p:blipFill>
          <a:blip r:embed="rId3"/>
          <a:stretch>
            <a:fillRect/>
          </a:stretch>
        </p:blipFill>
        <p:spPr>
          <a:xfrm>
            <a:off x="0" y="0"/>
            <a:ext cx="12192000" cy="2029059"/>
          </a:xfrm>
          <a:prstGeom prst="rect">
            <a:avLst/>
          </a:prstGeom>
        </p:spPr>
      </p:pic>
    </p:spTree>
    <p:extLst>
      <p:ext uri="{BB962C8B-B14F-4D97-AF65-F5344CB8AC3E}">
        <p14:creationId xmlns:p14="http://schemas.microsoft.com/office/powerpoint/2010/main" val="3987212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A45178-A6E6-BF16-BEAC-2CEFFA05BDD0}"/>
              </a:ext>
            </a:extLst>
          </p:cNvPr>
          <p:cNvPicPr>
            <a:picLocks noChangeAspect="1"/>
          </p:cNvPicPr>
          <p:nvPr userDrawn="1"/>
        </p:nvPicPr>
        <p:blipFill>
          <a:blip r:embed="rId2"/>
          <a:stretch>
            <a:fillRect/>
          </a:stretch>
        </p:blipFill>
        <p:spPr>
          <a:xfrm>
            <a:off x="-1" y="5862619"/>
            <a:ext cx="12192001" cy="1058641"/>
          </a:xfrm>
          <a:prstGeom prst="rect">
            <a:avLst/>
          </a:prstGeom>
        </p:spPr>
      </p:pic>
      <p:sp>
        <p:nvSpPr>
          <p:cNvPr id="9" name="Slide Number Placeholder 1">
            <a:extLst>
              <a:ext uri="{FF2B5EF4-FFF2-40B4-BE49-F238E27FC236}">
                <a16:creationId xmlns:a16="http://schemas.microsoft.com/office/drawing/2014/main" id="{43094ECF-9766-A0D1-F04D-AAE2DFB19D47}"/>
              </a:ext>
            </a:extLst>
          </p:cNvPr>
          <p:cNvSpPr txBox="1">
            <a:spLocks/>
          </p:cNvSpPr>
          <p:nvPr userDrawn="1"/>
        </p:nvSpPr>
        <p:spPr>
          <a:xfrm>
            <a:off x="93773" y="6556135"/>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4" name="Text Placeholder 3">
            <a:extLst>
              <a:ext uri="{FF2B5EF4-FFF2-40B4-BE49-F238E27FC236}">
                <a16:creationId xmlns:a16="http://schemas.microsoft.com/office/drawing/2014/main" id="{014C5E9C-6C9C-2D47-B92F-E385CEC8958D}"/>
              </a:ext>
            </a:extLst>
          </p:cNvPr>
          <p:cNvSpPr>
            <a:spLocks noGrp="1"/>
          </p:cNvSpPr>
          <p:nvPr>
            <p:ph type="body" sz="half" idx="2" hasCustomPrompt="1"/>
          </p:nvPr>
        </p:nvSpPr>
        <p:spPr>
          <a:xfrm>
            <a:off x="6096000" y="3175428"/>
            <a:ext cx="5586411" cy="2742293"/>
          </a:xfrm>
        </p:spPr>
        <p:txBody>
          <a:bodyPr>
            <a:normAutofit/>
          </a:bodyPr>
          <a:lstStyle>
            <a:lvl1pPr marL="285750" indent="-285750">
              <a:buFont typeface="Arial" panose="020B0604020202020204" pitchFamily="34" charset="0"/>
              <a:buChar char="•"/>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 goes here</a:t>
            </a:r>
          </a:p>
        </p:txBody>
      </p:sp>
      <p:sp>
        <p:nvSpPr>
          <p:cNvPr id="6" name="Oval 5">
            <a:extLst>
              <a:ext uri="{FF2B5EF4-FFF2-40B4-BE49-F238E27FC236}">
                <a16:creationId xmlns:a16="http://schemas.microsoft.com/office/drawing/2014/main" id="{3E8BC091-7305-2D4F-8F60-262870F710EB}"/>
              </a:ext>
            </a:extLst>
          </p:cNvPr>
          <p:cNvSpPr/>
          <p:nvPr userDrawn="1"/>
        </p:nvSpPr>
        <p:spPr>
          <a:xfrm>
            <a:off x="623687" y="1296623"/>
            <a:ext cx="4588560" cy="45868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Picture Placeholder 4">
            <a:extLst>
              <a:ext uri="{FF2B5EF4-FFF2-40B4-BE49-F238E27FC236}">
                <a16:creationId xmlns:a16="http://schemas.microsoft.com/office/drawing/2014/main" id="{C19FE4E8-1343-D242-9735-B3888CDAE273}"/>
              </a:ext>
            </a:extLst>
          </p:cNvPr>
          <p:cNvSpPr>
            <a:spLocks noGrp="1"/>
          </p:cNvSpPr>
          <p:nvPr>
            <p:ph type="pic" sz="quarter" idx="15" hasCustomPrompt="1"/>
          </p:nvPr>
        </p:nvSpPr>
        <p:spPr>
          <a:xfrm>
            <a:off x="816349" y="1296623"/>
            <a:ext cx="4470280" cy="4469406"/>
          </a:xfrm>
          <a:custGeom>
            <a:avLst/>
            <a:gdLst>
              <a:gd name="connsiteX0" fmla="*/ 5043949 w 10087897"/>
              <a:gd name="connsiteY0" fmla="*/ 0 h 10087896"/>
              <a:gd name="connsiteX1" fmla="*/ 10087897 w 10087897"/>
              <a:gd name="connsiteY1" fmla="*/ 5043948 h 10087896"/>
              <a:gd name="connsiteX2" fmla="*/ 5043949 w 10087897"/>
              <a:gd name="connsiteY2" fmla="*/ 10087896 h 10087896"/>
              <a:gd name="connsiteX3" fmla="*/ 0 w 10087897"/>
              <a:gd name="connsiteY3" fmla="*/ 5043948 h 10087896"/>
              <a:gd name="connsiteX4" fmla="*/ 5043949 w 10087897"/>
              <a:gd name="connsiteY4" fmla="*/ 0 h 10087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7897" h="10087896">
                <a:moveTo>
                  <a:pt x="5043949" y="0"/>
                </a:moveTo>
                <a:cubicBezTo>
                  <a:pt x="7829645" y="0"/>
                  <a:pt x="10087897" y="2258252"/>
                  <a:pt x="10087897" y="5043948"/>
                </a:cubicBezTo>
                <a:cubicBezTo>
                  <a:pt x="10087897" y="7829644"/>
                  <a:pt x="7829645" y="10087896"/>
                  <a:pt x="5043949" y="10087896"/>
                </a:cubicBezTo>
                <a:cubicBezTo>
                  <a:pt x="2258252" y="10087896"/>
                  <a:pt x="0" y="7829644"/>
                  <a:pt x="0" y="5043948"/>
                </a:cubicBezTo>
                <a:cubicBezTo>
                  <a:pt x="0" y="2258252"/>
                  <a:pt x="2258252" y="0"/>
                  <a:pt x="5043949" y="0"/>
                </a:cubicBezTo>
                <a:close/>
              </a:path>
            </a:pathLst>
          </a:custGeom>
          <a:pattFill prst="pct20">
            <a:fgClr>
              <a:schemeClr val="accent1"/>
            </a:fgClr>
            <a:bgClr>
              <a:schemeClr val="bg1"/>
            </a:bgClr>
          </a:pattFill>
        </p:spPr>
        <p:txBody>
          <a:bodyPr wrap="square" anchor="ctr">
            <a:noAutofit/>
          </a:bodyPr>
          <a:lstStyle>
            <a:lvl1pPr marL="0" indent="0" algn="ctr">
              <a:buNone/>
              <a:defRPr sz="2000"/>
            </a:lvl1pPr>
          </a:lstStyle>
          <a:p>
            <a:r>
              <a:rPr lang="en-US"/>
              <a:t>Drag Picture here</a:t>
            </a:r>
          </a:p>
        </p:txBody>
      </p:sp>
      <p:sp>
        <p:nvSpPr>
          <p:cNvPr id="13" name="Text Placeholder 11">
            <a:extLst>
              <a:ext uri="{FF2B5EF4-FFF2-40B4-BE49-F238E27FC236}">
                <a16:creationId xmlns:a16="http://schemas.microsoft.com/office/drawing/2014/main" id="{D117C9FF-FDB6-F641-B1BF-FEA06B288BD6}"/>
              </a:ext>
            </a:extLst>
          </p:cNvPr>
          <p:cNvSpPr>
            <a:spLocks noGrp="1"/>
          </p:cNvSpPr>
          <p:nvPr>
            <p:ph type="body" sz="quarter" idx="13" hasCustomPrompt="1"/>
          </p:nvPr>
        </p:nvSpPr>
        <p:spPr>
          <a:xfrm>
            <a:off x="6096000" y="1874601"/>
            <a:ext cx="3325812" cy="1054100"/>
          </a:xfrm>
        </p:spPr>
        <p:txBody>
          <a:bodyPr anchor="t">
            <a:normAutofit/>
          </a:bodyPr>
          <a:lstStyle>
            <a:lvl1pPr marL="0" indent="0">
              <a:buNone/>
              <a:defRPr sz="3200" b="1">
                <a:solidFill>
                  <a:schemeClr val="accent1"/>
                </a:solidFill>
              </a:defRPr>
            </a:lvl1pPr>
          </a:lstStyle>
          <a:p>
            <a:pPr lvl="0"/>
            <a:r>
              <a:rPr lang="en-US"/>
              <a:t>SLIDE TITLE GOES HERE</a:t>
            </a:r>
          </a:p>
        </p:txBody>
      </p:sp>
      <p:pic>
        <p:nvPicPr>
          <p:cNvPr id="3" name="Picture 2" descr="A black and blue background with yellow lines&#10;&#10;Description automatically generated">
            <a:extLst>
              <a:ext uri="{FF2B5EF4-FFF2-40B4-BE49-F238E27FC236}">
                <a16:creationId xmlns:a16="http://schemas.microsoft.com/office/drawing/2014/main" id="{240B71EF-6B5F-D7EE-7C31-B2EC9CF7AFCE}"/>
              </a:ext>
            </a:extLst>
          </p:cNvPr>
          <p:cNvPicPr>
            <a:picLocks noChangeAspect="1"/>
          </p:cNvPicPr>
          <p:nvPr userDrawn="1"/>
        </p:nvPicPr>
        <p:blipFill>
          <a:blip r:embed="rId3"/>
          <a:stretch>
            <a:fillRect/>
          </a:stretch>
        </p:blipFill>
        <p:spPr>
          <a:xfrm>
            <a:off x="-2" y="0"/>
            <a:ext cx="12192001" cy="2029059"/>
          </a:xfrm>
          <a:prstGeom prst="rect">
            <a:avLst/>
          </a:prstGeom>
        </p:spPr>
      </p:pic>
    </p:spTree>
    <p:extLst>
      <p:ext uri="{BB962C8B-B14F-4D97-AF65-F5344CB8AC3E}">
        <p14:creationId xmlns:p14="http://schemas.microsoft.com/office/powerpoint/2010/main" val="158000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46B03-060D-A5D6-4999-D7ECF6F9F8EC}"/>
              </a:ext>
            </a:extLst>
          </p:cNvPr>
          <p:cNvPicPr>
            <a:picLocks noChangeAspect="1"/>
          </p:cNvPicPr>
          <p:nvPr userDrawn="1"/>
        </p:nvPicPr>
        <p:blipFill>
          <a:blip r:embed="rId2"/>
          <a:stretch>
            <a:fillRect/>
          </a:stretch>
        </p:blipFill>
        <p:spPr>
          <a:xfrm>
            <a:off x="-1" y="5862619"/>
            <a:ext cx="12192001" cy="1058641"/>
          </a:xfrm>
          <a:prstGeom prst="rect">
            <a:avLst/>
          </a:prstGeom>
        </p:spPr>
      </p:pic>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804100" y="1695101"/>
            <a:ext cx="9118600" cy="3819525"/>
          </a:xfrm>
        </p:spPr>
        <p:txBody>
          <a:bodyPr/>
          <a:lstStyle/>
          <a:p>
            <a:r>
              <a:rPr lang="en-US"/>
              <a:t>Click icon to add table</a:t>
            </a:r>
          </a:p>
        </p:txBody>
      </p:sp>
      <p:sp>
        <p:nvSpPr>
          <p:cNvPr id="9" name="Slide Number Placeholder 1">
            <a:extLst>
              <a:ext uri="{FF2B5EF4-FFF2-40B4-BE49-F238E27FC236}">
                <a16:creationId xmlns:a16="http://schemas.microsoft.com/office/drawing/2014/main" id="{A0C5C2CC-6564-BB67-4326-55673DA4DC81}"/>
              </a:ext>
            </a:extLst>
          </p:cNvPr>
          <p:cNvSpPr txBox="1">
            <a:spLocks/>
          </p:cNvSpPr>
          <p:nvPr userDrawn="1"/>
        </p:nvSpPr>
        <p:spPr>
          <a:xfrm>
            <a:off x="107950" y="6526425"/>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
        <p:nvSpPr>
          <p:cNvPr id="12" name="Text Placeholder 3">
            <a:extLst>
              <a:ext uri="{FF2B5EF4-FFF2-40B4-BE49-F238E27FC236}">
                <a16:creationId xmlns:a16="http://schemas.microsoft.com/office/drawing/2014/main" id="{54A9E2B8-0BCD-1B61-2646-D655C5C7B738}"/>
              </a:ext>
            </a:extLst>
          </p:cNvPr>
          <p:cNvSpPr>
            <a:spLocks noGrp="1"/>
          </p:cNvSpPr>
          <p:nvPr>
            <p:ph type="body" sz="quarter" idx="13" hasCustomPrompt="1"/>
          </p:nvPr>
        </p:nvSpPr>
        <p:spPr>
          <a:xfrm>
            <a:off x="-1" y="741400"/>
            <a:ext cx="12192000" cy="875512"/>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pic>
        <p:nvPicPr>
          <p:cNvPr id="7" name="Picture 6">
            <a:extLst>
              <a:ext uri="{FF2B5EF4-FFF2-40B4-BE49-F238E27FC236}">
                <a16:creationId xmlns:a16="http://schemas.microsoft.com/office/drawing/2014/main" id="{98763EF8-B753-29EB-94E9-BF507B7D3DAC}"/>
              </a:ext>
            </a:extLst>
          </p:cNvPr>
          <p:cNvPicPr>
            <a:picLocks noChangeAspect="1"/>
          </p:cNvPicPr>
          <p:nvPr userDrawn="1"/>
        </p:nvPicPr>
        <p:blipFill>
          <a:blip r:embed="rId3"/>
          <a:stretch>
            <a:fillRect/>
          </a:stretch>
        </p:blipFill>
        <p:spPr>
          <a:xfrm>
            <a:off x="0" y="-67431"/>
            <a:ext cx="12192000" cy="1072590"/>
          </a:xfrm>
          <a:prstGeom prst="rect">
            <a:avLst/>
          </a:prstGeom>
        </p:spPr>
      </p:pic>
    </p:spTree>
    <p:extLst>
      <p:ext uri="{BB962C8B-B14F-4D97-AF65-F5344CB8AC3E}">
        <p14:creationId xmlns:p14="http://schemas.microsoft.com/office/powerpoint/2010/main" val="2080657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28935C5-BE86-344C-8E1B-EA4AD330D878}"/>
              </a:ext>
            </a:extLst>
          </p:cNvPr>
          <p:cNvSpPr>
            <a:spLocks noGrp="1"/>
          </p:cNvSpPr>
          <p:nvPr>
            <p:ph type="tbl" sz="quarter" idx="14"/>
          </p:nvPr>
        </p:nvSpPr>
        <p:spPr>
          <a:xfrm>
            <a:off x="1804100" y="1695101"/>
            <a:ext cx="9118600" cy="3819525"/>
          </a:xfrm>
        </p:spPr>
        <p:txBody>
          <a:bodyPr/>
          <a:lstStyle/>
          <a:p>
            <a:r>
              <a:rPr lang="en-US"/>
              <a:t>Click icon to add table</a:t>
            </a:r>
          </a:p>
        </p:txBody>
      </p:sp>
      <p:sp>
        <p:nvSpPr>
          <p:cNvPr id="9" name="Slide Number Placeholder 1">
            <a:extLst>
              <a:ext uri="{FF2B5EF4-FFF2-40B4-BE49-F238E27FC236}">
                <a16:creationId xmlns:a16="http://schemas.microsoft.com/office/drawing/2014/main" id="{A0C5C2CC-6564-BB67-4326-55673DA4DC81}"/>
              </a:ext>
            </a:extLst>
          </p:cNvPr>
          <p:cNvSpPr txBox="1">
            <a:spLocks/>
          </p:cNvSpPr>
          <p:nvPr userDrawn="1"/>
        </p:nvSpPr>
        <p:spPr>
          <a:xfrm>
            <a:off x="107950" y="6526425"/>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accent1"/>
                </a:solidFill>
              </a:rPr>
              <a:pPr/>
              <a:t>‹#›</a:t>
            </a:fld>
            <a:endParaRPr lang="en-US">
              <a:solidFill>
                <a:schemeClr val="accent1"/>
              </a:solidFill>
            </a:endParaRPr>
          </a:p>
        </p:txBody>
      </p:sp>
      <p:sp>
        <p:nvSpPr>
          <p:cNvPr id="5" name="Text Placeholder 3">
            <a:extLst>
              <a:ext uri="{FF2B5EF4-FFF2-40B4-BE49-F238E27FC236}">
                <a16:creationId xmlns:a16="http://schemas.microsoft.com/office/drawing/2014/main" id="{F460CB75-9A77-4CB1-FF63-B2BF0E03F67E}"/>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Tree>
    <p:extLst>
      <p:ext uri="{BB962C8B-B14F-4D97-AF65-F5344CB8AC3E}">
        <p14:creationId xmlns:p14="http://schemas.microsoft.com/office/powerpoint/2010/main" val="26961735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Slide with Titl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58CA1A9-106E-B646-9BDF-63A5805F24CA}"/>
              </a:ext>
            </a:extLst>
          </p:cNvPr>
          <p:cNvSpPr>
            <a:spLocks noGrp="1"/>
          </p:cNvSpPr>
          <p:nvPr>
            <p:ph type="body" sz="quarter" idx="13" hasCustomPrompt="1"/>
          </p:nvPr>
        </p:nvSpPr>
        <p:spPr>
          <a:xfrm>
            <a:off x="0" y="0"/>
            <a:ext cx="12192000" cy="1514994"/>
          </a:xfrm>
          <a:noFill/>
        </p:spPr>
        <p:txBody>
          <a:bodyPr anchor="ctr">
            <a:normAutofit/>
          </a:bodyPr>
          <a:lstStyle>
            <a:lvl1pPr marL="0" indent="0" algn="ctr">
              <a:buNone/>
              <a:defRPr sz="3200" b="1">
                <a:solidFill>
                  <a:schemeClr val="accent1"/>
                </a:solidFill>
              </a:defRPr>
            </a:lvl1pPr>
            <a:lvl2pPr algn="ctr">
              <a:defRPr b="1">
                <a:solidFill>
                  <a:schemeClr val="bg2"/>
                </a:solidFill>
              </a:defRPr>
            </a:lvl2pPr>
            <a:lvl3pPr algn="ctr">
              <a:defRPr b="1">
                <a:solidFill>
                  <a:schemeClr val="bg2"/>
                </a:solidFill>
              </a:defRPr>
            </a:lvl3pPr>
            <a:lvl4pPr algn="ctr">
              <a:defRPr b="1">
                <a:solidFill>
                  <a:schemeClr val="bg2"/>
                </a:solidFill>
              </a:defRPr>
            </a:lvl4pPr>
            <a:lvl5pPr algn="ctr">
              <a:defRPr b="1">
                <a:solidFill>
                  <a:schemeClr val="bg2"/>
                </a:solidFill>
              </a:defRPr>
            </a:lvl5pPr>
          </a:lstStyle>
          <a:p>
            <a:pPr lvl="0"/>
            <a:r>
              <a:rPr lang="en-US"/>
              <a:t>TITLE OF SLIDE GOES HERE</a:t>
            </a:r>
          </a:p>
        </p:txBody>
      </p:sp>
      <p:sp>
        <p:nvSpPr>
          <p:cNvPr id="4" name="Text Placeholder 3">
            <a:extLst>
              <a:ext uri="{FF2B5EF4-FFF2-40B4-BE49-F238E27FC236}">
                <a16:creationId xmlns:a16="http://schemas.microsoft.com/office/drawing/2014/main" id="{7B89B727-63CE-40C6-9DB5-E03D29314C69}"/>
              </a:ext>
            </a:extLst>
          </p:cNvPr>
          <p:cNvSpPr>
            <a:spLocks noGrp="1"/>
          </p:cNvSpPr>
          <p:nvPr>
            <p:ph type="body" sz="quarter" idx="14" hasCustomPrompt="1"/>
          </p:nvPr>
        </p:nvSpPr>
        <p:spPr>
          <a:xfrm>
            <a:off x="1155006" y="2011622"/>
            <a:ext cx="10233429" cy="2510274"/>
          </a:xfrm>
        </p:spPr>
        <p:txBody>
          <a:bodyPr/>
          <a:lstStyle>
            <a:lvl1pPr>
              <a:defRPr/>
            </a:lvl1pPr>
          </a:lstStyle>
          <a:p>
            <a:pPr lvl="0"/>
            <a:r>
              <a:rPr lang="en-US"/>
              <a:t>Text/ pictures/ chart goes here</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A0287933-4D96-5213-F37B-0B9E732A39E0}"/>
              </a:ext>
            </a:extLst>
          </p:cNvPr>
          <p:cNvPicPr>
            <a:picLocks noChangeAspect="1"/>
          </p:cNvPicPr>
          <p:nvPr userDrawn="1"/>
        </p:nvPicPr>
        <p:blipFill>
          <a:blip r:embed="rId2"/>
          <a:stretch>
            <a:fillRect/>
          </a:stretch>
        </p:blipFill>
        <p:spPr>
          <a:xfrm>
            <a:off x="-1" y="5862619"/>
            <a:ext cx="12192001" cy="1058641"/>
          </a:xfrm>
          <a:prstGeom prst="rect">
            <a:avLst/>
          </a:prstGeom>
        </p:spPr>
      </p:pic>
      <p:sp>
        <p:nvSpPr>
          <p:cNvPr id="3" name="Slide Number Placeholder 1">
            <a:extLst>
              <a:ext uri="{FF2B5EF4-FFF2-40B4-BE49-F238E27FC236}">
                <a16:creationId xmlns:a16="http://schemas.microsoft.com/office/drawing/2014/main" id="{9919FDF8-7F88-1A14-1855-C363552CEFF1}"/>
              </a:ext>
            </a:extLst>
          </p:cNvPr>
          <p:cNvSpPr txBox="1">
            <a:spLocks/>
          </p:cNvSpPr>
          <p:nvPr userDrawn="1"/>
        </p:nvSpPr>
        <p:spPr>
          <a:xfrm>
            <a:off x="107950" y="6526425"/>
            <a:ext cx="2743200" cy="365125"/>
          </a:xfrm>
          <a:prstGeom prst="rect">
            <a:avLst/>
          </a:prstGeom>
        </p:spPr>
        <p:txBody>
          <a:bodyPr/>
          <a:lst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E0E2CA-AD2A-4940-838D-EDD2A461CDFE}"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115200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68186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3/5/2025</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2421229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3/5/2025</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50385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C8D7E02-BCB8-4D50-A234-369438C08659}" type="datetimeFigureOut">
              <a:rPr lang="en-US" smtClean="0"/>
              <a:t>3/5/2025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
              </a:t>
            </a:r>
          </a:p>
        </p:txBody>
      </p:sp>
      <p:sp>
        <p:nvSpPr>
          <p:cNvPr id="9" name="Slide Number Placeholder 8"/>
          <p:cNvSpPr>
            <a:spLocks noGrp="1"/>
          </p:cNvSpPr>
          <p:nvPr>
            <p:ph type="sldNum" sz="quarter" idx="12"/>
          </p:nvPr>
        </p:nvSpPr>
        <p:spPr/>
        <p:txBody>
          <a:bodyPr/>
          <a:lstStyle/>
          <a:p>
            <a:fld id="{4CE0E2CA-AD2A-4940-838D-EDD2A461CDFE}" type="slidenum">
              <a:rPr lang="en-US" smtClean="0"/>
              <a:pPr/>
              <a:t>‹#›</a:t>
            </a:fld>
            <a:endParaRPr lang="en-US"/>
          </a:p>
        </p:txBody>
      </p:sp>
    </p:spTree>
    <p:extLst>
      <p:ext uri="{BB962C8B-B14F-4D97-AF65-F5344CB8AC3E}">
        <p14:creationId xmlns:p14="http://schemas.microsoft.com/office/powerpoint/2010/main" val="3783705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6E86A4C-8E40-4F87-A4F0-01A0687C5742}" type="datetimeFigureOut">
              <a:rPr lang="en-US" smtClean="0"/>
              <a:t>3/5/2025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CE0E2CA-AD2A-4940-838D-EDD2A461CDFE}" type="slidenum">
              <a:rPr lang="en-US" smtClean="0"/>
              <a:pPr/>
              <a:t>‹#›</a:t>
            </a:fld>
            <a:endParaRPr lang="en-US"/>
          </a:p>
        </p:txBody>
      </p:sp>
    </p:spTree>
    <p:extLst>
      <p:ext uri="{BB962C8B-B14F-4D97-AF65-F5344CB8AC3E}">
        <p14:creationId xmlns:p14="http://schemas.microsoft.com/office/powerpoint/2010/main" val="400102208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1.emf"/><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1.emf"/><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4.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3/5/2025</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2056840760"/>
      </p:ext>
    </p:extLst>
  </p:cSld>
  <p:clrMap bg1="lt1" tx1="dk1" bg2="lt2" tx2="dk2" accent1="accent1" accent2="accent2" accent3="accent3" accent4="accent4" accent5="accent5" accent6="accent6" hlink="hlink" folHlink="folHlink"/>
  <p:sldLayoutIdLst>
    <p:sldLayoutId id="2147483670" r:id="rId1"/>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78FDAD0-21E9-42D0-8C63-C6563197FC13}" type="datetimeFigureOut">
              <a:rPr lang="en-US" smtClean="0"/>
              <a:t>3/5/2025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F4DE3823-CC86-4AC6-95C0-DC3ECA80FD8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6D3F54C-4A59-A1CF-1FD3-D8AE03C79969}"/>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1220565574"/>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663"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863"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24F163-5059-CFF9-A6AF-6BD2B0B5B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381C57-61DA-804C-9FB9-04BE1FEE1B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A0EAF-F626-D9A2-FA39-C82503D338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657C435-5E87-4A75-8237-1F7FE47621F0}" type="datetimeFigureOut">
              <a:rPr lang="en-US" smtClean="0"/>
              <a:t>3/5/2025</a:t>
            </a:fld>
            <a:endParaRPr lang="en-US"/>
          </a:p>
        </p:txBody>
      </p:sp>
      <p:sp>
        <p:nvSpPr>
          <p:cNvPr id="5" name="Footer Placeholder 4">
            <a:extLst>
              <a:ext uri="{FF2B5EF4-FFF2-40B4-BE49-F238E27FC236}">
                <a16:creationId xmlns:a16="http://schemas.microsoft.com/office/drawing/2014/main" id="{1D95A1C2-1922-1054-6892-756417A3E0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1573AD-79A1-43DF-8DF4-4E6241F2A3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1AC4CE-9AA9-466B-9061-97F18A124820}" type="slidenum">
              <a:rPr lang="en-US" smtClean="0"/>
              <a:t>‹#›</a:t>
            </a:fld>
            <a:endParaRPr lang="en-US"/>
          </a:p>
        </p:txBody>
      </p:sp>
    </p:spTree>
    <p:extLst>
      <p:ext uri="{BB962C8B-B14F-4D97-AF65-F5344CB8AC3E}">
        <p14:creationId xmlns:p14="http://schemas.microsoft.com/office/powerpoint/2010/main" val="3259961789"/>
      </p:ext>
    </p:extLst>
  </p:cSld>
  <p:clrMap bg1="lt1" tx1="dk1" bg2="lt2" tx2="dk2" accent1="accent1" accent2="accent2" accent3="accent3" accent4="accent4" accent5="accent5" accent6="accent6" hlink="hlink" folHlink="folHlink"/>
  <p:sldLayoutIdLst>
    <p:sldLayoutId id="2147483649" r:id="rId1"/>
    <p:sldLayoutId id="2147483867" r:id="rId2"/>
    <p:sldLayoutId id="2147483651" r:id="rId3"/>
    <p:sldLayoutId id="2147483652" r:id="rId4"/>
    <p:sldLayoutId id="2147483653" r:id="rId5"/>
    <p:sldLayoutId id="2147483654" r:id="rId6"/>
    <p:sldLayoutId id="2147483655" r:id="rId7"/>
    <p:sldLayoutId id="2147483865"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998ADDC-CC7F-7B46-BE09-E734735B99FE}"/>
              </a:ext>
            </a:extLst>
          </p:cNvPr>
          <p:cNvPicPr>
            <a:picLocks noChangeAspect="1"/>
          </p:cNvPicPr>
          <p:nvPr userDrawn="1"/>
        </p:nvPicPr>
        <p:blipFill>
          <a:blip r:embed="rId20"/>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01826571-1E0B-5049-A56F-A4DB6660C508}"/>
              </a:ext>
            </a:extLst>
          </p:cNvPr>
          <p:cNvSpPr>
            <a:spLocks noGrp="1"/>
          </p:cNvSpPr>
          <p:nvPr>
            <p:ph type="body" idx="1"/>
          </p:nvPr>
        </p:nvSpPr>
        <p:spPr>
          <a:xfrm>
            <a:off x="838200" y="1825625"/>
            <a:ext cx="10515600" cy="6492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D173B79D-4387-0746-857F-F4B685E5DA28}"/>
              </a:ext>
            </a:extLst>
          </p:cNvPr>
          <p:cNvSpPr>
            <a:spLocks noGrp="1"/>
          </p:cNvSpPr>
          <p:nvPr>
            <p:ph type="sldNum" sz="quarter" idx="4"/>
          </p:nvPr>
        </p:nvSpPr>
        <p:spPr>
          <a:xfrm>
            <a:off x="9448799" y="6331753"/>
            <a:ext cx="2743200" cy="365125"/>
          </a:xfrm>
          <a:prstGeom prst="rect">
            <a:avLst/>
          </a:prstGeom>
        </p:spPr>
        <p:txBody>
          <a:bodyPr/>
          <a:lstStyle>
            <a:lvl1pPr algn="r">
              <a:defRPr sz="1400"/>
            </a:lvl1pPr>
          </a:lstStyle>
          <a:p>
            <a:fld id="{4CE0E2CA-AD2A-4940-838D-EDD2A461CDFE}" type="slidenum">
              <a:rPr lang="en-US" smtClean="0"/>
              <a:pPr/>
              <a:t>‹#›</a:t>
            </a:fld>
            <a:endParaRPr lang="en-US"/>
          </a:p>
        </p:txBody>
      </p:sp>
      <p:sp>
        <p:nvSpPr>
          <p:cNvPr id="2" name="Title Placeholder 1">
            <a:extLst>
              <a:ext uri="{FF2B5EF4-FFF2-40B4-BE49-F238E27FC236}">
                <a16:creationId xmlns:a16="http://schemas.microsoft.com/office/drawing/2014/main" id="{3C96CA54-BEA8-9A44-A7B9-D1948FCF1618}"/>
              </a:ext>
            </a:extLst>
          </p:cNvPr>
          <p:cNvSpPr>
            <a:spLocks noGrp="1"/>
          </p:cNvSpPr>
          <p:nvPr>
            <p:ph type="title"/>
          </p:nvPr>
        </p:nvSpPr>
        <p:spPr>
          <a:xfrm>
            <a:off x="838200" y="3490222"/>
            <a:ext cx="10515600" cy="5461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2753271"/>
      </p:ext>
    </p:extLst>
  </p:cSld>
  <p:clrMap bg1="lt1" tx1="dk1" bg2="lt2" tx2="dk2" accent1="accent1" accent2="accent2" accent3="accent3" accent4="accent4" accent5="accent5" accent6="accent6" hlink="hlink" folHlink="folHlink"/>
  <p:sldLayoutIdLst>
    <p:sldLayoutId id="2147483676" r:id="rId1"/>
    <p:sldLayoutId id="2147483680" r:id="rId2"/>
    <p:sldLayoutId id="2147483683" r:id="rId3"/>
    <p:sldLayoutId id="2147483686" r:id="rId4"/>
    <p:sldLayoutId id="2147483674" r:id="rId5"/>
    <p:sldLayoutId id="2147483684" r:id="rId6"/>
    <p:sldLayoutId id="2147483656" r:id="rId7"/>
    <p:sldLayoutId id="2147483866" r:id="rId8"/>
    <p:sldLayoutId id="2147483679" r:id="rId9"/>
    <p:sldLayoutId id="2147483667" r:id="rId10"/>
    <p:sldLayoutId id="2147483668" r:id="rId11"/>
    <p:sldLayoutId id="2147483664" r:id="rId12"/>
    <p:sldLayoutId id="2147483665" r:id="rId13"/>
    <p:sldLayoutId id="2147483650" r:id="rId14"/>
    <p:sldLayoutId id="2147483685" r:id="rId15"/>
    <p:sldLayoutId id="2147483669" r:id="rId16"/>
    <p:sldLayoutId id="2147483687" r:id="rId17"/>
  </p:sldLayoutIdLst>
  <p:hf sldNum="0" hdr="0" ftr="0" dt="0"/>
  <p:txStyles>
    <p:titleStyle>
      <a:lvl1pPr algn="ctr" defTabSz="914400" rtl="0" eaLnBrk="1" latinLnBrk="0" hangingPunct="1">
        <a:lnSpc>
          <a:spcPct val="90000"/>
        </a:lnSpc>
        <a:spcBef>
          <a:spcPct val="0"/>
        </a:spcBef>
        <a:buNone/>
        <a:defRPr sz="32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2.svg"/></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 Id="rId5" Type="http://schemas.openxmlformats.org/officeDocument/2006/relationships/hyperlink" Target="https://creativecommons.org/licenses/by-sa/3.0/" TargetMode="External"/><Relationship Id="rId4" Type="http://schemas.openxmlformats.org/officeDocument/2006/relationships/hyperlink" Target="https://en.wiktionary.org/wiki/IX"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rcboe-my.sharepoint.com/personal/singhti_richmond_k12_ga_us/Documents/A-%20Title%20IX/FORMS/Determination-Evaluation/Title%20IX%20Process%20-%20PART%20I/TITLE%20IX%20PART%20I%20-%20V2020.pdf" TargetMode="External"/><Relationship Id="rId1" Type="http://schemas.openxmlformats.org/officeDocument/2006/relationships/slideLayout" Target="../slideLayouts/slideLayout23.xml"/><Relationship Id="rId4" Type="http://schemas.openxmlformats.org/officeDocument/2006/relationships/image" Target="../media/image61.svg"/></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rcboe-my.sharepoint.com/personal/singhti_richmond_k12_ga_us/Documents/A-%20Title%20IX/FORMS/Informal%20Resolution%20Forms/InformalResolution-PARTII/Informal_Resolution_Process-Flowchart.pdf" TargetMode="External"/><Relationship Id="rId1" Type="http://schemas.openxmlformats.org/officeDocument/2006/relationships/slideLayout" Target="../slideLayouts/slideLayout23.xml"/><Relationship Id="rId4" Type="http://schemas.openxmlformats.org/officeDocument/2006/relationships/image" Target="../media/image61.sv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rcboe-my.sharepoint.com/personal/singhti_richmond_k12_ga_us/Documents/A-%20Title%20IX/FORMS/Investigation/Formal_Investigation_Process.pdf" TargetMode="External"/><Relationship Id="rId1" Type="http://schemas.openxmlformats.org/officeDocument/2006/relationships/slideLayout" Target="../slideLayouts/slideLayout23.xml"/><Relationship Id="rId4" Type="http://schemas.openxmlformats.org/officeDocument/2006/relationships/image" Target="../media/image61.svg"/></Relationships>
</file>

<file path=ppt/slides/_rels/slide78.xml.rels><?xml version="1.0" encoding="UTF-8" standalone="yes"?>
<Relationships xmlns="http://schemas.openxmlformats.org/package/2006/relationships"><Relationship Id="rId2" Type="http://schemas.openxmlformats.org/officeDocument/2006/relationships/hyperlink" Target="https://np1.nearpod.com/sharePresentation.php?code=d3fa444ba9efa1c367319cd07f929345-1&amp;oc=lesson-library&amp;utm_source=link" TargetMode="Externa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hyperlink" Target="https://nwlc.org/resource/bidens-new-title-ix-rule-fact-sheet-and-chart/" TargetMode="External"/><Relationship Id="rId2" Type="http://schemas.openxmlformats.org/officeDocument/2006/relationships/hyperlink" Target="https://www.mcgrathtraining.com/post/title-ix-update-a-return-to-the-2020-regulations-key-clarifications-from-ocr" TargetMode="External"/><Relationship Id="rId1" Type="http://schemas.openxmlformats.org/officeDocument/2006/relationships/slideLayout" Target="../slideLayouts/slideLayout26.xml"/><Relationship Id="rId5" Type="http://schemas.openxmlformats.org/officeDocument/2006/relationships/hyperlink" Target="https://www.rcboe.org/Page/62245" TargetMode="External"/><Relationship Id="rId4" Type="http://schemas.openxmlformats.org/officeDocument/2006/relationships/hyperlink" Target="https://ucr.fbi.gov/nibrs/2012/resources/nibrs-offense-definitions" TargetMode="Externa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title"/>
          </p:nvPr>
        </p:nvSpPr>
        <p:spPr>
          <a:xfrm>
            <a:off x="575310" y="278129"/>
            <a:ext cx="5063490" cy="2354026"/>
          </a:xfrm>
        </p:spPr>
        <p:txBody>
          <a:bodyPr anchor="b">
            <a:normAutofit/>
          </a:bodyPr>
          <a:lstStyle/>
          <a:p>
            <a:r>
              <a:rPr lang="en-US" sz="3700" dirty="0"/>
              <a:t>TITLE IX REGULATIONS: </a:t>
            </a:r>
            <a:br>
              <a:rPr lang="en-US" sz="3700"/>
            </a:br>
            <a:r>
              <a:rPr lang="en-US" sz="3700" i="1" dirty="0"/>
              <a:t>Mastering Regulation Whiplash Like a Diva</a:t>
            </a:r>
          </a:p>
        </p:txBody>
      </p:sp>
      <p:pic>
        <p:nvPicPr>
          <p:cNvPr id="1026" name="Picture 2">
            <a:extLst>
              <a:ext uri="{FF2B5EF4-FFF2-40B4-BE49-F238E27FC236}">
                <a16:creationId xmlns:a16="http://schemas.microsoft.com/office/drawing/2014/main" id="{FDB99B3B-E1DA-C1CA-EEC0-272B26537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 b="2670"/>
          <a:stretch/>
        </p:blipFill>
        <p:spPr bwMode="auto">
          <a:xfrm>
            <a:off x="594360" y="3279579"/>
            <a:ext cx="5044440" cy="2994415"/>
          </a:xfrm>
          <a:prstGeom prst="rect">
            <a:avLst/>
          </a:prstGeom>
          <a:noFill/>
        </p:spPr>
      </p:pic>
      <p:pic>
        <p:nvPicPr>
          <p:cNvPr id="3" name="Picture 2" descr="A qr code on a screen&#10;&#10;AI-generated content may be incorrect.">
            <a:extLst>
              <a:ext uri="{FF2B5EF4-FFF2-40B4-BE49-F238E27FC236}">
                <a16:creationId xmlns:a16="http://schemas.microsoft.com/office/drawing/2014/main" id="{F3CCBBEB-D060-C13A-FF27-E16C27AF72A7}"/>
              </a:ext>
            </a:extLst>
          </p:cNvPr>
          <p:cNvPicPr>
            <a:picLocks noChangeAspect="1"/>
          </p:cNvPicPr>
          <p:nvPr/>
        </p:nvPicPr>
        <p:blipFill>
          <a:blip r:embed="rId4"/>
          <a:srcRect l="5344" r="5443"/>
          <a:stretch/>
        </p:blipFill>
        <p:spPr>
          <a:xfrm>
            <a:off x="6096000" y="10"/>
            <a:ext cx="6118225" cy="6857990"/>
          </a:xfrm>
          <a:prstGeom prst="rect">
            <a:avLst/>
          </a:prstGeom>
          <a:noFill/>
        </p:spPr>
      </p:pic>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43A5AE-6D7E-A314-23AE-06E43D8DE2FA}"/>
              </a:ext>
            </a:extLst>
          </p:cNvPr>
          <p:cNvPicPr>
            <a:picLocks noChangeAspect="1"/>
          </p:cNvPicPr>
          <p:nvPr/>
        </p:nvPicPr>
        <p:blipFill>
          <a:blip r:embed="rId2"/>
          <a:stretch>
            <a:fillRect/>
          </a:stretch>
        </p:blipFill>
        <p:spPr>
          <a:xfrm>
            <a:off x="407096" y="231602"/>
            <a:ext cx="11617890" cy="6593125"/>
          </a:xfrm>
          <a:prstGeom prst="rect">
            <a:avLst/>
          </a:prstGeom>
        </p:spPr>
      </p:pic>
    </p:spTree>
    <p:extLst>
      <p:ext uri="{BB962C8B-B14F-4D97-AF65-F5344CB8AC3E}">
        <p14:creationId xmlns:p14="http://schemas.microsoft.com/office/powerpoint/2010/main" val="622589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F98FFC-1A36-8EDA-3562-8337183D8A7D}"/>
              </a:ext>
            </a:extLst>
          </p:cNvPr>
          <p:cNvPicPr>
            <a:picLocks noChangeAspect="1"/>
          </p:cNvPicPr>
          <p:nvPr/>
        </p:nvPicPr>
        <p:blipFill>
          <a:blip r:embed="rId2"/>
          <a:stretch>
            <a:fillRect/>
          </a:stretch>
        </p:blipFill>
        <p:spPr>
          <a:xfrm>
            <a:off x="1106466" y="471684"/>
            <a:ext cx="10250465" cy="5768495"/>
          </a:xfrm>
          <a:prstGeom prst="rect">
            <a:avLst/>
          </a:prstGeom>
        </p:spPr>
      </p:pic>
    </p:spTree>
    <p:extLst>
      <p:ext uri="{BB962C8B-B14F-4D97-AF65-F5344CB8AC3E}">
        <p14:creationId xmlns:p14="http://schemas.microsoft.com/office/powerpoint/2010/main" val="185437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5533F6-F642-5F69-A228-59E5B76119FD}"/>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B1A76A4D-A7AE-E62A-7C31-9717349112E1}"/>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B0B9A33F-9A1D-0560-8B11-50FDD95A7C2B}"/>
              </a:ext>
            </a:extLst>
          </p:cNvPr>
          <p:cNvSpPr txBox="1">
            <a:spLocks/>
          </p:cNvSpPr>
          <p:nvPr/>
        </p:nvSpPr>
        <p:spPr>
          <a:xfrm>
            <a:off x="251336" y="821892"/>
            <a:ext cx="10349269" cy="35519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accent5">
                    <a:lumMod val="76000"/>
                  </a:schemeClr>
                </a:solidFill>
              </a:rPr>
              <a:t>WHY?</a:t>
            </a:r>
            <a:r>
              <a:rPr lang="en-US" sz="4800">
                <a:solidFill>
                  <a:schemeClr val="accent1"/>
                </a:solidFill>
              </a:rPr>
              <a:t> </a:t>
            </a:r>
            <a:r>
              <a:rPr lang="en-US" sz="3200">
                <a:solidFill>
                  <a:schemeClr val="accent1"/>
                </a:solidFill>
              </a:rPr>
              <a:t>Why Does this Matter? </a:t>
            </a:r>
            <a:endParaRPr lang="en-US" sz="3200">
              <a:solidFill>
                <a:schemeClr val="accent1"/>
              </a:solidFill>
              <a:ea typeface="Calibri"/>
              <a:cs typeface="Calibri"/>
            </a:endParaRPr>
          </a:p>
          <a:p>
            <a:endParaRPr lang="en-US" sz="32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CEFF5CC9-55C2-EB79-1C6D-1467FF5A4B3D}"/>
              </a:ext>
            </a:extLst>
          </p:cNvPr>
          <p:cNvSpPr>
            <a:spLocks noGrp="1"/>
          </p:cNvSpPr>
          <p:nvPr>
            <p:ph type="body" sz="quarter" idx="14"/>
          </p:nvPr>
        </p:nvSpPr>
        <p:spPr>
          <a:xfrm>
            <a:off x="3927571" y="6158885"/>
            <a:ext cx="8002772" cy="703516"/>
          </a:xfrm>
        </p:spPr>
        <p:txBody>
          <a:bodyPr>
            <a:normAutofit/>
          </a:bodyPr>
          <a:lstStyle/>
          <a:p>
            <a:r>
              <a:rPr lang="en-US">
                <a:cs typeface="Calibri"/>
              </a:rPr>
              <a:t>Why Do We Care?</a:t>
            </a:r>
            <a:endParaRPr lang="en-US">
              <a:ea typeface="Calibri"/>
              <a:cs typeface="Calibri"/>
            </a:endParaRPr>
          </a:p>
        </p:txBody>
      </p:sp>
      <p:sp>
        <p:nvSpPr>
          <p:cNvPr id="3" name="TextBox 2">
            <a:extLst>
              <a:ext uri="{FF2B5EF4-FFF2-40B4-BE49-F238E27FC236}">
                <a16:creationId xmlns:a16="http://schemas.microsoft.com/office/drawing/2014/main" id="{FB9D641C-932A-C46B-B828-063BAF189E1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4" name="Picture 3" descr="A person in a suit and tie&#10;&#10;AI-generated content may be incorrect.">
            <a:extLst>
              <a:ext uri="{FF2B5EF4-FFF2-40B4-BE49-F238E27FC236}">
                <a16:creationId xmlns:a16="http://schemas.microsoft.com/office/drawing/2014/main" id="{2BA80CAD-6390-6C98-F190-8FA34A4E70A1}"/>
              </a:ext>
            </a:extLst>
          </p:cNvPr>
          <p:cNvPicPr>
            <a:picLocks noChangeAspect="1"/>
          </p:cNvPicPr>
          <p:nvPr/>
        </p:nvPicPr>
        <p:blipFill>
          <a:blip r:embed="rId2"/>
          <a:stretch>
            <a:fillRect/>
          </a:stretch>
        </p:blipFill>
        <p:spPr>
          <a:xfrm>
            <a:off x="5999837" y="1318745"/>
            <a:ext cx="5677958" cy="3764491"/>
          </a:xfrm>
          <a:prstGeom prst="rect">
            <a:avLst/>
          </a:prstGeom>
        </p:spPr>
      </p:pic>
      <p:pic>
        <p:nvPicPr>
          <p:cNvPr id="6" name="Picture 5" descr="Gavel resting on block">
            <a:extLst>
              <a:ext uri="{FF2B5EF4-FFF2-40B4-BE49-F238E27FC236}">
                <a16:creationId xmlns:a16="http://schemas.microsoft.com/office/drawing/2014/main" id="{69A262B6-58D3-78DA-7402-5909956973E3}"/>
              </a:ext>
            </a:extLst>
          </p:cNvPr>
          <p:cNvPicPr>
            <a:picLocks noChangeAspect="1"/>
          </p:cNvPicPr>
          <p:nvPr/>
        </p:nvPicPr>
        <p:blipFill>
          <a:blip r:embed="rId3"/>
          <a:stretch>
            <a:fillRect/>
          </a:stretch>
        </p:blipFill>
        <p:spPr>
          <a:xfrm>
            <a:off x="674523" y="2826312"/>
            <a:ext cx="4053417" cy="2730500"/>
          </a:xfrm>
          <a:prstGeom prst="rect">
            <a:avLst/>
          </a:prstGeom>
        </p:spPr>
      </p:pic>
    </p:spTree>
    <p:extLst>
      <p:ext uri="{BB962C8B-B14F-4D97-AF65-F5344CB8AC3E}">
        <p14:creationId xmlns:p14="http://schemas.microsoft.com/office/powerpoint/2010/main" val="1364367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42C34-FDC9-F67B-83F5-66C594DEB890}"/>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36A8EF8B-FFD5-2FF0-202C-EB5718D854F1}"/>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3A6B4A63-2779-4940-715A-C09300F60663}"/>
              </a:ext>
            </a:extLst>
          </p:cNvPr>
          <p:cNvSpPr txBox="1">
            <a:spLocks/>
          </p:cNvSpPr>
          <p:nvPr/>
        </p:nvSpPr>
        <p:spPr>
          <a:xfrm>
            <a:off x="251336" y="821892"/>
            <a:ext cx="10349269" cy="35519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accent5">
                    <a:lumMod val="76000"/>
                  </a:schemeClr>
                </a:solidFill>
              </a:rPr>
              <a:t>WHY?</a:t>
            </a:r>
            <a:r>
              <a:rPr lang="en-US" sz="4800">
                <a:solidFill>
                  <a:schemeClr val="accent1"/>
                </a:solidFill>
              </a:rPr>
              <a:t> </a:t>
            </a:r>
            <a:r>
              <a:rPr lang="en-US" sz="3200">
                <a:solidFill>
                  <a:schemeClr val="accent1"/>
                </a:solidFill>
              </a:rPr>
              <a:t>Why Does this Matter?</a:t>
            </a:r>
            <a:r>
              <a:rPr lang="en-US" sz="4800">
                <a:solidFill>
                  <a:schemeClr val="accent1"/>
                </a:solidFill>
              </a:rPr>
              <a:t> </a:t>
            </a:r>
            <a:endParaRPr lang="en-US" sz="4800">
              <a:solidFill>
                <a:schemeClr val="accent1"/>
              </a:solidFill>
              <a:ea typeface="Calibri"/>
              <a:cs typeface="Calibri"/>
            </a:endParaRPr>
          </a:p>
          <a:p>
            <a:endParaRPr lang="en-US" sz="32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6B35C6FB-787A-2A85-6755-7B6001DA5989}"/>
              </a:ext>
            </a:extLst>
          </p:cNvPr>
          <p:cNvSpPr>
            <a:spLocks noGrp="1"/>
          </p:cNvSpPr>
          <p:nvPr>
            <p:ph type="body" sz="quarter" idx="14"/>
          </p:nvPr>
        </p:nvSpPr>
        <p:spPr>
          <a:xfrm>
            <a:off x="3927571" y="6158885"/>
            <a:ext cx="8002772" cy="703516"/>
          </a:xfrm>
        </p:spPr>
        <p:txBody>
          <a:bodyPr>
            <a:normAutofit/>
          </a:bodyPr>
          <a:lstStyle/>
          <a:p>
            <a:r>
              <a:rPr lang="en-US">
                <a:cs typeface="Calibri"/>
              </a:rPr>
              <a:t>Why Do We Care?</a:t>
            </a:r>
            <a:endParaRPr lang="en-US">
              <a:ea typeface="Calibri"/>
              <a:cs typeface="Calibri"/>
            </a:endParaRPr>
          </a:p>
        </p:txBody>
      </p:sp>
      <p:sp>
        <p:nvSpPr>
          <p:cNvPr id="3" name="TextBox 2">
            <a:extLst>
              <a:ext uri="{FF2B5EF4-FFF2-40B4-BE49-F238E27FC236}">
                <a16:creationId xmlns:a16="http://schemas.microsoft.com/office/drawing/2014/main" id="{D872358F-AAF7-A33C-EBC1-89A5A7B6F8A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7" name="Picture 6" descr="A group of people sitting at a table&#10;&#10;AI-generated content may be incorrect.">
            <a:extLst>
              <a:ext uri="{FF2B5EF4-FFF2-40B4-BE49-F238E27FC236}">
                <a16:creationId xmlns:a16="http://schemas.microsoft.com/office/drawing/2014/main" id="{C3C73FB7-9B48-2071-9D92-93E2300F87E6}"/>
              </a:ext>
            </a:extLst>
          </p:cNvPr>
          <p:cNvPicPr>
            <a:picLocks noChangeAspect="1"/>
          </p:cNvPicPr>
          <p:nvPr/>
        </p:nvPicPr>
        <p:blipFill>
          <a:blip r:embed="rId2"/>
          <a:stretch>
            <a:fillRect/>
          </a:stretch>
        </p:blipFill>
        <p:spPr>
          <a:xfrm>
            <a:off x="3046220" y="1653013"/>
            <a:ext cx="6529917" cy="4204486"/>
          </a:xfrm>
          <a:prstGeom prst="rect">
            <a:avLst/>
          </a:prstGeom>
        </p:spPr>
      </p:pic>
    </p:spTree>
    <p:extLst>
      <p:ext uri="{BB962C8B-B14F-4D97-AF65-F5344CB8AC3E}">
        <p14:creationId xmlns:p14="http://schemas.microsoft.com/office/powerpoint/2010/main" val="934719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9B318-B54E-7603-F37C-0ACB07604AE9}"/>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15FB43F4-6E98-2A0F-E66F-E8833511F23B}"/>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23" name="Text Placeholder 4">
            <a:extLst>
              <a:ext uri="{FF2B5EF4-FFF2-40B4-BE49-F238E27FC236}">
                <a16:creationId xmlns:a16="http://schemas.microsoft.com/office/drawing/2014/main" id="{39BE96CE-A42B-217C-08F8-0A138F6EAA88}"/>
              </a:ext>
            </a:extLst>
          </p:cNvPr>
          <p:cNvSpPr>
            <a:spLocks noGrp="1"/>
          </p:cNvSpPr>
          <p:nvPr>
            <p:ph type="body" sz="quarter" idx="14"/>
          </p:nvPr>
        </p:nvSpPr>
        <p:spPr>
          <a:xfrm>
            <a:off x="3927571" y="6158885"/>
            <a:ext cx="8002772" cy="703516"/>
          </a:xfrm>
        </p:spPr>
        <p:txBody>
          <a:bodyPr>
            <a:normAutofit/>
          </a:bodyPr>
          <a:lstStyle/>
          <a:p>
            <a:r>
              <a:rPr lang="en-US">
                <a:cs typeface="Calibri"/>
              </a:rPr>
              <a:t>Why Do We Care?</a:t>
            </a:r>
            <a:endParaRPr lang="en-US">
              <a:ea typeface="Calibri"/>
              <a:cs typeface="Calibri"/>
            </a:endParaRPr>
          </a:p>
        </p:txBody>
      </p:sp>
      <p:sp>
        <p:nvSpPr>
          <p:cNvPr id="3" name="TextBox 2">
            <a:extLst>
              <a:ext uri="{FF2B5EF4-FFF2-40B4-BE49-F238E27FC236}">
                <a16:creationId xmlns:a16="http://schemas.microsoft.com/office/drawing/2014/main" id="{068582EC-93E3-D332-13AD-58465B0C131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2" name="Picture 1" descr="A blue and white card with text&#10;&#10;AI-generated content may be incorrect.">
            <a:extLst>
              <a:ext uri="{FF2B5EF4-FFF2-40B4-BE49-F238E27FC236}">
                <a16:creationId xmlns:a16="http://schemas.microsoft.com/office/drawing/2014/main" id="{FC420097-F0D8-3898-6481-67298D649BA0}"/>
              </a:ext>
            </a:extLst>
          </p:cNvPr>
          <p:cNvPicPr>
            <a:picLocks noChangeAspect="1"/>
          </p:cNvPicPr>
          <p:nvPr/>
        </p:nvPicPr>
        <p:blipFill>
          <a:blip r:embed="rId2"/>
          <a:stretch>
            <a:fillRect/>
          </a:stretch>
        </p:blipFill>
        <p:spPr>
          <a:xfrm>
            <a:off x="800100" y="419100"/>
            <a:ext cx="9848850" cy="5572125"/>
          </a:xfrm>
          <a:prstGeom prst="rect">
            <a:avLst/>
          </a:prstGeom>
        </p:spPr>
      </p:pic>
    </p:spTree>
    <p:extLst>
      <p:ext uri="{BB962C8B-B14F-4D97-AF65-F5344CB8AC3E}">
        <p14:creationId xmlns:p14="http://schemas.microsoft.com/office/powerpoint/2010/main" val="4089323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91581-4343-64B2-0B0B-17257B12C0D3}"/>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C9389286-6A85-C26C-1BE4-54260DBC9245}"/>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F374B4BC-97E4-0441-67AE-7FD0C177616C}"/>
              </a:ext>
            </a:extLst>
          </p:cNvPr>
          <p:cNvSpPr txBox="1">
            <a:spLocks/>
          </p:cNvSpPr>
          <p:nvPr/>
        </p:nvSpPr>
        <p:spPr>
          <a:xfrm>
            <a:off x="414621" y="821892"/>
            <a:ext cx="10185984" cy="522837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900">
                <a:solidFill>
                  <a:srgbClr val="0070C0"/>
                </a:solidFill>
              </a:rPr>
              <a:t>What is the Status of the Title IX Regulations? </a:t>
            </a:r>
            <a:endParaRPr lang="en-US" sz="3900">
              <a:solidFill>
                <a:srgbClr val="0070C0"/>
              </a:solidFill>
              <a:ea typeface="Calibri"/>
              <a:cs typeface="Calibri"/>
            </a:endParaRPr>
          </a:p>
          <a:p>
            <a:endParaRPr lang="en-US" sz="3900">
              <a:solidFill>
                <a:srgbClr val="0070C0"/>
              </a:solidFill>
              <a:ea typeface="Calibri"/>
              <a:cs typeface="Calibri"/>
            </a:endParaRPr>
          </a:p>
          <a:p>
            <a:r>
              <a:rPr lang="en-US" sz="3900">
                <a:solidFill>
                  <a:srgbClr val="0070C0"/>
                </a:solidFill>
                <a:ea typeface="Calibri"/>
                <a:cs typeface="Calibri"/>
              </a:rPr>
              <a:t>2020?</a:t>
            </a:r>
          </a:p>
          <a:p>
            <a:endParaRPr lang="en-US" sz="3900">
              <a:solidFill>
                <a:srgbClr val="0070C0"/>
              </a:solidFill>
              <a:ea typeface="Calibri"/>
              <a:cs typeface="Calibri"/>
            </a:endParaRPr>
          </a:p>
          <a:p>
            <a:r>
              <a:rPr lang="en-US" sz="3900">
                <a:solidFill>
                  <a:srgbClr val="0070C0"/>
                </a:solidFill>
                <a:ea typeface="Calibri"/>
                <a:cs typeface="Calibri"/>
              </a:rPr>
              <a:t>2024?</a:t>
            </a:r>
          </a:p>
          <a:p>
            <a:endParaRPr lang="en-US" sz="3900">
              <a:solidFill>
                <a:srgbClr val="0070C0"/>
              </a:solidFill>
              <a:ea typeface="Calibri"/>
              <a:cs typeface="Calibri"/>
            </a:endParaRPr>
          </a:p>
          <a:p>
            <a:r>
              <a:rPr lang="en-US" sz="3900">
                <a:solidFill>
                  <a:srgbClr val="0070C0"/>
                </a:solidFill>
                <a:ea typeface="Calibri"/>
                <a:cs typeface="Calibri"/>
              </a:rPr>
              <a:t>2020 again?</a:t>
            </a:r>
          </a:p>
          <a:p>
            <a:endParaRPr lang="en-US" sz="35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4A238492-3693-6F00-D031-8C479AA78DEB}"/>
              </a:ext>
            </a:extLst>
          </p:cNvPr>
          <p:cNvSpPr>
            <a:spLocks noGrp="1"/>
          </p:cNvSpPr>
          <p:nvPr>
            <p:ph type="body" sz="quarter" idx="14"/>
          </p:nvPr>
        </p:nvSpPr>
        <p:spPr>
          <a:xfrm>
            <a:off x="3934314" y="6212832"/>
            <a:ext cx="8002772" cy="703516"/>
          </a:xfrm>
        </p:spPr>
        <p:txBody>
          <a:bodyPr>
            <a:normAutofit/>
          </a:bodyPr>
          <a:lstStyle/>
          <a:p>
            <a:r>
              <a:rPr lang="en-US">
                <a:solidFill>
                  <a:srgbClr val="FFC000"/>
                </a:solidFill>
                <a:cs typeface="Calibri"/>
              </a:rPr>
              <a:t>Why Do We Care?</a:t>
            </a:r>
            <a:endParaRPr lang="en-US">
              <a:solidFill>
                <a:srgbClr val="FFC000"/>
              </a:solidFill>
              <a:ea typeface="Calibri"/>
              <a:cs typeface="Calibri"/>
            </a:endParaRPr>
          </a:p>
        </p:txBody>
      </p:sp>
      <p:sp>
        <p:nvSpPr>
          <p:cNvPr id="3" name="TextBox 2">
            <a:extLst>
              <a:ext uri="{FF2B5EF4-FFF2-40B4-BE49-F238E27FC236}">
                <a16:creationId xmlns:a16="http://schemas.microsoft.com/office/drawing/2014/main" id="{3362BD4E-449A-771F-F5E4-B1F2AC2BAE2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4" name="Graphic 3" descr="Boomerang with solid fill">
            <a:extLst>
              <a:ext uri="{FF2B5EF4-FFF2-40B4-BE49-F238E27FC236}">
                <a16:creationId xmlns:a16="http://schemas.microsoft.com/office/drawing/2014/main" id="{E37B0BDF-BA6E-B31A-FBC9-814722BF21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7600" y="2000250"/>
            <a:ext cx="2771775" cy="2771775"/>
          </a:xfrm>
          <a:prstGeom prst="rect">
            <a:avLst/>
          </a:prstGeom>
        </p:spPr>
      </p:pic>
    </p:spTree>
    <p:extLst>
      <p:ext uri="{BB962C8B-B14F-4D97-AF65-F5344CB8AC3E}">
        <p14:creationId xmlns:p14="http://schemas.microsoft.com/office/powerpoint/2010/main" val="234293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13" descr="A clock and scales in a hallway&#10;&#10;Description automatically generated">
            <a:extLst>
              <a:ext uri="{FF2B5EF4-FFF2-40B4-BE49-F238E27FC236}">
                <a16:creationId xmlns:a16="http://schemas.microsoft.com/office/drawing/2014/main" id="{DDF7762D-8672-2EF5-4736-CD0D88700D31}"/>
              </a:ext>
            </a:extLst>
          </p:cNvPr>
          <p:cNvPicPr>
            <a:picLocks noChangeAspect="1"/>
          </p:cNvPicPr>
          <p:nvPr/>
        </p:nvPicPr>
        <p:blipFill>
          <a:blip r:embed="rId2">
            <a:duotone>
              <a:schemeClr val="bg2">
                <a:shade val="45000"/>
                <a:satMod val="135000"/>
              </a:schemeClr>
              <a:prstClr val="white"/>
            </a:duotone>
            <a:alphaModFix amt="35000"/>
          </a:blip>
          <a:srcRect t="22532" b="21218"/>
          <a:stretch/>
        </p:blipFill>
        <p:spPr>
          <a:xfrm>
            <a:off x="20" y="10"/>
            <a:ext cx="12191980" cy="6857990"/>
          </a:xfrm>
          <a:prstGeom prst="rect">
            <a:avLst/>
          </a:prstGeom>
        </p:spPr>
      </p:pic>
      <p:cxnSp>
        <p:nvCxnSpPr>
          <p:cNvPr id="45" name="Straight Connector 44">
            <a:extLst>
              <a:ext uri="{FF2B5EF4-FFF2-40B4-BE49-F238E27FC236}">
                <a16:creationId xmlns:a16="http://schemas.microsoft.com/office/drawing/2014/main" id="{0F2C44FD-A2CB-42F3-8C0F-13C80C3F5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D4E646F-2451-E671-D3EE-D7268AD3C6A0}"/>
              </a:ext>
            </a:extLst>
          </p:cNvPr>
          <p:cNvSpPr>
            <a:spLocks noGrp="1"/>
          </p:cNvSpPr>
          <p:nvPr>
            <p:ph type="title"/>
          </p:nvPr>
        </p:nvSpPr>
        <p:spPr>
          <a:xfrm>
            <a:off x="1097280" y="286603"/>
            <a:ext cx="10058400" cy="1450757"/>
          </a:xfrm>
        </p:spPr>
        <p:txBody>
          <a:bodyPr>
            <a:normAutofit/>
          </a:bodyPr>
          <a:lstStyle/>
          <a:p>
            <a:r>
              <a:rPr lang="en-US"/>
              <a:t>The Legal Pendulum</a:t>
            </a:r>
          </a:p>
        </p:txBody>
      </p:sp>
      <p:sp>
        <p:nvSpPr>
          <p:cNvPr id="47" name="Rectangle 46">
            <a:extLst>
              <a:ext uri="{FF2B5EF4-FFF2-40B4-BE49-F238E27FC236}">
                <a16:creationId xmlns:a16="http://schemas.microsoft.com/office/drawing/2014/main" id="{2BDA5420-0510-41C7-996B-E9C6761AE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606007FC-C01C-4951-AB84-268A950BD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41" name="Content Placeholder 2">
            <a:extLst>
              <a:ext uri="{FF2B5EF4-FFF2-40B4-BE49-F238E27FC236}">
                <a16:creationId xmlns:a16="http://schemas.microsoft.com/office/drawing/2014/main" id="{570D8FF3-700E-A611-0371-FA780969C4C3}"/>
              </a:ext>
            </a:extLst>
          </p:cNvPr>
          <p:cNvGraphicFramePr/>
          <p:nvPr>
            <p:extLst>
              <p:ext uri="{D42A27DB-BD31-4B8C-83A1-F6EECF244321}">
                <p14:modId xmlns:p14="http://schemas.microsoft.com/office/powerpoint/2010/main" val="413226677"/>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2226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E7B56-B16F-A797-7782-3FBD54D37271}"/>
            </a:ext>
          </a:extLst>
        </p:cNvPr>
        <p:cNvGrpSpPr/>
        <p:nvPr/>
      </p:nvGrpSpPr>
      <p:grpSpPr>
        <a:xfrm>
          <a:off x="0" y="0"/>
          <a:ext cx="0" cy="0"/>
          <a:chOff x="0" y="0"/>
          <a:chExt cx="0" cy="0"/>
        </a:xfrm>
      </p:grpSpPr>
      <p:pic>
        <p:nvPicPr>
          <p:cNvPr id="2" name="Picture 1" descr="A document with text on it&#10;&#10;AI-generated content may be incorrect.">
            <a:extLst>
              <a:ext uri="{FF2B5EF4-FFF2-40B4-BE49-F238E27FC236}">
                <a16:creationId xmlns:a16="http://schemas.microsoft.com/office/drawing/2014/main" id="{E5770650-783C-0937-9DD9-5617D7B1480B}"/>
              </a:ext>
            </a:extLst>
          </p:cNvPr>
          <p:cNvPicPr>
            <a:picLocks noChangeAspect="1"/>
          </p:cNvPicPr>
          <p:nvPr/>
        </p:nvPicPr>
        <p:blipFill>
          <a:blip r:embed="rId2"/>
          <a:stretch>
            <a:fillRect/>
          </a:stretch>
        </p:blipFill>
        <p:spPr>
          <a:xfrm>
            <a:off x="2923649" y="0"/>
            <a:ext cx="6344702" cy="6858000"/>
          </a:xfrm>
          <a:prstGeom prst="rect">
            <a:avLst/>
          </a:prstGeom>
        </p:spPr>
      </p:pic>
      <p:sp>
        <p:nvSpPr>
          <p:cNvPr id="3" name="Arrow: Left 2">
            <a:extLst>
              <a:ext uri="{FF2B5EF4-FFF2-40B4-BE49-F238E27FC236}">
                <a16:creationId xmlns:a16="http://schemas.microsoft.com/office/drawing/2014/main" id="{A58806B4-0D2F-C2B1-593B-1BE56C43B9B3}"/>
              </a:ext>
            </a:extLst>
          </p:cNvPr>
          <p:cNvSpPr/>
          <p:nvPr/>
        </p:nvSpPr>
        <p:spPr>
          <a:xfrm>
            <a:off x="8664675" y="1970183"/>
            <a:ext cx="2256013" cy="6227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035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92E07-0533-715D-BB6D-75F8E7D7607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1E2A3FE-1B47-F5A3-BB8B-54797829DAAD}"/>
              </a:ext>
            </a:extLst>
          </p:cNvPr>
          <p:cNvPicPr>
            <a:picLocks noChangeAspect="1"/>
          </p:cNvPicPr>
          <p:nvPr/>
        </p:nvPicPr>
        <p:blipFill>
          <a:blip r:embed="rId2"/>
          <a:stretch>
            <a:fillRect/>
          </a:stretch>
        </p:blipFill>
        <p:spPr>
          <a:xfrm>
            <a:off x="0" y="377680"/>
            <a:ext cx="12192000" cy="6102641"/>
          </a:xfrm>
          <a:prstGeom prst="rect">
            <a:avLst/>
          </a:prstGeom>
        </p:spPr>
      </p:pic>
    </p:spTree>
    <p:extLst>
      <p:ext uri="{BB962C8B-B14F-4D97-AF65-F5344CB8AC3E}">
        <p14:creationId xmlns:p14="http://schemas.microsoft.com/office/powerpoint/2010/main" val="578148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B17C-DCC7-AABF-B451-AA6B75AD7DEA}"/>
            </a:ext>
          </a:extLst>
        </p:cNvPr>
        <p:cNvGrpSpPr/>
        <p:nvPr/>
      </p:nvGrpSpPr>
      <p:grpSpPr>
        <a:xfrm>
          <a:off x="0" y="0"/>
          <a:ext cx="0" cy="0"/>
          <a:chOff x="0" y="0"/>
          <a:chExt cx="0" cy="0"/>
        </a:xfrm>
      </p:grpSpPr>
      <p:pic>
        <p:nvPicPr>
          <p:cNvPr id="2" name="Picture 1" descr="A screenshot of a website&#10;&#10;AI-generated content may be incorrect.">
            <a:extLst>
              <a:ext uri="{FF2B5EF4-FFF2-40B4-BE49-F238E27FC236}">
                <a16:creationId xmlns:a16="http://schemas.microsoft.com/office/drawing/2014/main" id="{4F8FB22C-55C1-2AB9-D3E6-A9A7BFC713B1}"/>
              </a:ext>
            </a:extLst>
          </p:cNvPr>
          <p:cNvPicPr>
            <a:picLocks noChangeAspect="1"/>
          </p:cNvPicPr>
          <p:nvPr/>
        </p:nvPicPr>
        <p:blipFill>
          <a:blip r:embed="rId2"/>
          <a:stretch>
            <a:fillRect/>
          </a:stretch>
        </p:blipFill>
        <p:spPr>
          <a:xfrm>
            <a:off x="1433930" y="0"/>
            <a:ext cx="9324140" cy="6858000"/>
          </a:xfrm>
          <a:prstGeom prst="rect">
            <a:avLst/>
          </a:prstGeom>
        </p:spPr>
      </p:pic>
    </p:spTree>
    <p:extLst>
      <p:ext uri="{BB962C8B-B14F-4D97-AF65-F5344CB8AC3E}">
        <p14:creationId xmlns:p14="http://schemas.microsoft.com/office/powerpoint/2010/main" val="2943371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B19A1-0344-1623-68A2-2EB05844C11E}"/>
              </a:ext>
            </a:extLst>
          </p:cNvPr>
          <p:cNvSpPr>
            <a:spLocks noGrp="1"/>
          </p:cNvSpPr>
          <p:nvPr>
            <p:ph type="title"/>
          </p:nvPr>
        </p:nvSpPr>
        <p:spPr>
          <a:xfrm>
            <a:off x="838200" y="620742"/>
            <a:ext cx="10515600" cy="1325563"/>
          </a:xfrm>
        </p:spPr>
        <p:txBody>
          <a:bodyPr>
            <a:normAutofit/>
          </a:bodyPr>
          <a:lstStyle/>
          <a:p>
            <a:pPr algn="ctr"/>
            <a:r>
              <a:rPr lang="en-US" b="1">
                <a:solidFill>
                  <a:srgbClr val="FFFFFF"/>
                </a:solidFill>
              </a:rPr>
              <a:t>RCSS Vision and Mission</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B4E18BB-93E7-4AA7-7BBA-27EFD469E2A1}"/>
              </a:ext>
            </a:extLst>
          </p:cNvPr>
          <p:cNvSpPr>
            <a:spLocks noGrp="1"/>
          </p:cNvSpPr>
          <p:nvPr>
            <p:ph sz="half" idx="1"/>
          </p:nvPr>
        </p:nvSpPr>
        <p:spPr>
          <a:xfrm>
            <a:off x="838200" y="2266345"/>
            <a:ext cx="5097780" cy="3910617"/>
          </a:xfrm>
          <a:ln>
            <a:solidFill>
              <a:schemeClr val="accent1"/>
            </a:solidFill>
          </a:ln>
        </p:spPr>
        <p:txBody>
          <a:bodyPr vert="horz" lIns="91440" tIns="45720" rIns="91440" bIns="45720" rtlCol="0" anchor="t">
            <a:normAutofit/>
          </a:bodyPr>
          <a:lstStyle/>
          <a:p>
            <a:pPr marL="0" indent="0" algn="ctr">
              <a:buNone/>
            </a:pPr>
            <a:r>
              <a:rPr lang="en-US" b="1">
                <a:solidFill>
                  <a:srgbClr val="FFFFFF"/>
                </a:solidFill>
                <a:effectLst/>
              </a:rPr>
              <a:t>Vision Statement</a:t>
            </a:r>
          </a:p>
          <a:p>
            <a:pPr marL="0" indent="0">
              <a:buNone/>
            </a:pPr>
            <a:endParaRPr lang="en-US" b="1">
              <a:solidFill>
                <a:srgbClr val="FFFFFF"/>
              </a:solidFill>
            </a:endParaRPr>
          </a:p>
          <a:p>
            <a:pPr marL="0" indent="0">
              <a:buNone/>
            </a:pPr>
            <a:endParaRPr lang="en-US" b="1">
              <a:solidFill>
                <a:srgbClr val="FFFFFF"/>
              </a:solidFill>
            </a:endParaRPr>
          </a:p>
          <a:p>
            <a:pPr marL="0" indent="0" algn="ctr">
              <a:buNone/>
            </a:pPr>
            <a:r>
              <a:rPr lang="en-US" b="1">
                <a:solidFill>
                  <a:srgbClr val="FFFFFF"/>
                </a:solidFill>
                <a:effectLst/>
              </a:rPr>
              <a:t>The Richmond County School system will provide an </a:t>
            </a:r>
            <a:r>
              <a:rPr lang="en-US" b="1">
                <a:solidFill>
                  <a:srgbClr val="FFFF00"/>
                </a:solidFill>
                <a:effectLst/>
              </a:rPr>
              <a:t>equitable education for all students</a:t>
            </a:r>
            <a:r>
              <a:rPr lang="en-US" b="1">
                <a:solidFill>
                  <a:srgbClr val="FFFFFF"/>
                </a:solidFill>
                <a:effectLst/>
              </a:rPr>
              <a:t> to prepare them for life beyond the classroom.</a:t>
            </a:r>
          </a:p>
          <a:p>
            <a:endParaRPr lang="en-US" sz="2400">
              <a:solidFill>
                <a:srgbClr val="FFFFFF"/>
              </a:solidFill>
            </a:endParaRPr>
          </a:p>
        </p:txBody>
      </p:sp>
      <p:sp>
        <p:nvSpPr>
          <p:cNvPr id="4" name="Content Placeholder 3">
            <a:extLst>
              <a:ext uri="{FF2B5EF4-FFF2-40B4-BE49-F238E27FC236}">
                <a16:creationId xmlns:a16="http://schemas.microsoft.com/office/drawing/2014/main" id="{BEB86A32-63E8-21DF-7AF4-F0C5F36692E5}"/>
              </a:ext>
            </a:extLst>
          </p:cNvPr>
          <p:cNvSpPr>
            <a:spLocks noGrp="1"/>
          </p:cNvSpPr>
          <p:nvPr>
            <p:ph sz="half" idx="2"/>
          </p:nvPr>
        </p:nvSpPr>
        <p:spPr>
          <a:xfrm>
            <a:off x="6256020" y="2266345"/>
            <a:ext cx="5097780" cy="3910618"/>
          </a:xfrm>
        </p:spPr>
        <p:txBody>
          <a:bodyPr vert="horz" lIns="91440" tIns="45720" rIns="91440" bIns="45720" rtlCol="0" anchor="t">
            <a:normAutofit/>
          </a:bodyPr>
          <a:lstStyle/>
          <a:p>
            <a:pPr marL="0" indent="0" algn="ctr">
              <a:buNone/>
            </a:pPr>
            <a:r>
              <a:rPr lang="en-US" b="1">
                <a:solidFill>
                  <a:srgbClr val="FFFFFF"/>
                </a:solidFill>
                <a:effectLst/>
              </a:rPr>
              <a:t>Mission Statement</a:t>
            </a:r>
            <a:endParaRPr lang="en-US" b="1">
              <a:solidFill>
                <a:srgbClr val="FFFFFF"/>
              </a:solidFill>
            </a:endParaRPr>
          </a:p>
          <a:p>
            <a:pPr marL="0" indent="0">
              <a:buNone/>
            </a:pPr>
            <a:endParaRPr lang="en-US" b="1">
              <a:solidFill>
                <a:srgbClr val="FFFFFF"/>
              </a:solidFill>
            </a:endParaRPr>
          </a:p>
          <a:p>
            <a:pPr marL="0" indent="0">
              <a:buNone/>
            </a:pPr>
            <a:endParaRPr lang="en-US" b="1">
              <a:solidFill>
                <a:srgbClr val="FFFFFF"/>
              </a:solidFill>
              <a:effectLst/>
            </a:endParaRPr>
          </a:p>
          <a:p>
            <a:pPr marL="0" indent="0" algn="ctr">
              <a:buNone/>
            </a:pPr>
            <a:r>
              <a:rPr lang="en-US" b="1">
                <a:solidFill>
                  <a:srgbClr val="FFFFFF"/>
                </a:solidFill>
                <a:effectLst/>
              </a:rPr>
              <a:t>Building a globally competitive school system that educates the </a:t>
            </a:r>
            <a:r>
              <a:rPr lang="en-US" b="1">
                <a:solidFill>
                  <a:srgbClr val="FFFF00"/>
                </a:solidFill>
                <a:effectLst/>
              </a:rPr>
              <a:t>whole child</a:t>
            </a:r>
            <a:r>
              <a:rPr lang="en-US" b="1">
                <a:solidFill>
                  <a:srgbClr val="FFFFFF"/>
                </a:solidFill>
                <a:effectLst/>
              </a:rPr>
              <a:t> through teaching, learning, collaboration, and innovation.</a:t>
            </a:r>
          </a:p>
          <a:p>
            <a:endParaRPr lang="en-US" b="1">
              <a:solidFill>
                <a:srgbClr val="FFFFFF"/>
              </a:solidFill>
            </a:endParaRPr>
          </a:p>
        </p:txBody>
      </p:sp>
      <p:pic>
        <p:nvPicPr>
          <p:cNvPr id="5" name="Picture 4" descr="A person in a white dress&#10;&#10;AI-generated content may be incorrect.">
            <a:extLst>
              <a:ext uri="{FF2B5EF4-FFF2-40B4-BE49-F238E27FC236}">
                <a16:creationId xmlns:a16="http://schemas.microsoft.com/office/drawing/2014/main" id="{6F9980C5-B4E7-6342-BC15-8E397E01F35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772025" y="1647825"/>
            <a:ext cx="2647950" cy="3562350"/>
          </a:xfrm>
          <a:prstGeom prst="rect">
            <a:avLst/>
          </a:prstGeom>
        </p:spPr>
      </p:pic>
    </p:spTree>
    <p:extLst>
      <p:ext uri="{BB962C8B-B14F-4D97-AF65-F5344CB8AC3E}">
        <p14:creationId xmlns:p14="http://schemas.microsoft.com/office/powerpoint/2010/main" val="618880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60ACF-A188-24AA-6018-E81EA2DFCEA1}"/>
            </a:ext>
          </a:extLst>
        </p:cNvPr>
        <p:cNvGrpSpPr/>
        <p:nvPr/>
      </p:nvGrpSpPr>
      <p:grpSpPr>
        <a:xfrm>
          <a:off x="0" y="0"/>
          <a:ext cx="0" cy="0"/>
          <a:chOff x="0" y="0"/>
          <a:chExt cx="0" cy="0"/>
        </a:xfrm>
      </p:grpSpPr>
      <p:pic>
        <p:nvPicPr>
          <p:cNvPr id="2" name="Picture 1" descr="A screenshot of a document&#10;&#10;AI-generated content may be incorrect.">
            <a:extLst>
              <a:ext uri="{FF2B5EF4-FFF2-40B4-BE49-F238E27FC236}">
                <a16:creationId xmlns:a16="http://schemas.microsoft.com/office/drawing/2014/main" id="{8C7706F7-6E26-877F-F969-F4CDEE394203}"/>
              </a:ext>
            </a:extLst>
          </p:cNvPr>
          <p:cNvPicPr>
            <a:picLocks noChangeAspect="1"/>
          </p:cNvPicPr>
          <p:nvPr/>
        </p:nvPicPr>
        <p:blipFill>
          <a:blip r:embed="rId2"/>
          <a:stretch>
            <a:fillRect/>
          </a:stretch>
        </p:blipFill>
        <p:spPr>
          <a:xfrm>
            <a:off x="2686071" y="0"/>
            <a:ext cx="6819858" cy="6858000"/>
          </a:xfrm>
          <a:prstGeom prst="rect">
            <a:avLst/>
          </a:prstGeom>
        </p:spPr>
      </p:pic>
      <p:sp>
        <p:nvSpPr>
          <p:cNvPr id="3" name="Arrow: Right 2">
            <a:extLst>
              <a:ext uri="{FF2B5EF4-FFF2-40B4-BE49-F238E27FC236}">
                <a16:creationId xmlns:a16="http://schemas.microsoft.com/office/drawing/2014/main" id="{C696B0D5-A61F-986E-BC9D-45AAEE388937}"/>
              </a:ext>
            </a:extLst>
          </p:cNvPr>
          <p:cNvSpPr/>
          <p:nvPr/>
        </p:nvSpPr>
        <p:spPr>
          <a:xfrm>
            <a:off x="949362" y="5634928"/>
            <a:ext cx="1776227" cy="4185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1FE2FC24-A3C0-4622-DA26-02FB950C1D34}"/>
              </a:ext>
            </a:extLst>
          </p:cNvPr>
          <p:cNvSpPr/>
          <p:nvPr/>
        </p:nvSpPr>
        <p:spPr>
          <a:xfrm>
            <a:off x="916705" y="1988213"/>
            <a:ext cx="1776227" cy="41853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617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6815D-695B-80D2-7F00-2DCDAA4A4B8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7D2916-BC72-BA71-EF92-4582D03D9030}"/>
              </a:ext>
            </a:extLst>
          </p:cNvPr>
          <p:cNvPicPr>
            <a:picLocks noChangeAspect="1"/>
          </p:cNvPicPr>
          <p:nvPr/>
        </p:nvPicPr>
        <p:blipFill>
          <a:blip r:embed="rId2"/>
          <a:stretch>
            <a:fillRect/>
          </a:stretch>
        </p:blipFill>
        <p:spPr>
          <a:xfrm>
            <a:off x="2048528" y="388177"/>
            <a:ext cx="8251519" cy="6196468"/>
          </a:xfrm>
          <a:prstGeom prst="rect">
            <a:avLst/>
          </a:prstGeom>
        </p:spPr>
      </p:pic>
    </p:spTree>
    <p:extLst>
      <p:ext uri="{BB962C8B-B14F-4D97-AF65-F5344CB8AC3E}">
        <p14:creationId xmlns:p14="http://schemas.microsoft.com/office/powerpoint/2010/main" val="2211839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3ACC1-7D42-9F40-5F95-4C7E6DA91CCE}"/>
              </a:ext>
            </a:extLst>
          </p:cNvPr>
          <p:cNvSpPr>
            <a:spLocks noGrp="1"/>
          </p:cNvSpPr>
          <p:nvPr>
            <p:ph type="title"/>
          </p:nvPr>
        </p:nvSpPr>
        <p:spPr/>
        <p:txBody>
          <a:bodyPr/>
          <a:lstStyle/>
          <a:p>
            <a:r>
              <a:rPr lang="en-US" dirty="0"/>
              <a:t>Let's </a:t>
            </a:r>
            <a:r>
              <a:rPr lang="en-US" dirty="0">
                <a:solidFill>
                  <a:schemeClr val="accent6"/>
                </a:solidFill>
              </a:rPr>
              <a:t>THINK</a:t>
            </a:r>
            <a:r>
              <a:rPr lang="en-US" dirty="0"/>
              <a:t>...</a:t>
            </a:r>
            <a:br>
              <a:rPr lang="en-US" dirty="0"/>
            </a:br>
            <a:r>
              <a:rPr lang="en-US" dirty="0"/>
              <a:t>What Else Do We Need to Consider?</a:t>
            </a:r>
          </a:p>
        </p:txBody>
      </p:sp>
      <p:sp>
        <p:nvSpPr>
          <p:cNvPr id="3" name="Content Placeholder 2">
            <a:extLst>
              <a:ext uri="{FF2B5EF4-FFF2-40B4-BE49-F238E27FC236}">
                <a16:creationId xmlns:a16="http://schemas.microsoft.com/office/drawing/2014/main" id="{397AA092-C404-FB9C-A702-4698488DF643}"/>
              </a:ext>
            </a:extLst>
          </p:cNvPr>
          <p:cNvSpPr>
            <a:spLocks noGrp="1"/>
          </p:cNvSpPr>
          <p:nvPr>
            <p:ph sz="quarter" idx="13"/>
          </p:nvPr>
        </p:nvSpPr>
        <p:spPr>
          <a:xfrm>
            <a:off x="3943695" y="2206882"/>
            <a:ext cx="8103955" cy="3699328"/>
          </a:xfrm>
        </p:spPr>
        <p:txBody>
          <a:bodyPr vert="horz" lIns="0" tIns="228600" rIns="0" bIns="0" rtlCol="0" anchor="t">
            <a:noAutofit/>
          </a:bodyPr>
          <a:lstStyle/>
          <a:p>
            <a:pPr marL="283210" indent="-283210">
              <a:buFont typeface="Wingdings" panose="020B0604020202020204" pitchFamily="34" charset="0"/>
              <a:buChar char="ü"/>
            </a:pPr>
            <a:r>
              <a:rPr lang="en-US" sz="4400" b="1"/>
              <a:t>Title IX</a:t>
            </a:r>
          </a:p>
          <a:p>
            <a:pPr marL="283210" indent="-283210">
              <a:buFont typeface="Wingdings" panose="020B0604020202020204" pitchFamily="34" charset="0"/>
              <a:buChar char="ü"/>
            </a:pPr>
            <a:r>
              <a:rPr lang="en-US" sz="4400" b="1"/>
              <a:t>2020 Regulations</a:t>
            </a:r>
          </a:p>
          <a:p>
            <a:pPr marL="283210" indent="-283210">
              <a:buFont typeface="Wingdings" panose="020B0604020202020204" pitchFamily="34" charset="0"/>
              <a:buChar char="ü"/>
            </a:pPr>
            <a:r>
              <a:rPr lang="en-US" sz="4400" b="1"/>
              <a:t>Executive Orders</a:t>
            </a:r>
          </a:p>
          <a:p>
            <a:pPr marL="283210" indent="-283210">
              <a:buFont typeface="Wingdings" panose="020B0604020202020204" pitchFamily="34" charset="0"/>
              <a:buChar char="ü"/>
            </a:pPr>
            <a:r>
              <a:rPr lang="en-US" sz="4400" b="1"/>
              <a:t>Georgia High School Association</a:t>
            </a:r>
          </a:p>
          <a:p>
            <a:pPr marL="0" indent="0">
              <a:buNone/>
            </a:pPr>
            <a:endParaRPr lang="en-US"/>
          </a:p>
        </p:txBody>
      </p:sp>
      <p:pic>
        <p:nvPicPr>
          <p:cNvPr id="4" name="Picture 3" descr="A person with her hand on her chin&#10;&#10;AI-generated content may be incorrect.">
            <a:extLst>
              <a:ext uri="{FF2B5EF4-FFF2-40B4-BE49-F238E27FC236}">
                <a16:creationId xmlns:a16="http://schemas.microsoft.com/office/drawing/2014/main" id="{BF360080-2D42-2309-A444-9AF61BEB2362}"/>
              </a:ext>
            </a:extLst>
          </p:cNvPr>
          <p:cNvPicPr>
            <a:picLocks noChangeAspect="1"/>
          </p:cNvPicPr>
          <p:nvPr/>
        </p:nvPicPr>
        <p:blipFill>
          <a:blip r:embed="rId2"/>
          <a:stretch>
            <a:fillRect/>
          </a:stretch>
        </p:blipFill>
        <p:spPr>
          <a:xfrm>
            <a:off x="232799" y="2307464"/>
            <a:ext cx="3430261" cy="4013916"/>
          </a:xfrm>
          <a:prstGeom prst="ellipse">
            <a:avLst/>
          </a:prstGeom>
          <a:ln>
            <a:noFill/>
          </a:ln>
          <a:effectLst>
            <a:softEdge rad="112500"/>
          </a:effectLst>
        </p:spPr>
      </p:pic>
    </p:spTree>
    <p:extLst>
      <p:ext uri="{BB962C8B-B14F-4D97-AF65-F5344CB8AC3E}">
        <p14:creationId xmlns:p14="http://schemas.microsoft.com/office/powerpoint/2010/main" val="2113951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87EE8-0272-E17D-5C17-7DF3296C0D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DF6C8FB-4F3F-E727-8EFC-B2A8B5693518}"/>
              </a:ext>
            </a:extLst>
          </p:cNvPr>
          <p:cNvPicPr>
            <a:picLocks noChangeAspect="1"/>
          </p:cNvPicPr>
          <p:nvPr/>
        </p:nvPicPr>
        <p:blipFill>
          <a:blip r:embed="rId2"/>
          <a:stretch>
            <a:fillRect/>
          </a:stretch>
        </p:blipFill>
        <p:spPr>
          <a:xfrm>
            <a:off x="532356" y="231602"/>
            <a:ext cx="11377808" cy="6394796"/>
          </a:xfrm>
          <a:prstGeom prst="rect">
            <a:avLst/>
          </a:prstGeom>
        </p:spPr>
      </p:pic>
    </p:spTree>
    <p:extLst>
      <p:ext uri="{BB962C8B-B14F-4D97-AF65-F5344CB8AC3E}">
        <p14:creationId xmlns:p14="http://schemas.microsoft.com/office/powerpoint/2010/main" val="2015295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C0B35-5132-55ED-0C21-1785B1F430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7E3C91-48EC-3A23-7E75-2119164CF678}"/>
              </a:ext>
            </a:extLst>
          </p:cNvPr>
          <p:cNvPicPr>
            <a:picLocks noChangeAspect="1"/>
          </p:cNvPicPr>
          <p:nvPr/>
        </p:nvPicPr>
        <p:blipFill>
          <a:blip r:embed="rId2"/>
          <a:stretch>
            <a:fillRect/>
          </a:stretch>
        </p:blipFill>
        <p:spPr>
          <a:xfrm>
            <a:off x="490603" y="127219"/>
            <a:ext cx="11471752" cy="6457426"/>
          </a:xfrm>
          <a:prstGeom prst="rect">
            <a:avLst/>
          </a:prstGeom>
        </p:spPr>
      </p:pic>
    </p:spTree>
    <p:extLst>
      <p:ext uri="{BB962C8B-B14F-4D97-AF65-F5344CB8AC3E}">
        <p14:creationId xmlns:p14="http://schemas.microsoft.com/office/powerpoint/2010/main" val="856164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00FCC-CED7-21E5-6EE9-24E31EF071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8D267E2-0654-5A43-28ED-321AB12B69E8}"/>
              </a:ext>
            </a:extLst>
          </p:cNvPr>
          <p:cNvPicPr>
            <a:picLocks noChangeAspect="1"/>
          </p:cNvPicPr>
          <p:nvPr/>
        </p:nvPicPr>
        <p:blipFill>
          <a:blip r:embed="rId2"/>
          <a:stretch>
            <a:fillRect/>
          </a:stretch>
        </p:blipFill>
        <p:spPr>
          <a:xfrm>
            <a:off x="260959" y="294232"/>
            <a:ext cx="11534383" cy="6540934"/>
          </a:xfrm>
          <a:prstGeom prst="rect">
            <a:avLst/>
          </a:prstGeom>
        </p:spPr>
      </p:pic>
    </p:spTree>
    <p:extLst>
      <p:ext uri="{BB962C8B-B14F-4D97-AF65-F5344CB8AC3E}">
        <p14:creationId xmlns:p14="http://schemas.microsoft.com/office/powerpoint/2010/main" val="312685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E58A6-1AAE-E735-7DA3-07B4F70F028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B3F0158-9D7F-EE06-0E02-91F09DE70F5D}"/>
              </a:ext>
            </a:extLst>
          </p:cNvPr>
          <p:cNvPicPr>
            <a:picLocks noChangeAspect="1"/>
          </p:cNvPicPr>
          <p:nvPr/>
        </p:nvPicPr>
        <p:blipFill>
          <a:blip r:embed="rId2"/>
          <a:stretch>
            <a:fillRect/>
          </a:stretch>
        </p:blipFill>
        <p:spPr>
          <a:xfrm>
            <a:off x="594987" y="335985"/>
            <a:ext cx="11231670" cy="6321729"/>
          </a:xfrm>
          <a:prstGeom prst="rect">
            <a:avLst/>
          </a:prstGeom>
        </p:spPr>
      </p:pic>
    </p:spTree>
    <p:extLst>
      <p:ext uri="{BB962C8B-B14F-4D97-AF65-F5344CB8AC3E}">
        <p14:creationId xmlns:p14="http://schemas.microsoft.com/office/powerpoint/2010/main" val="2241473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0F644-461D-C6FD-9E70-B7D33FC8D40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2D1AC4E-67CC-4B2F-B1D9-859EF4DDCC25}"/>
              </a:ext>
            </a:extLst>
          </p:cNvPr>
          <p:cNvPicPr>
            <a:picLocks noChangeAspect="1"/>
          </p:cNvPicPr>
          <p:nvPr/>
        </p:nvPicPr>
        <p:blipFill>
          <a:blip r:embed="rId2"/>
          <a:stretch>
            <a:fillRect/>
          </a:stretch>
        </p:blipFill>
        <p:spPr>
          <a:xfrm>
            <a:off x="459288" y="262917"/>
            <a:ext cx="11461314" cy="6436550"/>
          </a:xfrm>
          <a:prstGeom prst="rect">
            <a:avLst/>
          </a:prstGeom>
        </p:spPr>
      </p:pic>
    </p:spTree>
    <p:extLst>
      <p:ext uri="{BB962C8B-B14F-4D97-AF65-F5344CB8AC3E}">
        <p14:creationId xmlns:p14="http://schemas.microsoft.com/office/powerpoint/2010/main" val="1480651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4C5A9E5-0F35-4AA6-AF26-B90A2D47B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DD9216-F016-466C-5B8C-655672E55FE6}"/>
              </a:ext>
            </a:extLst>
          </p:cNvPr>
          <p:cNvPicPr>
            <a:picLocks noChangeAspect="1"/>
          </p:cNvPicPr>
          <p:nvPr/>
        </p:nvPicPr>
        <p:blipFill>
          <a:blip r:embed="rId2"/>
          <a:stretch>
            <a:fillRect/>
          </a:stretch>
        </p:blipFill>
        <p:spPr>
          <a:xfrm>
            <a:off x="5015895" y="1184205"/>
            <a:ext cx="6532637" cy="4894034"/>
          </a:xfrm>
          <a:prstGeom prst="rect">
            <a:avLst/>
          </a:prstGeom>
        </p:spPr>
      </p:pic>
      <p:sp>
        <p:nvSpPr>
          <p:cNvPr id="15" name="Rectangle 14">
            <a:extLst>
              <a:ext uri="{FF2B5EF4-FFF2-40B4-BE49-F238E27FC236}">
                <a16:creationId xmlns:a16="http://schemas.microsoft.com/office/drawing/2014/main" id="{4D9DB69D-7E48-4FDF-806E-F0B4BF00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846BF69C-4724-4F8D-8EA6-1487E9C9C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cartoon of a person with a large head on her neck&#10;&#10;AI-generated content may be incorrect.">
            <a:extLst>
              <a:ext uri="{FF2B5EF4-FFF2-40B4-BE49-F238E27FC236}">
                <a16:creationId xmlns:a16="http://schemas.microsoft.com/office/drawing/2014/main" id="{F2E864E7-9A9F-BACC-A04F-161A00A2575F}"/>
              </a:ext>
            </a:extLst>
          </p:cNvPr>
          <p:cNvPicPr>
            <a:picLocks noChangeAspect="1"/>
          </p:cNvPicPr>
          <p:nvPr/>
        </p:nvPicPr>
        <p:blipFill>
          <a:blip r:embed="rId3"/>
          <a:stretch>
            <a:fillRect/>
          </a:stretch>
        </p:blipFill>
        <p:spPr>
          <a:xfrm>
            <a:off x="430298" y="107324"/>
            <a:ext cx="4580730" cy="5967211"/>
          </a:xfrm>
          <a:prstGeom prst="ellipse">
            <a:avLst/>
          </a:prstGeom>
          <a:ln>
            <a:noFill/>
          </a:ln>
          <a:effectLst>
            <a:softEdge rad="112500"/>
          </a:effectLst>
        </p:spPr>
      </p:pic>
    </p:spTree>
    <p:extLst>
      <p:ext uri="{BB962C8B-B14F-4D97-AF65-F5344CB8AC3E}">
        <p14:creationId xmlns:p14="http://schemas.microsoft.com/office/powerpoint/2010/main" val="7964751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6FCFC-0293-2C9C-507F-F536C809C5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75A16D-8D09-E493-C1DD-273411656DDF}"/>
              </a:ext>
            </a:extLst>
          </p:cNvPr>
          <p:cNvSpPr>
            <a:spLocks noGrp="1"/>
          </p:cNvSpPr>
          <p:nvPr>
            <p:ph type="title"/>
          </p:nvPr>
        </p:nvSpPr>
        <p:spPr/>
        <p:txBody>
          <a:bodyPr/>
          <a:lstStyle/>
          <a:p>
            <a:r>
              <a:rPr lang="en-US" dirty="0">
                <a:solidFill>
                  <a:schemeClr val="accent6"/>
                </a:solidFill>
              </a:rPr>
              <a:t>DO RIGHT WOMAN, DO RIGHT MAN</a:t>
            </a:r>
            <a:br>
              <a:rPr lang="en-US" dirty="0">
                <a:solidFill>
                  <a:schemeClr val="accent6"/>
                </a:solidFill>
              </a:rPr>
            </a:br>
            <a:r>
              <a:rPr lang="en-US" dirty="0"/>
              <a:t>Definitions and Elements of Title IX</a:t>
            </a:r>
          </a:p>
        </p:txBody>
      </p:sp>
      <p:sp>
        <p:nvSpPr>
          <p:cNvPr id="3" name="Content Placeholder 2">
            <a:extLst>
              <a:ext uri="{FF2B5EF4-FFF2-40B4-BE49-F238E27FC236}">
                <a16:creationId xmlns:a16="http://schemas.microsoft.com/office/drawing/2014/main" id="{FD9E83FD-521F-52B7-E46C-2C3D6B804C00}"/>
              </a:ext>
            </a:extLst>
          </p:cNvPr>
          <p:cNvSpPr>
            <a:spLocks noGrp="1"/>
          </p:cNvSpPr>
          <p:nvPr>
            <p:ph sz="quarter" idx="13"/>
          </p:nvPr>
        </p:nvSpPr>
        <p:spPr>
          <a:xfrm>
            <a:off x="2634343" y="2282008"/>
            <a:ext cx="8833757" cy="3699328"/>
          </a:xfrm>
        </p:spPr>
        <p:txBody>
          <a:bodyPr vert="horz" lIns="0" tIns="228600" rIns="0" bIns="0" rtlCol="0" anchor="t">
            <a:noAutofit/>
          </a:bodyPr>
          <a:lstStyle/>
          <a:p>
            <a:pPr marL="283210" indent="-283210">
              <a:buFont typeface="Wingdings" panose="020B0604020202020204" pitchFamily="34" charset="0"/>
              <a:buChar char="ü"/>
            </a:pPr>
            <a:r>
              <a:rPr lang="en-US" sz="4400" b="1" dirty="0"/>
              <a:t>Jurisdiction</a:t>
            </a:r>
            <a:endParaRPr lang="en-US" dirty="0"/>
          </a:p>
          <a:p>
            <a:pPr marL="283210" indent="-283210">
              <a:buFont typeface="Wingdings" panose="020B0604020202020204" pitchFamily="34" charset="0"/>
              <a:buChar char="ü"/>
            </a:pPr>
            <a:r>
              <a:rPr lang="en-US" sz="4400" b="1" dirty="0"/>
              <a:t>Sexual Harassment</a:t>
            </a:r>
          </a:p>
          <a:p>
            <a:pPr marL="283210" indent="-283210">
              <a:buFont typeface="Wingdings" panose="020B0604020202020204" pitchFamily="34" charset="0"/>
              <a:buChar char="ü"/>
            </a:pPr>
            <a:r>
              <a:rPr lang="en-US" sz="4400" b="1" dirty="0"/>
              <a:t>Actual Knowledge</a:t>
            </a:r>
          </a:p>
          <a:p>
            <a:pPr marL="283210" indent="-283210">
              <a:buFont typeface="Wingdings" panose="020B0604020202020204" pitchFamily="34" charset="0"/>
              <a:buChar char="ü"/>
            </a:pPr>
            <a:r>
              <a:rPr lang="en-US" sz="4400" b="1" dirty="0"/>
              <a:t>Response</a:t>
            </a:r>
          </a:p>
          <a:p>
            <a:pPr marL="283210" indent="-283210">
              <a:buFont typeface="Wingdings" panose="020B0604020202020204" pitchFamily="34" charset="0"/>
              <a:buChar char="ü"/>
            </a:pPr>
            <a:endParaRPr lang="en-US" sz="4400" b="1" dirty="0"/>
          </a:p>
          <a:p>
            <a:pPr marL="0" indent="0">
              <a:buNone/>
            </a:pPr>
            <a:endParaRPr lang="en-US"/>
          </a:p>
        </p:txBody>
      </p:sp>
      <p:pic>
        <p:nvPicPr>
          <p:cNvPr id="5" name="Picture 4" descr="A cartoon of a person with a large head on her neck&#10;&#10;AI-generated content may be incorrect.">
            <a:extLst>
              <a:ext uri="{FF2B5EF4-FFF2-40B4-BE49-F238E27FC236}">
                <a16:creationId xmlns:a16="http://schemas.microsoft.com/office/drawing/2014/main" id="{E29D816A-6747-A6E1-C89B-A0E4B3E43AE6}"/>
              </a:ext>
            </a:extLst>
          </p:cNvPr>
          <p:cNvPicPr>
            <a:picLocks noChangeAspect="1"/>
          </p:cNvPicPr>
          <p:nvPr/>
        </p:nvPicPr>
        <p:blipFill>
          <a:blip r:embed="rId2"/>
          <a:stretch>
            <a:fillRect/>
          </a:stretch>
        </p:blipFill>
        <p:spPr>
          <a:xfrm>
            <a:off x="8372270" y="2286000"/>
            <a:ext cx="3099660" cy="4046113"/>
          </a:xfrm>
          <a:prstGeom prst="ellipse">
            <a:avLst/>
          </a:prstGeom>
          <a:ln>
            <a:noFill/>
          </a:ln>
          <a:effectLst>
            <a:softEdge rad="112500"/>
          </a:effectLst>
        </p:spPr>
      </p:pic>
    </p:spTree>
    <p:extLst>
      <p:ext uri="{BB962C8B-B14F-4D97-AF65-F5344CB8AC3E}">
        <p14:creationId xmlns:p14="http://schemas.microsoft.com/office/powerpoint/2010/main" val="34405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A2D4FDF-0C89-43F4-9A62-7060E7AC3D46}"/>
              </a:ext>
            </a:extLst>
          </p:cNvPr>
          <p:cNvSpPr/>
          <p:nvPr/>
        </p:nvSpPr>
        <p:spPr>
          <a:xfrm>
            <a:off x="532660" y="5690586"/>
            <a:ext cx="1953088"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E3E1FD-3FED-170E-72F2-9BD0B98BBE58}"/>
              </a:ext>
            </a:extLst>
          </p:cNvPr>
          <p:cNvSpPr txBox="1"/>
          <p:nvPr/>
        </p:nvSpPr>
        <p:spPr>
          <a:xfrm>
            <a:off x="11429999" y="6545036"/>
            <a:ext cx="5170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A</a:t>
            </a:r>
            <a:endParaRPr lang="en-US"/>
          </a:p>
        </p:txBody>
      </p:sp>
      <p:sp>
        <p:nvSpPr>
          <p:cNvPr id="9" name="Oval 8">
            <a:extLst>
              <a:ext uri="{FF2B5EF4-FFF2-40B4-BE49-F238E27FC236}">
                <a16:creationId xmlns:a16="http://schemas.microsoft.com/office/drawing/2014/main" id="{3636C106-B341-42C1-8FA4-C64E31FA765F}"/>
              </a:ext>
            </a:extLst>
          </p:cNvPr>
          <p:cNvSpPr/>
          <p:nvPr/>
        </p:nvSpPr>
        <p:spPr>
          <a:xfrm>
            <a:off x="7458723" y="4574958"/>
            <a:ext cx="1953088"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9940A2D-F123-4C38-A629-75B1E20700BC}"/>
              </a:ext>
            </a:extLst>
          </p:cNvPr>
          <p:cNvSpPr/>
          <p:nvPr/>
        </p:nvSpPr>
        <p:spPr>
          <a:xfrm>
            <a:off x="5119456" y="4574958"/>
            <a:ext cx="1953088"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528E345-E394-4008-844A-9A693D1B3CA9}"/>
              </a:ext>
            </a:extLst>
          </p:cNvPr>
          <p:cNvSpPr/>
          <p:nvPr/>
        </p:nvSpPr>
        <p:spPr>
          <a:xfrm>
            <a:off x="2897233" y="4574958"/>
            <a:ext cx="1953088"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tar: 5 Points 2">
            <a:extLst>
              <a:ext uri="{FF2B5EF4-FFF2-40B4-BE49-F238E27FC236}">
                <a16:creationId xmlns:a16="http://schemas.microsoft.com/office/drawing/2014/main" id="{51620B93-59AF-A795-081F-7B712F43DF87}"/>
              </a:ext>
            </a:extLst>
          </p:cNvPr>
          <p:cNvSpPr/>
          <p:nvPr/>
        </p:nvSpPr>
        <p:spPr>
          <a:xfrm>
            <a:off x="10251233" y="82296"/>
            <a:ext cx="715347" cy="661793"/>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2EAC1664-90E9-DAC4-DB2D-C3D472EB1923}"/>
              </a:ext>
            </a:extLst>
          </p:cNvPr>
          <p:cNvSpPr/>
          <p:nvPr/>
        </p:nvSpPr>
        <p:spPr>
          <a:xfrm>
            <a:off x="2897233" y="5690586"/>
            <a:ext cx="1953088"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63FE2BD-6518-D6CB-9AD8-D5CEBECC0A4E}"/>
              </a:ext>
            </a:extLst>
          </p:cNvPr>
          <p:cNvSpPr/>
          <p:nvPr/>
        </p:nvSpPr>
        <p:spPr>
          <a:xfrm>
            <a:off x="5119456" y="5690586"/>
            <a:ext cx="1953088" cy="878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72ACBD-B610-EFDA-90EC-DDE8DEA58763}"/>
              </a:ext>
            </a:extLst>
          </p:cNvPr>
          <p:cNvSpPr txBox="1"/>
          <p:nvPr/>
        </p:nvSpPr>
        <p:spPr>
          <a:xfrm>
            <a:off x="425355" y="2291596"/>
            <a:ext cx="217378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latin typeface="Mystical Woods Rough Script"/>
                <a:ea typeface="Calibri"/>
                <a:cs typeface="Calibri"/>
              </a:rPr>
              <a:t>No chain of fools here!</a:t>
            </a:r>
            <a:endParaRPr lang="en-US"/>
          </a:p>
        </p:txBody>
      </p:sp>
      <p:pic>
        <p:nvPicPr>
          <p:cNvPr id="12" name="Picture 11" descr="A person in a white dress&#10;&#10;AI-generated content may be incorrect.">
            <a:extLst>
              <a:ext uri="{FF2B5EF4-FFF2-40B4-BE49-F238E27FC236}">
                <a16:creationId xmlns:a16="http://schemas.microsoft.com/office/drawing/2014/main" id="{E443CFB2-9CA8-B2FD-5E4A-1A2E7CC5472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9293" y="317008"/>
            <a:ext cx="2647950" cy="3562350"/>
          </a:xfrm>
          <a:prstGeom prst="rect">
            <a:avLst/>
          </a:prstGeom>
        </p:spPr>
      </p:pic>
    </p:spTree>
    <p:custDataLst>
      <p:tags r:id="rId1"/>
    </p:custDataLst>
    <p:extLst>
      <p:ext uri="{BB962C8B-B14F-4D97-AF65-F5344CB8AC3E}">
        <p14:creationId xmlns:p14="http://schemas.microsoft.com/office/powerpoint/2010/main" val="198396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7" grpId="0" animBg="1"/>
      <p:bldP spid="11"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A9C77DBE-43B2-4580-9C81-52DE557B75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6F8223A0-0537-E126-51F0-DD3B49253EA4}"/>
              </a:ext>
            </a:extLst>
          </p:cNvPr>
          <p:cNvPicPr>
            <a:picLocks noGrp="1" noChangeAspect="1"/>
          </p:cNvPicPr>
          <p:nvPr>
            <p:ph type="pic" idx="1"/>
          </p:nvPr>
        </p:nvPicPr>
        <p:blipFill>
          <a:blip r:embed="rId2"/>
          <a:srcRect t="3656" r="-1" b="2138"/>
          <a:stretch/>
        </p:blipFill>
        <p:spPr>
          <a:xfrm>
            <a:off x="633999" y="775991"/>
            <a:ext cx="6849518" cy="5842239"/>
          </a:xfrm>
          <a:prstGeom prst="rect">
            <a:avLst/>
          </a:prstGeom>
        </p:spPr>
      </p:pic>
      <p:sp>
        <p:nvSpPr>
          <p:cNvPr id="34" name="Rectangle 33">
            <a:extLst>
              <a:ext uri="{FF2B5EF4-FFF2-40B4-BE49-F238E27FC236}">
                <a16:creationId xmlns:a16="http://schemas.microsoft.com/office/drawing/2014/main" id="{AE2EEEB7-07F4-4B3C-A872-E13A22D84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FE25D98-9553-0656-422C-DA0DFA04E828}"/>
              </a:ext>
            </a:extLst>
          </p:cNvPr>
          <p:cNvSpPr>
            <a:spLocks noGrp="1"/>
          </p:cNvSpPr>
          <p:nvPr>
            <p:ph type="title"/>
          </p:nvPr>
        </p:nvSpPr>
        <p:spPr>
          <a:xfrm>
            <a:off x="7828576" y="-78990"/>
            <a:ext cx="3873894" cy="6628755"/>
          </a:xfrm>
        </p:spPr>
        <p:txBody>
          <a:bodyPr vert="horz" lIns="91440" tIns="45720" rIns="91440" bIns="45720" rtlCol="0" anchor="b">
            <a:normAutofit/>
          </a:bodyPr>
          <a:lstStyle/>
          <a:p>
            <a:pPr algn="ctr"/>
            <a:r>
              <a:rPr lang="en-US" sz="6000" b="1" dirty="0"/>
              <a:t>Jurisdiction:</a:t>
            </a:r>
            <a:br>
              <a:rPr lang="en-US" sz="6000" b="1" dirty="0">
                <a:ea typeface="Calibri Light"/>
                <a:cs typeface="Calibri Light"/>
              </a:rPr>
            </a:br>
            <a:br>
              <a:rPr lang="en-US" sz="6000" b="1" dirty="0">
                <a:ea typeface="Calibri Light"/>
                <a:cs typeface="Calibri Light"/>
              </a:rPr>
            </a:br>
            <a:br>
              <a:rPr lang="en-US" sz="6000" b="1" dirty="0">
                <a:ea typeface="Calibri Light"/>
                <a:cs typeface="Calibri Light"/>
              </a:rPr>
            </a:br>
            <a:br>
              <a:rPr lang="en-US" sz="6000" b="1" dirty="0">
                <a:ea typeface="Calibri Light"/>
                <a:cs typeface="Calibri Light"/>
              </a:rPr>
            </a:br>
            <a:r>
              <a:rPr lang="en-US" sz="6000" b="1" i="1" dirty="0">
                <a:ea typeface="Calibri Light"/>
                <a:cs typeface="Calibri Light"/>
              </a:rPr>
              <a:t>Is this in the House that Jack Built?</a:t>
            </a:r>
            <a:endParaRPr lang="en-US" b="1" i="1">
              <a:ea typeface="Calibri Light"/>
              <a:cs typeface="Calibri Light"/>
            </a:endParaRPr>
          </a:p>
        </p:txBody>
      </p:sp>
      <p:sp>
        <p:nvSpPr>
          <p:cNvPr id="36" name="Rectangle 35">
            <a:extLst>
              <a:ext uri="{FF2B5EF4-FFF2-40B4-BE49-F238E27FC236}">
                <a16:creationId xmlns:a16="http://schemas.microsoft.com/office/drawing/2014/main" id="{BD33F139-16D4-4A34-9C64-4B22E8E82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9E653B96-4F3C-04F4-08FC-772B5DBCE86D}"/>
              </a:ext>
            </a:extLst>
          </p:cNvPr>
          <p:cNvSpPr>
            <a:spLocks noGrp="1"/>
          </p:cNvSpPr>
          <p:nvPr>
            <p:ph type="body" sz="half" idx="2"/>
          </p:nvPr>
        </p:nvSpPr>
        <p:spPr>
          <a:xfrm>
            <a:off x="492371" y="2653800"/>
            <a:ext cx="3084844" cy="3335519"/>
          </a:xfrm>
        </p:spPr>
        <p:txBody>
          <a:bodyPr vert="horz" lIns="0" tIns="45720" rIns="0" bIns="45720" rtlCol="0">
            <a:normAutofit/>
          </a:bodyPr>
          <a:lstStyle/>
          <a:p>
            <a:endParaRPr lang="en-US"/>
          </a:p>
        </p:txBody>
      </p:sp>
      <p:pic>
        <p:nvPicPr>
          <p:cNvPr id="5" name="Graphic 4" descr="Renovation (House With Sparkles) with solid fill">
            <a:extLst>
              <a:ext uri="{FF2B5EF4-FFF2-40B4-BE49-F238E27FC236}">
                <a16:creationId xmlns:a16="http://schemas.microsoft.com/office/drawing/2014/main" id="{D8DBB338-232E-D11F-625A-8DE80D332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8604" y="1717434"/>
            <a:ext cx="2118680" cy="2068995"/>
          </a:xfrm>
          <a:prstGeom prst="rect">
            <a:avLst/>
          </a:prstGeom>
        </p:spPr>
      </p:pic>
    </p:spTree>
    <p:extLst>
      <p:ext uri="{BB962C8B-B14F-4D97-AF65-F5344CB8AC3E}">
        <p14:creationId xmlns:p14="http://schemas.microsoft.com/office/powerpoint/2010/main" val="34337264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5F5143-19F7-4432-3850-55E5C437CE6D}"/>
              </a:ext>
            </a:extLst>
          </p:cNvPr>
          <p:cNvSpPr>
            <a:spLocks noGrp="1"/>
          </p:cNvSpPr>
          <p:nvPr>
            <p:ph type="title"/>
          </p:nvPr>
        </p:nvSpPr>
        <p:spPr>
          <a:xfrm>
            <a:off x="990932" y="286603"/>
            <a:ext cx="6750987" cy="1450757"/>
          </a:xfrm>
        </p:spPr>
        <p:txBody>
          <a:bodyPr>
            <a:normAutofit/>
          </a:bodyPr>
          <a:lstStyle/>
          <a:p>
            <a:pPr algn="ctr"/>
            <a:r>
              <a:rPr lang="en-US" sz="6600" b="1" dirty="0">
                <a:solidFill>
                  <a:schemeClr val="accent4">
                    <a:lumMod val="75000"/>
                  </a:schemeClr>
                </a:solidFill>
              </a:rPr>
              <a:t>Jurisdiction</a:t>
            </a:r>
            <a:endParaRPr lang="en-US" sz="6600" b="1">
              <a:solidFill>
                <a:schemeClr val="accent4">
                  <a:lumMod val="75000"/>
                </a:schemeClr>
              </a:solidFill>
              <a:ea typeface="Calibri Light"/>
              <a:cs typeface="Calibri Light"/>
            </a:endParaRPr>
          </a:p>
        </p:txBody>
      </p:sp>
      <p:sp>
        <p:nvSpPr>
          <p:cNvPr id="3" name="Content Placeholder 2">
            <a:extLst>
              <a:ext uri="{FF2B5EF4-FFF2-40B4-BE49-F238E27FC236}">
                <a16:creationId xmlns:a16="http://schemas.microsoft.com/office/drawing/2014/main" id="{4BDEF859-69C4-2506-268B-1CE6E0DA2EEF}"/>
              </a:ext>
            </a:extLst>
          </p:cNvPr>
          <p:cNvSpPr>
            <a:spLocks noGrp="1"/>
          </p:cNvSpPr>
          <p:nvPr>
            <p:ph idx="1"/>
          </p:nvPr>
        </p:nvSpPr>
        <p:spPr>
          <a:xfrm>
            <a:off x="677315" y="1713517"/>
            <a:ext cx="7271566" cy="4578909"/>
          </a:xfrm>
        </p:spPr>
        <p:txBody>
          <a:bodyPr vert="horz" lIns="0" tIns="45720" rIns="0" bIns="45720" rtlCol="0" anchor="t">
            <a:normAutofit/>
          </a:bodyPr>
          <a:lstStyle/>
          <a:p>
            <a:r>
              <a:rPr lang="en-US" sz="3200" b="1" dirty="0">
                <a:ea typeface="+mn-lt"/>
                <a:cs typeface="+mn-lt"/>
              </a:rPr>
              <a:t>The Title IX statute applies to persons in the United States with respect to education programs or activities that receive Federal financial assistance.</a:t>
            </a:r>
          </a:p>
          <a:p>
            <a:r>
              <a:rPr lang="en-US" sz="3200" b="1" dirty="0">
                <a:ea typeface="+mn-lt"/>
                <a:cs typeface="+mn-lt"/>
              </a:rPr>
              <a:t>Under the Final Rule, schools must respond when sexual harassment occurs in the school’s education program or activity, against a person in the United States.</a:t>
            </a:r>
            <a:endParaRPr lang="en-US" sz="3200" b="1" dirty="0">
              <a:ea typeface="Calibri"/>
              <a:cs typeface="Calibri"/>
            </a:endParaRPr>
          </a:p>
          <a:p>
            <a:pPr marL="0" indent="0">
              <a:buNone/>
            </a:pPr>
            <a:endParaRPr lang="en-US" sz="2800" b="1" dirty="0">
              <a:ea typeface="Calibri"/>
              <a:cs typeface="Calibri"/>
            </a:endParaRPr>
          </a:p>
        </p:txBody>
      </p:sp>
      <p:sp>
        <p:nvSpPr>
          <p:cNvPr id="17" name="Rectangle 16">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087519CD-2FFF-42E3-BB0C-FEAA828BA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610D1375-8A76-BFB8-5946-C5A7E66F2E19}"/>
              </a:ext>
            </a:extLst>
          </p:cNvPr>
          <p:cNvPicPr>
            <a:picLocks noChangeAspect="1"/>
          </p:cNvPicPr>
          <p:nvPr/>
        </p:nvPicPr>
        <p:blipFill>
          <a:blip r:embed="rId2"/>
          <a:stretch>
            <a:fillRect/>
          </a:stretch>
        </p:blipFill>
        <p:spPr>
          <a:xfrm>
            <a:off x="820189" y="5988267"/>
            <a:ext cx="1386960" cy="312447"/>
          </a:xfrm>
          <a:prstGeom prst="rect">
            <a:avLst/>
          </a:prstGeom>
        </p:spPr>
      </p:pic>
      <p:pic>
        <p:nvPicPr>
          <p:cNvPr id="4" name="Graphic 3" descr="Renovation (House With Sparkles) with solid fill">
            <a:extLst>
              <a:ext uri="{FF2B5EF4-FFF2-40B4-BE49-F238E27FC236}">
                <a16:creationId xmlns:a16="http://schemas.microsoft.com/office/drawing/2014/main" id="{BEAA0795-0F1B-204A-1DBA-A55D1CEE76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93" y="1438393"/>
            <a:ext cx="2955806" cy="2927585"/>
          </a:xfrm>
          <a:prstGeom prst="rect">
            <a:avLst/>
          </a:prstGeom>
        </p:spPr>
      </p:pic>
    </p:spTree>
    <p:extLst>
      <p:ext uri="{BB962C8B-B14F-4D97-AF65-F5344CB8AC3E}">
        <p14:creationId xmlns:p14="http://schemas.microsoft.com/office/powerpoint/2010/main" val="1517660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8779204-E5D2-4657-B0D3-E77364C3A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Rectangle 31">
            <a:extLst>
              <a:ext uri="{FF2B5EF4-FFF2-40B4-BE49-F238E27FC236}">
                <a16:creationId xmlns:a16="http://schemas.microsoft.com/office/drawing/2014/main" id="{662599F1-A442-4AEE-BCB7-1C5C6A785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3" name="Straight Connector 32">
            <a:extLst>
              <a:ext uri="{FF2B5EF4-FFF2-40B4-BE49-F238E27FC236}">
                <a16:creationId xmlns:a16="http://schemas.microsoft.com/office/drawing/2014/main" id="{5243A5ED-3136-4223-BF40-988E9F560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27A23741-C8CC-49EF-950D-A0B72BACD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4E823DD-C233-455F-9FF9-40C20F5D16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014C1CD-37EB-2D96-6833-8A22946961AB}"/>
              </a:ext>
            </a:extLst>
          </p:cNvPr>
          <p:cNvSpPr>
            <a:spLocks noGrp="1"/>
          </p:cNvSpPr>
          <p:nvPr>
            <p:ph type="title"/>
          </p:nvPr>
        </p:nvSpPr>
        <p:spPr>
          <a:xfrm>
            <a:off x="12593" y="516835"/>
            <a:ext cx="4044398" cy="2047431"/>
          </a:xfrm>
        </p:spPr>
        <p:txBody>
          <a:bodyPr vert="horz" lIns="91440" tIns="45720" rIns="91440" bIns="45720" rtlCol="0" anchor="b">
            <a:normAutofit/>
          </a:bodyPr>
          <a:lstStyle/>
          <a:p>
            <a:pPr algn="ctr"/>
            <a:r>
              <a:rPr lang="en-US" sz="6000" b="1" dirty="0"/>
              <a:t>Jurisdiction Part 2</a:t>
            </a:r>
            <a:endParaRPr lang="en-US" sz="6000" b="1" dirty="0">
              <a:ea typeface="Calibri Light"/>
              <a:cs typeface="Calibri Light"/>
            </a:endParaRPr>
          </a:p>
        </p:txBody>
      </p:sp>
      <p:sp>
        <p:nvSpPr>
          <p:cNvPr id="4" name="Text Placeholder 3">
            <a:extLst>
              <a:ext uri="{FF2B5EF4-FFF2-40B4-BE49-F238E27FC236}">
                <a16:creationId xmlns:a16="http://schemas.microsoft.com/office/drawing/2014/main" id="{5A83A1E7-2077-B7E4-5F0A-1455E3DCC085}"/>
              </a:ext>
            </a:extLst>
          </p:cNvPr>
          <p:cNvSpPr>
            <a:spLocks noGrp="1"/>
          </p:cNvSpPr>
          <p:nvPr>
            <p:ph type="body" sz="half" idx="2"/>
          </p:nvPr>
        </p:nvSpPr>
        <p:spPr>
          <a:xfrm>
            <a:off x="492371" y="2653800"/>
            <a:ext cx="3084844" cy="3335519"/>
          </a:xfrm>
        </p:spPr>
        <p:txBody>
          <a:bodyPr vert="horz" lIns="0" tIns="45720" rIns="0" bIns="45720" rtlCol="0">
            <a:normAutofit/>
          </a:bodyPr>
          <a:lstStyle/>
          <a:p>
            <a:endParaRPr lang="en-US"/>
          </a:p>
        </p:txBody>
      </p:sp>
      <p:sp>
        <p:nvSpPr>
          <p:cNvPr id="36" name="Rectangle 35">
            <a:extLst>
              <a:ext uri="{FF2B5EF4-FFF2-40B4-BE49-F238E27FC236}">
                <a16:creationId xmlns:a16="http://schemas.microsoft.com/office/drawing/2014/main" id="{83CF00AF-6C1D-4FC6-89F3-121ED766A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Content Placeholder 5" descr="A diagram of a diagram&#10;&#10;AI-generated content may be incorrect.">
            <a:extLst>
              <a:ext uri="{FF2B5EF4-FFF2-40B4-BE49-F238E27FC236}">
                <a16:creationId xmlns:a16="http://schemas.microsoft.com/office/drawing/2014/main" id="{D5E15427-3A7A-A343-7E8C-3AFA49947412}"/>
              </a:ext>
            </a:extLst>
          </p:cNvPr>
          <p:cNvPicPr>
            <a:picLocks noGrp="1" noChangeAspect="1"/>
          </p:cNvPicPr>
          <p:nvPr>
            <p:ph idx="1"/>
          </p:nvPr>
        </p:nvPicPr>
        <p:blipFill>
          <a:blip r:embed="rId2"/>
          <a:stretch>
            <a:fillRect/>
          </a:stretch>
        </p:blipFill>
        <p:spPr>
          <a:xfrm>
            <a:off x="4859976" y="640080"/>
            <a:ext cx="6562163" cy="5577840"/>
          </a:xfrm>
          <a:prstGeom prst="rect">
            <a:avLst/>
          </a:prstGeom>
        </p:spPr>
      </p:pic>
    </p:spTree>
    <p:extLst>
      <p:ext uri="{BB962C8B-B14F-4D97-AF65-F5344CB8AC3E}">
        <p14:creationId xmlns:p14="http://schemas.microsoft.com/office/powerpoint/2010/main" val="3863049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07DCFCD-1CFA-CB7B-BA5E-7C976A2533B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61CF1E-6238-939D-D696-63EFE461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3E4C53-1870-691A-F5F6-5B7F136329A4}"/>
              </a:ext>
            </a:extLst>
          </p:cNvPr>
          <p:cNvSpPr>
            <a:spLocks noGrp="1"/>
          </p:cNvSpPr>
          <p:nvPr>
            <p:ph type="title"/>
          </p:nvPr>
        </p:nvSpPr>
        <p:spPr>
          <a:xfrm>
            <a:off x="990932" y="286603"/>
            <a:ext cx="6750987" cy="1450757"/>
          </a:xfrm>
        </p:spPr>
        <p:txBody>
          <a:bodyPr>
            <a:normAutofit/>
          </a:bodyPr>
          <a:lstStyle/>
          <a:p>
            <a:r>
              <a:rPr lang="en-US" sz="6000" b="1" dirty="0">
                <a:solidFill>
                  <a:schemeClr val="accent4">
                    <a:lumMod val="75000"/>
                  </a:schemeClr>
                </a:solidFill>
              </a:rPr>
              <a:t>Jurisdiction</a:t>
            </a:r>
            <a:endParaRPr lang="en-US" sz="6000" b="1">
              <a:solidFill>
                <a:schemeClr val="accent4">
                  <a:lumMod val="75000"/>
                </a:schemeClr>
              </a:solidFill>
              <a:ea typeface="Calibri Light"/>
              <a:cs typeface="Calibri Light"/>
            </a:endParaRPr>
          </a:p>
        </p:txBody>
      </p:sp>
      <p:sp>
        <p:nvSpPr>
          <p:cNvPr id="3" name="Content Placeholder 2">
            <a:extLst>
              <a:ext uri="{FF2B5EF4-FFF2-40B4-BE49-F238E27FC236}">
                <a16:creationId xmlns:a16="http://schemas.microsoft.com/office/drawing/2014/main" id="{832318E8-FD3E-94F3-00E0-9C134D22F6D8}"/>
              </a:ext>
            </a:extLst>
          </p:cNvPr>
          <p:cNvSpPr>
            <a:spLocks noGrp="1"/>
          </p:cNvSpPr>
          <p:nvPr>
            <p:ph idx="1"/>
          </p:nvPr>
        </p:nvSpPr>
        <p:spPr>
          <a:xfrm>
            <a:off x="997167" y="2023962"/>
            <a:ext cx="6754159" cy="4541279"/>
          </a:xfrm>
        </p:spPr>
        <p:txBody>
          <a:bodyPr vert="horz" lIns="0" tIns="45720" rIns="0" bIns="45720" rtlCol="0" anchor="t">
            <a:noAutofit/>
          </a:bodyPr>
          <a:lstStyle/>
          <a:p>
            <a:r>
              <a:rPr lang="en-US" sz="2800" b="1" dirty="0">
                <a:ea typeface="+mn-lt"/>
                <a:cs typeface="+mn-lt"/>
              </a:rPr>
              <a:t>The Title IX statute and existing regulations contain broad definitions of a school’s “program or activity.” </a:t>
            </a:r>
          </a:p>
          <a:p>
            <a:endParaRPr lang="en-US" sz="2800" b="1" dirty="0">
              <a:ea typeface="+mn-lt"/>
              <a:cs typeface="+mn-lt"/>
            </a:endParaRPr>
          </a:p>
          <a:p>
            <a:r>
              <a:rPr lang="en-US" sz="2800" b="1" dirty="0">
                <a:ea typeface="+mn-lt"/>
                <a:cs typeface="+mn-lt"/>
              </a:rPr>
              <a:t>Education program or activity includes locations, events, or circumstances over which the school exercised substantial control over both the respondent and the context in which the sexual harassment occurred.</a:t>
            </a:r>
            <a:endParaRPr lang="en-US" sz="2800" b="1">
              <a:ea typeface="Calibri"/>
              <a:cs typeface="Calibri"/>
            </a:endParaRPr>
          </a:p>
          <a:p>
            <a:pPr marL="0" indent="0">
              <a:buNone/>
            </a:pPr>
            <a:endParaRPr lang="en-US"/>
          </a:p>
        </p:txBody>
      </p:sp>
      <p:sp>
        <p:nvSpPr>
          <p:cNvPr id="17" name="Rectangle 16">
            <a:extLst>
              <a:ext uri="{FF2B5EF4-FFF2-40B4-BE49-F238E27FC236}">
                <a16:creationId xmlns:a16="http://schemas.microsoft.com/office/drawing/2014/main" id="{AC85096B-FA11-6409-C748-A2E54C40A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F6B2DD9-89E3-2154-0EA6-5231D7E08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18C2BCA2-1882-E102-DE1B-22529171132F}"/>
              </a:ext>
            </a:extLst>
          </p:cNvPr>
          <p:cNvPicPr>
            <a:picLocks noChangeAspect="1"/>
          </p:cNvPicPr>
          <p:nvPr/>
        </p:nvPicPr>
        <p:blipFill>
          <a:blip r:embed="rId2"/>
          <a:stretch>
            <a:fillRect/>
          </a:stretch>
        </p:blipFill>
        <p:spPr>
          <a:xfrm>
            <a:off x="820189" y="5988267"/>
            <a:ext cx="1386960" cy="312447"/>
          </a:xfrm>
          <a:prstGeom prst="rect">
            <a:avLst/>
          </a:prstGeom>
        </p:spPr>
      </p:pic>
      <p:pic>
        <p:nvPicPr>
          <p:cNvPr id="6" name="Graphic 5" descr="Renovation (House With Sparkles) with solid fill">
            <a:extLst>
              <a:ext uri="{FF2B5EF4-FFF2-40B4-BE49-F238E27FC236}">
                <a16:creationId xmlns:a16="http://schemas.microsoft.com/office/drawing/2014/main" id="{B507E78C-EA14-E417-2E9C-5B5CF5485A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93" y="1438393"/>
            <a:ext cx="2955806" cy="2927585"/>
          </a:xfrm>
          <a:prstGeom prst="rect">
            <a:avLst/>
          </a:prstGeom>
        </p:spPr>
      </p:pic>
    </p:spTree>
    <p:extLst>
      <p:ext uri="{BB962C8B-B14F-4D97-AF65-F5344CB8AC3E}">
        <p14:creationId xmlns:p14="http://schemas.microsoft.com/office/powerpoint/2010/main" val="2092407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CB7E3F4-7F6B-01A6-6041-7857BF06502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E600E0-8818-09BD-DE3B-6348C23A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73D22E-86D3-2C0D-C66E-01A12DDBF3B3}"/>
              </a:ext>
            </a:extLst>
          </p:cNvPr>
          <p:cNvSpPr>
            <a:spLocks noGrp="1"/>
          </p:cNvSpPr>
          <p:nvPr>
            <p:ph type="title"/>
          </p:nvPr>
        </p:nvSpPr>
        <p:spPr>
          <a:xfrm>
            <a:off x="990932" y="286603"/>
            <a:ext cx="6750987" cy="1450757"/>
          </a:xfrm>
        </p:spPr>
        <p:txBody>
          <a:bodyPr>
            <a:normAutofit/>
          </a:bodyPr>
          <a:lstStyle/>
          <a:p>
            <a:r>
              <a:rPr lang="en-US" sz="6000" b="1" dirty="0">
                <a:solidFill>
                  <a:schemeClr val="accent4">
                    <a:lumMod val="75000"/>
                  </a:schemeClr>
                </a:solidFill>
              </a:rPr>
              <a:t>Jurisdiction</a:t>
            </a:r>
            <a:endParaRPr lang="en-US" sz="6000" b="1">
              <a:solidFill>
                <a:schemeClr val="accent4">
                  <a:lumMod val="75000"/>
                </a:schemeClr>
              </a:solidFill>
              <a:ea typeface="Calibri Light"/>
              <a:cs typeface="Calibri Light"/>
            </a:endParaRPr>
          </a:p>
        </p:txBody>
      </p:sp>
      <p:sp>
        <p:nvSpPr>
          <p:cNvPr id="3" name="Content Placeholder 2">
            <a:extLst>
              <a:ext uri="{FF2B5EF4-FFF2-40B4-BE49-F238E27FC236}">
                <a16:creationId xmlns:a16="http://schemas.microsoft.com/office/drawing/2014/main" id="{1A78857C-0E90-391C-7DFD-0E3D0F65C4CE}"/>
              </a:ext>
            </a:extLst>
          </p:cNvPr>
          <p:cNvSpPr>
            <a:spLocks noGrp="1"/>
          </p:cNvSpPr>
          <p:nvPr>
            <p:ph idx="1"/>
          </p:nvPr>
        </p:nvSpPr>
        <p:spPr>
          <a:xfrm>
            <a:off x="1044204" y="2023962"/>
            <a:ext cx="6697715" cy="3845131"/>
          </a:xfrm>
        </p:spPr>
        <p:txBody>
          <a:bodyPr vert="horz" lIns="0" tIns="45720" rIns="0" bIns="45720" rtlCol="0" anchor="t">
            <a:normAutofit/>
          </a:bodyPr>
          <a:lstStyle/>
          <a:p>
            <a:r>
              <a:rPr lang="en-US" sz="3200" b="1" dirty="0">
                <a:ea typeface="+mn-lt"/>
                <a:cs typeface="+mn-lt"/>
              </a:rPr>
              <a:t>Also includes any building owned or controlled by a student organization that is officially recognized by a postsecondary institution (such as a fraternity or sorority house). </a:t>
            </a:r>
            <a:endParaRPr lang="en-US" sz="3200" b="1">
              <a:ea typeface="Calibri"/>
              <a:cs typeface="Calibri"/>
            </a:endParaRPr>
          </a:p>
          <a:p>
            <a:pPr marL="0" indent="0">
              <a:buNone/>
            </a:pPr>
            <a:endParaRPr lang="en-US"/>
          </a:p>
        </p:txBody>
      </p:sp>
      <p:sp>
        <p:nvSpPr>
          <p:cNvPr id="17" name="Rectangle 16">
            <a:extLst>
              <a:ext uri="{FF2B5EF4-FFF2-40B4-BE49-F238E27FC236}">
                <a16:creationId xmlns:a16="http://schemas.microsoft.com/office/drawing/2014/main" id="{56A176D8-14EC-55FA-E86C-C6AE97A56E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540B09E5-B6D2-F09E-CD13-052484AA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9A132560-0CCB-FBF7-F088-ADAE88090E97}"/>
              </a:ext>
            </a:extLst>
          </p:cNvPr>
          <p:cNvPicPr>
            <a:picLocks noChangeAspect="1"/>
          </p:cNvPicPr>
          <p:nvPr/>
        </p:nvPicPr>
        <p:blipFill>
          <a:blip r:embed="rId2"/>
          <a:stretch>
            <a:fillRect/>
          </a:stretch>
        </p:blipFill>
        <p:spPr>
          <a:xfrm>
            <a:off x="820189" y="5988267"/>
            <a:ext cx="1386960" cy="312447"/>
          </a:xfrm>
          <a:prstGeom prst="rect">
            <a:avLst/>
          </a:prstGeom>
        </p:spPr>
      </p:pic>
      <p:pic>
        <p:nvPicPr>
          <p:cNvPr id="6" name="Graphic 5" descr="Renovation (House With Sparkles) with solid fill">
            <a:extLst>
              <a:ext uri="{FF2B5EF4-FFF2-40B4-BE49-F238E27FC236}">
                <a16:creationId xmlns:a16="http://schemas.microsoft.com/office/drawing/2014/main" id="{1FF70164-3873-1C43-3548-72ABD1B5C7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93" y="1438393"/>
            <a:ext cx="2955806" cy="2927585"/>
          </a:xfrm>
          <a:prstGeom prst="rect">
            <a:avLst/>
          </a:prstGeom>
        </p:spPr>
      </p:pic>
    </p:spTree>
    <p:extLst>
      <p:ext uri="{BB962C8B-B14F-4D97-AF65-F5344CB8AC3E}">
        <p14:creationId xmlns:p14="http://schemas.microsoft.com/office/powerpoint/2010/main" val="2879911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7D5E8A-EC24-7403-27DF-98F9CEADAD5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398932B-90FE-1279-0A6F-E8C8763191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1ACE05-B060-0B53-F12A-A18764ECD7CD}"/>
              </a:ext>
            </a:extLst>
          </p:cNvPr>
          <p:cNvSpPr>
            <a:spLocks noGrp="1"/>
          </p:cNvSpPr>
          <p:nvPr>
            <p:ph type="title"/>
          </p:nvPr>
        </p:nvSpPr>
        <p:spPr>
          <a:xfrm>
            <a:off x="990932" y="286603"/>
            <a:ext cx="6750987" cy="1450757"/>
          </a:xfrm>
        </p:spPr>
        <p:txBody>
          <a:bodyPr>
            <a:normAutofit/>
          </a:bodyPr>
          <a:lstStyle/>
          <a:p>
            <a:r>
              <a:rPr lang="en-US" b="1" dirty="0">
                <a:solidFill>
                  <a:schemeClr val="accent4">
                    <a:lumMod val="75000"/>
                  </a:schemeClr>
                </a:solidFill>
              </a:rPr>
              <a:t>Jurisdiction</a:t>
            </a:r>
          </a:p>
        </p:txBody>
      </p:sp>
      <p:sp>
        <p:nvSpPr>
          <p:cNvPr id="3" name="Content Placeholder 2">
            <a:extLst>
              <a:ext uri="{FF2B5EF4-FFF2-40B4-BE49-F238E27FC236}">
                <a16:creationId xmlns:a16="http://schemas.microsoft.com/office/drawing/2014/main" id="{ECF769EF-9B05-8C25-59C2-42A9BBFAD9EF}"/>
              </a:ext>
            </a:extLst>
          </p:cNvPr>
          <p:cNvSpPr>
            <a:spLocks noGrp="1"/>
          </p:cNvSpPr>
          <p:nvPr>
            <p:ph idx="1"/>
          </p:nvPr>
        </p:nvSpPr>
        <p:spPr>
          <a:xfrm>
            <a:off x="197538" y="2023962"/>
            <a:ext cx="7544381" cy="3854538"/>
          </a:xfrm>
        </p:spPr>
        <p:txBody>
          <a:bodyPr vert="horz" lIns="0" tIns="45720" rIns="0" bIns="45720" rtlCol="0" anchor="t">
            <a:normAutofit/>
          </a:bodyPr>
          <a:lstStyle/>
          <a:p>
            <a:r>
              <a:rPr lang="en-US" sz="2800" b="1" dirty="0">
                <a:ea typeface="+mn-lt"/>
                <a:cs typeface="+mn-lt"/>
              </a:rPr>
              <a:t>Title IX applies to all of a school’s education programs or activities, whether such programs or activities occur on-campus or off-campus. </a:t>
            </a:r>
          </a:p>
          <a:p>
            <a:r>
              <a:rPr lang="en-US" sz="2800" b="1" dirty="0">
                <a:ea typeface="+mn-lt"/>
                <a:cs typeface="+mn-lt"/>
              </a:rPr>
              <a:t>A school may address sexual harassment affecting its students or employees that falls outside Title IX’s jurisdiction in any manner the school chooses, including providing supportive measures or pursuing discipline. </a:t>
            </a:r>
            <a:endParaRPr lang="en-US" sz="2800" b="1">
              <a:ea typeface="Calibri"/>
              <a:cs typeface="Calibri"/>
            </a:endParaRPr>
          </a:p>
          <a:p>
            <a:endParaRPr lang="en-US"/>
          </a:p>
          <a:p>
            <a:pPr marL="0" indent="0">
              <a:buNone/>
            </a:pPr>
            <a:endParaRPr lang="en-US"/>
          </a:p>
        </p:txBody>
      </p:sp>
      <p:sp>
        <p:nvSpPr>
          <p:cNvPr id="17" name="Rectangle 16">
            <a:extLst>
              <a:ext uri="{FF2B5EF4-FFF2-40B4-BE49-F238E27FC236}">
                <a16:creationId xmlns:a16="http://schemas.microsoft.com/office/drawing/2014/main" id="{1FF365D8-86AC-943B-7B4C-FB51B6D68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83E2797-E2C5-DAA2-2695-B7893E1FB7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B3BEE70B-424F-C15C-12C3-8AD7C740270C}"/>
              </a:ext>
            </a:extLst>
          </p:cNvPr>
          <p:cNvPicPr>
            <a:picLocks noChangeAspect="1"/>
          </p:cNvPicPr>
          <p:nvPr/>
        </p:nvPicPr>
        <p:blipFill>
          <a:blip r:embed="rId2"/>
          <a:stretch>
            <a:fillRect/>
          </a:stretch>
        </p:blipFill>
        <p:spPr>
          <a:xfrm>
            <a:off x="820189" y="5988267"/>
            <a:ext cx="1386960" cy="312447"/>
          </a:xfrm>
          <a:prstGeom prst="rect">
            <a:avLst/>
          </a:prstGeom>
        </p:spPr>
      </p:pic>
      <p:pic>
        <p:nvPicPr>
          <p:cNvPr id="6" name="Graphic 5" descr="Renovation (House With Sparkles) with solid fill">
            <a:extLst>
              <a:ext uri="{FF2B5EF4-FFF2-40B4-BE49-F238E27FC236}">
                <a16:creationId xmlns:a16="http://schemas.microsoft.com/office/drawing/2014/main" id="{903E5692-C797-B543-B437-299938A95C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93" y="1438393"/>
            <a:ext cx="2955806" cy="2927585"/>
          </a:xfrm>
          <a:prstGeom prst="rect">
            <a:avLst/>
          </a:prstGeom>
        </p:spPr>
      </p:pic>
    </p:spTree>
    <p:extLst>
      <p:ext uri="{BB962C8B-B14F-4D97-AF65-F5344CB8AC3E}">
        <p14:creationId xmlns:p14="http://schemas.microsoft.com/office/powerpoint/2010/main" val="4030667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6214EC9-3514-1168-BFFA-F462C6607E3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B998654-7928-6A8D-0E81-22D10663F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69A99A-8768-B603-EB59-6569D2006228}"/>
              </a:ext>
            </a:extLst>
          </p:cNvPr>
          <p:cNvSpPr>
            <a:spLocks noGrp="1"/>
          </p:cNvSpPr>
          <p:nvPr>
            <p:ph type="title"/>
          </p:nvPr>
        </p:nvSpPr>
        <p:spPr>
          <a:xfrm>
            <a:off x="990932" y="286603"/>
            <a:ext cx="6750987" cy="1450757"/>
          </a:xfrm>
        </p:spPr>
        <p:txBody>
          <a:bodyPr>
            <a:normAutofit/>
          </a:bodyPr>
          <a:lstStyle/>
          <a:p>
            <a:r>
              <a:rPr lang="en-US" b="1" dirty="0">
                <a:solidFill>
                  <a:schemeClr val="accent4">
                    <a:lumMod val="75000"/>
                  </a:schemeClr>
                </a:solidFill>
              </a:rPr>
              <a:t>Jurisdiction</a:t>
            </a:r>
          </a:p>
        </p:txBody>
      </p:sp>
      <p:sp>
        <p:nvSpPr>
          <p:cNvPr id="3" name="Content Placeholder 2">
            <a:extLst>
              <a:ext uri="{FF2B5EF4-FFF2-40B4-BE49-F238E27FC236}">
                <a16:creationId xmlns:a16="http://schemas.microsoft.com/office/drawing/2014/main" id="{505DCD5C-0A55-8F92-8D08-C56973C654F3}"/>
              </a:ext>
            </a:extLst>
          </p:cNvPr>
          <p:cNvSpPr>
            <a:spLocks noGrp="1"/>
          </p:cNvSpPr>
          <p:nvPr>
            <p:ph idx="1"/>
          </p:nvPr>
        </p:nvSpPr>
        <p:spPr>
          <a:xfrm>
            <a:off x="197538" y="2023962"/>
            <a:ext cx="7544381" cy="3854538"/>
          </a:xfrm>
        </p:spPr>
        <p:txBody>
          <a:bodyPr vert="horz" lIns="0" tIns="45720" rIns="0" bIns="45720" rtlCol="0" anchor="t">
            <a:noAutofit/>
          </a:bodyPr>
          <a:lstStyle/>
          <a:p>
            <a:r>
              <a:rPr lang="en-US" sz="4000" b="1" dirty="0">
                <a:ea typeface="+mn-lt"/>
                <a:cs typeface="+mn-lt"/>
              </a:rPr>
              <a:t>At the time of filing a formal complaint, a complainant must be participating in or attempting to participate in the education program or activity of the school with which the formal complaint is filed.</a:t>
            </a:r>
            <a:endParaRPr lang="en-US" sz="4000">
              <a:ea typeface="Calibri"/>
              <a:cs typeface="Calibri"/>
            </a:endParaRPr>
          </a:p>
          <a:p>
            <a:endParaRPr lang="en-US"/>
          </a:p>
          <a:p>
            <a:pPr marL="0" indent="0">
              <a:buNone/>
            </a:pPr>
            <a:endParaRPr lang="en-US"/>
          </a:p>
        </p:txBody>
      </p:sp>
      <p:sp>
        <p:nvSpPr>
          <p:cNvPr id="17" name="Rectangle 16">
            <a:extLst>
              <a:ext uri="{FF2B5EF4-FFF2-40B4-BE49-F238E27FC236}">
                <a16:creationId xmlns:a16="http://schemas.microsoft.com/office/drawing/2014/main" id="{3C2318DA-A632-DD4B-8D26-18D6E2EDE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967102F8-DE58-0D4C-F327-5EB913AABB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2823"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a:extLst>
              <a:ext uri="{FF2B5EF4-FFF2-40B4-BE49-F238E27FC236}">
                <a16:creationId xmlns:a16="http://schemas.microsoft.com/office/drawing/2014/main" id="{28FE3CCE-8398-7404-36CE-5CF800A9AB40}"/>
              </a:ext>
            </a:extLst>
          </p:cNvPr>
          <p:cNvPicPr>
            <a:picLocks noChangeAspect="1"/>
          </p:cNvPicPr>
          <p:nvPr/>
        </p:nvPicPr>
        <p:blipFill>
          <a:blip r:embed="rId2"/>
          <a:stretch>
            <a:fillRect/>
          </a:stretch>
        </p:blipFill>
        <p:spPr>
          <a:xfrm>
            <a:off x="820189" y="5988267"/>
            <a:ext cx="1386960" cy="312447"/>
          </a:xfrm>
          <a:prstGeom prst="rect">
            <a:avLst/>
          </a:prstGeom>
        </p:spPr>
      </p:pic>
      <p:pic>
        <p:nvPicPr>
          <p:cNvPr id="6" name="Graphic 5" descr="Renovation (House With Sparkles) with solid fill">
            <a:extLst>
              <a:ext uri="{FF2B5EF4-FFF2-40B4-BE49-F238E27FC236}">
                <a16:creationId xmlns:a16="http://schemas.microsoft.com/office/drawing/2014/main" id="{D0D79CF0-7857-1EC4-2A87-8AB73EF141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7393" y="1438393"/>
            <a:ext cx="2955806" cy="2927585"/>
          </a:xfrm>
          <a:prstGeom prst="rect">
            <a:avLst/>
          </a:prstGeom>
        </p:spPr>
      </p:pic>
    </p:spTree>
    <p:extLst>
      <p:ext uri="{BB962C8B-B14F-4D97-AF65-F5344CB8AC3E}">
        <p14:creationId xmlns:p14="http://schemas.microsoft.com/office/powerpoint/2010/main" val="1442446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FF037FE-990E-8F00-099B-3DE8FD9741B3}"/>
            </a:ext>
          </a:extLst>
        </p:cNvPr>
        <p:cNvGrpSpPr/>
        <p:nvPr/>
      </p:nvGrpSpPr>
      <p:grpSpPr>
        <a:xfrm>
          <a:off x="0" y="0"/>
          <a:ext cx="0" cy="0"/>
          <a:chOff x="0" y="0"/>
          <a:chExt cx="0" cy="0"/>
        </a:xfrm>
      </p:grpSpPr>
      <p:sp>
        <p:nvSpPr>
          <p:cNvPr id="56" name="Rectangle 55">
            <a:extLst>
              <a:ext uri="{FF2B5EF4-FFF2-40B4-BE49-F238E27FC236}">
                <a16:creationId xmlns:a16="http://schemas.microsoft.com/office/drawing/2014/main" id="{13B62DCA-4FEE-C13C-2E1C-BBF1B46CE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41F18CD6-850F-DAE1-1026-058EA3FB5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60" name="Straight Connector 59">
            <a:extLst>
              <a:ext uri="{FF2B5EF4-FFF2-40B4-BE49-F238E27FC236}">
                <a16:creationId xmlns:a16="http://schemas.microsoft.com/office/drawing/2014/main" id="{366FE928-06D0-336D-0FED-9271FDD200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2" name="Rectangle 61">
            <a:extLst>
              <a:ext uri="{FF2B5EF4-FFF2-40B4-BE49-F238E27FC236}">
                <a16:creationId xmlns:a16="http://schemas.microsoft.com/office/drawing/2014/main" id="{AD6B1CAF-DD90-F4B4-DCE7-4498AA0869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B4DC69-6AF3-16C3-EBD7-D9167297F74E}"/>
              </a:ext>
            </a:extLst>
          </p:cNvPr>
          <p:cNvSpPr>
            <a:spLocks noGrp="1"/>
          </p:cNvSpPr>
          <p:nvPr>
            <p:ph type="title"/>
          </p:nvPr>
        </p:nvSpPr>
        <p:spPr>
          <a:xfrm>
            <a:off x="7586073" y="639097"/>
            <a:ext cx="3956998" cy="3987052"/>
          </a:xfrm>
        </p:spPr>
        <p:txBody>
          <a:bodyPr vert="horz" lIns="91440" tIns="45720" rIns="91440" bIns="45720" rtlCol="0" anchor="b">
            <a:normAutofit/>
          </a:bodyPr>
          <a:lstStyle/>
          <a:p>
            <a:pPr algn="ctr"/>
            <a:r>
              <a:rPr lang="en-US" sz="5400" b="1" dirty="0">
                <a:solidFill>
                  <a:schemeClr val="tx1">
                    <a:lumMod val="85000"/>
                    <a:lumOff val="15000"/>
                  </a:schemeClr>
                </a:solidFill>
              </a:rPr>
              <a:t>Scope: </a:t>
            </a:r>
            <a:br>
              <a:rPr lang="en-US" sz="5400" b="1" dirty="0">
                <a:solidFill>
                  <a:schemeClr val="tx1">
                    <a:lumMod val="85000"/>
                    <a:lumOff val="15000"/>
                  </a:schemeClr>
                </a:solidFill>
                <a:ea typeface="Calibri Light"/>
                <a:cs typeface="Calibri Light"/>
              </a:rPr>
            </a:br>
            <a:br>
              <a:rPr lang="en-US" sz="5400" b="1" dirty="0"/>
            </a:br>
            <a:r>
              <a:rPr lang="en-US" sz="5400" b="1" dirty="0">
                <a:solidFill>
                  <a:schemeClr val="tx1">
                    <a:lumMod val="85000"/>
                    <a:lumOff val="15000"/>
                  </a:schemeClr>
                </a:solidFill>
              </a:rPr>
              <a:t>Sexual Harassment</a:t>
            </a:r>
            <a:endParaRPr lang="en-US" sz="5400" b="1">
              <a:solidFill>
                <a:schemeClr val="tx1">
                  <a:lumMod val="85000"/>
                  <a:lumOff val="15000"/>
                </a:schemeClr>
              </a:solidFill>
              <a:ea typeface="Calibri Light"/>
              <a:cs typeface="Calibri Light"/>
            </a:endParaRPr>
          </a:p>
        </p:txBody>
      </p:sp>
      <p:pic>
        <p:nvPicPr>
          <p:cNvPr id="8" name="Picture Placeholder 7" descr="A diagram of a company&#10;&#10;AI-generated content may be incorrect.">
            <a:extLst>
              <a:ext uri="{FF2B5EF4-FFF2-40B4-BE49-F238E27FC236}">
                <a16:creationId xmlns:a16="http://schemas.microsoft.com/office/drawing/2014/main" id="{8D1ED4AE-995B-EB5A-A316-0F0076E66521}"/>
              </a:ext>
            </a:extLst>
          </p:cNvPr>
          <p:cNvPicPr>
            <a:picLocks noGrp="1" noChangeAspect="1"/>
          </p:cNvPicPr>
          <p:nvPr>
            <p:ph type="pic" idx="1"/>
          </p:nvPr>
        </p:nvPicPr>
        <p:blipFill>
          <a:blip r:embed="rId2"/>
          <a:srcRect t="2526" r="-1" b="290"/>
          <a:stretch/>
        </p:blipFill>
        <p:spPr>
          <a:xfrm>
            <a:off x="1101225" y="640081"/>
            <a:ext cx="5977764" cy="5054156"/>
          </a:xfrm>
          <a:prstGeom prst="rect">
            <a:avLst/>
          </a:prstGeom>
        </p:spPr>
      </p:pic>
      <p:cxnSp>
        <p:nvCxnSpPr>
          <p:cNvPr id="64" name="Straight Connector 63">
            <a:extLst>
              <a:ext uri="{FF2B5EF4-FFF2-40B4-BE49-F238E27FC236}">
                <a16:creationId xmlns:a16="http://schemas.microsoft.com/office/drawing/2014/main" id="{62B8E457-4EF4-A378-B66D-5659A1A580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0BDEF9D0-C234-EC95-2DA5-2AF30F17E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8" name="Rectangle 67">
            <a:extLst>
              <a:ext uri="{FF2B5EF4-FFF2-40B4-BE49-F238E27FC236}">
                <a16:creationId xmlns:a16="http://schemas.microsoft.com/office/drawing/2014/main" id="{BFAD786B-476D-D3C1-1D92-35EFC34A1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10AD09BB-1490-A4B6-7474-E9ABC5C35625}"/>
              </a:ext>
            </a:extLst>
          </p:cNvPr>
          <p:cNvSpPr>
            <a:spLocks noGrp="1"/>
          </p:cNvSpPr>
          <p:nvPr>
            <p:ph type="body" sz="half" idx="2"/>
          </p:nvPr>
        </p:nvSpPr>
        <p:spPr>
          <a:xfrm>
            <a:off x="492371" y="2653800"/>
            <a:ext cx="3084844" cy="3335519"/>
          </a:xfrm>
        </p:spPr>
        <p:txBody>
          <a:bodyPr vert="horz" lIns="0" tIns="45720" rIns="0" bIns="45720" rtlCol="0">
            <a:normAutofit/>
          </a:bodyPr>
          <a:lstStyle/>
          <a:p>
            <a:endParaRPr lang="en-US"/>
          </a:p>
        </p:txBody>
      </p:sp>
    </p:spTree>
    <p:extLst>
      <p:ext uri="{BB962C8B-B14F-4D97-AF65-F5344CB8AC3E}">
        <p14:creationId xmlns:p14="http://schemas.microsoft.com/office/powerpoint/2010/main" val="1020483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5965-F0E9-30FE-4C0A-642DE96F3B8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4DEF8F0-2B65-E9B3-5D8C-CF2BA02DB22D}"/>
              </a:ext>
            </a:extLst>
          </p:cNvPr>
          <p:cNvPicPr>
            <a:picLocks noChangeAspect="1"/>
          </p:cNvPicPr>
          <p:nvPr/>
        </p:nvPicPr>
        <p:blipFill>
          <a:blip r:embed="rId2"/>
          <a:stretch>
            <a:fillRect/>
          </a:stretch>
        </p:blipFill>
        <p:spPr>
          <a:xfrm>
            <a:off x="563672" y="377739"/>
            <a:ext cx="10960273" cy="6165153"/>
          </a:xfrm>
          <a:prstGeom prst="rect">
            <a:avLst/>
          </a:prstGeom>
        </p:spPr>
      </p:pic>
    </p:spTree>
    <p:extLst>
      <p:ext uri="{BB962C8B-B14F-4D97-AF65-F5344CB8AC3E}">
        <p14:creationId xmlns:p14="http://schemas.microsoft.com/office/powerpoint/2010/main" val="2082763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8" name="Rectangle 147">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9" name="Rectangle 148">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0" name="Straight Connector 149">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1" name="Rectangle 150">
            <a:extLst>
              <a:ext uri="{FF2B5EF4-FFF2-40B4-BE49-F238E27FC236}">
                <a16:creationId xmlns:a16="http://schemas.microsoft.com/office/drawing/2014/main" id="{AD52AB10-A2E8-4497-AE97-16F9577E8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7FBCFF0-6CD1-40C7-9A2F-5CDCE1BA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C869CAA-F7DC-41F6-E5DE-34F8407B6F1B}"/>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b="1"/>
              <a:t>Scope: Sexual Harassment</a:t>
            </a:r>
          </a:p>
        </p:txBody>
      </p:sp>
      <p:pic>
        <p:nvPicPr>
          <p:cNvPr id="13" name="Content Placeholder 12">
            <a:extLst>
              <a:ext uri="{FF2B5EF4-FFF2-40B4-BE49-F238E27FC236}">
                <a16:creationId xmlns:a16="http://schemas.microsoft.com/office/drawing/2014/main" id="{E1198310-81E4-006C-02D2-3A072831A908}"/>
              </a:ext>
            </a:extLst>
          </p:cNvPr>
          <p:cNvPicPr>
            <a:picLocks noGrp="1" noChangeAspect="1"/>
          </p:cNvPicPr>
          <p:nvPr>
            <p:ph idx="1"/>
          </p:nvPr>
        </p:nvPicPr>
        <p:blipFill>
          <a:blip r:embed="rId2"/>
          <a:stretch>
            <a:fillRect/>
          </a:stretch>
        </p:blipFill>
        <p:spPr>
          <a:xfrm>
            <a:off x="1341670" y="154677"/>
            <a:ext cx="8482608" cy="4750261"/>
          </a:xfrm>
          <a:prstGeom prst="rect">
            <a:avLst/>
          </a:prstGeom>
        </p:spPr>
      </p:pic>
      <p:sp>
        <p:nvSpPr>
          <p:cNvPr id="153" name="Rectangle 152">
            <a:extLst>
              <a:ext uri="{FF2B5EF4-FFF2-40B4-BE49-F238E27FC236}">
                <a16:creationId xmlns:a16="http://schemas.microsoft.com/office/drawing/2014/main" id="{3FB0B787-E713-4BAC-9EB2-9EDF781DF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Text Placeholder 10">
            <a:extLst>
              <a:ext uri="{FF2B5EF4-FFF2-40B4-BE49-F238E27FC236}">
                <a16:creationId xmlns:a16="http://schemas.microsoft.com/office/drawing/2014/main" id="{98B9E20F-F668-EEC4-5A48-E7CE4F2A6E05}"/>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55422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Today's Playlist</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10329840" cy="4386127"/>
          </a:xfrm>
        </p:spPr>
        <p:txBody>
          <a:bodyPr vert="horz" lIns="0" tIns="457200" rIns="0" bIns="0" rtlCol="0" anchor="t">
            <a:noAutofit/>
          </a:bodyPr>
          <a:lstStyle/>
          <a:p>
            <a:pPr marL="283210" indent="-283210"/>
            <a:r>
              <a:rPr lang="en-US" sz="2600"/>
              <a:t>Title IX Definitions and Timeline</a:t>
            </a:r>
          </a:p>
          <a:p>
            <a:pPr marL="283210" indent="-283210"/>
            <a:r>
              <a:rPr lang="en-US" sz="2600"/>
              <a:t>RCSS Policies</a:t>
            </a:r>
          </a:p>
          <a:p>
            <a:pPr marL="283210" indent="-283210"/>
            <a:r>
              <a:rPr lang="en-US" sz="2600"/>
              <a:t>Chart of Changes</a:t>
            </a:r>
          </a:p>
          <a:p>
            <a:pPr marL="283210" indent="-283210"/>
            <a:r>
              <a:rPr lang="en-US" sz="2600"/>
              <a:t>Enduring Essentials</a:t>
            </a:r>
          </a:p>
          <a:p>
            <a:pPr marL="283210" indent="-283210"/>
            <a:r>
              <a:rPr lang="en-US" sz="2600"/>
              <a:t>Reoccurring Issues: A Closer Look</a:t>
            </a:r>
          </a:p>
          <a:p>
            <a:pPr marL="283210" indent="-283210"/>
            <a:r>
              <a:rPr lang="en-US" sz="2600"/>
              <a:t>Scenarios</a:t>
            </a:r>
          </a:p>
          <a:p>
            <a:pPr marL="283210" indent="-283210"/>
            <a:r>
              <a:rPr lang="en-US" sz="2600"/>
              <a:t>Title IX Processes</a:t>
            </a:r>
          </a:p>
        </p:txBody>
      </p:sp>
      <p:pic>
        <p:nvPicPr>
          <p:cNvPr id="4" name="Picture 3" descr="A cartoon of a person with a large head on her neck&#10;&#10;AI-generated content may be incorrect.">
            <a:extLst>
              <a:ext uri="{FF2B5EF4-FFF2-40B4-BE49-F238E27FC236}">
                <a16:creationId xmlns:a16="http://schemas.microsoft.com/office/drawing/2014/main" id="{A676951B-0E6D-408D-FAB9-81E8D36797A4}"/>
              </a:ext>
            </a:extLst>
          </p:cNvPr>
          <p:cNvPicPr>
            <a:picLocks noChangeAspect="1"/>
          </p:cNvPicPr>
          <p:nvPr/>
        </p:nvPicPr>
        <p:blipFill>
          <a:blip r:embed="rId3"/>
          <a:stretch>
            <a:fillRect/>
          </a:stretch>
        </p:blipFill>
        <p:spPr>
          <a:xfrm>
            <a:off x="6987791" y="987382"/>
            <a:ext cx="4011913" cy="535546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46685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7C5E7-1381-129F-21AC-CE825C4F62D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E1AB780-B0D7-155B-C7AE-F06D83AE4943}"/>
              </a:ext>
            </a:extLst>
          </p:cNvPr>
          <p:cNvPicPr>
            <a:picLocks noChangeAspect="1"/>
          </p:cNvPicPr>
          <p:nvPr/>
        </p:nvPicPr>
        <p:blipFill>
          <a:blip r:embed="rId2"/>
          <a:stretch>
            <a:fillRect/>
          </a:stretch>
        </p:blipFill>
        <p:spPr>
          <a:xfrm>
            <a:off x="219206" y="325547"/>
            <a:ext cx="11398684" cy="6415673"/>
          </a:xfrm>
          <a:prstGeom prst="rect">
            <a:avLst/>
          </a:prstGeom>
        </p:spPr>
      </p:pic>
    </p:spTree>
    <p:extLst>
      <p:ext uri="{BB962C8B-B14F-4D97-AF65-F5344CB8AC3E}">
        <p14:creationId xmlns:p14="http://schemas.microsoft.com/office/powerpoint/2010/main" val="3142325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26B229C7-9B45-4F13-BD80-FF26C310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6E3C78-699E-CA27-1E6A-9E7C1C76D4C0}"/>
              </a:ext>
            </a:extLst>
          </p:cNvPr>
          <p:cNvSpPr>
            <a:spLocks noGrp="1"/>
          </p:cNvSpPr>
          <p:nvPr>
            <p:ph type="title"/>
          </p:nvPr>
        </p:nvSpPr>
        <p:spPr>
          <a:xfrm>
            <a:off x="7943555" y="639097"/>
            <a:ext cx="3599516" cy="4495052"/>
          </a:xfrm>
        </p:spPr>
        <p:txBody>
          <a:bodyPr vert="horz" lIns="91440" tIns="45720" rIns="91440" bIns="45720" rtlCol="0" anchor="b">
            <a:normAutofit/>
          </a:bodyPr>
          <a:lstStyle/>
          <a:p>
            <a:pPr algn="ctr"/>
            <a:r>
              <a:rPr lang="en-US" sz="6000" b="1" dirty="0">
                <a:solidFill>
                  <a:schemeClr val="tx1">
                    <a:lumMod val="85000"/>
                    <a:lumOff val="15000"/>
                  </a:schemeClr>
                </a:solidFill>
              </a:rPr>
              <a:t>Actual Knowledge</a:t>
            </a:r>
            <a:br>
              <a:rPr lang="en-US" sz="6000" b="1" dirty="0"/>
            </a:br>
            <a:br>
              <a:rPr lang="en-US" sz="5600" b="1" dirty="0"/>
            </a:br>
            <a:r>
              <a:rPr lang="en-US" sz="5600" b="1" i="1" dirty="0">
                <a:solidFill>
                  <a:schemeClr val="tx1">
                    <a:lumMod val="85000"/>
                    <a:lumOff val="15000"/>
                  </a:schemeClr>
                </a:solidFill>
                <a:ea typeface="Calibri Light"/>
                <a:cs typeface="Calibri Light"/>
              </a:rPr>
              <a:t>Davis v. Monroe</a:t>
            </a:r>
          </a:p>
        </p:txBody>
      </p:sp>
      <p:pic>
        <p:nvPicPr>
          <p:cNvPr id="6" name="Content Placeholder 5" descr="A diagram of a diagram&#10;&#10;AI-generated content may be incorrect.">
            <a:extLst>
              <a:ext uri="{FF2B5EF4-FFF2-40B4-BE49-F238E27FC236}">
                <a16:creationId xmlns:a16="http://schemas.microsoft.com/office/drawing/2014/main" id="{66293C1B-9B59-49E5-F037-B16C82E112CB}"/>
              </a:ext>
            </a:extLst>
          </p:cNvPr>
          <p:cNvPicPr>
            <a:picLocks noGrp="1" noChangeAspect="1"/>
          </p:cNvPicPr>
          <p:nvPr>
            <p:ph idx="1"/>
          </p:nvPr>
        </p:nvPicPr>
        <p:blipFill>
          <a:blip r:embed="rId2"/>
          <a:stretch>
            <a:fillRect/>
          </a:stretch>
        </p:blipFill>
        <p:spPr>
          <a:xfrm>
            <a:off x="1282243" y="640081"/>
            <a:ext cx="5615728" cy="5054156"/>
          </a:xfrm>
          <a:prstGeom prst="rect">
            <a:avLst/>
          </a:prstGeom>
        </p:spPr>
      </p:pic>
      <p:cxnSp>
        <p:nvCxnSpPr>
          <p:cNvPr id="34" name="Straight Connector 33">
            <a:extLst>
              <a:ext uri="{FF2B5EF4-FFF2-40B4-BE49-F238E27FC236}">
                <a16:creationId xmlns:a16="http://schemas.microsoft.com/office/drawing/2014/main" id="{CBFBA6A7-95D6-4239-B14C-C391C9AB0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4FD99AF6-F027-43A0-A89A-36FCA2C85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8A33A5B0-1EE4-4C83-AC98-9F645294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Text Placeholder 3">
            <a:extLst>
              <a:ext uri="{FF2B5EF4-FFF2-40B4-BE49-F238E27FC236}">
                <a16:creationId xmlns:a16="http://schemas.microsoft.com/office/drawing/2014/main" id="{84C019CF-F630-C905-69A7-72372E453778}"/>
              </a:ext>
            </a:extLst>
          </p:cNvPr>
          <p:cNvSpPr>
            <a:spLocks noGrp="1"/>
          </p:cNvSpPr>
          <p:nvPr>
            <p:ph type="body" sz="half" idx="2"/>
          </p:nvPr>
        </p:nvSpPr>
        <p:spPr/>
        <p:txBody>
          <a:bodyPr/>
          <a:lstStyle/>
          <a:p>
            <a:endParaRPr lang="en-US"/>
          </a:p>
        </p:txBody>
      </p:sp>
      <p:pic>
        <p:nvPicPr>
          <p:cNvPr id="5" name="Picture 4" descr="A person with her hand on her chin&#10;&#10;AI-generated content may be incorrect.">
            <a:extLst>
              <a:ext uri="{FF2B5EF4-FFF2-40B4-BE49-F238E27FC236}">
                <a16:creationId xmlns:a16="http://schemas.microsoft.com/office/drawing/2014/main" id="{7046DBD3-5C8C-06B9-A907-5AFC23C5388E}"/>
              </a:ext>
            </a:extLst>
          </p:cNvPr>
          <p:cNvPicPr>
            <a:picLocks noChangeAspect="1"/>
          </p:cNvPicPr>
          <p:nvPr/>
        </p:nvPicPr>
        <p:blipFill>
          <a:blip r:embed="rId3"/>
          <a:stretch>
            <a:fillRect/>
          </a:stretch>
        </p:blipFill>
        <p:spPr>
          <a:xfrm>
            <a:off x="254265" y="171717"/>
            <a:ext cx="2228233" cy="2586508"/>
          </a:xfrm>
          <a:prstGeom prst="ellipse">
            <a:avLst/>
          </a:prstGeom>
          <a:ln>
            <a:noFill/>
          </a:ln>
          <a:effectLst>
            <a:softEdge rad="112500"/>
          </a:effectLst>
        </p:spPr>
      </p:pic>
    </p:spTree>
    <p:extLst>
      <p:ext uri="{BB962C8B-B14F-4D97-AF65-F5344CB8AC3E}">
        <p14:creationId xmlns:p14="http://schemas.microsoft.com/office/powerpoint/2010/main" val="26068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EFCE-CE0A-26F3-A41A-0D0697A54137}"/>
              </a:ext>
            </a:extLst>
          </p:cNvPr>
          <p:cNvSpPr>
            <a:spLocks noGrp="1"/>
          </p:cNvSpPr>
          <p:nvPr>
            <p:ph type="title"/>
          </p:nvPr>
        </p:nvSpPr>
        <p:spPr>
          <a:solidFill>
            <a:schemeClr val="accent4"/>
          </a:solidFill>
          <a:ln>
            <a:solidFill>
              <a:schemeClr val="accent1"/>
            </a:solidFill>
          </a:ln>
        </p:spPr>
        <p:txBody>
          <a:bodyPr>
            <a:normAutofit/>
          </a:bodyPr>
          <a:lstStyle/>
          <a:p>
            <a:r>
              <a:rPr lang="en-US" sz="6000" b="1" dirty="0">
                <a:solidFill>
                  <a:schemeClr val="bg1"/>
                </a:solidFill>
                <a:ea typeface="Calibri Light"/>
                <a:cs typeface="Calibri Light"/>
              </a:rPr>
              <a:t>Notice and Actual Knowledge</a:t>
            </a:r>
          </a:p>
        </p:txBody>
      </p:sp>
      <p:sp>
        <p:nvSpPr>
          <p:cNvPr id="3" name="Content Placeholder 2">
            <a:extLst>
              <a:ext uri="{FF2B5EF4-FFF2-40B4-BE49-F238E27FC236}">
                <a16:creationId xmlns:a16="http://schemas.microsoft.com/office/drawing/2014/main" id="{FFA175E7-8CE0-0561-ED8D-F6496A34817F}"/>
              </a:ext>
            </a:extLst>
          </p:cNvPr>
          <p:cNvSpPr>
            <a:spLocks noGrp="1"/>
          </p:cNvSpPr>
          <p:nvPr>
            <p:ph idx="1"/>
          </p:nvPr>
        </p:nvSpPr>
        <p:spPr/>
        <p:txBody>
          <a:bodyPr vert="horz" lIns="0" tIns="45720" rIns="0" bIns="45720" rtlCol="0" anchor="t">
            <a:normAutofit/>
          </a:bodyPr>
          <a:lstStyle/>
          <a:p>
            <a:r>
              <a:rPr lang="en-US" sz="4800" b="1" dirty="0">
                <a:ea typeface="Calibri"/>
                <a:cs typeface="Calibri"/>
              </a:rPr>
              <a:t>The 2020 Regulations require a K-12 school to respond whenever </a:t>
            </a:r>
            <a:r>
              <a:rPr lang="en-US" sz="4800" b="1" dirty="0">
                <a:highlight>
                  <a:srgbClr val="FFFF00"/>
                </a:highlight>
                <a:ea typeface="Calibri"/>
                <a:cs typeface="Calibri"/>
              </a:rPr>
              <a:t>ANY EMPLOYEE </a:t>
            </a:r>
            <a:r>
              <a:rPr lang="en-US" sz="4800" b="1" dirty="0">
                <a:ea typeface="Calibri"/>
                <a:cs typeface="Calibri"/>
              </a:rPr>
              <a:t>has notice of sexual harassment, including allegations of sexual harassment.</a:t>
            </a:r>
          </a:p>
        </p:txBody>
      </p:sp>
    </p:spTree>
    <p:extLst>
      <p:ext uri="{BB962C8B-B14F-4D97-AF65-F5344CB8AC3E}">
        <p14:creationId xmlns:p14="http://schemas.microsoft.com/office/powerpoint/2010/main" val="32913728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D09BC-6533-5BB7-3619-18C1FA912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54C696-6CEF-BEBA-2A08-1011E072B2E1}"/>
              </a:ext>
            </a:extLst>
          </p:cNvPr>
          <p:cNvSpPr>
            <a:spLocks noGrp="1"/>
          </p:cNvSpPr>
          <p:nvPr>
            <p:ph type="title"/>
          </p:nvPr>
        </p:nvSpPr>
        <p:spPr>
          <a:solidFill>
            <a:schemeClr val="accent4"/>
          </a:solidFill>
          <a:ln>
            <a:solidFill>
              <a:schemeClr val="accent1"/>
            </a:solidFill>
          </a:ln>
        </p:spPr>
        <p:txBody>
          <a:bodyPr>
            <a:normAutofit/>
          </a:bodyPr>
          <a:lstStyle/>
          <a:p>
            <a:r>
              <a:rPr lang="en-US" sz="6000" b="1" dirty="0">
                <a:solidFill>
                  <a:schemeClr val="bg1"/>
                </a:solidFill>
                <a:ea typeface="Calibri Light"/>
                <a:cs typeface="Calibri Light"/>
              </a:rPr>
              <a:t>Notice and Actual Knowledge</a:t>
            </a:r>
          </a:p>
        </p:txBody>
      </p:sp>
      <p:sp>
        <p:nvSpPr>
          <p:cNvPr id="3" name="Content Placeholder 2">
            <a:extLst>
              <a:ext uri="{FF2B5EF4-FFF2-40B4-BE49-F238E27FC236}">
                <a16:creationId xmlns:a16="http://schemas.microsoft.com/office/drawing/2014/main" id="{165E0C57-EBFC-D312-48D3-52625A7A93A2}"/>
              </a:ext>
            </a:extLst>
          </p:cNvPr>
          <p:cNvSpPr>
            <a:spLocks noGrp="1"/>
          </p:cNvSpPr>
          <p:nvPr>
            <p:ph idx="1"/>
          </p:nvPr>
        </p:nvSpPr>
        <p:spPr/>
        <p:txBody>
          <a:bodyPr vert="horz" lIns="0" tIns="45720" rIns="0" bIns="45720" rtlCol="0" anchor="t">
            <a:normAutofit/>
          </a:bodyPr>
          <a:lstStyle/>
          <a:p>
            <a:r>
              <a:rPr lang="en-US" sz="4800" b="1" dirty="0">
                <a:ea typeface="Calibri"/>
                <a:cs typeface="Calibri"/>
              </a:rPr>
              <a:t>The 2020 Regulations require a K-12 school to respond whenever </a:t>
            </a:r>
            <a:r>
              <a:rPr lang="en-US" sz="4800" b="1" dirty="0">
                <a:highlight>
                  <a:srgbClr val="FFFF00"/>
                </a:highlight>
                <a:ea typeface="Calibri"/>
                <a:cs typeface="Calibri"/>
              </a:rPr>
              <a:t>ANY EMPLOYEE </a:t>
            </a:r>
            <a:r>
              <a:rPr lang="en-US" sz="4800" b="1" dirty="0">
                <a:ea typeface="Calibri"/>
                <a:cs typeface="Calibri"/>
              </a:rPr>
              <a:t>has notice of sexual harassment, including allegations of sexual harassment.</a:t>
            </a:r>
          </a:p>
        </p:txBody>
      </p:sp>
    </p:spTree>
    <p:extLst>
      <p:ext uri="{BB962C8B-B14F-4D97-AF65-F5344CB8AC3E}">
        <p14:creationId xmlns:p14="http://schemas.microsoft.com/office/powerpoint/2010/main" val="1590794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091A3-BCA2-5039-5972-A6DAECCF83A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E5171CB-F6EF-3D0A-D8A3-8E01420385AF}"/>
              </a:ext>
            </a:extLst>
          </p:cNvPr>
          <p:cNvPicPr>
            <a:picLocks noChangeAspect="1"/>
          </p:cNvPicPr>
          <p:nvPr/>
        </p:nvPicPr>
        <p:blipFill>
          <a:blip r:embed="rId2"/>
          <a:stretch>
            <a:fillRect/>
          </a:stretch>
        </p:blipFill>
        <p:spPr>
          <a:xfrm>
            <a:off x="407096" y="231602"/>
            <a:ext cx="11586575" cy="6509618"/>
          </a:xfrm>
          <a:prstGeom prst="rect">
            <a:avLst/>
          </a:prstGeom>
        </p:spPr>
      </p:pic>
      <p:pic>
        <p:nvPicPr>
          <p:cNvPr id="3" name="Picture 2" descr="A person with her hand on her chin&#10;&#10;AI-generated content may be incorrect.">
            <a:extLst>
              <a:ext uri="{FF2B5EF4-FFF2-40B4-BE49-F238E27FC236}">
                <a16:creationId xmlns:a16="http://schemas.microsoft.com/office/drawing/2014/main" id="{2494BEA4-209C-20C4-74D0-1A46182F700E}"/>
              </a:ext>
            </a:extLst>
          </p:cNvPr>
          <p:cNvPicPr>
            <a:picLocks noChangeAspect="1"/>
          </p:cNvPicPr>
          <p:nvPr/>
        </p:nvPicPr>
        <p:blipFill>
          <a:blip r:embed="rId3"/>
          <a:stretch>
            <a:fillRect/>
          </a:stretch>
        </p:blipFill>
        <p:spPr>
          <a:xfrm>
            <a:off x="2207561" y="2253802"/>
            <a:ext cx="3161951" cy="3767071"/>
          </a:xfrm>
          <a:prstGeom prst="ellipse">
            <a:avLst/>
          </a:prstGeom>
          <a:ln>
            <a:noFill/>
          </a:ln>
          <a:effectLst>
            <a:softEdge rad="112500"/>
          </a:effectLst>
        </p:spPr>
      </p:pic>
    </p:spTree>
    <p:extLst>
      <p:ext uri="{BB962C8B-B14F-4D97-AF65-F5344CB8AC3E}">
        <p14:creationId xmlns:p14="http://schemas.microsoft.com/office/powerpoint/2010/main" val="42513504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D9F01-C81A-22D2-9F62-868648255DD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CDDB12C-4B89-90CA-0C04-59EE954897EB}"/>
              </a:ext>
            </a:extLst>
          </p:cNvPr>
          <p:cNvPicPr>
            <a:picLocks noChangeAspect="1"/>
          </p:cNvPicPr>
          <p:nvPr/>
        </p:nvPicPr>
        <p:blipFill>
          <a:blip r:embed="rId2"/>
          <a:stretch>
            <a:fillRect/>
          </a:stretch>
        </p:blipFill>
        <p:spPr>
          <a:xfrm>
            <a:off x="375781" y="210725"/>
            <a:ext cx="11628328" cy="6540934"/>
          </a:xfrm>
          <a:prstGeom prst="rect">
            <a:avLst/>
          </a:prstGeom>
        </p:spPr>
      </p:pic>
      <p:pic>
        <p:nvPicPr>
          <p:cNvPr id="4" name="Picture 3" descr="A person with her hand on her chin&#10;&#10;AI-generated content may be incorrect.">
            <a:extLst>
              <a:ext uri="{FF2B5EF4-FFF2-40B4-BE49-F238E27FC236}">
                <a16:creationId xmlns:a16="http://schemas.microsoft.com/office/drawing/2014/main" id="{0CBF452B-EE61-D567-2ADC-AE6644FA1CAC}"/>
              </a:ext>
            </a:extLst>
          </p:cNvPr>
          <p:cNvPicPr>
            <a:picLocks noChangeAspect="1"/>
          </p:cNvPicPr>
          <p:nvPr/>
        </p:nvPicPr>
        <p:blipFill>
          <a:blip r:embed="rId3"/>
          <a:stretch>
            <a:fillRect/>
          </a:stretch>
        </p:blipFill>
        <p:spPr>
          <a:xfrm>
            <a:off x="2132434" y="2296732"/>
            <a:ext cx="3161951" cy="3767071"/>
          </a:xfrm>
          <a:prstGeom prst="ellipse">
            <a:avLst/>
          </a:prstGeom>
          <a:ln>
            <a:noFill/>
          </a:ln>
          <a:effectLst>
            <a:softEdge rad="112500"/>
          </a:effectLst>
        </p:spPr>
      </p:pic>
    </p:spTree>
    <p:extLst>
      <p:ext uri="{BB962C8B-B14F-4D97-AF65-F5344CB8AC3E}">
        <p14:creationId xmlns:p14="http://schemas.microsoft.com/office/powerpoint/2010/main" val="2354557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5" name="Straight Connector 34">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26B229C7-9B45-4F13-BD80-FF26C310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5850ABB-F710-F4BD-5022-FA6BB594ACF6}"/>
              </a:ext>
            </a:extLst>
          </p:cNvPr>
          <p:cNvSpPr>
            <a:spLocks noGrp="1"/>
          </p:cNvSpPr>
          <p:nvPr>
            <p:ph type="title"/>
          </p:nvPr>
        </p:nvSpPr>
        <p:spPr>
          <a:xfrm>
            <a:off x="7496175" y="639097"/>
            <a:ext cx="4324349" cy="3686015"/>
          </a:xfrm>
        </p:spPr>
        <p:txBody>
          <a:bodyPr vert="horz" lIns="91440" tIns="45720" rIns="91440" bIns="45720" rtlCol="0" anchor="b">
            <a:normAutofit/>
          </a:bodyPr>
          <a:lstStyle/>
          <a:p>
            <a:pPr algn="ctr"/>
            <a:r>
              <a:rPr lang="en-US" sz="6600" b="1" dirty="0">
                <a:solidFill>
                  <a:schemeClr val="tx1">
                    <a:lumMod val="85000"/>
                    <a:lumOff val="15000"/>
                  </a:schemeClr>
                </a:solidFill>
              </a:rPr>
              <a:t>Response Obligations</a:t>
            </a:r>
            <a:endParaRPr lang="en-US" sz="6600" b="1">
              <a:solidFill>
                <a:schemeClr val="tx1">
                  <a:lumMod val="85000"/>
                  <a:lumOff val="15000"/>
                </a:schemeClr>
              </a:solidFill>
              <a:ea typeface="Calibri Light"/>
              <a:cs typeface="Calibri Light"/>
            </a:endParaRPr>
          </a:p>
        </p:txBody>
      </p:sp>
      <p:pic>
        <p:nvPicPr>
          <p:cNvPr id="9" name="Content Placeholder 8">
            <a:extLst>
              <a:ext uri="{FF2B5EF4-FFF2-40B4-BE49-F238E27FC236}">
                <a16:creationId xmlns:a16="http://schemas.microsoft.com/office/drawing/2014/main" id="{1FE5D644-95BC-907C-29EC-B301AB31A328}"/>
              </a:ext>
            </a:extLst>
          </p:cNvPr>
          <p:cNvPicPr>
            <a:picLocks noGrp="1" noChangeAspect="1"/>
          </p:cNvPicPr>
          <p:nvPr>
            <p:ph idx="1"/>
          </p:nvPr>
        </p:nvPicPr>
        <p:blipFill>
          <a:blip r:embed="rId2"/>
          <a:stretch>
            <a:fillRect/>
          </a:stretch>
        </p:blipFill>
        <p:spPr>
          <a:xfrm>
            <a:off x="1081682" y="640081"/>
            <a:ext cx="6016851" cy="5054156"/>
          </a:xfrm>
          <a:prstGeom prst="rect">
            <a:avLst/>
          </a:prstGeom>
        </p:spPr>
      </p:pic>
      <p:cxnSp>
        <p:nvCxnSpPr>
          <p:cNvPr id="39" name="Straight Connector 38">
            <a:extLst>
              <a:ext uri="{FF2B5EF4-FFF2-40B4-BE49-F238E27FC236}">
                <a16:creationId xmlns:a16="http://schemas.microsoft.com/office/drawing/2014/main" id="{CBFBA6A7-95D6-4239-B14C-C391C9AB0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FD99AF6-F027-43A0-A89A-36FCA2C85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3" name="Rectangle 42">
            <a:extLst>
              <a:ext uri="{FF2B5EF4-FFF2-40B4-BE49-F238E27FC236}">
                <a16:creationId xmlns:a16="http://schemas.microsoft.com/office/drawing/2014/main" id="{8A33A5B0-1EE4-4C83-AC98-9F645294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Text Placeholder 6">
            <a:extLst>
              <a:ext uri="{FF2B5EF4-FFF2-40B4-BE49-F238E27FC236}">
                <a16:creationId xmlns:a16="http://schemas.microsoft.com/office/drawing/2014/main" id="{92EB88D1-B4F1-3482-4C6C-BB63B483BEE1}"/>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434163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636F897-9C8B-AF88-C879-682D569639C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0BDA56D-F8CC-44CF-0377-C14C1730C7F0}"/>
              </a:ext>
            </a:extLst>
          </p:cNvPr>
          <p:cNvSpPr>
            <a:spLocks noGrp="1"/>
          </p:cNvSpPr>
          <p:nvPr>
            <p:ph type="title"/>
          </p:nvPr>
        </p:nvSpPr>
        <p:spPr>
          <a:xfrm>
            <a:off x="1066800" y="5252936"/>
            <a:ext cx="10058400" cy="1028715"/>
          </a:xfrm>
        </p:spPr>
        <p:txBody>
          <a:bodyPr anchor="ctr">
            <a:normAutofit/>
          </a:bodyPr>
          <a:lstStyle/>
          <a:p>
            <a:pPr algn="ctr"/>
            <a:r>
              <a:rPr lang="en-US" b="1">
                <a:solidFill>
                  <a:srgbClr val="FFFFFF"/>
                </a:solidFill>
                <a:ea typeface="Calibri Light"/>
                <a:cs typeface="Calibri Light"/>
              </a:rPr>
              <a:t>Mandatory Response Obligations</a:t>
            </a:r>
            <a:endParaRPr lang="en-US">
              <a:solidFill>
                <a:srgbClr val="FFFFFF"/>
              </a:solidFill>
            </a:endParaRPr>
          </a:p>
        </p:txBody>
      </p:sp>
      <p:sp>
        <p:nvSpPr>
          <p:cNvPr id="3" name="Content Placeholder 2">
            <a:extLst>
              <a:ext uri="{FF2B5EF4-FFF2-40B4-BE49-F238E27FC236}">
                <a16:creationId xmlns:a16="http://schemas.microsoft.com/office/drawing/2014/main" id="{214CFDBA-4255-E1F4-F4E0-6DAB76B759FE}"/>
              </a:ext>
            </a:extLst>
          </p:cNvPr>
          <p:cNvSpPr>
            <a:spLocks noGrp="1"/>
          </p:cNvSpPr>
          <p:nvPr>
            <p:ph idx="1"/>
          </p:nvPr>
        </p:nvSpPr>
        <p:spPr>
          <a:xfrm>
            <a:off x="1097280" y="1086678"/>
            <a:ext cx="10027920" cy="3471467"/>
          </a:xfrm>
        </p:spPr>
        <p:txBody>
          <a:bodyPr vert="horz" lIns="0" tIns="45720" rIns="0" bIns="45720" rtlCol="0">
            <a:normAutofit/>
          </a:bodyPr>
          <a:lstStyle/>
          <a:p>
            <a:r>
              <a:rPr lang="en-US" sz="2800" b="1" dirty="0">
                <a:ea typeface="Calibri"/>
                <a:cs typeface="Calibri"/>
              </a:rPr>
              <a:t>Schools must respond promptly to Title IX sexual harassment allegations in a manner that is </a:t>
            </a:r>
            <a:r>
              <a:rPr lang="en-US" sz="2800" b="1" dirty="0">
                <a:highlight>
                  <a:srgbClr val="FFFF00"/>
                </a:highlight>
                <a:ea typeface="Calibri"/>
                <a:cs typeface="Calibri"/>
              </a:rPr>
              <a:t>not deliberately indifferent</a:t>
            </a:r>
            <a:r>
              <a:rPr lang="en-US" sz="2800" b="1" dirty="0">
                <a:ea typeface="Calibri"/>
                <a:cs typeface="Calibri"/>
              </a:rPr>
              <a:t>.</a:t>
            </a:r>
            <a:endParaRPr lang="en-US" sz="2800" dirty="0">
              <a:ea typeface="Calibri"/>
              <a:cs typeface="Calibri"/>
            </a:endParaRPr>
          </a:p>
        </p:txBody>
      </p:sp>
      <p:sp>
        <p:nvSpPr>
          <p:cNvPr id="12" name="Rectangle 11">
            <a:extLst>
              <a:ext uri="{FF2B5EF4-FFF2-40B4-BE49-F238E27FC236}">
                <a16:creationId xmlns:a16="http://schemas.microsoft.com/office/drawing/2014/main" id="{5E1ED12F-9F06-4B37-87B7-F98F52937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453728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a:extLst>
            <a:ext uri="{FF2B5EF4-FFF2-40B4-BE49-F238E27FC236}">
              <a16:creationId xmlns:a16="http://schemas.microsoft.com/office/drawing/2014/main" id="{621BD1F1-7AAF-4B67-D77B-BEAA7DC4B58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442843-7F35-07AA-5AE6-04B2DAB931FC}"/>
              </a:ext>
            </a:extLst>
          </p:cNvPr>
          <p:cNvSpPr>
            <a:spLocks noGrp="1"/>
          </p:cNvSpPr>
          <p:nvPr>
            <p:ph type="title"/>
          </p:nvPr>
        </p:nvSpPr>
        <p:spPr>
          <a:xfrm>
            <a:off x="781877" y="643467"/>
            <a:ext cx="3467569" cy="5571066"/>
          </a:xfrm>
        </p:spPr>
        <p:txBody>
          <a:bodyPr anchor="ctr">
            <a:normAutofit/>
          </a:bodyPr>
          <a:lstStyle/>
          <a:p>
            <a:r>
              <a:rPr lang="en-US" sz="4000" b="1">
                <a:solidFill>
                  <a:srgbClr val="FFFFFF"/>
                </a:solidFill>
                <a:ea typeface="Calibri Light"/>
                <a:cs typeface="Calibri Light"/>
              </a:rPr>
              <a:t>Mandatory Response Obligations</a:t>
            </a:r>
            <a:endParaRPr lang="en-US" sz="4000">
              <a:solidFill>
                <a:srgbClr val="FFFFFF"/>
              </a:solidFill>
            </a:endParaRPr>
          </a:p>
        </p:txBody>
      </p:sp>
      <p:sp>
        <p:nvSpPr>
          <p:cNvPr id="10" name="Rectangle 9">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645F867-BFE3-9974-3598-9E0211A3A3AE}"/>
              </a:ext>
            </a:extLst>
          </p:cNvPr>
          <p:cNvSpPr>
            <a:spLocks noGrp="1"/>
          </p:cNvSpPr>
          <p:nvPr>
            <p:ph idx="1"/>
          </p:nvPr>
        </p:nvSpPr>
        <p:spPr>
          <a:xfrm>
            <a:off x="5124206" y="643467"/>
            <a:ext cx="6104288" cy="5571065"/>
          </a:xfrm>
        </p:spPr>
        <p:txBody>
          <a:bodyPr vert="horz" lIns="0" tIns="45720" rIns="0" bIns="45720" rtlCol="0" anchor="ctr">
            <a:normAutofit/>
          </a:bodyPr>
          <a:lstStyle/>
          <a:p>
            <a:r>
              <a:rPr lang="en-US" sz="2800" b="1" dirty="0">
                <a:solidFill>
                  <a:srgbClr val="FFFFFF"/>
                </a:solidFill>
                <a:ea typeface="Calibri"/>
                <a:cs typeface="Calibri"/>
              </a:rPr>
              <a:t>Manner that is NOT deliberately indifferent means a response that is not clearly unreasonable in light of the known circumstances.</a:t>
            </a:r>
            <a:endParaRPr lang="en-US" sz="2800" dirty="0">
              <a:solidFill>
                <a:srgbClr val="FFFFFF"/>
              </a:solidFill>
              <a:ea typeface="Calibri"/>
              <a:cs typeface="Calibri"/>
            </a:endParaRPr>
          </a:p>
        </p:txBody>
      </p:sp>
    </p:spTree>
    <p:extLst>
      <p:ext uri="{BB962C8B-B14F-4D97-AF65-F5344CB8AC3E}">
        <p14:creationId xmlns:p14="http://schemas.microsoft.com/office/powerpoint/2010/main" val="1758793559"/>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2BA56F0-9146-95C5-4F64-8E08639B0927}"/>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F93CB3-555F-4601-A486-59E82D9E8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62F2601-C4CE-4B73-A162-D5A14E519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A499AAB-FA85-1B8B-C687-63C7EB45BC0A}"/>
              </a:ext>
            </a:extLst>
          </p:cNvPr>
          <p:cNvSpPr>
            <a:spLocks noGrp="1"/>
          </p:cNvSpPr>
          <p:nvPr>
            <p:ph type="title"/>
          </p:nvPr>
        </p:nvSpPr>
        <p:spPr>
          <a:xfrm>
            <a:off x="492370" y="516835"/>
            <a:ext cx="3084844" cy="5772840"/>
          </a:xfrm>
        </p:spPr>
        <p:txBody>
          <a:bodyPr anchor="ctr">
            <a:normAutofit/>
          </a:bodyPr>
          <a:lstStyle/>
          <a:p>
            <a:r>
              <a:rPr lang="en-US" sz="3600" b="1">
                <a:solidFill>
                  <a:srgbClr val="FFFFFF"/>
                </a:solidFill>
                <a:ea typeface="Calibri Light"/>
                <a:cs typeface="Calibri Light"/>
              </a:rPr>
              <a:t>Mandatory Response Obligations--</a:t>
            </a:r>
            <a:br>
              <a:rPr lang="en-US" sz="3600" b="1">
                <a:solidFill>
                  <a:srgbClr val="FFFFFF"/>
                </a:solidFill>
                <a:ea typeface="Calibri Light"/>
                <a:cs typeface="Calibri Light"/>
              </a:rPr>
            </a:br>
            <a:r>
              <a:rPr lang="en-US" sz="3600" b="1">
                <a:solidFill>
                  <a:srgbClr val="FFFFFF"/>
                </a:solidFill>
                <a:ea typeface="Calibri Light"/>
                <a:cs typeface="Calibri Light"/>
              </a:rPr>
              <a:t>Schools Must:</a:t>
            </a:r>
            <a:endParaRPr lang="en-US" sz="3600">
              <a:solidFill>
                <a:srgbClr val="FFFFFF"/>
              </a:solidFill>
            </a:endParaRPr>
          </a:p>
        </p:txBody>
      </p:sp>
      <p:sp>
        <p:nvSpPr>
          <p:cNvPr id="13" name="Rectangle 12">
            <a:extLst>
              <a:ext uri="{FF2B5EF4-FFF2-40B4-BE49-F238E27FC236}">
                <a16:creationId xmlns:a16="http://schemas.microsoft.com/office/drawing/2014/main" id="{3FAE6B79-0440-457F-9036-C4C304225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EF685B2-64C4-9287-C360-24E88873BE33}"/>
              </a:ext>
            </a:extLst>
          </p:cNvPr>
          <p:cNvGraphicFramePr>
            <a:graphicFrameLocks noGrp="1"/>
          </p:cNvGraphicFramePr>
          <p:nvPr>
            <p:ph idx="1"/>
            <p:extLst>
              <p:ext uri="{D42A27DB-BD31-4B8C-83A1-F6EECF244321}">
                <p14:modId xmlns:p14="http://schemas.microsoft.com/office/powerpoint/2010/main" val="3704671831"/>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250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itle 1">
            <a:extLst>
              <a:ext uri="{FF2B5EF4-FFF2-40B4-BE49-F238E27FC236}">
                <a16:creationId xmlns:a16="http://schemas.microsoft.com/office/drawing/2014/main" id="{0ED84E97-DD81-CFF3-42F9-3BA3DAFAAC25}"/>
              </a:ext>
            </a:extLst>
          </p:cNvPr>
          <p:cNvSpPr>
            <a:spLocks noGrp="1"/>
          </p:cNvSpPr>
          <p:nvPr>
            <p:ph type="title"/>
          </p:nvPr>
        </p:nvSpPr>
        <p:spPr>
          <a:xfrm>
            <a:off x="594360" y="198408"/>
            <a:ext cx="10972800" cy="1574317"/>
          </a:xfrm>
        </p:spPr>
        <p:txBody>
          <a:bodyPr anchor="b">
            <a:normAutofit/>
          </a:bodyPr>
          <a:lstStyle/>
          <a:p>
            <a:r>
              <a:rPr lang="en-US"/>
              <a:t>Title IX Federal Law</a:t>
            </a:r>
          </a:p>
        </p:txBody>
      </p:sp>
      <p:pic>
        <p:nvPicPr>
          <p:cNvPr id="5" name="Content Placeholder 4">
            <a:extLst>
              <a:ext uri="{FF2B5EF4-FFF2-40B4-BE49-F238E27FC236}">
                <a16:creationId xmlns:a16="http://schemas.microsoft.com/office/drawing/2014/main" id="{6C822889-474E-0B81-7E27-4CB8C043FF9D}"/>
              </a:ext>
            </a:extLst>
          </p:cNvPr>
          <p:cNvPicPr>
            <a:picLocks noGrp="1" noChangeAspect="1"/>
          </p:cNvPicPr>
          <p:nvPr>
            <p:ph sz="quarter" idx="13"/>
          </p:nvPr>
        </p:nvPicPr>
        <p:blipFill>
          <a:blip r:embed="rId2"/>
          <a:stretch/>
        </p:blipFill>
        <p:spPr>
          <a:xfrm>
            <a:off x="303249" y="2350989"/>
            <a:ext cx="8429407" cy="4039774"/>
          </a:xfrm>
          <a:noFill/>
        </p:spPr>
      </p:pic>
      <p:pic>
        <p:nvPicPr>
          <p:cNvPr id="13" name="Content Placeholder 12" descr="A black background with a black square&#10;&#10;AI-generated content may be incorrect.">
            <a:extLst>
              <a:ext uri="{FF2B5EF4-FFF2-40B4-BE49-F238E27FC236}">
                <a16:creationId xmlns:a16="http://schemas.microsoft.com/office/drawing/2014/main" id="{0A49714A-E145-5166-D166-D50D615CE8E3}"/>
              </a:ext>
            </a:extLst>
          </p:cNvPr>
          <p:cNvPicPr>
            <a:picLocks noGrp="1" noChangeAspect="1"/>
          </p:cNvPicPr>
          <p:nvPr>
            <p:ph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34297" y="2572141"/>
            <a:ext cx="3597470" cy="3597470"/>
          </a:xfrm>
          <a:noFill/>
        </p:spPr>
      </p:pic>
      <p:sp>
        <p:nvSpPr>
          <p:cNvPr id="16" name="TextBox 15">
            <a:extLst>
              <a:ext uri="{FF2B5EF4-FFF2-40B4-BE49-F238E27FC236}">
                <a16:creationId xmlns:a16="http://schemas.microsoft.com/office/drawing/2014/main" id="{754DB8E2-3456-025C-5E66-DC2BF79E2EAD}"/>
              </a:ext>
            </a:extLst>
          </p:cNvPr>
          <p:cNvSpPr txBox="1"/>
          <p:nvPr/>
        </p:nvSpPr>
        <p:spPr>
          <a:xfrm>
            <a:off x="9030770" y="6073940"/>
            <a:ext cx="2361545"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tionary.org/wiki/IX">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
        <p:nvSpPr>
          <p:cNvPr id="2" name="Arrow: Down 1">
            <a:extLst>
              <a:ext uri="{FF2B5EF4-FFF2-40B4-BE49-F238E27FC236}">
                <a16:creationId xmlns:a16="http://schemas.microsoft.com/office/drawing/2014/main" id="{6DA694BB-497B-3023-B167-F88DD2006BC6}"/>
              </a:ext>
            </a:extLst>
          </p:cNvPr>
          <p:cNvSpPr/>
          <p:nvPr/>
        </p:nvSpPr>
        <p:spPr>
          <a:xfrm>
            <a:off x="6161193" y="740524"/>
            <a:ext cx="1056702" cy="183161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471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a:extLst>
            <a:ext uri="{FF2B5EF4-FFF2-40B4-BE49-F238E27FC236}">
              <a16:creationId xmlns:a16="http://schemas.microsoft.com/office/drawing/2014/main" id="{EA33EFAE-050C-E242-A122-68F2033626A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2FA13C-F6AE-8F93-4948-9DE767662AB1}"/>
              </a:ext>
            </a:extLst>
          </p:cNvPr>
          <p:cNvSpPr>
            <a:spLocks noGrp="1"/>
          </p:cNvSpPr>
          <p:nvPr>
            <p:ph type="title"/>
          </p:nvPr>
        </p:nvSpPr>
        <p:spPr>
          <a:xfrm>
            <a:off x="781877" y="643467"/>
            <a:ext cx="3467569" cy="5571066"/>
          </a:xfrm>
        </p:spPr>
        <p:txBody>
          <a:bodyPr anchor="ctr">
            <a:normAutofit/>
          </a:bodyPr>
          <a:lstStyle/>
          <a:p>
            <a:r>
              <a:rPr lang="en-US" sz="4000" b="1">
                <a:solidFill>
                  <a:srgbClr val="FFFFFF"/>
                </a:solidFill>
                <a:ea typeface="Calibri Light"/>
                <a:cs typeface="Calibri Light"/>
              </a:rPr>
              <a:t>Mandatory Response Obligations--</a:t>
            </a:r>
            <a:br>
              <a:rPr lang="en-US" sz="4000" b="1">
                <a:solidFill>
                  <a:srgbClr val="FFFFFF"/>
                </a:solidFill>
                <a:ea typeface="Calibri Light"/>
                <a:cs typeface="Calibri Light"/>
              </a:rPr>
            </a:br>
            <a:r>
              <a:rPr lang="en-US" sz="4000" b="1">
                <a:solidFill>
                  <a:srgbClr val="FFFFFF"/>
                </a:solidFill>
                <a:ea typeface="Calibri Light"/>
                <a:cs typeface="Calibri Light"/>
              </a:rPr>
              <a:t>Schools Must:</a:t>
            </a:r>
            <a:endParaRPr lang="en-US" sz="4000">
              <a:solidFill>
                <a:srgbClr val="FFFFFF"/>
              </a:solidFill>
            </a:endParaRPr>
          </a:p>
        </p:txBody>
      </p:sp>
      <p:sp>
        <p:nvSpPr>
          <p:cNvPr id="10" name="Rectangle 9">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68ED17E5-267A-6D89-0A95-CDD888CBD99F}"/>
              </a:ext>
            </a:extLst>
          </p:cNvPr>
          <p:cNvSpPr>
            <a:spLocks noGrp="1"/>
          </p:cNvSpPr>
          <p:nvPr>
            <p:ph idx="1"/>
          </p:nvPr>
        </p:nvSpPr>
        <p:spPr>
          <a:xfrm>
            <a:off x="5124206" y="643467"/>
            <a:ext cx="6104288" cy="5571065"/>
          </a:xfrm>
        </p:spPr>
        <p:txBody>
          <a:bodyPr vert="horz" lIns="0" tIns="45720" rIns="0" bIns="45720" rtlCol="0" anchor="ctr">
            <a:normAutofit/>
          </a:bodyPr>
          <a:lstStyle/>
          <a:p>
            <a:pPr marL="0" indent="0">
              <a:buNone/>
            </a:pPr>
            <a:r>
              <a:rPr lang="en-US" sz="2800" b="1" dirty="0">
                <a:solidFill>
                  <a:srgbClr val="FFFFFF"/>
                </a:solidFill>
                <a:ea typeface="Calibri"/>
                <a:cs typeface="Calibri"/>
              </a:rPr>
              <a:t>Follow a grievance process that complies with 2020 Regulations before the imposition of any disciplinary sanctions or other actions that are not supportive measures against a Respondent.</a:t>
            </a:r>
            <a:endParaRPr lang="en-US" sz="2800" dirty="0">
              <a:solidFill>
                <a:srgbClr val="FFFFFF"/>
              </a:solidFill>
              <a:ea typeface="Calibri"/>
              <a:cs typeface="Calibri"/>
            </a:endParaRPr>
          </a:p>
        </p:txBody>
      </p:sp>
    </p:spTree>
    <p:extLst>
      <p:ext uri="{BB962C8B-B14F-4D97-AF65-F5344CB8AC3E}">
        <p14:creationId xmlns:p14="http://schemas.microsoft.com/office/powerpoint/2010/main" val="2380898271"/>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a:extLst>
            <a:ext uri="{FF2B5EF4-FFF2-40B4-BE49-F238E27FC236}">
              <a16:creationId xmlns:a16="http://schemas.microsoft.com/office/drawing/2014/main" id="{53C67BA3-36A6-9D8E-CB96-58C37383F3A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E54CE3AD-C754-4F1E-A76F-1EDDF71796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78972"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43167B-7017-35BA-0E10-6533B757FCA8}"/>
              </a:ext>
            </a:extLst>
          </p:cNvPr>
          <p:cNvSpPr>
            <a:spLocks noGrp="1"/>
          </p:cNvSpPr>
          <p:nvPr>
            <p:ph type="title"/>
          </p:nvPr>
        </p:nvSpPr>
        <p:spPr>
          <a:xfrm>
            <a:off x="781877" y="643467"/>
            <a:ext cx="3467569" cy="5571066"/>
          </a:xfrm>
        </p:spPr>
        <p:txBody>
          <a:bodyPr anchor="ctr">
            <a:normAutofit/>
          </a:bodyPr>
          <a:lstStyle/>
          <a:p>
            <a:r>
              <a:rPr lang="en-US" sz="4000" b="1">
                <a:solidFill>
                  <a:srgbClr val="FFFFFF"/>
                </a:solidFill>
                <a:ea typeface="Calibri Light"/>
                <a:cs typeface="Calibri Light"/>
              </a:rPr>
              <a:t>Mandatory Response Obligations--</a:t>
            </a:r>
            <a:br>
              <a:rPr lang="en-US" sz="4000" b="1">
                <a:solidFill>
                  <a:srgbClr val="FFFFFF"/>
                </a:solidFill>
                <a:ea typeface="Calibri Light"/>
                <a:cs typeface="Calibri Light"/>
              </a:rPr>
            </a:br>
            <a:r>
              <a:rPr lang="en-US" sz="4000" b="1">
                <a:solidFill>
                  <a:srgbClr val="FFFFFF"/>
                </a:solidFill>
                <a:ea typeface="Calibri Light"/>
                <a:cs typeface="Calibri Light"/>
              </a:rPr>
              <a:t>Schools Must:</a:t>
            </a:r>
            <a:endParaRPr lang="en-US" sz="4000">
              <a:solidFill>
                <a:srgbClr val="FFFFFF"/>
              </a:solidFill>
            </a:endParaRPr>
          </a:p>
        </p:txBody>
      </p:sp>
      <p:sp>
        <p:nvSpPr>
          <p:cNvPr id="23" name="Rectangle 22">
            <a:extLst>
              <a:ext uri="{FF2B5EF4-FFF2-40B4-BE49-F238E27FC236}">
                <a16:creationId xmlns:a16="http://schemas.microsoft.com/office/drawing/2014/main" id="{D238B743-4443-4735-BFC2-B514F6409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8973" y="0"/>
            <a:ext cx="7613027"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05720CDF-1B60-A403-4571-95E0220E8606}"/>
              </a:ext>
            </a:extLst>
          </p:cNvPr>
          <p:cNvSpPr>
            <a:spLocks noGrp="1"/>
          </p:cNvSpPr>
          <p:nvPr>
            <p:ph idx="1"/>
          </p:nvPr>
        </p:nvSpPr>
        <p:spPr>
          <a:xfrm>
            <a:off x="5124206" y="643467"/>
            <a:ext cx="6104288" cy="5571065"/>
          </a:xfrm>
        </p:spPr>
        <p:txBody>
          <a:bodyPr vert="horz" lIns="0" tIns="45720" rIns="0" bIns="45720" rtlCol="0" anchor="ctr">
            <a:normAutofit/>
          </a:bodyPr>
          <a:lstStyle/>
          <a:p>
            <a:pPr marL="0" indent="0">
              <a:buNone/>
            </a:pPr>
            <a:r>
              <a:rPr lang="en-US" sz="2800" b="1" dirty="0">
                <a:solidFill>
                  <a:srgbClr val="FFFFFF"/>
                </a:solidFill>
                <a:ea typeface="Calibri"/>
                <a:cs typeface="Calibri"/>
              </a:rPr>
              <a:t>Investigate sexual harassment allegations contained in any formal complaint.</a:t>
            </a:r>
            <a:endParaRPr lang="en-US" sz="2800" dirty="0">
              <a:solidFill>
                <a:srgbClr val="FFFFFF"/>
              </a:solidFill>
              <a:ea typeface="Calibri"/>
              <a:cs typeface="Calibri"/>
            </a:endParaRPr>
          </a:p>
        </p:txBody>
      </p:sp>
    </p:spTree>
    <p:extLst>
      <p:ext uri="{BB962C8B-B14F-4D97-AF65-F5344CB8AC3E}">
        <p14:creationId xmlns:p14="http://schemas.microsoft.com/office/powerpoint/2010/main" val="12574662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5315588-DD5F-49E8-2396-E053ABCF6A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BE1A7-BAEA-CED2-6E05-CED720C7C0A6}"/>
              </a:ext>
            </a:extLst>
          </p:cNvPr>
          <p:cNvSpPr>
            <a:spLocks noGrp="1"/>
          </p:cNvSpPr>
          <p:nvPr>
            <p:ph type="title"/>
          </p:nvPr>
        </p:nvSpPr>
        <p:spPr>
          <a:xfrm>
            <a:off x="1097280" y="286603"/>
            <a:ext cx="10058400" cy="1450757"/>
          </a:xfrm>
        </p:spPr>
        <p:txBody>
          <a:bodyPr>
            <a:normAutofit/>
          </a:bodyPr>
          <a:lstStyle/>
          <a:p>
            <a:r>
              <a:rPr lang="en-US" b="1">
                <a:ea typeface="Calibri Light"/>
                <a:cs typeface="Calibri Light"/>
              </a:rPr>
              <a:t>Mandatory Response Obligations--</a:t>
            </a:r>
            <a:br>
              <a:rPr lang="en-US" b="1">
                <a:ea typeface="Calibri Light"/>
                <a:cs typeface="Calibri Light"/>
              </a:rPr>
            </a:br>
            <a:r>
              <a:rPr lang="en-US" b="1">
                <a:ea typeface="Calibri Light"/>
                <a:cs typeface="Calibri Light"/>
              </a:rPr>
              <a:t>Schools Must:</a:t>
            </a:r>
            <a:endParaRPr lang="en-US"/>
          </a:p>
        </p:txBody>
      </p:sp>
      <p:graphicFrame>
        <p:nvGraphicFramePr>
          <p:cNvPr id="5" name="Content Placeholder 2">
            <a:extLst>
              <a:ext uri="{FF2B5EF4-FFF2-40B4-BE49-F238E27FC236}">
                <a16:creationId xmlns:a16="http://schemas.microsoft.com/office/drawing/2014/main" id="{2226FDF2-90CE-D28A-B5E3-9BE345B9F34A}"/>
              </a:ext>
            </a:extLst>
          </p:cNvPr>
          <p:cNvGraphicFramePr>
            <a:graphicFrameLocks noGrp="1"/>
          </p:cNvGraphicFramePr>
          <p:nvPr>
            <p:ph idx="1"/>
            <p:extLst>
              <p:ext uri="{D42A27DB-BD31-4B8C-83A1-F6EECF244321}">
                <p14:modId xmlns:p14="http://schemas.microsoft.com/office/powerpoint/2010/main" val="423333459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44564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C41DE2-D7D2-8CDD-94DC-362DE0356A49}"/>
              </a:ext>
            </a:extLst>
          </p:cNvPr>
          <p:cNvSpPr/>
          <p:nvPr/>
        </p:nvSpPr>
        <p:spPr>
          <a:xfrm>
            <a:off x="314325" y="100140"/>
            <a:ext cx="8894330" cy="605300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389564E6-C4FE-9525-A40A-FECE856DE802}"/>
              </a:ext>
            </a:extLst>
          </p:cNvPr>
          <p:cNvSpPr/>
          <p:nvPr/>
        </p:nvSpPr>
        <p:spPr>
          <a:xfrm>
            <a:off x="2983345" y="637308"/>
            <a:ext cx="6114473" cy="4810991"/>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16E8EB7-77BD-511F-5817-030A0B649B5E}"/>
              </a:ext>
            </a:extLst>
          </p:cNvPr>
          <p:cNvSpPr/>
          <p:nvPr/>
        </p:nvSpPr>
        <p:spPr>
          <a:xfrm>
            <a:off x="5455469" y="1273910"/>
            <a:ext cx="3537528" cy="3537786"/>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8CA744-24AD-5590-5B8F-75FEADEFF715}"/>
              </a:ext>
            </a:extLst>
          </p:cNvPr>
          <p:cNvPicPr>
            <a:picLocks noChangeAspect="1"/>
          </p:cNvPicPr>
          <p:nvPr/>
        </p:nvPicPr>
        <p:blipFill>
          <a:blip r:embed="rId2"/>
          <a:stretch>
            <a:fillRect/>
          </a:stretch>
        </p:blipFill>
        <p:spPr>
          <a:xfrm>
            <a:off x="6096000" y="1914373"/>
            <a:ext cx="2476500" cy="222670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8E795D41-2CF3-FB16-D9A2-09213FA716D6}"/>
              </a:ext>
            </a:extLst>
          </p:cNvPr>
          <p:cNvSpPr txBox="1"/>
          <p:nvPr/>
        </p:nvSpPr>
        <p:spPr>
          <a:xfrm>
            <a:off x="873270" y="2247900"/>
            <a:ext cx="2419350" cy="2031325"/>
          </a:xfrm>
          <a:prstGeom prst="rect">
            <a:avLst/>
          </a:prstGeom>
          <a:noFill/>
        </p:spPr>
        <p:txBody>
          <a:bodyPr wrap="square" rtlCol="0">
            <a:spAutoFit/>
          </a:bodyPr>
          <a:lstStyle/>
          <a:p>
            <a:r>
              <a:rPr lang="en-US" b="1">
                <a:solidFill>
                  <a:schemeClr val="accent4"/>
                </a:solidFill>
              </a:rPr>
              <a:t>The Complainant is participating in, or attempting to participate in, your programs or activities at the time of the formal complaint</a:t>
            </a:r>
          </a:p>
        </p:txBody>
      </p:sp>
      <p:sp>
        <p:nvSpPr>
          <p:cNvPr id="7" name="TextBox 6">
            <a:extLst>
              <a:ext uri="{FF2B5EF4-FFF2-40B4-BE49-F238E27FC236}">
                <a16:creationId xmlns:a16="http://schemas.microsoft.com/office/drawing/2014/main" id="{6F830784-A218-5E95-5802-FC0D17F7E43E}"/>
              </a:ext>
            </a:extLst>
          </p:cNvPr>
          <p:cNvSpPr txBox="1"/>
          <p:nvPr/>
        </p:nvSpPr>
        <p:spPr>
          <a:xfrm>
            <a:off x="3408004" y="2442638"/>
            <a:ext cx="1727200" cy="1200329"/>
          </a:xfrm>
          <a:prstGeom prst="rect">
            <a:avLst/>
          </a:prstGeom>
          <a:noFill/>
        </p:spPr>
        <p:txBody>
          <a:bodyPr wrap="square" rtlCol="0">
            <a:spAutoFit/>
          </a:bodyPr>
          <a:lstStyle/>
          <a:p>
            <a:r>
              <a:rPr lang="en-US" b="1">
                <a:solidFill>
                  <a:schemeClr val="accent6">
                    <a:lumMod val="20000"/>
                    <a:lumOff val="80000"/>
                  </a:schemeClr>
                </a:solidFill>
              </a:rPr>
              <a:t>Formal Complaint from Complainant or TIXC</a:t>
            </a:r>
          </a:p>
        </p:txBody>
      </p:sp>
      <p:sp>
        <p:nvSpPr>
          <p:cNvPr id="8" name="TextBox 7">
            <a:extLst>
              <a:ext uri="{FF2B5EF4-FFF2-40B4-BE49-F238E27FC236}">
                <a16:creationId xmlns:a16="http://schemas.microsoft.com/office/drawing/2014/main" id="{889D05D9-C5AB-851C-6DD1-33675CAAFEFC}"/>
              </a:ext>
            </a:extLst>
          </p:cNvPr>
          <p:cNvSpPr txBox="1"/>
          <p:nvPr/>
        </p:nvSpPr>
        <p:spPr>
          <a:xfrm>
            <a:off x="9097818" y="381685"/>
            <a:ext cx="2992293" cy="646331"/>
          </a:xfrm>
          <a:prstGeom prst="rect">
            <a:avLst/>
          </a:prstGeom>
          <a:noFill/>
        </p:spPr>
        <p:txBody>
          <a:bodyPr wrap="square" rtlCol="0">
            <a:spAutoFit/>
          </a:bodyPr>
          <a:lstStyle/>
          <a:p>
            <a:pPr algn="ctr"/>
            <a:r>
              <a:rPr lang="en-US" b="1"/>
              <a:t>Formal Grievance Process Obligations Arise</a:t>
            </a:r>
          </a:p>
        </p:txBody>
      </p:sp>
      <p:cxnSp>
        <p:nvCxnSpPr>
          <p:cNvPr id="10" name="Connector: Curved 9">
            <a:extLst>
              <a:ext uri="{FF2B5EF4-FFF2-40B4-BE49-F238E27FC236}">
                <a16:creationId xmlns:a16="http://schemas.microsoft.com/office/drawing/2014/main" id="{509BFB6E-D20B-CEEF-24FE-6C5F1FA0F22B}"/>
              </a:ext>
            </a:extLst>
          </p:cNvPr>
          <p:cNvCxnSpPr>
            <a:cxnSpLocks/>
          </p:cNvCxnSpPr>
          <p:nvPr/>
        </p:nvCxnSpPr>
        <p:spPr>
          <a:xfrm rot="5400000">
            <a:off x="8673848" y="1227537"/>
            <a:ext cx="1863940" cy="1736436"/>
          </a:xfrm>
          <a:prstGeom prst="curvedConnector3">
            <a:avLst>
              <a:gd name="adj1" fmla="val 50000"/>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5127895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93C3A-2A02-4745-D891-013153902C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7856A3-C4ED-17A0-55ED-A1CD9FEF2424}"/>
              </a:ext>
            </a:extLst>
          </p:cNvPr>
          <p:cNvPicPr>
            <a:picLocks noChangeAspect="1"/>
          </p:cNvPicPr>
          <p:nvPr/>
        </p:nvPicPr>
        <p:blipFill>
          <a:blip r:embed="rId2"/>
          <a:stretch>
            <a:fillRect/>
          </a:stretch>
        </p:blipFill>
        <p:spPr>
          <a:xfrm>
            <a:off x="532357" y="294232"/>
            <a:ext cx="11471752" cy="6457427"/>
          </a:xfrm>
          <a:prstGeom prst="rect">
            <a:avLst/>
          </a:prstGeom>
        </p:spPr>
      </p:pic>
      <p:sp>
        <p:nvSpPr>
          <p:cNvPr id="3" name="TextBox 2">
            <a:extLst>
              <a:ext uri="{FF2B5EF4-FFF2-40B4-BE49-F238E27FC236}">
                <a16:creationId xmlns:a16="http://schemas.microsoft.com/office/drawing/2014/main" id="{F5E639DC-97CA-FC12-4534-3AD25F49D50E}"/>
              </a:ext>
            </a:extLst>
          </p:cNvPr>
          <p:cNvSpPr txBox="1"/>
          <p:nvPr/>
        </p:nvSpPr>
        <p:spPr>
          <a:xfrm>
            <a:off x="7065467" y="5430753"/>
            <a:ext cx="4926900" cy="1247366"/>
          </a:xfrm>
          <a:prstGeom prst="rect">
            <a:avLst/>
          </a:prstGeom>
          <a:solidFill>
            <a:srgbClr val="FF000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7200" b="1" dirty="0">
                <a:solidFill>
                  <a:schemeClr val="bg1"/>
                </a:solidFill>
              </a:rPr>
              <a:t>Sex = IX</a:t>
            </a:r>
            <a:endParaRPr lang="en-US"/>
          </a:p>
        </p:txBody>
      </p:sp>
    </p:spTree>
    <p:extLst>
      <p:ext uri="{BB962C8B-B14F-4D97-AF65-F5344CB8AC3E}">
        <p14:creationId xmlns:p14="http://schemas.microsoft.com/office/powerpoint/2010/main" val="171579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178B-A1DE-6E40-D1DE-CC60201F6749}"/>
              </a:ext>
            </a:extLst>
          </p:cNvPr>
          <p:cNvSpPr>
            <a:spLocks noGrp="1"/>
          </p:cNvSpPr>
          <p:nvPr>
            <p:ph type="ctrTitle"/>
          </p:nvPr>
        </p:nvSpPr>
        <p:spPr>
          <a:xfrm>
            <a:off x="6299835" y="430529"/>
            <a:ext cx="5486400" cy="3291840"/>
          </a:xfrm>
        </p:spPr>
        <p:txBody>
          <a:bodyPr anchor="b">
            <a:normAutofit/>
          </a:bodyPr>
          <a:lstStyle/>
          <a:p>
            <a:r>
              <a:rPr lang="en-US" dirty="0"/>
              <a:t>Whiplash on the Freeway of Love</a:t>
            </a:r>
            <a:endParaRPr lang="en-US"/>
          </a:p>
        </p:txBody>
      </p:sp>
      <p:pic>
        <p:nvPicPr>
          <p:cNvPr id="3" name="Picture 2" descr="A person in a pink car&#10;&#10;AI-generated content may be incorrect.">
            <a:extLst>
              <a:ext uri="{FF2B5EF4-FFF2-40B4-BE49-F238E27FC236}">
                <a16:creationId xmlns:a16="http://schemas.microsoft.com/office/drawing/2014/main" id="{166D03C2-ACCA-9795-FB98-C8BD2A0D65CE}"/>
              </a:ext>
            </a:extLst>
          </p:cNvPr>
          <p:cNvPicPr>
            <a:picLocks noChangeAspect="1"/>
          </p:cNvPicPr>
          <p:nvPr/>
        </p:nvPicPr>
        <p:blipFill>
          <a:blip r:embed="rId2"/>
          <a:srcRect l="336" r="13558" b="3"/>
          <a:stretch/>
        </p:blipFill>
        <p:spPr>
          <a:xfrm>
            <a:off x="20" y="-11113"/>
            <a:ext cx="5791180" cy="6880226"/>
          </a:xfrm>
          <a:prstGeom prst="rect">
            <a:avLst/>
          </a:prstGeom>
          <a:noFill/>
        </p:spPr>
      </p:pic>
      <p:sp>
        <p:nvSpPr>
          <p:cNvPr id="8" name="Text Placeholder 3">
            <a:extLst>
              <a:ext uri="{FF2B5EF4-FFF2-40B4-BE49-F238E27FC236}">
                <a16:creationId xmlns:a16="http://schemas.microsoft.com/office/drawing/2014/main" id="{ACBAD69C-6148-C1C1-3E90-DD36B1470D56}"/>
              </a:ext>
            </a:extLst>
          </p:cNvPr>
          <p:cNvSpPr>
            <a:spLocks noGrp="1"/>
          </p:cNvSpPr>
          <p:nvPr>
            <p:ph type="body" sz="quarter" idx="11"/>
          </p:nvPr>
        </p:nvSpPr>
        <p:spPr>
          <a:xfrm>
            <a:off x="6299835" y="4568602"/>
            <a:ext cx="5486400" cy="1645920"/>
          </a:xfrm>
        </p:spPr>
        <p:txBody>
          <a:bodyPr vert="horz" lIns="0" tIns="0" rIns="0" bIns="0" rtlCol="0" anchor="t">
            <a:noAutofit/>
          </a:bodyPr>
          <a:lstStyle/>
          <a:p>
            <a:pPr algn="ctr"/>
            <a:r>
              <a:rPr lang="en-US" sz="3600" dirty="0"/>
              <a:t>2020 vs. 2024 Regulations</a:t>
            </a:r>
          </a:p>
          <a:p>
            <a:endParaRPr lang="en-US" dirty="0"/>
          </a:p>
        </p:txBody>
      </p:sp>
    </p:spTree>
    <p:extLst>
      <p:ext uri="{BB962C8B-B14F-4D97-AF65-F5344CB8AC3E}">
        <p14:creationId xmlns:p14="http://schemas.microsoft.com/office/powerpoint/2010/main" val="3560051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5C30D-B4EE-25F2-5E2B-270D4294C3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015622-A948-5895-B76C-8BE528F2375A}"/>
              </a:ext>
            </a:extLst>
          </p:cNvPr>
          <p:cNvSpPr>
            <a:spLocks noGrp="1"/>
          </p:cNvSpPr>
          <p:nvPr>
            <p:ph type="ctrTitle"/>
          </p:nvPr>
        </p:nvSpPr>
        <p:spPr>
          <a:xfrm>
            <a:off x="4902210" y="479406"/>
            <a:ext cx="5486400" cy="3291840"/>
          </a:xfrm>
        </p:spPr>
        <p:txBody>
          <a:bodyPr/>
          <a:lstStyle/>
          <a:p>
            <a:pPr algn="ctr"/>
            <a:r>
              <a:rPr lang="en-US"/>
              <a:t>Chart of Changes</a:t>
            </a:r>
          </a:p>
        </p:txBody>
      </p:sp>
    </p:spTree>
    <p:extLst>
      <p:ext uri="{BB962C8B-B14F-4D97-AF65-F5344CB8AC3E}">
        <p14:creationId xmlns:p14="http://schemas.microsoft.com/office/powerpoint/2010/main" val="266617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7446E-ADB4-E943-449F-821B9B4BD1F8}"/>
              </a:ext>
            </a:extLst>
          </p:cNvPr>
          <p:cNvSpPr>
            <a:spLocks noGrp="1"/>
          </p:cNvSpPr>
          <p:nvPr>
            <p:ph type="title"/>
          </p:nvPr>
        </p:nvSpPr>
        <p:spPr/>
        <p:txBody>
          <a:bodyPr/>
          <a:lstStyle/>
          <a:p>
            <a:r>
              <a:rPr lang="en-US" dirty="0"/>
              <a:t>What’s the Bottom Line?</a:t>
            </a:r>
          </a:p>
        </p:txBody>
      </p:sp>
      <p:sp>
        <p:nvSpPr>
          <p:cNvPr id="3" name="Content Placeholder 2">
            <a:extLst>
              <a:ext uri="{FF2B5EF4-FFF2-40B4-BE49-F238E27FC236}">
                <a16:creationId xmlns:a16="http://schemas.microsoft.com/office/drawing/2014/main" id="{92DCC640-3054-1A35-98B0-AECF680E3477}"/>
              </a:ext>
            </a:extLst>
          </p:cNvPr>
          <p:cNvSpPr>
            <a:spLocks noGrp="1"/>
          </p:cNvSpPr>
          <p:nvPr>
            <p:ph sz="quarter" idx="13"/>
          </p:nvPr>
        </p:nvSpPr>
        <p:spPr/>
        <p:txBody>
          <a:bodyPr vert="horz" lIns="0" tIns="228600" rIns="0" bIns="0" rtlCol="0" anchor="t">
            <a:normAutofit/>
          </a:bodyPr>
          <a:lstStyle/>
          <a:p>
            <a:pPr marL="283210" indent="-283210"/>
            <a:r>
              <a:rPr lang="en-US" dirty="0"/>
              <a:t>Obligation</a:t>
            </a:r>
            <a:endParaRPr lang="en-US"/>
          </a:p>
          <a:p>
            <a:pPr marL="283210" indent="-283210"/>
            <a:r>
              <a:rPr lang="en-US" dirty="0"/>
              <a:t>Jurisdiction</a:t>
            </a:r>
          </a:p>
          <a:p>
            <a:pPr marL="283210" indent="-283210"/>
            <a:r>
              <a:rPr lang="en-US" dirty="0"/>
              <a:t>Actual Knowledge</a:t>
            </a:r>
          </a:p>
          <a:p>
            <a:pPr marL="283210" indent="-283210"/>
            <a:r>
              <a:rPr lang="en-US" dirty="0"/>
              <a:t>Informal Resolutions</a:t>
            </a:r>
          </a:p>
          <a:p>
            <a:pPr marL="283210" indent="-283210"/>
            <a:r>
              <a:rPr lang="en-US"/>
              <a:t>Pregnancy</a:t>
            </a:r>
          </a:p>
        </p:txBody>
      </p:sp>
      <p:sp>
        <p:nvSpPr>
          <p:cNvPr id="4" name="TextBox 3">
            <a:extLst>
              <a:ext uri="{FF2B5EF4-FFF2-40B4-BE49-F238E27FC236}">
                <a16:creationId xmlns:a16="http://schemas.microsoft.com/office/drawing/2014/main" id="{8886B9A7-0CBE-1D01-9757-F15E1C5D7F86}"/>
              </a:ext>
            </a:extLst>
          </p:cNvPr>
          <p:cNvSpPr txBox="1"/>
          <p:nvPr/>
        </p:nvSpPr>
        <p:spPr>
          <a:xfrm>
            <a:off x="10525356" y="5222497"/>
            <a:ext cx="1269386" cy="646331"/>
          </a:xfrm>
          <a:prstGeom prst="rect">
            <a:avLst/>
          </a:prstGeom>
          <a:noFill/>
        </p:spPr>
        <p:txBody>
          <a:bodyPr wrap="none" rtlCol="0">
            <a:spAutoFit/>
          </a:bodyPr>
          <a:lstStyle/>
          <a:p>
            <a:r>
              <a:rPr lang="en-US" dirty="0">
                <a:solidFill>
                  <a:schemeClr val="accent3"/>
                </a:solidFill>
              </a:rPr>
              <a:t>A Rose is</a:t>
            </a:r>
          </a:p>
          <a:p>
            <a:r>
              <a:rPr lang="en-US" dirty="0">
                <a:solidFill>
                  <a:schemeClr val="accent3"/>
                </a:solidFill>
              </a:rPr>
              <a:t>Still A Rose</a:t>
            </a:r>
          </a:p>
        </p:txBody>
      </p:sp>
      <p:sp>
        <p:nvSpPr>
          <p:cNvPr id="5" name="TextBox 4">
            <a:extLst>
              <a:ext uri="{FF2B5EF4-FFF2-40B4-BE49-F238E27FC236}">
                <a16:creationId xmlns:a16="http://schemas.microsoft.com/office/drawing/2014/main" id="{5188389C-AEB0-DFA8-A137-48B6C0015C0F}"/>
              </a:ext>
            </a:extLst>
          </p:cNvPr>
          <p:cNvSpPr txBox="1"/>
          <p:nvPr/>
        </p:nvSpPr>
        <p:spPr>
          <a:xfrm>
            <a:off x="6584950" y="3603945"/>
            <a:ext cx="1733167" cy="646331"/>
          </a:xfrm>
          <a:prstGeom prst="rect">
            <a:avLst/>
          </a:prstGeom>
          <a:noFill/>
        </p:spPr>
        <p:txBody>
          <a:bodyPr wrap="none" rtlCol="0">
            <a:spAutoFit/>
          </a:bodyPr>
          <a:lstStyle/>
          <a:p>
            <a:r>
              <a:rPr lang="en-US" dirty="0">
                <a:solidFill>
                  <a:schemeClr val="accent3"/>
                </a:solidFill>
              </a:rPr>
              <a:t>These Are Ever</a:t>
            </a:r>
          </a:p>
          <a:p>
            <a:r>
              <a:rPr lang="en-US" dirty="0">
                <a:solidFill>
                  <a:schemeClr val="accent3"/>
                </a:solidFill>
              </a:rPr>
              <a:t>Changing Times</a:t>
            </a:r>
          </a:p>
        </p:txBody>
      </p:sp>
      <p:sp>
        <p:nvSpPr>
          <p:cNvPr id="7" name="Oval 6">
            <a:extLst>
              <a:ext uri="{FF2B5EF4-FFF2-40B4-BE49-F238E27FC236}">
                <a16:creationId xmlns:a16="http://schemas.microsoft.com/office/drawing/2014/main" id="{62067DA8-8313-0114-D15A-51A02982B15A}"/>
              </a:ext>
            </a:extLst>
          </p:cNvPr>
          <p:cNvSpPr/>
          <p:nvPr/>
        </p:nvSpPr>
        <p:spPr>
          <a:xfrm>
            <a:off x="7982913" y="4250276"/>
            <a:ext cx="1880683" cy="2239428"/>
          </a:xfrm>
          <a:prstGeom prst="ellipse">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1A121EC-9B53-E8BF-E689-1ADA15827D57}"/>
              </a:ext>
            </a:extLst>
          </p:cNvPr>
          <p:cNvPicPr>
            <a:picLocks noChangeAspect="1"/>
          </p:cNvPicPr>
          <p:nvPr/>
        </p:nvPicPr>
        <p:blipFill>
          <a:blip r:embed="rId2"/>
          <a:stretch>
            <a:fillRect/>
          </a:stretch>
        </p:blipFill>
        <p:spPr>
          <a:xfrm>
            <a:off x="7992207" y="4254445"/>
            <a:ext cx="1880683" cy="2239427"/>
          </a:xfrm>
          <a:prstGeom prst="rect">
            <a:avLst/>
          </a:prstGeom>
        </p:spPr>
      </p:pic>
    </p:spTree>
    <p:extLst>
      <p:ext uri="{BB962C8B-B14F-4D97-AF65-F5344CB8AC3E}">
        <p14:creationId xmlns:p14="http://schemas.microsoft.com/office/powerpoint/2010/main" val="6921821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ED470E-181F-D8CC-EE64-31058D916F3E}"/>
              </a:ext>
            </a:extLst>
          </p:cNvPr>
          <p:cNvSpPr>
            <a:spLocks noGrp="1"/>
          </p:cNvSpPr>
          <p:nvPr>
            <p:ph type="ctrTitle"/>
          </p:nvPr>
        </p:nvSpPr>
        <p:spPr>
          <a:xfrm>
            <a:off x="594360" y="411479"/>
            <a:ext cx="5486400" cy="3291840"/>
          </a:xfrm>
        </p:spPr>
        <p:txBody>
          <a:bodyPr anchor="b">
            <a:normAutofit/>
          </a:bodyPr>
          <a:lstStyle/>
          <a:p>
            <a:pPr marL="0" indent="0">
              <a:buNone/>
            </a:pPr>
            <a:r>
              <a:rPr lang="en-US" sz="2000">
                <a:solidFill>
                  <a:schemeClr val="accent3"/>
                </a:solidFill>
              </a:rPr>
              <a:t>Trump Rule (2020)</a:t>
            </a:r>
          </a:p>
          <a:p>
            <a:pPr marL="0" indent="0">
              <a:buNone/>
            </a:pPr>
            <a:endParaRPr lang="en-US" sz="2000">
              <a:solidFill>
                <a:schemeClr val="accent3"/>
              </a:solidFill>
            </a:endParaRPr>
          </a:p>
          <a:p>
            <a:pPr marL="0" indent="0">
              <a:buNone/>
            </a:pPr>
            <a:r>
              <a:rPr lang="en-US" sz="2000">
                <a:solidFill>
                  <a:schemeClr val="accent3"/>
                </a:solidFill>
              </a:rPr>
              <a:t>Schools must address sexual harassment if it is </a:t>
            </a:r>
            <a:r>
              <a:rPr lang="en-US" sz="2000" b="1">
                <a:solidFill>
                  <a:schemeClr val="accent3"/>
                </a:solidFill>
              </a:rPr>
              <a:t>so </a:t>
            </a:r>
            <a:r>
              <a:rPr lang="en-US" sz="2000" b="1">
                <a:solidFill>
                  <a:schemeClr val="accent3"/>
                </a:solidFill>
                <a:highlight>
                  <a:srgbClr val="FFFF00"/>
                </a:highlight>
              </a:rPr>
              <a:t>severe, pervasive, and objectively offensive </a:t>
            </a:r>
            <a:r>
              <a:rPr lang="en-US" sz="2000">
                <a:solidFill>
                  <a:schemeClr val="accent3"/>
                </a:solidFill>
              </a:rPr>
              <a:t>that it effectively denies a person equal access to a school program or activity.</a:t>
            </a:r>
          </a:p>
          <a:p>
            <a:pPr marL="0" indent="0">
              <a:buNone/>
            </a:pPr>
            <a:endParaRPr lang="en-US" sz="2000">
              <a:solidFill>
                <a:schemeClr val="accent3"/>
              </a:solidFill>
            </a:endParaRPr>
          </a:p>
          <a:p>
            <a:pPr marL="0" indent="0">
              <a:buNone/>
            </a:pPr>
            <a:r>
              <a:rPr lang="en-US" sz="2000">
                <a:solidFill>
                  <a:schemeClr val="accent3"/>
                </a:solidFill>
              </a:rPr>
              <a:t>Objectively- a reasonable person would also agree that it was offensive. </a:t>
            </a:r>
          </a:p>
          <a:p>
            <a:endParaRPr lang="en-US" sz="2000">
              <a:solidFill>
                <a:schemeClr val="accent3"/>
              </a:solidFill>
            </a:endParaRPr>
          </a:p>
        </p:txBody>
      </p:sp>
      <p:sp>
        <p:nvSpPr>
          <p:cNvPr id="12" name="Content Placeholder 3">
            <a:extLst>
              <a:ext uri="{FF2B5EF4-FFF2-40B4-BE49-F238E27FC236}">
                <a16:creationId xmlns:a16="http://schemas.microsoft.com/office/drawing/2014/main" id="{45E21008-F80F-A7F1-9208-33D83F77A8A8}"/>
              </a:ext>
            </a:extLst>
          </p:cNvPr>
          <p:cNvSpPr>
            <a:spLocks noGrp="1"/>
          </p:cNvSpPr>
          <p:nvPr>
            <p:ph type="body" sz="quarter" idx="11"/>
          </p:nvPr>
        </p:nvSpPr>
        <p:spPr>
          <a:xfrm>
            <a:off x="594360" y="4549552"/>
            <a:ext cx="5486400" cy="1645920"/>
          </a:xfrm>
        </p:spPr>
        <p:txBody>
          <a:bodyPr>
            <a:normAutofit/>
          </a:bodyPr>
          <a:lstStyle/>
          <a:p>
            <a:r>
              <a:rPr lang="en-US" sz="1700"/>
              <a:t>Biden Rule (2024)</a:t>
            </a:r>
          </a:p>
          <a:p>
            <a:endParaRPr lang="en-US" sz="1700"/>
          </a:p>
          <a:p>
            <a:r>
              <a:rPr lang="en-US" sz="1700"/>
              <a:t>Schools must address sex-based harassment if it is so </a:t>
            </a:r>
            <a:r>
              <a:rPr lang="en-US" sz="1700">
                <a:highlight>
                  <a:srgbClr val="FFFF00"/>
                </a:highlight>
              </a:rPr>
              <a:t>severe or pervasive </a:t>
            </a:r>
            <a:r>
              <a:rPr lang="en-US" sz="1700"/>
              <a:t>that it denies or limits a person’s ability to participate in a school program or activity</a:t>
            </a:r>
          </a:p>
          <a:p>
            <a:endParaRPr lang="en-US" sz="1700"/>
          </a:p>
        </p:txBody>
      </p:sp>
      <p:sp>
        <p:nvSpPr>
          <p:cNvPr id="2" name="TextBox 1">
            <a:extLst>
              <a:ext uri="{FF2B5EF4-FFF2-40B4-BE49-F238E27FC236}">
                <a16:creationId xmlns:a16="http://schemas.microsoft.com/office/drawing/2014/main" id="{045CCD13-4A9D-951F-F5B9-07C1639A5E83}"/>
              </a:ext>
            </a:extLst>
          </p:cNvPr>
          <p:cNvSpPr txBox="1"/>
          <p:nvPr/>
        </p:nvSpPr>
        <p:spPr>
          <a:xfrm>
            <a:off x="10019490" y="6195472"/>
            <a:ext cx="1515158" cy="369332"/>
          </a:xfrm>
          <a:prstGeom prst="rect">
            <a:avLst/>
          </a:prstGeom>
          <a:noFill/>
        </p:spPr>
        <p:txBody>
          <a:bodyPr wrap="none" rtlCol="0">
            <a:spAutoFit/>
          </a:bodyPr>
          <a:lstStyle/>
          <a:p>
            <a:r>
              <a:rPr lang="en-US">
                <a:solidFill>
                  <a:schemeClr val="bg1"/>
                </a:solidFill>
              </a:rPr>
              <a:t>(Grant, 2025)</a:t>
            </a:r>
          </a:p>
        </p:txBody>
      </p:sp>
    </p:spTree>
    <p:extLst>
      <p:ext uri="{BB962C8B-B14F-4D97-AF65-F5344CB8AC3E}">
        <p14:creationId xmlns:p14="http://schemas.microsoft.com/office/powerpoint/2010/main" val="1642854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76F0C42-18A1-9838-BC05-6D66D11002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6E2015-0627-51E6-6F29-2DE8BFC331E7}"/>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spTree>
    <p:extLst>
      <p:ext uri="{BB962C8B-B14F-4D97-AF65-F5344CB8AC3E}">
        <p14:creationId xmlns:p14="http://schemas.microsoft.com/office/powerpoint/2010/main" val="340622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6C896-0E40-F427-D338-140022B82B8C}"/>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D55B9A90-B1BD-1298-51EC-520928A2A7EB}"/>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69C324AB-6903-0221-94FE-90793CD8AAF9}"/>
              </a:ext>
            </a:extLst>
          </p:cNvPr>
          <p:cNvSpPr txBox="1">
            <a:spLocks/>
          </p:cNvSpPr>
          <p:nvPr/>
        </p:nvSpPr>
        <p:spPr>
          <a:xfrm>
            <a:off x="251336" y="821892"/>
            <a:ext cx="10349269" cy="35519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FFC000"/>
                </a:solidFill>
              </a:rPr>
              <a:t>WHY?</a:t>
            </a:r>
            <a:r>
              <a:rPr lang="en-US" sz="7200" dirty="0">
                <a:solidFill>
                  <a:schemeClr val="accent1"/>
                </a:solidFill>
              </a:rPr>
              <a:t> </a:t>
            </a:r>
            <a:r>
              <a:rPr lang="en-US" sz="4800" dirty="0">
                <a:solidFill>
                  <a:schemeClr val="accent1"/>
                </a:solidFill>
              </a:rPr>
              <a:t>Why Do We Care About Title IX?</a:t>
            </a:r>
            <a:endParaRPr lang="en-US" sz="4800">
              <a:solidFill>
                <a:schemeClr val="accent1"/>
              </a:solidFill>
              <a:ea typeface="Calibri"/>
              <a:cs typeface="Calibri"/>
            </a:endParaRPr>
          </a:p>
          <a:p>
            <a:endParaRPr lang="en-US" sz="32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38300E9F-F9EB-E5A6-8C01-84B1BD981C66}"/>
              </a:ext>
            </a:extLst>
          </p:cNvPr>
          <p:cNvSpPr>
            <a:spLocks noGrp="1"/>
          </p:cNvSpPr>
          <p:nvPr>
            <p:ph type="body" sz="quarter" idx="14"/>
          </p:nvPr>
        </p:nvSpPr>
        <p:spPr>
          <a:xfrm>
            <a:off x="3934314" y="6212832"/>
            <a:ext cx="8002772" cy="703516"/>
          </a:xfrm>
        </p:spPr>
        <p:txBody>
          <a:bodyPr>
            <a:normAutofit/>
          </a:bodyPr>
          <a:lstStyle/>
          <a:p>
            <a:r>
              <a:rPr lang="en-US">
                <a:solidFill>
                  <a:srgbClr val="FFC000"/>
                </a:solidFill>
                <a:cs typeface="Calibri"/>
              </a:rPr>
              <a:t>Why Do We Care?</a:t>
            </a:r>
            <a:endParaRPr lang="en-US">
              <a:solidFill>
                <a:srgbClr val="FFC000"/>
              </a:solidFill>
              <a:ea typeface="Calibri"/>
              <a:cs typeface="Calibri"/>
            </a:endParaRPr>
          </a:p>
        </p:txBody>
      </p:sp>
      <p:sp>
        <p:nvSpPr>
          <p:cNvPr id="3" name="TextBox 2">
            <a:extLst>
              <a:ext uri="{FF2B5EF4-FFF2-40B4-BE49-F238E27FC236}">
                <a16:creationId xmlns:a16="http://schemas.microsoft.com/office/drawing/2014/main" id="{86F6767A-AC9F-496D-15AD-8E4C0084860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4" name="Picture 3" descr="A group of colorful question marks&#10;&#10;AI-generated content may be incorrect.">
            <a:extLst>
              <a:ext uri="{FF2B5EF4-FFF2-40B4-BE49-F238E27FC236}">
                <a16:creationId xmlns:a16="http://schemas.microsoft.com/office/drawing/2014/main" id="{A14E781A-504A-9088-DFFE-02915795FCDB}"/>
              </a:ext>
            </a:extLst>
          </p:cNvPr>
          <p:cNvPicPr>
            <a:picLocks noChangeAspect="1"/>
          </p:cNvPicPr>
          <p:nvPr/>
        </p:nvPicPr>
        <p:blipFill>
          <a:blip r:embed="rId2"/>
          <a:stretch>
            <a:fillRect/>
          </a:stretch>
        </p:blipFill>
        <p:spPr>
          <a:xfrm>
            <a:off x="2941883" y="2031177"/>
            <a:ext cx="6096000" cy="41909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9692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4FD749-F8DA-3682-6B1E-1749B6176D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BC0E1C-A2F7-0DB0-D006-C2B1BAA6A1EB}"/>
              </a:ext>
            </a:extLst>
          </p:cNvPr>
          <p:cNvPicPr>
            <a:picLocks noChangeAspect="1"/>
          </p:cNvPicPr>
          <p:nvPr/>
        </p:nvPicPr>
        <p:blipFill>
          <a:blip r:embed="rId2">
            <a:duotone>
              <a:prstClr val="black"/>
              <a:prstClr val="white"/>
            </a:duotone>
          </a:blip>
          <a:srcRect/>
          <a:stretch/>
        </p:blipFill>
        <p:spPr>
          <a:xfrm>
            <a:off x="20" y="10"/>
            <a:ext cx="12191980" cy="6857990"/>
          </a:xfrm>
          <a:prstGeom prst="rect">
            <a:avLst/>
          </a:prstGeom>
        </p:spPr>
      </p:pic>
    </p:spTree>
    <p:extLst>
      <p:ext uri="{BB962C8B-B14F-4D97-AF65-F5344CB8AC3E}">
        <p14:creationId xmlns:p14="http://schemas.microsoft.com/office/powerpoint/2010/main" val="211235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ED470E-181F-D8CC-EE64-31058D916F3E}"/>
              </a:ext>
            </a:extLst>
          </p:cNvPr>
          <p:cNvSpPr>
            <a:spLocks noGrp="1"/>
          </p:cNvSpPr>
          <p:nvPr>
            <p:ph type="title"/>
          </p:nvPr>
        </p:nvSpPr>
        <p:spPr>
          <a:xfrm>
            <a:off x="594360" y="536985"/>
            <a:ext cx="10873740" cy="1680205"/>
          </a:xfrm>
        </p:spPr>
        <p:txBody>
          <a:bodyPr anchor="b">
            <a:normAutofit fontScale="90000"/>
          </a:bodyPr>
          <a:lstStyle/>
          <a:p>
            <a:pPr marL="0" indent="0">
              <a:buNone/>
            </a:pPr>
            <a:r>
              <a:rPr lang="en-US" sz="1400" dirty="0">
                <a:solidFill>
                  <a:schemeClr val="tx2">
                    <a:lumMod val="75000"/>
                  </a:schemeClr>
                </a:solidFill>
              </a:rPr>
              <a:t>Biden Rule (2024)</a:t>
            </a:r>
          </a:p>
          <a:p>
            <a:pPr marL="0" indent="0">
              <a:buNone/>
            </a:pPr>
            <a:endParaRPr lang="en-US" sz="1400" dirty="0">
              <a:solidFill>
                <a:schemeClr val="tx2">
                  <a:lumMod val="75000"/>
                </a:schemeClr>
              </a:solidFill>
            </a:endParaRPr>
          </a:p>
          <a:p>
            <a:r>
              <a:rPr lang="en-US" sz="1400" dirty="0">
                <a:solidFill>
                  <a:schemeClr val="tx2">
                    <a:lumMod val="75000"/>
                  </a:schemeClr>
                </a:solidFill>
                <a:highlight>
                  <a:srgbClr val="FFFF00"/>
                </a:highlight>
              </a:rPr>
              <a:t>Regardless of where an underlying incident occurs (e.g., off campus, outside the U.S.)</a:t>
            </a:r>
            <a:r>
              <a:rPr lang="en-US" sz="1400" dirty="0">
                <a:solidFill>
                  <a:schemeClr val="tx2">
                    <a:lumMod val="75000"/>
                  </a:schemeClr>
                </a:solidFill>
              </a:rPr>
              <a:t>, school must address any resulting hostile environment that arises:</a:t>
            </a:r>
            <a:br>
              <a:rPr lang="en-US" sz="1400" dirty="0">
                <a:solidFill>
                  <a:schemeClr val="tx2">
                    <a:lumMod val="75000"/>
                  </a:schemeClr>
                </a:solidFill>
              </a:rPr>
            </a:br>
            <a:br>
              <a:rPr lang="en-US" sz="1400" dirty="0">
                <a:solidFill>
                  <a:schemeClr val="tx2">
                    <a:lumMod val="75000"/>
                  </a:schemeClr>
                </a:solidFill>
              </a:rPr>
            </a:br>
            <a:endParaRPr lang="en-US" sz="1400" dirty="0">
              <a:solidFill>
                <a:schemeClr val="tx2">
                  <a:lumMod val="75000"/>
                </a:schemeClr>
              </a:solidFill>
            </a:endParaRPr>
          </a:p>
          <a:p>
            <a:pPr lvl="0"/>
            <a:r>
              <a:rPr lang="en-US" sz="1400" dirty="0">
                <a:solidFill>
                  <a:schemeClr val="tx2">
                    <a:lumMod val="75000"/>
                  </a:schemeClr>
                </a:solidFill>
              </a:rPr>
              <a:t>In a school program or digital platform</a:t>
            </a:r>
            <a:br>
              <a:rPr lang="en-US" sz="1400" dirty="0">
                <a:solidFill>
                  <a:schemeClr val="tx2">
                    <a:lumMod val="75000"/>
                  </a:schemeClr>
                </a:solidFill>
              </a:rPr>
            </a:br>
            <a:br>
              <a:rPr lang="en-US" sz="1400" dirty="0">
                <a:solidFill>
                  <a:schemeClr val="tx2">
                    <a:lumMod val="75000"/>
                  </a:schemeClr>
                </a:solidFill>
              </a:rPr>
            </a:br>
            <a:r>
              <a:rPr lang="en-US" sz="1400" dirty="0">
                <a:solidFill>
                  <a:schemeClr val="tx2">
                    <a:lumMod val="75000"/>
                  </a:schemeClr>
                </a:solidFill>
              </a:rPr>
              <a:t>In an official student group’s building</a:t>
            </a:r>
            <a:br>
              <a:rPr lang="en-US" sz="1400" dirty="0">
                <a:solidFill>
                  <a:schemeClr val="tx2">
                    <a:lumMod val="75000"/>
                  </a:schemeClr>
                </a:solidFill>
              </a:rPr>
            </a:br>
            <a:br>
              <a:rPr lang="en-US" sz="1400" dirty="0">
                <a:solidFill>
                  <a:schemeClr val="tx2">
                    <a:lumMod val="75000"/>
                  </a:schemeClr>
                </a:solidFill>
              </a:rPr>
            </a:br>
            <a:r>
              <a:rPr lang="en-US" sz="1400" dirty="0">
                <a:solidFill>
                  <a:schemeClr val="tx2">
                    <a:lumMod val="75000"/>
                  </a:schemeClr>
                </a:solidFill>
              </a:rPr>
              <a:t>Under the school’s substantial control</a:t>
            </a:r>
            <a:br>
              <a:rPr lang="en-US" sz="1400" dirty="0">
                <a:solidFill>
                  <a:schemeClr val="tx2">
                    <a:lumMod val="75000"/>
                  </a:schemeClr>
                </a:solidFill>
              </a:rPr>
            </a:br>
            <a:endParaRPr lang="en-US" sz="1400" dirty="0">
              <a:solidFill>
                <a:schemeClr val="tx2">
                  <a:lumMod val="75000"/>
                </a:schemeClr>
              </a:solidFill>
            </a:endParaRPr>
          </a:p>
        </p:txBody>
      </p:sp>
      <p:graphicFrame>
        <p:nvGraphicFramePr>
          <p:cNvPr id="16" name="Content Placeholder 3">
            <a:extLst>
              <a:ext uri="{FF2B5EF4-FFF2-40B4-BE49-F238E27FC236}">
                <a16:creationId xmlns:a16="http://schemas.microsoft.com/office/drawing/2014/main" id="{C6C8FCB4-434B-4880-8134-26D6B2577F4C}"/>
              </a:ext>
            </a:extLst>
          </p:cNvPr>
          <p:cNvGraphicFramePr/>
          <p:nvPr>
            <p:extLst>
              <p:ext uri="{D42A27DB-BD31-4B8C-83A1-F6EECF244321}">
                <p14:modId xmlns:p14="http://schemas.microsoft.com/office/powerpoint/2010/main" val="4174318990"/>
              </p:ext>
            </p:extLst>
          </p:nvPr>
        </p:nvGraphicFramePr>
        <p:xfrm>
          <a:off x="3657600" y="2282008"/>
          <a:ext cx="7810500" cy="3699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43F3883E-71BF-47B5-F3DC-41C55E5CC445}"/>
              </a:ext>
            </a:extLst>
          </p:cNvPr>
          <p:cNvSpPr txBox="1"/>
          <p:nvPr/>
        </p:nvSpPr>
        <p:spPr>
          <a:xfrm>
            <a:off x="10019490" y="6195472"/>
            <a:ext cx="1515158" cy="369332"/>
          </a:xfrm>
          <a:prstGeom prst="rect">
            <a:avLst/>
          </a:prstGeom>
          <a:noFill/>
        </p:spPr>
        <p:txBody>
          <a:bodyPr wrap="none" rtlCol="0">
            <a:spAutoFit/>
          </a:bodyPr>
          <a:lstStyle/>
          <a:p>
            <a:r>
              <a:rPr lang="en-US">
                <a:solidFill>
                  <a:schemeClr val="bg1"/>
                </a:solidFill>
              </a:rPr>
              <a:t>(Grant, 2025)</a:t>
            </a:r>
          </a:p>
        </p:txBody>
      </p:sp>
      <p:sp>
        <p:nvSpPr>
          <p:cNvPr id="4" name="TextBox 3">
            <a:extLst>
              <a:ext uri="{FF2B5EF4-FFF2-40B4-BE49-F238E27FC236}">
                <a16:creationId xmlns:a16="http://schemas.microsoft.com/office/drawing/2014/main" id="{30A116BC-72D3-E9DB-ABFD-00B1E0D88410}"/>
              </a:ext>
            </a:extLst>
          </p:cNvPr>
          <p:cNvSpPr txBox="1"/>
          <p:nvPr/>
        </p:nvSpPr>
        <p:spPr>
          <a:xfrm>
            <a:off x="1270000" y="4267200"/>
            <a:ext cx="1548822" cy="369332"/>
          </a:xfrm>
          <a:prstGeom prst="rect">
            <a:avLst/>
          </a:prstGeom>
          <a:noFill/>
        </p:spPr>
        <p:txBody>
          <a:bodyPr wrap="none" rtlCol="0">
            <a:spAutoFit/>
          </a:bodyPr>
          <a:lstStyle/>
          <a:p>
            <a:r>
              <a:rPr lang="en-US" dirty="0">
                <a:solidFill>
                  <a:schemeClr val="accent3"/>
                </a:solidFill>
              </a:rPr>
              <a:t>JURISDICTION</a:t>
            </a:r>
          </a:p>
        </p:txBody>
      </p:sp>
    </p:spTree>
    <p:extLst>
      <p:ext uri="{BB962C8B-B14F-4D97-AF65-F5344CB8AC3E}">
        <p14:creationId xmlns:p14="http://schemas.microsoft.com/office/powerpoint/2010/main" val="21424190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5598AA0-E263-E0CC-6333-A1DE8C1A3287}"/>
              </a:ext>
            </a:extLst>
          </p:cNvPr>
          <p:cNvSpPr>
            <a:spLocks noGrp="1"/>
          </p:cNvSpPr>
          <p:nvPr>
            <p:ph type="title"/>
          </p:nvPr>
        </p:nvSpPr>
        <p:spPr>
          <a:xfrm>
            <a:off x="594360" y="202400"/>
            <a:ext cx="10972800" cy="1570325"/>
          </a:xfrm>
        </p:spPr>
        <p:txBody>
          <a:bodyPr anchor="b">
            <a:normAutofit/>
          </a:bodyPr>
          <a:lstStyle/>
          <a:p>
            <a:pPr marL="0" indent="0">
              <a:buNone/>
            </a:pPr>
            <a:r>
              <a:rPr lang="en-US" sz="2000" b="0" i="1">
                <a:solidFill>
                  <a:schemeClr val="tx2">
                    <a:lumMod val="75000"/>
                  </a:schemeClr>
                </a:solidFill>
              </a:rPr>
              <a:t>Biden Rule (2024)</a:t>
            </a:r>
          </a:p>
          <a:p>
            <a:pPr marL="0" indent="0">
              <a:buNone/>
            </a:pPr>
            <a:r>
              <a:rPr lang="en-US" sz="2000" b="0" i="1">
                <a:solidFill>
                  <a:schemeClr val="tx2">
                    <a:lumMod val="75000"/>
                  </a:schemeClr>
                </a:solidFill>
              </a:rPr>
              <a:t>Schools must address a complaint of sex-based harassment (or other sex discrimination) </a:t>
            </a:r>
            <a:r>
              <a:rPr lang="en-US" sz="2000" b="0" i="1">
                <a:solidFill>
                  <a:schemeClr val="tx2">
                    <a:lumMod val="75000"/>
                  </a:schemeClr>
                </a:solidFill>
                <a:highlight>
                  <a:srgbClr val="FFFF00"/>
                </a:highlight>
              </a:rPr>
              <a:t>if the complainant was participating or trying to participate in school at the time of the incident. </a:t>
            </a:r>
          </a:p>
          <a:p>
            <a:pPr marL="0" indent="0">
              <a:buNone/>
            </a:pPr>
            <a:endParaRPr lang="en-US" sz="2000" b="0">
              <a:solidFill>
                <a:schemeClr val="tx2">
                  <a:lumMod val="75000"/>
                </a:schemeClr>
              </a:solidFill>
            </a:endParaRPr>
          </a:p>
        </p:txBody>
      </p:sp>
      <p:graphicFrame>
        <p:nvGraphicFramePr>
          <p:cNvPr id="6" name="Content Placeholder 2">
            <a:extLst>
              <a:ext uri="{FF2B5EF4-FFF2-40B4-BE49-F238E27FC236}">
                <a16:creationId xmlns:a16="http://schemas.microsoft.com/office/drawing/2014/main" id="{A31F7BB0-345D-4B7C-ECFB-2D40B25DEC9E}"/>
              </a:ext>
            </a:extLst>
          </p:cNvPr>
          <p:cNvGraphicFramePr>
            <a:graphicFrameLocks noGrp="1"/>
          </p:cNvGraphicFramePr>
          <p:nvPr>
            <p:ph type="tbl" sz="quarter" idx="10"/>
            <p:extLst>
              <p:ext uri="{D42A27DB-BD31-4B8C-83A1-F6EECF244321}">
                <p14:modId xmlns:p14="http://schemas.microsoft.com/office/powerpoint/2010/main" val="2045403731"/>
              </p:ext>
            </p:extLst>
          </p:nvPr>
        </p:nvGraphicFramePr>
        <p:xfrm>
          <a:off x="594360" y="2628629"/>
          <a:ext cx="10972800" cy="3636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89E0635-88CE-D8F1-0C23-36E0F95BAEA5}"/>
              </a:ext>
            </a:extLst>
          </p:cNvPr>
          <p:cNvSpPr txBox="1"/>
          <p:nvPr/>
        </p:nvSpPr>
        <p:spPr>
          <a:xfrm>
            <a:off x="0" y="6470934"/>
            <a:ext cx="12287338" cy="369332"/>
          </a:xfrm>
          <a:prstGeom prst="rect">
            <a:avLst/>
          </a:prstGeom>
          <a:noFill/>
        </p:spPr>
        <p:txBody>
          <a:bodyPr wrap="none" rtlCol="0">
            <a:spAutoFit/>
          </a:bodyPr>
          <a:lstStyle/>
          <a:p>
            <a:r>
              <a:rPr lang="en-US" b="0" i="0">
                <a:solidFill>
                  <a:srgbClr val="2C3E50"/>
                </a:solidFill>
                <a:effectLst/>
                <a:latin typeface="Roboto" panose="02000000000000000000" pitchFamily="2" charset="0"/>
              </a:rPr>
              <a:t> (</a:t>
            </a:r>
            <a:r>
              <a:rPr lang="en-US" b="0" i="1">
                <a:solidFill>
                  <a:srgbClr val="2C3E50"/>
                </a:solidFill>
                <a:effectLst/>
                <a:latin typeface="Roboto" panose="02000000000000000000" pitchFamily="2" charset="0"/>
              </a:rPr>
              <a:t>Nondiscrimination on the Basis of Sex in Education Programs or Activities Receiving Federal Financial Assistance</a:t>
            </a:r>
            <a:r>
              <a:rPr lang="en-US" b="0" i="0">
                <a:solidFill>
                  <a:srgbClr val="2C3E50"/>
                </a:solidFill>
                <a:effectLst/>
                <a:latin typeface="Roboto" panose="02000000000000000000" pitchFamily="2" charset="0"/>
              </a:rPr>
              <a:t>, 2020)</a:t>
            </a:r>
            <a:endParaRPr lang="en-US"/>
          </a:p>
        </p:txBody>
      </p:sp>
      <p:sp>
        <p:nvSpPr>
          <p:cNvPr id="2" name="TextBox 1">
            <a:extLst>
              <a:ext uri="{FF2B5EF4-FFF2-40B4-BE49-F238E27FC236}">
                <a16:creationId xmlns:a16="http://schemas.microsoft.com/office/drawing/2014/main" id="{D893B3AB-AD47-1CEC-FEC0-211A67A4A16D}"/>
              </a:ext>
            </a:extLst>
          </p:cNvPr>
          <p:cNvSpPr txBox="1"/>
          <p:nvPr/>
        </p:nvSpPr>
        <p:spPr>
          <a:xfrm>
            <a:off x="749300" y="1772725"/>
            <a:ext cx="1484252" cy="369332"/>
          </a:xfrm>
          <a:prstGeom prst="rect">
            <a:avLst/>
          </a:prstGeom>
          <a:noFill/>
        </p:spPr>
        <p:txBody>
          <a:bodyPr wrap="none" rtlCol="0">
            <a:spAutoFit/>
          </a:bodyPr>
          <a:lstStyle/>
          <a:p>
            <a:r>
              <a:rPr lang="en-US" dirty="0">
                <a:solidFill>
                  <a:schemeClr val="accent3"/>
                </a:solidFill>
              </a:rPr>
              <a:t>JURISDICTON</a:t>
            </a:r>
          </a:p>
        </p:txBody>
      </p:sp>
    </p:spTree>
    <p:extLst>
      <p:ext uri="{BB962C8B-B14F-4D97-AF65-F5344CB8AC3E}">
        <p14:creationId xmlns:p14="http://schemas.microsoft.com/office/powerpoint/2010/main" val="3441150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775406D-F270-0226-1205-62EFD86FBBD9}"/>
              </a:ext>
            </a:extLst>
          </p:cNvPr>
          <p:cNvSpPr>
            <a:spLocks noGrp="1"/>
          </p:cNvSpPr>
          <p:nvPr>
            <p:ph type="ctrTitle"/>
          </p:nvPr>
        </p:nvSpPr>
        <p:spPr>
          <a:xfrm>
            <a:off x="384809" y="4714875"/>
            <a:ext cx="6330315" cy="1882140"/>
          </a:xfrm>
        </p:spPr>
        <p:txBody>
          <a:bodyPr anchor="b">
            <a:normAutofit/>
          </a:bodyPr>
          <a:lstStyle/>
          <a:p>
            <a:pPr marL="0" indent="0">
              <a:buNone/>
            </a:pPr>
            <a:r>
              <a:rPr lang="en-US" sz="1800" dirty="0">
                <a:solidFill>
                  <a:schemeClr val="tx2">
                    <a:lumMod val="75000"/>
                  </a:schemeClr>
                </a:solidFill>
                <a:latin typeface="+mn-lt"/>
              </a:rPr>
              <a:t>Biden Rule (2024)</a:t>
            </a:r>
            <a:br>
              <a:rPr lang="en-US" sz="1800" dirty="0">
                <a:solidFill>
                  <a:schemeClr val="tx2">
                    <a:lumMod val="75000"/>
                  </a:schemeClr>
                </a:solidFill>
                <a:latin typeface="+mn-lt"/>
              </a:rPr>
            </a:br>
            <a:r>
              <a:rPr lang="en-US" sz="1800" dirty="0">
                <a:solidFill>
                  <a:schemeClr val="tx2">
                    <a:lumMod val="75000"/>
                  </a:schemeClr>
                </a:solidFill>
                <a:latin typeface="+mn-lt"/>
              </a:rPr>
              <a:t>All K-12 employees </a:t>
            </a:r>
            <a:r>
              <a:rPr lang="en-US" sz="1800" dirty="0">
                <a:solidFill>
                  <a:schemeClr val="tx2">
                    <a:lumMod val="75000"/>
                  </a:schemeClr>
                </a:solidFill>
                <a:highlight>
                  <a:srgbClr val="FFFF00"/>
                </a:highlight>
                <a:latin typeface="+mn-lt"/>
              </a:rPr>
              <a:t>must report </a:t>
            </a:r>
            <a:r>
              <a:rPr lang="en-US" sz="1800" u="sng" dirty="0">
                <a:solidFill>
                  <a:schemeClr val="tx2">
                    <a:lumMod val="75000"/>
                  </a:schemeClr>
                </a:solidFill>
                <a:highlight>
                  <a:srgbClr val="FFFF00"/>
                </a:highlight>
                <a:latin typeface="+mn-lt"/>
              </a:rPr>
              <a:t>possible</a:t>
            </a:r>
            <a:r>
              <a:rPr lang="en-US" sz="1800" dirty="0">
                <a:solidFill>
                  <a:schemeClr val="tx2">
                    <a:lumMod val="75000"/>
                  </a:schemeClr>
                </a:solidFill>
                <a:highlight>
                  <a:srgbClr val="FFFF00"/>
                </a:highlight>
                <a:latin typeface="+mn-lt"/>
              </a:rPr>
              <a:t> sex-based harassment (or other sex discrimination) </a:t>
            </a:r>
            <a:r>
              <a:rPr lang="en-US" sz="1800" dirty="0">
                <a:solidFill>
                  <a:schemeClr val="tx2">
                    <a:lumMod val="75000"/>
                  </a:schemeClr>
                </a:solidFill>
                <a:latin typeface="+mn-lt"/>
              </a:rPr>
              <a:t>to the Title IX Coordinator.</a:t>
            </a:r>
          </a:p>
          <a:p>
            <a:endParaRPr lang="en-US" sz="1800" dirty="0">
              <a:solidFill>
                <a:schemeClr val="tx2">
                  <a:lumMod val="75000"/>
                </a:schemeClr>
              </a:solidFill>
              <a:latin typeface="+mn-lt"/>
            </a:endParaRPr>
          </a:p>
          <a:p>
            <a:endParaRPr lang="en-US" sz="1800" dirty="0">
              <a:solidFill>
                <a:schemeClr val="tx2">
                  <a:lumMod val="75000"/>
                </a:schemeClr>
              </a:solidFill>
              <a:latin typeface="+mn-lt"/>
            </a:endParaRPr>
          </a:p>
        </p:txBody>
      </p:sp>
      <p:sp>
        <p:nvSpPr>
          <p:cNvPr id="3" name="Content Placeholder 2">
            <a:extLst>
              <a:ext uri="{FF2B5EF4-FFF2-40B4-BE49-F238E27FC236}">
                <a16:creationId xmlns:a16="http://schemas.microsoft.com/office/drawing/2014/main" id="{68C54949-E15A-989E-66BC-365B2BDA7650}"/>
              </a:ext>
            </a:extLst>
          </p:cNvPr>
          <p:cNvSpPr>
            <a:spLocks noGrp="1"/>
          </p:cNvSpPr>
          <p:nvPr>
            <p:ph type="body" sz="quarter" idx="11"/>
          </p:nvPr>
        </p:nvSpPr>
        <p:spPr>
          <a:xfrm>
            <a:off x="384809" y="1428239"/>
            <a:ext cx="5865610" cy="1645920"/>
          </a:xfrm>
        </p:spPr>
        <p:txBody>
          <a:bodyPr>
            <a:normAutofit/>
          </a:bodyPr>
          <a:lstStyle/>
          <a:p>
            <a:r>
              <a:rPr lang="en-US">
                <a:solidFill>
                  <a:schemeClr val="accent3"/>
                </a:solidFill>
                <a:latin typeface="+mj-lt"/>
              </a:rPr>
              <a:t>Trump Rule (2020)</a:t>
            </a:r>
          </a:p>
          <a:p>
            <a:r>
              <a:rPr lang="en-US">
                <a:solidFill>
                  <a:schemeClr val="accent3"/>
                </a:solidFill>
                <a:latin typeface="+mj-lt"/>
              </a:rPr>
              <a:t>All K-12 schools must respond to alleged sexual harassment </a:t>
            </a:r>
            <a:r>
              <a:rPr lang="en-US">
                <a:solidFill>
                  <a:schemeClr val="accent3"/>
                </a:solidFill>
                <a:highlight>
                  <a:srgbClr val="FFFF00"/>
                </a:highlight>
                <a:latin typeface="+mj-lt"/>
              </a:rPr>
              <a:t>if any employee has actual knowledge of it. </a:t>
            </a:r>
          </a:p>
          <a:p>
            <a:endParaRPr lang="en-US">
              <a:solidFill>
                <a:schemeClr val="accent3"/>
              </a:solidFill>
              <a:latin typeface="+mj-lt"/>
            </a:endParaRPr>
          </a:p>
        </p:txBody>
      </p:sp>
      <p:sp>
        <p:nvSpPr>
          <p:cNvPr id="2" name="TextBox 1">
            <a:extLst>
              <a:ext uri="{FF2B5EF4-FFF2-40B4-BE49-F238E27FC236}">
                <a16:creationId xmlns:a16="http://schemas.microsoft.com/office/drawing/2014/main" id="{E799333F-ADA3-C900-96B1-1E8EF3BD6E92}"/>
              </a:ext>
            </a:extLst>
          </p:cNvPr>
          <p:cNvSpPr txBox="1"/>
          <p:nvPr/>
        </p:nvSpPr>
        <p:spPr>
          <a:xfrm>
            <a:off x="990600" y="3473450"/>
            <a:ext cx="1367618" cy="369332"/>
          </a:xfrm>
          <a:prstGeom prst="rect">
            <a:avLst/>
          </a:prstGeom>
          <a:noFill/>
        </p:spPr>
        <p:txBody>
          <a:bodyPr wrap="none" rtlCol="0">
            <a:spAutoFit/>
          </a:bodyPr>
          <a:lstStyle/>
          <a:p>
            <a:r>
              <a:rPr lang="en-US" dirty="0">
                <a:solidFill>
                  <a:schemeClr val="accent3"/>
                </a:solidFill>
              </a:rPr>
              <a:t>OBLIGATION</a:t>
            </a:r>
          </a:p>
        </p:txBody>
      </p:sp>
    </p:spTree>
    <p:extLst>
      <p:ext uri="{BB962C8B-B14F-4D97-AF65-F5344CB8AC3E}">
        <p14:creationId xmlns:p14="http://schemas.microsoft.com/office/powerpoint/2010/main" val="16340020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FB1-F10E-FBC7-1894-5E6B04A2BEF8}"/>
              </a:ext>
            </a:extLst>
          </p:cNvPr>
          <p:cNvSpPr>
            <a:spLocks noGrp="1"/>
          </p:cNvSpPr>
          <p:nvPr>
            <p:ph type="title"/>
          </p:nvPr>
        </p:nvSpPr>
        <p:spPr/>
        <p:txBody>
          <a:bodyPr/>
          <a:lstStyle/>
          <a:p>
            <a:r>
              <a:rPr lang="en-US"/>
              <a:t>Actual Knowledge</a:t>
            </a:r>
          </a:p>
        </p:txBody>
      </p:sp>
      <p:sp>
        <p:nvSpPr>
          <p:cNvPr id="3" name="Table Placeholder 2">
            <a:extLst>
              <a:ext uri="{FF2B5EF4-FFF2-40B4-BE49-F238E27FC236}">
                <a16:creationId xmlns:a16="http://schemas.microsoft.com/office/drawing/2014/main" id="{B5235A71-9A22-8FB3-6D99-5D8768B1B6A8}"/>
              </a:ext>
            </a:extLst>
          </p:cNvPr>
          <p:cNvSpPr>
            <a:spLocks noGrp="1"/>
          </p:cNvSpPr>
          <p:nvPr>
            <p:ph type="tbl" sz="quarter" idx="10"/>
          </p:nvPr>
        </p:nvSpPr>
        <p:spPr/>
        <p:txBody>
          <a:bodyPr/>
          <a:lstStyle/>
          <a:p>
            <a:pPr marL="0" indent="0">
              <a:buNone/>
            </a:pPr>
            <a:r>
              <a:rPr lang="en-US" i="1" dirty="0"/>
              <a:t>Actual knowledge</a:t>
            </a:r>
            <a:r>
              <a:rPr lang="en-US" dirty="0"/>
              <a:t> means notice of sexual harassment or allegations of sexual harassment to a recipient's Title IX Coordinator or any official of the recipient who has authority to institute corrective measures on behalf of the recipient, </a:t>
            </a:r>
            <a:r>
              <a:rPr lang="en-US" dirty="0">
                <a:highlight>
                  <a:srgbClr val="FFFF00"/>
                </a:highlight>
              </a:rPr>
              <a:t>or to any employee of an elementary and secondary school. </a:t>
            </a:r>
          </a:p>
          <a:p>
            <a:pPr marL="0" indent="0">
              <a:buNone/>
            </a:pPr>
            <a:r>
              <a:rPr lang="en-US" dirty="0"/>
              <a:t>This standard is not met when the only official of the recipient with actual knowledge is the respondent. </a:t>
            </a:r>
          </a:p>
        </p:txBody>
      </p:sp>
    </p:spTree>
    <p:extLst>
      <p:ext uri="{BB962C8B-B14F-4D97-AF65-F5344CB8AC3E}">
        <p14:creationId xmlns:p14="http://schemas.microsoft.com/office/powerpoint/2010/main" val="38040004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0CE56-0164-D56A-E447-C38A4F83CB88}"/>
              </a:ext>
            </a:extLst>
          </p:cNvPr>
          <p:cNvSpPr>
            <a:spLocks noGrp="1"/>
          </p:cNvSpPr>
          <p:nvPr>
            <p:ph type="title"/>
          </p:nvPr>
        </p:nvSpPr>
        <p:spPr>
          <a:xfrm>
            <a:off x="3661409" y="4661717"/>
            <a:ext cx="7936230" cy="1380760"/>
          </a:xfrm>
        </p:spPr>
        <p:txBody>
          <a:bodyPr anchor="b">
            <a:normAutofit/>
          </a:bodyPr>
          <a:lstStyle/>
          <a:p>
            <a:r>
              <a:rPr lang="en-US"/>
              <a:t>Informal Resolution</a:t>
            </a:r>
          </a:p>
        </p:txBody>
      </p:sp>
      <p:graphicFrame>
        <p:nvGraphicFramePr>
          <p:cNvPr id="16" name="Content Placeholder 2">
            <a:extLst>
              <a:ext uri="{FF2B5EF4-FFF2-40B4-BE49-F238E27FC236}">
                <a16:creationId xmlns:a16="http://schemas.microsoft.com/office/drawing/2014/main" id="{B456553D-4204-40CE-CC19-2A100FE24B84}"/>
              </a:ext>
            </a:extLst>
          </p:cNvPr>
          <p:cNvGraphicFramePr/>
          <p:nvPr>
            <p:extLst>
              <p:ext uri="{D42A27DB-BD31-4B8C-83A1-F6EECF244321}">
                <p14:modId xmlns:p14="http://schemas.microsoft.com/office/powerpoint/2010/main" val="3641793909"/>
              </p:ext>
            </p:extLst>
          </p:nvPr>
        </p:nvGraphicFramePr>
        <p:xfrm>
          <a:off x="3834220" y="584005"/>
          <a:ext cx="7926705" cy="3999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Content Placeholder 16">
            <a:extLst>
              <a:ext uri="{FF2B5EF4-FFF2-40B4-BE49-F238E27FC236}">
                <a16:creationId xmlns:a16="http://schemas.microsoft.com/office/drawing/2014/main" id="{307D7074-D612-987E-AC77-7E73FC626EAA}"/>
              </a:ext>
            </a:extLst>
          </p:cNvPr>
          <p:cNvSpPr>
            <a:spLocks noGrp="1"/>
          </p:cNvSpPr>
          <p:nvPr>
            <p:ph sz="quarter" idx="14"/>
          </p:nvPr>
        </p:nvSpPr>
        <p:spPr/>
        <p:txBody>
          <a:bodyPr/>
          <a:lstStyle/>
          <a:p>
            <a:endParaRPr lang="en-US"/>
          </a:p>
        </p:txBody>
      </p:sp>
    </p:spTree>
    <p:extLst>
      <p:ext uri="{BB962C8B-B14F-4D97-AF65-F5344CB8AC3E}">
        <p14:creationId xmlns:p14="http://schemas.microsoft.com/office/powerpoint/2010/main" val="20797987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AA7280DA-87EA-4586-8363-0E681DDB0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8" name="Rectangle 87">
            <a:extLst>
              <a:ext uri="{FF2B5EF4-FFF2-40B4-BE49-F238E27FC236}">
                <a16:creationId xmlns:a16="http://schemas.microsoft.com/office/drawing/2014/main" id="{03D44D32-7E57-4560-A1F9-78DACBC3A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90" name="Straight Connector 89">
            <a:extLst>
              <a:ext uri="{FF2B5EF4-FFF2-40B4-BE49-F238E27FC236}">
                <a16:creationId xmlns:a16="http://schemas.microsoft.com/office/drawing/2014/main" id="{FAC10E55-DD22-414D-96C8-AF83F3665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67" name="Picture 66" descr="Magnifying glass and question mark">
            <a:extLst>
              <a:ext uri="{FF2B5EF4-FFF2-40B4-BE49-F238E27FC236}">
                <a16:creationId xmlns:a16="http://schemas.microsoft.com/office/drawing/2014/main" id="{4CA64A04-167B-A774-AE71-A4393E7FD08D}"/>
              </a:ext>
            </a:extLst>
          </p:cNvPr>
          <p:cNvPicPr>
            <a:picLocks noChangeAspect="1"/>
          </p:cNvPicPr>
          <p:nvPr/>
        </p:nvPicPr>
        <p:blipFill>
          <a:blip r:embed="rId2">
            <a:duotone>
              <a:schemeClr val="bg2">
                <a:shade val="45000"/>
                <a:satMod val="135000"/>
              </a:schemeClr>
              <a:prstClr val="white"/>
            </a:duotone>
            <a:alphaModFix amt="35000"/>
          </a:blip>
          <a:srcRect/>
          <a:stretch/>
        </p:blipFill>
        <p:spPr>
          <a:xfrm>
            <a:off x="20" y="10"/>
            <a:ext cx="12191980" cy="6857990"/>
          </a:xfrm>
          <a:prstGeom prst="rect">
            <a:avLst/>
          </a:prstGeom>
        </p:spPr>
      </p:pic>
      <p:cxnSp>
        <p:nvCxnSpPr>
          <p:cNvPr id="92" name="Straight Connector 91">
            <a:extLst>
              <a:ext uri="{FF2B5EF4-FFF2-40B4-BE49-F238E27FC236}">
                <a16:creationId xmlns:a16="http://schemas.microsoft.com/office/drawing/2014/main" id="{0F2C44FD-A2CB-42F3-8C0F-13C80C3F5F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5378E01-C44E-3E3B-0990-0E5A375CA243}"/>
              </a:ext>
            </a:extLst>
          </p:cNvPr>
          <p:cNvSpPr>
            <a:spLocks noGrp="1"/>
          </p:cNvSpPr>
          <p:nvPr>
            <p:ph type="ctrTitle"/>
          </p:nvPr>
        </p:nvSpPr>
        <p:spPr>
          <a:xfrm>
            <a:off x="1097280" y="286603"/>
            <a:ext cx="10058400" cy="702303"/>
          </a:xfrm>
        </p:spPr>
        <p:txBody>
          <a:bodyPr vert="horz" lIns="91440" tIns="45720" rIns="91440" bIns="45720" rtlCol="0" anchor="b">
            <a:normAutofit fontScale="90000"/>
          </a:bodyPr>
          <a:lstStyle/>
          <a:p>
            <a:r>
              <a:rPr lang="en-US" sz="4800">
                <a:solidFill>
                  <a:schemeClr val="tx1">
                    <a:lumMod val="75000"/>
                    <a:lumOff val="25000"/>
                  </a:schemeClr>
                </a:solidFill>
              </a:rPr>
              <a:t>Why Informal Resolution?</a:t>
            </a:r>
          </a:p>
        </p:txBody>
      </p:sp>
      <p:sp>
        <p:nvSpPr>
          <p:cNvPr id="19" name="Rectangle 1">
            <a:extLst>
              <a:ext uri="{FF2B5EF4-FFF2-40B4-BE49-F238E27FC236}">
                <a16:creationId xmlns:a16="http://schemas.microsoft.com/office/drawing/2014/main" id="{20922106-BF9E-62DE-AD6C-F758686D5FB4}"/>
              </a:ext>
            </a:extLst>
          </p:cNvPr>
          <p:cNvSpPr>
            <a:spLocks noGrp="1" noChangeArrowheads="1"/>
          </p:cNvSpPr>
          <p:nvPr>
            <p:ph type="subTitle" idx="1"/>
          </p:nvPr>
        </p:nvSpPr>
        <p:spPr bwMode="auto">
          <a:xfrm>
            <a:off x="585605" y="1121834"/>
            <a:ext cx="11081749" cy="469204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45720" rIns="0" bIns="45720" numCol="1" rtlCol="0" anchorCtr="0" compatLnSpc="1">
            <a:prstTxWarp prst="textNoShape">
              <a:avLst/>
            </a:prstTxWarp>
            <a:noAutofit/>
          </a:bodyPr>
          <a:lstStyle/>
          <a:p>
            <a:pPr marR="0" lvl="0" fontAlgn="base">
              <a:tabLst/>
            </a:pPr>
            <a:r>
              <a:rPr kumimoji="0" lang="en-US" altLang="en-US" sz="1400" b="1" i="0" u="none" strike="noStrike" normalizeH="0">
                <a:ln>
                  <a:noFill/>
                </a:ln>
                <a:solidFill>
                  <a:schemeClr val="tx1">
                    <a:lumMod val="75000"/>
                    <a:lumOff val="25000"/>
                  </a:schemeClr>
                </a:solidFill>
                <a:effectLst/>
                <a:latin typeface="+mn-lt"/>
              </a:rPr>
              <a:t>Faster Resolution</a:t>
            </a:r>
            <a:r>
              <a:rPr kumimoji="0" lang="en-US" altLang="en-US" sz="1400" b="0" i="0" u="none" strike="noStrike" normalizeH="0">
                <a:ln>
                  <a:noFill/>
                </a:ln>
                <a:solidFill>
                  <a:schemeClr val="tx1">
                    <a:lumMod val="75000"/>
                    <a:lumOff val="25000"/>
                  </a:schemeClr>
                </a:solidFill>
                <a:effectLst/>
                <a:latin typeface="+mn-lt"/>
              </a:rPr>
              <a:t> – Informal resolution processes are often quicker than formal investigations, which can take weeks or months to complete. This allows students, parents, and staff to move forward without prolonged uncertainty.</a:t>
            </a:r>
          </a:p>
          <a:p>
            <a:pPr marR="0" lvl="0" fontAlgn="base">
              <a:tabLst/>
            </a:pPr>
            <a:r>
              <a:rPr kumimoji="0" lang="en-US" altLang="en-US" sz="1400" b="1" i="0" u="none" strike="noStrike" normalizeH="0">
                <a:ln>
                  <a:noFill/>
                </a:ln>
                <a:solidFill>
                  <a:schemeClr val="tx1">
                    <a:lumMod val="75000"/>
                    <a:lumOff val="25000"/>
                  </a:schemeClr>
                </a:solidFill>
                <a:effectLst/>
                <a:latin typeface="+mn-lt"/>
              </a:rPr>
              <a:t>Less Adversarial Process</a:t>
            </a:r>
            <a:r>
              <a:rPr kumimoji="0" lang="en-US" altLang="en-US" sz="1400" b="0" i="0" u="none" strike="noStrike" normalizeH="0">
                <a:ln>
                  <a:noFill/>
                </a:ln>
                <a:solidFill>
                  <a:schemeClr val="tx1">
                    <a:lumMod val="75000"/>
                    <a:lumOff val="25000"/>
                  </a:schemeClr>
                </a:solidFill>
                <a:effectLst/>
                <a:latin typeface="+mn-lt"/>
              </a:rPr>
              <a:t> – Unlike a formal investigation, which can feel legalistic and confrontational, informal resolution focuses on dialogue and finding mutually acceptable solutions. This can help maintain positive relationships within the school community.</a:t>
            </a:r>
          </a:p>
          <a:p>
            <a:pPr marR="0" lvl="0" fontAlgn="base">
              <a:tabLst/>
            </a:pPr>
            <a:r>
              <a:rPr kumimoji="0" lang="en-US" altLang="en-US" sz="1400" b="1" i="0" u="none" strike="noStrike" normalizeH="0">
                <a:ln>
                  <a:noFill/>
                </a:ln>
                <a:solidFill>
                  <a:schemeClr val="tx1">
                    <a:lumMod val="75000"/>
                    <a:lumOff val="25000"/>
                  </a:schemeClr>
                </a:solidFill>
                <a:effectLst/>
                <a:latin typeface="+mn-lt"/>
              </a:rPr>
              <a:t>Increased Student and Parent Control</a:t>
            </a:r>
            <a:r>
              <a:rPr kumimoji="0" lang="en-US" altLang="en-US" sz="1400" b="0" i="0" u="none" strike="noStrike" normalizeH="0">
                <a:ln>
                  <a:noFill/>
                </a:ln>
                <a:solidFill>
                  <a:schemeClr val="tx1">
                    <a:lumMod val="75000"/>
                    <a:lumOff val="25000"/>
                  </a:schemeClr>
                </a:solidFill>
                <a:effectLst/>
                <a:latin typeface="+mn-lt"/>
              </a:rPr>
              <a:t> – Parties involved in an informal resolution process typically have more say in the outcome, rather than leaving the decision entirely up to administrators or hearing officers.</a:t>
            </a:r>
          </a:p>
          <a:p>
            <a:pPr marR="0" lvl="0" fontAlgn="base">
              <a:tabLst/>
            </a:pPr>
            <a:r>
              <a:rPr kumimoji="0" lang="en-US" altLang="en-US" sz="1400" b="1" i="0" u="none" strike="noStrike" normalizeH="0">
                <a:ln>
                  <a:noFill/>
                </a:ln>
                <a:solidFill>
                  <a:schemeClr val="tx1">
                    <a:lumMod val="75000"/>
                    <a:lumOff val="25000"/>
                  </a:schemeClr>
                </a:solidFill>
                <a:effectLst/>
                <a:latin typeface="+mn-lt"/>
              </a:rPr>
              <a:t>Confidentiality</a:t>
            </a:r>
            <a:r>
              <a:rPr kumimoji="0" lang="en-US" altLang="en-US" sz="1400" b="0" i="0" u="none" strike="noStrike" normalizeH="0">
                <a:ln>
                  <a:noFill/>
                </a:ln>
                <a:solidFill>
                  <a:schemeClr val="tx1">
                    <a:lumMod val="75000"/>
                    <a:lumOff val="25000"/>
                  </a:schemeClr>
                </a:solidFill>
                <a:effectLst/>
                <a:latin typeface="+mn-lt"/>
              </a:rPr>
              <a:t> – Informal resolutions can provide more privacy than formal proceedings, reducing the risk of public scrutiny or reputational harm for the involved students.</a:t>
            </a:r>
          </a:p>
          <a:p>
            <a:pPr marR="0" lvl="0" fontAlgn="base">
              <a:tabLst/>
            </a:pPr>
            <a:r>
              <a:rPr kumimoji="0" lang="en-US" altLang="en-US" sz="1400" b="1" i="0" u="none" strike="noStrike" normalizeH="0">
                <a:ln>
                  <a:noFill/>
                </a:ln>
                <a:solidFill>
                  <a:schemeClr val="tx1">
                    <a:lumMod val="75000"/>
                    <a:lumOff val="25000"/>
                  </a:schemeClr>
                </a:solidFill>
                <a:effectLst/>
                <a:latin typeface="+mn-lt"/>
              </a:rPr>
              <a:t>Educational and Restorative Approach</a:t>
            </a:r>
            <a:r>
              <a:rPr kumimoji="0" lang="en-US" altLang="en-US" sz="1400" b="0" i="0" u="none" strike="noStrike" normalizeH="0">
                <a:ln>
                  <a:noFill/>
                </a:ln>
                <a:solidFill>
                  <a:schemeClr val="tx1">
                    <a:lumMod val="75000"/>
                    <a:lumOff val="25000"/>
                  </a:schemeClr>
                </a:solidFill>
                <a:effectLst/>
                <a:latin typeface="+mn-lt"/>
              </a:rPr>
              <a:t> – Schools can use informal resolution to implement educational interventions, counseling, mediation, or restorative justice practices that address harm without resorting to punitive measures.</a:t>
            </a:r>
          </a:p>
          <a:p>
            <a:pPr marR="0" lvl="0" fontAlgn="base">
              <a:tabLst/>
            </a:pPr>
            <a:r>
              <a:rPr kumimoji="0" lang="en-US" altLang="en-US" sz="1400" b="1" i="0" u="none" strike="noStrike" normalizeH="0">
                <a:ln>
                  <a:noFill/>
                </a:ln>
                <a:solidFill>
                  <a:schemeClr val="tx1">
                    <a:lumMod val="75000"/>
                    <a:lumOff val="25000"/>
                  </a:schemeClr>
                </a:solidFill>
                <a:effectLst/>
                <a:latin typeface="+mn-lt"/>
              </a:rPr>
              <a:t>Reduced Stress and Trauma</a:t>
            </a:r>
            <a:r>
              <a:rPr kumimoji="0" lang="en-US" altLang="en-US" sz="1400" b="0" i="0" u="none" strike="noStrike" normalizeH="0">
                <a:ln>
                  <a:noFill/>
                </a:ln>
                <a:solidFill>
                  <a:schemeClr val="tx1">
                    <a:lumMod val="75000"/>
                    <a:lumOff val="25000"/>
                  </a:schemeClr>
                </a:solidFill>
                <a:effectLst/>
                <a:latin typeface="+mn-lt"/>
              </a:rPr>
              <a:t> – A formal Title IX investigation can be stressful for all involved, especially in sensitive cases. </a:t>
            </a:r>
            <a:r>
              <a:rPr kumimoji="0" lang="en-US" altLang="en-US" sz="1400" b="1" i="0" u="none" strike="noStrike" normalizeH="0">
                <a:ln>
                  <a:noFill/>
                </a:ln>
                <a:solidFill>
                  <a:schemeClr val="tx1">
                    <a:lumMod val="75000"/>
                    <a:lumOff val="25000"/>
                  </a:schemeClr>
                </a:solidFill>
                <a:effectLst/>
                <a:latin typeface="+mn-lt"/>
              </a:rPr>
              <a:t>Flexibility in Outcomes</a:t>
            </a:r>
            <a:r>
              <a:rPr kumimoji="0" lang="en-US" altLang="en-US" sz="1400" b="0" i="0" u="none" strike="noStrike" normalizeH="0">
                <a:ln>
                  <a:noFill/>
                </a:ln>
                <a:solidFill>
                  <a:schemeClr val="tx1">
                    <a:lumMod val="75000"/>
                    <a:lumOff val="25000"/>
                  </a:schemeClr>
                </a:solidFill>
                <a:effectLst/>
                <a:latin typeface="+mn-lt"/>
              </a:rPr>
              <a:t> – Informal resolutions allow schools to craft creative and individualized solutions that meet the needs of the parties involved, such as safety agreements, no-contact agreements, training, or behavioral interventions.</a:t>
            </a:r>
          </a:p>
          <a:p>
            <a:pPr marR="0" lvl="0" fontAlgn="base">
              <a:tabLst/>
            </a:pPr>
            <a:r>
              <a:rPr kumimoji="0" lang="en-US" altLang="en-US" sz="1400" b="1" i="0" u="none" strike="noStrike" normalizeH="0">
                <a:ln>
                  <a:noFill/>
                </a:ln>
                <a:solidFill>
                  <a:schemeClr val="tx1">
                    <a:lumMod val="75000"/>
                    <a:lumOff val="25000"/>
                  </a:schemeClr>
                </a:solidFill>
                <a:effectLst/>
                <a:latin typeface="+mn-lt"/>
              </a:rPr>
              <a:t>Encourages Communication and Understanding</a:t>
            </a:r>
            <a:r>
              <a:rPr kumimoji="0" lang="en-US" altLang="en-US" sz="1400" b="0" i="0" u="none" strike="noStrike" normalizeH="0">
                <a:ln>
                  <a:noFill/>
                </a:ln>
                <a:solidFill>
                  <a:schemeClr val="tx1">
                    <a:lumMod val="75000"/>
                    <a:lumOff val="25000"/>
                  </a:schemeClr>
                </a:solidFill>
                <a:effectLst/>
                <a:latin typeface="+mn-lt"/>
              </a:rPr>
              <a:t> – A well-facilitated informal resolution process can promote mutual understanding and prevent future conflicts by addressing the underlying issues in a constructive manner.</a:t>
            </a:r>
          </a:p>
        </p:txBody>
      </p:sp>
      <p:sp>
        <p:nvSpPr>
          <p:cNvPr id="94" name="Rectangle 93">
            <a:extLst>
              <a:ext uri="{FF2B5EF4-FFF2-40B4-BE49-F238E27FC236}">
                <a16:creationId xmlns:a16="http://schemas.microsoft.com/office/drawing/2014/main" id="{2BDA5420-0510-41C7-996B-E9C6761AE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6" name="Rectangle 95">
            <a:extLst>
              <a:ext uri="{FF2B5EF4-FFF2-40B4-BE49-F238E27FC236}">
                <a16:creationId xmlns:a16="http://schemas.microsoft.com/office/drawing/2014/main" id="{606007FC-C01C-4951-AB84-268A950BD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213725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C07EA-89F9-A83F-F5C0-BB78C4AE9CEA}"/>
              </a:ext>
            </a:extLst>
          </p:cNvPr>
          <p:cNvSpPr>
            <a:spLocks noGrp="1"/>
          </p:cNvSpPr>
          <p:nvPr>
            <p:ph type="title"/>
          </p:nvPr>
        </p:nvSpPr>
        <p:spPr/>
        <p:txBody>
          <a:bodyPr/>
          <a:lstStyle/>
          <a:p>
            <a:r>
              <a:rPr lang="en-US"/>
              <a:t>Pregnancy: Leave of Absence</a:t>
            </a:r>
          </a:p>
        </p:txBody>
      </p:sp>
      <p:sp>
        <p:nvSpPr>
          <p:cNvPr id="3" name="Content Placeholder 2">
            <a:extLst>
              <a:ext uri="{FF2B5EF4-FFF2-40B4-BE49-F238E27FC236}">
                <a16:creationId xmlns:a16="http://schemas.microsoft.com/office/drawing/2014/main" id="{5E4E0D82-A0E7-0D59-228C-F1B98CA78CF2}"/>
              </a:ext>
            </a:extLst>
          </p:cNvPr>
          <p:cNvSpPr>
            <a:spLocks noGrp="1"/>
          </p:cNvSpPr>
          <p:nvPr>
            <p:ph sz="quarter" idx="13"/>
          </p:nvPr>
        </p:nvSpPr>
        <p:spPr/>
        <p:txBody>
          <a:bodyPr/>
          <a:lstStyle/>
          <a:p>
            <a:r>
              <a:rPr lang="en-US" sz="2800" b="1"/>
              <a:t>Trump Rule (2020) </a:t>
            </a:r>
          </a:p>
          <a:p>
            <a:r>
              <a:rPr lang="en-US"/>
              <a:t>Schools must allow a voluntary leave of absence for pregnancy or related conditions for as long as a student’s healthcare provider deems medically necessary.</a:t>
            </a:r>
          </a:p>
          <a:p>
            <a:r>
              <a:rPr lang="en-US"/>
              <a:t>Upon return, the student must </a:t>
            </a:r>
            <a:r>
              <a:rPr lang="en-US">
                <a:highlight>
                  <a:srgbClr val="FFFF00"/>
                </a:highlight>
              </a:rPr>
              <a:t>be reinstated to their prior status. </a:t>
            </a:r>
          </a:p>
          <a:p>
            <a:endParaRPr lang="en-US"/>
          </a:p>
        </p:txBody>
      </p:sp>
      <p:sp>
        <p:nvSpPr>
          <p:cNvPr id="4" name="Content Placeholder 3">
            <a:extLst>
              <a:ext uri="{FF2B5EF4-FFF2-40B4-BE49-F238E27FC236}">
                <a16:creationId xmlns:a16="http://schemas.microsoft.com/office/drawing/2014/main" id="{446D5462-9CF0-8283-8A57-BC057E262765}"/>
              </a:ext>
            </a:extLst>
          </p:cNvPr>
          <p:cNvSpPr>
            <a:spLocks noGrp="1"/>
          </p:cNvSpPr>
          <p:nvPr>
            <p:ph sz="quarter" idx="14"/>
          </p:nvPr>
        </p:nvSpPr>
        <p:spPr/>
        <p:txBody>
          <a:bodyPr/>
          <a:lstStyle/>
          <a:p>
            <a:pPr marL="0" indent="0">
              <a:buNone/>
            </a:pPr>
            <a:r>
              <a:rPr lang="en-US" sz="1600" b="1">
                <a:solidFill>
                  <a:schemeClr val="tx2">
                    <a:lumMod val="50000"/>
                  </a:schemeClr>
                </a:solidFill>
              </a:rPr>
              <a:t>Biden Rule (2024)</a:t>
            </a:r>
          </a:p>
          <a:p>
            <a:pPr marL="0" indent="0">
              <a:buNone/>
            </a:pPr>
            <a:r>
              <a:rPr lang="en-US" sz="1600">
                <a:solidFill>
                  <a:schemeClr val="tx2">
                    <a:lumMod val="50000"/>
                  </a:schemeClr>
                </a:solidFill>
              </a:rPr>
              <a:t>Schools must allow a voluntary leave of absence for pregnancy or related conditions for at least as long as a student’s healthcare provider deems medically necessary.</a:t>
            </a:r>
          </a:p>
          <a:p>
            <a:pPr marL="0" indent="0">
              <a:buNone/>
            </a:pPr>
            <a:r>
              <a:rPr lang="en-US" sz="1600">
                <a:solidFill>
                  <a:schemeClr val="tx2">
                    <a:lumMod val="50000"/>
                  </a:schemeClr>
                </a:solidFill>
              </a:rPr>
              <a:t>Upon return, the student must be </a:t>
            </a:r>
            <a:r>
              <a:rPr lang="en-US" sz="1600">
                <a:solidFill>
                  <a:schemeClr val="tx2">
                    <a:lumMod val="50000"/>
                  </a:schemeClr>
                </a:solidFill>
                <a:highlight>
                  <a:srgbClr val="FFFF00"/>
                </a:highlight>
              </a:rPr>
              <a:t>reinstated to their prior academic status and, where practicable, prior extracurricular status. </a:t>
            </a:r>
          </a:p>
          <a:p>
            <a:endParaRPr lang="en-US">
              <a:solidFill>
                <a:schemeClr val="tx2">
                  <a:lumMod val="50000"/>
                </a:schemeClr>
              </a:solidFill>
            </a:endParaRPr>
          </a:p>
        </p:txBody>
      </p:sp>
    </p:spTree>
    <p:extLst>
      <p:ext uri="{BB962C8B-B14F-4D97-AF65-F5344CB8AC3E}">
        <p14:creationId xmlns:p14="http://schemas.microsoft.com/office/powerpoint/2010/main" val="2263365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D834-7320-6CD9-5D2D-29586A757C65}"/>
              </a:ext>
            </a:extLst>
          </p:cNvPr>
          <p:cNvSpPr>
            <a:spLocks noGrp="1"/>
          </p:cNvSpPr>
          <p:nvPr>
            <p:ph type="title"/>
          </p:nvPr>
        </p:nvSpPr>
        <p:spPr/>
        <p:txBody>
          <a:bodyPr/>
          <a:lstStyle/>
          <a:p>
            <a:r>
              <a:rPr lang="en-US"/>
              <a:t>Pregnancy: Accommodations</a:t>
            </a:r>
          </a:p>
        </p:txBody>
      </p:sp>
      <p:sp>
        <p:nvSpPr>
          <p:cNvPr id="3" name="Content Placeholder 2">
            <a:extLst>
              <a:ext uri="{FF2B5EF4-FFF2-40B4-BE49-F238E27FC236}">
                <a16:creationId xmlns:a16="http://schemas.microsoft.com/office/drawing/2014/main" id="{F3D5CC7A-DD78-C11B-07DC-E94510E843E3}"/>
              </a:ext>
            </a:extLst>
          </p:cNvPr>
          <p:cNvSpPr>
            <a:spLocks noGrp="1"/>
          </p:cNvSpPr>
          <p:nvPr>
            <p:ph sz="quarter" idx="13"/>
          </p:nvPr>
        </p:nvSpPr>
        <p:spPr/>
        <p:txBody>
          <a:bodyPr/>
          <a:lstStyle/>
          <a:p>
            <a:pPr marL="0" indent="0">
              <a:buNone/>
            </a:pPr>
            <a:r>
              <a:rPr lang="en-US" sz="2800"/>
              <a:t>Trump Rule (2020)</a:t>
            </a:r>
          </a:p>
          <a:p>
            <a:r>
              <a:rPr lang="en-US" sz="2000"/>
              <a:t>Schools must offer services and benefits to students who are pregnant or have a related condition </a:t>
            </a:r>
            <a:r>
              <a:rPr lang="en-US" sz="2000" b="1">
                <a:highlight>
                  <a:srgbClr val="FFFF00"/>
                </a:highlight>
              </a:rPr>
              <a:t>if they are offered to other temporarily disabled students. </a:t>
            </a:r>
          </a:p>
          <a:p>
            <a:endParaRPr lang="en-US"/>
          </a:p>
        </p:txBody>
      </p:sp>
      <p:sp>
        <p:nvSpPr>
          <p:cNvPr id="4" name="Content Placeholder 3">
            <a:extLst>
              <a:ext uri="{FF2B5EF4-FFF2-40B4-BE49-F238E27FC236}">
                <a16:creationId xmlns:a16="http://schemas.microsoft.com/office/drawing/2014/main" id="{83D6B416-FFDE-399E-671A-489F0C6362AF}"/>
              </a:ext>
            </a:extLst>
          </p:cNvPr>
          <p:cNvSpPr>
            <a:spLocks noGrp="1"/>
          </p:cNvSpPr>
          <p:nvPr>
            <p:ph sz="quarter" idx="14"/>
          </p:nvPr>
        </p:nvSpPr>
        <p:spPr/>
        <p:txBody>
          <a:bodyPr/>
          <a:lstStyle/>
          <a:p>
            <a:pPr marL="0" indent="0">
              <a:buNone/>
            </a:pPr>
            <a:r>
              <a:rPr lang="en-US" sz="2000">
                <a:solidFill>
                  <a:schemeClr val="tx2">
                    <a:lumMod val="50000"/>
                  </a:schemeClr>
                </a:solidFill>
              </a:rPr>
              <a:t>Biden Rule (2024)</a:t>
            </a:r>
          </a:p>
          <a:p>
            <a:pPr marL="0" indent="0">
              <a:buNone/>
            </a:pPr>
            <a:r>
              <a:rPr lang="en-US" sz="2000">
                <a:solidFill>
                  <a:schemeClr val="tx2">
                    <a:lumMod val="50000"/>
                  </a:schemeClr>
                </a:solidFill>
              </a:rPr>
              <a:t>Schools must consult with a student who is pregnant or has a related condition to offer individualized and voluntary </a:t>
            </a:r>
            <a:r>
              <a:rPr lang="en-US" sz="2000">
                <a:solidFill>
                  <a:schemeClr val="tx2">
                    <a:lumMod val="50000"/>
                  </a:schemeClr>
                </a:solidFill>
                <a:highlight>
                  <a:srgbClr val="FFFF00"/>
                </a:highlight>
              </a:rPr>
              <a:t>“reasonable modifications” unless this would “fundamentally alter” the school’s program or activity. </a:t>
            </a:r>
          </a:p>
          <a:p>
            <a:endParaRPr lang="en-US"/>
          </a:p>
        </p:txBody>
      </p:sp>
    </p:spTree>
    <p:extLst>
      <p:ext uri="{BB962C8B-B14F-4D97-AF65-F5344CB8AC3E}">
        <p14:creationId xmlns:p14="http://schemas.microsoft.com/office/powerpoint/2010/main" val="39293297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669370D-FCB1-7300-5E04-70E791AFA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1" cy="1696413"/>
          </a:xfrm>
          <a:prstGeom prst="rect">
            <a:avLst/>
          </a:prstGeom>
          <a:ln>
            <a:noFill/>
          </a:ln>
          <a:effectLst>
            <a:outerShdw blurRad="304800" dist="114300" dir="5460000" sx="92000" sy="92000" algn="t" rotWithShape="0">
              <a:srgbClr val="000000">
                <a:alpha val="1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3383FC2-9001-797D-C29C-D3277A7A08C5}"/>
              </a:ext>
            </a:extLst>
          </p:cNvPr>
          <p:cNvSpPr>
            <a:spLocks noGrp="1"/>
          </p:cNvSpPr>
          <p:nvPr>
            <p:ph type="title"/>
          </p:nvPr>
        </p:nvSpPr>
        <p:spPr>
          <a:xfrm>
            <a:off x="589559" y="262028"/>
            <a:ext cx="9441132" cy="1190445"/>
          </a:xfrm>
        </p:spPr>
        <p:txBody>
          <a:bodyPr vert="horz" lIns="91440" tIns="45720" rIns="91440" bIns="45720" rtlCol="0" anchor="ctr">
            <a:normAutofit/>
          </a:bodyPr>
          <a:lstStyle/>
          <a:p>
            <a:r>
              <a:rPr lang="en-US" sz="3700" kern="1200">
                <a:solidFill>
                  <a:schemeClr val="tx1"/>
                </a:solidFill>
                <a:latin typeface="+mj-lt"/>
                <a:ea typeface="+mj-ea"/>
                <a:cs typeface="+mj-cs"/>
              </a:rPr>
              <a:t>Chart of Changes: Pregnancy Participation</a:t>
            </a:r>
          </a:p>
        </p:txBody>
      </p:sp>
      <p:grpSp>
        <p:nvGrpSpPr>
          <p:cNvPr id="15" name="Group 14">
            <a:extLst>
              <a:ext uri="{FF2B5EF4-FFF2-40B4-BE49-F238E27FC236}">
                <a16:creationId xmlns:a16="http://schemas.microsoft.com/office/drawing/2014/main" id="{889A48C3-C31F-9A07-9057-06125A354304}"/>
              </a:ext>
            </a:extLst>
          </p:cNvPr>
          <p:cNvGrpSpPr/>
          <p:nvPr/>
        </p:nvGrpSpPr>
        <p:grpSpPr>
          <a:xfrm>
            <a:off x="598793" y="2139231"/>
            <a:ext cx="11039025" cy="4345330"/>
            <a:chOff x="766618" y="2552848"/>
            <a:chExt cx="11039025" cy="4345330"/>
          </a:xfrm>
        </p:grpSpPr>
        <p:sp>
          <p:nvSpPr>
            <p:cNvPr id="16" name="Freeform: Shape 15">
              <a:extLst>
                <a:ext uri="{FF2B5EF4-FFF2-40B4-BE49-F238E27FC236}">
                  <a16:creationId xmlns:a16="http://schemas.microsoft.com/office/drawing/2014/main" id="{096FA581-650B-7D1B-1CA0-6541C78EA441}"/>
                </a:ext>
              </a:extLst>
            </p:cNvPr>
            <p:cNvSpPr/>
            <p:nvPr/>
          </p:nvSpPr>
          <p:spPr>
            <a:xfrm>
              <a:off x="766618" y="2552848"/>
              <a:ext cx="9855200" cy="2077919"/>
            </a:xfrm>
            <a:custGeom>
              <a:avLst/>
              <a:gdLst>
                <a:gd name="connsiteX0" fmla="*/ 0 w 5010149"/>
                <a:gd name="connsiteY0" fmla="*/ 346327 h 2077919"/>
                <a:gd name="connsiteX1" fmla="*/ 346327 w 5010149"/>
                <a:gd name="connsiteY1" fmla="*/ 0 h 2077919"/>
                <a:gd name="connsiteX2" fmla="*/ 4663822 w 5010149"/>
                <a:gd name="connsiteY2" fmla="*/ 0 h 2077919"/>
                <a:gd name="connsiteX3" fmla="*/ 5010149 w 5010149"/>
                <a:gd name="connsiteY3" fmla="*/ 346327 h 2077919"/>
                <a:gd name="connsiteX4" fmla="*/ 5010149 w 5010149"/>
                <a:gd name="connsiteY4" fmla="*/ 1731592 h 2077919"/>
                <a:gd name="connsiteX5" fmla="*/ 4663822 w 5010149"/>
                <a:gd name="connsiteY5" fmla="*/ 2077919 h 2077919"/>
                <a:gd name="connsiteX6" fmla="*/ 346327 w 5010149"/>
                <a:gd name="connsiteY6" fmla="*/ 2077919 h 2077919"/>
                <a:gd name="connsiteX7" fmla="*/ 0 w 5010149"/>
                <a:gd name="connsiteY7" fmla="*/ 1731592 h 2077919"/>
                <a:gd name="connsiteX8" fmla="*/ 0 w 5010149"/>
                <a:gd name="connsiteY8" fmla="*/ 346327 h 207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49" h="2077919">
                  <a:moveTo>
                    <a:pt x="0" y="346327"/>
                  </a:moveTo>
                  <a:cubicBezTo>
                    <a:pt x="0" y="155056"/>
                    <a:pt x="155056" y="0"/>
                    <a:pt x="346327" y="0"/>
                  </a:cubicBezTo>
                  <a:lnTo>
                    <a:pt x="4663822" y="0"/>
                  </a:lnTo>
                  <a:cubicBezTo>
                    <a:pt x="4855093" y="0"/>
                    <a:pt x="5010149" y="155056"/>
                    <a:pt x="5010149" y="346327"/>
                  </a:cubicBezTo>
                  <a:lnTo>
                    <a:pt x="5010149" y="1731592"/>
                  </a:lnTo>
                  <a:cubicBezTo>
                    <a:pt x="5010149" y="1922863"/>
                    <a:pt x="4855093" y="2077919"/>
                    <a:pt x="4663822" y="2077919"/>
                  </a:cubicBezTo>
                  <a:lnTo>
                    <a:pt x="346327" y="2077919"/>
                  </a:lnTo>
                  <a:cubicBezTo>
                    <a:pt x="155056" y="2077919"/>
                    <a:pt x="0" y="1922863"/>
                    <a:pt x="0" y="1731592"/>
                  </a:cubicBezTo>
                  <a:lnTo>
                    <a:pt x="0" y="3463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876" tIns="192876" rIns="192876" bIns="192876" numCol="1" spcCol="1270" anchor="ctr" anchorCtr="0">
              <a:noAutofit/>
            </a:bodyPr>
            <a:lstStyle/>
            <a:p>
              <a:pPr marL="0" lvl="0" indent="0" algn="l" defTabSz="1066800">
                <a:lnSpc>
                  <a:spcPct val="90000"/>
                </a:lnSpc>
                <a:spcBef>
                  <a:spcPct val="0"/>
                </a:spcBef>
                <a:spcAft>
                  <a:spcPct val="35000"/>
                </a:spcAft>
                <a:buNone/>
              </a:pPr>
              <a:r>
                <a:rPr lang="en-US" sz="2400" kern="1200"/>
                <a:t>A pregnant student can participate in an alternate program if it is </a:t>
              </a:r>
              <a:r>
                <a:rPr lang="en-US" sz="2400" b="1" kern="1200">
                  <a:solidFill>
                    <a:srgbClr val="FFFF00"/>
                  </a:solidFill>
                </a:rPr>
                <a:t>voluntary</a:t>
              </a:r>
              <a:r>
                <a:rPr lang="en-US" sz="2400" kern="1200"/>
                <a:t>, and the program </a:t>
              </a:r>
              <a:r>
                <a:rPr lang="en-US" sz="2400" b="1" kern="1200">
                  <a:solidFill>
                    <a:srgbClr val="FFFF00"/>
                  </a:solidFill>
                </a:rPr>
                <a:t>is comparable to those offered to their peers. </a:t>
              </a:r>
            </a:p>
          </p:txBody>
        </p:sp>
        <p:sp>
          <p:nvSpPr>
            <p:cNvPr id="17" name="Freeform: Shape 16">
              <a:extLst>
                <a:ext uri="{FF2B5EF4-FFF2-40B4-BE49-F238E27FC236}">
                  <a16:creationId xmlns:a16="http://schemas.microsoft.com/office/drawing/2014/main" id="{DED01EB0-9901-9C30-B396-8F968A873A57}"/>
                </a:ext>
              </a:extLst>
            </p:cNvPr>
            <p:cNvSpPr/>
            <p:nvPr/>
          </p:nvSpPr>
          <p:spPr>
            <a:xfrm>
              <a:off x="1198418" y="4820259"/>
              <a:ext cx="10607225" cy="2077919"/>
            </a:xfrm>
            <a:custGeom>
              <a:avLst/>
              <a:gdLst>
                <a:gd name="connsiteX0" fmla="*/ 0 w 5010149"/>
                <a:gd name="connsiteY0" fmla="*/ 346327 h 2077919"/>
                <a:gd name="connsiteX1" fmla="*/ 346327 w 5010149"/>
                <a:gd name="connsiteY1" fmla="*/ 0 h 2077919"/>
                <a:gd name="connsiteX2" fmla="*/ 4663822 w 5010149"/>
                <a:gd name="connsiteY2" fmla="*/ 0 h 2077919"/>
                <a:gd name="connsiteX3" fmla="*/ 5010149 w 5010149"/>
                <a:gd name="connsiteY3" fmla="*/ 346327 h 2077919"/>
                <a:gd name="connsiteX4" fmla="*/ 5010149 w 5010149"/>
                <a:gd name="connsiteY4" fmla="*/ 1731592 h 2077919"/>
                <a:gd name="connsiteX5" fmla="*/ 4663822 w 5010149"/>
                <a:gd name="connsiteY5" fmla="*/ 2077919 h 2077919"/>
                <a:gd name="connsiteX6" fmla="*/ 346327 w 5010149"/>
                <a:gd name="connsiteY6" fmla="*/ 2077919 h 2077919"/>
                <a:gd name="connsiteX7" fmla="*/ 0 w 5010149"/>
                <a:gd name="connsiteY7" fmla="*/ 1731592 h 2077919"/>
                <a:gd name="connsiteX8" fmla="*/ 0 w 5010149"/>
                <a:gd name="connsiteY8" fmla="*/ 346327 h 2077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49" h="2077919">
                  <a:moveTo>
                    <a:pt x="0" y="346327"/>
                  </a:moveTo>
                  <a:cubicBezTo>
                    <a:pt x="0" y="155056"/>
                    <a:pt x="155056" y="0"/>
                    <a:pt x="346327" y="0"/>
                  </a:cubicBezTo>
                  <a:lnTo>
                    <a:pt x="4663822" y="0"/>
                  </a:lnTo>
                  <a:cubicBezTo>
                    <a:pt x="4855093" y="0"/>
                    <a:pt x="5010149" y="155056"/>
                    <a:pt x="5010149" y="346327"/>
                  </a:cubicBezTo>
                  <a:lnTo>
                    <a:pt x="5010149" y="1731592"/>
                  </a:lnTo>
                  <a:cubicBezTo>
                    <a:pt x="5010149" y="1922863"/>
                    <a:pt x="4855093" y="2077919"/>
                    <a:pt x="4663822" y="2077919"/>
                  </a:cubicBezTo>
                  <a:lnTo>
                    <a:pt x="346327" y="2077919"/>
                  </a:lnTo>
                  <a:cubicBezTo>
                    <a:pt x="155056" y="2077919"/>
                    <a:pt x="0" y="1922863"/>
                    <a:pt x="0" y="1731592"/>
                  </a:cubicBezTo>
                  <a:lnTo>
                    <a:pt x="0" y="34632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876" tIns="192876" rIns="192876" bIns="192876" numCol="1" spcCol="1270" anchor="ctr" anchorCtr="0">
              <a:noAutofit/>
            </a:bodyPr>
            <a:lstStyle/>
            <a:p>
              <a:pPr marL="0" lvl="0" indent="0" algn="l" defTabSz="1066800">
                <a:lnSpc>
                  <a:spcPct val="90000"/>
                </a:lnSpc>
                <a:spcBef>
                  <a:spcPct val="0"/>
                </a:spcBef>
                <a:spcAft>
                  <a:spcPct val="35000"/>
                </a:spcAft>
                <a:buNone/>
              </a:pPr>
              <a:r>
                <a:rPr lang="en-US" sz="2400" kern="1200"/>
                <a:t>A school cannot require a student who is pregnant or has a related condition to get a doctor’s approval to participate in a school program or activity </a:t>
              </a:r>
              <a:r>
                <a:rPr lang="en-US" sz="2400" b="1" kern="1200">
                  <a:solidFill>
                    <a:srgbClr val="FFFF00"/>
                  </a:solidFill>
                </a:rPr>
                <a:t>unless it is required of students with other physical or emotional conditions. </a:t>
              </a:r>
            </a:p>
          </p:txBody>
        </p:sp>
      </p:grpSp>
      <p:sp>
        <p:nvSpPr>
          <p:cNvPr id="13" name="TextBox 12">
            <a:extLst>
              <a:ext uri="{FF2B5EF4-FFF2-40B4-BE49-F238E27FC236}">
                <a16:creationId xmlns:a16="http://schemas.microsoft.com/office/drawing/2014/main" id="{9C27B09A-FFE5-41E3-DE38-597DEFA9C18D}"/>
              </a:ext>
            </a:extLst>
          </p:cNvPr>
          <p:cNvSpPr txBox="1"/>
          <p:nvPr/>
        </p:nvSpPr>
        <p:spPr>
          <a:xfrm>
            <a:off x="766618" y="1304562"/>
            <a:ext cx="4114801" cy="1190445"/>
          </a:xfrm>
          <a:prstGeom prst="rect">
            <a:avLst/>
          </a:prstGeom>
        </p:spPr>
        <p:txBody>
          <a:bodyPr vert="horz" lIns="91440" tIns="45720" rIns="91440" bIns="45720" rtlCol="0" anchor="ctr">
            <a:normAutofit/>
          </a:bodyPr>
          <a:lstStyle/>
          <a:p>
            <a:pPr algn="r">
              <a:lnSpc>
                <a:spcPct val="90000"/>
              </a:lnSpc>
              <a:spcBef>
                <a:spcPts val="1000"/>
              </a:spcBef>
            </a:pPr>
            <a:r>
              <a:rPr lang="en-US" sz="2800" b="1" kern="1200">
                <a:solidFill>
                  <a:schemeClr val="tx1"/>
                </a:solidFill>
                <a:latin typeface="+mn-lt"/>
                <a:ea typeface="+mn-ea"/>
                <a:cs typeface="+mn-cs"/>
              </a:rPr>
              <a:t>Trump Rule (2020)</a:t>
            </a:r>
          </a:p>
        </p:txBody>
      </p:sp>
    </p:spTree>
    <p:extLst>
      <p:ext uri="{BB962C8B-B14F-4D97-AF65-F5344CB8AC3E}">
        <p14:creationId xmlns:p14="http://schemas.microsoft.com/office/powerpoint/2010/main" val="3156756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AC25B-021D-08D8-2851-D87D817902AF}"/>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7288581E-ECF3-E85F-FD53-E0BBE94AEC0F}"/>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2B226821-B0E0-806D-9901-A19579EC4AAD}"/>
              </a:ext>
            </a:extLst>
          </p:cNvPr>
          <p:cNvSpPr txBox="1">
            <a:spLocks/>
          </p:cNvSpPr>
          <p:nvPr/>
        </p:nvSpPr>
        <p:spPr>
          <a:xfrm>
            <a:off x="251336" y="821892"/>
            <a:ext cx="10349269" cy="35519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chemeClr val="accent5">
                    <a:lumMod val="76000"/>
                  </a:schemeClr>
                </a:solidFill>
              </a:rPr>
              <a:t>WHY?</a:t>
            </a:r>
            <a:r>
              <a:rPr lang="en-US" sz="7200" dirty="0">
                <a:solidFill>
                  <a:schemeClr val="accent1"/>
                </a:solidFill>
              </a:rPr>
              <a:t> </a:t>
            </a:r>
            <a:endParaRPr lang="en-US" sz="4800">
              <a:solidFill>
                <a:schemeClr val="accent1"/>
              </a:solidFill>
            </a:endParaRPr>
          </a:p>
          <a:p>
            <a:r>
              <a:rPr lang="en-US" sz="4800" dirty="0">
                <a:solidFill>
                  <a:schemeClr val="accent1"/>
                </a:solidFill>
              </a:rPr>
              <a:t>Why Does this Matter? </a:t>
            </a:r>
            <a:endParaRPr lang="en-US" sz="4800" dirty="0">
              <a:solidFill>
                <a:schemeClr val="accent1"/>
              </a:solidFill>
              <a:ea typeface="Calibri"/>
              <a:cs typeface="Calibri"/>
            </a:endParaRPr>
          </a:p>
          <a:p>
            <a:endParaRPr lang="en-US" sz="32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F1148056-CE2F-7E02-75F4-C79440E71935}"/>
              </a:ext>
            </a:extLst>
          </p:cNvPr>
          <p:cNvSpPr>
            <a:spLocks noGrp="1"/>
          </p:cNvSpPr>
          <p:nvPr>
            <p:ph type="body" sz="quarter" idx="14"/>
          </p:nvPr>
        </p:nvSpPr>
        <p:spPr>
          <a:xfrm>
            <a:off x="3927571" y="6158885"/>
            <a:ext cx="8002772" cy="703516"/>
          </a:xfrm>
        </p:spPr>
        <p:txBody>
          <a:bodyPr>
            <a:normAutofit/>
          </a:bodyPr>
          <a:lstStyle/>
          <a:p>
            <a:r>
              <a:rPr lang="en-US">
                <a:cs typeface="Calibri"/>
              </a:rPr>
              <a:t>Why Do We Care?</a:t>
            </a:r>
            <a:endParaRPr lang="en-US">
              <a:ea typeface="Calibri"/>
              <a:cs typeface="Calibri"/>
            </a:endParaRPr>
          </a:p>
        </p:txBody>
      </p:sp>
      <p:sp>
        <p:nvSpPr>
          <p:cNvPr id="3" name="TextBox 2">
            <a:extLst>
              <a:ext uri="{FF2B5EF4-FFF2-40B4-BE49-F238E27FC236}">
                <a16:creationId xmlns:a16="http://schemas.microsoft.com/office/drawing/2014/main" id="{D279FA96-BE75-67BA-0B6E-5B126083591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5" name="Picture 4" descr="A cartoon of a person with a large head on her neck&#10;&#10;AI-generated content may be incorrect.">
            <a:extLst>
              <a:ext uri="{FF2B5EF4-FFF2-40B4-BE49-F238E27FC236}">
                <a16:creationId xmlns:a16="http://schemas.microsoft.com/office/drawing/2014/main" id="{A1D9F786-14CB-43F7-6762-EE0DEA505B81}"/>
              </a:ext>
            </a:extLst>
          </p:cNvPr>
          <p:cNvPicPr>
            <a:picLocks noChangeAspect="1"/>
          </p:cNvPicPr>
          <p:nvPr/>
        </p:nvPicPr>
        <p:blipFill>
          <a:blip r:embed="rId2"/>
          <a:stretch>
            <a:fillRect/>
          </a:stretch>
        </p:blipFill>
        <p:spPr>
          <a:xfrm>
            <a:off x="6826805" y="611747"/>
            <a:ext cx="3883125" cy="518374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9640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EAE9-EBAC-F749-FCCD-C80F18559A15}"/>
              </a:ext>
            </a:extLst>
          </p:cNvPr>
          <p:cNvSpPr>
            <a:spLocks noGrp="1"/>
          </p:cNvSpPr>
          <p:nvPr>
            <p:ph type="title"/>
          </p:nvPr>
        </p:nvSpPr>
        <p:spPr>
          <a:xfrm>
            <a:off x="594360" y="102875"/>
            <a:ext cx="10873740" cy="1680205"/>
          </a:xfrm>
        </p:spPr>
        <p:txBody>
          <a:bodyPr anchor="b">
            <a:normAutofit/>
          </a:bodyPr>
          <a:lstStyle/>
          <a:p>
            <a:r>
              <a:rPr lang="en-US" dirty="0"/>
              <a:t>Enduring Understandings</a:t>
            </a:r>
          </a:p>
        </p:txBody>
      </p:sp>
      <p:sp>
        <p:nvSpPr>
          <p:cNvPr id="4" name="Rectangle 1">
            <a:extLst>
              <a:ext uri="{FF2B5EF4-FFF2-40B4-BE49-F238E27FC236}">
                <a16:creationId xmlns:a16="http://schemas.microsoft.com/office/drawing/2014/main" id="{E2D8F55C-19E6-9DE4-E540-23FCF89BD91F}"/>
              </a:ext>
            </a:extLst>
          </p:cNvPr>
          <p:cNvSpPr>
            <a:spLocks noGrp="1" noChangeArrowheads="1"/>
          </p:cNvSpPr>
          <p:nvPr>
            <p:ph sz="quarter" idx="13"/>
          </p:nvPr>
        </p:nvSpPr>
        <p:spPr bwMode="auto">
          <a:xfrm>
            <a:off x="2105025" y="2434408"/>
            <a:ext cx="9363075" cy="4271192"/>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lang="en-US" b="1" dirty="0"/>
              <a:t>Non-Discrimination Mandate: Both sets of regulations maintain the core principle that discrimination based on sex is prohibited in any education program or activity receiving federal financial assistance.</a:t>
            </a:r>
            <a:br>
              <a:rPr lang="en-US" b="1" dirty="0"/>
            </a:br>
            <a:br>
              <a:rPr lang="en-US" b="1" dirty="0"/>
            </a:br>
            <a:r>
              <a:rPr lang="en-US" b="1" dirty="0"/>
              <a:t>Title IX Coordinator: The requirement for schools to designate a Title IX Coordinator to oversee compliance with Title IX regulations remained unchanged.</a:t>
            </a:r>
            <a:br>
              <a:rPr lang="en-US" b="1" dirty="0"/>
            </a:br>
            <a:br>
              <a:rPr lang="en-US" b="1" dirty="0"/>
            </a:br>
            <a:r>
              <a:rPr lang="en-US" b="1" dirty="0"/>
              <a:t>Grievance Procedures: Both the 2020 and 2024 regulations require schools to have grievance procedures in place for handling complaints of sex discrimination.</a:t>
            </a:r>
            <a:br>
              <a:rPr lang="en-US" b="1" dirty="0"/>
            </a:br>
            <a:br>
              <a:rPr lang="en-US" b="1" dirty="0"/>
            </a:br>
            <a:r>
              <a:rPr lang="en-US" b="1" dirty="0"/>
              <a:t>Retaliation Prohibition: Both sets of regulations prohibit retaliation against individuals who exercise their rights under Title IX.</a:t>
            </a:r>
            <a:endParaRPr kumimoji="0" lang="en-US" altLang="en-US" b="1" i="0" u="none" strike="noStrike" cap="none" normalizeH="0" baseline="0" dirty="0">
              <a:ln>
                <a:noFill/>
              </a:ln>
              <a:effectLst/>
            </a:endParaRPr>
          </a:p>
        </p:txBody>
      </p:sp>
      <p:sp>
        <p:nvSpPr>
          <p:cNvPr id="5" name="TextBox 4">
            <a:extLst>
              <a:ext uri="{FF2B5EF4-FFF2-40B4-BE49-F238E27FC236}">
                <a16:creationId xmlns:a16="http://schemas.microsoft.com/office/drawing/2014/main" id="{27408B30-786A-A850-786D-C207DA72846B}"/>
              </a:ext>
            </a:extLst>
          </p:cNvPr>
          <p:cNvSpPr txBox="1"/>
          <p:nvPr/>
        </p:nvSpPr>
        <p:spPr>
          <a:xfrm>
            <a:off x="7213060" y="354706"/>
            <a:ext cx="1498600" cy="1200329"/>
          </a:xfrm>
          <a:prstGeom prst="rect">
            <a:avLst/>
          </a:prstGeom>
          <a:noFill/>
        </p:spPr>
        <p:txBody>
          <a:bodyPr wrap="square">
            <a:spAutoFit/>
          </a:bodyPr>
          <a:lstStyle/>
          <a:p>
            <a:pPr algn="ctr"/>
            <a:r>
              <a:rPr lang="en-US" dirty="0">
                <a:solidFill>
                  <a:schemeClr val="accent3"/>
                </a:solidFill>
              </a:rPr>
              <a:t>It Isn't, It Wasn't, It</a:t>
            </a:r>
          </a:p>
          <a:p>
            <a:pPr algn="ctr"/>
            <a:r>
              <a:rPr lang="en-US" dirty="0" err="1">
                <a:solidFill>
                  <a:schemeClr val="accent3"/>
                </a:solidFill>
              </a:rPr>
              <a:t>Ain't</a:t>
            </a:r>
            <a:r>
              <a:rPr lang="en-US" dirty="0">
                <a:solidFill>
                  <a:schemeClr val="accent3"/>
                </a:solidFill>
              </a:rPr>
              <a:t> Never </a:t>
            </a:r>
            <a:r>
              <a:rPr lang="en-US" dirty="0" err="1">
                <a:solidFill>
                  <a:schemeClr val="accent3"/>
                </a:solidFill>
              </a:rPr>
              <a:t>Gonna</a:t>
            </a:r>
            <a:r>
              <a:rPr lang="en-US" dirty="0">
                <a:solidFill>
                  <a:schemeClr val="accent3"/>
                </a:solidFill>
              </a:rPr>
              <a:t> Be</a:t>
            </a:r>
          </a:p>
        </p:txBody>
      </p:sp>
      <p:sp>
        <p:nvSpPr>
          <p:cNvPr id="6" name="TextBox 5">
            <a:extLst>
              <a:ext uri="{FF2B5EF4-FFF2-40B4-BE49-F238E27FC236}">
                <a16:creationId xmlns:a16="http://schemas.microsoft.com/office/drawing/2014/main" id="{0B4BA3AC-D20A-7F97-A5A0-38BC9B116A04}"/>
              </a:ext>
            </a:extLst>
          </p:cNvPr>
          <p:cNvSpPr txBox="1"/>
          <p:nvPr/>
        </p:nvSpPr>
        <p:spPr>
          <a:xfrm>
            <a:off x="10299700" y="1093370"/>
            <a:ext cx="1758949" cy="923330"/>
          </a:xfrm>
          <a:prstGeom prst="rect">
            <a:avLst/>
          </a:prstGeom>
          <a:noFill/>
        </p:spPr>
        <p:txBody>
          <a:bodyPr wrap="square" rtlCol="0">
            <a:spAutoFit/>
          </a:bodyPr>
          <a:lstStyle/>
          <a:p>
            <a:pPr algn="ctr"/>
            <a:r>
              <a:rPr lang="en-US" dirty="0">
                <a:solidFill>
                  <a:schemeClr val="accent3"/>
                </a:solidFill>
              </a:rPr>
              <a:t>It Is, It Was, It is</a:t>
            </a:r>
          </a:p>
          <a:p>
            <a:pPr algn="ctr"/>
            <a:r>
              <a:rPr lang="en-US" dirty="0">
                <a:solidFill>
                  <a:schemeClr val="accent3"/>
                </a:solidFill>
              </a:rPr>
              <a:t>Always Going to Be</a:t>
            </a:r>
          </a:p>
        </p:txBody>
      </p:sp>
      <p:pic>
        <p:nvPicPr>
          <p:cNvPr id="7" name="Picture 6">
            <a:extLst>
              <a:ext uri="{FF2B5EF4-FFF2-40B4-BE49-F238E27FC236}">
                <a16:creationId xmlns:a16="http://schemas.microsoft.com/office/drawing/2014/main" id="{E2319C17-9D5D-B99F-DDE4-6FCDB39CA39F}"/>
              </a:ext>
            </a:extLst>
          </p:cNvPr>
          <p:cNvPicPr>
            <a:picLocks noChangeAspect="1"/>
          </p:cNvPicPr>
          <p:nvPr/>
        </p:nvPicPr>
        <p:blipFill>
          <a:blip r:embed="rId2"/>
          <a:stretch>
            <a:fillRect/>
          </a:stretch>
        </p:blipFill>
        <p:spPr>
          <a:xfrm>
            <a:off x="8552909" y="336495"/>
            <a:ext cx="1880683" cy="2239427"/>
          </a:xfrm>
          <a:prstGeom prst="rect">
            <a:avLst/>
          </a:prstGeom>
        </p:spPr>
      </p:pic>
    </p:spTree>
    <p:extLst>
      <p:ext uri="{BB962C8B-B14F-4D97-AF65-F5344CB8AC3E}">
        <p14:creationId xmlns:p14="http://schemas.microsoft.com/office/powerpoint/2010/main" val="16094257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D5F0-2F1F-BF94-16BA-367EC2410CBA}"/>
              </a:ext>
            </a:extLst>
          </p:cNvPr>
          <p:cNvSpPr>
            <a:spLocks noGrp="1"/>
          </p:cNvSpPr>
          <p:nvPr>
            <p:ph type="ctrTitle"/>
          </p:nvPr>
        </p:nvSpPr>
        <p:spPr>
          <a:xfrm>
            <a:off x="4387273" y="411479"/>
            <a:ext cx="7409031" cy="3291840"/>
          </a:xfrm>
        </p:spPr>
        <p:txBody>
          <a:bodyPr/>
          <a:lstStyle/>
          <a:p>
            <a:pPr algn="ctr"/>
            <a:r>
              <a:rPr lang="en-US"/>
              <a:t>Reoccurring Issues: A Closer Look</a:t>
            </a:r>
            <a:br>
              <a:rPr lang="en-US"/>
            </a:br>
            <a:endParaRPr lang="en-US"/>
          </a:p>
        </p:txBody>
      </p:sp>
    </p:spTree>
    <p:extLst>
      <p:ext uri="{BB962C8B-B14F-4D97-AF65-F5344CB8AC3E}">
        <p14:creationId xmlns:p14="http://schemas.microsoft.com/office/powerpoint/2010/main" val="3605171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63D6-2546-C75C-C0FE-0A64DB58EB43}"/>
              </a:ext>
            </a:extLst>
          </p:cNvPr>
          <p:cNvSpPr>
            <a:spLocks noGrp="1"/>
          </p:cNvSpPr>
          <p:nvPr>
            <p:ph type="title"/>
          </p:nvPr>
        </p:nvSpPr>
        <p:spPr>
          <a:xfrm>
            <a:off x="594360" y="202400"/>
            <a:ext cx="10972800" cy="1570325"/>
          </a:xfrm>
        </p:spPr>
        <p:txBody>
          <a:bodyPr anchor="b">
            <a:normAutofit/>
          </a:bodyPr>
          <a:lstStyle/>
          <a:p>
            <a:r>
              <a:rPr lang="en-US"/>
              <a:t>Fondling</a:t>
            </a:r>
          </a:p>
        </p:txBody>
      </p:sp>
      <p:graphicFrame>
        <p:nvGraphicFramePr>
          <p:cNvPr id="5" name="Content Placeholder 2">
            <a:extLst>
              <a:ext uri="{FF2B5EF4-FFF2-40B4-BE49-F238E27FC236}">
                <a16:creationId xmlns:a16="http://schemas.microsoft.com/office/drawing/2014/main" id="{CF6D519F-740E-9315-4BE0-127B1207F525}"/>
              </a:ext>
            </a:extLst>
          </p:cNvPr>
          <p:cNvGraphicFramePr>
            <a:graphicFrameLocks noGrp="1"/>
          </p:cNvGraphicFramePr>
          <p:nvPr>
            <p:ph type="tbl" sz="quarter" idx="10"/>
            <p:extLst>
              <p:ext uri="{D42A27DB-BD31-4B8C-83A1-F6EECF244321}">
                <p14:modId xmlns:p14="http://schemas.microsoft.com/office/powerpoint/2010/main" val="3051956949"/>
              </p:ext>
            </p:extLst>
          </p:nvPr>
        </p:nvGraphicFramePr>
        <p:xfrm>
          <a:off x="594360" y="2628629"/>
          <a:ext cx="10972800" cy="3636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55943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4B175-5497-8C03-2E63-17446FFD4635}"/>
              </a:ext>
            </a:extLst>
          </p:cNvPr>
          <p:cNvSpPr>
            <a:spLocks noGrp="1"/>
          </p:cNvSpPr>
          <p:nvPr>
            <p:ph type="ctrTitle"/>
          </p:nvPr>
        </p:nvSpPr>
        <p:spPr/>
        <p:txBody>
          <a:bodyPr/>
          <a:lstStyle/>
          <a:p>
            <a:r>
              <a:rPr lang="en-US"/>
              <a:t>Title IX – Determination &amp; Processes</a:t>
            </a:r>
          </a:p>
        </p:txBody>
      </p:sp>
    </p:spTree>
    <p:extLst>
      <p:ext uri="{BB962C8B-B14F-4D97-AF65-F5344CB8AC3E}">
        <p14:creationId xmlns:p14="http://schemas.microsoft.com/office/powerpoint/2010/main" val="9415267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DC7A-8E0A-2FC6-DDC8-BC78898A3E55}"/>
              </a:ext>
            </a:extLst>
          </p:cNvPr>
          <p:cNvSpPr>
            <a:spLocks noGrp="1"/>
          </p:cNvSpPr>
          <p:nvPr>
            <p:ph type="title"/>
          </p:nvPr>
        </p:nvSpPr>
        <p:spPr/>
        <p:txBody>
          <a:bodyPr/>
          <a:lstStyle/>
          <a:p>
            <a:r>
              <a:rPr lang="en-US"/>
              <a:t>Part I</a:t>
            </a:r>
          </a:p>
        </p:txBody>
      </p:sp>
      <p:sp>
        <p:nvSpPr>
          <p:cNvPr id="3" name="Content Placeholder 2">
            <a:extLst>
              <a:ext uri="{FF2B5EF4-FFF2-40B4-BE49-F238E27FC236}">
                <a16:creationId xmlns:a16="http://schemas.microsoft.com/office/drawing/2014/main" id="{2C785613-5FBF-D644-E7CC-0D7C298D4294}"/>
              </a:ext>
            </a:extLst>
          </p:cNvPr>
          <p:cNvSpPr>
            <a:spLocks noGrp="1"/>
          </p:cNvSpPr>
          <p:nvPr>
            <p:ph sz="quarter" idx="16"/>
          </p:nvPr>
        </p:nvSpPr>
        <p:spPr/>
        <p:txBody>
          <a:bodyPr/>
          <a:lstStyle/>
          <a:p>
            <a:r>
              <a:rPr lang="en-US"/>
              <a:t>Determination &amp; Process Decision</a:t>
            </a:r>
          </a:p>
        </p:txBody>
      </p:sp>
      <p:pic>
        <p:nvPicPr>
          <p:cNvPr id="14" name="Picture Placeholder 9" descr="Flowchart with solid fill">
            <a:hlinkClick r:id="rId2"/>
            <a:extLst>
              <a:ext uri="{FF2B5EF4-FFF2-40B4-BE49-F238E27FC236}">
                <a16:creationId xmlns:a16="http://schemas.microsoft.com/office/drawing/2014/main" id="{F3B689E2-7F32-63BE-FEA8-A0BC36C6AA07}"/>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l="5394" r="5394"/>
          <a:stretch>
            <a:fillRect/>
          </a:stretch>
        </p:blipFill>
        <p:spPr>
          <a:xfrm>
            <a:off x="6096000" y="0"/>
            <a:ext cx="6118225" cy="6858000"/>
          </a:xfrm>
        </p:spPr>
      </p:pic>
      <p:sp>
        <p:nvSpPr>
          <p:cNvPr id="6" name="TextBox 5">
            <a:extLst>
              <a:ext uri="{FF2B5EF4-FFF2-40B4-BE49-F238E27FC236}">
                <a16:creationId xmlns:a16="http://schemas.microsoft.com/office/drawing/2014/main" id="{ABD5C2A5-611B-EA0E-A029-947427FE137C}"/>
              </a:ext>
            </a:extLst>
          </p:cNvPr>
          <p:cNvSpPr txBox="1"/>
          <p:nvPr/>
        </p:nvSpPr>
        <p:spPr>
          <a:xfrm>
            <a:off x="1055614" y="4844642"/>
            <a:ext cx="2481743"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See the handouts.</a:t>
            </a:r>
          </a:p>
        </p:txBody>
      </p:sp>
    </p:spTree>
    <p:extLst>
      <p:ext uri="{BB962C8B-B14F-4D97-AF65-F5344CB8AC3E}">
        <p14:creationId xmlns:p14="http://schemas.microsoft.com/office/powerpoint/2010/main" val="41945436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D8D7C4B-280F-F63C-A163-78304A8B50E5}"/>
              </a:ext>
            </a:extLst>
          </p:cNvPr>
          <p:cNvSpPr>
            <a:spLocks noGrp="1"/>
          </p:cNvSpPr>
          <p:nvPr>
            <p:ph type="ctrTitle"/>
          </p:nvPr>
        </p:nvSpPr>
        <p:spPr>
          <a:xfrm>
            <a:off x="6299835" y="430529"/>
            <a:ext cx="5486400" cy="3291840"/>
          </a:xfrm>
        </p:spPr>
        <p:txBody>
          <a:bodyPr anchor="b">
            <a:normAutofit/>
          </a:bodyPr>
          <a:lstStyle/>
          <a:p>
            <a:r>
              <a:rPr lang="en-US"/>
              <a:t>Sample Verification</a:t>
            </a:r>
          </a:p>
        </p:txBody>
      </p:sp>
      <p:pic>
        <p:nvPicPr>
          <p:cNvPr id="9" name="Content Placeholder 8" descr="A close-up of a form&#10;&#10;AI-generated content may be incorrect.">
            <a:extLst>
              <a:ext uri="{FF2B5EF4-FFF2-40B4-BE49-F238E27FC236}">
                <a16:creationId xmlns:a16="http://schemas.microsoft.com/office/drawing/2014/main" id="{4C69D0E3-A0C5-4683-E9C0-5458F73C1C6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tretch/>
        </p:blipFill>
        <p:spPr>
          <a:xfrm>
            <a:off x="238112" y="-11113"/>
            <a:ext cx="5314975" cy="6880226"/>
          </a:xfrm>
          <a:noFill/>
        </p:spPr>
      </p:pic>
      <p:sp>
        <p:nvSpPr>
          <p:cNvPr id="21" name="Text Placeholder 3">
            <a:extLst>
              <a:ext uri="{FF2B5EF4-FFF2-40B4-BE49-F238E27FC236}">
                <a16:creationId xmlns:a16="http://schemas.microsoft.com/office/drawing/2014/main" id="{BBBE42B3-DC65-1F81-9BEB-DC9E03926432}"/>
              </a:ext>
            </a:extLst>
          </p:cNvPr>
          <p:cNvSpPr>
            <a:spLocks noGrp="1"/>
          </p:cNvSpPr>
          <p:nvPr>
            <p:ph type="body" sz="quarter" idx="11"/>
          </p:nvPr>
        </p:nvSpPr>
        <p:spPr>
          <a:xfrm>
            <a:off x="6299835" y="4568602"/>
            <a:ext cx="5486400" cy="1645920"/>
          </a:xfrm>
        </p:spPr>
        <p:txBody>
          <a:bodyPr/>
          <a:lstStyle/>
          <a:p>
            <a:r>
              <a:rPr lang="en-US"/>
              <a:t>Don’t forget to check the boxes!</a:t>
            </a:r>
          </a:p>
        </p:txBody>
      </p:sp>
    </p:spTree>
    <p:extLst>
      <p:ext uri="{BB962C8B-B14F-4D97-AF65-F5344CB8AC3E}">
        <p14:creationId xmlns:p14="http://schemas.microsoft.com/office/powerpoint/2010/main" val="2829483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DC7A-8E0A-2FC6-DDC8-BC78898A3E55}"/>
              </a:ext>
            </a:extLst>
          </p:cNvPr>
          <p:cNvSpPr>
            <a:spLocks noGrp="1"/>
          </p:cNvSpPr>
          <p:nvPr>
            <p:ph type="title"/>
          </p:nvPr>
        </p:nvSpPr>
        <p:spPr/>
        <p:txBody>
          <a:bodyPr/>
          <a:lstStyle/>
          <a:p>
            <a:r>
              <a:rPr lang="en-US"/>
              <a:t>Part II</a:t>
            </a:r>
          </a:p>
        </p:txBody>
      </p:sp>
      <p:sp>
        <p:nvSpPr>
          <p:cNvPr id="3" name="Content Placeholder 2">
            <a:extLst>
              <a:ext uri="{FF2B5EF4-FFF2-40B4-BE49-F238E27FC236}">
                <a16:creationId xmlns:a16="http://schemas.microsoft.com/office/drawing/2014/main" id="{2C785613-5FBF-D644-E7CC-0D7C298D4294}"/>
              </a:ext>
            </a:extLst>
          </p:cNvPr>
          <p:cNvSpPr>
            <a:spLocks noGrp="1"/>
          </p:cNvSpPr>
          <p:nvPr>
            <p:ph sz="quarter" idx="16"/>
          </p:nvPr>
        </p:nvSpPr>
        <p:spPr/>
        <p:txBody>
          <a:bodyPr/>
          <a:lstStyle/>
          <a:p>
            <a:r>
              <a:rPr lang="en-US"/>
              <a:t>Informal Resolution</a:t>
            </a:r>
          </a:p>
          <a:p>
            <a:r>
              <a:rPr lang="en-US"/>
              <a:t>*both parties must consent</a:t>
            </a:r>
          </a:p>
        </p:txBody>
      </p:sp>
      <p:pic>
        <p:nvPicPr>
          <p:cNvPr id="10" name="Picture Placeholder 9" descr="Flowchart with solid fill">
            <a:hlinkClick r:id="rId2"/>
            <a:extLst>
              <a:ext uri="{FF2B5EF4-FFF2-40B4-BE49-F238E27FC236}">
                <a16:creationId xmlns:a16="http://schemas.microsoft.com/office/drawing/2014/main" id="{A3D6B2D6-4409-166F-2585-2ACFE95EEA81}"/>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l="5394" r="5394"/>
          <a:stretch>
            <a:fillRect/>
          </a:stretch>
        </p:blipFill>
        <p:spPr/>
      </p:pic>
      <p:sp>
        <p:nvSpPr>
          <p:cNvPr id="5" name="TextBox 4">
            <a:extLst>
              <a:ext uri="{FF2B5EF4-FFF2-40B4-BE49-F238E27FC236}">
                <a16:creationId xmlns:a16="http://schemas.microsoft.com/office/drawing/2014/main" id="{1B77104D-829E-3ECE-BB3C-87482A0EDC39}"/>
              </a:ext>
            </a:extLst>
          </p:cNvPr>
          <p:cNvSpPr txBox="1"/>
          <p:nvPr/>
        </p:nvSpPr>
        <p:spPr>
          <a:xfrm>
            <a:off x="1055614" y="4844642"/>
            <a:ext cx="2481743"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See the handouts.</a:t>
            </a:r>
          </a:p>
        </p:txBody>
      </p:sp>
    </p:spTree>
    <p:extLst>
      <p:ext uri="{BB962C8B-B14F-4D97-AF65-F5344CB8AC3E}">
        <p14:creationId xmlns:p14="http://schemas.microsoft.com/office/powerpoint/2010/main" val="1835442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ADC7A-8E0A-2FC6-DDC8-BC78898A3E55}"/>
              </a:ext>
            </a:extLst>
          </p:cNvPr>
          <p:cNvSpPr>
            <a:spLocks noGrp="1"/>
          </p:cNvSpPr>
          <p:nvPr>
            <p:ph type="title"/>
          </p:nvPr>
        </p:nvSpPr>
        <p:spPr/>
        <p:txBody>
          <a:bodyPr/>
          <a:lstStyle/>
          <a:p>
            <a:r>
              <a:rPr lang="en-US"/>
              <a:t>Part III</a:t>
            </a:r>
          </a:p>
        </p:txBody>
      </p:sp>
      <p:sp>
        <p:nvSpPr>
          <p:cNvPr id="3" name="Content Placeholder 2">
            <a:extLst>
              <a:ext uri="{FF2B5EF4-FFF2-40B4-BE49-F238E27FC236}">
                <a16:creationId xmlns:a16="http://schemas.microsoft.com/office/drawing/2014/main" id="{2C785613-5FBF-D644-E7CC-0D7C298D4294}"/>
              </a:ext>
            </a:extLst>
          </p:cNvPr>
          <p:cNvSpPr>
            <a:spLocks noGrp="1"/>
          </p:cNvSpPr>
          <p:nvPr>
            <p:ph sz="quarter" idx="16"/>
          </p:nvPr>
        </p:nvSpPr>
        <p:spPr/>
        <p:txBody>
          <a:bodyPr/>
          <a:lstStyle/>
          <a:p>
            <a:r>
              <a:rPr lang="en-US"/>
              <a:t>Formal Investigation &amp; Decision</a:t>
            </a:r>
          </a:p>
          <a:p>
            <a:r>
              <a:rPr lang="en-US"/>
              <a:t>*at least a 40-Day process</a:t>
            </a:r>
          </a:p>
        </p:txBody>
      </p:sp>
      <p:pic>
        <p:nvPicPr>
          <p:cNvPr id="10" name="Picture Placeholder 9" descr="Flowchart with solid fill">
            <a:hlinkClick r:id="rId2"/>
            <a:extLst>
              <a:ext uri="{FF2B5EF4-FFF2-40B4-BE49-F238E27FC236}">
                <a16:creationId xmlns:a16="http://schemas.microsoft.com/office/drawing/2014/main" id="{A3D6B2D6-4409-166F-2585-2ACFE95EEA81}"/>
              </a:ext>
            </a:extLst>
          </p:cNvPr>
          <p:cNvPicPr>
            <a:picLocks noGrp="1" noChangeAspect="1"/>
          </p:cNvPicPr>
          <p:nvPr>
            <p:ph type="pic" sz="quarter" idx="15"/>
          </p:nvPr>
        </p:nvPicPr>
        <p:blipFill>
          <a:blip r:embed="rId3">
            <a:extLst>
              <a:ext uri="{96DAC541-7B7A-43D3-8B79-37D633B846F1}">
                <asvg:svgBlip xmlns:asvg="http://schemas.microsoft.com/office/drawing/2016/SVG/main" r:embed="rId4"/>
              </a:ext>
            </a:extLst>
          </a:blip>
          <a:srcRect l="5394" r="5394"/>
          <a:stretch>
            <a:fillRect/>
          </a:stretch>
        </p:blipFill>
        <p:spPr/>
      </p:pic>
      <p:sp>
        <p:nvSpPr>
          <p:cNvPr id="5" name="TextBox 4">
            <a:extLst>
              <a:ext uri="{FF2B5EF4-FFF2-40B4-BE49-F238E27FC236}">
                <a16:creationId xmlns:a16="http://schemas.microsoft.com/office/drawing/2014/main" id="{A698E948-283E-CFAB-953B-93C09A836235}"/>
              </a:ext>
            </a:extLst>
          </p:cNvPr>
          <p:cNvSpPr txBox="1"/>
          <p:nvPr/>
        </p:nvSpPr>
        <p:spPr>
          <a:xfrm>
            <a:off x="1055614" y="4844642"/>
            <a:ext cx="2481743" cy="369332"/>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See the handouts.</a:t>
            </a:r>
          </a:p>
        </p:txBody>
      </p:sp>
    </p:spTree>
    <p:extLst>
      <p:ext uri="{BB962C8B-B14F-4D97-AF65-F5344CB8AC3E}">
        <p14:creationId xmlns:p14="http://schemas.microsoft.com/office/powerpoint/2010/main" val="8529882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E10EA-F6FB-68A6-B6FE-D98B85D6FD29}"/>
              </a:ext>
            </a:extLst>
          </p:cNvPr>
          <p:cNvSpPr>
            <a:spLocks noGrp="1"/>
          </p:cNvSpPr>
          <p:nvPr>
            <p:ph type="ctrTitle"/>
          </p:nvPr>
        </p:nvSpPr>
        <p:spPr/>
        <p:txBody>
          <a:bodyPr/>
          <a:lstStyle/>
          <a:p>
            <a:r>
              <a:rPr lang="en-US" dirty="0"/>
              <a:t>Scenarios</a:t>
            </a:r>
          </a:p>
        </p:txBody>
      </p:sp>
      <p:sp>
        <p:nvSpPr>
          <p:cNvPr id="3" name="TextBox 2">
            <a:hlinkClick r:id="rId2"/>
            <a:extLst>
              <a:ext uri="{FF2B5EF4-FFF2-40B4-BE49-F238E27FC236}">
                <a16:creationId xmlns:a16="http://schemas.microsoft.com/office/drawing/2014/main" id="{C9741CE8-6E06-D86A-0B36-396EA779337E}"/>
              </a:ext>
            </a:extLst>
          </p:cNvPr>
          <p:cNvSpPr txBox="1"/>
          <p:nvPr/>
        </p:nvSpPr>
        <p:spPr>
          <a:xfrm>
            <a:off x="6375400" y="50673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613350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49BE-0845-27DD-06AF-5E8663A9CA98}"/>
              </a:ext>
            </a:extLst>
          </p:cNvPr>
          <p:cNvSpPr>
            <a:spLocks noGrp="1"/>
          </p:cNvSpPr>
          <p:nvPr>
            <p:ph type="title"/>
          </p:nvPr>
        </p:nvSpPr>
        <p:spPr/>
        <p:txBody>
          <a:bodyPr/>
          <a:lstStyle/>
          <a:p>
            <a:r>
              <a:rPr lang="en-US" dirty="0"/>
              <a:t>Scenario 1</a:t>
            </a:r>
          </a:p>
        </p:txBody>
      </p:sp>
      <p:sp>
        <p:nvSpPr>
          <p:cNvPr id="3" name="Content Placeholder 2">
            <a:extLst>
              <a:ext uri="{FF2B5EF4-FFF2-40B4-BE49-F238E27FC236}">
                <a16:creationId xmlns:a16="http://schemas.microsoft.com/office/drawing/2014/main" id="{1D2E5723-46E4-0D93-ECB8-67EED03ED0DC}"/>
              </a:ext>
            </a:extLst>
          </p:cNvPr>
          <p:cNvSpPr>
            <a:spLocks noGrp="1"/>
          </p:cNvSpPr>
          <p:nvPr>
            <p:ph sz="quarter" idx="13"/>
          </p:nvPr>
        </p:nvSpPr>
        <p:spPr/>
        <p:txBody>
          <a:bodyPr/>
          <a:lstStyle/>
          <a:p>
            <a:r>
              <a:rPr lang="en-US" dirty="0"/>
              <a:t>Situation: The math teacher request that a student stays after class. The math teacher tells the student that they will receive an "A" in the class if they go on a date with them.</a:t>
            </a:r>
          </a:p>
          <a:p>
            <a:r>
              <a:rPr lang="en-US" dirty="0"/>
              <a:t>Does the school have jurisdiction?</a:t>
            </a:r>
          </a:p>
          <a:p>
            <a:r>
              <a:rPr lang="en-US" dirty="0"/>
              <a:t>If proven, is this an example of sexual harassment?</a:t>
            </a:r>
          </a:p>
          <a:p>
            <a:r>
              <a:rPr lang="en-US" dirty="0"/>
              <a:t>If so, what type of harassment is witnessed here?</a:t>
            </a:r>
          </a:p>
          <a:p>
            <a:endParaRPr lang="en-US" dirty="0"/>
          </a:p>
        </p:txBody>
      </p:sp>
    </p:spTree>
    <p:extLst>
      <p:ext uri="{BB962C8B-B14F-4D97-AF65-F5344CB8AC3E}">
        <p14:creationId xmlns:p14="http://schemas.microsoft.com/office/powerpoint/2010/main" val="238632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47DE9-90B4-0F35-6FC2-3A61C9C1E112}"/>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04C19E42-326A-E96C-FF34-06F71F94DB7E}"/>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727911A7-68C1-28ED-25E6-38080D09D0B5}"/>
              </a:ext>
            </a:extLst>
          </p:cNvPr>
          <p:cNvSpPr txBox="1">
            <a:spLocks/>
          </p:cNvSpPr>
          <p:nvPr/>
        </p:nvSpPr>
        <p:spPr>
          <a:xfrm>
            <a:off x="251336" y="821892"/>
            <a:ext cx="10349269" cy="35519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accent5">
                    <a:lumMod val="76000"/>
                  </a:schemeClr>
                </a:solidFill>
              </a:rPr>
              <a:t>WHY?</a:t>
            </a:r>
            <a:r>
              <a:rPr lang="en-US" sz="4800">
                <a:solidFill>
                  <a:schemeClr val="accent1"/>
                </a:solidFill>
              </a:rPr>
              <a:t> </a:t>
            </a:r>
            <a:r>
              <a:rPr lang="en-US" sz="3200">
                <a:solidFill>
                  <a:schemeClr val="accent1"/>
                </a:solidFill>
              </a:rPr>
              <a:t>Why Does this Matter? </a:t>
            </a:r>
            <a:endParaRPr lang="en-US" sz="3200">
              <a:solidFill>
                <a:schemeClr val="accent1"/>
              </a:solidFill>
              <a:ea typeface="Calibri"/>
              <a:cs typeface="Calibri"/>
            </a:endParaRPr>
          </a:p>
          <a:p>
            <a:endParaRPr lang="en-US" sz="32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02EF19E1-BB74-FBDE-0256-2BF1F162B5AA}"/>
              </a:ext>
            </a:extLst>
          </p:cNvPr>
          <p:cNvSpPr>
            <a:spLocks noGrp="1"/>
          </p:cNvSpPr>
          <p:nvPr>
            <p:ph type="body" sz="quarter" idx="14"/>
          </p:nvPr>
        </p:nvSpPr>
        <p:spPr>
          <a:xfrm>
            <a:off x="3927571" y="6158885"/>
            <a:ext cx="8002772" cy="703516"/>
          </a:xfrm>
        </p:spPr>
        <p:txBody>
          <a:bodyPr>
            <a:normAutofit/>
          </a:bodyPr>
          <a:lstStyle/>
          <a:p>
            <a:r>
              <a:rPr lang="en-US">
                <a:cs typeface="Calibri"/>
              </a:rPr>
              <a:t>Why Do We Care?</a:t>
            </a:r>
            <a:endParaRPr lang="en-US">
              <a:ea typeface="Calibri"/>
              <a:cs typeface="Calibri"/>
            </a:endParaRPr>
          </a:p>
        </p:txBody>
      </p:sp>
      <p:sp>
        <p:nvSpPr>
          <p:cNvPr id="3" name="TextBox 2">
            <a:extLst>
              <a:ext uri="{FF2B5EF4-FFF2-40B4-BE49-F238E27FC236}">
                <a16:creationId xmlns:a16="http://schemas.microsoft.com/office/drawing/2014/main" id="{D623F4C3-315C-48E1-AEF6-4D77BB43859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5" name="Picture 4" descr="A logo of an eagle&#10;&#10;AI-generated content may be incorrect.">
            <a:extLst>
              <a:ext uri="{FF2B5EF4-FFF2-40B4-BE49-F238E27FC236}">
                <a16:creationId xmlns:a16="http://schemas.microsoft.com/office/drawing/2014/main" id="{CF217C76-0EC3-7D67-6D3C-F9CA7096D9C1}"/>
              </a:ext>
            </a:extLst>
          </p:cNvPr>
          <p:cNvPicPr>
            <a:picLocks noChangeAspect="1"/>
          </p:cNvPicPr>
          <p:nvPr/>
        </p:nvPicPr>
        <p:blipFill>
          <a:blip r:embed="rId2"/>
          <a:stretch>
            <a:fillRect/>
          </a:stretch>
        </p:blipFill>
        <p:spPr>
          <a:xfrm>
            <a:off x="3923772" y="1616605"/>
            <a:ext cx="4185708" cy="4164540"/>
          </a:xfrm>
          <a:prstGeom prst="rect">
            <a:avLst/>
          </a:prstGeom>
        </p:spPr>
      </p:pic>
    </p:spTree>
    <p:extLst>
      <p:ext uri="{BB962C8B-B14F-4D97-AF65-F5344CB8AC3E}">
        <p14:creationId xmlns:p14="http://schemas.microsoft.com/office/powerpoint/2010/main" val="481652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49BE-0845-27DD-06AF-5E8663A9CA98}"/>
              </a:ext>
            </a:extLst>
          </p:cNvPr>
          <p:cNvSpPr>
            <a:spLocks noGrp="1"/>
          </p:cNvSpPr>
          <p:nvPr>
            <p:ph type="title"/>
          </p:nvPr>
        </p:nvSpPr>
        <p:spPr/>
        <p:txBody>
          <a:bodyPr/>
          <a:lstStyle/>
          <a:p>
            <a:r>
              <a:rPr lang="en-US" dirty="0"/>
              <a:t>Scenario 2</a:t>
            </a:r>
          </a:p>
        </p:txBody>
      </p:sp>
      <p:sp>
        <p:nvSpPr>
          <p:cNvPr id="3" name="Content Placeholder 2">
            <a:extLst>
              <a:ext uri="{FF2B5EF4-FFF2-40B4-BE49-F238E27FC236}">
                <a16:creationId xmlns:a16="http://schemas.microsoft.com/office/drawing/2014/main" id="{1D2E5723-46E4-0D93-ECB8-67EED03ED0DC}"/>
              </a:ext>
            </a:extLst>
          </p:cNvPr>
          <p:cNvSpPr>
            <a:spLocks noGrp="1"/>
          </p:cNvSpPr>
          <p:nvPr>
            <p:ph sz="quarter" idx="13"/>
          </p:nvPr>
        </p:nvSpPr>
        <p:spPr/>
        <p:txBody>
          <a:bodyPr/>
          <a:lstStyle/>
          <a:p>
            <a:r>
              <a:rPr lang="en-US" dirty="0"/>
              <a:t>Situation: A male student repeatedly follows a female student across campus and inside the school building, sends her daily sexually explicit texts, and makes crude comments in class. She has begun skipping class and avoiding certain areas of campus.</a:t>
            </a:r>
          </a:p>
          <a:p>
            <a:r>
              <a:rPr lang="en-US" dirty="0"/>
              <a:t>Does the school have jurisdiction?</a:t>
            </a:r>
          </a:p>
          <a:p>
            <a:r>
              <a:rPr lang="en-US" dirty="0"/>
              <a:t>If proven, is this an example of sexual harassment?</a:t>
            </a:r>
          </a:p>
          <a:p>
            <a:r>
              <a:rPr lang="en-US" dirty="0"/>
              <a:t>If so, what type of harassment is witnessed here?</a:t>
            </a:r>
          </a:p>
          <a:p>
            <a:endParaRPr lang="en-US" dirty="0"/>
          </a:p>
        </p:txBody>
      </p:sp>
    </p:spTree>
    <p:extLst>
      <p:ext uri="{BB962C8B-B14F-4D97-AF65-F5344CB8AC3E}">
        <p14:creationId xmlns:p14="http://schemas.microsoft.com/office/powerpoint/2010/main" val="13101714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49BE-0845-27DD-06AF-5E8663A9CA98}"/>
              </a:ext>
            </a:extLst>
          </p:cNvPr>
          <p:cNvSpPr>
            <a:spLocks noGrp="1"/>
          </p:cNvSpPr>
          <p:nvPr>
            <p:ph type="title"/>
          </p:nvPr>
        </p:nvSpPr>
        <p:spPr/>
        <p:txBody>
          <a:bodyPr/>
          <a:lstStyle/>
          <a:p>
            <a:r>
              <a:rPr lang="en-US" dirty="0"/>
              <a:t>Scenario 3</a:t>
            </a:r>
          </a:p>
        </p:txBody>
      </p:sp>
      <p:sp>
        <p:nvSpPr>
          <p:cNvPr id="3" name="Content Placeholder 2">
            <a:extLst>
              <a:ext uri="{FF2B5EF4-FFF2-40B4-BE49-F238E27FC236}">
                <a16:creationId xmlns:a16="http://schemas.microsoft.com/office/drawing/2014/main" id="{1D2E5723-46E4-0D93-ECB8-67EED03ED0DC}"/>
              </a:ext>
            </a:extLst>
          </p:cNvPr>
          <p:cNvSpPr>
            <a:spLocks noGrp="1"/>
          </p:cNvSpPr>
          <p:nvPr>
            <p:ph sz="quarter" idx="13"/>
          </p:nvPr>
        </p:nvSpPr>
        <p:spPr/>
        <p:txBody>
          <a:bodyPr/>
          <a:lstStyle/>
          <a:p>
            <a:r>
              <a:rPr lang="en-US" dirty="0"/>
              <a:t>Situation: A student participating in the after-school program (housed in the school cafeteria) grabs another student's buttocks without consent. The victim is upset but continues attending classes.</a:t>
            </a:r>
          </a:p>
          <a:p>
            <a:r>
              <a:rPr lang="en-US" dirty="0"/>
              <a:t>Does the school have jurisdiction?</a:t>
            </a:r>
          </a:p>
          <a:p>
            <a:r>
              <a:rPr lang="en-US" dirty="0"/>
              <a:t>If proven, is this an example of sexual harassment?</a:t>
            </a:r>
          </a:p>
          <a:p>
            <a:r>
              <a:rPr lang="en-US" dirty="0"/>
              <a:t>If so, what type of harassment is witnessed here?</a:t>
            </a:r>
          </a:p>
          <a:p>
            <a:endParaRPr lang="en-US" dirty="0"/>
          </a:p>
        </p:txBody>
      </p:sp>
    </p:spTree>
    <p:extLst>
      <p:ext uri="{BB962C8B-B14F-4D97-AF65-F5344CB8AC3E}">
        <p14:creationId xmlns:p14="http://schemas.microsoft.com/office/powerpoint/2010/main" val="673662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49BE-0845-27DD-06AF-5E8663A9CA98}"/>
              </a:ext>
            </a:extLst>
          </p:cNvPr>
          <p:cNvSpPr>
            <a:spLocks noGrp="1"/>
          </p:cNvSpPr>
          <p:nvPr>
            <p:ph type="title"/>
          </p:nvPr>
        </p:nvSpPr>
        <p:spPr/>
        <p:txBody>
          <a:bodyPr/>
          <a:lstStyle/>
          <a:p>
            <a:r>
              <a:rPr lang="en-US" dirty="0"/>
              <a:t>Scenario 4</a:t>
            </a:r>
          </a:p>
        </p:txBody>
      </p:sp>
      <p:sp>
        <p:nvSpPr>
          <p:cNvPr id="3" name="Content Placeholder 2">
            <a:extLst>
              <a:ext uri="{FF2B5EF4-FFF2-40B4-BE49-F238E27FC236}">
                <a16:creationId xmlns:a16="http://schemas.microsoft.com/office/drawing/2014/main" id="{1D2E5723-46E4-0D93-ECB8-67EED03ED0DC}"/>
              </a:ext>
            </a:extLst>
          </p:cNvPr>
          <p:cNvSpPr>
            <a:spLocks noGrp="1"/>
          </p:cNvSpPr>
          <p:nvPr>
            <p:ph sz="quarter" idx="13"/>
          </p:nvPr>
        </p:nvSpPr>
        <p:spPr/>
        <p:txBody>
          <a:bodyPr/>
          <a:lstStyle/>
          <a:p>
            <a:r>
              <a:rPr lang="en-US" dirty="0"/>
              <a:t>Situation: A student frequently tells inappropriate jokes in class that make some students uncomfortable, but they are not directly targeting anyone.</a:t>
            </a:r>
          </a:p>
          <a:p>
            <a:r>
              <a:rPr lang="en-US" dirty="0"/>
              <a:t>Does the school have jurisdiction?</a:t>
            </a:r>
          </a:p>
          <a:p>
            <a:r>
              <a:rPr lang="en-US" dirty="0"/>
              <a:t>If proven, is this an example of sexual harassment?</a:t>
            </a:r>
          </a:p>
          <a:p>
            <a:r>
              <a:rPr lang="en-US" dirty="0"/>
              <a:t>If so, what type of harassment is witnessed here?</a:t>
            </a:r>
          </a:p>
          <a:p>
            <a:endParaRPr lang="en-US" dirty="0"/>
          </a:p>
        </p:txBody>
      </p:sp>
    </p:spTree>
    <p:extLst>
      <p:ext uri="{BB962C8B-B14F-4D97-AF65-F5344CB8AC3E}">
        <p14:creationId xmlns:p14="http://schemas.microsoft.com/office/powerpoint/2010/main" val="42149244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849BE-0845-27DD-06AF-5E8663A9CA98}"/>
              </a:ext>
            </a:extLst>
          </p:cNvPr>
          <p:cNvSpPr>
            <a:spLocks noGrp="1"/>
          </p:cNvSpPr>
          <p:nvPr>
            <p:ph type="title"/>
          </p:nvPr>
        </p:nvSpPr>
        <p:spPr/>
        <p:txBody>
          <a:bodyPr/>
          <a:lstStyle/>
          <a:p>
            <a:r>
              <a:rPr lang="en-US" dirty="0"/>
              <a:t>Scenario 5</a:t>
            </a:r>
          </a:p>
        </p:txBody>
      </p:sp>
      <p:sp>
        <p:nvSpPr>
          <p:cNvPr id="3" name="Content Placeholder 2">
            <a:extLst>
              <a:ext uri="{FF2B5EF4-FFF2-40B4-BE49-F238E27FC236}">
                <a16:creationId xmlns:a16="http://schemas.microsoft.com/office/drawing/2014/main" id="{1D2E5723-46E4-0D93-ECB8-67EED03ED0DC}"/>
              </a:ext>
            </a:extLst>
          </p:cNvPr>
          <p:cNvSpPr>
            <a:spLocks noGrp="1"/>
          </p:cNvSpPr>
          <p:nvPr>
            <p:ph sz="quarter" idx="13"/>
          </p:nvPr>
        </p:nvSpPr>
        <p:spPr/>
        <p:txBody>
          <a:bodyPr/>
          <a:lstStyle/>
          <a:p>
            <a:r>
              <a:rPr lang="en-US" dirty="0"/>
              <a:t>Situation: A student is sexually assaulted by another student in the band hall bathroom. They report the assault to the school custodian.</a:t>
            </a:r>
          </a:p>
          <a:p>
            <a:r>
              <a:rPr lang="en-US" dirty="0"/>
              <a:t>Does the school have jurisdiction?</a:t>
            </a:r>
          </a:p>
          <a:p>
            <a:r>
              <a:rPr lang="en-US" dirty="0"/>
              <a:t>If proven, is this an example of sexual harassment?</a:t>
            </a:r>
          </a:p>
          <a:p>
            <a:r>
              <a:rPr lang="en-US" dirty="0"/>
              <a:t>If so, what type of harassment is witnessed here?</a:t>
            </a:r>
          </a:p>
          <a:p>
            <a:endParaRPr lang="en-US" dirty="0"/>
          </a:p>
        </p:txBody>
      </p:sp>
    </p:spTree>
    <p:extLst>
      <p:ext uri="{BB962C8B-B14F-4D97-AF65-F5344CB8AC3E}">
        <p14:creationId xmlns:p14="http://schemas.microsoft.com/office/powerpoint/2010/main" val="683311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92BA2-1DAE-3BED-3970-C48ADC14223C}"/>
              </a:ext>
            </a:extLst>
          </p:cNvPr>
          <p:cNvSpPr>
            <a:spLocks noGrp="1"/>
          </p:cNvSpPr>
          <p:nvPr>
            <p:ph type="title"/>
          </p:nvPr>
        </p:nvSpPr>
        <p:spPr>
          <a:xfrm>
            <a:off x="594360" y="202401"/>
            <a:ext cx="10972800" cy="787414"/>
          </a:xfrm>
        </p:spPr>
        <p:txBody>
          <a:bodyPr/>
          <a:lstStyle/>
          <a:p>
            <a:r>
              <a:rPr lang="en-US"/>
              <a:t>References</a:t>
            </a:r>
          </a:p>
        </p:txBody>
      </p:sp>
      <p:sp>
        <p:nvSpPr>
          <p:cNvPr id="3" name="Table Placeholder 2">
            <a:extLst>
              <a:ext uri="{FF2B5EF4-FFF2-40B4-BE49-F238E27FC236}">
                <a16:creationId xmlns:a16="http://schemas.microsoft.com/office/drawing/2014/main" id="{8F078C1B-28B2-43AD-5A5F-5D72DEE6B161}"/>
              </a:ext>
            </a:extLst>
          </p:cNvPr>
          <p:cNvSpPr>
            <a:spLocks noGrp="1"/>
          </p:cNvSpPr>
          <p:nvPr>
            <p:ph type="tbl" sz="quarter" idx="10"/>
          </p:nvPr>
        </p:nvSpPr>
        <p:spPr>
          <a:xfrm>
            <a:off x="590309" y="2430666"/>
            <a:ext cx="10963155" cy="4157600"/>
          </a:xfrm>
        </p:spPr>
        <p:txBody>
          <a:bodyPr/>
          <a:lstStyle/>
          <a:p>
            <a:pPr marL="0" indent="0">
              <a:buNone/>
            </a:pPr>
            <a:r>
              <a:rPr lang="en-US" sz="2000" dirty="0">
                <a:solidFill>
                  <a:srgbClr val="2C3E50"/>
                </a:solidFill>
                <a:latin typeface="Calibri"/>
                <a:ea typeface="Calibri"/>
                <a:cs typeface="Calibri"/>
              </a:rPr>
              <a:t>Grant</a:t>
            </a:r>
            <a:r>
              <a:rPr lang="en-US" sz="2000" b="0" i="0" dirty="0">
                <a:solidFill>
                  <a:srgbClr val="2C3E50"/>
                </a:solidFill>
                <a:effectLst/>
                <a:latin typeface="Calibri"/>
                <a:ea typeface="Calibri"/>
                <a:cs typeface="Calibri"/>
              </a:rPr>
              <a:t>, B.J. (2025, February 22). </a:t>
            </a:r>
            <a:r>
              <a:rPr lang="en-US" sz="2000" b="0" i="1" dirty="0">
                <a:solidFill>
                  <a:srgbClr val="2C3E50"/>
                </a:solidFill>
                <a:effectLst/>
                <a:latin typeface="Calibri"/>
                <a:ea typeface="Calibri"/>
                <a:cs typeface="Calibri"/>
              </a:rPr>
              <a:t>Title IX Update: A Return to the 2020 Regulations &amp; Key Clarifications from OCR</a:t>
            </a:r>
            <a:r>
              <a:rPr lang="en-US" sz="2000" b="0" i="0" dirty="0">
                <a:solidFill>
                  <a:srgbClr val="2C3E50"/>
                </a:solidFill>
                <a:effectLst/>
                <a:latin typeface="Calibri"/>
                <a:ea typeface="Calibri"/>
                <a:cs typeface="Calibri"/>
              </a:rPr>
              <a:t>. McGrath Training. </a:t>
            </a:r>
            <a:r>
              <a:rPr lang="en-US" sz="2000" b="0" i="0" dirty="0">
                <a:solidFill>
                  <a:srgbClr val="2C3E50"/>
                </a:solidFill>
                <a:effectLst/>
                <a:latin typeface="Calibri"/>
                <a:ea typeface="Calibri"/>
                <a:cs typeface="Calibri"/>
                <a:hlinkClick r:id="rId2"/>
              </a:rPr>
              <a:t>https://www.mcgrathtraining.com/post/title-ix-update-a-return-to-the-2020-regulations-key-clarifications-from-ocr</a:t>
            </a:r>
            <a:endParaRPr lang="en-US" sz="2000" b="0" i="0" dirty="0">
              <a:solidFill>
                <a:srgbClr val="2C3E50"/>
              </a:solidFill>
              <a:effectLst/>
              <a:latin typeface="Calibri"/>
              <a:ea typeface="Calibri"/>
              <a:cs typeface="Calibri"/>
            </a:endParaRPr>
          </a:p>
          <a:p>
            <a:pPr marL="0" indent="0">
              <a:buNone/>
            </a:pPr>
            <a:r>
              <a:rPr lang="en-US" sz="2000" dirty="0"/>
              <a:t>National Women’s Law Center. (2025, February 11). Biden’s New Title IX Rule: Fact Sheet and Chart - National Women's Law Center. </a:t>
            </a:r>
            <a:r>
              <a:rPr lang="en-US" sz="2000" dirty="0">
                <a:hlinkClick r:id="rId3"/>
              </a:rPr>
              <a:t>https://nwlc.org/resource/bidens-new-title-ix-rule-fact-sheet-and-chart/</a:t>
            </a:r>
            <a:endParaRPr lang="en-US" sz="2000" dirty="0"/>
          </a:p>
          <a:p>
            <a:pPr marL="0" indent="0">
              <a:buNone/>
            </a:pPr>
            <a:endParaRPr lang="en-US" sz="2000"/>
          </a:p>
          <a:p>
            <a:pPr marL="0" indent="0">
              <a:buNone/>
            </a:pPr>
            <a:r>
              <a:rPr lang="en-US" sz="2000" dirty="0"/>
              <a:t>NIBRS Offense Definitions. (2012). Uniform Crime Reporting (UCR) Program National Incident-Based Reporting System (NIBRS). </a:t>
            </a:r>
            <a:r>
              <a:rPr lang="en-US" sz="2000" dirty="0">
                <a:hlinkClick r:id="rId4"/>
              </a:rPr>
              <a:t>https://ucr.fbi.gov/nibrs/2012/resources/nibrs-offense-definitions</a:t>
            </a:r>
            <a:endParaRPr lang="en-US" sz="2000" dirty="0"/>
          </a:p>
          <a:p>
            <a:pPr marL="0" indent="0">
              <a:buNone/>
            </a:pPr>
            <a:endParaRPr lang="en-US" sz="2000"/>
          </a:p>
          <a:p>
            <a:pPr marL="0" indent="0">
              <a:buNone/>
            </a:pPr>
            <a:r>
              <a:rPr lang="en-US" sz="2000" dirty="0"/>
              <a:t>Student Services / Non-Discrimination, Harassment and Title IX. (n.d.). </a:t>
            </a:r>
            <a:r>
              <a:rPr lang="en-US" sz="2000" dirty="0">
                <a:hlinkClick r:id="rId5"/>
              </a:rPr>
              <a:t>https://www.rcboe.org/Page/62245</a:t>
            </a:r>
            <a:endParaRPr lang="en-US" sz="2000" dirty="0"/>
          </a:p>
          <a:p>
            <a:pPr indent="-283210"/>
            <a:endParaRPr lang="en-US"/>
          </a:p>
        </p:txBody>
      </p:sp>
      <p:sp>
        <p:nvSpPr>
          <p:cNvPr id="4" name="Rectangle 1">
            <a:extLst>
              <a:ext uri="{FF2B5EF4-FFF2-40B4-BE49-F238E27FC236}">
                <a16:creationId xmlns:a16="http://schemas.microsoft.com/office/drawing/2014/main" id="{FD16B0FC-19A9-7D14-CAA5-70BF4A8E0AF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National Women’s Law Center. (2025, February 11). </a:t>
            </a:r>
            <a:r>
              <a:rPr kumimoji="0" lang="en-US" altLang="en-US" sz="1200" b="0"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Biden’s New Title IX Rule: Fact Sheet and Chart - National Women's Law Center</a:t>
            </a:r>
            <a:r>
              <a:rPr kumimoji="0" lang="en-US"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https://nwlc.org/resource/bidens-new-title-ix-rule-fact-sheet-and-chart/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3D5F2362-DC1B-FB2D-0BEC-0BC6975E735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National Women’s Law Center. (2025, February 11). </a:t>
            </a:r>
            <a:r>
              <a:rPr kumimoji="0" lang="en-US" altLang="en-US" sz="1200" b="0"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Biden’s New Title IX Rule: Fact Sheet and Chart - National Women's Law Center</a:t>
            </a:r>
            <a:r>
              <a:rPr kumimoji="0" lang="en-US"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https://nwlc.org/resource/bidens-new-title-ix-rule-fact-sheet-and-chart/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85FBEBAB-ED17-1E9E-7B60-65E6B24D2FED}"/>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457056"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NIBRS Offense Definitions</a:t>
            </a:r>
            <a:r>
              <a:rPr kumimoji="0" lang="en-US" altLang="en-US"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(2012). Uniform Crime Reporting (UCR) Program National Incident-Based Reporting System (NIBRS). https://ucr.fbi.gov/nibrs/2012/resources/nibrs-offense-definitions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063504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391DA-0F01-E64C-7254-198304EB6E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B5919E-A39D-BD27-F175-6B799DA9E262}"/>
              </a:ext>
            </a:extLst>
          </p:cNvPr>
          <p:cNvSpPr>
            <a:spLocks noGrp="1"/>
          </p:cNvSpPr>
          <p:nvPr>
            <p:ph type="title"/>
          </p:nvPr>
        </p:nvSpPr>
        <p:spPr>
          <a:xfrm>
            <a:off x="594360" y="189572"/>
            <a:ext cx="6787747" cy="1593507"/>
          </a:xfrm>
        </p:spPr>
        <p:txBody>
          <a:bodyPr anchor="b">
            <a:normAutofit/>
          </a:bodyPr>
          <a:lstStyle/>
          <a:p>
            <a:r>
              <a:rPr lang="en-US" sz="4100" dirty="0"/>
              <a:t>Questions?</a:t>
            </a:r>
            <a:br>
              <a:rPr lang="en-US" sz="4100" dirty="0"/>
            </a:br>
            <a:br>
              <a:rPr lang="en-US" sz="4100" dirty="0"/>
            </a:br>
            <a:r>
              <a:rPr lang="en-US" sz="4100" dirty="0">
                <a:solidFill>
                  <a:schemeClr val="accent6"/>
                </a:solidFill>
              </a:rPr>
              <a:t>Say a Little Prayer for Us...</a:t>
            </a:r>
          </a:p>
        </p:txBody>
      </p:sp>
      <p:pic>
        <p:nvPicPr>
          <p:cNvPr id="3" name="Picture 2" descr="A person in a long dress&#10;&#10;AI-generated content may be incorrect.">
            <a:extLst>
              <a:ext uri="{FF2B5EF4-FFF2-40B4-BE49-F238E27FC236}">
                <a16:creationId xmlns:a16="http://schemas.microsoft.com/office/drawing/2014/main" id="{AFAE1E79-9947-7BD0-9A3D-25B2211DACC6}"/>
              </a:ext>
            </a:extLst>
          </p:cNvPr>
          <p:cNvPicPr>
            <a:picLocks noChangeAspect="1"/>
          </p:cNvPicPr>
          <p:nvPr/>
        </p:nvPicPr>
        <p:blipFill>
          <a:blip r:embed="rId2"/>
          <a:srcRect t="4412" r="4" b="40954"/>
          <a:stretch/>
        </p:blipFill>
        <p:spPr>
          <a:xfrm>
            <a:off x="594359" y="2281918"/>
            <a:ext cx="6787747" cy="3708517"/>
          </a:xfrm>
          <a:prstGeom prst="rect">
            <a:avLst/>
          </a:prstGeom>
          <a:noFill/>
        </p:spPr>
      </p:pic>
    </p:spTree>
    <p:extLst>
      <p:ext uri="{BB962C8B-B14F-4D97-AF65-F5344CB8AC3E}">
        <p14:creationId xmlns:p14="http://schemas.microsoft.com/office/powerpoint/2010/main" val="723102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CEE8-501E-8EDD-218E-C571C3ECAA5D}"/>
            </a:ext>
          </a:extLst>
        </p:cNvPr>
        <p:cNvGrpSpPr/>
        <p:nvPr/>
      </p:nvGrpSpPr>
      <p:grpSpPr>
        <a:xfrm>
          <a:off x="0" y="0"/>
          <a:ext cx="0" cy="0"/>
          <a:chOff x="0" y="0"/>
          <a:chExt cx="0" cy="0"/>
        </a:xfrm>
      </p:grpSpPr>
      <p:sp>
        <p:nvSpPr>
          <p:cNvPr id="21" name="Text Placeholder 1">
            <a:extLst>
              <a:ext uri="{FF2B5EF4-FFF2-40B4-BE49-F238E27FC236}">
                <a16:creationId xmlns:a16="http://schemas.microsoft.com/office/drawing/2014/main" id="{F648EAAD-7441-CEF4-3546-D52D8DBF0874}"/>
              </a:ext>
            </a:extLst>
          </p:cNvPr>
          <p:cNvSpPr>
            <a:spLocks noGrp="1"/>
          </p:cNvSpPr>
          <p:nvPr>
            <p:ph type="body" sz="half" idx="2"/>
          </p:nvPr>
        </p:nvSpPr>
        <p:spPr>
          <a:xfrm>
            <a:off x="47930" y="2601602"/>
            <a:ext cx="7765730" cy="3833942"/>
          </a:xfrm>
        </p:spPr>
        <p:txBody>
          <a:bodyPr vert="horz" lIns="91440" tIns="45720" rIns="91440" bIns="45720" rtlCol="0" anchor="t">
            <a:normAutofit/>
          </a:bodyPr>
          <a:lstStyle/>
          <a:p>
            <a:pPr marL="0" indent="0">
              <a:lnSpc>
                <a:spcPct val="100000"/>
              </a:lnSpc>
              <a:spcBef>
                <a:spcPts val="0"/>
              </a:spcBef>
              <a:buNone/>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ea typeface="Calibri"/>
              <a:cs typeface="Calibri"/>
            </a:endParaRPr>
          </a:p>
          <a:p>
            <a:pPr marL="342900" indent="-342900">
              <a:lnSpc>
                <a:spcPct val="100000"/>
              </a:lnSpc>
              <a:spcBef>
                <a:spcPts val="0"/>
              </a:spcBef>
              <a:buFont typeface="Wingdings" panose="020B0604020202020204" pitchFamily="34" charset="0"/>
              <a:buChar char="Ø"/>
            </a:pPr>
            <a:endParaRPr lang="en-US" sz="2400">
              <a:solidFill>
                <a:srgbClr val="09212B"/>
              </a:solidFill>
              <a:cs typeface="Calibri"/>
            </a:endParaRPr>
          </a:p>
          <a:p>
            <a:pPr marL="0" indent="0">
              <a:lnSpc>
                <a:spcPct val="100000"/>
              </a:lnSpc>
              <a:spcBef>
                <a:spcPts val="0"/>
              </a:spcBef>
              <a:buNone/>
            </a:pPr>
            <a:r>
              <a:rPr lang="en-US" sz="2400">
                <a:solidFill>
                  <a:srgbClr val="000000"/>
                </a:solidFill>
                <a:cs typeface="Calibri"/>
              </a:rPr>
              <a:t>   </a:t>
            </a:r>
            <a:endParaRPr lang="en-US" sz="2400">
              <a:solidFill>
                <a:srgbClr val="000000"/>
              </a:solidFill>
              <a:ea typeface="Calibri"/>
              <a:cs typeface="Calibri" panose="020F0502020204030204"/>
            </a:endParaRPr>
          </a:p>
        </p:txBody>
      </p:sp>
      <p:sp>
        <p:nvSpPr>
          <p:cNvPr id="11" name="Text Placeholder 2">
            <a:extLst>
              <a:ext uri="{FF2B5EF4-FFF2-40B4-BE49-F238E27FC236}">
                <a16:creationId xmlns:a16="http://schemas.microsoft.com/office/drawing/2014/main" id="{75A713C3-AB94-3D71-6C0A-65278DA630AA}"/>
              </a:ext>
            </a:extLst>
          </p:cNvPr>
          <p:cNvSpPr txBox="1">
            <a:spLocks/>
          </p:cNvSpPr>
          <p:nvPr/>
        </p:nvSpPr>
        <p:spPr>
          <a:xfrm>
            <a:off x="251336" y="821892"/>
            <a:ext cx="10349269" cy="355197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chemeClr val="accent5">
                    <a:lumMod val="76000"/>
                  </a:schemeClr>
                </a:solidFill>
              </a:rPr>
              <a:t>WHY?</a:t>
            </a:r>
            <a:r>
              <a:rPr lang="en-US" sz="4800">
                <a:solidFill>
                  <a:schemeClr val="accent1"/>
                </a:solidFill>
              </a:rPr>
              <a:t> </a:t>
            </a:r>
            <a:r>
              <a:rPr lang="en-US" sz="3200">
                <a:solidFill>
                  <a:schemeClr val="accent1"/>
                </a:solidFill>
              </a:rPr>
              <a:t>Why Does this Matter? </a:t>
            </a:r>
            <a:endParaRPr lang="en-US" sz="3200">
              <a:solidFill>
                <a:schemeClr val="accent1"/>
              </a:solidFill>
              <a:ea typeface="Calibri"/>
              <a:cs typeface="Calibri"/>
            </a:endParaRPr>
          </a:p>
          <a:p>
            <a:endParaRPr lang="en-US" sz="3200" b="0">
              <a:solidFill>
                <a:schemeClr val="accent1"/>
              </a:solidFill>
              <a:ea typeface="Calibri"/>
              <a:cs typeface="Calibri"/>
            </a:endParaRPr>
          </a:p>
        </p:txBody>
      </p:sp>
      <p:sp>
        <p:nvSpPr>
          <p:cNvPr id="23" name="Text Placeholder 4">
            <a:extLst>
              <a:ext uri="{FF2B5EF4-FFF2-40B4-BE49-F238E27FC236}">
                <a16:creationId xmlns:a16="http://schemas.microsoft.com/office/drawing/2014/main" id="{B9E7820A-FB79-AF52-F93B-6E21C1D1426E}"/>
              </a:ext>
            </a:extLst>
          </p:cNvPr>
          <p:cNvSpPr>
            <a:spLocks noGrp="1"/>
          </p:cNvSpPr>
          <p:nvPr>
            <p:ph type="body" sz="quarter" idx="14"/>
          </p:nvPr>
        </p:nvSpPr>
        <p:spPr>
          <a:xfrm>
            <a:off x="3927571" y="6158885"/>
            <a:ext cx="8002772" cy="703516"/>
          </a:xfrm>
        </p:spPr>
        <p:txBody>
          <a:bodyPr>
            <a:normAutofit/>
          </a:bodyPr>
          <a:lstStyle/>
          <a:p>
            <a:r>
              <a:rPr lang="en-US">
                <a:cs typeface="Calibri"/>
              </a:rPr>
              <a:t>Why Do We Care?</a:t>
            </a:r>
            <a:endParaRPr lang="en-US">
              <a:ea typeface="Calibri"/>
              <a:cs typeface="Calibri"/>
            </a:endParaRPr>
          </a:p>
        </p:txBody>
      </p:sp>
      <p:sp>
        <p:nvSpPr>
          <p:cNvPr id="3" name="TextBox 2">
            <a:extLst>
              <a:ext uri="{FF2B5EF4-FFF2-40B4-BE49-F238E27FC236}">
                <a16:creationId xmlns:a16="http://schemas.microsoft.com/office/drawing/2014/main" id="{8C8B4E86-F2D1-F5CC-CF1A-DED704C05B3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 </a:t>
            </a:r>
          </a:p>
        </p:txBody>
      </p:sp>
      <p:pic>
        <p:nvPicPr>
          <p:cNvPr id="2" name="Picture 1" descr="A person in sunglasses pointing an object&#10;&#10;AI-generated content may be incorrect.">
            <a:extLst>
              <a:ext uri="{FF2B5EF4-FFF2-40B4-BE49-F238E27FC236}">
                <a16:creationId xmlns:a16="http://schemas.microsoft.com/office/drawing/2014/main" id="{BDBF9135-24DA-5E76-0092-CBCC1F47FE83}"/>
              </a:ext>
            </a:extLst>
          </p:cNvPr>
          <p:cNvPicPr>
            <a:picLocks noChangeAspect="1"/>
          </p:cNvPicPr>
          <p:nvPr/>
        </p:nvPicPr>
        <p:blipFill>
          <a:blip r:embed="rId2"/>
          <a:stretch>
            <a:fillRect/>
          </a:stretch>
        </p:blipFill>
        <p:spPr>
          <a:xfrm>
            <a:off x="3924300" y="1600200"/>
            <a:ext cx="6572250" cy="4191000"/>
          </a:xfrm>
          <a:prstGeom prst="rect">
            <a:avLst/>
          </a:prstGeom>
        </p:spPr>
      </p:pic>
    </p:spTree>
    <p:extLst>
      <p:ext uri="{BB962C8B-B14F-4D97-AF65-F5344CB8AC3E}">
        <p14:creationId xmlns:p14="http://schemas.microsoft.com/office/powerpoint/2010/main" val="27736172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8|5.1|5.1|4.9"/>
</p:tagLst>
</file>

<file path=ppt/theme/theme1.xml><?xml version="1.0" encoding="utf-8"?>
<a:theme xmlns:a="http://schemas.openxmlformats.org/drawingml/2006/main" name="Custom">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ful product roadmap timeline_Win32_SL_v3" id="{061EDF52-E0A6-4B09-AC91-99376BDEAEBE}" vid="{EB6D99AA-2953-4511-BF11-744F79C18307}"/>
    </a:ext>
  </a:extLst>
</a:theme>
</file>

<file path=ppt/theme/theme2.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3.xml><?xml version="1.0" encoding="utf-8"?>
<a:theme xmlns:a="http://schemas.openxmlformats.org/drawingml/2006/main" name="Custom">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RCSS Color">
      <a:dk1>
        <a:srgbClr val="000000"/>
      </a:dk1>
      <a:lt1>
        <a:srgbClr val="FFFFFF"/>
      </a:lt1>
      <a:dk2>
        <a:srgbClr val="09212B"/>
      </a:dk2>
      <a:lt2>
        <a:srgbClr val="F6F6F6"/>
      </a:lt2>
      <a:accent1>
        <a:srgbClr val="006EA0"/>
      </a:accent1>
      <a:accent2>
        <a:srgbClr val="98C6D9"/>
      </a:accent2>
      <a:accent3>
        <a:srgbClr val="CBE1EC"/>
      </a:accent3>
      <a:accent4>
        <a:srgbClr val="E8B548"/>
      </a:accent4>
      <a:accent5>
        <a:srgbClr val="FAD777"/>
      </a:accent5>
      <a:accent6>
        <a:srgbClr val="E98B2C"/>
      </a:accent6>
      <a:hlink>
        <a:srgbClr val="006EA0"/>
      </a:hlink>
      <a:folHlink>
        <a:srgbClr val="98C6D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SS_Presentation_2021_Template [Read-Only]" id="{240D82F8-9361-4A37-947D-AF4787FB85A6}" vid="{8E2B2370-FDAC-4F32-892B-3749F81A8D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3187</Words>
  <Application>Microsoft Office PowerPoint</Application>
  <PresentationFormat>Widescreen</PresentationFormat>
  <Paragraphs>338</Paragraphs>
  <Slides>85</Slides>
  <Notes>3</Notes>
  <HiddenSlides>0</HiddenSlides>
  <MMClips>0</MMClips>
  <ScaleCrop>false</ScaleCrop>
  <HeadingPairs>
    <vt:vector size="4" baseType="variant">
      <vt:variant>
        <vt:lpstr>Theme</vt:lpstr>
      </vt:variant>
      <vt:variant>
        <vt:i4>5</vt:i4>
      </vt:variant>
      <vt:variant>
        <vt:lpstr>Slide Titles</vt:lpstr>
      </vt:variant>
      <vt:variant>
        <vt:i4>85</vt:i4>
      </vt:variant>
    </vt:vector>
  </HeadingPairs>
  <TitlesOfParts>
    <vt:vector size="90" baseType="lpstr">
      <vt:lpstr>Custom</vt:lpstr>
      <vt:lpstr>Retrospect</vt:lpstr>
      <vt:lpstr>Custom</vt:lpstr>
      <vt:lpstr>Office Theme</vt:lpstr>
      <vt:lpstr>Office Theme</vt:lpstr>
      <vt:lpstr>TITLE IX REGULATIONS:  Mastering Regulation Whiplash Like a Diva</vt:lpstr>
      <vt:lpstr>RCSS Vision and Mission</vt:lpstr>
      <vt:lpstr>PowerPoint Presentation</vt:lpstr>
      <vt:lpstr>Today's Playlist</vt:lpstr>
      <vt:lpstr>Title IX Federal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Legal Pendulum</vt:lpstr>
      <vt:lpstr>PowerPoint Presentation</vt:lpstr>
      <vt:lpstr>PowerPoint Presentation</vt:lpstr>
      <vt:lpstr>PowerPoint Presentation</vt:lpstr>
      <vt:lpstr>PowerPoint Presentation</vt:lpstr>
      <vt:lpstr>PowerPoint Presentation</vt:lpstr>
      <vt:lpstr>Let's THINK... What Else Do We Need to Consider?</vt:lpstr>
      <vt:lpstr>PowerPoint Presentation</vt:lpstr>
      <vt:lpstr>PowerPoint Presentation</vt:lpstr>
      <vt:lpstr>PowerPoint Presentation</vt:lpstr>
      <vt:lpstr>PowerPoint Presentation</vt:lpstr>
      <vt:lpstr>PowerPoint Presentation</vt:lpstr>
      <vt:lpstr>PowerPoint Presentation</vt:lpstr>
      <vt:lpstr>DO RIGHT WOMAN, DO RIGHT MAN Definitions and Elements of Title IX</vt:lpstr>
      <vt:lpstr>Jurisdiction:    Is this in the House that Jack Built?</vt:lpstr>
      <vt:lpstr>Jurisdiction</vt:lpstr>
      <vt:lpstr>Jurisdiction Part 2</vt:lpstr>
      <vt:lpstr>Jurisdiction</vt:lpstr>
      <vt:lpstr>Jurisdiction</vt:lpstr>
      <vt:lpstr>Jurisdiction</vt:lpstr>
      <vt:lpstr>Jurisdiction</vt:lpstr>
      <vt:lpstr>Scope:   Sexual Harassment</vt:lpstr>
      <vt:lpstr>PowerPoint Presentation</vt:lpstr>
      <vt:lpstr>Scope: Sexual Harassment</vt:lpstr>
      <vt:lpstr>PowerPoint Presentation</vt:lpstr>
      <vt:lpstr>Actual Knowledge  Davis v. Monroe</vt:lpstr>
      <vt:lpstr>Notice and Actual Knowledge</vt:lpstr>
      <vt:lpstr>Notice and Actual Knowledge</vt:lpstr>
      <vt:lpstr>PowerPoint Presentation</vt:lpstr>
      <vt:lpstr>PowerPoint Presentation</vt:lpstr>
      <vt:lpstr>Response Obligations</vt:lpstr>
      <vt:lpstr>Mandatory Response Obligations</vt:lpstr>
      <vt:lpstr>Mandatory Response Obligations</vt:lpstr>
      <vt:lpstr>Mandatory Response Obligations-- Schools Must:</vt:lpstr>
      <vt:lpstr>Mandatory Response Obligations-- Schools Must:</vt:lpstr>
      <vt:lpstr>Mandatory Response Obligations-- Schools Must:</vt:lpstr>
      <vt:lpstr>Mandatory Response Obligations-- Schools Must:</vt:lpstr>
      <vt:lpstr>PowerPoint Presentation</vt:lpstr>
      <vt:lpstr>PowerPoint Presentation</vt:lpstr>
      <vt:lpstr>Whiplash on the Freeway of Love</vt:lpstr>
      <vt:lpstr>Chart of Changes</vt:lpstr>
      <vt:lpstr>What’s the Bottom Line?</vt:lpstr>
      <vt:lpstr>Trump Rule (2020)  Schools must address sexual harassment if it is so severe, pervasive, and objectively offensive that it effectively denies a person equal access to a school program or activity.  Objectively- a reasonable person would also agree that it was offensive.  </vt:lpstr>
      <vt:lpstr>PowerPoint Presentation</vt:lpstr>
      <vt:lpstr>PowerPoint Presentation</vt:lpstr>
      <vt:lpstr>Biden Rule (2024)  Regardless of where an underlying incident occurs (e.g., off campus, outside the U.S.), school must address any resulting hostile environment that arises:   In a school program or digital platform  In an official student group’s building  Under the school’s substantial control </vt:lpstr>
      <vt:lpstr>Biden Rule (2024) Schools must address a complaint of sex-based harassment (or other sex discrimination) if the complainant was participating or trying to participate in school at the time of the incident.  </vt:lpstr>
      <vt:lpstr>Biden Rule (2024) All K-12 employees must report possible sex-based harassment (or other sex discrimination) to the Title IX Coordinator.  </vt:lpstr>
      <vt:lpstr>Actual Knowledge</vt:lpstr>
      <vt:lpstr>Informal Resolution</vt:lpstr>
      <vt:lpstr>Why Informal Resolution?</vt:lpstr>
      <vt:lpstr>Pregnancy: Leave of Absence</vt:lpstr>
      <vt:lpstr>Pregnancy: Accommodations</vt:lpstr>
      <vt:lpstr>Chart of Changes: Pregnancy Participation</vt:lpstr>
      <vt:lpstr>Enduring Understandings</vt:lpstr>
      <vt:lpstr>Reoccurring Issues: A Closer Look </vt:lpstr>
      <vt:lpstr>Fondling</vt:lpstr>
      <vt:lpstr>Title IX – Determination &amp; Processes</vt:lpstr>
      <vt:lpstr>Part I</vt:lpstr>
      <vt:lpstr>Sample Verification</vt:lpstr>
      <vt:lpstr>Part II</vt:lpstr>
      <vt:lpstr>Part III</vt:lpstr>
      <vt:lpstr>Scenarios</vt:lpstr>
      <vt:lpstr>Scenario 1</vt:lpstr>
      <vt:lpstr>Scenario 2</vt:lpstr>
      <vt:lpstr>Scenario 3</vt:lpstr>
      <vt:lpstr>Scenario 4</vt:lpstr>
      <vt:lpstr>Scenario 5</vt:lpstr>
      <vt:lpstr>References</vt:lpstr>
      <vt:lpstr>Questions?  Say a Little Prayer for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Singh, Titania</dc:creator>
  <cp:lastModifiedBy>Singh, Titania</cp:lastModifiedBy>
  <cp:revision>357</cp:revision>
  <dcterms:created xsi:type="dcterms:W3CDTF">2025-02-16T20:57:06Z</dcterms:created>
  <dcterms:modified xsi:type="dcterms:W3CDTF">2025-03-05T15:20:44Z</dcterms:modified>
</cp:coreProperties>
</file>