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84" r:id="rId2"/>
    <p:sldMasterId id="2147483696" r:id="rId3"/>
  </p:sldMasterIdLst>
  <p:notesMasterIdLst>
    <p:notesMasterId r:id="rId22"/>
  </p:notesMasterIdLst>
  <p:sldIdLst>
    <p:sldId id="294" r:id="rId4"/>
    <p:sldId id="297" r:id="rId5"/>
    <p:sldId id="257" r:id="rId6"/>
    <p:sldId id="258" r:id="rId7"/>
    <p:sldId id="259" r:id="rId8"/>
    <p:sldId id="260" r:id="rId9"/>
    <p:sldId id="261" r:id="rId10"/>
    <p:sldId id="262" r:id="rId11"/>
    <p:sldId id="298" r:id="rId12"/>
    <p:sldId id="267" r:id="rId13"/>
    <p:sldId id="263" r:id="rId14"/>
    <p:sldId id="264" r:id="rId15"/>
    <p:sldId id="270" r:id="rId16"/>
    <p:sldId id="268" r:id="rId17"/>
    <p:sldId id="265" r:id="rId18"/>
    <p:sldId id="271" r:id="rId19"/>
    <p:sldId id="266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68" d="100"/>
          <a:sy n="68" d="100"/>
        </p:scale>
        <p:origin x="14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B9840-D36F-456B-878C-79AB9D77216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16049-6500-42CB-AB0E-2B91740B6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8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Students-Of-Histor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FFFFFF"/>
                </a:solidFill>
              </a:rPr>
              <a:t>© Students of History - </a:t>
            </a:r>
            <a:r>
              <a:rPr lang="en-US" altLang="en-US" sz="1200" b="1" dirty="0">
                <a:solidFill>
                  <a:srgbClr val="FFFFFF"/>
                </a:solidFill>
                <a:hlinkClick r:id="rId3"/>
              </a:rPr>
              <a:t>http://www.teacherspayteachers.com/Store/Students-Of-History</a:t>
            </a:r>
            <a:endParaRPr lang="en-US" altLang="en-US" sz="1200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231DED-543E-47FB-9257-823C8D3FB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ea typeface="+mn-ea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ea typeface="+mn-e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8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United States wins and becomes an independent nation!!!! But now what? Will the US survive?? Stay tuned to find out!!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231DED-543E-47FB-9257-823C8D3FB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ea typeface="+mn-ea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ea typeface="+mn-e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9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F6FC0-C2A2-4E7B-B862-C7E5E68D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26369-4F89-41A5-B3E4-899B0780D446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7797-01E0-42DC-813A-64172B82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E9F75-8B87-450F-9751-1C0C317D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A039E-CCB6-4653-95A1-236E6BE56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8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DB297-9B57-4B11-BC28-B71E4404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7411E-52D4-42B2-9226-E54A4E79C142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DAB61-6DF4-4A24-AA74-20B8BEB5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BD18-71CC-4170-9F54-48EE7FE2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BCF9A-44D6-48F6-9D22-0AA68723C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72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4F4C8-3B77-4BC0-9933-97E71682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F0D7-9C55-4994-918B-AFECCC3D3889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BE8D3-D867-4C28-AD89-E6A0F318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4C69-810B-4290-9E5D-4BABA187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730AA-5699-4191-9F30-EF20B7FE7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85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79739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7503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0766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14903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67062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6395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4301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0574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5324E-1003-4D7C-986D-5D5781C6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F4FEC-E470-4909-9981-4D86E2EAC316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522FE-2234-4DF0-A343-53198677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F6-E3AF-4415-9985-2C403F40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120A3-E4CE-41F9-B95D-DBD1F6005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583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4714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5802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63619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1175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3133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00558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70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18969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6509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733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928EC-C9DC-4FF9-9878-2A73FF9A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C659-AD84-4111-864F-CA1C6F3E628D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8EE3D-A57D-4BF6-BF58-CF95A03C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351D9-0566-4BDB-BF10-5C35D43F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B98A8-A648-4482-9F48-335662E45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889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38804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9787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0438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3413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BB34B6-756A-4481-8C30-43E21C5F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E387F-7F0C-453F-B6F1-189193C83A2D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D55F77-940C-4D0D-828C-347E7F77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AE682C-39EC-44C3-8D47-3094F497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B51AA-055B-4FD6-A00D-5AC1E18B05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44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6707E0-50EE-40A2-AE7A-0C173A5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A65C5-E23B-463B-A4AE-F220444DB5B1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587EFE-345D-4BE8-8896-0EC03246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78A449-8B78-4A31-B3D6-8DB6943F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18EB-CFEE-4010-BA76-4E5F778B6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4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94852B-1083-443D-B18B-8E6F3C8A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6F2F7-CF8F-469B-BC1F-50EF54FBCBE6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95DB5A4-39CC-4174-AE20-1CAB28D4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1964A1-9B71-4EEC-8428-14C8BC9D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FAC1E-E997-4C44-AAE0-7E931DEAE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85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6F75A8-281A-4D8D-A936-85B5CE77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8A4C-3E46-4FA4-8338-A787FE08EDC5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626D8B5-ED99-466E-BAF2-7EFDF405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952E06-41D5-4A13-AD19-D8E6E3DF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9EB64-2885-45CB-8151-56ACBCE1B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07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9E2A66-10E8-46C5-A325-43611BCA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248D9-A793-43D7-956B-61CB8E40C860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119F9B-EFF8-4C27-86EA-88AAA9DC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AAB349-5387-4B7D-97D6-8A25A7AC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BC894-E5F8-4ABD-BFA3-E0A3BF827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25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5E0E63-7C7E-4FE3-8A1C-940CA318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90110-0A15-4E31-9590-5CB9C5FD151D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52A0AD-C48E-4CF2-8BAD-A46F568B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3BA859-3E2D-4CDC-9115-54A5C47D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47245-1EFB-43AB-9360-39A17738A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88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97E0DB8-6E82-42A8-8CF5-9BE702794F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8A8682-0786-43E7-B778-9946232873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9B21-F911-4BFB-855C-9DEF9B8FE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3361B2-6CC8-48B7-8A63-AA1B468EC788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51240-62F2-45A8-9B63-8173FE8FB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D9DE0-21F3-40E0-BA15-58C247C86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E81F7FF-7AD4-471F-A5BB-959EDEE9D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09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403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38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66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94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922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450" indent="-401822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2953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3536156"/>
            <a:ext cx="7358063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6342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201xlwlr5q9dy04/Revolution%20Battles%20Notes.docx?dl=0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acherspayteachers.com/Store/Students-Of-History" TargetMode="External"/><Relationship Id="rId5" Type="http://schemas.openxmlformats.org/officeDocument/2006/relationships/hyperlink" Target="https://docs.google.com/presentation/d/1dBGr3Fm-IO2ovekwEKvsmhjf9lQnAtjRHOffpV8cc6A/copy" TargetMode="External"/><Relationship Id="rId4" Type="http://schemas.openxmlformats.org/officeDocument/2006/relationships/hyperlink" Target="https://youtu.be/ecBIa32TzK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://www.teacherspayteachers.com/Store/Students-Of-Histor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9C75B3-F773-4906-873E-7B367F073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0" t="23046" r="5063" b="10197"/>
          <a:stretch/>
        </p:blipFill>
        <p:spPr>
          <a:xfrm>
            <a:off x="5324213" y="1482275"/>
            <a:ext cx="2415965" cy="3067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CBE3BE8-B2C5-494F-8F4B-E2918D78F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84" y="-5878"/>
            <a:ext cx="487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Thank you!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97AF49-1923-46C7-85B9-18A7319A8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83" y="764189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Thank you so much for purchasing this product for your classroom! I very much appreciate your support and business. Please, however, do not post this resource to any webpage, blog, Weebly page or Youtube.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0545A-0F9A-4279-A953-5D08E235A1CC}"/>
              </a:ext>
            </a:extLst>
          </p:cNvPr>
          <p:cNvSpPr txBox="1"/>
          <p:nvPr/>
        </p:nvSpPr>
        <p:spPr>
          <a:xfrm>
            <a:off x="147170" y="2060427"/>
            <a:ext cx="4863513" cy="45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Interactive Foldable &amp; </a:t>
            </a:r>
            <a:br>
              <a:rPr lang="en-US" sz="253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</a:br>
            <a:r>
              <a:rPr lang="en-US" sz="253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Guided Outline Notes: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154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  <a:hlinkClick r:id="rId3"/>
              </a:rPr>
              <a:t>https://www.dropbox.com/s/201xlwlr5q9dy04/Revolution%20Battles%20Notes.docx?dl=0</a:t>
            </a:r>
            <a:endParaRPr lang="en-US" sz="1547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1266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Note: For the graphic organizer, I combine Washington’s Crossing with the Battle of Trenton so that 6 tabs work for the graphic organizer.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Flipped Classroom Video: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154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  <a:hlinkClick r:id="rId4"/>
              </a:rPr>
              <a:t>https://youtu.be/ecBIa32TzKs</a:t>
            </a:r>
            <a:endParaRPr lang="en-US" sz="154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1266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Google Slides Version: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154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 charset="0"/>
                <a:hlinkClick r:id="rId5"/>
              </a:rPr>
              <a:t>https://docs.google.com/presentation/d/1dBGr3Fm-IO2ovekwEKvsmhjf9lQnAtjRHOffpV8cc6A/copy</a:t>
            </a:r>
            <a:endParaRPr lang="en-US" sz="1547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1266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1266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1266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60E3A-4A19-4F7A-942B-6DF544520D6B}"/>
              </a:ext>
            </a:extLst>
          </p:cNvPr>
          <p:cNvSpPr txBox="1"/>
          <p:nvPr/>
        </p:nvSpPr>
        <p:spPr>
          <a:xfrm>
            <a:off x="5239380" y="249618"/>
            <a:ext cx="3738093" cy="152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94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You can download 2 different options for guided notes: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54DE9BE-A76B-47F9-8E02-F05FA5F58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4" y="690243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b="1" dirty="0">
                <a:solidFill>
                  <a:srgbClr val="C00000"/>
                </a:solidFill>
                <a:cs typeface="Arial" panose="020B0604020202020204" pitchFamily="34" charset="0"/>
                <a:sym typeface="Gill Sans" charset="0"/>
              </a:rPr>
              <a:t>© Students of History - </a:t>
            </a:r>
            <a:r>
              <a:rPr lang="en-US" altLang="en-US" sz="1600" b="1" dirty="0">
                <a:solidFill>
                  <a:srgbClr val="C00000"/>
                </a:solidFill>
                <a:cs typeface="Arial" panose="020B0604020202020204" pitchFamily="34" charset="0"/>
                <a:sym typeface="Gill Sans" charset="0"/>
                <a:hlinkClick r:id="rId6"/>
              </a:rPr>
              <a:t>http://www.teacherspayteachers.com/Store/Students-Of-History</a:t>
            </a:r>
            <a:endParaRPr lang="en-US" altLang="en-US" sz="1600" b="1" dirty="0">
              <a:solidFill>
                <a:srgbClr val="C00000"/>
              </a:solidFill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6C937-5177-4FB7-B8AA-FDCB76A60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38" t="23472" r="36554" b="9771"/>
          <a:stretch/>
        </p:blipFill>
        <p:spPr>
          <a:xfrm rot="239367">
            <a:off x="6639550" y="3279354"/>
            <a:ext cx="2332656" cy="3067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35E9FF-ACCE-4B87-9074-80C8AC38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2" t="23034" r="66590" b="10209"/>
          <a:stretch/>
        </p:blipFill>
        <p:spPr>
          <a:xfrm rot="21383830">
            <a:off x="6014994" y="3682735"/>
            <a:ext cx="2332656" cy="3067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9A209-95B7-4861-B225-DDFBBC93AD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47" y="6015160"/>
            <a:ext cx="740246" cy="7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9"/>
    </mc:Choice>
    <mc:Fallback xmlns="">
      <p:transition spd="slow" advTm="95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arm3.static.flickr.com/2442/3605945090_b68bb04e7d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4" y="0"/>
            <a:ext cx="5536406" cy="688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78" y="482203"/>
            <a:ext cx="3500438" cy="5934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Bernard MT Condensed" panose="02050806060905020404" pitchFamily="18" charset="0"/>
                <a:sym typeface="Gill Sans" charset="0"/>
              </a:rPr>
              <a:t>Bunker Hill was the bloodiest battle of the Revolutionary War. More than 1,000 British soldiers and about 400 American patriots were killed or wounded.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31" dirty="0"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Bernard MT Condensed" panose="02050806060905020404" pitchFamily="18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Bernard MT Condensed" panose="02050806060905020404" pitchFamily="18" charset="0"/>
                <a:sym typeface="Gill Sans" charset="0"/>
              </a:rPr>
              <a:t>The Bunker Hill flag was also one of the first American flags to include the Pine Tree, which would become a lasting symbol of New England and the Colonies.</a:t>
            </a:r>
          </a:p>
        </p:txBody>
      </p:sp>
    </p:spTree>
  </p:cSld>
  <p:clrMapOvr>
    <a:masterClrMapping/>
  </p:clrMapOvr>
  <p:transition advTm="28937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Washington_Del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1268" y="1125141"/>
            <a:ext cx="6018076" cy="1446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9" tIns="35719" rIns="35719" bIns="35719" anchor="ctr"/>
          <a:lstStyle/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04000"/>
              <a:buBlip>
                <a:blip r:embed="rId4"/>
              </a:buBlip>
              <a:defRPr/>
            </a:pPr>
            <a:r>
              <a:rPr lang="en-US" sz="3937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Surprise Attack on Christmas Night, 1776</a:t>
            </a:r>
          </a:p>
        </p:txBody>
      </p:sp>
      <p:pic>
        <p:nvPicPr>
          <p:cNvPr id="5" name="Picture 4" descr="Wasg_Del_Fr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93"/>
          <a:stretch>
            <a:fillRect/>
          </a:stretch>
        </p:blipFill>
        <p:spPr>
          <a:xfrm>
            <a:off x="107689" y="1148815"/>
            <a:ext cx="9079384" cy="5334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35D038-268C-4CD1-8BB1-5846EE977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" y="-130831"/>
            <a:ext cx="9143364" cy="1148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18234" y="1339453"/>
            <a:ext cx="5840016" cy="4661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9" tIns="35719" rIns="35719" bIns="35719" anchor="ctr"/>
          <a:lstStyle/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48000"/>
              <a:buBlip>
                <a:blip r:embed="rId4"/>
              </a:buBlip>
              <a:defRPr/>
            </a:pPr>
            <a:r>
              <a:rPr lang="en-US" sz="3375" kern="0" dirty="0">
                <a:ln>
                  <a:solidFill>
                    <a:srgbClr val="000000"/>
                  </a:solidFill>
                </a:ln>
                <a:solidFill>
                  <a:srgbClr val="BDE3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After Washington’s secret </a:t>
            </a:r>
            <a:r>
              <a:rPr lang="en-US" sz="3375" kern="0">
                <a:ln>
                  <a:solidFill>
                    <a:srgbClr val="000000"/>
                  </a:solidFill>
                </a:ln>
                <a:solidFill>
                  <a:srgbClr val="BDE3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crossing from PA into </a:t>
            </a:r>
            <a:r>
              <a:rPr lang="en-US" sz="3375" kern="0" dirty="0">
                <a:ln>
                  <a:solidFill>
                    <a:srgbClr val="000000"/>
                  </a:solidFill>
                </a:ln>
                <a:solidFill>
                  <a:srgbClr val="BDE3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NJ</a:t>
            </a:r>
          </a:p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48000"/>
              <a:buBlip>
                <a:blip r:embed="rId4"/>
              </a:buBlip>
              <a:defRPr/>
            </a:pPr>
            <a:r>
              <a:rPr lang="en-US" sz="3375" kern="0" dirty="0">
                <a:ln>
                  <a:solidFill>
                    <a:srgbClr val="000000"/>
                  </a:solidFill>
                </a:ln>
                <a:solidFill>
                  <a:srgbClr val="BDE3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Surprises Hessians – mercenaries hired by the British</a:t>
            </a:r>
          </a:p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48000"/>
              <a:buBlip>
                <a:blip r:embed="rId4"/>
              </a:buBlip>
              <a:defRPr/>
            </a:pPr>
            <a:r>
              <a:rPr lang="en-US" sz="3375" kern="0" dirty="0">
                <a:ln>
                  <a:solidFill>
                    <a:srgbClr val="000000"/>
                  </a:solidFill>
                </a:ln>
                <a:solidFill>
                  <a:srgbClr val="BDE3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Major, inspirational victory for the Continental Army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9E626C-3F01-4BA9-B04B-600DFC17B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4" y="-286889"/>
            <a:ext cx="8911886" cy="15560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0" y="6706195"/>
            <a:ext cx="1446609" cy="1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562">
                <a:solidFill>
                  <a:srgbClr val="000000"/>
                </a:solidFill>
              </a:rPr>
              <a:t>lukerosa@gmail.com</a:t>
            </a:r>
          </a:p>
        </p:txBody>
      </p:sp>
      <p:pic>
        <p:nvPicPr>
          <p:cNvPr id="25603" name="Picture 2" descr="http://61354085.nhd.weebly.com/uploads/1/6/3/7/16370714/203607_orig.jpg?247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9328" y="1278888"/>
            <a:ext cx="4875609" cy="5304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9" tIns="35719" rIns="35719" bIns="35719" anchor="ctr"/>
          <a:lstStyle/>
          <a:p>
            <a:pPr marL="625056" indent="-625056" defTabSz="642915" fontAlgn="base">
              <a:spcAft>
                <a:spcPts val="2109"/>
              </a:spcAft>
              <a:buSzPct val="107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Two battles in </a:t>
            </a:r>
            <a:b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</a:br>
            <a: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NY in Fall of 1777</a:t>
            </a:r>
          </a:p>
          <a:p>
            <a:pPr marL="625056" indent="-625056" defTabSz="642915" fontAlgn="base">
              <a:spcAft>
                <a:spcPts val="2109"/>
              </a:spcAft>
              <a:buSzPct val="107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The 2</a:t>
            </a:r>
            <a:r>
              <a:rPr lang="en-US" sz="3375" b="1" kern="0" baseline="3000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nd</a:t>
            </a:r>
            <a: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 was a decisive American victory</a:t>
            </a:r>
          </a:p>
          <a:p>
            <a:pPr marL="625056" indent="-625056" defTabSz="642915" fontAlgn="base">
              <a:spcAft>
                <a:spcPts val="2109"/>
              </a:spcAft>
              <a:buSzPct val="107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Major turning point in the war</a:t>
            </a:r>
          </a:p>
          <a:p>
            <a:pPr marL="625056" indent="-625056" defTabSz="642915" fontAlgn="base">
              <a:spcAft>
                <a:spcPts val="2109"/>
              </a:spcAft>
              <a:buSzPct val="107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Inspired France to agree to Treaty of Alliance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0D51E-F388-45A7-906C-B0BB38B0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" y="-246146"/>
            <a:ext cx="9143364" cy="16246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yhero.com/images/guest/g225859/hero63938/g225859_u73532_ben_franklin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" y="17593"/>
            <a:ext cx="539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3562" y="589360"/>
            <a:ext cx="3321844" cy="6323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ln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Bernard MT Condensed" panose="02050806060905020404" pitchFamily="18" charset="0"/>
                <a:sym typeface="Gill Sans" charset="0"/>
              </a:rPr>
              <a:t>Benjamin Franklin had one of the most important tasks of the Revolution. He was sent to France in 1777 in order to gain a treaty of alliance against the British.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31" dirty="0">
              <a:ln>
                <a:solidFill>
                  <a:srgbClr val="2D2D8A">
                    <a:lumMod val="75000"/>
                  </a:srgbClr>
                </a:solidFill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Bernard MT Condensed" panose="02050806060905020404" pitchFamily="18" charset="0"/>
              <a:sym typeface="Gill Sans" charset="0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ln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Bernard MT Condensed" panose="02050806060905020404" pitchFamily="18" charset="0"/>
                <a:sym typeface="Gill Sans" charset="0"/>
              </a:rPr>
              <a:t>The French &amp; British had long been enemies and Franklin was beloved in France. His popularity helped him secure the Treaty of Alliance in 1778</a:t>
            </a:r>
          </a:p>
        </p:txBody>
      </p:sp>
    </p:spTree>
  </p:cSld>
  <p:clrMapOvr>
    <a:masterClrMapping/>
  </p:clrMapOvr>
  <p:transition advTm="4816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31026-886F-4653-A8F8-AADA14AA3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" y="125792"/>
            <a:ext cx="9149790" cy="660641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46859" y="1339453"/>
            <a:ext cx="5697141" cy="5089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9" tIns="35719" rIns="35719" bIns="35719" anchor="ctr"/>
          <a:lstStyle/>
          <a:p>
            <a:pPr marL="625056" indent="-625056" defTabSz="642915" fontAlgn="base">
              <a:spcAft>
                <a:spcPts val="3375"/>
              </a:spcAft>
              <a:buSzPct val="107000"/>
              <a:buBlip>
                <a:blip r:embed="rId4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Washington has his army camp in Pennsylvania during winter of 1777</a:t>
            </a:r>
          </a:p>
          <a:p>
            <a:pPr marL="625056" indent="-625056" defTabSz="642915" fontAlgn="base">
              <a:spcAft>
                <a:spcPts val="3375"/>
              </a:spcAft>
              <a:buSzPct val="107000"/>
              <a:buBlip>
                <a:blip r:embed="rId4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Over 2000 men die during brutal, freezing winter</a:t>
            </a:r>
          </a:p>
          <a:p>
            <a:pPr marL="625056" indent="-625056" defTabSz="642915" fontAlgn="base">
              <a:spcAft>
                <a:spcPts val="3375"/>
              </a:spcAft>
              <a:buSzPct val="107000"/>
              <a:buBlip>
                <a:blip r:embed="rId4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Surviving soldiers emerge in spring newly inspired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D4590-C02C-46FE-899A-6BF7097A5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40" y="-360206"/>
            <a:ext cx="8911886" cy="18603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3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upload.wikimedia.org/wikipedia/commons/thumb/e/e9/BattleOfVirginiaCapes.jpg/1280px-BattleOfVirginiaCa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8419" cy="63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http://upload.wikimedia.org/wikipedia/commons/thumb/e/e9/BattleOfVirginiaCapes.jpg/1280px-BattleOfVirginiaCap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7172"/>
            <a:ext cx="9138419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8328" y="1480389"/>
            <a:ext cx="4071938" cy="30139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5056" indent="-500045" defTabSz="642915" fontAlgn="base">
              <a:spcAft>
                <a:spcPts val="3375"/>
              </a:spcAft>
              <a:buSzPct val="107000"/>
              <a:buBlip>
                <a:blip r:embed="rId5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French navy arrives for support in September of 1781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02795-039A-4746-B809-BCCD0CAD5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416" y="-276533"/>
            <a:ext cx="9143364" cy="16246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172" y="1275766"/>
            <a:ext cx="5197078" cy="38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056" indent="-625056" defTabSz="642915" fontAlgn="base">
              <a:spcAft>
                <a:spcPts val="3375"/>
              </a:spcAft>
              <a:buSzPct val="107000"/>
              <a:buBlip>
                <a:blip r:embed="rId4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October, 1781 </a:t>
            </a:r>
          </a:p>
          <a:p>
            <a:pPr marL="625056" indent="-625056" defTabSz="642915" fontAlgn="base">
              <a:spcAft>
                <a:spcPts val="3375"/>
              </a:spcAft>
              <a:buSzPct val="107000"/>
              <a:buBlip>
                <a:blip r:embed="rId4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Lord Cornwallis </a:t>
            </a:r>
            <a:b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</a:b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surrenders to the Continental Army</a:t>
            </a:r>
          </a:p>
          <a:p>
            <a:pPr marL="625056" indent="-625056" defTabSz="642915" fontAlgn="base">
              <a:spcAft>
                <a:spcPts val="3375"/>
              </a:spcAft>
              <a:buSzPct val="107000"/>
              <a:buBlip>
                <a:blip r:embed="rId4"/>
              </a:buBlip>
              <a:defRPr/>
            </a:pPr>
            <a:r>
              <a:rPr lang="en-US" sz="3797" b="1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America wins the war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1A1D9-4E35-4359-95C8-C5483C86C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416" y="-276533"/>
            <a:ext cx="9143364" cy="16246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88BBC-C4AF-4102-80DB-938304E4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1528E7-F741-4BA1-AD2D-52071EC2B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2" t="15077" r="33919"/>
          <a:stretch/>
        </p:blipFill>
        <p:spPr>
          <a:xfrm>
            <a:off x="2796671" y="-12794"/>
            <a:ext cx="3550658" cy="16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4620"/>
      </p:ext>
    </p:extLst>
  </p:cSld>
  <p:clrMapOvr>
    <a:masterClrMapping/>
  </p:clrMapOvr>
  <p:transition advTm="10837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0" y="6590110"/>
            <a:ext cx="9144000" cy="48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66" b="1" dirty="0">
                <a:solidFill>
                  <a:srgbClr val="FFFFFF"/>
                </a:solidFill>
              </a:rPr>
              <a:t>© Students of History - </a:t>
            </a:r>
            <a:r>
              <a:rPr lang="en-US" altLang="en-US" sz="1266" b="1" dirty="0">
                <a:solidFill>
                  <a:srgbClr val="FFFFFF"/>
                </a:solidFill>
                <a:hlinkClick r:id="rId4"/>
              </a:rPr>
              <a:t>http://www.teacherspayteachers.com/Store/Students-Of-History</a:t>
            </a:r>
            <a:endParaRPr lang="en-US" altLang="en-US" sz="1266" b="1" dirty="0">
              <a:solidFill>
                <a:srgbClr val="FFFFFF"/>
              </a:solidFill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endParaRPr lang="en-US" altLang="en-US" sz="1266" b="1" dirty="0">
              <a:solidFill>
                <a:srgbClr val="FFFFFF"/>
              </a:solidFill>
            </a:endParaRPr>
          </a:p>
        </p:txBody>
      </p:sp>
      <p:pic>
        <p:nvPicPr>
          <p:cNvPr id="14338" name="Picture 1" descr="Washington_Del_B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463F4-03D3-4BD9-ADEB-6B81FB307F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8625"/>
            <a:ext cx="9144001" cy="3000375"/>
          </a:xfrm>
          <a:prstGeom prst="rect">
            <a:avLst/>
          </a:prstGeom>
        </p:spPr>
      </p:pic>
      <p:pic>
        <p:nvPicPr>
          <p:cNvPr id="3" name="Picture 2" descr="Wasg_Del_Fron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93"/>
          <a:stretch>
            <a:fillRect/>
          </a:stretch>
        </p:blipFill>
        <p:spPr>
          <a:xfrm>
            <a:off x="571500" y="1553766"/>
            <a:ext cx="8572500" cy="503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00630"/>
      </p:ext>
    </p:extLst>
  </p:cSld>
  <p:clrMapOvr>
    <a:masterClrMapping/>
  </p:clrMapOvr>
  <p:transition advTm="245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16016 0.0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15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25641" y="1393031"/>
            <a:ext cx="4018359" cy="4732734"/>
          </a:xfrm>
        </p:spPr>
        <p:txBody>
          <a:bodyPr/>
          <a:lstStyle/>
          <a:p>
            <a:pPr marL="642915" indent="-479954" eaLnBrk="1" hangingPunct="1">
              <a:buSzPct val="108000"/>
              <a:buBlip>
                <a:blip r:embed="rId3"/>
              </a:buBlip>
              <a:defRPr/>
            </a:pPr>
            <a:r>
              <a:rPr lang="en-US" sz="3375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Strong leader in George Washington</a:t>
            </a:r>
            <a:endParaRPr lang="en-US" sz="3375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642915" indent="-479954" eaLnBrk="1" hangingPunct="1">
              <a:buSzPct val="108000"/>
              <a:buBlip>
                <a:blip r:embed="rId3"/>
              </a:buBlip>
              <a:defRPr/>
            </a:pPr>
            <a:r>
              <a:rPr lang="en-US" sz="3375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Familiar with the land</a:t>
            </a:r>
            <a:endParaRPr lang="en-US" sz="3375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642915" indent="-479954" eaLnBrk="1" hangingPunct="1">
              <a:buSzPct val="108000"/>
              <a:buBlip>
                <a:blip r:embed="rId3"/>
              </a:buBlip>
              <a:defRPr/>
            </a:pPr>
            <a:r>
              <a:rPr lang="en-US" sz="3375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Guerrilla warfare tactics</a:t>
            </a:r>
            <a:endParaRPr lang="en-US" sz="3375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642915" indent="-479954" eaLnBrk="1" hangingPunct="1">
              <a:buSzPct val="108000"/>
              <a:buBlip>
                <a:blip r:embed="rId3"/>
              </a:buBlip>
              <a:defRPr/>
            </a:pPr>
            <a:r>
              <a:rPr lang="en-US" sz="3375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French alliance</a:t>
            </a:r>
            <a:endParaRPr lang="en-US" sz="3375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57250"/>
            <a:ext cx="5128433" cy="594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857EFF-5403-4B6B-83F8-4A9C76EC8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56" y="-273733"/>
            <a:ext cx="9143364" cy="14703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212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" y="0"/>
            <a:ext cx="91562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18484" y="1232297"/>
            <a:ext cx="4125516" cy="5023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0067" indent="-562550" defTabSz="642915" fontAlgn="base">
              <a:spcBef>
                <a:spcPct val="0"/>
              </a:spcBef>
              <a:spcAft>
                <a:spcPts val="2109"/>
              </a:spcAft>
              <a:buSzPct val="110000"/>
              <a:buBlip>
                <a:blip r:embed="rId4"/>
              </a:buBlip>
              <a:defRPr/>
            </a:pPr>
            <a:r>
              <a:rPr lang="en-US" sz="4078" b="1" dirty="0">
                <a:ln>
                  <a:solidFill>
                    <a:sysClr val="windowText" lastClr="000000"/>
                  </a:solidFill>
                </a:ln>
                <a:solidFill>
                  <a:srgbClr val="65BD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Well-trained soldiers</a:t>
            </a:r>
            <a:endParaRPr lang="en-US" sz="4078" b="1" dirty="0">
              <a:ln>
                <a:solidFill>
                  <a:sysClr val="windowText" lastClr="000000"/>
                </a:solidFill>
              </a:ln>
              <a:solidFill>
                <a:srgbClr val="65BDFF"/>
              </a:solidFill>
              <a:effectLst>
                <a:outerShdw blurRad="50800" dist="38100" dir="8100000" algn="tr" rotWithShape="0">
                  <a:prstClr val="black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750067" indent="-562550" defTabSz="642915" fontAlgn="base">
              <a:spcBef>
                <a:spcPct val="0"/>
              </a:spcBef>
              <a:spcAft>
                <a:spcPts val="2109"/>
              </a:spcAft>
              <a:buSzPct val="110000"/>
              <a:buBlip>
                <a:blip r:embed="rId4"/>
              </a:buBlip>
              <a:defRPr/>
            </a:pPr>
            <a:r>
              <a:rPr lang="en-US" sz="4078" b="1" dirty="0">
                <a:ln>
                  <a:solidFill>
                    <a:sysClr val="windowText" lastClr="000000"/>
                  </a:solidFill>
                </a:ln>
                <a:solidFill>
                  <a:srgbClr val="65BD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World’s most powerful navy</a:t>
            </a:r>
            <a:endParaRPr lang="en-US" sz="4078" b="1" dirty="0">
              <a:ln>
                <a:solidFill>
                  <a:sysClr val="windowText" lastClr="000000"/>
                </a:solidFill>
              </a:ln>
              <a:solidFill>
                <a:srgbClr val="65BDFF"/>
              </a:solidFill>
              <a:effectLst>
                <a:outerShdw blurRad="50800" dist="38100" dir="8100000" algn="tr" rotWithShape="0">
                  <a:prstClr val="black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750067" indent="-562550" defTabSz="642915" fontAlgn="base">
              <a:spcBef>
                <a:spcPct val="0"/>
              </a:spcBef>
              <a:spcAft>
                <a:spcPts val="2109"/>
              </a:spcAft>
              <a:buSzPct val="110000"/>
              <a:buBlip>
                <a:blip r:embed="rId4"/>
              </a:buBlip>
              <a:defRPr/>
            </a:pPr>
            <a:r>
              <a:rPr lang="en-US" sz="4078" b="1" dirty="0">
                <a:ln>
                  <a:solidFill>
                    <a:sysClr val="windowText" lastClr="000000"/>
                  </a:solidFill>
                </a:ln>
                <a:solidFill>
                  <a:srgbClr val="65BD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Lots of $$$ compared to the colonies</a:t>
            </a:r>
            <a:endParaRPr lang="en-US" sz="4078" b="1" dirty="0">
              <a:ln>
                <a:solidFill>
                  <a:sysClr val="windowText" lastClr="000000"/>
                </a:solidFill>
              </a:ln>
              <a:solidFill>
                <a:srgbClr val="65BDFF"/>
              </a:solidFill>
              <a:effectLst>
                <a:outerShdw blurRad="50800" dist="38100" dir="8100000" algn="tr" rotWithShape="0">
                  <a:prstClr val="black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64ADA-A117-4654-93DD-747F9A811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57" y="-267891"/>
            <a:ext cx="8911886" cy="1560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55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CA3C5-1BBC-4437-8F52-CAD60CE3AD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013" y="241101"/>
            <a:ext cx="4733656" cy="6375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594" y="1339453"/>
            <a:ext cx="4232672" cy="39799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5056" indent="-625056" defTabSz="642915" fontAlgn="base">
              <a:spcBef>
                <a:spcPct val="0"/>
              </a:spcBef>
              <a:spcAft>
                <a:spcPts val="2531"/>
              </a:spcAft>
              <a:buSzPct val="110000"/>
              <a:buBlip>
                <a:blip r:embed="rId4"/>
              </a:buBlip>
              <a:defRPr/>
            </a:pPr>
            <a:r>
              <a:rPr lang="en-US" sz="4219" b="1" dirty="0">
                <a:ln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Little money</a:t>
            </a:r>
            <a:endParaRPr lang="en-US" sz="4219" b="1" dirty="0">
              <a:ln>
                <a:solidFill>
                  <a:srgbClr val="2D2D8A">
                    <a:lumMod val="7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625056" indent="-625056" defTabSz="642915" fontAlgn="base">
              <a:spcBef>
                <a:spcPct val="0"/>
              </a:spcBef>
              <a:spcAft>
                <a:spcPts val="2531"/>
              </a:spcAft>
              <a:buSzPct val="110000"/>
              <a:buBlip>
                <a:blip r:embed="rId4"/>
              </a:buBlip>
              <a:defRPr/>
            </a:pPr>
            <a:r>
              <a:rPr lang="en-US" sz="4219" b="1" dirty="0">
                <a:ln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Few people to serve</a:t>
            </a:r>
            <a:endParaRPr lang="en-US" sz="4219" b="1" dirty="0">
              <a:ln>
                <a:solidFill>
                  <a:srgbClr val="2D2D8A">
                    <a:lumMod val="7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625056" indent="-625056" defTabSz="642915" fontAlgn="base">
              <a:spcBef>
                <a:spcPct val="0"/>
              </a:spcBef>
              <a:spcAft>
                <a:spcPts val="2531"/>
              </a:spcAft>
              <a:buSzPct val="110000"/>
              <a:buBlip>
                <a:blip r:embed="rId4"/>
              </a:buBlip>
              <a:defRPr/>
            </a:pPr>
            <a:r>
              <a:rPr lang="en-US" sz="4219" b="1" dirty="0">
                <a:ln>
                  <a:solidFill>
                    <a:srgbClr val="2D2D8A">
                      <a:lumMod val="7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Very small, weak navy</a:t>
            </a:r>
            <a:endParaRPr lang="en-US" sz="4219" b="1" dirty="0">
              <a:ln>
                <a:solidFill>
                  <a:srgbClr val="2D2D8A">
                    <a:lumMod val="75000"/>
                  </a:srgb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79997-735F-4C35-9857-A578FA41D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1" y="-321468"/>
            <a:ext cx="9143364" cy="14703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619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47" y="821531"/>
            <a:ext cx="4018359" cy="58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906" y="1610269"/>
            <a:ext cx="3705820" cy="4732734"/>
          </a:xfrm>
        </p:spPr>
        <p:txBody>
          <a:bodyPr/>
          <a:lstStyle/>
          <a:p>
            <a:pPr marL="625056" indent="-707206" eaLnBrk="1" hangingPunct="1">
              <a:spcBef>
                <a:spcPts val="0"/>
              </a:spcBef>
              <a:spcAft>
                <a:spcPts val="2109"/>
              </a:spcAft>
              <a:buSzPct val="105000"/>
              <a:buBlip>
                <a:blip r:embed="rId4"/>
              </a:buBlip>
              <a:defRPr/>
            </a:pPr>
            <a:r>
              <a:rPr lang="en-US" sz="4219" dirty="0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Not as familiar with the land</a:t>
            </a:r>
            <a:endParaRPr lang="en-US" sz="4219" dirty="0">
              <a:solidFill>
                <a:srgbClr val="00206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  <a:p>
            <a:pPr marL="625056" indent="-707206" eaLnBrk="1" hangingPunct="1">
              <a:spcBef>
                <a:spcPts val="0"/>
              </a:spcBef>
              <a:spcAft>
                <a:spcPts val="2109"/>
              </a:spcAft>
              <a:buSzPct val="105000"/>
              <a:buBlip>
                <a:blip r:embed="rId4"/>
              </a:buBlip>
              <a:defRPr/>
            </a:pPr>
            <a:r>
              <a:rPr lang="en-US" sz="4219" dirty="0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Older style of fighting with facing the enemy</a:t>
            </a:r>
            <a:endParaRPr lang="en-US" sz="4219" dirty="0">
              <a:solidFill>
                <a:srgbClr val="00206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ernard MT Condensed" panose="02050806060905020404" pitchFamily="18" charset="0"/>
              <a:ea typeface="ヒラギノ角ゴ ProN W6" charset="0"/>
              <a:cs typeface="ヒラギノ角ゴ ProN W6" charset="0"/>
              <a:sym typeface="OldNewspaperType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B16F3-0BF0-48D7-9791-8750EE1EF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66" y="-270169"/>
            <a:ext cx="8911886" cy="15560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442F3-50F6-42AB-B026-BB5208EE3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0961" y="1118711"/>
            <a:ext cx="4572000" cy="542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05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Small towns outside Boston</a:t>
            </a:r>
          </a:p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05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Minutemen meet Redcoats in a very brief skirmish</a:t>
            </a:r>
          </a:p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05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Starts the war</a:t>
            </a:r>
          </a:p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05000"/>
              <a:buBlip>
                <a:blip r:embed="rId4"/>
              </a:buBlip>
              <a:defRPr/>
            </a:pPr>
            <a:r>
              <a:rPr lang="en-US" sz="3375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Known as the “Shot heard round the world”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F2E3-72F6-44D4-970C-3591D682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659"/>
          <a:stretch/>
        </p:blipFill>
        <p:spPr>
          <a:xfrm>
            <a:off x="116057" y="53578"/>
            <a:ext cx="8911886" cy="1234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9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3DED0A-1057-4230-B530-14845B1F7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" y="0"/>
            <a:ext cx="9143364" cy="683367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36094" y="3536156"/>
            <a:ext cx="6304359" cy="24645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9" tIns="35719" rIns="35719" bIns="35719" anchor="ctr"/>
          <a:lstStyle/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10000"/>
              <a:buBlip>
                <a:blip r:embed="rId4"/>
              </a:buBlip>
              <a:defRPr/>
            </a:pPr>
            <a:r>
              <a:rPr lang="en-US" sz="4219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British Victory but costly</a:t>
            </a:r>
          </a:p>
          <a:p>
            <a:pPr marL="625056" indent="-625056" defTabSz="642915" fontAlgn="base">
              <a:spcBef>
                <a:spcPts val="1687"/>
              </a:spcBef>
              <a:spcAft>
                <a:spcPct val="0"/>
              </a:spcAft>
              <a:buSzPct val="110000"/>
              <a:buBlip>
                <a:blip r:embed="rId4"/>
              </a:buBlip>
              <a:defRPr/>
            </a:pPr>
            <a:r>
              <a:rPr lang="en-US" sz="4219" b="1" kern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/>
                  </a:outerShdw>
                </a:effectLst>
                <a:latin typeface="Bernard MT Condensed" panose="02050806060905020404" pitchFamily="18" charset="0"/>
                <a:ea typeface="OldNewspaperTypes" charset="0"/>
                <a:cs typeface="OldNewspaperTypes" charset="0"/>
                <a:sym typeface="OldNewspaperTypes" charset="0"/>
              </a:rPr>
              <a:t>Very high casualties for British inspire Americans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1D38D-5B60-41A3-A0A6-FA6310BBB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95" t="16716" r="17091"/>
          <a:stretch/>
        </p:blipFill>
        <p:spPr>
          <a:xfrm>
            <a:off x="-196453" y="-107156"/>
            <a:ext cx="5880377" cy="1446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2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7358063" y="6482953"/>
            <a:ext cx="1446609" cy="1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2">
                <a:solidFill>
                  <a:srgbClr val="000000"/>
                </a:solidFill>
              </a:rPr>
              <a:t>lukerosa@gmail.com</a:t>
            </a:r>
          </a:p>
        </p:txBody>
      </p:sp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" y="24557"/>
            <a:ext cx="8643938" cy="683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C2233-18BB-43C1-9C6D-153D575DB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95" t="16716" r="17091"/>
          <a:stretch/>
        </p:blipFill>
        <p:spPr>
          <a:xfrm>
            <a:off x="4036219" y="-53578"/>
            <a:ext cx="5880377" cy="1446609"/>
          </a:xfrm>
          <a:prstGeom prst="rect">
            <a:avLst/>
          </a:prstGeom>
        </p:spPr>
      </p:pic>
    </p:spTree>
  </p:cSld>
  <p:clrMapOvr>
    <a:masterClrMapping/>
  </p:clrMapOvr>
  <p:transition advTm="213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|14.9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5.9|3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3|2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9.5|13.8|2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1.1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7.5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9.4|75.4|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4|22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542</Words>
  <Application>Microsoft Office PowerPoint</Application>
  <PresentationFormat>On-screen Show (4:3)</PresentationFormat>
  <Paragraphs>61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Bernard MT Condensed</vt:lpstr>
      <vt:lpstr>Calibri</vt:lpstr>
      <vt:lpstr>Gill Sans</vt:lpstr>
      <vt:lpstr>OldNewspaperTypes</vt:lpstr>
      <vt:lpstr>ヒラギノ角ゴ ProN W3</vt:lpstr>
      <vt:lpstr>ヒラギノ角ゴ ProN W6</vt:lpstr>
      <vt:lpstr>1_Office Theme</vt:lpstr>
      <vt:lpstr>Title &amp; Bullets</vt:lpstr>
      <vt:lpstr>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2019-05-02T19:13:21Z</dcterms:created>
  <dcterms:modified xsi:type="dcterms:W3CDTF">2021-09-20T00:34:53Z</dcterms:modified>
</cp:coreProperties>
</file>