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7" r:id="rId7"/>
    <p:sldId id="260" r:id="rId8"/>
    <p:sldId id="261" r:id="rId9"/>
    <p:sldId id="266" r:id="rId10"/>
    <p:sldId id="259" r:id="rId11"/>
    <p:sldId id="268" r:id="rId12"/>
    <p:sldId id="263" r:id="rId13"/>
    <p:sldId id="262" r:id="rId14"/>
    <p:sldId id="269" r:id="rId15"/>
    <p:sldId id="264" r:id="rId16"/>
    <p:sldId id="270" r:id="rId17"/>
    <p:sldId id="271" r:id="rId18"/>
    <p:sldId id="273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7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2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6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04B6-8887-4AC2-B20D-027F0E1AAA0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C72F-1822-4A79-BF9F-A5EB5194EE4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1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FD8B-4CC3-405E-9A86-A104785F43B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7FB9-FE58-45CB-9665-D82BB173A4C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1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FA5C-D37B-4707-9BD2-C1BB6E03E748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3901-0FAC-4B38-B057-4929CE906FD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5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5C9B-A4DF-4DC6-B9CD-AEB2ECADD21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C4B9-530A-4062-9C86-E0C87351D44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0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46E3-598F-4316-84C8-98E27DC26BF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D333-7B4A-48A5-AB89-B854E1CA6D8E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2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28F6-3AAE-40F3-BBDF-CA064ADEF0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1DF0-B7BE-4767-A8F7-BD8620E16A6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2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92F7C-ADD0-403D-A7F2-CF2952D2C95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6329-1664-449F-A356-44833AA7D10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9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BF5B-60FB-4C44-B559-9E904F31EDB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D2B1-0BB2-4A5B-905E-7339C9CF1B6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3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1BBF-1939-464F-9185-C8B7C8E8667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499F-0FD2-43A6-98D6-562CBD014DF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B655-C6D2-473B-908A-535D969D875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78AD-C07E-4221-A2C2-3543EB2FF22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40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E80F-AE4B-450A-A3FE-2B2037FCC69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993A-FC3A-4A17-A43D-729A341C920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84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4A22-50F1-4693-9941-39845A99A7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8AD1-8F87-400B-989A-D308073AB6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D2E3-32BE-489D-BA4D-5304B5EF6A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F3E7-C6C1-43AA-99DE-43C8FECD9E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86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7EED-622C-4F12-84F4-1B3E529246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C3FA-27D7-414E-954A-72102D4EE6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06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4C8C-9ABB-4DFF-A211-1182FD41C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2425-23AF-4C61-827B-5690A9C3DE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6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21AD-F9AB-45C0-8E0A-30DBF1346E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CA47-C9B9-48DD-9ED8-D20F2EDEAF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42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87FE-9A01-45E3-8208-B780076C57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9779-3189-420F-A98D-4127265759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5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71CE-5C46-4D33-91C3-05A88019BF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8F5F-476E-4DE5-B43E-BA1BA8A5E1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5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6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6556-0DA4-48CF-BE25-F317D2F9F4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B483-3285-4920-ACE7-13076102F1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0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9" indent="0">
              <a:buNone/>
              <a:defRPr sz="2400"/>
            </a:lvl3pPr>
            <a:lvl4pPr marL="1371119" indent="0">
              <a:buNone/>
              <a:defRPr sz="2000"/>
            </a:lvl4pPr>
            <a:lvl5pPr marL="1828159" indent="0">
              <a:buNone/>
              <a:defRPr sz="2000"/>
            </a:lvl5pPr>
            <a:lvl6pPr marL="2285199" indent="0">
              <a:buNone/>
              <a:defRPr sz="2000"/>
            </a:lvl6pPr>
            <a:lvl7pPr marL="2742237" indent="0">
              <a:buNone/>
              <a:defRPr sz="2000"/>
            </a:lvl7pPr>
            <a:lvl8pPr marL="3199278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1050-8BB1-4B5B-B079-730B04D775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BAAD-16AF-4C4E-B49A-1FFD0A85EC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01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143E-CD30-4DE3-9909-0600670A4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B9EC-F6DF-4823-ADF4-FB5D5B9AE4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31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BF77-036A-4F70-BEC1-7231CA226B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A49F-8B6F-40DD-AFBD-C69FF8E7C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4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3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522E2-9AAC-4A31-8C9D-EA848E205726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CF29-8CF6-42FF-A3CB-90D1D7E06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0209F-E67E-498D-A74B-90A1F6C2527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A26FF-801C-428F-A5CF-312A51AB532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25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F3415F-991A-4EFC-9C05-442188433A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09C156-AB61-493A-9E43-40F4B18123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80" indent="-3427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9" indent="-2285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8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7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teacherspayteachers.com/Store/Students-Of-Histor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Students-Of-History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teacherspayteachers.com/Store/Students-Of-History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ristina1395.files.wordpress.com/2014/06/french_n_indian_w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39000" size="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7013" cy="68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93" y="6488668"/>
            <a:ext cx="911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4"/>
              </a:rPr>
              <a:t>http://www.teacherspayteachers.com/Store/Students-Of-History/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7828" r="2027" b="21802"/>
          <a:stretch/>
        </p:blipFill>
        <p:spPr bwMode="auto">
          <a:xfrm>
            <a:off x="-1" y="970128"/>
            <a:ext cx="9103520" cy="226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cristina1395.files.wordpress.com/2014/06/french_n_indian_wa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17" b="50000" l="68495" r="78370">
                        <a14:foregroundMark x1="69906" y1="46667" x2="73197" y2="40625"/>
                        <a14:foregroundMark x1="73511" y1="44583" x2="73354" y2="47917"/>
                        <a14:foregroundMark x1="71787" y1="47500" x2="70376" y2="50000"/>
                        <a14:foregroundMark x1="73981" y1="41667" x2="76176" y2="40625"/>
                        <a14:foregroundMark x1="76489" y1="43750" x2="74451" y2="42083"/>
                        <a14:foregroundMark x1="69279" y1="45833" x2="69279" y2="45833"/>
                      </a14:backgroundRemoval>
                    </a14:imgEffect>
                    <a14:imgEffect>
                      <a14:artisticMarker trans="39000" size="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38" t="39562" r="20237" b="50000"/>
          <a:stretch/>
        </p:blipFill>
        <p:spPr bwMode="auto">
          <a:xfrm>
            <a:off x="6096000" y="2713630"/>
            <a:ext cx="1132764" cy="7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ristina1395.files.wordpress.com/2014/06/french_n_indian_wa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0" b="50417" l="50940" r="60502">
                        <a14:foregroundMark x1="60502" y1="43125" x2="52038" y2="42083"/>
                        <a14:foregroundMark x1="56426" y1="44792" x2="55486" y2="49375"/>
                        <a14:foregroundMark x1="54389" y1="44375" x2="52978" y2="48958"/>
                        <a14:foregroundMark x1="58777" y1="41458" x2="53135" y2="40625"/>
                        <a14:foregroundMark x1="51724" y1="41042" x2="51724" y2="41042"/>
                        <a14:foregroundMark x1="59875" y1="41458" x2="59875" y2="41458"/>
                        <a14:foregroundMark x1="57837" y1="41042" x2="57837" y2="41042"/>
                        <a14:foregroundMark x1="54389" y1="40417" x2="54389" y2="40417"/>
                      </a14:backgroundRemoval>
                    </a14:imgEffect>
                    <a14:imgEffect>
                      <a14:artisticMarker trans="39000" size="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766" r="39398" b="48102"/>
          <a:stretch/>
        </p:blipFill>
        <p:spPr bwMode="auto">
          <a:xfrm>
            <a:off x="4571999" y="2713630"/>
            <a:ext cx="966564" cy="9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-cache-ec0.pinimg.com/736x/8e/6f/91/8e6f913c611b1dcf1f98aa9032ba3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r="7298"/>
          <a:stretch/>
        </p:blipFill>
        <p:spPr bwMode="auto">
          <a:xfrm>
            <a:off x="0" y="2406"/>
            <a:ext cx="4790364" cy="68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2331" r="5039" b="25489"/>
          <a:stretch/>
        </p:blipFill>
        <p:spPr bwMode="auto">
          <a:xfrm>
            <a:off x="2514600" y="0"/>
            <a:ext cx="6629400" cy="13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media-cache-ec0.pinimg.com/736x/8e/6f/91/8e6f913c611b1dcf1f98aa9032ba37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48" b="19592" l="73492" r="86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4" t="6155" r="11853" b="78915"/>
          <a:stretch/>
        </p:blipFill>
        <p:spPr bwMode="auto">
          <a:xfrm>
            <a:off x="3532496" y="436729"/>
            <a:ext cx="955344" cy="10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1460312"/>
            <a:ext cx="39624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6"/>
              </a:buBlip>
            </a:pPr>
            <a:r>
              <a:rPr lang="en-US" sz="2800" b="1" dirty="0"/>
              <a:t>In September 1759, British General James Wolfe leads a surprise attack on Quebec </a:t>
            </a:r>
          </a:p>
          <a:p>
            <a:pPr marL="457200" indent="-457200">
              <a:spcAft>
                <a:spcPts val="1800"/>
              </a:spcAft>
              <a:buBlip>
                <a:blip r:embed="rId6"/>
              </a:buBlip>
            </a:pPr>
            <a:r>
              <a:rPr lang="en-US" sz="2800" b="1" dirty="0"/>
              <a:t>British victory at Fort Niagara cut off the French frontier forts</a:t>
            </a:r>
          </a:p>
          <a:p>
            <a:pPr marL="457200" indent="-457200">
              <a:spcAft>
                <a:spcPts val="1800"/>
              </a:spcAft>
              <a:buBlip>
                <a:blip r:embed="rId6"/>
              </a:buBlip>
            </a:pPr>
            <a:r>
              <a:rPr lang="en-US" sz="2800" b="1" dirty="0"/>
              <a:t>Leads England to eventual victory in the war</a:t>
            </a:r>
          </a:p>
        </p:txBody>
      </p:sp>
    </p:spTree>
    <p:extLst>
      <p:ext uri="{BB962C8B-B14F-4D97-AF65-F5344CB8AC3E}">
        <p14:creationId xmlns:p14="http://schemas.microsoft.com/office/powerpoint/2010/main" val="24501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p-proclamation-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3228" r="3393" b="3333"/>
          <a:stretch/>
        </p:blipFill>
        <p:spPr bwMode="auto">
          <a:xfrm>
            <a:off x="3276600" y="138913"/>
            <a:ext cx="5867400" cy="66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b="17736"/>
          <a:stretch/>
        </p:blipFill>
        <p:spPr bwMode="auto">
          <a:xfrm>
            <a:off x="0" y="-76199"/>
            <a:ext cx="9220200" cy="155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71600"/>
            <a:ext cx="3352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/>
              <a:t>France lost Canadian colonies and claims to land east of the Mississippi River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/>
              <a:t>England got all French territory in Canada, Florida &amp; rights to Caribbean slave trade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/>
              <a:t>Spain got French territory west of the Mississippi River &amp; New Orleans</a:t>
            </a:r>
          </a:p>
        </p:txBody>
      </p:sp>
    </p:spTree>
    <p:extLst>
      <p:ext uri="{BB962C8B-B14F-4D97-AF65-F5344CB8AC3E}">
        <p14:creationId xmlns:p14="http://schemas.microsoft.com/office/powerpoint/2010/main" val="15528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05_prewarpostwarbdy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94289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7619" b="31066"/>
          <a:stretch/>
        </p:blipFill>
        <p:spPr bwMode="auto">
          <a:xfrm>
            <a:off x="-130629" y="0"/>
            <a:ext cx="9285515" cy="122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98gen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" y="1166203"/>
            <a:ext cx="4419600" cy="560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1371600"/>
            <a:ext cx="43434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/>
              <a:t>Chief Pontiac forms a Native American Alliance and strikes back at the British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/>
              <a:t>Pontiac’s War ends in 1765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/>
              <a:t>England issues the Proclamation of 1763 to prevent further westward expansion &amp; issues new  taxes on colonies to pay for the war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400" b="1" dirty="0"/>
              <a:t>Friction increases between colonies &amp; Great Britain</a:t>
            </a:r>
          </a:p>
        </p:txBody>
      </p:sp>
    </p:spTree>
    <p:extLst>
      <p:ext uri="{BB962C8B-B14F-4D97-AF65-F5344CB8AC3E}">
        <p14:creationId xmlns:p14="http://schemas.microsoft.com/office/powerpoint/2010/main" val="10320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mbrosevideo.com/resources/documents/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445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238"/>
            <a:ext cx="58674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Impact" pitchFamily="34" charset="0"/>
              </a:rPr>
              <a:t>Exit Ticket</a:t>
            </a: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  <a:cs typeface="Arial" pitchFamily="34" charset="0"/>
              </a:rPr>
              <a:t>The French and Indian War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1143001"/>
            <a:ext cx="310896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The word “ceded”  most likely means: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Independent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Destroyed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Awarded to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Explained</a:t>
            </a:r>
          </a:p>
          <a:p>
            <a:pPr marL="800100" lvl="1" indent="-342900">
              <a:buFontTx/>
              <a:buAutoNum type="arabicPeriod" startAt="2"/>
              <a:defRPr/>
            </a:pPr>
            <a:endParaRPr lang="en-US" sz="20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5960" y="3389055"/>
            <a:ext cx="291084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2. What are some current US states in the ceded territory?</a:t>
            </a:r>
          </a:p>
          <a:p>
            <a:pPr marL="0" lvl="1">
              <a:defRPr/>
            </a:pPr>
            <a:endParaRPr lang="en-US" sz="20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</a:endParaRPr>
          </a:p>
          <a:p>
            <a:pPr marL="0" lvl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</a:rPr>
              <a:t>3.  What line separated the British Colonies from the land ceded to them?</a:t>
            </a:r>
          </a:p>
          <a:p>
            <a:pPr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prstClr val="white"/>
                </a:solidFill>
                <a:latin typeface="Arial" charset="0"/>
              </a:rPr>
              <a:t>© Students of History - </a:t>
            </a:r>
            <a:r>
              <a:rPr lang="en-US" altLang="en-US" sz="1400" b="1">
                <a:solidFill>
                  <a:prstClr val="white"/>
                </a:solidFill>
                <a:latin typeface="Arial" charset="0"/>
                <a:hlinkClick r:id="rId3"/>
              </a:rPr>
              <a:t>http://www.teacherspayteachers.com/Store/Students-Of-History</a:t>
            </a:r>
            <a:endParaRPr lang="en-US" altLang="en-US" sz="1400" b="1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92655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3"/>
            <a:ext cx="1381125" cy="1381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82813"/>
            <a:ext cx="9144000" cy="36930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hlinkClick r:id="rId3"/>
              </a:rPr>
              <a:t>http://www.teacherspayteachers.com/Store/Students-Of-History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8602"/>
            <a:ext cx="7239000" cy="646331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Bernard MT Condensed" panose="02050806060905020404" pitchFamily="18" charset="0"/>
              </a:rPr>
              <a:t>Thank you so much for your purchase!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176" y="1676400"/>
            <a:ext cx="2808027" cy="4856785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Please visit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hlinkClick r:id="rId3"/>
              </a:rPr>
              <a:t>my store </a:t>
            </a:r>
            <a:r>
              <a:rPr lang="en-US" sz="2400" dirty="0">
                <a:solidFill>
                  <a:prstClr val="black"/>
                </a:solidFill>
                <a:latin typeface="Arial" charset="0"/>
              </a:rPr>
              <a:t>for more great Social Studies resources – including more Magic Portraits, Daily Warm Ups, PowerPoints in 3D, Interactive notebook Pop-Ups, Reading guides, Unit Plans, and more!!!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46257">
            <a:off x="3235753" y="983335"/>
            <a:ext cx="2797589" cy="2053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52684">
            <a:off x="3230624" y="2705473"/>
            <a:ext cx="3275464" cy="1853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69196">
            <a:off x="6496297" y="1428828"/>
            <a:ext cx="2530565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9535" r="53916" b="34455"/>
          <a:stretch/>
        </p:blipFill>
        <p:spPr bwMode="auto">
          <a:xfrm rot="178370">
            <a:off x="3271679" y="4175457"/>
            <a:ext cx="2779255" cy="208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7" t="17721" r="36634" b="35446"/>
          <a:stretch/>
        </p:blipFill>
        <p:spPr bwMode="auto">
          <a:xfrm rot="260138">
            <a:off x="6173669" y="3523025"/>
            <a:ext cx="2798320" cy="275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70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027152"/>
            <a:ext cx="3505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/>
              <a:t>Long-standing rivalry between France &amp; England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/>
              <a:t>War fought in Europe from 1754-1763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/>
              <a:t>Also known as the Seven Years’ War</a:t>
            </a:r>
          </a:p>
        </p:txBody>
      </p:sp>
      <p:pic>
        <p:nvPicPr>
          <p:cNvPr id="5" name="Picture 12" descr="NoAmer-1750"/>
          <p:cNvPicPr>
            <a:picLocks noChangeAspect="1" noChangeArrowheads="1"/>
          </p:cNvPicPr>
          <p:nvPr/>
        </p:nvPicPr>
        <p:blipFill rotWithShape="1"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663" r="1984"/>
          <a:stretch/>
        </p:blipFill>
        <p:spPr bwMode="auto">
          <a:xfrm>
            <a:off x="76200" y="982977"/>
            <a:ext cx="5486400" cy="579882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7693" r="14359" b="25488"/>
          <a:stretch/>
        </p:blipFill>
        <p:spPr bwMode="auto">
          <a:xfrm>
            <a:off x="-1" y="0"/>
            <a:ext cx="5390867" cy="1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913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0" b="34098"/>
          <a:stretch/>
        </p:blipFill>
        <p:spPr bwMode="auto">
          <a:xfrm>
            <a:off x="-380999" y="-152400"/>
            <a:ext cx="4243316" cy="14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 descr="OhioRiverValley-1753"/>
          <p:cNvPicPr>
            <a:picLocks noChangeAspect="1" noChangeArrowheads="1"/>
          </p:cNvPicPr>
          <p:nvPr/>
        </p:nvPicPr>
        <p:blipFill>
          <a:blip r:embed="rId3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846"/>
            <a:ext cx="4682079" cy="651227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618" y="1332629"/>
            <a:ext cx="407158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/>
              <a:t>English concerned about French Forts being built by in the Ohio River Valley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/>
              <a:t>Population of English colonies growing rapidly &amp; pushing west</a:t>
            </a:r>
          </a:p>
        </p:txBody>
      </p:sp>
    </p:spTree>
    <p:extLst>
      <p:ext uri="{BB962C8B-B14F-4D97-AF65-F5344CB8AC3E}">
        <p14:creationId xmlns:p14="http://schemas.microsoft.com/office/powerpoint/2010/main" val="4056298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c/c7/Washington_1772.jpg/640px-Washington_17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4056"/>
          <a:stretch/>
        </p:blipFill>
        <p:spPr bwMode="auto">
          <a:xfrm>
            <a:off x="4544704" y="-14785"/>
            <a:ext cx="4599296" cy="68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4" y="1259443"/>
            <a:ext cx="464592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/>
              <a:t>Young Major George Washington leads a small force into Ohio in 1754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/>
              <a:t>Hoped to capture the French Fort Duquesne but defeated and forced to retreat &amp; build Fort Necessity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/>
              <a:t>Defeated by French &amp; Native Americans and forced to return to Virginia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6886" r="6932" b="31442"/>
          <a:stretch/>
        </p:blipFill>
        <p:spPr bwMode="auto">
          <a:xfrm>
            <a:off x="2275" y="-1"/>
            <a:ext cx="6322325" cy="134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fineartamerica.com/images-medium-large/3-edward-braddock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315"/>
            <a:ext cx="5187523" cy="656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3999" y="1259442"/>
            <a:ext cx="381000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/>
              <a:t>British send General Edward Braddock to drive the French out of the Ohio Valley in 1755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/>
              <a:t>He is defeated and killed soon after by a French &amp; Indian ambush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n-US" sz="2800" b="1" dirty="0"/>
              <a:t>War officially declared in 1756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6867" r="4808" b="29178"/>
          <a:stretch/>
        </p:blipFill>
        <p:spPr bwMode="auto">
          <a:xfrm>
            <a:off x="2088107" y="0"/>
            <a:ext cx="7055894" cy="14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85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Flag France animated gif 240x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08" y="842554"/>
            <a:ext cx="2407692" cy="18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al looking United Kingdom flag waving in wind moving animated gif pic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33821"/>
            <a:ext cx="2286000" cy="17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6867" r="5329" b="24258"/>
          <a:stretch/>
        </p:blipFill>
        <p:spPr bwMode="auto">
          <a:xfrm>
            <a:off x="0" y="0"/>
            <a:ext cx="8229600" cy="152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2457084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 			     France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9718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0575" algn="l"/>
                <a:tab pos="2176463" algn="l"/>
                <a:tab pos="5545138" algn="l"/>
              </a:tabLst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Allies		 Iroquois	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Algonquins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Hurons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Ottowas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Colonial</a:t>
            </a:r>
          </a:p>
          <a:p>
            <a:pPr>
              <a:tabLst>
                <a:tab pos="2176463" algn="l"/>
                <a:tab pos="5545138" algn="l"/>
              </a:tabLst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	1,000,000	70,000</a:t>
            </a: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Colonial 	Towns, trade, farms		Fur trading, missionary 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	 				priests</a:t>
            </a: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RW9h-D3P-KeOuEzVnntzEAm7vonOvDTkAUt8_DzxBLAa_ytZ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3939"/>
            <a:ext cx="4152678" cy="59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9732" r="7319" b="25084"/>
          <a:stretch/>
        </p:blipFill>
        <p:spPr bwMode="auto">
          <a:xfrm>
            <a:off x="2740924" y="0"/>
            <a:ext cx="6250676" cy="14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1259442"/>
            <a:ext cx="435363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800" b="1" dirty="0"/>
              <a:t>French capture British forts at Lake Ontario and Lake George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800" b="1" dirty="0"/>
              <a:t>France’s Native American allies raid farms from the New York Virginia frontiers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2800" b="1" dirty="0"/>
              <a:t>British settlers’ farms &amp; houses burned and many families flee to the east coast</a:t>
            </a:r>
          </a:p>
        </p:txBody>
      </p:sp>
    </p:spTree>
    <p:extLst>
      <p:ext uri="{BB962C8B-B14F-4D97-AF65-F5344CB8AC3E}">
        <p14:creationId xmlns:p14="http://schemas.microsoft.com/office/powerpoint/2010/main" val="1944455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3/32/Johnson_saving_Dieskau.jpg/640px-Johnson_saving_Diesk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33" y="0"/>
            <a:ext cx="5493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9732" r="7319" b="25084"/>
          <a:stretch/>
        </p:blipFill>
        <p:spPr bwMode="auto">
          <a:xfrm>
            <a:off x="0" y="54591"/>
            <a:ext cx="6250676" cy="14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371600"/>
            <a:ext cx="349833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/>
              <a:t>France &amp; allies dominate the first 3 years of the war</a:t>
            </a:r>
          </a:p>
          <a:p>
            <a:pPr marL="457200" indent="-457200">
              <a:spcAft>
                <a:spcPts val="1800"/>
              </a:spcAft>
              <a:buBlip>
                <a:blip r:embed="rId4"/>
              </a:buBlip>
            </a:pPr>
            <a:r>
              <a:rPr lang="en-US" sz="3200" b="1" dirty="0"/>
              <a:t>Win major victories at Fort Oswego, Ticonderoga, &amp; Fort William Henry</a:t>
            </a:r>
          </a:p>
        </p:txBody>
      </p:sp>
    </p:spTree>
    <p:extLst>
      <p:ext uri="{BB962C8B-B14F-4D97-AF65-F5344CB8AC3E}">
        <p14:creationId xmlns:p14="http://schemas.microsoft.com/office/powerpoint/2010/main" val="34384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5835" y="2057400"/>
            <a:ext cx="480956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/>
              <a:t>British Foreign Minister William Pitt helps turn the tide in 1758</a:t>
            </a:r>
          </a:p>
          <a:p>
            <a:pPr marL="457200" indent="-457200">
              <a:spcAft>
                <a:spcPts val="1800"/>
              </a:spcAft>
              <a:buBlip>
                <a:blip r:embed="rId2"/>
              </a:buBlip>
            </a:pPr>
            <a:r>
              <a:rPr lang="en-US" sz="3200" b="1" dirty="0"/>
              <a:t>Makes peace with important Indian allies &amp; adopts Indian fighting strategies</a:t>
            </a:r>
          </a:p>
        </p:txBody>
      </p:sp>
      <p:pic>
        <p:nvPicPr>
          <p:cNvPr id="13314" name="Picture 2" descr="http://upload.wikimedia.org/wikipedia/commons/thumb/0/06/William_Pitt%2C_1st_Earl_of_Chatham_by_Richard_Brompton.jpg/640px-William_Pitt%2C_1st_Earl_of_Chatham_by_Richard_Brompt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4273" r="12633"/>
          <a:stretch/>
        </p:blipFill>
        <p:spPr bwMode="auto">
          <a:xfrm>
            <a:off x="76200" y="361763"/>
            <a:ext cx="3886200" cy="634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t="4629" r="11880" b="15135"/>
          <a:stretch/>
        </p:blipFill>
        <p:spPr bwMode="auto">
          <a:xfrm>
            <a:off x="3765175" y="0"/>
            <a:ext cx="5378825" cy="202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5F66187CFDE43B1E412D03260B2C4" ma:contentTypeVersion="18" ma:contentTypeDescription="Create a new document." ma:contentTypeScope="" ma:versionID="a7922c3841a64b4f2e2a3aa6c8c3afbf">
  <xsd:schema xmlns:xsd="http://www.w3.org/2001/XMLSchema" xmlns:xs="http://www.w3.org/2001/XMLSchema" xmlns:p="http://schemas.microsoft.com/office/2006/metadata/properties" xmlns:ns3="5d4f74fa-b1a9-46bf-a8f7-439e21d7bc81" xmlns:ns4="f89025da-66cf-4eca-8f29-fedb1a61258b" targetNamespace="http://schemas.microsoft.com/office/2006/metadata/properties" ma:root="true" ma:fieldsID="5c9007ead3296fe45e101fa36a058f4f" ns3:_="" ns4:_="">
    <xsd:import namespace="5d4f74fa-b1a9-46bf-a8f7-439e21d7bc81"/>
    <xsd:import namespace="f89025da-66cf-4eca-8f29-fedb1a6125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f74fa-b1a9-46bf-a8f7-439e21d7b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025da-66cf-4eca-8f29-fedb1a61258b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4f74fa-b1a9-46bf-a8f7-439e21d7bc81" xsi:nil="true"/>
  </documentManagement>
</p:properties>
</file>

<file path=customXml/itemProps1.xml><?xml version="1.0" encoding="utf-8"?>
<ds:datastoreItem xmlns:ds="http://schemas.openxmlformats.org/officeDocument/2006/customXml" ds:itemID="{D07271E4-76F4-4CAB-BBBD-216C0BDAF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f74fa-b1a9-46bf-a8f7-439e21d7bc81"/>
    <ds:schemaRef ds:uri="f89025da-66cf-4eca-8f29-fedb1a6125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93EF78-B594-4F99-B024-F84E8F368B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79963-FF44-4861-8C28-3A80EC5DE4EA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f89025da-66cf-4eca-8f29-fedb1a61258b"/>
    <ds:schemaRef ds:uri="http://schemas.openxmlformats.org/package/2006/metadata/core-properties"/>
    <ds:schemaRef ds:uri="http://schemas.microsoft.com/office/infopath/2007/PartnerControls"/>
    <ds:schemaRef ds:uri="5d4f74fa-b1a9-46bf-a8f7-439e21d7bc8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501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Bernard MT Condensed</vt:lpstr>
      <vt:lpstr>Calibri</vt:lpstr>
      <vt:lpstr>Impact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Lett, Christopher</cp:lastModifiedBy>
  <cp:revision>23</cp:revision>
  <dcterms:created xsi:type="dcterms:W3CDTF">2014-08-14T18:29:35Z</dcterms:created>
  <dcterms:modified xsi:type="dcterms:W3CDTF">2025-09-04T11:23:54Z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0x01010066D5F66187CFDE43B1E412D03260B2C4</vt:lpwstr>
  </property>
</Properties>
</file>