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82" r:id="rId2"/>
    <p:sldId id="283" r:id="rId3"/>
    <p:sldId id="284" r:id="rId4"/>
    <p:sldId id="287" r:id="rId5"/>
    <p:sldId id="288" r:id="rId6"/>
    <p:sldId id="289" r:id="rId7"/>
    <p:sldId id="303" r:id="rId8"/>
    <p:sldId id="304" r:id="rId9"/>
    <p:sldId id="309" r:id="rId10"/>
    <p:sldId id="315" r:id="rId11"/>
    <p:sldId id="316" r:id="rId12"/>
    <p:sldId id="312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284" autoAdjust="0"/>
    <p:restoredTop sz="94660"/>
  </p:normalViewPr>
  <p:slideViewPr>
    <p:cSldViewPr>
      <p:cViewPr varScale="1">
        <p:scale>
          <a:sx n="68" d="100"/>
          <a:sy n="68" d="100"/>
        </p:scale>
        <p:origin x="80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06609EA-82F5-401C-96BB-1FD859B9BFF9}" type="datetimeFigureOut">
              <a:rPr lang="en-US"/>
              <a:pPr>
                <a:defRPr/>
              </a:pPr>
              <a:t>8/20/2021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9B8970F-F9FD-40F5-8A47-BDD83748BE9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4708A1B-13CE-439A-B3E4-260A4C949188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6139D66-876A-4752-B0B6-8559433D1E64}" type="slidenum">
              <a:rPr lang="en-US" altLang="en-US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2BE4675-B0CE-4E11-B47E-B7FC8031B5A6}" type="slidenum">
              <a:rPr lang="en-US" altLang="en-US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E5014E9-444A-4A53-9D71-C75244B4E8CA}" type="slidenum">
              <a:rPr lang="en-US" altLang="en-US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48E10E2-FBA9-490B-B603-AF316B3FFA68}" type="slidenum">
              <a:rPr lang="en-US" altLang="en-US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4E58E45-B8E6-47C6-9AE6-A5FBA3043045}" type="slidenum">
              <a:rPr lang="en-US" altLang="en-US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120BF-1718-4B0C-9D6C-C99207FD2EC1}" type="datetimeFigureOut">
              <a:rPr lang="en-US"/>
              <a:pPr>
                <a:defRPr/>
              </a:pPr>
              <a:t>8/20/2021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BF5861-3DE2-4402-9D21-9847BDC0C8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0779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42270-27CC-4030-B1E0-71CDFAA68647}" type="datetimeFigureOut">
              <a:rPr lang="en-US"/>
              <a:pPr>
                <a:defRPr/>
              </a:pPr>
              <a:t>8/20/2021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65356B-16BA-4BA8-8DB4-4470F23DD1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4410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AC26D-B570-4B5C-AA09-9C62814555DD}" type="datetimeFigureOut">
              <a:rPr lang="en-US"/>
              <a:pPr>
                <a:defRPr/>
              </a:pPr>
              <a:t>8/20/2021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8E8029-E5BA-40E9-97ED-50E83C2793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0997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0829F-5C10-4A98-9900-9E117CAF4A0B}" type="datetimeFigureOut">
              <a:rPr lang="en-US"/>
              <a:pPr>
                <a:defRPr/>
              </a:pPr>
              <a:t>8/20/2021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879B7B-C596-41A7-8064-6EA9709FAA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6392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B1ED7-B54D-4C94-859A-FA5A0ACDA2C2}" type="datetimeFigureOut">
              <a:rPr lang="en-US"/>
              <a:pPr>
                <a:defRPr/>
              </a:pPr>
              <a:t>8/20/2021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BCFED6-A83C-409F-8906-DFF9772393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480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CF919-F974-4698-9D24-7FE7958659A9}" type="datetimeFigureOut">
              <a:rPr lang="en-US"/>
              <a:pPr>
                <a:defRPr/>
              </a:pPr>
              <a:t>8/20/2021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8F0E98-E31D-466F-8557-CA3E000633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3448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38CAA-9DC1-4021-BD89-0BAA9ECA5933}" type="datetimeFigureOut">
              <a:rPr lang="en-US"/>
              <a:pPr>
                <a:defRPr/>
              </a:pPr>
              <a:t>8/20/2021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DC4045-E2EF-40DC-B5BF-E29744BBB9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3830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FE94F-330B-4D82-8EB1-EE31D4A8BB53}" type="datetimeFigureOut">
              <a:rPr lang="en-US"/>
              <a:pPr>
                <a:defRPr/>
              </a:pPr>
              <a:t>8/20/2021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DAD81E-DAED-4732-8E59-1DD2800343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7320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BD8E2-5B3F-46AE-8DBF-994FBBC6AF53}" type="datetimeFigureOut">
              <a:rPr lang="en-US"/>
              <a:pPr>
                <a:defRPr/>
              </a:pPr>
              <a:t>8/20/2021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4B1BE4-3ED6-43B0-B29E-8D8620B9EB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7154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FFCAD-F95A-4539-97D1-805120E40C73}" type="datetimeFigureOut">
              <a:rPr lang="en-US"/>
              <a:pPr>
                <a:defRPr/>
              </a:pPr>
              <a:t>8/20/2021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EC5B17-FD1B-4F4B-BB87-12FC46265B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8155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7ECB7-97B0-4C15-9CE2-1C950E6C25DA}" type="datetimeFigureOut">
              <a:rPr lang="en-US"/>
              <a:pPr>
                <a:defRPr/>
              </a:pPr>
              <a:t>8/20/2021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EE0F08-9B23-4124-BAB8-5593FDD242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7285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F4BCD88-287B-4966-AB4B-58A4FF656C23}" type="datetimeFigureOut">
              <a:rPr lang="en-US"/>
              <a:pPr>
                <a:defRPr/>
              </a:pPr>
              <a:t>8/20/2021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6B059D58-2B56-4F0C-ACD1-909624453F6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davidrumsey.com/rumsey/Size4/D0009/00094018.jpg?userid=15&amp;username=lunaadmin&amp;resolution=4&amp;servertype=JVA&amp;cid=8&amp;iid=RUMSEY&amp;vcid=NA&amp;usergroup=Rumsey3x&amp;profileid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3" t="5176" r="2563" b="3131"/>
          <a:stretch>
            <a:fillRect/>
          </a:stretch>
        </p:blipFill>
        <p:spPr bwMode="auto">
          <a:xfrm>
            <a:off x="0" y="-1"/>
            <a:ext cx="9144000" cy="685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r="813"/>
          <a:stretch/>
        </p:blipFill>
        <p:spPr>
          <a:xfrm>
            <a:off x="76200" y="2133600"/>
            <a:ext cx="9296400" cy="13968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762000"/>
            <a:ext cx="9144000" cy="5438692"/>
            <a:chOff x="0" y="762000"/>
            <a:chExt cx="9144000" cy="5438692"/>
          </a:xfrm>
        </p:grpSpPr>
        <p:pic>
          <p:nvPicPr>
            <p:cNvPr id="17414" name="Picture 6" descr="Image result for slave trade ma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62000"/>
              <a:ext cx="9144000" cy="54386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6" descr="Image result for slave trade map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962400" y="5715000"/>
              <a:ext cx="1524000" cy="330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 descr="Image result for slave tra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096" y="1066800"/>
            <a:ext cx="3797880" cy="555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600200"/>
            <a:ext cx="4953000" cy="5105400"/>
          </a:xfrm>
        </p:spPr>
        <p:txBody>
          <a:bodyPr/>
          <a:lstStyle/>
          <a:p>
            <a:r>
              <a:rPr lang="en-US" altLang="en-US" sz="2800" dirty="0">
                <a:latin typeface="Bernard MT Condensed" panose="02050806060905020404" pitchFamily="18" charset="0"/>
              </a:rPr>
              <a:t>The Royal African Company lost its charter in 1698</a:t>
            </a:r>
          </a:p>
          <a:p>
            <a:pPr lvl="1"/>
            <a:r>
              <a:rPr lang="en-US" altLang="en-US" dirty="0">
                <a:latin typeface="Bernard MT Condensed" panose="02050806060905020404" pitchFamily="18" charset="0"/>
                <a:sym typeface="Wingdings" panose="05000000000000000000" pitchFamily="2" charset="2"/>
              </a:rPr>
              <a:t>enterprising colonists rushed to cash in on the lucrative slave trade</a:t>
            </a:r>
          </a:p>
          <a:p>
            <a:r>
              <a:rPr lang="en-US" altLang="en-US" sz="2800" dirty="0">
                <a:latin typeface="Bernard MT Condensed" panose="02050806060905020404" pitchFamily="18" charset="0"/>
                <a:sym typeface="Wingdings" panose="05000000000000000000" pitchFamily="2" charset="2"/>
              </a:rPr>
              <a:t>By the 1660s, “slave codes” were drawn up by the colonial governments to delineate between servants’ and slaves’ rights</a:t>
            </a:r>
            <a:endParaRPr lang="en-US" altLang="en-US" sz="2800" dirty="0">
              <a:latin typeface="Bernard MT Condensed" panose="020508060609050204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43" y="152400"/>
            <a:ext cx="8230313" cy="1390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Image result for slave trad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" t="6652" r="43002" b="2558"/>
          <a:stretch/>
        </p:blipFill>
        <p:spPr bwMode="auto">
          <a:xfrm>
            <a:off x="4876800" y="1267581"/>
            <a:ext cx="4059366" cy="543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371600"/>
            <a:ext cx="4800600" cy="5410200"/>
          </a:xfrm>
        </p:spPr>
        <p:txBody>
          <a:bodyPr/>
          <a:lstStyle/>
          <a:p>
            <a:r>
              <a:rPr lang="en-US" altLang="en-US" sz="2800" dirty="0">
                <a:latin typeface="Bernard MT Condensed" panose="02050806060905020404" pitchFamily="18" charset="0"/>
              </a:rPr>
              <a:t>About 10 million Africans were forced over the course of 3 centuries</a:t>
            </a:r>
          </a:p>
          <a:p>
            <a:r>
              <a:rPr lang="en-US" altLang="en-US" sz="2800" dirty="0">
                <a:latin typeface="Bernard MT Condensed" panose="02050806060905020404" pitchFamily="18" charset="0"/>
              </a:rPr>
              <a:t>First Africans came to Jamestown in 1619 (about 2,000)</a:t>
            </a:r>
          </a:p>
          <a:p>
            <a:r>
              <a:rPr lang="en-US" altLang="en-US" sz="2800" dirty="0">
                <a:latin typeface="Bernard MT Condensed" panose="02050806060905020404" pitchFamily="18" charset="0"/>
              </a:rPr>
              <a:t>Slaves were too expensive for poorer colonists</a:t>
            </a:r>
          </a:p>
          <a:p>
            <a:r>
              <a:rPr lang="en-US" altLang="en-US" sz="2800" dirty="0">
                <a:latin typeface="Bernard MT Condensed" panose="02050806060905020404" pitchFamily="18" charset="0"/>
              </a:rPr>
              <a:t>By the 1680s, rising wages in England shrank the pool of servants coming over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40039"/>
            <a:ext cx="8306513" cy="13475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Image result for Virginia Company of Lond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12">
            <a:off x="5240032" y="1121070"/>
            <a:ext cx="3596950" cy="551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014333"/>
            <a:ext cx="5638800" cy="5691268"/>
          </a:xfrm>
        </p:spPr>
        <p:txBody>
          <a:bodyPr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300" dirty="0">
                <a:latin typeface="Bernard MT Condensed" panose="02050806060905020404" pitchFamily="18" charset="0"/>
              </a:rPr>
              <a:t>1606: James I granted a charter creating 2 branches of the Virginia Company of London:</a:t>
            </a:r>
          </a:p>
          <a:p>
            <a:pPr lvl="1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300" dirty="0">
                <a:latin typeface="Bernard MT Condensed" panose="02050806060905020404" pitchFamily="18" charset="0"/>
              </a:rPr>
              <a:t>The Plymouth Company</a:t>
            </a:r>
          </a:p>
          <a:p>
            <a:pPr lvl="1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300" dirty="0">
                <a:latin typeface="Bernard MT Condensed" panose="02050806060905020404" pitchFamily="18" charset="0"/>
              </a:rPr>
              <a:t>London Company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300" dirty="0">
                <a:latin typeface="Bernard MT Condensed" panose="02050806060905020404" pitchFamily="18" charset="0"/>
              </a:rPr>
              <a:t>Motives for settlement:</a:t>
            </a:r>
          </a:p>
          <a:p>
            <a:pPr lvl="1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300" dirty="0">
                <a:latin typeface="Bernard MT Condensed" panose="02050806060905020404" pitchFamily="18" charset="0"/>
              </a:rPr>
              <a:t>Gold</a:t>
            </a:r>
          </a:p>
          <a:p>
            <a:pPr lvl="1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300" dirty="0">
                <a:latin typeface="Bernard MT Condensed" panose="02050806060905020404" pitchFamily="18" charset="0"/>
              </a:rPr>
              <a:t>Passage to Asia</a:t>
            </a:r>
          </a:p>
          <a:p>
            <a:pPr lvl="1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300" dirty="0">
                <a:latin typeface="Bernard MT Condensed" panose="02050806060905020404" pitchFamily="18" charset="0"/>
              </a:rPr>
              <a:t>Converting Indians to Christianity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300" dirty="0">
                <a:latin typeface="Bernard MT Condensed" panose="02050806060905020404" pitchFamily="18" charset="0"/>
              </a:rPr>
              <a:t>April 1607: London Company settles Jamestown</a:t>
            </a:r>
          </a:p>
          <a:p>
            <a:pPr lvl="1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300" dirty="0">
                <a:latin typeface="Bernard MT Condensed" panose="02050806060905020404" pitchFamily="18" charset="0"/>
              </a:rPr>
              <a:t>Selected the peninsula on the James River for defense</a:t>
            </a:r>
          </a:p>
          <a:p>
            <a:pPr lvl="1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300" dirty="0">
                <a:latin typeface="Bernard MT Condensed" panose="02050806060905020404" pitchFamily="18" charset="0"/>
              </a:rPr>
              <a:t>Area was ridden with malaria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6200"/>
            <a:ext cx="9114310" cy="11461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Image result for jamestown colon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51"/>
          <a:stretch/>
        </p:blipFill>
        <p:spPr bwMode="auto">
          <a:xfrm>
            <a:off x="4495800" y="2617955"/>
            <a:ext cx="4519863" cy="390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2189" y="1066800"/>
            <a:ext cx="8077200" cy="5638800"/>
          </a:xfrm>
        </p:spPr>
        <p:txBody>
          <a:bodyPr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2800" dirty="0">
                <a:latin typeface="Bernard MT Condensed" panose="02050806060905020404" pitchFamily="18" charset="0"/>
              </a:rPr>
              <a:t>Initial poor leadership</a:t>
            </a:r>
          </a:p>
          <a:p>
            <a:pPr fontAlgn="auto"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2800" dirty="0">
                <a:latin typeface="Bernard MT Condensed" panose="02050806060905020404" pitchFamily="18" charset="0"/>
              </a:rPr>
              <a:t>John Smith eventually provides effective leadership</a:t>
            </a:r>
          </a:p>
          <a:p>
            <a:pPr fontAlgn="auto"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2800" dirty="0">
                <a:latin typeface="Bernard MT Condensed" panose="02050806060905020404" pitchFamily="18" charset="0"/>
              </a:rPr>
              <a:t>John Rolfe establishes tobacco crops</a:t>
            </a:r>
          </a:p>
          <a:p>
            <a:pPr fontAlgn="auto"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2800" dirty="0">
                <a:latin typeface="Bernard MT Condensed" panose="02050806060905020404" pitchFamily="18" charset="0"/>
              </a:rPr>
              <a:t>Tobacco</a:t>
            </a:r>
          </a:p>
          <a:p>
            <a:pPr lvl="1" fontAlgn="auto">
              <a:spcBef>
                <a:spcPts val="0"/>
              </a:spcBef>
              <a:spcAft>
                <a:spcPts val="800"/>
              </a:spcAft>
              <a:defRPr/>
            </a:pPr>
            <a:r>
              <a:rPr lang="en-US" dirty="0">
                <a:latin typeface="Bernard MT Condensed" panose="02050806060905020404" pitchFamily="18" charset="0"/>
              </a:rPr>
              <a:t>1616: 2500 lbs produced</a:t>
            </a:r>
          </a:p>
          <a:p>
            <a:pPr lvl="1" fontAlgn="auto">
              <a:spcBef>
                <a:spcPts val="0"/>
              </a:spcBef>
              <a:spcAft>
                <a:spcPts val="800"/>
              </a:spcAft>
              <a:defRPr/>
            </a:pPr>
            <a:r>
              <a:rPr lang="en-US" dirty="0">
                <a:latin typeface="Bernard MT Condensed" panose="02050806060905020404" pitchFamily="18" charset="0"/>
              </a:rPr>
              <a:t>1618: 30,000 lbs produced</a:t>
            </a:r>
          </a:p>
          <a:p>
            <a:pPr lvl="1" fontAlgn="auto">
              <a:spcBef>
                <a:spcPts val="0"/>
              </a:spcBef>
              <a:spcAft>
                <a:spcPts val="800"/>
              </a:spcAft>
              <a:defRPr/>
            </a:pPr>
            <a:r>
              <a:rPr lang="en-US" dirty="0">
                <a:latin typeface="Bernard MT Condensed" panose="02050806060905020404" pitchFamily="18" charset="0"/>
              </a:rPr>
              <a:t>1627: 500,000 lbs produced</a:t>
            </a:r>
          </a:p>
          <a:p>
            <a:pPr fontAlgn="auto"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2800" dirty="0">
                <a:latin typeface="Bernard MT Condensed" panose="02050806060905020404" pitchFamily="18" charset="0"/>
              </a:rPr>
              <a:t>Tobacco profits off-set the </a:t>
            </a:r>
            <a:br>
              <a:rPr lang="en-US" sz="2800" dirty="0">
                <a:latin typeface="Bernard MT Condensed" panose="02050806060905020404" pitchFamily="18" charset="0"/>
              </a:rPr>
            </a:br>
            <a:r>
              <a:rPr lang="en-US" sz="2800" dirty="0">
                <a:latin typeface="Bernard MT Condensed" panose="02050806060905020404" pitchFamily="18" charset="0"/>
              </a:rPr>
              <a:t>fruitless search for gold</a:t>
            </a:r>
          </a:p>
          <a:p>
            <a:pPr fontAlgn="auto"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2800" dirty="0">
                <a:latin typeface="Bernard MT Condensed" panose="02050806060905020404" pitchFamily="18" charset="0"/>
              </a:rPr>
              <a:t>Colonies spreads outward </a:t>
            </a:r>
            <a:br>
              <a:rPr lang="en-US" sz="2800" dirty="0">
                <a:latin typeface="Bernard MT Condensed" panose="02050806060905020404" pitchFamily="18" charset="0"/>
              </a:rPr>
            </a:br>
            <a:r>
              <a:rPr lang="en-US" sz="2800" dirty="0">
                <a:latin typeface="Bernard MT Condensed" panose="02050806060905020404" pitchFamily="18" charset="0"/>
              </a:rPr>
              <a:t>through Virginia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383" y="107421"/>
            <a:ext cx="8230313" cy="11461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https://upload.wikimedia.org/wikipedia/commons/a/a9/Marycolon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234" y="1219200"/>
            <a:ext cx="5354941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219200"/>
            <a:ext cx="4419600" cy="527871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Bernard MT Condensed" panose="02050806060905020404" pitchFamily="18" charset="0"/>
              </a:rPr>
              <a:t>Lord Baltimore (Sir George Calvert) wanted his own colony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Bernard MT Condensed" panose="02050806060905020404" pitchFamily="18" charset="0"/>
              </a:rPr>
              <a:t>Promoted to be a refuge for English Catholics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Bernard MT Condensed" panose="02050806060905020404" pitchFamily="18" charset="0"/>
              </a:rPr>
              <a:t>Selected St. Mary’s City as the first settlement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Bernard MT Condensed" panose="02050806060905020404" pitchFamily="18" charset="0"/>
              </a:rPr>
              <a:t>Representative government (like Virginia)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485" y="101680"/>
            <a:ext cx="8230313" cy="11522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https://upload.wikimedia.org/wikipedia/commons/thumb/e/e7/Carolinacolony.png/859px-Carolinacolon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321589"/>
            <a:ext cx="5049838" cy="5290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219200"/>
            <a:ext cx="4419600" cy="5638800"/>
          </a:xfrm>
        </p:spPr>
        <p:txBody>
          <a:bodyPr rtlCol="0"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10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Chartered in 1663</a:t>
            </a:r>
          </a:p>
          <a:p>
            <a:pPr fontAlgn="auto">
              <a:spcBef>
                <a:spcPts val="0"/>
              </a:spcBef>
              <a:spcAft>
                <a:spcPts val="10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Representative assembly</a:t>
            </a:r>
          </a:p>
          <a:p>
            <a:pPr fontAlgn="auto">
              <a:spcBef>
                <a:spcPts val="0"/>
              </a:spcBef>
              <a:spcAft>
                <a:spcPts val="10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Largely Protestant</a:t>
            </a:r>
          </a:p>
          <a:p>
            <a:pPr fontAlgn="auto">
              <a:spcBef>
                <a:spcPts val="0"/>
              </a:spcBef>
              <a:spcAft>
                <a:spcPts val="10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Settled by some French Huguenots</a:t>
            </a:r>
          </a:p>
          <a:p>
            <a:pPr fontAlgn="auto">
              <a:spcBef>
                <a:spcPts val="0"/>
              </a:spcBef>
              <a:spcAft>
                <a:spcPts val="10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Also settled by some West Indian planters (who brought slavery to the region)</a:t>
            </a:r>
          </a:p>
          <a:p>
            <a:pPr fontAlgn="auto">
              <a:spcBef>
                <a:spcPts val="0"/>
              </a:spcBef>
              <a:spcAft>
                <a:spcPts val="10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Economy based on cash crops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925" y="152400"/>
            <a:ext cx="8230313" cy="11522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https://upload.wikimedia.org/wikipedia/commons/1/13/Gacolon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371600"/>
            <a:ext cx="4762500" cy="499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283868"/>
            <a:ext cx="4667973" cy="5075237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Granted a charter in 1732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Founded by Gen. James Oglethorpe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Created as a buffer between the British and Spanish Florida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Also used as a debtor’s colony (criminals and convicts from England)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687" y="142823"/>
            <a:ext cx="8230313" cy="1335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Image result for life in the southern coloni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07"/>
          <a:stretch/>
        </p:blipFill>
        <p:spPr bwMode="auto">
          <a:xfrm>
            <a:off x="92242" y="342257"/>
            <a:ext cx="8964925" cy="628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295400"/>
            <a:ext cx="5181600" cy="5334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Outbreaks of malaria &amp; yellow fever keep life expectancies low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Difficult to start families and create solid settlements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Climate &amp; Soil create a Tobacco Economy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43156"/>
            <a:ext cx="8736325" cy="11522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Image result for Headright Syste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r="3770"/>
          <a:stretch/>
        </p:blipFill>
        <p:spPr bwMode="auto">
          <a:xfrm>
            <a:off x="0" y="383066"/>
            <a:ext cx="9144000" cy="639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295400"/>
            <a:ext cx="5089358" cy="51816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u="sng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Headright</a:t>
            </a:r>
            <a:r>
              <a:rPr lang="en-US" sz="3600" b="1" u="sng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 System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To encourage the importation of workers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Land grants of about 50 acres per person were given to the “head” of a family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Could receive up to 1,000 acres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43156"/>
            <a:ext cx="8736325" cy="11522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https://upload.wikimedia.org/wikipedia/commons/thumb/b/b7/Howard_Pyle_-_The_Burning_of_Jamestown.jpg/599px-Howard_Pyle_-_The_Burning_of_Jamestow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110" y="855254"/>
            <a:ext cx="3944445" cy="592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158" y="1295400"/>
            <a:ext cx="4969042" cy="51816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en-US" sz="2400" dirty="0">
                <a:latin typeface="Bernard MT Condensed" panose="02050806060905020404" pitchFamily="18" charset="0"/>
              </a:rPr>
              <a:t>Increasing number of poor freemen in the Chesapeake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en-US" sz="2400" dirty="0">
                <a:latin typeface="Bernard MT Condensed" panose="02050806060905020404" pitchFamily="18" charset="0"/>
              </a:rPr>
              <a:t>Frustrated by lack of good land &amp; Indian attacks on the frontier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en-US" sz="2400" dirty="0">
                <a:latin typeface="Bernard MT Condensed" panose="02050806060905020404" pitchFamily="18" charset="0"/>
              </a:rPr>
              <a:t>In 1676, </a:t>
            </a:r>
            <a:r>
              <a:rPr lang="en-US" sz="2400" dirty="0">
                <a:latin typeface="Bernard MT Condensed" panose="02050806060905020404" pitchFamily="18" charset="0"/>
              </a:rPr>
              <a:t>Nathaniel Bacon and former indentured servants led a rain on Jamestown and burned it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en-US" sz="2400" dirty="0">
                <a:latin typeface="Bernard MT Condensed" panose="02050806060905020404" pitchFamily="18" charset="0"/>
              </a:rPr>
              <a:t>Governor Berkeley crushed the rebellion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en-US" sz="2400" dirty="0">
                <a:latin typeface="Bernard MT Condensed" panose="02050806060905020404" pitchFamily="18" charset="0"/>
              </a:rPr>
              <a:t>Landowners begin to distrust indentured servants and import more slave labor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042"/>
            <a:ext cx="8230313" cy="14387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1579</TotalTime>
  <Words>405</Words>
  <Application>Microsoft Office PowerPoint</Application>
  <PresentationFormat>On-screen Show (4:3)</PresentationFormat>
  <Paragraphs>58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Bernard MT Condensed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Colonial America</dc:title>
  <dc:creator>Lett, Christopher</dc:creator>
  <cp:lastModifiedBy>Lett, Christopher</cp:lastModifiedBy>
  <cp:revision>76</cp:revision>
  <dcterms:created xsi:type="dcterms:W3CDTF">2009-07-20T22:25:48Z</dcterms:created>
  <dcterms:modified xsi:type="dcterms:W3CDTF">2021-08-20T11:28:06Z</dcterms:modified>
</cp:coreProperties>
</file>