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762" r:id="rId3"/>
    <p:sldMasterId id="2147483774" r:id="rId4"/>
    <p:sldMasterId id="2147483786" r:id="rId5"/>
  </p:sldMasterIdLst>
  <p:notesMasterIdLst>
    <p:notesMasterId r:id="rId341"/>
  </p:notesMasterIdLst>
  <p:sldIdLst>
    <p:sldId id="294" r:id="rId6"/>
    <p:sldId id="295" r:id="rId7"/>
    <p:sldId id="265" r:id="rId8"/>
    <p:sldId id="299" r:id="rId9"/>
    <p:sldId id="387" r:id="rId10"/>
    <p:sldId id="288" r:id="rId11"/>
    <p:sldId id="348" r:id="rId12"/>
    <p:sldId id="349" r:id="rId13"/>
    <p:sldId id="350" r:id="rId14"/>
    <p:sldId id="351" r:id="rId15"/>
    <p:sldId id="352" r:id="rId16"/>
    <p:sldId id="353" r:id="rId17"/>
    <p:sldId id="354" r:id="rId18"/>
    <p:sldId id="355" r:id="rId19"/>
    <p:sldId id="356" r:id="rId20"/>
    <p:sldId id="357" r:id="rId21"/>
    <p:sldId id="358" r:id="rId22"/>
    <p:sldId id="327" r:id="rId23"/>
    <p:sldId id="328" r:id="rId24"/>
    <p:sldId id="329" r:id="rId25"/>
    <p:sldId id="330" r:id="rId26"/>
    <p:sldId id="331" r:id="rId27"/>
    <p:sldId id="332" r:id="rId28"/>
    <p:sldId id="333" r:id="rId29"/>
    <p:sldId id="404" r:id="rId30"/>
    <p:sldId id="289" r:id="rId31"/>
    <p:sldId id="388" r:id="rId32"/>
    <p:sldId id="389" r:id="rId33"/>
    <p:sldId id="390" r:id="rId34"/>
    <p:sldId id="391" r:id="rId35"/>
    <p:sldId id="392" r:id="rId36"/>
    <p:sldId id="290" r:id="rId37"/>
    <p:sldId id="393" r:id="rId38"/>
    <p:sldId id="394" r:id="rId39"/>
    <p:sldId id="395" r:id="rId40"/>
    <p:sldId id="396" r:id="rId41"/>
    <p:sldId id="397" r:id="rId42"/>
    <p:sldId id="398" r:id="rId43"/>
    <p:sldId id="399" r:id="rId44"/>
    <p:sldId id="400" r:id="rId45"/>
    <p:sldId id="401" r:id="rId46"/>
    <p:sldId id="402" r:id="rId47"/>
    <p:sldId id="403"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425" r:id="rId69"/>
    <p:sldId id="426" r:id="rId70"/>
    <p:sldId id="427" r:id="rId71"/>
    <p:sldId id="428" r:id="rId72"/>
    <p:sldId id="429" r:id="rId73"/>
    <p:sldId id="430" r:id="rId74"/>
    <p:sldId id="431" r:id="rId75"/>
    <p:sldId id="432" r:id="rId76"/>
    <p:sldId id="433" r:id="rId77"/>
    <p:sldId id="434" r:id="rId78"/>
    <p:sldId id="435" r:id="rId79"/>
    <p:sldId id="436" r:id="rId80"/>
    <p:sldId id="437" r:id="rId81"/>
    <p:sldId id="438" r:id="rId82"/>
    <p:sldId id="439" r:id="rId83"/>
    <p:sldId id="440"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 id="456" r:id="rId100"/>
    <p:sldId id="457" r:id="rId101"/>
    <p:sldId id="458" r:id="rId102"/>
    <p:sldId id="459" r:id="rId103"/>
    <p:sldId id="460" r:id="rId104"/>
    <p:sldId id="461" r:id="rId105"/>
    <p:sldId id="462" r:id="rId106"/>
    <p:sldId id="463" r:id="rId107"/>
    <p:sldId id="464" r:id="rId108"/>
    <p:sldId id="593" r:id="rId109"/>
    <p:sldId id="594" r:id="rId110"/>
    <p:sldId id="595" r:id="rId111"/>
    <p:sldId id="596" r:id="rId112"/>
    <p:sldId id="597" r:id="rId113"/>
    <p:sldId id="598" r:id="rId114"/>
    <p:sldId id="599" r:id="rId115"/>
    <p:sldId id="465" r:id="rId116"/>
    <p:sldId id="600" r:id="rId117"/>
    <p:sldId id="601" r:id="rId118"/>
    <p:sldId id="602" r:id="rId119"/>
    <p:sldId id="603" r:id="rId120"/>
    <p:sldId id="604" r:id="rId121"/>
    <p:sldId id="605" r:id="rId122"/>
    <p:sldId id="606" r:id="rId123"/>
    <p:sldId id="607" r:id="rId124"/>
    <p:sldId id="608" r:id="rId125"/>
    <p:sldId id="609" r:id="rId126"/>
    <p:sldId id="610" r:id="rId127"/>
    <p:sldId id="611" r:id="rId128"/>
    <p:sldId id="612" r:id="rId129"/>
    <p:sldId id="613" r:id="rId130"/>
    <p:sldId id="614" r:id="rId131"/>
    <p:sldId id="615" r:id="rId132"/>
    <p:sldId id="616" r:id="rId133"/>
    <p:sldId id="618" r:id="rId134"/>
    <p:sldId id="617" r:id="rId135"/>
    <p:sldId id="619" r:id="rId136"/>
    <p:sldId id="620" r:id="rId137"/>
    <p:sldId id="621" r:id="rId138"/>
    <p:sldId id="622" r:id="rId139"/>
    <p:sldId id="623" r:id="rId140"/>
    <p:sldId id="624" r:id="rId141"/>
    <p:sldId id="625" r:id="rId142"/>
    <p:sldId id="626" r:id="rId143"/>
    <p:sldId id="627" r:id="rId144"/>
    <p:sldId id="628" r:id="rId145"/>
    <p:sldId id="629" r:id="rId146"/>
    <p:sldId id="630" r:id="rId147"/>
    <p:sldId id="631" r:id="rId148"/>
    <p:sldId id="632" r:id="rId149"/>
    <p:sldId id="633" r:id="rId150"/>
    <p:sldId id="634" r:id="rId151"/>
    <p:sldId id="635" r:id="rId152"/>
    <p:sldId id="636" r:id="rId153"/>
    <p:sldId id="637" r:id="rId154"/>
    <p:sldId id="638" r:id="rId155"/>
    <p:sldId id="639" r:id="rId156"/>
    <p:sldId id="640" r:id="rId157"/>
    <p:sldId id="641" r:id="rId158"/>
    <p:sldId id="642" r:id="rId159"/>
    <p:sldId id="643" r:id="rId160"/>
    <p:sldId id="644" r:id="rId161"/>
    <p:sldId id="645" r:id="rId162"/>
    <p:sldId id="646" r:id="rId163"/>
    <p:sldId id="647" r:id="rId164"/>
    <p:sldId id="648" r:id="rId165"/>
    <p:sldId id="649" r:id="rId166"/>
    <p:sldId id="650" r:id="rId167"/>
    <p:sldId id="651" r:id="rId168"/>
    <p:sldId id="652" r:id="rId169"/>
    <p:sldId id="653" r:id="rId170"/>
    <p:sldId id="654" r:id="rId171"/>
    <p:sldId id="655" r:id="rId172"/>
    <p:sldId id="656" r:id="rId173"/>
    <p:sldId id="657" r:id="rId174"/>
    <p:sldId id="658" r:id="rId175"/>
    <p:sldId id="659" r:id="rId176"/>
    <p:sldId id="660" r:id="rId177"/>
    <p:sldId id="661" r:id="rId178"/>
    <p:sldId id="662" r:id="rId179"/>
    <p:sldId id="663" r:id="rId180"/>
    <p:sldId id="664" r:id="rId181"/>
    <p:sldId id="665" r:id="rId182"/>
    <p:sldId id="666" r:id="rId183"/>
    <p:sldId id="667" r:id="rId184"/>
    <p:sldId id="668" r:id="rId185"/>
    <p:sldId id="669" r:id="rId186"/>
    <p:sldId id="670" r:id="rId187"/>
    <p:sldId id="671" r:id="rId188"/>
    <p:sldId id="672" r:id="rId189"/>
    <p:sldId id="673" r:id="rId190"/>
    <p:sldId id="674" r:id="rId191"/>
    <p:sldId id="675" r:id="rId192"/>
    <p:sldId id="676" r:id="rId193"/>
    <p:sldId id="677" r:id="rId194"/>
    <p:sldId id="678" r:id="rId195"/>
    <p:sldId id="679" r:id="rId196"/>
    <p:sldId id="680" r:id="rId197"/>
    <p:sldId id="681" r:id="rId198"/>
    <p:sldId id="682" r:id="rId199"/>
    <p:sldId id="683" r:id="rId200"/>
    <p:sldId id="684" r:id="rId201"/>
    <p:sldId id="685" r:id="rId202"/>
    <p:sldId id="686" r:id="rId203"/>
    <p:sldId id="687" r:id="rId204"/>
    <p:sldId id="688" r:id="rId205"/>
    <p:sldId id="689" r:id="rId206"/>
    <p:sldId id="690" r:id="rId207"/>
    <p:sldId id="691" r:id="rId208"/>
    <p:sldId id="692" r:id="rId209"/>
    <p:sldId id="693" r:id="rId210"/>
    <p:sldId id="694" r:id="rId211"/>
    <p:sldId id="695" r:id="rId212"/>
    <p:sldId id="696" r:id="rId213"/>
    <p:sldId id="697" r:id="rId214"/>
    <p:sldId id="698" r:id="rId215"/>
    <p:sldId id="699" r:id="rId216"/>
    <p:sldId id="700" r:id="rId217"/>
    <p:sldId id="701" r:id="rId218"/>
    <p:sldId id="702" r:id="rId219"/>
    <p:sldId id="703" r:id="rId220"/>
    <p:sldId id="704" r:id="rId221"/>
    <p:sldId id="705" r:id="rId222"/>
    <p:sldId id="706" r:id="rId223"/>
    <p:sldId id="707" r:id="rId224"/>
    <p:sldId id="708" r:id="rId225"/>
    <p:sldId id="709" r:id="rId226"/>
    <p:sldId id="710" r:id="rId227"/>
    <p:sldId id="711" r:id="rId228"/>
    <p:sldId id="712" r:id="rId229"/>
    <p:sldId id="713" r:id="rId230"/>
    <p:sldId id="714" r:id="rId231"/>
    <p:sldId id="715" r:id="rId232"/>
    <p:sldId id="716" r:id="rId233"/>
    <p:sldId id="717" r:id="rId234"/>
    <p:sldId id="718" r:id="rId235"/>
    <p:sldId id="719" r:id="rId236"/>
    <p:sldId id="720" r:id="rId237"/>
    <p:sldId id="721" r:id="rId238"/>
    <p:sldId id="722" r:id="rId239"/>
    <p:sldId id="723" r:id="rId240"/>
    <p:sldId id="724" r:id="rId241"/>
    <p:sldId id="725" r:id="rId242"/>
    <p:sldId id="726" r:id="rId243"/>
    <p:sldId id="727" r:id="rId244"/>
    <p:sldId id="728" r:id="rId245"/>
    <p:sldId id="729" r:id="rId246"/>
    <p:sldId id="730" r:id="rId247"/>
    <p:sldId id="731" r:id="rId248"/>
    <p:sldId id="732" r:id="rId249"/>
    <p:sldId id="733" r:id="rId250"/>
    <p:sldId id="734" r:id="rId251"/>
    <p:sldId id="735" r:id="rId252"/>
    <p:sldId id="736" r:id="rId253"/>
    <p:sldId id="737" r:id="rId254"/>
    <p:sldId id="738" r:id="rId255"/>
    <p:sldId id="739" r:id="rId256"/>
    <p:sldId id="740" r:id="rId257"/>
    <p:sldId id="741" r:id="rId258"/>
    <p:sldId id="742" r:id="rId259"/>
    <p:sldId id="743" r:id="rId260"/>
    <p:sldId id="744" r:id="rId261"/>
    <p:sldId id="745" r:id="rId262"/>
    <p:sldId id="746" r:id="rId263"/>
    <p:sldId id="747" r:id="rId264"/>
    <p:sldId id="748" r:id="rId265"/>
    <p:sldId id="749" r:id="rId266"/>
    <p:sldId id="750" r:id="rId267"/>
    <p:sldId id="751" r:id="rId268"/>
    <p:sldId id="752" r:id="rId269"/>
    <p:sldId id="753" r:id="rId270"/>
    <p:sldId id="754" r:id="rId271"/>
    <p:sldId id="755" r:id="rId272"/>
    <p:sldId id="756" r:id="rId273"/>
    <p:sldId id="757" r:id="rId274"/>
    <p:sldId id="758" r:id="rId275"/>
    <p:sldId id="759" r:id="rId276"/>
    <p:sldId id="760" r:id="rId277"/>
    <p:sldId id="761" r:id="rId278"/>
    <p:sldId id="762" r:id="rId279"/>
    <p:sldId id="763" r:id="rId280"/>
    <p:sldId id="764" r:id="rId281"/>
    <p:sldId id="765" r:id="rId282"/>
    <p:sldId id="766" r:id="rId283"/>
    <p:sldId id="767" r:id="rId284"/>
    <p:sldId id="768" r:id="rId285"/>
    <p:sldId id="769" r:id="rId286"/>
    <p:sldId id="770" r:id="rId287"/>
    <p:sldId id="771" r:id="rId288"/>
    <p:sldId id="772" r:id="rId289"/>
    <p:sldId id="773" r:id="rId290"/>
    <p:sldId id="774" r:id="rId291"/>
    <p:sldId id="775" r:id="rId292"/>
    <p:sldId id="776" r:id="rId293"/>
    <p:sldId id="777" r:id="rId294"/>
    <p:sldId id="778" r:id="rId295"/>
    <p:sldId id="779" r:id="rId296"/>
    <p:sldId id="780" r:id="rId297"/>
    <p:sldId id="781" r:id="rId298"/>
    <p:sldId id="782" r:id="rId299"/>
    <p:sldId id="783" r:id="rId300"/>
    <p:sldId id="784" r:id="rId301"/>
    <p:sldId id="785" r:id="rId302"/>
    <p:sldId id="786" r:id="rId303"/>
    <p:sldId id="787" r:id="rId304"/>
    <p:sldId id="788" r:id="rId305"/>
    <p:sldId id="789" r:id="rId306"/>
    <p:sldId id="790" r:id="rId307"/>
    <p:sldId id="791" r:id="rId308"/>
    <p:sldId id="792" r:id="rId309"/>
    <p:sldId id="793" r:id="rId310"/>
    <p:sldId id="794" r:id="rId311"/>
    <p:sldId id="795" r:id="rId312"/>
    <p:sldId id="796" r:id="rId313"/>
    <p:sldId id="797" r:id="rId314"/>
    <p:sldId id="798" r:id="rId315"/>
    <p:sldId id="799" r:id="rId316"/>
    <p:sldId id="800" r:id="rId317"/>
    <p:sldId id="801" r:id="rId318"/>
    <p:sldId id="802" r:id="rId319"/>
    <p:sldId id="803" r:id="rId320"/>
    <p:sldId id="804" r:id="rId321"/>
    <p:sldId id="805" r:id="rId322"/>
    <p:sldId id="806" r:id="rId323"/>
    <p:sldId id="807" r:id="rId324"/>
    <p:sldId id="808" r:id="rId325"/>
    <p:sldId id="809" r:id="rId326"/>
    <p:sldId id="810" r:id="rId327"/>
    <p:sldId id="811" r:id="rId328"/>
    <p:sldId id="812" r:id="rId329"/>
    <p:sldId id="813" r:id="rId330"/>
    <p:sldId id="814" r:id="rId331"/>
    <p:sldId id="815" r:id="rId332"/>
    <p:sldId id="816" r:id="rId333"/>
    <p:sldId id="817" r:id="rId334"/>
    <p:sldId id="818" r:id="rId335"/>
    <p:sldId id="819" r:id="rId336"/>
    <p:sldId id="820" r:id="rId337"/>
    <p:sldId id="821" r:id="rId338"/>
    <p:sldId id="822" r:id="rId339"/>
    <p:sldId id="823" r:id="rId340"/>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5pPr>
    <a:lvl6pPr marL="2286000" algn="l" defTabSz="914400" rtl="0" eaLnBrk="1" latinLnBrk="0" hangingPunct="1">
      <a:defRPr sz="3600" kern="1200">
        <a:solidFill>
          <a:schemeClr val="tx1"/>
        </a:solidFill>
        <a:latin typeface="Times New Roman" panose="02020603050405020304" pitchFamily="18" charset="0"/>
        <a:ea typeface="+mn-ea"/>
        <a:cs typeface="+mn-cs"/>
      </a:defRPr>
    </a:lvl6pPr>
    <a:lvl7pPr marL="2743200" algn="l" defTabSz="914400" rtl="0" eaLnBrk="1" latinLnBrk="0" hangingPunct="1">
      <a:defRPr sz="3600" kern="1200">
        <a:solidFill>
          <a:schemeClr val="tx1"/>
        </a:solidFill>
        <a:latin typeface="Times New Roman" panose="02020603050405020304" pitchFamily="18" charset="0"/>
        <a:ea typeface="+mn-ea"/>
        <a:cs typeface="+mn-cs"/>
      </a:defRPr>
    </a:lvl7pPr>
    <a:lvl8pPr marL="3200400" algn="l" defTabSz="914400" rtl="0" eaLnBrk="1" latinLnBrk="0" hangingPunct="1">
      <a:defRPr sz="3600" kern="1200">
        <a:solidFill>
          <a:schemeClr val="tx1"/>
        </a:solidFill>
        <a:latin typeface="Times New Roman" panose="02020603050405020304" pitchFamily="18" charset="0"/>
        <a:ea typeface="+mn-ea"/>
        <a:cs typeface="+mn-cs"/>
      </a:defRPr>
    </a:lvl8pPr>
    <a:lvl9pPr marL="3657600" algn="l" defTabSz="914400" rtl="0" eaLnBrk="1" latinLnBrk="0" hangingPunct="1">
      <a:defRPr sz="3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99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openxmlformats.org/officeDocument/2006/relationships/slide" Target="slides/slide333.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notesMaster" Target="notesMasters/notesMaster1.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presProps" Target="presProps.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tableStyles" Target="tableStyles.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173" Type="http://schemas.openxmlformats.org/officeDocument/2006/relationships/slide" Target="slides/slide168.xml"/><Relationship Id="rId229" Type="http://schemas.openxmlformats.org/officeDocument/2006/relationships/slide" Target="slides/slide224.xml"/><Relationship Id="rId240" Type="http://schemas.openxmlformats.org/officeDocument/2006/relationships/slide" Target="slides/slide2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25396825396829"/>
          <c:y val="7.4340527577937715E-2"/>
          <c:w val="0.81587301587301619"/>
          <c:h val="0.65467625899280613"/>
        </c:manualLayout>
      </c:layout>
      <c:lineChart>
        <c:grouping val="standard"/>
        <c:varyColors val="0"/>
        <c:ser>
          <c:idx val="0"/>
          <c:order val="0"/>
          <c:tx>
            <c:strRef>
              <c:f>Sheet1!$A$2</c:f>
              <c:strCache>
                <c:ptCount val="1"/>
                <c:pt idx="0">
                  <c:v>A</c:v>
                </c:pt>
              </c:strCache>
            </c:strRef>
          </c:tx>
          <c:spPr>
            <a:ln>
              <a:solidFill>
                <a:schemeClr val="tx1"/>
              </a:solidFill>
            </a:ln>
          </c:spPr>
          <c:cat>
            <c:strRef>
              <c:f>Sheet1!$B$1:$E$1</c:f>
              <c:strCache>
                <c:ptCount val="4"/>
                <c:pt idx="0">
                  <c:v>A</c:v>
                </c:pt>
                <c:pt idx="1">
                  <c:v>B</c:v>
                </c:pt>
                <c:pt idx="2">
                  <c:v>C</c:v>
                </c:pt>
                <c:pt idx="3">
                  <c:v>D</c:v>
                </c:pt>
              </c:strCache>
            </c:strRef>
          </c:cat>
          <c:val>
            <c:numRef>
              <c:f>Sheet1!$B$2:$E$2</c:f>
              <c:numCache>
                <c:formatCode>General</c:formatCode>
                <c:ptCount val="4"/>
                <c:pt idx="0">
                  <c:v>39</c:v>
                </c:pt>
                <c:pt idx="1">
                  <c:v>45</c:v>
                </c:pt>
                <c:pt idx="2">
                  <c:v>11</c:v>
                </c:pt>
                <c:pt idx="3">
                  <c:v>5</c:v>
                </c:pt>
              </c:numCache>
            </c:numRef>
          </c:val>
          <c:smooth val="0"/>
        </c:ser>
        <c:ser>
          <c:idx val="1"/>
          <c:order val="1"/>
          <c:tx>
            <c:strRef>
              <c:f>Sheet1!$A$3</c:f>
              <c:strCache>
                <c:ptCount val="1"/>
                <c:pt idx="0">
                  <c:v>B</c:v>
                </c:pt>
              </c:strCache>
            </c:strRef>
          </c:tx>
          <c:cat>
            <c:strRef>
              <c:f>Sheet1!$B$1:$E$1</c:f>
              <c:strCache>
                <c:ptCount val="4"/>
                <c:pt idx="0">
                  <c:v>A</c:v>
                </c:pt>
                <c:pt idx="1">
                  <c:v>B</c:v>
                </c:pt>
                <c:pt idx="2">
                  <c:v>C</c:v>
                </c:pt>
                <c:pt idx="3">
                  <c:v>D</c:v>
                </c:pt>
              </c:strCache>
            </c:strRef>
          </c:cat>
          <c:val>
            <c:numRef>
              <c:f>Sheet1!$B$3:$E$3</c:f>
              <c:numCache>
                <c:formatCode>General</c:formatCode>
                <c:ptCount val="4"/>
              </c:numCache>
            </c:numRef>
          </c:val>
          <c:smooth val="0"/>
        </c:ser>
        <c:ser>
          <c:idx val="2"/>
          <c:order val="2"/>
          <c:tx>
            <c:strRef>
              <c:f>Sheet1!$A$4</c:f>
              <c:strCache>
                <c:ptCount val="1"/>
                <c:pt idx="0">
                  <c:v>C</c:v>
                </c:pt>
              </c:strCache>
            </c:strRef>
          </c:tx>
          <c:cat>
            <c:strRef>
              <c:f>Sheet1!$B$1:$E$1</c:f>
              <c:strCache>
                <c:ptCount val="4"/>
                <c:pt idx="0">
                  <c:v>A</c:v>
                </c:pt>
                <c:pt idx="1">
                  <c:v>B</c:v>
                </c:pt>
                <c:pt idx="2">
                  <c:v>C</c:v>
                </c:pt>
                <c:pt idx="3">
                  <c:v>D</c:v>
                </c:pt>
              </c:strCache>
            </c:strRef>
          </c:cat>
          <c:val>
            <c:numRef>
              <c:f>Sheet1!$B$4:$E$4</c:f>
              <c:numCache>
                <c:formatCode>General</c:formatCode>
                <c:ptCount val="4"/>
              </c:numCache>
            </c:numRef>
          </c:val>
          <c:smooth val="0"/>
        </c:ser>
        <c:ser>
          <c:idx val="3"/>
          <c:order val="3"/>
          <c:tx>
            <c:strRef>
              <c:f>Sheet1!$A$5</c:f>
              <c:strCache>
                <c:ptCount val="1"/>
                <c:pt idx="0">
                  <c:v>D</c:v>
                </c:pt>
              </c:strCache>
            </c:strRef>
          </c:tx>
          <c:cat>
            <c:strRef>
              <c:f>Sheet1!$B$1:$E$1</c:f>
              <c:strCache>
                <c:ptCount val="4"/>
                <c:pt idx="0">
                  <c:v>A</c:v>
                </c:pt>
                <c:pt idx="1">
                  <c:v>B</c:v>
                </c:pt>
                <c:pt idx="2">
                  <c:v>C</c:v>
                </c:pt>
                <c:pt idx="3">
                  <c:v>D</c:v>
                </c:pt>
              </c:strCache>
            </c:strRef>
          </c:cat>
          <c:val>
            <c:numRef>
              <c:f>Sheet1!$B$5:$E$5</c:f>
              <c:numCache>
                <c:formatCode>General</c:formatCode>
                <c:ptCount val="4"/>
              </c:numCache>
            </c:numRef>
          </c:val>
          <c:smooth val="0"/>
        </c:ser>
        <c:dLbls>
          <c:showLegendKey val="0"/>
          <c:showVal val="0"/>
          <c:showCatName val="0"/>
          <c:showSerName val="0"/>
          <c:showPercent val="0"/>
          <c:showBubbleSize val="0"/>
        </c:dLbls>
        <c:marker val="1"/>
        <c:smooth val="0"/>
        <c:axId val="309626560"/>
        <c:axId val="309627120"/>
      </c:lineChart>
      <c:catAx>
        <c:axId val="309626560"/>
        <c:scaling>
          <c:orientation val="minMax"/>
        </c:scaling>
        <c:delete val="0"/>
        <c:axPos val="b"/>
        <c:title>
          <c:tx>
            <c:rich>
              <a:bodyPr/>
              <a:lstStyle/>
              <a:p>
                <a:pPr>
                  <a:defRPr sz="1767" b="1" i="0" u="none" strike="noStrike" baseline="0">
                    <a:solidFill>
                      <a:srgbClr val="000000"/>
                    </a:solidFill>
                    <a:latin typeface="Lucida Sans Unicode"/>
                    <a:ea typeface="Lucida Sans Unicode"/>
                    <a:cs typeface="Lucida Sans Unicode"/>
                  </a:defRPr>
                </a:pPr>
                <a:r>
                  <a:rPr lang="en-US"/>
                  <a:t>Grades</a:t>
                </a:r>
              </a:p>
            </c:rich>
          </c:tx>
          <c:layout>
            <c:manualLayout>
              <c:xMode val="edge"/>
              <c:yMode val="edge"/>
              <c:x val="0.50476171329647623"/>
              <c:y val="0.87050338219917633"/>
            </c:manualLayout>
          </c:layout>
          <c:overlay val="0"/>
        </c:title>
        <c:numFmt formatCode="General" sourceLinked="1"/>
        <c:majorTickMark val="out"/>
        <c:minorTickMark val="none"/>
        <c:tickLblPos val="nextTo"/>
        <c:txPr>
          <a:bodyPr rot="0" vert="horz"/>
          <a:lstStyle/>
          <a:p>
            <a:pPr>
              <a:defRPr/>
            </a:pPr>
            <a:endParaRPr lang="en-US"/>
          </a:p>
        </c:txPr>
        <c:crossAx val="309627120"/>
        <c:crosses val="autoZero"/>
        <c:auto val="1"/>
        <c:lblAlgn val="ctr"/>
        <c:lblOffset val="100"/>
        <c:tickLblSkip val="1"/>
        <c:tickMarkSkip val="1"/>
        <c:noMultiLvlLbl val="0"/>
      </c:catAx>
      <c:valAx>
        <c:axId val="309627120"/>
        <c:scaling>
          <c:orientation val="minMax"/>
        </c:scaling>
        <c:delete val="0"/>
        <c:axPos val="l"/>
        <c:majorGridlines/>
        <c:title>
          <c:tx>
            <c:rich>
              <a:bodyPr/>
              <a:lstStyle/>
              <a:p>
                <a:pPr>
                  <a:defRPr sz="1767" b="1" i="0" u="none" strike="noStrike" baseline="0">
                    <a:solidFill>
                      <a:srgbClr val="000000"/>
                    </a:solidFill>
                    <a:latin typeface="Lucida Sans Unicode"/>
                    <a:ea typeface="Lucida Sans Unicode"/>
                    <a:cs typeface="Lucida Sans Unicode"/>
                  </a:defRPr>
                </a:pPr>
                <a:r>
                  <a:rPr lang="en-US"/>
                  <a:t>Percentage of students</a:t>
                </a:r>
              </a:p>
            </c:rich>
          </c:tx>
          <c:layout>
            <c:manualLayout>
              <c:xMode val="edge"/>
              <c:yMode val="edge"/>
              <c:x val="1.745998771430167E-2"/>
              <c:y val="7.1942897381729723E-2"/>
            </c:manualLayout>
          </c:layout>
          <c:overlay val="0"/>
        </c:title>
        <c:numFmt formatCode="General" sourceLinked="1"/>
        <c:majorTickMark val="out"/>
        <c:minorTickMark val="none"/>
        <c:tickLblPos val="nextTo"/>
        <c:txPr>
          <a:bodyPr rot="0" vert="horz"/>
          <a:lstStyle/>
          <a:p>
            <a:pPr>
              <a:defRPr/>
            </a:pPr>
            <a:endParaRPr lang="en-US"/>
          </a:p>
        </c:txPr>
        <c:crossAx val="309626560"/>
        <c:crosses val="autoZero"/>
        <c:crossBetween val="between"/>
      </c:valAx>
      <c:spPr>
        <a:noFill/>
        <a:ln w="25108">
          <a:solidFill>
            <a:schemeClr val="tx1"/>
          </a:solidFill>
        </a:ln>
      </c:spPr>
    </c:plotArea>
    <c:plotVisOnly val="1"/>
    <c:dispBlanksAs val="gap"/>
    <c:showDLblsOverMax val="0"/>
  </c:chart>
  <c:spPr>
    <a:gradFill>
      <a:gsLst>
        <a:gs pos="0">
          <a:srgbClr val="1E6D80"/>
        </a:gs>
        <a:gs pos="0">
          <a:srgbClr val="2FA8C6"/>
        </a:gs>
        <a:gs pos="59000">
          <a:srgbClr val="7ACBE0"/>
        </a:gs>
      </a:gsLst>
      <a:lin ang="16200000" scaled="1"/>
    </a:gradFill>
  </c:spPr>
  <c:txPr>
    <a:bodyPr/>
    <a:lstStyle/>
    <a:p>
      <a:pPr>
        <a:defRPr sz="178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4C26AFA-CC73-4A2A-9BEE-3D815D478EA7}" type="datetimeFigureOut">
              <a:rPr lang="en-US"/>
              <a:pPr>
                <a:defRPr/>
              </a:pPr>
              <a:t>9/14/2018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38D16EC-81F6-4162-B327-C6DA738F005A}" type="slidenum">
              <a:rPr lang="en-US"/>
              <a:pPr>
                <a:defRPr/>
              </a:pPr>
              <a:t>‹#›</a:t>
            </a:fld>
            <a:endParaRPr lang="en-US"/>
          </a:p>
        </p:txBody>
      </p:sp>
    </p:spTree>
    <p:extLst>
      <p:ext uri="{BB962C8B-B14F-4D97-AF65-F5344CB8AC3E}">
        <p14:creationId xmlns:p14="http://schemas.microsoft.com/office/powerpoint/2010/main" val="16576191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Aristotle believed that the human mind and body are not inseparable.  Ideas were born from experience.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9E2C8A3-E3F0-4E6B-9F6B-5AC152B63B4A}" type="slidenum">
              <a:rPr lang="en-US" altLang="en-US" sz="1200" smtClean="0"/>
              <a:pPr/>
              <a:t>45</a:t>
            </a:fld>
            <a:endParaRPr lang="en-US" altLang="en-US" sz="1200" smtClean="0"/>
          </a:p>
        </p:txBody>
      </p:sp>
    </p:spTree>
    <p:extLst>
      <p:ext uri="{BB962C8B-B14F-4D97-AF65-F5344CB8AC3E}">
        <p14:creationId xmlns:p14="http://schemas.microsoft.com/office/powerpoint/2010/main" val="114908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James Randi is a Canadian-American retired stage magician and scientific skeptic best known for his challenges to paranormal claims and pseudoscience. Randi is the founder of the James Randi Educational Foundation. He began his career as a magician named The Amazing Randi, but after retiring at age 60, he chose to devote most of his time to investigating paranormal, occult, and supernatural claims, which he collectively calls "woo-woo."</a:t>
            </a:r>
          </a:p>
        </p:txBody>
      </p:sp>
      <p:sp>
        <p:nvSpPr>
          <p:cNvPr id="14234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423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38ECFE5-D4DC-49DF-B0A4-A56FD4FD7C72}" type="slidenum">
              <a:rPr lang="en-US" altLang="en-US" sz="1200" smtClean="0">
                <a:latin typeface="Arial" panose="020B0604020202020204" pitchFamily="34" charset="0"/>
              </a:rPr>
              <a:pPr/>
              <a:t>125</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17240292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 - Person’s perception that they control their fate through their behavior</a:t>
            </a:r>
          </a:p>
          <a:p>
            <a:r>
              <a:rPr lang="en-US" dirty="0" smtClean="0"/>
              <a:t>Western cultures tend to have an internal locus of control.</a:t>
            </a:r>
          </a:p>
          <a:p>
            <a:r>
              <a:rPr lang="en-US" dirty="0" smtClean="0"/>
              <a:t>EXT - Person’s perception that their fate is controlled by external circumstances</a:t>
            </a:r>
          </a:p>
          <a:p>
            <a:r>
              <a:rPr lang="en-US" dirty="0" smtClean="0"/>
              <a:t>Non-Western cultures tend to have an external locus of control.</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327</a:t>
            </a:fld>
            <a:endParaRPr lang="en-US" dirty="0">
              <a:solidFill>
                <a:srgbClr val="000000"/>
              </a:solidFill>
            </a:endParaRPr>
          </a:p>
        </p:txBody>
      </p:sp>
    </p:spTree>
    <p:extLst>
      <p:ext uri="{BB962C8B-B14F-4D97-AF65-F5344CB8AC3E}">
        <p14:creationId xmlns:p14="http://schemas.microsoft.com/office/powerpoint/2010/main" val="38074966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CEB2B4-1C64-40AA-8BE1-6BA1B0FF8647}" type="slidenum">
              <a:rPr lang="en-US">
                <a:solidFill>
                  <a:srgbClr val="000000"/>
                </a:solidFill>
              </a:rPr>
              <a:pPr eaLnBrk="1" hangingPunct="1"/>
              <a:t>332</a:t>
            </a:fld>
            <a:endParaRPr lang="en-US">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312421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47F414-01EE-4B26-B9BE-5D0F08E76974}" type="slidenum">
              <a:rPr lang="en-US">
                <a:solidFill>
                  <a:srgbClr val="000000"/>
                </a:solidFill>
              </a:rPr>
              <a:pPr eaLnBrk="1" hangingPunct="1"/>
              <a:t>333</a:t>
            </a:fld>
            <a:endParaRPr lang="en-U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331773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how we appear to others</a:t>
            </a:r>
          </a:p>
          <a:p>
            <a:r>
              <a:rPr lang="en-US" dirty="0" smtClean="0"/>
              <a:t>Determine whether others view us the way we do</a:t>
            </a:r>
          </a:p>
          <a:p>
            <a:endParaRPr lang="en-US" dirty="0" smtClean="0"/>
          </a:p>
          <a:p>
            <a:r>
              <a:rPr lang="en-US" dirty="0" smtClean="0"/>
              <a:t>Interpret expectations</a:t>
            </a:r>
          </a:p>
          <a:p>
            <a:r>
              <a:rPr lang="en-US" dirty="0" smtClean="0"/>
              <a:t>“Me” gradually dominates the “I”</a:t>
            </a:r>
          </a:p>
          <a:p>
            <a:r>
              <a:rPr lang="en-US" dirty="0" smtClean="0"/>
              <a:t>“I” is </a:t>
            </a:r>
            <a:r>
              <a:rPr lang="en-US" dirty="0" err="1" smtClean="0"/>
              <a:t>unsocialized</a:t>
            </a:r>
            <a:r>
              <a:rPr lang="en-US" dirty="0" smtClean="0"/>
              <a:t>, spontaneous</a:t>
            </a:r>
          </a:p>
          <a:p>
            <a:r>
              <a:rPr lang="en-US" dirty="0" smtClean="0"/>
              <a:t>“Me” is our socialized self</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334</a:t>
            </a:fld>
            <a:endParaRPr lang="en-US" dirty="0">
              <a:solidFill>
                <a:srgbClr val="000000"/>
              </a:solidFill>
            </a:endParaRPr>
          </a:p>
        </p:txBody>
      </p:sp>
    </p:spTree>
    <p:extLst>
      <p:ext uri="{BB962C8B-B14F-4D97-AF65-F5344CB8AC3E}">
        <p14:creationId xmlns:p14="http://schemas.microsoft.com/office/powerpoint/2010/main" val="42073874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Clubs, Boy Scouts, 4-H, Jobs,…</a:t>
            </a:r>
          </a:p>
          <a:p>
            <a:r>
              <a:rPr lang="en-US" dirty="0" smtClean="0"/>
              <a:t>Total Institutions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335</a:t>
            </a:fld>
            <a:endParaRPr lang="en-US" dirty="0">
              <a:solidFill>
                <a:srgbClr val="000000"/>
              </a:solidFill>
            </a:endParaRPr>
          </a:p>
        </p:txBody>
      </p:sp>
    </p:spTree>
    <p:extLst>
      <p:ext uri="{BB962C8B-B14F-4D97-AF65-F5344CB8AC3E}">
        <p14:creationId xmlns:p14="http://schemas.microsoft.com/office/powerpoint/2010/main" val="50748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4438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4E99A66-02DD-4FA2-90DF-520EF0EE8D81}" type="slidenum">
              <a:rPr lang="en-US" altLang="en-US" sz="1200" smtClean="0">
                <a:latin typeface="Arial" panose="020B0604020202020204" pitchFamily="34" charset="0"/>
              </a:rPr>
              <a:pPr/>
              <a:t>126</a:t>
            </a:fld>
            <a:endParaRPr lang="en-US" altLang="en-US" sz="1200" smtClean="0">
              <a:latin typeface="Arial" panose="020B0604020202020204" pitchFamily="34" charset="0"/>
            </a:endParaRPr>
          </a:p>
        </p:txBody>
      </p:sp>
      <p:sp>
        <p:nvSpPr>
          <p:cNvPr id="1443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2-4</a:t>
            </a:r>
            <a:r>
              <a:rPr lang="en-US" altLang="en-US" b="1" smtClean="0">
                <a:latin typeface="Arial" panose="020B0604020202020204" pitchFamily="34" charset="0"/>
                <a:cs typeface="Arial" panose="020B0604020202020204" pitchFamily="34" charset="0"/>
              </a:rPr>
              <a:t>| Describe how psychological theories guide scientific research.</a:t>
            </a:r>
          </a:p>
        </p:txBody>
      </p:sp>
    </p:spTree>
    <p:extLst>
      <p:ext uri="{BB962C8B-B14F-4D97-AF65-F5344CB8AC3E}">
        <p14:creationId xmlns:p14="http://schemas.microsoft.com/office/powerpoint/2010/main" val="197692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4643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49C689A-2976-4845-8B8D-0E17D163A9BF}" type="slidenum">
              <a:rPr lang="en-US" altLang="en-US" sz="1200" smtClean="0">
                <a:latin typeface="Arial" panose="020B0604020202020204" pitchFamily="34" charset="0"/>
              </a:rPr>
              <a:pPr/>
              <a:t>127</a:t>
            </a:fld>
            <a:endParaRPr lang="en-US" altLang="en-US" sz="1200" smtClean="0">
              <a:latin typeface="Arial" panose="020B0604020202020204" pitchFamily="34" charset="0"/>
            </a:endParaRPr>
          </a:p>
        </p:txBody>
      </p:sp>
      <p:sp>
        <p:nvSpPr>
          <p:cNvPr id="1464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If we were to observe that depressed people talk about their past, present, and future in a gloomy manner, we may theorize that low-self-esteem contributes to depression.</a:t>
            </a:r>
          </a:p>
        </p:txBody>
      </p:sp>
    </p:spTree>
    <p:extLst>
      <p:ext uri="{BB962C8B-B14F-4D97-AF65-F5344CB8AC3E}">
        <p14:creationId xmlns:p14="http://schemas.microsoft.com/office/powerpoint/2010/main" val="344363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Must operationalize the hypothesis!</a:t>
            </a:r>
          </a:p>
        </p:txBody>
      </p:sp>
      <p:sp>
        <p:nvSpPr>
          <p:cNvPr id="14950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495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F99E2424-D88D-4A69-A8CE-201FC614FE55}" type="slidenum">
              <a:rPr lang="en-US" altLang="en-US" sz="1200" smtClean="0">
                <a:latin typeface="Arial" panose="020B0604020202020204" pitchFamily="34" charset="0"/>
              </a:rPr>
              <a:pPr/>
              <a:t>129</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98329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Ob/Ex Bias – inability of humans to be objective. Creation of double blind studies and technology have reduced effects</a:t>
            </a:r>
          </a:p>
          <a:p>
            <a:pPr eaLnBrk="1" hangingPunct="1"/>
            <a:r>
              <a:rPr lang="en-US" altLang="en-US" smtClean="0">
                <a:latin typeface="Arial" panose="020B0604020202020204" pitchFamily="34" charset="0"/>
              </a:rPr>
              <a:t>Mismatched validity - no test works well for all tasks with all people in all situations</a:t>
            </a:r>
          </a:p>
          <a:p>
            <a:pPr eaLnBrk="1" hangingPunct="1"/>
            <a:r>
              <a:rPr lang="en-US" altLang="en-US" smtClean="0">
                <a:latin typeface="Arial" panose="020B0604020202020204" pitchFamily="34" charset="0"/>
              </a:rPr>
              <a:t>Confirm Bias - we tend to seek, recognize, and value information that is consistent with our attitudes, beliefs, and expectations</a:t>
            </a:r>
          </a:p>
          <a:p>
            <a:pPr eaLnBrk="1" hangingPunct="1"/>
            <a:r>
              <a:rPr lang="en-US" altLang="en-US" smtClean="0">
                <a:latin typeface="Arial" panose="020B0604020202020204" pitchFamily="34" charset="0"/>
              </a:rPr>
              <a:t>Ex. Variables – undesirable variables that influence between the IV and DV (add error)</a:t>
            </a:r>
          </a:p>
          <a:p>
            <a:pPr eaLnBrk="1" hangingPunct="1"/>
            <a:r>
              <a:rPr lang="en-US" altLang="en-US" smtClean="0">
                <a:latin typeface="Arial" panose="020B0604020202020204" pitchFamily="34" charset="0"/>
              </a:rPr>
              <a:t>Confounding variables – extraneous that correlates (+or-) with the IV and DV (Ice cream and murder = spurious correlation)</a:t>
            </a:r>
          </a:p>
          <a:p>
            <a:pPr eaLnBrk="1" hangingPunct="1"/>
            <a:r>
              <a:rPr lang="en-US" altLang="en-US" smtClean="0">
                <a:latin typeface="Arial" panose="020B0604020202020204" pitchFamily="34" charset="0"/>
              </a:rPr>
              <a:t>Placebo Effect - The beneficial effect in a patient following a particular treatment that arises from the patient's expectations concerning the treatment rather than from the treatment itself.</a:t>
            </a:r>
          </a:p>
          <a:p>
            <a:pPr eaLnBrk="1" hangingPunct="1"/>
            <a:r>
              <a:rPr lang="en-US" altLang="en-US" smtClean="0">
                <a:latin typeface="Arial" panose="020B0604020202020204" pitchFamily="34" charset="0"/>
              </a:rPr>
              <a:t>Haw. Eff. - some people to work harder and perform better when they are participants in an experiment</a:t>
            </a:r>
          </a:p>
          <a:p>
            <a:pPr eaLnBrk="1" hangingPunct="1"/>
            <a:r>
              <a:rPr lang="en-US" altLang="en-US" smtClean="0">
                <a:latin typeface="Arial" panose="020B0604020202020204" pitchFamily="34" charset="0"/>
              </a:rPr>
              <a:t>Belief per. - tendency to cling to ideas even when confronted with evidence to the contrary</a:t>
            </a:r>
          </a:p>
        </p:txBody>
      </p:sp>
      <p:sp>
        <p:nvSpPr>
          <p:cNvPr id="1525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52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EB0800D-B2A4-42ED-90C8-57618BCFEDA9}" type="slidenum">
              <a:rPr lang="en-US" altLang="en-US" sz="1200" smtClean="0">
                <a:latin typeface="Arial" panose="020B0604020202020204" pitchFamily="34" charset="0"/>
              </a:rPr>
              <a:pPr/>
              <a:t>131</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2454695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5769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5D2172A-4C61-40F1-932B-8965FB471A85}" type="slidenum">
              <a:rPr lang="en-US" altLang="en-US" sz="1200" smtClean="0">
                <a:latin typeface="Arial" panose="020B0604020202020204" pitchFamily="34" charset="0"/>
              </a:rPr>
              <a:pPr/>
              <a:t>135</a:t>
            </a:fld>
            <a:endParaRPr lang="en-US" altLang="en-US" sz="1200" smtClean="0">
              <a:latin typeface="Arial" panose="020B0604020202020204" pitchFamily="34" charset="0"/>
            </a:endParaRPr>
          </a:p>
        </p:txBody>
      </p:sp>
      <p:sp>
        <p:nvSpPr>
          <p:cNvPr id="1577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3-1</a:t>
            </a:r>
            <a:r>
              <a:rPr lang="en-US" altLang="en-US" b="1" smtClean="0">
                <a:latin typeface="Arial" panose="020B0604020202020204" pitchFamily="34" charset="0"/>
                <a:cs typeface="Arial" panose="020B0604020202020204" pitchFamily="34" charset="0"/>
              </a:rPr>
              <a:t>| Identify the advantages and disadvantages of case studies in studying behavior and mental processes.</a:t>
            </a:r>
          </a:p>
        </p:txBody>
      </p:sp>
    </p:spTree>
    <p:extLst>
      <p:ext uri="{BB962C8B-B14F-4D97-AF65-F5344CB8AC3E}">
        <p14:creationId xmlns:p14="http://schemas.microsoft.com/office/powerpoint/2010/main" val="3880967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2,341 miles</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F3CC16A-89E5-49B3-8FC0-63238B8FA1F1}" type="slidenum">
              <a:rPr lang="en-US" altLang="en-US" sz="1200" smtClean="0">
                <a:latin typeface="Arial" panose="020B0604020202020204" pitchFamily="34" charset="0"/>
              </a:rPr>
              <a:pPr/>
              <a:t>138</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2957066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6384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0DF94FDE-5EC8-4E79-B882-19E9BFEFD767}" type="slidenum">
              <a:rPr lang="en-US" altLang="en-US" sz="1200" smtClean="0">
                <a:latin typeface="Arial" panose="020B0604020202020204" pitchFamily="34" charset="0"/>
              </a:rPr>
              <a:pPr/>
              <a:t>139</a:t>
            </a:fld>
            <a:endParaRPr lang="en-US" altLang="en-US" sz="1200" smtClean="0">
              <a:latin typeface="Arial" panose="020B0604020202020204" pitchFamily="34" charset="0"/>
            </a:endParaRPr>
          </a:p>
        </p:txBody>
      </p:sp>
      <p:sp>
        <p:nvSpPr>
          <p:cNvPr id="1638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3-2</a:t>
            </a:r>
            <a:r>
              <a:rPr lang="en-US" altLang="en-US" b="1" smtClean="0">
                <a:latin typeface="Arial" panose="020B0604020202020204" pitchFamily="34" charset="0"/>
                <a:cs typeface="Arial" panose="020B0604020202020204" pitchFamily="34" charset="0"/>
              </a:rPr>
              <a:t>| Identify the advantages and disadvantages of surveys in studying behavior and mental processes, and explain the importance of wording effects and random sampling.</a:t>
            </a:r>
            <a:endParaRPr lang="en-US" altLang="en-US" b="1" smtClean="0">
              <a:latin typeface="Arial" panose="020B0604020202020204" pitchFamily="34" charset="0"/>
            </a:endParaRPr>
          </a:p>
        </p:txBody>
      </p:sp>
    </p:spTree>
    <p:extLst>
      <p:ext uri="{BB962C8B-B14F-4D97-AF65-F5344CB8AC3E}">
        <p14:creationId xmlns:p14="http://schemas.microsoft.com/office/powerpoint/2010/main" val="160690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6998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E56B429-F53A-4A4B-AAC2-A31349054EBC}" type="slidenum">
              <a:rPr lang="en-US" altLang="en-US" sz="1200" smtClean="0">
                <a:latin typeface="Arial" panose="020B0604020202020204" pitchFamily="34" charset="0"/>
              </a:rPr>
              <a:pPr/>
              <a:t>144</a:t>
            </a:fld>
            <a:endParaRPr lang="en-US" altLang="en-US" sz="1200" smtClean="0">
              <a:latin typeface="Arial" panose="020B0604020202020204" pitchFamily="34" charset="0"/>
            </a:endParaRPr>
          </a:p>
        </p:txBody>
      </p:sp>
      <p:sp>
        <p:nvSpPr>
          <p:cNvPr id="1699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3-3</a:t>
            </a:r>
            <a:r>
              <a:rPr lang="en-US" altLang="en-US" b="1" smtClean="0">
                <a:latin typeface="Arial" panose="020B0604020202020204" pitchFamily="34" charset="0"/>
                <a:cs typeface="Arial" panose="020B0604020202020204" pitchFamily="34" charset="0"/>
              </a:rPr>
              <a:t>| Identify the advantages and disadvantages of naturalistic observation in studying behavior and mental processes.</a:t>
            </a:r>
            <a:endParaRPr lang="en-US" altLang="en-US" b="1" smtClean="0">
              <a:latin typeface="Arial" panose="020B0604020202020204" pitchFamily="34" charset="0"/>
            </a:endParaRPr>
          </a:p>
        </p:txBody>
      </p:sp>
    </p:spTree>
    <p:extLst>
      <p:ext uri="{BB962C8B-B14F-4D97-AF65-F5344CB8AC3E}">
        <p14:creationId xmlns:p14="http://schemas.microsoft.com/office/powerpoint/2010/main" val="110390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7305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0A886075-F477-4F08-91A3-A37E9E2579BF}" type="slidenum">
              <a:rPr lang="en-US" altLang="en-US" sz="1200" smtClean="0">
                <a:latin typeface="Arial" panose="020B0604020202020204" pitchFamily="34" charset="0"/>
              </a:rPr>
              <a:pPr/>
              <a:t>146</a:t>
            </a:fld>
            <a:endParaRPr lang="en-US" altLang="en-US" sz="1200" smtClean="0">
              <a:latin typeface="Arial" panose="020B0604020202020204" pitchFamily="34" charset="0"/>
            </a:endParaRPr>
          </a:p>
        </p:txBody>
      </p:sp>
      <p:sp>
        <p:nvSpPr>
          <p:cNvPr id="1730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3-4</a:t>
            </a:r>
            <a:r>
              <a:rPr lang="en-US" altLang="en-US" b="1" smtClean="0">
                <a:latin typeface="Arial" panose="020B0604020202020204" pitchFamily="34" charset="0"/>
                <a:cs typeface="Arial" panose="020B0604020202020204" pitchFamily="34" charset="0"/>
              </a:rPr>
              <a:t>| Describe positive and negative correlations and explain how correlational measures can aid the process of prediction.</a:t>
            </a:r>
          </a:p>
        </p:txBody>
      </p:sp>
    </p:spTree>
    <p:extLst>
      <p:ext uri="{BB962C8B-B14F-4D97-AF65-F5344CB8AC3E}">
        <p14:creationId xmlns:p14="http://schemas.microsoft.com/office/powerpoint/2010/main" val="161766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Developed the field of Educational Psychology and studied with Wundt and Freud.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B1AA2BF-940C-4C72-9755-5D753C2BE587}" type="slidenum">
              <a:rPr lang="en-US" altLang="en-US" sz="1200" smtClean="0"/>
              <a:pPr/>
              <a:t>60</a:t>
            </a:fld>
            <a:endParaRPr lang="en-US" altLang="en-US" sz="1200" smtClean="0"/>
          </a:p>
        </p:txBody>
      </p:sp>
    </p:spTree>
    <p:extLst>
      <p:ext uri="{BB962C8B-B14F-4D97-AF65-F5344CB8AC3E}">
        <p14:creationId xmlns:p14="http://schemas.microsoft.com/office/powerpoint/2010/main" val="395125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7817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9900DEC0-8947-4F47-8A61-3FC07811C7F3}" type="slidenum">
              <a:rPr lang="en-US" altLang="en-US" sz="1200" smtClean="0">
                <a:latin typeface="Arial" panose="020B0604020202020204" pitchFamily="34" charset="0"/>
              </a:rPr>
              <a:pPr/>
              <a:t>150</a:t>
            </a:fld>
            <a:endParaRPr lang="en-US" altLang="en-US" sz="1200" smtClean="0">
              <a:latin typeface="Arial" panose="020B0604020202020204" pitchFamily="34" charset="0"/>
            </a:endParaRPr>
          </a:p>
        </p:txBody>
      </p:sp>
      <p:sp>
        <p:nvSpPr>
          <p:cNvPr id="17818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3-5</a:t>
            </a:r>
            <a:r>
              <a:rPr lang="en-US" altLang="en-US" b="1" smtClean="0">
                <a:latin typeface="Arial" panose="020B0604020202020204" pitchFamily="34" charset="0"/>
                <a:cs typeface="Arial" panose="020B0604020202020204" pitchFamily="34" charset="0"/>
              </a:rPr>
              <a:t>| Explain why correlational research fails to provide evidence of cause-effect relationships.</a:t>
            </a:r>
          </a:p>
        </p:txBody>
      </p:sp>
    </p:spTree>
    <p:extLst>
      <p:ext uri="{BB962C8B-B14F-4D97-AF65-F5344CB8AC3E}">
        <p14:creationId xmlns:p14="http://schemas.microsoft.com/office/powerpoint/2010/main" val="2731609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802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1A2F175-77D3-470C-99EB-A743009CFC82}" type="slidenum">
              <a:rPr lang="en-US" altLang="en-US" sz="1200" smtClean="0">
                <a:latin typeface="Arial" panose="020B0604020202020204" pitchFamily="34" charset="0"/>
              </a:rPr>
              <a:pPr/>
              <a:t>151</a:t>
            </a:fld>
            <a:endParaRPr lang="en-US" altLang="en-US" sz="1200" smtClean="0">
              <a:latin typeface="Arial" panose="020B0604020202020204" pitchFamily="34" charset="0"/>
            </a:endParaRPr>
          </a:p>
        </p:txBody>
      </p:sp>
      <p:sp>
        <p:nvSpPr>
          <p:cNvPr id="1802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3-6</a:t>
            </a:r>
            <a:r>
              <a:rPr lang="en-US" altLang="en-US" b="1" smtClean="0">
                <a:latin typeface="Arial" panose="020B0604020202020204" pitchFamily="34" charset="0"/>
                <a:cs typeface="Arial" panose="020B0604020202020204" pitchFamily="34" charset="0"/>
              </a:rPr>
              <a:t>| Describe how people form illusory correlations.</a:t>
            </a:r>
          </a:p>
        </p:txBody>
      </p:sp>
    </p:spTree>
    <p:extLst>
      <p:ext uri="{BB962C8B-B14F-4D97-AF65-F5344CB8AC3E}">
        <p14:creationId xmlns:p14="http://schemas.microsoft.com/office/powerpoint/2010/main" val="2702308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8227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BFB80AF7-8983-4596-9C81-E4C44A5698D6}" type="slidenum">
              <a:rPr lang="en-US" altLang="en-US" sz="1200" smtClean="0">
                <a:latin typeface="Arial" panose="020B0604020202020204" pitchFamily="34" charset="0"/>
              </a:rPr>
              <a:pPr/>
              <a:t>152</a:t>
            </a:fld>
            <a:endParaRPr lang="en-US" altLang="en-US" sz="1200" smtClean="0">
              <a:latin typeface="Arial" panose="020B0604020202020204" pitchFamily="34" charset="0"/>
            </a:endParaRPr>
          </a:p>
        </p:txBody>
      </p:sp>
      <p:sp>
        <p:nvSpPr>
          <p:cNvPr id="18227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20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8432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D70BD73-7A47-48A6-961B-28F3F14F4DA0}" type="slidenum">
              <a:rPr lang="en-US" altLang="en-US" sz="1200" smtClean="0">
                <a:latin typeface="Arial" panose="020B0604020202020204" pitchFamily="34" charset="0"/>
              </a:rPr>
              <a:pPr/>
              <a:t>153</a:t>
            </a:fld>
            <a:endParaRPr lang="en-US" altLang="en-US" sz="1200" smtClean="0">
              <a:latin typeface="Arial" panose="020B0604020202020204" pitchFamily="34" charset="0"/>
            </a:endParaRPr>
          </a:p>
        </p:txBody>
      </p:sp>
      <p:sp>
        <p:nvSpPr>
          <p:cNvPr id="1843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3-8</a:t>
            </a:r>
            <a:r>
              <a:rPr lang="en-US" altLang="en-US" b="1" smtClean="0">
                <a:latin typeface="Arial" panose="020B0604020202020204" pitchFamily="34" charset="0"/>
                <a:cs typeface="Arial" panose="020B0604020202020204" pitchFamily="34" charset="0"/>
              </a:rPr>
              <a:t>| Explain how experiments help researchers isolate cause and effect.</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71756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8739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930B64B2-901F-4EC7-A8DF-8546EEEDCBF4}" type="slidenum">
              <a:rPr lang="en-US" altLang="en-US" sz="1200" smtClean="0">
                <a:latin typeface="Arial" panose="020B0604020202020204" pitchFamily="34" charset="0"/>
              </a:rPr>
              <a:pPr/>
              <a:t>155</a:t>
            </a:fld>
            <a:endParaRPr lang="en-US" altLang="en-US" sz="1200" smtClean="0">
              <a:latin typeface="Arial" panose="020B0604020202020204" pitchFamily="34" charset="0"/>
            </a:endParaRPr>
          </a:p>
        </p:txBody>
      </p:sp>
      <p:sp>
        <p:nvSpPr>
          <p:cNvPr id="1873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3-9</a:t>
            </a:r>
            <a:r>
              <a:rPr lang="en-US" altLang="en-US" b="1" smtClean="0">
                <a:latin typeface="Arial" panose="020B0604020202020204" pitchFamily="34" charset="0"/>
                <a:cs typeface="Arial" panose="020B0604020202020204" pitchFamily="34" charset="0"/>
              </a:rPr>
              <a:t>| Explain the difference between an independent variable and a dependent variable.</a:t>
            </a:r>
          </a:p>
        </p:txBody>
      </p:sp>
    </p:spTree>
    <p:extLst>
      <p:ext uri="{BB962C8B-B14F-4D97-AF65-F5344CB8AC3E}">
        <p14:creationId xmlns:p14="http://schemas.microsoft.com/office/powerpoint/2010/main" val="208484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9661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8DB2A32A-A98C-4FFA-9CDC-49101FB88885}" type="slidenum">
              <a:rPr lang="en-US" altLang="en-US" sz="1200" smtClean="0">
                <a:latin typeface="Arial" panose="020B0604020202020204" pitchFamily="34" charset="0"/>
              </a:rPr>
              <a:pPr/>
              <a:t>163</a:t>
            </a:fld>
            <a:endParaRPr lang="en-US" altLang="en-US" sz="1200" smtClean="0">
              <a:latin typeface="Arial" panose="020B0604020202020204" pitchFamily="34" charset="0"/>
            </a:endParaRPr>
          </a:p>
        </p:txBody>
      </p:sp>
      <p:sp>
        <p:nvSpPr>
          <p:cNvPr id="196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3-10</a:t>
            </a:r>
            <a:r>
              <a:rPr lang="en-US" altLang="en-US" b="1" smtClean="0">
                <a:latin typeface="Arial" panose="020B0604020202020204" pitchFamily="34" charset="0"/>
                <a:cs typeface="Arial" panose="020B0604020202020204" pitchFamily="34" charset="0"/>
              </a:rPr>
              <a:t>| Explain why random assignment and double-blind procedure build confidence in research findings.</a:t>
            </a:r>
          </a:p>
        </p:txBody>
      </p:sp>
    </p:spTree>
    <p:extLst>
      <p:ext uri="{BB962C8B-B14F-4D97-AF65-F5344CB8AC3E}">
        <p14:creationId xmlns:p14="http://schemas.microsoft.com/office/powerpoint/2010/main" val="1931694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The purpose was to understand the development of norms and the effects of roles, labels, and social expectations in a simulated prison environment</a:t>
            </a:r>
          </a:p>
          <a:p>
            <a:pPr eaLnBrk="1" hangingPunct="1"/>
            <a:r>
              <a:rPr lang="en-US" altLang="en-US" smtClean="0">
                <a:latin typeface="Arial" panose="020B0604020202020204" pitchFamily="34" charset="0"/>
              </a:rPr>
              <a:t>Prisoners and Guards rapidly adapted to their roles, stepping beyond the boundaries of what had been predicted and leading to dangerous and psychologically damaging situations. A 1/3 of the guards were judged to have exhibited " Genuine " sadistic tendencies, while many prisoners were emotionally traumatized and 2 had to be removed from the experiment early. After sensing that everyone had been too absorbed in their roles, including himself, Zimbardo terminated the experiment after 6 days...</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7C055F3B-C3DB-4B84-AD7C-929FE33EB74B}" type="slidenum">
              <a:rPr lang="en-US" altLang="en-US" sz="1200" smtClean="0">
                <a:latin typeface="Arial" panose="020B0604020202020204" pitchFamily="34" charset="0"/>
              </a:rPr>
              <a:pPr/>
              <a:t>165</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3738518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20275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C932845-F04B-49D1-9968-C5962E65E9A2}" type="slidenum">
              <a:rPr lang="en-US" altLang="en-US" sz="1200" smtClean="0">
                <a:latin typeface="Arial" panose="020B0604020202020204" pitchFamily="34" charset="0"/>
              </a:rPr>
              <a:pPr/>
              <a:t>167</a:t>
            </a:fld>
            <a:endParaRPr lang="en-US" altLang="en-US" sz="1200" smtClean="0">
              <a:latin typeface="Arial" panose="020B0604020202020204" pitchFamily="34" charset="0"/>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3-13</a:t>
            </a:r>
            <a:r>
              <a:rPr lang="en-US" altLang="en-US" b="1" smtClean="0">
                <a:latin typeface="Arial" panose="020B0604020202020204" pitchFamily="34" charset="0"/>
                <a:cs typeface="Arial" panose="020B0604020202020204" pitchFamily="34" charset="0"/>
              </a:rPr>
              <a:t>| Describe three measures of central tendency and tell which is most affected by extreme scores.</a:t>
            </a:r>
            <a:endParaRPr lang="en-US" altLang="en-US" smtClean="0">
              <a:latin typeface="Arial" panose="020B0604020202020204" pitchFamily="34" charset="0"/>
            </a:endParaRPr>
          </a:p>
        </p:txBody>
      </p:sp>
    </p:spTree>
    <p:extLst>
      <p:ext uri="{BB962C8B-B14F-4D97-AF65-F5344CB8AC3E}">
        <p14:creationId xmlns:p14="http://schemas.microsoft.com/office/powerpoint/2010/main" val="548511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P value is probability of observed results occurring by chance.</a:t>
            </a:r>
          </a:p>
          <a:p>
            <a:pPr eaLnBrk="1" hangingPunct="1"/>
            <a:r>
              <a:rPr lang="en-US" altLang="en-US" smtClean="0">
                <a:latin typeface="Arial" panose="020B0604020202020204" pitchFamily="34" charset="0"/>
              </a:rPr>
              <a:t>Null hypothesis (H0): The coin is fair; Prob(heads) = 0.5</a:t>
            </a:r>
          </a:p>
          <a:p>
            <a:pPr eaLnBrk="1" hangingPunct="1"/>
            <a:r>
              <a:rPr lang="en-US" altLang="en-US" smtClean="0">
                <a:latin typeface="Arial" panose="020B0604020202020204" pitchFamily="34" charset="0"/>
              </a:rPr>
              <a:t>Observation O: 14 heads out of 20 flips; and</a:t>
            </a:r>
          </a:p>
          <a:p>
            <a:pPr eaLnBrk="1" hangingPunct="1"/>
            <a:r>
              <a:rPr lang="en-US" altLang="en-US" smtClean="0">
                <a:latin typeface="Arial" panose="020B0604020202020204" pitchFamily="34" charset="0"/>
              </a:rPr>
              <a:t>p-value of observation O given H0 = Prob(≥ 14 heads or ≥ 14 tails) = 2*(1-Prob(&lt; 14)) = 0.115.</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calculated p-value exceeds 0.05, so the observation is consistent with the null hypothesis, as it falls within the range of what would happen 95% of the time were the coin in fact fair. Hence, we fail to reject the null hypothesis at the 5% level. Although the coin did not fall evenly, the deviation from expected outcome is small enough to be consistent with chance.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However, had one more head been obtained, the resulting p-value (two-tailed) would have been 0.0414 (4.14%). This time the null hypothesis – that the observed result of 15 heads out of 20 flips can be ascribed to chance alone – is rejected when using a 5% cut-off.</a:t>
            </a:r>
          </a:p>
          <a:p>
            <a:pPr eaLnBrk="1" hangingPunct="1"/>
            <a:endParaRPr lang="en-US" altLang="en-US" smtClean="0">
              <a:latin typeface="Arial" panose="020B0604020202020204" pitchFamily="34" charset="0"/>
            </a:endParaRPr>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98F79A71-0D97-4221-9889-4A781CE2D005}" type="slidenum">
              <a:rPr lang="en-US" altLang="en-US" sz="1200" smtClean="0">
                <a:latin typeface="Arial" panose="020B0604020202020204" pitchFamily="34" charset="0"/>
              </a:rPr>
              <a:pPr/>
              <a:t>179</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2106464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0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E0DD10-8A4F-4669-BFDE-E1F52D8D33B7}" type="slidenum">
              <a:rPr lang="en-US" smtClean="0">
                <a:solidFill>
                  <a:srgbClr val="000000"/>
                </a:solidFill>
                <a:latin typeface="Berlin Sans FB" pitchFamily="34" charset="0"/>
              </a:rPr>
              <a:pPr eaLnBrk="1" hangingPunct="1"/>
              <a:t>209</a:t>
            </a:fld>
            <a:endParaRPr lang="en-US" dirty="0" smtClean="0">
              <a:solidFill>
                <a:srgbClr val="000000"/>
              </a:solidFill>
              <a:latin typeface="Berlin Sans FB" pitchFamily="34" charset="0"/>
            </a:endParaRPr>
          </a:p>
        </p:txBody>
      </p:sp>
      <p:sp>
        <p:nvSpPr>
          <p:cNvPr id="20484" name="Rectangle 2"/>
          <p:cNvSpPr>
            <a:spLocks noGrp="1" noRot="1" noChangeAspect="1" noChangeArrowheads="1" noTextEdit="1"/>
          </p:cNvSpPr>
          <p:nvPr>
            <p:ph type="sldImg"/>
          </p:nvPr>
        </p:nvSpPr>
        <p:spPr>
          <a:xfrm>
            <a:off x="1144588" y="685800"/>
            <a:ext cx="4572000" cy="3429000"/>
          </a:xfrm>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45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mtClean="0">
                <a:latin typeface="Arial" panose="020B0604020202020204" pitchFamily="34" charset="0"/>
              </a:rPr>
              <a:t>Psychology 7e in Modules</a:t>
            </a:r>
          </a:p>
        </p:txBody>
      </p:sp>
      <p:sp>
        <p:nvSpPr>
          <p:cNvPr id="11673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5877FA-54EC-4AC6-9A78-BA38FF785F2C}" type="slidenum">
              <a:rPr lang="en-US" altLang="en-US" smtClean="0">
                <a:latin typeface="Arial" panose="020B0604020202020204" pitchFamily="34" charset="0"/>
              </a:rPr>
              <a:pPr>
                <a:spcBef>
                  <a:spcPct val="0"/>
                </a:spcBef>
              </a:pPr>
              <a:t>107</a:t>
            </a:fld>
            <a:endParaRPr lang="en-US" altLang="en-US" smtClean="0">
              <a:latin typeface="Arial" panose="020B0604020202020204" pitchFamily="34" charset="0"/>
            </a:endParaRPr>
          </a:p>
        </p:txBody>
      </p:sp>
      <p:sp>
        <p:nvSpPr>
          <p:cNvPr id="1167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b="1" smtClean="0">
                <a:latin typeface="Arial" panose="020B0604020202020204" pitchFamily="34" charset="0"/>
              </a:rPr>
              <a:t>OBJECTIVE 1-6| Identify the three main levels of analysis in the biopsychosocial approach, and explain why psychology’s varied perspectives are complementary. </a:t>
            </a:r>
            <a:r>
              <a:rPr lang="en-US" altLang="en-US" sz="1000" smtClean="0">
                <a:latin typeface="Palatino Linotype" panose="02040502050505030304" pitchFamily="18" charset="0"/>
              </a:rPr>
              <a:t>Biopsychosocial approach considers the influence of biological, psychological, and socio-cultural factors on behavior. Each approach provides an incomplete explanation of behaviors.</a:t>
            </a:r>
            <a:endParaRPr lang="en-US" altLang="en-US" b="1" smtClean="0">
              <a:latin typeface="Arial" panose="020B0604020202020204" pitchFamily="34" charset="0"/>
            </a:endParaRPr>
          </a:p>
        </p:txBody>
      </p:sp>
    </p:spTree>
    <p:extLst>
      <p:ext uri="{BB962C8B-B14F-4D97-AF65-F5344CB8AC3E}">
        <p14:creationId xmlns:p14="http://schemas.microsoft.com/office/powerpoint/2010/main" val="101222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1096B5-3F6C-43F3-B487-7C2C98F36721}" type="slidenum">
              <a:rPr lang="en-US" smtClean="0">
                <a:solidFill>
                  <a:srgbClr val="000000"/>
                </a:solidFill>
                <a:latin typeface="Berlin Sans FB" pitchFamily="34" charset="0"/>
              </a:rPr>
              <a:pPr eaLnBrk="1" hangingPunct="1"/>
              <a:t>210</a:t>
            </a:fld>
            <a:endParaRPr lang="en-US" dirty="0" smtClean="0">
              <a:solidFill>
                <a:srgbClr val="000000"/>
              </a:solidFill>
              <a:latin typeface="Berlin Sans FB" pitchFamily="34" charset="0"/>
            </a:endParaRPr>
          </a:p>
        </p:txBody>
      </p:sp>
      <p:sp>
        <p:nvSpPr>
          <p:cNvPr id="21508" name="Rectangle 2"/>
          <p:cNvSpPr>
            <a:spLocks noGrp="1" noRot="1" noChangeAspect="1" noChangeArrowheads="1" noTextEdit="1"/>
          </p:cNvSpPr>
          <p:nvPr>
            <p:ph type="sldImg"/>
          </p:nvPr>
        </p:nvSpPr>
        <p:spPr>
          <a:xfrm>
            <a:off x="1141413" y="684213"/>
            <a:ext cx="4576762" cy="3432175"/>
          </a:xfrm>
          <a:ln/>
        </p:spPr>
      </p:sp>
      <p:sp>
        <p:nvSpPr>
          <p:cNvPr id="2150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55-1</a:t>
            </a:r>
            <a:r>
              <a:rPr lang="en-US" b="1" dirty="0" smtClean="0">
                <a:cs typeface="Arial" charset="0"/>
              </a:rPr>
              <a:t>| Describe the three main focuses of social psychology.</a:t>
            </a:r>
            <a:endParaRPr lang="en-US" dirty="0" smtClean="0"/>
          </a:p>
        </p:txBody>
      </p:sp>
    </p:spTree>
    <p:extLst>
      <p:ext uri="{BB962C8B-B14F-4D97-AF65-F5344CB8AC3E}">
        <p14:creationId xmlns:p14="http://schemas.microsoft.com/office/powerpoint/2010/main" val="2827499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25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54F220-AA58-4CC6-97DA-718D67E4CB40}" type="slidenum">
              <a:rPr lang="en-US" smtClean="0">
                <a:solidFill>
                  <a:srgbClr val="000000"/>
                </a:solidFill>
                <a:latin typeface="Berlin Sans FB" pitchFamily="34" charset="0"/>
              </a:rPr>
              <a:pPr eaLnBrk="1" hangingPunct="1"/>
              <a:t>211</a:t>
            </a:fld>
            <a:endParaRPr lang="en-US" dirty="0" smtClean="0">
              <a:solidFill>
                <a:srgbClr val="000000"/>
              </a:solidFill>
              <a:latin typeface="Berlin Sans FB" pitchFamily="34" charset="0"/>
            </a:endParaRPr>
          </a:p>
        </p:txBody>
      </p:sp>
      <p:sp>
        <p:nvSpPr>
          <p:cNvPr id="22532" name="Rectangle 2"/>
          <p:cNvSpPr>
            <a:spLocks noGrp="1" noRot="1" noChangeAspect="1" noChangeArrowheads="1" noTextEdit="1"/>
          </p:cNvSpPr>
          <p:nvPr>
            <p:ph type="sldImg"/>
          </p:nvPr>
        </p:nvSpPr>
        <p:spPr>
          <a:xfrm>
            <a:off x="1141413" y="684213"/>
            <a:ext cx="4576762" cy="3432175"/>
          </a:xfrm>
          <a:ln/>
        </p:spPr>
      </p:sp>
      <p:sp>
        <p:nvSpPr>
          <p:cNvPr id="22533"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55-2</a:t>
            </a:r>
            <a:r>
              <a:rPr lang="en-US" b="1" dirty="0" smtClean="0">
                <a:cs typeface="Arial" charset="0"/>
              </a:rPr>
              <a:t>| Contrast dispositional and situational attributions, and explain how the fundamental attribution error can affect our analysis of behavior.</a:t>
            </a:r>
          </a:p>
          <a:p>
            <a:pPr eaLnBrk="1" hangingPunct="1"/>
            <a:endParaRPr lang="en-US" dirty="0" smtClean="0"/>
          </a:p>
        </p:txBody>
      </p:sp>
    </p:spTree>
    <p:extLst>
      <p:ext uri="{BB962C8B-B14F-4D97-AF65-F5344CB8AC3E}">
        <p14:creationId xmlns:p14="http://schemas.microsoft.com/office/powerpoint/2010/main" val="105495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45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4BDCDD-A2A4-4849-B730-7D9937476F5C}" type="slidenum">
              <a:rPr lang="en-US" smtClean="0">
                <a:solidFill>
                  <a:srgbClr val="000000"/>
                </a:solidFill>
                <a:latin typeface="Berlin Sans FB" pitchFamily="34" charset="0"/>
              </a:rPr>
              <a:pPr eaLnBrk="1" hangingPunct="1"/>
              <a:t>220</a:t>
            </a:fld>
            <a:endParaRPr lang="en-US" dirty="0" smtClean="0">
              <a:solidFill>
                <a:srgbClr val="000000"/>
              </a:solidFill>
              <a:latin typeface="Berlin Sans FB" pitchFamily="34" charset="0"/>
            </a:endParaRPr>
          </a:p>
        </p:txBody>
      </p:sp>
      <p:sp>
        <p:nvSpPr>
          <p:cNvPr id="24580" name="Rectangle 2"/>
          <p:cNvSpPr>
            <a:spLocks noGrp="1" noRot="1" noChangeAspect="1" noChangeArrowheads="1" noTextEdit="1"/>
          </p:cNvSpPr>
          <p:nvPr>
            <p:ph type="sldImg"/>
          </p:nvPr>
        </p:nvSpPr>
        <p:spPr>
          <a:xfrm>
            <a:off x="1141413" y="684213"/>
            <a:ext cx="4576762" cy="3432175"/>
          </a:xfrm>
          <a:ln/>
        </p:spPr>
      </p:sp>
      <p:sp>
        <p:nvSpPr>
          <p:cNvPr id="2458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55-3</a:t>
            </a:r>
            <a:r>
              <a:rPr lang="en-US" b="1" dirty="0" smtClean="0">
                <a:cs typeface="Arial" charset="0"/>
              </a:rPr>
              <a:t>| Define </a:t>
            </a:r>
            <a:r>
              <a:rPr lang="en-US" b="1" i="1" dirty="0" smtClean="0">
                <a:cs typeface="Arial" charset="0"/>
              </a:rPr>
              <a:t>attitude.</a:t>
            </a:r>
          </a:p>
          <a:p>
            <a:pPr eaLnBrk="1" hangingPunct="1"/>
            <a:r>
              <a:rPr lang="en-US" b="1" i="1" dirty="0" smtClean="0">
                <a:cs typeface="Arial" charset="0"/>
              </a:rPr>
              <a:t>https://www.youtube.com/watch?v=F9Egi8EoQc8  </a:t>
            </a:r>
            <a:r>
              <a:rPr lang="en-US" b="1" i="1" smtClean="0">
                <a:cs typeface="Arial" charset="0"/>
              </a:rPr>
              <a:t>- Embassy </a:t>
            </a:r>
            <a:r>
              <a:rPr lang="en-US" b="1" i="1" dirty="0" smtClean="0">
                <a:cs typeface="Arial" charset="0"/>
              </a:rPr>
              <a:t>Suites commercial</a:t>
            </a:r>
          </a:p>
        </p:txBody>
      </p:sp>
    </p:spTree>
    <p:extLst>
      <p:ext uri="{BB962C8B-B14F-4D97-AF65-F5344CB8AC3E}">
        <p14:creationId xmlns:p14="http://schemas.microsoft.com/office/powerpoint/2010/main" val="2539142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56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71167E-7EB9-4050-A2D6-03AAE42734E7}" type="slidenum">
              <a:rPr lang="en-US" smtClean="0">
                <a:solidFill>
                  <a:srgbClr val="000000"/>
                </a:solidFill>
                <a:latin typeface="Berlin Sans FB" pitchFamily="34" charset="0"/>
              </a:rPr>
              <a:pPr eaLnBrk="1" hangingPunct="1"/>
              <a:t>221</a:t>
            </a:fld>
            <a:endParaRPr lang="en-US" dirty="0" smtClean="0">
              <a:solidFill>
                <a:srgbClr val="000000"/>
              </a:solidFill>
              <a:latin typeface="Berlin Sans FB" pitchFamily="34" charset="0"/>
            </a:endParaRPr>
          </a:p>
        </p:txBody>
      </p:sp>
      <p:sp>
        <p:nvSpPr>
          <p:cNvPr id="25604" name="Rectangle 2"/>
          <p:cNvSpPr>
            <a:spLocks noGrp="1" noRot="1" noChangeAspect="1" noChangeArrowheads="1" noTextEdit="1"/>
          </p:cNvSpPr>
          <p:nvPr>
            <p:ph type="sldImg"/>
          </p:nvPr>
        </p:nvSpPr>
        <p:spPr>
          <a:xfrm>
            <a:off x="1141413" y="684213"/>
            <a:ext cx="4576762" cy="3432175"/>
          </a:xfrm>
          <a:ln/>
        </p:spPr>
      </p:sp>
      <p:sp>
        <p:nvSpPr>
          <p:cNvPr id="25605"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55-4</a:t>
            </a:r>
            <a:r>
              <a:rPr lang="en-US" b="1" dirty="0" smtClean="0">
                <a:cs typeface="Arial" charset="0"/>
              </a:rPr>
              <a:t>| Describe the conditions under which attitudes can affect actions.</a:t>
            </a:r>
          </a:p>
        </p:txBody>
      </p:sp>
    </p:spTree>
    <p:extLst>
      <p:ext uri="{BB962C8B-B14F-4D97-AF65-F5344CB8AC3E}">
        <p14:creationId xmlns:p14="http://schemas.microsoft.com/office/powerpoint/2010/main" val="1837504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6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6CFF47-D996-4A23-BF8D-16D5FA9738A0}" type="slidenum">
              <a:rPr lang="en-US" smtClean="0">
                <a:solidFill>
                  <a:srgbClr val="000000"/>
                </a:solidFill>
                <a:latin typeface="Berlin Sans FB" pitchFamily="34" charset="0"/>
              </a:rPr>
              <a:pPr eaLnBrk="1" hangingPunct="1"/>
              <a:t>222</a:t>
            </a:fld>
            <a:endParaRPr lang="en-US" dirty="0" smtClean="0">
              <a:solidFill>
                <a:srgbClr val="000000"/>
              </a:solidFill>
              <a:latin typeface="Berlin Sans FB" pitchFamily="34" charset="0"/>
            </a:endParaRPr>
          </a:p>
        </p:txBody>
      </p:sp>
      <p:sp>
        <p:nvSpPr>
          <p:cNvPr id="26628" name="Rectangle 2"/>
          <p:cNvSpPr>
            <a:spLocks noGrp="1" noRot="1" noChangeAspect="1" noChangeArrowheads="1" noTextEdit="1"/>
          </p:cNvSpPr>
          <p:nvPr>
            <p:ph type="sldImg"/>
          </p:nvPr>
        </p:nvSpPr>
        <p:spPr>
          <a:xfrm>
            <a:off x="1141413" y="684213"/>
            <a:ext cx="4576762" cy="3432175"/>
          </a:xfrm>
          <a:ln/>
        </p:spPr>
      </p:sp>
      <p:sp>
        <p:nvSpPr>
          <p:cNvPr id="2662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3384757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223</a:t>
            </a:fld>
            <a:endParaRPr lang="en-US" dirty="0">
              <a:solidFill>
                <a:srgbClr val="000000"/>
              </a:solidFill>
            </a:endParaRPr>
          </a:p>
        </p:txBody>
      </p:sp>
    </p:spTree>
    <p:extLst>
      <p:ext uri="{BB962C8B-B14F-4D97-AF65-F5344CB8AC3E}">
        <p14:creationId xmlns:p14="http://schemas.microsoft.com/office/powerpoint/2010/main" val="12847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7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CBFF8C-399F-481E-BF58-2CA713BAC136}" type="slidenum">
              <a:rPr lang="en-US" smtClean="0">
                <a:solidFill>
                  <a:srgbClr val="000000"/>
                </a:solidFill>
                <a:latin typeface="Berlin Sans FB" pitchFamily="34" charset="0"/>
              </a:rPr>
              <a:pPr eaLnBrk="1" hangingPunct="1"/>
              <a:t>225</a:t>
            </a:fld>
            <a:endParaRPr lang="en-US" dirty="0" smtClean="0">
              <a:solidFill>
                <a:srgbClr val="000000"/>
              </a:solidFill>
              <a:latin typeface="Berlin Sans FB" pitchFamily="34" charset="0"/>
            </a:endParaRPr>
          </a:p>
        </p:txBody>
      </p:sp>
      <p:sp>
        <p:nvSpPr>
          <p:cNvPr id="27652" name="Rectangle 2"/>
          <p:cNvSpPr>
            <a:spLocks noGrp="1" noRot="1" noChangeAspect="1" noChangeArrowheads="1" noTextEdit="1"/>
          </p:cNvSpPr>
          <p:nvPr>
            <p:ph type="sldImg"/>
          </p:nvPr>
        </p:nvSpPr>
        <p:spPr>
          <a:xfrm>
            <a:off x="1141413" y="684213"/>
            <a:ext cx="4576762" cy="3432175"/>
          </a:xfrm>
          <a:ln/>
        </p:spPr>
      </p:sp>
      <p:sp>
        <p:nvSpPr>
          <p:cNvPr id="27653"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55-5</a:t>
            </a:r>
            <a:r>
              <a:rPr lang="en-US" b="1" dirty="0" smtClean="0">
                <a:cs typeface="Arial" charset="0"/>
              </a:rPr>
              <a:t>| Explain how the foot-in-the-door phenomenon, role-playing, and cognitive dissonance illustrate the influence of actions on attitudes.</a:t>
            </a:r>
          </a:p>
        </p:txBody>
      </p:sp>
    </p:spTree>
    <p:extLst>
      <p:ext uri="{BB962C8B-B14F-4D97-AF65-F5344CB8AC3E}">
        <p14:creationId xmlns:p14="http://schemas.microsoft.com/office/powerpoint/2010/main" val="3786073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https://www.youtube.com/watch?v=sZwfNs1pqG0 – 13 minute video on prison study</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227</a:t>
            </a:fld>
            <a:endParaRPr lang="en-US" dirty="0">
              <a:solidFill>
                <a:srgbClr val="000000"/>
              </a:solidFill>
            </a:endParaRPr>
          </a:p>
        </p:txBody>
      </p:sp>
    </p:spTree>
    <p:extLst>
      <p:ext uri="{BB962C8B-B14F-4D97-AF65-F5344CB8AC3E}">
        <p14:creationId xmlns:p14="http://schemas.microsoft.com/office/powerpoint/2010/main" val="2123244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D0B271-F36F-4485-854C-6264C93E9A81}" type="slidenum">
              <a:rPr lang="en-US" smtClean="0">
                <a:solidFill>
                  <a:srgbClr val="000000"/>
                </a:solidFill>
                <a:latin typeface="Berlin Sans FB" pitchFamily="34" charset="0"/>
              </a:rPr>
              <a:pPr eaLnBrk="1" hangingPunct="1"/>
              <a:t>230</a:t>
            </a:fld>
            <a:endParaRPr lang="en-US" dirty="0" smtClean="0">
              <a:solidFill>
                <a:srgbClr val="000000"/>
              </a:solidFill>
              <a:latin typeface="Berlin Sans FB" pitchFamily="34" charset="0"/>
            </a:endParaRPr>
          </a:p>
        </p:txBody>
      </p:sp>
      <p:sp>
        <p:nvSpPr>
          <p:cNvPr id="29700" name="Rectangle 2"/>
          <p:cNvSpPr>
            <a:spLocks noGrp="1" noRot="1" noChangeAspect="1" noChangeArrowheads="1" noTextEdit="1"/>
          </p:cNvSpPr>
          <p:nvPr>
            <p:ph type="sldImg"/>
          </p:nvPr>
        </p:nvSpPr>
        <p:spPr>
          <a:xfrm>
            <a:off x="1141413" y="684213"/>
            <a:ext cx="4576762" cy="3432175"/>
          </a:xfrm>
          <a:ln/>
        </p:spPr>
      </p:sp>
      <p:sp>
        <p:nvSpPr>
          <p:cNvPr id="2970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56-1</a:t>
            </a:r>
            <a:r>
              <a:rPr lang="en-US" b="1" dirty="0" smtClean="0">
                <a:cs typeface="Arial" charset="0"/>
              </a:rPr>
              <a:t>| Describe the chameleon effect, and give an example of it.</a:t>
            </a:r>
          </a:p>
        </p:txBody>
      </p:sp>
    </p:spTree>
    <p:extLst>
      <p:ext uri="{BB962C8B-B14F-4D97-AF65-F5344CB8AC3E}">
        <p14:creationId xmlns:p14="http://schemas.microsoft.com/office/powerpoint/2010/main" val="3346802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30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D1CC14-AFBE-4DF5-B83E-0BB532C80F6C}" type="slidenum">
              <a:rPr lang="en-US" smtClean="0">
                <a:solidFill>
                  <a:srgbClr val="000000"/>
                </a:solidFill>
                <a:latin typeface="Berlin Sans FB" pitchFamily="34" charset="0"/>
              </a:rPr>
              <a:pPr eaLnBrk="1" hangingPunct="1"/>
              <a:t>232</a:t>
            </a:fld>
            <a:endParaRPr lang="en-US" dirty="0" smtClean="0">
              <a:solidFill>
                <a:srgbClr val="000000"/>
              </a:solidFill>
              <a:latin typeface="Berlin Sans FB" pitchFamily="34" charset="0"/>
            </a:endParaRPr>
          </a:p>
        </p:txBody>
      </p:sp>
      <p:sp>
        <p:nvSpPr>
          <p:cNvPr id="30724" name="Rectangle 2"/>
          <p:cNvSpPr>
            <a:spLocks noGrp="1" noRot="1" noChangeAspect="1" noChangeArrowheads="1" noTextEdit="1"/>
          </p:cNvSpPr>
          <p:nvPr>
            <p:ph type="sldImg"/>
          </p:nvPr>
        </p:nvSpPr>
        <p:spPr>
          <a:xfrm>
            <a:off x="1141413" y="684213"/>
            <a:ext cx="4576762" cy="3432175"/>
          </a:xfrm>
          <a:ln/>
        </p:spPr>
      </p:sp>
      <p:sp>
        <p:nvSpPr>
          <p:cNvPr id="30725"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56-2</a:t>
            </a:r>
            <a:r>
              <a:rPr lang="en-US" b="1" dirty="0" smtClean="0">
                <a:cs typeface="Arial" charset="0"/>
              </a:rPr>
              <a:t>| Discuss Asch’s experiments on conformity, and distinguish between normative and informational social influence.</a:t>
            </a:r>
          </a:p>
        </p:txBody>
      </p:sp>
    </p:spTree>
    <p:extLst>
      <p:ext uri="{BB962C8B-B14F-4D97-AF65-F5344CB8AC3E}">
        <p14:creationId xmlns:p14="http://schemas.microsoft.com/office/powerpoint/2010/main" val="34877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mtClean="0">
                <a:latin typeface="Arial" panose="020B0604020202020204" pitchFamily="34" charset="0"/>
              </a:rPr>
              <a:t>Psychology 7e in Modules</a:t>
            </a:r>
          </a:p>
        </p:txBody>
      </p:sp>
      <p:sp>
        <p:nvSpPr>
          <p:cNvPr id="11878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4C1462-49B2-477F-A162-D9CA463407DC}" type="slidenum">
              <a:rPr lang="en-US" altLang="en-US" smtClean="0">
                <a:latin typeface="Arial" panose="020B0604020202020204" pitchFamily="34" charset="0"/>
              </a:rPr>
              <a:pPr>
                <a:spcBef>
                  <a:spcPct val="0"/>
                </a:spcBef>
              </a:pPr>
              <a:t>108</a:t>
            </a:fld>
            <a:endParaRPr lang="en-US" altLang="en-US" smtClean="0">
              <a:latin typeface="Arial" panose="020B0604020202020204" pitchFamily="34" charset="0"/>
            </a:endParaRPr>
          </a:p>
        </p:txBody>
      </p:sp>
      <p:sp>
        <p:nvSpPr>
          <p:cNvPr id="1187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Although debates arise among the psychologists working from differing perspectives, each point of view addresses important questions.</a:t>
            </a:r>
          </a:p>
        </p:txBody>
      </p:sp>
    </p:spTree>
    <p:extLst>
      <p:ext uri="{BB962C8B-B14F-4D97-AF65-F5344CB8AC3E}">
        <p14:creationId xmlns:p14="http://schemas.microsoft.com/office/powerpoint/2010/main" val="3494040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 – laughing at a joke</a:t>
            </a:r>
            <a:r>
              <a:rPr lang="en-US" baseline="0" dirty="0" smtClean="0"/>
              <a:t> you don’t get</a:t>
            </a:r>
          </a:p>
          <a:p>
            <a:r>
              <a:rPr lang="en-US" baseline="0" dirty="0" smtClean="0"/>
              <a:t>Inform – maybe they know something I don’t</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236</a:t>
            </a:fld>
            <a:endParaRPr lang="en-US" dirty="0">
              <a:solidFill>
                <a:srgbClr val="000000"/>
              </a:solidFill>
            </a:endParaRPr>
          </a:p>
        </p:txBody>
      </p:sp>
    </p:spTree>
    <p:extLst>
      <p:ext uri="{BB962C8B-B14F-4D97-AF65-F5344CB8AC3E}">
        <p14:creationId xmlns:p14="http://schemas.microsoft.com/office/powerpoint/2010/main" val="4255971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CCDB87-6035-42E6-B710-15CC12581783}" type="slidenum">
              <a:rPr lang="en-US" smtClean="0">
                <a:solidFill>
                  <a:srgbClr val="000000"/>
                </a:solidFill>
                <a:latin typeface="Berlin Sans FB" pitchFamily="34" charset="0"/>
              </a:rPr>
              <a:pPr eaLnBrk="1" hangingPunct="1"/>
              <a:t>238</a:t>
            </a:fld>
            <a:endParaRPr lang="en-US" dirty="0" smtClean="0">
              <a:solidFill>
                <a:srgbClr val="000000"/>
              </a:solidFill>
              <a:latin typeface="Berlin Sans FB" pitchFamily="34" charset="0"/>
            </a:endParaRPr>
          </a:p>
        </p:txBody>
      </p:sp>
      <p:sp>
        <p:nvSpPr>
          <p:cNvPr id="31748" name="Rectangle 2"/>
          <p:cNvSpPr>
            <a:spLocks noGrp="1" noRot="1" noChangeAspect="1" noChangeArrowheads="1" noTextEdit="1"/>
          </p:cNvSpPr>
          <p:nvPr>
            <p:ph type="sldImg"/>
          </p:nvPr>
        </p:nvSpPr>
        <p:spPr>
          <a:xfrm>
            <a:off x="1141413" y="684213"/>
            <a:ext cx="4576762" cy="3432175"/>
          </a:xfrm>
          <a:ln/>
        </p:spPr>
      </p:sp>
      <p:sp>
        <p:nvSpPr>
          <p:cNvPr id="3174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OBJECTIVE56- 3</a:t>
            </a:r>
            <a:r>
              <a:rPr lang="en-US" b="1" dirty="0" smtClean="0">
                <a:cs typeface="Arial" charset="0"/>
              </a:rPr>
              <a:t>| Describe </a:t>
            </a:r>
            <a:r>
              <a:rPr lang="en-US" b="1" dirty="0" err="1" smtClean="0">
                <a:cs typeface="Arial" charset="0"/>
              </a:rPr>
              <a:t>Milgram’s</a:t>
            </a:r>
            <a:r>
              <a:rPr lang="en-US" b="1" dirty="0" smtClean="0">
                <a:cs typeface="Arial" charset="0"/>
              </a:rPr>
              <a:t> experiments on obedience, and outline the conditions in which obedience was highest.</a:t>
            </a:r>
          </a:p>
        </p:txBody>
      </p:sp>
    </p:spTree>
    <p:extLst>
      <p:ext uri="{BB962C8B-B14F-4D97-AF65-F5344CB8AC3E}">
        <p14:creationId xmlns:p14="http://schemas.microsoft.com/office/powerpoint/2010/main" val="1781829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https://www.youtube.com/watch?v=4b7YFtiE5EA</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239</a:t>
            </a:fld>
            <a:endParaRPr lang="en-US" dirty="0">
              <a:solidFill>
                <a:srgbClr val="000000"/>
              </a:solidFill>
            </a:endParaRPr>
          </a:p>
        </p:txBody>
      </p:sp>
    </p:spTree>
    <p:extLst>
      <p:ext uri="{BB962C8B-B14F-4D97-AF65-F5344CB8AC3E}">
        <p14:creationId xmlns:p14="http://schemas.microsoft.com/office/powerpoint/2010/main" val="229414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7CD8F6-CA3E-45BF-A8E1-EDF748B650F9}" type="slidenum">
              <a:rPr lang="en-US">
                <a:solidFill>
                  <a:srgbClr val="000000"/>
                </a:solidFill>
              </a:rPr>
              <a:pPr eaLnBrk="1" hangingPunct="1"/>
              <a:t>242</a:t>
            </a:fld>
            <a:endParaRPr lang="en-US">
              <a:solidFill>
                <a:srgbClr val="000000"/>
              </a:solidFill>
            </a:endParaRPr>
          </a:p>
        </p:txBody>
      </p:sp>
    </p:spTree>
    <p:extLst>
      <p:ext uri="{BB962C8B-B14F-4D97-AF65-F5344CB8AC3E}">
        <p14:creationId xmlns:p14="http://schemas.microsoft.com/office/powerpoint/2010/main" val="65845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731272-AB4C-453E-A00E-B92AC23EF20E}" type="slidenum">
              <a:rPr lang="en-US">
                <a:solidFill>
                  <a:srgbClr val="000000"/>
                </a:solidFill>
              </a:rPr>
              <a:pPr eaLnBrk="1" hangingPunct="1"/>
              <a:t>243</a:t>
            </a:fld>
            <a:endParaRPr lang="en-US">
              <a:solidFill>
                <a:srgbClr val="000000"/>
              </a:solidFill>
            </a:endParaRPr>
          </a:p>
        </p:txBody>
      </p:sp>
    </p:spTree>
    <p:extLst>
      <p:ext uri="{BB962C8B-B14F-4D97-AF65-F5344CB8AC3E}">
        <p14:creationId xmlns:p14="http://schemas.microsoft.com/office/powerpoint/2010/main" val="190666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327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85BF5E-7BB0-4ADA-A165-8EE069914A95}" type="slidenum">
              <a:rPr lang="en-US" smtClean="0">
                <a:solidFill>
                  <a:srgbClr val="000000"/>
                </a:solidFill>
                <a:latin typeface="Berlin Sans FB" pitchFamily="34" charset="0"/>
              </a:rPr>
              <a:pPr eaLnBrk="1" hangingPunct="1"/>
              <a:t>245</a:t>
            </a:fld>
            <a:endParaRPr lang="en-US" dirty="0" smtClean="0">
              <a:solidFill>
                <a:srgbClr val="000000"/>
              </a:solidFill>
              <a:latin typeface="Berlin Sans FB" pitchFamily="34" charset="0"/>
            </a:endParaRPr>
          </a:p>
        </p:txBody>
      </p:sp>
      <p:sp>
        <p:nvSpPr>
          <p:cNvPr id="32772" name="Rectangle 2"/>
          <p:cNvSpPr>
            <a:spLocks noGrp="1" noRot="1" noChangeAspect="1" noChangeArrowheads="1" noTextEdit="1"/>
          </p:cNvSpPr>
          <p:nvPr>
            <p:ph type="sldImg"/>
          </p:nvPr>
        </p:nvSpPr>
        <p:spPr>
          <a:xfrm>
            <a:off x="1141413" y="684213"/>
            <a:ext cx="4576762" cy="3432175"/>
          </a:xfrm>
          <a:ln/>
        </p:spPr>
      </p:sp>
      <p:sp>
        <p:nvSpPr>
          <p:cNvPr id="32773"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56-4</a:t>
            </a:r>
            <a:r>
              <a:rPr lang="en-US" b="1" dirty="0" smtClean="0">
                <a:cs typeface="Arial" charset="0"/>
              </a:rPr>
              <a:t>| Explain how the conformity and obedience studies can help us understand our susceptibility to social influence.</a:t>
            </a:r>
          </a:p>
        </p:txBody>
      </p:sp>
    </p:spTree>
    <p:extLst>
      <p:ext uri="{BB962C8B-B14F-4D97-AF65-F5344CB8AC3E}">
        <p14:creationId xmlns:p14="http://schemas.microsoft.com/office/powerpoint/2010/main" val="190376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7D2A1F-2255-4F23-990C-57EC48AD2579}" type="slidenum">
              <a:rPr lang="en-US" smtClean="0">
                <a:solidFill>
                  <a:srgbClr val="000000"/>
                </a:solidFill>
                <a:latin typeface="Berlin Sans FB" pitchFamily="34" charset="0"/>
              </a:rPr>
              <a:pPr eaLnBrk="1" hangingPunct="1"/>
              <a:t>247</a:t>
            </a:fld>
            <a:endParaRPr lang="en-US" dirty="0" smtClean="0">
              <a:solidFill>
                <a:srgbClr val="000000"/>
              </a:solidFill>
              <a:latin typeface="Berlin Sans FB" pitchFamily="34" charset="0"/>
            </a:endParaRPr>
          </a:p>
        </p:txBody>
      </p:sp>
      <p:sp>
        <p:nvSpPr>
          <p:cNvPr id="33796" name="Rectangle 2"/>
          <p:cNvSpPr>
            <a:spLocks noGrp="1" noRot="1" noChangeAspect="1" noChangeArrowheads="1" noTextEdit="1"/>
          </p:cNvSpPr>
          <p:nvPr>
            <p:ph type="sldImg"/>
          </p:nvPr>
        </p:nvSpPr>
        <p:spPr>
          <a:xfrm>
            <a:off x="1141413" y="684213"/>
            <a:ext cx="4576762" cy="3432175"/>
          </a:xfrm>
          <a:ln/>
        </p:spPr>
      </p:sp>
      <p:sp>
        <p:nvSpPr>
          <p:cNvPr id="33797"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56-5</a:t>
            </a:r>
            <a:r>
              <a:rPr lang="en-US" b="1" dirty="0" smtClean="0">
                <a:cs typeface="Arial" charset="0"/>
              </a:rPr>
              <a:t>| Describe  conditions in which the presence of others is likely to result in social facilitation, social loafing, or </a:t>
            </a:r>
            <a:r>
              <a:rPr lang="en-US" b="1" dirty="0" err="1" smtClean="0">
                <a:cs typeface="Arial" charset="0"/>
              </a:rPr>
              <a:t>deindividuation</a:t>
            </a:r>
            <a:r>
              <a:rPr lang="en-US" b="1" dirty="0" smtClean="0">
                <a:cs typeface="Arial" charset="0"/>
              </a:rPr>
              <a:t>.</a:t>
            </a:r>
          </a:p>
        </p:txBody>
      </p:sp>
    </p:spTree>
    <p:extLst>
      <p:ext uri="{BB962C8B-B14F-4D97-AF65-F5344CB8AC3E}">
        <p14:creationId xmlns:p14="http://schemas.microsoft.com/office/powerpoint/2010/main" val="958612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Berlin Sans FB" pitchFamily="34" charset="0"/>
              </a:rPr>
              <a:t>Psychology 7e in Modules</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331B09-06B7-4B4A-A86D-ACE8450FFCC8}" type="slidenum">
              <a:rPr lang="en-US" smtClean="0">
                <a:solidFill>
                  <a:srgbClr val="000000"/>
                </a:solidFill>
                <a:latin typeface="Berlin Sans FB" pitchFamily="34" charset="0"/>
              </a:rPr>
              <a:pPr eaLnBrk="1" hangingPunct="1"/>
              <a:t>250</a:t>
            </a:fld>
            <a:endParaRPr lang="en-US" dirty="0" smtClean="0">
              <a:solidFill>
                <a:srgbClr val="000000"/>
              </a:solidFill>
              <a:latin typeface="Berlin Sans FB" pitchFamily="34" charset="0"/>
            </a:endParaRPr>
          </a:p>
        </p:txBody>
      </p:sp>
      <p:sp>
        <p:nvSpPr>
          <p:cNvPr id="34820" name="Rectangle 2"/>
          <p:cNvSpPr>
            <a:spLocks noGrp="1" noRot="1" noChangeAspect="1" noChangeArrowheads="1" noTextEdit="1"/>
          </p:cNvSpPr>
          <p:nvPr>
            <p:ph type="sldImg"/>
          </p:nvPr>
        </p:nvSpPr>
        <p:spPr>
          <a:xfrm>
            <a:off x="1141413" y="684213"/>
            <a:ext cx="4576762" cy="3432175"/>
          </a:xfrm>
          <a:ln/>
        </p:spPr>
      </p:sp>
      <p:sp>
        <p:nvSpPr>
          <p:cNvPr id="3482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56-6</a:t>
            </a:r>
            <a:r>
              <a:rPr lang="en-US" b="1" dirty="0" smtClean="0">
                <a:cs typeface="Arial" charset="0"/>
              </a:rPr>
              <a:t>| Discuss how group interaction can facilitate group polarization and groupthink.</a:t>
            </a:r>
          </a:p>
        </p:txBody>
      </p:sp>
    </p:spTree>
    <p:extLst>
      <p:ext uri="{BB962C8B-B14F-4D97-AF65-F5344CB8AC3E}">
        <p14:creationId xmlns:p14="http://schemas.microsoft.com/office/powerpoint/2010/main" val="110574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social networking.</a:t>
            </a:r>
            <a:r>
              <a:rPr lang="en-US" baseline="0" dirty="0" smtClean="0"/>
              <a:t>  It’s the creation of relationships and how we behave with one another.</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253</a:t>
            </a:fld>
            <a:endParaRPr lang="en-US" dirty="0">
              <a:solidFill>
                <a:srgbClr val="000000"/>
              </a:solidFill>
            </a:endParaRPr>
          </a:p>
        </p:txBody>
      </p:sp>
    </p:spTree>
    <p:extLst>
      <p:ext uri="{BB962C8B-B14F-4D97-AF65-F5344CB8AC3E}">
        <p14:creationId xmlns:p14="http://schemas.microsoft.com/office/powerpoint/2010/main" val="4121899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B0E51B13-C1C6-427B-9F1E-179CCEB546A9}" type="slidenum">
              <a:rPr lang="en-US">
                <a:solidFill>
                  <a:srgbClr val="000000"/>
                </a:solidFill>
              </a:rPr>
              <a:pPr/>
              <a:t>254</a:t>
            </a:fld>
            <a:endParaRPr lang="en-US">
              <a:solidFill>
                <a:srgbClr val="000000"/>
              </a:solidFill>
            </a:endParaRPr>
          </a:p>
        </p:txBody>
      </p:sp>
      <p:sp>
        <p:nvSpPr>
          <p:cNvPr id="2217986" name="Rectangle 2"/>
          <p:cNvSpPr>
            <a:spLocks noGrp="1" noRot="1" noChangeAspect="1" noChangeArrowheads="1" noTextEdit="1"/>
          </p:cNvSpPr>
          <p:nvPr>
            <p:ph type="sldImg"/>
          </p:nvPr>
        </p:nvSpPr>
        <p:spPr>
          <a:xfrm>
            <a:off x="1141413" y="684213"/>
            <a:ext cx="4576762" cy="3432175"/>
          </a:xfrm>
          <a:ln/>
        </p:spPr>
      </p:sp>
      <p:sp>
        <p:nvSpPr>
          <p:cNvPr id="2217987" name="Rectangle 3"/>
          <p:cNvSpPr>
            <a:spLocks noGrp="1" noChangeArrowheads="1"/>
          </p:cNvSpPr>
          <p:nvPr>
            <p:ph type="body" idx="1"/>
          </p:nvPr>
        </p:nvSpPr>
        <p:spPr>
          <a:xfrm>
            <a:off x="685800" y="4343400"/>
            <a:ext cx="5486400" cy="4116388"/>
          </a:xfrm>
        </p:spPr>
        <p:txBody>
          <a:bodyPr/>
          <a:lstStyle/>
          <a:p>
            <a:r>
              <a:rPr lang="en-US" b="1" dirty="0"/>
              <a:t>OBJECTIVE 57-1</a:t>
            </a:r>
            <a:r>
              <a:rPr lang="en-US" b="1" dirty="0">
                <a:cs typeface="Arial" charset="0"/>
              </a:rPr>
              <a:t>| </a:t>
            </a:r>
            <a:r>
              <a:rPr lang="en-US" b="1" dirty="0" smtClean="0">
                <a:cs typeface="Arial" charset="0"/>
              </a:rPr>
              <a:t>Identify </a:t>
            </a:r>
            <a:r>
              <a:rPr lang="en-US" b="1" dirty="0">
                <a:cs typeface="Arial" charset="0"/>
              </a:rPr>
              <a:t>three components of prejudice</a:t>
            </a:r>
            <a:r>
              <a:rPr lang="en-US" b="1" dirty="0" smtClean="0">
                <a:cs typeface="Arial" charset="0"/>
              </a:rPr>
              <a:t>.</a:t>
            </a:r>
          </a:p>
          <a:p>
            <a:r>
              <a:rPr lang="en-US" b="1" dirty="0" smtClean="0">
                <a:cs typeface="Arial" charset="0"/>
              </a:rPr>
              <a:t>Discrimination is the acting upon a prejudice – may focus</a:t>
            </a:r>
            <a:r>
              <a:rPr lang="en-US" b="1" baseline="0" dirty="0" smtClean="0">
                <a:cs typeface="Arial" charset="0"/>
              </a:rPr>
              <a:t> on gender, race, age, religion, body size, or other characteristics</a:t>
            </a:r>
            <a:endParaRPr lang="en-US" b="1" dirty="0">
              <a:cs typeface="Arial" charset="0"/>
            </a:endParaRPr>
          </a:p>
        </p:txBody>
      </p:sp>
    </p:spTree>
    <p:extLst>
      <p:ext uri="{BB962C8B-B14F-4D97-AF65-F5344CB8AC3E}">
        <p14:creationId xmlns:p14="http://schemas.microsoft.com/office/powerpoint/2010/main" val="349009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2595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34BC8A90-D773-42D5-84F5-81A8B96E4BC7}" type="slidenum">
              <a:rPr lang="en-US" altLang="en-US" sz="1200" smtClean="0">
                <a:latin typeface="Arial" panose="020B0604020202020204" pitchFamily="34" charset="0"/>
              </a:rPr>
              <a:pPr/>
              <a:t>114</a:t>
            </a:fld>
            <a:endParaRPr lang="en-US" altLang="en-US" sz="1200" smtClean="0">
              <a:latin typeface="Arial" panose="020B0604020202020204" pitchFamily="34" charset="0"/>
            </a:endParaRPr>
          </a:p>
        </p:txBody>
      </p:sp>
      <p:sp>
        <p:nvSpPr>
          <p:cNvPr id="1259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753651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overt prejudice wanes, subtle</a:t>
            </a:r>
            <a:r>
              <a:rPr lang="en-US" baseline="0" dirty="0" smtClean="0"/>
              <a:t> prejudice lingers.</a:t>
            </a:r>
          </a:p>
          <a:p>
            <a:r>
              <a:rPr lang="en-US" baseline="0" dirty="0" smtClean="0"/>
              <a:t>Increased support for interracial marriage but the Cheerios commercial was pulled in some markets.</a:t>
            </a:r>
          </a:p>
          <a:p>
            <a:r>
              <a:rPr lang="en-US" baseline="0" dirty="0" smtClean="0"/>
              <a:t>Gender prejudice and discrimination – women seen as less intelligent, paid less, more likely to live in poverty, worldwide – lower literacy rate, valued less.  According to “natural” male to female ratio of births, there are 101 million missing women.  Female shortage in China.  40 million bachelors with unavailable mates.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255</a:t>
            </a:fld>
            <a:endParaRPr lang="en-US" dirty="0">
              <a:solidFill>
                <a:srgbClr val="000000"/>
              </a:solidFill>
            </a:endParaRPr>
          </a:p>
        </p:txBody>
      </p:sp>
    </p:spTree>
    <p:extLst>
      <p:ext uri="{BB962C8B-B14F-4D97-AF65-F5344CB8AC3E}">
        <p14:creationId xmlns:p14="http://schemas.microsoft.com/office/powerpoint/2010/main" val="2198121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4899AF0F-82E0-45E2-B604-1D69DACCF921}" type="slidenum">
              <a:rPr lang="en-US">
                <a:solidFill>
                  <a:srgbClr val="000000"/>
                </a:solidFill>
              </a:rPr>
              <a:pPr/>
              <a:t>257</a:t>
            </a:fld>
            <a:endParaRPr lang="en-US">
              <a:solidFill>
                <a:srgbClr val="000000"/>
              </a:solidFill>
            </a:endParaRPr>
          </a:p>
        </p:txBody>
      </p:sp>
      <p:sp>
        <p:nvSpPr>
          <p:cNvPr id="2227202" name="Rectangle 2"/>
          <p:cNvSpPr>
            <a:spLocks noGrp="1" noRot="1" noChangeAspect="1" noChangeArrowheads="1" noTextEdit="1"/>
          </p:cNvSpPr>
          <p:nvPr>
            <p:ph type="sldImg"/>
          </p:nvPr>
        </p:nvSpPr>
        <p:spPr>
          <a:xfrm>
            <a:off x="1141413" y="684213"/>
            <a:ext cx="4576762" cy="3432175"/>
          </a:xfrm>
          <a:ln/>
        </p:spPr>
      </p:sp>
      <p:sp>
        <p:nvSpPr>
          <p:cNvPr id="2227203" name="Rectangle 3"/>
          <p:cNvSpPr>
            <a:spLocks noGrp="1" noChangeArrowheads="1"/>
          </p:cNvSpPr>
          <p:nvPr>
            <p:ph type="body" idx="1"/>
          </p:nvPr>
        </p:nvSpPr>
        <p:spPr>
          <a:xfrm>
            <a:off x="685800" y="4343400"/>
            <a:ext cx="5486400" cy="4116388"/>
          </a:xfrm>
        </p:spPr>
        <p:txBody>
          <a:bodyPr/>
          <a:lstStyle/>
          <a:p>
            <a:r>
              <a:rPr lang="en-US" b="1" dirty="0"/>
              <a:t>OBJECTIVE 57-3</a:t>
            </a:r>
            <a:r>
              <a:rPr lang="en-US" b="1" dirty="0">
                <a:cs typeface="Arial" charset="0"/>
              </a:rPr>
              <a:t>| Discuss the social factors that contribute to prejudice.</a:t>
            </a:r>
          </a:p>
        </p:txBody>
      </p:sp>
    </p:spTree>
    <p:extLst>
      <p:ext uri="{BB962C8B-B14F-4D97-AF65-F5344CB8AC3E}">
        <p14:creationId xmlns:p14="http://schemas.microsoft.com/office/powerpoint/2010/main" val="211013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Discrimination also increases</a:t>
            </a:r>
            <a:r>
              <a:rPr lang="en-US" baseline="0" dirty="0" smtClean="0"/>
              <a:t> prejudice through the reactions it provokes in its victims.  </a:t>
            </a:r>
            <a:r>
              <a:rPr lang="en-US" baseline="0" dirty="0" err="1" smtClean="0"/>
              <a:t>Allport</a:t>
            </a:r>
            <a:r>
              <a:rPr lang="en-US" baseline="0" dirty="0" smtClean="0"/>
              <a:t> (1954) – self-blame or anger (creates the “blame the victim” dynamic) Ex: poverty breeds high crime, high crime rate is used to justify discrimination against those in poverty</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258</a:t>
            </a:fld>
            <a:endParaRPr lang="en-US" dirty="0">
              <a:solidFill>
                <a:srgbClr val="000000"/>
              </a:solidFill>
            </a:endParaRPr>
          </a:p>
        </p:txBody>
      </p:sp>
    </p:spTree>
    <p:extLst>
      <p:ext uri="{BB962C8B-B14F-4D97-AF65-F5344CB8AC3E}">
        <p14:creationId xmlns:p14="http://schemas.microsoft.com/office/powerpoint/2010/main" val="3846788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Ancestral</a:t>
            </a:r>
            <a:r>
              <a:rPr lang="en-US" baseline="0" dirty="0" smtClean="0"/>
              <a:t> need to belong – we are group-bound species.  We cheer for our groups, kill for them, and die for them.</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259</a:t>
            </a:fld>
            <a:endParaRPr lang="en-US" dirty="0">
              <a:solidFill>
                <a:srgbClr val="000000"/>
              </a:solidFill>
            </a:endParaRPr>
          </a:p>
        </p:txBody>
      </p:sp>
    </p:spTree>
    <p:extLst>
      <p:ext uri="{BB962C8B-B14F-4D97-AF65-F5344CB8AC3E}">
        <p14:creationId xmlns:p14="http://schemas.microsoft.com/office/powerpoint/2010/main" val="2307231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define who</a:t>
            </a:r>
            <a:r>
              <a:rPr lang="en-US" baseline="0" dirty="0" smtClean="0"/>
              <a:t> we are – we define who we are NOT.  Us versus them.  </a:t>
            </a:r>
            <a:r>
              <a:rPr lang="en-US" dirty="0" smtClean="0"/>
              <a:t>Cliques act as in-groups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260</a:t>
            </a:fld>
            <a:endParaRPr lang="en-US" dirty="0">
              <a:solidFill>
                <a:srgbClr val="000000"/>
              </a:solidFill>
            </a:endParaRPr>
          </a:p>
        </p:txBody>
      </p:sp>
    </p:spTree>
    <p:extLst>
      <p:ext uri="{BB962C8B-B14F-4D97-AF65-F5344CB8AC3E}">
        <p14:creationId xmlns:p14="http://schemas.microsoft.com/office/powerpoint/2010/main" val="366092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05223B14-246C-441F-8061-89D0A980B10D}" type="slidenum">
              <a:rPr lang="en-US">
                <a:solidFill>
                  <a:srgbClr val="000000"/>
                </a:solidFill>
              </a:rPr>
              <a:pPr/>
              <a:t>261</a:t>
            </a:fld>
            <a:endParaRPr lang="en-US">
              <a:solidFill>
                <a:srgbClr val="000000"/>
              </a:solidFill>
            </a:endParaRPr>
          </a:p>
        </p:txBody>
      </p:sp>
      <p:sp>
        <p:nvSpPr>
          <p:cNvPr id="2231298" name="Rectangle 2"/>
          <p:cNvSpPr>
            <a:spLocks noGrp="1" noRot="1" noChangeAspect="1" noChangeArrowheads="1" noTextEdit="1"/>
          </p:cNvSpPr>
          <p:nvPr>
            <p:ph type="sldImg"/>
          </p:nvPr>
        </p:nvSpPr>
        <p:spPr>
          <a:xfrm>
            <a:off x="1141413" y="684213"/>
            <a:ext cx="4576762" cy="3432175"/>
          </a:xfrm>
          <a:ln/>
        </p:spPr>
      </p:sp>
      <p:sp>
        <p:nvSpPr>
          <p:cNvPr id="2231299" name="Rectangle 3"/>
          <p:cNvSpPr>
            <a:spLocks noGrp="1" noChangeArrowheads="1"/>
          </p:cNvSpPr>
          <p:nvPr>
            <p:ph type="body" idx="1"/>
          </p:nvPr>
        </p:nvSpPr>
        <p:spPr>
          <a:xfrm>
            <a:off x="685800" y="4343400"/>
            <a:ext cx="5486400" cy="4116388"/>
          </a:xfrm>
        </p:spPr>
        <p:txBody>
          <a:bodyPr/>
          <a:lstStyle/>
          <a:p>
            <a:r>
              <a:rPr lang="en-US" b="1" dirty="0"/>
              <a:t>OBJECTIVE 57-4</a:t>
            </a:r>
            <a:r>
              <a:rPr lang="en-US" b="1" dirty="0">
                <a:cs typeface="Arial" charset="0"/>
              </a:rPr>
              <a:t>| Explain how Scapegoating illustrates the emotional component of prejudice.</a:t>
            </a:r>
          </a:p>
        </p:txBody>
      </p:sp>
    </p:spTree>
    <p:extLst>
      <p:ext uri="{BB962C8B-B14F-4D97-AF65-F5344CB8AC3E}">
        <p14:creationId xmlns:p14="http://schemas.microsoft.com/office/powerpoint/2010/main" val="575125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A1B9F8F3-4724-4752-AF23-305DAB27EEB8}" type="slidenum">
              <a:rPr lang="en-US">
                <a:solidFill>
                  <a:srgbClr val="000000"/>
                </a:solidFill>
              </a:rPr>
              <a:pPr/>
              <a:t>262</a:t>
            </a:fld>
            <a:endParaRPr lang="en-US">
              <a:solidFill>
                <a:srgbClr val="000000"/>
              </a:solidFill>
            </a:endParaRPr>
          </a:p>
        </p:txBody>
      </p:sp>
      <p:sp>
        <p:nvSpPr>
          <p:cNvPr id="2233346" name="Rectangle 2"/>
          <p:cNvSpPr>
            <a:spLocks noGrp="1" noRot="1" noChangeAspect="1" noChangeArrowheads="1" noTextEdit="1"/>
          </p:cNvSpPr>
          <p:nvPr>
            <p:ph type="sldImg"/>
          </p:nvPr>
        </p:nvSpPr>
        <p:spPr>
          <a:xfrm>
            <a:off x="1141413" y="684213"/>
            <a:ext cx="4576762" cy="3432175"/>
          </a:xfrm>
          <a:ln/>
        </p:spPr>
      </p:sp>
      <p:sp>
        <p:nvSpPr>
          <p:cNvPr id="2233347" name="Rectangle 3"/>
          <p:cNvSpPr>
            <a:spLocks noGrp="1" noChangeArrowheads="1"/>
          </p:cNvSpPr>
          <p:nvPr>
            <p:ph type="body" idx="1"/>
          </p:nvPr>
        </p:nvSpPr>
        <p:spPr>
          <a:xfrm>
            <a:off x="685800" y="4343400"/>
            <a:ext cx="5486400" cy="4116388"/>
          </a:xfrm>
        </p:spPr>
        <p:txBody>
          <a:bodyPr/>
          <a:lstStyle/>
          <a:p>
            <a:r>
              <a:rPr lang="en-US" b="1" dirty="0"/>
              <a:t>OBJECTIVE 57-5</a:t>
            </a:r>
            <a:r>
              <a:rPr lang="en-US" b="1" dirty="0">
                <a:cs typeface="Arial" charset="0"/>
              </a:rPr>
              <a:t>| Cite four ways that cognitive processes help create and maintain prejudice</a:t>
            </a:r>
            <a:r>
              <a:rPr lang="en-US" b="1" dirty="0" smtClean="0">
                <a:cs typeface="Arial" charset="0"/>
              </a:rPr>
              <a:t>.</a:t>
            </a:r>
          </a:p>
          <a:p>
            <a:endParaRPr lang="en-US" b="1" dirty="0" smtClean="0">
              <a:cs typeface="Arial" charset="0"/>
            </a:endParaRPr>
          </a:p>
          <a:p>
            <a:r>
              <a:rPr lang="en-US" b="1" dirty="0" smtClean="0">
                <a:cs typeface="Arial" charset="0"/>
              </a:rPr>
              <a:t>Categorize,</a:t>
            </a:r>
            <a:r>
              <a:rPr lang="en-US" b="1" baseline="0" dirty="0" smtClean="0">
                <a:cs typeface="Arial" charset="0"/>
              </a:rPr>
              <a:t> vivid cases, just world, hindsight bias. </a:t>
            </a:r>
          </a:p>
          <a:p>
            <a:endParaRPr lang="en-US" b="1" dirty="0">
              <a:cs typeface="Arial" charset="0"/>
            </a:endParaRPr>
          </a:p>
        </p:txBody>
      </p:sp>
    </p:spTree>
    <p:extLst>
      <p:ext uri="{BB962C8B-B14F-4D97-AF65-F5344CB8AC3E}">
        <p14:creationId xmlns:p14="http://schemas.microsoft.com/office/powerpoint/2010/main" val="2060610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8C293A9A-F3CD-4B0B-8BCD-A9A563740150}" type="slidenum">
              <a:rPr lang="en-US">
                <a:solidFill>
                  <a:srgbClr val="000000"/>
                </a:solidFill>
              </a:rPr>
              <a:pPr/>
              <a:t>264</a:t>
            </a:fld>
            <a:endParaRPr lang="en-US">
              <a:solidFill>
                <a:srgbClr val="000000"/>
              </a:solidFill>
            </a:endParaRPr>
          </a:p>
        </p:txBody>
      </p:sp>
      <p:sp>
        <p:nvSpPr>
          <p:cNvPr id="2238466" name="Rectangle 2"/>
          <p:cNvSpPr>
            <a:spLocks noGrp="1" noRot="1" noChangeAspect="1" noChangeArrowheads="1" noTextEdit="1"/>
          </p:cNvSpPr>
          <p:nvPr>
            <p:ph type="sldImg"/>
          </p:nvPr>
        </p:nvSpPr>
        <p:spPr>
          <a:xfrm>
            <a:off x="1141413" y="684213"/>
            <a:ext cx="4576762" cy="3432175"/>
          </a:xfrm>
          <a:ln/>
        </p:spPr>
      </p:sp>
      <p:sp>
        <p:nvSpPr>
          <p:cNvPr id="2238467" name="Rectangle 3"/>
          <p:cNvSpPr>
            <a:spLocks noGrp="1" noChangeArrowheads="1"/>
          </p:cNvSpPr>
          <p:nvPr>
            <p:ph type="body" idx="1"/>
          </p:nvPr>
        </p:nvSpPr>
        <p:spPr>
          <a:xfrm>
            <a:off x="685800" y="4343400"/>
            <a:ext cx="5486400" cy="4116388"/>
          </a:xfrm>
        </p:spPr>
        <p:txBody>
          <a:bodyPr/>
          <a:lstStyle/>
          <a:p>
            <a:r>
              <a:rPr lang="en-US" b="1" dirty="0"/>
              <a:t>OBJECTIVE 57-6</a:t>
            </a:r>
            <a:r>
              <a:rPr lang="en-US" b="1" dirty="0">
                <a:cs typeface="Arial" charset="0"/>
              </a:rPr>
              <a:t>| Explain how psychology’s definition of </a:t>
            </a:r>
            <a:r>
              <a:rPr lang="en-US" b="1" i="1" dirty="0">
                <a:cs typeface="Arial" charset="0"/>
              </a:rPr>
              <a:t>aggression</a:t>
            </a:r>
            <a:r>
              <a:rPr lang="en-US" b="1" dirty="0">
                <a:cs typeface="Arial" charset="0"/>
              </a:rPr>
              <a:t> differs from everyday usage.</a:t>
            </a:r>
          </a:p>
        </p:txBody>
      </p:sp>
    </p:spTree>
    <p:extLst>
      <p:ext uri="{BB962C8B-B14F-4D97-AF65-F5344CB8AC3E}">
        <p14:creationId xmlns:p14="http://schemas.microsoft.com/office/powerpoint/2010/main" val="1624406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121E72E6-4F3B-4148-A2A8-5BE3FA283CC3}" type="slidenum">
              <a:rPr lang="en-US">
                <a:solidFill>
                  <a:srgbClr val="000000"/>
                </a:solidFill>
              </a:rPr>
              <a:pPr/>
              <a:t>265</a:t>
            </a:fld>
            <a:endParaRPr lang="en-US">
              <a:solidFill>
                <a:srgbClr val="000000"/>
              </a:solidFill>
            </a:endParaRPr>
          </a:p>
        </p:txBody>
      </p:sp>
      <p:sp>
        <p:nvSpPr>
          <p:cNvPr id="2240514" name="Rectangle 2"/>
          <p:cNvSpPr>
            <a:spLocks noGrp="1" noRot="1" noChangeAspect="1" noChangeArrowheads="1" noTextEdit="1"/>
          </p:cNvSpPr>
          <p:nvPr>
            <p:ph type="sldImg"/>
          </p:nvPr>
        </p:nvSpPr>
        <p:spPr>
          <a:xfrm>
            <a:off x="1141413" y="684213"/>
            <a:ext cx="4576762" cy="3432175"/>
          </a:xfrm>
          <a:ln/>
        </p:spPr>
      </p:sp>
      <p:sp>
        <p:nvSpPr>
          <p:cNvPr id="2240515" name="Rectangle 3"/>
          <p:cNvSpPr>
            <a:spLocks noGrp="1" noChangeArrowheads="1"/>
          </p:cNvSpPr>
          <p:nvPr>
            <p:ph type="body" idx="1"/>
          </p:nvPr>
        </p:nvSpPr>
        <p:spPr>
          <a:xfrm>
            <a:off x="685800" y="4343400"/>
            <a:ext cx="5486400" cy="4116388"/>
          </a:xfrm>
        </p:spPr>
        <p:txBody>
          <a:bodyPr/>
          <a:lstStyle/>
          <a:p>
            <a:r>
              <a:rPr lang="en-US" b="1" dirty="0" smtClean="0"/>
              <a:t>Genetic Influences: Animals have been bred for aggressiveness – for sport and at times for research. Twin studies show aggression may be genetic. In men, aggression is possibly linked to Y chromosome.</a:t>
            </a:r>
          </a:p>
          <a:p>
            <a:r>
              <a:rPr lang="en-US" b="1" dirty="0" smtClean="0"/>
              <a:t>Neural Influences: Some centers in the brain, especially the limbic system (amygdala) and the frontal lobe are intimately involved with aggression.</a:t>
            </a:r>
          </a:p>
          <a:p>
            <a:endParaRPr lang="en-US" b="1" dirty="0" smtClean="0"/>
          </a:p>
          <a:p>
            <a:r>
              <a:rPr lang="en-US" b="1" dirty="0" smtClean="0"/>
              <a:t>Biochemical Influences: Animals with diminished amounts of testosterone (castration) become docile, and if injected with testosterone aggression increases. Prenatal exposure to testosterone also increases aggression in female hyenas.</a:t>
            </a:r>
          </a:p>
          <a:p>
            <a:r>
              <a:rPr lang="en-US" b="1" dirty="0" smtClean="0"/>
              <a:t>OBJECTIVE </a:t>
            </a:r>
            <a:r>
              <a:rPr lang="en-US" b="1" dirty="0"/>
              <a:t>57-7</a:t>
            </a:r>
            <a:r>
              <a:rPr lang="en-US" b="1" dirty="0">
                <a:cs typeface="Arial" charset="0"/>
              </a:rPr>
              <a:t>| Describe three levels of biological influences on aggression, and cite evidence for each level.</a:t>
            </a:r>
          </a:p>
        </p:txBody>
      </p:sp>
    </p:spTree>
    <p:extLst>
      <p:ext uri="{BB962C8B-B14F-4D97-AF65-F5344CB8AC3E}">
        <p14:creationId xmlns:p14="http://schemas.microsoft.com/office/powerpoint/2010/main" val="2001206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Violent</a:t>
            </a:r>
            <a:r>
              <a:rPr lang="en-US" baseline="0" dirty="0" smtClean="0"/>
              <a:t> people tend to have lower than average activity in frontal lobes.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266</a:t>
            </a:fld>
            <a:endParaRPr lang="en-US" dirty="0">
              <a:solidFill>
                <a:srgbClr val="000000"/>
              </a:solidFill>
            </a:endParaRPr>
          </a:p>
        </p:txBody>
      </p:sp>
    </p:spTree>
    <p:extLst>
      <p:ext uri="{BB962C8B-B14F-4D97-AF65-F5344CB8AC3E}">
        <p14:creationId xmlns:p14="http://schemas.microsoft.com/office/powerpoint/2010/main" val="331101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290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2918568F-5C6E-42B1-B3EB-5D101A4AC5C2}" type="slidenum">
              <a:rPr lang="en-US" altLang="en-US" sz="1200" smtClean="0">
                <a:latin typeface="Arial" panose="020B0604020202020204" pitchFamily="34" charset="0"/>
              </a:rPr>
              <a:pPr/>
              <a:t>116</a:t>
            </a:fld>
            <a:endParaRPr lang="en-US" altLang="en-US" sz="1200" smtClean="0">
              <a:latin typeface="Arial" panose="020B0604020202020204" pitchFamily="34" charset="0"/>
            </a:endParaRPr>
          </a:p>
        </p:txBody>
      </p:sp>
      <p:sp>
        <p:nvSpPr>
          <p:cNvPr id="1290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smtClean="0">
                <a:latin typeface="Arial" panose="020B0604020202020204" pitchFamily="34" charset="0"/>
              </a:rPr>
              <a:t>800 trillion</a:t>
            </a:r>
          </a:p>
        </p:txBody>
      </p:sp>
    </p:spTree>
    <p:extLst>
      <p:ext uri="{BB962C8B-B14F-4D97-AF65-F5344CB8AC3E}">
        <p14:creationId xmlns:p14="http://schemas.microsoft.com/office/powerpoint/2010/main" val="822314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Violent criminals</a:t>
            </a:r>
            <a:r>
              <a:rPr lang="en-US" baseline="0" dirty="0" smtClean="0"/>
              <a:t> tend to be young, muscular, lower than average intelligence, low levels of serotonin, high levels of testosterone.  Alcohol helps to speed up aggressive responses.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267</a:t>
            </a:fld>
            <a:endParaRPr lang="en-US" dirty="0">
              <a:solidFill>
                <a:srgbClr val="000000"/>
              </a:solidFill>
            </a:endParaRPr>
          </a:p>
        </p:txBody>
      </p:sp>
    </p:spTree>
    <p:extLst>
      <p:ext uri="{BB962C8B-B14F-4D97-AF65-F5344CB8AC3E}">
        <p14:creationId xmlns:p14="http://schemas.microsoft.com/office/powerpoint/2010/main" val="2784011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4C14A9C7-15F9-4B77-B9D2-0A0D4C36DE8C}" type="slidenum">
              <a:rPr lang="en-US">
                <a:solidFill>
                  <a:srgbClr val="000000"/>
                </a:solidFill>
              </a:rPr>
              <a:pPr/>
              <a:t>268</a:t>
            </a:fld>
            <a:endParaRPr lang="en-US">
              <a:solidFill>
                <a:srgbClr val="000000"/>
              </a:solidFill>
            </a:endParaRPr>
          </a:p>
        </p:txBody>
      </p:sp>
      <p:sp>
        <p:nvSpPr>
          <p:cNvPr id="2244610" name="Rectangle 2"/>
          <p:cNvSpPr>
            <a:spLocks noGrp="1" noRot="1" noChangeAspect="1" noChangeArrowheads="1" noTextEdit="1"/>
          </p:cNvSpPr>
          <p:nvPr>
            <p:ph type="sldImg"/>
          </p:nvPr>
        </p:nvSpPr>
        <p:spPr>
          <a:xfrm>
            <a:off x="1141413" y="684213"/>
            <a:ext cx="4576762" cy="3432175"/>
          </a:xfrm>
          <a:ln/>
        </p:spPr>
      </p:sp>
      <p:sp>
        <p:nvSpPr>
          <p:cNvPr id="2244611" name="Rectangle 3"/>
          <p:cNvSpPr>
            <a:spLocks noGrp="1" noChangeArrowheads="1"/>
          </p:cNvSpPr>
          <p:nvPr>
            <p:ph type="body" idx="1"/>
          </p:nvPr>
        </p:nvSpPr>
        <p:spPr>
          <a:xfrm>
            <a:off x="685800" y="4343400"/>
            <a:ext cx="5486400" cy="4116388"/>
          </a:xfrm>
        </p:spPr>
        <p:txBody>
          <a:bodyPr/>
          <a:lstStyle/>
          <a:p>
            <a:r>
              <a:rPr lang="en-US" b="1" dirty="0"/>
              <a:t>OBJECTIVE 57-8</a:t>
            </a:r>
            <a:r>
              <a:rPr lang="en-US" b="1" dirty="0">
                <a:cs typeface="Arial" charset="0"/>
              </a:rPr>
              <a:t>| Outline four psychological triggers of aggression.</a:t>
            </a:r>
          </a:p>
        </p:txBody>
      </p:sp>
    </p:spTree>
    <p:extLst>
      <p:ext uri="{BB962C8B-B14F-4D97-AF65-F5344CB8AC3E}">
        <p14:creationId xmlns:p14="http://schemas.microsoft.com/office/powerpoint/2010/main" val="2354833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Pacers were winning – testosterone</a:t>
            </a:r>
          </a:p>
          <a:p>
            <a:r>
              <a:rPr lang="en-US" dirty="0" smtClean="0"/>
              <a:t>They were young males</a:t>
            </a:r>
          </a:p>
          <a:p>
            <a:r>
              <a:rPr lang="en-US" dirty="0" err="1" smtClean="0"/>
              <a:t>Artest</a:t>
            </a:r>
            <a:r>
              <a:rPr lang="en-US" dirty="0" smtClean="0"/>
              <a:t> was shoved by a frustrated</a:t>
            </a:r>
            <a:r>
              <a:rPr lang="en-US" baseline="0" dirty="0" smtClean="0"/>
              <a:t> Piston player</a:t>
            </a:r>
          </a:p>
          <a:p>
            <a:r>
              <a:rPr lang="en-US" baseline="0" dirty="0" err="1" smtClean="0"/>
              <a:t>Deindividuated</a:t>
            </a:r>
            <a:r>
              <a:rPr lang="en-US" baseline="0" dirty="0" smtClean="0"/>
              <a:t> fan (who was consuming alcohol) threw a cup of beer at </a:t>
            </a:r>
            <a:r>
              <a:rPr lang="en-US" baseline="0" dirty="0" err="1" smtClean="0"/>
              <a:t>Artest</a:t>
            </a:r>
            <a:r>
              <a:rPr lang="en-US" baseline="0"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269</a:t>
            </a:fld>
            <a:endParaRPr lang="en-US" dirty="0">
              <a:solidFill>
                <a:srgbClr val="000000"/>
              </a:solidFill>
            </a:endParaRPr>
          </a:p>
        </p:txBody>
      </p:sp>
    </p:spTree>
    <p:extLst>
      <p:ext uri="{BB962C8B-B14F-4D97-AF65-F5344CB8AC3E}">
        <p14:creationId xmlns:p14="http://schemas.microsoft.com/office/powerpoint/2010/main" val="3503885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Death Penalty</a:t>
            </a:r>
          </a:p>
          <a:p>
            <a:r>
              <a:rPr lang="en-US" dirty="0" smtClean="0"/>
              <a:t>Parent</a:t>
            </a:r>
            <a:r>
              <a:rPr lang="en-US" baseline="0" dirty="0" smtClean="0"/>
              <a:t> modeling – parents who scream and hit kids model aggression as a form of communication.</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271</a:t>
            </a:fld>
            <a:endParaRPr lang="en-US" dirty="0">
              <a:solidFill>
                <a:srgbClr val="000000"/>
              </a:solidFill>
            </a:endParaRPr>
          </a:p>
        </p:txBody>
      </p:sp>
    </p:spTree>
    <p:extLst>
      <p:ext uri="{BB962C8B-B14F-4D97-AF65-F5344CB8AC3E}">
        <p14:creationId xmlns:p14="http://schemas.microsoft.com/office/powerpoint/2010/main" val="1364174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8EC7C97A-B595-4C4D-BC71-D6A0E1DA4AB9}" type="slidenum">
              <a:rPr lang="en-US">
                <a:solidFill>
                  <a:srgbClr val="000000"/>
                </a:solidFill>
              </a:rPr>
              <a:pPr/>
              <a:t>273</a:t>
            </a:fld>
            <a:endParaRPr lang="en-US">
              <a:solidFill>
                <a:srgbClr val="000000"/>
              </a:solidFill>
            </a:endParaRPr>
          </a:p>
        </p:txBody>
      </p:sp>
      <p:sp>
        <p:nvSpPr>
          <p:cNvPr id="2252802" name="Rectangle 2"/>
          <p:cNvSpPr>
            <a:spLocks noGrp="1" noRot="1" noChangeAspect="1" noChangeArrowheads="1" noTextEdit="1"/>
          </p:cNvSpPr>
          <p:nvPr>
            <p:ph type="sldImg"/>
          </p:nvPr>
        </p:nvSpPr>
        <p:spPr>
          <a:xfrm>
            <a:off x="1141413" y="684213"/>
            <a:ext cx="4576762" cy="3432175"/>
          </a:xfrm>
          <a:ln/>
        </p:spPr>
      </p:sp>
      <p:sp>
        <p:nvSpPr>
          <p:cNvPr id="2252803" name="Rectangle 3"/>
          <p:cNvSpPr>
            <a:spLocks noGrp="1" noChangeArrowheads="1"/>
          </p:cNvSpPr>
          <p:nvPr>
            <p:ph type="body" idx="1"/>
          </p:nvPr>
        </p:nvSpPr>
        <p:spPr>
          <a:xfrm>
            <a:off x="685800" y="4343400"/>
            <a:ext cx="5486400" cy="4116388"/>
          </a:xfrm>
        </p:spPr>
        <p:txBody>
          <a:bodyPr/>
          <a:lstStyle/>
          <a:p>
            <a:r>
              <a:rPr lang="en-US" b="1" dirty="0"/>
              <a:t>OBJECTIVE 57-9</a:t>
            </a:r>
            <a:r>
              <a:rPr lang="en-US" b="1" dirty="0">
                <a:cs typeface="Arial" charset="0"/>
              </a:rPr>
              <a:t>| Discuss the effects of violent video games on social attitudes and behavior</a:t>
            </a:r>
            <a:r>
              <a:rPr lang="en-US" b="1" dirty="0" smtClean="0">
                <a:cs typeface="Arial" charset="0"/>
              </a:rPr>
              <a:t>.</a:t>
            </a:r>
          </a:p>
          <a:p>
            <a:endParaRPr lang="en-US" b="1" dirty="0" smtClean="0">
              <a:cs typeface="Arial" charset="0"/>
            </a:endParaRPr>
          </a:p>
          <a:p>
            <a:r>
              <a:rPr lang="en-US" b="1" dirty="0" smtClean="0">
                <a:cs typeface="Arial" charset="0"/>
              </a:rPr>
              <a:t>http://www.youtube.com/watch?v=bzzC9qf8ODc  - 13 minute video</a:t>
            </a:r>
            <a:r>
              <a:rPr lang="en-US" b="1" baseline="0" dirty="0" smtClean="0">
                <a:cs typeface="Arial" charset="0"/>
              </a:rPr>
              <a:t> on gaming</a:t>
            </a:r>
            <a:endParaRPr lang="en-US" b="1" dirty="0">
              <a:cs typeface="Arial" charset="0"/>
            </a:endParaRPr>
          </a:p>
        </p:txBody>
      </p:sp>
    </p:spTree>
    <p:extLst>
      <p:ext uri="{BB962C8B-B14F-4D97-AF65-F5344CB8AC3E}">
        <p14:creationId xmlns:p14="http://schemas.microsoft.com/office/powerpoint/2010/main" val="3204322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918794-0A18-4324-880A-BA9BF77845C1}" type="slidenum">
              <a:rPr lang="en-US">
                <a:solidFill>
                  <a:srgbClr val="000000"/>
                </a:solidFill>
              </a:rPr>
              <a:pPr eaLnBrk="1" hangingPunct="1"/>
              <a:t>275</a:t>
            </a:fld>
            <a:endParaRPr lang="en-US">
              <a:solidFill>
                <a:srgbClr val="000000"/>
              </a:solidFill>
            </a:endParaRPr>
          </a:p>
        </p:txBody>
      </p:sp>
    </p:spTree>
    <p:extLst>
      <p:ext uri="{BB962C8B-B14F-4D97-AF65-F5344CB8AC3E}">
        <p14:creationId xmlns:p14="http://schemas.microsoft.com/office/powerpoint/2010/main" val="17179984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Stockholm Syndrome</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37C90C-3AF6-4E67-86C0-4B03BFBF4DDC}" type="slidenum">
              <a:rPr lang="en-US">
                <a:solidFill>
                  <a:srgbClr val="000000"/>
                </a:solidFill>
              </a:rPr>
              <a:pPr eaLnBrk="1" hangingPunct="1"/>
              <a:t>276</a:t>
            </a:fld>
            <a:endParaRPr lang="en-US">
              <a:solidFill>
                <a:srgbClr val="000000"/>
              </a:solidFill>
            </a:endParaRPr>
          </a:p>
        </p:txBody>
      </p:sp>
    </p:spTree>
    <p:extLst>
      <p:ext uri="{BB962C8B-B14F-4D97-AF65-F5344CB8AC3E}">
        <p14:creationId xmlns:p14="http://schemas.microsoft.com/office/powerpoint/2010/main" val="3718879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1B3F21-108B-4454-B548-0C1E72F8D7C1}" type="slidenum">
              <a:rPr lang="en-US">
                <a:solidFill>
                  <a:srgbClr val="000000"/>
                </a:solidFill>
              </a:rPr>
              <a:pPr eaLnBrk="1" hangingPunct="1"/>
              <a:t>277</a:t>
            </a:fld>
            <a:endParaRPr lang="en-US">
              <a:solidFill>
                <a:srgbClr val="000000"/>
              </a:solidFill>
            </a:endParaRPr>
          </a:p>
        </p:txBody>
      </p:sp>
    </p:spTree>
    <p:extLst>
      <p:ext uri="{BB962C8B-B14F-4D97-AF65-F5344CB8AC3E}">
        <p14:creationId xmlns:p14="http://schemas.microsoft.com/office/powerpoint/2010/main" val="2321736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9C9588-FCEE-4712-A7CD-8FC8021A5D9C}" type="slidenum">
              <a:rPr lang="en-US">
                <a:solidFill>
                  <a:srgbClr val="000000"/>
                </a:solidFill>
              </a:rPr>
              <a:pPr eaLnBrk="1" hangingPunct="1"/>
              <a:t>278</a:t>
            </a:fld>
            <a:endParaRPr lang="en-US">
              <a:solidFill>
                <a:srgbClr val="000000"/>
              </a:solidFill>
            </a:endParaRPr>
          </a:p>
        </p:txBody>
      </p:sp>
    </p:spTree>
    <p:extLst>
      <p:ext uri="{BB962C8B-B14F-4D97-AF65-F5344CB8AC3E}">
        <p14:creationId xmlns:p14="http://schemas.microsoft.com/office/powerpoint/2010/main" val="2061389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B9240A-C98E-4065-A711-13BFD51A2F9E}" type="slidenum">
              <a:rPr lang="en-US">
                <a:solidFill>
                  <a:srgbClr val="000000"/>
                </a:solidFill>
              </a:rPr>
              <a:pPr eaLnBrk="1" hangingPunct="1"/>
              <a:t>279</a:t>
            </a:fld>
            <a:endParaRPr lang="en-US">
              <a:solidFill>
                <a:srgbClr val="000000"/>
              </a:solidFill>
            </a:endParaRPr>
          </a:p>
        </p:txBody>
      </p:sp>
    </p:spTree>
    <p:extLst>
      <p:ext uri="{BB962C8B-B14F-4D97-AF65-F5344CB8AC3E}">
        <p14:creationId xmlns:p14="http://schemas.microsoft.com/office/powerpoint/2010/main" val="2234324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mtClean="0">
                <a:latin typeface="Arial" panose="020B0604020202020204" pitchFamily="34" charset="0"/>
              </a:rPr>
              <a:t>Psychology 7e in Modules</a:t>
            </a:r>
          </a:p>
        </p:txBody>
      </p:sp>
      <p:sp>
        <p:nvSpPr>
          <p:cNvPr id="13517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695A0D-43A3-407B-B2A9-243728A293AB}" type="slidenum">
              <a:rPr lang="en-US" altLang="en-US" smtClean="0">
                <a:latin typeface="Arial" panose="020B0604020202020204" pitchFamily="34" charset="0"/>
              </a:rPr>
              <a:pPr>
                <a:spcBef>
                  <a:spcPct val="0"/>
                </a:spcBef>
              </a:pPr>
              <a:t>121</a:t>
            </a:fld>
            <a:endParaRPr lang="en-US" altLang="en-US" smtClean="0">
              <a:latin typeface="Arial" panose="020B0604020202020204" pitchFamily="34" charset="0"/>
            </a:endParaRPr>
          </a:p>
        </p:txBody>
      </p:sp>
      <p:sp>
        <p:nvSpPr>
          <p:cNvPr id="1351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2-1</a:t>
            </a:r>
            <a:r>
              <a:rPr lang="en-US" altLang="en-US" b="1" smtClean="0">
                <a:latin typeface="Arial" panose="020B0604020202020204" pitchFamily="34" charset="0"/>
                <a:cs typeface="Arial" panose="020B0604020202020204" pitchFamily="34" charset="0"/>
              </a:rPr>
              <a:t>| Describe hindsight bias and explain how it can make research findings seem like mere common sense.</a:t>
            </a:r>
          </a:p>
          <a:p>
            <a:pPr eaLnBrk="1" hangingPunct="1"/>
            <a:r>
              <a:rPr lang="en-US" altLang="en-US" smtClean="0">
                <a:latin typeface="Arial" panose="020B0604020202020204" pitchFamily="34" charset="0"/>
              </a:rPr>
              <a:t>“Anything seems commonplace, once explained.” </a:t>
            </a:r>
            <a:r>
              <a:rPr lang="en-US" altLang="en-US" i="1" smtClean="0">
                <a:latin typeface="Arial" panose="020B0604020202020204" pitchFamily="34" charset="0"/>
              </a:rPr>
              <a:t>Dr. Watson to Sherlock Holmes.</a:t>
            </a:r>
          </a:p>
          <a:p>
            <a:pPr eaLnBrk="1" hangingPunct="1"/>
            <a:r>
              <a:rPr lang="en-US" altLang="en-US" smtClean="0">
                <a:latin typeface="Arial" panose="020B0604020202020204" pitchFamily="34" charset="0"/>
              </a:rPr>
              <a:t>Two phenomena – hindsight bias and judgmental overconfidence – illustrate why we cannot rely solely on intuition and common sense.</a:t>
            </a:r>
            <a:endParaRPr lang="en-US" altLang="en-US" i="1" smtClean="0">
              <a:latin typeface="Arial" panose="020B0604020202020204" pitchFamily="34" charset="0"/>
            </a:endParaRPr>
          </a:p>
        </p:txBody>
      </p:sp>
    </p:spTree>
    <p:extLst>
      <p:ext uri="{BB962C8B-B14F-4D97-AF65-F5344CB8AC3E}">
        <p14:creationId xmlns:p14="http://schemas.microsoft.com/office/powerpoint/2010/main" val="3696102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460377-87A7-4FF3-ACC2-2A442F7E789D}" type="slidenum">
              <a:rPr lang="en-US">
                <a:solidFill>
                  <a:srgbClr val="000000"/>
                </a:solidFill>
              </a:rPr>
              <a:pPr eaLnBrk="1" hangingPunct="1"/>
              <a:t>280</a:t>
            </a:fld>
            <a:endParaRPr lang="en-US">
              <a:solidFill>
                <a:srgbClr val="000000"/>
              </a:solidFill>
            </a:endParaRPr>
          </a:p>
        </p:txBody>
      </p:sp>
    </p:spTree>
    <p:extLst>
      <p:ext uri="{BB962C8B-B14F-4D97-AF65-F5344CB8AC3E}">
        <p14:creationId xmlns:p14="http://schemas.microsoft.com/office/powerpoint/2010/main" val="1989578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2D61D5-21CD-4E08-9979-69941BC7EE0E}" type="slidenum">
              <a:rPr lang="en-US">
                <a:solidFill>
                  <a:srgbClr val="000000"/>
                </a:solidFill>
              </a:rPr>
              <a:pPr eaLnBrk="1" hangingPunct="1"/>
              <a:t>281</a:t>
            </a:fld>
            <a:endParaRPr lang="en-US">
              <a:solidFill>
                <a:srgbClr val="000000"/>
              </a:solidFill>
            </a:endParaRPr>
          </a:p>
        </p:txBody>
      </p:sp>
    </p:spTree>
    <p:extLst>
      <p:ext uri="{BB962C8B-B14F-4D97-AF65-F5344CB8AC3E}">
        <p14:creationId xmlns:p14="http://schemas.microsoft.com/office/powerpoint/2010/main" val="2698167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A4285B-A3E3-442F-97A5-D266F2391F62}" type="slidenum">
              <a:rPr lang="en-US">
                <a:solidFill>
                  <a:srgbClr val="000000"/>
                </a:solidFill>
              </a:rPr>
              <a:pPr eaLnBrk="1" hangingPunct="1"/>
              <a:t>282</a:t>
            </a:fld>
            <a:endParaRPr lang="en-US">
              <a:solidFill>
                <a:srgbClr val="000000"/>
              </a:solidFill>
            </a:endParaRPr>
          </a:p>
        </p:txBody>
      </p:sp>
    </p:spTree>
    <p:extLst>
      <p:ext uri="{BB962C8B-B14F-4D97-AF65-F5344CB8AC3E}">
        <p14:creationId xmlns:p14="http://schemas.microsoft.com/office/powerpoint/2010/main" val="251798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https://www.youtube.com/watch?v=IzWpfq103q4 – Heavens Gate Remembered from CNN (5 minutes)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1145EF-984D-4624-8323-24117CC7CC9A}" type="slidenum">
              <a:rPr lang="en-US">
                <a:solidFill>
                  <a:srgbClr val="000000"/>
                </a:solidFill>
              </a:rPr>
              <a:pPr eaLnBrk="1" hangingPunct="1"/>
              <a:t>283</a:t>
            </a:fld>
            <a:endParaRPr lang="en-US">
              <a:solidFill>
                <a:srgbClr val="000000"/>
              </a:solidFill>
            </a:endParaRPr>
          </a:p>
        </p:txBody>
      </p:sp>
    </p:spTree>
    <p:extLst>
      <p:ext uri="{BB962C8B-B14F-4D97-AF65-F5344CB8AC3E}">
        <p14:creationId xmlns:p14="http://schemas.microsoft.com/office/powerpoint/2010/main" val="16904585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some of the benefits? Several studies report fewer colds, lower blood pressure and lower heart rates in participants with strong social ties. Statistics show that marriage, perhaps the strongest tie, adds years to life expectancy. And suicide, mental illness and alcoholism rates are much lower when people feel a sense of belonging.  Plus reduces stress.</a:t>
            </a:r>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287</a:t>
            </a:fld>
            <a:endParaRPr lang="en-US" dirty="0">
              <a:solidFill>
                <a:srgbClr val="000000"/>
              </a:solidFill>
            </a:endParaRPr>
          </a:p>
        </p:txBody>
      </p:sp>
    </p:spTree>
    <p:extLst>
      <p:ext uri="{BB962C8B-B14F-4D97-AF65-F5344CB8AC3E}">
        <p14:creationId xmlns:p14="http://schemas.microsoft.com/office/powerpoint/2010/main" val="1793027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Have students get out a piece of paper and rank order the importance of all of the traits.  After they have ranked them, have students write down if they would like their partner to have more, the same or less of the following 13 traits. After several minutes, please get into your small groups to discuss.  (Give students several minutes to complete the activity before they get into their small groups).  </a:t>
            </a:r>
          </a:p>
          <a:p>
            <a:r>
              <a:rPr lang="en-US" sz="1200" kern="1200" dirty="0" smtClean="0">
                <a:solidFill>
                  <a:schemeClr val="tx1"/>
                </a:solidFill>
                <a:latin typeface="+mn-lt"/>
                <a:ea typeface="ＭＳ Ｐゴシック" charset="-128"/>
                <a:cs typeface="ＭＳ Ｐゴシック" charset="-128"/>
              </a:rPr>
              <a:t> Have them discuss in small groups why they made the ratings they did.</a:t>
            </a:r>
          </a:p>
          <a:p>
            <a:r>
              <a:rPr lang="en-US" sz="1200" kern="1200" dirty="0" smtClean="0">
                <a:solidFill>
                  <a:schemeClr val="tx1"/>
                </a:solidFill>
                <a:latin typeface="+mn-lt"/>
                <a:ea typeface="ＭＳ Ｐゴシック" charset="-128"/>
                <a:cs typeface="ＭＳ Ｐゴシック" charset="-128"/>
              </a:rPr>
              <a:t> (note:  This might be a good opportunity to use the interactive clickers to see how the class as a whole responded.)</a:t>
            </a:r>
          </a:p>
          <a:p>
            <a:endParaRPr lang="en-US" dirty="0" smtClean="0"/>
          </a:p>
          <a:p>
            <a:r>
              <a:rPr lang="en-US" baseline="0" dirty="0" smtClean="0"/>
              <a:t>Do we always want similarity or are there some traits we would like our partners to differ?</a:t>
            </a:r>
          </a:p>
          <a:p>
            <a:r>
              <a:rPr lang="en-US" baseline="0" dirty="0" smtClean="0"/>
              <a:t>When we desire differences is it because we either lack those qualities our selves or fear that too much of the same trait will clash and cause problems. </a:t>
            </a:r>
          </a:p>
          <a:p>
            <a:r>
              <a:rPr lang="en-US" baseline="0" dirty="0" smtClean="0"/>
              <a:t>Which traits are the most important that our partners are similar?</a:t>
            </a:r>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prstClr val="black"/>
                </a:solidFill>
              </a:rPr>
              <a:pPr/>
              <a:t>288</a:t>
            </a:fld>
            <a:endParaRPr lang="en-US">
              <a:solidFill>
                <a:prstClr val="black"/>
              </a:solidFill>
            </a:endParaRPr>
          </a:p>
        </p:txBody>
      </p:sp>
    </p:spTree>
    <p:extLst>
      <p:ext uri="{BB962C8B-B14F-4D97-AF65-F5344CB8AC3E}">
        <p14:creationId xmlns:p14="http://schemas.microsoft.com/office/powerpoint/2010/main" val="25740552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14C0C9A8-8DC8-4B12-938E-6BABBD70DEDE}" type="slidenum">
              <a:rPr lang="en-US">
                <a:solidFill>
                  <a:srgbClr val="000000"/>
                </a:solidFill>
              </a:rPr>
              <a:pPr/>
              <a:t>290</a:t>
            </a:fld>
            <a:endParaRPr lang="en-US">
              <a:solidFill>
                <a:srgbClr val="000000"/>
              </a:solidFill>
            </a:endParaRPr>
          </a:p>
        </p:txBody>
      </p:sp>
      <p:sp>
        <p:nvSpPr>
          <p:cNvPr id="2259970" name="Rectangle 2"/>
          <p:cNvSpPr>
            <a:spLocks noGrp="1" noRot="1" noChangeAspect="1" noChangeArrowheads="1" noTextEdit="1"/>
          </p:cNvSpPr>
          <p:nvPr>
            <p:ph type="sldImg"/>
          </p:nvPr>
        </p:nvSpPr>
        <p:spPr>
          <a:xfrm>
            <a:off x="1141413" y="684213"/>
            <a:ext cx="4576762" cy="3432175"/>
          </a:xfrm>
          <a:ln/>
        </p:spPr>
      </p:sp>
      <p:sp>
        <p:nvSpPr>
          <p:cNvPr id="2259971"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We prefer the mirror image of our self versus</a:t>
            </a:r>
            <a:r>
              <a:rPr lang="en-US" b="1" baseline="0" dirty="0" smtClean="0">
                <a:cs typeface="Arial" charset="0"/>
              </a:rPr>
              <a:t> reality.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In a classic study done at MIT in the 1950’s, </a:t>
            </a:r>
            <a:r>
              <a:rPr kumimoji="0" lang="en-US" sz="1200" b="0" i="0" u="none" strike="noStrike" kern="1200" cap="none" spc="0" normalizeH="0" baseline="0" noProof="0" dirty="0" err="1" smtClean="0">
                <a:ln>
                  <a:noFill/>
                </a:ln>
                <a:solidFill>
                  <a:prstClr val="black"/>
                </a:solidFill>
                <a:effectLst/>
                <a:uLnTx/>
                <a:uFillTx/>
                <a:latin typeface="Calibri"/>
                <a:ea typeface="ＭＳ Ｐゴシック" charset="-128"/>
                <a:cs typeface="ＭＳ Ｐゴシック" charset="-128"/>
              </a:rPr>
              <a:t>Festinger</a:t>
            </a: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 </a:t>
            </a:r>
            <a:r>
              <a:rPr kumimoji="0" lang="en-US" sz="1200" b="0" i="0" u="none" strike="noStrike" kern="1200" cap="none" spc="0" normalizeH="0" baseline="0" noProof="0" dirty="0" err="1" smtClean="0">
                <a:ln>
                  <a:noFill/>
                </a:ln>
                <a:solidFill>
                  <a:prstClr val="black"/>
                </a:solidFill>
                <a:effectLst/>
                <a:uLnTx/>
                <a:uFillTx/>
                <a:latin typeface="Calibri"/>
                <a:ea typeface="ＭＳ Ｐゴシック" charset="-128"/>
                <a:cs typeface="ＭＳ Ｐゴシック" charset="-128"/>
              </a:rPr>
              <a:t>Schachter</a:t>
            </a: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 &amp; Back, 1950) examined the friendship patterns among couples living in two student housing complexes.  They found that those couples who lived closer to one another were more likely to become friends than the couples who lived in apartments located further apart.  That is, when asked to name their friends, 65% of the people mentioned lived in the same apartment building.  In addition, 41% of next-door neighbors said that they were close friends, 22% of those who lived two doors apart said that they were close friends, and only 10% of those who lived on opposite ends of the halls indicated the same.  Thus the closer people live to each other, the more likely they are to become friends.  Among these students, proximity was a better predictor of friendships than were any conventional wisdom factors.</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Segal (1974) examined Maryland state police trainees grouped together alphabetically.  The closer the two trainees last names were in the alphabet the more likely they were to name each other as friends.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128"/>
                <a:cs typeface="ＭＳ Ｐゴシック" charset="-128"/>
              </a:rPr>
              <a:t>Proximity in alphabet was more predictive of friendship than similarity of race religion, age etc.  </a:t>
            </a:r>
          </a:p>
          <a:p>
            <a:endParaRPr lang="en-US" b="1" dirty="0">
              <a:cs typeface="Arial" charset="0"/>
            </a:endParaRPr>
          </a:p>
        </p:txBody>
      </p:sp>
    </p:spTree>
    <p:extLst>
      <p:ext uri="{BB962C8B-B14F-4D97-AF65-F5344CB8AC3E}">
        <p14:creationId xmlns:p14="http://schemas.microsoft.com/office/powerpoint/2010/main" val="39796574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dirty="0" smtClean="0">
                <a:solidFill>
                  <a:schemeClr val="tx1"/>
                </a:solidFill>
                <a:latin typeface="+mn-lt"/>
                <a:ea typeface="ＭＳ Ｐゴシック" charset="-128"/>
                <a:cs typeface="ＭＳ Ｐゴシック" charset="-128"/>
              </a:rPr>
              <a:t>Mere Exposure</a:t>
            </a:r>
            <a:r>
              <a:rPr lang="en-US" sz="1200" kern="1200" dirty="0" smtClean="0">
                <a:solidFill>
                  <a:schemeClr val="tx1"/>
                </a:solidFill>
                <a:latin typeface="+mn-lt"/>
                <a:ea typeface="ＭＳ Ｐゴシック" charset="-128"/>
                <a:cs typeface="ＭＳ Ｐゴシック" charset="-128"/>
              </a:rPr>
              <a:t>—the more exposure that we have to a stimulus, the more positively we evaluate that stimulus</a:t>
            </a:r>
          </a:p>
          <a:p>
            <a:r>
              <a:rPr lang="en-US" sz="1200" u="none" strike="noStrike" kern="120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For example, Brooks-Gunn &amp; Lewis (1981) found that infants smiled more at faces that were repeatedly exposed to them than to faces with which they were less familiar.</a:t>
            </a:r>
          </a:p>
          <a:p>
            <a:r>
              <a:rPr lang="en-US" sz="1200" u="none" strike="noStrike" kern="120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Two researchers, Moreland &amp; Beach (1992), conducted a study to test the effects of simple repeated exposure.  They selected four women to play the part of their research assistants.  They had 3 of the women come into the class at varying times throughout the semester.  The fourth woman simply had her picture taken.  Of the 3 women who came to class during the semester, one of them came 5 times, another came 10 times, and the third one came 15 times.  Now none of the women had any direct contact with the students; they simply came into the classroom and sat down.</a:t>
            </a:r>
          </a:p>
          <a:p>
            <a:r>
              <a:rPr lang="en-US" sz="1200" u="none" strike="noStrike" kern="1200" dirty="0" smtClean="0">
                <a:solidFill>
                  <a:schemeClr val="tx1"/>
                </a:solidFill>
                <a:latin typeface="+mn-lt"/>
                <a:ea typeface="ＭＳ Ｐゴシック" charset="-128"/>
                <a:cs typeface="ＭＳ Ｐゴシック" charset="-128"/>
              </a:rPr>
              <a:t> </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At the end of the semester, the students were shown photographs of all 4 women and were asked to rate them on a number of different traits (e.g., popularity, honesty, intelligence, and physical attractiveness).  They were also asked to record their beliefs about how much they would like her, enjoy spending time with her, and want to work on a mutual project with her.</a:t>
            </a:r>
          </a:p>
          <a:p>
            <a:r>
              <a:rPr lang="en-US" sz="1200" u="none" strike="noStrike" kern="1200" dirty="0" smtClean="0">
                <a:solidFill>
                  <a:schemeClr val="tx1"/>
                </a:solidFill>
                <a:latin typeface="+mn-lt"/>
                <a:ea typeface="ＭＳ Ｐゴシック" charset="-128"/>
                <a:cs typeface="ＭＳ Ｐゴシック" charset="-128"/>
              </a:rPr>
              <a:t> </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What did the researchers find?  The more the research assistant came to class, the more attracted the students were to her.  </a:t>
            </a:r>
          </a:p>
          <a:p>
            <a:r>
              <a:rPr lang="en-US" sz="1200" kern="1200" dirty="0" smtClean="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291</a:t>
            </a:fld>
            <a:endParaRPr lang="en-US">
              <a:solidFill>
                <a:srgbClr val="000000"/>
              </a:solidFill>
            </a:endParaRPr>
          </a:p>
        </p:txBody>
      </p:sp>
    </p:spTree>
    <p:extLst>
      <p:ext uri="{BB962C8B-B14F-4D97-AF65-F5344CB8AC3E}">
        <p14:creationId xmlns:p14="http://schemas.microsoft.com/office/powerpoint/2010/main" val="752665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appearance – opinions vary</a:t>
            </a:r>
          </a:p>
          <a:p>
            <a:r>
              <a:rPr lang="en-US" dirty="0" smtClean="0"/>
              <a:t>Universals of beauty</a:t>
            </a:r>
          </a:p>
          <a:p>
            <a:r>
              <a:rPr lang="en-US" dirty="0" smtClean="0"/>
              <a:t>Smiles</a:t>
            </a:r>
          </a:p>
          <a:p>
            <a:r>
              <a:rPr lang="en-US" dirty="0" smtClean="0"/>
              <a:t>Large eyes, high cheekbones, and narrow jaw for women</a:t>
            </a:r>
          </a:p>
          <a:p>
            <a:r>
              <a:rPr lang="en-US" dirty="0" smtClean="0"/>
              <a:t>Body shape preferences varied greatly</a:t>
            </a:r>
          </a:p>
          <a:p>
            <a:r>
              <a:rPr lang="en-US" dirty="0" smtClean="0"/>
              <a:t>Women believe the ideal is lighter than their shape</a:t>
            </a:r>
          </a:p>
          <a:p>
            <a:r>
              <a:rPr lang="en-US" dirty="0" smtClean="0"/>
              <a:t>Men believe the ideal is their shape</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293</a:t>
            </a:fld>
            <a:endParaRPr lang="en-US" dirty="0">
              <a:solidFill>
                <a:srgbClr val="000000"/>
              </a:solidFill>
            </a:endParaRPr>
          </a:p>
        </p:txBody>
      </p:sp>
    </p:spTree>
    <p:extLst>
      <p:ext uri="{BB962C8B-B14F-4D97-AF65-F5344CB8AC3E}">
        <p14:creationId xmlns:p14="http://schemas.microsoft.com/office/powerpoint/2010/main" val="12903110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noFill/>
          <a:ln w="12700">
            <a:miter lim="800000"/>
            <a:headEnd type="none" w="sm" len="sm"/>
            <a:tailEnd type="none" w="sm" len="sm"/>
          </a:ln>
        </p:spPr>
        <p:txBody>
          <a:bodyPr/>
          <a:lstStyle/>
          <a:p>
            <a:endParaRPr lang="en-US"/>
          </a:p>
        </p:txBody>
      </p:sp>
    </p:spTree>
    <p:extLst>
      <p:ext uri="{BB962C8B-B14F-4D97-AF65-F5344CB8AC3E}">
        <p14:creationId xmlns:p14="http://schemas.microsoft.com/office/powerpoint/2010/main" val="140326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3721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BB8C870B-16F7-4661-9FEB-14B5BBFB043B}" type="slidenum">
              <a:rPr lang="en-US" altLang="en-US" sz="1200" smtClean="0">
                <a:latin typeface="Arial" panose="020B0604020202020204" pitchFamily="34" charset="0"/>
              </a:rPr>
              <a:pPr/>
              <a:t>122</a:t>
            </a:fld>
            <a:endParaRPr lang="en-US" altLang="en-US" sz="1200" smtClean="0">
              <a:latin typeface="Arial" panose="020B0604020202020204" pitchFamily="34" charset="0"/>
            </a:endParaRPr>
          </a:p>
        </p:txBody>
      </p:sp>
      <p:sp>
        <p:nvSpPr>
          <p:cNvPr id="1372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latin typeface="Arial" panose="020B0604020202020204" pitchFamily="34" charset="0"/>
              </a:rPr>
              <a:t>OBJECTIVE 2-2</a:t>
            </a:r>
            <a:r>
              <a:rPr lang="en-US" altLang="en-US" b="1" smtClean="0">
                <a:latin typeface="Arial" panose="020B0604020202020204" pitchFamily="34" charset="0"/>
                <a:cs typeface="Arial" panose="020B0604020202020204" pitchFamily="34" charset="0"/>
              </a:rPr>
              <a:t>| Describe how overconfidence contaminates our everyday judgments.</a:t>
            </a:r>
          </a:p>
        </p:txBody>
      </p:sp>
    </p:spTree>
    <p:extLst>
      <p:ext uri="{BB962C8B-B14F-4D97-AF65-F5344CB8AC3E}">
        <p14:creationId xmlns:p14="http://schemas.microsoft.com/office/powerpoint/2010/main" val="29556843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5059" name="Rectangle 3"/>
          <p:cNvSpPr>
            <a:spLocks noGrp="1" noChangeArrowheads="1"/>
          </p:cNvSpPr>
          <p:nvPr>
            <p:ph type="body" idx="1"/>
          </p:nvPr>
        </p:nvSpPr>
        <p:spPr bwMode="auto">
          <a:xfrm>
            <a:off x="914400" y="4343400"/>
            <a:ext cx="5029200" cy="4114800"/>
          </a:xfrm>
          <a:prstGeom prst="rect">
            <a:avLst/>
          </a:prstGeom>
          <a:noFill/>
          <a:ln w="12700">
            <a:miter lim="800000"/>
            <a:headEnd type="none" w="sm" len="sm"/>
            <a:tailEnd type="none" w="sm" len="sm"/>
          </a:ln>
        </p:spPr>
        <p:txBody>
          <a:bodyPr/>
          <a:lstStyle/>
          <a:p>
            <a:endParaRPr lang="en-US"/>
          </a:p>
        </p:txBody>
      </p:sp>
    </p:spTree>
    <p:extLst>
      <p:ext uri="{BB962C8B-B14F-4D97-AF65-F5344CB8AC3E}">
        <p14:creationId xmlns:p14="http://schemas.microsoft.com/office/powerpoint/2010/main" val="4178625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You will get a set of 60, 3X5 </a:t>
            </a:r>
            <a:r>
              <a:rPr lang="en-US" sz="1200" kern="1200" dirty="0" err="1" smtClean="0">
                <a:solidFill>
                  <a:schemeClr val="tx1"/>
                </a:solidFill>
                <a:latin typeface="+mn-lt"/>
                <a:ea typeface="ＭＳ Ｐゴシック" charset="-128"/>
                <a:cs typeface="ＭＳ Ｐゴシック" charset="-128"/>
              </a:rPr>
              <a:t>notecards</a:t>
            </a:r>
            <a:r>
              <a:rPr lang="en-US" sz="1200" kern="1200" dirty="0" smtClean="0">
                <a:solidFill>
                  <a:schemeClr val="tx1"/>
                </a:solidFill>
                <a:latin typeface="+mn-lt"/>
                <a:ea typeface="ＭＳ Ｐゴシック" charset="-128"/>
                <a:cs typeface="ＭＳ Ｐゴシック" charset="-128"/>
              </a:rPr>
              <a:t> each with a number ranging from 2-10 on it.   Make sure they are shuffled so that students randomly get different numbers.  Give one card to each student.  Instruct them not to look at their card.  The activity is to hold the card face out on their forehead so that others can see it but they cannot.  The goal of the activity is to find a partner with the highest number who is willing to hook up with you.  Tell the class they can play hard to get to some degree and that they should not automatically accept their first offer, unless of course you are propositioned by someone with a high number.</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Initially people will gravitate to those with 9s and 10s.   As people find that they are either accepted or rejected based on their number they should eventually settle with others who have similar numbers on their forehead.  </a:t>
            </a:r>
          </a:p>
          <a:p>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This is basically how </a:t>
            </a:r>
            <a:r>
              <a:rPr lang="en-US" sz="1200" kern="1200" dirty="0" err="1" smtClean="0">
                <a:solidFill>
                  <a:schemeClr val="tx1"/>
                </a:solidFill>
                <a:latin typeface="+mn-lt"/>
                <a:ea typeface="ＭＳ Ｐゴシック" charset="-128"/>
                <a:cs typeface="ＭＳ Ｐゴシック" charset="-128"/>
              </a:rPr>
              <a:t>assortative</a:t>
            </a:r>
            <a:r>
              <a:rPr lang="en-US" sz="1200" kern="1200" dirty="0" smtClean="0">
                <a:solidFill>
                  <a:schemeClr val="tx1"/>
                </a:solidFill>
                <a:latin typeface="+mn-lt"/>
                <a:ea typeface="ＭＳ Ｐゴシック" charset="-128"/>
                <a:cs typeface="ＭＳ Ｐゴシック" charset="-128"/>
              </a:rPr>
              <a:t> mating occurs in terms of physical attractiveness but it is well known that </a:t>
            </a:r>
            <a:r>
              <a:rPr lang="en-US" sz="1200" kern="1200" dirty="0" err="1" smtClean="0">
                <a:solidFill>
                  <a:schemeClr val="tx1"/>
                </a:solidFill>
                <a:latin typeface="+mn-lt"/>
                <a:ea typeface="ＭＳ Ｐゴシック" charset="-128"/>
                <a:cs typeface="ＭＳ Ｐゴシック" charset="-128"/>
              </a:rPr>
              <a:t>assortative</a:t>
            </a:r>
            <a:r>
              <a:rPr lang="en-US" sz="1200" kern="1200" dirty="0" smtClean="0">
                <a:solidFill>
                  <a:schemeClr val="tx1"/>
                </a:solidFill>
                <a:latin typeface="+mn-lt"/>
                <a:ea typeface="ＭＳ Ｐゴシック" charset="-128"/>
                <a:cs typeface="ＭＳ Ｐゴシック" charset="-128"/>
              </a:rPr>
              <a:t> mating likely occurs for a number of valuable traits such as intelligence, athleticism, political and religious views etc.</a:t>
            </a: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298</a:t>
            </a:fld>
            <a:endParaRPr lang="en-US">
              <a:solidFill>
                <a:srgbClr val="000000"/>
              </a:solidFill>
            </a:endParaRPr>
          </a:p>
        </p:txBody>
      </p:sp>
    </p:spTree>
    <p:extLst>
      <p:ext uri="{BB962C8B-B14F-4D97-AF65-F5344CB8AC3E}">
        <p14:creationId xmlns:p14="http://schemas.microsoft.com/office/powerpoint/2010/main" val="23926817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Recall that when we talked about evolutionary psychology, we talked about the importance of symmetry for physical attraction.  People tend to find symmetrical faces more attractive.  In fact, according to numerous studies by </a:t>
            </a:r>
            <a:r>
              <a:rPr lang="en-US" sz="1200" kern="1200" dirty="0" err="1" smtClean="0">
                <a:solidFill>
                  <a:schemeClr val="tx1"/>
                </a:solidFill>
                <a:latin typeface="+mn-lt"/>
                <a:ea typeface="ＭＳ Ｐゴシック" charset="-128"/>
                <a:cs typeface="ＭＳ Ｐゴシック" charset="-128"/>
              </a:rPr>
              <a:t>Gangestead</a:t>
            </a:r>
            <a:r>
              <a:rPr lang="en-US" sz="1200" kern="1200" dirty="0" smtClean="0">
                <a:solidFill>
                  <a:schemeClr val="tx1"/>
                </a:solidFill>
                <a:latin typeface="+mn-lt"/>
                <a:ea typeface="ＭＳ Ｐゴシック" charset="-128"/>
                <a:cs typeface="ＭＳ Ｐゴシック" charset="-128"/>
              </a:rPr>
              <a:t> and colleagues, women seem to think that symmetrical men even smell better, but only when their ovulating.  To test this, the researchers had men and women wear the same shirt to bed for two nights.  Then they had men and women of the opposite sex smell the shirts and rate how attractive they thought the owner was.   Women who were most fertile rated the shirts of the men with the most symmetry faces the best.  Women who were not ovulating or who were on hormonal contraceptive did not show this pattern.  Men did not seem to be able to pick up symmetry by scent.</a:t>
            </a:r>
          </a:p>
          <a:p>
            <a:r>
              <a:rPr lang="en-US" sz="1200" kern="1200" dirty="0" smtClean="0">
                <a:solidFill>
                  <a:schemeClr val="tx1"/>
                </a:solidFill>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299</a:t>
            </a:fld>
            <a:endParaRPr lang="en-US">
              <a:solidFill>
                <a:srgbClr val="000000"/>
              </a:solidFill>
            </a:endParaRPr>
          </a:p>
        </p:txBody>
      </p:sp>
    </p:spTree>
    <p:extLst>
      <p:ext uri="{BB962C8B-B14F-4D97-AF65-F5344CB8AC3E}">
        <p14:creationId xmlns:p14="http://schemas.microsoft.com/office/powerpoint/2010/main" val="1354887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Refer back to the original rating activity.</a:t>
            </a:r>
          </a:p>
          <a:p>
            <a:r>
              <a:rPr lang="en-US" dirty="0" smtClean="0"/>
              <a:t>Matching Hypothesis</a:t>
            </a:r>
          </a:p>
          <a:p>
            <a:r>
              <a:rPr lang="en-US" dirty="0" smtClean="0"/>
              <a:t>Tend to choose partners who are similar to us</a:t>
            </a:r>
          </a:p>
          <a:p>
            <a:r>
              <a:rPr lang="en-US" dirty="0" smtClean="0"/>
              <a:t>More likely to have similar interactions</a:t>
            </a:r>
          </a:p>
          <a:p>
            <a:r>
              <a:rPr lang="en-US" dirty="0" smtClean="0"/>
              <a:t>Similar attitudes and values</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300</a:t>
            </a:fld>
            <a:endParaRPr lang="en-US" dirty="0">
              <a:solidFill>
                <a:srgbClr val="000000"/>
              </a:solidFill>
            </a:endParaRPr>
          </a:p>
        </p:txBody>
      </p:sp>
    </p:spTree>
    <p:extLst>
      <p:ext uri="{BB962C8B-B14F-4D97-AF65-F5344CB8AC3E}">
        <p14:creationId xmlns:p14="http://schemas.microsoft.com/office/powerpoint/2010/main" val="29044959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there is a great deal of evidence that shows that we will be more attracted to someone we believe has attitudes similar to our own than to someone we believe is attitudinally dissimilar.</a:t>
            </a:r>
          </a:p>
          <a:p>
            <a:endParaRPr lang="en-US" sz="1200" kern="1200" dirty="0" smtClean="0">
              <a:solidFill>
                <a:schemeClr val="tx1"/>
              </a:solidFill>
              <a:latin typeface="+mn-lt"/>
              <a:ea typeface="ＭＳ Ｐゴシック" charset="-128"/>
              <a:cs typeface="ＭＳ Ｐゴシック" charset="-128"/>
            </a:endParaRPr>
          </a:p>
          <a:p>
            <a:pPr lvl="1"/>
            <a:r>
              <a:rPr lang="en-US" sz="1200" kern="1200" dirty="0" smtClean="0">
                <a:solidFill>
                  <a:schemeClr val="tx1"/>
                </a:solidFill>
                <a:latin typeface="+mn-lt"/>
                <a:ea typeface="ＭＳ Ｐゴシック" charset="-128"/>
                <a:cs typeface="+mn-cs"/>
              </a:rPr>
              <a:t>Couples tend to be similar in age, race, religion, social class, personality, education, intelligence, physical attractiveness, and attitudes</a:t>
            </a:r>
            <a:endParaRPr lang="en-US" sz="1100" kern="1200" dirty="0" smtClean="0">
              <a:solidFill>
                <a:schemeClr val="tx1"/>
              </a:solidFill>
              <a:latin typeface="+mn-lt"/>
              <a:ea typeface="ＭＳ Ｐゴシック" charset="-128"/>
              <a:cs typeface="+mn-cs"/>
            </a:endParaRPr>
          </a:p>
          <a:p>
            <a:pPr lvl="1"/>
            <a:r>
              <a:rPr lang="en-US" sz="1200" kern="1200" dirty="0" smtClean="0">
                <a:solidFill>
                  <a:schemeClr val="tx1"/>
                </a:solidFill>
                <a:latin typeface="+mn-lt"/>
                <a:ea typeface="ＭＳ Ｐゴシック" charset="-128"/>
                <a:cs typeface="+mn-cs"/>
              </a:rPr>
              <a:t>Personality similarity related to marital happiness.</a:t>
            </a:r>
            <a:endParaRPr lang="en-US" sz="1100" kern="1200" dirty="0" smtClean="0">
              <a:solidFill>
                <a:schemeClr val="tx1"/>
              </a:solidFill>
              <a:latin typeface="+mn-lt"/>
              <a:ea typeface="ＭＳ Ｐゴシック" charset="-128"/>
              <a:cs typeface="+mn-cs"/>
            </a:endParaRPr>
          </a:p>
          <a:p>
            <a:pPr lvl="1"/>
            <a:r>
              <a:rPr lang="en-US" sz="1200" kern="1200" dirty="0" smtClean="0">
                <a:solidFill>
                  <a:schemeClr val="tx1"/>
                </a:solidFill>
                <a:latin typeface="+mn-lt"/>
                <a:ea typeface="ＭＳ Ｐゴシック" charset="-128"/>
                <a:cs typeface="+mn-cs"/>
              </a:rPr>
              <a:t>Perceived similarity more strongly associated with marital satisfaction than actual similarity</a:t>
            </a:r>
            <a:endParaRPr lang="en-US" sz="1100" kern="1200" dirty="0" smtClean="0">
              <a:solidFill>
                <a:schemeClr val="tx1"/>
              </a:solidFill>
              <a:latin typeface="+mn-lt"/>
              <a:ea typeface="ＭＳ Ｐゴシック" charset="-128"/>
              <a:cs typeface="+mn-cs"/>
            </a:endParaRP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301</a:t>
            </a:fld>
            <a:endParaRPr lang="en-US">
              <a:solidFill>
                <a:srgbClr val="000000"/>
              </a:solidFill>
            </a:endParaRPr>
          </a:p>
        </p:txBody>
      </p:sp>
    </p:spTree>
    <p:extLst>
      <p:ext uri="{BB962C8B-B14F-4D97-AF65-F5344CB8AC3E}">
        <p14:creationId xmlns:p14="http://schemas.microsoft.com/office/powerpoint/2010/main" val="10130579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partner higher in neuroticism might be more critical, contemptuous and defensive with their partner decreasing satisfaction.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302</a:t>
            </a:fld>
            <a:endParaRPr lang="en-US">
              <a:solidFill>
                <a:srgbClr val="000000"/>
              </a:solidFill>
            </a:endParaRPr>
          </a:p>
        </p:txBody>
      </p:sp>
    </p:spTree>
    <p:extLst>
      <p:ext uri="{BB962C8B-B14F-4D97-AF65-F5344CB8AC3E}">
        <p14:creationId xmlns:p14="http://schemas.microsoft.com/office/powerpoint/2010/main" val="1403830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ABC video http://www.youtube.com/watch?v=7BKwBsPlR04 – 5 minute</a:t>
            </a:r>
            <a:r>
              <a:rPr lang="en-US" baseline="0" dirty="0" smtClean="0"/>
              <a:t> video with Alan </a:t>
            </a:r>
            <a:r>
              <a:rPr lang="en-US" baseline="0" dirty="0" err="1" smtClean="0"/>
              <a:t>Alda</a:t>
            </a:r>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304</a:t>
            </a:fld>
            <a:endParaRPr lang="en-US" dirty="0">
              <a:solidFill>
                <a:srgbClr val="000000"/>
              </a:solidFill>
            </a:endParaRPr>
          </a:p>
        </p:txBody>
      </p:sp>
    </p:spTree>
    <p:extLst>
      <p:ext uri="{BB962C8B-B14F-4D97-AF65-F5344CB8AC3E}">
        <p14:creationId xmlns:p14="http://schemas.microsoft.com/office/powerpoint/2010/main" val="892565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smtClean="0"/>
              <a:t>Zajonc</a:t>
            </a:r>
            <a:r>
              <a:rPr lang="en-US" dirty="0" smtClean="0"/>
              <a:t> </a:t>
            </a:r>
            <a:r>
              <a:rPr lang="en-US" sz="1200" kern="1200" dirty="0" smtClean="0">
                <a:solidFill>
                  <a:schemeClr val="tx1"/>
                </a:solidFill>
                <a:latin typeface="+mn-lt"/>
                <a:ea typeface="ＭＳ Ｐゴシック" charset="-128"/>
                <a:cs typeface="ＭＳ Ｐゴシック" charset="-128"/>
              </a:rPr>
              <a:t>proposes that people, often unconsciously, mimic the facial expressions of their spouses in a silent empathy and that, over the years, sharing the same expressions shapes the face similarly. </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''Facial mimicry allows a truer empathy because it triggers the same inner state,'' Dr. </a:t>
            </a:r>
            <a:r>
              <a:rPr lang="en-US" sz="1200" kern="1200" dirty="0" err="1" smtClean="0">
                <a:solidFill>
                  <a:schemeClr val="tx1"/>
                </a:solidFill>
                <a:latin typeface="+mn-lt"/>
                <a:ea typeface="ＭＳ Ｐゴシック" charset="-128"/>
                <a:cs typeface="ＭＳ Ｐゴシック" charset="-128"/>
              </a:rPr>
              <a:t>Zajonc</a:t>
            </a:r>
            <a:r>
              <a:rPr lang="en-US" sz="1200" kern="1200" dirty="0" smtClean="0">
                <a:solidFill>
                  <a:schemeClr val="tx1"/>
                </a:solidFill>
                <a:latin typeface="+mn-lt"/>
                <a:ea typeface="ＭＳ Ｐゴシック" charset="-128"/>
                <a:cs typeface="ＭＳ Ｐゴシック" charset="-128"/>
              </a:rPr>
              <a:t> said. ''Couples can understand each other much better when this happens.''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''Common life experiences over years and years can alter facial musculature and wrinkle patterns, leading to an increased resemblance, '' said Paul </a:t>
            </a:r>
            <a:r>
              <a:rPr lang="en-US" sz="1200" kern="1200" dirty="0" err="1" smtClean="0">
                <a:solidFill>
                  <a:schemeClr val="tx1"/>
                </a:solidFill>
                <a:latin typeface="+mn-lt"/>
                <a:ea typeface="ＭＳ Ｐゴシック" charset="-128"/>
                <a:cs typeface="ＭＳ Ｐゴシック" charset="-128"/>
              </a:rPr>
              <a:t>Ekman</a:t>
            </a:r>
            <a:r>
              <a:rPr lang="en-US" sz="1200" kern="1200" dirty="0" smtClean="0">
                <a:solidFill>
                  <a:schemeClr val="tx1"/>
                </a:solidFill>
                <a:latin typeface="+mn-lt"/>
                <a:ea typeface="ＭＳ Ｐゴシック" charset="-128"/>
                <a:cs typeface="ＭＳ Ｐゴシック" charset="-128"/>
              </a:rPr>
              <a:t>, </a:t>
            </a:r>
          </a:p>
          <a:p>
            <a:r>
              <a:rPr lang="en-US" sz="1200" kern="1200" dirty="0" smtClean="0">
                <a:solidFill>
                  <a:schemeClr val="tx1"/>
                </a:solidFill>
                <a:latin typeface="+mn-lt"/>
                <a:ea typeface="ＭＳ Ｐゴシック" charset="-128"/>
                <a:cs typeface="ＭＳ Ｐゴシック" charset="-128"/>
              </a:rPr>
              <a:t>Like other muscles of the body, facial muscles grow or atrophy according to the amount of use; facial muscle activity, in turn, stimulates growth in facial bones. People who maintain a particular emotional stance toward life - such as fear, disdain or joy - may tend to hold the facial muscles involved in those feelings slightly tensed in a readiness to respond, according to Dr. </a:t>
            </a:r>
            <a:r>
              <a:rPr lang="en-US" sz="1200" kern="1200" dirty="0" err="1" smtClean="0">
                <a:solidFill>
                  <a:schemeClr val="tx1"/>
                </a:solidFill>
                <a:latin typeface="+mn-lt"/>
                <a:ea typeface="ＭＳ Ｐゴシック" charset="-128"/>
                <a:cs typeface="ＭＳ Ｐゴシック" charset="-128"/>
              </a:rPr>
              <a:t>Ekman</a:t>
            </a:r>
            <a:r>
              <a:rPr lang="en-US" sz="1200" kern="1200" dirty="0" smtClean="0">
                <a:solidFill>
                  <a:schemeClr val="tx1"/>
                </a:solidFill>
                <a:latin typeface="+mn-lt"/>
                <a:ea typeface="ＭＳ Ｐゴシック" charset="-128"/>
                <a:cs typeface="ＭＳ Ｐゴシック" charset="-128"/>
              </a:rPr>
              <a:t>. Over several decades, that tension can come to give the face a distinctive cast by altering wrinkle patterns, changing the relative size of different muscles and even bones, and so altering the contours of the face. </a:t>
            </a:r>
          </a:p>
          <a:p>
            <a:r>
              <a:rPr lang="en-US" sz="1200" kern="1200" dirty="0" smtClean="0">
                <a:solidFill>
                  <a:schemeClr val="tx1"/>
                </a:solidFill>
                <a:latin typeface="+mn-lt"/>
                <a:ea typeface="ＭＳ Ｐゴシック" charset="-128"/>
                <a:cs typeface="ＭＳ Ｐゴシック" charset="-128"/>
              </a:rPr>
              <a:t>Such a process is likely to occur in a married couple, according to Dr. </a:t>
            </a:r>
            <a:r>
              <a:rPr lang="en-US" sz="1200" kern="1200" dirty="0" err="1" smtClean="0">
                <a:solidFill>
                  <a:schemeClr val="tx1"/>
                </a:solidFill>
                <a:latin typeface="+mn-lt"/>
                <a:ea typeface="ＭＳ Ｐゴシック" charset="-128"/>
                <a:cs typeface="ＭＳ Ｐゴシック" charset="-128"/>
              </a:rPr>
              <a:t>Ekman</a:t>
            </a:r>
            <a:r>
              <a:rPr lang="en-US" sz="1200" kern="1200" dirty="0" smtClean="0">
                <a:solidFill>
                  <a:schemeClr val="tx1"/>
                </a:solidFill>
                <a:latin typeface="+mn-lt"/>
                <a:ea typeface="ＭＳ Ｐゴシック" charset="-128"/>
                <a:cs typeface="ＭＳ Ｐゴシック" charset="-128"/>
              </a:rPr>
              <a:t>. ''There is no question that we unwittingly use our facial muscles in the same way as the person we are looking at,'' he said.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305</a:t>
            </a:fld>
            <a:endParaRPr lang="en-US">
              <a:solidFill>
                <a:srgbClr val="000000"/>
              </a:solidFill>
            </a:endParaRPr>
          </a:p>
        </p:txBody>
      </p:sp>
    </p:spTree>
    <p:extLst>
      <p:ext uri="{BB962C8B-B14F-4D97-AF65-F5344CB8AC3E}">
        <p14:creationId xmlns:p14="http://schemas.microsoft.com/office/powerpoint/2010/main" val="404686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are basically in love with ourselves so people may choose pets that resemble themselves</a:t>
            </a:r>
          </a:p>
          <a:p>
            <a:endParaRPr lang="en-US" baseline="0" dirty="0" smtClean="0"/>
          </a:p>
          <a:p>
            <a:r>
              <a:rPr lang="en-US" baseline="0" dirty="0" smtClean="0"/>
              <a:t>Or people and their pets appearance converge over time</a:t>
            </a:r>
          </a:p>
          <a:p>
            <a:r>
              <a:rPr lang="en-US" baseline="0" dirty="0" smtClean="0"/>
              <a:t>Roy and </a:t>
            </a:r>
            <a:r>
              <a:rPr lang="en-US" baseline="0" dirty="0" err="1" smtClean="0"/>
              <a:t>Christenfeld</a:t>
            </a:r>
            <a:r>
              <a:rPr lang="en-US" baseline="0" dirty="0" smtClean="0"/>
              <a:t> (2004)   People with purebred dogs look more alike due to selection and deliberation</a:t>
            </a:r>
          </a:p>
          <a:p>
            <a:r>
              <a:rPr lang="en-US" baseline="0" dirty="0" smtClean="0"/>
              <a:t>No correlation with length of time owned and similarity.</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306</a:t>
            </a:fld>
            <a:endParaRPr lang="en-US">
              <a:solidFill>
                <a:srgbClr val="000000"/>
              </a:solidFill>
            </a:endParaRPr>
          </a:p>
        </p:txBody>
      </p:sp>
    </p:spTree>
    <p:extLst>
      <p:ext uri="{BB962C8B-B14F-4D97-AF65-F5344CB8AC3E}">
        <p14:creationId xmlns:p14="http://schemas.microsoft.com/office/powerpoint/2010/main" val="3311788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BE172611-9323-4BBF-8550-D8DA68A0C55C}" type="slidenum">
              <a:rPr lang="en-US">
                <a:solidFill>
                  <a:srgbClr val="000000"/>
                </a:solidFill>
              </a:rPr>
              <a:pPr/>
              <a:t>307</a:t>
            </a:fld>
            <a:endParaRPr lang="en-US">
              <a:solidFill>
                <a:srgbClr val="000000"/>
              </a:solidFill>
            </a:endParaRPr>
          </a:p>
        </p:txBody>
      </p:sp>
      <p:sp>
        <p:nvSpPr>
          <p:cNvPr id="2264066" name="Rectangle 2"/>
          <p:cNvSpPr>
            <a:spLocks noGrp="1" noRot="1" noChangeAspect="1" noChangeArrowheads="1" noTextEdit="1"/>
          </p:cNvSpPr>
          <p:nvPr>
            <p:ph type="sldImg"/>
          </p:nvPr>
        </p:nvSpPr>
        <p:spPr>
          <a:xfrm>
            <a:off x="1141413" y="684213"/>
            <a:ext cx="4576762" cy="3432175"/>
          </a:xfrm>
          <a:ln/>
        </p:spPr>
      </p:sp>
      <p:sp>
        <p:nvSpPr>
          <p:cNvPr id="2264067" name="Rectangle 3"/>
          <p:cNvSpPr>
            <a:spLocks noGrp="1" noChangeArrowheads="1"/>
          </p:cNvSpPr>
          <p:nvPr>
            <p:ph type="body" idx="1"/>
          </p:nvPr>
        </p:nvSpPr>
        <p:spPr>
          <a:xfrm>
            <a:off x="685800" y="4343400"/>
            <a:ext cx="5486400" cy="4116388"/>
          </a:xfrm>
        </p:spPr>
        <p:txBody>
          <a:bodyPr/>
          <a:lstStyle/>
          <a:p>
            <a:r>
              <a:rPr lang="en-US" b="1" dirty="0"/>
              <a:t>OBJECTIVE 58-2</a:t>
            </a:r>
            <a:r>
              <a:rPr lang="en-US" b="1" dirty="0">
                <a:cs typeface="Arial" charset="0"/>
              </a:rPr>
              <a:t>| Describe the effect of physical arousal on passionate love, and identify two predictors of enduring </a:t>
            </a:r>
            <a:r>
              <a:rPr lang="en-US" b="1" dirty="0" smtClean="0">
                <a:cs typeface="Arial" charset="0"/>
              </a:rPr>
              <a:t>companionate </a:t>
            </a:r>
            <a:r>
              <a:rPr lang="en-US" b="1" dirty="0">
                <a:cs typeface="Arial" charset="0"/>
              </a:rPr>
              <a:t>love</a:t>
            </a:r>
            <a:r>
              <a:rPr lang="en-US" b="1" dirty="0" smtClean="0">
                <a:cs typeface="Arial" charset="0"/>
              </a:rPr>
              <a:t>. </a:t>
            </a:r>
          </a:p>
          <a:p>
            <a:r>
              <a:rPr lang="en-US" b="1" dirty="0" smtClean="0">
                <a:cs typeface="Arial" charset="0"/>
              </a:rPr>
              <a:t>Friendship – people for whom one has affection, respect, and trust. Concern for one another. Frequent contact</a:t>
            </a:r>
          </a:p>
          <a:p>
            <a:endParaRPr lang="en-US" b="1" dirty="0">
              <a:cs typeface="Arial" charset="0"/>
            </a:endParaRPr>
          </a:p>
        </p:txBody>
      </p:sp>
    </p:spTree>
    <p:extLst>
      <p:ext uri="{BB962C8B-B14F-4D97-AF65-F5344CB8AC3E}">
        <p14:creationId xmlns:p14="http://schemas.microsoft.com/office/powerpoint/2010/main" val="277354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1200" smtClean="0">
                <a:latin typeface="Arial" panose="020B0604020202020204" pitchFamily="34" charset="0"/>
              </a:rPr>
              <a:t>Psychology 7e in Modules</a:t>
            </a:r>
          </a:p>
        </p:txBody>
      </p:sp>
      <p:sp>
        <p:nvSpPr>
          <p:cNvPr id="14029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9566989F-FAE5-46B3-80E7-A624511DEDE4}" type="slidenum">
              <a:rPr lang="en-US" altLang="en-US" sz="1200" smtClean="0">
                <a:latin typeface="Arial" panose="020B0604020202020204" pitchFamily="34" charset="0"/>
              </a:rPr>
              <a:pPr/>
              <a:t>124</a:t>
            </a:fld>
            <a:endParaRPr lang="en-US" altLang="en-US" sz="1200" smtClean="0">
              <a:latin typeface="Arial" panose="020B0604020202020204" pitchFamily="34" charset="0"/>
            </a:endParaRPr>
          </a:p>
        </p:txBody>
      </p:sp>
      <p:sp>
        <p:nvSpPr>
          <p:cNvPr id="1402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b="1" smtClean="0">
                <a:latin typeface="Arial" panose="020B0604020202020204" pitchFamily="34" charset="0"/>
              </a:rPr>
              <a:t>OBJECTIVE 2-3</a:t>
            </a:r>
            <a:r>
              <a:rPr lang="en-US" altLang="en-US" sz="1000" b="1" smtClean="0">
                <a:latin typeface="Arial" panose="020B0604020202020204" pitchFamily="34" charset="0"/>
                <a:cs typeface="Arial" panose="020B0604020202020204" pitchFamily="34" charset="0"/>
              </a:rPr>
              <a:t>| Explain how the scientific attitude encourages critical thinking.</a:t>
            </a:r>
          </a:p>
        </p:txBody>
      </p:sp>
    </p:spTree>
    <p:extLst>
      <p:ext uri="{BB962C8B-B14F-4D97-AF65-F5344CB8AC3E}">
        <p14:creationId xmlns:p14="http://schemas.microsoft.com/office/powerpoint/2010/main" val="8533537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315F5F54-14C7-45EE-A819-EA09CFF8BE88}" type="slidenum">
              <a:rPr lang="en-US">
                <a:solidFill>
                  <a:srgbClr val="000000"/>
                </a:solidFill>
              </a:rPr>
              <a:pPr/>
              <a:t>308</a:t>
            </a:fld>
            <a:endParaRPr lang="en-US">
              <a:solidFill>
                <a:srgbClr val="000000"/>
              </a:solidFill>
            </a:endParaRPr>
          </a:p>
        </p:txBody>
      </p:sp>
      <p:sp>
        <p:nvSpPr>
          <p:cNvPr id="2266114" name="Rectangle 2"/>
          <p:cNvSpPr>
            <a:spLocks noGrp="1" noRot="1" noChangeAspect="1" noChangeArrowheads="1" noTextEdit="1"/>
          </p:cNvSpPr>
          <p:nvPr>
            <p:ph type="sldImg"/>
          </p:nvPr>
        </p:nvSpPr>
        <p:spPr>
          <a:xfrm>
            <a:off x="1141413" y="684213"/>
            <a:ext cx="4576762" cy="3432175"/>
          </a:xfrm>
          <a:ln/>
        </p:spPr>
      </p:sp>
      <p:sp>
        <p:nvSpPr>
          <p:cNvPr id="2266115"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Passionate love fades… and so will the relationship unless a deeper connection</a:t>
            </a:r>
            <a:r>
              <a:rPr lang="en-US" b="1" baseline="0" dirty="0" smtClean="0">
                <a:cs typeface="Arial" charset="0"/>
              </a:rPr>
              <a:t> is made.  </a:t>
            </a:r>
          </a:p>
          <a:p>
            <a:r>
              <a:rPr lang="en-US" b="1" baseline="0" dirty="0" smtClean="0">
                <a:cs typeface="Arial" charset="0"/>
              </a:rPr>
              <a:t>Equity – mutually sharing self and possessions, emotions,…</a:t>
            </a:r>
          </a:p>
          <a:p>
            <a:r>
              <a:rPr lang="en-US" b="1" baseline="0" dirty="0" smtClean="0">
                <a:cs typeface="Arial" charset="0"/>
              </a:rPr>
              <a:t>Self-Disclosure – intimacy</a:t>
            </a:r>
          </a:p>
          <a:p>
            <a:endParaRPr lang="en-US" b="1" dirty="0">
              <a:cs typeface="Arial" charset="0"/>
            </a:endParaRPr>
          </a:p>
        </p:txBody>
      </p:sp>
    </p:spTree>
    <p:extLst>
      <p:ext uri="{BB962C8B-B14F-4D97-AF65-F5344CB8AC3E}">
        <p14:creationId xmlns:p14="http://schemas.microsoft.com/office/powerpoint/2010/main" val="2499963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Ok, so if all else fails—you’ve moved closer to your crush, you keep inexplicably keep running into them (mere exposure), you try to look as physically attractive as possible, you mimic their behavior—if you’ve done all these tricks, there’s still one more you can try.  Remember our discussion in emotion on the misattribution of arousal?  Remember how the men who crossed the high scary bridge were more likely to call the researcher and somehow saw more sex themes when looking at an ambiguous picture.  Try that!  Take your date somewhere exciting, somewhere sure to get the adrenaline pumping.  Why do you think they always do this kind of date on the bachelor?</a:t>
            </a:r>
          </a:p>
          <a:p>
            <a:r>
              <a:rPr lang="en-US" sz="1200" kern="1200" dirty="0" smtClean="0">
                <a:solidFill>
                  <a:schemeClr val="tx1"/>
                </a:solidFill>
                <a:latin typeface="+mn-lt"/>
                <a:ea typeface="ＭＳ Ｐゴシック" charset="-128"/>
                <a:cs typeface="ＭＳ Ｐゴシック" charset="-128"/>
              </a:rPr>
              <a:t>Show from the Bachelor. http://www.corriehunt.com/uploads/5/0/6/4/5064667/the_bachelor_.wmv</a:t>
            </a:r>
          </a:p>
          <a:p>
            <a:endParaRPr lang="en-US" dirty="0"/>
          </a:p>
        </p:txBody>
      </p:sp>
      <p:sp>
        <p:nvSpPr>
          <p:cNvPr id="4" name="Slide Number Placeholder 3"/>
          <p:cNvSpPr>
            <a:spLocks noGrp="1"/>
          </p:cNvSpPr>
          <p:nvPr>
            <p:ph type="sldNum" sz="quarter" idx="10"/>
          </p:nvPr>
        </p:nvSpPr>
        <p:spPr/>
        <p:txBody>
          <a:bodyPr/>
          <a:lstStyle/>
          <a:p>
            <a:fld id="{8191890F-12F4-46C8-8CC1-59E7ECBC9251}" type="slidenum">
              <a:rPr lang="en-US" smtClean="0">
                <a:solidFill>
                  <a:srgbClr val="000000"/>
                </a:solidFill>
              </a:rPr>
              <a:pPr/>
              <a:t>310</a:t>
            </a:fld>
            <a:endParaRPr lang="en-US">
              <a:solidFill>
                <a:srgbClr val="000000"/>
              </a:solidFill>
            </a:endParaRPr>
          </a:p>
        </p:txBody>
      </p:sp>
    </p:spTree>
    <p:extLst>
      <p:ext uri="{BB962C8B-B14F-4D97-AF65-F5344CB8AC3E}">
        <p14:creationId xmlns:p14="http://schemas.microsoft.com/office/powerpoint/2010/main" val="32098787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5FE29BCF-A7FF-4BF5-967F-D2EC16E468BE}" type="slidenum">
              <a:rPr lang="en-US">
                <a:solidFill>
                  <a:srgbClr val="000000"/>
                </a:solidFill>
              </a:rPr>
              <a:pPr/>
              <a:t>312</a:t>
            </a:fld>
            <a:endParaRPr lang="en-US">
              <a:solidFill>
                <a:srgbClr val="000000"/>
              </a:solidFill>
            </a:endParaRPr>
          </a:p>
        </p:txBody>
      </p:sp>
      <p:sp>
        <p:nvSpPr>
          <p:cNvPr id="2268162" name="Rectangle 2"/>
          <p:cNvSpPr>
            <a:spLocks noGrp="1" noRot="1" noChangeAspect="1" noChangeArrowheads="1" noTextEdit="1"/>
          </p:cNvSpPr>
          <p:nvPr>
            <p:ph type="sldImg"/>
          </p:nvPr>
        </p:nvSpPr>
        <p:spPr>
          <a:xfrm>
            <a:off x="1141413" y="684213"/>
            <a:ext cx="4576762" cy="3432175"/>
          </a:xfrm>
          <a:ln/>
        </p:spPr>
      </p:sp>
      <p:sp>
        <p:nvSpPr>
          <p:cNvPr id="2268163" name="Rectangle 3"/>
          <p:cNvSpPr>
            <a:spLocks noGrp="1" noChangeArrowheads="1"/>
          </p:cNvSpPr>
          <p:nvPr>
            <p:ph type="body" idx="1"/>
          </p:nvPr>
        </p:nvSpPr>
        <p:spPr>
          <a:xfrm>
            <a:off x="685800" y="4343400"/>
            <a:ext cx="5486400" cy="4116388"/>
          </a:xfrm>
        </p:spPr>
        <p:txBody>
          <a:bodyPr/>
          <a:lstStyle/>
          <a:p>
            <a:r>
              <a:rPr lang="en-US" b="1" dirty="0"/>
              <a:t>OBJECTIVE 58-3</a:t>
            </a:r>
            <a:r>
              <a:rPr lang="en-US" b="1" dirty="0">
                <a:cs typeface="Arial" charset="0"/>
              </a:rPr>
              <a:t>| Define </a:t>
            </a:r>
            <a:r>
              <a:rPr lang="en-US" b="1" i="1" dirty="0">
                <a:cs typeface="Arial" charset="0"/>
              </a:rPr>
              <a:t>altruism</a:t>
            </a:r>
            <a:r>
              <a:rPr lang="en-US" b="1" dirty="0">
                <a:cs typeface="Arial" charset="0"/>
              </a:rPr>
              <a:t>, and give an example.</a:t>
            </a:r>
          </a:p>
        </p:txBody>
      </p:sp>
    </p:spTree>
    <p:extLst>
      <p:ext uri="{BB962C8B-B14F-4D97-AF65-F5344CB8AC3E}">
        <p14:creationId xmlns:p14="http://schemas.microsoft.com/office/powerpoint/2010/main" val="15790639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BCE4E158-C98B-4ED0-8371-BFF5044CCF90}" type="slidenum">
              <a:rPr lang="en-US">
                <a:solidFill>
                  <a:srgbClr val="000000"/>
                </a:solidFill>
              </a:rPr>
              <a:pPr/>
              <a:t>313</a:t>
            </a:fld>
            <a:endParaRPr lang="en-US">
              <a:solidFill>
                <a:srgbClr val="000000"/>
              </a:solidFill>
            </a:endParaRPr>
          </a:p>
        </p:txBody>
      </p:sp>
      <p:sp>
        <p:nvSpPr>
          <p:cNvPr id="2270210" name="Rectangle 2"/>
          <p:cNvSpPr>
            <a:spLocks noGrp="1" noRot="1" noChangeAspect="1" noChangeArrowheads="1" noTextEdit="1"/>
          </p:cNvSpPr>
          <p:nvPr>
            <p:ph type="sldImg"/>
          </p:nvPr>
        </p:nvSpPr>
        <p:spPr>
          <a:xfrm>
            <a:off x="1141413" y="684213"/>
            <a:ext cx="4576762" cy="3432175"/>
          </a:xfrm>
          <a:ln/>
        </p:spPr>
      </p:sp>
      <p:sp>
        <p:nvSpPr>
          <p:cNvPr id="2270211" name="Rectangle 3"/>
          <p:cNvSpPr>
            <a:spLocks noGrp="1" noChangeArrowheads="1"/>
          </p:cNvSpPr>
          <p:nvPr>
            <p:ph type="body" idx="1"/>
          </p:nvPr>
        </p:nvSpPr>
        <p:spPr>
          <a:xfrm>
            <a:off x="685800" y="4343400"/>
            <a:ext cx="5486400" cy="4116388"/>
          </a:xfrm>
        </p:spPr>
        <p:txBody>
          <a:bodyPr/>
          <a:lstStyle/>
          <a:p>
            <a:r>
              <a:rPr lang="en-US" b="1" dirty="0"/>
              <a:t>OBJECTIVE 58-4</a:t>
            </a:r>
            <a:r>
              <a:rPr lang="en-US" b="1" dirty="0">
                <a:cs typeface="Arial" charset="0"/>
              </a:rPr>
              <a:t>| Describe the steps in the decision-making process involved in bystander intervention</a:t>
            </a:r>
            <a:r>
              <a:rPr lang="en-US" b="1" dirty="0" smtClean="0">
                <a:cs typeface="Arial" charset="0"/>
              </a:rPr>
              <a:t>.</a:t>
            </a:r>
          </a:p>
          <a:p>
            <a:r>
              <a:rPr lang="en-US" b="1" dirty="0" smtClean="0">
                <a:cs typeface="Arial" charset="0"/>
              </a:rPr>
              <a:t>Chances of getting help increase as the number of people available to help you decrease</a:t>
            </a:r>
          </a:p>
          <a:p>
            <a:r>
              <a:rPr lang="en-US" b="1" dirty="0" smtClean="0">
                <a:cs typeface="Arial" charset="0"/>
              </a:rPr>
              <a:t>Kitty Genovese</a:t>
            </a:r>
          </a:p>
          <a:p>
            <a:endParaRPr lang="en-US" b="1" dirty="0">
              <a:cs typeface="Arial" charset="0"/>
            </a:endParaRPr>
          </a:p>
        </p:txBody>
      </p:sp>
    </p:spTree>
    <p:extLst>
      <p:ext uri="{BB962C8B-B14F-4D97-AF65-F5344CB8AC3E}">
        <p14:creationId xmlns:p14="http://schemas.microsoft.com/office/powerpoint/2010/main" val="36244828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5FE29BCF-A7FF-4BF5-967F-D2EC16E468BE}" type="slidenum">
              <a:rPr lang="en-US">
                <a:solidFill>
                  <a:srgbClr val="000000"/>
                </a:solidFill>
              </a:rPr>
              <a:pPr/>
              <a:t>315</a:t>
            </a:fld>
            <a:endParaRPr lang="en-US">
              <a:solidFill>
                <a:srgbClr val="000000"/>
              </a:solidFill>
            </a:endParaRPr>
          </a:p>
        </p:txBody>
      </p:sp>
      <p:sp>
        <p:nvSpPr>
          <p:cNvPr id="2268162" name="Rectangle 2"/>
          <p:cNvSpPr>
            <a:spLocks noGrp="1" noRot="1" noChangeAspect="1" noChangeArrowheads="1" noTextEdit="1"/>
          </p:cNvSpPr>
          <p:nvPr>
            <p:ph type="sldImg"/>
          </p:nvPr>
        </p:nvSpPr>
        <p:spPr>
          <a:xfrm>
            <a:off x="1141413" y="684213"/>
            <a:ext cx="4576762" cy="3432175"/>
          </a:xfrm>
          <a:ln/>
        </p:spPr>
      </p:sp>
      <p:sp>
        <p:nvSpPr>
          <p:cNvPr id="2268163" name="Rectangle 3"/>
          <p:cNvSpPr>
            <a:spLocks noGrp="1" noChangeArrowheads="1"/>
          </p:cNvSpPr>
          <p:nvPr>
            <p:ph type="body" idx="1"/>
          </p:nvPr>
        </p:nvSpPr>
        <p:spPr>
          <a:xfrm>
            <a:off x="685800" y="4343400"/>
            <a:ext cx="5486400" cy="4116388"/>
          </a:xfrm>
        </p:spPr>
        <p:txBody>
          <a:bodyPr/>
          <a:lstStyle/>
          <a:p>
            <a:r>
              <a:rPr lang="en-US" b="1" dirty="0"/>
              <a:t>OBJECTIVE 58-3</a:t>
            </a:r>
            <a:r>
              <a:rPr lang="en-US" b="1" dirty="0">
                <a:cs typeface="Arial" charset="0"/>
              </a:rPr>
              <a:t>| Define </a:t>
            </a:r>
            <a:r>
              <a:rPr lang="en-US" b="1" i="1" dirty="0">
                <a:cs typeface="Arial" charset="0"/>
              </a:rPr>
              <a:t>altruism</a:t>
            </a:r>
            <a:r>
              <a:rPr lang="en-US" b="1" dirty="0">
                <a:cs typeface="Arial" charset="0"/>
              </a:rPr>
              <a:t>, and give an example.</a:t>
            </a:r>
          </a:p>
        </p:txBody>
      </p:sp>
    </p:spTree>
    <p:extLst>
      <p:ext uri="{BB962C8B-B14F-4D97-AF65-F5344CB8AC3E}">
        <p14:creationId xmlns:p14="http://schemas.microsoft.com/office/powerpoint/2010/main" val="7269121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02DED1DE-7D67-45E5-A7BB-022D915BFBC5}" type="slidenum">
              <a:rPr lang="en-US">
                <a:solidFill>
                  <a:srgbClr val="000000"/>
                </a:solidFill>
              </a:rPr>
              <a:pPr/>
              <a:t>316</a:t>
            </a:fld>
            <a:endParaRPr lang="en-US">
              <a:solidFill>
                <a:srgbClr val="000000"/>
              </a:solidFill>
            </a:endParaRPr>
          </a:p>
        </p:txBody>
      </p:sp>
      <p:sp>
        <p:nvSpPr>
          <p:cNvPr id="2275330" name="Rectangle 2"/>
          <p:cNvSpPr>
            <a:spLocks noGrp="1" noRot="1" noChangeAspect="1" noChangeArrowheads="1" noTextEdit="1"/>
          </p:cNvSpPr>
          <p:nvPr>
            <p:ph type="sldImg"/>
          </p:nvPr>
        </p:nvSpPr>
        <p:spPr>
          <a:xfrm>
            <a:off x="1141413" y="684213"/>
            <a:ext cx="4576762" cy="3432175"/>
          </a:xfrm>
          <a:ln/>
        </p:spPr>
      </p:sp>
      <p:sp>
        <p:nvSpPr>
          <p:cNvPr id="2275331" name="Rectangle 3"/>
          <p:cNvSpPr>
            <a:spLocks noGrp="1" noChangeArrowheads="1"/>
          </p:cNvSpPr>
          <p:nvPr>
            <p:ph type="body" idx="1"/>
          </p:nvPr>
        </p:nvSpPr>
        <p:spPr>
          <a:xfrm>
            <a:off x="685800" y="4343400"/>
            <a:ext cx="5486400" cy="4116388"/>
          </a:xfrm>
        </p:spPr>
        <p:txBody>
          <a:bodyPr/>
          <a:lstStyle/>
          <a:p>
            <a:r>
              <a:rPr lang="en-US" b="1" dirty="0"/>
              <a:t>OBJECTIVE 58-6</a:t>
            </a:r>
            <a:r>
              <a:rPr lang="en-US" b="1" dirty="0">
                <a:cs typeface="Arial" charset="0"/>
              </a:rPr>
              <a:t>| Discuss effective ways of encouraging peaceful cooperation and reducing social conflict.</a:t>
            </a:r>
          </a:p>
        </p:txBody>
      </p:sp>
    </p:spTree>
    <p:extLst>
      <p:ext uri="{BB962C8B-B14F-4D97-AF65-F5344CB8AC3E}">
        <p14:creationId xmlns:p14="http://schemas.microsoft.com/office/powerpoint/2010/main" val="8624821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srgbClr val="000000"/>
                </a:solidFill>
              </a:rPr>
              <a:t>Psychology 7e in Modules</a:t>
            </a:r>
          </a:p>
        </p:txBody>
      </p:sp>
      <p:sp>
        <p:nvSpPr>
          <p:cNvPr id="5" name="Rectangle 7"/>
          <p:cNvSpPr>
            <a:spLocks noGrp="1" noChangeArrowheads="1"/>
          </p:cNvSpPr>
          <p:nvPr>
            <p:ph type="sldNum" sz="quarter" idx="5"/>
          </p:nvPr>
        </p:nvSpPr>
        <p:spPr>
          <a:ln/>
        </p:spPr>
        <p:txBody>
          <a:bodyPr/>
          <a:lstStyle/>
          <a:p>
            <a:fld id="{D365CB55-BBEA-4BE9-9481-6D9E416BD17D}" type="slidenum">
              <a:rPr lang="en-US">
                <a:solidFill>
                  <a:srgbClr val="000000"/>
                </a:solidFill>
              </a:rPr>
              <a:pPr/>
              <a:t>317</a:t>
            </a:fld>
            <a:endParaRPr lang="en-US">
              <a:solidFill>
                <a:srgbClr val="000000"/>
              </a:solidFill>
            </a:endParaRPr>
          </a:p>
        </p:txBody>
      </p:sp>
      <p:sp>
        <p:nvSpPr>
          <p:cNvPr id="2277378" name="Rectangle 2"/>
          <p:cNvSpPr>
            <a:spLocks noGrp="1" noRot="1" noChangeAspect="1" noChangeArrowheads="1" noTextEdit="1"/>
          </p:cNvSpPr>
          <p:nvPr>
            <p:ph type="sldImg"/>
          </p:nvPr>
        </p:nvSpPr>
        <p:spPr>
          <a:xfrm>
            <a:off x="1141413" y="684213"/>
            <a:ext cx="4576762" cy="3432175"/>
          </a:xfrm>
          <a:ln/>
        </p:spPr>
      </p:sp>
      <p:sp>
        <p:nvSpPr>
          <p:cNvPr id="22773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2166420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Societies with higher population densities require more rules for maintaining social order.</a:t>
            </a:r>
          </a:p>
          <a:p>
            <a:r>
              <a:rPr lang="en-US" dirty="0" smtClean="0"/>
              <a:t>Climate has profound influence on life-styles.</a:t>
            </a:r>
          </a:p>
          <a:p>
            <a:r>
              <a:rPr lang="en-US" dirty="0" smtClean="0"/>
              <a:t>Abundance or lack of resources has an influence on how the people of the culture behave.</a:t>
            </a:r>
          </a:p>
          <a:p>
            <a:r>
              <a:rPr lang="en-US" dirty="0" smtClean="0"/>
              <a:t>Inventions influence the interactions of people.</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321</a:t>
            </a:fld>
            <a:endParaRPr lang="en-US" dirty="0">
              <a:solidFill>
                <a:srgbClr val="000000"/>
              </a:solidFill>
            </a:endParaRPr>
          </a:p>
        </p:txBody>
      </p:sp>
    </p:spTree>
    <p:extLst>
      <p:ext uri="{BB962C8B-B14F-4D97-AF65-F5344CB8AC3E}">
        <p14:creationId xmlns:p14="http://schemas.microsoft.com/office/powerpoint/2010/main" val="34523141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desire to excel</a:t>
            </a:r>
          </a:p>
          <a:p>
            <a:r>
              <a:rPr lang="en-US" dirty="0" smtClean="0"/>
              <a:t>A product of one’s culture and cultural influences</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325</a:t>
            </a:fld>
            <a:endParaRPr lang="en-US" dirty="0">
              <a:solidFill>
                <a:srgbClr val="000000"/>
              </a:solidFill>
            </a:endParaRPr>
          </a:p>
        </p:txBody>
      </p:sp>
    </p:spTree>
    <p:extLst>
      <p:ext uri="{BB962C8B-B14F-4D97-AF65-F5344CB8AC3E}">
        <p14:creationId xmlns:p14="http://schemas.microsoft.com/office/powerpoint/2010/main" val="7938563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that tests hypotheses on many groups of people to understand whether principles apply across cultures</a:t>
            </a:r>
          </a:p>
          <a:p>
            <a:r>
              <a:rPr lang="en-US" dirty="0" smtClean="0"/>
              <a:t>Culture-Specific - Principles that are true only for people of a certain culture</a:t>
            </a:r>
          </a:p>
          <a:p>
            <a:r>
              <a:rPr lang="en-US" dirty="0" smtClean="0"/>
              <a:t>Called culture-bound </a:t>
            </a:r>
          </a:p>
          <a:p>
            <a:r>
              <a:rPr lang="en-US" dirty="0" smtClean="0"/>
              <a:t>Opposite of universal principles which are true of people of all cultures</a:t>
            </a:r>
          </a:p>
          <a:p>
            <a:endParaRPr lang="en-US" dirty="0"/>
          </a:p>
        </p:txBody>
      </p:sp>
      <p:sp>
        <p:nvSpPr>
          <p:cNvPr id="4" name="Footer Placeholder 3"/>
          <p:cNvSpPr>
            <a:spLocks noGrp="1"/>
          </p:cNvSpPr>
          <p:nvPr>
            <p:ph type="ftr" sz="quarter" idx="10"/>
          </p:nvPr>
        </p:nvSpPr>
        <p:spPr/>
        <p:txBody>
          <a:bodyPr/>
          <a:lstStyle/>
          <a:p>
            <a:pPr>
              <a:defRPr/>
            </a:pPr>
            <a:r>
              <a:rPr lang="en-US" smtClean="0">
                <a:solidFill>
                  <a:srgbClr val="000000"/>
                </a:solidFill>
              </a:rPr>
              <a:t>Psychology 7e in Modules</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FC965760-57C1-4E5D-A358-3FA355F8F04C}" type="slidenum">
              <a:rPr lang="en-US" smtClean="0">
                <a:solidFill>
                  <a:srgbClr val="000000"/>
                </a:solidFill>
              </a:rPr>
              <a:pPr>
                <a:defRPr/>
              </a:pPr>
              <a:t>326</a:t>
            </a:fld>
            <a:endParaRPr lang="en-US" dirty="0">
              <a:solidFill>
                <a:srgbClr val="000000"/>
              </a:solidFill>
            </a:endParaRPr>
          </a:p>
        </p:txBody>
      </p:sp>
    </p:spTree>
    <p:extLst>
      <p:ext uri="{BB962C8B-B14F-4D97-AF65-F5344CB8AC3E}">
        <p14:creationId xmlns:p14="http://schemas.microsoft.com/office/powerpoint/2010/main" val="367718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AA1AAE-834C-473B-AF22-1B621B5BC03E}" type="slidenum">
              <a:rPr lang="en-US"/>
              <a:pPr>
                <a:defRPr/>
              </a:pPr>
              <a:t>‹#›</a:t>
            </a:fld>
            <a:endParaRPr lang="en-US"/>
          </a:p>
        </p:txBody>
      </p:sp>
    </p:spTree>
    <p:extLst>
      <p:ext uri="{BB962C8B-B14F-4D97-AF65-F5344CB8AC3E}">
        <p14:creationId xmlns:p14="http://schemas.microsoft.com/office/powerpoint/2010/main" val="39214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330E2-F114-430C-9D19-B2D128D8C002}" type="slidenum">
              <a:rPr lang="en-US"/>
              <a:pPr>
                <a:defRPr/>
              </a:pPr>
              <a:t>‹#›</a:t>
            </a:fld>
            <a:endParaRPr lang="en-US"/>
          </a:p>
        </p:txBody>
      </p:sp>
    </p:spTree>
    <p:extLst>
      <p:ext uri="{BB962C8B-B14F-4D97-AF65-F5344CB8AC3E}">
        <p14:creationId xmlns:p14="http://schemas.microsoft.com/office/powerpoint/2010/main" val="375537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95418-624E-44B7-BA2F-A1D371C22F32}" type="slidenum">
              <a:rPr lang="en-US"/>
              <a:pPr>
                <a:defRPr/>
              </a:pPr>
              <a:t>‹#›</a:t>
            </a:fld>
            <a:endParaRPr lang="en-US"/>
          </a:p>
        </p:txBody>
      </p:sp>
    </p:spTree>
    <p:extLst>
      <p:ext uri="{BB962C8B-B14F-4D97-AF65-F5344CB8AC3E}">
        <p14:creationId xmlns:p14="http://schemas.microsoft.com/office/powerpoint/2010/main" val="4259273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AA5101-95F7-431D-A13B-3C249FDE93F1}" type="slidenum">
              <a:rPr lang="en-US"/>
              <a:pPr>
                <a:defRPr/>
              </a:pPr>
              <a:t>‹#›</a:t>
            </a:fld>
            <a:endParaRPr lang="en-US"/>
          </a:p>
        </p:txBody>
      </p:sp>
    </p:spTree>
    <p:extLst>
      <p:ext uri="{BB962C8B-B14F-4D97-AF65-F5344CB8AC3E}">
        <p14:creationId xmlns:p14="http://schemas.microsoft.com/office/powerpoint/2010/main" val="246041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2E3F385-3893-42FD-A94A-38B8EEF88703}" type="slidenum">
              <a:rPr lang="en-US"/>
              <a:pPr>
                <a:defRPr/>
              </a:pPr>
              <a:t>‹#›</a:t>
            </a:fld>
            <a:endParaRPr lang="en-US"/>
          </a:p>
        </p:txBody>
      </p:sp>
    </p:spTree>
    <p:extLst>
      <p:ext uri="{BB962C8B-B14F-4D97-AF65-F5344CB8AC3E}">
        <p14:creationId xmlns:p14="http://schemas.microsoft.com/office/powerpoint/2010/main" val="3957780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Psychology 7e in Modules</a:t>
            </a:r>
          </a:p>
        </p:txBody>
      </p:sp>
      <p:sp>
        <p:nvSpPr>
          <p:cNvPr id="6" name="Slide Number Placeholder 5"/>
          <p:cNvSpPr>
            <a:spLocks noGrp="1"/>
          </p:cNvSpPr>
          <p:nvPr>
            <p:ph type="sldNum" sz="quarter" idx="12"/>
          </p:nvPr>
        </p:nvSpPr>
        <p:spPr/>
        <p:txBody>
          <a:bodyPr/>
          <a:lstStyle>
            <a:lvl1pPr>
              <a:defRPr/>
            </a:lvl1pPr>
          </a:lstStyle>
          <a:p>
            <a:pPr>
              <a:defRPr/>
            </a:pPr>
            <a:fld id="{277549EE-9FA1-41A6-B928-3052E6DFBC8A}" type="slidenum">
              <a:rPr lang="en-US"/>
              <a:pPr>
                <a:defRPr/>
              </a:pPr>
              <a:t>‹#›</a:t>
            </a:fld>
            <a:endParaRPr lang="en-US"/>
          </a:p>
        </p:txBody>
      </p:sp>
    </p:spTree>
    <p:extLst>
      <p:ext uri="{BB962C8B-B14F-4D97-AF65-F5344CB8AC3E}">
        <p14:creationId xmlns:p14="http://schemas.microsoft.com/office/powerpoint/2010/main" val="403159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6EF060C-1DD3-4447-A4EC-49D4B0C0BB7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200204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E8F0DA57-8397-4DEE-9FB1-5F57E690760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37211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731E1A3E-D404-4674-82D6-2AF75A7A7871}"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671646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32DE292B-6A4E-48CB-BBD1-2EB8BBCC41D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16515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A575947C-38BC-43DE-AD7A-31AD26BE11F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87652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2C6489-30E5-46DD-AC54-673ACF4B9C59}" type="slidenum">
              <a:rPr lang="en-US"/>
              <a:pPr>
                <a:defRPr/>
              </a:pPr>
              <a:t>‹#›</a:t>
            </a:fld>
            <a:endParaRPr lang="en-US"/>
          </a:p>
        </p:txBody>
      </p:sp>
    </p:spTree>
    <p:extLst>
      <p:ext uri="{BB962C8B-B14F-4D97-AF65-F5344CB8AC3E}">
        <p14:creationId xmlns:p14="http://schemas.microsoft.com/office/powerpoint/2010/main" val="3222474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8A7F5562-BC13-433E-B03E-8F6B244C039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3985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7BDB6A1D-77BE-46C4-8A14-AD003A824F4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0062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64DB55B3-261E-434B-B198-4AC5632E1EB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45958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BBA84D77-921A-45DB-8D2B-5E3C243786B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94211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278F3683-270C-4604-B706-F40E69F493D2}"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63306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Psychology 7e in Modules</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2EBBA15D-908C-4DDA-958D-8CD973D8289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81554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prstClr val="white">
                    <a:tint val="75000"/>
                  </a:prstClr>
                </a:solidFill>
              </a:rPr>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DD9D5B11-A0FE-4B1D-A3E9-6A751BFF059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633502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prstClr val="white">
                    <a:tint val="75000"/>
                  </a:prstClr>
                </a:solidFill>
              </a:rPr>
              <a:t>Psychology 7e in Modules</a:t>
            </a:r>
          </a:p>
        </p:txBody>
      </p:sp>
      <p:sp>
        <p:nvSpPr>
          <p:cNvPr id="8" name="Rectangle 6"/>
          <p:cNvSpPr>
            <a:spLocks noGrp="1" noChangeArrowheads="1"/>
          </p:cNvSpPr>
          <p:nvPr>
            <p:ph type="sldNum" sz="quarter" idx="12"/>
          </p:nvPr>
        </p:nvSpPr>
        <p:spPr>
          <a:ln/>
        </p:spPr>
        <p:txBody>
          <a:bodyPr/>
          <a:lstStyle>
            <a:lvl1pPr>
              <a:defRPr/>
            </a:lvl1pPr>
          </a:lstStyle>
          <a:p>
            <a:pPr>
              <a:defRPr/>
            </a:pPr>
            <a:fld id="{C6AE8979-7498-4C07-98C8-7D5E446E939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4524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prstClr val="white">
                    <a:tint val="75000"/>
                  </a:prstClr>
                </a:solidFill>
              </a:rPr>
              <a:t>Psychology 7e in Modules</a:t>
            </a:r>
          </a:p>
        </p:txBody>
      </p:sp>
      <p:sp>
        <p:nvSpPr>
          <p:cNvPr id="9" name="Rectangle 6"/>
          <p:cNvSpPr>
            <a:spLocks noGrp="1" noChangeArrowheads="1"/>
          </p:cNvSpPr>
          <p:nvPr>
            <p:ph type="sldNum" sz="quarter" idx="12"/>
          </p:nvPr>
        </p:nvSpPr>
        <p:spPr>
          <a:ln/>
        </p:spPr>
        <p:txBody>
          <a:bodyPr/>
          <a:lstStyle>
            <a:lvl1pPr>
              <a:defRPr/>
            </a:lvl1pPr>
          </a:lstStyle>
          <a:p>
            <a:pPr>
              <a:defRPr/>
            </a:pPr>
            <a:fld id="{920F0E22-3191-456E-83A1-6B775DFA504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34938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34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06F4BB-81BC-490E-9D6B-AE16A4A0C3EC}" type="slidenum">
              <a:rPr lang="en-US"/>
              <a:pPr>
                <a:defRPr/>
              </a:pPr>
              <a:t>‹#›</a:t>
            </a:fld>
            <a:endParaRPr lang="en-US"/>
          </a:p>
        </p:txBody>
      </p:sp>
    </p:spTree>
    <p:extLst>
      <p:ext uri="{BB962C8B-B14F-4D97-AF65-F5344CB8AC3E}">
        <p14:creationId xmlns:p14="http://schemas.microsoft.com/office/powerpoint/2010/main" val="2189881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40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54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374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9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32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538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978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640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711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88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17F9D8-F701-4723-A352-2C583C8DC45D}" type="slidenum">
              <a:rPr lang="en-US"/>
              <a:pPr>
                <a:defRPr/>
              </a:pPr>
              <a:t>‹#›</a:t>
            </a:fld>
            <a:endParaRPr lang="en-US"/>
          </a:p>
        </p:txBody>
      </p:sp>
    </p:spTree>
    <p:extLst>
      <p:ext uri="{BB962C8B-B14F-4D97-AF65-F5344CB8AC3E}">
        <p14:creationId xmlns:p14="http://schemas.microsoft.com/office/powerpoint/2010/main" val="2390758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339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94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82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23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134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12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79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228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024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91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A60DE2-1FDC-44D8-8B17-415AAD709F47}" type="slidenum">
              <a:rPr lang="en-US"/>
              <a:pPr>
                <a:defRPr/>
              </a:pPr>
              <a:t>‹#›</a:t>
            </a:fld>
            <a:endParaRPr lang="en-US"/>
          </a:p>
        </p:txBody>
      </p:sp>
    </p:spTree>
    <p:extLst>
      <p:ext uri="{BB962C8B-B14F-4D97-AF65-F5344CB8AC3E}">
        <p14:creationId xmlns:p14="http://schemas.microsoft.com/office/powerpoint/2010/main" val="2003640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557FA-A6B7-478C-AFAC-A3C987DEE990}" type="datetimeFigureOut">
              <a:rPr lang="en-US" smtClean="0">
                <a:solidFill>
                  <a:prstClr val="black">
                    <a:tint val="75000"/>
                  </a:prstClr>
                </a:solidFill>
              </a:rPr>
              <a:pPr/>
              <a:t>9/14/2018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C4C4B-BDD0-45E9-9783-BDD6D1BA61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881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eaLnBrk="1" hangingPunct="1">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ACDFA7C0-4396-49DD-9261-6CD895F13B99}"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D2E57653-3E58-4892-A7ED-712530ACC6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04159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9F9D4B1-E4B6-4D70-A014-7649905F37F6}"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3016291-1704-4913-AA61-1CAF19E669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83892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8FFB146-0E10-4EB4-9550-2E775DA9A1FB}"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7AA98745-718F-4F15-BBB7-B94FA18BFD79}" type="slidenum">
              <a:rPr lang="en-US" smtClean="0">
                <a:solidFill>
                  <a:prstClr val="white"/>
                </a:solidFill>
              </a:rPr>
              <a:pPr/>
              <a: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22870012"/>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DD536-466C-44E2-A5B7-EE170C1D4EDE}"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D2E57653-3E58-4892-A7ED-712530ACC68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70085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388B2E-987A-43E1-9DFD-8302BF7ADC33}" type="datetime1">
              <a:rPr lang="en-US" smtClean="0">
                <a:solidFill>
                  <a:prstClr val="white"/>
                </a:solidFill>
              </a:rPr>
              <a:pPr/>
              <a:t>9/14/2018</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18083026-1E66-470D-8D8A-09D2C7EDB2A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95036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AB68D9D-AC2D-4E40-B7B9-76847BE61E03}" type="datetime1">
              <a:rPr lang="en-US" smtClean="0">
                <a:solidFill>
                  <a:prstClr val="white"/>
                </a:solidFill>
              </a:rPr>
              <a:pPr/>
              <a:t>9/14/2018</a:t>
            </a:fld>
            <a:endParaRPr 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
        <p:nvSpPr>
          <p:cNvPr id="9" name="Slide Number Placeholder 8"/>
          <p:cNvSpPr>
            <a:spLocks noGrp="1"/>
          </p:cNvSpPr>
          <p:nvPr>
            <p:ph type="sldNum" sz="quarter" idx="12"/>
          </p:nvPr>
        </p:nvSpPr>
        <p:spPr/>
        <p:txBody>
          <a:bodyPr/>
          <a:lstStyle/>
          <a:p>
            <a:fld id="{97EE593C-B134-4176-8E4A-8123DBBF5E7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498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58DBB08-DC35-41EF-A7C8-3EE9F100D1E3}" type="datetime1">
              <a:rPr lang="en-US" smtClean="0">
                <a:solidFill>
                  <a:prstClr val="white"/>
                </a:solidFill>
              </a:rPr>
              <a:pPr/>
              <a:t>9/14/2018</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fld id="{A1B194BB-D9F2-4C6C-87FD-41E9A325C92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788885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45443-0345-4F4A-8500-93543AAE1637}" type="datetime1">
              <a:rPr lang="en-US" smtClean="0">
                <a:solidFill>
                  <a:prstClr val="white"/>
                </a:solidFill>
              </a:rPr>
              <a:pPr/>
              <a:t>9/14/2018</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fld id="{94986BED-D13E-4367-9308-C2E5CD53925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75445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124EF4-57DB-4204-BABE-575F7D4ABD70}" type="datetime1">
              <a:rPr lang="en-US" smtClean="0">
                <a:solidFill>
                  <a:prstClr val="white"/>
                </a:solidFill>
              </a:rPr>
              <a:pPr/>
              <a:t>9/14/2018</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3A6C2874-8D62-43E8-8242-10C8FAC2F8C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758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C707CE-9C61-4AE8-A92B-E6ED8B81FD45}" type="slidenum">
              <a:rPr lang="en-US"/>
              <a:pPr>
                <a:defRPr/>
              </a:pPr>
              <a:t>‹#›</a:t>
            </a:fld>
            <a:endParaRPr lang="en-US"/>
          </a:p>
        </p:txBody>
      </p:sp>
    </p:spTree>
    <p:extLst>
      <p:ext uri="{BB962C8B-B14F-4D97-AF65-F5344CB8AC3E}">
        <p14:creationId xmlns:p14="http://schemas.microsoft.com/office/powerpoint/2010/main" val="205182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9A892-F50A-4947-9D7F-ADF8FC91B6DB}" type="datetime1">
              <a:rPr lang="en-US" smtClean="0">
                <a:solidFill>
                  <a:prstClr val="white"/>
                </a:solidFill>
              </a:rPr>
              <a:pPr/>
              <a:t>9/14/2018</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38B0B4B0-52E3-4988-9D2E-593763FB4042}"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971834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CE13D9E-A36A-4CC5-A169-253465C33646}"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A52ABA49-2C4F-4968-8D86-056D0C7333F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68756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CD46F4A-81D8-42CA-9BF9-4F37D7DED967}" type="datetime1">
              <a:rPr lang="en-US" smtClean="0">
                <a:solidFill>
                  <a:prstClr val="white"/>
                </a:solidFill>
              </a:rPr>
              <a:pPr/>
              <a:t>9/14/2018</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97BF0ED3-5F7A-49C6-9172-C6BB18A825D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8768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3C3944AF-C457-4B8B-8666-6F59DFDF6FF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64731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49AAE1-7CD9-42A5-8324-FC4CED2FDC99}" type="slidenum">
              <a:rPr lang="en-US"/>
              <a:pPr>
                <a:defRPr/>
              </a:pPr>
              <a:t>‹#›</a:t>
            </a:fld>
            <a:endParaRPr lang="en-US"/>
          </a:p>
        </p:txBody>
      </p:sp>
    </p:spTree>
    <p:extLst>
      <p:ext uri="{BB962C8B-B14F-4D97-AF65-F5344CB8AC3E}">
        <p14:creationId xmlns:p14="http://schemas.microsoft.com/office/powerpoint/2010/main" val="25651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56D48-75B8-4299-A7DA-46CD66CA06F5}" type="slidenum">
              <a:rPr lang="en-US"/>
              <a:pPr>
                <a:defRPr/>
              </a:pPr>
              <a:t>‹#›</a:t>
            </a:fld>
            <a:endParaRPr lang="en-US"/>
          </a:p>
        </p:txBody>
      </p:sp>
    </p:spTree>
    <p:extLst>
      <p:ext uri="{BB962C8B-B14F-4D97-AF65-F5344CB8AC3E}">
        <p14:creationId xmlns:p14="http://schemas.microsoft.com/office/powerpoint/2010/main" val="10939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83404F-C50E-47F3-A1AC-95ED57249564}" type="slidenum">
              <a:rPr lang="en-US"/>
              <a:pPr>
                <a:defRPr/>
              </a:pPr>
              <a:t>‹#›</a:t>
            </a:fld>
            <a:endParaRPr lang="en-US"/>
          </a:p>
        </p:txBody>
      </p:sp>
    </p:spTree>
    <p:extLst>
      <p:ext uri="{BB962C8B-B14F-4D97-AF65-F5344CB8AC3E}">
        <p14:creationId xmlns:p14="http://schemas.microsoft.com/office/powerpoint/2010/main" val="128488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latin typeface="Arial" panose="020B0604020202020204" pitchFamily="34" charset="0"/>
              </a:defRPr>
            </a:lvl1pPr>
          </a:lstStyle>
          <a:p>
            <a:pPr>
              <a:defRPr/>
            </a:pPr>
            <a:fld id="{80669F5C-84F8-41F4-AA18-CD0170198B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50"/>
            </a:gs>
            <a:gs pos="100000">
              <a:srgbClr val="00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dirty="0">
              <a:solidFill>
                <a:prstClr val="white">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r>
              <a:rPr lang="en-US" smtClean="0">
                <a:solidFill>
                  <a:prstClr val="white">
                    <a:tint val="75000"/>
                  </a:prstClr>
                </a:solidFill>
                <a:latin typeface="Arial" charset="0"/>
              </a:rPr>
              <a:t>Psychology 7e in Modules</a:t>
            </a:r>
            <a:endParaRPr lang="en-US" dirty="0">
              <a:solidFill>
                <a:prstClr val="white">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343D71D6-C2DF-43AA-8A19-EBB3D31674C0}" type="slidenum">
              <a:rPr lang="en-US" smtClean="0">
                <a:solidFill>
                  <a:prstClr val="white">
                    <a:tint val="75000"/>
                  </a:prstClr>
                </a:solidFill>
                <a:latin typeface="Arial" charset="0"/>
              </a:rPr>
              <a:pPr eaLnBrk="1" hangingPunct="1">
                <a:defRPr/>
              </a:pPr>
              <a:t>‹#›</a:t>
            </a:fld>
            <a:endParaRPr lang="en-US" dirty="0">
              <a:solidFill>
                <a:prstClr val="white">
                  <a:tint val="75000"/>
                </a:prstClr>
              </a:solidFill>
              <a:latin typeface="Arial" charset="0"/>
            </a:endParaRPr>
          </a:p>
        </p:txBody>
      </p:sp>
    </p:spTree>
    <p:extLst>
      <p:ext uri="{BB962C8B-B14F-4D97-AF65-F5344CB8AC3E}">
        <p14:creationId xmlns:p14="http://schemas.microsoft.com/office/powerpoint/2010/main" val="1473342939"/>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50"/>
            </a:gs>
            <a:gs pos="100000">
              <a:srgbClr val="00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9E557FA-A6B7-478C-AFAC-A3C987DEE990}" type="datetimeFigureOut">
              <a:rPr lang="en-US" smtClean="0">
                <a:solidFill>
                  <a:prstClr val="black">
                    <a:tint val="75000"/>
                  </a:prstClr>
                </a:solidFill>
                <a:latin typeface="Calibri"/>
              </a:rPr>
              <a:pPr eaLnBrk="1" fontAlgn="auto" hangingPunct="1">
                <a:spcBef>
                  <a:spcPts val="0"/>
                </a:spcBef>
                <a:spcAft>
                  <a:spcPts val="0"/>
                </a:spcAft>
              </a:pPr>
              <a:t>9/14/2018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2BC4C4B-BDD0-45E9-9783-BDD6D1BA617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11364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50"/>
            </a:gs>
            <a:gs pos="100000">
              <a:srgbClr val="00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9E557FA-A6B7-478C-AFAC-A3C987DEE990}" type="datetimeFigureOut">
              <a:rPr lang="en-US" smtClean="0">
                <a:solidFill>
                  <a:prstClr val="black">
                    <a:tint val="75000"/>
                  </a:prstClr>
                </a:solidFill>
                <a:latin typeface="Calibri"/>
              </a:rPr>
              <a:pPr eaLnBrk="1" fontAlgn="auto" hangingPunct="1">
                <a:spcBef>
                  <a:spcPts val="0"/>
                </a:spcBef>
                <a:spcAft>
                  <a:spcPts val="0"/>
                </a:spcAft>
              </a:pPr>
              <a:t>9/14/2018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2BC4C4B-BDD0-45E9-9783-BDD6D1BA617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52598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50"/>
            </a:gs>
            <a:gs pos="100000">
              <a:srgbClr val="00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eaLnBrk="1" hangingPunct="1"/>
            <a:fld id="{48FFB146-0E10-4EB4-9550-2E775DA9A1FB}" type="datetime1">
              <a:rPr lang="en-US" smtClean="0">
                <a:solidFill>
                  <a:prstClr val="white"/>
                </a:solidFill>
                <a:latin typeface="Arial" charset="0"/>
                <a:cs typeface="Arial" charset="0"/>
              </a:rPr>
              <a:pPr eaLnBrk="1" hangingPunct="1"/>
              <a:t>9/14/2018</a:t>
            </a:fld>
            <a:endParaRPr lang="en-US">
              <a:solidFill>
                <a:prstClr val="white"/>
              </a:solidFill>
              <a:latin typeface="Arial" charset="0"/>
              <a:cs typeface="Arial" charset="0"/>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eaLnBrk="1" hangingPunct="1">
              <a:defRPr/>
            </a:pPr>
            <a:endParaRPr lang="en-US">
              <a:solidFill>
                <a:prstClr val="white"/>
              </a:solidFill>
              <a:latin typeface="Arial" charset="0"/>
              <a:cs typeface="Arial" charset="0"/>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eaLnBrk="1" hangingPunct="1"/>
            <a:fld id="{7AA98745-718F-4F15-BBB7-B94FA18BFD79}" type="slidenum">
              <a:rPr lang="en-US" smtClean="0">
                <a:solidFill>
                  <a:prstClr val="white"/>
                </a:solidFill>
                <a:latin typeface="Arial" charset="0"/>
                <a:cs typeface="Arial" charset="0"/>
              </a:rPr>
              <a:pPr eaLnBrk="1" hangingPunct="1"/>
              <a:t>‹#›</a:t>
            </a:fld>
            <a:endParaRPr lang="en-US">
              <a:solidFill>
                <a:prstClr val="white"/>
              </a:solidFill>
              <a:latin typeface="Arial" charset="0"/>
              <a:cs typeface="Arial" charset="0"/>
            </a:endParaRPr>
          </a:p>
        </p:txBody>
      </p:sp>
    </p:spTree>
    <p:extLst>
      <p:ext uri="{BB962C8B-B14F-4D97-AF65-F5344CB8AC3E}">
        <p14:creationId xmlns:p14="http://schemas.microsoft.com/office/powerpoint/2010/main" val="4744295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1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21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10.jpeg"/></Relationships>
</file>

<file path=ppt/slides/_rels/slide2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3" Type="http://schemas.openxmlformats.org/officeDocument/2006/relationships/hyperlink" Target="https://www.youtube.com/watch?v=sZwfNs1pqG0" TargetMode="External"/><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14.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3" Type="http://schemas.openxmlformats.org/officeDocument/2006/relationships/hyperlink" Target="http://www.youtube.com/watch?v=NyDDyT1lDhA" TargetMode="Externa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117.jpeg"/></Relationships>
</file>

<file path=ppt/slides/_rels/slide2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6.xml"/></Relationships>
</file>

<file path=ppt/slides/_rels/slide23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hyperlink" Target="https://www.youtube.com/watch?v=4b7YFtiE5EA" TargetMode="External"/><Relationship Id="rId5" Type="http://schemas.openxmlformats.org/officeDocument/2006/relationships/image" Target="../media/image124.jpe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2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2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2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2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26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3.xml.rels><?xml version="1.0" encoding="UTF-8" standalone="yes"?>
<Relationships xmlns="http://schemas.openxmlformats.org/package/2006/relationships"><Relationship Id="rId3" Type="http://schemas.openxmlformats.org/officeDocument/2006/relationships/hyperlink" Target="http://www.youtube.com/watch?v=bzzC9qf8ODc" TargetMode="External"/><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144.png"/></Relationships>
</file>

<file path=ppt/slides/_rels/slide2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3" Type="http://schemas.openxmlformats.org/officeDocument/2006/relationships/hyperlink" Target="http://tornado.sfsu.edu/Geosciences/Activities/FacultyRetreat_2001/JohnCaskey.jpg" TargetMode="External"/><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150.jpe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7.xml.rels><?xml version="1.0" encoding="UTF-8" standalone="yes"?>
<Relationships xmlns="http://schemas.openxmlformats.org/package/2006/relationships"><Relationship Id="rId3" Type="http://schemas.openxmlformats.org/officeDocument/2006/relationships/hyperlink" Target="https://www.youtube.com/watch?v=ZuometYfMTk" TargetMode="External"/><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152.jpeg"/></Relationships>
</file>

<file path=ppt/slides/_rels/slide2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28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www.youtube.com/watch?v=jofNR_WkoCE" TargetMode="External"/><Relationship Id="rId2" Type="http://schemas.openxmlformats.org/officeDocument/2006/relationships/notesSlide" Target="../notesSlides/notesSlide76.xml"/><Relationship Id="rId1" Type="http://schemas.openxmlformats.org/officeDocument/2006/relationships/slideLayout" Target="../slideLayouts/slideLayout26.xml"/><Relationship Id="rId4" Type="http://schemas.openxmlformats.org/officeDocument/2006/relationships/image" Target="../media/image155.png"/></Relationships>
</file>

<file path=ppt/slides/_rels/slide2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157.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159.jpeg"/></Relationships>
</file>

<file path=ppt/slides/_rels/slide29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29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2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82.xml"/><Relationship Id="rId1" Type="http://schemas.openxmlformats.org/officeDocument/2006/relationships/slideLayout" Target="../slideLayouts/slideLayout1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3" Type="http://schemas.openxmlformats.org/officeDocument/2006/relationships/hyperlink" Target="http://www.youtube.com/watch?v=7BKwBsPlR04" TargetMode="External"/><Relationship Id="rId2" Type="http://schemas.openxmlformats.org/officeDocument/2006/relationships/notesSlide" Target="../notesSlides/notesSlide86.xml"/><Relationship Id="rId1" Type="http://schemas.openxmlformats.org/officeDocument/2006/relationships/slideLayout" Target="../slideLayouts/slideLayout16.xml"/><Relationship Id="rId4" Type="http://schemas.openxmlformats.org/officeDocument/2006/relationships/image" Target="../media/image170.png"/></Relationships>
</file>

<file path=ppt/slides/_rels/slide3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7.xml"/><Relationship Id="rId1" Type="http://schemas.openxmlformats.org/officeDocument/2006/relationships/slideLayout" Target="../slideLayouts/slideLayout16.xml"/><Relationship Id="rId4" Type="http://schemas.openxmlformats.org/officeDocument/2006/relationships/image" Target="../media/image172.jpeg"/></Relationships>
</file>

<file path=ppt/slides/_rels/slide306.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88.xml"/><Relationship Id="rId1" Type="http://schemas.openxmlformats.org/officeDocument/2006/relationships/slideLayout" Target="../slideLayouts/slideLayout16.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30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3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hyperlink" Target="http://www.corriehunt.com/uploads/5/0/6/4/5064667/the_bachelor_.wmv" TargetMode="External"/><Relationship Id="rId2" Type="http://schemas.openxmlformats.org/officeDocument/2006/relationships/notesSlide" Target="../notesSlides/notesSlide91.xml"/><Relationship Id="rId1" Type="http://schemas.openxmlformats.org/officeDocument/2006/relationships/slideLayout" Target="../slideLayouts/slideLayout16.xml"/><Relationship Id="rId4" Type="http://schemas.openxmlformats.org/officeDocument/2006/relationships/image" Target="../media/image180.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2.xml"/><Relationship Id="rId1" Type="http://schemas.openxmlformats.org/officeDocument/2006/relationships/slideLayout" Target="../slideLayouts/slideLayout26.xml"/></Relationships>
</file>

<file path=ppt/slides/_rels/slide313.xml.rels><?xml version="1.0" encoding="UTF-8" standalone="yes"?>
<Relationships xmlns="http://schemas.openxmlformats.org/package/2006/relationships"><Relationship Id="rId3" Type="http://schemas.openxmlformats.org/officeDocument/2006/relationships/hyperlink" Target="http://www.youtube.com/watch?v=OSsPfbup0ac&amp;feature=related" TargetMode="External"/><Relationship Id="rId2" Type="http://schemas.openxmlformats.org/officeDocument/2006/relationships/notesSlide" Target="../notesSlides/notesSlide93.xml"/><Relationship Id="rId1" Type="http://schemas.openxmlformats.org/officeDocument/2006/relationships/slideLayout" Target="../slideLayouts/slideLayout26.xml"/><Relationship Id="rId5" Type="http://schemas.openxmlformats.org/officeDocument/2006/relationships/image" Target="../media/image183.png"/><Relationship Id="rId4" Type="http://schemas.openxmlformats.org/officeDocument/2006/relationships/image" Target="../media/image182.jpeg"/></Relationships>
</file>

<file path=ppt/slides/_rels/slide31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31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docid=rDaed9htWW6yQM&amp;tbnid=kzYcmKJ7NDYY4M:&amp;ved=0CAUQjRw&amp;url=http://memegenerator.net/instance/38004292&amp;ei=cJANUuzlOsKg2AXZgoCQAw&amp;bvm=bv.50768961,d.b2I&amp;psig=AFQjCNFiFLyA85WwvZlqHLKcp6eTbOBjig&amp;ust=137670702736073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RXPxK8FBvl7KRM&amp;tbnid=UqonzdNtsFkXUM:&amp;ved=0CAUQjRw&amp;url=http://dreamelectric.wordpress.com/2012/02/13/you-know-what-i-do/&amp;ei=d5INUvmzJ6rC2AWjhoDICA&amp;psig=AFQjCNFppQzt2mKJuSupnfiQbF5-V0qceg&amp;ust=137670755907439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Psychology</a:t>
            </a:r>
            <a:br>
              <a:rPr lang="en-US" altLang="en-US" sz="6600" smtClean="0">
                <a:latin typeface="Times New Roman" panose="02020603050405020304" pitchFamily="18" charset="0"/>
              </a:rPr>
            </a:br>
            <a:r>
              <a:rPr lang="en-US" altLang="en-US" sz="4800" smtClean="0">
                <a:latin typeface="Times New Roman" panose="02020603050405020304" pitchFamily="18" charset="0"/>
              </a:rPr>
              <a:t>Introduction and Careers</a:t>
            </a:r>
            <a:endParaRPr lang="en-US" altLang="en-US" sz="6600" smtClean="0">
              <a:latin typeface="Times New Roman" panose="02020603050405020304" pitchFamily="18" charset="0"/>
            </a:endParaRPr>
          </a:p>
        </p:txBody>
      </p:sp>
      <p:sp>
        <p:nvSpPr>
          <p:cNvPr id="5123" name="Rectangle 3"/>
          <p:cNvSpPr>
            <a:spLocks noGrp="1" noChangeArrowheads="1"/>
          </p:cNvSpPr>
          <p:nvPr>
            <p:ph type="subTitle" idx="1"/>
          </p:nvPr>
        </p:nvSpPr>
        <p:spPr>
          <a:xfrm>
            <a:off x="1447800" y="228600"/>
            <a:ext cx="6400800" cy="1752600"/>
          </a:xfrm>
        </p:spPr>
        <p:txBody>
          <a:bodyPr/>
          <a:lstStyle/>
          <a:p>
            <a:pPr eaLnBrk="1" hangingPunct="1"/>
            <a:r>
              <a:rPr lang="en-US" altLang="en-US" sz="4800" smtClean="0">
                <a:latin typeface="Times New Roman" panose="02020603050405020304" pitchFamily="18" charset="0"/>
              </a:rPr>
              <a:t>Module 01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cture19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Positive Psychology</a:t>
            </a:r>
          </a:p>
        </p:txBody>
      </p:sp>
      <p:sp>
        <p:nvSpPr>
          <p:cNvPr id="108547" name="Rectangle 3"/>
          <p:cNvSpPr>
            <a:spLocks noGrp="1" noChangeArrowheads="1"/>
          </p:cNvSpPr>
          <p:nvPr>
            <p:ph type="body" sz="half" idx="1"/>
          </p:nvPr>
        </p:nvSpPr>
        <p:spPr>
          <a:xfrm>
            <a:off x="152400" y="1295400"/>
            <a:ext cx="5943600" cy="5410200"/>
          </a:xfrm>
        </p:spPr>
        <p:txBody>
          <a:bodyPr/>
          <a:lstStyle/>
          <a:p>
            <a:pPr eaLnBrk="1" hangingPunct="1">
              <a:lnSpc>
                <a:spcPct val="90000"/>
              </a:lnSpc>
            </a:pPr>
            <a:r>
              <a:rPr lang="en-US" altLang="en-US" smtClean="0">
                <a:latin typeface="Times New Roman" panose="02020603050405020304" pitchFamily="18" charset="0"/>
              </a:rPr>
              <a:t>Movement that focuses on the study of optimal human functioning and the factors that allow individuals and communities to thrive</a:t>
            </a:r>
          </a:p>
          <a:p>
            <a:pPr eaLnBrk="1" hangingPunct="1">
              <a:lnSpc>
                <a:spcPct val="90000"/>
              </a:lnSpc>
            </a:pPr>
            <a:r>
              <a:rPr lang="en-US" altLang="en-US" smtClean="0">
                <a:latin typeface="Times New Roman" panose="02020603050405020304" pitchFamily="18" charset="0"/>
              </a:rPr>
              <a:t>Focus: To study and promote optimal human functioning</a:t>
            </a:r>
          </a:p>
          <a:p>
            <a:pPr eaLnBrk="1" hangingPunct="1">
              <a:lnSpc>
                <a:spcPct val="90000"/>
              </a:lnSpc>
            </a:pPr>
            <a:r>
              <a:rPr lang="en-US" altLang="en-US" smtClean="0">
                <a:latin typeface="Times New Roman" panose="02020603050405020304" pitchFamily="18" charset="0"/>
              </a:rPr>
              <a:t>Martin E.P. Seligman is a  major advocate</a:t>
            </a:r>
          </a:p>
          <a:p>
            <a:pPr eaLnBrk="1" hangingPunct="1">
              <a:lnSpc>
                <a:spcPct val="90000"/>
              </a:lnSpc>
            </a:pPr>
            <a:r>
              <a:rPr lang="en-US" altLang="en-US" smtClean="0">
                <a:latin typeface="Times New Roman" panose="02020603050405020304" pitchFamily="18" charset="0"/>
              </a:rPr>
              <a:t>Should promote building positive qualities of people</a:t>
            </a:r>
          </a:p>
        </p:txBody>
      </p:sp>
      <p:sp>
        <p:nvSpPr>
          <p:cNvPr id="108548" name="Rectangle 4"/>
          <p:cNvSpPr>
            <a:spLocks noChangeArrowheads="1"/>
          </p:cNvSpPr>
          <p:nvPr/>
        </p:nvSpPr>
        <p:spPr bwMode="auto">
          <a:xfrm>
            <a:off x="5334000" y="1676400"/>
            <a:ext cx="320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sp>
        <p:nvSpPr>
          <p:cNvPr id="108549" name="Rectangle 5"/>
          <p:cNvSpPr>
            <a:spLocks noChangeArrowheads="1"/>
          </p:cNvSpPr>
          <p:nvPr/>
        </p:nvSpPr>
        <p:spPr bwMode="auto">
          <a:xfrm>
            <a:off x="5486400" y="1828800"/>
            <a:ext cx="320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sp>
        <p:nvSpPr>
          <p:cNvPr id="108550" name="Rectangle 6"/>
          <p:cNvSpPr>
            <a:spLocks noChangeArrowheads="1"/>
          </p:cNvSpPr>
          <p:nvPr/>
        </p:nvSpPr>
        <p:spPr bwMode="auto">
          <a:xfrm>
            <a:off x="5638800" y="1981200"/>
            <a:ext cx="320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pic>
        <p:nvPicPr>
          <p:cNvPr id="108551" name="Picture 13" descr="Blair-Broeker_02UN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2057400"/>
            <a:ext cx="3019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History of Psychology</a:t>
            </a:r>
          </a:p>
        </p:txBody>
      </p:sp>
      <p:pic>
        <p:nvPicPr>
          <p:cNvPr id="109571" name="Picture 4"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History of Psychology</a:t>
            </a:r>
          </a:p>
        </p:txBody>
      </p:sp>
      <p:pic>
        <p:nvPicPr>
          <p:cNvPr id="110595" name="Picture 3"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History of Psychology</a:t>
            </a:r>
          </a:p>
        </p:txBody>
      </p:sp>
      <p:pic>
        <p:nvPicPr>
          <p:cNvPr id="111619" name="Picture 3"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Contemporary Psychology</a:t>
            </a:r>
          </a:p>
        </p:txBody>
      </p:sp>
      <p:sp>
        <p:nvSpPr>
          <p:cNvPr id="6" name="Rectangle 3"/>
          <p:cNvSpPr txBox="1">
            <a:spLocks noChangeArrowheads="1"/>
          </p:cNvSpPr>
          <p:nvPr/>
        </p:nvSpPr>
        <p:spPr>
          <a:xfrm>
            <a:off x="457200" y="1524000"/>
            <a:ext cx="8229600" cy="9144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gn="ctr">
              <a:lnSpc>
                <a:spcPct val="80000"/>
              </a:lnSpc>
              <a:buFont typeface="Wingdings" pitchFamily="2" charset="2"/>
              <a:buNone/>
              <a:defRPr/>
            </a:pPr>
            <a:r>
              <a:rPr lang="en-US" altLang="en-US" sz="2800" dirty="0" smtClean="0">
                <a:latin typeface="Berlin Sans FB" pitchFamily="34" charset="0"/>
              </a:rPr>
              <a:t>Psychology’s 1</a:t>
            </a:r>
            <a:r>
              <a:rPr lang="en-US" altLang="en-US" sz="2800" baseline="30000" dirty="0" smtClean="0">
                <a:latin typeface="Berlin Sans FB" pitchFamily="34" charset="0"/>
              </a:rPr>
              <a:t>st</a:t>
            </a:r>
            <a:r>
              <a:rPr lang="en-US" altLang="en-US" sz="2800" dirty="0" smtClean="0">
                <a:latin typeface="Berlin Sans FB" pitchFamily="34" charset="0"/>
              </a:rPr>
              <a:t> Big Debate</a:t>
            </a:r>
          </a:p>
          <a:p>
            <a:pPr marL="609600" indent="-609600" algn="ctr">
              <a:lnSpc>
                <a:spcPct val="80000"/>
              </a:lnSpc>
              <a:buFont typeface="Wingdings" pitchFamily="2" charset="2"/>
              <a:buNone/>
              <a:defRPr/>
            </a:pPr>
            <a:r>
              <a:rPr lang="en-US" sz="4800" dirty="0" smtClean="0">
                <a:solidFill>
                  <a:srgbClr val="0000FF"/>
                </a:solidFill>
                <a:latin typeface="Berlin Sans FB" pitchFamily="34" charset="0"/>
              </a:rPr>
              <a:t>Nature versus Nurture</a:t>
            </a:r>
            <a:endParaRPr lang="en-US" sz="4800" dirty="0">
              <a:solidFill>
                <a:srgbClr val="0000FF"/>
              </a:solidFill>
              <a:latin typeface="Berlin Sans FB" pitchFamily="34" charset="0"/>
            </a:endParaRPr>
          </a:p>
        </p:txBody>
      </p:sp>
      <p:sp>
        <p:nvSpPr>
          <p:cNvPr id="112644" name="Rectangle 4"/>
          <p:cNvSpPr>
            <a:spLocks noChangeArrowheads="1"/>
          </p:cNvSpPr>
          <p:nvPr/>
        </p:nvSpPr>
        <p:spPr bwMode="auto">
          <a:xfrm>
            <a:off x="457200" y="3313113"/>
            <a:ext cx="8229600" cy="1295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Berlin Sans FB" panose="020E0602020502020306" pitchFamily="34" charset="0"/>
              </a:rPr>
              <a:t>How much of our thinking and behavior is due to biological influences (nature) and what role does the environment play (nurture)</a:t>
            </a:r>
          </a:p>
          <a:p>
            <a:pPr eaLnBrk="1" hangingPunct="1">
              <a:buFont typeface="Wingdings" panose="05000000000000000000" pitchFamily="2" charset="2"/>
              <a:buNone/>
            </a:pPr>
            <a:r>
              <a:rPr lang="en-US" altLang="en-US" sz="2800">
                <a:latin typeface="Berlin Sans FB" panose="020E0602020502020306" pitchFamily="34" charset="0"/>
              </a:rPr>
              <a:t>Often studies involve identical (monozygotic) twins who were separated at birth.  Accounts for nature variables so any differences must be from nurture</a:t>
            </a:r>
          </a:p>
        </p:txBody>
      </p:sp>
      <p:pic>
        <p:nvPicPr>
          <p:cNvPr id="112645" name="Picture 7" descr="un-p-04-p10-darw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63" y="1295400"/>
            <a:ext cx="182721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altLang="en-US" smtClean="0"/>
              <a:t>How much of who we are and how we behave will change over our lifetime?</a:t>
            </a:r>
          </a:p>
          <a:p>
            <a:pPr lvl="1" eaLnBrk="1" hangingPunct="1"/>
            <a:r>
              <a:rPr lang="en-US" altLang="en-US" smtClean="0"/>
              <a:t>Baby temperament a predictor of personality?</a:t>
            </a:r>
          </a:p>
          <a:p>
            <a:pPr lvl="1" eaLnBrk="1" hangingPunct="1"/>
            <a:r>
              <a:rPr lang="en-US" altLang="en-US" smtClean="0"/>
              <a:t>Likes and dislikes, ways of thinking</a:t>
            </a:r>
          </a:p>
          <a:p>
            <a:pPr lvl="1" eaLnBrk="1" hangingPunct="1"/>
            <a:r>
              <a:rPr lang="en-US" altLang="en-US" smtClean="0"/>
              <a:t>Are you going to become your parents???</a:t>
            </a:r>
          </a:p>
        </p:txBody>
      </p:sp>
      <p:sp>
        <p:nvSpPr>
          <p:cNvPr id="5" name="Rectangle 3"/>
          <p:cNvSpPr txBox="1">
            <a:spLocks noGrp="1" noChangeArrowheads="1"/>
          </p:cNvSpPr>
          <p:nvPr>
            <p:ph type="title"/>
          </p:nvPr>
        </p:nvSpPr>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gn="ctr">
              <a:lnSpc>
                <a:spcPct val="80000"/>
              </a:lnSpc>
              <a:buFont typeface="Wingdings" pitchFamily="2" charset="2"/>
              <a:buNone/>
              <a:defRPr/>
            </a:pPr>
            <a:r>
              <a:rPr lang="en-US" altLang="en-US" sz="2800" dirty="0" smtClean="0">
                <a:latin typeface="Berlin Sans FB" pitchFamily="34" charset="0"/>
              </a:rPr>
              <a:t>Psychology’s 2nd Big Debate</a:t>
            </a:r>
            <a:br>
              <a:rPr lang="en-US" altLang="en-US" sz="2800" dirty="0" smtClean="0">
                <a:latin typeface="Berlin Sans FB" pitchFamily="34" charset="0"/>
              </a:rPr>
            </a:br>
            <a:r>
              <a:rPr lang="en-US" sz="4800" dirty="0" smtClean="0">
                <a:solidFill>
                  <a:srgbClr val="0000FF"/>
                </a:solidFill>
                <a:latin typeface="Berlin Sans FB" pitchFamily="34" charset="0"/>
              </a:rPr>
              <a:t>Stability versus Change</a:t>
            </a:r>
            <a:endParaRPr lang="en-US" sz="4800" dirty="0">
              <a:solidFill>
                <a:srgbClr val="0000FF"/>
              </a:solidFill>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000"/>
                                        <p:tgtEl>
                                          <p:spTgt spid="3">
                                            <p:txEl>
                                              <p:pRg st="2" end="2"/>
                                            </p:txEl>
                                          </p:spTgt>
                                        </p:tgtEl>
                                      </p:cBhvr>
                                    </p:animEffect>
                                    <p:anim calcmode="lin" valueType="num">
                                      <p:cBhvr>
                                        <p:cTn id="15"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80">
                                          <p:stCondLst>
                                            <p:cond delay="0"/>
                                          </p:stCondLst>
                                        </p:cTn>
                                        <p:tgtEl>
                                          <p:spTgt spid="3">
                                            <p:txEl>
                                              <p:pRg st="3" end="3"/>
                                            </p:txEl>
                                          </p:spTgt>
                                        </p:tgtEl>
                                      </p:cBhvr>
                                    </p:animEffect>
                                    <p:anim calcmode="lin" valueType="num">
                                      <p:cBhvr>
                                        <p:cTn id="2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3" end="3"/>
                                            </p:txEl>
                                          </p:spTgt>
                                        </p:tgtEl>
                                      </p:cBhvr>
                                      <p:to x="100000" y="60000"/>
                                    </p:animScale>
                                    <p:animScale>
                                      <p:cBhvr>
                                        <p:cTn id="28" dur="166" decel="50000">
                                          <p:stCondLst>
                                            <p:cond delay="676"/>
                                          </p:stCondLst>
                                        </p:cTn>
                                        <p:tgtEl>
                                          <p:spTgt spid="3">
                                            <p:txEl>
                                              <p:pRg st="3" end="3"/>
                                            </p:txEl>
                                          </p:spTgt>
                                        </p:tgtEl>
                                      </p:cBhvr>
                                      <p:to x="100000" y="100000"/>
                                    </p:animScale>
                                    <p:animScale>
                                      <p:cBhvr>
                                        <p:cTn id="29" dur="26">
                                          <p:stCondLst>
                                            <p:cond delay="1312"/>
                                          </p:stCondLst>
                                        </p:cTn>
                                        <p:tgtEl>
                                          <p:spTgt spid="3">
                                            <p:txEl>
                                              <p:pRg st="3" end="3"/>
                                            </p:txEl>
                                          </p:spTgt>
                                        </p:tgtEl>
                                      </p:cBhvr>
                                      <p:to x="100000" y="80000"/>
                                    </p:animScale>
                                    <p:animScale>
                                      <p:cBhvr>
                                        <p:cTn id="30" dur="166" decel="50000">
                                          <p:stCondLst>
                                            <p:cond delay="1338"/>
                                          </p:stCondLst>
                                        </p:cTn>
                                        <p:tgtEl>
                                          <p:spTgt spid="3">
                                            <p:txEl>
                                              <p:pRg st="3" end="3"/>
                                            </p:txEl>
                                          </p:spTgt>
                                        </p:tgtEl>
                                      </p:cBhvr>
                                      <p:to x="100000" y="100000"/>
                                    </p:animScale>
                                    <p:animScale>
                                      <p:cBhvr>
                                        <p:cTn id="31" dur="26">
                                          <p:stCondLst>
                                            <p:cond delay="1642"/>
                                          </p:stCondLst>
                                        </p:cTn>
                                        <p:tgtEl>
                                          <p:spTgt spid="3">
                                            <p:txEl>
                                              <p:pRg st="3" end="3"/>
                                            </p:txEl>
                                          </p:spTgt>
                                        </p:tgtEl>
                                      </p:cBhvr>
                                      <p:to x="100000" y="90000"/>
                                    </p:animScale>
                                    <p:animScale>
                                      <p:cBhvr>
                                        <p:cTn id="32" dur="166" decel="50000">
                                          <p:stCondLst>
                                            <p:cond delay="1668"/>
                                          </p:stCondLst>
                                        </p:cTn>
                                        <p:tgtEl>
                                          <p:spTgt spid="3">
                                            <p:txEl>
                                              <p:pRg st="3" end="3"/>
                                            </p:txEl>
                                          </p:spTgt>
                                        </p:tgtEl>
                                      </p:cBhvr>
                                      <p:to x="100000" y="100000"/>
                                    </p:animScale>
                                    <p:animScale>
                                      <p:cBhvr>
                                        <p:cTn id="33" dur="26">
                                          <p:stCondLst>
                                            <p:cond delay="1808"/>
                                          </p:stCondLst>
                                        </p:cTn>
                                        <p:tgtEl>
                                          <p:spTgt spid="3">
                                            <p:txEl>
                                              <p:pRg st="3" end="3"/>
                                            </p:txEl>
                                          </p:spTgt>
                                        </p:tgtEl>
                                      </p:cBhvr>
                                      <p:to x="100000" y="95000"/>
                                    </p:animScale>
                                    <p:animScale>
                                      <p:cBhvr>
                                        <p:cTn id="3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altLang="en-US" smtClean="0"/>
              <a:t>Is development a continuous process or does it occur in distinct stages?</a:t>
            </a:r>
          </a:p>
          <a:p>
            <a:pPr lvl="1" eaLnBrk="1" hangingPunct="1"/>
            <a:r>
              <a:rPr lang="en-US" altLang="en-US" smtClean="0"/>
              <a:t>We will study stage theorists of social (Erickson), cognitive (Piaget), and moral (Kohlberg) development</a:t>
            </a:r>
          </a:p>
        </p:txBody>
      </p:sp>
      <p:sp>
        <p:nvSpPr>
          <p:cNvPr id="4" name="Rectangle 3"/>
          <p:cNvSpPr txBox="1">
            <a:spLocks noGrp="1" noChangeArrowheads="1"/>
          </p:cNvSpPr>
          <p:nvPr>
            <p:ph type="title"/>
          </p:nvPr>
        </p:nvSpPr>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gn="ctr">
              <a:lnSpc>
                <a:spcPct val="80000"/>
              </a:lnSpc>
              <a:buFont typeface="Wingdings" pitchFamily="2" charset="2"/>
              <a:buNone/>
              <a:defRPr/>
            </a:pPr>
            <a:r>
              <a:rPr lang="en-US" altLang="en-US" sz="2800" dirty="0" smtClean="0">
                <a:latin typeface="Berlin Sans FB" pitchFamily="34" charset="0"/>
              </a:rPr>
              <a:t>Psychology’s 3</a:t>
            </a:r>
            <a:r>
              <a:rPr lang="en-US" altLang="en-US" sz="2800" baseline="30000" dirty="0" smtClean="0">
                <a:latin typeface="Berlin Sans FB" pitchFamily="34" charset="0"/>
              </a:rPr>
              <a:t>rd</a:t>
            </a:r>
            <a:r>
              <a:rPr lang="en-US" altLang="en-US" sz="2800" dirty="0" smtClean="0">
                <a:latin typeface="Berlin Sans FB" pitchFamily="34" charset="0"/>
              </a:rPr>
              <a:t> Big Debate</a:t>
            </a:r>
            <a:br>
              <a:rPr lang="en-US" altLang="en-US" sz="2800" dirty="0" smtClean="0">
                <a:latin typeface="Berlin Sans FB" pitchFamily="34" charset="0"/>
              </a:rPr>
            </a:br>
            <a:r>
              <a:rPr lang="en-US" sz="4800" dirty="0" smtClean="0">
                <a:solidFill>
                  <a:srgbClr val="0000FF"/>
                </a:solidFill>
                <a:latin typeface="Berlin Sans FB" pitchFamily="34" charset="0"/>
              </a:rPr>
              <a:t>Continuity versus Stages</a:t>
            </a:r>
            <a:endParaRPr lang="en-US" sz="4800" dirty="0">
              <a:solidFill>
                <a:srgbClr val="0000FF"/>
              </a:solidFill>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idx="1"/>
          </p:nvPr>
        </p:nvSpPr>
        <p:spPr>
          <a:xfrm>
            <a:off x="442913" y="1123950"/>
            <a:ext cx="8229600" cy="609600"/>
          </a:xfrm>
        </p:spPr>
        <p:txBody>
          <a:bodyPr/>
          <a:lstStyle/>
          <a:p>
            <a:pPr marL="609600" indent="-609600" algn="ctr" eaLnBrk="1" hangingPunct="1">
              <a:buFont typeface="Wingdings" panose="05000000000000000000" pitchFamily="2" charset="2"/>
              <a:buNone/>
            </a:pPr>
            <a:r>
              <a:rPr lang="en-US" altLang="en-US" sz="2800" smtClean="0">
                <a:latin typeface="Palatino Linotype" panose="02040502050505030304" pitchFamily="18" charset="0"/>
              </a:rPr>
              <a:t>Psychology’s Three Main Level of Analysis</a:t>
            </a:r>
            <a:endParaRPr lang="en-US" altLang="en-US" sz="2800" smtClean="0">
              <a:solidFill>
                <a:srgbClr val="0000FF"/>
              </a:solidFill>
              <a:latin typeface="Palatino Linotype" panose="02040502050505030304" pitchFamily="18" charset="0"/>
            </a:endParaRPr>
          </a:p>
        </p:txBody>
      </p:sp>
      <p:sp>
        <p:nvSpPr>
          <p:cNvPr id="115715"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A90B74-AF04-4854-AE86-1F33F7FEDA40}" type="slidenum">
              <a:rPr lang="en-US" altLang="en-US" sz="1400" smtClean="0"/>
              <a:pPr>
                <a:spcBef>
                  <a:spcPct val="0"/>
                </a:spcBef>
                <a:buFontTx/>
                <a:buNone/>
              </a:pPr>
              <a:t>107</a:t>
            </a:fld>
            <a:endParaRPr lang="en-US" altLang="en-US" sz="1400" smtClean="0"/>
          </a:p>
        </p:txBody>
      </p:sp>
      <p:sp>
        <p:nvSpPr>
          <p:cNvPr id="115716"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Contemporary Psychology</a:t>
            </a:r>
          </a:p>
        </p:txBody>
      </p:sp>
      <p:sp>
        <p:nvSpPr>
          <p:cNvPr id="51205" name="Rectangle 15"/>
          <p:cNvSpPr>
            <a:spLocks noChangeArrowheads="1"/>
          </p:cNvSpPr>
          <p:nvPr/>
        </p:nvSpPr>
        <p:spPr bwMode="auto">
          <a:xfrm>
            <a:off x="2286000" y="5029200"/>
            <a:ext cx="55626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defRPr/>
            </a:pPr>
            <a:r>
              <a:rPr lang="en-US" altLang="en-US" sz="3200" b="1" dirty="0" smtClean="0">
                <a:solidFill>
                  <a:srgbClr val="FFFF00"/>
                </a:solidFill>
                <a:effectLst>
                  <a:outerShdw blurRad="38100" dist="38100" dir="2700000" algn="tl">
                    <a:srgbClr val="000000">
                      <a:alpha val="43137"/>
                    </a:srgbClr>
                  </a:outerShdw>
                </a:effectLst>
              </a:rPr>
              <a:t>Social-cultural Influences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presence of others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cultural, societal, and family expectations</a:t>
            </a:r>
            <a:endParaRPr lang="en-US" altLang="en-US" sz="1600" dirty="0" smtClean="0">
              <a:solidFill>
                <a:srgbClr val="FFC000"/>
              </a:solidFill>
              <a:effectLst>
                <a:outerShdw blurRad="38100" dist="38100" dir="2700000" algn="tl">
                  <a:srgbClr val="000000">
                    <a:alpha val="43137"/>
                  </a:srgbClr>
                </a:outerShdw>
              </a:effectLst>
            </a:endParaRPr>
          </a:p>
          <a:p>
            <a:pPr eaLnBrk="1" hangingPunct="1">
              <a:spcBef>
                <a:spcPct val="20000"/>
              </a:spcBef>
              <a:buFontTx/>
              <a:buChar char="•"/>
              <a:defRPr/>
            </a:pPr>
            <a:r>
              <a:rPr lang="en-US" altLang="en-US" sz="1600" dirty="0" smtClean="0">
                <a:solidFill>
                  <a:srgbClr val="FFC000"/>
                </a:solidFill>
                <a:effectLst>
                  <a:outerShdw blurRad="38100" dist="38100" dir="2700000" algn="tl">
                    <a:srgbClr val="000000">
                      <a:alpha val="43137"/>
                    </a:srgbClr>
                  </a:outerShdw>
                </a:effectLst>
              </a:rPr>
              <a:t>peer and other group influences</a:t>
            </a:r>
          </a:p>
          <a:p>
            <a:pPr eaLnBrk="1" hangingPunct="1">
              <a:spcBef>
                <a:spcPct val="20000"/>
              </a:spcBef>
              <a:buFontTx/>
              <a:buChar char="•"/>
              <a:defRPr/>
            </a:pPr>
            <a:r>
              <a:rPr lang="en-US" altLang="en-US" sz="1600" dirty="0" smtClean="0">
                <a:solidFill>
                  <a:srgbClr val="FFC000"/>
                </a:solidFill>
                <a:effectLst>
                  <a:outerShdw blurRad="38100" dist="38100" dir="2700000" algn="tl">
                    <a:srgbClr val="000000">
                      <a:alpha val="43137"/>
                    </a:srgbClr>
                  </a:outerShdw>
                </a:effectLst>
              </a:rPr>
              <a:t>compelling models (such as media)</a:t>
            </a:r>
          </a:p>
        </p:txBody>
      </p:sp>
      <p:sp>
        <p:nvSpPr>
          <p:cNvPr id="51206" name="Rectangle 12"/>
          <p:cNvSpPr>
            <a:spLocks noChangeArrowheads="1"/>
          </p:cNvSpPr>
          <p:nvPr/>
        </p:nvSpPr>
        <p:spPr bwMode="auto">
          <a:xfrm>
            <a:off x="3187700" y="3962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defRPr/>
            </a:pPr>
            <a:r>
              <a:rPr lang="en-US" altLang="en-US" sz="2000" b="1" dirty="0" smtClean="0">
                <a:solidFill>
                  <a:srgbClr val="FFFF00"/>
                </a:solidFill>
                <a:effectLst>
                  <a:outerShdw blurRad="38100" dist="38100" dir="2700000" algn="tl">
                    <a:srgbClr val="000000">
                      <a:alpha val="43137"/>
                    </a:srgbClr>
                  </a:outerShdw>
                </a:effectLst>
              </a:rPr>
              <a:t>Behavior or mental process</a:t>
            </a:r>
          </a:p>
        </p:txBody>
      </p:sp>
      <p:sp>
        <p:nvSpPr>
          <p:cNvPr id="51207" name="Rectangle 10"/>
          <p:cNvSpPr>
            <a:spLocks noChangeArrowheads="1"/>
          </p:cNvSpPr>
          <p:nvPr/>
        </p:nvSpPr>
        <p:spPr bwMode="auto">
          <a:xfrm>
            <a:off x="4953000" y="1763713"/>
            <a:ext cx="4037013"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defRPr/>
            </a:pPr>
            <a:r>
              <a:rPr lang="en-US" altLang="en-US" sz="3200" b="1" dirty="0" smtClean="0">
                <a:solidFill>
                  <a:srgbClr val="FFFF00"/>
                </a:solidFill>
                <a:effectLst>
                  <a:outerShdw blurRad="38100" dist="38100" dir="2700000" algn="tl">
                    <a:srgbClr val="000000">
                      <a:alpha val="43137"/>
                    </a:srgbClr>
                  </a:outerShdw>
                </a:effectLst>
              </a:rPr>
              <a:t>Psychological Influences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learned fears and other learnt expectations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emotional responses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cognitive processing and perceptual interpretations</a:t>
            </a:r>
          </a:p>
        </p:txBody>
      </p:sp>
      <p:sp>
        <p:nvSpPr>
          <p:cNvPr id="51208" name="Rectangle 8"/>
          <p:cNvSpPr>
            <a:spLocks noChangeArrowheads="1"/>
          </p:cNvSpPr>
          <p:nvPr/>
        </p:nvSpPr>
        <p:spPr bwMode="auto">
          <a:xfrm>
            <a:off x="428625" y="1550988"/>
            <a:ext cx="36560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defRPr/>
            </a:pPr>
            <a:r>
              <a:rPr lang="en-US" altLang="en-US" sz="3200" b="1" dirty="0" smtClean="0">
                <a:solidFill>
                  <a:srgbClr val="FFFF00"/>
                </a:solidFill>
                <a:effectLst>
                  <a:outerShdw blurRad="38100" dist="38100" dir="2700000" algn="tl">
                    <a:srgbClr val="000000">
                      <a:alpha val="43137"/>
                    </a:srgbClr>
                  </a:outerShdw>
                </a:effectLst>
              </a:rPr>
              <a:t>Biological influences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genetic predispositions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genetic mutations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natural selection of adaptive physiology and behaviors</a:t>
            </a:r>
          </a:p>
          <a:p>
            <a:pPr eaLnBrk="1" hangingPunct="1">
              <a:spcBef>
                <a:spcPct val="20000"/>
              </a:spcBef>
              <a:buFontTx/>
              <a:buChar char="•"/>
              <a:defRPr/>
            </a:pPr>
            <a:r>
              <a:rPr lang="en-US" altLang="en-US" sz="1400" dirty="0" smtClean="0">
                <a:solidFill>
                  <a:srgbClr val="FFC000"/>
                </a:solidFill>
                <a:effectLst>
                  <a:outerShdw blurRad="38100" dist="38100" dir="2700000" algn="tl">
                    <a:srgbClr val="000000">
                      <a:alpha val="43137"/>
                    </a:srgbClr>
                  </a:outerShdw>
                </a:effectLst>
              </a:rPr>
              <a:t>genes responding to environment</a:t>
            </a:r>
          </a:p>
        </p:txBody>
      </p:sp>
      <p:sp>
        <p:nvSpPr>
          <p:cNvPr id="115721" name="Line 17"/>
          <p:cNvSpPr>
            <a:spLocks noChangeShapeType="1"/>
          </p:cNvSpPr>
          <p:nvPr/>
        </p:nvSpPr>
        <p:spPr bwMode="auto">
          <a:xfrm>
            <a:off x="533400" y="1397000"/>
            <a:ext cx="276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2" name="Line 20"/>
          <p:cNvSpPr>
            <a:spLocks noChangeShapeType="1"/>
          </p:cNvSpPr>
          <p:nvPr/>
        </p:nvSpPr>
        <p:spPr bwMode="auto">
          <a:xfrm>
            <a:off x="533400" y="5121275"/>
            <a:ext cx="276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3" name="Line 21"/>
          <p:cNvSpPr>
            <a:spLocks noChangeShapeType="1"/>
          </p:cNvSpPr>
          <p:nvPr/>
        </p:nvSpPr>
        <p:spPr bwMode="auto">
          <a:xfrm>
            <a:off x="533400" y="1397000"/>
            <a:ext cx="0" cy="13319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4" name="Line 24"/>
          <p:cNvSpPr>
            <a:spLocks noChangeShapeType="1"/>
          </p:cNvSpPr>
          <p:nvPr/>
        </p:nvSpPr>
        <p:spPr bwMode="auto">
          <a:xfrm>
            <a:off x="8839200" y="1397000"/>
            <a:ext cx="0" cy="13319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5" name="Line 47"/>
          <p:cNvSpPr>
            <a:spLocks noChangeShapeType="1"/>
          </p:cNvSpPr>
          <p:nvPr/>
        </p:nvSpPr>
        <p:spPr bwMode="auto">
          <a:xfrm>
            <a:off x="3302000" y="1397000"/>
            <a:ext cx="276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6" name="Line 48"/>
          <p:cNvSpPr>
            <a:spLocks noChangeShapeType="1"/>
          </p:cNvSpPr>
          <p:nvPr/>
        </p:nvSpPr>
        <p:spPr bwMode="auto">
          <a:xfrm>
            <a:off x="533400" y="2728913"/>
            <a:ext cx="0" cy="10604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7" name="Line 49"/>
          <p:cNvSpPr>
            <a:spLocks noChangeShapeType="1"/>
          </p:cNvSpPr>
          <p:nvPr/>
        </p:nvSpPr>
        <p:spPr bwMode="auto">
          <a:xfrm>
            <a:off x="6070600" y="1397000"/>
            <a:ext cx="276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8" name="Line 52"/>
          <p:cNvSpPr>
            <a:spLocks noChangeShapeType="1"/>
          </p:cNvSpPr>
          <p:nvPr/>
        </p:nvSpPr>
        <p:spPr bwMode="auto">
          <a:xfrm>
            <a:off x="8839200" y="2728913"/>
            <a:ext cx="0" cy="10604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9" name="Line 54"/>
          <p:cNvSpPr>
            <a:spLocks noChangeShapeType="1"/>
          </p:cNvSpPr>
          <p:nvPr/>
        </p:nvSpPr>
        <p:spPr bwMode="auto">
          <a:xfrm>
            <a:off x="533400" y="3789363"/>
            <a:ext cx="0" cy="13319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30" name="Line 58"/>
          <p:cNvSpPr>
            <a:spLocks noChangeShapeType="1"/>
          </p:cNvSpPr>
          <p:nvPr/>
        </p:nvSpPr>
        <p:spPr bwMode="auto">
          <a:xfrm>
            <a:off x="8839200" y="3789363"/>
            <a:ext cx="0" cy="13319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31" name="Line 60"/>
          <p:cNvSpPr>
            <a:spLocks noChangeShapeType="1"/>
          </p:cNvSpPr>
          <p:nvPr/>
        </p:nvSpPr>
        <p:spPr bwMode="auto">
          <a:xfrm>
            <a:off x="3302000" y="5121275"/>
            <a:ext cx="276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32" name="AutoShape 65"/>
          <p:cNvSpPr>
            <a:spLocks noChangeArrowheads="1"/>
          </p:cNvSpPr>
          <p:nvPr/>
        </p:nvSpPr>
        <p:spPr bwMode="auto">
          <a:xfrm rot="10800000">
            <a:off x="5803900" y="3803650"/>
            <a:ext cx="533400" cy="4572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3" name="AutoShape 66"/>
          <p:cNvSpPr>
            <a:spLocks noChangeArrowheads="1"/>
          </p:cNvSpPr>
          <p:nvPr/>
        </p:nvSpPr>
        <p:spPr bwMode="auto">
          <a:xfrm rot="10800000" flipH="1">
            <a:off x="2743200" y="3825875"/>
            <a:ext cx="533400" cy="4572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4" name="AutoShape 68"/>
          <p:cNvSpPr>
            <a:spLocks noChangeArrowheads="1"/>
          </p:cNvSpPr>
          <p:nvPr/>
        </p:nvSpPr>
        <p:spPr bwMode="auto">
          <a:xfrm>
            <a:off x="4419600" y="4557713"/>
            <a:ext cx="304800" cy="381000"/>
          </a:xfrm>
          <a:prstGeom prst="up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60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Psychology’s Current Perspectives</a:t>
            </a:r>
          </a:p>
        </p:txBody>
      </p:sp>
      <p:graphicFrame>
        <p:nvGraphicFramePr>
          <p:cNvPr id="43094" name="Group 86"/>
          <p:cNvGraphicFramePr>
            <a:graphicFrameLocks noGrp="1"/>
          </p:cNvGraphicFramePr>
          <p:nvPr>
            <p:ph type="tbl" idx="1"/>
          </p:nvPr>
        </p:nvGraphicFramePr>
        <p:xfrm>
          <a:off x="457200" y="1295400"/>
          <a:ext cx="8229600" cy="4953000"/>
        </p:xfrm>
        <a:graphic>
          <a:graphicData uri="http://schemas.openxmlformats.org/drawingml/2006/table">
            <a:tbl>
              <a:tblPr/>
              <a:tblGrid>
                <a:gridCol w="2057400"/>
                <a:gridCol w="2895600"/>
                <a:gridCol w="32766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Perspective</a:t>
                      </a:r>
                    </a:p>
                  </a:txBody>
                  <a:tcPr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Focus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Sample Questions</a:t>
                      </a:r>
                    </a:p>
                  </a:txBody>
                  <a:tcPr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Neuroscience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the body and brain enables emotions.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are messages transmitted in the body? How is blood chemistry linked with moods and motives?</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Evolutionary</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the natural selection of traits the promotes the perpetuation  of one’s genes.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does evolution influence behavior tendencies?</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Behavior genetics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much our genes and our environments influence our individual differences.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To what extent are psychological traits such as intelligence, personality, sexual orientation, and vulnerability to depression attributable to our genes? To our environment?</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117783"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A594E8-B655-4A26-B006-61BDCDF37FD8}" type="slidenum">
              <a:rPr lang="en-US" altLang="en-US" sz="1400" smtClean="0"/>
              <a:pPr>
                <a:spcBef>
                  <a:spcPct val="0"/>
                </a:spcBef>
                <a:buFontTx/>
                <a:buNone/>
              </a:pPr>
              <a:t>108</a:t>
            </a:fld>
            <a:endParaRPr lang="en-US" altLang="en-US" sz="1400" smtClean="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Psychology’s Current Perspectives</a:t>
            </a:r>
          </a:p>
        </p:txBody>
      </p:sp>
      <p:graphicFrame>
        <p:nvGraphicFramePr>
          <p:cNvPr id="82982" name="Group 38"/>
          <p:cNvGraphicFramePr>
            <a:graphicFrameLocks noGrp="1"/>
          </p:cNvGraphicFramePr>
          <p:nvPr>
            <p:ph type="tbl" idx="1"/>
          </p:nvPr>
        </p:nvGraphicFramePr>
        <p:xfrm>
          <a:off x="457200" y="1581150"/>
          <a:ext cx="8229600" cy="4556223"/>
        </p:xfrm>
        <a:graphic>
          <a:graphicData uri="http://schemas.openxmlformats.org/drawingml/2006/table">
            <a:tbl>
              <a:tblPr/>
              <a:tblGrid>
                <a:gridCol w="2057400"/>
                <a:gridCol w="2895600"/>
                <a:gridCol w="3276600"/>
              </a:tblGrid>
              <a:tr h="532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Perspective</a:t>
                      </a:r>
                    </a:p>
                  </a:txBody>
                  <a:tcPr marT="45686" marB="45686"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Focus</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Sample Questions</a:t>
                      </a:r>
                    </a:p>
                  </a:txBody>
                  <a:tcPr marT="45686" marB="45686"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Psychodynamic</a:t>
                      </a:r>
                    </a:p>
                  </a:txBody>
                  <a:tcPr marT="45686" marB="45686"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behavior springs from unconscious drives and conflicts.</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can someone’s personality traits and disorders be explained in terms of sexual and aggressive drives or as disguised effects of unfulfilled wishes and childhood traumas?</a:t>
                      </a:r>
                    </a:p>
                  </a:txBody>
                  <a:tcPr marT="45686" marB="45686"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737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Behavioral</a:t>
                      </a:r>
                    </a:p>
                  </a:txBody>
                  <a:tcPr marT="45686" marB="45686"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we learn observable responses.</a:t>
                      </a:r>
                    </a:p>
                  </a:txBody>
                  <a:tcPr marT="45686" marB="456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do we learn to fear particular objects or situations? What is the most effective way to alter our behavior, say lose weight or quit smoking?</a:t>
                      </a:r>
                    </a:p>
                  </a:txBody>
                  <a:tcPr marT="45686" marB="45686"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119827"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19131D-E5A3-4201-992E-4B99DC6F7611}" type="slidenum">
              <a:rPr lang="en-US" altLang="en-US" sz="1400" smtClean="0"/>
              <a:pPr>
                <a:spcBef>
                  <a:spcPct val="0"/>
                </a:spcBef>
                <a:buFontTx/>
                <a:buNone/>
              </a:pPr>
              <a:t>109</a:t>
            </a:fld>
            <a:endParaRPr lang="en-US" altLang="en-US" sz="140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icture19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Psychology’s Current Perspectives</a:t>
            </a:r>
          </a:p>
        </p:txBody>
      </p:sp>
      <p:graphicFrame>
        <p:nvGraphicFramePr>
          <p:cNvPr id="84002" name="Group 34"/>
          <p:cNvGraphicFramePr>
            <a:graphicFrameLocks noGrp="1"/>
          </p:cNvGraphicFramePr>
          <p:nvPr>
            <p:ph type="tbl" idx="1"/>
          </p:nvPr>
        </p:nvGraphicFramePr>
        <p:xfrm>
          <a:off x="441325" y="1584325"/>
          <a:ext cx="8229600" cy="3489326"/>
        </p:xfrm>
        <a:graphic>
          <a:graphicData uri="http://schemas.openxmlformats.org/drawingml/2006/table">
            <a:tbl>
              <a:tblPr/>
              <a:tblGrid>
                <a:gridCol w="2057400"/>
                <a:gridCol w="2895600"/>
                <a:gridCol w="3276600"/>
              </a:tblGrid>
              <a:tr h="5332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Perspective</a:t>
                      </a:r>
                    </a:p>
                  </a:txBody>
                  <a:tcPr marT="45705" marB="45705"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Focus</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Palatino Linotype" pitchFamily="18" charset="0"/>
                        </a:rPr>
                        <a:t>Sample Questions</a:t>
                      </a:r>
                    </a:p>
                  </a:txBody>
                  <a:tcPr marT="45705" marB="45705"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187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Cognitive</a:t>
                      </a:r>
                    </a:p>
                  </a:txBody>
                  <a:tcPr marT="45705" marB="45705"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we encode, process, store and retrieve information.</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do we use information in remembering? Reasoning? Problem solving?</a:t>
                      </a:r>
                    </a:p>
                  </a:txBody>
                  <a:tcPr marT="45705" marB="4570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7373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Palatino Linotype" pitchFamily="18" charset="0"/>
                        </a:rPr>
                        <a:t>Social-cultural</a:t>
                      </a:r>
                    </a:p>
                  </a:txBody>
                  <a:tcPr marT="45705" marB="45705"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behavior and thinking vary across situations and cultures.</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Palatino Linotype" pitchFamily="18" charset="0"/>
                        </a:rPr>
                        <a:t>How are we --- as Africans, Asians, Australian or North American – alike as members of human family? As products of different environmental contexts, how do we differ?</a:t>
                      </a:r>
                    </a:p>
                  </a:txBody>
                  <a:tcPr marT="45705" marB="4570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120851"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B8D8A1-9688-4C3B-870F-6B24EFB33A22}" type="slidenum">
              <a:rPr lang="en-US" altLang="en-US" sz="1400" smtClean="0"/>
              <a:pPr>
                <a:spcBef>
                  <a:spcPct val="0"/>
                </a:spcBef>
                <a:buFontTx/>
                <a:buNone/>
              </a:pPr>
              <a:t>110</a:t>
            </a:fld>
            <a:endParaRPr lang="en-US" altLang="en-US" sz="1400" smtClean="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91200"/>
          </a:xfrm>
        </p:spPr>
        <p:txBody>
          <a:bodyPr/>
          <a:lstStyle/>
          <a:p>
            <a:pPr marL="0" indent="0" algn="ctr">
              <a:buFontTx/>
              <a:buNone/>
            </a:pPr>
            <a:r>
              <a:rPr lang="en-US" altLang="en-US" smtClean="0"/>
              <a:t>Right now, which psychological perspective do you think best explains human behavior and thought processes?</a:t>
            </a:r>
          </a:p>
          <a:p>
            <a:pPr marL="0" indent="0">
              <a:buFontTx/>
              <a:buNone/>
            </a:pPr>
            <a:endParaRPr lang="en-US" altLang="en-US" smtClean="0"/>
          </a:p>
          <a:p>
            <a:pPr marL="0" indent="0" algn="ctr">
              <a:buFontTx/>
              <a:buNone/>
            </a:pPr>
            <a:r>
              <a:rPr lang="en-US" altLang="en-US" smtClean="0"/>
              <a:t>In a short essay choose one of the perspectives and argue that it best answers this basic question: What causes thinking and behavior?  Identify and explain the perspective you chose and contrast it with at least two other psychological perspectives.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66E1E4-613D-4E1B-88C7-91616B28E239}" type="slidenum">
              <a:rPr lang="en-US" altLang="en-US" sz="1400" smtClean="0"/>
              <a:pPr>
                <a:spcBef>
                  <a:spcPct val="0"/>
                </a:spcBef>
                <a:buFontTx/>
                <a:buNone/>
              </a:pPr>
              <a:t>112</a:t>
            </a:fld>
            <a:endParaRPr lang="en-US" altLang="en-US" sz="1400" smtClean="0"/>
          </a:p>
        </p:txBody>
      </p:sp>
      <p:sp>
        <p:nvSpPr>
          <p:cNvPr id="7171" name="Rectangle 2"/>
          <p:cNvSpPr>
            <a:spLocks noGrp="1" noChangeArrowheads="1"/>
          </p:cNvSpPr>
          <p:nvPr>
            <p:ph type="title"/>
          </p:nvPr>
        </p:nvSpPr>
        <p:spPr/>
        <p:txBody>
          <a:bodyPr>
            <a:normAutofit fontScale="90000"/>
          </a:bodyPr>
          <a:lstStyle/>
          <a:p>
            <a:pPr eaLnBrk="1" hangingPunct="1">
              <a:defRPr/>
            </a:pPr>
            <a:r>
              <a:rPr lang="en-US" altLang="en-US" sz="3600" smtClean="0">
                <a:latin typeface="Palatino Linotype" panose="02040502050505030304" pitchFamily="18" charset="0"/>
              </a:rPr>
              <a:t>Thinking Critically with Psychological Science</a:t>
            </a:r>
          </a:p>
        </p:txBody>
      </p:sp>
      <p:sp>
        <p:nvSpPr>
          <p:cNvPr id="122884" name="Rectangle 3"/>
          <p:cNvSpPr>
            <a:spLocks noGrp="1" noChangeArrowheads="1"/>
          </p:cNvSpPr>
          <p:nvPr>
            <p:ph type="body" idx="1"/>
          </p:nvPr>
        </p:nvSpPr>
        <p:spPr>
          <a:xfrm>
            <a:off x="1604963" y="1601788"/>
            <a:ext cx="5895975" cy="4799012"/>
          </a:xfrm>
        </p:spPr>
        <p:txBody>
          <a:bodyPr/>
          <a:lstStyle/>
          <a:p>
            <a:pPr marL="0" indent="0" eaLnBrk="1" hangingPunct="1">
              <a:spcAft>
                <a:spcPct val="20000"/>
              </a:spcAft>
              <a:buFont typeface="Wingdings" panose="05000000000000000000" pitchFamily="2" charset="2"/>
              <a:buNone/>
            </a:pPr>
            <a:r>
              <a:rPr lang="en-US" altLang="en-US" sz="3600" smtClean="0">
                <a:solidFill>
                  <a:srgbClr val="0000FF"/>
                </a:solidFill>
                <a:latin typeface="Palatino Linotype" panose="02040502050505030304" pitchFamily="18" charset="0"/>
              </a:rPr>
              <a:t>The Need for Psychological Science</a:t>
            </a:r>
          </a:p>
          <a:p>
            <a:pPr marL="381000" lvl="1" indent="-266700" eaLnBrk="1" hangingPunct="1">
              <a:spcAft>
                <a:spcPct val="20000"/>
              </a:spcAft>
              <a:buFont typeface="Wingdings" panose="05000000000000000000" pitchFamily="2" charset="2"/>
              <a:buChar char="§"/>
            </a:pPr>
            <a:r>
              <a:rPr lang="en-US" altLang="en-US" smtClean="0">
                <a:latin typeface="Palatino Linotype" panose="02040502050505030304" pitchFamily="18" charset="0"/>
              </a:rPr>
              <a:t>The limits of Intuition and Common Sense</a:t>
            </a:r>
          </a:p>
          <a:p>
            <a:pPr marL="381000" lvl="1" indent="-266700" eaLnBrk="1" hangingPunct="1">
              <a:spcAft>
                <a:spcPct val="20000"/>
              </a:spcAft>
              <a:buFont typeface="Wingdings" panose="05000000000000000000" pitchFamily="2" charset="2"/>
              <a:buChar char="§"/>
            </a:pPr>
            <a:r>
              <a:rPr lang="en-US" altLang="en-US" smtClean="0">
                <a:latin typeface="Palatino Linotype" panose="02040502050505030304" pitchFamily="18" charset="0"/>
              </a:rPr>
              <a:t>The Scientific Attitude</a:t>
            </a:r>
          </a:p>
          <a:p>
            <a:pPr marL="381000" lvl="1" indent="-266700" eaLnBrk="1" hangingPunct="1">
              <a:spcAft>
                <a:spcPct val="20000"/>
              </a:spcAft>
              <a:buFont typeface="Wingdings" panose="05000000000000000000" pitchFamily="2" charset="2"/>
              <a:buChar char="§"/>
            </a:pPr>
            <a:r>
              <a:rPr lang="en-US" altLang="en-US" smtClean="0">
                <a:latin typeface="Palatino Linotype" panose="02040502050505030304" pitchFamily="18" charset="0"/>
              </a:rPr>
              <a:t>The Scientific Method</a:t>
            </a:r>
          </a:p>
          <a:p>
            <a:pPr marL="0" indent="0" eaLnBrk="1" hangingPunct="1">
              <a:lnSpc>
                <a:spcPct val="15000"/>
              </a:lnSpc>
              <a:spcAft>
                <a:spcPct val="20000"/>
              </a:spcAft>
              <a:buFont typeface="Wingdings" panose="05000000000000000000" pitchFamily="2" charset="2"/>
              <a:buNone/>
            </a:pPr>
            <a:endParaRPr lang="en-US" altLang="en-US" sz="3600" smtClean="0">
              <a:solidFill>
                <a:srgbClr val="0000FF"/>
              </a:solidFill>
              <a:latin typeface="Palatino Linotype" panose="02040502050505030304" pitchFamily="18" charset="0"/>
            </a:endParaRPr>
          </a:p>
          <a:p>
            <a:pPr marL="0" indent="0" eaLnBrk="1" hangingPunct="1">
              <a:lnSpc>
                <a:spcPct val="15000"/>
              </a:lnSpc>
              <a:spcAft>
                <a:spcPct val="20000"/>
              </a:spcAft>
              <a:buFont typeface="Wingdings" panose="05000000000000000000" pitchFamily="2" charset="2"/>
              <a:buNone/>
            </a:pPr>
            <a:endParaRPr lang="en-US" altLang="en-US" sz="3600" smtClean="0">
              <a:solidFill>
                <a:srgbClr val="0000FF"/>
              </a:solidFill>
              <a:latin typeface="Palatino Linotype" panose="02040502050505030304" pitchFamily="18"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02C863-A5E8-43D4-BC57-8157BCF5D281}" type="slidenum">
              <a:rPr lang="en-US" altLang="en-US" sz="1400" smtClean="0"/>
              <a:pPr>
                <a:spcBef>
                  <a:spcPct val="0"/>
                </a:spcBef>
                <a:buFontTx/>
                <a:buNone/>
              </a:pPr>
              <a:t>113</a:t>
            </a:fld>
            <a:endParaRPr lang="en-US" altLang="en-US" sz="1400" smtClean="0"/>
          </a:p>
        </p:txBody>
      </p:sp>
      <p:sp>
        <p:nvSpPr>
          <p:cNvPr id="123907"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Impression of Psychology </a:t>
            </a:r>
          </a:p>
        </p:txBody>
      </p:sp>
      <p:sp>
        <p:nvSpPr>
          <p:cNvPr id="123908" name="Rectangle 3"/>
          <p:cNvSpPr>
            <a:spLocks noGrp="1" noChangeArrowheads="1"/>
          </p:cNvSpPr>
          <p:nvPr>
            <p:ph type="body" idx="1"/>
          </p:nvPr>
        </p:nvSpPr>
        <p:spPr>
          <a:xfrm>
            <a:off x="685800" y="1371600"/>
            <a:ext cx="7772400" cy="1447800"/>
          </a:xfrm>
        </p:spPr>
        <p:txBody>
          <a:bodyPr/>
          <a:lstStyle/>
          <a:p>
            <a:pPr marL="0" indent="0" algn="ctr" eaLnBrk="1" hangingPunct="1">
              <a:buFontTx/>
              <a:buNone/>
            </a:pPr>
            <a:r>
              <a:rPr lang="en-US" altLang="en-US" sz="2800" smtClean="0">
                <a:latin typeface="Palatino Linotype" panose="02040502050505030304" pitchFamily="18" charset="0"/>
              </a:rPr>
              <a:t>Hoping to satisfy curiosity, many people listen to talk-radio counselors and psychics to know about others and themselves.</a:t>
            </a:r>
          </a:p>
        </p:txBody>
      </p:sp>
      <p:pic>
        <p:nvPicPr>
          <p:cNvPr id="123909" name="Picture 4" descr="2FRAbp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5"/>
          <p:cNvSpPr txBox="1">
            <a:spLocks noChangeArrowheads="1"/>
          </p:cNvSpPr>
          <p:nvPr/>
        </p:nvSpPr>
        <p:spPr bwMode="auto">
          <a:xfrm>
            <a:off x="1050925" y="5700713"/>
            <a:ext cx="2914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Palatino Linotype" panose="02040502050505030304" pitchFamily="18" charset="0"/>
              </a:rPr>
              <a:t>Dr. Crane (radio-shrink)</a:t>
            </a:r>
          </a:p>
        </p:txBody>
      </p:sp>
      <p:sp>
        <p:nvSpPr>
          <p:cNvPr id="123911" name="Rectangle 6"/>
          <p:cNvSpPr>
            <a:spLocks noChangeArrowheads="1"/>
          </p:cNvSpPr>
          <p:nvPr/>
        </p:nvSpPr>
        <p:spPr bwMode="auto">
          <a:xfrm rot="5400000">
            <a:off x="3560762" y="4916488"/>
            <a:ext cx="1439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http://www.nbc.com</a:t>
            </a:r>
          </a:p>
        </p:txBody>
      </p:sp>
      <p:pic>
        <p:nvPicPr>
          <p:cNvPr id="123912" name="Picture 7" descr="PDZV01P02_13B"/>
          <p:cNvPicPr>
            <a:picLocks noChangeAspect="1" noChangeArrowheads="1"/>
          </p:cNvPicPr>
          <p:nvPr/>
        </p:nvPicPr>
        <p:blipFill>
          <a:blip r:embed="rId3">
            <a:extLst>
              <a:ext uri="{28A0092B-C50C-407E-A947-70E740481C1C}">
                <a14:useLocalDpi xmlns:a14="http://schemas.microsoft.com/office/drawing/2010/main" val="0"/>
              </a:ext>
            </a:extLst>
          </a:blip>
          <a:srcRect l="6740" t="6989" r="6435" b="10588"/>
          <a:stretch>
            <a:fillRect/>
          </a:stretch>
        </p:blipFill>
        <p:spPr bwMode="auto">
          <a:xfrm>
            <a:off x="4953000" y="3429000"/>
            <a:ext cx="33274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Rectangle 8"/>
          <p:cNvSpPr>
            <a:spLocks noChangeArrowheads="1"/>
          </p:cNvSpPr>
          <p:nvPr/>
        </p:nvSpPr>
        <p:spPr bwMode="auto">
          <a:xfrm rot="5400000">
            <a:off x="7428707" y="4761706"/>
            <a:ext cx="1873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http://www.photovault.com</a:t>
            </a:r>
          </a:p>
        </p:txBody>
      </p:sp>
      <p:sp>
        <p:nvSpPr>
          <p:cNvPr id="123914" name="Text Box 9"/>
          <p:cNvSpPr txBox="1">
            <a:spLocks noChangeArrowheads="1"/>
          </p:cNvSpPr>
          <p:nvPr/>
        </p:nvSpPr>
        <p:spPr bwMode="auto">
          <a:xfrm>
            <a:off x="5410200" y="5715000"/>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Palatino Linotype" panose="02040502050505030304" pitchFamily="18" charset="0"/>
              </a:rPr>
              <a:t>Psychic (Ball gazing)</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5F7AF0-781A-49D3-8F6D-8FAEE85C7648}" type="slidenum">
              <a:rPr lang="en-US" altLang="en-US" sz="1400" smtClean="0"/>
              <a:pPr>
                <a:spcBef>
                  <a:spcPct val="0"/>
                </a:spcBef>
                <a:buFontTx/>
                <a:buNone/>
              </a:pPr>
              <a:t>114</a:t>
            </a:fld>
            <a:endParaRPr lang="en-US" altLang="en-US" sz="1400" smtClean="0"/>
          </a:p>
        </p:txBody>
      </p:sp>
      <p:sp>
        <p:nvSpPr>
          <p:cNvPr id="124931" name="Rectangle 2"/>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The Need for Psychological Science</a:t>
            </a:r>
          </a:p>
        </p:txBody>
      </p:sp>
      <p:sp>
        <p:nvSpPr>
          <p:cNvPr id="124932" name="Rectangle 3"/>
          <p:cNvSpPr>
            <a:spLocks noGrp="1" noChangeArrowheads="1"/>
          </p:cNvSpPr>
          <p:nvPr>
            <p:ph type="body" idx="1"/>
          </p:nvPr>
        </p:nvSpPr>
        <p:spPr>
          <a:xfrm>
            <a:off x="442913" y="1600200"/>
            <a:ext cx="8229600" cy="457200"/>
          </a:xfrm>
        </p:spPr>
        <p:txBody>
          <a:bodyPr/>
          <a:lstStyle/>
          <a:p>
            <a:pPr marL="609600" indent="-609600" algn="ctr" eaLnBrk="1" hangingPunct="1">
              <a:lnSpc>
                <a:spcPct val="80000"/>
              </a:lnSpc>
              <a:buFont typeface="Wingdings" panose="05000000000000000000" pitchFamily="2" charset="2"/>
              <a:buNone/>
            </a:pPr>
            <a:r>
              <a:rPr lang="en-US" altLang="en-US" sz="2800" smtClean="0">
                <a:latin typeface="Palatino Linotype" panose="02040502050505030304" pitchFamily="18" charset="0"/>
              </a:rPr>
              <a:t>Intuition &amp; Common Sense</a:t>
            </a:r>
          </a:p>
        </p:txBody>
      </p:sp>
      <p:sp>
        <p:nvSpPr>
          <p:cNvPr id="124933" name="Rectangle 4"/>
          <p:cNvSpPr>
            <a:spLocks noChangeArrowheads="1"/>
          </p:cNvSpPr>
          <p:nvPr/>
        </p:nvSpPr>
        <p:spPr bwMode="auto">
          <a:xfrm>
            <a:off x="457200" y="2438400"/>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Palatino Linotype" panose="02040502050505030304" pitchFamily="18" charset="0"/>
              </a:rPr>
              <a:t>Many of us believe that intuition and common sense are enough to bring forth answers about human nature.</a:t>
            </a:r>
          </a:p>
        </p:txBody>
      </p:sp>
      <p:sp>
        <p:nvSpPr>
          <p:cNvPr id="121861" name="Rectangle 5"/>
          <p:cNvSpPr>
            <a:spLocks noChangeArrowheads="1"/>
          </p:cNvSpPr>
          <p:nvPr/>
        </p:nvSpPr>
        <p:spPr bwMode="auto">
          <a:xfrm>
            <a:off x="685800" y="449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Palatino Linotype" panose="02040502050505030304" pitchFamily="18" charset="0"/>
              </a:rPr>
              <a:t>Although intuition and common sense may aid queries, they are not free of error.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dissolve">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36C671-088F-4FAB-81DA-0C7B21D0DC88}" type="slidenum">
              <a:rPr lang="en-US" altLang="en-US" sz="1400" smtClean="0"/>
              <a:pPr>
                <a:spcBef>
                  <a:spcPct val="0"/>
                </a:spcBef>
                <a:buFontTx/>
                <a:buNone/>
              </a:pPr>
              <a:t>115</a:t>
            </a:fld>
            <a:endParaRPr lang="en-US" altLang="en-US" sz="1400" smtClean="0"/>
          </a:p>
        </p:txBody>
      </p:sp>
      <p:sp>
        <p:nvSpPr>
          <p:cNvPr id="126979"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Limits of Intuition</a:t>
            </a:r>
          </a:p>
        </p:txBody>
      </p:sp>
      <p:sp>
        <p:nvSpPr>
          <p:cNvPr id="126980" name="Rectangle 3"/>
          <p:cNvSpPr>
            <a:spLocks noGrp="1" noChangeArrowheads="1"/>
          </p:cNvSpPr>
          <p:nvPr>
            <p:ph type="body" sz="half" idx="1"/>
          </p:nvPr>
        </p:nvSpPr>
        <p:spPr>
          <a:xfrm>
            <a:off x="469900" y="2438400"/>
            <a:ext cx="4038600" cy="1752600"/>
          </a:xfrm>
        </p:spPr>
        <p:txBody>
          <a:bodyPr/>
          <a:lstStyle/>
          <a:p>
            <a:pPr marL="0" indent="0" algn="ctr" eaLnBrk="1" hangingPunct="1">
              <a:buFont typeface="Wingdings" panose="05000000000000000000" pitchFamily="2" charset="2"/>
              <a:buNone/>
            </a:pPr>
            <a:r>
              <a:rPr lang="en-US" altLang="en-US" sz="2800" smtClean="0">
                <a:latin typeface="Palatino Linotype" panose="02040502050505030304" pitchFamily="18" charset="0"/>
              </a:rPr>
              <a:t>Personal interviewers tend to be overconfident of their “gut feelings” about job applicants.</a:t>
            </a:r>
          </a:p>
        </p:txBody>
      </p:sp>
      <p:pic>
        <p:nvPicPr>
          <p:cNvPr id="126981" name="Picture 4" descr="12673_MyersPsy8e_01UN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212975"/>
            <a:ext cx="4038600" cy="329882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2" name="Text Box 5"/>
          <p:cNvSpPr txBox="1">
            <a:spLocks noChangeArrowheads="1"/>
          </p:cNvSpPr>
          <p:nvPr/>
        </p:nvSpPr>
        <p:spPr bwMode="auto">
          <a:xfrm>
            <a:off x="4800600" y="58674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6983" name="Text Box 6"/>
          <p:cNvSpPr txBox="1">
            <a:spLocks noChangeArrowheads="1"/>
          </p:cNvSpPr>
          <p:nvPr/>
        </p:nvSpPr>
        <p:spPr bwMode="auto">
          <a:xfrm>
            <a:off x="2438400" y="57150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6984" name="Text Box 7"/>
          <p:cNvSpPr txBox="1">
            <a:spLocks noChangeArrowheads="1"/>
          </p:cNvSpPr>
          <p:nvPr/>
        </p:nvSpPr>
        <p:spPr bwMode="auto">
          <a:xfrm rot="5400000">
            <a:off x="8141494" y="4812506"/>
            <a:ext cx="1365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imes New Roman" panose="02020603050405020304" pitchFamily="18" charset="0"/>
              </a:rPr>
              <a:t>Taxi/ Getty Images</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B2010C-35D9-40B3-A295-A6F12C80B295}" type="slidenum">
              <a:rPr lang="en-US" altLang="en-US" sz="1400" smtClean="0"/>
              <a:pPr>
                <a:spcBef>
                  <a:spcPct val="0"/>
                </a:spcBef>
                <a:buFontTx/>
                <a:buNone/>
              </a:pPr>
              <a:t>116</a:t>
            </a:fld>
            <a:endParaRPr lang="en-US" altLang="en-US" sz="1400" smtClean="0"/>
          </a:p>
        </p:txBody>
      </p:sp>
      <p:sp>
        <p:nvSpPr>
          <p:cNvPr id="128003"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Errors of Common Sense</a:t>
            </a:r>
          </a:p>
        </p:txBody>
      </p:sp>
      <p:sp>
        <p:nvSpPr>
          <p:cNvPr id="128004" name="Rectangle 3"/>
          <p:cNvSpPr>
            <a:spLocks noGrp="1" noChangeArrowheads="1"/>
          </p:cNvSpPr>
          <p:nvPr>
            <p:ph type="body" idx="1"/>
          </p:nvPr>
        </p:nvSpPr>
        <p:spPr>
          <a:xfrm>
            <a:off x="442913" y="1600200"/>
            <a:ext cx="8229600" cy="457200"/>
          </a:xfrm>
        </p:spPr>
        <p:txBody>
          <a:bodyPr/>
          <a:lstStyle/>
          <a:p>
            <a:pPr marL="609600" indent="-609600" algn="ctr" eaLnBrk="1" hangingPunct="1">
              <a:lnSpc>
                <a:spcPct val="80000"/>
              </a:lnSpc>
              <a:buFont typeface="Wingdings" panose="05000000000000000000" pitchFamily="2" charset="2"/>
              <a:buNone/>
            </a:pPr>
            <a:r>
              <a:rPr lang="en-US" altLang="en-US" sz="2800" smtClean="0">
                <a:latin typeface="Palatino Linotype" panose="02040502050505030304" pitchFamily="18" charset="0"/>
              </a:rPr>
              <a:t>Try this !</a:t>
            </a:r>
          </a:p>
        </p:txBody>
      </p:sp>
      <p:sp>
        <p:nvSpPr>
          <p:cNvPr id="128005" name="Rectangle 4"/>
          <p:cNvSpPr>
            <a:spLocks noChangeArrowheads="1"/>
          </p:cNvSpPr>
          <p:nvPr/>
        </p:nvSpPr>
        <p:spPr bwMode="auto">
          <a:xfrm>
            <a:off x="457200" y="2286000"/>
            <a:ext cx="8229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Palatino Linotype" panose="02040502050505030304" pitchFamily="18" charset="0"/>
              </a:rPr>
              <a:t>If you were to fold a piece of paper (0.1 mm thick) 100 times, how large do you think its thickness would be?</a:t>
            </a:r>
          </a:p>
        </p:txBody>
      </p:sp>
      <p:sp>
        <p:nvSpPr>
          <p:cNvPr id="124933" name="Rectangle 5"/>
          <p:cNvSpPr>
            <a:spLocks noChangeArrowheads="1"/>
          </p:cNvSpPr>
          <p:nvPr/>
        </p:nvSpPr>
        <p:spPr bwMode="auto">
          <a:xfrm>
            <a:off x="685800" y="41148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Palatino Linotype" panose="02040502050505030304" pitchFamily="18" charset="0"/>
              </a:rPr>
              <a:t>800,000,000,000,000 times the distance between the sun and the earth.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dissolve">
                                      <p:cBhvr>
                                        <p:cTn id="7"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Or which would you rather have…</a:t>
            </a:r>
            <a:endParaRPr lang="en-US" dirty="0"/>
          </a:p>
        </p:txBody>
      </p:sp>
      <p:sp>
        <p:nvSpPr>
          <p:cNvPr id="130051" name="Content Placeholder 2"/>
          <p:cNvSpPr>
            <a:spLocks noGrp="1"/>
          </p:cNvSpPr>
          <p:nvPr>
            <p:ph idx="1"/>
          </p:nvPr>
        </p:nvSpPr>
        <p:spPr/>
        <p:txBody>
          <a:bodyPr/>
          <a:lstStyle/>
          <a:p>
            <a:r>
              <a:rPr lang="en-US" altLang="en-US" smtClean="0"/>
              <a:t>A million dollars today</a:t>
            </a:r>
          </a:p>
          <a:p>
            <a:r>
              <a:rPr lang="en-US" altLang="en-US" smtClean="0"/>
              <a:t>Or</a:t>
            </a:r>
          </a:p>
          <a:p>
            <a:r>
              <a:rPr lang="en-US" altLang="en-US" smtClean="0"/>
              <a:t>A penny that doubles everyday for a month</a:t>
            </a:r>
          </a:p>
          <a:p>
            <a:endParaRPr lang="en-US" altLang="en-US" smtClean="0"/>
          </a:p>
          <a:p>
            <a:r>
              <a:rPr lang="en-US" altLang="en-US" smtClean="0"/>
              <a:t>Take your time…</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457200" y="1493838"/>
            <a:ext cx="8229600" cy="4525962"/>
          </a:xfrm>
        </p:spPr>
        <p:txBody>
          <a:bodyPr>
            <a:normAutofit fontScale="92500" lnSpcReduction="20000"/>
          </a:bodyPr>
          <a:lstStyle/>
          <a:p>
            <a:pPr>
              <a:defRPr/>
            </a:pPr>
            <a:r>
              <a:rPr lang="en-US" dirty="0" smtClean="0"/>
              <a:t>.01</a:t>
            </a:r>
          </a:p>
          <a:p>
            <a:pPr>
              <a:defRPr/>
            </a:pPr>
            <a:r>
              <a:rPr lang="en-US" dirty="0" smtClean="0"/>
              <a:t>.02</a:t>
            </a:r>
          </a:p>
          <a:p>
            <a:pPr>
              <a:defRPr/>
            </a:pPr>
            <a:r>
              <a:rPr lang="en-US" dirty="0" smtClean="0"/>
              <a:t>.04</a:t>
            </a:r>
          </a:p>
          <a:p>
            <a:pPr>
              <a:defRPr/>
            </a:pPr>
            <a:r>
              <a:rPr lang="en-US" dirty="0" smtClean="0"/>
              <a:t>.08</a:t>
            </a:r>
          </a:p>
          <a:p>
            <a:pPr>
              <a:defRPr/>
            </a:pPr>
            <a:r>
              <a:rPr lang="en-US" dirty="0" smtClean="0"/>
              <a:t>.16</a:t>
            </a:r>
          </a:p>
          <a:p>
            <a:pPr>
              <a:defRPr/>
            </a:pPr>
            <a:r>
              <a:rPr lang="en-US" dirty="0" smtClean="0"/>
              <a:t>.32</a:t>
            </a:r>
          </a:p>
          <a:p>
            <a:pPr>
              <a:defRPr/>
            </a:pPr>
            <a:r>
              <a:rPr lang="en-US" dirty="0" smtClean="0"/>
              <a:t>.64</a:t>
            </a:r>
          </a:p>
          <a:p>
            <a:pPr>
              <a:defRPr/>
            </a:pPr>
            <a:r>
              <a:rPr lang="en-US" dirty="0" smtClean="0"/>
              <a:t>By day 8 you have….  $1.28 </a:t>
            </a:r>
          </a:p>
          <a:p>
            <a:pPr marL="0" indent="0">
              <a:buFont typeface="Wingdings 3" panose="05040102010807070707" pitchFamily="18" charset="2"/>
              <a:buNone/>
              <a:defRPr/>
            </a:pPr>
            <a:r>
              <a:rPr lang="en-US" dirty="0"/>
              <a:t>	</a:t>
            </a:r>
            <a:r>
              <a:rPr lang="en-US" dirty="0" smtClean="0"/>
              <a:t>	(ready to reconsider?)</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altLang="en-US" smtClean="0"/>
          </a:p>
        </p:txBody>
      </p:sp>
      <p:sp>
        <p:nvSpPr>
          <p:cNvPr id="132099" name="Content Placeholder 2"/>
          <p:cNvSpPr>
            <a:spLocks noGrp="1"/>
          </p:cNvSpPr>
          <p:nvPr>
            <p:ph idx="1"/>
          </p:nvPr>
        </p:nvSpPr>
        <p:spPr/>
        <p:txBody>
          <a:bodyPr/>
          <a:lstStyle/>
          <a:p>
            <a:r>
              <a:rPr lang="en-US" altLang="en-US" smtClean="0"/>
              <a:t>$2.56</a:t>
            </a:r>
          </a:p>
          <a:p>
            <a:r>
              <a:rPr lang="en-US" altLang="en-US" smtClean="0"/>
              <a:t>$5.12</a:t>
            </a:r>
          </a:p>
          <a:p>
            <a:r>
              <a:rPr lang="en-US" altLang="en-US" smtClean="0"/>
              <a:t>$10.24</a:t>
            </a:r>
          </a:p>
          <a:p>
            <a:r>
              <a:rPr lang="en-US" altLang="en-US" smtClean="0"/>
              <a:t>$20.48</a:t>
            </a:r>
          </a:p>
          <a:p>
            <a:r>
              <a:rPr lang="en-US" altLang="en-US" smtClean="0"/>
              <a:t>$40.96</a:t>
            </a:r>
          </a:p>
          <a:p>
            <a:r>
              <a:rPr lang="en-US" altLang="en-US" smtClean="0"/>
              <a:t>$81.92</a:t>
            </a:r>
          </a:p>
          <a:p>
            <a:r>
              <a:rPr lang="en-US" altLang="en-US" smtClean="0"/>
              <a:t>By day 15…  $163.84</a:t>
            </a:r>
          </a:p>
          <a:p>
            <a:endParaRPr lang="en-US"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cture19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smtClean="0"/>
              <a:t>In the interest of time…</a:t>
            </a:r>
          </a:p>
        </p:txBody>
      </p:sp>
      <p:sp>
        <p:nvSpPr>
          <p:cNvPr id="3" name="Content Placeholder 2"/>
          <p:cNvSpPr>
            <a:spLocks noGrp="1"/>
          </p:cNvSpPr>
          <p:nvPr>
            <p:ph idx="1"/>
          </p:nvPr>
        </p:nvSpPr>
        <p:spPr/>
        <p:txBody>
          <a:bodyPr>
            <a:normAutofit fontScale="55000" lnSpcReduction="20000"/>
          </a:bodyPr>
          <a:lstStyle/>
          <a:p>
            <a:pPr>
              <a:defRPr/>
            </a:pPr>
            <a:r>
              <a:rPr lang="en-US" dirty="0"/>
              <a:t>16 $327.68</a:t>
            </a:r>
            <a:br>
              <a:rPr lang="en-US" dirty="0"/>
            </a:br>
            <a:r>
              <a:rPr lang="en-US" dirty="0"/>
              <a:t>17 $655.36</a:t>
            </a:r>
            <a:br>
              <a:rPr lang="en-US" dirty="0"/>
            </a:br>
            <a:r>
              <a:rPr lang="en-US" dirty="0"/>
              <a:t>18 $1,310.72</a:t>
            </a:r>
            <a:br>
              <a:rPr lang="en-US" dirty="0"/>
            </a:br>
            <a:r>
              <a:rPr lang="en-US" dirty="0"/>
              <a:t>19 $2,621.44</a:t>
            </a:r>
            <a:br>
              <a:rPr lang="en-US" dirty="0"/>
            </a:br>
            <a:r>
              <a:rPr lang="en-US" dirty="0"/>
              <a:t>20 $5,242.88</a:t>
            </a:r>
            <a:br>
              <a:rPr lang="en-US" dirty="0"/>
            </a:br>
            <a:r>
              <a:rPr lang="en-US" dirty="0"/>
              <a:t>21 $10,485.76</a:t>
            </a:r>
            <a:br>
              <a:rPr lang="en-US" dirty="0"/>
            </a:br>
            <a:r>
              <a:rPr lang="en-US" dirty="0"/>
              <a:t>22 $20,971.52</a:t>
            </a:r>
            <a:br>
              <a:rPr lang="en-US" dirty="0"/>
            </a:br>
            <a:r>
              <a:rPr lang="en-US" dirty="0"/>
              <a:t>23 $41,943.04</a:t>
            </a:r>
            <a:br>
              <a:rPr lang="en-US" dirty="0"/>
            </a:br>
            <a:r>
              <a:rPr lang="en-US" dirty="0"/>
              <a:t>24 $83,886.08</a:t>
            </a:r>
            <a:br>
              <a:rPr lang="en-US" dirty="0"/>
            </a:br>
            <a:r>
              <a:rPr lang="en-US" dirty="0"/>
              <a:t>25 $167,772.16</a:t>
            </a:r>
            <a:br>
              <a:rPr lang="en-US" dirty="0"/>
            </a:br>
            <a:r>
              <a:rPr lang="en-US" dirty="0"/>
              <a:t>26 $335,544.32</a:t>
            </a:r>
            <a:br>
              <a:rPr lang="en-US" dirty="0"/>
            </a:br>
            <a:r>
              <a:rPr lang="en-US" dirty="0"/>
              <a:t>27 $671,088.64</a:t>
            </a:r>
            <a:br>
              <a:rPr lang="en-US" dirty="0"/>
            </a:br>
            <a:r>
              <a:rPr lang="en-US" dirty="0"/>
              <a:t>28 $1,342,177.28</a:t>
            </a:r>
            <a:br>
              <a:rPr lang="en-US" dirty="0"/>
            </a:br>
            <a:r>
              <a:rPr lang="en-US" dirty="0"/>
              <a:t>29 $2,684,354.56</a:t>
            </a:r>
            <a:br>
              <a:rPr lang="en-US" dirty="0"/>
            </a:br>
            <a:r>
              <a:rPr lang="en-US" dirty="0"/>
              <a:t>30 $5,368,709.12</a:t>
            </a:r>
            <a:br>
              <a:rPr lang="en-US" dirty="0"/>
            </a:br>
            <a:r>
              <a:rPr lang="en-US" dirty="0"/>
              <a:t> </a:t>
            </a:r>
            <a:br>
              <a:rPr lang="en-US" dirty="0"/>
            </a:br>
            <a:r>
              <a:rPr lang="en-US" dirty="0"/>
              <a:t>Total $10,737,418.23</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body" idx="1"/>
          </p:nvPr>
        </p:nvSpPr>
        <p:spPr>
          <a:xfrm>
            <a:off x="457200" y="1600200"/>
            <a:ext cx="8229600" cy="3581400"/>
          </a:xfrm>
        </p:spPr>
        <p:txBody>
          <a:bodyPr/>
          <a:lstStyle/>
          <a:p>
            <a:pPr marL="0" indent="0" algn="ctr" eaLnBrk="1" hangingPunct="1">
              <a:buFont typeface="Wingdings" panose="05000000000000000000" pitchFamily="2" charset="2"/>
              <a:buNone/>
            </a:pPr>
            <a:r>
              <a:rPr lang="en-US" altLang="en-US" sz="2800" smtClean="0">
                <a:solidFill>
                  <a:schemeClr val="bg2"/>
                </a:solidFill>
                <a:latin typeface="Berlin Sans FB" panose="020E0602020502020306" pitchFamily="34" charset="0"/>
              </a:rPr>
              <a:t>Hindsight Bias </a:t>
            </a:r>
            <a:r>
              <a:rPr lang="en-US" altLang="en-US" sz="2800" smtClean="0">
                <a:latin typeface="Berlin Sans FB" panose="020E0602020502020306" pitchFamily="34" charset="0"/>
              </a:rPr>
              <a:t>is the “I-knew-it-all-along” phenomenon.</a:t>
            </a:r>
            <a:r>
              <a:rPr lang="en-US" altLang="en-US" sz="2800" smtClean="0">
                <a:solidFill>
                  <a:srgbClr val="0000FF"/>
                </a:solidFill>
                <a:latin typeface="Berlin Sans FB" panose="020E0602020502020306" pitchFamily="34" charset="0"/>
              </a:rPr>
              <a:t> </a:t>
            </a:r>
          </a:p>
          <a:p>
            <a:pPr marL="0" indent="0" algn="ctr" eaLnBrk="1" hangingPunct="1">
              <a:buFont typeface="Wingdings" panose="05000000000000000000" pitchFamily="2" charset="2"/>
              <a:buNone/>
            </a:pPr>
            <a:endParaRPr lang="en-US" altLang="en-US" sz="2800" smtClean="0">
              <a:solidFill>
                <a:srgbClr val="0000FF"/>
              </a:solidFill>
              <a:latin typeface="Berlin Sans FB" panose="020E0602020502020306" pitchFamily="34" charset="0"/>
            </a:endParaRPr>
          </a:p>
          <a:p>
            <a:pPr marL="0" indent="0" algn="ctr" eaLnBrk="1" hangingPunct="1">
              <a:buFont typeface="Wingdings" panose="05000000000000000000" pitchFamily="2" charset="2"/>
              <a:buNone/>
            </a:pPr>
            <a:r>
              <a:rPr lang="en-US" altLang="en-US" sz="2800" smtClean="0">
                <a:latin typeface="Comic Sans MS" panose="030F0702030302020204" pitchFamily="66" charset="0"/>
              </a:rPr>
              <a:t>We tend to believe, after learning about an outcome, that we would have foreseen it. We knew that the mortgage bubble would burst, only after it did.</a:t>
            </a:r>
          </a:p>
        </p:txBody>
      </p:sp>
      <p:sp>
        <p:nvSpPr>
          <p:cNvPr id="134147" name="Rectangle 3"/>
          <p:cNvSpPr>
            <a:spLocks noGrp="1" noChangeArrowheads="1"/>
          </p:cNvSpPr>
          <p:nvPr>
            <p:ph type="title"/>
          </p:nvPr>
        </p:nvSpPr>
        <p:spPr/>
        <p:txBody>
          <a:bodyPr/>
          <a:lstStyle/>
          <a:p>
            <a:pPr eaLnBrk="1" hangingPunct="1"/>
            <a:r>
              <a:rPr lang="en-US" altLang="en-US" sz="4000" smtClean="0">
                <a:solidFill>
                  <a:schemeClr val="tx1"/>
                </a:solidFill>
                <a:latin typeface="Berlin Sans FB" panose="020E0602020502020306" pitchFamily="34" charset="0"/>
              </a:rPr>
              <a:t>Hindsight Bias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21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17A427-29E3-4BAA-8CA2-B0DBE28513D6}" type="slidenum">
              <a:rPr lang="en-US" altLang="en-US" sz="1400" smtClean="0"/>
              <a:pPr>
                <a:spcBef>
                  <a:spcPct val="0"/>
                </a:spcBef>
                <a:buFontTx/>
                <a:buNone/>
              </a:pPr>
              <a:t>122</a:t>
            </a:fld>
            <a:endParaRPr lang="en-US" altLang="en-US" sz="1400" smtClean="0"/>
          </a:p>
        </p:txBody>
      </p:sp>
      <p:sp>
        <p:nvSpPr>
          <p:cNvPr id="136195" name="Rectangle 2"/>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Overconfidence</a:t>
            </a:r>
          </a:p>
        </p:txBody>
      </p:sp>
      <p:sp>
        <p:nvSpPr>
          <p:cNvPr id="136196" name="Rectangle 3"/>
          <p:cNvSpPr>
            <a:spLocks noGrp="1" noChangeArrowheads="1"/>
          </p:cNvSpPr>
          <p:nvPr>
            <p:ph type="body" sz="half" idx="1"/>
          </p:nvPr>
        </p:nvSpPr>
        <p:spPr>
          <a:xfrm>
            <a:off x="457200" y="1295400"/>
            <a:ext cx="4648200" cy="990600"/>
          </a:xfrm>
        </p:spPr>
        <p:txBody>
          <a:bodyPr/>
          <a:lstStyle/>
          <a:p>
            <a:pPr marL="0" indent="0" algn="ctr" eaLnBrk="1" hangingPunct="1">
              <a:buFont typeface="Wingdings" panose="05000000000000000000" pitchFamily="2" charset="2"/>
              <a:buNone/>
            </a:pPr>
            <a:r>
              <a:rPr lang="en-US" altLang="en-US" sz="2800" smtClean="0">
                <a:latin typeface="Palatino Linotype" panose="02040502050505030304" pitchFamily="18" charset="0"/>
              </a:rPr>
              <a:t>We tend to think we know more than we actually do. </a:t>
            </a:r>
          </a:p>
        </p:txBody>
      </p:sp>
      <p:sp>
        <p:nvSpPr>
          <p:cNvPr id="129028" name="Rectangle 4"/>
          <p:cNvSpPr>
            <a:spLocks noChangeArrowheads="1"/>
          </p:cNvSpPr>
          <p:nvPr/>
        </p:nvSpPr>
        <p:spPr bwMode="auto">
          <a:xfrm>
            <a:off x="5562600" y="2590800"/>
            <a:ext cx="3190875" cy="666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Anagram</a:t>
            </a:r>
          </a:p>
        </p:txBody>
      </p:sp>
      <p:sp>
        <p:nvSpPr>
          <p:cNvPr id="129029" name="Rectangle 5"/>
          <p:cNvSpPr>
            <a:spLocks noChangeArrowheads="1"/>
          </p:cNvSpPr>
          <p:nvPr/>
        </p:nvSpPr>
        <p:spPr bwMode="auto">
          <a:xfrm>
            <a:off x="7158038" y="4591050"/>
            <a:ext cx="1595437"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BARGE</a:t>
            </a:r>
          </a:p>
        </p:txBody>
      </p:sp>
      <p:sp>
        <p:nvSpPr>
          <p:cNvPr id="129030" name="Rectangle 6"/>
          <p:cNvSpPr>
            <a:spLocks noChangeArrowheads="1"/>
          </p:cNvSpPr>
          <p:nvPr/>
        </p:nvSpPr>
        <p:spPr bwMode="auto">
          <a:xfrm>
            <a:off x="5562600" y="4591050"/>
            <a:ext cx="1595438"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GRABE</a:t>
            </a:r>
          </a:p>
        </p:txBody>
      </p:sp>
      <p:sp>
        <p:nvSpPr>
          <p:cNvPr id="129031" name="Rectangle 7"/>
          <p:cNvSpPr>
            <a:spLocks noChangeArrowheads="1"/>
          </p:cNvSpPr>
          <p:nvPr/>
        </p:nvSpPr>
        <p:spPr bwMode="auto">
          <a:xfrm>
            <a:off x="7158038" y="3924300"/>
            <a:ext cx="1595437"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ENTRY</a:t>
            </a:r>
          </a:p>
        </p:txBody>
      </p:sp>
      <p:sp>
        <p:nvSpPr>
          <p:cNvPr id="129032" name="Rectangle 8"/>
          <p:cNvSpPr>
            <a:spLocks noChangeArrowheads="1"/>
          </p:cNvSpPr>
          <p:nvPr/>
        </p:nvSpPr>
        <p:spPr bwMode="auto">
          <a:xfrm>
            <a:off x="5562600" y="3924300"/>
            <a:ext cx="1595438"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ETYRN</a:t>
            </a:r>
          </a:p>
        </p:txBody>
      </p:sp>
      <p:sp>
        <p:nvSpPr>
          <p:cNvPr id="129033" name="Rectangle 9"/>
          <p:cNvSpPr>
            <a:spLocks noChangeArrowheads="1"/>
          </p:cNvSpPr>
          <p:nvPr/>
        </p:nvSpPr>
        <p:spPr bwMode="auto">
          <a:xfrm>
            <a:off x="7158038" y="3257550"/>
            <a:ext cx="1595437"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WATER</a:t>
            </a:r>
          </a:p>
        </p:txBody>
      </p:sp>
      <p:sp>
        <p:nvSpPr>
          <p:cNvPr id="129034" name="Rectangle 10"/>
          <p:cNvSpPr>
            <a:spLocks noChangeArrowheads="1"/>
          </p:cNvSpPr>
          <p:nvPr/>
        </p:nvSpPr>
        <p:spPr bwMode="auto">
          <a:xfrm>
            <a:off x="5562600" y="3257550"/>
            <a:ext cx="1595438" cy="66675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a:t>WREAT</a:t>
            </a:r>
          </a:p>
        </p:txBody>
      </p:sp>
      <p:sp>
        <p:nvSpPr>
          <p:cNvPr id="136204" name="Line 11"/>
          <p:cNvSpPr>
            <a:spLocks noChangeShapeType="1"/>
          </p:cNvSpPr>
          <p:nvPr/>
        </p:nvSpPr>
        <p:spPr bwMode="auto">
          <a:xfrm>
            <a:off x="5562600" y="2590800"/>
            <a:ext cx="31908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05" name="Line 12"/>
          <p:cNvSpPr>
            <a:spLocks noChangeShapeType="1"/>
          </p:cNvSpPr>
          <p:nvPr/>
        </p:nvSpPr>
        <p:spPr bwMode="auto">
          <a:xfrm>
            <a:off x="5562600" y="5257800"/>
            <a:ext cx="15954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06" name="Line 13"/>
          <p:cNvSpPr>
            <a:spLocks noChangeShapeType="1"/>
          </p:cNvSpPr>
          <p:nvPr/>
        </p:nvSpPr>
        <p:spPr bwMode="auto">
          <a:xfrm>
            <a:off x="5562600" y="2590800"/>
            <a:ext cx="0" cy="1333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07" name="Line 14"/>
          <p:cNvSpPr>
            <a:spLocks noChangeShapeType="1"/>
          </p:cNvSpPr>
          <p:nvPr/>
        </p:nvSpPr>
        <p:spPr bwMode="auto">
          <a:xfrm>
            <a:off x="8753475" y="2590800"/>
            <a:ext cx="0" cy="1333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08" name="Line 15"/>
          <p:cNvSpPr>
            <a:spLocks noChangeShapeType="1"/>
          </p:cNvSpPr>
          <p:nvPr/>
        </p:nvSpPr>
        <p:spPr bwMode="auto">
          <a:xfrm>
            <a:off x="5562600" y="3924300"/>
            <a:ext cx="0" cy="6667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09" name="Line 16"/>
          <p:cNvSpPr>
            <a:spLocks noChangeShapeType="1"/>
          </p:cNvSpPr>
          <p:nvPr/>
        </p:nvSpPr>
        <p:spPr bwMode="auto">
          <a:xfrm>
            <a:off x="8753475" y="3924300"/>
            <a:ext cx="0" cy="6667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10" name="Line 17"/>
          <p:cNvSpPr>
            <a:spLocks noChangeShapeType="1"/>
          </p:cNvSpPr>
          <p:nvPr/>
        </p:nvSpPr>
        <p:spPr bwMode="auto">
          <a:xfrm>
            <a:off x="5562600" y="4591050"/>
            <a:ext cx="0" cy="6667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11" name="Line 18"/>
          <p:cNvSpPr>
            <a:spLocks noChangeShapeType="1"/>
          </p:cNvSpPr>
          <p:nvPr/>
        </p:nvSpPr>
        <p:spPr bwMode="auto">
          <a:xfrm>
            <a:off x="8753475" y="4591050"/>
            <a:ext cx="0" cy="6667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36212" name="Line 19"/>
          <p:cNvSpPr>
            <a:spLocks noChangeShapeType="1"/>
          </p:cNvSpPr>
          <p:nvPr/>
        </p:nvSpPr>
        <p:spPr bwMode="auto">
          <a:xfrm>
            <a:off x="7158038" y="5257800"/>
            <a:ext cx="15954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a:p>
        </p:txBody>
      </p:sp>
      <p:sp>
        <p:nvSpPr>
          <p:cNvPr id="129044" name="Rectangle 20"/>
          <p:cNvSpPr>
            <a:spLocks noChangeArrowheads="1"/>
          </p:cNvSpPr>
          <p:nvPr/>
        </p:nvSpPr>
        <p:spPr bwMode="auto">
          <a:xfrm>
            <a:off x="457200" y="2667000"/>
            <a:ext cx="4648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 typeface="Wingdings" panose="05000000000000000000" pitchFamily="2" charset="2"/>
              <a:buNone/>
            </a:pPr>
            <a:r>
              <a:rPr lang="en-US" altLang="en-US" sz="2800">
                <a:latin typeface="Palatino Linotype" panose="02040502050505030304" pitchFamily="18" charset="0"/>
              </a:rPr>
              <a:t>How long do you think would it take to unscramble these anagrams?</a:t>
            </a:r>
          </a:p>
        </p:txBody>
      </p:sp>
      <p:sp>
        <p:nvSpPr>
          <p:cNvPr id="129045" name="Rectangle 21"/>
          <p:cNvSpPr>
            <a:spLocks noChangeArrowheads="1"/>
          </p:cNvSpPr>
          <p:nvPr/>
        </p:nvSpPr>
        <p:spPr bwMode="auto">
          <a:xfrm>
            <a:off x="457200" y="4114800"/>
            <a:ext cx="4648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 typeface="Wingdings" panose="05000000000000000000" pitchFamily="2" charset="2"/>
              <a:buNone/>
            </a:pPr>
            <a:r>
              <a:rPr lang="en-US" altLang="en-US" sz="2800">
                <a:latin typeface="Palatino Linotype" panose="02040502050505030304" pitchFamily="18" charset="0"/>
              </a:rPr>
              <a:t>People said about 10 seconds. On average they took about 3 minutes (Goranson, 1978).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9044"/>
                                        </p:tgtEl>
                                        <p:attrNameLst>
                                          <p:attrName>style.visibility</p:attrName>
                                        </p:attrNameLst>
                                      </p:cBhvr>
                                      <p:to>
                                        <p:strVal val="visible"/>
                                      </p:to>
                                    </p:set>
                                    <p:animEffect transition="in" filter="dissolve">
                                      <p:cBhvr>
                                        <p:cTn id="7" dur="500"/>
                                        <p:tgtEl>
                                          <p:spTgt spid="1290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9028"/>
                                        </p:tgtEl>
                                        <p:attrNameLst>
                                          <p:attrName>style.visibility</p:attrName>
                                        </p:attrNameLst>
                                      </p:cBhvr>
                                      <p:to>
                                        <p:strVal val="visible"/>
                                      </p:to>
                                    </p:set>
                                    <p:animEffect transition="in" filter="dissolve">
                                      <p:cBhvr>
                                        <p:cTn id="10" dur="500"/>
                                        <p:tgtEl>
                                          <p:spTgt spid="1290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9034"/>
                                        </p:tgtEl>
                                        <p:attrNameLst>
                                          <p:attrName>style.visibility</p:attrName>
                                        </p:attrNameLst>
                                      </p:cBhvr>
                                      <p:to>
                                        <p:strVal val="visible"/>
                                      </p:to>
                                    </p:set>
                                    <p:animEffect transition="in" filter="dissolve">
                                      <p:cBhvr>
                                        <p:cTn id="13" dur="500"/>
                                        <p:tgtEl>
                                          <p:spTgt spid="12903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9032"/>
                                        </p:tgtEl>
                                        <p:attrNameLst>
                                          <p:attrName>style.visibility</p:attrName>
                                        </p:attrNameLst>
                                      </p:cBhvr>
                                      <p:to>
                                        <p:strVal val="visible"/>
                                      </p:to>
                                    </p:set>
                                    <p:animEffect transition="in" filter="dissolve">
                                      <p:cBhvr>
                                        <p:cTn id="16" dur="500"/>
                                        <p:tgtEl>
                                          <p:spTgt spid="12903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9030"/>
                                        </p:tgtEl>
                                        <p:attrNameLst>
                                          <p:attrName>style.visibility</p:attrName>
                                        </p:attrNameLst>
                                      </p:cBhvr>
                                      <p:to>
                                        <p:strVal val="visible"/>
                                      </p:to>
                                    </p:set>
                                    <p:animEffect transition="in" filter="dissolve">
                                      <p:cBhvr>
                                        <p:cTn id="19" dur="500"/>
                                        <p:tgtEl>
                                          <p:spTgt spid="1290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9029"/>
                                        </p:tgtEl>
                                        <p:attrNameLst>
                                          <p:attrName>style.visibility</p:attrName>
                                        </p:attrNameLst>
                                      </p:cBhvr>
                                      <p:to>
                                        <p:strVal val="visible"/>
                                      </p:to>
                                    </p:set>
                                    <p:animEffect transition="in" filter="dissolve">
                                      <p:cBhvr>
                                        <p:cTn id="24" dur="500"/>
                                        <p:tgtEl>
                                          <p:spTgt spid="12902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9031"/>
                                        </p:tgtEl>
                                        <p:attrNameLst>
                                          <p:attrName>style.visibility</p:attrName>
                                        </p:attrNameLst>
                                      </p:cBhvr>
                                      <p:to>
                                        <p:strVal val="visible"/>
                                      </p:to>
                                    </p:set>
                                    <p:animEffect transition="in" filter="dissolve">
                                      <p:cBhvr>
                                        <p:cTn id="27" dur="500"/>
                                        <p:tgtEl>
                                          <p:spTgt spid="12903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9033"/>
                                        </p:tgtEl>
                                        <p:attrNameLst>
                                          <p:attrName>style.visibility</p:attrName>
                                        </p:attrNameLst>
                                      </p:cBhvr>
                                      <p:to>
                                        <p:strVal val="visible"/>
                                      </p:to>
                                    </p:set>
                                    <p:animEffect transition="in" filter="dissolve">
                                      <p:cBhvr>
                                        <p:cTn id="30" dur="500"/>
                                        <p:tgtEl>
                                          <p:spTgt spid="12903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9045"/>
                                        </p:tgtEl>
                                        <p:attrNameLst>
                                          <p:attrName>style.visibility</p:attrName>
                                        </p:attrNameLst>
                                      </p:cBhvr>
                                      <p:to>
                                        <p:strVal val="visible"/>
                                      </p:to>
                                    </p:set>
                                    <p:animEffect transition="in" filter="dissolve">
                                      <p:cBhvr>
                                        <p:cTn id="35" dur="500"/>
                                        <p:tgtEl>
                                          <p:spTgt spid="129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P spid="129029" grpId="0" animBg="1"/>
      <p:bldP spid="129030" grpId="0" animBg="1"/>
      <p:bldP spid="129031" grpId="0" animBg="1"/>
      <p:bldP spid="129032" grpId="0" animBg="1"/>
      <p:bldP spid="129033" grpId="0" animBg="1"/>
      <p:bldP spid="129034" grpId="0" animBg="1"/>
      <p:bldP spid="129044" grpId="0"/>
      <p:bldP spid="12904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C5F8ED-458E-4963-A72E-35639EBB68C9}" type="slidenum">
              <a:rPr lang="en-US" altLang="en-US" sz="1400" smtClean="0"/>
              <a:pPr>
                <a:spcBef>
                  <a:spcPct val="0"/>
                </a:spcBef>
                <a:buFontTx/>
                <a:buNone/>
              </a:pPr>
              <a:t>123</a:t>
            </a:fld>
            <a:endParaRPr lang="en-US" altLang="en-US" sz="1400" smtClean="0"/>
          </a:p>
        </p:txBody>
      </p:sp>
      <p:sp>
        <p:nvSpPr>
          <p:cNvPr id="138243"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Psychological Science</a:t>
            </a:r>
          </a:p>
        </p:txBody>
      </p:sp>
      <p:sp>
        <p:nvSpPr>
          <p:cNvPr id="90116" name="Rectangle 3"/>
          <p:cNvSpPr>
            <a:spLocks noGrp="1" noChangeArrowheads="1"/>
          </p:cNvSpPr>
          <p:nvPr>
            <p:ph type="body" idx="1"/>
          </p:nvPr>
        </p:nvSpPr>
        <p:spPr/>
        <p:txBody>
          <a:bodyPr/>
          <a:lstStyle/>
          <a:p>
            <a:pPr marL="609600" indent="-609600" eaLnBrk="1" hangingPunct="1">
              <a:buFont typeface="Wingdings" panose="05000000000000000000" pitchFamily="2" charset="2"/>
              <a:buAutoNum type="arabicPeriod"/>
            </a:pPr>
            <a:r>
              <a:rPr lang="en-US" altLang="en-US" smtClean="0">
                <a:latin typeface="Palatino Linotype" panose="02040502050505030304" pitchFamily="18" charset="0"/>
              </a:rPr>
              <a:t>How can we differentiate between uninformed opinions and examined conclusions?</a:t>
            </a:r>
          </a:p>
          <a:p>
            <a:pPr marL="609600" indent="-609600" eaLnBrk="1" hangingPunct="1">
              <a:buFont typeface="Wingdings" panose="05000000000000000000" pitchFamily="2" charset="2"/>
              <a:buAutoNum type="arabicPeriod"/>
            </a:pPr>
            <a:endParaRPr lang="en-US" altLang="en-US" smtClean="0">
              <a:latin typeface="Palatino Linotype" panose="02040502050505030304" pitchFamily="18" charset="0"/>
            </a:endParaRPr>
          </a:p>
          <a:p>
            <a:pPr marL="609600" indent="-609600" eaLnBrk="1" hangingPunct="1">
              <a:buFont typeface="Wingdings" panose="05000000000000000000" pitchFamily="2" charset="2"/>
              <a:buAutoNum type="arabicPeriod"/>
            </a:pPr>
            <a:r>
              <a:rPr lang="en-US" altLang="en-US" smtClean="0">
                <a:latin typeface="Palatino Linotype" panose="02040502050505030304" pitchFamily="18" charset="0"/>
              </a:rPr>
              <a:t>The science of psychology can help make these examined conclusions, which lead to our understanding what people </a:t>
            </a:r>
            <a:r>
              <a:rPr lang="en-US" altLang="en-US" i="1" smtClean="0">
                <a:latin typeface="Palatino Linotype" panose="02040502050505030304" pitchFamily="18" charset="0"/>
              </a:rPr>
              <a:t>feel, think, act,</a:t>
            </a:r>
            <a:r>
              <a:rPr lang="en-US" altLang="en-US" smtClean="0">
                <a:latin typeface="Palatino Linotype" panose="02040502050505030304" pitchFamily="18" charset="0"/>
              </a:rPr>
              <a:t> </a:t>
            </a:r>
            <a:r>
              <a:rPr lang="en-US" altLang="en-US" i="1" smtClean="0">
                <a:latin typeface="Palatino Linotype" panose="02040502050505030304" pitchFamily="18" charset="0"/>
              </a:rPr>
              <a:t>as they do!</a:t>
            </a:r>
          </a:p>
          <a:p>
            <a:pPr marL="609600" indent="-609600" eaLnBrk="1" hangingPunct="1">
              <a:buFontTx/>
              <a:buNone/>
            </a:pPr>
            <a:endParaRPr lang="en-US" altLang="en-US" smtClean="0">
              <a:latin typeface="Palatino Linotype" panose="0204050205050503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DD8B53-BB71-4351-8009-82CC85888400}" type="slidenum">
              <a:rPr lang="en-US" altLang="en-US" sz="1400" smtClean="0"/>
              <a:pPr>
                <a:spcBef>
                  <a:spcPct val="0"/>
                </a:spcBef>
                <a:buFontTx/>
                <a:buNone/>
              </a:pPr>
              <a:t>124</a:t>
            </a:fld>
            <a:endParaRPr lang="en-US" altLang="en-US" sz="1400" smtClean="0"/>
          </a:p>
        </p:txBody>
      </p:sp>
      <p:sp>
        <p:nvSpPr>
          <p:cNvPr id="139267" name="Rectangle 2"/>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The Scientific Attitude</a:t>
            </a:r>
          </a:p>
        </p:txBody>
      </p:sp>
      <p:sp>
        <p:nvSpPr>
          <p:cNvPr id="139268" name="Rectangle 3"/>
          <p:cNvSpPr>
            <a:spLocks noChangeArrowheads="1"/>
          </p:cNvSpPr>
          <p:nvPr/>
        </p:nvSpPr>
        <p:spPr bwMode="auto">
          <a:xfrm>
            <a:off x="457200" y="1752600"/>
            <a:ext cx="8229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Palatino Linotype" panose="02040502050505030304" pitchFamily="18" charset="0"/>
              </a:rPr>
              <a:t>The scientific attitude is composed of </a:t>
            </a:r>
            <a:r>
              <a:rPr lang="en-US" altLang="en-US" sz="2800">
                <a:solidFill>
                  <a:srgbClr val="0000FF"/>
                </a:solidFill>
                <a:latin typeface="Palatino Linotype" panose="02040502050505030304" pitchFamily="18" charset="0"/>
              </a:rPr>
              <a:t>curiosity </a:t>
            </a:r>
            <a:r>
              <a:rPr lang="en-US" altLang="en-US" sz="2800">
                <a:latin typeface="Palatino Linotype" panose="02040502050505030304" pitchFamily="18" charset="0"/>
              </a:rPr>
              <a:t>(passion for exploration), </a:t>
            </a:r>
            <a:r>
              <a:rPr lang="en-US" altLang="en-US" sz="2800">
                <a:solidFill>
                  <a:srgbClr val="0000FF"/>
                </a:solidFill>
                <a:latin typeface="Palatino Linotype" panose="02040502050505030304" pitchFamily="18" charset="0"/>
              </a:rPr>
              <a:t>skepticism</a:t>
            </a:r>
            <a:r>
              <a:rPr lang="en-US" altLang="en-US" sz="2800">
                <a:latin typeface="Palatino Linotype" panose="02040502050505030304" pitchFamily="18" charset="0"/>
              </a:rPr>
              <a:t> (doubting and questioning) and </a:t>
            </a:r>
            <a:r>
              <a:rPr lang="en-US" altLang="en-US" sz="2800">
                <a:solidFill>
                  <a:srgbClr val="0000FF"/>
                </a:solidFill>
                <a:latin typeface="Palatino Linotype" panose="02040502050505030304" pitchFamily="18" charset="0"/>
              </a:rPr>
              <a:t>humility</a:t>
            </a:r>
            <a:r>
              <a:rPr lang="en-US" altLang="en-US" sz="2800">
                <a:latin typeface="Palatino Linotype" panose="02040502050505030304" pitchFamily="18" charset="0"/>
              </a:rPr>
              <a:t> (humbleness to accept when wrong).</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5773AB-D108-48F9-A698-81ABDE4227EA}" type="slidenum">
              <a:rPr lang="en-US" altLang="en-US" sz="1400" smtClean="0"/>
              <a:pPr>
                <a:spcBef>
                  <a:spcPct val="0"/>
                </a:spcBef>
                <a:buFontTx/>
                <a:buNone/>
              </a:pPr>
              <a:t>125</a:t>
            </a:fld>
            <a:endParaRPr lang="en-US" altLang="en-US" sz="1400" smtClean="0"/>
          </a:p>
        </p:txBody>
      </p:sp>
      <p:sp>
        <p:nvSpPr>
          <p:cNvPr id="141315"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Critical Thinking</a:t>
            </a:r>
          </a:p>
        </p:txBody>
      </p:sp>
      <p:sp>
        <p:nvSpPr>
          <p:cNvPr id="141316" name="Rectangle 3"/>
          <p:cNvSpPr>
            <a:spLocks noGrp="1" noChangeArrowheads="1"/>
          </p:cNvSpPr>
          <p:nvPr>
            <p:ph type="body" sz="half" idx="1"/>
          </p:nvPr>
        </p:nvSpPr>
        <p:spPr/>
        <p:txBody>
          <a:bodyPr/>
          <a:lstStyle/>
          <a:p>
            <a:pPr marL="0" indent="0" algn="ctr" eaLnBrk="1" hangingPunct="1">
              <a:lnSpc>
                <a:spcPct val="85000"/>
              </a:lnSpc>
              <a:buFont typeface="Wingdings" panose="05000000000000000000" pitchFamily="2" charset="2"/>
              <a:buNone/>
            </a:pPr>
            <a:r>
              <a:rPr lang="en-US" altLang="en-US" sz="2800" smtClean="0">
                <a:latin typeface="Palatino Linotype" panose="02040502050505030304" pitchFamily="18" charset="0"/>
              </a:rPr>
              <a:t>Critical thinking does not blindly accept arguments and conclusions.</a:t>
            </a:r>
          </a:p>
          <a:p>
            <a:pPr marL="0" indent="0" algn="ctr" eaLnBrk="1" hangingPunct="1">
              <a:lnSpc>
                <a:spcPct val="85000"/>
              </a:lnSpc>
              <a:buFont typeface="Wingdings" panose="05000000000000000000" pitchFamily="2" charset="2"/>
              <a:buNone/>
            </a:pPr>
            <a:endParaRPr lang="en-US" altLang="en-US" sz="2800" smtClean="0">
              <a:latin typeface="Palatino Linotype" panose="02040502050505030304" pitchFamily="18" charset="0"/>
            </a:endParaRPr>
          </a:p>
          <a:p>
            <a:pPr marL="0" indent="0" algn="ctr" eaLnBrk="1" hangingPunct="1">
              <a:lnSpc>
                <a:spcPct val="85000"/>
              </a:lnSpc>
              <a:buFont typeface="Wingdings" panose="05000000000000000000" pitchFamily="2" charset="2"/>
              <a:buNone/>
            </a:pPr>
            <a:r>
              <a:rPr lang="en-US" altLang="en-US" sz="2800" smtClean="0">
                <a:latin typeface="Palatino Linotype" panose="02040502050505030304" pitchFamily="18" charset="0"/>
              </a:rPr>
              <a:t>It examines assumptions, discerns hidden values, evaluates evidence, assesses conclusions.</a:t>
            </a:r>
          </a:p>
        </p:txBody>
      </p:sp>
      <p:sp>
        <p:nvSpPr>
          <p:cNvPr id="141317" name="Text Box 4"/>
          <p:cNvSpPr txBox="1">
            <a:spLocks noChangeArrowheads="1"/>
          </p:cNvSpPr>
          <p:nvPr/>
        </p:nvSpPr>
        <p:spPr bwMode="auto">
          <a:xfrm>
            <a:off x="5051425" y="49926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a:latin typeface="Palatino Linotype" panose="02040502050505030304" pitchFamily="18" charset="0"/>
              </a:rPr>
              <a:t>The Amazing Randi</a:t>
            </a:r>
          </a:p>
        </p:txBody>
      </p:sp>
      <p:pic>
        <p:nvPicPr>
          <p:cNvPr id="141318" name="Picture 5" descr="12673_MyersPsy8e_01UN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1913" y="1231900"/>
            <a:ext cx="3246437" cy="365760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06E799-B02E-4A9B-AEE7-FDD9A67A4B27}" type="slidenum">
              <a:rPr lang="en-US" altLang="en-US" sz="1400" smtClean="0"/>
              <a:pPr>
                <a:spcBef>
                  <a:spcPct val="0"/>
                </a:spcBef>
                <a:buFontTx/>
                <a:buNone/>
              </a:pPr>
              <a:t>126</a:t>
            </a:fld>
            <a:endParaRPr lang="en-US" altLang="en-US" sz="1400" smtClean="0"/>
          </a:p>
        </p:txBody>
      </p:sp>
      <p:sp>
        <p:nvSpPr>
          <p:cNvPr id="143363" name="Rectangle 2"/>
          <p:cNvSpPr>
            <a:spLocks noGrp="1" noChangeArrowheads="1"/>
          </p:cNvSpPr>
          <p:nvPr>
            <p:ph type="title"/>
          </p:nvPr>
        </p:nvSpPr>
        <p:spPr/>
        <p:txBody>
          <a:bodyPr/>
          <a:lstStyle/>
          <a:p>
            <a:pPr eaLnBrk="1" hangingPunct="1"/>
            <a:r>
              <a:rPr lang="en-US" altLang="en-US" sz="4000" smtClean="0">
                <a:latin typeface="Palatino Linotype" panose="02040502050505030304" pitchFamily="18" charset="0"/>
              </a:rPr>
              <a:t>Scientific Method</a:t>
            </a:r>
          </a:p>
        </p:txBody>
      </p:sp>
      <p:sp>
        <p:nvSpPr>
          <p:cNvPr id="143364" name="Rectangle 3"/>
          <p:cNvSpPr>
            <a:spLocks noGrp="1" noChangeArrowheads="1"/>
          </p:cNvSpPr>
          <p:nvPr>
            <p:ph type="body" idx="1"/>
          </p:nvPr>
        </p:nvSpPr>
        <p:spPr>
          <a:xfrm>
            <a:off x="457200" y="1600200"/>
            <a:ext cx="3962400" cy="4800600"/>
          </a:xfrm>
        </p:spPr>
        <p:txBody>
          <a:bodyPr/>
          <a:lstStyle/>
          <a:p>
            <a:pPr marL="0" indent="0" algn="ctr" eaLnBrk="1" hangingPunct="1">
              <a:buFont typeface="Wingdings" panose="05000000000000000000" pitchFamily="2" charset="2"/>
              <a:buNone/>
            </a:pPr>
            <a:r>
              <a:rPr lang="en-US" altLang="en-US" smtClean="0">
                <a:latin typeface="Palatino Linotype" panose="02040502050505030304" pitchFamily="18" charset="0"/>
              </a:rPr>
              <a:t>Psychologists, like all scientists, use the scientific method to construct theories that organize, summarize and simplify observations.</a:t>
            </a:r>
          </a:p>
        </p:txBody>
      </p:sp>
      <p:pic>
        <p:nvPicPr>
          <p:cNvPr id="143365" name="Picture 2" descr="http://www.michigansotherside.com/Pictures/ScientificMeth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1243013"/>
            <a:ext cx="38100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137FA3-4569-43C8-A8F9-A3EA32075B61}" type="slidenum">
              <a:rPr lang="en-US" altLang="en-US" sz="1400" smtClean="0"/>
              <a:pPr>
                <a:spcBef>
                  <a:spcPct val="0"/>
                </a:spcBef>
                <a:buFontTx/>
                <a:buNone/>
              </a:pPr>
              <a:t>127</a:t>
            </a:fld>
            <a:endParaRPr lang="en-US" altLang="en-US" sz="1400" smtClean="0"/>
          </a:p>
        </p:txBody>
      </p:sp>
      <p:sp>
        <p:nvSpPr>
          <p:cNvPr id="145411" name="Rectangle 2"/>
          <p:cNvSpPr>
            <a:spLocks noGrp="1" noChangeArrowheads="1"/>
          </p:cNvSpPr>
          <p:nvPr>
            <p:ph type="body" idx="1"/>
          </p:nvPr>
        </p:nvSpPr>
        <p:spPr>
          <a:xfrm>
            <a:off x="441325" y="1600200"/>
            <a:ext cx="8229600" cy="4525963"/>
          </a:xfrm>
        </p:spPr>
        <p:txBody>
          <a:bodyPr/>
          <a:lstStyle/>
          <a:p>
            <a:pPr marL="0" indent="0" algn="ctr" eaLnBrk="1" hangingPunct="1">
              <a:buFont typeface="Wingdings" panose="05000000000000000000" pitchFamily="2" charset="2"/>
              <a:buNone/>
            </a:pPr>
            <a:r>
              <a:rPr lang="en-US" altLang="en-US" smtClean="0">
                <a:solidFill>
                  <a:srgbClr val="0000FF"/>
                </a:solidFill>
                <a:latin typeface="Palatino Linotype" panose="02040502050505030304" pitchFamily="18" charset="0"/>
              </a:rPr>
              <a:t>Theory </a:t>
            </a:r>
            <a:r>
              <a:rPr lang="en-US" altLang="en-US" smtClean="0">
                <a:latin typeface="Palatino Linotype" panose="02040502050505030304" pitchFamily="18" charset="0"/>
              </a:rPr>
              <a:t>is</a:t>
            </a:r>
            <a:r>
              <a:rPr lang="en-US" altLang="en-US" smtClean="0">
                <a:solidFill>
                  <a:srgbClr val="0000FF"/>
                </a:solidFill>
                <a:latin typeface="Palatino Linotype" panose="02040502050505030304" pitchFamily="18" charset="0"/>
              </a:rPr>
              <a:t> </a:t>
            </a:r>
            <a:r>
              <a:rPr lang="en-US" altLang="en-US" smtClean="0">
                <a:latin typeface="Palatino Linotype" panose="02040502050505030304" pitchFamily="18" charset="0"/>
              </a:rPr>
              <a:t>an explanation that integrates principles, organizes and predicts behaviors or events.  General.</a:t>
            </a:r>
          </a:p>
          <a:p>
            <a:pPr marL="0" indent="0" algn="ctr" eaLnBrk="1" hangingPunct="1">
              <a:buFont typeface="Wingdings" panose="05000000000000000000" pitchFamily="2" charset="2"/>
              <a:buNone/>
            </a:pPr>
            <a:endParaRPr lang="en-US" altLang="en-US" smtClean="0">
              <a:latin typeface="Palatino Linotype" panose="02040502050505030304" pitchFamily="18" charset="0"/>
            </a:endParaRPr>
          </a:p>
          <a:p>
            <a:pPr marL="0" indent="0" algn="ctr" eaLnBrk="1" hangingPunct="1">
              <a:buFont typeface="Wingdings" panose="05000000000000000000" pitchFamily="2" charset="2"/>
              <a:buNone/>
            </a:pPr>
            <a:r>
              <a:rPr lang="en-US" altLang="en-US" smtClean="0">
                <a:latin typeface="Palatino Linotype" panose="02040502050505030304" pitchFamily="18" charset="0"/>
              </a:rPr>
              <a:t>For example, low self-esteem contributes to depression.</a:t>
            </a:r>
          </a:p>
        </p:txBody>
      </p:sp>
      <p:sp>
        <p:nvSpPr>
          <p:cNvPr id="145412" name="Rectangle 3"/>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Theory</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76200" y="1304925"/>
            <a:ext cx="8915400" cy="5324475"/>
          </a:xfrm>
        </p:spPr>
        <p:txBody>
          <a:bodyPr/>
          <a:lstStyle/>
          <a:p>
            <a:pPr marL="0" indent="0" algn="ctr" eaLnBrk="1" hangingPunct="1">
              <a:buFont typeface="Wingdings" panose="05000000000000000000" pitchFamily="2" charset="2"/>
              <a:buNone/>
            </a:pPr>
            <a:r>
              <a:rPr lang="en-US" altLang="en-US" sz="2400" smtClean="0">
                <a:solidFill>
                  <a:srgbClr val="0000FF"/>
                </a:solidFill>
                <a:latin typeface="Palatino Linotype" panose="02040502050505030304" pitchFamily="18" charset="0"/>
              </a:rPr>
              <a:t>Hypothesis</a:t>
            </a:r>
            <a:r>
              <a:rPr lang="en-US" altLang="en-US" sz="2400" smtClean="0">
                <a:latin typeface="Palatino Linotype" panose="02040502050505030304" pitchFamily="18" charset="0"/>
              </a:rPr>
              <a:t> is a testable prediction, often induced by a theory, to enable us to accept, reject or revise the theory.  Specific.</a:t>
            </a:r>
          </a:p>
          <a:p>
            <a:pPr marL="0" indent="0" algn="ctr" eaLnBrk="1" hangingPunct="1">
              <a:buFont typeface="Wingdings" panose="05000000000000000000" pitchFamily="2" charset="2"/>
              <a:buNone/>
            </a:pPr>
            <a:endParaRPr lang="en-US" altLang="en-US" sz="2400" smtClean="0">
              <a:latin typeface="Palatino Linotype" panose="02040502050505030304" pitchFamily="18" charset="0"/>
            </a:endParaRPr>
          </a:p>
          <a:p>
            <a:pPr marL="0" indent="0" algn="ctr" eaLnBrk="1" hangingPunct="1">
              <a:buFont typeface="Wingdings" panose="05000000000000000000" pitchFamily="2" charset="2"/>
              <a:buNone/>
            </a:pPr>
            <a:r>
              <a:rPr lang="en-US" altLang="en-US" sz="2400" smtClean="0">
                <a:latin typeface="Palatino Linotype" panose="02040502050505030304" pitchFamily="18" charset="0"/>
              </a:rPr>
              <a:t>Example:  People who score low on a self-esteem assessment are more likely to feel depressed.</a:t>
            </a:r>
          </a:p>
          <a:p>
            <a:pPr marL="0" indent="0" algn="ctr" eaLnBrk="1" hangingPunct="1">
              <a:buFont typeface="Wingdings" panose="05000000000000000000" pitchFamily="2" charset="2"/>
              <a:buNone/>
            </a:pPr>
            <a:endParaRPr lang="en-US" altLang="en-US" sz="2400" smtClean="0">
              <a:latin typeface="Palatino Linotype" panose="02040502050505030304" pitchFamily="18" charset="0"/>
            </a:endParaRPr>
          </a:p>
          <a:p>
            <a:pPr marL="0" indent="0" algn="ctr" eaLnBrk="1" hangingPunct="1">
              <a:buFont typeface="Wingdings" panose="05000000000000000000" pitchFamily="2" charset="2"/>
              <a:buNone/>
            </a:pPr>
            <a:endParaRPr lang="en-US" altLang="en-US" sz="2400" smtClean="0">
              <a:latin typeface="Palatino Linotype" panose="02040502050505030304" pitchFamily="18" charset="0"/>
            </a:endParaRPr>
          </a:p>
          <a:p>
            <a:pPr marL="0" indent="0" algn="ctr" eaLnBrk="1" hangingPunct="1">
              <a:buFont typeface="Wingdings" panose="05000000000000000000" pitchFamily="2" charset="2"/>
              <a:buNone/>
            </a:pPr>
            <a:r>
              <a:rPr lang="en-US" altLang="en-US" sz="2400" smtClean="0">
                <a:latin typeface="Palatino Linotype" panose="02040502050505030304" pitchFamily="18" charset="0"/>
              </a:rPr>
              <a:t>Null Hypothesis vs. If, Then Hypothesis</a:t>
            </a:r>
          </a:p>
          <a:p>
            <a:pPr marL="0" indent="0" algn="ctr" eaLnBrk="1" hangingPunct="1">
              <a:buFont typeface="Wingdings" panose="05000000000000000000" pitchFamily="2" charset="2"/>
              <a:buNone/>
            </a:pPr>
            <a:r>
              <a:rPr lang="en-US" altLang="en-US" sz="1800" smtClean="0">
                <a:latin typeface="Palatino Linotype" panose="02040502050505030304" pitchFamily="18" charset="0"/>
              </a:rPr>
              <a:t>Null is easiest to disprove</a:t>
            </a:r>
          </a:p>
          <a:p>
            <a:pPr marL="0" indent="0" algn="ctr" eaLnBrk="1" hangingPunct="1">
              <a:buFont typeface="Wingdings" panose="05000000000000000000" pitchFamily="2" charset="2"/>
              <a:buNone/>
            </a:pPr>
            <a:r>
              <a:rPr lang="en-US" altLang="en-US" sz="1800" smtClean="0">
                <a:latin typeface="Palatino Linotype" panose="02040502050505030304" pitchFamily="18" charset="0"/>
              </a:rPr>
              <a:t>A statement that the IV will have NO EFFECT on the DV</a:t>
            </a:r>
          </a:p>
          <a:p>
            <a:pPr marL="0" indent="0" algn="ctr" eaLnBrk="1" hangingPunct="1">
              <a:buFont typeface="Wingdings" panose="05000000000000000000" pitchFamily="2" charset="2"/>
              <a:buNone/>
            </a:pPr>
            <a:r>
              <a:rPr lang="en-US" altLang="en-US" sz="2000" b="1" i="1" smtClean="0">
                <a:latin typeface="Palatino Linotype" panose="02040502050505030304" pitchFamily="18" charset="0"/>
              </a:rPr>
              <a:t>“People who score low on a self-esteem assessment will not feel depressed.”</a:t>
            </a:r>
          </a:p>
          <a:p>
            <a:pPr marL="0" indent="0" algn="ctr" eaLnBrk="1" hangingPunct="1">
              <a:buFont typeface="Wingdings" panose="05000000000000000000" pitchFamily="2" charset="2"/>
              <a:buNone/>
            </a:pPr>
            <a:r>
              <a:rPr lang="en-US" altLang="en-US" sz="1800" smtClean="0">
                <a:latin typeface="Palatino Linotype" panose="02040502050505030304" pitchFamily="18" charset="0"/>
              </a:rPr>
              <a:t>If found false, implication of relationship</a:t>
            </a:r>
          </a:p>
          <a:p>
            <a:pPr marL="0" indent="0" algn="ctr" eaLnBrk="1" hangingPunct="1">
              <a:buFont typeface="Wingdings" panose="05000000000000000000" pitchFamily="2" charset="2"/>
              <a:buNone/>
            </a:pPr>
            <a:r>
              <a:rPr lang="en-US" altLang="en-US" sz="1800" smtClean="0">
                <a:latin typeface="Palatino Linotype" panose="02040502050505030304" pitchFamily="18" charset="0"/>
              </a:rPr>
              <a:t>(Most data will suggest that the IV will at least have </a:t>
            </a:r>
            <a:r>
              <a:rPr lang="en-US" altLang="en-US" sz="1800" b="1" i="1" smtClean="0">
                <a:latin typeface="Palatino Linotype" panose="02040502050505030304" pitchFamily="18" charset="0"/>
              </a:rPr>
              <a:t>some effect </a:t>
            </a:r>
            <a:r>
              <a:rPr lang="en-US" altLang="en-US" sz="1800" smtClean="0">
                <a:latin typeface="Palatino Linotype" panose="02040502050505030304" pitchFamily="18" charset="0"/>
              </a:rPr>
              <a:t>on the DV)</a:t>
            </a:r>
          </a:p>
          <a:p>
            <a:pPr marL="0" indent="0" algn="ctr" eaLnBrk="1" hangingPunct="1">
              <a:buFont typeface="Wingdings" panose="05000000000000000000" pitchFamily="2" charset="2"/>
              <a:buNone/>
            </a:pPr>
            <a:endParaRPr lang="en-US" altLang="en-US" sz="2400" smtClean="0">
              <a:latin typeface="Palatino Linotype" panose="02040502050505030304" pitchFamily="18" charset="0"/>
            </a:endParaRPr>
          </a:p>
        </p:txBody>
      </p:sp>
      <p:sp>
        <p:nvSpPr>
          <p:cNvPr id="147459" name="Rectangle 3"/>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Hypothesis</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533400" y="192088"/>
            <a:ext cx="8229600" cy="1143000"/>
          </a:xfrm>
        </p:spPr>
        <p:txBody>
          <a:bodyPr/>
          <a:lstStyle/>
          <a:p>
            <a:r>
              <a:rPr lang="en-US" altLang="en-US" smtClean="0"/>
              <a:t>Who is smiling?</a:t>
            </a:r>
          </a:p>
        </p:txBody>
      </p:sp>
      <p:sp>
        <p:nvSpPr>
          <p:cNvPr id="148483" name="AutoShape 2" descr="data:image/jpeg;base64,/9j/4AAQSkZJRgABAQAAAQABAAD/2wBDAAkGBwgHBgkIBwgKCgkLDRYPDQwMDRsUFRAWIB0iIiAdHx8kKDQsJCYxJx8fLT0tMTU3Ojo6Iys/RD84QzQ5Ojf/2wBDAQoKCg0MDRoPDxo3JR8lNzc3Nzc3Nzc3Nzc3Nzc3Nzc3Nzc3Nzc3Nzc3Nzc3Nzc3Nzc3Nzc3Nzc3Nzc3Nzc3Nzf/wAARCAEFAMEDASIAAhEBAxEB/8QAHAAAAAcBAQAAAAAAAAAAAAAAAAIDBAUGBwEI/8QAOxAAAQMDAwMDAgMGBAYDAAAAAQACAwQRIQUSMQZBURMiYQdxFDKBFSNCUpGhVJLB0RYkM2Lh8FNjcv/EABQBAQAAAAAAAAAAAAAAAAAAAAD/xAAUEQEAAAAAAAAAAAAAAAAAAAAA/9oADAMBAAIRAxEAPwCyBrTnnCUDbWsbIrWkAgH+icNjBZYc+SgcUsYIue6d/bFu6QgbZoxwnNsZCDjR7rg3Rw7ycj5RQ25sfKHplrzuPZA5j+OEqSMjlQ9dqkVIWxgF0ruAOyLple+slD5S9jASPc0gIJj2XwCl2NY4W3DHOeE0rNTp6ciPaCbY2qA1HqqIHZFC7cDbAQWrdGz8xB+fKXhMbmktZfKpun65UySbvwTpQMDaL5Vloq6qkh31EbacX4dYFA6kiLmkmzM4sMpvaRjuQWjuSnIkZMcODh3suOpoXfwA38nlA1Mke4ND8+UYgd7JwaJp4ASZpXMGHXsgS28i44Q24/RKFm0m9rrlrNQIFuOUnI0WS5AOEi/CBq8foUhLa+OU4fzYJu7nGUCZFxcrob5Rg0HnhGsAgJsHhBHsfDkEDKFrbZ5KcMYLbckfCRiOeM9k5Zi3bxZA5iZ5KUcRaw/skN2MduUZr7EWQdbcuJRKqdzIi9+Q0Y+Us1rXZBsT2UB1pq7NH0eSSQ2keLRg+UGZdV9VTiWVzJC2Rz9oBvcBNum+udRpYXRVE0joOw5S1TDp3UzmsrXilqw32PYRZzvB+6pw0qpjrn07hcROs83sLINGbqFXq4LjUYIFmRuwntN0/qc1RG4+s4O4AyB9ymGh69pek0rRTy0kb2tzGXi5+bojfrHqMUpYymp3R3NjkINR0zRq+nia9m2N9sk905qNNqnW3bpnF2TewCzFv1sqiWb9OAF7Eh/bypik+sLqhl30kYNxgO5QX+nZNT4e0NsOAVyTWIYQQ1wdI3sVUqrrr8VBd9CWA8SA4CYu1hhieWBhcRfcOCgucGtz1Mm1jQT4BUjTvlefe4W5WQs1hjJXOZVbXk/lupum6gqJD6bJORbDr3QaW5o2n3NvbGeUk43BFuFUNM1mrDbSw3cO7nqd03VmVc5iaza7vdA/c3Bv+iRkCcuBF8Ju/wAFA2cL2uk3DITggAZCTfYAf2QInjjBRTzb+lkoSLWwk784Qc3fKCF/gIIEGDg27JYnFhykmAbuP6JYNFhblABYC98IzSb2+FwCwNyjsbhApFfHZUDqPX9Eq9ddQa43dQwus6QC7WnwVddSrG0VBUVDnACOMuufsvMuoV0tXWVMpc608hc4E85QX+n0nQJOopKZlaainqMwem4Fsfzf4Uf9R9Lh0V8EdNVslkddsjmu9zh4Ko0cj4nB8bnNc3ILTYhdmmlqJHSTyOfI7lzjcoCYQ/RALqDiPFI5jscdxdEQCCXh1qvaz02uuwcA+PunFJqdUXEundG3sA7F1Ai+QL2RrOsPzW+yCzR1EBk9UzbpAQbuIsP0UrQanI4l8NpLHLb2P3sqRFTyuF2xOLR34Vj0r1GwgxSQQi+W8u/UlBM1vUhp3vbLNsebWDTx+ilOjusJ310ULZo2kOALnP5+cqm11DHNM6V7XvNrl8bbhQxfJRVLJoX+9rrg+CPhB61ppXTQB8truGCOEnIMkXusX6M+pNd60NJW3mu47nHjK2WN/qwtkGA4XQEOUlKADY5S9gkZRkIG7+cWSBuHXuUs4C/ARXNAybfqgLf7/wBEENqCA2y2bf0R2tPjslRGbi6MG48gIEHswEMhpH6pb03G3ZcewjgIM3+r2qml0RlHFIQ6ofYjy0LFwti+smlSTabFqDLEU7rOFuxWOoAurlihwgH2TqDTquf/AKcDyPJFkvpFIZ52OdwDhaXo9LG+NrHMGBwfhBnB6fr9odsGe10yqaGppTaaJwvwbYW4s0qNwaWsAPiyUl6cgqmFksIIOOEGBtLgbtJB+EqJnPLRI9xA73WsT/TilFUJvTc2PdkA4TLqL6fMDRLStO4/xMGD9wgoUAaXfuqlzje20lLyQB0Yc6EFoNjtdn7qeg+n9dJUN9BxtbIHIKsA6BqBAIpIXPNsuKCkQO9GIbat7I3YdG/tnlR+qup3MYYpHPkBIc498qy9RdFajRQ/8tG+WNoJ291SXNc1xDrh183QKUs7oJ2SMNi1wK9L9G65FrWjwvaQHsYA5oPC8xhbD9EfdSVThM4ua7aWXwAg1nskpBlKi1vKLIMoGpbc8f0XC2wwEsTbsiONxxjwUCe34CCF0ED9zRcAc3Rdt72sAjSCxxwgOf8A3KDgaQL83RXMuUs5tuPC4Ri1kFC+q8ZPR1aQdoG0/f3Bef16L+qEMk3R2otibchgc4HwDdedUAXP0XVwoLNoMYYxpBG48ble9I3DYfym/jlUjpt0ewB/uLeD5WhaQxrwLixPCC00NnMbcW+CpumiDiCBkKJ02Eu2g2wFY6WDaAECn4RsjLEDjiyZS6ZZ4HLSplgsecru0O/VBFUunR07t8bR845T8sY9trC3gpw2HPhdfC0C9uUERUUUb9we0HHhYn9Uuk46eZ2o0bQ0HL2/6repmja6+cLLfqxNHDp3vftLibA/xfCDCThaD9Gap8fUMsAeRG+IkgHkhZ+7LiflXz6RadVydRMrmRPFKxrmuk7X8IN8jA2hclxYrrOBYWxwiyAnnCBEnuiEkfZKlptgcJNzMeCgTv8AKC7b/uQQSDiO3C6OxXO/HCOOOAg6BuPP9V0jFkTdY4zflG3ceOyCI6mhadErg+ISD0XXYf4sLyu+292LZOPC9c1bRJA5jgC1wsQV5W6kpfwevV9OGem1k7rN8C+EEegFxdGUD2hrnUrwWNL3fwjtdWOj6g1ajaJRE4s5uW3CqdPL6EgfbIU5F1JLE0Bke8dw5BpnSfXcM7xHW7GSA2d2WnUOp01TE10Lg4HwvMdZq9FXH1H0r4J/54zi6tHTHWY04xxucXQ4s4c+MoPQTZQTz/RGZLZ2ThVTQ9aZqEe+J24OUnVVLqeIvcCG+UE4KpjTuc4JvUatTNGHgrP9X6kjiJ3VAjZflxsE103qrQPV/f17JJCbWcgvM2ps2kv9rSLhyzP6wRCq0COaMg+nKDcHkK+02o0GoxXp3Mkba3tVb6+0h1boT6amYN73izbIPPi3b6KyMk6ZdEGjfHKdx7m6zvRugdQrdcfp84EYYLufbC3PpTpun6e09tPBcn+N3koJdrQBn+y49ovzn+qXAsESQC4wgbPb5Ngkyw2TghcsO4QNdgQTizPCCBVrb3RwLDIuuN2kc8pZjbhAjt4NiLIxBTj08LhiHnPygaSi7bFYH9TtAfH1S+Vrg0VQ3NB8jBXoZ0Ytbwsu+rVDI6agqYwLxl1rjk82QYW4bXFpGQbI0LQ6QNJsCnmsMvWOnYwiOU7mki2e6ZRfnaRzcILFUdPOfSsnjOSB7QE60LpJz6lkmpAOhBuWMOSrJ086OopY7kOs3uFYKGJsTiWsDx2+EFepOgopa8+m+RlC5wc6J9gHWvZPda6O02mrnVcMAgicy2wOuN3keFdKWSNkY3Cw+ygeoqg1Lmt3HYDg9kEj0FFHDIGMy1X+qhiqIthbgrPelJWtnYxmLDklaDES5gv3QVfUOjtOmZOyogEnqjDjnaoqg+ntKWS/ig2fBERLQNmP9FouwOaMLghABthBUun+lW6W82eSbf8ApUhq8DiGCMXs5Twbye9k3e0Ofa10DDT9OjjmfUFoEjwATZSQZZHaAGg25XXYHwgT28YSb7X+eyVHyUjL2sgQk4SRfflGkdYZCbSPN8Ej9EC+/wCyCb7yggkGiwsU4iz4RPT+UtG3agUAJtdd25tf+yM29uP7ro5+fhAR7AG3Kpn1H0uWu0N8tObSwfvG2+FdyOxSFRAyeJ0bgC0ixFkHmbVKdx0WSOYbyD6kbrflVPaSDcLWPqToNR0811VHeShkcW2H8F/9Fk7jdxI4vhBcek65weA4+wfOCVo1DVRzNa83B4tZZH0/VGKTgWA827rRNHq9xa3k+b9kFujYTcki3aygepw6nYxjR7nnFgrHRNO1pc0Kp9dx6qa+GSgp3zxBhHtP5SgcdOb2TscXWGL5WpUnp+gLPucLAdLb1Y2sEopjLG13ujDc2Wq0J1qfS/8Ak2CCTFvXGUF0hIFwle1+yiNDbqH4cHUdplA7DlShNgbk8oE5H4KLCQIyb3zym88lt1uO6jo62aWr/Dsb+7aRud3QTgw3H6orsCx8oBxt9kR7rd0HHOAHHCQlcbXRnOJzbCbTP94AQJye7CQe245KULrFJufcm5ygT2oI28+EEE/tubpRovwitGbpZjccoAAb4XQM8WRrdgjBptwgLa64APslLFdLe9kEJ1JotPrelz0VS3dHK23HHyvLHU2iy6FrlTp8mfSd7XeW9l7BLL8jCzv6q9KUOoaNVV7YAK2JlxIB4Qed6KT05NxvYeFfel5tzw4OJbYWColQwQzWAHye4KsXTVUfVA3Xvznwg1+knHot/mTmMxlpMmQTjyq219XLR3o2tMtsF5sAq1NqPVcchif+GZbBe117oNj0dlPHOcsDyFLxvYJCCWgHiyx/SKPqKreJWTU5IybyFW6mpNbLR6skTbdySSgvBeAL8Lj8t5VepWanhrKqPb3Dm3spamMwj2zkF3chAnO27ie3wlKGhZCXyDJkyQihrpanbyPhSYHtACBAtHAuEkQnBbfsk3AAX8YsgaubY/om8rLm6eubj4TaX83CBo4eQkntBBB7pyflJPYgbem3+c/3QSm35QQWJo8pQC1vCKAThHAuUCwGP910Dskxe+TZHBd4ugN9ghbOVwEkZFh9122eSgHHHCjtapm1emVMBAIfG4W/RSBOLDsm9bNDFG4zSNY0DJcbIPInUkLqbU5Y3Cw3HhNdMrnUdQ13LCchSvXro3dTVgheHsbI6zgbjlV1BsWh6v6sLAyxaReylKim/Fe9jbrLOl9YFLM2CVxAccOv/Za9oc1O9rRghyBvSafUMzDO+I3vgqe0uOsEjfXnc4HsRZT2n09NYFjBc97KQFNTkWLGg/ZAjDtDRtsClHyGxFrlGcyNoxZJtLXElA4omANL+XEZsnQIt3QjEbIrttYDPwkzW0oHunjv90BiQMHnskyObAoNqaZxuJo7/wD6CMXtI9hBH3QN5GlovzdNpA8/w/3TsjFx/UpCQZCBo4OHbhIu3ZJFvGU5fbKbSC4PdAW7vAQRNvwggs4GMI7bWGFxr22uCD9kcEEYtfwg60GwR0QGx5XZHta3c5wDQLm6AzrcnKjNa17TNGgMuoVUcTR2JyVRevfqfSaPHJTadI2WoII3N7FYJruvahrlU6evndIScAnAQa51R9ao2OfBotOX5IMr/wDRZrr3WOp6u1/4iqlLnnI3YH2VZQQde9z3Fzjck3JXE6rKCqovR/FROjMrA9gPO08Jr3sg6MG6sGh9V1mmlrHEyRj5yq+gOQg3LpvreKaMn1GtcB+VxsrPp/VUM5s53uJxbKwXTNRhp2ekWNc4ke4jIWidLtlqNryza090GnwVpqRcDHa6exNAt58KL0yB0bRu/RTETLtwcoHlE03cHW2lqh9f0ETRudT4PNh2U9SR7W7vKcEIMV1Kkq6WYxkvNjiynOjWak6qY71H+mP+o1/FvhXet0ujnqN0zR7u1uUd4hp2CngABdgfCAA+owEDBSMrc/7pw1uyMNI4FrpOTJ73QM3suceEgWgdk6kFiUi4WFjf9ECGxvgoI20fzH+iCCwRNAzcknylg0DHdEijDTYJU4GSgTc5rAXONmgXJ7LFfqj9R3Nlfpuly2Aw5ze//hWj6rdXx6Ppb6Wllb+Ikb2dkBebqmeSpqHyyuu9xuboOVE0lRK6SVxc5xuSUmgfsrH0b0nV9UV5igDmU7ADJKRx8fdBXmMdI8MY0uccAAXJWkfTL6fT6pqEdfq8Lo6OE7/TcLbyPPwtJ6c+nGmaW1hbA0yAZe4XN1a6+GPTtNEMA2ukIjbb5QeevqZLHU9aztY0emA1jQDZVbU6F1M8FrXbCPzEK7/UDTDS9WSOcCAC2xPcqXboTK7Rg8tDja5FkGQoKe1Lp6emmLbjbfBtZE07Qpalwu1xzmyDnTNBLW1wDW3YOSVtfTVA2nhYLjAVe6U6fZSMuI7XPJCv+mURaRj9OyCVo2+0G/Ck6eO7vHkpvTUjnEAYHcqTja0NEcfA5KBZvgD22SVTVw00ZfLIAB5KbajqdNQxuE0zYzbHdZL1r1s1kv4cTDd4Hj5QaFV65D6BncJC0HDoxfaPnwqFrPW7RqUDIpiPdubc5Wc6517qFVAaSlldFAMbWYBHz5KqslZPJP6rnkvtYEoPXWl10eoadFVRm4e25+Clngd7/qsc+k3U1S7/AJQl0wFrs5sthErZWtLTmyBKQZSLgL/3ThzbnCIYyf0QIfoglvT+yCCVdJ6ERkmfYNFyThZZ9Q/qa2ga6k0uT94bgvTr6wdTv06kZQU79r3jc6xzZeeqqpkqZ3yTOLiTfPZAvquq1Wq1Jnq5C9x85TFdXCgVpYJKqpighbukkcGtHyV6p6C6Xg6d0KnpmMHquaHyu7uceVi30W6e/avUP42Zt4aT3ZGC5ekGWjYPsgUjaAb4woLqdzh+FnAO2KUEgKajJLbXycpnW07aiJ8Mv5X/ANj5QZh9UdHM9S2sjuGyBr7/AGT3pqmP7PA/N7eFapaKGup3aXqZ2vaP3Mp/iHZch0CSjg9NoDu12nkIM66loomOxbe7wUp03onvDnR+05uVYa/pmurNRa8QP9Nhweys1LpJoKdr3tbcdgcoGdDpYbYZz2U9S0Hptu4WCdUjGAXjZc/zEJyGC93WKBJrCRtaNre58ptq9fBpNC+aRwaBwPJTuqnZTQullcGtaLklYz1v1ZHX1LhLIY6WMGwByft8oIvrDqiVgmq5H3fISImf7LLKmqmlMslQ7fLKc7uQFLV9dLWyO1Kra0RMFqaJ5wT5t3+VX5ZHSyue83c4klAVdPayC4g0X6KVMcPUpbJxsLjn4WkVWtyR1xkgdsY19i6/t5WU/Sml9bXzKRaOKMl7z/CP91t/7HpZ6YSTUwEbQDFERx/3O8lBK6XXR19M2Vjmkn8wCfbfaVSIWVOivdPE60DT7m9lMUnWGl1EvpiZnpk7Wy3wT9uUE9s/9sgm/wC06P8AxEf+ZBB51+p+t/tPXqkxSAxl1mj4CpQIv7r2+ErVzGonMhvnykSgAHKMwEva1oyTayd6npk+mSQsqHwuM0TZW+k8OsDwDbg/ClOgtDfrvUtHSj8geHPx/CEG9/SPQTovTEXqtAmm/eO/XgK7PN8rlPC2ngZEwWDQAj7SbfdAoR7mgdx2QcwO9ruSuubZzUoQD+iBm6lZLeOeMPaPygjhKMpGtcCx727eBe6XAId5COEBPTv+ZzigYmd2g/fKUQKDgsFxxtk8LqrHX2vN0XRZXh4bI9thnI+UFT+pnWMMLH0cEtmsB3EHLj4Cw6qqptd1JgeS1l/a0ZsENe1SXVKxzg5z2n8rQO/lM6aeOCJ7ZXODhw2Mcn5KAatK99SYtgZHD7WsDr2/VMF03JuULXIAQcQXSLEgLiC9/R9hl6mjic8iMe9w7G3F16FrJWCD0muFhkntZeWukdddoGrNqwLjaWutzZXY/VEzOawscxn8RPf4Qa1qMlP+Au+UDfgg/wBFhOuQTdNauJYZnVGnzOJ93LSTkKVr+tHajFZsrXAvzfFvt5UDVRy17XCSZroPG7ugkf8Aiih/x03+VyCrP7Cm/wDkaggiEEBwggMDuPhbb9BtJa9s+plpuwbASOCeVjNM0yOiZa4ucDk916V+k9G2i6Pge1u107y835QXb5KUaCHNHKSbyAlmZl/RAZ4yPKOEm83PPCO3gFB1GXF1AFxC6r/VnU1N0/RPkc9rp7e1l+PkoHut63R6NSvmqpWggXDb5K85/UXq+fXJ33kO3hrQcAJl1r1vW67WSfvBtNhub4+FU2zNe0NmyAb3tn9UC8DJG0z5Wg8Xv2am0hZYbXHbe+zx+qd6nWMqJLRPvGAGta1u1rR9u6W0bRzqMNTO5xZFA25IHJ8fCCKStL/12Otfb7rfZIkWJF+CloARFNIMBo2k/coEr3JPyguWQQAoLq4g6HEG7TnylY6iYe0PcQfByiRxueL2s0cuPAUrTzUdPC+nGHE++YN97h/K3wgZ/tGTy/8AzlBOPUpP8JN/mCCCMXLoDhC9jfugktFdGZ4mOF3GZoA+DheqtKEFDQ0VK1u1rY2gC3wvMvQdP+J6lomOsT67DY98r04aT13+qx5BjsGt7YQS7bOJN0pELucf0Tbc+OC4bueew8peiJ9K7r3PKBRzQT8rrSb2XSCSgeEBkCbcriaajVspaSWZ7g1rGk5QVjrbr3T+nWmATMNTbOcNWEdW9US6iXuE3qGXP5r8+VCdXatLq2t1Mz5C5nqHbf7qF7IO2JP9yp7S9OodR0xoNTBTywvc+pkmdZwjtgNHf7eVAZBwU49SAx3Il9fB3XBb/RArTNbT3mmiLmOuGFzefmye6VqE/wCEqKCAlrJzctabF3xddqtSbqUTRUyRmbY1gJYWBrRwMYSM4pfX9WESwxsFmObZ2118ZHKBpU0FXTulE9NJGYrCTc0+2+BdF2llC4k2LpGi1+Ra/Cd1Wr6hXNfDUVG5s7mukuAN5HFyj69DDSTfhYHBzWG5NrZsEESF1BBBxGc7c6+0AeAuC98WF0PyoHVRWOnayFsbI4WkWjbxfyT3SUY3FxcdreS4ZsPAScRa0lzhfGPupCWaCpbHT0dMWMYLkudku8k9ggZ7Y/5JEE49P/76f/N/4QQMQUDyggguHQD3zV1PENjPQkEzXtYNxN7WJXomlqnRUETy3cXNBObcoIIJamn9Vl9tseU6hADAQEEECpwik2xygggI5xyqB9X9TqKDpOqMBs542X8AoIIPM3crhxlBBAAuoIIHOlxRz6hBFM0uje+zgDa4Sda1sVXNHGLNa8gC/a6CCCR0GkhnfK+cOcGNwAbJvqrLVcjiSbuPKCCBijxe5waQMgoIIDyQBrAd3KSwTYhBBAXgo0YJeGXI3EAoIILR/wALx/4p/wDkCCCCD//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8484" name="AutoShape 4" descr="data:image/jpeg;base64,/9j/4AAQSkZJRgABAQAAAQABAAD/2wBDAAkGBwgHBgkIBwgKCgkLDRYPDQwMDRsUFRAWIB0iIiAdHx8kKDQsJCYxJx8fLT0tMTU3Ojo6Iys/RD84QzQ5Ojf/2wBDAQoKCg0MDRoPDxo3JR8lNzc3Nzc3Nzc3Nzc3Nzc3Nzc3Nzc3Nzc3Nzc3Nzc3Nzc3Nzc3Nzc3Nzc3Nzc3Nzc3Nzf/wAARCAEFAMEDASIAAhEBAxEB/8QAHAAAAAcBAQAAAAAAAAAAAAAAAAIDBAUGBwEI/8QAOxAAAQMDAwMDAgMGBAYDAAAAAQACAwQRIQUSMQZBURMiYQdxFDKBFSNCUpGhVJLB0RYkM2Lh8FNjcv/EABQBAQAAAAAAAAAAAAAAAAAAAAD/xAAUEQEAAAAAAAAAAAAAAAAAAAAA/9oADAMBAAIRAxEAPwCyBrTnnCUDbWsbIrWkAgH+icNjBZYc+SgcUsYIue6d/bFu6QgbZoxwnNsZCDjR7rg3Rw7ycj5RQ25sfKHplrzuPZA5j+OEqSMjlQ9dqkVIWxgF0ruAOyLple+slD5S9jASPc0gIJj2XwCl2NY4W3DHOeE0rNTp6ciPaCbY2qA1HqqIHZFC7cDbAQWrdGz8xB+fKXhMbmktZfKpun65UySbvwTpQMDaL5Vloq6qkh31EbacX4dYFA6kiLmkmzM4sMpvaRjuQWjuSnIkZMcODh3suOpoXfwA38nlA1Mke4ND8+UYgd7JwaJp4ASZpXMGHXsgS28i44Q24/RKFm0m9rrlrNQIFuOUnI0WS5AOEi/CBq8foUhLa+OU4fzYJu7nGUCZFxcrob5Rg0HnhGsAgJsHhBHsfDkEDKFrbZ5KcMYLbckfCRiOeM9k5Zi3bxZA5iZ5KUcRaw/skN2MduUZr7EWQdbcuJRKqdzIi9+Q0Y+Us1rXZBsT2UB1pq7NH0eSSQ2keLRg+UGZdV9VTiWVzJC2Rz9oBvcBNum+udRpYXRVE0joOw5S1TDp3UzmsrXilqw32PYRZzvB+6pw0qpjrn07hcROs83sLINGbqFXq4LjUYIFmRuwntN0/qc1RG4+s4O4AyB9ymGh69pek0rRTy0kb2tzGXi5+bojfrHqMUpYymp3R3NjkINR0zRq+nia9m2N9sk905qNNqnW3bpnF2TewCzFv1sqiWb9OAF7Eh/bypik+sLqhl30kYNxgO5QX+nZNT4e0NsOAVyTWIYQQ1wdI3sVUqrrr8VBd9CWA8SA4CYu1hhieWBhcRfcOCgucGtz1Mm1jQT4BUjTvlefe4W5WQs1hjJXOZVbXk/lupum6gqJD6bJORbDr3QaW5o2n3NvbGeUk43BFuFUNM1mrDbSw3cO7nqd03VmVc5iaza7vdA/c3Bv+iRkCcuBF8Ju/wAFA2cL2uk3DITggAZCTfYAf2QInjjBRTzb+lkoSLWwk784Qc3fKCF/gIIEGDg27JYnFhykmAbuP6JYNFhblABYC98IzSb2+FwCwNyjsbhApFfHZUDqPX9Eq9ddQa43dQwus6QC7WnwVddSrG0VBUVDnACOMuufsvMuoV0tXWVMpc608hc4E85QX+n0nQJOopKZlaainqMwem4Fsfzf4Uf9R9Lh0V8EdNVslkddsjmu9zh4Ko0cj4nB8bnNc3ILTYhdmmlqJHSTyOfI7lzjcoCYQ/RALqDiPFI5jscdxdEQCCXh1qvaz02uuwcA+PunFJqdUXEundG3sA7F1Ai+QL2RrOsPzW+yCzR1EBk9UzbpAQbuIsP0UrQanI4l8NpLHLb2P3sqRFTyuF2xOLR34Vj0r1GwgxSQQi+W8u/UlBM1vUhp3vbLNsebWDTx+ilOjusJ310ULZo2kOALnP5+cqm11DHNM6V7XvNrl8bbhQxfJRVLJoX+9rrg+CPhB61ppXTQB8truGCOEnIMkXusX6M+pNd60NJW3mu47nHjK2WN/qwtkGA4XQEOUlKADY5S9gkZRkIG7+cWSBuHXuUs4C/ARXNAybfqgLf7/wBEENqCA2y2bf0R2tPjslRGbi6MG48gIEHswEMhpH6pb03G3ZcewjgIM3+r2qml0RlHFIQ6ofYjy0LFwti+smlSTabFqDLEU7rOFuxWOoAurlihwgH2TqDTquf/AKcDyPJFkvpFIZ52OdwDhaXo9LG+NrHMGBwfhBnB6fr9odsGe10yqaGppTaaJwvwbYW4s0qNwaWsAPiyUl6cgqmFksIIOOEGBtLgbtJB+EqJnPLRI9xA73WsT/TilFUJvTc2PdkA4TLqL6fMDRLStO4/xMGD9wgoUAaXfuqlzje20lLyQB0Yc6EFoNjtdn7qeg+n9dJUN9BxtbIHIKsA6BqBAIpIXPNsuKCkQO9GIbat7I3YdG/tnlR+qup3MYYpHPkBIc498qy9RdFajRQ/8tG+WNoJ291SXNc1xDrh183QKUs7oJ2SMNi1wK9L9G65FrWjwvaQHsYA5oPC8xhbD9EfdSVThM4ua7aWXwAg1nskpBlKi1vKLIMoGpbc8f0XC2wwEsTbsiONxxjwUCe34CCF0ED9zRcAc3Rdt72sAjSCxxwgOf8A3KDgaQL83RXMuUs5tuPC4Ri1kFC+q8ZPR1aQdoG0/f3Bef16L+qEMk3R2otibchgc4HwDdedUAXP0XVwoLNoMYYxpBG48ble9I3DYfym/jlUjpt0ewB/uLeD5WhaQxrwLixPCC00NnMbcW+CpumiDiCBkKJ02Eu2g2wFY6WDaAECn4RsjLEDjiyZS6ZZ4HLSplgsecru0O/VBFUunR07t8bR845T8sY9trC3gpw2HPhdfC0C9uUERUUUb9we0HHhYn9Uuk46eZ2o0bQ0HL2/6repmja6+cLLfqxNHDp3vftLibA/xfCDCThaD9Gap8fUMsAeRG+IkgHkhZ+7LiflXz6RadVydRMrmRPFKxrmuk7X8IN8jA2hclxYrrOBYWxwiyAnnCBEnuiEkfZKlptgcJNzMeCgTv8AKC7b/uQQSDiO3C6OxXO/HCOOOAg6BuPP9V0jFkTdY4zflG3ceOyCI6mhadErg+ISD0XXYf4sLyu+292LZOPC9c1bRJA5jgC1wsQV5W6kpfwevV9OGem1k7rN8C+EEegFxdGUD2hrnUrwWNL3fwjtdWOj6g1ajaJRE4s5uW3CqdPL6EgfbIU5F1JLE0Bke8dw5BpnSfXcM7xHW7GSA2d2WnUOp01TE10Lg4HwvMdZq9FXH1H0r4J/54zi6tHTHWY04xxucXQ4s4c+MoPQTZQTz/RGZLZ2ThVTQ9aZqEe+J24OUnVVLqeIvcCG+UE4KpjTuc4JvUatTNGHgrP9X6kjiJ3VAjZflxsE103qrQPV/f17JJCbWcgvM2ps2kv9rSLhyzP6wRCq0COaMg+nKDcHkK+02o0GoxXp3Mkba3tVb6+0h1boT6amYN73izbIPPi3b6KyMk6ZdEGjfHKdx7m6zvRugdQrdcfp84EYYLufbC3PpTpun6e09tPBcn+N3koJdrQBn+y49ovzn+qXAsESQC4wgbPb5Ngkyw2TghcsO4QNdgQTizPCCBVrb3RwLDIuuN2kc8pZjbhAjt4NiLIxBTj08LhiHnPygaSi7bFYH9TtAfH1S+Vrg0VQ3NB8jBXoZ0Ytbwsu+rVDI6agqYwLxl1rjk82QYW4bXFpGQbI0LQ6QNJsCnmsMvWOnYwiOU7mki2e6ZRfnaRzcILFUdPOfSsnjOSB7QE60LpJz6lkmpAOhBuWMOSrJ086OopY7kOs3uFYKGJsTiWsDx2+EFepOgopa8+m+RlC5wc6J9gHWvZPda6O02mrnVcMAgicy2wOuN3keFdKWSNkY3Cw+ygeoqg1Lmt3HYDg9kEj0FFHDIGMy1X+qhiqIthbgrPelJWtnYxmLDklaDES5gv3QVfUOjtOmZOyogEnqjDjnaoqg+ntKWS/ig2fBERLQNmP9FouwOaMLghABthBUun+lW6W82eSbf8ApUhq8DiGCMXs5Twbye9k3e0Ofa10DDT9OjjmfUFoEjwATZSQZZHaAGg25XXYHwgT28YSb7X+eyVHyUjL2sgQk4SRfflGkdYZCbSPN8Ej9EC+/wCyCb7yggkGiwsU4iz4RPT+UtG3agUAJtdd25tf+yM29uP7ro5+fhAR7AG3Kpn1H0uWu0N8tObSwfvG2+FdyOxSFRAyeJ0bgC0ixFkHmbVKdx0WSOYbyD6kbrflVPaSDcLWPqToNR0811VHeShkcW2H8F/9Fk7jdxI4vhBcek65weA4+wfOCVo1DVRzNa83B4tZZH0/VGKTgWA827rRNHq9xa3k+b9kFujYTcki3aygepw6nYxjR7nnFgrHRNO1pc0Kp9dx6qa+GSgp3zxBhHtP5SgcdOb2TscXWGL5WpUnp+gLPucLAdLb1Y2sEopjLG13ujDc2Wq0J1qfS/8Ak2CCTFvXGUF0hIFwle1+yiNDbqH4cHUdplA7DlShNgbk8oE5H4KLCQIyb3zym88lt1uO6jo62aWr/Dsb+7aRud3QTgw3H6orsCx8oBxt9kR7rd0HHOAHHCQlcbXRnOJzbCbTP94AQJye7CQe245KULrFJufcm5ygT2oI28+EEE/tubpRovwitGbpZjccoAAb4XQM8WRrdgjBptwgLa64APslLFdLe9kEJ1JotPrelz0VS3dHK23HHyvLHU2iy6FrlTp8mfSd7XeW9l7BLL8jCzv6q9KUOoaNVV7YAK2JlxIB4Qed6KT05NxvYeFfel5tzw4OJbYWColQwQzWAHye4KsXTVUfVA3Xvznwg1+knHot/mTmMxlpMmQTjyq219XLR3o2tMtsF5sAq1NqPVcchif+GZbBe117oNj0dlPHOcsDyFLxvYJCCWgHiyx/SKPqKreJWTU5IybyFW6mpNbLR6skTbdySSgvBeAL8Lj8t5VepWanhrKqPb3Dm3spamMwj2zkF3chAnO27ie3wlKGhZCXyDJkyQihrpanbyPhSYHtACBAtHAuEkQnBbfsk3AAX8YsgaubY/om8rLm6eubj4TaX83CBo4eQkntBBB7pyflJPYgbem3+c/3QSm35QQWJo8pQC1vCKAThHAuUCwGP910Dskxe+TZHBd4ugN9ghbOVwEkZFh9122eSgHHHCjtapm1emVMBAIfG4W/RSBOLDsm9bNDFG4zSNY0DJcbIPInUkLqbU5Y3Cw3HhNdMrnUdQ13LCchSvXro3dTVgheHsbI6zgbjlV1BsWh6v6sLAyxaReylKim/Fe9jbrLOl9YFLM2CVxAccOv/Za9oc1O9rRghyBvSafUMzDO+I3vgqe0uOsEjfXnc4HsRZT2n09NYFjBc97KQFNTkWLGg/ZAjDtDRtsClHyGxFrlGcyNoxZJtLXElA4omANL+XEZsnQIt3QjEbIrttYDPwkzW0oHunjv90BiQMHnskyObAoNqaZxuJo7/wD6CMXtI9hBH3QN5GlovzdNpA8/w/3TsjFx/UpCQZCBo4OHbhIu3ZJFvGU5fbKbSC4PdAW7vAQRNvwggs4GMI7bWGFxr22uCD9kcEEYtfwg60GwR0QGx5XZHta3c5wDQLm6AzrcnKjNa17TNGgMuoVUcTR2JyVRevfqfSaPHJTadI2WoII3N7FYJruvahrlU6evndIScAnAQa51R9ao2OfBotOX5IMr/wDRZrr3WOp6u1/4iqlLnnI3YH2VZQQde9z3Fzjck3JXE6rKCqovR/FROjMrA9gPO08Jr3sg6MG6sGh9V1mmlrHEyRj5yq+gOQg3LpvreKaMn1GtcB+VxsrPp/VUM5s53uJxbKwXTNRhp2ekWNc4ke4jIWidLtlqNryza090GnwVpqRcDHa6exNAt58KL0yB0bRu/RTETLtwcoHlE03cHW2lqh9f0ETRudT4PNh2U9SR7W7vKcEIMV1Kkq6WYxkvNjiynOjWak6qY71H+mP+o1/FvhXet0ujnqN0zR7u1uUd4hp2CngABdgfCAA+owEDBSMrc/7pw1uyMNI4FrpOTJ73QM3suceEgWgdk6kFiUi4WFjf9ECGxvgoI20fzH+iCCwRNAzcknylg0DHdEijDTYJU4GSgTc5rAXONmgXJ7LFfqj9R3Nlfpuly2Aw5ze//hWj6rdXx6Ppb6Wllb+Ikb2dkBebqmeSpqHyyuu9xuboOVE0lRK6SVxc5xuSUmgfsrH0b0nV9UV5igDmU7ADJKRx8fdBXmMdI8MY0uccAAXJWkfTL6fT6pqEdfq8Lo6OE7/TcLbyPPwtJ6c+nGmaW1hbA0yAZe4XN1a6+GPTtNEMA2ukIjbb5QeevqZLHU9aztY0emA1jQDZVbU6F1M8FrXbCPzEK7/UDTDS9WSOcCAC2xPcqXboTK7Rg8tDja5FkGQoKe1Lp6emmLbjbfBtZE07Qpalwu1xzmyDnTNBLW1wDW3YOSVtfTVA2nhYLjAVe6U6fZSMuI7XPJCv+mURaRj9OyCVo2+0G/Ck6eO7vHkpvTUjnEAYHcqTja0NEcfA5KBZvgD22SVTVw00ZfLIAB5KbajqdNQxuE0zYzbHdZL1r1s1kv4cTDd4Hj5QaFV65D6BncJC0HDoxfaPnwqFrPW7RqUDIpiPdubc5Wc6517qFVAaSlldFAMbWYBHz5KqslZPJP6rnkvtYEoPXWl10eoadFVRm4e25+Clngd7/qsc+k3U1S7/AJQl0wFrs5sthErZWtLTmyBKQZSLgL/3ThzbnCIYyf0QIfoglvT+yCCVdJ6ERkmfYNFyThZZ9Q/qa2ga6k0uT94bgvTr6wdTv06kZQU79r3jc6xzZeeqqpkqZ3yTOLiTfPZAvquq1Wq1Jnq5C9x85TFdXCgVpYJKqpighbukkcGtHyV6p6C6Xg6d0KnpmMHquaHyu7uceVi30W6e/avUP42Zt4aT3ZGC5ekGWjYPsgUjaAb4woLqdzh+FnAO2KUEgKajJLbXycpnW07aiJ8Mv5X/ANj5QZh9UdHM9S2sjuGyBr7/AGT3pqmP7PA/N7eFapaKGup3aXqZ2vaP3Mp/iHZch0CSjg9NoDu12nkIM66loomOxbe7wUp03onvDnR+05uVYa/pmurNRa8QP9Nhweys1LpJoKdr3tbcdgcoGdDpYbYZz2U9S0Hptu4WCdUjGAXjZc/zEJyGC93WKBJrCRtaNre58ptq9fBpNC+aRwaBwPJTuqnZTQullcGtaLklYz1v1ZHX1LhLIY6WMGwByft8oIvrDqiVgmq5H3fISImf7LLKmqmlMslQ7fLKc7uQFLV9dLWyO1Kra0RMFqaJ5wT5t3+VX5ZHSyue83c4klAVdPayC4g0X6KVMcPUpbJxsLjn4WkVWtyR1xkgdsY19i6/t5WU/Sml9bXzKRaOKMl7z/CP91t/7HpZ6YSTUwEbQDFERx/3O8lBK6XXR19M2Vjmkn8wCfbfaVSIWVOivdPE60DT7m9lMUnWGl1EvpiZnpk7Wy3wT9uUE9s/9sgm/wC06P8AxEf+ZBB51+p+t/tPXqkxSAxl1mj4CpQIv7r2+ErVzGonMhvnykSgAHKMwEva1oyTayd6npk+mSQsqHwuM0TZW+k8OsDwDbg/ClOgtDfrvUtHSj8geHPx/CEG9/SPQTovTEXqtAmm/eO/XgK7PN8rlPC2ngZEwWDQAj7SbfdAoR7mgdx2QcwO9ruSuubZzUoQD+iBm6lZLeOeMPaPygjhKMpGtcCx727eBe6XAId5COEBPTv+ZzigYmd2g/fKUQKDgsFxxtk8LqrHX2vN0XRZXh4bI9thnI+UFT+pnWMMLH0cEtmsB3EHLj4Cw6qqptd1JgeS1l/a0ZsENe1SXVKxzg5z2n8rQO/lM6aeOCJ7ZXODhw2Mcn5KAatK99SYtgZHD7WsDr2/VMF03JuULXIAQcQXSLEgLiC9/R9hl6mjic8iMe9w7G3F16FrJWCD0muFhkntZeWukdddoGrNqwLjaWutzZXY/VEzOawscxn8RPf4Qa1qMlP+Au+UDfgg/wBFhOuQTdNauJYZnVGnzOJ93LSTkKVr+tHajFZsrXAvzfFvt5UDVRy17XCSZroPG7ugkf8Aiih/x03+VyCrP7Cm/wDkaggiEEBwggMDuPhbb9BtJa9s+plpuwbASOCeVjNM0yOiZa4ucDk916V+k9G2i6Pge1u107y835QXb5KUaCHNHKSbyAlmZl/RAZ4yPKOEm83PPCO3gFB1GXF1AFxC6r/VnU1N0/RPkc9rp7e1l+PkoHut63R6NSvmqpWggXDb5K85/UXq+fXJ33kO3hrQcAJl1r1vW67WSfvBtNhub4+FU2zNe0NmyAb3tn9UC8DJG0z5Wg8Xv2am0hZYbXHbe+zx+qd6nWMqJLRPvGAGta1u1rR9u6W0bRzqMNTO5xZFA25IHJ8fCCKStL/12Otfb7rfZIkWJF+CloARFNIMBo2k/coEr3JPyguWQQAoLq4g6HEG7TnylY6iYe0PcQfByiRxueL2s0cuPAUrTzUdPC+nGHE++YN97h/K3wgZ/tGTy/8AzlBOPUpP8JN/mCCCMXLoDhC9jfugktFdGZ4mOF3GZoA+DheqtKEFDQ0VK1u1rY2gC3wvMvQdP+J6lomOsT67DY98r04aT13+qx5BjsGt7YQS7bOJN0pELucf0Tbc+OC4bueew8peiJ9K7r3PKBRzQT8rrSb2XSCSgeEBkCbcriaajVspaSWZ7g1rGk5QVjrbr3T+nWmATMNTbOcNWEdW9US6iXuE3qGXP5r8+VCdXatLq2t1Mz5C5nqHbf7qF7IO2JP9yp7S9OodR0xoNTBTywvc+pkmdZwjtgNHf7eVAZBwU49SAx3Il9fB3XBb/RArTNbT3mmiLmOuGFzefmye6VqE/wCEqKCAlrJzctabF3xddqtSbqUTRUyRmbY1gJYWBrRwMYSM4pfX9WESwxsFmObZ2118ZHKBpU0FXTulE9NJGYrCTc0+2+BdF2llC4k2LpGi1+Ra/Cd1Wr6hXNfDUVG5s7mukuAN5HFyj69DDSTfhYHBzWG5NrZsEESF1BBBxGc7c6+0AeAuC98WF0PyoHVRWOnayFsbI4WkWjbxfyT3SUY3FxcdreS4ZsPAScRa0lzhfGPupCWaCpbHT0dMWMYLkudku8k9ggZ7Y/5JEE49P/76f/N/4QQMQUDyggguHQD3zV1PENjPQkEzXtYNxN7WJXomlqnRUETy3cXNBObcoIIJamn9Vl9tseU6hADAQEEECpwik2xygggI5xyqB9X9TqKDpOqMBs542X8AoIIPM3crhxlBBAAuoIIHOlxRz6hBFM0uje+zgDa4Sda1sVXNHGLNa8gC/a6CCCR0GkhnfK+cOcGNwAbJvqrLVcjiSbuPKCCBijxe5waQMgoIIDyQBrAd3KSwTYhBBAXgo0YJeGXI3EAoIILR/wALx/4p/wDkCCCCD//Z"/>
          <p:cNvSpPr>
            <a:spLocks noChangeAspect="1" noChangeArrowheads="1"/>
          </p:cNvSpPr>
          <p:nvPr/>
        </p:nvSpPr>
        <p:spPr bwMode="auto">
          <a:xfrm>
            <a:off x="460375" y="160338"/>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4848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25575"/>
            <a:ext cx="18383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3163" y="3990975"/>
            <a:ext cx="169862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4088" y="1365250"/>
            <a:ext cx="19050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5838" y="1425575"/>
            <a:ext cx="2343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67388" y="7251700"/>
            <a:ext cx="18034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1173163"/>
            <a:ext cx="1851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5825" y="7162800"/>
            <a:ext cx="1704975"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06600" y="4022725"/>
            <a:ext cx="166052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025" y="4156075"/>
            <a:ext cx="2041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4"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27413" y="7056438"/>
            <a:ext cx="18303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5"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58050" y="3911600"/>
            <a:ext cx="181768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6"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11800" y="4033838"/>
            <a:ext cx="16462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19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1EDA66-79AA-47B8-B563-D9D281A8ADD8}" type="slidenum">
              <a:rPr lang="en-US" altLang="en-US" sz="1400" smtClean="0"/>
              <a:pPr>
                <a:spcBef>
                  <a:spcPct val="0"/>
                </a:spcBef>
                <a:buFontTx/>
                <a:buNone/>
              </a:pPr>
              <a:t>130</a:t>
            </a:fld>
            <a:endParaRPr lang="en-US" altLang="en-US" sz="1400" smtClean="0"/>
          </a:p>
        </p:txBody>
      </p:sp>
      <p:sp>
        <p:nvSpPr>
          <p:cNvPr id="150531" name="Rectangle 2"/>
          <p:cNvSpPr>
            <a:spLocks noGrp="1" noChangeArrowheads="1"/>
          </p:cNvSpPr>
          <p:nvPr>
            <p:ph type="body" idx="1"/>
          </p:nvPr>
        </p:nvSpPr>
        <p:spPr/>
        <p:txBody>
          <a:bodyPr/>
          <a:lstStyle/>
          <a:p>
            <a:pPr marL="0" indent="0" algn="ctr" eaLnBrk="1" hangingPunct="1">
              <a:buFont typeface="Wingdings" panose="05000000000000000000" pitchFamily="2" charset="2"/>
              <a:buNone/>
            </a:pPr>
            <a:r>
              <a:rPr lang="en-US" altLang="en-US" smtClean="0">
                <a:solidFill>
                  <a:srgbClr val="0000FF"/>
                </a:solidFill>
                <a:latin typeface="Palatino Linotype" panose="02040502050505030304" pitchFamily="18" charset="0"/>
              </a:rPr>
              <a:t>Research</a:t>
            </a:r>
            <a:r>
              <a:rPr lang="en-US" altLang="en-US" smtClean="0">
                <a:latin typeface="Palatino Linotype" panose="02040502050505030304" pitchFamily="18" charset="0"/>
              </a:rPr>
              <a:t> refers to the process of testing the hypothesis.</a:t>
            </a:r>
          </a:p>
          <a:p>
            <a:pPr marL="0" indent="0" algn="ctr" eaLnBrk="1" hangingPunct="1">
              <a:buFont typeface="Wingdings" panose="05000000000000000000" pitchFamily="2" charset="2"/>
              <a:buNone/>
            </a:pPr>
            <a:r>
              <a:rPr lang="en-US" altLang="en-US" smtClean="0">
                <a:latin typeface="Palatino Linotype" panose="02040502050505030304" pitchFamily="18" charset="0"/>
              </a:rPr>
              <a:t>Example: Administer tests of self esteem and depression to people. </a:t>
            </a:r>
          </a:p>
          <a:p>
            <a:pPr marL="0" indent="0" algn="ctr" eaLnBrk="1" hangingPunct="1">
              <a:buFont typeface="Wingdings" panose="05000000000000000000" pitchFamily="2" charset="2"/>
              <a:buNone/>
            </a:pPr>
            <a:r>
              <a:rPr lang="en-US" altLang="en-US" sz="2400" smtClean="0">
                <a:latin typeface="Palatino Linotype" panose="02040502050505030304" pitchFamily="18" charset="0"/>
              </a:rPr>
              <a:t>Individuals who score low on self-esteem measures and high on depression tests, would confirm our hypothesis.</a:t>
            </a:r>
          </a:p>
          <a:p>
            <a:pPr marL="0" indent="0" algn="ctr" eaLnBrk="1" hangingPunct="1">
              <a:buFont typeface="Wingdings" panose="05000000000000000000" pitchFamily="2" charset="2"/>
              <a:buNone/>
            </a:pPr>
            <a:endParaRPr lang="en-US" altLang="en-US" sz="2400" smtClean="0">
              <a:latin typeface="Palatino Linotype" panose="02040502050505030304" pitchFamily="18" charset="0"/>
            </a:endParaRPr>
          </a:p>
        </p:txBody>
      </p:sp>
      <p:sp>
        <p:nvSpPr>
          <p:cNvPr id="150532" name="Rectangle 3"/>
          <p:cNvSpPr>
            <a:spLocks noGrp="1" noChangeArrowheads="1"/>
          </p:cNvSpPr>
          <p:nvPr>
            <p:ph type="title"/>
          </p:nvPr>
        </p:nvSpPr>
        <p:spPr/>
        <p:txBody>
          <a:bodyPr/>
          <a:lstStyle/>
          <a:p>
            <a:pPr eaLnBrk="1" hangingPunct="1"/>
            <a:r>
              <a:rPr lang="en-US" altLang="en-US" sz="4000" smtClean="0">
                <a:solidFill>
                  <a:schemeClr val="tx1"/>
                </a:solidFill>
                <a:latin typeface="Palatino Linotype" panose="02040502050505030304" pitchFamily="18" charset="0"/>
              </a:rPr>
              <a:t>Research Observations</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228600"/>
            <a:ext cx="8839200" cy="1143000"/>
          </a:xfrm>
        </p:spPr>
        <p:txBody>
          <a:bodyPr>
            <a:normAutofit fontScale="90000"/>
          </a:bodyPr>
          <a:lstStyle/>
          <a:p>
            <a:pPr>
              <a:defRPr/>
            </a:pPr>
            <a:r>
              <a:rPr lang="en-US" altLang="en-US" sz="4000" smtClean="0">
                <a:latin typeface="Palatino Linotype" panose="02040502050505030304" pitchFamily="18" charset="0"/>
              </a:rPr>
              <a:t>Some Biases that may affect your Research:</a:t>
            </a:r>
          </a:p>
        </p:txBody>
      </p:sp>
      <p:sp>
        <p:nvSpPr>
          <p:cNvPr id="151555" name="Content Placeholder 2"/>
          <p:cNvSpPr>
            <a:spLocks noGrp="1"/>
          </p:cNvSpPr>
          <p:nvPr>
            <p:ph idx="1"/>
          </p:nvPr>
        </p:nvSpPr>
        <p:spPr/>
        <p:txBody>
          <a:bodyPr/>
          <a:lstStyle/>
          <a:p>
            <a:pPr eaLnBrk="1" hangingPunct="1"/>
            <a:r>
              <a:rPr lang="en-US" altLang="en-US" smtClean="0">
                <a:latin typeface="Palatino Linotype" panose="02040502050505030304" pitchFamily="18" charset="0"/>
              </a:rPr>
              <a:t>Observer/Experimenter Bias</a:t>
            </a:r>
          </a:p>
          <a:p>
            <a:pPr eaLnBrk="1" hangingPunct="1"/>
            <a:r>
              <a:rPr lang="en-US" altLang="en-US" smtClean="0">
                <a:latin typeface="Palatino Linotype" panose="02040502050505030304" pitchFamily="18" charset="0"/>
              </a:rPr>
              <a:t>Mismatched Validity</a:t>
            </a:r>
          </a:p>
          <a:p>
            <a:pPr eaLnBrk="1" hangingPunct="1"/>
            <a:r>
              <a:rPr lang="en-US" altLang="en-US" smtClean="0">
                <a:latin typeface="Palatino Linotype" panose="02040502050505030304" pitchFamily="18" charset="0"/>
              </a:rPr>
              <a:t>Confirmation Bias</a:t>
            </a:r>
          </a:p>
          <a:p>
            <a:pPr eaLnBrk="1" hangingPunct="1"/>
            <a:r>
              <a:rPr lang="en-US" altLang="en-US" smtClean="0">
                <a:latin typeface="Palatino Linotype" panose="02040502050505030304" pitchFamily="18" charset="0"/>
              </a:rPr>
              <a:t>Extraneous Variables</a:t>
            </a:r>
          </a:p>
          <a:p>
            <a:pPr eaLnBrk="1" hangingPunct="1"/>
            <a:r>
              <a:rPr lang="en-US" altLang="en-US" smtClean="0">
                <a:latin typeface="Palatino Linotype" panose="02040502050505030304" pitchFamily="18" charset="0"/>
              </a:rPr>
              <a:t>Placebo Effect</a:t>
            </a:r>
          </a:p>
          <a:p>
            <a:pPr eaLnBrk="1" hangingPunct="1"/>
            <a:r>
              <a:rPr lang="en-US" altLang="en-US" smtClean="0">
                <a:latin typeface="Palatino Linotype" panose="02040502050505030304" pitchFamily="18" charset="0"/>
              </a:rPr>
              <a:t>Hawthorne Effect</a:t>
            </a:r>
          </a:p>
          <a:p>
            <a:pPr eaLnBrk="1" hangingPunct="1"/>
            <a:r>
              <a:rPr lang="en-US" altLang="en-US" smtClean="0">
                <a:latin typeface="Palatino Linotype" panose="02040502050505030304" pitchFamily="18" charset="0"/>
              </a:rPr>
              <a:t>Belief Perseverance</a:t>
            </a:r>
          </a:p>
          <a:p>
            <a:endParaRPr lang="en-US" altLang="en-US" smtClean="0"/>
          </a:p>
        </p:txBody>
      </p:sp>
      <p:pic>
        <p:nvPicPr>
          <p:cNvPr id="151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14638"/>
            <a:ext cx="28765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smtClean="0"/>
              <a:t>Research on Animals</a:t>
            </a:r>
          </a:p>
        </p:txBody>
      </p:sp>
      <p:sp>
        <p:nvSpPr>
          <p:cNvPr id="153603" name="Content Placeholder 2"/>
          <p:cNvSpPr>
            <a:spLocks noGrp="1"/>
          </p:cNvSpPr>
          <p:nvPr>
            <p:ph idx="1"/>
          </p:nvPr>
        </p:nvSpPr>
        <p:spPr/>
        <p:txBody>
          <a:bodyPr/>
          <a:lstStyle/>
          <a:p>
            <a:r>
              <a:rPr lang="en-US" altLang="en-US" smtClean="0"/>
              <a:t>Justification of the research</a:t>
            </a:r>
          </a:p>
          <a:p>
            <a:r>
              <a:rPr lang="en-US" altLang="en-US" smtClean="0"/>
              <a:t>Personnel aware of guidelines</a:t>
            </a:r>
          </a:p>
          <a:p>
            <a:r>
              <a:rPr lang="en-US" altLang="en-US" smtClean="0"/>
              <a:t>Care and housing of animals</a:t>
            </a:r>
          </a:p>
          <a:p>
            <a:r>
              <a:rPr lang="en-US" altLang="en-US" smtClean="0"/>
              <a:t>Acquisition of animals must be lawful</a:t>
            </a:r>
          </a:p>
          <a:p>
            <a:r>
              <a:rPr lang="en-US" altLang="en-US" smtClean="0"/>
              <a:t>Experimental procedures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57200" y="274638"/>
            <a:ext cx="8534400" cy="1143000"/>
          </a:xfrm>
        </p:spPr>
        <p:txBody>
          <a:bodyPr/>
          <a:lstStyle/>
          <a:p>
            <a:r>
              <a:rPr lang="en-US" altLang="en-US" sz="2800" smtClean="0"/>
              <a:t>Ethical Considerations for research with humans</a:t>
            </a:r>
          </a:p>
        </p:txBody>
      </p:sp>
      <p:sp>
        <p:nvSpPr>
          <p:cNvPr id="3" name="Content Placeholder 2"/>
          <p:cNvSpPr>
            <a:spLocks noGrp="1"/>
          </p:cNvSpPr>
          <p:nvPr>
            <p:ph idx="1"/>
          </p:nvPr>
        </p:nvSpPr>
        <p:spPr>
          <a:xfrm>
            <a:off x="457200" y="1219200"/>
            <a:ext cx="8229600" cy="5257800"/>
          </a:xfrm>
        </p:spPr>
        <p:txBody>
          <a:bodyPr/>
          <a:lstStyle/>
          <a:p>
            <a:r>
              <a:rPr lang="en-US" altLang="en-US" sz="2400" smtClean="0"/>
              <a:t>Participants must be informed of the general nature of an experiment prior to consenting to participation “</a:t>
            </a:r>
            <a:r>
              <a:rPr lang="en-US" altLang="en-US" sz="2400" b="1" u="sng" smtClean="0"/>
              <a:t>informed consent</a:t>
            </a:r>
            <a:r>
              <a:rPr lang="en-US" altLang="en-US" sz="2400" smtClean="0"/>
              <a:t>”</a:t>
            </a:r>
          </a:p>
          <a:p>
            <a:r>
              <a:rPr lang="en-US" altLang="en-US" sz="2400" smtClean="0"/>
              <a:t>The researcher is responsible for all components of the experiment, physical and psychological</a:t>
            </a:r>
          </a:p>
          <a:p>
            <a:r>
              <a:rPr lang="en-US" altLang="en-US" sz="2400" smtClean="0"/>
              <a:t>Some </a:t>
            </a:r>
            <a:r>
              <a:rPr lang="en-US" altLang="en-US" sz="2400" b="1" u="sng" smtClean="0"/>
              <a:t>deception</a:t>
            </a:r>
            <a:r>
              <a:rPr lang="en-US" altLang="en-US" sz="2400" smtClean="0"/>
              <a:t> is acceptable, must be necessary for the research</a:t>
            </a:r>
          </a:p>
          <a:p>
            <a:r>
              <a:rPr lang="en-US" altLang="en-US" sz="2400" smtClean="0"/>
              <a:t>May end participation at any time</a:t>
            </a:r>
          </a:p>
          <a:p>
            <a:r>
              <a:rPr lang="en-US" altLang="en-US" sz="2400" smtClean="0"/>
              <a:t>Must be “</a:t>
            </a:r>
            <a:r>
              <a:rPr lang="en-US" altLang="en-US" sz="2400" b="1" u="sng" smtClean="0"/>
              <a:t>debriefed</a:t>
            </a:r>
            <a:r>
              <a:rPr lang="en-US" altLang="en-US" sz="2400" smtClean="0"/>
              <a:t>” after study and follow-up consultation</a:t>
            </a:r>
          </a:p>
          <a:p>
            <a:r>
              <a:rPr lang="en-US" altLang="en-US" sz="2400" smtClean="0"/>
              <a:t>Must have </a:t>
            </a:r>
            <a:r>
              <a:rPr lang="en-US" altLang="en-US" sz="2400" b="1" u="sng" smtClean="0"/>
              <a:t>confidentiality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0" y="2514600"/>
            <a:ext cx="9050338" cy="1630363"/>
          </a:xfrm>
        </p:spPr>
        <p:txBody>
          <a:bodyPr/>
          <a:lstStyle/>
          <a:p>
            <a:r>
              <a:rPr lang="en-US" altLang="en-US" smtClean="0"/>
              <a:t>Methods used in studying Psychology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Description</a:t>
            </a:r>
          </a:p>
        </p:txBody>
      </p:sp>
      <p:sp>
        <p:nvSpPr>
          <p:cNvPr id="156675" name="Rectangle 3"/>
          <p:cNvSpPr>
            <a:spLocks noGrp="1" noChangeArrowheads="1"/>
          </p:cNvSpPr>
          <p:nvPr>
            <p:ph type="body" idx="1"/>
          </p:nvPr>
        </p:nvSpPr>
        <p:spPr>
          <a:xfrm>
            <a:off x="442913" y="1600200"/>
            <a:ext cx="8229600" cy="457200"/>
          </a:xfrm>
        </p:spPr>
        <p:txBody>
          <a:bodyPr/>
          <a:lstStyle/>
          <a:p>
            <a:pPr marL="609600" indent="-609600" algn="ctr">
              <a:lnSpc>
                <a:spcPct val="80000"/>
              </a:lnSpc>
              <a:buFont typeface="Wingdings" panose="05000000000000000000" pitchFamily="2" charset="2"/>
              <a:buNone/>
            </a:pPr>
            <a:r>
              <a:rPr lang="en-US" altLang="en-US" sz="2800" smtClean="0">
                <a:latin typeface="Berlin Sans FB" panose="020E0602020502020306" pitchFamily="34" charset="0"/>
              </a:rPr>
              <a:t>Case Study</a:t>
            </a:r>
          </a:p>
        </p:txBody>
      </p:sp>
      <p:sp>
        <p:nvSpPr>
          <p:cNvPr id="156676" name="Rectangle 4"/>
          <p:cNvSpPr>
            <a:spLocks noChangeArrowheads="1"/>
          </p:cNvSpPr>
          <p:nvPr/>
        </p:nvSpPr>
        <p:spPr bwMode="auto">
          <a:xfrm>
            <a:off x="457200" y="2133600"/>
            <a:ext cx="8229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latin typeface="Berlin Sans FB" panose="020E0602020502020306" pitchFamily="34" charset="0"/>
              </a:rPr>
              <a:t>A technique in which one person is studied in depth to reveal underlying behavioral principles.</a:t>
            </a:r>
          </a:p>
          <a:p>
            <a:pPr>
              <a:buFont typeface="Wingdings" panose="05000000000000000000" pitchFamily="2" charset="2"/>
              <a:buNone/>
            </a:pPr>
            <a:endParaRPr lang="en-US" altLang="en-US" sz="2800">
              <a:latin typeface="Berlin Sans FB" panose="020E0602020502020306" pitchFamily="34" charset="0"/>
            </a:endParaRPr>
          </a:p>
          <a:p>
            <a:pPr>
              <a:buFont typeface="Wingdings" panose="05000000000000000000" pitchFamily="2" charset="2"/>
              <a:buNone/>
            </a:pPr>
            <a:r>
              <a:rPr lang="en-US" altLang="en-US" sz="2800">
                <a:latin typeface="Berlin Sans FB" panose="020E0602020502020306" pitchFamily="34" charset="0"/>
              </a:rPr>
              <a:t>In-depth information, time consuming, difficult to generalize results for population</a:t>
            </a:r>
          </a:p>
          <a:p>
            <a:pPr>
              <a:buFont typeface="Wingdings" panose="05000000000000000000" pitchFamily="2" charset="2"/>
              <a:buNone/>
            </a:pPr>
            <a:endParaRPr lang="en-US" altLang="en-US" sz="2800">
              <a:latin typeface="Berlin Sans FB" panose="020E0602020502020306" pitchFamily="34" charset="0"/>
            </a:endParaRPr>
          </a:p>
          <a:p>
            <a:pPr>
              <a:buFont typeface="Wingdings" panose="05000000000000000000" pitchFamily="2" charset="2"/>
              <a:buNone/>
            </a:pPr>
            <a:r>
              <a:rPr lang="en-US" altLang="en-US" sz="2800">
                <a:latin typeface="Berlin Sans FB" panose="020E0602020502020306" pitchFamily="34" charset="0"/>
              </a:rPr>
              <a:t>Often used to learn about psychological disorders</a:t>
            </a:r>
          </a:p>
          <a:p>
            <a:pPr algn="ctr">
              <a:buFont typeface="Wingdings" panose="05000000000000000000" pitchFamily="2" charset="2"/>
              <a:buNone/>
            </a:pPr>
            <a:endParaRPr lang="en-US" altLang="en-US" sz="2800">
              <a:latin typeface="Berlin Sans FB" panose="020E0602020502020306"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6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mtClean="0"/>
              <a:t>Activity</a:t>
            </a:r>
          </a:p>
        </p:txBody>
      </p:sp>
      <p:sp>
        <p:nvSpPr>
          <p:cNvPr id="158723" name="Content Placeholder 2"/>
          <p:cNvSpPr>
            <a:spLocks noGrp="1"/>
          </p:cNvSpPr>
          <p:nvPr>
            <p:ph idx="1"/>
          </p:nvPr>
        </p:nvSpPr>
        <p:spPr/>
        <p:txBody>
          <a:bodyPr/>
          <a:lstStyle/>
          <a:p>
            <a:r>
              <a:rPr lang="en-US" altLang="en-US" smtClean="0"/>
              <a:t>Divide the class into two groups</a:t>
            </a:r>
          </a:p>
          <a:p>
            <a:r>
              <a:rPr lang="en-US" altLang="en-US" smtClean="0"/>
              <a:t>Group 1, put head down while group 2 answers the question on the board.</a:t>
            </a:r>
          </a:p>
          <a:p>
            <a:r>
              <a:rPr lang="en-US" altLang="en-US" smtClean="0"/>
              <a:t>Group 2, put head down while group 1 answers the question on the board.</a:t>
            </a:r>
          </a:p>
          <a:p>
            <a:endParaRPr lang="en-US" altLang="en-US" smtClean="0"/>
          </a:p>
          <a:p>
            <a:r>
              <a:rPr lang="en-US" altLang="en-US" smtClean="0"/>
              <a:t>Ready?</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mtClean="0"/>
              <a:t>Group 1 Question</a:t>
            </a:r>
          </a:p>
        </p:txBody>
      </p:sp>
      <p:sp>
        <p:nvSpPr>
          <p:cNvPr id="159747" name="Content Placeholder 2"/>
          <p:cNvSpPr>
            <a:spLocks noGrp="1"/>
          </p:cNvSpPr>
          <p:nvPr>
            <p:ph idx="1"/>
          </p:nvPr>
        </p:nvSpPr>
        <p:spPr/>
        <p:txBody>
          <a:bodyPr/>
          <a:lstStyle/>
          <a:p>
            <a:r>
              <a:rPr lang="en-US" altLang="en-US" smtClean="0"/>
              <a:t>Is the Missouri River longer or shorter than 500 miles?</a:t>
            </a:r>
          </a:p>
          <a:p>
            <a:r>
              <a:rPr lang="en-US" altLang="en-US" smtClean="0"/>
              <a:t>How long is it?</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mtClean="0"/>
              <a:t>Group 2 Question</a:t>
            </a:r>
          </a:p>
        </p:txBody>
      </p:sp>
      <p:sp>
        <p:nvSpPr>
          <p:cNvPr id="160771" name="Content Placeholder 2"/>
          <p:cNvSpPr>
            <a:spLocks noGrp="1"/>
          </p:cNvSpPr>
          <p:nvPr>
            <p:ph idx="1"/>
          </p:nvPr>
        </p:nvSpPr>
        <p:spPr/>
        <p:txBody>
          <a:bodyPr/>
          <a:lstStyle/>
          <a:p>
            <a:r>
              <a:rPr lang="en-US" altLang="en-US" smtClean="0"/>
              <a:t>Is the Missouri River longer or shorter than 3000 miles?</a:t>
            </a:r>
          </a:p>
          <a:p>
            <a:r>
              <a:rPr lang="en-US" altLang="en-US" smtClean="0"/>
              <a:t>How long is it?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tLang="en-US" sz="4000" smtClean="0">
                <a:latin typeface="Berlin Sans FB" panose="020E0602020502020306" pitchFamily="34" charset="0"/>
              </a:rPr>
              <a:t>Survey</a:t>
            </a:r>
          </a:p>
        </p:txBody>
      </p:sp>
      <p:sp>
        <p:nvSpPr>
          <p:cNvPr id="162819" name="Rectangle 3"/>
          <p:cNvSpPr>
            <a:spLocks noGrp="1" noChangeArrowheads="1"/>
          </p:cNvSpPr>
          <p:nvPr>
            <p:ph type="body" sz="half" idx="1"/>
          </p:nvPr>
        </p:nvSpPr>
        <p:spPr>
          <a:xfrm>
            <a:off x="609600" y="1600200"/>
            <a:ext cx="7886700" cy="47244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A technique for ascertaining the self-reported attitudes, opinions or behaviors of people usually by questioning a random sample of people. </a:t>
            </a:r>
          </a:p>
          <a:p>
            <a:pPr marL="0" indent="0" algn="ctr">
              <a:buFont typeface="Wingdings" panose="05000000000000000000" pitchFamily="2" charset="2"/>
              <a:buNone/>
            </a:pPr>
            <a:endParaRPr lang="en-US" altLang="en-US" sz="2800" smtClean="0">
              <a:latin typeface="Berlin Sans FB" panose="020E0602020502020306" pitchFamily="34" charset="0"/>
            </a:endParaRPr>
          </a:p>
          <a:p>
            <a:pPr marL="0" indent="0">
              <a:buFont typeface="Wingdings" panose="05000000000000000000" pitchFamily="2" charset="2"/>
              <a:buNone/>
            </a:pPr>
            <a:r>
              <a:rPr lang="en-US" altLang="en-US" sz="2800" smtClean="0">
                <a:latin typeface="Berlin Sans FB" panose="020E0602020502020306" pitchFamily="34" charset="0"/>
              </a:rPr>
              <a:t>-usually easy to conduct</a:t>
            </a:r>
          </a:p>
          <a:p>
            <a:pPr marL="0" indent="0">
              <a:buFont typeface="Wingdings" panose="05000000000000000000" pitchFamily="2" charset="2"/>
              <a:buNone/>
            </a:pPr>
            <a:r>
              <a:rPr lang="en-US" altLang="en-US" sz="2800" smtClean="0">
                <a:latin typeface="Berlin Sans FB" panose="020E0602020502020306" pitchFamily="34" charset="0"/>
              </a:rPr>
              <a:t>-a lot of data very quickly</a:t>
            </a:r>
          </a:p>
          <a:p>
            <a:pPr marL="0" indent="0">
              <a:buFont typeface="Wingdings" panose="05000000000000000000" pitchFamily="2" charset="2"/>
              <a:buNone/>
            </a:pPr>
            <a:r>
              <a:rPr lang="en-US" altLang="en-US" sz="2800" smtClean="0">
                <a:latin typeface="Berlin Sans FB" panose="020E0602020502020306" pitchFamily="34" charset="0"/>
              </a:rPr>
              <a:t>-beware of wording effect, overgeneralizing, </a:t>
            </a:r>
          </a:p>
          <a:p>
            <a:pPr marL="0" indent="0">
              <a:buFont typeface="Wingdings" panose="05000000000000000000" pitchFamily="2" charset="2"/>
              <a:buNone/>
            </a:pPr>
            <a:r>
              <a:rPr lang="en-US" altLang="en-US" sz="2800" smtClean="0"/>
              <a:t>	</a:t>
            </a:r>
            <a:r>
              <a:rPr lang="en-US" altLang="en-US" sz="2800" smtClean="0">
                <a:latin typeface="Berlin Sans FB" panose="020E0602020502020306" pitchFamily="34" charset="0"/>
              </a:rPr>
              <a:t>false consensus effect, bias</a:t>
            </a:r>
          </a:p>
          <a:p>
            <a:pPr marL="0" indent="0">
              <a:buFont typeface="Wingdings" panose="05000000000000000000" pitchFamily="2" charset="2"/>
              <a:buNone/>
            </a:pPr>
            <a:r>
              <a:rPr lang="en-US" altLang="en-US" sz="2800" smtClean="0">
                <a:latin typeface="Berlin Sans FB" panose="020E0602020502020306" pitchFamily="34" charset="0"/>
              </a:rPr>
              <a:t>-random samples are NOT representative samples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28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81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28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19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Survey</a:t>
            </a:r>
          </a:p>
        </p:txBody>
      </p:sp>
      <p:sp>
        <p:nvSpPr>
          <p:cNvPr id="164867" name="Rectangle 3"/>
          <p:cNvSpPr>
            <a:spLocks noGrp="1" noChangeArrowheads="1"/>
          </p:cNvSpPr>
          <p:nvPr>
            <p:ph type="body" sz="half" idx="1"/>
          </p:nvPr>
        </p:nvSpPr>
        <p:spPr>
          <a:xfrm>
            <a:off x="619125" y="2667000"/>
            <a:ext cx="7905750" cy="2362200"/>
          </a:xfrm>
        </p:spPr>
        <p:txBody>
          <a:bodyPr/>
          <a:lstStyle/>
          <a:p>
            <a:pPr marL="0" indent="0" algn="ctr">
              <a:lnSpc>
                <a:spcPct val="90000"/>
              </a:lnSpc>
              <a:buFont typeface="Wingdings" panose="05000000000000000000" pitchFamily="2" charset="2"/>
              <a:buNone/>
            </a:pPr>
            <a:r>
              <a:rPr lang="en-US" altLang="en-US" sz="2800" smtClean="0">
                <a:latin typeface="Berlin Sans FB" panose="020E0602020502020306" pitchFamily="34" charset="0"/>
              </a:rPr>
              <a:t>Wording can change the results of a survey. </a:t>
            </a:r>
          </a:p>
          <a:p>
            <a:pPr marL="0" indent="0" algn="ctr">
              <a:lnSpc>
                <a:spcPct val="90000"/>
              </a:lnSpc>
              <a:buFont typeface="Wingdings" panose="05000000000000000000" pitchFamily="2" charset="2"/>
              <a:buNone/>
            </a:pPr>
            <a:endParaRPr lang="en-US" altLang="en-US" sz="2800" smtClean="0">
              <a:latin typeface="Berlin Sans FB" panose="020E0602020502020306" pitchFamily="34" charset="0"/>
            </a:endParaRPr>
          </a:p>
          <a:p>
            <a:pPr marL="0" indent="0" algn="ctr">
              <a:lnSpc>
                <a:spcPct val="90000"/>
              </a:lnSpc>
              <a:buFont typeface="Wingdings" panose="05000000000000000000" pitchFamily="2" charset="2"/>
              <a:buNone/>
            </a:pPr>
            <a:r>
              <a:rPr lang="en-US" altLang="en-US" sz="2800" smtClean="0">
                <a:latin typeface="Berlin Sans FB" panose="020E0602020502020306" pitchFamily="34" charset="0"/>
              </a:rPr>
              <a:t>Q: Should cigarette ads not be allowed on television?  Yes or no.</a:t>
            </a:r>
          </a:p>
        </p:txBody>
      </p:sp>
      <p:sp>
        <p:nvSpPr>
          <p:cNvPr id="164868" name="Rectangle 4"/>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Wording Effect-”Framing”</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Survey</a:t>
            </a:r>
          </a:p>
        </p:txBody>
      </p:sp>
      <p:sp>
        <p:nvSpPr>
          <p:cNvPr id="165891" name="Rectangle 3"/>
          <p:cNvSpPr>
            <a:spLocks noGrp="1" noChangeArrowheads="1"/>
          </p:cNvSpPr>
          <p:nvPr>
            <p:ph type="body" sz="half" idx="1"/>
          </p:nvPr>
        </p:nvSpPr>
        <p:spPr>
          <a:xfrm>
            <a:off x="596900" y="2286000"/>
            <a:ext cx="7905750" cy="1676400"/>
          </a:xfrm>
        </p:spPr>
        <p:txBody>
          <a:bodyPr/>
          <a:lstStyle/>
          <a:p>
            <a:pPr marL="0" indent="0" algn="ctr">
              <a:buFont typeface="Wingdings" panose="05000000000000000000" pitchFamily="2" charset="2"/>
              <a:buNone/>
            </a:pPr>
            <a:r>
              <a:rPr lang="en-US" altLang="en-US" smtClean="0">
                <a:latin typeface="Berlin Sans FB" panose="020E0602020502020306" pitchFamily="34" charset="0"/>
              </a:rPr>
              <a:t>A tendency to overestimate the extent to which others share our beliefs and behaviors.</a:t>
            </a:r>
          </a:p>
        </p:txBody>
      </p:sp>
      <p:sp>
        <p:nvSpPr>
          <p:cNvPr id="165892" name="Rectangle 4"/>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False Consensus Effect</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mtClean="0">
                <a:latin typeface="Berlin Sans FB" panose="020E0602020502020306" pitchFamily="34" charset="0"/>
              </a:rPr>
              <a:t>Survey</a:t>
            </a:r>
          </a:p>
        </p:txBody>
      </p:sp>
      <p:sp>
        <p:nvSpPr>
          <p:cNvPr id="166915" name="Text Placeholder 2"/>
          <p:cNvSpPr>
            <a:spLocks noGrp="1"/>
          </p:cNvSpPr>
          <p:nvPr>
            <p:ph type="body" sz="half" idx="1"/>
          </p:nvPr>
        </p:nvSpPr>
        <p:spPr/>
        <p:txBody>
          <a:bodyPr/>
          <a:lstStyle/>
          <a:p>
            <a:r>
              <a:rPr lang="en-US" altLang="en-US" smtClean="0"/>
              <a:t>Blind and Double Blind to reduce bias</a:t>
            </a:r>
          </a:p>
          <a:p>
            <a:endParaRPr lang="en-US" altLang="en-US" smtClean="0"/>
          </a:p>
          <a:p>
            <a:r>
              <a:rPr lang="en-US" altLang="en-US" smtClean="0"/>
              <a:t>Hide or “mask” information that may lead to bias</a:t>
            </a:r>
          </a:p>
        </p:txBody>
      </p:sp>
      <p:pic>
        <p:nvPicPr>
          <p:cNvPr id="1669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20838"/>
            <a:ext cx="28575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Survey</a:t>
            </a:r>
          </a:p>
        </p:txBody>
      </p:sp>
      <p:sp>
        <p:nvSpPr>
          <p:cNvPr id="167939" name="Rectangle 3"/>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 Random Sampling</a:t>
            </a:r>
          </a:p>
        </p:txBody>
      </p:sp>
      <p:sp>
        <p:nvSpPr>
          <p:cNvPr id="167940" name="Rectangle 4"/>
          <p:cNvSpPr>
            <a:spLocks noGrp="1" noChangeArrowheads="1"/>
          </p:cNvSpPr>
          <p:nvPr>
            <p:ph type="body" sz="half" idx="1"/>
          </p:nvPr>
        </p:nvSpPr>
        <p:spPr>
          <a:xfrm>
            <a:off x="381000" y="2362200"/>
            <a:ext cx="4191000" cy="3581400"/>
          </a:xfrm>
        </p:spPr>
        <p:txBody>
          <a:bodyPr/>
          <a:lstStyle/>
          <a:p>
            <a:pPr marL="0" indent="0" algn="ctr">
              <a:buFontTx/>
              <a:buNone/>
            </a:pPr>
            <a:r>
              <a:rPr lang="en-US" altLang="en-US" sz="2800" smtClean="0">
                <a:latin typeface="Berlin Sans FB" panose="020E0602020502020306" pitchFamily="34" charset="0"/>
              </a:rPr>
              <a:t>From a population, if each member has an equal chance of inclusion into a sample, we call that a random sample (unbiased). </a:t>
            </a:r>
          </a:p>
        </p:txBody>
      </p:sp>
      <p:sp>
        <p:nvSpPr>
          <p:cNvPr id="167941" name="Picture 5"/>
          <p:cNvSpPr>
            <a:spLocks noGrp="1" noChangeAspect="1" noChangeArrowheads="1"/>
          </p:cNvSpPr>
          <p:nvPr>
            <p:ph sz="half" idx="2"/>
          </p:nvPr>
        </p:nvSpPr>
        <p:spPr>
          <a:xfrm>
            <a:off x="5029200" y="2438400"/>
            <a:ext cx="3505200" cy="3076575"/>
          </a:xfrm>
        </p:spPr>
        <p:txBody>
          <a:bodyPr/>
          <a:lstStyle/>
          <a:p>
            <a:endParaRPr lang="en-US" altLang="en-US" smtClean="0"/>
          </a:p>
        </p:txBody>
      </p:sp>
      <p:sp>
        <p:nvSpPr>
          <p:cNvPr id="167942" name="Rectangle 6"/>
          <p:cNvSpPr>
            <a:spLocks noChangeArrowheads="1"/>
          </p:cNvSpPr>
          <p:nvPr/>
        </p:nvSpPr>
        <p:spPr bwMode="auto">
          <a:xfrm>
            <a:off x="4600575" y="5562600"/>
            <a:ext cx="38989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5000"/>
              </a:lnSpc>
              <a:buFont typeface="Wingdings" panose="05000000000000000000" pitchFamily="2" charset="2"/>
              <a:buNone/>
            </a:pPr>
            <a:r>
              <a:rPr lang="en-US" altLang="en-US" sz="2000">
                <a:latin typeface="Berlin Sans FB" panose="020E0602020502020306" pitchFamily="34" charset="0"/>
              </a:rPr>
              <a:t>The fastest way to know about the marble color ratio is to blindly transfer a few into a smaller jar and count them.</a:t>
            </a:r>
          </a:p>
        </p:txBody>
      </p:sp>
      <p:pic>
        <p:nvPicPr>
          <p:cNvPr id="1679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17763"/>
            <a:ext cx="35052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Naturalistic Observation</a:t>
            </a:r>
          </a:p>
        </p:txBody>
      </p:sp>
      <p:sp>
        <p:nvSpPr>
          <p:cNvPr id="167939" name="Rectangle 3"/>
          <p:cNvSpPr>
            <a:spLocks noGrp="1" noChangeArrowheads="1"/>
          </p:cNvSpPr>
          <p:nvPr>
            <p:ph type="body" sz="half" idx="1"/>
          </p:nvPr>
        </p:nvSpPr>
        <p:spPr>
          <a:xfrm>
            <a:off x="420688" y="1371600"/>
            <a:ext cx="8301037" cy="19050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Observing and recording behavior of animals in the wild, to recording self-seating patterns in lunch rooms in a multiracial school constitute </a:t>
            </a:r>
          </a:p>
          <a:p>
            <a:pPr marL="0" indent="0" algn="ctr">
              <a:buFont typeface="Wingdings" panose="05000000000000000000" pitchFamily="2" charset="2"/>
              <a:buNone/>
            </a:pPr>
            <a:r>
              <a:rPr lang="en-US" altLang="en-US" sz="2800" smtClean="0">
                <a:latin typeface="Berlin Sans FB" panose="020E0602020502020306" pitchFamily="34" charset="0"/>
              </a:rPr>
              <a:t>naturalistic observation.</a:t>
            </a:r>
          </a:p>
          <a:p>
            <a:pPr marL="0" indent="0">
              <a:buFont typeface="Wingdings" panose="05000000000000000000" pitchFamily="2" charset="2"/>
              <a:buNone/>
            </a:pPr>
            <a:endParaRPr lang="en-US" altLang="en-US" sz="2800" smtClean="0">
              <a:latin typeface="Berlin Sans FB" panose="020E0602020502020306" pitchFamily="34" charset="0"/>
            </a:endParaRPr>
          </a:p>
          <a:p>
            <a:pPr marL="0" indent="0">
              <a:buFont typeface="Wingdings" panose="05000000000000000000" pitchFamily="2" charset="2"/>
              <a:buNone/>
            </a:pPr>
            <a:r>
              <a:rPr lang="en-US" altLang="en-US" sz="2800" smtClean="0">
                <a:latin typeface="Berlin Sans FB" panose="020E0602020502020306" pitchFamily="34" charset="0"/>
              </a:rPr>
              <a:t>Observe in natural environment</a:t>
            </a:r>
          </a:p>
          <a:p>
            <a:pPr marL="0" indent="0">
              <a:buFont typeface="Wingdings" panose="05000000000000000000" pitchFamily="2" charset="2"/>
              <a:buNone/>
            </a:pPr>
            <a:r>
              <a:rPr lang="en-US" altLang="en-US" sz="2800" smtClean="0">
                <a:latin typeface="Berlin Sans FB" panose="020E0602020502020306" pitchFamily="34" charset="0"/>
              </a:rPr>
              <a:t>Least amount of researcher interference</a:t>
            </a:r>
          </a:p>
          <a:p>
            <a:pPr marL="0" indent="0">
              <a:buFont typeface="Wingdings" panose="05000000000000000000" pitchFamily="2" charset="2"/>
              <a:buNone/>
            </a:pPr>
            <a:r>
              <a:rPr lang="en-US" altLang="en-US" sz="2800" smtClean="0">
                <a:latin typeface="Berlin Sans FB" panose="020E0602020502020306" pitchFamily="34" charset="0"/>
              </a:rPr>
              <a:t>May not observe studied behavior at times</a:t>
            </a:r>
          </a:p>
          <a:p>
            <a:pPr marL="0" indent="0">
              <a:buFont typeface="Wingdings" panose="05000000000000000000" pitchFamily="2" charset="2"/>
              <a:buNone/>
            </a:pPr>
            <a:r>
              <a:rPr lang="en-US" altLang="en-US" sz="2800" smtClean="0">
                <a:latin typeface="Berlin Sans FB" panose="020E0602020502020306" pitchFamily="34" charset="0"/>
              </a:rPr>
              <a:t>More of a way to develop an idea of what to study</a:t>
            </a:r>
          </a:p>
          <a:p>
            <a:pPr marL="0" indent="0">
              <a:buFont typeface="Wingdings" panose="05000000000000000000" pitchFamily="2" charset="2"/>
              <a:buNone/>
            </a:pPr>
            <a:r>
              <a:rPr lang="en-US" altLang="en-US" sz="2800" smtClean="0">
                <a:latin typeface="Berlin Sans FB" panose="020E0602020502020306" pitchFamily="34" charset="0"/>
              </a:rPr>
              <a:t>	in the future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793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793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79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sz="4000" smtClean="0">
                <a:latin typeface="Berlin Sans FB" panose="020E0602020502020306" pitchFamily="34" charset="0"/>
              </a:rPr>
              <a:t>Descriptive Methods</a:t>
            </a:r>
          </a:p>
        </p:txBody>
      </p:sp>
      <p:sp>
        <p:nvSpPr>
          <p:cNvPr id="171011" name="Rectangle 3"/>
          <p:cNvSpPr>
            <a:spLocks noChangeArrowheads="1"/>
          </p:cNvSpPr>
          <p:nvPr/>
        </p:nvSpPr>
        <p:spPr bwMode="auto">
          <a:xfrm>
            <a:off x="661988" y="2209800"/>
            <a:ext cx="786765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Berlin Sans FB" panose="020E0602020502020306" pitchFamily="34" charset="0"/>
              </a:rPr>
              <a:t>Case studies, surveys, and naturalistic observation all describe behaviors.</a:t>
            </a:r>
          </a:p>
          <a:p>
            <a:pPr>
              <a:spcBef>
                <a:spcPct val="0"/>
              </a:spcBef>
              <a:buFontTx/>
              <a:buNone/>
            </a:pPr>
            <a:endParaRPr lang="en-US" altLang="en-US">
              <a:latin typeface="Berlin Sans FB" panose="020E0602020502020306" pitchFamily="34" charset="0"/>
            </a:endParaRPr>
          </a:p>
          <a:p>
            <a:pPr>
              <a:spcBef>
                <a:spcPct val="0"/>
              </a:spcBef>
              <a:buFontTx/>
              <a:buNone/>
            </a:pPr>
            <a:r>
              <a:rPr lang="en-US" altLang="en-US">
                <a:latin typeface="Berlin Sans FB" panose="020E0602020502020306" pitchFamily="34" charset="0"/>
              </a:rPr>
              <a:t>-</a:t>
            </a:r>
            <a:r>
              <a:rPr lang="en-US" altLang="en-US">
                <a:solidFill>
                  <a:srgbClr val="FFC000"/>
                </a:solidFill>
                <a:latin typeface="Berlin Sans FB" panose="020E0602020502020306" pitchFamily="34" charset="0"/>
              </a:rPr>
              <a:t>Longitudinal studies</a:t>
            </a:r>
            <a:r>
              <a:rPr lang="en-US" altLang="en-US">
                <a:latin typeface="Berlin Sans FB" panose="020E0602020502020306" pitchFamily="34" charset="0"/>
              </a:rPr>
              <a:t>-same subject over a </a:t>
            </a:r>
          </a:p>
          <a:p>
            <a:pPr>
              <a:spcBef>
                <a:spcPct val="0"/>
              </a:spcBef>
              <a:buFontTx/>
              <a:buNone/>
            </a:pPr>
            <a:r>
              <a:rPr lang="en-US" altLang="en-US">
                <a:latin typeface="Berlin Sans FB" panose="020E0602020502020306" pitchFamily="34" charset="0"/>
              </a:rPr>
              <a:t>	long period of time</a:t>
            </a:r>
          </a:p>
          <a:p>
            <a:pPr>
              <a:spcBef>
                <a:spcPct val="0"/>
              </a:spcBef>
              <a:buFontTx/>
              <a:buNone/>
            </a:pPr>
            <a:endParaRPr lang="en-US" altLang="en-US">
              <a:latin typeface="Berlin Sans FB" panose="020E0602020502020306" pitchFamily="34" charset="0"/>
            </a:endParaRPr>
          </a:p>
          <a:p>
            <a:pPr>
              <a:spcBef>
                <a:spcPct val="0"/>
              </a:spcBef>
              <a:buFontTx/>
              <a:buNone/>
            </a:pPr>
            <a:r>
              <a:rPr lang="en-US" altLang="en-US">
                <a:latin typeface="Berlin Sans FB" panose="020E0602020502020306" pitchFamily="34" charset="0"/>
              </a:rPr>
              <a:t>-</a:t>
            </a:r>
            <a:r>
              <a:rPr lang="en-US" altLang="en-US">
                <a:solidFill>
                  <a:srgbClr val="FFC000"/>
                </a:solidFill>
                <a:latin typeface="Berlin Sans FB" panose="020E0602020502020306" pitchFamily="34" charset="0"/>
              </a:rPr>
              <a:t>Cross-sectional studies</a:t>
            </a:r>
            <a:r>
              <a:rPr lang="en-US" altLang="en-US">
                <a:latin typeface="Berlin Sans FB" panose="020E0602020502020306" pitchFamily="34" charset="0"/>
              </a:rPr>
              <a:t>-representative sample of different people during a particular time.</a:t>
            </a:r>
          </a:p>
        </p:txBody>
      </p:sp>
      <p:sp>
        <p:nvSpPr>
          <p:cNvPr id="171012" name="Rectangle 4"/>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Summary</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Correlation</a:t>
            </a:r>
          </a:p>
        </p:txBody>
      </p:sp>
      <p:sp>
        <p:nvSpPr>
          <p:cNvPr id="172035" name="Rectangle 3"/>
          <p:cNvSpPr>
            <a:spLocks noChangeArrowheads="1"/>
          </p:cNvSpPr>
          <p:nvPr/>
        </p:nvSpPr>
        <p:spPr bwMode="auto">
          <a:xfrm>
            <a:off x="441325" y="16002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When one trait or behavior accompanies another, we say the two correlate.</a:t>
            </a:r>
          </a:p>
        </p:txBody>
      </p:sp>
      <p:grpSp>
        <p:nvGrpSpPr>
          <p:cNvPr id="172036" name="Group 4"/>
          <p:cNvGrpSpPr>
            <a:grpSpLocks/>
          </p:cNvGrpSpPr>
          <p:nvPr/>
        </p:nvGrpSpPr>
        <p:grpSpPr bwMode="auto">
          <a:xfrm>
            <a:off x="685800" y="3962400"/>
            <a:ext cx="2514600" cy="1143000"/>
            <a:chOff x="240" y="2640"/>
            <a:chExt cx="1584" cy="720"/>
          </a:xfrm>
        </p:grpSpPr>
        <p:sp>
          <p:nvSpPr>
            <p:cNvPr id="172050" name="Rectangle 5"/>
            <p:cNvSpPr>
              <a:spLocks noChangeArrowheads="1"/>
            </p:cNvSpPr>
            <p:nvPr/>
          </p:nvSpPr>
          <p:spPr bwMode="auto">
            <a:xfrm>
              <a:off x="240" y="2640"/>
              <a:ext cx="1584" cy="7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Berlin Sans FB" panose="020E0602020502020306" pitchFamily="34" charset="0"/>
                </a:rPr>
                <a:t>Co</a:t>
              </a:r>
              <a:r>
                <a:rPr lang="en-US" altLang="en-US" u="sng">
                  <a:latin typeface="Berlin Sans FB" panose="020E0602020502020306" pitchFamily="34" charset="0"/>
                </a:rPr>
                <a:t>rr</a:t>
              </a:r>
              <a:r>
                <a:rPr lang="en-US" altLang="en-US">
                  <a:latin typeface="Berlin Sans FB" panose="020E0602020502020306" pitchFamily="34" charset="0"/>
                </a:rPr>
                <a:t>elation </a:t>
              </a:r>
            </a:p>
            <a:p>
              <a:pPr algn="ctr">
                <a:spcBef>
                  <a:spcPct val="0"/>
                </a:spcBef>
                <a:buFontTx/>
                <a:buNone/>
              </a:pPr>
              <a:r>
                <a:rPr lang="en-US" altLang="en-US">
                  <a:latin typeface="Berlin Sans FB" panose="020E0602020502020306" pitchFamily="34" charset="0"/>
                </a:rPr>
                <a:t>coefficient</a:t>
              </a:r>
            </a:p>
          </p:txBody>
        </p:sp>
        <p:sp>
          <p:nvSpPr>
            <p:cNvPr id="172051" name="Line 6"/>
            <p:cNvSpPr>
              <a:spLocks noChangeShapeType="1"/>
            </p:cNvSpPr>
            <p:nvPr/>
          </p:nvSpPr>
          <p:spPr bwMode="auto">
            <a:xfrm>
              <a:off x="240" y="2640"/>
              <a:ext cx="1584"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2037" name="Group 7"/>
          <p:cNvGrpSpPr>
            <a:grpSpLocks/>
          </p:cNvGrpSpPr>
          <p:nvPr/>
        </p:nvGrpSpPr>
        <p:grpSpPr bwMode="auto">
          <a:xfrm>
            <a:off x="5140325" y="5486400"/>
            <a:ext cx="2667000" cy="1143000"/>
            <a:chOff x="3168" y="1920"/>
            <a:chExt cx="1680" cy="720"/>
          </a:xfrm>
        </p:grpSpPr>
        <p:sp>
          <p:nvSpPr>
            <p:cNvPr id="172048" name="Rectangle 8"/>
            <p:cNvSpPr>
              <a:spLocks noChangeArrowheads="1"/>
            </p:cNvSpPr>
            <p:nvPr/>
          </p:nvSpPr>
          <p:spPr bwMode="auto">
            <a:xfrm>
              <a:off x="3168" y="1920"/>
              <a:ext cx="1680" cy="72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Berlin Sans FB" panose="020E0602020502020306" pitchFamily="34" charset="0"/>
                </a:rPr>
                <a:t>Indicates direction</a:t>
              </a:r>
            </a:p>
            <a:p>
              <a:pPr algn="ctr">
                <a:spcBef>
                  <a:spcPct val="0"/>
                </a:spcBef>
                <a:buFontTx/>
                <a:buNone/>
              </a:pPr>
              <a:r>
                <a:rPr lang="en-US" altLang="en-US" sz="2400">
                  <a:latin typeface="Berlin Sans FB" panose="020E0602020502020306" pitchFamily="34" charset="0"/>
                </a:rPr>
                <a:t>of relationship</a:t>
              </a:r>
            </a:p>
            <a:p>
              <a:pPr algn="ctr">
                <a:spcBef>
                  <a:spcPct val="0"/>
                </a:spcBef>
                <a:buFontTx/>
                <a:buNone/>
              </a:pPr>
              <a:r>
                <a:rPr lang="en-US" altLang="en-US" sz="2400">
                  <a:latin typeface="Berlin Sans FB" panose="020E0602020502020306" pitchFamily="34" charset="0"/>
                </a:rPr>
                <a:t>(positive or negative)</a:t>
              </a:r>
            </a:p>
          </p:txBody>
        </p:sp>
        <p:sp>
          <p:nvSpPr>
            <p:cNvPr id="172049" name="Line 9"/>
            <p:cNvSpPr>
              <a:spLocks noChangeShapeType="1"/>
            </p:cNvSpPr>
            <p:nvPr/>
          </p:nvSpPr>
          <p:spPr bwMode="auto">
            <a:xfrm>
              <a:off x="3168" y="1920"/>
              <a:ext cx="168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2038" name="Group 10"/>
          <p:cNvGrpSpPr>
            <a:grpSpLocks/>
          </p:cNvGrpSpPr>
          <p:nvPr/>
        </p:nvGrpSpPr>
        <p:grpSpPr bwMode="auto">
          <a:xfrm>
            <a:off x="5715000" y="2667000"/>
            <a:ext cx="2667000" cy="1143000"/>
            <a:chOff x="3168" y="3360"/>
            <a:chExt cx="1680" cy="720"/>
          </a:xfrm>
        </p:grpSpPr>
        <p:sp>
          <p:nvSpPr>
            <p:cNvPr id="172046" name="Rectangle 11"/>
            <p:cNvSpPr>
              <a:spLocks noChangeArrowheads="1"/>
            </p:cNvSpPr>
            <p:nvPr/>
          </p:nvSpPr>
          <p:spPr bwMode="auto">
            <a:xfrm>
              <a:off x="3168" y="3360"/>
              <a:ext cx="1680" cy="720"/>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Berlin Sans FB" panose="020E0602020502020306" pitchFamily="34" charset="0"/>
                </a:rPr>
                <a:t>Indicates strength</a:t>
              </a:r>
            </a:p>
            <a:p>
              <a:pPr algn="ctr">
                <a:spcBef>
                  <a:spcPct val="0"/>
                </a:spcBef>
                <a:buFontTx/>
                <a:buNone/>
              </a:pPr>
              <a:r>
                <a:rPr lang="en-US" altLang="en-US" sz="2400">
                  <a:latin typeface="Berlin Sans FB" panose="020E0602020502020306" pitchFamily="34" charset="0"/>
                </a:rPr>
                <a:t>of relationship</a:t>
              </a:r>
            </a:p>
            <a:p>
              <a:pPr algn="ctr">
                <a:spcBef>
                  <a:spcPct val="0"/>
                </a:spcBef>
                <a:buFontTx/>
                <a:buNone/>
              </a:pPr>
              <a:r>
                <a:rPr lang="en-US" altLang="en-US" sz="2400">
                  <a:latin typeface="Berlin Sans FB" panose="020E0602020502020306" pitchFamily="34" charset="0"/>
                </a:rPr>
                <a:t>(0.00 to 1.00)</a:t>
              </a:r>
            </a:p>
          </p:txBody>
        </p:sp>
        <p:sp>
          <p:nvSpPr>
            <p:cNvPr id="172047" name="Line 12"/>
            <p:cNvSpPr>
              <a:spLocks noChangeShapeType="1"/>
            </p:cNvSpPr>
            <p:nvPr/>
          </p:nvSpPr>
          <p:spPr bwMode="auto">
            <a:xfrm>
              <a:off x="3168" y="3360"/>
              <a:ext cx="168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2039" name="Text Box 13"/>
          <p:cNvSpPr txBox="1">
            <a:spLocks noChangeArrowheads="1"/>
          </p:cNvSpPr>
          <p:nvPr/>
        </p:nvSpPr>
        <p:spPr bwMode="auto">
          <a:xfrm>
            <a:off x="5564188" y="4232275"/>
            <a:ext cx="6032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u="sng">
                <a:solidFill>
                  <a:srgbClr val="0000FF"/>
                </a:solidFill>
                <a:latin typeface="Berlin Sans FB" panose="020E0602020502020306" pitchFamily="34" charset="0"/>
              </a:rPr>
              <a:t>r</a:t>
            </a:r>
            <a:r>
              <a:rPr lang="en-US" altLang="en-US">
                <a:solidFill>
                  <a:srgbClr val="0000FF"/>
                </a:solidFill>
                <a:latin typeface="Berlin Sans FB" panose="020E0602020502020306" pitchFamily="34" charset="0"/>
              </a:rPr>
              <a:t> =</a:t>
            </a:r>
          </a:p>
        </p:txBody>
      </p:sp>
      <p:cxnSp>
        <p:nvCxnSpPr>
          <p:cNvPr id="172040" name="AutoShape 14"/>
          <p:cNvCxnSpPr>
            <a:cxnSpLocks noChangeShapeType="1"/>
            <a:stCxn id="172048" idx="0"/>
            <a:endCxn id="172042" idx="2"/>
          </p:cNvCxnSpPr>
          <p:nvPr/>
        </p:nvCxnSpPr>
        <p:spPr bwMode="auto">
          <a:xfrm flipH="1" flipV="1">
            <a:off x="6448425" y="4837113"/>
            <a:ext cx="25400" cy="649287"/>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041" name="Text Box 15"/>
          <p:cNvSpPr txBox="1">
            <a:spLocks noChangeArrowheads="1"/>
          </p:cNvSpPr>
          <p:nvPr/>
        </p:nvSpPr>
        <p:spPr bwMode="auto">
          <a:xfrm>
            <a:off x="6557963" y="4267200"/>
            <a:ext cx="8937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rgbClr val="0000FF"/>
                </a:solidFill>
                <a:latin typeface="Berlin Sans FB" panose="020E0602020502020306" pitchFamily="34" charset="0"/>
              </a:rPr>
              <a:t>0.37</a:t>
            </a:r>
          </a:p>
        </p:txBody>
      </p:sp>
      <p:sp>
        <p:nvSpPr>
          <p:cNvPr id="172042" name="Text Box 16"/>
          <p:cNvSpPr txBox="1">
            <a:spLocks noChangeArrowheads="1"/>
          </p:cNvSpPr>
          <p:nvPr/>
        </p:nvSpPr>
        <p:spPr bwMode="auto">
          <a:xfrm>
            <a:off x="6273800" y="4252913"/>
            <a:ext cx="3492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rgbClr val="0000FF"/>
                </a:solidFill>
                <a:latin typeface="Berlin Sans FB" panose="020E0602020502020306" pitchFamily="34" charset="0"/>
              </a:rPr>
              <a:t>+</a:t>
            </a:r>
          </a:p>
        </p:txBody>
      </p:sp>
      <p:cxnSp>
        <p:nvCxnSpPr>
          <p:cNvPr id="172043" name="AutoShape 17"/>
          <p:cNvCxnSpPr>
            <a:cxnSpLocks noChangeShapeType="1"/>
            <a:stCxn id="172050" idx="3"/>
            <a:endCxn id="172039" idx="1"/>
          </p:cNvCxnSpPr>
          <p:nvPr/>
        </p:nvCxnSpPr>
        <p:spPr bwMode="auto">
          <a:xfrm flipV="1">
            <a:off x="3200400" y="4524375"/>
            <a:ext cx="2363788" cy="952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044" name="AutoShape 18"/>
          <p:cNvCxnSpPr>
            <a:cxnSpLocks noChangeShapeType="1"/>
            <a:stCxn id="172046" idx="2"/>
            <a:endCxn id="172041" idx="0"/>
          </p:cNvCxnSpPr>
          <p:nvPr/>
        </p:nvCxnSpPr>
        <p:spPr bwMode="auto">
          <a:xfrm flipH="1">
            <a:off x="7004050" y="3810000"/>
            <a:ext cx="44450" cy="45720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045" name="Rectangle 19"/>
          <p:cNvSpPr>
            <a:spLocks noGrp="1" noChangeArrowheads="1"/>
          </p:cNvSpPr>
          <p:nvPr>
            <p:ph type="body" idx="1"/>
          </p:nvPr>
        </p:nvSpPr>
        <p:spPr>
          <a:xfrm>
            <a:off x="228600" y="5334000"/>
            <a:ext cx="4572000" cy="1143000"/>
          </a:xfrm>
        </p:spPr>
        <p:txBody>
          <a:bodyPr/>
          <a:lstStyle/>
          <a:p>
            <a:pPr marL="0" indent="0" algn="ctr">
              <a:buFont typeface="Wingdings" panose="05000000000000000000" pitchFamily="2" charset="2"/>
              <a:buNone/>
            </a:pPr>
            <a:r>
              <a:rPr lang="en-US" altLang="en-US" sz="2200" smtClean="0">
                <a:latin typeface="Berlin Sans FB" panose="020E0602020502020306" pitchFamily="34" charset="0"/>
              </a:rPr>
              <a:t>Correlation Coefficient is a statistical measure of relationship between two variables.</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3449638" y="3668713"/>
            <a:ext cx="210343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latin typeface="Berlin Sans FB" panose="020E0602020502020306" pitchFamily="34" charset="0"/>
              </a:rPr>
              <a:t>Perfect positive</a:t>
            </a:r>
          </a:p>
          <a:p>
            <a:pPr algn="ctr">
              <a:spcBef>
                <a:spcPct val="0"/>
              </a:spcBef>
              <a:buFontTx/>
              <a:buNone/>
            </a:pPr>
            <a:r>
              <a:rPr lang="en-US" altLang="en-US" sz="2000">
                <a:latin typeface="Berlin Sans FB" panose="020E0602020502020306" pitchFamily="34" charset="0"/>
              </a:rPr>
              <a:t>correlation (+1.00)</a:t>
            </a:r>
          </a:p>
        </p:txBody>
      </p:sp>
      <p:grpSp>
        <p:nvGrpSpPr>
          <p:cNvPr id="174083" name="Group 3"/>
          <p:cNvGrpSpPr>
            <a:grpSpLocks noChangeAspect="1"/>
          </p:cNvGrpSpPr>
          <p:nvPr/>
        </p:nvGrpSpPr>
        <p:grpSpPr bwMode="auto">
          <a:xfrm>
            <a:off x="3238500" y="1371600"/>
            <a:ext cx="2667000" cy="2286000"/>
            <a:chOff x="2040" y="1008"/>
            <a:chExt cx="1680" cy="1200"/>
          </a:xfrm>
        </p:grpSpPr>
        <p:grpSp>
          <p:nvGrpSpPr>
            <p:cNvPr id="174086" name="Group 4"/>
            <p:cNvGrpSpPr>
              <a:grpSpLocks noChangeAspect="1"/>
            </p:cNvGrpSpPr>
            <p:nvPr/>
          </p:nvGrpSpPr>
          <p:grpSpPr bwMode="auto">
            <a:xfrm>
              <a:off x="2040" y="1008"/>
              <a:ext cx="1680" cy="1200"/>
              <a:chOff x="336" y="1776"/>
              <a:chExt cx="1680" cy="1200"/>
            </a:xfrm>
          </p:grpSpPr>
          <p:sp>
            <p:nvSpPr>
              <p:cNvPr id="174088" name="Rectangle 5"/>
              <p:cNvSpPr>
                <a:spLocks noChangeAspect="1" noChangeArrowheads="1"/>
              </p:cNvSpPr>
              <p:nvPr/>
            </p:nvSpPr>
            <p:spPr bwMode="auto">
              <a:xfrm>
                <a:off x="432" y="1776"/>
                <a:ext cx="1584" cy="1104"/>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4089" name="Line 6"/>
              <p:cNvSpPr>
                <a:spLocks noChangeAspect="1" noChangeShapeType="1"/>
              </p:cNvSpPr>
              <p:nvPr/>
            </p:nvSpPr>
            <p:spPr bwMode="auto">
              <a:xfrm>
                <a:off x="432" y="1776"/>
                <a:ext cx="0" cy="110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0" name="Line 7"/>
              <p:cNvSpPr>
                <a:spLocks noChangeAspect="1" noChangeShapeType="1"/>
              </p:cNvSpPr>
              <p:nvPr/>
            </p:nvSpPr>
            <p:spPr bwMode="auto">
              <a:xfrm>
                <a:off x="432" y="2880"/>
                <a:ext cx="15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1" name="Line 8"/>
              <p:cNvSpPr>
                <a:spLocks noChangeAspect="1" noChangeShapeType="1"/>
              </p:cNvSpPr>
              <p:nvPr/>
            </p:nvSpPr>
            <p:spPr bwMode="auto">
              <a:xfrm flipV="1">
                <a:off x="336" y="1776"/>
                <a:ext cx="0"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2" name="Line 9"/>
              <p:cNvSpPr>
                <a:spLocks noChangeAspect="1" noChangeShapeType="1"/>
              </p:cNvSpPr>
              <p:nvPr/>
            </p:nvSpPr>
            <p:spPr bwMode="auto">
              <a:xfrm>
                <a:off x="336" y="2976"/>
                <a:ext cx="1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4087" name="Line 10"/>
            <p:cNvSpPr>
              <a:spLocks noChangeAspect="1" noChangeShapeType="1"/>
            </p:cNvSpPr>
            <p:nvPr/>
          </p:nvSpPr>
          <p:spPr bwMode="auto">
            <a:xfrm flipV="1">
              <a:off x="2136" y="1008"/>
              <a:ext cx="1296" cy="1104"/>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4084" name="Text Box 11"/>
          <p:cNvSpPr txBox="1">
            <a:spLocks noChangeArrowheads="1"/>
          </p:cNvSpPr>
          <p:nvPr/>
        </p:nvSpPr>
        <p:spPr bwMode="auto">
          <a:xfrm>
            <a:off x="498475" y="4527550"/>
            <a:ext cx="81153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solidFill>
                  <a:srgbClr val="FF0000"/>
                </a:solidFill>
                <a:latin typeface="Berlin Sans FB" panose="020E0602020502020306" pitchFamily="34" charset="0"/>
              </a:rPr>
              <a:t>Scatterplot</a:t>
            </a:r>
            <a:r>
              <a:rPr lang="en-US" altLang="en-US" sz="2800">
                <a:solidFill>
                  <a:srgbClr val="6600CC"/>
                </a:solidFill>
                <a:latin typeface="Berlin Sans FB" panose="020E0602020502020306" pitchFamily="34" charset="0"/>
              </a:rPr>
              <a:t> </a:t>
            </a:r>
            <a:r>
              <a:rPr lang="en-US" altLang="en-US" sz="2800">
                <a:latin typeface="Berlin Sans FB" panose="020E0602020502020306" pitchFamily="34" charset="0"/>
              </a:rPr>
              <a:t>is a graph comprised of points generated by values of two variables. The slope of points depicts the direction, and the amount of scatter the strength of relationship. </a:t>
            </a:r>
          </a:p>
        </p:txBody>
      </p:sp>
      <p:sp>
        <p:nvSpPr>
          <p:cNvPr id="174085" name="Rectangle 12"/>
          <p:cNvSpPr>
            <a:spLocks noGrp="1" noChangeArrowheads="1"/>
          </p:cNvSpPr>
          <p:nvPr>
            <p:ph type="title"/>
          </p:nvPr>
        </p:nvSpPr>
        <p:spPr/>
        <p:txBody>
          <a:bodyPr/>
          <a:lstStyle/>
          <a:p>
            <a:r>
              <a:rPr lang="en-US" altLang="en-US" sz="4000" smtClean="0">
                <a:latin typeface="Berlin Sans FB" panose="020E0602020502020306" pitchFamily="34" charset="0"/>
              </a:rPr>
              <a:t>Scatterplots</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5481638" y="3879850"/>
            <a:ext cx="2622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latin typeface="Berlin Sans FB" panose="020E0602020502020306" pitchFamily="34" charset="0"/>
              </a:rPr>
              <a:t>No relationship (0.00)</a:t>
            </a:r>
            <a:endParaRPr lang="en-US" altLang="en-US" sz="2400">
              <a:latin typeface="Berlin Sans FB" panose="020E0602020502020306" pitchFamily="34" charset="0"/>
            </a:endParaRPr>
          </a:p>
        </p:txBody>
      </p:sp>
      <p:sp>
        <p:nvSpPr>
          <p:cNvPr id="175107" name="Text Box 3"/>
          <p:cNvSpPr txBox="1">
            <a:spLocks noChangeArrowheads="1"/>
          </p:cNvSpPr>
          <p:nvPr/>
        </p:nvSpPr>
        <p:spPr bwMode="auto">
          <a:xfrm>
            <a:off x="1230313" y="3810000"/>
            <a:ext cx="216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latin typeface="Berlin Sans FB" panose="020E0602020502020306" pitchFamily="34" charset="0"/>
              </a:rPr>
              <a:t>Perfect negative</a:t>
            </a:r>
          </a:p>
          <a:p>
            <a:pPr algn="ctr">
              <a:spcBef>
                <a:spcPct val="0"/>
              </a:spcBef>
              <a:buFontTx/>
              <a:buNone/>
            </a:pPr>
            <a:r>
              <a:rPr lang="en-US" altLang="en-US" sz="2000">
                <a:latin typeface="Berlin Sans FB" panose="020E0602020502020306" pitchFamily="34" charset="0"/>
              </a:rPr>
              <a:t>correlation (-1.00)</a:t>
            </a:r>
          </a:p>
        </p:txBody>
      </p:sp>
      <p:grpSp>
        <p:nvGrpSpPr>
          <p:cNvPr id="175108" name="Group 4"/>
          <p:cNvGrpSpPr>
            <a:grpSpLocks noChangeAspect="1"/>
          </p:cNvGrpSpPr>
          <p:nvPr/>
        </p:nvGrpSpPr>
        <p:grpSpPr bwMode="auto">
          <a:xfrm>
            <a:off x="990600" y="1447800"/>
            <a:ext cx="2667000" cy="2286000"/>
            <a:chOff x="480" y="912"/>
            <a:chExt cx="1680" cy="1200"/>
          </a:xfrm>
        </p:grpSpPr>
        <p:grpSp>
          <p:nvGrpSpPr>
            <p:cNvPr id="175136" name="Group 5"/>
            <p:cNvGrpSpPr>
              <a:grpSpLocks noChangeAspect="1"/>
            </p:cNvGrpSpPr>
            <p:nvPr/>
          </p:nvGrpSpPr>
          <p:grpSpPr bwMode="auto">
            <a:xfrm>
              <a:off x="480" y="912"/>
              <a:ext cx="1680" cy="1200"/>
              <a:chOff x="336" y="1776"/>
              <a:chExt cx="1680" cy="1200"/>
            </a:xfrm>
          </p:grpSpPr>
          <p:sp>
            <p:nvSpPr>
              <p:cNvPr id="175138" name="Rectangle 6"/>
              <p:cNvSpPr>
                <a:spLocks noChangeAspect="1" noChangeArrowheads="1"/>
              </p:cNvSpPr>
              <p:nvPr/>
            </p:nvSpPr>
            <p:spPr bwMode="auto">
              <a:xfrm>
                <a:off x="432" y="1776"/>
                <a:ext cx="1584" cy="1104"/>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39" name="Line 7"/>
              <p:cNvSpPr>
                <a:spLocks noChangeAspect="1" noChangeShapeType="1"/>
              </p:cNvSpPr>
              <p:nvPr/>
            </p:nvSpPr>
            <p:spPr bwMode="auto">
              <a:xfrm>
                <a:off x="432" y="1776"/>
                <a:ext cx="0" cy="110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0" name="Line 8"/>
              <p:cNvSpPr>
                <a:spLocks noChangeAspect="1" noChangeShapeType="1"/>
              </p:cNvSpPr>
              <p:nvPr/>
            </p:nvSpPr>
            <p:spPr bwMode="auto">
              <a:xfrm>
                <a:off x="432" y="2880"/>
                <a:ext cx="15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1" name="Line 9"/>
              <p:cNvSpPr>
                <a:spLocks noChangeAspect="1" noChangeShapeType="1"/>
              </p:cNvSpPr>
              <p:nvPr/>
            </p:nvSpPr>
            <p:spPr bwMode="auto">
              <a:xfrm flipV="1">
                <a:off x="336" y="1776"/>
                <a:ext cx="0"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2" name="Line 10"/>
              <p:cNvSpPr>
                <a:spLocks noChangeAspect="1" noChangeShapeType="1"/>
              </p:cNvSpPr>
              <p:nvPr/>
            </p:nvSpPr>
            <p:spPr bwMode="auto">
              <a:xfrm>
                <a:off x="336" y="2976"/>
                <a:ext cx="1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5137" name="Line 11"/>
            <p:cNvSpPr>
              <a:spLocks noChangeAspect="1" noChangeShapeType="1"/>
            </p:cNvSpPr>
            <p:nvPr/>
          </p:nvSpPr>
          <p:spPr bwMode="auto">
            <a:xfrm>
              <a:off x="576" y="912"/>
              <a:ext cx="1248" cy="1104"/>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5109" name="Text Box 12"/>
          <p:cNvSpPr txBox="1">
            <a:spLocks noChangeArrowheads="1"/>
          </p:cNvSpPr>
          <p:nvPr/>
        </p:nvSpPr>
        <p:spPr bwMode="auto">
          <a:xfrm>
            <a:off x="504825" y="4940300"/>
            <a:ext cx="8115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400">
                <a:latin typeface="Berlin Sans FB" panose="020E0602020502020306" pitchFamily="34" charset="0"/>
              </a:rPr>
              <a:t>Scatterplot on the left shows a negative correlation, and the one on the right shows no relationship between the two variables.</a:t>
            </a:r>
          </a:p>
        </p:txBody>
      </p:sp>
      <p:sp>
        <p:nvSpPr>
          <p:cNvPr id="175110" name="Rectangle 13"/>
          <p:cNvSpPr>
            <a:spLocks noGrp="1" noChangeArrowheads="1"/>
          </p:cNvSpPr>
          <p:nvPr>
            <p:ph type="title"/>
          </p:nvPr>
        </p:nvSpPr>
        <p:spPr/>
        <p:txBody>
          <a:bodyPr/>
          <a:lstStyle/>
          <a:p>
            <a:r>
              <a:rPr lang="en-US" altLang="en-US" sz="4000" smtClean="0">
                <a:latin typeface="Berlin Sans FB" panose="020E0602020502020306" pitchFamily="34" charset="0"/>
              </a:rPr>
              <a:t>Scatterplots</a:t>
            </a:r>
          </a:p>
        </p:txBody>
      </p:sp>
      <p:grpSp>
        <p:nvGrpSpPr>
          <p:cNvPr id="175111" name="Group 14"/>
          <p:cNvGrpSpPr>
            <a:grpSpLocks noChangeAspect="1"/>
          </p:cNvGrpSpPr>
          <p:nvPr/>
        </p:nvGrpSpPr>
        <p:grpSpPr bwMode="auto">
          <a:xfrm>
            <a:off x="5470525" y="1447800"/>
            <a:ext cx="2667000" cy="2286000"/>
            <a:chOff x="3446" y="912"/>
            <a:chExt cx="1680" cy="1440"/>
          </a:xfrm>
        </p:grpSpPr>
        <p:grpSp>
          <p:nvGrpSpPr>
            <p:cNvPr id="175112" name="Group 15"/>
            <p:cNvGrpSpPr>
              <a:grpSpLocks noChangeAspect="1"/>
            </p:cNvGrpSpPr>
            <p:nvPr/>
          </p:nvGrpSpPr>
          <p:grpSpPr bwMode="auto">
            <a:xfrm>
              <a:off x="3446" y="912"/>
              <a:ext cx="1680" cy="1440"/>
              <a:chOff x="336" y="1776"/>
              <a:chExt cx="1680" cy="1200"/>
            </a:xfrm>
          </p:grpSpPr>
          <p:sp>
            <p:nvSpPr>
              <p:cNvPr id="175131" name="Rectangle 16"/>
              <p:cNvSpPr>
                <a:spLocks noChangeAspect="1" noChangeArrowheads="1"/>
              </p:cNvSpPr>
              <p:nvPr/>
            </p:nvSpPr>
            <p:spPr bwMode="auto">
              <a:xfrm>
                <a:off x="432" y="1776"/>
                <a:ext cx="1584" cy="1104"/>
              </a:xfrm>
              <a:prstGeom prst="rect">
                <a:avLst/>
              </a:prstGeom>
              <a:solidFill>
                <a:srgbClr val="FFE5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32" name="Line 17"/>
              <p:cNvSpPr>
                <a:spLocks noChangeAspect="1" noChangeShapeType="1"/>
              </p:cNvSpPr>
              <p:nvPr/>
            </p:nvSpPr>
            <p:spPr bwMode="auto">
              <a:xfrm>
                <a:off x="432" y="1776"/>
                <a:ext cx="0" cy="110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3" name="Line 18"/>
              <p:cNvSpPr>
                <a:spLocks noChangeAspect="1" noChangeShapeType="1"/>
              </p:cNvSpPr>
              <p:nvPr/>
            </p:nvSpPr>
            <p:spPr bwMode="auto">
              <a:xfrm>
                <a:off x="432" y="2880"/>
                <a:ext cx="15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4" name="Line 19"/>
              <p:cNvSpPr>
                <a:spLocks noChangeAspect="1" noChangeShapeType="1"/>
              </p:cNvSpPr>
              <p:nvPr/>
            </p:nvSpPr>
            <p:spPr bwMode="auto">
              <a:xfrm flipV="1">
                <a:off x="336" y="1776"/>
                <a:ext cx="0"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5" name="Line 20"/>
              <p:cNvSpPr>
                <a:spLocks noChangeAspect="1" noChangeShapeType="1"/>
              </p:cNvSpPr>
              <p:nvPr/>
            </p:nvSpPr>
            <p:spPr bwMode="auto">
              <a:xfrm>
                <a:off x="336" y="2976"/>
                <a:ext cx="1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5113" name="Line 21"/>
            <p:cNvSpPr>
              <a:spLocks noChangeAspect="1" noChangeShapeType="1"/>
            </p:cNvSpPr>
            <p:nvPr/>
          </p:nvSpPr>
          <p:spPr bwMode="auto">
            <a:xfrm>
              <a:off x="3734" y="1142"/>
              <a:ext cx="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Rectangle 22"/>
            <p:cNvSpPr>
              <a:spLocks noChangeAspect="1" noChangeArrowheads="1"/>
            </p:cNvSpPr>
            <p:nvPr/>
          </p:nvSpPr>
          <p:spPr bwMode="auto">
            <a:xfrm>
              <a:off x="4069" y="1029"/>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15" name="Rectangle 23"/>
            <p:cNvSpPr>
              <a:spLocks noChangeAspect="1" noChangeArrowheads="1"/>
            </p:cNvSpPr>
            <p:nvPr/>
          </p:nvSpPr>
          <p:spPr bwMode="auto">
            <a:xfrm>
              <a:off x="3792" y="120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16" name="Rectangle 24"/>
            <p:cNvSpPr>
              <a:spLocks noChangeAspect="1" noChangeArrowheads="1"/>
            </p:cNvSpPr>
            <p:nvPr/>
          </p:nvSpPr>
          <p:spPr bwMode="auto">
            <a:xfrm>
              <a:off x="4320" y="1248"/>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17" name="Rectangle 25"/>
            <p:cNvSpPr>
              <a:spLocks noChangeAspect="1" noChangeArrowheads="1"/>
            </p:cNvSpPr>
            <p:nvPr/>
          </p:nvSpPr>
          <p:spPr bwMode="auto">
            <a:xfrm>
              <a:off x="4560" y="1104"/>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18" name="Rectangle 26"/>
            <p:cNvSpPr>
              <a:spLocks noChangeAspect="1" noChangeArrowheads="1"/>
            </p:cNvSpPr>
            <p:nvPr/>
          </p:nvSpPr>
          <p:spPr bwMode="auto">
            <a:xfrm>
              <a:off x="5040" y="120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19" name="Rectangle 27"/>
            <p:cNvSpPr>
              <a:spLocks noChangeAspect="1" noChangeArrowheads="1"/>
            </p:cNvSpPr>
            <p:nvPr/>
          </p:nvSpPr>
          <p:spPr bwMode="auto">
            <a:xfrm>
              <a:off x="3984" y="144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0" name="Rectangle 28"/>
            <p:cNvSpPr>
              <a:spLocks noChangeAspect="1" noChangeArrowheads="1"/>
            </p:cNvSpPr>
            <p:nvPr/>
          </p:nvSpPr>
          <p:spPr bwMode="auto">
            <a:xfrm>
              <a:off x="3744" y="1584"/>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1" name="Rectangle 29"/>
            <p:cNvSpPr>
              <a:spLocks noChangeAspect="1" noChangeArrowheads="1"/>
            </p:cNvSpPr>
            <p:nvPr/>
          </p:nvSpPr>
          <p:spPr bwMode="auto">
            <a:xfrm>
              <a:off x="4176" y="168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2" name="Rectangle 30"/>
            <p:cNvSpPr>
              <a:spLocks noChangeAspect="1" noChangeArrowheads="1"/>
            </p:cNvSpPr>
            <p:nvPr/>
          </p:nvSpPr>
          <p:spPr bwMode="auto">
            <a:xfrm>
              <a:off x="3984" y="168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3" name="Rectangle 31"/>
            <p:cNvSpPr>
              <a:spLocks noChangeAspect="1" noChangeArrowheads="1"/>
            </p:cNvSpPr>
            <p:nvPr/>
          </p:nvSpPr>
          <p:spPr bwMode="auto">
            <a:xfrm>
              <a:off x="4800" y="1680"/>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4" name="Rectangle 32"/>
            <p:cNvSpPr>
              <a:spLocks noChangeAspect="1" noChangeArrowheads="1"/>
            </p:cNvSpPr>
            <p:nvPr/>
          </p:nvSpPr>
          <p:spPr bwMode="auto">
            <a:xfrm>
              <a:off x="4464" y="1632"/>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5" name="Rectangle 33"/>
            <p:cNvSpPr>
              <a:spLocks noChangeAspect="1" noChangeArrowheads="1"/>
            </p:cNvSpPr>
            <p:nvPr/>
          </p:nvSpPr>
          <p:spPr bwMode="auto">
            <a:xfrm>
              <a:off x="4848" y="1776"/>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6" name="Rectangle 34"/>
            <p:cNvSpPr>
              <a:spLocks noChangeAspect="1" noChangeArrowheads="1"/>
            </p:cNvSpPr>
            <p:nvPr/>
          </p:nvSpPr>
          <p:spPr bwMode="auto">
            <a:xfrm>
              <a:off x="3888" y="1824"/>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7" name="Rectangle 35"/>
            <p:cNvSpPr>
              <a:spLocks noChangeAspect="1" noChangeArrowheads="1"/>
            </p:cNvSpPr>
            <p:nvPr/>
          </p:nvSpPr>
          <p:spPr bwMode="auto">
            <a:xfrm>
              <a:off x="4224" y="1872"/>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8" name="Rectangle 36"/>
            <p:cNvSpPr>
              <a:spLocks noChangeAspect="1" noChangeArrowheads="1"/>
            </p:cNvSpPr>
            <p:nvPr/>
          </p:nvSpPr>
          <p:spPr bwMode="auto">
            <a:xfrm>
              <a:off x="4368" y="1872"/>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29" name="Rectangle 37"/>
            <p:cNvSpPr>
              <a:spLocks noChangeAspect="1" noChangeArrowheads="1"/>
            </p:cNvSpPr>
            <p:nvPr/>
          </p:nvSpPr>
          <p:spPr bwMode="auto">
            <a:xfrm>
              <a:off x="4800" y="1872"/>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175130" name="Rectangle 38"/>
            <p:cNvSpPr>
              <a:spLocks noChangeAspect="1" noChangeArrowheads="1"/>
            </p:cNvSpPr>
            <p:nvPr/>
          </p:nvSpPr>
          <p:spPr bwMode="auto">
            <a:xfrm>
              <a:off x="4512" y="2112"/>
              <a:ext cx="29" cy="29"/>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gr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smtClean="0"/>
              <a:t>Patterns of Correlation</a:t>
            </a:r>
          </a:p>
        </p:txBody>
      </p:sp>
      <p:sp>
        <p:nvSpPr>
          <p:cNvPr id="176131" name="Content Placeholder 2"/>
          <p:cNvSpPr>
            <a:spLocks noGrp="1"/>
          </p:cNvSpPr>
          <p:nvPr>
            <p:ph idx="1"/>
          </p:nvPr>
        </p:nvSpPr>
        <p:spPr/>
        <p:txBody>
          <a:bodyPr/>
          <a:lstStyle/>
          <a:p>
            <a:r>
              <a:rPr lang="en-US" altLang="en-US" smtClean="0"/>
              <a:t>The more TV is on, the lower your GPA.</a:t>
            </a:r>
          </a:p>
          <a:p>
            <a:r>
              <a:rPr lang="en-US" altLang="en-US" smtClean="0"/>
              <a:t>The higher the ice cream consumption, the higher the murder rate.</a:t>
            </a:r>
          </a:p>
          <a:p>
            <a:r>
              <a:rPr lang="en-US" altLang="en-US" smtClean="0"/>
              <a:t>People who wear hats are more likely to suffer skin cancer.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1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icture19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4335463" y="4051300"/>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latin typeface="Berlin Sans FB" panose="020E0602020502020306" pitchFamily="34" charset="0"/>
              </a:rPr>
              <a:t>or</a:t>
            </a:r>
            <a:endParaRPr lang="en-US" altLang="en-US" sz="2400" b="1">
              <a:latin typeface="Berlin Sans FB" panose="020E0602020502020306" pitchFamily="34" charset="0"/>
            </a:endParaRPr>
          </a:p>
        </p:txBody>
      </p:sp>
      <p:sp>
        <p:nvSpPr>
          <p:cNvPr id="177155" name="Rectangle 3"/>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Correlation and Causation</a:t>
            </a:r>
          </a:p>
        </p:txBody>
      </p:sp>
      <p:sp>
        <p:nvSpPr>
          <p:cNvPr id="177156" name="Picture 4" descr="12673_MyersPsy8e_fig"/>
          <p:cNvSpPr>
            <a:spLocks noGrp="1" noChangeAspect="1" noChangeArrowheads="1"/>
          </p:cNvSpPr>
          <p:nvPr>
            <p:ph idx="1"/>
          </p:nvPr>
        </p:nvSpPr>
        <p:spPr>
          <a:xfrm>
            <a:off x="900113" y="1295400"/>
            <a:ext cx="7315200" cy="508952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smtClean="0"/>
          </a:p>
        </p:txBody>
      </p:sp>
      <p:pic>
        <p:nvPicPr>
          <p:cNvPr id="1771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68413"/>
            <a:ext cx="73152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Illusory Correlation</a:t>
            </a:r>
          </a:p>
        </p:txBody>
      </p:sp>
      <p:sp>
        <p:nvSpPr>
          <p:cNvPr id="179203" name="Rectangle 3"/>
          <p:cNvSpPr>
            <a:spLocks noGrp="1" noChangeArrowheads="1"/>
          </p:cNvSpPr>
          <p:nvPr>
            <p:ph type="body" sz="half" idx="1"/>
          </p:nvPr>
        </p:nvSpPr>
        <p:spPr>
          <a:xfrm>
            <a:off x="685800" y="1600200"/>
            <a:ext cx="7848600" cy="10668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The perception of a relationship where none exists.</a:t>
            </a:r>
          </a:p>
          <a:p>
            <a:pPr marL="0" indent="0" algn="ctr">
              <a:buFont typeface="Wingdings" panose="05000000000000000000" pitchFamily="2" charset="2"/>
              <a:buNone/>
            </a:pPr>
            <a:r>
              <a:rPr lang="en-US" altLang="en-US" sz="2800" smtClean="0">
                <a:latin typeface="Berlin Sans FB" panose="020E0602020502020306" pitchFamily="34" charset="0"/>
              </a:rPr>
              <a:t>“Superstitions” </a:t>
            </a:r>
          </a:p>
        </p:txBody>
      </p:sp>
      <p:sp>
        <p:nvSpPr>
          <p:cNvPr id="179204" name="Line 4"/>
          <p:cNvSpPr>
            <a:spLocks noChangeShapeType="1"/>
          </p:cNvSpPr>
          <p:nvPr/>
        </p:nvSpPr>
        <p:spPr bwMode="auto">
          <a:xfrm>
            <a:off x="152400" y="2286000"/>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5" name="Line 5"/>
          <p:cNvSpPr>
            <a:spLocks noChangeShapeType="1"/>
          </p:cNvSpPr>
          <p:nvPr/>
        </p:nvSpPr>
        <p:spPr bwMode="auto">
          <a:xfrm>
            <a:off x="152400" y="5973763"/>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6" name="Line 6"/>
          <p:cNvSpPr>
            <a:spLocks noChangeShapeType="1"/>
          </p:cNvSpPr>
          <p:nvPr/>
        </p:nvSpPr>
        <p:spPr bwMode="auto">
          <a:xfrm>
            <a:off x="152400" y="2286000"/>
            <a:ext cx="0" cy="1228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7" name="Line 7"/>
          <p:cNvSpPr>
            <a:spLocks noChangeShapeType="1"/>
          </p:cNvSpPr>
          <p:nvPr/>
        </p:nvSpPr>
        <p:spPr bwMode="auto">
          <a:xfrm>
            <a:off x="7239000" y="2286000"/>
            <a:ext cx="0" cy="1228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8" name="Line 8"/>
          <p:cNvSpPr>
            <a:spLocks noChangeShapeType="1"/>
          </p:cNvSpPr>
          <p:nvPr/>
        </p:nvSpPr>
        <p:spPr bwMode="auto">
          <a:xfrm>
            <a:off x="2514600" y="2286000"/>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9" name="Line 9"/>
          <p:cNvSpPr>
            <a:spLocks noChangeShapeType="1"/>
          </p:cNvSpPr>
          <p:nvPr/>
        </p:nvSpPr>
        <p:spPr bwMode="auto">
          <a:xfrm>
            <a:off x="152400" y="3514725"/>
            <a:ext cx="0" cy="12303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0" name="Line 10"/>
          <p:cNvSpPr>
            <a:spLocks noChangeShapeType="1"/>
          </p:cNvSpPr>
          <p:nvPr/>
        </p:nvSpPr>
        <p:spPr bwMode="auto">
          <a:xfrm>
            <a:off x="4876800" y="2286000"/>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1" name="Line 11"/>
          <p:cNvSpPr>
            <a:spLocks noChangeShapeType="1"/>
          </p:cNvSpPr>
          <p:nvPr/>
        </p:nvSpPr>
        <p:spPr bwMode="auto">
          <a:xfrm>
            <a:off x="7239000" y="3514725"/>
            <a:ext cx="0" cy="12303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2" name="Line 12"/>
          <p:cNvSpPr>
            <a:spLocks noChangeShapeType="1"/>
          </p:cNvSpPr>
          <p:nvPr/>
        </p:nvSpPr>
        <p:spPr bwMode="auto">
          <a:xfrm>
            <a:off x="152400" y="4745038"/>
            <a:ext cx="0" cy="1228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3" name="Line 13"/>
          <p:cNvSpPr>
            <a:spLocks noChangeShapeType="1"/>
          </p:cNvSpPr>
          <p:nvPr/>
        </p:nvSpPr>
        <p:spPr bwMode="auto">
          <a:xfrm>
            <a:off x="7239000" y="4745038"/>
            <a:ext cx="0" cy="1228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4" name="Line 14"/>
          <p:cNvSpPr>
            <a:spLocks noChangeShapeType="1"/>
          </p:cNvSpPr>
          <p:nvPr/>
        </p:nvSpPr>
        <p:spPr bwMode="auto">
          <a:xfrm>
            <a:off x="2514600" y="5973763"/>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5" name="Line 15"/>
          <p:cNvSpPr>
            <a:spLocks noChangeShapeType="1"/>
          </p:cNvSpPr>
          <p:nvPr/>
        </p:nvSpPr>
        <p:spPr bwMode="auto">
          <a:xfrm>
            <a:off x="4876800" y="5973763"/>
            <a:ext cx="2362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16" name="Picture 4" descr="http://t1.gstatic.com/images?q=tbn:ANd9GcQ7-9KishVe69z91rpYgLJIZ7dKgvu5vh6GD_2U59-O45G55sFO5Q"/>
          <p:cNvSpPr>
            <a:spLocks noChangeAspect="1" noChangeArrowheads="1"/>
          </p:cNvSpPr>
          <p:nvPr/>
        </p:nvSpPr>
        <p:spPr bwMode="auto">
          <a:xfrm>
            <a:off x="609600" y="2927350"/>
            <a:ext cx="463708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p>
        </p:txBody>
      </p:sp>
      <p:sp>
        <p:nvSpPr>
          <p:cNvPr id="179217" name="Picture 2" descr="http://t0.gstatic.com/images?q=tbn:ANd9GcQ6IhN_5JDBxZKST5TXe_wG5uOlftNmTdNx9eNubq8nGl0MsF1saiS20cLtMw"/>
          <p:cNvSpPr>
            <a:spLocks noChangeAspect="1" noChangeArrowheads="1"/>
          </p:cNvSpPr>
          <p:nvPr/>
        </p:nvSpPr>
        <p:spPr bwMode="auto">
          <a:xfrm>
            <a:off x="6324600" y="2862263"/>
            <a:ext cx="22098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p>
        </p:txBody>
      </p:sp>
      <p:pic>
        <p:nvPicPr>
          <p:cNvPr id="17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927350"/>
            <a:ext cx="464026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9863" y="3260725"/>
            <a:ext cx="33655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body" idx="1"/>
          </p:nvPr>
        </p:nvSpPr>
        <p:spPr>
          <a:xfrm>
            <a:off x="533400" y="1600200"/>
            <a:ext cx="8077200" cy="9906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Given random data we look for order, for meaningful patterns.</a:t>
            </a:r>
          </a:p>
        </p:txBody>
      </p:sp>
      <p:sp>
        <p:nvSpPr>
          <p:cNvPr id="181251" name="Picture 3" descr="1-3"/>
          <p:cNvSpPr>
            <a:spLocks noChangeAspect="1" noChangeArrowheads="1"/>
          </p:cNvSpPr>
          <p:nvPr/>
        </p:nvSpPr>
        <p:spPr bwMode="auto">
          <a:xfrm>
            <a:off x="2266950" y="2819400"/>
            <a:ext cx="4572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p>
        </p:txBody>
      </p:sp>
      <p:sp>
        <p:nvSpPr>
          <p:cNvPr id="181252" name="Rectangle 4"/>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Order in Random Events</a:t>
            </a:r>
          </a:p>
        </p:txBody>
      </p:sp>
      <p:sp>
        <p:nvSpPr>
          <p:cNvPr id="181253" name="Rectangle 5"/>
          <p:cNvSpPr>
            <a:spLocks noChangeArrowheads="1"/>
          </p:cNvSpPr>
          <p:nvPr/>
        </p:nvSpPr>
        <p:spPr bwMode="auto">
          <a:xfrm>
            <a:off x="1524000" y="594360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400">
                <a:latin typeface="Berlin Sans FB" panose="020E0602020502020306" pitchFamily="34" charset="0"/>
              </a:rPr>
              <a:t>Your chances of being dealt either of these hands is precisely the same:  1 in 2,598,960.</a:t>
            </a:r>
          </a:p>
        </p:txBody>
      </p:sp>
      <p:pic>
        <p:nvPicPr>
          <p:cNvPr id="1812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6225"/>
            <a:ext cx="4572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Experimentation</a:t>
            </a:r>
          </a:p>
        </p:txBody>
      </p:sp>
      <p:sp>
        <p:nvSpPr>
          <p:cNvPr id="183299" name="Rectangle 3"/>
          <p:cNvSpPr>
            <a:spLocks noGrp="1" noChangeArrowheads="1"/>
          </p:cNvSpPr>
          <p:nvPr>
            <p:ph type="body" sz="half" idx="1"/>
          </p:nvPr>
        </p:nvSpPr>
        <p:spPr>
          <a:xfrm>
            <a:off x="485775" y="2514600"/>
            <a:ext cx="8153400" cy="15240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Like other sciences, experimentation forms the backbone of research in psychology. Experiments isolate causes and their effects.</a:t>
            </a:r>
          </a:p>
        </p:txBody>
      </p:sp>
      <p:sp>
        <p:nvSpPr>
          <p:cNvPr id="183300" name="Rectangle 4"/>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Exploring Cause and Effect</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1"/>
          </p:nvPr>
        </p:nvSpPr>
        <p:spPr>
          <a:xfrm>
            <a:off x="442913" y="1600200"/>
            <a:ext cx="8229600" cy="4525963"/>
          </a:xfrm>
        </p:spPr>
        <p:txBody>
          <a:bodyPr/>
          <a:lstStyle/>
          <a:p>
            <a:pPr marL="0" indent="0">
              <a:buFont typeface="Wingdings" pitchFamily="2" charset="2"/>
              <a:buNone/>
              <a:defRPr/>
            </a:pPr>
            <a:r>
              <a:rPr lang="en-US" altLang="en-US" sz="2800" dirty="0">
                <a:latin typeface="Berlin Sans FB" pitchFamily="34" charset="0"/>
              </a:rPr>
              <a:t>Many factors influence our behavior. Experiments </a:t>
            </a:r>
            <a:endParaRPr lang="en-US" altLang="en-US" sz="2800" dirty="0" smtClean="0">
              <a:latin typeface="Berlin Sans FB" pitchFamily="34" charset="0"/>
            </a:endParaRPr>
          </a:p>
          <a:p>
            <a:pPr marL="514350" indent="-514350">
              <a:buFont typeface="Wingdings" pitchFamily="2" charset="2"/>
              <a:buAutoNum type="arabicParenBoth"/>
              <a:defRPr/>
            </a:pPr>
            <a:r>
              <a:rPr lang="en-US" altLang="en-US" sz="2800" dirty="0" smtClean="0">
                <a:solidFill>
                  <a:srgbClr val="0000FF"/>
                </a:solidFill>
                <a:latin typeface="Berlin Sans FB" pitchFamily="34" charset="0"/>
              </a:rPr>
              <a:t>manipulate</a:t>
            </a:r>
            <a:r>
              <a:rPr lang="en-US" altLang="en-US" sz="2800" dirty="0" smtClean="0">
                <a:latin typeface="Berlin Sans FB" pitchFamily="34" charset="0"/>
              </a:rPr>
              <a:t> </a:t>
            </a:r>
            <a:r>
              <a:rPr lang="en-US" altLang="en-US" sz="2800" dirty="0">
                <a:latin typeface="Berlin Sans FB" pitchFamily="34" charset="0"/>
              </a:rPr>
              <a:t>factors that interest us while keeping </a:t>
            </a:r>
            <a:endParaRPr lang="en-US" altLang="en-US" sz="2800" dirty="0" smtClean="0">
              <a:latin typeface="Berlin Sans FB" pitchFamily="34" charset="0"/>
            </a:endParaRPr>
          </a:p>
          <a:p>
            <a:pPr marL="0" indent="0">
              <a:buFont typeface="Wingdings 3" panose="05040102010807070707" pitchFamily="18" charset="2"/>
              <a:buNone/>
              <a:defRPr/>
            </a:pPr>
            <a:r>
              <a:rPr lang="en-US" altLang="en-US" sz="2800" dirty="0" smtClean="0">
                <a:latin typeface="Berlin Sans FB" pitchFamily="34" charset="0"/>
              </a:rPr>
              <a:t>other </a:t>
            </a:r>
            <a:r>
              <a:rPr lang="en-US" altLang="en-US" sz="2800" dirty="0">
                <a:latin typeface="Berlin Sans FB" pitchFamily="34" charset="0"/>
              </a:rPr>
              <a:t>factors under </a:t>
            </a:r>
            <a:r>
              <a:rPr lang="en-US" altLang="en-US" sz="2800" dirty="0">
                <a:solidFill>
                  <a:srgbClr val="0000FF"/>
                </a:solidFill>
                <a:latin typeface="Berlin Sans FB" pitchFamily="34" charset="0"/>
              </a:rPr>
              <a:t>(2) control</a:t>
            </a:r>
            <a:r>
              <a:rPr lang="en-US" altLang="en-US" sz="2800" dirty="0">
                <a:latin typeface="Berlin Sans FB" pitchFamily="34" charset="0"/>
              </a:rPr>
              <a:t>.</a:t>
            </a:r>
          </a:p>
          <a:p>
            <a:pPr marL="0" indent="0">
              <a:buFont typeface="Wingdings" pitchFamily="2" charset="2"/>
              <a:buNone/>
              <a:defRPr/>
            </a:pPr>
            <a:endParaRPr lang="en-US" altLang="en-US" sz="2800" dirty="0">
              <a:latin typeface="Berlin Sans FB" pitchFamily="34" charset="0"/>
            </a:endParaRPr>
          </a:p>
          <a:p>
            <a:pPr marL="0" indent="0">
              <a:buFont typeface="Wingdings" pitchFamily="2" charset="2"/>
              <a:buNone/>
              <a:defRPr/>
            </a:pPr>
            <a:r>
              <a:rPr lang="en-US" altLang="en-US" sz="2800" dirty="0">
                <a:latin typeface="Berlin Sans FB" pitchFamily="34" charset="0"/>
              </a:rPr>
              <a:t>Effects generated by manipulated factors isolate cause and effect relationships.</a:t>
            </a:r>
            <a:endParaRPr lang="en-US" sz="2800" dirty="0">
              <a:latin typeface="Berlin Sans FB" pitchFamily="34" charset="0"/>
            </a:endParaRPr>
          </a:p>
        </p:txBody>
      </p:sp>
      <p:sp>
        <p:nvSpPr>
          <p:cNvPr id="185347" name="Rectangle 3"/>
          <p:cNvSpPr>
            <a:spLocks noGrp="1" noChangeArrowheads="1"/>
          </p:cNvSpPr>
          <p:nvPr>
            <p:ph type="title"/>
          </p:nvPr>
        </p:nvSpPr>
        <p:spPr/>
        <p:txBody>
          <a:bodyPr/>
          <a:lstStyle/>
          <a:p>
            <a:r>
              <a:rPr lang="en-US" altLang="en-US" sz="4000" smtClean="0">
                <a:latin typeface="Berlin Sans FB" panose="020E0602020502020306" pitchFamily="34" charset="0"/>
              </a:rPr>
              <a:t>Exploring Cause &amp; Effect</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body" idx="1"/>
          </p:nvPr>
        </p:nvSpPr>
        <p:spPr>
          <a:xfrm>
            <a:off x="442913" y="1600200"/>
            <a:ext cx="8229600" cy="3200400"/>
          </a:xfrm>
        </p:spPr>
        <p:txBody>
          <a:bodyPr/>
          <a:lstStyle/>
          <a:p>
            <a:pPr marL="0" indent="0" algn="ctr">
              <a:buFont typeface="Wingdings" panose="05000000000000000000" pitchFamily="2" charset="2"/>
              <a:buNone/>
            </a:pPr>
            <a:r>
              <a:rPr lang="en-US" altLang="en-US" sz="2800" smtClean="0">
                <a:solidFill>
                  <a:srgbClr val="0000FF"/>
                </a:solidFill>
                <a:latin typeface="Berlin Sans FB" panose="020E0602020502020306" pitchFamily="34" charset="0"/>
              </a:rPr>
              <a:t>Independent Variable</a:t>
            </a:r>
            <a:r>
              <a:rPr lang="en-US" altLang="en-US" sz="2800" smtClean="0">
                <a:latin typeface="Berlin Sans FB" panose="020E0602020502020306" pitchFamily="34" charset="0"/>
              </a:rPr>
              <a:t> (cause) is a factor, manipulated by the experimenter, and whose effect is being studied.</a:t>
            </a:r>
          </a:p>
          <a:p>
            <a:pPr marL="0" indent="0" algn="ctr">
              <a:buFont typeface="Wingdings" panose="05000000000000000000" pitchFamily="2" charset="2"/>
              <a:buNone/>
            </a:pPr>
            <a:endParaRPr lang="en-US" altLang="en-US" sz="2800" smtClean="0">
              <a:latin typeface="Berlin Sans FB" panose="020E0602020502020306" pitchFamily="34" charset="0"/>
            </a:endParaRPr>
          </a:p>
        </p:txBody>
      </p:sp>
      <p:sp>
        <p:nvSpPr>
          <p:cNvPr id="186371" name="Rectangle 3"/>
          <p:cNvSpPr>
            <a:spLocks noGrp="1" noChangeArrowheads="1"/>
          </p:cNvSpPr>
          <p:nvPr>
            <p:ph type="title"/>
          </p:nvPr>
        </p:nvSpPr>
        <p:spPr/>
        <p:txBody>
          <a:bodyPr/>
          <a:lstStyle/>
          <a:p>
            <a:r>
              <a:rPr lang="en-US" altLang="en-US" sz="4000" smtClean="0">
                <a:latin typeface="Berlin Sans FB" panose="020E0602020502020306" pitchFamily="34" charset="0"/>
              </a:rPr>
              <a:t>Independent Variable</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txBox="1">
            <a:spLocks noChangeArrowheads="1"/>
          </p:cNvSpPr>
          <p:nvPr/>
        </p:nvSpPr>
        <p:spPr bwMode="auto">
          <a:xfrm>
            <a:off x="595313" y="1752600"/>
            <a:ext cx="822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solidFill>
                  <a:srgbClr val="0000FF"/>
                </a:solidFill>
                <a:latin typeface="Berlin Sans FB" panose="020E0602020502020306" pitchFamily="34" charset="0"/>
              </a:rPr>
              <a:t>Dependent Variable</a:t>
            </a:r>
            <a:r>
              <a:rPr lang="en-US" altLang="en-US" sz="2800">
                <a:latin typeface="Berlin Sans FB" panose="020E0602020502020306" pitchFamily="34" charset="0"/>
              </a:rPr>
              <a:t> (outcome, effect) is a factor that may change in response to independent variable. In psychology it is usually a behavior or a mental process.</a:t>
            </a:r>
          </a:p>
          <a:p>
            <a:pPr algn="ctr" eaLnBrk="1" hangingPunct="1">
              <a:buFont typeface="Wingdings" panose="05000000000000000000" pitchFamily="2" charset="2"/>
              <a:buNone/>
            </a:pPr>
            <a:endParaRPr lang="en-US" altLang="en-US" sz="2800">
              <a:latin typeface="Berlin Sans FB" panose="020E0602020502020306" pitchFamily="34" charset="0"/>
            </a:endParaRPr>
          </a:p>
          <a:p>
            <a:pPr algn="ctr" eaLnBrk="1" hangingPunct="1">
              <a:buFont typeface="Wingdings" panose="05000000000000000000" pitchFamily="2" charset="2"/>
              <a:buNone/>
            </a:pPr>
            <a:r>
              <a:rPr lang="en-US" altLang="en-US" sz="2800">
                <a:latin typeface="Berlin Sans FB" panose="020E0602020502020306" pitchFamily="34" charset="0"/>
              </a:rPr>
              <a:t>The dependent variable depends on what you do to the independent variable</a:t>
            </a:r>
          </a:p>
          <a:p>
            <a:pPr algn="ctr" eaLnBrk="1" hangingPunct="1">
              <a:buFont typeface="Wingdings" panose="05000000000000000000" pitchFamily="2" charset="2"/>
              <a:buNone/>
            </a:pPr>
            <a:endParaRPr lang="en-US" altLang="en-US" sz="2800">
              <a:latin typeface="Berlin Sans FB" panose="020E0602020502020306" pitchFamily="34" charset="0"/>
            </a:endParaRPr>
          </a:p>
          <a:p>
            <a:pPr algn="ctr" eaLnBrk="1" hangingPunct="1">
              <a:buFont typeface="Wingdings" panose="05000000000000000000" pitchFamily="2" charset="2"/>
              <a:buNone/>
            </a:pPr>
            <a:endParaRPr lang="en-US" altLang="en-US" sz="2800">
              <a:latin typeface="Berlin Sans FB" panose="020E0602020502020306" pitchFamily="34" charset="0"/>
            </a:endParaRPr>
          </a:p>
        </p:txBody>
      </p:sp>
      <p:sp>
        <p:nvSpPr>
          <p:cNvPr id="188419" name="Rectangle 3"/>
          <p:cNvSpPr txBox="1">
            <a:spLocks noChangeArrowheads="1"/>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Dependent Variable</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274638"/>
            <a:ext cx="8229600" cy="792162"/>
          </a:xfrm>
        </p:spPr>
        <p:txBody>
          <a:bodyPr anchor="t"/>
          <a:lstStyle/>
          <a:p>
            <a:r>
              <a:rPr lang="en-US" altLang="en-US" sz="4000" smtClean="0"/>
              <a:t>For example</a:t>
            </a:r>
          </a:p>
        </p:txBody>
      </p:sp>
      <p:sp>
        <p:nvSpPr>
          <p:cNvPr id="30723" name="Rectangle 3"/>
          <p:cNvSpPr>
            <a:spLocks noGrp="1" noChangeArrowheads="1"/>
          </p:cNvSpPr>
          <p:nvPr>
            <p:ph type="body" idx="1"/>
          </p:nvPr>
        </p:nvSpPr>
        <p:spPr>
          <a:xfrm>
            <a:off x="457200" y="1143000"/>
            <a:ext cx="8534400" cy="4983163"/>
          </a:xfrm>
        </p:spPr>
        <p:txBody>
          <a:bodyPr/>
          <a:lstStyle/>
          <a:p>
            <a:pPr marL="0" indent="0">
              <a:spcBef>
                <a:spcPct val="40000"/>
              </a:spcBef>
              <a:buFontTx/>
              <a:buNone/>
            </a:pPr>
            <a:r>
              <a:rPr lang="en-US" altLang="en-US" smtClean="0"/>
              <a:t>General hypothesis: food effects learning</a:t>
            </a:r>
          </a:p>
          <a:p>
            <a:pPr marL="0" indent="0">
              <a:spcBef>
                <a:spcPct val="40000"/>
              </a:spcBef>
              <a:buFontTx/>
              <a:buNone/>
            </a:pPr>
            <a:endParaRPr lang="en-US" altLang="en-US" smtClean="0"/>
          </a:p>
          <a:p>
            <a:pPr marL="0" indent="0">
              <a:spcBef>
                <a:spcPct val="40000"/>
              </a:spcBef>
              <a:buFontTx/>
              <a:buNone/>
            </a:pPr>
            <a:r>
              <a:rPr lang="en-US" altLang="en-US" smtClean="0"/>
              <a:t>Specific (operationalized) hypothesis: students who eat an oatmeal raisin cookie before class each day will have higher average scores on the semester final than students who don’t eat a cookie.</a:t>
            </a:r>
          </a:p>
          <a:p>
            <a:pPr marL="0" indent="0">
              <a:spcBef>
                <a:spcPct val="40000"/>
              </a:spcBef>
              <a:buFontTx/>
              <a:buNone/>
            </a:pPr>
            <a:r>
              <a:rPr lang="en-US" altLang="en-US" smtClean="0"/>
              <a:t>**Operationally define your variables to allow for </a:t>
            </a:r>
          </a:p>
          <a:p>
            <a:pPr marL="0" indent="0">
              <a:spcBef>
                <a:spcPct val="40000"/>
              </a:spcBef>
              <a:buFontTx/>
              <a:buNone/>
            </a:pPr>
            <a:r>
              <a:rPr lang="en-US" altLang="en-US" smtClean="0"/>
              <a:t>	replication**</a:t>
            </a:r>
          </a:p>
          <a:p>
            <a:pPr marL="0" indent="0">
              <a:buFontTx/>
              <a:buNone/>
            </a:pPr>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dissolve">
                                      <p:cBhvr>
                                        <p:cTn id="12" dur="500"/>
                                        <p:tgtEl>
                                          <p:spTgt spid="30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dissolve">
                                      <p:cBhvr>
                                        <p:cTn id="17" dur="500"/>
                                        <p:tgtEl>
                                          <p:spTgt spid="307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dissolve">
                                      <p:cBhvr>
                                        <p:cTn id="22"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76200" y="320675"/>
            <a:ext cx="8839200" cy="1325563"/>
          </a:xfrm>
        </p:spPr>
        <p:txBody>
          <a:bodyPr anchor="t"/>
          <a:lstStyle/>
          <a:p>
            <a:r>
              <a:rPr lang="en-US" altLang="en-US" sz="3200" smtClean="0"/>
              <a:t>Eating cookies before class each day will lead to higher average scores.</a:t>
            </a:r>
          </a:p>
        </p:txBody>
      </p:sp>
      <p:sp>
        <p:nvSpPr>
          <p:cNvPr id="31747" name="Rectangle 3"/>
          <p:cNvSpPr>
            <a:spLocks noGrp="1" noChangeArrowheads="1"/>
          </p:cNvSpPr>
          <p:nvPr>
            <p:ph type="body" idx="1"/>
          </p:nvPr>
        </p:nvSpPr>
        <p:spPr>
          <a:xfrm>
            <a:off x="457200" y="1676400"/>
            <a:ext cx="8534400" cy="2057400"/>
          </a:xfrm>
        </p:spPr>
        <p:txBody>
          <a:bodyPr/>
          <a:lstStyle/>
          <a:p>
            <a:pPr marL="0" indent="0">
              <a:spcBef>
                <a:spcPct val="0"/>
              </a:spcBef>
              <a:buFontTx/>
              <a:buNone/>
            </a:pPr>
            <a:r>
              <a:rPr lang="en-US" altLang="en-US" smtClean="0"/>
              <a:t>Variables:</a:t>
            </a:r>
          </a:p>
          <a:p>
            <a:pPr marL="0" indent="0">
              <a:spcBef>
                <a:spcPct val="0"/>
              </a:spcBef>
              <a:buFontTx/>
              <a:buNone/>
            </a:pPr>
            <a:r>
              <a:rPr lang="en-US" altLang="en-US" smtClean="0"/>
              <a:t>	Independent (IV)</a:t>
            </a:r>
          </a:p>
          <a:p>
            <a:pPr marL="0" indent="0">
              <a:spcBef>
                <a:spcPct val="0"/>
              </a:spcBef>
              <a:buFontTx/>
              <a:buNone/>
            </a:pPr>
            <a:r>
              <a:rPr lang="en-US" altLang="en-US" smtClean="0"/>
              <a:t>		Controlled by experimenter</a:t>
            </a:r>
          </a:p>
          <a:p>
            <a:pPr marL="0" indent="0">
              <a:spcBef>
                <a:spcPct val="0"/>
              </a:spcBef>
              <a:buFontTx/>
              <a:buNone/>
            </a:pPr>
            <a:r>
              <a:rPr lang="en-US" altLang="en-US" smtClean="0"/>
              <a:t>		The “cause” variable</a:t>
            </a:r>
          </a:p>
        </p:txBody>
      </p:sp>
      <p:sp>
        <p:nvSpPr>
          <p:cNvPr id="31748" name="Oval 4"/>
          <p:cNvSpPr>
            <a:spLocks noChangeArrowheads="1"/>
          </p:cNvSpPr>
          <p:nvPr/>
        </p:nvSpPr>
        <p:spPr bwMode="auto">
          <a:xfrm>
            <a:off x="1066800" y="320675"/>
            <a:ext cx="2895600" cy="685800"/>
          </a:xfrm>
          <a:prstGeom prst="ellipse">
            <a:avLst/>
          </a:prstGeom>
          <a:noFill/>
          <a:ln w="381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
        <p:nvSpPr>
          <p:cNvPr id="31749" name="Rectangle 5"/>
          <p:cNvSpPr>
            <a:spLocks noChangeArrowheads="1"/>
          </p:cNvSpPr>
          <p:nvPr/>
        </p:nvSpPr>
        <p:spPr bwMode="auto">
          <a:xfrm>
            <a:off x="381000" y="4191000"/>
            <a:ext cx="8534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	Dependent (DV)</a:t>
            </a:r>
          </a:p>
          <a:p>
            <a:pPr>
              <a:spcBef>
                <a:spcPct val="0"/>
              </a:spcBef>
              <a:buFontTx/>
              <a:buNone/>
            </a:pPr>
            <a:r>
              <a:rPr lang="en-US" altLang="en-US">
                <a:latin typeface="Berlin Sans FB" panose="020E0602020502020306" pitchFamily="34" charset="0"/>
              </a:rPr>
              <a:t>		Predicted by experimenter</a:t>
            </a:r>
          </a:p>
          <a:p>
            <a:pPr>
              <a:spcBef>
                <a:spcPct val="0"/>
              </a:spcBef>
              <a:buFontTx/>
              <a:buNone/>
            </a:pPr>
            <a:r>
              <a:rPr lang="en-US" altLang="en-US">
                <a:latin typeface="Berlin Sans FB" panose="020E0602020502020306" pitchFamily="34" charset="0"/>
              </a:rPr>
              <a:t>		The “effect” variable</a:t>
            </a:r>
          </a:p>
        </p:txBody>
      </p:sp>
      <p:sp>
        <p:nvSpPr>
          <p:cNvPr id="31751" name="Oval 7"/>
          <p:cNvSpPr>
            <a:spLocks noChangeArrowheads="1"/>
          </p:cNvSpPr>
          <p:nvPr/>
        </p:nvSpPr>
        <p:spPr bwMode="auto">
          <a:xfrm>
            <a:off x="5334000" y="914400"/>
            <a:ext cx="1447800" cy="533400"/>
          </a:xfrm>
          <a:prstGeom prst="ellipse">
            <a:avLst/>
          </a:prstGeom>
          <a:noFill/>
          <a:ln w="381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dissolve">
                                      <p:cBhvr>
                                        <p:cTn id="17" dur="500"/>
                                        <p:tgtEl>
                                          <p:spTgt spid="3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dissolve">
                                      <p:cBhvr>
                                        <p:cTn id="22" dur="500"/>
                                        <p:tgtEl>
                                          <p:spTgt spid="317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8"/>
                                        </p:tgtEl>
                                        <p:attrNameLst>
                                          <p:attrName>style.visibility</p:attrName>
                                        </p:attrNameLst>
                                      </p:cBhvr>
                                      <p:to>
                                        <p:strVal val="visible"/>
                                      </p:to>
                                    </p:set>
                                    <p:animEffect transition="in" filter="dissolve">
                                      <p:cBhvr>
                                        <p:cTn id="27" dur="500"/>
                                        <p:tgtEl>
                                          <p:spTgt spid="317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49">
                                            <p:txEl>
                                              <p:pRg st="0" end="0"/>
                                            </p:txEl>
                                          </p:spTgt>
                                        </p:tgtEl>
                                        <p:attrNameLst>
                                          <p:attrName>style.visibility</p:attrName>
                                        </p:attrNameLst>
                                      </p:cBhvr>
                                      <p:to>
                                        <p:strVal val="visible"/>
                                      </p:to>
                                    </p:set>
                                    <p:animEffect transition="in" filter="dissolve">
                                      <p:cBhvr>
                                        <p:cTn id="32" dur="500"/>
                                        <p:tgtEl>
                                          <p:spTgt spid="3174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749">
                                            <p:txEl>
                                              <p:pRg st="1" end="1"/>
                                            </p:txEl>
                                          </p:spTgt>
                                        </p:tgtEl>
                                        <p:attrNameLst>
                                          <p:attrName>style.visibility</p:attrName>
                                        </p:attrNameLst>
                                      </p:cBhvr>
                                      <p:to>
                                        <p:strVal val="visible"/>
                                      </p:to>
                                    </p:set>
                                    <p:animEffect transition="in" filter="dissolve">
                                      <p:cBhvr>
                                        <p:cTn id="37" dur="500"/>
                                        <p:tgtEl>
                                          <p:spTgt spid="3174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749">
                                            <p:txEl>
                                              <p:pRg st="2" end="2"/>
                                            </p:txEl>
                                          </p:spTgt>
                                        </p:tgtEl>
                                        <p:attrNameLst>
                                          <p:attrName>style.visibility</p:attrName>
                                        </p:attrNameLst>
                                      </p:cBhvr>
                                      <p:to>
                                        <p:strVal val="visible"/>
                                      </p:to>
                                    </p:set>
                                    <p:animEffect transition="in" filter="dissolve">
                                      <p:cBhvr>
                                        <p:cTn id="42" dur="500"/>
                                        <p:tgtEl>
                                          <p:spTgt spid="31749">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1751"/>
                                        </p:tgtEl>
                                        <p:attrNameLst>
                                          <p:attrName>style.visibility</p:attrName>
                                        </p:attrNameLst>
                                      </p:cBhvr>
                                      <p:to>
                                        <p:strVal val="visible"/>
                                      </p:to>
                                    </p:set>
                                    <p:animEffect transition="in" filter="dissolve">
                                      <p:cBhvr>
                                        <p:cTn id="47"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48" grpId="0" animBg="1"/>
      <p:bldP spid="31749" grpId="0" build="p"/>
      <p:bldP spid="3175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274638"/>
            <a:ext cx="8229600" cy="1325562"/>
          </a:xfrm>
        </p:spPr>
        <p:txBody>
          <a:bodyPr anchor="t"/>
          <a:lstStyle/>
          <a:p>
            <a:r>
              <a:rPr lang="en-US" altLang="en-US" sz="3600" smtClean="0"/>
              <a:t>Eating cookies before class each day will lead to higher average scores.</a:t>
            </a:r>
          </a:p>
        </p:txBody>
      </p:sp>
      <p:sp>
        <p:nvSpPr>
          <p:cNvPr id="32771" name="Rectangle 3"/>
          <p:cNvSpPr>
            <a:spLocks noGrp="1" noChangeArrowheads="1"/>
          </p:cNvSpPr>
          <p:nvPr>
            <p:ph type="body" idx="1"/>
          </p:nvPr>
        </p:nvSpPr>
        <p:spPr>
          <a:xfrm>
            <a:off x="381000" y="2514600"/>
            <a:ext cx="8534400" cy="2514600"/>
          </a:xfrm>
        </p:spPr>
        <p:txBody>
          <a:bodyPr/>
          <a:lstStyle/>
          <a:p>
            <a:pPr marL="0" indent="0">
              <a:lnSpc>
                <a:spcPct val="90000"/>
              </a:lnSpc>
              <a:spcBef>
                <a:spcPct val="0"/>
              </a:spcBef>
              <a:buFontTx/>
              <a:buNone/>
            </a:pPr>
            <a:r>
              <a:rPr lang="en-US" altLang="en-US" smtClean="0"/>
              <a:t>Groups (conditions): to establish different levels of the IV</a:t>
            </a:r>
          </a:p>
          <a:p>
            <a:pPr marL="0" indent="0">
              <a:lnSpc>
                <a:spcPct val="90000"/>
              </a:lnSpc>
              <a:spcBef>
                <a:spcPct val="0"/>
              </a:spcBef>
              <a:buFontTx/>
              <a:buNone/>
            </a:pPr>
            <a:r>
              <a:rPr lang="en-US" altLang="en-US" smtClean="0"/>
              <a:t>	Experimental group</a:t>
            </a:r>
          </a:p>
          <a:p>
            <a:pPr marL="0" indent="0">
              <a:lnSpc>
                <a:spcPct val="90000"/>
              </a:lnSpc>
              <a:spcBef>
                <a:spcPct val="0"/>
              </a:spcBef>
              <a:buFontTx/>
              <a:buNone/>
            </a:pPr>
            <a:r>
              <a:rPr lang="en-US" altLang="en-US" smtClean="0"/>
              <a:t>		Exposed to IV</a:t>
            </a:r>
          </a:p>
          <a:p>
            <a:pPr marL="0" indent="0">
              <a:lnSpc>
                <a:spcPct val="90000"/>
              </a:lnSpc>
              <a:spcBef>
                <a:spcPct val="0"/>
              </a:spcBef>
              <a:buFontTx/>
              <a:buNone/>
            </a:pPr>
            <a:r>
              <a:rPr lang="en-US" altLang="en-US" smtClean="0"/>
              <a:t>		Get cookie</a:t>
            </a:r>
          </a:p>
        </p:txBody>
      </p:sp>
      <p:sp>
        <p:nvSpPr>
          <p:cNvPr id="32773" name="Rectangle 5"/>
          <p:cNvSpPr>
            <a:spLocks noChangeArrowheads="1"/>
          </p:cNvSpPr>
          <p:nvPr/>
        </p:nvSpPr>
        <p:spPr bwMode="auto">
          <a:xfrm>
            <a:off x="381000" y="4953000"/>
            <a:ext cx="8534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	Control group</a:t>
            </a:r>
          </a:p>
          <a:p>
            <a:pPr>
              <a:spcBef>
                <a:spcPct val="0"/>
              </a:spcBef>
              <a:buFontTx/>
              <a:buNone/>
            </a:pPr>
            <a:r>
              <a:rPr lang="en-US" altLang="en-US">
                <a:latin typeface="Berlin Sans FB" panose="020E0602020502020306" pitchFamily="34" charset="0"/>
              </a:rPr>
              <a:t>		Not exposed to IV</a:t>
            </a:r>
          </a:p>
          <a:p>
            <a:pPr>
              <a:spcBef>
                <a:spcPct val="0"/>
              </a:spcBef>
              <a:buFontTx/>
              <a:buNone/>
            </a:pPr>
            <a:r>
              <a:rPr lang="en-US" altLang="en-US">
                <a:latin typeface="Berlin Sans FB" panose="020E0602020502020306" pitchFamily="34" charset="0"/>
              </a:rPr>
              <a:t>		No cookie</a:t>
            </a:r>
          </a:p>
        </p:txBody>
      </p:sp>
      <p:sp>
        <p:nvSpPr>
          <p:cNvPr id="32775" name="Text Box 7"/>
          <p:cNvSpPr txBox="1">
            <a:spLocks noChangeArrowheads="1"/>
          </p:cNvSpPr>
          <p:nvPr/>
        </p:nvSpPr>
        <p:spPr bwMode="auto">
          <a:xfrm>
            <a:off x="381000" y="1600200"/>
            <a:ext cx="63992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latin typeface="Berlin Sans FB" panose="020E0602020502020306" pitchFamily="34" charset="0"/>
              </a:rPr>
              <a:t>What if kids get cookies and 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dissolve">
                                      <p:cBhvr>
                                        <p:cTn id="7" dur="500"/>
                                        <p:tgtEl>
                                          <p:spTgt spid="32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dissolve">
                                      <p:cBhvr>
                                        <p:cTn id="12" dur="500"/>
                                        <p:tgtEl>
                                          <p:spTgt spid="327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Effect transition="in" filter="dissolve">
                                      <p:cBhvr>
                                        <p:cTn id="17" dur="500"/>
                                        <p:tgtEl>
                                          <p:spTgt spid="327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771">
                                            <p:txEl>
                                              <p:pRg st="2" end="2"/>
                                            </p:txEl>
                                          </p:spTgt>
                                        </p:tgtEl>
                                        <p:attrNameLst>
                                          <p:attrName>style.visibility</p:attrName>
                                        </p:attrNameLst>
                                      </p:cBhvr>
                                      <p:to>
                                        <p:strVal val="visible"/>
                                      </p:to>
                                    </p:set>
                                    <p:animEffect transition="in" filter="dissolve">
                                      <p:cBhvr>
                                        <p:cTn id="22" dur="500"/>
                                        <p:tgtEl>
                                          <p:spTgt spid="327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dissolve">
                                      <p:cBhvr>
                                        <p:cTn id="27" dur="500"/>
                                        <p:tgtEl>
                                          <p:spTgt spid="3277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2773">
                                            <p:txEl>
                                              <p:pRg st="0" end="0"/>
                                            </p:txEl>
                                          </p:spTgt>
                                        </p:tgtEl>
                                        <p:attrNameLst>
                                          <p:attrName>style.visibility</p:attrName>
                                        </p:attrNameLst>
                                      </p:cBhvr>
                                      <p:to>
                                        <p:strVal val="visible"/>
                                      </p:to>
                                    </p:set>
                                    <p:animEffect transition="in" filter="dissolve">
                                      <p:cBhvr>
                                        <p:cTn id="32" dur="500"/>
                                        <p:tgtEl>
                                          <p:spTgt spid="3277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2773">
                                            <p:txEl>
                                              <p:pRg st="1" end="1"/>
                                            </p:txEl>
                                          </p:spTgt>
                                        </p:tgtEl>
                                        <p:attrNameLst>
                                          <p:attrName>style.visibility</p:attrName>
                                        </p:attrNameLst>
                                      </p:cBhvr>
                                      <p:to>
                                        <p:strVal val="visible"/>
                                      </p:to>
                                    </p:set>
                                    <p:animEffect transition="in" filter="dissolve">
                                      <p:cBhvr>
                                        <p:cTn id="37" dur="500"/>
                                        <p:tgtEl>
                                          <p:spTgt spid="3277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2773">
                                            <p:txEl>
                                              <p:pRg st="2" end="2"/>
                                            </p:txEl>
                                          </p:spTgt>
                                        </p:tgtEl>
                                        <p:attrNameLst>
                                          <p:attrName>style.visibility</p:attrName>
                                        </p:attrNameLst>
                                      </p:cBhvr>
                                      <p:to>
                                        <p:strVal val="visible"/>
                                      </p:to>
                                    </p:set>
                                    <p:animEffect transition="in" filter="dissolve">
                                      <p:cBhvr>
                                        <p:cTn id="42" dur="500"/>
                                        <p:tgtEl>
                                          <p:spTgt spid="32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2773" grpId="0" build="p"/>
      <p:bldP spid="327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icture19j"/>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274638"/>
            <a:ext cx="8229600" cy="1325562"/>
          </a:xfrm>
        </p:spPr>
        <p:txBody>
          <a:bodyPr anchor="t"/>
          <a:lstStyle/>
          <a:p>
            <a:r>
              <a:rPr lang="en-US" altLang="en-US" sz="3600" smtClean="0"/>
              <a:t>Eating cookies before class each day will lead to higher average scores.</a:t>
            </a:r>
          </a:p>
        </p:txBody>
      </p:sp>
      <p:grpSp>
        <p:nvGrpSpPr>
          <p:cNvPr id="33812" name="Group 20"/>
          <p:cNvGrpSpPr>
            <a:grpSpLocks/>
          </p:cNvGrpSpPr>
          <p:nvPr/>
        </p:nvGrpSpPr>
        <p:grpSpPr bwMode="auto">
          <a:xfrm>
            <a:off x="2667000" y="1676400"/>
            <a:ext cx="3276600" cy="762000"/>
            <a:chOff x="1680" y="1056"/>
            <a:chExt cx="2064" cy="480"/>
          </a:xfrm>
        </p:grpSpPr>
        <p:sp>
          <p:nvSpPr>
            <p:cNvPr id="192527" name="Rectangle 7"/>
            <p:cNvSpPr>
              <a:spLocks noChangeArrowheads="1"/>
            </p:cNvSpPr>
            <p:nvPr/>
          </p:nvSpPr>
          <p:spPr bwMode="auto">
            <a:xfrm>
              <a:off x="1680" y="1056"/>
              <a:ext cx="624" cy="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p:txBody>
        </p:sp>
        <p:sp>
          <p:nvSpPr>
            <p:cNvPr id="192528" name="Text Box 8"/>
            <p:cNvSpPr txBox="1">
              <a:spLocks noChangeArrowheads="1"/>
            </p:cNvSpPr>
            <p:nvPr/>
          </p:nvSpPr>
          <p:spPr bwMode="auto">
            <a:xfrm>
              <a:off x="1824" y="1104"/>
              <a:ext cx="33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IV</a:t>
              </a:r>
            </a:p>
          </p:txBody>
        </p:sp>
        <p:sp>
          <p:nvSpPr>
            <p:cNvPr id="192529" name="Rectangle 11"/>
            <p:cNvSpPr>
              <a:spLocks noChangeArrowheads="1"/>
            </p:cNvSpPr>
            <p:nvPr/>
          </p:nvSpPr>
          <p:spPr bwMode="auto">
            <a:xfrm>
              <a:off x="3120" y="1056"/>
              <a:ext cx="624" cy="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p:txBody>
        </p:sp>
        <p:sp>
          <p:nvSpPr>
            <p:cNvPr id="192530" name="Text Box 12"/>
            <p:cNvSpPr txBox="1">
              <a:spLocks noChangeArrowheads="1"/>
            </p:cNvSpPr>
            <p:nvPr/>
          </p:nvSpPr>
          <p:spPr bwMode="auto">
            <a:xfrm>
              <a:off x="3216" y="1104"/>
              <a:ext cx="45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DV</a:t>
              </a:r>
            </a:p>
          </p:txBody>
        </p:sp>
        <p:sp>
          <p:nvSpPr>
            <p:cNvPr id="192531" name="AutoShape 14"/>
            <p:cNvSpPr>
              <a:spLocks noChangeArrowheads="1"/>
            </p:cNvSpPr>
            <p:nvPr/>
          </p:nvSpPr>
          <p:spPr bwMode="auto">
            <a:xfrm>
              <a:off x="2352" y="1152"/>
              <a:ext cx="720" cy="306"/>
            </a:xfrm>
            <a:prstGeom prst="rightArrow">
              <a:avLst>
                <a:gd name="adj1" fmla="val 50000"/>
                <a:gd name="adj2" fmla="val 58824"/>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grpSp>
      <p:sp>
        <p:nvSpPr>
          <p:cNvPr id="33808" name="Text Box 16"/>
          <p:cNvSpPr txBox="1">
            <a:spLocks noChangeArrowheads="1"/>
          </p:cNvSpPr>
          <p:nvPr/>
        </p:nvSpPr>
        <p:spPr bwMode="auto">
          <a:xfrm>
            <a:off x="152400" y="2971800"/>
            <a:ext cx="15478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Expt. Gp.</a:t>
            </a:r>
          </a:p>
        </p:txBody>
      </p:sp>
      <p:sp>
        <p:nvSpPr>
          <p:cNvPr id="33809" name="Text Box 17"/>
          <p:cNvSpPr txBox="1">
            <a:spLocks noChangeArrowheads="1"/>
          </p:cNvSpPr>
          <p:nvPr/>
        </p:nvSpPr>
        <p:spPr bwMode="auto">
          <a:xfrm>
            <a:off x="2514600" y="2971800"/>
            <a:ext cx="12160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Cookie</a:t>
            </a:r>
          </a:p>
        </p:txBody>
      </p:sp>
      <p:sp>
        <p:nvSpPr>
          <p:cNvPr id="33811" name="Text Box 19"/>
          <p:cNvSpPr txBox="1">
            <a:spLocks noChangeArrowheads="1"/>
          </p:cNvSpPr>
          <p:nvPr/>
        </p:nvSpPr>
        <p:spPr bwMode="auto">
          <a:xfrm>
            <a:off x="4953000" y="2971800"/>
            <a:ext cx="804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95%</a:t>
            </a:r>
          </a:p>
        </p:txBody>
      </p:sp>
      <p:sp>
        <p:nvSpPr>
          <p:cNvPr id="33813" name="Text Box 21"/>
          <p:cNvSpPr txBox="1">
            <a:spLocks noChangeArrowheads="1"/>
          </p:cNvSpPr>
          <p:nvPr/>
        </p:nvSpPr>
        <p:spPr bwMode="auto">
          <a:xfrm>
            <a:off x="152400" y="3657600"/>
            <a:ext cx="1595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Cntrl. Gp.</a:t>
            </a:r>
          </a:p>
        </p:txBody>
      </p:sp>
      <p:sp>
        <p:nvSpPr>
          <p:cNvPr id="33814" name="Text Box 22"/>
          <p:cNvSpPr txBox="1">
            <a:spLocks noChangeArrowheads="1"/>
          </p:cNvSpPr>
          <p:nvPr/>
        </p:nvSpPr>
        <p:spPr bwMode="auto">
          <a:xfrm>
            <a:off x="2514600" y="3657600"/>
            <a:ext cx="17478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No Cookie</a:t>
            </a:r>
          </a:p>
        </p:txBody>
      </p:sp>
      <p:sp>
        <p:nvSpPr>
          <p:cNvPr id="33815" name="Text Box 23"/>
          <p:cNvSpPr txBox="1">
            <a:spLocks noChangeArrowheads="1"/>
          </p:cNvSpPr>
          <p:nvPr/>
        </p:nvSpPr>
        <p:spPr bwMode="auto">
          <a:xfrm>
            <a:off x="4953000" y="3657600"/>
            <a:ext cx="7889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82%</a:t>
            </a:r>
          </a:p>
        </p:txBody>
      </p:sp>
      <p:sp>
        <p:nvSpPr>
          <p:cNvPr id="33816" name="Oval 24"/>
          <p:cNvSpPr>
            <a:spLocks noChangeArrowheads="1"/>
          </p:cNvSpPr>
          <p:nvPr/>
        </p:nvSpPr>
        <p:spPr bwMode="auto">
          <a:xfrm>
            <a:off x="4724400" y="2895600"/>
            <a:ext cx="1295400" cy="137160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Berlin Sans FB" panose="020E0602020502020306" pitchFamily="34" charset="0"/>
            </a:endParaRPr>
          </a:p>
        </p:txBody>
      </p:sp>
      <p:sp>
        <p:nvSpPr>
          <p:cNvPr id="33817" name="Text Box 25"/>
          <p:cNvSpPr txBox="1">
            <a:spLocks noChangeArrowheads="1"/>
          </p:cNvSpPr>
          <p:nvPr/>
        </p:nvSpPr>
        <p:spPr bwMode="auto">
          <a:xfrm>
            <a:off x="6534150" y="1524000"/>
            <a:ext cx="23701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Berlin Sans FB" panose="020E0602020502020306" pitchFamily="34" charset="0"/>
              </a:rPr>
              <a:t>Confounding</a:t>
            </a:r>
          </a:p>
          <a:p>
            <a:pPr algn="ctr">
              <a:spcBef>
                <a:spcPct val="0"/>
              </a:spcBef>
              <a:buFontTx/>
              <a:buNone/>
            </a:pPr>
            <a:r>
              <a:rPr lang="en-US" altLang="en-US">
                <a:latin typeface="Berlin Sans FB" panose="020E0602020502020306" pitchFamily="34" charset="0"/>
              </a:rPr>
              <a:t>Variables</a:t>
            </a:r>
          </a:p>
        </p:txBody>
      </p:sp>
      <p:sp>
        <p:nvSpPr>
          <p:cNvPr id="33818" name="Text Box 26"/>
          <p:cNvSpPr txBox="1">
            <a:spLocks noChangeArrowheads="1"/>
          </p:cNvSpPr>
          <p:nvPr/>
        </p:nvSpPr>
        <p:spPr bwMode="auto">
          <a:xfrm>
            <a:off x="6365875" y="2743200"/>
            <a:ext cx="2778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Environmental</a:t>
            </a:r>
          </a:p>
        </p:txBody>
      </p:sp>
      <p:sp>
        <p:nvSpPr>
          <p:cNvPr id="33819" name="Text Box 27"/>
          <p:cNvSpPr txBox="1">
            <a:spLocks noChangeArrowheads="1"/>
          </p:cNvSpPr>
          <p:nvPr/>
        </p:nvSpPr>
        <p:spPr bwMode="auto">
          <a:xfrm>
            <a:off x="6365875" y="3581400"/>
            <a:ext cx="2324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Expectations</a:t>
            </a:r>
          </a:p>
        </p:txBody>
      </p:sp>
      <p:sp>
        <p:nvSpPr>
          <p:cNvPr id="33820" name="Text Box 28"/>
          <p:cNvSpPr txBox="1">
            <a:spLocks noChangeArrowheads="1"/>
          </p:cNvSpPr>
          <p:nvPr/>
        </p:nvSpPr>
        <p:spPr bwMode="auto">
          <a:xfrm>
            <a:off x="6400800" y="4495800"/>
            <a:ext cx="20288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Individual</a:t>
            </a:r>
          </a:p>
          <a:p>
            <a:pPr>
              <a:spcBef>
                <a:spcPct val="0"/>
              </a:spcBef>
              <a:buFontTx/>
              <a:buNone/>
            </a:pPr>
            <a:r>
              <a:rPr lang="en-US" altLang="en-US">
                <a:latin typeface="Berlin Sans FB" panose="020E0602020502020306" pitchFamily="34" charset="0"/>
              </a:rPr>
              <a:t>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812"/>
                                        </p:tgtEl>
                                        <p:attrNameLst>
                                          <p:attrName>style.visibility</p:attrName>
                                        </p:attrNameLst>
                                      </p:cBhvr>
                                      <p:to>
                                        <p:strVal val="visible"/>
                                      </p:to>
                                    </p:set>
                                    <p:animEffect transition="in" filter="dissolve">
                                      <p:cBhvr>
                                        <p:cTn id="7" dur="500"/>
                                        <p:tgtEl>
                                          <p:spTgt spid="33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808"/>
                                        </p:tgtEl>
                                        <p:attrNameLst>
                                          <p:attrName>style.visibility</p:attrName>
                                        </p:attrNameLst>
                                      </p:cBhvr>
                                      <p:to>
                                        <p:strVal val="visible"/>
                                      </p:to>
                                    </p:set>
                                    <p:animEffect transition="in" filter="dissolve">
                                      <p:cBhvr>
                                        <p:cTn id="12" dur="500"/>
                                        <p:tgtEl>
                                          <p:spTgt spid="338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9"/>
                                        </p:tgtEl>
                                        <p:attrNameLst>
                                          <p:attrName>style.visibility</p:attrName>
                                        </p:attrNameLst>
                                      </p:cBhvr>
                                      <p:to>
                                        <p:strVal val="visible"/>
                                      </p:to>
                                    </p:set>
                                    <p:animEffect transition="in" filter="dissolve">
                                      <p:cBhvr>
                                        <p:cTn id="17" dur="500"/>
                                        <p:tgtEl>
                                          <p:spTgt spid="338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811"/>
                                        </p:tgtEl>
                                        <p:attrNameLst>
                                          <p:attrName>style.visibility</p:attrName>
                                        </p:attrNameLst>
                                      </p:cBhvr>
                                      <p:to>
                                        <p:strVal val="visible"/>
                                      </p:to>
                                    </p:set>
                                    <p:animEffect transition="in" filter="dissolve">
                                      <p:cBhvr>
                                        <p:cTn id="22" dur="500"/>
                                        <p:tgtEl>
                                          <p:spTgt spid="338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13"/>
                                        </p:tgtEl>
                                        <p:attrNameLst>
                                          <p:attrName>style.visibility</p:attrName>
                                        </p:attrNameLst>
                                      </p:cBhvr>
                                      <p:to>
                                        <p:strVal val="visible"/>
                                      </p:to>
                                    </p:set>
                                    <p:animEffect transition="in" filter="dissolve">
                                      <p:cBhvr>
                                        <p:cTn id="27" dur="500"/>
                                        <p:tgtEl>
                                          <p:spTgt spid="338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814"/>
                                        </p:tgtEl>
                                        <p:attrNameLst>
                                          <p:attrName>style.visibility</p:attrName>
                                        </p:attrNameLst>
                                      </p:cBhvr>
                                      <p:to>
                                        <p:strVal val="visible"/>
                                      </p:to>
                                    </p:set>
                                    <p:animEffect transition="in" filter="dissolve">
                                      <p:cBhvr>
                                        <p:cTn id="32" dur="500"/>
                                        <p:tgtEl>
                                          <p:spTgt spid="338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15"/>
                                        </p:tgtEl>
                                        <p:attrNameLst>
                                          <p:attrName>style.visibility</p:attrName>
                                        </p:attrNameLst>
                                      </p:cBhvr>
                                      <p:to>
                                        <p:strVal val="visible"/>
                                      </p:to>
                                    </p:set>
                                    <p:animEffect transition="in" filter="dissolve">
                                      <p:cBhvr>
                                        <p:cTn id="37" dur="500"/>
                                        <p:tgtEl>
                                          <p:spTgt spid="338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816"/>
                                        </p:tgtEl>
                                        <p:attrNameLst>
                                          <p:attrName>style.visibility</p:attrName>
                                        </p:attrNameLst>
                                      </p:cBhvr>
                                      <p:to>
                                        <p:strVal val="visible"/>
                                      </p:to>
                                    </p:set>
                                    <p:animEffect transition="in" filter="dissolve">
                                      <p:cBhvr>
                                        <p:cTn id="42" dur="500"/>
                                        <p:tgtEl>
                                          <p:spTgt spid="338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817"/>
                                        </p:tgtEl>
                                        <p:attrNameLst>
                                          <p:attrName>style.visibility</p:attrName>
                                        </p:attrNameLst>
                                      </p:cBhvr>
                                      <p:to>
                                        <p:strVal val="visible"/>
                                      </p:to>
                                    </p:set>
                                    <p:animEffect transition="in" filter="dissolve">
                                      <p:cBhvr>
                                        <p:cTn id="47" dur="500"/>
                                        <p:tgtEl>
                                          <p:spTgt spid="338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818"/>
                                        </p:tgtEl>
                                        <p:attrNameLst>
                                          <p:attrName>style.visibility</p:attrName>
                                        </p:attrNameLst>
                                      </p:cBhvr>
                                      <p:to>
                                        <p:strVal val="visible"/>
                                      </p:to>
                                    </p:set>
                                    <p:animEffect transition="in" filter="dissolve">
                                      <p:cBhvr>
                                        <p:cTn id="52" dur="500"/>
                                        <p:tgtEl>
                                          <p:spTgt spid="338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3819"/>
                                        </p:tgtEl>
                                        <p:attrNameLst>
                                          <p:attrName>style.visibility</p:attrName>
                                        </p:attrNameLst>
                                      </p:cBhvr>
                                      <p:to>
                                        <p:strVal val="visible"/>
                                      </p:to>
                                    </p:set>
                                    <p:animEffect transition="in" filter="dissolve">
                                      <p:cBhvr>
                                        <p:cTn id="57" dur="500"/>
                                        <p:tgtEl>
                                          <p:spTgt spid="338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820"/>
                                        </p:tgtEl>
                                        <p:attrNameLst>
                                          <p:attrName>style.visibility</p:attrName>
                                        </p:attrNameLst>
                                      </p:cBhvr>
                                      <p:to>
                                        <p:strVal val="visible"/>
                                      </p:to>
                                    </p:set>
                                    <p:animEffect transition="in" filter="dissolve">
                                      <p:cBhvr>
                                        <p:cTn id="62" dur="500"/>
                                        <p:tgtEl>
                                          <p:spTgt spid="33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1" grpId="0"/>
      <p:bldP spid="33813" grpId="0"/>
      <p:bldP spid="33814" grpId="0"/>
      <p:bldP spid="33815" grpId="0"/>
      <p:bldP spid="33816" grpId="0" animBg="1"/>
      <p:bldP spid="33817" grpId="0"/>
      <p:bldP spid="33818" grpId="0"/>
      <p:bldP spid="33819" grpId="0"/>
      <p:bldP spid="33820"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642938" y="533400"/>
            <a:ext cx="84709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Random Sampling</a:t>
            </a:r>
          </a:p>
          <a:p>
            <a:pPr>
              <a:spcBef>
                <a:spcPct val="0"/>
              </a:spcBef>
              <a:buFontTx/>
              <a:buNone/>
            </a:pPr>
            <a:r>
              <a:rPr lang="en-US" altLang="en-US" sz="2800">
                <a:latin typeface="Berlin Sans FB" panose="020E0602020502020306" pitchFamily="34" charset="0"/>
              </a:rPr>
              <a:t>	To select participants from population</a:t>
            </a:r>
          </a:p>
          <a:p>
            <a:pPr>
              <a:spcBef>
                <a:spcPct val="0"/>
              </a:spcBef>
              <a:buFontTx/>
              <a:buNone/>
            </a:pPr>
            <a:r>
              <a:rPr lang="en-US" altLang="en-US" sz="2800">
                <a:latin typeface="Berlin Sans FB" panose="020E0602020502020306" pitchFamily="34" charset="0"/>
              </a:rPr>
              <a:t>	Allows you to generalize results</a:t>
            </a:r>
          </a:p>
          <a:p>
            <a:pPr>
              <a:spcBef>
                <a:spcPct val="0"/>
              </a:spcBef>
              <a:buFontTx/>
              <a:buNone/>
            </a:pPr>
            <a:r>
              <a:rPr lang="en-US" altLang="en-US" sz="2800">
                <a:latin typeface="Berlin Sans FB" panose="020E0602020502020306" pitchFamily="34" charset="0"/>
              </a:rPr>
              <a:t>	All members have the same chance to be chosen</a:t>
            </a:r>
          </a:p>
          <a:p>
            <a:pPr>
              <a:spcBef>
                <a:spcPct val="0"/>
              </a:spcBef>
              <a:buFontTx/>
              <a:buNone/>
            </a:pPr>
            <a:endParaRPr lang="en-US" altLang="en-US" sz="2800">
              <a:latin typeface="Berlin Sans FB" panose="020E0602020502020306" pitchFamily="34" charset="0"/>
            </a:endParaRPr>
          </a:p>
          <a:p>
            <a:pPr>
              <a:spcBef>
                <a:spcPct val="0"/>
              </a:spcBef>
              <a:buFontTx/>
              <a:buNone/>
            </a:pPr>
            <a:r>
              <a:rPr lang="en-US" altLang="en-US" sz="2800">
                <a:latin typeface="Berlin Sans FB" panose="020E0602020502020306" pitchFamily="34" charset="0"/>
              </a:rPr>
              <a:t>Representative Sample</a:t>
            </a:r>
          </a:p>
          <a:p>
            <a:pPr>
              <a:spcBef>
                <a:spcPct val="0"/>
              </a:spcBef>
              <a:buFontTx/>
              <a:buNone/>
            </a:pPr>
            <a:r>
              <a:rPr lang="en-US" altLang="en-US" sz="2800">
                <a:latin typeface="Berlin Sans FB" panose="020E0602020502020306" pitchFamily="34" charset="0"/>
              </a:rPr>
              <a:t>	accurately represents the population, think about</a:t>
            </a:r>
          </a:p>
          <a:p>
            <a:pPr>
              <a:spcBef>
                <a:spcPct val="0"/>
              </a:spcBef>
              <a:buFontTx/>
              <a:buNone/>
            </a:pPr>
            <a:r>
              <a:rPr lang="en-US" altLang="en-US" sz="2800">
                <a:latin typeface="Berlin Sans FB" panose="020E0602020502020306" pitchFamily="34" charset="0"/>
              </a:rPr>
              <a:t>		the numbers of students who are seniors, </a:t>
            </a:r>
          </a:p>
          <a:p>
            <a:pPr>
              <a:spcBef>
                <a:spcPct val="0"/>
              </a:spcBef>
              <a:buFontTx/>
              <a:buNone/>
            </a:pPr>
            <a:r>
              <a:rPr lang="en-US" altLang="en-US" sz="2800">
                <a:latin typeface="Berlin Sans FB" panose="020E0602020502020306" pitchFamily="34" charset="0"/>
              </a:rPr>
              <a:t>		juniors, etc</a:t>
            </a:r>
          </a:p>
          <a:p>
            <a:pPr>
              <a:spcBef>
                <a:spcPct val="0"/>
              </a:spcBef>
              <a:buFontTx/>
              <a:buNone/>
            </a:pPr>
            <a:endParaRPr lang="en-US" altLang="en-US" sz="2800">
              <a:latin typeface="Berlin Sans FB" panose="020E0602020502020306" pitchFamily="34" charset="0"/>
            </a:endParaRPr>
          </a:p>
        </p:txBody>
      </p:sp>
      <p:sp>
        <p:nvSpPr>
          <p:cNvPr id="34821" name="Text Box 5"/>
          <p:cNvSpPr txBox="1">
            <a:spLocks noChangeArrowheads="1"/>
          </p:cNvSpPr>
          <p:nvPr/>
        </p:nvSpPr>
        <p:spPr bwMode="auto">
          <a:xfrm>
            <a:off x="617538" y="4648200"/>
            <a:ext cx="84963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Random Assignment </a:t>
            </a:r>
            <a:r>
              <a:rPr lang="en-US" altLang="en-US" sz="2800" u="sng">
                <a:latin typeface="Berlin Sans FB" panose="020E0602020502020306" pitchFamily="34" charset="0"/>
              </a:rPr>
              <a:t>(experiments only)</a:t>
            </a:r>
          </a:p>
          <a:p>
            <a:pPr>
              <a:spcBef>
                <a:spcPct val="0"/>
              </a:spcBef>
              <a:buFontTx/>
              <a:buNone/>
            </a:pPr>
            <a:r>
              <a:rPr lang="en-US" altLang="en-US" sz="2800">
                <a:latin typeface="Berlin Sans FB" panose="020E0602020502020306" pitchFamily="34" charset="0"/>
              </a:rPr>
              <a:t>	To divide participants into either the experimental </a:t>
            </a:r>
          </a:p>
          <a:p>
            <a:pPr>
              <a:spcBef>
                <a:spcPct val="0"/>
              </a:spcBef>
              <a:buFontTx/>
              <a:buNone/>
            </a:pPr>
            <a:r>
              <a:rPr lang="en-US" altLang="en-US" sz="2800">
                <a:latin typeface="Berlin Sans FB" panose="020E0602020502020306" pitchFamily="34" charset="0"/>
              </a:rPr>
              <a:t>		or control group</a:t>
            </a:r>
          </a:p>
          <a:p>
            <a:pPr>
              <a:spcBef>
                <a:spcPct val="0"/>
              </a:spcBef>
              <a:buFontTx/>
              <a:buNone/>
            </a:pPr>
            <a:r>
              <a:rPr lang="en-US" altLang="en-US" sz="2800">
                <a:latin typeface="Berlin Sans FB" panose="020E0602020502020306" pitchFamily="34" charset="0"/>
              </a:rPr>
              <a:t>	Controls the confounding variables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dissolve">
                                      <p:cBhvr>
                                        <p:cTn id="7" dur="500"/>
                                        <p:tgtEl>
                                          <p:spTgt spid="348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20">
                                            <p:txEl>
                                              <p:pRg st="1" end="1"/>
                                            </p:txEl>
                                          </p:spTgt>
                                        </p:tgtEl>
                                        <p:attrNameLst>
                                          <p:attrName>style.visibility</p:attrName>
                                        </p:attrNameLst>
                                      </p:cBhvr>
                                      <p:to>
                                        <p:strVal val="visible"/>
                                      </p:to>
                                    </p:set>
                                    <p:animEffect transition="in" filter="dissolve">
                                      <p:cBhvr>
                                        <p:cTn id="12" dur="500"/>
                                        <p:tgtEl>
                                          <p:spTgt spid="348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20">
                                            <p:txEl>
                                              <p:pRg st="2" end="2"/>
                                            </p:txEl>
                                          </p:spTgt>
                                        </p:tgtEl>
                                        <p:attrNameLst>
                                          <p:attrName>style.visibility</p:attrName>
                                        </p:attrNameLst>
                                      </p:cBhvr>
                                      <p:to>
                                        <p:strVal val="visible"/>
                                      </p:to>
                                    </p:set>
                                    <p:animEffect transition="in" filter="dissolve">
                                      <p:cBhvr>
                                        <p:cTn id="17" dur="500"/>
                                        <p:tgtEl>
                                          <p:spTgt spid="348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820">
                                            <p:txEl>
                                              <p:pRg st="3" end="3"/>
                                            </p:txEl>
                                          </p:spTgt>
                                        </p:tgtEl>
                                        <p:attrNameLst>
                                          <p:attrName>style.visibility</p:attrName>
                                        </p:attrNameLst>
                                      </p:cBhvr>
                                      <p:to>
                                        <p:strVal val="visible"/>
                                      </p:to>
                                    </p:set>
                                    <p:animEffect transition="in" filter="dissolve">
                                      <p:cBhvr>
                                        <p:cTn id="22" dur="500"/>
                                        <p:tgtEl>
                                          <p:spTgt spid="348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820">
                                            <p:txEl>
                                              <p:pRg st="5" end="5"/>
                                            </p:txEl>
                                          </p:spTgt>
                                        </p:tgtEl>
                                        <p:attrNameLst>
                                          <p:attrName>style.visibility</p:attrName>
                                        </p:attrNameLst>
                                      </p:cBhvr>
                                      <p:to>
                                        <p:strVal val="visible"/>
                                      </p:to>
                                    </p:set>
                                    <p:animEffect transition="in" filter="dissolve">
                                      <p:cBhvr>
                                        <p:cTn id="27" dur="500"/>
                                        <p:tgtEl>
                                          <p:spTgt spid="3482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820">
                                            <p:txEl>
                                              <p:pRg st="6" end="6"/>
                                            </p:txEl>
                                          </p:spTgt>
                                        </p:tgtEl>
                                        <p:attrNameLst>
                                          <p:attrName>style.visibility</p:attrName>
                                        </p:attrNameLst>
                                      </p:cBhvr>
                                      <p:to>
                                        <p:strVal val="visible"/>
                                      </p:to>
                                    </p:set>
                                    <p:animEffect transition="in" filter="dissolve">
                                      <p:cBhvr>
                                        <p:cTn id="32" dur="500"/>
                                        <p:tgtEl>
                                          <p:spTgt spid="3482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4820">
                                            <p:txEl>
                                              <p:pRg st="7" end="7"/>
                                            </p:txEl>
                                          </p:spTgt>
                                        </p:tgtEl>
                                        <p:attrNameLst>
                                          <p:attrName>style.visibility</p:attrName>
                                        </p:attrNameLst>
                                      </p:cBhvr>
                                      <p:to>
                                        <p:strVal val="visible"/>
                                      </p:to>
                                    </p:set>
                                    <p:animEffect transition="in" filter="dissolve">
                                      <p:cBhvr>
                                        <p:cTn id="37" dur="500"/>
                                        <p:tgtEl>
                                          <p:spTgt spid="3482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4820">
                                            <p:txEl>
                                              <p:pRg st="8" end="8"/>
                                            </p:txEl>
                                          </p:spTgt>
                                        </p:tgtEl>
                                        <p:attrNameLst>
                                          <p:attrName>style.visibility</p:attrName>
                                        </p:attrNameLst>
                                      </p:cBhvr>
                                      <p:to>
                                        <p:strVal val="visible"/>
                                      </p:to>
                                    </p:set>
                                    <p:animEffect transition="in" filter="dissolve">
                                      <p:cBhvr>
                                        <p:cTn id="42" dur="500"/>
                                        <p:tgtEl>
                                          <p:spTgt spid="34820">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4821">
                                            <p:txEl>
                                              <p:pRg st="0" end="0"/>
                                            </p:txEl>
                                          </p:spTgt>
                                        </p:tgtEl>
                                        <p:attrNameLst>
                                          <p:attrName>style.visibility</p:attrName>
                                        </p:attrNameLst>
                                      </p:cBhvr>
                                      <p:to>
                                        <p:strVal val="visible"/>
                                      </p:to>
                                    </p:set>
                                    <p:animEffect transition="in" filter="dissolve">
                                      <p:cBhvr>
                                        <p:cTn id="47" dur="500"/>
                                        <p:tgtEl>
                                          <p:spTgt spid="3482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4821">
                                            <p:txEl>
                                              <p:pRg st="1" end="1"/>
                                            </p:txEl>
                                          </p:spTgt>
                                        </p:tgtEl>
                                        <p:attrNameLst>
                                          <p:attrName>style.visibility</p:attrName>
                                        </p:attrNameLst>
                                      </p:cBhvr>
                                      <p:to>
                                        <p:strVal val="visible"/>
                                      </p:to>
                                    </p:set>
                                    <p:animEffect transition="in" filter="dissolve">
                                      <p:cBhvr>
                                        <p:cTn id="52" dur="500"/>
                                        <p:tgtEl>
                                          <p:spTgt spid="3482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4821">
                                            <p:txEl>
                                              <p:pRg st="2" end="2"/>
                                            </p:txEl>
                                          </p:spTgt>
                                        </p:tgtEl>
                                        <p:attrNameLst>
                                          <p:attrName>style.visibility</p:attrName>
                                        </p:attrNameLst>
                                      </p:cBhvr>
                                      <p:to>
                                        <p:strVal val="visible"/>
                                      </p:to>
                                    </p:set>
                                    <p:animEffect transition="in" filter="dissolve">
                                      <p:cBhvr>
                                        <p:cTn id="57" dur="500"/>
                                        <p:tgtEl>
                                          <p:spTgt spid="3482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4821">
                                            <p:txEl>
                                              <p:pRg st="3" end="3"/>
                                            </p:txEl>
                                          </p:spTgt>
                                        </p:tgtEl>
                                        <p:attrNameLst>
                                          <p:attrName>style.visibility</p:attrName>
                                        </p:attrNameLst>
                                      </p:cBhvr>
                                      <p:to>
                                        <p:strVal val="visible"/>
                                      </p:to>
                                    </p:set>
                                    <p:animEffect transition="in" filter="dissolve">
                                      <p:cBhvr>
                                        <p:cTn id="62" dur="500"/>
                                        <p:tgtEl>
                                          <p:spTgt spid="348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P spid="34821"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274638"/>
            <a:ext cx="8229600" cy="1325562"/>
          </a:xfrm>
        </p:spPr>
        <p:txBody>
          <a:bodyPr anchor="t"/>
          <a:lstStyle/>
          <a:p>
            <a:r>
              <a:rPr lang="en-US" altLang="en-US" sz="3600" smtClean="0"/>
              <a:t>Eating cookies before class each day will lead to higher average scores.</a:t>
            </a:r>
          </a:p>
        </p:txBody>
      </p:sp>
      <p:grpSp>
        <p:nvGrpSpPr>
          <p:cNvPr id="194563" name="Group 3"/>
          <p:cNvGrpSpPr>
            <a:grpSpLocks/>
          </p:cNvGrpSpPr>
          <p:nvPr/>
        </p:nvGrpSpPr>
        <p:grpSpPr bwMode="auto">
          <a:xfrm>
            <a:off x="2667000" y="1676400"/>
            <a:ext cx="3276600" cy="762000"/>
            <a:chOff x="1680" y="1056"/>
            <a:chExt cx="2064" cy="480"/>
          </a:xfrm>
        </p:grpSpPr>
        <p:sp>
          <p:nvSpPr>
            <p:cNvPr id="194578" name="Rectangle 4"/>
            <p:cNvSpPr>
              <a:spLocks noChangeArrowheads="1"/>
            </p:cNvSpPr>
            <p:nvPr/>
          </p:nvSpPr>
          <p:spPr bwMode="auto">
            <a:xfrm>
              <a:off x="1680" y="1056"/>
              <a:ext cx="624" cy="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p:txBody>
        </p:sp>
        <p:sp>
          <p:nvSpPr>
            <p:cNvPr id="194579" name="Text Box 5"/>
            <p:cNvSpPr txBox="1">
              <a:spLocks noChangeArrowheads="1"/>
            </p:cNvSpPr>
            <p:nvPr/>
          </p:nvSpPr>
          <p:spPr bwMode="auto">
            <a:xfrm>
              <a:off x="1824" y="1104"/>
              <a:ext cx="33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IV</a:t>
              </a:r>
            </a:p>
          </p:txBody>
        </p:sp>
        <p:sp>
          <p:nvSpPr>
            <p:cNvPr id="194580" name="Rectangle 6"/>
            <p:cNvSpPr>
              <a:spLocks noChangeArrowheads="1"/>
            </p:cNvSpPr>
            <p:nvPr/>
          </p:nvSpPr>
          <p:spPr bwMode="auto">
            <a:xfrm>
              <a:off x="3120" y="1056"/>
              <a:ext cx="624" cy="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a:p>
              <a:pPr algn="ctr">
                <a:spcBef>
                  <a:spcPct val="0"/>
                </a:spcBef>
                <a:buFontTx/>
                <a:buNone/>
              </a:pPr>
              <a:endParaRPr lang="en-US" altLang="en-US" sz="3600">
                <a:latin typeface="Berlin Sans FB" panose="020E0602020502020306" pitchFamily="34" charset="0"/>
              </a:endParaRPr>
            </a:p>
          </p:txBody>
        </p:sp>
        <p:sp>
          <p:nvSpPr>
            <p:cNvPr id="194581" name="Text Box 7"/>
            <p:cNvSpPr txBox="1">
              <a:spLocks noChangeArrowheads="1"/>
            </p:cNvSpPr>
            <p:nvPr/>
          </p:nvSpPr>
          <p:spPr bwMode="auto">
            <a:xfrm>
              <a:off x="3216" y="1104"/>
              <a:ext cx="45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DV</a:t>
              </a:r>
            </a:p>
          </p:txBody>
        </p:sp>
        <p:sp>
          <p:nvSpPr>
            <p:cNvPr id="194582" name="AutoShape 8"/>
            <p:cNvSpPr>
              <a:spLocks noChangeArrowheads="1"/>
            </p:cNvSpPr>
            <p:nvPr/>
          </p:nvSpPr>
          <p:spPr bwMode="auto">
            <a:xfrm>
              <a:off x="2352" y="1152"/>
              <a:ext cx="720" cy="306"/>
            </a:xfrm>
            <a:prstGeom prst="rightArrow">
              <a:avLst>
                <a:gd name="adj1" fmla="val 50000"/>
                <a:gd name="adj2" fmla="val 58824"/>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Berlin Sans FB" panose="020E0602020502020306" pitchFamily="34" charset="0"/>
              </a:endParaRPr>
            </a:p>
          </p:txBody>
        </p:sp>
      </p:grpSp>
      <p:sp>
        <p:nvSpPr>
          <p:cNvPr id="194564" name="Text Box 9"/>
          <p:cNvSpPr txBox="1">
            <a:spLocks noChangeArrowheads="1"/>
          </p:cNvSpPr>
          <p:nvPr/>
        </p:nvSpPr>
        <p:spPr bwMode="auto">
          <a:xfrm>
            <a:off x="152400" y="2971800"/>
            <a:ext cx="15478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Expt. Gp.</a:t>
            </a:r>
          </a:p>
        </p:txBody>
      </p:sp>
      <p:sp>
        <p:nvSpPr>
          <p:cNvPr id="194565" name="Text Box 10"/>
          <p:cNvSpPr txBox="1">
            <a:spLocks noChangeArrowheads="1"/>
          </p:cNvSpPr>
          <p:nvPr/>
        </p:nvSpPr>
        <p:spPr bwMode="auto">
          <a:xfrm>
            <a:off x="2514600" y="2971800"/>
            <a:ext cx="12160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Cookie</a:t>
            </a:r>
          </a:p>
        </p:txBody>
      </p:sp>
      <p:sp>
        <p:nvSpPr>
          <p:cNvPr id="194566" name="Text Box 11"/>
          <p:cNvSpPr txBox="1">
            <a:spLocks noChangeArrowheads="1"/>
          </p:cNvSpPr>
          <p:nvPr/>
        </p:nvSpPr>
        <p:spPr bwMode="auto">
          <a:xfrm>
            <a:off x="4953000" y="2971800"/>
            <a:ext cx="8048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95%</a:t>
            </a:r>
          </a:p>
        </p:txBody>
      </p:sp>
      <p:sp>
        <p:nvSpPr>
          <p:cNvPr id="194567" name="Text Box 12"/>
          <p:cNvSpPr txBox="1">
            <a:spLocks noChangeArrowheads="1"/>
          </p:cNvSpPr>
          <p:nvPr/>
        </p:nvSpPr>
        <p:spPr bwMode="auto">
          <a:xfrm>
            <a:off x="152400" y="3657600"/>
            <a:ext cx="1595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Cntrl. Gp.</a:t>
            </a:r>
          </a:p>
        </p:txBody>
      </p:sp>
      <p:sp>
        <p:nvSpPr>
          <p:cNvPr id="194568" name="Text Box 13"/>
          <p:cNvSpPr txBox="1">
            <a:spLocks noChangeArrowheads="1"/>
          </p:cNvSpPr>
          <p:nvPr/>
        </p:nvSpPr>
        <p:spPr bwMode="auto">
          <a:xfrm>
            <a:off x="2514600" y="3657600"/>
            <a:ext cx="17478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No Cookie</a:t>
            </a:r>
          </a:p>
        </p:txBody>
      </p:sp>
      <p:sp>
        <p:nvSpPr>
          <p:cNvPr id="194569" name="Text Box 14"/>
          <p:cNvSpPr txBox="1">
            <a:spLocks noChangeArrowheads="1"/>
          </p:cNvSpPr>
          <p:nvPr/>
        </p:nvSpPr>
        <p:spPr bwMode="auto">
          <a:xfrm>
            <a:off x="4953000" y="3657600"/>
            <a:ext cx="7889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82%</a:t>
            </a:r>
          </a:p>
        </p:txBody>
      </p:sp>
      <p:sp>
        <p:nvSpPr>
          <p:cNvPr id="35860" name="Text Box 20"/>
          <p:cNvSpPr txBox="1">
            <a:spLocks noChangeArrowheads="1"/>
          </p:cNvSpPr>
          <p:nvPr/>
        </p:nvSpPr>
        <p:spPr bwMode="auto">
          <a:xfrm>
            <a:off x="4876800" y="4419600"/>
            <a:ext cx="7858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85%</a:t>
            </a:r>
          </a:p>
        </p:txBody>
      </p:sp>
      <p:sp>
        <p:nvSpPr>
          <p:cNvPr id="35861" name="Text Box 21"/>
          <p:cNvSpPr txBox="1">
            <a:spLocks noChangeArrowheads="1"/>
          </p:cNvSpPr>
          <p:nvPr/>
        </p:nvSpPr>
        <p:spPr bwMode="auto">
          <a:xfrm>
            <a:off x="4876800" y="5334000"/>
            <a:ext cx="803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93%</a:t>
            </a:r>
          </a:p>
        </p:txBody>
      </p:sp>
      <p:grpSp>
        <p:nvGrpSpPr>
          <p:cNvPr id="35864" name="Group 24"/>
          <p:cNvGrpSpPr>
            <a:grpSpLocks/>
          </p:cNvGrpSpPr>
          <p:nvPr/>
        </p:nvGrpSpPr>
        <p:grpSpPr bwMode="auto">
          <a:xfrm>
            <a:off x="4876800" y="3657600"/>
            <a:ext cx="762000" cy="533400"/>
            <a:chOff x="528" y="3216"/>
            <a:chExt cx="480" cy="336"/>
          </a:xfrm>
        </p:grpSpPr>
        <p:sp>
          <p:nvSpPr>
            <p:cNvPr id="194576" name="Line 22"/>
            <p:cNvSpPr>
              <a:spLocks noChangeShapeType="1"/>
            </p:cNvSpPr>
            <p:nvPr/>
          </p:nvSpPr>
          <p:spPr bwMode="auto">
            <a:xfrm>
              <a:off x="624" y="3216"/>
              <a:ext cx="384"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7" name="Line 23"/>
            <p:cNvSpPr>
              <a:spLocks noChangeShapeType="1"/>
            </p:cNvSpPr>
            <p:nvPr/>
          </p:nvSpPr>
          <p:spPr bwMode="auto">
            <a:xfrm flipH="1">
              <a:off x="528" y="3264"/>
              <a:ext cx="48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5" name="Group 25"/>
          <p:cNvGrpSpPr>
            <a:grpSpLocks/>
          </p:cNvGrpSpPr>
          <p:nvPr/>
        </p:nvGrpSpPr>
        <p:grpSpPr bwMode="auto">
          <a:xfrm>
            <a:off x="4876800" y="4419600"/>
            <a:ext cx="762000" cy="533400"/>
            <a:chOff x="528" y="3216"/>
            <a:chExt cx="480" cy="336"/>
          </a:xfrm>
        </p:grpSpPr>
        <p:sp>
          <p:nvSpPr>
            <p:cNvPr id="194574" name="Line 26"/>
            <p:cNvSpPr>
              <a:spLocks noChangeShapeType="1"/>
            </p:cNvSpPr>
            <p:nvPr/>
          </p:nvSpPr>
          <p:spPr bwMode="auto">
            <a:xfrm>
              <a:off x="624" y="3216"/>
              <a:ext cx="384"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5" name="Line 27"/>
            <p:cNvSpPr>
              <a:spLocks noChangeShapeType="1"/>
            </p:cNvSpPr>
            <p:nvPr/>
          </p:nvSpPr>
          <p:spPr bwMode="auto">
            <a:xfrm flipH="1">
              <a:off x="528" y="3264"/>
              <a:ext cx="48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64"/>
                                        </p:tgtEl>
                                        <p:attrNameLst>
                                          <p:attrName>style.visibility</p:attrName>
                                        </p:attrNameLst>
                                      </p:cBhvr>
                                      <p:to>
                                        <p:strVal val="visible"/>
                                      </p:to>
                                    </p:set>
                                    <p:animEffect transition="in" filter="dissolve">
                                      <p:cBhvr>
                                        <p:cTn id="7" dur="500"/>
                                        <p:tgtEl>
                                          <p:spTgt spid="358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60"/>
                                        </p:tgtEl>
                                        <p:attrNameLst>
                                          <p:attrName>style.visibility</p:attrName>
                                        </p:attrNameLst>
                                      </p:cBhvr>
                                      <p:to>
                                        <p:strVal val="visible"/>
                                      </p:to>
                                    </p:set>
                                    <p:animEffect transition="in" filter="dissolve">
                                      <p:cBhvr>
                                        <p:cTn id="12" dur="500"/>
                                        <p:tgtEl>
                                          <p:spTgt spid="35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865"/>
                                        </p:tgtEl>
                                        <p:attrNameLst>
                                          <p:attrName>style.visibility</p:attrName>
                                        </p:attrNameLst>
                                      </p:cBhvr>
                                      <p:to>
                                        <p:strVal val="visible"/>
                                      </p:to>
                                    </p:set>
                                    <p:animEffect transition="in" filter="dissolve">
                                      <p:cBhvr>
                                        <p:cTn id="17" dur="500"/>
                                        <p:tgtEl>
                                          <p:spTgt spid="358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61"/>
                                        </p:tgtEl>
                                        <p:attrNameLst>
                                          <p:attrName>style.visibility</p:attrName>
                                        </p:attrNameLst>
                                      </p:cBhvr>
                                      <p:to>
                                        <p:strVal val="visible"/>
                                      </p:to>
                                    </p:set>
                                    <p:animEffect transition="in" filter="dissolve">
                                      <p:cBhvr>
                                        <p:cTn id="22" dur="500"/>
                                        <p:tgtEl>
                                          <p:spTgt spid="35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0" grpId="0"/>
      <p:bldP spid="35861"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638175" y="2514600"/>
            <a:ext cx="7848600" cy="3276600"/>
          </a:xfrm>
        </p:spPr>
        <p:txBody>
          <a:bodyPr/>
          <a:lstStyle/>
          <a:p>
            <a:pPr marL="0" indent="0" algn="ctr">
              <a:buFont typeface="Wingdings" panose="05000000000000000000" pitchFamily="2" charset="2"/>
              <a:buNone/>
            </a:pPr>
            <a:r>
              <a:rPr lang="en-US" altLang="en-US" sz="2800" smtClean="0">
                <a:latin typeface="Berlin Sans FB" panose="020E0602020502020306" pitchFamily="34" charset="0"/>
              </a:rPr>
              <a:t>In evaluating drug therapies it is important to keep the patients and experimenter’s assistants blind to which patients got real treatment and which placebo.</a:t>
            </a:r>
          </a:p>
          <a:p>
            <a:pPr marL="0" indent="0" algn="ctr">
              <a:buFont typeface="Wingdings" panose="05000000000000000000" pitchFamily="2" charset="2"/>
              <a:buNone/>
            </a:pPr>
            <a:endParaRPr lang="en-US" altLang="en-US" sz="2800" smtClean="0"/>
          </a:p>
          <a:p>
            <a:pPr marL="0" indent="0" algn="ctr">
              <a:buFont typeface="Wingdings" panose="05000000000000000000" pitchFamily="2" charset="2"/>
              <a:buNone/>
            </a:pPr>
            <a:r>
              <a:rPr lang="en-US" altLang="en-US" sz="2800" smtClean="0">
                <a:latin typeface="Berlin Sans FB" panose="020E0602020502020306" pitchFamily="34" charset="0"/>
              </a:rPr>
              <a:t>This can control experimenter bias</a:t>
            </a:r>
          </a:p>
        </p:txBody>
      </p:sp>
      <p:sp>
        <p:nvSpPr>
          <p:cNvPr id="195587" name="Rectangle 3"/>
          <p:cNvSpPr>
            <a:spLocks noGrp="1" noChangeArrowheads="1"/>
          </p:cNvSpPr>
          <p:nvPr>
            <p:ph type="title"/>
          </p:nvPr>
        </p:nvSpPr>
        <p:spPr/>
        <p:txBody>
          <a:bodyPr/>
          <a:lstStyle/>
          <a:p>
            <a:r>
              <a:rPr lang="en-US" altLang="en-US" sz="4000" smtClean="0">
                <a:solidFill>
                  <a:schemeClr val="tx1"/>
                </a:solidFill>
                <a:latin typeface="Berlin Sans FB" panose="020E0602020502020306" pitchFamily="34" charset="0"/>
              </a:rPr>
              <a:t>Evaluating Therapies</a:t>
            </a:r>
          </a:p>
        </p:txBody>
      </p:sp>
      <p:sp>
        <p:nvSpPr>
          <p:cNvPr id="195588" name="Rectangle 4"/>
          <p:cNvSpPr>
            <a:spLocks noChangeArrowheads="1"/>
          </p:cNvSpPr>
          <p:nvPr/>
        </p:nvSpPr>
        <p:spPr bwMode="auto">
          <a:xfrm>
            <a:off x="442913"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 typeface="Wingdings" panose="05000000000000000000" pitchFamily="2" charset="2"/>
              <a:buNone/>
            </a:pPr>
            <a:r>
              <a:rPr lang="en-US" altLang="en-US">
                <a:latin typeface="Berlin Sans FB" panose="020E0602020502020306" pitchFamily="34" charset="0"/>
              </a:rPr>
              <a:t>Double-blind Procedure</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990600" y="24384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2400">
              <a:solidFill>
                <a:srgbClr val="FF0000"/>
              </a:solidFill>
              <a:latin typeface="Times New Roman" panose="02020603050405020304" pitchFamily="18" charset="0"/>
            </a:endParaRPr>
          </a:p>
        </p:txBody>
      </p:sp>
      <p:sp>
        <p:nvSpPr>
          <p:cNvPr id="197635" name="Rectangle 3"/>
          <p:cNvSpPr>
            <a:spLocks noGrp="1" noChangeArrowheads="1"/>
          </p:cNvSpPr>
          <p:nvPr>
            <p:ph type="title"/>
          </p:nvPr>
        </p:nvSpPr>
        <p:spPr/>
        <p:txBody>
          <a:bodyPr/>
          <a:lstStyle/>
          <a:p>
            <a:r>
              <a:rPr lang="en-US" altLang="en-US" sz="4000" smtClean="0">
                <a:latin typeface="Berlin Sans FB" panose="020E0602020502020306" pitchFamily="34" charset="0"/>
              </a:rPr>
              <a:t>Comparison</a:t>
            </a:r>
          </a:p>
        </p:txBody>
      </p:sp>
      <p:sp>
        <p:nvSpPr>
          <p:cNvPr id="197636" name="Rectangle 4"/>
          <p:cNvSpPr>
            <a:spLocks noChangeArrowheads="1"/>
          </p:cNvSpPr>
          <p:nvPr/>
        </p:nvSpPr>
        <p:spPr bwMode="auto">
          <a:xfrm>
            <a:off x="628650" y="135255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latin typeface="Berlin Sans FB" panose="020E0602020502020306" pitchFamily="34" charset="0"/>
              </a:rPr>
              <a:t>Below is a comparison of different research methods.</a:t>
            </a:r>
          </a:p>
        </p:txBody>
      </p:sp>
      <p:sp>
        <p:nvSpPr>
          <p:cNvPr id="197637" name="Picture 5" descr="12673_MyersPsy8e_Table_1"/>
          <p:cNvSpPr>
            <a:spLocks noGrp="1" noChangeAspect="1" noChangeArrowheads="1"/>
          </p:cNvSpPr>
          <p:nvPr>
            <p:ph idx="1"/>
          </p:nvPr>
        </p:nvSpPr>
        <p:spPr>
          <a:xfrm>
            <a:off x="290513" y="2590800"/>
            <a:ext cx="8534400" cy="293528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smtClean="0"/>
          </a:p>
        </p:txBody>
      </p:sp>
      <p:pic>
        <p:nvPicPr>
          <p:cNvPr id="1976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87625"/>
            <a:ext cx="85344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5000"/>
              </a:lnSpc>
              <a:spcBef>
                <a:spcPts val="0"/>
              </a:spcBef>
              <a:spcAft>
                <a:spcPts val="1000"/>
              </a:spcAft>
              <a:defRPr/>
            </a:pPr>
            <a:r>
              <a:rPr lang="en-US" dirty="0" smtClean="0">
                <a:solidFill>
                  <a:srgbClr val="0000FF"/>
                </a:solidFill>
                <a:latin typeface="Tahoma"/>
                <a:ea typeface="Calibri"/>
                <a:cs typeface="Times New Roman"/>
              </a:rPr>
              <a:t>Stanford Prison Experiment</a:t>
            </a:r>
            <a:r>
              <a:rPr lang="en-US" dirty="0">
                <a:latin typeface="Calibri"/>
                <a:ea typeface="Calibri"/>
                <a:cs typeface="Times New Roman"/>
              </a:rPr>
              <a:t/>
            </a:r>
            <a:br>
              <a:rPr lang="en-US" dirty="0">
                <a:latin typeface="Calibri"/>
                <a:ea typeface="Calibri"/>
                <a:cs typeface="Times New Roman"/>
              </a:rPr>
            </a:br>
            <a:r>
              <a:rPr lang="en-US" dirty="0" smtClean="0">
                <a:latin typeface="Calibri"/>
                <a:ea typeface="Calibri"/>
                <a:cs typeface="Times New Roman"/>
              </a:rPr>
              <a:t>(Phillip </a:t>
            </a:r>
            <a:r>
              <a:rPr lang="en-US" dirty="0" err="1" smtClean="0">
                <a:latin typeface="Calibri"/>
                <a:ea typeface="Calibri"/>
                <a:cs typeface="Times New Roman"/>
              </a:rPr>
              <a:t>Zimbardo</a:t>
            </a:r>
            <a:r>
              <a:rPr lang="en-US" dirty="0" smtClean="0">
                <a:latin typeface="Calibri"/>
                <a:ea typeface="Calibri"/>
                <a:cs typeface="Times New Roman"/>
              </a:rPr>
              <a:t>)</a:t>
            </a:r>
            <a:endParaRPr lang="en-US" dirty="0"/>
          </a:p>
        </p:txBody>
      </p:sp>
      <p:sp>
        <p:nvSpPr>
          <p:cNvPr id="198659" name="Content Placeholder 2"/>
          <p:cNvSpPr>
            <a:spLocks noGrp="1"/>
          </p:cNvSpPr>
          <p:nvPr>
            <p:ph idx="1"/>
          </p:nvPr>
        </p:nvSpPr>
        <p:spPr>
          <a:xfrm>
            <a:off x="152400" y="1600200"/>
            <a:ext cx="8915400" cy="4525963"/>
          </a:xfrm>
        </p:spPr>
        <p:txBody>
          <a:bodyPr/>
          <a:lstStyle/>
          <a:p>
            <a:r>
              <a:rPr lang="en-US" altLang="en-US" sz="2400" smtClean="0"/>
              <a:t>What police procedures are used during arrests, and how do these procedures lead people to feel confused, fearful, and dehumanized?</a:t>
            </a:r>
          </a:p>
          <a:p>
            <a:r>
              <a:rPr lang="en-US" altLang="en-US" sz="2400" smtClean="0"/>
              <a:t>Do you think that kids from an urban working class environment would have broken down emotionally in the same way as did our middle-class prisoners? Why? What about women?</a:t>
            </a:r>
          </a:p>
          <a:p>
            <a:r>
              <a:rPr lang="en-US" altLang="en-US" sz="2400" smtClean="0"/>
              <a:t>How do the ethical dilemmas is this research compare with the ethical issues raised by Stanley Milgram's obedience experiments? Would it be better if these studies had never been done? </a:t>
            </a:r>
          </a:p>
          <a:p>
            <a:r>
              <a:rPr lang="en-US" altLang="en-US" sz="2400" smtClean="0"/>
              <a:t>If you were the experimenter in charge, would you have done this study? Would you have terminated it earlier? Would you have conducted a follow-up study? </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609600" y="990600"/>
            <a:ext cx="7848600" cy="1847850"/>
          </a:xfrm>
        </p:spPr>
        <p:txBody>
          <a:bodyPr/>
          <a:lstStyle/>
          <a:p>
            <a:r>
              <a:rPr lang="en-US" altLang="en-US" sz="5400" smtClean="0"/>
              <a:t> Statistical Reasoning</a:t>
            </a:r>
          </a:p>
        </p:txBody>
      </p:sp>
      <p:sp>
        <p:nvSpPr>
          <p:cNvPr id="200707" name="Rectangle 1"/>
          <p:cNvSpPr>
            <a:spLocks noChangeArrowheads="1"/>
          </p:cNvSpPr>
          <p:nvPr/>
        </p:nvSpPr>
        <p:spPr bwMode="auto">
          <a:xfrm>
            <a:off x="1676400" y="3505200"/>
            <a:ext cx="6705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Measures of central tendency</a:t>
            </a:r>
          </a:p>
          <a:p>
            <a:pPr>
              <a:spcBef>
                <a:spcPct val="0"/>
              </a:spcBef>
              <a:buFontTx/>
              <a:buNone/>
            </a:pPr>
            <a:r>
              <a:rPr lang="en-US" altLang="en-US" sz="2800">
                <a:latin typeface="Berlin Sans FB" panose="020E0602020502020306" pitchFamily="34" charset="0"/>
              </a:rPr>
              <a:t>The normal curve and standard deviation</a:t>
            </a:r>
          </a:p>
          <a:p>
            <a:pPr>
              <a:spcBef>
                <a:spcPct val="0"/>
              </a:spcBef>
              <a:buFontTx/>
              <a:buNone/>
            </a:pPr>
            <a:r>
              <a:rPr lang="en-US" altLang="en-US" sz="2800">
                <a:latin typeface="Berlin Sans FB" panose="020E0602020502020306" pitchFamily="34" charset="0"/>
              </a:rPr>
              <a:t>Sampling</a:t>
            </a:r>
          </a:p>
          <a:p>
            <a:pPr>
              <a:spcBef>
                <a:spcPct val="0"/>
              </a:spcBef>
              <a:buFontTx/>
              <a:buNone/>
            </a:pPr>
            <a:r>
              <a:rPr lang="en-US" altLang="en-US" sz="2800">
                <a:latin typeface="Berlin Sans FB" panose="020E0602020502020306" pitchFamily="34" charset="0"/>
              </a:rPr>
              <a:t>Assignment to groups </a:t>
            </a:r>
          </a:p>
          <a:p>
            <a:pPr>
              <a:spcBef>
                <a:spcPct val="0"/>
              </a:spcBef>
              <a:buFontTx/>
              <a:buNone/>
            </a:pPr>
            <a:r>
              <a:rPr lang="en-US" altLang="en-US" sz="2800">
                <a:latin typeface="Berlin Sans FB" panose="020E0602020502020306" pitchFamily="34" charset="0"/>
              </a:rPr>
              <a:t>Variables</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tLang="en-US" sz="4000" smtClean="0">
                <a:latin typeface="Berlin Sans FB" panose="020E0602020502020306" pitchFamily="34" charset="0"/>
              </a:rPr>
              <a:t>Measures of Central Tendency</a:t>
            </a:r>
          </a:p>
        </p:txBody>
      </p:sp>
      <p:sp>
        <p:nvSpPr>
          <p:cNvPr id="201731" name="Rectangle 3"/>
          <p:cNvSpPr>
            <a:spLocks noGrp="1" noChangeArrowheads="1"/>
          </p:cNvSpPr>
          <p:nvPr>
            <p:ph type="body" idx="1"/>
          </p:nvPr>
        </p:nvSpPr>
        <p:spPr>
          <a:xfrm>
            <a:off x="933450" y="1600200"/>
            <a:ext cx="7219950" cy="4724400"/>
          </a:xfrm>
        </p:spPr>
        <p:txBody>
          <a:bodyPr/>
          <a:lstStyle/>
          <a:p>
            <a:pPr marL="465138" indent="-465138">
              <a:buFont typeface="Wingdings" panose="05000000000000000000" pitchFamily="2" charset="2"/>
              <a:buNone/>
            </a:pPr>
            <a:r>
              <a:rPr lang="en-US" altLang="en-US" sz="2800" smtClean="0">
                <a:solidFill>
                  <a:srgbClr val="0000FF"/>
                </a:solidFill>
                <a:latin typeface="Berlin Sans FB" panose="020E0602020502020306" pitchFamily="34" charset="0"/>
              </a:rPr>
              <a:t>Mode:</a:t>
            </a:r>
            <a:r>
              <a:rPr lang="en-US" altLang="en-US" sz="2800" smtClean="0">
                <a:solidFill>
                  <a:srgbClr val="6600CC"/>
                </a:solidFill>
                <a:latin typeface="Berlin Sans FB" panose="020E0602020502020306" pitchFamily="34" charset="0"/>
              </a:rPr>
              <a:t> </a:t>
            </a:r>
            <a:r>
              <a:rPr lang="en-US" altLang="en-US" sz="2800" smtClean="0">
                <a:latin typeface="Berlin Sans FB" panose="020E0602020502020306" pitchFamily="34" charset="0"/>
              </a:rPr>
              <a:t>The most frequently occurring score in a distribution.</a:t>
            </a:r>
          </a:p>
          <a:p>
            <a:pPr marL="465138" indent="-465138">
              <a:buFont typeface="Wingdings" panose="05000000000000000000" pitchFamily="2" charset="2"/>
              <a:buNone/>
            </a:pPr>
            <a:endParaRPr lang="en-US" altLang="en-US" sz="2800" smtClean="0">
              <a:latin typeface="Berlin Sans FB" panose="020E0602020502020306" pitchFamily="34" charset="0"/>
            </a:endParaRPr>
          </a:p>
          <a:p>
            <a:pPr marL="465138" indent="-465138">
              <a:buFont typeface="Wingdings" panose="05000000000000000000" pitchFamily="2" charset="2"/>
              <a:buNone/>
            </a:pPr>
            <a:r>
              <a:rPr lang="en-US" altLang="en-US" sz="2800" smtClean="0">
                <a:solidFill>
                  <a:srgbClr val="0000FF"/>
                </a:solidFill>
                <a:latin typeface="Berlin Sans FB" panose="020E0602020502020306" pitchFamily="34" charset="0"/>
              </a:rPr>
              <a:t>Mean:</a:t>
            </a:r>
            <a:r>
              <a:rPr lang="en-US" altLang="en-US" sz="2800" smtClean="0">
                <a:solidFill>
                  <a:srgbClr val="6600CC"/>
                </a:solidFill>
                <a:latin typeface="Berlin Sans FB" panose="020E0602020502020306" pitchFamily="34" charset="0"/>
              </a:rPr>
              <a:t> </a:t>
            </a:r>
            <a:r>
              <a:rPr lang="en-US" altLang="en-US" sz="2800" smtClean="0">
                <a:latin typeface="Berlin Sans FB" panose="020E0602020502020306" pitchFamily="34" charset="0"/>
              </a:rPr>
              <a:t>The arithmetic average of scores in a distribution obtained by adding the scores and then dividing by their number.</a:t>
            </a:r>
          </a:p>
          <a:p>
            <a:pPr marL="465138" indent="-465138">
              <a:buFont typeface="Wingdings" panose="05000000000000000000" pitchFamily="2" charset="2"/>
              <a:buNone/>
            </a:pPr>
            <a:endParaRPr lang="en-US" altLang="en-US" sz="2800" smtClean="0">
              <a:latin typeface="Berlin Sans FB" panose="020E0602020502020306" pitchFamily="34" charset="0"/>
            </a:endParaRPr>
          </a:p>
          <a:p>
            <a:pPr marL="465138" indent="-465138">
              <a:buFont typeface="Wingdings" panose="05000000000000000000" pitchFamily="2" charset="2"/>
              <a:buNone/>
            </a:pPr>
            <a:r>
              <a:rPr lang="en-US" altLang="en-US" sz="2800" smtClean="0">
                <a:solidFill>
                  <a:srgbClr val="0000FF"/>
                </a:solidFill>
                <a:latin typeface="Berlin Sans FB" panose="020E0602020502020306" pitchFamily="34" charset="0"/>
              </a:rPr>
              <a:t>Median:</a:t>
            </a:r>
            <a:r>
              <a:rPr lang="en-US" altLang="en-US" sz="2800" smtClean="0">
                <a:solidFill>
                  <a:srgbClr val="6600CC"/>
                </a:solidFill>
                <a:latin typeface="Berlin Sans FB" panose="020E0602020502020306" pitchFamily="34" charset="0"/>
              </a:rPr>
              <a:t> </a:t>
            </a:r>
            <a:r>
              <a:rPr lang="en-US" altLang="en-US" sz="2800" smtClean="0">
                <a:latin typeface="Berlin Sans FB" panose="020E0602020502020306" pitchFamily="34" charset="0"/>
              </a:rPr>
              <a:t>The middle score in a rank-ordered distribution.</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274638"/>
            <a:ext cx="8229600" cy="792162"/>
          </a:xfrm>
        </p:spPr>
        <p:txBody>
          <a:bodyPr anchor="t"/>
          <a:lstStyle/>
          <a:p>
            <a:r>
              <a:rPr lang="en-US" altLang="en-US" sz="4000" smtClean="0"/>
              <a:t>Statistical Reasoning</a:t>
            </a:r>
          </a:p>
        </p:txBody>
      </p:sp>
      <p:sp>
        <p:nvSpPr>
          <p:cNvPr id="43011" name="Rectangle 3"/>
          <p:cNvSpPr>
            <a:spLocks noGrp="1" noChangeArrowheads="1"/>
          </p:cNvSpPr>
          <p:nvPr>
            <p:ph type="body" idx="1"/>
          </p:nvPr>
        </p:nvSpPr>
        <p:spPr>
          <a:xfrm>
            <a:off x="457200" y="1143000"/>
            <a:ext cx="8229600" cy="4983163"/>
          </a:xfrm>
        </p:spPr>
        <p:txBody>
          <a:bodyPr/>
          <a:lstStyle/>
          <a:p>
            <a:pPr marL="579438" indent="-579438">
              <a:buFontTx/>
              <a:buNone/>
            </a:pPr>
            <a:r>
              <a:rPr lang="en-US" altLang="en-US" smtClean="0"/>
              <a:t>A. Describing data</a:t>
            </a:r>
          </a:p>
          <a:p>
            <a:pPr marL="579438" indent="-579438">
              <a:buFontTx/>
              <a:buNone/>
            </a:pPr>
            <a:r>
              <a:rPr lang="en-US" altLang="en-US" smtClean="0"/>
              <a:t>     1. Frequency distributions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dissolve">
                                      <p:cBhvr>
                                        <p:cTn id="12" dur="500"/>
                                        <p:tgtEl>
                                          <p:spTgt spid="430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274638"/>
            <a:ext cx="8229600" cy="792162"/>
          </a:xfrm>
        </p:spPr>
        <p:txBody>
          <a:bodyPr anchor="t"/>
          <a:lstStyle/>
          <a:p>
            <a:r>
              <a:rPr lang="en-US" altLang="en-US" sz="4000" smtClean="0"/>
              <a:t> Statistical Reasoning</a:t>
            </a:r>
          </a:p>
        </p:txBody>
      </p:sp>
      <p:sp>
        <p:nvSpPr>
          <p:cNvPr id="45059" name="Rectangle 3"/>
          <p:cNvSpPr>
            <a:spLocks noGrp="1" noChangeArrowheads="1"/>
          </p:cNvSpPr>
          <p:nvPr>
            <p:ph type="body" idx="1"/>
          </p:nvPr>
        </p:nvSpPr>
        <p:spPr>
          <a:xfrm>
            <a:off x="457200" y="1143000"/>
            <a:ext cx="8229600" cy="4983163"/>
          </a:xfrm>
        </p:spPr>
        <p:txBody>
          <a:bodyPr/>
          <a:lstStyle/>
          <a:p>
            <a:pPr marL="579438" indent="-579438">
              <a:buFontTx/>
              <a:buNone/>
            </a:pPr>
            <a:r>
              <a:rPr lang="en-US" altLang="en-US" smtClean="0"/>
              <a:t>A. Describing data</a:t>
            </a:r>
          </a:p>
          <a:p>
            <a:pPr marL="579438" indent="-579438">
              <a:buFontTx/>
              <a:buNone/>
            </a:pPr>
            <a:r>
              <a:rPr lang="en-US" altLang="en-US" smtClean="0"/>
              <a:t>     1. Frequency distributions</a:t>
            </a:r>
          </a:p>
          <a:p>
            <a:pPr marL="579438" indent="-579438">
              <a:buFontTx/>
              <a:buNone/>
            </a:pPr>
            <a:r>
              <a:rPr lang="en-US" altLang="en-US" smtClean="0"/>
              <a:t>     2. Histograms &amp; frequency polygons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2" end="2"/>
                                            </p:txEl>
                                          </p:spTgt>
                                        </p:tgtEl>
                                        <p:attrNameLst>
                                          <p:attrName>style.visibility</p:attrName>
                                        </p:attrNameLst>
                                      </p:cBhvr>
                                      <p:to>
                                        <p:strVal val="visible"/>
                                      </p:to>
                                    </p:set>
                                    <p:animEffect transition="in" filter="dissolve">
                                      <p:cBhvr>
                                        <p:cTn id="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icture19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Content Placeholder 1"/>
          <p:cNvSpPr>
            <a:spLocks noGrp="1"/>
          </p:cNvSpPr>
          <p:nvPr>
            <p:ph idx="1"/>
          </p:nvPr>
        </p:nvSpPr>
        <p:spPr/>
        <p:txBody>
          <a:bodyPr/>
          <a:lstStyle/>
          <a:p>
            <a:endParaRPr lang="en-US" altLang="en-US" smtClean="0"/>
          </a:p>
        </p:txBody>
      </p:sp>
      <p:sp>
        <p:nvSpPr>
          <p:cNvPr id="205827" name="Title 2"/>
          <p:cNvSpPr>
            <a:spLocks noGrp="1"/>
          </p:cNvSpPr>
          <p:nvPr>
            <p:ph type="title"/>
          </p:nvPr>
        </p:nvSpPr>
        <p:spPr/>
        <p:txBody>
          <a:bodyPr/>
          <a:lstStyle/>
          <a:p>
            <a:r>
              <a:rPr lang="en-US" altLang="en-US" smtClean="0"/>
              <a:t>Histogram</a:t>
            </a:r>
          </a:p>
        </p:txBody>
      </p:sp>
      <p:sp>
        <p:nvSpPr>
          <p:cNvPr id="20582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F19261-BB52-4D3C-99D5-4F193181DD45}" type="slidenum">
              <a:rPr lang="en-US" altLang="en-US" sz="1400" smtClean="0"/>
              <a:pPr>
                <a:spcBef>
                  <a:spcPct val="0"/>
                </a:spcBef>
                <a:buFontTx/>
                <a:buNone/>
              </a:pPr>
              <a:t>170</a:t>
            </a:fld>
            <a:endParaRPr lang="en-US" altLang="en-US" sz="1400" smtClean="0"/>
          </a:p>
        </p:txBody>
      </p:sp>
      <p:pic>
        <p:nvPicPr>
          <p:cNvPr id="20582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19213"/>
            <a:ext cx="62484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8"/>
          <p:cNvGraphicFramePr>
            <a:graphicFrameLocks noChangeAspect="1"/>
          </p:cNvGraphicFramePr>
          <p:nvPr/>
        </p:nvGraphicFramePr>
        <p:xfrm>
          <a:off x="1168400" y="1039813"/>
          <a:ext cx="6807200" cy="4778375"/>
        </p:xfrm>
        <a:graphic>
          <a:graphicData uri="http://schemas.openxmlformats.org/drawingml/2006/chart">
            <c:chart xmlns:c="http://schemas.openxmlformats.org/drawingml/2006/chart" xmlns:r="http://schemas.openxmlformats.org/officeDocument/2006/relationships" r:id="rId2"/>
          </a:graphicData>
        </a:graphic>
      </p:graphicFrame>
      <p:sp>
        <p:nvSpPr>
          <p:cNvPr id="206851" name="Text Box 3"/>
          <p:cNvSpPr txBox="1">
            <a:spLocks noChangeArrowheads="1"/>
          </p:cNvSpPr>
          <p:nvPr/>
        </p:nvSpPr>
        <p:spPr bwMode="auto">
          <a:xfrm>
            <a:off x="2057400" y="304800"/>
            <a:ext cx="42767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Berlin Sans FB" panose="020E0602020502020306" pitchFamily="34" charset="0"/>
              </a:rPr>
              <a:t>Frequency Polygon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274638"/>
            <a:ext cx="8229600" cy="792162"/>
          </a:xfrm>
        </p:spPr>
        <p:txBody>
          <a:bodyPr anchor="t"/>
          <a:lstStyle/>
          <a:p>
            <a:r>
              <a:rPr lang="en-US" altLang="en-US" sz="4000" smtClean="0"/>
              <a:t>V. Statistical Reasoning</a:t>
            </a:r>
          </a:p>
        </p:txBody>
      </p:sp>
      <p:sp>
        <p:nvSpPr>
          <p:cNvPr id="52227" name="Rectangle 3"/>
          <p:cNvSpPr>
            <a:spLocks noGrp="1" noChangeArrowheads="1"/>
          </p:cNvSpPr>
          <p:nvPr>
            <p:ph type="body" idx="1"/>
          </p:nvPr>
        </p:nvSpPr>
        <p:spPr>
          <a:xfrm>
            <a:off x="457200" y="1143000"/>
            <a:ext cx="8229600" cy="1219200"/>
          </a:xfrm>
        </p:spPr>
        <p:txBody>
          <a:bodyPr/>
          <a:lstStyle/>
          <a:p>
            <a:pPr marL="579438" indent="-579438">
              <a:buFontTx/>
              <a:buNone/>
            </a:pPr>
            <a:r>
              <a:rPr lang="en-US" altLang="en-US" smtClean="0"/>
              <a:t>A. Describing data</a:t>
            </a:r>
          </a:p>
          <a:p>
            <a:pPr marL="579438" indent="-579438">
              <a:buFontTx/>
              <a:buNone/>
            </a:pPr>
            <a:r>
              <a:rPr lang="en-US" altLang="en-US" smtClean="0"/>
              <a:t>B. Measures of central tendency</a:t>
            </a:r>
          </a:p>
        </p:txBody>
      </p:sp>
      <p:sp>
        <p:nvSpPr>
          <p:cNvPr id="52228" name="Text Box 4"/>
          <p:cNvSpPr txBox="1">
            <a:spLocks noChangeArrowheads="1"/>
          </p:cNvSpPr>
          <p:nvPr/>
        </p:nvSpPr>
        <p:spPr bwMode="auto">
          <a:xfrm>
            <a:off x="609600" y="3124200"/>
            <a:ext cx="3937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rlin Sans FB" panose="020E0602020502020306" pitchFamily="34" charset="0"/>
              </a:rPr>
              <a:t>4</a:t>
            </a:r>
          </a:p>
          <a:p>
            <a:pPr>
              <a:spcBef>
                <a:spcPct val="0"/>
              </a:spcBef>
              <a:buFontTx/>
              <a:buNone/>
            </a:pPr>
            <a:r>
              <a:rPr lang="en-US" altLang="en-US">
                <a:latin typeface="Berlin Sans FB" panose="020E0602020502020306" pitchFamily="34" charset="0"/>
              </a:rPr>
              <a:t>3</a:t>
            </a:r>
          </a:p>
          <a:p>
            <a:pPr>
              <a:spcBef>
                <a:spcPct val="0"/>
              </a:spcBef>
              <a:buFontTx/>
              <a:buNone/>
            </a:pPr>
            <a:r>
              <a:rPr lang="en-US" altLang="en-US">
                <a:latin typeface="Berlin Sans FB" panose="020E0602020502020306" pitchFamily="34" charset="0"/>
              </a:rPr>
              <a:t>5</a:t>
            </a:r>
          </a:p>
          <a:p>
            <a:pPr>
              <a:spcBef>
                <a:spcPct val="0"/>
              </a:spcBef>
              <a:buFontTx/>
              <a:buNone/>
            </a:pPr>
            <a:r>
              <a:rPr lang="en-US" altLang="en-US">
                <a:latin typeface="Berlin Sans FB" panose="020E0602020502020306" pitchFamily="34" charset="0"/>
              </a:rPr>
              <a:t>4</a:t>
            </a:r>
          </a:p>
          <a:p>
            <a:pPr>
              <a:spcBef>
                <a:spcPct val="0"/>
              </a:spcBef>
              <a:buFontTx/>
              <a:buNone/>
            </a:pPr>
            <a:r>
              <a:rPr lang="en-US" altLang="en-US">
                <a:latin typeface="Berlin Sans FB" panose="020E0602020502020306" pitchFamily="34" charset="0"/>
              </a:rPr>
              <a:t>4</a:t>
            </a:r>
          </a:p>
        </p:txBody>
      </p:sp>
      <p:sp>
        <p:nvSpPr>
          <p:cNvPr id="52229" name="Text Box 5"/>
          <p:cNvSpPr txBox="1">
            <a:spLocks noChangeArrowheads="1"/>
          </p:cNvSpPr>
          <p:nvPr/>
        </p:nvSpPr>
        <p:spPr bwMode="auto">
          <a:xfrm>
            <a:off x="1660525" y="2682875"/>
            <a:ext cx="58801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buFontTx/>
              <a:buNone/>
            </a:pPr>
            <a:r>
              <a:rPr lang="en-US" altLang="en-US">
                <a:latin typeface="Berlin Sans FB" panose="020E0602020502020306" pitchFamily="34" charset="0"/>
              </a:rPr>
              <a:t>Mode=most common=4</a:t>
            </a:r>
          </a:p>
          <a:p>
            <a:pPr>
              <a:spcBef>
                <a:spcPct val="30000"/>
              </a:spcBef>
              <a:buFontTx/>
              <a:buNone/>
            </a:pPr>
            <a:r>
              <a:rPr lang="en-US" altLang="en-US">
                <a:latin typeface="Berlin Sans FB" panose="020E0602020502020306" pitchFamily="34" charset="0"/>
              </a:rPr>
              <a:t>Mean=arithmetic average=20/5=4</a:t>
            </a:r>
          </a:p>
          <a:p>
            <a:pPr>
              <a:spcBef>
                <a:spcPct val="30000"/>
              </a:spcBef>
              <a:buFontTx/>
              <a:buNone/>
            </a:pPr>
            <a:r>
              <a:rPr lang="en-US" altLang="en-US">
                <a:latin typeface="Berlin Sans FB" panose="020E0602020502020306" pitchFamily="34" charset="0"/>
              </a:rPr>
              <a:t>Median=middle score=4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Effect transition="in" filter="dissolve">
                                      <p:cBhvr>
                                        <p:cTn id="7" dur="500"/>
                                        <p:tgtEl>
                                          <p:spTgt spid="5222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dissolve">
                                      <p:cBhvr>
                                        <p:cTn id="12" dur="500"/>
                                        <p:tgtEl>
                                          <p:spTgt spid="522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29">
                                            <p:txEl>
                                              <p:pRg st="0" end="0"/>
                                            </p:txEl>
                                          </p:spTgt>
                                        </p:tgtEl>
                                        <p:attrNameLst>
                                          <p:attrName>style.visibility</p:attrName>
                                        </p:attrNameLst>
                                      </p:cBhvr>
                                      <p:to>
                                        <p:strVal val="visible"/>
                                      </p:to>
                                    </p:set>
                                    <p:animEffect transition="in" filter="dissolve">
                                      <p:cBhvr>
                                        <p:cTn id="17" dur="500"/>
                                        <p:tgtEl>
                                          <p:spTgt spid="5222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229">
                                            <p:txEl>
                                              <p:pRg st="1" end="1"/>
                                            </p:txEl>
                                          </p:spTgt>
                                        </p:tgtEl>
                                        <p:attrNameLst>
                                          <p:attrName>style.visibility</p:attrName>
                                        </p:attrNameLst>
                                      </p:cBhvr>
                                      <p:to>
                                        <p:strVal val="visible"/>
                                      </p:to>
                                    </p:set>
                                    <p:animEffect transition="in" filter="dissolve">
                                      <p:cBhvr>
                                        <p:cTn id="22" dur="500"/>
                                        <p:tgtEl>
                                          <p:spTgt spid="5222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229">
                                            <p:txEl>
                                              <p:pRg st="2" end="2"/>
                                            </p:txEl>
                                          </p:spTgt>
                                        </p:tgtEl>
                                        <p:attrNameLst>
                                          <p:attrName>style.visibility</p:attrName>
                                        </p:attrNameLst>
                                      </p:cBhvr>
                                      <p:to>
                                        <p:strVal val="visible"/>
                                      </p:to>
                                    </p:set>
                                    <p:animEffect transition="in" filter="dissolve">
                                      <p:cBhvr>
                                        <p:cTn id="27" dur="500"/>
                                        <p:tgtEl>
                                          <p:spTgt spid="52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28" grpId="0"/>
      <p:bldP spid="52229"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normAutofit fontScale="90000"/>
          </a:bodyPr>
          <a:lstStyle/>
          <a:p>
            <a:pPr>
              <a:defRPr/>
            </a:pPr>
            <a:r>
              <a:rPr lang="en-US" sz="4000"/>
              <a:t>Central Tendency </a:t>
            </a:r>
            <a:br>
              <a:rPr lang="en-US" sz="4000"/>
            </a:br>
            <a:r>
              <a:rPr lang="en-US" sz="4000"/>
              <a:t>1968 TOPPS Baseball Cards</a:t>
            </a:r>
          </a:p>
        </p:txBody>
      </p:sp>
      <p:sp>
        <p:nvSpPr>
          <p:cNvPr id="208899" name="Rectangle 5"/>
          <p:cNvSpPr>
            <a:spLocks noGrp="1" noChangeArrowheads="1"/>
          </p:cNvSpPr>
          <p:nvPr>
            <p:ph type="body" sz="half" idx="1"/>
          </p:nvPr>
        </p:nvSpPr>
        <p:spPr>
          <a:xfrm>
            <a:off x="457200" y="1600200"/>
            <a:ext cx="4038600" cy="4114800"/>
          </a:xfrm>
        </p:spPr>
        <p:txBody>
          <a:bodyPr/>
          <a:lstStyle/>
          <a:p>
            <a:pPr>
              <a:buFontTx/>
              <a:buNone/>
              <a:tabLst>
                <a:tab pos="2743200" algn="l"/>
              </a:tabLst>
            </a:pPr>
            <a:r>
              <a:rPr lang="en-US" altLang="en-US" sz="2000" smtClean="0"/>
              <a:t>Nolan Ryan	$1500</a:t>
            </a:r>
          </a:p>
          <a:p>
            <a:pPr>
              <a:buFontTx/>
              <a:buNone/>
              <a:tabLst>
                <a:tab pos="2743200" algn="l"/>
              </a:tabLst>
            </a:pPr>
            <a:r>
              <a:rPr lang="en-US" altLang="en-US" sz="2000" smtClean="0"/>
              <a:t>Billy Williams	$8</a:t>
            </a:r>
          </a:p>
          <a:p>
            <a:pPr>
              <a:buFontTx/>
              <a:buNone/>
              <a:tabLst>
                <a:tab pos="2743200" algn="l"/>
              </a:tabLst>
            </a:pPr>
            <a:r>
              <a:rPr lang="en-US" altLang="en-US" sz="2000" smtClean="0"/>
              <a:t>Luis Aparicio	$5</a:t>
            </a:r>
          </a:p>
          <a:p>
            <a:pPr>
              <a:buFontTx/>
              <a:buNone/>
              <a:tabLst>
                <a:tab pos="2743200" algn="l"/>
              </a:tabLst>
            </a:pPr>
            <a:r>
              <a:rPr lang="en-US" altLang="en-US" sz="2000" smtClean="0"/>
              <a:t>Harmon Killebrew	$5</a:t>
            </a:r>
          </a:p>
          <a:p>
            <a:pPr>
              <a:buFontTx/>
              <a:buNone/>
              <a:tabLst>
                <a:tab pos="2743200" algn="l"/>
              </a:tabLst>
            </a:pPr>
            <a:r>
              <a:rPr lang="en-US" altLang="en-US" sz="2000" smtClean="0"/>
              <a:t>Orlando Cepeda	$3.50</a:t>
            </a:r>
          </a:p>
          <a:p>
            <a:pPr>
              <a:buFontTx/>
              <a:buNone/>
              <a:tabLst>
                <a:tab pos="2743200" algn="l"/>
              </a:tabLst>
            </a:pPr>
            <a:r>
              <a:rPr lang="en-US" altLang="en-US" sz="2000" smtClean="0"/>
              <a:t>Maury Wills	$3.50</a:t>
            </a:r>
          </a:p>
          <a:p>
            <a:pPr>
              <a:buFontTx/>
              <a:buNone/>
              <a:tabLst>
                <a:tab pos="2743200" algn="l"/>
              </a:tabLst>
            </a:pPr>
            <a:r>
              <a:rPr lang="en-US" altLang="en-US" sz="2000" smtClean="0"/>
              <a:t>Jim Bunning	$3</a:t>
            </a:r>
          </a:p>
          <a:p>
            <a:pPr>
              <a:buFontTx/>
              <a:buNone/>
              <a:tabLst>
                <a:tab pos="2743200" algn="l"/>
              </a:tabLst>
            </a:pPr>
            <a:r>
              <a:rPr lang="en-US" altLang="en-US" sz="2000" smtClean="0"/>
              <a:t>Tony Conigliaro	$3</a:t>
            </a:r>
          </a:p>
          <a:p>
            <a:pPr>
              <a:buFontTx/>
              <a:buNone/>
              <a:tabLst>
                <a:tab pos="2743200" algn="l"/>
              </a:tabLst>
            </a:pPr>
            <a:r>
              <a:rPr lang="en-US" altLang="en-US" sz="2000" smtClean="0"/>
              <a:t>Tony Oliva	$3</a:t>
            </a:r>
          </a:p>
          <a:p>
            <a:pPr>
              <a:buFontTx/>
              <a:buNone/>
              <a:tabLst>
                <a:tab pos="2743200" algn="l"/>
              </a:tabLst>
            </a:pPr>
            <a:r>
              <a:rPr lang="en-US" altLang="en-US" sz="2000" smtClean="0"/>
              <a:t>Lou Pinella	$3</a:t>
            </a:r>
          </a:p>
          <a:p>
            <a:pPr>
              <a:buFontTx/>
              <a:buNone/>
              <a:tabLst>
                <a:tab pos="2743200" algn="l"/>
              </a:tabLst>
            </a:pPr>
            <a:r>
              <a:rPr lang="en-US" altLang="en-US" sz="2000" smtClean="0"/>
              <a:t>Mickey Lolich	$2.50</a:t>
            </a:r>
          </a:p>
        </p:txBody>
      </p:sp>
      <p:sp>
        <p:nvSpPr>
          <p:cNvPr id="208900" name="Rectangle 6"/>
          <p:cNvSpPr>
            <a:spLocks noGrp="1" noChangeArrowheads="1"/>
          </p:cNvSpPr>
          <p:nvPr>
            <p:ph type="body" sz="half" idx="2"/>
          </p:nvPr>
        </p:nvSpPr>
        <p:spPr>
          <a:xfrm>
            <a:off x="4648200" y="1600200"/>
            <a:ext cx="4038600" cy="3810000"/>
          </a:xfrm>
        </p:spPr>
        <p:txBody>
          <a:bodyPr/>
          <a:lstStyle/>
          <a:p>
            <a:pPr>
              <a:buFontTx/>
              <a:buNone/>
              <a:tabLst>
                <a:tab pos="2911475" algn="l"/>
              </a:tabLst>
            </a:pPr>
            <a:r>
              <a:rPr lang="en-US" altLang="en-US" sz="2000" smtClean="0"/>
              <a:t>Elston Howard	$2.25</a:t>
            </a:r>
          </a:p>
          <a:p>
            <a:pPr>
              <a:buFontTx/>
              <a:buNone/>
              <a:tabLst>
                <a:tab pos="2911475" algn="l"/>
              </a:tabLst>
            </a:pPr>
            <a:r>
              <a:rPr lang="en-US" altLang="en-US" sz="2000" smtClean="0"/>
              <a:t>Jim Bouton	$2</a:t>
            </a:r>
          </a:p>
          <a:p>
            <a:pPr>
              <a:buFontTx/>
              <a:buNone/>
              <a:tabLst>
                <a:tab pos="2911475" algn="l"/>
              </a:tabLst>
            </a:pPr>
            <a:r>
              <a:rPr lang="en-US" altLang="en-US" sz="2000" smtClean="0"/>
              <a:t>Rocky Colavito	$2</a:t>
            </a:r>
          </a:p>
          <a:p>
            <a:pPr>
              <a:buFontTx/>
              <a:buNone/>
              <a:tabLst>
                <a:tab pos="2911475" algn="l"/>
              </a:tabLst>
            </a:pPr>
            <a:r>
              <a:rPr lang="en-US" altLang="en-US" sz="2000" smtClean="0"/>
              <a:t>Boog Powell	$2</a:t>
            </a:r>
          </a:p>
          <a:p>
            <a:pPr>
              <a:buFontTx/>
              <a:buNone/>
              <a:tabLst>
                <a:tab pos="2911475" algn="l"/>
              </a:tabLst>
            </a:pPr>
            <a:r>
              <a:rPr lang="en-US" altLang="en-US" sz="2000" smtClean="0"/>
              <a:t>Luis Tiant	$2</a:t>
            </a:r>
          </a:p>
          <a:p>
            <a:pPr>
              <a:buFontTx/>
              <a:buNone/>
              <a:tabLst>
                <a:tab pos="2911475" algn="l"/>
              </a:tabLst>
            </a:pPr>
            <a:r>
              <a:rPr lang="en-US" altLang="en-US" sz="2000" smtClean="0"/>
              <a:t>Tim McCarver	$1.75</a:t>
            </a:r>
          </a:p>
          <a:p>
            <a:pPr>
              <a:buFontTx/>
              <a:buNone/>
              <a:tabLst>
                <a:tab pos="2911475" algn="l"/>
              </a:tabLst>
            </a:pPr>
            <a:r>
              <a:rPr lang="en-US" altLang="en-US" sz="2000" smtClean="0"/>
              <a:t>Tug McGraw	$1.75</a:t>
            </a:r>
          </a:p>
          <a:p>
            <a:pPr>
              <a:buFontTx/>
              <a:buNone/>
              <a:tabLst>
                <a:tab pos="2911475" algn="l"/>
              </a:tabLst>
            </a:pPr>
            <a:r>
              <a:rPr lang="en-US" altLang="en-US" sz="2000" smtClean="0"/>
              <a:t>Joe Torre	$1.5</a:t>
            </a:r>
          </a:p>
          <a:p>
            <a:pPr>
              <a:buFontTx/>
              <a:buNone/>
              <a:tabLst>
                <a:tab pos="2911475" algn="l"/>
              </a:tabLst>
            </a:pPr>
            <a:r>
              <a:rPr lang="en-US" altLang="en-US" sz="2000" smtClean="0"/>
              <a:t>Rusty Staub	$1.25</a:t>
            </a:r>
          </a:p>
          <a:p>
            <a:pPr>
              <a:buFontTx/>
              <a:buNone/>
              <a:tabLst>
                <a:tab pos="2911475" algn="l"/>
              </a:tabLst>
            </a:pPr>
            <a:r>
              <a:rPr lang="en-US" altLang="en-US" sz="2000" smtClean="0"/>
              <a:t>Curt Flood	$1</a:t>
            </a:r>
          </a:p>
        </p:txBody>
      </p:sp>
      <p:sp>
        <p:nvSpPr>
          <p:cNvPr id="53256" name="Text Box 8"/>
          <p:cNvSpPr txBox="1">
            <a:spLocks noChangeArrowheads="1"/>
          </p:cNvSpPr>
          <p:nvPr/>
        </p:nvSpPr>
        <p:spPr bwMode="auto">
          <a:xfrm>
            <a:off x="4267200" y="5438775"/>
            <a:ext cx="22542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Berlin Sans FB" panose="020E0602020502020306" pitchFamily="34" charset="0"/>
              </a:rPr>
              <a:t>With Ryan:</a:t>
            </a:r>
          </a:p>
          <a:p>
            <a:pPr>
              <a:spcBef>
                <a:spcPct val="0"/>
              </a:spcBef>
              <a:buFontTx/>
              <a:buNone/>
            </a:pPr>
            <a:r>
              <a:rPr lang="en-US" altLang="en-US" sz="2400" b="1">
                <a:latin typeface="Berlin Sans FB" panose="020E0602020502020306" pitchFamily="34" charset="0"/>
              </a:rPr>
              <a:t>Median=$2.50</a:t>
            </a:r>
          </a:p>
          <a:p>
            <a:pPr>
              <a:spcBef>
                <a:spcPct val="0"/>
              </a:spcBef>
              <a:buFontTx/>
              <a:buNone/>
            </a:pPr>
            <a:r>
              <a:rPr lang="en-US" altLang="en-US" sz="2400" b="1">
                <a:latin typeface="Berlin Sans FB" panose="020E0602020502020306" pitchFamily="34" charset="0"/>
              </a:rPr>
              <a:t>Mean=$74.14</a:t>
            </a:r>
          </a:p>
        </p:txBody>
      </p:sp>
      <p:sp>
        <p:nvSpPr>
          <p:cNvPr id="53257" name="Text Box 9"/>
          <p:cNvSpPr txBox="1">
            <a:spLocks noChangeArrowheads="1"/>
          </p:cNvSpPr>
          <p:nvPr/>
        </p:nvSpPr>
        <p:spPr bwMode="auto">
          <a:xfrm>
            <a:off x="6705600" y="5486400"/>
            <a:ext cx="23320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Berlin Sans FB" panose="020E0602020502020306" pitchFamily="34" charset="0"/>
              </a:rPr>
              <a:t>Without Ryan:</a:t>
            </a:r>
          </a:p>
          <a:p>
            <a:pPr>
              <a:spcBef>
                <a:spcPct val="0"/>
              </a:spcBef>
              <a:buFontTx/>
              <a:buNone/>
            </a:pPr>
            <a:r>
              <a:rPr lang="en-US" altLang="en-US" sz="2400" b="1">
                <a:latin typeface="Berlin Sans FB" panose="020E0602020502020306" pitchFamily="34" charset="0"/>
              </a:rPr>
              <a:t>Median=$2.38</a:t>
            </a:r>
          </a:p>
          <a:p>
            <a:pPr>
              <a:spcBef>
                <a:spcPct val="0"/>
              </a:spcBef>
              <a:buFontTx/>
              <a:buNone/>
            </a:pPr>
            <a:r>
              <a:rPr lang="en-US" altLang="en-US" sz="2400" b="1">
                <a:latin typeface="Berlin Sans FB" panose="020E0602020502020306" pitchFamily="34" charset="0"/>
              </a:rPr>
              <a:t>Mean=$2.85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6">
                                            <p:txEl>
                                              <p:pRg st="0" end="0"/>
                                            </p:txEl>
                                          </p:spTgt>
                                        </p:tgtEl>
                                        <p:attrNameLst>
                                          <p:attrName>style.visibility</p:attrName>
                                        </p:attrNameLst>
                                      </p:cBhvr>
                                      <p:to>
                                        <p:strVal val="visible"/>
                                      </p:to>
                                    </p:set>
                                    <p:animEffect transition="in" filter="dissolve">
                                      <p:cBhvr>
                                        <p:cTn id="7" dur="500"/>
                                        <p:tgtEl>
                                          <p:spTgt spid="532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6">
                                            <p:txEl>
                                              <p:pRg st="1" end="1"/>
                                            </p:txEl>
                                          </p:spTgt>
                                        </p:tgtEl>
                                        <p:attrNameLst>
                                          <p:attrName>style.visibility</p:attrName>
                                        </p:attrNameLst>
                                      </p:cBhvr>
                                      <p:to>
                                        <p:strVal val="visible"/>
                                      </p:to>
                                    </p:set>
                                    <p:animEffect transition="in" filter="dissolve">
                                      <p:cBhvr>
                                        <p:cTn id="12" dur="500"/>
                                        <p:tgtEl>
                                          <p:spTgt spid="532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256">
                                            <p:txEl>
                                              <p:pRg st="2" end="2"/>
                                            </p:txEl>
                                          </p:spTgt>
                                        </p:tgtEl>
                                        <p:attrNameLst>
                                          <p:attrName>style.visibility</p:attrName>
                                        </p:attrNameLst>
                                      </p:cBhvr>
                                      <p:to>
                                        <p:strVal val="visible"/>
                                      </p:to>
                                    </p:set>
                                    <p:animEffect transition="in" filter="dissolve">
                                      <p:cBhvr>
                                        <p:cTn id="17" dur="500"/>
                                        <p:tgtEl>
                                          <p:spTgt spid="532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3257">
                                            <p:txEl>
                                              <p:pRg st="0" end="0"/>
                                            </p:txEl>
                                          </p:spTgt>
                                        </p:tgtEl>
                                        <p:attrNameLst>
                                          <p:attrName>style.visibility</p:attrName>
                                        </p:attrNameLst>
                                      </p:cBhvr>
                                      <p:to>
                                        <p:strVal val="visible"/>
                                      </p:to>
                                    </p:set>
                                    <p:animEffect transition="in" filter="dissolve">
                                      <p:cBhvr>
                                        <p:cTn id="22" dur="500"/>
                                        <p:tgtEl>
                                          <p:spTgt spid="5325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257">
                                            <p:txEl>
                                              <p:pRg st="1" end="1"/>
                                            </p:txEl>
                                          </p:spTgt>
                                        </p:tgtEl>
                                        <p:attrNameLst>
                                          <p:attrName>style.visibility</p:attrName>
                                        </p:attrNameLst>
                                      </p:cBhvr>
                                      <p:to>
                                        <p:strVal val="visible"/>
                                      </p:to>
                                    </p:set>
                                    <p:animEffect transition="in" filter="dissolve">
                                      <p:cBhvr>
                                        <p:cTn id="27" dur="500"/>
                                        <p:tgtEl>
                                          <p:spTgt spid="5325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257">
                                            <p:txEl>
                                              <p:pRg st="2" end="2"/>
                                            </p:txEl>
                                          </p:spTgt>
                                        </p:tgtEl>
                                        <p:attrNameLst>
                                          <p:attrName>style.visibility</p:attrName>
                                        </p:attrNameLst>
                                      </p:cBhvr>
                                      <p:to>
                                        <p:strVal val="visible"/>
                                      </p:to>
                                    </p:set>
                                    <p:animEffect transition="in" filter="dissolve">
                                      <p:cBhvr>
                                        <p:cTn id="32" dur="500"/>
                                        <p:tgtEl>
                                          <p:spTgt spid="532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build="p"/>
      <p:bldP spid="53257"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tLang="en-US" sz="4000" smtClean="0">
                <a:latin typeface="Berlin Sans FB" panose="020E0602020502020306" pitchFamily="34" charset="0"/>
              </a:rPr>
              <a:t>Measures of Central Tendency</a:t>
            </a:r>
          </a:p>
        </p:txBody>
      </p:sp>
      <p:sp>
        <p:nvSpPr>
          <p:cNvPr id="209923" name="Rectangle 3"/>
          <p:cNvSpPr>
            <a:spLocks noGrp="1" noChangeArrowheads="1"/>
          </p:cNvSpPr>
          <p:nvPr>
            <p:ph type="body" sz="half" idx="1"/>
          </p:nvPr>
        </p:nvSpPr>
        <p:spPr>
          <a:xfrm>
            <a:off x="1619250" y="1600200"/>
            <a:ext cx="5881688" cy="533400"/>
          </a:xfrm>
        </p:spPr>
        <p:txBody>
          <a:bodyPr/>
          <a:lstStyle/>
          <a:p>
            <a:pPr algn="ctr">
              <a:buFontTx/>
              <a:buNone/>
            </a:pPr>
            <a:r>
              <a:rPr lang="en-US" altLang="en-US" sz="2800" smtClean="0">
                <a:latin typeface="Berlin Sans FB" panose="020E0602020502020306" pitchFamily="34" charset="0"/>
              </a:rPr>
              <a:t>A Skewed Distribution</a:t>
            </a:r>
          </a:p>
        </p:txBody>
      </p:sp>
      <p:sp>
        <p:nvSpPr>
          <p:cNvPr id="209924" name="Picture 4" descr="figure-02-12"/>
          <p:cNvSpPr>
            <a:spLocks noGrp="1" noChangeAspect="1" noChangeArrowheads="1"/>
          </p:cNvSpPr>
          <p:nvPr>
            <p:ph sz="half" idx="2"/>
          </p:nvPr>
        </p:nvSpPr>
        <p:spPr>
          <a:xfrm>
            <a:off x="266700" y="2819400"/>
            <a:ext cx="8610600" cy="27305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en-US" smtClean="0"/>
          </a:p>
        </p:txBody>
      </p:sp>
      <p:pic>
        <p:nvPicPr>
          <p:cNvPr id="2099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2819400"/>
            <a:ext cx="860901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74638"/>
            <a:ext cx="8229600" cy="792162"/>
          </a:xfrm>
        </p:spPr>
        <p:txBody>
          <a:bodyPr anchor="t"/>
          <a:lstStyle/>
          <a:p>
            <a:r>
              <a:rPr lang="en-US" altLang="en-US" sz="4000" smtClean="0"/>
              <a:t>Statistical Reasoning</a:t>
            </a:r>
          </a:p>
        </p:txBody>
      </p:sp>
      <p:sp>
        <p:nvSpPr>
          <p:cNvPr id="56323" name="Rectangle 3"/>
          <p:cNvSpPr>
            <a:spLocks noGrp="1" noChangeArrowheads="1"/>
          </p:cNvSpPr>
          <p:nvPr>
            <p:ph type="body" idx="1"/>
          </p:nvPr>
        </p:nvSpPr>
        <p:spPr>
          <a:xfrm>
            <a:off x="457200" y="1143000"/>
            <a:ext cx="8229600" cy="3048000"/>
          </a:xfrm>
        </p:spPr>
        <p:txBody>
          <a:bodyPr/>
          <a:lstStyle/>
          <a:p>
            <a:pPr marL="579438" indent="-579438">
              <a:buFontTx/>
              <a:buNone/>
            </a:pPr>
            <a:r>
              <a:rPr lang="en-US" altLang="en-US" smtClean="0"/>
              <a:t>A. Describing data</a:t>
            </a:r>
          </a:p>
          <a:p>
            <a:pPr marL="579438" indent="-579438">
              <a:buFontTx/>
              <a:buNone/>
            </a:pPr>
            <a:r>
              <a:rPr lang="en-US" altLang="en-US" smtClean="0"/>
              <a:t>B. Measures of central tendency</a:t>
            </a:r>
          </a:p>
          <a:p>
            <a:pPr marL="579438" indent="-579438">
              <a:buFontTx/>
              <a:buNone/>
            </a:pPr>
            <a:r>
              <a:rPr lang="en-US" altLang="en-US" smtClean="0"/>
              <a:t>C. Measures of variation</a:t>
            </a:r>
          </a:p>
          <a:p>
            <a:pPr marL="579438" indent="-579438">
              <a:buFontTx/>
              <a:buNone/>
            </a:pPr>
            <a:r>
              <a:rPr lang="en-US" altLang="en-US" smtClean="0"/>
              <a:t>     1. Range</a:t>
            </a:r>
          </a:p>
          <a:p>
            <a:pPr marL="579438" indent="-579438">
              <a:buFontTx/>
              <a:buNone/>
            </a:pPr>
            <a:r>
              <a:rPr lang="en-US" altLang="en-US" smtClean="0"/>
              <a:t>     2. Variance &amp; standard deviation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323">
                                            <p:txEl>
                                              <p:pRg st="2" end="2"/>
                                            </p:txEl>
                                          </p:spTgt>
                                        </p:tgtEl>
                                        <p:attrNameLst>
                                          <p:attrName>style.visibility</p:attrName>
                                        </p:attrNameLst>
                                      </p:cBhvr>
                                      <p:to>
                                        <p:strVal val="visible"/>
                                      </p:to>
                                    </p:set>
                                    <p:animEffect transition="in" filter="dissolve">
                                      <p:cBhvr>
                                        <p:cTn id="7" dur="500"/>
                                        <p:tgtEl>
                                          <p:spTgt spid="563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3">
                                            <p:txEl>
                                              <p:pRg st="3" end="3"/>
                                            </p:txEl>
                                          </p:spTgt>
                                        </p:tgtEl>
                                        <p:attrNameLst>
                                          <p:attrName>style.visibility</p:attrName>
                                        </p:attrNameLst>
                                      </p:cBhvr>
                                      <p:to>
                                        <p:strVal val="visible"/>
                                      </p:to>
                                    </p:set>
                                    <p:animEffect transition="in" filter="dissolve">
                                      <p:cBhvr>
                                        <p:cTn id="12" dur="500"/>
                                        <p:tgtEl>
                                          <p:spTgt spid="5632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animEffect transition="in" filter="dissolve">
                                      <p:cBhvr>
                                        <p:cTn id="17"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smtClean="0"/>
              <a:t>Standard Deviation</a:t>
            </a:r>
          </a:p>
        </p:txBody>
      </p:sp>
      <p:sp>
        <p:nvSpPr>
          <p:cNvPr id="57348" name="Text Box 4"/>
          <p:cNvSpPr txBox="1">
            <a:spLocks noChangeArrowheads="1"/>
          </p:cNvSpPr>
          <p:nvPr/>
        </p:nvSpPr>
        <p:spPr bwMode="auto">
          <a:xfrm>
            <a:off x="374650" y="1295400"/>
            <a:ext cx="143033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Berlin Sans FB" panose="020E0602020502020306" pitchFamily="34" charset="0"/>
              </a:rPr>
              <a:t>Punt</a:t>
            </a:r>
          </a:p>
          <a:p>
            <a:pPr algn="ctr">
              <a:spcBef>
                <a:spcPct val="0"/>
              </a:spcBef>
              <a:buFontTx/>
              <a:buNone/>
            </a:pPr>
            <a:r>
              <a:rPr lang="en-US" altLang="en-US" sz="2800">
                <a:latin typeface="Berlin Sans FB" panose="020E0602020502020306" pitchFamily="34" charset="0"/>
              </a:rPr>
              <a:t>Distance</a:t>
            </a:r>
          </a:p>
        </p:txBody>
      </p:sp>
      <p:sp>
        <p:nvSpPr>
          <p:cNvPr id="57349" name="Text Box 5"/>
          <p:cNvSpPr txBox="1">
            <a:spLocks noChangeArrowheads="1"/>
          </p:cNvSpPr>
          <p:nvPr/>
        </p:nvSpPr>
        <p:spPr bwMode="auto">
          <a:xfrm>
            <a:off x="790575" y="2438400"/>
            <a:ext cx="55086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10000"/>
              </a:spcBef>
              <a:buFontTx/>
              <a:buNone/>
            </a:pPr>
            <a:r>
              <a:rPr lang="en-US" altLang="en-US" sz="2800">
                <a:latin typeface="Berlin Sans FB" panose="020E0602020502020306" pitchFamily="34" charset="0"/>
              </a:rPr>
              <a:t>36</a:t>
            </a:r>
          </a:p>
          <a:p>
            <a:pPr>
              <a:spcBef>
                <a:spcPct val="10000"/>
              </a:spcBef>
              <a:buFontTx/>
              <a:buNone/>
            </a:pPr>
            <a:r>
              <a:rPr lang="en-US" altLang="en-US" sz="2800">
                <a:latin typeface="Berlin Sans FB" panose="020E0602020502020306" pitchFamily="34" charset="0"/>
              </a:rPr>
              <a:t>38</a:t>
            </a:r>
          </a:p>
          <a:p>
            <a:pPr>
              <a:spcBef>
                <a:spcPct val="10000"/>
              </a:spcBef>
              <a:buFontTx/>
              <a:buNone/>
            </a:pPr>
            <a:r>
              <a:rPr lang="en-US" altLang="en-US" sz="2800">
                <a:latin typeface="Berlin Sans FB" panose="020E0602020502020306" pitchFamily="34" charset="0"/>
              </a:rPr>
              <a:t>41</a:t>
            </a:r>
          </a:p>
          <a:p>
            <a:pPr>
              <a:spcBef>
                <a:spcPct val="10000"/>
              </a:spcBef>
              <a:buFontTx/>
              <a:buNone/>
            </a:pPr>
            <a:r>
              <a:rPr lang="en-US" altLang="en-US" sz="2800">
                <a:latin typeface="Berlin Sans FB" panose="020E0602020502020306" pitchFamily="34" charset="0"/>
              </a:rPr>
              <a:t>45</a:t>
            </a:r>
          </a:p>
        </p:txBody>
      </p:sp>
      <p:sp>
        <p:nvSpPr>
          <p:cNvPr id="57350" name="Text Box 6"/>
          <p:cNvSpPr txBox="1">
            <a:spLocks noChangeArrowheads="1"/>
          </p:cNvSpPr>
          <p:nvPr/>
        </p:nvSpPr>
        <p:spPr bwMode="auto">
          <a:xfrm>
            <a:off x="381000" y="4572000"/>
            <a:ext cx="11842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Mean=</a:t>
            </a:r>
          </a:p>
          <a:p>
            <a:pPr>
              <a:spcBef>
                <a:spcPct val="0"/>
              </a:spcBef>
              <a:buFontTx/>
              <a:buNone/>
            </a:pPr>
            <a:r>
              <a:rPr lang="en-US" altLang="en-US" sz="2800">
                <a:latin typeface="Berlin Sans FB" panose="020E0602020502020306" pitchFamily="34" charset="0"/>
              </a:rPr>
              <a:t>160/4=</a:t>
            </a:r>
          </a:p>
          <a:p>
            <a:pPr>
              <a:spcBef>
                <a:spcPct val="0"/>
              </a:spcBef>
              <a:buFontTx/>
              <a:buNone/>
            </a:pPr>
            <a:r>
              <a:rPr lang="en-US" altLang="en-US" sz="2800">
                <a:latin typeface="Berlin Sans FB" panose="020E0602020502020306" pitchFamily="34" charset="0"/>
              </a:rPr>
              <a:t>40 yds</a:t>
            </a:r>
          </a:p>
        </p:txBody>
      </p:sp>
      <p:sp>
        <p:nvSpPr>
          <p:cNvPr id="57351" name="Text Box 7"/>
          <p:cNvSpPr txBox="1">
            <a:spLocks noChangeArrowheads="1"/>
          </p:cNvSpPr>
          <p:nvPr/>
        </p:nvSpPr>
        <p:spPr bwMode="auto">
          <a:xfrm>
            <a:off x="2041525" y="1295400"/>
            <a:ext cx="1887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Berlin Sans FB" panose="020E0602020502020306" pitchFamily="34" charset="0"/>
              </a:rPr>
              <a:t>Deviation</a:t>
            </a:r>
          </a:p>
          <a:p>
            <a:pPr algn="ctr">
              <a:spcBef>
                <a:spcPct val="0"/>
              </a:spcBef>
              <a:buFontTx/>
              <a:buNone/>
            </a:pPr>
            <a:r>
              <a:rPr lang="en-US" altLang="en-US" sz="2800">
                <a:latin typeface="Berlin Sans FB" panose="020E0602020502020306" pitchFamily="34" charset="0"/>
              </a:rPr>
              <a:t>from Mean</a:t>
            </a:r>
          </a:p>
        </p:txBody>
      </p:sp>
      <p:sp>
        <p:nvSpPr>
          <p:cNvPr id="57352" name="Text Box 8"/>
          <p:cNvSpPr txBox="1">
            <a:spLocks noChangeArrowheads="1"/>
          </p:cNvSpPr>
          <p:nvPr/>
        </p:nvSpPr>
        <p:spPr bwMode="auto">
          <a:xfrm>
            <a:off x="2587625" y="2438400"/>
            <a:ext cx="688975"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10000"/>
              </a:spcBef>
              <a:buFontTx/>
              <a:buNone/>
            </a:pPr>
            <a:r>
              <a:rPr lang="en-US" altLang="en-US" sz="2800">
                <a:latin typeface="Berlin Sans FB" panose="020E0602020502020306" pitchFamily="34" charset="0"/>
              </a:rPr>
              <a:t>-4</a:t>
            </a:r>
          </a:p>
          <a:p>
            <a:pPr>
              <a:spcBef>
                <a:spcPct val="10000"/>
              </a:spcBef>
              <a:buFontTx/>
              <a:buNone/>
            </a:pPr>
            <a:r>
              <a:rPr lang="en-US" altLang="en-US" sz="2800">
                <a:latin typeface="Berlin Sans FB" panose="020E0602020502020306" pitchFamily="34" charset="0"/>
              </a:rPr>
              <a:t>-2</a:t>
            </a:r>
          </a:p>
          <a:p>
            <a:pPr>
              <a:spcBef>
                <a:spcPct val="10000"/>
              </a:spcBef>
              <a:buFontTx/>
              <a:buNone/>
            </a:pPr>
            <a:r>
              <a:rPr lang="en-US" altLang="en-US" sz="2800">
                <a:latin typeface="Berlin Sans FB" panose="020E0602020502020306" pitchFamily="34" charset="0"/>
              </a:rPr>
              <a:t>+1</a:t>
            </a:r>
          </a:p>
          <a:p>
            <a:pPr>
              <a:spcBef>
                <a:spcPct val="10000"/>
              </a:spcBef>
              <a:buFontTx/>
              <a:buNone/>
            </a:pPr>
            <a:r>
              <a:rPr lang="en-US" altLang="en-US" sz="2800">
                <a:latin typeface="Berlin Sans FB" panose="020E0602020502020306" pitchFamily="34" charset="0"/>
              </a:rPr>
              <a:t>+5 </a:t>
            </a:r>
          </a:p>
        </p:txBody>
      </p:sp>
      <p:sp>
        <p:nvSpPr>
          <p:cNvPr id="57353" name="Text Box 9"/>
          <p:cNvSpPr txBox="1">
            <a:spLocks noChangeArrowheads="1"/>
          </p:cNvSpPr>
          <p:nvPr/>
        </p:nvSpPr>
        <p:spPr bwMode="auto">
          <a:xfrm>
            <a:off x="4375150" y="1295400"/>
            <a:ext cx="1670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Berlin Sans FB" panose="020E0602020502020306" pitchFamily="34" charset="0"/>
              </a:rPr>
              <a:t>Deviation</a:t>
            </a:r>
          </a:p>
          <a:p>
            <a:pPr algn="ctr">
              <a:spcBef>
                <a:spcPct val="0"/>
              </a:spcBef>
              <a:buFontTx/>
              <a:buNone/>
            </a:pPr>
            <a:r>
              <a:rPr lang="en-US" altLang="en-US" sz="2800">
                <a:latin typeface="Berlin Sans FB" panose="020E0602020502020306" pitchFamily="34" charset="0"/>
              </a:rPr>
              <a:t>Squared</a:t>
            </a:r>
          </a:p>
        </p:txBody>
      </p:sp>
      <p:sp>
        <p:nvSpPr>
          <p:cNvPr id="57354" name="Text Box 10"/>
          <p:cNvSpPr txBox="1">
            <a:spLocks noChangeArrowheads="1"/>
          </p:cNvSpPr>
          <p:nvPr/>
        </p:nvSpPr>
        <p:spPr bwMode="auto">
          <a:xfrm>
            <a:off x="4905375" y="2438400"/>
            <a:ext cx="55086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10000"/>
              </a:spcBef>
              <a:buFontTx/>
              <a:buNone/>
            </a:pPr>
            <a:r>
              <a:rPr lang="en-US" altLang="en-US" sz="2800">
                <a:latin typeface="Berlin Sans FB" panose="020E0602020502020306" pitchFamily="34" charset="0"/>
              </a:rPr>
              <a:t>16</a:t>
            </a:r>
          </a:p>
          <a:p>
            <a:pPr>
              <a:spcBef>
                <a:spcPct val="10000"/>
              </a:spcBef>
              <a:buFontTx/>
              <a:buNone/>
            </a:pPr>
            <a:r>
              <a:rPr lang="en-US" altLang="en-US" sz="2800">
                <a:latin typeface="Berlin Sans FB" panose="020E0602020502020306" pitchFamily="34" charset="0"/>
              </a:rPr>
              <a:t>  4</a:t>
            </a:r>
          </a:p>
          <a:p>
            <a:pPr>
              <a:spcBef>
                <a:spcPct val="10000"/>
              </a:spcBef>
              <a:buFontTx/>
              <a:buNone/>
            </a:pPr>
            <a:r>
              <a:rPr lang="en-US" altLang="en-US" sz="2800">
                <a:latin typeface="Berlin Sans FB" panose="020E0602020502020306" pitchFamily="34" charset="0"/>
              </a:rPr>
              <a:t>  1</a:t>
            </a:r>
          </a:p>
          <a:p>
            <a:pPr>
              <a:spcBef>
                <a:spcPct val="10000"/>
              </a:spcBef>
              <a:buFontTx/>
              <a:buNone/>
            </a:pPr>
            <a:r>
              <a:rPr lang="en-US" altLang="en-US" sz="2800">
                <a:latin typeface="Berlin Sans FB" panose="020E0602020502020306" pitchFamily="34" charset="0"/>
              </a:rPr>
              <a:t>25</a:t>
            </a:r>
          </a:p>
        </p:txBody>
      </p:sp>
      <p:grpSp>
        <p:nvGrpSpPr>
          <p:cNvPr id="57372" name="Group 28"/>
          <p:cNvGrpSpPr>
            <a:grpSpLocks/>
          </p:cNvGrpSpPr>
          <p:nvPr/>
        </p:nvGrpSpPr>
        <p:grpSpPr bwMode="auto">
          <a:xfrm>
            <a:off x="4800600" y="4419600"/>
            <a:ext cx="762000" cy="676275"/>
            <a:chOff x="3024" y="2784"/>
            <a:chExt cx="480" cy="426"/>
          </a:xfrm>
        </p:grpSpPr>
        <p:sp>
          <p:nvSpPr>
            <p:cNvPr id="211993" name="Line 11"/>
            <p:cNvSpPr>
              <a:spLocks noChangeShapeType="1"/>
            </p:cNvSpPr>
            <p:nvPr/>
          </p:nvSpPr>
          <p:spPr bwMode="auto">
            <a:xfrm>
              <a:off x="3024" y="2784"/>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4" name="Text Box 12"/>
            <p:cNvSpPr txBox="1">
              <a:spLocks noChangeArrowheads="1"/>
            </p:cNvSpPr>
            <p:nvPr/>
          </p:nvSpPr>
          <p:spPr bwMode="auto">
            <a:xfrm>
              <a:off x="3072" y="2880"/>
              <a:ext cx="34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46</a:t>
              </a:r>
            </a:p>
          </p:txBody>
        </p:sp>
      </p:grpSp>
      <p:sp>
        <p:nvSpPr>
          <p:cNvPr id="57357" name="Text Box 13"/>
          <p:cNvSpPr txBox="1">
            <a:spLocks noChangeArrowheads="1"/>
          </p:cNvSpPr>
          <p:nvPr/>
        </p:nvSpPr>
        <p:spPr bwMode="auto">
          <a:xfrm>
            <a:off x="4381500" y="5486400"/>
            <a:ext cx="15938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Berlin Sans FB" panose="020E0602020502020306" pitchFamily="34" charset="0"/>
              </a:rPr>
              <a:t>46/4=11.5=</a:t>
            </a:r>
          </a:p>
          <a:p>
            <a:pPr algn="ctr">
              <a:spcBef>
                <a:spcPct val="0"/>
              </a:spcBef>
              <a:buFontTx/>
              <a:buNone/>
            </a:pPr>
            <a:r>
              <a:rPr lang="en-US" altLang="en-US" sz="2800">
                <a:latin typeface="Berlin Sans FB" panose="020E0602020502020306" pitchFamily="34" charset="0"/>
              </a:rPr>
              <a:t>variance</a:t>
            </a:r>
          </a:p>
        </p:txBody>
      </p:sp>
      <p:sp>
        <p:nvSpPr>
          <p:cNvPr id="57358" name="Text Box 14"/>
          <p:cNvSpPr txBox="1">
            <a:spLocks noChangeArrowheads="1"/>
          </p:cNvSpPr>
          <p:nvPr/>
        </p:nvSpPr>
        <p:spPr bwMode="auto">
          <a:xfrm>
            <a:off x="6842125" y="2351088"/>
            <a:ext cx="1571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std. dev.=</a:t>
            </a:r>
          </a:p>
        </p:txBody>
      </p:sp>
      <p:grpSp>
        <p:nvGrpSpPr>
          <p:cNvPr id="57369" name="Group 25"/>
          <p:cNvGrpSpPr>
            <a:grpSpLocks/>
          </p:cNvGrpSpPr>
          <p:nvPr/>
        </p:nvGrpSpPr>
        <p:grpSpPr bwMode="auto">
          <a:xfrm>
            <a:off x="6629400" y="3124200"/>
            <a:ext cx="1920875" cy="523875"/>
            <a:chOff x="4176" y="1968"/>
            <a:chExt cx="1210" cy="330"/>
          </a:xfrm>
        </p:grpSpPr>
        <p:sp>
          <p:nvSpPr>
            <p:cNvPr id="211988" name="Text Box 15"/>
            <p:cNvSpPr txBox="1">
              <a:spLocks noChangeArrowheads="1"/>
            </p:cNvSpPr>
            <p:nvPr/>
          </p:nvSpPr>
          <p:spPr bwMode="auto">
            <a:xfrm>
              <a:off x="4363" y="1968"/>
              <a:ext cx="102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variance=</a:t>
              </a:r>
            </a:p>
          </p:txBody>
        </p:sp>
        <p:grpSp>
          <p:nvGrpSpPr>
            <p:cNvPr id="211989" name="Group 19"/>
            <p:cNvGrpSpPr>
              <a:grpSpLocks/>
            </p:cNvGrpSpPr>
            <p:nvPr/>
          </p:nvGrpSpPr>
          <p:grpSpPr bwMode="auto">
            <a:xfrm>
              <a:off x="4176" y="2007"/>
              <a:ext cx="1104" cy="240"/>
              <a:chOff x="4176" y="2016"/>
              <a:chExt cx="1104" cy="240"/>
            </a:xfrm>
          </p:grpSpPr>
          <p:sp>
            <p:nvSpPr>
              <p:cNvPr id="211990" name="Line 16"/>
              <p:cNvSpPr>
                <a:spLocks noChangeShapeType="1"/>
              </p:cNvSpPr>
              <p:nvPr/>
            </p:nvSpPr>
            <p:spPr bwMode="auto">
              <a:xfrm>
                <a:off x="4320" y="2016"/>
                <a:ext cx="96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1" name="Line 17"/>
              <p:cNvSpPr>
                <a:spLocks noChangeShapeType="1"/>
              </p:cNvSpPr>
              <p:nvPr/>
            </p:nvSpPr>
            <p:spPr bwMode="auto">
              <a:xfrm flipH="1">
                <a:off x="4272" y="2016"/>
                <a:ext cx="48"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2" name="Line 18"/>
              <p:cNvSpPr>
                <a:spLocks noChangeShapeType="1"/>
              </p:cNvSpPr>
              <p:nvPr/>
            </p:nvSpPr>
            <p:spPr bwMode="auto">
              <a:xfrm flipH="1" flipV="1">
                <a:off x="4176" y="2112"/>
                <a:ext cx="96"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7371" name="Group 27"/>
          <p:cNvGrpSpPr>
            <a:grpSpLocks/>
          </p:cNvGrpSpPr>
          <p:nvPr/>
        </p:nvGrpSpPr>
        <p:grpSpPr bwMode="auto">
          <a:xfrm>
            <a:off x="6781800" y="4191000"/>
            <a:ext cx="1939925" cy="538163"/>
            <a:chOff x="4272" y="2640"/>
            <a:chExt cx="1222" cy="339"/>
          </a:xfrm>
        </p:grpSpPr>
        <p:grpSp>
          <p:nvGrpSpPr>
            <p:cNvPr id="211983" name="Group 21"/>
            <p:cNvGrpSpPr>
              <a:grpSpLocks/>
            </p:cNvGrpSpPr>
            <p:nvPr/>
          </p:nvGrpSpPr>
          <p:grpSpPr bwMode="auto">
            <a:xfrm>
              <a:off x="4272" y="2640"/>
              <a:ext cx="624" cy="240"/>
              <a:chOff x="4176" y="2016"/>
              <a:chExt cx="1104" cy="240"/>
            </a:xfrm>
          </p:grpSpPr>
          <p:sp>
            <p:nvSpPr>
              <p:cNvPr id="211985" name="Line 22"/>
              <p:cNvSpPr>
                <a:spLocks noChangeShapeType="1"/>
              </p:cNvSpPr>
              <p:nvPr/>
            </p:nvSpPr>
            <p:spPr bwMode="auto">
              <a:xfrm>
                <a:off x="4320" y="2016"/>
                <a:ext cx="96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86" name="Line 23"/>
              <p:cNvSpPr>
                <a:spLocks noChangeShapeType="1"/>
              </p:cNvSpPr>
              <p:nvPr/>
            </p:nvSpPr>
            <p:spPr bwMode="auto">
              <a:xfrm flipH="1">
                <a:off x="4272" y="2016"/>
                <a:ext cx="48"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87" name="Line 24"/>
              <p:cNvSpPr>
                <a:spLocks noChangeShapeType="1"/>
              </p:cNvSpPr>
              <p:nvPr/>
            </p:nvSpPr>
            <p:spPr bwMode="auto">
              <a:xfrm flipH="1" flipV="1">
                <a:off x="4176" y="2112"/>
                <a:ext cx="96"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1984" name="Text Box 26"/>
            <p:cNvSpPr txBox="1">
              <a:spLocks noChangeArrowheads="1"/>
            </p:cNvSpPr>
            <p:nvPr/>
          </p:nvSpPr>
          <p:spPr bwMode="auto">
            <a:xfrm>
              <a:off x="4368" y="2649"/>
              <a:ext cx="112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Berlin Sans FB" panose="020E0602020502020306" pitchFamily="34" charset="0"/>
                </a:rPr>
                <a:t>11.5=3.4 yds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49"/>
                                        </p:tgtEl>
                                        <p:attrNameLst>
                                          <p:attrName>style.visibility</p:attrName>
                                        </p:attrNameLst>
                                      </p:cBhvr>
                                      <p:to>
                                        <p:strVal val="visible"/>
                                      </p:to>
                                    </p:set>
                                    <p:animEffect transition="in" filter="dissolve">
                                      <p:cBhvr>
                                        <p:cTn id="12" dur="500"/>
                                        <p:tgtEl>
                                          <p:spTgt spid="573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350">
                                            <p:txEl>
                                              <p:pRg st="0" end="0"/>
                                            </p:txEl>
                                          </p:spTgt>
                                        </p:tgtEl>
                                        <p:attrNameLst>
                                          <p:attrName>style.visibility</p:attrName>
                                        </p:attrNameLst>
                                      </p:cBhvr>
                                      <p:to>
                                        <p:strVal val="visible"/>
                                      </p:to>
                                    </p:set>
                                    <p:animEffect transition="in" filter="dissolve">
                                      <p:cBhvr>
                                        <p:cTn id="17" dur="500"/>
                                        <p:tgtEl>
                                          <p:spTgt spid="5735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350">
                                            <p:txEl>
                                              <p:pRg st="1" end="1"/>
                                            </p:txEl>
                                          </p:spTgt>
                                        </p:tgtEl>
                                        <p:attrNameLst>
                                          <p:attrName>style.visibility</p:attrName>
                                        </p:attrNameLst>
                                      </p:cBhvr>
                                      <p:to>
                                        <p:strVal val="visible"/>
                                      </p:to>
                                    </p:set>
                                    <p:animEffect transition="in" filter="dissolve">
                                      <p:cBhvr>
                                        <p:cTn id="22" dur="500"/>
                                        <p:tgtEl>
                                          <p:spTgt spid="5735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7350">
                                            <p:txEl>
                                              <p:pRg st="2" end="2"/>
                                            </p:txEl>
                                          </p:spTgt>
                                        </p:tgtEl>
                                        <p:attrNameLst>
                                          <p:attrName>style.visibility</p:attrName>
                                        </p:attrNameLst>
                                      </p:cBhvr>
                                      <p:to>
                                        <p:strVal val="visible"/>
                                      </p:to>
                                    </p:set>
                                    <p:animEffect transition="in" filter="dissolve">
                                      <p:cBhvr>
                                        <p:cTn id="27" dur="500"/>
                                        <p:tgtEl>
                                          <p:spTgt spid="57350">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7351"/>
                                        </p:tgtEl>
                                        <p:attrNameLst>
                                          <p:attrName>style.visibility</p:attrName>
                                        </p:attrNameLst>
                                      </p:cBhvr>
                                      <p:to>
                                        <p:strVal val="visible"/>
                                      </p:to>
                                    </p:set>
                                    <p:animEffect transition="in" filter="dissolve">
                                      <p:cBhvr>
                                        <p:cTn id="32" dur="500"/>
                                        <p:tgtEl>
                                          <p:spTgt spid="573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7352">
                                            <p:txEl>
                                              <p:pRg st="0" end="0"/>
                                            </p:txEl>
                                          </p:spTgt>
                                        </p:tgtEl>
                                        <p:attrNameLst>
                                          <p:attrName>style.visibility</p:attrName>
                                        </p:attrNameLst>
                                      </p:cBhvr>
                                      <p:to>
                                        <p:strVal val="visible"/>
                                      </p:to>
                                    </p:set>
                                    <p:animEffect transition="in" filter="dissolve">
                                      <p:cBhvr>
                                        <p:cTn id="37" dur="500"/>
                                        <p:tgtEl>
                                          <p:spTgt spid="5735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7352">
                                            <p:txEl>
                                              <p:pRg st="1" end="1"/>
                                            </p:txEl>
                                          </p:spTgt>
                                        </p:tgtEl>
                                        <p:attrNameLst>
                                          <p:attrName>style.visibility</p:attrName>
                                        </p:attrNameLst>
                                      </p:cBhvr>
                                      <p:to>
                                        <p:strVal val="visible"/>
                                      </p:to>
                                    </p:set>
                                    <p:animEffect transition="in" filter="dissolve">
                                      <p:cBhvr>
                                        <p:cTn id="42" dur="500"/>
                                        <p:tgtEl>
                                          <p:spTgt spid="57352">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7352">
                                            <p:txEl>
                                              <p:pRg st="2" end="2"/>
                                            </p:txEl>
                                          </p:spTgt>
                                        </p:tgtEl>
                                        <p:attrNameLst>
                                          <p:attrName>style.visibility</p:attrName>
                                        </p:attrNameLst>
                                      </p:cBhvr>
                                      <p:to>
                                        <p:strVal val="visible"/>
                                      </p:to>
                                    </p:set>
                                    <p:animEffect transition="in" filter="dissolve">
                                      <p:cBhvr>
                                        <p:cTn id="47" dur="500"/>
                                        <p:tgtEl>
                                          <p:spTgt spid="57352">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7352">
                                            <p:txEl>
                                              <p:pRg st="3" end="3"/>
                                            </p:txEl>
                                          </p:spTgt>
                                        </p:tgtEl>
                                        <p:attrNameLst>
                                          <p:attrName>style.visibility</p:attrName>
                                        </p:attrNameLst>
                                      </p:cBhvr>
                                      <p:to>
                                        <p:strVal val="visible"/>
                                      </p:to>
                                    </p:set>
                                    <p:animEffect transition="in" filter="dissolve">
                                      <p:cBhvr>
                                        <p:cTn id="52" dur="500"/>
                                        <p:tgtEl>
                                          <p:spTgt spid="57352">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7353"/>
                                        </p:tgtEl>
                                        <p:attrNameLst>
                                          <p:attrName>style.visibility</p:attrName>
                                        </p:attrNameLst>
                                      </p:cBhvr>
                                      <p:to>
                                        <p:strVal val="visible"/>
                                      </p:to>
                                    </p:set>
                                    <p:animEffect transition="in" filter="dissolve">
                                      <p:cBhvr>
                                        <p:cTn id="57" dur="500"/>
                                        <p:tgtEl>
                                          <p:spTgt spid="5735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7354">
                                            <p:txEl>
                                              <p:pRg st="0" end="0"/>
                                            </p:txEl>
                                          </p:spTgt>
                                        </p:tgtEl>
                                        <p:attrNameLst>
                                          <p:attrName>style.visibility</p:attrName>
                                        </p:attrNameLst>
                                      </p:cBhvr>
                                      <p:to>
                                        <p:strVal val="visible"/>
                                      </p:to>
                                    </p:set>
                                    <p:animEffect transition="in" filter="dissolve">
                                      <p:cBhvr>
                                        <p:cTn id="62" dur="500"/>
                                        <p:tgtEl>
                                          <p:spTgt spid="57354">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7354">
                                            <p:txEl>
                                              <p:pRg st="1" end="1"/>
                                            </p:txEl>
                                          </p:spTgt>
                                        </p:tgtEl>
                                        <p:attrNameLst>
                                          <p:attrName>style.visibility</p:attrName>
                                        </p:attrNameLst>
                                      </p:cBhvr>
                                      <p:to>
                                        <p:strVal val="visible"/>
                                      </p:to>
                                    </p:set>
                                    <p:animEffect transition="in" filter="dissolve">
                                      <p:cBhvr>
                                        <p:cTn id="67" dur="500"/>
                                        <p:tgtEl>
                                          <p:spTgt spid="57354">
                                            <p:txEl>
                                              <p:pRg st="1" end="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57354">
                                            <p:txEl>
                                              <p:pRg st="2" end="2"/>
                                            </p:txEl>
                                          </p:spTgt>
                                        </p:tgtEl>
                                        <p:attrNameLst>
                                          <p:attrName>style.visibility</p:attrName>
                                        </p:attrNameLst>
                                      </p:cBhvr>
                                      <p:to>
                                        <p:strVal val="visible"/>
                                      </p:to>
                                    </p:set>
                                    <p:animEffect transition="in" filter="dissolve">
                                      <p:cBhvr>
                                        <p:cTn id="72" dur="500"/>
                                        <p:tgtEl>
                                          <p:spTgt spid="57354">
                                            <p:txEl>
                                              <p:pRg st="2" end="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7354">
                                            <p:txEl>
                                              <p:pRg st="3" end="3"/>
                                            </p:txEl>
                                          </p:spTgt>
                                        </p:tgtEl>
                                        <p:attrNameLst>
                                          <p:attrName>style.visibility</p:attrName>
                                        </p:attrNameLst>
                                      </p:cBhvr>
                                      <p:to>
                                        <p:strVal val="visible"/>
                                      </p:to>
                                    </p:set>
                                    <p:animEffect transition="in" filter="dissolve">
                                      <p:cBhvr>
                                        <p:cTn id="77" dur="500"/>
                                        <p:tgtEl>
                                          <p:spTgt spid="57354">
                                            <p:txEl>
                                              <p:pRg st="3" end="3"/>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57372"/>
                                        </p:tgtEl>
                                        <p:attrNameLst>
                                          <p:attrName>style.visibility</p:attrName>
                                        </p:attrNameLst>
                                      </p:cBhvr>
                                      <p:to>
                                        <p:strVal val="visible"/>
                                      </p:to>
                                    </p:set>
                                    <p:animEffect transition="in" filter="dissolve">
                                      <p:cBhvr>
                                        <p:cTn id="82" dur="500"/>
                                        <p:tgtEl>
                                          <p:spTgt spid="5737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57357">
                                            <p:txEl>
                                              <p:pRg st="0" end="0"/>
                                            </p:txEl>
                                          </p:spTgt>
                                        </p:tgtEl>
                                        <p:attrNameLst>
                                          <p:attrName>style.visibility</p:attrName>
                                        </p:attrNameLst>
                                      </p:cBhvr>
                                      <p:to>
                                        <p:strVal val="visible"/>
                                      </p:to>
                                    </p:set>
                                    <p:animEffect transition="in" filter="dissolve">
                                      <p:cBhvr>
                                        <p:cTn id="87" dur="500"/>
                                        <p:tgtEl>
                                          <p:spTgt spid="57357">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57357">
                                            <p:txEl>
                                              <p:pRg st="1" end="1"/>
                                            </p:txEl>
                                          </p:spTgt>
                                        </p:tgtEl>
                                        <p:attrNameLst>
                                          <p:attrName>style.visibility</p:attrName>
                                        </p:attrNameLst>
                                      </p:cBhvr>
                                      <p:to>
                                        <p:strVal val="visible"/>
                                      </p:to>
                                    </p:set>
                                    <p:animEffect transition="in" filter="dissolve">
                                      <p:cBhvr>
                                        <p:cTn id="92" dur="500"/>
                                        <p:tgtEl>
                                          <p:spTgt spid="57357">
                                            <p:txEl>
                                              <p:pRg st="1" end="1"/>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7358"/>
                                        </p:tgtEl>
                                        <p:attrNameLst>
                                          <p:attrName>style.visibility</p:attrName>
                                        </p:attrNameLst>
                                      </p:cBhvr>
                                      <p:to>
                                        <p:strVal val="visible"/>
                                      </p:to>
                                    </p:set>
                                    <p:animEffect transition="in" filter="dissolve">
                                      <p:cBhvr>
                                        <p:cTn id="97" dur="500"/>
                                        <p:tgtEl>
                                          <p:spTgt spid="5735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57369"/>
                                        </p:tgtEl>
                                        <p:attrNameLst>
                                          <p:attrName>style.visibility</p:attrName>
                                        </p:attrNameLst>
                                      </p:cBhvr>
                                      <p:to>
                                        <p:strVal val="visible"/>
                                      </p:to>
                                    </p:set>
                                    <p:animEffect transition="in" filter="dissolve">
                                      <p:cBhvr>
                                        <p:cTn id="102" dur="500"/>
                                        <p:tgtEl>
                                          <p:spTgt spid="5736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57371"/>
                                        </p:tgtEl>
                                        <p:attrNameLst>
                                          <p:attrName>style.visibility</p:attrName>
                                        </p:attrNameLst>
                                      </p:cBhvr>
                                      <p:to>
                                        <p:strVal val="visible"/>
                                      </p:to>
                                    </p:set>
                                    <p:animEffect transition="in" filter="dissolve">
                                      <p:cBhvr>
                                        <p:cTn id="107" dur="500"/>
                                        <p:tgtEl>
                                          <p:spTgt spid="57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49" grpId="0"/>
      <p:bldP spid="57350" grpId="0" build="p"/>
      <p:bldP spid="57351" grpId="0"/>
      <p:bldP spid="57352" grpId="0" build="p"/>
      <p:bldP spid="57353" grpId="0"/>
      <p:bldP spid="57354" grpId="0" build="p"/>
      <p:bldP spid="57357" grpId="0" build="p"/>
      <p:bldP spid="5735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792162"/>
          </a:xfrm>
        </p:spPr>
        <p:txBody>
          <a:bodyPr anchor="t"/>
          <a:lstStyle/>
          <a:p>
            <a:r>
              <a:rPr lang="en-US" altLang="en-US" sz="4000" smtClean="0"/>
              <a:t>Statistical Reasoning</a:t>
            </a:r>
          </a:p>
        </p:txBody>
      </p:sp>
      <p:sp>
        <p:nvSpPr>
          <p:cNvPr id="58371" name="Rectangle 3"/>
          <p:cNvSpPr>
            <a:spLocks noGrp="1" noChangeArrowheads="1"/>
          </p:cNvSpPr>
          <p:nvPr>
            <p:ph type="body" idx="1"/>
          </p:nvPr>
        </p:nvSpPr>
        <p:spPr>
          <a:xfrm>
            <a:off x="457200" y="1143000"/>
            <a:ext cx="8229600" cy="2438400"/>
          </a:xfrm>
        </p:spPr>
        <p:txBody>
          <a:bodyPr/>
          <a:lstStyle/>
          <a:p>
            <a:pPr marL="579438" indent="-579438">
              <a:buFontTx/>
              <a:buNone/>
            </a:pPr>
            <a:r>
              <a:rPr lang="en-US" altLang="en-US" sz="2800" smtClean="0"/>
              <a:t>A. Describing data</a:t>
            </a:r>
          </a:p>
          <a:p>
            <a:pPr marL="579438" indent="-579438">
              <a:buFontTx/>
              <a:buNone/>
            </a:pPr>
            <a:r>
              <a:rPr lang="en-US" altLang="en-US" sz="2800" smtClean="0"/>
              <a:t>B. Measures of central tendency</a:t>
            </a:r>
          </a:p>
          <a:p>
            <a:pPr marL="579438" indent="-579438">
              <a:buFontTx/>
              <a:buNone/>
            </a:pPr>
            <a:r>
              <a:rPr lang="en-US" altLang="en-US" sz="2800" smtClean="0"/>
              <a:t>C. Measures of variation</a:t>
            </a:r>
          </a:p>
          <a:p>
            <a:pPr marL="579438" indent="-579438">
              <a:buFontTx/>
              <a:buNone/>
            </a:pPr>
            <a:r>
              <a:rPr lang="en-US" altLang="en-US" sz="2800" smtClean="0"/>
              <a:t>D. Characteristics of the normal curve</a:t>
            </a:r>
          </a:p>
        </p:txBody>
      </p:sp>
      <p:sp>
        <p:nvSpPr>
          <p:cNvPr id="58372" name="Picture 4" descr="untitled"/>
          <p:cNvSpPr>
            <a:spLocks noChangeAspect="1" noChangeArrowheads="1"/>
          </p:cNvSpPr>
          <p:nvPr/>
        </p:nvSpPr>
        <p:spPr bwMode="auto">
          <a:xfrm>
            <a:off x="1295400" y="3200400"/>
            <a:ext cx="6299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p>
        </p:txBody>
      </p:sp>
      <p:pic>
        <p:nvPicPr>
          <p:cNvPr id="2129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3195638"/>
            <a:ext cx="6297612"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animEffect transition="in" filter="dissolve">
                                      <p:cBhvr>
                                        <p:cTn id="7" dur="500"/>
                                        <p:tgtEl>
                                          <p:spTgt spid="583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371">
                                            <p:txEl>
                                              <p:pRg st="3" end="3"/>
                                            </p:txEl>
                                          </p:spTgt>
                                        </p:tgtEl>
                                        <p:attrNameLst>
                                          <p:attrName>style.visibility</p:attrName>
                                        </p:attrNameLst>
                                      </p:cBhvr>
                                      <p:to>
                                        <p:strVal val="visible"/>
                                      </p:to>
                                    </p:set>
                                    <p:animEffect transition="in" filter="dissolve">
                                      <p:cBhvr>
                                        <p:cTn id="12" dur="500"/>
                                        <p:tgtEl>
                                          <p:spTgt spid="5837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8372"/>
                                        </p:tgtEl>
                                        <p:attrNameLst>
                                          <p:attrName>style.visibility</p:attrName>
                                        </p:attrNameLst>
                                      </p:cBhvr>
                                      <p:to>
                                        <p:strVal val="visible"/>
                                      </p:to>
                                    </p:set>
                                    <p:animEffect transition="in" filter="dissolve">
                                      <p:cBhvr>
                                        <p:cTn id="1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5837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274638"/>
            <a:ext cx="8229600" cy="792162"/>
          </a:xfrm>
        </p:spPr>
        <p:txBody>
          <a:bodyPr anchor="t"/>
          <a:lstStyle/>
          <a:p>
            <a:r>
              <a:rPr lang="en-US" altLang="en-US" sz="4000" smtClean="0"/>
              <a:t>Statistical Reasoning</a:t>
            </a:r>
          </a:p>
        </p:txBody>
      </p:sp>
      <p:sp>
        <p:nvSpPr>
          <p:cNvPr id="214019" name="Rectangle 3"/>
          <p:cNvSpPr>
            <a:spLocks noGrp="1" noChangeArrowheads="1"/>
          </p:cNvSpPr>
          <p:nvPr>
            <p:ph type="body" idx="1"/>
          </p:nvPr>
        </p:nvSpPr>
        <p:spPr>
          <a:xfrm>
            <a:off x="457200" y="1066800"/>
            <a:ext cx="8229600" cy="2438400"/>
          </a:xfrm>
        </p:spPr>
        <p:txBody>
          <a:bodyPr/>
          <a:lstStyle/>
          <a:p>
            <a:pPr marL="579438" indent="-579438">
              <a:buFontTx/>
              <a:buNone/>
            </a:pPr>
            <a:r>
              <a:rPr lang="en-US" altLang="en-US" smtClean="0"/>
              <a:t>A. Describing data</a:t>
            </a:r>
          </a:p>
          <a:p>
            <a:pPr marL="579438" indent="-579438">
              <a:buFontTx/>
              <a:buNone/>
            </a:pPr>
            <a:r>
              <a:rPr lang="en-US" altLang="en-US" smtClean="0"/>
              <a:t>B. Measures of central tendency</a:t>
            </a:r>
          </a:p>
          <a:p>
            <a:pPr marL="579438" indent="-579438">
              <a:buFontTx/>
              <a:buNone/>
            </a:pPr>
            <a:r>
              <a:rPr lang="en-US" altLang="en-US" smtClean="0"/>
              <a:t>C. Measures of variation</a:t>
            </a:r>
          </a:p>
          <a:p>
            <a:pPr marL="579438" indent="-579438">
              <a:buFontTx/>
              <a:buNone/>
            </a:pPr>
            <a:r>
              <a:rPr lang="en-US" altLang="en-US" smtClean="0"/>
              <a:t>D. Characteristics of the normal curve</a:t>
            </a:r>
          </a:p>
        </p:txBody>
      </p:sp>
      <p:sp>
        <p:nvSpPr>
          <p:cNvPr id="59397" name="Rectangle 5"/>
          <p:cNvSpPr>
            <a:spLocks noChangeArrowheads="1"/>
          </p:cNvSpPr>
          <p:nvPr/>
        </p:nvSpPr>
        <p:spPr bwMode="auto">
          <a:xfrm>
            <a:off x="457200" y="3429000"/>
            <a:ext cx="8229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9438" indent="-5794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Berlin Sans FB" panose="020E0602020502020306" pitchFamily="34" charset="0"/>
              </a:rPr>
              <a:t>E. Inference</a:t>
            </a:r>
          </a:p>
          <a:p>
            <a:pPr>
              <a:buFontTx/>
              <a:buNone/>
            </a:pPr>
            <a:r>
              <a:rPr lang="en-US" altLang="en-US">
                <a:latin typeface="Berlin Sans FB" panose="020E0602020502020306" pitchFamily="34" charset="0"/>
              </a:rPr>
              <a:t>     1. Does the sample represent the pop.?</a:t>
            </a:r>
          </a:p>
          <a:p>
            <a:pPr>
              <a:buFontTx/>
              <a:buNone/>
            </a:pPr>
            <a:r>
              <a:rPr lang="en-US" altLang="en-US">
                <a:latin typeface="Berlin Sans FB" panose="020E0602020502020306" pitchFamily="34" charset="0"/>
              </a:rPr>
              <a:t>          a. Non-biased sample-good</a:t>
            </a:r>
          </a:p>
          <a:p>
            <a:pPr>
              <a:buFontTx/>
              <a:buNone/>
            </a:pPr>
            <a:r>
              <a:rPr lang="en-US" altLang="en-US">
                <a:latin typeface="Berlin Sans FB" panose="020E0602020502020306" pitchFamily="34" charset="0"/>
              </a:rPr>
              <a:t>          b. Low variability-good</a:t>
            </a:r>
          </a:p>
          <a:p>
            <a:pPr>
              <a:buFontTx/>
              <a:buNone/>
            </a:pPr>
            <a:r>
              <a:rPr lang="en-US" altLang="en-US">
                <a:latin typeface="Berlin Sans FB" panose="020E0602020502020306" pitchFamily="34" charset="0"/>
              </a:rPr>
              <a:t>          c. Larger samples-good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animEffect transition="in" filter="dissolve">
                                      <p:cBhvr>
                                        <p:cTn id="7" dur="500"/>
                                        <p:tgtEl>
                                          <p:spTgt spid="593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7">
                                            <p:txEl>
                                              <p:pRg st="1" end="1"/>
                                            </p:txEl>
                                          </p:spTgt>
                                        </p:tgtEl>
                                        <p:attrNameLst>
                                          <p:attrName>style.visibility</p:attrName>
                                        </p:attrNameLst>
                                      </p:cBhvr>
                                      <p:to>
                                        <p:strVal val="visible"/>
                                      </p:to>
                                    </p:set>
                                    <p:animEffect transition="in" filter="dissolve">
                                      <p:cBhvr>
                                        <p:cTn id="12" dur="500"/>
                                        <p:tgtEl>
                                          <p:spTgt spid="593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7">
                                            <p:txEl>
                                              <p:pRg st="2" end="2"/>
                                            </p:txEl>
                                          </p:spTgt>
                                        </p:tgtEl>
                                        <p:attrNameLst>
                                          <p:attrName>style.visibility</p:attrName>
                                        </p:attrNameLst>
                                      </p:cBhvr>
                                      <p:to>
                                        <p:strVal val="visible"/>
                                      </p:to>
                                    </p:set>
                                    <p:animEffect transition="in" filter="dissolve">
                                      <p:cBhvr>
                                        <p:cTn id="17" dur="500"/>
                                        <p:tgtEl>
                                          <p:spTgt spid="593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7">
                                            <p:txEl>
                                              <p:pRg st="3" end="3"/>
                                            </p:txEl>
                                          </p:spTgt>
                                        </p:tgtEl>
                                        <p:attrNameLst>
                                          <p:attrName>style.visibility</p:attrName>
                                        </p:attrNameLst>
                                      </p:cBhvr>
                                      <p:to>
                                        <p:strVal val="visible"/>
                                      </p:to>
                                    </p:set>
                                    <p:animEffect transition="in" filter="dissolve">
                                      <p:cBhvr>
                                        <p:cTn id="22" dur="500"/>
                                        <p:tgtEl>
                                          <p:spTgt spid="5939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397">
                                            <p:txEl>
                                              <p:pRg st="4" end="4"/>
                                            </p:txEl>
                                          </p:spTgt>
                                        </p:tgtEl>
                                        <p:attrNameLst>
                                          <p:attrName>style.visibility</p:attrName>
                                        </p:attrNameLst>
                                      </p:cBhvr>
                                      <p:to>
                                        <p:strVal val="visible"/>
                                      </p:to>
                                    </p:set>
                                    <p:animEffect transition="in" filter="dissolve">
                                      <p:cBhvr>
                                        <p:cTn id="27" dur="500"/>
                                        <p:tgtEl>
                                          <p:spTgt spid="593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274638"/>
            <a:ext cx="8229600" cy="792162"/>
          </a:xfrm>
        </p:spPr>
        <p:txBody>
          <a:bodyPr anchor="t"/>
          <a:lstStyle/>
          <a:p>
            <a:r>
              <a:rPr lang="en-US" altLang="en-US" sz="4000" smtClean="0"/>
              <a:t>Statistical Reasoning</a:t>
            </a:r>
          </a:p>
        </p:txBody>
      </p:sp>
      <p:sp>
        <p:nvSpPr>
          <p:cNvPr id="215043" name="Rectangle 4"/>
          <p:cNvSpPr>
            <a:spLocks noChangeArrowheads="1"/>
          </p:cNvSpPr>
          <p:nvPr/>
        </p:nvSpPr>
        <p:spPr bwMode="auto">
          <a:xfrm>
            <a:off x="76200" y="990600"/>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9438" indent="-5794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Berlin Sans FB" panose="020E0602020502020306" pitchFamily="34" charset="0"/>
              </a:rPr>
              <a:t>E. Inference</a:t>
            </a:r>
          </a:p>
          <a:p>
            <a:pPr>
              <a:buFontTx/>
              <a:buNone/>
            </a:pPr>
            <a:r>
              <a:rPr lang="en-US" altLang="en-US">
                <a:latin typeface="Berlin Sans FB" panose="020E0602020502020306" pitchFamily="34" charset="0"/>
              </a:rPr>
              <a:t>     1. Does the sample represent the pop.?</a:t>
            </a:r>
          </a:p>
        </p:txBody>
      </p:sp>
      <p:sp>
        <p:nvSpPr>
          <p:cNvPr id="61446" name="Rectangle 6"/>
          <p:cNvSpPr>
            <a:spLocks noChangeArrowheads="1"/>
          </p:cNvSpPr>
          <p:nvPr/>
        </p:nvSpPr>
        <p:spPr bwMode="auto">
          <a:xfrm>
            <a:off x="0" y="2057400"/>
            <a:ext cx="9144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036638" indent="-10366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Berlin Sans FB" panose="020E0602020502020306" pitchFamily="34" charset="0"/>
              </a:rPr>
              <a:t>     2. Are differences between groups statistically significant?</a:t>
            </a:r>
          </a:p>
          <a:p>
            <a:pPr>
              <a:buFontTx/>
              <a:buNone/>
            </a:pPr>
            <a:r>
              <a:rPr lang="en-US" altLang="en-US">
                <a:latin typeface="Berlin Sans FB" panose="020E0602020502020306" pitchFamily="34" charset="0"/>
              </a:rPr>
              <a:t>          a. Big differences-good</a:t>
            </a:r>
          </a:p>
          <a:p>
            <a:pPr>
              <a:buFontTx/>
              <a:buNone/>
            </a:pPr>
            <a:r>
              <a:rPr lang="en-US" altLang="en-US">
                <a:latin typeface="Berlin Sans FB" panose="020E0602020502020306" pitchFamily="34" charset="0"/>
              </a:rPr>
              <a:t>          b. Low variability-good</a:t>
            </a:r>
          </a:p>
          <a:p>
            <a:pPr>
              <a:buFontTx/>
              <a:buNone/>
            </a:pPr>
            <a:r>
              <a:rPr lang="en-US" altLang="en-US">
                <a:latin typeface="Berlin Sans FB" panose="020E0602020502020306" pitchFamily="34" charset="0"/>
              </a:rPr>
              <a:t>          c. Big groups-good</a:t>
            </a:r>
          </a:p>
          <a:p>
            <a:pPr>
              <a:buFontTx/>
              <a:buNone/>
            </a:pPr>
            <a:r>
              <a:rPr lang="en-US" altLang="en-US">
                <a:latin typeface="Berlin Sans FB" panose="020E0602020502020306" pitchFamily="34" charset="0"/>
              </a:rPr>
              <a:t>     3.  Statistical significance is the likelihood that your results occurred by chance.  The p value (probability) must be lower than .05.  Basically want to be at least 95% certain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46">
                                            <p:txEl>
                                              <p:pRg st="0" end="0"/>
                                            </p:txEl>
                                          </p:spTgt>
                                        </p:tgtEl>
                                        <p:attrNameLst>
                                          <p:attrName>style.visibility</p:attrName>
                                        </p:attrNameLst>
                                      </p:cBhvr>
                                      <p:to>
                                        <p:strVal val="visible"/>
                                      </p:to>
                                    </p:set>
                                    <p:animEffect transition="in" filter="dissolve">
                                      <p:cBhvr>
                                        <p:cTn id="7" dur="500"/>
                                        <p:tgtEl>
                                          <p:spTgt spid="614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46">
                                            <p:txEl>
                                              <p:pRg st="1" end="1"/>
                                            </p:txEl>
                                          </p:spTgt>
                                        </p:tgtEl>
                                        <p:attrNameLst>
                                          <p:attrName>style.visibility</p:attrName>
                                        </p:attrNameLst>
                                      </p:cBhvr>
                                      <p:to>
                                        <p:strVal val="visible"/>
                                      </p:to>
                                    </p:set>
                                    <p:animEffect transition="in" filter="dissolve">
                                      <p:cBhvr>
                                        <p:cTn id="12" dur="500"/>
                                        <p:tgtEl>
                                          <p:spTgt spid="614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46">
                                            <p:txEl>
                                              <p:pRg st="2" end="2"/>
                                            </p:txEl>
                                          </p:spTgt>
                                        </p:tgtEl>
                                        <p:attrNameLst>
                                          <p:attrName>style.visibility</p:attrName>
                                        </p:attrNameLst>
                                      </p:cBhvr>
                                      <p:to>
                                        <p:strVal val="visible"/>
                                      </p:to>
                                    </p:set>
                                    <p:animEffect transition="in" filter="dissolve">
                                      <p:cBhvr>
                                        <p:cTn id="17" dur="500"/>
                                        <p:tgtEl>
                                          <p:spTgt spid="614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446">
                                            <p:txEl>
                                              <p:pRg st="3" end="3"/>
                                            </p:txEl>
                                          </p:spTgt>
                                        </p:tgtEl>
                                        <p:attrNameLst>
                                          <p:attrName>style.visibility</p:attrName>
                                        </p:attrNameLst>
                                      </p:cBhvr>
                                      <p:to>
                                        <p:strVal val="visible"/>
                                      </p:to>
                                    </p:set>
                                    <p:animEffect transition="in" filter="dissolve">
                                      <p:cBhvr>
                                        <p:cTn id="22" dur="500"/>
                                        <p:tgtEl>
                                          <p:spTgt spid="6144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1446">
                                            <p:txEl>
                                              <p:pRg st="4" end="4"/>
                                            </p:txEl>
                                          </p:spTgt>
                                        </p:tgtEl>
                                        <p:attrNameLst>
                                          <p:attrName>style.visibility</p:attrName>
                                        </p:attrNameLst>
                                      </p:cBhvr>
                                      <p:to>
                                        <p:strVal val="visible"/>
                                      </p:to>
                                    </p:set>
                                    <p:animEffect transition="in" filter="dissolve">
                                      <p:cBhvr>
                                        <p:cTn id="27" dur="500"/>
                                        <p:tgtEl>
                                          <p:spTgt spid="614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Where 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altLang="en-US" smtClean="0"/>
              <a:t>Try this for an experiment</a:t>
            </a:r>
          </a:p>
        </p:txBody>
      </p:sp>
      <p:sp>
        <p:nvSpPr>
          <p:cNvPr id="3" name="Content Placeholder 2"/>
          <p:cNvSpPr>
            <a:spLocks noGrp="1"/>
          </p:cNvSpPr>
          <p:nvPr>
            <p:ph idx="1"/>
          </p:nvPr>
        </p:nvSpPr>
        <p:spPr/>
        <p:txBody>
          <a:bodyPr/>
          <a:lstStyle/>
          <a:p>
            <a:r>
              <a:rPr lang="en-US" altLang="en-US" smtClean="0"/>
              <a:t>Hypothesis:  “If students use effortful processing in a cognitive task, their rate of recall will be better”</a:t>
            </a:r>
          </a:p>
          <a:p>
            <a:endParaRPr lang="en-US" altLang="en-US" smtClean="0"/>
          </a:p>
          <a:p>
            <a:r>
              <a:rPr lang="en-US" altLang="en-US" smtClean="0"/>
              <a:t>IV-level of processing</a:t>
            </a:r>
          </a:p>
          <a:p>
            <a:r>
              <a:rPr lang="en-US" altLang="en-US" smtClean="0"/>
              <a:t>DV-rate of recall</a:t>
            </a:r>
          </a:p>
          <a:p>
            <a:r>
              <a:rPr lang="en-US" altLang="en-US" smtClean="0"/>
              <a:t>(Think of the “IF”…”THEN” relationship</a:t>
            </a:r>
          </a:p>
          <a:p>
            <a:r>
              <a:rPr lang="en-US" altLang="en-US" smtClean="0"/>
              <a:t>“IF” you do something (IV, cause) then this will be the outcome (DV, effect)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tLang="en-US" smtClean="0"/>
              <a:t>Group 1</a:t>
            </a:r>
          </a:p>
        </p:txBody>
      </p:sp>
      <p:sp>
        <p:nvSpPr>
          <p:cNvPr id="177155" name="Content Placeholder 2"/>
          <p:cNvSpPr>
            <a:spLocks noGrp="1"/>
          </p:cNvSpPr>
          <p:nvPr>
            <p:ph idx="1"/>
          </p:nvPr>
        </p:nvSpPr>
        <p:spPr/>
        <p:txBody>
          <a:bodyPr/>
          <a:lstStyle/>
          <a:p>
            <a:r>
              <a:rPr lang="en-US" altLang="en-US" smtClean="0"/>
              <a:t>Which of the following items would be of most use to you on a deserted island?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altLang="en-US" smtClean="0"/>
              <a:t>Group 2</a:t>
            </a:r>
          </a:p>
        </p:txBody>
      </p:sp>
      <p:sp>
        <p:nvSpPr>
          <p:cNvPr id="178179" name="Content Placeholder 2"/>
          <p:cNvSpPr>
            <a:spLocks noGrp="1"/>
          </p:cNvSpPr>
          <p:nvPr>
            <p:ph idx="1"/>
          </p:nvPr>
        </p:nvSpPr>
        <p:spPr/>
        <p:txBody>
          <a:bodyPr/>
          <a:lstStyle/>
          <a:p>
            <a:r>
              <a:rPr lang="en-US" altLang="en-US" smtClean="0"/>
              <a:t>How many of the following words have three or more vowels?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US" dirty="0" smtClean="0"/>
              <a:t>Read each word and complete the task you have been instructed to complete</a:t>
            </a:r>
            <a:endParaRPr lang="en-US" dirty="0"/>
          </a:p>
        </p:txBody>
      </p:sp>
      <p:sp>
        <p:nvSpPr>
          <p:cNvPr id="220163" name="Subtitle 2"/>
          <p:cNvSpPr>
            <a:spLocks noGrp="1"/>
          </p:cNvSpPr>
          <p:nvPr>
            <p:ph type="subTitle" idx="1"/>
          </p:nvPr>
        </p:nvSpPr>
        <p:spPr>
          <a:xfrm>
            <a:off x="685800" y="3611563"/>
            <a:ext cx="7772400" cy="1200150"/>
          </a:xfrm>
        </p:spPr>
        <p:txBody>
          <a:bodyPr/>
          <a:lstStyle/>
          <a:p>
            <a:endParaRPr lang="en-US" alt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ChangeArrowheads="1"/>
          </p:cNvSpPr>
          <p:nvPr/>
        </p:nvSpPr>
        <p:spPr bwMode="auto">
          <a:xfrm>
            <a:off x="2286000" y="29670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basketball</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
          <p:cNvSpPr>
            <a:spLocks noChangeArrowheads="1"/>
          </p:cNvSpPr>
          <p:nvPr/>
        </p:nvSpPr>
        <p:spPr bwMode="auto">
          <a:xfrm>
            <a:off x="2286000" y="29670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 umbrella</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ChangeArrowheads="1"/>
          </p:cNvSpPr>
          <p:nvPr/>
        </p:nvSpPr>
        <p:spPr bwMode="auto">
          <a:xfrm>
            <a:off x="2286000" y="29670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water</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
          <p:cNvSpPr>
            <a:spLocks noChangeArrowheads="1"/>
          </p:cNvSpPr>
          <p:nvPr/>
        </p:nvSpPr>
        <p:spPr bwMode="auto">
          <a:xfrm>
            <a:off x="2286000" y="29670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window</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ChangeArrowheads="1"/>
          </p:cNvSpPr>
          <p:nvPr/>
        </p:nvSpPr>
        <p:spPr bwMode="auto">
          <a:xfrm>
            <a:off x="2286000" y="296703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elevator</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ChangeArrowheads="1"/>
          </p:cNvSpPr>
          <p:nvPr/>
        </p:nvSpPr>
        <p:spPr bwMode="auto">
          <a:xfrm>
            <a:off x="2286000" y="31051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radio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Where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ChangeArrowheads="1"/>
          </p:cNvSpPr>
          <p:nvPr/>
        </p:nvSpPr>
        <p:spPr bwMode="auto">
          <a:xfrm>
            <a:off x="2286000" y="31051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batteries</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ChangeArrowheads="1"/>
          </p:cNvSpPr>
          <p:nvPr/>
        </p:nvSpPr>
        <p:spPr bwMode="auto">
          <a:xfrm>
            <a:off x="2286000" y="31051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envelope</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2286000" y="31051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jackknife</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
          <p:cNvSpPr>
            <a:spLocks noChangeArrowheads="1"/>
          </p:cNvSpPr>
          <p:nvPr/>
        </p:nvSpPr>
        <p:spPr bwMode="auto">
          <a:xfrm>
            <a:off x="2286000" y="31051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oar</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
          <p:cNvSpPr>
            <a:spLocks noChangeArrowheads="1"/>
          </p:cNvSpPr>
          <p:nvPr/>
        </p:nvSpPr>
        <p:spPr bwMode="auto">
          <a:xfrm>
            <a:off x="2278063" y="3244850"/>
            <a:ext cx="31257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hammer</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ChangeArrowheads="1"/>
          </p:cNvSpPr>
          <p:nvPr/>
        </p:nvSpPr>
        <p:spPr bwMode="auto">
          <a:xfrm>
            <a:off x="2720975" y="3244850"/>
            <a:ext cx="41290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newspaper</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p:cNvSpPr>
            <a:spLocks noChangeArrowheads="1"/>
          </p:cNvSpPr>
          <p:nvPr/>
        </p:nvSpPr>
        <p:spPr bwMode="auto">
          <a:xfrm>
            <a:off x="3286125" y="3244850"/>
            <a:ext cx="314166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bananas</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ChangeArrowheads="1"/>
          </p:cNvSpPr>
          <p:nvPr/>
        </p:nvSpPr>
        <p:spPr bwMode="auto">
          <a:xfrm>
            <a:off x="3735388" y="3244850"/>
            <a:ext cx="15303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tent</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ChangeArrowheads="1"/>
          </p:cNvSpPr>
          <p:nvPr/>
        </p:nvSpPr>
        <p:spPr bwMode="auto">
          <a:xfrm>
            <a:off x="3983038" y="3244850"/>
            <a:ext cx="19732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t>table</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Take a break, and answer these questions…</a:t>
            </a:r>
            <a:endParaRPr lang="en-US" dirty="0"/>
          </a:p>
        </p:txBody>
      </p:sp>
      <p:sp>
        <p:nvSpPr>
          <p:cNvPr id="3" name="Content Placeholder 2"/>
          <p:cNvSpPr>
            <a:spLocks noGrp="1"/>
          </p:cNvSpPr>
          <p:nvPr>
            <p:ph idx="1"/>
          </p:nvPr>
        </p:nvSpPr>
        <p:spPr/>
        <p:txBody>
          <a:bodyPr/>
          <a:lstStyle/>
          <a:p>
            <a:r>
              <a:rPr lang="en-US" altLang="en-US" smtClean="0"/>
              <a:t>What is your zip code?</a:t>
            </a:r>
          </a:p>
          <a:p>
            <a:r>
              <a:rPr lang="en-US" altLang="en-US" smtClean="0"/>
              <a:t>What is your favorite color?</a:t>
            </a:r>
          </a:p>
          <a:p>
            <a:r>
              <a:rPr lang="en-US" altLang="en-US" smtClean="0"/>
              <a:t>What did you eat for dinner last night?</a:t>
            </a:r>
          </a:p>
          <a:p>
            <a:r>
              <a:rPr lang="en-US" altLang="en-US" smtClean="0"/>
              <a:t>What is your favorite class?</a:t>
            </a:r>
          </a:p>
          <a:p>
            <a:endParaRPr lang="en-US" altLang="en-US" smtClean="0"/>
          </a:p>
          <a:p>
            <a:r>
              <a:rPr lang="en-US" altLang="en-US" smtClean="0"/>
              <a:t>Now, try to recall as many of the words from the previous slides as you can…NO CHEATING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The Definition of Psychology</a:t>
            </a:r>
          </a:p>
        </p:txBody>
      </p:sp>
      <p:sp>
        <p:nvSpPr>
          <p:cNvPr id="6147"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1: Introduction and Careers</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Where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sz="3600" dirty="0" smtClean="0">
                <a:latin typeface="+mn-lt"/>
              </a:rPr>
              <a:t>M&amp;Ms and sampling procedures </a:t>
            </a:r>
            <a:endParaRPr lang="en-US" sz="3600" dirty="0">
              <a:latin typeface="+mn-lt"/>
            </a:endParaRPr>
          </a:p>
        </p:txBody>
      </p:sp>
      <p:sp>
        <p:nvSpPr>
          <p:cNvPr id="237571" name="Picture 2"/>
          <p:cNvSpPr>
            <a:spLocks noChangeAspect="1"/>
          </p:cNvSpPr>
          <p:nvPr/>
        </p:nvSpPr>
        <p:spPr bwMode="auto">
          <a:xfrm>
            <a:off x="2438400" y="3200400"/>
            <a:ext cx="4468813"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endParaRPr lang="en-US" altLang="en-US" smtClean="0"/>
          </a:p>
        </p:txBody>
      </p:sp>
      <p:sp>
        <p:nvSpPr>
          <p:cNvPr id="238595" name="Content Placeholder 2"/>
          <p:cNvSpPr>
            <a:spLocks noGrp="1"/>
          </p:cNvSpPr>
          <p:nvPr>
            <p:ph idx="1"/>
          </p:nvPr>
        </p:nvSpPr>
        <p:spPr/>
        <p:txBody>
          <a:bodyPr/>
          <a:lstStyle/>
          <a:p>
            <a:r>
              <a:rPr lang="en-US" altLang="en-US" sz="3600" smtClean="0"/>
              <a:t>Create a table for each color:</a:t>
            </a:r>
          </a:p>
          <a:p>
            <a:r>
              <a:rPr lang="en-US" altLang="en-US" sz="3600" smtClean="0"/>
              <a:t>Using the observed frequency of your sample, formulate expected percentages of the entire population</a:t>
            </a:r>
          </a:p>
          <a:p>
            <a:endParaRPr lang="en-US" altLang="en-US" sz="3600" smtClean="0"/>
          </a:p>
        </p:txBody>
      </p:sp>
      <p:sp>
        <p:nvSpPr>
          <p:cNvPr id="238596" name="Picture 3" descr="Bolt Mod8-e IR03.1-34.pdf - Adobe Reader"/>
          <p:cNvSpPr>
            <a:spLocks noChangeAspect="1"/>
          </p:cNvSpPr>
          <p:nvPr/>
        </p:nvSpPr>
        <p:spPr bwMode="auto">
          <a:xfrm>
            <a:off x="609600" y="4572000"/>
            <a:ext cx="792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p>
        </p:txBody>
      </p:sp>
      <p:sp>
        <p:nvSpPr>
          <p:cNvPr id="238597" name="Picture 4"/>
          <p:cNvSpPr>
            <a:spLocks noChangeAspect="1"/>
          </p:cNvSpPr>
          <p:nvPr/>
        </p:nvSpPr>
        <p:spPr bwMode="auto">
          <a:xfrm>
            <a:off x="609600" y="4537075"/>
            <a:ext cx="792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lstStyle/>
          <a:p>
            <a:endParaRPr lang="en-US" altLang="en-US" smtClean="0"/>
          </a:p>
        </p:txBody>
      </p:sp>
      <p:sp>
        <p:nvSpPr>
          <p:cNvPr id="239619" name="Content Placeholder 2"/>
          <p:cNvSpPr>
            <a:spLocks noGrp="1"/>
          </p:cNvSpPr>
          <p:nvPr>
            <p:ph idx="1"/>
          </p:nvPr>
        </p:nvSpPr>
        <p:spPr/>
        <p:txBody>
          <a:bodyPr/>
          <a:lstStyle/>
          <a:p>
            <a:r>
              <a:rPr lang="en-US" altLang="en-US" sz="3600" smtClean="0"/>
              <a:t>Now pool your data with others in your group and revise your hypothesis if necessary</a:t>
            </a:r>
          </a:p>
          <a:p>
            <a:endParaRPr lang="en-US" altLang="en-US" sz="3600" smtClean="0"/>
          </a:p>
          <a:p>
            <a:r>
              <a:rPr lang="en-US" altLang="en-US" sz="3600" smtClean="0"/>
              <a:t>Now consider the entire class</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Content Placeholder 2"/>
          <p:cNvSpPr>
            <a:spLocks noGrp="1"/>
          </p:cNvSpPr>
          <p:nvPr>
            <p:ph idx="1"/>
          </p:nvPr>
        </p:nvSpPr>
        <p:spPr>
          <a:xfrm>
            <a:off x="838200" y="609600"/>
            <a:ext cx="7521575" cy="3579813"/>
          </a:xfrm>
        </p:spPr>
        <p:txBody>
          <a:bodyPr/>
          <a:lstStyle/>
          <a:p>
            <a:r>
              <a:rPr lang="en-US" altLang="en-US" smtClean="0"/>
              <a:t>Mars.Inc. reports the actual percentages: For plain M&amp;M’s,</a:t>
            </a:r>
          </a:p>
          <a:p>
            <a:r>
              <a:rPr lang="en-US" altLang="en-US" sz="2800" smtClean="0">
                <a:latin typeface="Comic Sans MS" panose="030F0702030302020204" pitchFamily="66" charset="0"/>
              </a:rPr>
              <a:t>13 percent are brown</a:t>
            </a:r>
          </a:p>
          <a:p>
            <a:r>
              <a:rPr lang="en-US" altLang="en-US" sz="2800" smtClean="0">
                <a:latin typeface="Comic Sans MS" panose="030F0702030302020204" pitchFamily="66" charset="0"/>
              </a:rPr>
              <a:t>13 percent are red, </a:t>
            </a:r>
          </a:p>
          <a:p>
            <a:r>
              <a:rPr lang="en-US" altLang="en-US" sz="2800" smtClean="0">
                <a:latin typeface="Comic Sans MS" panose="030F0702030302020204" pitchFamily="66" charset="0"/>
              </a:rPr>
              <a:t>14 percent are yellow,</a:t>
            </a:r>
          </a:p>
          <a:p>
            <a:r>
              <a:rPr lang="en-US" altLang="en-US" sz="2800" smtClean="0">
                <a:latin typeface="Comic Sans MS" panose="030F0702030302020204" pitchFamily="66" charset="0"/>
              </a:rPr>
              <a:t>24 percent are blue, </a:t>
            </a:r>
          </a:p>
          <a:p>
            <a:r>
              <a:rPr lang="en-US" altLang="en-US" sz="2800" smtClean="0">
                <a:latin typeface="Comic Sans MS" panose="030F0702030302020204" pitchFamily="66" charset="0"/>
              </a:rPr>
              <a:t>20 percent are orange, and</a:t>
            </a:r>
          </a:p>
          <a:p>
            <a:r>
              <a:rPr lang="en-US" altLang="en-US" sz="2800" smtClean="0">
                <a:latin typeface="Comic Sans MS" panose="030F0702030302020204" pitchFamily="66" charset="0"/>
              </a:rPr>
              <a:t>16 percent are green.</a:t>
            </a:r>
          </a:p>
        </p:txBody>
      </p:sp>
      <p:sp>
        <p:nvSpPr>
          <p:cNvPr id="240643" name="Picture 1"/>
          <p:cNvSpPr>
            <a:spLocks noChangeAspect="1"/>
          </p:cNvSpPr>
          <p:nvPr/>
        </p:nvSpPr>
        <p:spPr bwMode="auto">
          <a:xfrm>
            <a:off x="5943600" y="3810000"/>
            <a:ext cx="2743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Advantages of each:</a:t>
            </a:r>
            <a:br>
              <a:rPr lang="en-US" dirty="0"/>
            </a:br>
            <a:endParaRPr lang="en-US" dirty="0"/>
          </a:p>
        </p:txBody>
      </p:sp>
      <p:sp>
        <p:nvSpPr>
          <p:cNvPr id="3" name="Content Placeholder 2"/>
          <p:cNvSpPr>
            <a:spLocks noGrp="1"/>
          </p:cNvSpPr>
          <p:nvPr>
            <p:ph idx="1"/>
          </p:nvPr>
        </p:nvSpPr>
        <p:spPr>
          <a:xfrm>
            <a:off x="457200" y="838200"/>
            <a:ext cx="8229600" cy="5867400"/>
          </a:xfrm>
        </p:spPr>
        <p:txBody>
          <a:bodyPr/>
          <a:lstStyle/>
          <a:p>
            <a:r>
              <a:rPr lang="en-US" altLang="en-US" smtClean="0"/>
              <a:t>Survey/interview </a:t>
            </a:r>
            <a:endParaRPr lang="en-US" altLang="en-US" sz="4000" smtClean="0"/>
          </a:p>
          <a:p>
            <a:pPr lvl="1"/>
            <a:r>
              <a:rPr lang="en-US" altLang="en-US" smtClean="0"/>
              <a:t>Usually anonymous, so answers are more honest </a:t>
            </a:r>
            <a:endParaRPr lang="en-US" altLang="en-US" sz="3600" smtClean="0"/>
          </a:p>
          <a:p>
            <a:pPr lvl="1"/>
            <a:r>
              <a:rPr lang="en-US" altLang="en-US" smtClean="0"/>
              <a:t>Instant feedback </a:t>
            </a:r>
            <a:endParaRPr lang="en-US" altLang="en-US" sz="3600" smtClean="0"/>
          </a:p>
          <a:p>
            <a:pPr lvl="1"/>
            <a:r>
              <a:rPr lang="en-US" altLang="en-US" smtClean="0"/>
              <a:t>Quantitative data</a:t>
            </a:r>
            <a:endParaRPr lang="en-US" altLang="en-US" sz="3600" smtClean="0"/>
          </a:p>
          <a:p>
            <a:r>
              <a:rPr lang="en-US" altLang="en-US" smtClean="0"/>
              <a:t>Case study (either longitudinal or cross-sectional) </a:t>
            </a:r>
            <a:endParaRPr lang="en-US" altLang="en-US" sz="4000" smtClean="0"/>
          </a:p>
          <a:p>
            <a:pPr lvl="1"/>
            <a:r>
              <a:rPr lang="en-US" altLang="en-US" smtClean="0"/>
              <a:t>You observe activities/reactions personally and do not rely on others’ reports </a:t>
            </a:r>
            <a:endParaRPr lang="en-US" altLang="en-US" sz="3600" smtClean="0"/>
          </a:p>
          <a:p>
            <a:pPr lvl="1"/>
            <a:r>
              <a:rPr lang="en-US" altLang="en-US" smtClean="0"/>
              <a:t>For longitudinal, you can see how a treatment/behavior changes over a long period of time </a:t>
            </a:r>
            <a:endParaRPr lang="en-US" altLang="en-US" sz="4000" smtClean="0"/>
          </a:p>
          <a:p>
            <a:pPr lvl="1"/>
            <a:r>
              <a:rPr lang="en-US" altLang="en-US" smtClean="0"/>
              <a:t>For cross-sectional, you can see if a treatment/behavior is adaptable to different age groups at a given time. </a:t>
            </a:r>
            <a:endParaRPr lang="en-US" altLang="en-US" sz="4000" smtClean="0"/>
          </a:p>
          <a:p>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heel(1)">
                                      <p:cBhvr>
                                        <p:cTn id="20" dur="2000"/>
                                        <p:tgtEl>
                                          <p:spTgt spid="3">
                                            <p:txEl>
                                              <p:pRg st="5" end="5"/>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heel(1)">
                                      <p:cBhvr>
                                        <p:cTn id="23" dur="2000"/>
                                        <p:tgtEl>
                                          <p:spTgt spid="3">
                                            <p:txEl>
                                              <p:pRg st="6" end="6"/>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heel(1)">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r>
              <a:rPr lang="en-US" altLang="en-US" smtClean="0"/>
              <a:t>Advantages cont.</a:t>
            </a:r>
          </a:p>
        </p:txBody>
      </p:sp>
      <p:sp>
        <p:nvSpPr>
          <p:cNvPr id="3" name="Content Placeholder 2"/>
          <p:cNvSpPr>
            <a:spLocks noGrp="1"/>
          </p:cNvSpPr>
          <p:nvPr>
            <p:ph idx="1"/>
          </p:nvPr>
        </p:nvSpPr>
        <p:spPr/>
        <p:txBody>
          <a:bodyPr>
            <a:normAutofit lnSpcReduction="10000"/>
          </a:bodyPr>
          <a:lstStyle/>
          <a:p>
            <a:pPr>
              <a:defRPr/>
            </a:pPr>
            <a:r>
              <a:rPr lang="en-US" dirty="0"/>
              <a:t>Experiment </a:t>
            </a:r>
            <a:endParaRPr lang="en-US" sz="4000" dirty="0"/>
          </a:p>
          <a:p>
            <a:pPr lvl="1">
              <a:defRPr/>
            </a:pPr>
            <a:r>
              <a:rPr lang="en-US" dirty="0"/>
              <a:t>You decide what you are looking for before you start, and set </a:t>
            </a:r>
            <a:r>
              <a:rPr lang="en-US" dirty="0" smtClean="0"/>
              <a:t>the</a:t>
            </a:r>
            <a:r>
              <a:rPr lang="en-US" sz="3600" dirty="0"/>
              <a:t> </a:t>
            </a:r>
            <a:r>
              <a:rPr lang="en-US" dirty="0" smtClean="0"/>
              <a:t>experiment </a:t>
            </a:r>
            <a:r>
              <a:rPr lang="en-US" dirty="0"/>
              <a:t>up to directly show </a:t>
            </a:r>
            <a:endParaRPr lang="en-US" sz="4000" dirty="0"/>
          </a:p>
          <a:p>
            <a:pPr marL="457200" lvl="1" indent="0">
              <a:buFont typeface="Verdana" panose="020B0604030504040204" pitchFamily="34" charset="0"/>
              <a:buNone/>
              <a:defRPr/>
            </a:pPr>
            <a:r>
              <a:rPr lang="en-US" dirty="0" smtClean="0"/>
              <a:t>	your </a:t>
            </a:r>
            <a:r>
              <a:rPr lang="en-US" dirty="0"/>
              <a:t>hypothesis as part of the scientific method. </a:t>
            </a:r>
            <a:endParaRPr lang="en-US" sz="3600" dirty="0"/>
          </a:p>
          <a:p>
            <a:pPr lvl="1">
              <a:defRPr/>
            </a:pPr>
            <a:r>
              <a:rPr lang="en-US" dirty="0"/>
              <a:t>You can focus more on </a:t>
            </a:r>
            <a:r>
              <a:rPr lang="en-US" u="sng" dirty="0"/>
              <a:t>causation</a:t>
            </a:r>
            <a:r>
              <a:rPr lang="en-US" dirty="0"/>
              <a:t>, and less on correlation. </a:t>
            </a:r>
          </a:p>
          <a:p>
            <a:pPr lvl="1">
              <a:defRPr/>
            </a:pPr>
            <a:r>
              <a:rPr lang="en-US" dirty="0" smtClean="0"/>
              <a:t>By operationally defining your  variables you can help replication which leads to reliability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anim calcmode="lin" valueType="num">
                                      <p:cBhvr>
                                        <p:cTn id="1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r>
              <a:rPr lang="en-US" altLang="en-US" smtClean="0"/>
              <a:t>Disadvantages…</a:t>
            </a:r>
          </a:p>
        </p:txBody>
      </p:sp>
      <p:sp>
        <p:nvSpPr>
          <p:cNvPr id="3" name="Content Placeholder 2"/>
          <p:cNvSpPr>
            <a:spLocks noGrp="1"/>
          </p:cNvSpPr>
          <p:nvPr>
            <p:ph idx="1"/>
          </p:nvPr>
        </p:nvSpPr>
        <p:spPr/>
        <p:txBody>
          <a:bodyPr>
            <a:normAutofit fontScale="92500" lnSpcReduction="20000"/>
          </a:bodyPr>
          <a:lstStyle/>
          <a:p>
            <a:pPr>
              <a:defRPr/>
            </a:pPr>
            <a:r>
              <a:rPr lang="en-US" dirty="0"/>
              <a:t>Survey/interview </a:t>
            </a:r>
            <a:endParaRPr lang="en-US" sz="4000" dirty="0"/>
          </a:p>
          <a:p>
            <a:pPr lvl="1">
              <a:defRPr/>
            </a:pPr>
            <a:r>
              <a:rPr lang="en-US" dirty="0"/>
              <a:t>You have to control for different types of bias or leading questions. </a:t>
            </a:r>
            <a:endParaRPr lang="en-US" sz="3600" dirty="0"/>
          </a:p>
          <a:p>
            <a:pPr lvl="1">
              <a:defRPr/>
            </a:pPr>
            <a:r>
              <a:rPr lang="en-US" dirty="0"/>
              <a:t>You have to make sure you have a representative population and a random </a:t>
            </a:r>
            <a:r>
              <a:rPr lang="en-US" dirty="0" smtClean="0"/>
              <a:t>sample </a:t>
            </a:r>
            <a:r>
              <a:rPr lang="en-US" dirty="0"/>
              <a:t>of that population.</a:t>
            </a:r>
            <a:endParaRPr lang="en-US" sz="4000" dirty="0"/>
          </a:p>
          <a:p>
            <a:pPr>
              <a:defRPr/>
            </a:pPr>
            <a:r>
              <a:rPr lang="en-US" dirty="0"/>
              <a:t>Case study </a:t>
            </a:r>
            <a:endParaRPr lang="en-US" sz="4000" dirty="0"/>
          </a:p>
          <a:p>
            <a:pPr lvl="1">
              <a:defRPr/>
            </a:pPr>
            <a:r>
              <a:rPr lang="en-US" dirty="0"/>
              <a:t>Your findings may be specific to the particular subject you have chosen. </a:t>
            </a:r>
            <a:r>
              <a:rPr lang="en-US" dirty="0" smtClean="0"/>
              <a:t>They </a:t>
            </a:r>
            <a:r>
              <a:rPr lang="en-US" dirty="0"/>
              <a:t>may be the exception to the norm (though it worked out in Piaget’s case). </a:t>
            </a:r>
            <a:endParaRPr lang="en-US" sz="4000" dirty="0"/>
          </a:p>
          <a:p>
            <a:pPr lvl="1">
              <a:defRPr/>
            </a:pPr>
            <a:r>
              <a:rPr lang="en-US" dirty="0"/>
              <a:t>Time, time, time … you need a lot of it. </a:t>
            </a:r>
            <a:endParaRPr lang="en-US" sz="3600" dirty="0"/>
          </a:p>
          <a:p>
            <a:pPr>
              <a:defRPr/>
            </a:pPr>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r>
              <a:rPr lang="en-US" altLang="en-US" smtClean="0"/>
              <a:t>Disadvantages cont…</a:t>
            </a:r>
          </a:p>
        </p:txBody>
      </p:sp>
      <p:sp>
        <p:nvSpPr>
          <p:cNvPr id="244739" name="Content Placeholder 2"/>
          <p:cNvSpPr>
            <a:spLocks noGrp="1"/>
          </p:cNvSpPr>
          <p:nvPr>
            <p:ph idx="1"/>
          </p:nvPr>
        </p:nvSpPr>
        <p:spPr/>
        <p:txBody>
          <a:bodyPr/>
          <a:lstStyle/>
          <a:p>
            <a:r>
              <a:rPr lang="en-US" altLang="en-US" smtClean="0"/>
              <a:t>Experiment </a:t>
            </a:r>
            <a:endParaRPr lang="en-US" altLang="en-US" sz="4000" smtClean="0"/>
          </a:p>
          <a:p>
            <a:pPr lvl="1"/>
            <a:r>
              <a:rPr lang="en-US" altLang="en-US" smtClean="0"/>
              <a:t>You have to monitor all things closely and make sure to control the environment as to limit stimuli and confounding variables</a:t>
            </a:r>
            <a:endParaRPr lang="en-US" altLang="en-US" sz="4000" smtClean="0"/>
          </a:p>
          <a:p>
            <a:pPr lvl="1"/>
            <a:r>
              <a:rPr lang="en-US" altLang="en-US" smtClean="0"/>
              <a:t>You have to make sure that you are following all ethical protocols. </a:t>
            </a:r>
            <a:endParaRPr lang="en-US" altLang="en-US" sz="3600" smtClean="0"/>
          </a:p>
          <a:p>
            <a:pPr lvl="1"/>
            <a:r>
              <a:rPr lang="en-US" altLang="en-US" smtClean="0"/>
              <a:t>Possible issues with placebo effect, employ a double-blind method</a:t>
            </a:r>
            <a:endParaRPr lang="en-US" altLang="en-US" sz="4000" smtClean="0"/>
          </a:p>
          <a:p>
            <a:endParaRPr lang="en-US" altLang="en-US"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113" y="-425450"/>
          <a:ext cx="9144000" cy="8472490"/>
        </p:xfrm>
        <a:graphic>
          <a:graphicData uri="http://schemas.openxmlformats.org/drawingml/2006/table">
            <a:tbl>
              <a:tblPr>
                <a:tableStyleId>{5C22544A-7EE6-4342-B048-85BDC9FD1C3A}</a:tableStyleId>
              </a:tblPr>
              <a:tblGrid>
                <a:gridCol w="2463709"/>
                <a:gridCol w="2952883"/>
                <a:gridCol w="3727408"/>
              </a:tblGrid>
              <a:tr h="243084">
                <a:tc>
                  <a:txBody>
                    <a:bodyPr/>
                    <a:lstStyle/>
                    <a:p>
                      <a:pPr marL="0" marR="0">
                        <a:spcBef>
                          <a:spcPts val="0"/>
                        </a:spcBef>
                        <a:spcAft>
                          <a:spcPts val="0"/>
                        </a:spcAft>
                      </a:pPr>
                      <a:r>
                        <a:rPr lang="en-US" sz="1200" dirty="0">
                          <a:effectLst/>
                        </a:rPr>
                        <a:t> </a:t>
                      </a:r>
                      <a:endParaRPr lang="en-US" sz="1200" dirty="0">
                        <a:effectLst/>
                        <a:latin typeface="Times New Roman"/>
                        <a:ea typeface="SimSun"/>
                      </a:endParaRPr>
                    </a:p>
                  </a:txBody>
                  <a:tcPr marL="68580" marR="68580" marT="0" marB="0"/>
                </a:tc>
                <a:tc>
                  <a:txBody>
                    <a:bodyPr/>
                    <a:lstStyle/>
                    <a:p>
                      <a:pPr marL="0" marR="0" algn="ctr">
                        <a:spcBef>
                          <a:spcPts val="0"/>
                        </a:spcBef>
                        <a:spcAft>
                          <a:spcPts val="0"/>
                        </a:spcAft>
                      </a:pPr>
                      <a:r>
                        <a:rPr lang="en-US" sz="1200">
                          <a:effectLst/>
                        </a:rPr>
                        <a:t>Pros</a:t>
                      </a:r>
                      <a:endParaRPr lang="en-US" sz="1200">
                        <a:effectLst/>
                        <a:latin typeface="Times New Roman"/>
                        <a:ea typeface="SimSun"/>
                      </a:endParaRPr>
                    </a:p>
                  </a:txBody>
                  <a:tcPr marL="68580" marR="68580" marT="0" marB="0"/>
                </a:tc>
                <a:tc>
                  <a:txBody>
                    <a:bodyPr/>
                    <a:lstStyle/>
                    <a:p>
                      <a:pPr marL="0" marR="0" algn="ctr">
                        <a:spcBef>
                          <a:spcPts val="0"/>
                        </a:spcBef>
                        <a:spcAft>
                          <a:spcPts val="0"/>
                        </a:spcAft>
                      </a:pPr>
                      <a:r>
                        <a:rPr lang="en-US" sz="1200" kern="0">
                          <a:effectLst/>
                        </a:rPr>
                        <a:t>Cons</a:t>
                      </a:r>
                      <a:endParaRPr lang="en-US" sz="1000" b="1" kern="0">
                        <a:effectLst/>
                        <a:latin typeface="Times New Roman"/>
                        <a:ea typeface="Times New Roman"/>
                      </a:endParaRPr>
                    </a:p>
                  </a:txBody>
                  <a:tcPr marL="68580" marR="68580" marT="0" marB="0"/>
                </a:tc>
              </a:tr>
              <a:tr h="274320">
                <a:tc gridSpan="3">
                  <a:txBody>
                    <a:bodyPr/>
                    <a:lstStyle/>
                    <a:p>
                      <a:pPr marL="0" marR="0">
                        <a:spcBef>
                          <a:spcPts val="0"/>
                        </a:spcBef>
                        <a:spcAft>
                          <a:spcPts val="0"/>
                        </a:spcAft>
                      </a:pPr>
                      <a:r>
                        <a:rPr lang="en-US" sz="1800">
                          <a:effectLst/>
                        </a:rPr>
                        <a:t>Descriptive Methods:</a:t>
                      </a:r>
                      <a:endParaRPr lang="en-US" sz="180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1645856">
                <a:tc>
                  <a:txBody>
                    <a:bodyPr/>
                    <a:lstStyle/>
                    <a:p>
                      <a:pPr marL="0" marR="0">
                        <a:spcBef>
                          <a:spcPts val="0"/>
                        </a:spcBef>
                        <a:spcAft>
                          <a:spcPts val="0"/>
                        </a:spcAft>
                      </a:pPr>
                      <a:r>
                        <a:rPr lang="en-US" sz="1800" dirty="0">
                          <a:effectLst/>
                        </a:rPr>
                        <a:t>1. Case Study </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 Allows for in-depth study</a:t>
                      </a:r>
                    </a:p>
                    <a:p>
                      <a:pPr marL="0" marR="0">
                        <a:spcBef>
                          <a:spcPts val="0"/>
                        </a:spcBef>
                        <a:spcAft>
                          <a:spcPts val="0"/>
                        </a:spcAft>
                      </a:pPr>
                      <a:r>
                        <a:rPr lang="en-US" sz="1800" dirty="0">
                          <a:effectLst/>
                        </a:rPr>
                        <a:t>- can study things otherwise impossible to study (brain damage, for example)</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single subject may not be representative; could be a fluke</a:t>
                      </a:r>
                    </a:p>
                    <a:p>
                      <a:pPr marL="0" marR="0">
                        <a:spcBef>
                          <a:spcPts val="0"/>
                        </a:spcBef>
                        <a:spcAft>
                          <a:spcPts val="0"/>
                        </a:spcAft>
                      </a:pPr>
                      <a:r>
                        <a:rPr lang="en-US" sz="1800">
                          <a:effectLst/>
                        </a:rPr>
                        <a:t>- only describe behavior; do not tell us cause and effect (or “why?”)</a:t>
                      </a:r>
                      <a:endParaRPr lang="en-US" sz="1800">
                        <a:effectLst/>
                        <a:latin typeface="Times New Roman"/>
                        <a:ea typeface="SimSun"/>
                      </a:endParaRPr>
                    </a:p>
                  </a:txBody>
                  <a:tcPr marL="68580" marR="68580" marT="0" marB="0"/>
                </a:tc>
              </a:tr>
              <a:tr h="2468783">
                <a:tc>
                  <a:txBody>
                    <a:bodyPr/>
                    <a:lstStyle/>
                    <a:p>
                      <a:pPr marL="0" marR="0">
                        <a:spcBef>
                          <a:spcPts val="0"/>
                        </a:spcBef>
                        <a:spcAft>
                          <a:spcPts val="0"/>
                        </a:spcAft>
                      </a:pPr>
                      <a:r>
                        <a:rPr lang="en-US" sz="1800" dirty="0">
                          <a:effectLst/>
                        </a:rPr>
                        <a:t>2. Survey </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 can measure attitudes, motives, and opinions</a:t>
                      </a:r>
                    </a:p>
                    <a:p>
                      <a:pPr marL="0" marR="0">
                        <a:spcBef>
                          <a:spcPts val="0"/>
                        </a:spcBef>
                        <a:spcAft>
                          <a:spcPts val="0"/>
                        </a:spcAft>
                      </a:pPr>
                      <a:r>
                        <a:rPr lang="en-US" sz="1800" dirty="0">
                          <a:effectLst/>
                        </a:rPr>
                        <a:t>- can get a lot of data easily</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wording of the questions can drastically affect results</a:t>
                      </a:r>
                    </a:p>
                    <a:p>
                      <a:pPr marL="0" marR="0">
                        <a:spcBef>
                          <a:spcPts val="0"/>
                        </a:spcBef>
                        <a:spcAft>
                          <a:spcPts val="0"/>
                        </a:spcAft>
                      </a:pPr>
                      <a:r>
                        <a:rPr lang="en-US" sz="1800">
                          <a:effectLst/>
                        </a:rPr>
                        <a:t>- relies on honesty and reflection of participants</a:t>
                      </a:r>
                    </a:p>
                    <a:p>
                      <a:pPr marL="0" marR="0">
                        <a:spcBef>
                          <a:spcPts val="0"/>
                        </a:spcBef>
                        <a:spcAft>
                          <a:spcPts val="0"/>
                        </a:spcAft>
                      </a:pPr>
                      <a:r>
                        <a:rPr lang="en-US" sz="1800">
                          <a:effectLst/>
                        </a:rPr>
                        <a:t>- small rate of return is not likely to be representative</a:t>
                      </a:r>
                    </a:p>
                    <a:p>
                      <a:pPr marL="0" marR="0">
                        <a:spcBef>
                          <a:spcPts val="0"/>
                        </a:spcBef>
                        <a:spcAft>
                          <a:spcPts val="0"/>
                        </a:spcAft>
                      </a:pPr>
                      <a:r>
                        <a:rPr lang="en-US" sz="1800">
                          <a:effectLst/>
                        </a:rPr>
                        <a:t>- only describe behavior; do not tell us cause and effect (or “why?”)</a:t>
                      </a:r>
                      <a:endParaRPr lang="en-US" sz="1800">
                        <a:effectLst/>
                        <a:latin typeface="Times New Roman"/>
                        <a:ea typeface="SimSun"/>
                      </a:endParaRPr>
                    </a:p>
                  </a:txBody>
                  <a:tcPr marL="68580" marR="68580" marT="0" marB="0"/>
                </a:tc>
              </a:tr>
              <a:tr h="822927">
                <a:tc>
                  <a:txBody>
                    <a:bodyPr/>
                    <a:lstStyle/>
                    <a:p>
                      <a:pPr marL="0" marR="0">
                        <a:spcBef>
                          <a:spcPts val="0"/>
                        </a:spcBef>
                        <a:spcAft>
                          <a:spcPts val="0"/>
                        </a:spcAft>
                      </a:pPr>
                      <a:r>
                        <a:rPr lang="en-US" sz="1800" dirty="0">
                          <a:effectLst/>
                        </a:rPr>
                        <a:t>3. Naturalistic </a:t>
                      </a:r>
                      <a:r>
                        <a:rPr lang="en-US" sz="1800" dirty="0" smtClean="0">
                          <a:effectLst/>
                        </a:rPr>
                        <a:t>     </a:t>
                      </a:r>
                    </a:p>
                    <a:p>
                      <a:pPr marL="0" marR="0">
                        <a:spcBef>
                          <a:spcPts val="0"/>
                        </a:spcBef>
                        <a:spcAft>
                          <a:spcPts val="0"/>
                        </a:spcAft>
                      </a:pPr>
                      <a:r>
                        <a:rPr lang="en-US" sz="1800" dirty="0" smtClean="0">
                          <a:effectLst/>
                        </a:rPr>
                        <a:t>         Observation </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results have ecological (real world) significance</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only describe behavior; do not tell us cause and effect (or “why?”)</a:t>
                      </a:r>
                      <a:endParaRPr lang="en-US" sz="1800">
                        <a:effectLst/>
                        <a:latin typeface="Times New Roman"/>
                        <a:ea typeface="SimSun"/>
                      </a:endParaRPr>
                    </a:p>
                  </a:txBody>
                  <a:tcPr marL="68580" marR="68580" marT="0" marB="0"/>
                </a:tc>
              </a:tr>
              <a:tr h="1371599">
                <a:tc>
                  <a:txBody>
                    <a:bodyPr/>
                    <a:lstStyle/>
                    <a:p>
                      <a:pPr marL="0" marR="0">
                        <a:spcBef>
                          <a:spcPts val="0"/>
                        </a:spcBef>
                        <a:spcAft>
                          <a:spcPts val="0"/>
                        </a:spcAft>
                      </a:pPr>
                      <a:r>
                        <a:rPr lang="en-US" sz="1800">
                          <a:effectLst/>
                        </a:rPr>
                        <a:t>4. Correlation Studies </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useful for predicting behavior</a:t>
                      </a:r>
                    </a:p>
                    <a:p>
                      <a:pPr marL="0" marR="0">
                        <a:spcBef>
                          <a:spcPts val="0"/>
                        </a:spcBef>
                        <a:spcAft>
                          <a:spcPts val="0"/>
                        </a:spcAft>
                      </a:pPr>
                      <a:r>
                        <a:rPr lang="en-US" sz="1800">
                          <a:effectLst/>
                        </a:rPr>
                        <a:t>- provides quantitative data about the strength of the relationship</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only describe behavior; do not tell us cause and effect (or “why?”)</a:t>
                      </a:r>
                      <a:endParaRPr lang="en-US" sz="1800">
                        <a:effectLst/>
                        <a:latin typeface="Times New Roman"/>
                        <a:ea typeface="SimSun"/>
                      </a:endParaRPr>
                    </a:p>
                  </a:txBody>
                  <a:tcPr marL="68580" marR="68580" marT="0" marB="0"/>
                </a:tc>
              </a:tr>
              <a:tr h="274320">
                <a:tc>
                  <a:txBody>
                    <a:bodyPr/>
                    <a:lstStyle/>
                    <a:p>
                      <a:pPr marL="0" marR="0">
                        <a:spcBef>
                          <a:spcPts val="0"/>
                        </a:spcBef>
                        <a:spcAft>
                          <a:spcPts val="0"/>
                        </a:spcAft>
                      </a:pPr>
                      <a:r>
                        <a:rPr lang="en-US" sz="1800">
                          <a:effectLst/>
                        </a:rPr>
                        <a:t> </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a:t>
                      </a:r>
                      <a:endParaRPr lang="en-US" sz="1800">
                        <a:effectLst/>
                        <a:latin typeface="Times New Roman"/>
                        <a:ea typeface="SimSun"/>
                      </a:endParaRPr>
                    </a:p>
                  </a:txBody>
                  <a:tcPr marL="68580" marR="68580" marT="0" marB="0"/>
                </a:tc>
              </a:tr>
              <a:tr h="274320">
                <a:tc gridSpan="3">
                  <a:txBody>
                    <a:bodyPr/>
                    <a:lstStyle/>
                    <a:p>
                      <a:pPr marL="0" marR="0">
                        <a:spcBef>
                          <a:spcPts val="0"/>
                        </a:spcBef>
                        <a:spcAft>
                          <a:spcPts val="0"/>
                        </a:spcAft>
                      </a:pPr>
                      <a:r>
                        <a:rPr lang="en-US" sz="1800">
                          <a:effectLst/>
                        </a:rPr>
                        <a:t>Experimentation:</a:t>
                      </a:r>
                      <a:endParaRPr lang="en-US" sz="180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1097279">
                <a:tc>
                  <a:txBody>
                    <a:bodyPr/>
                    <a:lstStyle/>
                    <a:p>
                      <a:pPr marL="0" marR="0">
                        <a:spcBef>
                          <a:spcPts val="0"/>
                        </a:spcBef>
                        <a:spcAft>
                          <a:spcPts val="0"/>
                        </a:spcAft>
                      </a:pPr>
                      <a:r>
                        <a:rPr lang="en-US" sz="1800">
                          <a:effectLst/>
                        </a:rPr>
                        <a:t>1. Experiment</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a:effectLst/>
                        </a:rPr>
                        <a:t>- Can be used to determine cause and effect relationships</a:t>
                      </a:r>
                      <a:endParaRPr lang="en-US" sz="180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 may lack ecological (real-world) significance</a:t>
                      </a:r>
                    </a:p>
                    <a:p>
                      <a:pPr marL="0" marR="0">
                        <a:spcBef>
                          <a:spcPts val="0"/>
                        </a:spcBef>
                        <a:spcAft>
                          <a:spcPts val="0"/>
                        </a:spcAft>
                      </a:pPr>
                      <a:r>
                        <a:rPr lang="en-US" sz="1800" dirty="0">
                          <a:effectLst/>
                        </a:rPr>
                        <a:t>- ethical issues may limit possibilities.</a:t>
                      </a:r>
                      <a:endParaRPr lang="en-US" sz="1800" dirty="0">
                        <a:effectLst/>
                        <a:latin typeface="Times New Roman"/>
                        <a:ea typeface="SimSu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914400"/>
            <a:ext cx="7772400" cy="1143000"/>
          </a:xfrm>
        </p:spPr>
        <p:txBody>
          <a:bodyPr>
            <a:noAutofit/>
          </a:bodyPr>
          <a:lstStyle/>
          <a:p>
            <a:r>
              <a:rPr lang="en-US" dirty="0" smtClean="0">
                <a:latin typeface="Berlin Sans FB" pitchFamily="34" charset="0"/>
              </a:rPr>
              <a:t>Social Psychology</a:t>
            </a:r>
            <a:br>
              <a:rPr lang="en-US" dirty="0" smtClean="0">
                <a:latin typeface="Berlin Sans FB" pitchFamily="34" charset="0"/>
              </a:rPr>
            </a:br>
            <a:r>
              <a:rPr lang="en-US" dirty="0" smtClean="0">
                <a:latin typeface="Berlin Sans FB" pitchFamily="34" charset="0"/>
              </a:rPr>
              <a:t>(</a:t>
            </a:r>
            <a:r>
              <a:rPr lang="en-US" altLang="en-US" dirty="0" smtClean="0">
                <a:solidFill>
                  <a:schemeClr val="tx1"/>
                </a:solidFill>
                <a:latin typeface="Berlin Sans FB" pitchFamily="34" charset="0"/>
              </a:rPr>
              <a:t>Social Thinking)</a:t>
            </a:r>
            <a:r>
              <a:rPr lang="en-US" altLang="en-US" dirty="0" smtClean="0">
                <a:solidFill>
                  <a:schemeClr val="bg2">
                    <a:lumMod val="50000"/>
                  </a:schemeClr>
                </a:solidFill>
                <a:latin typeface="Berlin Sans FB" pitchFamily="34" charset="0"/>
              </a:rPr>
              <a:t/>
            </a:r>
            <a:br>
              <a:rPr lang="en-US" altLang="en-US" dirty="0" smtClean="0">
                <a:solidFill>
                  <a:schemeClr val="bg2">
                    <a:lumMod val="50000"/>
                  </a:schemeClr>
                </a:solidFill>
                <a:latin typeface="Berlin Sans FB" pitchFamily="34" charset="0"/>
              </a:rPr>
            </a:br>
            <a:endParaRPr lang="en-US" dirty="0" smtClean="0">
              <a:latin typeface="Berlin Sans FB" pitchFamily="34" charset="0"/>
            </a:endParaRPr>
          </a:p>
        </p:txBody>
      </p:sp>
      <p:sp>
        <p:nvSpPr>
          <p:cNvPr id="4100" name="Rectangle 3"/>
          <p:cNvSpPr>
            <a:spLocks noGrp="1" noChangeArrowheads="1"/>
          </p:cNvSpPr>
          <p:nvPr>
            <p:ph idx="1"/>
          </p:nvPr>
        </p:nvSpPr>
        <p:spPr>
          <a:xfrm>
            <a:off x="1524000" y="2590800"/>
            <a:ext cx="5938838" cy="3128962"/>
          </a:xfrm>
          <a:noFill/>
        </p:spPr>
        <p:txBody>
          <a:bodyPr>
            <a:normAutofit/>
          </a:bodyPr>
          <a:lstStyle/>
          <a:p>
            <a:pPr marL="381000" lvl="1" indent="-266700" eaLnBrk="1" hangingPunct="1">
              <a:spcAft>
                <a:spcPct val="20000"/>
              </a:spcAft>
              <a:buFont typeface="Wingdings" pitchFamily="2" charset="2"/>
              <a:buChar char="§"/>
            </a:pPr>
            <a:r>
              <a:rPr lang="en-US" altLang="en-US" sz="3200" dirty="0" smtClean="0">
                <a:latin typeface="Berlin Sans FB" pitchFamily="34" charset="0"/>
              </a:rPr>
              <a:t>Attributing theory and error</a:t>
            </a:r>
          </a:p>
          <a:p>
            <a:pPr marL="381000" lvl="1" indent="-266700" eaLnBrk="1" hangingPunct="1">
              <a:spcAft>
                <a:spcPct val="20000"/>
              </a:spcAft>
              <a:buFont typeface="Wingdings" pitchFamily="2" charset="2"/>
              <a:buChar char="§"/>
            </a:pPr>
            <a:r>
              <a:rPr lang="en-US" altLang="en-US" sz="3200" dirty="0" smtClean="0">
                <a:latin typeface="Berlin Sans FB" pitchFamily="34" charset="0"/>
              </a:rPr>
              <a:t>Attitudes </a:t>
            </a:r>
            <a:endParaRPr lang="en-US" altLang="en-US" sz="3200" dirty="0">
              <a:latin typeface="Berlin Sans FB" pitchFamily="34" charset="0"/>
            </a:endParaRPr>
          </a:p>
          <a:p>
            <a:pPr marL="381000" lvl="1" indent="-266700" eaLnBrk="1" hangingPunct="1">
              <a:spcAft>
                <a:spcPct val="20000"/>
              </a:spcAft>
              <a:buFont typeface="Wingdings" pitchFamily="2" charset="2"/>
              <a:buChar char="§"/>
            </a:pPr>
            <a:r>
              <a:rPr lang="en-US" altLang="en-US" sz="3200" dirty="0" smtClean="0">
                <a:latin typeface="Berlin Sans FB" pitchFamily="34" charset="0"/>
              </a:rPr>
              <a:t>Compliance</a:t>
            </a:r>
          </a:p>
          <a:p>
            <a:pPr marL="381000" lvl="1" indent="-266700" eaLnBrk="1" hangingPunct="1">
              <a:spcAft>
                <a:spcPct val="20000"/>
              </a:spcAft>
              <a:buFont typeface="Wingdings" pitchFamily="2" charset="2"/>
              <a:buChar char="§"/>
            </a:pPr>
            <a:r>
              <a:rPr lang="en-US" altLang="en-US" sz="3200" dirty="0" smtClean="0">
                <a:latin typeface="Berlin Sans FB" pitchFamily="34" charset="0"/>
              </a:rPr>
              <a:t>Role-playing  </a:t>
            </a:r>
            <a:r>
              <a:rPr lang="en-US" altLang="en-US" sz="3200" dirty="0" err="1" smtClean="0">
                <a:latin typeface="Berlin Sans FB" pitchFamily="34" charset="0"/>
              </a:rPr>
              <a:t>Zimbardo</a:t>
            </a:r>
            <a:endParaRPr lang="en-US" altLang="en-US" sz="3200" dirty="0" smtClean="0">
              <a:latin typeface="Berlin Sans FB" pitchFamily="34" charset="0"/>
            </a:endParaRPr>
          </a:p>
        </p:txBody>
      </p:sp>
    </p:spTree>
    <p:extLst>
      <p:ext uri="{BB962C8B-B14F-4D97-AF65-F5344CB8AC3E}">
        <p14:creationId xmlns:p14="http://schemas.microsoft.com/office/powerpoint/2010/main" val="37515857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Where 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297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71513" y="290513"/>
            <a:ext cx="7772400" cy="1143000"/>
          </a:xfrm>
        </p:spPr>
        <p:txBody>
          <a:bodyPr/>
          <a:lstStyle/>
          <a:p>
            <a:pPr eaLnBrk="1" hangingPunct="1"/>
            <a:r>
              <a:rPr lang="en-US" sz="4000" dirty="0" smtClean="0">
                <a:solidFill>
                  <a:schemeClr val="tx1"/>
                </a:solidFill>
              </a:rPr>
              <a:t>Focuses in Social Psychology</a:t>
            </a:r>
          </a:p>
        </p:txBody>
      </p:sp>
      <p:sp>
        <p:nvSpPr>
          <p:cNvPr id="2164739" name="Rectangle 3"/>
          <p:cNvSpPr>
            <a:spLocks noChangeArrowheads="1"/>
          </p:cNvSpPr>
          <p:nvPr/>
        </p:nvSpPr>
        <p:spPr bwMode="auto">
          <a:xfrm>
            <a:off x="671513" y="32004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srgbClr val="1F497D">
                    <a:lumMod val="50000"/>
                  </a:srgbClr>
                </a:solidFill>
                <a:latin typeface="Berlin Sans FB" pitchFamily="34" charset="0"/>
              </a:rPr>
              <a:t>Social psychology </a:t>
            </a:r>
            <a:r>
              <a:rPr lang="en-US" sz="2800" dirty="0">
                <a:solidFill>
                  <a:prstClr val="white"/>
                </a:solidFill>
                <a:latin typeface="Berlin Sans FB" pitchFamily="34" charset="0"/>
              </a:rPr>
              <a:t>scientifically studies how we </a:t>
            </a:r>
            <a:r>
              <a:rPr lang="en-US" sz="2800" i="1" dirty="0">
                <a:solidFill>
                  <a:prstClr val="white"/>
                </a:solidFill>
                <a:latin typeface="Berlin Sans FB" pitchFamily="34" charset="0"/>
              </a:rPr>
              <a:t>think about</a:t>
            </a:r>
            <a:r>
              <a:rPr lang="en-US" sz="2800" dirty="0">
                <a:solidFill>
                  <a:prstClr val="white"/>
                </a:solidFill>
                <a:latin typeface="Berlin Sans FB" pitchFamily="34" charset="0"/>
              </a:rPr>
              <a:t>, </a:t>
            </a:r>
            <a:r>
              <a:rPr lang="en-US" sz="2800" i="1" dirty="0">
                <a:solidFill>
                  <a:prstClr val="white"/>
                </a:solidFill>
                <a:latin typeface="Berlin Sans FB" pitchFamily="34" charset="0"/>
              </a:rPr>
              <a:t>influence</a:t>
            </a:r>
            <a:r>
              <a:rPr lang="en-US" sz="2800" dirty="0">
                <a:solidFill>
                  <a:prstClr val="white"/>
                </a:solidFill>
                <a:latin typeface="Berlin Sans FB" pitchFamily="34" charset="0"/>
              </a:rPr>
              <a:t>, and </a:t>
            </a:r>
            <a:r>
              <a:rPr lang="en-US" sz="2800" i="1" dirty="0">
                <a:solidFill>
                  <a:prstClr val="white"/>
                </a:solidFill>
                <a:latin typeface="Berlin Sans FB" pitchFamily="34" charset="0"/>
              </a:rPr>
              <a:t>relate to</a:t>
            </a:r>
            <a:r>
              <a:rPr lang="en-US" sz="2800" dirty="0">
                <a:solidFill>
                  <a:prstClr val="white"/>
                </a:solidFill>
                <a:latin typeface="Berlin Sans FB" pitchFamily="34" charset="0"/>
              </a:rPr>
              <a:t> one another.</a:t>
            </a:r>
          </a:p>
        </p:txBody>
      </p:sp>
      <p:sp>
        <p:nvSpPr>
          <p:cNvPr id="5125" name="Rectangle 4"/>
          <p:cNvSpPr>
            <a:spLocks noChangeArrowheads="1"/>
          </p:cNvSpPr>
          <p:nvPr/>
        </p:nvSpPr>
        <p:spPr bwMode="auto">
          <a:xfrm>
            <a:off x="1476375" y="1600200"/>
            <a:ext cx="6148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800" dirty="0">
                <a:solidFill>
                  <a:prstClr val="white"/>
                </a:solidFill>
                <a:latin typeface="Berlin Sans FB" pitchFamily="34" charset="0"/>
              </a:rPr>
              <a:t>“We cannot live for ourselves alone.”</a:t>
            </a:r>
          </a:p>
        </p:txBody>
      </p:sp>
      <p:sp>
        <p:nvSpPr>
          <p:cNvPr id="5126" name="Rectangle 5"/>
          <p:cNvSpPr>
            <a:spLocks noChangeArrowheads="1"/>
          </p:cNvSpPr>
          <p:nvPr/>
        </p:nvSpPr>
        <p:spPr bwMode="auto">
          <a:xfrm>
            <a:off x="5002213" y="2133600"/>
            <a:ext cx="1936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1" hangingPunct="1">
              <a:spcBef>
                <a:spcPct val="20000"/>
              </a:spcBef>
            </a:pPr>
            <a:r>
              <a:rPr lang="en-US" sz="2000" dirty="0">
                <a:solidFill>
                  <a:prstClr val="white"/>
                </a:solidFill>
                <a:latin typeface="Berlin Sans FB" pitchFamily="34" charset="0"/>
              </a:rPr>
              <a:t>Herman Melville</a:t>
            </a:r>
          </a:p>
        </p:txBody>
      </p:sp>
    </p:spTree>
    <p:extLst>
      <p:ext uri="{BB962C8B-B14F-4D97-AF65-F5344CB8AC3E}">
        <p14:creationId xmlns:p14="http://schemas.microsoft.com/office/powerpoint/2010/main" val="1906189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64739"/>
                                        </p:tgtEl>
                                        <p:attrNameLst>
                                          <p:attrName>style.visibility</p:attrName>
                                        </p:attrNameLst>
                                      </p:cBhvr>
                                      <p:to>
                                        <p:strVal val="visible"/>
                                      </p:to>
                                    </p:set>
                                    <p:animEffect transition="in" filter="dissolve">
                                      <p:cBhvr>
                                        <p:cTn id="7" dur="500"/>
                                        <p:tgtEl>
                                          <p:spTgt spid="216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39"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61938"/>
            <a:ext cx="7772400" cy="1143000"/>
          </a:xfrm>
        </p:spPr>
        <p:txBody>
          <a:bodyPr>
            <a:normAutofit fontScale="90000"/>
          </a:bodyPr>
          <a:lstStyle/>
          <a:p>
            <a:pPr eaLnBrk="1" hangingPunct="1"/>
            <a:r>
              <a:rPr lang="en-US" sz="3600" dirty="0" smtClean="0">
                <a:solidFill>
                  <a:schemeClr val="tx1"/>
                </a:solidFill>
                <a:latin typeface="Berlin Sans FB" pitchFamily="34" charset="0"/>
              </a:rPr>
              <a:t>Attributing Behavior to Persons or to Situations</a:t>
            </a:r>
          </a:p>
        </p:txBody>
      </p:sp>
      <p:sp>
        <p:nvSpPr>
          <p:cNvPr id="7172" name="Rectangle 3"/>
          <p:cNvSpPr>
            <a:spLocks noGrp="1" noChangeArrowheads="1"/>
          </p:cNvSpPr>
          <p:nvPr>
            <p:ph type="body" sz="half" idx="1"/>
          </p:nvPr>
        </p:nvSpPr>
        <p:spPr>
          <a:xfrm>
            <a:off x="457200" y="1600200"/>
            <a:ext cx="4114800" cy="4495800"/>
          </a:xfrm>
        </p:spPr>
        <p:txBody>
          <a:bodyPr/>
          <a:lstStyle/>
          <a:p>
            <a:pPr marL="0" indent="0" algn="ctr" eaLnBrk="1" hangingPunct="1">
              <a:buFontTx/>
              <a:buNone/>
            </a:pPr>
            <a:r>
              <a:rPr lang="en-US" sz="2800" dirty="0" smtClean="0">
                <a:solidFill>
                  <a:schemeClr val="bg2">
                    <a:lumMod val="50000"/>
                  </a:schemeClr>
                </a:solidFill>
                <a:latin typeface="Berlin Sans FB" pitchFamily="34" charset="0"/>
              </a:rPr>
              <a:t>Attribution Theory: </a:t>
            </a:r>
            <a:r>
              <a:rPr lang="en-US" sz="2800" dirty="0" smtClean="0">
                <a:latin typeface="Berlin Sans FB" pitchFamily="34" charset="0"/>
              </a:rPr>
              <a:t>Fritz </a:t>
            </a:r>
            <a:r>
              <a:rPr lang="en-US" sz="2800" dirty="0" err="1" smtClean="0">
                <a:latin typeface="Berlin Sans FB" pitchFamily="34" charset="0"/>
              </a:rPr>
              <a:t>Heider</a:t>
            </a:r>
            <a:r>
              <a:rPr lang="en-US" sz="2800" dirty="0" smtClean="0">
                <a:latin typeface="Berlin Sans FB" pitchFamily="34" charset="0"/>
              </a:rPr>
              <a:t> (1958) suggested that we have a tendency to give causal explanations for someone’s behavior, often by crediting either the situation or the person’s disposition.</a:t>
            </a:r>
          </a:p>
        </p:txBody>
      </p:sp>
      <p:pic>
        <p:nvPicPr>
          <p:cNvPr id="7173" name="Picture 4" descr="HeiderFritzPi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600200"/>
            <a:ext cx="3276600" cy="4114800"/>
          </a:xfrm>
          <a:noFill/>
        </p:spPr>
      </p:pic>
      <p:sp>
        <p:nvSpPr>
          <p:cNvPr id="7174" name="Rectangle 5"/>
          <p:cNvSpPr>
            <a:spLocks noChangeArrowheads="1"/>
          </p:cNvSpPr>
          <p:nvPr/>
        </p:nvSpPr>
        <p:spPr bwMode="auto">
          <a:xfrm rot="5400000">
            <a:off x="7503692" y="4774020"/>
            <a:ext cx="18598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dirty="0">
                <a:solidFill>
                  <a:prstClr val="white"/>
                </a:solidFill>
                <a:latin typeface="Berlin Sans FB" pitchFamily="34" charset="0"/>
              </a:rPr>
              <a:t>http://www.stedwards.edu</a:t>
            </a:r>
          </a:p>
        </p:txBody>
      </p:sp>
      <p:sp>
        <p:nvSpPr>
          <p:cNvPr id="7175" name="Rectangle 6"/>
          <p:cNvSpPr>
            <a:spLocks noChangeArrowheads="1"/>
          </p:cNvSpPr>
          <p:nvPr/>
        </p:nvSpPr>
        <p:spPr bwMode="auto">
          <a:xfrm>
            <a:off x="6080956" y="5805488"/>
            <a:ext cx="1436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eaLnBrk="1" hangingPunct="1"/>
            <a:r>
              <a:rPr lang="en-US" sz="2000" dirty="0">
                <a:solidFill>
                  <a:prstClr val="white"/>
                </a:solidFill>
                <a:latin typeface="Berlin Sans FB" pitchFamily="34" charset="0"/>
              </a:rPr>
              <a:t>Fritz </a:t>
            </a:r>
            <a:r>
              <a:rPr lang="en-US" sz="2000" dirty="0" err="1">
                <a:solidFill>
                  <a:prstClr val="white"/>
                </a:solidFill>
                <a:latin typeface="Berlin Sans FB" pitchFamily="34" charset="0"/>
              </a:rPr>
              <a:t>Heider</a:t>
            </a:r>
            <a:endParaRPr lang="en-US" sz="2000" dirty="0">
              <a:solidFill>
                <a:prstClr val="white"/>
              </a:solidFill>
              <a:latin typeface="Berlin Sans FB" pitchFamily="34" charset="0"/>
            </a:endParaRPr>
          </a:p>
        </p:txBody>
      </p:sp>
    </p:spTree>
    <p:extLst>
      <p:ext uri="{BB962C8B-B14F-4D97-AF65-F5344CB8AC3E}">
        <p14:creationId xmlns:p14="http://schemas.microsoft.com/office/powerpoint/2010/main" val="1714343450"/>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tLang="en-US" dirty="0"/>
              <a:t>Situational Attribution</a:t>
            </a:r>
          </a:p>
        </p:txBody>
      </p:sp>
      <p:pic>
        <p:nvPicPr>
          <p:cNvPr id="206853" name="Picture 5" descr="Attribution Situation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553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807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ltLang="en-US" dirty="0"/>
              <a:t>Situational Attribution</a:t>
            </a:r>
          </a:p>
        </p:txBody>
      </p:sp>
      <p:pic>
        <p:nvPicPr>
          <p:cNvPr id="207875" name="Picture 3" descr="Attribution Situation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430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5636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tLang="en-US" dirty="0"/>
              <a:t>Situational Attribution</a:t>
            </a:r>
          </a:p>
        </p:txBody>
      </p:sp>
      <p:pic>
        <p:nvPicPr>
          <p:cNvPr id="208899" name="Picture 3" descr="Attribution Situation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430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4211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tLang="en-US" dirty="0"/>
              <a:t>Dispositional Attribution</a:t>
            </a:r>
          </a:p>
        </p:txBody>
      </p:sp>
      <p:pic>
        <p:nvPicPr>
          <p:cNvPr id="209923" name="Picture 3" descr="Attribution Dispositional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430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0633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altLang="en-US" dirty="0"/>
              <a:t>Dispositional Attribution</a:t>
            </a:r>
          </a:p>
        </p:txBody>
      </p:sp>
      <p:pic>
        <p:nvPicPr>
          <p:cNvPr id="210947" name="Picture 3" descr="Attribution Dispositional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430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507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57200" y="274638"/>
            <a:ext cx="8229600" cy="868362"/>
          </a:xfrm>
        </p:spPr>
        <p:txBody>
          <a:bodyPr/>
          <a:lstStyle/>
          <a:p>
            <a:r>
              <a:rPr lang="en-US" altLang="en-US" dirty="0"/>
              <a:t>Dispositional Attribution</a:t>
            </a:r>
          </a:p>
        </p:txBody>
      </p:sp>
      <p:pic>
        <p:nvPicPr>
          <p:cNvPr id="211971" name="Picture 3" descr="Attribution Dispositional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9906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1315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Attribution</a:t>
            </a:r>
          </a:p>
        </p:txBody>
      </p:sp>
      <p:pic>
        <p:nvPicPr>
          <p:cNvPr id="212995" name="Picture 3" descr="Attribution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43000"/>
            <a:ext cx="6554787" cy="571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4913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dirty="0">
                <a:solidFill>
                  <a:schemeClr val="bg2">
                    <a:lumMod val="50000"/>
                  </a:schemeClr>
                </a:solidFill>
                <a:latin typeface="Berlin Sans FB" pitchFamily="34" charset="0"/>
              </a:rPr>
              <a:t>Fundamental Attribution Error</a:t>
            </a:r>
          </a:p>
        </p:txBody>
      </p:sp>
      <p:sp>
        <p:nvSpPr>
          <p:cNvPr id="137219" name="Rectangle 3"/>
          <p:cNvSpPr>
            <a:spLocks noGrp="1" noChangeArrowheads="1"/>
          </p:cNvSpPr>
          <p:nvPr>
            <p:ph idx="1"/>
          </p:nvPr>
        </p:nvSpPr>
        <p:spPr>
          <a:xfrm>
            <a:off x="457200" y="1600200"/>
            <a:ext cx="8001000" cy="4525963"/>
          </a:xfrm>
        </p:spPr>
        <p:txBody>
          <a:bodyPr/>
          <a:lstStyle/>
          <a:p>
            <a:r>
              <a:rPr lang="en-US" altLang="en-US" sz="3600" dirty="0">
                <a:latin typeface="Berlin Sans FB" pitchFamily="34" charset="0"/>
              </a:rPr>
              <a:t>Tendency to attribute the behavior of others to internal disposition rather than to situations</a:t>
            </a:r>
          </a:p>
          <a:p>
            <a:r>
              <a:rPr lang="en-US" altLang="en-US" sz="3600" dirty="0">
                <a:latin typeface="Berlin Sans FB" pitchFamily="34" charset="0"/>
              </a:rPr>
              <a:t>People tend to blame or credit the person more than the situation</a:t>
            </a:r>
          </a:p>
        </p:txBody>
      </p:sp>
    </p:spTree>
    <p:extLst>
      <p:ext uri="{BB962C8B-B14F-4D97-AF65-F5344CB8AC3E}">
        <p14:creationId xmlns:p14="http://schemas.microsoft.com/office/powerpoint/2010/main" val="251105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Where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71463"/>
            <a:ext cx="7772400" cy="1143000"/>
          </a:xfrm>
        </p:spPr>
        <p:txBody>
          <a:bodyPr/>
          <a:lstStyle/>
          <a:p>
            <a:pPr eaLnBrk="1" hangingPunct="1"/>
            <a:r>
              <a:rPr lang="en-US" sz="4000" dirty="0" smtClean="0">
                <a:solidFill>
                  <a:schemeClr val="tx1"/>
                </a:solidFill>
                <a:latin typeface="Berlin Sans FB" pitchFamily="34" charset="0"/>
              </a:rPr>
              <a:t>Attitude</a:t>
            </a:r>
          </a:p>
        </p:txBody>
      </p:sp>
      <p:sp>
        <p:nvSpPr>
          <p:cNvPr id="11268" name="Rectangle 3"/>
          <p:cNvSpPr>
            <a:spLocks noGrp="1" noChangeArrowheads="1"/>
          </p:cNvSpPr>
          <p:nvPr>
            <p:ph idx="1"/>
          </p:nvPr>
        </p:nvSpPr>
        <p:spPr>
          <a:xfrm>
            <a:off x="671513" y="1600200"/>
            <a:ext cx="7772400" cy="1447800"/>
          </a:xfrm>
        </p:spPr>
        <p:txBody>
          <a:bodyPr/>
          <a:lstStyle/>
          <a:p>
            <a:pPr marL="0" indent="0" algn="ctr" eaLnBrk="1" hangingPunct="1">
              <a:buFont typeface="Wingdings" pitchFamily="2" charset="2"/>
              <a:buNone/>
            </a:pPr>
            <a:r>
              <a:rPr lang="en-US" sz="2800" dirty="0" smtClean="0">
                <a:latin typeface="Berlin Sans FB" pitchFamily="34" charset="0"/>
              </a:rPr>
              <a:t>Belief and feeling that predisposes one to respond in a particular way to objects, people and events.</a:t>
            </a:r>
          </a:p>
        </p:txBody>
      </p:sp>
      <p:sp>
        <p:nvSpPr>
          <p:cNvPr id="11269" name="Rectangle 4"/>
          <p:cNvSpPr>
            <a:spLocks noChangeArrowheads="1"/>
          </p:cNvSpPr>
          <p:nvPr/>
        </p:nvSpPr>
        <p:spPr bwMode="auto">
          <a:xfrm>
            <a:off x="671513" y="34290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If we </a:t>
            </a:r>
            <a:r>
              <a:rPr lang="en-US" sz="2800" i="1" dirty="0">
                <a:solidFill>
                  <a:prstClr val="white"/>
                </a:solidFill>
                <a:latin typeface="Berlin Sans FB" pitchFamily="34" charset="0"/>
              </a:rPr>
              <a:t>believe</a:t>
            </a:r>
            <a:r>
              <a:rPr lang="en-US" sz="2800" dirty="0">
                <a:solidFill>
                  <a:prstClr val="white"/>
                </a:solidFill>
                <a:latin typeface="Berlin Sans FB" pitchFamily="34" charset="0"/>
              </a:rPr>
              <a:t> a person is mean, we may </a:t>
            </a:r>
            <a:r>
              <a:rPr lang="en-US" sz="2800" i="1" dirty="0">
                <a:solidFill>
                  <a:prstClr val="white"/>
                </a:solidFill>
                <a:latin typeface="Berlin Sans FB" pitchFamily="34" charset="0"/>
              </a:rPr>
              <a:t>feel</a:t>
            </a:r>
            <a:r>
              <a:rPr lang="en-US" sz="2800" dirty="0">
                <a:solidFill>
                  <a:prstClr val="white"/>
                </a:solidFill>
                <a:latin typeface="Berlin Sans FB" pitchFamily="34" charset="0"/>
              </a:rPr>
              <a:t> dislike for the person and </a:t>
            </a:r>
            <a:r>
              <a:rPr lang="en-US" sz="2800" i="1" dirty="0">
                <a:solidFill>
                  <a:prstClr val="white"/>
                </a:solidFill>
                <a:latin typeface="Berlin Sans FB" pitchFamily="34" charset="0"/>
              </a:rPr>
              <a:t>act</a:t>
            </a:r>
            <a:r>
              <a:rPr lang="en-US" sz="2800" dirty="0">
                <a:solidFill>
                  <a:prstClr val="white"/>
                </a:solidFill>
                <a:latin typeface="Berlin Sans FB" pitchFamily="34" charset="0"/>
              </a:rPr>
              <a:t> unfriendly.</a:t>
            </a:r>
          </a:p>
        </p:txBody>
      </p:sp>
    </p:spTree>
    <p:extLst>
      <p:ext uri="{BB962C8B-B14F-4D97-AF65-F5344CB8AC3E}">
        <p14:creationId xmlns:p14="http://schemas.microsoft.com/office/powerpoint/2010/main" val="546432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71513" y="276225"/>
            <a:ext cx="7772400" cy="1143000"/>
          </a:xfrm>
        </p:spPr>
        <p:txBody>
          <a:bodyPr/>
          <a:lstStyle/>
          <a:p>
            <a:pPr eaLnBrk="1" hangingPunct="1"/>
            <a:r>
              <a:rPr lang="en-US" sz="4000" dirty="0" smtClean="0">
                <a:solidFill>
                  <a:schemeClr val="tx1"/>
                </a:solidFill>
                <a:latin typeface="Berlin Sans FB" pitchFamily="34" charset="0"/>
              </a:rPr>
              <a:t>Attitudes Can Affect Action</a:t>
            </a:r>
          </a:p>
        </p:txBody>
      </p:sp>
      <p:sp>
        <p:nvSpPr>
          <p:cNvPr id="12292" name="Rectangle 3"/>
          <p:cNvSpPr>
            <a:spLocks noGrp="1" noChangeArrowheads="1"/>
          </p:cNvSpPr>
          <p:nvPr>
            <p:ph type="body" sz="half" idx="1"/>
          </p:nvPr>
        </p:nvSpPr>
        <p:spPr>
          <a:xfrm>
            <a:off x="561975" y="1600200"/>
            <a:ext cx="8001000" cy="1447800"/>
          </a:xfrm>
        </p:spPr>
        <p:txBody>
          <a:bodyPr/>
          <a:lstStyle/>
          <a:p>
            <a:pPr marL="0" indent="0" algn="ctr" eaLnBrk="1" hangingPunct="1">
              <a:buFont typeface="Wingdings" pitchFamily="2" charset="2"/>
              <a:buNone/>
            </a:pPr>
            <a:r>
              <a:rPr lang="en-US" sz="2800" dirty="0" smtClean="0">
                <a:latin typeface="Berlin Sans FB" pitchFamily="34" charset="0"/>
              </a:rPr>
              <a:t>Our attitudes predict our behaviors imperfectly because other factors including the external situation also influence behavior.</a:t>
            </a:r>
          </a:p>
        </p:txBody>
      </p:sp>
      <p:sp>
        <p:nvSpPr>
          <p:cNvPr id="12293" name="Rectangle 4"/>
          <p:cNvSpPr>
            <a:spLocks noChangeArrowheads="1"/>
          </p:cNvSpPr>
          <p:nvPr/>
        </p:nvSpPr>
        <p:spPr bwMode="auto">
          <a:xfrm>
            <a:off x="561975" y="3505200"/>
            <a:ext cx="800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Although Democrat leaders supported Bush’s attack on Iraq, under public pressure, they had their private reservations.</a:t>
            </a:r>
          </a:p>
        </p:txBody>
      </p:sp>
    </p:spTree>
    <p:extLst>
      <p:ext uri="{BB962C8B-B14F-4D97-AF65-F5344CB8AC3E}">
        <p14:creationId xmlns:p14="http://schemas.microsoft.com/office/powerpoint/2010/main" val="4095251862"/>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71513" y="276225"/>
            <a:ext cx="7772400" cy="1143000"/>
          </a:xfrm>
        </p:spPr>
        <p:txBody>
          <a:bodyPr/>
          <a:lstStyle/>
          <a:p>
            <a:pPr eaLnBrk="1" hangingPunct="1"/>
            <a:r>
              <a:rPr lang="en-US" sz="4000" dirty="0" smtClean="0">
                <a:solidFill>
                  <a:schemeClr val="tx1"/>
                </a:solidFill>
                <a:latin typeface="Berlin Sans FB" pitchFamily="34" charset="0"/>
              </a:rPr>
              <a:t>Actions Can Affect Attitudes</a:t>
            </a:r>
          </a:p>
        </p:txBody>
      </p:sp>
      <p:sp>
        <p:nvSpPr>
          <p:cNvPr id="13316" name="Rectangle 3"/>
          <p:cNvSpPr>
            <a:spLocks noGrp="1" noChangeArrowheads="1"/>
          </p:cNvSpPr>
          <p:nvPr>
            <p:ph type="body" sz="half" idx="1"/>
          </p:nvPr>
        </p:nvSpPr>
        <p:spPr>
          <a:xfrm>
            <a:off x="561975" y="1600200"/>
            <a:ext cx="8001000" cy="1447800"/>
          </a:xfrm>
        </p:spPr>
        <p:txBody>
          <a:bodyPr/>
          <a:lstStyle/>
          <a:p>
            <a:pPr marL="0" indent="0" algn="ctr" eaLnBrk="1" hangingPunct="1">
              <a:buFont typeface="Wingdings" pitchFamily="2" charset="2"/>
              <a:buNone/>
            </a:pPr>
            <a:r>
              <a:rPr lang="en-US" sz="2800" dirty="0" smtClean="0">
                <a:latin typeface="Berlin Sans FB" pitchFamily="34" charset="0"/>
              </a:rPr>
              <a:t>Not only do people stand for what they believe [attitude] in, but they start believing in what they stand for.</a:t>
            </a:r>
          </a:p>
        </p:txBody>
      </p:sp>
      <p:pic>
        <p:nvPicPr>
          <p:cNvPr id="13317"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44813" y="3048000"/>
            <a:ext cx="3100387" cy="3165475"/>
          </a:xfrm>
          <a:noFill/>
        </p:spPr>
      </p:pic>
      <p:sp>
        <p:nvSpPr>
          <p:cNvPr id="13318" name="Text Box 5"/>
          <p:cNvSpPr txBox="1">
            <a:spLocks noChangeArrowheads="1"/>
          </p:cNvSpPr>
          <p:nvPr/>
        </p:nvSpPr>
        <p:spPr bwMode="auto">
          <a:xfrm>
            <a:off x="1563944" y="6270625"/>
            <a:ext cx="5987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solidFill>
                  <a:prstClr val="white"/>
                </a:solidFill>
                <a:latin typeface="Berlin Sans FB" pitchFamily="34" charset="0"/>
              </a:rPr>
              <a:t>Cooperative actions can lead to mutual liking (beliefs).</a:t>
            </a:r>
          </a:p>
        </p:txBody>
      </p:sp>
    </p:spTree>
    <p:extLst>
      <p:ext uri="{BB962C8B-B14F-4D97-AF65-F5344CB8AC3E}">
        <p14:creationId xmlns:p14="http://schemas.microsoft.com/office/powerpoint/2010/main" val="2558425631"/>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71513" y="1524000"/>
            <a:ext cx="7772400" cy="1143000"/>
          </a:xfrm>
        </p:spPr>
        <p:txBody>
          <a:bodyPr/>
          <a:lstStyle/>
          <a:p>
            <a:pPr eaLnBrk="1" hangingPunct="1"/>
            <a:r>
              <a:rPr lang="en-US" sz="4000" dirty="0" smtClean="0">
                <a:latin typeface="Berlin Sans FB" pitchFamily="34" charset="0"/>
              </a:rPr>
              <a:t>Small Request –&gt; Large Request</a:t>
            </a:r>
          </a:p>
        </p:txBody>
      </p:sp>
      <p:sp>
        <p:nvSpPr>
          <p:cNvPr id="14341" name="Rectangle 4"/>
          <p:cNvSpPr>
            <a:spLocks noChangeArrowheads="1"/>
          </p:cNvSpPr>
          <p:nvPr/>
        </p:nvSpPr>
        <p:spPr bwMode="auto">
          <a:xfrm>
            <a:off x="707799" y="25146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srgbClr val="0000FF"/>
                </a:solidFill>
                <a:latin typeface="Berlin Sans FB" pitchFamily="34" charset="0"/>
              </a:rPr>
              <a:t>Foot-in-the-Door Phenomenon:</a:t>
            </a:r>
            <a:r>
              <a:rPr lang="en-US" sz="2800" dirty="0">
                <a:solidFill>
                  <a:srgbClr val="6600CC"/>
                </a:solidFill>
                <a:latin typeface="Berlin Sans FB" pitchFamily="34" charset="0"/>
              </a:rPr>
              <a:t> </a:t>
            </a:r>
            <a:r>
              <a:rPr lang="en-US" sz="2800" dirty="0">
                <a:solidFill>
                  <a:prstClr val="white"/>
                </a:solidFill>
                <a:latin typeface="Berlin Sans FB" pitchFamily="34" charset="0"/>
              </a:rPr>
              <a:t>tendency for people who have first agreed to a small request, to comply later with a larger request.</a:t>
            </a:r>
          </a:p>
        </p:txBody>
      </p:sp>
      <p:sp>
        <p:nvSpPr>
          <p:cNvPr id="3" name="TextBox 2"/>
          <p:cNvSpPr txBox="1"/>
          <p:nvPr/>
        </p:nvSpPr>
        <p:spPr>
          <a:xfrm>
            <a:off x="2590800" y="381000"/>
            <a:ext cx="3657600" cy="830997"/>
          </a:xfrm>
          <a:prstGeom prst="rect">
            <a:avLst/>
          </a:prstGeom>
          <a:noFill/>
        </p:spPr>
        <p:txBody>
          <a:bodyPr wrap="square" rtlCol="0">
            <a:spAutoFit/>
          </a:bodyPr>
          <a:lstStyle/>
          <a:p>
            <a:pPr eaLnBrk="1" hangingPunct="1"/>
            <a:r>
              <a:rPr lang="en-US" sz="4800" dirty="0">
                <a:solidFill>
                  <a:prstClr val="white"/>
                </a:solidFill>
                <a:latin typeface="Berlin Sans FB" pitchFamily="34" charset="0"/>
              </a:rPr>
              <a:t>Compliance</a:t>
            </a:r>
          </a:p>
        </p:txBody>
      </p:sp>
      <p:sp>
        <p:nvSpPr>
          <p:cNvPr id="4" name="TextBox 3"/>
          <p:cNvSpPr txBox="1"/>
          <p:nvPr/>
        </p:nvSpPr>
        <p:spPr>
          <a:xfrm>
            <a:off x="3124200" y="4343400"/>
            <a:ext cx="2438400" cy="1631216"/>
          </a:xfrm>
          <a:prstGeom prst="rect">
            <a:avLst/>
          </a:prstGeom>
          <a:noFill/>
        </p:spPr>
        <p:txBody>
          <a:bodyPr wrap="square" rtlCol="0">
            <a:spAutoFit/>
          </a:bodyPr>
          <a:lstStyle/>
          <a:p>
            <a:pPr eaLnBrk="1" hangingPunct="1"/>
            <a:r>
              <a:rPr lang="en-US" sz="2000" dirty="0">
                <a:solidFill>
                  <a:prstClr val="white"/>
                </a:solidFill>
                <a:latin typeface="Berlin Sans FB" pitchFamily="34" charset="0"/>
              </a:rPr>
              <a:t>“Well, if you are already spending this on a dress, what’s a few more dollars to get this?”</a:t>
            </a:r>
          </a:p>
        </p:txBody>
      </p:sp>
      <p:pic>
        <p:nvPicPr>
          <p:cNvPr id="2050" name="Picture 2" descr="http://www.weddingdressesno1.com/images/askt/img-1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14" y="3993720"/>
            <a:ext cx="2068286" cy="28271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ridalnbridal.com/wp-content/uploads/2011/04/Simple-Wedding-Gowns-6.jpg"/>
          <p:cNvPicPr>
            <a:picLocks noChangeAspect="1" noChangeArrowheads="1"/>
          </p:cNvPicPr>
          <p:nvPr/>
        </p:nvPicPr>
        <p:blipFill rotWithShape="1">
          <a:blip r:embed="rId4">
            <a:extLst>
              <a:ext uri="{28A0092B-C50C-407E-A947-70E740481C1C}">
                <a14:useLocalDpi xmlns:a14="http://schemas.microsoft.com/office/drawing/2010/main" val="0"/>
              </a:ext>
            </a:extLst>
          </a:blip>
          <a:srcRect l="19645" r="20169"/>
          <a:stretch/>
        </p:blipFill>
        <p:spPr bwMode="auto">
          <a:xfrm>
            <a:off x="707799" y="3993720"/>
            <a:ext cx="1701572" cy="28271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urved Connector 5"/>
          <p:cNvCxnSpPr/>
          <p:nvPr/>
        </p:nvCxnSpPr>
        <p:spPr>
          <a:xfrm rot="10800000">
            <a:off x="2590800" y="4343400"/>
            <a:ext cx="533400" cy="152400"/>
          </a:xfrm>
          <a:prstGeom prst="curvedConnector3">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flipV="1">
            <a:off x="4419600" y="5407316"/>
            <a:ext cx="1600200" cy="567300"/>
          </a:xfrm>
          <a:prstGeom prst="curvedConnector3">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131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80">
                                          <p:stCondLst>
                                            <p:cond delay="0"/>
                                          </p:stCondLst>
                                        </p:cTn>
                                        <p:tgtEl>
                                          <p:spTgt spid="2050"/>
                                        </p:tgtEl>
                                      </p:cBhvr>
                                    </p:animEffect>
                                    <p:anim calcmode="lin" valueType="num">
                                      <p:cBhvr>
                                        <p:cTn id="17"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2" dur="26">
                                          <p:stCondLst>
                                            <p:cond delay="650"/>
                                          </p:stCondLst>
                                        </p:cTn>
                                        <p:tgtEl>
                                          <p:spTgt spid="2050"/>
                                        </p:tgtEl>
                                      </p:cBhvr>
                                      <p:to x="100000" y="60000"/>
                                    </p:animScale>
                                    <p:animScale>
                                      <p:cBhvr>
                                        <p:cTn id="23" dur="166" decel="50000">
                                          <p:stCondLst>
                                            <p:cond delay="676"/>
                                          </p:stCondLst>
                                        </p:cTn>
                                        <p:tgtEl>
                                          <p:spTgt spid="2050"/>
                                        </p:tgtEl>
                                      </p:cBhvr>
                                      <p:to x="100000" y="100000"/>
                                    </p:animScale>
                                    <p:animScale>
                                      <p:cBhvr>
                                        <p:cTn id="24" dur="26">
                                          <p:stCondLst>
                                            <p:cond delay="1312"/>
                                          </p:stCondLst>
                                        </p:cTn>
                                        <p:tgtEl>
                                          <p:spTgt spid="2050"/>
                                        </p:tgtEl>
                                      </p:cBhvr>
                                      <p:to x="100000" y="80000"/>
                                    </p:animScale>
                                    <p:animScale>
                                      <p:cBhvr>
                                        <p:cTn id="25" dur="166" decel="50000">
                                          <p:stCondLst>
                                            <p:cond delay="1338"/>
                                          </p:stCondLst>
                                        </p:cTn>
                                        <p:tgtEl>
                                          <p:spTgt spid="2050"/>
                                        </p:tgtEl>
                                      </p:cBhvr>
                                      <p:to x="100000" y="100000"/>
                                    </p:animScale>
                                    <p:animScale>
                                      <p:cBhvr>
                                        <p:cTn id="26" dur="26">
                                          <p:stCondLst>
                                            <p:cond delay="1642"/>
                                          </p:stCondLst>
                                        </p:cTn>
                                        <p:tgtEl>
                                          <p:spTgt spid="2050"/>
                                        </p:tgtEl>
                                      </p:cBhvr>
                                      <p:to x="100000" y="90000"/>
                                    </p:animScale>
                                    <p:animScale>
                                      <p:cBhvr>
                                        <p:cTn id="27" dur="166" decel="50000">
                                          <p:stCondLst>
                                            <p:cond delay="1668"/>
                                          </p:stCondLst>
                                        </p:cTn>
                                        <p:tgtEl>
                                          <p:spTgt spid="2050"/>
                                        </p:tgtEl>
                                      </p:cBhvr>
                                      <p:to x="100000" y="100000"/>
                                    </p:animScale>
                                    <p:animScale>
                                      <p:cBhvr>
                                        <p:cTn id="28" dur="26">
                                          <p:stCondLst>
                                            <p:cond delay="1808"/>
                                          </p:stCondLst>
                                        </p:cTn>
                                        <p:tgtEl>
                                          <p:spTgt spid="2050"/>
                                        </p:tgtEl>
                                      </p:cBhvr>
                                      <p:to x="100000" y="95000"/>
                                    </p:animScale>
                                    <p:animScale>
                                      <p:cBhvr>
                                        <p:cTn id="29"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1" y="152400"/>
            <a:ext cx="8229600" cy="682852"/>
          </a:xfrm>
        </p:spPr>
        <p:txBody>
          <a:bodyPr>
            <a:normAutofit fontScale="90000"/>
          </a:bodyPr>
          <a:lstStyle/>
          <a:p>
            <a:r>
              <a:rPr lang="en-US" dirty="0" smtClean="0">
                <a:latin typeface="Berlin Sans FB" pitchFamily="34" charset="0"/>
              </a:rPr>
              <a:t>Another method of compliance</a:t>
            </a:r>
            <a:endParaRPr lang="en-US" dirty="0">
              <a:latin typeface="Berlin Sans FB" pitchFamily="34" charset="0"/>
            </a:endParaRPr>
          </a:p>
        </p:txBody>
      </p:sp>
      <p:sp>
        <p:nvSpPr>
          <p:cNvPr id="3" name="Content Placeholder 2"/>
          <p:cNvSpPr>
            <a:spLocks noGrp="1"/>
          </p:cNvSpPr>
          <p:nvPr>
            <p:ph idx="1"/>
          </p:nvPr>
        </p:nvSpPr>
        <p:spPr>
          <a:xfrm>
            <a:off x="457200" y="2122261"/>
            <a:ext cx="8229600" cy="2286000"/>
          </a:xfrm>
        </p:spPr>
        <p:txBody>
          <a:bodyPr/>
          <a:lstStyle/>
          <a:p>
            <a:r>
              <a:rPr lang="en-US" dirty="0" smtClean="0">
                <a:solidFill>
                  <a:schemeClr val="bg2">
                    <a:lumMod val="50000"/>
                  </a:schemeClr>
                </a:solidFill>
                <a:latin typeface="Berlin Sans FB" pitchFamily="34" charset="0"/>
              </a:rPr>
              <a:t>Door-in-the-face phenomenon</a:t>
            </a:r>
          </a:p>
          <a:p>
            <a:pPr lvl="1"/>
            <a:r>
              <a:rPr lang="en-US" dirty="0" smtClean="0">
                <a:latin typeface="Berlin Sans FB" pitchFamily="34" charset="0"/>
              </a:rPr>
              <a:t>After disagreeing to a large initial request, a person is more likely to agree to something that seems less expensive, painstaking, </a:t>
            </a:r>
            <a:r>
              <a:rPr lang="en-US" dirty="0" err="1" smtClean="0">
                <a:latin typeface="Berlin Sans FB" pitchFamily="34" charset="0"/>
              </a:rPr>
              <a:t>etc</a:t>
            </a:r>
            <a:endParaRPr lang="en-US" dirty="0">
              <a:latin typeface="Berlin Sans FB" pitchFamily="34" charset="0"/>
            </a:endParaRPr>
          </a:p>
        </p:txBody>
      </p:sp>
      <p:sp>
        <p:nvSpPr>
          <p:cNvPr id="4" name="Title 1"/>
          <p:cNvSpPr txBox="1">
            <a:spLocks/>
          </p:cNvSpPr>
          <p:nvPr/>
        </p:nvSpPr>
        <p:spPr bwMode="auto">
          <a:xfrm>
            <a:off x="609600" y="95749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erlin Sans FB"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dirty="0" smtClean="0">
                <a:solidFill>
                  <a:srgbClr val="EEECE1"/>
                </a:solidFill>
              </a:rPr>
              <a:t>Large request --&gt; Small request</a:t>
            </a:r>
            <a:endParaRPr lang="en-US" sz="4000" dirty="0">
              <a:solidFill>
                <a:srgbClr val="EEECE1"/>
              </a:solidFill>
            </a:endParaRPr>
          </a:p>
        </p:txBody>
      </p:sp>
      <p:sp>
        <p:nvSpPr>
          <p:cNvPr id="5" name="TextBox 4"/>
          <p:cNvSpPr txBox="1"/>
          <p:nvPr/>
        </p:nvSpPr>
        <p:spPr>
          <a:xfrm>
            <a:off x="3352800" y="4495800"/>
            <a:ext cx="2362200" cy="1938992"/>
          </a:xfrm>
          <a:prstGeom prst="rect">
            <a:avLst/>
          </a:prstGeom>
          <a:noFill/>
        </p:spPr>
        <p:txBody>
          <a:bodyPr wrap="square" rtlCol="0">
            <a:spAutoFit/>
          </a:bodyPr>
          <a:lstStyle/>
          <a:p>
            <a:pPr eaLnBrk="1" hangingPunct="1"/>
            <a:r>
              <a:rPr lang="en-US" sz="2400" dirty="0">
                <a:solidFill>
                  <a:prstClr val="white"/>
                </a:solidFill>
                <a:latin typeface="Berlin Sans FB" pitchFamily="34" charset="0"/>
              </a:rPr>
              <a:t>“So you can’t afford the luxury model, how about the next level down?”</a:t>
            </a:r>
          </a:p>
        </p:txBody>
      </p:sp>
      <p:pic>
        <p:nvPicPr>
          <p:cNvPr id="1026" name="Picture 2" descr="http://blogs.cars.com/.a/6a00d83451b3c669e2016303578afc970d-8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95800"/>
            <a:ext cx="2990407"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4audi.org/wp-content/uploads/2010/02/2005-audi-a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629" y="4399043"/>
            <a:ext cx="3296556" cy="18969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p:cNvCxnSpPr/>
          <p:nvPr/>
        </p:nvCxnSpPr>
        <p:spPr>
          <a:xfrm rot="10800000">
            <a:off x="3219008" y="4401764"/>
            <a:ext cx="590993" cy="170236"/>
          </a:xfrm>
          <a:prstGeom prst="curvedConnector3">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4953000" y="6296025"/>
            <a:ext cx="533400" cy="138767"/>
          </a:xfrm>
          <a:prstGeom prst="curvedConnector3">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randombar(horizont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276225"/>
            <a:ext cx="7772400" cy="1143000"/>
          </a:xfrm>
        </p:spPr>
        <p:txBody>
          <a:bodyPr/>
          <a:lstStyle/>
          <a:p>
            <a:pPr eaLnBrk="1" hangingPunct="1"/>
            <a:r>
              <a:rPr lang="en-US" sz="4000" dirty="0" smtClean="0">
                <a:solidFill>
                  <a:schemeClr val="tx1"/>
                </a:solidFill>
                <a:latin typeface="Berlin Sans FB" pitchFamily="34" charset="0"/>
              </a:rPr>
              <a:t>Actions Can Affect Attitudes</a:t>
            </a:r>
          </a:p>
        </p:txBody>
      </p:sp>
      <p:sp>
        <p:nvSpPr>
          <p:cNvPr id="17412" name="Rectangle 3"/>
          <p:cNvSpPr>
            <a:spLocks noGrp="1" noChangeArrowheads="1"/>
          </p:cNvSpPr>
          <p:nvPr>
            <p:ph idx="1"/>
          </p:nvPr>
        </p:nvSpPr>
        <p:spPr>
          <a:xfrm>
            <a:off x="671513" y="1600200"/>
            <a:ext cx="7786687" cy="2057400"/>
          </a:xfrm>
        </p:spPr>
        <p:txBody>
          <a:bodyPr/>
          <a:lstStyle/>
          <a:p>
            <a:pPr marL="0" indent="0" algn="ctr" eaLnBrk="1" hangingPunct="1">
              <a:buFont typeface="Wingdings" pitchFamily="2" charset="2"/>
              <a:buNone/>
            </a:pPr>
            <a:r>
              <a:rPr lang="en-US" sz="2800" dirty="0" smtClean="0">
                <a:latin typeface="Berlin Sans FB" pitchFamily="34" charset="0"/>
              </a:rPr>
              <a:t>Why do actions affect attitudes? One explanation is that when our attitudes and actions are opposed, we experience tension, called </a:t>
            </a:r>
            <a:r>
              <a:rPr lang="en-US" sz="2800" dirty="0" smtClean="0">
                <a:solidFill>
                  <a:schemeClr val="bg2">
                    <a:lumMod val="50000"/>
                  </a:schemeClr>
                </a:solidFill>
                <a:latin typeface="Berlin Sans FB" pitchFamily="34" charset="0"/>
              </a:rPr>
              <a:t>cognitive dissonance</a:t>
            </a:r>
            <a:r>
              <a:rPr lang="en-US" sz="2800" dirty="0" smtClean="0">
                <a:latin typeface="Berlin Sans FB" pitchFamily="34" charset="0"/>
              </a:rPr>
              <a:t>.</a:t>
            </a:r>
          </a:p>
        </p:txBody>
      </p:sp>
      <p:sp>
        <p:nvSpPr>
          <p:cNvPr id="2182148" name="Rectangle 4"/>
          <p:cNvSpPr>
            <a:spLocks noChangeArrowheads="1"/>
          </p:cNvSpPr>
          <p:nvPr/>
        </p:nvSpPr>
        <p:spPr bwMode="auto">
          <a:xfrm>
            <a:off x="671513" y="4429125"/>
            <a:ext cx="77866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To relieve us of this tension we bring our attitudes closer to our actions (</a:t>
            </a:r>
            <a:r>
              <a:rPr lang="en-US" sz="2800" dirty="0" err="1">
                <a:solidFill>
                  <a:prstClr val="white"/>
                </a:solidFill>
                <a:latin typeface="Berlin Sans FB" pitchFamily="34" charset="0"/>
              </a:rPr>
              <a:t>Festinger</a:t>
            </a:r>
            <a:r>
              <a:rPr lang="en-US" sz="2800" dirty="0">
                <a:solidFill>
                  <a:prstClr val="white"/>
                </a:solidFill>
                <a:latin typeface="Berlin Sans FB" pitchFamily="34" charset="0"/>
              </a:rPr>
              <a:t>, 1957). </a:t>
            </a:r>
          </a:p>
        </p:txBody>
      </p:sp>
    </p:spTree>
    <p:extLst>
      <p:ext uri="{BB962C8B-B14F-4D97-AF65-F5344CB8AC3E}">
        <p14:creationId xmlns:p14="http://schemas.microsoft.com/office/powerpoint/2010/main" val="29706008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82148"/>
                                        </p:tgtEl>
                                        <p:attrNameLst>
                                          <p:attrName>style.visibility</p:attrName>
                                        </p:attrNameLst>
                                      </p:cBhvr>
                                      <p:to>
                                        <p:strVal val="visible"/>
                                      </p:to>
                                    </p:set>
                                    <p:animEffect transition="in" filter="dissolve">
                                      <p:cBhvr>
                                        <p:cTn id="7" dur="500"/>
                                        <p:tgtEl>
                                          <p:spTgt spid="218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4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Cognitive Dissonance</a:t>
            </a:r>
          </a:p>
        </p:txBody>
      </p:sp>
      <p:pic>
        <p:nvPicPr>
          <p:cNvPr id="18436" name="Picture 3" descr="figure-53-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14413" y="1600200"/>
            <a:ext cx="7086600" cy="4879975"/>
          </a:xfrm>
          <a:noFill/>
        </p:spPr>
      </p:pic>
    </p:spTree>
    <p:extLst>
      <p:ext uri="{BB962C8B-B14F-4D97-AF65-F5344CB8AC3E}">
        <p14:creationId xmlns:p14="http://schemas.microsoft.com/office/powerpoint/2010/main" val="1648291455"/>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Role Playing Affects Attitudes</a:t>
            </a:r>
          </a:p>
        </p:txBody>
      </p:sp>
      <p:sp>
        <p:nvSpPr>
          <p:cNvPr id="15364" name="Rectangle 3"/>
          <p:cNvSpPr>
            <a:spLocks noGrp="1" noChangeArrowheads="1"/>
          </p:cNvSpPr>
          <p:nvPr>
            <p:ph type="body" sz="half" idx="1"/>
          </p:nvPr>
        </p:nvSpPr>
        <p:spPr>
          <a:xfrm>
            <a:off x="152400" y="1600200"/>
            <a:ext cx="8839200" cy="2009775"/>
          </a:xfrm>
        </p:spPr>
        <p:txBody>
          <a:bodyPr>
            <a:normAutofit fontScale="92500" lnSpcReduction="10000"/>
          </a:bodyPr>
          <a:lstStyle/>
          <a:p>
            <a:pPr marL="0" indent="0" algn="ctr" eaLnBrk="1" hangingPunct="1">
              <a:buFont typeface="Wingdings" pitchFamily="2" charset="2"/>
              <a:buNone/>
            </a:pPr>
            <a:r>
              <a:rPr lang="en-US" sz="2800" dirty="0" err="1" smtClean="0">
                <a:latin typeface="Berlin Sans FB" pitchFamily="34" charset="0"/>
              </a:rPr>
              <a:t>Zimbardo</a:t>
            </a:r>
            <a:r>
              <a:rPr lang="en-US" sz="2800" dirty="0" smtClean="0">
                <a:latin typeface="Berlin Sans FB" pitchFamily="34" charset="0"/>
              </a:rPr>
              <a:t> (1972) assigned the role of guards and prisoners to random students and found that guards and prisoners developed role appropriate attitudes.  Our schemas and perceptions affect our thinking and behaviors when we assume other roles.</a:t>
            </a:r>
          </a:p>
        </p:txBody>
      </p:sp>
      <p:pic>
        <p:nvPicPr>
          <p:cNvPr id="15365" name="Picture 4" descr="MyersPsy8e_18UN04a">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743200" y="3762047"/>
            <a:ext cx="3930650" cy="2744788"/>
          </a:xfrm>
          <a:noFill/>
        </p:spPr>
      </p:pic>
    </p:spTree>
    <p:extLst>
      <p:ext uri="{BB962C8B-B14F-4D97-AF65-F5344CB8AC3E}">
        <p14:creationId xmlns:p14="http://schemas.microsoft.com/office/powerpoint/2010/main" val="2374278814"/>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685800" y="1447800"/>
            <a:ext cx="7681912" cy="1066800"/>
          </a:xfrm>
        </p:spPr>
        <p:txBody>
          <a:bodyPr>
            <a:normAutofit fontScale="90000"/>
          </a:bodyPr>
          <a:lstStyle/>
          <a:p>
            <a:pPr eaLnBrk="1" hangingPunct="1"/>
            <a:r>
              <a:rPr lang="en-US" sz="5400" dirty="0" smtClean="0">
                <a:latin typeface="Berlin Sans FB" pitchFamily="34" charset="0"/>
              </a:rPr>
              <a:t>Social Influence</a:t>
            </a:r>
            <a:br>
              <a:rPr lang="en-US" sz="5400" dirty="0" smtClean="0">
                <a:latin typeface="Berlin Sans FB" pitchFamily="34" charset="0"/>
              </a:rPr>
            </a:br>
            <a:r>
              <a:rPr lang="en-US" dirty="0" smtClean="0">
                <a:latin typeface="Berlin Sans FB" pitchFamily="34" charset="0"/>
              </a:rPr>
              <a:t/>
            </a:r>
            <a:br>
              <a:rPr lang="en-US" dirty="0" smtClean="0">
                <a:latin typeface="Berlin Sans FB" pitchFamily="34" charset="0"/>
              </a:rPr>
            </a:br>
            <a:endParaRPr lang="en-US" sz="3600" dirty="0" smtClean="0">
              <a:solidFill>
                <a:schemeClr val="tx1"/>
              </a:solidFill>
              <a:latin typeface="Berlin Sans FB" pitchFamily="34" charset="0"/>
            </a:endParaRPr>
          </a:p>
        </p:txBody>
      </p:sp>
      <p:sp>
        <p:nvSpPr>
          <p:cNvPr id="2" name="TextBox 1"/>
          <p:cNvSpPr txBox="1"/>
          <p:nvPr/>
        </p:nvSpPr>
        <p:spPr>
          <a:xfrm>
            <a:off x="2286000" y="3048000"/>
            <a:ext cx="4572000" cy="1569660"/>
          </a:xfrm>
          <a:prstGeom prst="rect">
            <a:avLst/>
          </a:prstGeom>
          <a:noFill/>
        </p:spPr>
        <p:txBody>
          <a:bodyPr wrap="square" rtlCol="0">
            <a:spAutoFit/>
          </a:bodyPr>
          <a:lstStyle/>
          <a:p>
            <a:pPr marL="285750" indent="-285750" eaLnBrk="1" hangingPunct="1">
              <a:buFont typeface="Arial" pitchFamily="34" charset="0"/>
              <a:buChar char="•"/>
            </a:pPr>
            <a:r>
              <a:rPr lang="en-US" sz="3200" dirty="0">
                <a:solidFill>
                  <a:prstClr val="white"/>
                </a:solidFill>
                <a:latin typeface="Berlin Sans FB" pitchFamily="34" charset="0"/>
              </a:rPr>
              <a:t>Conformity-  Asch</a:t>
            </a:r>
          </a:p>
          <a:p>
            <a:pPr marL="285750" indent="-285750" eaLnBrk="1" hangingPunct="1">
              <a:buFont typeface="Arial" pitchFamily="34" charset="0"/>
              <a:buChar char="•"/>
            </a:pPr>
            <a:r>
              <a:rPr lang="en-US" sz="3200" dirty="0">
                <a:solidFill>
                  <a:prstClr val="white"/>
                </a:solidFill>
                <a:latin typeface="Berlin Sans FB" pitchFamily="34" charset="0"/>
              </a:rPr>
              <a:t>Obedience- </a:t>
            </a:r>
            <a:r>
              <a:rPr lang="en-US" sz="3200" dirty="0" err="1">
                <a:solidFill>
                  <a:prstClr val="white"/>
                </a:solidFill>
                <a:latin typeface="Berlin Sans FB" pitchFamily="34" charset="0"/>
              </a:rPr>
              <a:t>Milgram</a:t>
            </a:r>
            <a:endParaRPr lang="en-US" sz="3200" dirty="0">
              <a:solidFill>
                <a:prstClr val="white"/>
              </a:solidFill>
              <a:latin typeface="Berlin Sans FB" pitchFamily="34" charset="0"/>
            </a:endParaRPr>
          </a:p>
          <a:p>
            <a:pPr marL="285750" indent="-285750" eaLnBrk="1" hangingPunct="1">
              <a:buFont typeface="Arial" pitchFamily="34" charset="0"/>
              <a:buChar char="•"/>
            </a:pPr>
            <a:r>
              <a:rPr lang="en-US" sz="3200" dirty="0">
                <a:solidFill>
                  <a:prstClr val="white"/>
                </a:solidFill>
                <a:latin typeface="Berlin Sans FB" pitchFamily="34" charset="0"/>
              </a:rPr>
              <a:t>Persuasion</a:t>
            </a:r>
          </a:p>
        </p:txBody>
      </p:sp>
    </p:spTree>
    <p:extLst>
      <p:ext uri="{BB962C8B-B14F-4D97-AF65-F5344CB8AC3E}">
        <p14:creationId xmlns:p14="http://schemas.microsoft.com/office/powerpoint/2010/main" val="392790501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71513" y="271463"/>
            <a:ext cx="7772400" cy="1143000"/>
          </a:xfrm>
        </p:spPr>
        <p:txBody>
          <a:bodyPr/>
          <a:lstStyle/>
          <a:p>
            <a:pPr eaLnBrk="1" hangingPunct="1"/>
            <a:r>
              <a:rPr lang="en-US" sz="4000" dirty="0" smtClean="0">
                <a:solidFill>
                  <a:schemeClr val="tx1"/>
                </a:solidFill>
              </a:rPr>
              <a:t>Social Influence</a:t>
            </a:r>
          </a:p>
        </p:txBody>
      </p:sp>
      <p:sp>
        <p:nvSpPr>
          <p:cNvPr id="5124" name="Rectangle 3"/>
          <p:cNvSpPr>
            <a:spLocks noGrp="1" noChangeArrowheads="1"/>
          </p:cNvSpPr>
          <p:nvPr>
            <p:ph type="body" sz="half" idx="1"/>
          </p:nvPr>
        </p:nvSpPr>
        <p:spPr>
          <a:xfrm>
            <a:off x="671513" y="1600200"/>
            <a:ext cx="7772400" cy="1676400"/>
          </a:xfrm>
        </p:spPr>
        <p:txBody>
          <a:bodyPr/>
          <a:lstStyle/>
          <a:p>
            <a:pPr marL="0" indent="0" algn="ctr" eaLnBrk="1" hangingPunct="1">
              <a:buFont typeface="Wingdings" pitchFamily="2" charset="2"/>
              <a:buNone/>
            </a:pPr>
            <a:r>
              <a:rPr lang="en-US" sz="2800" dirty="0" smtClean="0">
                <a:latin typeface="Berlin Sans FB" pitchFamily="34" charset="0"/>
              </a:rPr>
              <a:t>The greatest contribution of social psychology is its study of attitudes, beliefs, decisions, and actions and the way they are molded by </a:t>
            </a:r>
            <a:r>
              <a:rPr lang="en-US" sz="2800" dirty="0" smtClean="0">
                <a:solidFill>
                  <a:schemeClr val="bg1"/>
                </a:solidFill>
                <a:latin typeface="Berlin Sans FB" pitchFamily="34" charset="0"/>
              </a:rPr>
              <a:t>social influence.</a:t>
            </a:r>
          </a:p>
        </p:txBody>
      </p:sp>
      <p:pic>
        <p:nvPicPr>
          <p:cNvPr id="5125" name="Picture 4" descr="MyersPsy8e_18UN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276600"/>
            <a:ext cx="9144000" cy="3402081"/>
          </a:xfrm>
          <a:noFill/>
        </p:spPr>
      </p:pic>
    </p:spTree>
    <p:extLst>
      <p:ext uri="{BB962C8B-B14F-4D97-AF65-F5344CB8AC3E}">
        <p14:creationId xmlns:p14="http://schemas.microsoft.com/office/powerpoint/2010/main" val="13821135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Where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276225"/>
            <a:ext cx="7772400" cy="1143000"/>
          </a:xfrm>
        </p:spPr>
        <p:txBody>
          <a:bodyPr/>
          <a:lstStyle/>
          <a:p>
            <a:pPr eaLnBrk="1" hangingPunct="1"/>
            <a:r>
              <a:rPr lang="en-US" sz="4000" dirty="0" smtClean="0">
                <a:solidFill>
                  <a:schemeClr val="tx1"/>
                </a:solidFill>
                <a:latin typeface="Berlin Sans FB" pitchFamily="34" charset="0"/>
              </a:rPr>
              <a:t>Conformity &amp; Obedience</a:t>
            </a:r>
          </a:p>
        </p:txBody>
      </p:sp>
      <p:sp>
        <p:nvSpPr>
          <p:cNvPr id="6148" name="Rectangle 3"/>
          <p:cNvSpPr>
            <a:spLocks noGrp="1" noChangeArrowheads="1"/>
          </p:cNvSpPr>
          <p:nvPr>
            <p:ph idx="1"/>
          </p:nvPr>
        </p:nvSpPr>
        <p:spPr>
          <a:xfrm>
            <a:off x="671513" y="1600200"/>
            <a:ext cx="7772400" cy="3276600"/>
          </a:xfrm>
        </p:spPr>
        <p:txBody>
          <a:bodyPr/>
          <a:lstStyle/>
          <a:p>
            <a:pPr marL="0" indent="0" algn="ctr" eaLnBrk="1" hangingPunct="1">
              <a:buFont typeface="Wingdings" pitchFamily="2" charset="2"/>
              <a:buNone/>
            </a:pPr>
            <a:r>
              <a:rPr lang="en-US" sz="2800" dirty="0" smtClean="0">
                <a:latin typeface="Berlin Sans FB" pitchFamily="34" charset="0"/>
              </a:rPr>
              <a:t>Behavior is contagious, modeled by one followed by another. We follow the behavior of others to conform (Asch).</a:t>
            </a:r>
          </a:p>
          <a:p>
            <a:pPr marL="0" indent="0" algn="ctr" eaLnBrk="1" hangingPunct="1">
              <a:buFont typeface="Wingdings" pitchFamily="2" charset="2"/>
              <a:buNone/>
            </a:pPr>
            <a:endParaRPr lang="en-US" sz="2800" dirty="0" smtClean="0">
              <a:latin typeface="Berlin Sans FB" pitchFamily="34" charset="0"/>
            </a:endParaRPr>
          </a:p>
          <a:p>
            <a:pPr marL="0" indent="0" algn="ctr" eaLnBrk="1" hangingPunct="1">
              <a:buFont typeface="Wingdings" pitchFamily="2" charset="2"/>
              <a:buNone/>
            </a:pPr>
            <a:r>
              <a:rPr lang="en-US" sz="2800" dirty="0" smtClean="0">
                <a:latin typeface="Berlin Sans FB" pitchFamily="34" charset="0"/>
              </a:rPr>
              <a:t>Other behaviors may be the expression of compliance (obedience) toward authority.</a:t>
            </a:r>
          </a:p>
        </p:txBody>
      </p:sp>
      <p:sp>
        <p:nvSpPr>
          <p:cNvPr id="6149" name="Rectangle 4"/>
          <p:cNvSpPr>
            <a:spLocks noChangeArrowheads="1"/>
          </p:cNvSpPr>
          <p:nvPr/>
        </p:nvSpPr>
        <p:spPr bwMode="auto">
          <a:xfrm>
            <a:off x="1743075" y="5305425"/>
            <a:ext cx="5638800" cy="457200"/>
          </a:xfrm>
          <a:prstGeom prst="rect">
            <a:avLst/>
          </a:prstGeom>
          <a:gradFill rotWithShape="1">
            <a:gsLst>
              <a:gs pos="0">
                <a:srgbClr val="CBCBFF"/>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sz="2400" dirty="0">
                <a:solidFill>
                  <a:srgbClr val="FF0000"/>
                </a:solidFill>
                <a:latin typeface="Berlin Sans FB" pitchFamily="34" charset="0"/>
              </a:rPr>
              <a:t>Conformity </a:t>
            </a:r>
            <a:r>
              <a:rPr lang="en-US" sz="2400" dirty="0">
                <a:solidFill>
                  <a:srgbClr val="FFFF00"/>
                </a:solidFill>
                <a:latin typeface="Berlin Sans FB" pitchFamily="34" charset="0"/>
              </a:rPr>
              <a:t>                               Obedience</a:t>
            </a:r>
          </a:p>
        </p:txBody>
      </p:sp>
    </p:spTree>
    <p:extLst>
      <p:ext uri="{BB962C8B-B14F-4D97-AF65-F5344CB8AC3E}">
        <p14:creationId xmlns:p14="http://schemas.microsoft.com/office/powerpoint/2010/main" val="1194447500"/>
      </p:ext>
    </p:ext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http://www.panarchy.org/asch/Asc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7612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52145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Group Pressure &amp; Conformity</a:t>
            </a:r>
          </a:p>
        </p:txBody>
      </p:sp>
      <p:pic>
        <p:nvPicPr>
          <p:cNvPr id="8196" name="Picture 3" descr="figure-54-0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376488" y="3200400"/>
            <a:ext cx="4370387" cy="3363912"/>
          </a:xfrm>
          <a:noFill/>
          <a:ln>
            <a:solidFill>
              <a:schemeClr val="tx1"/>
            </a:solidFill>
            <a:miter lim="800000"/>
            <a:headEnd/>
            <a:tailEnd/>
          </a:ln>
        </p:spPr>
      </p:pic>
      <p:sp>
        <p:nvSpPr>
          <p:cNvPr id="8197" name="Rectangle 4"/>
          <p:cNvSpPr>
            <a:spLocks noChangeArrowheads="1"/>
          </p:cNvSpPr>
          <p:nvPr/>
        </p:nvSpPr>
        <p:spPr bwMode="auto">
          <a:xfrm>
            <a:off x="747713" y="1600200"/>
            <a:ext cx="762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Suggestibility is a subtle type of conformity– adjusting our behavior or thinking toward some group standard.</a:t>
            </a:r>
          </a:p>
        </p:txBody>
      </p:sp>
    </p:spTree>
    <p:extLst>
      <p:ext uri="{BB962C8B-B14F-4D97-AF65-F5344CB8AC3E}">
        <p14:creationId xmlns:p14="http://schemas.microsoft.com/office/powerpoint/2010/main" val="4053945135"/>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71513" y="276225"/>
            <a:ext cx="7772400" cy="1143000"/>
          </a:xfrm>
        </p:spPr>
        <p:txBody>
          <a:bodyPr/>
          <a:lstStyle/>
          <a:p>
            <a:pPr eaLnBrk="1" hangingPunct="1"/>
            <a:r>
              <a:rPr lang="en-US" sz="4000" dirty="0" smtClean="0"/>
              <a:t>The Chameleon Effect</a:t>
            </a:r>
          </a:p>
        </p:txBody>
      </p:sp>
      <p:sp>
        <p:nvSpPr>
          <p:cNvPr id="9220" name="Rectangle 3"/>
          <p:cNvSpPr>
            <a:spLocks noGrp="1" noChangeArrowheads="1"/>
          </p:cNvSpPr>
          <p:nvPr>
            <p:ph type="body" sz="half" idx="1"/>
          </p:nvPr>
        </p:nvSpPr>
        <p:spPr>
          <a:xfrm>
            <a:off x="747713" y="1600200"/>
            <a:ext cx="7620000" cy="1828800"/>
          </a:xfrm>
        </p:spPr>
        <p:txBody>
          <a:bodyPr/>
          <a:lstStyle/>
          <a:p>
            <a:pPr marL="0" indent="0" algn="ctr" eaLnBrk="1" hangingPunct="1">
              <a:buFont typeface="Wingdings" pitchFamily="2" charset="2"/>
              <a:buNone/>
            </a:pPr>
            <a:r>
              <a:rPr lang="en-US" sz="2800" dirty="0" smtClean="0">
                <a:solidFill>
                  <a:schemeClr val="bg1"/>
                </a:solidFill>
                <a:latin typeface="Berlin Sans FB" pitchFamily="34" charset="0"/>
              </a:rPr>
              <a:t>Conformity: </a:t>
            </a:r>
            <a:r>
              <a:rPr lang="en-US" sz="2800" dirty="0" smtClean="0">
                <a:latin typeface="Berlin Sans FB" pitchFamily="34" charset="0"/>
              </a:rPr>
              <a:t>adjusting one’s behavior or thinking to coincide with a group standard (</a:t>
            </a:r>
            <a:r>
              <a:rPr lang="en-US" sz="2800" dirty="0" err="1" smtClean="0">
                <a:solidFill>
                  <a:schemeClr val="tx2"/>
                </a:solidFill>
                <a:latin typeface="Berlin Sans FB" pitchFamily="34" charset="0"/>
              </a:rPr>
              <a:t>Chartrand</a:t>
            </a:r>
            <a:r>
              <a:rPr lang="en-US" sz="2800" dirty="0" smtClean="0">
                <a:solidFill>
                  <a:schemeClr val="tx2"/>
                </a:solidFill>
                <a:latin typeface="Berlin Sans FB" pitchFamily="34" charset="0"/>
              </a:rPr>
              <a:t> &amp; </a:t>
            </a:r>
            <a:r>
              <a:rPr lang="en-US" sz="2800" dirty="0" err="1" smtClean="0">
                <a:solidFill>
                  <a:schemeClr val="tx2"/>
                </a:solidFill>
                <a:latin typeface="Berlin Sans FB" pitchFamily="34" charset="0"/>
              </a:rPr>
              <a:t>Bargh</a:t>
            </a:r>
            <a:r>
              <a:rPr lang="en-US" sz="2800" dirty="0" smtClean="0">
                <a:solidFill>
                  <a:schemeClr val="tx2"/>
                </a:solidFill>
                <a:latin typeface="Berlin Sans FB" pitchFamily="34" charset="0"/>
              </a:rPr>
              <a:t>, 1999)</a:t>
            </a:r>
            <a:r>
              <a:rPr lang="en-US" sz="2800" dirty="0" smtClean="0">
                <a:latin typeface="Berlin Sans FB" pitchFamily="34" charset="0"/>
              </a:rPr>
              <a:t>.</a:t>
            </a:r>
          </a:p>
        </p:txBody>
      </p:sp>
      <p:pic>
        <p:nvPicPr>
          <p:cNvPr id="9221" name="Picture 4" descr="figure-54-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700213" y="2971800"/>
            <a:ext cx="5715000" cy="3760788"/>
          </a:xfrm>
          <a:noFill/>
        </p:spPr>
      </p:pic>
    </p:spTree>
    <p:extLst>
      <p:ext uri="{BB962C8B-B14F-4D97-AF65-F5344CB8AC3E}">
        <p14:creationId xmlns:p14="http://schemas.microsoft.com/office/powerpoint/2010/main" val="753458260"/>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figure 18-05-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3429000"/>
            <a:ext cx="79756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Group Pressure &amp; Conformity</a:t>
            </a:r>
          </a:p>
        </p:txBody>
      </p:sp>
      <p:sp>
        <p:nvSpPr>
          <p:cNvPr id="10245" name="Rectangle 4"/>
          <p:cNvSpPr>
            <a:spLocks noGrp="1" noChangeArrowheads="1"/>
          </p:cNvSpPr>
          <p:nvPr>
            <p:ph idx="1"/>
          </p:nvPr>
        </p:nvSpPr>
        <p:spPr>
          <a:xfrm>
            <a:off x="685800" y="1600200"/>
            <a:ext cx="7772400" cy="1371600"/>
          </a:xfrm>
        </p:spPr>
        <p:txBody>
          <a:bodyPr/>
          <a:lstStyle/>
          <a:p>
            <a:pPr marL="0" indent="0" algn="ctr" eaLnBrk="1" hangingPunct="1">
              <a:lnSpc>
                <a:spcPct val="90000"/>
              </a:lnSpc>
              <a:buFont typeface="Wingdings" pitchFamily="2" charset="2"/>
              <a:buNone/>
            </a:pPr>
            <a:r>
              <a:rPr lang="en-US" sz="2800" dirty="0" smtClean="0">
                <a:latin typeface="Berlin Sans FB" pitchFamily="34" charset="0"/>
              </a:rPr>
              <a:t>Influence resulting from one’s willingness to accept others’ opinions about reality.</a:t>
            </a:r>
          </a:p>
        </p:txBody>
      </p:sp>
    </p:spTree>
    <p:extLst>
      <p:ext uri="{BB962C8B-B14F-4D97-AF65-F5344CB8AC3E}">
        <p14:creationId xmlns:p14="http://schemas.microsoft.com/office/powerpoint/2010/main" val="668700285"/>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66750" y="290513"/>
            <a:ext cx="7772400" cy="1143000"/>
          </a:xfrm>
        </p:spPr>
        <p:txBody>
          <a:bodyPr>
            <a:noAutofit/>
          </a:bodyPr>
          <a:lstStyle/>
          <a:p>
            <a:pPr eaLnBrk="1" hangingPunct="1"/>
            <a:r>
              <a:rPr lang="en-US" sz="3600" dirty="0" smtClean="0">
                <a:solidFill>
                  <a:schemeClr val="tx1"/>
                </a:solidFill>
                <a:latin typeface="Berlin Sans FB" pitchFamily="34" charset="0"/>
              </a:rPr>
              <a:t>Asch found that these conditions strengthen </a:t>
            </a:r>
            <a:r>
              <a:rPr lang="en-US" sz="3600" dirty="0">
                <a:solidFill>
                  <a:schemeClr val="tx1"/>
                </a:solidFill>
                <a:latin typeface="Berlin Sans FB" pitchFamily="34" charset="0"/>
              </a:rPr>
              <a:t>c</a:t>
            </a:r>
            <a:r>
              <a:rPr lang="en-US" sz="3600" dirty="0" smtClean="0">
                <a:solidFill>
                  <a:schemeClr val="tx1"/>
                </a:solidFill>
                <a:latin typeface="Berlin Sans FB" pitchFamily="34" charset="0"/>
              </a:rPr>
              <a:t>onformity</a:t>
            </a:r>
          </a:p>
        </p:txBody>
      </p:sp>
      <p:sp>
        <p:nvSpPr>
          <p:cNvPr id="2192387" name="Rectangle 3"/>
          <p:cNvSpPr>
            <a:spLocks noGrp="1" noChangeArrowheads="1"/>
          </p:cNvSpPr>
          <p:nvPr>
            <p:ph idx="1"/>
          </p:nvPr>
        </p:nvSpPr>
        <p:spPr>
          <a:xfrm>
            <a:off x="685800" y="1752600"/>
            <a:ext cx="7772400" cy="4724400"/>
          </a:xfrm>
        </p:spPr>
        <p:txBody>
          <a:bodyPr/>
          <a:lstStyle/>
          <a:p>
            <a:pPr marL="609600" indent="-609600" eaLnBrk="1" hangingPunct="1">
              <a:buFont typeface="Wingdings" pitchFamily="2" charset="2"/>
              <a:buAutoNum type="arabicPeriod"/>
            </a:pPr>
            <a:r>
              <a:rPr lang="en-US" sz="2600" dirty="0" smtClean="0">
                <a:latin typeface="Berlin Sans FB" pitchFamily="34" charset="0"/>
              </a:rPr>
              <a:t>One is made to feel incompetent or insecure.</a:t>
            </a:r>
          </a:p>
          <a:p>
            <a:pPr marL="609600" indent="-609600" eaLnBrk="1" hangingPunct="1">
              <a:buFont typeface="Wingdings" pitchFamily="2" charset="2"/>
              <a:buAutoNum type="arabicPeriod"/>
            </a:pPr>
            <a:r>
              <a:rPr lang="en-US" sz="2600" dirty="0" smtClean="0">
                <a:latin typeface="Berlin Sans FB" pitchFamily="34" charset="0"/>
              </a:rPr>
              <a:t>The group has at least three people.</a:t>
            </a:r>
          </a:p>
          <a:p>
            <a:pPr marL="609600" indent="-609600" eaLnBrk="1" hangingPunct="1">
              <a:buFont typeface="Wingdings" pitchFamily="2" charset="2"/>
              <a:buAutoNum type="arabicPeriod"/>
            </a:pPr>
            <a:r>
              <a:rPr lang="en-US" sz="2600" dirty="0" smtClean="0">
                <a:latin typeface="Berlin Sans FB" pitchFamily="34" charset="0"/>
              </a:rPr>
              <a:t>The group is unanimous.</a:t>
            </a:r>
          </a:p>
          <a:p>
            <a:pPr marL="609600" indent="-609600" eaLnBrk="1" hangingPunct="1">
              <a:buFont typeface="Wingdings" pitchFamily="2" charset="2"/>
              <a:buAutoNum type="arabicPeriod"/>
            </a:pPr>
            <a:r>
              <a:rPr lang="en-US" sz="2600" dirty="0" smtClean="0">
                <a:latin typeface="Berlin Sans FB" pitchFamily="34" charset="0"/>
              </a:rPr>
              <a:t>One admires the group’s status and attractiveness.</a:t>
            </a:r>
          </a:p>
          <a:p>
            <a:pPr marL="609600" indent="-609600" eaLnBrk="1" hangingPunct="1">
              <a:buFont typeface="Wingdings" pitchFamily="2" charset="2"/>
              <a:buAutoNum type="arabicPeriod"/>
            </a:pPr>
            <a:r>
              <a:rPr lang="en-US" sz="2600" dirty="0" smtClean="0">
                <a:latin typeface="Berlin Sans FB" pitchFamily="34" charset="0"/>
              </a:rPr>
              <a:t>One has as open mind.</a:t>
            </a:r>
          </a:p>
          <a:p>
            <a:pPr marL="609600" indent="-609600" eaLnBrk="1" hangingPunct="1">
              <a:buFont typeface="Wingdings" pitchFamily="2" charset="2"/>
              <a:buAutoNum type="arabicPeriod"/>
            </a:pPr>
            <a:r>
              <a:rPr lang="en-US" sz="2600" dirty="0" smtClean="0">
                <a:latin typeface="Berlin Sans FB" pitchFamily="34" charset="0"/>
              </a:rPr>
              <a:t>The group observes one’s behavior.</a:t>
            </a:r>
          </a:p>
          <a:p>
            <a:pPr marL="609600" indent="-609600" eaLnBrk="1" hangingPunct="1">
              <a:buFont typeface="Wingdings" pitchFamily="2" charset="2"/>
              <a:buAutoNum type="arabicPeriod"/>
            </a:pPr>
            <a:r>
              <a:rPr lang="en-US" sz="2600" dirty="0" smtClean="0">
                <a:latin typeface="Berlin Sans FB" pitchFamily="34" charset="0"/>
              </a:rPr>
              <a:t>One’s culture strongly encourages respect for social standard.</a:t>
            </a:r>
          </a:p>
          <a:p>
            <a:pPr marL="609600" indent="-609600" eaLnBrk="1" hangingPunct="1">
              <a:buFont typeface="Wingdings" pitchFamily="2" charset="2"/>
              <a:buAutoNum type="arabicPeriod"/>
            </a:pPr>
            <a:r>
              <a:rPr lang="en-US" sz="2600" dirty="0" smtClean="0">
                <a:latin typeface="Berlin Sans FB" pitchFamily="34" charset="0"/>
              </a:rPr>
              <a:t>An authority figure or respected individual models.</a:t>
            </a:r>
          </a:p>
        </p:txBody>
      </p:sp>
    </p:spTree>
    <p:extLst>
      <p:ext uri="{BB962C8B-B14F-4D97-AF65-F5344CB8AC3E}">
        <p14:creationId xmlns:p14="http://schemas.microsoft.com/office/powerpoint/2010/main" val="4111011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92387">
                                            <p:txEl>
                                              <p:pRg st="0" end="0"/>
                                            </p:txEl>
                                          </p:spTgt>
                                        </p:tgtEl>
                                        <p:attrNameLst>
                                          <p:attrName>style.visibility</p:attrName>
                                        </p:attrNameLst>
                                      </p:cBhvr>
                                      <p:to>
                                        <p:strVal val="visible"/>
                                      </p:to>
                                    </p:set>
                                    <p:animEffect transition="in" filter="dissolve">
                                      <p:cBhvr>
                                        <p:cTn id="7" dur="500"/>
                                        <p:tgtEl>
                                          <p:spTgt spid="2192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92387">
                                            <p:txEl>
                                              <p:pRg st="1" end="1"/>
                                            </p:txEl>
                                          </p:spTgt>
                                        </p:tgtEl>
                                        <p:attrNameLst>
                                          <p:attrName>style.visibility</p:attrName>
                                        </p:attrNameLst>
                                      </p:cBhvr>
                                      <p:to>
                                        <p:strVal val="visible"/>
                                      </p:to>
                                    </p:set>
                                    <p:animEffect transition="in" filter="dissolve">
                                      <p:cBhvr>
                                        <p:cTn id="12" dur="500"/>
                                        <p:tgtEl>
                                          <p:spTgt spid="2192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92387">
                                            <p:txEl>
                                              <p:pRg st="2" end="2"/>
                                            </p:txEl>
                                          </p:spTgt>
                                        </p:tgtEl>
                                        <p:attrNameLst>
                                          <p:attrName>style.visibility</p:attrName>
                                        </p:attrNameLst>
                                      </p:cBhvr>
                                      <p:to>
                                        <p:strVal val="visible"/>
                                      </p:to>
                                    </p:set>
                                    <p:animEffect transition="in" filter="dissolve">
                                      <p:cBhvr>
                                        <p:cTn id="17" dur="500"/>
                                        <p:tgtEl>
                                          <p:spTgt spid="2192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192387">
                                            <p:txEl>
                                              <p:pRg st="3" end="3"/>
                                            </p:txEl>
                                          </p:spTgt>
                                        </p:tgtEl>
                                        <p:attrNameLst>
                                          <p:attrName>style.visibility</p:attrName>
                                        </p:attrNameLst>
                                      </p:cBhvr>
                                      <p:to>
                                        <p:strVal val="visible"/>
                                      </p:to>
                                    </p:set>
                                    <p:animEffect transition="in" filter="dissolve">
                                      <p:cBhvr>
                                        <p:cTn id="22" dur="500"/>
                                        <p:tgtEl>
                                          <p:spTgt spid="2192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92387">
                                            <p:txEl>
                                              <p:pRg st="4" end="4"/>
                                            </p:txEl>
                                          </p:spTgt>
                                        </p:tgtEl>
                                        <p:attrNameLst>
                                          <p:attrName>style.visibility</p:attrName>
                                        </p:attrNameLst>
                                      </p:cBhvr>
                                      <p:to>
                                        <p:strVal val="visible"/>
                                      </p:to>
                                    </p:set>
                                    <p:animEffect transition="in" filter="dissolve">
                                      <p:cBhvr>
                                        <p:cTn id="27" dur="500"/>
                                        <p:tgtEl>
                                          <p:spTgt spid="2192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92387">
                                            <p:txEl>
                                              <p:pRg st="5" end="5"/>
                                            </p:txEl>
                                          </p:spTgt>
                                        </p:tgtEl>
                                        <p:attrNameLst>
                                          <p:attrName>style.visibility</p:attrName>
                                        </p:attrNameLst>
                                      </p:cBhvr>
                                      <p:to>
                                        <p:strVal val="visible"/>
                                      </p:to>
                                    </p:set>
                                    <p:animEffect transition="in" filter="dissolve">
                                      <p:cBhvr>
                                        <p:cTn id="32" dur="500"/>
                                        <p:tgtEl>
                                          <p:spTgt spid="21923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192387">
                                            <p:txEl>
                                              <p:pRg st="6" end="6"/>
                                            </p:txEl>
                                          </p:spTgt>
                                        </p:tgtEl>
                                        <p:attrNameLst>
                                          <p:attrName>style.visibility</p:attrName>
                                        </p:attrNameLst>
                                      </p:cBhvr>
                                      <p:to>
                                        <p:strVal val="visible"/>
                                      </p:to>
                                    </p:set>
                                    <p:animEffect transition="in" filter="dissolve">
                                      <p:cBhvr>
                                        <p:cTn id="37" dur="500"/>
                                        <p:tgtEl>
                                          <p:spTgt spid="21923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192387">
                                            <p:txEl>
                                              <p:pRg st="7" end="7"/>
                                            </p:txEl>
                                          </p:spTgt>
                                        </p:tgtEl>
                                        <p:attrNameLst>
                                          <p:attrName>style.visibility</p:attrName>
                                        </p:attrNameLst>
                                      </p:cBhvr>
                                      <p:to>
                                        <p:strVal val="visible"/>
                                      </p:to>
                                    </p:set>
                                    <p:animEffect transition="in" filter="dissolve">
                                      <p:cBhvr>
                                        <p:cTn id="42" dur="500"/>
                                        <p:tgtEl>
                                          <p:spTgt spid="2192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71513" y="261938"/>
            <a:ext cx="7772400" cy="1143000"/>
          </a:xfrm>
        </p:spPr>
        <p:txBody>
          <a:bodyPr/>
          <a:lstStyle/>
          <a:p>
            <a:pPr eaLnBrk="1" hangingPunct="1"/>
            <a:r>
              <a:rPr lang="en-US" sz="4000" dirty="0" smtClean="0">
                <a:solidFill>
                  <a:schemeClr val="tx1"/>
                </a:solidFill>
              </a:rPr>
              <a:t>Reasons for Conformity</a:t>
            </a:r>
          </a:p>
        </p:txBody>
      </p:sp>
      <p:sp>
        <p:nvSpPr>
          <p:cNvPr id="12292" name="Rectangle 3"/>
          <p:cNvSpPr>
            <a:spLocks noGrp="1" noChangeArrowheads="1"/>
          </p:cNvSpPr>
          <p:nvPr>
            <p:ph idx="1"/>
          </p:nvPr>
        </p:nvSpPr>
        <p:spPr>
          <a:xfrm>
            <a:off x="685800" y="1595438"/>
            <a:ext cx="7772400" cy="1833562"/>
          </a:xfrm>
        </p:spPr>
        <p:txBody>
          <a:bodyPr/>
          <a:lstStyle/>
          <a:p>
            <a:pPr marL="0" indent="0" algn="ctr" eaLnBrk="1" hangingPunct="1">
              <a:buFont typeface="Wingdings" pitchFamily="2" charset="2"/>
              <a:buNone/>
            </a:pPr>
            <a:r>
              <a:rPr lang="en-US" sz="2800" dirty="0" smtClean="0">
                <a:solidFill>
                  <a:schemeClr val="bg1"/>
                </a:solidFill>
              </a:rPr>
              <a:t>Normative Social Influence: </a:t>
            </a:r>
            <a:r>
              <a:rPr lang="en-US" sz="2800" dirty="0" smtClean="0"/>
              <a:t>influence resulting from a person’s desire to gain approval or avoid rejection. Respecting normative behavior, because price may be severe if not followed.</a:t>
            </a:r>
          </a:p>
        </p:txBody>
      </p:sp>
      <p:sp>
        <p:nvSpPr>
          <p:cNvPr id="12293" name="Rectangle 4"/>
          <p:cNvSpPr>
            <a:spLocks noChangeArrowheads="1"/>
          </p:cNvSpPr>
          <p:nvPr/>
        </p:nvSpPr>
        <p:spPr bwMode="auto">
          <a:xfrm>
            <a:off x="671513" y="39624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black"/>
                </a:solidFill>
                <a:latin typeface="Berlin Sans FB" pitchFamily="34" charset="0"/>
              </a:rPr>
              <a:t>Informational Social Influence: </a:t>
            </a:r>
            <a:r>
              <a:rPr lang="en-US" sz="2800" dirty="0">
                <a:solidFill>
                  <a:prstClr val="white"/>
                </a:solidFill>
                <a:latin typeface="Berlin Sans FB" pitchFamily="34" charset="0"/>
              </a:rPr>
              <a:t>The group may provide valuable information, only stubborn people will never listen to others.</a:t>
            </a:r>
          </a:p>
        </p:txBody>
      </p:sp>
    </p:spTree>
    <p:extLst>
      <p:ext uri="{BB962C8B-B14F-4D97-AF65-F5344CB8AC3E}">
        <p14:creationId xmlns:p14="http://schemas.microsoft.com/office/powerpoint/2010/main" val="3271078809"/>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8F0DA57-8397-4DEE-9FB1-5F57E6907603}" type="slidenum">
              <a:rPr lang="en-US" smtClean="0">
                <a:solidFill>
                  <a:prstClr val="white">
                    <a:tint val="75000"/>
                  </a:prstClr>
                </a:solidFill>
              </a:rPr>
              <a:pPr>
                <a:defRPr/>
              </a:pPr>
              <a:t>237</a:t>
            </a:fld>
            <a:endParaRPr lang="en-US">
              <a:solidFill>
                <a:prstClr val="white">
                  <a:tint val="75000"/>
                </a:prstClr>
              </a:solidFill>
            </a:endParaRPr>
          </a:p>
        </p:txBody>
      </p:sp>
      <p:pic>
        <p:nvPicPr>
          <p:cNvPr id="5" name="Picture 4"/>
          <p:cNvPicPr>
            <a:picLocks noChangeAspect="1"/>
          </p:cNvPicPr>
          <p:nvPr/>
        </p:nvPicPr>
        <p:blipFill>
          <a:blip r:embed="rId2"/>
          <a:stretch>
            <a:fillRect/>
          </a:stretch>
        </p:blipFill>
        <p:spPr>
          <a:xfrm>
            <a:off x="762000" y="246215"/>
            <a:ext cx="7696200" cy="6429225"/>
          </a:xfrm>
          <a:prstGeom prst="rect">
            <a:avLst/>
          </a:prstGeom>
        </p:spPr>
      </p:pic>
    </p:spTree>
    <p:extLst>
      <p:ext uri="{BB962C8B-B14F-4D97-AF65-F5344CB8AC3E}">
        <p14:creationId xmlns:p14="http://schemas.microsoft.com/office/powerpoint/2010/main" val="389395550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71513" y="290513"/>
            <a:ext cx="7772400" cy="1143000"/>
          </a:xfrm>
        </p:spPr>
        <p:txBody>
          <a:bodyPr/>
          <a:lstStyle/>
          <a:p>
            <a:pPr eaLnBrk="1" hangingPunct="1"/>
            <a:r>
              <a:rPr lang="en-US" sz="4000" dirty="0" smtClean="0"/>
              <a:t>Obedience</a:t>
            </a:r>
          </a:p>
        </p:txBody>
      </p:sp>
      <p:sp>
        <p:nvSpPr>
          <p:cNvPr id="15364" name="Rectangle 3"/>
          <p:cNvSpPr>
            <a:spLocks noChangeArrowheads="1"/>
          </p:cNvSpPr>
          <p:nvPr/>
        </p:nvSpPr>
        <p:spPr bwMode="auto">
          <a:xfrm>
            <a:off x="533400" y="1600200"/>
            <a:ext cx="4205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People comply to social pressures. But how would they respond to outright command?</a:t>
            </a:r>
          </a:p>
          <a:p>
            <a:pPr algn="ctr" eaLnBrk="1" hangingPunct="1">
              <a:spcBef>
                <a:spcPct val="20000"/>
              </a:spcBef>
              <a:buFont typeface="Wingdings" pitchFamily="2" charset="2"/>
              <a:buNone/>
            </a:pPr>
            <a:endParaRPr lang="en-US" sz="2800" dirty="0">
              <a:solidFill>
                <a:prstClr val="white"/>
              </a:solidFill>
              <a:latin typeface="Berlin Sans FB" pitchFamily="34" charset="0"/>
            </a:endParaRPr>
          </a:p>
          <a:p>
            <a:pPr algn="ctr" eaLnBrk="1" hangingPunct="1">
              <a:spcBef>
                <a:spcPct val="20000"/>
              </a:spcBef>
              <a:buFont typeface="Wingdings" pitchFamily="2" charset="2"/>
              <a:buNone/>
            </a:pPr>
            <a:r>
              <a:rPr lang="en-US" sz="2800" dirty="0">
                <a:solidFill>
                  <a:prstClr val="white"/>
                </a:solidFill>
                <a:latin typeface="Berlin Sans FB" pitchFamily="34" charset="0"/>
              </a:rPr>
              <a:t>Stanley </a:t>
            </a:r>
            <a:r>
              <a:rPr lang="en-US" sz="2800" dirty="0" err="1">
                <a:solidFill>
                  <a:prstClr val="white"/>
                </a:solidFill>
                <a:latin typeface="Berlin Sans FB" pitchFamily="34" charset="0"/>
              </a:rPr>
              <a:t>Milgram</a:t>
            </a:r>
            <a:r>
              <a:rPr lang="en-US" sz="2800" dirty="0">
                <a:solidFill>
                  <a:prstClr val="white"/>
                </a:solidFill>
                <a:latin typeface="Berlin Sans FB" pitchFamily="34" charset="0"/>
              </a:rPr>
              <a:t> designed a study that investigated the effects of authority on obedience.</a:t>
            </a:r>
          </a:p>
        </p:txBody>
      </p:sp>
      <p:sp>
        <p:nvSpPr>
          <p:cNvPr id="15365" name="Rectangle 4"/>
          <p:cNvSpPr>
            <a:spLocks noChangeArrowheads="1"/>
          </p:cNvSpPr>
          <p:nvPr/>
        </p:nvSpPr>
        <p:spPr bwMode="auto">
          <a:xfrm>
            <a:off x="5562600" y="5486400"/>
            <a:ext cx="259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Font typeface="Wingdings" pitchFamily="2" charset="2"/>
              <a:buNone/>
            </a:pPr>
            <a:r>
              <a:rPr lang="en-US" sz="2000" dirty="0">
                <a:solidFill>
                  <a:prstClr val="white"/>
                </a:solidFill>
                <a:latin typeface="Berlin Sans FB" pitchFamily="34" charset="0"/>
              </a:rPr>
              <a:t>Stanley </a:t>
            </a:r>
            <a:r>
              <a:rPr lang="en-US" sz="2000" dirty="0" err="1">
                <a:solidFill>
                  <a:prstClr val="white"/>
                </a:solidFill>
                <a:latin typeface="Berlin Sans FB" pitchFamily="34" charset="0"/>
              </a:rPr>
              <a:t>Milgram</a:t>
            </a:r>
            <a:endParaRPr lang="en-US" sz="2000" dirty="0">
              <a:solidFill>
                <a:prstClr val="white"/>
              </a:solidFill>
              <a:latin typeface="Berlin Sans FB" pitchFamily="34" charset="0"/>
            </a:endParaRPr>
          </a:p>
          <a:p>
            <a:pPr marL="342900" indent="-342900" algn="ctr" eaLnBrk="1" hangingPunct="1">
              <a:spcBef>
                <a:spcPct val="20000"/>
              </a:spcBef>
              <a:buFont typeface="Wingdings" pitchFamily="2" charset="2"/>
              <a:buNone/>
            </a:pPr>
            <a:r>
              <a:rPr lang="en-US" sz="2000" dirty="0">
                <a:solidFill>
                  <a:prstClr val="white"/>
                </a:solidFill>
                <a:latin typeface="Berlin Sans FB" pitchFamily="34" charset="0"/>
              </a:rPr>
              <a:t>(1933-1984)</a:t>
            </a:r>
          </a:p>
        </p:txBody>
      </p:sp>
      <p:pic>
        <p:nvPicPr>
          <p:cNvPr id="15366" name="Picture 5" descr="Stanley Milgram (1933 - 1984) var en av 1900-tallets mest markante psykolo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876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473096"/>
      </p:ext>
    </p:ext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sz="quarter"/>
          </p:nvPr>
        </p:nvSpPr>
        <p:spPr>
          <a:xfrm>
            <a:off x="685800" y="276225"/>
            <a:ext cx="7772400" cy="1143000"/>
          </a:xfrm>
        </p:spPr>
        <p:txBody>
          <a:bodyPr/>
          <a:lstStyle/>
          <a:p>
            <a:pPr eaLnBrk="1" hangingPunct="1"/>
            <a:r>
              <a:rPr lang="en-US" sz="4000" dirty="0" err="1" smtClean="0">
                <a:latin typeface="Berlin Sans FB" pitchFamily="34" charset="0"/>
              </a:rPr>
              <a:t>Milgram’s</a:t>
            </a:r>
            <a:r>
              <a:rPr lang="en-US" sz="4000" dirty="0" smtClean="0">
                <a:latin typeface="Berlin Sans FB" pitchFamily="34" charset="0"/>
              </a:rPr>
              <a:t> Study</a:t>
            </a:r>
          </a:p>
        </p:txBody>
      </p:sp>
      <p:pic>
        <p:nvPicPr>
          <p:cNvPr id="16390" name="Picture 5" descr="milgram"/>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294438" y="1603375"/>
            <a:ext cx="2239962" cy="1825625"/>
          </a:xfrm>
          <a:noFill/>
        </p:spPr>
      </p:pic>
      <p:pic>
        <p:nvPicPr>
          <p:cNvPr id="16388" name="Picture 3" descr="MyersPsy8e_fi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276600" y="2590800"/>
            <a:ext cx="2584450" cy="2401887"/>
          </a:xfrm>
          <a:noFill/>
        </p:spPr>
      </p:pic>
      <p:pic>
        <p:nvPicPr>
          <p:cNvPr id="16391" name="Picture 6" descr="MyersPsy8e_fig"/>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90600" y="1493838"/>
            <a:ext cx="1882775" cy="1935162"/>
          </a:xfrm>
        </p:spPr>
      </p:pic>
      <p:pic>
        <p:nvPicPr>
          <p:cNvPr id="16389" name="Picture 4" descr="MyersPsy8e_fig">
            <a:hlinkClick r:id="rId6"/>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457200" y="5057775"/>
            <a:ext cx="8201025" cy="1201738"/>
          </a:xfrm>
          <a:noFill/>
        </p:spPr>
      </p:pic>
    </p:spTree>
    <p:extLst>
      <p:ext uri="{BB962C8B-B14F-4D97-AF65-F5344CB8AC3E}">
        <p14:creationId xmlns:p14="http://schemas.microsoft.com/office/powerpoint/2010/main" val="235317576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Wher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71513" y="276225"/>
            <a:ext cx="7772400" cy="1143000"/>
          </a:xfrm>
        </p:spPr>
        <p:txBody>
          <a:bodyPr/>
          <a:lstStyle/>
          <a:p>
            <a:pPr eaLnBrk="1" hangingPunct="1"/>
            <a:r>
              <a:rPr lang="en-US" sz="4000" dirty="0" err="1" smtClean="0">
                <a:latin typeface="Berlin Sans FB" pitchFamily="34" charset="0"/>
              </a:rPr>
              <a:t>Milgram’s</a:t>
            </a:r>
            <a:r>
              <a:rPr lang="en-US" sz="4000" dirty="0" smtClean="0">
                <a:latin typeface="Berlin Sans FB" pitchFamily="34" charset="0"/>
              </a:rPr>
              <a:t> Study: Results</a:t>
            </a:r>
          </a:p>
        </p:txBody>
      </p:sp>
      <p:pic>
        <p:nvPicPr>
          <p:cNvPr id="17412" name="Picture 3" descr="figure-54-04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90600" y="1936750"/>
            <a:ext cx="7077075" cy="4616450"/>
          </a:xfrm>
          <a:noFill/>
        </p:spPr>
      </p:pic>
    </p:spTree>
    <p:extLst>
      <p:ext uri="{BB962C8B-B14F-4D97-AF65-F5344CB8AC3E}">
        <p14:creationId xmlns:p14="http://schemas.microsoft.com/office/powerpoint/2010/main" val="1066567026"/>
      </p:ext>
    </p:ext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Berlin Sans FB" pitchFamily="34" charset="0"/>
              </a:rPr>
              <a:t>Persuasion</a:t>
            </a:r>
            <a:endParaRPr lang="en-US" dirty="0">
              <a:latin typeface="Berlin Sans FB" pitchFamily="34" charset="0"/>
            </a:endParaRPr>
          </a:p>
        </p:txBody>
      </p:sp>
      <p:sp>
        <p:nvSpPr>
          <p:cNvPr id="7" name="Content Placeholder 6"/>
          <p:cNvSpPr>
            <a:spLocks noGrp="1"/>
          </p:cNvSpPr>
          <p:nvPr>
            <p:ph idx="1"/>
          </p:nvPr>
        </p:nvSpPr>
        <p:spPr/>
        <p:txBody>
          <a:bodyPr/>
          <a:lstStyle/>
          <a:p>
            <a:r>
              <a:rPr lang="en-US" dirty="0">
                <a:latin typeface="Berlin Sans FB" pitchFamily="34" charset="0"/>
              </a:rPr>
              <a:t>The researcher in the </a:t>
            </a:r>
            <a:r>
              <a:rPr lang="en-US" dirty="0" err="1">
                <a:latin typeface="Berlin Sans FB" pitchFamily="34" charset="0"/>
              </a:rPr>
              <a:t>Milgram</a:t>
            </a:r>
            <a:r>
              <a:rPr lang="en-US" dirty="0">
                <a:latin typeface="Berlin Sans FB" pitchFamily="34" charset="0"/>
              </a:rPr>
              <a:t> study used a </a:t>
            </a:r>
            <a:r>
              <a:rPr lang="en-US" u="sng" dirty="0">
                <a:latin typeface="Berlin Sans FB" pitchFamily="34" charset="0"/>
              </a:rPr>
              <a:t>Central route for persuasion </a:t>
            </a:r>
            <a:r>
              <a:rPr lang="en-US" b="1" dirty="0">
                <a:latin typeface="Berlin Sans FB" pitchFamily="34" charset="0"/>
              </a:rPr>
              <a:t>– </a:t>
            </a:r>
            <a:r>
              <a:rPr lang="en-US" dirty="0">
                <a:latin typeface="Berlin Sans FB" pitchFamily="34" charset="0"/>
              </a:rPr>
              <a:t>that is, he focused on facts and logic to attain the desired behavior. What were these? </a:t>
            </a:r>
          </a:p>
          <a:p>
            <a:r>
              <a:rPr lang="en-US" dirty="0">
                <a:latin typeface="Berlin Sans FB" pitchFamily="34" charset="0"/>
              </a:rPr>
              <a:t> </a:t>
            </a:r>
            <a:r>
              <a:rPr lang="en-US" dirty="0" smtClean="0">
                <a:latin typeface="Berlin Sans FB" pitchFamily="34" charset="0"/>
              </a:rPr>
              <a:t>Group </a:t>
            </a:r>
            <a:r>
              <a:rPr lang="en-US" dirty="0">
                <a:latin typeface="Berlin Sans FB" pitchFamily="34" charset="0"/>
              </a:rPr>
              <a:t>leaders tend to use a </a:t>
            </a:r>
            <a:r>
              <a:rPr lang="en-US" u="sng" dirty="0">
                <a:latin typeface="Berlin Sans FB" pitchFamily="34" charset="0"/>
              </a:rPr>
              <a:t>Peripheral route for persuasion</a:t>
            </a:r>
            <a:r>
              <a:rPr lang="en-US" b="1" dirty="0">
                <a:latin typeface="Berlin Sans FB" pitchFamily="34" charset="0"/>
              </a:rPr>
              <a:t> </a:t>
            </a:r>
            <a:r>
              <a:rPr lang="en-US" dirty="0">
                <a:latin typeface="Berlin Sans FB" pitchFamily="34" charset="0"/>
              </a:rPr>
              <a:t>– one which focuses on emotional appeal, personality and positive regard for the group at hand.</a:t>
            </a:r>
          </a:p>
          <a:p>
            <a:endParaRPr lang="en-US" dirty="0">
              <a:latin typeface="Berlin Sans FB" pitchFamily="34" charset="0"/>
            </a:endParaRPr>
          </a:p>
        </p:txBody>
      </p:sp>
    </p:spTree>
    <p:extLst>
      <p:ext uri="{BB962C8B-B14F-4D97-AF65-F5344CB8AC3E}">
        <p14:creationId xmlns:p14="http://schemas.microsoft.com/office/powerpoint/2010/main" val="363897804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smtClean="0">
                <a:solidFill>
                  <a:schemeClr val="tx1"/>
                </a:solidFill>
              </a:rPr>
              <a:t>Persuasion</a:t>
            </a:r>
          </a:p>
        </p:txBody>
      </p:sp>
      <p:sp>
        <p:nvSpPr>
          <p:cNvPr id="43011" name="Rectangle 3"/>
          <p:cNvSpPr>
            <a:spLocks noGrp="1" noChangeArrowheads="1"/>
          </p:cNvSpPr>
          <p:nvPr>
            <p:ph type="body" sz="half" idx="1"/>
          </p:nvPr>
        </p:nvSpPr>
        <p:spPr>
          <a:xfrm>
            <a:off x="457200" y="1295400"/>
            <a:ext cx="4572000" cy="4830763"/>
          </a:xfrm>
        </p:spPr>
        <p:txBody>
          <a:bodyPr/>
          <a:lstStyle/>
          <a:p>
            <a:pPr eaLnBrk="1" hangingPunct="1">
              <a:lnSpc>
                <a:spcPct val="90000"/>
              </a:lnSpc>
            </a:pPr>
            <a:r>
              <a:rPr lang="en-US" sz="2800" dirty="0" smtClean="0"/>
              <a:t>Central Route – Adds in facts, logic and strong arguments</a:t>
            </a:r>
          </a:p>
          <a:p>
            <a:pPr eaLnBrk="1" hangingPunct="1">
              <a:lnSpc>
                <a:spcPct val="90000"/>
              </a:lnSpc>
            </a:pPr>
            <a:r>
              <a:rPr lang="en-US" sz="2800" dirty="0" smtClean="0"/>
              <a:t>Peripheral Route – Emphasizes emotional appeal, focuses on personal traits and generates positive feelings</a:t>
            </a:r>
          </a:p>
          <a:p>
            <a:pPr eaLnBrk="1" hangingPunct="1">
              <a:lnSpc>
                <a:spcPct val="90000"/>
              </a:lnSpc>
            </a:pPr>
            <a:r>
              <a:rPr lang="en-US" sz="2800" dirty="0" smtClean="0"/>
              <a:t>Three components – source, message and audience</a:t>
            </a:r>
          </a:p>
        </p:txBody>
      </p:sp>
      <p:pic>
        <p:nvPicPr>
          <p:cNvPr id="43012" name="Picture 4" descr="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828800"/>
            <a:ext cx="3962400" cy="3886200"/>
          </a:xfrm>
          <a:noFill/>
        </p:spPr>
      </p:pic>
    </p:spTree>
    <p:extLst>
      <p:ext uri="{BB962C8B-B14F-4D97-AF65-F5344CB8AC3E}">
        <p14:creationId xmlns:p14="http://schemas.microsoft.com/office/powerpoint/2010/main" val="331249699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flipV="1">
            <a:off x="457200" y="-533400"/>
            <a:ext cx="8229600" cy="808038"/>
          </a:xfrm>
        </p:spPr>
        <p:txBody>
          <a:bodyPr/>
          <a:lstStyle/>
          <a:p>
            <a:pPr eaLnBrk="1" hangingPunct="1"/>
            <a:endParaRPr lang="en-US" smtClean="0"/>
          </a:p>
        </p:txBody>
      </p:sp>
      <p:sp>
        <p:nvSpPr>
          <p:cNvPr id="44035" name="Rectangle 3"/>
          <p:cNvSpPr>
            <a:spLocks noGrp="1" noChangeArrowheads="1"/>
          </p:cNvSpPr>
          <p:nvPr>
            <p:ph type="body" idx="1"/>
          </p:nvPr>
        </p:nvSpPr>
        <p:spPr>
          <a:xfrm>
            <a:off x="457200" y="533400"/>
            <a:ext cx="8229600" cy="5821362"/>
          </a:xfrm>
        </p:spPr>
        <p:txBody>
          <a:bodyPr/>
          <a:lstStyle/>
          <a:p>
            <a:pPr eaLnBrk="1" hangingPunct="1"/>
            <a:r>
              <a:rPr lang="en-US" sz="2800" dirty="0" smtClean="0"/>
              <a:t>Source – We are more likely to believe sources that appear honest, trustworthy, have expertise and credibility and are attractive.  </a:t>
            </a:r>
          </a:p>
          <a:p>
            <a:pPr eaLnBrk="1" hangingPunct="1"/>
            <a:endParaRPr lang="en-US" sz="2800" dirty="0" smtClean="0"/>
          </a:p>
          <a:p>
            <a:pPr eaLnBrk="1" hangingPunct="1"/>
            <a:r>
              <a:rPr lang="en-US" sz="2800" dirty="0" smtClean="0"/>
              <a:t>Message – messages using a central route are convincing and understandable, however, the peripheral route may appeal to people more.  Fear tends to be a good technique.</a:t>
            </a:r>
          </a:p>
          <a:p>
            <a:pPr eaLnBrk="1" hangingPunct="1"/>
            <a:endParaRPr lang="en-US" sz="2800" dirty="0" smtClean="0"/>
          </a:p>
          <a:p>
            <a:pPr eaLnBrk="1" hangingPunct="1"/>
            <a:r>
              <a:rPr lang="en-US" sz="2800" dirty="0" smtClean="0"/>
              <a:t>Audience – audiences who want the facts should be given the central route, others the peripheral.  Know your audience and their attitudes</a:t>
            </a:r>
          </a:p>
        </p:txBody>
      </p:sp>
    </p:spTree>
    <p:extLst>
      <p:ext uri="{BB962C8B-B14F-4D97-AF65-F5344CB8AC3E}">
        <p14:creationId xmlns:p14="http://schemas.microsoft.com/office/powerpoint/2010/main" val="362667289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un18-p655-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2514600"/>
            <a:ext cx="4884738"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Individual Resistance</a:t>
            </a:r>
          </a:p>
        </p:txBody>
      </p:sp>
      <p:sp>
        <p:nvSpPr>
          <p:cNvPr id="18437" name="Rectangle 4"/>
          <p:cNvSpPr>
            <a:spLocks noGrp="1" noChangeArrowheads="1"/>
          </p:cNvSpPr>
          <p:nvPr>
            <p:ph idx="1"/>
          </p:nvPr>
        </p:nvSpPr>
        <p:spPr>
          <a:xfrm>
            <a:off x="671513" y="1600200"/>
            <a:ext cx="7772400" cy="890588"/>
          </a:xfrm>
        </p:spPr>
        <p:txBody>
          <a:bodyPr/>
          <a:lstStyle/>
          <a:p>
            <a:pPr marL="0" indent="0" algn="ctr" eaLnBrk="1" hangingPunct="1">
              <a:lnSpc>
                <a:spcPct val="90000"/>
              </a:lnSpc>
              <a:buFontTx/>
              <a:buNone/>
            </a:pPr>
            <a:r>
              <a:rPr lang="en-US" sz="2800" dirty="0" smtClean="0">
                <a:latin typeface="Berlin Sans FB" pitchFamily="34" charset="0"/>
              </a:rPr>
              <a:t>A third of individuals in </a:t>
            </a:r>
            <a:r>
              <a:rPr lang="en-US" sz="2800" dirty="0" err="1" smtClean="0">
                <a:latin typeface="Berlin Sans FB" pitchFamily="34" charset="0"/>
              </a:rPr>
              <a:t>Milgram’s</a:t>
            </a:r>
            <a:r>
              <a:rPr lang="en-US" sz="2800" dirty="0" smtClean="0">
                <a:latin typeface="Berlin Sans FB" pitchFamily="34" charset="0"/>
              </a:rPr>
              <a:t> study resisted social coercion.</a:t>
            </a:r>
          </a:p>
        </p:txBody>
      </p:sp>
      <p:sp>
        <p:nvSpPr>
          <p:cNvPr id="18438" name="Text Box 5"/>
          <p:cNvSpPr txBox="1">
            <a:spLocks noChangeArrowheads="1"/>
          </p:cNvSpPr>
          <p:nvPr/>
        </p:nvSpPr>
        <p:spPr bwMode="auto">
          <a:xfrm>
            <a:off x="1200150" y="5729288"/>
            <a:ext cx="670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prstClr val="white"/>
                </a:solidFill>
                <a:latin typeface="Berlin Sans FB" pitchFamily="34" charset="0"/>
              </a:rPr>
              <a:t>An unarmed individual single-handedly</a:t>
            </a:r>
          </a:p>
          <a:p>
            <a:pPr algn="ctr" eaLnBrk="1" hangingPunct="1"/>
            <a:r>
              <a:rPr lang="en-US" sz="2400" dirty="0">
                <a:solidFill>
                  <a:prstClr val="white"/>
                </a:solidFill>
                <a:latin typeface="Berlin Sans FB" pitchFamily="34" charset="0"/>
              </a:rPr>
              <a:t>Challenged a line of tanks at Tiananmen Square.</a:t>
            </a:r>
          </a:p>
        </p:txBody>
      </p:sp>
    </p:spTree>
    <p:extLst>
      <p:ext uri="{BB962C8B-B14F-4D97-AF65-F5344CB8AC3E}">
        <p14:creationId xmlns:p14="http://schemas.microsoft.com/office/powerpoint/2010/main" val="4246111350"/>
      </p:ext>
    </p:extLst>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71513" y="290513"/>
            <a:ext cx="7772400" cy="1143000"/>
          </a:xfrm>
        </p:spPr>
        <p:txBody>
          <a:bodyPr>
            <a:noAutofit/>
          </a:bodyPr>
          <a:lstStyle/>
          <a:p>
            <a:pPr eaLnBrk="1" hangingPunct="1"/>
            <a:r>
              <a:rPr lang="en-US" sz="4000" dirty="0" smtClean="0">
                <a:latin typeface="Berlin Sans FB" pitchFamily="34" charset="0"/>
              </a:rPr>
              <a:t>Lessons from the Conformity and Obedience Studies</a:t>
            </a:r>
          </a:p>
        </p:txBody>
      </p:sp>
      <p:sp>
        <p:nvSpPr>
          <p:cNvPr id="19460" name="Rectangle 3"/>
          <p:cNvSpPr>
            <a:spLocks noChangeArrowheads="1"/>
          </p:cNvSpPr>
          <p:nvPr/>
        </p:nvSpPr>
        <p:spPr bwMode="auto">
          <a:xfrm>
            <a:off x="685800" y="1824038"/>
            <a:ext cx="77724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In both Asch's and </a:t>
            </a:r>
            <a:r>
              <a:rPr lang="en-US" sz="2800" dirty="0" err="1">
                <a:solidFill>
                  <a:prstClr val="white"/>
                </a:solidFill>
                <a:latin typeface="Berlin Sans FB" pitchFamily="34" charset="0"/>
              </a:rPr>
              <a:t>Milgram's</a:t>
            </a:r>
            <a:r>
              <a:rPr lang="en-US" sz="2800" dirty="0">
                <a:solidFill>
                  <a:prstClr val="white"/>
                </a:solidFill>
                <a:latin typeface="Berlin Sans FB" pitchFamily="34" charset="0"/>
              </a:rPr>
              <a:t> studies participants were pressurized between following their standards and being responsive to others.</a:t>
            </a:r>
          </a:p>
        </p:txBody>
      </p:sp>
      <p:sp>
        <p:nvSpPr>
          <p:cNvPr id="19461" name="Rectangle 4"/>
          <p:cNvSpPr>
            <a:spLocks noChangeArrowheads="1"/>
          </p:cNvSpPr>
          <p:nvPr/>
        </p:nvSpPr>
        <p:spPr bwMode="auto">
          <a:xfrm>
            <a:off x="671513" y="44958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Wingdings" pitchFamily="2" charset="2"/>
              <a:buNone/>
            </a:pPr>
            <a:r>
              <a:rPr lang="en-US" sz="2800" dirty="0">
                <a:solidFill>
                  <a:prstClr val="white"/>
                </a:solidFill>
                <a:latin typeface="Berlin Sans FB" pitchFamily="34" charset="0"/>
              </a:rPr>
              <a:t>In </a:t>
            </a:r>
            <a:r>
              <a:rPr lang="en-US" sz="2800" dirty="0" err="1">
                <a:solidFill>
                  <a:prstClr val="white"/>
                </a:solidFill>
                <a:latin typeface="Berlin Sans FB" pitchFamily="34" charset="0"/>
              </a:rPr>
              <a:t>Milgram’s</a:t>
            </a:r>
            <a:r>
              <a:rPr lang="en-US" sz="2800" dirty="0">
                <a:solidFill>
                  <a:prstClr val="white"/>
                </a:solidFill>
                <a:latin typeface="Berlin Sans FB" pitchFamily="34" charset="0"/>
              </a:rPr>
              <a:t> study, a step forward, participants were torn between hearing victims pleas and experimenter’s orders.</a:t>
            </a:r>
          </a:p>
        </p:txBody>
      </p:sp>
    </p:spTree>
    <p:extLst>
      <p:ext uri="{BB962C8B-B14F-4D97-AF65-F5344CB8AC3E}">
        <p14:creationId xmlns:p14="http://schemas.microsoft.com/office/powerpoint/2010/main" val="708493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1513" y="276225"/>
            <a:ext cx="7772400" cy="1143000"/>
          </a:xfrm>
        </p:spPr>
        <p:txBody>
          <a:bodyPr>
            <a:normAutofit/>
          </a:bodyPr>
          <a:lstStyle/>
          <a:p>
            <a:pPr eaLnBrk="1" hangingPunct="1"/>
            <a:r>
              <a:rPr lang="en-US" sz="4800" dirty="0" smtClean="0">
                <a:solidFill>
                  <a:schemeClr val="tx1"/>
                </a:solidFill>
                <a:latin typeface="Berlin Sans FB" pitchFamily="34" charset="0"/>
              </a:rPr>
              <a:t>Group Influence</a:t>
            </a:r>
          </a:p>
        </p:txBody>
      </p:sp>
      <p:sp>
        <p:nvSpPr>
          <p:cNvPr id="20485" name="Rectangle 4"/>
          <p:cNvSpPr>
            <a:spLocks noChangeArrowheads="1"/>
          </p:cNvSpPr>
          <p:nvPr/>
        </p:nvSpPr>
        <p:spPr bwMode="auto">
          <a:xfrm>
            <a:off x="1373188" y="3429000"/>
            <a:ext cx="63388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Font typeface="Arial" pitchFamily="34" charset="0"/>
              <a:buChar char="•"/>
            </a:pPr>
            <a:r>
              <a:rPr lang="en-US" sz="3200" dirty="0">
                <a:solidFill>
                  <a:prstClr val="white"/>
                </a:solidFill>
                <a:latin typeface="Berlin Sans FB" pitchFamily="34" charset="0"/>
              </a:rPr>
              <a:t>Group behavior</a:t>
            </a:r>
          </a:p>
        </p:txBody>
      </p:sp>
    </p:spTree>
    <p:extLst>
      <p:ext uri="{BB962C8B-B14F-4D97-AF65-F5344CB8AC3E}">
        <p14:creationId xmlns:p14="http://schemas.microsoft.com/office/powerpoint/2010/main" val="357389126"/>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71513" y="276225"/>
            <a:ext cx="7772400" cy="1143000"/>
          </a:xfrm>
        </p:spPr>
        <p:txBody>
          <a:bodyPr>
            <a:noAutofit/>
          </a:bodyPr>
          <a:lstStyle/>
          <a:p>
            <a:pPr eaLnBrk="1" hangingPunct="1"/>
            <a:r>
              <a:rPr lang="en-US" sz="4000" dirty="0" smtClean="0">
                <a:solidFill>
                  <a:schemeClr val="tx1"/>
                </a:solidFill>
                <a:latin typeface="Berlin Sans FB" pitchFamily="34" charset="0"/>
              </a:rPr>
              <a:t>Individual Behavior in the Presence of Others</a:t>
            </a:r>
          </a:p>
        </p:txBody>
      </p:sp>
      <p:sp>
        <p:nvSpPr>
          <p:cNvPr id="21508" name="Rectangle 3"/>
          <p:cNvSpPr>
            <a:spLocks noGrp="1" noChangeArrowheads="1"/>
          </p:cNvSpPr>
          <p:nvPr>
            <p:ph type="body" sz="half" idx="1"/>
          </p:nvPr>
        </p:nvSpPr>
        <p:spPr>
          <a:xfrm>
            <a:off x="609600" y="1828800"/>
            <a:ext cx="4114800" cy="4800600"/>
          </a:xfrm>
        </p:spPr>
        <p:txBody>
          <a:bodyPr>
            <a:normAutofit/>
          </a:bodyPr>
          <a:lstStyle/>
          <a:p>
            <a:pPr marL="0" indent="0" algn="ctr" eaLnBrk="1" hangingPunct="1">
              <a:buFont typeface="Wingdings" pitchFamily="2" charset="2"/>
              <a:buNone/>
            </a:pPr>
            <a:r>
              <a:rPr lang="en-US" sz="2800" dirty="0" smtClean="0">
                <a:solidFill>
                  <a:schemeClr val="bg1"/>
                </a:solidFill>
                <a:latin typeface="Berlin Sans FB" pitchFamily="34" charset="0"/>
              </a:rPr>
              <a:t>Social facilitation: </a:t>
            </a:r>
            <a:r>
              <a:rPr lang="en-US" sz="2800" dirty="0" smtClean="0">
                <a:latin typeface="Berlin Sans FB" pitchFamily="34" charset="0"/>
              </a:rPr>
              <a:t>Refers to improved performance on a task in the presence of others.  Triplett (1898) noticed cyclists’ race time were faster when they competed against others than against a clock.  This only occurred, however, if the person already acquired the skill.</a:t>
            </a:r>
          </a:p>
        </p:txBody>
      </p:sp>
      <p:pic>
        <p:nvPicPr>
          <p:cNvPr id="21509" name="Picture 4" descr="MyersPsy8e_18UN1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2133600"/>
            <a:ext cx="3194050" cy="4343400"/>
          </a:xfrm>
          <a:noFill/>
        </p:spPr>
      </p:pic>
    </p:spTree>
    <p:extLst>
      <p:ext uri="{BB962C8B-B14F-4D97-AF65-F5344CB8AC3E}">
        <p14:creationId xmlns:p14="http://schemas.microsoft.com/office/powerpoint/2010/main" val="3545689697"/>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66750" y="290513"/>
            <a:ext cx="7772400" cy="1143000"/>
          </a:xfrm>
        </p:spPr>
        <p:txBody>
          <a:bodyPr/>
          <a:lstStyle/>
          <a:p>
            <a:pPr eaLnBrk="1" hangingPunct="1"/>
            <a:r>
              <a:rPr lang="en-US" sz="4000" dirty="0" smtClean="0">
                <a:solidFill>
                  <a:schemeClr val="tx1"/>
                </a:solidFill>
                <a:latin typeface="Berlin Sans FB" pitchFamily="34" charset="0"/>
              </a:rPr>
              <a:t>Social Loafing</a:t>
            </a:r>
          </a:p>
        </p:txBody>
      </p:sp>
      <p:sp>
        <p:nvSpPr>
          <p:cNvPr id="22532" name="Rectangle 3"/>
          <p:cNvSpPr>
            <a:spLocks noGrp="1" noChangeArrowheads="1"/>
          </p:cNvSpPr>
          <p:nvPr>
            <p:ph idx="1"/>
          </p:nvPr>
        </p:nvSpPr>
        <p:spPr>
          <a:xfrm>
            <a:off x="671513" y="1600200"/>
            <a:ext cx="7772400" cy="1524000"/>
          </a:xfrm>
        </p:spPr>
        <p:txBody>
          <a:bodyPr/>
          <a:lstStyle/>
          <a:p>
            <a:pPr marL="0" indent="0" algn="ctr" eaLnBrk="1" hangingPunct="1">
              <a:buFont typeface="Wingdings" pitchFamily="2" charset="2"/>
              <a:buNone/>
            </a:pPr>
            <a:r>
              <a:rPr lang="en-US" sz="2800" dirty="0" smtClean="0">
                <a:latin typeface="Berlin Sans FB" pitchFamily="34" charset="0"/>
              </a:rPr>
              <a:t>Tendency of an individual in a group to exert less effort toward attaining a common goal than when tested individually (</a:t>
            </a:r>
            <a:r>
              <a:rPr lang="en-US" sz="2800" dirty="0" err="1" smtClean="0">
                <a:latin typeface="Berlin Sans FB" pitchFamily="34" charset="0"/>
              </a:rPr>
              <a:t>Latané</a:t>
            </a:r>
            <a:r>
              <a:rPr lang="en-US" sz="2800" dirty="0" smtClean="0">
                <a:latin typeface="Berlin Sans FB" pitchFamily="34" charset="0"/>
              </a:rPr>
              <a:t>, 1981).</a:t>
            </a:r>
          </a:p>
        </p:txBody>
      </p:sp>
      <p:pic>
        <p:nvPicPr>
          <p:cNvPr id="1026" name="Picture 2" descr="http://upload.wikimedia.org/wikipedia/commons/thumb/d/d8/Irish_600kg_euro_chap_2009.JPG/300px-Irish_600kg_euro_chap_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372393"/>
            <a:ext cx="318447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allbusiness.chron.com/DM-Resize/photos.demandstudios.com/getty/article/81/95/86527147.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191000"/>
            <a:ext cx="3657600" cy="2407921"/>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6096000" y="3505200"/>
            <a:ext cx="3048000" cy="1219200"/>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latin typeface="Berlin Sans FB" pitchFamily="34" charset="0"/>
            </a:endParaRPr>
          </a:p>
        </p:txBody>
      </p:sp>
      <p:sp>
        <p:nvSpPr>
          <p:cNvPr id="3" name="TextBox 2"/>
          <p:cNvSpPr txBox="1"/>
          <p:nvPr/>
        </p:nvSpPr>
        <p:spPr>
          <a:xfrm>
            <a:off x="6553200" y="3836405"/>
            <a:ext cx="2362200" cy="646331"/>
          </a:xfrm>
          <a:prstGeom prst="rect">
            <a:avLst/>
          </a:prstGeom>
          <a:noFill/>
        </p:spPr>
        <p:txBody>
          <a:bodyPr wrap="square" rtlCol="0">
            <a:spAutoFit/>
          </a:bodyPr>
          <a:lstStyle/>
          <a:p>
            <a:pPr eaLnBrk="1" hangingPunct="1"/>
            <a:r>
              <a:rPr lang="en-US" sz="1800" dirty="0">
                <a:solidFill>
                  <a:srgbClr val="1F497D">
                    <a:lumMod val="50000"/>
                  </a:srgbClr>
                </a:solidFill>
                <a:latin typeface="Berlin Sans FB" pitchFamily="34" charset="0"/>
              </a:rPr>
              <a:t>Hey, I wore a tie at least.</a:t>
            </a:r>
          </a:p>
        </p:txBody>
      </p:sp>
    </p:spTree>
    <p:extLst>
      <p:ext uri="{BB962C8B-B14F-4D97-AF65-F5344CB8AC3E}">
        <p14:creationId xmlns:p14="http://schemas.microsoft.com/office/powerpoint/2010/main" val="226283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ircle(in)">
                                      <p:cBhvr>
                                        <p:cTn id="11" dur="20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671513" y="276225"/>
            <a:ext cx="7772400" cy="1143000"/>
          </a:xfrm>
        </p:spPr>
        <p:txBody>
          <a:bodyPr/>
          <a:lstStyle/>
          <a:p>
            <a:pPr eaLnBrk="1" hangingPunct="1"/>
            <a:r>
              <a:rPr lang="en-US" sz="4000" dirty="0" err="1" smtClean="0">
                <a:solidFill>
                  <a:schemeClr val="tx1"/>
                </a:solidFill>
                <a:latin typeface="Berlin Sans FB" pitchFamily="34" charset="0"/>
              </a:rPr>
              <a:t>Deindividuation</a:t>
            </a:r>
            <a:endParaRPr lang="en-US" sz="4000" dirty="0" smtClean="0">
              <a:solidFill>
                <a:schemeClr val="tx1"/>
              </a:solidFill>
              <a:latin typeface="Berlin Sans FB" pitchFamily="34" charset="0"/>
            </a:endParaRPr>
          </a:p>
        </p:txBody>
      </p:sp>
      <p:sp>
        <p:nvSpPr>
          <p:cNvPr id="23556" name="Rectangle 3"/>
          <p:cNvSpPr>
            <a:spLocks noGrp="1" noChangeArrowheads="1"/>
          </p:cNvSpPr>
          <p:nvPr>
            <p:ph idx="1"/>
          </p:nvPr>
        </p:nvSpPr>
        <p:spPr>
          <a:xfrm>
            <a:off x="671513" y="1600200"/>
            <a:ext cx="7772400" cy="1447800"/>
          </a:xfrm>
        </p:spPr>
        <p:txBody>
          <a:bodyPr/>
          <a:lstStyle/>
          <a:p>
            <a:pPr marL="0" indent="0" algn="ctr" eaLnBrk="1" hangingPunct="1">
              <a:buFontTx/>
              <a:buNone/>
            </a:pPr>
            <a:r>
              <a:rPr lang="en-US" sz="2800" dirty="0" smtClean="0">
                <a:latin typeface="Berlin Sans FB" pitchFamily="34" charset="0"/>
              </a:rPr>
              <a:t>Loss of self-awareness and self-restraint in group situations that foster arousal and anonymity.</a:t>
            </a:r>
          </a:p>
        </p:txBody>
      </p:sp>
      <p:pic>
        <p:nvPicPr>
          <p:cNvPr id="23557" name="Picture 4" descr="apr_12_04_agitation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38" y="3178175"/>
            <a:ext cx="36433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5"/>
          <p:cNvSpPr txBox="1">
            <a:spLocks noChangeArrowheads="1"/>
          </p:cNvSpPr>
          <p:nvPr/>
        </p:nvSpPr>
        <p:spPr bwMode="auto">
          <a:xfrm>
            <a:off x="3519488" y="6223000"/>
            <a:ext cx="196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prstClr val="white"/>
                </a:solidFill>
                <a:latin typeface="Berlin Sans FB" pitchFamily="34" charset="0"/>
              </a:rPr>
              <a:t>Mob behavior</a:t>
            </a:r>
          </a:p>
        </p:txBody>
      </p:sp>
    </p:spTree>
    <p:extLst>
      <p:ext uri="{BB962C8B-B14F-4D97-AF65-F5344CB8AC3E}">
        <p14:creationId xmlns:p14="http://schemas.microsoft.com/office/powerpoint/2010/main" val="14287499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lair-Broek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0"/>
            <a:ext cx="89154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685800" y="276225"/>
            <a:ext cx="7772400" cy="1143000"/>
          </a:xfrm>
        </p:spPr>
        <p:txBody>
          <a:bodyPr/>
          <a:lstStyle/>
          <a:p>
            <a:pPr eaLnBrk="1" hangingPunct="1"/>
            <a:r>
              <a:rPr lang="en-US" sz="4000" dirty="0" smtClean="0">
                <a:solidFill>
                  <a:schemeClr val="tx1"/>
                </a:solidFill>
                <a:latin typeface="Berlin Sans FB" pitchFamily="34" charset="0"/>
              </a:rPr>
              <a:t>Effects of Group Interaction</a:t>
            </a:r>
          </a:p>
        </p:txBody>
      </p:sp>
      <p:sp>
        <p:nvSpPr>
          <p:cNvPr id="24580" name="Rectangle 3"/>
          <p:cNvSpPr>
            <a:spLocks noGrp="1" noChangeArrowheads="1"/>
          </p:cNvSpPr>
          <p:nvPr>
            <p:ph type="body" sz="half" idx="1"/>
          </p:nvPr>
        </p:nvSpPr>
        <p:spPr>
          <a:xfrm>
            <a:off x="671513" y="1600200"/>
            <a:ext cx="3810000" cy="4191000"/>
          </a:xfrm>
          <a:noFill/>
        </p:spPr>
        <p:txBody>
          <a:bodyPr/>
          <a:lstStyle/>
          <a:p>
            <a:pPr marL="0" indent="0" algn="ctr" eaLnBrk="1" hangingPunct="1">
              <a:buFont typeface="Wingdings" pitchFamily="2" charset="2"/>
              <a:buNone/>
            </a:pPr>
            <a:r>
              <a:rPr lang="en-US" sz="2800" dirty="0" smtClean="0">
                <a:solidFill>
                  <a:schemeClr val="bg1"/>
                </a:solidFill>
                <a:latin typeface="Berlin Sans FB" pitchFamily="34" charset="0"/>
              </a:rPr>
              <a:t>Group Polarization: </a:t>
            </a:r>
            <a:r>
              <a:rPr lang="en-US" sz="2800" dirty="0" smtClean="0">
                <a:latin typeface="Berlin Sans FB" pitchFamily="34" charset="0"/>
              </a:rPr>
              <a:t>enhances group’s prevailing attitudes through discussion. If a group is like-minded, discussion strengthens its prevailing opinions and attitudes.</a:t>
            </a:r>
          </a:p>
        </p:txBody>
      </p:sp>
      <p:pic>
        <p:nvPicPr>
          <p:cNvPr id="24581"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9625" y="1600200"/>
            <a:ext cx="4138613" cy="4375150"/>
          </a:xfrm>
          <a:noFill/>
        </p:spPr>
      </p:pic>
    </p:spTree>
    <p:extLst>
      <p:ext uri="{BB962C8B-B14F-4D97-AF65-F5344CB8AC3E}">
        <p14:creationId xmlns:p14="http://schemas.microsoft.com/office/powerpoint/2010/main" val="1035479624"/>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Groupthink</a:t>
            </a:r>
          </a:p>
        </p:txBody>
      </p:sp>
      <p:sp>
        <p:nvSpPr>
          <p:cNvPr id="25604" name="Rectangle 3"/>
          <p:cNvSpPr>
            <a:spLocks noGrp="1" noChangeArrowheads="1"/>
          </p:cNvSpPr>
          <p:nvPr>
            <p:ph idx="1"/>
          </p:nvPr>
        </p:nvSpPr>
        <p:spPr>
          <a:xfrm>
            <a:off x="685800" y="1600200"/>
            <a:ext cx="7772400" cy="1828800"/>
          </a:xfrm>
        </p:spPr>
        <p:txBody>
          <a:bodyPr/>
          <a:lstStyle/>
          <a:p>
            <a:pPr marL="0" indent="0" algn="ctr" eaLnBrk="1" hangingPunct="1">
              <a:buFont typeface="Wingdings" pitchFamily="2" charset="2"/>
              <a:buNone/>
            </a:pPr>
            <a:r>
              <a:rPr lang="en-US" sz="2800" dirty="0" smtClean="0">
                <a:latin typeface="Berlin Sans FB" pitchFamily="34" charset="0"/>
              </a:rPr>
              <a:t>Mode of thinking that occurs when the desire for harmony in a decision-making group overrides realistic appraisal of alternatives.</a:t>
            </a:r>
          </a:p>
        </p:txBody>
      </p:sp>
      <p:sp>
        <p:nvSpPr>
          <p:cNvPr id="25605" name="Text Box 4"/>
          <p:cNvSpPr txBox="1">
            <a:spLocks noChangeArrowheads="1"/>
          </p:cNvSpPr>
          <p:nvPr/>
        </p:nvSpPr>
        <p:spPr bwMode="auto">
          <a:xfrm>
            <a:off x="2390775" y="3395663"/>
            <a:ext cx="462338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pPr>
            <a:r>
              <a:rPr lang="en-US" sz="2800" dirty="0" smtClean="0">
                <a:solidFill>
                  <a:prstClr val="white"/>
                </a:solidFill>
                <a:latin typeface="Berlin Sans FB" pitchFamily="34" charset="0"/>
              </a:rPr>
              <a:t>Where were those weapons of</a:t>
            </a:r>
          </a:p>
          <a:p>
            <a:pPr eaLnBrk="1" hangingPunct="1">
              <a:lnSpc>
                <a:spcPct val="110000"/>
              </a:lnSpc>
            </a:pPr>
            <a:r>
              <a:rPr lang="en-US" sz="2800" dirty="0" smtClean="0">
                <a:solidFill>
                  <a:prstClr val="white"/>
                </a:solidFill>
                <a:latin typeface="Berlin Sans FB" pitchFamily="34" charset="0"/>
              </a:rPr>
              <a:t>mass destruction????</a:t>
            </a:r>
            <a:endParaRPr lang="en-US" sz="2800" dirty="0">
              <a:solidFill>
                <a:prstClr val="white"/>
              </a:solidFill>
              <a:latin typeface="Berlin Sans FB" pitchFamily="34" charset="0"/>
            </a:endParaRPr>
          </a:p>
        </p:txBody>
      </p:sp>
    </p:spTree>
    <p:extLst>
      <p:ext uri="{BB962C8B-B14F-4D97-AF65-F5344CB8AC3E}">
        <p14:creationId xmlns:p14="http://schemas.microsoft.com/office/powerpoint/2010/main" val="2513494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wipe(down)">
                                      <p:cBhvr>
                                        <p:cTn id="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1666" name="Rectangle 2"/>
          <p:cNvSpPr>
            <a:spLocks noGrp="1" noChangeArrowheads="1"/>
          </p:cNvSpPr>
          <p:nvPr>
            <p:ph type="ctrTitle"/>
          </p:nvPr>
        </p:nvSpPr>
        <p:spPr>
          <a:xfrm>
            <a:off x="685800" y="1295400"/>
            <a:ext cx="7681912" cy="2053771"/>
          </a:xfrm>
        </p:spPr>
        <p:txBody>
          <a:bodyPr>
            <a:normAutofit fontScale="90000"/>
          </a:bodyPr>
          <a:lstStyle/>
          <a:p>
            <a:r>
              <a:rPr lang="en-US" sz="5400" dirty="0">
                <a:latin typeface="Berlin Sans FB" pitchFamily="34" charset="0"/>
              </a:rPr>
              <a:t>Antisocial Relations</a:t>
            </a:r>
            <a:br>
              <a:rPr lang="en-US" sz="5400" dirty="0">
                <a:latin typeface="Berlin Sans FB" pitchFamily="34" charset="0"/>
              </a:rPr>
            </a:br>
            <a:r>
              <a:rPr lang="en-US" dirty="0">
                <a:latin typeface="Berlin Sans FB" pitchFamily="34" charset="0"/>
              </a:rPr>
              <a:t/>
            </a:r>
            <a:br>
              <a:rPr lang="en-US" dirty="0">
                <a:latin typeface="Berlin Sans FB" pitchFamily="34" charset="0"/>
              </a:rPr>
            </a:br>
            <a:endParaRPr lang="en-US" sz="3600" dirty="0">
              <a:solidFill>
                <a:schemeClr val="tx1"/>
              </a:solidFill>
              <a:latin typeface="Berlin Sans FB" pitchFamily="34" charset="0"/>
            </a:endParaRPr>
          </a:p>
        </p:txBody>
      </p:sp>
      <p:sp>
        <p:nvSpPr>
          <p:cNvPr id="2" name="TextBox 1"/>
          <p:cNvSpPr txBox="1"/>
          <p:nvPr/>
        </p:nvSpPr>
        <p:spPr>
          <a:xfrm>
            <a:off x="1981200" y="3124200"/>
            <a:ext cx="5257800" cy="2062103"/>
          </a:xfrm>
          <a:prstGeom prst="rect">
            <a:avLst/>
          </a:prstGeom>
          <a:noFill/>
        </p:spPr>
        <p:txBody>
          <a:bodyPr wrap="square" rtlCol="0">
            <a:spAutoFit/>
          </a:bodyPr>
          <a:lstStyle/>
          <a:p>
            <a:pPr marL="285750" indent="-285750" eaLnBrk="1" hangingPunct="1">
              <a:buFont typeface="Arial" pitchFamily="34" charset="0"/>
              <a:buChar char="•"/>
            </a:pPr>
            <a:r>
              <a:rPr lang="en-US" sz="3200" dirty="0">
                <a:solidFill>
                  <a:prstClr val="white"/>
                </a:solidFill>
                <a:latin typeface="Berlin Sans FB" pitchFamily="34" charset="0"/>
              </a:rPr>
              <a:t>Prejudice</a:t>
            </a:r>
          </a:p>
          <a:p>
            <a:pPr marL="285750" indent="-285750" eaLnBrk="1" hangingPunct="1">
              <a:buFont typeface="Arial" pitchFamily="34" charset="0"/>
              <a:buChar char="•"/>
            </a:pPr>
            <a:r>
              <a:rPr lang="en-US" sz="3200" dirty="0">
                <a:solidFill>
                  <a:prstClr val="white"/>
                </a:solidFill>
                <a:latin typeface="Berlin Sans FB" pitchFamily="34" charset="0"/>
              </a:rPr>
              <a:t>Group Bias</a:t>
            </a:r>
          </a:p>
          <a:p>
            <a:pPr marL="285750" indent="-285750" eaLnBrk="1" hangingPunct="1">
              <a:buFont typeface="Arial" pitchFamily="34" charset="0"/>
              <a:buChar char="•"/>
            </a:pPr>
            <a:r>
              <a:rPr lang="en-US" sz="3200" dirty="0">
                <a:solidFill>
                  <a:prstClr val="white"/>
                </a:solidFill>
                <a:latin typeface="Berlin Sans FB" pitchFamily="34" charset="0"/>
              </a:rPr>
              <a:t>Aggression</a:t>
            </a:r>
          </a:p>
          <a:p>
            <a:pPr marL="285750" indent="-285750" eaLnBrk="1" hangingPunct="1">
              <a:buFont typeface="Arial" pitchFamily="34" charset="0"/>
              <a:buChar char="•"/>
            </a:pPr>
            <a:r>
              <a:rPr lang="en-US" sz="3200" dirty="0">
                <a:solidFill>
                  <a:prstClr val="white"/>
                </a:solidFill>
                <a:latin typeface="Berlin Sans FB" pitchFamily="34" charset="0"/>
              </a:rPr>
              <a:t>Conflict</a:t>
            </a:r>
          </a:p>
        </p:txBody>
      </p:sp>
    </p:spTree>
    <p:extLst>
      <p:ext uri="{BB962C8B-B14F-4D97-AF65-F5344CB8AC3E}">
        <p14:creationId xmlns:p14="http://schemas.microsoft.com/office/powerpoint/2010/main" val="33720521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938"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Social Relations</a:t>
            </a:r>
          </a:p>
        </p:txBody>
      </p:sp>
      <p:sp>
        <p:nvSpPr>
          <p:cNvPr id="2215939" name="Rectangle 3"/>
          <p:cNvSpPr>
            <a:spLocks noGrp="1" noChangeArrowheads="1"/>
          </p:cNvSpPr>
          <p:nvPr>
            <p:ph idx="1"/>
          </p:nvPr>
        </p:nvSpPr>
        <p:spPr>
          <a:xfrm>
            <a:off x="685800" y="1600200"/>
            <a:ext cx="7772400" cy="1905000"/>
          </a:xfrm>
        </p:spPr>
        <p:txBody>
          <a:bodyPr/>
          <a:lstStyle/>
          <a:p>
            <a:pPr marL="0" indent="0" algn="ctr">
              <a:buFontTx/>
              <a:buNone/>
            </a:pPr>
            <a:r>
              <a:rPr lang="en-US" sz="2800" dirty="0">
                <a:latin typeface="Berlin Sans FB" pitchFamily="34" charset="0"/>
              </a:rPr>
              <a:t>Social psychology teaches us how we relate to one another from prejudice, aggression and conflict to attraction, altruism and peacemaking.</a:t>
            </a:r>
          </a:p>
        </p:txBody>
      </p:sp>
      <p:pic>
        <p:nvPicPr>
          <p:cNvPr id="2" name="Picture 1"/>
          <p:cNvPicPr>
            <a:picLocks noChangeAspect="1"/>
          </p:cNvPicPr>
          <p:nvPr/>
        </p:nvPicPr>
        <p:blipFill>
          <a:blip r:embed="rId3"/>
          <a:stretch>
            <a:fillRect/>
          </a:stretch>
        </p:blipFill>
        <p:spPr>
          <a:xfrm>
            <a:off x="2895600" y="3200400"/>
            <a:ext cx="3349271" cy="3223324"/>
          </a:xfrm>
          <a:prstGeom prst="rect">
            <a:avLst/>
          </a:prstGeom>
        </p:spPr>
      </p:pic>
    </p:spTree>
    <p:extLst>
      <p:ext uri="{BB962C8B-B14F-4D97-AF65-F5344CB8AC3E}">
        <p14:creationId xmlns:p14="http://schemas.microsoft.com/office/powerpoint/2010/main" val="3945800007"/>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Prejudice</a:t>
            </a:r>
          </a:p>
        </p:txBody>
      </p:sp>
      <p:sp>
        <p:nvSpPr>
          <p:cNvPr id="2216963" name="Rectangle 3"/>
          <p:cNvSpPr>
            <a:spLocks noGrp="1" noChangeArrowheads="1"/>
          </p:cNvSpPr>
          <p:nvPr>
            <p:ph idx="1"/>
          </p:nvPr>
        </p:nvSpPr>
        <p:spPr>
          <a:xfrm>
            <a:off x="671513" y="1524000"/>
            <a:ext cx="7772400" cy="1905000"/>
          </a:xfrm>
        </p:spPr>
        <p:txBody>
          <a:bodyPr/>
          <a:lstStyle/>
          <a:p>
            <a:pPr marL="0" indent="0" algn="ctr">
              <a:buFontTx/>
              <a:buNone/>
            </a:pPr>
            <a:r>
              <a:rPr lang="en-US" sz="2800" dirty="0">
                <a:latin typeface="Berlin Sans FB" pitchFamily="34" charset="0"/>
              </a:rPr>
              <a:t>Simply called, “prejudgment,” a prejudice is an unjustifiable (usually negative) attitude toward a group and its members – often of different cultural, ethnic or gender groups.</a:t>
            </a:r>
          </a:p>
        </p:txBody>
      </p:sp>
      <p:sp>
        <p:nvSpPr>
          <p:cNvPr id="2216964" name="Rectangle 4"/>
          <p:cNvSpPr>
            <a:spLocks noChangeArrowheads="1"/>
          </p:cNvSpPr>
          <p:nvPr/>
        </p:nvSpPr>
        <p:spPr bwMode="auto">
          <a:xfrm>
            <a:off x="1157288" y="4648200"/>
            <a:ext cx="679608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spcBef>
                <a:spcPct val="20000"/>
              </a:spcBef>
              <a:buFontTx/>
              <a:buAutoNum type="arabicPeriod"/>
            </a:pPr>
            <a:r>
              <a:rPr lang="en-US" sz="2800" dirty="0">
                <a:solidFill>
                  <a:prstClr val="white"/>
                </a:solidFill>
                <a:latin typeface="Berlin Sans FB" pitchFamily="34" charset="0"/>
              </a:rPr>
              <a:t>Beliefs (stereotypes)</a:t>
            </a:r>
          </a:p>
          <a:p>
            <a:pPr marL="609600" indent="-609600" eaLnBrk="1" hangingPunct="1">
              <a:spcBef>
                <a:spcPct val="20000"/>
              </a:spcBef>
              <a:buFontTx/>
              <a:buAutoNum type="arabicPeriod"/>
            </a:pPr>
            <a:r>
              <a:rPr lang="en-US" sz="2800" dirty="0">
                <a:solidFill>
                  <a:prstClr val="white"/>
                </a:solidFill>
                <a:latin typeface="Berlin Sans FB" pitchFamily="34" charset="0"/>
              </a:rPr>
              <a:t>Emotions (hostility, envy, fear)</a:t>
            </a:r>
          </a:p>
          <a:p>
            <a:pPr marL="609600" indent="-609600" eaLnBrk="1" hangingPunct="1">
              <a:spcBef>
                <a:spcPct val="20000"/>
              </a:spcBef>
              <a:buFontTx/>
              <a:buAutoNum type="arabicPeriod"/>
            </a:pPr>
            <a:r>
              <a:rPr lang="en-US" sz="2800" dirty="0">
                <a:solidFill>
                  <a:prstClr val="white"/>
                </a:solidFill>
                <a:latin typeface="Berlin Sans FB" pitchFamily="34" charset="0"/>
              </a:rPr>
              <a:t>Predisposition to </a:t>
            </a:r>
            <a:r>
              <a:rPr lang="en-US" sz="2800" i="1" dirty="0">
                <a:solidFill>
                  <a:prstClr val="white"/>
                </a:solidFill>
                <a:latin typeface="Berlin Sans FB" pitchFamily="34" charset="0"/>
              </a:rPr>
              <a:t>act</a:t>
            </a:r>
            <a:r>
              <a:rPr lang="en-US" sz="2800" dirty="0">
                <a:solidFill>
                  <a:prstClr val="white"/>
                </a:solidFill>
                <a:latin typeface="Berlin Sans FB" pitchFamily="34" charset="0"/>
              </a:rPr>
              <a:t> (to discriminate)</a:t>
            </a:r>
          </a:p>
        </p:txBody>
      </p:sp>
      <p:sp>
        <p:nvSpPr>
          <p:cNvPr id="2216965" name="Rectangle 5"/>
          <p:cNvSpPr>
            <a:spLocks noChangeArrowheads="1"/>
          </p:cNvSpPr>
          <p:nvPr/>
        </p:nvSpPr>
        <p:spPr bwMode="auto">
          <a:xfrm>
            <a:off x="2468563" y="3886200"/>
            <a:ext cx="41767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spcBef>
                <a:spcPct val="20000"/>
              </a:spcBef>
            </a:pPr>
            <a:r>
              <a:rPr lang="en-US" sz="2800" dirty="0">
                <a:solidFill>
                  <a:prstClr val="white"/>
                </a:solidFill>
                <a:latin typeface="Berlin Sans FB" pitchFamily="34" charset="0"/>
              </a:rPr>
              <a:t>Components of Prejudice</a:t>
            </a:r>
          </a:p>
        </p:txBody>
      </p:sp>
    </p:spTree>
    <p:extLst>
      <p:ext uri="{BB962C8B-B14F-4D97-AF65-F5344CB8AC3E}">
        <p14:creationId xmlns:p14="http://schemas.microsoft.com/office/powerpoint/2010/main" val="1570661197"/>
      </p:ext>
    </p:extLst>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010"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Reign of Prejudice</a:t>
            </a:r>
          </a:p>
        </p:txBody>
      </p:sp>
      <p:sp>
        <p:nvSpPr>
          <p:cNvPr id="2219011" name="Rectangle 3"/>
          <p:cNvSpPr>
            <a:spLocks noGrp="1" noChangeArrowheads="1"/>
          </p:cNvSpPr>
          <p:nvPr>
            <p:ph idx="1"/>
          </p:nvPr>
        </p:nvSpPr>
        <p:spPr>
          <a:xfrm>
            <a:off x="671513" y="1600200"/>
            <a:ext cx="7772400" cy="4953000"/>
          </a:xfrm>
        </p:spPr>
        <p:txBody>
          <a:bodyPr>
            <a:normAutofit/>
          </a:bodyPr>
          <a:lstStyle/>
          <a:p>
            <a:pPr marL="0" indent="0" algn="ctr">
              <a:buFont typeface="Wingdings" pitchFamily="2" charset="2"/>
              <a:buNone/>
            </a:pPr>
            <a:r>
              <a:rPr lang="en-US" sz="2800" dirty="0">
                <a:latin typeface="Berlin Sans FB" pitchFamily="34" charset="0"/>
              </a:rPr>
              <a:t>Prejudice works at the conscious and [more so] the unconscious level. Thus prejudice is more like a knee-jerk response than a conscious decision</a:t>
            </a:r>
            <a:r>
              <a:rPr lang="en-US" sz="2800" dirty="0" smtClean="0">
                <a:latin typeface="Berlin Sans FB" pitchFamily="34" charset="0"/>
              </a:rPr>
              <a:t>.</a:t>
            </a:r>
          </a:p>
          <a:p>
            <a:pPr marL="0" indent="0" algn="ctr">
              <a:buFont typeface="Wingdings" pitchFamily="2" charset="2"/>
              <a:buNone/>
            </a:pPr>
            <a:endParaRPr lang="en-US" sz="2800" dirty="0">
              <a:latin typeface="Berlin Sans FB" pitchFamily="34" charset="0"/>
            </a:endParaRPr>
          </a:p>
          <a:p>
            <a:pPr algn="ctr"/>
            <a:r>
              <a:rPr lang="en-US" sz="2800" dirty="0" smtClean="0">
                <a:latin typeface="Berlin Sans FB" pitchFamily="34" charset="0"/>
              </a:rPr>
              <a:t>Implicit racial associations – trouble identifying pleasant words</a:t>
            </a:r>
          </a:p>
          <a:p>
            <a:pPr algn="ctr"/>
            <a:r>
              <a:rPr lang="en-US" sz="2800" dirty="0" smtClean="0">
                <a:latin typeface="Berlin Sans FB" pitchFamily="34" charset="0"/>
              </a:rPr>
              <a:t>Unconscious patronization – lower expectations</a:t>
            </a:r>
          </a:p>
          <a:p>
            <a:pPr algn="ctr"/>
            <a:r>
              <a:rPr lang="en-US" sz="2800" dirty="0" smtClean="0">
                <a:latin typeface="Berlin Sans FB" pitchFamily="34" charset="0"/>
              </a:rPr>
              <a:t>Race-influenced perceptions – perceived to have weapon more frequently</a:t>
            </a:r>
          </a:p>
        </p:txBody>
      </p:sp>
    </p:spTree>
    <p:extLst>
      <p:ext uri="{BB962C8B-B14F-4D97-AF65-F5344CB8AC3E}">
        <p14:creationId xmlns:p14="http://schemas.microsoft.com/office/powerpoint/2010/main" val="546379453"/>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a:t>
            </a:r>
            <a:r>
              <a:rPr lang="en-US" smtClean="0"/>
              <a:t>into 2 groups</a:t>
            </a:r>
            <a:endParaRPr lang="en-US" dirty="0"/>
          </a:p>
        </p:txBody>
      </p:sp>
      <p:sp>
        <p:nvSpPr>
          <p:cNvPr id="3" name="Content Placeholder 2"/>
          <p:cNvSpPr>
            <a:spLocks noGrp="1"/>
          </p:cNvSpPr>
          <p:nvPr>
            <p:ph idx="1"/>
          </p:nvPr>
        </p:nvSpPr>
        <p:spPr/>
        <p:txBody>
          <a:bodyPr/>
          <a:lstStyle/>
          <a:p>
            <a:r>
              <a:rPr lang="en-US" dirty="0" smtClean="0"/>
              <a:t>Create list of characteristics that your group shares</a:t>
            </a:r>
          </a:p>
          <a:p>
            <a:r>
              <a:rPr lang="en-US" dirty="0" smtClean="0"/>
              <a:t>Create list of characteristics that defines the other group</a:t>
            </a:r>
            <a:endParaRPr lang="en-US" dirty="0"/>
          </a:p>
        </p:txBody>
      </p:sp>
      <p:sp>
        <p:nvSpPr>
          <p:cNvPr id="4" name="Slide Number Placeholder 3"/>
          <p:cNvSpPr>
            <a:spLocks noGrp="1"/>
          </p:cNvSpPr>
          <p:nvPr>
            <p:ph type="sldNum" sz="quarter" idx="12"/>
          </p:nvPr>
        </p:nvSpPr>
        <p:spPr/>
        <p:txBody>
          <a:bodyPr/>
          <a:lstStyle/>
          <a:p>
            <a:pPr>
              <a:defRPr/>
            </a:pPr>
            <a:fld id="{E8F0DA57-8397-4DEE-9FB1-5F57E6907603}" type="slidenum">
              <a:rPr lang="en-US" smtClean="0">
                <a:solidFill>
                  <a:prstClr val="white">
                    <a:tint val="75000"/>
                  </a:prstClr>
                </a:solidFill>
              </a:rPr>
              <a:pPr>
                <a:defRPr/>
              </a:pPr>
              <a:t>256</a:t>
            </a:fld>
            <a:endParaRPr lang="en-US">
              <a:solidFill>
                <a:prstClr val="white">
                  <a:tint val="75000"/>
                </a:prstClr>
              </a:solidFill>
            </a:endParaRPr>
          </a:p>
        </p:txBody>
      </p:sp>
    </p:spTree>
    <p:extLst>
      <p:ext uri="{BB962C8B-B14F-4D97-AF65-F5344CB8AC3E}">
        <p14:creationId xmlns:p14="http://schemas.microsoft.com/office/powerpoint/2010/main" val="62110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6178"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Social Roots of Prejudice</a:t>
            </a:r>
          </a:p>
        </p:txBody>
      </p:sp>
      <p:sp>
        <p:nvSpPr>
          <p:cNvPr id="2226179" name="Rectangle 3"/>
          <p:cNvSpPr>
            <a:spLocks noGrp="1" noChangeArrowheads="1"/>
          </p:cNvSpPr>
          <p:nvPr>
            <p:ph idx="1"/>
          </p:nvPr>
        </p:nvSpPr>
        <p:spPr>
          <a:xfrm>
            <a:off x="1843088" y="1600200"/>
            <a:ext cx="5424487" cy="685800"/>
          </a:xfrm>
        </p:spPr>
        <p:txBody>
          <a:bodyPr/>
          <a:lstStyle/>
          <a:p>
            <a:pPr marL="0" indent="0" algn="ctr">
              <a:buFont typeface="Wingdings" pitchFamily="2" charset="2"/>
              <a:buNone/>
            </a:pPr>
            <a:r>
              <a:rPr lang="en-US" sz="2800" dirty="0">
                <a:latin typeface="Berlin Sans FB" pitchFamily="34" charset="0"/>
              </a:rPr>
              <a:t>Why does prejudice arise?</a:t>
            </a:r>
          </a:p>
        </p:txBody>
      </p:sp>
      <p:sp>
        <p:nvSpPr>
          <p:cNvPr id="2226180" name="Rectangle 4"/>
          <p:cNvSpPr>
            <a:spLocks noChangeArrowheads="1"/>
          </p:cNvSpPr>
          <p:nvPr/>
        </p:nvSpPr>
        <p:spPr bwMode="auto">
          <a:xfrm>
            <a:off x="2057400" y="2667000"/>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spcBef>
                <a:spcPct val="20000"/>
              </a:spcBef>
              <a:buFont typeface="Wingdings" pitchFamily="2" charset="2"/>
              <a:buAutoNum type="arabicPeriod"/>
            </a:pPr>
            <a:r>
              <a:rPr lang="en-US" sz="2800" dirty="0">
                <a:solidFill>
                  <a:prstClr val="white"/>
                </a:solidFill>
                <a:latin typeface="Berlin Sans FB" pitchFamily="34" charset="0"/>
              </a:rPr>
              <a:t>Social Inequalities</a:t>
            </a:r>
          </a:p>
          <a:p>
            <a:pPr marL="609600" indent="-609600" eaLnBrk="1" hangingPunct="1">
              <a:spcBef>
                <a:spcPct val="20000"/>
              </a:spcBef>
              <a:buFont typeface="Wingdings" pitchFamily="2" charset="2"/>
              <a:buAutoNum type="arabicPeriod"/>
            </a:pPr>
            <a:r>
              <a:rPr lang="en-US" sz="2800" dirty="0">
                <a:solidFill>
                  <a:prstClr val="white"/>
                </a:solidFill>
                <a:latin typeface="Berlin Sans FB" pitchFamily="34" charset="0"/>
              </a:rPr>
              <a:t>Social Divisions</a:t>
            </a:r>
          </a:p>
          <a:p>
            <a:pPr marL="609600" indent="-609600" eaLnBrk="1" hangingPunct="1">
              <a:spcBef>
                <a:spcPct val="20000"/>
              </a:spcBef>
              <a:buFont typeface="Wingdings" pitchFamily="2" charset="2"/>
              <a:buAutoNum type="arabicPeriod"/>
            </a:pPr>
            <a:r>
              <a:rPr lang="en-US" sz="2800" dirty="0">
                <a:solidFill>
                  <a:prstClr val="white"/>
                </a:solidFill>
                <a:latin typeface="Berlin Sans FB" pitchFamily="34" charset="0"/>
              </a:rPr>
              <a:t>Emotional Scapegoating</a:t>
            </a:r>
          </a:p>
        </p:txBody>
      </p:sp>
    </p:spTree>
    <p:extLst>
      <p:ext uri="{BB962C8B-B14F-4D97-AF65-F5344CB8AC3E}">
        <p14:creationId xmlns:p14="http://schemas.microsoft.com/office/powerpoint/2010/main" val="2528626955"/>
      </p:ext>
    </p:ext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8226" name="Rectangle 2"/>
          <p:cNvSpPr>
            <a:spLocks noGrp="1" noChangeArrowheads="1"/>
          </p:cNvSpPr>
          <p:nvPr>
            <p:ph type="title"/>
          </p:nvPr>
        </p:nvSpPr>
        <p:spPr>
          <a:xfrm>
            <a:off x="671513" y="261938"/>
            <a:ext cx="7772400" cy="1143000"/>
          </a:xfrm>
        </p:spPr>
        <p:txBody>
          <a:bodyPr/>
          <a:lstStyle/>
          <a:p>
            <a:r>
              <a:rPr lang="en-US" sz="4000" dirty="0">
                <a:solidFill>
                  <a:schemeClr val="tx1"/>
                </a:solidFill>
                <a:latin typeface="Berlin Sans FB" pitchFamily="34" charset="0"/>
              </a:rPr>
              <a:t>Social Inequality</a:t>
            </a:r>
          </a:p>
        </p:txBody>
      </p:sp>
      <p:sp>
        <p:nvSpPr>
          <p:cNvPr id="2228227" name="Rectangle 3"/>
          <p:cNvSpPr>
            <a:spLocks noGrp="1" noChangeArrowheads="1"/>
          </p:cNvSpPr>
          <p:nvPr>
            <p:ph type="body" sz="half" idx="1"/>
          </p:nvPr>
        </p:nvSpPr>
        <p:spPr>
          <a:xfrm>
            <a:off x="519113" y="1600200"/>
            <a:ext cx="8077200" cy="1447800"/>
          </a:xfrm>
        </p:spPr>
        <p:txBody>
          <a:bodyPr/>
          <a:lstStyle/>
          <a:p>
            <a:pPr marL="0" indent="0" algn="ctr">
              <a:buFont typeface="Wingdings" pitchFamily="2" charset="2"/>
              <a:buNone/>
            </a:pPr>
            <a:r>
              <a:rPr lang="en-US" sz="2800" dirty="0">
                <a:latin typeface="Berlin Sans FB" pitchFamily="34" charset="0"/>
              </a:rPr>
              <a:t>When people have money, power and prestige, and others do not, prejudice develops. Social inequality increases prejudice.</a:t>
            </a:r>
          </a:p>
        </p:txBody>
      </p:sp>
      <p:pic>
        <p:nvPicPr>
          <p:cNvPr id="2" name="Picture 1"/>
          <p:cNvPicPr>
            <a:picLocks noChangeAspect="1"/>
          </p:cNvPicPr>
          <p:nvPr/>
        </p:nvPicPr>
        <p:blipFill>
          <a:blip r:embed="rId3"/>
          <a:stretch>
            <a:fillRect/>
          </a:stretch>
        </p:blipFill>
        <p:spPr>
          <a:xfrm>
            <a:off x="2424113" y="3243262"/>
            <a:ext cx="4267200" cy="2847975"/>
          </a:xfrm>
          <a:prstGeom prst="rect">
            <a:avLst/>
          </a:prstGeom>
        </p:spPr>
      </p:pic>
    </p:spTree>
    <p:extLst>
      <p:ext uri="{BB962C8B-B14F-4D97-AF65-F5344CB8AC3E}">
        <p14:creationId xmlns:p14="http://schemas.microsoft.com/office/powerpoint/2010/main" val="1405361636"/>
      </p:ext>
    </p:ext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Berlin Sans FB" pitchFamily="34" charset="0"/>
              </a:rPr>
              <a:t>Ethnocentrism</a:t>
            </a:r>
            <a:endParaRPr lang="en-US" dirty="0">
              <a:latin typeface="Berlin Sans FB" pitchFamily="34" charset="0"/>
            </a:endParaRPr>
          </a:p>
        </p:txBody>
      </p:sp>
      <p:sp>
        <p:nvSpPr>
          <p:cNvPr id="7" name="Content Placeholder 6"/>
          <p:cNvSpPr>
            <a:spLocks noGrp="1"/>
          </p:cNvSpPr>
          <p:nvPr>
            <p:ph idx="1"/>
          </p:nvPr>
        </p:nvSpPr>
        <p:spPr/>
        <p:txBody>
          <a:bodyPr/>
          <a:lstStyle/>
          <a:p>
            <a:r>
              <a:rPr lang="en-US" dirty="0" smtClean="0">
                <a:latin typeface="Berlin Sans FB" pitchFamily="34" charset="0"/>
              </a:rPr>
              <a:t>The tendency to think that your nation or culture is superior to others</a:t>
            </a:r>
          </a:p>
          <a:p>
            <a:r>
              <a:rPr lang="en-US" dirty="0" smtClean="0">
                <a:latin typeface="Berlin Sans FB" pitchFamily="34" charset="0"/>
              </a:rPr>
              <a:t>Judge other cultures based on your own rather than on its own merits</a:t>
            </a:r>
            <a:endParaRPr lang="en-US" dirty="0">
              <a:latin typeface="Berlin Sans FB" pitchFamily="34" charset="0"/>
            </a:endParaRPr>
          </a:p>
        </p:txBody>
      </p:sp>
      <p:pic>
        <p:nvPicPr>
          <p:cNvPr id="3074" name="Picture 2" descr="http://tg892.wikispaces.com/file/view/ibw1.jpg/89045233/ib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733800"/>
            <a:ext cx="3543300" cy="304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8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Basic Research</a:t>
            </a:r>
          </a:p>
        </p:txBody>
      </p:sp>
      <p:sp>
        <p:nvSpPr>
          <p:cNvPr id="3072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Pure science or research</a:t>
            </a:r>
          </a:p>
          <a:p>
            <a:pPr eaLnBrk="1" hangingPunct="1"/>
            <a:r>
              <a:rPr lang="en-US" altLang="en-US" sz="3600" smtClean="0">
                <a:latin typeface="Times New Roman" panose="02020603050405020304" pitchFamily="18" charset="0"/>
              </a:rPr>
              <a:t>Research for the sake of finding new information and expanding the knowledge base of psychology</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250" name="Rectangle 2"/>
          <p:cNvSpPr>
            <a:spLocks noGrp="1" noChangeArrowheads="1"/>
          </p:cNvSpPr>
          <p:nvPr>
            <p:ph type="title"/>
          </p:nvPr>
        </p:nvSpPr>
        <p:spPr>
          <a:xfrm>
            <a:off x="671513" y="261938"/>
            <a:ext cx="7772400" cy="1143000"/>
          </a:xfrm>
        </p:spPr>
        <p:txBody>
          <a:bodyPr/>
          <a:lstStyle/>
          <a:p>
            <a:r>
              <a:rPr lang="en-US" sz="4000" dirty="0">
                <a:latin typeface="Berlin Sans FB" pitchFamily="34" charset="0"/>
              </a:rPr>
              <a:t>In and Out Groups</a:t>
            </a:r>
          </a:p>
        </p:txBody>
      </p:sp>
      <p:sp>
        <p:nvSpPr>
          <p:cNvPr id="2229251" name="Rectangle 3"/>
          <p:cNvSpPr>
            <a:spLocks noGrp="1" noChangeArrowheads="1"/>
          </p:cNvSpPr>
          <p:nvPr>
            <p:ph type="body" sz="half" idx="1"/>
          </p:nvPr>
        </p:nvSpPr>
        <p:spPr>
          <a:xfrm>
            <a:off x="519113" y="1600200"/>
            <a:ext cx="8077200" cy="1828800"/>
          </a:xfrm>
        </p:spPr>
        <p:txBody>
          <a:bodyPr/>
          <a:lstStyle/>
          <a:p>
            <a:pPr marL="0" indent="0" algn="ctr">
              <a:buFont typeface="Wingdings" pitchFamily="2" charset="2"/>
              <a:buNone/>
            </a:pPr>
            <a:r>
              <a:rPr lang="en-US" sz="2800" dirty="0" err="1">
                <a:solidFill>
                  <a:schemeClr val="bg1"/>
                </a:solidFill>
                <a:latin typeface="Berlin Sans FB" pitchFamily="34" charset="0"/>
              </a:rPr>
              <a:t>Ingroup</a:t>
            </a:r>
            <a:r>
              <a:rPr lang="en-US" sz="2800" dirty="0">
                <a:solidFill>
                  <a:srgbClr val="0000FF"/>
                </a:solidFill>
                <a:latin typeface="Berlin Sans FB" pitchFamily="34" charset="0"/>
              </a:rPr>
              <a:t>: </a:t>
            </a:r>
            <a:r>
              <a:rPr lang="en-US" sz="2800" dirty="0">
                <a:latin typeface="Berlin Sans FB" pitchFamily="34" charset="0"/>
              </a:rPr>
              <a:t>People with whom one shares a common identity. </a:t>
            </a:r>
            <a:r>
              <a:rPr lang="en-US" sz="2800" dirty="0" err="1">
                <a:solidFill>
                  <a:schemeClr val="bg1"/>
                </a:solidFill>
                <a:latin typeface="Berlin Sans FB" pitchFamily="34" charset="0"/>
              </a:rPr>
              <a:t>Outgroup</a:t>
            </a:r>
            <a:r>
              <a:rPr lang="en-US" sz="2800" dirty="0">
                <a:solidFill>
                  <a:schemeClr val="bg1"/>
                </a:solidFill>
                <a:latin typeface="Berlin Sans FB" pitchFamily="34" charset="0"/>
              </a:rPr>
              <a:t>: </a:t>
            </a:r>
            <a:r>
              <a:rPr lang="en-US" sz="2800" dirty="0">
                <a:latin typeface="Berlin Sans FB" pitchFamily="34" charset="0"/>
              </a:rPr>
              <a:t>Those perceived as different from one’s </a:t>
            </a:r>
            <a:r>
              <a:rPr lang="en-US" sz="2800" dirty="0" err="1">
                <a:latin typeface="Berlin Sans FB" pitchFamily="34" charset="0"/>
              </a:rPr>
              <a:t>ingroup</a:t>
            </a:r>
            <a:r>
              <a:rPr lang="en-US" sz="2800" dirty="0">
                <a:latin typeface="Berlin Sans FB" pitchFamily="34" charset="0"/>
              </a:rPr>
              <a:t>. </a:t>
            </a:r>
            <a:r>
              <a:rPr lang="en-US" sz="2800" dirty="0" err="1">
                <a:solidFill>
                  <a:schemeClr val="bg1"/>
                </a:solidFill>
                <a:latin typeface="Berlin Sans FB" pitchFamily="34" charset="0"/>
              </a:rPr>
              <a:t>Ingroup</a:t>
            </a:r>
            <a:r>
              <a:rPr lang="en-US" sz="2800" dirty="0">
                <a:solidFill>
                  <a:schemeClr val="bg1"/>
                </a:solidFill>
                <a:latin typeface="Berlin Sans FB" pitchFamily="34" charset="0"/>
              </a:rPr>
              <a:t> Bias: </a:t>
            </a:r>
            <a:r>
              <a:rPr lang="en-US" sz="2800" dirty="0">
                <a:latin typeface="Berlin Sans FB" pitchFamily="34" charset="0"/>
              </a:rPr>
              <a:t>The tendency to favor one’s own group.</a:t>
            </a:r>
          </a:p>
        </p:txBody>
      </p:sp>
      <p:pic>
        <p:nvPicPr>
          <p:cNvPr id="2229252" name="Picture 4" descr="MyersPsy8e_18UN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38400" y="3505200"/>
            <a:ext cx="4229100" cy="276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29253" name="Text Box 5"/>
          <p:cNvSpPr txBox="1">
            <a:spLocks noChangeArrowheads="1"/>
          </p:cNvSpPr>
          <p:nvPr/>
        </p:nvSpPr>
        <p:spPr bwMode="auto">
          <a:xfrm>
            <a:off x="2469610" y="6346825"/>
            <a:ext cx="41825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000" dirty="0">
                <a:solidFill>
                  <a:prstClr val="white"/>
                </a:solidFill>
                <a:latin typeface="Berlin Sans FB" pitchFamily="34" charset="0"/>
              </a:rPr>
              <a:t>Scotland’s famed “Tartan Army” fans.</a:t>
            </a:r>
          </a:p>
        </p:txBody>
      </p:sp>
    </p:spTree>
    <p:extLst>
      <p:ext uri="{BB962C8B-B14F-4D97-AF65-F5344CB8AC3E}">
        <p14:creationId xmlns:p14="http://schemas.microsoft.com/office/powerpoint/2010/main" val="3556235937"/>
      </p:ext>
    </p:ext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Emotional Roots of Prejudice</a:t>
            </a:r>
          </a:p>
        </p:txBody>
      </p:sp>
      <p:sp>
        <p:nvSpPr>
          <p:cNvPr id="2230275" name="Rectangle 3"/>
          <p:cNvSpPr>
            <a:spLocks noGrp="1" noChangeArrowheads="1"/>
          </p:cNvSpPr>
          <p:nvPr>
            <p:ph idx="1"/>
          </p:nvPr>
        </p:nvSpPr>
        <p:spPr>
          <a:xfrm>
            <a:off x="671513" y="1600200"/>
            <a:ext cx="7772400" cy="1905000"/>
          </a:xfrm>
          <a:noFill/>
          <a:ln/>
        </p:spPr>
        <p:txBody>
          <a:bodyPr/>
          <a:lstStyle/>
          <a:p>
            <a:pPr algn="ctr">
              <a:spcBef>
                <a:spcPct val="0"/>
              </a:spcBef>
              <a:buFontTx/>
              <a:buNone/>
            </a:pPr>
            <a:r>
              <a:rPr lang="en-US" sz="2800" dirty="0">
                <a:latin typeface="Berlin Sans FB" pitchFamily="34" charset="0"/>
              </a:rPr>
              <a:t>Prejudice provides an outlet for anger [emotion] by providing someone to blame. After 9/11 many people lashed out against innocent Arab-Americans.</a:t>
            </a:r>
          </a:p>
        </p:txBody>
      </p:sp>
      <p:pic>
        <p:nvPicPr>
          <p:cNvPr id="2" name="Picture 1"/>
          <p:cNvPicPr>
            <a:picLocks noChangeAspect="1"/>
          </p:cNvPicPr>
          <p:nvPr/>
        </p:nvPicPr>
        <p:blipFill>
          <a:blip r:embed="rId3"/>
          <a:stretch>
            <a:fillRect/>
          </a:stretch>
        </p:blipFill>
        <p:spPr>
          <a:xfrm>
            <a:off x="2743200" y="3497317"/>
            <a:ext cx="4216400" cy="3162300"/>
          </a:xfrm>
          <a:prstGeom prst="rect">
            <a:avLst/>
          </a:prstGeom>
        </p:spPr>
      </p:pic>
    </p:spTree>
    <p:extLst>
      <p:ext uri="{BB962C8B-B14F-4D97-AF65-F5344CB8AC3E}">
        <p14:creationId xmlns:p14="http://schemas.microsoft.com/office/powerpoint/2010/main" val="2347328013"/>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22"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Cognitive Roots of Prejudice</a:t>
            </a:r>
          </a:p>
        </p:txBody>
      </p:sp>
      <p:sp>
        <p:nvSpPr>
          <p:cNvPr id="2232323" name="Rectangle 3"/>
          <p:cNvSpPr>
            <a:spLocks noGrp="1" noChangeArrowheads="1"/>
          </p:cNvSpPr>
          <p:nvPr>
            <p:ph type="body" sz="half" idx="1"/>
          </p:nvPr>
        </p:nvSpPr>
        <p:spPr>
          <a:xfrm>
            <a:off x="685800" y="1600200"/>
            <a:ext cx="7772400" cy="1447800"/>
          </a:xfrm>
          <a:noFill/>
          <a:ln/>
        </p:spPr>
        <p:txBody>
          <a:bodyPr/>
          <a:lstStyle/>
          <a:p>
            <a:pPr algn="ctr">
              <a:spcBef>
                <a:spcPct val="0"/>
              </a:spcBef>
              <a:buFontTx/>
              <a:buNone/>
            </a:pPr>
            <a:r>
              <a:rPr lang="en-US" sz="2800" dirty="0">
                <a:latin typeface="Berlin Sans FB" pitchFamily="34" charset="0"/>
              </a:rPr>
              <a:t>One way we simplify our world is to </a:t>
            </a:r>
            <a:r>
              <a:rPr lang="en-US" sz="2800" dirty="0">
                <a:solidFill>
                  <a:schemeClr val="bg1"/>
                </a:solidFill>
                <a:latin typeface="Berlin Sans FB" pitchFamily="34" charset="0"/>
              </a:rPr>
              <a:t>categorize. </a:t>
            </a:r>
            <a:r>
              <a:rPr lang="en-US" sz="2800" dirty="0">
                <a:latin typeface="Berlin Sans FB" pitchFamily="34" charset="0"/>
              </a:rPr>
              <a:t>We categorize people into groups by stereotyping them.</a:t>
            </a:r>
          </a:p>
        </p:txBody>
      </p:sp>
      <p:pic>
        <p:nvPicPr>
          <p:cNvPr id="2232324" name="Picture 4" descr="MyersPsy8e_18UN1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00288" y="3200400"/>
            <a:ext cx="4519612" cy="298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325" name="Text Box 5"/>
          <p:cNvSpPr txBox="1">
            <a:spLocks noChangeArrowheads="1"/>
          </p:cNvSpPr>
          <p:nvPr/>
        </p:nvSpPr>
        <p:spPr bwMode="auto">
          <a:xfrm>
            <a:off x="1830066" y="6248400"/>
            <a:ext cx="54505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000" dirty="0">
                <a:solidFill>
                  <a:prstClr val="white"/>
                </a:solidFill>
                <a:latin typeface="Berlin Sans FB" pitchFamily="34" charset="0"/>
              </a:rPr>
              <a:t>Foreign sunbathers may think Balinese look alike.</a:t>
            </a:r>
          </a:p>
        </p:txBody>
      </p:sp>
    </p:spTree>
    <p:extLst>
      <p:ext uri="{BB962C8B-B14F-4D97-AF65-F5344CB8AC3E}">
        <p14:creationId xmlns:p14="http://schemas.microsoft.com/office/powerpoint/2010/main" val="3699700012"/>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8" name="Rectangle 2"/>
          <p:cNvSpPr>
            <a:spLocks noGrp="1" noChangeArrowheads="1"/>
          </p:cNvSpPr>
          <p:nvPr>
            <p:ph type="title"/>
          </p:nvPr>
        </p:nvSpPr>
        <p:spPr>
          <a:xfrm>
            <a:off x="671513" y="276225"/>
            <a:ext cx="7772400" cy="1143000"/>
          </a:xfrm>
        </p:spPr>
        <p:txBody>
          <a:bodyPr/>
          <a:lstStyle/>
          <a:p>
            <a:r>
              <a:rPr lang="en-US" sz="4000" dirty="0"/>
              <a:t>Cognitive Roots of Prejudice</a:t>
            </a:r>
          </a:p>
        </p:txBody>
      </p:sp>
      <p:sp>
        <p:nvSpPr>
          <p:cNvPr id="2236419" name="Rectangle 3"/>
          <p:cNvSpPr>
            <a:spLocks noGrp="1" noChangeArrowheads="1"/>
          </p:cNvSpPr>
          <p:nvPr>
            <p:ph type="body" sz="half" idx="1"/>
          </p:nvPr>
        </p:nvSpPr>
        <p:spPr>
          <a:xfrm>
            <a:off x="671513" y="1600200"/>
            <a:ext cx="7758112" cy="1828800"/>
          </a:xfrm>
          <a:noFill/>
          <a:ln/>
        </p:spPr>
        <p:txBody>
          <a:bodyPr/>
          <a:lstStyle/>
          <a:p>
            <a:pPr marL="0" indent="0" algn="ctr">
              <a:buFontTx/>
              <a:buNone/>
            </a:pPr>
            <a:r>
              <a:rPr lang="en-US" sz="2800" dirty="0"/>
              <a:t>The tendency of people to believe the world is just and people get what they deserve and deserve what they get (</a:t>
            </a:r>
            <a:r>
              <a:rPr lang="en-US" sz="2800" dirty="0">
                <a:solidFill>
                  <a:srgbClr val="0000FF"/>
                </a:solidFill>
              </a:rPr>
              <a:t>the just-world phenomenon</a:t>
            </a:r>
            <a:r>
              <a:rPr lang="en-US" sz="2800" dirty="0"/>
              <a:t>).</a:t>
            </a:r>
          </a:p>
        </p:txBody>
      </p:sp>
      <p:pic>
        <p:nvPicPr>
          <p:cNvPr id="2236420" name="Picture 4" descr="MyersPsy8e_18UN2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90700" y="3429000"/>
            <a:ext cx="5562600" cy="332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0236547"/>
      </p:ext>
    </p:extLst>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42" name="Rectangle 2"/>
          <p:cNvSpPr>
            <a:spLocks noGrp="1" noChangeArrowheads="1"/>
          </p:cNvSpPr>
          <p:nvPr>
            <p:ph type="title"/>
          </p:nvPr>
        </p:nvSpPr>
        <p:spPr>
          <a:xfrm>
            <a:off x="671513" y="271463"/>
            <a:ext cx="7772400" cy="1143000"/>
          </a:xfrm>
        </p:spPr>
        <p:txBody>
          <a:bodyPr/>
          <a:lstStyle/>
          <a:p>
            <a:r>
              <a:rPr lang="en-US" sz="4000" dirty="0">
                <a:solidFill>
                  <a:schemeClr val="tx1"/>
                </a:solidFill>
              </a:rPr>
              <a:t>Aggression</a:t>
            </a:r>
          </a:p>
        </p:txBody>
      </p:sp>
      <p:sp>
        <p:nvSpPr>
          <p:cNvPr id="2237443" name="Rectangle 3"/>
          <p:cNvSpPr>
            <a:spLocks noChangeArrowheads="1"/>
          </p:cNvSpPr>
          <p:nvPr/>
        </p:nvSpPr>
        <p:spPr bwMode="auto">
          <a:xfrm>
            <a:off x="533400" y="1600200"/>
            <a:ext cx="80470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black"/>
                </a:solidFill>
                <a:latin typeface="Berlin Sans FB" pitchFamily="34" charset="0"/>
              </a:rPr>
              <a:t>Aggression</a:t>
            </a:r>
            <a:r>
              <a:rPr lang="en-US" sz="2800" dirty="0">
                <a:solidFill>
                  <a:prstClr val="white"/>
                </a:solidFill>
                <a:latin typeface="Berlin Sans FB" pitchFamily="34" charset="0"/>
              </a:rPr>
              <a:t> can be any physical or verbal behavior intended to hurt or destroy whether done reactively out of hostility or proactively as a calculated means to an end.</a:t>
            </a:r>
          </a:p>
        </p:txBody>
      </p:sp>
      <p:sp>
        <p:nvSpPr>
          <p:cNvPr id="2237444" name="Rectangle 4"/>
          <p:cNvSpPr>
            <a:spLocks noChangeArrowheads="1"/>
          </p:cNvSpPr>
          <p:nvPr/>
        </p:nvSpPr>
        <p:spPr bwMode="auto">
          <a:xfrm>
            <a:off x="533400" y="4143375"/>
            <a:ext cx="8047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Research shows that aggressive behavior emerges from the interaction of biology and experience.</a:t>
            </a:r>
          </a:p>
        </p:txBody>
      </p:sp>
    </p:spTree>
    <p:extLst>
      <p:ext uri="{BB962C8B-B14F-4D97-AF65-F5344CB8AC3E}">
        <p14:creationId xmlns:p14="http://schemas.microsoft.com/office/powerpoint/2010/main" val="1097812729"/>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490" name="Rectangle 2"/>
          <p:cNvSpPr>
            <a:spLocks noGrp="1" noChangeArrowheads="1"/>
          </p:cNvSpPr>
          <p:nvPr>
            <p:ph type="title"/>
          </p:nvPr>
        </p:nvSpPr>
        <p:spPr>
          <a:xfrm>
            <a:off x="671513" y="271463"/>
            <a:ext cx="7772400" cy="1143000"/>
          </a:xfrm>
        </p:spPr>
        <p:txBody>
          <a:bodyPr/>
          <a:lstStyle/>
          <a:p>
            <a:r>
              <a:rPr lang="en-US" sz="4000" dirty="0">
                <a:solidFill>
                  <a:schemeClr val="tx1"/>
                </a:solidFill>
                <a:latin typeface="Berlin Sans FB" pitchFamily="34" charset="0"/>
              </a:rPr>
              <a:t>The Biology of Aggression</a:t>
            </a:r>
          </a:p>
        </p:txBody>
      </p:sp>
      <p:sp>
        <p:nvSpPr>
          <p:cNvPr id="2239491" name="Rectangle 3"/>
          <p:cNvSpPr>
            <a:spLocks noChangeArrowheads="1"/>
          </p:cNvSpPr>
          <p:nvPr/>
        </p:nvSpPr>
        <p:spPr bwMode="auto">
          <a:xfrm>
            <a:off x="533400" y="1600200"/>
            <a:ext cx="8047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Three levels of biological influences on aggressive behavior are:</a:t>
            </a:r>
          </a:p>
        </p:txBody>
      </p:sp>
      <p:sp>
        <p:nvSpPr>
          <p:cNvPr id="2239492" name="Rectangle 4"/>
          <p:cNvSpPr>
            <a:spLocks noChangeArrowheads="1"/>
          </p:cNvSpPr>
          <p:nvPr/>
        </p:nvSpPr>
        <p:spPr bwMode="auto">
          <a:xfrm>
            <a:off x="2314575" y="2955925"/>
            <a:ext cx="449580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eaLnBrk="1" hangingPunct="1">
              <a:lnSpc>
                <a:spcPct val="120000"/>
              </a:lnSpc>
              <a:buFontTx/>
              <a:buAutoNum type="arabicPeriod"/>
            </a:pPr>
            <a:r>
              <a:rPr lang="en-US" sz="2800" dirty="0">
                <a:solidFill>
                  <a:prstClr val="white"/>
                </a:solidFill>
                <a:latin typeface="Berlin Sans FB" pitchFamily="34" charset="0"/>
              </a:rPr>
              <a:t>Genetic Influences</a:t>
            </a:r>
          </a:p>
          <a:p>
            <a:pPr marL="457200" indent="-457200" eaLnBrk="1" hangingPunct="1">
              <a:lnSpc>
                <a:spcPct val="120000"/>
              </a:lnSpc>
              <a:buFontTx/>
              <a:buAutoNum type="arabicPeriod"/>
            </a:pPr>
            <a:r>
              <a:rPr lang="en-US" sz="2800" dirty="0">
                <a:solidFill>
                  <a:prstClr val="white"/>
                </a:solidFill>
                <a:latin typeface="Berlin Sans FB" pitchFamily="34" charset="0"/>
              </a:rPr>
              <a:t>Neural Influences</a:t>
            </a:r>
          </a:p>
          <a:p>
            <a:pPr marL="457200" indent="-457200" eaLnBrk="1" hangingPunct="1">
              <a:lnSpc>
                <a:spcPct val="120000"/>
              </a:lnSpc>
              <a:buFontTx/>
              <a:buAutoNum type="arabicPeriod"/>
            </a:pPr>
            <a:r>
              <a:rPr lang="en-US" sz="2800" dirty="0">
                <a:solidFill>
                  <a:prstClr val="white"/>
                </a:solidFill>
                <a:latin typeface="Berlin Sans FB" pitchFamily="34" charset="0"/>
              </a:rPr>
              <a:t>Biochemical Influences</a:t>
            </a:r>
          </a:p>
        </p:txBody>
      </p:sp>
    </p:spTree>
    <p:extLst>
      <p:ext uri="{BB962C8B-B14F-4D97-AF65-F5344CB8AC3E}">
        <p14:creationId xmlns:p14="http://schemas.microsoft.com/office/powerpoint/2010/main" val="1641817323"/>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538" name="Rectangle 2"/>
          <p:cNvSpPr>
            <a:spLocks noGrp="1" noChangeArrowheads="1"/>
          </p:cNvSpPr>
          <p:nvPr>
            <p:ph type="title"/>
          </p:nvPr>
        </p:nvSpPr>
        <p:spPr>
          <a:xfrm>
            <a:off x="671513" y="276225"/>
            <a:ext cx="7772400" cy="1143000"/>
          </a:xfrm>
        </p:spPr>
        <p:txBody>
          <a:bodyPr/>
          <a:lstStyle/>
          <a:p>
            <a:r>
              <a:rPr lang="en-US" sz="4000" dirty="0">
                <a:solidFill>
                  <a:schemeClr val="tx1"/>
                </a:solidFill>
              </a:rPr>
              <a:t>Influences</a:t>
            </a:r>
          </a:p>
        </p:txBody>
      </p:sp>
      <p:sp>
        <p:nvSpPr>
          <p:cNvPr id="2241539" name="Rectangle 3"/>
          <p:cNvSpPr>
            <a:spLocks noChangeArrowheads="1"/>
          </p:cNvSpPr>
          <p:nvPr/>
        </p:nvSpPr>
        <p:spPr bwMode="auto">
          <a:xfrm>
            <a:off x="533400" y="1600200"/>
            <a:ext cx="804703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black"/>
                </a:solidFill>
                <a:latin typeface="Berlin Sans FB" pitchFamily="34" charset="0"/>
              </a:rPr>
              <a:t>Genetic Influences: </a:t>
            </a:r>
            <a:r>
              <a:rPr lang="en-US" sz="2800" dirty="0">
                <a:solidFill>
                  <a:prstClr val="white"/>
                </a:solidFill>
                <a:latin typeface="Berlin Sans FB" pitchFamily="34" charset="0"/>
              </a:rPr>
              <a:t>Animals have been bred for aggressiveness – for sport and at times for research. Twin studies show aggression may be genetic. In men, aggression is possibly linked to Y chromosome.</a:t>
            </a:r>
          </a:p>
        </p:txBody>
      </p:sp>
      <p:sp>
        <p:nvSpPr>
          <p:cNvPr id="2241540" name="Rectangle 4"/>
          <p:cNvSpPr>
            <a:spLocks noChangeArrowheads="1"/>
          </p:cNvSpPr>
          <p:nvPr/>
        </p:nvSpPr>
        <p:spPr bwMode="auto">
          <a:xfrm>
            <a:off x="528638" y="4097338"/>
            <a:ext cx="804703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black"/>
                </a:solidFill>
                <a:latin typeface="Berlin Sans FB" pitchFamily="34" charset="0"/>
              </a:rPr>
              <a:t>Neural Influences: </a:t>
            </a:r>
            <a:r>
              <a:rPr lang="en-US" sz="2800" dirty="0">
                <a:solidFill>
                  <a:prstClr val="white"/>
                </a:solidFill>
                <a:latin typeface="Berlin Sans FB" pitchFamily="34" charset="0"/>
              </a:rPr>
              <a:t>Some centers in the brain, especially the limbic system (amygdala) and the frontal lobe are intimately involved with aggression.</a:t>
            </a:r>
          </a:p>
        </p:txBody>
      </p:sp>
    </p:spTree>
    <p:extLst>
      <p:ext uri="{BB962C8B-B14F-4D97-AF65-F5344CB8AC3E}">
        <p14:creationId xmlns:p14="http://schemas.microsoft.com/office/powerpoint/2010/main" val="142726530"/>
      </p:ext>
    </p:ext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62"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Influences</a:t>
            </a:r>
          </a:p>
        </p:txBody>
      </p:sp>
      <p:pic>
        <p:nvPicPr>
          <p:cNvPr id="2242564" name="Picture 4" descr="MyersPsy8e_18UN2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3895725"/>
            <a:ext cx="4095750" cy="2733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2563" name="Rectangle 3"/>
          <p:cNvSpPr>
            <a:spLocks noChangeArrowheads="1"/>
          </p:cNvSpPr>
          <p:nvPr/>
        </p:nvSpPr>
        <p:spPr bwMode="auto">
          <a:xfrm>
            <a:off x="533400" y="1524000"/>
            <a:ext cx="804703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black"/>
                </a:solidFill>
                <a:latin typeface="Berlin Sans FB" pitchFamily="34" charset="0"/>
              </a:rPr>
              <a:t>Biochemical Influences: </a:t>
            </a:r>
            <a:r>
              <a:rPr lang="en-US" sz="2800" dirty="0">
                <a:solidFill>
                  <a:prstClr val="white"/>
                </a:solidFill>
                <a:latin typeface="Berlin Sans FB" pitchFamily="34" charset="0"/>
              </a:rPr>
              <a:t>Animals with diminished amounts of testosterone (castration) become docile, and if injected with testosterone aggression increases. Prenatal exposure to testosterone also increases aggression in female hyenas.</a:t>
            </a:r>
          </a:p>
        </p:txBody>
      </p:sp>
    </p:spTree>
    <p:extLst>
      <p:ext uri="{BB962C8B-B14F-4D97-AF65-F5344CB8AC3E}">
        <p14:creationId xmlns:p14="http://schemas.microsoft.com/office/powerpoint/2010/main" val="1633698090"/>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586" name="Rectangle 2"/>
          <p:cNvSpPr>
            <a:spLocks noGrp="1" noChangeArrowheads="1"/>
          </p:cNvSpPr>
          <p:nvPr>
            <p:ph type="title"/>
          </p:nvPr>
        </p:nvSpPr>
        <p:spPr>
          <a:xfrm>
            <a:off x="671513" y="271463"/>
            <a:ext cx="7772400" cy="1143000"/>
          </a:xfrm>
        </p:spPr>
        <p:txBody>
          <a:bodyPr/>
          <a:lstStyle/>
          <a:p>
            <a:r>
              <a:rPr lang="en-US" sz="4000" dirty="0">
                <a:solidFill>
                  <a:schemeClr val="tx1"/>
                </a:solidFill>
                <a:latin typeface="Berlin Sans FB" pitchFamily="34" charset="0"/>
              </a:rPr>
              <a:t>The Psychology of Aggression</a:t>
            </a:r>
          </a:p>
        </p:txBody>
      </p:sp>
      <p:sp>
        <p:nvSpPr>
          <p:cNvPr id="2243587" name="Rectangle 3"/>
          <p:cNvSpPr>
            <a:spLocks noChangeArrowheads="1"/>
          </p:cNvSpPr>
          <p:nvPr/>
        </p:nvSpPr>
        <p:spPr bwMode="auto">
          <a:xfrm>
            <a:off x="533400" y="1600200"/>
            <a:ext cx="8047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Four psychological factors that influence aggressive behavior are:</a:t>
            </a:r>
          </a:p>
        </p:txBody>
      </p:sp>
      <p:sp>
        <p:nvSpPr>
          <p:cNvPr id="2243588" name="Rectangle 4"/>
          <p:cNvSpPr>
            <a:spLocks noChangeArrowheads="1"/>
          </p:cNvSpPr>
          <p:nvPr/>
        </p:nvSpPr>
        <p:spPr bwMode="auto">
          <a:xfrm>
            <a:off x="1357313" y="2955925"/>
            <a:ext cx="64008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eaLnBrk="1" hangingPunct="1">
              <a:lnSpc>
                <a:spcPct val="120000"/>
              </a:lnSpc>
              <a:buFontTx/>
              <a:buAutoNum type="arabicPeriod"/>
            </a:pPr>
            <a:r>
              <a:rPr lang="en-US" sz="2800" dirty="0">
                <a:solidFill>
                  <a:prstClr val="white"/>
                </a:solidFill>
                <a:latin typeface="Berlin Sans FB" pitchFamily="34" charset="0"/>
              </a:rPr>
              <a:t>Aversive Events</a:t>
            </a:r>
          </a:p>
          <a:p>
            <a:pPr marL="457200" indent="-457200" eaLnBrk="1" hangingPunct="1">
              <a:lnSpc>
                <a:spcPct val="120000"/>
              </a:lnSpc>
              <a:buFontTx/>
              <a:buAutoNum type="arabicPeriod"/>
            </a:pPr>
            <a:r>
              <a:rPr lang="en-US" sz="2800" dirty="0">
                <a:solidFill>
                  <a:prstClr val="white"/>
                </a:solidFill>
                <a:latin typeface="Berlin Sans FB" pitchFamily="34" charset="0"/>
              </a:rPr>
              <a:t>Learning Aggression is Rewarding</a:t>
            </a:r>
          </a:p>
          <a:p>
            <a:pPr marL="457200" indent="-457200" eaLnBrk="1" hangingPunct="1">
              <a:lnSpc>
                <a:spcPct val="120000"/>
              </a:lnSpc>
              <a:buFontTx/>
              <a:buAutoNum type="arabicPeriod"/>
            </a:pPr>
            <a:r>
              <a:rPr lang="en-US" sz="2800" dirty="0">
                <a:solidFill>
                  <a:prstClr val="white"/>
                </a:solidFill>
                <a:latin typeface="Berlin Sans FB" pitchFamily="34" charset="0"/>
              </a:rPr>
              <a:t>Observing Models of Aggression</a:t>
            </a:r>
          </a:p>
          <a:p>
            <a:pPr marL="457200" indent="-457200" eaLnBrk="1" hangingPunct="1">
              <a:lnSpc>
                <a:spcPct val="120000"/>
              </a:lnSpc>
              <a:buFontTx/>
              <a:buAutoNum type="arabicPeriod"/>
            </a:pPr>
            <a:r>
              <a:rPr lang="en-US" sz="2800" dirty="0">
                <a:solidFill>
                  <a:prstClr val="white"/>
                </a:solidFill>
                <a:latin typeface="Berlin Sans FB" pitchFamily="34" charset="0"/>
              </a:rPr>
              <a:t>Acquiring Social Scripts</a:t>
            </a:r>
          </a:p>
        </p:txBody>
      </p:sp>
    </p:spTree>
    <p:extLst>
      <p:ext uri="{BB962C8B-B14F-4D97-AF65-F5344CB8AC3E}">
        <p14:creationId xmlns:p14="http://schemas.microsoft.com/office/powerpoint/2010/main" val="740031443"/>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5634"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Aversive Events</a:t>
            </a:r>
          </a:p>
        </p:txBody>
      </p:sp>
      <p:pic>
        <p:nvPicPr>
          <p:cNvPr id="2245636" name="Picture 4" descr="MyersPsy8e_18UN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24150" y="3208338"/>
            <a:ext cx="3670300" cy="3027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5635" name="Rectangle 3"/>
          <p:cNvSpPr>
            <a:spLocks noChangeArrowheads="1"/>
          </p:cNvSpPr>
          <p:nvPr/>
        </p:nvSpPr>
        <p:spPr bwMode="auto">
          <a:xfrm>
            <a:off x="547688" y="1600200"/>
            <a:ext cx="8047037"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Studies in which animals and humans experience unpleasant events reveal that those made miserable often make others miserable.</a:t>
            </a:r>
          </a:p>
        </p:txBody>
      </p:sp>
      <p:sp>
        <p:nvSpPr>
          <p:cNvPr id="2245637" name="Text Box 5"/>
          <p:cNvSpPr txBox="1">
            <a:spLocks noChangeArrowheads="1"/>
          </p:cNvSpPr>
          <p:nvPr/>
        </p:nvSpPr>
        <p:spPr bwMode="auto">
          <a:xfrm>
            <a:off x="2059326" y="6248400"/>
            <a:ext cx="49856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000" dirty="0">
                <a:solidFill>
                  <a:prstClr val="white"/>
                </a:solidFill>
                <a:latin typeface="Berlin Sans FB" pitchFamily="34" charset="0"/>
              </a:rPr>
              <a:t>Ron </a:t>
            </a:r>
            <a:r>
              <a:rPr lang="en-US" sz="2000" dirty="0" err="1">
                <a:solidFill>
                  <a:prstClr val="white"/>
                </a:solidFill>
                <a:latin typeface="Berlin Sans FB" pitchFamily="34" charset="0"/>
              </a:rPr>
              <a:t>Artest</a:t>
            </a:r>
            <a:r>
              <a:rPr lang="en-US" sz="2000" dirty="0">
                <a:solidFill>
                  <a:prstClr val="white"/>
                </a:solidFill>
                <a:latin typeface="Berlin Sans FB" pitchFamily="34" charset="0"/>
              </a:rPr>
              <a:t> (Pacers) attack on Detroit Pistons.</a:t>
            </a:r>
          </a:p>
        </p:txBody>
      </p:sp>
    </p:spTree>
    <p:extLst>
      <p:ext uri="{BB962C8B-B14F-4D97-AF65-F5344CB8AC3E}">
        <p14:creationId xmlns:p14="http://schemas.microsoft.com/office/powerpoint/2010/main" val="389627565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Neuropsychologist</a:t>
            </a:r>
          </a:p>
        </p:txBody>
      </p:sp>
      <p:sp>
        <p:nvSpPr>
          <p:cNvPr id="31747" name="Rectangle 3"/>
          <p:cNvSpPr>
            <a:spLocks noGrp="1" noChangeArrowheads="1"/>
          </p:cNvSpPr>
          <p:nvPr>
            <p:ph type="body" idx="1"/>
          </p:nvPr>
        </p:nvSpPr>
        <p:spPr>
          <a:xfrm>
            <a:off x="457200" y="1600200"/>
            <a:ext cx="5105400" cy="4525963"/>
          </a:xfrm>
        </p:spPr>
        <p:txBody>
          <a:bodyPr/>
          <a:lstStyle/>
          <a:p>
            <a:pPr eaLnBrk="1" hangingPunct="1">
              <a:lnSpc>
                <a:spcPct val="90000"/>
              </a:lnSpc>
            </a:pPr>
            <a:r>
              <a:rPr lang="en-US" altLang="en-US" sz="3600" smtClean="0">
                <a:latin typeface="Times New Roman" panose="02020603050405020304" pitchFamily="18" charset="0"/>
              </a:rPr>
              <a:t>Also called biological psychologists or biopsychologists</a:t>
            </a:r>
          </a:p>
          <a:p>
            <a:pPr eaLnBrk="1" hangingPunct="1">
              <a:lnSpc>
                <a:spcPct val="90000"/>
              </a:lnSpc>
            </a:pPr>
            <a:r>
              <a:rPr lang="en-US" altLang="en-US" sz="3600" smtClean="0">
                <a:latin typeface="Times New Roman" panose="02020603050405020304" pitchFamily="18" charset="0"/>
              </a:rPr>
              <a:t>Explore how the brain works</a:t>
            </a:r>
          </a:p>
          <a:p>
            <a:pPr eaLnBrk="1" hangingPunct="1">
              <a:lnSpc>
                <a:spcPct val="90000"/>
              </a:lnSpc>
            </a:pPr>
            <a:r>
              <a:rPr lang="en-US" altLang="en-US" sz="3600" smtClean="0">
                <a:latin typeface="Times New Roman" panose="02020603050405020304" pitchFamily="18" charset="0"/>
              </a:rPr>
              <a:t>Most often work in university/college settings</a:t>
            </a:r>
          </a:p>
        </p:txBody>
      </p:sp>
      <p:pic>
        <p:nvPicPr>
          <p:cNvPr id="31748" name="Picture 4" descr="Blair-Broeker_01U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403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7682" name="Rectangle 2"/>
          <p:cNvSpPr>
            <a:spLocks noGrp="1" noChangeArrowheads="1"/>
          </p:cNvSpPr>
          <p:nvPr>
            <p:ph type="title"/>
          </p:nvPr>
        </p:nvSpPr>
        <p:spPr>
          <a:xfrm>
            <a:off x="671513" y="276225"/>
            <a:ext cx="7772400" cy="1143000"/>
          </a:xfrm>
        </p:spPr>
        <p:txBody>
          <a:bodyPr/>
          <a:lstStyle/>
          <a:p>
            <a:r>
              <a:rPr lang="en-US" sz="3600" dirty="0">
                <a:solidFill>
                  <a:schemeClr val="tx1"/>
                </a:solidFill>
                <a:latin typeface="Berlin Sans FB" pitchFamily="34" charset="0"/>
              </a:rPr>
              <a:t>Frustration-Aggression Principle</a:t>
            </a:r>
          </a:p>
        </p:txBody>
      </p:sp>
      <p:sp>
        <p:nvSpPr>
          <p:cNvPr id="2247683" name="Rectangle 3"/>
          <p:cNvSpPr>
            <a:spLocks noChangeArrowheads="1"/>
          </p:cNvSpPr>
          <p:nvPr/>
        </p:nvSpPr>
        <p:spPr bwMode="auto">
          <a:xfrm>
            <a:off x="534988" y="1600200"/>
            <a:ext cx="8047037"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A principle in which frustration (caused by blocking to achieve some goal) creates anger, which can generate aggression.</a:t>
            </a:r>
          </a:p>
        </p:txBody>
      </p:sp>
      <p:pic>
        <p:nvPicPr>
          <p:cNvPr id="2" name="Picture 1"/>
          <p:cNvPicPr>
            <a:picLocks noChangeAspect="1"/>
          </p:cNvPicPr>
          <p:nvPr/>
        </p:nvPicPr>
        <p:blipFill>
          <a:blip r:embed="rId2"/>
          <a:stretch>
            <a:fillRect/>
          </a:stretch>
        </p:blipFill>
        <p:spPr>
          <a:xfrm>
            <a:off x="2514600" y="3276600"/>
            <a:ext cx="4405313" cy="3173967"/>
          </a:xfrm>
          <a:prstGeom prst="rect">
            <a:avLst/>
          </a:prstGeom>
        </p:spPr>
      </p:pic>
    </p:spTree>
    <p:extLst>
      <p:ext uri="{BB962C8B-B14F-4D97-AF65-F5344CB8AC3E}">
        <p14:creationId xmlns:p14="http://schemas.microsoft.com/office/powerpoint/2010/main" val="3153788649"/>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8706" name="Rectangle 2"/>
          <p:cNvSpPr>
            <a:spLocks noGrp="1" noChangeArrowheads="1"/>
          </p:cNvSpPr>
          <p:nvPr>
            <p:ph type="title"/>
          </p:nvPr>
        </p:nvSpPr>
        <p:spPr>
          <a:xfrm>
            <a:off x="671513" y="276225"/>
            <a:ext cx="7772400" cy="1143000"/>
          </a:xfrm>
        </p:spPr>
        <p:txBody>
          <a:bodyPr/>
          <a:lstStyle/>
          <a:p>
            <a:r>
              <a:rPr lang="en-US" sz="3600" dirty="0">
                <a:solidFill>
                  <a:schemeClr val="tx1"/>
                </a:solidFill>
                <a:latin typeface="Berlin Sans FB" pitchFamily="34" charset="0"/>
              </a:rPr>
              <a:t>Learning that Aggression is Rewarding</a:t>
            </a:r>
          </a:p>
        </p:txBody>
      </p:sp>
      <p:sp>
        <p:nvSpPr>
          <p:cNvPr id="2248707" name="Rectangle 3"/>
          <p:cNvSpPr>
            <a:spLocks noChangeArrowheads="1"/>
          </p:cNvSpPr>
          <p:nvPr/>
        </p:nvSpPr>
        <p:spPr bwMode="auto">
          <a:xfrm>
            <a:off x="534988" y="1600200"/>
            <a:ext cx="8047037"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When aggression leads to desired outcomes, one learns to be aggressive. This is shown in animals and humans alike.</a:t>
            </a:r>
          </a:p>
        </p:txBody>
      </p:sp>
      <p:sp>
        <p:nvSpPr>
          <p:cNvPr id="2248708" name="Rectangle 4"/>
          <p:cNvSpPr>
            <a:spLocks noChangeArrowheads="1"/>
          </p:cNvSpPr>
          <p:nvPr/>
        </p:nvSpPr>
        <p:spPr bwMode="auto">
          <a:xfrm>
            <a:off x="533400" y="3732213"/>
            <a:ext cx="80470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dirty="0">
                <a:solidFill>
                  <a:prstClr val="white"/>
                </a:solidFill>
                <a:latin typeface="Berlin Sans FB" pitchFamily="34" charset="0"/>
              </a:rPr>
              <a:t>Cultures that favor violence breed violence. Scotch-Irish settlers in the South had more violent tendencies than their Quaker, Dutch counterparts in the Northeast of the US.</a:t>
            </a:r>
          </a:p>
        </p:txBody>
      </p:sp>
    </p:spTree>
    <p:extLst>
      <p:ext uri="{BB962C8B-B14F-4D97-AF65-F5344CB8AC3E}">
        <p14:creationId xmlns:p14="http://schemas.microsoft.com/office/powerpoint/2010/main" val="4287185904"/>
      </p:ext>
    </p:extLst>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0754" name="Rectangle 2"/>
          <p:cNvSpPr>
            <a:spLocks noGrp="1" noChangeArrowheads="1"/>
          </p:cNvSpPr>
          <p:nvPr>
            <p:ph type="title"/>
          </p:nvPr>
        </p:nvSpPr>
        <p:spPr>
          <a:xfrm>
            <a:off x="685800" y="280988"/>
            <a:ext cx="7772400" cy="1295400"/>
          </a:xfrm>
        </p:spPr>
        <p:txBody>
          <a:bodyPr/>
          <a:lstStyle/>
          <a:p>
            <a:r>
              <a:rPr lang="en-US" sz="4000" dirty="0">
                <a:latin typeface="Berlin Sans FB" pitchFamily="34" charset="0"/>
              </a:rPr>
              <a:t>Acquiring Social Scripts</a:t>
            </a:r>
          </a:p>
        </p:txBody>
      </p:sp>
      <p:sp>
        <p:nvSpPr>
          <p:cNvPr id="2250755" name="Rectangle 3"/>
          <p:cNvSpPr>
            <a:spLocks noGrp="1" noChangeArrowheads="1"/>
          </p:cNvSpPr>
          <p:nvPr>
            <p:ph type="body" sz="half" idx="1"/>
          </p:nvPr>
        </p:nvSpPr>
        <p:spPr>
          <a:xfrm>
            <a:off x="519113" y="1576388"/>
            <a:ext cx="8077200" cy="2462212"/>
          </a:xfrm>
        </p:spPr>
        <p:txBody>
          <a:bodyPr/>
          <a:lstStyle/>
          <a:p>
            <a:pPr marL="0" indent="0" algn="ctr">
              <a:buFont typeface="Wingdings" pitchFamily="2" charset="2"/>
              <a:buNone/>
            </a:pPr>
            <a:r>
              <a:rPr lang="en-US" sz="2800" dirty="0">
                <a:latin typeface="Berlin Sans FB" pitchFamily="34" charset="0"/>
              </a:rPr>
              <a:t>The media portrays </a:t>
            </a:r>
            <a:r>
              <a:rPr lang="en-US" sz="2800" u="sng" dirty="0">
                <a:latin typeface="Berlin Sans FB" pitchFamily="34" charset="0"/>
              </a:rPr>
              <a:t>social scripts </a:t>
            </a:r>
            <a:r>
              <a:rPr lang="en-US" sz="2800" dirty="0">
                <a:latin typeface="Berlin Sans FB" pitchFamily="34" charset="0"/>
              </a:rPr>
              <a:t>and generates mental tapes in the minds of the viewers. When confronted with new situations individuals may rely on such social scripts. If social scripts are violent in nature, people may act them out.</a:t>
            </a:r>
          </a:p>
        </p:txBody>
      </p:sp>
    </p:spTree>
    <p:extLst>
      <p:ext uri="{BB962C8B-B14F-4D97-AF65-F5344CB8AC3E}">
        <p14:creationId xmlns:p14="http://schemas.microsoft.com/office/powerpoint/2010/main" val="3406209688"/>
      </p:ext>
    </p:extLst>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1778" name="Rectangle 2"/>
          <p:cNvSpPr>
            <a:spLocks noGrp="1" noChangeArrowheads="1"/>
          </p:cNvSpPr>
          <p:nvPr>
            <p:ph type="title"/>
          </p:nvPr>
        </p:nvSpPr>
        <p:spPr>
          <a:xfrm>
            <a:off x="685800" y="261938"/>
            <a:ext cx="7772400" cy="1295400"/>
          </a:xfrm>
        </p:spPr>
        <p:txBody>
          <a:bodyPr/>
          <a:lstStyle/>
          <a:p>
            <a:r>
              <a:rPr lang="en-US" sz="3600" dirty="0">
                <a:latin typeface="Berlin Sans FB" pitchFamily="34" charset="0"/>
              </a:rPr>
              <a:t>Do Video Games Teach or Release Violence?</a:t>
            </a:r>
          </a:p>
        </p:txBody>
      </p:sp>
      <p:sp>
        <p:nvSpPr>
          <p:cNvPr id="2251779" name="Rectangle 3"/>
          <p:cNvSpPr>
            <a:spLocks noGrp="1" noChangeArrowheads="1"/>
          </p:cNvSpPr>
          <p:nvPr>
            <p:ph type="body" sz="half" idx="1"/>
          </p:nvPr>
        </p:nvSpPr>
        <p:spPr>
          <a:xfrm>
            <a:off x="714375" y="1905000"/>
            <a:ext cx="7696200" cy="2209800"/>
          </a:xfrm>
        </p:spPr>
        <p:txBody>
          <a:bodyPr/>
          <a:lstStyle/>
          <a:p>
            <a:pPr marL="0" indent="0" algn="ctr">
              <a:lnSpc>
                <a:spcPct val="90000"/>
              </a:lnSpc>
              <a:buFont typeface="Wingdings" pitchFamily="2" charset="2"/>
              <a:buNone/>
            </a:pPr>
            <a:r>
              <a:rPr lang="en-US" sz="2800" dirty="0">
                <a:latin typeface="Berlin Sans FB" pitchFamily="34" charset="0"/>
              </a:rPr>
              <a:t>The general consensus on violent video games is that to some extent it breeds violence. Adolescents view the world as hostile, get into arguments, and get bad grades after playing such games.</a:t>
            </a:r>
          </a:p>
        </p:txBody>
      </p:sp>
      <p:pic>
        <p:nvPicPr>
          <p:cNvPr id="2" name="Picture 1">
            <a:hlinkClick r:id="rId3"/>
          </p:cNvPr>
          <p:cNvPicPr>
            <a:picLocks noChangeAspect="1"/>
          </p:cNvPicPr>
          <p:nvPr/>
        </p:nvPicPr>
        <p:blipFill>
          <a:blip r:embed="rId4"/>
          <a:stretch>
            <a:fillRect/>
          </a:stretch>
        </p:blipFill>
        <p:spPr>
          <a:xfrm>
            <a:off x="2438400" y="3581400"/>
            <a:ext cx="4191000" cy="2969623"/>
          </a:xfrm>
          <a:prstGeom prst="rect">
            <a:avLst/>
          </a:prstGeom>
        </p:spPr>
      </p:pic>
    </p:spTree>
    <p:extLst>
      <p:ext uri="{BB962C8B-B14F-4D97-AF65-F5344CB8AC3E}">
        <p14:creationId xmlns:p14="http://schemas.microsoft.com/office/powerpoint/2010/main" val="4167377691"/>
      </p:ext>
    </p:extLst>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26" name="Rectangle 2"/>
          <p:cNvSpPr>
            <a:spLocks noGrp="1" noChangeArrowheads="1"/>
          </p:cNvSpPr>
          <p:nvPr>
            <p:ph type="title"/>
          </p:nvPr>
        </p:nvSpPr>
        <p:spPr>
          <a:xfrm>
            <a:off x="671513" y="271463"/>
            <a:ext cx="7772400" cy="1143000"/>
          </a:xfrm>
        </p:spPr>
        <p:txBody>
          <a:bodyPr/>
          <a:lstStyle/>
          <a:p>
            <a:r>
              <a:rPr lang="en-US" sz="4000" dirty="0"/>
              <a:t>Summary</a:t>
            </a:r>
          </a:p>
        </p:txBody>
      </p:sp>
      <p:pic>
        <p:nvPicPr>
          <p:cNvPr id="2253827" name="Picture 3" descr="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0775" y="1408113"/>
            <a:ext cx="6865938" cy="4764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2125158"/>
      </p:ext>
    </p:ext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solidFill>
                  <a:schemeClr val="tx1"/>
                </a:solidFill>
                <a:latin typeface="Berlin Sans FB" panose="020E0602020502020306" pitchFamily="34" charset="0"/>
              </a:rPr>
              <a:t>Jim Jones</a:t>
            </a:r>
          </a:p>
        </p:txBody>
      </p:sp>
      <p:sp>
        <p:nvSpPr>
          <p:cNvPr id="28675" name="Rectangle 4"/>
          <p:cNvSpPr>
            <a:spLocks noGrp="1" noChangeArrowheads="1"/>
          </p:cNvSpPr>
          <p:nvPr>
            <p:ph type="body" sz="half" idx="1"/>
          </p:nvPr>
        </p:nvSpPr>
        <p:spPr>
          <a:xfrm>
            <a:off x="457200" y="1600200"/>
            <a:ext cx="4724400" cy="4525963"/>
          </a:xfrm>
        </p:spPr>
        <p:txBody>
          <a:bodyPr/>
          <a:lstStyle/>
          <a:p>
            <a:pPr eaLnBrk="1" hangingPunct="1">
              <a:lnSpc>
                <a:spcPct val="90000"/>
              </a:lnSpc>
            </a:pPr>
            <a:r>
              <a:rPr lang="en-US" sz="2400" dirty="0" smtClean="0"/>
              <a:t>“Dissent was unthinkable… Offenders sweltered in "The Box," a 6-by-4-foot (1.8-by-1.2-meter) underground enclosure. Misbehaving children were dangled head-first into the well late at night. Loudspeakers broadcast Jones' voice at all hours.</a:t>
            </a:r>
          </a:p>
          <a:p>
            <a:pPr eaLnBrk="1" hangingPunct="1">
              <a:lnSpc>
                <a:spcPct val="90000"/>
              </a:lnSpc>
            </a:pPr>
            <a:endParaRPr lang="en-US" sz="2400" dirty="0" smtClean="0"/>
          </a:p>
          <a:p>
            <a:pPr eaLnBrk="1" hangingPunct="1">
              <a:lnSpc>
                <a:spcPct val="90000"/>
              </a:lnSpc>
            </a:pPr>
            <a:r>
              <a:rPr lang="en-US" sz="2400" dirty="0" smtClean="0"/>
              <a:t>Deborah Layton – escaped from Jonestown</a:t>
            </a:r>
          </a:p>
          <a:p>
            <a:pPr eaLnBrk="1" hangingPunct="1">
              <a:lnSpc>
                <a:spcPct val="90000"/>
              </a:lnSpc>
              <a:buFontTx/>
              <a:buNone/>
            </a:pPr>
            <a:endParaRPr lang="en-US" sz="2400" dirty="0" smtClean="0"/>
          </a:p>
        </p:txBody>
      </p:sp>
      <p:sp>
        <p:nvSpPr>
          <p:cNvPr id="28676" name="Rectangle 5"/>
          <p:cNvSpPr>
            <a:spLocks noGrp="1" noChangeArrowheads="1"/>
          </p:cNvSpPr>
          <p:nvPr>
            <p:ph type="body" sz="half" idx="2"/>
          </p:nvPr>
        </p:nvSpPr>
        <p:spPr>
          <a:xfrm>
            <a:off x="5181600" y="1600200"/>
            <a:ext cx="3505200" cy="4525963"/>
          </a:xfrm>
        </p:spPr>
        <p:txBody>
          <a:bodyPr/>
          <a:lstStyle/>
          <a:p>
            <a:pPr eaLnBrk="1" hangingPunct="1">
              <a:lnSpc>
                <a:spcPct val="90000"/>
              </a:lnSpc>
            </a:pPr>
            <a:endParaRPr lang="en-US" sz="2400" smtClean="0"/>
          </a:p>
        </p:txBody>
      </p:sp>
      <p:pic>
        <p:nvPicPr>
          <p:cNvPr id="28677" name="Picture 7"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3" y="1447800"/>
            <a:ext cx="3303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29790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solidFill>
                  <a:schemeClr val="tx1"/>
                </a:solidFill>
              </a:rPr>
              <a:t>Brainwashed????</a:t>
            </a:r>
          </a:p>
        </p:txBody>
      </p:sp>
      <p:sp>
        <p:nvSpPr>
          <p:cNvPr id="29699" name="Rectangle 3"/>
          <p:cNvSpPr>
            <a:spLocks noGrp="1" noChangeArrowheads="1"/>
          </p:cNvSpPr>
          <p:nvPr>
            <p:ph type="body" idx="1"/>
          </p:nvPr>
        </p:nvSpPr>
        <p:spPr/>
        <p:txBody>
          <a:bodyPr/>
          <a:lstStyle/>
          <a:p>
            <a:pPr eaLnBrk="1" hangingPunct="1"/>
            <a:r>
              <a:rPr lang="en-US" dirty="0" smtClean="0"/>
              <a:t>Brainwashing is a forced attitude change that requires a captive audience</a:t>
            </a:r>
          </a:p>
          <a:p>
            <a:pPr eaLnBrk="1" hangingPunct="1"/>
            <a:endParaRPr lang="en-US" dirty="0" smtClean="0"/>
          </a:p>
          <a:p>
            <a:pPr eaLnBrk="1" hangingPunct="1"/>
            <a:r>
              <a:rPr lang="en-US" dirty="0" smtClean="0"/>
              <a:t>POW’s often subjected to brainwashing techniques</a:t>
            </a:r>
          </a:p>
          <a:p>
            <a:pPr eaLnBrk="1" hangingPunct="1"/>
            <a:endParaRPr lang="en-US" dirty="0" smtClean="0"/>
          </a:p>
          <a:p>
            <a:pPr eaLnBrk="1" hangingPunct="1"/>
            <a:r>
              <a:rPr lang="en-US" dirty="0" smtClean="0"/>
              <a:t>Patricia Hearst</a:t>
            </a:r>
          </a:p>
        </p:txBody>
      </p:sp>
      <p:pic>
        <p:nvPicPr>
          <p:cNvPr id="29700" name="Picture 5" descr="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800600"/>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160359"/>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smtClean="0"/>
          </a:p>
        </p:txBody>
      </p:sp>
      <p:sp>
        <p:nvSpPr>
          <p:cNvPr id="30723" name="Rectangle 3"/>
          <p:cNvSpPr>
            <a:spLocks noGrp="1" noChangeArrowheads="1"/>
          </p:cNvSpPr>
          <p:nvPr>
            <p:ph type="body" idx="1"/>
          </p:nvPr>
        </p:nvSpPr>
        <p:spPr/>
        <p:txBody>
          <a:bodyPr/>
          <a:lstStyle/>
          <a:p>
            <a:pPr eaLnBrk="1" hangingPunct="1"/>
            <a:r>
              <a:rPr lang="en-US" dirty="0" smtClean="0"/>
              <a:t>Physical and psychological aspects of brainwashing:</a:t>
            </a:r>
          </a:p>
          <a:p>
            <a:pPr lvl="1" eaLnBrk="1" hangingPunct="1"/>
            <a:r>
              <a:rPr lang="en-US" dirty="0" smtClean="0"/>
              <a:t>Physical abuse</a:t>
            </a:r>
          </a:p>
          <a:p>
            <a:pPr lvl="1" eaLnBrk="1" hangingPunct="1"/>
            <a:r>
              <a:rPr lang="en-US" dirty="0" smtClean="0"/>
              <a:t>Lack of sleep</a:t>
            </a:r>
          </a:p>
          <a:p>
            <a:pPr lvl="1" eaLnBrk="1" hangingPunct="1"/>
            <a:r>
              <a:rPr lang="en-US" dirty="0" smtClean="0"/>
              <a:t>Humiliation</a:t>
            </a:r>
          </a:p>
          <a:p>
            <a:pPr lvl="1" eaLnBrk="1" hangingPunct="1"/>
            <a:r>
              <a:rPr lang="en-US" dirty="0" smtClean="0"/>
              <a:t>Isolation</a:t>
            </a:r>
          </a:p>
          <a:p>
            <a:pPr lvl="1" eaLnBrk="1" hangingPunct="1"/>
            <a:r>
              <a:rPr lang="en-US" dirty="0" smtClean="0"/>
              <a:t>Giving hope</a:t>
            </a:r>
          </a:p>
          <a:p>
            <a:pPr lvl="1" eaLnBrk="1" hangingPunct="1"/>
            <a:r>
              <a:rPr lang="en-US" dirty="0" smtClean="0"/>
              <a:t>Fear</a:t>
            </a:r>
          </a:p>
        </p:txBody>
      </p:sp>
    </p:spTree>
    <p:extLst>
      <p:ext uri="{BB962C8B-B14F-4D97-AF65-F5344CB8AC3E}">
        <p14:creationId xmlns:p14="http://schemas.microsoft.com/office/powerpoint/2010/main" val="354579288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solidFill>
                  <a:schemeClr val="tx1"/>
                </a:solidFill>
              </a:rPr>
              <a:t>Cults</a:t>
            </a:r>
          </a:p>
        </p:txBody>
      </p:sp>
      <p:sp>
        <p:nvSpPr>
          <p:cNvPr id="31747" name="Rectangle 3"/>
          <p:cNvSpPr>
            <a:spLocks noGrp="1" noChangeArrowheads="1"/>
          </p:cNvSpPr>
          <p:nvPr>
            <p:ph type="body" idx="1"/>
          </p:nvPr>
        </p:nvSpPr>
        <p:spPr/>
        <p:txBody>
          <a:bodyPr/>
          <a:lstStyle/>
          <a:p>
            <a:pPr eaLnBrk="1" hangingPunct="1">
              <a:lnSpc>
                <a:spcPct val="90000"/>
              </a:lnSpc>
            </a:pPr>
            <a:r>
              <a:rPr lang="en-US" dirty="0" smtClean="0"/>
              <a:t>Cults often look for people who socially isolate themselves from friends and family</a:t>
            </a:r>
          </a:p>
          <a:p>
            <a:pPr eaLnBrk="1" hangingPunct="1">
              <a:lnSpc>
                <a:spcPct val="90000"/>
              </a:lnSpc>
            </a:pPr>
            <a:endParaRPr lang="en-US" dirty="0" smtClean="0"/>
          </a:p>
          <a:p>
            <a:pPr eaLnBrk="1" hangingPunct="1">
              <a:lnSpc>
                <a:spcPct val="90000"/>
              </a:lnSpc>
            </a:pPr>
            <a:r>
              <a:rPr lang="en-US" dirty="0" smtClean="0"/>
              <a:t>They then work to further isolate them and make them initially feel like the cult is their family</a:t>
            </a:r>
          </a:p>
          <a:p>
            <a:pPr eaLnBrk="1" hangingPunct="1">
              <a:lnSpc>
                <a:spcPct val="90000"/>
              </a:lnSpc>
            </a:pPr>
            <a:endParaRPr lang="en-US" dirty="0" smtClean="0"/>
          </a:p>
          <a:p>
            <a:pPr eaLnBrk="1" hangingPunct="1">
              <a:lnSpc>
                <a:spcPct val="90000"/>
              </a:lnSpc>
            </a:pPr>
            <a:r>
              <a:rPr lang="en-US" dirty="0" smtClean="0"/>
              <a:t>Jim Jones used sedatives to calm people and armed guards to keep people in line</a:t>
            </a:r>
          </a:p>
        </p:txBody>
      </p:sp>
    </p:spTree>
    <p:extLst>
      <p:ext uri="{BB962C8B-B14F-4D97-AF65-F5344CB8AC3E}">
        <p14:creationId xmlns:p14="http://schemas.microsoft.com/office/powerpoint/2010/main" val="362201038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endParaRPr lang="en-US" smtClean="0"/>
          </a:p>
        </p:txBody>
      </p:sp>
      <p:sp>
        <p:nvSpPr>
          <p:cNvPr id="32771" name="Rectangle 3"/>
          <p:cNvSpPr>
            <a:spLocks noGrp="1" noChangeArrowheads="1"/>
          </p:cNvSpPr>
          <p:nvPr>
            <p:ph type="body" sz="half" idx="1"/>
          </p:nvPr>
        </p:nvSpPr>
        <p:spPr/>
        <p:txBody>
          <a:bodyPr/>
          <a:lstStyle/>
          <a:p>
            <a:pPr eaLnBrk="1" hangingPunct="1"/>
            <a:r>
              <a:rPr lang="en-US" smtClean="0"/>
              <a:t>People who join cults often do so because of the personality of the leader, not necessarily what they believe in</a:t>
            </a:r>
          </a:p>
          <a:p>
            <a:pPr eaLnBrk="1" hangingPunct="1"/>
            <a:endParaRPr lang="en-US" smtClean="0"/>
          </a:p>
          <a:p>
            <a:pPr eaLnBrk="1" hangingPunct="1"/>
            <a:r>
              <a:rPr lang="en-US" smtClean="0"/>
              <a:t>Often see leader as infallible</a:t>
            </a:r>
          </a:p>
        </p:txBody>
      </p:sp>
      <p:sp>
        <p:nvSpPr>
          <p:cNvPr id="32772" name="Rectangle 5"/>
          <p:cNvSpPr>
            <a:spLocks noGrp="1" noChangeArrowheads="1"/>
          </p:cNvSpPr>
          <p:nvPr>
            <p:ph type="body" sz="half" idx="2"/>
          </p:nvPr>
        </p:nvSpPr>
        <p:spPr/>
        <p:txBody>
          <a:bodyPr/>
          <a:lstStyle/>
          <a:p>
            <a:pPr eaLnBrk="1" hangingPunct="1"/>
            <a:endParaRPr lang="en-US" smtClean="0"/>
          </a:p>
        </p:txBody>
      </p:sp>
      <p:pic>
        <p:nvPicPr>
          <p:cNvPr id="32773" name="Picture 7" descr="pt-j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03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445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Social Psychologist</a:t>
            </a:r>
          </a:p>
        </p:txBody>
      </p:sp>
      <p:sp>
        <p:nvSpPr>
          <p:cNvPr id="32771" name="Rectangle 3"/>
          <p:cNvSpPr>
            <a:spLocks noGrp="1" noChangeArrowheads="1"/>
          </p:cNvSpPr>
          <p:nvPr>
            <p:ph type="body" idx="1"/>
          </p:nvPr>
        </p:nvSpPr>
        <p:spPr>
          <a:xfrm>
            <a:off x="457200" y="1600200"/>
            <a:ext cx="4800600" cy="4525963"/>
          </a:xfrm>
        </p:spPr>
        <p:txBody>
          <a:bodyPr/>
          <a:lstStyle/>
          <a:p>
            <a:pPr eaLnBrk="1" hangingPunct="1">
              <a:lnSpc>
                <a:spcPct val="80000"/>
              </a:lnSpc>
            </a:pPr>
            <a:r>
              <a:rPr lang="en-US" altLang="en-US" smtClean="0">
                <a:latin typeface="Times New Roman" panose="02020603050405020304" pitchFamily="18" charset="0"/>
              </a:rPr>
              <a:t>Explore how behaviors, feelings, and beliefs are influenced by others</a:t>
            </a:r>
          </a:p>
          <a:p>
            <a:pPr eaLnBrk="1" hangingPunct="1">
              <a:lnSpc>
                <a:spcPct val="80000"/>
              </a:lnSpc>
            </a:pPr>
            <a:r>
              <a:rPr lang="en-US" altLang="en-US" smtClean="0">
                <a:latin typeface="Times New Roman" panose="02020603050405020304" pitchFamily="18" charset="0"/>
              </a:rPr>
              <a:t>Study conformity, attitudes, leadership, prejudice, group behavior, etc.</a:t>
            </a:r>
          </a:p>
          <a:p>
            <a:pPr eaLnBrk="1" hangingPunct="1">
              <a:lnSpc>
                <a:spcPct val="80000"/>
              </a:lnSpc>
            </a:pPr>
            <a:r>
              <a:rPr lang="en-US" altLang="en-US" smtClean="0">
                <a:latin typeface="Times New Roman" panose="02020603050405020304" pitchFamily="18" charset="0"/>
              </a:rPr>
              <a:t>Work in the business setting, government, and universities</a:t>
            </a:r>
          </a:p>
        </p:txBody>
      </p:sp>
      <p:pic>
        <p:nvPicPr>
          <p:cNvPr id="32772" name="Picture 4" descr="Blair-Broeker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00200"/>
            <a:ext cx="39624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pPr eaLnBrk="1" hangingPunct="1"/>
            <a:endParaRPr lang="en-US" smtClean="0"/>
          </a:p>
        </p:txBody>
      </p:sp>
      <p:sp>
        <p:nvSpPr>
          <p:cNvPr id="33795" name="Rectangle 5"/>
          <p:cNvSpPr>
            <a:spLocks noGrp="1" noChangeArrowheads="1"/>
          </p:cNvSpPr>
          <p:nvPr>
            <p:ph type="body" sz="half" idx="1"/>
          </p:nvPr>
        </p:nvSpPr>
        <p:spPr/>
        <p:txBody>
          <a:bodyPr/>
          <a:lstStyle/>
          <a:p>
            <a:pPr eaLnBrk="1" hangingPunct="1"/>
            <a:r>
              <a:rPr lang="en-US" dirty="0" smtClean="0"/>
              <a:t>They often follow leader without question</a:t>
            </a:r>
          </a:p>
          <a:p>
            <a:pPr eaLnBrk="1" hangingPunct="1">
              <a:buFontTx/>
              <a:buNone/>
            </a:pPr>
            <a:endParaRPr lang="en-US" dirty="0" smtClean="0"/>
          </a:p>
          <a:p>
            <a:pPr eaLnBrk="1" hangingPunct="1"/>
            <a:r>
              <a:rPr lang="en-US" dirty="0" smtClean="0"/>
              <a:t>Often used guilt, manipulation, deception, fear, and high-pressure indoctrination</a:t>
            </a:r>
          </a:p>
        </p:txBody>
      </p:sp>
      <p:sp>
        <p:nvSpPr>
          <p:cNvPr id="33796" name="Rectangle 6"/>
          <p:cNvSpPr>
            <a:spLocks noGrp="1" noChangeArrowheads="1"/>
          </p:cNvSpPr>
          <p:nvPr>
            <p:ph type="body" sz="half" idx="2"/>
          </p:nvPr>
        </p:nvSpPr>
        <p:spPr/>
        <p:txBody>
          <a:bodyPr/>
          <a:lstStyle/>
          <a:p>
            <a:pPr eaLnBrk="1" hangingPunct="1"/>
            <a:endParaRPr lang="en-US" smtClean="0"/>
          </a:p>
        </p:txBody>
      </p:sp>
      <p:pic>
        <p:nvPicPr>
          <p:cNvPr id="33797" name="Picture 8" descr="1978jonestow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1524000"/>
            <a:ext cx="39036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6653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smtClean="0">
                <a:solidFill>
                  <a:schemeClr val="tx1"/>
                </a:solidFill>
              </a:rPr>
              <a:t>Group behavior</a:t>
            </a:r>
          </a:p>
        </p:txBody>
      </p:sp>
      <p:sp>
        <p:nvSpPr>
          <p:cNvPr id="34819" name="Rectangle 3"/>
          <p:cNvSpPr>
            <a:spLocks noGrp="1" noChangeArrowheads="1"/>
          </p:cNvSpPr>
          <p:nvPr>
            <p:ph type="body" sz="half" idx="1"/>
          </p:nvPr>
        </p:nvSpPr>
        <p:spPr/>
        <p:txBody>
          <a:bodyPr>
            <a:normAutofit lnSpcReduction="10000"/>
          </a:bodyPr>
          <a:lstStyle/>
          <a:p>
            <a:pPr eaLnBrk="1" hangingPunct="1"/>
            <a:r>
              <a:rPr lang="en-US" sz="2800" dirty="0" smtClean="0"/>
              <a:t>Group cohesion – when groups bond strongly together due to common attitudes</a:t>
            </a:r>
          </a:p>
          <a:p>
            <a:pPr eaLnBrk="1" hangingPunct="1"/>
            <a:endParaRPr lang="en-US" sz="2800" dirty="0" smtClean="0"/>
          </a:p>
          <a:p>
            <a:pPr eaLnBrk="1" hangingPunct="1"/>
            <a:r>
              <a:rPr lang="en-US" sz="2800" dirty="0" smtClean="0"/>
              <a:t>Group norms – unwritten rules that may be spoken or simply understood about behavior of the group</a:t>
            </a:r>
          </a:p>
        </p:txBody>
      </p:sp>
      <p:pic>
        <p:nvPicPr>
          <p:cNvPr id="34820" name="Picture 5" descr="JohnCaskey_small">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40300" y="2201863"/>
            <a:ext cx="3454400" cy="3322637"/>
          </a:xfrm>
        </p:spPr>
      </p:pic>
    </p:spTree>
    <p:extLst>
      <p:ext uri="{BB962C8B-B14F-4D97-AF65-F5344CB8AC3E}">
        <p14:creationId xmlns:p14="http://schemas.microsoft.com/office/powerpoint/2010/main" val="408287991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smtClean="0">
                <a:solidFill>
                  <a:schemeClr val="tx1"/>
                </a:solidFill>
              </a:rPr>
              <a:t>How do we form groups?</a:t>
            </a:r>
          </a:p>
        </p:txBody>
      </p:sp>
      <p:sp>
        <p:nvSpPr>
          <p:cNvPr id="35843" name="Rectangle 3"/>
          <p:cNvSpPr>
            <a:spLocks noGrp="1" noChangeArrowheads="1"/>
          </p:cNvSpPr>
          <p:nvPr>
            <p:ph type="body" idx="1"/>
          </p:nvPr>
        </p:nvSpPr>
        <p:spPr/>
        <p:txBody>
          <a:bodyPr/>
          <a:lstStyle/>
          <a:p>
            <a:pPr eaLnBrk="1" hangingPunct="1">
              <a:lnSpc>
                <a:spcPct val="90000"/>
              </a:lnSpc>
            </a:pPr>
            <a:r>
              <a:rPr lang="en-US" dirty="0" smtClean="0"/>
              <a:t>Maslow cites the need for love and belongingness</a:t>
            </a:r>
          </a:p>
          <a:p>
            <a:pPr eaLnBrk="1" hangingPunct="1">
              <a:lnSpc>
                <a:spcPct val="90000"/>
              </a:lnSpc>
            </a:pPr>
            <a:endParaRPr lang="en-US" dirty="0" smtClean="0">
              <a:solidFill>
                <a:srgbClr val="000000"/>
              </a:solidFill>
            </a:endParaRPr>
          </a:p>
          <a:p>
            <a:pPr eaLnBrk="1" hangingPunct="1">
              <a:lnSpc>
                <a:spcPct val="90000"/>
              </a:lnSpc>
            </a:pPr>
            <a:r>
              <a:rPr lang="en-US" dirty="0" err="1" smtClean="0"/>
              <a:t>Schacter</a:t>
            </a:r>
            <a:r>
              <a:rPr lang="en-US" dirty="0" smtClean="0"/>
              <a:t> cites the need for affiliation</a:t>
            </a:r>
          </a:p>
          <a:p>
            <a:pPr eaLnBrk="1" hangingPunct="1">
              <a:lnSpc>
                <a:spcPct val="90000"/>
              </a:lnSpc>
            </a:pPr>
            <a:endParaRPr lang="en-US" dirty="0" smtClean="0">
              <a:solidFill>
                <a:srgbClr val="000000"/>
              </a:solidFill>
            </a:endParaRPr>
          </a:p>
          <a:p>
            <a:pPr eaLnBrk="1" hangingPunct="1">
              <a:lnSpc>
                <a:spcPct val="90000"/>
              </a:lnSpc>
            </a:pPr>
            <a:r>
              <a:rPr lang="en-US" dirty="0" err="1" smtClean="0"/>
              <a:t>Festinger</a:t>
            </a:r>
            <a:r>
              <a:rPr lang="en-US" dirty="0" smtClean="0"/>
              <a:t> cites the social comparison theory – which states that humans are compelled to compare themselves to others in group to determine correct </a:t>
            </a:r>
            <a:r>
              <a:rPr lang="en-US" dirty="0" err="1" smtClean="0"/>
              <a:t>beh</a:t>
            </a:r>
            <a:r>
              <a:rPr lang="en-US" dirty="0" smtClean="0"/>
              <a:t>.</a:t>
            </a:r>
          </a:p>
        </p:txBody>
      </p:sp>
    </p:spTree>
    <p:extLst>
      <p:ext uri="{BB962C8B-B14F-4D97-AF65-F5344CB8AC3E}">
        <p14:creationId xmlns:p14="http://schemas.microsoft.com/office/powerpoint/2010/main" val="413476245"/>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457200" y="762000"/>
            <a:ext cx="8229600" cy="5372100"/>
          </a:xfrm>
        </p:spPr>
        <p:txBody>
          <a:bodyPr/>
          <a:lstStyle/>
          <a:p>
            <a:pPr eaLnBrk="1" hangingPunct="1"/>
            <a:r>
              <a:rPr lang="en-US" dirty="0" smtClean="0"/>
              <a:t>Mullen &amp; Copper cite the fact that people like to join task-oriented groups – where every member has specific tasks to complete.  Makes people feel needed</a:t>
            </a:r>
          </a:p>
          <a:p>
            <a:pPr lvl="1" eaLnBrk="1" hangingPunct="1"/>
            <a:r>
              <a:rPr lang="en-US" dirty="0" smtClean="0"/>
              <a:t>People are more willing to work hard if there is a group cohesion</a:t>
            </a:r>
          </a:p>
          <a:p>
            <a:pPr eaLnBrk="1" hangingPunct="1"/>
            <a:endParaRPr lang="en-US" dirty="0" smtClean="0"/>
          </a:p>
          <a:p>
            <a:pPr eaLnBrk="1" hangingPunct="1"/>
            <a:r>
              <a:rPr lang="en-US" dirty="0" smtClean="0"/>
              <a:t>Others cite the fact that people join groups that are socially oriented</a:t>
            </a:r>
          </a:p>
        </p:txBody>
      </p:sp>
    </p:spTree>
    <p:extLst>
      <p:ext uri="{BB962C8B-B14F-4D97-AF65-F5344CB8AC3E}">
        <p14:creationId xmlns:p14="http://schemas.microsoft.com/office/powerpoint/2010/main" val="394310579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1666" name="Rectangle 2"/>
          <p:cNvSpPr>
            <a:spLocks noGrp="1" noChangeArrowheads="1"/>
          </p:cNvSpPr>
          <p:nvPr>
            <p:ph type="ctrTitle"/>
          </p:nvPr>
        </p:nvSpPr>
        <p:spPr>
          <a:xfrm>
            <a:off x="838200" y="76200"/>
            <a:ext cx="7681912" cy="1585912"/>
          </a:xfrm>
        </p:spPr>
        <p:txBody>
          <a:bodyPr/>
          <a:lstStyle/>
          <a:p>
            <a:r>
              <a:rPr lang="en-US" sz="5400" dirty="0" err="1">
                <a:latin typeface="Berlin Sans FB" pitchFamily="34" charset="0"/>
              </a:rPr>
              <a:t>Prosocial</a:t>
            </a:r>
            <a:r>
              <a:rPr lang="en-US" sz="5400" dirty="0">
                <a:latin typeface="Berlin Sans FB" pitchFamily="34" charset="0"/>
              </a:rPr>
              <a:t> Relations</a:t>
            </a:r>
            <a:br>
              <a:rPr lang="en-US" sz="5400" dirty="0">
                <a:latin typeface="Berlin Sans FB" pitchFamily="34" charset="0"/>
              </a:rPr>
            </a:br>
            <a:endParaRPr lang="en-US" sz="3600" dirty="0">
              <a:solidFill>
                <a:schemeClr val="tx1"/>
              </a:solidFill>
              <a:latin typeface="Berlin Sans FB" pitchFamily="34" charset="0"/>
            </a:endParaRPr>
          </a:p>
        </p:txBody>
      </p:sp>
      <p:sp>
        <p:nvSpPr>
          <p:cNvPr id="2" name="TextBox 1"/>
          <p:cNvSpPr txBox="1"/>
          <p:nvPr/>
        </p:nvSpPr>
        <p:spPr>
          <a:xfrm>
            <a:off x="1981200" y="2286000"/>
            <a:ext cx="5334000" cy="3046988"/>
          </a:xfrm>
          <a:prstGeom prst="rect">
            <a:avLst/>
          </a:prstGeom>
          <a:noFill/>
        </p:spPr>
        <p:txBody>
          <a:bodyPr wrap="square" rtlCol="0">
            <a:spAutoFit/>
          </a:bodyPr>
          <a:lstStyle/>
          <a:p>
            <a:pPr marL="285750" indent="-285750" eaLnBrk="1" hangingPunct="1">
              <a:buFont typeface="Arial" pitchFamily="34" charset="0"/>
              <a:buChar char="•"/>
            </a:pPr>
            <a:r>
              <a:rPr lang="en-US" sz="3200" dirty="0">
                <a:solidFill>
                  <a:prstClr val="white"/>
                </a:solidFill>
                <a:latin typeface="Berlin Sans FB" pitchFamily="34" charset="0"/>
              </a:rPr>
              <a:t>Attraction</a:t>
            </a:r>
          </a:p>
          <a:p>
            <a:pPr marL="285750" indent="-285750" eaLnBrk="1" hangingPunct="1">
              <a:buFont typeface="Arial" pitchFamily="34" charset="0"/>
              <a:buChar char="•"/>
            </a:pPr>
            <a:r>
              <a:rPr lang="en-US" sz="3200" dirty="0">
                <a:solidFill>
                  <a:prstClr val="white"/>
                </a:solidFill>
                <a:latin typeface="Berlin Sans FB" pitchFamily="34" charset="0"/>
              </a:rPr>
              <a:t>Love</a:t>
            </a:r>
          </a:p>
          <a:p>
            <a:pPr marL="285750" indent="-285750" eaLnBrk="1" hangingPunct="1">
              <a:buFont typeface="Arial" pitchFamily="34" charset="0"/>
              <a:buChar char="•"/>
            </a:pPr>
            <a:r>
              <a:rPr lang="en-US" sz="3200" dirty="0">
                <a:solidFill>
                  <a:prstClr val="white"/>
                </a:solidFill>
                <a:latin typeface="Berlin Sans FB" pitchFamily="34" charset="0"/>
              </a:rPr>
              <a:t>Altruism</a:t>
            </a:r>
          </a:p>
          <a:p>
            <a:pPr marL="285750" indent="-285750" eaLnBrk="1" hangingPunct="1">
              <a:buFont typeface="Arial" pitchFamily="34" charset="0"/>
              <a:buChar char="•"/>
            </a:pPr>
            <a:r>
              <a:rPr lang="en-US" sz="3200" dirty="0">
                <a:solidFill>
                  <a:prstClr val="white"/>
                </a:solidFill>
                <a:latin typeface="Berlin Sans FB" pitchFamily="34" charset="0"/>
              </a:rPr>
              <a:t>Bystanders</a:t>
            </a:r>
          </a:p>
          <a:p>
            <a:pPr marL="285750" indent="-285750" eaLnBrk="1" hangingPunct="1">
              <a:buFont typeface="Arial" pitchFamily="34" charset="0"/>
              <a:buChar char="•"/>
            </a:pPr>
            <a:r>
              <a:rPr lang="en-US" sz="3200" dirty="0">
                <a:solidFill>
                  <a:prstClr val="white"/>
                </a:solidFill>
                <a:latin typeface="Berlin Sans FB" pitchFamily="34" charset="0"/>
              </a:rPr>
              <a:t>Social Norms</a:t>
            </a:r>
          </a:p>
          <a:p>
            <a:pPr marL="285750" indent="-285750" eaLnBrk="1" hangingPunct="1">
              <a:buFont typeface="Arial" pitchFamily="34" charset="0"/>
              <a:buChar char="•"/>
            </a:pPr>
            <a:r>
              <a:rPr lang="en-US" sz="3200" dirty="0">
                <a:solidFill>
                  <a:prstClr val="white"/>
                </a:solidFill>
                <a:latin typeface="Berlin Sans FB" pitchFamily="34" charset="0"/>
              </a:rPr>
              <a:t>Peacemaking</a:t>
            </a:r>
          </a:p>
        </p:txBody>
      </p:sp>
    </p:spTree>
    <p:extLst>
      <p:ext uri="{BB962C8B-B14F-4D97-AF65-F5344CB8AC3E}">
        <p14:creationId xmlns:p14="http://schemas.microsoft.com/office/powerpoint/2010/main" val="411400241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“No Man is an Island”</a:t>
            </a:r>
            <a:endParaRPr lang="en-US" dirty="0">
              <a:solidFill>
                <a:schemeClr val="bg1"/>
              </a:solidFill>
            </a:endParaRPr>
          </a:p>
        </p:txBody>
      </p:sp>
      <p:sp>
        <p:nvSpPr>
          <p:cNvPr id="3" name="Content Placeholder 2"/>
          <p:cNvSpPr>
            <a:spLocks noGrp="1"/>
          </p:cNvSpPr>
          <p:nvPr>
            <p:ph idx="1"/>
          </p:nvPr>
        </p:nvSpPr>
        <p:spPr>
          <a:xfrm>
            <a:off x="457200" y="1371600"/>
            <a:ext cx="8229600" cy="3429000"/>
          </a:xfrm>
        </p:spPr>
        <p:txBody>
          <a:bodyPr/>
          <a:lstStyle/>
          <a:p>
            <a:r>
              <a:rPr lang="en-US" dirty="0" smtClean="0">
                <a:solidFill>
                  <a:schemeClr val="bg1"/>
                </a:solidFill>
              </a:rPr>
              <a:t>No man lives in isolation</a:t>
            </a:r>
          </a:p>
          <a:p>
            <a:pPr lvl="1"/>
            <a:r>
              <a:rPr lang="en-US" dirty="0" smtClean="0">
                <a:solidFill>
                  <a:schemeClr val="bg1"/>
                </a:solidFill>
              </a:rPr>
              <a:t>All people are interconnected</a:t>
            </a:r>
          </a:p>
          <a:p>
            <a:pPr lvl="1"/>
            <a:r>
              <a:rPr lang="en-US" dirty="0" smtClean="0">
                <a:solidFill>
                  <a:schemeClr val="bg1"/>
                </a:solidFill>
              </a:rPr>
              <a:t>People need social relationships</a:t>
            </a:r>
            <a:endParaRPr lang="en-US"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31076"/>
            <a:ext cx="5410200" cy="373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9908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Social Perception</a:t>
            </a:r>
            <a:endParaRPr lang="en-US" dirty="0">
              <a:solidFill>
                <a:schemeClr val="bg1"/>
              </a:solidFill>
            </a:endParaRPr>
          </a:p>
        </p:txBody>
      </p:sp>
      <p:sp>
        <p:nvSpPr>
          <p:cNvPr id="3" name="Content Placeholder 2"/>
          <p:cNvSpPr>
            <a:spLocks noGrp="1"/>
          </p:cNvSpPr>
          <p:nvPr>
            <p:ph idx="1"/>
          </p:nvPr>
        </p:nvSpPr>
        <p:spPr>
          <a:xfrm>
            <a:off x="114300" y="1295400"/>
            <a:ext cx="8915400" cy="5105400"/>
          </a:xfrm>
        </p:spPr>
        <p:txBody>
          <a:bodyPr>
            <a:normAutofit lnSpcReduction="10000"/>
          </a:bodyPr>
          <a:lstStyle/>
          <a:p>
            <a:r>
              <a:rPr lang="en-US" sz="2800" dirty="0" smtClean="0">
                <a:solidFill>
                  <a:schemeClr val="bg1"/>
                </a:solidFill>
              </a:rPr>
              <a:t>Nonverbal Communication – unspoken communication and the distance we keep from one another</a:t>
            </a:r>
          </a:p>
          <a:p>
            <a:pPr lvl="1"/>
            <a:r>
              <a:rPr lang="en-US" dirty="0" smtClean="0">
                <a:solidFill>
                  <a:schemeClr val="bg1"/>
                </a:solidFill>
              </a:rPr>
              <a:t>Haptic – physical contact</a:t>
            </a:r>
          </a:p>
          <a:p>
            <a:pPr lvl="2"/>
            <a:r>
              <a:rPr lang="en-US" dirty="0" smtClean="0">
                <a:solidFill>
                  <a:schemeClr val="bg1"/>
                </a:solidFill>
              </a:rPr>
              <a:t>Waitresses get larger tips, mood increases</a:t>
            </a:r>
          </a:p>
          <a:p>
            <a:pPr lvl="2"/>
            <a:r>
              <a:rPr lang="en-US" dirty="0" smtClean="0">
                <a:solidFill>
                  <a:schemeClr val="bg1"/>
                </a:solidFill>
              </a:rPr>
              <a:t>Must be appropriate, depends on the person</a:t>
            </a:r>
          </a:p>
          <a:p>
            <a:pPr lvl="1"/>
            <a:r>
              <a:rPr lang="en-US" dirty="0" smtClean="0">
                <a:solidFill>
                  <a:schemeClr val="bg1"/>
                </a:solidFill>
              </a:rPr>
              <a:t>Eye Contact</a:t>
            </a:r>
          </a:p>
          <a:p>
            <a:pPr lvl="2"/>
            <a:r>
              <a:rPr lang="en-US" dirty="0" smtClean="0">
                <a:solidFill>
                  <a:schemeClr val="bg1"/>
                </a:solidFill>
              </a:rPr>
              <a:t>Gazing – steady, intent look (Sign of friendship)</a:t>
            </a:r>
          </a:p>
          <a:p>
            <a:pPr lvl="2"/>
            <a:r>
              <a:rPr lang="en-US" dirty="0" smtClean="0">
                <a:solidFill>
                  <a:schemeClr val="bg1"/>
                </a:solidFill>
              </a:rPr>
              <a:t>Staring – looking fixedly with wide-open eyes (Sign of anger)</a:t>
            </a:r>
          </a:p>
          <a:p>
            <a:pPr lvl="1"/>
            <a:r>
              <a:rPr lang="en-US" dirty="0" smtClean="0">
                <a:solidFill>
                  <a:schemeClr val="bg1"/>
                </a:solidFill>
              </a:rPr>
              <a:t>Paralinguistic – tone, volume, …</a:t>
            </a:r>
          </a:p>
          <a:p>
            <a:pPr lvl="1"/>
            <a:r>
              <a:rPr lang="en-US" dirty="0" smtClean="0">
                <a:solidFill>
                  <a:schemeClr val="bg1"/>
                </a:solidFill>
              </a:rPr>
              <a:t>Proxemics, Body language, Facial expression, Gestures, and Appearance</a:t>
            </a:r>
            <a:endParaRPr lang="en-US" dirty="0">
              <a:solidFill>
                <a:schemeClr val="bg1"/>
              </a:solidFill>
            </a:endParaRPr>
          </a:p>
        </p:txBody>
      </p:sp>
    </p:spTree>
    <p:extLst>
      <p:ext uri="{BB962C8B-B14F-4D97-AF65-F5344CB8AC3E}">
        <p14:creationId xmlns:p14="http://schemas.microsoft.com/office/powerpoint/2010/main" val="394358426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81000" y="381000"/>
            <a:ext cx="8229600" cy="1143000"/>
          </a:xfrm>
        </p:spPr>
        <p:txBody>
          <a:bodyPr/>
          <a:lstStyle/>
          <a:p>
            <a:pPr eaLnBrk="1" hangingPunct="1">
              <a:defRPr/>
            </a:pPr>
            <a:r>
              <a:rPr lang="en-US" dirty="0" smtClean="0">
                <a:solidFill>
                  <a:schemeClr val="bg1"/>
                </a:solidFill>
              </a:rPr>
              <a:t>Attraction and Relationships</a:t>
            </a:r>
          </a:p>
        </p:txBody>
      </p:sp>
      <p:sp>
        <p:nvSpPr>
          <p:cNvPr id="203779" name="Rectangle 3"/>
          <p:cNvSpPr>
            <a:spLocks noGrp="1" noChangeArrowheads="1"/>
          </p:cNvSpPr>
          <p:nvPr>
            <p:ph idx="1"/>
          </p:nvPr>
        </p:nvSpPr>
        <p:spPr>
          <a:xfrm>
            <a:off x="457200" y="1600200"/>
            <a:ext cx="5867400" cy="4495800"/>
          </a:xfrm>
        </p:spPr>
        <p:txBody>
          <a:bodyPr>
            <a:normAutofit fontScale="85000" lnSpcReduction="20000"/>
          </a:bodyPr>
          <a:lstStyle/>
          <a:p>
            <a:pPr eaLnBrk="1" hangingPunct="1">
              <a:defRPr/>
            </a:pPr>
            <a:r>
              <a:rPr lang="en-US" dirty="0" smtClean="0">
                <a:solidFill>
                  <a:schemeClr val="bg1"/>
                </a:solidFill>
              </a:rPr>
              <a:t>Relatively new to social psychology</a:t>
            </a:r>
          </a:p>
          <a:p>
            <a:pPr eaLnBrk="1" hangingPunct="1">
              <a:defRPr/>
            </a:pPr>
            <a:endParaRPr lang="en-US" dirty="0" smtClean="0">
              <a:solidFill>
                <a:schemeClr val="bg1"/>
              </a:solidFill>
            </a:endParaRPr>
          </a:p>
          <a:p>
            <a:pPr eaLnBrk="1" hangingPunct="1">
              <a:defRPr/>
            </a:pPr>
            <a:r>
              <a:rPr lang="en-US" dirty="0" smtClean="0">
                <a:solidFill>
                  <a:schemeClr val="bg1"/>
                </a:solidFill>
              </a:rPr>
              <a:t>Psychologists generally only focus on individuals</a:t>
            </a:r>
          </a:p>
          <a:p>
            <a:pPr eaLnBrk="1" hangingPunct="1">
              <a:defRPr/>
            </a:pPr>
            <a:endParaRPr lang="en-US" dirty="0" smtClean="0">
              <a:solidFill>
                <a:schemeClr val="bg1"/>
              </a:solidFill>
            </a:endParaRPr>
          </a:p>
          <a:p>
            <a:pPr eaLnBrk="1" hangingPunct="1">
              <a:defRPr/>
            </a:pPr>
            <a:r>
              <a:rPr lang="en-US" dirty="0" smtClean="0">
                <a:solidFill>
                  <a:schemeClr val="bg1"/>
                </a:solidFill>
              </a:rPr>
              <a:t>Romance and attraction isn’t a ‘scholarly’ thing to study</a:t>
            </a:r>
          </a:p>
          <a:p>
            <a:pPr lvl="1">
              <a:defRPr/>
            </a:pPr>
            <a:r>
              <a:rPr lang="en-US" dirty="0" smtClean="0">
                <a:solidFill>
                  <a:schemeClr val="bg1"/>
                </a:solidFill>
                <a:hlinkClick r:id="rId3"/>
              </a:rPr>
              <a:t>Halo Affect</a:t>
            </a:r>
            <a:endParaRPr lang="en-US" dirty="0" smtClean="0">
              <a:solidFill>
                <a:schemeClr val="bg1"/>
              </a:solidFill>
            </a:endParaRPr>
          </a:p>
          <a:p>
            <a:pPr eaLnBrk="1" hangingPunct="1">
              <a:defRPr/>
            </a:pPr>
            <a:endParaRPr lang="en-US" dirty="0" smtClean="0">
              <a:solidFill>
                <a:schemeClr val="bg1"/>
              </a:solidFill>
            </a:endParaRPr>
          </a:p>
          <a:p>
            <a:pPr eaLnBrk="1" hangingPunct="1">
              <a:defRPr/>
            </a:pPr>
            <a:r>
              <a:rPr lang="en-US" dirty="0" smtClean="0">
                <a:solidFill>
                  <a:schemeClr val="bg1"/>
                </a:solidFill>
              </a:rPr>
              <a:t>Relationships have a number of important health benefits.</a:t>
            </a:r>
          </a:p>
        </p:txBody>
      </p:sp>
      <p:pic>
        <p:nvPicPr>
          <p:cNvPr id="91140" name="Picture 3" descr="brangelina-1.jpg"/>
          <p:cNvPicPr>
            <a:picLocks noChangeAspect="1"/>
          </p:cNvPicPr>
          <p:nvPr/>
        </p:nvPicPr>
        <p:blipFill>
          <a:blip r:embed="rId4" cstate="print"/>
          <a:srcRect/>
          <a:stretch>
            <a:fillRect/>
          </a:stretch>
        </p:blipFill>
        <p:spPr bwMode="auto">
          <a:xfrm>
            <a:off x="6324600" y="1676400"/>
            <a:ext cx="2477839" cy="3733800"/>
          </a:xfrm>
          <a:prstGeom prst="rect">
            <a:avLst/>
          </a:prstGeom>
          <a:noFill/>
          <a:ln w="9525">
            <a:noFill/>
            <a:miter lim="800000"/>
            <a:headEnd/>
            <a:tailEnd/>
          </a:ln>
        </p:spPr>
      </p:pic>
    </p:spTree>
    <p:extLst>
      <p:ext uri="{BB962C8B-B14F-4D97-AF65-F5344CB8AC3E}">
        <p14:creationId xmlns:p14="http://schemas.microsoft.com/office/powerpoint/2010/main" val="1997347266"/>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85800"/>
            <a:ext cx="8042276" cy="1336956"/>
          </a:xfrm>
        </p:spPr>
        <p:txBody>
          <a:bodyPr/>
          <a:lstStyle/>
          <a:p>
            <a:r>
              <a:rPr lang="en-US" sz="2800" dirty="0" smtClean="0">
                <a:solidFill>
                  <a:schemeClr val="bg1"/>
                </a:solidFill>
              </a:rPr>
              <a:t>Ideal Qualities in a Romantic Partner</a:t>
            </a:r>
            <a:endParaRPr lang="en-US" sz="2800" dirty="0">
              <a:solidFill>
                <a:schemeClr val="bg1"/>
              </a:solidFill>
            </a:endParaRPr>
          </a:p>
        </p:txBody>
      </p:sp>
      <p:graphicFrame>
        <p:nvGraphicFramePr>
          <p:cNvPr id="5" name="Content Placeholder 4"/>
          <p:cNvGraphicFramePr>
            <a:graphicFrameLocks noGrp="1"/>
          </p:cNvGraphicFramePr>
          <p:nvPr>
            <p:ph idx="1"/>
          </p:nvPr>
        </p:nvGraphicFramePr>
        <p:xfrm>
          <a:off x="457200" y="706120"/>
          <a:ext cx="8042274" cy="741680"/>
        </p:xfrm>
        <a:graphic>
          <a:graphicData uri="http://schemas.openxmlformats.org/drawingml/2006/table">
            <a:tbl>
              <a:tblPr firstRow="1" bandRow="1">
                <a:tableStyleId>{2D5ABB26-0587-4C30-8999-92F81FD0307C}</a:tableStyleId>
              </a:tblPr>
              <a:tblGrid>
                <a:gridCol w="2680758"/>
                <a:gridCol w="2680758"/>
                <a:gridCol w="2680758"/>
              </a:tblGrid>
              <a:tr h="370840">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r>
              <a:tr h="370840">
                <a:tc>
                  <a:txBody>
                    <a:bodyPr/>
                    <a:lstStyle/>
                    <a:p>
                      <a:pPr algn="ctr"/>
                      <a:r>
                        <a:rPr lang="en-US" dirty="0" smtClean="0"/>
                        <a:t>Less than me</a:t>
                      </a:r>
                      <a:endParaRPr lang="en-US" dirty="0"/>
                    </a:p>
                  </a:txBody>
                  <a:tcPr/>
                </a:tc>
                <a:tc>
                  <a:txBody>
                    <a:bodyPr/>
                    <a:lstStyle/>
                    <a:p>
                      <a:pPr algn="ctr"/>
                      <a:r>
                        <a:rPr lang="en-US" dirty="0" smtClean="0"/>
                        <a:t>About the same as me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More than me</a:t>
                      </a:r>
                    </a:p>
                  </a:txBody>
                  <a:tcPr/>
                </a:tc>
              </a:tr>
            </a:tbl>
          </a:graphicData>
        </a:graphic>
      </p:graphicFrame>
      <p:graphicFrame>
        <p:nvGraphicFramePr>
          <p:cNvPr id="6" name="Table 5"/>
          <p:cNvGraphicFramePr>
            <a:graphicFrameLocks noGrp="1"/>
          </p:cNvGraphicFramePr>
          <p:nvPr/>
        </p:nvGraphicFramePr>
        <p:xfrm>
          <a:off x="1447800" y="1600200"/>
          <a:ext cx="6400800" cy="5029206"/>
        </p:xfrm>
        <a:graphic>
          <a:graphicData uri="http://schemas.openxmlformats.org/drawingml/2006/table">
            <a:tbl>
              <a:tblPr firstRow="1" bandRow="1">
                <a:tableStyleId>{5C22544A-7EE6-4342-B048-85BDC9FD1C3A}</a:tableStyleId>
              </a:tblPr>
              <a:tblGrid>
                <a:gridCol w="677732"/>
                <a:gridCol w="5723068"/>
              </a:tblGrid>
              <a:tr h="386862">
                <a:tc>
                  <a:txBody>
                    <a:bodyPr/>
                    <a:lstStyle/>
                    <a:p>
                      <a:r>
                        <a:rPr lang="en-US" dirty="0" smtClean="0"/>
                        <a:t>1</a:t>
                      </a:r>
                      <a:endParaRPr lang="en-US" dirty="0"/>
                    </a:p>
                  </a:txBody>
                  <a:tcPr/>
                </a:tc>
                <a:tc>
                  <a:txBody>
                    <a:bodyPr/>
                    <a:lstStyle/>
                    <a:p>
                      <a:r>
                        <a:rPr lang="en-US" dirty="0" smtClean="0"/>
                        <a:t>Extraversion</a:t>
                      </a:r>
                      <a:endParaRPr lang="en-US" dirty="0"/>
                    </a:p>
                  </a:txBody>
                  <a:tcPr/>
                </a:tc>
              </a:tr>
              <a:tr h="386862">
                <a:tc>
                  <a:txBody>
                    <a:bodyPr/>
                    <a:lstStyle/>
                    <a:p>
                      <a:r>
                        <a:rPr lang="en-US" dirty="0" smtClean="0"/>
                        <a:t>2</a:t>
                      </a:r>
                      <a:endParaRPr lang="en-US" dirty="0"/>
                    </a:p>
                  </a:txBody>
                  <a:tcPr/>
                </a:tc>
                <a:tc>
                  <a:txBody>
                    <a:bodyPr/>
                    <a:lstStyle/>
                    <a:p>
                      <a:r>
                        <a:rPr lang="en-US" dirty="0" smtClean="0"/>
                        <a:t>Conscientiousness</a:t>
                      </a:r>
                      <a:endParaRPr lang="en-US" dirty="0"/>
                    </a:p>
                  </a:txBody>
                  <a:tcPr/>
                </a:tc>
              </a:tr>
              <a:tr h="386862">
                <a:tc>
                  <a:txBody>
                    <a:bodyPr/>
                    <a:lstStyle/>
                    <a:p>
                      <a:r>
                        <a:rPr lang="en-US" dirty="0" smtClean="0"/>
                        <a:t>3</a:t>
                      </a:r>
                      <a:endParaRPr lang="en-US" dirty="0"/>
                    </a:p>
                  </a:txBody>
                  <a:tcPr/>
                </a:tc>
                <a:tc>
                  <a:txBody>
                    <a:bodyPr/>
                    <a:lstStyle/>
                    <a:p>
                      <a:r>
                        <a:rPr lang="en-US" dirty="0" smtClean="0"/>
                        <a:t>Agreeableness</a:t>
                      </a:r>
                      <a:endParaRPr lang="en-US" dirty="0"/>
                    </a:p>
                  </a:txBody>
                  <a:tcPr/>
                </a:tc>
              </a:tr>
              <a:tr h="386862">
                <a:tc>
                  <a:txBody>
                    <a:bodyPr/>
                    <a:lstStyle/>
                    <a:p>
                      <a:r>
                        <a:rPr lang="en-US" dirty="0" smtClean="0"/>
                        <a:t>4</a:t>
                      </a:r>
                      <a:endParaRPr lang="en-US" dirty="0"/>
                    </a:p>
                  </a:txBody>
                  <a:tcPr/>
                </a:tc>
                <a:tc>
                  <a:txBody>
                    <a:bodyPr/>
                    <a:lstStyle/>
                    <a:p>
                      <a:r>
                        <a:rPr lang="en-US" dirty="0" smtClean="0"/>
                        <a:t>Openness</a:t>
                      </a:r>
                      <a:endParaRPr lang="en-US" dirty="0"/>
                    </a:p>
                  </a:txBody>
                  <a:tcPr/>
                </a:tc>
              </a:tr>
              <a:tr h="386862">
                <a:tc>
                  <a:txBody>
                    <a:bodyPr/>
                    <a:lstStyle/>
                    <a:p>
                      <a:r>
                        <a:rPr lang="en-US" dirty="0" smtClean="0"/>
                        <a:t>5</a:t>
                      </a:r>
                      <a:endParaRPr lang="en-US" dirty="0"/>
                    </a:p>
                  </a:txBody>
                  <a:tcPr/>
                </a:tc>
                <a:tc>
                  <a:txBody>
                    <a:bodyPr/>
                    <a:lstStyle/>
                    <a:p>
                      <a:r>
                        <a:rPr lang="en-US" dirty="0" smtClean="0"/>
                        <a:t>Neuroticism</a:t>
                      </a:r>
                      <a:endParaRPr lang="en-US" dirty="0"/>
                    </a:p>
                  </a:txBody>
                  <a:tcPr/>
                </a:tc>
              </a:tr>
              <a:tr h="386862">
                <a:tc>
                  <a:txBody>
                    <a:bodyPr/>
                    <a:lstStyle/>
                    <a:p>
                      <a:r>
                        <a:rPr lang="en-US" dirty="0" smtClean="0"/>
                        <a:t>6</a:t>
                      </a:r>
                      <a:endParaRPr lang="en-US" dirty="0"/>
                    </a:p>
                  </a:txBody>
                  <a:tcPr/>
                </a:tc>
                <a:tc>
                  <a:txBody>
                    <a:bodyPr/>
                    <a:lstStyle/>
                    <a:p>
                      <a:r>
                        <a:rPr lang="en-US" dirty="0" smtClean="0"/>
                        <a:t>Age</a:t>
                      </a:r>
                      <a:endParaRPr lang="en-US" dirty="0"/>
                    </a:p>
                  </a:txBody>
                  <a:tcPr/>
                </a:tc>
              </a:tr>
              <a:tr h="386862">
                <a:tc>
                  <a:txBody>
                    <a:bodyPr/>
                    <a:lstStyle/>
                    <a:p>
                      <a:r>
                        <a:rPr lang="en-US" dirty="0" smtClean="0"/>
                        <a:t>7</a:t>
                      </a:r>
                      <a:endParaRPr lang="en-US" dirty="0"/>
                    </a:p>
                  </a:txBody>
                  <a:tcPr/>
                </a:tc>
                <a:tc>
                  <a:txBody>
                    <a:bodyPr/>
                    <a:lstStyle/>
                    <a:p>
                      <a:r>
                        <a:rPr lang="en-US" dirty="0" smtClean="0"/>
                        <a:t>Height</a:t>
                      </a:r>
                      <a:endParaRPr lang="en-US" dirty="0"/>
                    </a:p>
                  </a:txBody>
                  <a:tcPr/>
                </a:tc>
              </a:tr>
              <a:tr h="386862">
                <a:tc>
                  <a:txBody>
                    <a:bodyPr/>
                    <a:lstStyle/>
                    <a:p>
                      <a:r>
                        <a:rPr lang="en-US" dirty="0" smtClean="0"/>
                        <a:t>8</a:t>
                      </a:r>
                      <a:endParaRPr lang="en-US" dirty="0"/>
                    </a:p>
                  </a:txBody>
                  <a:tcPr/>
                </a:tc>
                <a:tc>
                  <a:txBody>
                    <a:bodyPr/>
                    <a:lstStyle/>
                    <a:p>
                      <a:r>
                        <a:rPr lang="en-US" dirty="0" smtClean="0"/>
                        <a:t>Education</a:t>
                      </a:r>
                      <a:endParaRPr lang="en-US" dirty="0"/>
                    </a:p>
                  </a:txBody>
                  <a:tcPr/>
                </a:tc>
              </a:tr>
              <a:tr h="386862">
                <a:tc>
                  <a:txBody>
                    <a:bodyPr/>
                    <a:lstStyle/>
                    <a:p>
                      <a:r>
                        <a:rPr lang="en-US" dirty="0" smtClean="0"/>
                        <a:t>9</a:t>
                      </a:r>
                      <a:endParaRPr lang="en-US" dirty="0"/>
                    </a:p>
                  </a:txBody>
                  <a:tcPr/>
                </a:tc>
                <a:tc>
                  <a:txBody>
                    <a:bodyPr/>
                    <a:lstStyle/>
                    <a:p>
                      <a:r>
                        <a:rPr lang="en-US" dirty="0" smtClean="0"/>
                        <a:t>Intelligence</a:t>
                      </a:r>
                      <a:endParaRPr lang="en-US" dirty="0"/>
                    </a:p>
                  </a:txBody>
                  <a:tcPr/>
                </a:tc>
              </a:tr>
              <a:tr h="386862">
                <a:tc>
                  <a:txBody>
                    <a:bodyPr/>
                    <a:lstStyle/>
                    <a:p>
                      <a:r>
                        <a:rPr lang="en-US" dirty="0" smtClean="0"/>
                        <a:t>10 </a:t>
                      </a:r>
                      <a:endParaRPr lang="en-US" dirty="0"/>
                    </a:p>
                  </a:txBody>
                  <a:tcPr/>
                </a:tc>
                <a:tc>
                  <a:txBody>
                    <a:bodyPr/>
                    <a:lstStyle/>
                    <a:p>
                      <a:r>
                        <a:rPr lang="en-US" dirty="0" smtClean="0"/>
                        <a:t>Good Looks</a:t>
                      </a:r>
                      <a:endParaRPr lang="en-US" dirty="0"/>
                    </a:p>
                  </a:txBody>
                  <a:tcPr/>
                </a:tc>
              </a:tr>
              <a:tr h="386862">
                <a:tc>
                  <a:txBody>
                    <a:bodyPr/>
                    <a:lstStyle/>
                    <a:p>
                      <a:r>
                        <a:rPr lang="en-US" dirty="0" smtClean="0"/>
                        <a:t>11</a:t>
                      </a:r>
                      <a:endParaRPr lang="en-US" dirty="0"/>
                    </a:p>
                  </a:txBody>
                  <a:tcPr/>
                </a:tc>
                <a:tc>
                  <a:txBody>
                    <a:bodyPr/>
                    <a:lstStyle/>
                    <a:p>
                      <a:r>
                        <a:rPr lang="en-US" dirty="0" smtClean="0"/>
                        <a:t>Social Status</a:t>
                      </a:r>
                      <a:endParaRPr lang="en-US" dirty="0"/>
                    </a:p>
                  </a:txBody>
                  <a:tcPr/>
                </a:tc>
              </a:tr>
              <a:tr h="386862">
                <a:tc>
                  <a:txBody>
                    <a:bodyPr/>
                    <a:lstStyle/>
                    <a:p>
                      <a:r>
                        <a:rPr lang="en-US" dirty="0" smtClean="0"/>
                        <a:t>12</a:t>
                      </a:r>
                      <a:endParaRPr lang="en-US" dirty="0"/>
                    </a:p>
                  </a:txBody>
                  <a:tcPr/>
                </a:tc>
                <a:tc>
                  <a:txBody>
                    <a:bodyPr/>
                    <a:lstStyle/>
                    <a:p>
                      <a:r>
                        <a:rPr lang="en-US" dirty="0" smtClean="0"/>
                        <a:t>Spirituality</a:t>
                      </a:r>
                      <a:endParaRPr lang="en-US" dirty="0"/>
                    </a:p>
                  </a:txBody>
                  <a:tcPr/>
                </a:tc>
              </a:tr>
              <a:tr h="386862">
                <a:tc>
                  <a:txBody>
                    <a:bodyPr/>
                    <a:lstStyle/>
                    <a:p>
                      <a:r>
                        <a:rPr lang="en-US" dirty="0" smtClean="0"/>
                        <a:t>13 </a:t>
                      </a:r>
                      <a:endParaRPr lang="en-US" dirty="0"/>
                    </a:p>
                  </a:txBody>
                  <a:tcPr/>
                </a:tc>
                <a:tc>
                  <a:txBody>
                    <a:bodyPr/>
                    <a:lstStyle/>
                    <a:p>
                      <a:r>
                        <a:rPr lang="en-US" dirty="0" smtClean="0"/>
                        <a:t>Dominance</a:t>
                      </a:r>
                      <a:endParaRPr lang="en-US" dirty="0"/>
                    </a:p>
                  </a:txBody>
                  <a:tcPr/>
                </a:tc>
              </a:tr>
            </a:tbl>
          </a:graphicData>
        </a:graphic>
      </p:graphicFrame>
      <p:pic>
        <p:nvPicPr>
          <p:cNvPr id="8" name="Picture 7" descr="hearts.png"/>
          <p:cNvPicPr>
            <a:picLocks noChangeAspect="1"/>
          </p:cNvPicPr>
          <p:nvPr/>
        </p:nvPicPr>
        <p:blipFill>
          <a:blip r:embed="rId3" cstate="print"/>
          <a:stretch>
            <a:fillRect/>
          </a:stretch>
        </p:blipFill>
        <p:spPr>
          <a:xfrm>
            <a:off x="4038600" y="2971800"/>
            <a:ext cx="3762900" cy="2362200"/>
          </a:xfrm>
          <a:prstGeom prst="rect">
            <a:avLst/>
          </a:prstGeom>
          <a:solidFill>
            <a:schemeClr val="bg1">
              <a:alpha val="0"/>
            </a:schemeClr>
          </a:solidFill>
        </p:spPr>
      </p:pic>
    </p:spTree>
    <p:extLst>
      <p:ext uri="{BB962C8B-B14F-4D97-AF65-F5344CB8AC3E}">
        <p14:creationId xmlns:p14="http://schemas.microsoft.com/office/powerpoint/2010/main" val="10381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solidFill>
                  <a:schemeClr val="bg1"/>
                </a:solidFill>
                <a:latin typeface="Berlin Sans FB" panose="020E0602020502020306" pitchFamily="34" charset="0"/>
              </a:rPr>
              <a:t>Overview	</a:t>
            </a:r>
            <a:endParaRPr lang="en-US" dirty="0">
              <a:solidFill>
                <a:schemeClr val="bg1"/>
              </a:solidFill>
              <a:latin typeface="Berlin Sans FB" panose="020E0602020502020306" pitchFamily="34" charset="0"/>
            </a:endParaRPr>
          </a:p>
        </p:txBody>
      </p:sp>
      <p:sp>
        <p:nvSpPr>
          <p:cNvPr id="7" name="Content Placeholder 6"/>
          <p:cNvSpPr>
            <a:spLocks noGrp="1"/>
          </p:cNvSpPr>
          <p:nvPr>
            <p:ph idx="1"/>
          </p:nvPr>
        </p:nvSpPr>
        <p:spPr>
          <a:xfrm>
            <a:off x="549275" y="1600201"/>
            <a:ext cx="4860925" cy="4343400"/>
          </a:xfrm>
        </p:spPr>
        <p:txBody>
          <a:bodyPr>
            <a:normAutofit lnSpcReduction="10000"/>
          </a:bodyPr>
          <a:lstStyle/>
          <a:p>
            <a:r>
              <a:rPr lang="en-US" sz="3200" dirty="0" smtClean="0">
                <a:solidFill>
                  <a:srgbClr val="FFFF00"/>
                </a:solidFill>
              </a:rPr>
              <a:t>What leads to attraction?</a:t>
            </a:r>
          </a:p>
          <a:p>
            <a:pPr lvl="1"/>
            <a:r>
              <a:rPr lang="en-US" sz="2800" dirty="0" smtClean="0">
                <a:solidFill>
                  <a:srgbClr val="FFFF00"/>
                </a:solidFill>
              </a:rPr>
              <a:t>Proximity</a:t>
            </a:r>
          </a:p>
          <a:p>
            <a:pPr lvl="2"/>
            <a:r>
              <a:rPr lang="en-US" sz="2800" dirty="0" smtClean="0">
                <a:solidFill>
                  <a:srgbClr val="FFFF00"/>
                </a:solidFill>
              </a:rPr>
              <a:t>Mere exposure</a:t>
            </a:r>
          </a:p>
          <a:p>
            <a:pPr lvl="1"/>
            <a:r>
              <a:rPr lang="en-US" sz="2800" dirty="0" smtClean="0">
                <a:solidFill>
                  <a:srgbClr val="FFFF00"/>
                </a:solidFill>
              </a:rPr>
              <a:t>Physical attractiveness</a:t>
            </a:r>
          </a:p>
          <a:p>
            <a:pPr lvl="1"/>
            <a:r>
              <a:rPr lang="en-US" sz="2800" dirty="0" smtClean="0">
                <a:solidFill>
                  <a:srgbClr val="FFFF00"/>
                </a:solidFill>
              </a:rPr>
              <a:t>Similarity (Chameleon Effect)</a:t>
            </a:r>
          </a:p>
          <a:p>
            <a:pPr lvl="2"/>
            <a:r>
              <a:rPr lang="en-US" sz="2800" dirty="0" smtClean="0">
                <a:solidFill>
                  <a:srgbClr val="FFFF00"/>
                </a:solidFill>
              </a:rPr>
              <a:t>Matching</a:t>
            </a:r>
          </a:p>
          <a:p>
            <a:pPr lvl="2"/>
            <a:r>
              <a:rPr lang="en-US" sz="2800" dirty="0" smtClean="0">
                <a:solidFill>
                  <a:srgbClr val="FFFF00"/>
                </a:solidFill>
              </a:rPr>
              <a:t>Mimicry</a:t>
            </a:r>
          </a:p>
        </p:txBody>
      </p:sp>
      <p:pic>
        <p:nvPicPr>
          <p:cNvPr id="2" name="Picture 1"/>
          <p:cNvPicPr>
            <a:picLocks noChangeAspect="1"/>
          </p:cNvPicPr>
          <p:nvPr/>
        </p:nvPicPr>
        <p:blipFill>
          <a:blip r:embed="rId2"/>
          <a:stretch>
            <a:fillRect/>
          </a:stretch>
        </p:blipFill>
        <p:spPr>
          <a:xfrm>
            <a:off x="5257800" y="1718905"/>
            <a:ext cx="3181351" cy="4224696"/>
          </a:xfrm>
          <a:prstGeom prst="rect">
            <a:avLst/>
          </a:prstGeom>
        </p:spPr>
      </p:pic>
    </p:spTree>
    <p:extLst>
      <p:ext uri="{BB962C8B-B14F-4D97-AF65-F5344CB8AC3E}">
        <p14:creationId xmlns:p14="http://schemas.microsoft.com/office/powerpoint/2010/main" val="3237025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Developmental Psychologist</a:t>
            </a:r>
          </a:p>
        </p:txBody>
      </p:sp>
      <p:sp>
        <p:nvSpPr>
          <p:cNvPr id="33795"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Study the growth or development that takes place from the womb to death</a:t>
            </a:r>
          </a:p>
          <a:p>
            <a:pPr eaLnBrk="1" hangingPunct="1"/>
            <a:r>
              <a:rPr lang="en-US" altLang="en-US" sz="3600" smtClean="0">
                <a:latin typeface="Times New Roman" panose="02020603050405020304" pitchFamily="18" charset="0"/>
              </a:rPr>
              <a:t>Work in senior centers, hospitals, day-cares or universities</a:t>
            </a:r>
          </a:p>
        </p:txBody>
      </p:sp>
      <p:pic>
        <p:nvPicPr>
          <p:cNvPr id="33796" name="Picture 4" descr="Blair-Broeker_01UN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505200"/>
            <a:ext cx="4114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946" name="Rectangle 2"/>
          <p:cNvSpPr>
            <a:spLocks noGrp="1" noChangeArrowheads="1"/>
          </p:cNvSpPr>
          <p:nvPr>
            <p:ph type="title"/>
          </p:nvPr>
        </p:nvSpPr>
        <p:spPr>
          <a:xfrm>
            <a:off x="671513" y="276225"/>
            <a:ext cx="7772400" cy="1295400"/>
          </a:xfrm>
        </p:spPr>
        <p:txBody>
          <a:bodyPr/>
          <a:lstStyle/>
          <a:p>
            <a:r>
              <a:rPr lang="en-US" sz="4000" dirty="0"/>
              <a:t>Psychology of Attraction</a:t>
            </a:r>
          </a:p>
        </p:txBody>
      </p:sp>
      <p:sp>
        <p:nvSpPr>
          <p:cNvPr id="2258947" name="Rectangle 3"/>
          <p:cNvSpPr>
            <a:spLocks noGrp="1" noChangeArrowheads="1"/>
          </p:cNvSpPr>
          <p:nvPr>
            <p:ph type="body" sz="half" idx="1"/>
          </p:nvPr>
        </p:nvSpPr>
        <p:spPr>
          <a:xfrm>
            <a:off x="481013" y="1585913"/>
            <a:ext cx="8153400" cy="2071687"/>
          </a:xfrm>
        </p:spPr>
        <p:txBody>
          <a:bodyPr/>
          <a:lstStyle/>
          <a:p>
            <a:pPr marL="533400" indent="-533400">
              <a:buFont typeface="Wingdings" pitchFamily="2" charset="2"/>
              <a:buAutoNum type="arabicPeriod"/>
            </a:pPr>
            <a:r>
              <a:rPr lang="en-US" sz="2800" dirty="0">
                <a:solidFill>
                  <a:schemeClr val="bg1"/>
                </a:solidFill>
              </a:rPr>
              <a:t>Proximity</a:t>
            </a:r>
            <a:r>
              <a:rPr lang="en-US" sz="2800" dirty="0">
                <a:solidFill>
                  <a:srgbClr val="0000FF"/>
                </a:solidFill>
              </a:rPr>
              <a:t>: </a:t>
            </a:r>
            <a:r>
              <a:rPr lang="en-US" sz="2800" dirty="0"/>
              <a:t>Geographic nearness is a powerful predictor of friendship. Repeated exposure to </a:t>
            </a:r>
            <a:r>
              <a:rPr lang="en-US" sz="2800" dirty="0" smtClean="0"/>
              <a:t>stimuli </a:t>
            </a:r>
            <a:r>
              <a:rPr lang="en-US" sz="2800" dirty="0"/>
              <a:t>increases their attraction </a:t>
            </a:r>
            <a:endParaRPr lang="en-US" sz="2800" dirty="0" smtClean="0"/>
          </a:p>
          <a:p>
            <a:pPr marL="0" indent="0">
              <a:buNone/>
            </a:pPr>
            <a:r>
              <a:rPr lang="en-US" sz="2800" dirty="0"/>
              <a:t>	</a:t>
            </a:r>
            <a:r>
              <a:rPr lang="en-US" sz="2800" dirty="0" smtClean="0"/>
              <a:t>	(</a:t>
            </a:r>
            <a:r>
              <a:rPr lang="en-US" sz="2800" dirty="0">
                <a:solidFill>
                  <a:schemeClr val="bg1"/>
                </a:solidFill>
              </a:rPr>
              <a:t>mere exposure effect</a:t>
            </a:r>
            <a:r>
              <a:rPr lang="en-US" sz="2800" dirty="0"/>
              <a:t>).</a:t>
            </a:r>
          </a:p>
        </p:txBody>
      </p:sp>
      <p:sp>
        <p:nvSpPr>
          <p:cNvPr id="2258949" name="Text Box 5"/>
          <p:cNvSpPr txBox="1">
            <a:spLocks noChangeArrowheads="1"/>
          </p:cNvSpPr>
          <p:nvPr/>
        </p:nvSpPr>
        <p:spPr bwMode="auto">
          <a:xfrm>
            <a:off x="573314" y="4246211"/>
            <a:ext cx="40052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400" dirty="0">
                <a:solidFill>
                  <a:prstClr val="white"/>
                </a:solidFill>
                <a:latin typeface="Berlin Sans FB" pitchFamily="34" charset="0"/>
              </a:rPr>
              <a:t>This is why long-distance relationships don’t work out (sorry)  </a:t>
            </a:r>
            <a:r>
              <a:rPr lang="en-US" sz="2400" dirty="0">
                <a:solidFill>
                  <a:prstClr val="white"/>
                </a:solidFill>
                <a:latin typeface="Berlin Sans FB" pitchFamily="34" charset="0"/>
                <a:sym typeface="Wingdings" pitchFamily="2" charset="2"/>
              </a:rPr>
              <a:t></a:t>
            </a:r>
            <a:endParaRPr lang="en-US" sz="2400" dirty="0">
              <a:solidFill>
                <a:prstClr val="white"/>
              </a:solidFill>
              <a:latin typeface="Berlin Sans FB" pitchFamily="34" charset="0"/>
            </a:endParaRPr>
          </a:p>
        </p:txBody>
      </p:sp>
      <p:sp>
        <p:nvSpPr>
          <p:cNvPr id="7" name="Text Box 5"/>
          <p:cNvSpPr txBox="1">
            <a:spLocks noChangeArrowheads="1"/>
          </p:cNvSpPr>
          <p:nvPr/>
        </p:nvSpPr>
        <p:spPr bwMode="auto">
          <a:xfrm>
            <a:off x="4191000" y="3513240"/>
            <a:ext cx="40052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400" dirty="0">
                <a:solidFill>
                  <a:prstClr val="white"/>
                </a:solidFill>
                <a:latin typeface="Berlin Sans FB" pitchFamily="34" charset="0"/>
              </a:rPr>
              <a:t>Ever like a song the more times you hear it?</a:t>
            </a:r>
          </a:p>
        </p:txBody>
      </p:sp>
      <p:sp>
        <p:nvSpPr>
          <p:cNvPr id="8" name="Curved Right Arrow 7"/>
          <p:cNvSpPr/>
          <p:nvPr/>
        </p:nvSpPr>
        <p:spPr>
          <a:xfrm>
            <a:off x="192314" y="1981200"/>
            <a:ext cx="762000" cy="2627086"/>
          </a:xfrm>
          <a:prstGeom prst="curv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black"/>
              </a:solidFill>
            </a:endParaRPr>
          </a:p>
        </p:txBody>
      </p:sp>
      <p:cxnSp>
        <p:nvCxnSpPr>
          <p:cNvPr id="13" name="Straight Arrow Connector 12"/>
          <p:cNvCxnSpPr/>
          <p:nvPr/>
        </p:nvCxnSpPr>
        <p:spPr>
          <a:xfrm>
            <a:off x="5736431" y="3294743"/>
            <a:ext cx="283369" cy="21045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hlinkClick r:id="rId3"/>
          </p:cNvPr>
          <p:cNvPicPr>
            <a:picLocks noChangeAspect="1"/>
          </p:cNvPicPr>
          <p:nvPr/>
        </p:nvPicPr>
        <p:blipFill>
          <a:blip r:embed="rId4"/>
          <a:stretch>
            <a:fillRect/>
          </a:stretch>
        </p:blipFill>
        <p:spPr>
          <a:xfrm>
            <a:off x="4588640" y="4480151"/>
            <a:ext cx="3924300" cy="2209552"/>
          </a:xfrm>
          <a:prstGeom prst="rect">
            <a:avLst/>
          </a:prstGeom>
        </p:spPr>
      </p:pic>
    </p:spTree>
    <p:extLst>
      <p:ext uri="{BB962C8B-B14F-4D97-AF65-F5344CB8AC3E}">
        <p14:creationId xmlns:p14="http://schemas.microsoft.com/office/powerpoint/2010/main" val="248864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2258949"/>
                                        </p:tgtEl>
                                        <p:attrNameLst>
                                          <p:attrName>style.visibility</p:attrName>
                                        </p:attrNameLst>
                                      </p:cBhvr>
                                      <p:to>
                                        <p:strVal val="visible"/>
                                      </p:to>
                                    </p:set>
                                    <p:anim by="(-#ppt_w*2)" calcmode="lin" valueType="num">
                                      <p:cBhvr rctx="PPT">
                                        <p:cTn id="25" dur="500" autoRev="1" fill="hold">
                                          <p:stCondLst>
                                            <p:cond delay="0"/>
                                          </p:stCondLst>
                                        </p:cTn>
                                        <p:tgtEl>
                                          <p:spTgt spid="2258949"/>
                                        </p:tgtEl>
                                        <p:attrNameLst>
                                          <p:attrName>ppt_w</p:attrName>
                                        </p:attrNameLst>
                                      </p:cBhvr>
                                    </p:anim>
                                    <p:anim by="(#ppt_w*0.50)" calcmode="lin" valueType="num">
                                      <p:cBhvr>
                                        <p:cTn id="26" dur="500" decel="50000" autoRev="1" fill="hold">
                                          <p:stCondLst>
                                            <p:cond delay="0"/>
                                          </p:stCondLst>
                                        </p:cTn>
                                        <p:tgtEl>
                                          <p:spTgt spid="2258949"/>
                                        </p:tgtEl>
                                        <p:attrNameLst>
                                          <p:attrName>ppt_x</p:attrName>
                                        </p:attrNameLst>
                                      </p:cBhvr>
                                    </p:anim>
                                    <p:anim from="(-#ppt_h/2)" to="(#ppt_y)" calcmode="lin" valueType="num">
                                      <p:cBhvr>
                                        <p:cTn id="27" dur="1000" fill="hold">
                                          <p:stCondLst>
                                            <p:cond delay="0"/>
                                          </p:stCondLst>
                                        </p:cTn>
                                        <p:tgtEl>
                                          <p:spTgt spid="2258949"/>
                                        </p:tgtEl>
                                        <p:attrNameLst>
                                          <p:attrName>ppt_y</p:attrName>
                                        </p:attrNameLst>
                                      </p:cBhvr>
                                    </p:anim>
                                    <p:animRot by="21600000">
                                      <p:cBhvr>
                                        <p:cTn id="28" dur="1000" fill="hold">
                                          <p:stCondLst>
                                            <p:cond delay="0"/>
                                          </p:stCondLst>
                                        </p:cTn>
                                        <p:tgtEl>
                                          <p:spTgt spid="22589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949" grpId="0"/>
      <p:bldP spid="7" grpId="0"/>
      <p:bldP spid="8"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381000" y="228600"/>
            <a:ext cx="8229600" cy="1143000"/>
          </a:xfrm>
        </p:spPr>
        <p:txBody>
          <a:bodyPr/>
          <a:lstStyle/>
          <a:p>
            <a:pPr algn="ctr" eaLnBrk="1" hangingPunct="1">
              <a:defRPr/>
            </a:pPr>
            <a:r>
              <a:rPr lang="en-US" dirty="0" smtClean="0"/>
              <a:t>Attraction</a:t>
            </a:r>
          </a:p>
        </p:txBody>
      </p:sp>
      <p:sp>
        <p:nvSpPr>
          <p:cNvPr id="206851" name="Rectangle 3"/>
          <p:cNvSpPr>
            <a:spLocks noGrp="1" noChangeArrowheads="1"/>
          </p:cNvSpPr>
          <p:nvPr>
            <p:ph idx="1"/>
          </p:nvPr>
        </p:nvSpPr>
        <p:spPr>
          <a:xfrm>
            <a:off x="457200" y="1676399"/>
            <a:ext cx="8229600" cy="4648201"/>
          </a:xfrm>
        </p:spPr>
        <p:txBody>
          <a:bodyPr/>
          <a:lstStyle/>
          <a:p>
            <a:pPr eaLnBrk="1" hangingPunct="1">
              <a:defRPr/>
            </a:pPr>
            <a:r>
              <a:rPr lang="en-US" dirty="0" smtClean="0"/>
              <a:t>Mere exposure</a:t>
            </a:r>
          </a:p>
          <a:p>
            <a:pPr lvl="1" eaLnBrk="1" hangingPunct="1">
              <a:defRPr/>
            </a:pPr>
            <a:r>
              <a:rPr lang="en-US" dirty="0" smtClean="0"/>
              <a:t>Moreland &amp; Beach (1992): women coming into class; the more they came to class, the more other students liked her</a:t>
            </a:r>
          </a:p>
          <a:p>
            <a:pPr eaLnBrk="1" hangingPunct="1">
              <a:defRPr/>
            </a:pPr>
            <a:endParaRPr lang="en-US" dirty="0" smtClean="0"/>
          </a:p>
        </p:txBody>
      </p:sp>
      <p:pic>
        <p:nvPicPr>
          <p:cNvPr id="45058" name="Picture 2" descr="http://www.imisstheoldschool.com/wp-content/uploads/2010/02/78a05e753213dbc8_saved-by-the-bell-web.jpg"/>
          <p:cNvPicPr>
            <a:picLocks noChangeAspect="1" noChangeArrowheads="1"/>
          </p:cNvPicPr>
          <p:nvPr/>
        </p:nvPicPr>
        <p:blipFill>
          <a:blip r:embed="rId3" cstate="print"/>
          <a:srcRect/>
          <a:stretch>
            <a:fillRect/>
          </a:stretch>
        </p:blipFill>
        <p:spPr bwMode="auto">
          <a:xfrm>
            <a:off x="4038600" y="3276600"/>
            <a:ext cx="4419600" cy="3420820"/>
          </a:xfrm>
          <a:prstGeom prst="rect">
            <a:avLst/>
          </a:prstGeom>
          <a:noFill/>
        </p:spPr>
      </p:pic>
      <p:pic>
        <p:nvPicPr>
          <p:cNvPr id="2" name="Picture 1"/>
          <p:cNvPicPr>
            <a:picLocks noChangeAspect="1"/>
          </p:cNvPicPr>
          <p:nvPr/>
        </p:nvPicPr>
        <p:blipFill>
          <a:blip r:embed="rId4"/>
          <a:stretch>
            <a:fillRect/>
          </a:stretch>
        </p:blipFill>
        <p:spPr>
          <a:xfrm>
            <a:off x="1676400" y="3733800"/>
            <a:ext cx="1752600" cy="2931622"/>
          </a:xfrm>
          <a:prstGeom prst="rect">
            <a:avLst/>
          </a:prstGeom>
        </p:spPr>
      </p:pic>
    </p:spTree>
    <p:extLst>
      <p:ext uri="{BB962C8B-B14F-4D97-AF65-F5344CB8AC3E}">
        <p14:creationId xmlns:p14="http://schemas.microsoft.com/office/powerpoint/2010/main" val="260887409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Qualities in Partners </a:t>
            </a:r>
            <a:r>
              <a:rPr lang="en-US" sz="2000" dirty="0" smtClean="0"/>
              <a:t>(Buss et al., 1986)</a:t>
            </a:r>
            <a:endParaRPr lang="en-US" sz="2000" dirty="0"/>
          </a:p>
        </p:txBody>
      </p:sp>
      <p:graphicFrame>
        <p:nvGraphicFramePr>
          <p:cNvPr id="5" name="Content Placeholder 4"/>
          <p:cNvGraphicFramePr>
            <a:graphicFrameLocks noGrp="1"/>
          </p:cNvGraphicFramePr>
          <p:nvPr>
            <p:ph idx="1"/>
          </p:nvPr>
        </p:nvGraphicFramePr>
        <p:xfrm>
          <a:off x="380999" y="1600200"/>
          <a:ext cx="8534400" cy="4053840"/>
        </p:xfrm>
        <a:graphic>
          <a:graphicData uri="http://schemas.openxmlformats.org/drawingml/2006/table">
            <a:tbl>
              <a:tblPr firstRow="1" bandRow="1">
                <a:tableStyleId>{5C22544A-7EE6-4342-B048-85BDC9FD1C3A}</a:tableStyleId>
              </a:tblPr>
              <a:tblGrid>
                <a:gridCol w="4267200"/>
                <a:gridCol w="4267200"/>
              </a:tblGrid>
              <a:tr h="370840">
                <a:tc>
                  <a:txBody>
                    <a:bodyPr/>
                    <a:lstStyle/>
                    <a:p>
                      <a:r>
                        <a:rPr lang="en-US" sz="3200" dirty="0" smtClean="0"/>
                        <a:t>Women</a:t>
                      </a:r>
                      <a:endParaRPr lang="en-US" sz="3200" dirty="0"/>
                    </a:p>
                  </a:txBody>
                  <a:tcPr/>
                </a:tc>
                <a:tc>
                  <a:txBody>
                    <a:bodyPr/>
                    <a:lstStyle/>
                    <a:p>
                      <a:r>
                        <a:rPr lang="en-US" sz="3200" dirty="0" smtClean="0"/>
                        <a:t>Men</a:t>
                      </a:r>
                      <a:endParaRPr lang="en-US" sz="3200" dirty="0"/>
                    </a:p>
                  </a:txBody>
                  <a:tcPr/>
                </a:tc>
              </a:tr>
              <a:tr h="370840">
                <a:tc>
                  <a:txBody>
                    <a:bodyPr/>
                    <a:lstStyle/>
                    <a:p>
                      <a:r>
                        <a:rPr lang="en-US" sz="3200" dirty="0" smtClean="0"/>
                        <a:t>1) Kind/understanding</a:t>
                      </a:r>
                      <a:endParaRPr lang="en-US" sz="3200" dirty="0"/>
                    </a:p>
                  </a:txBody>
                  <a:tcPr/>
                </a:tc>
                <a:tc>
                  <a:txBody>
                    <a:bodyPr/>
                    <a:lstStyle/>
                    <a:p>
                      <a:r>
                        <a:rPr lang="en-US" sz="3200" dirty="0" smtClean="0"/>
                        <a:t> Kind/understanding</a:t>
                      </a:r>
                      <a:endParaRPr lang="en-US" sz="3200" dirty="0"/>
                    </a:p>
                  </a:txBody>
                  <a:tcPr/>
                </a:tc>
              </a:tr>
              <a:tr h="370840">
                <a:tc>
                  <a:txBody>
                    <a:bodyPr/>
                    <a:lstStyle/>
                    <a:p>
                      <a:r>
                        <a:rPr lang="en-US" sz="3200" dirty="0" smtClean="0"/>
                        <a:t>2) Exciting Personality</a:t>
                      </a:r>
                      <a:endParaRPr lang="en-US" sz="3200" dirty="0"/>
                    </a:p>
                  </a:txBody>
                  <a:tcPr/>
                </a:tc>
                <a:tc>
                  <a:txBody>
                    <a:bodyPr/>
                    <a:lstStyle/>
                    <a:p>
                      <a:r>
                        <a:rPr lang="en-US" sz="3200" dirty="0" smtClean="0"/>
                        <a:t> Exciting Personality</a:t>
                      </a:r>
                      <a:endParaRPr lang="en-US" sz="3200" dirty="0"/>
                    </a:p>
                  </a:txBody>
                  <a:tcPr/>
                </a:tc>
              </a:tr>
              <a:tr h="370840">
                <a:tc>
                  <a:txBody>
                    <a:bodyPr/>
                    <a:lstStyle/>
                    <a:p>
                      <a:r>
                        <a:rPr lang="en-US" sz="3200" dirty="0" smtClean="0"/>
                        <a:t>3) Intelligent</a:t>
                      </a:r>
                      <a:endParaRPr lang="en-US" sz="3200" dirty="0"/>
                    </a:p>
                  </a:txBody>
                  <a:tcPr/>
                </a:tc>
                <a:tc>
                  <a:txBody>
                    <a:bodyPr/>
                    <a:lstStyle/>
                    <a:p>
                      <a:r>
                        <a:rPr lang="en-US" sz="3200" dirty="0" smtClean="0"/>
                        <a:t>Intelligent</a:t>
                      </a:r>
                      <a:endParaRPr lang="en-US" sz="3200" dirty="0"/>
                    </a:p>
                  </a:txBody>
                  <a:tcPr/>
                </a:tc>
              </a:tr>
              <a:tr h="370840">
                <a:tc>
                  <a:txBody>
                    <a:bodyPr/>
                    <a:lstStyle/>
                    <a:p>
                      <a:r>
                        <a:rPr lang="en-US" sz="3200" dirty="0" smtClean="0"/>
                        <a:t>4) Healthy</a:t>
                      </a:r>
                      <a:endParaRPr lang="en-US" sz="3200" dirty="0"/>
                    </a:p>
                  </a:txBody>
                  <a:tcPr/>
                </a:tc>
                <a:tc>
                  <a:txBody>
                    <a:bodyPr/>
                    <a:lstStyle/>
                    <a:p>
                      <a:r>
                        <a:rPr lang="en-US" sz="3200" i="1" dirty="0" smtClean="0"/>
                        <a:t>Physically Attractive</a:t>
                      </a:r>
                      <a:endParaRPr lang="en-US" sz="3200" i="1" dirty="0"/>
                    </a:p>
                  </a:txBody>
                  <a:tcPr/>
                </a:tc>
              </a:tr>
              <a:tr h="370840">
                <a:tc>
                  <a:txBody>
                    <a:bodyPr/>
                    <a:lstStyle/>
                    <a:p>
                      <a:r>
                        <a:rPr lang="en-US" sz="3200" dirty="0" smtClean="0"/>
                        <a:t>5) Easy Going</a:t>
                      </a:r>
                      <a:endParaRPr lang="en-US" sz="3200" dirty="0"/>
                    </a:p>
                  </a:txBody>
                  <a:tcPr/>
                </a:tc>
                <a:tc>
                  <a:txBody>
                    <a:bodyPr/>
                    <a:lstStyle/>
                    <a:p>
                      <a:r>
                        <a:rPr lang="en-US" sz="3200" dirty="0" smtClean="0"/>
                        <a:t>Healthy</a:t>
                      </a:r>
                      <a:endParaRPr lang="en-US" sz="3200" dirty="0"/>
                    </a:p>
                  </a:txBody>
                  <a:tcPr/>
                </a:tc>
              </a:tr>
              <a:tr h="370840">
                <a:tc>
                  <a:txBody>
                    <a:bodyPr/>
                    <a:lstStyle/>
                    <a:p>
                      <a:r>
                        <a:rPr lang="en-US" sz="3200" dirty="0" smtClean="0"/>
                        <a:t>6) </a:t>
                      </a:r>
                      <a:r>
                        <a:rPr lang="en-US" sz="3200" i="1" dirty="0" smtClean="0"/>
                        <a:t>Physically</a:t>
                      </a:r>
                      <a:r>
                        <a:rPr lang="en-US" sz="3200" i="1" baseline="0" dirty="0" smtClean="0"/>
                        <a:t> Attractive</a:t>
                      </a:r>
                      <a:endParaRPr lang="en-US" sz="3200" i="1" dirty="0"/>
                    </a:p>
                  </a:txBody>
                  <a:tcPr/>
                </a:tc>
                <a:tc>
                  <a:txBody>
                    <a:bodyPr/>
                    <a:lstStyle/>
                    <a:p>
                      <a:r>
                        <a:rPr lang="en-US" sz="3200" dirty="0" smtClean="0"/>
                        <a:t>Easy Going</a:t>
                      </a:r>
                      <a:endParaRPr lang="en-US" sz="3200" dirty="0"/>
                    </a:p>
                  </a:txBody>
                  <a:tcPr/>
                </a:tc>
              </a:tr>
            </a:tbl>
          </a:graphicData>
        </a:graphic>
      </p:graphicFrame>
    </p:spTree>
    <p:extLst>
      <p:ext uri="{BB962C8B-B14F-4D97-AF65-F5344CB8AC3E}">
        <p14:creationId xmlns:p14="http://schemas.microsoft.com/office/powerpoint/2010/main" val="27511925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994" name="Rectangle 2"/>
          <p:cNvSpPr>
            <a:spLocks noGrp="1" noChangeArrowheads="1"/>
          </p:cNvSpPr>
          <p:nvPr>
            <p:ph type="title"/>
          </p:nvPr>
        </p:nvSpPr>
        <p:spPr>
          <a:xfrm>
            <a:off x="685800" y="276225"/>
            <a:ext cx="7772400" cy="1295400"/>
          </a:xfrm>
        </p:spPr>
        <p:txBody>
          <a:bodyPr/>
          <a:lstStyle/>
          <a:p>
            <a:r>
              <a:rPr lang="en-US" sz="4000" dirty="0">
                <a:latin typeface="Berlin Sans FB" pitchFamily="34" charset="0"/>
              </a:rPr>
              <a:t>Psychology of Attraction</a:t>
            </a:r>
          </a:p>
        </p:txBody>
      </p:sp>
      <p:sp>
        <p:nvSpPr>
          <p:cNvPr id="2260995" name="Rectangle 3"/>
          <p:cNvSpPr>
            <a:spLocks noGrp="1" noChangeArrowheads="1"/>
          </p:cNvSpPr>
          <p:nvPr>
            <p:ph type="body" sz="half" idx="1"/>
          </p:nvPr>
        </p:nvSpPr>
        <p:spPr>
          <a:xfrm>
            <a:off x="481013" y="1566863"/>
            <a:ext cx="8153400" cy="1676400"/>
          </a:xfrm>
        </p:spPr>
        <p:txBody>
          <a:bodyPr/>
          <a:lstStyle/>
          <a:p>
            <a:pPr marL="533400" indent="-533400">
              <a:buFont typeface="Wingdings" pitchFamily="2" charset="2"/>
              <a:buNone/>
            </a:pPr>
            <a:r>
              <a:rPr lang="en-US" sz="2800" dirty="0">
                <a:solidFill>
                  <a:schemeClr val="bg1"/>
                </a:solidFill>
                <a:latin typeface="Berlin Sans FB" pitchFamily="34" charset="0"/>
              </a:rPr>
              <a:t>2.</a:t>
            </a:r>
            <a:r>
              <a:rPr lang="en-US" sz="2800" dirty="0">
                <a:solidFill>
                  <a:srgbClr val="0000FF"/>
                </a:solidFill>
                <a:latin typeface="Berlin Sans FB" pitchFamily="34" charset="0"/>
              </a:rPr>
              <a:t>	</a:t>
            </a:r>
            <a:r>
              <a:rPr lang="en-US" sz="2800" dirty="0">
                <a:solidFill>
                  <a:schemeClr val="bg1"/>
                </a:solidFill>
                <a:latin typeface="Berlin Sans FB" pitchFamily="34" charset="0"/>
              </a:rPr>
              <a:t>Physical Attractiveness: </a:t>
            </a:r>
            <a:r>
              <a:rPr lang="en-US" sz="2800" dirty="0">
                <a:latin typeface="Berlin Sans FB" pitchFamily="34" charset="0"/>
              </a:rPr>
              <a:t>Once proximity affords contact the next most important thing in attraction is physical appearance.</a:t>
            </a:r>
          </a:p>
        </p:txBody>
      </p:sp>
      <p:pic>
        <p:nvPicPr>
          <p:cNvPr id="2050" name="Picture 2" descr="http://www.chicagonow.com/male-perspective/files/2012/04/david-beckham-wallpaper-6-624x468.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953000" y="3048000"/>
            <a:ext cx="23622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3.bp.blogspot.com/-1msCs3UieXk/T4EpnAV7f3I/AAAAAAAADSQ/AiybofU0HMc/s1600/f_49ad311db98c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89664"/>
            <a:ext cx="3546627" cy="26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19665"/>
      </p:ext>
    </p:extLst>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62000"/>
            <a:ext cx="8229600" cy="685800"/>
          </a:xfrm>
        </p:spPr>
        <p:txBody>
          <a:bodyPr>
            <a:normAutofit fontScale="90000"/>
          </a:bodyPr>
          <a:lstStyle/>
          <a:p>
            <a:r>
              <a:rPr lang="en-US" dirty="0" smtClean="0"/>
              <a:t>Physical Attraction</a:t>
            </a:r>
            <a:endParaRPr lang="en-US" dirty="0"/>
          </a:p>
        </p:txBody>
      </p:sp>
      <p:sp>
        <p:nvSpPr>
          <p:cNvPr id="7" name="Content Placeholder 6"/>
          <p:cNvSpPr>
            <a:spLocks noGrp="1"/>
          </p:cNvSpPr>
          <p:nvPr>
            <p:ph idx="1"/>
          </p:nvPr>
        </p:nvSpPr>
        <p:spPr>
          <a:xfrm>
            <a:off x="76200" y="1447799"/>
            <a:ext cx="5791200" cy="5273675"/>
          </a:xfrm>
        </p:spPr>
        <p:txBody>
          <a:bodyPr>
            <a:normAutofit lnSpcReduction="10000"/>
          </a:bodyPr>
          <a:lstStyle/>
          <a:p>
            <a:pPr marL="273050" lvl="1" indent="-273050">
              <a:buClr>
                <a:srgbClr val="0BD0D9"/>
              </a:buClr>
              <a:buSzPct val="95000"/>
            </a:pPr>
            <a:r>
              <a:rPr lang="en-US" sz="3600" dirty="0" smtClean="0"/>
              <a:t>“What Is Beautiful Is Good” stereotype</a:t>
            </a:r>
          </a:p>
          <a:p>
            <a:pPr lvl="1"/>
            <a:r>
              <a:rPr lang="en-US" i="1" dirty="0" smtClean="0"/>
              <a:t>People tend to attribute desirable characteristics such as sociable, friendly, poised, warm, competent, and well adjusted to those who are good looking</a:t>
            </a:r>
          </a:p>
          <a:p>
            <a:pPr lvl="1"/>
            <a:r>
              <a:rPr lang="en-US" dirty="0" smtClean="0"/>
              <a:t>Attractive children and adults are                                              judged and treated more favorably</a:t>
            </a:r>
          </a:p>
          <a:p>
            <a:pPr lvl="1"/>
            <a:r>
              <a:rPr lang="en-US" dirty="0" smtClean="0"/>
              <a:t>Implications for career &amp; salary</a:t>
            </a:r>
          </a:p>
          <a:p>
            <a:pPr marL="273050" lvl="1" indent="-273050">
              <a:buClr>
                <a:srgbClr val="0BD0D9"/>
              </a:buClr>
              <a:buSzPct val="95000"/>
            </a:pPr>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3C3944AF-C457-4B8B-8666-6F59DFDF6FF4}" type="slidenum">
              <a:rPr lang="en-US" smtClean="0">
                <a:solidFill>
                  <a:prstClr val="white">
                    <a:tint val="75000"/>
                  </a:prstClr>
                </a:solidFill>
              </a:rPr>
              <a:pPr>
                <a:defRPr/>
              </a:pPr>
              <a:t>294</a:t>
            </a:fld>
            <a:endParaRPr lang="en-US">
              <a:solidFill>
                <a:prstClr val="white">
                  <a:tint val="75000"/>
                </a:prstClr>
              </a:solidFill>
            </a:endParaRPr>
          </a:p>
        </p:txBody>
      </p:sp>
      <p:pic>
        <p:nvPicPr>
          <p:cNvPr id="75778" name="Picture 2" descr="http://socialitelife.celebuzz.com/bfm_gallery/2009/04/people_magazines_most_beautiful_people/gallery_main/gallery_main-applegate-people-04292009.jpg"/>
          <p:cNvPicPr>
            <a:picLocks noChangeAspect="1" noChangeArrowheads="1"/>
          </p:cNvPicPr>
          <p:nvPr/>
        </p:nvPicPr>
        <p:blipFill>
          <a:blip r:embed="rId2" cstate="print"/>
          <a:srcRect/>
          <a:stretch>
            <a:fillRect/>
          </a:stretch>
        </p:blipFill>
        <p:spPr bwMode="auto">
          <a:xfrm>
            <a:off x="5915892" y="2362200"/>
            <a:ext cx="2770908" cy="3657600"/>
          </a:xfrm>
          <a:prstGeom prst="rect">
            <a:avLst/>
          </a:prstGeom>
          <a:noFill/>
        </p:spPr>
      </p:pic>
    </p:spTree>
    <p:extLst>
      <p:ext uri="{BB962C8B-B14F-4D97-AF65-F5344CB8AC3E}">
        <p14:creationId xmlns:p14="http://schemas.microsoft.com/office/powerpoint/2010/main" val="117034102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33400"/>
            <a:ext cx="8229600" cy="838200"/>
          </a:xfrm>
        </p:spPr>
        <p:txBody>
          <a:bodyPr/>
          <a:lstStyle/>
          <a:p>
            <a:pPr algn="ctr"/>
            <a:r>
              <a:rPr lang="en-US" dirty="0" smtClean="0"/>
              <a:t>Physical Attraction</a:t>
            </a:r>
            <a:endParaRPr lang="en-US" dirty="0"/>
          </a:p>
        </p:txBody>
      </p:sp>
      <p:sp>
        <p:nvSpPr>
          <p:cNvPr id="3" name="Content Placeholder 2"/>
          <p:cNvSpPr>
            <a:spLocks noGrp="1"/>
          </p:cNvSpPr>
          <p:nvPr>
            <p:ph sz="half" idx="1"/>
          </p:nvPr>
        </p:nvSpPr>
        <p:spPr>
          <a:xfrm>
            <a:off x="76200" y="1600200"/>
            <a:ext cx="4648200" cy="4525963"/>
          </a:xfrm>
        </p:spPr>
        <p:txBody>
          <a:bodyPr>
            <a:noAutofit/>
          </a:bodyPr>
          <a:lstStyle/>
          <a:p>
            <a:pPr eaLnBrk="1" hangingPunct="1">
              <a:defRPr/>
            </a:pPr>
            <a:r>
              <a:rPr lang="en-US" sz="3200" dirty="0" smtClean="0"/>
              <a:t>Physical attractiveness:</a:t>
            </a:r>
          </a:p>
          <a:p>
            <a:pPr lvl="1" eaLnBrk="1" hangingPunct="1">
              <a:defRPr/>
            </a:pPr>
            <a:r>
              <a:rPr lang="en-US" sz="2800" dirty="0" err="1" smtClean="0"/>
              <a:t>Walster</a:t>
            </a:r>
            <a:r>
              <a:rPr lang="en-US" sz="2800" dirty="0" smtClean="0"/>
              <a:t>, Hatfield, </a:t>
            </a:r>
            <a:r>
              <a:rPr lang="en-US" sz="2800" dirty="0" err="1" smtClean="0"/>
              <a:t>Berscheid</a:t>
            </a:r>
            <a:r>
              <a:rPr lang="en-US" sz="2800" dirty="0"/>
              <a:t> </a:t>
            </a:r>
            <a:r>
              <a:rPr lang="en-US" sz="2800" dirty="0" smtClean="0"/>
              <a:t> (1966):</a:t>
            </a:r>
          </a:p>
          <a:p>
            <a:pPr lvl="1" eaLnBrk="1" hangingPunct="1">
              <a:defRPr/>
            </a:pPr>
            <a:r>
              <a:rPr lang="en-US" sz="2800" dirty="0" smtClean="0"/>
              <a:t>Computer Dance</a:t>
            </a:r>
          </a:p>
          <a:p>
            <a:pPr lvl="2" eaLnBrk="1" hangingPunct="1">
              <a:defRPr/>
            </a:pPr>
            <a:r>
              <a:rPr lang="en-US" sz="2400" dirty="0" smtClean="0"/>
              <a:t>Randomly matched 752 incoming students as blind dates for an orientation dance</a:t>
            </a:r>
          </a:p>
          <a:p>
            <a:pPr lvl="2" eaLnBrk="1" hangingPunct="1">
              <a:defRPr/>
            </a:pPr>
            <a:r>
              <a:rPr lang="en-US" sz="2400" dirty="0" smtClean="0"/>
              <a:t>What was the MOST IMPORTANT determinant in future dating???</a:t>
            </a:r>
            <a:endParaRPr lang="en-US" sz="2400" dirty="0"/>
          </a:p>
        </p:txBody>
      </p:sp>
      <p:sp>
        <p:nvSpPr>
          <p:cNvPr id="9" name="Content Placeholder 8"/>
          <p:cNvSpPr>
            <a:spLocks noGrp="1"/>
          </p:cNvSpPr>
          <p:nvPr>
            <p:ph sz="half" idx="2"/>
          </p:nvPr>
        </p:nvSpPr>
        <p:spPr/>
        <p:txBody>
          <a:bodyPr>
            <a:normAutofit/>
          </a:bodyPr>
          <a:lstStyle/>
          <a:p>
            <a:endParaRPr lang="en-US"/>
          </a:p>
        </p:txBody>
      </p:sp>
      <p:pic>
        <p:nvPicPr>
          <p:cNvPr id="63492" name="Picture 4" descr="http://static.squidoo.com/resize/squidoo_images/-1/draft_lens1537161module12327913photo_1225162400high-school-musical-3-prom.jpg"/>
          <p:cNvPicPr>
            <a:picLocks noChangeAspect="1" noChangeArrowheads="1"/>
          </p:cNvPicPr>
          <p:nvPr/>
        </p:nvPicPr>
        <p:blipFill>
          <a:blip r:embed="rId2" cstate="print"/>
          <a:srcRect/>
          <a:stretch>
            <a:fillRect/>
          </a:stretch>
        </p:blipFill>
        <p:spPr bwMode="auto">
          <a:xfrm>
            <a:off x="4800600" y="2133600"/>
            <a:ext cx="4114800" cy="3621025"/>
          </a:xfrm>
          <a:prstGeom prst="rect">
            <a:avLst/>
          </a:prstGeom>
          <a:noFill/>
        </p:spPr>
      </p:pic>
    </p:spTree>
    <p:extLst>
      <p:ext uri="{BB962C8B-B14F-4D97-AF65-F5344CB8AC3E}">
        <p14:creationId xmlns:p14="http://schemas.microsoft.com/office/powerpoint/2010/main" val="1290464152"/>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228600"/>
            <a:ext cx="7772400" cy="1066800"/>
          </a:xfrm>
          <a:noFill/>
          <a:ln/>
        </p:spPr>
        <p:txBody>
          <a:bodyPr>
            <a:normAutofit fontScale="90000"/>
          </a:bodyPr>
          <a:lstStyle/>
          <a:p>
            <a:pPr algn="ctr"/>
            <a:r>
              <a:rPr lang="en-US" sz="4400" dirty="0" err="1">
                <a:solidFill>
                  <a:schemeClr val="tx1"/>
                </a:solidFill>
              </a:rPr>
              <a:t>Walster</a:t>
            </a:r>
            <a:r>
              <a:rPr lang="en-US" sz="4400" dirty="0">
                <a:solidFill>
                  <a:schemeClr val="tx1"/>
                </a:solidFill>
              </a:rPr>
              <a:t> et al. Computer </a:t>
            </a:r>
            <a:r>
              <a:rPr lang="en-US" sz="4400" dirty="0" smtClean="0">
                <a:solidFill>
                  <a:schemeClr val="tx1"/>
                </a:solidFill>
              </a:rPr>
              <a:t/>
            </a:r>
            <a:br>
              <a:rPr lang="en-US" sz="4400" dirty="0" smtClean="0">
                <a:solidFill>
                  <a:schemeClr val="tx1"/>
                </a:solidFill>
              </a:rPr>
            </a:br>
            <a:r>
              <a:rPr lang="en-US" sz="4400" dirty="0" smtClean="0">
                <a:solidFill>
                  <a:schemeClr val="tx1"/>
                </a:solidFill>
              </a:rPr>
              <a:t>Dating </a:t>
            </a:r>
            <a:r>
              <a:rPr lang="en-US" sz="4400" dirty="0">
                <a:solidFill>
                  <a:schemeClr val="tx1"/>
                </a:solidFill>
              </a:rPr>
              <a:t>Study</a:t>
            </a:r>
          </a:p>
        </p:txBody>
      </p:sp>
      <p:sp>
        <p:nvSpPr>
          <p:cNvPr id="16387" name="Rectangle 3"/>
          <p:cNvSpPr>
            <a:spLocks noGrp="1" noChangeArrowheads="1"/>
          </p:cNvSpPr>
          <p:nvPr>
            <p:ph idx="1"/>
          </p:nvPr>
        </p:nvSpPr>
        <p:spPr>
          <a:xfrm>
            <a:off x="762000" y="1447800"/>
            <a:ext cx="8382000" cy="5181600"/>
          </a:xfrm>
          <a:noFill/>
          <a:ln/>
        </p:spPr>
        <p:txBody>
          <a:bodyPr>
            <a:normAutofit lnSpcReduction="10000"/>
          </a:bodyPr>
          <a:lstStyle/>
          <a:p>
            <a:r>
              <a:rPr lang="en-US" dirty="0"/>
              <a:t>Freshman “Welcome Week” dance</a:t>
            </a:r>
          </a:p>
          <a:p>
            <a:r>
              <a:rPr lang="en-US" dirty="0"/>
              <a:t>I.V.s</a:t>
            </a:r>
          </a:p>
          <a:p>
            <a:pPr lvl="1"/>
            <a:r>
              <a:rPr lang="en-US" dirty="0"/>
              <a:t>Attractiveness rated</a:t>
            </a:r>
          </a:p>
          <a:p>
            <a:pPr lvl="1"/>
            <a:r>
              <a:rPr lang="en-US" dirty="0"/>
              <a:t>Personality tests (social skills; introversion-extroversion; masculinity-femininity; </a:t>
            </a:r>
            <a:r>
              <a:rPr lang="en-US" dirty="0" smtClean="0"/>
              <a:t>MMPI)</a:t>
            </a:r>
            <a:endParaRPr lang="en-US" dirty="0"/>
          </a:p>
          <a:p>
            <a:pPr lvl="1"/>
            <a:r>
              <a:rPr lang="en-US" dirty="0"/>
              <a:t>IQ</a:t>
            </a:r>
          </a:p>
          <a:p>
            <a:r>
              <a:rPr lang="en-US" dirty="0"/>
              <a:t>Subjects matched for date (randomly)</a:t>
            </a:r>
          </a:p>
          <a:p>
            <a:r>
              <a:rPr lang="en-US" dirty="0"/>
              <a:t>D.V.s</a:t>
            </a:r>
          </a:p>
          <a:p>
            <a:pPr lvl="1"/>
            <a:r>
              <a:rPr lang="en-US" dirty="0"/>
              <a:t>Rated date at intermission</a:t>
            </a:r>
          </a:p>
          <a:p>
            <a:pPr lvl="1"/>
            <a:r>
              <a:rPr lang="en-US" dirty="0"/>
              <a:t>Contacted several months later about further dates</a:t>
            </a:r>
          </a:p>
        </p:txBody>
      </p:sp>
    </p:spTree>
    <p:extLst>
      <p:ext uri="{BB962C8B-B14F-4D97-AF65-F5344CB8AC3E}">
        <p14:creationId xmlns:p14="http://schemas.microsoft.com/office/powerpoint/2010/main" val="41201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additive="base">
                                        <p:cTn id="17"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38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anim calcmode="lin" valueType="num">
                                      <p:cBhvr additive="base">
                                        <p:cTn id="21"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38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387">
                                            <p:txEl>
                                              <p:pRg st="4" end="4"/>
                                            </p:txEl>
                                          </p:spTgt>
                                        </p:tgtEl>
                                        <p:attrNameLst>
                                          <p:attrName>style.visibility</p:attrName>
                                        </p:attrNameLst>
                                      </p:cBhvr>
                                      <p:to>
                                        <p:strVal val="visible"/>
                                      </p:to>
                                    </p:set>
                                    <p:anim calcmode="lin" valueType="num">
                                      <p:cBhvr additive="base">
                                        <p:cTn id="25"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anim calcmode="lin" valueType="num">
                                      <p:cBhvr additive="base">
                                        <p:cTn id="31"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 calcmode="lin" valueType="num">
                                      <p:cBhvr additive="base">
                                        <p:cTn id="37"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7">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6387">
                                            <p:txEl>
                                              <p:pRg st="7" end="7"/>
                                            </p:txEl>
                                          </p:spTgt>
                                        </p:tgtEl>
                                        <p:attrNameLst>
                                          <p:attrName>style.visibility</p:attrName>
                                        </p:attrNameLst>
                                      </p:cBhvr>
                                      <p:to>
                                        <p:strVal val="visible"/>
                                      </p:to>
                                    </p:set>
                                    <p:anim calcmode="lin" valueType="num">
                                      <p:cBhvr additive="base">
                                        <p:cTn id="41" dur="500" fill="hold"/>
                                        <p:tgtEl>
                                          <p:spTgt spid="16387">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6387">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6387">
                                            <p:txEl>
                                              <p:pRg st="8" end="8"/>
                                            </p:txEl>
                                          </p:spTgt>
                                        </p:tgtEl>
                                        <p:attrNameLst>
                                          <p:attrName>style.visibility</p:attrName>
                                        </p:attrNameLst>
                                      </p:cBhvr>
                                      <p:to>
                                        <p:strVal val="visible"/>
                                      </p:to>
                                    </p:set>
                                    <p:anim calcmode="lin" valueType="num">
                                      <p:cBhvr additive="base">
                                        <p:cTn id="45" dur="500" fill="hold"/>
                                        <p:tgtEl>
                                          <p:spTgt spid="16387">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638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ln/>
        </p:spPr>
        <p:txBody>
          <a:bodyPr/>
          <a:lstStyle/>
          <a:p>
            <a:r>
              <a:rPr lang="en-US"/>
              <a:t>Computer Dating Study</a:t>
            </a:r>
          </a:p>
        </p:txBody>
      </p:sp>
      <p:sp>
        <p:nvSpPr>
          <p:cNvPr id="17411" name="Rectangle 3"/>
          <p:cNvSpPr>
            <a:spLocks noGrp="1" noChangeArrowheads="1"/>
          </p:cNvSpPr>
          <p:nvPr>
            <p:ph idx="1"/>
          </p:nvPr>
        </p:nvSpPr>
        <p:spPr>
          <a:noFill/>
          <a:ln/>
        </p:spPr>
        <p:txBody>
          <a:bodyPr/>
          <a:lstStyle/>
          <a:p>
            <a:r>
              <a:rPr lang="en-US" dirty="0"/>
              <a:t>Physical attractiveness the most important factor</a:t>
            </a:r>
          </a:p>
          <a:p>
            <a:r>
              <a:rPr lang="en-US" dirty="0"/>
              <a:t>Intelligence and personality were not related to future dating</a:t>
            </a:r>
          </a:p>
        </p:txBody>
      </p:sp>
      <p:pic>
        <p:nvPicPr>
          <p:cNvPr id="2" name="Picture 1"/>
          <p:cNvPicPr>
            <a:picLocks noChangeAspect="1"/>
          </p:cNvPicPr>
          <p:nvPr/>
        </p:nvPicPr>
        <p:blipFill>
          <a:blip r:embed="rId3"/>
          <a:stretch>
            <a:fillRect/>
          </a:stretch>
        </p:blipFill>
        <p:spPr>
          <a:xfrm>
            <a:off x="2651760" y="4297363"/>
            <a:ext cx="3840480" cy="1828800"/>
          </a:xfrm>
          <a:prstGeom prst="rect">
            <a:avLst/>
          </a:prstGeom>
        </p:spPr>
      </p:pic>
    </p:spTree>
    <p:extLst>
      <p:ext uri="{BB962C8B-B14F-4D97-AF65-F5344CB8AC3E}">
        <p14:creationId xmlns:p14="http://schemas.microsoft.com/office/powerpoint/2010/main" val="92948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 calcmode="lin" valueType="num">
                                      <p:cBhvr additive="base">
                                        <p:cTn id="15" dur="5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 activity</a:t>
            </a:r>
            <a:endParaRPr lang="en-US" dirty="0"/>
          </a:p>
        </p:txBody>
      </p:sp>
      <p:sp>
        <p:nvSpPr>
          <p:cNvPr id="3" name="Content Placeholder 2"/>
          <p:cNvSpPr>
            <a:spLocks noGrp="1"/>
          </p:cNvSpPr>
          <p:nvPr>
            <p:ph idx="1"/>
          </p:nvPr>
        </p:nvSpPr>
        <p:spPr/>
        <p:txBody>
          <a:bodyPr/>
          <a:lstStyle/>
          <a:p>
            <a:pPr>
              <a:buNone/>
            </a:pPr>
            <a:r>
              <a:rPr lang="en-US" dirty="0" smtClean="0"/>
              <a:t>Don’t look at your card.</a:t>
            </a:r>
          </a:p>
          <a:p>
            <a:pPr>
              <a:buNone/>
            </a:pPr>
            <a:r>
              <a:rPr lang="en-US" dirty="0" smtClean="0"/>
              <a:t>Match with the person with the highest card who will also agree to match with you.</a:t>
            </a:r>
            <a:endParaRPr lang="en-US" dirty="0"/>
          </a:p>
        </p:txBody>
      </p:sp>
    </p:spTree>
    <p:extLst>
      <p:ext uri="{BB962C8B-B14F-4D97-AF65-F5344CB8AC3E}">
        <p14:creationId xmlns:p14="http://schemas.microsoft.com/office/powerpoint/2010/main" val="2747530250"/>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Symmetry</a:t>
            </a:r>
            <a:endParaRPr lang="en-US" dirty="0"/>
          </a:p>
        </p:txBody>
      </p:sp>
      <p:pic>
        <p:nvPicPr>
          <p:cNvPr id="6" name="Picture 5" descr="pg42RF---Pierce-Brosnan-w-M.jpg"/>
          <p:cNvPicPr>
            <a:picLocks noChangeAspect="1"/>
          </p:cNvPicPr>
          <p:nvPr/>
        </p:nvPicPr>
        <p:blipFill>
          <a:blip r:embed="rId3" cstate="print"/>
          <a:stretch>
            <a:fillRect/>
          </a:stretch>
        </p:blipFill>
        <p:spPr>
          <a:xfrm>
            <a:off x="3270895" y="3974662"/>
            <a:ext cx="1750541" cy="2590800"/>
          </a:xfrm>
          <a:prstGeom prst="rect">
            <a:avLst/>
          </a:prstGeom>
        </p:spPr>
      </p:pic>
      <p:pic>
        <p:nvPicPr>
          <p:cNvPr id="9" name="Picture 8" descr="you_smell_good_tshirt-p2355333918399274693okb_400.jpg"/>
          <p:cNvPicPr>
            <a:picLocks noChangeAspect="1"/>
          </p:cNvPicPr>
          <p:nvPr/>
        </p:nvPicPr>
        <p:blipFill>
          <a:blip r:embed="rId4" cstate="print"/>
          <a:stretch>
            <a:fillRect/>
          </a:stretch>
        </p:blipFill>
        <p:spPr>
          <a:xfrm>
            <a:off x="756852" y="4482662"/>
            <a:ext cx="2082800" cy="2082800"/>
          </a:xfrm>
          <a:prstGeom prst="rect">
            <a:avLst/>
          </a:prstGeom>
        </p:spPr>
      </p:pic>
      <p:pic>
        <p:nvPicPr>
          <p:cNvPr id="3" name="Picture 2"/>
          <p:cNvPicPr>
            <a:picLocks noChangeAspect="1"/>
          </p:cNvPicPr>
          <p:nvPr/>
        </p:nvPicPr>
        <p:blipFill>
          <a:blip r:embed="rId5"/>
          <a:stretch>
            <a:fillRect/>
          </a:stretch>
        </p:blipFill>
        <p:spPr>
          <a:xfrm>
            <a:off x="222509" y="634425"/>
            <a:ext cx="2905125" cy="4200525"/>
          </a:xfrm>
          <a:prstGeom prst="rect">
            <a:avLst/>
          </a:prstGeom>
        </p:spPr>
      </p:pic>
      <p:pic>
        <p:nvPicPr>
          <p:cNvPr id="10" name="Picture 9"/>
          <p:cNvPicPr>
            <a:picLocks noChangeAspect="1"/>
          </p:cNvPicPr>
          <p:nvPr/>
        </p:nvPicPr>
        <p:blipFill>
          <a:blip r:embed="rId6"/>
          <a:stretch>
            <a:fillRect/>
          </a:stretch>
        </p:blipFill>
        <p:spPr>
          <a:xfrm>
            <a:off x="4014788" y="1419650"/>
            <a:ext cx="4672012" cy="2479428"/>
          </a:xfrm>
          <a:prstGeom prst="rect">
            <a:avLst/>
          </a:prstGeom>
        </p:spPr>
      </p:pic>
      <p:pic>
        <p:nvPicPr>
          <p:cNvPr id="11" name="Picture 10"/>
          <p:cNvPicPr>
            <a:picLocks noChangeAspect="1"/>
          </p:cNvPicPr>
          <p:nvPr/>
        </p:nvPicPr>
        <p:blipFill>
          <a:blip r:embed="rId7"/>
          <a:stretch>
            <a:fillRect/>
          </a:stretch>
        </p:blipFill>
        <p:spPr>
          <a:xfrm>
            <a:off x="5471072" y="3974662"/>
            <a:ext cx="3270028" cy="2616022"/>
          </a:xfrm>
          <a:prstGeom prst="rect">
            <a:avLst/>
          </a:prstGeom>
        </p:spPr>
      </p:pic>
    </p:spTree>
    <p:extLst>
      <p:ext uri="{BB962C8B-B14F-4D97-AF65-F5344CB8AC3E}">
        <p14:creationId xmlns:p14="http://schemas.microsoft.com/office/powerpoint/2010/main" val="852528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Psychology</a:t>
            </a:r>
          </a:p>
        </p:txBody>
      </p:sp>
      <p:sp>
        <p:nvSpPr>
          <p:cNvPr id="7171" name="Rectangle 5"/>
          <p:cNvSpPr>
            <a:spLocks noGrp="1" noChangeArrowheads="1"/>
          </p:cNvSpPr>
          <p:nvPr>
            <p:ph type="body" idx="1"/>
          </p:nvPr>
        </p:nvSpPr>
        <p:spPr/>
        <p:txBody>
          <a:bodyPr/>
          <a:lstStyle/>
          <a:p>
            <a:pPr eaLnBrk="1" hangingPunct="1"/>
            <a:r>
              <a:rPr lang="en-US" altLang="en-US" sz="3600" smtClean="0">
                <a:latin typeface="Times New Roman" panose="02020603050405020304" pitchFamily="18" charset="0"/>
              </a:rPr>
              <a:t>The scientific study of behavior and mental processes.</a:t>
            </a:r>
          </a:p>
          <a:p>
            <a:pPr lvl="1" eaLnBrk="1" hangingPunct="1"/>
            <a:r>
              <a:rPr lang="en-US" altLang="en-US" sz="3600" smtClean="0">
                <a:latin typeface="Times New Roman" panose="02020603050405020304" pitchFamily="18" charset="0"/>
              </a:rPr>
              <a:t>Uses scientific research methods.</a:t>
            </a:r>
          </a:p>
          <a:p>
            <a:pPr lvl="1" eaLnBrk="1" hangingPunct="1"/>
            <a:r>
              <a:rPr lang="en-US" altLang="en-US" sz="3600" smtClean="0">
                <a:latin typeface="Times New Roman" panose="02020603050405020304" pitchFamily="18" charset="0"/>
              </a:rPr>
              <a:t>Behavior includes all observable behavior.</a:t>
            </a:r>
          </a:p>
          <a:p>
            <a:pPr lvl="1" eaLnBrk="1" hangingPunct="1"/>
            <a:r>
              <a:rPr lang="en-US" altLang="en-US" sz="3600" smtClean="0">
                <a:latin typeface="Times New Roman" panose="02020603050405020304" pitchFamily="18" charset="0"/>
              </a:rPr>
              <a:t>Mental processes include thoughts, feelings and dreams.</a:t>
            </a:r>
          </a:p>
          <a:p>
            <a:pPr lvl="1" eaLnBrk="1" hangingPunct="1"/>
            <a:endParaRPr lang="en-US" altLang="en-US" sz="3600" smtClean="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Cognitive Psychologist</a:t>
            </a:r>
          </a:p>
        </p:txBody>
      </p:sp>
      <p:sp>
        <p:nvSpPr>
          <p:cNvPr id="34819"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Study thought processes including intelligence, problem solving, attention, decision making, language, etc.</a:t>
            </a:r>
          </a:p>
          <a:p>
            <a:pPr eaLnBrk="1" hangingPunct="1"/>
            <a:r>
              <a:rPr lang="en-US" altLang="en-US" sz="3600" smtClean="0">
                <a:latin typeface="Times New Roman" panose="02020603050405020304" pitchFamily="18" charset="0"/>
              </a:rPr>
              <a:t>Work in educational settings and the business world</a:t>
            </a: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2018" name="Rectangle 2"/>
          <p:cNvSpPr>
            <a:spLocks noGrp="1" noChangeArrowheads="1"/>
          </p:cNvSpPr>
          <p:nvPr>
            <p:ph type="title"/>
          </p:nvPr>
        </p:nvSpPr>
        <p:spPr>
          <a:xfrm>
            <a:off x="671513" y="271463"/>
            <a:ext cx="7772400" cy="1295400"/>
          </a:xfrm>
        </p:spPr>
        <p:txBody>
          <a:bodyPr/>
          <a:lstStyle/>
          <a:p>
            <a:r>
              <a:rPr lang="en-US" sz="4000" dirty="0">
                <a:latin typeface="Berlin Sans FB" pitchFamily="34" charset="0"/>
              </a:rPr>
              <a:t>Psychology of Attraction</a:t>
            </a:r>
          </a:p>
        </p:txBody>
      </p:sp>
      <p:sp>
        <p:nvSpPr>
          <p:cNvPr id="2262019" name="Rectangle 3"/>
          <p:cNvSpPr>
            <a:spLocks noGrp="1" noChangeArrowheads="1"/>
          </p:cNvSpPr>
          <p:nvPr>
            <p:ph type="body" sz="half" idx="1"/>
          </p:nvPr>
        </p:nvSpPr>
        <p:spPr>
          <a:xfrm>
            <a:off x="476250" y="1600200"/>
            <a:ext cx="8153400" cy="1752600"/>
          </a:xfrm>
        </p:spPr>
        <p:txBody>
          <a:bodyPr/>
          <a:lstStyle/>
          <a:p>
            <a:pPr marL="533400" indent="-533400">
              <a:buFont typeface="Wingdings" pitchFamily="2" charset="2"/>
              <a:buNone/>
            </a:pPr>
            <a:r>
              <a:rPr lang="en-US" sz="2800" dirty="0">
                <a:solidFill>
                  <a:schemeClr val="bg1"/>
                </a:solidFill>
                <a:latin typeface="Berlin Sans FB" pitchFamily="34" charset="0"/>
              </a:rPr>
              <a:t>3</a:t>
            </a:r>
            <a:r>
              <a:rPr lang="en-US" sz="2800" dirty="0">
                <a:solidFill>
                  <a:srgbClr val="0000FF"/>
                </a:solidFill>
                <a:latin typeface="Berlin Sans FB" pitchFamily="34" charset="0"/>
              </a:rPr>
              <a:t>.</a:t>
            </a:r>
            <a:r>
              <a:rPr lang="en-US" sz="2800" dirty="0">
                <a:solidFill>
                  <a:schemeClr val="bg1"/>
                </a:solidFill>
                <a:latin typeface="Berlin Sans FB" pitchFamily="34" charset="0"/>
              </a:rPr>
              <a:t>	Similarity: </a:t>
            </a:r>
            <a:r>
              <a:rPr lang="en-US" sz="2800" dirty="0">
                <a:latin typeface="Berlin Sans FB" pitchFamily="34" charset="0"/>
              </a:rPr>
              <a:t>Having similar views between individuals causes the bond of attraction to strengthen.</a:t>
            </a:r>
          </a:p>
        </p:txBody>
      </p:sp>
      <p:sp>
        <p:nvSpPr>
          <p:cNvPr id="2262020" name="Text Box 4"/>
          <p:cNvSpPr txBox="1">
            <a:spLocks noChangeArrowheads="1"/>
          </p:cNvSpPr>
          <p:nvPr/>
        </p:nvSpPr>
        <p:spPr bwMode="auto">
          <a:xfrm>
            <a:off x="2514600" y="3124527"/>
            <a:ext cx="39421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800" dirty="0">
                <a:solidFill>
                  <a:prstClr val="white"/>
                </a:solidFill>
                <a:latin typeface="Berlin Sans FB" pitchFamily="34" charset="0"/>
              </a:rPr>
              <a:t>Similarity breeds content!</a:t>
            </a:r>
          </a:p>
        </p:txBody>
      </p:sp>
      <p:pic>
        <p:nvPicPr>
          <p:cNvPr id="2" name="Picture 1"/>
          <p:cNvPicPr>
            <a:picLocks noChangeAspect="1"/>
          </p:cNvPicPr>
          <p:nvPr/>
        </p:nvPicPr>
        <p:blipFill>
          <a:blip r:embed="rId3"/>
          <a:stretch>
            <a:fillRect/>
          </a:stretch>
        </p:blipFill>
        <p:spPr>
          <a:xfrm>
            <a:off x="2209800" y="3611888"/>
            <a:ext cx="4849874" cy="3037499"/>
          </a:xfrm>
          <a:prstGeom prst="rect">
            <a:avLst/>
          </a:prstGeom>
        </p:spPr>
      </p:pic>
    </p:spTree>
    <p:extLst>
      <p:ext uri="{BB962C8B-B14F-4D97-AF65-F5344CB8AC3E}">
        <p14:creationId xmlns:p14="http://schemas.microsoft.com/office/powerpoint/2010/main" val="4204699543"/>
      </p:ext>
    </p:extLst>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dirty="0" smtClean="0"/>
              <a:t>Similarity</a:t>
            </a:r>
            <a:endParaRPr lang="en-US" dirty="0"/>
          </a:p>
        </p:txBody>
      </p:sp>
      <p:sp>
        <p:nvSpPr>
          <p:cNvPr id="3" name="Content Placeholder 2"/>
          <p:cNvSpPr>
            <a:spLocks noGrp="1"/>
          </p:cNvSpPr>
          <p:nvPr>
            <p:ph idx="1"/>
          </p:nvPr>
        </p:nvSpPr>
        <p:spPr/>
        <p:txBody>
          <a:bodyPr>
            <a:normAutofit/>
          </a:bodyPr>
          <a:lstStyle/>
          <a:p>
            <a:pPr lvl="1">
              <a:lnSpc>
                <a:spcPct val="90000"/>
              </a:lnSpc>
            </a:pPr>
            <a:r>
              <a:rPr lang="en-US" sz="3200" dirty="0" smtClean="0"/>
              <a:t>Couples tend to be similar in age, race, religion, social class, personality, education, intelligence, physical attractiveness, and attitudes</a:t>
            </a:r>
          </a:p>
          <a:p>
            <a:pPr lvl="1">
              <a:lnSpc>
                <a:spcPct val="90000"/>
              </a:lnSpc>
            </a:pPr>
            <a:r>
              <a:rPr lang="en-US" sz="3200" dirty="0" smtClean="0"/>
              <a:t>Personality similarity related to marital happiness.</a:t>
            </a:r>
          </a:p>
          <a:p>
            <a:pPr lvl="1">
              <a:lnSpc>
                <a:spcPct val="90000"/>
              </a:lnSpc>
            </a:pPr>
            <a:r>
              <a:rPr lang="en-US" sz="3200" dirty="0" smtClean="0"/>
              <a:t>Perceived similarity more strongly associated with marital satisfaction than actual similarity</a:t>
            </a:r>
          </a:p>
          <a:p>
            <a:endParaRPr lang="en-US" dirty="0"/>
          </a:p>
        </p:txBody>
      </p:sp>
    </p:spTree>
    <p:extLst>
      <p:ext uri="{BB962C8B-B14F-4D97-AF65-F5344CB8AC3E}">
        <p14:creationId xmlns:p14="http://schemas.microsoft.com/office/powerpoint/2010/main" val="427033878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personality traits are important to match on?</a:t>
            </a:r>
            <a:endParaRPr lang="en-US" dirty="0"/>
          </a:p>
        </p:txBody>
      </p:sp>
      <p:sp>
        <p:nvSpPr>
          <p:cNvPr id="3" name="Content Placeholder 2"/>
          <p:cNvSpPr>
            <a:spLocks noGrp="1"/>
          </p:cNvSpPr>
          <p:nvPr>
            <p:ph idx="1"/>
          </p:nvPr>
        </p:nvSpPr>
        <p:spPr/>
        <p:txBody>
          <a:bodyPr>
            <a:normAutofit lnSpcReduction="10000"/>
          </a:bodyPr>
          <a:lstStyle/>
          <a:p>
            <a:r>
              <a:rPr lang="en-US" dirty="0" err="1" smtClean="0"/>
              <a:t>Malouff</a:t>
            </a:r>
            <a:r>
              <a:rPr lang="en-US" dirty="0" smtClean="0"/>
              <a:t>, et al. (2010) meta-analysis</a:t>
            </a:r>
          </a:p>
          <a:p>
            <a:r>
              <a:rPr lang="en-US" dirty="0" smtClean="0"/>
              <a:t>Connection between personality traits and relationship satisfaction.  </a:t>
            </a:r>
          </a:p>
          <a:p>
            <a:r>
              <a:rPr lang="en-US" dirty="0" smtClean="0"/>
              <a:t>Low neuroticism,</a:t>
            </a:r>
          </a:p>
          <a:p>
            <a:r>
              <a:rPr lang="en-US" dirty="0" smtClean="0"/>
              <a:t>Higher agreeableness, conscientiousness and extraversion.</a:t>
            </a:r>
          </a:p>
          <a:p>
            <a:r>
              <a:rPr lang="en-US" dirty="0" smtClean="0"/>
              <a:t>Matching on Individual Big 5 traits does not predict satisfaction but matching on overall profile does. </a:t>
            </a:r>
            <a:endParaRPr lang="en-US" dirty="0"/>
          </a:p>
        </p:txBody>
      </p:sp>
    </p:spTree>
    <p:extLst>
      <p:ext uri="{BB962C8B-B14F-4D97-AF65-F5344CB8AC3E}">
        <p14:creationId xmlns:p14="http://schemas.microsoft.com/office/powerpoint/2010/main" val="254745837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a:t>
            </a:r>
            <a:endParaRPr lang="en-US" dirty="0"/>
          </a:p>
        </p:txBody>
      </p:sp>
      <p:sp>
        <p:nvSpPr>
          <p:cNvPr id="3" name="Content Placeholder 2"/>
          <p:cNvSpPr>
            <a:spLocks noGrp="1"/>
          </p:cNvSpPr>
          <p:nvPr>
            <p:ph idx="1"/>
          </p:nvPr>
        </p:nvSpPr>
        <p:spPr/>
        <p:txBody>
          <a:bodyPr>
            <a:normAutofit/>
          </a:bodyPr>
          <a:lstStyle/>
          <a:p>
            <a:r>
              <a:rPr lang="en-US" sz="3200" dirty="0" smtClean="0"/>
              <a:t>Why do we like people like us?</a:t>
            </a:r>
          </a:p>
          <a:p>
            <a:r>
              <a:rPr lang="en-US" sz="3200" dirty="0" smtClean="0"/>
              <a:t>Why does similarity increase relationship satisfaction?</a:t>
            </a:r>
            <a:endParaRPr lang="en-US" sz="3200" dirty="0"/>
          </a:p>
        </p:txBody>
      </p:sp>
      <p:pic>
        <p:nvPicPr>
          <p:cNvPr id="4" name="Picture 3"/>
          <p:cNvPicPr>
            <a:picLocks noChangeAspect="1"/>
          </p:cNvPicPr>
          <p:nvPr/>
        </p:nvPicPr>
        <p:blipFill>
          <a:blip r:embed="rId2"/>
          <a:stretch>
            <a:fillRect/>
          </a:stretch>
        </p:blipFill>
        <p:spPr>
          <a:xfrm>
            <a:off x="2819400" y="3276600"/>
            <a:ext cx="3276600" cy="3292983"/>
          </a:xfrm>
          <a:prstGeom prst="rect">
            <a:avLst/>
          </a:prstGeom>
        </p:spPr>
      </p:pic>
    </p:spTree>
    <p:extLst>
      <p:ext uri="{BB962C8B-B14F-4D97-AF65-F5344CB8AC3E}">
        <p14:creationId xmlns:p14="http://schemas.microsoft.com/office/powerpoint/2010/main" val="118339314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Mimicry-Similarity in Behavior</a:t>
            </a:r>
            <a:endParaRPr lang="en-US" dirty="0"/>
          </a:p>
        </p:txBody>
      </p:sp>
      <p:sp>
        <p:nvSpPr>
          <p:cNvPr id="3" name="Content Placeholder 2"/>
          <p:cNvSpPr>
            <a:spLocks noGrp="1"/>
          </p:cNvSpPr>
          <p:nvPr>
            <p:ph idx="1"/>
          </p:nvPr>
        </p:nvSpPr>
        <p:spPr/>
        <p:txBody>
          <a:bodyPr>
            <a:normAutofit/>
          </a:bodyPr>
          <a:lstStyle/>
          <a:p>
            <a:r>
              <a:rPr lang="en-US" sz="3200" dirty="0" smtClean="0"/>
              <a:t>When we want to belong to a group or want others to like us, we mimic their behavior.</a:t>
            </a:r>
          </a:p>
          <a:p>
            <a:pPr lvl="1"/>
            <a:r>
              <a:rPr lang="en-US" sz="2800" dirty="0" smtClean="0"/>
              <a:t>Mirror Neuron</a:t>
            </a:r>
          </a:p>
          <a:p>
            <a:r>
              <a:rPr lang="en-US" sz="3200" dirty="0" smtClean="0"/>
              <a:t>We like people who mimic our behavior.</a:t>
            </a:r>
          </a:p>
          <a:p>
            <a:r>
              <a:rPr lang="en-US" sz="3200" dirty="0" smtClean="0"/>
              <a:t>But don’t be too obvious!!!</a:t>
            </a:r>
          </a:p>
        </p:txBody>
      </p:sp>
      <p:pic>
        <p:nvPicPr>
          <p:cNvPr id="4" name="Picture 3">
            <a:hlinkClick r:id="rId3"/>
          </p:cNvPr>
          <p:cNvPicPr>
            <a:picLocks noChangeAspect="1"/>
          </p:cNvPicPr>
          <p:nvPr/>
        </p:nvPicPr>
        <p:blipFill>
          <a:blip r:embed="rId4"/>
          <a:stretch>
            <a:fillRect/>
          </a:stretch>
        </p:blipFill>
        <p:spPr>
          <a:xfrm>
            <a:off x="2133600" y="4343400"/>
            <a:ext cx="4381500" cy="2409825"/>
          </a:xfrm>
          <a:prstGeom prst="rect">
            <a:avLst/>
          </a:prstGeom>
        </p:spPr>
      </p:pic>
    </p:spTree>
    <p:extLst>
      <p:ext uri="{BB962C8B-B14F-4D97-AF65-F5344CB8AC3E}">
        <p14:creationId xmlns:p14="http://schemas.microsoft.com/office/powerpoint/2010/main" val="1846988702"/>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get more similar over time</a:t>
            </a:r>
            <a:endParaRPr lang="en-US" dirty="0"/>
          </a:p>
        </p:txBody>
      </p:sp>
      <p:sp>
        <p:nvSpPr>
          <p:cNvPr id="3" name="Content Placeholder 2"/>
          <p:cNvSpPr>
            <a:spLocks noGrp="1"/>
          </p:cNvSpPr>
          <p:nvPr>
            <p:ph idx="1"/>
          </p:nvPr>
        </p:nvSpPr>
        <p:spPr>
          <a:xfrm>
            <a:off x="549275" y="1447800"/>
            <a:ext cx="8042276" cy="4495801"/>
          </a:xfrm>
        </p:spPr>
        <p:txBody>
          <a:bodyPr>
            <a:normAutofit/>
          </a:bodyPr>
          <a:lstStyle/>
          <a:p>
            <a:r>
              <a:rPr lang="en-US" sz="2800" dirty="0" err="1" smtClean="0"/>
              <a:t>Zajonc</a:t>
            </a:r>
            <a:r>
              <a:rPr lang="en-US" sz="2800" dirty="0" smtClean="0"/>
              <a:t> et al. (1987)</a:t>
            </a:r>
          </a:p>
          <a:p>
            <a:r>
              <a:rPr lang="en-US" sz="2800" dirty="0" smtClean="0"/>
              <a:t>Dissimilar looking couples at marriage look more similar 25 years later.</a:t>
            </a:r>
          </a:p>
          <a:p>
            <a:r>
              <a:rPr lang="en-US" sz="2800" dirty="0" smtClean="0"/>
              <a:t>Happier couple look more similar</a:t>
            </a:r>
          </a:p>
          <a:p>
            <a:r>
              <a:rPr lang="en-US" sz="2800" dirty="0" smtClean="0"/>
              <a:t>Decades of shared emotions?</a:t>
            </a:r>
            <a:endParaRPr lang="en-US" sz="2800" dirty="0"/>
          </a:p>
        </p:txBody>
      </p:sp>
      <p:sp>
        <p:nvSpPr>
          <p:cNvPr id="4" name="Slide Number Placeholder 3"/>
          <p:cNvSpPr>
            <a:spLocks noGrp="1"/>
          </p:cNvSpPr>
          <p:nvPr>
            <p:ph type="sldNum" sz="quarter" idx="12"/>
          </p:nvPr>
        </p:nvSpPr>
        <p:spPr/>
        <p:txBody>
          <a:bodyPr/>
          <a:lstStyle/>
          <a:p>
            <a:fld id="{53016291-1704-4913-AA61-1CAF19E66917}" type="slidenum">
              <a:rPr lang="en-US" smtClean="0">
                <a:solidFill>
                  <a:prstClr val="white">
                    <a:tint val="75000"/>
                  </a:prstClr>
                </a:solidFill>
              </a:rPr>
              <a:pPr/>
              <a:t>305</a:t>
            </a:fld>
            <a:endParaRPr lang="en-US">
              <a:solidFill>
                <a:prstClr val="white">
                  <a:tint val="75000"/>
                </a:prstClr>
              </a:solidFill>
            </a:endParaRPr>
          </a:p>
        </p:txBody>
      </p:sp>
      <p:pic>
        <p:nvPicPr>
          <p:cNvPr id="5" name="Picture 4" descr="swhz9hjkmd8ndicwOgLZWUDr_400.png"/>
          <p:cNvPicPr>
            <a:picLocks noChangeAspect="1"/>
          </p:cNvPicPr>
          <p:nvPr/>
        </p:nvPicPr>
        <p:blipFill>
          <a:blip r:embed="rId3" cstate="print"/>
          <a:stretch>
            <a:fillRect/>
          </a:stretch>
        </p:blipFill>
        <p:spPr>
          <a:xfrm>
            <a:off x="5867400" y="2987524"/>
            <a:ext cx="3048000" cy="3870476"/>
          </a:xfrm>
          <a:prstGeom prst="rect">
            <a:avLst/>
          </a:prstGeom>
        </p:spPr>
      </p:pic>
      <p:pic>
        <p:nvPicPr>
          <p:cNvPr id="6" name="Picture 5" descr="060214_lookalikes_hmed_9a.hmedium.jpg"/>
          <p:cNvPicPr>
            <a:picLocks noChangeAspect="1"/>
          </p:cNvPicPr>
          <p:nvPr/>
        </p:nvPicPr>
        <p:blipFill>
          <a:blip r:embed="rId4" cstate="print"/>
          <a:stretch>
            <a:fillRect/>
          </a:stretch>
        </p:blipFill>
        <p:spPr>
          <a:xfrm>
            <a:off x="1447800" y="4257675"/>
            <a:ext cx="3619500" cy="2600325"/>
          </a:xfrm>
          <a:prstGeom prst="rect">
            <a:avLst/>
          </a:prstGeom>
        </p:spPr>
      </p:pic>
    </p:spTree>
    <p:extLst>
      <p:ext uri="{BB962C8B-B14F-4D97-AF65-F5344CB8AC3E}">
        <p14:creationId xmlns:p14="http://schemas.microsoft.com/office/powerpoint/2010/main" val="2610173038"/>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Similarity to Pets</a:t>
            </a:r>
            <a:endParaRPr lang="en-US" dirty="0"/>
          </a:p>
        </p:txBody>
      </p:sp>
      <p:pic>
        <p:nvPicPr>
          <p:cNvPr id="5" name="Content Placeholder 4" descr="news-graphics-2007-_649103a.jpg"/>
          <p:cNvPicPr>
            <a:picLocks noGrp="1" noChangeAspect="1"/>
          </p:cNvPicPr>
          <p:nvPr>
            <p:ph idx="1"/>
          </p:nvPr>
        </p:nvPicPr>
        <p:blipFill>
          <a:blip r:embed="rId3" cstate="print"/>
          <a:srcRect l="-64367" r="-64367"/>
          <a:stretch>
            <a:fillRect/>
          </a:stretch>
        </p:blipFill>
        <p:spPr>
          <a:xfrm>
            <a:off x="-1066800" y="1676400"/>
            <a:ext cx="4571669" cy="2438400"/>
          </a:xfrm>
        </p:spPr>
      </p:pic>
      <p:pic>
        <p:nvPicPr>
          <p:cNvPr id="6" name="Picture 5" descr="c61ef17b-4754-43b1-80db-9e215eb93be6.Large.jpg"/>
          <p:cNvPicPr>
            <a:picLocks noChangeAspect="1"/>
          </p:cNvPicPr>
          <p:nvPr/>
        </p:nvPicPr>
        <p:blipFill>
          <a:blip r:embed="rId4" cstate="print"/>
          <a:stretch>
            <a:fillRect/>
          </a:stretch>
        </p:blipFill>
        <p:spPr>
          <a:xfrm>
            <a:off x="6172200" y="1600200"/>
            <a:ext cx="2686050" cy="2925401"/>
          </a:xfrm>
          <a:prstGeom prst="rect">
            <a:avLst/>
          </a:prstGeom>
        </p:spPr>
      </p:pic>
      <p:pic>
        <p:nvPicPr>
          <p:cNvPr id="9" name="Picture 8" descr="owners-look-like-their-dog340x212.jpg"/>
          <p:cNvPicPr>
            <a:picLocks noChangeAspect="1"/>
          </p:cNvPicPr>
          <p:nvPr/>
        </p:nvPicPr>
        <p:blipFill>
          <a:blip r:embed="rId5" cstate="print"/>
          <a:stretch>
            <a:fillRect/>
          </a:stretch>
        </p:blipFill>
        <p:spPr>
          <a:xfrm>
            <a:off x="2286000" y="1981200"/>
            <a:ext cx="3683000" cy="2296459"/>
          </a:xfrm>
          <a:prstGeom prst="rect">
            <a:avLst/>
          </a:prstGeom>
        </p:spPr>
      </p:pic>
      <p:pic>
        <p:nvPicPr>
          <p:cNvPr id="10" name="Picture 9" descr="user756_1161918650.jpg"/>
          <p:cNvPicPr>
            <a:picLocks noChangeAspect="1"/>
          </p:cNvPicPr>
          <p:nvPr/>
        </p:nvPicPr>
        <p:blipFill>
          <a:blip r:embed="rId6" cstate="print"/>
          <a:stretch>
            <a:fillRect/>
          </a:stretch>
        </p:blipFill>
        <p:spPr>
          <a:xfrm>
            <a:off x="457200" y="4194556"/>
            <a:ext cx="4076700" cy="2663444"/>
          </a:xfrm>
          <a:prstGeom prst="rect">
            <a:avLst/>
          </a:prstGeom>
        </p:spPr>
      </p:pic>
      <p:pic>
        <p:nvPicPr>
          <p:cNvPr id="11" name="Picture 10" descr="dog_owner_lookalikes_5sfw.jpg"/>
          <p:cNvPicPr>
            <a:picLocks noChangeAspect="1"/>
          </p:cNvPicPr>
          <p:nvPr/>
        </p:nvPicPr>
        <p:blipFill>
          <a:blip r:embed="rId7" cstate="print"/>
          <a:stretch>
            <a:fillRect/>
          </a:stretch>
        </p:blipFill>
        <p:spPr>
          <a:xfrm>
            <a:off x="4724400" y="4419600"/>
            <a:ext cx="2942897" cy="2188308"/>
          </a:xfrm>
          <a:prstGeom prst="rect">
            <a:avLst/>
          </a:prstGeom>
        </p:spPr>
      </p:pic>
    </p:spTree>
    <p:extLst>
      <p:ext uri="{BB962C8B-B14F-4D97-AF65-F5344CB8AC3E}">
        <p14:creationId xmlns:p14="http://schemas.microsoft.com/office/powerpoint/2010/main" val="631187024"/>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42" name="Rectangle 2"/>
          <p:cNvSpPr>
            <a:spLocks noGrp="1" noChangeArrowheads="1"/>
          </p:cNvSpPr>
          <p:nvPr>
            <p:ph type="title"/>
          </p:nvPr>
        </p:nvSpPr>
        <p:spPr>
          <a:xfrm>
            <a:off x="671513" y="276225"/>
            <a:ext cx="7772400" cy="1295400"/>
          </a:xfrm>
        </p:spPr>
        <p:txBody>
          <a:bodyPr/>
          <a:lstStyle/>
          <a:p>
            <a:r>
              <a:rPr lang="en-US" sz="4000" dirty="0">
                <a:latin typeface="Berlin Sans FB" pitchFamily="34" charset="0"/>
              </a:rPr>
              <a:t>Romantic Love</a:t>
            </a:r>
          </a:p>
        </p:txBody>
      </p:sp>
      <p:sp>
        <p:nvSpPr>
          <p:cNvPr id="2263043" name="Rectangle 3"/>
          <p:cNvSpPr>
            <a:spLocks noGrp="1" noChangeArrowheads="1"/>
          </p:cNvSpPr>
          <p:nvPr>
            <p:ph type="body" sz="half" idx="1"/>
          </p:nvPr>
        </p:nvSpPr>
        <p:spPr>
          <a:xfrm>
            <a:off x="481013" y="1600200"/>
            <a:ext cx="8153400" cy="1447800"/>
          </a:xfrm>
        </p:spPr>
        <p:txBody>
          <a:bodyPr/>
          <a:lstStyle/>
          <a:p>
            <a:pPr marL="0" indent="0" algn="ctr">
              <a:buFont typeface="Wingdings" pitchFamily="2" charset="2"/>
              <a:buNone/>
            </a:pPr>
            <a:r>
              <a:rPr lang="en-US" sz="2800" dirty="0">
                <a:solidFill>
                  <a:schemeClr val="bg1"/>
                </a:solidFill>
                <a:latin typeface="Berlin Sans FB" pitchFamily="34" charset="0"/>
              </a:rPr>
              <a:t>Passionate Love: </a:t>
            </a:r>
            <a:r>
              <a:rPr lang="en-US" sz="2800" dirty="0">
                <a:latin typeface="Berlin Sans FB" pitchFamily="34" charset="0"/>
              </a:rPr>
              <a:t>An aroused state of intense positive absorption in another usually present at the beginning of a love relationship.</a:t>
            </a:r>
          </a:p>
        </p:txBody>
      </p:sp>
      <p:sp>
        <p:nvSpPr>
          <p:cNvPr id="2263044" name="Rectangle 4"/>
          <p:cNvSpPr>
            <a:spLocks noChangeArrowheads="1"/>
          </p:cNvSpPr>
          <p:nvPr/>
        </p:nvSpPr>
        <p:spPr bwMode="auto">
          <a:xfrm>
            <a:off x="485775" y="4114800"/>
            <a:ext cx="8153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eaLnBrk="1" hangingPunct="1">
              <a:spcBef>
                <a:spcPct val="20000"/>
              </a:spcBef>
              <a:buFont typeface="Wingdings" pitchFamily="2" charset="2"/>
              <a:buAutoNum type="arabicPeriod"/>
            </a:pPr>
            <a:r>
              <a:rPr lang="en-US" sz="2800" dirty="0">
                <a:solidFill>
                  <a:prstClr val="white"/>
                </a:solidFill>
                <a:latin typeface="Berlin Sans FB" pitchFamily="34" charset="0"/>
              </a:rPr>
              <a:t>Physical arousal</a:t>
            </a:r>
          </a:p>
          <a:p>
            <a:pPr marL="533400" indent="-533400" eaLnBrk="1" hangingPunct="1">
              <a:spcBef>
                <a:spcPct val="20000"/>
              </a:spcBef>
              <a:buFont typeface="Wingdings" pitchFamily="2" charset="2"/>
              <a:buAutoNum type="arabicPeriod"/>
            </a:pPr>
            <a:r>
              <a:rPr lang="en-US" sz="2800" dirty="0">
                <a:solidFill>
                  <a:prstClr val="white"/>
                </a:solidFill>
                <a:latin typeface="Berlin Sans FB" pitchFamily="34" charset="0"/>
              </a:rPr>
              <a:t>Perceptions of that arousal</a:t>
            </a:r>
          </a:p>
          <a:p>
            <a:pPr marL="914400" lvl="1" indent="-457200" eaLnBrk="1" hangingPunct="1">
              <a:spcBef>
                <a:spcPct val="20000"/>
              </a:spcBef>
              <a:buFont typeface="Arial" panose="020B0604020202020204" pitchFamily="34" charset="0"/>
              <a:buChar char="•"/>
            </a:pPr>
            <a:r>
              <a:rPr lang="en-US" sz="2800" dirty="0">
                <a:solidFill>
                  <a:prstClr val="white"/>
                </a:solidFill>
                <a:latin typeface="Berlin Sans FB" pitchFamily="34" charset="0"/>
              </a:rPr>
              <a:t>Attraction can be attributed to the event/feeling versus the actual person</a:t>
            </a:r>
          </a:p>
        </p:txBody>
      </p:sp>
      <p:sp>
        <p:nvSpPr>
          <p:cNvPr id="2263045" name="Text Box 5"/>
          <p:cNvSpPr txBox="1">
            <a:spLocks noChangeArrowheads="1"/>
          </p:cNvSpPr>
          <p:nvPr/>
        </p:nvSpPr>
        <p:spPr bwMode="auto">
          <a:xfrm>
            <a:off x="2266068" y="3505200"/>
            <a:ext cx="45817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800" dirty="0">
                <a:solidFill>
                  <a:prstClr val="white"/>
                </a:solidFill>
                <a:latin typeface="Berlin Sans FB" pitchFamily="34" charset="0"/>
              </a:rPr>
              <a:t>Two-factor theory of emotion</a:t>
            </a:r>
          </a:p>
        </p:txBody>
      </p:sp>
    </p:spTree>
    <p:extLst>
      <p:ext uri="{BB962C8B-B14F-4D97-AF65-F5344CB8AC3E}">
        <p14:creationId xmlns:p14="http://schemas.microsoft.com/office/powerpoint/2010/main" val="1706526182"/>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090" name="Rectangle 2"/>
          <p:cNvSpPr>
            <a:spLocks noGrp="1" noChangeArrowheads="1"/>
          </p:cNvSpPr>
          <p:nvPr>
            <p:ph type="title"/>
          </p:nvPr>
        </p:nvSpPr>
        <p:spPr>
          <a:xfrm>
            <a:off x="671513" y="276225"/>
            <a:ext cx="7772400" cy="1295400"/>
          </a:xfrm>
        </p:spPr>
        <p:txBody>
          <a:bodyPr/>
          <a:lstStyle/>
          <a:p>
            <a:r>
              <a:rPr lang="en-US" sz="4000" dirty="0">
                <a:latin typeface="Berlin Sans FB" pitchFamily="34" charset="0"/>
              </a:rPr>
              <a:t>Romantic Love</a:t>
            </a:r>
          </a:p>
        </p:txBody>
      </p:sp>
      <p:sp>
        <p:nvSpPr>
          <p:cNvPr id="2265091" name="Rectangle 3"/>
          <p:cNvSpPr>
            <a:spLocks noGrp="1" noChangeArrowheads="1"/>
          </p:cNvSpPr>
          <p:nvPr>
            <p:ph type="body" sz="half" idx="1"/>
          </p:nvPr>
        </p:nvSpPr>
        <p:spPr>
          <a:xfrm>
            <a:off x="481013" y="1600200"/>
            <a:ext cx="8153400" cy="1447800"/>
          </a:xfrm>
        </p:spPr>
        <p:txBody>
          <a:bodyPr/>
          <a:lstStyle/>
          <a:p>
            <a:pPr marL="0" indent="0" algn="ctr">
              <a:buFont typeface="Wingdings" pitchFamily="2" charset="2"/>
              <a:buNone/>
            </a:pPr>
            <a:r>
              <a:rPr lang="en-US" sz="2800" dirty="0">
                <a:solidFill>
                  <a:schemeClr val="bg1"/>
                </a:solidFill>
                <a:latin typeface="Berlin Sans FB" pitchFamily="34" charset="0"/>
              </a:rPr>
              <a:t>Companionate Love: </a:t>
            </a:r>
            <a:r>
              <a:rPr lang="en-US" sz="2800" dirty="0">
                <a:latin typeface="Berlin Sans FB" pitchFamily="34" charset="0"/>
              </a:rPr>
              <a:t>Deep affectionate attachment we feel for those with whom our lives are intertwined.</a:t>
            </a:r>
          </a:p>
        </p:txBody>
      </p:sp>
      <p:pic>
        <p:nvPicPr>
          <p:cNvPr id="2265092" name="Picture 4" descr="MyersPsy8e_18UN3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2895600"/>
            <a:ext cx="3810000" cy="3565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noChangeArrowheads="1"/>
          </p:cNvSpPr>
          <p:nvPr/>
        </p:nvSpPr>
        <p:spPr bwMode="auto">
          <a:xfrm>
            <a:off x="5341144" y="2590800"/>
            <a:ext cx="329326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2400" dirty="0">
                <a:solidFill>
                  <a:prstClr val="black"/>
                </a:solidFill>
                <a:latin typeface="Berlin Sans FB" pitchFamily="34" charset="0"/>
              </a:rPr>
              <a:t>Equity: </a:t>
            </a:r>
            <a:r>
              <a:rPr lang="en-US" sz="2400" dirty="0">
                <a:solidFill>
                  <a:prstClr val="white"/>
                </a:solidFill>
                <a:latin typeface="Berlin Sans FB" pitchFamily="34" charset="0"/>
              </a:rPr>
              <a:t>A condition in which people receive from a relationship in proportion to what they give to it.</a:t>
            </a:r>
          </a:p>
          <a:p>
            <a:pPr algn="ctr" eaLnBrk="1" hangingPunct="1"/>
            <a:endParaRPr lang="en-US" sz="2400" dirty="0">
              <a:solidFill>
                <a:srgbClr val="0000FF"/>
              </a:solidFill>
              <a:latin typeface="Berlin Sans FB" pitchFamily="34" charset="0"/>
            </a:endParaRPr>
          </a:p>
          <a:p>
            <a:pPr algn="ctr" eaLnBrk="1" hangingPunct="1"/>
            <a:r>
              <a:rPr lang="en-US" sz="2400" dirty="0">
                <a:solidFill>
                  <a:prstClr val="black"/>
                </a:solidFill>
                <a:latin typeface="Berlin Sans FB" pitchFamily="34" charset="0"/>
              </a:rPr>
              <a:t>Self-Disclosure: </a:t>
            </a:r>
            <a:r>
              <a:rPr lang="en-US" sz="2400" dirty="0">
                <a:solidFill>
                  <a:prstClr val="white"/>
                </a:solidFill>
                <a:latin typeface="Berlin Sans FB" pitchFamily="34" charset="0"/>
              </a:rPr>
              <a:t>Revealing intimate aspects of oneself to others.</a:t>
            </a:r>
          </a:p>
        </p:txBody>
      </p:sp>
    </p:spTree>
    <p:extLst>
      <p:ext uri="{BB962C8B-B14F-4D97-AF65-F5344CB8AC3E}">
        <p14:creationId xmlns:p14="http://schemas.microsoft.com/office/powerpoint/2010/main" val="693544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650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Commensurate Love</a:t>
            </a:r>
            <a:endParaRPr lang="en-US" dirty="0">
              <a:latin typeface="Berlin Sans FB" panose="020E0602020502020306" pitchFamily="34" charset="0"/>
            </a:endParaRPr>
          </a:p>
        </p:txBody>
      </p:sp>
      <p:sp>
        <p:nvSpPr>
          <p:cNvPr id="3" name="Text Placeholder 2"/>
          <p:cNvSpPr>
            <a:spLocks noGrp="1"/>
          </p:cNvSpPr>
          <p:nvPr>
            <p:ph type="body" sz="half" idx="1"/>
          </p:nvPr>
        </p:nvSpPr>
        <p:spPr/>
        <p:txBody>
          <a:bodyPr/>
          <a:lstStyle/>
          <a:p>
            <a:pPr marL="0" indent="0" algn="ctr">
              <a:buNone/>
            </a:pPr>
            <a:r>
              <a:rPr lang="en-US" dirty="0">
                <a:latin typeface="Berlin Sans FB" panose="020E0602020502020306" pitchFamily="34" charset="0"/>
              </a:rPr>
              <a:t>Triangular </a:t>
            </a:r>
            <a:r>
              <a:rPr lang="en-US" dirty="0" smtClean="0">
                <a:latin typeface="Berlin Sans FB" panose="020E0602020502020306" pitchFamily="34" charset="0"/>
              </a:rPr>
              <a:t>Model </a:t>
            </a:r>
            <a:r>
              <a:rPr lang="en-US" dirty="0">
                <a:latin typeface="Berlin Sans FB" panose="020E0602020502020306" pitchFamily="34" charset="0"/>
              </a:rPr>
              <a:t>of </a:t>
            </a:r>
            <a:r>
              <a:rPr lang="en-US" dirty="0" smtClean="0">
                <a:latin typeface="Berlin Sans FB" panose="020E0602020502020306" pitchFamily="34" charset="0"/>
              </a:rPr>
              <a:t>Love</a:t>
            </a:r>
            <a:endParaRPr lang="en-US" dirty="0">
              <a:latin typeface="Berlin Sans FB" panose="020E0602020502020306" pitchFamily="34" charset="0"/>
            </a:endParaRPr>
          </a:p>
          <a:p>
            <a:r>
              <a:rPr lang="en-US" dirty="0">
                <a:latin typeface="Berlin Sans FB" panose="020E0602020502020306" pitchFamily="34" charset="0"/>
              </a:rPr>
              <a:t>Intimacy – closeness</a:t>
            </a:r>
          </a:p>
          <a:p>
            <a:r>
              <a:rPr lang="en-US" dirty="0">
                <a:latin typeface="Berlin Sans FB" panose="020E0602020502020306" pitchFamily="34" charset="0"/>
              </a:rPr>
              <a:t>Passion – attraction</a:t>
            </a:r>
          </a:p>
          <a:p>
            <a:r>
              <a:rPr lang="en-US" dirty="0">
                <a:latin typeface="Berlin Sans FB" panose="020E0602020502020306" pitchFamily="34" charset="0"/>
              </a:rPr>
              <a:t>Commitment - recognition</a:t>
            </a:r>
          </a:p>
          <a:p>
            <a:endParaRPr lang="en-US" dirty="0"/>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4572000" y="1647825"/>
            <a:ext cx="4191000" cy="4271468"/>
          </a:xfrm>
          <a:prstGeom prst="rect">
            <a:avLst/>
          </a:prstGeom>
        </p:spPr>
      </p:pic>
    </p:spTree>
    <p:extLst>
      <p:ext uri="{BB962C8B-B14F-4D97-AF65-F5344CB8AC3E}">
        <p14:creationId xmlns:p14="http://schemas.microsoft.com/office/powerpoint/2010/main" val="4278548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Experimental Psychologist</a:t>
            </a:r>
          </a:p>
        </p:txBody>
      </p:sp>
      <p:sp>
        <p:nvSpPr>
          <p:cNvPr id="3584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Also called research psychologist</a:t>
            </a:r>
          </a:p>
          <a:p>
            <a:pPr eaLnBrk="1" hangingPunct="1"/>
            <a:r>
              <a:rPr lang="en-US" altLang="en-US" sz="3600" smtClean="0">
                <a:latin typeface="Times New Roman" panose="02020603050405020304" pitchFamily="18" charset="0"/>
              </a:rPr>
              <a:t>Specialize in doing research in any of the other subfields</a:t>
            </a:r>
          </a:p>
          <a:p>
            <a:pPr eaLnBrk="1" hangingPunct="1"/>
            <a:r>
              <a:rPr lang="en-US" altLang="en-US" sz="3600" smtClean="0">
                <a:latin typeface="Times New Roman" panose="02020603050405020304" pitchFamily="18" charset="0"/>
              </a:rPr>
              <a:t>Work at universities, for the government, or in a business setting</a:t>
            </a: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all else fails…</a:t>
            </a:r>
            <a:endParaRPr lang="en-US" dirty="0"/>
          </a:p>
        </p:txBody>
      </p:sp>
      <p:sp>
        <p:nvSpPr>
          <p:cNvPr id="3" name="Content Placeholder 2"/>
          <p:cNvSpPr>
            <a:spLocks noGrp="1"/>
          </p:cNvSpPr>
          <p:nvPr>
            <p:ph idx="1"/>
          </p:nvPr>
        </p:nvSpPr>
        <p:spPr/>
        <p:txBody>
          <a:bodyPr/>
          <a:lstStyle/>
          <a:p>
            <a:r>
              <a:rPr lang="en-US" dirty="0" smtClean="0"/>
              <a:t>Misattribution of arousal</a:t>
            </a:r>
            <a:endParaRPr lang="en-US" dirty="0"/>
          </a:p>
        </p:txBody>
      </p:sp>
      <p:pic>
        <p:nvPicPr>
          <p:cNvPr id="6" name="Picture 5">
            <a:hlinkClick r:id="rId3"/>
          </p:cNvPr>
          <p:cNvPicPr>
            <a:picLocks noChangeAspect="1"/>
          </p:cNvPicPr>
          <p:nvPr/>
        </p:nvPicPr>
        <p:blipFill>
          <a:blip r:embed="rId4"/>
          <a:stretch>
            <a:fillRect/>
          </a:stretch>
        </p:blipFill>
        <p:spPr>
          <a:xfrm>
            <a:off x="2362200" y="2743200"/>
            <a:ext cx="4748420" cy="3200400"/>
          </a:xfrm>
          <a:prstGeom prst="rect">
            <a:avLst/>
          </a:prstGeom>
        </p:spPr>
      </p:pic>
    </p:spTree>
    <p:extLst>
      <p:ext uri="{BB962C8B-B14F-4D97-AF65-F5344CB8AC3E}">
        <p14:creationId xmlns:p14="http://schemas.microsoft.com/office/powerpoint/2010/main" val="192193967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Conclusions-Summary</a:t>
            </a:r>
            <a:endParaRPr lang="en-US" dirty="0"/>
          </a:p>
        </p:txBody>
      </p:sp>
      <p:sp>
        <p:nvSpPr>
          <p:cNvPr id="3" name="Content Placeholder 2"/>
          <p:cNvSpPr>
            <a:spLocks noGrp="1"/>
          </p:cNvSpPr>
          <p:nvPr>
            <p:ph idx="1"/>
          </p:nvPr>
        </p:nvSpPr>
        <p:spPr/>
        <p:txBody>
          <a:bodyPr/>
          <a:lstStyle/>
          <a:p>
            <a:r>
              <a:rPr lang="en-US" dirty="0" smtClean="0"/>
              <a:t>Many factors contribute to attraction</a:t>
            </a:r>
          </a:p>
          <a:p>
            <a:pPr lvl="1"/>
            <a:r>
              <a:rPr lang="en-US" dirty="0" smtClean="0"/>
              <a:t>Proximity</a:t>
            </a:r>
          </a:p>
          <a:p>
            <a:pPr lvl="1"/>
            <a:r>
              <a:rPr lang="en-US" dirty="0" smtClean="0"/>
              <a:t>Physical attractiveness (matching)</a:t>
            </a:r>
          </a:p>
          <a:p>
            <a:pPr lvl="1"/>
            <a:r>
              <a:rPr lang="en-US" dirty="0" smtClean="0"/>
              <a:t>Similarity</a:t>
            </a:r>
          </a:p>
          <a:p>
            <a:pPr lvl="2"/>
            <a:r>
              <a:rPr lang="en-US" dirty="0" smtClean="0"/>
              <a:t>Importance of personality similarities</a:t>
            </a:r>
          </a:p>
          <a:p>
            <a:pPr lvl="2"/>
            <a:r>
              <a:rPr lang="en-US" dirty="0" smtClean="0"/>
              <a:t>Mimicry </a:t>
            </a:r>
            <a:r>
              <a:rPr lang="en-US" dirty="0" smtClean="0">
                <a:sym typeface="Wingdings" pitchFamily="2" charset="2"/>
              </a:rPr>
              <a:t> increased liking</a:t>
            </a:r>
          </a:p>
          <a:p>
            <a:pPr lvl="2"/>
            <a:r>
              <a:rPr lang="en-US" dirty="0" smtClean="0">
                <a:sym typeface="Wingdings" pitchFamily="2" charset="2"/>
              </a:rPr>
              <a:t>We become more similar to our partners over time</a:t>
            </a:r>
            <a:endParaRPr lang="en-US" dirty="0"/>
          </a:p>
        </p:txBody>
      </p:sp>
    </p:spTree>
    <p:extLst>
      <p:ext uri="{BB962C8B-B14F-4D97-AF65-F5344CB8AC3E}">
        <p14:creationId xmlns:p14="http://schemas.microsoft.com/office/powerpoint/2010/main" val="114287404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7139" name="Rectangle 3"/>
          <p:cNvSpPr>
            <a:spLocks noGrp="1" noChangeArrowheads="1"/>
          </p:cNvSpPr>
          <p:nvPr>
            <p:ph type="title"/>
          </p:nvPr>
        </p:nvSpPr>
        <p:spPr>
          <a:xfrm>
            <a:off x="671513" y="290513"/>
            <a:ext cx="7772400" cy="1143000"/>
          </a:xfrm>
        </p:spPr>
        <p:txBody>
          <a:bodyPr/>
          <a:lstStyle/>
          <a:p>
            <a:r>
              <a:rPr lang="en-US" sz="4000" dirty="0">
                <a:latin typeface="Berlin Sans FB" pitchFamily="34" charset="0"/>
              </a:rPr>
              <a:t>Altruism</a:t>
            </a:r>
          </a:p>
        </p:txBody>
      </p:sp>
      <p:sp>
        <p:nvSpPr>
          <p:cNvPr id="2267138" name="Rectangle 2"/>
          <p:cNvSpPr>
            <a:spLocks noGrp="1" noChangeArrowheads="1"/>
          </p:cNvSpPr>
          <p:nvPr>
            <p:ph type="body" sz="half" idx="1"/>
          </p:nvPr>
        </p:nvSpPr>
        <p:spPr>
          <a:xfrm>
            <a:off x="481013" y="1600200"/>
            <a:ext cx="8153400" cy="685800"/>
          </a:xfrm>
        </p:spPr>
        <p:txBody>
          <a:bodyPr/>
          <a:lstStyle/>
          <a:p>
            <a:pPr marL="533400" indent="-533400" algn="ctr">
              <a:buFont typeface="Wingdings" pitchFamily="2" charset="2"/>
              <a:buNone/>
            </a:pPr>
            <a:r>
              <a:rPr lang="en-US" sz="2800" dirty="0">
                <a:latin typeface="Berlin Sans FB" pitchFamily="34" charset="0"/>
              </a:rPr>
              <a:t>Unselfish regard for the welfare of others.</a:t>
            </a:r>
          </a:p>
        </p:txBody>
      </p:sp>
      <p:pic>
        <p:nvPicPr>
          <p:cNvPr id="2" name="Picture 1"/>
          <p:cNvPicPr>
            <a:picLocks noChangeAspect="1"/>
          </p:cNvPicPr>
          <p:nvPr/>
        </p:nvPicPr>
        <p:blipFill>
          <a:blip r:embed="rId3"/>
          <a:stretch>
            <a:fillRect/>
          </a:stretch>
        </p:blipFill>
        <p:spPr>
          <a:xfrm>
            <a:off x="2014492" y="2590800"/>
            <a:ext cx="5086441" cy="3378573"/>
          </a:xfrm>
          <a:prstGeom prst="rect">
            <a:avLst/>
          </a:prstGeom>
        </p:spPr>
      </p:pic>
    </p:spTree>
    <p:extLst>
      <p:ext uri="{BB962C8B-B14F-4D97-AF65-F5344CB8AC3E}">
        <p14:creationId xmlns:p14="http://schemas.microsoft.com/office/powerpoint/2010/main" val="826795347"/>
      </p:ext>
    </p:extLst>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9186" name="Rectangle 2"/>
          <p:cNvSpPr>
            <a:spLocks noGrp="1" noChangeArrowheads="1"/>
          </p:cNvSpPr>
          <p:nvPr>
            <p:ph type="title"/>
          </p:nvPr>
        </p:nvSpPr>
        <p:spPr>
          <a:xfrm>
            <a:off x="671513" y="261938"/>
            <a:ext cx="7772400" cy="1295400"/>
          </a:xfrm>
        </p:spPr>
        <p:txBody>
          <a:bodyPr/>
          <a:lstStyle/>
          <a:p>
            <a:r>
              <a:rPr lang="en-US" sz="4000" dirty="0">
                <a:latin typeface="Berlin Sans FB" pitchFamily="34" charset="0"/>
              </a:rPr>
              <a:t>Bystander Effect</a:t>
            </a:r>
          </a:p>
        </p:txBody>
      </p:sp>
      <p:sp>
        <p:nvSpPr>
          <p:cNvPr id="2269187" name="Rectangle 3"/>
          <p:cNvSpPr>
            <a:spLocks noGrp="1" noChangeArrowheads="1"/>
          </p:cNvSpPr>
          <p:nvPr>
            <p:ph type="body" sz="half" idx="1"/>
          </p:nvPr>
        </p:nvSpPr>
        <p:spPr>
          <a:xfrm>
            <a:off x="152400" y="1557338"/>
            <a:ext cx="4090988" cy="5300662"/>
          </a:xfrm>
        </p:spPr>
        <p:txBody>
          <a:bodyPr>
            <a:normAutofit/>
          </a:bodyPr>
          <a:lstStyle/>
          <a:p>
            <a:pPr marL="0" indent="0" algn="ctr">
              <a:spcBef>
                <a:spcPct val="0"/>
              </a:spcBef>
              <a:buFontTx/>
              <a:buNone/>
            </a:pPr>
            <a:r>
              <a:rPr lang="en-US" sz="2800" dirty="0" smtClean="0">
                <a:latin typeface="Berlin Sans FB" pitchFamily="34" charset="0"/>
              </a:rPr>
              <a:t>Tendency for any given bystander to be less likely to give aid if other bystanders are present.</a:t>
            </a:r>
          </a:p>
          <a:p>
            <a:pPr marL="0" indent="0" algn="ctr">
              <a:spcBef>
                <a:spcPct val="0"/>
              </a:spcBef>
              <a:buFontTx/>
              <a:buNone/>
            </a:pPr>
            <a:endParaRPr lang="en-US" sz="2800" dirty="0" smtClean="0">
              <a:latin typeface="Berlin Sans FB" pitchFamily="34" charset="0"/>
            </a:endParaRPr>
          </a:p>
          <a:p>
            <a:pPr marL="0" indent="0" algn="ctr">
              <a:spcBef>
                <a:spcPct val="0"/>
              </a:spcBef>
              <a:buFontTx/>
              <a:buNone/>
            </a:pPr>
            <a:endParaRPr lang="en-US" sz="2800" dirty="0">
              <a:latin typeface="Berlin Sans FB" pitchFamily="34" charset="0"/>
            </a:endParaRPr>
          </a:p>
          <a:p>
            <a:pPr marL="0" indent="0" algn="ctr">
              <a:spcBef>
                <a:spcPct val="0"/>
              </a:spcBef>
              <a:buFontTx/>
              <a:buNone/>
            </a:pPr>
            <a:endParaRPr lang="en-US" sz="2800" dirty="0" smtClean="0">
              <a:latin typeface="Berlin Sans FB" pitchFamily="34" charset="0"/>
            </a:endParaRPr>
          </a:p>
          <a:p>
            <a:pPr marL="0" indent="0" algn="ctr">
              <a:spcBef>
                <a:spcPct val="0"/>
              </a:spcBef>
              <a:buFontTx/>
              <a:buNone/>
            </a:pPr>
            <a:endParaRPr lang="en-US" sz="2800" dirty="0">
              <a:latin typeface="Berlin Sans FB" pitchFamily="34" charset="0"/>
            </a:endParaRPr>
          </a:p>
          <a:p>
            <a:pPr marL="0" indent="0" algn="ctr">
              <a:spcBef>
                <a:spcPct val="0"/>
              </a:spcBef>
              <a:buFontTx/>
              <a:buNone/>
            </a:pPr>
            <a:endParaRPr lang="en-US" sz="2800" dirty="0" smtClean="0">
              <a:latin typeface="Berlin Sans FB" pitchFamily="34" charset="0"/>
            </a:endParaRPr>
          </a:p>
          <a:p>
            <a:pPr marL="0" indent="0" algn="ctr">
              <a:spcBef>
                <a:spcPct val="0"/>
              </a:spcBef>
              <a:buFontTx/>
              <a:buNone/>
            </a:pPr>
            <a:endParaRPr lang="en-US" sz="2800" dirty="0" smtClean="0">
              <a:latin typeface="Berlin Sans FB" pitchFamily="34" charset="0"/>
            </a:endParaRPr>
          </a:p>
          <a:p>
            <a:pPr marL="0" indent="0" algn="ctr">
              <a:spcBef>
                <a:spcPct val="0"/>
              </a:spcBef>
              <a:buFontTx/>
              <a:buNone/>
            </a:pPr>
            <a:endParaRPr lang="en-US" sz="2800" dirty="0">
              <a:latin typeface="Berlin Sans FB" pitchFamily="34" charset="0"/>
            </a:endParaRPr>
          </a:p>
          <a:p>
            <a:pPr marL="0" indent="0" algn="ctr">
              <a:spcBef>
                <a:spcPct val="0"/>
              </a:spcBef>
              <a:buFontTx/>
              <a:buNone/>
            </a:pPr>
            <a:r>
              <a:rPr lang="en-US" sz="2800" dirty="0" smtClean="0">
                <a:latin typeface="Berlin Sans FB" pitchFamily="34" charset="0"/>
              </a:rPr>
              <a:t>Kitty Genovese</a:t>
            </a:r>
            <a:endParaRPr lang="en-US" sz="2800" dirty="0">
              <a:latin typeface="Berlin Sans FB" pitchFamily="34" charset="0"/>
            </a:endParaRPr>
          </a:p>
        </p:txBody>
      </p:sp>
      <p:pic>
        <p:nvPicPr>
          <p:cNvPr id="2269188" name="Picture 4" descr="figure-55-0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4100513"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097593" y="3505200"/>
            <a:ext cx="2209909" cy="2605177"/>
          </a:xfrm>
          <a:prstGeom prst="rect">
            <a:avLst/>
          </a:prstGeom>
        </p:spPr>
      </p:pic>
    </p:spTree>
    <p:extLst>
      <p:ext uri="{BB962C8B-B14F-4D97-AF65-F5344CB8AC3E}">
        <p14:creationId xmlns:p14="http://schemas.microsoft.com/office/powerpoint/2010/main" val="2258369621"/>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234" name="Rectangle 2"/>
          <p:cNvSpPr>
            <a:spLocks noGrp="1" noChangeArrowheads="1"/>
          </p:cNvSpPr>
          <p:nvPr>
            <p:ph type="title"/>
          </p:nvPr>
        </p:nvSpPr>
        <p:spPr>
          <a:xfrm>
            <a:off x="673100" y="276225"/>
            <a:ext cx="7772400" cy="1143000"/>
          </a:xfrm>
        </p:spPr>
        <p:txBody>
          <a:bodyPr/>
          <a:lstStyle/>
          <a:p>
            <a:r>
              <a:rPr lang="en-US" sz="4000" dirty="0">
                <a:latin typeface="Berlin Sans FB" pitchFamily="34" charset="0"/>
              </a:rPr>
              <a:t>Bystander Intervention</a:t>
            </a:r>
          </a:p>
        </p:txBody>
      </p:sp>
      <p:sp>
        <p:nvSpPr>
          <p:cNvPr id="2271235" name="Rectangle 3"/>
          <p:cNvSpPr>
            <a:spLocks noGrp="1" noChangeArrowheads="1"/>
          </p:cNvSpPr>
          <p:nvPr>
            <p:ph type="body" sz="half" idx="1"/>
          </p:nvPr>
        </p:nvSpPr>
        <p:spPr>
          <a:xfrm>
            <a:off x="533400" y="1600200"/>
            <a:ext cx="8077200" cy="1066800"/>
          </a:xfrm>
        </p:spPr>
        <p:txBody>
          <a:bodyPr/>
          <a:lstStyle/>
          <a:p>
            <a:pPr marL="0" indent="0" algn="ctr">
              <a:buFont typeface="Wingdings" pitchFamily="2" charset="2"/>
              <a:buNone/>
            </a:pPr>
            <a:r>
              <a:rPr lang="en-US" sz="2800" dirty="0">
                <a:latin typeface="Berlin Sans FB" pitchFamily="34" charset="0"/>
              </a:rPr>
              <a:t>The decision-making process for bystander intervention.</a:t>
            </a:r>
          </a:p>
        </p:txBody>
      </p:sp>
      <p:pic>
        <p:nvPicPr>
          <p:cNvPr id="2271236" name="Picture 4" descr="MyersPsy8e_fi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 y="2103438"/>
            <a:ext cx="8229600" cy="3268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1237" name="Picture 5" descr="MyersPsy8e_fi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324600" y="3975100"/>
            <a:ext cx="2540000" cy="140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6653637"/>
      </p:ext>
    </p:extLst>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7139" name="Rectangle 3"/>
          <p:cNvSpPr>
            <a:spLocks noGrp="1" noChangeArrowheads="1"/>
          </p:cNvSpPr>
          <p:nvPr>
            <p:ph type="title"/>
          </p:nvPr>
        </p:nvSpPr>
        <p:spPr>
          <a:xfrm>
            <a:off x="671513" y="290513"/>
            <a:ext cx="7772400" cy="1143000"/>
          </a:xfrm>
        </p:spPr>
        <p:txBody>
          <a:bodyPr/>
          <a:lstStyle/>
          <a:p>
            <a:r>
              <a:rPr lang="en-US" sz="4000" dirty="0">
                <a:latin typeface="Berlin Sans FB" pitchFamily="34" charset="0"/>
              </a:rPr>
              <a:t>The Social Norms for Helping</a:t>
            </a:r>
          </a:p>
        </p:txBody>
      </p:sp>
      <p:sp>
        <p:nvSpPr>
          <p:cNvPr id="2267138" name="Rectangle 2"/>
          <p:cNvSpPr>
            <a:spLocks noGrp="1" noChangeArrowheads="1"/>
          </p:cNvSpPr>
          <p:nvPr>
            <p:ph type="body" sz="half" idx="1"/>
          </p:nvPr>
        </p:nvSpPr>
        <p:spPr>
          <a:xfrm>
            <a:off x="481013" y="1600200"/>
            <a:ext cx="8153400" cy="685800"/>
          </a:xfrm>
        </p:spPr>
        <p:txBody>
          <a:bodyPr/>
          <a:lstStyle/>
          <a:p>
            <a:pPr marL="533400" indent="-533400" algn="ctr">
              <a:buFont typeface="Wingdings" pitchFamily="2" charset="2"/>
              <a:buNone/>
            </a:pPr>
            <a:r>
              <a:rPr lang="en-US" sz="2800" dirty="0">
                <a:latin typeface="Berlin Sans FB" pitchFamily="34" charset="0"/>
              </a:rPr>
              <a:t>Unselfish regard for the welfare of others.</a:t>
            </a:r>
          </a:p>
        </p:txBody>
      </p:sp>
      <p:sp>
        <p:nvSpPr>
          <p:cNvPr id="3" name="Rectangle 2"/>
          <p:cNvSpPr/>
          <p:nvPr/>
        </p:nvSpPr>
        <p:spPr>
          <a:xfrm>
            <a:off x="671513" y="2278117"/>
            <a:ext cx="8382000" cy="4031873"/>
          </a:xfrm>
          <a:prstGeom prst="rect">
            <a:avLst/>
          </a:prstGeom>
        </p:spPr>
        <p:txBody>
          <a:bodyPr wrap="square">
            <a:spAutoFit/>
          </a:bodyPr>
          <a:lstStyle/>
          <a:p>
            <a:pPr eaLnBrk="1" hangingPunct="1">
              <a:buFont typeface="Wingdings" pitchFamily="2" charset="2"/>
              <a:buNone/>
            </a:pPr>
            <a:r>
              <a:rPr lang="en-US" sz="2800" dirty="0">
                <a:solidFill>
                  <a:prstClr val="black"/>
                </a:solidFill>
                <a:latin typeface="Berlin Sans FB" pitchFamily="34" charset="0"/>
              </a:rPr>
              <a:t>Social Exchange Theory: </a:t>
            </a:r>
            <a:r>
              <a:rPr lang="en-US" sz="2800" dirty="0">
                <a:solidFill>
                  <a:prstClr val="white"/>
                </a:solidFill>
                <a:latin typeface="Berlin Sans FB" pitchFamily="34" charset="0"/>
              </a:rPr>
              <a:t>Our social behavior is an exchange process, the aim of which is to maximize benefits and minimize costs.</a:t>
            </a:r>
          </a:p>
          <a:p>
            <a:pPr eaLnBrk="1" hangingPunct="1">
              <a:buFont typeface="Wingdings" pitchFamily="2" charset="2"/>
              <a:buNone/>
            </a:pPr>
            <a:endParaRPr lang="en-US" sz="2800" dirty="0">
              <a:solidFill>
                <a:prstClr val="white"/>
              </a:solidFill>
              <a:latin typeface="Berlin Sans FB" pitchFamily="34" charset="0"/>
            </a:endParaRPr>
          </a:p>
          <a:p>
            <a:pPr marL="739775" lvl="1" indent="-333375" eaLnBrk="1" hangingPunct="1">
              <a:buFont typeface="Wingdings" pitchFamily="2" charset="2"/>
              <a:buChar char="§"/>
            </a:pPr>
            <a:r>
              <a:rPr lang="en-US" sz="1800" dirty="0">
                <a:solidFill>
                  <a:prstClr val="black"/>
                </a:solidFill>
                <a:latin typeface="Berlin Sans FB" pitchFamily="34" charset="0"/>
              </a:rPr>
              <a:t>Reciprocity Norm: </a:t>
            </a:r>
            <a:r>
              <a:rPr lang="en-US" sz="1800" dirty="0">
                <a:solidFill>
                  <a:prstClr val="white"/>
                </a:solidFill>
                <a:latin typeface="Berlin Sans FB" pitchFamily="34" charset="0"/>
              </a:rPr>
              <a:t>The expectation that we should return help, not harm, to those who have helped us.</a:t>
            </a:r>
          </a:p>
          <a:p>
            <a:pPr marL="739775" lvl="1" indent="-333375" eaLnBrk="1" hangingPunct="1">
              <a:buFont typeface="Wingdings" pitchFamily="2" charset="2"/>
              <a:buChar char="§"/>
            </a:pPr>
            <a:endParaRPr lang="en-US" sz="1800" dirty="0">
              <a:solidFill>
                <a:prstClr val="white"/>
              </a:solidFill>
              <a:latin typeface="Berlin Sans FB" pitchFamily="34" charset="0"/>
            </a:endParaRPr>
          </a:p>
          <a:p>
            <a:pPr marL="739775" lvl="1" indent="-333375" eaLnBrk="1" hangingPunct="1">
              <a:buFont typeface="Wingdings" pitchFamily="2" charset="2"/>
              <a:buChar char="§"/>
            </a:pPr>
            <a:r>
              <a:rPr lang="en-US" sz="1800" dirty="0">
                <a:solidFill>
                  <a:prstClr val="black"/>
                </a:solidFill>
                <a:latin typeface="Berlin Sans FB" pitchFamily="34" charset="0"/>
              </a:rPr>
              <a:t>Social–Responsibility Norm: </a:t>
            </a:r>
            <a:r>
              <a:rPr lang="en-US" sz="1800" dirty="0">
                <a:solidFill>
                  <a:prstClr val="white"/>
                </a:solidFill>
                <a:latin typeface="Berlin Sans FB" pitchFamily="34" charset="0"/>
              </a:rPr>
              <a:t>Tells us to help others when they need us even though they may not repay us in kind.</a:t>
            </a:r>
          </a:p>
          <a:p>
            <a:pPr marL="739775" lvl="1" indent="-333375" eaLnBrk="1" hangingPunct="1">
              <a:buFont typeface="Wingdings" pitchFamily="2" charset="2"/>
              <a:buChar char="§"/>
            </a:pPr>
            <a:endParaRPr lang="en-US" sz="1800" dirty="0">
              <a:solidFill>
                <a:prstClr val="white"/>
              </a:solidFill>
              <a:latin typeface="Berlin Sans FB" pitchFamily="34" charset="0"/>
            </a:endParaRPr>
          </a:p>
          <a:p>
            <a:pPr marL="739775" lvl="1" indent="-333375" eaLnBrk="1" hangingPunct="1">
              <a:buFont typeface="Wingdings" pitchFamily="2" charset="2"/>
              <a:buChar char="§"/>
            </a:pPr>
            <a:r>
              <a:rPr lang="en-US" sz="1800" dirty="0">
                <a:solidFill>
                  <a:prstClr val="black"/>
                </a:solidFill>
                <a:latin typeface="Berlin Sans FB" pitchFamily="34" charset="0"/>
              </a:rPr>
              <a:t>Social Trap: </a:t>
            </a:r>
            <a:r>
              <a:rPr lang="en-US" sz="1800" dirty="0">
                <a:solidFill>
                  <a:prstClr val="white"/>
                </a:solidFill>
                <a:latin typeface="Berlin Sans FB" pitchFamily="34" charset="0"/>
              </a:rPr>
              <a:t>A situation in which a person acts to obtain short-term individual gains, which in the long run leads to a loss for the group as a whole. </a:t>
            </a:r>
          </a:p>
        </p:txBody>
      </p:sp>
    </p:spTree>
    <p:extLst>
      <p:ext uri="{BB962C8B-B14F-4D97-AF65-F5344CB8AC3E}">
        <p14:creationId xmlns:p14="http://schemas.microsoft.com/office/powerpoint/2010/main" val="696280141"/>
      </p:ext>
    </p:extLst>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307" name="Rectangle 3"/>
          <p:cNvSpPr>
            <a:spLocks noGrp="1" noChangeArrowheads="1"/>
          </p:cNvSpPr>
          <p:nvPr>
            <p:ph type="title"/>
          </p:nvPr>
        </p:nvSpPr>
        <p:spPr>
          <a:xfrm>
            <a:off x="671513" y="261938"/>
            <a:ext cx="7772400" cy="1143000"/>
          </a:xfrm>
        </p:spPr>
        <p:txBody>
          <a:bodyPr/>
          <a:lstStyle/>
          <a:p>
            <a:r>
              <a:rPr lang="en-US" dirty="0">
                <a:latin typeface="Berlin Sans FB" pitchFamily="34" charset="0"/>
              </a:rPr>
              <a:t>Peacemaking</a:t>
            </a:r>
          </a:p>
        </p:txBody>
      </p:sp>
      <p:sp>
        <p:nvSpPr>
          <p:cNvPr id="2274306" name="Rectangle 2"/>
          <p:cNvSpPr>
            <a:spLocks noGrp="1" noChangeArrowheads="1"/>
          </p:cNvSpPr>
          <p:nvPr>
            <p:ph type="body" sz="half" idx="1"/>
          </p:nvPr>
        </p:nvSpPr>
        <p:spPr>
          <a:xfrm>
            <a:off x="481013" y="1600200"/>
            <a:ext cx="8153400" cy="1524000"/>
          </a:xfrm>
          <a:noFill/>
          <a:ln/>
        </p:spPr>
        <p:txBody>
          <a:bodyPr/>
          <a:lstStyle/>
          <a:p>
            <a:pPr marL="0" indent="0" algn="ctr">
              <a:buFontTx/>
              <a:buNone/>
            </a:pPr>
            <a:r>
              <a:rPr lang="en-US" sz="2800" dirty="0">
                <a:solidFill>
                  <a:schemeClr val="bg1"/>
                </a:solidFill>
                <a:latin typeface="Berlin Sans FB" pitchFamily="34" charset="0"/>
              </a:rPr>
              <a:t>Superordinate Goals </a:t>
            </a:r>
            <a:r>
              <a:rPr lang="en-US" sz="2800" dirty="0">
                <a:latin typeface="Berlin Sans FB" pitchFamily="34" charset="0"/>
              </a:rPr>
              <a:t>are shared goals that override differences among people and require their cooperation.</a:t>
            </a:r>
          </a:p>
        </p:txBody>
      </p:sp>
      <p:sp>
        <p:nvSpPr>
          <p:cNvPr id="2274308" name="Rectangle 4"/>
          <p:cNvSpPr>
            <a:spLocks noChangeArrowheads="1"/>
          </p:cNvSpPr>
          <p:nvPr/>
        </p:nvSpPr>
        <p:spPr bwMode="auto">
          <a:xfrm>
            <a:off x="476250" y="5181600"/>
            <a:ext cx="8153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pPr>
            <a:r>
              <a:rPr lang="en-US" sz="2800" dirty="0">
                <a:solidFill>
                  <a:prstClr val="black"/>
                </a:solidFill>
                <a:latin typeface="Berlin Sans FB" pitchFamily="34" charset="0"/>
              </a:rPr>
              <a:t>Communication</a:t>
            </a:r>
            <a:r>
              <a:rPr lang="en-US" sz="2800" dirty="0">
                <a:solidFill>
                  <a:prstClr val="white"/>
                </a:solidFill>
                <a:latin typeface="Berlin Sans FB" pitchFamily="34" charset="0"/>
              </a:rPr>
              <a:t> and understanding is developed through talking to one another. Sometimes mediated with a third party.</a:t>
            </a:r>
          </a:p>
        </p:txBody>
      </p:sp>
      <p:pic>
        <p:nvPicPr>
          <p:cNvPr id="2274309" name="Picture 5" descr="MyersPsy8e_18UN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488" y="3090863"/>
            <a:ext cx="28575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39078"/>
      </p:ext>
    </p:extLst>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355" name="Rectangle 3"/>
          <p:cNvSpPr>
            <a:spLocks noGrp="1" noChangeArrowheads="1"/>
          </p:cNvSpPr>
          <p:nvPr>
            <p:ph type="title"/>
          </p:nvPr>
        </p:nvSpPr>
        <p:spPr>
          <a:xfrm>
            <a:off x="671513" y="261938"/>
            <a:ext cx="7772400" cy="1143000"/>
          </a:xfrm>
        </p:spPr>
        <p:txBody>
          <a:bodyPr/>
          <a:lstStyle/>
          <a:p>
            <a:r>
              <a:rPr lang="en-US" dirty="0">
                <a:latin typeface="Berlin Sans FB" pitchFamily="34" charset="0"/>
              </a:rPr>
              <a:t>Peacemaking</a:t>
            </a:r>
          </a:p>
        </p:txBody>
      </p:sp>
      <p:sp>
        <p:nvSpPr>
          <p:cNvPr id="2276354" name="Rectangle 2"/>
          <p:cNvSpPr>
            <a:spLocks noGrp="1" noChangeArrowheads="1"/>
          </p:cNvSpPr>
          <p:nvPr>
            <p:ph type="body" sz="half" idx="1"/>
          </p:nvPr>
        </p:nvSpPr>
        <p:spPr>
          <a:xfrm>
            <a:off x="481013" y="1600200"/>
            <a:ext cx="8153400" cy="2362200"/>
          </a:xfrm>
          <a:noFill/>
          <a:ln/>
        </p:spPr>
        <p:txBody>
          <a:bodyPr>
            <a:noAutofit/>
          </a:bodyPr>
          <a:lstStyle/>
          <a:p>
            <a:pPr marL="0" indent="0" algn="ctr">
              <a:buFontTx/>
              <a:buNone/>
            </a:pPr>
            <a:r>
              <a:rPr lang="en-US" dirty="0">
                <a:solidFill>
                  <a:schemeClr val="bg1"/>
                </a:solidFill>
                <a:latin typeface="Berlin Sans FB" pitchFamily="34" charset="0"/>
              </a:rPr>
              <a:t>Graduated &amp; Reciprocated Initiatives in Tension-Reduction (GRIT) </a:t>
            </a:r>
            <a:r>
              <a:rPr lang="en-US" dirty="0">
                <a:latin typeface="Berlin Sans FB" pitchFamily="34" charset="0"/>
              </a:rPr>
              <a:t>A strategy designed to decrease international tensions. One side recognizes mutual interests and initiates a small conciliatory act that opens the door for reciprocation by the other party. </a:t>
            </a:r>
          </a:p>
        </p:txBody>
      </p:sp>
    </p:spTree>
    <p:extLst>
      <p:ext uri="{BB962C8B-B14F-4D97-AF65-F5344CB8AC3E}">
        <p14:creationId xmlns:p14="http://schemas.microsoft.com/office/powerpoint/2010/main" val="2974324049"/>
      </p:ext>
    </p:extLst>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AP info…</a:t>
            </a:r>
            <a:endParaRPr lang="en-US" dirty="0"/>
          </a:p>
        </p:txBody>
      </p:sp>
      <p:sp>
        <p:nvSpPr>
          <p:cNvPr id="7" name="Content Placeholder 6"/>
          <p:cNvSpPr>
            <a:spLocks noGrp="1"/>
          </p:cNvSpPr>
          <p:nvPr>
            <p:ph idx="1"/>
          </p:nvPr>
        </p:nvSpPr>
        <p:spPr/>
        <p:txBody>
          <a:bodyPr/>
          <a:lstStyle/>
          <a:p>
            <a:r>
              <a:rPr lang="en-US" dirty="0" smtClean="0"/>
              <a:t>Know attitudes, prejudice, stereotypes</a:t>
            </a:r>
          </a:p>
          <a:p>
            <a:r>
              <a:rPr lang="en-US" dirty="0" smtClean="0"/>
              <a:t>Know Asch (conformity), </a:t>
            </a:r>
            <a:r>
              <a:rPr lang="en-US" dirty="0" err="1" smtClean="0"/>
              <a:t>Milgram</a:t>
            </a:r>
            <a:r>
              <a:rPr lang="en-US" dirty="0" smtClean="0"/>
              <a:t> (obedience), and </a:t>
            </a:r>
            <a:r>
              <a:rPr lang="en-US" dirty="0" err="1" smtClean="0"/>
              <a:t>Zimbardo</a:t>
            </a:r>
            <a:r>
              <a:rPr lang="en-US" dirty="0" smtClean="0"/>
              <a:t> (role-playing)</a:t>
            </a:r>
          </a:p>
          <a:p>
            <a:r>
              <a:rPr lang="en-US" dirty="0" smtClean="0"/>
              <a:t>3 factors of attraction (proximity, physical, similarity)</a:t>
            </a:r>
          </a:p>
          <a:p>
            <a:r>
              <a:rPr lang="en-US" dirty="0" smtClean="0"/>
              <a:t>Group think (harmony), group polarization</a:t>
            </a:r>
          </a:p>
          <a:p>
            <a:r>
              <a:rPr lang="en-US" dirty="0" smtClean="0"/>
              <a:t>Bystander Effect</a:t>
            </a:r>
          </a:p>
          <a:p>
            <a:r>
              <a:rPr lang="en-US" dirty="0" smtClean="0"/>
              <a:t>Social traps</a:t>
            </a:r>
            <a:endParaRPr lang="en-US" dirty="0"/>
          </a:p>
        </p:txBody>
      </p:sp>
    </p:spTree>
    <p:extLst>
      <p:ext uri="{BB962C8B-B14F-4D97-AF65-F5344CB8AC3E}">
        <p14:creationId xmlns:p14="http://schemas.microsoft.com/office/powerpoint/2010/main" val="1245420379"/>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normAutofit lnSpcReduction="10000"/>
          </a:bodyPr>
          <a:lstStyle/>
          <a:p>
            <a:r>
              <a:rPr lang="en-US" dirty="0" smtClean="0"/>
              <a:t>Central and Peripheral routes to persuasion</a:t>
            </a:r>
          </a:p>
          <a:p>
            <a:r>
              <a:rPr lang="en-US" dirty="0" smtClean="0"/>
              <a:t>Just-world phenomenon</a:t>
            </a:r>
          </a:p>
          <a:p>
            <a:r>
              <a:rPr lang="en-US" dirty="0" smtClean="0"/>
              <a:t>Fundamental attribution error (</a:t>
            </a:r>
            <a:r>
              <a:rPr lang="en-US" dirty="0" err="1" smtClean="0"/>
              <a:t>Heider</a:t>
            </a:r>
            <a:r>
              <a:rPr lang="en-US" dirty="0" smtClean="0"/>
              <a:t>)</a:t>
            </a:r>
          </a:p>
          <a:p>
            <a:r>
              <a:rPr lang="en-US" dirty="0" smtClean="0"/>
              <a:t>Normative </a:t>
            </a:r>
            <a:r>
              <a:rPr lang="en-US" dirty="0" err="1" smtClean="0"/>
              <a:t>vs</a:t>
            </a:r>
            <a:r>
              <a:rPr lang="en-US" dirty="0" smtClean="0"/>
              <a:t> Informative social influence</a:t>
            </a:r>
          </a:p>
          <a:p>
            <a:r>
              <a:rPr lang="en-US" dirty="0" smtClean="0"/>
              <a:t>Compliance (foot-in-the-door, door-in-the-face)</a:t>
            </a:r>
          </a:p>
          <a:p>
            <a:r>
              <a:rPr lang="en-US" dirty="0" smtClean="0"/>
              <a:t>Cognitive dissonance (</a:t>
            </a:r>
            <a:r>
              <a:rPr lang="en-US" dirty="0" err="1" smtClean="0"/>
              <a:t>Festinger</a:t>
            </a:r>
            <a:r>
              <a:rPr lang="en-US" dirty="0" smtClean="0"/>
              <a:t>)</a:t>
            </a:r>
          </a:p>
          <a:p>
            <a:r>
              <a:rPr lang="en-US" smtClean="0"/>
              <a:t>Relative deprivation</a:t>
            </a:r>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77234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Applied Research</a:t>
            </a:r>
          </a:p>
        </p:txBody>
      </p:sp>
      <p:sp>
        <p:nvSpPr>
          <p:cNvPr id="36867"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Research designed to solve specific practical problems</a:t>
            </a:r>
          </a:p>
          <a:p>
            <a:pPr eaLnBrk="1" hangingPunct="1"/>
            <a:endParaRPr lang="en-US" altLang="en-US" sz="36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dirty="0" smtClean="0">
                <a:latin typeface="Times New Roman" pitchFamily="18" charset="0"/>
              </a:rPr>
              <a:t>The Psychology of Culture</a:t>
            </a:r>
            <a:endParaRPr lang="en-US" altLang="en-US" dirty="0">
              <a:latin typeface="Times New Roman" pitchFamily="18" charset="0"/>
            </a:endParaRPr>
          </a:p>
        </p:txBody>
      </p:sp>
      <p:sp>
        <p:nvSpPr>
          <p:cNvPr id="135171" name="Rectangle 3"/>
          <p:cNvSpPr>
            <a:spLocks noGrp="1" noChangeArrowheads="1"/>
          </p:cNvSpPr>
          <p:nvPr>
            <p:ph type="body" idx="1"/>
          </p:nvPr>
        </p:nvSpPr>
        <p:spPr>
          <a:xfrm>
            <a:off x="457200" y="1600200"/>
            <a:ext cx="8001000" cy="4525963"/>
          </a:xfrm>
        </p:spPr>
        <p:txBody>
          <a:bodyPr/>
          <a:lstStyle/>
          <a:p>
            <a:pPr>
              <a:lnSpc>
                <a:spcPct val="90000"/>
              </a:lnSpc>
            </a:pPr>
            <a:r>
              <a:rPr lang="en-US" altLang="en-US" sz="3600">
                <a:latin typeface="Times New Roman" pitchFamily="18" charset="0"/>
              </a:rPr>
              <a:t>System of subtle and obvious rules (shared beliefs, attitudes, and behaviors) established to ensure a group’s survival</a:t>
            </a:r>
          </a:p>
          <a:p>
            <a:pPr>
              <a:lnSpc>
                <a:spcPct val="90000"/>
              </a:lnSpc>
            </a:pPr>
            <a:r>
              <a:rPr lang="en-US" altLang="en-US" sz="3600">
                <a:latin typeface="Times New Roman" pitchFamily="18" charset="0"/>
              </a:rPr>
              <a:t>The rules are passed from one generation to the next.</a:t>
            </a:r>
          </a:p>
          <a:p>
            <a:pPr>
              <a:lnSpc>
                <a:spcPct val="90000"/>
              </a:lnSpc>
            </a:pPr>
            <a:r>
              <a:rPr lang="en-US" altLang="en-US" sz="3600">
                <a:latin typeface="Times New Roman" pitchFamily="18" charset="0"/>
              </a:rPr>
              <a:t>The “software of our minds”</a:t>
            </a:r>
          </a:p>
          <a:p>
            <a:pPr>
              <a:lnSpc>
                <a:spcPct val="90000"/>
              </a:lnSpc>
            </a:pPr>
            <a:r>
              <a:rPr lang="en-US" altLang="en-US" sz="3600">
                <a:latin typeface="Times New Roman" pitchFamily="18" charset="0"/>
              </a:rPr>
              <a:t>Different from nationality, race, and ethnicity</a:t>
            </a:r>
          </a:p>
        </p:txBody>
      </p:sp>
    </p:spTree>
    <p:extLst>
      <p:ext uri="{BB962C8B-B14F-4D97-AF65-F5344CB8AC3E}">
        <p14:creationId xmlns:p14="http://schemas.microsoft.com/office/powerpoint/2010/main" val="2790571552"/>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latin typeface="Times New Roman" pitchFamily="18" charset="0"/>
              </a:rPr>
              <a:t>Factors Influencing Culture</a:t>
            </a:r>
          </a:p>
        </p:txBody>
      </p:sp>
      <p:sp>
        <p:nvSpPr>
          <p:cNvPr id="138243" name="Rectangle 3"/>
          <p:cNvSpPr>
            <a:spLocks noGrp="1" noChangeArrowheads="1"/>
          </p:cNvSpPr>
          <p:nvPr>
            <p:ph type="body" idx="1"/>
          </p:nvPr>
        </p:nvSpPr>
        <p:spPr>
          <a:xfrm>
            <a:off x="457200" y="1600200"/>
            <a:ext cx="8001000" cy="4525963"/>
          </a:xfrm>
        </p:spPr>
        <p:txBody>
          <a:bodyPr/>
          <a:lstStyle/>
          <a:p>
            <a:r>
              <a:rPr lang="en-US" altLang="en-US" sz="3600" dirty="0" smtClean="0">
                <a:latin typeface="Times New Roman" pitchFamily="18" charset="0"/>
              </a:rPr>
              <a:t>Four </a:t>
            </a:r>
            <a:r>
              <a:rPr lang="en-US" altLang="en-US" sz="3600" dirty="0">
                <a:latin typeface="Times New Roman" pitchFamily="18" charset="0"/>
              </a:rPr>
              <a:t>factors influence culture</a:t>
            </a:r>
          </a:p>
          <a:p>
            <a:pPr lvl="1"/>
            <a:r>
              <a:rPr lang="en-US" altLang="en-US" sz="3600" dirty="0">
                <a:latin typeface="Times New Roman" pitchFamily="18" charset="0"/>
              </a:rPr>
              <a:t>Population density</a:t>
            </a:r>
          </a:p>
          <a:p>
            <a:pPr lvl="1"/>
            <a:r>
              <a:rPr lang="en-US" altLang="en-US" sz="3600" dirty="0">
                <a:latin typeface="Times New Roman" pitchFamily="18" charset="0"/>
              </a:rPr>
              <a:t>Climate</a:t>
            </a:r>
          </a:p>
          <a:p>
            <a:pPr lvl="1"/>
            <a:r>
              <a:rPr lang="en-US" altLang="en-US" sz="3600" dirty="0">
                <a:latin typeface="Times New Roman" pitchFamily="18" charset="0"/>
              </a:rPr>
              <a:t>Resources</a:t>
            </a:r>
          </a:p>
          <a:p>
            <a:pPr lvl="1"/>
            <a:r>
              <a:rPr lang="en-US" altLang="en-US" sz="3600" dirty="0">
                <a:latin typeface="Times New Roman" pitchFamily="18" charset="0"/>
              </a:rPr>
              <a:t>Technology</a:t>
            </a:r>
          </a:p>
        </p:txBody>
      </p:sp>
    </p:spTree>
    <p:extLst>
      <p:ext uri="{BB962C8B-B14F-4D97-AF65-F5344CB8AC3E}">
        <p14:creationId xmlns:p14="http://schemas.microsoft.com/office/powerpoint/2010/main" val="354092970"/>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609600" y="0"/>
            <a:ext cx="7772400" cy="6858000"/>
          </a:xfrm>
        </p:spPr>
        <p:txBody>
          <a:bodyPr/>
          <a:lstStyle/>
          <a:p>
            <a:r>
              <a:rPr lang="en-US" altLang="en-US" sz="6600">
                <a:latin typeface="Times New Roman" pitchFamily="18" charset="0"/>
              </a:rPr>
              <a:t>Individualism and Collectivism </a:t>
            </a:r>
          </a:p>
        </p:txBody>
      </p:sp>
    </p:spTree>
    <p:extLst>
      <p:ext uri="{BB962C8B-B14F-4D97-AF65-F5344CB8AC3E}">
        <p14:creationId xmlns:p14="http://schemas.microsoft.com/office/powerpoint/2010/main" val="3501562881"/>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en-US">
                <a:latin typeface="Times New Roman" pitchFamily="18" charset="0"/>
              </a:rPr>
              <a:t>Individualism</a:t>
            </a:r>
          </a:p>
        </p:txBody>
      </p:sp>
      <p:sp>
        <p:nvSpPr>
          <p:cNvPr id="165891"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Cultural style that places personal goals or needs ahead of group goals or needs</a:t>
            </a:r>
          </a:p>
          <a:p>
            <a:endParaRPr lang="en-US" altLang="en-US" sz="3600">
              <a:latin typeface="Times New Roman" pitchFamily="18" charset="0"/>
            </a:endParaRPr>
          </a:p>
        </p:txBody>
      </p:sp>
      <p:sp>
        <p:nvSpPr>
          <p:cNvPr id="2" name="Rectangle 1"/>
          <p:cNvSpPr/>
          <p:nvPr/>
        </p:nvSpPr>
        <p:spPr>
          <a:xfrm>
            <a:off x="3036964" y="3276600"/>
            <a:ext cx="3070071" cy="769441"/>
          </a:xfrm>
          <a:prstGeom prst="rect">
            <a:avLst/>
          </a:prstGeom>
        </p:spPr>
        <p:txBody>
          <a:bodyPr wrap="none">
            <a:spAutoFit/>
          </a:bodyPr>
          <a:lstStyle/>
          <a:p>
            <a:pPr eaLnBrk="1" hangingPunct="1"/>
            <a:r>
              <a:rPr lang="en-US" altLang="en-US" sz="4400" dirty="0">
                <a:solidFill>
                  <a:srgbClr val="EEECE1"/>
                </a:solidFill>
              </a:rPr>
              <a:t>Collectivism</a:t>
            </a:r>
            <a:endParaRPr lang="en-US" sz="1800" dirty="0">
              <a:solidFill>
                <a:prstClr val="white"/>
              </a:solidFill>
              <a:latin typeface="Arial" charset="0"/>
            </a:endParaRPr>
          </a:p>
        </p:txBody>
      </p:sp>
      <p:sp>
        <p:nvSpPr>
          <p:cNvPr id="3" name="Rectangle 2"/>
          <p:cNvSpPr/>
          <p:nvPr/>
        </p:nvSpPr>
        <p:spPr>
          <a:xfrm>
            <a:off x="533400" y="4267200"/>
            <a:ext cx="7848600" cy="1200329"/>
          </a:xfrm>
          <a:prstGeom prst="rect">
            <a:avLst/>
          </a:prstGeom>
        </p:spPr>
        <p:txBody>
          <a:bodyPr wrap="square">
            <a:spAutoFit/>
          </a:bodyPr>
          <a:lstStyle/>
          <a:p>
            <a:pPr marL="342900" indent="-342900" eaLnBrk="1" fontAlgn="auto" hangingPunct="1">
              <a:spcBef>
                <a:spcPct val="20000"/>
              </a:spcBef>
              <a:spcAft>
                <a:spcPts val="0"/>
              </a:spcAft>
              <a:buFont typeface="Arial" pitchFamily="34" charset="0"/>
              <a:buChar char="•"/>
            </a:pPr>
            <a:r>
              <a:rPr lang="en-US" altLang="en-US" dirty="0">
                <a:solidFill>
                  <a:prstClr val="white"/>
                </a:solidFill>
              </a:rPr>
              <a:t>Cultural style that places group goals or needs ahead of personal goals or needs</a:t>
            </a:r>
          </a:p>
        </p:txBody>
      </p:sp>
    </p:spTree>
    <p:extLst>
      <p:ext uri="{BB962C8B-B14F-4D97-AF65-F5344CB8AC3E}">
        <p14:creationId xmlns:p14="http://schemas.microsoft.com/office/powerpoint/2010/main" val="4076071587"/>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a:latin typeface="Times New Roman" pitchFamily="18" charset="0"/>
              </a:rPr>
              <a:t>Self-Concept</a:t>
            </a:r>
          </a:p>
        </p:txBody>
      </p:sp>
      <p:sp>
        <p:nvSpPr>
          <p:cNvPr id="167939"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One’s sense of self</a:t>
            </a:r>
          </a:p>
          <a:p>
            <a:r>
              <a:rPr lang="en-US" altLang="en-US" sz="3600">
                <a:latin typeface="Times New Roman" pitchFamily="18" charset="0"/>
              </a:rPr>
              <a:t>Individualist cultures have an independent understanding of self</a:t>
            </a:r>
          </a:p>
          <a:p>
            <a:pPr lvl="1"/>
            <a:r>
              <a:rPr lang="en-US" altLang="en-US" sz="3600">
                <a:latin typeface="Times New Roman" pitchFamily="18" charset="0"/>
              </a:rPr>
              <a:t>Are separate from others</a:t>
            </a:r>
            <a:endParaRPr lang="en-US" altLang="en-US" sz="3200">
              <a:latin typeface="Times New Roman" pitchFamily="18" charset="0"/>
            </a:endParaRPr>
          </a:p>
          <a:p>
            <a:r>
              <a:rPr lang="en-US" altLang="en-US" sz="3600">
                <a:latin typeface="Times New Roman" pitchFamily="18" charset="0"/>
              </a:rPr>
              <a:t>Collectivist cultures have an interdependent understanding of self</a:t>
            </a:r>
          </a:p>
          <a:p>
            <a:pPr lvl="1"/>
            <a:r>
              <a:rPr lang="en-US" altLang="en-US" sz="3600">
                <a:latin typeface="Times New Roman" pitchFamily="18" charset="0"/>
              </a:rPr>
              <a:t>Are connected with others</a:t>
            </a:r>
          </a:p>
        </p:txBody>
      </p:sp>
    </p:spTree>
    <p:extLst>
      <p:ext uri="{BB962C8B-B14F-4D97-AF65-F5344CB8AC3E}">
        <p14:creationId xmlns:p14="http://schemas.microsoft.com/office/powerpoint/2010/main" val="1798678554"/>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ltLang="en-US">
                <a:latin typeface="Times New Roman" pitchFamily="18" charset="0"/>
              </a:rPr>
              <a:t>Motivation and Culture</a:t>
            </a:r>
          </a:p>
        </p:txBody>
      </p:sp>
      <p:sp>
        <p:nvSpPr>
          <p:cNvPr id="169987"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Individualist cultures view motivation as an internal push and achievement as an individual triumph.</a:t>
            </a:r>
          </a:p>
          <a:p>
            <a:r>
              <a:rPr lang="en-US" altLang="en-US" sz="3600">
                <a:latin typeface="Times New Roman" pitchFamily="18" charset="0"/>
              </a:rPr>
              <a:t>Collectivist cultures view the desire to achieve as emerging from a sense of indebtedness or obligation to the group.</a:t>
            </a:r>
          </a:p>
        </p:txBody>
      </p:sp>
    </p:spTree>
    <p:extLst>
      <p:ext uri="{BB962C8B-B14F-4D97-AF65-F5344CB8AC3E}">
        <p14:creationId xmlns:p14="http://schemas.microsoft.com/office/powerpoint/2010/main" val="311863581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609600" y="0"/>
            <a:ext cx="7772400" cy="6858000"/>
          </a:xfrm>
        </p:spPr>
        <p:txBody>
          <a:bodyPr/>
          <a:lstStyle/>
          <a:p>
            <a:r>
              <a:rPr lang="en-US" altLang="en-US" sz="6600">
                <a:latin typeface="Times New Roman" pitchFamily="18" charset="0"/>
              </a:rPr>
              <a:t>Cross-Cultural Research:</a:t>
            </a:r>
            <a:br>
              <a:rPr lang="en-US" altLang="en-US" sz="6600">
                <a:latin typeface="Times New Roman" pitchFamily="18" charset="0"/>
              </a:rPr>
            </a:br>
            <a:r>
              <a:rPr lang="en-US" altLang="en-US" sz="6600">
                <a:latin typeface="Times New Roman" pitchFamily="18" charset="0"/>
              </a:rPr>
              <a:t>Culture and Personality</a:t>
            </a:r>
          </a:p>
        </p:txBody>
      </p:sp>
    </p:spTree>
    <p:extLst>
      <p:ext uri="{BB962C8B-B14F-4D97-AF65-F5344CB8AC3E}">
        <p14:creationId xmlns:p14="http://schemas.microsoft.com/office/powerpoint/2010/main" val="31573166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a:latin typeface="Times New Roman" pitchFamily="18" charset="0"/>
              </a:rPr>
              <a:t>Locus of Control</a:t>
            </a:r>
          </a:p>
        </p:txBody>
      </p:sp>
      <p:sp>
        <p:nvSpPr>
          <p:cNvPr id="172035"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Person’s perception of the source of control over fate or what happens in life</a:t>
            </a:r>
          </a:p>
          <a:p>
            <a:r>
              <a:rPr lang="en-US" altLang="en-US" sz="3600">
                <a:latin typeface="Times New Roman" pitchFamily="18" charset="0"/>
              </a:rPr>
              <a:t>Two types:</a:t>
            </a:r>
          </a:p>
          <a:p>
            <a:pPr lvl="1"/>
            <a:r>
              <a:rPr lang="en-US" altLang="en-US" sz="3600">
                <a:latin typeface="Times New Roman" pitchFamily="18" charset="0"/>
              </a:rPr>
              <a:t>Internal locus of control</a:t>
            </a:r>
          </a:p>
          <a:p>
            <a:pPr lvl="1"/>
            <a:r>
              <a:rPr lang="en-US" altLang="en-US" sz="3600">
                <a:latin typeface="Times New Roman" pitchFamily="18" charset="0"/>
              </a:rPr>
              <a:t>External locus of control</a:t>
            </a:r>
          </a:p>
          <a:p>
            <a:pPr>
              <a:buFontTx/>
              <a:buNone/>
            </a:pPr>
            <a:endParaRPr lang="en-US" altLang="en-US" sz="3600">
              <a:latin typeface="Times New Roman" pitchFamily="18" charset="0"/>
            </a:endParaRPr>
          </a:p>
        </p:txBody>
      </p:sp>
    </p:spTree>
    <p:extLst>
      <p:ext uri="{BB962C8B-B14F-4D97-AF65-F5344CB8AC3E}">
        <p14:creationId xmlns:p14="http://schemas.microsoft.com/office/powerpoint/2010/main" val="274403049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609600" y="0"/>
            <a:ext cx="7772400" cy="6858000"/>
          </a:xfrm>
        </p:spPr>
        <p:txBody>
          <a:bodyPr/>
          <a:lstStyle/>
          <a:p>
            <a:r>
              <a:rPr lang="en-US" altLang="en-US" sz="6600" dirty="0">
                <a:latin typeface="Times New Roman" pitchFamily="18" charset="0"/>
              </a:rPr>
              <a:t>Cross-Cultural Research:</a:t>
            </a:r>
            <a:br>
              <a:rPr lang="en-US" altLang="en-US" sz="6600" dirty="0">
                <a:latin typeface="Times New Roman" pitchFamily="18" charset="0"/>
              </a:rPr>
            </a:br>
            <a:r>
              <a:rPr lang="en-US" altLang="en-US" sz="6600" dirty="0">
                <a:latin typeface="Times New Roman" pitchFamily="18" charset="0"/>
              </a:rPr>
              <a:t>Attachment</a:t>
            </a:r>
          </a:p>
        </p:txBody>
      </p:sp>
    </p:spTree>
    <p:extLst>
      <p:ext uri="{BB962C8B-B14F-4D97-AF65-F5344CB8AC3E}">
        <p14:creationId xmlns:p14="http://schemas.microsoft.com/office/powerpoint/2010/main" val="3556615047"/>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en-US">
                <a:latin typeface="Times New Roman" pitchFamily="18" charset="0"/>
              </a:rPr>
              <a:t>Secure Attachment</a:t>
            </a:r>
          </a:p>
        </p:txBody>
      </p:sp>
      <p:sp>
        <p:nvSpPr>
          <p:cNvPr id="173059"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Parents in the United States value secure attachment with their children.</a:t>
            </a:r>
          </a:p>
          <a:p>
            <a:r>
              <a:rPr lang="en-US" altLang="en-US" sz="3600">
                <a:latin typeface="Times New Roman" pitchFamily="18" charset="0"/>
              </a:rPr>
              <a:t>Some other cultures consider such attachment as spoiling the child.</a:t>
            </a:r>
          </a:p>
        </p:txBody>
      </p:sp>
    </p:spTree>
    <p:extLst>
      <p:ext uri="{BB962C8B-B14F-4D97-AF65-F5344CB8AC3E}">
        <p14:creationId xmlns:p14="http://schemas.microsoft.com/office/powerpoint/2010/main" val="3209852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Forensic Psychologist</a:t>
            </a:r>
          </a:p>
        </p:txBody>
      </p:sp>
      <p:sp>
        <p:nvSpPr>
          <p:cNvPr id="37891" name="Rectangle 3"/>
          <p:cNvSpPr>
            <a:spLocks noGrp="1" noChangeArrowheads="1"/>
          </p:cNvSpPr>
          <p:nvPr>
            <p:ph type="body" idx="1"/>
          </p:nvPr>
        </p:nvSpPr>
        <p:spPr>
          <a:xfrm>
            <a:off x="457200" y="1600200"/>
            <a:ext cx="5105400" cy="4525963"/>
          </a:xfrm>
        </p:spPr>
        <p:txBody>
          <a:bodyPr/>
          <a:lstStyle/>
          <a:p>
            <a:pPr eaLnBrk="1" hangingPunct="1"/>
            <a:r>
              <a:rPr lang="en-US" altLang="en-US" sz="3600" smtClean="0">
                <a:latin typeface="Times New Roman" panose="02020603050405020304" pitchFamily="18" charset="0"/>
              </a:rPr>
              <a:t>Apply law and psychology to legal issues</a:t>
            </a:r>
          </a:p>
          <a:p>
            <a:pPr eaLnBrk="1" hangingPunct="1"/>
            <a:r>
              <a:rPr lang="en-US" altLang="en-US" sz="3600" smtClean="0">
                <a:latin typeface="Times New Roman" panose="02020603050405020304" pitchFamily="18" charset="0"/>
              </a:rPr>
              <a:t>Work in correctional settings, law enforcement, and academic settings</a:t>
            </a:r>
          </a:p>
        </p:txBody>
      </p:sp>
      <p:pic>
        <p:nvPicPr>
          <p:cNvPr id="37892" name="Picture 4" descr="Blair-Broeker_01UN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295400"/>
            <a:ext cx="2981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609600" y="0"/>
            <a:ext cx="7772400" cy="6858000"/>
          </a:xfrm>
        </p:spPr>
        <p:txBody>
          <a:bodyPr/>
          <a:lstStyle/>
          <a:p>
            <a:r>
              <a:rPr lang="en-US" altLang="en-US" sz="6600">
                <a:latin typeface="Times New Roman" pitchFamily="18" charset="0"/>
              </a:rPr>
              <a:t>Cross-Cultural Research: Developmental Psychology</a:t>
            </a:r>
          </a:p>
        </p:txBody>
      </p:sp>
    </p:spTree>
    <p:extLst>
      <p:ext uri="{BB962C8B-B14F-4D97-AF65-F5344CB8AC3E}">
        <p14:creationId xmlns:p14="http://schemas.microsoft.com/office/powerpoint/2010/main" val="4280944330"/>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a:latin typeface="Times New Roman" pitchFamily="18" charset="0"/>
              </a:rPr>
              <a:t>Socialization</a:t>
            </a:r>
          </a:p>
        </p:txBody>
      </p:sp>
      <p:sp>
        <p:nvSpPr>
          <p:cNvPr id="171011" name="Rectangle 3"/>
          <p:cNvSpPr>
            <a:spLocks noGrp="1" noChangeArrowheads="1"/>
          </p:cNvSpPr>
          <p:nvPr>
            <p:ph type="body" idx="1"/>
          </p:nvPr>
        </p:nvSpPr>
        <p:spPr>
          <a:xfrm>
            <a:off x="457200" y="1600200"/>
            <a:ext cx="8001000" cy="4525963"/>
          </a:xfrm>
        </p:spPr>
        <p:txBody>
          <a:bodyPr/>
          <a:lstStyle/>
          <a:p>
            <a:r>
              <a:rPr lang="en-US" altLang="en-US" sz="3600">
                <a:latin typeface="Times New Roman" pitchFamily="18" charset="0"/>
              </a:rPr>
              <a:t>Learning to become a member of a culture including behaviors the individual expects, and what is expected of the individual</a:t>
            </a:r>
          </a:p>
        </p:txBody>
      </p:sp>
    </p:spTree>
    <p:extLst>
      <p:ext uri="{BB962C8B-B14F-4D97-AF65-F5344CB8AC3E}">
        <p14:creationId xmlns:p14="http://schemas.microsoft.com/office/powerpoint/2010/main" val="167406725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Personality Development</a:t>
            </a:r>
          </a:p>
        </p:txBody>
      </p:sp>
      <p:sp>
        <p:nvSpPr>
          <p:cNvPr id="4099" name="Rectangle 3"/>
          <p:cNvSpPr>
            <a:spLocks noGrp="1" noChangeArrowheads="1"/>
          </p:cNvSpPr>
          <p:nvPr>
            <p:ph type="body" idx="1"/>
          </p:nvPr>
        </p:nvSpPr>
        <p:spPr>
          <a:xfrm>
            <a:off x="457200" y="1371600"/>
            <a:ext cx="8229600" cy="5105400"/>
          </a:xfrm>
        </p:spPr>
        <p:txBody>
          <a:bodyPr>
            <a:normAutofit/>
          </a:bodyPr>
          <a:lstStyle/>
          <a:p>
            <a:pPr lvl="1">
              <a:lnSpc>
                <a:spcPct val="90000"/>
              </a:lnSpc>
            </a:pPr>
            <a:r>
              <a:rPr lang="en-US" sz="2400" dirty="0">
                <a:solidFill>
                  <a:prstClr val="white"/>
                </a:solidFill>
              </a:rPr>
              <a:t>Heredity</a:t>
            </a:r>
          </a:p>
          <a:p>
            <a:pPr lvl="2">
              <a:lnSpc>
                <a:spcPct val="90000"/>
              </a:lnSpc>
            </a:pPr>
            <a:r>
              <a:rPr lang="en-US" sz="2000" dirty="0">
                <a:solidFill>
                  <a:prstClr val="white"/>
                </a:solidFill>
              </a:rPr>
              <a:t>Aptitude – capacity to learn a particular skill</a:t>
            </a:r>
          </a:p>
          <a:p>
            <a:pPr lvl="2">
              <a:lnSpc>
                <a:spcPct val="90000"/>
              </a:lnSpc>
            </a:pPr>
            <a:r>
              <a:rPr lang="en-US" sz="2000" dirty="0">
                <a:solidFill>
                  <a:prstClr val="white"/>
                </a:solidFill>
              </a:rPr>
              <a:t>Limits on what is </a:t>
            </a:r>
            <a:r>
              <a:rPr lang="en-US" sz="2000" dirty="0" smtClean="0">
                <a:solidFill>
                  <a:prstClr val="white"/>
                </a:solidFill>
              </a:rPr>
              <a:t>possible</a:t>
            </a:r>
            <a:endParaRPr lang="en-US" sz="2400" dirty="0" smtClean="0"/>
          </a:p>
          <a:p>
            <a:pPr lvl="1" eaLnBrk="1" hangingPunct="1">
              <a:lnSpc>
                <a:spcPct val="90000"/>
              </a:lnSpc>
            </a:pPr>
            <a:r>
              <a:rPr lang="en-US" sz="2400" dirty="0" smtClean="0"/>
              <a:t>Birth Order</a:t>
            </a:r>
          </a:p>
          <a:p>
            <a:pPr lvl="2" eaLnBrk="1" hangingPunct="1">
              <a:lnSpc>
                <a:spcPct val="90000"/>
              </a:lnSpc>
            </a:pPr>
            <a:r>
              <a:rPr lang="en-US" sz="2000" dirty="0" smtClean="0"/>
              <a:t>Siblings, birth order influence behavior</a:t>
            </a:r>
          </a:p>
          <a:p>
            <a:pPr lvl="3" eaLnBrk="1" hangingPunct="1">
              <a:lnSpc>
                <a:spcPct val="90000"/>
              </a:lnSpc>
            </a:pPr>
            <a:r>
              <a:rPr lang="en-US" sz="1800" dirty="0" smtClean="0"/>
              <a:t>1</a:t>
            </a:r>
            <a:r>
              <a:rPr lang="en-US" sz="1800" baseline="30000" dirty="0" smtClean="0"/>
              <a:t>st</a:t>
            </a:r>
            <a:r>
              <a:rPr lang="en-US" sz="1800" dirty="0" smtClean="0"/>
              <a:t> born – achievement oriented, cautious, cooperative</a:t>
            </a:r>
          </a:p>
          <a:p>
            <a:pPr lvl="3" eaLnBrk="1" hangingPunct="1">
              <a:lnSpc>
                <a:spcPct val="90000"/>
              </a:lnSpc>
            </a:pPr>
            <a:r>
              <a:rPr lang="en-US" sz="1800" dirty="0" smtClean="0"/>
              <a:t>Later-born – more affectionate, friendly, creative</a:t>
            </a:r>
          </a:p>
          <a:p>
            <a:pPr lvl="1" eaLnBrk="1" hangingPunct="1">
              <a:lnSpc>
                <a:spcPct val="90000"/>
              </a:lnSpc>
            </a:pPr>
            <a:r>
              <a:rPr lang="en-US" sz="2400" dirty="0" smtClean="0"/>
              <a:t>Parental Characteristics</a:t>
            </a:r>
          </a:p>
          <a:p>
            <a:pPr lvl="2" eaLnBrk="1" hangingPunct="1">
              <a:lnSpc>
                <a:spcPct val="90000"/>
              </a:lnSpc>
            </a:pPr>
            <a:r>
              <a:rPr lang="en-US" sz="2000" dirty="0" smtClean="0"/>
              <a:t>Age of parents, level of education, religious orientation, cultural heritage,…</a:t>
            </a:r>
          </a:p>
          <a:p>
            <a:pPr lvl="1" eaLnBrk="1" hangingPunct="1">
              <a:lnSpc>
                <a:spcPct val="90000"/>
              </a:lnSpc>
            </a:pPr>
            <a:r>
              <a:rPr lang="en-US" sz="2400" dirty="0" smtClean="0"/>
              <a:t>Cultural Environment</a:t>
            </a:r>
          </a:p>
          <a:p>
            <a:pPr lvl="2" eaLnBrk="1" hangingPunct="1">
              <a:lnSpc>
                <a:spcPct val="90000"/>
              </a:lnSpc>
            </a:pPr>
            <a:r>
              <a:rPr lang="en-US" sz="2000" dirty="0" smtClean="0"/>
              <a:t>U.S. – competitiveness, assertiveness</a:t>
            </a:r>
          </a:p>
          <a:p>
            <a:pPr lvl="2" eaLnBrk="1" hangingPunct="1">
              <a:lnSpc>
                <a:spcPct val="90000"/>
              </a:lnSpc>
            </a:pPr>
            <a:r>
              <a:rPr lang="en-US" sz="2000" dirty="0" err="1" smtClean="0"/>
              <a:t>Ik</a:t>
            </a:r>
            <a:r>
              <a:rPr lang="en-US" sz="2000" dirty="0" smtClean="0"/>
              <a:t> – children out of home by age three</a:t>
            </a:r>
          </a:p>
          <a:p>
            <a:pPr lvl="1" eaLnBrk="1" hangingPunct="1">
              <a:lnSpc>
                <a:spcPct val="90000"/>
              </a:lnSpc>
            </a:pPr>
            <a:r>
              <a:rPr lang="en-US" sz="2400" dirty="0" smtClean="0"/>
              <a:t>Male or female, region of country</a:t>
            </a:r>
          </a:p>
          <a:p>
            <a:pPr lvl="2" eaLnBrk="1" hangingPunct="1">
              <a:lnSpc>
                <a:spcPct val="90000"/>
              </a:lnSpc>
            </a:pPr>
            <a:endParaRPr lang="en-US" dirty="0" smtClean="0"/>
          </a:p>
        </p:txBody>
      </p:sp>
    </p:spTree>
    <p:extLst>
      <p:ext uri="{BB962C8B-B14F-4D97-AF65-F5344CB8AC3E}">
        <p14:creationId xmlns:p14="http://schemas.microsoft.com/office/powerpoint/2010/main" val="21451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09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09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9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99">
                                            <p:txEl>
                                              <p:pRg st="11" end="1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0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Personality Development</a:t>
            </a:r>
          </a:p>
        </p:txBody>
      </p:sp>
      <p:sp>
        <p:nvSpPr>
          <p:cNvPr id="5123" name="Rectangle 3"/>
          <p:cNvSpPr>
            <a:spLocks noGrp="1" noChangeArrowheads="1"/>
          </p:cNvSpPr>
          <p:nvPr>
            <p:ph type="body" idx="1"/>
          </p:nvPr>
        </p:nvSpPr>
        <p:spPr>
          <a:xfrm>
            <a:off x="533400" y="1524000"/>
            <a:ext cx="8229600" cy="4267200"/>
          </a:xfrm>
        </p:spPr>
        <p:txBody>
          <a:bodyPr/>
          <a:lstStyle/>
          <a:p>
            <a:pPr eaLnBrk="1" hangingPunct="1">
              <a:lnSpc>
                <a:spcPct val="90000"/>
              </a:lnSpc>
            </a:pPr>
            <a:r>
              <a:rPr lang="en-US" dirty="0" smtClean="0"/>
              <a:t>Isolation in Childhood</a:t>
            </a:r>
          </a:p>
          <a:p>
            <a:pPr lvl="1" eaLnBrk="1" hangingPunct="1">
              <a:lnSpc>
                <a:spcPct val="90000"/>
              </a:lnSpc>
            </a:pPr>
            <a:r>
              <a:rPr lang="en-US" dirty="0" smtClean="0"/>
              <a:t>Few human characteristics</a:t>
            </a:r>
          </a:p>
          <a:p>
            <a:pPr lvl="2" eaLnBrk="1" hangingPunct="1">
              <a:lnSpc>
                <a:spcPct val="90000"/>
              </a:lnSpc>
            </a:pPr>
            <a:r>
              <a:rPr lang="en-US" dirty="0" smtClean="0"/>
              <a:t>No reasoning, no ability to move like human beings,…</a:t>
            </a:r>
          </a:p>
          <a:p>
            <a:pPr lvl="1" eaLnBrk="1" hangingPunct="1">
              <a:lnSpc>
                <a:spcPct val="90000"/>
              </a:lnSpc>
            </a:pPr>
            <a:r>
              <a:rPr lang="en-US" dirty="0" smtClean="0"/>
              <a:t>Institutionalization</a:t>
            </a:r>
          </a:p>
          <a:p>
            <a:pPr lvl="2" eaLnBrk="1" hangingPunct="1">
              <a:lnSpc>
                <a:spcPct val="90000"/>
              </a:lnSpc>
            </a:pPr>
            <a:r>
              <a:rPr lang="en-US" dirty="0" smtClean="0"/>
              <a:t>Show similar characteristics of isolated children</a:t>
            </a:r>
          </a:p>
          <a:p>
            <a:pPr lvl="1">
              <a:lnSpc>
                <a:spcPct val="90000"/>
              </a:lnSpc>
            </a:pPr>
            <a:r>
              <a:rPr lang="en-US" dirty="0" smtClean="0"/>
              <a:t>Feral Children</a:t>
            </a:r>
          </a:p>
          <a:p>
            <a:pPr lvl="2">
              <a:lnSpc>
                <a:spcPct val="90000"/>
              </a:lnSpc>
            </a:pPr>
            <a:r>
              <a:rPr lang="en-US" dirty="0" smtClean="0"/>
              <a:t>Raised by animals</a:t>
            </a:r>
          </a:p>
        </p:txBody>
      </p:sp>
    </p:spTree>
    <p:extLst>
      <p:ext uri="{BB962C8B-B14F-4D97-AF65-F5344CB8AC3E}">
        <p14:creationId xmlns:p14="http://schemas.microsoft.com/office/powerpoint/2010/main" val="73192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The Development of the Self</a:t>
            </a:r>
          </a:p>
        </p:txBody>
      </p:sp>
      <p:sp>
        <p:nvSpPr>
          <p:cNvPr id="6147" name="Content Placeholder 2"/>
          <p:cNvSpPr>
            <a:spLocks noGrp="1"/>
          </p:cNvSpPr>
          <p:nvPr>
            <p:ph idx="1"/>
          </p:nvPr>
        </p:nvSpPr>
        <p:spPr>
          <a:xfrm>
            <a:off x="304800" y="1524000"/>
            <a:ext cx="8610600" cy="5105400"/>
          </a:xfrm>
        </p:spPr>
        <p:txBody>
          <a:bodyPr/>
          <a:lstStyle/>
          <a:p>
            <a:pPr eaLnBrk="1" hangingPunct="1"/>
            <a:r>
              <a:rPr lang="en-US" dirty="0" smtClean="0"/>
              <a:t>Tabula Rasa</a:t>
            </a:r>
          </a:p>
          <a:p>
            <a:pPr lvl="1" eaLnBrk="1" hangingPunct="1"/>
            <a:r>
              <a:rPr lang="en-US" dirty="0" smtClean="0"/>
              <a:t>John Locke </a:t>
            </a:r>
          </a:p>
          <a:p>
            <a:pPr lvl="1" eaLnBrk="1" hangingPunct="1"/>
            <a:r>
              <a:rPr lang="en-US" dirty="0" smtClean="0"/>
              <a:t>Each of us is born without a personality</a:t>
            </a:r>
          </a:p>
          <a:p>
            <a:pPr eaLnBrk="1" hangingPunct="1"/>
            <a:r>
              <a:rPr lang="en-US" dirty="0" smtClean="0"/>
              <a:t>The Looking Glass Self</a:t>
            </a:r>
          </a:p>
          <a:p>
            <a:pPr lvl="1" eaLnBrk="1" hangingPunct="1"/>
            <a:r>
              <a:rPr lang="en-US" dirty="0" smtClean="0"/>
              <a:t>3 step process of developing sense of self</a:t>
            </a:r>
          </a:p>
          <a:p>
            <a:pPr lvl="2" eaLnBrk="1" hangingPunct="1"/>
            <a:r>
              <a:rPr lang="en-US" dirty="0" smtClean="0"/>
              <a:t>Perceptions of how others judge us to develop feelings about ourselves</a:t>
            </a:r>
          </a:p>
          <a:p>
            <a:pPr lvl="0"/>
            <a:r>
              <a:rPr lang="en-US" dirty="0">
                <a:solidFill>
                  <a:prstClr val="white"/>
                </a:solidFill>
              </a:rPr>
              <a:t>Role-Taking</a:t>
            </a:r>
          </a:p>
          <a:p>
            <a:pPr lvl="1"/>
            <a:r>
              <a:rPr lang="en-US" dirty="0">
                <a:solidFill>
                  <a:prstClr val="white"/>
                </a:solidFill>
              </a:rPr>
              <a:t>Learn how to see ourselves and allows us to anticipate what others expect of us</a:t>
            </a:r>
          </a:p>
          <a:p>
            <a:pPr lvl="2" eaLnBrk="1" hangingPunct="1"/>
            <a:endParaRPr lang="en-US" dirty="0" smtClean="0"/>
          </a:p>
        </p:txBody>
      </p:sp>
    </p:spTree>
    <p:extLst>
      <p:ext uri="{BB962C8B-B14F-4D97-AF65-F5344CB8AC3E}">
        <p14:creationId xmlns:p14="http://schemas.microsoft.com/office/powerpoint/2010/main" val="3418952167"/>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Agents of Socialization</a:t>
            </a:r>
          </a:p>
        </p:txBody>
      </p:sp>
      <p:sp>
        <p:nvSpPr>
          <p:cNvPr id="8195" name="Content Placeholder 2"/>
          <p:cNvSpPr>
            <a:spLocks noGrp="1"/>
          </p:cNvSpPr>
          <p:nvPr>
            <p:ph idx="1"/>
          </p:nvPr>
        </p:nvSpPr>
        <p:spPr>
          <a:xfrm>
            <a:off x="304800" y="1447800"/>
            <a:ext cx="8382000" cy="5029200"/>
          </a:xfrm>
        </p:spPr>
        <p:txBody>
          <a:bodyPr/>
          <a:lstStyle/>
          <a:p>
            <a:r>
              <a:rPr lang="en-US" sz="2800" dirty="0" smtClean="0"/>
              <a:t>Specific forces and situations that shape socialization experiences</a:t>
            </a:r>
          </a:p>
          <a:p>
            <a:pPr lvl="1"/>
            <a:r>
              <a:rPr lang="en-US" sz="2400" dirty="0" smtClean="0"/>
              <a:t>The Family</a:t>
            </a:r>
          </a:p>
          <a:p>
            <a:pPr lvl="1"/>
            <a:r>
              <a:rPr lang="en-US" sz="2400" dirty="0"/>
              <a:t>The Peer Group</a:t>
            </a:r>
          </a:p>
          <a:p>
            <a:pPr lvl="1"/>
            <a:r>
              <a:rPr lang="en-US" sz="2400" dirty="0"/>
              <a:t>The School</a:t>
            </a:r>
          </a:p>
          <a:p>
            <a:pPr lvl="1"/>
            <a:r>
              <a:rPr lang="en-US" sz="2400" dirty="0"/>
              <a:t>The Mass Media</a:t>
            </a:r>
          </a:p>
          <a:p>
            <a:pPr lvl="1"/>
            <a:r>
              <a:rPr lang="en-US" sz="2400" dirty="0"/>
              <a:t>Religion</a:t>
            </a:r>
          </a:p>
          <a:p>
            <a:pPr lvl="1"/>
            <a:r>
              <a:rPr lang="en-US" sz="2400" dirty="0"/>
              <a:t>Sports</a:t>
            </a:r>
          </a:p>
          <a:p>
            <a:pPr lvl="1"/>
            <a:r>
              <a:rPr lang="en-US" sz="2400" dirty="0"/>
              <a:t>Other Agents</a:t>
            </a:r>
          </a:p>
          <a:p>
            <a:pPr lvl="1"/>
            <a:endParaRPr lang="en-US" sz="2400" dirty="0" smtClean="0"/>
          </a:p>
        </p:txBody>
      </p:sp>
    </p:spTree>
    <p:extLst>
      <p:ext uri="{BB962C8B-B14F-4D97-AF65-F5344CB8AC3E}">
        <p14:creationId xmlns:p14="http://schemas.microsoft.com/office/powerpoint/2010/main" val="4188742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Sports Psychologist</a:t>
            </a:r>
          </a:p>
        </p:txBody>
      </p:sp>
      <p:sp>
        <p:nvSpPr>
          <p:cNvPr id="38915" name="Rectangle 3"/>
          <p:cNvSpPr>
            <a:spLocks noGrp="1" noChangeArrowheads="1"/>
          </p:cNvSpPr>
          <p:nvPr>
            <p:ph type="body" idx="1"/>
          </p:nvPr>
        </p:nvSpPr>
        <p:spPr>
          <a:xfrm>
            <a:off x="457200" y="1600200"/>
            <a:ext cx="5181600" cy="4525963"/>
          </a:xfrm>
        </p:spPr>
        <p:txBody>
          <a:bodyPr/>
          <a:lstStyle/>
          <a:p>
            <a:pPr eaLnBrk="1" hangingPunct="1"/>
            <a:r>
              <a:rPr lang="en-US" altLang="en-US" sz="3600" smtClean="0">
                <a:latin typeface="Times New Roman" panose="02020603050405020304" pitchFamily="18" charset="0"/>
              </a:rPr>
              <a:t>Explore psychological issues in improving athletic performance</a:t>
            </a:r>
          </a:p>
          <a:p>
            <a:pPr eaLnBrk="1" hangingPunct="1"/>
            <a:r>
              <a:rPr lang="en-US" altLang="en-US" sz="3600" smtClean="0">
                <a:latin typeface="Times New Roman" panose="02020603050405020304" pitchFamily="18" charset="0"/>
              </a:rPr>
              <a:t>Work for sports teams or in private practice</a:t>
            </a:r>
          </a:p>
        </p:txBody>
      </p:sp>
      <p:pic>
        <p:nvPicPr>
          <p:cNvPr id="38916" name="Picture 4" descr="Blair-Broeker_01UN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447800"/>
            <a:ext cx="3152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Educational Psychologist</a:t>
            </a:r>
          </a:p>
        </p:txBody>
      </p:sp>
      <p:sp>
        <p:nvSpPr>
          <p:cNvPr id="39939" name="Rectangle 3"/>
          <p:cNvSpPr>
            <a:spLocks noGrp="1" noChangeArrowheads="1"/>
          </p:cNvSpPr>
          <p:nvPr>
            <p:ph type="body" idx="1"/>
          </p:nvPr>
        </p:nvSpPr>
        <p:spPr>
          <a:xfrm>
            <a:off x="457200" y="1600200"/>
            <a:ext cx="4191000" cy="4525963"/>
          </a:xfrm>
        </p:spPr>
        <p:txBody>
          <a:bodyPr/>
          <a:lstStyle/>
          <a:p>
            <a:pPr eaLnBrk="1" hangingPunct="1">
              <a:lnSpc>
                <a:spcPct val="90000"/>
              </a:lnSpc>
            </a:pPr>
            <a:r>
              <a:rPr lang="en-US" altLang="en-US" sz="3600" smtClean="0">
                <a:latin typeface="Times New Roman" panose="02020603050405020304" pitchFamily="18" charset="0"/>
              </a:rPr>
              <a:t>Study how humans learn and how to improve the learning process</a:t>
            </a:r>
          </a:p>
          <a:p>
            <a:pPr eaLnBrk="1" hangingPunct="1">
              <a:lnSpc>
                <a:spcPct val="90000"/>
              </a:lnSpc>
            </a:pPr>
            <a:r>
              <a:rPr lang="en-US" altLang="en-US" sz="3600" smtClean="0">
                <a:latin typeface="Times New Roman" panose="02020603050405020304" pitchFamily="18" charset="0"/>
              </a:rPr>
              <a:t>Work in school systems, the government, or at universities</a:t>
            </a:r>
          </a:p>
        </p:txBody>
      </p:sp>
      <p:pic>
        <p:nvPicPr>
          <p:cNvPr id="39940" name="Picture 4" descr="Blair-Broeker_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40386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Human-factors Psychologist</a:t>
            </a:r>
          </a:p>
        </p:txBody>
      </p:sp>
      <p:sp>
        <p:nvSpPr>
          <p:cNvPr id="4096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Study how people and machines interact at home and in the workplace</a:t>
            </a:r>
          </a:p>
          <a:p>
            <a:pPr eaLnBrk="1" hangingPunct="1"/>
            <a:r>
              <a:rPr lang="en-US" altLang="en-US" sz="3600" smtClean="0">
                <a:latin typeface="Times New Roman" panose="02020603050405020304" pitchFamily="18" charset="0"/>
              </a:rPr>
              <a:t>Try to minimize frustration and increase safety and production</a:t>
            </a:r>
          </a:p>
          <a:p>
            <a:pPr eaLnBrk="1" hangingPunct="1"/>
            <a:r>
              <a:rPr lang="en-US" altLang="en-US" sz="3600" smtClean="0">
                <a:latin typeface="Times New Roman" panose="02020603050405020304" pitchFamily="18" charset="0"/>
              </a:rPr>
              <a:t>Work in the business world or for the government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4000" smtClean="0">
                <a:latin typeface="Times New Roman" panose="02020603050405020304" pitchFamily="18" charset="0"/>
              </a:rPr>
              <a:t>Industrial/Organizational (I/O) Psychologist</a:t>
            </a:r>
          </a:p>
        </p:txBody>
      </p:sp>
      <p:sp>
        <p:nvSpPr>
          <p:cNvPr id="41987"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Try to apply psychology to help business and organizations operate</a:t>
            </a:r>
          </a:p>
          <a:p>
            <a:pPr eaLnBrk="1" hangingPunct="1"/>
            <a:r>
              <a:rPr lang="en-US" altLang="en-US" sz="3600" smtClean="0">
                <a:latin typeface="Times New Roman" panose="02020603050405020304" pitchFamily="18" charset="0"/>
              </a:rPr>
              <a:t>Work for the government, business or in academic settings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School Psychologist</a:t>
            </a:r>
          </a:p>
        </p:txBody>
      </p:sp>
      <p:sp>
        <p:nvSpPr>
          <p:cNvPr id="43011"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Use psychology to improve the development of children in the school system</a:t>
            </a:r>
          </a:p>
          <a:p>
            <a:pPr eaLnBrk="1" hangingPunct="1"/>
            <a:r>
              <a:rPr lang="en-US" altLang="en-US" sz="3600" smtClean="0">
                <a:latin typeface="Times New Roman" panose="02020603050405020304" pitchFamily="18" charset="0"/>
              </a:rPr>
              <a:t>Are involved in assessments (testing)</a:t>
            </a:r>
          </a:p>
          <a:p>
            <a:pPr eaLnBrk="1" hangingPunct="1"/>
            <a:r>
              <a:rPr lang="en-US" altLang="en-US" sz="3600" smtClean="0">
                <a:latin typeface="Times New Roman" panose="02020603050405020304" pitchFamily="18" charset="0"/>
              </a:rPr>
              <a:t>Work for school systems, the government or universities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Consumer Psychologist</a:t>
            </a:r>
          </a:p>
        </p:txBody>
      </p:sp>
      <p:sp>
        <p:nvSpPr>
          <p:cNvPr id="44035"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Study why people buy certain products and not others</a:t>
            </a:r>
          </a:p>
          <a:p>
            <a:pPr eaLnBrk="1" hangingPunct="1"/>
            <a:r>
              <a:rPr lang="en-US" altLang="en-US" sz="3600" smtClean="0">
                <a:latin typeface="Times New Roman" panose="02020603050405020304" pitchFamily="18" charset="0"/>
              </a:rPr>
              <a:t>Work in the business or academic world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Careers in Psychology</a:t>
            </a:r>
          </a:p>
        </p:txBody>
      </p:sp>
      <p:sp>
        <p:nvSpPr>
          <p:cNvPr id="8195"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1: Introduction and Careers</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Rehabilitation Psychologist</a:t>
            </a:r>
          </a:p>
        </p:txBody>
      </p:sp>
      <p:sp>
        <p:nvSpPr>
          <p:cNvPr id="45059"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Help those who have been involved in an accident or have been ill</a:t>
            </a:r>
          </a:p>
          <a:p>
            <a:pPr eaLnBrk="1" hangingPunct="1"/>
            <a:r>
              <a:rPr lang="en-US" altLang="en-US" sz="3600" smtClean="0">
                <a:latin typeface="Times New Roman" panose="02020603050405020304" pitchFamily="18" charset="0"/>
              </a:rPr>
              <a:t>Work in medical rehabilitation centers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Health Psychologist</a:t>
            </a:r>
          </a:p>
        </p:txBody>
      </p:sp>
      <p:sp>
        <p:nvSpPr>
          <p:cNvPr id="4608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Find ways to prevent disease and promote good health</a:t>
            </a:r>
          </a:p>
          <a:p>
            <a:pPr eaLnBrk="1" hangingPunct="1"/>
            <a:r>
              <a:rPr lang="en-US" altLang="en-US" sz="3600" smtClean="0">
                <a:latin typeface="Times New Roman" panose="02020603050405020304" pitchFamily="18" charset="0"/>
              </a:rPr>
              <a:t>Work for health agencies, hospitals, rehabilitation centers, and universities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Social Worker</a:t>
            </a:r>
          </a:p>
        </p:txBody>
      </p:sp>
      <p:sp>
        <p:nvSpPr>
          <p:cNvPr id="47107"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Only have an undergraduate or masters degree in psychology or social work</a:t>
            </a:r>
          </a:p>
          <a:p>
            <a:pPr eaLnBrk="1" hangingPunct="1"/>
            <a:r>
              <a:rPr lang="en-US" altLang="en-US" sz="3600" smtClean="0">
                <a:latin typeface="Times New Roman" panose="02020603050405020304" pitchFamily="18" charset="0"/>
              </a:rPr>
              <a:t>Work to improve the lives of others</a:t>
            </a:r>
          </a:p>
          <a:p>
            <a:pPr eaLnBrk="1" hangingPunct="1"/>
            <a:r>
              <a:rPr lang="en-US" altLang="en-US" sz="3600" smtClean="0">
                <a:latin typeface="Times New Roman" panose="02020603050405020304" pitchFamily="18" charset="0"/>
              </a:rPr>
              <a:t>Work for the government, schools, and residential facilities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Blair-Broek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History and Perspectives</a:t>
            </a:r>
          </a:p>
        </p:txBody>
      </p:sp>
      <p:sp>
        <p:nvSpPr>
          <p:cNvPr id="49155" name="Rectangle 3"/>
          <p:cNvSpPr>
            <a:spLocks noGrp="1" noChangeArrowheads="1"/>
          </p:cNvSpPr>
          <p:nvPr>
            <p:ph type="subTitle" idx="1"/>
          </p:nvPr>
        </p:nvSpPr>
        <p:spPr>
          <a:xfrm>
            <a:off x="1447800" y="228600"/>
            <a:ext cx="6400800" cy="1752600"/>
          </a:xfrm>
        </p:spPr>
        <p:txBody>
          <a:bodyPr/>
          <a:lstStyle/>
          <a:p>
            <a:pPr eaLnBrk="1" hangingPunct="1"/>
            <a:r>
              <a:rPr lang="en-US" altLang="en-US" sz="4800" smtClean="0">
                <a:latin typeface="Times New Roman" panose="02020603050405020304" pitchFamily="18" charset="0"/>
              </a:rPr>
              <a:t>Module 02</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txBox="1">
            <a:spLocks noChangeArrowheads="1"/>
          </p:cNvSpPr>
          <p:nvPr/>
        </p:nvSpPr>
        <p:spPr bwMode="auto">
          <a:xfrm>
            <a:off x="466725" y="28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Prescientific Psychology</a:t>
            </a:r>
          </a:p>
        </p:txBody>
      </p:sp>
      <p:sp>
        <p:nvSpPr>
          <p:cNvPr id="50179" name="Rectangle 3"/>
          <p:cNvSpPr txBox="1">
            <a:spLocks noChangeArrowheads="1"/>
          </p:cNvSpPr>
          <p:nvPr/>
        </p:nvSpPr>
        <p:spPr bwMode="auto">
          <a:xfrm>
            <a:off x="442913" y="1295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Berlin Sans FB" panose="020E0602020502020306" pitchFamily="34" charset="0"/>
              </a:rPr>
              <a:t>Socrates (469-399 BCE) and Plato (428-348 BCE)</a:t>
            </a:r>
          </a:p>
        </p:txBody>
      </p:sp>
      <p:sp>
        <p:nvSpPr>
          <p:cNvPr id="50180" name="Rectangle 4"/>
          <p:cNvSpPr>
            <a:spLocks noChangeArrowheads="1"/>
          </p:cNvSpPr>
          <p:nvPr/>
        </p:nvSpPr>
        <p:spPr bwMode="auto">
          <a:xfrm>
            <a:off x="457200" y="5181600"/>
            <a:ext cx="8229600" cy="1295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600">
                <a:latin typeface="Berlin Sans FB" panose="020E0602020502020306" pitchFamily="34" charset="0"/>
              </a:rPr>
              <a:t>Socrates and his student Plato believed that the mind was separate from the body, that it continued to exist after death, and that ideas were innate.</a:t>
            </a:r>
          </a:p>
        </p:txBody>
      </p:sp>
      <p:sp>
        <p:nvSpPr>
          <p:cNvPr id="50181" name="Text Box 8"/>
          <p:cNvSpPr txBox="1">
            <a:spLocks noChangeArrowheads="1"/>
          </p:cNvSpPr>
          <p:nvPr/>
        </p:nvSpPr>
        <p:spPr bwMode="auto">
          <a:xfrm rot="-5400000">
            <a:off x="976313" y="4419600"/>
            <a:ext cx="9667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Berlin Sans FB" panose="020E0602020502020306" pitchFamily="34" charset="0"/>
              </a:rPr>
              <a:t>Socrates</a:t>
            </a:r>
          </a:p>
        </p:txBody>
      </p:sp>
      <p:sp>
        <p:nvSpPr>
          <p:cNvPr id="50182" name="Text Box 9"/>
          <p:cNvSpPr txBox="1">
            <a:spLocks noChangeArrowheads="1"/>
          </p:cNvSpPr>
          <p:nvPr/>
        </p:nvSpPr>
        <p:spPr bwMode="auto">
          <a:xfrm rot="-5400000">
            <a:off x="4842669" y="4614069"/>
            <a:ext cx="8763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Berlin Sans FB" panose="020E0602020502020306" pitchFamily="34" charset="0"/>
              </a:rPr>
              <a:t>Plato</a:t>
            </a:r>
          </a:p>
        </p:txBody>
      </p:sp>
      <p:pic>
        <p:nvPicPr>
          <p:cNvPr id="50183" name="Picture 12" descr="socratesb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71713"/>
            <a:ext cx="20669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3"/>
          <p:cNvSpPr>
            <a:spLocks noChangeArrowheads="1"/>
          </p:cNvSpPr>
          <p:nvPr/>
        </p:nvSpPr>
        <p:spPr bwMode="auto">
          <a:xfrm rot="5400000">
            <a:off x="2861469" y="4048919"/>
            <a:ext cx="1866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Berlin Sans FB" panose="020E0602020502020306" pitchFamily="34" charset="0"/>
              </a:rPr>
              <a:t>http://www.law.umkc.edu</a:t>
            </a:r>
          </a:p>
        </p:txBody>
      </p:sp>
      <p:pic>
        <p:nvPicPr>
          <p:cNvPr id="50185" name="Picture 15" descr="pl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314575"/>
            <a:ext cx="2001838"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16"/>
          <p:cNvSpPr>
            <a:spLocks noChangeArrowheads="1"/>
          </p:cNvSpPr>
          <p:nvPr/>
        </p:nvSpPr>
        <p:spPr bwMode="auto">
          <a:xfrm rot="5400000">
            <a:off x="6566694" y="4082256"/>
            <a:ext cx="1866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Berlin Sans FB" panose="020E0602020502020306" pitchFamily="34" charset="0"/>
              </a:rPr>
              <a:t>http://www.law.umkc.edu</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txBox="1">
            <a:spLocks noChangeArrowheads="1"/>
          </p:cNvSpPr>
          <p:nvPr/>
        </p:nvSpPr>
        <p:spPr bwMode="auto">
          <a:xfrm>
            <a:off x="6858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Prescientific Psychology</a:t>
            </a:r>
          </a:p>
        </p:txBody>
      </p:sp>
      <p:sp>
        <p:nvSpPr>
          <p:cNvPr id="52227" name="Rectangle 3"/>
          <p:cNvSpPr txBox="1">
            <a:spLocks noChangeArrowheads="1"/>
          </p:cNvSpPr>
          <p:nvPr/>
        </p:nvSpPr>
        <p:spPr bwMode="auto">
          <a:xfrm>
            <a:off x="442913" y="1295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Berlin Sans FB" panose="020E0602020502020306" pitchFamily="34" charset="0"/>
              </a:rPr>
              <a:t>Rene Descartes </a:t>
            </a:r>
            <a:r>
              <a:rPr lang="en-US" altLang="en-US" sz="2800">
                <a:solidFill>
                  <a:schemeClr val="tx2"/>
                </a:solidFill>
                <a:latin typeface="Berlin Sans FB" panose="020E0602020502020306" pitchFamily="34" charset="0"/>
              </a:rPr>
              <a:t>(1596-1650)</a:t>
            </a:r>
            <a:endParaRPr lang="en-US" altLang="en-US" sz="2800">
              <a:latin typeface="Berlin Sans FB" panose="020E0602020502020306" pitchFamily="34" charset="0"/>
            </a:endParaRPr>
          </a:p>
        </p:txBody>
      </p:sp>
      <p:sp>
        <p:nvSpPr>
          <p:cNvPr id="52228" name="Rectangle 4"/>
          <p:cNvSpPr>
            <a:spLocks noChangeArrowheads="1"/>
          </p:cNvSpPr>
          <p:nvPr/>
        </p:nvSpPr>
        <p:spPr bwMode="auto">
          <a:xfrm>
            <a:off x="457200" y="5105400"/>
            <a:ext cx="8229600" cy="1371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latin typeface="Berlin Sans FB" panose="020E0602020502020306" pitchFamily="34" charset="0"/>
              </a:rPr>
              <a:t>Descartes, like Plato, believed in soul (mind) body separation but speculated on how the immaterial mind and the physical body communicated. </a:t>
            </a:r>
          </a:p>
        </p:txBody>
      </p:sp>
      <p:pic>
        <p:nvPicPr>
          <p:cNvPr id="52229" name="Picture 7" descr="Descar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81200"/>
            <a:ext cx="21669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descr="ref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2386013"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rot="5400000">
            <a:off x="2620169" y="3731419"/>
            <a:ext cx="1892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Berlin Sans FB" panose="020E0602020502020306" pitchFamily="34" charset="0"/>
              </a:rPr>
              <a:t>http://www.spacerad.com</a:t>
            </a:r>
          </a:p>
        </p:txBody>
      </p:sp>
      <p:sp>
        <p:nvSpPr>
          <p:cNvPr id="52232" name="Rectangle 10"/>
          <p:cNvSpPr>
            <a:spLocks noChangeArrowheads="1"/>
          </p:cNvSpPr>
          <p:nvPr/>
        </p:nvSpPr>
        <p:spPr bwMode="auto">
          <a:xfrm rot="5400000">
            <a:off x="7220744" y="3904456"/>
            <a:ext cx="1377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Berlin Sans FB" panose="020E0602020502020306" pitchFamily="34" charset="0"/>
              </a:rPr>
              <a:t>http://ocw.mit.edu</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Prescientific Psychology</a:t>
            </a:r>
          </a:p>
        </p:txBody>
      </p:sp>
      <p:sp>
        <p:nvSpPr>
          <p:cNvPr id="53251" name="Rectangle 3"/>
          <p:cNvSpPr txBox="1">
            <a:spLocks noChangeArrowheads="1"/>
          </p:cNvSpPr>
          <p:nvPr/>
        </p:nvSpPr>
        <p:spPr bwMode="auto">
          <a:xfrm>
            <a:off x="442913" y="1295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Berlin Sans FB" panose="020E0602020502020306" pitchFamily="34" charset="0"/>
              </a:rPr>
              <a:t>John Locke (1632-1704)</a:t>
            </a:r>
          </a:p>
        </p:txBody>
      </p:sp>
      <p:sp>
        <p:nvSpPr>
          <p:cNvPr id="53252" name="Rectangle 4"/>
          <p:cNvSpPr>
            <a:spLocks noChangeArrowheads="1"/>
          </p:cNvSpPr>
          <p:nvPr/>
        </p:nvSpPr>
        <p:spPr bwMode="auto">
          <a:xfrm>
            <a:off x="457200" y="4800600"/>
            <a:ext cx="8229600" cy="914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US" altLang="en-US" sz="2800">
                <a:latin typeface="Berlin Sans FB" panose="020E0602020502020306" pitchFamily="34" charset="0"/>
              </a:rPr>
              <a:t>Locke held that the mind is a </a:t>
            </a:r>
            <a:r>
              <a:rPr lang="en-US" altLang="en-US" sz="2800" i="1">
                <a:latin typeface="Berlin Sans FB" panose="020E0602020502020306" pitchFamily="34" charset="0"/>
              </a:rPr>
              <a:t>tabula rasa</a:t>
            </a:r>
            <a:r>
              <a:rPr lang="en-US" altLang="en-US" sz="2800">
                <a:latin typeface="Berlin Sans FB" panose="020E0602020502020306" pitchFamily="34" charset="0"/>
              </a:rPr>
              <a:t> or blank sheet at birth and experience writes on it.</a:t>
            </a:r>
          </a:p>
          <a:p>
            <a:pPr algn="ctr">
              <a:buFont typeface="Wingdings" panose="05000000000000000000" pitchFamily="2" charset="2"/>
              <a:buNone/>
            </a:pPr>
            <a:r>
              <a:rPr lang="en-US" altLang="en-US" sz="2800">
                <a:latin typeface="Berlin Sans FB" panose="020E0602020502020306" pitchFamily="34" charset="0"/>
              </a:rPr>
              <a:t>He would be an advocate of </a:t>
            </a:r>
            <a:r>
              <a:rPr lang="en-US" altLang="en-US" sz="2800" u="sng">
                <a:latin typeface="Berlin Sans FB" panose="020E0602020502020306" pitchFamily="34" charset="0"/>
              </a:rPr>
              <a:t>nurture</a:t>
            </a:r>
            <a:r>
              <a:rPr lang="en-US" altLang="en-US" sz="2800">
                <a:latin typeface="Berlin Sans FB" panose="020E0602020502020306" pitchFamily="34" charset="0"/>
              </a:rPr>
              <a:t> rather than </a:t>
            </a:r>
            <a:r>
              <a:rPr lang="en-US" altLang="en-US" sz="2800" u="sng">
                <a:latin typeface="Berlin Sans FB" panose="020E0602020502020306" pitchFamily="34" charset="0"/>
              </a:rPr>
              <a:t>nature</a:t>
            </a:r>
          </a:p>
        </p:txBody>
      </p:sp>
      <p:pic>
        <p:nvPicPr>
          <p:cNvPr id="53253" name="Picture 5" descr="John_Loc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788" y="1905000"/>
            <a:ext cx="210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6"/>
          <p:cNvSpPr>
            <a:spLocks noChangeArrowheads="1"/>
          </p:cNvSpPr>
          <p:nvPr/>
        </p:nvSpPr>
        <p:spPr bwMode="auto">
          <a:xfrm rot="5400000">
            <a:off x="4370388" y="3111500"/>
            <a:ext cx="2782887"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Berlin Sans FB" panose="020E0602020502020306" pitchFamily="34" charset="0"/>
              </a:rPr>
              <a:t>biografieonline.it/img/bio/John_Locke.jpg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latin typeface="Berlin Sans FB" panose="020E0602020502020306" pitchFamily="34" charset="0"/>
              </a:rPr>
              <a:t>Prescientific Psychology</a:t>
            </a:r>
          </a:p>
        </p:txBody>
      </p:sp>
      <p:graphicFrame>
        <p:nvGraphicFramePr>
          <p:cNvPr id="6" name="Group 30"/>
          <p:cNvGraphicFramePr>
            <a:graphicFrameLocks/>
          </p:cNvGraphicFramePr>
          <p:nvPr/>
        </p:nvGraphicFramePr>
        <p:xfrm>
          <a:off x="457200" y="2514600"/>
          <a:ext cx="8229600" cy="2708276"/>
        </p:xfrm>
        <a:graphic>
          <a:graphicData uri="http://schemas.openxmlformats.org/drawingml/2006/table">
            <a:tbl>
              <a:tblPr>
                <a:tableStyleId>{284E427A-3D55-4303-BF80-6455036E1DE7}</a:tableStyleId>
              </a:tblPr>
              <a:tblGrid>
                <a:gridCol w="4114800"/>
                <a:gridCol w="4114800"/>
              </a:tblGrid>
              <a:tr h="903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Some ideas are inborn</a:t>
                      </a:r>
                      <a:endParaRPr kumimoji="0" lang="en-US" sz="2800" b="1" i="0" u="none" strike="noStrike" cap="none" normalizeH="0" baseline="0" dirty="0" smtClean="0">
                        <a:ln>
                          <a:noFill/>
                        </a:ln>
                        <a:solidFill>
                          <a:schemeClr val="tx1"/>
                        </a:solidFill>
                        <a:effectLst/>
                        <a:latin typeface="Berlin Sans FB" pitchFamily="34"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The mind is a blank slate</a:t>
                      </a:r>
                      <a:endParaRPr kumimoji="0" lang="en-US" sz="2800" b="1" i="0" u="none" strike="noStrike" cap="none" normalizeH="0" baseline="0" dirty="0" smtClean="0">
                        <a:ln>
                          <a:noFill/>
                        </a:ln>
                        <a:solidFill>
                          <a:schemeClr val="tx1"/>
                        </a:solidFill>
                        <a:effectLst/>
                        <a:latin typeface="Berlin Sans FB" pitchFamily="34" charset="0"/>
                      </a:endParaRPr>
                    </a:p>
                  </a:txBody>
                  <a:tcPr anchor="ctr" anchorCtr="1" horzOverflow="overflow"/>
                </a:tc>
              </a:tr>
              <a:tr h="903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Socrates</a:t>
                      </a:r>
                      <a:endParaRPr kumimoji="0" lang="en-US" sz="2800" b="0" i="0" u="none" strike="noStrike" cap="none" normalizeH="0" baseline="0" dirty="0" smtClean="0">
                        <a:ln>
                          <a:noFill/>
                        </a:ln>
                        <a:solidFill>
                          <a:schemeClr val="tx1"/>
                        </a:solidFill>
                        <a:effectLst/>
                        <a:latin typeface="Berlin Sans FB" pitchFamily="34"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Aristotle</a:t>
                      </a:r>
                      <a:endParaRPr kumimoji="0" lang="en-US" sz="2800" b="0" i="0" u="none" strike="noStrike" cap="none" normalizeH="0" baseline="0" dirty="0" smtClean="0">
                        <a:ln>
                          <a:noFill/>
                        </a:ln>
                        <a:solidFill>
                          <a:schemeClr val="tx1"/>
                        </a:solidFill>
                        <a:effectLst/>
                        <a:latin typeface="Berlin Sans FB" pitchFamily="34" charset="0"/>
                      </a:endParaRPr>
                    </a:p>
                  </a:txBody>
                  <a:tcPr anchor="ctr" anchorCtr="1" horzOverflow="overflow"/>
                </a:tc>
              </a:tr>
              <a:tr h="901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Plato</a:t>
                      </a:r>
                      <a:endParaRPr kumimoji="0" lang="en-US" sz="2800" b="0" i="0" u="none" strike="noStrike" cap="none" normalizeH="0" baseline="0" dirty="0" smtClean="0">
                        <a:ln>
                          <a:noFill/>
                        </a:ln>
                        <a:solidFill>
                          <a:schemeClr val="tx1"/>
                        </a:solidFill>
                        <a:effectLst/>
                        <a:latin typeface="Berlin Sans FB" pitchFamily="34"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latin typeface="Berlin Sans FB" pitchFamily="34" charset="0"/>
                        </a:rPr>
                        <a:t>Locke</a:t>
                      </a:r>
                      <a:endParaRPr kumimoji="0" lang="en-US" sz="2800" b="0" i="0" u="none" strike="noStrike" cap="none" normalizeH="0" baseline="0" dirty="0" smtClean="0">
                        <a:ln>
                          <a:noFill/>
                        </a:ln>
                        <a:solidFill>
                          <a:schemeClr val="tx1"/>
                        </a:solidFill>
                        <a:effectLst/>
                        <a:latin typeface="Berlin Sans FB" pitchFamily="34" charset="0"/>
                      </a:endParaRPr>
                    </a:p>
                  </a:txBody>
                  <a:tcPr anchor="ctr" anchorCtr="1" horzOverflow="overflow"/>
                </a:tc>
              </a:tr>
            </a:tbl>
          </a:graphicData>
        </a:graphic>
      </p:graphicFrame>
      <p:sp>
        <p:nvSpPr>
          <p:cNvPr id="54276" name="Rectangle 27"/>
          <p:cNvSpPr txBox="1">
            <a:spLocks noChangeArrowheads="1"/>
          </p:cNvSpPr>
          <p:nvPr/>
        </p:nvSpPr>
        <p:spPr bwMode="auto">
          <a:xfrm>
            <a:off x="442913" y="1295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a:latin typeface="Berlin Sans FB" panose="020E0602020502020306" pitchFamily="34" charset="0"/>
              </a:rPr>
              <a:t>How are ideas formed?</a:t>
            </a:r>
          </a:p>
        </p:txBody>
      </p:sp>
      <p:sp>
        <p:nvSpPr>
          <p:cNvPr id="2" name="TextBox 1"/>
          <p:cNvSpPr txBox="1">
            <a:spLocks noChangeArrowheads="1"/>
          </p:cNvSpPr>
          <p:nvPr/>
        </p:nvSpPr>
        <p:spPr bwMode="auto">
          <a:xfrm>
            <a:off x="1295400" y="54864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Berlin Sans FB" panose="020E0602020502020306" pitchFamily="34" charset="0"/>
              </a:rPr>
              <a:t>NATURE</a:t>
            </a:r>
          </a:p>
        </p:txBody>
      </p:sp>
      <p:sp>
        <p:nvSpPr>
          <p:cNvPr id="8" name="TextBox 7"/>
          <p:cNvSpPr txBox="1">
            <a:spLocks noChangeArrowheads="1"/>
          </p:cNvSpPr>
          <p:nvPr/>
        </p:nvSpPr>
        <p:spPr bwMode="auto">
          <a:xfrm>
            <a:off x="5257800" y="54864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Berlin Sans FB" panose="020E0602020502020306" pitchFamily="34" charset="0"/>
              </a:rPr>
              <a:t>NURTURE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Modern Psychology’s Nineteenth-Century Roots</a:t>
            </a:r>
          </a:p>
        </p:txBody>
      </p:sp>
      <p:sp>
        <p:nvSpPr>
          <p:cNvPr id="55299"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2: History and Perspectives</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Psychologist</a:t>
            </a:r>
          </a:p>
        </p:txBody>
      </p:sp>
      <p:sp>
        <p:nvSpPr>
          <p:cNvPr id="9219" name="Rectangle 3"/>
          <p:cNvSpPr>
            <a:spLocks noGrp="1" noChangeArrowheads="1"/>
          </p:cNvSpPr>
          <p:nvPr>
            <p:ph type="body" idx="1"/>
          </p:nvPr>
        </p:nvSpPr>
        <p:spPr>
          <a:xfrm>
            <a:off x="457200" y="1600200"/>
            <a:ext cx="7924800" cy="2362200"/>
          </a:xfrm>
        </p:spPr>
        <p:txBody>
          <a:bodyPr/>
          <a:lstStyle/>
          <a:p>
            <a:pPr eaLnBrk="1" hangingPunct="1"/>
            <a:r>
              <a:rPr lang="en-US" altLang="en-US" sz="3600" smtClean="0">
                <a:latin typeface="Times New Roman" panose="02020603050405020304" pitchFamily="18" charset="0"/>
              </a:rPr>
              <a:t>Need a doctorate graduate degree</a:t>
            </a:r>
          </a:p>
          <a:p>
            <a:pPr eaLnBrk="1" hangingPunct="1"/>
            <a:r>
              <a:rPr lang="en-US" altLang="en-US" sz="3600" smtClean="0">
                <a:latin typeface="Times New Roman" panose="02020603050405020304" pitchFamily="18" charset="0"/>
              </a:rPr>
              <a:t>May take 4-6 years to earn a doctorate in a subfield</a:t>
            </a:r>
          </a:p>
        </p:txBody>
      </p:sp>
      <p:sp>
        <p:nvSpPr>
          <p:cNvPr id="9220" name="Text Box 4"/>
          <p:cNvSpPr txBox="1">
            <a:spLocks noChangeArrowheads="1"/>
          </p:cNvSpPr>
          <p:nvPr/>
        </p:nvSpPr>
        <p:spPr bwMode="auto">
          <a:xfrm>
            <a:off x="6172200" y="1981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9222" name="Picture 6" descr="http://cdn.memegenerator.net/instances/400x/3800429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8" y="2971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Structuralism</a:t>
            </a:r>
          </a:p>
        </p:txBody>
      </p:sp>
      <p:sp>
        <p:nvSpPr>
          <p:cNvPr id="56323" name="Rectangle 3"/>
          <p:cNvSpPr>
            <a:spLocks noGrp="1" noChangeArrowheads="1"/>
          </p:cNvSpPr>
          <p:nvPr>
            <p:ph type="body" sz="half" idx="1"/>
          </p:nvPr>
        </p:nvSpPr>
        <p:spPr>
          <a:xfrm>
            <a:off x="304800" y="1447800"/>
            <a:ext cx="8534400" cy="5181600"/>
          </a:xfrm>
        </p:spPr>
        <p:txBody>
          <a:bodyPr/>
          <a:lstStyle/>
          <a:p>
            <a:pPr eaLnBrk="1" hangingPunct="1"/>
            <a:r>
              <a:rPr lang="en-US" altLang="en-US" sz="4000" smtClean="0">
                <a:latin typeface="Times New Roman" panose="02020603050405020304" pitchFamily="18" charset="0"/>
              </a:rPr>
              <a:t>Theory that the structure of conscious experience could be understood by analyzing the basic elements of thoughts and sensations.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Wilhelm Wundt (1832-1920)</a:t>
            </a:r>
          </a:p>
        </p:txBody>
      </p:sp>
      <p:sp>
        <p:nvSpPr>
          <p:cNvPr id="57347" name="Rectangle 3"/>
          <p:cNvSpPr>
            <a:spLocks noGrp="1" noChangeArrowheads="1"/>
          </p:cNvSpPr>
          <p:nvPr>
            <p:ph type="body" sz="half" idx="1"/>
          </p:nvPr>
        </p:nvSpPr>
        <p:spPr>
          <a:xfrm>
            <a:off x="457200" y="1600200"/>
            <a:ext cx="7924800" cy="4525963"/>
          </a:xfrm>
        </p:spPr>
        <p:txBody>
          <a:bodyPr/>
          <a:lstStyle/>
          <a:p>
            <a:pPr eaLnBrk="1" hangingPunct="1"/>
            <a:r>
              <a:rPr lang="en-US" altLang="en-US" sz="3600" smtClean="0">
                <a:latin typeface="Times New Roman" panose="02020603050405020304" pitchFamily="18" charset="0"/>
              </a:rPr>
              <a:t>The “father of psychology”</a:t>
            </a:r>
          </a:p>
          <a:p>
            <a:pPr eaLnBrk="1" hangingPunct="1"/>
            <a:r>
              <a:rPr lang="en-US" altLang="en-US" sz="3600" smtClean="0">
                <a:latin typeface="Times New Roman" panose="02020603050405020304" pitchFamily="18" charset="0"/>
              </a:rPr>
              <a:t>Founder of modern psychology</a:t>
            </a:r>
          </a:p>
          <a:p>
            <a:pPr eaLnBrk="1" hangingPunct="1"/>
            <a:r>
              <a:rPr lang="en-US" altLang="en-US" sz="3600" smtClean="0">
                <a:latin typeface="Times New Roman" panose="02020603050405020304" pitchFamily="18" charset="0"/>
              </a:rPr>
              <a:t>Opened the first psychology lab in 1879</a:t>
            </a:r>
          </a:p>
        </p:txBody>
      </p:sp>
      <p:pic>
        <p:nvPicPr>
          <p:cNvPr id="57348" name="Picture 12" descr="Blair-Broeker_02U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657600"/>
            <a:ext cx="393541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n-US" altLang="en-US" smtClean="0">
                <a:latin typeface="Times New Roman" panose="02020603050405020304" pitchFamily="18" charset="0"/>
              </a:rPr>
              <a:t>E.B. Titchener (1867-1927)</a:t>
            </a:r>
          </a:p>
        </p:txBody>
      </p:sp>
      <p:sp>
        <p:nvSpPr>
          <p:cNvPr id="58371" name="Rectangle 5"/>
          <p:cNvSpPr>
            <a:spLocks noGrp="1" noChangeArrowheads="1"/>
          </p:cNvSpPr>
          <p:nvPr>
            <p:ph type="body" sz="half" idx="1"/>
          </p:nvPr>
        </p:nvSpPr>
        <p:spPr>
          <a:xfrm>
            <a:off x="304800" y="1447800"/>
            <a:ext cx="8305800" cy="5181600"/>
          </a:xfrm>
        </p:spPr>
        <p:txBody>
          <a:bodyPr/>
          <a:lstStyle/>
          <a:p>
            <a:pPr eaLnBrk="1" hangingPunct="1"/>
            <a:r>
              <a:rPr lang="en-US" altLang="en-US" sz="3600" smtClean="0">
                <a:latin typeface="Times New Roman" panose="02020603050405020304" pitchFamily="18" charset="0"/>
              </a:rPr>
              <a:t>Analyzed the intensity, clarity and quality of the parts of consciousness</a:t>
            </a:r>
            <a:endParaRPr lang="en-US" altLang="en-US" sz="4000" smtClean="0">
              <a:latin typeface="Times New Roman" panose="02020603050405020304" pitchFamily="18" charset="0"/>
            </a:endParaRPr>
          </a:p>
          <a:p>
            <a:pPr eaLnBrk="1" hangingPunct="1"/>
            <a:r>
              <a:rPr lang="en-US" altLang="en-US" sz="3600" smtClean="0">
                <a:latin typeface="Times New Roman" panose="02020603050405020304" pitchFamily="18" charset="0"/>
              </a:rPr>
              <a:t>Founder of structuralism</a:t>
            </a:r>
          </a:p>
        </p:txBody>
      </p:sp>
      <p:pic>
        <p:nvPicPr>
          <p:cNvPr id="58372" name="Picture 10" descr="Blair-Broeker_02U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90800"/>
            <a:ext cx="3089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History 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altLang="en-US" smtClean="0">
                <a:latin typeface="Times New Roman" panose="02020603050405020304" pitchFamily="18" charset="0"/>
              </a:rPr>
              <a:t>Gestalt Psychology</a:t>
            </a:r>
          </a:p>
        </p:txBody>
      </p:sp>
      <p:sp>
        <p:nvSpPr>
          <p:cNvPr id="60419" name="Rectangle 5"/>
          <p:cNvSpPr>
            <a:spLocks noGrp="1" noChangeArrowheads="1"/>
          </p:cNvSpPr>
          <p:nvPr>
            <p:ph type="body" idx="1"/>
          </p:nvPr>
        </p:nvSpPr>
        <p:spPr/>
        <p:txBody>
          <a:bodyPr/>
          <a:lstStyle/>
          <a:p>
            <a:pPr eaLnBrk="1" hangingPunct="1"/>
            <a:r>
              <a:rPr lang="en-US" altLang="en-US" sz="3600" smtClean="0">
                <a:latin typeface="Times New Roman" panose="02020603050405020304" pitchFamily="18" charset="0"/>
              </a:rPr>
              <a:t>Psychological perspective that emphasized our tendency to integrate pieces of information into meaningful wholes.</a:t>
            </a:r>
          </a:p>
          <a:p>
            <a:pPr eaLnBrk="1" hangingPunct="1"/>
            <a:r>
              <a:rPr lang="en-US" altLang="en-US" sz="3600" smtClean="0">
                <a:latin typeface="Times New Roman" panose="02020603050405020304" pitchFamily="18" charset="0"/>
              </a:rPr>
              <a:t>The whole is different from the sum of its parts.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History 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Functionalism</a:t>
            </a:r>
          </a:p>
        </p:txBody>
      </p:sp>
      <p:sp>
        <p:nvSpPr>
          <p:cNvPr id="62467" name="Rectangle 3"/>
          <p:cNvSpPr>
            <a:spLocks noGrp="1" noChangeArrowheads="1"/>
          </p:cNvSpPr>
          <p:nvPr>
            <p:ph type="body" sz="half" idx="1"/>
          </p:nvPr>
        </p:nvSpPr>
        <p:spPr>
          <a:xfrm>
            <a:off x="533400" y="1524000"/>
            <a:ext cx="8382000" cy="4525963"/>
          </a:xfrm>
        </p:spPr>
        <p:txBody>
          <a:bodyPr/>
          <a:lstStyle/>
          <a:p>
            <a:pPr eaLnBrk="1" hangingPunct="1"/>
            <a:r>
              <a:rPr lang="en-US" altLang="en-US" sz="4000" smtClean="0">
                <a:latin typeface="Times New Roman" panose="02020603050405020304" pitchFamily="18" charset="0"/>
              </a:rPr>
              <a:t>Theory that emphasized the functions of consciousness or the ways consciousness helps people adapt to their environment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William James (1842-1910)</a:t>
            </a:r>
          </a:p>
        </p:txBody>
      </p:sp>
      <p:sp>
        <p:nvSpPr>
          <p:cNvPr id="63491" name="Rectangle 3"/>
          <p:cNvSpPr>
            <a:spLocks noGrp="1" noChangeArrowheads="1"/>
          </p:cNvSpPr>
          <p:nvPr>
            <p:ph type="body" sz="half" idx="1"/>
          </p:nvPr>
        </p:nvSpPr>
        <p:spPr>
          <a:xfrm>
            <a:off x="228600" y="1524000"/>
            <a:ext cx="4876800" cy="4525963"/>
          </a:xfrm>
        </p:spPr>
        <p:txBody>
          <a:bodyPr/>
          <a:lstStyle/>
          <a:p>
            <a:pPr eaLnBrk="1" hangingPunct="1"/>
            <a:r>
              <a:rPr lang="en-US" altLang="en-US" smtClean="0">
                <a:latin typeface="Times New Roman" panose="02020603050405020304" pitchFamily="18" charset="0"/>
              </a:rPr>
              <a:t>First American psychologist</a:t>
            </a:r>
          </a:p>
          <a:p>
            <a:pPr eaLnBrk="1" hangingPunct="1"/>
            <a:r>
              <a:rPr lang="en-US" altLang="en-US" smtClean="0">
                <a:latin typeface="Times New Roman" panose="02020603050405020304" pitchFamily="18" charset="0"/>
              </a:rPr>
              <a:t>Author of the first psychology textbook</a:t>
            </a:r>
          </a:p>
          <a:p>
            <a:pPr lvl="1" eaLnBrk="1" hangingPunct="1"/>
            <a:r>
              <a:rPr lang="en-US" altLang="en-US" smtClean="0">
                <a:latin typeface="Times New Roman" panose="02020603050405020304" pitchFamily="18" charset="0"/>
              </a:rPr>
              <a:t>The James</a:t>
            </a:r>
          </a:p>
          <a:p>
            <a:pPr eaLnBrk="1" hangingPunct="1"/>
            <a:r>
              <a:rPr lang="en-US" altLang="en-US" smtClean="0">
                <a:latin typeface="Times New Roman" panose="02020603050405020304" pitchFamily="18" charset="0"/>
              </a:rPr>
              <a:t>Founder of Functionalism</a:t>
            </a:r>
          </a:p>
        </p:txBody>
      </p:sp>
      <p:pic>
        <p:nvPicPr>
          <p:cNvPr id="63492" name="Picture 10" descr="Blair-Broeker_02UN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30338"/>
            <a:ext cx="38163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History 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Psychology’s American Groundbreakers</a:t>
            </a:r>
          </a:p>
        </p:txBody>
      </p:sp>
      <p:sp>
        <p:nvSpPr>
          <p:cNvPr id="65539"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2: History and Perspective</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Clinical Psychologist</a:t>
            </a:r>
          </a:p>
        </p:txBody>
      </p:sp>
      <p:sp>
        <p:nvSpPr>
          <p:cNvPr id="10243" name="Rectangle 3"/>
          <p:cNvSpPr>
            <a:spLocks noGrp="1" noChangeArrowheads="1"/>
          </p:cNvSpPr>
          <p:nvPr>
            <p:ph type="body" idx="1"/>
          </p:nvPr>
        </p:nvSpPr>
        <p:spPr>
          <a:xfrm>
            <a:off x="457200" y="1447800"/>
            <a:ext cx="7924800" cy="4525963"/>
          </a:xfrm>
        </p:spPr>
        <p:txBody>
          <a:bodyPr/>
          <a:lstStyle/>
          <a:p>
            <a:pPr eaLnBrk="1" hangingPunct="1"/>
            <a:r>
              <a:rPr lang="en-US" altLang="en-US" sz="3600" smtClean="0">
                <a:latin typeface="Times New Roman" panose="02020603050405020304" pitchFamily="18" charset="0"/>
              </a:rPr>
              <a:t>Diagnose and treat patients with psychological problems</a:t>
            </a:r>
          </a:p>
          <a:p>
            <a:pPr eaLnBrk="1" hangingPunct="1"/>
            <a:r>
              <a:rPr lang="en-US" altLang="en-US" sz="3600" smtClean="0">
                <a:latin typeface="Times New Roman" panose="02020603050405020304" pitchFamily="18" charset="0"/>
              </a:rPr>
              <a:t>Largest number of professional psychologists</a:t>
            </a:r>
          </a:p>
        </p:txBody>
      </p:sp>
      <p:sp>
        <p:nvSpPr>
          <p:cNvPr id="10244" name="Text Box 5"/>
          <p:cNvSpPr txBox="1">
            <a:spLocks noChangeArrowheads="1"/>
          </p:cNvSpPr>
          <p:nvPr/>
        </p:nvSpPr>
        <p:spPr bwMode="auto">
          <a:xfrm>
            <a:off x="6172200" y="1981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0246" name="Picture 6" descr="http://dreamelectric.files.wordpress.com/2012/02/mem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84613"/>
            <a:ext cx="48768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G. Stanley Hall</a:t>
            </a:r>
          </a:p>
        </p:txBody>
      </p:sp>
      <p:sp>
        <p:nvSpPr>
          <p:cNvPr id="6656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First American with a doctorate in psychology</a:t>
            </a:r>
          </a:p>
          <a:p>
            <a:pPr eaLnBrk="1" hangingPunct="1"/>
            <a:r>
              <a:rPr lang="en-US" altLang="en-US" sz="3600" smtClean="0">
                <a:latin typeface="Times New Roman" panose="02020603050405020304" pitchFamily="18" charset="0"/>
              </a:rPr>
              <a:t>Open the first psychology lab in U.S. at John Hopkins University</a:t>
            </a:r>
          </a:p>
          <a:p>
            <a:pPr eaLnBrk="1" hangingPunct="1"/>
            <a:r>
              <a:rPr lang="en-US" altLang="en-US" sz="3600" smtClean="0">
                <a:latin typeface="Times New Roman" panose="02020603050405020304" pitchFamily="18" charset="0"/>
              </a:rPr>
              <a:t>First president of the APA</a:t>
            </a:r>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581400"/>
            <a:ext cx="1938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Mary Whiton Calkins</a:t>
            </a:r>
          </a:p>
        </p:txBody>
      </p:sp>
      <p:sp>
        <p:nvSpPr>
          <p:cNvPr id="68611"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First woman to complete the requirements for a Ph.D. in psychology</a:t>
            </a:r>
          </a:p>
          <a:p>
            <a:pPr lvl="1" eaLnBrk="1" hangingPunct="1"/>
            <a:r>
              <a:rPr lang="en-US" altLang="en-US" smtClean="0">
                <a:latin typeface="Times New Roman" panose="02020603050405020304" pitchFamily="18" charset="0"/>
              </a:rPr>
              <a:t>Studied under William James</a:t>
            </a:r>
          </a:p>
          <a:p>
            <a:pPr lvl="1" eaLnBrk="1" hangingPunct="1"/>
            <a:r>
              <a:rPr lang="en-US" altLang="en-US" smtClean="0">
                <a:latin typeface="Times New Roman" panose="02020603050405020304" pitchFamily="18" charset="0"/>
              </a:rPr>
              <a:t>Harvard refused to award diploma</a:t>
            </a:r>
          </a:p>
          <a:p>
            <a:pPr eaLnBrk="1" hangingPunct="1"/>
            <a:r>
              <a:rPr lang="en-US" altLang="en-US" sz="3600" smtClean="0">
                <a:latin typeface="Times New Roman" panose="02020603050405020304" pitchFamily="18" charset="0"/>
              </a:rPr>
              <a:t>President of the APA in 1905</a:t>
            </a:r>
          </a:p>
          <a:p>
            <a:pPr eaLnBrk="1" hangingPunct="1"/>
            <a:endParaRPr lang="en-US" altLang="en-US" sz="3600" smtClean="0">
              <a:latin typeface="Times New Roman" panose="02020603050405020304" pitchFamily="18" charset="0"/>
            </a:endParaRPr>
          </a:p>
        </p:txBody>
      </p:sp>
      <p:pic>
        <p:nvPicPr>
          <p:cNvPr id="6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86200"/>
            <a:ext cx="17605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Margaret Floy Washburn</a:t>
            </a:r>
          </a:p>
        </p:txBody>
      </p:sp>
      <p:sp>
        <p:nvSpPr>
          <p:cNvPr id="69635"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First woman to receive a Ph.D. in psychology in the U.S.</a:t>
            </a:r>
          </a:p>
          <a:p>
            <a:pPr eaLnBrk="1" hangingPunct="1"/>
            <a:r>
              <a:rPr lang="en-US" altLang="en-US" sz="3600" smtClean="0">
                <a:latin typeface="Times New Roman" panose="02020603050405020304" pitchFamily="18" charset="0"/>
              </a:rPr>
              <a:t>2</a:t>
            </a:r>
            <a:r>
              <a:rPr lang="en-US" altLang="en-US" sz="3600" baseline="30000" smtClean="0">
                <a:latin typeface="Times New Roman" panose="02020603050405020304" pitchFamily="18" charset="0"/>
              </a:rPr>
              <a:t>nd</a:t>
            </a:r>
            <a:r>
              <a:rPr lang="en-US" altLang="en-US" sz="3600" smtClean="0">
                <a:latin typeface="Times New Roman" panose="02020603050405020304" pitchFamily="18" charset="0"/>
              </a:rPr>
              <a:t> woman to serve as APA President</a:t>
            </a:r>
          </a:p>
          <a:p>
            <a:pPr eaLnBrk="1" hangingPunct="1"/>
            <a:r>
              <a:rPr lang="en-US" altLang="en-US" sz="3600" smtClean="0">
                <a:latin typeface="Times New Roman" panose="02020603050405020304" pitchFamily="18" charset="0"/>
              </a:rPr>
              <a:t>Notable work in animal behavior</a:t>
            </a:r>
          </a:p>
        </p:txBody>
      </p:sp>
      <p:pic>
        <p:nvPicPr>
          <p:cNvPr id="696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19600"/>
            <a:ext cx="18351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Francis Cecil Sumner</a:t>
            </a:r>
          </a:p>
        </p:txBody>
      </p:sp>
      <p:sp>
        <p:nvSpPr>
          <p:cNvPr id="70659"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First African-American to receive a Ph.D. in psychology</a:t>
            </a:r>
          </a:p>
          <a:p>
            <a:pPr eaLnBrk="1" hangingPunct="1"/>
            <a:r>
              <a:rPr lang="en-US" altLang="en-US" sz="3600" smtClean="0">
                <a:latin typeface="Times New Roman" panose="02020603050405020304" pitchFamily="18" charset="0"/>
              </a:rPr>
              <a:t>Notable work in refuting racism</a:t>
            </a:r>
          </a:p>
          <a:p>
            <a:pPr lvl="1" eaLnBrk="1" hangingPunct="1"/>
            <a:r>
              <a:rPr lang="en-US" altLang="en-US" smtClean="0">
                <a:latin typeface="Times New Roman" panose="02020603050405020304" pitchFamily="18" charset="0"/>
              </a:rPr>
              <a:t>Showed eugenics as a faulty science</a:t>
            </a:r>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038600"/>
            <a:ext cx="2319338"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4000" smtClean="0">
                <a:latin typeface="Times New Roman" panose="02020603050405020304" pitchFamily="18" charset="0"/>
              </a:rPr>
              <a:t>Kenneth Clark/Mamie Philips Clark</a:t>
            </a:r>
          </a:p>
        </p:txBody>
      </p:sp>
      <p:sp>
        <p:nvSpPr>
          <p:cNvPr id="71683" name="Rectangle 3"/>
          <p:cNvSpPr>
            <a:spLocks noGrp="1" noChangeArrowheads="1"/>
          </p:cNvSpPr>
          <p:nvPr>
            <p:ph type="body" idx="1"/>
          </p:nvPr>
        </p:nvSpPr>
        <p:spPr>
          <a:xfrm>
            <a:off x="457200" y="1600200"/>
            <a:ext cx="5791200" cy="4525963"/>
          </a:xfrm>
        </p:spPr>
        <p:txBody>
          <a:bodyPr/>
          <a:lstStyle/>
          <a:p>
            <a:pPr eaLnBrk="1" hangingPunct="1"/>
            <a:r>
              <a:rPr lang="en-US" altLang="en-US" sz="3600" smtClean="0">
                <a:latin typeface="Times New Roman" panose="02020603050405020304" pitchFamily="18" charset="0"/>
              </a:rPr>
              <a:t>Educational psychologists</a:t>
            </a:r>
          </a:p>
          <a:p>
            <a:pPr eaLnBrk="1" hangingPunct="1"/>
            <a:r>
              <a:rPr lang="en-US" altLang="en-US" sz="3600" smtClean="0">
                <a:latin typeface="Times New Roman" panose="02020603050405020304" pitchFamily="18" charset="0"/>
              </a:rPr>
              <a:t>Studied institutionalized racism and effect on self-perception</a:t>
            </a:r>
          </a:p>
          <a:p>
            <a:pPr lvl="1" eaLnBrk="1" hangingPunct="1"/>
            <a:r>
              <a:rPr lang="en-US" altLang="en-US" smtClean="0">
                <a:latin typeface="Times New Roman" panose="02020603050405020304" pitchFamily="18" charset="0"/>
              </a:rPr>
              <a:t>The Doll Test</a:t>
            </a:r>
          </a:p>
          <a:p>
            <a:pPr eaLnBrk="1" hangingPunct="1"/>
            <a:r>
              <a:rPr lang="en-US" altLang="en-US" sz="3600" smtClean="0">
                <a:latin typeface="Times New Roman" panose="02020603050405020304" pitchFamily="18" charset="0"/>
              </a:rPr>
              <a:t>Studies were cited in “Brown v Board of Education”</a:t>
            </a:r>
          </a:p>
          <a:p>
            <a:pPr eaLnBrk="1" hangingPunct="1"/>
            <a:endParaRPr lang="en-US" altLang="en-US" sz="3600" smtClean="0">
              <a:latin typeface="Times New Roman" panose="02020603050405020304" pitchFamily="18" charset="0"/>
            </a:endParaRPr>
          </a:p>
        </p:txBody>
      </p:sp>
      <p:pic>
        <p:nvPicPr>
          <p:cNvPr id="716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491038"/>
            <a:ext cx="1973263"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Inez Beverly Prosser</a:t>
            </a:r>
          </a:p>
        </p:txBody>
      </p:sp>
      <p:sp>
        <p:nvSpPr>
          <p:cNvPr id="72707"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First African-American woman to receive a Ph.D. in psychology</a:t>
            </a:r>
          </a:p>
          <a:p>
            <a:pPr eaLnBrk="1" hangingPunct="1"/>
            <a:r>
              <a:rPr lang="en-US" altLang="en-US" sz="3600" smtClean="0">
                <a:latin typeface="Times New Roman" panose="02020603050405020304" pitchFamily="18" charset="0"/>
              </a:rPr>
              <a:t>Looked at the effect on segregation on the education of students.</a:t>
            </a:r>
          </a:p>
        </p:txBody>
      </p:sp>
      <p:pic>
        <p:nvPicPr>
          <p:cNvPr id="727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114800"/>
            <a:ext cx="1828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Contemporary Psychological Perspectives</a:t>
            </a:r>
          </a:p>
        </p:txBody>
      </p:sp>
      <p:sp>
        <p:nvSpPr>
          <p:cNvPr id="73731"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2: History and Perspectives</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Psychology in the Twentieth Century</a:t>
            </a:r>
          </a:p>
        </p:txBody>
      </p:sp>
      <p:sp>
        <p:nvSpPr>
          <p:cNvPr id="74755"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2: History and Perspectives</a:t>
            </a:r>
          </a:p>
          <a:p>
            <a:pPr eaLnBrk="1" hangingPunct="1"/>
            <a:endParaRPr lang="en-US" altLang="en-US" sz="24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Psychological Perspectives</a:t>
            </a:r>
          </a:p>
        </p:txBody>
      </p:sp>
      <p:sp>
        <p:nvSpPr>
          <p:cNvPr id="75779"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Method of classifying a collection of ideas</a:t>
            </a:r>
          </a:p>
          <a:p>
            <a:pPr eaLnBrk="1" hangingPunct="1"/>
            <a:r>
              <a:rPr lang="en-US" altLang="en-US" sz="3600" smtClean="0">
                <a:latin typeface="Times New Roman" panose="02020603050405020304" pitchFamily="18" charset="0"/>
              </a:rPr>
              <a:t>Also called “schools of thought”</a:t>
            </a:r>
          </a:p>
          <a:p>
            <a:pPr eaLnBrk="1" hangingPunct="1"/>
            <a:r>
              <a:rPr lang="en-US" altLang="en-US" sz="3600" smtClean="0">
                <a:latin typeface="Times New Roman" panose="02020603050405020304" pitchFamily="18" charset="0"/>
              </a:rPr>
              <a:t>Also called “psychological approaches”</a:t>
            </a:r>
          </a:p>
          <a:p>
            <a:pPr eaLnBrk="1" hangingPunct="1"/>
            <a:r>
              <a:rPr lang="en-US" altLang="en-US" sz="3600" smtClean="0">
                <a:latin typeface="Times New Roman" panose="02020603050405020304" pitchFamily="18" charset="0"/>
              </a:rPr>
              <a:t>To view behavior from a particular perspective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Cognitive Perspective</a:t>
            </a:r>
          </a:p>
        </p:txBody>
      </p:sp>
      <p:sp>
        <p:nvSpPr>
          <p:cNvPr id="7680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School of thought that focuses on how people think – how we take in, process, store, and retrieve information</a:t>
            </a:r>
          </a:p>
          <a:p>
            <a:pPr eaLnBrk="1" hangingPunct="1"/>
            <a:r>
              <a:rPr lang="en-US" altLang="en-US" sz="3600" smtClean="0">
                <a:latin typeface="Times New Roman" panose="02020603050405020304" pitchFamily="18" charset="0"/>
              </a:rPr>
              <a:t>Focus: On how people think and process information</a:t>
            </a:r>
          </a:p>
          <a:p>
            <a:pPr eaLnBrk="1" hangingPunct="1"/>
            <a:r>
              <a:rPr lang="en-US" altLang="en-US" sz="3600" smtClean="0">
                <a:latin typeface="Times New Roman" panose="02020603050405020304" pitchFamily="18" charset="0"/>
              </a:rPr>
              <a:t>Behavior is explained by how a person interprets the situation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19a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Jean Piaget</a:t>
            </a:r>
          </a:p>
        </p:txBody>
      </p:sp>
      <p:sp>
        <p:nvSpPr>
          <p:cNvPr id="77827"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Developmental and cognitive psychologist known for his studies of children’s thought processes</a:t>
            </a:r>
          </a:p>
          <a:p>
            <a:pPr eaLnBrk="1" hangingPunct="1"/>
            <a:r>
              <a:rPr lang="en-US" altLang="en-US" sz="3600" smtClean="0">
                <a:latin typeface="Times New Roman" panose="02020603050405020304" pitchFamily="18" charset="0"/>
              </a:rPr>
              <a:t>Interested in how thinking develops</a:t>
            </a:r>
          </a:p>
        </p:txBody>
      </p:sp>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267200"/>
            <a:ext cx="1765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erspectives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History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Biological Perspective</a:t>
            </a:r>
          </a:p>
        </p:txBody>
      </p:sp>
      <p:sp>
        <p:nvSpPr>
          <p:cNvPr id="80899" name="Rectangle 3"/>
          <p:cNvSpPr>
            <a:spLocks noGrp="1" noChangeArrowheads="1"/>
          </p:cNvSpPr>
          <p:nvPr>
            <p:ph type="body" idx="1"/>
          </p:nvPr>
        </p:nvSpPr>
        <p:spPr>
          <a:xfrm>
            <a:off x="457200" y="1600200"/>
            <a:ext cx="8001000" cy="5029200"/>
          </a:xfrm>
        </p:spPr>
        <p:txBody>
          <a:bodyPr/>
          <a:lstStyle/>
          <a:p>
            <a:pPr eaLnBrk="1" hangingPunct="1">
              <a:lnSpc>
                <a:spcPct val="90000"/>
              </a:lnSpc>
            </a:pPr>
            <a:r>
              <a:rPr lang="en-US" altLang="en-US" sz="3600" smtClean="0">
                <a:latin typeface="Times New Roman" panose="02020603050405020304" pitchFamily="18" charset="0"/>
              </a:rPr>
              <a:t>School of thought that focuses on the physical structures and substances underlying a particular behavior, thought, or emotion</a:t>
            </a:r>
          </a:p>
          <a:p>
            <a:pPr eaLnBrk="1" hangingPunct="1">
              <a:lnSpc>
                <a:spcPct val="90000"/>
              </a:lnSpc>
            </a:pPr>
            <a:r>
              <a:rPr lang="en-US" altLang="en-US" sz="3600" smtClean="0">
                <a:latin typeface="Times New Roman" panose="02020603050405020304" pitchFamily="18" charset="0"/>
              </a:rPr>
              <a:t>Focus: How our biological structures and substances underlie a given behavior, thought, or emotion</a:t>
            </a:r>
          </a:p>
          <a:p>
            <a:pPr eaLnBrk="1" hangingPunct="1">
              <a:lnSpc>
                <a:spcPct val="90000"/>
              </a:lnSpc>
            </a:pPr>
            <a:r>
              <a:rPr lang="en-US" altLang="en-US" sz="3600" smtClean="0">
                <a:latin typeface="Times New Roman" panose="02020603050405020304" pitchFamily="18" charset="0"/>
              </a:rPr>
              <a:t>Behavior is explained by brain chemistry, genetics, glands, etc.</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Perspectives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History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Social-Cultural Perspective</a:t>
            </a:r>
          </a:p>
        </p:txBody>
      </p:sp>
      <p:sp>
        <p:nvSpPr>
          <p:cNvPr id="83971" name="Rectangle 3"/>
          <p:cNvSpPr>
            <a:spLocks noGrp="1" noChangeArrowheads="1"/>
          </p:cNvSpPr>
          <p:nvPr>
            <p:ph type="body" idx="1"/>
          </p:nvPr>
        </p:nvSpPr>
        <p:spPr>
          <a:xfrm>
            <a:off x="457200" y="1600200"/>
            <a:ext cx="8001000" cy="4525963"/>
          </a:xfrm>
        </p:spPr>
        <p:txBody>
          <a:bodyPr/>
          <a:lstStyle/>
          <a:p>
            <a:pPr eaLnBrk="1" hangingPunct="1">
              <a:lnSpc>
                <a:spcPct val="90000"/>
              </a:lnSpc>
            </a:pPr>
            <a:r>
              <a:rPr lang="en-US" altLang="en-US" sz="3600" smtClean="0">
                <a:latin typeface="Times New Roman" panose="02020603050405020304" pitchFamily="18" charset="0"/>
              </a:rPr>
              <a:t>School of thought that focuses on how thinking or behavior changes in different contexts or situations</a:t>
            </a:r>
          </a:p>
          <a:p>
            <a:pPr eaLnBrk="1" hangingPunct="1">
              <a:lnSpc>
                <a:spcPct val="90000"/>
              </a:lnSpc>
            </a:pPr>
            <a:r>
              <a:rPr lang="en-US" altLang="en-US" sz="3600" smtClean="0">
                <a:latin typeface="Times New Roman" panose="02020603050405020304" pitchFamily="18" charset="0"/>
              </a:rPr>
              <a:t>Focus: How thinking and behavior change depending on the setting or situation</a:t>
            </a:r>
          </a:p>
          <a:p>
            <a:pPr eaLnBrk="1" hangingPunct="1">
              <a:lnSpc>
                <a:spcPct val="90000"/>
              </a:lnSpc>
            </a:pPr>
            <a:r>
              <a:rPr lang="en-US" altLang="en-US" sz="3600" smtClean="0">
                <a:latin typeface="Times New Roman" panose="02020603050405020304" pitchFamily="18" charset="0"/>
              </a:rPr>
              <a:t>Behavior is explained by the influence of other people present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Perspectives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History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Behavioral Perspective</a:t>
            </a:r>
          </a:p>
        </p:txBody>
      </p:sp>
      <p:sp>
        <p:nvSpPr>
          <p:cNvPr id="8704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Focus: How we learn through rewards, punishments, and observation</a:t>
            </a:r>
          </a:p>
          <a:p>
            <a:pPr eaLnBrk="1" hangingPunct="1"/>
            <a:r>
              <a:rPr lang="en-US" altLang="en-US" sz="3600" smtClean="0">
                <a:latin typeface="Times New Roman" panose="02020603050405020304" pitchFamily="18" charset="0"/>
              </a:rPr>
              <a:t>Behavior is explained by previous learning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icture19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Behaviorism</a:t>
            </a:r>
          </a:p>
        </p:txBody>
      </p:sp>
      <p:sp>
        <p:nvSpPr>
          <p:cNvPr id="88067" name="Rectangle 3"/>
          <p:cNvSpPr>
            <a:spLocks noGrp="1" noChangeArrowheads="1"/>
          </p:cNvSpPr>
          <p:nvPr>
            <p:ph type="body" sz="half" idx="1"/>
          </p:nvPr>
        </p:nvSpPr>
        <p:spPr>
          <a:xfrm>
            <a:off x="457200" y="1600200"/>
            <a:ext cx="7924800" cy="4525963"/>
          </a:xfrm>
        </p:spPr>
        <p:txBody>
          <a:bodyPr/>
          <a:lstStyle/>
          <a:p>
            <a:pPr eaLnBrk="1" hangingPunct="1"/>
            <a:r>
              <a:rPr lang="en-US" altLang="en-US" sz="3600" smtClean="0">
                <a:latin typeface="Times New Roman" panose="02020603050405020304" pitchFamily="18" charset="0"/>
              </a:rPr>
              <a:t>The theory that psychology should only study observable behaviors, not mental processes.</a:t>
            </a:r>
          </a:p>
        </p:txBody>
      </p:sp>
      <p:sp>
        <p:nvSpPr>
          <p:cNvPr id="88068" name="Rectangle 4"/>
          <p:cNvSpPr>
            <a:spLocks noChangeArrowheads="1"/>
          </p:cNvSpPr>
          <p:nvPr/>
        </p:nvSpPr>
        <p:spPr bwMode="auto">
          <a:xfrm>
            <a:off x="5562600" y="1600200"/>
            <a:ext cx="312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Ivan Pavlov (1849-1936)</a:t>
            </a:r>
          </a:p>
        </p:txBody>
      </p:sp>
      <p:sp>
        <p:nvSpPr>
          <p:cNvPr id="89091" name="Rectangle 3"/>
          <p:cNvSpPr>
            <a:spLocks noGrp="1" noChangeArrowheads="1"/>
          </p:cNvSpPr>
          <p:nvPr>
            <p:ph type="body" sz="half" idx="1"/>
          </p:nvPr>
        </p:nvSpPr>
        <p:spPr>
          <a:xfrm>
            <a:off x="457200" y="1371600"/>
            <a:ext cx="8077200" cy="4495800"/>
          </a:xfrm>
        </p:spPr>
        <p:txBody>
          <a:bodyPr/>
          <a:lstStyle/>
          <a:p>
            <a:pPr eaLnBrk="1" hangingPunct="1"/>
            <a:r>
              <a:rPr lang="en-US" altLang="en-US" sz="3600" smtClean="0">
                <a:latin typeface="Times New Roman" panose="02020603050405020304" pitchFamily="18" charset="0"/>
              </a:rPr>
              <a:t>Russian Physiologist</a:t>
            </a:r>
          </a:p>
          <a:p>
            <a:pPr eaLnBrk="1" hangingPunct="1"/>
            <a:r>
              <a:rPr lang="en-US" altLang="en-US" sz="3600" smtClean="0">
                <a:latin typeface="Times New Roman" panose="02020603050405020304" pitchFamily="18" charset="0"/>
              </a:rPr>
              <a:t>Studied learning in animals</a:t>
            </a:r>
          </a:p>
          <a:p>
            <a:pPr eaLnBrk="1" hangingPunct="1"/>
            <a:r>
              <a:rPr lang="en-US" altLang="en-US" sz="3600" smtClean="0">
                <a:latin typeface="Times New Roman" panose="02020603050405020304" pitchFamily="18" charset="0"/>
              </a:rPr>
              <a:t>Emphasized the study of observable behaviors</a:t>
            </a:r>
          </a:p>
          <a:p>
            <a:pPr eaLnBrk="1" hangingPunct="1"/>
            <a:endParaRPr lang="en-US" altLang="en-US" sz="3600" smtClean="0">
              <a:latin typeface="Times New Roman" panose="02020603050405020304" pitchFamily="18" charset="0"/>
            </a:endParaRPr>
          </a:p>
        </p:txBody>
      </p:sp>
      <p:sp>
        <p:nvSpPr>
          <p:cNvPr id="89092" name="Rectangle 9"/>
          <p:cNvSpPr>
            <a:spLocks noChangeArrowheads="1"/>
          </p:cNvSpPr>
          <p:nvPr/>
        </p:nvSpPr>
        <p:spPr bwMode="auto">
          <a:xfrm>
            <a:off x="914400" y="4114800"/>
            <a:ext cx="2971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pic>
        <p:nvPicPr>
          <p:cNvPr id="890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00425"/>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19600" y="6324600"/>
            <a:ext cx="2590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John B. Watson (1878-1958)</a:t>
            </a:r>
          </a:p>
        </p:txBody>
      </p:sp>
      <p:sp>
        <p:nvSpPr>
          <p:cNvPr id="90115" name="Rectangle 3"/>
          <p:cNvSpPr>
            <a:spLocks noGrp="1" noChangeArrowheads="1"/>
          </p:cNvSpPr>
          <p:nvPr>
            <p:ph type="body" sz="half" idx="1"/>
          </p:nvPr>
        </p:nvSpPr>
        <p:spPr>
          <a:xfrm>
            <a:off x="457200" y="1600200"/>
            <a:ext cx="5638800" cy="4525963"/>
          </a:xfrm>
        </p:spPr>
        <p:txBody>
          <a:bodyPr/>
          <a:lstStyle/>
          <a:p>
            <a:pPr eaLnBrk="1" hangingPunct="1"/>
            <a:r>
              <a:rPr lang="en-US" altLang="en-US" sz="3600" smtClean="0">
                <a:latin typeface="Times New Roman" panose="02020603050405020304" pitchFamily="18" charset="0"/>
              </a:rPr>
              <a:t>Founder of behaviorism</a:t>
            </a:r>
          </a:p>
          <a:p>
            <a:pPr eaLnBrk="1" hangingPunct="1"/>
            <a:r>
              <a:rPr lang="en-US" altLang="en-US" sz="3600" smtClean="0">
                <a:latin typeface="Times New Roman" panose="02020603050405020304" pitchFamily="18" charset="0"/>
              </a:rPr>
              <a:t>Studied only observable and objectively described acts</a:t>
            </a:r>
          </a:p>
          <a:p>
            <a:pPr eaLnBrk="1" hangingPunct="1"/>
            <a:r>
              <a:rPr lang="en-US" altLang="en-US" sz="3600" smtClean="0">
                <a:latin typeface="Times New Roman" panose="02020603050405020304" pitchFamily="18" charset="0"/>
              </a:rPr>
              <a:t>Emphasized objective and scientific methodology</a:t>
            </a:r>
          </a:p>
        </p:txBody>
      </p:sp>
      <p:sp>
        <p:nvSpPr>
          <p:cNvPr id="90116" name="Rectangle 4"/>
          <p:cNvSpPr>
            <a:spLocks noChangeArrowheads="1"/>
          </p:cNvSpPr>
          <p:nvPr/>
        </p:nvSpPr>
        <p:spPr bwMode="auto">
          <a:xfrm>
            <a:off x="5562600" y="1600200"/>
            <a:ext cx="312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pic>
        <p:nvPicPr>
          <p:cNvPr id="90117" name="Picture 7" descr="http://media-cache-ak0.pinimg.com/236x/17/2d/4c/172d4ca801425323f17a30f330d03b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905000"/>
            <a:ext cx="25908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B.F. Skinner (1904-1990)</a:t>
            </a:r>
          </a:p>
        </p:txBody>
      </p:sp>
      <p:sp>
        <p:nvSpPr>
          <p:cNvPr id="91139" name="Rectangle 3"/>
          <p:cNvSpPr>
            <a:spLocks noGrp="1" noChangeArrowheads="1"/>
          </p:cNvSpPr>
          <p:nvPr>
            <p:ph type="body" sz="half" idx="1"/>
          </p:nvPr>
        </p:nvSpPr>
        <p:spPr>
          <a:xfrm>
            <a:off x="457200" y="1600200"/>
            <a:ext cx="8077200" cy="4525963"/>
          </a:xfrm>
        </p:spPr>
        <p:txBody>
          <a:bodyPr/>
          <a:lstStyle/>
          <a:p>
            <a:pPr eaLnBrk="1" hangingPunct="1"/>
            <a:r>
              <a:rPr lang="en-US" altLang="en-US" sz="3600" smtClean="0">
                <a:latin typeface="Times New Roman" panose="02020603050405020304" pitchFamily="18" charset="0"/>
              </a:rPr>
              <a:t>American psychologist whose brand of behaviorism focused on the role of responses in learning.</a:t>
            </a:r>
          </a:p>
          <a:p>
            <a:pPr eaLnBrk="1" hangingPunct="1"/>
            <a:r>
              <a:rPr lang="en-US" altLang="en-US" sz="3600" smtClean="0">
                <a:latin typeface="Times New Roman" panose="02020603050405020304" pitchFamily="18" charset="0"/>
              </a:rPr>
              <a:t>Focused on learning through rewards and observation</a:t>
            </a:r>
          </a:p>
          <a:p>
            <a:pPr eaLnBrk="1" hangingPunct="1"/>
            <a:r>
              <a:rPr lang="en-US" altLang="en-US" sz="3600" smtClean="0">
                <a:latin typeface="Times New Roman" panose="02020603050405020304" pitchFamily="18" charset="0"/>
              </a:rPr>
              <a:t>Behaviorist</a:t>
            </a:r>
          </a:p>
        </p:txBody>
      </p:sp>
      <p:sp>
        <p:nvSpPr>
          <p:cNvPr id="91140" name="Rectangle 4"/>
          <p:cNvSpPr>
            <a:spLocks noChangeArrowheads="1"/>
          </p:cNvSpPr>
          <p:nvPr/>
        </p:nvSpPr>
        <p:spPr bwMode="auto">
          <a:xfrm>
            <a:off x="5562600" y="1600200"/>
            <a:ext cx="3124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a:p>
        </p:txBody>
      </p:sp>
      <p:pic>
        <p:nvPicPr>
          <p:cNvPr id="911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191000"/>
            <a:ext cx="38100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Perspectives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History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Humanistic Perspective</a:t>
            </a:r>
          </a:p>
        </p:txBody>
      </p:sp>
      <p:sp>
        <p:nvSpPr>
          <p:cNvPr id="94211"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Focus: How healthy people strive to reach their full potential</a:t>
            </a:r>
          </a:p>
          <a:p>
            <a:pPr eaLnBrk="1" hangingPunct="1"/>
            <a:r>
              <a:rPr lang="en-US" altLang="en-US" sz="3600" smtClean="0">
                <a:latin typeface="Times New Roman" panose="02020603050405020304" pitchFamily="18" charset="0"/>
              </a:rPr>
              <a:t>Behavior is explained as being motivated by satisfying needs (safety, hunger, thirst, etc.), with the goal of reaching one’s full potential once basic needs are met.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Humanistic Psychology</a:t>
            </a:r>
          </a:p>
        </p:txBody>
      </p:sp>
      <p:sp>
        <p:nvSpPr>
          <p:cNvPr id="95235" name="Rectangle 3"/>
          <p:cNvSpPr>
            <a:spLocks noGrp="1" noChangeArrowheads="1"/>
          </p:cNvSpPr>
          <p:nvPr>
            <p:ph type="body" idx="1"/>
          </p:nvPr>
        </p:nvSpPr>
        <p:spPr>
          <a:xfrm>
            <a:off x="457200" y="1600200"/>
            <a:ext cx="8001000" cy="4495800"/>
          </a:xfrm>
        </p:spPr>
        <p:txBody>
          <a:bodyPr/>
          <a:lstStyle/>
          <a:p>
            <a:pPr eaLnBrk="1" hangingPunct="1">
              <a:lnSpc>
                <a:spcPct val="90000"/>
              </a:lnSpc>
            </a:pPr>
            <a:r>
              <a:rPr lang="en-US" altLang="en-US" sz="3600" smtClean="0">
                <a:latin typeface="Times New Roman" panose="02020603050405020304" pitchFamily="18" charset="0"/>
              </a:rPr>
              <a:t>School of thought that focuses on the study of conscious experience, the individual’s freedom to choose, and the capacity for personal growth</a:t>
            </a:r>
          </a:p>
          <a:p>
            <a:pPr eaLnBrk="1" hangingPunct="1">
              <a:lnSpc>
                <a:spcPct val="90000"/>
              </a:lnSpc>
            </a:pPr>
            <a:r>
              <a:rPr lang="en-US" altLang="en-US" sz="3600" smtClean="0">
                <a:latin typeface="Times New Roman" panose="02020603050405020304" pitchFamily="18" charset="0"/>
              </a:rPr>
              <a:t>Stressed the study of conscious experience and an individual’s free will</a:t>
            </a:r>
          </a:p>
          <a:p>
            <a:pPr eaLnBrk="1" hangingPunct="1">
              <a:lnSpc>
                <a:spcPct val="90000"/>
              </a:lnSpc>
            </a:pPr>
            <a:r>
              <a:rPr lang="en-US" altLang="en-US" sz="3600" smtClean="0">
                <a:latin typeface="Times New Roman" panose="02020603050405020304" pitchFamily="18" charset="0"/>
              </a:rPr>
              <a:t>Healthy individuals strive to reach their potential.</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Carl Rogers/Abraham Maslow</a:t>
            </a:r>
          </a:p>
        </p:txBody>
      </p:sp>
      <p:sp>
        <p:nvSpPr>
          <p:cNvPr id="96259" name="Rectangle 3"/>
          <p:cNvSpPr>
            <a:spLocks noGrp="1" noChangeArrowheads="1"/>
          </p:cNvSpPr>
          <p:nvPr>
            <p:ph type="body" idx="1"/>
          </p:nvPr>
        </p:nvSpPr>
        <p:spPr>
          <a:xfrm>
            <a:off x="3733800" y="1447800"/>
            <a:ext cx="4724400" cy="4525963"/>
          </a:xfrm>
        </p:spPr>
        <p:txBody>
          <a:bodyPr/>
          <a:lstStyle/>
          <a:p>
            <a:pPr eaLnBrk="1" hangingPunct="1"/>
            <a:r>
              <a:rPr lang="en-US" altLang="en-US" sz="3600" smtClean="0">
                <a:latin typeface="Times New Roman" panose="02020603050405020304" pitchFamily="18" charset="0"/>
              </a:rPr>
              <a:t>Prominent Humanists</a:t>
            </a:r>
          </a:p>
          <a:p>
            <a:pPr eaLnBrk="1" hangingPunct="1"/>
            <a:r>
              <a:rPr lang="en-US" altLang="en-US" sz="3600" smtClean="0">
                <a:latin typeface="Times New Roman" panose="02020603050405020304" pitchFamily="18" charset="0"/>
              </a:rPr>
              <a:t>Rejected idea that behavior is controlled by rewards and punishments</a:t>
            </a:r>
          </a:p>
          <a:p>
            <a:pPr eaLnBrk="1" hangingPunct="1"/>
            <a:r>
              <a:rPr lang="en-US" altLang="en-US" sz="3600" smtClean="0">
                <a:latin typeface="Times New Roman" panose="02020603050405020304" pitchFamily="18" charset="0"/>
              </a:rPr>
              <a:t>Stressed free will in decision making</a:t>
            </a:r>
          </a:p>
          <a:p>
            <a:pPr eaLnBrk="1" hangingPunct="1">
              <a:buFontTx/>
              <a:buNone/>
            </a:pPr>
            <a:endParaRPr lang="en-US" altLang="en-US" sz="3600" smtClean="0">
              <a:latin typeface="Times New Roman" panose="02020603050405020304" pitchFamily="18" charset="0"/>
            </a:endParaRPr>
          </a:p>
          <a:p>
            <a:pPr eaLnBrk="1" hangingPunct="1">
              <a:buFontTx/>
              <a:buNone/>
            </a:pPr>
            <a:endParaRPr lang="en-US" altLang="en-US" sz="3600" smtClean="0">
              <a:latin typeface="Times New Roman" panose="02020603050405020304" pitchFamily="18" charset="0"/>
            </a:endParaRPr>
          </a:p>
        </p:txBody>
      </p:sp>
      <p:pic>
        <p:nvPicPr>
          <p:cNvPr id="96260" name="Picture 4" descr="Blair-Broeker_02UN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303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p:cNvSpPr txBox="1">
            <a:spLocks noChangeArrowheads="1"/>
          </p:cNvSpPr>
          <p:nvPr/>
        </p:nvSpPr>
        <p:spPr bwMode="auto">
          <a:xfrm>
            <a:off x="441325" y="60563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Carl Rogers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Perspectives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19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62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History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Psychodynamic Perspective</a:t>
            </a:r>
          </a:p>
        </p:txBody>
      </p:sp>
      <p:sp>
        <p:nvSpPr>
          <p:cNvPr id="99331"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Focus: How behavior is affected by unconscious drives and conflicts</a:t>
            </a:r>
          </a:p>
          <a:p>
            <a:pPr eaLnBrk="1" hangingPunct="1"/>
            <a:r>
              <a:rPr lang="en-US" altLang="en-US" sz="3600" smtClean="0">
                <a:latin typeface="Times New Roman" panose="02020603050405020304" pitchFamily="18" charset="0"/>
              </a:rPr>
              <a:t>Behavior is explained through unconscious motivation and unresolved inner conflicts from one’s childhood.</a:t>
            </a:r>
          </a:p>
          <a:p>
            <a:pPr eaLnBrk="1" hangingPunct="1"/>
            <a:r>
              <a:rPr lang="en-US" altLang="en-US" sz="3600" smtClean="0">
                <a:latin typeface="Times New Roman" panose="02020603050405020304" pitchFamily="18" charset="0"/>
              </a:rPr>
              <a:t>Modern version of psychoanalytic perspective.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Psychoanalysis</a:t>
            </a:r>
          </a:p>
        </p:txBody>
      </p:sp>
      <p:sp>
        <p:nvSpPr>
          <p:cNvPr id="100355" name="Rectangle 3"/>
          <p:cNvSpPr>
            <a:spLocks noGrp="1" noChangeArrowheads="1"/>
          </p:cNvSpPr>
          <p:nvPr>
            <p:ph type="body" idx="1"/>
          </p:nvPr>
        </p:nvSpPr>
        <p:spPr/>
        <p:txBody>
          <a:bodyPr/>
          <a:lstStyle/>
          <a:p>
            <a:pPr eaLnBrk="1" hangingPunct="1"/>
            <a:r>
              <a:rPr lang="en-US" altLang="en-US" sz="4000" smtClean="0">
                <a:latin typeface="Times New Roman" panose="02020603050405020304" pitchFamily="18" charset="0"/>
              </a:rPr>
              <a:t>Theory of personality and therapeutic technique that attributes our thoughts and actions to unconscious motives and conflicts</a:t>
            </a:r>
          </a:p>
          <a:p>
            <a:pPr eaLnBrk="1" hangingPunct="1"/>
            <a:endParaRPr lang="en-US" altLang="en-US" sz="40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Sigmund Freud (1856-1939)</a:t>
            </a:r>
          </a:p>
        </p:txBody>
      </p:sp>
      <p:sp>
        <p:nvSpPr>
          <p:cNvPr id="101379" name="Rectangle 3"/>
          <p:cNvSpPr>
            <a:spLocks noGrp="1" noChangeArrowheads="1"/>
          </p:cNvSpPr>
          <p:nvPr>
            <p:ph type="body" sz="half" idx="1"/>
          </p:nvPr>
        </p:nvSpPr>
        <p:spPr>
          <a:xfrm>
            <a:off x="3657600" y="1447800"/>
            <a:ext cx="4876800" cy="4525963"/>
          </a:xfrm>
        </p:spPr>
        <p:txBody>
          <a:bodyPr/>
          <a:lstStyle/>
          <a:p>
            <a:pPr eaLnBrk="1" hangingPunct="1"/>
            <a:r>
              <a:rPr lang="en-US" altLang="en-US" sz="3600" smtClean="0">
                <a:latin typeface="Times New Roman" panose="02020603050405020304" pitchFamily="18" charset="0"/>
              </a:rPr>
              <a:t>Founder of the psychoanalytic perspective</a:t>
            </a:r>
          </a:p>
          <a:p>
            <a:pPr eaLnBrk="1" hangingPunct="1"/>
            <a:r>
              <a:rPr lang="en-US" altLang="en-US" sz="3600" smtClean="0">
                <a:latin typeface="Times New Roman" panose="02020603050405020304" pitchFamily="18" charset="0"/>
              </a:rPr>
              <a:t>Believed that abnormal behavior originated from unconscious drives and conflicts</a:t>
            </a:r>
          </a:p>
        </p:txBody>
      </p:sp>
      <p:pic>
        <p:nvPicPr>
          <p:cNvPr id="101380" name="Picture 12" descr="Blair-Broeker_02U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0051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Freud’s Influence</a:t>
            </a:r>
          </a:p>
        </p:txBody>
      </p:sp>
      <p:sp>
        <p:nvSpPr>
          <p:cNvPr id="16387" name="Rectangle 3"/>
          <p:cNvSpPr>
            <a:spLocks noGrp="1" noChangeArrowheads="1"/>
          </p:cNvSpPr>
          <p:nvPr>
            <p:ph type="body" sz="half" idx="1"/>
          </p:nvPr>
        </p:nvSpPr>
        <p:spPr>
          <a:xfrm>
            <a:off x="152400" y="1371600"/>
            <a:ext cx="4953000" cy="4525963"/>
          </a:xfrm>
        </p:spPr>
        <p:txBody>
          <a:bodyPr/>
          <a:lstStyle/>
          <a:p>
            <a:pPr eaLnBrk="1" hangingPunct="1">
              <a:defRPr/>
            </a:pPr>
            <a:r>
              <a:rPr lang="en-US" altLang="en-US" dirty="0" smtClean="0">
                <a:latin typeface="Times New Roman" panose="02020603050405020304" pitchFamily="18" charset="0"/>
              </a:rPr>
              <a:t>Influence on “pop culture”</a:t>
            </a:r>
          </a:p>
          <a:p>
            <a:pPr lvl="1" eaLnBrk="1" hangingPunct="1">
              <a:defRPr/>
            </a:pPr>
            <a:r>
              <a:rPr lang="en-US" altLang="en-US" sz="3200" dirty="0" smtClean="0">
                <a:latin typeface="Times New Roman" panose="02020603050405020304" pitchFamily="18" charset="0"/>
              </a:rPr>
              <a:t>Freudian slips</a:t>
            </a:r>
          </a:p>
          <a:p>
            <a:pPr lvl="1" eaLnBrk="1" hangingPunct="1">
              <a:defRPr/>
            </a:pPr>
            <a:r>
              <a:rPr lang="en-US" altLang="en-US" sz="3200" dirty="0" smtClean="0">
                <a:latin typeface="Times New Roman" panose="02020603050405020304" pitchFamily="18" charset="0"/>
              </a:rPr>
              <a:t>Anal-retentive</a:t>
            </a:r>
          </a:p>
          <a:p>
            <a:pPr eaLnBrk="1" hangingPunct="1">
              <a:defRPr/>
            </a:pPr>
            <a:r>
              <a:rPr lang="en-US" altLang="en-US" dirty="0" smtClean="0">
                <a:latin typeface="Times New Roman" panose="02020603050405020304" pitchFamily="18" charset="0"/>
              </a:rPr>
              <a:t>Influence on psychology</a:t>
            </a:r>
          </a:p>
          <a:p>
            <a:pPr lvl="1" eaLnBrk="1" hangingPunct="1">
              <a:defRPr/>
            </a:pPr>
            <a:r>
              <a:rPr lang="en-US" altLang="en-US" sz="3200" dirty="0" smtClean="0">
                <a:latin typeface="Times New Roman" panose="02020603050405020304" pitchFamily="18" charset="0"/>
              </a:rPr>
              <a:t>Psychodynamic theory</a:t>
            </a:r>
          </a:p>
          <a:p>
            <a:pPr lvl="1" eaLnBrk="1" hangingPunct="1">
              <a:defRPr/>
            </a:pPr>
            <a:r>
              <a:rPr lang="en-US" altLang="en-US" sz="3200" dirty="0" smtClean="0">
                <a:latin typeface="Times New Roman" panose="02020603050405020304" pitchFamily="18" charset="0"/>
              </a:rPr>
              <a:t>Unconscious thoughts</a:t>
            </a:r>
          </a:p>
          <a:p>
            <a:pPr lvl="1" eaLnBrk="1" hangingPunct="1">
              <a:defRPr/>
            </a:pPr>
            <a:r>
              <a:rPr lang="en-US" altLang="en-US" sz="3200" dirty="0" smtClean="0">
                <a:latin typeface="Times New Roman" panose="02020603050405020304" pitchFamily="18" charset="0"/>
              </a:rPr>
              <a:t>Significance of childhood experiences</a:t>
            </a:r>
          </a:p>
          <a:p>
            <a:pPr marL="0" indent="0" eaLnBrk="1" hangingPunct="1">
              <a:buFontTx/>
              <a:buNone/>
              <a:defRPr/>
            </a:pPr>
            <a:endParaRPr lang="en-US" altLang="en-US" sz="3600" dirty="0" smtClean="0">
              <a:latin typeface="Times New Roman" panose="02020603050405020304" pitchFamily="18" charset="0"/>
            </a:endParaRPr>
          </a:p>
        </p:txBody>
      </p:sp>
      <p:pic>
        <p:nvPicPr>
          <p:cNvPr id="1024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8713" y="2159000"/>
            <a:ext cx="39147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Perspectives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History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609600" y="0"/>
            <a:ext cx="7772400" cy="6858000"/>
          </a:xfrm>
        </p:spPr>
        <p:txBody>
          <a:bodyPr/>
          <a:lstStyle/>
          <a:p>
            <a:pPr eaLnBrk="1" hangingPunct="1"/>
            <a:r>
              <a:rPr lang="en-US" altLang="en-US" sz="6600" smtClean="0">
                <a:latin typeface="Times New Roman" panose="02020603050405020304" pitchFamily="18" charset="0"/>
              </a:rPr>
              <a:t>Psychology in the Twenty-First Century</a:t>
            </a:r>
          </a:p>
        </p:txBody>
      </p:sp>
      <p:sp>
        <p:nvSpPr>
          <p:cNvPr id="105475" name="Rectangle 3"/>
          <p:cNvSpPr>
            <a:spLocks noGrp="1" noChangeArrowheads="1"/>
          </p:cNvSpPr>
          <p:nvPr>
            <p:ph type="subTitle" idx="1"/>
          </p:nvPr>
        </p:nvSpPr>
        <p:spPr>
          <a:xfrm>
            <a:off x="304800" y="228600"/>
            <a:ext cx="8610600" cy="914400"/>
          </a:xfrm>
        </p:spPr>
        <p:txBody>
          <a:bodyPr/>
          <a:lstStyle/>
          <a:p>
            <a:pPr eaLnBrk="1" hangingPunct="1"/>
            <a:r>
              <a:rPr lang="en-US" altLang="en-US" sz="2400" smtClean="0">
                <a:latin typeface="Times New Roman" panose="02020603050405020304" pitchFamily="18" charset="0"/>
              </a:rPr>
              <a:t>Module 2: History and Perspectives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Behavior Genetics</a:t>
            </a:r>
          </a:p>
        </p:txBody>
      </p:sp>
      <p:sp>
        <p:nvSpPr>
          <p:cNvPr id="106499" name="Rectangle 3"/>
          <p:cNvSpPr>
            <a:spLocks noGrp="1" noChangeArrowheads="1"/>
          </p:cNvSpPr>
          <p:nvPr>
            <p:ph type="body" idx="1"/>
          </p:nvPr>
        </p:nvSpPr>
        <p:spPr>
          <a:xfrm>
            <a:off x="457200" y="1600200"/>
            <a:ext cx="8001000" cy="5029200"/>
          </a:xfrm>
        </p:spPr>
        <p:txBody>
          <a:bodyPr/>
          <a:lstStyle/>
          <a:p>
            <a:pPr eaLnBrk="1" hangingPunct="1">
              <a:lnSpc>
                <a:spcPct val="90000"/>
              </a:lnSpc>
            </a:pPr>
            <a:r>
              <a:rPr lang="en-US" altLang="en-US" sz="3600" smtClean="0">
                <a:latin typeface="Times New Roman" panose="02020603050405020304" pitchFamily="18" charset="0"/>
              </a:rPr>
              <a:t>School of thought that focuses on how much our genes and our environment influence our individual differences</a:t>
            </a:r>
          </a:p>
          <a:p>
            <a:pPr eaLnBrk="1" hangingPunct="1">
              <a:lnSpc>
                <a:spcPct val="90000"/>
              </a:lnSpc>
            </a:pPr>
            <a:r>
              <a:rPr lang="en-US" altLang="en-US" sz="3600" smtClean="0">
                <a:latin typeface="Times New Roman" panose="02020603050405020304" pitchFamily="18" charset="0"/>
              </a:rPr>
              <a:t>Focus: How behavior is affected by genes and the environment</a:t>
            </a:r>
          </a:p>
          <a:p>
            <a:pPr eaLnBrk="1" hangingPunct="1">
              <a:lnSpc>
                <a:spcPct val="90000"/>
              </a:lnSpc>
            </a:pPr>
            <a:r>
              <a:rPr lang="en-US" altLang="en-US" sz="3600" smtClean="0">
                <a:latin typeface="Times New Roman" panose="02020603050405020304" pitchFamily="18" charset="0"/>
              </a:rPr>
              <a:t>Combines biology and behaviorism</a:t>
            </a:r>
          </a:p>
          <a:p>
            <a:pPr eaLnBrk="1" hangingPunct="1">
              <a:lnSpc>
                <a:spcPct val="90000"/>
              </a:lnSpc>
            </a:pPr>
            <a:r>
              <a:rPr lang="en-US" altLang="en-US" sz="3600" smtClean="0">
                <a:latin typeface="Times New Roman" panose="02020603050405020304" pitchFamily="18" charset="0"/>
              </a:rPr>
              <a:t>Emphasis on the importance of both genetic and environmental factors on behavior</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smtClean="0">
                <a:latin typeface="Times New Roman" panose="02020603050405020304" pitchFamily="18" charset="0"/>
              </a:rPr>
              <a:t>Evolutionary Psychology</a:t>
            </a:r>
          </a:p>
        </p:txBody>
      </p:sp>
      <p:sp>
        <p:nvSpPr>
          <p:cNvPr id="107523" name="Rectangle 3"/>
          <p:cNvSpPr>
            <a:spLocks noGrp="1" noChangeArrowheads="1"/>
          </p:cNvSpPr>
          <p:nvPr>
            <p:ph type="body" idx="1"/>
          </p:nvPr>
        </p:nvSpPr>
        <p:spPr>
          <a:xfrm>
            <a:off x="457200" y="1600200"/>
            <a:ext cx="8001000" cy="4525963"/>
          </a:xfrm>
        </p:spPr>
        <p:txBody>
          <a:bodyPr/>
          <a:lstStyle/>
          <a:p>
            <a:pPr eaLnBrk="1" hangingPunct="1"/>
            <a:r>
              <a:rPr lang="en-US" altLang="en-US" sz="3600" smtClean="0">
                <a:latin typeface="Times New Roman" panose="02020603050405020304" pitchFamily="18" charset="0"/>
              </a:rPr>
              <a:t>Combines aspects of biological, psychological, and social perspectives</a:t>
            </a:r>
          </a:p>
          <a:p>
            <a:pPr eaLnBrk="1" hangingPunct="1"/>
            <a:r>
              <a:rPr lang="en-US" altLang="en-US" sz="3600" smtClean="0">
                <a:latin typeface="Times New Roman" panose="02020603050405020304" pitchFamily="18" charset="0"/>
              </a:rPr>
              <a:t>Behavior is explained by how the behavior may have helped our ancestors  survive long enough to reproduce successfully.</a:t>
            </a:r>
          </a:p>
        </p:txBody>
      </p:sp>
    </p:spTree>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2363</TotalTime>
  <Words>12572</Words>
  <Application>Microsoft Office PowerPoint</Application>
  <PresentationFormat>On-screen Show (4:3)</PresentationFormat>
  <Paragraphs>1787</Paragraphs>
  <Slides>335</Slides>
  <Notes>104</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335</vt:i4>
      </vt:variant>
    </vt:vector>
  </HeadingPairs>
  <TitlesOfParts>
    <vt:vector size="356" baseType="lpstr">
      <vt:lpstr>ＭＳ Ｐゴシック</vt:lpstr>
      <vt:lpstr>SimSun</vt:lpstr>
      <vt:lpstr>Arial</vt:lpstr>
      <vt:lpstr>Berlin Sans FB</vt:lpstr>
      <vt:lpstr>Calibri</vt:lpstr>
      <vt:lpstr>Cambria</vt:lpstr>
      <vt:lpstr>Comic Sans MS</vt:lpstr>
      <vt:lpstr>Lucida Sans Unicode</vt:lpstr>
      <vt:lpstr>News Gothic MT</vt:lpstr>
      <vt:lpstr>Palatino Linotype</vt:lpstr>
      <vt:lpstr>Tahoma</vt:lpstr>
      <vt:lpstr>Times New Roman</vt:lpstr>
      <vt:lpstr>Verdana</vt:lpstr>
      <vt:lpstr>Wingdings</vt:lpstr>
      <vt:lpstr>Wingdings 2</vt:lpstr>
      <vt:lpstr>Wingdings 3</vt:lpstr>
      <vt:lpstr>Default Design</vt:lpstr>
      <vt:lpstr>Theme1</vt:lpstr>
      <vt:lpstr>Office Theme</vt:lpstr>
      <vt:lpstr>1_Office Theme</vt:lpstr>
      <vt:lpstr>Breeze</vt:lpstr>
      <vt:lpstr>Psychology Introduction and Careers</vt:lpstr>
      <vt:lpstr>The Definition of Psychology</vt:lpstr>
      <vt:lpstr>Psychology</vt:lpstr>
      <vt:lpstr>Careers in Psychology</vt:lpstr>
      <vt:lpstr>Psychologist</vt:lpstr>
      <vt:lpstr>Clinical Psychologist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Research</vt:lpstr>
      <vt:lpstr>Neuropsychologist</vt:lpstr>
      <vt:lpstr>Social Psychologist</vt:lpstr>
      <vt:lpstr>Developmental Psychologist</vt:lpstr>
      <vt:lpstr>Cognitive Psychologist</vt:lpstr>
      <vt:lpstr>Experimental Psychologist</vt:lpstr>
      <vt:lpstr>Applied Research</vt:lpstr>
      <vt:lpstr>Forensic Psychologist</vt:lpstr>
      <vt:lpstr>Sports Psychologist</vt:lpstr>
      <vt:lpstr>Educational Psychologist</vt:lpstr>
      <vt:lpstr>Human-factors Psychologist</vt:lpstr>
      <vt:lpstr>Industrial/Organizational (I/O) Psychologist</vt:lpstr>
      <vt:lpstr>School Psychologist</vt:lpstr>
      <vt:lpstr>Consumer Psychologist</vt:lpstr>
      <vt:lpstr>Rehabilitation Psychologist</vt:lpstr>
      <vt:lpstr>Health Psychologist</vt:lpstr>
      <vt:lpstr>Social Worker</vt:lpstr>
      <vt:lpstr>PowerPoint Presentation</vt:lpstr>
      <vt:lpstr>History and Perspectives</vt:lpstr>
      <vt:lpstr>PowerPoint Presentation</vt:lpstr>
      <vt:lpstr>PowerPoint Presentation</vt:lpstr>
      <vt:lpstr>PowerPoint Presentation</vt:lpstr>
      <vt:lpstr>PowerPoint Presentation</vt:lpstr>
      <vt:lpstr>Modern Psychology’s Nineteenth-Century Roots</vt:lpstr>
      <vt:lpstr>Structuralism</vt:lpstr>
      <vt:lpstr>Wilhelm Wundt (1832-1920)</vt:lpstr>
      <vt:lpstr>E.B. Titchener (1867-1927)</vt:lpstr>
      <vt:lpstr>PowerPoint Presentation</vt:lpstr>
      <vt:lpstr>Gestalt Psychology</vt:lpstr>
      <vt:lpstr>PowerPoint Presentation</vt:lpstr>
      <vt:lpstr>Functionalism</vt:lpstr>
      <vt:lpstr>William James (1842-1910)</vt:lpstr>
      <vt:lpstr>PowerPoint Presentation</vt:lpstr>
      <vt:lpstr>Psychology’s American Groundbreakers</vt:lpstr>
      <vt:lpstr>G. Stanley Hall</vt:lpstr>
      <vt:lpstr>Mary Whiton Calkins</vt:lpstr>
      <vt:lpstr>Margaret Floy Washburn</vt:lpstr>
      <vt:lpstr>Francis Cecil Sumner</vt:lpstr>
      <vt:lpstr>Kenneth Clark/Mamie Philips Clark</vt:lpstr>
      <vt:lpstr>Inez Beverly Prosser</vt:lpstr>
      <vt:lpstr>Contemporary Psychological Perspectives</vt:lpstr>
      <vt:lpstr>Psychology in the Twentieth Century</vt:lpstr>
      <vt:lpstr>Psychological Perspectives</vt:lpstr>
      <vt:lpstr>Cognitive Perspective</vt:lpstr>
      <vt:lpstr>Jean Piaget</vt:lpstr>
      <vt:lpstr>PowerPoint Presentation</vt:lpstr>
      <vt:lpstr>PowerPoint Presentation</vt:lpstr>
      <vt:lpstr>Biological Perspective</vt:lpstr>
      <vt:lpstr>PowerPoint Presentation</vt:lpstr>
      <vt:lpstr>PowerPoint Presentation</vt:lpstr>
      <vt:lpstr>Social-Cultural Perspective</vt:lpstr>
      <vt:lpstr>PowerPoint Presentation</vt:lpstr>
      <vt:lpstr>PowerPoint Presentation</vt:lpstr>
      <vt:lpstr>Behavioral Perspective</vt:lpstr>
      <vt:lpstr>Behaviorism</vt:lpstr>
      <vt:lpstr>Ivan Pavlov (1849-1936)</vt:lpstr>
      <vt:lpstr>John B. Watson (1878-1958)</vt:lpstr>
      <vt:lpstr>B.F. Skinner (1904-1990)</vt:lpstr>
      <vt:lpstr>PowerPoint Presentation</vt:lpstr>
      <vt:lpstr>PowerPoint Presentation</vt:lpstr>
      <vt:lpstr>Humanistic Perspective</vt:lpstr>
      <vt:lpstr>Humanistic Psychology</vt:lpstr>
      <vt:lpstr>Carl Rogers/Abraham Maslow</vt:lpstr>
      <vt:lpstr>PowerPoint Presentation</vt:lpstr>
      <vt:lpstr>PowerPoint Presentation</vt:lpstr>
      <vt:lpstr>Psychodynamic Perspective</vt:lpstr>
      <vt:lpstr>Psychoanalysis</vt:lpstr>
      <vt:lpstr>Sigmund Freud (1856-1939)</vt:lpstr>
      <vt:lpstr>Freud’s Influence</vt:lpstr>
      <vt:lpstr>PowerPoint Presentation</vt:lpstr>
      <vt:lpstr>PowerPoint Presentation</vt:lpstr>
      <vt:lpstr>Psychology in the Twenty-First Century</vt:lpstr>
      <vt:lpstr>Behavior Genetics</vt:lpstr>
      <vt:lpstr>Evolutionary Psychology</vt:lpstr>
      <vt:lpstr>Positive Psychology</vt:lpstr>
      <vt:lpstr>History of Psychology</vt:lpstr>
      <vt:lpstr>History of Psychology</vt:lpstr>
      <vt:lpstr>History of Psychology</vt:lpstr>
      <vt:lpstr>PowerPoint Presentation</vt:lpstr>
      <vt:lpstr>Psychology’s 2nd Big Debate Stability versus Change</vt:lpstr>
      <vt:lpstr>Psychology’s 3rd Big Debate Continuity versus Stages</vt:lpstr>
      <vt:lpstr>Contemporary Psychology</vt:lpstr>
      <vt:lpstr>Psychology’s Current Perspectives</vt:lpstr>
      <vt:lpstr>Psychology’s Current Perspectives</vt:lpstr>
      <vt:lpstr>Psychology’s Current Perspectives</vt:lpstr>
      <vt:lpstr>PowerPoint Presentation</vt:lpstr>
      <vt:lpstr>Thinking Critically with Psychological Science</vt:lpstr>
      <vt:lpstr>Impression of Psychology </vt:lpstr>
      <vt:lpstr>The Need for Psychological Science</vt:lpstr>
      <vt:lpstr>Limits of Intuition</vt:lpstr>
      <vt:lpstr>Errors of Common Sense</vt:lpstr>
      <vt:lpstr>Or which would you rather have…</vt:lpstr>
      <vt:lpstr>PowerPoint Presentation</vt:lpstr>
      <vt:lpstr>PowerPoint Presentation</vt:lpstr>
      <vt:lpstr>In the interest of time…</vt:lpstr>
      <vt:lpstr>Hindsight Bias</vt:lpstr>
      <vt:lpstr>Overconfidence</vt:lpstr>
      <vt:lpstr>Psychological Science</vt:lpstr>
      <vt:lpstr>The Scientific Attitude</vt:lpstr>
      <vt:lpstr>Critical Thinking</vt:lpstr>
      <vt:lpstr>Scientific Method</vt:lpstr>
      <vt:lpstr>Theory</vt:lpstr>
      <vt:lpstr>Hypothesis</vt:lpstr>
      <vt:lpstr>Who is smiling?</vt:lpstr>
      <vt:lpstr>Research Observations</vt:lpstr>
      <vt:lpstr>Some Biases that may affect your Research:</vt:lpstr>
      <vt:lpstr>Research on Animals</vt:lpstr>
      <vt:lpstr>Ethical Considerations for research with humans</vt:lpstr>
      <vt:lpstr>Methods used in studying Psychology </vt:lpstr>
      <vt:lpstr>Description</vt:lpstr>
      <vt:lpstr>Activity</vt:lpstr>
      <vt:lpstr>Group 1 Question</vt:lpstr>
      <vt:lpstr>Group 2 Question</vt:lpstr>
      <vt:lpstr>Survey</vt:lpstr>
      <vt:lpstr>Survey</vt:lpstr>
      <vt:lpstr>Survey</vt:lpstr>
      <vt:lpstr>Survey</vt:lpstr>
      <vt:lpstr>Survey</vt:lpstr>
      <vt:lpstr>Naturalistic Observation</vt:lpstr>
      <vt:lpstr>Descriptive Methods</vt:lpstr>
      <vt:lpstr>Correlation</vt:lpstr>
      <vt:lpstr>Scatterplots</vt:lpstr>
      <vt:lpstr>Scatterplots</vt:lpstr>
      <vt:lpstr>Patterns of Correlation</vt:lpstr>
      <vt:lpstr>Correlation and Causation</vt:lpstr>
      <vt:lpstr>Illusory Correlation</vt:lpstr>
      <vt:lpstr>Order in Random Events</vt:lpstr>
      <vt:lpstr>Experimentation</vt:lpstr>
      <vt:lpstr>Exploring Cause &amp; Effect</vt:lpstr>
      <vt:lpstr>Independent Variable</vt:lpstr>
      <vt:lpstr>PowerPoint Presentation</vt:lpstr>
      <vt:lpstr>For example</vt:lpstr>
      <vt:lpstr>Eating cookies before class each day will lead to higher average scores.</vt:lpstr>
      <vt:lpstr>Eating cookies before class each day will lead to higher average scores.</vt:lpstr>
      <vt:lpstr>Eating cookies before class each day will lead to higher average scores.</vt:lpstr>
      <vt:lpstr>PowerPoint Presentation</vt:lpstr>
      <vt:lpstr>Eating cookies before class each day will lead to higher average scores.</vt:lpstr>
      <vt:lpstr>Evaluating Therapies</vt:lpstr>
      <vt:lpstr>Comparison</vt:lpstr>
      <vt:lpstr>Stanford Prison Experiment (Phillip Zimbardo)</vt:lpstr>
      <vt:lpstr> Statistical Reasoning</vt:lpstr>
      <vt:lpstr>Measures of Central Tendency</vt:lpstr>
      <vt:lpstr>Statistical Reasoning</vt:lpstr>
      <vt:lpstr> Statistical Reasoning</vt:lpstr>
      <vt:lpstr>Histogram</vt:lpstr>
      <vt:lpstr>PowerPoint Presentation</vt:lpstr>
      <vt:lpstr>V. Statistical Reasoning</vt:lpstr>
      <vt:lpstr>Central Tendency  1968 TOPPS Baseball Cards</vt:lpstr>
      <vt:lpstr>Measures of Central Tendency</vt:lpstr>
      <vt:lpstr>Statistical Reasoning</vt:lpstr>
      <vt:lpstr>Standard Deviation</vt:lpstr>
      <vt:lpstr>Statistical Reasoning</vt:lpstr>
      <vt:lpstr>Statistical Reasoning</vt:lpstr>
      <vt:lpstr>Statistical Reasoning</vt:lpstr>
      <vt:lpstr>Try this for an experiment</vt:lpstr>
      <vt:lpstr>Group 1</vt:lpstr>
      <vt:lpstr>Group 2</vt:lpstr>
      <vt:lpstr>Read each word and complete the task you have been instructed to complete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 break, and answer these questions…</vt:lpstr>
      <vt:lpstr>M&amp;Ms and sampling procedures </vt:lpstr>
      <vt:lpstr>PowerPoint Presentation</vt:lpstr>
      <vt:lpstr>PowerPoint Presentation</vt:lpstr>
      <vt:lpstr>PowerPoint Presentation</vt:lpstr>
      <vt:lpstr>Advantages of each: </vt:lpstr>
      <vt:lpstr>Advantages cont.</vt:lpstr>
      <vt:lpstr>Disadvantages…</vt:lpstr>
      <vt:lpstr>Disadvantages cont…</vt:lpstr>
      <vt:lpstr>PowerPoint Presentation</vt:lpstr>
      <vt:lpstr>Social Psychology (Social Thinking) </vt:lpstr>
      <vt:lpstr>Focuses in Social Psychology</vt:lpstr>
      <vt:lpstr>Attributing Behavior to Persons or to Situations</vt:lpstr>
      <vt:lpstr>Situational Attribution</vt:lpstr>
      <vt:lpstr>Situational Attribution</vt:lpstr>
      <vt:lpstr>Situational Attribution</vt:lpstr>
      <vt:lpstr>Dispositional Attribution</vt:lpstr>
      <vt:lpstr>Dispositional Attribution</vt:lpstr>
      <vt:lpstr>Dispositional Attribution</vt:lpstr>
      <vt:lpstr>Attribution</vt:lpstr>
      <vt:lpstr>Fundamental Attribution Error</vt:lpstr>
      <vt:lpstr>Attitude</vt:lpstr>
      <vt:lpstr>Attitudes Can Affect Action</vt:lpstr>
      <vt:lpstr>Actions Can Affect Attitudes</vt:lpstr>
      <vt:lpstr>Small Request –&gt; Large Request</vt:lpstr>
      <vt:lpstr>Another method of compliance</vt:lpstr>
      <vt:lpstr>Actions Can Affect Attitudes</vt:lpstr>
      <vt:lpstr>Cognitive Dissonance</vt:lpstr>
      <vt:lpstr>Role Playing Affects Attitudes</vt:lpstr>
      <vt:lpstr>Social Influence  </vt:lpstr>
      <vt:lpstr>Social Influence</vt:lpstr>
      <vt:lpstr>Conformity &amp; Obedience</vt:lpstr>
      <vt:lpstr>PowerPoint Presentation</vt:lpstr>
      <vt:lpstr>Group Pressure &amp; Conformity</vt:lpstr>
      <vt:lpstr>The Chameleon Effect</vt:lpstr>
      <vt:lpstr>Group Pressure &amp; Conformity</vt:lpstr>
      <vt:lpstr>Asch found that these conditions strengthen conformity</vt:lpstr>
      <vt:lpstr>Reasons for Conformity</vt:lpstr>
      <vt:lpstr>PowerPoint Presentation</vt:lpstr>
      <vt:lpstr>Obedience</vt:lpstr>
      <vt:lpstr>Milgram’s Study</vt:lpstr>
      <vt:lpstr>Milgram’s Study: Results</vt:lpstr>
      <vt:lpstr>Persuasion</vt:lpstr>
      <vt:lpstr>Persuasion</vt:lpstr>
      <vt:lpstr>PowerPoint Presentation</vt:lpstr>
      <vt:lpstr>Individual Resistance</vt:lpstr>
      <vt:lpstr>Lessons from the Conformity and Obedience Studies</vt:lpstr>
      <vt:lpstr>Group Influence</vt:lpstr>
      <vt:lpstr>Individual Behavior in the Presence of Others</vt:lpstr>
      <vt:lpstr>Social Loafing</vt:lpstr>
      <vt:lpstr>Deindividuation</vt:lpstr>
      <vt:lpstr>Effects of Group Interaction</vt:lpstr>
      <vt:lpstr>Groupthink</vt:lpstr>
      <vt:lpstr>Antisocial Relations  </vt:lpstr>
      <vt:lpstr>Social Relations</vt:lpstr>
      <vt:lpstr>Prejudice</vt:lpstr>
      <vt:lpstr>Reign of Prejudice</vt:lpstr>
      <vt:lpstr>Divide into 2 groups</vt:lpstr>
      <vt:lpstr>Social Roots of Prejudice</vt:lpstr>
      <vt:lpstr>Social Inequality</vt:lpstr>
      <vt:lpstr>Ethnocentrism</vt:lpstr>
      <vt:lpstr>In and Out Groups</vt:lpstr>
      <vt:lpstr>Emotional Roots of Prejudice</vt:lpstr>
      <vt:lpstr>Cognitive Roots of Prejudice</vt:lpstr>
      <vt:lpstr>Cognitive Roots of Prejudice</vt:lpstr>
      <vt:lpstr>Aggression</vt:lpstr>
      <vt:lpstr>The Biology of Aggression</vt:lpstr>
      <vt:lpstr>Influences</vt:lpstr>
      <vt:lpstr>Influences</vt:lpstr>
      <vt:lpstr>The Psychology of Aggression</vt:lpstr>
      <vt:lpstr>Aversive Events</vt:lpstr>
      <vt:lpstr>Frustration-Aggression Principle</vt:lpstr>
      <vt:lpstr>Learning that Aggression is Rewarding</vt:lpstr>
      <vt:lpstr>Acquiring Social Scripts</vt:lpstr>
      <vt:lpstr>Do Video Games Teach or Release Violence?</vt:lpstr>
      <vt:lpstr>Summary</vt:lpstr>
      <vt:lpstr>Jim Jones</vt:lpstr>
      <vt:lpstr>Brainwashed????</vt:lpstr>
      <vt:lpstr>PowerPoint Presentation</vt:lpstr>
      <vt:lpstr>Cults</vt:lpstr>
      <vt:lpstr>PowerPoint Presentation</vt:lpstr>
      <vt:lpstr>PowerPoint Presentation</vt:lpstr>
      <vt:lpstr>Group behavior</vt:lpstr>
      <vt:lpstr>How do we form groups?</vt:lpstr>
      <vt:lpstr>PowerPoint Presentation</vt:lpstr>
      <vt:lpstr>Prosocial Relations </vt:lpstr>
      <vt:lpstr>“No Man is an Island”</vt:lpstr>
      <vt:lpstr>Social Perception</vt:lpstr>
      <vt:lpstr>Attraction and Relationships</vt:lpstr>
      <vt:lpstr>Ideal Qualities in a Romantic Partner</vt:lpstr>
      <vt:lpstr>Overview </vt:lpstr>
      <vt:lpstr>Psychology of Attraction</vt:lpstr>
      <vt:lpstr>Attraction</vt:lpstr>
      <vt:lpstr>Preferred Qualities in Partners (Buss et al., 1986)</vt:lpstr>
      <vt:lpstr>Psychology of Attraction</vt:lpstr>
      <vt:lpstr>Physical Attraction</vt:lpstr>
      <vt:lpstr>Physical Attraction</vt:lpstr>
      <vt:lpstr>Walster et al. Computer  Dating Study</vt:lpstr>
      <vt:lpstr>Computer Dating Study</vt:lpstr>
      <vt:lpstr>Card activity</vt:lpstr>
      <vt:lpstr>Symmetry</vt:lpstr>
      <vt:lpstr>Psychology of Attraction</vt:lpstr>
      <vt:lpstr>Similarity</vt:lpstr>
      <vt:lpstr>What personality traits are important to match on?</vt:lpstr>
      <vt:lpstr>Similarity</vt:lpstr>
      <vt:lpstr>Mimicry-Similarity in Behavior</vt:lpstr>
      <vt:lpstr>People get more similar over time</vt:lpstr>
      <vt:lpstr>Similarity to Pets</vt:lpstr>
      <vt:lpstr>Romantic Love</vt:lpstr>
      <vt:lpstr>Romantic Love</vt:lpstr>
      <vt:lpstr>Commensurate Love</vt:lpstr>
      <vt:lpstr>When all else fails…</vt:lpstr>
      <vt:lpstr>Conclusions-Summary</vt:lpstr>
      <vt:lpstr>Altruism</vt:lpstr>
      <vt:lpstr>Bystander Effect</vt:lpstr>
      <vt:lpstr>Bystander Intervention</vt:lpstr>
      <vt:lpstr>The Social Norms for Helping</vt:lpstr>
      <vt:lpstr>Peacemaking</vt:lpstr>
      <vt:lpstr>Peacemaking</vt:lpstr>
      <vt:lpstr>AP info…</vt:lpstr>
      <vt:lpstr>More AP info…</vt:lpstr>
      <vt:lpstr>The Psychology of Culture</vt:lpstr>
      <vt:lpstr>Factors Influencing Culture</vt:lpstr>
      <vt:lpstr>Individualism and Collectivism </vt:lpstr>
      <vt:lpstr>Individualism</vt:lpstr>
      <vt:lpstr>Self-Concept</vt:lpstr>
      <vt:lpstr>Motivation and Culture</vt:lpstr>
      <vt:lpstr>Cross-Cultural Research: Culture and Personality</vt:lpstr>
      <vt:lpstr>Locus of Control</vt:lpstr>
      <vt:lpstr>Cross-Cultural Research: Attachment</vt:lpstr>
      <vt:lpstr>Secure Attachment</vt:lpstr>
      <vt:lpstr>Cross-Cultural Research: Developmental Psychology</vt:lpstr>
      <vt:lpstr>Socialization</vt:lpstr>
      <vt:lpstr>Personality Development</vt:lpstr>
      <vt:lpstr>Personality Development</vt:lpstr>
      <vt:lpstr>The Development of the Self</vt:lpstr>
      <vt:lpstr>Agents of Socialization</vt:lpstr>
    </vt:vector>
  </TitlesOfParts>
  <Company>Germantown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dc:title>
  <dc:creator>Home</dc:creator>
  <cp:lastModifiedBy>Walton, Yushever</cp:lastModifiedBy>
  <cp:revision>83</cp:revision>
  <dcterms:created xsi:type="dcterms:W3CDTF">2003-03-11T02:17:26Z</dcterms:created>
  <dcterms:modified xsi:type="dcterms:W3CDTF">2018-09-14T16:01:34Z</dcterms:modified>
</cp:coreProperties>
</file>