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15" r:id="rId2"/>
    <p:sldId id="317" r:id="rId3"/>
    <p:sldId id="318" r:id="rId4"/>
    <p:sldId id="402" r:id="rId5"/>
    <p:sldId id="403" r:id="rId6"/>
    <p:sldId id="320" r:id="rId7"/>
    <p:sldId id="404" r:id="rId8"/>
    <p:sldId id="321" r:id="rId9"/>
    <p:sldId id="322" r:id="rId10"/>
    <p:sldId id="323" r:id="rId11"/>
    <p:sldId id="324" r:id="rId12"/>
    <p:sldId id="399" r:id="rId13"/>
    <p:sldId id="325" r:id="rId14"/>
    <p:sldId id="405" r:id="rId15"/>
    <p:sldId id="327" r:id="rId16"/>
    <p:sldId id="326" r:id="rId17"/>
    <p:sldId id="398" r:id="rId18"/>
    <p:sldId id="328" r:id="rId19"/>
    <p:sldId id="329" r:id="rId20"/>
    <p:sldId id="330" r:id="rId21"/>
    <p:sldId id="331" r:id="rId22"/>
    <p:sldId id="332" r:id="rId23"/>
    <p:sldId id="333" r:id="rId24"/>
    <p:sldId id="335" r:id="rId25"/>
    <p:sldId id="384" r:id="rId26"/>
    <p:sldId id="385" r:id="rId27"/>
    <p:sldId id="386" r:id="rId28"/>
    <p:sldId id="387" r:id="rId29"/>
    <p:sldId id="393" r:id="rId30"/>
    <p:sldId id="394" r:id="rId31"/>
    <p:sldId id="337" r:id="rId32"/>
    <p:sldId id="338" r:id="rId33"/>
    <p:sldId id="397" r:id="rId34"/>
    <p:sldId id="339" r:id="rId35"/>
    <p:sldId id="395" r:id="rId36"/>
    <p:sldId id="400" r:id="rId37"/>
    <p:sldId id="340" r:id="rId38"/>
    <p:sldId id="396" r:id="rId39"/>
    <p:sldId id="401" r:id="rId40"/>
    <p:sldId id="342" r:id="rId41"/>
    <p:sldId id="343" r:id="rId42"/>
    <p:sldId id="344" r:id="rId43"/>
    <p:sldId id="345" r:id="rId44"/>
    <p:sldId id="348" r:id="rId45"/>
    <p:sldId id="349" r:id="rId46"/>
    <p:sldId id="350" r:id="rId47"/>
    <p:sldId id="351" r:id="rId48"/>
    <p:sldId id="352" r:id="rId49"/>
    <p:sldId id="355" r:id="rId50"/>
    <p:sldId id="356" r:id="rId51"/>
    <p:sldId id="357" r:id="rId52"/>
    <p:sldId id="358" r:id="rId53"/>
    <p:sldId id="359" r:id="rId54"/>
    <p:sldId id="361" r:id="rId55"/>
    <p:sldId id="362" r:id="rId56"/>
    <p:sldId id="365" r:id="rId57"/>
    <p:sldId id="366" r:id="rId58"/>
    <p:sldId id="367" r:id="rId59"/>
    <p:sldId id="368" r:id="rId60"/>
    <p:sldId id="369" r:id="rId61"/>
    <p:sldId id="370" r:id="rId62"/>
    <p:sldId id="372" r:id="rId63"/>
    <p:sldId id="373" r:id="rId64"/>
    <p:sldId id="374" r:id="rId65"/>
    <p:sldId id="375" r:id="rId66"/>
    <p:sldId id="388" r:id="rId67"/>
    <p:sldId id="389" r:id="rId68"/>
    <p:sldId id="390" r:id="rId69"/>
    <p:sldId id="376" r:id="rId70"/>
    <p:sldId id="383" r:id="rId71"/>
    <p:sldId id="377" r:id="rId72"/>
    <p:sldId id="378" r:id="rId73"/>
    <p:sldId id="379" r:id="rId74"/>
    <p:sldId id="380" r:id="rId75"/>
    <p:sldId id="381" r:id="rId76"/>
    <p:sldId id="391" r:id="rId77"/>
    <p:sldId id="392"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CCECFF"/>
    <a:srgbClr val="FFFF00"/>
    <a:srgbClr val="D2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6" autoAdjust="0"/>
    <p:restoredTop sz="90017" autoAdjust="0"/>
  </p:normalViewPr>
  <p:slideViewPr>
    <p:cSldViewPr>
      <p:cViewPr varScale="1">
        <p:scale>
          <a:sx n="105" d="100"/>
          <a:sy n="105" d="100"/>
        </p:scale>
        <p:origin x="1578" y="96"/>
      </p:cViewPr>
      <p:guideLst>
        <p:guide orient="horz" pos="2112"/>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latin typeface="Berlin Sans FB" pitchFamily="34" charset="0"/>
            </a:endParaRPr>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latin typeface="Berlin Sans FB" pitchFamily="34" charset="0"/>
            </a:endParaRPr>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dirty="0">
                <a:latin typeface="Berlin Sans FB" pitchFamily="34" charset="0"/>
              </a:rPr>
              <a:t>Psychology 7e in Modules</a:t>
            </a:r>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19E74E-8028-486C-BB0F-FD511DEF52ED}" type="slidenum">
              <a:rPr lang="en-US">
                <a:latin typeface="Berlin Sans FB" pitchFamily="34" charset="0"/>
              </a:rPr>
              <a:pPr/>
              <a:t>‹#›</a:t>
            </a:fld>
            <a:endParaRPr lang="en-US" dirty="0">
              <a:latin typeface="Berlin Sans FB" pitchFamily="34" charset="0"/>
            </a:endParaRPr>
          </a:p>
        </p:txBody>
      </p:sp>
    </p:spTree>
    <p:extLst>
      <p:ext uri="{BB962C8B-B14F-4D97-AF65-F5344CB8AC3E}">
        <p14:creationId xmlns:p14="http://schemas.microsoft.com/office/powerpoint/2010/main" val="242878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Berlin Sans FB" pitchFamily="34" charset="0"/>
              </a:defRPr>
            </a:lvl1pPr>
          </a:lstStyle>
          <a:p>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Berlin Sans FB" pitchFamily="34" charset="0"/>
              </a:defRPr>
            </a:lvl1pPr>
          </a:lstStyle>
          <a:p>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Berlin Sans FB" pitchFamily="34" charset="0"/>
              </a:defRPr>
            </a:lvl1pPr>
          </a:lstStyle>
          <a:p>
            <a:r>
              <a:rPr lang="en-US" dirty="0" smtClean="0"/>
              <a:t>Psychology 7e in Modules</a:t>
            </a: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Berlin Sans FB" pitchFamily="34" charset="0"/>
              </a:defRPr>
            </a:lvl1pPr>
          </a:lstStyle>
          <a:p>
            <a:fld id="{7F98587B-5B15-4F1F-9211-12C8EFF302BB}" type="slidenum">
              <a:rPr lang="en-US" smtClean="0"/>
              <a:pPr/>
              <a:t>‹#›</a:t>
            </a:fld>
            <a:endParaRPr lang="en-US" dirty="0"/>
          </a:p>
        </p:txBody>
      </p:sp>
    </p:spTree>
    <p:extLst>
      <p:ext uri="{BB962C8B-B14F-4D97-AF65-F5344CB8AC3E}">
        <p14:creationId xmlns:p14="http://schemas.microsoft.com/office/powerpoint/2010/main" val="381503026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Berlin Sans FB" pitchFamily="34" charset="0"/>
        <a:ea typeface="+mn-ea"/>
        <a:cs typeface="+mn-cs"/>
      </a:defRPr>
    </a:lvl1pPr>
    <a:lvl2pPr marL="457200" algn="l" rtl="0" fontAlgn="base">
      <a:spcBef>
        <a:spcPct val="30000"/>
      </a:spcBef>
      <a:spcAft>
        <a:spcPct val="0"/>
      </a:spcAft>
      <a:defRPr sz="1200" kern="1200">
        <a:solidFill>
          <a:schemeClr val="tx1"/>
        </a:solidFill>
        <a:latin typeface="Berlin Sans FB" pitchFamily="34" charset="0"/>
        <a:ea typeface="+mn-ea"/>
        <a:cs typeface="+mn-cs"/>
      </a:defRPr>
    </a:lvl2pPr>
    <a:lvl3pPr marL="914400" algn="l" rtl="0" fontAlgn="base">
      <a:spcBef>
        <a:spcPct val="30000"/>
      </a:spcBef>
      <a:spcAft>
        <a:spcPct val="0"/>
      </a:spcAft>
      <a:defRPr sz="1200" kern="1200">
        <a:solidFill>
          <a:schemeClr val="tx1"/>
        </a:solidFill>
        <a:latin typeface="Berlin Sans FB" pitchFamily="34" charset="0"/>
        <a:ea typeface="+mn-ea"/>
        <a:cs typeface="+mn-cs"/>
      </a:defRPr>
    </a:lvl3pPr>
    <a:lvl4pPr marL="1371600" algn="l" rtl="0" fontAlgn="base">
      <a:spcBef>
        <a:spcPct val="30000"/>
      </a:spcBef>
      <a:spcAft>
        <a:spcPct val="0"/>
      </a:spcAft>
      <a:defRPr sz="1200" kern="1200">
        <a:solidFill>
          <a:schemeClr val="tx1"/>
        </a:solidFill>
        <a:latin typeface="Berlin Sans FB" pitchFamily="34" charset="0"/>
        <a:ea typeface="+mn-ea"/>
        <a:cs typeface="+mn-cs"/>
      </a:defRPr>
    </a:lvl4pPr>
    <a:lvl5pPr marL="1828800" algn="l" rtl="0" fontAlgn="base">
      <a:spcBef>
        <a:spcPct val="30000"/>
      </a:spcBef>
      <a:spcAft>
        <a:spcPct val="0"/>
      </a:spcAft>
      <a:defRPr sz="1200" kern="1200">
        <a:solidFill>
          <a:schemeClr val="tx1"/>
        </a:solidFill>
        <a:latin typeface="Berlin Sans FB"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D066DFA9-24ED-4FCD-AD17-FA27214AD8DB}" type="slidenum">
              <a:rPr lang="en-US"/>
              <a:pPr/>
              <a:t>2</a:t>
            </a:fld>
            <a:endParaRPr lang="en-US"/>
          </a:p>
        </p:txBody>
      </p:sp>
      <p:sp>
        <p:nvSpPr>
          <p:cNvPr id="2055170" name="Rectangle 2"/>
          <p:cNvSpPr>
            <a:spLocks noGrp="1" noRot="1" noChangeAspect="1" noChangeArrowheads="1" noTextEdit="1"/>
          </p:cNvSpPr>
          <p:nvPr>
            <p:ph type="sldImg"/>
          </p:nvPr>
        </p:nvSpPr>
        <p:spPr>
          <a:xfrm>
            <a:off x="1141413" y="684213"/>
            <a:ext cx="4576762" cy="3432175"/>
          </a:xfrm>
          <a:ln/>
        </p:spPr>
      </p:sp>
      <p:sp>
        <p:nvSpPr>
          <p:cNvPr id="2055171"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99879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F38E44E3-0C01-42E1-AD2C-9B96B5CF0633}" type="slidenum">
              <a:rPr lang="en-US"/>
              <a:pPr/>
              <a:t>15</a:t>
            </a:fld>
            <a:endParaRPr lang="en-US"/>
          </a:p>
        </p:txBody>
      </p:sp>
      <p:sp>
        <p:nvSpPr>
          <p:cNvPr id="2074626" name="Rectangle 2"/>
          <p:cNvSpPr>
            <a:spLocks noGrp="1" noRot="1" noChangeAspect="1" noChangeArrowheads="1" noTextEdit="1"/>
          </p:cNvSpPr>
          <p:nvPr>
            <p:ph type="sldImg"/>
          </p:nvPr>
        </p:nvSpPr>
        <p:spPr>
          <a:xfrm>
            <a:off x="1141413" y="684213"/>
            <a:ext cx="4576762" cy="3432175"/>
          </a:xfrm>
          <a:ln/>
        </p:spPr>
      </p:sp>
      <p:sp>
        <p:nvSpPr>
          <p:cNvPr id="2074627" name="Rectangle 3"/>
          <p:cNvSpPr>
            <a:spLocks noGrp="1" noChangeArrowheads="1"/>
          </p:cNvSpPr>
          <p:nvPr>
            <p:ph type="body" idx="1"/>
          </p:nvPr>
        </p:nvSpPr>
        <p:spPr>
          <a:xfrm>
            <a:off x="685800" y="4343400"/>
            <a:ext cx="5486400" cy="4116388"/>
          </a:xfrm>
        </p:spPr>
        <p:txBody>
          <a:bodyPr/>
          <a:lstStyle/>
          <a:p>
            <a:r>
              <a:rPr lang="en-US" dirty="0" smtClean="0"/>
              <a:t>Looks for patterns in behavior to address current problems,</a:t>
            </a:r>
            <a:r>
              <a:rPr lang="en-US" baseline="0" dirty="0" smtClean="0"/>
              <a:t> not focus on childhood conflicts.  </a:t>
            </a:r>
          </a:p>
          <a:p>
            <a:r>
              <a:rPr lang="en-US" dirty="0" smtClean="0"/>
              <a:t>https://www.youtube.com/watch?v=QV6DpJKW6a0  - 3 minute video from Big Bang theory</a:t>
            </a:r>
            <a:r>
              <a:rPr lang="en-US" baseline="0" dirty="0" smtClean="0"/>
              <a:t> on psychodynamic approach</a:t>
            </a:r>
            <a:endParaRPr lang="en-US" dirty="0"/>
          </a:p>
        </p:txBody>
      </p:sp>
    </p:spTree>
    <p:extLst>
      <p:ext uri="{BB962C8B-B14F-4D97-AF65-F5344CB8AC3E}">
        <p14:creationId xmlns:p14="http://schemas.microsoft.com/office/powerpoint/2010/main" val="54018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DCBB1FF1-6BC3-4528-8D5A-26AD1421BFE6}" type="slidenum">
              <a:rPr lang="en-US"/>
              <a:pPr/>
              <a:t>16</a:t>
            </a:fld>
            <a:endParaRPr lang="en-US"/>
          </a:p>
        </p:txBody>
      </p:sp>
      <p:sp>
        <p:nvSpPr>
          <p:cNvPr id="2072578" name="Rectangle 2"/>
          <p:cNvSpPr>
            <a:spLocks noGrp="1" noRot="1" noChangeAspect="1" noChangeArrowheads="1" noTextEdit="1"/>
          </p:cNvSpPr>
          <p:nvPr>
            <p:ph type="sldImg"/>
          </p:nvPr>
        </p:nvSpPr>
        <p:spPr>
          <a:xfrm>
            <a:off x="1141413" y="684213"/>
            <a:ext cx="4576762" cy="3432175"/>
          </a:xfrm>
          <a:ln/>
        </p:spPr>
      </p:sp>
      <p:sp>
        <p:nvSpPr>
          <p:cNvPr id="2072579" name="Rectangle 3"/>
          <p:cNvSpPr>
            <a:spLocks noGrp="1" noChangeArrowheads="1"/>
          </p:cNvSpPr>
          <p:nvPr>
            <p:ph type="body" idx="1"/>
          </p:nvPr>
        </p:nvSpPr>
        <p:spPr>
          <a:xfrm>
            <a:off x="685800" y="4343400"/>
            <a:ext cx="5486400" cy="4116388"/>
          </a:xfrm>
        </p:spPr>
        <p:txBody>
          <a:bodyPr/>
          <a:lstStyle/>
          <a:p>
            <a:r>
              <a:rPr lang="en-US" b="1" dirty="0"/>
              <a:t>OBJECTIVE 52-4</a:t>
            </a:r>
            <a:r>
              <a:rPr lang="en-US" b="1" dirty="0">
                <a:cs typeface="Arial" charset="0"/>
              </a:rPr>
              <a:t>| Contrast psychodynamic therapy and interpersonal therapy with traditional psychoanalysis</a:t>
            </a:r>
            <a:r>
              <a:rPr lang="en-US" b="1" dirty="0" smtClean="0">
                <a:cs typeface="Arial" charset="0"/>
              </a:rPr>
              <a:t>.</a:t>
            </a:r>
          </a:p>
          <a:p>
            <a:endParaRPr lang="en-US" b="1" dirty="0" smtClean="0">
              <a:cs typeface="Arial" charset="0"/>
            </a:endParaRPr>
          </a:p>
          <a:p>
            <a:r>
              <a:rPr lang="en-US" b="1" dirty="0" smtClean="0">
                <a:cs typeface="Arial" charset="0"/>
              </a:rPr>
              <a:t>Sit face to face, meet only once a week for a couple weeks/months instead of years.</a:t>
            </a:r>
            <a:endParaRPr lang="en-US" b="1" dirty="0">
              <a:cs typeface="Arial" charset="0"/>
            </a:endParaRPr>
          </a:p>
          <a:p>
            <a:endParaRPr lang="en-US" dirty="0"/>
          </a:p>
        </p:txBody>
      </p:sp>
    </p:spTree>
    <p:extLst>
      <p:ext uri="{BB962C8B-B14F-4D97-AF65-F5344CB8AC3E}">
        <p14:creationId xmlns:p14="http://schemas.microsoft.com/office/powerpoint/2010/main" val="362635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8C2943A0-DE4D-4D1F-A7AB-EAF19F33AA90}" type="slidenum">
              <a:rPr lang="en-US"/>
              <a:pPr/>
              <a:t>18</a:t>
            </a:fld>
            <a:endParaRPr lang="en-US"/>
          </a:p>
        </p:txBody>
      </p:sp>
      <p:sp>
        <p:nvSpPr>
          <p:cNvPr id="2076674" name="Rectangle 2"/>
          <p:cNvSpPr>
            <a:spLocks noGrp="1" noRot="1" noChangeAspect="1" noChangeArrowheads="1" noTextEdit="1"/>
          </p:cNvSpPr>
          <p:nvPr>
            <p:ph type="sldImg"/>
          </p:nvPr>
        </p:nvSpPr>
        <p:spPr>
          <a:xfrm>
            <a:off x="1141413" y="684213"/>
            <a:ext cx="4576762" cy="3432175"/>
          </a:xfrm>
          <a:ln/>
        </p:spPr>
      </p:sp>
      <p:sp>
        <p:nvSpPr>
          <p:cNvPr id="2076675" name="Rectangle 3"/>
          <p:cNvSpPr>
            <a:spLocks noGrp="1" noChangeArrowheads="1"/>
          </p:cNvSpPr>
          <p:nvPr>
            <p:ph type="body" idx="1"/>
          </p:nvPr>
        </p:nvSpPr>
        <p:spPr>
          <a:xfrm>
            <a:off x="685800" y="4343400"/>
            <a:ext cx="5486400" cy="4116388"/>
          </a:xfrm>
        </p:spPr>
        <p:txBody>
          <a:bodyPr/>
          <a:lstStyle/>
          <a:p>
            <a:r>
              <a:rPr lang="en-US" b="1" dirty="0"/>
              <a:t>OBJECTIVE 52-5</a:t>
            </a:r>
            <a:r>
              <a:rPr lang="en-US" b="1" dirty="0">
                <a:cs typeface="Arial" charset="0"/>
              </a:rPr>
              <a:t>| Identify the basic characteristics of the humanistic therapies, and describe the specific goals and techniques of Carl Rogers’ client-centered therapy</a:t>
            </a:r>
            <a:r>
              <a:rPr lang="en-US" b="1" dirty="0" smtClean="0">
                <a:cs typeface="Arial" charset="0"/>
              </a:rPr>
              <a:t>.</a:t>
            </a:r>
          </a:p>
          <a:p>
            <a:endParaRPr lang="en-US" b="1" dirty="0" smtClean="0">
              <a:cs typeface="Arial" charset="0"/>
            </a:endParaRPr>
          </a:p>
          <a:p>
            <a:r>
              <a:rPr lang="en-US" b="1" dirty="0" smtClean="0">
                <a:cs typeface="Arial" charset="0"/>
              </a:rPr>
              <a:t>Focus on present and future rather than past</a:t>
            </a:r>
          </a:p>
          <a:p>
            <a:r>
              <a:rPr lang="en-US" b="1" dirty="0" smtClean="0">
                <a:cs typeface="Arial" charset="0"/>
              </a:rPr>
              <a:t>Conscious rather than unconscious</a:t>
            </a:r>
          </a:p>
          <a:p>
            <a:r>
              <a:rPr lang="en-US" b="1" dirty="0" smtClean="0">
                <a:cs typeface="Arial" charset="0"/>
              </a:rPr>
              <a:t>Taking responsibility instead of finding blame </a:t>
            </a:r>
          </a:p>
          <a:p>
            <a:r>
              <a:rPr lang="en-US" b="1" dirty="0" smtClean="0">
                <a:cs typeface="Arial" charset="0"/>
              </a:rPr>
              <a:t>Promotes growth instead of “curing” an individual</a:t>
            </a:r>
          </a:p>
          <a:p>
            <a:endParaRPr lang="en-US" b="1" dirty="0">
              <a:cs typeface="Arial" charset="0"/>
            </a:endParaRPr>
          </a:p>
        </p:txBody>
      </p:sp>
    </p:spTree>
    <p:extLst>
      <p:ext uri="{BB962C8B-B14F-4D97-AF65-F5344CB8AC3E}">
        <p14:creationId xmlns:p14="http://schemas.microsoft.com/office/powerpoint/2010/main" val="312793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Belief that</a:t>
            </a:r>
            <a:r>
              <a:rPr lang="en-US" baseline="0" dirty="0" smtClean="0"/>
              <a:t> all people possess ability to grow – therapists need to listen.  The therapist is merely there for support.  We have two ears and one mouth so that we may listen more than we talk.</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19</a:t>
            </a:fld>
            <a:endParaRPr lang="en-US" dirty="0"/>
          </a:p>
        </p:txBody>
      </p:sp>
    </p:spTree>
    <p:extLst>
      <p:ext uri="{BB962C8B-B14F-4D97-AF65-F5344CB8AC3E}">
        <p14:creationId xmlns:p14="http://schemas.microsoft.com/office/powerpoint/2010/main" val="49549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Maslow’s Hierarchy of needs – behavior is defined by a variety of needs.  </a:t>
            </a:r>
          </a:p>
          <a:p>
            <a:r>
              <a:rPr lang="en-US" baseline="0" dirty="0" smtClean="0"/>
              <a:t>Would too much unconditional positive regard be a bad thing?  How could it lead to unwarranted self-esteem?  Why would people in therapy benefit most from unconditional positive regard?</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20</a:t>
            </a:fld>
            <a:endParaRPr lang="en-US" dirty="0"/>
          </a:p>
        </p:txBody>
      </p:sp>
    </p:spTree>
    <p:extLst>
      <p:ext uri="{BB962C8B-B14F-4D97-AF65-F5344CB8AC3E}">
        <p14:creationId xmlns:p14="http://schemas.microsoft.com/office/powerpoint/2010/main" val="317990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BDADA233-5157-46AE-B27C-75DEAF7C2195}" type="slidenum">
              <a:rPr lang="en-US"/>
              <a:pPr/>
              <a:t>21</a:t>
            </a:fld>
            <a:endParaRPr lang="en-US"/>
          </a:p>
        </p:txBody>
      </p:sp>
      <p:sp>
        <p:nvSpPr>
          <p:cNvPr id="2080770" name="Rectangle 2"/>
          <p:cNvSpPr>
            <a:spLocks noGrp="1" noRot="1" noChangeAspect="1" noChangeArrowheads="1" noTextEdit="1"/>
          </p:cNvSpPr>
          <p:nvPr>
            <p:ph type="sldImg"/>
          </p:nvPr>
        </p:nvSpPr>
        <p:spPr>
          <a:xfrm>
            <a:off x="1141413" y="684213"/>
            <a:ext cx="4576762" cy="3432175"/>
          </a:xfrm>
          <a:ln/>
        </p:spPr>
      </p:sp>
      <p:sp>
        <p:nvSpPr>
          <p:cNvPr id="2080771" name="Rectangle 3"/>
          <p:cNvSpPr>
            <a:spLocks noGrp="1" noChangeArrowheads="1"/>
          </p:cNvSpPr>
          <p:nvPr>
            <p:ph type="body" idx="1"/>
          </p:nvPr>
        </p:nvSpPr>
        <p:spPr>
          <a:xfrm>
            <a:off x="685800" y="4343400"/>
            <a:ext cx="5486400" cy="4116388"/>
          </a:xfrm>
        </p:spPr>
        <p:txBody>
          <a:bodyPr/>
          <a:lstStyle/>
          <a:p>
            <a:r>
              <a:rPr lang="en-US" b="1" dirty="0"/>
              <a:t>OBJECTIVE 52-6</a:t>
            </a:r>
            <a:r>
              <a:rPr lang="en-US" b="1" dirty="0">
                <a:cs typeface="Arial" charset="0"/>
              </a:rPr>
              <a:t>| Explain how the basic assumption of behavior therapy differs from those of traditional psychoanalytic and humanistic therapies.</a:t>
            </a:r>
          </a:p>
        </p:txBody>
      </p:sp>
    </p:spTree>
    <p:extLst>
      <p:ext uri="{BB962C8B-B14F-4D97-AF65-F5344CB8AC3E}">
        <p14:creationId xmlns:p14="http://schemas.microsoft.com/office/powerpoint/2010/main" val="189474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B2F456BA-6058-4FA0-A139-E44D650E9A22}" type="slidenum">
              <a:rPr lang="en-US"/>
              <a:pPr/>
              <a:t>22</a:t>
            </a:fld>
            <a:endParaRPr lang="en-US"/>
          </a:p>
        </p:txBody>
      </p:sp>
      <p:sp>
        <p:nvSpPr>
          <p:cNvPr id="2082818" name="Rectangle 2"/>
          <p:cNvSpPr>
            <a:spLocks noGrp="1" noRot="1" noChangeAspect="1" noChangeArrowheads="1" noTextEdit="1"/>
          </p:cNvSpPr>
          <p:nvPr>
            <p:ph type="sldImg"/>
          </p:nvPr>
        </p:nvSpPr>
        <p:spPr>
          <a:xfrm>
            <a:off x="1141413" y="684213"/>
            <a:ext cx="4576762" cy="3432175"/>
          </a:xfrm>
          <a:ln/>
        </p:spPr>
      </p:sp>
      <p:sp>
        <p:nvSpPr>
          <p:cNvPr id="2082819" name="Rectangle 3"/>
          <p:cNvSpPr>
            <a:spLocks noGrp="1" noChangeArrowheads="1"/>
          </p:cNvSpPr>
          <p:nvPr>
            <p:ph type="body" idx="1"/>
          </p:nvPr>
        </p:nvSpPr>
        <p:spPr>
          <a:xfrm>
            <a:off x="685800" y="4343400"/>
            <a:ext cx="5486400" cy="4116388"/>
          </a:xfrm>
        </p:spPr>
        <p:txBody>
          <a:bodyPr/>
          <a:lstStyle/>
          <a:p>
            <a:r>
              <a:rPr lang="en-US" b="1" dirty="0"/>
              <a:t>OBJECTIVE 52-7</a:t>
            </a:r>
            <a:r>
              <a:rPr lang="en-US" b="1" dirty="0">
                <a:cs typeface="Arial" charset="0"/>
              </a:rPr>
              <a:t>| Define </a:t>
            </a:r>
            <a:r>
              <a:rPr lang="en-US" b="1" i="1" dirty="0">
                <a:cs typeface="Arial" charset="0"/>
              </a:rPr>
              <a:t>counterconditioning</a:t>
            </a:r>
            <a:r>
              <a:rPr lang="en-US" b="1" dirty="0">
                <a:cs typeface="Arial" charset="0"/>
              </a:rPr>
              <a:t>, and describe the techniques used in exposure therapies and aversive conditioning.</a:t>
            </a:r>
          </a:p>
        </p:txBody>
      </p:sp>
    </p:spTree>
    <p:extLst>
      <p:ext uri="{BB962C8B-B14F-4D97-AF65-F5344CB8AC3E}">
        <p14:creationId xmlns:p14="http://schemas.microsoft.com/office/powerpoint/2010/main" val="332065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https://www.youtube.com/watch?v=GVNgmJ4tIpo – 4 minute video on overcoming fears</a:t>
            </a:r>
          </a:p>
          <a:p>
            <a:endParaRPr lang="en-US" dirty="0" smtClean="0"/>
          </a:p>
          <a:p>
            <a:r>
              <a:rPr lang="en-US" dirty="0" smtClean="0"/>
              <a:t>https://www.youtube.com/watch?v=doxxfXqpKYA  - 4 minute video on overcoming fears</a:t>
            </a:r>
          </a:p>
          <a:p>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23</a:t>
            </a:fld>
            <a:endParaRPr lang="en-US" dirty="0"/>
          </a:p>
        </p:txBody>
      </p:sp>
    </p:spTree>
    <p:extLst>
      <p:ext uri="{BB962C8B-B14F-4D97-AF65-F5344CB8AC3E}">
        <p14:creationId xmlns:p14="http://schemas.microsoft.com/office/powerpoint/2010/main" val="321459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harmful – some believe that electroshock</a:t>
            </a:r>
            <a:r>
              <a:rPr lang="en-US" baseline="0" dirty="0" smtClean="0"/>
              <a:t> can “cure” homosexuality.  Relapse is high.</a:t>
            </a:r>
          </a:p>
          <a:p>
            <a:endParaRPr lang="en-US" baseline="0" dirty="0" smtClean="0"/>
          </a:p>
          <a:p>
            <a:r>
              <a:rPr lang="en-US" dirty="0" smtClean="0"/>
              <a:t>https://www.youtube.com/watch?v=A-irAT0viF0- video on Sissy</a:t>
            </a:r>
            <a:r>
              <a:rPr lang="en-US" baseline="0" dirty="0" smtClean="0"/>
              <a:t> Boy Experiment (9 minutes)</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25</a:t>
            </a:fld>
            <a:endParaRPr lang="en-US" dirty="0"/>
          </a:p>
        </p:txBody>
      </p:sp>
    </p:spTree>
    <p:extLst>
      <p:ext uri="{BB962C8B-B14F-4D97-AF65-F5344CB8AC3E}">
        <p14:creationId xmlns:p14="http://schemas.microsoft.com/office/powerpoint/2010/main" val="41301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with PTSD patients</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29</a:t>
            </a:fld>
            <a:endParaRPr lang="en-US" dirty="0"/>
          </a:p>
        </p:txBody>
      </p:sp>
    </p:spTree>
    <p:extLst>
      <p:ext uri="{BB962C8B-B14F-4D97-AF65-F5344CB8AC3E}">
        <p14:creationId xmlns:p14="http://schemas.microsoft.com/office/powerpoint/2010/main" val="58606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C926FE2-5F88-4210-ADC1-C3BA4BA741CF}" type="slidenum">
              <a:rPr lang="en-US"/>
              <a:pPr/>
              <a:t>3</a:t>
            </a:fld>
            <a:endParaRPr lang="en-US"/>
          </a:p>
        </p:txBody>
      </p:sp>
      <p:sp>
        <p:nvSpPr>
          <p:cNvPr id="2057218" name="Rectangle 2"/>
          <p:cNvSpPr>
            <a:spLocks noGrp="1" noRot="1" noChangeAspect="1" noChangeArrowheads="1" noTextEdit="1"/>
          </p:cNvSpPr>
          <p:nvPr>
            <p:ph type="sldImg"/>
          </p:nvPr>
        </p:nvSpPr>
        <p:spPr>
          <a:xfrm>
            <a:off x="1141413" y="684213"/>
            <a:ext cx="4576762" cy="3432175"/>
          </a:xfrm>
          <a:ln/>
        </p:spPr>
      </p:sp>
      <p:sp>
        <p:nvSpPr>
          <p:cNvPr id="2057219" name="Rectangle 3"/>
          <p:cNvSpPr>
            <a:spLocks noGrp="1" noChangeArrowheads="1"/>
          </p:cNvSpPr>
          <p:nvPr>
            <p:ph type="body" idx="1"/>
          </p:nvPr>
        </p:nvSpPr>
        <p:spPr>
          <a:xfrm>
            <a:off x="685800" y="4343400"/>
            <a:ext cx="5486400" cy="4116388"/>
          </a:xfrm>
        </p:spPr>
        <p:txBody>
          <a:bodyPr/>
          <a:lstStyle/>
          <a:p>
            <a:r>
              <a:rPr lang="en-US" dirty="0" smtClean="0"/>
              <a:t>Discovered many mentally ill people were in prison with hardened criminals.  A recent movement (1950s) has shut down many mental</a:t>
            </a:r>
            <a:r>
              <a:rPr lang="en-US" baseline="0" dirty="0" smtClean="0"/>
              <a:t> hospitals and left the mentally ill on their own or in the care of communities.</a:t>
            </a:r>
            <a:endParaRPr lang="en-US" dirty="0"/>
          </a:p>
        </p:txBody>
      </p:sp>
    </p:spTree>
    <p:extLst>
      <p:ext uri="{BB962C8B-B14F-4D97-AF65-F5344CB8AC3E}">
        <p14:creationId xmlns:p14="http://schemas.microsoft.com/office/powerpoint/2010/main" val="257117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Careful</a:t>
            </a:r>
            <a:r>
              <a:rPr lang="en-US" baseline="0" dirty="0" smtClean="0"/>
              <a:t> not to re-traumatize the patient.</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30</a:t>
            </a:fld>
            <a:endParaRPr lang="en-US" dirty="0"/>
          </a:p>
        </p:txBody>
      </p:sp>
    </p:spTree>
    <p:extLst>
      <p:ext uri="{BB962C8B-B14F-4D97-AF65-F5344CB8AC3E}">
        <p14:creationId xmlns:p14="http://schemas.microsoft.com/office/powerpoint/2010/main" val="334410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72FB8F5C-846C-4C0E-89E8-F6CA36741FF9}" type="slidenum">
              <a:rPr lang="en-US"/>
              <a:pPr/>
              <a:t>31</a:t>
            </a:fld>
            <a:endParaRPr lang="en-US"/>
          </a:p>
        </p:txBody>
      </p:sp>
      <p:sp>
        <p:nvSpPr>
          <p:cNvPr id="2088962" name="Rectangle 2"/>
          <p:cNvSpPr>
            <a:spLocks noGrp="1" noRot="1" noChangeAspect="1" noChangeArrowheads="1" noTextEdit="1"/>
          </p:cNvSpPr>
          <p:nvPr>
            <p:ph type="sldImg"/>
          </p:nvPr>
        </p:nvSpPr>
        <p:spPr>
          <a:xfrm>
            <a:off x="1141413" y="684213"/>
            <a:ext cx="4576762" cy="3432175"/>
          </a:xfrm>
          <a:ln/>
        </p:spPr>
      </p:sp>
      <p:sp>
        <p:nvSpPr>
          <p:cNvPr id="2088963" name="Rectangle 3"/>
          <p:cNvSpPr>
            <a:spLocks noGrp="1" noChangeArrowheads="1"/>
          </p:cNvSpPr>
          <p:nvPr>
            <p:ph type="body" idx="1"/>
          </p:nvPr>
        </p:nvSpPr>
        <p:spPr>
          <a:xfrm>
            <a:off x="685800" y="4343400"/>
            <a:ext cx="5486400" cy="4116388"/>
          </a:xfrm>
        </p:spPr>
        <p:txBody>
          <a:bodyPr/>
          <a:lstStyle/>
          <a:p>
            <a:r>
              <a:rPr lang="en-US" b="1" dirty="0"/>
              <a:t>OBJECTIVE 52-8</a:t>
            </a:r>
            <a:r>
              <a:rPr lang="en-US" b="1" dirty="0">
                <a:cs typeface="Arial" charset="0"/>
              </a:rPr>
              <a:t>| State the main premise of therapy based on operant conditioning principles, and describe the views of proponents and critics of behavior modification.</a:t>
            </a:r>
          </a:p>
        </p:txBody>
      </p:sp>
    </p:spTree>
    <p:extLst>
      <p:ext uri="{BB962C8B-B14F-4D97-AF65-F5344CB8AC3E}">
        <p14:creationId xmlns:p14="http://schemas.microsoft.com/office/powerpoint/2010/main" val="306613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https://www.youtube.com/watch?v=A-irAT0viF0- video on Sissy Boy Experiment (9 minutes)</a:t>
            </a:r>
          </a:p>
          <a:p>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32</a:t>
            </a:fld>
            <a:endParaRPr lang="en-US" dirty="0"/>
          </a:p>
        </p:txBody>
      </p:sp>
    </p:spTree>
    <p:extLst>
      <p:ext uri="{BB962C8B-B14F-4D97-AF65-F5344CB8AC3E}">
        <p14:creationId xmlns:p14="http://schemas.microsoft.com/office/powerpoint/2010/main" val="46509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thoughts were responsible for Tina plunging into a low mood.</a:t>
            </a:r>
          </a:p>
          <a:p>
            <a:r>
              <a:rPr lang="en-US" dirty="0" smtClean="0"/>
              <a:t>Tina didn't for one minute consider that her boss may not have heard her or that her boss might have been pre-occupied with her own thoughts.</a:t>
            </a:r>
          </a:p>
          <a:p>
            <a:r>
              <a:rPr lang="en-US" dirty="0" smtClean="0"/>
              <a:t>Tina realized she was always getting upset about such situations, and she started therapy to try to sort things out.</a:t>
            </a:r>
          </a:p>
          <a:p>
            <a:r>
              <a:rPr lang="en-US" dirty="0" smtClean="0"/>
              <a:t>In a few weeks, she came to understand how negative thoughts were causing her to be unhappy. Tina also learned how to spot when she was jumping to conclusions in this way.</a:t>
            </a:r>
          </a:p>
          <a:p>
            <a:r>
              <a:rPr lang="en-US" dirty="0" smtClean="0"/>
              <a:t>Then, with help, she was able to challenge these negative thoughts by looking for evidence to see if they were really true.</a:t>
            </a:r>
          </a:p>
          <a:p>
            <a:r>
              <a:rPr lang="en-US" dirty="0" smtClean="0"/>
              <a:t>They were rarely true, so Tina was only upsetting herself by thinking in such a way. This is what many of us do.</a:t>
            </a:r>
          </a:p>
          <a:p>
            <a:r>
              <a:rPr lang="en-US" dirty="0" smtClean="0"/>
              <a:t>Cognitive therapy teaches us to stop thinking so negatively, to challenge untrue thoughts and to replace them with more rational and healthy ones that are based in reality.</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36</a:t>
            </a:fld>
            <a:endParaRPr lang="en-US" dirty="0"/>
          </a:p>
        </p:txBody>
      </p:sp>
    </p:spTree>
    <p:extLst>
      <p:ext uri="{BB962C8B-B14F-4D97-AF65-F5344CB8AC3E}">
        <p14:creationId xmlns:p14="http://schemas.microsoft.com/office/powerpoint/2010/main" val="2316308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1C9A5636-6FEC-41AF-913C-E9086CF714CF}" type="slidenum">
              <a:rPr lang="en-US"/>
              <a:pPr/>
              <a:t>37</a:t>
            </a:fld>
            <a:endParaRPr lang="en-US"/>
          </a:p>
        </p:txBody>
      </p:sp>
      <p:sp>
        <p:nvSpPr>
          <p:cNvPr id="2093058" name="Rectangle 2"/>
          <p:cNvSpPr>
            <a:spLocks noGrp="1" noRot="1" noChangeAspect="1" noChangeArrowheads="1" noTextEdit="1"/>
          </p:cNvSpPr>
          <p:nvPr>
            <p:ph type="sldImg"/>
          </p:nvPr>
        </p:nvSpPr>
        <p:spPr>
          <a:xfrm>
            <a:off x="1141413" y="684213"/>
            <a:ext cx="4576762" cy="3432175"/>
          </a:xfrm>
          <a:ln/>
        </p:spPr>
      </p:sp>
      <p:sp>
        <p:nvSpPr>
          <p:cNvPr id="2093059" name="Rectangle 3"/>
          <p:cNvSpPr>
            <a:spLocks noGrp="1" noChangeArrowheads="1"/>
          </p:cNvSpPr>
          <p:nvPr>
            <p:ph type="body" idx="1"/>
          </p:nvPr>
        </p:nvSpPr>
        <p:spPr>
          <a:xfrm>
            <a:off x="685800" y="4343400"/>
            <a:ext cx="5486400" cy="4116388"/>
          </a:xfrm>
        </p:spPr>
        <p:txBody>
          <a:bodyPr/>
          <a:lstStyle/>
          <a:p>
            <a:r>
              <a:rPr lang="en-US" b="1" dirty="0"/>
              <a:t>OBJECTIVE 52-9</a:t>
            </a:r>
            <a:r>
              <a:rPr lang="en-US" b="1" dirty="0">
                <a:cs typeface="Arial" charset="0"/>
              </a:rPr>
              <a:t>| Contrast cognitive therapy and cognitive-behavior therapy, and give some examples of cognitive therapy for depression.</a:t>
            </a:r>
            <a:endParaRPr lang="en-US" dirty="0"/>
          </a:p>
        </p:txBody>
      </p:sp>
    </p:spTree>
    <p:extLst>
      <p:ext uri="{BB962C8B-B14F-4D97-AF65-F5344CB8AC3E}">
        <p14:creationId xmlns:p14="http://schemas.microsoft.com/office/powerpoint/2010/main" val="141559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B779A43C-D8D0-4F99-AF0E-87B9CE2C23F8}" type="slidenum">
              <a:rPr lang="en-US"/>
              <a:pPr/>
              <a:t>40</a:t>
            </a:fld>
            <a:endParaRPr lang="en-US"/>
          </a:p>
        </p:txBody>
      </p:sp>
      <p:sp>
        <p:nvSpPr>
          <p:cNvPr id="2097154" name="Rectangle 2"/>
          <p:cNvSpPr>
            <a:spLocks noGrp="1" noRot="1" noChangeAspect="1" noChangeArrowheads="1" noTextEdit="1"/>
          </p:cNvSpPr>
          <p:nvPr>
            <p:ph type="sldImg"/>
          </p:nvPr>
        </p:nvSpPr>
        <p:spPr>
          <a:xfrm>
            <a:off x="1141413" y="684213"/>
            <a:ext cx="4576762" cy="3432175"/>
          </a:xfrm>
          <a:ln/>
        </p:spPr>
      </p:sp>
      <p:sp>
        <p:nvSpPr>
          <p:cNvPr id="2097155" name="Rectangle 3"/>
          <p:cNvSpPr>
            <a:spLocks noGrp="1" noChangeArrowheads="1"/>
          </p:cNvSpPr>
          <p:nvPr>
            <p:ph type="body" idx="1"/>
          </p:nvPr>
        </p:nvSpPr>
        <p:spPr>
          <a:xfrm>
            <a:off x="685800" y="4343400"/>
            <a:ext cx="5486400" cy="4116388"/>
          </a:xfrm>
        </p:spPr>
        <p:txBody>
          <a:bodyPr/>
          <a:lstStyle/>
          <a:p>
            <a:r>
              <a:rPr lang="en-US" b="1" dirty="0" smtClean="0">
                <a:cs typeface="Arial" charset="0"/>
              </a:rPr>
              <a:t>Relaxation techniques are taught to individuals and then they learn</a:t>
            </a:r>
            <a:r>
              <a:rPr lang="en-US" b="1" baseline="0" dirty="0" smtClean="0">
                <a:cs typeface="Arial" charset="0"/>
              </a:rPr>
              <a:t> to apply them to everyday situations</a:t>
            </a:r>
            <a:endParaRPr lang="en-US" b="1" dirty="0">
              <a:cs typeface="Arial" charset="0"/>
            </a:endParaRPr>
          </a:p>
        </p:txBody>
      </p:sp>
    </p:spTree>
    <p:extLst>
      <p:ext uri="{BB962C8B-B14F-4D97-AF65-F5344CB8AC3E}">
        <p14:creationId xmlns:p14="http://schemas.microsoft.com/office/powerpoint/2010/main" val="3551134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a:t>
            </a:r>
            <a:r>
              <a:rPr lang="en-US" baseline="0" dirty="0" smtClean="0"/>
              <a:t> Appraisal – “is this harmful to me?”</a:t>
            </a:r>
          </a:p>
          <a:p>
            <a:r>
              <a:rPr lang="en-US" baseline="0" dirty="0" smtClean="0"/>
              <a:t>Secondary Appraisal – “what resources do I have to cope?”</a:t>
            </a:r>
          </a:p>
          <a:p>
            <a:r>
              <a:rPr lang="en-US" baseline="0" dirty="0" smtClean="0"/>
              <a:t>Reappraisal – “do I still think this is harmful?”</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41</a:t>
            </a:fld>
            <a:endParaRPr lang="en-US" dirty="0"/>
          </a:p>
        </p:txBody>
      </p:sp>
    </p:spTree>
    <p:extLst>
      <p:ext uri="{BB962C8B-B14F-4D97-AF65-F5344CB8AC3E}">
        <p14:creationId xmlns:p14="http://schemas.microsoft.com/office/powerpoint/2010/main" val="1384256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A6C6E471-D44B-4F6C-8AD8-F1BEFFEA2EC5}" type="slidenum">
              <a:rPr lang="en-US"/>
              <a:pPr/>
              <a:t>42</a:t>
            </a:fld>
            <a:endParaRPr lang="en-US"/>
          </a:p>
        </p:txBody>
      </p:sp>
      <p:sp>
        <p:nvSpPr>
          <p:cNvPr id="2100226" name="Rectangle 2"/>
          <p:cNvSpPr>
            <a:spLocks noGrp="1" noRot="1" noChangeAspect="1" noChangeArrowheads="1" noTextEdit="1"/>
          </p:cNvSpPr>
          <p:nvPr>
            <p:ph type="sldImg"/>
          </p:nvPr>
        </p:nvSpPr>
        <p:spPr>
          <a:xfrm>
            <a:off x="1141413" y="684213"/>
            <a:ext cx="4576762" cy="3432175"/>
          </a:xfrm>
          <a:ln/>
        </p:spPr>
      </p:sp>
      <p:sp>
        <p:nvSpPr>
          <p:cNvPr id="2100227" name="Rectangle 3"/>
          <p:cNvSpPr>
            <a:spLocks noGrp="1" noChangeArrowheads="1"/>
          </p:cNvSpPr>
          <p:nvPr>
            <p:ph type="body" idx="1"/>
          </p:nvPr>
        </p:nvSpPr>
        <p:spPr>
          <a:xfrm>
            <a:off x="685800" y="4343400"/>
            <a:ext cx="5486400" cy="4116388"/>
          </a:xfrm>
        </p:spPr>
        <p:txBody>
          <a:bodyPr/>
          <a:lstStyle/>
          <a:p>
            <a:r>
              <a:rPr lang="en-US" b="1" dirty="0"/>
              <a:t>OBJECTIVE 52-10</a:t>
            </a:r>
            <a:r>
              <a:rPr lang="en-US" b="1" dirty="0">
                <a:cs typeface="Arial" charset="0"/>
              </a:rPr>
              <a:t>| Discuss the rationale and benefits of group therapy, including family therapy</a:t>
            </a:r>
            <a:r>
              <a:rPr lang="en-US" b="1" dirty="0" smtClean="0">
                <a:cs typeface="Arial" charset="0"/>
              </a:rPr>
              <a:t>.</a:t>
            </a:r>
          </a:p>
          <a:p>
            <a:endParaRPr lang="en-US" b="1" dirty="0" smtClean="0">
              <a:cs typeface="Arial" charset="0"/>
            </a:endParaRPr>
          </a:p>
          <a:p>
            <a:r>
              <a:rPr lang="en-US" b="1" dirty="0" smtClean="0">
                <a:cs typeface="Arial" charset="0"/>
              </a:rPr>
              <a:t>Instillation of hope, universality, imparting information,</a:t>
            </a:r>
            <a:r>
              <a:rPr lang="en-US" b="1" baseline="0" dirty="0" smtClean="0">
                <a:cs typeface="Arial" charset="0"/>
              </a:rPr>
              <a:t> altruism, catharsis, creation of family bond, interpersonal learning, role models, safe haven.</a:t>
            </a:r>
            <a:endParaRPr lang="en-US" b="1" dirty="0">
              <a:cs typeface="Arial" charset="0"/>
            </a:endParaRPr>
          </a:p>
        </p:txBody>
      </p:sp>
    </p:spTree>
    <p:extLst>
      <p:ext uri="{BB962C8B-B14F-4D97-AF65-F5344CB8AC3E}">
        <p14:creationId xmlns:p14="http://schemas.microsoft.com/office/powerpoint/2010/main" val="824893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DEEE0C7-83D0-42E0-A33E-5A6270D4A12B}" type="slidenum">
              <a:rPr lang="en-US"/>
              <a:pPr/>
              <a:t>43</a:t>
            </a:fld>
            <a:endParaRPr lang="en-US"/>
          </a:p>
        </p:txBody>
      </p:sp>
      <p:sp>
        <p:nvSpPr>
          <p:cNvPr id="2102274" name="Rectangle 2"/>
          <p:cNvSpPr>
            <a:spLocks noGrp="1" noRot="1" noChangeAspect="1" noChangeArrowheads="1" noTextEdit="1"/>
          </p:cNvSpPr>
          <p:nvPr>
            <p:ph type="sldImg"/>
          </p:nvPr>
        </p:nvSpPr>
        <p:spPr>
          <a:xfrm>
            <a:off x="1141413" y="684213"/>
            <a:ext cx="4576762" cy="3432175"/>
          </a:xfrm>
          <a:ln/>
        </p:spPr>
      </p:sp>
      <p:sp>
        <p:nvSpPr>
          <p:cNvPr id="2102275" name="Rectangle 3"/>
          <p:cNvSpPr>
            <a:spLocks noGrp="1" noChangeArrowheads="1"/>
          </p:cNvSpPr>
          <p:nvPr>
            <p:ph type="body" idx="1"/>
          </p:nvPr>
        </p:nvSpPr>
        <p:spPr>
          <a:xfrm>
            <a:off x="685800" y="4343400"/>
            <a:ext cx="5486400" cy="4116388"/>
          </a:xfrm>
        </p:spPr>
        <p:txBody>
          <a:bodyPr/>
          <a:lstStyle/>
          <a:p>
            <a:endParaRPr lang="en-US" b="1" dirty="0">
              <a:cs typeface="Arial" charset="0"/>
            </a:endParaRPr>
          </a:p>
        </p:txBody>
      </p:sp>
    </p:spTree>
    <p:extLst>
      <p:ext uri="{BB962C8B-B14F-4D97-AF65-F5344CB8AC3E}">
        <p14:creationId xmlns:p14="http://schemas.microsoft.com/office/powerpoint/2010/main" val="1950659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2CC17AB4-5060-41F7-9334-A85C1BFF22D4}" type="slidenum">
              <a:rPr lang="en-US"/>
              <a:pPr/>
              <a:t>44</a:t>
            </a:fld>
            <a:endParaRPr lang="en-US"/>
          </a:p>
        </p:txBody>
      </p:sp>
      <p:sp>
        <p:nvSpPr>
          <p:cNvPr id="2128898" name="Rectangle 2"/>
          <p:cNvSpPr>
            <a:spLocks noGrp="1" noRot="1" noChangeAspect="1" noChangeArrowheads="1" noTextEdit="1"/>
          </p:cNvSpPr>
          <p:nvPr>
            <p:ph type="sldImg"/>
          </p:nvPr>
        </p:nvSpPr>
        <p:spPr>
          <a:ln/>
        </p:spPr>
      </p:sp>
      <p:sp>
        <p:nvSpPr>
          <p:cNvPr id="2128899" name="Rectangle 3"/>
          <p:cNvSpPr>
            <a:spLocks noGrp="1" noChangeArrowheads="1"/>
          </p:cNvSpPr>
          <p:nvPr>
            <p:ph type="body" idx="1"/>
          </p:nvPr>
        </p:nvSpPr>
        <p:spPr/>
        <p:txBody>
          <a:bodyPr/>
          <a:lstStyle/>
          <a:p>
            <a:endParaRPr lang="en-US" b="1" i="1" dirty="0">
              <a:cs typeface="Arial" charset="0"/>
            </a:endParaRPr>
          </a:p>
        </p:txBody>
      </p:sp>
    </p:spTree>
    <p:extLst>
      <p:ext uri="{BB962C8B-B14F-4D97-AF65-F5344CB8AC3E}">
        <p14:creationId xmlns:p14="http://schemas.microsoft.com/office/powerpoint/2010/main" val="86930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112F3CAF-4822-4555-954A-3CD1948BC589}" type="slidenum">
              <a:rPr lang="en-US"/>
              <a:pPr/>
              <a:t>5</a:t>
            </a:fld>
            <a:endParaRPr lang="en-US"/>
          </a:p>
        </p:txBody>
      </p:sp>
      <p:sp>
        <p:nvSpPr>
          <p:cNvPr id="2059266" name="Rectangle 2"/>
          <p:cNvSpPr>
            <a:spLocks noGrp="1" noRot="1" noChangeAspect="1" noChangeArrowheads="1" noTextEdit="1"/>
          </p:cNvSpPr>
          <p:nvPr>
            <p:ph type="sldImg"/>
          </p:nvPr>
        </p:nvSpPr>
        <p:spPr>
          <a:xfrm>
            <a:off x="1141413" y="684213"/>
            <a:ext cx="4576762" cy="3432175"/>
          </a:xfrm>
          <a:ln/>
        </p:spPr>
      </p:sp>
      <p:sp>
        <p:nvSpPr>
          <p:cNvPr id="2059267" name="Rectangle 3"/>
          <p:cNvSpPr>
            <a:spLocks noGrp="1" noChangeArrowheads="1"/>
          </p:cNvSpPr>
          <p:nvPr>
            <p:ph type="body" idx="1"/>
          </p:nvPr>
        </p:nvSpPr>
        <p:spPr>
          <a:xfrm>
            <a:off x="685800" y="4343400"/>
            <a:ext cx="5486400" cy="4116388"/>
          </a:xfrm>
        </p:spPr>
        <p:txBody>
          <a:bodyPr/>
          <a:lstStyle/>
          <a:p>
            <a:r>
              <a:rPr lang="en-US" b="1" dirty="0"/>
              <a:t>OBJECTIVE 52-1</a:t>
            </a:r>
            <a:r>
              <a:rPr lang="en-US" b="1" dirty="0">
                <a:cs typeface="Arial" charset="0"/>
              </a:rPr>
              <a:t>| Discuss some ways that psychotherapy and an eclectic approach to therapy differ.</a:t>
            </a:r>
            <a:endParaRPr lang="en-US" dirty="0"/>
          </a:p>
        </p:txBody>
      </p:sp>
    </p:spTree>
    <p:extLst>
      <p:ext uri="{BB962C8B-B14F-4D97-AF65-F5344CB8AC3E}">
        <p14:creationId xmlns:p14="http://schemas.microsoft.com/office/powerpoint/2010/main" val="3045150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5E2B412A-65B3-4D24-9A9C-D7D4E76F44F2}" type="slidenum">
              <a:rPr lang="en-US"/>
              <a:pPr/>
              <a:t>47</a:t>
            </a:fld>
            <a:endParaRPr lang="en-US"/>
          </a:p>
        </p:txBody>
      </p:sp>
      <p:sp>
        <p:nvSpPr>
          <p:cNvPr id="2107394" name="Rectangle 2"/>
          <p:cNvSpPr>
            <a:spLocks noGrp="1" noRot="1" noChangeAspect="1" noChangeArrowheads="1" noTextEdit="1"/>
          </p:cNvSpPr>
          <p:nvPr>
            <p:ph type="sldImg"/>
          </p:nvPr>
        </p:nvSpPr>
        <p:spPr>
          <a:xfrm>
            <a:off x="1141413" y="684213"/>
            <a:ext cx="4576762" cy="3432175"/>
          </a:xfrm>
          <a:ln/>
        </p:spPr>
      </p:sp>
      <p:sp>
        <p:nvSpPr>
          <p:cNvPr id="2107395" name="Rectangle 3"/>
          <p:cNvSpPr>
            <a:spLocks noGrp="1" noChangeArrowheads="1"/>
          </p:cNvSpPr>
          <p:nvPr>
            <p:ph type="body" idx="1"/>
          </p:nvPr>
        </p:nvSpPr>
        <p:spPr>
          <a:xfrm>
            <a:off x="685800" y="4343400"/>
            <a:ext cx="5486400" cy="4116388"/>
          </a:xfrm>
        </p:spPr>
        <p:txBody>
          <a:bodyPr/>
          <a:lstStyle/>
          <a:p>
            <a:r>
              <a:rPr lang="en-US" b="1" dirty="0"/>
              <a:t>OBJECTIVE 53-2</a:t>
            </a:r>
            <a:r>
              <a:rPr lang="en-US" b="1" dirty="0">
                <a:cs typeface="Arial" charset="0"/>
              </a:rPr>
              <a:t>| Explain why clients tend to overestimate the effectiveness of psychotherapy.</a:t>
            </a:r>
          </a:p>
        </p:txBody>
      </p:sp>
    </p:spTree>
    <p:extLst>
      <p:ext uri="{BB962C8B-B14F-4D97-AF65-F5344CB8AC3E}">
        <p14:creationId xmlns:p14="http://schemas.microsoft.com/office/powerpoint/2010/main" val="136289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3A793424-41E4-487C-BFF8-D7C2C7B13AFA}" type="slidenum">
              <a:rPr lang="en-US"/>
              <a:pPr/>
              <a:t>48</a:t>
            </a:fld>
            <a:endParaRPr lang="en-US"/>
          </a:p>
        </p:txBody>
      </p:sp>
      <p:sp>
        <p:nvSpPr>
          <p:cNvPr id="2109442" name="Rectangle 2"/>
          <p:cNvSpPr>
            <a:spLocks noGrp="1" noRot="1" noChangeAspect="1" noChangeArrowheads="1" noTextEdit="1"/>
          </p:cNvSpPr>
          <p:nvPr>
            <p:ph type="sldImg"/>
          </p:nvPr>
        </p:nvSpPr>
        <p:spPr>
          <a:xfrm>
            <a:off x="1141413" y="684213"/>
            <a:ext cx="4576762" cy="3432175"/>
          </a:xfrm>
          <a:ln/>
        </p:spPr>
      </p:sp>
      <p:sp>
        <p:nvSpPr>
          <p:cNvPr id="2109443" name="Rectangle 3"/>
          <p:cNvSpPr>
            <a:spLocks noGrp="1" noChangeArrowheads="1"/>
          </p:cNvSpPr>
          <p:nvPr>
            <p:ph type="body" idx="1"/>
          </p:nvPr>
        </p:nvSpPr>
        <p:spPr>
          <a:xfrm>
            <a:off x="685800" y="4343400"/>
            <a:ext cx="5486400" cy="4116388"/>
          </a:xfrm>
        </p:spPr>
        <p:txBody>
          <a:bodyPr/>
          <a:lstStyle/>
          <a:p>
            <a:r>
              <a:rPr lang="en-US" b="1" dirty="0"/>
              <a:t>OBJECTIVE 53-3</a:t>
            </a:r>
            <a:r>
              <a:rPr lang="en-US" b="1" dirty="0">
                <a:cs typeface="Arial" charset="0"/>
              </a:rPr>
              <a:t>| Give some reasons why clinicians tend to overestimate the effectiveness of psychotherapy, and describe the phenomena that contribute to clients’ and clinicians’ misperceptions of this area.</a:t>
            </a:r>
          </a:p>
        </p:txBody>
      </p:sp>
    </p:spTree>
    <p:extLst>
      <p:ext uri="{BB962C8B-B14F-4D97-AF65-F5344CB8AC3E}">
        <p14:creationId xmlns:p14="http://schemas.microsoft.com/office/powerpoint/2010/main" val="2744303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00302A6E-CAFA-4F13-A78E-086A4DDC91CE}" type="slidenum">
              <a:rPr lang="en-US"/>
              <a:pPr/>
              <a:t>49</a:t>
            </a:fld>
            <a:endParaRPr lang="en-US"/>
          </a:p>
        </p:txBody>
      </p:sp>
      <p:sp>
        <p:nvSpPr>
          <p:cNvPr id="2115586" name="Rectangle 2"/>
          <p:cNvSpPr>
            <a:spLocks noGrp="1" noRot="1" noChangeAspect="1" noChangeArrowheads="1" noTextEdit="1"/>
          </p:cNvSpPr>
          <p:nvPr>
            <p:ph type="sldImg"/>
          </p:nvPr>
        </p:nvSpPr>
        <p:spPr>
          <a:xfrm>
            <a:off x="1141413" y="684213"/>
            <a:ext cx="4576762" cy="3432175"/>
          </a:xfrm>
          <a:ln/>
        </p:spPr>
      </p:sp>
      <p:sp>
        <p:nvSpPr>
          <p:cNvPr id="2115587" name="Rectangle 3"/>
          <p:cNvSpPr>
            <a:spLocks noGrp="1" noChangeArrowheads="1"/>
          </p:cNvSpPr>
          <p:nvPr>
            <p:ph type="body" idx="1"/>
          </p:nvPr>
        </p:nvSpPr>
        <p:spPr>
          <a:xfrm>
            <a:off x="685800" y="4343400"/>
            <a:ext cx="5486400" cy="4116388"/>
          </a:xfrm>
        </p:spPr>
        <p:txBody>
          <a:bodyPr/>
          <a:lstStyle/>
          <a:p>
            <a:r>
              <a:rPr lang="en-US" b="1" dirty="0"/>
              <a:t>OBJECTIVE 53-5</a:t>
            </a:r>
            <a:r>
              <a:rPr lang="en-US" b="1" dirty="0">
                <a:cs typeface="Arial" charset="0"/>
              </a:rPr>
              <a:t>| Summarize the findings on which psychotherapies are most effective for specific disorders.</a:t>
            </a:r>
            <a:endParaRPr lang="en-US" dirty="0"/>
          </a:p>
        </p:txBody>
      </p:sp>
    </p:spTree>
    <p:extLst>
      <p:ext uri="{BB962C8B-B14F-4D97-AF65-F5344CB8AC3E}">
        <p14:creationId xmlns:p14="http://schemas.microsoft.com/office/powerpoint/2010/main" val="1129186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74FFC1B-236B-4390-80D9-95C1DB068588}" type="slidenum">
              <a:rPr lang="en-US"/>
              <a:pPr/>
              <a:t>50</a:t>
            </a:fld>
            <a:endParaRPr lang="en-US"/>
          </a:p>
        </p:txBody>
      </p:sp>
      <p:sp>
        <p:nvSpPr>
          <p:cNvPr id="2117634" name="Rectangle 2"/>
          <p:cNvSpPr>
            <a:spLocks noGrp="1" noRot="1" noChangeAspect="1" noChangeArrowheads="1" noTextEdit="1"/>
          </p:cNvSpPr>
          <p:nvPr>
            <p:ph type="sldImg"/>
          </p:nvPr>
        </p:nvSpPr>
        <p:spPr>
          <a:xfrm>
            <a:off x="1141413" y="684213"/>
            <a:ext cx="4576762" cy="3432175"/>
          </a:xfrm>
          <a:ln/>
        </p:spPr>
      </p:sp>
      <p:sp>
        <p:nvSpPr>
          <p:cNvPr id="2117635" name="Rectangle 3"/>
          <p:cNvSpPr>
            <a:spLocks noGrp="1" noChangeArrowheads="1"/>
          </p:cNvSpPr>
          <p:nvPr>
            <p:ph type="body" idx="1"/>
          </p:nvPr>
        </p:nvSpPr>
        <p:spPr>
          <a:xfrm>
            <a:off x="685800" y="4343400"/>
            <a:ext cx="5486400" cy="4116388"/>
          </a:xfrm>
        </p:spPr>
        <p:txBody>
          <a:bodyPr/>
          <a:lstStyle/>
          <a:p>
            <a:r>
              <a:rPr lang="en-US" b="1" dirty="0"/>
              <a:t>OBJECTIVE 53-6</a:t>
            </a:r>
            <a:r>
              <a:rPr lang="en-US" b="1" dirty="0">
                <a:cs typeface="Arial" charset="0"/>
              </a:rPr>
              <a:t>| Evaluate the effectiveness of eye movements desensitization and reprocessing (EMDR) and light exposure therapies.</a:t>
            </a:r>
          </a:p>
        </p:txBody>
      </p:sp>
    </p:spTree>
    <p:extLst>
      <p:ext uri="{BB962C8B-B14F-4D97-AF65-F5344CB8AC3E}">
        <p14:creationId xmlns:p14="http://schemas.microsoft.com/office/powerpoint/2010/main" val="4126819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Step process that entails relaxation techniques and rewiring memories.</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51</a:t>
            </a:fld>
            <a:endParaRPr lang="en-US" dirty="0"/>
          </a:p>
        </p:txBody>
      </p:sp>
    </p:spTree>
    <p:extLst>
      <p:ext uri="{BB962C8B-B14F-4D97-AF65-F5344CB8AC3E}">
        <p14:creationId xmlns:p14="http://schemas.microsoft.com/office/powerpoint/2010/main" val="142864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 about negative</a:t>
            </a:r>
            <a:r>
              <a:rPr lang="en-US" baseline="0" dirty="0" smtClean="0"/>
              <a:t> effects – retinal damage, insomnia or hyperactivity</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52</a:t>
            </a:fld>
            <a:endParaRPr lang="en-US" dirty="0"/>
          </a:p>
        </p:txBody>
      </p:sp>
    </p:spTree>
    <p:extLst>
      <p:ext uri="{BB962C8B-B14F-4D97-AF65-F5344CB8AC3E}">
        <p14:creationId xmlns:p14="http://schemas.microsoft.com/office/powerpoint/2010/main" val="3605001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7395CAB1-E5E3-4CB1-A47E-7796D383F2AA}" type="slidenum">
              <a:rPr lang="en-US"/>
              <a:pPr/>
              <a:t>53</a:t>
            </a:fld>
            <a:endParaRPr lang="en-US"/>
          </a:p>
        </p:txBody>
      </p:sp>
      <p:sp>
        <p:nvSpPr>
          <p:cNvPr id="2121730" name="Rectangle 2"/>
          <p:cNvSpPr>
            <a:spLocks noGrp="1" noRot="1" noChangeAspect="1" noChangeArrowheads="1" noTextEdit="1"/>
          </p:cNvSpPr>
          <p:nvPr>
            <p:ph type="sldImg"/>
          </p:nvPr>
        </p:nvSpPr>
        <p:spPr>
          <a:xfrm>
            <a:off x="1141413" y="684213"/>
            <a:ext cx="4576762" cy="3432175"/>
          </a:xfrm>
          <a:ln/>
        </p:spPr>
      </p:sp>
      <p:sp>
        <p:nvSpPr>
          <p:cNvPr id="2121731" name="Rectangle 3"/>
          <p:cNvSpPr>
            <a:spLocks noGrp="1" noChangeArrowheads="1"/>
          </p:cNvSpPr>
          <p:nvPr>
            <p:ph type="body" idx="1"/>
          </p:nvPr>
        </p:nvSpPr>
        <p:spPr>
          <a:xfrm>
            <a:off x="685800" y="4343400"/>
            <a:ext cx="5486400" cy="4116388"/>
          </a:xfrm>
        </p:spPr>
        <p:txBody>
          <a:bodyPr/>
          <a:lstStyle/>
          <a:p>
            <a:r>
              <a:rPr lang="en-US" b="1" dirty="0"/>
              <a:t>OBJECTIVE 53-7</a:t>
            </a:r>
            <a:r>
              <a:rPr lang="en-US" b="1" dirty="0">
                <a:cs typeface="Arial" charset="0"/>
              </a:rPr>
              <a:t>| Describe the three benefits attributed to all psychotherapies.</a:t>
            </a:r>
          </a:p>
        </p:txBody>
      </p:sp>
    </p:spTree>
    <p:extLst>
      <p:ext uri="{BB962C8B-B14F-4D97-AF65-F5344CB8AC3E}">
        <p14:creationId xmlns:p14="http://schemas.microsoft.com/office/powerpoint/2010/main" val="2921090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536EC8BA-15BF-4F97-ADAC-8591A9EA696F}" type="slidenum">
              <a:rPr lang="en-US"/>
              <a:pPr/>
              <a:t>59</a:t>
            </a:fld>
            <a:endParaRPr lang="en-US"/>
          </a:p>
        </p:txBody>
      </p:sp>
      <p:sp>
        <p:nvSpPr>
          <p:cNvPr id="2136066" name="Rectangle 2"/>
          <p:cNvSpPr>
            <a:spLocks noGrp="1" noRot="1" noChangeAspect="1" noChangeArrowheads="1" noTextEdit="1"/>
          </p:cNvSpPr>
          <p:nvPr>
            <p:ph type="sldImg"/>
          </p:nvPr>
        </p:nvSpPr>
        <p:spPr>
          <a:xfrm>
            <a:off x="1141413" y="684213"/>
            <a:ext cx="4576762" cy="3432175"/>
          </a:xfrm>
          <a:ln/>
        </p:spPr>
      </p:sp>
      <p:sp>
        <p:nvSpPr>
          <p:cNvPr id="2136067" name="Rectangle 3"/>
          <p:cNvSpPr>
            <a:spLocks noGrp="1" noChangeArrowheads="1"/>
          </p:cNvSpPr>
          <p:nvPr>
            <p:ph type="body" idx="1"/>
          </p:nvPr>
        </p:nvSpPr>
        <p:spPr>
          <a:xfrm>
            <a:off x="685800" y="4343400"/>
            <a:ext cx="5486400" cy="4116388"/>
          </a:xfrm>
        </p:spPr>
        <p:txBody>
          <a:bodyPr/>
          <a:lstStyle/>
          <a:p>
            <a:r>
              <a:rPr lang="en-US" b="1" dirty="0"/>
              <a:t>OBJECTIVE 54-1</a:t>
            </a:r>
            <a:r>
              <a:rPr lang="en-US" b="1" dirty="0">
                <a:cs typeface="Arial" charset="0"/>
              </a:rPr>
              <a:t>| Define psychopharmacology, and explain how double-blind studies help researchers evaluate a drug’s effectiveness.</a:t>
            </a:r>
          </a:p>
        </p:txBody>
      </p:sp>
    </p:spTree>
    <p:extLst>
      <p:ext uri="{BB962C8B-B14F-4D97-AF65-F5344CB8AC3E}">
        <p14:creationId xmlns:p14="http://schemas.microsoft.com/office/powerpoint/2010/main" val="55175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F2ED81D6-1DA8-49B1-BA24-C1726F58F0B5}" type="slidenum">
              <a:rPr lang="en-US"/>
              <a:pPr/>
              <a:t>60</a:t>
            </a:fld>
            <a:endParaRPr lang="en-US"/>
          </a:p>
        </p:txBody>
      </p:sp>
      <p:sp>
        <p:nvSpPr>
          <p:cNvPr id="2138114" name="Rectangle 2"/>
          <p:cNvSpPr>
            <a:spLocks noGrp="1" noRot="1" noChangeAspect="1" noChangeArrowheads="1" noTextEdit="1"/>
          </p:cNvSpPr>
          <p:nvPr>
            <p:ph type="sldImg"/>
          </p:nvPr>
        </p:nvSpPr>
        <p:spPr>
          <a:xfrm>
            <a:off x="1141413" y="684213"/>
            <a:ext cx="4576762" cy="3432175"/>
          </a:xfrm>
          <a:ln/>
        </p:spPr>
      </p:sp>
      <p:sp>
        <p:nvSpPr>
          <p:cNvPr id="2138115" name="Rectangle 3"/>
          <p:cNvSpPr>
            <a:spLocks noGrp="1" noChangeArrowheads="1"/>
          </p:cNvSpPr>
          <p:nvPr>
            <p:ph type="body" idx="1"/>
          </p:nvPr>
        </p:nvSpPr>
        <p:spPr>
          <a:xfrm>
            <a:off x="685800" y="4343400"/>
            <a:ext cx="5486400" cy="4116388"/>
          </a:xfrm>
        </p:spPr>
        <p:txBody>
          <a:bodyPr/>
          <a:lstStyle/>
          <a:p>
            <a:endParaRPr lang="en-US" b="1" dirty="0">
              <a:cs typeface="Arial" charset="0"/>
            </a:endParaRPr>
          </a:p>
        </p:txBody>
      </p:sp>
    </p:spTree>
    <p:extLst>
      <p:ext uri="{BB962C8B-B14F-4D97-AF65-F5344CB8AC3E}">
        <p14:creationId xmlns:p14="http://schemas.microsoft.com/office/powerpoint/2010/main" val="60738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6DB3A29-645E-4F2D-B73C-522A04DF8F58}" type="slidenum">
              <a:rPr lang="en-US"/>
              <a:pPr/>
              <a:t>62</a:t>
            </a:fld>
            <a:endParaRPr lang="en-US"/>
          </a:p>
        </p:txBody>
      </p:sp>
      <p:sp>
        <p:nvSpPr>
          <p:cNvPr id="2142210" name="Rectangle 2"/>
          <p:cNvSpPr>
            <a:spLocks noGrp="1" noRot="1" noChangeAspect="1" noChangeArrowheads="1" noTextEdit="1"/>
          </p:cNvSpPr>
          <p:nvPr>
            <p:ph type="sldImg"/>
          </p:nvPr>
        </p:nvSpPr>
        <p:spPr>
          <a:xfrm>
            <a:off x="1141413" y="684213"/>
            <a:ext cx="4576762" cy="3432175"/>
          </a:xfrm>
          <a:ln/>
        </p:spPr>
      </p:sp>
      <p:sp>
        <p:nvSpPr>
          <p:cNvPr id="2142211" name="Rectangle 3"/>
          <p:cNvSpPr>
            <a:spLocks noGrp="1" noChangeArrowheads="1"/>
          </p:cNvSpPr>
          <p:nvPr>
            <p:ph type="body" idx="1"/>
          </p:nvPr>
        </p:nvSpPr>
        <p:spPr>
          <a:xfrm>
            <a:off x="685800" y="4343400"/>
            <a:ext cx="5486400" cy="4116388"/>
          </a:xfrm>
        </p:spPr>
        <p:txBody>
          <a:bodyPr/>
          <a:lstStyle/>
          <a:p>
            <a:r>
              <a:rPr lang="en-US" b="1" dirty="0"/>
              <a:t>OBJECTIVE 54-2</a:t>
            </a:r>
            <a:r>
              <a:rPr lang="en-US" b="1" dirty="0">
                <a:cs typeface="Arial" charset="0"/>
              </a:rPr>
              <a:t>| Describe </a:t>
            </a:r>
            <a:r>
              <a:rPr lang="en-US" b="1" dirty="0" smtClean="0">
                <a:cs typeface="Arial" charset="0"/>
              </a:rPr>
              <a:t>the </a:t>
            </a:r>
            <a:r>
              <a:rPr lang="en-US" b="1" dirty="0">
                <a:cs typeface="Arial" charset="0"/>
              </a:rPr>
              <a:t>characteristics of antipsychotic drugs, and discuss their use in treating specific disorders</a:t>
            </a:r>
            <a:r>
              <a:rPr lang="en-US" b="1" dirty="0" smtClean="0">
                <a:cs typeface="Arial" charset="0"/>
              </a:rPr>
              <a:t>.</a:t>
            </a:r>
          </a:p>
          <a:p>
            <a:endParaRPr lang="en-US" b="1" dirty="0" smtClean="0">
              <a:cs typeface="Arial" charset="0"/>
            </a:endParaRPr>
          </a:p>
          <a:p>
            <a:r>
              <a:rPr lang="en-US" b="1" dirty="0" smtClean="0">
                <a:cs typeface="Arial" charset="0"/>
              </a:rPr>
              <a:t>Tardive Dyskinesia – involuntary movement of mouth (jaw, lips, tongue).</a:t>
            </a:r>
            <a:r>
              <a:rPr lang="en-US" b="1" baseline="0" dirty="0" smtClean="0">
                <a:cs typeface="Arial" charset="0"/>
              </a:rPr>
              <a:t>  Sometimes affects limbs.  Gets worse when you try to relax.  Disappears when asleep.</a:t>
            </a:r>
            <a:endParaRPr lang="en-US" b="1" dirty="0">
              <a:cs typeface="Arial" charset="0"/>
            </a:endParaRPr>
          </a:p>
        </p:txBody>
      </p:sp>
    </p:spTree>
    <p:extLst>
      <p:ext uri="{BB962C8B-B14F-4D97-AF65-F5344CB8AC3E}">
        <p14:creationId xmlns:p14="http://schemas.microsoft.com/office/powerpoint/2010/main" val="1698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079D2EBE-872F-4B6B-A82E-F54895FE69A9}" type="slidenum">
              <a:rPr lang="en-US"/>
              <a:pPr/>
              <a:t>6</a:t>
            </a:fld>
            <a:endParaRPr lang="en-US"/>
          </a:p>
        </p:txBody>
      </p:sp>
      <p:sp>
        <p:nvSpPr>
          <p:cNvPr id="2061314" name="Rectangle 2"/>
          <p:cNvSpPr>
            <a:spLocks noGrp="1" noRot="1" noChangeAspect="1" noChangeArrowheads="1" noTextEdit="1"/>
          </p:cNvSpPr>
          <p:nvPr>
            <p:ph type="sldImg"/>
          </p:nvPr>
        </p:nvSpPr>
        <p:spPr>
          <a:xfrm>
            <a:off x="1141413" y="684213"/>
            <a:ext cx="4576762" cy="3432175"/>
          </a:xfrm>
          <a:ln/>
        </p:spPr>
      </p:sp>
      <p:sp>
        <p:nvSpPr>
          <p:cNvPr id="2061315" name="Rectangle 3"/>
          <p:cNvSpPr>
            <a:spLocks noGrp="1" noChangeArrowheads="1"/>
          </p:cNvSpPr>
          <p:nvPr>
            <p:ph type="body" idx="1"/>
          </p:nvPr>
        </p:nvSpPr>
        <p:spPr>
          <a:xfrm>
            <a:off x="685800" y="4343400"/>
            <a:ext cx="5486400" cy="4116388"/>
          </a:xfrm>
        </p:spPr>
        <p:txBody>
          <a:bodyPr/>
          <a:lstStyle/>
          <a:p>
            <a:r>
              <a:rPr lang="en-US" b="1" dirty="0"/>
              <a:t>OBJECTIVE 52-2</a:t>
            </a:r>
            <a:r>
              <a:rPr lang="en-US" b="1" dirty="0">
                <a:cs typeface="Arial" charset="0"/>
              </a:rPr>
              <a:t>| Define </a:t>
            </a:r>
            <a:r>
              <a:rPr lang="en-US" b="1" i="1" dirty="0">
                <a:cs typeface="Arial" charset="0"/>
              </a:rPr>
              <a:t>psychoanalysis</a:t>
            </a:r>
            <a:r>
              <a:rPr lang="en-US" b="1" dirty="0">
                <a:cs typeface="Arial" charset="0"/>
              </a:rPr>
              <a:t>, and discuss the aims of this form of therapy.</a:t>
            </a:r>
          </a:p>
        </p:txBody>
      </p:sp>
    </p:spTree>
    <p:extLst>
      <p:ext uri="{BB962C8B-B14F-4D97-AF65-F5344CB8AC3E}">
        <p14:creationId xmlns:p14="http://schemas.microsoft.com/office/powerpoint/2010/main" val="2456737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1CC9B8CF-C81F-44D0-9EEC-025C75D38B19}" type="slidenum">
              <a:rPr lang="en-US"/>
              <a:pPr/>
              <a:t>63</a:t>
            </a:fld>
            <a:endParaRPr lang="en-US"/>
          </a:p>
        </p:txBody>
      </p:sp>
      <p:sp>
        <p:nvSpPr>
          <p:cNvPr id="2144258" name="Rectangle 2"/>
          <p:cNvSpPr>
            <a:spLocks noGrp="1" noRot="1" noChangeAspect="1" noChangeArrowheads="1" noTextEdit="1"/>
          </p:cNvSpPr>
          <p:nvPr>
            <p:ph type="sldImg"/>
          </p:nvPr>
        </p:nvSpPr>
        <p:spPr>
          <a:xfrm>
            <a:off x="1141413" y="684213"/>
            <a:ext cx="4576762" cy="3432175"/>
          </a:xfrm>
          <a:ln/>
        </p:spPr>
      </p:sp>
      <p:sp>
        <p:nvSpPr>
          <p:cNvPr id="2144259" name="Rectangle 3"/>
          <p:cNvSpPr>
            <a:spLocks noGrp="1" noChangeArrowheads="1"/>
          </p:cNvSpPr>
          <p:nvPr>
            <p:ph type="body" idx="1"/>
          </p:nvPr>
        </p:nvSpPr>
        <p:spPr>
          <a:xfrm>
            <a:off x="685800" y="4343400"/>
            <a:ext cx="5486400" cy="4116388"/>
          </a:xfrm>
        </p:spPr>
        <p:txBody>
          <a:bodyPr/>
          <a:lstStyle/>
          <a:p>
            <a:endParaRPr lang="en-US" b="1" dirty="0">
              <a:cs typeface="Arial" charset="0"/>
            </a:endParaRPr>
          </a:p>
        </p:txBody>
      </p:sp>
    </p:spTree>
    <p:extLst>
      <p:ext uri="{BB962C8B-B14F-4D97-AF65-F5344CB8AC3E}">
        <p14:creationId xmlns:p14="http://schemas.microsoft.com/office/powerpoint/2010/main" val="3521373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47D4DE60-7337-48EE-BF27-43B7A8120F7C}" type="slidenum">
              <a:rPr lang="en-US"/>
              <a:pPr/>
              <a:t>64</a:t>
            </a:fld>
            <a:endParaRPr lang="en-US"/>
          </a:p>
        </p:txBody>
      </p:sp>
      <p:sp>
        <p:nvSpPr>
          <p:cNvPr id="2146306" name="Rectangle 2"/>
          <p:cNvSpPr>
            <a:spLocks noGrp="1" noRot="1" noChangeAspect="1" noChangeArrowheads="1" noTextEdit="1"/>
          </p:cNvSpPr>
          <p:nvPr>
            <p:ph type="sldImg"/>
          </p:nvPr>
        </p:nvSpPr>
        <p:spPr>
          <a:xfrm>
            <a:off x="1141413" y="684213"/>
            <a:ext cx="4576762" cy="3432175"/>
          </a:xfrm>
          <a:ln/>
        </p:spPr>
      </p:sp>
      <p:sp>
        <p:nvSpPr>
          <p:cNvPr id="2146307" name="Rectangle 3"/>
          <p:cNvSpPr>
            <a:spLocks noGrp="1" noChangeArrowheads="1"/>
          </p:cNvSpPr>
          <p:nvPr>
            <p:ph type="body" idx="1"/>
          </p:nvPr>
        </p:nvSpPr>
        <p:spPr>
          <a:xfrm>
            <a:off x="685800" y="4343400"/>
            <a:ext cx="5486400" cy="4116388"/>
          </a:xfrm>
        </p:spPr>
        <p:txBody>
          <a:bodyPr/>
          <a:lstStyle/>
          <a:p>
            <a:r>
              <a:rPr lang="en-US" b="1" dirty="0"/>
              <a:t>OBJECTIVE 54-3</a:t>
            </a:r>
            <a:r>
              <a:rPr lang="en-US" b="1" dirty="0">
                <a:cs typeface="Arial" charset="0"/>
              </a:rPr>
              <a:t>| Describe the characteristics of antianxiety drugs, and discuss their use in treating specific disorders.</a:t>
            </a:r>
          </a:p>
        </p:txBody>
      </p:sp>
    </p:spTree>
    <p:extLst>
      <p:ext uri="{BB962C8B-B14F-4D97-AF65-F5344CB8AC3E}">
        <p14:creationId xmlns:p14="http://schemas.microsoft.com/office/powerpoint/2010/main" val="1369718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2F7C686F-15FC-4BD0-A2F4-6101D46895F4}" type="slidenum">
              <a:rPr lang="en-US"/>
              <a:pPr/>
              <a:t>65</a:t>
            </a:fld>
            <a:endParaRPr lang="en-US"/>
          </a:p>
        </p:txBody>
      </p:sp>
      <p:sp>
        <p:nvSpPr>
          <p:cNvPr id="2148354" name="Rectangle 2"/>
          <p:cNvSpPr>
            <a:spLocks noGrp="1" noRot="1" noChangeAspect="1" noChangeArrowheads="1" noTextEdit="1"/>
          </p:cNvSpPr>
          <p:nvPr>
            <p:ph type="sldImg"/>
          </p:nvPr>
        </p:nvSpPr>
        <p:spPr>
          <a:xfrm>
            <a:off x="1141413" y="684213"/>
            <a:ext cx="4576762" cy="3432175"/>
          </a:xfrm>
          <a:ln/>
        </p:spPr>
      </p:sp>
      <p:sp>
        <p:nvSpPr>
          <p:cNvPr id="2148355" name="Rectangle 3"/>
          <p:cNvSpPr>
            <a:spLocks noGrp="1" noChangeArrowheads="1"/>
          </p:cNvSpPr>
          <p:nvPr>
            <p:ph type="body" idx="1"/>
          </p:nvPr>
        </p:nvSpPr>
        <p:spPr>
          <a:xfrm>
            <a:off x="685800" y="4343400"/>
            <a:ext cx="5486400" cy="4116388"/>
          </a:xfrm>
        </p:spPr>
        <p:txBody>
          <a:bodyPr/>
          <a:lstStyle/>
          <a:p>
            <a:r>
              <a:rPr lang="en-US" b="1" dirty="0"/>
              <a:t>OBJECTIVE 54-4</a:t>
            </a:r>
            <a:r>
              <a:rPr lang="en-US" b="1" dirty="0">
                <a:cs typeface="Arial" charset="0"/>
              </a:rPr>
              <a:t>| Describe the characteristics of antidepressant drugs, and discuss their use in treating specific disorders</a:t>
            </a:r>
            <a:r>
              <a:rPr lang="en-US" b="1" dirty="0" smtClean="0">
                <a:cs typeface="Arial" charset="0"/>
              </a:rPr>
              <a:t>.</a:t>
            </a:r>
          </a:p>
          <a:p>
            <a:endParaRPr lang="en-US" b="1" dirty="0" smtClean="0">
              <a:cs typeface="Arial" charset="0"/>
            </a:endParaRPr>
          </a:p>
          <a:p>
            <a:r>
              <a:rPr lang="en-US" b="1" dirty="0" smtClean="0">
                <a:cs typeface="Arial" charset="0"/>
              </a:rPr>
              <a:t>serotonin helps to relay messages from one area of the brain to another. Because of the widespread distribution of its cells, it is believed to influence a variety of psychological and other body functions. Of the approximately 40 million brain cells, most are influenced either directly or indirectly by serotonin. This includes brain cells related to mood, sexual desire and function, appetite, sleep, memory and learning, temperature regulation, and some social behavior.</a:t>
            </a:r>
            <a:endParaRPr lang="en-US" b="1" dirty="0">
              <a:cs typeface="Arial" charset="0"/>
            </a:endParaRPr>
          </a:p>
        </p:txBody>
      </p:sp>
    </p:spTree>
    <p:extLst>
      <p:ext uri="{BB962C8B-B14F-4D97-AF65-F5344CB8AC3E}">
        <p14:creationId xmlns:p14="http://schemas.microsoft.com/office/powerpoint/2010/main" val="3703537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CAFD744E-12E4-4ED8-9B3C-3B40D25573A2}" type="slidenum">
              <a:rPr lang="en-US"/>
              <a:pPr/>
              <a:t>69</a:t>
            </a:fld>
            <a:endParaRPr lang="en-US"/>
          </a:p>
        </p:txBody>
      </p:sp>
      <p:sp>
        <p:nvSpPr>
          <p:cNvPr id="2150402" name="Rectangle 2"/>
          <p:cNvSpPr>
            <a:spLocks noGrp="1" noRot="1" noChangeAspect="1" noChangeArrowheads="1" noTextEdit="1"/>
          </p:cNvSpPr>
          <p:nvPr>
            <p:ph type="sldImg"/>
          </p:nvPr>
        </p:nvSpPr>
        <p:spPr>
          <a:xfrm>
            <a:off x="1141413" y="684213"/>
            <a:ext cx="4576762" cy="3432175"/>
          </a:xfrm>
          <a:ln/>
        </p:spPr>
      </p:sp>
      <p:sp>
        <p:nvSpPr>
          <p:cNvPr id="2150403" name="Rectangle 3"/>
          <p:cNvSpPr>
            <a:spLocks noGrp="1" noChangeArrowheads="1"/>
          </p:cNvSpPr>
          <p:nvPr>
            <p:ph type="body" idx="1"/>
          </p:nvPr>
        </p:nvSpPr>
        <p:spPr>
          <a:xfrm>
            <a:off x="685800" y="4343400"/>
            <a:ext cx="5486400" cy="4116388"/>
          </a:xfrm>
        </p:spPr>
        <p:txBody>
          <a:bodyPr/>
          <a:lstStyle/>
          <a:p>
            <a:r>
              <a:rPr lang="en-US" b="1" dirty="0"/>
              <a:t>OBJECTIVE 54-5</a:t>
            </a:r>
            <a:r>
              <a:rPr lang="en-US" b="1" dirty="0">
                <a:cs typeface="Arial" charset="0"/>
              </a:rPr>
              <a:t>| Describe the use and effects of mood-stabilizing medications.</a:t>
            </a:r>
          </a:p>
        </p:txBody>
      </p:sp>
    </p:spTree>
    <p:extLst>
      <p:ext uri="{BB962C8B-B14F-4D97-AF65-F5344CB8AC3E}">
        <p14:creationId xmlns:p14="http://schemas.microsoft.com/office/powerpoint/2010/main" val="2500365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E9C419C0-2C8B-4706-A0F1-D76A6F27BE3C}" type="slidenum">
              <a:rPr lang="en-US"/>
              <a:pPr/>
              <a:t>71</a:t>
            </a:fld>
            <a:endParaRPr lang="en-US"/>
          </a:p>
        </p:txBody>
      </p:sp>
      <p:sp>
        <p:nvSpPr>
          <p:cNvPr id="2152450" name="Rectangle 2"/>
          <p:cNvSpPr>
            <a:spLocks noGrp="1" noRot="1" noChangeAspect="1" noChangeArrowheads="1" noTextEdit="1"/>
          </p:cNvSpPr>
          <p:nvPr>
            <p:ph type="sldImg"/>
          </p:nvPr>
        </p:nvSpPr>
        <p:spPr>
          <a:xfrm>
            <a:off x="1141413" y="684213"/>
            <a:ext cx="4576762" cy="3432175"/>
          </a:xfrm>
          <a:ln/>
        </p:spPr>
      </p:sp>
      <p:sp>
        <p:nvSpPr>
          <p:cNvPr id="2152451" name="Rectangle 3"/>
          <p:cNvSpPr>
            <a:spLocks noGrp="1" noChangeArrowheads="1"/>
          </p:cNvSpPr>
          <p:nvPr>
            <p:ph type="body" idx="1"/>
          </p:nvPr>
        </p:nvSpPr>
        <p:spPr>
          <a:xfrm>
            <a:off x="685800" y="4343400"/>
            <a:ext cx="5486400" cy="4116388"/>
          </a:xfrm>
        </p:spPr>
        <p:txBody>
          <a:bodyPr/>
          <a:lstStyle/>
          <a:p>
            <a:r>
              <a:rPr lang="en-US" b="1" dirty="0"/>
              <a:t>OBJECTIVE 54-6</a:t>
            </a:r>
            <a:r>
              <a:rPr lang="en-US" b="1" dirty="0">
                <a:cs typeface="Arial" charset="0"/>
              </a:rPr>
              <a:t>| Describe the use of electroconvulsive therapy (ECT) in treating severe depression, and describe some possible alternatives to ECT</a:t>
            </a:r>
          </a:p>
        </p:txBody>
      </p:sp>
    </p:spTree>
    <p:extLst>
      <p:ext uri="{BB962C8B-B14F-4D97-AF65-F5344CB8AC3E}">
        <p14:creationId xmlns:p14="http://schemas.microsoft.com/office/powerpoint/2010/main" val="750484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9E794D35-4A95-47C5-9600-18CA00184796}" type="slidenum">
              <a:rPr lang="en-US"/>
              <a:pPr/>
              <a:t>73</a:t>
            </a:fld>
            <a:endParaRPr lang="en-US"/>
          </a:p>
        </p:txBody>
      </p:sp>
      <p:sp>
        <p:nvSpPr>
          <p:cNvPr id="2155522" name="Rectangle 2"/>
          <p:cNvSpPr>
            <a:spLocks noGrp="1" noRot="1" noChangeAspect="1" noChangeArrowheads="1" noTextEdit="1"/>
          </p:cNvSpPr>
          <p:nvPr>
            <p:ph type="sldImg"/>
          </p:nvPr>
        </p:nvSpPr>
        <p:spPr>
          <a:xfrm>
            <a:off x="1141413" y="684213"/>
            <a:ext cx="4576762" cy="3432175"/>
          </a:xfrm>
          <a:ln/>
        </p:spPr>
      </p:sp>
      <p:sp>
        <p:nvSpPr>
          <p:cNvPr id="2155523" name="Rectangle 3"/>
          <p:cNvSpPr>
            <a:spLocks noGrp="1" noChangeArrowheads="1"/>
          </p:cNvSpPr>
          <p:nvPr>
            <p:ph type="body" idx="1"/>
          </p:nvPr>
        </p:nvSpPr>
        <p:spPr>
          <a:xfrm>
            <a:off x="685800" y="4343400"/>
            <a:ext cx="5486400" cy="4116388"/>
          </a:xfrm>
        </p:spPr>
        <p:txBody>
          <a:bodyPr/>
          <a:lstStyle/>
          <a:p>
            <a:r>
              <a:rPr lang="en-US" b="1" dirty="0"/>
              <a:t>OBJECTIVE 54-7</a:t>
            </a:r>
            <a:r>
              <a:rPr lang="en-US" b="1" dirty="0">
                <a:cs typeface="Arial" charset="0"/>
              </a:rPr>
              <a:t>| Summarize the history of the psychosurgical procedure known as lobotomy, and discuss the use of psychosurgery today</a:t>
            </a:r>
            <a:r>
              <a:rPr lang="en-US" b="1" dirty="0" smtClean="0">
                <a:cs typeface="Arial" charset="0"/>
              </a:rPr>
              <a:t>.</a:t>
            </a:r>
          </a:p>
          <a:p>
            <a:endParaRPr lang="en-US" b="1" dirty="0" smtClean="0">
              <a:cs typeface="Arial" charset="0"/>
            </a:endParaRPr>
          </a:p>
          <a:p>
            <a:r>
              <a:rPr lang="en-US" b="1" dirty="0" smtClean="0">
                <a:cs typeface="Arial" charset="0"/>
              </a:rPr>
              <a:t>https://www.youtube.com/watch?v=_0aNILW6ILk  - 5 minute video on lobotomies</a:t>
            </a:r>
            <a:endParaRPr lang="en-US" b="1" dirty="0">
              <a:cs typeface="Arial" charset="0"/>
            </a:endParaRPr>
          </a:p>
        </p:txBody>
      </p:sp>
    </p:spTree>
    <p:extLst>
      <p:ext uri="{BB962C8B-B14F-4D97-AF65-F5344CB8AC3E}">
        <p14:creationId xmlns:p14="http://schemas.microsoft.com/office/powerpoint/2010/main" val="4070021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https://www.youtube.com/watch?v=mbbMLOZjUYI  Ted Talks – What’s so funny</a:t>
            </a:r>
            <a:r>
              <a:rPr lang="en-US" baseline="0" dirty="0" smtClean="0"/>
              <a:t> about </a:t>
            </a:r>
            <a:r>
              <a:rPr lang="en-US" baseline="0" smtClean="0"/>
              <a:t>mental illness?</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76</a:t>
            </a:fld>
            <a:endParaRPr lang="en-US" dirty="0"/>
          </a:p>
        </p:txBody>
      </p:sp>
    </p:spTree>
    <p:extLst>
      <p:ext uri="{BB962C8B-B14F-4D97-AF65-F5344CB8AC3E}">
        <p14:creationId xmlns:p14="http://schemas.microsoft.com/office/powerpoint/2010/main" val="346118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Therapist has to be out of view so patient</a:t>
            </a:r>
            <a:r>
              <a:rPr lang="en-US" baseline="0" dirty="0" smtClean="0"/>
              <a:t> may let down guard.  If there is hesitation, then the patient is resisting treatment.</a:t>
            </a:r>
            <a:endParaRPr lang="en-US" dirty="0"/>
          </a:p>
        </p:txBody>
      </p:sp>
      <p:sp>
        <p:nvSpPr>
          <p:cNvPr id="4" name="Footer Placeholder 3"/>
          <p:cNvSpPr>
            <a:spLocks noGrp="1"/>
          </p:cNvSpPr>
          <p:nvPr>
            <p:ph type="ftr" sz="quarter" idx="10"/>
          </p:nvPr>
        </p:nvSpPr>
        <p:spPr/>
        <p:txBody>
          <a:bodyPr/>
          <a:lstStyle/>
          <a:p>
            <a:r>
              <a:rPr lang="en-US" smtClean="0"/>
              <a:t>Psychology 7e in Modules</a:t>
            </a:r>
            <a:endParaRPr lang="en-US" dirty="0"/>
          </a:p>
        </p:txBody>
      </p:sp>
      <p:sp>
        <p:nvSpPr>
          <p:cNvPr id="5" name="Slide Number Placeholder 4"/>
          <p:cNvSpPr>
            <a:spLocks noGrp="1"/>
          </p:cNvSpPr>
          <p:nvPr>
            <p:ph type="sldNum" sz="quarter" idx="11"/>
          </p:nvPr>
        </p:nvSpPr>
        <p:spPr/>
        <p:txBody>
          <a:bodyPr/>
          <a:lstStyle/>
          <a:p>
            <a:fld id="{7F98587B-5B15-4F1F-9211-12C8EFF302BB}" type="slidenum">
              <a:rPr lang="en-US" smtClean="0"/>
              <a:pPr/>
              <a:t>8</a:t>
            </a:fld>
            <a:endParaRPr lang="en-US" dirty="0"/>
          </a:p>
        </p:txBody>
      </p:sp>
    </p:spTree>
    <p:extLst>
      <p:ext uri="{BB962C8B-B14F-4D97-AF65-F5344CB8AC3E}">
        <p14:creationId xmlns:p14="http://schemas.microsoft.com/office/powerpoint/2010/main" val="118691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C44E12B6-6241-4819-88B8-C36FEC3B370F}" type="slidenum">
              <a:rPr lang="en-US"/>
              <a:pPr/>
              <a:t>9</a:t>
            </a:fld>
            <a:endParaRPr lang="en-US"/>
          </a:p>
        </p:txBody>
      </p:sp>
      <p:sp>
        <p:nvSpPr>
          <p:cNvPr id="2064386" name="Rectangle 2"/>
          <p:cNvSpPr>
            <a:spLocks noGrp="1" noRot="1" noChangeAspect="1" noChangeArrowheads="1" noTextEdit="1"/>
          </p:cNvSpPr>
          <p:nvPr>
            <p:ph type="sldImg"/>
          </p:nvPr>
        </p:nvSpPr>
        <p:spPr>
          <a:xfrm>
            <a:off x="1141413" y="684213"/>
            <a:ext cx="4576762" cy="3432175"/>
          </a:xfrm>
          <a:ln/>
        </p:spPr>
      </p:sp>
      <p:sp>
        <p:nvSpPr>
          <p:cNvPr id="2064387" name="Rectangle 3"/>
          <p:cNvSpPr>
            <a:spLocks noGrp="1" noChangeArrowheads="1"/>
          </p:cNvSpPr>
          <p:nvPr>
            <p:ph type="body" idx="1"/>
          </p:nvPr>
        </p:nvSpPr>
        <p:spPr>
          <a:xfrm>
            <a:off x="685800" y="4343400"/>
            <a:ext cx="5486400" cy="4116388"/>
          </a:xfrm>
        </p:spPr>
        <p:txBody>
          <a:bodyPr/>
          <a:lstStyle/>
          <a:p>
            <a:r>
              <a:rPr lang="en-US" b="0" dirty="0" smtClean="0">
                <a:cs typeface="Arial" charset="0"/>
              </a:rPr>
              <a:t>Freud assumed many problems fueled by childhood conflicts:</a:t>
            </a:r>
          </a:p>
          <a:p>
            <a:r>
              <a:rPr lang="en-US" b="0" dirty="0" smtClean="0">
                <a:cs typeface="Arial" charset="0"/>
              </a:rPr>
              <a:t>Oral Stage – Early weaning = overeating or smoking</a:t>
            </a:r>
          </a:p>
          <a:p>
            <a:r>
              <a:rPr lang="en-US" b="0" dirty="0" smtClean="0">
                <a:cs typeface="Arial" charset="0"/>
              </a:rPr>
              <a:t>Anal Stage – Early training = Anal</a:t>
            </a:r>
            <a:r>
              <a:rPr lang="en-US" b="0" baseline="0" dirty="0" smtClean="0">
                <a:cs typeface="Arial" charset="0"/>
              </a:rPr>
              <a:t> Retentive</a:t>
            </a:r>
          </a:p>
          <a:p>
            <a:r>
              <a:rPr lang="en-US" b="0" baseline="0" dirty="0" smtClean="0">
                <a:cs typeface="Arial" charset="0"/>
              </a:rPr>
              <a:t>Phallic Stage (until school starts) – Oedipus Complex</a:t>
            </a:r>
          </a:p>
          <a:p>
            <a:r>
              <a:rPr lang="en-US" b="0" baseline="0" dirty="0" smtClean="0">
                <a:cs typeface="Arial" charset="0"/>
              </a:rPr>
              <a:t>Latency Stage (elementary age) – gender roles</a:t>
            </a:r>
          </a:p>
          <a:p>
            <a:r>
              <a:rPr lang="en-US" b="0" baseline="0" dirty="0" smtClean="0">
                <a:cs typeface="Arial" charset="0"/>
              </a:rPr>
              <a:t>Genital Stage – Repressed sexuality leads to problems.</a:t>
            </a:r>
            <a:endParaRPr lang="en-US" b="0" dirty="0">
              <a:cs typeface="Arial" charset="0"/>
            </a:endParaRPr>
          </a:p>
        </p:txBody>
      </p:sp>
    </p:spTree>
    <p:extLst>
      <p:ext uri="{BB962C8B-B14F-4D97-AF65-F5344CB8AC3E}">
        <p14:creationId xmlns:p14="http://schemas.microsoft.com/office/powerpoint/2010/main" val="197647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57848AC4-8DAF-43E3-8FFB-B4FC57E82D88}" type="slidenum">
              <a:rPr lang="en-US"/>
              <a:pPr/>
              <a:t>10</a:t>
            </a:fld>
            <a:endParaRPr lang="en-US"/>
          </a:p>
        </p:txBody>
      </p:sp>
      <p:sp>
        <p:nvSpPr>
          <p:cNvPr id="2066434" name="Rectangle 2"/>
          <p:cNvSpPr>
            <a:spLocks noGrp="1" noRot="1" noChangeAspect="1" noChangeArrowheads="1" noTextEdit="1"/>
          </p:cNvSpPr>
          <p:nvPr>
            <p:ph type="sldImg"/>
          </p:nvPr>
        </p:nvSpPr>
        <p:spPr>
          <a:xfrm>
            <a:off x="1141413" y="684213"/>
            <a:ext cx="4576762" cy="3432175"/>
          </a:xfrm>
          <a:ln/>
        </p:spPr>
      </p:sp>
      <p:sp>
        <p:nvSpPr>
          <p:cNvPr id="2066435" name="Rectangle 3"/>
          <p:cNvSpPr>
            <a:spLocks noGrp="1" noChangeArrowheads="1"/>
          </p:cNvSpPr>
          <p:nvPr>
            <p:ph type="body" idx="1"/>
          </p:nvPr>
        </p:nvSpPr>
        <p:spPr>
          <a:xfrm>
            <a:off x="685800" y="4343400"/>
            <a:ext cx="5486400" cy="4116388"/>
          </a:xfrm>
        </p:spPr>
        <p:txBody>
          <a:bodyPr/>
          <a:lstStyle/>
          <a:p>
            <a:r>
              <a:rPr lang="en-US" b="1" dirty="0"/>
              <a:t>OBJECTIVE 52-3</a:t>
            </a:r>
            <a:r>
              <a:rPr lang="en-US" b="1" dirty="0">
                <a:cs typeface="Arial" charset="0"/>
              </a:rPr>
              <a:t>| Describe some of the methods used in psychoanalysis, and list some criticisms of this form of therapy.</a:t>
            </a:r>
          </a:p>
          <a:p>
            <a:endParaRPr lang="en-US" dirty="0"/>
          </a:p>
        </p:txBody>
      </p:sp>
    </p:spTree>
    <p:extLst>
      <p:ext uri="{BB962C8B-B14F-4D97-AF65-F5344CB8AC3E}">
        <p14:creationId xmlns:p14="http://schemas.microsoft.com/office/powerpoint/2010/main" val="238851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5231E488-142B-4366-88E0-B90496D86236}" type="slidenum">
              <a:rPr lang="en-US"/>
              <a:pPr/>
              <a:t>11</a:t>
            </a:fld>
            <a:endParaRPr lang="en-US"/>
          </a:p>
        </p:txBody>
      </p:sp>
      <p:sp>
        <p:nvSpPr>
          <p:cNvPr id="2068482" name="Rectangle 2"/>
          <p:cNvSpPr>
            <a:spLocks noGrp="1" noRot="1" noChangeAspect="1" noChangeArrowheads="1" noTextEdit="1"/>
          </p:cNvSpPr>
          <p:nvPr>
            <p:ph type="sldImg"/>
          </p:nvPr>
        </p:nvSpPr>
        <p:spPr>
          <a:xfrm>
            <a:off x="1141413" y="684213"/>
            <a:ext cx="4576762" cy="3432175"/>
          </a:xfrm>
          <a:ln/>
        </p:spPr>
      </p:sp>
      <p:sp>
        <p:nvSpPr>
          <p:cNvPr id="2068483" name="Rectangle 3"/>
          <p:cNvSpPr>
            <a:spLocks noGrp="1" noChangeArrowheads="1"/>
          </p:cNvSpPr>
          <p:nvPr>
            <p:ph type="body" idx="1"/>
          </p:nvPr>
        </p:nvSpPr>
        <p:spPr>
          <a:xfrm>
            <a:off x="685800" y="4343400"/>
            <a:ext cx="5486400" cy="4116388"/>
          </a:xfrm>
        </p:spPr>
        <p:txBody>
          <a:bodyPr/>
          <a:lstStyle/>
          <a:p>
            <a:r>
              <a:rPr lang="en-US" dirty="0" smtClean="0"/>
              <a:t>Analyst notes times and topics of resistance</a:t>
            </a:r>
            <a:r>
              <a:rPr lang="en-US" baseline="0" dirty="0" smtClean="0"/>
              <a:t> – then offers insight to what that could mean.  Ex: If you don’t want to talk about mother = avoidance</a:t>
            </a:r>
          </a:p>
          <a:p>
            <a:endParaRPr lang="en-US" baseline="0" dirty="0" smtClean="0"/>
          </a:p>
          <a:p>
            <a:r>
              <a:rPr lang="en-US" baseline="0" dirty="0" smtClean="0"/>
              <a:t>These “transferred” feelings are of our own feelings towards family or other important people.</a:t>
            </a:r>
            <a:endParaRPr lang="en-US" dirty="0"/>
          </a:p>
        </p:txBody>
      </p:sp>
    </p:spTree>
    <p:extLst>
      <p:ext uri="{BB962C8B-B14F-4D97-AF65-F5344CB8AC3E}">
        <p14:creationId xmlns:p14="http://schemas.microsoft.com/office/powerpoint/2010/main" val="80876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Psychology 7e in Modules</a:t>
            </a:r>
          </a:p>
        </p:txBody>
      </p:sp>
      <p:sp>
        <p:nvSpPr>
          <p:cNvPr id="5" name="Rectangle 7"/>
          <p:cNvSpPr>
            <a:spLocks noGrp="1" noChangeArrowheads="1"/>
          </p:cNvSpPr>
          <p:nvPr>
            <p:ph type="sldNum" sz="quarter" idx="5"/>
          </p:nvPr>
        </p:nvSpPr>
        <p:spPr>
          <a:ln/>
        </p:spPr>
        <p:txBody>
          <a:bodyPr/>
          <a:lstStyle/>
          <a:p>
            <a:fld id="{948CC7EE-B977-4927-AA49-403BB62492E6}" type="slidenum">
              <a:rPr lang="en-US"/>
              <a:pPr/>
              <a:t>13</a:t>
            </a:fld>
            <a:endParaRPr lang="en-US"/>
          </a:p>
        </p:txBody>
      </p:sp>
      <p:sp>
        <p:nvSpPr>
          <p:cNvPr id="2070530" name="Rectangle 2"/>
          <p:cNvSpPr>
            <a:spLocks noGrp="1" noRot="1" noChangeAspect="1" noChangeArrowheads="1" noTextEdit="1"/>
          </p:cNvSpPr>
          <p:nvPr>
            <p:ph type="sldImg"/>
          </p:nvPr>
        </p:nvSpPr>
        <p:spPr>
          <a:xfrm>
            <a:off x="1141413" y="684213"/>
            <a:ext cx="4576762" cy="3432175"/>
          </a:xfrm>
          <a:ln/>
        </p:spPr>
      </p:sp>
      <p:sp>
        <p:nvSpPr>
          <p:cNvPr id="2070531"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133879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Psychology 7e in Modules</a:t>
            </a:r>
          </a:p>
        </p:txBody>
      </p:sp>
      <p:sp>
        <p:nvSpPr>
          <p:cNvPr id="6" name="Slide Number Placeholder 5"/>
          <p:cNvSpPr>
            <a:spLocks noGrp="1"/>
          </p:cNvSpPr>
          <p:nvPr>
            <p:ph type="sldNum" sz="quarter" idx="12"/>
          </p:nvPr>
        </p:nvSpPr>
        <p:spPr/>
        <p:txBody>
          <a:bodyPr/>
          <a:lstStyle>
            <a:lvl1pPr>
              <a:defRPr/>
            </a:lvl1pPr>
          </a:lstStyle>
          <a:p>
            <a:fld id="{FA1C51B2-93C7-4F85-BD80-BD74DA20B806}" type="slidenum">
              <a:rPr lang="en-US"/>
              <a:pPr/>
              <a:t>‹#›</a:t>
            </a:fld>
            <a:endParaRPr lang="en-US"/>
          </a:p>
        </p:txBody>
      </p:sp>
    </p:spTree>
    <p:extLst>
      <p:ext uri="{BB962C8B-B14F-4D97-AF65-F5344CB8AC3E}">
        <p14:creationId xmlns:p14="http://schemas.microsoft.com/office/powerpoint/2010/main" val="368060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Psychology 7e in Modules</a:t>
            </a:r>
          </a:p>
        </p:txBody>
      </p:sp>
      <p:sp>
        <p:nvSpPr>
          <p:cNvPr id="6" name="Slide Number Placeholder 5"/>
          <p:cNvSpPr>
            <a:spLocks noGrp="1"/>
          </p:cNvSpPr>
          <p:nvPr>
            <p:ph type="sldNum" sz="quarter" idx="12"/>
          </p:nvPr>
        </p:nvSpPr>
        <p:spPr/>
        <p:txBody>
          <a:bodyPr/>
          <a:lstStyle>
            <a:lvl1pPr>
              <a:defRPr/>
            </a:lvl1pPr>
          </a:lstStyle>
          <a:p>
            <a:fld id="{8A36CE8A-EA80-45A3-BCA9-446D0B869707}" type="slidenum">
              <a:rPr lang="en-US"/>
              <a:pPr/>
              <a:t>‹#›</a:t>
            </a:fld>
            <a:endParaRPr lang="en-US"/>
          </a:p>
        </p:txBody>
      </p:sp>
    </p:spTree>
    <p:extLst>
      <p:ext uri="{BB962C8B-B14F-4D97-AF65-F5344CB8AC3E}">
        <p14:creationId xmlns:p14="http://schemas.microsoft.com/office/powerpoint/2010/main" val="199870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Psychology 7e in Modules</a:t>
            </a:r>
          </a:p>
        </p:txBody>
      </p:sp>
      <p:sp>
        <p:nvSpPr>
          <p:cNvPr id="6" name="Slide Number Placeholder 5"/>
          <p:cNvSpPr>
            <a:spLocks noGrp="1"/>
          </p:cNvSpPr>
          <p:nvPr>
            <p:ph type="sldNum" sz="quarter" idx="12"/>
          </p:nvPr>
        </p:nvSpPr>
        <p:spPr/>
        <p:txBody>
          <a:bodyPr/>
          <a:lstStyle>
            <a:lvl1pPr>
              <a:defRPr/>
            </a:lvl1pPr>
          </a:lstStyle>
          <a:p>
            <a:fld id="{0E40BB23-1737-4F24-BC0C-50040CDCD7C6}" type="slidenum">
              <a:rPr lang="en-US"/>
              <a:pPr/>
              <a:t>‹#›</a:t>
            </a:fld>
            <a:endParaRPr lang="en-US"/>
          </a:p>
        </p:txBody>
      </p:sp>
    </p:spTree>
    <p:extLst>
      <p:ext uri="{BB962C8B-B14F-4D97-AF65-F5344CB8AC3E}">
        <p14:creationId xmlns:p14="http://schemas.microsoft.com/office/powerpoint/2010/main" val="403196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Psychology 7e in Modules</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B0266B-786C-47EB-BE4C-C8BC122AA211}" type="slidenum">
              <a:rPr lang="en-US"/>
              <a:pPr/>
              <a:t>‹#›</a:t>
            </a:fld>
            <a:endParaRPr lang="en-US"/>
          </a:p>
        </p:txBody>
      </p:sp>
    </p:spTree>
    <p:extLst>
      <p:ext uri="{BB962C8B-B14F-4D97-AF65-F5344CB8AC3E}">
        <p14:creationId xmlns:p14="http://schemas.microsoft.com/office/powerpoint/2010/main" val="36133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Psychology 7e in Modules</a:t>
            </a:r>
          </a:p>
        </p:txBody>
      </p:sp>
      <p:sp>
        <p:nvSpPr>
          <p:cNvPr id="6" name="Slide Number Placeholder 5"/>
          <p:cNvSpPr>
            <a:spLocks noGrp="1"/>
          </p:cNvSpPr>
          <p:nvPr>
            <p:ph type="sldNum" sz="quarter" idx="12"/>
          </p:nvPr>
        </p:nvSpPr>
        <p:spPr/>
        <p:txBody>
          <a:bodyPr/>
          <a:lstStyle>
            <a:lvl1pPr>
              <a:defRPr/>
            </a:lvl1pPr>
          </a:lstStyle>
          <a:p>
            <a:fld id="{BBB552A4-2C17-4846-8B7D-AED7E780A007}" type="slidenum">
              <a:rPr lang="en-US"/>
              <a:pPr/>
              <a:t>‹#›</a:t>
            </a:fld>
            <a:endParaRPr lang="en-US"/>
          </a:p>
        </p:txBody>
      </p:sp>
    </p:spTree>
    <p:extLst>
      <p:ext uri="{BB962C8B-B14F-4D97-AF65-F5344CB8AC3E}">
        <p14:creationId xmlns:p14="http://schemas.microsoft.com/office/powerpoint/2010/main" val="137215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Psychology 7e in Modules</a:t>
            </a:r>
          </a:p>
        </p:txBody>
      </p:sp>
      <p:sp>
        <p:nvSpPr>
          <p:cNvPr id="6" name="Slide Number Placeholder 5"/>
          <p:cNvSpPr>
            <a:spLocks noGrp="1"/>
          </p:cNvSpPr>
          <p:nvPr>
            <p:ph type="sldNum" sz="quarter" idx="12"/>
          </p:nvPr>
        </p:nvSpPr>
        <p:spPr/>
        <p:txBody>
          <a:bodyPr/>
          <a:lstStyle>
            <a:lvl1pPr>
              <a:defRPr/>
            </a:lvl1pPr>
          </a:lstStyle>
          <a:p>
            <a:fld id="{6D681AE8-734D-47C1-8FF3-C3C23F2D762B}" type="slidenum">
              <a:rPr lang="en-US"/>
              <a:pPr/>
              <a:t>‹#›</a:t>
            </a:fld>
            <a:endParaRPr lang="en-US"/>
          </a:p>
        </p:txBody>
      </p:sp>
    </p:spTree>
    <p:extLst>
      <p:ext uri="{BB962C8B-B14F-4D97-AF65-F5344CB8AC3E}">
        <p14:creationId xmlns:p14="http://schemas.microsoft.com/office/powerpoint/2010/main" val="36106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Psychology 7e in Modules</a:t>
            </a:r>
          </a:p>
        </p:txBody>
      </p:sp>
      <p:sp>
        <p:nvSpPr>
          <p:cNvPr id="7" name="Slide Number Placeholder 6"/>
          <p:cNvSpPr>
            <a:spLocks noGrp="1"/>
          </p:cNvSpPr>
          <p:nvPr>
            <p:ph type="sldNum" sz="quarter" idx="12"/>
          </p:nvPr>
        </p:nvSpPr>
        <p:spPr/>
        <p:txBody>
          <a:bodyPr/>
          <a:lstStyle>
            <a:lvl1pPr>
              <a:defRPr/>
            </a:lvl1pPr>
          </a:lstStyle>
          <a:p>
            <a:fld id="{2C2955AF-8C73-42D4-A2E4-25BC0A2A06A1}" type="slidenum">
              <a:rPr lang="en-US"/>
              <a:pPr/>
              <a:t>‹#›</a:t>
            </a:fld>
            <a:endParaRPr lang="en-US"/>
          </a:p>
        </p:txBody>
      </p:sp>
    </p:spTree>
    <p:extLst>
      <p:ext uri="{BB962C8B-B14F-4D97-AF65-F5344CB8AC3E}">
        <p14:creationId xmlns:p14="http://schemas.microsoft.com/office/powerpoint/2010/main" val="388665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Psychology 7e in Modules</a:t>
            </a:r>
          </a:p>
        </p:txBody>
      </p:sp>
      <p:sp>
        <p:nvSpPr>
          <p:cNvPr id="9" name="Slide Number Placeholder 8"/>
          <p:cNvSpPr>
            <a:spLocks noGrp="1"/>
          </p:cNvSpPr>
          <p:nvPr>
            <p:ph type="sldNum" sz="quarter" idx="12"/>
          </p:nvPr>
        </p:nvSpPr>
        <p:spPr/>
        <p:txBody>
          <a:bodyPr/>
          <a:lstStyle>
            <a:lvl1pPr>
              <a:defRPr/>
            </a:lvl1pPr>
          </a:lstStyle>
          <a:p>
            <a:fld id="{FD9F7A24-65C8-4457-B070-DD775F11A640}" type="slidenum">
              <a:rPr lang="en-US"/>
              <a:pPr/>
              <a:t>‹#›</a:t>
            </a:fld>
            <a:endParaRPr lang="en-US"/>
          </a:p>
        </p:txBody>
      </p:sp>
    </p:spTree>
    <p:extLst>
      <p:ext uri="{BB962C8B-B14F-4D97-AF65-F5344CB8AC3E}">
        <p14:creationId xmlns:p14="http://schemas.microsoft.com/office/powerpoint/2010/main" val="87834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Psychology 7e in Modules</a:t>
            </a:r>
          </a:p>
        </p:txBody>
      </p:sp>
      <p:sp>
        <p:nvSpPr>
          <p:cNvPr id="5" name="Slide Number Placeholder 4"/>
          <p:cNvSpPr>
            <a:spLocks noGrp="1"/>
          </p:cNvSpPr>
          <p:nvPr>
            <p:ph type="sldNum" sz="quarter" idx="12"/>
          </p:nvPr>
        </p:nvSpPr>
        <p:spPr/>
        <p:txBody>
          <a:bodyPr/>
          <a:lstStyle>
            <a:lvl1pPr>
              <a:defRPr/>
            </a:lvl1pPr>
          </a:lstStyle>
          <a:p>
            <a:fld id="{0222F0E6-7C92-450E-BB6B-6B58DD817012}" type="slidenum">
              <a:rPr lang="en-US"/>
              <a:pPr/>
              <a:t>‹#›</a:t>
            </a:fld>
            <a:endParaRPr lang="en-US"/>
          </a:p>
        </p:txBody>
      </p:sp>
    </p:spTree>
    <p:extLst>
      <p:ext uri="{BB962C8B-B14F-4D97-AF65-F5344CB8AC3E}">
        <p14:creationId xmlns:p14="http://schemas.microsoft.com/office/powerpoint/2010/main" val="137930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Psychology 7e in Modules</a:t>
            </a:r>
          </a:p>
        </p:txBody>
      </p:sp>
      <p:sp>
        <p:nvSpPr>
          <p:cNvPr id="4" name="Slide Number Placeholder 3"/>
          <p:cNvSpPr>
            <a:spLocks noGrp="1"/>
          </p:cNvSpPr>
          <p:nvPr>
            <p:ph type="sldNum" sz="quarter" idx="12"/>
          </p:nvPr>
        </p:nvSpPr>
        <p:spPr/>
        <p:txBody>
          <a:bodyPr/>
          <a:lstStyle>
            <a:lvl1pPr>
              <a:defRPr/>
            </a:lvl1pPr>
          </a:lstStyle>
          <a:p>
            <a:fld id="{9392C933-A591-4D83-8567-BE61DAAA8C28}" type="slidenum">
              <a:rPr lang="en-US"/>
              <a:pPr/>
              <a:t>‹#›</a:t>
            </a:fld>
            <a:endParaRPr lang="en-US"/>
          </a:p>
        </p:txBody>
      </p:sp>
    </p:spTree>
    <p:extLst>
      <p:ext uri="{BB962C8B-B14F-4D97-AF65-F5344CB8AC3E}">
        <p14:creationId xmlns:p14="http://schemas.microsoft.com/office/powerpoint/2010/main" val="185294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Psychology 7e in Modules</a:t>
            </a:r>
          </a:p>
        </p:txBody>
      </p:sp>
      <p:sp>
        <p:nvSpPr>
          <p:cNvPr id="7" name="Slide Number Placeholder 6"/>
          <p:cNvSpPr>
            <a:spLocks noGrp="1"/>
          </p:cNvSpPr>
          <p:nvPr>
            <p:ph type="sldNum" sz="quarter" idx="12"/>
          </p:nvPr>
        </p:nvSpPr>
        <p:spPr/>
        <p:txBody>
          <a:bodyPr/>
          <a:lstStyle>
            <a:lvl1pPr>
              <a:defRPr/>
            </a:lvl1pPr>
          </a:lstStyle>
          <a:p>
            <a:fld id="{5E3A9E6A-B032-4C9C-9FCF-68528FBDE9F0}" type="slidenum">
              <a:rPr lang="en-US"/>
              <a:pPr/>
              <a:t>‹#›</a:t>
            </a:fld>
            <a:endParaRPr lang="en-US"/>
          </a:p>
        </p:txBody>
      </p:sp>
    </p:spTree>
    <p:extLst>
      <p:ext uri="{BB962C8B-B14F-4D97-AF65-F5344CB8AC3E}">
        <p14:creationId xmlns:p14="http://schemas.microsoft.com/office/powerpoint/2010/main" val="210227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Psychology 7e in Modules</a:t>
            </a:r>
          </a:p>
        </p:txBody>
      </p:sp>
      <p:sp>
        <p:nvSpPr>
          <p:cNvPr id="7" name="Slide Number Placeholder 6"/>
          <p:cNvSpPr>
            <a:spLocks noGrp="1"/>
          </p:cNvSpPr>
          <p:nvPr>
            <p:ph type="sldNum" sz="quarter" idx="12"/>
          </p:nvPr>
        </p:nvSpPr>
        <p:spPr/>
        <p:txBody>
          <a:bodyPr/>
          <a:lstStyle>
            <a:lvl1pPr>
              <a:defRPr/>
            </a:lvl1pPr>
          </a:lstStyle>
          <a:p>
            <a:fld id="{82CA7F55-03FF-4796-B1BB-722DCE8E045D}" type="slidenum">
              <a:rPr lang="en-US"/>
              <a:pPr/>
              <a:t>‹#›</a:t>
            </a:fld>
            <a:endParaRPr lang="en-US"/>
          </a:p>
        </p:txBody>
      </p:sp>
    </p:spTree>
    <p:extLst>
      <p:ext uri="{BB962C8B-B14F-4D97-AF65-F5344CB8AC3E}">
        <p14:creationId xmlns:p14="http://schemas.microsoft.com/office/powerpoint/2010/main" val="165091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Berlin Sans FB" pitchFamily="34" charset="0"/>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Berlin Sans FB" pitchFamily="34" charset="0"/>
              </a:defRPr>
            </a:lvl1pPr>
          </a:lstStyle>
          <a:p>
            <a:r>
              <a:rPr lang="en-US" dirty="0" smtClean="0"/>
              <a:t>Psychology 7e in Modules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Berlin Sans FB" pitchFamily="34" charset="0"/>
              </a:defRPr>
            </a:lvl1pPr>
          </a:lstStyle>
          <a:p>
            <a:fld id="{1519D071-28F5-4F34-9D16-AF1077D3BED3}"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_0aNILW6ILk"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Grp="1" noChangeArrowheads="1"/>
          </p:cNvSpPr>
          <p:nvPr>
            <p:ph type="ctrTitle"/>
          </p:nvPr>
        </p:nvSpPr>
        <p:spPr>
          <a:xfrm>
            <a:off x="700088" y="914400"/>
            <a:ext cx="7681912" cy="1481137"/>
          </a:xfrm>
        </p:spPr>
        <p:txBody>
          <a:bodyPr/>
          <a:lstStyle/>
          <a:p>
            <a:r>
              <a:rPr lang="en-US" sz="5400" dirty="0" smtClean="0">
                <a:latin typeface="Berlin Sans FB" pitchFamily="34" charset="0"/>
              </a:rPr>
              <a:t>Treatment and Therapy</a:t>
            </a:r>
            <a:r>
              <a:rPr lang="en-US" sz="5400" dirty="0">
                <a:latin typeface="Berlin Sans FB" pitchFamily="34" charset="0"/>
              </a:rPr>
              <a:t/>
            </a:r>
            <a:br>
              <a:rPr lang="en-US" sz="5400" dirty="0">
                <a:latin typeface="Berlin Sans FB" pitchFamily="34" charset="0"/>
              </a:rPr>
            </a:br>
            <a:r>
              <a:rPr lang="en-US" dirty="0">
                <a:latin typeface="Berlin Sans FB" pitchFamily="34" charset="0"/>
              </a:rPr>
              <a:t/>
            </a:r>
            <a:br>
              <a:rPr lang="en-US" dirty="0">
                <a:latin typeface="Berlin Sans FB" pitchFamily="34" charset="0"/>
              </a:rPr>
            </a:br>
            <a:endParaRPr lang="en-US" sz="3600" dirty="0">
              <a:solidFill>
                <a:schemeClr val="tx1"/>
              </a:solidFill>
              <a:latin typeface="Berlin Sans FB" pitchFamily="34" charset="0"/>
            </a:endParaRPr>
          </a:p>
        </p:txBody>
      </p:sp>
      <p:sp>
        <p:nvSpPr>
          <p:cNvPr id="2" name="TextBox 1"/>
          <p:cNvSpPr txBox="1"/>
          <p:nvPr/>
        </p:nvSpPr>
        <p:spPr>
          <a:xfrm>
            <a:off x="1143000" y="3200400"/>
            <a:ext cx="7239000" cy="2246769"/>
          </a:xfrm>
          <a:prstGeom prst="rect">
            <a:avLst/>
          </a:prstGeom>
          <a:noFill/>
        </p:spPr>
        <p:txBody>
          <a:bodyPr wrap="square" rtlCol="0">
            <a:spAutoFit/>
          </a:bodyPr>
          <a:lstStyle/>
          <a:p>
            <a:r>
              <a:rPr lang="en-US" sz="2800" dirty="0" smtClean="0">
                <a:latin typeface="+mn-lt"/>
              </a:rPr>
              <a:t>-History of treatment</a:t>
            </a:r>
          </a:p>
          <a:p>
            <a:r>
              <a:rPr lang="en-US" sz="2800" dirty="0" smtClean="0">
                <a:latin typeface="+mn-lt"/>
              </a:rPr>
              <a:t>-Types of therapy</a:t>
            </a:r>
          </a:p>
          <a:p>
            <a:r>
              <a:rPr lang="en-US" sz="2800" dirty="0" smtClean="0">
                <a:latin typeface="+mn-lt"/>
              </a:rPr>
              <a:t>-Psychoanalytic/Psychodynamic </a:t>
            </a:r>
            <a:r>
              <a:rPr lang="en-US" sz="2800" dirty="0">
                <a:latin typeface="+mn-lt"/>
              </a:rPr>
              <a:t>therapy and </a:t>
            </a:r>
            <a:r>
              <a:rPr lang="en-US" sz="2800" dirty="0" smtClean="0">
                <a:latin typeface="+mn-lt"/>
              </a:rPr>
              <a:t> </a:t>
            </a:r>
          </a:p>
          <a:p>
            <a:r>
              <a:rPr lang="en-US" sz="2800" dirty="0">
                <a:latin typeface="+mn-lt"/>
              </a:rPr>
              <a:t>	</a:t>
            </a:r>
            <a:r>
              <a:rPr lang="en-US" sz="2800" dirty="0" smtClean="0">
                <a:latin typeface="+mn-lt"/>
              </a:rPr>
              <a:t>techniques</a:t>
            </a:r>
            <a:endParaRPr lang="en-US" sz="2800" dirty="0">
              <a:latin typeface="+mn-lt"/>
            </a:endParaRPr>
          </a:p>
          <a:p>
            <a:endParaRPr lang="en-US"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Psychoanalysis: Methods</a:t>
            </a:r>
          </a:p>
        </p:txBody>
      </p:sp>
      <p:sp>
        <p:nvSpPr>
          <p:cNvPr id="2065411" name="Rectangle 3"/>
          <p:cNvSpPr>
            <a:spLocks noGrp="1" noChangeArrowheads="1"/>
          </p:cNvSpPr>
          <p:nvPr>
            <p:ph type="body" sz="half" idx="1"/>
          </p:nvPr>
        </p:nvSpPr>
        <p:spPr>
          <a:xfrm>
            <a:off x="671513" y="1600200"/>
            <a:ext cx="7758112" cy="1447800"/>
          </a:xfrm>
        </p:spPr>
        <p:txBody>
          <a:bodyPr/>
          <a:lstStyle/>
          <a:p>
            <a:pPr marL="0" indent="0" algn="ctr">
              <a:buFont typeface="Wingdings" pitchFamily="2" charset="2"/>
              <a:buNone/>
            </a:pPr>
            <a:r>
              <a:rPr lang="en-US" sz="2800" dirty="0">
                <a:latin typeface="Berlin Sans FB" pitchFamily="34" charset="0"/>
              </a:rPr>
              <a:t>Dissatisfied with hypnosis, Freud developed the method of </a:t>
            </a:r>
            <a:r>
              <a:rPr lang="en-US" sz="2800" dirty="0">
                <a:solidFill>
                  <a:srgbClr val="FFFF00"/>
                </a:solidFill>
                <a:latin typeface="Berlin Sans FB" pitchFamily="34" charset="0"/>
              </a:rPr>
              <a:t>free association </a:t>
            </a:r>
            <a:r>
              <a:rPr lang="en-US" sz="2800" dirty="0">
                <a:latin typeface="Berlin Sans FB" pitchFamily="34" charset="0"/>
              </a:rPr>
              <a:t>to unravel the unconscious mind and its conflicts.</a:t>
            </a:r>
            <a:endParaRPr lang="en-US" sz="2800" dirty="0">
              <a:solidFill>
                <a:srgbClr val="6600CC"/>
              </a:solidFill>
              <a:latin typeface="Berlin Sans FB" pitchFamily="34" charset="0"/>
            </a:endParaRPr>
          </a:p>
        </p:txBody>
      </p:sp>
      <p:sp>
        <p:nvSpPr>
          <p:cNvPr id="2065412" name="Rectangle 4"/>
          <p:cNvSpPr>
            <a:spLocks noChangeArrowheads="1"/>
          </p:cNvSpPr>
          <p:nvPr/>
        </p:nvSpPr>
        <p:spPr bwMode="auto">
          <a:xfrm>
            <a:off x="671513" y="32004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latin typeface="Berlin Sans FB" pitchFamily="34" charset="0"/>
              </a:rPr>
              <a:t>The patient lies on a couch and speaks whatever comes to his mind.</a:t>
            </a:r>
          </a:p>
        </p:txBody>
      </p:sp>
      <p:pic>
        <p:nvPicPr>
          <p:cNvPr id="2065413" name="Picture 5" descr="freud-cou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81313" y="4421188"/>
            <a:ext cx="3352800" cy="2208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5414" name="Rectangle 6"/>
          <p:cNvSpPr>
            <a:spLocks noChangeArrowheads="1"/>
          </p:cNvSpPr>
          <p:nvPr/>
        </p:nvSpPr>
        <p:spPr bwMode="auto">
          <a:xfrm rot="5400000">
            <a:off x="5312627" y="5478870"/>
            <a:ext cx="20890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latin typeface="Berlin Sans FB" pitchFamily="34" charset="0"/>
              </a:rPr>
              <a:t>http://www.english.upenn.edu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65413"/>
                                        </p:tgtEl>
                                        <p:attrNameLst>
                                          <p:attrName>style.visibility</p:attrName>
                                        </p:attrNameLst>
                                      </p:cBhvr>
                                      <p:to>
                                        <p:strVal val="visible"/>
                                      </p:to>
                                    </p:set>
                                    <p:animEffect transition="in" filter="dissolve">
                                      <p:cBhvr>
                                        <p:cTn id="7" dur="500"/>
                                        <p:tgtEl>
                                          <p:spTgt spid="20654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65414"/>
                                        </p:tgtEl>
                                        <p:attrNameLst>
                                          <p:attrName>style.visibility</p:attrName>
                                        </p:attrNameLst>
                                      </p:cBhvr>
                                      <p:to>
                                        <p:strVal val="visible"/>
                                      </p:to>
                                    </p:set>
                                    <p:animEffect transition="in" filter="dissolve">
                                      <p:cBhvr>
                                        <p:cTn id="10" dur="500"/>
                                        <p:tgtEl>
                                          <p:spTgt spid="2065414"/>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2065412"/>
                                        </p:tgtEl>
                                        <p:attrNameLst>
                                          <p:attrName>style.visibility</p:attrName>
                                        </p:attrNameLst>
                                      </p:cBhvr>
                                      <p:to>
                                        <p:strVal val="visible"/>
                                      </p:to>
                                    </p:set>
                                    <p:animEffect transition="in" filter="dissolve">
                                      <p:cBhvr>
                                        <p:cTn id="13" dur="500"/>
                                        <p:tgtEl>
                                          <p:spTgt spid="206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2" grpId="0"/>
      <p:bldP spid="20654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Rectangle 2"/>
          <p:cNvSpPr>
            <a:spLocks noGrp="1" noChangeArrowheads="1"/>
          </p:cNvSpPr>
          <p:nvPr>
            <p:ph type="title"/>
          </p:nvPr>
        </p:nvSpPr>
        <p:spPr>
          <a:xfrm>
            <a:off x="671513" y="276225"/>
            <a:ext cx="7772400" cy="1143000"/>
          </a:xfrm>
        </p:spPr>
        <p:txBody>
          <a:bodyPr/>
          <a:lstStyle/>
          <a:p>
            <a:r>
              <a:rPr lang="en-US" sz="4000">
                <a:solidFill>
                  <a:schemeClr val="tx1"/>
                </a:solidFill>
                <a:latin typeface="Berlin Sans FB" pitchFamily="34" charset="0"/>
              </a:rPr>
              <a:t>Psychoanalysis: Methods</a:t>
            </a:r>
          </a:p>
        </p:txBody>
      </p:sp>
      <p:sp>
        <p:nvSpPr>
          <p:cNvPr id="2067459" name="Rectangle 3"/>
          <p:cNvSpPr>
            <a:spLocks noGrp="1" noChangeArrowheads="1"/>
          </p:cNvSpPr>
          <p:nvPr>
            <p:ph type="body" idx="1"/>
          </p:nvPr>
        </p:nvSpPr>
        <p:spPr>
          <a:xfrm>
            <a:off x="671513" y="1600200"/>
            <a:ext cx="7772400" cy="1828800"/>
          </a:xfrm>
        </p:spPr>
        <p:txBody>
          <a:bodyPr/>
          <a:lstStyle/>
          <a:p>
            <a:pPr marL="0" indent="0" algn="ctr">
              <a:buFontTx/>
              <a:buNone/>
            </a:pPr>
            <a:r>
              <a:rPr lang="en-US" sz="2800" dirty="0">
                <a:latin typeface="Berlin Sans FB" pitchFamily="34" charset="0"/>
              </a:rPr>
              <a:t>During free association, the patient edits his thoughts to resist his feelings and to express his emotions. Such </a:t>
            </a:r>
            <a:r>
              <a:rPr lang="en-US" sz="2800" dirty="0">
                <a:solidFill>
                  <a:srgbClr val="FFFF00"/>
                </a:solidFill>
                <a:latin typeface="Berlin Sans FB" pitchFamily="34" charset="0"/>
              </a:rPr>
              <a:t>resistance</a:t>
            </a:r>
            <a:r>
              <a:rPr lang="en-US" sz="2800" dirty="0">
                <a:latin typeface="Berlin Sans FB" pitchFamily="34" charset="0"/>
              </a:rPr>
              <a:t> becomes important in the analysis of conflict-driven anxiety.</a:t>
            </a:r>
          </a:p>
        </p:txBody>
      </p:sp>
      <p:sp>
        <p:nvSpPr>
          <p:cNvPr id="2067460" name="Rectangle 4"/>
          <p:cNvSpPr>
            <a:spLocks noChangeArrowheads="1"/>
          </p:cNvSpPr>
          <p:nvPr/>
        </p:nvSpPr>
        <p:spPr bwMode="auto">
          <a:xfrm>
            <a:off x="671513" y="3962400"/>
            <a:ext cx="777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latin typeface="Berlin Sans FB" pitchFamily="34" charset="0"/>
              </a:rPr>
              <a:t>Eventually the patient opens up and reveals his innermost private thoughts to the therapist, developing positive or negative feelings (</a:t>
            </a:r>
            <a:r>
              <a:rPr lang="en-US" sz="2800" dirty="0">
                <a:solidFill>
                  <a:srgbClr val="FFFF00"/>
                </a:solidFill>
                <a:latin typeface="Berlin Sans FB" pitchFamily="34" charset="0"/>
              </a:rPr>
              <a:t>transference</a:t>
            </a:r>
            <a:r>
              <a:rPr lang="en-US" sz="2800" dirty="0">
                <a:latin typeface="Berlin Sans FB" pitchFamily="34" charset="0"/>
              </a:rPr>
              <a:t>) towards him.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7460"/>
                                        </p:tgtEl>
                                        <p:attrNameLst>
                                          <p:attrName>style.visibility</p:attrName>
                                        </p:attrNameLst>
                                      </p:cBhvr>
                                      <p:to>
                                        <p:strVal val="visible"/>
                                      </p:to>
                                    </p:set>
                                    <p:animEffect transition="in" filter="dissolve">
                                      <p:cBhvr>
                                        <p:cTn id="7" dur="500"/>
                                        <p:tgtEl>
                                          <p:spTgt spid="206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Interpretation</a:t>
            </a:r>
            <a:endParaRPr lang="en-US" dirty="0"/>
          </a:p>
        </p:txBody>
      </p:sp>
      <p:sp>
        <p:nvSpPr>
          <p:cNvPr id="3" name="Content Placeholder 2"/>
          <p:cNvSpPr>
            <a:spLocks noGrp="1"/>
          </p:cNvSpPr>
          <p:nvPr>
            <p:ph idx="1"/>
          </p:nvPr>
        </p:nvSpPr>
        <p:spPr/>
        <p:txBody>
          <a:bodyPr/>
          <a:lstStyle/>
          <a:p>
            <a:r>
              <a:rPr lang="en-US" dirty="0" smtClean="0"/>
              <a:t>Freud spent a great deal of time analyzing dreams</a:t>
            </a:r>
          </a:p>
          <a:p>
            <a:pPr lvl="1"/>
            <a:r>
              <a:rPr lang="en-US" dirty="0" smtClean="0"/>
              <a:t>Manifest (what happened) content and </a:t>
            </a:r>
          </a:p>
          <a:p>
            <a:pPr marL="457200" lvl="1" indent="0">
              <a:buNone/>
            </a:pPr>
            <a:r>
              <a:rPr lang="en-US" dirty="0"/>
              <a:t>	</a:t>
            </a:r>
            <a:r>
              <a:rPr lang="en-US" dirty="0" smtClean="0"/>
              <a:t>latent (what is means) content</a:t>
            </a:r>
            <a:endParaRPr lang="en-US" dirty="0"/>
          </a:p>
        </p:txBody>
      </p:sp>
    </p:spTree>
    <p:extLst>
      <p:ext uri="{BB962C8B-B14F-4D97-AF65-F5344CB8AC3E}">
        <p14:creationId xmlns:p14="http://schemas.microsoft.com/office/powerpoint/2010/main" val="254043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Grp="1" noChangeArrowheads="1"/>
          </p:cNvSpPr>
          <p:nvPr>
            <p:ph type="title"/>
          </p:nvPr>
        </p:nvSpPr>
        <p:spPr>
          <a:xfrm>
            <a:off x="671513" y="276225"/>
            <a:ext cx="7772400" cy="1143000"/>
          </a:xfrm>
        </p:spPr>
        <p:txBody>
          <a:bodyPr/>
          <a:lstStyle/>
          <a:p>
            <a:r>
              <a:rPr lang="en-US" sz="4000">
                <a:solidFill>
                  <a:schemeClr val="tx1"/>
                </a:solidFill>
                <a:latin typeface="Berlin Sans FB" pitchFamily="34" charset="0"/>
              </a:rPr>
              <a:t>Psychoanalysis: Criticisms</a:t>
            </a:r>
          </a:p>
        </p:txBody>
      </p:sp>
      <p:sp>
        <p:nvSpPr>
          <p:cNvPr id="2069507" name="Rectangle 3"/>
          <p:cNvSpPr>
            <a:spLocks noGrp="1" noChangeArrowheads="1"/>
          </p:cNvSpPr>
          <p:nvPr>
            <p:ph type="body" idx="1"/>
          </p:nvPr>
        </p:nvSpPr>
        <p:spPr>
          <a:xfrm>
            <a:off x="671513" y="1600200"/>
            <a:ext cx="7772400" cy="2133600"/>
          </a:xfrm>
        </p:spPr>
        <p:txBody>
          <a:bodyPr/>
          <a:lstStyle/>
          <a:p>
            <a:pPr marL="609600" indent="-609600">
              <a:buFontTx/>
              <a:buAutoNum type="arabicPeriod"/>
            </a:pPr>
            <a:r>
              <a:rPr lang="en-US" sz="2800" dirty="0">
                <a:latin typeface="Berlin Sans FB" pitchFamily="34" charset="0"/>
              </a:rPr>
              <a:t>Psychoanalysis is hard to refute because it cannot be proven or disproven</a:t>
            </a:r>
            <a:r>
              <a:rPr lang="en-US" sz="2800" dirty="0" smtClean="0">
                <a:latin typeface="Berlin Sans FB" pitchFamily="34" charset="0"/>
              </a:rPr>
              <a:t>.</a:t>
            </a:r>
          </a:p>
          <a:p>
            <a:pPr lvl="1" indent="-342900"/>
            <a:r>
              <a:rPr lang="en-US" sz="2400" dirty="0" smtClean="0">
                <a:latin typeface="Berlin Sans FB" pitchFamily="34" charset="0"/>
              </a:rPr>
              <a:t>Confirmation Bias</a:t>
            </a:r>
          </a:p>
          <a:p>
            <a:pPr lvl="1" indent="-342900"/>
            <a:r>
              <a:rPr lang="en-US" sz="2400" dirty="0" smtClean="0">
                <a:latin typeface="Berlin Sans FB" pitchFamily="34" charset="0"/>
              </a:rPr>
              <a:t>False Memories – Elizabeth Loftus </a:t>
            </a:r>
            <a:endParaRPr lang="en-US" sz="2400" dirty="0">
              <a:latin typeface="Berlin Sans FB" pitchFamily="34" charset="0"/>
            </a:endParaRPr>
          </a:p>
          <a:p>
            <a:pPr marL="609600" indent="-609600">
              <a:buFontTx/>
              <a:buAutoNum type="arabicPeriod"/>
            </a:pPr>
            <a:r>
              <a:rPr lang="en-US" sz="2800" dirty="0">
                <a:latin typeface="Berlin Sans FB" pitchFamily="34" charset="0"/>
              </a:rPr>
              <a:t>Psychoanalysis takes a long time and is very expensive</a:t>
            </a:r>
            <a:r>
              <a:rPr lang="en-US" sz="2800" dirty="0" smtClean="0">
                <a:latin typeface="Berlin Sans FB" pitchFamily="34" charset="0"/>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1143000"/>
          </a:xfrm>
        </p:spPr>
        <p:txBody>
          <a:bodyPr/>
          <a:lstStyle/>
          <a:p>
            <a:r>
              <a:rPr lang="en-US" dirty="0" smtClean="0"/>
              <a:t>Three psychodynamic approaches: (</a:t>
            </a:r>
            <a:r>
              <a:rPr lang="en-US" sz="3600" dirty="0" smtClean="0"/>
              <a:t>focus more on society and our relationships with others)</a:t>
            </a:r>
            <a:endParaRPr lang="en-US" sz="3600" dirty="0"/>
          </a:p>
        </p:txBody>
      </p:sp>
      <p:sp>
        <p:nvSpPr>
          <p:cNvPr id="7" name="Content Placeholder 6"/>
          <p:cNvSpPr>
            <a:spLocks noGrp="1"/>
          </p:cNvSpPr>
          <p:nvPr>
            <p:ph idx="1"/>
          </p:nvPr>
        </p:nvSpPr>
        <p:spPr>
          <a:xfrm>
            <a:off x="457200" y="2819400"/>
            <a:ext cx="8229600" cy="2971800"/>
          </a:xfrm>
        </p:spPr>
        <p:txBody>
          <a:bodyPr/>
          <a:lstStyle/>
          <a:p>
            <a:r>
              <a:rPr lang="en-US" dirty="0" smtClean="0">
                <a:solidFill>
                  <a:srgbClr val="FFFF00"/>
                </a:solidFill>
              </a:rPr>
              <a:t>Adler</a:t>
            </a:r>
            <a:r>
              <a:rPr lang="en-US" dirty="0" smtClean="0"/>
              <a:t>- relationships in the family (</a:t>
            </a:r>
            <a:r>
              <a:rPr lang="en-US" dirty="0" smtClean="0">
                <a:solidFill>
                  <a:srgbClr val="FFFF00"/>
                </a:solidFill>
              </a:rPr>
              <a:t>birth order and feelings of inferiority</a:t>
            </a:r>
            <a:r>
              <a:rPr lang="en-US" dirty="0" smtClean="0"/>
              <a:t>)</a:t>
            </a:r>
          </a:p>
          <a:p>
            <a:r>
              <a:rPr lang="en-US" dirty="0" smtClean="0">
                <a:solidFill>
                  <a:srgbClr val="FFFF00"/>
                </a:solidFill>
              </a:rPr>
              <a:t>Jung</a:t>
            </a:r>
            <a:r>
              <a:rPr lang="en-US" dirty="0" smtClean="0"/>
              <a:t>-what we show the world (</a:t>
            </a:r>
            <a:r>
              <a:rPr lang="en-US" dirty="0" smtClean="0">
                <a:solidFill>
                  <a:srgbClr val="FFFF00"/>
                </a:solidFill>
              </a:rPr>
              <a:t>persona vs. shadow</a:t>
            </a:r>
            <a:r>
              <a:rPr lang="en-US" dirty="0" smtClean="0"/>
              <a:t>)</a:t>
            </a:r>
          </a:p>
          <a:p>
            <a:r>
              <a:rPr lang="en-US" dirty="0" smtClean="0">
                <a:solidFill>
                  <a:srgbClr val="FFFF00"/>
                </a:solidFill>
              </a:rPr>
              <a:t>Horney</a:t>
            </a:r>
            <a:r>
              <a:rPr lang="en-US" dirty="0" smtClean="0"/>
              <a:t>-pressure according to </a:t>
            </a:r>
            <a:r>
              <a:rPr lang="en-US" dirty="0" smtClean="0">
                <a:solidFill>
                  <a:srgbClr val="FFFF00"/>
                </a:solidFill>
              </a:rPr>
              <a:t>gender norms</a:t>
            </a:r>
            <a:endParaRPr lang="en-US" dirty="0">
              <a:solidFill>
                <a:srgbClr val="FFFF00"/>
              </a:solidFill>
            </a:endParaRPr>
          </a:p>
        </p:txBody>
      </p:sp>
    </p:spTree>
    <p:extLst>
      <p:ext uri="{BB962C8B-B14F-4D97-AF65-F5344CB8AC3E}">
        <p14:creationId xmlns:p14="http://schemas.microsoft.com/office/powerpoint/2010/main" val="3697771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602"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Psychodynamic Therapies</a:t>
            </a:r>
          </a:p>
        </p:txBody>
      </p:sp>
      <p:sp>
        <p:nvSpPr>
          <p:cNvPr id="2073603" name="Rectangle 3"/>
          <p:cNvSpPr>
            <a:spLocks noGrp="1" noChangeArrowheads="1"/>
          </p:cNvSpPr>
          <p:nvPr>
            <p:ph type="body" sz="half" idx="1"/>
          </p:nvPr>
        </p:nvSpPr>
        <p:spPr>
          <a:xfrm>
            <a:off x="671513" y="1600200"/>
            <a:ext cx="7772400" cy="2209800"/>
          </a:xfrm>
        </p:spPr>
        <p:txBody>
          <a:bodyPr/>
          <a:lstStyle/>
          <a:p>
            <a:pPr marL="0" indent="0" algn="ctr">
              <a:buFont typeface="Wingdings" pitchFamily="2" charset="2"/>
              <a:buNone/>
            </a:pPr>
            <a:r>
              <a:rPr lang="en-US" sz="2800" dirty="0">
                <a:solidFill>
                  <a:srgbClr val="FFFF00"/>
                </a:solidFill>
                <a:latin typeface="Berlin Sans FB" pitchFamily="34" charset="0"/>
              </a:rPr>
              <a:t>Interpersonal psychotherapy, </a:t>
            </a:r>
            <a:r>
              <a:rPr lang="en-US" sz="2800" dirty="0">
                <a:latin typeface="Berlin Sans FB" pitchFamily="34" charset="0"/>
              </a:rPr>
              <a:t>a variation of psychodynamic therapy is effective in treating depression. It focuses on symptom relief here and now, not overall personality change.</a:t>
            </a:r>
            <a:endParaRPr lang="en-US" sz="2800" dirty="0">
              <a:solidFill>
                <a:srgbClr val="6600CC"/>
              </a:solidFill>
              <a:latin typeface="Berlin Sans FB"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4"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Psychodynamic Therapies</a:t>
            </a:r>
          </a:p>
        </p:txBody>
      </p:sp>
      <p:sp>
        <p:nvSpPr>
          <p:cNvPr id="2071555" name="Rectangle 3"/>
          <p:cNvSpPr>
            <a:spLocks noGrp="1" noChangeArrowheads="1"/>
          </p:cNvSpPr>
          <p:nvPr>
            <p:ph type="body" sz="half" idx="1"/>
          </p:nvPr>
        </p:nvSpPr>
        <p:spPr>
          <a:xfrm>
            <a:off x="671513" y="1600200"/>
            <a:ext cx="7772400" cy="1828800"/>
          </a:xfrm>
        </p:spPr>
        <p:txBody>
          <a:bodyPr/>
          <a:lstStyle/>
          <a:p>
            <a:pPr marL="0" indent="0" algn="ctr">
              <a:buFont typeface="Wingdings" pitchFamily="2" charset="2"/>
              <a:buNone/>
            </a:pPr>
            <a:r>
              <a:rPr lang="en-US" sz="2800">
                <a:latin typeface="Berlin Sans FB" pitchFamily="34" charset="0"/>
              </a:rPr>
              <a:t>Influenced by Freud, in a face-to-face setting, psychodynamic therapists understand symptoms and themes across important relationships in a patient’s life.</a:t>
            </a:r>
            <a:endParaRPr lang="en-US" sz="2800">
              <a:solidFill>
                <a:srgbClr val="6600CC"/>
              </a:solidFill>
              <a:latin typeface="Berlin Sans FB" pitchFamily="34" charset="0"/>
            </a:endParaRPr>
          </a:p>
        </p:txBody>
      </p:sp>
      <p:pic>
        <p:nvPicPr>
          <p:cNvPr id="2071556" name="Picture 4" descr="MyersPsy8e_17UN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00288" y="3549650"/>
            <a:ext cx="4510087" cy="307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smtClean="0"/>
              <a:t>More therapy…</a:t>
            </a:r>
            <a:endParaRPr lang="en-US" dirty="0"/>
          </a:p>
        </p:txBody>
      </p:sp>
      <p:sp>
        <p:nvSpPr>
          <p:cNvPr id="7" name="Subtitle 6"/>
          <p:cNvSpPr>
            <a:spLocks noGrp="1"/>
          </p:cNvSpPr>
          <p:nvPr>
            <p:ph type="subTitle" idx="1"/>
          </p:nvPr>
        </p:nvSpPr>
        <p:spPr/>
        <p:txBody>
          <a:bodyPr/>
          <a:lstStyle/>
          <a:p>
            <a:r>
              <a:rPr lang="en-US" dirty="0"/>
              <a:t>-Humanistic therapy and techniques</a:t>
            </a:r>
          </a:p>
          <a:p>
            <a:r>
              <a:rPr lang="en-US" dirty="0"/>
              <a:t>-Behavioral therapy and techniques</a:t>
            </a:r>
          </a:p>
          <a:p>
            <a:endParaRPr lang="en-US" dirty="0"/>
          </a:p>
        </p:txBody>
      </p:sp>
    </p:spTree>
    <p:extLst>
      <p:ext uri="{BB962C8B-B14F-4D97-AF65-F5344CB8AC3E}">
        <p14:creationId xmlns:p14="http://schemas.microsoft.com/office/powerpoint/2010/main" val="2539273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650"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Humanistic Therapies</a:t>
            </a:r>
          </a:p>
        </p:txBody>
      </p:sp>
      <p:sp>
        <p:nvSpPr>
          <p:cNvPr id="2075651" name="Rectangle 3"/>
          <p:cNvSpPr>
            <a:spLocks noGrp="1" noChangeArrowheads="1"/>
          </p:cNvSpPr>
          <p:nvPr>
            <p:ph type="body" sz="half" idx="1"/>
          </p:nvPr>
        </p:nvSpPr>
        <p:spPr>
          <a:xfrm>
            <a:off x="671513" y="1600200"/>
            <a:ext cx="7772400" cy="1676400"/>
          </a:xfrm>
        </p:spPr>
        <p:txBody>
          <a:bodyPr/>
          <a:lstStyle/>
          <a:p>
            <a:pPr marL="0" indent="0" algn="ctr">
              <a:buFont typeface="Wingdings" pitchFamily="2" charset="2"/>
              <a:buNone/>
            </a:pPr>
            <a:r>
              <a:rPr lang="en-US" sz="2800" dirty="0">
                <a:solidFill>
                  <a:srgbClr val="FFFF00"/>
                </a:solidFill>
                <a:latin typeface="Berlin Sans FB" pitchFamily="34" charset="0"/>
              </a:rPr>
              <a:t>Humanistic therapists</a:t>
            </a:r>
            <a:r>
              <a:rPr lang="en-US" sz="2800" dirty="0">
                <a:solidFill>
                  <a:schemeClr val="bg2">
                    <a:lumMod val="50000"/>
                  </a:schemeClr>
                </a:solidFill>
                <a:latin typeface="Berlin Sans FB" pitchFamily="34" charset="0"/>
              </a:rPr>
              <a:t> </a:t>
            </a:r>
            <a:r>
              <a:rPr lang="en-US" sz="2800" dirty="0">
                <a:latin typeface="Berlin Sans FB" pitchFamily="34" charset="0"/>
              </a:rPr>
              <a:t>aims to boost self-fulfillment by helping people grow in self-awareness and self-acceptance.</a:t>
            </a:r>
            <a:endParaRPr lang="en-US" sz="2800" dirty="0">
              <a:solidFill>
                <a:srgbClr val="6600CC"/>
              </a:solidFill>
              <a:latin typeface="Berlin Sans FB" pitchFamily="34" charset="0"/>
            </a:endParaRPr>
          </a:p>
        </p:txBody>
      </p:sp>
      <p:pic>
        <p:nvPicPr>
          <p:cNvPr id="3" name="Picture 2"/>
          <p:cNvPicPr>
            <a:picLocks noChangeAspect="1"/>
          </p:cNvPicPr>
          <p:nvPr/>
        </p:nvPicPr>
        <p:blipFill>
          <a:blip r:embed="rId3"/>
          <a:stretch>
            <a:fillRect/>
          </a:stretch>
        </p:blipFill>
        <p:spPr>
          <a:xfrm>
            <a:off x="1828800" y="3124200"/>
            <a:ext cx="5715000" cy="349479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8" name="Rectangle 2"/>
          <p:cNvSpPr>
            <a:spLocks noGrp="1" noChangeArrowheads="1"/>
          </p:cNvSpPr>
          <p:nvPr>
            <p:ph type="title"/>
          </p:nvPr>
        </p:nvSpPr>
        <p:spPr>
          <a:xfrm>
            <a:off x="671513" y="276225"/>
            <a:ext cx="7772400" cy="1143000"/>
          </a:xfrm>
        </p:spPr>
        <p:txBody>
          <a:bodyPr/>
          <a:lstStyle/>
          <a:p>
            <a:r>
              <a:rPr lang="en-US" sz="4000" dirty="0">
                <a:latin typeface="Berlin Sans FB" pitchFamily="34" charset="0"/>
              </a:rPr>
              <a:t>Person-Centered Therapy</a:t>
            </a:r>
          </a:p>
        </p:txBody>
      </p:sp>
      <p:sp>
        <p:nvSpPr>
          <p:cNvPr id="2077699" name="Rectangle 3"/>
          <p:cNvSpPr>
            <a:spLocks noGrp="1" noChangeArrowheads="1"/>
          </p:cNvSpPr>
          <p:nvPr>
            <p:ph type="body" idx="1"/>
          </p:nvPr>
        </p:nvSpPr>
        <p:spPr>
          <a:xfrm>
            <a:off x="685800" y="1557009"/>
            <a:ext cx="7772400" cy="990600"/>
          </a:xfrm>
          <a:noFill/>
          <a:ln/>
        </p:spPr>
        <p:txBody>
          <a:bodyPr/>
          <a:lstStyle/>
          <a:p>
            <a:pPr marL="0" indent="0" algn="ctr">
              <a:buFontTx/>
              <a:buNone/>
            </a:pPr>
            <a:r>
              <a:rPr lang="en-US" sz="2800" dirty="0">
                <a:latin typeface="Berlin Sans FB" pitchFamily="34" charset="0"/>
              </a:rPr>
              <a:t>Developed by Carl Rogers, person-centered therapy is a form of humanistic therapy.</a:t>
            </a:r>
          </a:p>
        </p:txBody>
      </p:sp>
      <p:sp>
        <p:nvSpPr>
          <p:cNvPr id="2077700" name="Rectangle 4"/>
          <p:cNvSpPr>
            <a:spLocks noChangeArrowheads="1"/>
          </p:cNvSpPr>
          <p:nvPr/>
        </p:nvSpPr>
        <p:spPr bwMode="auto">
          <a:xfrm>
            <a:off x="685800" y="28194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smtClean="0">
                <a:solidFill>
                  <a:srgbClr val="FFFF00"/>
                </a:solidFill>
                <a:latin typeface="Berlin Sans FB" pitchFamily="34" charset="0"/>
              </a:rPr>
              <a:t>Unconditional Positive Regard: </a:t>
            </a:r>
            <a:r>
              <a:rPr lang="en-US" sz="2800" dirty="0" smtClean="0">
                <a:latin typeface="Berlin Sans FB" pitchFamily="34" charset="0"/>
              </a:rPr>
              <a:t>The </a:t>
            </a:r>
            <a:r>
              <a:rPr lang="en-US" sz="2800" dirty="0">
                <a:latin typeface="Berlin Sans FB" pitchFamily="34" charset="0"/>
              </a:rPr>
              <a:t>therapist listens to the needs of the </a:t>
            </a:r>
            <a:r>
              <a:rPr lang="en-US" sz="2800" dirty="0" smtClean="0">
                <a:latin typeface="Berlin Sans FB" pitchFamily="34" charset="0"/>
              </a:rPr>
              <a:t>“client” </a:t>
            </a:r>
            <a:r>
              <a:rPr lang="en-US" sz="2800" dirty="0">
                <a:latin typeface="Berlin Sans FB" pitchFamily="34" charset="0"/>
              </a:rPr>
              <a:t>in an accepting and non-judgmental way, addressing his problems in a productive way and building his or her self-esteem</a:t>
            </a:r>
            <a:r>
              <a:rPr lang="en-US" sz="2800" dirty="0" smtClean="0">
                <a:latin typeface="Berlin Sans FB" pitchFamily="34" charset="0"/>
              </a:rPr>
              <a:t>.</a:t>
            </a:r>
          </a:p>
          <a:p>
            <a:pPr algn="ctr">
              <a:spcBef>
                <a:spcPct val="20000"/>
              </a:spcBef>
            </a:pPr>
            <a:endParaRPr lang="en-US" sz="2800" dirty="0">
              <a:latin typeface="Berlin Sans FB" pitchFamily="34" charset="0"/>
            </a:endParaRPr>
          </a:p>
          <a:p>
            <a:pPr algn="ctr">
              <a:spcBef>
                <a:spcPct val="20000"/>
              </a:spcBef>
            </a:pPr>
            <a:r>
              <a:rPr lang="en-US" sz="2800" dirty="0" smtClean="0">
                <a:latin typeface="Berlin Sans FB" pitchFamily="34" charset="0"/>
              </a:rPr>
              <a:t>Felt the “clients” must come to understand  their “ideal self” and improve their “real self”.  </a:t>
            </a:r>
            <a:endParaRPr lang="en-US" sz="2800" dirty="0">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7700"/>
                                        </p:tgtEl>
                                        <p:attrNameLst>
                                          <p:attrName>style.visibility</p:attrName>
                                        </p:attrNameLst>
                                      </p:cBhvr>
                                      <p:to>
                                        <p:strVal val="visible"/>
                                      </p:to>
                                    </p:set>
                                    <p:animEffect transition="in" filter="dissolve">
                                      <p:cBhvr>
                                        <p:cTn id="7" dur="500"/>
                                        <p:tgtEl>
                                          <p:spTgt spid="20777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777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7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p:cNvSpPr>
            <a:spLocks noGrp="1" noChangeArrowheads="1"/>
          </p:cNvSpPr>
          <p:nvPr>
            <p:ph type="title"/>
          </p:nvPr>
        </p:nvSpPr>
        <p:spPr>
          <a:xfrm>
            <a:off x="671513" y="290513"/>
            <a:ext cx="7772400" cy="1143000"/>
          </a:xfrm>
        </p:spPr>
        <p:txBody>
          <a:bodyPr/>
          <a:lstStyle/>
          <a:p>
            <a:r>
              <a:rPr lang="en-US" sz="4000" dirty="0">
                <a:solidFill>
                  <a:schemeClr val="tx1"/>
                </a:solidFill>
                <a:latin typeface="Berlin Sans FB" pitchFamily="34" charset="0"/>
              </a:rPr>
              <a:t>History </a:t>
            </a:r>
            <a:r>
              <a:rPr lang="en-US" sz="4000" dirty="0" smtClean="0">
                <a:solidFill>
                  <a:schemeClr val="tx1"/>
                </a:solidFill>
                <a:latin typeface="Berlin Sans FB" pitchFamily="34" charset="0"/>
              </a:rPr>
              <a:t>of </a:t>
            </a:r>
            <a:r>
              <a:rPr lang="en-US" sz="4000" dirty="0">
                <a:solidFill>
                  <a:schemeClr val="tx1"/>
                </a:solidFill>
                <a:latin typeface="Berlin Sans FB" pitchFamily="34" charset="0"/>
              </a:rPr>
              <a:t>Treatment</a:t>
            </a:r>
          </a:p>
        </p:txBody>
      </p:sp>
      <p:pic>
        <p:nvPicPr>
          <p:cNvPr id="2054147" name="Picture 3" descr="MyersPsy8e_17UN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7143"/>
          <a:stretch/>
        </p:blipFill>
        <p:spPr>
          <a:xfrm>
            <a:off x="700475" y="3522368"/>
            <a:ext cx="1752600" cy="281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148" name="Rectangle 4"/>
          <p:cNvSpPr>
            <a:spLocks noChangeArrowheads="1"/>
          </p:cNvSpPr>
          <p:nvPr/>
        </p:nvSpPr>
        <p:spPr bwMode="auto">
          <a:xfrm>
            <a:off x="671513" y="1600200"/>
            <a:ext cx="777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latin typeface="Berlin Sans FB" pitchFamily="34" charset="0"/>
              </a:rPr>
              <a:t>Maltreatment of </a:t>
            </a:r>
            <a:r>
              <a:rPr lang="en-US" sz="2800" dirty="0" smtClean="0">
                <a:latin typeface="Berlin Sans FB" pitchFamily="34" charset="0"/>
              </a:rPr>
              <a:t>people with disorders </a:t>
            </a:r>
            <a:r>
              <a:rPr lang="en-US" sz="2800" dirty="0">
                <a:latin typeface="Berlin Sans FB" pitchFamily="34" charset="0"/>
              </a:rPr>
              <a:t>throughout the ages was based on irrational views. Many patients were subjected to strange, debilitating and downright dangerous treatments.</a:t>
            </a:r>
          </a:p>
        </p:txBody>
      </p:sp>
      <p:pic>
        <p:nvPicPr>
          <p:cNvPr id="2" name="Picture 1"/>
          <p:cNvPicPr>
            <a:picLocks noChangeAspect="1"/>
          </p:cNvPicPr>
          <p:nvPr/>
        </p:nvPicPr>
        <p:blipFill>
          <a:blip r:embed="rId4"/>
          <a:stretch>
            <a:fillRect/>
          </a:stretch>
        </p:blipFill>
        <p:spPr>
          <a:xfrm>
            <a:off x="6019800" y="3886200"/>
            <a:ext cx="2883658" cy="1615580"/>
          </a:xfrm>
          <a:prstGeom prst="rect">
            <a:avLst/>
          </a:prstGeom>
        </p:spPr>
      </p:pic>
      <p:pic>
        <p:nvPicPr>
          <p:cNvPr id="3" name="Picture 2"/>
          <p:cNvPicPr>
            <a:picLocks noChangeAspect="1"/>
          </p:cNvPicPr>
          <p:nvPr/>
        </p:nvPicPr>
        <p:blipFill>
          <a:blip r:embed="rId5"/>
          <a:stretch>
            <a:fillRect/>
          </a:stretch>
        </p:blipFill>
        <p:spPr>
          <a:xfrm>
            <a:off x="2667000" y="3401046"/>
            <a:ext cx="3231160" cy="306045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3" name="Rectangle 3"/>
          <p:cNvSpPr>
            <a:spLocks noGrp="1" noChangeArrowheads="1"/>
          </p:cNvSpPr>
          <p:nvPr>
            <p:ph type="title"/>
          </p:nvPr>
        </p:nvSpPr>
        <p:spPr>
          <a:xfrm>
            <a:off x="671513" y="271463"/>
            <a:ext cx="7772400" cy="1143000"/>
          </a:xfrm>
        </p:spPr>
        <p:txBody>
          <a:bodyPr/>
          <a:lstStyle/>
          <a:p>
            <a:r>
              <a:rPr lang="en-US" sz="4000" dirty="0">
                <a:solidFill>
                  <a:schemeClr val="tx1"/>
                </a:solidFill>
                <a:latin typeface="Berlin Sans FB" pitchFamily="34" charset="0"/>
              </a:rPr>
              <a:t>Humanistic Therapy</a:t>
            </a:r>
          </a:p>
        </p:txBody>
      </p:sp>
      <p:sp>
        <p:nvSpPr>
          <p:cNvPr id="2078724" name="Rectangle 4"/>
          <p:cNvSpPr>
            <a:spLocks noGrp="1" noChangeArrowheads="1"/>
          </p:cNvSpPr>
          <p:nvPr>
            <p:ph type="body" idx="1"/>
          </p:nvPr>
        </p:nvSpPr>
        <p:spPr>
          <a:xfrm>
            <a:off x="152400" y="1219200"/>
            <a:ext cx="8991600" cy="5638800"/>
          </a:xfrm>
        </p:spPr>
        <p:txBody>
          <a:bodyPr/>
          <a:lstStyle/>
          <a:p>
            <a:pPr marL="0" indent="0" algn="ctr">
              <a:buFont typeface="Wingdings" pitchFamily="2" charset="2"/>
              <a:buNone/>
            </a:pPr>
            <a:r>
              <a:rPr lang="en-US" sz="2800" dirty="0" smtClean="0">
                <a:latin typeface="Berlin Sans FB" pitchFamily="34" charset="0"/>
              </a:rPr>
              <a:t>The therapist engages in </a:t>
            </a:r>
            <a:r>
              <a:rPr lang="en-US" sz="2800" dirty="0" smtClean="0">
                <a:solidFill>
                  <a:srgbClr val="FFFF00"/>
                </a:solidFill>
                <a:latin typeface="Berlin Sans FB" pitchFamily="34" charset="0"/>
              </a:rPr>
              <a:t>active listening </a:t>
            </a:r>
            <a:r>
              <a:rPr lang="en-US" sz="2800" dirty="0" smtClean="0">
                <a:latin typeface="Berlin Sans FB" pitchFamily="34" charset="0"/>
              </a:rPr>
              <a:t>and echoes, restates, and clarifies patient’s thinking, acknowledging expressed feelings.  </a:t>
            </a:r>
          </a:p>
          <a:p>
            <a:r>
              <a:rPr lang="en-US" altLang="en-US" sz="2800" dirty="0" smtClean="0">
                <a:solidFill>
                  <a:srgbClr val="FFFF00"/>
                </a:solidFill>
                <a:latin typeface="Berlin Sans FB" pitchFamily="34" charset="0"/>
              </a:rPr>
              <a:t>Active listening </a:t>
            </a:r>
            <a:r>
              <a:rPr lang="en-US" altLang="en-US" sz="2800" dirty="0" smtClean="0">
                <a:latin typeface="Berlin Sans FB" pitchFamily="34" charset="0"/>
              </a:rPr>
              <a:t>entails:</a:t>
            </a:r>
          </a:p>
          <a:p>
            <a:pPr lvl="1"/>
            <a:r>
              <a:rPr lang="en-US" altLang="en-US" u="sng" dirty="0" smtClean="0">
                <a:latin typeface="Berlin Sans FB" pitchFamily="34" charset="0"/>
              </a:rPr>
              <a:t>Paraphrasing</a:t>
            </a:r>
            <a:r>
              <a:rPr lang="en-US" altLang="en-US" dirty="0" smtClean="0">
                <a:latin typeface="Berlin Sans FB" pitchFamily="34" charset="0"/>
              </a:rPr>
              <a:t>: uses the words of the client to summarize the conversation</a:t>
            </a:r>
          </a:p>
          <a:p>
            <a:pPr lvl="1"/>
            <a:r>
              <a:rPr lang="en-US" altLang="en-US" u="sng" dirty="0" smtClean="0">
                <a:latin typeface="Berlin Sans FB" pitchFamily="34" charset="0"/>
              </a:rPr>
              <a:t>Clarifying</a:t>
            </a:r>
            <a:r>
              <a:rPr lang="en-US" altLang="en-US" dirty="0" smtClean="0">
                <a:latin typeface="Berlin Sans FB" pitchFamily="34" charset="0"/>
              </a:rPr>
              <a:t>: encouraging the </a:t>
            </a:r>
          </a:p>
          <a:p>
            <a:pPr marL="457200" lvl="1" indent="0">
              <a:buNone/>
            </a:pPr>
            <a:r>
              <a:rPr lang="en-US" altLang="en-US" dirty="0" smtClean="0">
                <a:latin typeface="Berlin Sans FB" pitchFamily="34" charset="0"/>
              </a:rPr>
              <a:t>	client to say more by asking </a:t>
            </a:r>
          </a:p>
          <a:p>
            <a:pPr marL="457200" lvl="1" indent="0">
              <a:buNone/>
            </a:pPr>
            <a:r>
              <a:rPr lang="en-US" altLang="en-US" dirty="0" smtClean="0">
                <a:latin typeface="Berlin Sans FB" pitchFamily="34" charset="0"/>
              </a:rPr>
              <a:t>	leading questions</a:t>
            </a:r>
          </a:p>
          <a:p>
            <a:pPr lvl="1"/>
            <a:r>
              <a:rPr lang="en-US" altLang="en-US" u="sng" dirty="0" smtClean="0">
                <a:latin typeface="Berlin Sans FB" pitchFamily="34" charset="0"/>
              </a:rPr>
              <a:t>Reflecting feelings</a:t>
            </a:r>
            <a:r>
              <a:rPr lang="en-US" altLang="en-US" dirty="0" smtClean="0">
                <a:latin typeface="Berlin Sans FB" pitchFamily="34" charset="0"/>
              </a:rPr>
              <a:t>: mirrors </a:t>
            </a:r>
          </a:p>
          <a:p>
            <a:pPr marL="457200" lvl="1" indent="0">
              <a:buNone/>
            </a:pPr>
            <a:r>
              <a:rPr lang="en-US" altLang="en-US" dirty="0" smtClean="0">
                <a:latin typeface="Berlin Sans FB" pitchFamily="34" charset="0"/>
              </a:rPr>
              <a:t>	the feelings of the client</a:t>
            </a:r>
          </a:p>
          <a:p>
            <a:pPr marL="0" indent="0" algn="ctr">
              <a:buFont typeface="Wingdings" pitchFamily="2" charset="2"/>
              <a:buNone/>
            </a:pPr>
            <a:endParaRPr lang="en-US" sz="2800" dirty="0">
              <a:latin typeface="Berlin Sans FB" pitchFamily="34" charset="0"/>
            </a:endParaRPr>
          </a:p>
        </p:txBody>
      </p:sp>
      <p:pic>
        <p:nvPicPr>
          <p:cNvPr id="2" name="Picture 1"/>
          <p:cNvPicPr>
            <a:picLocks noChangeAspect="1"/>
          </p:cNvPicPr>
          <p:nvPr/>
        </p:nvPicPr>
        <p:blipFill>
          <a:blip r:embed="rId3"/>
          <a:stretch>
            <a:fillRect/>
          </a:stretch>
        </p:blipFill>
        <p:spPr>
          <a:xfrm>
            <a:off x="5638800" y="4038600"/>
            <a:ext cx="2481340" cy="24813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7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7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87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87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87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872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787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ChangeArrowheads="1"/>
          </p:cNvSpPr>
          <p:nvPr>
            <p:ph type="title"/>
          </p:nvPr>
        </p:nvSpPr>
        <p:spPr>
          <a:xfrm>
            <a:off x="671513" y="271463"/>
            <a:ext cx="7772400" cy="1143000"/>
          </a:xfrm>
        </p:spPr>
        <p:txBody>
          <a:bodyPr/>
          <a:lstStyle/>
          <a:p>
            <a:r>
              <a:rPr lang="en-US" sz="4000">
                <a:solidFill>
                  <a:schemeClr val="tx1"/>
                </a:solidFill>
                <a:latin typeface="Berlin Sans FB" pitchFamily="34" charset="0"/>
              </a:rPr>
              <a:t>Behavior Therapy</a:t>
            </a:r>
          </a:p>
        </p:txBody>
      </p:sp>
      <p:sp>
        <p:nvSpPr>
          <p:cNvPr id="2079747" name="Rectangle 3"/>
          <p:cNvSpPr>
            <a:spLocks noGrp="1" noChangeArrowheads="1"/>
          </p:cNvSpPr>
          <p:nvPr>
            <p:ph type="body" idx="1"/>
          </p:nvPr>
        </p:nvSpPr>
        <p:spPr>
          <a:xfrm>
            <a:off x="671513" y="1600200"/>
            <a:ext cx="7772400" cy="1143000"/>
          </a:xfrm>
        </p:spPr>
        <p:txBody>
          <a:bodyPr/>
          <a:lstStyle/>
          <a:p>
            <a:pPr marL="0" indent="0" algn="ctr">
              <a:buFont typeface="Wingdings" pitchFamily="2" charset="2"/>
              <a:buNone/>
            </a:pPr>
            <a:r>
              <a:rPr lang="en-US" sz="2800" dirty="0">
                <a:latin typeface="Berlin Sans FB" pitchFamily="34" charset="0"/>
              </a:rPr>
              <a:t>Therapy that applies </a:t>
            </a:r>
            <a:r>
              <a:rPr lang="en-US" sz="2800" dirty="0" smtClean="0">
                <a:latin typeface="Berlin Sans FB" pitchFamily="34" charset="0"/>
              </a:rPr>
              <a:t>classical and operant conditioning (learning) </a:t>
            </a:r>
            <a:r>
              <a:rPr lang="en-US" sz="2800" dirty="0">
                <a:latin typeface="Berlin Sans FB" pitchFamily="34" charset="0"/>
              </a:rPr>
              <a:t>principles to the elimination of unwanted behaviors.</a:t>
            </a:r>
          </a:p>
        </p:txBody>
      </p:sp>
      <p:sp>
        <p:nvSpPr>
          <p:cNvPr id="2079748" name="Rectangle 4"/>
          <p:cNvSpPr>
            <a:spLocks noChangeArrowheads="1"/>
          </p:cNvSpPr>
          <p:nvPr/>
        </p:nvSpPr>
        <p:spPr bwMode="auto">
          <a:xfrm>
            <a:off x="671513" y="32766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smtClean="0">
                <a:latin typeface="Berlin Sans FB" pitchFamily="34" charset="0"/>
              </a:rPr>
              <a:t>Example: To </a:t>
            </a:r>
            <a:r>
              <a:rPr lang="en-US" sz="2800" dirty="0">
                <a:latin typeface="Berlin Sans FB" pitchFamily="34" charset="0"/>
              </a:rPr>
              <a:t>treat </a:t>
            </a:r>
            <a:r>
              <a:rPr lang="en-US" sz="2800" dirty="0" smtClean="0">
                <a:latin typeface="Berlin Sans FB" pitchFamily="34" charset="0"/>
              </a:rPr>
              <a:t>anxiety disorders therapists </a:t>
            </a:r>
            <a:r>
              <a:rPr lang="en-US" sz="2800" dirty="0">
                <a:latin typeface="Berlin Sans FB" pitchFamily="34" charset="0"/>
              </a:rPr>
              <a:t>do not delve deeply below the surface looking for inner causes.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9748"/>
                                        </p:tgtEl>
                                        <p:attrNameLst>
                                          <p:attrName>style.visibility</p:attrName>
                                        </p:attrNameLst>
                                      </p:cBhvr>
                                      <p:to>
                                        <p:strVal val="visible"/>
                                      </p:to>
                                    </p:set>
                                    <p:animEffect transition="in" filter="dissolve">
                                      <p:cBhvr>
                                        <p:cTn id="7" dur="500"/>
                                        <p:tgtEl>
                                          <p:spTgt spid="207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Grp="1" noChangeArrowheads="1"/>
          </p:cNvSpPr>
          <p:nvPr>
            <p:ph type="title"/>
          </p:nvPr>
        </p:nvSpPr>
        <p:spPr>
          <a:xfrm>
            <a:off x="671513" y="276225"/>
            <a:ext cx="7772400" cy="1143000"/>
          </a:xfrm>
        </p:spPr>
        <p:txBody>
          <a:bodyPr/>
          <a:lstStyle/>
          <a:p>
            <a:r>
              <a:rPr lang="en-US" sz="3600">
                <a:solidFill>
                  <a:schemeClr val="tx1"/>
                </a:solidFill>
                <a:latin typeface="Berlin Sans FB" pitchFamily="34" charset="0"/>
              </a:rPr>
              <a:t>Classical Conditioning Techniques</a:t>
            </a:r>
          </a:p>
        </p:txBody>
      </p:sp>
      <p:sp>
        <p:nvSpPr>
          <p:cNvPr id="2081795" name="Rectangle 3"/>
          <p:cNvSpPr>
            <a:spLocks noGrp="1" noChangeArrowheads="1"/>
          </p:cNvSpPr>
          <p:nvPr>
            <p:ph type="body" idx="1"/>
          </p:nvPr>
        </p:nvSpPr>
        <p:spPr>
          <a:xfrm>
            <a:off x="671513" y="1600200"/>
            <a:ext cx="7772400" cy="1524000"/>
          </a:xfrm>
          <a:noFill/>
          <a:ln/>
        </p:spPr>
        <p:txBody>
          <a:bodyPr/>
          <a:lstStyle/>
          <a:p>
            <a:pPr marL="0" indent="0" algn="ctr">
              <a:buFontTx/>
              <a:buNone/>
            </a:pPr>
            <a:r>
              <a:rPr lang="en-US" sz="2800" dirty="0">
                <a:solidFill>
                  <a:srgbClr val="FFFF00"/>
                </a:solidFill>
                <a:latin typeface="Berlin Sans FB" pitchFamily="34" charset="0"/>
              </a:rPr>
              <a:t>Counterconditioning:</a:t>
            </a:r>
            <a:r>
              <a:rPr lang="en-US" sz="2800" dirty="0">
                <a:solidFill>
                  <a:schemeClr val="bg2">
                    <a:lumMod val="50000"/>
                  </a:schemeClr>
                </a:solidFill>
                <a:latin typeface="Berlin Sans FB" pitchFamily="34" charset="0"/>
              </a:rPr>
              <a:t> </a:t>
            </a:r>
            <a:r>
              <a:rPr lang="en-US" sz="2800" dirty="0">
                <a:latin typeface="Berlin Sans FB" pitchFamily="34" charset="0"/>
              </a:rPr>
              <a:t>a procedure that conditions new responses to stimuli that trigger unwanted behaviors.</a:t>
            </a:r>
          </a:p>
        </p:txBody>
      </p:sp>
      <p:sp>
        <p:nvSpPr>
          <p:cNvPr id="2081796" name="Rectangle 4"/>
          <p:cNvSpPr>
            <a:spLocks noChangeArrowheads="1"/>
          </p:cNvSpPr>
          <p:nvPr/>
        </p:nvSpPr>
        <p:spPr bwMode="auto">
          <a:xfrm>
            <a:off x="671513" y="34290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latin typeface="Berlin Sans FB" pitchFamily="34" charset="0"/>
              </a:rPr>
              <a:t>It is based on classical conditioning and includes </a:t>
            </a:r>
            <a:r>
              <a:rPr lang="en-US" sz="2800" dirty="0">
                <a:solidFill>
                  <a:srgbClr val="FFFF00"/>
                </a:solidFill>
                <a:latin typeface="Berlin Sans FB" pitchFamily="34" charset="0"/>
              </a:rPr>
              <a:t>exposure therapy </a:t>
            </a:r>
            <a:r>
              <a:rPr lang="en-US" sz="2800" dirty="0">
                <a:latin typeface="Berlin Sans FB" pitchFamily="34" charset="0"/>
              </a:rPr>
              <a:t>and </a:t>
            </a:r>
            <a:r>
              <a:rPr lang="en-US" sz="2800" dirty="0">
                <a:solidFill>
                  <a:srgbClr val="FFFF00"/>
                </a:solidFill>
                <a:latin typeface="Berlin Sans FB" pitchFamily="34" charset="0"/>
              </a:rPr>
              <a:t>aversive conditioning</a:t>
            </a:r>
            <a:r>
              <a:rPr lang="en-US" sz="2800" dirty="0">
                <a:latin typeface="Berlin Sans FB" pitchFamily="34" charset="0"/>
              </a:rPr>
              <a:t>.</a:t>
            </a:r>
          </a:p>
        </p:txBody>
      </p:sp>
      <p:pic>
        <p:nvPicPr>
          <p:cNvPr id="2" name="Picture 1"/>
          <p:cNvPicPr>
            <a:picLocks noChangeAspect="1"/>
          </p:cNvPicPr>
          <p:nvPr/>
        </p:nvPicPr>
        <p:blipFill>
          <a:blip r:embed="rId3"/>
          <a:stretch>
            <a:fillRect/>
          </a:stretch>
        </p:blipFill>
        <p:spPr>
          <a:xfrm>
            <a:off x="4557713" y="4419600"/>
            <a:ext cx="2857500" cy="2190750"/>
          </a:xfrm>
          <a:prstGeom prst="rect">
            <a:avLst/>
          </a:prstGeom>
        </p:spPr>
      </p:pic>
      <p:pic>
        <p:nvPicPr>
          <p:cNvPr id="4" name="Picture 3"/>
          <p:cNvPicPr>
            <a:picLocks noChangeAspect="1"/>
          </p:cNvPicPr>
          <p:nvPr/>
        </p:nvPicPr>
        <p:blipFill>
          <a:blip r:embed="rId4"/>
          <a:stretch>
            <a:fillRect/>
          </a:stretch>
        </p:blipFill>
        <p:spPr>
          <a:xfrm>
            <a:off x="1219199" y="4419601"/>
            <a:ext cx="3145433" cy="2130316"/>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842" name="Rectangle 2"/>
          <p:cNvSpPr>
            <a:spLocks noGrp="1" noChangeArrowheads="1"/>
          </p:cNvSpPr>
          <p:nvPr>
            <p:ph type="title"/>
          </p:nvPr>
        </p:nvSpPr>
        <p:spPr>
          <a:xfrm>
            <a:off x="671513" y="290513"/>
            <a:ext cx="7772400" cy="1143000"/>
          </a:xfrm>
        </p:spPr>
        <p:txBody>
          <a:bodyPr/>
          <a:lstStyle/>
          <a:p>
            <a:r>
              <a:rPr lang="en-US" sz="4000" dirty="0">
                <a:solidFill>
                  <a:srgbClr val="FFFF00"/>
                </a:solidFill>
                <a:latin typeface="Berlin Sans FB" pitchFamily="34" charset="0"/>
              </a:rPr>
              <a:t>Exposure Therapy</a:t>
            </a:r>
          </a:p>
        </p:txBody>
      </p:sp>
      <p:sp>
        <p:nvSpPr>
          <p:cNvPr id="2083843" name="Rectangle 3"/>
          <p:cNvSpPr>
            <a:spLocks noGrp="1" noChangeArrowheads="1"/>
          </p:cNvSpPr>
          <p:nvPr>
            <p:ph type="body" sz="half" idx="1"/>
          </p:nvPr>
        </p:nvSpPr>
        <p:spPr>
          <a:xfrm>
            <a:off x="457200" y="1600200"/>
            <a:ext cx="4033838" cy="4525963"/>
          </a:xfrm>
        </p:spPr>
        <p:txBody>
          <a:bodyPr/>
          <a:lstStyle/>
          <a:p>
            <a:pPr marL="0" indent="0" algn="ctr">
              <a:buFont typeface="Wingdings" pitchFamily="2" charset="2"/>
              <a:buNone/>
            </a:pPr>
            <a:r>
              <a:rPr lang="en-US" sz="2800">
                <a:latin typeface="Berlin Sans FB" pitchFamily="34" charset="0"/>
              </a:rPr>
              <a:t>Exposes patients to things they fear and avoid. Through repeated exposures anxiety lessens because they habituate to the things feared.</a:t>
            </a:r>
          </a:p>
        </p:txBody>
      </p:sp>
      <p:pic>
        <p:nvPicPr>
          <p:cNvPr id="2083844" name="Picture 4" descr="MyersPsy8e_17UN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7325" y="1355472"/>
            <a:ext cx="3462337" cy="5151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83845" name="Text Box 5"/>
          <p:cNvSpPr txBox="1">
            <a:spLocks noChangeArrowheads="1"/>
          </p:cNvSpPr>
          <p:nvPr/>
        </p:nvSpPr>
        <p:spPr bwMode="auto">
          <a:xfrm rot="5400000">
            <a:off x="6517155" y="3831417"/>
            <a:ext cx="315342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700">
                <a:latin typeface="Berlin Sans FB" pitchFamily="34" charset="0"/>
              </a:rPr>
              <a:t>The Far Side © 1986 FARWORKS. Reprinted with Permission. All Rights Reserved.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Grp="1" noChangeArrowheads="1"/>
          </p:cNvSpPr>
          <p:nvPr>
            <p:ph type="title"/>
          </p:nvPr>
        </p:nvSpPr>
        <p:spPr>
          <a:xfrm>
            <a:off x="671513" y="276225"/>
            <a:ext cx="7772400" cy="1143000"/>
          </a:xfrm>
        </p:spPr>
        <p:txBody>
          <a:bodyPr/>
          <a:lstStyle/>
          <a:p>
            <a:r>
              <a:rPr lang="en-US" sz="4000" dirty="0">
                <a:solidFill>
                  <a:srgbClr val="FFFF00"/>
                </a:solidFill>
                <a:latin typeface="Berlin Sans FB" pitchFamily="34" charset="0"/>
              </a:rPr>
              <a:t>Systematic Desensitization</a:t>
            </a:r>
          </a:p>
        </p:txBody>
      </p:sp>
      <p:sp>
        <p:nvSpPr>
          <p:cNvPr id="2085891" name="Rectangle 3"/>
          <p:cNvSpPr>
            <a:spLocks noGrp="1" noChangeArrowheads="1"/>
          </p:cNvSpPr>
          <p:nvPr>
            <p:ph type="body" sz="half" idx="1"/>
          </p:nvPr>
        </p:nvSpPr>
        <p:spPr>
          <a:xfrm>
            <a:off x="628650" y="1600200"/>
            <a:ext cx="7848600" cy="1828800"/>
          </a:xfrm>
        </p:spPr>
        <p:txBody>
          <a:bodyPr/>
          <a:lstStyle/>
          <a:p>
            <a:pPr marL="0" indent="0" algn="ctr">
              <a:buFont typeface="Wingdings" pitchFamily="2" charset="2"/>
              <a:buNone/>
            </a:pPr>
            <a:r>
              <a:rPr lang="en-US" sz="2800" dirty="0">
                <a:latin typeface="Berlin Sans FB" pitchFamily="34" charset="0"/>
              </a:rPr>
              <a:t>A type of exposure therapy that associates a pleasant, relaxed state with gradually increasing anxiety-triggering stimuli commonly used to treat phobias.</a:t>
            </a:r>
          </a:p>
        </p:txBody>
      </p:sp>
      <p:pic>
        <p:nvPicPr>
          <p:cNvPr id="20858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81150" y="3415862"/>
            <a:ext cx="5943600" cy="314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en-US" dirty="0">
                <a:solidFill>
                  <a:srgbClr val="FFFF00"/>
                </a:solidFill>
                <a:latin typeface="Berlin Sans FB" pitchFamily="34" charset="0"/>
              </a:rPr>
              <a:t>Aversive </a:t>
            </a:r>
            <a:r>
              <a:rPr lang="en-US" altLang="en-US" dirty="0" smtClean="0">
                <a:solidFill>
                  <a:srgbClr val="FFFF00"/>
                </a:solidFill>
                <a:latin typeface="Berlin Sans FB" pitchFamily="34" charset="0"/>
              </a:rPr>
              <a:t>Conditioning-</a:t>
            </a:r>
            <a:r>
              <a:rPr lang="en-US" altLang="en-US" dirty="0" smtClean="0">
                <a:latin typeface="Berlin Sans FB" pitchFamily="34" charset="0"/>
              </a:rPr>
              <a:t>-Garcia</a:t>
            </a:r>
            <a:endParaRPr lang="en-US" altLang="en-US" dirty="0">
              <a:latin typeface="Berlin Sans FB" pitchFamily="34" charset="0"/>
            </a:endParaRPr>
          </a:p>
        </p:txBody>
      </p:sp>
      <p:sp>
        <p:nvSpPr>
          <p:cNvPr id="190467" name="Rectangle 3"/>
          <p:cNvSpPr>
            <a:spLocks noGrp="1" noChangeArrowheads="1"/>
          </p:cNvSpPr>
          <p:nvPr>
            <p:ph type="body" idx="1"/>
          </p:nvPr>
        </p:nvSpPr>
        <p:spPr>
          <a:xfrm>
            <a:off x="228600" y="1600200"/>
            <a:ext cx="8915400" cy="4525963"/>
          </a:xfrm>
        </p:spPr>
        <p:txBody>
          <a:bodyPr/>
          <a:lstStyle/>
          <a:p>
            <a:r>
              <a:rPr lang="en-US" altLang="en-US" sz="3600" dirty="0">
                <a:latin typeface="Berlin Sans FB" pitchFamily="34" charset="0"/>
              </a:rPr>
              <a:t>Type of counterconditioning that associates an unpleasant state (such as nausea) with an unwanted behavior (such as alcohol)</a:t>
            </a:r>
          </a:p>
          <a:p>
            <a:r>
              <a:rPr lang="en-US" altLang="en-US" sz="3600" dirty="0">
                <a:latin typeface="Berlin Sans FB" pitchFamily="34" charset="0"/>
              </a:rPr>
              <a:t>The person is replacing a positive but harmful response with a negative response</a:t>
            </a:r>
          </a:p>
          <a:p>
            <a:r>
              <a:rPr lang="en-US" altLang="en-US" sz="3600" dirty="0">
                <a:latin typeface="Berlin Sans FB" pitchFamily="34" charset="0"/>
              </a:rPr>
              <a:t>Example with alcoholism: </a:t>
            </a:r>
            <a:r>
              <a:rPr lang="en-US" altLang="en-US" sz="3600" dirty="0" smtClean="0">
                <a:latin typeface="Berlin Sans FB" pitchFamily="34" charset="0"/>
              </a:rPr>
              <a:t>Add a med to </a:t>
            </a:r>
            <a:r>
              <a:rPr lang="en-US" altLang="en-US" sz="3600" dirty="0">
                <a:latin typeface="Berlin Sans FB" pitchFamily="34" charset="0"/>
              </a:rPr>
              <a:t>a drink </a:t>
            </a:r>
            <a:r>
              <a:rPr lang="en-US" altLang="en-US" sz="3600" dirty="0" smtClean="0">
                <a:latin typeface="Berlin Sans FB" pitchFamily="34" charset="0"/>
              </a:rPr>
              <a:t>that </a:t>
            </a:r>
            <a:r>
              <a:rPr lang="en-US" altLang="en-US" sz="3600" dirty="0">
                <a:latin typeface="Berlin Sans FB" pitchFamily="34" charset="0"/>
              </a:rPr>
              <a:t>makes the person becomes </a:t>
            </a:r>
            <a:r>
              <a:rPr lang="en-US" altLang="en-US" sz="3600" dirty="0" smtClean="0">
                <a:latin typeface="Berlin Sans FB" pitchFamily="34" charset="0"/>
              </a:rPr>
              <a:t>sick</a:t>
            </a:r>
          </a:p>
          <a:p>
            <a:pPr lvl="1"/>
            <a:r>
              <a:rPr lang="en-US" altLang="en-US" i="1" dirty="0" smtClean="0">
                <a:latin typeface="Berlin Sans FB" pitchFamily="34" charset="0"/>
              </a:rPr>
              <a:t>A Clockwork Orange</a:t>
            </a:r>
            <a:endParaRPr lang="en-US" altLang="en-US" i="1" dirty="0">
              <a:latin typeface="Berlin Sans FB" pitchFamily="34" charset="0"/>
            </a:endParaRPr>
          </a:p>
        </p:txBody>
      </p:sp>
    </p:spTree>
    <p:extLst>
      <p:ext uri="{BB962C8B-B14F-4D97-AF65-F5344CB8AC3E}">
        <p14:creationId xmlns:p14="http://schemas.microsoft.com/office/powerpoint/2010/main" val="3923217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latin typeface="Berlin Sans FB" pitchFamily="34" charset="0"/>
              </a:rPr>
              <a:t>Aversive Conditioning</a:t>
            </a:r>
          </a:p>
        </p:txBody>
      </p:sp>
      <p:pic>
        <p:nvPicPr>
          <p:cNvPr id="129032" name="Picture 8" descr="Aversive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6663"/>
            <a:ext cx="5943600" cy="554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86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a:latin typeface="Berlin Sans FB" pitchFamily="34" charset="0"/>
              </a:rPr>
              <a:t>Aversive Conditioning</a:t>
            </a:r>
          </a:p>
        </p:txBody>
      </p:sp>
      <p:pic>
        <p:nvPicPr>
          <p:cNvPr id="229380" name="Picture 4" descr="Aversive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219200"/>
            <a:ext cx="5942012"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65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en-US"/>
              <a:t>Aversive Conditioning</a:t>
            </a:r>
          </a:p>
        </p:txBody>
      </p:sp>
      <p:pic>
        <p:nvPicPr>
          <p:cNvPr id="230404" name="Picture 4" descr="Aversive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219200"/>
            <a:ext cx="5942012"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216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Virtual reality </a:t>
            </a:r>
            <a:endParaRPr lang="en-US" dirty="0">
              <a:solidFill>
                <a:srgbClr val="FFFF00"/>
              </a:solidFill>
            </a:endParaRPr>
          </a:p>
        </p:txBody>
      </p:sp>
      <p:sp>
        <p:nvSpPr>
          <p:cNvPr id="3" name="Content Placeholder 2"/>
          <p:cNvSpPr>
            <a:spLocks noGrp="1"/>
          </p:cNvSpPr>
          <p:nvPr>
            <p:ph idx="1"/>
          </p:nvPr>
        </p:nvSpPr>
        <p:spPr>
          <a:xfrm>
            <a:off x="457200" y="1430776"/>
            <a:ext cx="8229600" cy="4525963"/>
          </a:xfrm>
        </p:spPr>
        <p:txBody>
          <a:bodyPr/>
          <a:lstStyle/>
          <a:p>
            <a:r>
              <a:rPr lang="en-US" dirty="0" smtClean="0"/>
              <a:t>Behaviorists have turned to VR therapy as a way to place the patient in the situation (in the virtual sense) so that they may experience the anxiety or fear in a controlled environment</a:t>
            </a:r>
          </a:p>
          <a:p>
            <a:r>
              <a:rPr lang="en-US" dirty="0" smtClean="0"/>
              <a:t>This allows the patient </a:t>
            </a:r>
          </a:p>
          <a:p>
            <a:pPr marL="0" indent="0">
              <a:buNone/>
            </a:pPr>
            <a:r>
              <a:rPr lang="en-US" dirty="0"/>
              <a:t>	</a:t>
            </a:r>
            <a:r>
              <a:rPr lang="en-US" dirty="0" smtClean="0"/>
              <a:t>to approach the </a:t>
            </a:r>
          </a:p>
          <a:p>
            <a:pPr marL="0" indent="0">
              <a:buNone/>
            </a:pPr>
            <a:r>
              <a:rPr lang="en-US" dirty="0"/>
              <a:t>	</a:t>
            </a:r>
            <a:r>
              <a:rPr lang="en-US" dirty="0" smtClean="0"/>
              <a:t>situation with more </a:t>
            </a:r>
          </a:p>
          <a:p>
            <a:pPr marL="0" indent="0">
              <a:buNone/>
            </a:pPr>
            <a:r>
              <a:rPr lang="en-US" dirty="0"/>
              <a:t>	</a:t>
            </a:r>
            <a:r>
              <a:rPr lang="en-US" dirty="0" smtClean="0"/>
              <a:t>relaxed feelings</a:t>
            </a:r>
            <a:endParaRPr lang="en-US" dirty="0"/>
          </a:p>
        </p:txBody>
      </p:sp>
      <p:pic>
        <p:nvPicPr>
          <p:cNvPr id="2050" name="Picture 2" descr="http://www.hitl.washington.edu/projects/burn/cleanspider4inch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8100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9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History of Insane Treatment</a:t>
            </a:r>
          </a:p>
        </p:txBody>
      </p:sp>
      <p:sp>
        <p:nvSpPr>
          <p:cNvPr id="2056195" name="Rectangle 3"/>
          <p:cNvSpPr>
            <a:spLocks noChangeArrowheads="1"/>
          </p:cNvSpPr>
          <p:nvPr/>
        </p:nvSpPr>
        <p:spPr bwMode="auto">
          <a:xfrm>
            <a:off x="671513" y="16002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a:latin typeface="Berlin Sans FB" pitchFamily="34" charset="0"/>
              </a:rPr>
              <a:t>Pinel in France and Dix in America founded humane movements to care for the mentally sick.</a:t>
            </a:r>
          </a:p>
        </p:txBody>
      </p:sp>
      <p:pic>
        <p:nvPicPr>
          <p:cNvPr id="2056196" name="Picture 4" descr="MyersPsy8e_17UN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05400" y="3505200"/>
            <a:ext cx="3043238" cy="2741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6197" name="Picture 5" descr="318"/>
          <p:cNvPicPr>
            <a:picLocks noChangeAspect="1" noChangeArrowheads="1"/>
          </p:cNvPicPr>
          <p:nvPr/>
        </p:nvPicPr>
        <p:blipFill>
          <a:blip r:embed="rId4">
            <a:extLst>
              <a:ext uri="{28A0092B-C50C-407E-A947-70E740481C1C}">
                <a14:useLocalDpi xmlns:a14="http://schemas.microsoft.com/office/drawing/2010/main" val="0"/>
              </a:ext>
            </a:extLst>
          </a:blip>
          <a:srcRect t="18782" b="14087"/>
          <a:stretch>
            <a:fillRect/>
          </a:stretch>
        </p:blipFill>
        <p:spPr bwMode="auto">
          <a:xfrm>
            <a:off x="1219200" y="3505200"/>
            <a:ext cx="2678113" cy="2698750"/>
          </a:xfrm>
          <a:prstGeom prst="rect">
            <a:avLst/>
          </a:prstGeom>
          <a:noFill/>
          <a:extLst>
            <a:ext uri="{909E8E84-426E-40DD-AFC4-6F175D3DCCD1}">
              <a14:hiddenFill xmlns:a14="http://schemas.microsoft.com/office/drawing/2010/main">
                <a:solidFill>
                  <a:srgbClr val="FFFFFF"/>
                </a:solidFill>
              </a14:hiddenFill>
            </a:ext>
          </a:extLst>
        </p:spPr>
      </p:pic>
      <p:sp>
        <p:nvSpPr>
          <p:cNvPr id="2056198" name="Rectangle 6"/>
          <p:cNvSpPr>
            <a:spLocks noChangeArrowheads="1"/>
          </p:cNvSpPr>
          <p:nvPr/>
        </p:nvSpPr>
        <p:spPr bwMode="auto">
          <a:xfrm rot="5400000">
            <a:off x="3069463" y="5118507"/>
            <a:ext cx="19303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Berlin Sans FB" pitchFamily="34" charset="0"/>
              </a:rPr>
              <a:t>http://wwwihm.nlm.nih.gov</a:t>
            </a:r>
          </a:p>
        </p:txBody>
      </p:sp>
      <p:sp>
        <p:nvSpPr>
          <p:cNvPr id="2056199" name="Rectangle 7"/>
          <p:cNvSpPr>
            <a:spLocks noChangeArrowheads="1"/>
          </p:cNvSpPr>
          <p:nvPr/>
        </p:nvSpPr>
        <p:spPr bwMode="auto">
          <a:xfrm>
            <a:off x="1135759" y="6232496"/>
            <a:ext cx="29418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a:latin typeface="Berlin Sans FB" pitchFamily="34" charset="0"/>
              </a:rPr>
              <a:t>Philippe Pinel (1745-1826) </a:t>
            </a:r>
          </a:p>
        </p:txBody>
      </p:sp>
      <p:sp>
        <p:nvSpPr>
          <p:cNvPr id="2056200" name="Rectangle 8"/>
          <p:cNvSpPr>
            <a:spLocks noChangeArrowheads="1"/>
          </p:cNvSpPr>
          <p:nvPr/>
        </p:nvSpPr>
        <p:spPr bwMode="auto">
          <a:xfrm>
            <a:off x="5322888" y="6245196"/>
            <a:ext cx="27574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a:latin typeface="Berlin Sans FB" pitchFamily="34" charset="0"/>
              </a:rPr>
              <a:t>Dorthea Dix (1745-1826) </a:t>
            </a:r>
          </a:p>
        </p:txBody>
      </p:sp>
      <p:sp>
        <p:nvSpPr>
          <p:cNvPr id="2056201" name="Text Box 9"/>
          <p:cNvSpPr txBox="1">
            <a:spLocks noChangeArrowheads="1"/>
          </p:cNvSpPr>
          <p:nvPr/>
        </p:nvSpPr>
        <p:spPr bwMode="auto">
          <a:xfrm rot="5400000">
            <a:off x="7780998" y="5596652"/>
            <a:ext cx="979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a:latin typeface="Berlin Sans FB" pitchFamily="34" charset="0"/>
              </a:rPr>
              <a:t>Culver Pictures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evasive types of counterconditioning</a:t>
            </a:r>
            <a:endParaRPr lang="en-US" dirty="0"/>
          </a:p>
        </p:txBody>
      </p:sp>
      <p:sp>
        <p:nvSpPr>
          <p:cNvPr id="3" name="Content Placeholder 2"/>
          <p:cNvSpPr>
            <a:spLocks noGrp="1"/>
          </p:cNvSpPr>
          <p:nvPr>
            <p:ph idx="1"/>
          </p:nvPr>
        </p:nvSpPr>
        <p:spPr/>
        <p:txBody>
          <a:bodyPr/>
          <a:lstStyle/>
          <a:p>
            <a:r>
              <a:rPr lang="en-US" dirty="0" smtClean="0">
                <a:solidFill>
                  <a:srgbClr val="FFFF00"/>
                </a:solidFill>
              </a:rPr>
              <a:t>Implosive therapy</a:t>
            </a:r>
          </a:p>
          <a:p>
            <a:pPr lvl="1"/>
            <a:r>
              <a:rPr lang="en-US" dirty="0" smtClean="0"/>
              <a:t>Patient is guided to visualize the situation or the object that causes the stress response, try to gain control of their reaction</a:t>
            </a:r>
          </a:p>
          <a:p>
            <a:r>
              <a:rPr lang="en-US" dirty="0" smtClean="0">
                <a:solidFill>
                  <a:srgbClr val="FFFF00"/>
                </a:solidFill>
              </a:rPr>
              <a:t>Flooding</a:t>
            </a:r>
          </a:p>
          <a:p>
            <a:pPr lvl="1"/>
            <a:r>
              <a:rPr lang="en-US" dirty="0" smtClean="0"/>
              <a:t>A patient is forced to confront their fears through full-intensity exposure to the stimuli</a:t>
            </a:r>
          </a:p>
          <a:p>
            <a:pPr lvl="1"/>
            <a:r>
              <a:rPr lang="en-US" dirty="0" smtClean="0"/>
              <a:t>Forced to cope</a:t>
            </a:r>
          </a:p>
          <a:p>
            <a:pPr lvl="1"/>
            <a:r>
              <a:rPr lang="en-US" dirty="0" smtClean="0"/>
              <a:t>Kind of like “sink or swim”</a:t>
            </a:r>
          </a:p>
          <a:p>
            <a:pPr lvl="1"/>
            <a:r>
              <a:rPr lang="en-US" dirty="0" smtClean="0"/>
              <a:t>Pretty unethical</a:t>
            </a:r>
          </a:p>
          <a:p>
            <a:pPr marL="457200" lvl="1" indent="0">
              <a:buNone/>
            </a:pPr>
            <a:endParaRPr lang="en-US" dirty="0"/>
          </a:p>
        </p:txBody>
      </p:sp>
    </p:spTree>
    <p:extLst>
      <p:ext uri="{BB962C8B-B14F-4D97-AF65-F5344CB8AC3E}">
        <p14:creationId xmlns:p14="http://schemas.microsoft.com/office/powerpoint/2010/main" val="19938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Rectangle 2"/>
          <p:cNvSpPr>
            <a:spLocks noGrp="1" noChangeArrowheads="1"/>
          </p:cNvSpPr>
          <p:nvPr>
            <p:ph type="title"/>
          </p:nvPr>
        </p:nvSpPr>
        <p:spPr>
          <a:xfrm>
            <a:off x="671513" y="276225"/>
            <a:ext cx="7772400" cy="1143000"/>
          </a:xfrm>
        </p:spPr>
        <p:txBody>
          <a:bodyPr/>
          <a:lstStyle/>
          <a:p>
            <a:r>
              <a:rPr lang="en-US" sz="4000">
                <a:solidFill>
                  <a:schemeClr val="tx1"/>
                </a:solidFill>
                <a:latin typeface="Berlin Sans FB" pitchFamily="34" charset="0"/>
              </a:rPr>
              <a:t>Operant Conditioning</a:t>
            </a:r>
          </a:p>
        </p:txBody>
      </p:sp>
      <p:sp>
        <p:nvSpPr>
          <p:cNvPr id="2087939" name="Rectangle 3"/>
          <p:cNvSpPr>
            <a:spLocks noGrp="1" noChangeArrowheads="1"/>
          </p:cNvSpPr>
          <p:nvPr>
            <p:ph type="body" idx="1"/>
          </p:nvPr>
        </p:nvSpPr>
        <p:spPr>
          <a:xfrm>
            <a:off x="671513" y="1600200"/>
            <a:ext cx="7772400" cy="2057400"/>
          </a:xfrm>
        </p:spPr>
        <p:txBody>
          <a:bodyPr/>
          <a:lstStyle/>
          <a:p>
            <a:pPr marL="0" indent="0" algn="ctr">
              <a:buFont typeface="Wingdings" pitchFamily="2" charset="2"/>
              <a:buNone/>
            </a:pPr>
            <a:r>
              <a:rPr lang="en-US" sz="2800" dirty="0">
                <a:latin typeface="Berlin Sans FB" pitchFamily="34" charset="0"/>
              </a:rPr>
              <a:t>Operant conditioning procedures enable therapists to use </a:t>
            </a:r>
            <a:r>
              <a:rPr lang="en-US" sz="2800" dirty="0">
                <a:solidFill>
                  <a:srgbClr val="FFFF00"/>
                </a:solidFill>
                <a:latin typeface="Berlin Sans FB" pitchFamily="34" charset="0"/>
              </a:rPr>
              <a:t>behavior modification </a:t>
            </a:r>
            <a:r>
              <a:rPr lang="en-US" sz="2800" dirty="0">
                <a:latin typeface="Berlin Sans FB" pitchFamily="34" charset="0"/>
              </a:rPr>
              <a:t>in which desired behavior is rewarded and undesired behaviors are not or are punished.</a:t>
            </a:r>
          </a:p>
        </p:txBody>
      </p:sp>
      <p:sp>
        <p:nvSpPr>
          <p:cNvPr id="2087940" name="Rectangle 4"/>
          <p:cNvSpPr>
            <a:spLocks noChangeArrowheads="1"/>
          </p:cNvSpPr>
          <p:nvPr/>
        </p:nvSpPr>
        <p:spPr bwMode="auto">
          <a:xfrm>
            <a:off x="671513" y="38862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latin typeface="Berlin Sans FB" pitchFamily="34" charset="0"/>
              </a:rPr>
              <a:t>A number of withdrawn, uncommunicative </a:t>
            </a:r>
            <a:endParaRPr lang="en-US" sz="2800" dirty="0" smtClean="0">
              <a:latin typeface="Berlin Sans FB" pitchFamily="34" charset="0"/>
            </a:endParaRPr>
          </a:p>
          <a:p>
            <a:pPr algn="ctr">
              <a:spcBef>
                <a:spcPct val="20000"/>
              </a:spcBef>
              <a:buFont typeface="Wingdings" pitchFamily="2" charset="2"/>
              <a:buNone/>
            </a:pPr>
            <a:r>
              <a:rPr lang="en-US" sz="2800" dirty="0" smtClean="0">
                <a:latin typeface="Berlin Sans FB" pitchFamily="34" charset="0"/>
              </a:rPr>
              <a:t>3 year-old </a:t>
            </a:r>
            <a:r>
              <a:rPr lang="en-US" sz="2800" dirty="0">
                <a:latin typeface="Berlin Sans FB" pitchFamily="34" charset="0"/>
              </a:rPr>
              <a:t>autistic children have been successfully trained by giving and withdrawing reinforcements for desired and undesired behaviors.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7940"/>
                                        </p:tgtEl>
                                        <p:attrNameLst>
                                          <p:attrName>style.visibility</p:attrName>
                                        </p:attrNameLst>
                                      </p:cBhvr>
                                      <p:to>
                                        <p:strVal val="visible"/>
                                      </p:to>
                                    </p:set>
                                    <p:animEffect transition="in" filter="dissolve">
                                      <p:cBhvr>
                                        <p:cTn id="7" dur="500"/>
                                        <p:tgtEl>
                                          <p:spTgt spid="208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79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986" name="Rectangle 2"/>
          <p:cNvSpPr>
            <a:spLocks noGrp="1" noChangeArrowheads="1"/>
          </p:cNvSpPr>
          <p:nvPr>
            <p:ph type="title"/>
          </p:nvPr>
        </p:nvSpPr>
        <p:spPr>
          <a:xfrm>
            <a:off x="685800" y="0"/>
            <a:ext cx="7772400" cy="1143000"/>
          </a:xfrm>
        </p:spPr>
        <p:txBody>
          <a:bodyPr/>
          <a:lstStyle/>
          <a:p>
            <a:r>
              <a:rPr lang="en-US" sz="4000" dirty="0">
                <a:solidFill>
                  <a:srgbClr val="FFFF00"/>
                </a:solidFill>
                <a:latin typeface="Berlin Sans FB" pitchFamily="34" charset="0"/>
              </a:rPr>
              <a:t>Token Economy</a:t>
            </a:r>
          </a:p>
        </p:txBody>
      </p:sp>
      <p:sp>
        <p:nvSpPr>
          <p:cNvPr id="2089987" name="Rectangle 3"/>
          <p:cNvSpPr>
            <a:spLocks noGrp="1" noChangeArrowheads="1"/>
          </p:cNvSpPr>
          <p:nvPr>
            <p:ph type="body" idx="1"/>
          </p:nvPr>
        </p:nvSpPr>
        <p:spPr>
          <a:xfrm>
            <a:off x="0" y="1087821"/>
            <a:ext cx="4419599" cy="2286000"/>
          </a:xfrm>
        </p:spPr>
        <p:txBody>
          <a:bodyPr/>
          <a:lstStyle/>
          <a:p>
            <a:pPr marL="0" indent="0" algn="ctr">
              <a:buFont typeface="Wingdings" pitchFamily="2" charset="2"/>
              <a:buNone/>
            </a:pPr>
            <a:r>
              <a:rPr lang="en-US" sz="2800" dirty="0">
                <a:latin typeface="Berlin Sans FB" pitchFamily="34" charset="0"/>
              </a:rPr>
              <a:t>In institutional settings therapists may create a token economy, where a patient exchanges a token of some sort, earned for exhibiting the desired behavior, for various privileges or treats</a:t>
            </a:r>
            <a:r>
              <a:rPr lang="en-US" sz="2800" dirty="0" smtClean="0">
                <a:latin typeface="Berlin Sans FB" pitchFamily="34" charset="0"/>
              </a:rPr>
              <a:t>.</a:t>
            </a:r>
          </a:p>
          <a:p>
            <a:pPr marL="0" indent="0" algn="ctr">
              <a:buFont typeface="Wingdings" pitchFamily="2" charset="2"/>
              <a:buNone/>
            </a:pPr>
            <a:endParaRPr lang="en-US" sz="2800" dirty="0">
              <a:latin typeface="Berlin Sans FB" pitchFamily="34" charset="0"/>
            </a:endParaRPr>
          </a:p>
          <a:p>
            <a:pPr marL="0" indent="0" algn="ctr">
              <a:buFont typeface="Wingdings" pitchFamily="2" charset="2"/>
              <a:buNone/>
            </a:pPr>
            <a:r>
              <a:rPr lang="en-US" sz="2800" dirty="0" smtClean="0">
                <a:latin typeface="Berlin Sans FB" pitchFamily="34" charset="0"/>
              </a:rPr>
              <a:t>Kind of like the behavior modification charts in Sociology or elementary schools.</a:t>
            </a:r>
            <a:endParaRPr lang="en-US" sz="2800" dirty="0">
              <a:latin typeface="Berlin Sans FB" pitchFamily="34" charset="0"/>
            </a:endParaRPr>
          </a:p>
        </p:txBody>
      </p:sp>
      <p:pic>
        <p:nvPicPr>
          <p:cNvPr id="1028" name="Picture 4" descr="http://3.bp.blogspot.com/-el_pzHgfcA0/TbGJMp74gJI/AAAAAAAADyI/4diwBpJrqh8/s1600/behavior+chart+of+asper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158" y="2057400"/>
            <a:ext cx="4702342" cy="4467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914400"/>
            <a:ext cx="7772400" cy="1470025"/>
          </a:xfrm>
        </p:spPr>
        <p:txBody>
          <a:bodyPr/>
          <a:lstStyle/>
          <a:p>
            <a:r>
              <a:rPr lang="en-US" dirty="0" smtClean="0"/>
              <a:t>Therapy continued…</a:t>
            </a:r>
            <a:endParaRPr lang="en-US" dirty="0"/>
          </a:p>
        </p:txBody>
      </p:sp>
      <p:sp>
        <p:nvSpPr>
          <p:cNvPr id="7" name="Subtitle 6"/>
          <p:cNvSpPr>
            <a:spLocks noGrp="1"/>
          </p:cNvSpPr>
          <p:nvPr>
            <p:ph type="subTitle" idx="1"/>
          </p:nvPr>
        </p:nvSpPr>
        <p:spPr/>
        <p:txBody>
          <a:bodyPr/>
          <a:lstStyle/>
          <a:p>
            <a:pPr lvl="0"/>
            <a:r>
              <a:rPr lang="en-US" dirty="0"/>
              <a:t>Cognitive therapy and techniques</a:t>
            </a:r>
          </a:p>
          <a:p>
            <a:pPr lvl="0"/>
            <a:r>
              <a:rPr lang="en-US" dirty="0"/>
              <a:t>Group and family therapy</a:t>
            </a:r>
          </a:p>
          <a:p>
            <a:pPr lvl="0"/>
            <a:r>
              <a:rPr lang="en-US" dirty="0"/>
              <a:t>Prevalence of </a:t>
            </a:r>
            <a:r>
              <a:rPr lang="en-US" dirty="0" smtClean="0"/>
              <a:t>approaches</a:t>
            </a:r>
          </a:p>
          <a:p>
            <a:pPr lvl="0"/>
            <a:r>
              <a:rPr lang="en-US" dirty="0" smtClean="0"/>
              <a:t>Alternative therapies</a:t>
            </a:r>
            <a:endParaRPr lang="en-US" dirty="0"/>
          </a:p>
          <a:p>
            <a:endParaRPr lang="en-US" dirty="0"/>
          </a:p>
        </p:txBody>
      </p:sp>
    </p:spTree>
    <p:extLst>
      <p:ext uri="{BB962C8B-B14F-4D97-AF65-F5344CB8AC3E}">
        <p14:creationId xmlns:p14="http://schemas.microsoft.com/office/powerpoint/2010/main" val="69474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Grp="1" noChangeArrowheads="1"/>
          </p:cNvSpPr>
          <p:nvPr>
            <p:ph type="title"/>
          </p:nvPr>
        </p:nvSpPr>
        <p:spPr>
          <a:xfrm>
            <a:off x="671513" y="271463"/>
            <a:ext cx="7772400" cy="1143000"/>
          </a:xfrm>
        </p:spPr>
        <p:txBody>
          <a:bodyPr/>
          <a:lstStyle/>
          <a:p>
            <a:r>
              <a:rPr lang="en-US" sz="4000">
                <a:solidFill>
                  <a:schemeClr val="tx1"/>
                </a:solidFill>
                <a:latin typeface="Berlin Sans FB" pitchFamily="34" charset="0"/>
              </a:rPr>
              <a:t>Cognitive Therapy</a:t>
            </a:r>
          </a:p>
        </p:txBody>
      </p:sp>
      <p:sp>
        <p:nvSpPr>
          <p:cNvPr id="2091011" name="Rectangle 3"/>
          <p:cNvSpPr>
            <a:spLocks noGrp="1" noChangeArrowheads="1"/>
          </p:cNvSpPr>
          <p:nvPr>
            <p:ph type="body" sz="half" idx="1"/>
          </p:nvPr>
        </p:nvSpPr>
        <p:spPr>
          <a:xfrm>
            <a:off x="152400" y="1590675"/>
            <a:ext cx="8763000" cy="1838325"/>
          </a:xfrm>
        </p:spPr>
        <p:txBody>
          <a:bodyPr/>
          <a:lstStyle/>
          <a:p>
            <a:pPr marL="0" indent="0" algn="ctr">
              <a:buFont typeface="Wingdings" pitchFamily="2" charset="2"/>
              <a:buNone/>
            </a:pPr>
            <a:r>
              <a:rPr lang="en-US" sz="2800" dirty="0">
                <a:latin typeface="Berlin Sans FB" pitchFamily="34" charset="0"/>
              </a:rPr>
              <a:t>Teaches people adaptive ways of thinking and acting based on the assumption that thoughts intervene between events and our emotional reactions.</a:t>
            </a:r>
          </a:p>
        </p:txBody>
      </p:sp>
      <p:pic>
        <p:nvPicPr>
          <p:cNvPr id="2091012" name="Picture 4" descr="MyersPsy8e_f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022" t="5231" r="4024" b="7591"/>
          <a:stretch>
            <a:fillRect/>
          </a:stretch>
        </p:blipFill>
        <p:spPr>
          <a:xfrm>
            <a:off x="1785938" y="3429000"/>
            <a:ext cx="5334000" cy="333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Cognitivists…Remember these guys?</a:t>
            </a:r>
            <a:endParaRPr lang="en-US" dirty="0"/>
          </a:p>
        </p:txBody>
      </p:sp>
      <p:sp>
        <p:nvSpPr>
          <p:cNvPr id="7" name="Content Placeholder 6"/>
          <p:cNvSpPr>
            <a:spLocks noGrp="1"/>
          </p:cNvSpPr>
          <p:nvPr>
            <p:ph sz="half" idx="1"/>
          </p:nvPr>
        </p:nvSpPr>
        <p:spPr/>
        <p:txBody>
          <a:bodyPr/>
          <a:lstStyle/>
          <a:p>
            <a:r>
              <a:rPr lang="en-US" dirty="0" smtClean="0"/>
              <a:t>Martin Seligman</a:t>
            </a:r>
          </a:p>
          <a:p>
            <a:pPr lvl="1"/>
            <a:r>
              <a:rPr lang="en-US" dirty="0" smtClean="0"/>
              <a:t>Referred to explanatory styles to explain why people think the way they think</a:t>
            </a:r>
          </a:p>
          <a:p>
            <a:pPr lvl="2"/>
            <a:r>
              <a:rPr lang="en-US" dirty="0" smtClean="0"/>
              <a:t>Optimistic vs. Pessimistic</a:t>
            </a:r>
          </a:p>
          <a:p>
            <a:pPr lvl="1"/>
            <a:r>
              <a:rPr lang="en-US" dirty="0" smtClean="0"/>
              <a:t>Learned helplessness</a:t>
            </a:r>
            <a:endParaRPr lang="en-US" dirty="0"/>
          </a:p>
        </p:txBody>
      </p:sp>
      <p:sp>
        <p:nvSpPr>
          <p:cNvPr id="8" name="Content Placeholder 7"/>
          <p:cNvSpPr>
            <a:spLocks noGrp="1"/>
          </p:cNvSpPr>
          <p:nvPr>
            <p:ph sz="half" idx="2"/>
          </p:nvPr>
        </p:nvSpPr>
        <p:spPr/>
        <p:txBody>
          <a:bodyPr/>
          <a:lstStyle/>
          <a:p>
            <a:r>
              <a:rPr lang="en-US" dirty="0" smtClean="0"/>
              <a:t>Julian Rotter</a:t>
            </a:r>
          </a:p>
          <a:p>
            <a:pPr lvl="1"/>
            <a:r>
              <a:rPr lang="en-US" dirty="0" smtClean="0"/>
              <a:t>Locus of control</a:t>
            </a:r>
          </a:p>
          <a:p>
            <a:pPr lvl="2"/>
            <a:r>
              <a:rPr lang="en-US" dirty="0" smtClean="0"/>
              <a:t>Internal vs. External</a:t>
            </a:r>
            <a:endParaRPr lang="en-US" dirty="0"/>
          </a:p>
        </p:txBody>
      </p:sp>
    </p:spTree>
    <p:extLst>
      <p:ext uri="{BB962C8B-B14F-4D97-AF65-F5344CB8AC3E}">
        <p14:creationId xmlns:p14="http://schemas.microsoft.com/office/powerpoint/2010/main" val="2774846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half" idx="1"/>
          </p:nvPr>
        </p:nvSpPr>
        <p:spPr>
          <a:xfrm>
            <a:off x="441434" y="1295401"/>
            <a:ext cx="8305800" cy="3810000"/>
          </a:xfrm>
        </p:spPr>
        <p:txBody>
          <a:bodyPr/>
          <a:lstStyle/>
          <a:p>
            <a:pPr marL="0" indent="0">
              <a:spcBef>
                <a:spcPts val="0"/>
              </a:spcBef>
              <a:buNone/>
            </a:pPr>
            <a:r>
              <a:rPr lang="en-US" dirty="0" smtClean="0"/>
              <a:t>Tina</a:t>
            </a:r>
            <a:r>
              <a:rPr lang="en-US" dirty="0"/>
              <a:t>, who worked in </a:t>
            </a:r>
            <a:r>
              <a:rPr lang="en-US" dirty="0" smtClean="0"/>
              <a:t>publishing, </a:t>
            </a:r>
            <a:r>
              <a:rPr lang="en-US" dirty="0"/>
              <a:t>met her boss in the </a:t>
            </a:r>
            <a:r>
              <a:rPr lang="en-US" dirty="0" smtClean="0"/>
              <a:t>elevator </a:t>
            </a:r>
            <a:r>
              <a:rPr lang="en-US" dirty="0"/>
              <a:t>and said 'good morning', but her boss didn't reply.</a:t>
            </a:r>
          </a:p>
          <a:p>
            <a:pPr>
              <a:spcBef>
                <a:spcPts val="0"/>
              </a:spcBef>
            </a:pPr>
            <a:r>
              <a:rPr lang="en-US" dirty="0"/>
              <a:t>In no time Tina was thinking thoughts like:</a:t>
            </a:r>
          </a:p>
          <a:p>
            <a:pPr lvl="1">
              <a:spcBef>
                <a:spcPts val="0"/>
              </a:spcBef>
            </a:pPr>
            <a:r>
              <a:rPr lang="en-US" dirty="0"/>
              <a:t>my boss doesn't like me</a:t>
            </a:r>
          </a:p>
          <a:p>
            <a:pPr lvl="1">
              <a:spcBef>
                <a:spcPts val="0"/>
              </a:spcBef>
            </a:pPr>
            <a:r>
              <a:rPr lang="en-US" dirty="0"/>
              <a:t>no-one likes me</a:t>
            </a:r>
          </a:p>
          <a:p>
            <a:pPr lvl="1">
              <a:spcBef>
                <a:spcPts val="0"/>
              </a:spcBef>
            </a:pPr>
            <a:r>
              <a:rPr lang="en-US" dirty="0"/>
              <a:t>I'm going to lose my job</a:t>
            </a:r>
          </a:p>
          <a:p>
            <a:pPr lvl="1">
              <a:spcBef>
                <a:spcPts val="0"/>
              </a:spcBef>
            </a:pPr>
            <a:r>
              <a:rPr lang="en-US" dirty="0"/>
              <a:t>life is hell.</a:t>
            </a:r>
          </a:p>
          <a:p>
            <a:pPr marL="0" indent="0">
              <a:spcBef>
                <a:spcPts val="0"/>
              </a:spcBef>
              <a:buNone/>
            </a:pPr>
            <a:r>
              <a:rPr lang="en-US" sz="1600" dirty="0"/>
              <a:t/>
            </a:r>
            <a:br>
              <a:rPr lang="en-US" sz="1600" dirty="0"/>
            </a:br>
            <a:endParaRPr lang="en-US" sz="1600" dirty="0"/>
          </a:p>
        </p:txBody>
      </p:sp>
      <p:sp>
        <p:nvSpPr>
          <p:cNvPr id="5" name="Slide Number Placeholder 4"/>
          <p:cNvSpPr>
            <a:spLocks noGrp="1"/>
          </p:cNvSpPr>
          <p:nvPr>
            <p:ph type="sldNum" sz="quarter" idx="12"/>
          </p:nvPr>
        </p:nvSpPr>
        <p:spPr/>
        <p:txBody>
          <a:bodyPr/>
          <a:lstStyle/>
          <a:p>
            <a:fld id="{2C2955AF-8C73-42D4-A2E4-25BC0A2A06A1}" type="slidenum">
              <a:rPr lang="en-US" smtClean="0"/>
              <a:pPr/>
              <a:t>36</a:t>
            </a:fld>
            <a:endParaRPr lang="en-US"/>
          </a:p>
        </p:txBody>
      </p:sp>
      <p:pic>
        <p:nvPicPr>
          <p:cNvPr id="6" name="Picture 5"/>
          <p:cNvPicPr>
            <a:picLocks noChangeAspect="1"/>
          </p:cNvPicPr>
          <p:nvPr/>
        </p:nvPicPr>
        <p:blipFill>
          <a:blip r:embed="rId3"/>
          <a:stretch>
            <a:fillRect/>
          </a:stretch>
        </p:blipFill>
        <p:spPr>
          <a:xfrm>
            <a:off x="5410200" y="3200401"/>
            <a:ext cx="2286000" cy="3435247"/>
          </a:xfrm>
          <a:prstGeom prst="rect">
            <a:avLst/>
          </a:prstGeom>
        </p:spPr>
      </p:pic>
    </p:spTree>
    <p:extLst>
      <p:ext uri="{BB962C8B-B14F-4D97-AF65-F5344CB8AC3E}">
        <p14:creationId xmlns:p14="http://schemas.microsoft.com/office/powerpoint/2010/main" val="13257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title"/>
          </p:nvPr>
        </p:nvSpPr>
        <p:spPr>
          <a:xfrm>
            <a:off x="761774" y="126086"/>
            <a:ext cx="7772400" cy="1143000"/>
          </a:xfrm>
        </p:spPr>
        <p:txBody>
          <a:bodyPr/>
          <a:lstStyle/>
          <a:p>
            <a:r>
              <a:rPr lang="en-US" sz="3600">
                <a:solidFill>
                  <a:schemeClr val="tx1"/>
                </a:solidFill>
                <a:latin typeface="Berlin Sans FB" pitchFamily="34" charset="0"/>
              </a:rPr>
              <a:t>Cognitive Therapy for Depression</a:t>
            </a:r>
          </a:p>
        </p:txBody>
      </p:sp>
      <p:sp>
        <p:nvSpPr>
          <p:cNvPr id="2092035" name="Rectangle 3"/>
          <p:cNvSpPr>
            <a:spLocks noGrp="1" noChangeArrowheads="1"/>
          </p:cNvSpPr>
          <p:nvPr>
            <p:ph type="body" sz="half" idx="1"/>
          </p:nvPr>
        </p:nvSpPr>
        <p:spPr>
          <a:xfrm>
            <a:off x="0" y="1292734"/>
            <a:ext cx="9144000" cy="2295525"/>
          </a:xfrm>
        </p:spPr>
        <p:txBody>
          <a:bodyPr/>
          <a:lstStyle/>
          <a:p>
            <a:pPr marL="0" indent="0" algn="ctr">
              <a:buFont typeface="Wingdings" pitchFamily="2" charset="2"/>
              <a:buNone/>
            </a:pPr>
            <a:r>
              <a:rPr lang="en-US" sz="2800" dirty="0">
                <a:latin typeface="Berlin Sans FB" pitchFamily="34" charset="0"/>
              </a:rPr>
              <a:t>Aaron Beck </a:t>
            </a:r>
            <a:r>
              <a:rPr lang="en-US" sz="2800" dirty="0" smtClean="0">
                <a:latin typeface="Berlin Sans FB" pitchFamily="34" charset="0"/>
              </a:rPr>
              <a:t>(</a:t>
            </a:r>
            <a:r>
              <a:rPr lang="en-US" sz="2800" u="sng" dirty="0" smtClean="0">
                <a:solidFill>
                  <a:srgbClr val="FFFF00"/>
                </a:solidFill>
                <a:latin typeface="Berlin Sans FB" pitchFamily="34" charset="0"/>
              </a:rPr>
              <a:t>Cognitive Triad</a:t>
            </a:r>
            <a:r>
              <a:rPr lang="en-US" sz="2800" dirty="0" smtClean="0">
                <a:latin typeface="Berlin Sans FB" pitchFamily="34" charset="0"/>
              </a:rPr>
              <a:t>) </a:t>
            </a:r>
            <a:r>
              <a:rPr lang="en-US" sz="2800" dirty="0">
                <a:latin typeface="Berlin Sans FB" pitchFamily="34" charset="0"/>
              </a:rPr>
              <a:t>suggests that depressed </a:t>
            </a:r>
            <a:r>
              <a:rPr lang="en-US" sz="2800" dirty="0" smtClean="0">
                <a:latin typeface="Berlin Sans FB" pitchFamily="34" charset="0"/>
              </a:rPr>
              <a:t>patients have:</a:t>
            </a:r>
          </a:p>
        </p:txBody>
      </p:sp>
      <p:sp>
        <p:nvSpPr>
          <p:cNvPr id="2092036" name="Rectangle 4"/>
          <p:cNvSpPr>
            <a:spLocks noChangeArrowheads="1"/>
          </p:cNvSpPr>
          <p:nvPr/>
        </p:nvSpPr>
        <p:spPr bwMode="auto">
          <a:xfrm>
            <a:off x="0" y="5280955"/>
            <a:ext cx="9144001" cy="140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latin typeface="Berlin Sans FB" pitchFamily="34" charset="0"/>
              </a:rPr>
              <a:t>Beck believes that cognitions such as “can never be happy,” need to change in order for depressed patients to recover. This change is brought into patients by gentle questioning.</a:t>
            </a:r>
          </a:p>
        </p:txBody>
      </p:sp>
      <p:pic>
        <p:nvPicPr>
          <p:cNvPr id="2" name="Picture 1"/>
          <p:cNvPicPr>
            <a:picLocks noChangeAspect="1"/>
          </p:cNvPicPr>
          <p:nvPr/>
        </p:nvPicPr>
        <p:blipFill>
          <a:blip r:embed="rId3"/>
          <a:stretch>
            <a:fillRect/>
          </a:stretch>
        </p:blipFill>
        <p:spPr>
          <a:xfrm>
            <a:off x="2095274" y="2225692"/>
            <a:ext cx="5105400" cy="30552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2036"/>
                                        </p:tgtEl>
                                        <p:attrNameLst>
                                          <p:attrName>style.visibility</p:attrName>
                                        </p:attrNameLst>
                                      </p:cBhvr>
                                      <p:to>
                                        <p:strVal val="visible"/>
                                      </p:to>
                                    </p:set>
                                    <p:animEffect transition="in" filter="dissolve">
                                      <p:cBhvr>
                                        <p:cTn id="7" dur="500"/>
                                        <p:tgtEl>
                                          <p:spTgt spid="209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20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Cognitive Therapy for Depression</a:t>
            </a:r>
            <a:endParaRPr lang="en-US" sz="4000" dirty="0">
              <a:solidFill>
                <a:srgbClr val="FFFF00"/>
              </a:solidFill>
            </a:endParaRPr>
          </a:p>
        </p:txBody>
      </p:sp>
      <p:sp>
        <p:nvSpPr>
          <p:cNvPr id="7" name="Content Placeholder 6"/>
          <p:cNvSpPr>
            <a:spLocks noGrp="1"/>
          </p:cNvSpPr>
          <p:nvPr>
            <p:ph idx="1"/>
          </p:nvPr>
        </p:nvSpPr>
        <p:spPr>
          <a:xfrm>
            <a:off x="152400" y="1371600"/>
            <a:ext cx="8762999" cy="4953000"/>
          </a:xfrm>
        </p:spPr>
        <p:txBody>
          <a:bodyPr/>
          <a:lstStyle/>
          <a:p>
            <a:r>
              <a:rPr lang="en-US" dirty="0"/>
              <a:t>Albert Ellis and </a:t>
            </a:r>
            <a:r>
              <a:rPr lang="en-US" u="sng" dirty="0" smtClean="0">
                <a:solidFill>
                  <a:srgbClr val="FFFF00"/>
                </a:solidFill>
              </a:rPr>
              <a:t>Rational Emotive Therapy </a:t>
            </a:r>
            <a:r>
              <a:rPr lang="en-US" dirty="0" smtClean="0">
                <a:solidFill>
                  <a:srgbClr val="FFFF00"/>
                </a:solidFill>
              </a:rPr>
              <a:t>(RET)</a:t>
            </a:r>
            <a:endParaRPr lang="en-US" dirty="0">
              <a:solidFill>
                <a:srgbClr val="FFFF00"/>
              </a:solidFill>
            </a:endParaRPr>
          </a:p>
          <a:p>
            <a:r>
              <a:rPr lang="en-US" dirty="0" smtClean="0"/>
              <a:t>People </a:t>
            </a:r>
            <a:r>
              <a:rPr lang="en-US" dirty="0"/>
              <a:t>are not disturbed by things but rather by their </a:t>
            </a:r>
            <a:r>
              <a:rPr lang="en-US" i="1" dirty="0"/>
              <a:t>view</a:t>
            </a:r>
            <a:r>
              <a:rPr lang="en-US" dirty="0"/>
              <a:t> of things.</a:t>
            </a:r>
            <a:endParaRPr lang="en-US" dirty="0" smtClean="0"/>
          </a:p>
          <a:p>
            <a:pPr lvl="1"/>
            <a:r>
              <a:rPr lang="en-US" dirty="0" smtClean="0"/>
              <a:t>Therapists boldly challenges the irrational thoughts and fears of the patient</a:t>
            </a:r>
          </a:p>
          <a:p>
            <a:pPr lvl="1"/>
            <a:r>
              <a:rPr lang="en-US" dirty="0" smtClean="0"/>
              <a:t>Forces the patient to confront their own way of thinking</a:t>
            </a:r>
          </a:p>
          <a:p>
            <a:pPr lvl="1"/>
            <a:r>
              <a:rPr lang="en-US" dirty="0" smtClean="0"/>
              <a:t>Highly charged</a:t>
            </a:r>
          </a:p>
          <a:p>
            <a:pPr lvl="1"/>
            <a:r>
              <a:rPr lang="en-US" dirty="0" smtClean="0"/>
              <a:t>Goal is to help the patient more accurately see themselves within the world – Use </a:t>
            </a:r>
            <a:r>
              <a:rPr lang="en-US" dirty="0" smtClean="0">
                <a:solidFill>
                  <a:srgbClr val="FFFF00"/>
                </a:solidFill>
              </a:rPr>
              <a:t>ABC Model</a:t>
            </a:r>
            <a:endParaRPr lang="en-US" dirty="0">
              <a:solidFill>
                <a:srgbClr val="FFFF00"/>
              </a:solidFill>
            </a:endParaRPr>
          </a:p>
        </p:txBody>
      </p:sp>
    </p:spTree>
    <p:extLst>
      <p:ext uri="{BB962C8B-B14F-4D97-AF65-F5344CB8AC3E}">
        <p14:creationId xmlns:p14="http://schemas.microsoft.com/office/powerpoint/2010/main" val="6334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ABC Model</a:t>
            </a:r>
            <a:endParaRPr lang="en-US" dirty="0"/>
          </a:p>
        </p:txBody>
      </p:sp>
      <p:sp>
        <p:nvSpPr>
          <p:cNvPr id="3" name="Content Placeholder 2"/>
          <p:cNvSpPr>
            <a:spLocks noGrp="1"/>
          </p:cNvSpPr>
          <p:nvPr>
            <p:ph idx="1"/>
          </p:nvPr>
        </p:nvSpPr>
        <p:spPr>
          <a:xfrm>
            <a:off x="304800" y="1219200"/>
            <a:ext cx="8686800" cy="4525963"/>
          </a:xfrm>
        </p:spPr>
        <p:txBody>
          <a:bodyPr/>
          <a:lstStyle/>
          <a:p>
            <a:pPr marL="0" indent="0">
              <a:buNone/>
            </a:pPr>
            <a:r>
              <a:rPr lang="en-US" dirty="0" smtClean="0"/>
              <a:t>A </a:t>
            </a:r>
            <a:r>
              <a:rPr lang="en-US" dirty="0"/>
              <a:t>– </a:t>
            </a:r>
            <a:r>
              <a:rPr lang="en-US" dirty="0">
                <a:solidFill>
                  <a:srgbClr val="FFFF00"/>
                </a:solidFill>
              </a:rPr>
              <a:t>Activating Event</a:t>
            </a:r>
            <a:r>
              <a:rPr lang="en-US" dirty="0"/>
              <a:t>: Something happens in the environment around you</a:t>
            </a:r>
            <a:r>
              <a:rPr lang="en-US" dirty="0" smtClean="0"/>
              <a:t>.</a:t>
            </a:r>
          </a:p>
          <a:p>
            <a:pPr marL="0" indent="0">
              <a:buNone/>
            </a:pPr>
            <a:r>
              <a:rPr lang="en-US" sz="2800" i="1" dirty="0" smtClean="0"/>
              <a:t>Identifying </a:t>
            </a:r>
            <a:r>
              <a:rPr lang="en-US" sz="2800" i="1" dirty="0"/>
              <a:t>the underlying irrational thought patterns and beliefs</a:t>
            </a:r>
            <a:r>
              <a:rPr lang="en-US" sz="2800" i="1" dirty="0" smtClean="0"/>
              <a:t>.</a:t>
            </a:r>
          </a:p>
          <a:p>
            <a:pPr marL="0" indent="0">
              <a:buNone/>
            </a:pPr>
            <a:r>
              <a:rPr lang="en-US" dirty="0" smtClean="0"/>
              <a:t>B </a:t>
            </a:r>
            <a:r>
              <a:rPr lang="en-US" dirty="0"/>
              <a:t>– </a:t>
            </a:r>
            <a:r>
              <a:rPr lang="en-US" dirty="0">
                <a:solidFill>
                  <a:srgbClr val="FFFF00"/>
                </a:solidFill>
              </a:rPr>
              <a:t>Beliefs</a:t>
            </a:r>
            <a:r>
              <a:rPr lang="en-US" dirty="0"/>
              <a:t>: You hold a belief about the event or situation</a:t>
            </a:r>
            <a:r>
              <a:rPr lang="en-US" dirty="0" smtClean="0"/>
              <a:t>.</a:t>
            </a:r>
          </a:p>
          <a:p>
            <a:pPr marL="0" indent="0">
              <a:buNone/>
            </a:pPr>
            <a:r>
              <a:rPr lang="en-US" sz="2800" i="1" dirty="0"/>
              <a:t>Challenging the irrational </a:t>
            </a:r>
            <a:r>
              <a:rPr lang="en-US" sz="2800" i="1" dirty="0" smtClean="0"/>
              <a:t>beliefs</a:t>
            </a:r>
          </a:p>
          <a:p>
            <a:pPr marL="0" indent="0">
              <a:buNone/>
            </a:pPr>
            <a:r>
              <a:rPr lang="en-US" dirty="0" smtClean="0"/>
              <a:t>C </a:t>
            </a:r>
            <a:r>
              <a:rPr lang="en-US" dirty="0"/>
              <a:t>– </a:t>
            </a:r>
            <a:r>
              <a:rPr lang="en-US" dirty="0">
                <a:solidFill>
                  <a:srgbClr val="FFFF00"/>
                </a:solidFill>
              </a:rPr>
              <a:t>Consequence</a:t>
            </a:r>
            <a:r>
              <a:rPr lang="en-US" dirty="0"/>
              <a:t>: You have an emotional response to your belief</a:t>
            </a:r>
            <a:r>
              <a:rPr lang="en-US" dirty="0" smtClean="0"/>
              <a:t>.</a:t>
            </a:r>
          </a:p>
          <a:p>
            <a:pPr marL="0" indent="0">
              <a:buNone/>
            </a:pPr>
            <a:r>
              <a:rPr lang="en-US" sz="2800" i="1" dirty="0"/>
              <a:t>Gaining </a:t>
            </a:r>
            <a:r>
              <a:rPr lang="en-US" sz="2800" i="1" dirty="0" smtClean="0"/>
              <a:t>insight </a:t>
            </a:r>
            <a:r>
              <a:rPr lang="en-US" sz="2800" i="1" dirty="0"/>
              <a:t>and </a:t>
            </a:r>
            <a:r>
              <a:rPr lang="en-US" sz="2800" i="1" dirty="0" smtClean="0"/>
              <a:t>recognizing irrational thought patterns</a:t>
            </a:r>
            <a:endParaRPr lang="en-US" sz="2800" i="1" dirty="0"/>
          </a:p>
          <a:p>
            <a:endParaRPr lang="en-US" dirty="0"/>
          </a:p>
        </p:txBody>
      </p:sp>
      <p:sp>
        <p:nvSpPr>
          <p:cNvPr id="4" name="Slide Number Placeholder 3"/>
          <p:cNvSpPr>
            <a:spLocks noGrp="1"/>
          </p:cNvSpPr>
          <p:nvPr>
            <p:ph type="sldNum" sz="quarter" idx="12"/>
          </p:nvPr>
        </p:nvSpPr>
        <p:spPr/>
        <p:txBody>
          <a:bodyPr/>
          <a:lstStyle/>
          <a:p>
            <a:fld id="{BBB552A4-2C17-4846-8B7D-AED7E780A007}" type="slidenum">
              <a:rPr lang="en-US" smtClean="0"/>
              <a:pPr/>
              <a:t>39</a:t>
            </a:fld>
            <a:endParaRPr lang="en-US"/>
          </a:p>
        </p:txBody>
      </p:sp>
    </p:spTree>
    <p:extLst>
      <p:ext uri="{BB962C8B-B14F-4D97-AF65-F5344CB8AC3E}">
        <p14:creationId xmlns:p14="http://schemas.microsoft.com/office/powerpoint/2010/main" val="16943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 the 20</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lstStyle/>
          <a:p>
            <a:r>
              <a:rPr lang="en-US" dirty="0" smtClean="0"/>
              <a:t>Early 1900s Freud and talking therapy</a:t>
            </a:r>
          </a:p>
          <a:p>
            <a:r>
              <a:rPr lang="en-US" dirty="0" smtClean="0"/>
              <a:t>1930-1950s Institutionalization</a:t>
            </a:r>
          </a:p>
          <a:p>
            <a:r>
              <a:rPr lang="en-US" dirty="0" smtClean="0"/>
              <a:t>1950s Advent of neuroleptics and deinstitutionalization</a:t>
            </a:r>
          </a:p>
          <a:p>
            <a:r>
              <a:rPr lang="en-US" dirty="0" smtClean="0"/>
              <a:t>1960s Humanistic approach</a:t>
            </a:r>
          </a:p>
          <a:p>
            <a:r>
              <a:rPr lang="en-US" dirty="0" smtClean="0"/>
              <a:t>1970-1980s, increase in homelessness, crime, and incarceration</a:t>
            </a:r>
          </a:p>
          <a:p>
            <a:r>
              <a:rPr lang="en-US" dirty="0" smtClean="0"/>
              <a:t>1990s to present Cognitive, Behavioral, biomedical, alternative therapies</a:t>
            </a:r>
          </a:p>
          <a:p>
            <a:endParaRPr lang="en-US" dirty="0"/>
          </a:p>
        </p:txBody>
      </p:sp>
    </p:spTree>
    <p:extLst>
      <p:ext uri="{BB962C8B-B14F-4D97-AF65-F5344CB8AC3E}">
        <p14:creationId xmlns:p14="http://schemas.microsoft.com/office/powerpoint/2010/main" val="7457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671513" y="290512"/>
            <a:ext cx="7772400" cy="1843087"/>
          </a:xfrm>
        </p:spPr>
        <p:txBody>
          <a:bodyPr/>
          <a:lstStyle/>
          <a:p>
            <a:r>
              <a:rPr lang="en-US" sz="4000" dirty="0" smtClean="0">
                <a:solidFill>
                  <a:schemeClr val="tx1"/>
                </a:solidFill>
                <a:latin typeface="Berlin Sans FB" pitchFamily="34" charset="0"/>
              </a:rPr>
              <a:t>Cognitive Therapy</a:t>
            </a:r>
            <a:br>
              <a:rPr lang="en-US" sz="4000" dirty="0" smtClean="0">
                <a:solidFill>
                  <a:schemeClr val="tx1"/>
                </a:solidFill>
                <a:latin typeface="Berlin Sans FB" pitchFamily="34" charset="0"/>
              </a:rPr>
            </a:br>
            <a:r>
              <a:rPr lang="en-US" sz="4000" dirty="0" smtClean="0">
                <a:solidFill>
                  <a:schemeClr val="tx1"/>
                </a:solidFill>
                <a:latin typeface="Berlin Sans FB" pitchFamily="34" charset="0"/>
              </a:rPr>
              <a:t> </a:t>
            </a:r>
            <a:r>
              <a:rPr lang="en-US" sz="4000" dirty="0" smtClean="0">
                <a:solidFill>
                  <a:srgbClr val="FFFF00"/>
                </a:solidFill>
                <a:latin typeface="Berlin Sans FB" pitchFamily="34" charset="0"/>
              </a:rPr>
              <a:t/>
            </a:r>
            <a:br>
              <a:rPr lang="en-US" sz="4000" dirty="0" smtClean="0">
                <a:solidFill>
                  <a:srgbClr val="FFFF00"/>
                </a:solidFill>
                <a:latin typeface="Berlin Sans FB" pitchFamily="34" charset="0"/>
              </a:rPr>
            </a:br>
            <a:r>
              <a:rPr lang="en-US" sz="4000" dirty="0" smtClean="0">
                <a:solidFill>
                  <a:srgbClr val="FFFF00"/>
                </a:solidFill>
                <a:latin typeface="Berlin Sans FB" pitchFamily="34" charset="0"/>
              </a:rPr>
              <a:t>Stress </a:t>
            </a:r>
            <a:r>
              <a:rPr lang="en-US" sz="4000" dirty="0">
                <a:solidFill>
                  <a:srgbClr val="FFFF00"/>
                </a:solidFill>
                <a:latin typeface="Berlin Sans FB" pitchFamily="34" charset="0"/>
              </a:rPr>
              <a:t>Inoculation Training</a:t>
            </a:r>
          </a:p>
        </p:txBody>
      </p:sp>
      <p:sp>
        <p:nvSpPr>
          <p:cNvPr id="2096131" name="Rectangle 3"/>
          <p:cNvSpPr>
            <a:spLocks noChangeArrowheads="1"/>
          </p:cNvSpPr>
          <p:nvPr/>
        </p:nvSpPr>
        <p:spPr bwMode="auto">
          <a:xfrm>
            <a:off x="564356" y="2209800"/>
            <a:ext cx="79867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Font typeface="Wingdings" pitchFamily="2" charset="2"/>
              <a:buNone/>
            </a:pPr>
            <a:r>
              <a:rPr lang="en-US" sz="2800" dirty="0" err="1">
                <a:latin typeface="Berlin Sans FB" pitchFamily="34" charset="0"/>
              </a:rPr>
              <a:t>Meichenbaum</a:t>
            </a:r>
            <a:r>
              <a:rPr lang="en-US" sz="2800" dirty="0">
                <a:latin typeface="Berlin Sans FB" pitchFamily="34" charset="0"/>
              </a:rPr>
              <a:t> (1977, 1985) trained people to restructure their thinking in stressful situations.</a:t>
            </a:r>
          </a:p>
        </p:txBody>
      </p:sp>
      <p:sp>
        <p:nvSpPr>
          <p:cNvPr id="2096132" name="Rectangle 4"/>
          <p:cNvSpPr>
            <a:spLocks noChangeArrowheads="1"/>
          </p:cNvSpPr>
          <p:nvPr/>
        </p:nvSpPr>
        <p:spPr bwMode="auto">
          <a:xfrm>
            <a:off x="671513" y="34290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latin typeface="Berlin Sans FB" pitchFamily="34" charset="0"/>
              </a:rPr>
              <a:t>“Relax, the exam may be hard, but it will be hard for everyone else too. I studied harder than most people. Besides, I don’t need a perfect score to get a good grade.”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6132"/>
                                        </p:tgtEl>
                                        <p:attrNameLst>
                                          <p:attrName>style.visibility</p:attrName>
                                        </p:attrNameLst>
                                      </p:cBhvr>
                                      <p:to>
                                        <p:strVal val="visible"/>
                                      </p:to>
                                    </p:set>
                                    <p:animEffect transition="in" filter="dissolve">
                                      <p:cBhvr>
                                        <p:cTn id="7" dur="500"/>
                                        <p:tgtEl>
                                          <p:spTgt spid="209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61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ChangeArrowheads="1"/>
          </p:cNvSpPr>
          <p:nvPr>
            <p:ph type="title"/>
          </p:nvPr>
        </p:nvSpPr>
        <p:spPr>
          <a:xfrm>
            <a:off x="671513" y="276225"/>
            <a:ext cx="7772400" cy="1143000"/>
          </a:xfrm>
        </p:spPr>
        <p:txBody>
          <a:bodyPr/>
          <a:lstStyle/>
          <a:p>
            <a:r>
              <a:rPr lang="en-US" sz="4000">
                <a:solidFill>
                  <a:schemeClr val="tx1"/>
                </a:solidFill>
                <a:latin typeface="+mn-lt"/>
              </a:rPr>
              <a:t>Cognitive-Behavior Therapy</a:t>
            </a:r>
          </a:p>
        </p:txBody>
      </p:sp>
      <p:sp>
        <p:nvSpPr>
          <p:cNvPr id="2098179" name="Rectangle 3"/>
          <p:cNvSpPr>
            <a:spLocks noGrp="1" noChangeArrowheads="1"/>
          </p:cNvSpPr>
          <p:nvPr>
            <p:ph type="body" idx="1"/>
          </p:nvPr>
        </p:nvSpPr>
        <p:spPr>
          <a:xfrm>
            <a:off x="671513" y="1600200"/>
            <a:ext cx="7772400" cy="1371600"/>
          </a:xfrm>
        </p:spPr>
        <p:txBody>
          <a:bodyPr/>
          <a:lstStyle/>
          <a:p>
            <a:pPr marL="0" indent="0" algn="ctr">
              <a:buFont typeface="Wingdings" pitchFamily="2" charset="2"/>
              <a:buNone/>
            </a:pPr>
            <a:r>
              <a:rPr lang="en-US" sz="2800" dirty="0"/>
              <a:t>Cognitive therapists often combine the reversal of self-defeating thinking </a:t>
            </a:r>
            <a:r>
              <a:rPr lang="en-US" sz="2800" i="1" dirty="0"/>
              <a:t>with efforts to modify behavior</a:t>
            </a:r>
            <a:r>
              <a:rPr lang="en-US" sz="2800" dirty="0" smtClean="0"/>
              <a:t>.</a:t>
            </a:r>
          </a:p>
          <a:p>
            <a:pPr marL="0" indent="0" algn="ctr">
              <a:buFont typeface="Wingdings" pitchFamily="2" charset="2"/>
              <a:buNone/>
            </a:pPr>
            <a:endParaRPr lang="en-US" sz="2800" dirty="0" smtClean="0"/>
          </a:p>
          <a:p>
            <a:pPr marL="0" indent="0" algn="ctr">
              <a:buFont typeface="Wingdings" pitchFamily="2" charset="2"/>
              <a:buNone/>
            </a:pPr>
            <a:r>
              <a:rPr lang="en-US" sz="2800" dirty="0" smtClean="0"/>
              <a:t>Richard Lazarus’ concept of appraisal and how we view stress affecting our emotional experience was a pioneer in the use of c-b therapy</a:t>
            </a:r>
            <a:endParaRPr lang="en-US" sz="2800" dirty="0"/>
          </a:p>
        </p:txBody>
      </p:sp>
      <p:sp>
        <p:nvSpPr>
          <p:cNvPr id="2098180" name="Rectangle 4"/>
          <p:cNvSpPr>
            <a:spLocks noChangeArrowheads="1"/>
          </p:cNvSpPr>
          <p:nvPr/>
        </p:nvSpPr>
        <p:spPr bwMode="auto">
          <a:xfrm>
            <a:off x="671513" y="51054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solidFill>
                  <a:srgbClr val="FFFF00"/>
                </a:solidFill>
                <a:latin typeface="+mn-lt"/>
              </a:rPr>
              <a:t>Cognitive-behavior therapy </a:t>
            </a:r>
            <a:r>
              <a:rPr lang="en-US" sz="2800" dirty="0">
                <a:latin typeface="+mn-lt"/>
              </a:rPr>
              <a:t>aims to alter the way people act (behavior therapy) and alter the way they think (cognitive therapy).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8180"/>
                                        </p:tgtEl>
                                        <p:attrNameLst>
                                          <p:attrName>style.visibility</p:attrName>
                                        </p:attrNameLst>
                                      </p:cBhvr>
                                      <p:to>
                                        <p:strVal val="visible"/>
                                      </p:to>
                                    </p:set>
                                    <p:animEffect transition="in" filter="dissolve">
                                      <p:cBhvr>
                                        <p:cTn id="7" dur="500"/>
                                        <p:tgtEl>
                                          <p:spTgt spid="209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18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Group Therapy</a:t>
            </a:r>
          </a:p>
        </p:txBody>
      </p:sp>
      <p:sp>
        <p:nvSpPr>
          <p:cNvPr id="2099203" name="Rectangle 3"/>
          <p:cNvSpPr>
            <a:spLocks noChangeArrowheads="1"/>
          </p:cNvSpPr>
          <p:nvPr/>
        </p:nvSpPr>
        <p:spPr bwMode="auto">
          <a:xfrm>
            <a:off x="671513" y="1433513"/>
            <a:ext cx="777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solidFill>
                  <a:srgbClr val="FFFF00"/>
                </a:solidFill>
                <a:latin typeface="Berlin Sans FB" pitchFamily="34" charset="0"/>
              </a:rPr>
              <a:t>Group therapy </a:t>
            </a:r>
            <a:r>
              <a:rPr lang="en-US" sz="2800" dirty="0">
                <a:latin typeface="Berlin Sans FB" pitchFamily="34" charset="0"/>
              </a:rPr>
              <a:t>normally consists of 6-9 people and a 90-minute session which can help more people and cost less. Clients benefit from knowing others have similar problems.</a:t>
            </a:r>
          </a:p>
        </p:txBody>
      </p:sp>
      <p:pic>
        <p:nvPicPr>
          <p:cNvPr id="2099204" name="Picture 4" descr="MyersPsy8e_17UN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8988" y="3429000"/>
            <a:ext cx="5024437" cy="3235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99205" name="Text Box 5"/>
          <p:cNvSpPr txBox="1">
            <a:spLocks noChangeArrowheads="1"/>
          </p:cNvSpPr>
          <p:nvPr/>
        </p:nvSpPr>
        <p:spPr bwMode="auto">
          <a:xfrm rot="5400000">
            <a:off x="6166788" y="5429964"/>
            <a:ext cx="2071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a:latin typeface="Berlin Sans FB" pitchFamily="34" charset="0"/>
              </a:rPr>
              <a:t>© Mary Kate Denny/ PhotoEdit, Inc.</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Grp="1" noChangeArrowheads="1"/>
          </p:cNvSpPr>
          <p:nvPr>
            <p:ph type="title"/>
          </p:nvPr>
        </p:nvSpPr>
        <p:spPr>
          <a:xfrm>
            <a:off x="671513" y="290513"/>
            <a:ext cx="7772400" cy="1143000"/>
          </a:xfrm>
        </p:spPr>
        <p:txBody>
          <a:bodyPr/>
          <a:lstStyle/>
          <a:p>
            <a:r>
              <a:rPr lang="en-US" sz="4000">
                <a:solidFill>
                  <a:schemeClr val="tx1"/>
                </a:solidFill>
                <a:latin typeface="Berlin Sans FB" pitchFamily="34" charset="0"/>
              </a:rPr>
              <a:t>Family Therapy</a:t>
            </a:r>
          </a:p>
        </p:txBody>
      </p:sp>
      <p:sp>
        <p:nvSpPr>
          <p:cNvPr id="2101251" name="Rectangle 3"/>
          <p:cNvSpPr>
            <a:spLocks noChangeArrowheads="1"/>
          </p:cNvSpPr>
          <p:nvPr/>
        </p:nvSpPr>
        <p:spPr bwMode="auto">
          <a:xfrm>
            <a:off x="671513" y="1600200"/>
            <a:ext cx="777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solidFill>
                  <a:srgbClr val="FFFF00"/>
                </a:solidFill>
                <a:latin typeface="Berlin Sans FB" pitchFamily="34" charset="0"/>
              </a:rPr>
              <a:t>Family therapy </a:t>
            </a:r>
            <a:r>
              <a:rPr lang="en-US" sz="2800" dirty="0">
                <a:latin typeface="Berlin Sans FB" pitchFamily="34" charset="0"/>
              </a:rPr>
              <a:t>treats the family as a system. Therapy guides family members toward positive relationships and improved communication.</a:t>
            </a:r>
          </a:p>
        </p:txBody>
      </p:sp>
      <p:pic>
        <p:nvPicPr>
          <p:cNvPr id="2" name="Picture 1"/>
          <p:cNvPicPr>
            <a:picLocks noChangeAspect="1"/>
          </p:cNvPicPr>
          <p:nvPr/>
        </p:nvPicPr>
        <p:blipFill>
          <a:blip r:embed="rId3"/>
          <a:stretch>
            <a:fillRect/>
          </a:stretch>
        </p:blipFill>
        <p:spPr>
          <a:xfrm>
            <a:off x="2571680" y="2971800"/>
            <a:ext cx="3959378" cy="3576638"/>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3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0" y="2517479"/>
            <a:ext cx="5105400" cy="434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300" name="Rectangle 4"/>
          <p:cNvSpPr>
            <a:spLocks noGrp="1" noChangeArrowheads="1"/>
          </p:cNvSpPr>
          <p:nvPr>
            <p:ph type="title"/>
          </p:nvPr>
        </p:nvSpPr>
        <p:spPr>
          <a:xfrm>
            <a:off x="671513" y="271463"/>
            <a:ext cx="7772400" cy="1143000"/>
          </a:xfrm>
        </p:spPr>
        <p:txBody>
          <a:bodyPr/>
          <a:lstStyle/>
          <a:p>
            <a:r>
              <a:rPr lang="en-US" sz="4000" dirty="0">
                <a:solidFill>
                  <a:schemeClr val="tx1"/>
                </a:solidFill>
                <a:latin typeface="Berlin Sans FB" pitchFamily="34" charset="0"/>
              </a:rPr>
              <a:t>Evaluating Therapies</a:t>
            </a:r>
          </a:p>
        </p:txBody>
      </p:sp>
      <p:sp>
        <p:nvSpPr>
          <p:cNvPr id="2103298" name="Rectangle 2"/>
          <p:cNvSpPr>
            <a:spLocks noGrp="1" noChangeArrowheads="1"/>
          </p:cNvSpPr>
          <p:nvPr>
            <p:ph type="body" idx="1"/>
          </p:nvPr>
        </p:nvSpPr>
        <p:spPr>
          <a:xfrm>
            <a:off x="700088" y="1066800"/>
            <a:ext cx="7710487" cy="1752600"/>
          </a:xfrm>
        </p:spPr>
        <p:txBody>
          <a:bodyPr/>
          <a:lstStyle/>
          <a:p>
            <a:pPr marL="0" indent="0">
              <a:buFont typeface="Wingdings" pitchFamily="2" charset="2"/>
              <a:buNone/>
            </a:pPr>
            <a:r>
              <a:rPr lang="en-US" sz="2800" dirty="0">
                <a:latin typeface="Berlin Sans FB" pitchFamily="34" charset="0"/>
              </a:rPr>
              <a:t>To whom do people turn for help with psychological difficulties? Community mental health specialists provide the largest outpatient psychotherapy.</a:t>
            </a:r>
          </a:p>
        </p:txBody>
      </p:sp>
    </p:spTree>
    <p:extLst>
      <p:ext uri="{BB962C8B-B14F-4D97-AF65-F5344CB8AC3E}">
        <p14:creationId xmlns:p14="http://schemas.microsoft.com/office/powerpoint/2010/main" val="5779524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Berlin Sans FB" pitchFamily="34" charset="0"/>
              </a:rPr>
              <a:t>Evaluating Psychotherapies</a:t>
            </a:r>
          </a:p>
        </p:txBody>
      </p:sp>
      <p:pic>
        <p:nvPicPr>
          <p:cNvPr id="21043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3913" y="2667000"/>
            <a:ext cx="4927600" cy="4070350"/>
          </a:xfrm>
          <a:noFill/>
          <a:ln/>
        </p:spPr>
      </p:pic>
      <p:sp>
        <p:nvSpPr>
          <p:cNvPr id="2104324" name="Rectangle 4"/>
          <p:cNvSpPr>
            <a:spLocks noChangeArrowheads="1"/>
          </p:cNvSpPr>
          <p:nvPr/>
        </p:nvSpPr>
        <p:spPr bwMode="auto">
          <a:xfrm>
            <a:off x="747713" y="1219200"/>
            <a:ext cx="7620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latin typeface="Berlin Sans FB" pitchFamily="34" charset="0"/>
              </a:rPr>
              <a:t>Within psychotherapies cognitive therapies are most widely used, followed by psychoanalytic and family/group therapies. </a:t>
            </a:r>
          </a:p>
        </p:txBody>
      </p:sp>
    </p:spTree>
    <p:extLst>
      <p:ext uri="{BB962C8B-B14F-4D97-AF65-F5344CB8AC3E}">
        <p14:creationId xmlns:p14="http://schemas.microsoft.com/office/powerpoint/2010/main" val="48870881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346"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Berlin Sans FB" pitchFamily="34" charset="0"/>
              </a:rPr>
              <a:t>Is Psychotherapy Effective?</a:t>
            </a:r>
          </a:p>
        </p:txBody>
      </p:sp>
      <p:sp>
        <p:nvSpPr>
          <p:cNvPr id="2105347" name="Rectangle 3"/>
          <p:cNvSpPr>
            <a:spLocks noGrp="1" noChangeArrowheads="1"/>
          </p:cNvSpPr>
          <p:nvPr>
            <p:ph type="body" idx="1"/>
          </p:nvPr>
        </p:nvSpPr>
        <p:spPr>
          <a:xfrm>
            <a:off x="671513" y="1600200"/>
            <a:ext cx="7772400" cy="1828800"/>
          </a:xfrm>
        </p:spPr>
        <p:txBody>
          <a:bodyPr/>
          <a:lstStyle/>
          <a:p>
            <a:pPr marL="0" indent="0" algn="ctr">
              <a:buFontTx/>
              <a:buNone/>
            </a:pPr>
            <a:r>
              <a:rPr lang="en-US" sz="2800" dirty="0">
                <a:latin typeface="Berlin Sans FB" pitchFamily="34" charset="0"/>
              </a:rPr>
              <a:t>It is difficult to gauge the effectiveness of psychotherapy because there are different levels on which its effectiveness can be measured.</a:t>
            </a:r>
          </a:p>
        </p:txBody>
      </p:sp>
      <p:sp>
        <p:nvSpPr>
          <p:cNvPr id="2105348" name="Rectangle 4"/>
          <p:cNvSpPr>
            <a:spLocks noChangeArrowheads="1"/>
          </p:cNvSpPr>
          <p:nvPr/>
        </p:nvSpPr>
        <p:spPr bwMode="auto">
          <a:xfrm>
            <a:off x="781050" y="3733800"/>
            <a:ext cx="75580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AutoNum type="arabicPeriod"/>
            </a:pPr>
            <a:r>
              <a:rPr lang="en-US" sz="2400" dirty="0">
                <a:latin typeface="Berlin Sans FB" pitchFamily="34" charset="0"/>
              </a:rPr>
              <a:t>Does the patients sense improvement?</a:t>
            </a:r>
          </a:p>
          <a:p>
            <a:pPr marL="609600" indent="-609600">
              <a:spcBef>
                <a:spcPct val="20000"/>
              </a:spcBef>
              <a:buFontTx/>
              <a:buAutoNum type="arabicPeriod"/>
            </a:pPr>
            <a:r>
              <a:rPr lang="en-US" sz="2400" dirty="0">
                <a:latin typeface="Berlin Sans FB" pitchFamily="34" charset="0"/>
              </a:rPr>
              <a:t>Does the therapist feel the patient has improved?</a:t>
            </a:r>
          </a:p>
          <a:p>
            <a:pPr marL="609600" indent="-609600">
              <a:spcBef>
                <a:spcPct val="20000"/>
              </a:spcBef>
              <a:buFontTx/>
              <a:buAutoNum type="arabicPeriod"/>
            </a:pPr>
            <a:r>
              <a:rPr lang="en-US" sz="2400" dirty="0">
                <a:latin typeface="Berlin Sans FB" pitchFamily="34" charset="0"/>
              </a:rPr>
              <a:t>How do friends and family feel about patient’s improvement?</a:t>
            </a:r>
          </a:p>
        </p:txBody>
      </p:sp>
    </p:spTree>
    <p:extLst>
      <p:ext uri="{BB962C8B-B14F-4D97-AF65-F5344CB8AC3E}">
        <p14:creationId xmlns:p14="http://schemas.microsoft.com/office/powerpoint/2010/main" val="262213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5348"/>
                                        </p:tgtEl>
                                        <p:attrNameLst>
                                          <p:attrName>style.visibility</p:attrName>
                                        </p:attrNameLst>
                                      </p:cBhvr>
                                      <p:to>
                                        <p:strVal val="visible"/>
                                      </p:to>
                                    </p:set>
                                    <p:animEffect transition="in" filter="dissolve">
                                      <p:cBhvr>
                                        <p:cTn id="7" dur="500"/>
                                        <p:tgtEl>
                                          <p:spTgt spid="210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53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Berlin Sans FB" pitchFamily="34" charset="0"/>
              </a:rPr>
              <a:t>Client’s Perceptions</a:t>
            </a:r>
          </a:p>
        </p:txBody>
      </p:sp>
      <p:sp>
        <p:nvSpPr>
          <p:cNvPr id="2106371" name="Rectangle 3"/>
          <p:cNvSpPr>
            <a:spLocks noGrp="1" noChangeArrowheads="1"/>
          </p:cNvSpPr>
          <p:nvPr>
            <p:ph type="body" idx="1"/>
          </p:nvPr>
        </p:nvSpPr>
        <p:spPr>
          <a:xfrm>
            <a:off x="671513" y="1600200"/>
            <a:ext cx="7772400" cy="1600200"/>
          </a:xfrm>
        </p:spPr>
        <p:txBody>
          <a:bodyPr/>
          <a:lstStyle/>
          <a:p>
            <a:pPr marL="0" indent="0" algn="ctr">
              <a:buFontTx/>
              <a:buNone/>
            </a:pPr>
            <a:r>
              <a:rPr lang="en-US" sz="2800" dirty="0">
                <a:latin typeface="Berlin Sans FB" pitchFamily="34" charset="0"/>
              </a:rPr>
              <a:t>If you ask clients about their experiences of getting into therapy, they always overestimate its effectiveness. Critics however remain skeptical.</a:t>
            </a:r>
          </a:p>
        </p:txBody>
      </p:sp>
      <p:sp>
        <p:nvSpPr>
          <p:cNvPr id="2106372" name="Rectangle 4"/>
          <p:cNvSpPr>
            <a:spLocks noChangeArrowheads="1"/>
          </p:cNvSpPr>
          <p:nvPr/>
        </p:nvSpPr>
        <p:spPr bwMode="auto">
          <a:xfrm>
            <a:off x="781050" y="3886200"/>
            <a:ext cx="75580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AutoNum type="arabicPeriod"/>
            </a:pPr>
            <a:r>
              <a:rPr lang="en-US" sz="2400" dirty="0">
                <a:latin typeface="Berlin Sans FB" pitchFamily="34" charset="0"/>
              </a:rPr>
              <a:t>Clients enter therapy in crisis and crisis may subside over the natural course of time (regression </a:t>
            </a:r>
            <a:r>
              <a:rPr lang="en-US" sz="2400">
                <a:latin typeface="Berlin Sans FB" pitchFamily="34" charset="0"/>
              </a:rPr>
              <a:t>to </a:t>
            </a:r>
            <a:r>
              <a:rPr lang="en-US" sz="2400" smtClean="0">
                <a:latin typeface="Berlin Sans FB" pitchFamily="34" charset="0"/>
              </a:rPr>
              <a:t>normalcy/mean).</a:t>
            </a:r>
            <a:endParaRPr lang="en-US" sz="2400" dirty="0">
              <a:latin typeface="Berlin Sans FB" pitchFamily="34" charset="0"/>
            </a:endParaRPr>
          </a:p>
          <a:p>
            <a:pPr marL="609600" indent="-609600">
              <a:spcBef>
                <a:spcPct val="20000"/>
              </a:spcBef>
              <a:buFontTx/>
              <a:buAutoNum type="arabicPeriod"/>
            </a:pPr>
            <a:r>
              <a:rPr lang="en-US" sz="2400" dirty="0">
                <a:latin typeface="Berlin Sans FB" pitchFamily="34" charset="0"/>
              </a:rPr>
              <a:t>Clients may need to believe the therapy was worth the effort.</a:t>
            </a:r>
          </a:p>
          <a:p>
            <a:pPr marL="609600" indent="-609600">
              <a:spcBef>
                <a:spcPct val="20000"/>
              </a:spcBef>
              <a:buFontTx/>
              <a:buAutoNum type="arabicPeriod"/>
            </a:pPr>
            <a:r>
              <a:rPr lang="en-US" sz="2400" dirty="0">
                <a:latin typeface="Berlin Sans FB" pitchFamily="34" charset="0"/>
              </a:rPr>
              <a:t>Clients generally speak kindly of their therapists.</a:t>
            </a:r>
          </a:p>
        </p:txBody>
      </p:sp>
    </p:spTree>
    <p:extLst>
      <p:ext uri="{BB962C8B-B14F-4D97-AF65-F5344CB8AC3E}">
        <p14:creationId xmlns:p14="http://schemas.microsoft.com/office/powerpoint/2010/main" val="2425301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6372"/>
                                        </p:tgtEl>
                                        <p:attrNameLst>
                                          <p:attrName>style.visibility</p:attrName>
                                        </p:attrNameLst>
                                      </p:cBhvr>
                                      <p:to>
                                        <p:strVal val="visible"/>
                                      </p:to>
                                    </p:set>
                                    <p:animEffect transition="in" filter="dissolve">
                                      <p:cBhvr>
                                        <p:cTn id="7" dur="500"/>
                                        <p:tgtEl>
                                          <p:spTgt spid="210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63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Berlin Sans FB" pitchFamily="34" charset="0"/>
              </a:rPr>
              <a:t>Clinician’s Perceptions</a:t>
            </a:r>
          </a:p>
        </p:txBody>
      </p:sp>
      <p:sp>
        <p:nvSpPr>
          <p:cNvPr id="2108419" name="Rectangle 3"/>
          <p:cNvSpPr>
            <a:spLocks noGrp="1" noChangeArrowheads="1"/>
          </p:cNvSpPr>
          <p:nvPr>
            <p:ph type="body" idx="1"/>
          </p:nvPr>
        </p:nvSpPr>
        <p:spPr>
          <a:xfrm>
            <a:off x="671513" y="1600200"/>
            <a:ext cx="7772400" cy="1600200"/>
          </a:xfrm>
        </p:spPr>
        <p:txBody>
          <a:bodyPr/>
          <a:lstStyle/>
          <a:p>
            <a:pPr marL="0" indent="0" algn="ctr">
              <a:buFontTx/>
              <a:buNone/>
            </a:pPr>
            <a:r>
              <a:rPr lang="en-US" sz="2800" dirty="0">
                <a:latin typeface="Berlin Sans FB" pitchFamily="34" charset="0"/>
              </a:rPr>
              <a:t>Like clients, clinicians believe in the therapy’s success. They believe that the client is better off after receiving therapy than not.</a:t>
            </a:r>
          </a:p>
        </p:txBody>
      </p:sp>
      <p:sp>
        <p:nvSpPr>
          <p:cNvPr id="2108420" name="Rectangle 4"/>
          <p:cNvSpPr>
            <a:spLocks noChangeArrowheads="1"/>
          </p:cNvSpPr>
          <p:nvPr/>
        </p:nvSpPr>
        <p:spPr bwMode="auto">
          <a:xfrm>
            <a:off x="781050" y="3429000"/>
            <a:ext cx="75580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AutoNum type="arabicPeriod"/>
            </a:pPr>
            <a:r>
              <a:rPr lang="en-US" sz="2400" dirty="0">
                <a:latin typeface="Berlin Sans FB" pitchFamily="34" charset="0"/>
              </a:rPr>
              <a:t>Clinicians are aware of failures, but those of other therapists.</a:t>
            </a:r>
          </a:p>
          <a:p>
            <a:pPr marL="609600" indent="-609600">
              <a:spcBef>
                <a:spcPct val="20000"/>
              </a:spcBef>
              <a:buFontTx/>
              <a:buAutoNum type="arabicPeriod"/>
            </a:pPr>
            <a:r>
              <a:rPr lang="en-US" sz="2400" dirty="0">
                <a:latin typeface="Berlin Sans FB" pitchFamily="34" charset="0"/>
              </a:rPr>
              <a:t>If a client seeks another clinician, the former therapist is more likely to argue that the client has developed another psychological problem.</a:t>
            </a:r>
          </a:p>
          <a:p>
            <a:pPr marL="609600" indent="-609600">
              <a:spcBef>
                <a:spcPct val="20000"/>
              </a:spcBef>
              <a:buFontTx/>
              <a:buAutoNum type="arabicPeriod"/>
            </a:pPr>
            <a:r>
              <a:rPr lang="en-US" sz="2400" dirty="0">
                <a:latin typeface="Berlin Sans FB" pitchFamily="34" charset="0"/>
              </a:rPr>
              <a:t>Clinicians are likely to testify to the efficacy of their therapy regardless of the outcome of treatment.</a:t>
            </a:r>
          </a:p>
        </p:txBody>
      </p:sp>
    </p:spTree>
    <p:extLst>
      <p:ext uri="{BB962C8B-B14F-4D97-AF65-F5344CB8AC3E}">
        <p14:creationId xmlns:p14="http://schemas.microsoft.com/office/powerpoint/2010/main" val="1267942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8420"/>
                                        </p:tgtEl>
                                        <p:attrNameLst>
                                          <p:attrName>style.visibility</p:attrName>
                                        </p:attrNameLst>
                                      </p:cBhvr>
                                      <p:to>
                                        <p:strVal val="visible"/>
                                      </p:to>
                                    </p:set>
                                    <p:animEffect transition="in" filter="dissolve">
                                      <p:cBhvr>
                                        <p:cTn id="7" dur="500"/>
                                        <p:tgtEl>
                                          <p:spTgt spid="210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84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Rectangle 2"/>
          <p:cNvSpPr>
            <a:spLocks noGrp="1" noChangeArrowheads="1"/>
          </p:cNvSpPr>
          <p:nvPr>
            <p:ph type="title"/>
          </p:nvPr>
        </p:nvSpPr>
        <p:spPr>
          <a:xfrm>
            <a:off x="671513" y="276225"/>
            <a:ext cx="7772400" cy="1143000"/>
          </a:xfrm>
        </p:spPr>
        <p:txBody>
          <a:bodyPr/>
          <a:lstStyle/>
          <a:p>
            <a:r>
              <a:rPr lang="en-US" sz="3600" dirty="0">
                <a:solidFill>
                  <a:schemeClr val="tx1"/>
                </a:solidFill>
                <a:latin typeface="Berlin Sans FB" pitchFamily="34" charset="0"/>
              </a:rPr>
              <a:t>The Relative Effectiveness of Different Therapies</a:t>
            </a:r>
          </a:p>
        </p:txBody>
      </p:sp>
      <p:sp>
        <p:nvSpPr>
          <p:cNvPr id="2114563" name="Rectangle 3"/>
          <p:cNvSpPr>
            <a:spLocks noGrp="1" noChangeArrowheads="1"/>
          </p:cNvSpPr>
          <p:nvPr>
            <p:ph type="body" sz="half" idx="1"/>
          </p:nvPr>
        </p:nvSpPr>
        <p:spPr>
          <a:xfrm>
            <a:off x="671513" y="1676400"/>
            <a:ext cx="7772400" cy="1066800"/>
          </a:xfrm>
          <a:noFill/>
          <a:ln/>
        </p:spPr>
        <p:txBody>
          <a:bodyPr/>
          <a:lstStyle/>
          <a:p>
            <a:pPr marL="0" indent="0" algn="ctr">
              <a:buFontTx/>
              <a:buNone/>
            </a:pPr>
            <a:r>
              <a:rPr lang="en-US" sz="2800" dirty="0">
                <a:latin typeface="Berlin Sans FB" pitchFamily="34" charset="0"/>
              </a:rPr>
              <a:t>Which psychotherapy will be most effective for treating a particular problem?</a:t>
            </a:r>
          </a:p>
        </p:txBody>
      </p:sp>
      <p:graphicFrame>
        <p:nvGraphicFramePr>
          <p:cNvPr id="2114564" name="Group 4"/>
          <p:cNvGraphicFramePr>
            <a:graphicFrameLocks noGrp="1"/>
          </p:cNvGraphicFramePr>
          <p:nvPr>
            <p:ph sz="half" idx="2"/>
            <p:extLst>
              <p:ext uri="{D42A27DB-BD31-4B8C-83A1-F6EECF244321}">
                <p14:modId xmlns:p14="http://schemas.microsoft.com/office/powerpoint/2010/main" val="1035317441"/>
              </p:ext>
            </p:extLst>
          </p:nvPr>
        </p:nvGraphicFramePr>
        <p:xfrm>
          <a:off x="563563" y="2606675"/>
          <a:ext cx="7986712" cy="3162300"/>
        </p:xfrm>
        <a:graphic>
          <a:graphicData uri="http://schemas.openxmlformats.org/drawingml/2006/table">
            <a:tbl>
              <a:tblPr/>
              <a:tblGrid>
                <a:gridCol w="2097087"/>
                <a:gridCol w="5889625"/>
              </a:tblGrid>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Berlin Sans FB" pitchFamily="34" charset="0"/>
                        </a:rPr>
                        <a:t>Disorder</a:t>
                      </a:r>
                    </a:p>
                  </a:txBody>
                  <a:tcPr horzOverflow="overflow">
                    <a:lnL cap="flat">
                      <a:noFill/>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Berlin Sans FB" pitchFamily="34" charset="0"/>
                        </a:rPr>
                        <a:t>Therapy</a:t>
                      </a:r>
                    </a:p>
                  </a:txBody>
                  <a:tcPr horzOverflow="overflow">
                    <a:lnL w="1905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9900"/>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Depression</a:t>
                      </a: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Behavior, Cognition, interpersonal</a:t>
                      </a: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solidFill>
                      <a:srgbClr val="FF9900"/>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Anxiety</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Cognition, Exposure, Stress Inoculation</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FF9900"/>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Bulimia</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Cognitive-behavior</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FF9900"/>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Phobia</a:t>
                      </a:r>
                    </a:p>
                  </a:txBody>
                  <a:tcP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Behavior</a:t>
                      </a:r>
                    </a:p>
                  </a:txBody>
                  <a:tcP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FF9900"/>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Bed Wetting</a:t>
                      </a:r>
                    </a:p>
                  </a:txBody>
                  <a:tcPr horzOverflow="overflow">
                    <a:lnL cap="flat">
                      <a:noFill/>
                    </a:lnL>
                    <a:lnR w="1905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Berlin Sans FB" pitchFamily="34" charset="0"/>
                        </a:rPr>
                        <a:t>Behavior Modification</a:t>
                      </a:r>
                    </a:p>
                  </a:txBody>
                  <a:tcPr horzOverflow="overflow">
                    <a:lnL w="19050" cap="flat" cmpd="sng" algn="ctr">
                      <a:solidFill>
                        <a:schemeClr val="tx1"/>
                      </a:solidFill>
                      <a:prstDash val="solid"/>
                      <a:round/>
                      <a:headEnd type="none" w="med" len="med"/>
                      <a:tailEnd type="none" w="med" len="med"/>
                    </a:lnL>
                    <a:lnR cap="flat">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spTree>
    <p:extLst>
      <p:ext uri="{BB962C8B-B14F-4D97-AF65-F5344CB8AC3E}">
        <p14:creationId xmlns:p14="http://schemas.microsoft.com/office/powerpoint/2010/main" val="3460270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ChangeArrowheads="1"/>
          </p:cNvSpPr>
          <p:nvPr>
            <p:ph type="title"/>
          </p:nvPr>
        </p:nvSpPr>
        <p:spPr>
          <a:xfrm>
            <a:off x="671513" y="290513"/>
            <a:ext cx="7772400" cy="1143000"/>
          </a:xfrm>
        </p:spPr>
        <p:txBody>
          <a:bodyPr/>
          <a:lstStyle/>
          <a:p>
            <a:r>
              <a:rPr lang="en-US" sz="4000" dirty="0" smtClean="0">
                <a:solidFill>
                  <a:schemeClr val="tx1"/>
                </a:solidFill>
                <a:latin typeface="Berlin Sans FB" pitchFamily="34" charset="0"/>
              </a:rPr>
              <a:t>Types of Therapies</a:t>
            </a:r>
            <a:endParaRPr lang="en-US" sz="4000" dirty="0">
              <a:solidFill>
                <a:schemeClr val="tx1"/>
              </a:solidFill>
              <a:latin typeface="Berlin Sans FB" pitchFamily="34" charset="0"/>
            </a:endParaRPr>
          </a:p>
        </p:txBody>
      </p:sp>
      <p:sp>
        <p:nvSpPr>
          <p:cNvPr id="2058243" name="Rectangle 3"/>
          <p:cNvSpPr>
            <a:spLocks noChangeArrowheads="1"/>
          </p:cNvSpPr>
          <p:nvPr/>
        </p:nvSpPr>
        <p:spPr bwMode="auto">
          <a:xfrm>
            <a:off x="762000" y="26670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smtClean="0">
                <a:solidFill>
                  <a:srgbClr val="FFFF00"/>
                </a:solidFill>
                <a:latin typeface="Berlin Sans FB" pitchFamily="34" charset="0"/>
              </a:rPr>
              <a:t>1.  Psychotherapy</a:t>
            </a:r>
            <a:r>
              <a:rPr lang="en-US" sz="2800" dirty="0" smtClean="0">
                <a:latin typeface="Berlin Sans FB" pitchFamily="34" charset="0"/>
              </a:rPr>
              <a:t> </a:t>
            </a:r>
            <a:r>
              <a:rPr lang="en-US" sz="2800" dirty="0">
                <a:latin typeface="Berlin Sans FB" pitchFamily="34" charset="0"/>
              </a:rPr>
              <a:t>involves an emotionally charged, confiding interaction between a trained therapist and a mental patient</a:t>
            </a:r>
            <a:r>
              <a:rPr lang="en-US" sz="2800" dirty="0" smtClean="0">
                <a:latin typeface="Berlin Sans FB" pitchFamily="34" charset="0"/>
              </a:rPr>
              <a:t>.  Sometimes referred to as “</a:t>
            </a:r>
            <a:r>
              <a:rPr lang="en-US" sz="2800" dirty="0" smtClean="0">
                <a:solidFill>
                  <a:srgbClr val="FFFF00"/>
                </a:solidFill>
                <a:latin typeface="Berlin Sans FB" pitchFamily="34" charset="0"/>
              </a:rPr>
              <a:t>insight therapy</a:t>
            </a:r>
            <a:r>
              <a:rPr lang="en-US" sz="2800" dirty="0" smtClean="0">
                <a:latin typeface="Berlin Sans FB" pitchFamily="34" charset="0"/>
              </a:rPr>
              <a:t>”</a:t>
            </a:r>
          </a:p>
          <a:p>
            <a:pPr algn="ctr">
              <a:spcBef>
                <a:spcPct val="20000"/>
              </a:spcBef>
              <a:buFont typeface="Wingdings" pitchFamily="2" charset="2"/>
              <a:buNone/>
            </a:pPr>
            <a:endParaRPr lang="en-US" sz="2800" dirty="0">
              <a:latin typeface="Berlin Sans FB" pitchFamily="34" charset="0"/>
            </a:endParaRPr>
          </a:p>
        </p:txBody>
      </p:sp>
    </p:spTree>
    <p:extLst>
      <p:ext uri="{BB962C8B-B14F-4D97-AF65-F5344CB8AC3E}">
        <p14:creationId xmlns:p14="http://schemas.microsoft.com/office/powerpoint/2010/main" val="164588940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Berlin Sans FB" pitchFamily="34" charset="0"/>
              </a:rPr>
              <a:t>Evaluating </a:t>
            </a:r>
            <a:r>
              <a:rPr lang="en-US" sz="4000" dirty="0">
                <a:solidFill>
                  <a:srgbClr val="FFFF00"/>
                </a:solidFill>
                <a:latin typeface="Berlin Sans FB" pitchFamily="34" charset="0"/>
              </a:rPr>
              <a:t>Alternative Therapies</a:t>
            </a:r>
          </a:p>
        </p:txBody>
      </p:sp>
      <p:pic>
        <p:nvPicPr>
          <p:cNvPr id="2116611" name="Picture 3" descr="MyersPsy8e_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1513" y="3132138"/>
            <a:ext cx="7772400" cy="312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16612" name="Rectangle 4"/>
          <p:cNvSpPr>
            <a:spLocks noChangeArrowheads="1"/>
          </p:cNvSpPr>
          <p:nvPr/>
        </p:nvSpPr>
        <p:spPr bwMode="auto">
          <a:xfrm>
            <a:off x="671513" y="1587500"/>
            <a:ext cx="7772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err="1">
                <a:latin typeface="Berlin Sans FB" pitchFamily="34" charset="0"/>
              </a:rPr>
              <a:t>Lilienfeld</a:t>
            </a:r>
            <a:r>
              <a:rPr lang="en-US" sz="2800" dirty="0">
                <a:latin typeface="Berlin Sans FB" pitchFamily="34" charset="0"/>
              </a:rPr>
              <a:t> (1998) suggests comparing scientific versus popular therapies through electronic means. The results of such a search are below:</a:t>
            </a:r>
          </a:p>
        </p:txBody>
      </p:sp>
    </p:spTree>
    <p:extLst>
      <p:ext uri="{BB962C8B-B14F-4D97-AF65-F5344CB8AC3E}">
        <p14:creationId xmlns:p14="http://schemas.microsoft.com/office/powerpoint/2010/main" val="1524333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Rectangle 2"/>
          <p:cNvSpPr>
            <a:spLocks noGrp="1" noChangeArrowheads="1"/>
          </p:cNvSpPr>
          <p:nvPr>
            <p:ph type="title"/>
          </p:nvPr>
        </p:nvSpPr>
        <p:spPr>
          <a:xfrm>
            <a:off x="671513" y="276225"/>
            <a:ext cx="7772400" cy="1143000"/>
          </a:xfrm>
        </p:spPr>
        <p:txBody>
          <a:bodyPr/>
          <a:lstStyle/>
          <a:p>
            <a:r>
              <a:rPr lang="en-US" sz="3600" dirty="0">
                <a:solidFill>
                  <a:schemeClr val="tx1"/>
                </a:solidFill>
                <a:latin typeface="Berlin Sans FB" pitchFamily="34" charset="0"/>
              </a:rPr>
              <a:t>Eye Movement Desensitization and Reprocessing (</a:t>
            </a:r>
            <a:r>
              <a:rPr lang="en-US" sz="3600" dirty="0">
                <a:solidFill>
                  <a:srgbClr val="FFFF00"/>
                </a:solidFill>
                <a:latin typeface="Berlin Sans FB" pitchFamily="34" charset="0"/>
              </a:rPr>
              <a:t>EMDR</a:t>
            </a:r>
            <a:r>
              <a:rPr lang="en-US" sz="3600" dirty="0">
                <a:solidFill>
                  <a:schemeClr val="tx1"/>
                </a:solidFill>
                <a:latin typeface="Berlin Sans FB" pitchFamily="34" charset="0"/>
              </a:rPr>
              <a:t>)</a:t>
            </a:r>
          </a:p>
        </p:txBody>
      </p:sp>
      <p:sp>
        <p:nvSpPr>
          <p:cNvPr id="2118659" name="Rectangle 3"/>
          <p:cNvSpPr>
            <a:spLocks noGrp="1" noChangeArrowheads="1"/>
          </p:cNvSpPr>
          <p:nvPr>
            <p:ph type="body" idx="1"/>
          </p:nvPr>
        </p:nvSpPr>
        <p:spPr>
          <a:xfrm>
            <a:off x="671513" y="1752600"/>
            <a:ext cx="7772400" cy="2819400"/>
          </a:xfrm>
        </p:spPr>
        <p:txBody>
          <a:bodyPr/>
          <a:lstStyle/>
          <a:p>
            <a:pPr marL="0" indent="0" algn="ctr">
              <a:buFontTx/>
              <a:buNone/>
            </a:pPr>
            <a:r>
              <a:rPr lang="en-US" sz="2800" dirty="0">
                <a:latin typeface="Berlin Sans FB" pitchFamily="34" charset="0"/>
              </a:rPr>
              <a:t>In EMDR therapy the therapist attempts to unlock and reprocess previously frozen traumatic memories by waving a finger in front of the eyes of a client.</a:t>
            </a:r>
          </a:p>
          <a:p>
            <a:pPr marL="0" indent="0" algn="ctr">
              <a:buFontTx/>
              <a:buNone/>
            </a:pPr>
            <a:endParaRPr lang="en-US" sz="2800" dirty="0">
              <a:latin typeface="Berlin Sans FB" pitchFamily="34" charset="0"/>
            </a:endParaRPr>
          </a:p>
          <a:p>
            <a:pPr marL="0" indent="0" algn="ctr">
              <a:buFontTx/>
              <a:buNone/>
            </a:pPr>
            <a:r>
              <a:rPr lang="en-US" sz="2800" dirty="0">
                <a:latin typeface="Berlin Sans FB" pitchFamily="34" charset="0"/>
              </a:rPr>
              <a:t>EMDR has not held up under scientific testing.</a:t>
            </a:r>
          </a:p>
        </p:txBody>
      </p:sp>
      <p:pic>
        <p:nvPicPr>
          <p:cNvPr id="2" name="Picture 1"/>
          <p:cNvPicPr>
            <a:picLocks noChangeAspect="1"/>
          </p:cNvPicPr>
          <p:nvPr/>
        </p:nvPicPr>
        <p:blipFill>
          <a:blip r:embed="rId3"/>
          <a:stretch>
            <a:fillRect/>
          </a:stretch>
        </p:blipFill>
        <p:spPr>
          <a:xfrm>
            <a:off x="3124200" y="4648200"/>
            <a:ext cx="2819400" cy="1919361"/>
          </a:xfrm>
          <a:prstGeom prst="rect">
            <a:avLst/>
          </a:prstGeom>
        </p:spPr>
      </p:pic>
    </p:spTree>
    <p:extLst>
      <p:ext uri="{BB962C8B-B14F-4D97-AF65-F5344CB8AC3E}">
        <p14:creationId xmlns:p14="http://schemas.microsoft.com/office/powerpoint/2010/main" val="34224100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2"/>
          <p:cNvSpPr>
            <a:spLocks noGrp="1" noChangeArrowheads="1"/>
          </p:cNvSpPr>
          <p:nvPr>
            <p:ph type="title"/>
          </p:nvPr>
        </p:nvSpPr>
        <p:spPr>
          <a:xfrm>
            <a:off x="747713" y="271463"/>
            <a:ext cx="7772400" cy="1143000"/>
          </a:xfrm>
        </p:spPr>
        <p:txBody>
          <a:bodyPr/>
          <a:lstStyle/>
          <a:p>
            <a:r>
              <a:rPr lang="en-US" sz="3600" dirty="0">
                <a:solidFill>
                  <a:srgbClr val="FFFF00"/>
                </a:solidFill>
                <a:latin typeface="Berlin Sans FB" pitchFamily="34" charset="0"/>
              </a:rPr>
              <a:t>Light Exposure Therapy</a:t>
            </a:r>
          </a:p>
        </p:txBody>
      </p:sp>
      <p:sp>
        <p:nvSpPr>
          <p:cNvPr id="2119683" name="Rectangle 3"/>
          <p:cNvSpPr>
            <a:spLocks noGrp="1" noChangeArrowheads="1"/>
          </p:cNvSpPr>
          <p:nvPr>
            <p:ph type="body" sz="half" idx="1"/>
          </p:nvPr>
        </p:nvSpPr>
        <p:spPr>
          <a:xfrm>
            <a:off x="304800" y="1414463"/>
            <a:ext cx="4572000" cy="4114800"/>
          </a:xfrm>
        </p:spPr>
        <p:txBody>
          <a:bodyPr/>
          <a:lstStyle/>
          <a:p>
            <a:pPr marL="0" indent="0" algn="ctr">
              <a:buFontTx/>
              <a:buNone/>
            </a:pPr>
            <a:r>
              <a:rPr lang="en-US" sz="2800" dirty="0">
                <a:latin typeface="Berlin Sans FB" pitchFamily="34" charset="0"/>
              </a:rPr>
              <a:t>Seasonal Affective Disorder (SAD), a form of depression has been effectively treated by </a:t>
            </a:r>
            <a:r>
              <a:rPr lang="en-US" sz="2800" dirty="0">
                <a:solidFill>
                  <a:srgbClr val="FFFF00"/>
                </a:solidFill>
                <a:latin typeface="Berlin Sans FB" pitchFamily="34" charset="0"/>
              </a:rPr>
              <a:t>light exposure therapy</a:t>
            </a:r>
            <a:r>
              <a:rPr lang="en-US" sz="2800" dirty="0">
                <a:solidFill>
                  <a:schemeClr val="bg2">
                    <a:lumMod val="50000"/>
                  </a:schemeClr>
                </a:solidFill>
                <a:latin typeface="Berlin Sans FB" pitchFamily="34" charset="0"/>
              </a:rPr>
              <a:t>. </a:t>
            </a:r>
            <a:r>
              <a:rPr lang="en-US" sz="2800" dirty="0">
                <a:latin typeface="Berlin Sans FB" pitchFamily="34" charset="0"/>
              </a:rPr>
              <a:t>This form of therapy has been scientifically validated</a:t>
            </a:r>
            <a:r>
              <a:rPr lang="en-US" sz="2800" dirty="0" smtClean="0">
                <a:latin typeface="Berlin Sans FB" pitchFamily="34" charset="0"/>
              </a:rPr>
              <a:t>.</a:t>
            </a:r>
          </a:p>
          <a:p>
            <a:pPr marL="0" indent="0" algn="ctr">
              <a:buFontTx/>
              <a:buNone/>
            </a:pPr>
            <a:endParaRPr lang="en-US" sz="2800" dirty="0">
              <a:latin typeface="Berlin Sans FB" pitchFamily="34" charset="0"/>
            </a:endParaRPr>
          </a:p>
          <a:p>
            <a:pPr marL="0" indent="0" algn="ctr">
              <a:buFontTx/>
              <a:buNone/>
            </a:pPr>
            <a:r>
              <a:rPr lang="en-US" sz="2400" dirty="0">
                <a:latin typeface="Berlin Sans FB" pitchFamily="34" charset="0"/>
              </a:rPr>
              <a:t>may be linked to the fact that light therapy makes up for lost sunlight exposure and resets the body's internal clock</a:t>
            </a:r>
          </a:p>
        </p:txBody>
      </p:sp>
      <p:pic>
        <p:nvPicPr>
          <p:cNvPr id="2119684" name="Picture 4" descr="MyersPsy8e_17UN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10150" y="1600200"/>
            <a:ext cx="337185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19685" name="Text Box 5"/>
          <p:cNvSpPr txBox="1">
            <a:spLocks noChangeArrowheads="1"/>
          </p:cNvSpPr>
          <p:nvPr/>
        </p:nvSpPr>
        <p:spPr bwMode="auto">
          <a:xfrm rot="5400000">
            <a:off x="7692958" y="5091033"/>
            <a:ext cx="16225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dirty="0">
                <a:latin typeface="Berlin Sans FB" pitchFamily="34" charset="0"/>
              </a:rPr>
              <a:t>Courtesy of Christine </a:t>
            </a:r>
            <a:r>
              <a:rPr lang="en-US" sz="1000" dirty="0" err="1">
                <a:latin typeface="Berlin Sans FB" pitchFamily="34" charset="0"/>
              </a:rPr>
              <a:t>Brune</a:t>
            </a:r>
            <a:endParaRPr lang="en-US" sz="1000" dirty="0">
              <a:latin typeface="Berlin Sans FB" pitchFamily="34" charset="0"/>
            </a:endParaRPr>
          </a:p>
        </p:txBody>
      </p:sp>
    </p:spTree>
    <p:extLst>
      <p:ext uri="{BB962C8B-B14F-4D97-AF65-F5344CB8AC3E}">
        <p14:creationId xmlns:p14="http://schemas.microsoft.com/office/powerpoint/2010/main" val="3813920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2"/>
          <p:cNvSpPr>
            <a:spLocks noGrp="1" noChangeArrowheads="1"/>
          </p:cNvSpPr>
          <p:nvPr>
            <p:ph type="title"/>
          </p:nvPr>
        </p:nvSpPr>
        <p:spPr>
          <a:xfrm>
            <a:off x="671513" y="290513"/>
            <a:ext cx="7772400" cy="1143000"/>
          </a:xfrm>
        </p:spPr>
        <p:txBody>
          <a:bodyPr/>
          <a:lstStyle/>
          <a:p>
            <a:r>
              <a:rPr lang="en-US" sz="3600" dirty="0">
                <a:solidFill>
                  <a:schemeClr val="tx1"/>
                </a:solidFill>
                <a:latin typeface="Berlin Sans FB" pitchFamily="34" charset="0"/>
              </a:rPr>
              <a:t>Commonalities Among Psychotherapies</a:t>
            </a:r>
          </a:p>
        </p:txBody>
      </p:sp>
      <p:sp>
        <p:nvSpPr>
          <p:cNvPr id="2120707" name="Rectangle 3"/>
          <p:cNvSpPr>
            <a:spLocks noGrp="1" noChangeArrowheads="1"/>
          </p:cNvSpPr>
          <p:nvPr>
            <p:ph type="body" sz="half" idx="1"/>
          </p:nvPr>
        </p:nvSpPr>
        <p:spPr>
          <a:xfrm>
            <a:off x="671513" y="1676400"/>
            <a:ext cx="7772400" cy="1066800"/>
          </a:xfrm>
        </p:spPr>
        <p:txBody>
          <a:bodyPr/>
          <a:lstStyle/>
          <a:p>
            <a:pPr marL="0" indent="0" algn="ctr">
              <a:buFontTx/>
              <a:buNone/>
            </a:pPr>
            <a:r>
              <a:rPr lang="en-US" sz="2800" dirty="0">
                <a:latin typeface="Berlin Sans FB" pitchFamily="34" charset="0"/>
              </a:rPr>
              <a:t>Three commonalities shared by all forms of psychotherapies are:</a:t>
            </a:r>
          </a:p>
        </p:txBody>
      </p:sp>
      <p:sp>
        <p:nvSpPr>
          <p:cNvPr id="2120708" name="Rectangle 4"/>
          <p:cNvSpPr>
            <a:spLocks noChangeArrowheads="1"/>
          </p:cNvSpPr>
          <p:nvPr/>
        </p:nvSpPr>
        <p:spPr bwMode="auto">
          <a:xfrm>
            <a:off x="533400" y="3200400"/>
            <a:ext cx="356711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7663" indent="-347663">
              <a:spcBef>
                <a:spcPct val="20000"/>
              </a:spcBef>
              <a:buFontTx/>
              <a:buAutoNum type="arabicPeriod"/>
            </a:pPr>
            <a:r>
              <a:rPr lang="en-US" sz="2400" dirty="0">
                <a:latin typeface="Berlin Sans FB" pitchFamily="34" charset="0"/>
              </a:rPr>
              <a:t>Hope for demoralized people.</a:t>
            </a:r>
          </a:p>
          <a:p>
            <a:pPr marL="347663" indent="-347663">
              <a:spcBef>
                <a:spcPct val="20000"/>
              </a:spcBef>
              <a:buFontTx/>
              <a:buAutoNum type="arabicPeriod"/>
            </a:pPr>
            <a:r>
              <a:rPr lang="en-US" sz="2400" dirty="0">
                <a:latin typeface="Berlin Sans FB" pitchFamily="34" charset="0"/>
              </a:rPr>
              <a:t>A new perspective.</a:t>
            </a:r>
          </a:p>
          <a:p>
            <a:pPr marL="347663" indent="-347663">
              <a:spcBef>
                <a:spcPct val="20000"/>
              </a:spcBef>
              <a:buFontTx/>
              <a:buAutoNum type="arabicPeriod"/>
            </a:pPr>
            <a:r>
              <a:rPr lang="en-US" sz="2400" dirty="0">
                <a:latin typeface="Berlin Sans FB" pitchFamily="34" charset="0"/>
              </a:rPr>
              <a:t>An empathic, trusting and a caring relationship.</a:t>
            </a:r>
          </a:p>
        </p:txBody>
      </p:sp>
      <p:pic>
        <p:nvPicPr>
          <p:cNvPr id="2120709" name="Picture 5" descr="MyersPsy8e_17UN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3200400"/>
            <a:ext cx="4191000" cy="285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20710" name="Text Box 6"/>
          <p:cNvSpPr txBox="1">
            <a:spLocks noChangeArrowheads="1"/>
          </p:cNvSpPr>
          <p:nvPr/>
        </p:nvSpPr>
        <p:spPr bwMode="auto">
          <a:xfrm rot="5400000">
            <a:off x="7849538" y="4820364"/>
            <a:ext cx="2071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000" dirty="0">
                <a:latin typeface="Berlin Sans FB" pitchFamily="34" charset="0"/>
              </a:rPr>
              <a:t>© Mary Kate Denny/ </a:t>
            </a:r>
            <a:r>
              <a:rPr lang="en-US" sz="1000" dirty="0" err="1">
                <a:latin typeface="Berlin Sans FB" pitchFamily="34" charset="0"/>
              </a:rPr>
              <a:t>PhotoEdit</a:t>
            </a:r>
            <a:r>
              <a:rPr lang="en-US" sz="1000" dirty="0">
                <a:latin typeface="Berlin Sans FB" pitchFamily="34" charset="0"/>
              </a:rPr>
              <a:t>, Inc.</a:t>
            </a:r>
          </a:p>
        </p:txBody>
      </p:sp>
    </p:spTree>
    <p:extLst>
      <p:ext uri="{BB962C8B-B14F-4D97-AF65-F5344CB8AC3E}">
        <p14:creationId xmlns:p14="http://schemas.microsoft.com/office/powerpoint/2010/main" val="351543345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Grp="1" noChangeArrowheads="1"/>
          </p:cNvSpPr>
          <p:nvPr>
            <p:ph type="title"/>
          </p:nvPr>
        </p:nvSpPr>
        <p:spPr>
          <a:xfrm>
            <a:off x="671513" y="290513"/>
            <a:ext cx="7772400" cy="1143000"/>
          </a:xfrm>
        </p:spPr>
        <p:txBody>
          <a:bodyPr/>
          <a:lstStyle/>
          <a:p>
            <a:r>
              <a:rPr lang="en-US" sz="4000" dirty="0">
                <a:solidFill>
                  <a:schemeClr val="tx1"/>
                </a:solidFill>
                <a:latin typeface="Berlin Sans FB" pitchFamily="34" charset="0"/>
              </a:rPr>
              <a:t>Therapists &amp; Their Training</a:t>
            </a:r>
          </a:p>
        </p:txBody>
      </p:sp>
      <p:sp>
        <p:nvSpPr>
          <p:cNvPr id="2124803" name="Rectangle 3"/>
          <p:cNvSpPr>
            <a:spLocks noGrp="1" noChangeArrowheads="1"/>
          </p:cNvSpPr>
          <p:nvPr>
            <p:ph type="body" idx="1"/>
          </p:nvPr>
        </p:nvSpPr>
        <p:spPr>
          <a:xfrm>
            <a:off x="671513" y="1600200"/>
            <a:ext cx="7772400" cy="1524000"/>
          </a:xfrm>
        </p:spPr>
        <p:txBody>
          <a:bodyPr/>
          <a:lstStyle/>
          <a:p>
            <a:pPr marL="0" indent="0" algn="ctr">
              <a:buFontTx/>
              <a:buNone/>
            </a:pPr>
            <a:r>
              <a:rPr lang="en-US" sz="2800" dirty="0">
                <a:solidFill>
                  <a:srgbClr val="FFFF00"/>
                </a:solidFill>
                <a:latin typeface="Berlin Sans FB" pitchFamily="34" charset="0"/>
              </a:rPr>
              <a:t>Clinical psychologists: </a:t>
            </a:r>
            <a:r>
              <a:rPr lang="en-US" sz="2800" dirty="0">
                <a:latin typeface="Berlin Sans FB" pitchFamily="34" charset="0"/>
              </a:rPr>
              <a:t>Mostly PhDs. Expert in research, assessment, and therapy, supplemented by a supervised internship.</a:t>
            </a:r>
          </a:p>
        </p:txBody>
      </p:sp>
      <p:sp>
        <p:nvSpPr>
          <p:cNvPr id="2124804" name="Rectangle 4"/>
          <p:cNvSpPr>
            <a:spLocks noChangeArrowheads="1"/>
          </p:cNvSpPr>
          <p:nvPr/>
        </p:nvSpPr>
        <p:spPr bwMode="auto">
          <a:xfrm>
            <a:off x="685800" y="3429000"/>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Font typeface="Wingdings" pitchFamily="2" charset="2"/>
              <a:buNone/>
            </a:pPr>
            <a:r>
              <a:rPr lang="en-US" sz="2800" dirty="0">
                <a:solidFill>
                  <a:srgbClr val="FFFF00"/>
                </a:solidFill>
                <a:latin typeface="Berlin Sans FB" pitchFamily="34" charset="0"/>
              </a:rPr>
              <a:t>Clinical or Psychiatric Social Worker: </a:t>
            </a:r>
            <a:r>
              <a:rPr lang="en-US" sz="2800" dirty="0">
                <a:latin typeface="Berlin Sans FB" pitchFamily="34" charset="0"/>
              </a:rPr>
              <a:t>Master of Social Work plus postgraduate supervision prepares some social workers to offer psychotherapy, mostly to people with everyday personal and family problems.</a:t>
            </a:r>
          </a:p>
        </p:txBody>
      </p:sp>
    </p:spTree>
    <p:extLst>
      <p:ext uri="{BB962C8B-B14F-4D97-AF65-F5344CB8AC3E}">
        <p14:creationId xmlns:p14="http://schemas.microsoft.com/office/powerpoint/2010/main" val="261284625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6" name="Rectangle 2"/>
          <p:cNvSpPr>
            <a:spLocks noGrp="1" noChangeArrowheads="1"/>
          </p:cNvSpPr>
          <p:nvPr>
            <p:ph type="title"/>
          </p:nvPr>
        </p:nvSpPr>
        <p:spPr>
          <a:xfrm>
            <a:off x="671513" y="276225"/>
            <a:ext cx="7772400" cy="1143000"/>
          </a:xfrm>
        </p:spPr>
        <p:txBody>
          <a:bodyPr/>
          <a:lstStyle/>
          <a:p>
            <a:r>
              <a:rPr lang="en-US" sz="4000" dirty="0">
                <a:solidFill>
                  <a:schemeClr val="tx1"/>
                </a:solidFill>
                <a:latin typeface="Berlin Sans FB" pitchFamily="34" charset="0"/>
              </a:rPr>
              <a:t>Therapists &amp; Their Training</a:t>
            </a:r>
          </a:p>
        </p:txBody>
      </p:sp>
      <p:sp>
        <p:nvSpPr>
          <p:cNvPr id="2125827" name="Rectangle 3"/>
          <p:cNvSpPr>
            <a:spLocks noGrp="1" noChangeArrowheads="1"/>
          </p:cNvSpPr>
          <p:nvPr>
            <p:ph type="body" idx="1"/>
          </p:nvPr>
        </p:nvSpPr>
        <p:spPr>
          <a:xfrm>
            <a:off x="671513" y="1600200"/>
            <a:ext cx="7772400" cy="1828800"/>
          </a:xfrm>
        </p:spPr>
        <p:txBody>
          <a:bodyPr/>
          <a:lstStyle/>
          <a:p>
            <a:pPr marL="0" indent="0" algn="ctr">
              <a:buFontTx/>
              <a:buNone/>
            </a:pPr>
            <a:r>
              <a:rPr lang="en-US" sz="2800" dirty="0">
                <a:solidFill>
                  <a:srgbClr val="FFFF00"/>
                </a:solidFill>
                <a:latin typeface="Berlin Sans FB" pitchFamily="34" charset="0"/>
              </a:rPr>
              <a:t>Counselors: </a:t>
            </a:r>
            <a:r>
              <a:rPr lang="en-US" sz="2800" dirty="0">
                <a:latin typeface="Berlin Sans FB" pitchFamily="34" charset="0"/>
              </a:rPr>
              <a:t>Pastoral counselors, abuse counselors work with a problems arising from family relations and substance abuse and with spouse and child abusers and their victims.</a:t>
            </a:r>
          </a:p>
        </p:txBody>
      </p:sp>
      <p:sp>
        <p:nvSpPr>
          <p:cNvPr id="2125828" name="Rectangle 4"/>
          <p:cNvSpPr>
            <a:spLocks noChangeArrowheads="1"/>
          </p:cNvSpPr>
          <p:nvPr/>
        </p:nvSpPr>
        <p:spPr bwMode="auto">
          <a:xfrm>
            <a:off x="685800" y="3657600"/>
            <a:ext cx="777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a:solidFill>
                  <a:srgbClr val="FFFF00"/>
                </a:solidFill>
                <a:latin typeface="Berlin Sans FB" pitchFamily="34" charset="0"/>
              </a:rPr>
              <a:t>Psychiatrists:</a:t>
            </a:r>
            <a:r>
              <a:rPr lang="en-US" sz="2800" dirty="0">
                <a:solidFill>
                  <a:schemeClr val="bg2">
                    <a:lumMod val="50000"/>
                  </a:schemeClr>
                </a:solidFill>
                <a:latin typeface="Berlin Sans FB" pitchFamily="34" charset="0"/>
              </a:rPr>
              <a:t> </a:t>
            </a:r>
            <a:r>
              <a:rPr lang="en-US" sz="2800" dirty="0">
                <a:latin typeface="Berlin Sans FB" pitchFamily="34" charset="0"/>
              </a:rPr>
              <a:t>Physicians who specialize in the treatment of psychological disorders. Not all psychiatrists have had extensive training in psychotherapy, but as MDs they can prescribe medications. </a:t>
            </a:r>
          </a:p>
        </p:txBody>
      </p:sp>
    </p:spTree>
    <p:extLst>
      <p:ext uri="{BB962C8B-B14F-4D97-AF65-F5344CB8AC3E}">
        <p14:creationId xmlns:p14="http://schemas.microsoft.com/office/powerpoint/2010/main" val="362693844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4" name="Rectangle 2"/>
          <p:cNvSpPr>
            <a:spLocks noGrp="1" noChangeArrowheads="1"/>
          </p:cNvSpPr>
          <p:nvPr>
            <p:ph type="title"/>
          </p:nvPr>
        </p:nvSpPr>
        <p:spPr>
          <a:xfrm>
            <a:off x="671513" y="280988"/>
            <a:ext cx="7772400" cy="1143000"/>
          </a:xfrm>
        </p:spPr>
        <p:txBody>
          <a:bodyPr/>
          <a:lstStyle/>
          <a:p>
            <a:r>
              <a:rPr lang="en-US" sz="3600" dirty="0">
                <a:latin typeface="Berlin Sans FB" pitchFamily="34" charset="0"/>
              </a:rPr>
              <a:t>Psychological </a:t>
            </a:r>
            <a:r>
              <a:rPr lang="en-US" sz="3600" dirty="0" smtClean="0">
                <a:latin typeface="Berlin Sans FB" pitchFamily="34" charset="0"/>
              </a:rPr>
              <a:t>Therapies and Treatments </a:t>
            </a:r>
            <a:r>
              <a:rPr lang="en-US" sz="3600" dirty="0">
                <a:latin typeface="Berlin Sans FB" pitchFamily="34" charset="0"/>
              </a:rPr>
              <a:t>are Biopsychosocial in Nature</a:t>
            </a:r>
          </a:p>
        </p:txBody>
      </p:sp>
      <p:pic>
        <p:nvPicPr>
          <p:cNvPr id="2138115" name="Picture 3" descr="MyersPsy8e_f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3050" y="1768475"/>
            <a:ext cx="6019800" cy="478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968437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Grp="1" noChangeArrowheads="1"/>
          </p:cNvSpPr>
          <p:nvPr>
            <p:ph type="ctrTitle"/>
          </p:nvPr>
        </p:nvSpPr>
        <p:spPr>
          <a:xfrm>
            <a:off x="533400" y="533400"/>
            <a:ext cx="7681912" cy="2181225"/>
          </a:xfrm>
        </p:spPr>
        <p:txBody>
          <a:bodyPr/>
          <a:lstStyle/>
          <a:p>
            <a:r>
              <a:rPr lang="en-US" sz="5400" dirty="0">
                <a:latin typeface="Berlin Sans FB" pitchFamily="34" charset="0"/>
              </a:rPr>
              <a:t>The </a:t>
            </a:r>
            <a:r>
              <a:rPr lang="en-US" sz="5400" dirty="0" smtClean="0">
                <a:latin typeface="Berlin Sans FB" pitchFamily="34" charset="0"/>
              </a:rPr>
              <a:t>Biomedical/Somatic </a:t>
            </a:r>
            <a:r>
              <a:rPr lang="en-US" sz="5400" dirty="0">
                <a:latin typeface="Berlin Sans FB" pitchFamily="34" charset="0"/>
              </a:rPr>
              <a:t>Therapies</a:t>
            </a:r>
            <a:br>
              <a:rPr lang="en-US" sz="5400" dirty="0">
                <a:latin typeface="Berlin Sans FB" pitchFamily="34" charset="0"/>
              </a:rPr>
            </a:br>
            <a:r>
              <a:rPr lang="en-US" dirty="0">
                <a:latin typeface="Berlin Sans FB" pitchFamily="34" charset="0"/>
              </a:rPr>
              <a:t/>
            </a:r>
            <a:br>
              <a:rPr lang="en-US" dirty="0">
                <a:latin typeface="Berlin Sans FB" pitchFamily="34" charset="0"/>
              </a:rPr>
            </a:br>
            <a:endParaRPr lang="en-US" sz="3600" dirty="0">
              <a:solidFill>
                <a:schemeClr val="tx1"/>
              </a:solidFill>
              <a:latin typeface="Berlin Sans FB" pitchFamily="34" charset="0"/>
            </a:endParaRPr>
          </a:p>
        </p:txBody>
      </p:sp>
      <p:sp>
        <p:nvSpPr>
          <p:cNvPr id="3" name="Rectangle 2"/>
          <p:cNvSpPr/>
          <p:nvPr/>
        </p:nvSpPr>
        <p:spPr>
          <a:xfrm>
            <a:off x="1676400" y="3064285"/>
            <a:ext cx="6019800" cy="1578894"/>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2800" dirty="0" smtClean="0">
                <a:latin typeface="+mn-lt"/>
                <a:ea typeface="Times New Roman"/>
                <a:cs typeface="Times New Roman"/>
              </a:rPr>
              <a:t>Psychopharmacology</a:t>
            </a:r>
          </a:p>
          <a:p>
            <a:pPr marL="342900" marR="0" lvl="0" indent="-342900">
              <a:lnSpc>
                <a:spcPct val="115000"/>
              </a:lnSpc>
              <a:spcBef>
                <a:spcPts val="0"/>
              </a:spcBef>
              <a:spcAft>
                <a:spcPts val="0"/>
              </a:spcAft>
              <a:buFont typeface="Symbol"/>
              <a:buChar char=""/>
            </a:pPr>
            <a:r>
              <a:rPr lang="en-US" sz="2800" dirty="0" smtClean="0">
                <a:latin typeface="+mn-lt"/>
                <a:ea typeface="Times New Roman"/>
                <a:cs typeface="Times New Roman"/>
              </a:rPr>
              <a:t>Physical treatment techniques</a:t>
            </a:r>
            <a:endParaRPr lang="en-US" sz="2800" dirty="0">
              <a:latin typeface="+mn-lt"/>
              <a:ea typeface="Times New Roman"/>
              <a:cs typeface="Times New Roman"/>
            </a:endParaRPr>
          </a:p>
          <a:p>
            <a:pPr marL="342900" marR="0" lvl="0" indent="-342900">
              <a:lnSpc>
                <a:spcPct val="115000"/>
              </a:lnSpc>
              <a:spcBef>
                <a:spcPts val="0"/>
              </a:spcBef>
              <a:spcAft>
                <a:spcPts val="1000"/>
              </a:spcAft>
              <a:buFont typeface="Symbol"/>
              <a:buChar char=""/>
            </a:pPr>
            <a:r>
              <a:rPr lang="en-US" sz="2800" dirty="0">
                <a:latin typeface="+mn-lt"/>
                <a:ea typeface="Times New Roman"/>
                <a:cs typeface="Times New Roman"/>
              </a:rPr>
              <a:t>Psychosurgery</a:t>
            </a:r>
            <a:endParaRPr lang="en-US" sz="2800" dirty="0">
              <a:effectLst/>
              <a:latin typeface="+mn-lt"/>
              <a:ea typeface="Times New Roman"/>
              <a:cs typeface="Times New Roman"/>
            </a:endParaRPr>
          </a:p>
        </p:txBody>
      </p:sp>
    </p:spTree>
    <p:extLst>
      <p:ext uri="{BB962C8B-B14F-4D97-AF65-F5344CB8AC3E}">
        <p14:creationId xmlns:p14="http://schemas.microsoft.com/office/powerpoint/2010/main" val="11844702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Rectangle 2"/>
          <p:cNvSpPr>
            <a:spLocks noGrp="1" noChangeArrowheads="1"/>
          </p:cNvSpPr>
          <p:nvPr>
            <p:ph type="title"/>
          </p:nvPr>
        </p:nvSpPr>
        <p:spPr>
          <a:xfrm>
            <a:off x="671513" y="257175"/>
            <a:ext cx="7772400" cy="1143000"/>
          </a:xfrm>
        </p:spPr>
        <p:txBody>
          <a:bodyPr/>
          <a:lstStyle/>
          <a:p>
            <a:r>
              <a:rPr lang="en-US" altLang="en-US" sz="4000" dirty="0">
                <a:solidFill>
                  <a:schemeClr val="tx1"/>
                </a:solidFill>
                <a:latin typeface="Berlin Sans FB" pitchFamily="34" charset="0"/>
              </a:rPr>
              <a:t>The Biomedical Therapies</a:t>
            </a:r>
            <a:endParaRPr lang="en-US" sz="4000" dirty="0">
              <a:solidFill>
                <a:schemeClr val="tx1"/>
              </a:solidFill>
              <a:latin typeface="Berlin Sans FB" pitchFamily="34" charset="0"/>
            </a:endParaRPr>
          </a:p>
        </p:txBody>
      </p:sp>
      <p:sp>
        <p:nvSpPr>
          <p:cNvPr id="2134019" name="Rectangle 3"/>
          <p:cNvSpPr>
            <a:spLocks noGrp="1" noChangeArrowheads="1"/>
          </p:cNvSpPr>
          <p:nvPr>
            <p:ph type="body" idx="1"/>
          </p:nvPr>
        </p:nvSpPr>
        <p:spPr>
          <a:xfrm>
            <a:off x="671513" y="1600200"/>
            <a:ext cx="7772400" cy="1066800"/>
          </a:xfrm>
          <a:noFill/>
          <a:ln/>
        </p:spPr>
        <p:txBody>
          <a:bodyPr/>
          <a:lstStyle/>
          <a:p>
            <a:pPr marL="0" indent="0" algn="ctr">
              <a:buFontTx/>
              <a:buNone/>
            </a:pPr>
            <a:r>
              <a:rPr lang="en-US" sz="2800" dirty="0">
                <a:latin typeface="Berlin Sans FB" pitchFamily="34" charset="0"/>
              </a:rPr>
              <a:t>Include physical, medicinal and other forms of biological therapies</a:t>
            </a:r>
            <a:r>
              <a:rPr lang="en-US" sz="2800" dirty="0" smtClean="0">
                <a:latin typeface="Berlin Sans FB" pitchFamily="34" charset="0"/>
              </a:rPr>
              <a:t>.  Sometimes referred to as “</a:t>
            </a:r>
            <a:r>
              <a:rPr lang="en-US" sz="2800" u="sng" dirty="0" smtClean="0">
                <a:solidFill>
                  <a:srgbClr val="FFFF00"/>
                </a:solidFill>
                <a:latin typeface="Berlin Sans FB" pitchFamily="34" charset="0"/>
              </a:rPr>
              <a:t>somatic approach</a:t>
            </a:r>
            <a:r>
              <a:rPr lang="en-US" sz="2800" dirty="0" smtClean="0">
                <a:latin typeface="Berlin Sans FB" pitchFamily="34" charset="0"/>
              </a:rPr>
              <a:t>”</a:t>
            </a:r>
            <a:endParaRPr lang="en-US" sz="2800" dirty="0">
              <a:latin typeface="Berlin Sans FB" pitchFamily="34" charset="0"/>
            </a:endParaRPr>
          </a:p>
        </p:txBody>
      </p:sp>
      <p:sp>
        <p:nvSpPr>
          <p:cNvPr id="2134020" name="Rectangle 4"/>
          <p:cNvSpPr>
            <a:spLocks noChangeArrowheads="1"/>
          </p:cNvSpPr>
          <p:nvPr/>
        </p:nvSpPr>
        <p:spPr bwMode="auto">
          <a:xfrm>
            <a:off x="2386013" y="3429000"/>
            <a:ext cx="4343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AutoNum type="arabicPeriod"/>
            </a:pPr>
            <a:r>
              <a:rPr lang="en-US" sz="2800" dirty="0">
                <a:latin typeface="Berlin Sans FB" pitchFamily="34" charset="0"/>
              </a:rPr>
              <a:t>Drug </a:t>
            </a:r>
            <a:r>
              <a:rPr lang="en-US" sz="2800" dirty="0" smtClean="0">
                <a:latin typeface="Berlin Sans FB" pitchFamily="34" charset="0"/>
              </a:rPr>
              <a:t>Treatments (psychopharmacology)</a:t>
            </a:r>
            <a:endParaRPr lang="en-US" sz="2800" dirty="0">
              <a:latin typeface="Berlin Sans FB" pitchFamily="34" charset="0"/>
            </a:endParaRPr>
          </a:p>
          <a:p>
            <a:pPr marL="609600" indent="-609600">
              <a:spcBef>
                <a:spcPct val="20000"/>
              </a:spcBef>
              <a:buFontTx/>
              <a:buAutoNum type="arabicPeriod"/>
            </a:pPr>
            <a:r>
              <a:rPr lang="en-US" sz="2800" dirty="0" smtClean="0">
                <a:latin typeface="Berlin Sans FB" pitchFamily="34" charset="0"/>
              </a:rPr>
              <a:t>ECT, TMS, insulin</a:t>
            </a:r>
            <a:endParaRPr lang="en-US" sz="2800" dirty="0">
              <a:latin typeface="Berlin Sans FB" pitchFamily="34" charset="0"/>
            </a:endParaRPr>
          </a:p>
          <a:p>
            <a:pPr marL="609600" indent="-609600">
              <a:spcBef>
                <a:spcPct val="20000"/>
              </a:spcBef>
              <a:buFontTx/>
              <a:buAutoNum type="arabicPeriod"/>
            </a:pPr>
            <a:r>
              <a:rPr lang="en-US" sz="2800" dirty="0" smtClean="0">
                <a:latin typeface="Berlin Sans FB" pitchFamily="34" charset="0"/>
              </a:rPr>
              <a:t>Psychosurgery</a:t>
            </a:r>
            <a:endParaRPr lang="en-US" sz="2800" dirty="0">
              <a:latin typeface="Berlin Sans FB" pitchFamily="34" charset="0"/>
            </a:endParaRPr>
          </a:p>
        </p:txBody>
      </p:sp>
    </p:spTree>
    <p:extLst>
      <p:ext uri="{BB962C8B-B14F-4D97-AF65-F5344CB8AC3E}">
        <p14:creationId xmlns:p14="http://schemas.microsoft.com/office/powerpoint/2010/main" val="32728307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2"/>
          <p:cNvSpPr>
            <a:spLocks noGrp="1" noChangeArrowheads="1"/>
          </p:cNvSpPr>
          <p:nvPr>
            <p:ph type="title"/>
          </p:nvPr>
        </p:nvSpPr>
        <p:spPr>
          <a:xfrm>
            <a:off x="676275" y="-3629"/>
            <a:ext cx="7772400" cy="1143000"/>
          </a:xfrm>
        </p:spPr>
        <p:txBody>
          <a:bodyPr/>
          <a:lstStyle/>
          <a:p>
            <a:r>
              <a:rPr lang="en-US" altLang="en-US" sz="4000" dirty="0">
                <a:solidFill>
                  <a:schemeClr val="tx1"/>
                </a:solidFill>
                <a:latin typeface="Berlin Sans FB" pitchFamily="34" charset="0"/>
              </a:rPr>
              <a:t>Drug Therapies</a:t>
            </a:r>
            <a:endParaRPr lang="en-US" sz="4000" dirty="0">
              <a:solidFill>
                <a:schemeClr val="tx1"/>
              </a:solidFill>
              <a:latin typeface="Berlin Sans FB" pitchFamily="34" charset="0"/>
            </a:endParaRPr>
          </a:p>
        </p:txBody>
      </p:sp>
      <p:sp>
        <p:nvSpPr>
          <p:cNvPr id="2135043" name="Rectangle 3"/>
          <p:cNvSpPr>
            <a:spLocks noGrp="1" noChangeArrowheads="1"/>
          </p:cNvSpPr>
          <p:nvPr>
            <p:ph type="body" sz="half" idx="1"/>
          </p:nvPr>
        </p:nvSpPr>
        <p:spPr>
          <a:xfrm>
            <a:off x="600075" y="1143000"/>
            <a:ext cx="7924800" cy="1219200"/>
          </a:xfrm>
          <a:noFill/>
          <a:ln/>
        </p:spPr>
        <p:txBody>
          <a:bodyPr/>
          <a:lstStyle/>
          <a:p>
            <a:pPr marL="0" indent="0" algn="ctr">
              <a:buFontTx/>
              <a:buNone/>
            </a:pPr>
            <a:r>
              <a:rPr lang="en-US" sz="2800" dirty="0">
                <a:latin typeface="Berlin Sans FB" pitchFamily="34" charset="0"/>
              </a:rPr>
              <a:t>Psychopharmacology is the study of drug effects on mind and behavior.</a:t>
            </a:r>
          </a:p>
        </p:txBody>
      </p:sp>
      <p:pic>
        <p:nvPicPr>
          <p:cNvPr id="2135044"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4213" y="2103438"/>
            <a:ext cx="7745412" cy="3735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35045" name="Rectangle 5"/>
          <p:cNvSpPr>
            <a:spLocks noChangeArrowheads="1"/>
          </p:cNvSpPr>
          <p:nvPr/>
        </p:nvSpPr>
        <p:spPr bwMode="auto">
          <a:xfrm>
            <a:off x="600075" y="57912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dirty="0">
                <a:latin typeface="Berlin Sans FB" pitchFamily="34" charset="0"/>
              </a:rPr>
              <a:t>With the advent of drugs, hospitalization in mental institutions has rapidly declined.</a:t>
            </a:r>
          </a:p>
        </p:txBody>
      </p:sp>
    </p:spTree>
    <p:extLst>
      <p:ext uri="{BB962C8B-B14F-4D97-AF65-F5344CB8AC3E}">
        <p14:creationId xmlns:p14="http://schemas.microsoft.com/office/powerpoint/2010/main" val="110525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Rectangle 2"/>
          <p:cNvSpPr>
            <a:spLocks noGrp="1" noChangeArrowheads="1"/>
          </p:cNvSpPr>
          <p:nvPr>
            <p:ph type="title"/>
          </p:nvPr>
        </p:nvSpPr>
        <p:spPr>
          <a:xfrm>
            <a:off x="671513" y="276225"/>
            <a:ext cx="7772400" cy="1143000"/>
          </a:xfrm>
        </p:spPr>
        <p:txBody>
          <a:bodyPr/>
          <a:lstStyle/>
          <a:p>
            <a:r>
              <a:rPr lang="en-US" sz="4000">
                <a:solidFill>
                  <a:schemeClr val="tx1"/>
                </a:solidFill>
                <a:latin typeface="Berlin Sans FB" pitchFamily="34" charset="0"/>
              </a:rPr>
              <a:t>Psychological Therapies</a:t>
            </a:r>
          </a:p>
        </p:txBody>
      </p:sp>
      <p:sp>
        <p:nvSpPr>
          <p:cNvPr id="2060291" name="Rectangle 3"/>
          <p:cNvSpPr>
            <a:spLocks noGrp="1" noChangeArrowheads="1"/>
          </p:cNvSpPr>
          <p:nvPr>
            <p:ph type="body" idx="1"/>
          </p:nvPr>
        </p:nvSpPr>
        <p:spPr>
          <a:xfrm>
            <a:off x="671513" y="1600200"/>
            <a:ext cx="7772400" cy="1371600"/>
          </a:xfrm>
        </p:spPr>
        <p:txBody>
          <a:bodyPr/>
          <a:lstStyle/>
          <a:p>
            <a:pPr marL="0" indent="0" algn="ctr">
              <a:buFont typeface="Wingdings" pitchFamily="2" charset="2"/>
              <a:buNone/>
            </a:pPr>
            <a:r>
              <a:rPr lang="en-US" sz="2800">
                <a:latin typeface="Berlin Sans FB" pitchFamily="34" charset="0"/>
              </a:rPr>
              <a:t>We will look at four major forms of psychotherapy based on different theories on human nature:</a:t>
            </a:r>
          </a:p>
        </p:txBody>
      </p:sp>
      <p:sp>
        <p:nvSpPr>
          <p:cNvPr id="2060292" name="Rectangle 4"/>
          <p:cNvSpPr>
            <a:spLocks noChangeArrowheads="1"/>
          </p:cNvSpPr>
          <p:nvPr/>
        </p:nvSpPr>
        <p:spPr bwMode="auto">
          <a:xfrm>
            <a:off x="2043113" y="3429000"/>
            <a:ext cx="501491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 typeface="Wingdings" pitchFamily="2" charset="2"/>
              <a:buAutoNum type="arabicPeriod"/>
            </a:pPr>
            <a:r>
              <a:rPr lang="en-US" sz="2800">
                <a:latin typeface="Berlin Sans FB" pitchFamily="34" charset="0"/>
              </a:rPr>
              <a:t>Psychoanalytical theory</a:t>
            </a:r>
          </a:p>
          <a:p>
            <a:pPr marL="609600" indent="-609600">
              <a:spcBef>
                <a:spcPct val="20000"/>
              </a:spcBef>
              <a:buFont typeface="Wingdings" pitchFamily="2" charset="2"/>
              <a:buAutoNum type="arabicPeriod"/>
            </a:pPr>
            <a:r>
              <a:rPr lang="en-US" sz="2800">
                <a:latin typeface="Berlin Sans FB" pitchFamily="34" charset="0"/>
              </a:rPr>
              <a:t> Humanistic theory</a:t>
            </a:r>
          </a:p>
          <a:p>
            <a:pPr marL="609600" indent="-609600">
              <a:spcBef>
                <a:spcPct val="20000"/>
              </a:spcBef>
              <a:buFont typeface="Wingdings" pitchFamily="2" charset="2"/>
              <a:buAutoNum type="arabicPeriod"/>
            </a:pPr>
            <a:r>
              <a:rPr lang="en-US" sz="2800">
                <a:latin typeface="Berlin Sans FB" pitchFamily="34" charset="0"/>
              </a:rPr>
              <a:t>Behavioral theory</a:t>
            </a:r>
          </a:p>
          <a:p>
            <a:pPr marL="609600" indent="-609600">
              <a:spcBef>
                <a:spcPct val="20000"/>
              </a:spcBef>
              <a:buFont typeface="Wingdings" pitchFamily="2" charset="2"/>
              <a:buAutoNum type="arabicPeriod"/>
            </a:pPr>
            <a:r>
              <a:rPr lang="en-US" sz="2800">
                <a:latin typeface="Berlin Sans FB" pitchFamily="34" charset="0"/>
              </a:rPr>
              <a:t>Cognitive theory</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90" name="Rectangle 2"/>
          <p:cNvSpPr>
            <a:spLocks noGrp="1" noChangeArrowheads="1"/>
          </p:cNvSpPr>
          <p:nvPr>
            <p:ph type="title"/>
          </p:nvPr>
        </p:nvSpPr>
        <p:spPr>
          <a:xfrm>
            <a:off x="671513" y="285750"/>
            <a:ext cx="7772400" cy="1143000"/>
          </a:xfrm>
        </p:spPr>
        <p:txBody>
          <a:bodyPr/>
          <a:lstStyle/>
          <a:p>
            <a:r>
              <a:rPr lang="en-US" altLang="en-US" sz="4000" dirty="0">
                <a:solidFill>
                  <a:schemeClr val="tx1"/>
                </a:solidFill>
                <a:latin typeface="Berlin Sans FB" pitchFamily="34" charset="0"/>
              </a:rPr>
              <a:t>Drug Therapies</a:t>
            </a:r>
            <a:endParaRPr lang="en-US" sz="4000" dirty="0">
              <a:solidFill>
                <a:schemeClr val="tx1"/>
              </a:solidFill>
              <a:latin typeface="Berlin Sans FB" pitchFamily="34" charset="0"/>
            </a:endParaRPr>
          </a:p>
        </p:txBody>
      </p:sp>
      <p:sp>
        <p:nvSpPr>
          <p:cNvPr id="2137091" name="Rectangle 3"/>
          <p:cNvSpPr>
            <a:spLocks noGrp="1" noChangeArrowheads="1"/>
          </p:cNvSpPr>
          <p:nvPr>
            <p:ph type="body" sz="half" idx="1"/>
          </p:nvPr>
        </p:nvSpPr>
        <p:spPr>
          <a:xfrm>
            <a:off x="590550" y="1600200"/>
            <a:ext cx="7924800" cy="1447800"/>
          </a:xfrm>
          <a:noFill/>
          <a:ln/>
        </p:spPr>
        <p:txBody>
          <a:bodyPr/>
          <a:lstStyle/>
          <a:p>
            <a:pPr marL="0" indent="0" algn="ctr">
              <a:buFontTx/>
              <a:buNone/>
            </a:pPr>
            <a:r>
              <a:rPr lang="en-US" sz="2800" dirty="0">
                <a:latin typeface="Berlin Sans FB" pitchFamily="34" charset="0"/>
              </a:rPr>
              <a:t>However, many patients are left homeless on the streets due to their ill-preparedness to cope independently outside in society.</a:t>
            </a:r>
          </a:p>
        </p:txBody>
      </p:sp>
      <p:pic>
        <p:nvPicPr>
          <p:cNvPr id="2137092"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01838" y="2941638"/>
            <a:ext cx="5110162"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2227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138" name="Rectangle 2"/>
          <p:cNvSpPr>
            <a:spLocks noGrp="1" noChangeArrowheads="1"/>
          </p:cNvSpPr>
          <p:nvPr>
            <p:ph type="title"/>
          </p:nvPr>
        </p:nvSpPr>
        <p:spPr>
          <a:xfrm>
            <a:off x="671513" y="276225"/>
            <a:ext cx="7772400" cy="1143000"/>
          </a:xfrm>
        </p:spPr>
        <p:txBody>
          <a:bodyPr/>
          <a:lstStyle/>
          <a:p>
            <a:r>
              <a:rPr lang="en-US" sz="4000" dirty="0">
                <a:latin typeface="Berlin Sans FB" pitchFamily="34" charset="0"/>
              </a:rPr>
              <a:t>Double-Blind Procedures</a:t>
            </a:r>
          </a:p>
        </p:txBody>
      </p:sp>
      <p:sp>
        <p:nvSpPr>
          <p:cNvPr id="2139139" name="Rectangle 3"/>
          <p:cNvSpPr>
            <a:spLocks noChangeArrowheads="1"/>
          </p:cNvSpPr>
          <p:nvPr/>
        </p:nvSpPr>
        <p:spPr bwMode="auto">
          <a:xfrm>
            <a:off x="533400" y="2057400"/>
            <a:ext cx="46005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latin typeface="Berlin Sans FB" pitchFamily="34" charset="0"/>
              </a:rPr>
              <a:t>To test the effectiveness of a drug patients are tested with the drug and a placebo, in which two groups of patients and medical health professionals are kept blind to who got the drug and who got the placebo.</a:t>
            </a:r>
          </a:p>
        </p:txBody>
      </p:sp>
      <p:pic>
        <p:nvPicPr>
          <p:cNvPr id="2" name="Picture 1"/>
          <p:cNvPicPr>
            <a:picLocks noChangeAspect="1"/>
          </p:cNvPicPr>
          <p:nvPr/>
        </p:nvPicPr>
        <p:blipFill>
          <a:blip r:embed="rId2"/>
          <a:stretch>
            <a:fillRect/>
          </a:stretch>
        </p:blipFill>
        <p:spPr>
          <a:xfrm>
            <a:off x="5486400" y="1981200"/>
            <a:ext cx="2857500" cy="3810000"/>
          </a:xfrm>
          <a:prstGeom prst="rect">
            <a:avLst/>
          </a:prstGeom>
        </p:spPr>
      </p:pic>
    </p:spTree>
    <p:extLst>
      <p:ext uri="{BB962C8B-B14F-4D97-AF65-F5344CB8AC3E}">
        <p14:creationId xmlns:p14="http://schemas.microsoft.com/office/powerpoint/2010/main" val="369284792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2"/>
          <p:cNvSpPr>
            <a:spLocks noGrp="1" noChangeArrowheads="1"/>
          </p:cNvSpPr>
          <p:nvPr>
            <p:ph type="title"/>
          </p:nvPr>
        </p:nvSpPr>
        <p:spPr>
          <a:xfrm>
            <a:off x="682625" y="0"/>
            <a:ext cx="7772400" cy="1143000"/>
          </a:xfrm>
        </p:spPr>
        <p:txBody>
          <a:bodyPr/>
          <a:lstStyle/>
          <a:p>
            <a:r>
              <a:rPr lang="en-US" sz="4000" dirty="0">
                <a:latin typeface="Berlin Sans FB" pitchFamily="34" charset="0"/>
              </a:rPr>
              <a:t> Antipsychotic Drugs</a:t>
            </a:r>
          </a:p>
        </p:txBody>
      </p:sp>
      <p:sp>
        <p:nvSpPr>
          <p:cNvPr id="2141187" name="Rectangle 3"/>
          <p:cNvSpPr>
            <a:spLocks noGrp="1" noChangeArrowheads="1"/>
          </p:cNvSpPr>
          <p:nvPr>
            <p:ph type="body" idx="1"/>
          </p:nvPr>
        </p:nvSpPr>
        <p:spPr>
          <a:xfrm>
            <a:off x="835025" y="986971"/>
            <a:ext cx="7467600" cy="2057400"/>
          </a:xfrm>
          <a:noFill/>
          <a:ln/>
        </p:spPr>
        <p:txBody>
          <a:bodyPr/>
          <a:lstStyle/>
          <a:p>
            <a:pPr marL="0" indent="0" algn="ctr">
              <a:buFontTx/>
              <a:buNone/>
            </a:pPr>
            <a:r>
              <a:rPr lang="en-US" sz="2800" dirty="0">
                <a:solidFill>
                  <a:srgbClr val="FFFF00"/>
                </a:solidFill>
                <a:latin typeface="Berlin Sans FB" pitchFamily="34" charset="0"/>
              </a:rPr>
              <a:t>Classical antipsychotics</a:t>
            </a:r>
            <a:r>
              <a:rPr lang="en-US" sz="2800" dirty="0">
                <a:solidFill>
                  <a:schemeClr val="bg2">
                    <a:lumMod val="50000"/>
                  </a:schemeClr>
                </a:solidFill>
                <a:latin typeface="Berlin Sans FB" pitchFamily="34" charset="0"/>
              </a:rPr>
              <a:t> </a:t>
            </a:r>
            <a:r>
              <a:rPr lang="en-US" sz="2800" dirty="0">
                <a:latin typeface="Berlin Sans FB" pitchFamily="34" charset="0"/>
              </a:rPr>
              <a:t>[Chlorpromazine (</a:t>
            </a:r>
            <a:r>
              <a:rPr lang="en-US" sz="2800" dirty="0" err="1">
                <a:latin typeface="Berlin Sans FB" pitchFamily="34" charset="0"/>
              </a:rPr>
              <a:t>Thorazine</a:t>
            </a:r>
            <a:r>
              <a:rPr lang="en-US" sz="2800" dirty="0">
                <a:latin typeface="Berlin Sans FB" pitchFamily="34" charset="0"/>
              </a:rPr>
              <a:t>)]: Remove a number of positive symptoms associated with schizophrenia, like agitation, delusions and hallucination.</a:t>
            </a:r>
          </a:p>
        </p:txBody>
      </p:sp>
      <p:sp>
        <p:nvSpPr>
          <p:cNvPr id="2141188" name="Rectangle 4"/>
          <p:cNvSpPr>
            <a:spLocks noChangeArrowheads="1"/>
          </p:cNvSpPr>
          <p:nvPr/>
        </p:nvSpPr>
        <p:spPr bwMode="auto">
          <a:xfrm>
            <a:off x="606425" y="2895600"/>
            <a:ext cx="7924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solidFill>
                  <a:srgbClr val="FFFF00"/>
                </a:solidFill>
                <a:latin typeface="Berlin Sans FB" pitchFamily="34" charset="0"/>
              </a:rPr>
              <a:t>Atypical antipsychotics </a:t>
            </a:r>
            <a:r>
              <a:rPr lang="en-US" sz="2800" dirty="0">
                <a:latin typeface="Berlin Sans FB" pitchFamily="34" charset="0"/>
              </a:rPr>
              <a:t>[Clozapine (</a:t>
            </a:r>
            <a:r>
              <a:rPr lang="en-US" sz="2800" dirty="0" err="1">
                <a:latin typeface="Berlin Sans FB" pitchFamily="34" charset="0"/>
              </a:rPr>
              <a:t>Clozaril</a:t>
            </a:r>
            <a:r>
              <a:rPr lang="en-US" sz="2800" dirty="0">
                <a:latin typeface="Berlin Sans FB" pitchFamily="34" charset="0"/>
              </a:rPr>
              <a:t>)]: Remove negative symptoms associated with schizophrenia, like apathy, jumbled thoughts, concentration difficulties, difficulty in interacting with others</a:t>
            </a:r>
            <a:r>
              <a:rPr lang="en-US" sz="2800" dirty="0" smtClean="0">
                <a:latin typeface="Berlin Sans FB" pitchFamily="34" charset="0"/>
              </a:rPr>
              <a:t>.</a:t>
            </a:r>
          </a:p>
          <a:p>
            <a:pPr algn="ctr">
              <a:spcBef>
                <a:spcPct val="20000"/>
              </a:spcBef>
            </a:pPr>
            <a:endParaRPr lang="en-US" sz="2800" dirty="0">
              <a:latin typeface="Berlin Sans FB" pitchFamily="34" charset="0"/>
            </a:endParaRPr>
          </a:p>
          <a:p>
            <a:pPr algn="ctr">
              <a:spcBef>
                <a:spcPct val="20000"/>
              </a:spcBef>
            </a:pPr>
            <a:r>
              <a:rPr lang="en-US" sz="2800" dirty="0" smtClean="0">
                <a:latin typeface="Berlin Sans FB" pitchFamily="34" charset="0"/>
              </a:rPr>
              <a:t>A side effect of neuroleptics is “</a:t>
            </a:r>
            <a:r>
              <a:rPr lang="en-US" sz="2800" u="sng" dirty="0" smtClean="0">
                <a:solidFill>
                  <a:srgbClr val="FFFF00"/>
                </a:solidFill>
                <a:latin typeface="Berlin Sans FB" pitchFamily="34" charset="0"/>
              </a:rPr>
              <a:t>tardive dyskinesia</a:t>
            </a:r>
            <a:r>
              <a:rPr lang="en-US" sz="2800" dirty="0" smtClean="0">
                <a:latin typeface="Berlin Sans FB" pitchFamily="34" charset="0"/>
              </a:rPr>
              <a:t>”</a:t>
            </a:r>
          </a:p>
          <a:p>
            <a:pPr algn="ctr">
              <a:spcBef>
                <a:spcPct val="20000"/>
              </a:spcBef>
            </a:pPr>
            <a:r>
              <a:rPr lang="en-US" sz="2800" dirty="0" smtClean="0">
                <a:latin typeface="Berlin Sans FB" pitchFamily="34" charset="0"/>
              </a:rPr>
              <a:t>-involuntary twitching of muscles of the face, etc.</a:t>
            </a:r>
            <a:endParaRPr lang="en-US" sz="2800" dirty="0">
              <a:latin typeface="Berlin Sans FB" pitchFamily="34" charset="0"/>
            </a:endParaRPr>
          </a:p>
        </p:txBody>
      </p:sp>
    </p:spTree>
    <p:extLst>
      <p:ext uri="{BB962C8B-B14F-4D97-AF65-F5344CB8AC3E}">
        <p14:creationId xmlns:p14="http://schemas.microsoft.com/office/powerpoint/2010/main" val="26854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11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11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234" name="Rectangle 2"/>
          <p:cNvSpPr>
            <a:spLocks noGrp="1" noChangeArrowheads="1"/>
          </p:cNvSpPr>
          <p:nvPr>
            <p:ph type="title"/>
          </p:nvPr>
        </p:nvSpPr>
        <p:spPr>
          <a:xfrm>
            <a:off x="671513" y="276225"/>
            <a:ext cx="7772400" cy="1143000"/>
          </a:xfrm>
        </p:spPr>
        <p:txBody>
          <a:bodyPr/>
          <a:lstStyle/>
          <a:p>
            <a:r>
              <a:rPr lang="en-US" sz="4000" dirty="0">
                <a:latin typeface="Berlin Sans FB" pitchFamily="34" charset="0"/>
              </a:rPr>
              <a:t> Atypical Antipsychotic</a:t>
            </a:r>
          </a:p>
        </p:txBody>
      </p:sp>
      <p:sp>
        <p:nvSpPr>
          <p:cNvPr id="2143235" name="Rectangle 3"/>
          <p:cNvSpPr>
            <a:spLocks noGrp="1" noChangeArrowheads="1"/>
          </p:cNvSpPr>
          <p:nvPr>
            <p:ph type="body" sz="half" idx="1"/>
          </p:nvPr>
        </p:nvSpPr>
        <p:spPr>
          <a:xfrm>
            <a:off x="519113" y="1600200"/>
            <a:ext cx="8077200" cy="1447800"/>
          </a:xfrm>
          <a:noFill/>
          <a:ln/>
        </p:spPr>
        <p:txBody>
          <a:bodyPr/>
          <a:lstStyle/>
          <a:p>
            <a:pPr marL="0" indent="0" algn="ctr">
              <a:buFontTx/>
              <a:buNone/>
            </a:pPr>
            <a:r>
              <a:rPr lang="en-US" sz="2800" dirty="0">
                <a:latin typeface="Berlin Sans FB" pitchFamily="34" charset="0"/>
              </a:rPr>
              <a:t>Clozapine (</a:t>
            </a:r>
            <a:r>
              <a:rPr lang="en-US" sz="2800" dirty="0" err="1">
                <a:latin typeface="Berlin Sans FB" pitchFamily="34" charset="0"/>
              </a:rPr>
              <a:t>Clozaril</a:t>
            </a:r>
            <a:r>
              <a:rPr lang="en-US" sz="2800" dirty="0">
                <a:latin typeface="Berlin Sans FB" pitchFamily="34" charset="0"/>
              </a:rPr>
              <a:t>) blocks receptors for dopamine and serotonin to remove the negative symptoms of schizophrenia.</a:t>
            </a:r>
          </a:p>
        </p:txBody>
      </p:sp>
      <p:pic>
        <p:nvPicPr>
          <p:cNvPr id="2143236"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62188" y="3200400"/>
            <a:ext cx="4586287" cy="337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26254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5283" name="Rectangle 3"/>
          <p:cNvSpPr>
            <a:spLocks noGrp="1" noChangeArrowheads="1"/>
          </p:cNvSpPr>
          <p:nvPr>
            <p:ph type="title"/>
          </p:nvPr>
        </p:nvSpPr>
        <p:spPr>
          <a:xfrm>
            <a:off x="671513" y="276225"/>
            <a:ext cx="7772400" cy="1143000"/>
          </a:xfrm>
        </p:spPr>
        <p:txBody>
          <a:bodyPr/>
          <a:lstStyle/>
          <a:p>
            <a:r>
              <a:rPr lang="en-US" sz="4000" dirty="0">
                <a:latin typeface="Berlin Sans FB" pitchFamily="34" charset="0"/>
              </a:rPr>
              <a:t>Antianxiety Drugs</a:t>
            </a:r>
          </a:p>
        </p:txBody>
      </p:sp>
      <p:sp>
        <p:nvSpPr>
          <p:cNvPr id="2145284" name="Rectangle 4"/>
          <p:cNvSpPr>
            <a:spLocks noGrp="1" noChangeArrowheads="1"/>
          </p:cNvSpPr>
          <p:nvPr>
            <p:ph type="body" sz="half" idx="1"/>
          </p:nvPr>
        </p:nvSpPr>
        <p:spPr>
          <a:xfrm>
            <a:off x="685800" y="1600200"/>
            <a:ext cx="7758113" cy="1828800"/>
          </a:xfrm>
          <a:noFill/>
          <a:ln/>
        </p:spPr>
        <p:txBody>
          <a:bodyPr/>
          <a:lstStyle/>
          <a:p>
            <a:pPr marL="0" indent="0" algn="ctr">
              <a:buFontTx/>
              <a:buNone/>
            </a:pPr>
            <a:r>
              <a:rPr lang="en-US" sz="2800" dirty="0">
                <a:latin typeface="Berlin Sans FB" pitchFamily="34" charset="0"/>
              </a:rPr>
              <a:t>Antianxiety drugs (Xanax and Ativan) depress central nervous system and reduce anxiety and tension by elevating the levels of the Gamma-</a:t>
            </a:r>
            <a:r>
              <a:rPr lang="en-US" sz="2800" dirty="0" err="1">
                <a:latin typeface="Berlin Sans FB" pitchFamily="34" charset="0"/>
              </a:rPr>
              <a:t>aminobutyric</a:t>
            </a:r>
            <a:r>
              <a:rPr lang="en-US" sz="2800" dirty="0">
                <a:latin typeface="Berlin Sans FB" pitchFamily="34" charset="0"/>
              </a:rPr>
              <a:t> acid (</a:t>
            </a:r>
            <a:r>
              <a:rPr lang="en-US" sz="2800" dirty="0">
                <a:solidFill>
                  <a:srgbClr val="FFFF00"/>
                </a:solidFill>
                <a:latin typeface="Berlin Sans FB" pitchFamily="34" charset="0"/>
              </a:rPr>
              <a:t>GABA</a:t>
            </a:r>
            <a:r>
              <a:rPr lang="en-US" sz="2800" dirty="0">
                <a:latin typeface="Berlin Sans FB" pitchFamily="34" charset="0"/>
              </a:rPr>
              <a:t>) neurotransmitter.</a:t>
            </a:r>
          </a:p>
        </p:txBody>
      </p:sp>
      <p:sp>
        <p:nvSpPr>
          <p:cNvPr id="2145285" name="Rectangle 5"/>
          <p:cNvSpPr>
            <a:spLocks noChangeArrowheads="1"/>
          </p:cNvSpPr>
          <p:nvPr/>
        </p:nvSpPr>
        <p:spPr bwMode="auto">
          <a:xfrm>
            <a:off x="823913" y="4038600"/>
            <a:ext cx="74676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dirty="0">
              <a:latin typeface="Berlin Sans FB" pitchFamily="34" charset="0"/>
            </a:endParaRPr>
          </a:p>
        </p:txBody>
      </p:sp>
    </p:spTree>
    <p:extLst>
      <p:ext uri="{BB962C8B-B14F-4D97-AF65-F5344CB8AC3E}">
        <p14:creationId xmlns:p14="http://schemas.microsoft.com/office/powerpoint/2010/main" val="4105260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Rectangle 2"/>
          <p:cNvSpPr>
            <a:spLocks noGrp="1" noChangeArrowheads="1"/>
          </p:cNvSpPr>
          <p:nvPr>
            <p:ph type="title"/>
          </p:nvPr>
        </p:nvSpPr>
        <p:spPr>
          <a:xfrm>
            <a:off x="671513" y="257175"/>
            <a:ext cx="7772400" cy="1143000"/>
          </a:xfrm>
        </p:spPr>
        <p:txBody>
          <a:bodyPr/>
          <a:lstStyle/>
          <a:p>
            <a:r>
              <a:rPr lang="en-US" sz="4000" dirty="0">
                <a:latin typeface="Berlin Sans FB" pitchFamily="34" charset="0"/>
              </a:rPr>
              <a:t>Antidepressant Drugs</a:t>
            </a:r>
          </a:p>
        </p:txBody>
      </p:sp>
      <p:sp>
        <p:nvSpPr>
          <p:cNvPr id="2147331" name="Rectangle 3"/>
          <p:cNvSpPr>
            <a:spLocks noGrp="1" noChangeArrowheads="1"/>
          </p:cNvSpPr>
          <p:nvPr>
            <p:ph type="body" sz="half" idx="1"/>
          </p:nvPr>
        </p:nvSpPr>
        <p:spPr>
          <a:xfrm>
            <a:off x="677863" y="1585913"/>
            <a:ext cx="7758112" cy="1871662"/>
          </a:xfrm>
          <a:noFill/>
          <a:ln/>
        </p:spPr>
        <p:txBody>
          <a:bodyPr/>
          <a:lstStyle/>
          <a:p>
            <a:pPr marL="0" indent="0" algn="ctr">
              <a:buFontTx/>
              <a:buNone/>
            </a:pPr>
            <a:r>
              <a:rPr lang="en-US" sz="2400" dirty="0">
                <a:latin typeface="Berlin Sans FB" pitchFamily="34" charset="0"/>
              </a:rPr>
              <a:t>Antidepressant drugs like Prozac, Zoloft, and Paxil are </a:t>
            </a:r>
            <a:r>
              <a:rPr lang="en-US" sz="2400" dirty="0">
                <a:solidFill>
                  <a:srgbClr val="FFFF00"/>
                </a:solidFill>
                <a:latin typeface="Berlin Sans FB" pitchFamily="34" charset="0"/>
              </a:rPr>
              <a:t>Selective Serotonin Reuptake Inhibitors (SSRIs) </a:t>
            </a:r>
            <a:r>
              <a:rPr lang="en-US" sz="2400" dirty="0">
                <a:latin typeface="Berlin Sans FB" pitchFamily="34" charset="0"/>
              </a:rPr>
              <a:t>and improve mood by elevating the levels of serotonin by inhibiting reuptake.</a:t>
            </a:r>
          </a:p>
        </p:txBody>
      </p:sp>
      <p:pic>
        <p:nvPicPr>
          <p:cNvPr id="2147332"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6563" y="3605213"/>
            <a:ext cx="3157537" cy="302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65683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274638"/>
            <a:ext cx="8458200" cy="1143000"/>
          </a:xfrm>
        </p:spPr>
        <p:txBody>
          <a:bodyPr/>
          <a:lstStyle/>
          <a:p>
            <a:r>
              <a:rPr lang="en-US" altLang="en-US" dirty="0"/>
              <a:t>Prozac and the Brain</a:t>
            </a:r>
          </a:p>
        </p:txBody>
      </p:sp>
      <p:pic>
        <p:nvPicPr>
          <p:cNvPr id="194566" name="Picture 6" descr="Prozac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21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274638"/>
            <a:ext cx="8458200" cy="1143000"/>
          </a:xfrm>
        </p:spPr>
        <p:txBody>
          <a:bodyPr/>
          <a:lstStyle/>
          <a:p>
            <a:r>
              <a:rPr lang="en-US" altLang="en-US" dirty="0"/>
              <a:t>Prozac and the Brain</a:t>
            </a:r>
          </a:p>
        </p:txBody>
      </p:sp>
      <p:pic>
        <p:nvPicPr>
          <p:cNvPr id="196612" name="Picture 4" descr="Prozac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8613"/>
            <a:ext cx="914082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515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4638"/>
            <a:ext cx="8458200" cy="1143000"/>
          </a:xfrm>
        </p:spPr>
        <p:txBody>
          <a:bodyPr/>
          <a:lstStyle/>
          <a:p>
            <a:r>
              <a:rPr lang="en-US" altLang="en-US" dirty="0"/>
              <a:t>Prozac and the Brain</a:t>
            </a:r>
          </a:p>
        </p:txBody>
      </p:sp>
      <p:pic>
        <p:nvPicPr>
          <p:cNvPr id="197636" name="Picture 4" descr="Prozac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8613"/>
            <a:ext cx="914082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327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9378" name="Rectangle 2"/>
          <p:cNvSpPr>
            <a:spLocks noGrp="1" noChangeArrowheads="1"/>
          </p:cNvSpPr>
          <p:nvPr>
            <p:ph type="title"/>
          </p:nvPr>
        </p:nvSpPr>
        <p:spPr>
          <a:xfrm>
            <a:off x="671513" y="280988"/>
            <a:ext cx="7772400" cy="1143000"/>
          </a:xfrm>
        </p:spPr>
        <p:txBody>
          <a:bodyPr/>
          <a:lstStyle/>
          <a:p>
            <a:r>
              <a:rPr lang="en-US" sz="4000" dirty="0">
                <a:latin typeface="Berlin Sans FB" pitchFamily="34" charset="0"/>
              </a:rPr>
              <a:t>Mood-Stabilizing Medications</a:t>
            </a:r>
          </a:p>
        </p:txBody>
      </p:sp>
      <p:sp>
        <p:nvSpPr>
          <p:cNvPr id="2149379" name="Rectangle 3"/>
          <p:cNvSpPr>
            <a:spLocks noGrp="1" noChangeArrowheads="1"/>
          </p:cNvSpPr>
          <p:nvPr>
            <p:ph type="body" idx="1"/>
          </p:nvPr>
        </p:nvSpPr>
        <p:spPr>
          <a:xfrm>
            <a:off x="519113" y="1600200"/>
            <a:ext cx="8062912" cy="1828800"/>
          </a:xfrm>
          <a:noFill/>
          <a:ln/>
        </p:spPr>
        <p:txBody>
          <a:bodyPr/>
          <a:lstStyle/>
          <a:p>
            <a:pPr marL="0" indent="0" algn="ctr">
              <a:buFontTx/>
              <a:buNone/>
            </a:pPr>
            <a:r>
              <a:rPr lang="en-US" sz="2800" u="sng" dirty="0">
                <a:solidFill>
                  <a:srgbClr val="FFFF00"/>
                </a:solidFill>
                <a:latin typeface="Berlin Sans FB" pitchFamily="34" charset="0"/>
              </a:rPr>
              <a:t>Lithium Carbonate </a:t>
            </a:r>
            <a:r>
              <a:rPr lang="en-US" sz="2800" dirty="0">
                <a:latin typeface="Berlin Sans FB" pitchFamily="34" charset="0"/>
              </a:rPr>
              <a:t>a common salt has been used to stabilize manic episodes in </a:t>
            </a:r>
            <a:r>
              <a:rPr lang="en-US" sz="2800" u="sng" dirty="0">
                <a:latin typeface="Berlin Sans FB" pitchFamily="34" charset="0"/>
              </a:rPr>
              <a:t>bipolar</a:t>
            </a:r>
            <a:r>
              <a:rPr lang="en-US" sz="2800" dirty="0">
                <a:latin typeface="Berlin Sans FB" pitchFamily="34" charset="0"/>
              </a:rPr>
              <a:t> disorders. It moderates the levels of norepinephrine and glutamate neurotransmitters.</a:t>
            </a:r>
          </a:p>
        </p:txBody>
      </p:sp>
    </p:spTree>
    <p:extLst>
      <p:ext uri="{BB962C8B-B14F-4D97-AF65-F5344CB8AC3E}">
        <p14:creationId xmlns:p14="http://schemas.microsoft.com/office/powerpoint/2010/main" val="2578344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76400"/>
            <a:ext cx="8305800" cy="1569660"/>
          </a:xfrm>
          <a:prstGeom prst="rect">
            <a:avLst/>
          </a:prstGeom>
        </p:spPr>
        <p:txBody>
          <a:bodyPr wrap="square">
            <a:spAutoFit/>
          </a:bodyPr>
          <a:lstStyle/>
          <a:p>
            <a:pPr algn="ctr">
              <a:spcBef>
                <a:spcPct val="20000"/>
              </a:spcBef>
              <a:buFont typeface="Wingdings" pitchFamily="2" charset="2"/>
              <a:buNone/>
            </a:pPr>
            <a:r>
              <a:rPr lang="en-US" sz="3200" dirty="0" smtClean="0">
                <a:solidFill>
                  <a:srgbClr val="FFFF00"/>
                </a:solidFill>
                <a:latin typeface="Berlin Sans FB" pitchFamily="34" charset="0"/>
              </a:rPr>
              <a:t>2.  Biomedical </a:t>
            </a:r>
            <a:r>
              <a:rPr lang="en-US" sz="3200" dirty="0">
                <a:solidFill>
                  <a:srgbClr val="FFFF00"/>
                </a:solidFill>
                <a:latin typeface="Berlin Sans FB" pitchFamily="34" charset="0"/>
              </a:rPr>
              <a:t>therapy </a:t>
            </a:r>
            <a:r>
              <a:rPr lang="en-US" sz="3200" dirty="0">
                <a:latin typeface="Berlin Sans FB" pitchFamily="34" charset="0"/>
              </a:rPr>
              <a:t>uses drugs or other procedures that act on the patient’s nervous system curing him of psychological disorders.</a:t>
            </a:r>
          </a:p>
        </p:txBody>
      </p:sp>
      <p:sp>
        <p:nvSpPr>
          <p:cNvPr id="6" name="Rectangle 5"/>
          <p:cNvSpPr>
            <a:spLocks noChangeArrowheads="1"/>
          </p:cNvSpPr>
          <p:nvPr/>
        </p:nvSpPr>
        <p:spPr bwMode="auto">
          <a:xfrm>
            <a:off x="838200" y="36576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 typeface="Wingdings" pitchFamily="2" charset="2"/>
              <a:buNone/>
            </a:pPr>
            <a:r>
              <a:rPr lang="en-US" sz="2800" dirty="0" smtClean="0">
                <a:solidFill>
                  <a:srgbClr val="FFFF00"/>
                </a:solidFill>
                <a:latin typeface="Berlin Sans FB" pitchFamily="34" charset="0"/>
              </a:rPr>
              <a:t>3.  An </a:t>
            </a:r>
            <a:r>
              <a:rPr lang="en-US" sz="2800" dirty="0">
                <a:solidFill>
                  <a:srgbClr val="FFFF00"/>
                </a:solidFill>
                <a:latin typeface="Berlin Sans FB" pitchFamily="34" charset="0"/>
              </a:rPr>
              <a:t>E</a:t>
            </a:r>
            <a:r>
              <a:rPr lang="en-US" sz="2800" dirty="0" smtClean="0">
                <a:solidFill>
                  <a:srgbClr val="FFFF00"/>
                </a:solidFill>
                <a:latin typeface="Berlin Sans FB" pitchFamily="34" charset="0"/>
              </a:rPr>
              <a:t>clectic </a:t>
            </a:r>
            <a:r>
              <a:rPr lang="en-US" sz="2800" dirty="0">
                <a:solidFill>
                  <a:srgbClr val="FFFF00"/>
                </a:solidFill>
                <a:latin typeface="Berlin Sans FB" pitchFamily="34" charset="0"/>
              </a:rPr>
              <a:t>approach </a:t>
            </a:r>
            <a:r>
              <a:rPr lang="en-US" sz="2800" dirty="0">
                <a:latin typeface="Berlin Sans FB" pitchFamily="34" charset="0"/>
              </a:rPr>
              <a:t>uses various forms of healing techniques depending on the client’s unique problems</a:t>
            </a:r>
            <a:r>
              <a:rPr lang="en-US" sz="2800" dirty="0" smtClean="0">
                <a:latin typeface="Berlin Sans FB" pitchFamily="34" charset="0"/>
              </a:rPr>
              <a:t>.  Used by about half of therapists today</a:t>
            </a:r>
            <a:endParaRPr lang="en-US" sz="2800" dirty="0">
              <a:latin typeface="Berlin Sans FB" pitchFamily="34" charset="0"/>
            </a:endParaRPr>
          </a:p>
        </p:txBody>
      </p:sp>
    </p:spTree>
    <p:extLst>
      <p:ext uri="{BB962C8B-B14F-4D97-AF65-F5344CB8AC3E}">
        <p14:creationId xmlns:p14="http://schemas.microsoft.com/office/powerpoint/2010/main" val="32966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0"/>
            <a:ext cx="8229600" cy="1143000"/>
          </a:xfrm>
        </p:spPr>
        <p:txBody>
          <a:bodyPr/>
          <a:lstStyle/>
          <a:p>
            <a:r>
              <a:rPr lang="en-US" dirty="0" smtClean="0">
                <a:solidFill>
                  <a:srgbClr val="FFFF00"/>
                </a:solidFill>
              </a:rPr>
              <a:t>Insulin shock therapy</a:t>
            </a:r>
            <a:endParaRPr lang="en-US" dirty="0">
              <a:solidFill>
                <a:srgbClr val="FFFF00"/>
              </a:solidFill>
            </a:endParaRPr>
          </a:p>
        </p:txBody>
      </p:sp>
      <p:sp>
        <p:nvSpPr>
          <p:cNvPr id="7" name="Content Placeholder 6"/>
          <p:cNvSpPr>
            <a:spLocks noGrp="1"/>
          </p:cNvSpPr>
          <p:nvPr>
            <p:ph idx="1"/>
          </p:nvPr>
        </p:nvSpPr>
        <p:spPr>
          <a:xfrm>
            <a:off x="152400" y="1066800"/>
            <a:ext cx="8229600" cy="4983163"/>
          </a:xfrm>
        </p:spPr>
        <p:txBody>
          <a:bodyPr/>
          <a:lstStyle/>
          <a:p>
            <a:r>
              <a:rPr lang="en-US" dirty="0" smtClean="0"/>
              <a:t>Patient given a near lethal overdose of insulin</a:t>
            </a:r>
          </a:p>
          <a:p>
            <a:r>
              <a:rPr lang="en-US" dirty="0" smtClean="0"/>
              <a:t>Would cause a coma </a:t>
            </a:r>
          </a:p>
          <a:p>
            <a:r>
              <a:rPr lang="en-US" dirty="0" smtClean="0"/>
              <a:t>Glucose used to bring patient out</a:t>
            </a:r>
          </a:p>
          <a:p>
            <a:r>
              <a:rPr lang="en-US" dirty="0" smtClean="0"/>
              <a:t>Used over several weeks</a:t>
            </a:r>
          </a:p>
          <a:p>
            <a:r>
              <a:rPr lang="en-US" dirty="0" smtClean="0"/>
              <a:t>1930’s and 1940’s treatment </a:t>
            </a:r>
          </a:p>
          <a:p>
            <a:pPr marL="0" indent="0">
              <a:buNone/>
            </a:pPr>
            <a:r>
              <a:rPr lang="en-US" dirty="0" smtClean="0"/>
              <a:t>    of schizophrenia, </a:t>
            </a:r>
            <a:r>
              <a:rPr lang="en-US" dirty="0"/>
              <a:t> </a:t>
            </a:r>
            <a:r>
              <a:rPr lang="en-US" dirty="0" smtClean="0"/>
              <a:t>replaced by </a:t>
            </a:r>
          </a:p>
          <a:p>
            <a:pPr marL="0" indent="0">
              <a:buNone/>
            </a:pPr>
            <a:r>
              <a:rPr lang="en-US" dirty="0" smtClean="0"/>
              <a:t>    neuroleptics (</a:t>
            </a:r>
            <a:r>
              <a:rPr lang="en-US" dirty="0" err="1" smtClean="0"/>
              <a:t>thorazine</a:t>
            </a:r>
            <a:r>
              <a:rPr lang="en-US" dirty="0" smtClean="0"/>
              <a:t>) in the </a:t>
            </a:r>
          </a:p>
          <a:p>
            <a:pPr marL="0" indent="0">
              <a:buNone/>
            </a:pPr>
            <a:r>
              <a:rPr lang="en-US" dirty="0"/>
              <a:t> </a:t>
            </a:r>
            <a:r>
              <a:rPr lang="en-US" dirty="0" smtClean="0"/>
              <a:t>   later 1950’s and 1960’s</a:t>
            </a:r>
          </a:p>
        </p:txBody>
      </p:sp>
      <p:pic>
        <p:nvPicPr>
          <p:cNvPr id="1026" name="Picture 2" descr="http://www.priory.com/homol/insu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34632"/>
            <a:ext cx="3028949" cy="402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3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26" name="Rectangle 2"/>
          <p:cNvSpPr>
            <a:spLocks noGrp="1" noChangeArrowheads="1"/>
          </p:cNvSpPr>
          <p:nvPr>
            <p:ph type="title"/>
          </p:nvPr>
        </p:nvSpPr>
        <p:spPr>
          <a:xfrm>
            <a:off x="685800" y="0"/>
            <a:ext cx="7772400" cy="838200"/>
          </a:xfrm>
        </p:spPr>
        <p:txBody>
          <a:bodyPr/>
          <a:lstStyle/>
          <a:p>
            <a:r>
              <a:rPr lang="en-US" sz="4000" dirty="0">
                <a:latin typeface="Berlin Sans FB" pitchFamily="34" charset="0"/>
              </a:rPr>
              <a:t>Brain Stimulation</a:t>
            </a:r>
          </a:p>
        </p:txBody>
      </p:sp>
      <p:sp>
        <p:nvSpPr>
          <p:cNvPr id="2151427" name="Rectangle 3"/>
          <p:cNvSpPr>
            <a:spLocks noGrp="1" noChangeArrowheads="1"/>
          </p:cNvSpPr>
          <p:nvPr>
            <p:ph type="body" sz="half" idx="1"/>
          </p:nvPr>
        </p:nvSpPr>
        <p:spPr>
          <a:xfrm>
            <a:off x="228600" y="838200"/>
            <a:ext cx="5257800" cy="5791200"/>
          </a:xfrm>
          <a:noFill/>
          <a:ln/>
        </p:spPr>
        <p:txBody>
          <a:bodyPr/>
          <a:lstStyle/>
          <a:p>
            <a:pPr marL="0" indent="0" algn="ctr">
              <a:buFontTx/>
              <a:buNone/>
            </a:pPr>
            <a:r>
              <a:rPr lang="en-US" sz="2800" dirty="0">
                <a:solidFill>
                  <a:srgbClr val="FFFF00"/>
                </a:solidFill>
                <a:latin typeface="Berlin Sans FB" pitchFamily="34" charset="0"/>
              </a:rPr>
              <a:t>Electroconvulsive Therapy (ECT) </a:t>
            </a:r>
          </a:p>
          <a:p>
            <a:pPr marL="0" indent="0" algn="ctr">
              <a:buFontTx/>
              <a:buNone/>
            </a:pPr>
            <a:r>
              <a:rPr lang="en-US" sz="2800" dirty="0">
                <a:latin typeface="Berlin Sans FB" pitchFamily="34" charset="0"/>
              </a:rPr>
              <a:t>ECT is delivered to severely depressed patients who do not respond to drugs. The patient is anesthetized and is given a muscle relaxant. Patients usually get a 100 volt shock that relieves them of depression</a:t>
            </a:r>
            <a:r>
              <a:rPr lang="en-US" sz="2800" dirty="0" smtClean="0">
                <a:latin typeface="Berlin Sans FB" pitchFamily="34" charset="0"/>
              </a:rPr>
              <a:t>.</a:t>
            </a:r>
          </a:p>
          <a:p>
            <a:pPr marL="0" indent="0" algn="ctr">
              <a:buFontTx/>
              <a:buNone/>
            </a:pPr>
            <a:endParaRPr lang="en-US" sz="2800" dirty="0">
              <a:latin typeface="Berlin Sans FB" pitchFamily="34" charset="0"/>
            </a:endParaRPr>
          </a:p>
          <a:p>
            <a:pPr marL="0" indent="0" algn="ctr">
              <a:buFontTx/>
              <a:buNone/>
            </a:pPr>
            <a:r>
              <a:rPr lang="en-US" sz="2800" dirty="0" smtClean="0">
                <a:latin typeface="Berlin Sans FB" pitchFamily="34" charset="0"/>
              </a:rPr>
              <a:t>-Causes a change in blood flow patterns to help symptoms</a:t>
            </a:r>
          </a:p>
          <a:p>
            <a:pPr marL="0" indent="0" algn="ctr">
              <a:buFontTx/>
              <a:buNone/>
            </a:pPr>
            <a:r>
              <a:rPr lang="en-US" sz="2800" dirty="0" smtClean="0">
                <a:latin typeface="Berlin Sans FB" pitchFamily="34" charset="0"/>
              </a:rPr>
              <a:t>-Also causes memory loss</a:t>
            </a:r>
          </a:p>
          <a:p>
            <a:pPr marL="0" indent="0" algn="ctr">
              <a:buFontTx/>
              <a:buNone/>
            </a:pPr>
            <a:endParaRPr lang="en-US" sz="2800" dirty="0" smtClean="0">
              <a:latin typeface="Berlin Sans FB" pitchFamily="34" charset="0"/>
            </a:endParaRPr>
          </a:p>
          <a:p>
            <a:pPr marL="0" indent="0" algn="ctr">
              <a:buFontTx/>
              <a:buNone/>
            </a:pPr>
            <a:endParaRPr lang="en-US" sz="2800" dirty="0">
              <a:latin typeface="Berlin Sans FB" pitchFamily="34" charset="0"/>
            </a:endParaRPr>
          </a:p>
        </p:txBody>
      </p:sp>
      <p:pic>
        <p:nvPicPr>
          <p:cNvPr id="2151428"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371600"/>
            <a:ext cx="3413125" cy="4681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59116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474" name="Rectangle 2"/>
          <p:cNvSpPr>
            <a:spLocks noGrp="1" noChangeArrowheads="1"/>
          </p:cNvSpPr>
          <p:nvPr>
            <p:ph type="title"/>
          </p:nvPr>
        </p:nvSpPr>
        <p:spPr>
          <a:xfrm>
            <a:off x="671513" y="271463"/>
            <a:ext cx="7772400" cy="1143000"/>
          </a:xfrm>
        </p:spPr>
        <p:txBody>
          <a:bodyPr/>
          <a:lstStyle/>
          <a:p>
            <a:r>
              <a:rPr lang="en-US" sz="4000" dirty="0">
                <a:latin typeface="Berlin Sans FB" pitchFamily="34" charset="0"/>
              </a:rPr>
              <a:t>Alternatives to ECT</a:t>
            </a:r>
          </a:p>
        </p:txBody>
      </p:sp>
      <p:sp>
        <p:nvSpPr>
          <p:cNvPr id="2153475" name="Rectangle 3"/>
          <p:cNvSpPr>
            <a:spLocks noGrp="1" noChangeArrowheads="1"/>
          </p:cNvSpPr>
          <p:nvPr>
            <p:ph type="body" sz="half" idx="1"/>
          </p:nvPr>
        </p:nvSpPr>
        <p:spPr>
          <a:xfrm>
            <a:off x="457200" y="1600200"/>
            <a:ext cx="4038600" cy="4572000"/>
          </a:xfrm>
          <a:noFill/>
          <a:ln/>
        </p:spPr>
        <p:txBody>
          <a:bodyPr/>
          <a:lstStyle/>
          <a:p>
            <a:pPr marL="0" indent="0" algn="ctr">
              <a:buFontTx/>
              <a:buNone/>
            </a:pPr>
            <a:r>
              <a:rPr lang="en-US" sz="2800" dirty="0" err="1">
                <a:solidFill>
                  <a:srgbClr val="FFFF00"/>
                </a:solidFill>
                <a:latin typeface="Berlin Sans FB" pitchFamily="34" charset="0"/>
              </a:rPr>
              <a:t>Transcranial</a:t>
            </a:r>
            <a:r>
              <a:rPr lang="en-US" sz="2800" dirty="0">
                <a:solidFill>
                  <a:srgbClr val="FFFF00"/>
                </a:solidFill>
                <a:latin typeface="Berlin Sans FB" pitchFamily="34" charset="0"/>
              </a:rPr>
              <a:t> Magnetic Stimulation (TMS)</a:t>
            </a:r>
          </a:p>
          <a:p>
            <a:pPr marL="0" indent="0" algn="ctr">
              <a:buFontTx/>
              <a:buNone/>
            </a:pPr>
            <a:endParaRPr lang="en-US" sz="2800" dirty="0">
              <a:solidFill>
                <a:srgbClr val="0000FF"/>
              </a:solidFill>
              <a:latin typeface="Berlin Sans FB" pitchFamily="34" charset="0"/>
            </a:endParaRPr>
          </a:p>
          <a:p>
            <a:pPr marL="0" indent="0" algn="ctr">
              <a:buFontTx/>
              <a:buNone/>
            </a:pPr>
            <a:r>
              <a:rPr lang="en-US" sz="2800" dirty="0">
                <a:latin typeface="Berlin Sans FB" pitchFamily="34" charset="0"/>
              </a:rPr>
              <a:t>In TMS, a pulsating magnetic coil is placed over prefrontal regions of the brain to treat depression, with minimal side effects.</a:t>
            </a:r>
          </a:p>
        </p:txBody>
      </p:sp>
      <p:pic>
        <p:nvPicPr>
          <p:cNvPr id="2153476" name="Picture 4" descr="MyersPsy8e_f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600200"/>
            <a:ext cx="3997325"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16189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title"/>
          </p:nvPr>
        </p:nvSpPr>
        <p:spPr>
          <a:xfrm>
            <a:off x="671513" y="276225"/>
            <a:ext cx="7772400" cy="1143000"/>
          </a:xfrm>
        </p:spPr>
        <p:txBody>
          <a:bodyPr/>
          <a:lstStyle/>
          <a:p>
            <a:r>
              <a:rPr lang="en-US" sz="4000" dirty="0">
                <a:latin typeface="Berlin Sans FB" pitchFamily="34" charset="0"/>
              </a:rPr>
              <a:t>Psychosurgery</a:t>
            </a:r>
          </a:p>
        </p:txBody>
      </p:sp>
      <p:pic>
        <p:nvPicPr>
          <p:cNvPr id="2154499" name="Picture 3" descr="psico08">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0" y="1600200"/>
            <a:ext cx="32289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4500" name="Text Box 4"/>
          <p:cNvSpPr txBox="1">
            <a:spLocks noChangeArrowheads="1"/>
          </p:cNvSpPr>
          <p:nvPr/>
        </p:nvSpPr>
        <p:spPr bwMode="auto">
          <a:xfrm>
            <a:off x="381000" y="1600200"/>
            <a:ext cx="4191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a:latin typeface="Berlin Sans FB" pitchFamily="34" charset="0"/>
              </a:rPr>
              <a:t>Psychosurgery was popular even in Neolithic times. Although used sparingly today, about</a:t>
            </a:r>
          </a:p>
          <a:p>
            <a:pPr algn="ctr"/>
            <a:r>
              <a:rPr lang="en-US" sz="2800" dirty="0">
                <a:latin typeface="Berlin Sans FB" pitchFamily="34" charset="0"/>
              </a:rPr>
              <a:t>200 such operations do take place in the US alone.</a:t>
            </a:r>
          </a:p>
        </p:txBody>
      </p:sp>
      <p:sp>
        <p:nvSpPr>
          <p:cNvPr id="2154501" name="Rectangle 5"/>
          <p:cNvSpPr>
            <a:spLocks noChangeArrowheads="1"/>
          </p:cNvSpPr>
          <p:nvPr/>
        </p:nvSpPr>
        <p:spPr bwMode="auto">
          <a:xfrm rot="5400000">
            <a:off x="7731918" y="5069682"/>
            <a:ext cx="1966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latin typeface="Berlin Sans FB" pitchFamily="34" charset="0"/>
              </a:rPr>
              <a:t>http://www.epub.org.br</a:t>
            </a:r>
          </a:p>
        </p:txBody>
      </p:sp>
    </p:spTree>
    <p:extLst>
      <p:ext uri="{BB962C8B-B14F-4D97-AF65-F5344CB8AC3E}">
        <p14:creationId xmlns:p14="http://schemas.microsoft.com/office/powerpoint/2010/main" val="3226789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title"/>
          </p:nvPr>
        </p:nvSpPr>
        <p:spPr>
          <a:xfrm>
            <a:off x="671513" y="271463"/>
            <a:ext cx="7772400" cy="1143000"/>
          </a:xfrm>
        </p:spPr>
        <p:txBody>
          <a:bodyPr/>
          <a:lstStyle/>
          <a:p>
            <a:r>
              <a:rPr lang="en-US" sz="4000" dirty="0">
                <a:latin typeface="Berlin Sans FB" pitchFamily="34" charset="0"/>
              </a:rPr>
              <a:t>Psychosurgery</a:t>
            </a:r>
          </a:p>
        </p:txBody>
      </p:sp>
      <p:sp>
        <p:nvSpPr>
          <p:cNvPr id="2156547" name="Rectangle 3"/>
          <p:cNvSpPr>
            <a:spLocks noGrp="1" noChangeArrowheads="1"/>
          </p:cNvSpPr>
          <p:nvPr>
            <p:ph type="body" sz="half" idx="1"/>
          </p:nvPr>
        </p:nvSpPr>
        <p:spPr>
          <a:xfrm>
            <a:off x="481013" y="1600200"/>
            <a:ext cx="8153400" cy="1828800"/>
          </a:xfrm>
          <a:noFill/>
          <a:ln/>
        </p:spPr>
        <p:txBody>
          <a:bodyPr/>
          <a:lstStyle/>
          <a:p>
            <a:pPr marL="0" indent="0" algn="ctr">
              <a:buFontTx/>
              <a:buNone/>
            </a:pPr>
            <a:r>
              <a:rPr lang="en-US" sz="2800" dirty="0">
                <a:latin typeface="Berlin Sans FB" pitchFamily="34" charset="0"/>
              </a:rPr>
              <a:t>Psychosurgery is used as a last resort in alleviating psychological disturbances. Psychosurgery is irreversible. Removal of brain tissue changes the mind.</a:t>
            </a:r>
          </a:p>
        </p:txBody>
      </p:sp>
      <p:pic>
        <p:nvPicPr>
          <p:cNvPr id="2156548" name="Picture 4" descr="MyersPsy8e_17UN24 cop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57425" y="3429000"/>
            <a:ext cx="4572000" cy="317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63902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570" name="Rectangle 2"/>
          <p:cNvSpPr>
            <a:spLocks noGrp="1" noChangeArrowheads="1"/>
          </p:cNvSpPr>
          <p:nvPr>
            <p:ph type="title"/>
          </p:nvPr>
        </p:nvSpPr>
        <p:spPr>
          <a:xfrm>
            <a:off x="406362" y="0"/>
            <a:ext cx="8229600" cy="1143000"/>
          </a:xfrm>
        </p:spPr>
        <p:txBody>
          <a:bodyPr/>
          <a:lstStyle/>
          <a:p>
            <a:r>
              <a:rPr lang="en-US" sz="4000" dirty="0">
                <a:latin typeface="Berlin Sans FB" pitchFamily="34" charset="0"/>
              </a:rPr>
              <a:t>Psychosurgery</a:t>
            </a:r>
          </a:p>
        </p:txBody>
      </p:sp>
      <p:sp>
        <p:nvSpPr>
          <p:cNvPr id="4" name="Content Placeholder 3"/>
          <p:cNvSpPr>
            <a:spLocks noGrp="1"/>
          </p:cNvSpPr>
          <p:nvPr>
            <p:ph idx="1"/>
          </p:nvPr>
        </p:nvSpPr>
        <p:spPr>
          <a:xfrm>
            <a:off x="417248" y="1219200"/>
            <a:ext cx="8229600" cy="1828800"/>
          </a:xfrm>
        </p:spPr>
        <p:txBody>
          <a:bodyPr/>
          <a:lstStyle/>
          <a:p>
            <a:r>
              <a:rPr lang="en-US" dirty="0" smtClean="0">
                <a:latin typeface="Berlin Sans FB" pitchFamily="34" charset="0"/>
              </a:rPr>
              <a:t>Modern methods use stereotactic neurosurgery and radiosurgery (</a:t>
            </a:r>
            <a:r>
              <a:rPr lang="en-US" dirty="0" err="1" smtClean="0">
                <a:latin typeface="Berlin Sans FB" pitchFamily="34" charset="0"/>
              </a:rPr>
              <a:t>Laksell</a:t>
            </a:r>
            <a:r>
              <a:rPr lang="en-US" dirty="0" smtClean="0">
                <a:latin typeface="Berlin Sans FB" pitchFamily="34" charset="0"/>
              </a:rPr>
              <a:t>, 1951) that refine older methods of psychosurgery.</a:t>
            </a:r>
          </a:p>
          <a:p>
            <a:r>
              <a:rPr lang="en-US" dirty="0" smtClean="0">
                <a:latin typeface="Berlin Sans FB" pitchFamily="34" charset="0"/>
              </a:rPr>
              <a:t>Lobotomies (Moniz, Freeman) and split-brain (Sperry, </a:t>
            </a:r>
            <a:r>
              <a:rPr lang="en-US" dirty="0" err="1" smtClean="0">
                <a:latin typeface="Berlin Sans FB" pitchFamily="34" charset="0"/>
              </a:rPr>
              <a:t>Gazannaga</a:t>
            </a:r>
            <a:r>
              <a:rPr lang="en-US" dirty="0" smtClean="0">
                <a:latin typeface="Berlin Sans FB" pitchFamily="34" charset="0"/>
              </a:rPr>
              <a:t>)</a:t>
            </a:r>
          </a:p>
          <a:p>
            <a:pPr marL="0" indent="0">
              <a:buNone/>
            </a:pPr>
            <a:endParaRPr lang="en-US" dirty="0"/>
          </a:p>
        </p:txBody>
      </p:sp>
      <p:pic>
        <p:nvPicPr>
          <p:cNvPr id="2107394" name="Picture 2" descr="http://soundportraits.org/images/my_lobotomy-freeman_oper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33337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107396" name="Picture 4" descr="http://nawrot.psych.ndsu.nodak.edu/courses/465projects05/splitbrain/splitbrain4_files/imag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657" y="4038600"/>
            <a:ext cx="3378162"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71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info…</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Know the history of treatment</a:t>
            </a:r>
          </a:p>
          <a:p>
            <a:pPr lvl="1"/>
            <a:r>
              <a:rPr lang="en-US" dirty="0" err="1" smtClean="0"/>
              <a:t>Pinel</a:t>
            </a:r>
            <a:r>
              <a:rPr lang="en-US" dirty="0" smtClean="0"/>
              <a:t> and the medical model</a:t>
            </a:r>
          </a:p>
          <a:p>
            <a:r>
              <a:rPr lang="en-US" dirty="0" smtClean="0"/>
              <a:t>Majority use some form of cognitive (50%)</a:t>
            </a:r>
          </a:p>
          <a:p>
            <a:r>
              <a:rPr lang="en-US" dirty="0" smtClean="0"/>
              <a:t>Know the schools</a:t>
            </a:r>
          </a:p>
          <a:p>
            <a:pPr lvl="1"/>
            <a:r>
              <a:rPr lang="en-US" dirty="0" smtClean="0"/>
              <a:t>Psychoanalytic/psychodynamic approach</a:t>
            </a:r>
          </a:p>
          <a:p>
            <a:pPr lvl="2"/>
            <a:r>
              <a:rPr lang="en-US" dirty="0" smtClean="0"/>
              <a:t>Unconscious mind, relationships, talking therapy</a:t>
            </a:r>
          </a:p>
          <a:p>
            <a:pPr lvl="3"/>
            <a:r>
              <a:rPr lang="en-US" dirty="0" smtClean="0"/>
              <a:t>Freud, Adler, Jung, Horney</a:t>
            </a:r>
          </a:p>
          <a:p>
            <a:pPr lvl="1"/>
            <a:r>
              <a:rPr lang="en-US" dirty="0" smtClean="0"/>
              <a:t>Humanistic approach</a:t>
            </a:r>
          </a:p>
          <a:p>
            <a:pPr lvl="2"/>
            <a:r>
              <a:rPr lang="en-US" dirty="0" smtClean="0"/>
              <a:t>Unconditional positive regard , active listening</a:t>
            </a:r>
          </a:p>
          <a:p>
            <a:pPr lvl="3"/>
            <a:r>
              <a:rPr lang="en-US" dirty="0" smtClean="0"/>
              <a:t>Maslow, ROGERS</a:t>
            </a:r>
          </a:p>
        </p:txBody>
      </p:sp>
    </p:spTree>
    <p:extLst>
      <p:ext uri="{BB962C8B-B14F-4D97-AF65-F5344CB8AC3E}">
        <p14:creationId xmlns:p14="http://schemas.microsoft.com/office/powerpoint/2010/main" val="23172005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smtClean="0"/>
              <a:t>More AP info…</a:t>
            </a:r>
            <a:endParaRPr lang="en-US" dirty="0"/>
          </a:p>
        </p:txBody>
      </p:sp>
      <p:sp>
        <p:nvSpPr>
          <p:cNvPr id="3" name="Content Placeholder 2"/>
          <p:cNvSpPr>
            <a:spLocks noGrp="1"/>
          </p:cNvSpPr>
          <p:nvPr>
            <p:ph idx="1"/>
          </p:nvPr>
        </p:nvSpPr>
        <p:spPr>
          <a:xfrm>
            <a:off x="76200" y="1295400"/>
            <a:ext cx="8915400" cy="4525963"/>
          </a:xfrm>
        </p:spPr>
        <p:txBody>
          <a:bodyPr/>
          <a:lstStyle/>
          <a:p>
            <a:pPr lvl="1"/>
            <a:r>
              <a:rPr lang="en-US" dirty="0" smtClean="0"/>
              <a:t>Behavioral approach</a:t>
            </a:r>
          </a:p>
          <a:p>
            <a:pPr lvl="2"/>
            <a:r>
              <a:rPr lang="en-US" dirty="0" smtClean="0"/>
              <a:t>Counter conditioning, token economy, systematic desensitization (Skinner, Garcia)</a:t>
            </a:r>
          </a:p>
          <a:p>
            <a:pPr lvl="1"/>
            <a:r>
              <a:rPr lang="en-US" dirty="0" smtClean="0"/>
              <a:t>Cognitive approach</a:t>
            </a:r>
          </a:p>
          <a:p>
            <a:pPr lvl="2"/>
            <a:r>
              <a:rPr lang="en-US" dirty="0" smtClean="0"/>
              <a:t>Perceptions and thinking (</a:t>
            </a:r>
            <a:r>
              <a:rPr lang="en-US" dirty="0" err="1" smtClean="0"/>
              <a:t>Bandura</a:t>
            </a:r>
            <a:r>
              <a:rPr lang="en-US" dirty="0" smtClean="0"/>
              <a:t>, Seligman, </a:t>
            </a:r>
            <a:r>
              <a:rPr lang="en-US" dirty="0" err="1" smtClean="0"/>
              <a:t>Rotter</a:t>
            </a:r>
            <a:r>
              <a:rPr lang="en-US" dirty="0" smtClean="0"/>
              <a:t>), rational-emotive (Ellis), triad (Beck)</a:t>
            </a:r>
            <a:endParaRPr lang="en-US" dirty="0"/>
          </a:p>
          <a:p>
            <a:pPr lvl="1"/>
            <a:r>
              <a:rPr lang="en-US" dirty="0"/>
              <a:t>Biomedical </a:t>
            </a:r>
            <a:r>
              <a:rPr lang="en-US" dirty="0" smtClean="0"/>
              <a:t>approach</a:t>
            </a:r>
          </a:p>
          <a:p>
            <a:pPr lvl="2"/>
            <a:r>
              <a:rPr lang="en-US" dirty="0" err="1" smtClean="0"/>
              <a:t>Thorazine</a:t>
            </a:r>
            <a:r>
              <a:rPr lang="en-US" dirty="0" smtClean="0"/>
              <a:t>/</a:t>
            </a:r>
            <a:r>
              <a:rPr lang="en-US" dirty="0" err="1" smtClean="0"/>
              <a:t>clozaril</a:t>
            </a:r>
            <a:r>
              <a:rPr lang="en-US" dirty="0" smtClean="0"/>
              <a:t>-schizophrenia, SSRI-depression, GABA-anxiety, Lithium-mania</a:t>
            </a:r>
          </a:p>
          <a:p>
            <a:pPr lvl="2"/>
            <a:r>
              <a:rPr lang="en-US" dirty="0" smtClean="0"/>
              <a:t>Psychosurgery, split-brain, lobotomy, ECT, </a:t>
            </a:r>
            <a:r>
              <a:rPr lang="en-US" dirty="0" err="1" smtClean="0"/>
              <a:t>rTMS</a:t>
            </a:r>
            <a:r>
              <a:rPr lang="en-US" dirty="0" smtClean="0"/>
              <a:t>, insulin</a:t>
            </a:r>
          </a:p>
          <a:p>
            <a:r>
              <a:rPr lang="en-US" dirty="0" err="1" smtClean="0"/>
              <a:t>Rosenhan</a:t>
            </a:r>
            <a:r>
              <a:rPr lang="en-US" dirty="0" smtClean="0"/>
              <a:t> hospital study (labeling, unethical)</a:t>
            </a:r>
          </a:p>
          <a:p>
            <a:endParaRPr lang="en-US" dirty="0"/>
          </a:p>
        </p:txBody>
      </p:sp>
    </p:spTree>
    <p:extLst>
      <p:ext uri="{BB962C8B-B14F-4D97-AF65-F5344CB8AC3E}">
        <p14:creationId xmlns:p14="http://schemas.microsoft.com/office/powerpoint/2010/main" val="398427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title"/>
          </p:nvPr>
        </p:nvSpPr>
        <p:spPr>
          <a:xfrm>
            <a:off x="671513" y="271463"/>
            <a:ext cx="7772400" cy="1143000"/>
          </a:xfrm>
        </p:spPr>
        <p:txBody>
          <a:bodyPr/>
          <a:lstStyle/>
          <a:p>
            <a:r>
              <a:rPr lang="en-US" sz="4000">
                <a:solidFill>
                  <a:schemeClr val="tx1"/>
                </a:solidFill>
                <a:latin typeface="Berlin Sans FB" pitchFamily="34" charset="0"/>
              </a:rPr>
              <a:t>Psychoanalysis</a:t>
            </a:r>
          </a:p>
        </p:txBody>
      </p:sp>
      <p:sp>
        <p:nvSpPr>
          <p:cNvPr id="2062339" name="Rectangle 3"/>
          <p:cNvSpPr>
            <a:spLocks noGrp="1" noChangeArrowheads="1"/>
          </p:cNvSpPr>
          <p:nvPr>
            <p:ph type="body" sz="half" idx="1"/>
          </p:nvPr>
        </p:nvSpPr>
        <p:spPr>
          <a:xfrm>
            <a:off x="671513" y="1600200"/>
            <a:ext cx="7772400" cy="1219200"/>
          </a:xfrm>
        </p:spPr>
        <p:txBody>
          <a:bodyPr/>
          <a:lstStyle/>
          <a:p>
            <a:pPr marL="0" indent="0" algn="ctr">
              <a:buFont typeface="Wingdings" pitchFamily="2" charset="2"/>
              <a:buNone/>
            </a:pPr>
            <a:r>
              <a:rPr lang="en-US" sz="2800" dirty="0">
                <a:latin typeface="Berlin Sans FB" pitchFamily="34" charset="0"/>
              </a:rPr>
              <a:t>The first formal psychotherapy to emerge was psychoanalysis developed by Sigmund Freud. </a:t>
            </a:r>
            <a:endParaRPr lang="en-US" sz="2800" dirty="0">
              <a:solidFill>
                <a:srgbClr val="6600CC"/>
              </a:solidFill>
              <a:latin typeface="Berlin Sans FB" pitchFamily="34" charset="0"/>
            </a:endParaRPr>
          </a:p>
        </p:txBody>
      </p:sp>
      <p:pic>
        <p:nvPicPr>
          <p:cNvPr id="2062340" name="Picture 4" descr="MyersPsy8e_17UN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800" y="2773363"/>
            <a:ext cx="8002588" cy="2584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341" name="Text Box 5"/>
          <p:cNvSpPr txBox="1">
            <a:spLocks noChangeArrowheads="1"/>
          </p:cNvSpPr>
          <p:nvPr/>
        </p:nvSpPr>
        <p:spPr bwMode="auto">
          <a:xfrm>
            <a:off x="2695575" y="5546725"/>
            <a:ext cx="34628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Berlin Sans FB" pitchFamily="34" charset="0"/>
              </a:rPr>
              <a:t>Sigmund Freud's famous couch</a:t>
            </a:r>
          </a:p>
        </p:txBody>
      </p:sp>
      <p:sp>
        <p:nvSpPr>
          <p:cNvPr id="2062342" name="Text Box 6"/>
          <p:cNvSpPr txBox="1">
            <a:spLocks noChangeArrowheads="1"/>
          </p:cNvSpPr>
          <p:nvPr/>
        </p:nvSpPr>
        <p:spPr bwMode="auto">
          <a:xfrm rot="5400000">
            <a:off x="7888311" y="4696297"/>
            <a:ext cx="1111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900">
                <a:latin typeface="Berlin Sans FB" pitchFamily="34" charset="0"/>
              </a:rPr>
              <a:t>Edmund Engleman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Rectangle 2"/>
          <p:cNvSpPr>
            <a:spLocks noGrp="1" noChangeArrowheads="1"/>
          </p:cNvSpPr>
          <p:nvPr>
            <p:ph type="title"/>
          </p:nvPr>
        </p:nvSpPr>
        <p:spPr>
          <a:xfrm>
            <a:off x="671513" y="276225"/>
            <a:ext cx="7772400" cy="1143000"/>
          </a:xfrm>
        </p:spPr>
        <p:txBody>
          <a:bodyPr/>
          <a:lstStyle/>
          <a:p>
            <a:r>
              <a:rPr lang="en-US" sz="4000">
                <a:solidFill>
                  <a:schemeClr val="tx1"/>
                </a:solidFill>
                <a:latin typeface="Berlin Sans FB" pitchFamily="34" charset="0"/>
              </a:rPr>
              <a:t>Psychoanalysis: Aims</a:t>
            </a:r>
          </a:p>
        </p:txBody>
      </p:sp>
      <p:sp>
        <p:nvSpPr>
          <p:cNvPr id="2063363" name="Rectangle 3"/>
          <p:cNvSpPr>
            <a:spLocks noGrp="1" noChangeArrowheads="1"/>
          </p:cNvSpPr>
          <p:nvPr>
            <p:ph type="body" idx="1"/>
          </p:nvPr>
        </p:nvSpPr>
        <p:spPr>
          <a:xfrm>
            <a:off x="0" y="1600200"/>
            <a:ext cx="8991599" cy="2362200"/>
          </a:xfrm>
        </p:spPr>
        <p:txBody>
          <a:bodyPr/>
          <a:lstStyle/>
          <a:p>
            <a:r>
              <a:rPr lang="en-US" sz="2800" dirty="0" smtClean="0">
                <a:latin typeface="Berlin Sans FB" pitchFamily="34" charset="0"/>
              </a:rPr>
              <a:t>The </a:t>
            </a:r>
            <a:r>
              <a:rPr lang="en-US" sz="2800" dirty="0">
                <a:latin typeface="Berlin Sans FB" pitchFamily="34" charset="0"/>
              </a:rPr>
              <a:t>aim of psychoanalysis is to bring repressed feelings into conscious awareness where the patient can deal with them</a:t>
            </a:r>
            <a:r>
              <a:rPr lang="en-US" sz="2800" dirty="0" smtClean="0">
                <a:latin typeface="Berlin Sans FB" pitchFamily="34" charset="0"/>
              </a:rPr>
              <a:t>. </a:t>
            </a:r>
            <a:r>
              <a:rPr lang="en-US" sz="2800" dirty="0" smtClean="0">
                <a:solidFill>
                  <a:srgbClr val="FFFF00"/>
                </a:solidFill>
                <a:latin typeface="Berlin Sans FB" pitchFamily="34" charset="0"/>
              </a:rPr>
              <a:t>“Know-thyself”.</a:t>
            </a:r>
            <a:endParaRPr lang="en-US" sz="2800" dirty="0">
              <a:solidFill>
                <a:srgbClr val="FFFF00"/>
              </a:solidFill>
              <a:latin typeface="Berlin Sans FB" pitchFamily="34" charset="0"/>
            </a:endParaRPr>
          </a:p>
        </p:txBody>
      </p:sp>
      <p:sp>
        <p:nvSpPr>
          <p:cNvPr id="2063364" name="Rectangle 4"/>
          <p:cNvSpPr>
            <a:spLocks noChangeArrowheads="1"/>
          </p:cNvSpPr>
          <p:nvPr/>
        </p:nvSpPr>
        <p:spPr bwMode="auto">
          <a:xfrm>
            <a:off x="0" y="3048000"/>
            <a:ext cx="899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Font typeface="Arial" pitchFamily="34" charset="0"/>
              <a:buChar char="•"/>
            </a:pPr>
            <a:r>
              <a:rPr lang="en-US" sz="2800" dirty="0">
                <a:latin typeface="Berlin Sans FB" pitchFamily="34" charset="0"/>
              </a:rPr>
              <a:t>When energy devoted </a:t>
            </a:r>
            <a:endParaRPr lang="en-US" sz="2800" dirty="0" smtClean="0">
              <a:latin typeface="Berlin Sans FB" pitchFamily="34" charset="0"/>
            </a:endParaRPr>
          </a:p>
          <a:p>
            <a:pPr>
              <a:spcBef>
                <a:spcPct val="20000"/>
              </a:spcBef>
            </a:pPr>
            <a:r>
              <a:rPr lang="en-US" sz="2800" dirty="0">
                <a:latin typeface="Berlin Sans FB" pitchFamily="34" charset="0"/>
              </a:rPr>
              <a:t>	</a:t>
            </a:r>
            <a:r>
              <a:rPr lang="en-US" sz="2800" dirty="0" smtClean="0">
                <a:latin typeface="Berlin Sans FB" pitchFamily="34" charset="0"/>
              </a:rPr>
              <a:t>to id-ego-superego </a:t>
            </a:r>
          </a:p>
          <a:p>
            <a:pPr>
              <a:spcBef>
                <a:spcPct val="20000"/>
              </a:spcBef>
              <a:buFont typeface="Wingdings" pitchFamily="2" charset="2"/>
              <a:buNone/>
            </a:pPr>
            <a:r>
              <a:rPr lang="en-US" sz="2800" dirty="0" smtClean="0">
                <a:latin typeface="Berlin Sans FB" pitchFamily="34" charset="0"/>
              </a:rPr>
              <a:t>	conflict is </a:t>
            </a:r>
            <a:r>
              <a:rPr lang="en-US" sz="2800" dirty="0">
                <a:latin typeface="Berlin Sans FB" pitchFamily="34" charset="0"/>
              </a:rPr>
              <a:t>released, </a:t>
            </a:r>
            <a:endParaRPr lang="en-US" sz="2800" dirty="0" smtClean="0">
              <a:latin typeface="Berlin Sans FB" pitchFamily="34" charset="0"/>
            </a:endParaRPr>
          </a:p>
          <a:p>
            <a:pPr>
              <a:spcBef>
                <a:spcPct val="20000"/>
              </a:spcBef>
              <a:buFont typeface="Wingdings" pitchFamily="2" charset="2"/>
              <a:buNone/>
            </a:pPr>
            <a:r>
              <a:rPr lang="en-US" sz="2800" dirty="0">
                <a:latin typeface="Berlin Sans FB" pitchFamily="34" charset="0"/>
              </a:rPr>
              <a:t>	</a:t>
            </a:r>
            <a:r>
              <a:rPr lang="en-US" sz="2800" dirty="0" smtClean="0">
                <a:latin typeface="Berlin Sans FB" pitchFamily="34" charset="0"/>
              </a:rPr>
              <a:t>the </a:t>
            </a:r>
            <a:r>
              <a:rPr lang="en-US" sz="2800" dirty="0">
                <a:latin typeface="Berlin Sans FB" pitchFamily="34" charset="0"/>
              </a:rPr>
              <a:t>patient’s </a:t>
            </a:r>
            <a:endParaRPr lang="en-US" sz="2800" dirty="0" smtClean="0">
              <a:latin typeface="Berlin Sans FB" pitchFamily="34" charset="0"/>
            </a:endParaRPr>
          </a:p>
          <a:p>
            <a:pPr>
              <a:spcBef>
                <a:spcPct val="20000"/>
              </a:spcBef>
              <a:buFont typeface="Wingdings" pitchFamily="2" charset="2"/>
              <a:buNone/>
            </a:pPr>
            <a:r>
              <a:rPr lang="en-US" sz="2800" dirty="0" smtClean="0">
                <a:latin typeface="Berlin Sans FB" pitchFamily="34" charset="0"/>
              </a:rPr>
              <a:t>	anxiety </a:t>
            </a:r>
            <a:r>
              <a:rPr lang="en-US" sz="2800" dirty="0">
                <a:latin typeface="Berlin Sans FB" pitchFamily="34" charset="0"/>
              </a:rPr>
              <a:t>lessens.</a:t>
            </a:r>
            <a:endParaRPr lang="en-US" sz="2800" dirty="0">
              <a:solidFill>
                <a:srgbClr val="6600CC"/>
              </a:solidFill>
              <a:latin typeface="Berlin Sans FB" pitchFamily="34" charset="0"/>
            </a:endParaRPr>
          </a:p>
        </p:txBody>
      </p:sp>
      <p:pic>
        <p:nvPicPr>
          <p:cNvPr id="6" name="Picture 4" descr="Blair-Broeker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14" y="2819400"/>
            <a:ext cx="5213372" cy="402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3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33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33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33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3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ustom 1">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10339</TotalTime>
  <Words>4224</Words>
  <Application>Microsoft Office PowerPoint</Application>
  <PresentationFormat>On-screen Show (4:3)</PresentationFormat>
  <Paragraphs>486</Paragraphs>
  <Slides>77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Berlin Sans FB</vt:lpstr>
      <vt:lpstr>Symbol</vt:lpstr>
      <vt:lpstr>Times New Roman</vt:lpstr>
      <vt:lpstr>Wingdings</vt:lpstr>
      <vt:lpstr>Default Design</vt:lpstr>
      <vt:lpstr>Treatment and Therapy  </vt:lpstr>
      <vt:lpstr>History of Treatment</vt:lpstr>
      <vt:lpstr>History of Insane Treatment</vt:lpstr>
      <vt:lpstr>Through the 20th century</vt:lpstr>
      <vt:lpstr>Types of Therapies</vt:lpstr>
      <vt:lpstr>Psychological Therapies</vt:lpstr>
      <vt:lpstr>PowerPoint Presentation</vt:lpstr>
      <vt:lpstr>Psychoanalysis</vt:lpstr>
      <vt:lpstr>Psychoanalysis: Aims</vt:lpstr>
      <vt:lpstr>Psychoanalysis: Methods</vt:lpstr>
      <vt:lpstr>Psychoanalysis: Methods</vt:lpstr>
      <vt:lpstr>Dream Interpretation</vt:lpstr>
      <vt:lpstr>Psychoanalysis: Criticisms</vt:lpstr>
      <vt:lpstr>Three psychodynamic approaches: (focus more on society and our relationships with others)</vt:lpstr>
      <vt:lpstr>Psychodynamic Therapies</vt:lpstr>
      <vt:lpstr>Psychodynamic Therapies</vt:lpstr>
      <vt:lpstr>More therapy…</vt:lpstr>
      <vt:lpstr>Humanistic Therapies</vt:lpstr>
      <vt:lpstr>Person-Centered Therapy</vt:lpstr>
      <vt:lpstr>Humanistic Therapy</vt:lpstr>
      <vt:lpstr>Behavior Therapy</vt:lpstr>
      <vt:lpstr>Classical Conditioning Techniques</vt:lpstr>
      <vt:lpstr>Exposure Therapy</vt:lpstr>
      <vt:lpstr>Systematic Desensitization</vt:lpstr>
      <vt:lpstr>Aversive Conditioning--Garcia</vt:lpstr>
      <vt:lpstr>Aversive Conditioning</vt:lpstr>
      <vt:lpstr>Aversive Conditioning</vt:lpstr>
      <vt:lpstr>Aversive Conditioning</vt:lpstr>
      <vt:lpstr>Virtual reality </vt:lpstr>
      <vt:lpstr>Some evasive types of counterconditioning</vt:lpstr>
      <vt:lpstr>Operant Conditioning</vt:lpstr>
      <vt:lpstr>Token Economy</vt:lpstr>
      <vt:lpstr>Therapy continued…</vt:lpstr>
      <vt:lpstr>Cognitive Therapy</vt:lpstr>
      <vt:lpstr>Some Cognitivists…Remember these guys?</vt:lpstr>
      <vt:lpstr>Case Study</vt:lpstr>
      <vt:lpstr>Cognitive Therapy for Depression</vt:lpstr>
      <vt:lpstr>Cognitive Therapy for Depression</vt:lpstr>
      <vt:lpstr>The ABC Model</vt:lpstr>
      <vt:lpstr>Cognitive Therapy   Stress Inoculation Training</vt:lpstr>
      <vt:lpstr>Cognitive-Behavior Therapy</vt:lpstr>
      <vt:lpstr>Group Therapy</vt:lpstr>
      <vt:lpstr>Family Therapy</vt:lpstr>
      <vt:lpstr>Evaluating Therapies</vt:lpstr>
      <vt:lpstr>Evaluating Psychotherapies</vt:lpstr>
      <vt:lpstr>Is Psychotherapy Effective?</vt:lpstr>
      <vt:lpstr>Client’s Perceptions</vt:lpstr>
      <vt:lpstr>Clinician’s Perceptions</vt:lpstr>
      <vt:lpstr>The Relative Effectiveness of Different Therapies</vt:lpstr>
      <vt:lpstr>Evaluating Alternative Therapies</vt:lpstr>
      <vt:lpstr>Eye Movement Desensitization and Reprocessing (EMDR)</vt:lpstr>
      <vt:lpstr>Light Exposure Therapy</vt:lpstr>
      <vt:lpstr>Commonalities Among Psychotherapies</vt:lpstr>
      <vt:lpstr>Therapists &amp; Their Training</vt:lpstr>
      <vt:lpstr>Therapists &amp; Their Training</vt:lpstr>
      <vt:lpstr>Psychological Therapies and Treatments are Biopsychosocial in Nature</vt:lpstr>
      <vt:lpstr>The Biomedical/Somatic Therapies  </vt:lpstr>
      <vt:lpstr>The Biomedical Therapies</vt:lpstr>
      <vt:lpstr>Drug Therapies</vt:lpstr>
      <vt:lpstr>Drug Therapies</vt:lpstr>
      <vt:lpstr>Double-Blind Procedures</vt:lpstr>
      <vt:lpstr> Antipsychotic Drugs</vt:lpstr>
      <vt:lpstr> Atypical Antipsychotic</vt:lpstr>
      <vt:lpstr>Antianxiety Drugs</vt:lpstr>
      <vt:lpstr>Antidepressant Drugs</vt:lpstr>
      <vt:lpstr>Prozac and the Brain</vt:lpstr>
      <vt:lpstr>Prozac and the Brain</vt:lpstr>
      <vt:lpstr>Prozac and the Brain</vt:lpstr>
      <vt:lpstr>Mood-Stabilizing Medications</vt:lpstr>
      <vt:lpstr>Insulin shock therapy</vt:lpstr>
      <vt:lpstr>Brain Stimulation</vt:lpstr>
      <vt:lpstr>Alternatives to ECT</vt:lpstr>
      <vt:lpstr>Psychosurgery</vt:lpstr>
      <vt:lpstr>Psychosurgery</vt:lpstr>
      <vt:lpstr>Psychosurgery</vt:lpstr>
      <vt:lpstr>AP info…</vt:lpstr>
      <vt:lpstr>More AP info…</vt:lpstr>
    </vt:vector>
  </TitlesOfParts>
  <Company>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and Scope of Psychology Module 1</dc:title>
  <dc:creator>HSU</dc:creator>
  <cp:lastModifiedBy>Walton, Yushever</cp:lastModifiedBy>
  <cp:revision>408</cp:revision>
  <dcterms:created xsi:type="dcterms:W3CDTF">2005-12-22T19:06:43Z</dcterms:created>
  <dcterms:modified xsi:type="dcterms:W3CDTF">2019-08-14T18:55:02Z</dcterms:modified>
</cp:coreProperties>
</file>