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305"/>
  </p:notesMasterIdLst>
  <p:handoutMasterIdLst>
    <p:handoutMasterId r:id="rId306"/>
  </p:handoutMasterIdLst>
  <p:sldIdLst>
    <p:sldId id="315" r:id="rId2"/>
    <p:sldId id="320" r:id="rId3"/>
    <p:sldId id="378" r:id="rId4"/>
    <p:sldId id="379" r:id="rId5"/>
    <p:sldId id="323" r:id="rId6"/>
    <p:sldId id="415" r:id="rId7"/>
    <p:sldId id="325" r:id="rId8"/>
    <p:sldId id="380" r:id="rId9"/>
    <p:sldId id="381" r:id="rId10"/>
    <p:sldId id="382" r:id="rId11"/>
    <p:sldId id="411" r:id="rId12"/>
    <p:sldId id="416" r:id="rId13"/>
    <p:sldId id="417" r:id="rId14"/>
    <p:sldId id="418" r:id="rId15"/>
    <p:sldId id="419" r:id="rId16"/>
    <p:sldId id="328" r:id="rId17"/>
    <p:sldId id="387" r:id="rId18"/>
    <p:sldId id="330" r:id="rId19"/>
    <p:sldId id="388" r:id="rId20"/>
    <p:sldId id="331" r:id="rId21"/>
    <p:sldId id="389" r:id="rId22"/>
    <p:sldId id="332" r:id="rId23"/>
    <p:sldId id="333" r:id="rId24"/>
    <p:sldId id="334" r:id="rId25"/>
    <p:sldId id="335" r:id="rId26"/>
    <p:sldId id="337" r:id="rId27"/>
    <p:sldId id="338" r:id="rId28"/>
    <p:sldId id="339" r:id="rId29"/>
    <p:sldId id="410" r:id="rId30"/>
    <p:sldId id="383" r:id="rId31"/>
    <p:sldId id="384" r:id="rId32"/>
    <p:sldId id="385" r:id="rId33"/>
    <p:sldId id="386" r:id="rId34"/>
    <p:sldId id="340" r:id="rId35"/>
    <p:sldId id="342" r:id="rId36"/>
    <p:sldId id="377" r:id="rId37"/>
    <p:sldId id="343" r:id="rId38"/>
    <p:sldId id="345" r:id="rId39"/>
    <p:sldId id="391" r:id="rId40"/>
    <p:sldId id="392" r:id="rId41"/>
    <p:sldId id="393" r:id="rId42"/>
    <p:sldId id="394" r:id="rId43"/>
    <p:sldId id="395" r:id="rId44"/>
    <p:sldId id="346" r:id="rId45"/>
    <p:sldId id="347" r:id="rId46"/>
    <p:sldId id="348" r:id="rId47"/>
    <p:sldId id="349" r:id="rId48"/>
    <p:sldId id="396" r:id="rId49"/>
    <p:sldId id="409" r:id="rId50"/>
    <p:sldId id="397" r:id="rId51"/>
    <p:sldId id="398" r:id="rId52"/>
    <p:sldId id="399" r:id="rId53"/>
    <p:sldId id="400" r:id="rId54"/>
    <p:sldId id="412" r:id="rId55"/>
    <p:sldId id="351" r:id="rId56"/>
    <p:sldId id="352" r:id="rId57"/>
    <p:sldId id="353" r:id="rId58"/>
    <p:sldId id="354" r:id="rId59"/>
    <p:sldId id="355" r:id="rId60"/>
    <p:sldId id="356" r:id="rId61"/>
    <p:sldId id="357" r:id="rId62"/>
    <p:sldId id="358" r:id="rId63"/>
    <p:sldId id="420" r:id="rId64"/>
    <p:sldId id="422" r:id="rId65"/>
    <p:sldId id="421" r:id="rId66"/>
    <p:sldId id="414" r:id="rId67"/>
    <p:sldId id="361" r:id="rId68"/>
    <p:sldId id="413" r:id="rId69"/>
    <p:sldId id="360" r:id="rId70"/>
    <p:sldId id="362" r:id="rId71"/>
    <p:sldId id="363" r:id="rId72"/>
    <p:sldId id="364" r:id="rId73"/>
    <p:sldId id="365" r:id="rId74"/>
    <p:sldId id="366" r:id="rId75"/>
    <p:sldId id="367" r:id="rId76"/>
    <p:sldId id="402" r:id="rId77"/>
    <p:sldId id="369" r:id="rId78"/>
    <p:sldId id="370" r:id="rId79"/>
    <p:sldId id="371" r:id="rId80"/>
    <p:sldId id="372" r:id="rId81"/>
    <p:sldId id="403" r:id="rId82"/>
    <p:sldId id="404" r:id="rId83"/>
    <p:sldId id="406" r:id="rId84"/>
    <p:sldId id="407" r:id="rId85"/>
    <p:sldId id="405" r:id="rId86"/>
    <p:sldId id="374" r:id="rId87"/>
    <p:sldId id="373" r:id="rId88"/>
    <p:sldId id="376" r:id="rId89"/>
    <p:sldId id="375" r:id="rId90"/>
    <p:sldId id="408" r:id="rId91"/>
    <p:sldId id="423" r:id="rId92"/>
    <p:sldId id="424" r:id="rId93"/>
    <p:sldId id="635" r:id="rId94"/>
    <p:sldId id="425" r:id="rId95"/>
    <p:sldId id="426" r:id="rId96"/>
    <p:sldId id="427" r:id="rId97"/>
    <p:sldId id="428" r:id="rId98"/>
    <p:sldId id="429" r:id="rId99"/>
    <p:sldId id="430" r:id="rId100"/>
    <p:sldId id="431" r:id="rId101"/>
    <p:sldId id="435" r:id="rId102"/>
    <p:sldId id="436" r:id="rId103"/>
    <p:sldId id="437" r:id="rId104"/>
    <p:sldId id="438" r:id="rId105"/>
    <p:sldId id="439" r:id="rId106"/>
    <p:sldId id="440" r:id="rId107"/>
    <p:sldId id="432" r:id="rId108"/>
    <p:sldId id="433" r:id="rId109"/>
    <p:sldId id="434" r:id="rId110"/>
    <p:sldId id="441" r:id="rId111"/>
    <p:sldId id="442" r:id="rId112"/>
    <p:sldId id="443" r:id="rId113"/>
    <p:sldId id="444" r:id="rId114"/>
    <p:sldId id="445" r:id="rId115"/>
    <p:sldId id="446" r:id="rId116"/>
    <p:sldId id="447" r:id="rId117"/>
    <p:sldId id="448" r:id="rId118"/>
    <p:sldId id="449" r:id="rId119"/>
    <p:sldId id="453" r:id="rId120"/>
    <p:sldId id="450" r:id="rId121"/>
    <p:sldId id="451" r:id="rId122"/>
    <p:sldId id="452" r:id="rId123"/>
    <p:sldId id="454" r:id="rId124"/>
    <p:sldId id="455" r:id="rId125"/>
    <p:sldId id="456" r:id="rId126"/>
    <p:sldId id="457" r:id="rId127"/>
    <p:sldId id="458" r:id="rId128"/>
    <p:sldId id="459" r:id="rId129"/>
    <p:sldId id="460" r:id="rId130"/>
    <p:sldId id="461" r:id="rId131"/>
    <p:sldId id="462" r:id="rId132"/>
    <p:sldId id="463" r:id="rId133"/>
    <p:sldId id="464" r:id="rId134"/>
    <p:sldId id="465" r:id="rId135"/>
    <p:sldId id="466" r:id="rId136"/>
    <p:sldId id="467" r:id="rId137"/>
    <p:sldId id="468" r:id="rId138"/>
    <p:sldId id="469" r:id="rId139"/>
    <p:sldId id="470" r:id="rId140"/>
    <p:sldId id="471" r:id="rId141"/>
    <p:sldId id="472" r:id="rId142"/>
    <p:sldId id="473" r:id="rId143"/>
    <p:sldId id="474" r:id="rId144"/>
    <p:sldId id="475" r:id="rId145"/>
    <p:sldId id="476" r:id="rId146"/>
    <p:sldId id="477" r:id="rId147"/>
    <p:sldId id="478" r:id="rId148"/>
    <p:sldId id="479" r:id="rId149"/>
    <p:sldId id="480" r:id="rId150"/>
    <p:sldId id="481" r:id="rId151"/>
    <p:sldId id="482" r:id="rId152"/>
    <p:sldId id="483" r:id="rId153"/>
    <p:sldId id="484" r:id="rId154"/>
    <p:sldId id="485" r:id="rId155"/>
    <p:sldId id="486" r:id="rId156"/>
    <p:sldId id="487" r:id="rId157"/>
    <p:sldId id="488" r:id="rId158"/>
    <p:sldId id="489" r:id="rId159"/>
    <p:sldId id="490" r:id="rId160"/>
    <p:sldId id="491" r:id="rId161"/>
    <p:sldId id="492" r:id="rId162"/>
    <p:sldId id="493" r:id="rId163"/>
    <p:sldId id="494" r:id="rId164"/>
    <p:sldId id="495" r:id="rId165"/>
    <p:sldId id="496" r:id="rId166"/>
    <p:sldId id="497" r:id="rId167"/>
    <p:sldId id="498" r:id="rId168"/>
    <p:sldId id="499" r:id="rId169"/>
    <p:sldId id="500" r:id="rId170"/>
    <p:sldId id="501" r:id="rId171"/>
    <p:sldId id="502" r:id="rId172"/>
    <p:sldId id="503" r:id="rId173"/>
    <p:sldId id="504" r:id="rId174"/>
    <p:sldId id="505" r:id="rId175"/>
    <p:sldId id="506" r:id="rId176"/>
    <p:sldId id="507" r:id="rId177"/>
    <p:sldId id="508" r:id="rId178"/>
    <p:sldId id="509" r:id="rId179"/>
    <p:sldId id="510" r:id="rId180"/>
    <p:sldId id="511" r:id="rId181"/>
    <p:sldId id="512" r:id="rId182"/>
    <p:sldId id="513" r:id="rId183"/>
    <p:sldId id="514" r:id="rId184"/>
    <p:sldId id="515" r:id="rId185"/>
    <p:sldId id="516" r:id="rId186"/>
    <p:sldId id="517" r:id="rId187"/>
    <p:sldId id="518" r:id="rId188"/>
    <p:sldId id="519" r:id="rId189"/>
    <p:sldId id="520" r:id="rId190"/>
    <p:sldId id="521" r:id="rId191"/>
    <p:sldId id="522" r:id="rId192"/>
    <p:sldId id="523" r:id="rId193"/>
    <p:sldId id="524" r:id="rId194"/>
    <p:sldId id="525" r:id="rId195"/>
    <p:sldId id="526" r:id="rId196"/>
    <p:sldId id="527" r:id="rId197"/>
    <p:sldId id="528" r:id="rId198"/>
    <p:sldId id="529" r:id="rId199"/>
    <p:sldId id="530" r:id="rId200"/>
    <p:sldId id="531" r:id="rId201"/>
    <p:sldId id="532" r:id="rId202"/>
    <p:sldId id="533" r:id="rId203"/>
    <p:sldId id="534" r:id="rId204"/>
    <p:sldId id="535" r:id="rId205"/>
    <p:sldId id="536" r:id="rId206"/>
    <p:sldId id="537" r:id="rId207"/>
    <p:sldId id="538" r:id="rId208"/>
    <p:sldId id="539" r:id="rId209"/>
    <p:sldId id="540" r:id="rId210"/>
    <p:sldId id="541" r:id="rId211"/>
    <p:sldId id="542" r:id="rId212"/>
    <p:sldId id="543" r:id="rId213"/>
    <p:sldId id="544" r:id="rId214"/>
    <p:sldId id="545" r:id="rId215"/>
    <p:sldId id="546" r:id="rId216"/>
    <p:sldId id="547" r:id="rId217"/>
    <p:sldId id="548" r:id="rId218"/>
    <p:sldId id="549" r:id="rId219"/>
    <p:sldId id="550" r:id="rId220"/>
    <p:sldId id="551" r:id="rId221"/>
    <p:sldId id="552" r:id="rId222"/>
    <p:sldId id="553" r:id="rId223"/>
    <p:sldId id="554" r:id="rId224"/>
    <p:sldId id="555" r:id="rId225"/>
    <p:sldId id="556" r:id="rId226"/>
    <p:sldId id="557" r:id="rId227"/>
    <p:sldId id="558" r:id="rId228"/>
    <p:sldId id="559" r:id="rId229"/>
    <p:sldId id="560" r:id="rId230"/>
    <p:sldId id="561" r:id="rId231"/>
    <p:sldId id="562" r:id="rId232"/>
    <p:sldId id="563" r:id="rId233"/>
    <p:sldId id="564" r:id="rId234"/>
    <p:sldId id="565" r:id="rId235"/>
    <p:sldId id="566" r:id="rId236"/>
    <p:sldId id="567" r:id="rId237"/>
    <p:sldId id="568" r:id="rId238"/>
    <p:sldId id="569" r:id="rId239"/>
    <p:sldId id="570" r:id="rId240"/>
    <p:sldId id="571" r:id="rId241"/>
    <p:sldId id="572" r:id="rId242"/>
    <p:sldId id="573" r:id="rId243"/>
    <p:sldId id="574" r:id="rId244"/>
    <p:sldId id="575" r:id="rId245"/>
    <p:sldId id="576" r:id="rId246"/>
    <p:sldId id="577" r:id="rId247"/>
    <p:sldId id="578" r:id="rId248"/>
    <p:sldId id="579" r:id="rId249"/>
    <p:sldId id="580" r:id="rId250"/>
    <p:sldId id="581" r:id="rId251"/>
    <p:sldId id="582" r:id="rId252"/>
    <p:sldId id="583" r:id="rId253"/>
    <p:sldId id="584" r:id="rId254"/>
    <p:sldId id="585" r:id="rId255"/>
    <p:sldId id="586" r:id="rId256"/>
    <p:sldId id="587" r:id="rId257"/>
    <p:sldId id="588" r:id="rId258"/>
    <p:sldId id="589" r:id="rId259"/>
    <p:sldId id="590" r:id="rId260"/>
    <p:sldId id="591" r:id="rId261"/>
    <p:sldId id="592" r:id="rId262"/>
    <p:sldId id="593" r:id="rId263"/>
    <p:sldId id="594" r:id="rId264"/>
    <p:sldId id="595" r:id="rId265"/>
    <p:sldId id="596" r:id="rId266"/>
    <p:sldId id="597" r:id="rId267"/>
    <p:sldId id="598" r:id="rId268"/>
    <p:sldId id="599" r:id="rId269"/>
    <p:sldId id="600" r:id="rId270"/>
    <p:sldId id="601" r:id="rId271"/>
    <p:sldId id="606" r:id="rId272"/>
    <p:sldId id="602" r:id="rId273"/>
    <p:sldId id="603" r:id="rId274"/>
    <p:sldId id="604" r:id="rId275"/>
    <p:sldId id="605" r:id="rId276"/>
    <p:sldId id="607" r:id="rId277"/>
    <p:sldId id="608" r:id="rId278"/>
    <p:sldId id="609" r:id="rId279"/>
    <p:sldId id="610" r:id="rId280"/>
    <p:sldId id="611" r:id="rId281"/>
    <p:sldId id="612" r:id="rId282"/>
    <p:sldId id="613" r:id="rId283"/>
    <p:sldId id="614" r:id="rId284"/>
    <p:sldId id="615" r:id="rId285"/>
    <p:sldId id="616" r:id="rId286"/>
    <p:sldId id="617" r:id="rId287"/>
    <p:sldId id="618" r:id="rId288"/>
    <p:sldId id="619" r:id="rId289"/>
    <p:sldId id="620" r:id="rId290"/>
    <p:sldId id="621" r:id="rId291"/>
    <p:sldId id="622" r:id="rId292"/>
    <p:sldId id="623" r:id="rId293"/>
    <p:sldId id="624" r:id="rId294"/>
    <p:sldId id="625" r:id="rId295"/>
    <p:sldId id="626" r:id="rId296"/>
    <p:sldId id="627" r:id="rId297"/>
    <p:sldId id="628" r:id="rId298"/>
    <p:sldId id="629" r:id="rId299"/>
    <p:sldId id="630" r:id="rId300"/>
    <p:sldId id="631" r:id="rId301"/>
    <p:sldId id="632" r:id="rId302"/>
    <p:sldId id="633" r:id="rId303"/>
    <p:sldId id="634" r:id="rId30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ECFF"/>
    <a:srgbClr val="FFFF00"/>
    <a:srgbClr val="FF9900"/>
    <a:srgbClr val="D28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49" autoAdjust="0"/>
    <p:restoredTop sz="73433" autoAdjust="0"/>
  </p:normalViewPr>
  <p:slideViewPr>
    <p:cSldViewPr>
      <p:cViewPr varScale="1">
        <p:scale>
          <a:sx n="85" d="100"/>
          <a:sy n="85" d="100"/>
        </p:scale>
        <p:origin x="2388" y="90"/>
      </p:cViewPr>
      <p:guideLst>
        <p:guide orient="horz" pos="2112"/>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handoutMaster" Target="handoutMasters/handoutMaster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presProps" Target="presProps.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viewProps" Target="view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tableStyles" Target="tableStyles.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dirty="0">
              <a:latin typeface="Berlin Sans FB" pitchFamily="34" charset="0"/>
            </a:endParaRPr>
          </a:p>
        </p:txBody>
      </p:sp>
      <p:sp>
        <p:nvSpPr>
          <p:cNvPr id="614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dirty="0">
              <a:latin typeface="Berlin Sans FB" pitchFamily="34" charset="0"/>
            </a:endParaRPr>
          </a:p>
        </p:txBody>
      </p:sp>
      <p:sp>
        <p:nvSpPr>
          <p:cNvPr id="614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r>
              <a:rPr lang="en-US" dirty="0">
                <a:latin typeface="Berlin Sans FB" pitchFamily="34" charset="0"/>
              </a:rPr>
              <a:t>Psychology 7e in Modules</a:t>
            </a:r>
          </a:p>
        </p:txBody>
      </p:sp>
      <p:sp>
        <p:nvSpPr>
          <p:cNvPr id="614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45458F8-FD05-4ED8-B093-544EF2ADF9EB}" type="slidenum">
              <a:rPr lang="en-US">
                <a:latin typeface="Berlin Sans FB" pitchFamily="34" charset="0"/>
              </a:rPr>
              <a:pPr/>
              <a:t>‹#›</a:t>
            </a:fld>
            <a:endParaRPr lang="en-US" dirty="0">
              <a:latin typeface="Berlin Sans FB" pitchFamily="34" charset="0"/>
            </a:endParaRPr>
          </a:p>
        </p:txBody>
      </p:sp>
    </p:spTree>
    <p:extLst>
      <p:ext uri="{BB962C8B-B14F-4D97-AF65-F5344CB8AC3E}">
        <p14:creationId xmlns:p14="http://schemas.microsoft.com/office/powerpoint/2010/main" val="18161007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Berlin Sans FB" pitchFamily="34" charset="0"/>
              </a:defRPr>
            </a:lvl1pPr>
          </a:lstStyle>
          <a:p>
            <a:endParaRPr lang="en-US" dirty="0"/>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Berlin Sans FB" pitchFamily="34" charset="0"/>
              </a:defRPr>
            </a:lvl1pPr>
          </a:lstStyle>
          <a:p>
            <a:endParaRPr lang="en-US" dirty="0"/>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Berlin Sans FB" pitchFamily="34" charset="0"/>
              </a:defRPr>
            </a:lvl1pPr>
          </a:lstStyle>
          <a:p>
            <a:r>
              <a:rPr lang="en-US" dirty="0" smtClean="0"/>
              <a:t>Psychology 7e in Modules</a:t>
            </a:r>
            <a:endParaRPr lang="en-US" dirty="0"/>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Berlin Sans FB" pitchFamily="34" charset="0"/>
              </a:defRPr>
            </a:lvl1pPr>
          </a:lstStyle>
          <a:p>
            <a:fld id="{16F94064-72EC-4BF0-8C54-131D8C6D80E3}" type="slidenum">
              <a:rPr lang="en-US" smtClean="0"/>
              <a:pPr/>
              <a:t>‹#›</a:t>
            </a:fld>
            <a:endParaRPr lang="en-US" dirty="0"/>
          </a:p>
        </p:txBody>
      </p:sp>
    </p:spTree>
    <p:extLst>
      <p:ext uri="{BB962C8B-B14F-4D97-AF65-F5344CB8AC3E}">
        <p14:creationId xmlns:p14="http://schemas.microsoft.com/office/powerpoint/2010/main" val="3903884109"/>
      </p:ext>
    </p:extLst>
  </p:cSld>
  <p:clrMap bg1="lt1" tx1="dk1" bg2="lt2" tx2="dk2" accent1="accent1" accent2="accent2" accent3="accent3" accent4="accent4" accent5="accent5" accent6="accent6" hlink="hlink" folHlink="folHlink"/>
  <p:hf hdr="0" dt="0"/>
  <p:notesStyle>
    <a:lvl1pPr algn="l" rtl="0" fontAlgn="base">
      <a:spcBef>
        <a:spcPct val="30000"/>
      </a:spcBef>
      <a:spcAft>
        <a:spcPct val="0"/>
      </a:spcAft>
      <a:defRPr sz="1200" kern="1200">
        <a:solidFill>
          <a:schemeClr val="tx1"/>
        </a:solidFill>
        <a:latin typeface="Berlin Sans FB" pitchFamily="34" charset="0"/>
        <a:ea typeface="+mn-ea"/>
        <a:cs typeface="+mn-cs"/>
      </a:defRPr>
    </a:lvl1pPr>
    <a:lvl2pPr marL="457200" algn="l" rtl="0" fontAlgn="base">
      <a:spcBef>
        <a:spcPct val="30000"/>
      </a:spcBef>
      <a:spcAft>
        <a:spcPct val="0"/>
      </a:spcAft>
      <a:defRPr sz="1200" kern="1200">
        <a:solidFill>
          <a:schemeClr val="tx1"/>
        </a:solidFill>
        <a:latin typeface="Berlin Sans FB" pitchFamily="34" charset="0"/>
        <a:ea typeface="+mn-ea"/>
        <a:cs typeface="+mn-cs"/>
      </a:defRPr>
    </a:lvl2pPr>
    <a:lvl3pPr marL="914400" algn="l" rtl="0" fontAlgn="base">
      <a:spcBef>
        <a:spcPct val="30000"/>
      </a:spcBef>
      <a:spcAft>
        <a:spcPct val="0"/>
      </a:spcAft>
      <a:defRPr sz="1200" kern="1200">
        <a:solidFill>
          <a:schemeClr val="tx1"/>
        </a:solidFill>
        <a:latin typeface="Berlin Sans FB" pitchFamily="34" charset="0"/>
        <a:ea typeface="+mn-ea"/>
        <a:cs typeface="+mn-cs"/>
      </a:defRPr>
    </a:lvl3pPr>
    <a:lvl4pPr marL="1371600" algn="l" rtl="0" fontAlgn="base">
      <a:spcBef>
        <a:spcPct val="30000"/>
      </a:spcBef>
      <a:spcAft>
        <a:spcPct val="0"/>
      </a:spcAft>
      <a:defRPr sz="1200" kern="1200">
        <a:solidFill>
          <a:schemeClr val="tx1"/>
        </a:solidFill>
        <a:latin typeface="Berlin Sans FB" pitchFamily="34" charset="0"/>
        <a:ea typeface="+mn-ea"/>
        <a:cs typeface="+mn-cs"/>
      </a:defRPr>
    </a:lvl4pPr>
    <a:lvl5pPr marL="1828800" algn="l" rtl="0" fontAlgn="base">
      <a:spcBef>
        <a:spcPct val="30000"/>
      </a:spcBef>
      <a:spcAft>
        <a:spcPct val="0"/>
      </a:spcAft>
      <a:defRPr sz="1200" kern="1200">
        <a:solidFill>
          <a:schemeClr val="tx1"/>
        </a:solidFill>
        <a:latin typeface="Berlin Sans FB"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Classical Conditioning = association of things naturally occurring.</a:t>
            </a:r>
          </a:p>
          <a:p>
            <a:r>
              <a:rPr lang="en-US" dirty="0" smtClean="0"/>
              <a:t>Operant Conditioning = associated with outcomes that have desired </a:t>
            </a:r>
            <a:r>
              <a:rPr lang="en-US" dirty="0" err="1" smtClean="0"/>
              <a:t>reinforcers</a:t>
            </a:r>
            <a:r>
              <a:rPr lang="en-US" dirty="0" smtClean="0"/>
              <a:t>  or avoidable punishers</a:t>
            </a:r>
          </a:p>
          <a:p>
            <a:r>
              <a:rPr lang="en-US" dirty="0" smtClean="0"/>
              <a:t>Observational Learning = learning by watching others</a:t>
            </a:r>
          </a:p>
          <a:p>
            <a:endParaRPr lang="en-US" dirty="0"/>
          </a:p>
        </p:txBody>
      </p:sp>
      <p:sp>
        <p:nvSpPr>
          <p:cNvPr id="4" name="Footer Placeholder 3"/>
          <p:cNvSpPr>
            <a:spLocks noGrp="1"/>
          </p:cNvSpPr>
          <p:nvPr>
            <p:ph type="ftr" sz="quarter" idx="10"/>
          </p:nvPr>
        </p:nvSpPr>
        <p:spPr/>
        <p:txBody>
          <a:bodyPr/>
          <a:lstStyle/>
          <a:p>
            <a:r>
              <a:rPr lang="en-US" smtClean="0"/>
              <a:t>Psychology 7e in Modules</a:t>
            </a:r>
            <a:endParaRPr lang="en-US" dirty="0"/>
          </a:p>
        </p:txBody>
      </p:sp>
      <p:sp>
        <p:nvSpPr>
          <p:cNvPr id="5" name="Slide Number Placeholder 4"/>
          <p:cNvSpPr>
            <a:spLocks noGrp="1"/>
          </p:cNvSpPr>
          <p:nvPr>
            <p:ph type="sldNum" sz="quarter" idx="11"/>
          </p:nvPr>
        </p:nvSpPr>
        <p:spPr/>
        <p:txBody>
          <a:bodyPr/>
          <a:lstStyle/>
          <a:p>
            <a:fld id="{16F94064-72EC-4BF0-8C54-131D8C6D80E3}" type="slidenum">
              <a:rPr lang="en-US" smtClean="0"/>
              <a:pPr/>
              <a:t>1</a:t>
            </a:fld>
            <a:endParaRPr lang="en-US" dirty="0"/>
          </a:p>
        </p:txBody>
      </p:sp>
    </p:spTree>
    <p:extLst>
      <p:ext uri="{BB962C8B-B14F-4D97-AF65-F5344CB8AC3E}">
        <p14:creationId xmlns:p14="http://schemas.microsoft.com/office/powerpoint/2010/main" val="2694406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53B9086F-AF42-460B-B21E-6DC0A199D4E7}" type="slidenum">
              <a:rPr lang="en-US"/>
              <a:pPr/>
              <a:t>18</a:t>
            </a:fld>
            <a:endParaRPr lang="en-US"/>
          </a:p>
        </p:txBody>
      </p:sp>
      <p:sp>
        <p:nvSpPr>
          <p:cNvPr id="975874" name="Rectangle 2"/>
          <p:cNvSpPr>
            <a:spLocks noGrp="1" noRot="1" noChangeAspect="1" noChangeArrowheads="1" noTextEdit="1"/>
          </p:cNvSpPr>
          <p:nvPr>
            <p:ph type="sldImg"/>
          </p:nvPr>
        </p:nvSpPr>
        <p:spPr>
          <a:xfrm>
            <a:off x="1141413" y="684213"/>
            <a:ext cx="4576762" cy="3432175"/>
          </a:xfrm>
          <a:ln/>
        </p:spPr>
      </p:sp>
      <p:sp>
        <p:nvSpPr>
          <p:cNvPr id="975875" name="Rectangle 3"/>
          <p:cNvSpPr>
            <a:spLocks noGrp="1" noChangeArrowheads="1"/>
          </p:cNvSpPr>
          <p:nvPr>
            <p:ph type="body" idx="1"/>
          </p:nvPr>
        </p:nvSpPr>
        <p:spPr>
          <a:xfrm>
            <a:off x="685800" y="4343400"/>
            <a:ext cx="5486400" cy="4116388"/>
          </a:xfrm>
        </p:spPr>
        <p:txBody>
          <a:bodyPr/>
          <a:lstStyle/>
          <a:p>
            <a:r>
              <a:rPr lang="en-US" b="1" dirty="0"/>
              <a:t>OBJECTIVE 21-4</a:t>
            </a:r>
            <a:r>
              <a:rPr lang="en-US" b="1" dirty="0">
                <a:cs typeface="Arial" charset="0"/>
              </a:rPr>
              <a:t>| Summarize the processes of extinction, spontaneous recovery, generalization, and discrimination.</a:t>
            </a:r>
          </a:p>
        </p:txBody>
      </p:sp>
    </p:spTree>
    <p:extLst>
      <p:ext uri="{BB962C8B-B14F-4D97-AF65-F5344CB8AC3E}">
        <p14:creationId xmlns:p14="http://schemas.microsoft.com/office/powerpoint/2010/main" val="134883810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F57B1BB0-A2CC-44FE-A02F-098B013C9E79}" type="slidenum">
              <a:rPr lang="en-US"/>
              <a:pPr/>
              <a:t>229</a:t>
            </a:fld>
            <a:endParaRPr lang="en-US"/>
          </a:p>
        </p:txBody>
      </p:sp>
      <p:sp>
        <p:nvSpPr>
          <p:cNvPr id="1146882" name="Rectangle 2"/>
          <p:cNvSpPr>
            <a:spLocks noGrp="1" noRot="1" noChangeAspect="1" noChangeArrowheads="1" noTextEdit="1"/>
          </p:cNvSpPr>
          <p:nvPr>
            <p:ph type="sldImg"/>
          </p:nvPr>
        </p:nvSpPr>
        <p:spPr>
          <a:ln/>
        </p:spPr>
      </p:sp>
      <p:sp>
        <p:nvSpPr>
          <p:cNvPr id="1146883" name="Rectangle 3"/>
          <p:cNvSpPr>
            <a:spLocks noGrp="1" noChangeArrowheads="1"/>
          </p:cNvSpPr>
          <p:nvPr>
            <p:ph type="body" idx="1"/>
          </p:nvPr>
        </p:nvSpPr>
        <p:spPr/>
        <p:txBody>
          <a:bodyPr/>
          <a:lstStyle/>
          <a:p>
            <a:r>
              <a:rPr lang="en-US" b="1" dirty="0"/>
              <a:t>OBJECTIVE 27-2</a:t>
            </a:r>
            <a:r>
              <a:rPr lang="en-US" b="1" dirty="0">
                <a:cs typeface="Arial" charset="0"/>
              </a:rPr>
              <a:t>| Explain how retrieval cues help us access stored memories, and describe the process of priming</a:t>
            </a:r>
            <a:r>
              <a:rPr lang="en-US" b="1" dirty="0" smtClean="0">
                <a:cs typeface="Arial" charset="0"/>
              </a:rPr>
              <a:t>.</a:t>
            </a:r>
          </a:p>
          <a:p>
            <a:r>
              <a:rPr lang="en-US" b="1" dirty="0" smtClean="0">
                <a:cs typeface="Arial" charset="0"/>
              </a:rPr>
              <a:t>Remote Associations</a:t>
            </a:r>
            <a:r>
              <a:rPr lang="en-US" b="1" baseline="0" dirty="0" smtClean="0">
                <a:cs typeface="Arial" charset="0"/>
              </a:rPr>
              <a:t> Test</a:t>
            </a:r>
            <a:endParaRPr lang="en-US" b="1" dirty="0">
              <a:cs typeface="Arial" charset="0"/>
            </a:endParaRPr>
          </a:p>
        </p:txBody>
      </p:sp>
    </p:spTree>
    <p:extLst>
      <p:ext uri="{BB962C8B-B14F-4D97-AF65-F5344CB8AC3E}">
        <p14:creationId xmlns:p14="http://schemas.microsoft.com/office/powerpoint/2010/main" val="26630919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4DCF019E-C2CA-4127-93FF-87E43ACAE828}" type="slidenum">
              <a:rPr lang="en-US"/>
              <a:pPr/>
              <a:t>236</a:t>
            </a:fld>
            <a:endParaRPr lang="en-US"/>
          </a:p>
        </p:txBody>
      </p:sp>
      <p:sp>
        <p:nvSpPr>
          <p:cNvPr id="1154050" name="Rectangle 2"/>
          <p:cNvSpPr>
            <a:spLocks noGrp="1" noRot="1" noChangeAspect="1" noChangeArrowheads="1" noTextEdit="1"/>
          </p:cNvSpPr>
          <p:nvPr>
            <p:ph type="sldImg"/>
          </p:nvPr>
        </p:nvSpPr>
        <p:spPr>
          <a:ln/>
        </p:spPr>
      </p:sp>
      <p:sp>
        <p:nvSpPr>
          <p:cNvPr id="1154051" name="Rectangle 3"/>
          <p:cNvSpPr>
            <a:spLocks noGrp="1" noChangeArrowheads="1"/>
          </p:cNvSpPr>
          <p:nvPr>
            <p:ph type="body" idx="1"/>
          </p:nvPr>
        </p:nvSpPr>
        <p:spPr/>
        <p:txBody>
          <a:bodyPr/>
          <a:lstStyle/>
          <a:p>
            <a:r>
              <a:rPr lang="en-US" b="1" dirty="0"/>
              <a:t>OBJECTIVE 27-4</a:t>
            </a:r>
            <a:r>
              <a:rPr lang="en-US" b="1" dirty="0">
                <a:cs typeface="Arial" charset="0"/>
              </a:rPr>
              <a:t>| Describe the effects of internal states on retrieval.</a:t>
            </a:r>
          </a:p>
        </p:txBody>
      </p:sp>
    </p:spTree>
    <p:extLst>
      <p:ext uri="{BB962C8B-B14F-4D97-AF65-F5344CB8AC3E}">
        <p14:creationId xmlns:p14="http://schemas.microsoft.com/office/powerpoint/2010/main" val="11536334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Psychology 7e in Modules</a:t>
            </a:r>
            <a:endParaRPr lang="en-US"/>
          </a:p>
        </p:txBody>
      </p:sp>
      <p:sp>
        <p:nvSpPr>
          <p:cNvPr id="5" name="Slide Number Placeholder 4"/>
          <p:cNvSpPr>
            <a:spLocks noGrp="1"/>
          </p:cNvSpPr>
          <p:nvPr>
            <p:ph type="sldNum" sz="quarter" idx="11"/>
          </p:nvPr>
        </p:nvSpPr>
        <p:spPr/>
        <p:txBody>
          <a:bodyPr/>
          <a:lstStyle/>
          <a:p>
            <a:fld id="{F1FC8F85-06DF-4F70-87A0-CEB6D87384BC}" type="slidenum">
              <a:rPr lang="en-US" smtClean="0"/>
              <a:pPr/>
              <a:t>237</a:t>
            </a:fld>
            <a:endParaRPr lang="en-US"/>
          </a:p>
        </p:txBody>
      </p:sp>
    </p:spTree>
    <p:extLst>
      <p:ext uri="{BB962C8B-B14F-4D97-AF65-F5344CB8AC3E}">
        <p14:creationId xmlns:p14="http://schemas.microsoft.com/office/powerpoint/2010/main" val="244194127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3F6955A3-1245-4E00-A9CA-40E273C3B5A5}" type="slidenum">
              <a:rPr lang="en-US"/>
              <a:pPr/>
              <a:t>239</a:t>
            </a:fld>
            <a:endParaRPr lang="en-US"/>
          </a:p>
        </p:txBody>
      </p:sp>
      <p:sp>
        <p:nvSpPr>
          <p:cNvPr id="1198082" name="Rectangle 2"/>
          <p:cNvSpPr>
            <a:spLocks noGrp="1" noRot="1" noChangeAspect="1" noChangeArrowheads="1" noTextEdit="1"/>
          </p:cNvSpPr>
          <p:nvPr>
            <p:ph type="sldImg"/>
          </p:nvPr>
        </p:nvSpPr>
        <p:spPr>
          <a:ln/>
        </p:spPr>
      </p:sp>
      <p:sp>
        <p:nvSpPr>
          <p:cNvPr id="1198083" name="Rectangle 3"/>
          <p:cNvSpPr>
            <a:spLocks noGrp="1" noChangeArrowheads="1"/>
          </p:cNvSpPr>
          <p:nvPr>
            <p:ph type="body" idx="1"/>
          </p:nvPr>
        </p:nvSpPr>
        <p:spPr/>
        <p:txBody>
          <a:bodyPr/>
          <a:lstStyle/>
          <a:p>
            <a:r>
              <a:rPr lang="en-US" b="1" dirty="0"/>
              <a:t>OBJECTIVE 28-1</a:t>
            </a:r>
            <a:r>
              <a:rPr lang="en-US" b="1" dirty="0">
                <a:cs typeface="Arial" charset="0"/>
              </a:rPr>
              <a:t>| Explain why we should value our ability to forget, and distinguish three general ways our memory fails us.</a:t>
            </a:r>
          </a:p>
        </p:txBody>
      </p:sp>
    </p:spTree>
    <p:extLst>
      <p:ext uri="{BB962C8B-B14F-4D97-AF65-F5344CB8AC3E}">
        <p14:creationId xmlns:p14="http://schemas.microsoft.com/office/powerpoint/2010/main" val="59953909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59B25DBE-6618-4A89-8A22-9888E88A793E}" type="slidenum">
              <a:rPr lang="en-US"/>
              <a:pPr/>
              <a:t>240</a:t>
            </a:fld>
            <a:endParaRPr lang="en-US"/>
          </a:p>
        </p:txBody>
      </p:sp>
      <p:sp>
        <p:nvSpPr>
          <p:cNvPr id="1200130" name="Rectangle 2"/>
          <p:cNvSpPr>
            <a:spLocks noGrp="1" noRot="1" noChangeAspect="1" noChangeArrowheads="1" noTextEdit="1"/>
          </p:cNvSpPr>
          <p:nvPr>
            <p:ph type="sldImg"/>
          </p:nvPr>
        </p:nvSpPr>
        <p:spPr>
          <a:ln/>
        </p:spPr>
      </p:sp>
      <p:sp>
        <p:nvSpPr>
          <p:cNvPr id="1200131" name="Rectangle 3"/>
          <p:cNvSpPr>
            <a:spLocks noGrp="1" noChangeArrowheads="1"/>
          </p:cNvSpPr>
          <p:nvPr>
            <p:ph type="body" idx="1"/>
          </p:nvPr>
        </p:nvSpPr>
        <p:spPr/>
        <p:txBody>
          <a:bodyPr/>
          <a:lstStyle/>
          <a:p>
            <a:r>
              <a:rPr lang="en-US" b="1" dirty="0"/>
              <a:t>OBJECTIVE 28-2</a:t>
            </a:r>
            <a:r>
              <a:rPr lang="en-US" b="1" dirty="0">
                <a:cs typeface="Arial" charset="0"/>
              </a:rPr>
              <a:t>| Discuss the role of encoding failure in forgetting.</a:t>
            </a:r>
          </a:p>
        </p:txBody>
      </p:sp>
    </p:spTree>
    <p:extLst>
      <p:ext uri="{BB962C8B-B14F-4D97-AF65-F5344CB8AC3E}">
        <p14:creationId xmlns:p14="http://schemas.microsoft.com/office/powerpoint/2010/main" val="76966806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FA279D14-EFB0-404B-8304-4C9D8908B417}" type="slidenum">
              <a:rPr lang="en-US"/>
              <a:pPr/>
              <a:t>243</a:t>
            </a:fld>
            <a:endParaRPr lang="en-US"/>
          </a:p>
        </p:txBody>
      </p:sp>
      <p:sp>
        <p:nvSpPr>
          <p:cNvPr id="1203202" name="Rectangle 2"/>
          <p:cNvSpPr>
            <a:spLocks noGrp="1" noRot="1" noChangeAspect="1" noChangeArrowheads="1" noTextEdit="1"/>
          </p:cNvSpPr>
          <p:nvPr>
            <p:ph type="sldImg"/>
          </p:nvPr>
        </p:nvSpPr>
        <p:spPr>
          <a:ln/>
        </p:spPr>
      </p:sp>
      <p:sp>
        <p:nvSpPr>
          <p:cNvPr id="1203203" name="Rectangle 3"/>
          <p:cNvSpPr>
            <a:spLocks noGrp="1" noChangeArrowheads="1"/>
          </p:cNvSpPr>
          <p:nvPr>
            <p:ph type="body" idx="1"/>
          </p:nvPr>
        </p:nvSpPr>
        <p:spPr/>
        <p:txBody>
          <a:bodyPr/>
          <a:lstStyle/>
          <a:p>
            <a:r>
              <a:rPr lang="en-US" b="1" dirty="0"/>
              <a:t>OBJECTIVE 28-3</a:t>
            </a:r>
            <a:r>
              <a:rPr lang="en-US" b="1" dirty="0">
                <a:cs typeface="Arial" charset="0"/>
              </a:rPr>
              <a:t>| Discuss the concept of storage decay, and describe </a:t>
            </a:r>
            <a:r>
              <a:rPr lang="en-US" b="1" dirty="0" err="1">
                <a:cs typeface="Arial" charset="0"/>
              </a:rPr>
              <a:t>Ebbinghaus</a:t>
            </a:r>
            <a:r>
              <a:rPr lang="en-US" b="1" dirty="0">
                <a:cs typeface="Arial" charset="0"/>
              </a:rPr>
              <a:t>’ forgetting curve.</a:t>
            </a:r>
          </a:p>
        </p:txBody>
      </p:sp>
    </p:spTree>
    <p:extLst>
      <p:ext uri="{BB962C8B-B14F-4D97-AF65-F5344CB8AC3E}">
        <p14:creationId xmlns:p14="http://schemas.microsoft.com/office/powerpoint/2010/main" val="88439671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DA6B3E74-01DE-4C23-84B6-2D2AA106615C}" type="slidenum">
              <a:rPr lang="en-US"/>
              <a:pPr/>
              <a:t>244</a:t>
            </a:fld>
            <a:endParaRPr lang="en-US"/>
          </a:p>
        </p:txBody>
      </p:sp>
      <p:sp>
        <p:nvSpPr>
          <p:cNvPr id="1207298" name="Rectangle 2"/>
          <p:cNvSpPr>
            <a:spLocks noGrp="1" noRot="1" noChangeAspect="1" noChangeArrowheads="1" noTextEdit="1"/>
          </p:cNvSpPr>
          <p:nvPr>
            <p:ph type="sldImg"/>
          </p:nvPr>
        </p:nvSpPr>
        <p:spPr>
          <a:ln/>
        </p:spPr>
      </p:sp>
      <p:sp>
        <p:nvSpPr>
          <p:cNvPr id="1207299" name="Rectangle 3"/>
          <p:cNvSpPr>
            <a:spLocks noGrp="1" noChangeArrowheads="1"/>
          </p:cNvSpPr>
          <p:nvPr>
            <p:ph type="body" idx="1"/>
          </p:nvPr>
        </p:nvSpPr>
        <p:spPr/>
        <p:txBody>
          <a:bodyPr/>
          <a:lstStyle/>
          <a:p>
            <a:r>
              <a:rPr lang="en-US" b="1" dirty="0"/>
              <a:t>OBJECTIVE 28-4</a:t>
            </a:r>
            <a:r>
              <a:rPr lang="en-US" b="1" dirty="0">
                <a:cs typeface="Arial" charset="0"/>
              </a:rPr>
              <a:t>| Contrast proactive and retroactive interference, and explain how they can cause retrieval failure.</a:t>
            </a:r>
          </a:p>
        </p:txBody>
      </p:sp>
    </p:spTree>
    <p:extLst>
      <p:ext uri="{BB962C8B-B14F-4D97-AF65-F5344CB8AC3E}">
        <p14:creationId xmlns:p14="http://schemas.microsoft.com/office/powerpoint/2010/main" val="422879347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481336D1-D7C2-4F11-8DC9-94AF6F331B11}" type="slidenum">
              <a:rPr lang="en-US"/>
              <a:pPr/>
              <a:t>246</a:t>
            </a:fld>
            <a:endParaRPr lang="en-US"/>
          </a:p>
        </p:txBody>
      </p:sp>
      <p:sp>
        <p:nvSpPr>
          <p:cNvPr id="1210370" name="Rectangle 2"/>
          <p:cNvSpPr>
            <a:spLocks noGrp="1" noRot="1" noChangeAspect="1" noChangeArrowheads="1" noTextEdit="1"/>
          </p:cNvSpPr>
          <p:nvPr>
            <p:ph type="sldImg"/>
          </p:nvPr>
        </p:nvSpPr>
        <p:spPr>
          <a:ln/>
        </p:spPr>
      </p:sp>
      <p:sp>
        <p:nvSpPr>
          <p:cNvPr id="1210371" name="Rectangle 3"/>
          <p:cNvSpPr>
            <a:spLocks noGrp="1" noChangeArrowheads="1"/>
          </p:cNvSpPr>
          <p:nvPr>
            <p:ph type="body" idx="1"/>
          </p:nvPr>
        </p:nvSpPr>
        <p:spPr/>
        <p:txBody>
          <a:bodyPr/>
          <a:lstStyle/>
          <a:p>
            <a:r>
              <a:rPr lang="en-US" b="1" dirty="0"/>
              <a:t>OBJECTIVE 28-5</a:t>
            </a:r>
            <a:r>
              <a:rPr lang="en-US" b="1" dirty="0">
                <a:cs typeface="Arial" charset="0"/>
              </a:rPr>
              <a:t>| Summarize Freud's concept of repression, and state whether this view is reflected in current memory research.</a:t>
            </a:r>
          </a:p>
        </p:txBody>
      </p:sp>
    </p:spTree>
    <p:extLst>
      <p:ext uri="{BB962C8B-B14F-4D97-AF65-F5344CB8AC3E}">
        <p14:creationId xmlns:p14="http://schemas.microsoft.com/office/powerpoint/2010/main" val="131841854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A6CC7F77-93B8-406B-97AC-FFAF12C37611}" type="slidenum">
              <a:rPr lang="en-US"/>
              <a:pPr/>
              <a:t>248</a:t>
            </a:fld>
            <a:endParaRPr lang="en-US"/>
          </a:p>
        </p:txBody>
      </p:sp>
      <p:sp>
        <p:nvSpPr>
          <p:cNvPr id="1222658" name="Rectangle 2"/>
          <p:cNvSpPr>
            <a:spLocks noGrp="1" noRot="1" noChangeAspect="1" noChangeArrowheads="1" noTextEdit="1"/>
          </p:cNvSpPr>
          <p:nvPr>
            <p:ph type="sldImg"/>
          </p:nvPr>
        </p:nvSpPr>
        <p:spPr>
          <a:ln/>
        </p:spPr>
      </p:sp>
      <p:sp>
        <p:nvSpPr>
          <p:cNvPr id="1222659" name="Rectangle 3"/>
          <p:cNvSpPr>
            <a:spLocks noGrp="1" noChangeArrowheads="1"/>
          </p:cNvSpPr>
          <p:nvPr>
            <p:ph type="body" idx="1"/>
          </p:nvPr>
        </p:nvSpPr>
        <p:spPr/>
        <p:txBody>
          <a:bodyPr/>
          <a:lstStyle/>
          <a:p>
            <a:endParaRPr lang="en-US" b="1" dirty="0">
              <a:cs typeface="Arial" charset="0"/>
            </a:endParaRPr>
          </a:p>
        </p:txBody>
      </p:sp>
    </p:spTree>
    <p:extLst>
      <p:ext uri="{BB962C8B-B14F-4D97-AF65-F5344CB8AC3E}">
        <p14:creationId xmlns:p14="http://schemas.microsoft.com/office/powerpoint/2010/main" val="169047463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013864FA-0EE5-412D-BB58-5864AC6CDCA7}" type="slidenum">
              <a:rPr lang="en-US"/>
              <a:pPr/>
              <a:t>249</a:t>
            </a:fld>
            <a:endParaRPr lang="en-US"/>
          </a:p>
        </p:txBody>
      </p:sp>
      <p:sp>
        <p:nvSpPr>
          <p:cNvPr id="1214466" name="Rectangle 2"/>
          <p:cNvSpPr>
            <a:spLocks noGrp="1" noRot="1" noChangeAspect="1" noChangeArrowheads="1" noTextEdit="1"/>
          </p:cNvSpPr>
          <p:nvPr>
            <p:ph type="sldImg"/>
          </p:nvPr>
        </p:nvSpPr>
        <p:spPr>
          <a:ln/>
        </p:spPr>
      </p:sp>
      <p:sp>
        <p:nvSpPr>
          <p:cNvPr id="1214467" name="Rectangle 3"/>
          <p:cNvSpPr>
            <a:spLocks noGrp="1" noChangeArrowheads="1"/>
          </p:cNvSpPr>
          <p:nvPr>
            <p:ph type="body" idx="1"/>
          </p:nvPr>
        </p:nvSpPr>
        <p:spPr/>
        <p:txBody>
          <a:bodyPr/>
          <a:lstStyle/>
          <a:p>
            <a:r>
              <a:rPr lang="en-US" b="1" dirty="0"/>
              <a:t>OBJECTIVE 28-6</a:t>
            </a:r>
            <a:r>
              <a:rPr lang="en-US" b="1" dirty="0">
                <a:cs typeface="Arial" charset="0"/>
              </a:rPr>
              <a:t>| Explain how misinformation and imagination can distort our memory of an event.</a:t>
            </a:r>
          </a:p>
        </p:txBody>
      </p:sp>
    </p:spTree>
    <p:extLst>
      <p:ext uri="{BB962C8B-B14F-4D97-AF65-F5344CB8AC3E}">
        <p14:creationId xmlns:p14="http://schemas.microsoft.com/office/powerpoint/2010/main" val="2064036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Generalization and discrimination</a:t>
            </a:r>
          </a:p>
          <a:p>
            <a:r>
              <a:rPr lang="en-US" dirty="0" smtClean="0"/>
              <a:t>Generalization – react the same to similar stimuli</a:t>
            </a:r>
          </a:p>
          <a:p>
            <a:r>
              <a:rPr lang="en-US" dirty="0" smtClean="0"/>
              <a:t>Discrimination – respond differently to stimuli that are not similar to each other</a:t>
            </a:r>
          </a:p>
          <a:p>
            <a:endParaRPr lang="en-US" dirty="0" smtClean="0"/>
          </a:p>
          <a:p>
            <a:endParaRPr lang="en-US" dirty="0"/>
          </a:p>
        </p:txBody>
      </p:sp>
      <p:sp>
        <p:nvSpPr>
          <p:cNvPr id="4" name="Footer Placeholder 3"/>
          <p:cNvSpPr>
            <a:spLocks noGrp="1"/>
          </p:cNvSpPr>
          <p:nvPr>
            <p:ph type="ftr" sz="quarter" idx="10"/>
          </p:nvPr>
        </p:nvSpPr>
        <p:spPr/>
        <p:txBody>
          <a:bodyPr/>
          <a:lstStyle/>
          <a:p>
            <a:r>
              <a:rPr lang="en-US" smtClean="0"/>
              <a:t>Psychology 7e in Modules</a:t>
            </a:r>
            <a:endParaRPr lang="en-US" dirty="0"/>
          </a:p>
        </p:txBody>
      </p:sp>
      <p:sp>
        <p:nvSpPr>
          <p:cNvPr id="5" name="Slide Number Placeholder 4"/>
          <p:cNvSpPr>
            <a:spLocks noGrp="1"/>
          </p:cNvSpPr>
          <p:nvPr>
            <p:ph type="sldNum" sz="quarter" idx="11"/>
          </p:nvPr>
        </p:nvSpPr>
        <p:spPr/>
        <p:txBody>
          <a:bodyPr/>
          <a:lstStyle/>
          <a:p>
            <a:fld id="{16F94064-72EC-4BF0-8C54-131D8C6D80E3}" type="slidenum">
              <a:rPr lang="en-US" smtClean="0"/>
              <a:pPr/>
              <a:t>22</a:t>
            </a:fld>
            <a:endParaRPr lang="en-US" dirty="0"/>
          </a:p>
        </p:txBody>
      </p:sp>
    </p:spTree>
    <p:extLst>
      <p:ext uri="{BB962C8B-B14F-4D97-AF65-F5344CB8AC3E}">
        <p14:creationId xmlns:p14="http://schemas.microsoft.com/office/powerpoint/2010/main" val="155877899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A13B87B0-0FC3-4402-A397-44B5F0610B24}" type="slidenum">
              <a:rPr lang="en-US"/>
              <a:pPr/>
              <a:t>253</a:t>
            </a:fld>
            <a:endParaRPr lang="en-US"/>
          </a:p>
        </p:txBody>
      </p:sp>
      <p:sp>
        <p:nvSpPr>
          <p:cNvPr id="1218562" name="Rectangle 2"/>
          <p:cNvSpPr>
            <a:spLocks noGrp="1" noRot="1" noChangeAspect="1" noChangeArrowheads="1" noTextEdit="1"/>
          </p:cNvSpPr>
          <p:nvPr>
            <p:ph type="sldImg"/>
          </p:nvPr>
        </p:nvSpPr>
        <p:spPr>
          <a:ln/>
        </p:spPr>
      </p:sp>
      <p:sp>
        <p:nvSpPr>
          <p:cNvPr id="1218563" name="Rectangle 3"/>
          <p:cNvSpPr>
            <a:spLocks noGrp="1" noChangeArrowheads="1"/>
          </p:cNvSpPr>
          <p:nvPr>
            <p:ph type="body" idx="1"/>
          </p:nvPr>
        </p:nvSpPr>
        <p:spPr/>
        <p:txBody>
          <a:bodyPr/>
          <a:lstStyle/>
          <a:p>
            <a:r>
              <a:rPr lang="en-US" b="1" dirty="0"/>
              <a:t>OBJECTIVE 28-7</a:t>
            </a:r>
            <a:r>
              <a:rPr lang="en-US" b="1" dirty="0">
                <a:cs typeface="Arial" charset="0"/>
              </a:rPr>
              <a:t>| Describe source amnesia’s contributions to false memories.</a:t>
            </a:r>
          </a:p>
        </p:txBody>
      </p:sp>
    </p:spTree>
    <p:extLst>
      <p:ext uri="{BB962C8B-B14F-4D97-AF65-F5344CB8AC3E}">
        <p14:creationId xmlns:p14="http://schemas.microsoft.com/office/powerpoint/2010/main" val="81432241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9D7512BD-32A8-490B-BC91-10294D249C28}" type="slidenum">
              <a:rPr lang="en-US"/>
              <a:pPr/>
              <a:t>255</a:t>
            </a:fld>
            <a:endParaRPr lang="en-US"/>
          </a:p>
        </p:txBody>
      </p:sp>
      <p:sp>
        <p:nvSpPr>
          <p:cNvPr id="1230850" name="Rectangle 2"/>
          <p:cNvSpPr>
            <a:spLocks noGrp="1" noRot="1" noChangeAspect="1" noChangeArrowheads="1" noTextEdit="1"/>
          </p:cNvSpPr>
          <p:nvPr>
            <p:ph type="sldImg"/>
          </p:nvPr>
        </p:nvSpPr>
        <p:spPr>
          <a:ln/>
        </p:spPr>
      </p:sp>
      <p:sp>
        <p:nvSpPr>
          <p:cNvPr id="1230851" name="Rectangle 3"/>
          <p:cNvSpPr>
            <a:spLocks noGrp="1" noChangeArrowheads="1"/>
          </p:cNvSpPr>
          <p:nvPr>
            <p:ph type="body" idx="1"/>
          </p:nvPr>
        </p:nvSpPr>
        <p:spPr/>
        <p:txBody>
          <a:bodyPr/>
          <a:lstStyle/>
          <a:p>
            <a:r>
              <a:rPr lang="en-US" b="1" dirty="0"/>
              <a:t>OBJECTIVE 28-11</a:t>
            </a:r>
            <a:r>
              <a:rPr lang="en-US" b="1" dirty="0">
                <a:cs typeface="Arial" charset="0"/>
              </a:rPr>
              <a:t>| Explain how an understanding of memory can contribute to effective study techniques.</a:t>
            </a:r>
          </a:p>
        </p:txBody>
      </p:sp>
    </p:spTree>
    <p:extLst>
      <p:ext uri="{BB962C8B-B14F-4D97-AF65-F5344CB8AC3E}">
        <p14:creationId xmlns:p14="http://schemas.microsoft.com/office/powerpoint/2010/main" val="149133894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Psychology 7e in Modules</a:t>
            </a:r>
            <a:endParaRPr lang="en-US"/>
          </a:p>
        </p:txBody>
      </p:sp>
      <p:sp>
        <p:nvSpPr>
          <p:cNvPr id="5" name="Slide Number Placeholder 4"/>
          <p:cNvSpPr>
            <a:spLocks noGrp="1"/>
          </p:cNvSpPr>
          <p:nvPr>
            <p:ph type="sldNum" sz="quarter" idx="11"/>
          </p:nvPr>
        </p:nvSpPr>
        <p:spPr/>
        <p:txBody>
          <a:bodyPr/>
          <a:lstStyle/>
          <a:p>
            <a:fld id="{F1FC8F85-06DF-4F70-87A0-CEB6D87384BC}" type="slidenum">
              <a:rPr lang="en-US" smtClean="0"/>
              <a:pPr/>
              <a:t>257</a:t>
            </a:fld>
            <a:endParaRPr lang="en-US"/>
          </a:p>
        </p:txBody>
      </p:sp>
    </p:spTree>
    <p:extLst>
      <p:ext uri="{BB962C8B-B14F-4D97-AF65-F5344CB8AC3E}">
        <p14:creationId xmlns:p14="http://schemas.microsoft.com/office/powerpoint/2010/main" val="167174194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6545C9E4-CB92-447F-8180-BF68BD906E64}" type="slidenum">
              <a:rPr lang="en-US"/>
              <a:pPr/>
              <a:t>259</a:t>
            </a:fld>
            <a:endParaRPr lang="en-US"/>
          </a:p>
        </p:txBody>
      </p:sp>
      <p:sp>
        <p:nvSpPr>
          <p:cNvPr id="1358850" name="Rectangle 2"/>
          <p:cNvSpPr>
            <a:spLocks noGrp="1" noRot="1" noChangeAspect="1" noChangeArrowheads="1" noTextEdit="1"/>
          </p:cNvSpPr>
          <p:nvPr>
            <p:ph type="sldImg"/>
          </p:nvPr>
        </p:nvSpPr>
        <p:spPr>
          <a:xfrm>
            <a:off x="1141413" y="684213"/>
            <a:ext cx="4576762" cy="3432175"/>
          </a:xfrm>
          <a:ln/>
        </p:spPr>
      </p:sp>
      <p:sp>
        <p:nvSpPr>
          <p:cNvPr id="1358851"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235083838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848050BA-9F74-482C-9C79-3EC967695EED}" type="slidenum">
              <a:rPr lang="en-US"/>
              <a:pPr/>
              <a:t>260</a:t>
            </a:fld>
            <a:endParaRPr lang="en-US"/>
          </a:p>
        </p:txBody>
      </p:sp>
      <p:sp>
        <p:nvSpPr>
          <p:cNvPr id="1360898" name="Rectangle 2"/>
          <p:cNvSpPr>
            <a:spLocks noGrp="1" noRot="1" noChangeAspect="1" noChangeArrowheads="1" noTextEdit="1"/>
          </p:cNvSpPr>
          <p:nvPr>
            <p:ph type="sldImg"/>
          </p:nvPr>
        </p:nvSpPr>
        <p:spPr>
          <a:xfrm>
            <a:off x="1141413" y="684213"/>
            <a:ext cx="4576762" cy="3432175"/>
          </a:xfrm>
          <a:ln/>
        </p:spPr>
      </p:sp>
      <p:sp>
        <p:nvSpPr>
          <p:cNvPr id="1360899" name="Rectangle 3"/>
          <p:cNvSpPr>
            <a:spLocks noGrp="1" noChangeArrowheads="1"/>
          </p:cNvSpPr>
          <p:nvPr>
            <p:ph type="body" idx="1"/>
          </p:nvPr>
        </p:nvSpPr>
        <p:spPr>
          <a:xfrm>
            <a:off x="685800" y="4343400"/>
            <a:ext cx="5486400" cy="4116388"/>
          </a:xfrm>
        </p:spPr>
        <p:txBody>
          <a:bodyPr/>
          <a:lstStyle/>
          <a:p>
            <a:r>
              <a:rPr lang="en-US" b="1" dirty="0"/>
              <a:t>OBJECTIVE 31-1</a:t>
            </a:r>
            <a:r>
              <a:rPr lang="en-US" b="1" dirty="0">
                <a:cs typeface="Arial" charset="0"/>
              </a:rPr>
              <a:t>| Discuss the difficulty of defining </a:t>
            </a:r>
            <a:r>
              <a:rPr lang="en-US" b="1" i="1" dirty="0">
                <a:cs typeface="Arial" charset="0"/>
              </a:rPr>
              <a:t>intelligence</a:t>
            </a:r>
            <a:r>
              <a:rPr lang="en-US" b="1" dirty="0">
                <a:cs typeface="Arial" charset="0"/>
              </a:rPr>
              <a:t>, and explain what it means to “reify intelligence.”.</a:t>
            </a:r>
          </a:p>
        </p:txBody>
      </p:sp>
    </p:spTree>
    <p:extLst>
      <p:ext uri="{BB962C8B-B14F-4D97-AF65-F5344CB8AC3E}">
        <p14:creationId xmlns:p14="http://schemas.microsoft.com/office/powerpoint/2010/main" val="241743623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A294EF3A-2A26-4057-AF37-ADA692D71D1A}" type="slidenum">
              <a:rPr lang="en-US"/>
              <a:pPr/>
              <a:t>261</a:t>
            </a:fld>
            <a:endParaRPr lang="en-US"/>
          </a:p>
        </p:txBody>
      </p:sp>
      <p:sp>
        <p:nvSpPr>
          <p:cNvPr id="1362946" name="Rectangle 2"/>
          <p:cNvSpPr>
            <a:spLocks noGrp="1" noRot="1" noChangeAspect="1" noChangeArrowheads="1" noTextEdit="1"/>
          </p:cNvSpPr>
          <p:nvPr>
            <p:ph type="sldImg"/>
          </p:nvPr>
        </p:nvSpPr>
        <p:spPr>
          <a:xfrm>
            <a:off x="1141413" y="684213"/>
            <a:ext cx="4576762" cy="3432175"/>
          </a:xfrm>
          <a:ln/>
        </p:spPr>
      </p:sp>
      <p:sp>
        <p:nvSpPr>
          <p:cNvPr id="1362947" name="Rectangle 3"/>
          <p:cNvSpPr>
            <a:spLocks noGrp="1" noChangeArrowheads="1"/>
          </p:cNvSpPr>
          <p:nvPr>
            <p:ph type="body" idx="1"/>
          </p:nvPr>
        </p:nvSpPr>
        <p:spPr>
          <a:xfrm>
            <a:off x="685800" y="4343400"/>
            <a:ext cx="5486400" cy="4116388"/>
          </a:xfrm>
        </p:spPr>
        <p:txBody>
          <a:bodyPr/>
          <a:lstStyle/>
          <a:p>
            <a:r>
              <a:rPr lang="en-US" b="1" dirty="0" smtClean="0">
                <a:cs typeface="Arial" charset="0"/>
              </a:rPr>
              <a:t>Intelligence should be referred to as</a:t>
            </a:r>
            <a:r>
              <a:rPr lang="en-US" b="1" baseline="0" dirty="0" smtClean="0">
                <a:cs typeface="Arial" charset="0"/>
              </a:rPr>
              <a:t> a “construct”</a:t>
            </a:r>
            <a:endParaRPr lang="en-US" b="1" dirty="0">
              <a:cs typeface="Arial" charset="0"/>
            </a:endParaRPr>
          </a:p>
        </p:txBody>
      </p:sp>
    </p:spTree>
    <p:extLst>
      <p:ext uri="{BB962C8B-B14F-4D97-AF65-F5344CB8AC3E}">
        <p14:creationId xmlns:p14="http://schemas.microsoft.com/office/powerpoint/2010/main" val="277023159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323B5739-8366-4AAD-9F91-4C0FC3713DC9}" type="slidenum">
              <a:rPr lang="en-US"/>
              <a:pPr/>
              <a:t>262</a:t>
            </a:fld>
            <a:endParaRPr lang="en-US"/>
          </a:p>
        </p:txBody>
      </p:sp>
      <p:sp>
        <p:nvSpPr>
          <p:cNvPr id="1364994" name="Rectangle 2"/>
          <p:cNvSpPr>
            <a:spLocks noGrp="1" noRot="1" noChangeAspect="1" noChangeArrowheads="1" noTextEdit="1"/>
          </p:cNvSpPr>
          <p:nvPr>
            <p:ph type="sldImg"/>
          </p:nvPr>
        </p:nvSpPr>
        <p:spPr>
          <a:xfrm>
            <a:off x="1141413" y="684213"/>
            <a:ext cx="4576762" cy="3432175"/>
          </a:xfrm>
          <a:ln/>
        </p:spPr>
      </p:sp>
      <p:sp>
        <p:nvSpPr>
          <p:cNvPr id="1364995"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404447311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6BDDD677-8852-4942-9576-72017012DBCB}" type="slidenum">
              <a:rPr lang="en-US"/>
              <a:pPr/>
              <a:t>263</a:t>
            </a:fld>
            <a:endParaRPr lang="en-US"/>
          </a:p>
        </p:txBody>
      </p:sp>
      <p:sp>
        <p:nvSpPr>
          <p:cNvPr id="1367042" name="Rectangle 2"/>
          <p:cNvSpPr>
            <a:spLocks noGrp="1" noRot="1" noChangeAspect="1" noChangeArrowheads="1" noTextEdit="1"/>
          </p:cNvSpPr>
          <p:nvPr>
            <p:ph type="sldImg"/>
          </p:nvPr>
        </p:nvSpPr>
        <p:spPr>
          <a:xfrm>
            <a:off x="1141413" y="684213"/>
            <a:ext cx="4576762" cy="3432175"/>
          </a:xfrm>
          <a:ln/>
        </p:spPr>
      </p:sp>
      <p:sp>
        <p:nvSpPr>
          <p:cNvPr id="1367043"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51249457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5825AAF1-8D88-4D3A-B1D6-A5E0A27F8BC6}" type="slidenum">
              <a:rPr lang="en-US"/>
              <a:pPr/>
              <a:t>264</a:t>
            </a:fld>
            <a:endParaRPr lang="en-US"/>
          </a:p>
        </p:txBody>
      </p:sp>
      <p:sp>
        <p:nvSpPr>
          <p:cNvPr id="1371138" name="Rectangle 2"/>
          <p:cNvSpPr>
            <a:spLocks noGrp="1" noRot="1" noChangeAspect="1" noChangeArrowheads="1" noTextEdit="1"/>
          </p:cNvSpPr>
          <p:nvPr>
            <p:ph type="sldImg"/>
          </p:nvPr>
        </p:nvSpPr>
        <p:spPr>
          <a:xfrm>
            <a:off x="1141413" y="684213"/>
            <a:ext cx="4576762" cy="3432175"/>
          </a:xfrm>
          <a:ln/>
        </p:spPr>
      </p:sp>
      <p:sp>
        <p:nvSpPr>
          <p:cNvPr id="1371139"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237493187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072338A7-662D-4C2C-886A-0E6F8C4CEFA4}" type="slidenum">
              <a:rPr lang="en-US"/>
              <a:pPr/>
              <a:t>265</a:t>
            </a:fld>
            <a:endParaRPr lang="en-US"/>
          </a:p>
        </p:txBody>
      </p:sp>
      <p:sp>
        <p:nvSpPr>
          <p:cNvPr id="1373186" name="Rectangle 2"/>
          <p:cNvSpPr>
            <a:spLocks noGrp="1" noRot="1" noChangeAspect="1" noChangeArrowheads="1" noTextEdit="1"/>
          </p:cNvSpPr>
          <p:nvPr>
            <p:ph type="sldImg"/>
          </p:nvPr>
        </p:nvSpPr>
        <p:spPr>
          <a:xfrm>
            <a:off x="1141413" y="684213"/>
            <a:ext cx="4576762" cy="3432175"/>
          </a:xfrm>
          <a:ln/>
        </p:spPr>
      </p:sp>
      <p:sp>
        <p:nvSpPr>
          <p:cNvPr id="1373187"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1137423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96242DEA-44B9-4AE7-B431-A10CA2D01EBC}" type="slidenum">
              <a:rPr lang="en-US"/>
              <a:pPr/>
              <a:t>23</a:t>
            </a:fld>
            <a:endParaRPr lang="en-US"/>
          </a:p>
        </p:txBody>
      </p:sp>
      <p:sp>
        <p:nvSpPr>
          <p:cNvPr id="979970" name="Rectangle 2"/>
          <p:cNvSpPr>
            <a:spLocks noGrp="1" noRot="1" noChangeAspect="1" noChangeArrowheads="1" noTextEdit="1"/>
          </p:cNvSpPr>
          <p:nvPr>
            <p:ph type="sldImg"/>
          </p:nvPr>
        </p:nvSpPr>
        <p:spPr>
          <a:xfrm>
            <a:off x="1141413" y="684213"/>
            <a:ext cx="4576762" cy="3432175"/>
          </a:xfrm>
          <a:ln/>
        </p:spPr>
      </p:sp>
      <p:sp>
        <p:nvSpPr>
          <p:cNvPr id="979971" name="Rectangle 3"/>
          <p:cNvSpPr>
            <a:spLocks noGrp="1" noChangeArrowheads="1"/>
          </p:cNvSpPr>
          <p:nvPr>
            <p:ph type="body" idx="1"/>
          </p:nvPr>
        </p:nvSpPr>
        <p:spPr>
          <a:xfrm>
            <a:off x="685800" y="4343400"/>
            <a:ext cx="5486400" cy="4116388"/>
          </a:xfrm>
        </p:spPr>
        <p:txBody>
          <a:bodyPr/>
          <a:lstStyle/>
          <a:p>
            <a:r>
              <a:rPr lang="en-US" b="1" dirty="0"/>
              <a:t>OBJECTIVE 21-5</a:t>
            </a:r>
            <a:r>
              <a:rPr lang="en-US" b="1" dirty="0">
                <a:cs typeface="Arial" charset="0"/>
              </a:rPr>
              <a:t>| Discuss the survival value of extinction, spontaneous recovery, generalization and discrimination</a:t>
            </a:r>
            <a:r>
              <a:rPr lang="en-US" b="1" dirty="0" smtClean="0">
                <a:cs typeface="Arial" charset="0"/>
              </a:rPr>
              <a:t>.</a:t>
            </a:r>
          </a:p>
          <a:p>
            <a:r>
              <a:rPr lang="en-US" b="1" dirty="0" smtClean="0">
                <a:cs typeface="Arial" charset="0"/>
              </a:rPr>
              <a:t>Pavlov conditioned the dog’s salivation (CR) by using miniature vibrators (CS) to the thigh. When he subsequently stimulated other parts of the dog’s body, salivation dropped.</a:t>
            </a:r>
          </a:p>
          <a:p>
            <a:endParaRPr lang="en-US" b="1" dirty="0">
              <a:cs typeface="Arial" charset="0"/>
            </a:endParaRPr>
          </a:p>
        </p:txBody>
      </p:sp>
    </p:spTree>
    <p:extLst>
      <p:ext uri="{BB962C8B-B14F-4D97-AF65-F5344CB8AC3E}">
        <p14:creationId xmlns:p14="http://schemas.microsoft.com/office/powerpoint/2010/main" val="409812662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E2D9D006-3B84-4C93-8F89-77E3B4D6EA01}" type="slidenum">
              <a:rPr lang="en-US"/>
              <a:pPr/>
              <a:t>266</a:t>
            </a:fld>
            <a:endParaRPr lang="en-US"/>
          </a:p>
        </p:txBody>
      </p:sp>
      <p:sp>
        <p:nvSpPr>
          <p:cNvPr id="1375234" name="Rectangle 2"/>
          <p:cNvSpPr>
            <a:spLocks noGrp="1" noRot="1" noChangeAspect="1" noChangeArrowheads="1" noTextEdit="1"/>
          </p:cNvSpPr>
          <p:nvPr>
            <p:ph type="sldImg"/>
          </p:nvPr>
        </p:nvSpPr>
        <p:spPr>
          <a:xfrm>
            <a:off x="1141413" y="684213"/>
            <a:ext cx="4576762" cy="3432175"/>
          </a:xfrm>
          <a:ln/>
        </p:spPr>
      </p:sp>
      <p:sp>
        <p:nvSpPr>
          <p:cNvPr id="1375235"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424923975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1B3544CB-8C1E-48A3-83D9-02097F440114}" type="slidenum">
              <a:rPr lang="en-US"/>
              <a:pPr/>
              <a:t>267</a:t>
            </a:fld>
            <a:endParaRPr lang="en-US"/>
          </a:p>
        </p:txBody>
      </p:sp>
      <p:sp>
        <p:nvSpPr>
          <p:cNvPr id="1377282" name="Rectangle 2"/>
          <p:cNvSpPr>
            <a:spLocks noGrp="1" noRot="1" noChangeAspect="1" noChangeArrowheads="1" noTextEdit="1"/>
          </p:cNvSpPr>
          <p:nvPr>
            <p:ph type="sldImg"/>
          </p:nvPr>
        </p:nvSpPr>
        <p:spPr>
          <a:xfrm>
            <a:off x="1141413" y="684213"/>
            <a:ext cx="4576762" cy="3432175"/>
          </a:xfrm>
          <a:ln/>
        </p:spPr>
      </p:sp>
      <p:sp>
        <p:nvSpPr>
          <p:cNvPr id="1377283" name="Rectangle 3"/>
          <p:cNvSpPr>
            <a:spLocks noGrp="1" noChangeArrowheads="1"/>
          </p:cNvSpPr>
          <p:nvPr>
            <p:ph type="body" idx="1"/>
          </p:nvPr>
        </p:nvSpPr>
        <p:spPr>
          <a:xfrm>
            <a:off x="685800" y="4343400"/>
            <a:ext cx="5486400" cy="4116388"/>
          </a:xfrm>
        </p:spPr>
        <p:txBody>
          <a:bodyPr/>
          <a:lstStyle/>
          <a:p>
            <a:r>
              <a:rPr lang="en-US" b="1" dirty="0"/>
              <a:t>OBJECTIVE 31-3</a:t>
            </a:r>
            <a:r>
              <a:rPr lang="en-US" b="1" dirty="0">
                <a:cs typeface="Arial" charset="0"/>
              </a:rPr>
              <a:t>| Compare Gardner’s and Sternberg's theories of intelligence.</a:t>
            </a:r>
          </a:p>
        </p:txBody>
      </p:sp>
    </p:spTree>
    <p:extLst>
      <p:ext uri="{BB962C8B-B14F-4D97-AF65-F5344CB8AC3E}">
        <p14:creationId xmlns:p14="http://schemas.microsoft.com/office/powerpoint/2010/main" val="309090502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288F7212-F2B7-4C05-BD53-8182022AC785}" type="slidenum">
              <a:rPr lang="en-US"/>
              <a:pPr/>
              <a:t>268</a:t>
            </a:fld>
            <a:endParaRPr lang="en-US"/>
          </a:p>
        </p:txBody>
      </p:sp>
      <p:sp>
        <p:nvSpPr>
          <p:cNvPr id="1379330" name="Rectangle 2"/>
          <p:cNvSpPr>
            <a:spLocks noGrp="1" noRot="1" noChangeAspect="1" noChangeArrowheads="1" noTextEdit="1"/>
          </p:cNvSpPr>
          <p:nvPr>
            <p:ph type="sldImg"/>
          </p:nvPr>
        </p:nvSpPr>
        <p:spPr>
          <a:xfrm>
            <a:off x="1141413" y="684213"/>
            <a:ext cx="4576762" cy="3432175"/>
          </a:xfrm>
          <a:ln/>
        </p:spPr>
      </p:sp>
      <p:sp>
        <p:nvSpPr>
          <p:cNvPr id="1379331"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73515805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10E87A04-D742-4E0B-90E5-696AD32CDE6B}" type="slidenum">
              <a:rPr lang="en-US"/>
              <a:pPr/>
              <a:t>269</a:t>
            </a:fld>
            <a:endParaRPr lang="en-US"/>
          </a:p>
        </p:txBody>
      </p:sp>
      <p:sp>
        <p:nvSpPr>
          <p:cNvPr id="1381378" name="Rectangle 2"/>
          <p:cNvSpPr>
            <a:spLocks noGrp="1" noRot="1" noChangeAspect="1" noChangeArrowheads="1" noTextEdit="1"/>
          </p:cNvSpPr>
          <p:nvPr>
            <p:ph type="sldImg"/>
          </p:nvPr>
        </p:nvSpPr>
        <p:spPr>
          <a:xfrm>
            <a:off x="1141413" y="684213"/>
            <a:ext cx="4576762" cy="3432175"/>
          </a:xfrm>
          <a:ln/>
        </p:spPr>
      </p:sp>
      <p:sp>
        <p:nvSpPr>
          <p:cNvPr id="1381379"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380415317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7E4C2F99-7502-4505-8B87-8A10699180BA}" type="slidenum">
              <a:rPr lang="en-US"/>
              <a:pPr/>
              <a:t>271</a:t>
            </a:fld>
            <a:endParaRPr lang="en-US"/>
          </a:p>
        </p:txBody>
      </p:sp>
      <p:sp>
        <p:nvSpPr>
          <p:cNvPr id="1391618" name="Rectangle 2"/>
          <p:cNvSpPr>
            <a:spLocks noGrp="1" noRot="1" noChangeAspect="1" noChangeArrowheads="1" noTextEdit="1"/>
          </p:cNvSpPr>
          <p:nvPr>
            <p:ph type="sldImg"/>
          </p:nvPr>
        </p:nvSpPr>
        <p:spPr>
          <a:xfrm>
            <a:off x="1141413" y="684213"/>
            <a:ext cx="4576762" cy="3432175"/>
          </a:xfrm>
          <a:ln/>
        </p:spPr>
      </p:sp>
      <p:sp>
        <p:nvSpPr>
          <p:cNvPr id="1391619" name="Rectangle 3"/>
          <p:cNvSpPr>
            <a:spLocks noGrp="1" noChangeArrowheads="1"/>
          </p:cNvSpPr>
          <p:nvPr>
            <p:ph type="body" idx="1"/>
          </p:nvPr>
        </p:nvSpPr>
        <p:spPr>
          <a:xfrm>
            <a:off x="685800" y="4343400"/>
            <a:ext cx="5486400" cy="4116388"/>
          </a:xfrm>
        </p:spPr>
        <p:txBody>
          <a:bodyPr/>
          <a:lstStyle/>
          <a:p>
            <a:r>
              <a:rPr lang="en-US" b="1" dirty="0"/>
              <a:t>OBJECTIVE 31-5</a:t>
            </a:r>
            <a:r>
              <a:rPr lang="en-US" b="1" dirty="0">
                <a:cs typeface="Arial" charset="0"/>
              </a:rPr>
              <a:t>| Identify the factors associated with creativity, and describe the relationship between creativity and intelligence.</a:t>
            </a:r>
          </a:p>
        </p:txBody>
      </p:sp>
    </p:spTree>
    <p:extLst>
      <p:ext uri="{BB962C8B-B14F-4D97-AF65-F5344CB8AC3E}">
        <p14:creationId xmlns:p14="http://schemas.microsoft.com/office/powerpoint/2010/main" val="278769507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3AA9D587-BAE1-4FED-934F-C53906E221A0}" type="slidenum">
              <a:rPr lang="en-US"/>
              <a:pPr/>
              <a:t>272</a:t>
            </a:fld>
            <a:endParaRPr lang="en-US"/>
          </a:p>
        </p:txBody>
      </p:sp>
      <p:sp>
        <p:nvSpPr>
          <p:cNvPr id="1383426" name="Rectangle 2"/>
          <p:cNvSpPr>
            <a:spLocks noGrp="1" noRot="1" noChangeAspect="1" noChangeArrowheads="1" noTextEdit="1"/>
          </p:cNvSpPr>
          <p:nvPr>
            <p:ph type="sldImg"/>
          </p:nvPr>
        </p:nvSpPr>
        <p:spPr>
          <a:xfrm>
            <a:off x="1141413" y="684213"/>
            <a:ext cx="4576762" cy="3432175"/>
          </a:xfrm>
          <a:ln/>
        </p:spPr>
      </p:sp>
      <p:sp>
        <p:nvSpPr>
          <p:cNvPr id="1383427"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295905555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5CB90703-3918-4683-91F7-EF52097295A7}" type="slidenum">
              <a:rPr lang="en-US"/>
              <a:pPr/>
              <a:t>273</a:t>
            </a:fld>
            <a:endParaRPr lang="en-US"/>
          </a:p>
        </p:txBody>
      </p:sp>
      <p:sp>
        <p:nvSpPr>
          <p:cNvPr id="1385474" name="Rectangle 2"/>
          <p:cNvSpPr>
            <a:spLocks noGrp="1" noRot="1" noChangeAspect="1" noChangeArrowheads="1" noTextEdit="1"/>
          </p:cNvSpPr>
          <p:nvPr>
            <p:ph type="sldImg"/>
          </p:nvPr>
        </p:nvSpPr>
        <p:spPr>
          <a:xfrm>
            <a:off x="1141413" y="684213"/>
            <a:ext cx="4576762" cy="3432175"/>
          </a:xfrm>
          <a:ln/>
        </p:spPr>
      </p:sp>
      <p:sp>
        <p:nvSpPr>
          <p:cNvPr id="1385475" name="Rectangle 3"/>
          <p:cNvSpPr>
            <a:spLocks noGrp="1" noChangeArrowheads="1"/>
          </p:cNvSpPr>
          <p:nvPr>
            <p:ph type="body" idx="1"/>
          </p:nvPr>
        </p:nvSpPr>
        <p:spPr>
          <a:xfrm>
            <a:off x="685800" y="4343400"/>
            <a:ext cx="5486400" cy="4116388"/>
          </a:xfrm>
        </p:spPr>
        <p:txBody>
          <a:bodyPr/>
          <a:lstStyle/>
          <a:p>
            <a:r>
              <a:rPr lang="en-US" b="1" dirty="0"/>
              <a:t>OBJECTIVE 31-4</a:t>
            </a:r>
            <a:r>
              <a:rPr lang="en-US" b="1" dirty="0">
                <a:cs typeface="Arial" charset="0"/>
              </a:rPr>
              <a:t>| Describe the four aspects of emotional intelligence, and discuss criticisms of this concept.</a:t>
            </a:r>
          </a:p>
        </p:txBody>
      </p:sp>
    </p:spTree>
    <p:extLst>
      <p:ext uri="{BB962C8B-B14F-4D97-AF65-F5344CB8AC3E}">
        <p14:creationId xmlns:p14="http://schemas.microsoft.com/office/powerpoint/2010/main" val="376659136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837AE0A1-AD94-400B-8F28-B5B58D5A9750}" type="slidenum">
              <a:rPr lang="en-US"/>
              <a:pPr/>
              <a:t>274</a:t>
            </a:fld>
            <a:endParaRPr lang="en-US"/>
          </a:p>
        </p:txBody>
      </p:sp>
      <p:sp>
        <p:nvSpPr>
          <p:cNvPr id="1387522" name="Rectangle 2"/>
          <p:cNvSpPr>
            <a:spLocks noGrp="1" noRot="1" noChangeAspect="1" noChangeArrowheads="1" noTextEdit="1"/>
          </p:cNvSpPr>
          <p:nvPr>
            <p:ph type="sldImg"/>
          </p:nvPr>
        </p:nvSpPr>
        <p:spPr>
          <a:xfrm>
            <a:off x="1141413" y="684213"/>
            <a:ext cx="4576762" cy="3432175"/>
          </a:xfrm>
          <a:ln/>
        </p:spPr>
      </p:sp>
      <p:sp>
        <p:nvSpPr>
          <p:cNvPr id="1387523"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165013979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91E798D0-EEBA-4E62-A8C8-BF4986079D1E}" type="slidenum">
              <a:rPr lang="en-US"/>
              <a:pPr/>
              <a:t>275</a:t>
            </a:fld>
            <a:endParaRPr lang="en-US"/>
          </a:p>
        </p:txBody>
      </p:sp>
      <p:sp>
        <p:nvSpPr>
          <p:cNvPr id="1389570" name="Rectangle 2"/>
          <p:cNvSpPr>
            <a:spLocks noGrp="1" noRot="1" noChangeAspect="1" noChangeArrowheads="1" noTextEdit="1"/>
          </p:cNvSpPr>
          <p:nvPr>
            <p:ph type="sldImg"/>
          </p:nvPr>
        </p:nvSpPr>
        <p:spPr>
          <a:xfrm>
            <a:off x="1141413" y="684213"/>
            <a:ext cx="4576762" cy="3432175"/>
          </a:xfrm>
          <a:ln/>
        </p:spPr>
      </p:sp>
      <p:sp>
        <p:nvSpPr>
          <p:cNvPr id="1389571"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419551953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60A79D03-6D1A-4E94-AD1C-1778D91DA7B0}" type="slidenum">
              <a:rPr lang="en-US"/>
              <a:pPr/>
              <a:t>276</a:t>
            </a:fld>
            <a:endParaRPr lang="en-US"/>
          </a:p>
        </p:txBody>
      </p:sp>
      <p:sp>
        <p:nvSpPr>
          <p:cNvPr id="1393666" name="Rectangle 2"/>
          <p:cNvSpPr>
            <a:spLocks noGrp="1" noRot="1" noChangeAspect="1" noChangeArrowheads="1" noTextEdit="1"/>
          </p:cNvSpPr>
          <p:nvPr>
            <p:ph type="sldImg"/>
          </p:nvPr>
        </p:nvSpPr>
        <p:spPr>
          <a:xfrm>
            <a:off x="1141413" y="684213"/>
            <a:ext cx="4576762" cy="3432175"/>
          </a:xfrm>
          <a:ln/>
        </p:spPr>
      </p:sp>
      <p:sp>
        <p:nvSpPr>
          <p:cNvPr id="1393667" name="Rectangle 3"/>
          <p:cNvSpPr>
            <a:spLocks noGrp="1" noChangeArrowheads="1"/>
          </p:cNvSpPr>
          <p:nvPr>
            <p:ph type="body" idx="1"/>
          </p:nvPr>
        </p:nvSpPr>
        <p:spPr>
          <a:xfrm>
            <a:off x="685800" y="4343400"/>
            <a:ext cx="5486400" cy="4116388"/>
          </a:xfrm>
        </p:spPr>
        <p:txBody>
          <a:bodyPr/>
          <a:lstStyle/>
          <a:p>
            <a:r>
              <a:rPr lang="en-US" b="1" dirty="0"/>
              <a:t>OBJECTIVE 31-6</a:t>
            </a:r>
            <a:r>
              <a:rPr lang="en-US" b="1" dirty="0">
                <a:cs typeface="Arial" charset="0"/>
              </a:rPr>
              <a:t>| Describe the relationship between intelligence and brain anatomy.</a:t>
            </a:r>
          </a:p>
        </p:txBody>
      </p:sp>
    </p:spTree>
    <p:extLst>
      <p:ext uri="{BB962C8B-B14F-4D97-AF65-F5344CB8AC3E}">
        <p14:creationId xmlns:p14="http://schemas.microsoft.com/office/powerpoint/2010/main" val="3947641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0CE83FA4-22C2-410A-9265-73B6BBD48A29}" type="slidenum">
              <a:rPr lang="en-US"/>
              <a:pPr/>
              <a:t>24</a:t>
            </a:fld>
            <a:endParaRPr lang="en-US"/>
          </a:p>
        </p:txBody>
      </p:sp>
      <p:sp>
        <p:nvSpPr>
          <p:cNvPr id="982018" name="Rectangle 2"/>
          <p:cNvSpPr>
            <a:spLocks noGrp="1" noRot="1" noChangeAspect="1" noChangeArrowheads="1" noTextEdit="1"/>
          </p:cNvSpPr>
          <p:nvPr>
            <p:ph type="sldImg"/>
          </p:nvPr>
        </p:nvSpPr>
        <p:spPr>
          <a:xfrm>
            <a:off x="1141413" y="684213"/>
            <a:ext cx="4576762" cy="3432175"/>
          </a:xfrm>
          <a:ln/>
        </p:spPr>
      </p:sp>
      <p:sp>
        <p:nvSpPr>
          <p:cNvPr id="982019"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152106023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3588C231-4FDD-4B3D-8FBA-259D33891817}" type="slidenum">
              <a:rPr lang="en-US"/>
              <a:pPr/>
              <a:t>277</a:t>
            </a:fld>
            <a:endParaRPr lang="en-US"/>
          </a:p>
        </p:txBody>
      </p:sp>
      <p:sp>
        <p:nvSpPr>
          <p:cNvPr id="1395714" name="Rectangle 2"/>
          <p:cNvSpPr>
            <a:spLocks noGrp="1" noRot="1" noChangeAspect="1" noChangeArrowheads="1" noTextEdit="1"/>
          </p:cNvSpPr>
          <p:nvPr>
            <p:ph type="sldImg"/>
          </p:nvPr>
        </p:nvSpPr>
        <p:spPr>
          <a:xfrm>
            <a:off x="1141413" y="684213"/>
            <a:ext cx="4576762" cy="3432175"/>
          </a:xfrm>
          <a:ln/>
        </p:spPr>
      </p:sp>
      <p:sp>
        <p:nvSpPr>
          <p:cNvPr id="1395715" name="Rectangle 3"/>
          <p:cNvSpPr>
            <a:spLocks noGrp="1" noChangeArrowheads="1"/>
          </p:cNvSpPr>
          <p:nvPr>
            <p:ph type="body" idx="1"/>
          </p:nvPr>
        </p:nvSpPr>
        <p:spPr>
          <a:xfrm>
            <a:off x="685800" y="4343400"/>
            <a:ext cx="5486400" cy="4116388"/>
          </a:xfrm>
        </p:spPr>
        <p:txBody>
          <a:bodyPr/>
          <a:lstStyle/>
          <a:p>
            <a:r>
              <a:rPr lang="en-US" b="1" dirty="0"/>
              <a:t>OBJECTIVE 31-7</a:t>
            </a:r>
            <a:r>
              <a:rPr lang="en-US" b="1" dirty="0">
                <a:cs typeface="Arial" charset="0"/>
              </a:rPr>
              <a:t>| Discuss the findings on the correlations between perceptual speed, neural processing speed, and intelligence.</a:t>
            </a:r>
          </a:p>
        </p:txBody>
      </p:sp>
    </p:spTree>
    <p:extLst>
      <p:ext uri="{BB962C8B-B14F-4D97-AF65-F5344CB8AC3E}">
        <p14:creationId xmlns:p14="http://schemas.microsoft.com/office/powerpoint/2010/main" val="359429052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29CC9C72-6A9B-45CC-BE58-24C33703E4BD}" type="slidenum">
              <a:rPr lang="en-US"/>
              <a:pPr/>
              <a:t>279</a:t>
            </a:fld>
            <a:endParaRPr lang="en-US"/>
          </a:p>
        </p:txBody>
      </p:sp>
      <p:sp>
        <p:nvSpPr>
          <p:cNvPr id="1399810" name="Rectangle 2"/>
          <p:cNvSpPr>
            <a:spLocks noGrp="1" noRot="1" noChangeAspect="1" noChangeArrowheads="1" noTextEdit="1"/>
          </p:cNvSpPr>
          <p:nvPr>
            <p:ph type="sldImg"/>
          </p:nvPr>
        </p:nvSpPr>
        <p:spPr>
          <a:xfrm>
            <a:off x="1141413" y="684213"/>
            <a:ext cx="4576762" cy="3432175"/>
          </a:xfrm>
          <a:ln/>
        </p:spPr>
      </p:sp>
      <p:sp>
        <p:nvSpPr>
          <p:cNvPr id="1399811" name="Rectangle 3"/>
          <p:cNvSpPr>
            <a:spLocks noGrp="1" noChangeArrowheads="1"/>
          </p:cNvSpPr>
          <p:nvPr>
            <p:ph type="body" idx="1"/>
          </p:nvPr>
        </p:nvSpPr>
        <p:spPr>
          <a:xfrm>
            <a:off x="685800" y="4343400"/>
            <a:ext cx="5486400" cy="4116388"/>
          </a:xfrm>
        </p:spPr>
        <p:txBody>
          <a:bodyPr/>
          <a:lstStyle/>
          <a:p>
            <a:r>
              <a:rPr lang="en-US" b="1" dirty="0"/>
              <a:t>OBJECTIVE 32-1</a:t>
            </a:r>
            <a:r>
              <a:rPr lang="en-US" b="1" dirty="0">
                <a:cs typeface="Arial" charset="0"/>
              </a:rPr>
              <a:t>| Define </a:t>
            </a:r>
            <a:r>
              <a:rPr lang="en-US" b="1" i="1" dirty="0">
                <a:cs typeface="Arial" charset="0"/>
              </a:rPr>
              <a:t>intelligence tests</a:t>
            </a:r>
            <a:r>
              <a:rPr lang="en-US" b="1" dirty="0">
                <a:cs typeface="Arial" charset="0"/>
              </a:rPr>
              <a:t> and discuss the history of intelligence testing.</a:t>
            </a:r>
          </a:p>
        </p:txBody>
      </p:sp>
    </p:spTree>
    <p:extLst>
      <p:ext uri="{BB962C8B-B14F-4D97-AF65-F5344CB8AC3E}">
        <p14:creationId xmlns:p14="http://schemas.microsoft.com/office/powerpoint/2010/main" val="274091666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D71CD9E1-6EF1-47DD-8880-EE4321335842}" type="slidenum">
              <a:rPr lang="en-US"/>
              <a:pPr/>
              <a:t>280</a:t>
            </a:fld>
            <a:endParaRPr lang="en-US"/>
          </a:p>
        </p:txBody>
      </p:sp>
      <p:sp>
        <p:nvSpPr>
          <p:cNvPr id="1401858" name="Rectangle 2"/>
          <p:cNvSpPr>
            <a:spLocks noGrp="1" noRot="1" noChangeAspect="1" noChangeArrowheads="1" noTextEdit="1"/>
          </p:cNvSpPr>
          <p:nvPr>
            <p:ph type="sldImg"/>
          </p:nvPr>
        </p:nvSpPr>
        <p:spPr>
          <a:xfrm>
            <a:off x="1141413" y="684213"/>
            <a:ext cx="4576762" cy="3432175"/>
          </a:xfrm>
          <a:ln/>
        </p:spPr>
      </p:sp>
      <p:sp>
        <p:nvSpPr>
          <p:cNvPr id="1401859"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204253999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C87F72B8-3665-40C5-BBD9-3ADAC230857C}" type="slidenum">
              <a:rPr lang="en-US"/>
              <a:pPr/>
              <a:t>281</a:t>
            </a:fld>
            <a:endParaRPr lang="en-US"/>
          </a:p>
        </p:txBody>
      </p:sp>
      <p:sp>
        <p:nvSpPr>
          <p:cNvPr id="1403906" name="Rectangle 2"/>
          <p:cNvSpPr>
            <a:spLocks noGrp="1" noRot="1" noChangeAspect="1" noChangeArrowheads="1" noTextEdit="1"/>
          </p:cNvSpPr>
          <p:nvPr>
            <p:ph type="sldImg"/>
          </p:nvPr>
        </p:nvSpPr>
        <p:spPr>
          <a:xfrm>
            <a:off x="1141413" y="684213"/>
            <a:ext cx="4576762" cy="3432175"/>
          </a:xfrm>
          <a:ln/>
        </p:spPr>
      </p:sp>
      <p:sp>
        <p:nvSpPr>
          <p:cNvPr id="1403907"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162393666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074F900A-5F28-4443-9DDD-4E90D4D42B1A}" type="slidenum">
              <a:rPr lang="en-US"/>
              <a:pPr/>
              <a:t>284</a:t>
            </a:fld>
            <a:endParaRPr lang="en-US"/>
          </a:p>
        </p:txBody>
      </p:sp>
      <p:sp>
        <p:nvSpPr>
          <p:cNvPr id="1405954" name="Rectangle 2"/>
          <p:cNvSpPr>
            <a:spLocks noGrp="1" noRot="1" noChangeAspect="1" noChangeArrowheads="1" noTextEdit="1"/>
          </p:cNvSpPr>
          <p:nvPr>
            <p:ph type="sldImg"/>
          </p:nvPr>
        </p:nvSpPr>
        <p:spPr>
          <a:xfrm>
            <a:off x="1141413" y="684213"/>
            <a:ext cx="4576762" cy="3432175"/>
          </a:xfrm>
          <a:ln/>
        </p:spPr>
      </p:sp>
      <p:sp>
        <p:nvSpPr>
          <p:cNvPr id="1405955" name="Rectangle 3"/>
          <p:cNvSpPr>
            <a:spLocks noGrp="1" noChangeArrowheads="1"/>
          </p:cNvSpPr>
          <p:nvPr>
            <p:ph type="body" idx="1"/>
          </p:nvPr>
        </p:nvSpPr>
        <p:spPr>
          <a:xfrm>
            <a:off x="685800" y="4343400"/>
            <a:ext cx="5486400" cy="4116388"/>
          </a:xfrm>
        </p:spPr>
        <p:txBody>
          <a:bodyPr/>
          <a:lstStyle/>
          <a:p>
            <a:r>
              <a:rPr lang="en-US" b="1" dirty="0"/>
              <a:t>OBJECTIVE 32-2</a:t>
            </a:r>
            <a:r>
              <a:rPr lang="en-US" b="1" dirty="0">
                <a:cs typeface="Arial" charset="0"/>
              </a:rPr>
              <a:t>| Distinguish between aptitude and achievement tests, and describe the modern test of mental abilities, such as the WAIS.</a:t>
            </a:r>
          </a:p>
        </p:txBody>
      </p:sp>
    </p:spTree>
    <p:extLst>
      <p:ext uri="{BB962C8B-B14F-4D97-AF65-F5344CB8AC3E}">
        <p14:creationId xmlns:p14="http://schemas.microsoft.com/office/powerpoint/2010/main" val="3285301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2F7281B0-28C0-4F71-ACBD-FEFA3E744860}" type="slidenum">
              <a:rPr lang="en-US"/>
              <a:pPr/>
              <a:t>285</a:t>
            </a:fld>
            <a:endParaRPr lang="en-US"/>
          </a:p>
        </p:txBody>
      </p:sp>
      <p:sp>
        <p:nvSpPr>
          <p:cNvPr id="1408002" name="Rectangle 2"/>
          <p:cNvSpPr>
            <a:spLocks noGrp="1" noRot="1" noChangeAspect="1" noChangeArrowheads="1" noTextEdit="1"/>
          </p:cNvSpPr>
          <p:nvPr>
            <p:ph type="sldImg"/>
          </p:nvPr>
        </p:nvSpPr>
        <p:spPr>
          <a:xfrm>
            <a:off x="1141413" y="684213"/>
            <a:ext cx="4576762" cy="3432175"/>
          </a:xfrm>
          <a:ln/>
        </p:spPr>
      </p:sp>
      <p:sp>
        <p:nvSpPr>
          <p:cNvPr id="1408003"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133613222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D7CE9A3C-0D85-40DF-8E5A-A902905D460E}" type="slidenum">
              <a:rPr lang="en-US"/>
              <a:pPr/>
              <a:t>286</a:t>
            </a:fld>
            <a:endParaRPr lang="en-US"/>
          </a:p>
        </p:txBody>
      </p:sp>
      <p:sp>
        <p:nvSpPr>
          <p:cNvPr id="1410050" name="Rectangle 2"/>
          <p:cNvSpPr>
            <a:spLocks noGrp="1" noRot="1" noChangeAspect="1" noChangeArrowheads="1" noTextEdit="1"/>
          </p:cNvSpPr>
          <p:nvPr>
            <p:ph type="sldImg"/>
          </p:nvPr>
        </p:nvSpPr>
        <p:spPr>
          <a:xfrm>
            <a:off x="1141413" y="684213"/>
            <a:ext cx="4576762" cy="3432175"/>
          </a:xfrm>
          <a:ln/>
        </p:spPr>
      </p:sp>
      <p:sp>
        <p:nvSpPr>
          <p:cNvPr id="1410051"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263499854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768BE9EB-96BB-4CE8-9A0A-8DAB7B9B0667}" type="slidenum">
              <a:rPr lang="en-US"/>
              <a:pPr/>
              <a:t>288</a:t>
            </a:fld>
            <a:endParaRPr lang="en-US"/>
          </a:p>
        </p:txBody>
      </p:sp>
      <p:sp>
        <p:nvSpPr>
          <p:cNvPr id="1412098" name="Rectangle 2"/>
          <p:cNvSpPr>
            <a:spLocks noGrp="1" noRot="1" noChangeAspect="1" noChangeArrowheads="1" noTextEdit="1"/>
          </p:cNvSpPr>
          <p:nvPr>
            <p:ph type="sldImg"/>
          </p:nvPr>
        </p:nvSpPr>
        <p:spPr>
          <a:xfrm>
            <a:off x="1141413" y="684213"/>
            <a:ext cx="4576762" cy="3432175"/>
          </a:xfrm>
          <a:ln/>
        </p:spPr>
      </p:sp>
      <p:sp>
        <p:nvSpPr>
          <p:cNvPr id="1412099"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132381701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5903B2CB-1DB6-443E-8734-3AC3277FD1A9}" type="slidenum">
              <a:rPr lang="en-US"/>
              <a:pPr/>
              <a:t>289</a:t>
            </a:fld>
            <a:endParaRPr lang="en-US"/>
          </a:p>
        </p:txBody>
      </p:sp>
      <p:sp>
        <p:nvSpPr>
          <p:cNvPr id="1414146" name="Rectangle 2"/>
          <p:cNvSpPr>
            <a:spLocks noGrp="1" noRot="1" noChangeAspect="1" noChangeArrowheads="1" noTextEdit="1"/>
          </p:cNvSpPr>
          <p:nvPr>
            <p:ph type="sldImg"/>
          </p:nvPr>
        </p:nvSpPr>
        <p:spPr>
          <a:xfrm>
            <a:off x="1141413" y="684213"/>
            <a:ext cx="4576762" cy="3432175"/>
          </a:xfrm>
          <a:ln/>
        </p:spPr>
      </p:sp>
      <p:sp>
        <p:nvSpPr>
          <p:cNvPr id="1414147" name="Rectangle 3"/>
          <p:cNvSpPr>
            <a:spLocks noGrp="1" noChangeArrowheads="1"/>
          </p:cNvSpPr>
          <p:nvPr>
            <p:ph type="body" idx="1"/>
          </p:nvPr>
        </p:nvSpPr>
        <p:spPr>
          <a:xfrm>
            <a:off x="685800" y="4343400"/>
            <a:ext cx="5486400" cy="4116388"/>
          </a:xfrm>
        </p:spPr>
        <p:txBody>
          <a:bodyPr/>
          <a:lstStyle/>
          <a:p>
            <a:r>
              <a:rPr lang="en-US" b="1" dirty="0"/>
              <a:t>OBJECTIVE 32-3</a:t>
            </a:r>
            <a:r>
              <a:rPr lang="en-US" b="1" dirty="0">
                <a:cs typeface="Arial" charset="0"/>
              </a:rPr>
              <a:t>| Discuss the importance of standardizing psychological tests, and describe the distribution of scores in a normal curve.</a:t>
            </a:r>
          </a:p>
        </p:txBody>
      </p:sp>
    </p:spTree>
    <p:extLst>
      <p:ext uri="{BB962C8B-B14F-4D97-AF65-F5344CB8AC3E}">
        <p14:creationId xmlns:p14="http://schemas.microsoft.com/office/powerpoint/2010/main" val="209598723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342B69F3-0510-45AA-914E-6A6B30135A56}" type="slidenum">
              <a:rPr lang="en-US"/>
              <a:pPr/>
              <a:t>290</a:t>
            </a:fld>
            <a:endParaRPr lang="en-US"/>
          </a:p>
        </p:txBody>
      </p:sp>
      <p:sp>
        <p:nvSpPr>
          <p:cNvPr id="1416194" name="Rectangle 2"/>
          <p:cNvSpPr>
            <a:spLocks noGrp="1" noRot="1" noChangeAspect="1" noChangeArrowheads="1" noTextEdit="1"/>
          </p:cNvSpPr>
          <p:nvPr>
            <p:ph type="sldImg"/>
          </p:nvPr>
        </p:nvSpPr>
        <p:spPr>
          <a:xfrm>
            <a:off x="1141413" y="684213"/>
            <a:ext cx="4576762" cy="3432175"/>
          </a:xfrm>
          <a:ln/>
        </p:spPr>
      </p:sp>
      <p:sp>
        <p:nvSpPr>
          <p:cNvPr id="1416195"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1842536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FD59D848-901E-4C9F-8922-99D6462EB5BD}" type="slidenum">
              <a:rPr lang="en-US"/>
              <a:pPr/>
              <a:t>25</a:t>
            </a:fld>
            <a:endParaRPr lang="en-US"/>
          </a:p>
        </p:txBody>
      </p:sp>
      <p:sp>
        <p:nvSpPr>
          <p:cNvPr id="984066" name="Rectangle 2"/>
          <p:cNvSpPr>
            <a:spLocks noGrp="1" noRot="1" noChangeAspect="1" noChangeArrowheads="1" noTextEdit="1"/>
          </p:cNvSpPr>
          <p:nvPr>
            <p:ph type="sldImg"/>
          </p:nvPr>
        </p:nvSpPr>
        <p:spPr>
          <a:xfrm>
            <a:off x="1141413" y="684213"/>
            <a:ext cx="4576762" cy="3432175"/>
          </a:xfrm>
          <a:ln/>
        </p:spPr>
      </p:sp>
      <p:sp>
        <p:nvSpPr>
          <p:cNvPr id="984067" name="Rectangle 3"/>
          <p:cNvSpPr>
            <a:spLocks noGrp="1" noChangeArrowheads="1"/>
          </p:cNvSpPr>
          <p:nvPr>
            <p:ph type="body" idx="1"/>
          </p:nvPr>
        </p:nvSpPr>
        <p:spPr>
          <a:xfrm>
            <a:off x="685800" y="4343400"/>
            <a:ext cx="5486400" cy="4116388"/>
          </a:xfrm>
        </p:spPr>
        <p:txBody>
          <a:bodyPr/>
          <a:lstStyle/>
          <a:p>
            <a:r>
              <a:rPr lang="en-US" b="1" dirty="0"/>
              <a:t>OBJECTIVE 21-6</a:t>
            </a:r>
            <a:r>
              <a:rPr lang="en-US" b="1" dirty="0">
                <a:cs typeface="Arial" charset="0"/>
              </a:rPr>
              <a:t>| Discuss the importance of cognitive processes in classical conditioning.</a:t>
            </a:r>
          </a:p>
        </p:txBody>
      </p:sp>
    </p:spTree>
    <p:extLst>
      <p:ext uri="{BB962C8B-B14F-4D97-AF65-F5344CB8AC3E}">
        <p14:creationId xmlns:p14="http://schemas.microsoft.com/office/powerpoint/2010/main" val="69555769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398C0EDD-E067-4800-818D-EBE35292D613}" type="slidenum">
              <a:rPr lang="en-US"/>
              <a:pPr/>
              <a:t>292</a:t>
            </a:fld>
            <a:endParaRPr lang="en-US"/>
          </a:p>
        </p:txBody>
      </p:sp>
      <p:sp>
        <p:nvSpPr>
          <p:cNvPr id="1418242" name="Rectangle 2"/>
          <p:cNvSpPr>
            <a:spLocks noGrp="1" noRot="1" noChangeAspect="1" noChangeArrowheads="1" noTextEdit="1"/>
          </p:cNvSpPr>
          <p:nvPr>
            <p:ph type="sldImg"/>
          </p:nvPr>
        </p:nvSpPr>
        <p:spPr>
          <a:xfrm>
            <a:off x="1141413" y="684213"/>
            <a:ext cx="4576762" cy="3432175"/>
          </a:xfrm>
          <a:ln/>
        </p:spPr>
      </p:sp>
      <p:sp>
        <p:nvSpPr>
          <p:cNvPr id="1418243"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298245306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35669BFC-14AA-49AA-B56E-79CB6536C584}" type="slidenum">
              <a:rPr lang="en-US"/>
              <a:pPr/>
              <a:t>293</a:t>
            </a:fld>
            <a:endParaRPr lang="en-US"/>
          </a:p>
        </p:txBody>
      </p:sp>
      <p:sp>
        <p:nvSpPr>
          <p:cNvPr id="1420290" name="Rectangle 2"/>
          <p:cNvSpPr>
            <a:spLocks noGrp="1" noRot="1" noChangeAspect="1" noChangeArrowheads="1" noTextEdit="1"/>
          </p:cNvSpPr>
          <p:nvPr>
            <p:ph type="sldImg"/>
          </p:nvPr>
        </p:nvSpPr>
        <p:spPr>
          <a:xfrm>
            <a:off x="1141413" y="684213"/>
            <a:ext cx="4576762" cy="3432175"/>
          </a:xfrm>
          <a:ln/>
        </p:spPr>
      </p:sp>
      <p:sp>
        <p:nvSpPr>
          <p:cNvPr id="1420291" name="Rectangle 3"/>
          <p:cNvSpPr>
            <a:spLocks noGrp="1" noChangeArrowheads="1"/>
          </p:cNvSpPr>
          <p:nvPr>
            <p:ph type="body" idx="1"/>
          </p:nvPr>
        </p:nvSpPr>
        <p:spPr>
          <a:xfrm>
            <a:off x="685800" y="4343400"/>
            <a:ext cx="5486400" cy="4116388"/>
          </a:xfrm>
        </p:spPr>
        <p:txBody>
          <a:bodyPr/>
          <a:lstStyle/>
          <a:p>
            <a:r>
              <a:rPr lang="en-US" b="1" dirty="0"/>
              <a:t>OBJECTIVE 32-4</a:t>
            </a:r>
            <a:r>
              <a:rPr lang="en-US" b="1" dirty="0">
                <a:cs typeface="Arial" charset="0"/>
              </a:rPr>
              <a:t>| Explain what it means to say that a test is </a:t>
            </a:r>
            <a:r>
              <a:rPr lang="en-US" b="1" i="1" dirty="0">
                <a:cs typeface="Arial" charset="0"/>
              </a:rPr>
              <a:t>reliable</a:t>
            </a:r>
            <a:r>
              <a:rPr lang="en-US" b="1" dirty="0">
                <a:cs typeface="Arial" charset="0"/>
              </a:rPr>
              <a:t>.</a:t>
            </a:r>
          </a:p>
        </p:txBody>
      </p:sp>
    </p:spTree>
    <p:extLst>
      <p:ext uri="{BB962C8B-B14F-4D97-AF65-F5344CB8AC3E}">
        <p14:creationId xmlns:p14="http://schemas.microsoft.com/office/powerpoint/2010/main" val="89199722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2C84F0D8-A40B-4B0D-ACF0-BED35B7488F2}" type="slidenum">
              <a:rPr lang="en-US"/>
              <a:pPr/>
              <a:t>294</a:t>
            </a:fld>
            <a:endParaRPr lang="en-US"/>
          </a:p>
        </p:txBody>
      </p:sp>
      <p:sp>
        <p:nvSpPr>
          <p:cNvPr id="1422338" name="Rectangle 2"/>
          <p:cNvSpPr>
            <a:spLocks noGrp="1" noRot="1" noChangeAspect="1" noChangeArrowheads="1" noTextEdit="1"/>
          </p:cNvSpPr>
          <p:nvPr>
            <p:ph type="sldImg"/>
          </p:nvPr>
        </p:nvSpPr>
        <p:spPr>
          <a:xfrm>
            <a:off x="1141413" y="684213"/>
            <a:ext cx="4576762" cy="3432175"/>
          </a:xfrm>
          <a:ln/>
        </p:spPr>
      </p:sp>
      <p:sp>
        <p:nvSpPr>
          <p:cNvPr id="1422339" name="Rectangle 3"/>
          <p:cNvSpPr>
            <a:spLocks noGrp="1" noChangeArrowheads="1"/>
          </p:cNvSpPr>
          <p:nvPr>
            <p:ph type="body" idx="1"/>
          </p:nvPr>
        </p:nvSpPr>
        <p:spPr>
          <a:xfrm>
            <a:off x="685800" y="4343400"/>
            <a:ext cx="5486400" cy="4116388"/>
          </a:xfrm>
        </p:spPr>
        <p:txBody>
          <a:bodyPr/>
          <a:lstStyle/>
          <a:p>
            <a:r>
              <a:rPr lang="en-US" b="1" dirty="0"/>
              <a:t>OBJECTIVE 32-5</a:t>
            </a:r>
            <a:r>
              <a:rPr lang="en-US" b="1" dirty="0">
                <a:cs typeface="Arial" charset="0"/>
              </a:rPr>
              <a:t>| Explain what it means to say that a test is </a:t>
            </a:r>
            <a:r>
              <a:rPr lang="en-US" b="1" i="1" dirty="0">
                <a:cs typeface="Arial" charset="0"/>
              </a:rPr>
              <a:t>valid</a:t>
            </a:r>
            <a:r>
              <a:rPr lang="en-US" b="1" dirty="0">
                <a:cs typeface="Arial" charset="0"/>
              </a:rPr>
              <a:t>, and describe two types of validity.</a:t>
            </a:r>
          </a:p>
        </p:txBody>
      </p:sp>
    </p:spTree>
    <p:extLst>
      <p:ext uri="{BB962C8B-B14F-4D97-AF65-F5344CB8AC3E}">
        <p14:creationId xmlns:p14="http://schemas.microsoft.com/office/powerpoint/2010/main" val="139648321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65E86384-56D3-4E6C-B3B8-C72693208CB1}" type="slidenum">
              <a:rPr lang="en-US"/>
              <a:pPr/>
              <a:t>296</a:t>
            </a:fld>
            <a:endParaRPr lang="en-US"/>
          </a:p>
        </p:txBody>
      </p:sp>
      <p:sp>
        <p:nvSpPr>
          <p:cNvPr id="1424386" name="Rectangle 2"/>
          <p:cNvSpPr>
            <a:spLocks noGrp="1" noRot="1" noChangeAspect="1" noChangeArrowheads="1" noTextEdit="1"/>
          </p:cNvSpPr>
          <p:nvPr>
            <p:ph type="sldImg"/>
          </p:nvPr>
        </p:nvSpPr>
        <p:spPr>
          <a:xfrm>
            <a:off x="1141413" y="684213"/>
            <a:ext cx="4576762" cy="3432175"/>
          </a:xfrm>
          <a:ln/>
        </p:spPr>
      </p:sp>
      <p:sp>
        <p:nvSpPr>
          <p:cNvPr id="1424387"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278674093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29C61861-8BC9-4F3B-AC28-A564F0EFE040}" type="slidenum">
              <a:rPr lang="en-US"/>
              <a:pPr/>
              <a:t>297</a:t>
            </a:fld>
            <a:endParaRPr lang="en-US"/>
          </a:p>
        </p:txBody>
      </p:sp>
      <p:sp>
        <p:nvSpPr>
          <p:cNvPr id="1426434" name="Rectangle 2"/>
          <p:cNvSpPr>
            <a:spLocks noGrp="1" noRot="1" noChangeAspect="1" noChangeArrowheads="1" noTextEdit="1"/>
          </p:cNvSpPr>
          <p:nvPr>
            <p:ph type="sldImg"/>
          </p:nvPr>
        </p:nvSpPr>
        <p:spPr>
          <a:xfrm>
            <a:off x="1141413" y="684213"/>
            <a:ext cx="4576762" cy="3432175"/>
          </a:xfrm>
          <a:ln/>
        </p:spPr>
      </p:sp>
      <p:sp>
        <p:nvSpPr>
          <p:cNvPr id="1426435" name="Rectangle 3"/>
          <p:cNvSpPr>
            <a:spLocks noGrp="1" noChangeArrowheads="1"/>
          </p:cNvSpPr>
          <p:nvPr>
            <p:ph type="body" idx="1"/>
          </p:nvPr>
        </p:nvSpPr>
        <p:spPr>
          <a:xfrm>
            <a:off x="685800" y="4343400"/>
            <a:ext cx="5486400" cy="4116388"/>
          </a:xfrm>
        </p:spPr>
        <p:txBody>
          <a:bodyPr/>
          <a:lstStyle/>
          <a:p>
            <a:r>
              <a:rPr lang="en-US" b="1" dirty="0"/>
              <a:t>OBJECTIVE 36-6</a:t>
            </a:r>
            <a:r>
              <a:rPr lang="en-US" b="1" dirty="0">
                <a:cs typeface="Arial" charset="0"/>
              </a:rPr>
              <a:t>| Describe the stability of intelligence scores over the life span.</a:t>
            </a:r>
          </a:p>
        </p:txBody>
      </p:sp>
    </p:spTree>
    <p:extLst>
      <p:ext uri="{BB962C8B-B14F-4D97-AF65-F5344CB8AC3E}">
        <p14:creationId xmlns:p14="http://schemas.microsoft.com/office/powerpoint/2010/main" val="337326804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B1EDC32B-BFCC-43CB-919B-8BEF747ACBEC}" type="slidenum">
              <a:rPr lang="en-US"/>
              <a:pPr/>
              <a:t>298</a:t>
            </a:fld>
            <a:endParaRPr lang="en-US"/>
          </a:p>
        </p:txBody>
      </p:sp>
      <p:sp>
        <p:nvSpPr>
          <p:cNvPr id="1428482" name="Rectangle 2"/>
          <p:cNvSpPr>
            <a:spLocks noGrp="1" noRot="1" noChangeAspect="1" noChangeArrowheads="1" noTextEdit="1"/>
          </p:cNvSpPr>
          <p:nvPr>
            <p:ph type="sldImg"/>
          </p:nvPr>
        </p:nvSpPr>
        <p:spPr>
          <a:xfrm>
            <a:off x="1141413" y="684213"/>
            <a:ext cx="4576762" cy="3432175"/>
          </a:xfrm>
          <a:ln/>
        </p:spPr>
      </p:sp>
      <p:sp>
        <p:nvSpPr>
          <p:cNvPr id="1428483" name="Rectangle 3"/>
          <p:cNvSpPr>
            <a:spLocks noGrp="1" noChangeArrowheads="1"/>
          </p:cNvSpPr>
          <p:nvPr>
            <p:ph type="body" idx="1"/>
          </p:nvPr>
        </p:nvSpPr>
        <p:spPr>
          <a:xfrm>
            <a:off x="685800" y="4343400"/>
            <a:ext cx="5486400" cy="4116388"/>
          </a:xfrm>
        </p:spPr>
        <p:txBody>
          <a:bodyPr/>
          <a:lstStyle/>
          <a:p>
            <a:r>
              <a:rPr lang="en-US" b="1" dirty="0"/>
              <a:t>OBJECTIVE 36-7</a:t>
            </a:r>
            <a:r>
              <a:rPr lang="en-US" b="1" dirty="0">
                <a:cs typeface="Arial" charset="0"/>
              </a:rPr>
              <a:t>| Discuss the two extremes of the normal distribution of intelligence.</a:t>
            </a:r>
          </a:p>
        </p:txBody>
      </p:sp>
    </p:spTree>
    <p:extLst>
      <p:ext uri="{BB962C8B-B14F-4D97-AF65-F5344CB8AC3E}">
        <p14:creationId xmlns:p14="http://schemas.microsoft.com/office/powerpoint/2010/main" val="416677261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23D7993F-96AF-44EA-B6B5-AEBCEE926E60}" type="slidenum">
              <a:rPr lang="en-US"/>
              <a:pPr/>
              <a:t>299</a:t>
            </a:fld>
            <a:endParaRPr lang="en-US"/>
          </a:p>
        </p:txBody>
      </p:sp>
      <p:sp>
        <p:nvSpPr>
          <p:cNvPr id="1430530" name="Rectangle 2"/>
          <p:cNvSpPr>
            <a:spLocks noGrp="1" noRot="1" noChangeAspect="1" noChangeArrowheads="1" noTextEdit="1"/>
          </p:cNvSpPr>
          <p:nvPr>
            <p:ph type="sldImg"/>
          </p:nvPr>
        </p:nvSpPr>
        <p:spPr>
          <a:xfrm>
            <a:off x="1141413" y="684213"/>
            <a:ext cx="4576762" cy="3432175"/>
          </a:xfrm>
          <a:ln/>
        </p:spPr>
      </p:sp>
      <p:sp>
        <p:nvSpPr>
          <p:cNvPr id="1430531"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271405294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B7947B3F-964B-46C0-9BC9-393C8BF5CF3E}" type="slidenum">
              <a:rPr lang="en-US"/>
              <a:pPr/>
              <a:t>300</a:t>
            </a:fld>
            <a:endParaRPr lang="en-US"/>
          </a:p>
        </p:txBody>
      </p:sp>
      <p:sp>
        <p:nvSpPr>
          <p:cNvPr id="1432578" name="Rectangle 2"/>
          <p:cNvSpPr>
            <a:spLocks noGrp="1" noRot="1" noChangeAspect="1" noChangeArrowheads="1" noTextEdit="1"/>
          </p:cNvSpPr>
          <p:nvPr>
            <p:ph type="sldImg"/>
          </p:nvPr>
        </p:nvSpPr>
        <p:spPr>
          <a:xfrm>
            <a:off x="1141413" y="684213"/>
            <a:ext cx="4576762" cy="3432175"/>
          </a:xfrm>
          <a:ln/>
        </p:spPr>
      </p:sp>
      <p:sp>
        <p:nvSpPr>
          <p:cNvPr id="1432579"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1476135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3532CA49-65A0-4E2E-8E49-88CA6838AE4D}" type="slidenum">
              <a:rPr lang="en-US"/>
              <a:pPr/>
              <a:t>26</a:t>
            </a:fld>
            <a:endParaRPr lang="en-US"/>
          </a:p>
        </p:txBody>
      </p:sp>
      <p:sp>
        <p:nvSpPr>
          <p:cNvPr id="988162" name="Rectangle 2"/>
          <p:cNvSpPr>
            <a:spLocks noGrp="1" noRot="1" noChangeAspect="1" noChangeArrowheads="1" noTextEdit="1"/>
          </p:cNvSpPr>
          <p:nvPr>
            <p:ph type="sldImg"/>
          </p:nvPr>
        </p:nvSpPr>
        <p:spPr>
          <a:xfrm>
            <a:off x="1141413" y="684213"/>
            <a:ext cx="4576762" cy="3432175"/>
          </a:xfrm>
          <a:ln/>
        </p:spPr>
      </p:sp>
      <p:sp>
        <p:nvSpPr>
          <p:cNvPr id="988163"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1169719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C30EACD0-759A-4001-A948-3592CCB85E70}" type="slidenum">
              <a:rPr lang="en-US"/>
              <a:pPr/>
              <a:t>27</a:t>
            </a:fld>
            <a:endParaRPr lang="en-US"/>
          </a:p>
        </p:txBody>
      </p:sp>
      <p:sp>
        <p:nvSpPr>
          <p:cNvPr id="990210" name="Rectangle 2"/>
          <p:cNvSpPr>
            <a:spLocks noGrp="1" noRot="1" noChangeAspect="1" noChangeArrowheads="1" noTextEdit="1"/>
          </p:cNvSpPr>
          <p:nvPr>
            <p:ph type="sldImg"/>
          </p:nvPr>
        </p:nvSpPr>
        <p:spPr>
          <a:xfrm>
            <a:off x="1141413" y="684213"/>
            <a:ext cx="4576762" cy="3432175"/>
          </a:xfrm>
          <a:ln/>
        </p:spPr>
      </p:sp>
      <p:sp>
        <p:nvSpPr>
          <p:cNvPr id="990211" name="Rectangle 3"/>
          <p:cNvSpPr>
            <a:spLocks noGrp="1" noChangeArrowheads="1"/>
          </p:cNvSpPr>
          <p:nvPr>
            <p:ph type="body" idx="1"/>
          </p:nvPr>
        </p:nvSpPr>
        <p:spPr>
          <a:xfrm>
            <a:off x="685800" y="4343400"/>
            <a:ext cx="5486400" cy="4116388"/>
          </a:xfrm>
        </p:spPr>
        <p:txBody>
          <a:bodyPr/>
          <a:lstStyle/>
          <a:p>
            <a:endParaRPr lang="en-US" b="1" dirty="0">
              <a:cs typeface="Arial" charset="0"/>
            </a:endParaRPr>
          </a:p>
        </p:txBody>
      </p:sp>
    </p:spTree>
    <p:extLst>
      <p:ext uri="{BB962C8B-B14F-4D97-AF65-F5344CB8AC3E}">
        <p14:creationId xmlns:p14="http://schemas.microsoft.com/office/powerpoint/2010/main" val="4229182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B0F81103-9CD1-496E-9F54-DF51697F7722}" type="slidenum">
              <a:rPr lang="en-US"/>
              <a:pPr/>
              <a:t>28</a:t>
            </a:fld>
            <a:endParaRPr lang="en-US"/>
          </a:p>
        </p:txBody>
      </p:sp>
      <p:sp>
        <p:nvSpPr>
          <p:cNvPr id="992258" name="Rectangle 2"/>
          <p:cNvSpPr>
            <a:spLocks noGrp="1" noRot="1" noChangeAspect="1" noChangeArrowheads="1" noTextEdit="1"/>
          </p:cNvSpPr>
          <p:nvPr>
            <p:ph type="sldImg"/>
          </p:nvPr>
        </p:nvSpPr>
        <p:spPr>
          <a:xfrm>
            <a:off x="1141413" y="684213"/>
            <a:ext cx="4576762" cy="3432175"/>
          </a:xfrm>
          <a:ln/>
        </p:spPr>
      </p:sp>
      <p:sp>
        <p:nvSpPr>
          <p:cNvPr id="992259" name="Rectangle 3"/>
          <p:cNvSpPr>
            <a:spLocks noGrp="1" noChangeArrowheads="1"/>
          </p:cNvSpPr>
          <p:nvPr>
            <p:ph type="body" idx="1"/>
          </p:nvPr>
        </p:nvSpPr>
        <p:spPr>
          <a:xfrm>
            <a:off x="685800" y="4343400"/>
            <a:ext cx="5486400" cy="4116388"/>
          </a:xfrm>
        </p:spPr>
        <p:txBody>
          <a:bodyPr/>
          <a:lstStyle/>
          <a:p>
            <a:r>
              <a:rPr lang="en-US" b="1" dirty="0"/>
              <a:t>OBJECTIVE 21-8</a:t>
            </a:r>
            <a:r>
              <a:rPr lang="en-US" b="1" dirty="0">
                <a:cs typeface="Arial" charset="0"/>
              </a:rPr>
              <a:t>| Summarize Pavlov’s contribution to our understanding of learning.</a:t>
            </a:r>
          </a:p>
        </p:txBody>
      </p:sp>
    </p:spTree>
    <p:extLst>
      <p:ext uri="{BB962C8B-B14F-4D97-AF65-F5344CB8AC3E}">
        <p14:creationId xmlns:p14="http://schemas.microsoft.com/office/powerpoint/2010/main" val="3237700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BF544DEA-8A46-486F-87F2-B3CB97E59282}" type="slidenum">
              <a:rPr lang="en-US"/>
              <a:pPr/>
              <a:t>34</a:t>
            </a:fld>
            <a:endParaRPr lang="en-US"/>
          </a:p>
        </p:txBody>
      </p:sp>
      <p:sp>
        <p:nvSpPr>
          <p:cNvPr id="994306" name="Rectangle 2"/>
          <p:cNvSpPr>
            <a:spLocks noGrp="1" noRot="1" noChangeAspect="1" noChangeArrowheads="1" noTextEdit="1"/>
          </p:cNvSpPr>
          <p:nvPr>
            <p:ph type="sldImg"/>
          </p:nvPr>
        </p:nvSpPr>
        <p:spPr>
          <a:xfrm>
            <a:off x="1141413" y="684213"/>
            <a:ext cx="4576762" cy="3432175"/>
          </a:xfrm>
          <a:ln/>
        </p:spPr>
      </p:sp>
      <p:sp>
        <p:nvSpPr>
          <p:cNvPr id="994307" name="Rectangle 3"/>
          <p:cNvSpPr>
            <a:spLocks noGrp="1" noChangeArrowheads="1"/>
          </p:cNvSpPr>
          <p:nvPr>
            <p:ph type="body" idx="1"/>
          </p:nvPr>
        </p:nvSpPr>
        <p:spPr>
          <a:xfrm>
            <a:off x="685800" y="4343400"/>
            <a:ext cx="5486400" cy="4116388"/>
          </a:xfrm>
        </p:spPr>
        <p:txBody>
          <a:bodyPr/>
          <a:lstStyle/>
          <a:p>
            <a:r>
              <a:rPr lang="en-US" b="1" dirty="0"/>
              <a:t>OBJECTIVE 21-9</a:t>
            </a:r>
            <a:r>
              <a:rPr lang="en-US" b="1" dirty="0">
                <a:cs typeface="Arial" charset="0"/>
              </a:rPr>
              <a:t>| Describe some uses of classical conditioning to improve human health and well-being</a:t>
            </a:r>
            <a:r>
              <a:rPr lang="en-US" b="1" dirty="0" smtClean="0">
                <a:cs typeface="Arial" charset="0"/>
              </a:rPr>
              <a:t>.</a:t>
            </a:r>
          </a:p>
          <a:p>
            <a:r>
              <a:rPr lang="en-US" b="1" dirty="0" smtClean="0">
                <a:cs typeface="Arial" charset="0"/>
              </a:rPr>
              <a:t>Wheaties cereal associated with athletes.  </a:t>
            </a:r>
            <a:endParaRPr lang="en-US" b="1" dirty="0">
              <a:cs typeface="Arial" charset="0"/>
            </a:endParaRPr>
          </a:p>
        </p:txBody>
      </p:sp>
    </p:spTree>
    <p:extLst>
      <p:ext uri="{BB962C8B-B14F-4D97-AF65-F5344CB8AC3E}">
        <p14:creationId xmlns:p14="http://schemas.microsoft.com/office/powerpoint/2010/main" val="4001636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591C61EA-B20C-4C59-AC8E-929D5A194D88}" type="slidenum">
              <a:rPr lang="en-US"/>
              <a:pPr/>
              <a:t>35</a:t>
            </a:fld>
            <a:endParaRPr lang="en-US"/>
          </a:p>
        </p:txBody>
      </p:sp>
      <p:sp>
        <p:nvSpPr>
          <p:cNvPr id="998402" name="Rectangle 2"/>
          <p:cNvSpPr>
            <a:spLocks noGrp="1" noRot="1" noChangeAspect="1" noChangeArrowheads="1" noTextEdit="1"/>
          </p:cNvSpPr>
          <p:nvPr>
            <p:ph type="sldImg"/>
          </p:nvPr>
        </p:nvSpPr>
        <p:spPr>
          <a:xfrm>
            <a:off x="1141413" y="684213"/>
            <a:ext cx="4576762" cy="3432175"/>
          </a:xfrm>
          <a:ln/>
        </p:spPr>
      </p:sp>
      <p:sp>
        <p:nvSpPr>
          <p:cNvPr id="998403" name="Rectangle 3"/>
          <p:cNvSpPr>
            <a:spLocks noGrp="1" noChangeArrowheads="1"/>
          </p:cNvSpPr>
          <p:nvPr>
            <p:ph type="body" idx="1"/>
          </p:nvPr>
        </p:nvSpPr>
        <p:spPr>
          <a:xfrm>
            <a:off x="685800" y="4343400"/>
            <a:ext cx="5486400" cy="4116388"/>
          </a:xfrm>
        </p:spPr>
        <p:txBody>
          <a:bodyPr/>
          <a:lstStyle/>
          <a:p>
            <a:pPr lvl="1"/>
            <a:r>
              <a:rPr lang="en-US" dirty="0" smtClean="0"/>
              <a:t>Taste aversions</a:t>
            </a:r>
          </a:p>
          <a:p>
            <a:pPr lvl="2"/>
            <a:r>
              <a:rPr lang="en-US" dirty="0" smtClean="0"/>
              <a:t>Learned avoidance of a particular food</a:t>
            </a:r>
          </a:p>
          <a:p>
            <a:pPr lvl="1"/>
            <a:r>
              <a:rPr lang="en-US" dirty="0" smtClean="0"/>
              <a:t>Flooding and systematic desensitization</a:t>
            </a:r>
          </a:p>
          <a:p>
            <a:pPr lvl="2"/>
            <a:r>
              <a:rPr lang="en-US" dirty="0" smtClean="0"/>
              <a:t>Flooding – exposed to stimuli until fear responses are gone</a:t>
            </a:r>
          </a:p>
          <a:p>
            <a:pPr lvl="2"/>
            <a:r>
              <a:rPr lang="en-US" dirty="0" smtClean="0"/>
              <a:t>Systematic desensitization – relaxation techniques, gradual exposure</a:t>
            </a:r>
          </a:p>
          <a:p>
            <a:pPr lvl="1"/>
            <a:r>
              <a:rPr lang="en-US" dirty="0" smtClean="0"/>
              <a:t>Counterconditioning</a:t>
            </a:r>
          </a:p>
          <a:p>
            <a:pPr lvl="2"/>
            <a:r>
              <a:rPr lang="en-US" dirty="0" smtClean="0"/>
              <a:t>Pleasant stimulus paired with fearful one</a:t>
            </a:r>
          </a:p>
          <a:p>
            <a:pPr lvl="1"/>
            <a:r>
              <a:rPr lang="en-US" dirty="0" smtClean="0"/>
              <a:t>The bell-and-pad method</a:t>
            </a:r>
          </a:p>
          <a:p>
            <a:pPr lvl="2"/>
            <a:r>
              <a:rPr lang="en-US" dirty="0" smtClean="0"/>
              <a:t>Teaches children to wake up in response to bladder tension</a:t>
            </a:r>
          </a:p>
          <a:p>
            <a:pPr eaLnBrk="1" hangingPunct="1"/>
            <a:endParaRPr lang="en-US" altLang="en-US" b="1" dirty="0" smtClean="0">
              <a:latin typeface="Arial" charset="0"/>
              <a:cs typeface="Arial" charset="0"/>
            </a:endParaRPr>
          </a:p>
          <a:p>
            <a:endParaRPr lang="en-US" b="1" dirty="0">
              <a:cs typeface="Arial" charset="0"/>
            </a:endParaRPr>
          </a:p>
        </p:txBody>
      </p:sp>
    </p:spTree>
    <p:extLst>
      <p:ext uri="{BB962C8B-B14F-4D97-AF65-F5344CB8AC3E}">
        <p14:creationId xmlns:p14="http://schemas.microsoft.com/office/powerpoint/2010/main" val="1581145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6AF23E9B-6062-4858-97B5-063B32DE3F46}" type="slidenum">
              <a:rPr lang="en-US"/>
              <a:pPr/>
              <a:t>2</a:t>
            </a:fld>
            <a:endParaRPr lang="en-US"/>
          </a:p>
        </p:txBody>
      </p:sp>
      <p:sp>
        <p:nvSpPr>
          <p:cNvPr id="961538" name="Rectangle 2"/>
          <p:cNvSpPr>
            <a:spLocks noGrp="1" noRot="1" noChangeAspect="1" noChangeArrowheads="1" noTextEdit="1"/>
          </p:cNvSpPr>
          <p:nvPr>
            <p:ph type="sldImg"/>
          </p:nvPr>
        </p:nvSpPr>
        <p:spPr>
          <a:xfrm>
            <a:off x="1141413" y="684213"/>
            <a:ext cx="4576762" cy="3432175"/>
          </a:xfrm>
          <a:ln/>
        </p:spPr>
      </p:sp>
      <p:sp>
        <p:nvSpPr>
          <p:cNvPr id="961539" name="Rectangle 3"/>
          <p:cNvSpPr>
            <a:spLocks noGrp="1" noChangeArrowheads="1"/>
          </p:cNvSpPr>
          <p:nvPr>
            <p:ph type="body" idx="1"/>
          </p:nvPr>
        </p:nvSpPr>
        <p:spPr>
          <a:xfrm>
            <a:off x="685800" y="4343400"/>
            <a:ext cx="5486400" cy="4116388"/>
          </a:xfrm>
        </p:spPr>
        <p:txBody>
          <a:bodyPr/>
          <a:lstStyle/>
          <a:p>
            <a:r>
              <a:rPr lang="en-US" b="1" dirty="0"/>
              <a:t>OBJECTIVE 21-1</a:t>
            </a:r>
            <a:r>
              <a:rPr lang="en-US" b="1" dirty="0">
                <a:cs typeface="Arial" charset="0"/>
              </a:rPr>
              <a:t>| Define </a:t>
            </a:r>
            <a:r>
              <a:rPr lang="en-US" b="1" i="1" dirty="0" smtClean="0">
                <a:cs typeface="Arial" charset="0"/>
              </a:rPr>
              <a:t>learning</a:t>
            </a:r>
            <a:r>
              <a:rPr lang="en-US" b="1" i="1" dirty="0">
                <a:cs typeface="Arial" charset="0"/>
              </a:rPr>
              <a:t>,</a:t>
            </a:r>
            <a:r>
              <a:rPr lang="en-US" b="1" dirty="0">
                <a:cs typeface="Arial" charset="0"/>
              </a:rPr>
              <a:t> and identify two forms of learning</a:t>
            </a:r>
            <a:r>
              <a:rPr lang="en-US" b="1" dirty="0" smtClean="0">
                <a:cs typeface="Arial" charset="0"/>
              </a:rPr>
              <a:t>.</a:t>
            </a:r>
          </a:p>
          <a:p>
            <a:r>
              <a:rPr lang="en-US" b="1" dirty="0" smtClean="0">
                <a:cs typeface="Arial" charset="0"/>
              </a:rPr>
              <a:t>Classical Conditioning = association of things naturally occurring.</a:t>
            </a:r>
          </a:p>
          <a:p>
            <a:r>
              <a:rPr lang="en-US" b="1" dirty="0" smtClean="0">
                <a:cs typeface="Arial" charset="0"/>
              </a:rPr>
              <a:t>Operant Conditioning = associated with outcomes that have desired </a:t>
            </a:r>
            <a:r>
              <a:rPr lang="en-US" b="1" dirty="0" err="1" smtClean="0">
                <a:cs typeface="Arial" charset="0"/>
              </a:rPr>
              <a:t>reinforcers</a:t>
            </a:r>
            <a:r>
              <a:rPr lang="en-US" b="1" dirty="0" smtClean="0">
                <a:cs typeface="Arial" charset="0"/>
              </a:rPr>
              <a:t>  or avoidable punishers</a:t>
            </a:r>
          </a:p>
          <a:p>
            <a:r>
              <a:rPr lang="en-US" b="1" dirty="0" smtClean="0">
                <a:cs typeface="Arial" charset="0"/>
              </a:rPr>
              <a:t>Observational Learning = learning by watching others</a:t>
            </a:r>
          </a:p>
          <a:p>
            <a:endParaRPr lang="en-US" b="1" dirty="0" smtClean="0">
              <a:cs typeface="Arial" charset="0"/>
            </a:endParaRPr>
          </a:p>
          <a:p>
            <a:endParaRPr lang="en-US" b="1" dirty="0">
              <a:cs typeface="Arial" charset="0"/>
            </a:endParaRPr>
          </a:p>
        </p:txBody>
      </p:sp>
    </p:spTree>
    <p:extLst>
      <p:ext uri="{BB962C8B-B14F-4D97-AF65-F5344CB8AC3E}">
        <p14:creationId xmlns:p14="http://schemas.microsoft.com/office/powerpoint/2010/main" val="762721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35843"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C32F6B5-9BEE-4A62-A762-BCF73616974F}" type="slidenum">
              <a:rPr lang="en-US">
                <a:latin typeface="Berlin Sans FB" pitchFamily="34" charset="0"/>
              </a:rPr>
              <a:pPr eaLnBrk="1" hangingPunct="1"/>
              <a:t>38</a:t>
            </a:fld>
            <a:endParaRPr lang="en-US" dirty="0">
              <a:latin typeface="Berlin Sans FB" pitchFamily="34" charset="0"/>
            </a:endParaRPr>
          </a:p>
        </p:txBody>
      </p:sp>
      <p:sp>
        <p:nvSpPr>
          <p:cNvPr id="35844" name="Rectangle 2"/>
          <p:cNvSpPr>
            <a:spLocks noGrp="1" noRot="1" noChangeAspect="1" noChangeArrowheads="1" noTextEdit="1"/>
          </p:cNvSpPr>
          <p:nvPr>
            <p:ph type="sldImg"/>
          </p:nvPr>
        </p:nvSpPr>
        <p:spPr>
          <a:xfrm>
            <a:off x="1141413" y="684213"/>
            <a:ext cx="4576762" cy="3432175"/>
          </a:xfrm>
          <a:ln/>
        </p:spPr>
      </p:sp>
      <p:sp>
        <p:nvSpPr>
          <p:cNvPr id="35845" name="Rectangle 3"/>
          <p:cNvSpPr>
            <a:spLocks noGrp="1" noChangeArrowheads="1"/>
          </p:cNvSpPr>
          <p:nvPr>
            <p:ph type="body" idx="1"/>
          </p:nvPr>
        </p:nvSpPr>
        <p:spPr>
          <a:xfrm>
            <a:off x="685800" y="4343400"/>
            <a:ext cx="5486400" cy="4116388"/>
          </a:xfrm>
          <a:noFill/>
        </p:spPr>
        <p:txBody>
          <a:bodyPr/>
          <a:lstStyle/>
          <a:p>
            <a:pPr eaLnBrk="1" hangingPunct="1"/>
            <a:r>
              <a:rPr lang="en-US" b="1" dirty="0" smtClean="0">
                <a:cs typeface="Arial" charset="0"/>
              </a:rPr>
              <a:t>A type of learning in which the frequency of a behavior depends on the consequence that follows that behavior</a:t>
            </a:r>
          </a:p>
          <a:p>
            <a:pPr eaLnBrk="1" hangingPunct="1"/>
            <a:r>
              <a:rPr lang="en-US" b="1" dirty="0" smtClean="0">
                <a:cs typeface="Arial" charset="0"/>
              </a:rPr>
              <a:t>The frequency will increase if the consequence is reinforcing to the subject.</a:t>
            </a:r>
          </a:p>
          <a:p>
            <a:pPr eaLnBrk="1" hangingPunct="1"/>
            <a:r>
              <a:rPr lang="en-US" b="1" dirty="0" smtClean="0">
                <a:cs typeface="Arial" charset="0"/>
              </a:rPr>
              <a:t>The frequency will decrease if the consequence is not reinforcing to the subject.</a:t>
            </a:r>
          </a:p>
          <a:p>
            <a:pPr eaLnBrk="1" hangingPunct="1"/>
            <a:endParaRPr lang="en-US" b="1" dirty="0" smtClean="0">
              <a:cs typeface="Arial" charset="0"/>
            </a:endParaRPr>
          </a:p>
        </p:txBody>
      </p:sp>
    </p:spTree>
    <p:extLst>
      <p:ext uri="{BB962C8B-B14F-4D97-AF65-F5344CB8AC3E}">
        <p14:creationId xmlns:p14="http://schemas.microsoft.com/office/powerpoint/2010/main" val="399538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36867"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470BCAC-C74F-46A9-B3B0-60006D813724}" type="slidenum">
              <a:rPr lang="en-US">
                <a:latin typeface="Berlin Sans FB" pitchFamily="34" charset="0"/>
              </a:rPr>
              <a:pPr eaLnBrk="1" hangingPunct="1"/>
              <a:t>44</a:t>
            </a:fld>
            <a:endParaRPr lang="en-US" dirty="0">
              <a:latin typeface="Berlin Sans FB" pitchFamily="34" charset="0"/>
            </a:endParaRPr>
          </a:p>
        </p:txBody>
      </p:sp>
      <p:sp>
        <p:nvSpPr>
          <p:cNvPr id="36868" name="Rectangle 2"/>
          <p:cNvSpPr>
            <a:spLocks noGrp="1" noRot="1" noChangeAspect="1" noChangeArrowheads="1" noTextEdit="1"/>
          </p:cNvSpPr>
          <p:nvPr>
            <p:ph type="sldImg"/>
          </p:nvPr>
        </p:nvSpPr>
        <p:spPr>
          <a:xfrm>
            <a:off x="1141413" y="684213"/>
            <a:ext cx="4576762" cy="3432175"/>
          </a:xfrm>
          <a:ln/>
        </p:spPr>
      </p:sp>
      <p:sp>
        <p:nvSpPr>
          <p:cNvPr id="36869" name="Rectangle 3"/>
          <p:cNvSpPr>
            <a:spLocks noGrp="1" noChangeArrowheads="1"/>
          </p:cNvSpPr>
          <p:nvPr>
            <p:ph type="body" idx="1"/>
          </p:nvPr>
        </p:nvSpPr>
        <p:spPr>
          <a:xfrm>
            <a:off x="685800" y="4343400"/>
            <a:ext cx="5486400" cy="4116388"/>
          </a:xfrm>
          <a:noFill/>
        </p:spPr>
        <p:txBody>
          <a:bodyPr/>
          <a:lstStyle/>
          <a:p>
            <a:pPr eaLnBrk="1" hangingPunct="1"/>
            <a:r>
              <a:rPr lang="en-US" b="1" dirty="0" smtClean="0"/>
              <a:t>OBJECTIVE 22-2</a:t>
            </a:r>
            <a:r>
              <a:rPr lang="en-US" b="1" dirty="0" smtClean="0">
                <a:cs typeface="Arial" charset="0"/>
              </a:rPr>
              <a:t>| State Thorndike’s law of effect, and explain its connection to Skinner’s research on operant conditioning.</a:t>
            </a:r>
          </a:p>
        </p:txBody>
      </p:sp>
    </p:spTree>
    <p:extLst>
      <p:ext uri="{BB962C8B-B14F-4D97-AF65-F5344CB8AC3E}">
        <p14:creationId xmlns:p14="http://schemas.microsoft.com/office/powerpoint/2010/main" val="1539652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37891"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588C3EC-53EE-4A10-8BED-6803F13B5513}" type="slidenum">
              <a:rPr lang="en-US">
                <a:latin typeface="Berlin Sans FB" pitchFamily="34" charset="0"/>
              </a:rPr>
              <a:pPr eaLnBrk="1" hangingPunct="1"/>
              <a:t>47</a:t>
            </a:fld>
            <a:endParaRPr lang="en-US" dirty="0">
              <a:latin typeface="Berlin Sans FB" pitchFamily="34" charset="0"/>
            </a:endParaRPr>
          </a:p>
        </p:txBody>
      </p:sp>
      <p:sp>
        <p:nvSpPr>
          <p:cNvPr id="37892" name="Rectangle 2"/>
          <p:cNvSpPr>
            <a:spLocks noGrp="1" noRot="1" noChangeAspect="1" noChangeArrowheads="1" noTextEdit="1"/>
          </p:cNvSpPr>
          <p:nvPr>
            <p:ph type="sldImg"/>
          </p:nvPr>
        </p:nvSpPr>
        <p:spPr>
          <a:xfrm>
            <a:off x="1141413" y="684213"/>
            <a:ext cx="4576762" cy="3432175"/>
          </a:xfrm>
          <a:ln/>
        </p:spPr>
      </p:sp>
      <p:sp>
        <p:nvSpPr>
          <p:cNvPr id="37893" name="Rectangle 3"/>
          <p:cNvSpPr>
            <a:spLocks noGrp="1" noChangeArrowheads="1"/>
          </p:cNvSpPr>
          <p:nvPr>
            <p:ph type="body" idx="1"/>
          </p:nvPr>
        </p:nvSpPr>
        <p:spPr>
          <a:xfrm>
            <a:off x="685800" y="4343400"/>
            <a:ext cx="5486400" cy="4116388"/>
          </a:xfrm>
          <a:noFill/>
        </p:spPr>
        <p:txBody>
          <a:bodyPr/>
          <a:lstStyle/>
          <a:p>
            <a:pPr eaLnBrk="1" hangingPunct="1"/>
            <a:r>
              <a:rPr lang="en-US" b="1" dirty="0" smtClean="0"/>
              <a:t>OBJECTIVE 22-3</a:t>
            </a:r>
            <a:r>
              <a:rPr lang="en-US" b="1" dirty="0" smtClean="0">
                <a:cs typeface="Arial" charset="0"/>
              </a:rPr>
              <a:t>| Describe the shaping procedure, and how it can increase our understanding of what animals and babies can discriminate.</a:t>
            </a:r>
          </a:p>
        </p:txBody>
      </p:sp>
    </p:spTree>
    <p:extLst>
      <p:ext uri="{BB962C8B-B14F-4D97-AF65-F5344CB8AC3E}">
        <p14:creationId xmlns:p14="http://schemas.microsoft.com/office/powerpoint/2010/main" val="1976439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38915"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1707A0C-F765-410E-A7FE-156E45CCCA27}" type="slidenum">
              <a:rPr lang="en-US">
                <a:latin typeface="Berlin Sans FB" pitchFamily="34" charset="0"/>
              </a:rPr>
              <a:pPr eaLnBrk="1" hangingPunct="1"/>
              <a:t>54</a:t>
            </a:fld>
            <a:endParaRPr lang="en-US" dirty="0">
              <a:latin typeface="Berlin Sans FB" pitchFamily="34" charset="0"/>
            </a:endParaRPr>
          </a:p>
        </p:txBody>
      </p:sp>
      <p:sp>
        <p:nvSpPr>
          <p:cNvPr id="38916" name="Rectangle 2"/>
          <p:cNvSpPr>
            <a:spLocks noGrp="1" noRot="1" noChangeAspect="1" noChangeArrowheads="1" noTextEdit="1"/>
          </p:cNvSpPr>
          <p:nvPr>
            <p:ph type="sldImg"/>
          </p:nvPr>
        </p:nvSpPr>
        <p:spPr>
          <a:xfrm>
            <a:off x="1141413" y="684213"/>
            <a:ext cx="4576762" cy="3432175"/>
          </a:xfrm>
          <a:ln/>
        </p:spPr>
      </p:sp>
      <p:sp>
        <p:nvSpPr>
          <p:cNvPr id="38917" name="Rectangle 3"/>
          <p:cNvSpPr>
            <a:spLocks noGrp="1" noChangeArrowheads="1"/>
          </p:cNvSpPr>
          <p:nvPr>
            <p:ph type="body" idx="1"/>
          </p:nvPr>
        </p:nvSpPr>
        <p:spPr>
          <a:xfrm>
            <a:off x="685800" y="4343400"/>
            <a:ext cx="5486400" cy="4116388"/>
          </a:xfrm>
          <a:noFill/>
        </p:spPr>
        <p:txBody>
          <a:bodyPr/>
          <a:lstStyle/>
          <a:p>
            <a:pPr eaLnBrk="1" hangingPunct="1"/>
            <a:r>
              <a:rPr lang="en-US" b="1" dirty="0" smtClean="0"/>
              <a:t>OBJECTIVE 22-4</a:t>
            </a:r>
            <a:r>
              <a:rPr lang="en-US" b="1" dirty="0" smtClean="0">
                <a:cs typeface="Arial" charset="0"/>
              </a:rPr>
              <a:t>| Compare positive and negative reinforcement, and give one example each of a primary </a:t>
            </a:r>
            <a:r>
              <a:rPr lang="en-US" b="1" dirty="0" err="1" smtClean="0">
                <a:cs typeface="Arial" charset="0"/>
              </a:rPr>
              <a:t>reinforcer</a:t>
            </a:r>
            <a:r>
              <a:rPr lang="en-US" b="1" dirty="0" smtClean="0">
                <a:cs typeface="Arial" charset="0"/>
              </a:rPr>
              <a:t>, a conditioned, an immediate, and a delayed </a:t>
            </a:r>
            <a:r>
              <a:rPr lang="en-US" b="1" dirty="0" err="1" smtClean="0">
                <a:cs typeface="Arial" charset="0"/>
              </a:rPr>
              <a:t>reinforcer</a:t>
            </a:r>
            <a:r>
              <a:rPr lang="en-US" b="1" dirty="0" smtClean="0">
                <a:cs typeface="Arial" charset="0"/>
              </a:rPr>
              <a:t>.</a:t>
            </a:r>
          </a:p>
        </p:txBody>
      </p:sp>
    </p:spTree>
    <p:extLst>
      <p:ext uri="{BB962C8B-B14F-4D97-AF65-F5344CB8AC3E}">
        <p14:creationId xmlns:p14="http://schemas.microsoft.com/office/powerpoint/2010/main" val="3428158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39939"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A8FF314-BCD4-4D72-A3F1-3C5550908722}" type="slidenum">
              <a:rPr lang="en-US">
                <a:latin typeface="Berlin Sans FB" pitchFamily="34" charset="0"/>
              </a:rPr>
              <a:pPr eaLnBrk="1" hangingPunct="1"/>
              <a:t>57</a:t>
            </a:fld>
            <a:endParaRPr lang="en-US" dirty="0">
              <a:latin typeface="Berlin Sans FB" pitchFamily="34" charset="0"/>
            </a:endParaRPr>
          </a:p>
        </p:txBody>
      </p:sp>
      <p:sp>
        <p:nvSpPr>
          <p:cNvPr id="39940" name="Rectangle 2"/>
          <p:cNvSpPr>
            <a:spLocks noGrp="1" noRot="1" noChangeAspect="1" noChangeArrowheads="1" noTextEdit="1"/>
          </p:cNvSpPr>
          <p:nvPr>
            <p:ph type="sldImg"/>
          </p:nvPr>
        </p:nvSpPr>
        <p:spPr>
          <a:xfrm>
            <a:off x="1141413" y="684213"/>
            <a:ext cx="4576762" cy="3432175"/>
          </a:xfrm>
          <a:ln/>
        </p:spPr>
      </p:sp>
      <p:sp>
        <p:nvSpPr>
          <p:cNvPr id="39941" name="Rectangle 3"/>
          <p:cNvSpPr>
            <a:spLocks noGrp="1" noChangeArrowheads="1"/>
          </p:cNvSpPr>
          <p:nvPr>
            <p:ph type="body" idx="1"/>
          </p:nvPr>
        </p:nvSpPr>
        <p:spPr>
          <a:xfrm>
            <a:off x="685800" y="4343400"/>
            <a:ext cx="5486400" cy="4116388"/>
          </a:xfrm>
          <a:noFill/>
        </p:spPr>
        <p:txBody>
          <a:bodyPr/>
          <a:lstStyle/>
          <a:p>
            <a:pPr eaLnBrk="1" hangingPunct="1"/>
            <a:r>
              <a:rPr lang="en-US" b="1" dirty="0" smtClean="0"/>
              <a:t>OBJECTIVE 22-5</a:t>
            </a:r>
            <a:r>
              <a:rPr lang="en-US" b="1" dirty="0" smtClean="0">
                <a:cs typeface="Arial" charset="0"/>
              </a:rPr>
              <a:t>| Discuss the strengths and weaknesses of continuous and partial reinforcement schedules, and identify four schedules of partial reinforcements.</a:t>
            </a:r>
          </a:p>
        </p:txBody>
      </p:sp>
    </p:spTree>
    <p:extLst>
      <p:ext uri="{BB962C8B-B14F-4D97-AF65-F5344CB8AC3E}">
        <p14:creationId xmlns:p14="http://schemas.microsoft.com/office/powerpoint/2010/main" val="3288715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40963"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A154FF0-B34C-44F1-8059-460C766A7185}" type="slidenum">
              <a:rPr lang="en-US">
                <a:latin typeface="Berlin Sans FB" pitchFamily="34" charset="0"/>
              </a:rPr>
              <a:pPr eaLnBrk="1" hangingPunct="1"/>
              <a:t>61</a:t>
            </a:fld>
            <a:endParaRPr lang="en-US" dirty="0">
              <a:latin typeface="Berlin Sans FB" pitchFamily="34" charset="0"/>
            </a:endParaRPr>
          </a:p>
        </p:txBody>
      </p:sp>
      <p:sp>
        <p:nvSpPr>
          <p:cNvPr id="40964" name="Rectangle 2"/>
          <p:cNvSpPr>
            <a:spLocks noGrp="1" noRot="1" noChangeAspect="1" noChangeArrowheads="1" noTextEdit="1"/>
          </p:cNvSpPr>
          <p:nvPr>
            <p:ph type="sldImg"/>
          </p:nvPr>
        </p:nvSpPr>
        <p:spPr>
          <a:xfrm>
            <a:off x="1141413" y="684213"/>
            <a:ext cx="4576762" cy="3432175"/>
          </a:xfrm>
          <a:ln/>
        </p:spPr>
      </p:sp>
      <p:sp>
        <p:nvSpPr>
          <p:cNvPr id="40965" name="Rectangle 3"/>
          <p:cNvSpPr>
            <a:spLocks noGrp="1" noChangeArrowheads="1"/>
          </p:cNvSpPr>
          <p:nvPr>
            <p:ph type="body" idx="1"/>
          </p:nvPr>
        </p:nvSpPr>
        <p:spPr>
          <a:xfrm>
            <a:off x="685800" y="4343400"/>
            <a:ext cx="5486400" cy="4116388"/>
          </a:xfrm>
          <a:noFill/>
        </p:spPr>
        <p:txBody>
          <a:bodyPr/>
          <a:lstStyle/>
          <a:p>
            <a:pPr eaLnBrk="1" hangingPunct="1"/>
            <a:r>
              <a:rPr lang="en-US" b="1" dirty="0" smtClean="0"/>
              <a:t>OBJECTIVE 22-6</a:t>
            </a:r>
            <a:r>
              <a:rPr lang="en-US" b="1" dirty="0" smtClean="0">
                <a:cs typeface="Arial" charset="0"/>
              </a:rPr>
              <a:t>| Discuss the ways negative punishment, positive punishment, and negative reinforcement differ, and list some drawbacks of punishment as a behavior-control technique.</a:t>
            </a:r>
          </a:p>
        </p:txBody>
      </p:sp>
    </p:spTree>
    <p:extLst>
      <p:ext uri="{BB962C8B-B14F-4D97-AF65-F5344CB8AC3E}">
        <p14:creationId xmlns:p14="http://schemas.microsoft.com/office/powerpoint/2010/main" val="23190513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Overjustification</a:t>
            </a:r>
            <a:r>
              <a:rPr lang="en-US" dirty="0" smtClean="0"/>
              <a:t> is related to cognitive dissonance.  Subjects were asked to pretend</a:t>
            </a:r>
            <a:r>
              <a:rPr lang="en-US" baseline="0" dirty="0" smtClean="0"/>
              <a:t>  they liked a boring task and then were paid $1.  Others were paid $20.  Those who were paid less said they liked the task afterward because they had no other incentive.</a:t>
            </a:r>
            <a:endParaRPr lang="en-US" dirty="0"/>
          </a:p>
        </p:txBody>
      </p:sp>
      <p:sp>
        <p:nvSpPr>
          <p:cNvPr id="4" name="Footer Placeholder 3"/>
          <p:cNvSpPr>
            <a:spLocks noGrp="1"/>
          </p:cNvSpPr>
          <p:nvPr>
            <p:ph type="ftr" sz="quarter" idx="10"/>
          </p:nvPr>
        </p:nvSpPr>
        <p:spPr/>
        <p:txBody>
          <a:bodyPr/>
          <a:lstStyle/>
          <a:p>
            <a:r>
              <a:rPr lang="en-US" smtClean="0"/>
              <a:t>Psychology 7e in Modules</a:t>
            </a:r>
            <a:endParaRPr lang="en-US" dirty="0"/>
          </a:p>
        </p:txBody>
      </p:sp>
      <p:sp>
        <p:nvSpPr>
          <p:cNvPr id="5" name="Slide Number Placeholder 4"/>
          <p:cNvSpPr>
            <a:spLocks noGrp="1"/>
          </p:cNvSpPr>
          <p:nvPr>
            <p:ph type="sldNum" sz="quarter" idx="11"/>
          </p:nvPr>
        </p:nvSpPr>
        <p:spPr/>
        <p:txBody>
          <a:bodyPr/>
          <a:lstStyle/>
          <a:p>
            <a:fld id="{16F94064-72EC-4BF0-8C54-131D8C6D80E3}" type="slidenum">
              <a:rPr lang="en-US" smtClean="0"/>
              <a:pPr/>
              <a:t>67</a:t>
            </a:fld>
            <a:endParaRPr lang="en-US" dirty="0"/>
          </a:p>
        </p:txBody>
      </p:sp>
    </p:spTree>
    <p:extLst>
      <p:ext uri="{BB962C8B-B14F-4D97-AF65-F5344CB8AC3E}">
        <p14:creationId xmlns:p14="http://schemas.microsoft.com/office/powerpoint/2010/main" val="27585857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41987"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EC1241F-2C5A-4995-9709-917CDBC96A4A}" type="slidenum">
              <a:rPr lang="en-US">
                <a:latin typeface="Berlin Sans FB" pitchFamily="34" charset="0"/>
              </a:rPr>
              <a:pPr eaLnBrk="1" hangingPunct="1"/>
              <a:t>68</a:t>
            </a:fld>
            <a:endParaRPr lang="en-US" dirty="0">
              <a:latin typeface="Berlin Sans FB" pitchFamily="34" charset="0"/>
            </a:endParaRPr>
          </a:p>
        </p:txBody>
      </p:sp>
      <p:sp>
        <p:nvSpPr>
          <p:cNvPr id="41988" name="Rectangle 2"/>
          <p:cNvSpPr>
            <a:spLocks noGrp="1" noRot="1" noChangeAspect="1" noChangeArrowheads="1" noTextEdit="1"/>
          </p:cNvSpPr>
          <p:nvPr>
            <p:ph type="sldImg"/>
          </p:nvPr>
        </p:nvSpPr>
        <p:spPr>
          <a:xfrm>
            <a:off x="1141413" y="684213"/>
            <a:ext cx="4576762" cy="3432175"/>
          </a:xfrm>
          <a:ln/>
        </p:spPr>
      </p:sp>
      <p:sp>
        <p:nvSpPr>
          <p:cNvPr id="41989" name="Rectangle 3"/>
          <p:cNvSpPr>
            <a:spLocks noGrp="1" noChangeArrowheads="1"/>
          </p:cNvSpPr>
          <p:nvPr>
            <p:ph type="body" idx="1"/>
          </p:nvPr>
        </p:nvSpPr>
        <p:spPr>
          <a:xfrm>
            <a:off x="685800" y="4343400"/>
            <a:ext cx="5486400" cy="4116388"/>
          </a:xfrm>
          <a:noFill/>
        </p:spPr>
        <p:txBody>
          <a:bodyPr/>
          <a:lstStyle/>
          <a:p>
            <a:pPr eaLnBrk="1" hangingPunct="1"/>
            <a:r>
              <a:rPr lang="en-US" b="1" dirty="0" smtClean="0"/>
              <a:t>OBJECTIVE 22-7</a:t>
            </a:r>
            <a:r>
              <a:rPr lang="en-US" b="1" dirty="0" smtClean="0">
                <a:cs typeface="Arial" charset="0"/>
              </a:rPr>
              <a:t>| Explain how latent learning and the effect of external rewards demonstrate that cognitive processing is an important part of learning</a:t>
            </a:r>
          </a:p>
        </p:txBody>
      </p:sp>
    </p:spTree>
    <p:extLst>
      <p:ext uri="{BB962C8B-B14F-4D97-AF65-F5344CB8AC3E}">
        <p14:creationId xmlns:p14="http://schemas.microsoft.com/office/powerpoint/2010/main" val="28342489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44035"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EDB490-2016-4C3A-9691-C72B45C1BAD3}" type="slidenum">
              <a:rPr lang="en-US">
                <a:latin typeface="Berlin Sans FB" pitchFamily="34" charset="0"/>
              </a:rPr>
              <a:pPr eaLnBrk="1" hangingPunct="1"/>
              <a:t>70</a:t>
            </a:fld>
            <a:endParaRPr lang="en-US" dirty="0">
              <a:latin typeface="Berlin Sans FB" pitchFamily="34" charset="0"/>
            </a:endParaRPr>
          </a:p>
        </p:txBody>
      </p:sp>
      <p:sp>
        <p:nvSpPr>
          <p:cNvPr id="44036" name="Rectangle 2"/>
          <p:cNvSpPr>
            <a:spLocks noGrp="1" noRot="1" noChangeAspect="1" noChangeArrowheads="1" noTextEdit="1"/>
          </p:cNvSpPr>
          <p:nvPr>
            <p:ph type="sldImg"/>
          </p:nvPr>
        </p:nvSpPr>
        <p:spPr>
          <a:xfrm>
            <a:off x="1141413" y="684213"/>
            <a:ext cx="4576762" cy="3432175"/>
          </a:xfrm>
          <a:ln/>
        </p:spPr>
      </p:sp>
      <p:sp>
        <p:nvSpPr>
          <p:cNvPr id="44037" name="Rectangle 3"/>
          <p:cNvSpPr>
            <a:spLocks noGrp="1" noChangeArrowheads="1"/>
          </p:cNvSpPr>
          <p:nvPr>
            <p:ph type="body" idx="1"/>
          </p:nvPr>
        </p:nvSpPr>
        <p:spPr>
          <a:xfrm>
            <a:off x="685800" y="4343400"/>
            <a:ext cx="5486400" cy="4116388"/>
          </a:xfrm>
          <a:noFill/>
        </p:spPr>
        <p:txBody>
          <a:bodyPr/>
          <a:lstStyle/>
          <a:p>
            <a:pPr eaLnBrk="1" hangingPunct="1"/>
            <a:r>
              <a:rPr lang="en-US" b="1" dirty="0" smtClean="0"/>
              <a:t>OBJECTIVE 22-9</a:t>
            </a:r>
            <a:r>
              <a:rPr lang="en-US" b="1" dirty="0" smtClean="0">
                <a:cs typeface="Arial" charset="0"/>
              </a:rPr>
              <a:t>| Describe the controversy over Skinner’s views of human behavior.</a:t>
            </a:r>
          </a:p>
        </p:txBody>
      </p:sp>
    </p:spTree>
    <p:extLst>
      <p:ext uri="{BB962C8B-B14F-4D97-AF65-F5344CB8AC3E}">
        <p14:creationId xmlns:p14="http://schemas.microsoft.com/office/powerpoint/2010/main" val="9955734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45059"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00FE99F-1BEA-4DE9-BE40-4C6434671379}" type="slidenum">
              <a:rPr lang="en-US">
                <a:latin typeface="Berlin Sans FB" pitchFamily="34" charset="0"/>
              </a:rPr>
              <a:pPr eaLnBrk="1" hangingPunct="1"/>
              <a:t>71</a:t>
            </a:fld>
            <a:endParaRPr lang="en-US" dirty="0">
              <a:latin typeface="Berlin Sans FB" pitchFamily="34" charset="0"/>
            </a:endParaRPr>
          </a:p>
        </p:txBody>
      </p:sp>
      <p:sp>
        <p:nvSpPr>
          <p:cNvPr id="45060" name="Rectangle 2"/>
          <p:cNvSpPr>
            <a:spLocks noGrp="1" noRot="1" noChangeAspect="1" noChangeArrowheads="1" noTextEdit="1"/>
          </p:cNvSpPr>
          <p:nvPr>
            <p:ph type="sldImg"/>
          </p:nvPr>
        </p:nvSpPr>
        <p:spPr>
          <a:xfrm>
            <a:off x="1141413" y="684213"/>
            <a:ext cx="4576762" cy="3432175"/>
          </a:xfrm>
          <a:ln/>
        </p:spPr>
      </p:sp>
      <p:sp>
        <p:nvSpPr>
          <p:cNvPr id="45061" name="Rectangle 3"/>
          <p:cNvSpPr>
            <a:spLocks noGrp="1" noChangeArrowheads="1"/>
          </p:cNvSpPr>
          <p:nvPr>
            <p:ph type="body" idx="1"/>
          </p:nvPr>
        </p:nvSpPr>
        <p:spPr>
          <a:xfrm>
            <a:off x="685800" y="4343400"/>
            <a:ext cx="5486400" cy="4116388"/>
          </a:xfrm>
          <a:noFill/>
        </p:spPr>
        <p:txBody>
          <a:bodyPr/>
          <a:lstStyle/>
          <a:p>
            <a:pPr eaLnBrk="1" hangingPunct="1"/>
            <a:r>
              <a:rPr lang="en-US" b="1" dirty="0" smtClean="0"/>
              <a:t>OBJECTIVE 22-10</a:t>
            </a:r>
            <a:r>
              <a:rPr lang="en-US" b="1" dirty="0" smtClean="0">
                <a:cs typeface="Arial" charset="0"/>
              </a:rPr>
              <a:t>| Describe some ways to apply operant conditioning principles at school, at work and at home.</a:t>
            </a:r>
          </a:p>
        </p:txBody>
      </p:sp>
    </p:spTree>
    <p:extLst>
      <p:ext uri="{BB962C8B-B14F-4D97-AF65-F5344CB8AC3E}">
        <p14:creationId xmlns:p14="http://schemas.microsoft.com/office/powerpoint/2010/main" val="1933687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Response = behavior (example – jumping away from hot water)</a:t>
            </a:r>
            <a:endParaRPr lang="en-US" dirty="0"/>
          </a:p>
        </p:txBody>
      </p:sp>
      <p:sp>
        <p:nvSpPr>
          <p:cNvPr id="4" name="Footer Placeholder 3"/>
          <p:cNvSpPr>
            <a:spLocks noGrp="1"/>
          </p:cNvSpPr>
          <p:nvPr>
            <p:ph type="ftr" sz="quarter" idx="10"/>
          </p:nvPr>
        </p:nvSpPr>
        <p:spPr/>
        <p:txBody>
          <a:bodyPr/>
          <a:lstStyle/>
          <a:p>
            <a:r>
              <a:rPr lang="en-US" smtClean="0"/>
              <a:t>Psychology 7e in Modules</a:t>
            </a:r>
            <a:endParaRPr lang="en-US" dirty="0"/>
          </a:p>
        </p:txBody>
      </p:sp>
      <p:sp>
        <p:nvSpPr>
          <p:cNvPr id="5" name="Slide Number Placeholder 4"/>
          <p:cNvSpPr>
            <a:spLocks noGrp="1"/>
          </p:cNvSpPr>
          <p:nvPr>
            <p:ph type="sldNum" sz="quarter" idx="11"/>
          </p:nvPr>
        </p:nvSpPr>
        <p:spPr/>
        <p:txBody>
          <a:bodyPr/>
          <a:lstStyle/>
          <a:p>
            <a:fld id="{16F94064-72EC-4BF0-8C54-131D8C6D80E3}" type="slidenum">
              <a:rPr lang="en-US" smtClean="0"/>
              <a:pPr/>
              <a:t>4</a:t>
            </a:fld>
            <a:endParaRPr lang="en-US" dirty="0"/>
          </a:p>
        </p:txBody>
      </p:sp>
    </p:spTree>
    <p:extLst>
      <p:ext uri="{BB962C8B-B14F-4D97-AF65-F5344CB8AC3E}">
        <p14:creationId xmlns:p14="http://schemas.microsoft.com/office/powerpoint/2010/main" val="11408198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46083"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644D1D3-481C-4C52-9DB5-0D732BDD89FF}" type="slidenum">
              <a:rPr lang="en-US">
                <a:latin typeface="Berlin Sans FB" pitchFamily="34" charset="0"/>
              </a:rPr>
              <a:pPr eaLnBrk="1" hangingPunct="1"/>
              <a:t>72</a:t>
            </a:fld>
            <a:endParaRPr lang="en-US" dirty="0">
              <a:latin typeface="Berlin Sans FB" pitchFamily="34" charset="0"/>
            </a:endParaRPr>
          </a:p>
        </p:txBody>
      </p:sp>
      <p:sp>
        <p:nvSpPr>
          <p:cNvPr id="46084" name="Rectangle 2"/>
          <p:cNvSpPr>
            <a:spLocks noGrp="1" noRot="1" noChangeAspect="1" noChangeArrowheads="1" noTextEdit="1"/>
          </p:cNvSpPr>
          <p:nvPr>
            <p:ph type="sldImg"/>
          </p:nvPr>
        </p:nvSpPr>
        <p:spPr>
          <a:xfrm>
            <a:off x="1141413" y="684213"/>
            <a:ext cx="4576762" cy="3432175"/>
          </a:xfrm>
          <a:ln/>
        </p:spPr>
      </p:sp>
      <p:sp>
        <p:nvSpPr>
          <p:cNvPr id="46085" name="Rectangle 3"/>
          <p:cNvSpPr>
            <a:spLocks noGrp="1" noChangeArrowheads="1"/>
          </p:cNvSpPr>
          <p:nvPr>
            <p:ph type="body" idx="1"/>
          </p:nvPr>
        </p:nvSpPr>
        <p:spPr>
          <a:xfrm>
            <a:off x="685800" y="4343400"/>
            <a:ext cx="5486400" cy="4116388"/>
          </a:xfrm>
          <a:noFill/>
        </p:spPr>
        <p:txBody>
          <a:bodyPr/>
          <a:lstStyle/>
          <a:p>
            <a:pPr eaLnBrk="1" hangingPunct="1"/>
            <a:endParaRPr lang="en-US" b="1" dirty="0" smtClean="0">
              <a:cs typeface="Arial" charset="0"/>
            </a:endParaRPr>
          </a:p>
        </p:txBody>
      </p:sp>
    </p:spTree>
    <p:extLst>
      <p:ext uri="{BB962C8B-B14F-4D97-AF65-F5344CB8AC3E}">
        <p14:creationId xmlns:p14="http://schemas.microsoft.com/office/powerpoint/2010/main" val="22864465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47107"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294D297-CA16-482E-A05C-52C0029A81B0}" type="slidenum">
              <a:rPr lang="en-US">
                <a:latin typeface="Berlin Sans FB" pitchFamily="34" charset="0"/>
              </a:rPr>
              <a:pPr eaLnBrk="1" hangingPunct="1"/>
              <a:t>73</a:t>
            </a:fld>
            <a:endParaRPr lang="en-US" dirty="0">
              <a:latin typeface="Berlin Sans FB" pitchFamily="34" charset="0"/>
            </a:endParaRPr>
          </a:p>
        </p:txBody>
      </p:sp>
      <p:sp>
        <p:nvSpPr>
          <p:cNvPr id="47108" name="Rectangle 2"/>
          <p:cNvSpPr>
            <a:spLocks noGrp="1" noRot="1" noChangeAspect="1" noChangeArrowheads="1" noTextEdit="1"/>
          </p:cNvSpPr>
          <p:nvPr>
            <p:ph type="sldImg"/>
          </p:nvPr>
        </p:nvSpPr>
        <p:spPr>
          <a:xfrm>
            <a:off x="1141413" y="684213"/>
            <a:ext cx="4576762" cy="3432175"/>
          </a:xfrm>
          <a:ln/>
        </p:spPr>
      </p:sp>
      <p:sp>
        <p:nvSpPr>
          <p:cNvPr id="47109" name="Rectangle 3"/>
          <p:cNvSpPr>
            <a:spLocks noGrp="1" noChangeArrowheads="1"/>
          </p:cNvSpPr>
          <p:nvPr>
            <p:ph type="body" idx="1"/>
          </p:nvPr>
        </p:nvSpPr>
        <p:spPr>
          <a:xfrm>
            <a:off x="685800" y="4343400"/>
            <a:ext cx="5486400" cy="4116388"/>
          </a:xfrm>
          <a:noFill/>
        </p:spPr>
        <p:txBody>
          <a:bodyPr/>
          <a:lstStyle/>
          <a:p>
            <a:pPr eaLnBrk="1" hangingPunct="1"/>
            <a:endParaRPr lang="en-US" b="1" dirty="0" smtClean="0">
              <a:cs typeface="Arial" charset="0"/>
            </a:endParaRPr>
          </a:p>
        </p:txBody>
      </p:sp>
    </p:spTree>
    <p:extLst>
      <p:ext uri="{BB962C8B-B14F-4D97-AF65-F5344CB8AC3E}">
        <p14:creationId xmlns:p14="http://schemas.microsoft.com/office/powerpoint/2010/main" val="38612126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48131"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1A76C8A-22C6-40FE-B32E-80313D829443}" type="slidenum">
              <a:rPr lang="en-US">
                <a:latin typeface="Berlin Sans FB" pitchFamily="34" charset="0"/>
              </a:rPr>
              <a:pPr eaLnBrk="1" hangingPunct="1"/>
              <a:t>74</a:t>
            </a:fld>
            <a:endParaRPr lang="en-US" dirty="0">
              <a:latin typeface="Berlin Sans FB" pitchFamily="34" charset="0"/>
            </a:endParaRPr>
          </a:p>
        </p:txBody>
      </p:sp>
      <p:sp>
        <p:nvSpPr>
          <p:cNvPr id="48132" name="Rectangle 2"/>
          <p:cNvSpPr>
            <a:spLocks noGrp="1" noRot="1" noChangeAspect="1" noChangeArrowheads="1" noTextEdit="1"/>
          </p:cNvSpPr>
          <p:nvPr>
            <p:ph type="sldImg"/>
          </p:nvPr>
        </p:nvSpPr>
        <p:spPr>
          <a:xfrm>
            <a:off x="1141413" y="684213"/>
            <a:ext cx="4576762" cy="3432175"/>
          </a:xfrm>
          <a:ln/>
        </p:spPr>
      </p:sp>
      <p:sp>
        <p:nvSpPr>
          <p:cNvPr id="48133" name="Rectangle 3"/>
          <p:cNvSpPr>
            <a:spLocks noGrp="1" noChangeArrowheads="1"/>
          </p:cNvSpPr>
          <p:nvPr>
            <p:ph type="body" idx="1"/>
          </p:nvPr>
        </p:nvSpPr>
        <p:spPr>
          <a:xfrm>
            <a:off x="685800" y="4343400"/>
            <a:ext cx="5486400" cy="4116388"/>
          </a:xfrm>
          <a:noFill/>
        </p:spPr>
        <p:txBody>
          <a:bodyPr/>
          <a:lstStyle/>
          <a:p>
            <a:pPr eaLnBrk="1" hangingPunct="1"/>
            <a:endParaRPr lang="en-US" b="1" dirty="0" smtClean="0">
              <a:cs typeface="Arial" charset="0"/>
            </a:endParaRPr>
          </a:p>
        </p:txBody>
      </p:sp>
    </p:spTree>
    <p:extLst>
      <p:ext uri="{BB962C8B-B14F-4D97-AF65-F5344CB8AC3E}">
        <p14:creationId xmlns:p14="http://schemas.microsoft.com/office/powerpoint/2010/main" val="36370458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49155"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7AD56CB-F1B3-4C18-9880-E4B62C0AB811}" type="slidenum">
              <a:rPr lang="en-US">
                <a:latin typeface="Berlin Sans FB" pitchFamily="34" charset="0"/>
              </a:rPr>
              <a:pPr eaLnBrk="1" hangingPunct="1"/>
              <a:t>75</a:t>
            </a:fld>
            <a:endParaRPr lang="en-US" dirty="0">
              <a:latin typeface="Berlin Sans FB" pitchFamily="34" charset="0"/>
            </a:endParaRPr>
          </a:p>
        </p:txBody>
      </p:sp>
      <p:sp>
        <p:nvSpPr>
          <p:cNvPr id="49156" name="Rectangle 2"/>
          <p:cNvSpPr>
            <a:spLocks noGrp="1" noRot="1" noChangeAspect="1" noChangeArrowheads="1" noTextEdit="1"/>
          </p:cNvSpPr>
          <p:nvPr>
            <p:ph type="sldImg"/>
          </p:nvPr>
        </p:nvSpPr>
        <p:spPr>
          <a:xfrm>
            <a:off x="1141413" y="684213"/>
            <a:ext cx="4576762" cy="3432175"/>
          </a:xfrm>
          <a:ln/>
        </p:spPr>
      </p:sp>
      <p:sp>
        <p:nvSpPr>
          <p:cNvPr id="49157" name="Rectangle 3"/>
          <p:cNvSpPr>
            <a:spLocks noGrp="1" noChangeArrowheads="1"/>
          </p:cNvSpPr>
          <p:nvPr>
            <p:ph type="body" idx="1"/>
          </p:nvPr>
        </p:nvSpPr>
        <p:spPr>
          <a:xfrm>
            <a:off x="685800" y="4343400"/>
            <a:ext cx="5486400" cy="4116388"/>
          </a:xfrm>
          <a:noFill/>
        </p:spPr>
        <p:txBody>
          <a:bodyPr/>
          <a:lstStyle/>
          <a:p>
            <a:pPr eaLnBrk="1" hangingPunct="1"/>
            <a:r>
              <a:rPr lang="en-US" b="1" dirty="0" smtClean="0"/>
              <a:t>OBJECTIVE 22-11</a:t>
            </a:r>
            <a:r>
              <a:rPr lang="en-US" b="1" dirty="0" smtClean="0">
                <a:cs typeface="Arial" charset="0"/>
              </a:rPr>
              <a:t>| Identify the major similarities and differences between classical and operant conditioning.</a:t>
            </a:r>
          </a:p>
        </p:txBody>
      </p:sp>
    </p:spTree>
    <p:extLst>
      <p:ext uri="{BB962C8B-B14F-4D97-AF65-F5344CB8AC3E}">
        <p14:creationId xmlns:p14="http://schemas.microsoft.com/office/powerpoint/2010/main" val="22205141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099F4086-8624-4369-BFBD-926618F1EDC8}" type="slidenum">
              <a:rPr lang="en-US"/>
              <a:pPr/>
              <a:t>80</a:t>
            </a:fld>
            <a:endParaRPr lang="en-US"/>
          </a:p>
        </p:txBody>
      </p:sp>
      <p:sp>
        <p:nvSpPr>
          <p:cNvPr id="1048578" name="Rectangle 2"/>
          <p:cNvSpPr>
            <a:spLocks noGrp="1" noRot="1" noChangeAspect="1" noChangeArrowheads="1" noTextEdit="1"/>
          </p:cNvSpPr>
          <p:nvPr>
            <p:ph type="sldImg"/>
          </p:nvPr>
        </p:nvSpPr>
        <p:spPr>
          <a:xfrm>
            <a:off x="1141413" y="684213"/>
            <a:ext cx="4576762" cy="3432175"/>
          </a:xfrm>
          <a:ln/>
        </p:spPr>
      </p:sp>
      <p:sp>
        <p:nvSpPr>
          <p:cNvPr id="1048579" name="Rectangle 3"/>
          <p:cNvSpPr>
            <a:spLocks noGrp="1" noChangeArrowheads="1"/>
          </p:cNvSpPr>
          <p:nvPr>
            <p:ph type="body" idx="1"/>
          </p:nvPr>
        </p:nvSpPr>
        <p:spPr>
          <a:xfrm>
            <a:off x="685800" y="4343400"/>
            <a:ext cx="5486400" cy="4116388"/>
          </a:xfrm>
        </p:spPr>
        <p:txBody>
          <a:bodyPr/>
          <a:lstStyle/>
          <a:p>
            <a:r>
              <a:rPr lang="en-US" b="1" dirty="0"/>
              <a:t>OBJECTIVE 23-2</a:t>
            </a:r>
            <a:r>
              <a:rPr lang="en-US" b="1" dirty="0">
                <a:cs typeface="Arial" charset="0"/>
              </a:rPr>
              <a:t>| Describe </a:t>
            </a:r>
            <a:r>
              <a:rPr lang="en-US" b="1" dirty="0" err="1">
                <a:cs typeface="Arial" charset="0"/>
              </a:rPr>
              <a:t>Bandura's</a:t>
            </a:r>
            <a:r>
              <a:rPr lang="en-US" b="1" dirty="0">
                <a:cs typeface="Arial" charset="0"/>
              </a:rPr>
              <a:t> findings on what determines whether we will imitate a model.</a:t>
            </a:r>
          </a:p>
        </p:txBody>
      </p:sp>
    </p:spTree>
    <p:extLst>
      <p:ext uri="{BB962C8B-B14F-4D97-AF65-F5344CB8AC3E}">
        <p14:creationId xmlns:p14="http://schemas.microsoft.com/office/powerpoint/2010/main" val="4089010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Self-efficacy is a person’s belief in his or her ability to succeed in a particular situation. Bandura described these beliefs as determinants of how people think, behave, and feel (perceptual/expectancy set???)</a:t>
            </a:r>
          </a:p>
          <a:p>
            <a:endParaRPr lang="en-US" dirty="0"/>
          </a:p>
        </p:txBody>
      </p:sp>
      <p:sp>
        <p:nvSpPr>
          <p:cNvPr id="4" name="Footer Placeholder 3"/>
          <p:cNvSpPr>
            <a:spLocks noGrp="1"/>
          </p:cNvSpPr>
          <p:nvPr>
            <p:ph type="ftr" sz="quarter" idx="10"/>
          </p:nvPr>
        </p:nvSpPr>
        <p:spPr/>
        <p:txBody>
          <a:bodyPr/>
          <a:lstStyle/>
          <a:p>
            <a:r>
              <a:rPr lang="en-US" smtClean="0"/>
              <a:t>Psychology 7e in Modules</a:t>
            </a:r>
            <a:endParaRPr lang="en-US" dirty="0"/>
          </a:p>
        </p:txBody>
      </p:sp>
      <p:sp>
        <p:nvSpPr>
          <p:cNvPr id="5" name="Slide Number Placeholder 4"/>
          <p:cNvSpPr>
            <a:spLocks noGrp="1"/>
          </p:cNvSpPr>
          <p:nvPr>
            <p:ph type="sldNum" sz="quarter" idx="11"/>
          </p:nvPr>
        </p:nvSpPr>
        <p:spPr/>
        <p:txBody>
          <a:bodyPr/>
          <a:lstStyle/>
          <a:p>
            <a:fld id="{16F94064-72EC-4BF0-8C54-131D8C6D80E3}" type="slidenum">
              <a:rPr lang="en-US" smtClean="0"/>
              <a:pPr/>
              <a:t>84</a:t>
            </a:fld>
            <a:endParaRPr lang="en-US" dirty="0"/>
          </a:p>
        </p:txBody>
      </p:sp>
    </p:spTree>
    <p:extLst>
      <p:ext uri="{BB962C8B-B14F-4D97-AF65-F5344CB8AC3E}">
        <p14:creationId xmlns:p14="http://schemas.microsoft.com/office/powerpoint/2010/main" val="2581775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CDCD4993-58A8-4F90-9EB7-73C10967FCA1}" type="slidenum">
              <a:rPr lang="en-US"/>
              <a:pPr/>
              <a:t>86</a:t>
            </a:fld>
            <a:endParaRPr lang="en-US"/>
          </a:p>
        </p:txBody>
      </p:sp>
      <p:sp>
        <p:nvSpPr>
          <p:cNvPr id="1051650" name="Rectangle 2"/>
          <p:cNvSpPr>
            <a:spLocks noGrp="1" noRot="1" noChangeAspect="1" noChangeArrowheads="1" noTextEdit="1"/>
          </p:cNvSpPr>
          <p:nvPr>
            <p:ph type="sldImg"/>
          </p:nvPr>
        </p:nvSpPr>
        <p:spPr>
          <a:xfrm>
            <a:off x="1141413" y="684213"/>
            <a:ext cx="4576762" cy="3432175"/>
          </a:xfrm>
          <a:ln/>
        </p:spPr>
      </p:sp>
      <p:sp>
        <p:nvSpPr>
          <p:cNvPr id="1051651" name="Rectangle 3"/>
          <p:cNvSpPr>
            <a:spLocks noGrp="1" noChangeArrowheads="1"/>
          </p:cNvSpPr>
          <p:nvPr>
            <p:ph type="body" idx="1"/>
          </p:nvPr>
        </p:nvSpPr>
        <p:spPr>
          <a:xfrm>
            <a:off x="685800" y="4343400"/>
            <a:ext cx="5486400" cy="4116388"/>
          </a:xfrm>
        </p:spPr>
        <p:txBody>
          <a:bodyPr/>
          <a:lstStyle/>
          <a:p>
            <a:r>
              <a:rPr lang="en-US" b="1" dirty="0"/>
              <a:t>OBJECTIVE 22-3</a:t>
            </a:r>
            <a:r>
              <a:rPr lang="en-US" b="1" dirty="0">
                <a:cs typeface="Arial" charset="0"/>
              </a:rPr>
              <a:t>| Discuss the impact of </a:t>
            </a:r>
            <a:r>
              <a:rPr lang="en-US" b="1" dirty="0" err="1">
                <a:cs typeface="Arial" charset="0"/>
              </a:rPr>
              <a:t>prosocial</a:t>
            </a:r>
            <a:r>
              <a:rPr lang="en-US" b="1" dirty="0">
                <a:cs typeface="Arial" charset="0"/>
              </a:rPr>
              <a:t> modeling.</a:t>
            </a:r>
          </a:p>
        </p:txBody>
      </p:sp>
    </p:spTree>
    <p:extLst>
      <p:ext uri="{BB962C8B-B14F-4D97-AF65-F5344CB8AC3E}">
        <p14:creationId xmlns:p14="http://schemas.microsoft.com/office/powerpoint/2010/main" val="8528185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https://www.youtube.com/watch?v=bzzC9qf8ODc – 13 minute video</a:t>
            </a:r>
          </a:p>
          <a:p>
            <a:endParaRPr lang="en-US" dirty="0"/>
          </a:p>
        </p:txBody>
      </p:sp>
      <p:sp>
        <p:nvSpPr>
          <p:cNvPr id="4" name="Footer Placeholder 3"/>
          <p:cNvSpPr>
            <a:spLocks noGrp="1"/>
          </p:cNvSpPr>
          <p:nvPr>
            <p:ph type="ftr" sz="quarter" idx="10"/>
          </p:nvPr>
        </p:nvSpPr>
        <p:spPr/>
        <p:txBody>
          <a:bodyPr/>
          <a:lstStyle/>
          <a:p>
            <a:r>
              <a:rPr lang="en-US" smtClean="0"/>
              <a:t>Psychology 7e in Modules</a:t>
            </a:r>
            <a:endParaRPr lang="en-US" dirty="0"/>
          </a:p>
        </p:txBody>
      </p:sp>
      <p:sp>
        <p:nvSpPr>
          <p:cNvPr id="5" name="Slide Number Placeholder 4"/>
          <p:cNvSpPr>
            <a:spLocks noGrp="1"/>
          </p:cNvSpPr>
          <p:nvPr>
            <p:ph type="sldNum" sz="quarter" idx="11"/>
          </p:nvPr>
        </p:nvSpPr>
        <p:spPr/>
        <p:txBody>
          <a:bodyPr/>
          <a:lstStyle/>
          <a:p>
            <a:fld id="{16F94064-72EC-4BF0-8C54-131D8C6D80E3}" type="slidenum">
              <a:rPr lang="en-US" smtClean="0"/>
              <a:pPr/>
              <a:t>89</a:t>
            </a:fld>
            <a:endParaRPr lang="en-US" dirty="0"/>
          </a:p>
        </p:txBody>
      </p:sp>
    </p:spTree>
    <p:extLst>
      <p:ext uri="{BB962C8B-B14F-4D97-AF65-F5344CB8AC3E}">
        <p14:creationId xmlns:p14="http://schemas.microsoft.com/office/powerpoint/2010/main" val="2886061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https://www.youtube.com/watch?v=ygemiMFfpi4</a:t>
            </a:r>
          </a:p>
          <a:p>
            <a:endParaRPr lang="en-US" dirty="0" smtClean="0"/>
          </a:p>
          <a:p>
            <a:r>
              <a:rPr lang="en-US" dirty="0" smtClean="0"/>
              <a:t>Situation: You are driving your car on a stormy night.  You stop near a bus stop, and there you see three people waiting for the bus:</a:t>
            </a:r>
          </a:p>
          <a:p>
            <a:pPr marL="228600" indent="-228600">
              <a:buAutoNum type="arabicPeriod"/>
            </a:pPr>
            <a:r>
              <a:rPr lang="en-US" dirty="0" smtClean="0"/>
              <a:t>An older woman who looks as if she needs medical attention.</a:t>
            </a:r>
          </a:p>
          <a:p>
            <a:pPr marL="228600" indent="-228600">
              <a:buAutoNum type="arabicPeriod"/>
            </a:pPr>
            <a:r>
              <a:rPr lang="en-US" dirty="0" smtClean="0"/>
              <a:t>A</a:t>
            </a:r>
            <a:r>
              <a:rPr lang="en-US" baseline="0" dirty="0" smtClean="0"/>
              <a:t> trusted old friend who once saved your life.</a:t>
            </a:r>
          </a:p>
          <a:p>
            <a:pPr marL="228600" indent="-228600">
              <a:buAutoNum type="arabicPeriod"/>
            </a:pPr>
            <a:r>
              <a:rPr lang="en-US" baseline="0" dirty="0" smtClean="0"/>
              <a:t>The perfect man or woman of your dreams.</a:t>
            </a:r>
          </a:p>
          <a:p>
            <a:pPr marL="0" indent="0">
              <a:buNone/>
            </a:pPr>
            <a:r>
              <a:rPr lang="en-US" baseline="0" dirty="0" smtClean="0"/>
              <a:t>Knowing that all three could use the ride and there could only be one passenger in your car, how would you handle the situation?</a:t>
            </a:r>
          </a:p>
        </p:txBody>
      </p:sp>
      <p:sp>
        <p:nvSpPr>
          <p:cNvPr id="4" name="Footer Placeholder 3"/>
          <p:cNvSpPr>
            <a:spLocks noGrp="1"/>
          </p:cNvSpPr>
          <p:nvPr>
            <p:ph type="ftr" sz="quarter" idx="10"/>
          </p:nvPr>
        </p:nvSpPr>
        <p:spPr/>
        <p:txBody>
          <a:bodyPr/>
          <a:lstStyle/>
          <a:p>
            <a:r>
              <a:rPr lang="en-US" smtClean="0"/>
              <a:t>Psychology 7e in Modules</a:t>
            </a:r>
            <a:endParaRPr lang="en-US" dirty="0"/>
          </a:p>
        </p:txBody>
      </p:sp>
      <p:sp>
        <p:nvSpPr>
          <p:cNvPr id="5" name="Slide Number Placeholder 4"/>
          <p:cNvSpPr>
            <a:spLocks noGrp="1"/>
          </p:cNvSpPr>
          <p:nvPr>
            <p:ph type="sldNum" sz="quarter" idx="11"/>
          </p:nvPr>
        </p:nvSpPr>
        <p:spPr/>
        <p:txBody>
          <a:bodyPr/>
          <a:lstStyle/>
          <a:p>
            <a:fld id="{BF4C1A83-BEFE-4FF2-8DC3-0B4AE822441B}" type="slidenum">
              <a:rPr lang="en-US" smtClean="0"/>
              <a:pPr/>
              <a:t>91</a:t>
            </a:fld>
            <a:endParaRPr lang="en-US" dirty="0"/>
          </a:p>
        </p:txBody>
      </p:sp>
    </p:spTree>
    <p:extLst>
      <p:ext uri="{BB962C8B-B14F-4D97-AF65-F5344CB8AC3E}">
        <p14:creationId xmlns:p14="http://schemas.microsoft.com/office/powerpoint/2010/main" val="28370517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A0268303-D44A-42D5-8CB5-0992F291B636}" type="slidenum">
              <a:rPr lang="en-US"/>
              <a:pPr/>
              <a:t>92</a:t>
            </a:fld>
            <a:endParaRPr lang="en-US"/>
          </a:p>
        </p:txBody>
      </p:sp>
      <p:sp>
        <p:nvSpPr>
          <p:cNvPr id="1241090" name="Rectangle 2"/>
          <p:cNvSpPr>
            <a:spLocks noGrp="1" noRot="1" noChangeAspect="1" noChangeArrowheads="1" noTextEdit="1"/>
          </p:cNvSpPr>
          <p:nvPr>
            <p:ph type="sldImg"/>
          </p:nvPr>
        </p:nvSpPr>
        <p:spPr>
          <a:ln/>
        </p:spPr>
      </p:sp>
      <p:sp>
        <p:nvSpPr>
          <p:cNvPr id="1241091" name="Rectangle 3"/>
          <p:cNvSpPr>
            <a:spLocks noGrp="1" noChangeArrowheads="1"/>
          </p:cNvSpPr>
          <p:nvPr>
            <p:ph type="body" idx="1"/>
          </p:nvPr>
        </p:nvSpPr>
        <p:spPr/>
        <p:txBody>
          <a:bodyPr/>
          <a:lstStyle/>
          <a:p>
            <a:r>
              <a:rPr lang="en-US" b="1" dirty="0"/>
              <a:t>OBJECTIVE 29-1</a:t>
            </a:r>
            <a:r>
              <a:rPr lang="en-US" b="1" dirty="0">
                <a:cs typeface="Arial" charset="0"/>
              </a:rPr>
              <a:t>| Define </a:t>
            </a:r>
            <a:r>
              <a:rPr lang="en-US" b="1" i="1" dirty="0">
                <a:cs typeface="Arial" charset="0"/>
              </a:rPr>
              <a:t>cognition.</a:t>
            </a:r>
          </a:p>
        </p:txBody>
      </p:sp>
    </p:spTree>
    <p:extLst>
      <p:ext uri="{BB962C8B-B14F-4D97-AF65-F5344CB8AC3E}">
        <p14:creationId xmlns:p14="http://schemas.microsoft.com/office/powerpoint/2010/main" val="725226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Response</a:t>
            </a:r>
            <a:r>
              <a:rPr lang="en-US" baseline="0" dirty="0" smtClean="0"/>
              <a:t> = behavior (example – balancing ball on nose in order to receive a consequence)</a:t>
            </a:r>
            <a:endParaRPr lang="en-US" dirty="0"/>
          </a:p>
        </p:txBody>
      </p:sp>
      <p:sp>
        <p:nvSpPr>
          <p:cNvPr id="4" name="Footer Placeholder 3"/>
          <p:cNvSpPr>
            <a:spLocks noGrp="1"/>
          </p:cNvSpPr>
          <p:nvPr>
            <p:ph type="ftr" sz="quarter" idx="10"/>
          </p:nvPr>
        </p:nvSpPr>
        <p:spPr/>
        <p:txBody>
          <a:bodyPr/>
          <a:lstStyle/>
          <a:p>
            <a:r>
              <a:rPr lang="en-US" smtClean="0"/>
              <a:t>Psychology 7e in Modules</a:t>
            </a:r>
            <a:endParaRPr lang="en-US" dirty="0"/>
          </a:p>
        </p:txBody>
      </p:sp>
      <p:sp>
        <p:nvSpPr>
          <p:cNvPr id="5" name="Slide Number Placeholder 4"/>
          <p:cNvSpPr>
            <a:spLocks noGrp="1"/>
          </p:cNvSpPr>
          <p:nvPr>
            <p:ph type="sldNum" sz="quarter" idx="11"/>
          </p:nvPr>
        </p:nvSpPr>
        <p:spPr/>
        <p:txBody>
          <a:bodyPr/>
          <a:lstStyle/>
          <a:p>
            <a:fld id="{16F94064-72EC-4BF0-8C54-131D8C6D80E3}" type="slidenum">
              <a:rPr lang="en-US" smtClean="0"/>
              <a:pPr/>
              <a:t>5</a:t>
            </a:fld>
            <a:endParaRPr lang="en-US" dirty="0"/>
          </a:p>
        </p:txBody>
      </p:sp>
    </p:spTree>
    <p:extLst>
      <p:ext uri="{BB962C8B-B14F-4D97-AF65-F5344CB8AC3E}">
        <p14:creationId xmlns:p14="http://schemas.microsoft.com/office/powerpoint/2010/main" val="24884198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Locus of Control - Refers to causation as perceived by individuals in response to personal outcomes or other events</a:t>
            </a:r>
          </a:p>
          <a:p>
            <a:r>
              <a:rPr lang="en-US" dirty="0" smtClean="0"/>
              <a:t>Learned helplessness - When people feel that they have no control over their situation, they may also begin to behave in a helpless manner. This inaction can lead people to overlook opportunities for relief or change.  </a:t>
            </a:r>
          </a:p>
          <a:p>
            <a:r>
              <a:rPr lang="en-US" dirty="0" smtClean="0"/>
              <a:t>The triad involves negative thoughts about:</a:t>
            </a:r>
          </a:p>
          <a:p>
            <a:r>
              <a:rPr lang="en-US" dirty="0" smtClean="0"/>
              <a:t>The self (i.e., the self is worthless)</a:t>
            </a:r>
          </a:p>
          <a:p>
            <a:r>
              <a:rPr lang="en-US" dirty="0" smtClean="0"/>
              <a:t>The world/environment (i.e., the world is unfair), and</a:t>
            </a:r>
          </a:p>
          <a:p>
            <a:r>
              <a:rPr lang="en-US" dirty="0" smtClean="0"/>
              <a:t>The future (i.e., the future is hopeless).</a:t>
            </a:r>
          </a:p>
          <a:p>
            <a:r>
              <a:rPr lang="en-US" dirty="0" smtClean="0"/>
              <a:t>REBT - Based on the premise that whenever we become upset, it is not the events taking place in our lives that upset us; it is the beliefs that we hold that cause us to become depressed, anxious, enraged, etc.  A (action) does not</a:t>
            </a:r>
            <a:r>
              <a:rPr lang="en-US" baseline="0" dirty="0" smtClean="0"/>
              <a:t> cause C (consequence); B (behavior/what we think) causes C</a:t>
            </a:r>
            <a:endParaRPr lang="en-US" dirty="0"/>
          </a:p>
        </p:txBody>
      </p:sp>
      <p:sp>
        <p:nvSpPr>
          <p:cNvPr id="4" name="Footer Placeholder 3"/>
          <p:cNvSpPr>
            <a:spLocks noGrp="1"/>
          </p:cNvSpPr>
          <p:nvPr>
            <p:ph type="ftr" sz="quarter" idx="10"/>
          </p:nvPr>
        </p:nvSpPr>
        <p:spPr/>
        <p:txBody>
          <a:bodyPr/>
          <a:lstStyle/>
          <a:p>
            <a:r>
              <a:rPr lang="en-US" smtClean="0"/>
              <a:t>Psychology 7e in Modules</a:t>
            </a:r>
            <a:endParaRPr lang="en-US" dirty="0"/>
          </a:p>
        </p:txBody>
      </p:sp>
      <p:sp>
        <p:nvSpPr>
          <p:cNvPr id="5" name="Slide Number Placeholder 4"/>
          <p:cNvSpPr>
            <a:spLocks noGrp="1"/>
          </p:cNvSpPr>
          <p:nvPr>
            <p:ph type="sldNum" sz="quarter" idx="11"/>
          </p:nvPr>
        </p:nvSpPr>
        <p:spPr/>
        <p:txBody>
          <a:bodyPr/>
          <a:lstStyle/>
          <a:p>
            <a:fld id="{BF4C1A83-BEFE-4FF2-8DC3-0B4AE822441B}" type="slidenum">
              <a:rPr lang="en-US" smtClean="0"/>
              <a:pPr/>
              <a:t>95</a:t>
            </a:fld>
            <a:endParaRPr lang="en-US" dirty="0"/>
          </a:p>
        </p:txBody>
      </p:sp>
    </p:spTree>
    <p:extLst>
      <p:ext uri="{BB962C8B-B14F-4D97-AF65-F5344CB8AC3E}">
        <p14:creationId xmlns:p14="http://schemas.microsoft.com/office/powerpoint/2010/main" val="25698941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7010914A-3123-4304-9905-26A575361AA8}" type="slidenum">
              <a:rPr lang="en-US"/>
              <a:pPr/>
              <a:t>96</a:t>
            </a:fld>
            <a:endParaRPr lang="en-US"/>
          </a:p>
        </p:txBody>
      </p:sp>
      <p:sp>
        <p:nvSpPr>
          <p:cNvPr id="1244162" name="Rectangle 2"/>
          <p:cNvSpPr>
            <a:spLocks noGrp="1" noRot="1" noChangeAspect="1" noChangeArrowheads="1" noTextEdit="1"/>
          </p:cNvSpPr>
          <p:nvPr>
            <p:ph type="sldImg"/>
          </p:nvPr>
        </p:nvSpPr>
        <p:spPr>
          <a:ln/>
        </p:spPr>
      </p:sp>
      <p:sp>
        <p:nvSpPr>
          <p:cNvPr id="1244163" name="Rectangle 3"/>
          <p:cNvSpPr>
            <a:spLocks noGrp="1" noChangeArrowheads="1"/>
          </p:cNvSpPr>
          <p:nvPr>
            <p:ph type="body" idx="1"/>
          </p:nvPr>
        </p:nvSpPr>
        <p:spPr/>
        <p:txBody>
          <a:bodyPr/>
          <a:lstStyle/>
          <a:p>
            <a:r>
              <a:rPr lang="en-US" b="1" dirty="0"/>
              <a:t>OBJECTIVE 29-2</a:t>
            </a:r>
            <a:r>
              <a:rPr lang="en-US" b="1" dirty="0">
                <a:cs typeface="Arial" charset="0"/>
              </a:rPr>
              <a:t>| Describe the roles of categories, hierarchies, definitions, and prototypes in concept formation.</a:t>
            </a:r>
          </a:p>
        </p:txBody>
      </p:sp>
    </p:spTree>
    <p:extLst>
      <p:ext uri="{BB962C8B-B14F-4D97-AF65-F5344CB8AC3E}">
        <p14:creationId xmlns:p14="http://schemas.microsoft.com/office/powerpoint/2010/main" val="3113382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8A41E830-E83A-407E-A92C-99E49DC4420B}" type="slidenum">
              <a:rPr lang="en-US"/>
              <a:pPr/>
              <a:t>97</a:t>
            </a:fld>
            <a:endParaRPr lang="en-US"/>
          </a:p>
        </p:txBody>
      </p:sp>
      <p:sp>
        <p:nvSpPr>
          <p:cNvPr id="1248258" name="Rectangle 2"/>
          <p:cNvSpPr>
            <a:spLocks noGrp="1" noRot="1" noChangeAspect="1" noChangeArrowheads="1" noTextEdit="1"/>
          </p:cNvSpPr>
          <p:nvPr>
            <p:ph type="sldImg"/>
          </p:nvPr>
        </p:nvSpPr>
        <p:spPr>
          <a:ln/>
        </p:spPr>
      </p:sp>
      <p:sp>
        <p:nvSpPr>
          <p:cNvPr id="1248259" name="Rectangle 3"/>
          <p:cNvSpPr>
            <a:spLocks noGrp="1" noChangeArrowheads="1"/>
          </p:cNvSpPr>
          <p:nvPr>
            <p:ph type="body" idx="1"/>
          </p:nvPr>
        </p:nvSpPr>
        <p:spPr/>
        <p:txBody>
          <a:bodyPr/>
          <a:lstStyle/>
          <a:p>
            <a:endParaRPr lang="en-US" b="1" dirty="0">
              <a:cs typeface="Arial" charset="0"/>
            </a:endParaRPr>
          </a:p>
        </p:txBody>
      </p:sp>
    </p:spTree>
    <p:extLst>
      <p:ext uri="{BB962C8B-B14F-4D97-AF65-F5344CB8AC3E}">
        <p14:creationId xmlns:p14="http://schemas.microsoft.com/office/powerpoint/2010/main" val="17142959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225C90AB-67C5-4D4F-93BB-5832C1EB02DD}" type="slidenum">
              <a:rPr lang="en-US"/>
              <a:pPr/>
              <a:t>99</a:t>
            </a:fld>
            <a:endParaRPr lang="en-US"/>
          </a:p>
        </p:txBody>
      </p:sp>
      <p:sp>
        <p:nvSpPr>
          <p:cNvPr id="1246210" name="Rectangle 2"/>
          <p:cNvSpPr>
            <a:spLocks noGrp="1" noRot="1" noChangeAspect="1" noChangeArrowheads="1" noTextEdit="1"/>
          </p:cNvSpPr>
          <p:nvPr>
            <p:ph type="sldImg"/>
          </p:nvPr>
        </p:nvSpPr>
        <p:spPr>
          <a:ln/>
        </p:spPr>
      </p:sp>
      <p:sp>
        <p:nvSpPr>
          <p:cNvPr id="1246211" name="Rectangle 3"/>
          <p:cNvSpPr>
            <a:spLocks noGrp="1" noChangeArrowheads="1"/>
          </p:cNvSpPr>
          <p:nvPr>
            <p:ph type="body" idx="1"/>
          </p:nvPr>
        </p:nvSpPr>
        <p:spPr/>
        <p:txBody>
          <a:bodyPr/>
          <a:lstStyle/>
          <a:p>
            <a:endParaRPr lang="en-US" b="1" dirty="0">
              <a:cs typeface="Arial" charset="0"/>
            </a:endParaRPr>
          </a:p>
        </p:txBody>
      </p:sp>
    </p:spTree>
    <p:extLst>
      <p:ext uri="{BB962C8B-B14F-4D97-AF65-F5344CB8AC3E}">
        <p14:creationId xmlns:p14="http://schemas.microsoft.com/office/powerpoint/2010/main" val="15981907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D31C55C3-3B1D-4D87-8154-611ADC46A974}" type="slidenum">
              <a:rPr lang="en-US"/>
              <a:pPr/>
              <a:t>100</a:t>
            </a:fld>
            <a:endParaRPr lang="en-US"/>
          </a:p>
        </p:txBody>
      </p:sp>
      <p:sp>
        <p:nvSpPr>
          <p:cNvPr id="1250306" name="Rectangle 2"/>
          <p:cNvSpPr>
            <a:spLocks noGrp="1" noRot="1" noChangeAspect="1" noChangeArrowheads="1" noTextEdit="1"/>
          </p:cNvSpPr>
          <p:nvPr>
            <p:ph type="sldImg"/>
          </p:nvPr>
        </p:nvSpPr>
        <p:spPr>
          <a:ln/>
        </p:spPr>
      </p:sp>
      <p:sp>
        <p:nvSpPr>
          <p:cNvPr id="1250307" name="Rectangle 3"/>
          <p:cNvSpPr>
            <a:spLocks noGrp="1" noChangeArrowheads="1"/>
          </p:cNvSpPr>
          <p:nvPr>
            <p:ph type="body" idx="1"/>
          </p:nvPr>
        </p:nvSpPr>
        <p:spPr/>
        <p:txBody>
          <a:bodyPr/>
          <a:lstStyle/>
          <a:p>
            <a:endParaRPr lang="en-US" b="1" dirty="0">
              <a:cs typeface="Arial" charset="0"/>
            </a:endParaRPr>
          </a:p>
        </p:txBody>
      </p:sp>
    </p:spTree>
    <p:extLst>
      <p:ext uri="{BB962C8B-B14F-4D97-AF65-F5344CB8AC3E}">
        <p14:creationId xmlns:p14="http://schemas.microsoft.com/office/powerpoint/2010/main" val="11365618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60D20FB9-0E0A-4F47-92DF-53A6B0DF90D5}" type="slidenum">
              <a:rPr lang="en-US"/>
              <a:pPr/>
              <a:t>101</a:t>
            </a:fld>
            <a:endParaRPr lang="en-US"/>
          </a:p>
        </p:txBody>
      </p:sp>
      <p:sp>
        <p:nvSpPr>
          <p:cNvPr id="1252354" name="Rectangle 2"/>
          <p:cNvSpPr>
            <a:spLocks noGrp="1" noRot="1" noChangeAspect="1" noChangeArrowheads="1" noTextEdit="1"/>
          </p:cNvSpPr>
          <p:nvPr>
            <p:ph type="sldImg"/>
          </p:nvPr>
        </p:nvSpPr>
        <p:spPr>
          <a:ln/>
        </p:spPr>
      </p:sp>
      <p:sp>
        <p:nvSpPr>
          <p:cNvPr id="1252355" name="Rectangle 3"/>
          <p:cNvSpPr>
            <a:spLocks noGrp="1" noChangeArrowheads="1"/>
          </p:cNvSpPr>
          <p:nvPr>
            <p:ph type="body" idx="1"/>
          </p:nvPr>
        </p:nvSpPr>
        <p:spPr/>
        <p:txBody>
          <a:bodyPr/>
          <a:lstStyle/>
          <a:p>
            <a:r>
              <a:rPr lang="en-US" b="1" dirty="0"/>
              <a:t>OBJECTIVE 29-3</a:t>
            </a:r>
            <a:r>
              <a:rPr lang="en-US" b="1" dirty="0">
                <a:cs typeface="Arial" charset="0"/>
              </a:rPr>
              <a:t>| Compare algorithms and heuristics as problem-solving strategies, and explain how insight differs from both of them.</a:t>
            </a:r>
          </a:p>
        </p:txBody>
      </p:sp>
    </p:spTree>
    <p:extLst>
      <p:ext uri="{BB962C8B-B14F-4D97-AF65-F5344CB8AC3E}">
        <p14:creationId xmlns:p14="http://schemas.microsoft.com/office/powerpoint/2010/main" val="36078824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Perfect games – tic </a:t>
            </a:r>
            <a:r>
              <a:rPr lang="en-US" dirty="0" err="1" smtClean="0"/>
              <a:t>tac</a:t>
            </a:r>
            <a:r>
              <a:rPr lang="en-US" dirty="0" smtClean="0"/>
              <a:t> toe, connect four,… 8 and 11 game in class</a:t>
            </a:r>
            <a:endParaRPr lang="en-US" dirty="0"/>
          </a:p>
        </p:txBody>
      </p:sp>
      <p:sp>
        <p:nvSpPr>
          <p:cNvPr id="4" name="Footer Placeholder 3"/>
          <p:cNvSpPr>
            <a:spLocks noGrp="1"/>
          </p:cNvSpPr>
          <p:nvPr>
            <p:ph type="ftr" sz="quarter" idx="10"/>
          </p:nvPr>
        </p:nvSpPr>
        <p:spPr/>
        <p:txBody>
          <a:bodyPr/>
          <a:lstStyle/>
          <a:p>
            <a:r>
              <a:rPr lang="en-US" smtClean="0"/>
              <a:t>Psychology 7e in Modules</a:t>
            </a:r>
            <a:endParaRPr lang="en-US" dirty="0"/>
          </a:p>
        </p:txBody>
      </p:sp>
      <p:sp>
        <p:nvSpPr>
          <p:cNvPr id="5" name="Slide Number Placeholder 4"/>
          <p:cNvSpPr>
            <a:spLocks noGrp="1"/>
          </p:cNvSpPr>
          <p:nvPr>
            <p:ph type="sldNum" sz="quarter" idx="11"/>
          </p:nvPr>
        </p:nvSpPr>
        <p:spPr/>
        <p:txBody>
          <a:bodyPr/>
          <a:lstStyle/>
          <a:p>
            <a:fld id="{16F94064-72EC-4BF0-8C54-131D8C6D80E3}" type="slidenum">
              <a:rPr lang="en-US" smtClean="0"/>
              <a:pPr/>
              <a:t>102</a:t>
            </a:fld>
            <a:endParaRPr lang="en-US" dirty="0"/>
          </a:p>
        </p:txBody>
      </p:sp>
    </p:spTree>
    <p:extLst>
      <p:ext uri="{BB962C8B-B14F-4D97-AF65-F5344CB8AC3E}">
        <p14:creationId xmlns:p14="http://schemas.microsoft.com/office/powerpoint/2010/main" val="19671345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229F6C04-C078-4CDE-9FF0-F47C064686E2}" type="slidenum">
              <a:rPr lang="en-US"/>
              <a:pPr/>
              <a:t>104</a:t>
            </a:fld>
            <a:endParaRPr lang="en-US"/>
          </a:p>
        </p:txBody>
      </p:sp>
      <p:sp>
        <p:nvSpPr>
          <p:cNvPr id="1255426" name="Rectangle 2"/>
          <p:cNvSpPr>
            <a:spLocks noGrp="1" noRot="1" noChangeAspect="1" noChangeArrowheads="1" noTextEdit="1"/>
          </p:cNvSpPr>
          <p:nvPr>
            <p:ph type="sldImg"/>
          </p:nvPr>
        </p:nvSpPr>
        <p:spPr>
          <a:ln/>
        </p:spPr>
      </p:sp>
      <p:sp>
        <p:nvSpPr>
          <p:cNvPr id="1255427" name="Rectangle 3"/>
          <p:cNvSpPr>
            <a:spLocks noGrp="1" noChangeArrowheads="1"/>
          </p:cNvSpPr>
          <p:nvPr>
            <p:ph type="body" idx="1"/>
          </p:nvPr>
        </p:nvSpPr>
        <p:spPr/>
        <p:txBody>
          <a:bodyPr/>
          <a:lstStyle/>
          <a:p>
            <a:endParaRPr lang="en-US" b="1" dirty="0">
              <a:cs typeface="Arial" charset="0"/>
            </a:endParaRPr>
          </a:p>
        </p:txBody>
      </p:sp>
    </p:spTree>
    <p:extLst>
      <p:ext uri="{BB962C8B-B14F-4D97-AF65-F5344CB8AC3E}">
        <p14:creationId xmlns:p14="http://schemas.microsoft.com/office/powerpoint/2010/main" val="3601520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Rebus puzzles</a:t>
            </a:r>
            <a:endParaRPr lang="en-US" dirty="0"/>
          </a:p>
        </p:txBody>
      </p:sp>
      <p:sp>
        <p:nvSpPr>
          <p:cNvPr id="4" name="Footer Placeholder 3"/>
          <p:cNvSpPr>
            <a:spLocks noGrp="1"/>
          </p:cNvSpPr>
          <p:nvPr>
            <p:ph type="ftr" sz="quarter" idx="10"/>
          </p:nvPr>
        </p:nvSpPr>
        <p:spPr/>
        <p:txBody>
          <a:bodyPr/>
          <a:lstStyle/>
          <a:p>
            <a:r>
              <a:rPr lang="en-US" smtClean="0"/>
              <a:t>Psychology 7e in Modules</a:t>
            </a:r>
            <a:endParaRPr lang="en-US" dirty="0"/>
          </a:p>
        </p:txBody>
      </p:sp>
      <p:sp>
        <p:nvSpPr>
          <p:cNvPr id="5" name="Slide Number Placeholder 4"/>
          <p:cNvSpPr>
            <a:spLocks noGrp="1"/>
          </p:cNvSpPr>
          <p:nvPr>
            <p:ph type="sldNum" sz="quarter" idx="11"/>
          </p:nvPr>
        </p:nvSpPr>
        <p:spPr/>
        <p:txBody>
          <a:bodyPr/>
          <a:lstStyle/>
          <a:p>
            <a:fld id="{BF4C1A83-BEFE-4FF2-8DC3-0B4AE822441B}" type="slidenum">
              <a:rPr lang="en-US" smtClean="0"/>
              <a:pPr/>
              <a:t>108</a:t>
            </a:fld>
            <a:endParaRPr lang="en-US" dirty="0"/>
          </a:p>
        </p:txBody>
      </p:sp>
    </p:spTree>
    <p:extLst>
      <p:ext uri="{BB962C8B-B14F-4D97-AF65-F5344CB8AC3E}">
        <p14:creationId xmlns:p14="http://schemas.microsoft.com/office/powerpoint/2010/main" val="1198344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http://www.dailymotion.com/video/x1gn21d_bbc-documentary-horizon-the-creative-brain-how-insight-works_lifestyle</a:t>
            </a:r>
            <a:endParaRPr lang="en-US" dirty="0"/>
          </a:p>
        </p:txBody>
      </p:sp>
      <p:sp>
        <p:nvSpPr>
          <p:cNvPr id="4" name="Footer Placeholder 3"/>
          <p:cNvSpPr>
            <a:spLocks noGrp="1"/>
          </p:cNvSpPr>
          <p:nvPr>
            <p:ph type="ftr" sz="quarter" idx="10"/>
          </p:nvPr>
        </p:nvSpPr>
        <p:spPr/>
        <p:txBody>
          <a:bodyPr/>
          <a:lstStyle/>
          <a:p>
            <a:r>
              <a:rPr lang="en-US" smtClean="0"/>
              <a:t>Psychology 7e in Modules</a:t>
            </a:r>
            <a:endParaRPr lang="en-US" dirty="0"/>
          </a:p>
        </p:txBody>
      </p:sp>
      <p:sp>
        <p:nvSpPr>
          <p:cNvPr id="5" name="Slide Number Placeholder 4"/>
          <p:cNvSpPr>
            <a:spLocks noGrp="1"/>
          </p:cNvSpPr>
          <p:nvPr>
            <p:ph type="sldNum" sz="quarter" idx="11"/>
          </p:nvPr>
        </p:nvSpPr>
        <p:spPr/>
        <p:txBody>
          <a:bodyPr/>
          <a:lstStyle/>
          <a:p>
            <a:fld id="{BF4C1A83-BEFE-4FF2-8DC3-0B4AE822441B}" type="slidenum">
              <a:rPr lang="en-US" smtClean="0"/>
              <a:pPr/>
              <a:t>109</a:t>
            </a:fld>
            <a:endParaRPr lang="en-US" dirty="0"/>
          </a:p>
        </p:txBody>
      </p:sp>
    </p:spTree>
    <p:extLst>
      <p:ext uri="{BB962C8B-B14F-4D97-AF65-F5344CB8AC3E}">
        <p14:creationId xmlns:p14="http://schemas.microsoft.com/office/powerpoint/2010/main" val="2880165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Identify:</a:t>
            </a:r>
          </a:p>
          <a:p>
            <a:pPr lvl="1"/>
            <a:r>
              <a:rPr lang="en-US" dirty="0" smtClean="0"/>
              <a:t>UCS</a:t>
            </a:r>
          </a:p>
          <a:p>
            <a:pPr lvl="1"/>
            <a:r>
              <a:rPr lang="en-US" dirty="0" smtClean="0"/>
              <a:t>UCR</a:t>
            </a:r>
          </a:p>
          <a:p>
            <a:pPr lvl="1"/>
            <a:r>
              <a:rPr lang="en-US" dirty="0" smtClean="0"/>
              <a:t>NS/CS</a:t>
            </a:r>
          </a:p>
          <a:p>
            <a:pPr lvl="1"/>
            <a:r>
              <a:rPr lang="en-US" dirty="0" smtClean="0"/>
              <a:t>CR</a:t>
            </a:r>
          </a:p>
          <a:p>
            <a:endParaRPr lang="en-US" dirty="0"/>
          </a:p>
        </p:txBody>
      </p:sp>
      <p:sp>
        <p:nvSpPr>
          <p:cNvPr id="4" name="Footer Placeholder 3"/>
          <p:cNvSpPr>
            <a:spLocks noGrp="1"/>
          </p:cNvSpPr>
          <p:nvPr>
            <p:ph type="ftr" sz="quarter" idx="10"/>
          </p:nvPr>
        </p:nvSpPr>
        <p:spPr/>
        <p:txBody>
          <a:bodyPr/>
          <a:lstStyle/>
          <a:p>
            <a:r>
              <a:rPr lang="en-US" smtClean="0"/>
              <a:t>Psychology 7e in Modules</a:t>
            </a:r>
            <a:endParaRPr lang="en-US" dirty="0"/>
          </a:p>
        </p:txBody>
      </p:sp>
      <p:sp>
        <p:nvSpPr>
          <p:cNvPr id="5" name="Slide Number Placeholder 4"/>
          <p:cNvSpPr>
            <a:spLocks noGrp="1"/>
          </p:cNvSpPr>
          <p:nvPr>
            <p:ph type="sldNum" sz="quarter" idx="11"/>
          </p:nvPr>
        </p:nvSpPr>
        <p:spPr/>
        <p:txBody>
          <a:bodyPr/>
          <a:lstStyle/>
          <a:p>
            <a:fld id="{16F94064-72EC-4BF0-8C54-131D8C6D80E3}" type="slidenum">
              <a:rPr lang="en-US" smtClean="0"/>
              <a:pPr/>
              <a:t>6</a:t>
            </a:fld>
            <a:endParaRPr lang="en-US" dirty="0"/>
          </a:p>
        </p:txBody>
      </p:sp>
    </p:spTree>
    <p:extLst>
      <p:ext uri="{BB962C8B-B14F-4D97-AF65-F5344CB8AC3E}">
        <p14:creationId xmlns:p14="http://schemas.microsoft.com/office/powerpoint/2010/main" val="1053665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F462991A-4577-464C-97D9-EFBB7288653D}" type="slidenum">
              <a:rPr lang="en-US"/>
              <a:pPr/>
              <a:t>110</a:t>
            </a:fld>
            <a:endParaRPr lang="en-US"/>
          </a:p>
        </p:txBody>
      </p:sp>
      <p:sp>
        <p:nvSpPr>
          <p:cNvPr id="1260546" name="Rectangle 2"/>
          <p:cNvSpPr>
            <a:spLocks noGrp="1" noRot="1" noChangeAspect="1" noChangeArrowheads="1" noTextEdit="1"/>
          </p:cNvSpPr>
          <p:nvPr>
            <p:ph type="sldImg"/>
          </p:nvPr>
        </p:nvSpPr>
        <p:spPr>
          <a:ln/>
        </p:spPr>
      </p:sp>
      <p:sp>
        <p:nvSpPr>
          <p:cNvPr id="1260547" name="Rectangle 3"/>
          <p:cNvSpPr>
            <a:spLocks noGrp="1" noChangeArrowheads="1"/>
          </p:cNvSpPr>
          <p:nvPr>
            <p:ph type="body" idx="1"/>
          </p:nvPr>
        </p:nvSpPr>
        <p:spPr/>
        <p:txBody>
          <a:bodyPr/>
          <a:lstStyle/>
          <a:p>
            <a:r>
              <a:rPr lang="en-US" b="1" dirty="0"/>
              <a:t>OBJECTIVE 29-4</a:t>
            </a:r>
            <a:r>
              <a:rPr lang="en-US" b="1" dirty="0">
                <a:cs typeface="Arial" charset="0"/>
              </a:rPr>
              <a:t>| Contrast </a:t>
            </a:r>
            <a:r>
              <a:rPr lang="en-US" b="1" dirty="0" smtClean="0">
                <a:cs typeface="Arial" charset="0"/>
              </a:rPr>
              <a:t>confirmation </a:t>
            </a:r>
            <a:r>
              <a:rPr lang="en-US" b="1" dirty="0">
                <a:cs typeface="Arial" charset="0"/>
              </a:rPr>
              <a:t>bias and fixation, and explain how they can interfere with effective problem solving</a:t>
            </a:r>
            <a:r>
              <a:rPr lang="en-US" b="1" dirty="0" smtClean="0">
                <a:cs typeface="Arial" charset="0"/>
              </a:rPr>
              <a:t>.</a:t>
            </a:r>
          </a:p>
          <a:p>
            <a:r>
              <a:rPr lang="en-US" b="1" dirty="0" smtClean="0">
                <a:cs typeface="Arial" charset="0"/>
              </a:rPr>
              <a:t>A student who is going to write a research paper may primarily search for information that would confirm his or her beliefs.  The student may fail to search for or fully consider information that is inconsistent with his or her beliefs.</a:t>
            </a:r>
            <a:br>
              <a:rPr lang="en-US" b="1" dirty="0" smtClean="0">
                <a:cs typeface="Arial" charset="0"/>
              </a:rPr>
            </a:br>
            <a:endParaRPr lang="en-US" b="1" dirty="0" smtClean="0">
              <a:cs typeface="Arial" charset="0"/>
            </a:endParaRPr>
          </a:p>
          <a:p>
            <a:endParaRPr lang="en-US" b="1" dirty="0">
              <a:cs typeface="Arial" charset="0"/>
            </a:endParaRPr>
          </a:p>
        </p:txBody>
      </p:sp>
    </p:spTree>
    <p:extLst>
      <p:ext uri="{BB962C8B-B14F-4D97-AF65-F5344CB8AC3E}">
        <p14:creationId xmlns:p14="http://schemas.microsoft.com/office/powerpoint/2010/main" val="33987437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Horse rider activity</a:t>
            </a:r>
            <a:endParaRPr lang="en-US" dirty="0"/>
          </a:p>
        </p:txBody>
      </p:sp>
      <p:sp>
        <p:nvSpPr>
          <p:cNvPr id="4" name="Footer Placeholder 3"/>
          <p:cNvSpPr>
            <a:spLocks noGrp="1"/>
          </p:cNvSpPr>
          <p:nvPr>
            <p:ph type="ftr" sz="quarter" idx="10"/>
          </p:nvPr>
        </p:nvSpPr>
        <p:spPr/>
        <p:txBody>
          <a:bodyPr/>
          <a:lstStyle/>
          <a:p>
            <a:r>
              <a:rPr lang="en-US" smtClean="0"/>
              <a:t>Psychology 7e in Modules</a:t>
            </a:r>
            <a:endParaRPr lang="en-US" dirty="0"/>
          </a:p>
        </p:txBody>
      </p:sp>
      <p:sp>
        <p:nvSpPr>
          <p:cNvPr id="5" name="Slide Number Placeholder 4"/>
          <p:cNvSpPr>
            <a:spLocks noGrp="1"/>
          </p:cNvSpPr>
          <p:nvPr>
            <p:ph type="sldNum" sz="quarter" idx="11"/>
          </p:nvPr>
        </p:nvSpPr>
        <p:spPr/>
        <p:txBody>
          <a:bodyPr/>
          <a:lstStyle/>
          <a:p>
            <a:fld id="{16F94064-72EC-4BF0-8C54-131D8C6D80E3}" type="slidenum">
              <a:rPr lang="en-US" smtClean="0"/>
              <a:pPr/>
              <a:t>111</a:t>
            </a:fld>
            <a:endParaRPr lang="en-US" dirty="0"/>
          </a:p>
        </p:txBody>
      </p:sp>
    </p:spTree>
    <p:extLst>
      <p:ext uri="{BB962C8B-B14F-4D97-AF65-F5344CB8AC3E}">
        <p14:creationId xmlns:p14="http://schemas.microsoft.com/office/powerpoint/2010/main" val="3993019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Psychology 7e in Modules</a:t>
            </a:r>
            <a:endParaRPr lang="en-US" dirty="0"/>
          </a:p>
        </p:txBody>
      </p:sp>
      <p:sp>
        <p:nvSpPr>
          <p:cNvPr id="5" name="Slide Number Placeholder 4"/>
          <p:cNvSpPr>
            <a:spLocks noGrp="1"/>
          </p:cNvSpPr>
          <p:nvPr>
            <p:ph type="sldNum" sz="quarter" idx="11"/>
          </p:nvPr>
        </p:nvSpPr>
        <p:spPr/>
        <p:txBody>
          <a:bodyPr/>
          <a:lstStyle/>
          <a:p>
            <a:fld id="{BF4C1A83-BEFE-4FF2-8DC3-0B4AE822441B}" type="slidenum">
              <a:rPr lang="en-US" smtClean="0"/>
              <a:pPr/>
              <a:t>114</a:t>
            </a:fld>
            <a:endParaRPr lang="en-US" dirty="0"/>
          </a:p>
        </p:txBody>
      </p:sp>
    </p:spTree>
    <p:extLst>
      <p:ext uri="{BB962C8B-B14F-4D97-AF65-F5344CB8AC3E}">
        <p14:creationId xmlns:p14="http://schemas.microsoft.com/office/powerpoint/2010/main" val="16882208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Psychology 7e in Modules</a:t>
            </a:r>
            <a:endParaRPr lang="en-US" dirty="0"/>
          </a:p>
        </p:txBody>
      </p:sp>
      <p:sp>
        <p:nvSpPr>
          <p:cNvPr id="5" name="Slide Number Placeholder 4"/>
          <p:cNvSpPr>
            <a:spLocks noGrp="1"/>
          </p:cNvSpPr>
          <p:nvPr>
            <p:ph type="sldNum" sz="quarter" idx="11"/>
          </p:nvPr>
        </p:nvSpPr>
        <p:spPr/>
        <p:txBody>
          <a:bodyPr/>
          <a:lstStyle/>
          <a:p>
            <a:fld id="{16F94064-72EC-4BF0-8C54-131D8C6D80E3}" type="slidenum">
              <a:rPr lang="en-US" smtClean="0"/>
              <a:pPr/>
              <a:t>118</a:t>
            </a:fld>
            <a:endParaRPr lang="en-US" dirty="0"/>
          </a:p>
        </p:txBody>
      </p:sp>
    </p:spTree>
    <p:extLst>
      <p:ext uri="{BB962C8B-B14F-4D97-AF65-F5344CB8AC3E}">
        <p14:creationId xmlns:p14="http://schemas.microsoft.com/office/powerpoint/2010/main" val="38099575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D48756A8-4E44-4E9B-9DC0-93290B6E46BD}" type="slidenum">
              <a:rPr lang="en-US"/>
              <a:pPr/>
              <a:t>119</a:t>
            </a:fld>
            <a:endParaRPr lang="en-US"/>
          </a:p>
        </p:txBody>
      </p:sp>
      <p:sp>
        <p:nvSpPr>
          <p:cNvPr id="1273858" name="Rectangle 2"/>
          <p:cNvSpPr>
            <a:spLocks noGrp="1" noRot="1" noChangeAspect="1" noChangeArrowheads="1" noTextEdit="1"/>
          </p:cNvSpPr>
          <p:nvPr>
            <p:ph type="sldImg"/>
          </p:nvPr>
        </p:nvSpPr>
        <p:spPr>
          <a:ln/>
        </p:spPr>
      </p:sp>
      <p:sp>
        <p:nvSpPr>
          <p:cNvPr id="1273859" name="Rectangle 3"/>
          <p:cNvSpPr>
            <a:spLocks noGrp="1" noChangeArrowheads="1"/>
          </p:cNvSpPr>
          <p:nvPr>
            <p:ph type="body" idx="1"/>
          </p:nvPr>
        </p:nvSpPr>
        <p:spPr/>
        <p:txBody>
          <a:bodyPr/>
          <a:lstStyle/>
          <a:p>
            <a:endParaRPr lang="en-US" b="1" dirty="0">
              <a:cs typeface="Arial" charset="0"/>
            </a:endParaRPr>
          </a:p>
        </p:txBody>
      </p:sp>
    </p:spTree>
    <p:extLst>
      <p:ext uri="{BB962C8B-B14F-4D97-AF65-F5344CB8AC3E}">
        <p14:creationId xmlns:p14="http://schemas.microsoft.com/office/powerpoint/2010/main" val="37365249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9D689D04-55AC-4D80-AD3A-562A65AECA40}" type="slidenum">
              <a:rPr lang="en-US"/>
              <a:pPr/>
              <a:t>120</a:t>
            </a:fld>
            <a:endParaRPr lang="en-US"/>
          </a:p>
        </p:txBody>
      </p:sp>
      <p:sp>
        <p:nvSpPr>
          <p:cNvPr id="1269762" name="Rectangle 2"/>
          <p:cNvSpPr>
            <a:spLocks noGrp="1" noRot="1" noChangeAspect="1" noChangeArrowheads="1" noTextEdit="1"/>
          </p:cNvSpPr>
          <p:nvPr>
            <p:ph type="sldImg"/>
          </p:nvPr>
        </p:nvSpPr>
        <p:spPr>
          <a:ln/>
        </p:spPr>
      </p:sp>
      <p:sp>
        <p:nvSpPr>
          <p:cNvPr id="1269763" name="Rectangle 3"/>
          <p:cNvSpPr>
            <a:spLocks noGrp="1" noChangeArrowheads="1"/>
          </p:cNvSpPr>
          <p:nvPr>
            <p:ph type="body" idx="1"/>
          </p:nvPr>
        </p:nvSpPr>
        <p:spPr/>
        <p:txBody>
          <a:bodyPr/>
          <a:lstStyle/>
          <a:p>
            <a:r>
              <a:rPr lang="en-US" b="1" dirty="0"/>
              <a:t>OBJECTIVE 29-5</a:t>
            </a:r>
            <a:r>
              <a:rPr lang="en-US" b="1" dirty="0">
                <a:cs typeface="Arial" charset="0"/>
              </a:rPr>
              <a:t>| Contrast the representative and availability heuristics, and explain how they can cause us to underestimate or ignore important information.</a:t>
            </a:r>
          </a:p>
        </p:txBody>
      </p:sp>
    </p:spTree>
    <p:extLst>
      <p:ext uri="{BB962C8B-B14F-4D97-AF65-F5344CB8AC3E}">
        <p14:creationId xmlns:p14="http://schemas.microsoft.com/office/powerpoint/2010/main" val="40756883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representativeness heuristic is the tendency to judge the frequency or likelihood of an event by the extent to which it resembles the typical case. For example, in a series of 10 coin tosses, most people judge the series HHTTHTHTTH to be more likely that the series HHHHHHHHHH (where H is heads and T is tails), even though both series are equality likely. The reason is that the first series looks more random than the second series. It "represents" our idea of what a random series should look like.</a:t>
            </a:r>
            <a:endParaRPr lang="en-US" dirty="0"/>
          </a:p>
        </p:txBody>
      </p:sp>
      <p:sp>
        <p:nvSpPr>
          <p:cNvPr id="4" name="Footer Placeholder 3"/>
          <p:cNvSpPr>
            <a:spLocks noGrp="1"/>
          </p:cNvSpPr>
          <p:nvPr>
            <p:ph type="ftr" sz="quarter" idx="10"/>
          </p:nvPr>
        </p:nvSpPr>
        <p:spPr/>
        <p:txBody>
          <a:bodyPr/>
          <a:lstStyle/>
          <a:p>
            <a:r>
              <a:rPr lang="en-US" smtClean="0"/>
              <a:t>Psychology 7e in Modules</a:t>
            </a:r>
            <a:endParaRPr lang="en-US" dirty="0"/>
          </a:p>
        </p:txBody>
      </p:sp>
      <p:sp>
        <p:nvSpPr>
          <p:cNvPr id="5" name="Slide Number Placeholder 4"/>
          <p:cNvSpPr>
            <a:spLocks noGrp="1"/>
          </p:cNvSpPr>
          <p:nvPr>
            <p:ph type="sldNum" sz="quarter" idx="11"/>
          </p:nvPr>
        </p:nvSpPr>
        <p:spPr/>
        <p:txBody>
          <a:bodyPr/>
          <a:lstStyle/>
          <a:p>
            <a:fld id="{BF4C1A83-BEFE-4FF2-8DC3-0B4AE822441B}" type="slidenum">
              <a:rPr lang="en-US" smtClean="0"/>
              <a:pPr/>
              <a:t>121</a:t>
            </a:fld>
            <a:endParaRPr lang="en-US" dirty="0"/>
          </a:p>
        </p:txBody>
      </p:sp>
    </p:spTree>
    <p:extLst>
      <p:ext uri="{BB962C8B-B14F-4D97-AF65-F5344CB8AC3E}">
        <p14:creationId xmlns:p14="http://schemas.microsoft.com/office/powerpoint/2010/main" val="22208720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seeing several television programs on shark attacks, you start to think that such incidences are relatively common. When you go on vacation, you refuse to swim in the ocean because you believe the probability of a shark attack is high.</a:t>
            </a:r>
            <a:endParaRPr lang="en-US" dirty="0"/>
          </a:p>
        </p:txBody>
      </p:sp>
      <p:sp>
        <p:nvSpPr>
          <p:cNvPr id="4" name="Footer Placeholder 3"/>
          <p:cNvSpPr>
            <a:spLocks noGrp="1"/>
          </p:cNvSpPr>
          <p:nvPr>
            <p:ph type="ftr" sz="quarter" idx="10"/>
          </p:nvPr>
        </p:nvSpPr>
        <p:spPr/>
        <p:txBody>
          <a:bodyPr/>
          <a:lstStyle/>
          <a:p>
            <a:r>
              <a:rPr lang="en-US" smtClean="0"/>
              <a:t>Psychology 7e in Modules</a:t>
            </a:r>
            <a:endParaRPr lang="en-US" dirty="0"/>
          </a:p>
        </p:txBody>
      </p:sp>
      <p:sp>
        <p:nvSpPr>
          <p:cNvPr id="5" name="Slide Number Placeholder 4"/>
          <p:cNvSpPr>
            <a:spLocks noGrp="1"/>
          </p:cNvSpPr>
          <p:nvPr>
            <p:ph type="sldNum" sz="quarter" idx="11"/>
          </p:nvPr>
        </p:nvSpPr>
        <p:spPr/>
        <p:txBody>
          <a:bodyPr/>
          <a:lstStyle/>
          <a:p>
            <a:fld id="{BF4C1A83-BEFE-4FF2-8DC3-0B4AE822441B}" type="slidenum">
              <a:rPr lang="en-US" smtClean="0"/>
              <a:pPr/>
              <a:t>122</a:t>
            </a:fld>
            <a:endParaRPr lang="en-US" dirty="0"/>
          </a:p>
        </p:txBody>
      </p:sp>
    </p:spTree>
    <p:extLst>
      <p:ext uri="{BB962C8B-B14F-4D97-AF65-F5344CB8AC3E}">
        <p14:creationId xmlns:p14="http://schemas.microsoft.com/office/powerpoint/2010/main" val="42016905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3A0F4B95-1C88-4E7C-B508-BD46F6F1A96B}" type="slidenum">
              <a:rPr lang="en-US"/>
              <a:pPr/>
              <a:t>123</a:t>
            </a:fld>
            <a:endParaRPr lang="en-US"/>
          </a:p>
        </p:txBody>
      </p:sp>
      <p:sp>
        <p:nvSpPr>
          <p:cNvPr id="1275906" name="Rectangle 2"/>
          <p:cNvSpPr>
            <a:spLocks noGrp="1" noRot="1" noChangeAspect="1" noChangeArrowheads="1" noTextEdit="1"/>
          </p:cNvSpPr>
          <p:nvPr>
            <p:ph type="sldImg"/>
          </p:nvPr>
        </p:nvSpPr>
        <p:spPr>
          <a:ln/>
        </p:spPr>
      </p:sp>
      <p:sp>
        <p:nvSpPr>
          <p:cNvPr id="1275907" name="Rectangle 3"/>
          <p:cNvSpPr>
            <a:spLocks noGrp="1" noChangeArrowheads="1"/>
          </p:cNvSpPr>
          <p:nvPr>
            <p:ph type="body" idx="1"/>
          </p:nvPr>
        </p:nvSpPr>
        <p:spPr/>
        <p:txBody>
          <a:bodyPr/>
          <a:lstStyle/>
          <a:p>
            <a:r>
              <a:rPr lang="en-US" b="1" dirty="0"/>
              <a:t>OBJECTIVE 29-6</a:t>
            </a:r>
            <a:r>
              <a:rPr lang="en-US" b="1" dirty="0">
                <a:cs typeface="Arial" charset="0"/>
              </a:rPr>
              <a:t>| Describe the drawbacks and advantages of overconfidence in decision making</a:t>
            </a:r>
            <a:r>
              <a:rPr lang="en-US" b="1" dirty="0" smtClean="0">
                <a:cs typeface="Arial" charset="0"/>
              </a:rPr>
              <a:t>.</a:t>
            </a:r>
          </a:p>
          <a:p>
            <a:r>
              <a:rPr lang="en-US" b="1" dirty="0" smtClean="0">
                <a:cs typeface="Arial" charset="0"/>
              </a:rPr>
              <a:t>Intuitive heuristics, confirmation of beliefs, and knack of explaining failures increases our overconfidence. </a:t>
            </a:r>
            <a:endParaRPr lang="en-US" b="1" dirty="0">
              <a:cs typeface="Arial" charset="0"/>
            </a:endParaRPr>
          </a:p>
        </p:txBody>
      </p:sp>
    </p:spTree>
    <p:extLst>
      <p:ext uri="{BB962C8B-B14F-4D97-AF65-F5344CB8AC3E}">
        <p14:creationId xmlns:p14="http://schemas.microsoft.com/office/powerpoint/2010/main" val="42398378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3B5BA404-BE45-48BF-A12A-6424ED8153E1}" type="slidenum">
              <a:rPr lang="en-US"/>
              <a:pPr/>
              <a:t>124</a:t>
            </a:fld>
            <a:endParaRPr lang="en-US"/>
          </a:p>
        </p:txBody>
      </p:sp>
      <p:sp>
        <p:nvSpPr>
          <p:cNvPr id="1277954" name="Rectangle 2"/>
          <p:cNvSpPr>
            <a:spLocks noGrp="1" noRot="1" noChangeAspect="1" noChangeArrowheads="1" noTextEdit="1"/>
          </p:cNvSpPr>
          <p:nvPr>
            <p:ph type="sldImg"/>
          </p:nvPr>
        </p:nvSpPr>
        <p:spPr>
          <a:ln/>
        </p:spPr>
      </p:sp>
      <p:sp>
        <p:nvSpPr>
          <p:cNvPr id="1277955" name="Rectangle 3"/>
          <p:cNvSpPr>
            <a:spLocks noGrp="1" noChangeArrowheads="1"/>
          </p:cNvSpPr>
          <p:nvPr>
            <p:ph type="body" idx="1"/>
          </p:nvPr>
        </p:nvSpPr>
        <p:spPr/>
        <p:txBody>
          <a:bodyPr/>
          <a:lstStyle/>
          <a:p>
            <a:endParaRPr lang="en-US" b="1" dirty="0">
              <a:cs typeface="Arial" charset="0"/>
            </a:endParaRPr>
          </a:p>
        </p:txBody>
      </p:sp>
    </p:spTree>
    <p:extLst>
      <p:ext uri="{BB962C8B-B14F-4D97-AF65-F5344CB8AC3E}">
        <p14:creationId xmlns:p14="http://schemas.microsoft.com/office/powerpoint/2010/main" val="2796772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Simple form of learning</a:t>
            </a:r>
          </a:p>
          <a:p>
            <a:pPr lvl="1"/>
            <a:r>
              <a:rPr lang="en-US" dirty="0" smtClean="0"/>
              <a:t>Learning achieved through experience</a:t>
            </a:r>
          </a:p>
          <a:p>
            <a:pPr lvl="2"/>
            <a:r>
              <a:rPr lang="en-US" dirty="0" smtClean="0"/>
              <a:t>Anything born knowing how to do is not learning</a:t>
            </a:r>
          </a:p>
          <a:p>
            <a:pPr lvl="1"/>
            <a:r>
              <a:rPr lang="en-US" dirty="0" smtClean="0"/>
              <a:t>Stimulus – something that produces a reaction or response</a:t>
            </a:r>
          </a:p>
          <a:p>
            <a:pPr lvl="2"/>
            <a:r>
              <a:rPr lang="en-US" dirty="0" smtClean="0"/>
              <a:t>Associations of new information with existing information – Plato </a:t>
            </a:r>
          </a:p>
          <a:p>
            <a:pPr lvl="2"/>
            <a:r>
              <a:rPr lang="en-US" dirty="0" smtClean="0"/>
              <a:t>Two stimuli associated with each other → Classical Conditioning</a:t>
            </a:r>
          </a:p>
          <a:p>
            <a:endParaRPr lang="en-US" dirty="0" smtClean="0"/>
          </a:p>
          <a:p>
            <a:endParaRPr lang="en-US" dirty="0"/>
          </a:p>
        </p:txBody>
      </p:sp>
      <p:sp>
        <p:nvSpPr>
          <p:cNvPr id="4" name="Footer Placeholder 3"/>
          <p:cNvSpPr>
            <a:spLocks noGrp="1"/>
          </p:cNvSpPr>
          <p:nvPr>
            <p:ph type="ftr" sz="quarter" idx="10"/>
          </p:nvPr>
        </p:nvSpPr>
        <p:spPr/>
        <p:txBody>
          <a:bodyPr/>
          <a:lstStyle/>
          <a:p>
            <a:r>
              <a:rPr lang="en-US" smtClean="0"/>
              <a:t>Psychology 7e in Modules</a:t>
            </a:r>
            <a:endParaRPr lang="en-US" dirty="0"/>
          </a:p>
        </p:txBody>
      </p:sp>
      <p:sp>
        <p:nvSpPr>
          <p:cNvPr id="5" name="Slide Number Placeholder 4"/>
          <p:cNvSpPr>
            <a:spLocks noGrp="1"/>
          </p:cNvSpPr>
          <p:nvPr>
            <p:ph type="sldNum" sz="quarter" idx="11"/>
          </p:nvPr>
        </p:nvSpPr>
        <p:spPr/>
        <p:txBody>
          <a:bodyPr/>
          <a:lstStyle/>
          <a:p>
            <a:fld id="{16F94064-72EC-4BF0-8C54-131D8C6D80E3}" type="slidenum">
              <a:rPr lang="en-US" smtClean="0"/>
              <a:pPr/>
              <a:t>7</a:t>
            </a:fld>
            <a:endParaRPr lang="en-US" dirty="0"/>
          </a:p>
        </p:txBody>
      </p:sp>
    </p:spTree>
    <p:extLst>
      <p:ext uri="{BB962C8B-B14F-4D97-AF65-F5344CB8AC3E}">
        <p14:creationId xmlns:p14="http://schemas.microsoft.com/office/powerpoint/2010/main" val="26106785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3BF24563-5387-4DB1-80C2-683961651D2D}" type="slidenum">
              <a:rPr lang="en-US"/>
              <a:pPr/>
              <a:t>125</a:t>
            </a:fld>
            <a:endParaRPr lang="en-US"/>
          </a:p>
        </p:txBody>
      </p:sp>
      <p:sp>
        <p:nvSpPr>
          <p:cNvPr id="1280002" name="Rectangle 2"/>
          <p:cNvSpPr>
            <a:spLocks noGrp="1" noRot="1" noChangeAspect="1" noChangeArrowheads="1" noTextEdit="1"/>
          </p:cNvSpPr>
          <p:nvPr>
            <p:ph type="sldImg"/>
          </p:nvPr>
        </p:nvSpPr>
        <p:spPr>
          <a:ln/>
        </p:spPr>
      </p:sp>
      <p:sp>
        <p:nvSpPr>
          <p:cNvPr id="1280003" name="Rectangle 3"/>
          <p:cNvSpPr>
            <a:spLocks noGrp="1" noChangeArrowheads="1"/>
          </p:cNvSpPr>
          <p:nvPr>
            <p:ph type="body" idx="1"/>
          </p:nvPr>
        </p:nvSpPr>
        <p:spPr/>
        <p:txBody>
          <a:bodyPr/>
          <a:lstStyle/>
          <a:p>
            <a:r>
              <a:rPr lang="en-US" b="1" dirty="0"/>
              <a:t>OBJECTIVE 29-7</a:t>
            </a:r>
            <a:r>
              <a:rPr lang="en-US" b="1" dirty="0">
                <a:cs typeface="Arial" charset="0"/>
              </a:rPr>
              <a:t>| Describe how others can use framing to elicit from us the answers they want.</a:t>
            </a:r>
          </a:p>
        </p:txBody>
      </p:sp>
    </p:spTree>
    <p:extLst>
      <p:ext uri="{BB962C8B-B14F-4D97-AF65-F5344CB8AC3E}">
        <p14:creationId xmlns:p14="http://schemas.microsoft.com/office/powerpoint/2010/main" val="23085954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33DF183A-88BC-4B24-805F-C6F5BE8BC06D}" type="slidenum">
              <a:rPr lang="en-US"/>
              <a:pPr/>
              <a:t>126</a:t>
            </a:fld>
            <a:endParaRPr lang="en-US"/>
          </a:p>
        </p:txBody>
      </p:sp>
      <p:sp>
        <p:nvSpPr>
          <p:cNvPr id="1282050" name="Rectangle 2"/>
          <p:cNvSpPr>
            <a:spLocks noGrp="1" noRot="1" noChangeAspect="1" noChangeArrowheads="1" noTextEdit="1"/>
          </p:cNvSpPr>
          <p:nvPr>
            <p:ph type="sldImg"/>
          </p:nvPr>
        </p:nvSpPr>
        <p:spPr>
          <a:ln/>
        </p:spPr>
      </p:sp>
      <p:sp>
        <p:nvSpPr>
          <p:cNvPr id="1282051" name="Rectangle 3"/>
          <p:cNvSpPr>
            <a:spLocks noGrp="1" noChangeArrowheads="1"/>
          </p:cNvSpPr>
          <p:nvPr>
            <p:ph type="body" idx="1"/>
          </p:nvPr>
        </p:nvSpPr>
        <p:spPr/>
        <p:txBody>
          <a:bodyPr/>
          <a:lstStyle/>
          <a:p>
            <a:r>
              <a:rPr lang="en-US" b="1" dirty="0"/>
              <a:t>OBJECTIVE 29-8</a:t>
            </a:r>
            <a:r>
              <a:rPr lang="en-US" b="1" dirty="0">
                <a:cs typeface="Arial" charset="0"/>
              </a:rPr>
              <a:t>| Explain how our preexisting beliefs can distort our logic.</a:t>
            </a:r>
          </a:p>
        </p:txBody>
      </p:sp>
    </p:spTree>
    <p:extLst>
      <p:ext uri="{BB962C8B-B14F-4D97-AF65-F5344CB8AC3E}">
        <p14:creationId xmlns:p14="http://schemas.microsoft.com/office/powerpoint/2010/main" val="23971460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43400C9D-B26F-49A2-B4BC-1F3B993BBC53}" type="slidenum">
              <a:rPr lang="en-US"/>
              <a:pPr/>
              <a:t>127</a:t>
            </a:fld>
            <a:endParaRPr lang="en-US"/>
          </a:p>
        </p:txBody>
      </p:sp>
      <p:sp>
        <p:nvSpPr>
          <p:cNvPr id="1284098" name="Rectangle 2"/>
          <p:cNvSpPr>
            <a:spLocks noGrp="1" noRot="1" noChangeAspect="1" noChangeArrowheads="1" noTextEdit="1"/>
          </p:cNvSpPr>
          <p:nvPr>
            <p:ph type="sldImg"/>
          </p:nvPr>
        </p:nvSpPr>
        <p:spPr>
          <a:ln/>
        </p:spPr>
      </p:sp>
      <p:sp>
        <p:nvSpPr>
          <p:cNvPr id="1284099" name="Rectangle 3"/>
          <p:cNvSpPr>
            <a:spLocks noGrp="1" noChangeArrowheads="1"/>
          </p:cNvSpPr>
          <p:nvPr>
            <p:ph type="body" idx="1"/>
          </p:nvPr>
        </p:nvSpPr>
        <p:spPr/>
        <p:txBody>
          <a:bodyPr/>
          <a:lstStyle/>
          <a:p>
            <a:r>
              <a:rPr lang="en-US" b="1" dirty="0"/>
              <a:t>OBJECTIVE 9</a:t>
            </a:r>
            <a:r>
              <a:rPr lang="en-US" b="1" dirty="0">
                <a:cs typeface="Arial" charset="0"/>
              </a:rPr>
              <a:t>| Describe the remedy for belief perseverance phenomenon.</a:t>
            </a:r>
          </a:p>
        </p:txBody>
      </p:sp>
    </p:spTree>
    <p:extLst>
      <p:ext uri="{BB962C8B-B14F-4D97-AF65-F5344CB8AC3E}">
        <p14:creationId xmlns:p14="http://schemas.microsoft.com/office/powerpoint/2010/main" val="4885064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half of 13?  1 or 3; </a:t>
            </a:r>
            <a:r>
              <a:rPr lang="en-US" dirty="0" err="1" smtClean="0"/>
              <a:t>thir</a:t>
            </a:r>
            <a:r>
              <a:rPr lang="en-US" dirty="0" smtClean="0"/>
              <a:t> or teen?</a:t>
            </a:r>
            <a:endParaRPr lang="en-US" dirty="0"/>
          </a:p>
        </p:txBody>
      </p:sp>
      <p:sp>
        <p:nvSpPr>
          <p:cNvPr id="4" name="Footer Placeholder 3"/>
          <p:cNvSpPr>
            <a:spLocks noGrp="1"/>
          </p:cNvSpPr>
          <p:nvPr>
            <p:ph type="ftr" sz="quarter" idx="10"/>
          </p:nvPr>
        </p:nvSpPr>
        <p:spPr/>
        <p:txBody>
          <a:bodyPr/>
          <a:lstStyle/>
          <a:p>
            <a:r>
              <a:rPr lang="en-US" smtClean="0"/>
              <a:t>Psychology 7e in Modules</a:t>
            </a:r>
            <a:endParaRPr lang="en-US" dirty="0"/>
          </a:p>
        </p:txBody>
      </p:sp>
      <p:sp>
        <p:nvSpPr>
          <p:cNvPr id="5" name="Slide Number Placeholder 4"/>
          <p:cNvSpPr>
            <a:spLocks noGrp="1"/>
          </p:cNvSpPr>
          <p:nvPr>
            <p:ph type="sldNum" sz="quarter" idx="11"/>
          </p:nvPr>
        </p:nvSpPr>
        <p:spPr/>
        <p:txBody>
          <a:bodyPr/>
          <a:lstStyle/>
          <a:p>
            <a:fld id="{BF4C1A83-BEFE-4FF2-8DC3-0B4AE822441B}" type="slidenum">
              <a:rPr lang="en-US" smtClean="0"/>
              <a:pPr/>
              <a:t>131</a:t>
            </a:fld>
            <a:endParaRPr lang="en-US" dirty="0"/>
          </a:p>
        </p:txBody>
      </p:sp>
    </p:spTree>
    <p:extLst>
      <p:ext uri="{BB962C8B-B14F-4D97-AF65-F5344CB8AC3E}">
        <p14:creationId xmlns:p14="http://schemas.microsoft.com/office/powerpoint/2010/main" val="10241817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complex body</a:t>
            </a:r>
            <a:r>
              <a:rPr lang="en-US" baseline="0" dirty="0" smtClean="0"/>
              <a:t> of knowledge</a:t>
            </a:r>
            <a:endParaRPr lang="en-US" dirty="0"/>
          </a:p>
        </p:txBody>
      </p:sp>
      <p:sp>
        <p:nvSpPr>
          <p:cNvPr id="4" name="Footer Placeholder 3"/>
          <p:cNvSpPr>
            <a:spLocks noGrp="1"/>
          </p:cNvSpPr>
          <p:nvPr>
            <p:ph type="ftr" sz="quarter" idx="10"/>
          </p:nvPr>
        </p:nvSpPr>
        <p:spPr/>
        <p:txBody>
          <a:bodyPr/>
          <a:lstStyle/>
          <a:p>
            <a:r>
              <a:rPr lang="en-US" smtClean="0"/>
              <a:t>Psychology 7e in Modules</a:t>
            </a:r>
            <a:endParaRPr lang="en-US" dirty="0"/>
          </a:p>
        </p:txBody>
      </p:sp>
      <p:sp>
        <p:nvSpPr>
          <p:cNvPr id="5" name="Slide Number Placeholder 4"/>
          <p:cNvSpPr>
            <a:spLocks noGrp="1"/>
          </p:cNvSpPr>
          <p:nvPr>
            <p:ph type="sldNum" sz="quarter" idx="11"/>
          </p:nvPr>
        </p:nvSpPr>
        <p:spPr/>
        <p:txBody>
          <a:bodyPr/>
          <a:lstStyle/>
          <a:p>
            <a:fld id="{BF4C1A83-BEFE-4FF2-8DC3-0B4AE822441B}" type="slidenum">
              <a:rPr lang="en-US" smtClean="0"/>
              <a:pPr/>
              <a:t>132</a:t>
            </a:fld>
            <a:endParaRPr lang="en-US" dirty="0"/>
          </a:p>
        </p:txBody>
      </p:sp>
    </p:spTree>
    <p:extLst>
      <p:ext uri="{BB962C8B-B14F-4D97-AF65-F5344CB8AC3E}">
        <p14:creationId xmlns:p14="http://schemas.microsoft.com/office/powerpoint/2010/main" val="41736086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49155"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E86B0EB-3DDF-4B5B-A39C-1972DD4865A5}" type="slidenum">
              <a:rPr lang="en-US">
                <a:latin typeface="Berlin Sans FB" pitchFamily="34" charset="0"/>
              </a:rPr>
              <a:pPr eaLnBrk="1" hangingPunct="1"/>
              <a:t>133</a:t>
            </a:fld>
            <a:endParaRPr lang="en-US" dirty="0">
              <a:latin typeface="Berlin Sans FB" pitchFamily="34" charset="0"/>
            </a:endParaRPr>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noFill/>
        </p:spPr>
        <p:txBody>
          <a:bodyPr/>
          <a:lstStyle/>
          <a:p>
            <a:pPr eaLnBrk="1" hangingPunct="1"/>
            <a:r>
              <a:rPr lang="en-US" b="1" dirty="0" smtClean="0"/>
              <a:t>OBJECTIVE 30-1</a:t>
            </a:r>
            <a:r>
              <a:rPr lang="en-US" b="1" dirty="0" smtClean="0">
                <a:cs typeface="Arial" charset="0"/>
              </a:rPr>
              <a:t>| Describe the basic structural units of language.</a:t>
            </a:r>
          </a:p>
          <a:p>
            <a:pPr eaLnBrk="1" hangingPunct="1"/>
            <a:r>
              <a:rPr lang="en-US" b="1" dirty="0" smtClean="0">
                <a:cs typeface="Arial" charset="0"/>
              </a:rPr>
              <a:t>Smallest unit in</a:t>
            </a:r>
            <a:r>
              <a:rPr lang="en-US" b="1" baseline="0" dirty="0" smtClean="0">
                <a:cs typeface="Arial" charset="0"/>
              </a:rPr>
              <a:t> language (English has 40)</a:t>
            </a:r>
            <a:endParaRPr lang="en-US" b="1" dirty="0" smtClean="0">
              <a:cs typeface="Arial" charset="0"/>
            </a:endParaRPr>
          </a:p>
        </p:txBody>
      </p:sp>
    </p:spTree>
    <p:extLst>
      <p:ext uri="{BB962C8B-B14F-4D97-AF65-F5344CB8AC3E}">
        <p14:creationId xmlns:p14="http://schemas.microsoft.com/office/powerpoint/2010/main" val="29401933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50179"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AE0BEEA-DFDE-4295-860C-2E9E59E6701E}" type="slidenum">
              <a:rPr lang="en-US">
                <a:latin typeface="Berlin Sans FB" pitchFamily="34" charset="0"/>
              </a:rPr>
              <a:pPr eaLnBrk="1" hangingPunct="1"/>
              <a:t>134</a:t>
            </a:fld>
            <a:endParaRPr lang="en-US" dirty="0">
              <a:latin typeface="Berlin Sans FB" pitchFamily="34" charset="0"/>
            </a:endParaRPr>
          </a:p>
        </p:txBody>
      </p:sp>
      <p:sp>
        <p:nvSpPr>
          <p:cNvPr id="50180" name="Rectangle 2"/>
          <p:cNvSpPr>
            <a:spLocks noGrp="1" noRot="1" noChangeAspect="1" noChangeArrowheads="1" noTextEdit="1"/>
          </p:cNvSpPr>
          <p:nvPr>
            <p:ph type="sldImg"/>
          </p:nvPr>
        </p:nvSpPr>
        <p:spPr>
          <a:ln/>
        </p:spPr>
      </p:sp>
      <p:sp>
        <p:nvSpPr>
          <p:cNvPr id="50181" name="Rectangle 3"/>
          <p:cNvSpPr>
            <a:spLocks noGrp="1" noChangeArrowheads="1"/>
          </p:cNvSpPr>
          <p:nvPr>
            <p:ph type="body" idx="1"/>
          </p:nvPr>
        </p:nvSpPr>
        <p:spPr>
          <a:noFill/>
        </p:spPr>
        <p:txBody>
          <a:bodyPr/>
          <a:lstStyle/>
          <a:p>
            <a:pPr eaLnBrk="1" hangingPunct="1"/>
            <a:r>
              <a:rPr lang="en-US" b="1" dirty="0" smtClean="0">
                <a:cs typeface="Arial" charset="0"/>
              </a:rPr>
              <a:t>(100,000</a:t>
            </a:r>
            <a:r>
              <a:rPr lang="en-US" b="1" baseline="0" dirty="0" smtClean="0">
                <a:cs typeface="Arial" charset="0"/>
              </a:rPr>
              <a:t> in English)</a:t>
            </a:r>
            <a:endParaRPr lang="en-US" b="1" dirty="0" smtClean="0">
              <a:cs typeface="Arial" charset="0"/>
            </a:endParaRPr>
          </a:p>
        </p:txBody>
      </p:sp>
    </p:spTree>
    <p:extLst>
      <p:ext uri="{BB962C8B-B14F-4D97-AF65-F5344CB8AC3E}">
        <p14:creationId xmlns:p14="http://schemas.microsoft.com/office/powerpoint/2010/main" val="35912899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Rules to derive meaning</a:t>
            </a:r>
            <a:endParaRPr lang="en-US" dirty="0"/>
          </a:p>
        </p:txBody>
      </p:sp>
      <p:sp>
        <p:nvSpPr>
          <p:cNvPr id="4" name="Footer Placeholder 3"/>
          <p:cNvSpPr>
            <a:spLocks noGrp="1"/>
          </p:cNvSpPr>
          <p:nvPr>
            <p:ph type="ftr" sz="quarter" idx="10"/>
          </p:nvPr>
        </p:nvSpPr>
        <p:spPr/>
        <p:txBody>
          <a:bodyPr/>
          <a:lstStyle/>
          <a:p>
            <a:r>
              <a:rPr lang="en-US" smtClean="0"/>
              <a:t>Psychology 7e in Modules</a:t>
            </a:r>
            <a:endParaRPr lang="en-US" dirty="0"/>
          </a:p>
        </p:txBody>
      </p:sp>
      <p:sp>
        <p:nvSpPr>
          <p:cNvPr id="5" name="Slide Number Placeholder 4"/>
          <p:cNvSpPr>
            <a:spLocks noGrp="1"/>
          </p:cNvSpPr>
          <p:nvPr>
            <p:ph type="sldNum" sz="quarter" idx="11"/>
          </p:nvPr>
        </p:nvSpPr>
        <p:spPr/>
        <p:txBody>
          <a:bodyPr/>
          <a:lstStyle/>
          <a:p>
            <a:fld id="{BF4C1A83-BEFE-4FF2-8DC3-0B4AE822441B}" type="slidenum">
              <a:rPr lang="en-US" smtClean="0"/>
              <a:pPr/>
              <a:t>137</a:t>
            </a:fld>
            <a:endParaRPr lang="en-US" dirty="0"/>
          </a:p>
        </p:txBody>
      </p:sp>
    </p:spTree>
    <p:extLst>
      <p:ext uri="{BB962C8B-B14F-4D97-AF65-F5344CB8AC3E}">
        <p14:creationId xmlns:p14="http://schemas.microsoft.com/office/powerpoint/2010/main" val="353501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Rules to order words</a:t>
            </a:r>
            <a:endParaRPr lang="en-US" dirty="0"/>
          </a:p>
        </p:txBody>
      </p:sp>
      <p:sp>
        <p:nvSpPr>
          <p:cNvPr id="4" name="Footer Placeholder 3"/>
          <p:cNvSpPr>
            <a:spLocks noGrp="1"/>
          </p:cNvSpPr>
          <p:nvPr>
            <p:ph type="ftr" sz="quarter" idx="10"/>
          </p:nvPr>
        </p:nvSpPr>
        <p:spPr/>
        <p:txBody>
          <a:bodyPr/>
          <a:lstStyle/>
          <a:p>
            <a:r>
              <a:rPr lang="en-US" smtClean="0"/>
              <a:t>Psychology 7e in Modules</a:t>
            </a:r>
            <a:endParaRPr lang="en-US" dirty="0"/>
          </a:p>
        </p:txBody>
      </p:sp>
      <p:sp>
        <p:nvSpPr>
          <p:cNvPr id="5" name="Slide Number Placeholder 4"/>
          <p:cNvSpPr>
            <a:spLocks noGrp="1"/>
          </p:cNvSpPr>
          <p:nvPr>
            <p:ph type="sldNum" sz="quarter" idx="11"/>
          </p:nvPr>
        </p:nvSpPr>
        <p:spPr/>
        <p:txBody>
          <a:bodyPr/>
          <a:lstStyle/>
          <a:p>
            <a:fld id="{BF4C1A83-BEFE-4FF2-8DC3-0B4AE822441B}" type="slidenum">
              <a:rPr lang="en-US" smtClean="0"/>
              <a:pPr/>
              <a:t>138</a:t>
            </a:fld>
            <a:endParaRPr lang="en-US" dirty="0"/>
          </a:p>
        </p:txBody>
      </p:sp>
    </p:spTree>
    <p:extLst>
      <p:ext uri="{BB962C8B-B14F-4D97-AF65-F5344CB8AC3E}">
        <p14:creationId xmlns:p14="http://schemas.microsoft.com/office/powerpoint/2010/main" val="8451029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51203"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8BC66E0-C7D8-4DE2-9489-00339CC402E2}" type="slidenum">
              <a:rPr lang="en-US">
                <a:latin typeface="Berlin Sans FB" pitchFamily="34" charset="0"/>
              </a:rPr>
              <a:pPr eaLnBrk="1" hangingPunct="1"/>
              <a:t>143</a:t>
            </a:fld>
            <a:endParaRPr lang="en-US" dirty="0">
              <a:latin typeface="Berlin Sans FB" pitchFamily="34" charset="0"/>
            </a:endParaRPr>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noFill/>
        </p:spPr>
        <p:txBody>
          <a:bodyPr/>
          <a:lstStyle/>
          <a:p>
            <a:pPr eaLnBrk="1" hangingPunct="1"/>
            <a:r>
              <a:rPr lang="en-US" b="1" dirty="0" smtClean="0"/>
              <a:t>OBJECTIVE 30-2</a:t>
            </a:r>
            <a:r>
              <a:rPr lang="en-US" b="1" dirty="0" smtClean="0">
                <a:cs typeface="Arial" charset="0"/>
              </a:rPr>
              <a:t>| Trace the course of language acquisition from the babbling stage through two-word stage.</a:t>
            </a:r>
          </a:p>
        </p:txBody>
      </p:sp>
    </p:spTree>
    <p:extLst>
      <p:ext uri="{BB962C8B-B14F-4D97-AF65-F5344CB8AC3E}">
        <p14:creationId xmlns:p14="http://schemas.microsoft.com/office/powerpoint/2010/main" val="358699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itchFamily="2" charset="2"/>
              <a:buNone/>
              <a:tabLst/>
              <a:defRPr/>
            </a:pPr>
            <a:r>
              <a:rPr kumimoji="0" lang="en-US" altLang="en-US" sz="1200" b="1" i="0" u="none" strike="noStrike" kern="1200" cap="none" spc="0" normalizeH="0" baseline="0" noProof="0" dirty="0" smtClean="0">
                <a:ln>
                  <a:noFill/>
                </a:ln>
                <a:solidFill>
                  <a:srgbClr val="0000FF"/>
                </a:solidFill>
                <a:effectLst/>
                <a:uLnTx/>
                <a:uFillTx/>
                <a:latin typeface="Palatino Linotype" pitchFamily="18" charset="0"/>
              </a:rPr>
              <a:t>Unconditioned Stimulus (UCS):</a:t>
            </a:r>
            <a:r>
              <a:rPr kumimoji="0" lang="en-US" altLang="en-US" sz="1200" b="0" i="0" u="none" strike="noStrike" kern="1200" cap="none" spc="0" normalizeH="0" baseline="0" noProof="0" dirty="0" smtClean="0">
                <a:ln>
                  <a:noFill/>
                </a:ln>
                <a:solidFill>
                  <a:srgbClr val="6600CC"/>
                </a:solidFill>
                <a:effectLst/>
                <a:uLnTx/>
                <a:uFillTx/>
                <a:latin typeface="Palatino Linotype" pitchFamily="18" charset="0"/>
              </a:rPr>
              <a:t> A </a:t>
            </a:r>
            <a:r>
              <a:rPr kumimoji="0" lang="en-US" altLang="en-US" sz="1200" b="0" i="0" u="none" strike="noStrike" kern="1200" cap="none" spc="0" normalizeH="0" baseline="0" noProof="0" dirty="0" smtClean="0">
                <a:ln>
                  <a:noFill/>
                </a:ln>
                <a:solidFill>
                  <a:srgbClr val="000000"/>
                </a:solidFill>
                <a:effectLst/>
                <a:uLnTx/>
                <a:uFillTx/>
                <a:latin typeface="Palatino Linotype" pitchFamily="18" charset="0"/>
              </a:rPr>
              <a:t>stimulus that automatically and naturally triggers a response. </a:t>
            </a:r>
            <a:r>
              <a:rPr kumimoji="0" lang="en-US" altLang="en-US" sz="1200" b="1" i="0" u="none" strike="noStrike" kern="1200" cap="none" spc="0" normalizeH="0" baseline="0" noProof="0" dirty="0" smtClean="0">
                <a:ln>
                  <a:noFill/>
                </a:ln>
                <a:solidFill>
                  <a:srgbClr val="0000FF"/>
                </a:solidFill>
                <a:effectLst/>
                <a:uLnTx/>
                <a:uFillTx/>
                <a:latin typeface="Palatino Linotype" pitchFamily="18" charset="0"/>
              </a:rPr>
              <a:t>Unconditioned Response (UCR):</a:t>
            </a:r>
            <a:r>
              <a:rPr kumimoji="0" lang="en-US" altLang="en-US" sz="1200" b="0" i="0" u="none" strike="noStrike" kern="1200" cap="none" spc="0" normalizeH="0" baseline="0" noProof="0" dirty="0" smtClean="0">
                <a:ln>
                  <a:noFill/>
                </a:ln>
                <a:solidFill>
                  <a:srgbClr val="6600CC"/>
                </a:solidFill>
                <a:effectLst/>
                <a:uLnTx/>
                <a:uFillTx/>
                <a:latin typeface="Palatino Linotype" pitchFamily="18" charset="0"/>
              </a:rPr>
              <a:t> </a:t>
            </a:r>
            <a:r>
              <a:rPr kumimoji="0" lang="en-US" altLang="en-US" sz="1200" b="0" i="0" u="none" strike="noStrike" kern="1200" cap="none" spc="0" normalizeH="0" baseline="0" noProof="0" dirty="0" smtClean="0">
                <a:ln>
                  <a:noFill/>
                </a:ln>
                <a:solidFill>
                  <a:srgbClr val="000000"/>
                </a:solidFill>
                <a:effectLst/>
                <a:uLnTx/>
                <a:uFillTx/>
                <a:latin typeface="Palatino Linotype" pitchFamily="18" charset="0"/>
              </a:rPr>
              <a:t>A unlearned, naturally occurring response to the unconditioned stimulus, like salivation in the dog when food is in the mouth. </a:t>
            </a:r>
            <a:r>
              <a:rPr kumimoji="0" lang="en-US" altLang="en-US" sz="1200" b="1" i="0" u="none" strike="noStrike" kern="1200" cap="none" spc="0" normalizeH="0" baseline="0" noProof="0" dirty="0" smtClean="0">
                <a:ln>
                  <a:noFill/>
                </a:ln>
                <a:solidFill>
                  <a:srgbClr val="0000FF"/>
                </a:solidFill>
                <a:effectLst/>
                <a:uLnTx/>
                <a:uFillTx/>
                <a:latin typeface="Palatino Linotype" pitchFamily="18" charset="0"/>
              </a:rPr>
              <a:t>Conditioned Stimulus (CS):</a:t>
            </a:r>
            <a:r>
              <a:rPr kumimoji="0" lang="en-US" altLang="en-US" sz="1200" b="0" i="0" u="none" strike="noStrike" kern="1200" cap="none" spc="0" normalizeH="0" baseline="0" noProof="0" dirty="0" smtClean="0">
                <a:ln>
                  <a:noFill/>
                </a:ln>
                <a:solidFill>
                  <a:srgbClr val="6600CC"/>
                </a:solidFill>
                <a:effectLst/>
                <a:uLnTx/>
                <a:uFillTx/>
                <a:latin typeface="Palatino Linotype" pitchFamily="18" charset="0"/>
              </a:rPr>
              <a:t> </a:t>
            </a:r>
            <a:r>
              <a:rPr kumimoji="0" lang="en-US" altLang="en-US" sz="1200" b="0" i="0" u="none" strike="noStrike" kern="1200" cap="none" spc="0" normalizeH="0" baseline="0" noProof="0" dirty="0" smtClean="0">
                <a:ln>
                  <a:noFill/>
                </a:ln>
                <a:solidFill>
                  <a:srgbClr val="000000"/>
                </a:solidFill>
                <a:effectLst/>
                <a:uLnTx/>
                <a:uFillTx/>
                <a:latin typeface="Palatino Linotype" pitchFamily="18" charset="0"/>
              </a:rPr>
              <a:t>Originally a neutral stimulus that, after association with an unconditioned stimulus, comes to trigger a conditioned response. </a:t>
            </a:r>
            <a:r>
              <a:rPr kumimoji="0" lang="en-US" altLang="en-US" sz="1200" b="1" i="0" u="none" strike="noStrike" kern="1200" cap="none" spc="0" normalizeH="0" baseline="0" noProof="0" dirty="0" smtClean="0">
                <a:ln>
                  <a:noFill/>
                </a:ln>
                <a:solidFill>
                  <a:srgbClr val="0000FF"/>
                </a:solidFill>
                <a:effectLst/>
                <a:uLnTx/>
                <a:uFillTx/>
                <a:latin typeface="Palatino Linotype" pitchFamily="18" charset="0"/>
              </a:rPr>
              <a:t>Conditioned Response (CR):</a:t>
            </a:r>
            <a:r>
              <a:rPr kumimoji="0" lang="en-US" altLang="en-US" sz="1200" b="0" i="0" u="none" strike="noStrike" kern="1200" cap="none" spc="0" normalizeH="0" baseline="0" noProof="0" dirty="0" smtClean="0">
                <a:ln>
                  <a:noFill/>
                </a:ln>
                <a:solidFill>
                  <a:srgbClr val="6600CC"/>
                </a:solidFill>
                <a:effectLst/>
                <a:uLnTx/>
                <a:uFillTx/>
                <a:latin typeface="Palatino Linotype" pitchFamily="18" charset="0"/>
              </a:rPr>
              <a:t> </a:t>
            </a:r>
            <a:r>
              <a:rPr kumimoji="0" lang="en-US" altLang="en-US" sz="1200" b="0" i="0" u="none" strike="noStrike" kern="1200" cap="none" spc="0" normalizeH="0" baseline="0" noProof="0" dirty="0" smtClean="0">
                <a:ln>
                  <a:noFill/>
                </a:ln>
                <a:solidFill>
                  <a:srgbClr val="000000"/>
                </a:solidFill>
                <a:effectLst/>
                <a:uLnTx/>
                <a:uFillTx/>
                <a:latin typeface="Palatino Linotype" pitchFamily="18" charset="0"/>
              </a:rPr>
              <a:t>A learned response to a previously neutral conditioned stimulus.</a:t>
            </a:r>
            <a:endParaRPr kumimoji="0" lang="en-US" altLang="en-US" sz="1200" b="0" i="0" u="none" strike="noStrike" kern="1200" cap="none" spc="0" normalizeH="0" baseline="0" noProof="0" dirty="0" smtClean="0">
              <a:ln>
                <a:noFill/>
              </a:ln>
              <a:solidFill>
                <a:srgbClr val="000000"/>
              </a:solidFill>
              <a:effectLst/>
              <a:uLnTx/>
              <a:uFillTx/>
              <a:latin typeface="Arial" charset="0"/>
            </a:endParaRPr>
          </a:p>
          <a:p>
            <a:endParaRPr lang="en-US" dirty="0"/>
          </a:p>
        </p:txBody>
      </p:sp>
      <p:sp>
        <p:nvSpPr>
          <p:cNvPr id="4" name="Footer Placeholder 3"/>
          <p:cNvSpPr>
            <a:spLocks noGrp="1"/>
          </p:cNvSpPr>
          <p:nvPr>
            <p:ph type="ftr" sz="quarter" idx="10"/>
          </p:nvPr>
        </p:nvSpPr>
        <p:spPr/>
        <p:txBody>
          <a:bodyPr/>
          <a:lstStyle/>
          <a:p>
            <a:r>
              <a:rPr lang="en-US" smtClean="0"/>
              <a:t>Psychology 7e in Modules</a:t>
            </a:r>
            <a:endParaRPr lang="en-US" dirty="0"/>
          </a:p>
        </p:txBody>
      </p:sp>
      <p:sp>
        <p:nvSpPr>
          <p:cNvPr id="5" name="Slide Number Placeholder 4"/>
          <p:cNvSpPr>
            <a:spLocks noGrp="1"/>
          </p:cNvSpPr>
          <p:nvPr>
            <p:ph type="sldNum" sz="quarter" idx="11"/>
          </p:nvPr>
        </p:nvSpPr>
        <p:spPr/>
        <p:txBody>
          <a:bodyPr/>
          <a:lstStyle/>
          <a:p>
            <a:fld id="{16F94064-72EC-4BF0-8C54-131D8C6D80E3}" type="slidenum">
              <a:rPr lang="en-US" smtClean="0"/>
              <a:pPr/>
              <a:t>10</a:t>
            </a:fld>
            <a:endParaRPr lang="en-US" dirty="0"/>
          </a:p>
        </p:txBody>
      </p:sp>
    </p:spTree>
    <p:extLst>
      <p:ext uri="{BB962C8B-B14F-4D97-AF65-F5344CB8AC3E}">
        <p14:creationId xmlns:p14="http://schemas.microsoft.com/office/powerpoint/2010/main" val="454073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52227"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047C16-E3E1-481B-9946-F09DE9E6C656}" type="slidenum">
              <a:rPr lang="en-US">
                <a:latin typeface="Berlin Sans FB" pitchFamily="34" charset="0"/>
              </a:rPr>
              <a:pPr eaLnBrk="1" hangingPunct="1"/>
              <a:t>144</a:t>
            </a:fld>
            <a:endParaRPr lang="en-US" dirty="0">
              <a:latin typeface="Berlin Sans FB" pitchFamily="34" charset="0"/>
            </a:endParaRPr>
          </a:p>
        </p:txBody>
      </p:sp>
      <p:sp>
        <p:nvSpPr>
          <p:cNvPr id="52228" name="Rectangle 2"/>
          <p:cNvSpPr>
            <a:spLocks noGrp="1" noRot="1" noChangeAspect="1" noChangeArrowheads="1" noTextEdit="1"/>
          </p:cNvSpPr>
          <p:nvPr>
            <p:ph type="sldImg"/>
          </p:nvPr>
        </p:nvSpPr>
        <p:spPr>
          <a:ln/>
        </p:spPr>
      </p:sp>
      <p:sp>
        <p:nvSpPr>
          <p:cNvPr id="52229" name="Rectangle 3"/>
          <p:cNvSpPr>
            <a:spLocks noGrp="1" noChangeArrowheads="1"/>
          </p:cNvSpPr>
          <p:nvPr>
            <p:ph type="body" idx="1"/>
          </p:nvPr>
        </p:nvSpPr>
        <p:spPr>
          <a:noFill/>
        </p:spPr>
        <p:txBody>
          <a:bodyPr/>
          <a:lstStyle/>
          <a:p>
            <a:pPr eaLnBrk="1" hangingPunct="1"/>
            <a:endParaRPr lang="en-US" b="1" dirty="0" smtClean="0">
              <a:cs typeface="Arial" charset="0"/>
            </a:endParaRPr>
          </a:p>
        </p:txBody>
      </p:sp>
    </p:spTree>
    <p:extLst>
      <p:ext uri="{BB962C8B-B14F-4D97-AF65-F5344CB8AC3E}">
        <p14:creationId xmlns:p14="http://schemas.microsoft.com/office/powerpoint/2010/main" val="22590911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53251"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9F70B35-AAA5-446A-93A9-36458B954A7D}" type="slidenum">
              <a:rPr lang="en-US">
                <a:latin typeface="Berlin Sans FB" pitchFamily="34" charset="0"/>
              </a:rPr>
              <a:pPr eaLnBrk="1" hangingPunct="1"/>
              <a:t>148</a:t>
            </a:fld>
            <a:endParaRPr lang="en-US" dirty="0">
              <a:latin typeface="Berlin Sans FB" pitchFamily="34" charset="0"/>
            </a:endParaRPr>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p:spPr>
        <p:txBody>
          <a:bodyPr/>
          <a:lstStyle/>
          <a:p>
            <a:pPr eaLnBrk="1" hangingPunct="1"/>
            <a:r>
              <a:rPr lang="en-US" b="1" dirty="0" smtClean="0"/>
              <a:t>OBJECTIVE 30-3</a:t>
            </a:r>
            <a:r>
              <a:rPr lang="en-US" b="1" dirty="0" smtClean="0">
                <a:cs typeface="Arial" charset="0"/>
              </a:rPr>
              <a:t>| Discuss Skinner’s and Chomsky’s contributions to the nature-nurture debate over how children acquire language, and explain why statistical learning and critical periods are important concepts in children’s language learning.</a:t>
            </a:r>
          </a:p>
        </p:txBody>
      </p:sp>
    </p:spTree>
    <p:extLst>
      <p:ext uri="{BB962C8B-B14F-4D97-AF65-F5344CB8AC3E}">
        <p14:creationId xmlns:p14="http://schemas.microsoft.com/office/powerpoint/2010/main" val="7845119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54275"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B2AFC57-C71C-4671-B2A3-B1A041EDFC73}" type="slidenum">
              <a:rPr lang="en-US">
                <a:latin typeface="Berlin Sans FB" pitchFamily="34" charset="0"/>
              </a:rPr>
              <a:pPr eaLnBrk="1" hangingPunct="1"/>
              <a:t>149</a:t>
            </a:fld>
            <a:endParaRPr lang="en-US" dirty="0">
              <a:latin typeface="Berlin Sans FB" pitchFamily="34" charset="0"/>
            </a:endParaRPr>
          </a:p>
        </p:txBody>
      </p:sp>
      <p:sp>
        <p:nvSpPr>
          <p:cNvPr id="54276" name="Rectangle 2"/>
          <p:cNvSpPr>
            <a:spLocks noGrp="1" noRot="1" noChangeAspect="1" noChangeArrowheads="1" noTextEdit="1"/>
          </p:cNvSpPr>
          <p:nvPr>
            <p:ph type="sldImg"/>
          </p:nvPr>
        </p:nvSpPr>
        <p:spPr>
          <a:ln/>
        </p:spPr>
      </p:sp>
      <p:sp>
        <p:nvSpPr>
          <p:cNvPr id="54277" name="Rectangle 3"/>
          <p:cNvSpPr>
            <a:spLocks noGrp="1" noChangeArrowheads="1"/>
          </p:cNvSpPr>
          <p:nvPr>
            <p:ph type="body" idx="1"/>
          </p:nvPr>
        </p:nvSpPr>
        <p:spPr>
          <a:noFill/>
        </p:spPr>
        <p:txBody>
          <a:bodyPr/>
          <a:lstStyle/>
          <a:p>
            <a:pPr eaLnBrk="1" hangingPunct="1"/>
            <a:endParaRPr lang="en-US" b="1" dirty="0" smtClean="0">
              <a:cs typeface="Arial" charset="0"/>
            </a:endParaRPr>
          </a:p>
        </p:txBody>
      </p:sp>
    </p:spTree>
    <p:extLst>
      <p:ext uri="{BB962C8B-B14F-4D97-AF65-F5344CB8AC3E}">
        <p14:creationId xmlns:p14="http://schemas.microsoft.com/office/powerpoint/2010/main" val="16969854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55299"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18CDF31-B90E-4962-8C35-6A69D024DC4A}" type="slidenum">
              <a:rPr lang="en-US">
                <a:latin typeface="Berlin Sans FB" pitchFamily="34" charset="0"/>
              </a:rPr>
              <a:pPr eaLnBrk="1" hangingPunct="1"/>
              <a:t>151</a:t>
            </a:fld>
            <a:endParaRPr lang="en-US" dirty="0">
              <a:latin typeface="Berlin Sans FB" pitchFamily="34" charset="0"/>
            </a:endParaRPr>
          </a:p>
        </p:txBody>
      </p:sp>
      <p:sp>
        <p:nvSpPr>
          <p:cNvPr id="55300" name="Rectangle 2"/>
          <p:cNvSpPr>
            <a:spLocks noGrp="1" noRot="1" noChangeAspect="1" noChangeArrowheads="1" noTextEdit="1"/>
          </p:cNvSpPr>
          <p:nvPr>
            <p:ph type="sldImg"/>
          </p:nvPr>
        </p:nvSpPr>
        <p:spPr>
          <a:ln/>
        </p:spPr>
      </p:sp>
      <p:sp>
        <p:nvSpPr>
          <p:cNvPr id="55301" name="Rectangle 3"/>
          <p:cNvSpPr>
            <a:spLocks noGrp="1" noChangeArrowheads="1"/>
          </p:cNvSpPr>
          <p:nvPr>
            <p:ph type="body" idx="1"/>
          </p:nvPr>
        </p:nvSpPr>
        <p:spPr>
          <a:noFill/>
        </p:spPr>
        <p:txBody>
          <a:bodyPr/>
          <a:lstStyle/>
          <a:p>
            <a:pPr eaLnBrk="1" hangingPunct="1"/>
            <a:endParaRPr lang="en-US" b="1" dirty="0" smtClean="0">
              <a:cs typeface="Arial" charset="0"/>
            </a:endParaRPr>
          </a:p>
        </p:txBody>
      </p:sp>
    </p:spTree>
    <p:extLst>
      <p:ext uri="{BB962C8B-B14F-4D97-AF65-F5344CB8AC3E}">
        <p14:creationId xmlns:p14="http://schemas.microsoft.com/office/powerpoint/2010/main" val="28625058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56323"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A6F6988-5D01-462E-A3C5-04CFDDC00C15}" type="slidenum">
              <a:rPr lang="en-US">
                <a:latin typeface="Berlin Sans FB" pitchFamily="34" charset="0"/>
              </a:rPr>
              <a:pPr eaLnBrk="1" hangingPunct="1"/>
              <a:t>155</a:t>
            </a:fld>
            <a:endParaRPr lang="en-US" dirty="0">
              <a:latin typeface="Berlin Sans FB" pitchFamily="34" charset="0"/>
            </a:endParaRPr>
          </a:p>
        </p:txBody>
      </p:sp>
      <p:sp>
        <p:nvSpPr>
          <p:cNvPr id="56324" name="Rectangle 2"/>
          <p:cNvSpPr>
            <a:spLocks noGrp="1" noRot="1" noChangeAspect="1" noChangeArrowheads="1" noTextEdit="1"/>
          </p:cNvSpPr>
          <p:nvPr>
            <p:ph type="sldImg"/>
          </p:nvPr>
        </p:nvSpPr>
        <p:spPr>
          <a:ln/>
        </p:spPr>
      </p:sp>
      <p:sp>
        <p:nvSpPr>
          <p:cNvPr id="56325" name="Rectangle 3"/>
          <p:cNvSpPr>
            <a:spLocks noGrp="1" noChangeArrowheads="1"/>
          </p:cNvSpPr>
          <p:nvPr>
            <p:ph type="body" idx="1"/>
          </p:nvPr>
        </p:nvSpPr>
        <p:spPr>
          <a:noFill/>
        </p:spPr>
        <p:txBody>
          <a:bodyPr/>
          <a:lstStyle/>
          <a:p>
            <a:pPr eaLnBrk="1" hangingPunct="1"/>
            <a:r>
              <a:rPr lang="en-US" b="1" dirty="0" smtClean="0"/>
              <a:t>OBJECTIVE 30-4</a:t>
            </a:r>
            <a:r>
              <a:rPr lang="en-US" b="1" dirty="0" smtClean="0">
                <a:cs typeface="Arial" charset="0"/>
              </a:rPr>
              <a:t>| Summarize Whorf’s linguistic determinism hypothesis, and comment on its standing in contemporary psychology.</a:t>
            </a:r>
          </a:p>
          <a:p>
            <a:pPr eaLnBrk="1" hangingPunct="1"/>
            <a:r>
              <a:rPr lang="en-US" b="1" dirty="0" smtClean="0">
                <a:cs typeface="Arial" charset="0"/>
              </a:rPr>
              <a:t> language and its structures limit and determine human knowledge or thought</a:t>
            </a:r>
          </a:p>
        </p:txBody>
      </p:sp>
    </p:spTree>
    <p:extLst>
      <p:ext uri="{BB962C8B-B14F-4D97-AF65-F5344CB8AC3E}">
        <p14:creationId xmlns:p14="http://schemas.microsoft.com/office/powerpoint/2010/main" val="9764633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57347"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BCB8547-BB60-4DCB-A5FB-4CA439D34EA7}" type="slidenum">
              <a:rPr lang="en-US">
                <a:latin typeface="Berlin Sans FB" pitchFamily="34" charset="0"/>
              </a:rPr>
              <a:pPr eaLnBrk="1" hangingPunct="1"/>
              <a:t>156</a:t>
            </a:fld>
            <a:endParaRPr lang="en-US" dirty="0">
              <a:latin typeface="Berlin Sans FB" pitchFamily="34" charset="0"/>
            </a:endParaRPr>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p:spPr>
        <p:txBody>
          <a:bodyPr/>
          <a:lstStyle/>
          <a:p>
            <a:pPr eaLnBrk="1" hangingPunct="1"/>
            <a:endParaRPr lang="en-US" b="1" dirty="0" smtClean="0">
              <a:cs typeface="Arial" charset="0"/>
            </a:endParaRPr>
          </a:p>
        </p:txBody>
      </p:sp>
    </p:spTree>
    <p:extLst>
      <p:ext uri="{BB962C8B-B14F-4D97-AF65-F5344CB8AC3E}">
        <p14:creationId xmlns:p14="http://schemas.microsoft.com/office/powerpoint/2010/main" val="15643109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58371"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3629060-C373-4A08-9791-BEBE463374ED}" type="slidenum">
              <a:rPr lang="en-US">
                <a:latin typeface="Berlin Sans FB" pitchFamily="34" charset="0"/>
              </a:rPr>
              <a:pPr eaLnBrk="1" hangingPunct="1"/>
              <a:t>158</a:t>
            </a:fld>
            <a:endParaRPr lang="en-US" dirty="0">
              <a:latin typeface="Berlin Sans FB" pitchFamily="34" charset="0"/>
            </a:endParaRPr>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noFill/>
        </p:spPr>
        <p:txBody>
          <a:bodyPr/>
          <a:lstStyle/>
          <a:p>
            <a:pPr eaLnBrk="1" hangingPunct="1"/>
            <a:r>
              <a:rPr lang="en-US" b="1" dirty="0" smtClean="0"/>
              <a:t>OBJECTIVE 30-5</a:t>
            </a:r>
            <a:r>
              <a:rPr lang="en-US" b="1" dirty="0" smtClean="0">
                <a:cs typeface="Arial" charset="0"/>
              </a:rPr>
              <a:t>| Discuss the value of thinking in images.</a:t>
            </a:r>
          </a:p>
        </p:txBody>
      </p:sp>
    </p:spTree>
    <p:extLst>
      <p:ext uri="{BB962C8B-B14F-4D97-AF65-F5344CB8AC3E}">
        <p14:creationId xmlns:p14="http://schemas.microsoft.com/office/powerpoint/2010/main" val="7723428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59395"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87984A8-9123-4777-B7EF-EE0F0F9E6912}" type="slidenum">
              <a:rPr lang="en-US">
                <a:latin typeface="Berlin Sans FB" pitchFamily="34" charset="0"/>
              </a:rPr>
              <a:pPr eaLnBrk="1" hangingPunct="1"/>
              <a:t>159</a:t>
            </a:fld>
            <a:endParaRPr lang="en-US" dirty="0">
              <a:latin typeface="Berlin Sans FB" pitchFamily="34" charset="0"/>
            </a:endParaRPr>
          </a:p>
        </p:txBody>
      </p:sp>
      <p:sp>
        <p:nvSpPr>
          <p:cNvPr id="59396" name="Rectangle 2"/>
          <p:cNvSpPr>
            <a:spLocks noGrp="1" noRot="1" noChangeAspect="1" noChangeArrowheads="1" noTextEdit="1"/>
          </p:cNvSpPr>
          <p:nvPr>
            <p:ph type="sldImg"/>
          </p:nvPr>
        </p:nvSpPr>
        <p:spPr>
          <a:ln/>
        </p:spPr>
      </p:sp>
      <p:sp>
        <p:nvSpPr>
          <p:cNvPr id="59397" name="Rectangle 3"/>
          <p:cNvSpPr>
            <a:spLocks noGrp="1" noChangeArrowheads="1"/>
          </p:cNvSpPr>
          <p:nvPr>
            <p:ph type="body" idx="1"/>
          </p:nvPr>
        </p:nvSpPr>
        <p:spPr>
          <a:noFill/>
        </p:spPr>
        <p:txBody>
          <a:bodyPr/>
          <a:lstStyle/>
          <a:p>
            <a:pPr eaLnBrk="1" hangingPunct="1"/>
            <a:r>
              <a:rPr lang="en-US" b="1" dirty="0" smtClean="0">
                <a:cs typeface="Arial" charset="0"/>
              </a:rPr>
              <a:t>Imagining</a:t>
            </a:r>
            <a:r>
              <a:rPr lang="en-US" b="1" baseline="0" dirty="0" smtClean="0">
                <a:cs typeface="Arial" charset="0"/>
              </a:rPr>
              <a:t> yourself studying effectively only 5 minutes a day will improve your overall test performance.</a:t>
            </a:r>
            <a:endParaRPr lang="en-US" b="1" dirty="0" smtClean="0">
              <a:cs typeface="Arial" charset="0"/>
            </a:endParaRPr>
          </a:p>
        </p:txBody>
      </p:sp>
    </p:spTree>
    <p:extLst>
      <p:ext uri="{BB962C8B-B14F-4D97-AF65-F5344CB8AC3E}">
        <p14:creationId xmlns:p14="http://schemas.microsoft.com/office/powerpoint/2010/main" val="2571172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61443"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DDA16B2-2468-445B-AFCD-ACC27B4328B8}" type="slidenum">
              <a:rPr lang="en-US">
                <a:latin typeface="Berlin Sans FB" pitchFamily="34" charset="0"/>
              </a:rPr>
              <a:pPr eaLnBrk="1" hangingPunct="1"/>
              <a:t>161</a:t>
            </a:fld>
            <a:endParaRPr lang="en-US" dirty="0">
              <a:latin typeface="Berlin Sans FB" pitchFamily="34" charset="0"/>
            </a:endParaRPr>
          </a:p>
        </p:txBody>
      </p:sp>
      <p:sp>
        <p:nvSpPr>
          <p:cNvPr id="61444" name="Rectangle 2"/>
          <p:cNvSpPr>
            <a:spLocks noGrp="1" noRot="1" noChangeAspect="1" noChangeArrowheads="1" noTextEdit="1"/>
          </p:cNvSpPr>
          <p:nvPr>
            <p:ph type="sldImg"/>
          </p:nvPr>
        </p:nvSpPr>
        <p:spPr>
          <a:ln/>
        </p:spPr>
      </p:sp>
      <p:sp>
        <p:nvSpPr>
          <p:cNvPr id="61445" name="Rectangle 3"/>
          <p:cNvSpPr>
            <a:spLocks noGrp="1" noChangeArrowheads="1"/>
          </p:cNvSpPr>
          <p:nvPr>
            <p:ph type="body" idx="1"/>
          </p:nvPr>
        </p:nvSpPr>
        <p:spPr>
          <a:noFill/>
        </p:spPr>
        <p:txBody>
          <a:bodyPr/>
          <a:lstStyle/>
          <a:p>
            <a:pPr eaLnBrk="1" hangingPunct="1"/>
            <a:r>
              <a:rPr lang="en-US" b="1" dirty="0" smtClean="0"/>
              <a:t>OBJECTIVE 30-6</a:t>
            </a:r>
            <a:r>
              <a:rPr lang="en-US" b="1" dirty="0" smtClean="0">
                <a:cs typeface="Arial" charset="0"/>
              </a:rPr>
              <a:t>| List five cognitive skills shared by the great apes and humans.</a:t>
            </a:r>
            <a:endParaRPr lang="en-US" dirty="0" smtClean="0"/>
          </a:p>
        </p:txBody>
      </p:sp>
    </p:spTree>
    <p:extLst>
      <p:ext uri="{BB962C8B-B14F-4D97-AF65-F5344CB8AC3E}">
        <p14:creationId xmlns:p14="http://schemas.microsoft.com/office/powerpoint/2010/main" val="19640758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62467"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F10CBC-D73A-4549-847B-60D4C0E78C80}" type="slidenum">
              <a:rPr lang="en-US">
                <a:latin typeface="Berlin Sans FB" pitchFamily="34" charset="0"/>
              </a:rPr>
              <a:pPr eaLnBrk="1" hangingPunct="1"/>
              <a:t>162</a:t>
            </a:fld>
            <a:endParaRPr lang="en-US" dirty="0">
              <a:latin typeface="Berlin Sans FB" pitchFamily="34" charset="0"/>
            </a:endParaRPr>
          </a:p>
        </p:txBody>
      </p:sp>
      <p:sp>
        <p:nvSpPr>
          <p:cNvPr id="62468" name="Rectangle 2"/>
          <p:cNvSpPr>
            <a:spLocks noGrp="1" noRot="1" noChangeAspect="1" noChangeArrowheads="1" noTextEdit="1"/>
          </p:cNvSpPr>
          <p:nvPr>
            <p:ph type="sldImg"/>
          </p:nvPr>
        </p:nvSpPr>
        <p:spPr>
          <a:ln/>
        </p:spPr>
      </p:sp>
      <p:sp>
        <p:nvSpPr>
          <p:cNvPr id="62469"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531240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6A8167CB-8930-4AB7-A60E-709A01560278}" type="slidenum">
              <a:rPr lang="en-US"/>
              <a:pPr/>
              <a:t>16</a:t>
            </a:fld>
            <a:endParaRPr lang="en-US"/>
          </a:p>
        </p:txBody>
      </p:sp>
      <p:sp>
        <p:nvSpPr>
          <p:cNvPr id="972802" name="Rectangle 2"/>
          <p:cNvSpPr>
            <a:spLocks noGrp="1" noRot="1" noChangeAspect="1" noChangeArrowheads="1" noTextEdit="1"/>
          </p:cNvSpPr>
          <p:nvPr>
            <p:ph type="sldImg"/>
          </p:nvPr>
        </p:nvSpPr>
        <p:spPr>
          <a:xfrm>
            <a:off x="1141413" y="684213"/>
            <a:ext cx="4576762" cy="3432175"/>
          </a:xfrm>
          <a:ln/>
        </p:spPr>
      </p:sp>
      <p:sp>
        <p:nvSpPr>
          <p:cNvPr id="972803" name="Rectangle 3"/>
          <p:cNvSpPr>
            <a:spLocks noGrp="1" noChangeArrowheads="1"/>
          </p:cNvSpPr>
          <p:nvPr>
            <p:ph type="body" idx="1"/>
          </p:nvPr>
        </p:nvSpPr>
        <p:spPr>
          <a:xfrm>
            <a:off x="685800" y="4343400"/>
            <a:ext cx="5486400" cy="4116388"/>
          </a:xfrm>
        </p:spPr>
        <p:txBody>
          <a:bodyPr/>
          <a:lstStyle/>
          <a:p>
            <a:r>
              <a:rPr lang="en-US" b="1" dirty="0"/>
              <a:t>OBJECTIVE 21-3</a:t>
            </a:r>
            <a:r>
              <a:rPr lang="en-US" b="1" dirty="0">
                <a:cs typeface="Arial" charset="0"/>
              </a:rPr>
              <a:t>| Describe the timing requirements for the initial learning of a stimulus-response relationship.</a:t>
            </a:r>
          </a:p>
        </p:txBody>
      </p:sp>
    </p:spTree>
    <p:extLst>
      <p:ext uri="{BB962C8B-B14F-4D97-AF65-F5344CB8AC3E}">
        <p14:creationId xmlns:p14="http://schemas.microsoft.com/office/powerpoint/2010/main" val="6934013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64515"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4120D39-4C5A-4978-80DD-0D8101CB0F37}" type="slidenum">
              <a:rPr lang="en-US">
                <a:latin typeface="Berlin Sans FB" pitchFamily="34" charset="0"/>
              </a:rPr>
              <a:pPr eaLnBrk="1" hangingPunct="1"/>
              <a:t>163</a:t>
            </a:fld>
            <a:endParaRPr lang="en-US" dirty="0">
              <a:latin typeface="Berlin Sans FB" pitchFamily="34" charset="0"/>
            </a:endParaRPr>
          </a:p>
        </p:txBody>
      </p:sp>
      <p:sp>
        <p:nvSpPr>
          <p:cNvPr id="64516" name="Rectangle 2"/>
          <p:cNvSpPr>
            <a:spLocks noGrp="1" noRot="1" noChangeAspect="1" noChangeArrowheads="1" noTextEdit="1"/>
          </p:cNvSpPr>
          <p:nvPr>
            <p:ph type="sldImg"/>
          </p:nvPr>
        </p:nvSpPr>
        <p:spPr>
          <a:ln/>
        </p:spPr>
      </p:sp>
      <p:sp>
        <p:nvSpPr>
          <p:cNvPr id="64517" name="Rectangle 3"/>
          <p:cNvSpPr>
            <a:spLocks noGrp="1" noChangeArrowheads="1"/>
          </p:cNvSpPr>
          <p:nvPr>
            <p:ph type="body" idx="1"/>
          </p:nvPr>
        </p:nvSpPr>
        <p:spPr>
          <a:noFill/>
        </p:spPr>
        <p:txBody>
          <a:bodyPr/>
          <a:lstStyle/>
          <a:p>
            <a:pPr eaLnBrk="1" hangingPunct="1"/>
            <a:r>
              <a:rPr lang="en-US" b="1" dirty="0" smtClean="0"/>
              <a:t>OBJECTIVE 30-7</a:t>
            </a:r>
            <a:r>
              <a:rPr lang="en-US" b="1" dirty="0" smtClean="0">
                <a:cs typeface="Arial" charset="0"/>
              </a:rPr>
              <a:t>| Outline the arguments for and against the idea that animals and humans share the capacity for language.</a:t>
            </a:r>
          </a:p>
        </p:txBody>
      </p:sp>
    </p:spTree>
    <p:extLst>
      <p:ext uri="{BB962C8B-B14F-4D97-AF65-F5344CB8AC3E}">
        <p14:creationId xmlns:p14="http://schemas.microsoft.com/office/powerpoint/2010/main" val="29447661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64ABEDB2-D0A2-4B86-B1EF-BCBE0CE8E673}" type="slidenum">
              <a:rPr lang="en-US"/>
              <a:pPr/>
              <a:t>168</a:t>
            </a:fld>
            <a:endParaRPr lang="en-US"/>
          </a:p>
        </p:txBody>
      </p:sp>
      <p:sp>
        <p:nvSpPr>
          <p:cNvPr id="1062914" name="Rectangle 2"/>
          <p:cNvSpPr>
            <a:spLocks noGrp="1" noRot="1" noChangeAspect="1" noChangeArrowheads="1" noTextEdit="1"/>
          </p:cNvSpPr>
          <p:nvPr>
            <p:ph type="sldImg"/>
          </p:nvPr>
        </p:nvSpPr>
        <p:spPr>
          <a:ln/>
        </p:spPr>
      </p:sp>
      <p:sp>
        <p:nvSpPr>
          <p:cNvPr id="1062915" name="Rectangle 3"/>
          <p:cNvSpPr>
            <a:spLocks noGrp="1" noChangeArrowheads="1"/>
          </p:cNvSpPr>
          <p:nvPr>
            <p:ph type="body" idx="1"/>
          </p:nvPr>
        </p:nvSpPr>
        <p:spPr/>
        <p:txBody>
          <a:bodyPr/>
          <a:lstStyle/>
          <a:p>
            <a:r>
              <a:rPr lang="en-US" i="1"/>
              <a:t>An event is such a little piece of time and space, leaving only a mindglow behind like the tail of a shooting star. Far a lack of a better word, we call that scintillation</a:t>
            </a:r>
            <a:r>
              <a:rPr lang="en-US"/>
              <a:t> memory. </a:t>
            </a:r>
            <a:r>
              <a:rPr lang="en-US" i="1"/>
              <a:t>Diane Ackerman,</a:t>
            </a:r>
            <a:r>
              <a:rPr lang="en-US"/>
              <a:t> An Alchemy of Mind, </a:t>
            </a:r>
            <a:r>
              <a:rPr lang="en-US" i="1"/>
              <a:t>2004</a:t>
            </a:r>
          </a:p>
        </p:txBody>
      </p:sp>
    </p:spTree>
    <p:extLst>
      <p:ext uri="{BB962C8B-B14F-4D97-AF65-F5344CB8AC3E}">
        <p14:creationId xmlns:p14="http://schemas.microsoft.com/office/powerpoint/2010/main" val="3127027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CB549431-E96E-4A5F-874A-634CB01404F1}" type="slidenum">
              <a:rPr lang="en-US"/>
              <a:pPr/>
              <a:t>171</a:t>
            </a:fld>
            <a:endParaRPr lang="en-US"/>
          </a:p>
        </p:txBody>
      </p:sp>
      <p:sp>
        <p:nvSpPr>
          <p:cNvPr id="1070082" name="Rectangle 2"/>
          <p:cNvSpPr>
            <a:spLocks noGrp="1" noRot="1" noChangeAspect="1" noChangeArrowheads="1" noTextEdit="1"/>
          </p:cNvSpPr>
          <p:nvPr>
            <p:ph type="sldImg"/>
          </p:nvPr>
        </p:nvSpPr>
        <p:spPr>
          <a:ln/>
        </p:spPr>
      </p:sp>
      <p:sp>
        <p:nvSpPr>
          <p:cNvPr id="1070083" name="Rectangle 3"/>
          <p:cNvSpPr>
            <a:spLocks noGrp="1" noChangeArrowheads="1"/>
          </p:cNvSpPr>
          <p:nvPr>
            <p:ph type="body" idx="1"/>
          </p:nvPr>
        </p:nvSpPr>
        <p:spPr/>
        <p:txBody>
          <a:bodyPr/>
          <a:lstStyle/>
          <a:p>
            <a:r>
              <a:rPr lang="en-US" b="1" dirty="0"/>
              <a:t>OBJECTIVE 24-2</a:t>
            </a:r>
            <a:r>
              <a:rPr lang="en-US" b="1" dirty="0">
                <a:cs typeface="Arial" charset="0"/>
              </a:rPr>
              <a:t>| Describe Atkinson-</a:t>
            </a:r>
            <a:r>
              <a:rPr lang="en-US" b="1" dirty="0" err="1">
                <a:cs typeface="Arial" charset="0"/>
              </a:rPr>
              <a:t>Schiffrin’s</a:t>
            </a:r>
            <a:r>
              <a:rPr lang="en-US" b="1" dirty="0">
                <a:cs typeface="Arial" charset="0"/>
              </a:rPr>
              <a:t> classic three-stage model of memory and explain how contemporary model of working memory differs.</a:t>
            </a:r>
          </a:p>
        </p:txBody>
      </p:sp>
    </p:spTree>
    <p:extLst>
      <p:ext uri="{BB962C8B-B14F-4D97-AF65-F5344CB8AC3E}">
        <p14:creationId xmlns:p14="http://schemas.microsoft.com/office/powerpoint/2010/main" val="10663304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Psychology 7e in Modules</a:t>
            </a:r>
            <a:endParaRPr lang="en-US"/>
          </a:p>
        </p:txBody>
      </p:sp>
      <p:sp>
        <p:nvSpPr>
          <p:cNvPr id="5" name="Slide Number Placeholder 4"/>
          <p:cNvSpPr>
            <a:spLocks noGrp="1"/>
          </p:cNvSpPr>
          <p:nvPr>
            <p:ph type="sldNum" sz="quarter" idx="11"/>
          </p:nvPr>
        </p:nvSpPr>
        <p:spPr/>
        <p:txBody>
          <a:bodyPr/>
          <a:lstStyle/>
          <a:p>
            <a:fld id="{F1FC8F85-06DF-4F70-87A0-CEB6D87384BC}" type="slidenum">
              <a:rPr lang="en-US" smtClean="0"/>
              <a:pPr/>
              <a:t>174</a:t>
            </a:fld>
            <a:endParaRPr lang="en-US"/>
          </a:p>
        </p:txBody>
      </p:sp>
    </p:spTree>
    <p:extLst>
      <p:ext uri="{BB962C8B-B14F-4D97-AF65-F5344CB8AC3E}">
        <p14:creationId xmlns:p14="http://schemas.microsoft.com/office/powerpoint/2010/main" val="11068892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27651"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32901BF-0531-435A-89E9-FEE75C365F32}" type="slidenum">
              <a:rPr lang="en-US">
                <a:latin typeface="Berlin Sans FB" pitchFamily="34" charset="0"/>
              </a:rPr>
              <a:pPr eaLnBrk="1" hangingPunct="1"/>
              <a:t>176</a:t>
            </a:fld>
            <a:endParaRPr lang="en-US" dirty="0">
              <a:latin typeface="Berlin Sans FB" pitchFamily="34" charset="0"/>
            </a:endParaRPr>
          </a:p>
        </p:txBody>
      </p:sp>
      <p:sp>
        <p:nvSpPr>
          <p:cNvPr id="27652" name="Rectangle 2"/>
          <p:cNvSpPr>
            <a:spLocks noGrp="1" noRot="1" noChangeAspect="1" noChangeArrowheads="1" noTextEdit="1"/>
          </p:cNvSpPr>
          <p:nvPr>
            <p:ph type="sldImg"/>
          </p:nvPr>
        </p:nvSpPr>
        <p:spPr>
          <a:ln/>
        </p:spPr>
      </p:sp>
      <p:sp>
        <p:nvSpPr>
          <p:cNvPr id="27653" name="Rectangle 3"/>
          <p:cNvSpPr>
            <a:spLocks noGrp="1" noChangeArrowheads="1"/>
          </p:cNvSpPr>
          <p:nvPr>
            <p:ph type="body" idx="1"/>
          </p:nvPr>
        </p:nvSpPr>
        <p:spPr>
          <a:noFill/>
        </p:spPr>
        <p:txBody>
          <a:bodyPr/>
          <a:lstStyle/>
          <a:p>
            <a:pPr eaLnBrk="1" hangingPunct="1"/>
            <a:endParaRPr lang="en-US" b="1" dirty="0" smtClean="0">
              <a:cs typeface="Arial" charset="0"/>
            </a:endParaRPr>
          </a:p>
        </p:txBody>
      </p:sp>
    </p:spTree>
    <p:extLst>
      <p:ext uri="{BB962C8B-B14F-4D97-AF65-F5344CB8AC3E}">
        <p14:creationId xmlns:p14="http://schemas.microsoft.com/office/powerpoint/2010/main" val="1189435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28675"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D1EFE77-819B-4260-B3B2-427CFC74EBC5}" type="slidenum">
              <a:rPr lang="en-US">
                <a:latin typeface="Berlin Sans FB" pitchFamily="34" charset="0"/>
              </a:rPr>
              <a:pPr eaLnBrk="1" hangingPunct="1"/>
              <a:t>177</a:t>
            </a:fld>
            <a:endParaRPr lang="en-US" dirty="0">
              <a:latin typeface="Berlin Sans FB" pitchFamily="34" charset="0"/>
            </a:endParaRPr>
          </a:p>
        </p:txBody>
      </p:sp>
      <p:sp>
        <p:nvSpPr>
          <p:cNvPr id="28676" name="Rectangle 2"/>
          <p:cNvSpPr>
            <a:spLocks noGrp="1" noRot="1" noChangeAspect="1" noChangeArrowheads="1" noTextEdit="1"/>
          </p:cNvSpPr>
          <p:nvPr>
            <p:ph type="sldImg"/>
          </p:nvPr>
        </p:nvSpPr>
        <p:spPr>
          <a:ln/>
        </p:spPr>
      </p:sp>
      <p:sp>
        <p:nvSpPr>
          <p:cNvPr id="28677" name="Rectangle 3"/>
          <p:cNvSpPr>
            <a:spLocks noGrp="1" noChangeArrowheads="1"/>
          </p:cNvSpPr>
          <p:nvPr>
            <p:ph type="body" idx="1"/>
          </p:nvPr>
        </p:nvSpPr>
        <p:spPr>
          <a:noFill/>
        </p:spPr>
        <p:txBody>
          <a:bodyPr/>
          <a:lstStyle/>
          <a:p>
            <a:pPr eaLnBrk="1" hangingPunct="1"/>
            <a:r>
              <a:rPr lang="en-US" b="1" dirty="0" smtClean="0"/>
              <a:t>OBJECTIVE 25-1</a:t>
            </a:r>
            <a:r>
              <a:rPr lang="en-US" b="1" dirty="0" smtClean="0">
                <a:cs typeface="Arial" charset="0"/>
              </a:rPr>
              <a:t>| Describe the types of information we encode automatically.</a:t>
            </a:r>
          </a:p>
        </p:txBody>
      </p:sp>
    </p:spTree>
    <p:extLst>
      <p:ext uri="{BB962C8B-B14F-4D97-AF65-F5344CB8AC3E}">
        <p14:creationId xmlns:p14="http://schemas.microsoft.com/office/powerpoint/2010/main" val="14187344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29699"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30F9D1F-CD80-4A6D-A178-D4CB87D163A6}" type="slidenum">
              <a:rPr lang="en-US">
                <a:latin typeface="Berlin Sans FB" pitchFamily="34" charset="0"/>
              </a:rPr>
              <a:pPr eaLnBrk="1" hangingPunct="1"/>
              <a:t>178</a:t>
            </a:fld>
            <a:endParaRPr lang="en-US" dirty="0">
              <a:latin typeface="Berlin Sans FB" pitchFamily="34" charset="0"/>
            </a:endParaRPr>
          </a:p>
        </p:txBody>
      </p:sp>
      <p:sp>
        <p:nvSpPr>
          <p:cNvPr id="29700" name="Rectangle 2"/>
          <p:cNvSpPr>
            <a:spLocks noGrp="1" noRot="1" noChangeAspect="1" noChangeArrowheads="1" noTextEdit="1"/>
          </p:cNvSpPr>
          <p:nvPr>
            <p:ph type="sldImg"/>
          </p:nvPr>
        </p:nvSpPr>
        <p:spPr>
          <a:ln/>
        </p:spPr>
      </p:sp>
      <p:sp>
        <p:nvSpPr>
          <p:cNvPr id="29701" name="Rectangle 3"/>
          <p:cNvSpPr>
            <a:spLocks noGrp="1" noChangeArrowheads="1"/>
          </p:cNvSpPr>
          <p:nvPr>
            <p:ph type="body" idx="1"/>
          </p:nvPr>
        </p:nvSpPr>
        <p:spPr>
          <a:noFill/>
        </p:spPr>
        <p:txBody>
          <a:bodyPr/>
          <a:lstStyle/>
          <a:p>
            <a:pPr eaLnBrk="1" hangingPunct="1"/>
            <a:r>
              <a:rPr lang="en-US" b="1" dirty="0" smtClean="0"/>
              <a:t>OBJECTIVE 25-2</a:t>
            </a:r>
            <a:r>
              <a:rPr lang="en-US" b="1" dirty="0" smtClean="0">
                <a:cs typeface="Arial" charset="0"/>
              </a:rPr>
              <a:t>| Contrast effortful processing with automatic processing, and discuss the next-in-line effect, the spacing effect and the serial position effect.</a:t>
            </a:r>
          </a:p>
        </p:txBody>
      </p:sp>
    </p:spTree>
    <p:extLst>
      <p:ext uri="{BB962C8B-B14F-4D97-AF65-F5344CB8AC3E}">
        <p14:creationId xmlns:p14="http://schemas.microsoft.com/office/powerpoint/2010/main" val="99769061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30723"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7BEA52E-93E2-4AB2-A484-5EB08EB4F67E}" type="slidenum">
              <a:rPr lang="en-US">
                <a:latin typeface="Berlin Sans FB" pitchFamily="34" charset="0"/>
              </a:rPr>
              <a:pPr eaLnBrk="1" hangingPunct="1"/>
              <a:t>185</a:t>
            </a:fld>
            <a:endParaRPr lang="en-US" dirty="0">
              <a:latin typeface="Berlin Sans FB" pitchFamily="34" charset="0"/>
            </a:endParaRPr>
          </a:p>
        </p:txBody>
      </p:sp>
      <p:sp>
        <p:nvSpPr>
          <p:cNvPr id="30724" name="Rectangle 2"/>
          <p:cNvSpPr>
            <a:spLocks noGrp="1" noRot="1" noChangeAspect="1" noChangeArrowheads="1" noTextEdit="1"/>
          </p:cNvSpPr>
          <p:nvPr>
            <p:ph type="sldImg"/>
          </p:nvPr>
        </p:nvSpPr>
        <p:spPr>
          <a:ln/>
        </p:spPr>
      </p:sp>
      <p:sp>
        <p:nvSpPr>
          <p:cNvPr id="30725" name="Rectangle 3"/>
          <p:cNvSpPr>
            <a:spLocks noGrp="1" noChangeArrowheads="1"/>
          </p:cNvSpPr>
          <p:nvPr>
            <p:ph type="body" idx="1"/>
          </p:nvPr>
        </p:nvSpPr>
        <p:spPr>
          <a:noFill/>
        </p:spPr>
        <p:txBody>
          <a:bodyPr/>
          <a:lstStyle/>
          <a:p>
            <a:pPr eaLnBrk="1" hangingPunct="1"/>
            <a:r>
              <a:rPr lang="en-US" b="1" dirty="0" smtClean="0"/>
              <a:t>OBJECTIVE 25-3</a:t>
            </a:r>
            <a:r>
              <a:rPr lang="en-US" b="1" dirty="0" smtClean="0">
                <a:cs typeface="Arial" charset="0"/>
              </a:rPr>
              <a:t>| Compare the benefits of visual, acoustic, and semantic encoding in remembering verbal information, and describe a memory-enhancing strategy related to the self-referent effect.</a:t>
            </a:r>
          </a:p>
        </p:txBody>
      </p:sp>
    </p:spTree>
    <p:extLst>
      <p:ext uri="{BB962C8B-B14F-4D97-AF65-F5344CB8AC3E}">
        <p14:creationId xmlns:p14="http://schemas.microsoft.com/office/powerpoint/2010/main" val="3419374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6"/>
          <p:cNvSpPr>
            <a:spLocks noGrp="1" noChangeArrowheads="1"/>
          </p:cNvSpPr>
          <p:nvPr>
            <p:ph type="ftr" sz="quarter" idx="4"/>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Berlin Sans FB" pitchFamily="34" charset="0"/>
              </a:rPr>
              <a:t>Psychology 7e in Modules</a:t>
            </a:r>
          </a:p>
        </p:txBody>
      </p:sp>
      <p:sp>
        <p:nvSpPr>
          <p:cNvPr id="32771"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3FCEA1-2393-43B6-AC87-E4F50D30BD65}" type="slidenum">
              <a:rPr lang="en-US">
                <a:latin typeface="Berlin Sans FB" pitchFamily="34" charset="0"/>
              </a:rPr>
              <a:pPr eaLnBrk="1" hangingPunct="1"/>
              <a:t>195</a:t>
            </a:fld>
            <a:endParaRPr lang="en-US" dirty="0">
              <a:latin typeface="Berlin Sans FB" pitchFamily="34" charset="0"/>
            </a:endParaRPr>
          </a:p>
        </p:txBody>
      </p:sp>
      <p:sp>
        <p:nvSpPr>
          <p:cNvPr id="32772" name="Rectangle 2"/>
          <p:cNvSpPr>
            <a:spLocks noGrp="1" noRot="1" noChangeAspect="1" noChangeArrowheads="1" noTextEdit="1"/>
          </p:cNvSpPr>
          <p:nvPr>
            <p:ph type="sldImg"/>
          </p:nvPr>
        </p:nvSpPr>
        <p:spPr>
          <a:ln/>
        </p:spPr>
      </p:sp>
      <p:sp>
        <p:nvSpPr>
          <p:cNvPr id="32773" name="Rectangle 3"/>
          <p:cNvSpPr>
            <a:spLocks noGrp="1" noChangeArrowheads="1"/>
          </p:cNvSpPr>
          <p:nvPr>
            <p:ph type="body" idx="1"/>
          </p:nvPr>
        </p:nvSpPr>
        <p:spPr>
          <a:noFill/>
        </p:spPr>
        <p:txBody>
          <a:bodyPr/>
          <a:lstStyle/>
          <a:p>
            <a:pPr eaLnBrk="1" hangingPunct="1"/>
            <a:r>
              <a:rPr lang="en-US" b="1" dirty="0" smtClean="0"/>
              <a:t>OBJECTIVE 25-5</a:t>
            </a:r>
            <a:r>
              <a:rPr lang="en-US" b="1" dirty="0" smtClean="0">
                <a:cs typeface="Arial" charset="0"/>
              </a:rPr>
              <a:t>| Discuss the use of chunking and hierarchies in effortful processing.</a:t>
            </a:r>
          </a:p>
        </p:txBody>
      </p:sp>
    </p:spTree>
    <p:extLst>
      <p:ext uri="{BB962C8B-B14F-4D97-AF65-F5344CB8AC3E}">
        <p14:creationId xmlns:p14="http://schemas.microsoft.com/office/powerpoint/2010/main" val="39672604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14631D1B-DD37-4115-BD7F-20C9D22A1D85}" type="slidenum">
              <a:rPr lang="en-US"/>
              <a:pPr/>
              <a:t>204</a:t>
            </a:fld>
            <a:endParaRPr lang="en-US"/>
          </a:p>
        </p:txBody>
      </p:sp>
      <p:sp>
        <p:nvSpPr>
          <p:cNvPr id="1102850" name="Rectangle 2"/>
          <p:cNvSpPr>
            <a:spLocks noGrp="1" noRot="1" noChangeAspect="1" noChangeArrowheads="1" noTextEdit="1"/>
          </p:cNvSpPr>
          <p:nvPr>
            <p:ph type="sldImg"/>
          </p:nvPr>
        </p:nvSpPr>
        <p:spPr>
          <a:ln/>
        </p:spPr>
      </p:sp>
      <p:sp>
        <p:nvSpPr>
          <p:cNvPr id="1102851" name="Rectangle 3"/>
          <p:cNvSpPr>
            <a:spLocks noGrp="1" noChangeArrowheads="1"/>
          </p:cNvSpPr>
          <p:nvPr>
            <p:ph type="body" idx="1"/>
          </p:nvPr>
        </p:nvSpPr>
        <p:spPr/>
        <p:txBody>
          <a:bodyPr/>
          <a:lstStyle/>
          <a:p>
            <a:endParaRPr lang="en-US" b="1" dirty="0">
              <a:cs typeface="Arial" charset="0"/>
            </a:endParaRPr>
          </a:p>
        </p:txBody>
      </p:sp>
    </p:spTree>
    <p:extLst>
      <p:ext uri="{BB962C8B-B14F-4D97-AF65-F5344CB8AC3E}">
        <p14:creationId xmlns:p14="http://schemas.microsoft.com/office/powerpoint/2010/main" val="1727497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initial stage in classical conditioning when an association between a neutral stimulus and a US takes place.</a:t>
            </a:r>
          </a:p>
          <a:p>
            <a:r>
              <a:rPr lang="en-US" dirty="0" smtClean="0"/>
              <a:t>Neutral stimulus needs to come before the UCS for conditioning to occur.</a:t>
            </a:r>
          </a:p>
          <a:p>
            <a:r>
              <a:rPr lang="en-US" dirty="0" smtClean="0"/>
              <a:t>The time between the two stimuli should be about half a second.</a:t>
            </a:r>
          </a:p>
          <a:p>
            <a:r>
              <a:rPr lang="en-US" dirty="0" smtClean="0"/>
              <a:t>It must be reliably predicted by the subject in order to make the connection, thus the CS (NS) must reliably predict the presentation of the UCS</a:t>
            </a:r>
          </a:p>
          <a:p>
            <a:endParaRPr lang="en-US" dirty="0"/>
          </a:p>
        </p:txBody>
      </p:sp>
      <p:sp>
        <p:nvSpPr>
          <p:cNvPr id="4" name="Footer Placeholder 3"/>
          <p:cNvSpPr>
            <a:spLocks noGrp="1"/>
          </p:cNvSpPr>
          <p:nvPr>
            <p:ph type="ftr" sz="quarter" idx="10"/>
          </p:nvPr>
        </p:nvSpPr>
        <p:spPr/>
        <p:txBody>
          <a:bodyPr/>
          <a:lstStyle/>
          <a:p>
            <a:r>
              <a:rPr lang="en-US" smtClean="0"/>
              <a:t>Psychology 7e in Modules</a:t>
            </a:r>
            <a:endParaRPr lang="en-US" dirty="0"/>
          </a:p>
        </p:txBody>
      </p:sp>
      <p:sp>
        <p:nvSpPr>
          <p:cNvPr id="5" name="Slide Number Placeholder 4"/>
          <p:cNvSpPr>
            <a:spLocks noGrp="1"/>
          </p:cNvSpPr>
          <p:nvPr>
            <p:ph type="sldNum" sz="quarter" idx="11"/>
          </p:nvPr>
        </p:nvSpPr>
        <p:spPr/>
        <p:txBody>
          <a:bodyPr/>
          <a:lstStyle/>
          <a:p>
            <a:fld id="{16F94064-72EC-4BF0-8C54-131D8C6D80E3}" type="slidenum">
              <a:rPr lang="en-US" smtClean="0"/>
              <a:pPr/>
              <a:t>17</a:t>
            </a:fld>
            <a:endParaRPr lang="en-US" dirty="0"/>
          </a:p>
        </p:txBody>
      </p:sp>
    </p:spTree>
    <p:extLst>
      <p:ext uri="{BB962C8B-B14F-4D97-AF65-F5344CB8AC3E}">
        <p14:creationId xmlns:p14="http://schemas.microsoft.com/office/powerpoint/2010/main" val="149703905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3AE312E4-4703-47E1-B439-D2EA50CDFC1E}" type="slidenum">
              <a:rPr lang="en-US"/>
              <a:pPr/>
              <a:t>205</a:t>
            </a:fld>
            <a:endParaRPr lang="en-US"/>
          </a:p>
        </p:txBody>
      </p:sp>
      <p:sp>
        <p:nvSpPr>
          <p:cNvPr id="1104898" name="Rectangle 2"/>
          <p:cNvSpPr>
            <a:spLocks noGrp="1" noRot="1" noChangeAspect="1" noChangeArrowheads="1" noTextEdit="1"/>
          </p:cNvSpPr>
          <p:nvPr>
            <p:ph type="sldImg"/>
          </p:nvPr>
        </p:nvSpPr>
        <p:spPr>
          <a:ln/>
        </p:spPr>
      </p:sp>
      <p:sp>
        <p:nvSpPr>
          <p:cNvPr id="1104899" name="Rectangle 3"/>
          <p:cNvSpPr>
            <a:spLocks noGrp="1" noChangeArrowheads="1"/>
          </p:cNvSpPr>
          <p:nvPr>
            <p:ph type="body" idx="1"/>
          </p:nvPr>
        </p:nvSpPr>
        <p:spPr/>
        <p:txBody>
          <a:bodyPr/>
          <a:lstStyle/>
          <a:p>
            <a:r>
              <a:rPr lang="en-US" b="1" dirty="0"/>
              <a:t>OBJECTIVE 26-1</a:t>
            </a:r>
            <a:r>
              <a:rPr lang="en-US" b="1" dirty="0">
                <a:cs typeface="Arial" charset="0"/>
              </a:rPr>
              <a:t>| Contrast two types of sensory memory.</a:t>
            </a:r>
          </a:p>
        </p:txBody>
      </p:sp>
    </p:spTree>
    <p:extLst>
      <p:ext uri="{BB962C8B-B14F-4D97-AF65-F5344CB8AC3E}">
        <p14:creationId xmlns:p14="http://schemas.microsoft.com/office/powerpoint/2010/main" val="198334910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BCDCE6FE-4596-42B3-9FD7-1588B9E098AC}" type="slidenum">
              <a:rPr lang="en-US"/>
              <a:pPr/>
              <a:t>208</a:t>
            </a:fld>
            <a:endParaRPr lang="en-US"/>
          </a:p>
        </p:txBody>
      </p:sp>
      <p:sp>
        <p:nvSpPr>
          <p:cNvPr id="1112066" name="Rectangle 2"/>
          <p:cNvSpPr>
            <a:spLocks noGrp="1" noRot="1" noChangeAspect="1" noChangeArrowheads="1" noTextEdit="1"/>
          </p:cNvSpPr>
          <p:nvPr>
            <p:ph type="sldImg"/>
          </p:nvPr>
        </p:nvSpPr>
        <p:spPr>
          <a:ln/>
        </p:spPr>
      </p:sp>
      <p:sp>
        <p:nvSpPr>
          <p:cNvPr id="1112067" name="Rectangle 3"/>
          <p:cNvSpPr>
            <a:spLocks noGrp="1" noChangeArrowheads="1"/>
          </p:cNvSpPr>
          <p:nvPr>
            <p:ph type="body" idx="1"/>
          </p:nvPr>
        </p:nvSpPr>
        <p:spPr/>
        <p:txBody>
          <a:bodyPr/>
          <a:lstStyle/>
          <a:p>
            <a:r>
              <a:rPr lang="en-US" b="1" dirty="0"/>
              <a:t>OBJECTIVE 26-2</a:t>
            </a:r>
            <a:r>
              <a:rPr lang="en-US" b="1" dirty="0">
                <a:cs typeface="Arial" charset="0"/>
              </a:rPr>
              <a:t>| Describe the duration and working capacity of short-term memory.</a:t>
            </a:r>
          </a:p>
        </p:txBody>
      </p:sp>
    </p:spTree>
    <p:extLst>
      <p:ext uri="{BB962C8B-B14F-4D97-AF65-F5344CB8AC3E}">
        <p14:creationId xmlns:p14="http://schemas.microsoft.com/office/powerpoint/2010/main" val="317720467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can we improve working memory?</a:t>
            </a:r>
          </a:p>
          <a:p>
            <a:r>
              <a:rPr lang="en-US" dirty="0" smtClean="0"/>
              <a:t>Doodle</a:t>
            </a:r>
          </a:p>
          <a:p>
            <a:r>
              <a:rPr lang="en-US" dirty="0" smtClean="0"/>
              <a:t>De-clutter</a:t>
            </a:r>
          </a:p>
          <a:p>
            <a:r>
              <a:rPr lang="en-US" dirty="0" smtClean="0"/>
              <a:t>Get creative</a:t>
            </a:r>
          </a:p>
          <a:p>
            <a:r>
              <a:rPr lang="en-US" dirty="0" smtClean="0"/>
              <a:t>Exercise outdoors</a:t>
            </a:r>
            <a:endParaRPr lang="en-US" dirty="0"/>
          </a:p>
        </p:txBody>
      </p:sp>
      <p:sp>
        <p:nvSpPr>
          <p:cNvPr id="4" name="Footer Placeholder 3"/>
          <p:cNvSpPr>
            <a:spLocks noGrp="1"/>
          </p:cNvSpPr>
          <p:nvPr>
            <p:ph type="ftr" sz="quarter" idx="10"/>
          </p:nvPr>
        </p:nvSpPr>
        <p:spPr/>
        <p:txBody>
          <a:bodyPr/>
          <a:lstStyle/>
          <a:p>
            <a:r>
              <a:rPr lang="en-US" smtClean="0"/>
              <a:t>Psychology 7e in Modules</a:t>
            </a:r>
            <a:endParaRPr lang="en-US" dirty="0"/>
          </a:p>
        </p:txBody>
      </p:sp>
      <p:sp>
        <p:nvSpPr>
          <p:cNvPr id="5" name="Slide Number Placeholder 4"/>
          <p:cNvSpPr>
            <a:spLocks noGrp="1"/>
          </p:cNvSpPr>
          <p:nvPr>
            <p:ph type="sldNum" sz="quarter" idx="11"/>
          </p:nvPr>
        </p:nvSpPr>
        <p:spPr/>
        <p:txBody>
          <a:bodyPr/>
          <a:lstStyle/>
          <a:p>
            <a:fld id="{F1FC8F85-06DF-4F70-87A0-CEB6D87384BC}" type="slidenum">
              <a:rPr lang="en-US" smtClean="0"/>
              <a:pPr/>
              <a:t>212</a:t>
            </a:fld>
            <a:endParaRPr lang="en-US" dirty="0"/>
          </a:p>
        </p:txBody>
      </p:sp>
    </p:spTree>
    <p:extLst>
      <p:ext uri="{BB962C8B-B14F-4D97-AF65-F5344CB8AC3E}">
        <p14:creationId xmlns:p14="http://schemas.microsoft.com/office/powerpoint/2010/main" val="29709971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1B89DB52-F16F-421A-A7D6-8639DF91EF73}" type="slidenum">
              <a:rPr lang="en-US"/>
              <a:pPr/>
              <a:t>213</a:t>
            </a:fld>
            <a:endParaRPr lang="en-US"/>
          </a:p>
        </p:txBody>
      </p:sp>
      <p:sp>
        <p:nvSpPr>
          <p:cNvPr id="1119234" name="Rectangle 2"/>
          <p:cNvSpPr>
            <a:spLocks noGrp="1" noRot="1" noChangeAspect="1" noChangeArrowheads="1" noTextEdit="1"/>
          </p:cNvSpPr>
          <p:nvPr>
            <p:ph type="sldImg"/>
          </p:nvPr>
        </p:nvSpPr>
        <p:spPr>
          <a:ln/>
        </p:spPr>
      </p:sp>
      <p:sp>
        <p:nvSpPr>
          <p:cNvPr id="1119235" name="Rectangle 3"/>
          <p:cNvSpPr>
            <a:spLocks noGrp="1" noChangeArrowheads="1"/>
          </p:cNvSpPr>
          <p:nvPr>
            <p:ph type="body" idx="1"/>
          </p:nvPr>
        </p:nvSpPr>
        <p:spPr/>
        <p:txBody>
          <a:bodyPr/>
          <a:lstStyle/>
          <a:p>
            <a:r>
              <a:rPr lang="en-US" b="1" dirty="0"/>
              <a:t>OBJECTIVE 26-3</a:t>
            </a:r>
            <a:r>
              <a:rPr lang="en-US" b="1" dirty="0">
                <a:cs typeface="Arial" charset="0"/>
              </a:rPr>
              <a:t>| Describe the capacity and duration of long-term memory.</a:t>
            </a:r>
          </a:p>
        </p:txBody>
      </p:sp>
    </p:spTree>
    <p:extLst>
      <p:ext uri="{BB962C8B-B14F-4D97-AF65-F5344CB8AC3E}">
        <p14:creationId xmlns:p14="http://schemas.microsoft.com/office/powerpoint/2010/main" val="262848142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Estimates on capacity are similar to 2.5 petabytes (million gigabytes).  If your brain worked like a digital recorder, you could hold 3 million hours of TV shows </a:t>
            </a:r>
          </a:p>
          <a:p>
            <a:endParaRPr lang="en-US" dirty="0" smtClean="0"/>
          </a:p>
          <a:p>
            <a:r>
              <a:rPr lang="en-US" dirty="0" smtClean="0"/>
              <a:t>The human brain consists of about one billion neurons. Each neuron forms about 1,000 connections to other neurons, amounting to more than a trillion connections. If each neuron could only help store a single memory, running out of space would be a problem. You might have only a few gigabytes of storage space, similar to the space in an iPod or a USB flash drive. Yet neurons combine so that each one helps with many memories at a time, exponentially increasing the brain’s memory storage capacity to something closer to around 2.5 petabytes (or a million gigabytes). For comparison, if your brain worked like a digital video recorder in a television, 2.5 petabytes would be enough to hold three million hours of TV shows. You would have to leave the TV running continuously for more than 300 years to use up all that storage</a:t>
            </a:r>
          </a:p>
          <a:p>
            <a:endParaRPr lang="en-US" dirty="0"/>
          </a:p>
        </p:txBody>
      </p:sp>
      <p:sp>
        <p:nvSpPr>
          <p:cNvPr id="4" name="Footer Placeholder 3"/>
          <p:cNvSpPr>
            <a:spLocks noGrp="1"/>
          </p:cNvSpPr>
          <p:nvPr>
            <p:ph type="ftr" sz="quarter" idx="10"/>
          </p:nvPr>
        </p:nvSpPr>
        <p:spPr/>
        <p:txBody>
          <a:bodyPr/>
          <a:lstStyle/>
          <a:p>
            <a:r>
              <a:rPr lang="en-US" smtClean="0"/>
              <a:t>Psychology 7e in Modules</a:t>
            </a:r>
            <a:endParaRPr lang="en-US" dirty="0"/>
          </a:p>
        </p:txBody>
      </p:sp>
      <p:sp>
        <p:nvSpPr>
          <p:cNvPr id="5" name="Slide Number Placeholder 4"/>
          <p:cNvSpPr>
            <a:spLocks noGrp="1"/>
          </p:cNvSpPr>
          <p:nvPr>
            <p:ph type="sldNum" sz="quarter" idx="11"/>
          </p:nvPr>
        </p:nvSpPr>
        <p:spPr/>
        <p:txBody>
          <a:bodyPr/>
          <a:lstStyle/>
          <a:p>
            <a:fld id="{16F94064-72EC-4BF0-8C54-131D8C6D80E3}" type="slidenum">
              <a:rPr lang="en-US" smtClean="0"/>
              <a:pPr/>
              <a:t>214</a:t>
            </a:fld>
            <a:endParaRPr lang="en-US" dirty="0"/>
          </a:p>
        </p:txBody>
      </p:sp>
    </p:spTree>
    <p:extLst>
      <p:ext uri="{BB962C8B-B14F-4D97-AF65-F5344CB8AC3E}">
        <p14:creationId xmlns:p14="http://schemas.microsoft.com/office/powerpoint/2010/main" val="3920822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Eidetic Memory vs. Superior Autobiographical Memory</a:t>
            </a:r>
            <a:endParaRPr lang="en-US" dirty="0"/>
          </a:p>
        </p:txBody>
      </p:sp>
      <p:sp>
        <p:nvSpPr>
          <p:cNvPr id="4" name="Footer Placeholder 3"/>
          <p:cNvSpPr>
            <a:spLocks noGrp="1"/>
          </p:cNvSpPr>
          <p:nvPr>
            <p:ph type="ftr" sz="quarter" idx="10"/>
          </p:nvPr>
        </p:nvSpPr>
        <p:spPr/>
        <p:txBody>
          <a:bodyPr/>
          <a:lstStyle/>
          <a:p>
            <a:r>
              <a:rPr lang="en-US" smtClean="0"/>
              <a:t>Psychology 7e in Modules</a:t>
            </a:r>
            <a:endParaRPr lang="en-US" dirty="0"/>
          </a:p>
        </p:txBody>
      </p:sp>
      <p:sp>
        <p:nvSpPr>
          <p:cNvPr id="5" name="Slide Number Placeholder 4"/>
          <p:cNvSpPr>
            <a:spLocks noGrp="1"/>
          </p:cNvSpPr>
          <p:nvPr>
            <p:ph type="sldNum" sz="quarter" idx="11"/>
          </p:nvPr>
        </p:nvSpPr>
        <p:spPr/>
        <p:txBody>
          <a:bodyPr/>
          <a:lstStyle/>
          <a:p>
            <a:fld id="{F1FC8F85-06DF-4F70-87A0-CEB6D87384BC}" type="slidenum">
              <a:rPr lang="en-US" smtClean="0"/>
              <a:pPr/>
              <a:t>215</a:t>
            </a:fld>
            <a:endParaRPr lang="en-US" dirty="0"/>
          </a:p>
        </p:txBody>
      </p:sp>
    </p:spTree>
    <p:extLst>
      <p:ext uri="{BB962C8B-B14F-4D97-AF65-F5344CB8AC3E}">
        <p14:creationId xmlns:p14="http://schemas.microsoft.com/office/powerpoint/2010/main" val="218248882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74FE8941-57BC-4935-9A01-3D3086F51314}" type="slidenum">
              <a:rPr lang="en-US"/>
              <a:pPr/>
              <a:t>216</a:t>
            </a:fld>
            <a:endParaRPr lang="en-US"/>
          </a:p>
        </p:txBody>
      </p:sp>
      <p:sp>
        <p:nvSpPr>
          <p:cNvPr id="1127426" name="Rectangle 2"/>
          <p:cNvSpPr>
            <a:spLocks noGrp="1" noRot="1" noChangeAspect="1" noChangeArrowheads="1" noTextEdit="1"/>
          </p:cNvSpPr>
          <p:nvPr>
            <p:ph type="sldImg"/>
          </p:nvPr>
        </p:nvSpPr>
        <p:spPr>
          <a:ln/>
        </p:spPr>
      </p:sp>
      <p:sp>
        <p:nvSpPr>
          <p:cNvPr id="1127427" name="Rectangle 3"/>
          <p:cNvSpPr>
            <a:spLocks noGrp="1" noChangeArrowheads="1"/>
          </p:cNvSpPr>
          <p:nvPr>
            <p:ph type="body" idx="1"/>
          </p:nvPr>
        </p:nvSpPr>
        <p:spPr/>
        <p:txBody>
          <a:bodyPr/>
          <a:lstStyle/>
          <a:p>
            <a:endParaRPr lang="en-US" b="1" dirty="0">
              <a:cs typeface="Arial" charset="0"/>
            </a:endParaRPr>
          </a:p>
        </p:txBody>
      </p:sp>
    </p:spTree>
    <p:extLst>
      <p:ext uri="{BB962C8B-B14F-4D97-AF65-F5344CB8AC3E}">
        <p14:creationId xmlns:p14="http://schemas.microsoft.com/office/powerpoint/2010/main" val="267258897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7448C4FD-2CA2-40C9-AA08-6F7FC70F0A1C}" type="slidenum">
              <a:rPr lang="en-US"/>
              <a:pPr/>
              <a:t>217</a:t>
            </a:fld>
            <a:endParaRPr lang="en-US"/>
          </a:p>
        </p:txBody>
      </p:sp>
      <p:sp>
        <p:nvSpPr>
          <p:cNvPr id="1129474" name="Rectangle 2"/>
          <p:cNvSpPr>
            <a:spLocks noGrp="1" noRot="1" noChangeAspect="1" noChangeArrowheads="1" noTextEdit="1"/>
          </p:cNvSpPr>
          <p:nvPr>
            <p:ph type="sldImg"/>
          </p:nvPr>
        </p:nvSpPr>
        <p:spPr>
          <a:ln/>
        </p:spPr>
      </p:sp>
      <p:sp>
        <p:nvSpPr>
          <p:cNvPr id="1129475" name="Rectangle 3"/>
          <p:cNvSpPr>
            <a:spLocks noGrp="1" noChangeArrowheads="1"/>
          </p:cNvSpPr>
          <p:nvPr>
            <p:ph type="body" idx="1"/>
          </p:nvPr>
        </p:nvSpPr>
        <p:spPr/>
        <p:txBody>
          <a:bodyPr/>
          <a:lstStyle/>
          <a:p>
            <a:r>
              <a:rPr lang="en-US" b="1" dirty="0"/>
              <a:t>OBJECTIVE 26-5</a:t>
            </a:r>
            <a:r>
              <a:rPr lang="en-US" b="1" dirty="0">
                <a:cs typeface="Arial" charset="0"/>
              </a:rPr>
              <a:t>| Discuss some ways stress hormones can affect memory.</a:t>
            </a:r>
          </a:p>
        </p:txBody>
      </p:sp>
    </p:spTree>
    <p:extLst>
      <p:ext uri="{BB962C8B-B14F-4D97-AF65-F5344CB8AC3E}">
        <p14:creationId xmlns:p14="http://schemas.microsoft.com/office/powerpoint/2010/main" val="282612330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2C333A62-9ED3-4170-9CE0-B4E07A4D05B3}" type="slidenum">
              <a:rPr lang="en-US"/>
              <a:pPr/>
              <a:t>218</a:t>
            </a:fld>
            <a:endParaRPr lang="en-US"/>
          </a:p>
        </p:txBody>
      </p:sp>
      <p:sp>
        <p:nvSpPr>
          <p:cNvPr id="1067010" name="Rectangle 2"/>
          <p:cNvSpPr>
            <a:spLocks noGrp="1" noRot="1" noChangeAspect="1" noChangeArrowheads="1" noTextEdit="1"/>
          </p:cNvSpPr>
          <p:nvPr>
            <p:ph type="sldImg"/>
          </p:nvPr>
        </p:nvSpPr>
        <p:spPr>
          <a:ln/>
        </p:spPr>
      </p:sp>
      <p:sp>
        <p:nvSpPr>
          <p:cNvPr id="1067011" name="Rectangle 3"/>
          <p:cNvSpPr>
            <a:spLocks noGrp="1" noChangeArrowheads="1"/>
          </p:cNvSpPr>
          <p:nvPr>
            <p:ph type="body" idx="1"/>
          </p:nvPr>
        </p:nvSpPr>
        <p:spPr/>
        <p:txBody>
          <a:bodyPr/>
          <a:lstStyle/>
          <a:p>
            <a:r>
              <a:rPr lang="en-US" b="1" dirty="0" smtClean="0">
                <a:cs typeface="Arial" charset="0"/>
              </a:rPr>
              <a:t>Episodic Memory</a:t>
            </a:r>
          </a:p>
          <a:p>
            <a:r>
              <a:rPr lang="en-US" b="1" dirty="0" smtClean="0">
                <a:cs typeface="Arial" charset="0"/>
              </a:rPr>
              <a:t>Memory of a specific event</a:t>
            </a:r>
          </a:p>
          <a:p>
            <a:r>
              <a:rPr lang="en-US" b="1" dirty="0" smtClean="0">
                <a:cs typeface="Arial" charset="0"/>
              </a:rPr>
              <a:t>“Flashbulb Memory”</a:t>
            </a:r>
          </a:p>
          <a:p>
            <a:r>
              <a:rPr lang="en-US" b="1" dirty="0" smtClean="0">
                <a:cs typeface="Arial" charset="0"/>
              </a:rPr>
              <a:t>Great detail</a:t>
            </a:r>
          </a:p>
          <a:p>
            <a:r>
              <a:rPr lang="en-US" b="1" dirty="0" smtClean="0">
                <a:cs typeface="Arial" charset="0"/>
              </a:rPr>
              <a:t>Makes impression on us</a:t>
            </a:r>
          </a:p>
          <a:p>
            <a:r>
              <a:rPr lang="en-US" b="1" dirty="0" smtClean="0">
                <a:cs typeface="Arial" charset="0"/>
              </a:rPr>
              <a:t>Emotional connection</a:t>
            </a:r>
          </a:p>
          <a:p>
            <a:r>
              <a:rPr lang="en-US" b="1" dirty="0" smtClean="0">
                <a:cs typeface="Arial" charset="0"/>
              </a:rPr>
              <a:t>Examples:</a:t>
            </a:r>
          </a:p>
          <a:p>
            <a:r>
              <a:rPr lang="en-US" b="1" dirty="0" smtClean="0">
                <a:cs typeface="Arial" charset="0"/>
              </a:rPr>
              <a:t>9/11, wedding day, birth of a child </a:t>
            </a:r>
          </a:p>
          <a:p>
            <a:endParaRPr lang="en-US" b="1" dirty="0">
              <a:cs typeface="Arial" charset="0"/>
            </a:endParaRPr>
          </a:p>
        </p:txBody>
      </p:sp>
    </p:spTree>
    <p:extLst>
      <p:ext uri="{BB962C8B-B14F-4D97-AF65-F5344CB8AC3E}">
        <p14:creationId xmlns:p14="http://schemas.microsoft.com/office/powerpoint/2010/main" val="286693652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t>Psychology 7e in Modules</a:t>
            </a:r>
          </a:p>
        </p:txBody>
      </p:sp>
      <p:sp>
        <p:nvSpPr>
          <p:cNvPr id="5" name="Rectangle 7"/>
          <p:cNvSpPr>
            <a:spLocks noGrp="1" noChangeArrowheads="1"/>
          </p:cNvSpPr>
          <p:nvPr>
            <p:ph type="sldNum" sz="quarter" idx="5"/>
          </p:nvPr>
        </p:nvSpPr>
        <p:spPr>
          <a:ln/>
        </p:spPr>
        <p:txBody>
          <a:bodyPr/>
          <a:lstStyle/>
          <a:p>
            <a:fld id="{CC904464-5F9A-4AB3-955C-D33ED31A5474}" type="slidenum">
              <a:rPr lang="en-US"/>
              <a:pPr/>
              <a:t>219</a:t>
            </a:fld>
            <a:endParaRPr lang="en-US"/>
          </a:p>
        </p:txBody>
      </p:sp>
      <p:sp>
        <p:nvSpPr>
          <p:cNvPr id="1131522" name="Rectangle 2"/>
          <p:cNvSpPr>
            <a:spLocks noGrp="1" noRot="1" noChangeAspect="1" noChangeArrowheads="1" noTextEdit="1"/>
          </p:cNvSpPr>
          <p:nvPr>
            <p:ph type="sldImg"/>
          </p:nvPr>
        </p:nvSpPr>
        <p:spPr>
          <a:ln/>
        </p:spPr>
      </p:sp>
      <p:sp>
        <p:nvSpPr>
          <p:cNvPr id="1131523" name="Rectangle 3"/>
          <p:cNvSpPr>
            <a:spLocks noGrp="1" noChangeArrowheads="1"/>
          </p:cNvSpPr>
          <p:nvPr>
            <p:ph type="body" idx="1"/>
          </p:nvPr>
        </p:nvSpPr>
        <p:spPr/>
        <p:txBody>
          <a:bodyPr/>
          <a:lstStyle/>
          <a:p>
            <a:r>
              <a:rPr lang="en-US" b="1" dirty="0"/>
              <a:t>OBJECTIVE 26-6</a:t>
            </a:r>
            <a:r>
              <a:rPr lang="en-US" b="1" dirty="0">
                <a:cs typeface="Arial" charset="0"/>
              </a:rPr>
              <a:t>| Distinguish between implicit and explicit memory, and identify the main brain structure associated with each.</a:t>
            </a:r>
          </a:p>
        </p:txBody>
      </p:sp>
    </p:spTree>
    <p:extLst>
      <p:ext uri="{BB962C8B-B14F-4D97-AF65-F5344CB8AC3E}">
        <p14:creationId xmlns:p14="http://schemas.microsoft.com/office/powerpoint/2010/main" val="505549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endParaRPr lang="en-US"/>
          </a:p>
        </p:txBody>
      </p:sp>
      <p:sp>
        <p:nvSpPr>
          <p:cNvPr id="17" name="Footer Placeholder 16"/>
          <p:cNvSpPr>
            <a:spLocks noGrp="1"/>
          </p:cNvSpPr>
          <p:nvPr>
            <p:ph type="ftr" sz="quarter" idx="11"/>
          </p:nvPr>
        </p:nvSpPr>
        <p:spPr/>
        <p:txBody>
          <a:bodyPr/>
          <a:lstStyle/>
          <a:p>
            <a:r>
              <a:rPr lang="en-US" smtClean="0"/>
              <a:t>Psychology 7e in Modules</a:t>
            </a:r>
            <a:endParaRPr lang="en-US"/>
          </a:p>
        </p:txBody>
      </p:sp>
      <p:sp>
        <p:nvSpPr>
          <p:cNvPr id="29" name="Slide Number Placeholder 28"/>
          <p:cNvSpPr>
            <a:spLocks noGrp="1"/>
          </p:cNvSpPr>
          <p:nvPr>
            <p:ph type="sldNum" sz="quarter" idx="12"/>
          </p:nvPr>
        </p:nvSpPr>
        <p:spPr/>
        <p:txBody>
          <a:bodyPr/>
          <a:lstStyle/>
          <a:p>
            <a:fld id="{0F6A2F80-1B42-4132-BF3A-446AA6F758C2}"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Psychology 7e in Modules</a:t>
            </a:r>
            <a:endParaRPr lang="en-US"/>
          </a:p>
        </p:txBody>
      </p:sp>
      <p:sp>
        <p:nvSpPr>
          <p:cNvPr id="6" name="Slide Number Placeholder 5"/>
          <p:cNvSpPr>
            <a:spLocks noGrp="1"/>
          </p:cNvSpPr>
          <p:nvPr>
            <p:ph type="sldNum" sz="quarter" idx="12"/>
          </p:nvPr>
        </p:nvSpPr>
        <p:spPr/>
        <p:txBody>
          <a:bodyPr/>
          <a:lstStyle/>
          <a:p>
            <a:fld id="{2DA57F2E-9950-4EF5-9F78-4CB0100CC7F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Psychology 7e in Modules</a:t>
            </a:r>
            <a:endParaRPr lang="en-US"/>
          </a:p>
        </p:txBody>
      </p:sp>
      <p:sp>
        <p:nvSpPr>
          <p:cNvPr id="6" name="Slide Number Placeholder 5"/>
          <p:cNvSpPr>
            <a:spLocks noGrp="1"/>
          </p:cNvSpPr>
          <p:nvPr>
            <p:ph type="sldNum" sz="quarter" idx="12"/>
          </p:nvPr>
        </p:nvSpPr>
        <p:spPr/>
        <p:txBody>
          <a:bodyPr/>
          <a:lstStyle/>
          <a:p>
            <a:fld id="{251DD6B4-2350-424D-B7F2-36B29359326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a:t>Psychology 7e in Modules</a:t>
            </a: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34019049-2899-4996-864E-A7D555D4241C}" type="slidenum">
              <a:rPr lang="en-US"/>
              <a:pPr/>
              <a:t>‹#›</a:t>
            </a:fld>
            <a:endParaRPr lang="en-US"/>
          </a:p>
        </p:txBody>
      </p:sp>
    </p:spTree>
    <p:extLst>
      <p:ext uri="{BB962C8B-B14F-4D97-AF65-F5344CB8AC3E}">
        <p14:creationId xmlns:p14="http://schemas.microsoft.com/office/powerpoint/2010/main" val="3479003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r>
              <a:rPr lang="en-US"/>
              <a:t>Psychology 7e in Modules</a:t>
            </a: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ECCE5A0-DBD7-4E6E-A084-D11AC024F23F}" type="slidenum">
              <a:rPr lang="en-US"/>
              <a:pPr/>
              <a:t>‹#›</a:t>
            </a:fld>
            <a:endParaRPr lang="en-US"/>
          </a:p>
        </p:txBody>
      </p:sp>
    </p:spTree>
    <p:extLst>
      <p:ext uri="{BB962C8B-B14F-4D97-AF65-F5344CB8AC3E}">
        <p14:creationId xmlns:p14="http://schemas.microsoft.com/office/powerpoint/2010/main" val="761765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p>
        </p:txBody>
      </p:sp>
      <p:sp>
        <p:nvSpPr>
          <p:cNvPr id="6" name="Slide Number Placeholder 5"/>
          <p:cNvSpPr>
            <a:spLocks noGrp="1"/>
          </p:cNvSpPr>
          <p:nvPr>
            <p:ph type="sldNum" sz="quarter" idx="11"/>
          </p:nvPr>
        </p:nvSpPr>
        <p:spPr>
          <a:xfrm>
            <a:off x="6553200" y="6248400"/>
            <a:ext cx="2133600" cy="457200"/>
          </a:xfrm>
        </p:spPr>
        <p:txBody>
          <a:bodyPr/>
          <a:lstStyle>
            <a:lvl1pPr>
              <a:defRPr/>
            </a:lvl1pPr>
          </a:lstStyle>
          <a:p>
            <a:fld id="{B64C39D4-2001-4397-81E4-AC792DB9B675}" type="slidenum">
              <a:rPr lang="en-US"/>
              <a:pPr/>
              <a:t>‹#›</a:t>
            </a:fld>
            <a:endParaRPr lang="en-US"/>
          </a:p>
        </p:txBody>
      </p:sp>
    </p:spTree>
    <p:extLst>
      <p:ext uri="{BB962C8B-B14F-4D97-AF65-F5344CB8AC3E}">
        <p14:creationId xmlns:p14="http://schemas.microsoft.com/office/powerpoint/2010/main" val="744319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r>
              <a:rPr lang="en-US"/>
              <a:t>Psychology 7e in Modules</a:t>
            </a: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FCA5DFA9-B8D8-49B5-8E27-D70D6B4FF155}" type="slidenum">
              <a:rPr lang="en-US"/>
              <a:pPr/>
              <a:t>‹#›</a:t>
            </a:fld>
            <a:endParaRPr lang="en-US"/>
          </a:p>
        </p:txBody>
      </p:sp>
    </p:spTree>
    <p:extLst>
      <p:ext uri="{BB962C8B-B14F-4D97-AF65-F5344CB8AC3E}">
        <p14:creationId xmlns:p14="http://schemas.microsoft.com/office/powerpoint/2010/main" val="526350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Psychology 7e in Modules</a:t>
            </a:r>
          </a:p>
        </p:txBody>
      </p:sp>
      <p:sp>
        <p:nvSpPr>
          <p:cNvPr id="6" name="Rectangle 6"/>
          <p:cNvSpPr>
            <a:spLocks noGrp="1" noChangeArrowheads="1"/>
          </p:cNvSpPr>
          <p:nvPr>
            <p:ph type="sldNum" sz="quarter" idx="12"/>
          </p:nvPr>
        </p:nvSpPr>
        <p:spPr>
          <a:ln/>
        </p:spPr>
        <p:txBody>
          <a:bodyPr/>
          <a:lstStyle>
            <a:lvl1pPr>
              <a:defRPr/>
            </a:lvl1pPr>
          </a:lstStyle>
          <a:p>
            <a:pPr>
              <a:defRPr/>
            </a:pPr>
            <a:fld id="{216EECC8-EFB9-4C5D-ADBF-6D872A1760E4}" type="slidenum">
              <a:rPr lang="en-US"/>
              <a:pPr>
                <a:defRPr/>
              </a:pPr>
              <a:t>‹#›</a:t>
            </a:fld>
            <a:endParaRPr lang="en-US"/>
          </a:p>
        </p:txBody>
      </p:sp>
    </p:spTree>
    <p:extLst>
      <p:ext uri="{BB962C8B-B14F-4D97-AF65-F5344CB8AC3E}">
        <p14:creationId xmlns:p14="http://schemas.microsoft.com/office/powerpoint/2010/main" val="3856745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Psychology 7e in Modules</a:t>
            </a:r>
          </a:p>
        </p:txBody>
      </p:sp>
      <p:sp>
        <p:nvSpPr>
          <p:cNvPr id="6" name="Rectangle 6"/>
          <p:cNvSpPr>
            <a:spLocks noGrp="1" noChangeArrowheads="1"/>
          </p:cNvSpPr>
          <p:nvPr>
            <p:ph type="sldNum" sz="quarter" idx="12"/>
          </p:nvPr>
        </p:nvSpPr>
        <p:spPr>
          <a:ln/>
        </p:spPr>
        <p:txBody>
          <a:bodyPr/>
          <a:lstStyle>
            <a:lvl1pPr>
              <a:defRPr/>
            </a:lvl1pPr>
          </a:lstStyle>
          <a:p>
            <a:pPr>
              <a:defRPr/>
            </a:pPr>
            <a:fld id="{FD2F15F7-B83A-4277-8FE7-BFAC6F55ACA3}" type="slidenum">
              <a:rPr lang="en-US"/>
              <a:pPr>
                <a:defRPr/>
              </a:pPr>
              <a:t>‹#›</a:t>
            </a:fld>
            <a:endParaRPr lang="en-US"/>
          </a:p>
        </p:txBody>
      </p:sp>
    </p:spTree>
    <p:extLst>
      <p:ext uri="{BB962C8B-B14F-4D97-AF65-F5344CB8AC3E}">
        <p14:creationId xmlns:p14="http://schemas.microsoft.com/office/powerpoint/2010/main" val="522725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Psychology 7e in Modules</a:t>
            </a:r>
            <a:endParaRPr lang="en-US"/>
          </a:p>
        </p:txBody>
      </p:sp>
      <p:sp>
        <p:nvSpPr>
          <p:cNvPr id="6" name="Slide Number Placeholder 5"/>
          <p:cNvSpPr>
            <a:spLocks noGrp="1"/>
          </p:cNvSpPr>
          <p:nvPr>
            <p:ph type="sldNum" sz="quarter" idx="12"/>
          </p:nvPr>
        </p:nvSpPr>
        <p:spPr/>
        <p:txBody>
          <a:bodyPr/>
          <a:lstStyle/>
          <a:p>
            <a:fld id="{3F52DF53-9DC3-4BD6-86DA-C080CFB28D2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Psychology 7e in Modules</a:t>
            </a:r>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55A0EC4A-033E-43CF-9F94-38FF6F2C40C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Psychology 7e in Modules</a:t>
            </a:r>
            <a:endParaRPr lang="en-US"/>
          </a:p>
        </p:txBody>
      </p:sp>
      <p:sp>
        <p:nvSpPr>
          <p:cNvPr id="7" name="Slide Number Placeholder 6"/>
          <p:cNvSpPr>
            <a:spLocks noGrp="1"/>
          </p:cNvSpPr>
          <p:nvPr>
            <p:ph type="sldNum" sz="quarter" idx="12"/>
          </p:nvPr>
        </p:nvSpPr>
        <p:spPr/>
        <p:txBody>
          <a:bodyPr/>
          <a:lstStyle/>
          <a:p>
            <a:fld id="{1710BB8D-2E67-461A-AA18-4829F3ACA39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Psychology 7e in Modules</a:t>
            </a:r>
            <a:endParaRPr lang="en-US"/>
          </a:p>
        </p:txBody>
      </p:sp>
      <p:sp>
        <p:nvSpPr>
          <p:cNvPr id="9" name="Slide Number Placeholder 8"/>
          <p:cNvSpPr>
            <a:spLocks noGrp="1"/>
          </p:cNvSpPr>
          <p:nvPr>
            <p:ph type="sldNum" sz="quarter" idx="12"/>
          </p:nvPr>
        </p:nvSpPr>
        <p:spPr/>
        <p:txBody>
          <a:bodyPr/>
          <a:lstStyle/>
          <a:p>
            <a:fld id="{F278A51D-DA8E-4B0C-A61C-84C8B254E17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Psychology 7e in Modules</a:t>
            </a:r>
            <a:endParaRPr lang="en-US"/>
          </a:p>
        </p:txBody>
      </p:sp>
      <p:sp>
        <p:nvSpPr>
          <p:cNvPr id="5" name="Slide Number Placeholder 4"/>
          <p:cNvSpPr>
            <a:spLocks noGrp="1"/>
          </p:cNvSpPr>
          <p:nvPr>
            <p:ph type="sldNum" sz="quarter" idx="12"/>
          </p:nvPr>
        </p:nvSpPr>
        <p:spPr/>
        <p:txBody>
          <a:bodyPr/>
          <a:lstStyle/>
          <a:p>
            <a:fld id="{0C43F557-D755-4372-8A3B-5CA92FE416E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Psychology 7e in Modules</a:t>
            </a:r>
            <a:endParaRPr lang="en-US"/>
          </a:p>
        </p:txBody>
      </p:sp>
      <p:sp>
        <p:nvSpPr>
          <p:cNvPr id="4" name="Slide Number Placeholder 3"/>
          <p:cNvSpPr>
            <a:spLocks noGrp="1"/>
          </p:cNvSpPr>
          <p:nvPr>
            <p:ph type="sldNum" sz="quarter" idx="12"/>
          </p:nvPr>
        </p:nvSpPr>
        <p:spPr/>
        <p:txBody>
          <a:bodyPr/>
          <a:lstStyle/>
          <a:p>
            <a:fld id="{7E428822-2180-4FCD-B5D1-ACE2AD537DD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Psychology 7e in Modules</a:t>
            </a:r>
            <a:endParaRPr lang="en-US"/>
          </a:p>
        </p:txBody>
      </p:sp>
      <p:sp>
        <p:nvSpPr>
          <p:cNvPr id="7" name="Slide Number Placeholder 6"/>
          <p:cNvSpPr>
            <a:spLocks noGrp="1"/>
          </p:cNvSpPr>
          <p:nvPr>
            <p:ph type="sldNum" sz="quarter" idx="12"/>
          </p:nvPr>
        </p:nvSpPr>
        <p:spPr/>
        <p:txBody>
          <a:bodyPr/>
          <a:lstStyle/>
          <a:p>
            <a:fld id="{25EA13FC-65D0-4463-AA18-3DA8E0A29F5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atin typeface="Berlin Sans FB" pitchFamily="34" charset="0"/>
              </a:defRPr>
            </a:lvl1pPr>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Psychology 7e in Modules</a:t>
            </a:r>
            <a:endParaRPr lang="en-US"/>
          </a:p>
        </p:txBody>
      </p:sp>
      <p:sp>
        <p:nvSpPr>
          <p:cNvPr id="7" name="Slide Number Placeholder 6"/>
          <p:cNvSpPr>
            <a:spLocks noGrp="1"/>
          </p:cNvSpPr>
          <p:nvPr>
            <p:ph type="sldNum" sz="quarter" idx="12"/>
          </p:nvPr>
        </p:nvSpPr>
        <p:spPr/>
        <p:txBody>
          <a:bodyPr/>
          <a:lstStyle/>
          <a:p>
            <a:fld id="{8DFC81B9-F19D-48B1-ADF7-1BCCC4E4097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latin typeface="Berlin Sans FB" pitchFamily="34" charset="0"/>
              </a:defRPr>
            </a:lvl1pPr>
          </a:lstStyle>
          <a:p>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latin typeface="Berlin Sans FB" pitchFamily="34" charset="0"/>
              </a:defRPr>
            </a:lvl1pPr>
          </a:lstStyle>
          <a:p>
            <a:r>
              <a:rPr lang="en-US" dirty="0" smtClean="0"/>
              <a:t>Psychology 7e in Modules</a:t>
            </a:r>
            <a:endParaRPr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latin typeface="Berlin Sans FB" pitchFamily="34" charset="0"/>
              </a:defRPr>
            </a:lvl1pPr>
          </a:lstStyle>
          <a:p>
            <a:fld id="{223C4C46-56D0-4979-BB08-CE33E6566435}"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4" r:id="rId12"/>
    <p:sldLayoutId id="2147483705" r:id="rId13"/>
    <p:sldLayoutId id="2147483706" r:id="rId14"/>
    <p:sldLayoutId id="2147483707" r:id="rId15"/>
    <p:sldLayoutId id="2147483708" r:id="rId16"/>
    <p:sldLayoutId id="2147483709" r:id="rId17"/>
  </p:sldLayoutIdLst>
  <p:hf hdr="0" ft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Berlin Sans FB" pitchFamily="34" charset="0"/>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Berlin Sans FB" pitchFamily="34" charset="0"/>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Berlin Sans FB" pitchFamily="34" charset="0"/>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Berlin Sans FB" pitchFamily="34" charset="0"/>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Berlin Sans FB" pitchFamily="34" charset="0"/>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10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hyperlink" Target="http://www.dailymotion.com/video/x1gn21d_bbc-documentary-horizon-the-creative-brain-how-insight-works_lifestyle" TargetMode="External"/><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15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15.xml"/><Relationship Id="rId4" Type="http://schemas.openxmlformats.org/officeDocument/2006/relationships/image" Target="../media/image136.jpeg"/></Relationships>
</file>

<file path=ppt/slides/_rels/slide17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2.xml"/></Relationships>
</file>

<file path=ppt/slides/_rels/slide17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5.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5.xml"/></Relationships>
</file>

<file path=ppt/slides/_rels/slide178.xml.rels><?xml version="1.0" encoding="UTF-8" standalone="yes"?>
<Relationships xmlns="http://schemas.openxmlformats.org/package/2006/relationships"><Relationship Id="rId3" Type="http://schemas.openxmlformats.org/officeDocument/2006/relationships/image" Target="../media/image140.gif"/><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6.xml"/></Relationships>
</file>

<file path=ppt/slides/_rels/slide199.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00.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5.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21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21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218.xml.rels><?xml version="1.0" encoding="UTF-8" standalone="yes"?>
<Relationships xmlns="http://schemas.openxmlformats.org/package/2006/relationships"><Relationship Id="rId3" Type="http://schemas.openxmlformats.org/officeDocument/2006/relationships/image" Target="../media/image162.jpeg"/><Relationship Id="rId7" Type="http://schemas.openxmlformats.org/officeDocument/2006/relationships/image" Target="../media/image166.jpeg"/><Relationship Id="rId2" Type="http://schemas.openxmlformats.org/officeDocument/2006/relationships/notesSlide" Target="../notesSlides/notesSlide98.xml"/><Relationship Id="rId1" Type="http://schemas.openxmlformats.org/officeDocument/2006/relationships/slideLayout" Target="../slideLayouts/slideLayout12.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s>
</file>

<file path=ppt/slides/_rels/slide21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220.xml.rels><?xml version="1.0" encoding="UTF-8" standalone="yes"?>
<Relationships xmlns="http://schemas.openxmlformats.org/package/2006/relationships"><Relationship Id="rId3" Type="http://schemas.openxmlformats.org/officeDocument/2006/relationships/image" Target="../media/image169.gif"/><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gif"/><Relationship Id="rId1" Type="http://schemas.openxmlformats.org/officeDocument/2006/relationships/slideLayout" Target="../slideLayouts/slideLayout1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30.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4.xml"/></Relationships>
</file>

<file path=ppt/slides/_rels/slide232.xml.rels><?xml version="1.0" encoding="UTF-8" standalone="yes"?>
<Relationships xmlns="http://schemas.openxmlformats.org/package/2006/relationships"><Relationship Id="rId2" Type="http://schemas.openxmlformats.org/officeDocument/2006/relationships/image" Target="../media/image175.gif"/><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image" Target="../media/image175.gif"/><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2" Type="http://schemas.openxmlformats.org/officeDocument/2006/relationships/image" Target="../media/image175.gif"/><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12.xml"/></Relationships>
</file>

<file path=ppt/slides/_rels/slide23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23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40.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4.xml"/></Relationships>
</file>

<file path=ppt/slides/_rels/slide242.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2.xml"/></Relationships>
</file>

<file path=ppt/slides/_rels/slide243.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05.xml"/><Relationship Id="rId1" Type="http://schemas.openxmlformats.org/officeDocument/2006/relationships/slideLayout" Target="../slideLayouts/slideLayout15.xml"/></Relationships>
</file>

<file path=ppt/slides/_rels/slide244.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06.xml"/><Relationship Id="rId1" Type="http://schemas.openxmlformats.org/officeDocument/2006/relationships/slideLayout" Target="../slideLayouts/slideLayout13.xml"/><Relationship Id="rId4" Type="http://schemas.openxmlformats.org/officeDocument/2006/relationships/image" Target="../media/image185.jpeg"/></Relationships>
</file>

<file path=ppt/slides/_rels/slide245.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247.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90.emf"/><Relationship Id="rId4" Type="http://schemas.openxmlformats.org/officeDocument/2006/relationships/oleObject" Target="../embeddings/oleObject1.bin"/></Relationships>
</file>

<file path=ppt/slides/_rels/slide252.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12.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12.xml"/></Relationships>
</file>

<file path=ppt/slides/_rels/slide257.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7.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7.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7.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7.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7.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7.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7.xml"/></Relationships>
</file>

<file path=ppt/slides/_rels/slide267.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21.xml"/><Relationship Id="rId1" Type="http://schemas.openxmlformats.org/officeDocument/2006/relationships/slideLayout" Target="../slideLayouts/slideLayout17.xml"/></Relationships>
</file>

<file path=ppt/slides/_rels/slide268.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22.xml"/><Relationship Id="rId1" Type="http://schemas.openxmlformats.org/officeDocument/2006/relationships/slideLayout" Target="../slideLayouts/slideLayout17.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70.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7.xml"/></Relationships>
</file>

<file path=ppt/slides/_rels/slide27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25.xml"/><Relationship Id="rId1" Type="http://schemas.openxmlformats.org/officeDocument/2006/relationships/slideLayout" Target="../slideLayouts/slideLayout17.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7.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7.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7.xml"/></Relationships>
</file>

<file path=ppt/slides/_rels/slide276.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29.xml"/><Relationship Id="rId1" Type="http://schemas.openxmlformats.org/officeDocument/2006/relationships/slideLayout" Target="../slideLayouts/slideLayout17.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282.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208.gif"/><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4.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4.xml"/><Relationship Id="rId1" Type="http://schemas.openxmlformats.org/officeDocument/2006/relationships/tags" Target="../tags/tag5.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4.xml"/><Relationship Id="rId1" Type="http://schemas.openxmlformats.org/officeDocument/2006/relationships/tags" Target="../tags/tag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55.jpeg"/><Relationship Id="rId4" Type="http://schemas.openxmlformats.org/officeDocument/2006/relationships/image" Target="../media/image54.jpeg"/></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2.xml"/><Relationship Id="rId4" Type="http://schemas.openxmlformats.org/officeDocument/2006/relationships/image" Target="../media/image68.gif"/></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hyperlink" Target="https://www.youtube.com/watch?v=bzzC9qf8ODc" TargetMode="External"/><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82.jpe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www.youtube.com/watch?v=ygemiMFfpi4"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9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2" name="Rectangle 2"/>
          <p:cNvSpPr>
            <a:spLocks noGrp="1" noChangeArrowheads="1"/>
          </p:cNvSpPr>
          <p:nvPr>
            <p:ph type="ctrTitle"/>
          </p:nvPr>
        </p:nvSpPr>
        <p:spPr>
          <a:xfrm>
            <a:off x="28433" y="914400"/>
            <a:ext cx="9144000" cy="1828799"/>
          </a:xfrm>
        </p:spPr>
        <p:txBody>
          <a:bodyPr>
            <a:normAutofit fontScale="90000"/>
          </a:bodyPr>
          <a:lstStyle/>
          <a:p>
            <a:r>
              <a:rPr lang="en-US" dirty="0">
                <a:latin typeface="Berlin Sans FB" pitchFamily="34" charset="0"/>
              </a:rPr>
              <a:t>Classical Conditioning</a:t>
            </a:r>
            <a:r>
              <a:rPr lang="en-US" sz="5400" dirty="0">
                <a:latin typeface="Berlin Sans FB" pitchFamily="34" charset="0"/>
              </a:rPr>
              <a:t/>
            </a:r>
            <a:br>
              <a:rPr lang="en-US" sz="5400" dirty="0">
                <a:latin typeface="Berlin Sans FB" pitchFamily="34" charset="0"/>
              </a:rPr>
            </a:br>
            <a:r>
              <a:rPr lang="en-US" sz="4000" dirty="0">
                <a:latin typeface="Berlin Sans FB" pitchFamily="34" charset="0"/>
              </a:rPr>
              <a:t/>
            </a:r>
            <a:br>
              <a:rPr lang="en-US" sz="4000" dirty="0">
                <a:latin typeface="Berlin Sans FB" pitchFamily="34" charset="0"/>
              </a:rPr>
            </a:br>
            <a:endParaRPr lang="en-US" sz="4000" dirty="0">
              <a:solidFill>
                <a:schemeClr val="tx1"/>
              </a:solidFill>
              <a:latin typeface="Berlin Sans FB" pitchFamily="34" charset="0"/>
            </a:endParaRPr>
          </a:p>
        </p:txBody>
      </p:sp>
      <p:sp>
        <p:nvSpPr>
          <p:cNvPr id="2" name="TextBox 1"/>
          <p:cNvSpPr txBox="1"/>
          <p:nvPr/>
        </p:nvSpPr>
        <p:spPr>
          <a:xfrm>
            <a:off x="457200" y="3505200"/>
            <a:ext cx="8534399" cy="3108543"/>
          </a:xfrm>
          <a:prstGeom prst="rect">
            <a:avLst/>
          </a:prstGeom>
          <a:noFill/>
        </p:spPr>
        <p:txBody>
          <a:bodyPr wrap="square" rtlCol="0">
            <a:spAutoFit/>
          </a:bodyPr>
          <a:lstStyle/>
          <a:p>
            <a:pPr marL="285750" indent="-285750">
              <a:buFont typeface="Wingdings" pitchFamily="2" charset="2"/>
              <a:buChar char="§"/>
            </a:pPr>
            <a:r>
              <a:rPr lang="en-US" sz="2800" dirty="0" smtClean="0">
                <a:latin typeface="Berlin Sans FB" pitchFamily="34" charset="0"/>
              </a:rPr>
              <a:t>Classical conditioning formula and theorists</a:t>
            </a:r>
          </a:p>
          <a:p>
            <a:pPr marL="742950" lvl="1" indent="-285750">
              <a:buFont typeface="Wingdings" pitchFamily="2" charset="2"/>
              <a:buChar char="§"/>
            </a:pPr>
            <a:r>
              <a:rPr lang="en-US" sz="2800" dirty="0" smtClean="0">
                <a:latin typeface="Berlin Sans FB" pitchFamily="34" charset="0"/>
              </a:rPr>
              <a:t>Acquisition</a:t>
            </a:r>
          </a:p>
          <a:p>
            <a:pPr marL="742950" lvl="1" indent="-285750">
              <a:buFont typeface="Wingdings" pitchFamily="2" charset="2"/>
              <a:buChar char="§"/>
            </a:pPr>
            <a:r>
              <a:rPr lang="en-US" sz="2800" dirty="0" smtClean="0">
                <a:latin typeface="Berlin Sans FB" pitchFamily="34" charset="0"/>
              </a:rPr>
              <a:t>Extinction</a:t>
            </a:r>
          </a:p>
          <a:p>
            <a:pPr marL="742950" lvl="1" indent="-285750">
              <a:buFont typeface="Wingdings" pitchFamily="2" charset="2"/>
              <a:buChar char="§"/>
            </a:pPr>
            <a:r>
              <a:rPr lang="en-US" sz="2800" dirty="0" smtClean="0">
                <a:latin typeface="Berlin Sans FB" pitchFamily="34" charset="0"/>
              </a:rPr>
              <a:t>Spontaneous Recovery</a:t>
            </a:r>
          </a:p>
          <a:p>
            <a:pPr marL="285750" indent="-285750">
              <a:buFont typeface="Wingdings" pitchFamily="2" charset="2"/>
              <a:buChar char="§"/>
            </a:pPr>
            <a:r>
              <a:rPr lang="en-US" sz="2800" dirty="0" smtClean="0">
                <a:latin typeface="Berlin Sans FB" pitchFamily="34" charset="0"/>
              </a:rPr>
              <a:t>Stimulus discrimination, generalization, habituation</a:t>
            </a:r>
          </a:p>
          <a:p>
            <a:pPr marL="285750" indent="-285750">
              <a:buFont typeface="Wingdings" pitchFamily="2" charset="2"/>
              <a:buChar char="§"/>
            </a:pPr>
            <a:r>
              <a:rPr lang="en-US" sz="2800" dirty="0" smtClean="0">
                <a:latin typeface="Berlin Sans FB" pitchFamily="34" charset="0"/>
              </a:rPr>
              <a:t>Applications of classical conditioning</a:t>
            </a:r>
          </a:p>
          <a:p>
            <a:pPr marL="285750" indent="-285750">
              <a:buFont typeface="Wingdings" pitchFamily="2" charset="2"/>
              <a:buChar char="§"/>
            </a:pPr>
            <a:endParaRPr lang="en-US" sz="2800" dirty="0">
              <a:latin typeface="Berlin Sans FB"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en-US" dirty="0" smtClean="0">
                <a:latin typeface="Berlin Sans FB" pitchFamily="34" charset="0"/>
              </a:rPr>
              <a:t>Pavlov’s Experiment</a:t>
            </a:r>
          </a:p>
        </p:txBody>
      </p:sp>
      <p:pic>
        <p:nvPicPr>
          <p:cNvPr id="33795" name="Picture 4" descr="Picture37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1382713"/>
            <a:ext cx="8839200" cy="4748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2063366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2" name="Rectangle 2"/>
          <p:cNvSpPr>
            <a:spLocks noGrp="1" noChangeArrowheads="1"/>
          </p:cNvSpPr>
          <p:nvPr>
            <p:ph type="title"/>
          </p:nvPr>
        </p:nvSpPr>
        <p:spPr>
          <a:xfrm>
            <a:off x="0" y="276225"/>
            <a:ext cx="9143999" cy="1143000"/>
          </a:xfrm>
        </p:spPr>
        <p:txBody>
          <a:bodyPr>
            <a:normAutofit fontScale="90000"/>
          </a:bodyPr>
          <a:lstStyle/>
          <a:p>
            <a:r>
              <a:rPr lang="en-US" sz="4000" dirty="0" smtClean="0">
                <a:latin typeface="Berlin Sans FB" pitchFamily="34" charset="0"/>
              </a:rPr>
              <a:t>How do Categories affect our Schemas (the way we see the world)?</a:t>
            </a:r>
            <a:endParaRPr lang="en-US" sz="4000" dirty="0">
              <a:latin typeface="Berlin Sans FB" pitchFamily="34" charset="0"/>
            </a:endParaRPr>
          </a:p>
        </p:txBody>
      </p:sp>
      <p:sp>
        <p:nvSpPr>
          <p:cNvPr id="1249283" name="Rectangle 3"/>
          <p:cNvSpPr>
            <a:spLocks noChangeArrowheads="1"/>
          </p:cNvSpPr>
          <p:nvPr/>
        </p:nvSpPr>
        <p:spPr bwMode="auto">
          <a:xfrm>
            <a:off x="762000" y="1447800"/>
            <a:ext cx="75819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altLang="en-US" sz="3600" dirty="0">
                <a:latin typeface="Berlin Sans FB" pitchFamily="34" charset="0"/>
              </a:rPr>
              <a:t>Once we place an item in a category our memory shifts toward the </a:t>
            </a:r>
            <a:r>
              <a:rPr lang="en-US" altLang="en-US" sz="3600" dirty="0" smtClean="0">
                <a:latin typeface="Berlin Sans FB" pitchFamily="34" charset="0"/>
              </a:rPr>
              <a:t>category’s </a:t>
            </a:r>
            <a:r>
              <a:rPr lang="en-US" altLang="en-US" sz="3600" u="sng" dirty="0">
                <a:latin typeface="Berlin Sans FB" pitchFamily="34" charset="0"/>
              </a:rPr>
              <a:t>prototype</a:t>
            </a:r>
            <a:r>
              <a:rPr lang="en-US" altLang="en-US" sz="3600" dirty="0" smtClean="0">
                <a:latin typeface="Berlin Sans FB" pitchFamily="34" charset="0"/>
              </a:rPr>
              <a:t>.</a:t>
            </a:r>
          </a:p>
          <a:p>
            <a:pPr algn="ctr">
              <a:spcBef>
                <a:spcPct val="20000"/>
              </a:spcBef>
              <a:buFont typeface="Wingdings" pitchFamily="2" charset="2"/>
              <a:buNone/>
            </a:pPr>
            <a:endParaRPr lang="en-US" altLang="en-US" sz="3600" dirty="0">
              <a:latin typeface="Berlin Sans FB" pitchFamily="34" charset="0"/>
            </a:endParaRPr>
          </a:p>
          <a:p>
            <a:pPr algn="ctr">
              <a:spcBef>
                <a:spcPct val="20000"/>
              </a:spcBef>
              <a:buFont typeface="Wingdings" pitchFamily="2" charset="2"/>
              <a:buNone/>
            </a:pPr>
            <a:r>
              <a:rPr lang="en-US" altLang="en-US" sz="3600" dirty="0" smtClean="0">
                <a:latin typeface="Berlin Sans FB" pitchFamily="34" charset="0"/>
              </a:rPr>
              <a:t>We are more likely to think of the characteristics of the </a:t>
            </a:r>
            <a:r>
              <a:rPr lang="en-US" altLang="en-US" sz="3600" u="sng" dirty="0" smtClean="0">
                <a:latin typeface="Berlin Sans FB" pitchFamily="34" charset="0"/>
              </a:rPr>
              <a:t>prototype</a:t>
            </a:r>
            <a:r>
              <a:rPr lang="en-US" altLang="en-US" sz="3600" dirty="0" smtClean="0">
                <a:latin typeface="Berlin Sans FB" pitchFamily="34" charset="0"/>
              </a:rPr>
              <a:t> rather than the individual characteristics of that particular object (this is why sometimes we don’t notice the details)</a:t>
            </a:r>
            <a:endParaRPr lang="en-US" altLang="en-US" sz="3600" dirty="0">
              <a:latin typeface="Berlin Sans FB" pitchFamily="34" charset="0"/>
            </a:endParaRPr>
          </a:p>
        </p:txBody>
      </p:sp>
    </p:spTree>
    <p:extLst>
      <p:ext uri="{BB962C8B-B14F-4D97-AF65-F5344CB8AC3E}">
        <p14:creationId xmlns:p14="http://schemas.microsoft.com/office/powerpoint/2010/main" val="411808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92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492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1330" name="Rectangle 2"/>
          <p:cNvSpPr>
            <a:spLocks noGrp="1" noChangeArrowheads="1"/>
          </p:cNvSpPr>
          <p:nvPr>
            <p:ph type="title"/>
          </p:nvPr>
        </p:nvSpPr>
        <p:spPr>
          <a:xfrm>
            <a:off x="671513" y="276225"/>
            <a:ext cx="7772400" cy="1143000"/>
          </a:xfrm>
        </p:spPr>
        <p:txBody>
          <a:bodyPr/>
          <a:lstStyle/>
          <a:p>
            <a:r>
              <a:rPr lang="en-US" dirty="0">
                <a:latin typeface="Berlin Sans FB" pitchFamily="34" charset="0"/>
              </a:rPr>
              <a:t>Problem Solving</a:t>
            </a:r>
          </a:p>
        </p:txBody>
      </p:sp>
      <p:sp>
        <p:nvSpPr>
          <p:cNvPr id="1251331" name="Rectangle 3"/>
          <p:cNvSpPr>
            <a:spLocks noGrp="1" noChangeArrowheads="1"/>
          </p:cNvSpPr>
          <p:nvPr>
            <p:ph type="body" idx="1"/>
          </p:nvPr>
        </p:nvSpPr>
        <p:spPr>
          <a:xfrm>
            <a:off x="671513" y="1600200"/>
            <a:ext cx="7772400" cy="762000"/>
          </a:xfrm>
        </p:spPr>
        <p:txBody>
          <a:bodyPr>
            <a:normAutofit fontScale="85000" lnSpcReduction="10000"/>
          </a:bodyPr>
          <a:lstStyle/>
          <a:p>
            <a:pPr marL="0" indent="0" algn="ctr">
              <a:buFont typeface="Wingdings" pitchFamily="2" charset="2"/>
              <a:buNone/>
            </a:pPr>
            <a:r>
              <a:rPr lang="en-US" altLang="en-US" sz="4400" dirty="0">
                <a:latin typeface="Berlin Sans FB" pitchFamily="34" charset="0"/>
              </a:rPr>
              <a:t>There are two ways to solve problems:</a:t>
            </a:r>
          </a:p>
        </p:txBody>
      </p:sp>
      <p:sp>
        <p:nvSpPr>
          <p:cNvPr id="1251332" name="Rectangle 4"/>
          <p:cNvSpPr>
            <a:spLocks noChangeArrowheads="1"/>
          </p:cNvSpPr>
          <p:nvPr/>
        </p:nvSpPr>
        <p:spPr bwMode="auto">
          <a:xfrm>
            <a:off x="800100" y="3276600"/>
            <a:ext cx="75438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altLang="en-US" sz="4400" dirty="0">
                <a:solidFill>
                  <a:srgbClr val="FFFF00"/>
                </a:solidFill>
                <a:latin typeface="Berlin Sans FB" pitchFamily="34" charset="0"/>
              </a:rPr>
              <a:t>Algorithms: </a:t>
            </a:r>
            <a:r>
              <a:rPr lang="en-US" altLang="en-US" sz="4400" dirty="0">
                <a:latin typeface="Berlin Sans FB" pitchFamily="34" charset="0"/>
              </a:rPr>
              <a:t>Methodical, logical rule or procedure that guarantees solving a particular problem.</a:t>
            </a:r>
            <a:endParaRPr lang="en-US" altLang="en-US" sz="4400" dirty="0">
              <a:solidFill>
                <a:srgbClr val="0000FF"/>
              </a:solidFill>
              <a:latin typeface="Berlin Sans FB" pitchFamily="34" charset="0"/>
            </a:endParaRPr>
          </a:p>
        </p:txBody>
      </p:sp>
    </p:spTree>
    <p:extLst>
      <p:ext uri="{BB962C8B-B14F-4D97-AF65-F5344CB8AC3E}">
        <p14:creationId xmlns:p14="http://schemas.microsoft.com/office/powerpoint/2010/main" val="16540174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13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1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1331" grpId="0" build="p"/>
      <p:bldP spid="125133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3378" name="Rectangle 2"/>
          <p:cNvSpPr>
            <a:spLocks noGrp="1" noChangeArrowheads="1"/>
          </p:cNvSpPr>
          <p:nvPr>
            <p:ph type="title"/>
          </p:nvPr>
        </p:nvSpPr>
        <p:spPr>
          <a:xfrm>
            <a:off x="685800" y="257175"/>
            <a:ext cx="7772400" cy="1143000"/>
          </a:xfrm>
        </p:spPr>
        <p:txBody>
          <a:bodyPr/>
          <a:lstStyle/>
          <a:p>
            <a:r>
              <a:rPr lang="en-US" sz="4000" dirty="0">
                <a:latin typeface="Berlin Sans FB" pitchFamily="34" charset="0"/>
              </a:rPr>
              <a:t>Algorithms</a:t>
            </a:r>
          </a:p>
        </p:txBody>
      </p:sp>
      <p:sp>
        <p:nvSpPr>
          <p:cNvPr id="1253379" name="Rectangle 3"/>
          <p:cNvSpPr>
            <a:spLocks noGrp="1" noChangeArrowheads="1"/>
          </p:cNvSpPr>
          <p:nvPr>
            <p:ph type="body" idx="1"/>
          </p:nvPr>
        </p:nvSpPr>
        <p:spPr>
          <a:xfrm>
            <a:off x="671513" y="1581150"/>
            <a:ext cx="7772400" cy="1390650"/>
          </a:xfrm>
        </p:spPr>
        <p:txBody>
          <a:bodyPr/>
          <a:lstStyle/>
          <a:p>
            <a:pPr marL="0" indent="0" algn="ctr">
              <a:buFont typeface="Wingdings" pitchFamily="2" charset="2"/>
              <a:buNone/>
            </a:pPr>
            <a:r>
              <a:rPr lang="en-US" altLang="en-US" sz="2800" dirty="0">
                <a:latin typeface="Berlin Sans FB" pitchFamily="34" charset="0"/>
              </a:rPr>
              <a:t>Algorithms exhaust all possibilities before arriving at a solution. They take a long time. Computers use algorithms.</a:t>
            </a:r>
          </a:p>
        </p:txBody>
      </p:sp>
      <p:sp>
        <p:nvSpPr>
          <p:cNvPr id="1253380" name="Rectangle 4"/>
          <p:cNvSpPr>
            <a:spLocks noChangeArrowheads="1"/>
          </p:cNvSpPr>
          <p:nvPr/>
        </p:nvSpPr>
        <p:spPr bwMode="auto">
          <a:xfrm>
            <a:off x="800100" y="3429000"/>
            <a:ext cx="7543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altLang="en-US" sz="5400" b="1" dirty="0">
                <a:solidFill>
                  <a:srgbClr val="FFFF00"/>
                </a:solidFill>
                <a:latin typeface="Berlin Sans FB" pitchFamily="34" charset="0"/>
              </a:rPr>
              <a:t>S P L O Y O C H Y G</a:t>
            </a:r>
            <a:endParaRPr lang="en-US" altLang="en-US" sz="2400" dirty="0">
              <a:solidFill>
                <a:srgbClr val="FFFF00"/>
              </a:solidFill>
              <a:latin typeface="Berlin Sans FB" pitchFamily="34" charset="0"/>
            </a:endParaRPr>
          </a:p>
        </p:txBody>
      </p:sp>
      <p:sp>
        <p:nvSpPr>
          <p:cNvPr id="1253381" name="Rectangle 5"/>
          <p:cNvSpPr>
            <a:spLocks noChangeArrowheads="1"/>
          </p:cNvSpPr>
          <p:nvPr/>
        </p:nvSpPr>
        <p:spPr bwMode="auto">
          <a:xfrm>
            <a:off x="1004504" y="4919663"/>
            <a:ext cx="7104829" cy="118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85000"/>
              </a:lnSpc>
              <a:spcBef>
                <a:spcPct val="20000"/>
              </a:spcBef>
              <a:buFont typeface="Wingdings" pitchFamily="2" charset="2"/>
              <a:buNone/>
            </a:pPr>
            <a:r>
              <a:rPr lang="en-US" altLang="en-US" sz="2400" dirty="0">
                <a:latin typeface="Berlin Sans FB" pitchFamily="34" charset="0"/>
              </a:rPr>
              <a:t>If we were to unscramble these letters to form a word, </a:t>
            </a:r>
          </a:p>
          <a:p>
            <a:pPr algn="ctr">
              <a:lnSpc>
                <a:spcPct val="85000"/>
              </a:lnSpc>
              <a:spcBef>
                <a:spcPct val="20000"/>
              </a:spcBef>
              <a:buFont typeface="Wingdings" pitchFamily="2" charset="2"/>
              <a:buNone/>
            </a:pPr>
            <a:r>
              <a:rPr lang="en-US" altLang="en-US" sz="2400" dirty="0">
                <a:latin typeface="Berlin Sans FB" pitchFamily="34" charset="0"/>
              </a:rPr>
              <a:t>using an algorithm approach would</a:t>
            </a:r>
          </a:p>
          <a:p>
            <a:pPr algn="ctr">
              <a:lnSpc>
                <a:spcPct val="85000"/>
              </a:lnSpc>
              <a:spcBef>
                <a:spcPct val="20000"/>
              </a:spcBef>
              <a:buFont typeface="Wingdings" pitchFamily="2" charset="2"/>
              <a:buNone/>
            </a:pPr>
            <a:r>
              <a:rPr lang="en-US" altLang="en-US" sz="2400" dirty="0">
                <a:latin typeface="Berlin Sans FB" pitchFamily="34" charset="0"/>
              </a:rPr>
              <a:t>take 907,208 possibilities.</a:t>
            </a:r>
          </a:p>
        </p:txBody>
      </p:sp>
    </p:spTree>
    <p:extLst>
      <p:ext uri="{BB962C8B-B14F-4D97-AF65-F5344CB8AC3E}">
        <p14:creationId xmlns:p14="http://schemas.microsoft.com/office/powerpoint/2010/main" val="2495369969"/>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 example, Lets say I want to buy some soft tortillas…</a:t>
            </a:r>
            <a:endParaRPr lang="en-US" dirty="0"/>
          </a:p>
        </p:txBody>
      </p:sp>
      <p:sp>
        <p:nvSpPr>
          <p:cNvPr id="3" name="Content Placeholder 2"/>
          <p:cNvSpPr>
            <a:spLocks noGrp="1"/>
          </p:cNvSpPr>
          <p:nvPr>
            <p:ph idx="1"/>
          </p:nvPr>
        </p:nvSpPr>
        <p:spPr/>
        <p:txBody>
          <a:bodyPr/>
          <a:lstStyle/>
          <a:p>
            <a:r>
              <a:rPr lang="en-US" dirty="0" smtClean="0"/>
              <a:t>If I start at aisle one and look up and down each shelf of every aisle, eventually I will find the tortillas</a:t>
            </a:r>
          </a:p>
          <a:p>
            <a:r>
              <a:rPr lang="en-US" dirty="0" smtClean="0"/>
              <a:t>What is the advantage?</a:t>
            </a:r>
          </a:p>
          <a:p>
            <a:r>
              <a:rPr lang="en-US" dirty="0" smtClean="0"/>
              <a:t>What is the disadvantage?</a:t>
            </a:r>
          </a:p>
        </p:txBody>
      </p:sp>
      <p:pic>
        <p:nvPicPr>
          <p:cNvPr id="1026" name="Picture 2" descr="http://images.netrition.com/images/id_watermark_jpg/25-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653991"/>
            <a:ext cx="3048000" cy="37468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andrew-turnbull.net/kroger80slayou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328614"/>
            <a:ext cx="4876800" cy="2529386"/>
          </a:xfrm>
          <a:prstGeom prst="rect">
            <a:avLst/>
          </a:prstGeom>
          <a:solidFill>
            <a:schemeClr val="bg2">
              <a:lumMod val="10000"/>
              <a:lumOff val="90000"/>
            </a:schemeClr>
          </a:solidFill>
          <a:ln>
            <a:solidFill>
              <a:srgbClr val="FF0000"/>
            </a:solidFill>
          </a:ln>
        </p:spPr>
      </p:pic>
    </p:spTree>
    <p:extLst>
      <p:ext uri="{BB962C8B-B14F-4D97-AF65-F5344CB8AC3E}">
        <p14:creationId xmlns:p14="http://schemas.microsoft.com/office/powerpoint/2010/main" val="413062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2"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Heuristics</a:t>
            </a:r>
          </a:p>
        </p:txBody>
      </p:sp>
      <p:sp>
        <p:nvSpPr>
          <p:cNvPr id="1254403" name="Rectangle 3"/>
          <p:cNvSpPr>
            <a:spLocks noChangeArrowheads="1"/>
          </p:cNvSpPr>
          <p:nvPr/>
        </p:nvSpPr>
        <p:spPr bwMode="auto">
          <a:xfrm>
            <a:off x="152400" y="1556657"/>
            <a:ext cx="379095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altLang="en-US" sz="2800" dirty="0" smtClean="0">
                <a:latin typeface="Berlin Sans FB" pitchFamily="34" charset="0"/>
              </a:rPr>
              <a:t>Simple </a:t>
            </a:r>
            <a:r>
              <a:rPr lang="en-US" altLang="en-US" sz="2800" dirty="0">
                <a:latin typeface="Berlin Sans FB" pitchFamily="34" charset="0"/>
              </a:rPr>
              <a:t>thinking strategies that often allows us to make judgments and solve problems efficiently. Speedier but more error-prone than </a:t>
            </a:r>
            <a:r>
              <a:rPr lang="en-US" altLang="en-US" sz="2800" i="1" dirty="0">
                <a:latin typeface="Berlin Sans FB" pitchFamily="34" charset="0"/>
              </a:rPr>
              <a:t>algorithms.</a:t>
            </a:r>
            <a:endParaRPr lang="en-US" altLang="en-US" sz="2800" dirty="0">
              <a:solidFill>
                <a:srgbClr val="0000FF"/>
              </a:solidFill>
              <a:latin typeface="Berlin Sans FB" pitchFamily="34" charset="0"/>
            </a:endParaRPr>
          </a:p>
        </p:txBody>
      </p:sp>
      <p:pic>
        <p:nvPicPr>
          <p:cNvPr id="1254404" name="Picture 4" descr="12673_MyersPsy8e_10UN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524000"/>
            <a:ext cx="3429000" cy="5160182"/>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a:off x="4572000" y="4724400"/>
            <a:ext cx="990600" cy="2286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76600" y="4523248"/>
            <a:ext cx="1524000" cy="1077218"/>
          </a:xfrm>
          <a:prstGeom prst="rect">
            <a:avLst/>
          </a:prstGeom>
          <a:noFill/>
        </p:spPr>
        <p:txBody>
          <a:bodyPr wrap="square" rtlCol="0">
            <a:spAutoFit/>
          </a:bodyPr>
          <a:lstStyle/>
          <a:p>
            <a:r>
              <a:rPr lang="en-US" sz="3200" dirty="0" smtClean="0"/>
              <a:t>Needs a cart</a:t>
            </a:r>
            <a:endParaRPr lang="en-US" sz="3200" dirty="0"/>
          </a:p>
        </p:txBody>
      </p:sp>
    </p:spTree>
    <p:extLst>
      <p:ext uri="{BB962C8B-B14F-4D97-AF65-F5344CB8AC3E}">
        <p14:creationId xmlns:p14="http://schemas.microsoft.com/office/powerpoint/2010/main" val="16474637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44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54404"/>
                                        </p:tgtEl>
                                        <p:attrNameLst>
                                          <p:attrName>style.visibility</p:attrName>
                                        </p:attrNameLst>
                                      </p:cBhvr>
                                      <p:to>
                                        <p:strVal val="visible"/>
                                      </p:to>
                                    </p:set>
                                    <p:anim calcmode="lin" valueType="num">
                                      <p:cBhvr additive="base">
                                        <p:cTn id="11" dur="500" fill="hold"/>
                                        <p:tgtEl>
                                          <p:spTgt spid="1254404"/>
                                        </p:tgtEl>
                                        <p:attrNameLst>
                                          <p:attrName>ppt_x</p:attrName>
                                        </p:attrNameLst>
                                      </p:cBhvr>
                                      <p:tavLst>
                                        <p:tav tm="0">
                                          <p:val>
                                            <p:strVal val="#ppt_x"/>
                                          </p:val>
                                        </p:tav>
                                        <p:tav tm="100000">
                                          <p:val>
                                            <p:strVal val="#ppt_x"/>
                                          </p:val>
                                        </p:tav>
                                      </p:tavLst>
                                    </p:anim>
                                    <p:anim calcmode="lin" valueType="num">
                                      <p:cBhvr additive="base">
                                        <p:cTn id="12" dur="500" fill="hold"/>
                                        <p:tgtEl>
                                          <p:spTgt spid="125440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6450" name="Rectangle 2"/>
          <p:cNvSpPr>
            <a:spLocks noGrp="1" noChangeArrowheads="1"/>
          </p:cNvSpPr>
          <p:nvPr>
            <p:ph type="title"/>
          </p:nvPr>
        </p:nvSpPr>
        <p:spPr>
          <a:xfrm>
            <a:off x="685800" y="261938"/>
            <a:ext cx="7772400" cy="1143000"/>
          </a:xfrm>
        </p:spPr>
        <p:txBody>
          <a:bodyPr/>
          <a:lstStyle/>
          <a:p>
            <a:r>
              <a:rPr lang="en-US" sz="4000" dirty="0">
                <a:latin typeface="Berlin Sans FB" pitchFamily="34" charset="0"/>
              </a:rPr>
              <a:t>Heuristics</a:t>
            </a:r>
          </a:p>
        </p:txBody>
      </p:sp>
      <p:sp>
        <p:nvSpPr>
          <p:cNvPr id="1256451" name="Rectangle 3"/>
          <p:cNvSpPr>
            <a:spLocks noGrp="1" noChangeArrowheads="1"/>
          </p:cNvSpPr>
          <p:nvPr>
            <p:ph type="body" idx="1"/>
          </p:nvPr>
        </p:nvSpPr>
        <p:spPr>
          <a:xfrm>
            <a:off x="671513" y="1600200"/>
            <a:ext cx="7772400" cy="1066800"/>
          </a:xfrm>
        </p:spPr>
        <p:txBody>
          <a:bodyPr/>
          <a:lstStyle/>
          <a:p>
            <a:pPr marL="0" indent="0" algn="ctr">
              <a:buFont typeface="Wingdings" pitchFamily="2" charset="2"/>
              <a:buNone/>
            </a:pPr>
            <a:r>
              <a:rPr lang="en-US" altLang="en-US" sz="2800" dirty="0">
                <a:latin typeface="Berlin Sans FB" pitchFamily="34" charset="0"/>
              </a:rPr>
              <a:t>Heuristics make it easy for us to use simple principles to arrive at solutions to problems. </a:t>
            </a:r>
          </a:p>
        </p:txBody>
      </p:sp>
      <p:sp>
        <p:nvSpPr>
          <p:cNvPr id="1256452" name="Rectangle 4"/>
          <p:cNvSpPr>
            <a:spLocks noChangeArrowheads="1"/>
          </p:cNvSpPr>
          <p:nvPr/>
        </p:nvSpPr>
        <p:spPr bwMode="auto">
          <a:xfrm>
            <a:off x="800100" y="3124200"/>
            <a:ext cx="7543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altLang="en-US" sz="5400" b="1" dirty="0">
                <a:solidFill>
                  <a:srgbClr val="FFFF00"/>
                </a:solidFill>
                <a:latin typeface="Berlin Sans FB" pitchFamily="34" charset="0"/>
              </a:rPr>
              <a:t>S P L O Y O C H Y G</a:t>
            </a:r>
          </a:p>
        </p:txBody>
      </p:sp>
      <p:sp>
        <p:nvSpPr>
          <p:cNvPr id="1256453" name="Rectangle 5"/>
          <p:cNvSpPr>
            <a:spLocks noChangeArrowheads="1"/>
          </p:cNvSpPr>
          <p:nvPr/>
        </p:nvSpPr>
        <p:spPr bwMode="auto">
          <a:xfrm>
            <a:off x="1247775" y="3962400"/>
            <a:ext cx="66770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5400" b="1" dirty="0">
                <a:solidFill>
                  <a:srgbClr val="FF0000"/>
                </a:solidFill>
                <a:latin typeface="Berlin Sans FB" pitchFamily="34" charset="0"/>
              </a:rPr>
              <a:t>S P L O Y O C H G Y</a:t>
            </a:r>
            <a:endParaRPr lang="en-US" sz="5400" b="1" dirty="0">
              <a:solidFill>
                <a:srgbClr val="FF0000"/>
              </a:solidFill>
              <a:latin typeface="Berlin Sans FB" pitchFamily="34" charset="0"/>
            </a:endParaRPr>
          </a:p>
        </p:txBody>
      </p:sp>
      <p:sp>
        <p:nvSpPr>
          <p:cNvPr id="1256454" name="Rectangle 6"/>
          <p:cNvSpPr>
            <a:spLocks noChangeArrowheads="1"/>
          </p:cNvSpPr>
          <p:nvPr/>
        </p:nvSpPr>
        <p:spPr bwMode="auto">
          <a:xfrm>
            <a:off x="1252538" y="3962400"/>
            <a:ext cx="66770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5400" b="1" dirty="0">
                <a:solidFill>
                  <a:srgbClr val="FF0000"/>
                </a:solidFill>
                <a:latin typeface="Berlin Sans FB" pitchFamily="34" charset="0"/>
              </a:rPr>
              <a:t>P S L O Y O C H G Y</a:t>
            </a:r>
            <a:endParaRPr lang="en-US" sz="5400" b="1" dirty="0">
              <a:solidFill>
                <a:srgbClr val="FF0000"/>
              </a:solidFill>
              <a:latin typeface="Berlin Sans FB" pitchFamily="34" charset="0"/>
            </a:endParaRPr>
          </a:p>
        </p:txBody>
      </p:sp>
      <p:sp>
        <p:nvSpPr>
          <p:cNvPr id="1256455" name="Rectangle 7"/>
          <p:cNvSpPr>
            <a:spLocks noChangeArrowheads="1"/>
          </p:cNvSpPr>
          <p:nvPr/>
        </p:nvSpPr>
        <p:spPr bwMode="auto">
          <a:xfrm>
            <a:off x="1262063" y="3962400"/>
            <a:ext cx="66770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5400" b="1" dirty="0">
                <a:solidFill>
                  <a:srgbClr val="FF0000"/>
                </a:solidFill>
                <a:latin typeface="Berlin Sans FB" pitchFamily="34" charset="0"/>
              </a:rPr>
              <a:t>P S Y C H O L O G Y</a:t>
            </a:r>
            <a:endParaRPr lang="en-US" sz="5400" b="1" dirty="0">
              <a:solidFill>
                <a:srgbClr val="FF0000"/>
              </a:solidFill>
              <a:latin typeface="Berlin Sans FB" pitchFamily="34" charset="0"/>
            </a:endParaRPr>
          </a:p>
        </p:txBody>
      </p:sp>
      <p:sp>
        <p:nvSpPr>
          <p:cNvPr id="1256456" name="Rectangle 8"/>
          <p:cNvSpPr>
            <a:spLocks noChangeArrowheads="1"/>
          </p:cNvSpPr>
          <p:nvPr/>
        </p:nvSpPr>
        <p:spPr bwMode="auto">
          <a:xfrm>
            <a:off x="1668949" y="5343525"/>
            <a:ext cx="5775940"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20000"/>
              </a:spcBef>
              <a:buFont typeface="Wingdings" pitchFamily="2" charset="2"/>
              <a:buNone/>
            </a:pPr>
            <a:r>
              <a:rPr lang="en-US" altLang="en-US" sz="2400" dirty="0">
                <a:latin typeface="Berlin Sans FB" pitchFamily="34" charset="0"/>
              </a:rPr>
              <a:t>Try putting Y at the end and see if the word</a:t>
            </a:r>
          </a:p>
          <a:p>
            <a:pPr algn="ctr">
              <a:spcBef>
                <a:spcPct val="20000"/>
              </a:spcBef>
              <a:buFont typeface="Wingdings" pitchFamily="2" charset="2"/>
              <a:buNone/>
            </a:pPr>
            <a:r>
              <a:rPr lang="en-US" altLang="en-US" sz="2400" dirty="0">
                <a:latin typeface="Berlin Sans FB" pitchFamily="34" charset="0"/>
              </a:rPr>
              <a:t>starts to make sense.</a:t>
            </a:r>
          </a:p>
        </p:txBody>
      </p:sp>
    </p:spTree>
    <p:extLst>
      <p:ext uri="{BB962C8B-B14F-4D97-AF65-F5344CB8AC3E}">
        <p14:creationId xmlns:p14="http://schemas.microsoft.com/office/powerpoint/2010/main" val="1812338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56456"/>
                                        </p:tgtEl>
                                        <p:attrNameLst>
                                          <p:attrName>style.visibility</p:attrName>
                                        </p:attrNameLst>
                                      </p:cBhvr>
                                      <p:to>
                                        <p:strVal val="visible"/>
                                      </p:to>
                                    </p:set>
                                    <p:animEffect transition="in" filter="dissolve">
                                      <p:cBhvr>
                                        <p:cTn id="7" dur="500"/>
                                        <p:tgtEl>
                                          <p:spTgt spid="12564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56453"/>
                                        </p:tgtEl>
                                        <p:attrNameLst>
                                          <p:attrName>style.visibility</p:attrName>
                                        </p:attrNameLst>
                                      </p:cBhvr>
                                      <p:to>
                                        <p:strVal val="visible"/>
                                      </p:to>
                                    </p:set>
                                    <p:animEffect transition="in" filter="dissolve">
                                      <p:cBhvr>
                                        <p:cTn id="12" dur="500"/>
                                        <p:tgtEl>
                                          <p:spTgt spid="12564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xit" presetSubtype="0" fill="hold" grpId="1" nodeType="clickEffect">
                                  <p:stCondLst>
                                    <p:cond delay="0"/>
                                  </p:stCondLst>
                                  <p:childTnLst>
                                    <p:animEffect transition="out" filter="dissolve">
                                      <p:cBhvr>
                                        <p:cTn id="16" dur="500"/>
                                        <p:tgtEl>
                                          <p:spTgt spid="1256453"/>
                                        </p:tgtEl>
                                      </p:cBhvr>
                                    </p:animEffect>
                                    <p:set>
                                      <p:cBhvr>
                                        <p:cTn id="17" dur="1" fill="hold">
                                          <p:stCondLst>
                                            <p:cond delay="499"/>
                                          </p:stCondLst>
                                        </p:cTn>
                                        <p:tgtEl>
                                          <p:spTgt spid="1256453"/>
                                        </p:tgtEl>
                                        <p:attrNameLst>
                                          <p:attrName>style.visibility</p:attrName>
                                        </p:attrNameLst>
                                      </p:cBhvr>
                                      <p:to>
                                        <p:strVal val="hidden"/>
                                      </p:to>
                                    </p:se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1256454"/>
                                        </p:tgtEl>
                                        <p:attrNameLst>
                                          <p:attrName>style.visibility</p:attrName>
                                        </p:attrNameLst>
                                      </p:cBhvr>
                                      <p:to>
                                        <p:strVal val="visible"/>
                                      </p:to>
                                    </p:set>
                                    <p:animEffect transition="in" filter="dissolve">
                                      <p:cBhvr>
                                        <p:cTn id="21" dur="500"/>
                                        <p:tgtEl>
                                          <p:spTgt spid="125645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xit" presetSubtype="0" fill="hold" grpId="1" nodeType="clickEffect">
                                  <p:stCondLst>
                                    <p:cond delay="0"/>
                                  </p:stCondLst>
                                  <p:childTnLst>
                                    <p:animEffect transition="out" filter="dissolve">
                                      <p:cBhvr>
                                        <p:cTn id="25" dur="500"/>
                                        <p:tgtEl>
                                          <p:spTgt spid="1256454"/>
                                        </p:tgtEl>
                                      </p:cBhvr>
                                    </p:animEffect>
                                    <p:set>
                                      <p:cBhvr>
                                        <p:cTn id="26" dur="1" fill="hold">
                                          <p:stCondLst>
                                            <p:cond delay="499"/>
                                          </p:stCondLst>
                                        </p:cTn>
                                        <p:tgtEl>
                                          <p:spTgt spid="1256454"/>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1256455"/>
                                        </p:tgtEl>
                                        <p:attrNameLst>
                                          <p:attrName>style.visibility</p:attrName>
                                        </p:attrNameLst>
                                      </p:cBhvr>
                                      <p:to>
                                        <p:strVal val="visible"/>
                                      </p:to>
                                    </p:set>
                                    <p:animEffect transition="in" filter="dissolve">
                                      <p:cBhvr>
                                        <p:cTn id="30" dur="500"/>
                                        <p:tgtEl>
                                          <p:spTgt spid="1256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6453" grpId="0"/>
      <p:bldP spid="1256453" grpId="1"/>
      <p:bldP spid="1256454" grpId="0"/>
      <p:bldP spid="1256454" grpId="1"/>
      <p:bldP spid="1256455" grpId="0"/>
      <p:bldP spid="1256456"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3629"/>
            <a:ext cx="8229600" cy="1143000"/>
          </a:xfrm>
        </p:spPr>
        <p:txBody>
          <a:bodyPr/>
          <a:lstStyle/>
          <a:p>
            <a:r>
              <a:rPr lang="en-US" dirty="0" smtClean="0"/>
              <a:t>Now, to find my tortillas</a:t>
            </a:r>
            <a:endParaRPr lang="en-US" dirty="0"/>
          </a:p>
        </p:txBody>
      </p:sp>
      <p:sp>
        <p:nvSpPr>
          <p:cNvPr id="3" name="Content Placeholder 2"/>
          <p:cNvSpPr>
            <a:spLocks noGrp="1"/>
          </p:cNvSpPr>
          <p:nvPr>
            <p:ph idx="1"/>
          </p:nvPr>
        </p:nvSpPr>
        <p:spPr>
          <a:xfrm>
            <a:off x="476250" y="838201"/>
            <a:ext cx="8515350" cy="4875904"/>
          </a:xfrm>
        </p:spPr>
        <p:txBody>
          <a:bodyPr/>
          <a:lstStyle/>
          <a:p>
            <a:r>
              <a:rPr lang="en-US" dirty="0" smtClean="0"/>
              <a:t>What are some heuristics I could use?</a:t>
            </a:r>
          </a:p>
          <a:p>
            <a:pPr lvl="1"/>
            <a:r>
              <a:rPr lang="en-US" dirty="0" smtClean="0"/>
              <a:t>Look in the ethnic foods section</a:t>
            </a:r>
          </a:p>
          <a:p>
            <a:pPr lvl="1"/>
            <a:r>
              <a:rPr lang="en-US" dirty="0" smtClean="0"/>
              <a:t>Look at the signs above the aisles</a:t>
            </a:r>
          </a:p>
          <a:p>
            <a:pPr lvl="1"/>
            <a:r>
              <a:rPr lang="en-US" dirty="0" smtClean="0"/>
              <a:t>Think about where they are in another store</a:t>
            </a:r>
          </a:p>
          <a:p>
            <a:pPr lvl="1"/>
            <a:r>
              <a:rPr lang="en-US" dirty="0" smtClean="0"/>
              <a:t>Ask someone </a:t>
            </a:r>
          </a:p>
        </p:txBody>
      </p:sp>
      <p:pic>
        <p:nvPicPr>
          <p:cNvPr id="2050" name="Picture 2" descr="http://www.parknshop.net/dudley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4724400"/>
            <a:ext cx="2844799"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farm5.staticflickr.com/4144/5102928726_9f379ef7ac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570211"/>
            <a:ext cx="3429000" cy="22877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t0.gstatic.com/images?q=tbn:ANd9GcQ8QPFKg80NrQGSR8C8xc6ZAr697X3U9quy25ROHmqSUcwTZJE9qCnYAx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818743"/>
            <a:ext cx="4762501"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photos3.fotosearch.com/bthumb/UPC/UPC003/kby2305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4294867"/>
            <a:ext cx="2286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48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500"/>
                                        <p:tgtEl>
                                          <p:spTgt spid="205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2054"/>
                                        </p:tgtEl>
                                        <p:attrNameLst>
                                          <p:attrName>style.visibility</p:attrName>
                                        </p:attrNameLst>
                                      </p:cBhvr>
                                      <p:to>
                                        <p:strVal val="visible"/>
                                      </p:to>
                                    </p:set>
                                    <p:animEffect transition="in" filter="wheel(1)">
                                      <p:cBhvr>
                                        <p:cTn id="28" dur="2000"/>
                                        <p:tgtEl>
                                          <p:spTgt spid="205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2056"/>
                                        </p:tgtEl>
                                        <p:attrNameLst>
                                          <p:attrName>style.visibility</p:attrName>
                                        </p:attrNameLst>
                                      </p:cBhvr>
                                      <p:to>
                                        <p:strVal val="visible"/>
                                      </p:to>
                                    </p:set>
                                    <p:animEffect transition="in" filter="wipe(down)">
                                      <p:cBhvr>
                                        <p:cTn id="37" dur="580">
                                          <p:stCondLst>
                                            <p:cond delay="0"/>
                                          </p:stCondLst>
                                        </p:cTn>
                                        <p:tgtEl>
                                          <p:spTgt spid="2056"/>
                                        </p:tgtEl>
                                      </p:cBhvr>
                                    </p:animEffect>
                                    <p:anim calcmode="lin" valueType="num">
                                      <p:cBhvr>
                                        <p:cTn id="38" dur="1822" tmFilter="0,0; 0.14,0.36; 0.43,0.73; 0.71,0.91; 1.0,1.0">
                                          <p:stCondLst>
                                            <p:cond delay="0"/>
                                          </p:stCondLst>
                                        </p:cTn>
                                        <p:tgtEl>
                                          <p:spTgt spid="2056"/>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2056"/>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2056"/>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2056"/>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2056"/>
                                        </p:tgtEl>
                                        <p:attrNameLst>
                                          <p:attrName>ppt_y</p:attrName>
                                        </p:attrNameLst>
                                      </p:cBhvr>
                                      <p:tavLst>
                                        <p:tav tm="0" fmla="#ppt_y-sin(pi*$)/81">
                                          <p:val>
                                            <p:fltVal val="0"/>
                                          </p:val>
                                        </p:tav>
                                        <p:tav tm="100000">
                                          <p:val>
                                            <p:fltVal val="1"/>
                                          </p:val>
                                        </p:tav>
                                      </p:tavLst>
                                    </p:anim>
                                    <p:animScale>
                                      <p:cBhvr>
                                        <p:cTn id="43" dur="26">
                                          <p:stCondLst>
                                            <p:cond delay="650"/>
                                          </p:stCondLst>
                                        </p:cTn>
                                        <p:tgtEl>
                                          <p:spTgt spid="2056"/>
                                        </p:tgtEl>
                                      </p:cBhvr>
                                      <p:to x="100000" y="60000"/>
                                    </p:animScale>
                                    <p:animScale>
                                      <p:cBhvr>
                                        <p:cTn id="44" dur="166" decel="50000">
                                          <p:stCondLst>
                                            <p:cond delay="676"/>
                                          </p:stCondLst>
                                        </p:cTn>
                                        <p:tgtEl>
                                          <p:spTgt spid="2056"/>
                                        </p:tgtEl>
                                      </p:cBhvr>
                                      <p:to x="100000" y="100000"/>
                                    </p:animScale>
                                    <p:animScale>
                                      <p:cBhvr>
                                        <p:cTn id="45" dur="26">
                                          <p:stCondLst>
                                            <p:cond delay="1312"/>
                                          </p:stCondLst>
                                        </p:cTn>
                                        <p:tgtEl>
                                          <p:spTgt spid="2056"/>
                                        </p:tgtEl>
                                      </p:cBhvr>
                                      <p:to x="100000" y="80000"/>
                                    </p:animScale>
                                    <p:animScale>
                                      <p:cBhvr>
                                        <p:cTn id="46" dur="166" decel="50000">
                                          <p:stCondLst>
                                            <p:cond delay="1338"/>
                                          </p:stCondLst>
                                        </p:cTn>
                                        <p:tgtEl>
                                          <p:spTgt spid="2056"/>
                                        </p:tgtEl>
                                      </p:cBhvr>
                                      <p:to x="100000" y="100000"/>
                                    </p:animScale>
                                    <p:animScale>
                                      <p:cBhvr>
                                        <p:cTn id="47" dur="26">
                                          <p:stCondLst>
                                            <p:cond delay="1642"/>
                                          </p:stCondLst>
                                        </p:cTn>
                                        <p:tgtEl>
                                          <p:spTgt spid="2056"/>
                                        </p:tgtEl>
                                      </p:cBhvr>
                                      <p:to x="100000" y="90000"/>
                                    </p:animScale>
                                    <p:animScale>
                                      <p:cBhvr>
                                        <p:cTn id="48" dur="166" decel="50000">
                                          <p:stCondLst>
                                            <p:cond delay="1668"/>
                                          </p:stCondLst>
                                        </p:cTn>
                                        <p:tgtEl>
                                          <p:spTgt spid="2056"/>
                                        </p:tgtEl>
                                      </p:cBhvr>
                                      <p:to x="100000" y="100000"/>
                                    </p:animScale>
                                    <p:animScale>
                                      <p:cBhvr>
                                        <p:cTn id="49" dur="26">
                                          <p:stCondLst>
                                            <p:cond delay="1808"/>
                                          </p:stCondLst>
                                        </p:cTn>
                                        <p:tgtEl>
                                          <p:spTgt spid="2056"/>
                                        </p:tgtEl>
                                      </p:cBhvr>
                                      <p:to x="100000" y="95000"/>
                                    </p:animScale>
                                    <p:animScale>
                                      <p:cBhvr>
                                        <p:cTn id="50" dur="166" decel="50000">
                                          <p:stCondLst>
                                            <p:cond delay="1834"/>
                                          </p:stCondLst>
                                        </p:cTn>
                                        <p:tgtEl>
                                          <p:spTgt spid="205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7474" name="Rectangle 2"/>
          <p:cNvSpPr>
            <a:spLocks noGrp="1" noChangeArrowheads="1"/>
          </p:cNvSpPr>
          <p:nvPr>
            <p:ph type="title"/>
          </p:nvPr>
        </p:nvSpPr>
        <p:spPr>
          <a:xfrm>
            <a:off x="685800" y="271463"/>
            <a:ext cx="7772400" cy="1143000"/>
          </a:xfrm>
        </p:spPr>
        <p:txBody>
          <a:bodyPr/>
          <a:lstStyle/>
          <a:p>
            <a:r>
              <a:rPr lang="en-US" sz="4000" dirty="0">
                <a:latin typeface="Berlin Sans FB" pitchFamily="34" charset="0"/>
              </a:rPr>
              <a:t>Insight</a:t>
            </a:r>
          </a:p>
        </p:txBody>
      </p:sp>
      <p:sp>
        <p:nvSpPr>
          <p:cNvPr id="1257475" name="Rectangle 3"/>
          <p:cNvSpPr>
            <a:spLocks noGrp="1" noChangeArrowheads="1"/>
          </p:cNvSpPr>
          <p:nvPr>
            <p:ph type="body" sz="half" idx="1"/>
          </p:nvPr>
        </p:nvSpPr>
        <p:spPr>
          <a:xfrm>
            <a:off x="492125" y="1935163"/>
            <a:ext cx="4033838" cy="3101975"/>
          </a:xfrm>
        </p:spPr>
        <p:txBody>
          <a:bodyPr>
            <a:normAutofit fontScale="92500" lnSpcReduction="10000"/>
          </a:bodyPr>
          <a:lstStyle/>
          <a:p>
            <a:pPr marL="0" indent="0" algn="ctr">
              <a:buFont typeface="Wingdings" pitchFamily="2" charset="2"/>
              <a:buNone/>
            </a:pPr>
            <a:r>
              <a:rPr lang="en-US" altLang="en-US" sz="3600" dirty="0">
                <a:latin typeface="Berlin Sans FB" pitchFamily="34" charset="0"/>
              </a:rPr>
              <a:t>Insight involves sudden novel realization of a solution to a problem. Insight is in humans and animals.</a:t>
            </a:r>
          </a:p>
        </p:txBody>
      </p:sp>
      <p:pic>
        <p:nvPicPr>
          <p:cNvPr id="1257476" name="Picture 4" descr="kohler3"/>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410200" y="1447800"/>
            <a:ext cx="2609850" cy="434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57477" name="Text Box 5"/>
          <p:cNvSpPr txBox="1">
            <a:spLocks noChangeArrowheads="1"/>
          </p:cNvSpPr>
          <p:nvPr/>
        </p:nvSpPr>
        <p:spPr bwMode="auto">
          <a:xfrm>
            <a:off x="5569627" y="5829300"/>
            <a:ext cx="228940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dirty="0">
                <a:latin typeface="Berlin Sans FB" pitchFamily="34" charset="0"/>
              </a:rPr>
              <a:t>Grande using boxes to</a:t>
            </a:r>
          </a:p>
          <a:p>
            <a:pPr algn="ctr"/>
            <a:r>
              <a:rPr lang="en-US" dirty="0">
                <a:latin typeface="Berlin Sans FB" pitchFamily="34" charset="0"/>
              </a:rPr>
              <a:t>obtain food</a:t>
            </a:r>
          </a:p>
        </p:txBody>
      </p:sp>
    </p:spTree>
    <p:extLst>
      <p:ext uri="{BB962C8B-B14F-4D97-AF65-F5344CB8AC3E}">
        <p14:creationId xmlns:p14="http://schemas.microsoft.com/office/powerpoint/2010/main" val="2891451706"/>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8498" name="Rectangle 2"/>
          <p:cNvSpPr>
            <a:spLocks noGrp="1" noChangeArrowheads="1"/>
          </p:cNvSpPr>
          <p:nvPr>
            <p:ph type="title"/>
          </p:nvPr>
        </p:nvSpPr>
        <p:spPr>
          <a:xfrm>
            <a:off x="685800" y="271463"/>
            <a:ext cx="7772400" cy="1143000"/>
          </a:xfrm>
        </p:spPr>
        <p:txBody>
          <a:bodyPr/>
          <a:lstStyle/>
          <a:p>
            <a:r>
              <a:rPr lang="en-US" sz="4000" dirty="0">
                <a:latin typeface="Berlin Sans FB" pitchFamily="34" charset="0"/>
              </a:rPr>
              <a:t>Insight</a:t>
            </a:r>
          </a:p>
        </p:txBody>
      </p:sp>
      <p:sp>
        <p:nvSpPr>
          <p:cNvPr id="1258499" name="Rectangle 3"/>
          <p:cNvSpPr>
            <a:spLocks noGrp="1" noChangeArrowheads="1"/>
          </p:cNvSpPr>
          <p:nvPr>
            <p:ph type="body" sz="half" idx="1"/>
          </p:nvPr>
        </p:nvSpPr>
        <p:spPr>
          <a:xfrm>
            <a:off x="0" y="1143000"/>
            <a:ext cx="4800600" cy="5562599"/>
          </a:xfrm>
        </p:spPr>
        <p:txBody>
          <a:bodyPr/>
          <a:lstStyle/>
          <a:p>
            <a:pPr marL="0" indent="0" algn="ctr">
              <a:buFont typeface="Wingdings" pitchFamily="2" charset="2"/>
              <a:buNone/>
            </a:pPr>
            <a:r>
              <a:rPr lang="en-US" altLang="en-US" dirty="0">
                <a:latin typeface="Berlin Sans FB" pitchFamily="34" charset="0"/>
              </a:rPr>
              <a:t>Brain imaging and EEG studies suggest that when an insight strikes </a:t>
            </a:r>
            <a:endParaRPr lang="en-US" altLang="en-US" dirty="0" smtClean="0">
              <a:latin typeface="Berlin Sans FB" pitchFamily="34" charset="0"/>
            </a:endParaRPr>
          </a:p>
          <a:p>
            <a:pPr marL="0" indent="0" algn="ctr">
              <a:buFont typeface="Wingdings" pitchFamily="2" charset="2"/>
              <a:buNone/>
            </a:pPr>
            <a:r>
              <a:rPr lang="en-US" altLang="en-US" dirty="0" smtClean="0">
                <a:latin typeface="Berlin Sans FB" pitchFamily="34" charset="0"/>
              </a:rPr>
              <a:t>(“Aha experience”) </a:t>
            </a:r>
          </a:p>
          <a:p>
            <a:pPr marL="0" indent="0" algn="ctr">
              <a:buFont typeface="Wingdings" pitchFamily="2" charset="2"/>
              <a:buNone/>
            </a:pPr>
            <a:r>
              <a:rPr lang="en-US" altLang="en-US" dirty="0" smtClean="0">
                <a:latin typeface="Berlin Sans FB" pitchFamily="34" charset="0"/>
              </a:rPr>
              <a:t>it </a:t>
            </a:r>
            <a:r>
              <a:rPr lang="en-US" altLang="en-US" dirty="0">
                <a:latin typeface="Berlin Sans FB" pitchFamily="34" charset="0"/>
              </a:rPr>
              <a:t>activates the right temporal cortex (Jung-</a:t>
            </a:r>
            <a:r>
              <a:rPr lang="en-US" altLang="en-US" dirty="0" err="1">
                <a:latin typeface="Berlin Sans FB" pitchFamily="34" charset="0"/>
              </a:rPr>
              <a:t>Beeman</a:t>
            </a:r>
            <a:r>
              <a:rPr lang="en-US" altLang="en-US" dirty="0">
                <a:latin typeface="Berlin Sans FB" pitchFamily="34" charset="0"/>
              </a:rPr>
              <a:t>, 2004). The time between not knowing the solution to knowing it is 0.3 seconds.</a:t>
            </a:r>
          </a:p>
        </p:txBody>
      </p:sp>
      <p:pic>
        <p:nvPicPr>
          <p:cNvPr id="1258500" name="Picture 4" descr="12673_MyersPsy8e_fig"/>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876800" y="1447800"/>
            <a:ext cx="4160837" cy="462509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87021347"/>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Creativity</a:t>
            </a:r>
            <a:endParaRPr lang="en-US" dirty="0"/>
          </a:p>
        </p:txBody>
      </p:sp>
      <p:sp>
        <p:nvSpPr>
          <p:cNvPr id="3" name="Text Placeholder 2"/>
          <p:cNvSpPr>
            <a:spLocks noGrp="1"/>
          </p:cNvSpPr>
          <p:nvPr>
            <p:ph type="body" sz="half" idx="1"/>
          </p:nvPr>
        </p:nvSpPr>
        <p:spPr>
          <a:xfrm>
            <a:off x="457200" y="1600200"/>
            <a:ext cx="7772400" cy="4525963"/>
          </a:xfrm>
        </p:spPr>
        <p:txBody>
          <a:bodyPr/>
          <a:lstStyle/>
          <a:p>
            <a:r>
              <a:rPr lang="en-US" dirty="0" smtClean="0"/>
              <a:t>Difficult to define</a:t>
            </a:r>
          </a:p>
          <a:p>
            <a:r>
              <a:rPr lang="en-US" dirty="0" smtClean="0"/>
              <a:t>Convergent (one answer) and divergent (many answers) thinking</a:t>
            </a:r>
          </a:p>
          <a:p>
            <a:r>
              <a:rPr lang="en-US" dirty="0" smtClean="0"/>
              <a:t>Little correlation to intelligence </a:t>
            </a:r>
            <a:endParaRPr lang="en-US" dirty="0"/>
          </a:p>
        </p:txBody>
      </p:sp>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886200"/>
            <a:ext cx="3182648" cy="2676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89706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FORMULA</a:t>
            </a:r>
            <a:endParaRPr lang="en-US" dirty="0"/>
          </a:p>
        </p:txBody>
      </p:sp>
      <p:sp>
        <p:nvSpPr>
          <p:cNvPr id="3" name="Content Placeholder 2"/>
          <p:cNvSpPr>
            <a:spLocks noGrp="1"/>
          </p:cNvSpPr>
          <p:nvPr>
            <p:ph idx="1"/>
          </p:nvPr>
        </p:nvSpPr>
        <p:spPr/>
        <p:txBody>
          <a:bodyPr/>
          <a:lstStyle/>
          <a:p>
            <a:pPr lvl="1"/>
            <a:r>
              <a:rPr lang="en-US" sz="7200" dirty="0"/>
              <a:t>UCS</a:t>
            </a:r>
            <a:r>
              <a:rPr lang="en-US" sz="7200" dirty="0">
                <a:sym typeface="Wingdings" pitchFamily="2" charset="2"/>
              </a:rPr>
              <a:t>UCR</a:t>
            </a:r>
          </a:p>
          <a:p>
            <a:pPr lvl="1"/>
            <a:r>
              <a:rPr lang="en-US" sz="7200" dirty="0">
                <a:sym typeface="Wingdings" pitchFamily="2" charset="2"/>
              </a:rPr>
              <a:t>NS + UCS UCR</a:t>
            </a:r>
          </a:p>
          <a:p>
            <a:pPr lvl="1"/>
            <a:r>
              <a:rPr lang="en-US" sz="7200" dirty="0">
                <a:sym typeface="Wingdings" pitchFamily="2" charset="2"/>
              </a:rPr>
              <a:t>CS  CR</a:t>
            </a:r>
            <a:endParaRPr lang="en-US" sz="7200" dirty="0"/>
          </a:p>
          <a:p>
            <a:pPr marL="137160" indent="0">
              <a:buNone/>
            </a:pPr>
            <a:endParaRPr lang="en-US" dirty="0"/>
          </a:p>
        </p:txBody>
      </p:sp>
      <p:cxnSp>
        <p:nvCxnSpPr>
          <p:cNvPr id="7" name="Straight Arrow Connector 6"/>
          <p:cNvCxnSpPr/>
          <p:nvPr/>
        </p:nvCxnSpPr>
        <p:spPr>
          <a:xfrm flipH="1">
            <a:off x="5029200" y="3886200"/>
            <a:ext cx="1676400" cy="685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2133600" y="3886200"/>
            <a:ext cx="76200" cy="533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23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22"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Obstacles in Solving Problems</a:t>
            </a:r>
          </a:p>
        </p:txBody>
      </p:sp>
      <p:sp>
        <p:nvSpPr>
          <p:cNvPr id="1259523" name="Rectangle 3"/>
          <p:cNvSpPr>
            <a:spLocks noGrp="1" noChangeArrowheads="1"/>
          </p:cNvSpPr>
          <p:nvPr>
            <p:ph type="body" idx="1"/>
          </p:nvPr>
        </p:nvSpPr>
        <p:spPr>
          <a:xfrm>
            <a:off x="671513" y="1538288"/>
            <a:ext cx="7772400" cy="990600"/>
          </a:xfrm>
        </p:spPr>
        <p:txBody>
          <a:bodyPr/>
          <a:lstStyle/>
          <a:p>
            <a:pPr marL="0" indent="0" algn="ctr">
              <a:buFont typeface="Wingdings" pitchFamily="2" charset="2"/>
              <a:buNone/>
            </a:pPr>
            <a:r>
              <a:rPr lang="en-US" altLang="en-US" sz="2800" dirty="0">
                <a:solidFill>
                  <a:srgbClr val="FF0000"/>
                </a:solidFill>
                <a:latin typeface="Berlin Sans FB" pitchFamily="34" charset="0"/>
              </a:rPr>
              <a:t>Confirmation Bias: </a:t>
            </a:r>
            <a:r>
              <a:rPr lang="en-US" altLang="en-US" sz="2800" dirty="0">
                <a:latin typeface="Berlin Sans FB" pitchFamily="34" charset="0"/>
              </a:rPr>
              <a:t>A tendency to search for information that confirms a personal bias.</a:t>
            </a:r>
          </a:p>
        </p:txBody>
      </p:sp>
      <p:sp>
        <p:nvSpPr>
          <p:cNvPr id="2" name="TextBox 1"/>
          <p:cNvSpPr txBox="1"/>
          <p:nvPr/>
        </p:nvSpPr>
        <p:spPr>
          <a:xfrm>
            <a:off x="152400" y="2895600"/>
            <a:ext cx="8763000" cy="1661993"/>
          </a:xfrm>
          <a:prstGeom prst="rect">
            <a:avLst/>
          </a:prstGeom>
          <a:noFill/>
        </p:spPr>
        <p:txBody>
          <a:bodyPr wrap="square" rtlCol="0">
            <a:spAutoFit/>
          </a:bodyPr>
          <a:lstStyle/>
          <a:p>
            <a:pPr marL="285750" indent="-285750">
              <a:buFont typeface="Arial" pitchFamily="34" charset="0"/>
              <a:buChar char="•"/>
            </a:pPr>
            <a:r>
              <a:rPr lang="en-US" sz="2800" dirty="0" smtClean="0">
                <a:latin typeface="Berlin Sans FB" pitchFamily="34" charset="0"/>
              </a:rPr>
              <a:t>A </a:t>
            </a:r>
            <a:r>
              <a:rPr lang="en-US" sz="2800" dirty="0">
                <a:latin typeface="Berlin Sans FB" pitchFamily="34" charset="0"/>
              </a:rPr>
              <a:t>reporter who is writing an article on an important issue may only interview experts that support her or his views on the issue.</a:t>
            </a:r>
            <a:r>
              <a:rPr lang="en-US" dirty="0"/>
              <a:t/>
            </a:r>
            <a:br>
              <a:rPr lang="en-US" dirty="0"/>
            </a:br>
            <a:endParaRPr lang="en-US" dirty="0"/>
          </a:p>
        </p:txBody>
      </p:sp>
      <p:pic>
        <p:nvPicPr>
          <p:cNvPr id="3" name="Picture 2"/>
          <p:cNvPicPr>
            <a:picLocks noChangeAspect="1"/>
          </p:cNvPicPr>
          <p:nvPr/>
        </p:nvPicPr>
        <p:blipFill>
          <a:blip r:embed="rId3"/>
          <a:stretch>
            <a:fillRect/>
          </a:stretch>
        </p:blipFill>
        <p:spPr>
          <a:xfrm>
            <a:off x="637006" y="4343400"/>
            <a:ext cx="7908750" cy="2459127"/>
          </a:xfrm>
          <a:prstGeom prst="rect">
            <a:avLst/>
          </a:prstGeom>
        </p:spPr>
      </p:pic>
    </p:spTree>
    <p:extLst>
      <p:ext uri="{BB962C8B-B14F-4D97-AF65-F5344CB8AC3E}">
        <p14:creationId xmlns:p14="http://schemas.microsoft.com/office/powerpoint/2010/main" val="2409189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1570" name="Rectangle 2"/>
          <p:cNvSpPr>
            <a:spLocks noGrp="1" noChangeArrowheads="1"/>
          </p:cNvSpPr>
          <p:nvPr>
            <p:ph type="title"/>
          </p:nvPr>
        </p:nvSpPr>
        <p:spPr>
          <a:xfrm>
            <a:off x="671513" y="261938"/>
            <a:ext cx="7772400" cy="1143000"/>
          </a:xfrm>
        </p:spPr>
        <p:txBody>
          <a:bodyPr/>
          <a:lstStyle/>
          <a:p>
            <a:r>
              <a:rPr lang="en-US" sz="4000" dirty="0">
                <a:solidFill>
                  <a:srgbClr val="FF0000"/>
                </a:solidFill>
                <a:latin typeface="Berlin Sans FB" pitchFamily="34" charset="0"/>
              </a:rPr>
              <a:t>Fixation</a:t>
            </a:r>
          </a:p>
        </p:txBody>
      </p:sp>
      <p:sp>
        <p:nvSpPr>
          <p:cNvPr id="1261571" name="Rectangle 3"/>
          <p:cNvSpPr>
            <a:spLocks noGrp="1" noChangeArrowheads="1"/>
          </p:cNvSpPr>
          <p:nvPr>
            <p:ph type="body" idx="1"/>
          </p:nvPr>
        </p:nvSpPr>
        <p:spPr>
          <a:xfrm>
            <a:off x="152400" y="1417878"/>
            <a:ext cx="8534400" cy="1828800"/>
          </a:xfrm>
        </p:spPr>
        <p:txBody>
          <a:bodyPr/>
          <a:lstStyle/>
          <a:p>
            <a:pPr marL="0" indent="0" algn="ctr">
              <a:buFont typeface="Wingdings" pitchFamily="2" charset="2"/>
              <a:buNone/>
            </a:pPr>
            <a:r>
              <a:rPr lang="en-US" altLang="en-US" dirty="0" smtClean="0">
                <a:latin typeface="Berlin Sans FB" pitchFamily="34" charset="0"/>
              </a:rPr>
              <a:t>Inability </a:t>
            </a:r>
            <a:r>
              <a:rPr lang="en-US" altLang="en-US" dirty="0">
                <a:latin typeface="Berlin Sans FB" pitchFamily="34" charset="0"/>
              </a:rPr>
              <a:t>to see a problem from a fresh perspective. Impediment to problem solving. Two examples are </a:t>
            </a:r>
            <a:r>
              <a:rPr lang="en-US" altLang="en-US" i="1" dirty="0">
                <a:solidFill>
                  <a:srgbClr val="FFFF00"/>
                </a:solidFill>
                <a:latin typeface="Berlin Sans FB" pitchFamily="34" charset="0"/>
              </a:rPr>
              <a:t>mental set</a:t>
            </a:r>
            <a:r>
              <a:rPr lang="en-US" altLang="en-US" dirty="0">
                <a:solidFill>
                  <a:srgbClr val="FFFF00"/>
                </a:solidFill>
                <a:latin typeface="Berlin Sans FB" pitchFamily="34" charset="0"/>
              </a:rPr>
              <a:t> </a:t>
            </a:r>
            <a:r>
              <a:rPr lang="en-US" altLang="en-US" dirty="0">
                <a:latin typeface="Berlin Sans FB" pitchFamily="34" charset="0"/>
              </a:rPr>
              <a:t>and </a:t>
            </a:r>
            <a:r>
              <a:rPr lang="en-US" altLang="en-US" i="1" dirty="0">
                <a:solidFill>
                  <a:srgbClr val="FFFF00"/>
                </a:solidFill>
                <a:latin typeface="Berlin Sans FB" pitchFamily="34" charset="0"/>
              </a:rPr>
              <a:t>functional fixedness.</a:t>
            </a:r>
          </a:p>
        </p:txBody>
      </p:sp>
      <p:sp>
        <p:nvSpPr>
          <p:cNvPr id="1261572" name="Rectangle 4"/>
          <p:cNvSpPr>
            <a:spLocks noChangeArrowheads="1"/>
          </p:cNvSpPr>
          <p:nvPr/>
        </p:nvSpPr>
        <p:spPr bwMode="auto">
          <a:xfrm>
            <a:off x="457200" y="3810000"/>
            <a:ext cx="3810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altLang="en-US" sz="2800" dirty="0">
                <a:solidFill>
                  <a:schemeClr val="tx2">
                    <a:lumMod val="75000"/>
                  </a:schemeClr>
                </a:solidFill>
                <a:latin typeface="Berlin Sans FB" pitchFamily="34" charset="0"/>
              </a:rPr>
              <a:t>The Matchstick Problem: </a:t>
            </a:r>
            <a:r>
              <a:rPr lang="en-US" altLang="en-US" sz="2800" dirty="0">
                <a:latin typeface="Berlin Sans FB" pitchFamily="34" charset="0"/>
              </a:rPr>
              <a:t>How would you arrange six matches to form four equilateral triangles? </a:t>
            </a:r>
          </a:p>
        </p:txBody>
      </p:sp>
      <p:pic>
        <p:nvPicPr>
          <p:cNvPr id="1261573" name="Picture 5" descr="1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429000"/>
            <a:ext cx="3224213" cy="3030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4922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15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615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1571" grpId="0" build="p"/>
      <p:bldP spid="126157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3618" name="Picture 2" descr="10-4"/>
          <p:cNvPicPr>
            <a:picLocks noChangeAspect="1" noChangeArrowheads="1"/>
          </p:cNvPicPr>
          <p:nvPr/>
        </p:nvPicPr>
        <p:blipFill>
          <a:blip r:embed="rId2">
            <a:extLst>
              <a:ext uri="{28A0092B-C50C-407E-A947-70E740481C1C}">
                <a14:useLocalDpi xmlns:a14="http://schemas.microsoft.com/office/drawing/2010/main" val="0"/>
              </a:ext>
            </a:extLst>
          </a:blip>
          <a:srcRect r="5614" b="1732"/>
          <a:stretch>
            <a:fillRect/>
          </a:stretch>
        </p:blipFill>
        <p:spPr bwMode="auto">
          <a:xfrm>
            <a:off x="2433638" y="1905000"/>
            <a:ext cx="4243387" cy="3962400"/>
          </a:xfrm>
          <a:prstGeom prst="rect">
            <a:avLst/>
          </a:prstGeom>
          <a:noFill/>
          <a:extLst>
            <a:ext uri="{909E8E84-426E-40DD-AFC4-6F175D3DCCD1}">
              <a14:hiddenFill xmlns:a14="http://schemas.microsoft.com/office/drawing/2010/main">
                <a:solidFill>
                  <a:srgbClr val="FFFFFF"/>
                </a:solidFill>
              </a14:hiddenFill>
            </a:ext>
          </a:extLst>
        </p:spPr>
      </p:pic>
      <p:sp>
        <p:nvSpPr>
          <p:cNvPr id="1263619" name="Rectangle 3"/>
          <p:cNvSpPr>
            <a:spLocks noGrp="1" noChangeArrowheads="1"/>
          </p:cNvSpPr>
          <p:nvPr>
            <p:ph type="title"/>
          </p:nvPr>
        </p:nvSpPr>
        <p:spPr>
          <a:xfrm>
            <a:off x="685800" y="271463"/>
            <a:ext cx="7772400" cy="1143000"/>
          </a:xfrm>
        </p:spPr>
        <p:txBody>
          <a:bodyPr/>
          <a:lstStyle/>
          <a:p>
            <a:r>
              <a:rPr lang="en-US" altLang="en-US" sz="3600" dirty="0">
                <a:solidFill>
                  <a:srgbClr val="FF0000"/>
                </a:solidFill>
                <a:latin typeface="Berlin Sans FB" pitchFamily="34" charset="0"/>
              </a:rPr>
              <a:t>The Matchstick Problem</a:t>
            </a:r>
            <a:r>
              <a:rPr lang="en-US" altLang="en-US" sz="3600" dirty="0">
                <a:latin typeface="Berlin Sans FB" pitchFamily="34" charset="0"/>
              </a:rPr>
              <a:t>: </a:t>
            </a:r>
            <a:r>
              <a:rPr lang="en-US" sz="3600" dirty="0">
                <a:latin typeface="Berlin Sans FB" pitchFamily="34" charset="0"/>
              </a:rPr>
              <a:t>Solution</a:t>
            </a:r>
          </a:p>
        </p:txBody>
      </p:sp>
      <p:sp>
        <p:nvSpPr>
          <p:cNvPr id="1263620" name="Text Box 4"/>
          <p:cNvSpPr txBox="1">
            <a:spLocks noChangeArrowheads="1"/>
          </p:cNvSpPr>
          <p:nvPr/>
        </p:nvSpPr>
        <p:spPr bwMode="auto">
          <a:xfrm rot="5400000">
            <a:off x="5399881" y="3972719"/>
            <a:ext cx="312896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900">
                <a:latin typeface="Times New Roman" pitchFamily="18" charset="0"/>
              </a:rPr>
              <a:t>From “Problem Solving” by M. Scheerer. Copyright © 1963 by </a:t>
            </a:r>
          </a:p>
          <a:p>
            <a:r>
              <a:rPr lang="en-US" sz="900">
                <a:latin typeface="Times New Roman" pitchFamily="18" charset="0"/>
              </a:rPr>
              <a:t>Scientific American, Inc. All Rights Reserved.</a:t>
            </a:r>
          </a:p>
        </p:txBody>
      </p:sp>
    </p:spTree>
    <p:extLst>
      <p:ext uri="{BB962C8B-B14F-4D97-AF65-F5344CB8AC3E}">
        <p14:creationId xmlns:p14="http://schemas.microsoft.com/office/powerpoint/2010/main" val="4066507213"/>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8991600" cy="1143000"/>
          </a:xfrm>
        </p:spPr>
        <p:txBody>
          <a:bodyPr>
            <a:normAutofit fontScale="90000"/>
          </a:bodyPr>
          <a:lstStyle/>
          <a:p>
            <a:r>
              <a:rPr lang="en-US" dirty="0" smtClean="0"/>
              <a:t>Can you connect the nine dots with 4 straights lines without taking your pencil off of your paper?</a:t>
            </a:r>
            <a:endParaRPr lang="en-US" dirty="0"/>
          </a:p>
        </p:txBody>
      </p:sp>
      <p:sp>
        <p:nvSpPr>
          <p:cNvPr id="5" name="Flowchart: Connector 4"/>
          <p:cNvSpPr/>
          <p:nvPr/>
        </p:nvSpPr>
        <p:spPr>
          <a:xfrm>
            <a:off x="2133600" y="2667000"/>
            <a:ext cx="457200"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p:cNvSpPr/>
          <p:nvPr/>
        </p:nvSpPr>
        <p:spPr>
          <a:xfrm>
            <a:off x="2133600" y="4191000"/>
            <a:ext cx="457200"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p:cNvSpPr/>
          <p:nvPr/>
        </p:nvSpPr>
        <p:spPr>
          <a:xfrm>
            <a:off x="4038599" y="5638800"/>
            <a:ext cx="457200"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p:cNvSpPr/>
          <p:nvPr/>
        </p:nvSpPr>
        <p:spPr>
          <a:xfrm>
            <a:off x="4038599" y="4169229"/>
            <a:ext cx="457200"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p:cNvSpPr/>
          <p:nvPr/>
        </p:nvSpPr>
        <p:spPr>
          <a:xfrm>
            <a:off x="5791200" y="5638800"/>
            <a:ext cx="457200"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p:cNvSpPr/>
          <p:nvPr/>
        </p:nvSpPr>
        <p:spPr>
          <a:xfrm>
            <a:off x="5791200" y="4191000"/>
            <a:ext cx="457200"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p:cNvSpPr/>
          <p:nvPr/>
        </p:nvSpPr>
        <p:spPr>
          <a:xfrm>
            <a:off x="5791200" y="2667000"/>
            <a:ext cx="457200"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p:cNvSpPr/>
          <p:nvPr/>
        </p:nvSpPr>
        <p:spPr>
          <a:xfrm>
            <a:off x="4038599" y="2667000"/>
            <a:ext cx="457200"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p:cNvSpPr/>
          <p:nvPr/>
        </p:nvSpPr>
        <p:spPr>
          <a:xfrm>
            <a:off x="2133600" y="5638800"/>
            <a:ext cx="457200"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329844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666" name="Rectangle 2"/>
          <p:cNvSpPr>
            <a:spLocks noGrp="1" noChangeArrowheads="1"/>
          </p:cNvSpPr>
          <p:nvPr>
            <p:ph type="title"/>
          </p:nvPr>
        </p:nvSpPr>
        <p:spPr>
          <a:xfrm>
            <a:off x="671513" y="257175"/>
            <a:ext cx="7772400" cy="1143000"/>
          </a:xfrm>
        </p:spPr>
        <p:txBody>
          <a:bodyPr/>
          <a:lstStyle/>
          <a:p>
            <a:r>
              <a:rPr lang="en-US" sz="4000" dirty="0">
                <a:solidFill>
                  <a:srgbClr val="FFFF00"/>
                </a:solidFill>
                <a:latin typeface="Berlin Sans FB" pitchFamily="34" charset="0"/>
              </a:rPr>
              <a:t>Mental Set</a:t>
            </a:r>
          </a:p>
        </p:txBody>
      </p:sp>
      <p:sp>
        <p:nvSpPr>
          <p:cNvPr id="1265667" name="Rectangle 3"/>
          <p:cNvSpPr>
            <a:spLocks noGrp="1" noChangeArrowheads="1"/>
          </p:cNvSpPr>
          <p:nvPr>
            <p:ph type="body" idx="1"/>
          </p:nvPr>
        </p:nvSpPr>
        <p:spPr>
          <a:xfrm>
            <a:off x="671513" y="1600200"/>
            <a:ext cx="7772400" cy="1828800"/>
          </a:xfrm>
        </p:spPr>
        <p:txBody>
          <a:bodyPr/>
          <a:lstStyle/>
          <a:p>
            <a:pPr marL="0" indent="0" algn="ctr">
              <a:buFont typeface="Wingdings" pitchFamily="2" charset="2"/>
              <a:buNone/>
            </a:pPr>
            <a:r>
              <a:rPr lang="en-US" altLang="en-US" sz="2800" dirty="0">
                <a:latin typeface="Berlin Sans FB" pitchFamily="34" charset="0"/>
              </a:rPr>
              <a:t>A tendency to approach a problem in a particular way especially a way that has been successful in the past.</a:t>
            </a:r>
          </a:p>
        </p:txBody>
      </p:sp>
      <p:pic>
        <p:nvPicPr>
          <p:cNvPr id="2" name="Picture 1"/>
          <p:cNvPicPr>
            <a:picLocks noChangeAspect="1"/>
          </p:cNvPicPr>
          <p:nvPr/>
        </p:nvPicPr>
        <p:blipFill>
          <a:blip r:embed="rId3"/>
          <a:stretch>
            <a:fillRect/>
          </a:stretch>
        </p:blipFill>
        <p:spPr>
          <a:xfrm>
            <a:off x="2057400" y="3048000"/>
            <a:ext cx="5257800" cy="3529298"/>
          </a:xfrm>
          <a:prstGeom prst="rect">
            <a:avLst/>
          </a:prstGeom>
        </p:spPr>
      </p:pic>
    </p:spTree>
    <p:extLst>
      <p:ext uri="{BB962C8B-B14F-4D97-AF65-F5344CB8AC3E}">
        <p14:creationId xmlns:p14="http://schemas.microsoft.com/office/powerpoint/2010/main" val="838737052"/>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594" name="Rectangle 2"/>
          <p:cNvSpPr>
            <a:spLocks noGrp="1" noChangeArrowheads="1"/>
          </p:cNvSpPr>
          <p:nvPr>
            <p:ph type="body" idx="1"/>
          </p:nvPr>
        </p:nvSpPr>
        <p:spPr>
          <a:xfrm>
            <a:off x="557213" y="1581150"/>
            <a:ext cx="8001000" cy="914400"/>
          </a:xfrm>
        </p:spPr>
        <p:txBody>
          <a:bodyPr>
            <a:normAutofit lnSpcReduction="10000"/>
          </a:bodyPr>
          <a:lstStyle/>
          <a:p>
            <a:pPr marL="0" indent="0" algn="ctr">
              <a:buFont typeface="Wingdings" pitchFamily="2" charset="2"/>
              <a:buNone/>
            </a:pPr>
            <a:r>
              <a:rPr lang="en-US" altLang="en-US" sz="2800" dirty="0">
                <a:latin typeface="Berlin Sans FB" pitchFamily="34" charset="0"/>
              </a:rPr>
              <a:t>Using these materials, how would you mount the candle on a bulletin board?  </a:t>
            </a:r>
          </a:p>
        </p:txBody>
      </p:sp>
      <p:pic>
        <p:nvPicPr>
          <p:cNvPr id="1262595" name="Picture 3" descr="1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695575"/>
            <a:ext cx="4686300" cy="3451225"/>
          </a:xfrm>
          <a:prstGeom prst="rect">
            <a:avLst/>
          </a:prstGeom>
          <a:noFill/>
          <a:extLst>
            <a:ext uri="{909E8E84-426E-40DD-AFC4-6F175D3DCCD1}">
              <a14:hiddenFill xmlns:a14="http://schemas.microsoft.com/office/drawing/2010/main">
                <a:solidFill>
                  <a:srgbClr val="FFFFFF"/>
                </a:solidFill>
              </a14:hiddenFill>
            </a:ext>
          </a:extLst>
        </p:spPr>
      </p:pic>
      <p:sp>
        <p:nvSpPr>
          <p:cNvPr id="1262596" name="Rectangle 4"/>
          <p:cNvSpPr>
            <a:spLocks noGrp="1" noChangeArrowheads="1"/>
          </p:cNvSpPr>
          <p:nvPr>
            <p:ph type="title"/>
          </p:nvPr>
        </p:nvSpPr>
        <p:spPr>
          <a:xfrm>
            <a:off x="671513" y="271463"/>
            <a:ext cx="7772400" cy="1143000"/>
          </a:xfrm>
        </p:spPr>
        <p:txBody>
          <a:bodyPr/>
          <a:lstStyle/>
          <a:p>
            <a:r>
              <a:rPr lang="en-US" altLang="en-US" sz="4000" dirty="0">
                <a:solidFill>
                  <a:schemeClr val="tx1"/>
                </a:solidFill>
                <a:latin typeface="Berlin Sans FB" pitchFamily="34" charset="0"/>
              </a:rPr>
              <a:t>Candle-Mounting Problem</a:t>
            </a:r>
            <a:endParaRPr lang="en-US" sz="4000" dirty="0">
              <a:solidFill>
                <a:schemeClr val="tx1"/>
              </a:solidFill>
              <a:latin typeface="Berlin Sans FB" pitchFamily="34" charset="0"/>
            </a:endParaRPr>
          </a:p>
        </p:txBody>
      </p:sp>
      <p:sp>
        <p:nvSpPr>
          <p:cNvPr id="1262597" name="Text Box 5"/>
          <p:cNvSpPr txBox="1">
            <a:spLocks noChangeArrowheads="1"/>
          </p:cNvSpPr>
          <p:nvPr/>
        </p:nvSpPr>
        <p:spPr bwMode="auto">
          <a:xfrm rot="5400000">
            <a:off x="5552281" y="4506119"/>
            <a:ext cx="312896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900">
                <a:latin typeface="Times New Roman" pitchFamily="18" charset="0"/>
              </a:rPr>
              <a:t>From “Problem Solving” by M. Scheerer. Copyright © 1963 by </a:t>
            </a:r>
          </a:p>
          <a:p>
            <a:r>
              <a:rPr lang="en-US" sz="900">
                <a:latin typeface="Times New Roman" pitchFamily="18" charset="0"/>
              </a:rPr>
              <a:t>Scientific American, Inc. All Rights Reserved.</a:t>
            </a:r>
          </a:p>
        </p:txBody>
      </p:sp>
    </p:spTree>
    <p:extLst>
      <p:ext uri="{BB962C8B-B14F-4D97-AF65-F5344CB8AC3E}">
        <p14:creationId xmlns:p14="http://schemas.microsoft.com/office/powerpoint/2010/main" val="2957958089"/>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4642" name="Picture 2" descr="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025" y="1905000"/>
            <a:ext cx="4876800" cy="4197350"/>
          </a:xfrm>
          <a:prstGeom prst="rect">
            <a:avLst/>
          </a:prstGeom>
          <a:noFill/>
          <a:extLst>
            <a:ext uri="{909E8E84-426E-40DD-AFC4-6F175D3DCCD1}">
              <a14:hiddenFill xmlns:a14="http://schemas.microsoft.com/office/drawing/2010/main">
                <a:solidFill>
                  <a:srgbClr val="FFFFFF"/>
                </a:solidFill>
              </a14:hiddenFill>
            </a:ext>
          </a:extLst>
        </p:spPr>
      </p:pic>
      <p:sp>
        <p:nvSpPr>
          <p:cNvPr id="1264643" name="Rectangle 3"/>
          <p:cNvSpPr>
            <a:spLocks noGrp="1" noChangeArrowheads="1"/>
          </p:cNvSpPr>
          <p:nvPr>
            <p:ph type="title"/>
          </p:nvPr>
        </p:nvSpPr>
        <p:spPr>
          <a:xfrm>
            <a:off x="685800" y="261938"/>
            <a:ext cx="7772400" cy="1143000"/>
          </a:xfrm>
        </p:spPr>
        <p:txBody>
          <a:bodyPr>
            <a:normAutofit fontScale="90000"/>
          </a:bodyPr>
          <a:lstStyle/>
          <a:p>
            <a:r>
              <a:rPr lang="en-US" altLang="en-US" sz="3600" dirty="0">
                <a:solidFill>
                  <a:schemeClr val="tx1"/>
                </a:solidFill>
                <a:latin typeface="Berlin Sans FB" pitchFamily="34" charset="0"/>
              </a:rPr>
              <a:t>Candle-Mounting Problem:</a:t>
            </a:r>
            <a:r>
              <a:rPr lang="en-US" sz="3600" dirty="0">
                <a:latin typeface="Berlin Sans FB" pitchFamily="34" charset="0"/>
              </a:rPr>
              <a:t> Solution</a:t>
            </a:r>
          </a:p>
        </p:txBody>
      </p:sp>
    </p:spTree>
    <p:extLst>
      <p:ext uri="{BB962C8B-B14F-4D97-AF65-F5344CB8AC3E}">
        <p14:creationId xmlns:p14="http://schemas.microsoft.com/office/powerpoint/2010/main" val="4108866186"/>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FFFF00"/>
                </a:solidFill>
              </a:rPr>
              <a:t>Functional Fixedness</a:t>
            </a:r>
            <a:endParaRPr lang="en-US" dirty="0">
              <a:solidFill>
                <a:srgbClr val="FFFF00"/>
              </a:solidFill>
            </a:endParaRPr>
          </a:p>
        </p:txBody>
      </p:sp>
      <p:pic>
        <p:nvPicPr>
          <p:cNvPr id="5" name="Content Placeholder 4"/>
          <p:cNvPicPr>
            <a:picLocks noGrp="1" noChangeAspect="1"/>
          </p:cNvPicPr>
          <p:nvPr>
            <p:ph idx="1"/>
          </p:nvPr>
        </p:nvPicPr>
        <p:blipFill>
          <a:blip r:embed="rId2"/>
          <a:stretch>
            <a:fillRect/>
          </a:stretch>
        </p:blipFill>
        <p:spPr>
          <a:xfrm>
            <a:off x="1790700" y="1626527"/>
            <a:ext cx="5562600" cy="5094948"/>
          </a:xfrm>
          <a:prstGeom prst="rect">
            <a:avLst/>
          </a:prstGeom>
        </p:spPr>
      </p:pic>
      <p:sp>
        <p:nvSpPr>
          <p:cNvPr id="4" name="Slide Number Placeholder 3"/>
          <p:cNvSpPr>
            <a:spLocks noGrp="1"/>
          </p:cNvSpPr>
          <p:nvPr>
            <p:ph type="sldNum" sz="quarter" idx="12"/>
          </p:nvPr>
        </p:nvSpPr>
        <p:spPr/>
        <p:txBody>
          <a:bodyPr/>
          <a:lstStyle/>
          <a:p>
            <a:fld id="{B8016B44-EA5D-4237-9627-FD655AD71D27}" type="slidenum">
              <a:rPr lang="en-US" smtClean="0"/>
              <a:pPr/>
              <a:t>117</a:t>
            </a:fld>
            <a:endParaRPr lang="en-US"/>
          </a:p>
        </p:txBody>
      </p:sp>
    </p:spTree>
    <p:extLst>
      <p:ext uri="{BB962C8B-B14F-4D97-AF65-F5344CB8AC3E}">
        <p14:creationId xmlns:p14="http://schemas.microsoft.com/office/powerpoint/2010/main" val="141846722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0" name="Rectangle 2"/>
          <p:cNvSpPr>
            <a:spLocks noGrp="1" noChangeArrowheads="1"/>
          </p:cNvSpPr>
          <p:nvPr>
            <p:ph type="title"/>
          </p:nvPr>
        </p:nvSpPr>
        <p:spPr>
          <a:xfrm>
            <a:off x="685800" y="280988"/>
            <a:ext cx="7772400" cy="1143000"/>
          </a:xfrm>
        </p:spPr>
        <p:txBody>
          <a:bodyPr/>
          <a:lstStyle/>
          <a:p>
            <a:r>
              <a:rPr lang="en-US" sz="4000" dirty="0">
                <a:solidFill>
                  <a:srgbClr val="FFFF00"/>
                </a:solidFill>
                <a:latin typeface="Berlin Sans FB" pitchFamily="34" charset="0"/>
              </a:rPr>
              <a:t>Functional Fixedness</a:t>
            </a:r>
          </a:p>
        </p:txBody>
      </p:sp>
      <p:sp>
        <p:nvSpPr>
          <p:cNvPr id="1266691" name="Rectangle 3"/>
          <p:cNvSpPr>
            <a:spLocks noChangeArrowheads="1"/>
          </p:cNvSpPr>
          <p:nvPr/>
        </p:nvSpPr>
        <p:spPr bwMode="auto">
          <a:xfrm>
            <a:off x="671513" y="1600200"/>
            <a:ext cx="7772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altLang="en-US" sz="2800" dirty="0">
                <a:latin typeface="Berlin Sans FB" pitchFamily="34" charset="0"/>
              </a:rPr>
              <a:t>A tendency to think of the only familiar functions for objects.</a:t>
            </a:r>
          </a:p>
        </p:txBody>
      </p:sp>
      <p:sp>
        <p:nvSpPr>
          <p:cNvPr id="1266887" name="AutoShape 199"/>
          <p:cNvSpPr>
            <a:spLocks noChangeAspect="1" noChangeArrowheads="1" noTextEdit="1"/>
          </p:cNvSpPr>
          <p:nvPr/>
        </p:nvSpPr>
        <p:spPr bwMode="auto">
          <a:xfrm>
            <a:off x="228600" y="457200"/>
            <a:ext cx="137795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Berlin Sans FB" pitchFamily="34" charset="0"/>
            </a:endParaRPr>
          </a:p>
        </p:txBody>
      </p:sp>
      <p:grpSp>
        <p:nvGrpSpPr>
          <p:cNvPr id="1266888" name="Group 200"/>
          <p:cNvGrpSpPr>
            <a:grpSpLocks noChangeAspect="1"/>
          </p:cNvGrpSpPr>
          <p:nvPr/>
        </p:nvGrpSpPr>
        <p:grpSpPr bwMode="auto">
          <a:xfrm rot="-5400000">
            <a:off x="4406106" y="2437606"/>
            <a:ext cx="303213" cy="1828800"/>
            <a:chOff x="481" y="315"/>
            <a:chExt cx="191" cy="1141"/>
          </a:xfrm>
        </p:grpSpPr>
        <p:sp>
          <p:nvSpPr>
            <p:cNvPr id="1266889" name="Freeform 201"/>
            <p:cNvSpPr>
              <a:spLocks noChangeAspect="1"/>
            </p:cNvSpPr>
            <p:nvPr/>
          </p:nvSpPr>
          <p:spPr bwMode="auto">
            <a:xfrm>
              <a:off x="543" y="941"/>
              <a:ext cx="91" cy="500"/>
            </a:xfrm>
            <a:custGeom>
              <a:avLst/>
              <a:gdLst>
                <a:gd name="T0" fmla="*/ 18 w 182"/>
                <a:gd name="T1" fmla="*/ 0 h 1000"/>
                <a:gd name="T2" fmla="*/ 18 w 182"/>
                <a:gd name="T3" fmla="*/ 730 h 1000"/>
                <a:gd name="T4" fmla="*/ 0 w 182"/>
                <a:gd name="T5" fmla="*/ 782 h 1000"/>
                <a:gd name="T6" fmla="*/ 27 w 182"/>
                <a:gd name="T7" fmla="*/ 1000 h 1000"/>
                <a:gd name="T8" fmla="*/ 140 w 182"/>
                <a:gd name="T9" fmla="*/ 1000 h 1000"/>
                <a:gd name="T10" fmla="*/ 182 w 182"/>
                <a:gd name="T11" fmla="*/ 773 h 1000"/>
                <a:gd name="T12" fmla="*/ 122 w 182"/>
                <a:gd name="T13" fmla="*/ 712 h 1000"/>
                <a:gd name="T14" fmla="*/ 130 w 182"/>
                <a:gd name="T15" fmla="*/ 9 h 1000"/>
                <a:gd name="T16" fmla="*/ 18 w 182"/>
                <a:gd name="T17" fmla="*/ 0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1000">
                  <a:moveTo>
                    <a:pt x="18" y="0"/>
                  </a:moveTo>
                  <a:lnTo>
                    <a:pt x="18" y="730"/>
                  </a:lnTo>
                  <a:lnTo>
                    <a:pt x="0" y="782"/>
                  </a:lnTo>
                  <a:lnTo>
                    <a:pt x="27" y="1000"/>
                  </a:lnTo>
                  <a:lnTo>
                    <a:pt x="140" y="1000"/>
                  </a:lnTo>
                  <a:lnTo>
                    <a:pt x="182" y="773"/>
                  </a:lnTo>
                  <a:lnTo>
                    <a:pt x="122" y="712"/>
                  </a:lnTo>
                  <a:lnTo>
                    <a:pt x="130" y="9"/>
                  </a:lnTo>
                  <a:lnTo>
                    <a:pt x="18" y="0"/>
                  </a:lnTo>
                  <a:close/>
                </a:path>
              </a:pathLst>
            </a:custGeom>
            <a:solidFill>
              <a:srgbClr val="BFDD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266890" name="Freeform 202"/>
            <p:cNvSpPr>
              <a:spLocks noChangeAspect="1"/>
            </p:cNvSpPr>
            <p:nvPr/>
          </p:nvSpPr>
          <p:spPr bwMode="auto">
            <a:xfrm>
              <a:off x="495" y="329"/>
              <a:ext cx="165" cy="622"/>
            </a:xfrm>
            <a:custGeom>
              <a:avLst/>
              <a:gdLst>
                <a:gd name="T0" fmla="*/ 235 w 329"/>
                <a:gd name="T1" fmla="*/ 1241 h 1244"/>
                <a:gd name="T2" fmla="*/ 329 w 329"/>
                <a:gd name="T3" fmla="*/ 1206 h 1244"/>
                <a:gd name="T4" fmla="*/ 329 w 329"/>
                <a:gd name="T5" fmla="*/ 1111 h 1244"/>
                <a:gd name="T6" fmla="*/ 268 w 329"/>
                <a:gd name="T7" fmla="*/ 1084 h 1244"/>
                <a:gd name="T8" fmla="*/ 277 w 329"/>
                <a:gd name="T9" fmla="*/ 989 h 1244"/>
                <a:gd name="T10" fmla="*/ 321 w 329"/>
                <a:gd name="T11" fmla="*/ 910 h 1244"/>
                <a:gd name="T12" fmla="*/ 321 w 329"/>
                <a:gd name="T13" fmla="*/ 66 h 1244"/>
                <a:gd name="T14" fmla="*/ 320 w 329"/>
                <a:gd name="T15" fmla="*/ 64 h 1244"/>
                <a:gd name="T16" fmla="*/ 315 w 329"/>
                <a:gd name="T17" fmla="*/ 60 h 1244"/>
                <a:gd name="T18" fmla="*/ 308 w 329"/>
                <a:gd name="T19" fmla="*/ 53 h 1244"/>
                <a:gd name="T20" fmla="*/ 298 w 329"/>
                <a:gd name="T21" fmla="*/ 45 h 1244"/>
                <a:gd name="T22" fmla="*/ 285 w 329"/>
                <a:gd name="T23" fmla="*/ 36 h 1244"/>
                <a:gd name="T24" fmla="*/ 270 w 329"/>
                <a:gd name="T25" fmla="*/ 26 h 1244"/>
                <a:gd name="T26" fmla="*/ 253 w 329"/>
                <a:gd name="T27" fmla="*/ 18 h 1244"/>
                <a:gd name="T28" fmla="*/ 234 w 329"/>
                <a:gd name="T29" fmla="*/ 10 h 1244"/>
                <a:gd name="T30" fmla="*/ 212 w 329"/>
                <a:gd name="T31" fmla="*/ 4 h 1244"/>
                <a:gd name="T32" fmla="*/ 187 w 329"/>
                <a:gd name="T33" fmla="*/ 1 h 1244"/>
                <a:gd name="T34" fmla="*/ 162 w 329"/>
                <a:gd name="T35" fmla="*/ 0 h 1244"/>
                <a:gd name="T36" fmla="*/ 134 w 329"/>
                <a:gd name="T37" fmla="*/ 3 h 1244"/>
                <a:gd name="T38" fmla="*/ 106 w 329"/>
                <a:gd name="T39" fmla="*/ 10 h 1244"/>
                <a:gd name="T40" fmla="*/ 75 w 329"/>
                <a:gd name="T41" fmla="*/ 23 h 1244"/>
                <a:gd name="T42" fmla="*/ 42 w 329"/>
                <a:gd name="T43" fmla="*/ 41 h 1244"/>
                <a:gd name="T44" fmla="*/ 9 w 329"/>
                <a:gd name="T45" fmla="*/ 66 h 1244"/>
                <a:gd name="T46" fmla="*/ 0 w 329"/>
                <a:gd name="T47" fmla="*/ 902 h 1244"/>
                <a:gd name="T48" fmla="*/ 52 w 329"/>
                <a:gd name="T49" fmla="*/ 998 h 1244"/>
                <a:gd name="T50" fmla="*/ 43 w 329"/>
                <a:gd name="T51" fmla="*/ 1084 h 1244"/>
                <a:gd name="T52" fmla="*/ 0 w 329"/>
                <a:gd name="T53" fmla="*/ 1102 h 1244"/>
                <a:gd name="T54" fmla="*/ 0 w 329"/>
                <a:gd name="T55" fmla="*/ 1214 h 1244"/>
                <a:gd name="T56" fmla="*/ 1 w 329"/>
                <a:gd name="T57" fmla="*/ 1214 h 1244"/>
                <a:gd name="T58" fmla="*/ 3 w 329"/>
                <a:gd name="T59" fmla="*/ 1217 h 1244"/>
                <a:gd name="T60" fmla="*/ 8 w 329"/>
                <a:gd name="T61" fmla="*/ 1218 h 1244"/>
                <a:gd name="T62" fmla="*/ 15 w 329"/>
                <a:gd name="T63" fmla="*/ 1221 h 1244"/>
                <a:gd name="T64" fmla="*/ 23 w 329"/>
                <a:gd name="T65" fmla="*/ 1224 h 1244"/>
                <a:gd name="T66" fmla="*/ 33 w 329"/>
                <a:gd name="T67" fmla="*/ 1227 h 1244"/>
                <a:gd name="T68" fmla="*/ 45 w 329"/>
                <a:gd name="T69" fmla="*/ 1231 h 1244"/>
                <a:gd name="T70" fmla="*/ 58 w 329"/>
                <a:gd name="T71" fmla="*/ 1234 h 1244"/>
                <a:gd name="T72" fmla="*/ 75 w 329"/>
                <a:gd name="T73" fmla="*/ 1238 h 1244"/>
                <a:gd name="T74" fmla="*/ 92 w 329"/>
                <a:gd name="T75" fmla="*/ 1240 h 1244"/>
                <a:gd name="T76" fmla="*/ 110 w 329"/>
                <a:gd name="T77" fmla="*/ 1242 h 1244"/>
                <a:gd name="T78" fmla="*/ 132 w 329"/>
                <a:gd name="T79" fmla="*/ 1244 h 1244"/>
                <a:gd name="T80" fmla="*/ 155 w 329"/>
                <a:gd name="T81" fmla="*/ 1244 h 1244"/>
                <a:gd name="T82" fmla="*/ 179 w 329"/>
                <a:gd name="T83" fmla="*/ 1244 h 1244"/>
                <a:gd name="T84" fmla="*/ 206 w 329"/>
                <a:gd name="T85" fmla="*/ 1243 h 1244"/>
                <a:gd name="T86" fmla="*/ 235 w 329"/>
                <a:gd name="T87" fmla="*/ 1241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9" h="1244">
                  <a:moveTo>
                    <a:pt x="235" y="1241"/>
                  </a:moveTo>
                  <a:lnTo>
                    <a:pt x="329" y="1206"/>
                  </a:lnTo>
                  <a:lnTo>
                    <a:pt x="329" y="1111"/>
                  </a:lnTo>
                  <a:lnTo>
                    <a:pt x="268" y="1084"/>
                  </a:lnTo>
                  <a:lnTo>
                    <a:pt x="277" y="989"/>
                  </a:lnTo>
                  <a:lnTo>
                    <a:pt x="321" y="910"/>
                  </a:lnTo>
                  <a:lnTo>
                    <a:pt x="321" y="66"/>
                  </a:lnTo>
                  <a:lnTo>
                    <a:pt x="320" y="64"/>
                  </a:lnTo>
                  <a:lnTo>
                    <a:pt x="315" y="60"/>
                  </a:lnTo>
                  <a:lnTo>
                    <a:pt x="308" y="53"/>
                  </a:lnTo>
                  <a:lnTo>
                    <a:pt x="298" y="45"/>
                  </a:lnTo>
                  <a:lnTo>
                    <a:pt x="285" y="36"/>
                  </a:lnTo>
                  <a:lnTo>
                    <a:pt x="270" y="26"/>
                  </a:lnTo>
                  <a:lnTo>
                    <a:pt x="253" y="18"/>
                  </a:lnTo>
                  <a:lnTo>
                    <a:pt x="234" y="10"/>
                  </a:lnTo>
                  <a:lnTo>
                    <a:pt x="212" y="4"/>
                  </a:lnTo>
                  <a:lnTo>
                    <a:pt x="187" y="1"/>
                  </a:lnTo>
                  <a:lnTo>
                    <a:pt x="162" y="0"/>
                  </a:lnTo>
                  <a:lnTo>
                    <a:pt x="134" y="3"/>
                  </a:lnTo>
                  <a:lnTo>
                    <a:pt x="106" y="10"/>
                  </a:lnTo>
                  <a:lnTo>
                    <a:pt x="75" y="23"/>
                  </a:lnTo>
                  <a:lnTo>
                    <a:pt x="42" y="41"/>
                  </a:lnTo>
                  <a:lnTo>
                    <a:pt x="9" y="66"/>
                  </a:lnTo>
                  <a:lnTo>
                    <a:pt x="0" y="902"/>
                  </a:lnTo>
                  <a:lnTo>
                    <a:pt x="52" y="998"/>
                  </a:lnTo>
                  <a:lnTo>
                    <a:pt x="43" y="1084"/>
                  </a:lnTo>
                  <a:lnTo>
                    <a:pt x="0" y="1102"/>
                  </a:lnTo>
                  <a:lnTo>
                    <a:pt x="0" y="1214"/>
                  </a:lnTo>
                  <a:lnTo>
                    <a:pt x="1" y="1214"/>
                  </a:lnTo>
                  <a:lnTo>
                    <a:pt x="3" y="1217"/>
                  </a:lnTo>
                  <a:lnTo>
                    <a:pt x="8" y="1218"/>
                  </a:lnTo>
                  <a:lnTo>
                    <a:pt x="15" y="1221"/>
                  </a:lnTo>
                  <a:lnTo>
                    <a:pt x="23" y="1224"/>
                  </a:lnTo>
                  <a:lnTo>
                    <a:pt x="33" y="1227"/>
                  </a:lnTo>
                  <a:lnTo>
                    <a:pt x="45" y="1231"/>
                  </a:lnTo>
                  <a:lnTo>
                    <a:pt x="58" y="1234"/>
                  </a:lnTo>
                  <a:lnTo>
                    <a:pt x="75" y="1238"/>
                  </a:lnTo>
                  <a:lnTo>
                    <a:pt x="92" y="1240"/>
                  </a:lnTo>
                  <a:lnTo>
                    <a:pt x="110" y="1242"/>
                  </a:lnTo>
                  <a:lnTo>
                    <a:pt x="132" y="1244"/>
                  </a:lnTo>
                  <a:lnTo>
                    <a:pt x="155" y="1244"/>
                  </a:lnTo>
                  <a:lnTo>
                    <a:pt x="179" y="1244"/>
                  </a:lnTo>
                  <a:lnTo>
                    <a:pt x="206" y="1243"/>
                  </a:lnTo>
                  <a:lnTo>
                    <a:pt x="235" y="1241"/>
                  </a:lnTo>
                  <a:close/>
                </a:path>
              </a:pathLst>
            </a:custGeom>
            <a:solidFill>
              <a:srgbClr val="F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266891" name="Freeform 203"/>
            <p:cNvSpPr>
              <a:spLocks noChangeAspect="1"/>
            </p:cNvSpPr>
            <p:nvPr/>
          </p:nvSpPr>
          <p:spPr bwMode="auto">
            <a:xfrm>
              <a:off x="481" y="315"/>
              <a:ext cx="191" cy="1141"/>
            </a:xfrm>
            <a:custGeom>
              <a:avLst/>
              <a:gdLst>
                <a:gd name="T0" fmla="*/ 324 w 381"/>
                <a:gd name="T1" fmla="*/ 1033 h 2282"/>
                <a:gd name="T2" fmla="*/ 375 w 381"/>
                <a:gd name="T3" fmla="*/ 92 h 2282"/>
                <a:gd name="T4" fmla="*/ 349 w 381"/>
                <a:gd name="T5" fmla="*/ 65 h 2282"/>
                <a:gd name="T6" fmla="*/ 307 w 381"/>
                <a:gd name="T7" fmla="*/ 32 h 2282"/>
                <a:gd name="T8" fmla="*/ 264 w 381"/>
                <a:gd name="T9" fmla="*/ 12 h 2282"/>
                <a:gd name="T10" fmla="*/ 219 w 381"/>
                <a:gd name="T11" fmla="*/ 1 h 2282"/>
                <a:gd name="T12" fmla="*/ 158 w 381"/>
                <a:gd name="T13" fmla="*/ 4 h 2282"/>
                <a:gd name="T14" fmla="*/ 92 w 381"/>
                <a:gd name="T15" fmla="*/ 27 h 2282"/>
                <a:gd name="T16" fmla="*/ 45 w 381"/>
                <a:gd name="T17" fmla="*/ 57 h 2282"/>
                <a:gd name="T18" fmla="*/ 17 w 381"/>
                <a:gd name="T19" fmla="*/ 81 h 2282"/>
                <a:gd name="T20" fmla="*/ 6 w 381"/>
                <a:gd name="T21" fmla="*/ 92 h 2282"/>
                <a:gd name="T22" fmla="*/ 55 w 381"/>
                <a:gd name="T23" fmla="*/ 1035 h 2282"/>
                <a:gd name="T24" fmla="*/ 0 w 381"/>
                <a:gd name="T25" fmla="*/ 1119 h 2282"/>
                <a:gd name="T26" fmla="*/ 15 w 381"/>
                <a:gd name="T27" fmla="*/ 1257 h 2282"/>
                <a:gd name="T28" fmla="*/ 44 w 381"/>
                <a:gd name="T29" fmla="*/ 1271 h 2282"/>
                <a:gd name="T30" fmla="*/ 72 w 381"/>
                <a:gd name="T31" fmla="*/ 1282 h 2282"/>
                <a:gd name="T32" fmla="*/ 102 w 381"/>
                <a:gd name="T33" fmla="*/ 1290 h 2282"/>
                <a:gd name="T34" fmla="*/ 134 w 381"/>
                <a:gd name="T35" fmla="*/ 1296 h 2282"/>
                <a:gd name="T36" fmla="*/ 130 w 381"/>
                <a:gd name="T37" fmla="*/ 1241 h 2282"/>
                <a:gd name="T38" fmla="*/ 107 w 381"/>
                <a:gd name="T39" fmla="*/ 1237 h 2282"/>
                <a:gd name="T40" fmla="*/ 85 w 381"/>
                <a:gd name="T41" fmla="*/ 1231 h 2282"/>
                <a:gd name="T42" fmla="*/ 62 w 381"/>
                <a:gd name="T43" fmla="*/ 1223 h 2282"/>
                <a:gd name="T44" fmla="*/ 52 w 381"/>
                <a:gd name="T45" fmla="*/ 1151 h 2282"/>
                <a:gd name="T46" fmla="*/ 107 w 381"/>
                <a:gd name="T47" fmla="*/ 1021 h 2282"/>
                <a:gd name="T48" fmla="*/ 57 w 381"/>
                <a:gd name="T49" fmla="*/ 113 h 2282"/>
                <a:gd name="T50" fmla="*/ 77 w 381"/>
                <a:gd name="T51" fmla="*/ 97 h 2282"/>
                <a:gd name="T52" fmla="*/ 109 w 381"/>
                <a:gd name="T53" fmla="*/ 76 h 2282"/>
                <a:gd name="T54" fmla="*/ 148 w 381"/>
                <a:gd name="T55" fmla="*/ 59 h 2282"/>
                <a:gd name="T56" fmla="*/ 196 w 381"/>
                <a:gd name="T57" fmla="*/ 52 h 2282"/>
                <a:gd name="T58" fmla="*/ 229 w 381"/>
                <a:gd name="T59" fmla="*/ 55 h 2282"/>
                <a:gd name="T60" fmla="*/ 261 w 381"/>
                <a:gd name="T61" fmla="*/ 67 h 2282"/>
                <a:gd name="T62" fmla="*/ 292 w 381"/>
                <a:gd name="T63" fmla="*/ 87 h 2282"/>
                <a:gd name="T64" fmla="*/ 324 w 381"/>
                <a:gd name="T65" fmla="*/ 113 h 2282"/>
                <a:gd name="T66" fmla="*/ 273 w 381"/>
                <a:gd name="T67" fmla="*/ 1018 h 2282"/>
                <a:gd name="T68" fmla="*/ 329 w 381"/>
                <a:gd name="T69" fmla="*/ 1151 h 2282"/>
                <a:gd name="T70" fmla="*/ 324 w 381"/>
                <a:gd name="T71" fmla="*/ 1221 h 2282"/>
                <a:gd name="T72" fmla="*/ 307 w 381"/>
                <a:gd name="T73" fmla="*/ 1226 h 2282"/>
                <a:gd name="T74" fmla="*/ 289 w 381"/>
                <a:gd name="T75" fmla="*/ 1232 h 2282"/>
                <a:gd name="T76" fmla="*/ 267 w 381"/>
                <a:gd name="T77" fmla="*/ 1238 h 2282"/>
                <a:gd name="T78" fmla="*/ 234 w 381"/>
                <a:gd name="T79" fmla="*/ 1245 h 2282"/>
                <a:gd name="T80" fmla="*/ 274 w 381"/>
                <a:gd name="T81" fmla="*/ 2038 h 2282"/>
                <a:gd name="T82" fmla="*/ 181 w 381"/>
                <a:gd name="T83" fmla="*/ 2230 h 2282"/>
                <a:gd name="T84" fmla="*/ 190 w 381"/>
                <a:gd name="T85" fmla="*/ 1986 h 2282"/>
                <a:gd name="T86" fmla="*/ 137 w 381"/>
                <a:gd name="T87" fmla="*/ 1343 h 2282"/>
                <a:gd name="T88" fmla="*/ 92 w 381"/>
                <a:gd name="T89" fmla="*/ 2027 h 2282"/>
                <a:gd name="T90" fmla="*/ 280 w 381"/>
                <a:gd name="T91" fmla="*/ 2282 h 2282"/>
                <a:gd name="T92" fmla="*/ 284 w 381"/>
                <a:gd name="T93" fmla="*/ 1972 h 2282"/>
                <a:gd name="T94" fmla="*/ 303 w 381"/>
                <a:gd name="T95" fmla="*/ 1283 h 2282"/>
                <a:gd name="T96" fmla="*/ 333 w 381"/>
                <a:gd name="T97" fmla="*/ 1272 h 2282"/>
                <a:gd name="T98" fmla="*/ 355 w 381"/>
                <a:gd name="T99" fmla="*/ 1264 h 2282"/>
                <a:gd name="T100" fmla="*/ 366 w 381"/>
                <a:gd name="T101" fmla="*/ 1259 h 2282"/>
                <a:gd name="T102" fmla="*/ 381 w 381"/>
                <a:gd name="T103" fmla="*/ 1249 h 2282"/>
                <a:gd name="T104" fmla="*/ 324 w 381"/>
                <a:gd name="T105" fmla="*/ 1090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1" h="2282">
                  <a:moveTo>
                    <a:pt x="324" y="1090"/>
                  </a:moveTo>
                  <a:lnTo>
                    <a:pt x="324" y="1033"/>
                  </a:lnTo>
                  <a:lnTo>
                    <a:pt x="375" y="945"/>
                  </a:lnTo>
                  <a:lnTo>
                    <a:pt x="375" y="92"/>
                  </a:lnTo>
                  <a:lnTo>
                    <a:pt x="369" y="85"/>
                  </a:lnTo>
                  <a:lnTo>
                    <a:pt x="349" y="65"/>
                  </a:lnTo>
                  <a:lnTo>
                    <a:pt x="328" y="47"/>
                  </a:lnTo>
                  <a:lnTo>
                    <a:pt x="307" y="32"/>
                  </a:lnTo>
                  <a:lnTo>
                    <a:pt x="286" y="21"/>
                  </a:lnTo>
                  <a:lnTo>
                    <a:pt x="264" y="12"/>
                  </a:lnTo>
                  <a:lnTo>
                    <a:pt x="242" y="5"/>
                  </a:lnTo>
                  <a:lnTo>
                    <a:pt x="219" y="1"/>
                  </a:lnTo>
                  <a:lnTo>
                    <a:pt x="196" y="0"/>
                  </a:lnTo>
                  <a:lnTo>
                    <a:pt x="158" y="4"/>
                  </a:lnTo>
                  <a:lnTo>
                    <a:pt x="123" y="13"/>
                  </a:lnTo>
                  <a:lnTo>
                    <a:pt x="92" y="27"/>
                  </a:lnTo>
                  <a:lnTo>
                    <a:pt x="67" y="42"/>
                  </a:lnTo>
                  <a:lnTo>
                    <a:pt x="45" y="57"/>
                  </a:lnTo>
                  <a:lnTo>
                    <a:pt x="28" y="70"/>
                  </a:lnTo>
                  <a:lnTo>
                    <a:pt x="17" y="81"/>
                  </a:lnTo>
                  <a:lnTo>
                    <a:pt x="13" y="85"/>
                  </a:lnTo>
                  <a:lnTo>
                    <a:pt x="6" y="92"/>
                  </a:lnTo>
                  <a:lnTo>
                    <a:pt x="6" y="946"/>
                  </a:lnTo>
                  <a:lnTo>
                    <a:pt x="55" y="1035"/>
                  </a:lnTo>
                  <a:lnTo>
                    <a:pt x="55" y="1092"/>
                  </a:lnTo>
                  <a:lnTo>
                    <a:pt x="0" y="1119"/>
                  </a:lnTo>
                  <a:lnTo>
                    <a:pt x="0" y="1251"/>
                  </a:lnTo>
                  <a:lnTo>
                    <a:pt x="15" y="1257"/>
                  </a:lnTo>
                  <a:lnTo>
                    <a:pt x="29" y="1264"/>
                  </a:lnTo>
                  <a:lnTo>
                    <a:pt x="44" y="1271"/>
                  </a:lnTo>
                  <a:lnTo>
                    <a:pt x="59" y="1277"/>
                  </a:lnTo>
                  <a:lnTo>
                    <a:pt x="72" y="1282"/>
                  </a:lnTo>
                  <a:lnTo>
                    <a:pt x="87" y="1286"/>
                  </a:lnTo>
                  <a:lnTo>
                    <a:pt x="102" y="1290"/>
                  </a:lnTo>
                  <a:lnTo>
                    <a:pt x="119" y="1293"/>
                  </a:lnTo>
                  <a:lnTo>
                    <a:pt x="134" y="1296"/>
                  </a:lnTo>
                  <a:lnTo>
                    <a:pt x="142" y="1244"/>
                  </a:lnTo>
                  <a:lnTo>
                    <a:pt x="130" y="1241"/>
                  </a:lnTo>
                  <a:lnTo>
                    <a:pt x="119" y="1239"/>
                  </a:lnTo>
                  <a:lnTo>
                    <a:pt x="107" y="1237"/>
                  </a:lnTo>
                  <a:lnTo>
                    <a:pt x="96" y="1234"/>
                  </a:lnTo>
                  <a:lnTo>
                    <a:pt x="85" y="1231"/>
                  </a:lnTo>
                  <a:lnTo>
                    <a:pt x="74" y="1228"/>
                  </a:lnTo>
                  <a:lnTo>
                    <a:pt x="62" y="1223"/>
                  </a:lnTo>
                  <a:lnTo>
                    <a:pt x="52" y="1218"/>
                  </a:lnTo>
                  <a:lnTo>
                    <a:pt x="52" y="1151"/>
                  </a:lnTo>
                  <a:lnTo>
                    <a:pt x="107" y="1124"/>
                  </a:lnTo>
                  <a:lnTo>
                    <a:pt x="107" y="1021"/>
                  </a:lnTo>
                  <a:lnTo>
                    <a:pt x="57" y="932"/>
                  </a:lnTo>
                  <a:lnTo>
                    <a:pt x="57" y="113"/>
                  </a:lnTo>
                  <a:lnTo>
                    <a:pt x="66" y="106"/>
                  </a:lnTo>
                  <a:lnTo>
                    <a:pt x="77" y="97"/>
                  </a:lnTo>
                  <a:lnTo>
                    <a:pt x="92" y="87"/>
                  </a:lnTo>
                  <a:lnTo>
                    <a:pt x="109" y="76"/>
                  </a:lnTo>
                  <a:lnTo>
                    <a:pt x="128" y="67"/>
                  </a:lnTo>
                  <a:lnTo>
                    <a:pt x="148" y="59"/>
                  </a:lnTo>
                  <a:lnTo>
                    <a:pt x="172" y="54"/>
                  </a:lnTo>
                  <a:lnTo>
                    <a:pt x="196" y="52"/>
                  </a:lnTo>
                  <a:lnTo>
                    <a:pt x="213" y="53"/>
                  </a:lnTo>
                  <a:lnTo>
                    <a:pt x="229" y="55"/>
                  </a:lnTo>
                  <a:lnTo>
                    <a:pt x="245" y="61"/>
                  </a:lnTo>
                  <a:lnTo>
                    <a:pt x="261" y="67"/>
                  </a:lnTo>
                  <a:lnTo>
                    <a:pt x="278" y="76"/>
                  </a:lnTo>
                  <a:lnTo>
                    <a:pt x="292" y="87"/>
                  </a:lnTo>
                  <a:lnTo>
                    <a:pt x="309" y="99"/>
                  </a:lnTo>
                  <a:lnTo>
                    <a:pt x="324" y="113"/>
                  </a:lnTo>
                  <a:lnTo>
                    <a:pt x="324" y="931"/>
                  </a:lnTo>
                  <a:lnTo>
                    <a:pt x="273" y="1018"/>
                  </a:lnTo>
                  <a:lnTo>
                    <a:pt x="273" y="1123"/>
                  </a:lnTo>
                  <a:lnTo>
                    <a:pt x="329" y="1151"/>
                  </a:lnTo>
                  <a:lnTo>
                    <a:pt x="329" y="1218"/>
                  </a:lnTo>
                  <a:lnTo>
                    <a:pt x="324" y="1221"/>
                  </a:lnTo>
                  <a:lnTo>
                    <a:pt x="316" y="1223"/>
                  </a:lnTo>
                  <a:lnTo>
                    <a:pt x="307" y="1226"/>
                  </a:lnTo>
                  <a:lnTo>
                    <a:pt x="299" y="1229"/>
                  </a:lnTo>
                  <a:lnTo>
                    <a:pt x="289" y="1232"/>
                  </a:lnTo>
                  <a:lnTo>
                    <a:pt x="279" y="1236"/>
                  </a:lnTo>
                  <a:lnTo>
                    <a:pt x="267" y="1238"/>
                  </a:lnTo>
                  <a:lnTo>
                    <a:pt x="254" y="1240"/>
                  </a:lnTo>
                  <a:lnTo>
                    <a:pt x="234" y="1245"/>
                  </a:lnTo>
                  <a:lnTo>
                    <a:pt x="234" y="1992"/>
                  </a:lnTo>
                  <a:lnTo>
                    <a:pt x="274" y="2038"/>
                  </a:lnTo>
                  <a:lnTo>
                    <a:pt x="238" y="2230"/>
                  </a:lnTo>
                  <a:lnTo>
                    <a:pt x="181" y="2230"/>
                  </a:lnTo>
                  <a:lnTo>
                    <a:pt x="147" y="2041"/>
                  </a:lnTo>
                  <a:lnTo>
                    <a:pt x="190" y="1986"/>
                  </a:lnTo>
                  <a:lnTo>
                    <a:pt x="190" y="1343"/>
                  </a:lnTo>
                  <a:lnTo>
                    <a:pt x="137" y="1343"/>
                  </a:lnTo>
                  <a:lnTo>
                    <a:pt x="137" y="1969"/>
                  </a:lnTo>
                  <a:lnTo>
                    <a:pt x="92" y="2027"/>
                  </a:lnTo>
                  <a:lnTo>
                    <a:pt x="137" y="2282"/>
                  </a:lnTo>
                  <a:lnTo>
                    <a:pt x="280" y="2282"/>
                  </a:lnTo>
                  <a:lnTo>
                    <a:pt x="329" y="2022"/>
                  </a:lnTo>
                  <a:lnTo>
                    <a:pt x="284" y="1972"/>
                  </a:lnTo>
                  <a:lnTo>
                    <a:pt x="284" y="1287"/>
                  </a:lnTo>
                  <a:lnTo>
                    <a:pt x="303" y="1283"/>
                  </a:lnTo>
                  <a:lnTo>
                    <a:pt x="319" y="1278"/>
                  </a:lnTo>
                  <a:lnTo>
                    <a:pt x="333" y="1272"/>
                  </a:lnTo>
                  <a:lnTo>
                    <a:pt x="344" y="1268"/>
                  </a:lnTo>
                  <a:lnTo>
                    <a:pt x="355" y="1264"/>
                  </a:lnTo>
                  <a:lnTo>
                    <a:pt x="362" y="1261"/>
                  </a:lnTo>
                  <a:lnTo>
                    <a:pt x="366" y="1259"/>
                  </a:lnTo>
                  <a:lnTo>
                    <a:pt x="369" y="1257"/>
                  </a:lnTo>
                  <a:lnTo>
                    <a:pt x="381" y="1249"/>
                  </a:lnTo>
                  <a:lnTo>
                    <a:pt x="381" y="1119"/>
                  </a:lnTo>
                  <a:lnTo>
                    <a:pt x="324" y="10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266892" name="Freeform 204"/>
            <p:cNvSpPr>
              <a:spLocks noChangeAspect="1"/>
            </p:cNvSpPr>
            <p:nvPr/>
          </p:nvSpPr>
          <p:spPr bwMode="auto">
            <a:xfrm>
              <a:off x="524" y="393"/>
              <a:ext cx="39" cy="399"/>
            </a:xfrm>
            <a:custGeom>
              <a:avLst/>
              <a:gdLst>
                <a:gd name="T0" fmla="*/ 4 w 80"/>
                <a:gd name="T1" fmla="*/ 754 h 797"/>
                <a:gd name="T2" fmla="*/ 32 w 80"/>
                <a:gd name="T3" fmla="*/ 797 h 797"/>
                <a:gd name="T4" fmla="*/ 44 w 80"/>
                <a:gd name="T5" fmla="*/ 788 h 797"/>
                <a:gd name="T6" fmla="*/ 54 w 80"/>
                <a:gd name="T7" fmla="*/ 777 h 797"/>
                <a:gd name="T8" fmla="*/ 62 w 80"/>
                <a:gd name="T9" fmla="*/ 764 h 797"/>
                <a:gd name="T10" fmla="*/ 68 w 80"/>
                <a:gd name="T11" fmla="*/ 751 h 797"/>
                <a:gd name="T12" fmla="*/ 73 w 80"/>
                <a:gd name="T13" fmla="*/ 740 h 797"/>
                <a:gd name="T14" fmla="*/ 76 w 80"/>
                <a:gd name="T15" fmla="*/ 731 h 797"/>
                <a:gd name="T16" fmla="*/ 77 w 80"/>
                <a:gd name="T17" fmla="*/ 724 h 797"/>
                <a:gd name="T18" fmla="*/ 78 w 80"/>
                <a:gd name="T19" fmla="*/ 719 h 797"/>
                <a:gd name="T20" fmla="*/ 80 w 80"/>
                <a:gd name="T21" fmla="*/ 717 h 797"/>
                <a:gd name="T22" fmla="*/ 80 w 80"/>
                <a:gd name="T23" fmla="*/ 87 h 797"/>
                <a:gd name="T24" fmla="*/ 78 w 80"/>
                <a:gd name="T25" fmla="*/ 71 h 797"/>
                <a:gd name="T26" fmla="*/ 74 w 80"/>
                <a:gd name="T27" fmla="*/ 55 h 797"/>
                <a:gd name="T28" fmla="*/ 67 w 80"/>
                <a:gd name="T29" fmla="*/ 41 h 797"/>
                <a:gd name="T30" fmla="*/ 60 w 80"/>
                <a:gd name="T31" fmla="*/ 28 h 797"/>
                <a:gd name="T32" fmla="*/ 52 w 80"/>
                <a:gd name="T33" fmla="*/ 17 h 797"/>
                <a:gd name="T34" fmla="*/ 45 w 80"/>
                <a:gd name="T35" fmla="*/ 9 h 797"/>
                <a:gd name="T36" fmla="*/ 40 w 80"/>
                <a:gd name="T37" fmla="*/ 3 h 797"/>
                <a:gd name="T38" fmla="*/ 37 w 80"/>
                <a:gd name="T39" fmla="*/ 0 h 797"/>
                <a:gd name="T40" fmla="*/ 0 w 80"/>
                <a:gd name="T41" fmla="*/ 37 h 797"/>
                <a:gd name="T42" fmla="*/ 0 w 80"/>
                <a:gd name="T43" fmla="*/ 37 h 797"/>
                <a:gd name="T44" fmla="*/ 7 w 80"/>
                <a:gd name="T45" fmla="*/ 45 h 797"/>
                <a:gd name="T46" fmla="*/ 16 w 80"/>
                <a:gd name="T47" fmla="*/ 58 h 797"/>
                <a:gd name="T48" fmla="*/ 23 w 80"/>
                <a:gd name="T49" fmla="*/ 73 h 797"/>
                <a:gd name="T50" fmla="*/ 27 w 80"/>
                <a:gd name="T51" fmla="*/ 87 h 797"/>
                <a:gd name="T52" fmla="*/ 27 w 80"/>
                <a:gd name="T53" fmla="*/ 711 h 797"/>
                <a:gd name="T54" fmla="*/ 24 w 80"/>
                <a:gd name="T55" fmla="*/ 721 h 797"/>
                <a:gd name="T56" fmla="*/ 19 w 80"/>
                <a:gd name="T57" fmla="*/ 734 h 797"/>
                <a:gd name="T58" fmla="*/ 12 w 80"/>
                <a:gd name="T59" fmla="*/ 746 h 797"/>
                <a:gd name="T60" fmla="*/ 4 w 80"/>
                <a:gd name="T61" fmla="*/ 754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 h="797">
                  <a:moveTo>
                    <a:pt x="4" y="754"/>
                  </a:moveTo>
                  <a:lnTo>
                    <a:pt x="32" y="797"/>
                  </a:lnTo>
                  <a:lnTo>
                    <a:pt x="44" y="788"/>
                  </a:lnTo>
                  <a:lnTo>
                    <a:pt x="54" y="777"/>
                  </a:lnTo>
                  <a:lnTo>
                    <a:pt x="62" y="764"/>
                  </a:lnTo>
                  <a:lnTo>
                    <a:pt x="68" y="751"/>
                  </a:lnTo>
                  <a:lnTo>
                    <a:pt x="73" y="740"/>
                  </a:lnTo>
                  <a:lnTo>
                    <a:pt x="76" y="731"/>
                  </a:lnTo>
                  <a:lnTo>
                    <a:pt x="77" y="724"/>
                  </a:lnTo>
                  <a:lnTo>
                    <a:pt x="78" y="719"/>
                  </a:lnTo>
                  <a:lnTo>
                    <a:pt x="80" y="717"/>
                  </a:lnTo>
                  <a:lnTo>
                    <a:pt x="80" y="87"/>
                  </a:lnTo>
                  <a:lnTo>
                    <a:pt x="78" y="71"/>
                  </a:lnTo>
                  <a:lnTo>
                    <a:pt x="74" y="55"/>
                  </a:lnTo>
                  <a:lnTo>
                    <a:pt x="67" y="41"/>
                  </a:lnTo>
                  <a:lnTo>
                    <a:pt x="60" y="28"/>
                  </a:lnTo>
                  <a:lnTo>
                    <a:pt x="52" y="17"/>
                  </a:lnTo>
                  <a:lnTo>
                    <a:pt x="45" y="9"/>
                  </a:lnTo>
                  <a:lnTo>
                    <a:pt x="40" y="3"/>
                  </a:lnTo>
                  <a:lnTo>
                    <a:pt x="37" y="0"/>
                  </a:lnTo>
                  <a:lnTo>
                    <a:pt x="0" y="37"/>
                  </a:lnTo>
                  <a:lnTo>
                    <a:pt x="0" y="37"/>
                  </a:lnTo>
                  <a:lnTo>
                    <a:pt x="7" y="45"/>
                  </a:lnTo>
                  <a:lnTo>
                    <a:pt x="16" y="58"/>
                  </a:lnTo>
                  <a:lnTo>
                    <a:pt x="23" y="73"/>
                  </a:lnTo>
                  <a:lnTo>
                    <a:pt x="27" y="87"/>
                  </a:lnTo>
                  <a:lnTo>
                    <a:pt x="27" y="711"/>
                  </a:lnTo>
                  <a:lnTo>
                    <a:pt x="24" y="721"/>
                  </a:lnTo>
                  <a:lnTo>
                    <a:pt x="19" y="734"/>
                  </a:lnTo>
                  <a:lnTo>
                    <a:pt x="12" y="746"/>
                  </a:lnTo>
                  <a:lnTo>
                    <a:pt x="4" y="7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266893" name="Freeform 205"/>
            <p:cNvSpPr>
              <a:spLocks noChangeAspect="1"/>
            </p:cNvSpPr>
            <p:nvPr/>
          </p:nvSpPr>
          <p:spPr bwMode="auto">
            <a:xfrm>
              <a:off x="590" y="392"/>
              <a:ext cx="40" cy="398"/>
            </a:xfrm>
            <a:custGeom>
              <a:avLst/>
              <a:gdLst>
                <a:gd name="T0" fmla="*/ 78 w 78"/>
                <a:gd name="T1" fmla="*/ 37 h 798"/>
                <a:gd name="T2" fmla="*/ 41 w 78"/>
                <a:gd name="T3" fmla="*/ 0 h 798"/>
                <a:gd name="T4" fmla="*/ 39 w 78"/>
                <a:gd name="T5" fmla="*/ 4 h 798"/>
                <a:gd name="T6" fmla="*/ 33 w 78"/>
                <a:gd name="T7" fmla="*/ 10 h 798"/>
                <a:gd name="T8" fmla="*/ 26 w 78"/>
                <a:gd name="T9" fmla="*/ 19 h 798"/>
                <a:gd name="T10" fmla="*/ 19 w 78"/>
                <a:gd name="T11" fmla="*/ 29 h 798"/>
                <a:gd name="T12" fmla="*/ 12 w 78"/>
                <a:gd name="T13" fmla="*/ 43 h 798"/>
                <a:gd name="T14" fmla="*/ 6 w 78"/>
                <a:gd name="T15" fmla="*/ 57 h 798"/>
                <a:gd name="T16" fmla="*/ 1 w 78"/>
                <a:gd name="T17" fmla="*/ 73 h 798"/>
                <a:gd name="T18" fmla="*/ 0 w 78"/>
                <a:gd name="T19" fmla="*/ 89 h 798"/>
                <a:gd name="T20" fmla="*/ 0 w 78"/>
                <a:gd name="T21" fmla="*/ 718 h 798"/>
                <a:gd name="T22" fmla="*/ 0 w 78"/>
                <a:gd name="T23" fmla="*/ 721 h 798"/>
                <a:gd name="T24" fmla="*/ 1 w 78"/>
                <a:gd name="T25" fmla="*/ 725 h 798"/>
                <a:gd name="T26" fmla="*/ 2 w 78"/>
                <a:gd name="T27" fmla="*/ 732 h 798"/>
                <a:gd name="T28" fmla="*/ 6 w 78"/>
                <a:gd name="T29" fmla="*/ 741 h 798"/>
                <a:gd name="T30" fmla="*/ 10 w 78"/>
                <a:gd name="T31" fmla="*/ 753 h 798"/>
                <a:gd name="T32" fmla="*/ 16 w 78"/>
                <a:gd name="T33" fmla="*/ 766 h 798"/>
                <a:gd name="T34" fmla="*/ 24 w 78"/>
                <a:gd name="T35" fmla="*/ 777 h 798"/>
                <a:gd name="T36" fmla="*/ 34 w 78"/>
                <a:gd name="T37" fmla="*/ 789 h 798"/>
                <a:gd name="T38" fmla="*/ 46 w 78"/>
                <a:gd name="T39" fmla="*/ 798 h 798"/>
                <a:gd name="T40" fmla="*/ 73 w 78"/>
                <a:gd name="T41" fmla="*/ 755 h 798"/>
                <a:gd name="T42" fmla="*/ 65 w 78"/>
                <a:gd name="T43" fmla="*/ 747 h 798"/>
                <a:gd name="T44" fmla="*/ 60 w 78"/>
                <a:gd name="T45" fmla="*/ 736 h 798"/>
                <a:gd name="T46" fmla="*/ 54 w 78"/>
                <a:gd name="T47" fmla="*/ 723 h 798"/>
                <a:gd name="T48" fmla="*/ 52 w 78"/>
                <a:gd name="T49" fmla="*/ 713 h 798"/>
                <a:gd name="T50" fmla="*/ 52 w 78"/>
                <a:gd name="T51" fmla="*/ 89 h 798"/>
                <a:gd name="T52" fmla="*/ 55 w 78"/>
                <a:gd name="T53" fmla="*/ 74 h 798"/>
                <a:gd name="T54" fmla="*/ 62 w 78"/>
                <a:gd name="T55" fmla="*/ 59 h 798"/>
                <a:gd name="T56" fmla="*/ 70 w 78"/>
                <a:gd name="T57" fmla="*/ 47 h 798"/>
                <a:gd name="T58" fmla="*/ 78 w 78"/>
                <a:gd name="T59" fmla="*/ 37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798">
                  <a:moveTo>
                    <a:pt x="78" y="37"/>
                  </a:moveTo>
                  <a:lnTo>
                    <a:pt x="41" y="0"/>
                  </a:lnTo>
                  <a:lnTo>
                    <a:pt x="39" y="4"/>
                  </a:lnTo>
                  <a:lnTo>
                    <a:pt x="33" y="10"/>
                  </a:lnTo>
                  <a:lnTo>
                    <a:pt x="26" y="19"/>
                  </a:lnTo>
                  <a:lnTo>
                    <a:pt x="19" y="29"/>
                  </a:lnTo>
                  <a:lnTo>
                    <a:pt x="12" y="43"/>
                  </a:lnTo>
                  <a:lnTo>
                    <a:pt x="6" y="57"/>
                  </a:lnTo>
                  <a:lnTo>
                    <a:pt x="1" y="73"/>
                  </a:lnTo>
                  <a:lnTo>
                    <a:pt x="0" y="89"/>
                  </a:lnTo>
                  <a:lnTo>
                    <a:pt x="0" y="718"/>
                  </a:lnTo>
                  <a:lnTo>
                    <a:pt x="0" y="721"/>
                  </a:lnTo>
                  <a:lnTo>
                    <a:pt x="1" y="725"/>
                  </a:lnTo>
                  <a:lnTo>
                    <a:pt x="2" y="732"/>
                  </a:lnTo>
                  <a:lnTo>
                    <a:pt x="6" y="741"/>
                  </a:lnTo>
                  <a:lnTo>
                    <a:pt x="10" y="753"/>
                  </a:lnTo>
                  <a:lnTo>
                    <a:pt x="16" y="766"/>
                  </a:lnTo>
                  <a:lnTo>
                    <a:pt x="24" y="777"/>
                  </a:lnTo>
                  <a:lnTo>
                    <a:pt x="34" y="789"/>
                  </a:lnTo>
                  <a:lnTo>
                    <a:pt x="46" y="798"/>
                  </a:lnTo>
                  <a:lnTo>
                    <a:pt x="73" y="755"/>
                  </a:lnTo>
                  <a:lnTo>
                    <a:pt x="65" y="747"/>
                  </a:lnTo>
                  <a:lnTo>
                    <a:pt x="60" y="736"/>
                  </a:lnTo>
                  <a:lnTo>
                    <a:pt x="54" y="723"/>
                  </a:lnTo>
                  <a:lnTo>
                    <a:pt x="52" y="713"/>
                  </a:lnTo>
                  <a:lnTo>
                    <a:pt x="52" y="89"/>
                  </a:lnTo>
                  <a:lnTo>
                    <a:pt x="55" y="74"/>
                  </a:lnTo>
                  <a:lnTo>
                    <a:pt x="62" y="59"/>
                  </a:lnTo>
                  <a:lnTo>
                    <a:pt x="70" y="47"/>
                  </a:lnTo>
                  <a:lnTo>
                    <a:pt x="78"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grpSp>
      <p:sp>
        <p:nvSpPr>
          <p:cNvPr id="206" name="Rectangle 3"/>
          <p:cNvSpPr>
            <a:spLocks noChangeArrowheads="1"/>
          </p:cNvSpPr>
          <p:nvPr/>
        </p:nvSpPr>
        <p:spPr bwMode="auto">
          <a:xfrm>
            <a:off x="881289" y="3529012"/>
            <a:ext cx="7772400" cy="233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altLang="en-US" sz="2800" dirty="0" smtClean="0">
                <a:latin typeface="Berlin Sans FB" pitchFamily="34" charset="0"/>
              </a:rPr>
              <a:t>If you don’t have a screwdriver, a dime may work</a:t>
            </a:r>
            <a:br>
              <a:rPr lang="en-US" altLang="en-US" sz="2800" dirty="0" smtClean="0">
                <a:latin typeface="Berlin Sans FB" pitchFamily="34" charset="0"/>
              </a:rPr>
            </a:br>
            <a:endParaRPr lang="en-US" altLang="en-US" sz="2800" dirty="0" smtClean="0">
              <a:latin typeface="Berlin Sans FB" pitchFamily="34" charset="0"/>
            </a:endParaRPr>
          </a:p>
          <a:p>
            <a:pPr algn="ctr">
              <a:spcBef>
                <a:spcPct val="20000"/>
              </a:spcBef>
              <a:buFont typeface="Wingdings" pitchFamily="2" charset="2"/>
              <a:buNone/>
            </a:pPr>
            <a:r>
              <a:rPr lang="en-US" altLang="en-US" sz="2800" dirty="0" smtClean="0">
                <a:latin typeface="Berlin Sans FB" pitchFamily="34" charset="0"/>
              </a:rPr>
              <a:t>If the back of your earring falls off, you could use a pencil eraser</a:t>
            </a:r>
            <a:endParaRPr lang="en-US" altLang="en-US" sz="2800" dirty="0">
              <a:latin typeface="Berlin Sans FB" pitchFamily="34" charset="0"/>
            </a:endParaRPr>
          </a:p>
        </p:txBody>
      </p:sp>
    </p:spTree>
    <p:extLst>
      <p:ext uri="{BB962C8B-B14F-4D97-AF65-F5344CB8AC3E}">
        <p14:creationId xmlns:p14="http://schemas.microsoft.com/office/powerpoint/2010/main" val="36491601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834" name="Rectangle 2"/>
          <p:cNvSpPr>
            <a:spLocks noGrp="1" noChangeArrowheads="1"/>
          </p:cNvSpPr>
          <p:nvPr>
            <p:ph type="title"/>
          </p:nvPr>
        </p:nvSpPr>
        <p:spPr>
          <a:xfrm>
            <a:off x="671513" y="285750"/>
            <a:ext cx="7772400" cy="1143000"/>
          </a:xfrm>
        </p:spPr>
        <p:txBody>
          <a:bodyPr>
            <a:normAutofit fontScale="90000"/>
          </a:bodyPr>
          <a:lstStyle/>
          <a:p>
            <a:r>
              <a:rPr lang="en-US" sz="3600" dirty="0">
                <a:latin typeface="Berlin Sans FB" pitchFamily="34" charset="0"/>
              </a:rPr>
              <a:t>Making Decision &amp; Forming Judgments</a:t>
            </a:r>
          </a:p>
        </p:txBody>
      </p:sp>
      <p:sp>
        <p:nvSpPr>
          <p:cNvPr id="1272835" name="Rectangle 3"/>
          <p:cNvSpPr>
            <a:spLocks noGrp="1" noChangeArrowheads="1"/>
          </p:cNvSpPr>
          <p:nvPr>
            <p:ph type="body" idx="1"/>
          </p:nvPr>
        </p:nvSpPr>
        <p:spPr>
          <a:xfrm>
            <a:off x="457200" y="1600200"/>
            <a:ext cx="8229600" cy="3124200"/>
          </a:xfrm>
        </p:spPr>
        <p:txBody>
          <a:bodyPr/>
          <a:lstStyle/>
          <a:p>
            <a:pPr marL="0" indent="0" algn="ctr">
              <a:buFont typeface="Wingdings" pitchFamily="2" charset="2"/>
              <a:buNone/>
            </a:pPr>
            <a:r>
              <a:rPr lang="en-US" altLang="en-US" sz="4400" dirty="0">
                <a:latin typeface="Berlin Sans FB" pitchFamily="34" charset="0"/>
              </a:rPr>
              <a:t>Each day we make hundreds of judgments and decisions based on our intuition seldom using systematic reasoning.</a:t>
            </a:r>
            <a:endParaRPr lang="en-US" sz="4400" dirty="0">
              <a:latin typeface="Berlin Sans FB" pitchFamily="34" charset="0"/>
            </a:endParaRPr>
          </a:p>
        </p:txBody>
      </p:sp>
    </p:spTree>
    <p:extLst>
      <p:ext uri="{BB962C8B-B14F-4D97-AF65-F5344CB8AC3E}">
        <p14:creationId xmlns:p14="http://schemas.microsoft.com/office/powerpoint/2010/main" val="335191991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685800"/>
            <a:ext cx="8229600" cy="1524000"/>
          </a:xfrm>
        </p:spPr>
        <p:txBody>
          <a:bodyPr>
            <a:normAutofit fontScale="90000"/>
          </a:bodyPr>
          <a:lstStyle/>
          <a:p>
            <a:pPr marL="838200" indent="-838200"/>
            <a:r>
              <a:rPr lang="en-US" sz="2400"/>
              <a:t>A BMW commercial has lots of pretty people in it.  People who watch the commercial find the people pleasing to look at.  With repeated viewing, they begin to associate the car with the pleasant feeling.</a:t>
            </a:r>
            <a:br>
              <a:rPr lang="en-US" sz="2400"/>
            </a:br>
            <a:endParaRPr lang="en-US" sz="2400"/>
          </a:p>
        </p:txBody>
      </p:sp>
      <p:sp>
        <p:nvSpPr>
          <p:cNvPr id="19459" name="Rectangle 3"/>
          <p:cNvSpPr>
            <a:spLocks noGrp="1" noChangeArrowheads="1"/>
          </p:cNvSpPr>
          <p:nvPr>
            <p:ph type="body" idx="1"/>
          </p:nvPr>
        </p:nvSpPr>
        <p:spPr>
          <a:xfrm>
            <a:off x="1371600" y="2668588"/>
            <a:ext cx="6477000" cy="2974975"/>
          </a:xfrm>
        </p:spPr>
        <p:txBody>
          <a:bodyPr/>
          <a:lstStyle/>
          <a:p>
            <a:r>
              <a:rPr lang="en-US" dirty="0"/>
              <a:t>UCS?		Pretty people</a:t>
            </a:r>
          </a:p>
          <a:p>
            <a:r>
              <a:rPr lang="en-US" dirty="0"/>
              <a:t>UCR? 	</a:t>
            </a:r>
            <a:r>
              <a:rPr lang="en-US" dirty="0" smtClean="0"/>
              <a:t>	Feeling </a:t>
            </a:r>
            <a:r>
              <a:rPr lang="en-US" dirty="0"/>
              <a:t>good</a:t>
            </a:r>
          </a:p>
          <a:p>
            <a:r>
              <a:rPr lang="en-US" dirty="0"/>
              <a:t>CS? 		Sight of BMW</a:t>
            </a:r>
          </a:p>
          <a:p>
            <a:r>
              <a:rPr lang="en-US" dirty="0"/>
              <a:t>CR? 		Feeling good</a:t>
            </a:r>
          </a:p>
          <a:p>
            <a:pPr>
              <a:buFont typeface="Wingdings" charset="2"/>
              <a:buNone/>
            </a:pPr>
            <a:endParaRPr lang="en-US" dirty="0"/>
          </a:p>
        </p:txBody>
      </p:sp>
    </p:spTree>
    <p:custDataLst>
      <p:tags r:id="rId1"/>
    </p:custDataLst>
    <p:extLst>
      <p:ext uri="{BB962C8B-B14F-4D97-AF65-F5344CB8AC3E}">
        <p14:creationId xmlns:p14="http://schemas.microsoft.com/office/powerpoint/2010/main" val="169941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8738" name="Rectangle 2"/>
          <p:cNvSpPr>
            <a:spLocks noGrp="1" noChangeArrowheads="1"/>
          </p:cNvSpPr>
          <p:nvPr>
            <p:ph type="title"/>
          </p:nvPr>
        </p:nvSpPr>
        <p:spPr>
          <a:xfrm>
            <a:off x="671513" y="261938"/>
            <a:ext cx="7772400" cy="1143000"/>
          </a:xfrm>
        </p:spPr>
        <p:txBody>
          <a:bodyPr/>
          <a:lstStyle/>
          <a:p>
            <a:r>
              <a:rPr lang="en-US" sz="3600" dirty="0">
                <a:latin typeface="Berlin Sans FB" pitchFamily="34" charset="0"/>
              </a:rPr>
              <a:t>Using and Misusing Heuristics</a:t>
            </a:r>
          </a:p>
        </p:txBody>
      </p:sp>
      <p:sp>
        <p:nvSpPr>
          <p:cNvPr id="1268739" name="Rectangle 3"/>
          <p:cNvSpPr>
            <a:spLocks noGrp="1" noChangeArrowheads="1"/>
          </p:cNvSpPr>
          <p:nvPr>
            <p:ph type="body" idx="1"/>
          </p:nvPr>
        </p:nvSpPr>
        <p:spPr>
          <a:xfrm>
            <a:off x="685800" y="1600200"/>
            <a:ext cx="7772400" cy="3886200"/>
          </a:xfrm>
        </p:spPr>
        <p:txBody>
          <a:bodyPr/>
          <a:lstStyle/>
          <a:p>
            <a:pPr marL="0" indent="0" algn="ctr">
              <a:lnSpc>
                <a:spcPct val="90000"/>
              </a:lnSpc>
              <a:buFont typeface="Wingdings" pitchFamily="2" charset="2"/>
              <a:buNone/>
            </a:pPr>
            <a:r>
              <a:rPr lang="en-US" altLang="en-US" sz="4000" dirty="0">
                <a:latin typeface="Berlin Sans FB" pitchFamily="34" charset="0"/>
              </a:rPr>
              <a:t>Two kinds of heuristics have been identified by cognitive psychologists. </a:t>
            </a:r>
            <a:r>
              <a:rPr lang="en-US" altLang="en-US" sz="4000" dirty="0">
                <a:solidFill>
                  <a:srgbClr val="FF0000"/>
                </a:solidFill>
                <a:latin typeface="Berlin Sans FB" pitchFamily="34" charset="0"/>
              </a:rPr>
              <a:t>Representative</a:t>
            </a:r>
            <a:r>
              <a:rPr lang="en-US" altLang="en-US" sz="4000" dirty="0">
                <a:solidFill>
                  <a:srgbClr val="0000FF"/>
                </a:solidFill>
                <a:latin typeface="Berlin Sans FB" pitchFamily="34" charset="0"/>
              </a:rPr>
              <a:t> </a:t>
            </a:r>
            <a:r>
              <a:rPr lang="en-US" altLang="en-US" sz="4000" dirty="0">
                <a:latin typeface="Berlin Sans FB" pitchFamily="34" charset="0"/>
              </a:rPr>
              <a:t>and</a:t>
            </a:r>
            <a:r>
              <a:rPr lang="en-US" altLang="en-US" sz="4000" dirty="0">
                <a:solidFill>
                  <a:srgbClr val="0000FF"/>
                </a:solidFill>
                <a:latin typeface="Berlin Sans FB" pitchFamily="34" charset="0"/>
              </a:rPr>
              <a:t> </a:t>
            </a:r>
            <a:r>
              <a:rPr lang="en-US" altLang="en-US" sz="4000" dirty="0">
                <a:solidFill>
                  <a:srgbClr val="FF0000"/>
                </a:solidFill>
                <a:latin typeface="Berlin Sans FB" pitchFamily="34" charset="0"/>
              </a:rPr>
              <a:t>availability heuristics.</a:t>
            </a:r>
            <a:endParaRPr lang="en-US" sz="4000" dirty="0">
              <a:solidFill>
                <a:srgbClr val="FF0000"/>
              </a:solidFill>
              <a:latin typeface="Berlin Sans FB" pitchFamily="34" charset="0"/>
            </a:endParaRPr>
          </a:p>
        </p:txBody>
      </p:sp>
    </p:spTree>
    <p:extLst>
      <p:ext uri="{BB962C8B-B14F-4D97-AF65-F5344CB8AC3E}">
        <p14:creationId xmlns:p14="http://schemas.microsoft.com/office/powerpoint/2010/main" val="774899142"/>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ChangeArrowheads="1"/>
          </p:cNvSpPr>
          <p:nvPr/>
        </p:nvSpPr>
        <p:spPr bwMode="auto">
          <a:xfrm>
            <a:off x="809625" y="4191000"/>
            <a:ext cx="748188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altLang="en-US" sz="2400" dirty="0">
                <a:latin typeface="Berlin Sans FB" pitchFamily="34" charset="0"/>
              </a:rPr>
              <a:t>Probability that that person is a truck driver is far greater than an ivy league professor just because there are more truck drivers than such professors.</a:t>
            </a:r>
            <a:endParaRPr lang="en-US" sz="2400" dirty="0">
              <a:latin typeface="Berlin Sans FB" pitchFamily="34" charset="0"/>
            </a:endParaRPr>
          </a:p>
        </p:txBody>
      </p:sp>
      <p:sp>
        <p:nvSpPr>
          <p:cNvPr id="1270787" name="Rectangle 3"/>
          <p:cNvSpPr>
            <a:spLocks noGrp="1" noChangeArrowheads="1"/>
          </p:cNvSpPr>
          <p:nvPr>
            <p:ph type="title"/>
          </p:nvPr>
        </p:nvSpPr>
        <p:spPr>
          <a:xfrm>
            <a:off x="685800" y="276225"/>
            <a:ext cx="7772400" cy="1143000"/>
          </a:xfrm>
        </p:spPr>
        <p:txBody>
          <a:bodyPr/>
          <a:lstStyle/>
          <a:p>
            <a:r>
              <a:rPr lang="en-US" altLang="en-US" sz="4000" dirty="0">
                <a:solidFill>
                  <a:srgbClr val="FF0000"/>
                </a:solidFill>
                <a:latin typeface="Berlin Sans FB" pitchFamily="34" charset="0"/>
              </a:rPr>
              <a:t>Representativeness Heuristic</a:t>
            </a:r>
            <a:endParaRPr lang="en-US" sz="4000" dirty="0">
              <a:solidFill>
                <a:srgbClr val="FF0000"/>
              </a:solidFill>
              <a:latin typeface="Berlin Sans FB" pitchFamily="34" charset="0"/>
            </a:endParaRPr>
          </a:p>
        </p:txBody>
      </p:sp>
      <p:sp>
        <p:nvSpPr>
          <p:cNvPr id="1270788" name="Rectangle 4"/>
          <p:cNvSpPr>
            <a:spLocks noGrp="1" noChangeArrowheads="1"/>
          </p:cNvSpPr>
          <p:nvPr>
            <p:ph type="body" idx="1"/>
          </p:nvPr>
        </p:nvSpPr>
        <p:spPr>
          <a:xfrm>
            <a:off x="685800" y="1600200"/>
            <a:ext cx="7772400" cy="1524000"/>
          </a:xfrm>
        </p:spPr>
        <p:txBody>
          <a:bodyPr>
            <a:normAutofit fontScale="92500" lnSpcReduction="20000"/>
          </a:bodyPr>
          <a:lstStyle/>
          <a:p>
            <a:pPr marL="0" indent="0" algn="ctr">
              <a:buFont typeface="Wingdings" pitchFamily="2" charset="2"/>
              <a:buNone/>
            </a:pPr>
            <a:r>
              <a:rPr lang="en-US" altLang="en-US" sz="2800" dirty="0">
                <a:latin typeface="Berlin Sans FB" pitchFamily="34" charset="0"/>
              </a:rPr>
              <a:t>Judging the likelihood of things or objects in terms of how well they seem to represent, or match a particular prototype</a:t>
            </a:r>
            <a:r>
              <a:rPr lang="en-US" altLang="en-US" sz="2800" dirty="0" smtClean="0">
                <a:latin typeface="Berlin Sans FB" pitchFamily="34" charset="0"/>
              </a:rPr>
              <a:t>.</a:t>
            </a:r>
          </a:p>
          <a:p>
            <a:pPr marL="0" indent="0" algn="ctr">
              <a:buFont typeface="Wingdings" pitchFamily="2" charset="2"/>
              <a:buNone/>
            </a:pPr>
            <a:r>
              <a:rPr lang="en-US" sz="2800" dirty="0" smtClean="0">
                <a:solidFill>
                  <a:srgbClr val="FF0000"/>
                </a:solidFill>
              </a:rPr>
              <a:t>“it reminds me of…”</a:t>
            </a:r>
            <a:endParaRPr lang="en-US" sz="2800" dirty="0">
              <a:solidFill>
                <a:srgbClr val="FF0000"/>
              </a:solidFill>
            </a:endParaRPr>
          </a:p>
        </p:txBody>
      </p:sp>
      <p:sp>
        <p:nvSpPr>
          <p:cNvPr id="1270789" name="Rectangle 5"/>
          <p:cNvSpPr>
            <a:spLocks noChangeArrowheads="1"/>
          </p:cNvSpPr>
          <p:nvPr/>
        </p:nvSpPr>
        <p:spPr bwMode="auto">
          <a:xfrm>
            <a:off x="962025" y="4191000"/>
            <a:ext cx="7177088" cy="1981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None/>
            </a:pPr>
            <a:r>
              <a:rPr lang="en-US" altLang="en-US" sz="2400" dirty="0">
                <a:latin typeface="Berlin Sans FB" pitchFamily="34" charset="0"/>
              </a:rPr>
              <a:t>If you were to meet a man, slim, short, wears glasses and likes poetry. What do you think would his profession would be?</a:t>
            </a:r>
          </a:p>
          <a:p>
            <a:pPr>
              <a:spcBef>
                <a:spcPct val="20000"/>
              </a:spcBef>
              <a:buFont typeface="Wingdings" pitchFamily="2" charset="2"/>
              <a:buNone/>
            </a:pPr>
            <a:endParaRPr lang="en-US" sz="2400" dirty="0">
              <a:latin typeface="Berlin Sans FB" pitchFamily="34" charset="0"/>
            </a:endParaRPr>
          </a:p>
          <a:p>
            <a:pPr>
              <a:spcBef>
                <a:spcPct val="20000"/>
              </a:spcBef>
              <a:buFont typeface="Wingdings" pitchFamily="2" charset="2"/>
              <a:buNone/>
            </a:pPr>
            <a:r>
              <a:rPr lang="en-US" sz="2400" dirty="0">
                <a:latin typeface="Berlin Sans FB" pitchFamily="34" charset="0"/>
              </a:rPr>
              <a:t>An Ivy league professor or a truck driver?</a:t>
            </a:r>
          </a:p>
        </p:txBody>
      </p:sp>
    </p:spTree>
    <p:extLst>
      <p:ext uri="{BB962C8B-B14F-4D97-AF65-F5344CB8AC3E}">
        <p14:creationId xmlns:p14="http://schemas.microsoft.com/office/powerpoint/2010/main" val="4401454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1270789"/>
                                        </p:tgtEl>
                                      </p:cBhvr>
                                    </p:animEffect>
                                    <p:set>
                                      <p:cBhvr>
                                        <p:cTn id="7" dur="1" fill="hold">
                                          <p:stCondLst>
                                            <p:cond delay="499"/>
                                          </p:stCondLst>
                                        </p:cTn>
                                        <p:tgtEl>
                                          <p:spTgt spid="1270789"/>
                                        </p:tgtEl>
                                        <p:attrNameLst>
                                          <p:attrName>style.visibility</p:attrName>
                                        </p:attrNameLst>
                                      </p:cBhvr>
                                      <p:to>
                                        <p:strVal val="hidden"/>
                                      </p:to>
                                    </p:se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270786"/>
                                        </p:tgtEl>
                                        <p:attrNameLst>
                                          <p:attrName>style.visibility</p:attrName>
                                        </p:attrNameLst>
                                      </p:cBhvr>
                                      <p:to>
                                        <p:strVal val="visible"/>
                                      </p:to>
                                    </p:set>
                                    <p:animEffect transition="in" filter="dissolve">
                                      <p:cBhvr>
                                        <p:cTn id="11" dur="500"/>
                                        <p:tgtEl>
                                          <p:spTgt spid="12707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0786" grpId="0"/>
      <p:bldP spid="1270789"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810" name="Rectangle 2"/>
          <p:cNvSpPr>
            <a:spLocks noGrp="1" noChangeArrowheads="1"/>
          </p:cNvSpPr>
          <p:nvPr>
            <p:ph type="title"/>
          </p:nvPr>
        </p:nvSpPr>
        <p:spPr>
          <a:xfrm>
            <a:off x="685800" y="276225"/>
            <a:ext cx="7772400" cy="1143000"/>
          </a:xfrm>
        </p:spPr>
        <p:txBody>
          <a:bodyPr/>
          <a:lstStyle/>
          <a:p>
            <a:r>
              <a:rPr lang="en-US" altLang="en-US" sz="4000" dirty="0">
                <a:solidFill>
                  <a:srgbClr val="FF0000"/>
                </a:solidFill>
                <a:latin typeface="Berlin Sans FB" pitchFamily="34" charset="0"/>
              </a:rPr>
              <a:t>Availability </a:t>
            </a:r>
            <a:r>
              <a:rPr lang="en-US" altLang="en-US" sz="4000" dirty="0" smtClean="0">
                <a:solidFill>
                  <a:srgbClr val="FF0000"/>
                </a:solidFill>
                <a:latin typeface="Berlin Sans FB" pitchFamily="34" charset="0"/>
              </a:rPr>
              <a:t>Heuristic</a:t>
            </a:r>
            <a:endParaRPr lang="en-US" sz="4000" dirty="0">
              <a:solidFill>
                <a:srgbClr val="FF0000"/>
              </a:solidFill>
              <a:latin typeface="Berlin Sans FB" pitchFamily="34" charset="0"/>
            </a:endParaRPr>
          </a:p>
        </p:txBody>
      </p:sp>
      <p:sp>
        <p:nvSpPr>
          <p:cNvPr id="1271811" name="Rectangle 3"/>
          <p:cNvSpPr>
            <a:spLocks noGrp="1" noChangeArrowheads="1"/>
          </p:cNvSpPr>
          <p:nvPr>
            <p:ph type="body" sz="half" idx="1"/>
          </p:nvPr>
        </p:nvSpPr>
        <p:spPr>
          <a:xfrm>
            <a:off x="423863" y="1600200"/>
            <a:ext cx="8262937" cy="2362200"/>
          </a:xfrm>
        </p:spPr>
        <p:txBody>
          <a:bodyPr/>
          <a:lstStyle/>
          <a:p>
            <a:pPr marL="0" indent="0" algn="ctr">
              <a:buFont typeface="Wingdings" pitchFamily="2" charset="2"/>
              <a:buNone/>
            </a:pPr>
            <a:r>
              <a:rPr lang="en-US" sz="2800" dirty="0">
                <a:latin typeface="Berlin Sans FB" pitchFamily="34" charset="0"/>
              </a:rPr>
              <a:t>Why does our availability heuristic lead us astray?</a:t>
            </a:r>
          </a:p>
          <a:p>
            <a:pPr marL="0" indent="0" algn="ctr">
              <a:buFont typeface="Wingdings" pitchFamily="2" charset="2"/>
              <a:buNone/>
            </a:pPr>
            <a:r>
              <a:rPr lang="en-US" sz="2800" dirty="0">
                <a:latin typeface="Berlin Sans FB" pitchFamily="34" charset="0"/>
              </a:rPr>
              <a:t>Whatever increases the ease of retrieving information increases its perceived availability</a:t>
            </a:r>
            <a:r>
              <a:rPr lang="en-US" sz="2800" dirty="0" smtClean="0">
                <a:latin typeface="Berlin Sans FB" pitchFamily="34" charset="0"/>
              </a:rPr>
              <a:t>.</a:t>
            </a:r>
          </a:p>
          <a:p>
            <a:pPr marL="0" indent="0" algn="ctr">
              <a:buFont typeface="Wingdings" pitchFamily="2" charset="2"/>
              <a:buNone/>
            </a:pPr>
            <a:r>
              <a:rPr lang="en-US" sz="2800" dirty="0" smtClean="0">
                <a:solidFill>
                  <a:srgbClr val="FF0000"/>
                </a:solidFill>
              </a:rPr>
              <a:t>“what comes to mind easiest”</a:t>
            </a:r>
            <a:endParaRPr lang="en-US" sz="2800" dirty="0">
              <a:solidFill>
                <a:srgbClr val="FF0000"/>
              </a:solidFill>
            </a:endParaRPr>
          </a:p>
        </p:txBody>
      </p:sp>
      <p:sp>
        <p:nvSpPr>
          <p:cNvPr id="1271812" name="Rectangle 4"/>
          <p:cNvSpPr>
            <a:spLocks noChangeArrowheads="1"/>
          </p:cNvSpPr>
          <p:nvPr/>
        </p:nvSpPr>
        <p:spPr bwMode="auto">
          <a:xfrm>
            <a:off x="2000250" y="4114800"/>
            <a:ext cx="510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How is retrieval facilitated?</a:t>
            </a:r>
          </a:p>
          <a:p>
            <a:pPr algn="ctr">
              <a:spcBef>
                <a:spcPct val="20000"/>
              </a:spcBef>
              <a:buFont typeface="Wingdings" pitchFamily="2" charset="2"/>
              <a:buNone/>
            </a:pPr>
            <a:endParaRPr lang="en-US" sz="2800" dirty="0">
              <a:latin typeface="Berlin Sans FB" pitchFamily="34" charset="0"/>
            </a:endParaRPr>
          </a:p>
        </p:txBody>
      </p:sp>
      <p:sp>
        <p:nvSpPr>
          <p:cNvPr id="1271813" name="Rectangle 5"/>
          <p:cNvSpPr>
            <a:spLocks noChangeArrowheads="1"/>
          </p:cNvSpPr>
          <p:nvPr/>
        </p:nvSpPr>
        <p:spPr bwMode="auto">
          <a:xfrm>
            <a:off x="623888" y="4614863"/>
            <a:ext cx="7862887"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65138" indent="-465138">
              <a:spcBef>
                <a:spcPct val="20000"/>
              </a:spcBef>
              <a:buFont typeface="Wingdings" pitchFamily="2" charset="2"/>
              <a:buAutoNum type="arabicPeriod"/>
            </a:pPr>
            <a:r>
              <a:rPr lang="en-US" sz="2800" dirty="0">
                <a:latin typeface="Berlin Sans FB" pitchFamily="34" charset="0"/>
              </a:rPr>
              <a:t>How recently we have heard about the event.</a:t>
            </a:r>
          </a:p>
          <a:p>
            <a:pPr marL="465138" indent="-465138">
              <a:spcBef>
                <a:spcPct val="20000"/>
              </a:spcBef>
              <a:buFont typeface="Wingdings" pitchFamily="2" charset="2"/>
              <a:buAutoNum type="arabicPeriod"/>
            </a:pPr>
            <a:r>
              <a:rPr lang="en-US" sz="2800" dirty="0">
                <a:latin typeface="Berlin Sans FB" pitchFamily="34" charset="0"/>
              </a:rPr>
              <a:t>How distinct it is.</a:t>
            </a:r>
          </a:p>
          <a:p>
            <a:pPr marL="465138" indent="-465138">
              <a:spcBef>
                <a:spcPct val="20000"/>
              </a:spcBef>
              <a:buFont typeface="Wingdings" pitchFamily="2" charset="2"/>
              <a:buAutoNum type="arabicPeriod"/>
            </a:pPr>
            <a:r>
              <a:rPr lang="en-US" sz="2800" dirty="0">
                <a:latin typeface="Berlin Sans FB" pitchFamily="34" charset="0"/>
              </a:rPr>
              <a:t>How correct it is.</a:t>
            </a:r>
          </a:p>
        </p:txBody>
      </p:sp>
    </p:spTree>
    <p:extLst>
      <p:ext uri="{BB962C8B-B14F-4D97-AF65-F5344CB8AC3E}">
        <p14:creationId xmlns:p14="http://schemas.microsoft.com/office/powerpoint/2010/main" val="41594547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71812"/>
                                        </p:tgtEl>
                                        <p:attrNameLst>
                                          <p:attrName>style.visibility</p:attrName>
                                        </p:attrNameLst>
                                      </p:cBhvr>
                                      <p:to>
                                        <p:strVal val="visible"/>
                                      </p:to>
                                    </p:set>
                                    <p:animEffect transition="in" filter="dissolve">
                                      <p:cBhvr>
                                        <p:cTn id="7" dur="500"/>
                                        <p:tgtEl>
                                          <p:spTgt spid="12718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71813"/>
                                        </p:tgtEl>
                                        <p:attrNameLst>
                                          <p:attrName>style.visibility</p:attrName>
                                        </p:attrNameLst>
                                      </p:cBhvr>
                                      <p:to>
                                        <p:strVal val="visible"/>
                                      </p:to>
                                    </p:set>
                                    <p:animEffect transition="in" filter="dissolve">
                                      <p:cBhvr>
                                        <p:cTn id="12" dur="500"/>
                                        <p:tgtEl>
                                          <p:spTgt spid="1271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1812" grpId="0"/>
      <p:bldP spid="1271813"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4882" name="Rectangle 2"/>
          <p:cNvSpPr>
            <a:spLocks noGrp="1" noChangeArrowheads="1"/>
          </p:cNvSpPr>
          <p:nvPr>
            <p:ph type="title"/>
          </p:nvPr>
        </p:nvSpPr>
        <p:spPr>
          <a:xfrm>
            <a:off x="762000" y="0"/>
            <a:ext cx="7772400" cy="1143000"/>
          </a:xfrm>
        </p:spPr>
        <p:txBody>
          <a:bodyPr/>
          <a:lstStyle/>
          <a:p>
            <a:r>
              <a:rPr lang="en-US" altLang="en-US" sz="4000" dirty="0">
                <a:solidFill>
                  <a:srgbClr val="FF0000"/>
                </a:solidFill>
                <a:latin typeface="Berlin Sans FB" pitchFamily="34" charset="0"/>
              </a:rPr>
              <a:t>Overconfidence</a:t>
            </a:r>
            <a:endParaRPr lang="en-US" sz="4000" dirty="0">
              <a:solidFill>
                <a:srgbClr val="FF0000"/>
              </a:solidFill>
              <a:latin typeface="Berlin Sans FB" pitchFamily="34" charset="0"/>
            </a:endParaRPr>
          </a:p>
        </p:txBody>
      </p:sp>
      <p:sp>
        <p:nvSpPr>
          <p:cNvPr id="1274883" name="Rectangle 3"/>
          <p:cNvSpPr>
            <a:spLocks noGrp="1" noChangeArrowheads="1"/>
          </p:cNvSpPr>
          <p:nvPr>
            <p:ph type="body" sz="half" idx="1"/>
          </p:nvPr>
        </p:nvSpPr>
        <p:spPr>
          <a:xfrm>
            <a:off x="0" y="914400"/>
            <a:ext cx="8991600" cy="4648200"/>
          </a:xfrm>
        </p:spPr>
        <p:txBody>
          <a:bodyPr/>
          <a:lstStyle/>
          <a:p>
            <a:pPr marL="0" indent="0" algn="ctr">
              <a:buFont typeface="Wingdings" pitchFamily="2" charset="2"/>
              <a:buNone/>
            </a:pPr>
            <a:r>
              <a:rPr lang="en-US" altLang="en-US" sz="3600" dirty="0" smtClean="0">
                <a:latin typeface="Berlin Sans FB" pitchFamily="34" charset="0"/>
              </a:rPr>
              <a:t>It </a:t>
            </a:r>
            <a:r>
              <a:rPr lang="en-US" altLang="en-US" sz="3600" dirty="0">
                <a:latin typeface="Berlin Sans FB" pitchFamily="34" charset="0"/>
              </a:rPr>
              <a:t>is a tendency to overestimate the accuracy of one’s beliefs and judgments.</a:t>
            </a:r>
          </a:p>
        </p:txBody>
      </p:sp>
      <p:pic>
        <p:nvPicPr>
          <p:cNvPr id="83" name="Content Placeholder 4" descr="overconfidence.gif"/>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828800" y="2088585"/>
            <a:ext cx="5924769" cy="4750724"/>
          </a:xfrm>
        </p:spPr>
      </p:pic>
    </p:spTree>
    <p:extLst>
      <p:ext uri="{BB962C8B-B14F-4D97-AF65-F5344CB8AC3E}">
        <p14:creationId xmlns:p14="http://schemas.microsoft.com/office/powerpoint/2010/main" val="30472612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48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500" fill="hold"/>
                                        <p:tgtEl>
                                          <p:spTgt spid="83"/>
                                        </p:tgtEl>
                                        <p:attrNameLst>
                                          <p:attrName>ppt_x</p:attrName>
                                        </p:attrNameLst>
                                      </p:cBhvr>
                                      <p:tavLst>
                                        <p:tav tm="0">
                                          <p:val>
                                            <p:strVal val="#ppt_x"/>
                                          </p:val>
                                        </p:tav>
                                        <p:tav tm="100000">
                                          <p:val>
                                            <p:strVal val="#ppt_x"/>
                                          </p:val>
                                        </p:tav>
                                      </p:tavLst>
                                    </p:anim>
                                    <p:anim calcmode="lin" valueType="num">
                                      <p:cBhvr additive="base">
                                        <p:cTn id="12"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6930" name="Rectangle 2"/>
          <p:cNvSpPr>
            <a:spLocks noGrp="1" noChangeArrowheads="1"/>
          </p:cNvSpPr>
          <p:nvPr>
            <p:ph type="title"/>
          </p:nvPr>
        </p:nvSpPr>
        <p:spPr>
          <a:xfrm>
            <a:off x="685800" y="280988"/>
            <a:ext cx="7772400" cy="1143000"/>
          </a:xfrm>
        </p:spPr>
        <p:txBody>
          <a:bodyPr/>
          <a:lstStyle/>
          <a:p>
            <a:r>
              <a:rPr lang="en-US" altLang="en-US" sz="4000" dirty="0">
                <a:solidFill>
                  <a:srgbClr val="FF0000"/>
                </a:solidFill>
                <a:latin typeface="Berlin Sans FB" pitchFamily="34" charset="0"/>
              </a:rPr>
              <a:t>Exaggerated Fear</a:t>
            </a:r>
            <a:endParaRPr lang="en-US" sz="4000" dirty="0">
              <a:solidFill>
                <a:srgbClr val="FF0000"/>
              </a:solidFill>
              <a:latin typeface="Berlin Sans FB" pitchFamily="34" charset="0"/>
            </a:endParaRPr>
          </a:p>
        </p:txBody>
      </p:sp>
      <p:sp>
        <p:nvSpPr>
          <p:cNvPr id="1276931" name="Rectangle 3"/>
          <p:cNvSpPr>
            <a:spLocks noGrp="1" noChangeArrowheads="1"/>
          </p:cNvSpPr>
          <p:nvPr>
            <p:ph type="body" sz="half" idx="1"/>
          </p:nvPr>
        </p:nvSpPr>
        <p:spPr>
          <a:xfrm>
            <a:off x="381000" y="1524000"/>
            <a:ext cx="4191000" cy="4648200"/>
          </a:xfrm>
        </p:spPr>
        <p:txBody>
          <a:bodyPr/>
          <a:lstStyle/>
          <a:p>
            <a:pPr marL="0" indent="0" algn="ctr">
              <a:buFont typeface="Wingdings" pitchFamily="2" charset="2"/>
              <a:buNone/>
            </a:pPr>
            <a:r>
              <a:rPr lang="en-US" altLang="en-US" sz="2800" dirty="0">
                <a:latin typeface="Berlin Sans FB" pitchFamily="34" charset="0"/>
              </a:rPr>
              <a:t>Opposed to  overconfidence</a:t>
            </a:r>
            <a:r>
              <a:rPr lang="en-US" altLang="en-US" sz="2800" dirty="0">
                <a:solidFill>
                  <a:srgbClr val="0000FF"/>
                </a:solidFill>
                <a:latin typeface="Berlin Sans FB" pitchFamily="34" charset="0"/>
              </a:rPr>
              <a:t> </a:t>
            </a:r>
            <a:r>
              <a:rPr lang="en-US" altLang="en-US" sz="2800" dirty="0">
                <a:latin typeface="Berlin Sans FB" pitchFamily="34" charset="0"/>
              </a:rPr>
              <a:t>is our  tendency for </a:t>
            </a:r>
            <a:r>
              <a:rPr lang="en-US" altLang="en-US" sz="2800" dirty="0">
                <a:solidFill>
                  <a:srgbClr val="FFFF00"/>
                </a:solidFill>
                <a:latin typeface="Berlin Sans FB" pitchFamily="34" charset="0"/>
              </a:rPr>
              <a:t>exaggerated fear</a:t>
            </a:r>
            <a:r>
              <a:rPr lang="en-US" altLang="en-US" sz="2800" dirty="0">
                <a:latin typeface="Berlin Sans FB" pitchFamily="34" charset="0"/>
              </a:rPr>
              <a:t> about how things may happen. Such fears may be ill-founded.</a:t>
            </a:r>
          </a:p>
          <a:p>
            <a:pPr marL="0" indent="0" algn="ctr">
              <a:buFont typeface="Wingdings" pitchFamily="2" charset="2"/>
              <a:buNone/>
            </a:pPr>
            <a:endParaRPr lang="en-US" altLang="en-US" sz="2800" dirty="0">
              <a:latin typeface="Berlin Sans FB" pitchFamily="34" charset="0"/>
            </a:endParaRPr>
          </a:p>
          <a:p>
            <a:pPr marL="0" indent="0" algn="ctr">
              <a:buFont typeface="Wingdings" pitchFamily="2" charset="2"/>
              <a:buNone/>
            </a:pPr>
            <a:r>
              <a:rPr lang="en-US" altLang="en-US" sz="2800" dirty="0">
                <a:latin typeface="Berlin Sans FB" pitchFamily="34" charset="0"/>
              </a:rPr>
              <a:t>9/11 crashes led to decline in air travel due to fear.</a:t>
            </a:r>
          </a:p>
        </p:txBody>
      </p:sp>
      <p:pic>
        <p:nvPicPr>
          <p:cNvPr id="1276932" name="Picture 4" descr="12673_MyersPsy8e_fi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0" y="1600200"/>
            <a:ext cx="36671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76933" name="Text Box 5"/>
          <p:cNvSpPr txBox="1">
            <a:spLocks noChangeArrowheads="1"/>
          </p:cNvSpPr>
          <p:nvPr/>
        </p:nvSpPr>
        <p:spPr bwMode="auto">
          <a:xfrm rot="5400000">
            <a:off x="8075612" y="5030788"/>
            <a:ext cx="12985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900">
                <a:latin typeface="Times New Roman" pitchFamily="18" charset="0"/>
              </a:rPr>
              <a:t>AP/ Wide World Photos</a:t>
            </a:r>
          </a:p>
        </p:txBody>
      </p:sp>
    </p:spTree>
    <p:extLst>
      <p:ext uri="{BB962C8B-B14F-4D97-AF65-F5344CB8AC3E}">
        <p14:creationId xmlns:p14="http://schemas.microsoft.com/office/powerpoint/2010/main" val="1774829948"/>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978" name="Rectangle 2"/>
          <p:cNvSpPr>
            <a:spLocks noGrp="1" noChangeArrowheads="1"/>
          </p:cNvSpPr>
          <p:nvPr>
            <p:ph type="title"/>
          </p:nvPr>
        </p:nvSpPr>
        <p:spPr>
          <a:xfrm>
            <a:off x="671513" y="261938"/>
            <a:ext cx="7772400" cy="1143000"/>
          </a:xfrm>
        </p:spPr>
        <p:txBody>
          <a:bodyPr/>
          <a:lstStyle/>
          <a:p>
            <a:r>
              <a:rPr lang="en-US" altLang="en-US" sz="4000" dirty="0">
                <a:solidFill>
                  <a:srgbClr val="FF0000"/>
                </a:solidFill>
                <a:latin typeface="Berlin Sans FB" pitchFamily="34" charset="0"/>
              </a:rPr>
              <a:t>Framing Decisions</a:t>
            </a:r>
            <a:endParaRPr lang="en-US" sz="4000" dirty="0">
              <a:solidFill>
                <a:srgbClr val="FF0000"/>
              </a:solidFill>
              <a:latin typeface="Berlin Sans FB" pitchFamily="34" charset="0"/>
            </a:endParaRPr>
          </a:p>
        </p:txBody>
      </p:sp>
      <p:sp>
        <p:nvSpPr>
          <p:cNvPr id="1278979" name="Rectangle 3"/>
          <p:cNvSpPr>
            <a:spLocks noGrp="1" noChangeArrowheads="1"/>
          </p:cNvSpPr>
          <p:nvPr>
            <p:ph type="body" sz="half" idx="1"/>
          </p:nvPr>
        </p:nvSpPr>
        <p:spPr>
          <a:xfrm>
            <a:off x="723900" y="1600200"/>
            <a:ext cx="7696200" cy="1066800"/>
          </a:xfrm>
        </p:spPr>
        <p:txBody>
          <a:bodyPr/>
          <a:lstStyle/>
          <a:p>
            <a:pPr marL="0" indent="0" algn="ctr">
              <a:buFont typeface="Wingdings" pitchFamily="2" charset="2"/>
              <a:buNone/>
            </a:pPr>
            <a:r>
              <a:rPr lang="en-US" altLang="en-US" sz="2800" dirty="0">
                <a:latin typeface="Berlin Sans FB" pitchFamily="34" charset="0"/>
              </a:rPr>
              <a:t>How an issue is framed can significantly affect decisions and judgments.</a:t>
            </a:r>
          </a:p>
        </p:txBody>
      </p:sp>
      <p:sp>
        <p:nvSpPr>
          <p:cNvPr id="1278980" name="Rectangle 4"/>
          <p:cNvSpPr>
            <a:spLocks noChangeArrowheads="1"/>
          </p:cNvSpPr>
          <p:nvPr/>
        </p:nvSpPr>
        <p:spPr bwMode="auto">
          <a:xfrm>
            <a:off x="671513" y="3276600"/>
            <a:ext cx="7772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None/>
            </a:pPr>
            <a:r>
              <a:rPr lang="en-US" altLang="en-US" sz="2800" dirty="0">
                <a:latin typeface="Berlin Sans FB" pitchFamily="34" charset="0"/>
              </a:rPr>
              <a:t>Example:  What is the best way to market ground beef — as 25% fat or 75% lean</a:t>
            </a:r>
            <a:r>
              <a:rPr lang="en-US" altLang="en-US" sz="2800" dirty="0" smtClean="0">
                <a:latin typeface="Berlin Sans FB" pitchFamily="34" charset="0"/>
              </a:rPr>
              <a:t>?</a:t>
            </a:r>
          </a:p>
          <a:p>
            <a:pPr>
              <a:spcBef>
                <a:spcPct val="20000"/>
              </a:spcBef>
              <a:buFont typeface="Wingdings" pitchFamily="2" charset="2"/>
              <a:buNone/>
            </a:pPr>
            <a:endParaRPr lang="en-US" altLang="en-US" sz="2800" dirty="0">
              <a:latin typeface="Berlin Sans FB" pitchFamily="34" charset="0"/>
            </a:endParaRPr>
          </a:p>
          <a:p>
            <a:pPr>
              <a:spcBef>
                <a:spcPct val="20000"/>
              </a:spcBef>
              <a:buFont typeface="Wingdings" pitchFamily="2" charset="2"/>
              <a:buNone/>
            </a:pPr>
            <a:r>
              <a:rPr lang="en-US" altLang="en-US" sz="2800" dirty="0" smtClean="0">
                <a:latin typeface="Berlin Sans FB" pitchFamily="34" charset="0"/>
              </a:rPr>
              <a:t>This has a 90% survival rate or a 10% death rate…</a:t>
            </a:r>
            <a:endParaRPr lang="en-US" altLang="en-US" sz="2800" dirty="0">
              <a:latin typeface="Berlin Sans FB" pitchFamily="34" charset="0"/>
            </a:endParaRPr>
          </a:p>
        </p:txBody>
      </p:sp>
    </p:spTree>
    <p:extLst>
      <p:ext uri="{BB962C8B-B14F-4D97-AF65-F5344CB8AC3E}">
        <p14:creationId xmlns:p14="http://schemas.microsoft.com/office/powerpoint/2010/main" val="612969586"/>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1026" name="Rectangle 2"/>
          <p:cNvSpPr>
            <a:spLocks noGrp="1" noChangeArrowheads="1"/>
          </p:cNvSpPr>
          <p:nvPr>
            <p:ph type="title"/>
          </p:nvPr>
        </p:nvSpPr>
        <p:spPr>
          <a:xfrm>
            <a:off x="671513" y="276225"/>
            <a:ext cx="7772400" cy="1143000"/>
          </a:xfrm>
        </p:spPr>
        <p:txBody>
          <a:bodyPr/>
          <a:lstStyle/>
          <a:p>
            <a:r>
              <a:rPr lang="en-US" altLang="en-US" sz="4000" dirty="0">
                <a:solidFill>
                  <a:srgbClr val="FF0000"/>
                </a:solidFill>
                <a:latin typeface="Berlin Sans FB" pitchFamily="34" charset="0"/>
              </a:rPr>
              <a:t>Belief Bias</a:t>
            </a:r>
            <a:endParaRPr lang="en-US" sz="4000" dirty="0">
              <a:solidFill>
                <a:srgbClr val="FF0000"/>
              </a:solidFill>
              <a:latin typeface="Berlin Sans FB" pitchFamily="34" charset="0"/>
            </a:endParaRPr>
          </a:p>
        </p:txBody>
      </p:sp>
      <p:sp>
        <p:nvSpPr>
          <p:cNvPr id="1281027" name="Rectangle 3"/>
          <p:cNvSpPr>
            <a:spLocks noGrp="1" noChangeArrowheads="1"/>
          </p:cNvSpPr>
          <p:nvPr>
            <p:ph type="body" idx="1"/>
          </p:nvPr>
        </p:nvSpPr>
        <p:spPr>
          <a:xfrm>
            <a:off x="671513" y="1600200"/>
            <a:ext cx="7772400" cy="1828800"/>
          </a:xfrm>
        </p:spPr>
        <p:txBody>
          <a:bodyPr/>
          <a:lstStyle/>
          <a:p>
            <a:pPr marL="0" indent="0" algn="ctr">
              <a:buFont typeface="Wingdings" pitchFamily="2" charset="2"/>
              <a:buNone/>
            </a:pPr>
            <a:r>
              <a:rPr lang="en-US" altLang="en-US" sz="2800" dirty="0">
                <a:latin typeface="Berlin Sans FB" pitchFamily="34" charset="0"/>
              </a:rPr>
              <a:t>The tendency for one’s preexisting beliefs to distort logical reasoning sometimes by making invalid conclusions.</a:t>
            </a:r>
          </a:p>
        </p:txBody>
      </p:sp>
      <p:sp>
        <p:nvSpPr>
          <p:cNvPr id="1281028" name="Rectangle 4"/>
          <p:cNvSpPr>
            <a:spLocks noChangeArrowheads="1"/>
          </p:cNvSpPr>
          <p:nvPr/>
        </p:nvSpPr>
        <p:spPr bwMode="auto">
          <a:xfrm>
            <a:off x="2328863" y="3733800"/>
            <a:ext cx="444182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altLang="en-US" sz="2800" dirty="0">
                <a:latin typeface="Berlin Sans FB" pitchFamily="34" charset="0"/>
              </a:rPr>
              <a:t>God is love.</a:t>
            </a:r>
          </a:p>
          <a:p>
            <a:pPr algn="ctr">
              <a:spcBef>
                <a:spcPct val="20000"/>
              </a:spcBef>
              <a:buFont typeface="Wingdings" pitchFamily="2" charset="2"/>
              <a:buNone/>
            </a:pPr>
            <a:r>
              <a:rPr lang="en-US" altLang="en-US" sz="2800" dirty="0">
                <a:latin typeface="Berlin Sans FB" pitchFamily="34" charset="0"/>
              </a:rPr>
              <a:t>Love is blind</a:t>
            </a:r>
          </a:p>
          <a:p>
            <a:pPr algn="ctr">
              <a:spcBef>
                <a:spcPct val="20000"/>
              </a:spcBef>
              <a:buFont typeface="Wingdings" pitchFamily="2" charset="2"/>
              <a:buNone/>
            </a:pPr>
            <a:r>
              <a:rPr lang="en-US" altLang="en-US" sz="2800" dirty="0">
                <a:latin typeface="Berlin Sans FB" pitchFamily="34" charset="0"/>
              </a:rPr>
              <a:t>Ray Charles is blind.</a:t>
            </a:r>
          </a:p>
          <a:p>
            <a:pPr algn="ctr">
              <a:spcBef>
                <a:spcPct val="20000"/>
              </a:spcBef>
              <a:buFont typeface="Wingdings" pitchFamily="2" charset="2"/>
              <a:buNone/>
            </a:pPr>
            <a:r>
              <a:rPr lang="en-US" altLang="en-US" sz="2800" dirty="0">
                <a:latin typeface="Berlin Sans FB" pitchFamily="34" charset="0"/>
              </a:rPr>
              <a:t>Ray Charles is God.</a:t>
            </a:r>
          </a:p>
          <a:p>
            <a:pPr algn="r">
              <a:spcBef>
                <a:spcPct val="20000"/>
              </a:spcBef>
              <a:buFont typeface="Wingdings" pitchFamily="2" charset="2"/>
              <a:buNone/>
            </a:pPr>
            <a:r>
              <a:rPr lang="en-US" altLang="en-US" sz="2000" dirty="0">
                <a:latin typeface="Berlin Sans FB" pitchFamily="34" charset="0"/>
              </a:rPr>
              <a:t>Anonymous graffiti</a:t>
            </a:r>
          </a:p>
        </p:txBody>
      </p:sp>
    </p:spTree>
    <p:extLst>
      <p:ext uri="{BB962C8B-B14F-4D97-AF65-F5344CB8AC3E}">
        <p14:creationId xmlns:p14="http://schemas.microsoft.com/office/powerpoint/2010/main" val="1154942977"/>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3074" name="Rectangle 2"/>
          <p:cNvSpPr>
            <a:spLocks noGrp="1" noChangeArrowheads="1"/>
          </p:cNvSpPr>
          <p:nvPr>
            <p:ph type="title"/>
          </p:nvPr>
        </p:nvSpPr>
        <p:spPr>
          <a:xfrm>
            <a:off x="609600" y="0"/>
            <a:ext cx="7772400" cy="1143000"/>
          </a:xfrm>
        </p:spPr>
        <p:txBody>
          <a:bodyPr/>
          <a:lstStyle/>
          <a:p>
            <a:r>
              <a:rPr lang="en-US" altLang="en-US" sz="4000" dirty="0">
                <a:solidFill>
                  <a:srgbClr val="FF0000"/>
                </a:solidFill>
                <a:latin typeface="Berlin Sans FB" pitchFamily="34" charset="0"/>
              </a:rPr>
              <a:t>Belief Perseverance</a:t>
            </a:r>
            <a:endParaRPr lang="en-US" sz="4000" dirty="0">
              <a:solidFill>
                <a:srgbClr val="FF0000"/>
              </a:solidFill>
              <a:latin typeface="Berlin Sans FB" pitchFamily="34" charset="0"/>
            </a:endParaRPr>
          </a:p>
        </p:txBody>
      </p:sp>
      <p:sp>
        <p:nvSpPr>
          <p:cNvPr id="1283075" name="Rectangle 3"/>
          <p:cNvSpPr>
            <a:spLocks noGrp="1" noChangeArrowheads="1"/>
          </p:cNvSpPr>
          <p:nvPr>
            <p:ph type="body" idx="1"/>
          </p:nvPr>
        </p:nvSpPr>
        <p:spPr>
          <a:xfrm>
            <a:off x="762000" y="965440"/>
            <a:ext cx="7772400" cy="1066800"/>
          </a:xfrm>
        </p:spPr>
        <p:txBody>
          <a:bodyPr/>
          <a:lstStyle/>
          <a:p>
            <a:pPr marL="0" indent="0" algn="ctr">
              <a:buFont typeface="Wingdings" pitchFamily="2" charset="2"/>
              <a:buNone/>
            </a:pPr>
            <a:r>
              <a:rPr lang="en-US" altLang="en-US" sz="2800" dirty="0">
                <a:latin typeface="Berlin Sans FB" pitchFamily="34" charset="0"/>
              </a:rPr>
              <a:t>Our tendency to cling to our beliefs in the face of contrary </a:t>
            </a:r>
            <a:r>
              <a:rPr lang="en-US" altLang="en-US" sz="2800" dirty="0" smtClean="0">
                <a:latin typeface="Berlin Sans FB" pitchFamily="34" charset="0"/>
              </a:rPr>
              <a:t>evidence.</a:t>
            </a:r>
            <a:endParaRPr lang="en-US" altLang="en-US" sz="2800" dirty="0">
              <a:latin typeface="Berlin Sans FB" pitchFamily="34" charset="0"/>
            </a:endParaRPr>
          </a:p>
        </p:txBody>
      </p:sp>
      <p:sp>
        <p:nvSpPr>
          <p:cNvPr id="1283076" name="Rectangle 4"/>
          <p:cNvSpPr>
            <a:spLocks noChangeArrowheads="1"/>
          </p:cNvSpPr>
          <p:nvPr/>
        </p:nvSpPr>
        <p:spPr bwMode="auto">
          <a:xfrm>
            <a:off x="304800" y="2057400"/>
            <a:ext cx="86868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altLang="en-US" sz="2800" dirty="0" smtClean="0">
                <a:latin typeface="Berlin Sans FB" pitchFamily="34" charset="0"/>
              </a:rPr>
              <a:t>Ex: Once someone has let you down, it is difficult to believe that they will come through when you need them, even if they have “totally redeemed themselves”</a:t>
            </a:r>
            <a:r>
              <a:rPr lang="en-US" altLang="en-US" sz="3200" dirty="0" smtClean="0">
                <a:latin typeface="Berlin Sans FB" pitchFamily="34" charset="0"/>
              </a:rPr>
              <a:t>.</a:t>
            </a:r>
            <a:endParaRPr lang="en-US" altLang="en-US" sz="3200" dirty="0">
              <a:latin typeface="Berlin Sans FB" pitchFamily="34" charset="0"/>
            </a:endParaRPr>
          </a:p>
        </p:txBody>
      </p:sp>
      <p:pic>
        <p:nvPicPr>
          <p:cNvPr id="2050" name="Picture 2" descr="http://t1.gstatic.com/images?q=tbn:ANd9GcQtKajHibSVW05i_q2snWgq1qM7fOYQjrFUppHxrakKg4iIxsIHY8C7xbu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989" y="4267199"/>
            <a:ext cx="3202274" cy="21232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s.iupui.edu/~josdunha/n241/Listless%20Assignment/dum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0243" y="3657600"/>
            <a:ext cx="4610100" cy="307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8388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83076"/>
                                        </p:tgtEl>
                                        <p:attrNameLst>
                                          <p:attrName>style.visibility</p:attrName>
                                        </p:attrNameLst>
                                      </p:cBhvr>
                                      <p:to>
                                        <p:strVal val="visible"/>
                                      </p:to>
                                    </p:set>
                                    <p:animEffect transition="in" filter="dissolve">
                                      <p:cBhvr>
                                        <p:cTn id="7" dur="500"/>
                                        <p:tgtEl>
                                          <p:spTgt spid="128307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3076"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 Info…</a:t>
            </a:r>
            <a:endParaRPr lang="en-US" dirty="0"/>
          </a:p>
        </p:txBody>
      </p:sp>
      <p:sp>
        <p:nvSpPr>
          <p:cNvPr id="3" name="Content Placeholder 2"/>
          <p:cNvSpPr>
            <a:spLocks noGrp="1"/>
          </p:cNvSpPr>
          <p:nvPr>
            <p:ph idx="1"/>
          </p:nvPr>
        </p:nvSpPr>
        <p:spPr/>
        <p:txBody>
          <a:bodyPr/>
          <a:lstStyle/>
          <a:p>
            <a:r>
              <a:rPr lang="en-US" dirty="0" smtClean="0"/>
              <a:t>Functional fixedness</a:t>
            </a:r>
          </a:p>
          <a:p>
            <a:r>
              <a:rPr lang="en-US" dirty="0" smtClean="0"/>
              <a:t>Concepts influenced by our schemas</a:t>
            </a:r>
          </a:p>
          <a:p>
            <a:pPr lvl="1"/>
            <a:r>
              <a:rPr lang="en-US" dirty="0" smtClean="0"/>
              <a:t>Hierarchies, categories, prototype</a:t>
            </a:r>
          </a:p>
          <a:p>
            <a:r>
              <a:rPr lang="en-US" dirty="0" smtClean="0"/>
              <a:t>Algorithms and Heuristics</a:t>
            </a:r>
          </a:p>
          <a:p>
            <a:r>
              <a:rPr lang="en-US" dirty="0" smtClean="0"/>
              <a:t>Availability </a:t>
            </a:r>
            <a:r>
              <a:rPr lang="en-US" dirty="0" err="1" smtClean="0"/>
              <a:t>vs</a:t>
            </a:r>
            <a:r>
              <a:rPr lang="en-US" dirty="0" smtClean="0"/>
              <a:t> representative heuristics</a:t>
            </a:r>
          </a:p>
          <a:p>
            <a:r>
              <a:rPr lang="en-US" dirty="0" smtClean="0"/>
              <a:t>Convergent and Divergent thinking</a:t>
            </a:r>
          </a:p>
          <a:p>
            <a:r>
              <a:rPr lang="en-US" dirty="0" smtClean="0"/>
              <a:t>Remember the biases</a:t>
            </a:r>
          </a:p>
          <a:p>
            <a:pPr lvl="1"/>
            <a:r>
              <a:rPr lang="en-US" dirty="0" smtClean="0"/>
              <a:t>Confirmation, belief, hindsight, self-serving</a:t>
            </a:r>
            <a:endParaRPr lang="en-US" dirty="0"/>
          </a:p>
        </p:txBody>
      </p:sp>
    </p:spTree>
    <p:extLst>
      <p:ext uri="{BB962C8B-B14F-4D97-AF65-F5344CB8AC3E}">
        <p14:creationId xmlns:p14="http://schemas.microsoft.com/office/powerpoint/2010/main" val="246378766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AP info…</a:t>
            </a:r>
            <a:endParaRPr lang="en-US" dirty="0"/>
          </a:p>
        </p:txBody>
      </p:sp>
      <p:sp>
        <p:nvSpPr>
          <p:cNvPr id="3" name="Content Placeholder 2"/>
          <p:cNvSpPr>
            <a:spLocks noGrp="1"/>
          </p:cNvSpPr>
          <p:nvPr>
            <p:ph idx="1"/>
          </p:nvPr>
        </p:nvSpPr>
        <p:spPr/>
        <p:txBody>
          <a:bodyPr/>
          <a:lstStyle/>
          <a:p>
            <a:r>
              <a:rPr lang="en-US" dirty="0" smtClean="0"/>
              <a:t>Kohler and the chimps (insight learning)</a:t>
            </a:r>
          </a:p>
          <a:p>
            <a:r>
              <a:rPr lang="en-US" dirty="0" smtClean="0"/>
              <a:t>Self fulfilling prophecy</a:t>
            </a:r>
          </a:p>
          <a:p>
            <a:pPr lvl="1"/>
            <a:r>
              <a:rPr lang="en-US" dirty="0" smtClean="0"/>
              <a:t>Expectations influence performance</a:t>
            </a:r>
          </a:p>
          <a:p>
            <a:r>
              <a:rPr lang="en-US" dirty="0" smtClean="0"/>
              <a:t>Mental set</a:t>
            </a:r>
          </a:p>
          <a:p>
            <a:pPr lvl="1"/>
            <a:r>
              <a:rPr lang="en-US" dirty="0" smtClean="0"/>
              <a:t>Use experience to solve a problem</a:t>
            </a:r>
          </a:p>
          <a:p>
            <a:pPr lvl="1">
              <a:buNone/>
            </a:pPr>
            <a:endParaRPr lang="en-US" dirty="0"/>
          </a:p>
        </p:txBody>
      </p:sp>
    </p:spTree>
    <p:extLst>
      <p:ext uri="{BB962C8B-B14F-4D97-AF65-F5344CB8AC3E}">
        <p14:creationId xmlns:p14="http://schemas.microsoft.com/office/powerpoint/2010/main" val="21799760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81000" y="762000"/>
            <a:ext cx="8229600" cy="1143000"/>
          </a:xfrm>
        </p:spPr>
        <p:txBody>
          <a:bodyPr>
            <a:normAutofit fontScale="90000"/>
          </a:bodyPr>
          <a:lstStyle/>
          <a:p>
            <a:pPr marL="838200" indent="-838200"/>
            <a:r>
              <a:rPr lang="en-US" sz="2400" dirty="0"/>
              <a:t>You get in a car accident </a:t>
            </a:r>
            <a:r>
              <a:rPr lang="en-US" sz="2400" dirty="0" smtClean="0"/>
              <a:t>and hurt your neck.  Now you </a:t>
            </a:r>
            <a:r>
              <a:rPr lang="en-US" sz="2400" dirty="0"/>
              <a:t>find you are afraid to get in a car.</a:t>
            </a:r>
            <a:br>
              <a:rPr lang="en-US" sz="2400" dirty="0"/>
            </a:br>
            <a:endParaRPr lang="en-US" sz="2400" dirty="0"/>
          </a:p>
        </p:txBody>
      </p:sp>
      <p:sp>
        <p:nvSpPr>
          <p:cNvPr id="20483" name="Rectangle 3"/>
          <p:cNvSpPr>
            <a:spLocks noGrp="1" noChangeArrowheads="1"/>
          </p:cNvSpPr>
          <p:nvPr>
            <p:ph type="body" sz="half" idx="1"/>
          </p:nvPr>
        </p:nvSpPr>
        <p:spPr>
          <a:xfrm>
            <a:off x="609600" y="2744788"/>
            <a:ext cx="4876800" cy="2744787"/>
          </a:xfrm>
        </p:spPr>
        <p:txBody>
          <a:bodyPr/>
          <a:lstStyle/>
          <a:p>
            <a:r>
              <a:rPr lang="en-US" sz="2400" dirty="0"/>
              <a:t>UCS? 	Pain of the accident</a:t>
            </a:r>
          </a:p>
          <a:p>
            <a:r>
              <a:rPr lang="en-US" sz="2400" dirty="0"/>
              <a:t>UCR? 	Fear </a:t>
            </a:r>
          </a:p>
          <a:p>
            <a:r>
              <a:rPr lang="en-US" sz="2400" dirty="0"/>
              <a:t>CS? 	</a:t>
            </a:r>
            <a:r>
              <a:rPr lang="en-US" sz="2400" dirty="0" smtClean="0"/>
              <a:t>Presence </a:t>
            </a:r>
            <a:r>
              <a:rPr lang="en-US" sz="2400" dirty="0"/>
              <a:t>of car</a:t>
            </a:r>
          </a:p>
          <a:p>
            <a:r>
              <a:rPr lang="en-US" sz="2400" dirty="0"/>
              <a:t>CR?	</a:t>
            </a:r>
            <a:r>
              <a:rPr lang="en-US" sz="2400" dirty="0" smtClean="0"/>
              <a:t>Fear</a:t>
            </a:r>
            <a:endParaRPr lang="en-US" sz="2400" dirty="0"/>
          </a:p>
        </p:txBody>
      </p:sp>
      <p:pic>
        <p:nvPicPr>
          <p:cNvPr id="20484" name="Picture 4" descr="j0278882"/>
          <p:cNvPicPr>
            <a:picLocks noGrp="1" noChangeAspect="1" noChangeArrowheads="1"/>
          </p:cNvPicPr>
          <p:nvPr>
            <p:ph sz="half" idx="2"/>
          </p:nvPr>
        </p:nvPicPr>
        <p:blipFill>
          <a:blip r:embed="rId3"/>
          <a:srcRect/>
          <a:stretch>
            <a:fillRect/>
          </a:stretch>
        </p:blipFill>
        <p:spPr>
          <a:xfrm>
            <a:off x="5791200" y="2744788"/>
            <a:ext cx="2547938" cy="2551112"/>
          </a:xfrm>
          <a:noFill/>
          <a:ln/>
        </p:spPr>
      </p:pic>
    </p:spTree>
    <p:custDataLst>
      <p:tags r:id="rId1"/>
    </p:custDataLst>
    <p:extLst>
      <p:ext uri="{BB962C8B-B14F-4D97-AF65-F5344CB8AC3E}">
        <p14:creationId xmlns:p14="http://schemas.microsoft.com/office/powerpoint/2010/main" val="87228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533400" y="762000"/>
            <a:ext cx="8229600" cy="1362075"/>
          </a:xfrm>
        </p:spPr>
        <p:txBody>
          <a:bodyPr>
            <a:normAutofit/>
          </a:bodyPr>
          <a:lstStyle/>
          <a:p>
            <a:pPr eaLnBrk="1" hangingPunct="1"/>
            <a:r>
              <a:rPr lang="en-US" sz="4800" dirty="0" smtClean="0">
                <a:latin typeface="Berlin Sans FB" pitchFamily="34" charset="0"/>
              </a:rPr>
              <a:t>Language and Thought</a:t>
            </a:r>
            <a:endParaRPr lang="en-US" sz="3200" dirty="0" smtClean="0">
              <a:solidFill>
                <a:schemeClr val="tx1"/>
              </a:solidFill>
              <a:latin typeface="Berlin Sans FB" pitchFamily="34" charset="0"/>
              <a:cs typeface="Times" charset="0"/>
            </a:endParaRPr>
          </a:p>
        </p:txBody>
      </p:sp>
      <p:sp>
        <p:nvSpPr>
          <p:cNvPr id="2" name="Text Placeholder 1"/>
          <p:cNvSpPr>
            <a:spLocks noGrp="1"/>
          </p:cNvSpPr>
          <p:nvPr>
            <p:ph type="body" idx="1"/>
          </p:nvPr>
        </p:nvSpPr>
        <p:spPr>
          <a:xfrm>
            <a:off x="762000" y="2590800"/>
            <a:ext cx="7772400" cy="3733800"/>
          </a:xfrm>
        </p:spPr>
        <p:txBody>
          <a:bodyPr>
            <a:normAutofit/>
          </a:bodyPr>
          <a:lstStyle/>
          <a:p>
            <a:pPr marL="457200" indent="-457200">
              <a:buFont typeface="Arial" panose="020B0604020202020204" pitchFamily="34" charset="0"/>
              <a:buChar char="•"/>
            </a:pPr>
            <a:r>
              <a:rPr lang="en-US" sz="2800" dirty="0" smtClean="0"/>
              <a:t>Language and structure</a:t>
            </a:r>
          </a:p>
          <a:p>
            <a:pPr marL="457200" indent="-457200">
              <a:buFont typeface="Arial" panose="020B0604020202020204" pitchFamily="34" charset="0"/>
              <a:buChar char="•"/>
            </a:pPr>
            <a:r>
              <a:rPr lang="en-US" sz="2800" dirty="0" smtClean="0"/>
              <a:t>Grammar</a:t>
            </a:r>
          </a:p>
          <a:p>
            <a:pPr marL="457200" indent="-457200">
              <a:buFont typeface="Arial" panose="020B0604020202020204" pitchFamily="34" charset="0"/>
              <a:buChar char="•"/>
            </a:pPr>
            <a:r>
              <a:rPr lang="en-US" sz="2800" dirty="0" smtClean="0"/>
              <a:t>Stages of language development</a:t>
            </a:r>
          </a:p>
          <a:p>
            <a:pPr marL="457200" indent="-457200">
              <a:buFont typeface="Arial" panose="020B0604020202020204" pitchFamily="34" charset="0"/>
              <a:buChar char="•"/>
            </a:pPr>
            <a:r>
              <a:rPr lang="en-US" sz="2800" dirty="0" smtClean="0"/>
              <a:t>Theories of language development</a:t>
            </a:r>
          </a:p>
          <a:p>
            <a:pPr marL="457200" indent="-457200">
              <a:buFont typeface="Arial" panose="020B0604020202020204" pitchFamily="34" charset="0"/>
              <a:buChar char="•"/>
            </a:pPr>
            <a:r>
              <a:rPr lang="en-US" sz="2800" dirty="0" smtClean="0"/>
              <a:t>Linguistic determination, schemas</a:t>
            </a:r>
          </a:p>
          <a:p>
            <a:pPr marL="457200" indent="-457200">
              <a:buFont typeface="Arial" panose="020B0604020202020204" pitchFamily="34" charset="0"/>
              <a:buChar char="•"/>
            </a:pPr>
            <a:r>
              <a:rPr lang="en-US" sz="2800" dirty="0" smtClean="0"/>
              <a:t>Parts of the brain with language</a:t>
            </a:r>
          </a:p>
          <a:p>
            <a:pPr marL="457200" indent="-457200">
              <a:buFont typeface="Arial" panose="020B0604020202020204" pitchFamily="34" charset="0"/>
              <a:buChar char="•"/>
            </a:pPr>
            <a:r>
              <a:rPr lang="en-US" sz="2800" dirty="0" smtClean="0"/>
              <a:t>Animal communication</a:t>
            </a:r>
            <a:endParaRPr lang="en-US" sz="2800" dirty="0"/>
          </a:p>
        </p:txBody>
      </p:sp>
    </p:spTree>
    <p:extLst>
      <p:ext uri="{BB962C8B-B14F-4D97-AF65-F5344CB8AC3E}">
        <p14:creationId xmlns:p14="http://schemas.microsoft.com/office/powerpoint/2010/main" val="320696153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Berlin Sans FB" panose="020E0602020502020306" pitchFamily="34" charset="0"/>
              </a:rPr>
              <a:t>Language </a:t>
            </a:r>
            <a:endParaRPr lang="en-US" dirty="0">
              <a:latin typeface="Berlin Sans FB" panose="020E0602020502020306" pitchFamily="34" charset="0"/>
            </a:endParaRPr>
          </a:p>
        </p:txBody>
      </p:sp>
      <p:sp>
        <p:nvSpPr>
          <p:cNvPr id="6" name="Content Placeholder 5"/>
          <p:cNvSpPr>
            <a:spLocks noGrp="1"/>
          </p:cNvSpPr>
          <p:nvPr>
            <p:ph idx="1"/>
          </p:nvPr>
        </p:nvSpPr>
        <p:spPr/>
        <p:txBody>
          <a:bodyPr/>
          <a:lstStyle/>
          <a:p>
            <a:r>
              <a:rPr lang="en-US" dirty="0" smtClean="0">
                <a:latin typeface="Berlin Sans FB" panose="020E0602020502020306" pitchFamily="34" charset="0"/>
              </a:rPr>
              <a:t>Is there another word for synonym?</a:t>
            </a:r>
          </a:p>
          <a:p>
            <a:r>
              <a:rPr lang="en-US" dirty="0" smtClean="0">
                <a:latin typeface="Berlin Sans FB" panose="020E0602020502020306" pitchFamily="34" charset="0"/>
              </a:rPr>
              <a:t>Whose cruel idea was it for the word “lisp” to have an “s” in it?</a:t>
            </a:r>
          </a:p>
          <a:p>
            <a:r>
              <a:rPr lang="en-US" dirty="0" smtClean="0">
                <a:latin typeface="Berlin Sans FB" panose="020E0602020502020306" pitchFamily="34" charset="0"/>
              </a:rPr>
              <a:t>What if there were no hypothetical questions?</a:t>
            </a:r>
            <a:br>
              <a:rPr lang="en-US" dirty="0" smtClean="0">
                <a:latin typeface="Berlin Sans FB" panose="020E0602020502020306" pitchFamily="34" charset="0"/>
              </a:rPr>
            </a:br>
            <a:endParaRPr lang="en-US" dirty="0">
              <a:latin typeface="Berlin Sans FB" panose="020E0602020502020306" pitchFamily="34" charset="0"/>
            </a:endParaRPr>
          </a:p>
        </p:txBody>
      </p:sp>
      <p:sp>
        <p:nvSpPr>
          <p:cNvPr id="4" name="Slide Number Placeholder 3"/>
          <p:cNvSpPr>
            <a:spLocks noGrp="1"/>
          </p:cNvSpPr>
          <p:nvPr>
            <p:ph type="sldNum" sz="quarter" idx="12"/>
          </p:nvPr>
        </p:nvSpPr>
        <p:spPr/>
        <p:txBody>
          <a:bodyPr/>
          <a:lstStyle/>
          <a:p>
            <a:fld id="{C42D9744-5105-4152-BC48-13422CAC9B98}" type="slidenum">
              <a:rPr lang="en-US" smtClean="0"/>
              <a:pPr/>
              <a:t>131</a:t>
            </a:fld>
            <a:endParaRPr lang="en-US"/>
          </a:p>
        </p:txBody>
      </p:sp>
    </p:spTree>
    <p:extLst>
      <p:ext uri="{BB962C8B-B14F-4D97-AF65-F5344CB8AC3E}">
        <p14:creationId xmlns:p14="http://schemas.microsoft.com/office/powerpoint/2010/main" val="66703617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671513" y="276225"/>
            <a:ext cx="7772400" cy="1143000"/>
          </a:xfrm>
        </p:spPr>
        <p:txBody>
          <a:bodyPr/>
          <a:lstStyle/>
          <a:p>
            <a:pPr eaLnBrk="1" hangingPunct="1"/>
            <a:r>
              <a:rPr lang="en-US" sz="4000" dirty="0" smtClean="0">
                <a:latin typeface="Berlin Sans FB" pitchFamily="34" charset="0"/>
              </a:rPr>
              <a:t>Language</a:t>
            </a:r>
          </a:p>
        </p:txBody>
      </p:sp>
      <p:sp>
        <p:nvSpPr>
          <p:cNvPr id="6148" name="Rectangle 3"/>
          <p:cNvSpPr>
            <a:spLocks noGrp="1" noChangeArrowheads="1"/>
          </p:cNvSpPr>
          <p:nvPr>
            <p:ph type="body" sz="half" idx="1"/>
          </p:nvPr>
        </p:nvSpPr>
        <p:spPr>
          <a:xfrm>
            <a:off x="519113" y="1600200"/>
            <a:ext cx="8077200" cy="1295400"/>
          </a:xfrm>
        </p:spPr>
        <p:txBody>
          <a:bodyPr/>
          <a:lstStyle/>
          <a:p>
            <a:pPr marL="0" indent="0" algn="ctr" eaLnBrk="1" hangingPunct="1">
              <a:buFont typeface="Wingdings" pitchFamily="2" charset="2"/>
              <a:buNone/>
            </a:pPr>
            <a:r>
              <a:rPr lang="en-US" altLang="en-US" sz="2800" dirty="0" smtClean="0">
                <a:latin typeface="Berlin Sans FB" pitchFamily="34" charset="0"/>
              </a:rPr>
              <a:t>Our spoken, written, or gestured word, it is the way we communicate meaning to ourselves and others.</a:t>
            </a:r>
            <a:endParaRPr lang="en-US" sz="2800" dirty="0" smtClean="0">
              <a:latin typeface="Berlin Sans FB" pitchFamily="34" charset="0"/>
            </a:endParaRPr>
          </a:p>
        </p:txBody>
      </p:sp>
      <p:pic>
        <p:nvPicPr>
          <p:cNvPr id="6149" name="Picture 4" descr="12673_MyersPsy8e_10UN1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347913" y="3005138"/>
            <a:ext cx="4419600" cy="3319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0" name="Text Box 5"/>
          <p:cNvSpPr txBox="1">
            <a:spLocks noChangeArrowheads="1"/>
          </p:cNvSpPr>
          <p:nvPr/>
        </p:nvSpPr>
        <p:spPr bwMode="auto">
          <a:xfrm>
            <a:off x="2562225" y="6299200"/>
            <a:ext cx="37433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latin typeface="Berlin Sans FB" pitchFamily="34" charset="0"/>
              </a:rPr>
              <a:t>Language transmits culture.</a:t>
            </a:r>
          </a:p>
        </p:txBody>
      </p:sp>
      <p:sp>
        <p:nvSpPr>
          <p:cNvPr id="6151" name="Text Box 6"/>
          <p:cNvSpPr txBox="1">
            <a:spLocks noChangeArrowheads="1"/>
          </p:cNvSpPr>
          <p:nvPr/>
        </p:nvSpPr>
        <p:spPr bwMode="auto">
          <a:xfrm rot="5400000">
            <a:off x="5675312" y="5068888"/>
            <a:ext cx="24415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900" dirty="0">
                <a:latin typeface="Berlin Sans FB" pitchFamily="34" charset="0"/>
              </a:rPr>
              <a:t>M. &amp; E. </a:t>
            </a:r>
            <a:r>
              <a:rPr lang="en-US" sz="900" dirty="0" err="1">
                <a:latin typeface="Berlin Sans FB" pitchFamily="34" charset="0"/>
              </a:rPr>
              <a:t>Bernheim</a:t>
            </a:r>
            <a:r>
              <a:rPr lang="en-US" sz="900" dirty="0">
                <a:latin typeface="Berlin Sans FB" pitchFamily="34" charset="0"/>
              </a:rPr>
              <a:t>/ </a:t>
            </a:r>
            <a:r>
              <a:rPr lang="en-US" sz="900" dirty="0" err="1">
                <a:latin typeface="Berlin Sans FB" pitchFamily="34" charset="0"/>
              </a:rPr>
              <a:t>Woodfin</a:t>
            </a:r>
            <a:r>
              <a:rPr lang="en-US" sz="900" dirty="0">
                <a:latin typeface="Berlin Sans FB" pitchFamily="34" charset="0"/>
              </a:rPr>
              <a:t> Camp &amp; Associates</a:t>
            </a:r>
          </a:p>
        </p:txBody>
      </p:sp>
    </p:spTree>
    <p:extLst>
      <p:ext uri="{BB962C8B-B14F-4D97-AF65-F5344CB8AC3E}">
        <p14:creationId xmlns:p14="http://schemas.microsoft.com/office/powerpoint/2010/main" val="2500569983"/>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685800" y="276225"/>
            <a:ext cx="7772400" cy="1143000"/>
          </a:xfrm>
        </p:spPr>
        <p:txBody>
          <a:bodyPr/>
          <a:lstStyle/>
          <a:p>
            <a:pPr eaLnBrk="1" hangingPunct="1"/>
            <a:r>
              <a:rPr lang="en-US" sz="4000" dirty="0" smtClean="0">
                <a:latin typeface="Berlin Sans FB" pitchFamily="34" charset="0"/>
              </a:rPr>
              <a:t>Language Structure</a:t>
            </a:r>
          </a:p>
        </p:txBody>
      </p:sp>
      <p:sp>
        <p:nvSpPr>
          <p:cNvPr id="7172" name="Rectangle 3"/>
          <p:cNvSpPr>
            <a:spLocks noGrp="1" noChangeArrowheads="1"/>
          </p:cNvSpPr>
          <p:nvPr>
            <p:ph idx="1"/>
          </p:nvPr>
        </p:nvSpPr>
        <p:spPr>
          <a:xfrm>
            <a:off x="685800" y="1600200"/>
            <a:ext cx="7772400" cy="4114800"/>
          </a:xfrm>
          <a:noFill/>
        </p:spPr>
        <p:txBody>
          <a:bodyPr/>
          <a:lstStyle/>
          <a:p>
            <a:pPr marL="0" indent="0" eaLnBrk="1" hangingPunct="1">
              <a:buFontTx/>
              <a:buNone/>
            </a:pPr>
            <a:r>
              <a:rPr lang="en-US" altLang="en-US" sz="2800" dirty="0" smtClean="0">
                <a:solidFill>
                  <a:srgbClr val="FF0000"/>
                </a:solidFill>
                <a:latin typeface="Berlin Sans FB" pitchFamily="34" charset="0"/>
              </a:rPr>
              <a:t>Phonemes: </a:t>
            </a:r>
            <a:r>
              <a:rPr lang="en-US" altLang="en-US" sz="2800" dirty="0" smtClean="0">
                <a:latin typeface="Berlin Sans FB" pitchFamily="34" charset="0"/>
              </a:rPr>
              <a:t>The smallest distinctive sound unit in a spoken language. For example:</a:t>
            </a:r>
          </a:p>
          <a:p>
            <a:pPr marL="0" indent="0" eaLnBrk="1" hangingPunct="1">
              <a:buFontTx/>
              <a:buNone/>
            </a:pPr>
            <a:endParaRPr lang="en-US" altLang="en-US" sz="2800" dirty="0" smtClean="0">
              <a:latin typeface="Berlin Sans FB" pitchFamily="34" charset="0"/>
            </a:endParaRPr>
          </a:p>
          <a:p>
            <a:pPr marL="0" indent="0" algn="ctr" eaLnBrk="1" hangingPunct="1">
              <a:buFontTx/>
              <a:buNone/>
            </a:pPr>
            <a:r>
              <a:rPr lang="en-US" altLang="en-US" sz="2800" dirty="0" smtClean="0">
                <a:latin typeface="Berlin Sans FB" pitchFamily="34" charset="0"/>
              </a:rPr>
              <a:t> </a:t>
            </a:r>
            <a:r>
              <a:rPr lang="en-US" altLang="en-US" sz="2800" i="1" dirty="0" smtClean="0">
                <a:latin typeface="Berlin Sans FB" pitchFamily="34" charset="0"/>
              </a:rPr>
              <a:t>bat,</a:t>
            </a:r>
            <a:r>
              <a:rPr lang="en-US" altLang="en-US" sz="2800" dirty="0" smtClean="0">
                <a:latin typeface="Berlin Sans FB" pitchFamily="34" charset="0"/>
              </a:rPr>
              <a:t> has three phonemes </a:t>
            </a:r>
            <a:r>
              <a:rPr lang="en-US" altLang="en-US" sz="2800" i="1" dirty="0" smtClean="0">
                <a:latin typeface="Berlin Sans FB" pitchFamily="34" charset="0"/>
              </a:rPr>
              <a:t>b · a · t</a:t>
            </a:r>
          </a:p>
          <a:p>
            <a:pPr marL="0" indent="0" algn="ctr" eaLnBrk="1" hangingPunct="1">
              <a:buFontTx/>
              <a:buNone/>
            </a:pPr>
            <a:endParaRPr lang="en-US" sz="2800" dirty="0" smtClean="0">
              <a:latin typeface="Berlin Sans FB" pitchFamily="34" charset="0"/>
            </a:endParaRPr>
          </a:p>
          <a:p>
            <a:pPr marL="0" indent="0" algn="ctr" eaLnBrk="1" hangingPunct="1">
              <a:buFontTx/>
              <a:buNone/>
            </a:pPr>
            <a:r>
              <a:rPr lang="en-US" sz="2800" i="1" dirty="0" smtClean="0">
                <a:latin typeface="Berlin Sans FB" pitchFamily="34" charset="0"/>
              </a:rPr>
              <a:t>chat,</a:t>
            </a:r>
            <a:r>
              <a:rPr lang="en-US" sz="2800" dirty="0" smtClean="0">
                <a:latin typeface="Berlin Sans FB" pitchFamily="34" charset="0"/>
              </a:rPr>
              <a:t> has three phonemes </a:t>
            </a:r>
            <a:r>
              <a:rPr lang="en-US" sz="2800" i="1" dirty="0" err="1" smtClean="0">
                <a:latin typeface="Berlin Sans FB" pitchFamily="34" charset="0"/>
              </a:rPr>
              <a:t>ch</a:t>
            </a:r>
            <a:r>
              <a:rPr lang="en-US" sz="2800" i="1" dirty="0" smtClean="0">
                <a:latin typeface="Berlin Sans FB" pitchFamily="34" charset="0"/>
              </a:rPr>
              <a:t> </a:t>
            </a:r>
            <a:r>
              <a:rPr lang="en-US" altLang="en-US" sz="2800" i="1" dirty="0" smtClean="0">
                <a:latin typeface="Berlin Sans FB" pitchFamily="34" charset="0"/>
              </a:rPr>
              <a:t>· a · t</a:t>
            </a:r>
            <a:r>
              <a:rPr lang="en-US" sz="2800" dirty="0" smtClean="0">
                <a:latin typeface="Berlin Sans FB" pitchFamily="34" charset="0"/>
              </a:rPr>
              <a:t> </a:t>
            </a:r>
          </a:p>
        </p:txBody>
      </p:sp>
    </p:spTree>
    <p:extLst>
      <p:ext uri="{BB962C8B-B14F-4D97-AF65-F5344CB8AC3E}">
        <p14:creationId xmlns:p14="http://schemas.microsoft.com/office/powerpoint/2010/main" val="1477937761"/>
      </p:ext>
    </p:ext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685800" y="276225"/>
            <a:ext cx="7772400" cy="1143000"/>
          </a:xfrm>
        </p:spPr>
        <p:txBody>
          <a:bodyPr/>
          <a:lstStyle/>
          <a:p>
            <a:pPr eaLnBrk="1" hangingPunct="1"/>
            <a:r>
              <a:rPr lang="en-US" sz="4000" dirty="0" smtClean="0">
                <a:latin typeface="Berlin Sans FB" pitchFamily="34" charset="0"/>
              </a:rPr>
              <a:t>Language Structure</a:t>
            </a:r>
          </a:p>
        </p:txBody>
      </p:sp>
      <p:sp>
        <p:nvSpPr>
          <p:cNvPr id="8196" name="Rectangle 3"/>
          <p:cNvSpPr>
            <a:spLocks noGrp="1" noChangeArrowheads="1"/>
          </p:cNvSpPr>
          <p:nvPr>
            <p:ph idx="1"/>
          </p:nvPr>
        </p:nvSpPr>
        <p:spPr>
          <a:xfrm>
            <a:off x="685800" y="1600200"/>
            <a:ext cx="7772400" cy="4114800"/>
          </a:xfrm>
          <a:noFill/>
        </p:spPr>
        <p:txBody>
          <a:bodyPr/>
          <a:lstStyle/>
          <a:p>
            <a:pPr marL="0" indent="0" eaLnBrk="1" hangingPunct="1">
              <a:buFontTx/>
              <a:buNone/>
            </a:pPr>
            <a:r>
              <a:rPr lang="en-US" altLang="en-US" sz="2800" dirty="0" smtClean="0">
                <a:solidFill>
                  <a:srgbClr val="FF0000"/>
                </a:solidFill>
                <a:latin typeface="Berlin Sans FB" pitchFamily="34" charset="0"/>
              </a:rPr>
              <a:t>Morpheme:</a:t>
            </a:r>
            <a:r>
              <a:rPr lang="en-US" altLang="en-US" sz="2800" dirty="0" smtClean="0">
                <a:latin typeface="Berlin Sans FB" pitchFamily="34" charset="0"/>
              </a:rPr>
              <a:t> The smallest unit that carries </a:t>
            </a:r>
            <a:r>
              <a:rPr lang="en-US" altLang="en-US" sz="2800" u="sng" dirty="0" smtClean="0">
                <a:latin typeface="Berlin Sans FB" pitchFamily="34" charset="0"/>
              </a:rPr>
              <a:t>meaning</a:t>
            </a:r>
            <a:r>
              <a:rPr lang="en-US" altLang="en-US" sz="2800" dirty="0" smtClean="0">
                <a:latin typeface="Berlin Sans FB" pitchFamily="34" charset="0"/>
              </a:rPr>
              <a:t> may be a word or a part of a word. </a:t>
            </a:r>
            <a:r>
              <a:rPr lang="en-US" sz="2800" dirty="0" smtClean="0">
                <a:latin typeface="Berlin Sans FB" pitchFamily="34" charset="0"/>
              </a:rPr>
              <a:t>For example:</a:t>
            </a:r>
            <a:endParaRPr lang="en-US" altLang="en-US" sz="2800" dirty="0" smtClean="0">
              <a:latin typeface="Berlin Sans FB" pitchFamily="34" charset="0"/>
            </a:endParaRPr>
          </a:p>
          <a:p>
            <a:pPr marL="0" indent="0" eaLnBrk="1" hangingPunct="1">
              <a:buFontTx/>
              <a:buNone/>
            </a:pPr>
            <a:endParaRPr lang="en-US" altLang="en-US" sz="2800" dirty="0" smtClean="0">
              <a:latin typeface="Berlin Sans FB" pitchFamily="34" charset="0"/>
            </a:endParaRPr>
          </a:p>
          <a:p>
            <a:pPr marL="0" indent="0" algn="ctr" eaLnBrk="1" hangingPunct="1">
              <a:buFontTx/>
              <a:buNone/>
            </a:pPr>
            <a:r>
              <a:rPr lang="en-US" sz="2800" dirty="0" smtClean="0">
                <a:latin typeface="Berlin Sans FB" pitchFamily="34" charset="0"/>
              </a:rPr>
              <a:t>Milk = </a:t>
            </a:r>
            <a:r>
              <a:rPr lang="en-US" sz="2800" i="1" dirty="0" smtClean="0">
                <a:latin typeface="Berlin Sans FB" pitchFamily="34" charset="0"/>
              </a:rPr>
              <a:t>milk</a:t>
            </a:r>
          </a:p>
          <a:p>
            <a:pPr marL="0" indent="0" algn="ctr" eaLnBrk="1" hangingPunct="1">
              <a:buFontTx/>
              <a:buNone/>
            </a:pPr>
            <a:r>
              <a:rPr lang="en-US" sz="2800" dirty="0" smtClean="0">
                <a:latin typeface="Berlin Sans FB" pitchFamily="34" charset="0"/>
              </a:rPr>
              <a:t>Pumpkin = </a:t>
            </a:r>
            <a:r>
              <a:rPr lang="en-US" sz="2800" i="1" dirty="0" smtClean="0">
                <a:latin typeface="Berlin Sans FB" pitchFamily="34" charset="0"/>
              </a:rPr>
              <a:t>pump . kin</a:t>
            </a:r>
          </a:p>
          <a:p>
            <a:pPr marL="0" indent="0" algn="ctr" eaLnBrk="1" hangingPunct="1">
              <a:buFontTx/>
              <a:buNone/>
            </a:pPr>
            <a:r>
              <a:rPr lang="en-US" altLang="en-US" sz="2800" dirty="0" smtClean="0">
                <a:latin typeface="Berlin Sans FB" pitchFamily="34" charset="0"/>
              </a:rPr>
              <a:t>Unforgettable = </a:t>
            </a:r>
            <a:r>
              <a:rPr lang="en-US" altLang="en-US" sz="2800" i="1" dirty="0" smtClean="0">
                <a:latin typeface="Berlin Sans FB" pitchFamily="34" charset="0"/>
              </a:rPr>
              <a:t>un · for · get · table</a:t>
            </a:r>
            <a:endParaRPr lang="en-US" sz="2800" dirty="0" smtClean="0">
              <a:solidFill>
                <a:srgbClr val="0000FF"/>
              </a:solidFill>
              <a:latin typeface="Berlin Sans FB" pitchFamily="34" charset="0"/>
            </a:endParaRPr>
          </a:p>
        </p:txBody>
      </p:sp>
    </p:spTree>
    <p:extLst>
      <p:ext uri="{BB962C8B-B14F-4D97-AF65-F5344CB8AC3E}">
        <p14:creationId xmlns:p14="http://schemas.microsoft.com/office/powerpoint/2010/main" val="2647186469"/>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altLang="en-US" dirty="0"/>
              <a:t>Structure of Language</a:t>
            </a:r>
          </a:p>
        </p:txBody>
      </p:sp>
      <p:pic>
        <p:nvPicPr>
          <p:cNvPr id="129030" name="Picture 6" descr="Blair-Broeker_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95400"/>
            <a:ext cx="8382000" cy="536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84892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685800" y="276225"/>
            <a:ext cx="7772400" cy="1143000"/>
          </a:xfrm>
        </p:spPr>
        <p:txBody>
          <a:bodyPr/>
          <a:lstStyle/>
          <a:p>
            <a:pPr eaLnBrk="1" hangingPunct="1"/>
            <a:r>
              <a:rPr lang="en-US" sz="4000" dirty="0" smtClean="0">
                <a:latin typeface="Berlin Sans FB" pitchFamily="34" charset="0"/>
              </a:rPr>
              <a:t>Grammar</a:t>
            </a:r>
          </a:p>
        </p:txBody>
      </p:sp>
      <p:sp>
        <p:nvSpPr>
          <p:cNvPr id="10244" name="Rectangle 3"/>
          <p:cNvSpPr>
            <a:spLocks noGrp="1" noChangeArrowheads="1"/>
          </p:cNvSpPr>
          <p:nvPr>
            <p:ph idx="1"/>
          </p:nvPr>
        </p:nvSpPr>
        <p:spPr>
          <a:xfrm>
            <a:off x="671513" y="1600200"/>
            <a:ext cx="7772400" cy="1143000"/>
          </a:xfrm>
        </p:spPr>
        <p:txBody>
          <a:bodyPr/>
          <a:lstStyle/>
          <a:p>
            <a:pPr marL="0" indent="0" algn="ctr" eaLnBrk="1" hangingPunct="1">
              <a:spcBef>
                <a:spcPct val="0"/>
              </a:spcBef>
              <a:buFontTx/>
              <a:buNone/>
            </a:pPr>
            <a:r>
              <a:rPr lang="en-US" altLang="en-US" sz="2800" dirty="0" smtClean="0">
                <a:latin typeface="Berlin Sans FB" pitchFamily="34" charset="0"/>
              </a:rPr>
              <a:t>A system of rules in a language that enables us to communicate with and understand others.</a:t>
            </a:r>
            <a:endParaRPr lang="en-US" altLang="en-US" sz="2800" dirty="0" smtClean="0">
              <a:solidFill>
                <a:srgbClr val="6600CC"/>
              </a:solidFill>
              <a:latin typeface="Berlin Sans FB" pitchFamily="34" charset="0"/>
            </a:endParaRPr>
          </a:p>
        </p:txBody>
      </p:sp>
      <p:sp>
        <p:nvSpPr>
          <p:cNvPr id="10245" name="Text Box 4"/>
          <p:cNvSpPr txBox="1">
            <a:spLocks noChangeArrowheads="1"/>
          </p:cNvSpPr>
          <p:nvPr/>
        </p:nvSpPr>
        <p:spPr bwMode="auto">
          <a:xfrm>
            <a:off x="3697288" y="3138488"/>
            <a:ext cx="17192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dirty="0">
                <a:latin typeface="Berlin Sans FB" pitchFamily="34" charset="0"/>
              </a:rPr>
              <a:t>Grammar</a:t>
            </a:r>
          </a:p>
        </p:txBody>
      </p:sp>
      <p:sp>
        <p:nvSpPr>
          <p:cNvPr id="10246" name="Text Box 5"/>
          <p:cNvSpPr txBox="1">
            <a:spLocks noChangeArrowheads="1"/>
          </p:cNvSpPr>
          <p:nvPr/>
        </p:nvSpPr>
        <p:spPr bwMode="auto">
          <a:xfrm>
            <a:off x="5394763" y="4419600"/>
            <a:ext cx="11897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dirty="0">
                <a:latin typeface="Berlin Sans FB" pitchFamily="34" charset="0"/>
              </a:rPr>
              <a:t>Syntax</a:t>
            </a:r>
          </a:p>
        </p:txBody>
      </p:sp>
      <p:sp>
        <p:nvSpPr>
          <p:cNvPr id="10247" name="Text Box 6"/>
          <p:cNvSpPr txBox="1">
            <a:spLocks noChangeArrowheads="1"/>
          </p:cNvSpPr>
          <p:nvPr/>
        </p:nvSpPr>
        <p:spPr bwMode="auto">
          <a:xfrm>
            <a:off x="2321434" y="4419600"/>
            <a:ext cx="16674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dirty="0">
                <a:latin typeface="Berlin Sans FB" pitchFamily="34" charset="0"/>
              </a:rPr>
              <a:t>Semantics</a:t>
            </a:r>
          </a:p>
        </p:txBody>
      </p:sp>
      <p:cxnSp>
        <p:nvCxnSpPr>
          <p:cNvPr id="10248" name="AutoShape 7"/>
          <p:cNvCxnSpPr>
            <a:cxnSpLocks noChangeShapeType="1"/>
            <a:stCxn id="10247" idx="0"/>
            <a:endCxn id="10245" idx="2"/>
          </p:cNvCxnSpPr>
          <p:nvPr/>
        </p:nvCxnSpPr>
        <p:spPr bwMode="auto">
          <a:xfrm rot="5400000" flipH="1" flipV="1">
            <a:off x="3475037" y="3337719"/>
            <a:ext cx="762000" cy="1401763"/>
          </a:xfrm>
          <a:prstGeom prst="bentConnector3">
            <a:avLst>
              <a:gd name="adj1" fmla="val 50000"/>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49" name="AutoShape 8"/>
          <p:cNvCxnSpPr>
            <a:cxnSpLocks noChangeShapeType="1"/>
            <a:stCxn id="10245" idx="2"/>
            <a:endCxn id="10246" idx="0"/>
          </p:cNvCxnSpPr>
          <p:nvPr/>
        </p:nvCxnSpPr>
        <p:spPr bwMode="auto">
          <a:xfrm rot="16200000" flipH="1">
            <a:off x="4892278" y="3322241"/>
            <a:ext cx="762000" cy="1432718"/>
          </a:xfrm>
          <a:prstGeom prst="bentConnector3">
            <a:avLst>
              <a:gd name="adj1" fmla="val 50000"/>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71696043"/>
      </p:ext>
    </p:extLst>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671513" y="290513"/>
            <a:ext cx="7772400" cy="1143000"/>
          </a:xfrm>
        </p:spPr>
        <p:txBody>
          <a:bodyPr/>
          <a:lstStyle/>
          <a:p>
            <a:pPr eaLnBrk="1" hangingPunct="1"/>
            <a:r>
              <a:rPr lang="en-US" sz="4000" dirty="0" smtClean="0">
                <a:latin typeface="Berlin Sans FB" pitchFamily="34" charset="0"/>
              </a:rPr>
              <a:t>Semantics</a:t>
            </a:r>
          </a:p>
        </p:txBody>
      </p:sp>
      <p:sp>
        <p:nvSpPr>
          <p:cNvPr id="11268" name="Rectangle 3"/>
          <p:cNvSpPr>
            <a:spLocks noGrp="1" noChangeArrowheads="1"/>
          </p:cNvSpPr>
          <p:nvPr>
            <p:ph idx="1"/>
          </p:nvPr>
        </p:nvSpPr>
        <p:spPr>
          <a:xfrm>
            <a:off x="685800" y="1600200"/>
            <a:ext cx="7772400" cy="1295400"/>
          </a:xfrm>
        </p:spPr>
        <p:txBody>
          <a:bodyPr/>
          <a:lstStyle/>
          <a:p>
            <a:pPr marL="0" indent="0" algn="ctr" eaLnBrk="1" hangingPunct="1">
              <a:lnSpc>
                <a:spcPct val="90000"/>
              </a:lnSpc>
              <a:spcBef>
                <a:spcPct val="0"/>
              </a:spcBef>
              <a:buFontTx/>
              <a:buNone/>
            </a:pPr>
            <a:r>
              <a:rPr lang="en-US" altLang="en-US" sz="2800" dirty="0" smtClean="0">
                <a:latin typeface="Berlin Sans FB" pitchFamily="34" charset="0"/>
              </a:rPr>
              <a:t>Set of rules by which we derive meaning from morphemes, words, and sentences. For example:</a:t>
            </a:r>
          </a:p>
        </p:txBody>
      </p:sp>
      <p:sp>
        <p:nvSpPr>
          <p:cNvPr id="11269" name="Rectangle 4"/>
          <p:cNvSpPr>
            <a:spLocks noChangeArrowheads="1"/>
          </p:cNvSpPr>
          <p:nvPr/>
        </p:nvSpPr>
        <p:spPr bwMode="auto">
          <a:xfrm>
            <a:off x="671513" y="34290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2800" dirty="0">
                <a:latin typeface="Berlin Sans FB" pitchFamily="34" charset="0"/>
              </a:rPr>
              <a:t>Semantic rule tells us that adding </a:t>
            </a:r>
            <a:r>
              <a:rPr lang="en-US" altLang="en-US" sz="2800" i="1" dirty="0">
                <a:latin typeface="Berlin Sans FB" pitchFamily="34" charset="0"/>
              </a:rPr>
              <a:t>–</a:t>
            </a:r>
            <a:r>
              <a:rPr lang="en-US" altLang="en-US" sz="2800" i="1" dirty="0" err="1">
                <a:latin typeface="Berlin Sans FB" pitchFamily="34" charset="0"/>
              </a:rPr>
              <a:t>ed</a:t>
            </a:r>
            <a:r>
              <a:rPr lang="en-US" altLang="en-US" sz="2800" dirty="0">
                <a:latin typeface="Berlin Sans FB" pitchFamily="34" charset="0"/>
              </a:rPr>
              <a:t> to the word </a:t>
            </a:r>
            <a:r>
              <a:rPr lang="en-US" altLang="en-US" sz="2800" i="1" dirty="0">
                <a:latin typeface="Berlin Sans FB" pitchFamily="34" charset="0"/>
              </a:rPr>
              <a:t>laugh</a:t>
            </a:r>
            <a:r>
              <a:rPr lang="en-US" altLang="en-US" sz="2800" dirty="0">
                <a:latin typeface="Berlin Sans FB" pitchFamily="34" charset="0"/>
              </a:rPr>
              <a:t> means that it happened in the past.</a:t>
            </a:r>
          </a:p>
        </p:txBody>
      </p:sp>
    </p:spTree>
    <p:extLst>
      <p:ext uri="{BB962C8B-B14F-4D97-AF65-F5344CB8AC3E}">
        <p14:creationId xmlns:p14="http://schemas.microsoft.com/office/powerpoint/2010/main" val="4003606714"/>
      </p:ext>
    </p:extLst>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671513" y="290513"/>
            <a:ext cx="7772400" cy="1143000"/>
          </a:xfrm>
        </p:spPr>
        <p:txBody>
          <a:bodyPr/>
          <a:lstStyle/>
          <a:p>
            <a:pPr eaLnBrk="1" hangingPunct="1"/>
            <a:r>
              <a:rPr lang="en-US" sz="4000" dirty="0" smtClean="0">
                <a:latin typeface="Berlin Sans FB" pitchFamily="34" charset="0"/>
              </a:rPr>
              <a:t>Syntax</a:t>
            </a:r>
          </a:p>
        </p:txBody>
      </p:sp>
      <p:sp>
        <p:nvSpPr>
          <p:cNvPr id="12292" name="Rectangle 3"/>
          <p:cNvSpPr>
            <a:spLocks noGrp="1" noChangeArrowheads="1"/>
          </p:cNvSpPr>
          <p:nvPr>
            <p:ph idx="1"/>
          </p:nvPr>
        </p:nvSpPr>
        <p:spPr>
          <a:xfrm>
            <a:off x="671513" y="1600200"/>
            <a:ext cx="7772400" cy="990600"/>
          </a:xfrm>
        </p:spPr>
        <p:txBody>
          <a:bodyPr/>
          <a:lstStyle/>
          <a:p>
            <a:pPr marL="0" indent="0" algn="ctr" eaLnBrk="1" hangingPunct="1">
              <a:spcBef>
                <a:spcPct val="0"/>
              </a:spcBef>
              <a:buFontTx/>
              <a:buNone/>
            </a:pPr>
            <a:r>
              <a:rPr lang="en-US" altLang="en-US" sz="2800" dirty="0" smtClean="0">
                <a:latin typeface="Berlin Sans FB" pitchFamily="34" charset="0"/>
              </a:rPr>
              <a:t>The rules for combining words into grammatically sensible sentences.   For example: </a:t>
            </a:r>
            <a:endParaRPr lang="en-US" sz="2800" dirty="0" smtClean="0">
              <a:latin typeface="Berlin Sans FB" pitchFamily="34" charset="0"/>
            </a:endParaRPr>
          </a:p>
        </p:txBody>
      </p:sp>
      <p:sp>
        <p:nvSpPr>
          <p:cNvPr id="12293" name="Rectangle 4"/>
          <p:cNvSpPr>
            <a:spLocks noChangeArrowheads="1"/>
          </p:cNvSpPr>
          <p:nvPr/>
        </p:nvSpPr>
        <p:spPr bwMode="auto">
          <a:xfrm>
            <a:off x="547688" y="2667000"/>
            <a:ext cx="8015287"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2800" dirty="0">
                <a:latin typeface="Berlin Sans FB" pitchFamily="34" charset="0"/>
              </a:rPr>
              <a:t>In English syntactical rule is that adjectives come before nouns; </a:t>
            </a:r>
            <a:r>
              <a:rPr lang="en-US" altLang="en-US" sz="2800" i="1" dirty="0">
                <a:latin typeface="Berlin Sans FB" pitchFamily="34" charset="0"/>
              </a:rPr>
              <a:t>white house</a:t>
            </a:r>
            <a:r>
              <a:rPr lang="en-US" altLang="en-US" sz="2800" dirty="0">
                <a:latin typeface="Berlin Sans FB" pitchFamily="34" charset="0"/>
              </a:rPr>
              <a:t>. In Spanish it is reversed; </a:t>
            </a:r>
            <a:r>
              <a:rPr lang="en-US" altLang="en-US" sz="2800" i="1" dirty="0">
                <a:latin typeface="Berlin Sans FB" pitchFamily="34" charset="0"/>
              </a:rPr>
              <a:t>casa </a:t>
            </a:r>
            <a:r>
              <a:rPr lang="en-US" altLang="en-US" sz="2800" i="1" dirty="0" err="1">
                <a:latin typeface="Berlin Sans FB" pitchFamily="34" charset="0"/>
              </a:rPr>
              <a:t>blanca</a:t>
            </a:r>
            <a:r>
              <a:rPr lang="en-US" altLang="en-US" sz="2800" dirty="0">
                <a:latin typeface="Berlin Sans FB" pitchFamily="34" charset="0"/>
              </a:rPr>
              <a:t>.</a:t>
            </a:r>
          </a:p>
        </p:txBody>
      </p:sp>
      <p:pic>
        <p:nvPicPr>
          <p:cNvPr id="5" name="Picture 6" descr="whiet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4064907"/>
            <a:ext cx="4562475" cy="27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76583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457200" y="0"/>
            <a:ext cx="8229600" cy="1143000"/>
          </a:xfrm>
        </p:spPr>
        <p:txBody>
          <a:bodyPr/>
          <a:lstStyle/>
          <a:p>
            <a:r>
              <a:rPr lang="en-US" altLang="en-US" dirty="0">
                <a:latin typeface="Berlin Sans FB" pitchFamily="34" charset="0"/>
              </a:rPr>
              <a:t>Grammar - Context</a:t>
            </a:r>
          </a:p>
        </p:txBody>
      </p:sp>
      <p:pic>
        <p:nvPicPr>
          <p:cNvPr id="225285" name="Picture 5" descr="Blair-Broeker_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914400"/>
            <a:ext cx="2584450" cy="5943600"/>
          </a:xfrm>
          <a:prstGeom prst="rect">
            <a:avLst/>
          </a:prstGeom>
          <a:noFill/>
          <a:extLst>
            <a:ext uri="{909E8E84-426E-40DD-AFC4-6F175D3DCCD1}">
              <a14:hiddenFill xmlns:a14="http://schemas.microsoft.com/office/drawing/2010/main">
                <a:solidFill>
                  <a:srgbClr val="FFFFFF"/>
                </a:solidFill>
              </a14:hiddenFill>
            </a:ext>
          </a:extLst>
        </p:spPr>
      </p:pic>
      <p:sp>
        <p:nvSpPr>
          <p:cNvPr id="225286" name="Text Box 6"/>
          <p:cNvSpPr txBox="1">
            <a:spLocks noChangeArrowheads="1"/>
          </p:cNvSpPr>
          <p:nvPr/>
        </p:nvSpPr>
        <p:spPr bwMode="auto">
          <a:xfrm>
            <a:off x="0" y="1676400"/>
            <a:ext cx="430758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200" dirty="0">
                <a:latin typeface="Berlin Sans FB" pitchFamily="34" charset="0"/>
              </a:rPr>
              <a:t>The artist painted me on the porch.</a:t>
            </a:r>
          </a:p>
        </p:txBody>
      </p:sp>
      <p:sp>
        <p:nvSpPr>
          <p:cNvPr id="225287" name="Text Box 7"/>
          <p:cNvSpPr txBox="1">
            <a:spLocks noChangeArrowheads="1"/>
          </p:cNvSpPr>
          <p:nvPr/>
        </p:nvSpPr>
        <p:spPr bwMode="auto">
          <a:xfrm>
            <a:off x="0" y="3733800"/>
            <a:ext cx="430758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200" dirty="0">
                <a:latin typeface="Berlin Sans FB" pitchFamily="34" charset="0"/>
              </a:rPr>
              <a:t>The artist painted me on the porch.</a:t>
            </a:r>
          </a:p>
        </p:txBody>
      </p:sp>
      <p:sp>
        <p:nvSpPr>
          <p:cNvPr id="225288" name="Text Box 8"/>
          <p:cNvSpPr txBox="1">
            <a:spLocks noChangeArrowheads="1"/>
          </p:cNvSpPr>
          <p:nvPr/>
        </p:nvSpPr>
        <p:spPr bwMode="auto">
          <a:xfrm>
            <a:off x="0" y="5791200"/>
            <a:ext cx="430758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200" dirty="0">
                <a:latin typeface="Berlin Sans FB" pitchFamily="34" charset="0"/>
              </a:rPr>
              <a:t>The artist painted me on the porch.</a:t>
            </a:r>
          </a:p>
        </p:txBody>
      </p:sp>
    </p:spTree>
    <p:extLst>
      <p:ext uri="{BB962C8B-B14F-4D97-AF65-F5344CB8AC3E}">
        <p14:creationId xmlns:p14="http://schemas.microsoft.com/office/powerpoint/2010/main" val="273355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2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2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2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6" grpId="0"/>
      <p:bldP spid="225287" grpId="0"/>
      <p:bldP spid="22528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1371600"/>
            <a:ext cx="8229600" cy="1143000"/>
          </a:xfrm>
        </p:spPr>
        <p:txBody>
          <a:bodyPr>
            <a:normAutofit fontScale="90000"/>
          </a:bodyPr>
          <a:lstStyle/>
          <a:p>
            <a:pPr marL="838200" indent="-838200"/>
            <a:r>
              <a:rPr lang="en-US" sz="2400"/>
              <a:t>You go to a fancy restaurant and decide to try an appetizer you’ve never tried before – escargot.  After dinner, you go to a concert and get violently ill (from a stomach virus that’s been going around).  From then on, you can’t even look at snails without feeling sick.</a:t>
            </a:r>
            <a:br>
              <a:rPr lang="en-US" sz="2400"/>
            </a:br>
            <a:r>
              <a:rPr lang="en-US" sz="2400"/>
              <a:t/>
            </a:r>
            <a:br>
              <a:rPr lang="en-US" sz="2400"/>
            </a:br>
            <a:endParaRPr lang="en-US" sz="2400"/>
          </a:p>
        </p:txBody>
      </p:sp>
      <p:sp>
        <p:nvSpPr>
          <p:cNvPr id="21507" name="Rectangle 3"/>
          <p:cNvSpPr>
            <a:spLocks noGrp="1" noChangeArrowheads="1"/>
          </p:cNvSpPr>
          <p:nvPr>
            <p:ph type="body" sz="half" idx="1"/>
          </p:nvPr>
        </p:nvSpPr>
        <p:spPr>
          <a:xfrm>
            <a:off x="1371600" y="2897187"/>
            <a:ext cx="5943600" cy="2593975"/>
          </a:xfrm>
        </p:spPr>
        <p:txBody>
          <a:bodyPr/>
          <a:lstStyle/>
          <a:p>
            <a:pPr lvl="1"/>
            <a:r>
              <a:rPr lang="en-US" sz="2400" dirty="0"/>
              <a:t>UCS? 		Stomach virus</a:t>
            </a:r>
          </a:p>
          <a:p>
            <a:pPr lvl="1"/>
            <a:r>
              <a:rPr lang="en-US" sz="2400" dirty="0"/>
              <a:t>UCR? 		Feeling sick</a:t>
            </a:r>
          </a:p>
          <a:p>
            <a:pPr lvl="1"/>
            <a:r>
              <a:rPr lang="en-US" sz="2400" dirty="0"/>
              <a:t>CS?		</a:t>
            </a:r>
            <a:r>
              <a:rPr lang="en-US" sz="2400" dirty="0" smtClean="0"/>
              <a:t>Sight </a:t>
            </a:r>
            <a:r>
              <a:rPr lang="en-US" sz="2400" dirty="0"/>
              <a:t>of snails</a:t>
            </a:r>
          </a:p>
          <a:p>
            <a:pPr lvl="1"/>
            <a:r>
              <a:rPr lang="en-US" sz="2400" dirty="0"/>
              <a:t>CR? 		</a:t>
            </a:r>
            <a:r>
              <a:rPr lang="en-US" sz="2400" dirty="0" smtClean="0"/>
              <a:t>Feeling </a:t>
            </a:r>
            <a:r>
              <a:rPr lang="en-US" sz="2400" dirty="0"/>
              <a:t>sick</a:t>
            </a:r>
          </a:p>
          <a:p>
            <a:pPr>
              <a:buFont typeface="Wingdings" charset="2"/>
              <a:buNone/>
            </a:pPr>
            <a:endParaRPr lang="en-US" sz="2800" dirty="0"/>
          </a:p>
        </p:txBody>
      </p:sp>
      <p:pic>
        <p:nvPicPr>
          <p:cNvPr id="21508" name="Picture 4" descr="MMj03033940000[1]"/>
          <p:cNvPicPr>
            <a:picLocks noGrp="1" noChangeAspect="1" noChangeArrowheads="1" noCrop="1"/>
          </p:cNvPicPr>
          <p:nvPr>
            <p:ph sz="half" idx="2"/>
          </p:nvPr>
        </p:nvPicPr>
        <p:blipFill>
          <a:blip r:embed="rId3"/>
          <a:srcRect/>
          <a:stretch>
            <a:fillRect/>
          </a:stretch>
        </p:blipFill>
        <p:spPr>
          <a:xfrm>
            <a:off x="5105400" y="4194175"/>
            <a:ext cx="3581400" cy="1622425"/>
          </a:xfrm>
          <a:noFill/>
          <a:ln/>
        </p:spPr>
      </p:pic>
    </p:spTree>
    <p:custDataLst>
      <p:tags r:id="rId1"/>
    </p:custDataLst>
    <p:extLst>
      <p:ext uri="{BB962C8B-B14F-4D97-AF65-F5344CB8AC3E}">
        <p14:creationId xmlns:p14="http://schemas.microsoft.com/office/powerpoint/2010/main" val="21565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0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50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r>
              <a:rPr lang="en-US" altLang="en-US" dirty="0">
                <a:latin typeface="Berlin Sans FB" pitchFamily="34" charset="0"/>
              </a:rPr>
              <a:t>Overgeneralization</a:t>
            </a:r>
          </a:p>
        </p:txBody>
      </p:sp>
      <p:sp>
        <p:nvSpPr>
          <p:cNvPr id="177155" name="Rectangle 3"/>
          <p:cNvSpPr>
            <a:spLocks noGrp="1" noChangeArrowheads="1"/>
          </p:cNvSpPr>
          <p:nvPr>
            <p:ph idx="1"/>
          </p:nvPr>
        </p:nvSpPr>
        <p:spPr>
          <a:xfrm>
            <a:off x="457200" y="1600200"/>
            <a:ext cx="8001000" cy="4525963"/>
          </a:xfrm>
        </p:spPr>
        <p:txBody>
          <a:bodyPr/>
          <a:lstStyle/>
          <a:p>
            <a:r>
              <a:rPr lang="en-US" altLang="en-US" sz="3600" dirty="0">
                <a:latin typeface="Berlin Sans FB" pitchFamily="34" charset="0"/>
              </a:rPr>
              <a:t>Child will generalize grammar rules so they apply the rules too broadly.</a:t>
            </a:r>
          </a:p>
          <a:p>
            <a:r>
              <a:rPr lang="en-US" altLang="en-US" sz="3600" dirty="0" smtClean="0">
                <a:latin typeface="Berlin Sans FB" pitchFamily="34" charset="0"/>
              </a:rPr>
              <a:t>Example: “I </a:t>
            </a:r>
            <a:r>
              <a:rPr lang="en-US" altLang="en-US" sz="3600" dirty="0" err="1">
                <a:latin typeface="Berlin Sans FB" pitchFamily="34" charset="0"/>
              </a:rPr>
              <a:t>dugged</a:t>
            </a:r>
            <a:r>
              <a:rPr lang="en-US" altLang="en-US" sz="3600" dirty="0">
                <a:latin typeface="Berlin Sans FB" pitchFamily="34" charset="0"/>
              </a:rPr>
              <a:t> in the sandbox” rather than “I dug in the sandbox</a:t>
            </a:r>
            <a:r>
              <a:rPr lang="en-US" altLang="en-US" sz="3600" dirty="0" smtClean="0">
                <a:latin typeface="Berlin Sans FB" pitchFamily="34" charset="0"/>
              </a:rPr>
              <a:t>”</a:t>
            </a:r>
          </a:p>
          <a:p>
            <a:endParaRPr lang="en-US" altLang="en-US" sz="3600" dirty="0">
              <a:latin typeface="Berlin Sans FB" pitchFamily="34" charset="0"/>
            </a:endParaRPr>
          </a:p>
        </p:txBody>
      </p:sp>
    </p:spTree>
    <p:extLst>
      <p:ext uri="{BB962C8B-B14F-4D97-AF65-F5344CB8AC3E}">
        <p14:creationId xmlns:p14="http://schemas.microsoft.com/office/powerpoint/2010/main" val="399607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15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altLang="en-US" dirty="0">
                <a:latin typeface="Berlin Sans FB" pitchFamily="34" charset="0"/>
              </a:rPr>
              <a:t>Overgeneralization</a:t>
            </a:r>
          </a:p>
        </p:txBody>
      </p:sp>
      <p:pic>
        <p:nvPicPr>
          <p:cNvPr id="128005"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856422" y="1600200"/>
            <a:ext cx="5431155"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4098275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685800" y="257175"/>
            <a:ext cx="7772400" cy="1143000"/>
          </a:xfrm>
        </p:spPr>
        <p:txBody>
          <a:bodyPr/>
          <a:lstStyle/>
          <a:p>
            <a:pPr eaLnBrk="1" hangingPunct="1"/>
            <a:r>
              <a:rPr lang="en-US" sz="4000" dirty="0" smtClean="0">
                <a:latin typeface="Berlin Sans FB" pitchFamily="34" charset="0"/>
              </a:rPr>
              <a:t>Language Development</a:t>
            </a:r>
          </a:p>
        </p:txBody>
      </p:sp>
      <p:sp>
        <p:nvSpPr>
          <p:cNvPr id="13316" name="Rectangle 3"/>
          <p:cNvSpPr>
            <a:spLocks noGrp="1" noChangeArrowheads="1"/>
          </p:cNvSpPr>
          <p:nvPr>
            <p:ph type="body" sz="half" idx="1"/>
          </p:nvPr>
        </p:nvSpPr>
        <p:spPr>
          <a:xfrm>
            <a:off x="457200" y="1585913"/>
            <a:ext cx="4114800" cy="4738687"/>
          </a:xfrm>
        </p:spPr>
        <p:txBody>
          <a:bodyPr/>
          <a:lstStyle/>
          <a:p>
            <a:pPr marL="0" indent="0" algn="ctr" eaLnBrk="1" hangingPunct="1">
              <a:buFontTx/>
              <a:buNone/>
            </a:pPr>
            <a:r>
              <a:rPr lang="en-US" altLang="en-US" sz="2800" dirty="0" smtClean="0">
                <a:latin typeface="Berlin Sans FB" pitchFamily="34" charset="0"/>
              </a:rPr>
              <a:t>Children learn their native languages much before learning to add 2+2.</a:t>
            </a:r>
          </a:p>
          <a:p>
            <a:pPr marL="0" indent="0" algn="ctr" eaLnBrk="1" hangingPunct="1">
              <a:buFontTx/>
              <a:buNone/>
            </a:pPr>
            <a:endParaRPr lang="en-US" sz="2800" dirty="0" smtClean="0">
              <a:latin typeface="Berlin Sans FB" pitchFamily="34" charset="0"/>
            </a:endParaRPr>
          </a:p>
          <a:p>
            <a:pPr marL="0" indent="0" algn="ctr" eaLnBrk="1" hangingPunct="1">
              <a:buFontTx/>
              <a:buNone/>
            </a:pPr>
            <a:r>
              <a:rPr lang="en-US" sz="2800" dirty="0" smtClean="0">
                <a:latin typeface="Berlin Sans FB" pitchFamily="34" charset="0"/>
              </a:rPr>
              <a:t>We learn on average (after age 1) 3,500 words a year, amassing 60,000 words by the time we graduate high school.</a:t>
            </a:r>
          </a:p>
        </p:txBody>
      </p:sp>
      <p:pic>
        <p:nvPicPr>
          <p:cNvPr id="13317" name="Picture 4" descr="12673_MyersPsy8e_10UN3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938713" y="1752600"/>
            <a:ext cx="3341687"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8" name="Text Box 5"/>
          <p:cNvSpPr txBox="1">
            <a:spLocks noChangeArrowheads="1"/>
          </p:cNvSpPr>
          <p:nvPr/>
        </p:nvSpPr>
        <p:spPr bwMode="auto">
          <a:xfrm rot="5400000">
            <a:off x="7484269" y="4860131"/>
            <a:ext cx="18875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dirty="0">
                <a:latin typeface="Berlin Sans FB" pitchFamily="34" charset="0"/>
              </a:rPr>
              <a:t>Time Life Pictures/ Getty Images</a:t>
            </a:r>
          </a:p>
        </p:txBody>
      </p:sp>
    </p:spTree>
    <p:extLst>
      <p:ext uri="{BB962C8B-B14F-4D97-AF65-F5344CB8AC3E}">
        <p14:creationId xmlns:p14="http://schemas.microsoft.com/office/powerpoint/2010/main" val="1226800365"/>
      </p:ext>
    </p:extLst>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685800" y="257175"/>
            <a:ext cx="7772400" cy="1143000"/>
          </a:xfrm>
        </p:spPr>
        <p:txBody>
          <a:bodyPr/>
          <a:lstStyle/>
          <a:p>
            <a:pPr eaLnBrk="1" hangingPunct="1"/>
            <a:r>
              <a:rPr lang="en-US" sz="4000" dirty="0" smtClean="0">
                <a:latin typeface="Berlin Sans FB" pitchFamily="34" charset="0"/>
              </a:rPr>
              <a:t>When do we learn language?</a:t>
            </a:r>
          </a:p>
        </p:txBody>
      </p:sp>
      <p:sp>
        <p:nvSpPr>
          <p:cNvPr id="14340" name="Rectangle 3"/>
          <p:cNvSpPr>
            <a:spLocks noGrp="1" noChangeArrowheads="1"/>
          </p:cNvSpPr>
          <p:nvPr>
            <p:ph type="body" sz="half" idx="1"/>
          </p:nvPr>
        </p:nvSpPr>
        <p:spPr>
          <a:xfrm>
            <a:off x="685800" y="1905000"/>
            <a:ext cx="3886200" cy="3733800"/>
          </a:xfrm>
        </p:spPr>
        <p:txBody>
          <a:bodyPr/>
          <a:lstStyle/>
          <a:p>
            <a:pPr marL="0" indent="0" algn="ctr" eaLnBrk="1" hangingPunct="1">
              <a:buFontTx/>
              <a:buNone/>
            </a:pPr>
            <a:r>
              <a:rPr lang="en-US" altLang="en-US" sz="2800" dirty="0" smtClean="0">
                <a:solidFill>
                  <a:srgbClr val="FF0000"/>
                </a:solidFill>
                <a:latin typeface="Berlin Sans FB" pitchFamily="34" charset="0"/>
              </a:rPr>
              <a:t>Babbling Stage: </a:t>
            </a:r>
            <a:r>
              <a:rPr lang="en-US" altLang="en-US" sz="2800" dirty="0" smtClean="0">
                <a:latin typeface="Berlin Sans FB" pitchFamily="34" charset="0"/>
              </a:rPr>
              <a:t>beginning at 4 months the infant spontaneously utters various sounds, like </a:t>
            </a:r>
            <a:r>
              <a:rPr lang="en-US" altLang="en-US" sz="2800" i="1" dirty="0" smtClean="0">
                <a:latin typeface="Berlin Sans FB" pitchFamily="34" charset="0"/>
              </a:rPr>
              <a:t>ah-goo</a:t>
            </a:r>
            <a:r>
              <a:rPr lang="en-US" altLang="en-US" sz="2800" dirty="0" smtClean="0">
                <a:latin typeface="Berlin Sans FB" pitchFamily="34" charset="0"/>
              </a:rPr>
              <a:t>. Babbling is not imitation of adult speech.</a:t>
            </a:r>
          </a:p>
        </p:txBody>
      </p:sp>
      <p:pic>
        <p:nvPicPr>
          <p:cNvPr id="14341" name="Picture 4" descr="12356_HCD2e_10UN0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5196562" y="1600200"/>
            <a:ext cx="2941875"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87311361"/>
      </p:ext>
    </p:extLst>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685800" y="257175"/>
            <a:ext cx="7772400" cy="1143000"/>
          </a:xfrm>
        </p:spPr>
        <p:txBody>
          <a:bodyPr/>
          <a:lstStyle/>
          <a:p>
            <a:pPr eaLnBrk="1" hangingPunct="1"/>
            <a:r>
              <a:rPr lang="en-US" sz="4000" dirty="0" smtClean="0">
                <a:latin typeface="Berlin Sans FB" pitchFamily="34" charset="0"/>
              </a:rPr>
              <a:t>When do we learn language?</a:t>
            </a:r>
          </a:p>
        </p:txBody>
      </p:sp>
      <p:sp>
        <p:nvSpPr>
          <p:cNvPr id="1305603" name="Rectangle 3"/>
          <p:cNvSpPr>
            <a:spLocks noChangeArrowheads="1"/>
          </p:cNvSpPr>
          <p:nvPr/>
        </p:nvSpPr>
        <p:spPr bwMode="auto">
          <a:xfrm>
            <a:off x="600075" y="1600200"/>
            <a:ext cx="7939088"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altLang="en-US" sz="2800" dirty="0">
                <a:solidFill>
                  <a:srgbClr val="FF0000"/>
                </a:solidFill>
                <a:latin typeface="Berlin Sans FB" pitchFamily="34" charset="0"/>
              </a:rPr>
              <a:t>One-Word Stage:</a:t>
            </a:r>
            <a:r>
              <a:rPr lang="en-US" altLang="en-US" sz="2800" dirty="0">
                <a:solidFill>
                  <a:srgbClr val="6600CC"/>
                </a:solidFill>
                <a:latin typeface="Berlin Sans FB" pitchFamily="34" charset="0"/>
              </a:rPr>
              <a:t> </a:t>
            </a:r>
            <a:r>
              <a:rPr lang="en-US" altLang="en-US" sz="2800" dirty="0">
                <a:latin typeface="Berlin Sans FB" pitchFamily="34" charset="0"/>
              </a:rPr>
              <a:t>Beginning at or around the first birthday, a child starts to speak one-word and makes family adults understand him. </a:t>
            </a:r>
            <a:endParaRPr lang="en-US" altLang="en-US" sz="2800" dirty="0" smtClean="0">
              <a:latin typeface="Berlin Sans FB" pitchFamily="34" charset="0"/>
            </a:endParaRPr>
          </a:p>
          <a:p>
            <a:pPr>
              <a:spcBef>
                <a:spcPct val="20000"/>
              </a:spcBef>
            </a:pPr>
            <a:endParaRPr lang="en-US" altLang="en-US" sz="2800" dirty="0">
              <a:latin typeface="Berlin Sans FB" pitchFamily="34" charset="0"/>
            </a:endParaRPr>
          </a:p>
          <a:p>
            <a:pPr>
              <a:spcBef>
                <a:spcPct val="20000"/>
              </a:spcBef>
            </a:pPr>
            <a:r>
              <a:rPr lang="en-US" altLang="en-US" sz="2800" dirty="0" smtClean="0">
                <a:latin typeface="Berlin Sans FB" pitchFamily="34" charset="0"/>
              </a:rPr>
              <a:t>The </a:t>
            </a:r>
            <a:r>
              <a:rPr lang="en-US" altLang="en-US" sz="2800" dirty="0">
                <a:latin typeface="Berlin Sans FB" pitchFamily="34" charset="0"/>
              </a:rPr>
              <a:t>word </a:t>
            </a:r>
            <a:r>
              <a:rPr lang="en-US" altLang="en-US" sz="2800" dirty="0" smtClean="0">
                <a:latin typeface="Berlin Sans FB" pitchFamily="34" charset="0"/>
              </a:rPr>
              <a:t>“</a:t>
            </a:r>
            <a:r>
              <a:rPr lang="en-US" altLang="en-US" sz="2800" i="1" dirty="0" smtClean="0">
                <a:latin typeface="Berlin Sans FB" pitchFamily="34" charset="0"/>
              </a:rPr>
              <a:t>doggy” </a:t>
            </a:r>
            <a:r>
              <a:rPr lang="en-US" altLang="en-US" sz="2800" dirty="0" smtClean="0">
                <a:latin typeface="Berlin Sans FB" pitchFamily="34" charset="0"/>
              </a:rPr>
              <a:t> </a:t>
            </a:r>
            <a:r>
              <a:rPr lang="en-US" altLang="en-US" sz="2800" dirty="0">
                <a:latin typeface="Berlin Sans FB" pitchFamily="34" charset="0"/>
              </a:rPr>
              <a:t>may mean </a:t>
            </a:r>
            <a:r>
              <a:rPr lang="en-US" altLang="en-US" sz="2800" dirty="0" smtClean="0">
                <a:latin typeface="Berlin Sans FB" pitchFamily="34" charset="0"/>
              </a:rPr>
              <a:t>“</a:t>
            </a:r>
            <a:r>
              <a:rPr lang="en-US" altLang="en-US" sz="2800" i="1" dirty="0" smtClean="0">
                <a:latin typeface="Berlin Sans FB" pitchFamily="34" charset="0"/>
              </a:rPr>
              <a:t>look </a:t>
            </a:r>
            <a:r>
              <a:rPr lang="en-US" altLang="en-US" sz="2800" i="1" dirty="0">
                <a:latin typeface="Berlin Sans FB" pitchFamily="34" charset="0"/>
              </a:rPr>
              <a:t>at the dog out </a:t>
            </a:r>
            <a:r>
              <a:rPr lang="en-US" altLang="en-US" sz="2800" i="1" dirty="0" smtClean="0">
                <a:latin typeface="Berlin Sans FB" pitchFamily="34" charset="0"/>
              </a:rPr>
              <a:t>there”</a:t>
            </a:r>
            <a:r>
              <a:rPr lang="en-US" altLang="en-US" sz="2800" dirty="0" smtClean="0">
                <a:latin typeface="Berlin Sans FB" pitchFamily="34" charset="0"/>
              </a:rPr>
              <a:t>.</a:t>
            </a:r>
            <a:endParaRPr lang="en-US" sz="2800" dirty="0">
              <a:latin typeface="Berlin Sans FB" pitchFamily="34" charset="0"/>
            </a:endParaRPr>
          </a:p>
        </p:txBody>
      </p:sp>
    </p:spTree>
    <p:extLst>
      <p:ext uri="{BB962C8B-B14F-4D97-AF65-F5344CB8AC3E}">
        <p14:creationId xmlns:p14="http://schemas.microsoft.com/office/powerpoint/2010/main" val="30495722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05603"/>
                                        </p:tgtEl>
                                        <p:attrNameLst>
                                          <p:attrName>style.visibility</p:attrName>
                                        </p:attrNameLst>
                                      </p:cBhvr>
                                      <p:to>
                                        <p:strVal val="visible"/>
                                      </p:to>
                                    </p:set>
                                    <p:animEffect transition="in" filter="dissolve">
                                      <p:cBhvr>
                                        <p:cTn id="7" dur="500"/>
                                        <p:tgtEl>
                                          <p:spTgt spid="130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5603"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671513" y="276225"/>
            <a:ext cx="7772400" cy="1143000"/>
          </a:xfrm>
        </p:spPr>
        <p:txBody>
          <a:bodyPr/>
          <a:lstStyle/>
          <a:p>
            <a:pPr eaLnBrk="1" hangingPunct="1"/>
            <a:r>
              <a:rPr lang="en-US" sz="4000" dirty="0" smtClean="0">
                <a:latin typeface="Berlin Sans FB" pitchFamily="34" charset="0"/>
              </a:rPr>
              <a:t>When do we learn language?</a:t>
            </a:r>
          </a:p>
        </p:txBody>
      </p:sp>
      <p:sp>
        <p:nvSpPr>
          <p:cNvPr id="16388" name="Rectangle 3"/>
          <p:cNvSpPr>
            <a:spLocks noGrp="1" noChangeArrowheads="1"/>
          </p:cNvSpPr>
          <p:nvPr>
            <p:ph idx="1"/>
          </p:nvPr>
        </p:nvSpPr>
        <p:spPr>
          <a:xfrm>
            <a:off x="685800" y="1581150"/>
            <a:ext cx="7772400" cy="2686050"/>
          </a:xfrm>
        </p:spPr>
        <p:txBody>
          <a:bodyPr>
            <a:noAutofit/>
          </a:bodyPr>
          <a:lstStyle/>
          <a:p>
            <a:pPr marL="0" indent="0" eaLnBrk="1" hangingPunct="1">
              <a:buFont typeface="Wingdings" pitchFamily="2" charset="2"/>
              <a:buNone/>
            </a:pPr>
            <a:r>
              <a:rPr lang="en-US" altLang="en-US" dirty="0" smtClean="0">
                <a:solidFill>
                  <a:srgbClr val="FF0000"/>
                </a:solidFill>
                <a:latin typeface="Berlin Sans FB" pitchFamily="34" charset="0"/>
              </a:rPr>
              <a:t>Two-Word Stage: </a:t>
            </a:r>
            <a:r>
              <a:rPr lang="en-US" altLang="en-US" dirty="0" smtClean="0">
                <a:latin typeface="Berlin Sans FB" pitchFamily="34" charset="0"/>
              </a:rPr>
              <a:t>Before the 2nd year a child starts to speak in two-word sentences. This form of speech is called </a:t>
            </a:r>
            <a:r>
              <a:rPr lang="en-US" altLang="en-US" dirty="0" smtClean="0">
                <a:solidFill>
                  <a:srgbClr val="FF0000"/>
                </a:solidFill>
                <a:latin typeface="Berlin Sans FB" pitchFamily="34" charset="0"/>
              </a:rPr>
              <a:t>telegraphic speech</a:t>
            </a:r>
            <a:r>
              <a:rPr lang="en-US" altLang="en-US" dirty="0" smtClean="0">
                <a:solidFill>
                  <a:srgbClr val="0000FF"/>
                </a:solidFill>
                <a:latin typeface="Berlin Sans FB" pitchFamily="34" charset="0"/>
              </a:rPr>
              <a:t> </a:t>
            </a:r>
            <a:r>
              <a:rPr lang="en-US" altLang="en-US" dirty="0" smtClean="0">
                <a:latin typeface="Berlin Sans FB" pitchFamily="34" charset="0"/>
              </a:rPr>
              <a:t>in which the child speaks like a telegram —</a:t>
            </a:r>
          </a:p>
          <a:p>
            <a:pPr marL="0" indent="0" eaLnBrk="1" hangingPunct="1">
              <a:buFont typeface="Wingdings" pitchFamily="2" charset="2"/>
              <a:buNone/>
            </a:pPr>
            <a:endParaRPr lang="en-US" altLang="en-US" dirty="0"/>
          </a:p>
          <a:p>
            <a:pPr marL="0" indent="0" eaLnBrk="1" hangingPunct="1">
              <a:buFont typeface="Wingdings" pitchFamily="2" charset="2"/>
              <a:buNone/>
            </a:pPr>
            <a:r>
              <a:rPr lang="en-US" altLang="en-US" dirty="0" smtClean="0">
                <a:latin typeface="Berlin Sans FB" pitchFamily="34" charset="0"/>
              </a:rPr>
              <a:t>“go car,” means, </a:t>
            </a:r>
            <a:r>
              <a:rPr lang="en-US" altLang="en-US" i="1" dirty="0" smtClean="0">
                <a:latin typeface="Berlin Sans FB" pitchFamily="34" charset="0"/>
              </a:rPr>
              <a:t>“I would like to go for a ride in the car”.</a:t>
            </a:r>
          </a:p>
        </p:txBody>
      </p:sp>
    </p:spTree>
    <p:extLst>
      <p:ext uri="{BB962C8B-B14F-4D97-AF65-F5344CB8AC3E}">
        <p14:creationId xmlns:p14="http://schemas.microsoft.com/office/powerpoint/2010/main" val="1719722926"/>
      </p:ext>
    </p:extLst>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671513" y="276225"/>
            <a:ext cx="7772400" cy="1143000"/>
          </a:xfrm>
        </p:spPr>
        <p:txBody>
          <a:bodyPr/>
          <a:lstStyle/>
          <a:p>
            <a:pPr eaLnBrk="1" hangingPunct="1"/>
            <a:r>
              <a:rPr lang="en-US" dirty="0" smtClean="0">
                <a:latin typeface="Berlin Sans FB" pitchFamily="34" charset="0"/>
              </a:rPr>
              <a:t>When do we learn language?</a:t>
            </a:r>
          </a:p>
        </p:txBody>
      </p:sp>
      <p:sp>
        <p:nvSpPr>
          <p:cNvPr id="17412" name="Rectangle 3"/>
          <p:cNvSpPr>
            <a:spLocks noChangeArrowheads="1"/>
          </p:cNvSpPr>
          <p:nvPr/>
        </p:nvSpPr>
        <p:spPr bwMode="auto">
          <a:xfrm>
            <a:off x="685800" y="1600200"/>
            <a:ext cx="77724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Font typeface="Wingdings" pitchFamily="2" charset="2"/>
              <a:buNone/>
            </a:pPr>
            <a:r>
              <a:rPr lang="en-US" altLang="en-US" sz="2800" dirty="0">
                <a:solidFill>
                  <a:srgbClr val="FF0000"/>
                </a:solidFill>
                <a:latin typeface="Berlin Sans FB" pitchFamily="34" charset="0"/>
              </a:rPr>
              <a:t>Longer phrases: </a:t>
            </a:r>
            <a:r>
              <a:rPr lang="en-US" altLang="en-US" sz="2800" dirty="0">
                <a:latin typeface="Berlin Sans FB" pitchFamily="34" charset="0"/>
              </a:rPr>
              <a:t>After telegraphic speech children start uttering longer phrases (</a:t>
            </a:r>
            <a:r>
              <a:rPr lang="en-US" altLang="en-US" sz="2800" i="1" dirty="0">
                <a:latin typeface="Berlin Sans FB" pitchFamily="34" charset="0"/>
              </a:rPr>
              <a:t>Mommy get ball</a:t>
            </a:r>
            <a:r>
              <a:rPr lang="en-US" altLang="en-US" sz="2800" dirty="0">
                <a:latin typeface="Berlin Sans FB" pitchFamily="34" charset="0"/>
              </a:rPr>
              <a:t>), with syntactical sense and by early elementary school they are enjoying humor.</a:t>
            </a:r>
          </a:p>
          <a:p>
            <a:pPr>
              <a:spcBef>
                <a:spcPct val="20000"/>
              </a:spcBef>
              <a:buFont typeface="Wingdings" pitchFamily="2" charset="2"/>
              <a:buNone/>
            </a:pPr>
            <a:endParaRPr lang="en-US" altLang="en-US" sz="2800" dirty="0">
              <a:latin typeface="Berlin Sans FB" pitchFamily="34" charset="0"/>
            </a:endParaRPr>
          </a:p>
          <a:p>
            <a:pPr algn="ctr">
              <a:spcBef>
                <a:spcPct val="20000"/>
              </a:spcBef>
              <a:buFont typeface="Wingdings" pitchFamily="2" charset="2"/>
              <a:buNone/>
            </a:pPr>
            <a:r>
              <a:rPr lang="en-US" altLang="en-US" sz="2800" i="1" dirty="0">
                <a:latin typeface="Berlin Sans FB" pitchFamily="34" charset="0"/>
              </a:rPr>
              <a:t>You never starve in the desert because of all the sand-which-is there.</a:t>
            </a:r>
          </a:p>
        </p:txBody>
      </p:sp>
    </p:spTree>
    <p:extLst>
      <p:ext uri="{BB962C8B-B14F-4D97-AF65-F5344CB8AC3E}">
        <p14:creationId xmlns:p14="http://schemas.microsoft.com/office/powerpoint/2010/main" val="3013391404"/>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685800" y="271463"/>
            <a:ext cx="7772400" cy="1143000"/>
          </a:xfrm>
        </p:spPr>
        <p:txBody>
          <a:bodyPr/>
          <a:lstStyle/>
          <a:p>
            <a:pPr eaLnBrk="1" hangingPunct="1"/>
            <a:r>
              <a:rPr lang="en-US" sz="4000" dirty="0" smtClean="0">
                <a:latin typeface="Berlin Sans FB" pitchFamily="34" charset="0"/>
              </a:rPr>
              <a:t>When do we learn language?</a:t>
            </a:r>
          </a:p>
        </p:txBody>
      </p:sp>
      <p:pic>
        <p:nvPicPr>
          <p:cNvPr id="18436" name="Picture 3" descr="Summary"/>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94607" y="1996974"/>
            <a:ext cx="8154785" cy="373241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229178"/>
      </p:ext>
    </p:extLst>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671513" y="276225"/>
            <a:ext cx="7772400" cy="1143000"/>
          </a:xfrm>
        </p:spPr>
        <p:txBody>
          <a:bodyPr>
            <a:normAutofit fontScale="90000"/>
          </a:bodyPr>
          <a:lstStyle/>
          <a:p>
            <a:pPr eaLnBrk="1" hangingPunct="1"/>
            <a:r>
              <a:rPr lang="en-US" sz="3600" dirty="0" smtClean="0">
                <a:latin typeface="Berlin Sans FB" pitchFamily="34" charset="0"/>
              </a:rPr>
              <a:t>Theories of Language Development</a:t>
            </a:r>
          </a:p>
        </p:txBody>
      </p:sp>
      <p:sp>
        <p:nvSpPr>
          <p:cNvPr id="19460" name="Rectangle 3"/>
          <p:cNvSpPr>
            <a:spLocks noGrp="1" noChangeArrowheads="1"/>
          </p:cNvSpPr>
          <p:nvPr>
            <p:ph idx="1"/>
          </p:nvPr>
        </p:nvSpPr>
        <p:spPr>
          <a:xfrm>
            <a:off x="585788" y="1600200"/>
            <a:ext cx="7939087" cy="2438400"/>
          </a:xfrm>
        </p:spPr>
        <p:txBody>
          <a:bodyPr>
            <a:noAutofit/>
          </a:bodyPr>
          <a:lstStyle/>
          <a:p>
            <a:pPr marL="609600" indent="-609600" eaLnBrk="1" hangingPunct="1">
              <a:buFontTx/>
              <a:buAutoNum type="arabicPeriod"/>
            </a:pPr>
            <a:r>
              <a:rPr lang="en-US" dirty="0" smtClean="0">
                <a:solidFill>
                  <a:srgbClr val="FF0000"/>
                </a:solidFill>
                <a:latin typeface="Berlin Sans FB" pitchFamily="34" charset="0"/>
              </a:rPr>
              <a:t>Operant Learning/Social Learning: </a:t>
            </a:r>
            <a:r>
              <a:rPr lang="en-US" dirty="0" smtClean="0">
                <a:latin typeface="Berlin Sans FB" pitchFamily="34" charset="0"/>
              </a:rPr>
              <a:t> Skinner (1957, 1985) believed that language development can be explained on the basis of learning principles, such as association, imitation and reinforcement.</a:t>
            </a:r>
          </a:p>
          <a:p>
            <a:pPr marL="0" indent="0" eaLnBrk="1" hangingPunct="1">
              <a:buNone/>
            </a:pPr>
            <a:r>
              <a:rPr lang="en-US" dirty="0">
                <a:latin typeface="Berlin Sans FB" pitchFamily="34" charset="0"/>
              </a:rPr>
              <a:t>	</a:t>
            </a:r>
            <a:r>
              <a:rPr lang="en-US" b="1" u="sng" dirty="0" smtClean="0">
                <a:latin typeface="Berlin Sans FB" pitchFamily="34" charset="0"/>
              </a:rPr>
              <a:t>NURTURE</a:t>
            </a:r>
            <a:endParaRPr lang="en-US" dirty="0" smtClean="0">
              <a:latin typeface="Berlin Sans FB" pitchFamily="34" charset="0"/>
            </a:endParaRPr>
          </a:p>
          <a:p>
            <a:pPr marL="0" indent="0" eaLnBrk="1" hangingPunct="1">
              <a:buNone/>
            </a:pPr>
            <a:r>
              <a:rPr lang="en-US" dirty="0">
                <a:latin typeface="Berlin Sans FB" pitchFamily="34" charset="0"/>
              </a:rPr>
              <a:t>	</a:t>
            </a:r>
            <a:r>
              <a:rPr lang="en-US" dirty="0" smtClean="0">
                <a:latin typeface="Berlin Sans FB" pitchFamily="34" charset="0"/>
              </a:rPr>
              <a:t>-If they are reinforced they will continue 	      to say the word, opposite if punished</a:t>
            </a:r>
          </a:p>
        </p:txBody>
      </p:sp>
    </p:spTree>
    <p:extLst>
      <p:ext uri="{BB962C8B-B14F-4D97-AF65-F5344CB8AC3E}">
        <p14:creationId xmlns:p14="http://schemas.microsoft.com/office/powerpoint/2010/main" val="378563505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685799" y="609600"/>
            <a:ext cx="7772400" cy="485775"/>
          </a:xfrm>
        </p:spPr>
        <p:txBody>
          <a:bodyPr>
            <a:normAutofit fontScale="90000"/>
          </a:bodyPr>
          <a:lstStyle/>
          <a:p>
            <a:pPr eaLnBrk="1" hangingPunct="1"/>
            <a:r>
              <a:rPr lang="en-US" sz="3600" dirty="0" smtClean="0">
                <a:latin typeface="Berlin Sans FB" pitchFamily="34" charset="0"/>
              </a:rPr>
              <a:t>Theories of Language Development</a:t>
            </a:r>
          </a:p>
        </p:txBody>
      </p:sp>
      <p:sp>
        <p:nvSpPr>
          <p:cNvPr id="1312771" name="Rectangle 3"/>
          <p:cNvSpPr>
            <a:spLocks noGrp="1" noChangeArrowheads="1"/>
          </p:cNvSpPr>
          <p:nvPr>
            <p:ph idx="1"/>
          </p:nvPr>
        </p:nvSpPr>
        <p:spPr>
          <a:xfrm>
            <a:off x="457201" y="1371600"/>
            <a:ext cx="8229600" cy="4724400"/>
          </a:xfrm>
        </p:spPr>
        <p:txBody>
          <a:bodyPr>
            <a:noAutofit/>
          </a:bodyPr>
          <a:lstStyle/>
          <a:p>
            <a:pPr marL="609600" indent="-609600">
              <a:buFontTx/>
              <a:buAutoNum type="arabicPeriod" startAt="2"/>
              <a:defRPr/>
            </a:pPr>
            <a:r>
              <a:rPr lang="en-US" dirty="0" smtClean="0">
                <a:solidFill>
                  <a:srgbClr val="FF0000"/>
                </a:solidFill>
                <a:latin typeface="Berlin Sans FB" pitchFamily="34" charset="0"/>
              </a:rPr>
              <a:t>Inborn Universal Grammar: </a:t>
            </a:r>
            <a:r>
              <a:rPr lang="en-US" dirty="0" smtClean="0">
                <a:latin typeface="Berlin Sans FB" pitchFamily="34" charset="0"/>
              </a:rPr>
              <a:t>Chomsky (1959, 1987) opposed Skinners ideas and suggested that rate of language acquisition is so fast that it cannot be explained through learning principles, and thus most of it was inborn</a:t>
            </a:r>
            <a:r>
              <a:rPr lang="en-US" dirty="0">
                <a:latin typeface="Berlin Sans FB" pitchFamily="34" charset="0"/>
              </a:rPr>
              <a:t>. Chomsky’s theory is that language learning is facilitated by a predisposition that our brains have for certain structures of language</a:t>
            </a:r>
            <a:r>
              <a:rPr lang="en-US" dirty="0" smtClean="0">
                <a:latin typeface="Berlin Sans FB" pitchFamily="34" charset="0"/>
              </a:rPr>
              <a:t>.  </a:t>
            </a:r>
            <a:r>
              <a:rPr lang="en-US" b="1" u="sng" dirty="0" smtClean="0">
                <a:latin typeface="Berlin Sans FB" pitchFamily="34" charset="0"/>
              </a:rPr>
              <a:t>NATURE</a:t>
            </a:r>
          </a:p>
          <a:p>
            <a:pPr marL="609600" indent="-609600">
              <a:buFontTx/>
              <a:buAutoNum type="arabicPeriod" startAt="2"/>
              <a:defRPr/>
            </a:pPr>
            <a:endParaRPr lang="en-US" dirty="0" smtClean="0">
              <a:latin typeface="Berlin Sans FB" pitchFamily="34" charset="0"/>
            </a:endParaRPr>
          </a:p>
          <a:p>
            <a:pPr marL="0" indent="0" eaLnBrk="1" hangingPunct="1">
              <a:buFontTx/>
              <a:buNone/>
              <a:defRPr/>
            </a:pPr>
            <a:r>
              <a:rPr lang="en-US" dirty="0" smtClean="0">
                <a:latin typeface="Berlin Sans FB" pitchFamily="34" charset="0"/>
              </a:rPr>
              <a:t>--Inborn </a:t>
            </a:r>
            <a:r>
              <a:rPr lang="en-US" dirty="0" smtClean="0">
                <a:solidFill>
                  <a:srgbClr val="FF0000"/>
                </a:solidFill>
                <a:latin typeface="Berlin Sans FB" pitchFamily="34" charset="0"/>
              </a:rPr>
              <a:t>Language Acquisition Device </a:t>
            </a:r>
            <a:r>
              <a:rPr lang="en-US" dirty="0" smtClean="0">
                <a:latin typeface="Berlin Sans FB" pitchFamily="34" charset="0"/>
              </a:rPr>
              <a:t>(LAD)</a:t>
            </a:r>
          </a:p>
          <a:p>
            <a:pPr marL="0" indent="0" eaLnBrk="1" hangingPunct="1">
              <a:buFontTx/>
              <a:buNone/>
              <a:defRPr/>
            </a:pPr>
            <a:r>
              <a:rPr lang="en-US" dirty="0" smtClean="0">
                <a:latin typeface="Berlin Sans FB" pitchFamily="34" charset="0"/>
              </a:rPr>
              <a:t>--Referred to as </a:t>
            </a:r>
            <a:r>
              <a:rPr lang="en-US" dirty="0" smtClean="0">
                <a:solidFill>
                  <a:srgbClr val="FF0000"/>
                </a:solidFill>
                <a:latin typeface="Berlin Sans FB" pitchFamily="34" charset="0"/>
              </a:rPr>
              <a:t>nativist theory</a:t>
            </a:r>
          </a:p>
          <a:p>
            <a:pPr marL="0" indent="0" eaLnBrk="1" hangingPunct="1">
              <a:buFontTx/>
              <a:buNone/>
              <a:defRPr/>
            </a:pPr>
            <a:endParaRPr lang="en-US" dirty="0" smtClean="0">
              <a:latin typeface="Berlin Sans FB" pitchFamily="34" charset="0"/>
            </a:endParaRPr>
          </a:p>
        </p:txBody>
      </p:sp>
    </p:spTree>
    <p:extLst>
      <p:ext uri="{BB962C8B-B14F-4D97-AF65-F5344CB8AC3E}">
        <p14:creationId xmlns:p14="http://schemas.microsoft.com/office/powerpoint/2010/main" val="41198245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77813"/>
            <a:ext cx="8077200" cy="2617787"/>
          </a:xfrm>
        </p:spPr>
        <p:txBody>
          <a:bodyPr>
            <a:normAutofit fontScale="90000"/>
          </a:bodyPr>
          <a:lstStyle/>
          <a:p>
            <a:pPr marL="838200" indent="-838200"/>
            <a:r>
              <a:rPr lang="en-US" sz="2400" dirty="0"/>
              <a:t>You are cruising on </a:t>
            </a:r>
            <a:r>
              <a:rPr lang="en-US" sz="2400" dirty="0" smtClean="0"/>
              <a:t>270 </a:t>
            </a:r>
            <a:r>
              <a:rPr lang="en-US" sz="2400" dirty="0"/>
              <a:t>at 75 mph when you see flashing police lights behind you. You pull over and the policeman gives you a ticket.  You get in insane amounts of trouble from your parents.  The next time you see flashing police lights, your heart rate speeds up.</a:t>
            </a:r>
            <a:br>
              <a:rPr lang="en-US" sz="2400" dirty="0"/>
            </a:br>
            <a:endParaRPr lang="en-US" sz="2400" dirty="0"/>
          </a:p>
        </p:txBody>
      </p:sp>
      <p:sp>
        <p:nvSpPr>
          <p:cNvPr id="22531" name="Rectangle 3"/>
          <p:cNvSpPr>
            <a:spLocks noGrp="1" noChangeArrowheads="1"/>
          </p:cNvSpPr>
          <p:nvPr>
            <p:ph type="body" sz="half" idx="1"/>
          </p:nvPr>
        </p:nvSpPr>
        <p:spPr>
          <a:xfrm>
            <a:off x="457200" y="3429000"/>
            <a:ext cx="5867400" cy="2930525"/>
          </a:xfrm>
        </p:spPr>
        <p:txBody>
          <a:bodyPr>
            <a:normAutofit/>
          </a:bodyPr>
          <a:lstStyle/>
          <a:p>
            <a:pPr lvl="1"/>
            <a:r>
              <a:rPr lang="en-US" sz="2000" dirty="0"/>
              <a:t>UCS? 	Getting in trouble from parents</a:t>
            </a:r>
          </a:p>
          <a:p>
            <a:pPr lvl="1"/>
            <a:r>
              <a:rPr lang="en-US" sz="2000" dirty="0"/>
              <a:t>UCR? </a:t>
            </a:r>
            <a:r>
              <a:rPr lang="en-US" sz="2000" dirty="0" smtClean="0"/>
              <a:t>	Increased </a:t>
            </a:r>
            <a:r>
              <a:rPr lang="en-US" sz="2000" dirty="0"/>
              <a:t>heart rate</a:t>
            </a:r>
          </a:p>
          <a:p>
            <a:pPr lvl="1"/>
            <a:r>
              <a:rPr lang="en-US" sz="2000" dirty="0"/>
              <a:t>CS? </a:t>
            </a:r>
            <a:r>
              <a:rPr lang="en-US" sz="2000" dirty="0" smtClean="0"/>
              <a:t>	Flashing </a:t>
            </a:r>
            <a:r>
              <a:rPr lang="en-US" sz="2000" dirty="0"/>
              <a:t>lights</a:t>
            </a:r>
          </a:p>
          <a:p>
            <a:pPr lvl="1"/>
            <a:r>
              <a:rPr lang="en-US" sz="2000" dirty="0"/>
              <a:t>CR? </a:t>
            </a:r>
            <a:r>
              <a:rPr lang="en-US" sz="2000" dirty="0" smtClean="0"/>
              <a:t>	Increased </a:t>
            </a:r>
            <a:r>
              <a:rPr lang="en-US" sz="2000" dirty="0"/>
              <a:t>heart rate</a:t>
            </a:r>
          </a:p>
        </p:txBody>
      </p:sp>
      <p:pic>
        <p:nvPicPr>
          <p:cNvPr id="22532" name="Picture 4" descr="MCj03580390000[1]"/>
          <p:cNvPicPr>
            <a:picLocks noGrp="1" noChangeAspect="1" noChangeArrowheads="1"/>
          </p:cNvPicPr>
          <p:nvPr>
            <p:ph sz="half" idx="2"/>
          </p:nvPr>
        </p:nvPicPr>
        <p:blipFill>
          <a:blip r:embed="rId3"/>
          <a:srcRect/>
          <a:stretch>
            <a:fillRect/>
          </a:stretch>
        </p:blipFill>
        <p:spPr>
          <a:xfrm>
            <a:off x="6324600" y="3505200"/>
            <a:ext cx="2438400" cy="2435225"/>
          </a:xfrm>
          <a:noFill/>
          <a:ln/>
        </p:spPr>
      </p:pic>
    </p:spTree>
    <p:custDataLst>
      <p:tags r:id="rId1"/>
    </p:custDataLst>
    <p:extLst>
      <p:ext uri="{BB962C8B-B14F-4D97-AF65-F5344CB8AC3E}">
        <p14:creationId xmlns:p14="http://schemas.microsoft.com/office/powerpoint/2010/main" val="352599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53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53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5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http://improbable.com/wp-content/uploads/2006/11/Wu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533399"/>
            <a:ext cx="4426472" cy="5926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15958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838200" y="-228600"/>
            <a:ext cx="7772400" cy="1143000"/>
          </a:xfrm>
        </p:spPr>
        <p:txBody>
          <a:bodyPr>
            <a:normAutofit fontScale="90000"/>
          </a:bodyPr>
          <a:lstStyle/>
          <a:p>
            <a:pPr eaLnBrk="1" hangingPunct="1"/>
            <a:r>
              <a:rPr lang="en-US" sz="3600" dirty="0" smtClean="0">
                <a:latin typeface="Berlin Sans FB" pitchFamily="34" charset="0"/>
              </a:rPr>
              <a:t>Theories of Language Development</a:t>
            </a:r>
          </a:p>
        </p:txBody>
      </p:sp>
      <p:sp>
        <p:nvSpPr>
          <p:cNvPr id="21508" name="Rectangle 3"/>
          <p:cNvSpPr>
            <a:spLocks noGrp="1" noChangeArrowheads="1"/>
          </p:cNvSpPr>
          <p:nvPr>
            <p:ph type="body" sz="half" idx="1"/>
          </p:nvPr>
        </p:nvSpPr>
        <p:spPr>
          <a:xfrm>
            <a:off x="381000" y="914400"/>
            <a:ext cx="8534400" cy="5486400"/>
          </a:xfrm>
        </p:spPr>
        <p:txBody>
          <a:bodyPr>
            <a:noAutofit/>
          </a:bodyPr>
          <a:lstStyle/>
          <a:p>
            <a:pPr marL="609600" indent="-609600" eaLnBrk="1" hangingPunct="1">
              <a:buFontTx/>
              <a:buAutoNum type="arabicPeriod" startAt="3"/>
            </a:pPr>
            <a:r>
              <a:rPr lang="en-US" sz="2800" dirty="0" smtClean="0">
                <a:solidFill>
                  <a:srgbClr val="FF0000"/>
                </a:solidFill>
                <a:latin typeface="Berlin Sans FB" pitchFamily="34" charset="0"/>
              </a:rPr>
              <a:t>Statistical Learning and Critical periods: </a:t>
            </a:r>
            <a:r>
              <a:rPr lang="en-US" sz="2800" dirty="0" smtClean="0">
                <a:latin typeface="Berlin Sans FB" pitchFamily="34" charset="0"/>
              </a:rPr>
              <a:t>We learn to recognize breaks in words before our first birthday.  These statistical analysis are learned during </a:t>
            </a:r>
            <a:r>
              <a:rPr lang="en-US" sz="2800" b="1" dirty="0" smtClean="0">
                <a:latin typeface="Berlin Sans FB" pitchFamily="34" charset="0"/>
              </a:rPr>
              <a:t>critical periods </a:t>
            </a:r>
            <a:r>
              <a:rPr lang="en-US" sz="2800" dirty="0" smtClean="0">
                <a:latin typeface="Berlin Sans FB" pitchFamily="34" charset="0"/>
              </a:rPr>
              <a:t>of child development</a:t>
            </a:r>
            <a:r>
              <a:rPr lang="en-US" sz="2800" dirty="0">
                <a:latin typeface="Berlin Sans FB" pitchFamily="34" charset="0"/>
              </a:rPr>
              <a:t> </a:t>
            </a:r>
            <a:r>
              <a:rPr lang="en-US" sz="2800" dirty="0" smtClean="0">
                <a:latin typeface="Berlin Sans FB" pitchFamily="34" charset="0"/>
              </a:rPr>
              <a:t>and if go unstimulated, will lose ability to fully master language</a:t>
            </a:r>
            <a:endParaRPr lang="en-US" sz="2800" dirty="0">
              <a:latin typeface="Berlin Sans FB" pitchFamily="34" charset="0"/>
            </a:endParaRPr>
          </a:p>
          <a:p>
            <a:pPr marL="0" indent="0" eaLnBrk="1" hangingPunct="1">
              <a:buNone/>
            </a:pPr>
            <a:endParaRPr lang="en-US" sz="1200" dirty="0" smtClean="0">
              <a:latin typeface="Berlin Sans FB" pitchFamily="34" charset="0"/>
            </a:endParaRPr>
          </a:p>
          <a:p>
            <a:pPr marL="0" indent="0" eaLnBrk="1" hangingPunct="1">
              <a:buNone/>
            </a:pPr>
            <a:r>
              <a:rPr lang="en-US" sz="2400" dirty="0" smtClean="0">
                <a:latin typeface="Berlin Sans FB" pitchFamily="34" charset="0"/>
              </a:rPr>
              <a:t>---</a:t>
            </a:r>
            <a:r>
              <a:rPr lang="en-US" sz="2400" dirty="0" err="1" smtClean="0">
                <a:latin typeface="Berlin Sans FB" pitchFamily="34" charset="0"/>
              </a:rPr>
              <a:t>Lenneberg</a:t>
            </a:r>
            <a:r>
              <a:rPr lang="en-US" sz="2400" dirty="0" smtClean="0">
                <a:latin typeface="Berlin Sans FB" pitchFamily="34" charset="0"/>
              </a:rPr>
              <a:t> (1967) believed human</a:t>
            </a:r>
          </a:p>
          <a:p>
            <a:pPr marL="0" indent="0" eaLnBrk="1" hangingPunct="1">
              <a:buNone/>
            </a:pPr>
            <a:r>
              <a:rPr lang="en-US" sz="2400" dirty="0" smtClean="0">
                <a:latin typeface="Berlin Sans FB" pitchFamily="34" charset="0"/>
              </a:rPr>
              <a:t> language acquisition is an example of </a:t>
            </a:r>
          </a:p>
          <a:p>
            <a:pPr marL="0" indent="0" eaLnBrk="1" hangingPunct="1">
              <a:buNone/>
            </a:pPr>
            <a:r>
              <a:rPr lang="en-US" sz="2400" dirty="0" smtClean="0">
                <a:latin typeface="Berlin Sans FB" pitchFamily="34" charset="0"/>
              </a:rPr>
              <a:t>biologically constrained learning, governed</a:t>
            </a:r>
          </a:p>
          <a:p>
            <a:pPr marL="0" indent="0" eaLnBrk="1" hangingPunct="1">
              <a:buNone/>
            </a:pPr>
            <a:r>
              <a:rPr lang="en-US" sz="2400" dirty="0" smtClean="0">
                <a:latin typeface="Berlin Sans FB" pitchFamily="34" charset="0"/>
              </a:rPr>
              <a:t>by a critical period of development, must</a:t>
            </a:r>
          </a:p>
          <a:p>
            <a:pPr marL="0" indent="0" eaLnBrk="1" hangingPunct="1">
              <a:buNone/>
            </a:pPr>
            <a:r>
              <a:rPr lang="en-US" sz="2400" dirty="0" smtClean="0">
                <a:latin typeface="Berlin Sans FB" pitchFamily="34" charset="0"/>
              </a:rPr>
              <a:t> occur before puberty b/c of brain</a:t>
            </a:r>
          </a:p>
          <a:p>
            <a:pPr marL="0" indent="0" eaLnBrk="1" hangingPunct="1">
              <a:buNone/>
            </a:pPr>
            <a:r>
              <a:rPr lang="en-US" sz="2400" dirty="0" smtClean="0">
                <a:latin typeface="Berlin Sans FB" pitchFamily="34" charset="0"/>
              </a:rPr>
              <a:t> maturation  (GENIE study)</a:t>
            </a:r>
          </a:p>
          <a:p>
            <a:pPr marL="609600" indent="-609600" eaLnBrk="1" hangingPunct="1">
              <a:buFontTx/>
              <a:buAutoNum type="arabicPeriod" startAt="3"/>
            </a:pPr>
            <a:endParaRPr lang="en-US" sz="2800" dirty="0" smtClean="0">
              <a:latin typeface="Berlin Sans FB" pitchFamily="34" charset="0"/>
            </a:endParaRPr>
          </a:p>
          <a:p>
            <a:pPr marL="0" indent="0" eaLnBrk="1" hangingPunct="1">
              <a:buNone/>
            </a:pPr>
            <a:endParaRPr lang="en-US" sz="2800" u="sng" dirty="0">
              <a:latin typeface="Berlin Sans FB" pitchFamily="34" charset="0"/>
            </a:endParaRPr>
          </a:p>
        </p:txBody>
      </p:sp>
      <p:pic>
        <p:nvPicPr>
          <p:cNvPr id="3" name="Picture 2"/>
          <p:cNvPicPr>
            <a:picLocks noChangeAspect="1"/>
          </p:cNvPicPr>
          <p:nvPr/>
        </p:nvPicPr>
        <p:blipFill>
          <a:blip r:embed="rId3"/>
          <a:stretch>
            <a:fillRect/>
          </a:stretch>
        </p:blipFill>
        <p:spPr>
          <a:xfrm>
            <a:off x="6019800" y="3261519"/>
            <a:ext cx="2154365" cy="3276600"/>
          </a:xfrm>
          <a:prstGeom prst="rect">
            <a:avLst/>
          </a:prstGeom>
        </p:spPr>
      </p:pic>
    </p:spTree>
    <p:extLst>
      <p:ext uri="{BB962C8B-B14F-4D97-AF65-F5344CB8AC3E}">
        <p14:creationId xmlns:p14="http://schemas.microsoft.com/office/powerpoint/2010/main" val="170149166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671513" y="271463"/>
            <a:ext cx="7772400" cy="1143000"/>
          </a:xfrm>
        </p:spPr>
        <p:txBody>
          <a:bodyPr/>
          <a:lstStyle/>
          <a:p>
            <a:pPr eaLnBrk="1" hangingPunct="1"/>
            <a:r>
              <a:rPr lang="en-US" sz="4000" dirty="0" smtClean="0">
                <a:latin typeface="Berlin Sans FB" pitchFamily="34" charset="0"/>
              </a:rPr>
              <a:t>Genes, Brain &amp; Language</a:t>
            </a:r>
          </a:p>
        </p:txBody>
      </p:sp>
      <p:sp>
        <p:nvSpPr>
          <p:cNvPr id="22532" name="Rectangle 3"/>
          <p:cNvSpPr>
            <a:spLocks noGrp="1" noChangeArrowheads="1"/>
          </p:cNvSpPr>
          <p:nvPr>
            <p:ph type="body" sz="half" idx="1"/>
          </p:nvPr>
        </p:nvSpPr>
        <p:spPr>
          <a:xfrm>
            <a:off x="900113" y="1524000"/>
            <a:ext cx="7315200" cy="1371600"/>
          </a:xfrm>
        </p:spPr>
        <p:txBody>
          <a:bodyPr/>
          <a:lstStyle/>
          <a:p>
            <a:pPr marL="0" indent="0" algn="ctr" eaLnBrk="1" hangingPunct="1">
              <a:lnSpc>
                <a:spcPct val="90000"/>
              </a:lnSpc>
              <a:buFont typeface="Wingdings" pitchFamily="2" charset="2"/>
              <a:buNone/>
            </a:pPr>
            <a:r>
              <a:rPr lang="en-US" altLang="en-US" sz="2800" dirty="0" smtClean="0">
                <a:latin typeface="Berlin Sans FB" pitchFamily="34" charset="0"/>
              </a:rPr>
              <a:t>Genes design the mechanisms for a language, and experience modifies the brain.</a:t>
            </a:r>
          </a:p>
        </p:txBody>
      </p:sp>
      <p:pic>
        <p:nvPicPr>
          <p:cNvPr id="22533" name="Picture 4" descr="12673_MyersPsy8e_fi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000250" y="2520950"/>
            <a:ext cx="5110163" cy="4164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4" name="Text Box 5"/>
          <p:cNvSpPr txBox="1">
            <a:spLocks noChangeArrowheads="1"/>
          </p:cNvSpPr>
          <p:nvPr/>
        </p:nvSpPr>
        <p:spPr bwMode="auto">
          <a:xfrm rot="-5400000">
            <a:off x="2963127" y="3042980"/>
            <a:ext cx="126829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600" dirty="0">
                <a:latin typeface="Berlin Sans FB" pitchFamily="34" charset="0"/>
              </a:rPr>
              <a:t>Michael Newman/ Photo Edit, Inc.</a:t>
            </a:r>
          </a:p>
        </p:txBody>
      </p:sp>
      <p:sp>
        <p:nvSpPr>
          <p:cNvPr id="22535" name="Text Box 6"/>
          <p:cNvSpPr txBox="1">
            <a:spLocks noChangeArrowheads="1"/>
          </p:cNvSpPr>
          <p:nvPr/>
        </p:nvSpPr>
        <p:spPr bwMode="auto">
          <a:xfrm rot="-5400000">
            <a:off x="1223168" y="4034632"/>
            <a:ext cx="1395413"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600" dirty="0">
                <a:latin typeface="Berlin Sans FB" pitchFamily="34" charset="0"/>
              </a:rPr>
              <a:t>Eye of Science/ Photo Researchers, Inc.</a:t>
            </a:r>
          </a:p>
        </p:txBody>
      </p:sp>
      <p:sp>
        <p:nvSpPr>
          <p:cNvPr id="22536" name="Text Box 7"/>
          <p:cNvSpPr txBox="1">
            <a:spLocks noChangeArrowheads="1"/>
          </p:cNvSpPr>
          <p:nvPr/>
        </p:nvSpPr>
        <p:spPr bwMode="auto">
          <a:xfrm rot="-5400000">
            <a:off x="4899443" y="3693061"/>
            <a:ext cx="135806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600" dirty="0">
                <a:latin typeface="Berlin Sans FB" pitchFamily="34" charset="0"/>
              </a:rPr>
              <a:t>David Hume </a:t>
            </a:r>
            <a:r>
              <a:rPr lang="en-US" sz="600" dirty="0" err="1">
                <a:latin typeface="Berlin Sans FB" pitchFamily="34" charset="0"/>
              </a:rPr>
              <a:t>Kennerly</a:t>
            </a:r>
            <a:r>
              <a:rPr lang="en-US" sz="600" dirty="0">
                <a:latin typeface="Berlin Sans FB" pitchFamily="34" charset="0"/>
              </a:rPr>
              <a:t>/ Getty Images</a:t>
            </a:r>
          </a:p>
        </p:txBody>
      </p:sp>
    </p:spTree>
    <p:extLst>
      <p:ext uri="{BB962C8B-B14F-4D97-AF65-F5344CB8AC3E}">
        <p14:creationId xmlns:p14="http://schemas.microsoft.com/office/powerpoint/2010/main" val="1116268438"/>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671513" y="276225"/>
            <a:ext cx="7772400" cy="1143000"/>
          </a:xfrm>
        </p:spPr>
        <p:txBody>
          <a:bodyPr/>
          <a:lstStyle/>
          <a:p>
            <a:pPr eaLnBrk="1" hangingPunct="1"/>
            <a:r>
              <a:rPr lang="en-US" sz="4000" dirty="0" smtClean="0">
                <a:latin typeface="Berlin Sans FB" pitchFamily="34" charset="0"/>
              </a:rPr>
              <a:t>Language &amp; Age</a:t>
            </a:r>
          </a:p>
        </p:txBody>
      </p:sp>
      <p:sp>
        <p:nvSpPr>
          <p:cNvPr id="23556" name="Rectangle 3"/>
          <p:cNvSpPr>
            <a:spLocks noGrp="1" noChangeArrowheads="1"/>
          </p:cNvSpPr>
          <p:nvPr>
            <p:ph type="body" sz="half" idx="1"/>
          </p:nvPr>
        </p:nvSpPr>
        <p:spPr>
          <a:xfrm>
            <a:off x="785813" y="1600200"/>
            <a:ext cx="7543800" cy="533400"/>
          </a:xfrm>
        </p:spPr>
        <p:txBody>
          <a:bodyPr/>
          <a:lstStyle/>
          <a:p>
            <a:pPr marL="0" indent="0" algn="ctr" eaLnBrk="1" hangingPunct="1">
              <a:buFont typeface="Wingdings" pitchFamily="2" charset="2"/>
              <a:buNone/>
            </a:pPr>
            <a:r>
              <a:rPr lang="en-US" altLang="en-US" sz="2800" dirty="0" smtClean="0">
                <a:latin typeface="Berlin Sans FB" pitchFamily="34" charset="0"/>
              </a:rPr>
              <a:t>New language learning gets harder with age.</a:t>
            </a:r>
          </a:p>
        </p:txBody>
      </p:sp>
      <p:pic>
        <p:nvPicPr>
          <p:cNvPr id="23557" name="Picture 4" descr="figure-29-03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047875" y="2193925"/>
            <a:ext cx="5005388" cy="4440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09312202"/>
      </p:ext>
    </p:extLst>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671513" y="276225"/>
            <a:ext cx="7772400" cy="1143000"/>
          </a:xfrm>
        </p:spPr>
        <p:txBody>
          <a:bodyPr/>
          <a:lstStyle/>
          <a:p>
            <a:pPr eaLnBrk="1" hangingPunct="1"/>
            <a:r>
              <a:rPr lang="en-US" sz="4000" dirty="0" smtClean="0">
                <a:latin typeface="Berlin Sans FB" pitchFamily="34" charset="0"/>
              </a:rPr>
              <a:t>Language &amp; Thinking</a:t>
            </a:r>
          </a:p>
        </p:txBody>
      </p:sp>
      <p:sp>
        <p:nvSpPr>
          <p:cNvPr id="24580" name="Rectangle 3"/>
          <p:cNvSpPr>
            <a:spLocks noGrp="1" noChangeArrowheads="1"/>
          </p:cNvSpPr>
          <p:nvPr>
            <p:ph type="body" sz="half" idx="1"/>
          </p:nvPr>
        </p:nvSpPr>
        <p:spPr>
          <a:xfrm>
            <a:off x="671513" y="1614488"/>
            <a:ext cx="7772400" cy="671512"/>
          </a:xfrm>
        </p:spPr>
        <p:txBody>
          <a:bodyPr/>
          <a:lstStyle/>
          <a:p>
            <a:pPr marL="0" indent="0" algn="ctr" eaLnBrk="1" hangingPunct="1">
              <a:buFont typeface="Wingdings" pitchFamily="2" charset="2"/>
              <a:buNone/>
            </a:pPr>
            <a:r>
              <a:rPr lang="en-US" sz="2800" dirty="0" smtClean="0">
                <a:latin typeface="Berlin Sans FB" pitchFamily="34" charset="0"/>
              </a:rPr>
              <a:t>Thinking and language intricately intertwine.</a:t>
            </a:r>
          </a:p>
        </p:txBody>
      </p:sp>
      <p:pic>
        <p:nvPicPr>
          <p:cNvPr id="24581" name="Picture 4" descr="Thinki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557463" y="2209800"/>
            <a:ext cx="4013200"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2" name="Text Box 5"/>
          <p:cNvSpPr txBox="1">
            <a:spLocks noChangeArrowheads="1"/>
          </p:cNvSpPr>
          <p:nvPr/>
        </p:nvSpPr>
        <p:spPr bwMode="auto">
          <a:xfrm rot="5400000">
            <a:off x="5262478" y="4936009"/>
            <a:ext cx="113364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900" dirty="0">
                <a:latin typeface="Berlin Sans FB" pitchFamily="34" charset="0"/>
              </a:rPr>
              <a:t>Rubber Ball/ Almay</a:t>
            </a:r>
          </a:p>
        </p:txBody>
      </p:sp>
    </p:spTree>
    <p:extLst>
      <p:ext uri="{BB962C8B-B14F-4D97-AF65-F5344CB8AC3E}">
        <p14:creationId xmlns:p14="http://schemas.microsoft.com/office/powerpoint/2010/main" val="3407685585"/>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671513" y="261938"/>
            <a:ext cx="7772400" cy="1143000"/>
          </a:xfrm>
        </p:spPr>
        <p:txBody>
          <a:bodyPr/>
          <a:lstStyle/>
          <a:p>
            <a:pPr eaLnBrk="1" hangingPunct="1"/>
            <a:r>
              <a:rPr lang="en-US" sz="4000" dirty="0" smtClean="0">
                <a:latin typeface="Berlin Sans FB" pitchFamily="34" charset="0"/>
              </a:rPr>
              <a:t>Language influences Thinking</a:t>
            </a:r>
          </a:p>
        </p:txBody>
      </p:sp>
      <p:sp>
        <p:nvSpPr>
          <p:cNvPr id="25604" name="Rectangle 3"/>
          <p:cNvSpPr>
            <a:spLocks noGrp="1" noChangeArrowheads="1"/>
          </p:cNvSpPr>
          <p:nvPr>
            <p:ph type="body" sz="half" idx="1"/>
          </p:nvPr>
        </p:nvSpPr>
        <p:spPr>
          <a:xfrm>
            <a:off x="642938" y="1600200"/>
            <a:ext cx="7967662" cy="4953000"/>
          </a:xfrm>
        </p:spPr>
        <p:txBody>
          <a:bodyPr>
            <a:normAutofit/>
          </a:bodyPr>
          <a:lstStyle/>
          <a:p>
            <a:pPr marL="0" indent="0" eaLnBrk="1" hangingPunct="1">
              <a:buFont typeface="Wingdings" pitchFamily="2" charset="2"/>
              <a:buNone/>
            </a:pPr>
            <a:r>
              <a:rPr lang="en-US" altLang="en-US" sz="2800" dirty="0" smtClean="0">
                <a:solidFill>
                  <a:srgbClr val="FF0000"/>
                </a:solidFill>
                <a:latin typeface="Berlin Sans FB" pitchFamily="34" charset="0"/>
              </a:rPr>
              <a:t>Linguistic Determinism:</a:t>
            </a:r>
            <a:r>
              <a:rPr lang="en-US" altLang="en-US" sz="2800" dirty="0" smtClean="0">
                <a:solidFill>
                  <a:srgbClr val="6600CC"/>
                </a:solidFill>
                <a:latin typeface="Berlin Sans FB" pitchFamily="34" charset="0"/>
              </a:rPr>
              <a:t> </a:t>
            </a:r>
            <a:r>
              <a:rPr lang="en-US" altLang="en-US" sz="2800" dirty="0" smtClean="0">
                <a:latin typeface="Berlin Sans FB" pitchFamily="34" charset="0"/>
              </a:rPr>
              <a:t>Whorf’s (1956) suggested that language determines the way we think, sometimes referred to linguistic relativity</a:t>
            </a:r>
          </a:p>
          <a:p>
            <a:pPr marL="0" indent="0" eaLnBrk="1" hangingPunct="1">
              <a:buFont typeface="Wingdings" pitchFamily="2" charset="2"/>
              <a:buNone/>
            </a:pPr>
            <a:endParaRPr lang="en-US" sz="2800" dirty="0">
              <a:latin typeface="Berlin Sans FB" pitchFamily="34" charset="0"/>
            </a:endParaRPr>
          </a:p>
          <a:p>
            <a:pPr marL="0" indent="0" eaLnBrk="1" hangingPunct="1">
              <a:buFont typeface="Wingdings" pitchFamily="2" charset="2"/>
              <a:buNone/>
            </a:pPr>
            <a:r>
              <a:rPr lang="en-US" sz="2800" dirty="0" smtClean="0">
                <a:latin typeface="Berlin Sans FB" pitchFamily="34" charset="0"/>
              </a:rPr>
              <a:t>-Hopi, he noted, did not have past tense for verbs therefore Hopis could not think readily about the past.</a:t>
            </a:r>
          </a:p>
          <a:p>
            <a:pPr marL="0" indent="0" eaLnBrk="1" hangingPunct="1">
              <a:buFont typeface="Wingdings" pitchFamily="2" charset="2"/>
              <a:buNone/>
            </a:pPr>
            <a:endParaRPr lang="en-US" sz="2800" dirty="0">
              <a:latin typeface="Berlin Sans FB" pitchFamily="34" charset="0"/>
            </a:endParaRPr>
          </a:p>
          <a:p>
            <a:pPr marL="0" indent="0" eaLnBrk="1" hangingPunct="1">
              <a:buFont typeface="Wingdings" pitchFamily="2" charset="2"/>
              <a:buNone/>
            </a:pPr>
            <a:r>
              <a:rPr lang="en-US" sz="2800" dirty="0" smtClean="0">
                <a:latin typeface="Berlin Sans FB" pitchFamily="34" charset="0"/>
              </a:rPr>
              <a:t>-Indigenous peoples near the Arctic Circle (not </a:t>
            </a:r>
            <a:r>
              <a:rPr lang="en-US" sz="2800" dirty="0" err="1" smtClean="0">
                <a:latin typeface="Berlin Sans FB" pitchFamily="34" charset="0"/>
              </a:rPr>
              <a:t>eskimos</a:t>
            </a:r>
            <a:r>
              <a:rPr lang="en-US" sz="2800" dirty="0" smtClean="0">
                <a:latin typeface="Berlin Sans FB" pitchFamily="34" charset="0"/>
              </a:rPr>
              <a:t>) have 50 words for “snow”</a:t>
            </a:r>
          </a:p>
        </p:txBody>
      </p:sp>
    </p:spTree>
    <p:extLst>
      <p:ext uri="{BB962C8B-B14F-4D97-AF65-F5344CB8AC3E}">
        <p14:creationId xmlns:p14="http://schemas.microsoft.com/office/powerpoint/2010/main" val="15263080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671513" y="261938"/>
            <a:ext cx="7772400" cy="1143000"/>
          </a:xfrm>
        </p:spPr>
        <p:txBody>
          <a:bodyPr/>
          <a:lstStyle/>
          <a:p>
            <a:pPr eaLnBrk="1" hangingPunct="1"/>
            <a:r>
              <a:rPr lang="en-US" sz="4000" dirty="0" smtClean="0">
                <a:latin typeface="Berlin Sans FB" pitchFamily="34" charset="0"/>
              </a:rPr>
              <a:t>Language influences Thinking</a:t>
            </a:r>
          </a:p>
        </p:txBody>
      </p:sp>
      <p:sp>
        <p:nvSpPr>
          <p:cNvPr id="26628" name="Rectangle 3"/>
          <p:cNvSpPr>
            <a:spLocks noGrp="1" noChangeArrowheads="1"/>
          </p:cNvSpPr>
          <p:nvPr>
            <p:ph type="body" sz="half" idx="1"/>
          </p:nvPr>
        </p:nvSpPr>
        <p:spPr>
          <a:xfrm>
            <a:off x="566738" y="1600200"/>
            <a:ext cx="7967662" cy="2286000"/>
          </a:xfrm>
        </p:spPr>
        <p:txBody>
          <a:bodyPr/>
          <a:lstStyle/>
          <a:p>
            <a:pPr marL="0" indent="0" algn="ctr" eaLnBrk="1" hangingPunct="1">
              <a:buFont typeface="Wingdings" pitchFamily="2" charset="2"/>
              <a:buNone/>
            </a:pPr>
            <a:r>
              <a:rPr lang="en-US" altLang="en-US" sz="2800" dirty="0" smtClean="0">
                <a:latin typeface="Berlin Sans FB" pitchFamily="34" charset="0"/>
              </a:rPr>
              <a:t>When a language provides words for objects or events we can think about these objects more clearly and retain them. It is easier to think about two colors with two different names</a:t>
            </a:r>
            <a:endParaRPr lang="en-US" sz="2800" dirty="0" smtClean="0">
              <a:latin typeface="Berlin Sans FB" pitchFamily="34" charset="0"/>
            </a:endParaRPr>
          </a:p>
        </p:txBody>
      </p:sp>
      <p:pic>
        <p:nvPicPr>
          <p:cNvPr id="1026" name="Picture 2" descr="http://farm3.static.flickr.com/2695/4279603563_b0b0468d8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4950" y="3552444"/>
            <a:ext cx="3467100" cy="29817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43000" y="4504688"/>
            <a:ext cx="3886200" cy="1077218"/>
          </a:xfrm>
          <a:prstGeom prst="rect">
            <a:avLst/>
          </a:prstGeom>
          <a:noFill/>
        </p:spPr>
        <p:txBody>
          <a:bodyPr wrap="square" rtlCol="0">
            <a:spAutoFit/>
          </a:bodyPr>
          <a:lstStyle/>
          <a:p>
            <a:r>
              <a:rPr lang="en-US" sz="3200" dirty="0" smtClean="0">
                <a:latin typeface="Berlin Sans FB" pitchFamily="34" charset="0"/>
              </a:rPr>
              <a:t>“Can you give me the blue crayon?”</a:t>
            </a:r>
            <a:endParaRPr lang="en-US" sz="3200" dirty="0">
              <a:latin typeface="Berlin Sans FB" pitchFamily="34" charset="0"/>
            </a:endParaRPr>
          </a:p>
        </p:txBody>
      </p:sp>
    </p:spTree>
    <p:extLst>
      <p:ext uri="{BB962C8B-B14F-4D97-AF65-F5344CB8AC3E}">
        <p14:creationId xmlns:p14="http://schemas.microsoft.com/office/powerpoint/2010/main" val="2727129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639762"/>
          </a:xfrm>
        </p:spPr>
        <p:txBody>
          <a:bodyPr>
            <a:normAutofit fontScale="90000"/>
          </a:bodyPr>
          <a:lstStyle/>
          <a:p>
            <a:r>
              <a:rPr lang="en-US" dirty="0" smtClean="0">
                <a:latin typeface="Berlin Sans FB" pitchFamily="34" charset="0"/>
              </a:rPr>
              <a:t>Whorf observed…</a:t>
            </a:r>
            <a:endParaRPr lang="en-US" dirty="0">
              <a:latin typeface="Berlin Sans FB" pitchFamily="34" charset="0"/>
            </a:endParaRPr>
          </a:p>
        </p:txBody>
      </p:sp>
      <p:sp>
        <p:nvSpPr>
          <p:cNvPr id="7" name="Content Placeholder 6"/>
          <p:cNvSpPr>
            <a:spLocks noGrp="1"/>
          </p:cNvSpPr>
          <p:nvPr>
            <p:ph idx="1"/>
          </p:nvPr>
        </p:nvSpPr>
        <p:spPr>
          <a:xfrm>
            <a:off x="76200" y="990600"/>
            <a:ext cx="8915400" cy="5638800"/>
          </a:xfrm>
        </p:spPr>
        <p:txBody>
          <a:bodyPr>
            <a:normAutofit/>
          </a:bodyPr>
          <a:lstStyle/>
          <a:p>
            <a:r>
              <a:rPr lang="en-US" dirty="0">
                <a:latin typeface="Berlin Sans FB" pitchFamily="34" charset="0"/>
              </a:rPr>
              <a:t>On inspecting a chemical plant he once observed that the plant had two storage rooms for gasoline barrels, one for the full barrels and one for the empty ones. He further noticed that while no employees smoked cigarettes in the room for full barrels no-one minded smoking in the room with empty barrels, although this was potentially much more dangerous due to the highly flammable vapors that still existed in the barrels. He concluded that the use of the word </a:t>
            </a:r>
            <a:r>
              <a:rPr lang="en-US" i="1" dirty="0">
                <a:latin typeface="Berlin Sans FB" pitchFamily="34" charset="0"/>
              </a:rPr>
              <a:t>empty</a:t>
            </a:r>
            <a:r>
              <a:rPr lang="en-US" dirty="0">
                <a:latin typeface="Berlin Sans FB" pitchFamily="34" charset="0"/>
              </a:rPr>
              <a:t> in connection to the barrels had led the workers to unconsciously regard them as harmless, although consciously they were probably aware of the risk of explosion from the vapors. </a:t>
            </a:r>
          </a:p>
        </p:txBody>
      </p:sp>
    </p:spTree>
    <p:extLst>
      <p:ext uri="{BB962C8B-B14F-4D97-AF65-F5344CB8AC3E}">
        <p14:creationId xmlns:p14="http://schemas.microsoft.com/office/powerpoint/2010/main" val="126720436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a:xfrm>
            <a:off x="672306" y="-152400"/>
            <a:ext cx="7772400" cy="1143000"/>
          </a:xfrm>
        </p:spPr>
        <p:txBody>
          <a:bodyPr/>
          <a:lstStyle/>
          <a:p>
            <a:pPr eaLnBrk="1" hangingPunct="1"/>
            <a:r>
              <a:rPr lang="en-US" sz="4000" dirty="0" smtClean="0">
                <a:latin typeface="Berlin Sans FB" pitchFamily="34" charset="0"/>
              </a:rPr>
              <a:t>Thinking in Images</a:t>
            </a:r>
          </a:p>
        </p:txBody>
      </p:sp>
      <p:sp>
        <p:nvSpPr>
          <p:cNvPr id="29700" name="Rectangle 3"/>
          <p:cNvSpPr>
            <a:spLocks noGrp="1" noChangeArrowheads="1"/>
          </p:cNvSpPr>
          <p:nvPr>
            <p:ph type="body" sz="half" idx="1"/>
          </p:nvPr>
        </p:nvSpPr>
        <p:spPr>
          <a:xfrm>
            <a:off x="153421" y="914400"/>
            <a:ext cx="8839199" cy="2819400"/>
          </a:xfrm>
        </p:spPr>
        <p:txBody>
          <a:bodyPr>
            <a:normAutofit/>
          </a:bodyPr>
          <a:lstStyle/>
          <a:p>
            <a:pPr marL="0" indent="0" algn="ctr">
              <a:buNone/>
            </a:pPr>
            <a:r>
              <a:rPr lang="en-US" altLang="en-US" sz="2800" dirty="0" smtClean="0">
                <a:latin typeface="Berlin Sans FB" pitchFamily="34" charset="0"/>
              </a:rPr>
              <a:t>To a large extent thinking is language based. Like when alone we talk to ourselves. However, we also think in images</a:t>
            </a:r>
            <a:r>
              <a:rPr lang="en-US" altLang="en-US" sz="2800" dirty="0">
                <a:latin typeface="Berlin Sans FB" pitchFamily="34" charset="0"/>
              </a:rPr>
              <a:t>. That is, the words we possess determine the things that we can know. If we have an experience, we are confined not just in our communication of it, but also in our knowledge of it, by the words we possess.</a:t>
            </a:r>
          </a:p>
          <a:p>
            <a:pPr marL="0" indent="0" algn="ctr">
              <a:buNone/>
            </a:pPr>
            <a:endParaRPr lang="en-US" altLang="en-US" sz="2800" dirty="0">
              <a:latin typeface="Berlin Sans FB" pitchFamily="34" charset="0"/>
            </a:endParaRPr>
          </a:p>
          <a:p>
            <a:pPr marL="0" indent="0" algn="ctr" eaLnBrk="1" hangingPunct="1">
              <a:buFont typeface="Wingdings" pitchFamily="2" charset="2"/>
              <a:buNone/>
            </a:pPr>
            <a:endParaRPr lang="en-US" sz="2800" dirty="0" smtClean="0">
              <a:latin typeface="Berlin Sans FB" pitchFamily="34" charset="0"/>
            </a:endParaRPr>
          </a:p>
        </p:txBody>
      </p:sp>
      <p:sp>
        <p:nvSpPr>
          <p:cNvPr id="1326084" name="Rectangle 4"/>
          <p:cNvSpPr>
            <a:spLocks noChangeArrowheads="1"/>
          </p:cNvSpPr>
          <p:nvPr/>
        </p:nvSpPr>
        <p:spPr bwMode="auto">
          <a:xfrm>
            <a:off x="1816100" y="5805488"/>
            <a:ext cx="5484813" cy="547688"/>
          </a:xfrm>
          <a:prstGeom prst="rect">
            <a:avLst/>
          </a:prstGeom>
          <a:solidFill>
            <a:srgbClr val="FFB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20000"/>
              </a:spcBef>
            </a:pPr>
            <a:r>
              <a:rPr lang="en-US" sz="2400" dirty="0">
                <a:latin typeface="Berlin Sans FB" pitchFamily="34" charset="0"/>
              </a:rPr>
              <a:t> 2. When we are riding our bicycle.</a:t>
            </a:r>
          </a:p>
        </p:txBody>
      </p:sp>
      <p:sp>
        <p:nvSpPr>
          <p:cNvPr id="1326085" name="Rectangle 5"/>
          <p:cNvSpPr>
            <a:spLocks noChangeArrowheads="1"/>
          </p:cNvSpPr>
          <p:nvPr/>
        </p:nvSpPr>
        <p:spPr bwMode="auto">
          <a:xfrm>
            <a:off x="1819729" y="5029200"/>
            <a:ext cx="5484813" cy="547687"/>
          </a:xfrm>
          <a:prstGeom prst="rect">
            <a:avLst/>
          </a:prstGeom>
          <a:solidFill>
            <a:srgbClr val="FFB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2400" dirty="0">
                <a:latin typeface="Berlin Sans FB" pitchFamily="34" charset="0"/>
              </a:rPr>
              <a:t> 1. When we open the hot water tap.</a:t>
            </a:r>
          </a:p>
        </p:txBody>
      </p:sp>
      <p:sp>
        <p:nvSpPr>
          <p:cNvPr id="1326086" name="Rectangle 6"/>
          <p:cNvSpPr>
            <a:spLocks noChangeArrowheads="1"/>
          </p:cNvSpPr>
          <p:nvPr/>
        </p:nvSpPr>
        <p:spPr bwMode="auto">
          <a:xfrm>
            <a:off x="1830615" y="4343400"/>
            <a:ext cx="5484813" cy="547687"/>
          </a:xfrm>
          <a:prstGeom prst="rect">
            <a:avLst/>
          </a:prstGeom>
          <a:solidFill>
            <a:srgbClr val="47C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20000"/>
              </a:spcBef>
            </a:pPr>
            <a:r>
              <a:rPr lang="en-US" sz="2400" dirty="0">
                <a:latin typeface="Berlin Sans FB" pitchFamily="34" charset="0"/>
              </a:rPr>
              <a:t>We don’t think in words, when:</a:t>
            </a:r>
          </a:p>
        </p:txBody>
      </p:sp>
    </p:spTree>
    <p:extLst>
      <p:ext uri="{BB962C8B-B14F-4D97-AF65-F5344CB8AC3E}">
        <p14:creationId xmlns:p14="http://schemas.microsoft.com/office/powerpoint/2010/main" val="23428724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26086"/>
                                        </p:tgtEl>
                                        <p:attrNameLst>
                                          <p:attrName>style.visibility</p:attrName>
                                        </p:attrNameLst>
                                      </p:cBhvr>
                                      <p:to>
                                        <p:strVal val="visible"/>
                                      </p:to>
                                    </p:set>
                                    <p:animEffect transition="in" filter="dissolve">
                                      <p:cBhvr>
                                        <p:cTn id="7" dur="500"/>
                                        <p:tgtEl>
                                          <p:spTgt spid="13260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26085"/>
                                        </p:tgtEl>
                                        <p:attrNameLst>
                                          <p:attrName>style.visibility</p:attrName>
                                        </p:attrNameLst>
                                      </p:cBhvr>
                                      <p:to>
                                        <p:strVal val="visible"/>
                                      </p:to>
                                    </p:set>
                                    <p:animEffect transition="in" filter="dissolve">
                                      <p:cBhvr>
                                        <p:cTn id="12" dur="500"/>
                                        <p:tgtEl>
                                          <p:spTgt spid="13260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26084"/>
                                        </p:tgtEl>
                                        <p:attrNameLst>
                                          <p:attrName>style.visibility</p:attrName>
                                        </p:attrNameLst>
                                      </p:cBhvr>
                                      <p:to>
                                        <p:strVal val="visible"/>
                                      </p:to>
                                    </p:set>
                                    <p:animEffect transition="in" filter="dissolve">
                                      <p:cBhvr>
                                        <p:cTn id="17" dur="500"/>
                                        <p:tgtEl>
                                          <p:spTgt spid="132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6084" grpId="0" animBg="1"/>
      <p:bldP spid="1326085" grpId="0" animBg="1"/>
      <p:bldP spid="1326086"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671513" y="261938"/>
            <a:ext cx="7772400" cy="1143000"/>
          </a:xfrm>
        </p:spPr>
        <p:txBody>
          <a:bodyPr/>
          <a:lstStyle/>
          <a:p>
            <a:pPr eaLnBrk="1" hangingPunct="1"/>
            <a:r>
              <a:rPr lang="en-US" sz="4000" dirty="0" smtClean="0">
                <a:latin typeface="Berlin Sans FB" pitchFamily="34" charset="0"/>
              </a:rPr>
              <a:t>Images and Brain</a:t>
            </a:r>
          </a:p>
        </p:txBody>
      </p:sp>
      <p:sp>
        <p:nvSpPr>
          <p:cNvPr id="30724" name="Rectangle 3"/>
          <p:cNvSpPr>
            <a:spLocks noGrp="1" noChangeArrowheads="1"/>
          </p:cNvSpPr>
          <p:nvPr>
            <p:ph type="body" sz="half" idx="1"/>
          </p:nvPr>
        </p:nvSpPr>
        <p:spPr>
          <a:xfrm>
            <a:off x="576263" y="1600200"/>
            <a:ext cx="7967662" cy="1524000"/>
          </a:xfrm>
        </p:spPr>
        <p:txBody>
          <a:bodyPr/>
          <a:lstStyle/>
          <a:p>
            <a:pPr marL="0" indent="0" algn="ctr" eaLnBrk="1" hangingPunct="1">
              <a:buFont typeface="Wingdings" pitchFamily="2" charset="2"/>
              <a:buNone/>
            </a:pPr>
            <a:r>
              <a:rPr lang="en-US" altLang="en-US" sz="2800" dirty="0" smtClean="0">
                <a:latin typeface="Berlin Sans FB" pitchFamily="34" charset="0"/>
              </a:rPr>
              <a:t>Imagining a physical activity activates the same brain regions as when actually performing the activity.</a:t>
            </a:r>
            <a:endParaRPr lang="en-US" sz="2800" dirty="0" smtClean="0">
              <a:latin typeface="Berlin Sans FB" pitchFamily="34" charset="0"/>
            </a:endParaRPr>
          </a:p>
        </p:txBody>
      </p:sp>
      <p:pic>
        <p:nvPicPr>
          <p:cNvPr id="30725" name="Picture 4" descr="12673_MyersPsy8e_fi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247775" y="3276600"/>
            <a:ext cx="6629400" cy="2892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6" name="Text Box 5"/>
          <p:cNvSpPr txBox="1">
            <a:spLocks noChangeArrowheads="1"/>
          </p:cNvSpPr>
          <p:nvPr/>
        </p:nvSpPr>
        <p:spPr bwMode="auto">
          <a:xfrm rot="5400000">
            <a:off x="7008952" y="5150322"/>
            <a:ext cx="190789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900" dirty="0">
                <a:latin typeface="Berlin Sans FB" pitchFamily="34" charset="0"/>
              </a:rPr>
              <a:t>Jean Duffy </a:t>
            </a:r>
            <a:r>
              <a:rPr lang="en-US" sz="900" dirty="0" err="1">
                <a:latin typeface="Berlin Sans FB" pitchFamily="34" charset="0"/>
              </a:rPr>
              <a:t>Decety</a:t>
            </a:r>
            <a:r>
              <a:rPr lang="en-US" sz="900" dirty="0">
                <a:latin typeface="Berlin Sans FB" pitchFamily="34" charset="0"/>
              </a:rPr>
              <a:t>, September 2003</a:t>
            </a:r>
          </a:p>
        </p:txBody>
      </p:sp>
    </p:spTree>
    <p:extLst>
      <p:ext uri="{BB962C8B-B14F-4D97-AF65-F5344CB8AC3E}">
        <p14:creationId xmlns:p14="http://schemas.microsoft.com/office/powerpoint/2010/main" val="101650199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2"/>
          <p:cNvSpPr>
            <a:spLocks noGrp="1" noChangeArrowheads="1"/>
          </p:cNvSpPr>
          <p:nvPr>
            <p:ph type="title"/>
          </p:nvPr>
        </p:nvSpPr>
        <p:spPr>
          <a:xfrm>
            <a:off x="685800" y="261938"/>
            <a:ext cx="7772400" cy="1143000"/>
          </a:xfrm>
        </p:spPr>
        <p:txBody>
          <a:bodyPr/>
          <a:lstStyle/>
          <a:p>
            <a:r>
              <a:rPr lang="en-US" altLang="en-US" sz="4000" dirty="0">
                <a:solidFill>
                  <a:schemeClr val="tx1"/>
                </a:solidFill>
                <a:latin typeface="Berlin Sans FB" pitchFamily="34" charset="0"/>
              </a:rPr>
              <a:t>Acquisition</a:t>
            </a:r>
            <a:endParaRPr lang="en-US" sz="4000" dirty="0">
              <a:solidFill>
                <a:schemeClr val="tx1"/>
              </a:solidFill>
              <a:latin typeface="Berlin Sans FB" pitchFamily="34" charset="0"/>
            </a:endParaRPr>
          </a:p>
        </p:txBody>
      </p:sp>
      <p:sp>
        <p:nvSpPr>
          <p:cNvPr id="971779" name="Rectangle 3"/>
          <p:cNvSpPr>
            <a:spLocks noGrp="1" noChangeArrowheads="1"/>
          </p:cNvSpPr>
          <p:nvPr>
            <p:ph idx="1"/>
          </p:nvPr>
        </p:nvSpPr>
        <p:spPr>
          <a:xfrm>
            <a:off x="152400" y="1219200"/>
            <a:ext cx="8991600" cy="1524000"/>
          </a:xfrm>
        </p:spPr>
        <p:txBody>
          <a:bodyPr/>
          <a:lstStyle/>
          <a:p>
            <a:pPr marL="0" indent="0" algn="ctr">
              <a:buFont typeface="Wingdings" pitchFamily="2" charset="2"/>
              <a:buNone/>
            </a:pPr>
            <a:r>
              <a:rPr lang="en-US" altLang="en-US" sz="2800" dirty="0">
                <a:latin typeface="Berlin Sans FB" pitchFamily="34" charset="0"/>
              </a:rPr>
              <a:t>The initial stage in classical </a:t>
            </a:r>
            <a:r>
              <a:rPr lang="en-US" altLang="en-US" sz="2800" dirty="0" smtClean="0">
                <a:latin typeface="Berlin Sans FB" pitchFamily="34" charset="0"/>
              </a:rPr>
              <a:t>conditioning when an </a:t>
            </a:r>
            <a:r>
              <a:rPr lang="en-US" altLang="en-US" sz="2800" dirty="0">
                <a:latin typeface="Berlin Sans FB" pitchFamily="34" charset="0"/>
              </a:rPr>
              <a:t>association between a neutral stimulus and </a:t>
            </a:r>
            <a:r>
              <a:rPr lang="en-US" altLang="en-US" sz="2800">
                <a:latin typeface="Berlin Sans FB" pitchFamily="34" charset="0"/>
              </a:rPr>
              <a:t>a </a:t>
            </a:r>
            <a:r>
              <a:rPr lang="en-US" altLang="en-US" sz="2800" smtClean="0">
                <a:latin typeface="Berlin Sans FB" pitchFamily="34" charset="0"/>
              </a:rPr>
              <a:t>UCS </a:t>
            </a:r>
            <a:r>
              <a:rPr lang="en-US" altLang="en-US" sz="2800" dirty="0">
                <a:latin typeface="Berlin Sans FB" pitchFamily="34" charset="0"/>
              </a:rPr>
              <a:t>takes place.</a:t>
            </a:r>
            <a:endParaRPr lang="en-US" sz="2800" dirty="0">
              <a:latin typeface="Berlin Sans FB" pitchFamily="34" charset="0"/>
            </a:endParaRPr>
          </a:p>
        </p:txBody>
      </p:sp>
      <p:sp>
        <p:nvSpPr>
          <p:cNvPr id="971780" name="Rectangle 4"/>
          <p:cNvSpPr>
            <a:spLocks noChangeArrowheads="1"/>
          </p:cNvSpPr>
          <p:nvPr/>
        </p:nvSpPr>
        <p:spPr bwMode="auto">
          <a:xfrm>
            <a:off x="667603" y="2209800"/>
            <a:ext cx="77724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Font typeface="Wingdings" pitchFamily="2" charset="2"/>
              <a:buAutoNum type="arabicPeriod"/>
            </a:pPr>
            <a:r>
              <a:rPr lang="en-US" altLang="en-US" sz="2400" dirty="0">
                <a:latin typeface="Berlin Sans FB" pitchFamily="34" charset="0"/>
              </a:rPr>
              <a:t>Neutral stimulus needs to come before the </a:t>
            </a:r>
            <a:r>
              <a:rPr lang="en-US" altLang="en-US" sz="2400" dirty="0" smtClean="0">
                <a:latin typeface="Berlin Sans FB" pitchFamily="34" charset="0"/>
              </a:rPr>
              <a:t>UCS </a:t>
            </a:r>
            <a:r>
              <a:rPr lang="en-US" altLang="en-US" sz="2400" dirty="0">
                <a:latin typeface="Berlin Sans FB" pitchFamily="34" charset="0"/>
              </a:rPr>
              <a:t>for conditioning to </a:t>
            </a:r>
            <a:r>
              <a:rPr lang="en-US" altLang="en-US" sz="2400" dirty="0" smtClean="0">
                <a:latin typeface="Berlin Sans FB" pitchFamily="34" charset="0"/>
              </a:rPr>
              <a:t>occur.</a:t>
            </a:r>
            <a:endParaRPr lang="en-US" altLang="en-US" sz="2400" dirty="0">
              <a:latin typeface="Berlin Sans FB" pitchFamily="34" charset="0"/>
            </a:endParaRPr>
          </a:p>
          <a:p>
            <a:pPr marL="609600" indent="-609600">
              <a:spcBef>
                <a:spcPct val="20000"/>
              </a:spcBef>
              <a:buFont typeface="Wingdings" pitchFamily="2" charset="2"/>
              <a:buAutoNum type="arabicPeriod"/>
            </a:pPr>
            <a:endParaRPr lang="en-US" altLang="en-US" sz="2400" dirty="0">
              <a:latin typeface="Berlin Sans FB" pitchFamily="34" charset="0"/>
            </a:endParaRPr>
          </a:p>
          <a:p>
            <a:pPr marL="609600" indent="-609600">
              <a:spcBef>
                <a:spcPct val="20000"/>
              </a:spcBef>
              <a:buFont typeface="Wingdings" pitchFamily="2" charset="2"/>
              <a:buAutoNum type="arabicPeriod"/>
            </a:pPr>
            <a:r>
              <a:rPr lang="en-US" sz="2400" dirty="0" smtClean="0">
                <a:latin typeface="Berlin Sans FB" pitchFamily="34" charset="0"/>
              </a:rPr>
              <a:t>Ideally the </a:t>
            </a:r>
            <a:r>
              <a:rPr lang="en-US" sz="2400" dirty="0">
                <a:latin typeface="Berlin Sans FB" pitchFamily="34" charset="0"/>
              </a:rPr>
              <a:t>time between the two stimuli should be about half a second</a:t>
            </a:r>
            <a:r>
              <a:rPr lang="en-US" sz="2400" dirty="0" smtClean="0">
                <a:latin typeface="Berlin Sans FB" pitchFamily="34" charset="0"/>
              </a:rPr>
              <a:t>.  No more than a couple seconds</a:t>
            </a:r>
          </a:p>
          <a:p>
            <a:pPr marL="609600" indent="-609600">
              <a:spcBef>
                <a:spcPct val="20000"/>
              </a:spcBef>
              <a:buFont typeface="Wingdings" pitchFamily="2" charset="2"/>
              <a:buAutoNum type="arabicPeriod"/>
            </a:pPr>
            <a:endParaRPr lang="en-US" sz="2400" dirty="0">
              <a:latin typeface="Berlin Sans FB" pitchFamily="34" charset="0"/>
            </a:endParaRPr>
          </a:p>
          <a:p>
            <a:pPr marL="609600" indent="-609600">
              <a:spcBef>
                <a:spcPct val="20000"/>
              </a:spcBef>
              <a:buFont typeface="Wingdings" pitchFamily="2" charset="2"/>
              <a:buAutoNum type="arabicPeriod"/>
            </a:pPr>
            <a:r>
              <a:rPr lang="en-US" sz="2400" dirty="0" smtClean="0">
                <a:latin typeface="Berlin Sans FB" pitchFamily="34" charset="0"/>
              </a:rPr>
              <a:t>It must be reliably predicted by the subject in order to make the connection, thus the CS (NS) must reliably predict the presentation of the UCS</a:t>
            </a:r>
            <a:endParaRPr lang="en-US" sz="2400" dirty="0">
              <a:latin typeface="Berlin Sans FB"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17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178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7178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3"/>
          <p:cNvSpPr>
            <a:spLocks noGrp="1" noChangeArrowheads="1"/>
          </p:cNvSpPr>
          <p:nvPr>
            <p:ph type="title"/>
          </p:nvPr>
        </p:nvSpPr>
        <p:spPr>
          <a:xfrm>
            <a:off x="671513" y="276225"/>
            <a:ext cx="7772400" cy="1143000"/>
          </a:xfrm>
        </p:spPr>
        <p:txBody>
          <a:bodyPr/>
          <a:lstStyle/>
          <a:p>
            <a:pPr eaLnBrk="1" hangingPunct="1"/>
            <a:r>
              <a:rPr lang="en-US" sz="4000" dirty="0" smtClean="0">
                <a:latin typeface="Berlin Sans FB" pitchFamily="34" charset="0"/>
              </a:rPr>
              <a:t>Animals &amp; Language</a:t>
            </a:r>
          </a:p>
        </p:txBody>
      </p:sp>
      <p:sp>
        <p:nvSpPr>
          <p:cNvPr id="32771" name="Rectangle 2"/>
          <p:cNvSpPr>
            <a:spLocks noGrp="1" noChangeArrowheads="1"/>
          </p:cNvSpPr>
          <p:nvPr>
            <p:ph idx="1"/>
          </p:nvPr>
        </p:nvSpPr>
        <p:spPr>
          <a:xfrm>
            <a:off x="638175" y="1600200"/>
            <a:ext cx="7848600" cy="685800"/>
          </a:xfrm>
        </p:spPr>
        <p:txBody>
          <a:bodyPr/>
          <a:lstStyle/>
          <a:p>
            <a:pPr marL="0" indent="0" algn="ctr" eaLnBrk="1" hangingPunct="1">
              <a:buFont typeface="Wingdings" pitchFamily="2" charset="2"/>
              <a:buNone/>
            </a:pPr>
            <a:r>
              <a:rPr lang="en-US" altLang="en-US" sz="2800" dirty="0" smtClean="0">
                <a:latin typeface="Berlin Sans FB" pitchFamily="34" charset="0"/>
              </a:rPr>
              <a:t>Do animals have a language?</a:t>
            </a:r>
          </a:p>
        </p:txBody>
      </p:sp>
      <p:grpSp>
        <p:nvGrpSpPr>
          <p:cNvPr id="32773" name="Group 4"/>
          <p:cNvGrpSpPr>
            <a:grpSpLocks/>
          </p:cNvGrpSpPr>
          <p:nvPr/>
        </p:nvGrpSpPr>
        <p:grpSpPr bwMode="auto">
          <a:xfrm>
            <a:off x="2921000" y="2300377"/>
            <a:ext cx="3273425" cy="3363912"/>
            <a:chOff x="1849" y="2031"/>
            <a:chExt cx="2062" cy="2119"/>
          </a:xfrm>
        </p:grpSpPr>
        <p:pic>
          <p:nvPicPr>
            <p:cNvPr id="32775" name="Picture 5" descr="10-10"/>
            <p:cNvPicPr>
              <a:picLocks noChangeAspect="1" noChangeArrowheads="1"/>
            </p:cNvPicPr>
            <p:nvPr/>
          </p:nvPicPr>
          <p:blipFill>
            <a:blip r:embed="rId2">
              <a:extLst>
                <a:ext uri="{28A0092B-C50C-407E-A947-70E740481C1C}">
                  <a14:useLocalDpi xmlns:a14="http://schemas.microsoft.com/office/drawing/2010/main" val="0"/>
                </a:ext>
              </a:extLst>
            </a:blip>
            <a:srcRect l="5142" t="16919" r="3429" b="3000"/>
            <a:stretch>
              <a:fillRect/>
            </a:stretch>
          </p:blipFill>
          <p:spPr bwMode="auto">
            <a:xfrm>
              <a:off x="1849" y="2160"/>
              <a:ext cx="2062" cy="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Line 6"/>
            <p:cNvSpPr>
              <a:spLocks noChangeShapeType="1"/>
            </p:cNvSpPr>
            <p:nvPr/>
          </p:nvSpPr>
          <p:spPr bwMode="auto">
            <a:xfrm flipV="1">
              <a:off x="2934" y="2031"/>
              <a:ext cx="0" cy="42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Berlin Sans FB" pitchFamily="34" charset="0"/>
              </a:endParaRPr>
            </a:p>
          </p:txBody>
        </p:sp>
      </p:grpSp>
      <p:sp>
        <p:nvSpPr>
          <p:cNvPr id="32774" name="Rectangle 7"/>
          <p:cNvSpPr>
            <a:spLocks noChangeArrowheads="1"/>
          </p:cNvSpPr>
          <p:nvPr/>
        </p:nvSpPr>
        <p:spPr bwMode="auto">
          <a:xfrm>
            <a:off x="1157288" y="5791200"/>
            <a:ext cx="643317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spcBef>
                <a:spcPct val="20000"/>
              </a:spcBef>
              <a:buFont typeface="Wingdings" pitchFamily="2" charset="2"/>
              <a:buNone/>
            </a:pPr>
            <a:r>
              <a:rPr lang="en-US" altLang="en-US" sz="2400" dirty="0">
                <a:latin typeface="Berlin Sans FB" pitchFamily="34" charset="0"/>
              </a:rPr>
              <a:t>Honey bees communicate by dancing. The dance</a:t>
            </a:r>
          </a:p>
          <a:p>
            <a:pPr>
              <a:lnSpc>
                <a:spcPct val="90000"/>
              </a:lnSpc>
              <a:spcBef>
                <a:spcPct val="20000"/>
              </a:spcBef>
              <a:buFont typeface="Wingdings" pitchFamily="2" charset="2"/>
              <a:buNone/>
            </a:pPr>
            <a:r>
              <a:rPr lang="en-US" altLang="en-US" sz="2400" dirty="0">
                <a:latin typeface="Berlin Sans FB" pitchFamily="34" charset="0"/>
              </a:rPr>
              <a:t>moves clearly indicate the direction of the nectar.</a:t>
            </a:r>
          </a:p>
        </p:txBody>
      </p:sp>
    </p:spTree>
    <p:extLst>
      <p:ext uri="{BB962C8B-B14F-4D97-AF65-F5344CB8AC3E}">
        <p14:creationId xmlns:p14="http://schemas.microsoft.com/office/powerpoint/2010/main" val="3612701109"/>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671513" y="261938"/>
            <a:ext cx="7772400" cy="1143000"/>
          </a:xfrm>
        </p:spPr>
        <p:txBody>
          <a:bodyPr/>
          <a:lstStyle/>
          <a:p>
            <a:pPr eaLnBrk="1" hangingPunct="1"/>
            <a:r>
              <a:rPr lang="en-US" sz="4000" dirty="0" smtClean="0">
                <a:latin typeface="Berlin Sans FB" pitchFamily="34" charset="0"/>
              </a:rPr>
              <a:t>Do animals think?</a:t>
            </a:r>
          </a:p>
        </p:txBody>
      </p:sp>
      <p:sp>
        <p:nvSpPr>
          <p:cNvPr id="33796" name="Rectangle 3"/>
          <p:cNvSpPr>
            <a:spLocks noGrp="1" noChangeArrowheads="1"/>
          </p:cNvSpPr>
          <p:nvPr>
            <p:ph type="body" sz="half" idx="1"/>
          </p:nvPr>
        </p:nvSpPr>
        <p:spPr>
          <a:xfrm>
            <a:off x="642938" y="1600200"/>
            <a:ext cx="3810000" cy="1371600"/>
          </a:xfrm>
        </p:spPr>
        <p:txBody>
          <a:bodyPr/>
          <a:lstStyle/>
          <a:p>
            <a:pPr marL="0" indent="0" algn="ctr" eaLnBrk="1" hangingPunct="1">
              <a:buFontTx/>
              <a:buNone/>
            </a:pPr>
            <a:r>
              <a:rPr lang="en-US" sz="2800" dirty="0" smtClean="0">
                <a:latin typeface="Berlin Sans FB" pitchFamily="34" charset="0"/>
              </a:rPr>
              <a:t>Common cognitive skills in humans and apes.</a:t>
            </a:r>
          </a:p>
        </p:txBody>
      </p:sp>
      <p:pic>
        <p:nvPicPr>
          <p:cNvPr id="33799" name="Picture 6" descr="12673_MyersPsy8e_10UN28"/>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76800" y="2159000"/>
            <a:ext cx="3810000" cy="254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7" name="Rectangle 4"/>
          <p:cNvSpPr>
            <a:spLocks noChangeArrowheads="1"/>
          </p:cNvSpPr>
          <p:nvPr/>
        </p:nvSpPr>
        <p:spPr bwMode="auto">
          <a:xfrm>
            <a:off x="609600" y="3124200"/>
            <a:ext cx="38100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533400" indent="-533400">
              <a:spcBef>
                <a:spcPct val="20000"/>
              </a:spcBef>
              <a:buFontTx/>
              <a:buAutoNum type="arabicPeriod"/>
            </a:pPr>
            <a:r>
              <a:rPr lang="en-US" sz="2800" dirty="0">
                <a:latin typeface="Berlin Sans FB" pitchFamily="34" charset="0"/>
              </a:rPr>
              <a:t>Concept formation.</a:t>
            </a:r>
          </a:p>
          <a:p>
            <a:pPr marL="533400" indent="-533400">
              <a:spcBef>
                <a:spcPct val="20000"/>
              </a:spcBef>
              <a:buFontTx/>
              <a:buAutoNum type="arabicPeriod"/>
            </a:pPr>
            <a:r>
              <a:rPr lang="en-US" sz="2800" dirty="0">
                <a:latin typeface="Berlin Sans FB" pitchFamily="34" charset="0"/>
              </a:rPr>
              <a:t>Insight</a:t>
            </a:r>
          </a:p>
          <a:p>
            <a:pPr marL="533400" indent="-533400">
              <a:spcBef>
                <a:spcPct val="20000"/>
              </a:spcBef>
              <a:buFontTx/>
              <a:buAutoNum type="arabicPeriod"/>
            </a:pPr>
            <a:r>
              <a:rPr lang="en-US" sz="2800" dirty="0">
                <a:latin typeface="Berlin Sans FB" pitchFamily="34" charset="0"/>
              </a:rPr>
              <a:t>Problem Solving</a:t>
            </a:r>
          </a:p>
          <a:p>
            <a:pPr marL="533400" indent="-533400">
              <a:spcBef>
                <a:spcPct val="20000"/>
              </a:spcBef>
              <a:buFontTx/>
              <a:buAutoNum type="arabicPeriod"/>
            </a:pPr>
            <a:r>
              <a:rPr lang="en-US" sz="2800" dirty="0">
                <a:latin typeface="Berlin Sans FB" pitchFamily="34" charset="0"/>
              </a:rPr>
              <a:t>Culture</a:t>
            </a:r>
          </a:p>
          <a:p>
            <a:pPr marL="533400" indent="-533400">
              <a:spcBef>
                <a:spcPct val="20000"/>
              </a:spcBef>
              <a:buFontTx/>
              <a:buAutoNum type="arabicPeriod"/>
            </a:pPr>
            <a:r>
              <a:rPr lang="en-US" sz="2800" dirty="0">
                <a:latin typeface="Berlin Sans FB" pitchFamily="34" charset="0"/>
              </a:rPr>
              <a:t>Mind?</a:t>
            </a:r>
          </a:p>
        </p:txBody>
      </p:sp>
      <p:sp>
        <p:nvSpPr>
          <p:cNvPr id="33798" name="Text Box 5"/>
          <p:cNvSpPr txBox="1">
            <a:spLocks noChangeArrowheads="1"/>
          </p:cNvSpPr>
          <p:nvPr/>
        </p:nvSpPr>
        <p:spPr bwMode="auto">
          <a:xfrm>
            <a:off x="5202697" y="4800600"/>
            <a:ext cx="31550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dirty="0">
                <a:latin typeface="Berlin Sans FB" pitchFamily="34" charset="0"/>
              </a:rPr>
              <a:t>African grey parrot sorts red</a:t>
            </a:r>
          </a:p>
          <a:p>
            <a:pPr algn="ctr" eaLnBrk="1" hangingPunct="1"/>
            <a:r>
              <a:rPr lang="en-US" sz="2000" dirty="0">
                <a:latin typeface="Berlin Sans FB" pitchFamily="34" charset="0"/>
              </a:rPr>
              <a:t>blocks from green balls.</a:t>
            </a:r>
          </a:p>
        </p:txBody>
      </p:sp>
      <p:sp>
        <p:nvSpPr>
          <p:cNvPr id="33800" name="Text Box 7"/>
          <p:cNvSpPr txBox="1">
            <a:spLocks noChangeArrowheads="1"/>
          </p:cNvSpPr>
          <p:nvPr/>
        </p:nvSpPr>
        <p:spPr bwMode="auto">
          <a:xfrm rot="5400000">
            <a:off x="8312944" y="4183856"/>
            <a:ext cx="9921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dirty="0">
                <a:latin typeface="Berlin Sans FB" pitchFamily="34" charset="0"/>
              </a:rPr>
              <a:t>William Munoz</a:t>
            </a:r>
          </a:p>
        </p:txBody>
      </p:sp>
    </p:spTree>
    <p:extLst>
      <p:ext uri="{BB962C8B-B14F-4D97-AF65-F5344CB8AC3E}">
        <p14:creationId xmlns:p14="http://schemas.microsoft.com/office/powerpoint/2010/main" val="410863557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671513" y="261938"/>
            <a:ext cx="7772400" cy="1143000"/>
          </a:xfrm>
        </p:spPr>
        <p:txBody>
          <a:bodyPr/>
          <a:lstStyle/>
          <a:p>
            <a:pPr eaLnBrk="1" hangingPunct="1"/>
            <a:r>
              <a:rPr lang="en-US" sz="4000" dirty="0" smtClean="0">
                <a:latin typeface="Berlin Sans FB" pitchFamily="34" charset="0"/>
              </a:rPr>
              <a:t>Insight</a:t>
            </a:r>
          </a:p>
        </p:txBody>
      </p:sp>
      <p:sp>
        <p:nvSpPr>
          <p:cNvPr id="34820" name="Rectangle 3"/>
          <p:cNvSpPr>
            <a:spLocks noGrp="1" noChangeArrowheads="1"/>
          </p:cNvSpPr>
          <p:nvPr>
            <p:ph type="body" sz="half" idx="1"/>
          </p:nvPr>
        </p:nvSpPr>
        <p:spPr>
          <a:xfrm>
            <a:off x="642938" y="1371600"/>
            <a:ext cx="7967662" cy="990600"/>
          </a:xfrm>
        </p:spPr>
        <p:txBody>
          <a:bodyPr/>
          <a:lstStyle/>
          <a:p>
            <a:pPr marL="0" indent="0" algn="ctr" eaLnBrk="1" hangingPunct="1">
              <a:buFontTx/>
              <a:buNone/>
            </a:pPr>
            <a:r>
              <a:rPr lang="en-US" sz="2800" dirty="0" smtClean="0">
                <a:latin typeface="Berlin Sans FB" pitchFamily="34" charset="0"/>
              </a:rPr>
              <a:t>Chimpanzees show insightful behaviors when solving problems.</a:t>
            </a:r>
          </a:p>
        </p:txBody>
      </p:sp>
      <p:pic>
        <p:nvPicPr>
          <p:cNvPr id="34822" name="Picture 5" descr="Sultan"/>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303463" y="2363788"/>
            <a:ext cx="4492625" cy="3625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21" name="Text Box 4"/>
          <p:cNvSpPr txBox="1">
            <a:spLocks noChangeArrowheads="1"/>
          </p:cNvSpPr>
          <p:nvPr/>
        </p:nvSpPr>
        <p:spPr bwMode="auto">
          <a:xfrm>
            <a:off x="2487613" y="5972175"/>
            <a:ext cx="38555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latin typeface="Berlin Sans FB" pitchFamily="34" charset="0"/>
              </a:rPr>
              <a:t>Sultan uses sticks to get food.</a:t>
            </a:r>
          </a:p>
        </p:txBody>
      </p:sp>
    </p:spTree>
    <p:extLst>
      <p:ext uri="{BB962C8B-B14F-4D97-AF65-F5344CB8AC3E}">
        <p14:creationId xmlns:p14="http://schemas.microsoft.com/office/powerpoint/2010/main" val="35499216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xfrm>
            <a:off x="671513" y="276225"/>
            <a:ext cx="7772400" cy="1143000"/>
          </a:xfrm>
        </p:spPr>
        <p:txBody>
          <a:bodyPr/>
          <a:lstStyle/>
          <a:p>
            <a:pPr eaLnBrk="1" hangingPunct="1"/>
            <a:r>
              <a:rPr lang="en-US" sz="4000" dirty="0" smtClean="0">
                <a:latin typeface="Berlin Sans FB" pitchFamily="34" charset="0"/>
              </a:rPr>
              <a:t>Do Animals Exhibit Language?</a:t>
            </a:r>
          </a:p>
        </p:txBody>
      </p:sp>
      <p:sp>
        <p:nvSpPr>
          <p:cNvPr id="38916" name="Rectangle 3"/>
          <p:cNvSpPr>
            <a:spLocks noGrp="1" noChangeArrowheads="1"/>
          </p:cNvSpPr>
          <p:nvPr>
            <p:ph type="body" sz="half" idx="1"/>
          </p:nvPr>
        </p:nvSpPr>
        <p:spPr>
          <a:xfrm>
            <a:off x="685800" y="1600200"/>
            <a:ext cx="3886200" cy="4648200"/>
          </a:xfrm>
        </p:spPr>
        <p:txBody>
          <a:bodyPr/>
          <a:lstStyle/>
          <a:p>
            <a:pPr marL="0" indent="0" algn="ctr" eaLnBrk="1" hangingPunct="1">
              <a:buFontTx/>
              <a:buNone/>
            </a:pPr>
            <a:r>
              <a:rPr lang="en-US" sz="2800" dirty="0" smtClean="0">
                <a:latin typeface="Berlin Sans FB" pitchFamily="34" charset="0"/>
              </a:rPr>
              <a:t>There is no doubt that animals communicate.</a:t>
            </a:r>
          </a:p>
          <a:p>
            <a:pPr marL="0" indent="0" algn="ctr" eaLnBrk="1" hangingPunct="1">
              <a:buFontTx/>
              <a:buNone/>
            </a:pPr>
            <a:endParaRPr lang="en-US" sz="2800" dirty="0" smtClean="0">
              <a:latin typeface="Berlin Sans FB" pitchFamily="34" charset="0"/>
            </a:endParaRPr>
          </a:p>
          <a:p>
            <a:pPr marL="0" indent="0" algn="ctr" eaLnBrk="1" hangingPunct="1">
              <a:buFontTx/>
              <a:buNone/>
            </a:pPr>
            <a:r>
              <a:rPr lang="en-US" sz="2800" dirty="0" err="1" smtClean="0">
                <a:latin typeface="Berlin Sans FB" pitchFamily="34" charset="0"/>
              </a:rPr>
              <a:t>Vervet</a:t>
            </a:r>
            <a:r>
              <a:rPr lang="en-US" sz="2800" dirty="0" smtClean="0">
                <a:latin typeface="Berlin Sans FB" pitchFamily="34" charset="0"/>
              </a:rPr>
              <a:t> monkeys, whales and even honey bees communicate with members of their specie and other species.</a:t>
            </a:r>
          </a:p>
        </p:txBody>
      </p:sp>
      <p:pic>
        <p:nvPicPr>
          <p:cNvPr id="38917" name="Picture 4" descr="12673_MyersPsy8e_10UN29"/>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410200" y="1600200"/>
            <a:ext cx="2743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8" name="Text Box 5"/>
          <p:cNvSpPr txBox="1">
            <a:spLocks noChangeArrowheads="1"/>
          </p:cNvSpPr>
          <p:nvPr/>
        </p:nvSpPr>
        <p:spPr bwMode="auto">
          <a:xfrm>
            <a:off x="5578475" y="5737225"/>
            <a:ext cx="25749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dirty="0">
                <a:latin typeface="Berlin Sans FB" pitchFamily="34" charset="0"/>
              </a:rPr>
              <a:t>Rico (collie) has a</a:t>
            </a:r>
          </a:p>
          <a:p>
            <a:pPr algn="ctr" eaLnBrk="1" hangingPunct="1"/>
            <a:r>
              <a:rPr lang="en-US" sz="2000" dirty="0">
                <a:latin typeface="Berlin Sans FB" pitchFamily="34" charset="0"/>
              </a:rPr>
              <a:t>200-word vocabulary</a:t>
            </a:r>
          </a:p>
        </p:txBody>
      </p:sp>
      <p:sp>
        <p:nvSpPr>
          <p:cNvPr id="38919" name="Text Box 6"/>
          <p:cNvSpPr txBox="1">
            <a:spLocks noChangeArrowheads="1"/>
          </p:cNvSpPr>
          <p:nvPr/>
        </p:nvSpPr>
        <p:spPr bwMode="auto">
          <a:xfrm rot="5400000">
            <a:off x="7524750" y="4895850"/>
            <a:ext cx="14859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900" dirty="0">
                <a:latin typeface="Berlin Sans FB" pitchFamily="34" charset="0"/>
              </a:rPr>
              <a:t>Copyright </a:t>
            </a:r>
            <a:r>
              <a:rPr lang="en-US" sz="900" dirty="0" err="1">
                <a:latin typeface="Berlin Sans FB" pitchFamily="34" charset="0"/>
              </a:rPr>
              <a:t>Baus</a:t>
            </a:r>
            <a:r>
              <a:rPr lang="en-US" sz="900" dirty="0">
                <a:latin typeface="Berlin Sans FB" pitchFamily="34" charset="0"/>
              </a:rPr>
              <a:t>/ </a:t>
            </a:r>
            <a:r>
              <a:rPr lang="en-US" sz="900" dirty="0" err="1">
                <a:latin typeface="Berlin Sans FB" pitchFamily="34" charset="0"/>
              </a:rPr>
              <a:t>Kreslowski</a:t>
            </a:r>
            <a:endParaRPr lang="en-US" sz="900" dirty="0">
              <a:latin typeface="Berlin Sans FB" pitchFamily="34" charset="0"/>
            </a:endParaRPr>
          </a:p>
        </p:txBody>
      </p:sp>
    </p:spTree>
    <p:extLst>
      <p:ext uri="{BB962C8B-B14F-4D97-AF65-F5344CB8AC3E}">
        <p14:creationId xmlns:p14="http://schemas.microsoft.com/office/powerpoint/2010/main" val="47109701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a:xfrm>
            <a:off x="671513" y="271463"/>
            <a:ext cx="7772400" cy="1143000"/>
          </a:xfrm>
        </p:spPr>
        <p:txBody>
          <a:bodyPr/>
          <a:lstStyle/>
          <a:p>
            <a:pPr eaLnBrk="1" hangingPunct="1"/>
            <a:r>
              <a:rPr lang="en-US" sz="4000" dirty="0" smtClean="0">
                <a:latin typeface="Berlin Sans FB" pitchFamily="34" charset="0"/>
              </a:rPr>
              <a:t>The Case of Apes</a:t>
            </a:r>
          </a:p>
        </p:txBody>
      </p:sp>
      <p:sp>
        <p:nvSpPr>
          <p:cNvPr id="39940" name="Rectangle 3"/>
          <p:cNvSpPr>
            <a:spLocks noGrp="1" noChangeArrowheads="1"/>
          </p:cNvSpPr>
          <p:nvPr>
            <p:ph idx="1"/>
          </p:nvPr>
        </p:nvSpPr>
        <p:spPr>
          <a:xfrm>
            <a:off x="152400" y="1219200"/>
            <a:ext cx="8839199" cy="2300287"/>
          </a:xfrm>
        </p:spPr>
        <p:txBody>
          <a:bodyPr/>
          <a:lstStyle/>
          <a:p>
            <a:pPr marL="0" indent="0" algn="ctr" eaLnBrk="1" hangingPunct="1">
              <a:buFontTx/>
              <a:buNone/>
            </a:pPr>
            <a:r>
              <a:rPr lang="en-US" sz="2800" dirty="0" smtClean="0">
                <a:latin typeface="Berlin Sans FB" pitchFamily="34" charset="0"/>
              </a:rPr>
              <a:t>Chimps do not have vocal apparatus for human-like speech (Hayes &amp; Hayes,1951). Gardner and Gardner (1969) therefore used American Sign Language (ASL) to train Washoe (a chimp), </a:t>
            </a:r>
            <a:r>
              <a:rPr lang="en-US" sz="2800" smtClean="0">
                <a:latin typeface="Berlin Sans FB" pitchFamily="34" charset="0"/>
              </a:rPr>
              <a:t>who learned </a:t>
            </a:r>
            <a:r>
              <a:rPr lang="en-US" sz="2800" dirty="0" smtClean="0">
                <a:latin typeface="Berlin Sans FB" pitchFamily="34" charset="0"/>
              </a:rPr>
              <a:t>182 signs by age 32.</a:t>
            </a:r>
          </a:p>
        </p:txBody>
      </p:sp>
      <p:pic>
        <p:nvPicPr>
          <p:cNvPr id="4" name="Picture 4" descr="un10-p387-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86000" y="3124200"/>
            <a:ext cx="4763369" cy="36083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 name="Straight Arrow Connector 2"/>
          <p:cNvCxnSpPr/>
          <p:nvPr/>
        </p:nvCxnSpPr>
        <p:spPr>
          <a:xfrm>
            <a:off x="1676400" y="5334000"/>
            <a:ext cx="12954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04800" y="4495800"/>
            <a:ext cx="1524000" cy="1384995"/>
          </a:xfrm>
          <a:prstGeom prst="rect">
            <a:avLst/>
          </a:prstGeom>
          <a:noFill/>
        </p:spPr>
        <p:txBody>
          <a:bodyPr wrap="square" rtlCol="0">
            <a:spAutoFit/>
          </a:bodyPr>
          <a:lstStyle/>
          <a:p>
            <a:r>
              <a:rPr lang="en-US" sz="2800" dirty="0" smtClean="0">
                <a:latin typeface="Berlin Sans FB" pitchFamily="34" charset="0"/>
              </a:rPr>
              <a:t>This is the sign for baby</a:t>
            </a:r>
            <a:endParaRPr lang="en-US" sz="2800" dirty="0">
              <a:latin typeface="Berlin Sans FB" pitchFamily="34" charset="0"/>
            </a:endParaRPr>
          </a:p>
        </p:txBody>
      </p:sp>
    </p:spTree>
    <p:extLst>
      <p:ext uri="{BB962C8B-B14F-4D97-AF65-F5344CB8AC3E}">
        <p14:creationId xmlns:p14="http://schemas.microsoft.com/office/powerpoint/2010/main" val="603705554"/>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7513" y="3810000"/>
            <a:ext cx="410368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5" y="3810000"/>
            <a:ext cx="2906713"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Rectangle 4"/>
          <p:cNvSpPr>
            <a:spLocks noGrp="1" noChangeArrowheads="1"/>
          </p:cNvSpPr>
          <p:nvPr>
            <p:ph type="title"/>
          </p:nvPr>
        </p:nvSpPr>
        <p:spPr>
          <a:xfrm>
            <a:off x="671513" y="276225"/>
            <a:ext cx="7772400" cy="1143000"/>
          </a:xfrm>
        </p:spPr>
        <p:txBody>
          <a:bodyPr/>
          <a:lstStyle/>
          <a:p>
            <a:pPr eaLnBrk="1" hangingPunct="1"/>
            <a:r>
              <a:rPr lang="en-US" altLang="en-US" sz="4000" dirty="0" smtClean="0">
                <a:latin typeface="Berlin Sans FB" pitchFamily="34" charset="0"/>
              </a:rPr>
              <a:t>Gestured Communication</a:t>
            </a:r>
            <a:endParaRPr lang="en-US" sz="4000" dirty="0" smtClean="0">
              <a:latin typeface="Berlin Sans FB" pitchFamily="34" charset="0"/>
            </a:endParaRPr>
          </a:p>
        </p:txBody>
      </p:sp>
      <p:sp>
        <p:nvSpPr>
          <p:cNvPr id="40966" name="Rectangle 5"/>
          <p:cNvSpPr>
            <a:spLocks noGrp="1" noChangeArrowheads="1"/>
          </p:cNvSpPr>
          <p:nvPr>
            <p:ph idx="1"/>
          </p:nvPr>
        </p:nvSpPr>
        <p:spPr>
          <a:xfrm>
            <a:off x="671513" y="1585913"/>
            <a:ext cx="7772400" cy="1614487"/>
          </a:xfrm>
          <a:noFill/>
        </p:spPr>
        <p:txBody>
          <a:bodyPr/>
          <a:lstStyle/>
          <a:p>
            <a:pPr marL="0" indent="0" algn="ctr" eaLnBrk="1" hangingPunct="1">
              <a:buFontTx/>
              <a:buNone/>
            </a:pPr>
            <a:r>
              <a:rPr lang="en-US" sz="2800" dirty="0" smtClean="0">
                <a:latin typeface="Berlin Sans FB" pitchFamily="34" charset="0"/>
              </a:rPr>
              <a:t>Animals show communication through gestures as do humans. It is possible that vocal speech developed from gestures during evolution.</a:t>
            </a:r>
          </a:p>
        </p:txBody>
      </p:sp>
    </p:spTree>
    <p:extLst>
      <p:ext uri="{BB962C8B-B14F-4D97-AF65-F5344CB8AC3E}">
        <p14:creationId xmlns:p14="http://schemas.microsoft.com/office/powerpoint/2010/main" val="1882867139"/>
      </p:ext>
    </p:ext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AP info…</a:t>
            </a:r>
            <a:endParaRPr lang="en-US" dirty="0"/>
          </a:p>
        </p:txBody>
      </p:sp>
      <p:sp>
        <p:nvSpPr>
          <p:cNvPr id="7" name="Content Placeholder 6"/>
          <p:cNvSpPr>
            <a:spLocks noGrp="1"/>
          </p:cNvSpPr>
          <p:nvPr>
            <p:ph idx="1"/>
          </p:nvPr>
        </p:nvSpPr>
        <p:spPr/>
        <p:txBody>
          <a:bodyPr>
            <a:normAutofit/>
          </a:bodyPr>
          <a:lstStyle/>
          <a:p>
            <a:r>
              <a:rPr lang="en-US" dirty="0" smtClean="0">
                <a:latin typeface="Berlin Sans FB" pitchFamily="34" charset="0"/>
              </a:rPr>
              <a:t>Critical periods of language development</a:t>
            </a:r>
          </a:p>
          <a:p>
            <a:r>
              <a:rPr lang="en-US" dirty="0" smtClean="0">
                <a:latin typeface="Berlin Sans FB" pitchFamily="34" charset="0"/>
              </a:rPr>
              <a:t>Grammar-semantics-syntax</a:t>
            </a:r>
          </a:p>
          <a:p>
            <a:r>
              <a:rPr lang="en-US" dirty="0" smtClean="0">
                <a:latin typeface="Berlin Sans FB" pitchFamily="34" charset="0"/>
              </a:rPr>
              <a:t>Phonemes (basic), Morphemes (meaning)</a:t>
            </a:r>
          </a:p>
          <a:p>
            <a:r>
              <a:rPr lang="en-US" dirty="0" smtClean="0">
                <a:latin typeface="Berlin Sans FB" pitchFamily="34" charset="0"/>
              </a:rPr>
              <a:t>Genie</a:t>
            </a:r>
          </a:p>
          <a:p>
            <a:r>
              <a:rPr lang="en-US" dirty="0" smtClean="0">
                <a:latin typeface="Berlin Sans FB" pitchFamily="34" charset="0"/>
              </a:rPr>
              <a:t>Skinner-operant learning of language (nurture)</a:t>
            </a:r>
          </a:p>
          <a:p>
            <a:r>
              <a:rPr lang="en-US" dirty="0" smtClean="0">
                <a:latin typeface="Berlin Sans FB" pitchFamily="34" charset="0"/>
              </a:rPr>
              <a:t>Chomsky-universal language (nature)</a:t>
            </a:r>
          </a:p>
          <a:p>
            <a:r>
              <a:rPr lang="en-US" dirty="0" smtClean="0">
                <a:latin typeface="Berlin Sans FB" pitchFamily="34" charset="0"/>
              </a:rPr>
              <a:t>Whorf-linguistic determinism/relativity</a:t>
            </a:r>
          </a:p>
          <a:p>
            <a:r>
              <a:rPr lang="en-US" dirty="0" err="1" smtClean="0">
                <a:latin typeface="Berlin Sans FB" pitchFamily="34" charset="0"/>
              </a:rPr>
              <a:t>Broca’s</a:t>
            </a:r>
            <a:r>
              <a:rPr lang="en-US" dirty="0" smtClean="0">
                <a:latin typeface="Berlin Sans FB" pitchFamily="34" charset="0"/>
              </a:rPr>
              <a:t> area-speaking, Wernicke’s -listening, Angular </a:t>
            </a:r>
            <a:r>
              <a:rPr lang="en-US" dirty="0" err="1" smtClean="0">
                <a:latin typeface="Berlin Sans FB" pitchFamily="34" charset="0"/>
              </a:rPr>
              <a:t>Gyrus</a:t>
            </a:r>
            <a:r>
              <a:rPr lang="en-US" dirty="0" smtClean="0">
                <a:latin typeface="Berlin Sans FB" pitchFamily="34" charset="0"/>
              </a:rPr>
              <a:t>-seeing</a:t>
            </a:r>
          </a:p>
          <a:p>
            <a:endParaRPr lang="en-US" dirty="0" smtClean="0">
              <a:latin typeface="Berlin Sans FB" pitchFamily="34" charset="0"/>
            </a:endParaRPr>
          </a:p>
          <a:p>
            <a:endParaRPr lang="en-US" dirty="0">
              <a:latin typeface="Berlin Sans FB" pitchFamily="34" charset="0"/>
            </a:endParaRPr>
          </a:p>
        </p:txBody>
      </p:sp>
    </p:spTree>
    <p:extLst>
      <p:ext uri="{BB962C8B-B14F-4D97-AF65-F5344CB8AC3E}">
        <p14:creationId xmlns:p14="http://schemas.microsoft.com/office/powerpoint/2010/main" val="366076220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770" name="Rectangle 2"/>
          <p:cNvSpPr>
            <a:spLocks noGrp="1" noChangeArrowheads="1"/>
          </p:cNvSpPr>
          <p:nvPr>
            <p:ph type="ctrTitle"/>
          </p:nvPr>
        </p:nvSpPr>
        <p:spPr>
          <a:xfrm>
            <a:off x="685800" y="1981200"/>
            <a:ext cx="7681912" cy="1357312"/>
          </a:xfrm>
        </p:spPr>
        <p:txBody>
          <a:bodyPr>
            <a:normAutofit fontScale="90000"/>
          </a:bodyPr>
          <a:lstStyle/>
          <a:p>
            <a:r>
              <a:rPr lang="en-US" sz="5400" dirty="0">
                <a:latin typeface="Berlin Sans FB" pitchFamily="34" charset="0"/>
              </a:rPr>
              <a:t>Introduction to Memory</a:t>
            </a:r>
            <a:br>
              <a:rPr lang="en-US" sz="5400" dirty="0">
                <a:latin typeface="Berlin Sans FB" pitchFamily="34" charset="0"/>
              </a:rPr>
            </a:br>
            <a:r>
              <a:rPr lang="en-US" dirty="0">
                <a:latin typeface="Berlin Sans FB" pitchFamily="34" charset="0"/>
              </a:rPr>
              <a:t/>
            </a:r>
            <a:br>
              <a:rPr lang="en-US" dirty="0">
                <a:latin typeface="Berlin Sans FB" pitchFamily="34" charset="0"/>
              </a:rPr>
            </a:br>
            <a:endParaRPr lang="en-US" sz="4000" dirty="0">
              <a:solidFill>
                <a:schemeClr val="tx1"/>
              </a:solidFill>
              <a:latin typeface="Berlin Sans FB" pitchFamily="34" charset="0"/>
            </a:endParaRPr>
          </a:p>
        </p:txBody>
      </p:sp>
      <p:sp>
        <p:nvSpPr>
          <p:cNvPr id="2" name="TextBox 1"/>
          <p:cNvSpPr txBox="1"/>
          <p:nvPr/>
        </p:nvSpPr>
        <p:spPr>
          <a:xfrm>
            <a:off x="1828800" y="2514600"/>
            <a:ext cx="6019800" cy="2062103"/>
          </a:xfrm>
          <a:prstGeom prst="rect">
            <a:avLst/>
          </a:prstGeom>
          <a:noFill/>
        </p:spPr>
        <p:txBody>
          <a:bodyPr wrap="square" rtlCol="0">
            <a:spAutoFit/>
          </a:bodyPr>
          <a:lstStyle/>
          <a:p>
            <a:pPr marL="457200" lvl="0" indent="-457200">
              <a:buFont typeface="Arial" pitchFamily="34" charset="0"/>
              <a:buChar char="•"/>
            </a:pPr>
            <a:r>
              <a:rPr lang="en-US" sz="3200" dirty="0">
                <a:latin typeface="Berlin Sans FB" pitchFamily="34" charset="0"/>
              </a:rPr>
              <a:t>Stages of Memory</a:t>
            </a:r>
          </a:p>
          <a:p>
            <a:pPr marL="457200" lvl="0" indent="-457200">
              <a:buFont typeface="Arial" pitchFamily="34" charset="0"/>
              <a:buChar char="•"/>
            </a:pPr>
            <a:r>
              <a:rPr lang="en-US" sz="3200" dirty="0">
                <a:latin typeface="Berlin Sans FB" pitchFamily="34" charset="0"/>
              </a:rPr>
              <a:t>Information Processing model</a:t>
            </a:r>
          </a:p>
          <a:p>
            <a:pPr marL="457200" lvl="0" indent="-457200">
              <a:buFont typeface="Arial" pitchFamily="34" charset="0"/>
              <a:buChar char="•"/>
            </a:pPr>
            <a:r>
              <a:rPr lang="en-US" sz="3200" dirty="0">
                <a:latin typeface="Berlin Sans FB" pitchFamily="34" charset="0"/>
              </a:rPr>
              <a:t>Working memory/Short term</a:t>
            </a:r>
          </a:p>
          <a:p>
            <a:pPr marL="457200" indent="-457200">
              <a:buFont typeface="Arial" pitchFamily="34" charset="0"/>
              <a:buChar char="•"/>
            </a:pPr>
            <a:endParaRPr lang="en-US" sz="3200" dirty="0">
              <a:latin typeface="Berlin Sans FB" pitchFamily="34" charset="0"/>
            </a:endParaRPr>
          </a:p>
        </p:txBody>
      </p:sp>
    </p:spTree>
    <p:extLst>
      <p:ext uri="{BB962C8B-B14F-4D97-AF65-F5344CB8AC3E}">
        <p14:creationId xmlns:p14="http://schemas.microsoft.com/office/powerpoint/2010/main" val="195511952"/>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90" name="Rectangle 2"/>
          <p:cNvSpPr>
            <a:spLocks noGrp="1" noChangeArrowheads="1"/>
          </p:cNvSpPr>
          <p:nvPr>
            <p:ph type="title"/>
          </p:nvPr>
        </p:nvSpPr>
        <p:spPr>
          <a:xfrm>
            <a:off x="654260" y="228600"/>
            <a:ext cx="7772400" cy="1143000"/>
          </a:xfrm>
        </p:spPr>
        <p:txBody>
          <a:bodyPr/>
          <a:lstStyle/>
          <a:p>
            <a:r>
              <a:rPr lang="en-US" sz="4000" dirty="0">
                <a:latin typeface="Berlin Sans FB" pitchFamily="34" charset="0"/>
              </a:rPr>
              <a:t>Memory</a:t>
            </a:r>
          </a:p>
        </p:txBody>
      </p:sp>
      <p:sp>
        <p:nvSpPr>
          <p:cNvPr id="1061891" name="Rectangle 3"/>
          <p:cNvSpPr>
            <a:spLocks noGrp="1" noChangeArrowheads="1"/>
          </p:cNvSpPr>
          <p:nvPr>
            <p:ph type="body" idx="1"/>
          </p:nvPr>
        </p:nvSpPr>
        <p:spPr>
          <a:xfrm>
            <a:off x="675826" y="1905000"/>
            <a:ext cx="7772400" cy="3900487"/>
          </a:xfrm>
        </p:spPr>
        <p:txBody>
          <a:bodyPr>
            <a:normAutofit lnSpcReduction="10000"/>
          </a:bodyPr>
          <a:lstStyle/>
          <a:p>
            <a:pPr marL="0" indent="0" algn="ctr">
              <a:buFont typeface="Wingdings" pitchFamily="2" charset="2"/>
              <a:buNone/>
            </a:pPr>
            <a:r>
              <a:rPr lang="en-US" altLang="en-US" sz="2800" dirty="0">
                <a:latin typeface="Berlin Sans FB" pitchFamily="34" charset="0"/>
              </a:rPr>
              <a:t>Memory is the basis of knowing your friends, your neighbors, the English language, the national anthem, and yourself</a:t>
            </a:r>
            <a:r>
              <a:rPr lang="en-US" altLang="en-US" sz="2800" dirty="0" smtClean="0">
                <a:latin typeface="Berlin Sans FB" pitchFamily="34" charset="0"/>
              </a:rPr>
              <a:t>.</a:t>
            </a:r>
          </a:p>
          <a:p>
            <a:pPr marL="0" indent="0" algn="ctr">
              <a:buNone/>
            </a:pPr>
            <a:r>
              <a:rPr lang="en-US" altLang="en-US" sz="2800" dirty="0"/>
              <a:t>Memory is any indication that learning has persisted over time. It is our ability to store and retrieve information.</a:t>
            </a:r>
            <a:endParaRPr lang="en-US" sz="2800" dirty="0"/>
          </a:p>
          <a:p>
            <a:pPr marL="0" indent="0" algn="ctr">
              <a:buFont typeface="Wingdings" pitchFamily="2" charset="2"/>
              <a:buNone/>
            </a:pPr>
            <a:r>
              <a:rPr lang="en-US" altLang="en-US" sz="2800" dirty="0" smtClean="0">
                <a:latin typeface="Berlin Sans FB" pitchFamily="34" charset="0"/>
              </a:rPr>
              <a:t>If </a:t>
            </a:r>
            <a:r>
              <a:rPr lang="en-US" altLang="en-US" sz="2800" dirty="0">
                <a:latin typeface="Berlin Sans FB" pitchFamily="34" charset="0"/>
              </a:rPr>
              <a:t>there was no memory every one would be a stranger to you, every language foreign, every task new, and even you yourself would be a stranger.</a:t>
            </a:r>
          </a:p>
          <a:p>
            <a:pPr marL="0" indent="0" algn="ctr">
              <a:buFontTx/>
              <a:buNone/>
            </a:pPr>
            <a:endParaRPr lang="en-US" sz="2800" dirty="0">
              <a:latin typeface="Berlin Sans FB" pitchFamily="34" charset="0"/>
            </a:endParaRPr>
          </a:p>
        </p:txBody>
      </p:sp>
    </p:spTree>
    <p:extLst>
      <p:ext uri="{BB962C8B-B14F-4D97-AF65-F5344CB8AC3E}">
        <p14:creationId xmlns:p14="http://schemas.microsoft.com/office/powerpoint/2010/main" val="39383939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18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18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618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Berlin Sans FB" panose="020E0602020502020306" pitchFamily="34" charset="0"/>
              </a:rPr>
              <a:t>How does Memory fit in with what we have already studied?</a:t>
            </a:r>
            <a:endParaRPr lang="en-US" dirty="0">
              <a:latin typeface="Berlin Sans FB" panose="020E0602020502020306" pitchFamily="34" charset="0"/>
            </a:endParaRPr>
          </a:p>
        </p:txBody>
      </p:sp>
      <p:sp>
        <p:nvSpPr>
          <p:cNvPr id="3" name="Content Placeholder 2"/>
          <p:cNvSpPr>
            <a:spLocks noGrp="1"/>
          </p:cNvSpPr>
          <p:nvPr>
            <p:ph idx="1"/>
          </p:nvPr>
        </p:nvSpPr>
        <p:spPr/>
        <p:txBody>
          <a:bodyPr/>
          <a:lstStyle/>
          <a:p>
            <a:r>
              <a:rPr lang="en-US" dirty="0" smtClean="0"/>
              <a:t>Nurture—how can you learn from experiences without being able to remember??</a:t>
            </a:r>
          </a:p>
          <a:p>
            <a:r>
              <a:rPr lang="en-US" dirty="0" smtClean="0"/>
              <a:t>Encoding memories in the brain (Hippocampus-explicit, Cerebellum-implicit)</a:t>
            </a:r>
          </a:p>
          <a:p>
            <a:r>
              <a:rPr lang="en-US" dirty="0" smtClean="0"/>
              <a:t>Sensory stimuli transduced and compared to what you already know</a:t>
            </a:r>
          </a:p>
          <a:p>
            <a:r>
              <a:rPr lang="en-US" dirty="0" smtClean="0"/>
              <a:t>Classical conditioning and extinction</a:t>
            </a:r>
          </a:p>
          <a:p>
            <a:r>
              <a:rPr lang="en-US" dirty="0" smtClean="0"/>
              <a:t>Thinking and heuristics (problem solving)</a:t>
            </a:r>
            <a:endParaRPr lang="en-US" dirty="0"/>
          </a:p>
        </p:txBody>
      </p:sp>
    </p:spTree>
    <p:extLst>
      <p:ext uri="{BB962C8B-B14F-4D97-AF65-F5344CB8AC3E}">
        <p14:creationId xmlns:p14="http://schemas.microsoft.com/office/powerpoint/2010/main" val="161243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dirty="0" smtClean="0">
                <a:latin typeface="Berlin Sans FB" pitchFamily="34" charset="0"/>
              </a:rPr>
              <a:t>Acquisition</a:t>
            </a:r>
          </a:p>
        </p:txBody>
      </p:sp>
      <p:pic>
        <p:nvPicPr>
          <p:cNvPr id="19459" name="Picture 6" descr="Classical 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35125"/>
            <a:ext cx="87630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242092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34" name="Rectangle 2"/>
          <p:cNvSpPr>
            <a:spLocks noGrp="1" noChangeArrowheads="1"/>
          </p:cNvSpPr>
          <p:nvPr>
            <p:ph type="title"/>
          </p:nvPr>
        </p:nvSpPr>
        <p:spPr>
          <a:xfrm>
            <a:off x="685800" y="276225"/>
            <a:ext cx="7772400" cy="1143000"/>
          </a:xfrm>
        </p:spPr>
        <p:txBody>
          <a:bodyPr/>
          <a:lstStyle/>
          <a:p>
            <a:r>
              <a:rPr lang="en-US" sz="4000" dirty="0">
                <a:latin typeface="Berlin Sans FB" pitchFamily="34" charset="0"/>
              </a:rPr>
              <a:t>Stages of Memory</a:t>
            </a:r>
          </a:p>
        </p:txBody>
      </p:sp>
      <p:sp>
        <p:nvSpPr>
          <p:cNvPr id="1068035" name="Text Box 3"/>
          <p:cNvSpPr txBox="1">
            <a:spLocks noChangeArrowheads="1"/>
          </p:cNvSpPr>
          <p:nvPr/>
        </p:nvSpPr>
        <p:spPr bwMode="auto">
          <a:xfrm>
            <a:off x="2245001" y="5567363"/>
            <a:ext cx="122341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dirty="0">
                <a:latin typeface="Berlin Sans FB" pitchFamily="34" charset="0"/>
              </a:rPr>
              <a:t>Keyboard</a:t>
            </a:r>
          </a:p>
          <a:p>
            <a:pPr algn="ctr"/>
            <a:r>
              <a:rPr lang="en-US" dirty="0">
                <a:latin typeface="Berlin Sans FB" pitchFamily="34" charset="0"/>
              </a:rPr>
              <a:t>(Encoding)</a:t>
            </a:r>
            <a:endParaRPr lang="en-US" sz="2400" dirty="0">
              <a:latin typeface="Berlin Sans FB" pitchFamily="34" charset="0"/>
            </a:endParaRPr>
          </a:p>
        </p:txBody>
      </p:sp>
      <p:sp>
        <p:nvSpPr>
          <p:cNvPr id="1068036" name="Text Box 4"/>
          <p:cNvSpPr txBox="1">
            <a:spLocks noChangeArrowheads="1"/>
          </p:cNvSpPr>
          <p:nvPr/>
        </p:nvSpPr>
        <p:spPr bwMode="auto">
          <a:xfrm>
            <a:off x="3998952" y="5562600"/>
            <a:ext cx="110799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dirty="0">
                <a:latin typeface="Berlin Sans FB" pitchFamily="34" charset="0"/>
              </a:rPr>
              <a:t>Disk</a:t>
            </a:r>
          </a:p>
          <a:p>
            <a:pPr algn="ctr"/>
            <a:r>
              <a:rPr lang="en-US" dirty="0">
                <a:latin typeface="Berlin Sans FB" pitchFamily="34" charset="0"/>
              </a:rPr>
              <a:t>(Storage)</a:t>
            </a:r>
            <a:endParaRPr lang="en-US" sz="2400" dirty="0">
              <a:latin typeface="Berlin Sans FB" pitchFamily="34" charset="0"/>
            </a:endParaRPr>
          </a:p>
        </p:txBody>
      </p:sp>
      <p:sp>
        <p:nvSpPr>
          <p:cNvPr id="1068037" name="Text Box 5"/>
          <p:cNvSpPr txBox="1">
            <a:spLocks noChangeArrowheads="1"/>
          </p:cNvSpPr>
          <p:nvPr/>
        </p:nvSpPr>
        <p:spPr bwMode="auto">
          <a:xfrm>
            <a:off x="5731701" y="5543550"/>
            <a:ext cx="125406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dirty="0">
                <a:latin typeface="Berlin Sans FB" pitchFamily="34" charset="0"/>
              </a:rPr>
              <a:t>Monitor</a:t>
            </a:r>
          </a:p>
          <a:p>
            <a:pPr algn="ctr"/>
            <a:r>
              <a:rPr lang="en-US" dirty="0">
                <a:latin typeface="Berlin Sans FB" pitchFamily="34" charset="0"/>
              </a:rPr>
              <a:t>(Retrieval)</a:t>
            </a:r>
            <a:endParaRPr lang="en-US" sz="2400" dirty="0">
              <a:latin typeface="Berlin Sans FB" pitchFamily="34" charset="0"/>
            </a:endParaRPr>
          </a:p>
        </p:txBody>
      </p:sp>
      <p:grpSp>
        <p:nvGrpSpPr>
          <p:cNvPr id="1068038" name="Group 6"/>
          <p:cNvGrpSpPr>
            <a:grpSpLocks noChangeAspect="1"/>
          </p:cNvGrpSpPr>
          <p:nvPr/>
        </p:nvGrpSpPr>
        <p:grpSpPr bwMode="auto">
          <a:xfrm>
            <a:off x="1990725" y="3810000"/>
            <a:ext cx="5162550" cy="1778000"/>
            <a:chOff x="893" y="2064"/>
            <a:chExt cx="4166" cy="1435"/>
          </a:xfrm>
        </p:grpSpPr>
        <p:pic>
          <p:nvPicPr>
            <p:cNvPr id="1068039"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3" y="2637"/>
              <a:ext cx="1219" cy="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8040"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l="14500" r="10500" b="11674"/>
            <a:stretch>
              <a:fillRect/>
            </a:stretch>
          </p:blipFill>
          <p:spPr bwMode="auto">
            <a:xfrm>
              <a:off x="3840" y="2583"/>
              <a:ext cx="1219" cy="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68041" name="Group 9"/>
            <p:cNvGrpSpPr>
              <a:grpSpLocks noChangeAspect="1"/>
            </p:cNvGrpSpPr>
            <p:nvPr/>
          </p:nvGrpSpPr>
          <p:grpSpPr bwMode="auto">
            <a:xfrm>
              <a:off x="2504" y="2064"/>
              <a:ext cx="616" cy="1435"/>
              <a:chOff x="3659" y="1451"/>
              <a:chExt cx="938" cy="2185"/>
            </a:xfrm>
          </p:grpSpPr>
          <p:sp>
            <p:nvSpPr>
              <p:cNvPr id="1068042" name="AutoShape 10"/>
              <p:cNvSpPr>
                <a:spLocks noChangeAspect="1" noChangeArrowheads="1" noTextEdit="1"/>
              </p:cNvSpPr>
              <p:nvPr/>
            </p:nvSpPr>
            <p:spPr bwMode="auto">
              <a:xfrm>
                <a:off x="3659" y="1451"/>
                <a:ext cx="938" cy="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Berlin Sans FB" pitchFamily="34" charset="0"/>
                </a:endParaRPr>
              </a:p>
            </p:txBody>
          </p:sp>
          <p:sp>
            <p:nvSpPr>
              <p:cNvPr id="1068043" name="Freeform 11"/>
              <p:cNvSpPr>
                <a:spLocks noChangeAspect="1"/>
              </p:cNvSpPr>
              <p:nvPr/>
            </p:nvSpPr>
            <p:spPr bwMode="auto">
              <a:xfrm>
                <a:off x="3665" y="1474"/>
                <a:ext cx="907" cy="600"/>
              </a:xfrm>
              <a:custGeom>
                <a:avLst/>
                <a:gdLst>
                  <a:gd name="T0" fmla="*/ 0 w 1816"/>
                  <a:gd name="T1" fmla="*/ 1005 h 1201"/>
                  <a:gd name="T2" fmla="*/ 877 w 1816"/>
                  <a:gd name="T3" fmla="*/ 0 h 1201"/>
                  <a:gd name="T4" fmla="*/ 1816 w 1816"/>
                  <a:gd name="T5" fmla="*/ 66 h 1201"/>
                  <a:gd name="T6" fmla="*/ 991 w 1816"/>
                  <a:gd name="T7" fmla="*/ 1201 h 1201"/>
                  <a:gd name="T8" fmla="*/ 0 w 1816"/>
                  <a:gd name="T9" fmla="*/ 1005 h 1201"/>
                  <a:gd name="T10" fmla="*/ 0 w 1816"/>
                  <a:gd name="T11" fmla="*/ 1005 h 1201"/>
                </a:gdLst>
                <a:ahLst/>
                <a:cxnLst>
                  <a:cxn ang="0">
                    <a:pos x="T0" y="T1"/>
                  </a:cxn>
                  <a:cxn ang="0">
                    <a:pos x="T2" y="T3"/>
                  </a:cxn>
                  <a:cxn ang="0">
                    <a:pos x="T4" y="T5"/>
                  </a:cxn>
                  <a:cxn ang="0">
                    <a:pos x="T6" y="T7"/>
                  </a:cxn>
                  <a:cxn ang="0">
                    <a:pos x="T8" y="T9"/>
                  </a:cxn>
                  <a:cxn ang="0">
                    <a:pos x="T10" y="T11"/>
                  </a:cxn>
                </a:cxnLst>
                <a:rect l="0" t="0" r="r" b="b"/>
                <a:pathLst>
                  <a:path w="1816" h="1201">
                    <a:moveTo>
                      <a:pt x="0" y="1005"/>
                    </a:moveTo>
                    <a:lnTo>
                      <a:pt x="877" y="0"/>
                    </a:lnTo>
                    <a:lnTo>
                      <a:pt x="1816" y="66"/>
                    </a:lnTo>
                    <a:lnTo>
                      <a:pt x="991" y="1201"/>
                    </a:lnTo>
                    <a:lnTo>
                      <a:pt x="0" y="1005"/>
                    </a:lnTo>
                    <a:lnTo>
                      <a:pt x="0" y="1005"/>
                    </a:lnTo>
                    <a:close/>
                  </a:path>
                </a:pathLst>
              </a:custGeom>
              <a:solidFill>
                <a:srgbClr val="FF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44" name="Freeform 12"/>
              <p:cNvSpPr>
                <a:spLocks noChangeAspect="1"/>
              </p:cNvSpPr>
              <p:nvPr/>
            </p:nvSpPr>
            <p:spPr bwMode="auto">
              <a:xfrm>
                <a:off x="3704" y="1533"/>
                <a:ext cx="864" cy="2073"/>
              </a:xfrm>
              <a:custGeom>
                <a:avLst/>
                <a:gdLst>
                  <a:gd name="T0" fmla="*/ 0 w 1730"/>
                  <a:gd name="T1" fmla="*/ 928 h 4146"/>
                  <a:gd name="T2" fmla="*/ 930 w 1730"/>
                  <a:gd name="T3" fmla="*/ 1046 h 4146"/>
                  <a:gd name="T4" fmla="*/ 1730 w 1730"/>
                  <a:gd name="T5" fmla="*/ 0 h 4146"/>
                  <a:gd name="T6" fmla="*/ 1722 w 1730"/>
                  <a:gd name="T7" fmla="*/ 2772 h 4146"/>
                  <a:gd name="T8" fmla="*/ 926 w 1730"/>
                  <a:gd name="T9" fmla="*/ 4146 h 4146"/>
                  <a:gd name="T10" fmla="*/ 873 w 1730"/>
                  <a:gd name="T11" fmla="*/ 1745 h 4146"/>
                  <a:gd name="T12" fmla="*/ 50 w 1730"/>
                  <a:gd name="T13" fmla="*/ 1609 h 4146"/>
                  <a:gd name="T14" fmla="*/ 0 w 1730"/>
                  <a:gd name="T15" fmla="*/ 928 h 4146"/>
                  <a:gd name="T16" fmla="*/ 0 w 1730"/>
                  <a:gd name="T17" fmla="*/ 928 h 4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0" h="4146">
                    <a:moveTo>
                      <a:pt x="0" y="928"/>
                    </a:moveTo>
                    <a:lnTo>
                      <a:pt x="930" y="1046"/>
                    </a:lnTo>
                    <a:lnTo>
                      <a:pt x="1730" y="0"/>
                    </a:lnTo>
                    <a:lnTo>
                      <a:pt x="1722" y="2772"/>
                    </a:lnTo>
                    <a:lnTo>
                      <a:pt x="926" y="4146"/>
                    </a:lnTo>
                    <a:lnTo>
                      <a:pt x="873" y="1745"/>
                    </a:lnTo>
                    <a:lnTo>
                      <a:pt x="50" y="1609"/>
                    </a:lnTo>
                    <a:lnTo>
                      <a:pt x="0" y="928"/>
                    </a:lnTo>
                    <a:lnTo>
                      <a:pt x="0" y="928"/>
                    </a:lnTo>
                    <a:close/>
                  </a:path>
                </a:pathLst>
              </a:custGeom>
              <a:solidFill>
                <a:srgbClr val="E8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45" name="Freeform 13"/>
              <p:cNvSpPr>
                <a:spLocks noChangeAspect="1"/>
              </p:cNvSpPr>
              <p:nvPr/>
            </p:nvSpPr>
            <p:spPr bwMode="auto">
              <a:xfrm>
                <a:off x="3767" y="2037"/>
                <a:ext cx="359" cy="305"/>
              </a:xfrm>
              <a:custGeom>
                <a:avLst/>
                <a:gdLst>
                  <a:gd name="T0" fmla="*/ 0 w 716"/>
                  <a:gd name="T1" fmla="*/ 0 h 610"/>
                  <a:gd name="T2" fmla="*/ 15 w 716"/>
                  <a:gd name="T3" fmla="*/ 502 h 610"/>
                  <a:gd name="T4" fmla="*/ 716 w 716"/>
                  <a:gd name="T5" fmla="*/ 610 h 610"/>
                  <a:gd name="T6" fmla="*/ 688 w 716"/>
                  <a:gd name="T7" fmla="*/ 74 h 610"/>
                  <a:gd name="T8" fmla="*/ 0 w 716"/>
                  <a:gd name="T9" fmla="*/ 0 h 610"/>
                  <a:gd name="T10" fmla="*/ 0 w 716"/>
                  <a:gd name="T11" fmla="*/ 0 h 610"/>
                </a:gdLst>
                <a:ahLst/>
                <a:cxnLst>
                  <a:cxn ang="0">
                    <a:pos x="T0" y="T1"/>
                  </a:cxn>
                  <a:cxn ang="0">
                    <a:pos x="T2" y="T3"/>
                  </a:cxn>
                  <a:cxn ang="0">
                    <a:pos x="T4" y="T5"/>
                  </a:cxn>
                  <a:cxn ang="0">
                    <a:pos x="T6" y="T7"/>
                  </a:cxn>
                  <a:cxn ang="0">
                    <a:pos x="T8" y="T9"/>
                  </a:cxn>
                  <a:cxn ang="0">
                    <a:pos x="T10" y="T11"/>
                  </a:cxn>
                </a:cxnLst>
                <a:rect l="0" t="0" r="r" b="b"/>
                <a:pathLst>
                  <a:path w="716" h="610">
                    <a:moveTo>
                      <a:pt x="0" y="0"/>
                    </a:moveTo>
                    <a:lnTo>
                      <a:pt x="15" y="502"/>
                    </a:lnTo>
                    <a:lnTo>
                      <a:pt x="716" y="610"/>
                    </a:lnTo>
                    <a:lnTo>
                      <a:pt x="688" y="74"/>
                    </a:lnTo>
                    <a:lnTo>
                      <a:pt x="0" y="0"/>
                    </a:lnTo>
                    <a:lnTo>
                      <a:pt x="0"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46" name="Freeform 14"/>
              <p:cNvSpPr>
                <a:spLocks noChangeAspect="1"/>
              </p:cNvSpPr>
              <p:nvPr/>
            </p:nvSpPr>
            <p:spPr bwMode="auto">
              <a:xfrm>
                <a:off x="3783" y="2153"/>
                <a:ext cx="337" cy="68"/>
              </a:xfrm>
              <a:custGeom>
                <a:avLst/>
                <a:gdLst>
                  <a:gd name="T0" fmla="*/ 13 w 673"/>
                  <a:gd name="T1" fmla="*/ 49 h 135"/>
                  <a:gd name="T2" fmla="*/ 673 w 673"/>
                  <a:gd name="T3" fmla="*/ 135 h 135"/>
                  <a:gd name="T4" fmla="*/ 671 w 673"/>
                  <a:gd name="T5" fmla="*/ 93 h 135"/>
                  <a:gd name="T6" fmla="*/ 0 w 673"/>
                  <a:gd name="T7" fmla="*/ 0 h 135"/>
                  <a:gd name="T8" fmla="*/ 13 w 673"/>
                  <a:gd name="T9" fmla="*/ 49 h 135"/>
                  <a:gd name="T10" fmla="*/ 13 w 673"/>
                  <a:gd name="T11" fmla="*/ 49 h 135"/>
                </a:gdLst>
                <a:ahLst/>
                <a:cxnLst>
                  <a:cxn ang="0">
                    <a:pos x="T0" y="T1"/>
                  </a:cxn>
                  <a:cxn ang="0">
                    <a:pos x="T2" y="T3"/>
                  </a:cxn>
                  <a:cxn ang="0">
                    <a:pos x="T4" y="T5"/>
                  </a:cxn>
                  <a:cxn ang="0">
                    <a:pos x="T6" y="T7"/>
                  </a:cxn>
                  <a:cxn ang="0">
                    <a:pos x="T8" y="T9"/>
                  </a:cxn>
                  <a:cxn ang="0">
                    <a:pos x="T10" y="T11"/>
                  </a:cxn>
                </a:cxnLst>
                <a:rect l="0" t="0" r="r" b="b"/>
                <a:pathLst>
                  <a:path w="673" h="135">
                    <a:moveTo>
                      <a:pt x="13" y="49"/>
                    </a:moveTo>
                    <a:lnTo>
                      <a:pt x="673" y="135"/>
                    </a:lnTo>
                    <a:lnTo>
                      <a:pt x="671" y="93"/>
                    </a:lnTo>
                    <a:lnTo>
                      <a:pt x="0" y="0"/>
                    </a:lnTo>
                    <a:lnTo>
                      <a:pt x="13" y="49"/>
                    </a:lnTo>
                    <a:lnTo>
                      <a:pt x="13" y="49"/>
                    </a:lnTo>
                    <a:close/>
                  </a:path>
                </a:pathLst>
              </a:custGeom>
              <a:solidFill>
                <a:srgbClr val="7568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47" name="Freeform 15"/>
              <p:cNvSpPr>
                <a:spLocks noChangeAspect="1"/>
              </p:cNvSpPr>
              <p:nvPr/>
            </p:nvSpPr>
            <p:spPr bwMode="auto">
              <a:xfrm>
                <a:off x="3840" y="2112"/>
                <a:ext cx="152" cy="53"/>
              </a:xfrm>
              <a:custGeom>
                <a:avLst/>
                <a:gdLst>
                  <a:gd name="T0" fmla="*/ 2 w 304"/>
                  <a:gd name="T1" fmla="*/ 0 h 107"/>
                  <a:gd name="T2" fmla="*/ 304 w 304"/>
                  <a:gd name="T3" fmla="*/ 29 h 107"/>
                  <a:gd name="T4" fmla="*/ 304 w 304"/>
                  <a:gd name="T5" fmla="*/ 107 h 107"/>
                  <a:gd name="T6" fmla="*/ 0 w 304"/>
                  <a:gd name="T7" fmla="*/ 74 h 107"/>
                  <a:gd name="T8" fmla="*/ 2 w 304"/>
                  <a:gd name="T9" fmla="*/ 0 h 107"/>
                  <a:gd name="T10" fmla="*/ 2 w 304"/>
                  <a:gd name="T11" fmla="*/ 0 h 107"/>
                </a:gdLst>
                <a:ahLst/>
                <a:cxnLst>
                  <a:cxn ang="0">
                    <a:pos x="T0" y="T1"/>
                  </a:cxn>
                  <a:cxn ang="0">
                    <a:pos x="T2" y="T3"/>
                  </a:cxn>
                  <a:cxn ang="0">
                    <a:pos x="T4" y="T5"/>
                  </a:cxn>
                  <a:cxn ang="0">
                    <a:pos x="T6" y="T7"/>
                  </a:cxn>
                  <a:cxn ang="0">
                    <a:pos x="T8" y="T9"/>
                  </a:cxn>
                  <a:cxn ang="0">
                    <a:pos x="T10" y="T11"/>
                  </a:cxn>
                </a:cxnLst>
                <a:rect l="0" t="0" r="r" b="b"/>
                <a:pathLst>
                  <a:path w="304" h="107">
                    <a:moveTo>
                      <a:pt x="2" y="0"/>
                    </a:moveTo>
                    <a:lnTo>
                      <a:pt x="304" y="29"/>
                    </a:lnTo>
                    <a:lnTo>
                      <a:pt x="304" y="107"/>
                    </a:lnTo>
                    <a:lnTo>
                      <a:pt x="0" y="74"/>
                    </a:lnTo>
                    <a:lnTo>
                      <a:pt x="2" y="0"/>
                    </a:lnTo>
                    <a:lnTo>
                      <a:pt x="2" y="0"/>
                    </a:lnTo>
                    <a:close/>
                  </a:path>
                </a:pathLst>
              </a:custGeom>
              <a:solidFill>
                <a:srgbClr val="7568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48" name="Freeform 16"/>
              <p:cNvSpPr>
                <a:spLocks noChangeAspect="1"/>
              </p:cNvSpPr>
              <p:nvPr/>
            </p:nvSpPr>
            <p:spPr bwMode="auto">
              <a:xfrm>
                <a:off x="3767" y="2033"/>
                <a:ext cx="357" cy="307"/>
              </a:xfrm>
              <a:custGeom>
                <a:avLst/>
                <a:gdLst>
                  <a:gd name="T0" fmla="*/ 701 w 712"/>
                  <a:gd name="T1" fmla="*/ 574 h 614"/>
                  <a:gd name="T2" fmla="*/ 68 w 712"/>
                  <a:gd name="T3" fmla="*/ 476 h 614"/>
                  <a:gd name="T4" fmla="*/ 49 w 712"/>
                  <a:gd name="T5" fmla="*/ 48 h 614"/>
                  <a:gd name="T6" fmla="*/ 692 w 712"/>
                  <a:gd name="T7" fmla="*/ 116 h 614"/>
                  <a:gd name="T8" fmla="*/ 688 w 712"/>
                  <a:gd name="T9" fmla="*/ 84 h 614"/>
                  <a:gd name="T10" fmla="*/ 0 w 712"/>
                  <a:gd name="T11" fmla="*/ 0 h 614"/>
                  <a:gd name="T12" fmla="*/ 9 w 712"/>
                  <a:gd name="T13" fmla="*/ 512 h 614"/>
                  <a:gd name="T14" fmla="*/ 712 w 712"/>
                  <a:gd name="T15" fmla="*/ 614 h 614"/>
                  <a:gd name="T16" fmla="*/ 701 w 712"/>
                  <a:gd name="T17" fmla="*/ 574 h 614"/>
                  <a:gd name="T18" fmla="*/ 701 w 712"/>
                  <a:gd name="T19" fmla="*/ 574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2" h="614">
                    <a:moveTo>
                      <a:pt x="701" y="574"/>
                    </a:moveTo>
                    <a:lnTo>
                      <a:pt x="68" y="476"/>
                    </a:lnTo>
                    <a:lnTo>
                      <a:pt x="49" y="48"/>
                    </a:lnTo>
                    <a:lnTo>
                      <a:pt x="692" y="116"/>
                    </a:lnTo>
                    <a:lnTo>
                      <a:pt x="688" y="84"/>
                    </a:lnTo>
                    <a:lnTo>
                      <a:pt x="0" y="0"/>
                    </a:lnTo>
                    <a:lnTo>
                      <a:pt x="9" y="512"/>
                    </a:lnTo>
                    <a:lnTo>
                      <a:pt x="712" y="614"/>
                    </a:lnTo>
                    <a:lnTo>
                      <a:pt x="701" y="574"/>
                    </a:lnTo>
                    <a:lnTo>
                      <a:pt x="701" y="574"/>
                    </a:lnTo>
                    <a:close/>
                  </a:path>
                </a:pathLst>
              </a:custGeom>
              <a:solidFill>
                <a:srgbClr val="7568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49" name="Freeform 17"/>
              <p:cNvSpPr>
                <a:spLocks noChangeAspect="1"/>
              </p:cNvSpPr>
              <p:nvPr/>
            </p:nvSpPr>
            <p:spPr bwMode="auto">
              <a:xfrm>
                <a:off x="3668" y="1972"/>
                <a:ext cx="456" cy="1604"/>
              </a:xfrm>
              <a:custGeom>
                <a:avLst/>
                <a:gdLst>
                  <a:gd name="T0" fmla="*/ 0 w 912"/>
                  <a:gd name="T1" fmla="*/ 0 h 3208"/>
                  <a:gd name="T2" fmla="*/ 325 w 912"/>
                  <a:gd name="T3" fmla="*/ 62 h 3208"/>
                  <a:gd name="T4" fmla="*/ 776 w 912"/>
                  <a:gd name="T5" fmla="*/ 118 h 3208"/>
                  <a:gd name="T6" fmla="*/ 772 w 912"/>
                  <a:gd name="T7" fmla="*/ 192 h 3208"/>
                  <a:gd name="T8" fmla="*/ 152 w 912"/>
                  <a:gd name="T9" fmla="*/ 114 h 3208"/>
                  <a:gd name="T10" fmla="*/ 171 w 912"/>
                  <a:gd name="T11" fmla="*/ 667 h 3208"/>
                  <a:gd name="T12" fmla="*/ 912 w 912"/>
                  <a:gd name="T13" fmla="*/ 766 h 3208"/>
                  <a:gd name="T14" fmla="*/ 888 w 912"/>
                  <a:gd name="T15" fmla="*/ 3208 h 3208"/>
                  <a:gd name="T16" fmla="*/ 171 w 912"/>
                  <a:gd name="T17" fmla="*/ 3083 h 3208"/>
                  <a:gd name="T18" fmla="*/ 53 w 912"/>
                  <a:gd name="T19" fmla="*/ 2984 h 3208"/>
                  <a:gd name="T20" fmla="*/ 0 w 912"/>
                  <a:gd name="T21" fmla="*/ 0 h 3208"/>
                  <a:gd name="T22" fmla="*/ 0 w 912"/>
                  <a:gd name="T23" fmla="*/ 0 h 3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2" h="3208">
                    <a:moveTo>
                      <a:pt x="0" y="0"/>
                    </a:moveTo>
                    <a:lnTo>
                      <a:pt x="325" y="62"/>
                    </a:lnTo>
                    <a:lnTo>
                      <a:pt x="776" y="118"/>
                    </a:lnTo>
                    <a:lnTo>
                      <a:pt x="772" y="192"/>
                    </a:lnTo>
                    <a:lnTo>
                      <a:pt x="152" y="114"/>
                    </a:lnTo>
                    <a:lnTo>
                      <a:pt x="171" y="667"/>
                    </a:lnTo>
                    <a:lnTo>
                      <a:pt x="912" y="766"/>
                    </a:lnTo>
                    <a:lnTo>
                      <a:pt x="888" y="3208"/>
                    </a:lnTo>
                    <a:lnTo>
                      <a:pt x="171" y="3083"/>
                    </a:lnTo>
                    <a:lnTo>
                      <a:pt x="53" y="2984"/>
                    </a:lnTo>
                    <a:lnTo>
                      <a:pt x="0" y="0"/>
                    </a:lnTo>
                    <a:lnTo>
                      <a:pt x="0" y="0"/>
                    </a:lnTo>
                    <a:close/>
                  </a:path>
                </a:pathLst>
              </a:custGeom>
              <a:solidFill>
                <a:srgbClr val="D1B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50" name="Freeform 18"/>
              <p:cNvSpPr>
                <a:spLocks noChangeAspect="1"/>
              </p:cNvSpPr>
              <p:nvPr/>
            </p:nvSpPr>
            <p:spPr bwMode="auto">
              <a:xfrm>
                <a:off x="3747" y="2363"/>
                <a:ext cx="79" cy="1156"/>
              </a:xfrm>
              <a:custGeom>
                <a:avLst/>
                <a:gdLst>
                  <a:gd name="T0" fmla="*/ 0 w 158"/>
                  <a:gd name="T1" fmla="*/ 0 h 2311"/>
                  <a:gd name="T2" fmla="*/ 158 w 158"/>
                  <a:gd name="T3" fmla="*/ 5 h 2311"/>
                  <a:gd name="T4" fmla="*/ 110 w 158"/>
                  <a:gd name="T5" fmla="*/ 72 h 2311"/>
                  <a:gd name="T6" fmla="*/ 146 w 158"/>
                  <a:gd name="T7" fmla="*/ 2286 h 2311"/>
                  <a:gd name="T8" fmla="*/ 38 w 158"/>
                  <a:gd name="T9" fmla="*/ 2311 h 2311"/>
                  <a:gd name="T10" fmla="*/ 0 w 158"/>
                  <a:gd name="T11" fmla="*/ 0 h 2311"/>
                  <a:gd name="T12" fmla="*/ 0 w 158"/>
                  <a:gd name="T13" fmla="*/ 0 h 2311"/>
                </a:gdLst>
                <a:ahLst/>
                <a:cxnLst>
                  <a:cxn ang="0">
                    <a:pos x="T0" y="T1"/>
                  </a:cxn>
                  <a:cxn ang="0">
                    <a:pos x="T2" y="T3"/>
                  </a:cxn>
                  <a:cxn ang="0">
                    <a:pos x="T4" y="T5"/>
                  </a:cxn>
                  <a:cxn ang="0">
                    <a:pos x="T6" y="T7"/>
                  </a:cxn>
                  <a:cxn ang="0">
                    <a:pos x="T8" y="T9"/>
                  </a:cxn>
                  <a:cxn ang="0">
                    <a:pos x="T10" y="T11"/>
                  </a:cxn>
                  <a:cxn ang="0">
                    <a:pos x="T12" y="T13"/>
                  </a:cxn>
                </a:cxnLst>
                <a:rect l="0" t="0" r="r" b="b"/>
                <a:pathLst>
                  <a:path w="158" h="2311">
                    <a:moveTo>
                      <a:pt x="0" y="0"/>
                    </a:moveTo>
                    <a:lnTo>
                      <a:pt x="158" y="5"/>
                    </a:lnTo>
                    <a:lnTo>
                      <a:pt x="110" y="72"/>
                    </a:lnTo>
                    <a:lnTo>
                      <a:pt x="146" y="2286"/>
                    </a:lnTo>
                    <a:lnTo>
                      <a:pt x="38" y="2311"/>
                    </a:lnTo>
                    <a:lnTo>
                      <a:pt x="0" y="0"/>
                    </a:lnTo>
                    <a:lnTo>
                      <a:pt x="0"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51" name="Freeform 19"/>
              <p:cNvSpPr>
                <a:spLocks noChangeAspect="1"/>
              </p:cNvSpPr>
              <p:nvPr/>
            </p:nvSpPr>
            <p:spPr bwMode="auto">
              <a:xfrm>
                <a:off x="4034" y="2028"/>
                <a:ext cx="151" cy="1543"/>
              </a:xfrm>
              <a:custGeom>
                <a:avLst/>
                <a:gdLst>
                  <a:gd name="T0" fmla="*/ 0 w 302"/>
                  <a:gd name="T1" fmla="*/ 0 h 3087"/>
                  <a:gd name="T2" fmla="*/ 129 w 302"/>
                  <a:gd name="T3" fmla="*/ 15 h 3087"/>
                  <a:gd name="T4" fmla="*/ 300 w 302"/>
                  <a:gd name="T5" fmla="*/ 36 h 3087"/>
                  <a:gd name="T6" fmla="*/ 302 w 302"/>
                  <a:gd name="T7" fmla="*/ 3087 h 3087"/>
                  <a:gd name="T8" fmla="*/ 28 w 302"/>
                  <a:gd name="T9" fmla="*/ 3060 h 3087"/>
                  <a:gd name="T10" fmla="*/ 2 w 302"/>
                  <a:gd name="T11" fmla="*/ 635 h 3087"/>
                  <a:gd name="T12" fmla="*/ 188 w 302"/>
                  <a:gd name="T13" fmla="*/ 650 h 3087"/>
                  <a:gd name="T14" fmla="*/ 159 w 302"/>
                  <a:gd name="T15" fmla="*/ 85 h 3087"/>
                  <a:gd name="T16" fmla="*/ 2 w 302"/>
                  <a:gd name="T17" fmla="*/ 80 h 3087"/>
                  <a:gd name="T18" fmla="*/ 0 w 302"/>
                  <a:gd name="T19" fmla="*/ 0 h 3087"/>
                  <a:gd name="T20" fmla="*/ 0 w 302"/>
                  <a:gd name="T21" fmla="*/ 0 h 3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3087">
                    <a:moveTo>
                      <a:pt x="0" y="0"/>
                    </a:moveTo>
                    <a:lnTo>
                      <a:pt x="129" y="15"/>
                    </a:lnTo>
                    <a:lnTo>
                      <a:pt x="300" y="36"/>
                    </a:lnTo>
                    <a:lnTo>
                      <a:pt x="302" y="3087"/>
                    </a:lnTo>
                    <a:lnTo>
                      <a:pt x="28" y="3060"/>
                    </a:lnTo>
                    <a:lnTo>
                      <a:pt x="2" y="635"/>
                    </a:lnTo>
                    <a:lnTo>
                      <a:pt x="188" y="650"/>
                    </a:lnTo>
                    <a:lnTo>
                      <a:pt x="159" y="85"/>
                    </a:lnTo>
                    <a:lnTo>
                      <a:pt x="2" y="80"/>
                    </a:lnTo>
                    <a:lnTo>
                      <a:pt x="0" y="0"/>
                    </a:lnTo>
                    <a:lnTo>
                      <a:pt x="0" y="0"/>
                    </a:lnTo>
                    <a:close/>
                  </a:path>
                </a:pathLst>
              </a:custGeom>
              <a:solidFill>
                <a:srgbClr val="A394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52" name="Freeform 20"/>
              <p:cNvSpPr>
                <a:spLocks noChangeAspect="1"/>
              </p:cNvSpPr>
              <p:nvPr/>
            </p:nvSpPr>
            <p:spPr bwMode="auto">
              <a:xfrm>
                <a:off x="4201" y="2453"/>
                <a:ext cx="17" cy="26"/>
              </a:xfrm>
              <a:custGeom>
                <a:avLst/>
                <a:gdLst>
                  <a:gd name="T0" fmla="*/ 0 w 35"/>
                  <a:gd name="T1" fmla="*/ 27 h 54"/>
                  <a:gd name="T2" fmla="*/ 35 w 35"/>
                  <a:gd name="T3" fmla="*/ 0 h 54"/>
                  <a:gd name="T4" fmla="*/ 35 w 35"/>
                  <a:gd name="T5" fmla="*/ 29 h 54"/>
                  <a:gd name="T6" fmla="*/ 4 w 35"/>
                  <a:gd name="T7" fmla="*/ 54 h 54"/>
                  <a:gd name="T8" fmla="*/ 0 w 35"/>
                  <a:gd name="T9" fmla="*/ 27 h 54"/>
                  <a:gd name="T10" fmla="*/ 0 w 35"/>
                  <a:gd name="T11" fmla="*/ 27 h 54"/>
                </a:gdLst>
                <a:ahLst/>
                <a:cxnLst>
                  <a:cxn ang="0">
                    <a:pos x="T0" y="T1"/>
                  </a:cxn>
                  <a:cxn ang="0">
                    <a:pos x="T2" y="T3"/>
                  </a:cxn>
                  <a:cxn ang="0">
                    <a:pos x="T4" y="T5"/>
                  </a:cxn>
                  <a:cxn ang="0">
                    <a:pos x="T6" y="T7"/>
                  </a:cxn>
                  <a:cxn ang="0">
                    <a:pos x="T8" y="T9"/>
                  </a:cxn>
                  <a:cxn ang="0">
                    <a:pos x="T10" y="T11"/>
                  </a:cxn>
                </a:cxnLst>
                <a:rect l="0" t="0" r="r" b="b"/>
                <a:pathLst>
                  <a:path w="35" h="54">
                    <a:moveTo>
                      <a:pt x="0" y="27"/>
                    </a:moveTo>
                    <a:lnTo>
                      <a:pt x="35" y="0"/>
                    </a:lnTo>
                    <a:lnTo>
                      <a:pt x="35" y="29"/>
                    </a:lnTo>
                    <a:lnTo>
                      <a:pt x="4" y="54"/>
                    </a:lnTo>
                    <a:lnTo>
                      <a:pt x="0" y="27"/>
                    </a:lnTo>
                    <a:lnTo>
                      <a:pt x="0"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53" name="Freeform 21"/>
              <p:cNvSpPr>
                <a:spLocks noChangeAspect="1"/>
              </p:cNvSpPr>
              <p:nvPr/>
            </p:nvSpPr>
            <p:spPr bwMode="auto">
              <a:xfrm>
                <a:off x="4201" y="2482"/>
                <a:ext cx="17" cy="26"/>
              </a:xfrm>
              <a:custGeom>
                <a:avLst/>
                <a:gdLst>
                  <a:gd name="T0" fmla="*/ 0 w 35"/>
                  <a:gd name="T1" fmla="*/ 25 h 52"/>
                  <a:gd name="T2" fmla="*/ 35 w 35"/>
                  <a:gd name="T3" fmla="*/ 0 h 52"/>
                  <a:gd name="T4" fmla="*/ 35 w 35"/>
                  <a:gd name="T5" fmla="*/ 29 h 52"/>
                  <a:gd name="T6" fmla="*/ 4 w 35"/>
                  <a:gd name="T7" fmla="*/ 52 h 52"/>
                  <a:gd name="T8" fmla="*/ 0 w 35"/>
                  <a:gd name="T9" fmla="*/ 25 h 52"/>
                  <a:gd name="T10" fmla="*/ 0 w 35"/>
                  <a:gd name="T11" fmla="*/ 25 h 52"/>
                </a:gdLst>
                <a:ahLst/>
                <a:cxnLst>
                  <a:cxn ang="0">
                    <a:pos x="T0" y="T1"/>
                  </a:cxn>
                  <a:cxn ang="0">
                    <a:pos x="T2" y="T3"/>
                  </a:cxn>
                  <a:cxn ang="0">
                    <a:pos x="T4" y="T5"/>
                  </a:cxn>
                  <a:cxn ang="0">
                    <a:pos x="T6" y="T7"/>
                  </a:cxn>
                  <a:cxn ang="0">
                    <a:pos x="T8" y="T9"/>
                  </a:cxn>
                  <a:cxn ang="0">
                    <a:pos x="T10" y="T11"/>
                  </a:cxn>
                </a:cxnLst>
                <a:rect l="0" t="0" r="r" b="b"/>
                <a:pathLst>
                  <a:path w="35" h="52">
                    <a:moveTo>
                      <a:pt x="0" y="25"/>
                    </a:moveTo>
                    <a:lnTo>
                      <a:pt x="35" y="0"/>
                    </a:lnTo>
                    <a:lnTo>
                      <a:pt x="35" y="29"/>
                    </a:lnTo>
                    <a:lnTo>
                      <a:pt x="4" y="52"/>
                    </a:lnTo>
                    <a:lnTo>
                      <a:pt x="0" y="25"/>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54" name="Freeform 22"/>
              <p:cNvSpPr>
                <a:spLocks noChangeAspect="1"/>
              </p:cNvSpPr>
              <p:nvPr/>
            </p:nvSpPr>
            <p:spPr bwMode="auto">
              <a:xfrm>
                <a:off x="4201" y="2511"/>
                <a:ext cx="17" cy="26"/>
              </a:xfrm>
              <a:custGeom>
                <a:avLst/>
                <a:gdLst>
                  <a:gd name="T0" fmla="*/ 0 w 35"/>
                  <a:gd name="T1" fmla="*/ 27 h 54"/>
                  <a:gd name="T2" fmla="*/ 35 w 35"/>
                  <a:gd name="T3" fmla="*/ 0 h 54"/>
                  <a:gd name="T4" fmla="*/ 35 w 35"/>
                  <a:gd name="T5" fmla="*/ 29 h 54"/>
                  <a:gd name="T6" fmla="*/ 4 w 35"/>
                  <a:gd name="T7" fmla="*/ 54 h 54"/>
                  <a:gd name="T8" fmla="*/ 0 w 35"/>
                  <a:gd name="T9" fmla="*/ 27 h 54"/>
                  <a:gd name="T10" fmla="*/ 0 w 35"/>
                  <a:gd name="T11" fmla="*/ 27 h 54"/>
                </a:gdLst>
                <a:ahLst/>
                <a:cxnLst>
                  <a:cxn ang="0">
                    <a:pos x="T0" y="T1"/>
                  </a:cxn>
                  <a:cxn ang="0">
                    <a:pos x="T2" y="T3"/>
                  </a:cxn>
                  <a:cxn ang="0">
                    <a:pos x="T4" y="T5"/>
                  </a:cxn>
                  <a:cxn ang="0">
                    <a:pos x="T6" y="T7"/>
                  </a:cxn>
                  <a:cxn ang="0">
                    <a:pos x="T8" y="T9"/>
                  </a:cxn>
                  <a:cxn ang="0">
                    <a:pos x="T10" y="T11"/>
                  </a:cxn>
                </a:cxnLst>
                <a:rect l="0" t="0" r="r" b="b"/>
                <a:pathLst>
                  <a:path w="35" h="54">
                    <a:moveTo>
                      <a:pt x="0" y="27"/>
                    </a:moveTo>
                    <a:lnTo>
                      <a:pt x="35" y="0"/>
                    </a:lnTo>
                    <a:lnTo>
                      <a:pt x="35" y="29"/>
                    </a:lnTo>
                    <a:lnTo>
                      <a:pt x="4" y="54"/>
                    </a:lnTo>
                    <a:lnTo>
                      <a:pt x="0" y="27"/>
                    </a:lnTo>
                    <a:lnTo>
                      <a:pt x="0"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55" name="Freeform 23"/>
              <p:cNvSpPr>
                <a:spLocks noChangeAspect="1"/>
              </p:cNvSpPr>
              <p:nvPr/>
            </p:nvSpPr>
            <p:spPr bwMode="auto">
              <a:xfrm>
                <a:off x="4201" y="2540"/>
                <a:ext cx="17" cy="26"/>
              </a:xfrm>
              <a:custGeom>
                <a:avLst/>
                <a:gdLst>
                  <a:gd name="T0" fmla="*/ 0 w 35"/>
                  <a:gd name="T1" fmla="*/ 25 h 52"/>
                  <a:gd name="T2" fmla="*/ 35 w 35"/>
                  <a:gd name="T3" fmla="*/ 0 h 52"/>
                  <a:gd name="T4" fmla="*/ 35 w 35"/>
                  <a:gd name="T5" fmla="*/ 29 h 52"/>
                  <a:gd name="T6" fmla="*/ 4 w 35"/>
                  <a:gd name="T7" fmla="*/ 52 h 52"/>
                  <a:gd name="T8" fmla="*/ 0 w 35"/>
                  <a:gd name="T9" fmla="*/ 25 h 52"/>
                  <a:gd name="T10" fmla="*/ 0 w 35"/>
                  <a:gd name="T11" fmla="*/ 25 h 52"/>
                </a:gdLst>
                <a:ahLst/>
                <a:cxnLst>
                  <a:cxn ang="0">
                    <a:pos x="T0" y="T1"/>
                  </a:cxn>
                  <a:cxn ang="0">
                    <a:pos x="T2" y="T3"/>
                  </a:cxn>
                  <a:cxn ang="0">
                    <a:pos x="T4" y="T5"/>
                  </a:cxn>
                  <a:cxn ang="0">
                    <a:pos x="T6" y="T7"/>
                  </a:cxn>
                  <a:cxn ang="0">
                    <a:pos x="T8" y="T9"/>
                  </a:cxn>
                  <a:cxn ang="0">
                    <a:pos x="T10" y="T11"/>
                  </a:cxn>
                </a:cxnLst>
                <a:rect l="0" t="0" r="r" b="b"/>
                <a:pathLst>
                  <a:path w="35" h="52">
                    <a:moveTo>
                      <a:pt x="0" y="25"/>
                    </a:moveTo>
                    <a:lnTo>
                      <a:pt x="35" y="0"/>
                    </a:lnTo>
                    <a:lnTo>
                      <a:pt x="35" y="29"/>
                    </a:lnTo>
                    <a:lnTo>
                      <a:pt x="4" y="52"/>
                    </a:lnTo>
                    <a:lnTo>
                      <a:pt x="0" y="25"/>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56" name="Freeform 24"/>
              <p:cNvSpPr>
                <a:spLocks noChangeAspect="1"/>
              </p:cNvSpPr>
              <p:nvPr/>
            </p:nvSpPr>
            <p:spPr bwMode="auto">
              <a:xfrm>
                <a:off x="4201" y="2569"/>
                <a:ext cx="18" cy="26"/>
              </a:xfrm>
              <a:custGeom>
                <a:avLst/>
                <a:gdLst>
                  <a:gd name="T0" fmla="*/ 0 w 37"/>
                  <a:gd name="T1" fmla="*/ 27 h 54"/>
                  <a:gd name="T2" fmla="*/ 37 w 37"/>
                  <a:gd name="T3" fmla="*/ 0 h 54"/>
                  <a:gd name="T4" fmla="*/ 35 w 37"/>
                  <a:gd name="T5" fmla="*/ 29 h 54"/>
                  <a:gd name="T6" fmla="*/ 4 w 37"/>
                  <a:gd name="T7" fmla="*/ 54 h 54"/>
                  <a:gd name="T8" fmla="*/ 0 w 37"/>
                  <a:gd name="T9" fmla="*/ 27 h 54"/>
                  <a:gd name="T10" fmla="*/ 0 w 37"/>
                  <a:gd name="T11" fmla="*/ 27 h 54"/>
                </a:gdLst>
                <a:ahLst/>
                <a:cxnLst>
                  <a:cxn ang="0">
                    <a:pos x="T0" y="T1"/>
                  </a:cxn>
                  <a:cxn ang="0">
                    <a:pos x="T2" y="T3"/>
                  </a:cxn>
                  <a:cxn ang="0">
                    <a:pos x="T4" y="T5"/>
                  </a:cxn>
                  <a:cxn ang="0">
                    <a:pos x="T6" y="T7"/>
                  </a:cxn>
                  <a:cxn ang="0">
                    <a:pos x="T8" y="T9"/>
                  </a:cxn>
                  <a:cxn ang="0">
                    <a:pos x="T10" y="T11"/>
                  </a:cxn>
                </a:cxnLst>
                <a:rect l="0" t="0" r="r" b="b"/>
                <a:pathLst>
                  <a:path w="37" h="54">
                    <a:moveTo>
                      <a:pt x="0" y="27"/>
                    </a:moveTo>
                    <a:lnTo>
                      <a:pt x="37" y="0"/>
                    </a:lnTo>
                    <a:lnTo>
                      <a:pt x="35" y="29"/>
                    </a:lnTo>
                    <a:lnTo>
                      <a:pt x="4" y="54"/>
                    </a:lnTo>
                    <a:lnTo>
                      <a:pt x="0" y="27"/>
                    </a:lnTo>
                    <a:lnTo>
                      <a:pt x="0"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57" name="Freeform 25"/>
              <p:cNvSpPr>
                <a:spLocks noChangeAspect="1"/>
              </p:cNvSpPr>
              <p:nvPr/>
            </p:nvSpPr>
            <p:spPr bwMode="auto">
              <a:xfrm>
                <a:off x="4201" y="2598"/>
                <a:ext cx="18" cy="26"/>
              </a:xfrm>
              <a:custGeom>
                <a:avLst/>
                <a:gdLst>
                  <a:gd name="T0" fmla="*/ 0 w 37"/>
                  <a:gd name="T1" fmla="*/ 25 h 52"/>
                  <a:gd name="T2" fmla="*/ 37 w 37"/>
                  <a:gd name="T3" fmla="*/ 0 h 52"/>
                  <a:gd name="T4" fmla="*/ 35 w 37"/>
                  <a:gd name="T5" fmla="*/ 29 h 52"/>
                  <a:gd name="T6" fmla="*/ 4 w 37"/>
                  <a:gd name="T7" fmla="*/ 52 h 52"/>
                  <a:gd name="T8" fmla="*/ 0 w 37"/>
                  <a:gd name="T9" fmla="*/ 25 h 52"/>
                  <a:gd name="T10" fmla="*/ 0 w 37"/>
                  <a:gd name="T11" fmla="*/ 25 h 52"/>
                </a:gdLst>
                <a:ahLst/>
                <a:cxnLst>
                  <a:cxn ang="0">
                    <a:pos x="T0" y="T1"/>
                  </a:cxn>
                  <a:cxn ang="0">
                    <a:pos x="T2" y="T3"/>
                  </a:cxn>
                  <a:cxn ang="0">
                    <a:pos x="T4" y="T5"/>
                  </a:cxn>
                  <a:cxn ang="0">
                    <a:pos x="T6" y="T7"/>
                  </a:cxn>
                  <a:cxn ang="0">
                    <a:pos x="T8" y="T9"/>
                  </a:cxn>
                  <a:cxn ang="0">
                    <a:pos x="T10" y="T11"/>
                  </a:cxn>
                </a:cxnLst>
                <a:rect l="0" t="0" r="r" b="b"/>
                <a:pathLst>
                  <a:path w="37" h="52">
                    <a:moveTo>
                      <a:pt x="0" y="25"/>
                    </a:moveTo>
                    <a:lnTo>
                      <a:pt x="37" y="0"/>
                    </a:lnTo>
                    <a:lnTo>
                      <a:pt x="35" y="29"/>
                    </a:lnTo>
                    <a:lnTo>
                      <a:pt x="4" y="52"/>
                    </a:lnTo>
                    <a:lnTo>
                      <a:pt x="0" y="25"/>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58" name="Freeform 26"/>
              <p:cNvSpPr>
                <a:spLocks noChangeAspect="1"/>
              </p:cNvSpPr>
              <p:nvPr/>
            </p:nvSpPr>
            <p:spPr bwMode="auto">
              <a:xfrm>
                <a:off x="4201" y="2627"/>
                <a:ext cx="18" cy="26"/>
              </a:xfrm>
              <a:custGeom>
                <a:avLst/>
                <a:gdLst>
                  <a:gd name="T0" fmla="*/ 0 w 37"/>
                  <a:gd name="T1" fmla="*/ 27 h 54"/>
                  <a:gd name="T2" fmla="*/ 37 w 37"/>
                  <a:gd name="T3" fmla="*/ 0 h 54"/>
                  <a:gd name="T4" fmla="*/ 35 w 37"/>
                  <a:gd name="T5" fmla="*/ 29 h 54"/>
                  <a:gd name="T6" fmla="*/ 4 w 37"/>
                  <a:gd name="T7" fmla="*/ 54 h 54"/>
                  <a:gd name="T8" fmla="*/ 0 w 37"/>
                  <a:gd name="T9" fmla="*/ 27 h 54"/>
                  <a:gd name="T10" fmla="*/ 0 w 37"/>
                  <a:gd name="T11" fmla="*/ 27 h 54"/>
                </a:gdLst>
                <a:ahLst/>
                <a:cxnLst>
                  <a:cxn ang="0">
                    <a:pos x="T0" y="T1"/>
                  </a:cxn>
                  <a:cxn ang="0">
                    <a:pos x="T2" y="T3"/>
                  </a:cxn>
                  <a:cxn ang="0">
                    <a:pos x="T4" y="T5"/>
                  </a:cxn>
                  <a:cxn ang="0">
                    <a:pos x="T6" y="T7"/>
                  </a:cxn>
                  <a:cxn ang="0">
                    <a:pos x="T8" y="T9"/>
                  </a:cxn>
                  <a:cxn ang="0">
                    <a:pos x="T10" y="T11"/>
                  </a:cxn>
                </a:cxnLst>
                <a:rect l="0" t="0" r="r" b="b"/>
                <a:pathLst>
                  <a:path w="37" h="54">
                    <a:moveTo>
                      <a:pt x="0" y="27"/>
                    </a:moveTo>
                    <a:lnTo>
                      <a:pt x="37" y="0"/>
                    </a:lnTo>
                    <a:lnTo>
                      <a:pt x="35" y="29"/>
                    </a:lnTo>
                    <a:lnTo>
                      <a:pt x="4" y="54"/>
                    </a:lnTo>
                    <a:lnTo>
                      <a:pt x="0" y="27"/>
                    </a:lnTo>
                    <a:lnTo>
                      <a:pt x="0"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59" name="Freeform 27"/>
              <p:cNvSpPr>
                <a:spLocks noChangeAspect="1"/>
              </p:cNvSpPr>
              <p:nvPr/>
            </p:nvSpPr>
            <p:spPr bwMode="auto">
              <a:xfrm>
                <a:off x="4201" y="2656"/>
                <a:ext cx="18" cy="26"/>
              </a:xfrm>
              <a:custGeom>
                <a:avLst/>
                <a:gdLst>
                  <a:gd name="T0" fmla="*/ 0 w 37"/>
                  <a:gd name="T1" fmla="*/ 25 h 52"/>
                  <a:gd name="T2" fmla="*/ 37 w 37"/>
                  <a:gd name="T3" fmla="*/ 0 h 52"/>
                  <a:gd name="T4" fmla="*/ 35 w 37"/>
                  <a:gd name="T5" fmla="*/ 29 h 52"/>
                  <a:gd name="T6" fmla="*/ 4 w 37"/>
                  <a:gd name="T7" fmla="*/ 52 h 52"/>
                  <a:gd name="T8" fmla="*/ 0 w 37"/>
                  <a:gd name="T9" fmla="*/ 25 h 52"/>
                  <a:gd name="T10" fmla="*/ 0 w 37"/>
                  <a:gd name="T11" fmla="*/ 25 h 52"/>
                </a:gdLst>
                <a:ahLst/>
                <a:cxnLst>
                  <a:cxn ang="0">
                    <a:pos x="T0" y="T1"/>
                  </a:cxn>
                  <a:cxn ang="0">
                    <a:pos x="T2" y="T3"/>
                  </a:cxn>
                  <a:cxn ang="0">
                    <a:pos x="T4" y="T5"/>
                  </a:cxn>
                  <a:cxn ang="0">
                    <a:pos x="T6" y="T7"/>
                  </a:cxn>
                  <a:cxn ang="0">
                    <a:pos x="T8" y="T9"/>
                  </a:cxn>
                  <a:cxn ang="0">
                    <a:pos x="T10" y="T11"/>
                  </a:cxn>
                </a:cxnLst>
                <a:rect l="0" t="0" r="r" b="b"/>
                <a:pathLst>
                  <a:path w="37" h="52">
                    <a:moveTo>
                      <a:pt x="0" y="25"/>
                    </a:moveTo>
                    <a:lnTo>
                      <a:pt x="37" y="0"/>
                    </a:lnTo>
                    <a:lnTo>
                      <a:pt x="35" y="29"/>
                    </a:lnTo>
                    <a:lnTo>
                      <a:pt x="4" y="52"/>
                    </a:lnTo>
                    <a:lnTo>
                      <a:pt x="0" y="25"/>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60" name="Freeform 28"/>
              <p:cNvSpPr>
                <a:spLocks noChangeAspect="1"/>
              </p:cNvSpPr>
              <p:nvPr/>
            </p:nvSpPr>
            <p:spPr bwMode="auto">
              <a:xfrm>
                <a:off x="4201" y="2685"/>
                <a:ext cx="18" cy="26"/>
              </a:xfrm>
              <a:custGeom>
                <a:avLst/>
                <a:gdLst>
                  <a:gd name="T0" fmla="*/ 0 w 37"/>
                  <a:gd name="T1" fmla="*/ 27 h 53"/>
                  <a:gd name="T2" fmla="*/ 37 w 37"/>
                  <a:gd name="T3" fmla="*/ 0 h 53"/>
                  <a:gd name="T4" fmla="*/ 35 w 37"/>
                  <a:gd name="T5" fmla="*/ 29 h 53"/>
                  <a:gd name="T6" fmla="*/ 4 w 37"/>
                  <a:gd name="T7" fmla="*/ 53 h 53"/>
                  <a:gd name="T8" fmla="*/ 0 w 37"/>
                  <a:gd name="T9" fmla="*/ 27 h 53"/>
                  <a:gd name="T10" fmla="*/ 0 w 37"/>
                  <a:gd name="T11" fmla="*/ 27 h 53"/>
                </a:gdLst>
                <a:ahLst/>
                <a:cxnLst>
                  <a:cxn ang="0">
                    <a:pos x="T0" y="T1"/>
                  </a:cxn>
                  <a:cxn ang="0">
                    <a:pos x="T2" y="T3"/>
                  </a:cxn>
                  <a:cxn ang="0">
                    <a:pos x="T4" y="T5"/>
                  </a:cxn>
                  <a:cxn ang="0">
                    <a:pos x="T6" y="T7"/>
                  </a:cxn>
                  <a:cxn ang="0">
                    <a:pos x="T8" y="T9"/>
                  </a:cxn>
                  <a:cxn ang="0">
                    <a:pos x="T10" y="T11"/>
                  </a:cxn>
                </a:cxnLst>
                <a:rect l="0" t="0" r="r" b="b"/>
                <a:pathLst>
                  <a:path w="37" h="53">
                    <a:moveTo>
                      <a:pt x="0" y="27"/>
                    </a:moveTo>
                    <a:lnTo>
                      <a:pt x="37" y="0"/>
                    </a:lnTo>
                    <a:lnTo>
                      <a:pt x="35" y="29"/>
                    </a:lnTo>
                    <a:lnTo>
                      <a:pt x="4" y="53"/>
                    </a:lnTo>
                    <a:lnTo>
                      <a:pt x="0" y="27"/>
                    </a:lnTo>
                    <a:lnTo>
                      <a:pt x="0"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61" name="Freeform 29"/>
              <p:cNvSpPr>
                <a:spLocks noChangeAspect="1"/>
              </p:cNvSpPr>
              <p:nvPr/>
            </p:nvSpPr>
            <p:spPr bwMode="auto">
              <a:xfrm>
                <a:off x="4201" y="2714"/>
                <a:ext cx="18" cy="26"/>
              </a:xfrm>
              <a:custGeom>
                <a:avLst/>
                <a:gdLst>
                  <a:gd name="T0" fmla="*/ 0 w 37"/>
                  <a:gd name="T1" fmla="*/ 25 h 52"/>
                  <a:gd name="T2" fmla="*/ 37 w 37"/>
                  <a:gd name="T3" fmla="*/ 0 h 52"/>
                  <a:gd name="T4" fmla="*/ 35 w 37"/>
                  <a:gd name="T5" fmla="*/ 27 h 52"/>
                  <a:gd name="T6" fmla="*/ 4 w 37"/>
                  <a:gd name="T7" fmla="*/ 52 h 52"/>
                  <a:gd name="T8" fmla="*/ 0 w 37"/>
                  <a:gd name="T9" fmla="*/ 25 h 52"/>
                  <a:gd name="T10" fmla="*/ 0 w 37"/>
                  <a:gd name="T11" fmla="*/ 25 h 52"/>
                </a:gdLst>
                <a:ahLst/>
                <a:cxnLst>
                  <a:cxn ang="0">
                    <a:pos x="T0" y="T1"/>
                  </a:cxn>
                  <a:cxn ang="0">
                    <a:pos x="T2" y="T3"/>
                  </a:cxn>
                  <a:cxn ang="0">
                    <a:pos x="T4" y="T5"/>
                  </a:cxn>
                  <a:cxn ang="0">
                    <a:pos x="T6" y="T7"/>
                  </a:cxn>
                  <a:cxn ang="0">
                    <a:pos x="T8" y="T9"/>
                  </a:cxn>
                  <a:cxn ang="0">
                    <a:pos x="T10" y="T11"/>
                  </a:cxn>
                </a:cxnLst>
                <a:rect l="0" t="0" r="r" b="b"/>
                <a:pathLst>
                  <a:path w="37" h="52">
                    <a:moveTo>
                      <a:pt x="0" y="25"/>
                    </a:moveTo>
                    <a:lnTo>
                      <a:pt x="37" y="0"/>
                    </a:lnTo>
                    <a:lnTo>
                      <a:pt x="35" y="27"/>
                    </a:lnTo>
                    <a:lnTo>
                      <a:pt x="4" y="52"/>
                    </a:lnTo>
                    <a:lnTo>
                      <a:pt x="0" y="25"/>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62" name="Freeform 30"/>
              <p:cNvSpPr>
                <a:spLocks noChangeAspect="1"/>
              </p:cNvSpPr>
              <p:nvPr/>
            </p:nvSpPr>
            <p:spPr bwMode="auto">
              <a:xfrm>
                <a:off x="4201" y="2743"/>
                <a:ext cx="18" cy="25"/>
              </a:xfrm>
              <a:custGeom>
                <a:avLst/>
                <a:gdLst>
                  <a:gd name="T0" fmla="*/ 0 w 37"/>
                  <a:gd name="T1" fmla="*/ 25 h 52"/>
                  <a:gd name="T2" fmla="*/ 37 w 37"/>
                  <a:gd name="T3" fmla="*/ 0 h 52"/>
                  <a:gd name="T4" fmla="*/ 35 w 37"/>
                  <a:gd name="T5" fmla="*/ 29 h 52"/>
                  <a:gd name="T6" fmla="*/ 4 w 37"/>
                  <a:gd name="T7" fmla="*/ 52 h 52"/>
                  <a:gd name="T8" fmla="*/ 0 w 37"/>
                  <a:gd name="T9" fmla="*/ 25 h 52"/>
                  <a:gd name="T10" fmla="*/ 0 w 37"/>
                  <a:gd name="T11" fmla="*/ 25 h 52"/>
                </a:gdLst>
                <a:ahLst/>
                <a:cxnLst>
                  <a:cxn ang="0">
                    <a:pos x="T0" y="T1"/>
                  </a:cxn>
                  <a:cxn ang="0">
                    <a:pos x="T2" y="T3"/>
                  </a:cxn>
                  <a:cxn ang="0">
                    <a:pos x="T4" y="T5"/>
                  </a:cxn>
                  <a:cxn ang="0">
                    <a:pos x="T6" y="T7"/>
                  </a:cxn>
                  <a:cxn ang="0">
                    <a:pos x="T8" y="T9"/>
                  </a:cxn>
                  <a:cxn ang="0">
                    <a:pos x="T10" y="T11"/>
                  </a:cxn>
                </a:cxnLst>
                <a:rect l="0" t="0" r="r" b="b"/>
                <a:pathLst>
                  <a:path w="37" h="52">
                    <a:moveTo>
                      <a:pt x="0" y="25"/>
                    </a:moveTo>
                    <a:lnTo>
                      <a:pt x="37" y="0"/>
                    </a:lnTo>
                    <a:lnTo>
                      <a:pt x="35" y="29"/>
                    </a:lnTo>
                    <a:lnTo>
                      <a:pt x="4" y="52"/>
                    </a:lnTo>
                    <a:lnTo>
                      <a:pt x="0" y="25"/>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63" name="Freeform 31"/>
              <p:cNvSpPr>
                <a:spLocks noChangeAspect="1"/>
              </p:cNvSpPr>
              <p:nvPr/>
            </p:nvSpPr>
            <p:spPr bwMode="auto">
              <a:xfrm>
                <a:off x="4201" y="2771"/>
                <a:ext cx="18" cy="27"/>
              </a:xfrm>
              <a:custGeom>
                <a:avLst/>
                <a:gdLst>
                  <a:gd name="T0" fmla="*/ 0 w 37"/>
                  <a:gd name="T1" fmla="*/ 27 h 53"/>
                  <a:gd name="T2" fmla="*/ 37 w 37"/>
                  <a:gd name="T3" fmla="*/ 0 h 53"/>
                  <a:gd name="T4" fmla="*/ 35 w 37"/>
                  <a:gd name="T5" fmla="*/ 29 h 53"/>
                  <a:gd name="T6" fmla="*/ 4 w 37"/>
                  <a:gd name="T7" fmla="*/ 53 h 53"/>
                  <a:gd name="T8" fmla="*/ 0 w 37"/>
                  <a:gd name="T9" fmla="*/ 27 h 53"/>
                  <a:gd name="T10" fmla="*/ 0 w 37"/>
                  <a:gd name="T11" fmla="*/ 27 h 53"/>
                </a:gdLst>
                <a:ahLst/>
                <a:cxnLst>
                  <a:cxn ang="0">
                    <a:pos x="T0" y="T1"/>
                  </a:cxn>
                  <a:cxn ang="0">
                    <a:pos x="T2" y="T3"/>
                  </a:cxn>
                  <a:cxn ang="0">
                    <a:pos x="T4" y="T5"/>
                  </a:cxn>
                  <a:cxn ang="0">
                    <a:pos x="T6" y="T7"/>
                  </a:cxn>
                  <a:cxn ang="0">
                    <a:pos x="T8" y="T9"/>
                  </a:cxn>
                  <a:cxn ang="0">
                    <a:pos x="T10" y="T11"/>
                  </a:cxn>
                </a:cxnLst>
                <a:rect l="0" t="0" r="r" b="b"/>
                <a:pathLst>
                  <a:path w="37" h="53">
                    <a:moveTo>
                      <a:pt x="0" y="27"/>
                    </a:moveTo>
                    <a:lnTo>
                      <a:pt x="37" y="0"/>
                    </a:lnTo>
                    <a:lnTo>
                      <a:pt x="35" y="29"/>
                    </a:lnTo>
                    <a:lnTo>
                      <a:pt x="4" y="53"/>
                    </a:lnTo>
                    <a:lnTo>
                      <a:pt x="0" y="27"/>
                    </a:lnTo>
                    <a:lnTo>
                      <a:pt x="0"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64" name="Freeform 32"/>
              <p:cNvSpPr>
                <a:spLocks noChangeAspect="1"/>
              </p:cNvSpPr>
              <p:nvPr/>
            </p:nvSpPr>
            <p:spPr bwMode="auto">
              <a:xfrm>
                <a:off x="4202" y="2801"/>
                <a:ext cx="17" cy="25"/>
              </a:xfrm>
              <a:custGeom>
                <a:avLst/>
                <a:gdLst>
                  <a:gd name="T0" fmla="*/ 0 w 35"/>
                  <a:gd name="T1" fmla="*/ 25 h 51"/>
                  <a:gd name="T2" fmla="*/ 35 w 35"/>
                  <a:gd name="T3" fmla="*/ 0 h 51"/>
                  <a:gd name="T4" fmla="*/ 33 w 35"/>
                  <a:gd name="T5" fmla="*/ 29 h 51"/>
                  <a:gd name="T6" fmla="*/ 2 w 35"/>
                  <a:gd name="T7" fmla="*/ 51 h 51"/>
                  <a:gd name="T8" fmla="*/ 0 w 35"/>
                  <a:gd name="T9" fmla="*/ 25 h 51"/>
                  <a:gd name="T10" fmla="*/ 0 w 35"/>
                  <a:gd name="T11" fmla="*/ 25 h 51"/>
                </a:gdLst>
                <a:ahLst/>
                <a:cxnLst>
                  <a:cxn ang="0">
                    <a:pos x="T0" y="T1"/>
                  </a:cxn>
                  <a:cxn ang="0">
                    <a:pos x="T2" y="T3"/>
                  </a:cxn>
                  <a:cxn ang="0">
                    <a:pos x="T4" y="T5"/>
                  </a:cxn>
                  <a:cxn ang="0">
                    <a:pos x="T6" y="T7"/>
                  </a:cxn>
                  <a:cxn ang="0">
                    <a:pos x="T8" y="T9"/>
                  </a:cxn>
                  <a:cxn ang="0">
                    <a:pos x="T10" y="T11"/>
                  </a:cxn>
                </a:cxnLst>
                <a:rect l="0" t="0" r="r" b="b"/>
                <a:pathLst>
                  <a:path w="35" h="51">
                    <a:moveTo>
                      <a:pt x="0" y="25"/>
                    </a:moveTo>
                    <a:lnTo>
                      <a:pt x="35" y="0"/>
                    </a:lnTo>
                    <a:lnTo>
                      <a:pt x="33" y="29"/>
                    </a:lnTo>
                    <a:lnTo>
                      <a:pt x="2" y="51"/>
                    </a:lnTo>
                    <a:lnTo>
                      <a:pt x="0" y="25"/>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65" name="Freeform 33"/>
              <p:cNvSpPr>
                <a:spLocks noChangeAspect="1"/>
              </p:cNvSpPr>
              <p:nvPr/>
            </p:nvSpPr>
            <p:spPr bwMode="auto">
              <a:xfrm>
                <a:off x="4202" y="2829"/>
                <a:ext cx="17" cy="27"/>
              </a:xfrm>
              <a:custGeom>
                <a:avLst/>
                <a:gdLst>
                  <a:gd name="T0" fmla="*/ 0 w 35"/>
                  <a:gd name="T1" fmla="*/ 27 h 53"/>
                  <a:gd name="T2" fmla="*/ 35 w 35"/>
                  <a:gd name="T3" fmla="*/ 0 h 53"/>
                  <a:gd name="T4" fmla="*/ 33 w 35"/>
                  <a:gd name="T5" fmla="*/ 29 h 53"/>
                  <a:gd name="T6" fmla="*/ 2 w 35"/>
                  <a:gd name="T7" fmla="*/ 53 h 53"/>
                  <a:gd name="T8" fmla="*/ 0 w 35"/>
                  <a:gd name="T9" fmla="*/ 27 h 53"/>
                  <a:gd name="T10" fmla="*/ 0 w 35"/>
                  <a:gd name="T11" fmla="*/ 27 h 53"/>
                </a:gdLst>
                <a:ahLst/>
                <a:cxnLst>
                  <a:cxn ang="0">
                    <a:pos x="T0" y="T1"/>
                  </a:cxn>
                  <a:cxn ang="0">
                    <a:pos x="T2" y="T3"/>
                  </a:cxn>
                  <a:cxn ang="0">
                    <a:pos x="T4" y="T5"/>
                  </a:cxn>
                  <a:cxn ang="0">
                    <a:pos x="T6" y="T7"/>
                  </a:cxn>
                  <a:cxn ang="0">
                    <a:pos x="T8" y="T9"/>
                  </a:cxn>
                  <a:cxn ang="0">
                    <a:pos x="T10" y="T11"/>
                  </a:cxn>
                </a:cxnLst>
                <a:rect l="0" t="0" r="r" b="b"/>
                <a:pathLst>
                  <a:path w="35" h="53">
                    <a:moveTo>
                      <a:pt x="0" y="27"/>
                    </a:moveTo>
                    <a:lnTo>
                      <a:pt x="35" y="0"/>
                    </a:lnTo>
                    <a:lnTo>
                      <a:pt x="33" y="29"/>
                    </a:lnTo>
                    <a:lnTo>
                      <a:pt x="2" y="53"/>
                    </a:lnTo>
                    <a:lnTo>
                      <a:pt x="0" y="27"/>
                    </a:lnTo>
                    <a:lnTo>
                      <a:pt x="0"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66" name="Freeform 34"/>
              <p:cNvSpPr>
                <a:spLocks noChangeAspect="1"/>
              </p:cNvSpPr>
              <p:nvPr/>
            </p:nvSpPr>
            <p:spPr bwMode="auto">
              <a:xfrm>
                <a:off x="4202" y="2859"/>
                <a:ext cx="17" cy="25"/>
              </a:xfrm>
              <a:custGeom>
                <a:avLst/>
                <a:gdLst>
                  <a:gd name="T0" fmla="*/ 0 w 35"/>
                  <a:gd name="T1" fmla="*/ 25 h 51"/>
                  <a:gd name="T2" fmla="*/ 35 w 35"/>
                  <a:gd name="T3" fmla="*/ 0 h 51"/>
                  <a:gd name="T4" fmla="*/ 33 w 35"/>
                  <a:gd name="T5" fmla="*/ 29 h 51"/>
                  <a:gd name="T6" fmla="*/ 2 w 35"/>
                  <a:gd name="T7" fmla="*/ 51 h 51"/>
                  <a:gd name="T8" fmla="*/ 0 w 35"/>
                  <a:gd name="T9" fmla="*/ 25 h 51"/>
                  <a:gd name="T10" fmla="*/ 0 w 35"/>
                  <a:gd name="T11" fmla="*/ 25 h 51"/>
                </a:gdLst>
                <a:ahLst/>
                <a:cxnLst>
                  <a:cxn ang="0">
                    <a:pos x="T0" y="T1"/>
                  </a:cxn>
                  <a:cxn ang="0">
                    <a:pos x="T2" y="T3"/>
                  </a:cxn>
                  <a:cxn ang="0">
                    <a:pos x="T4" y="T5"/>
                  </a:cxn>
                  <a:cxn ang="0">
                    <a:pos x="T6" y="T7"/>
                  </a:cxn>
                  <a:cxn ang="0">
                    <a:pos x="T8" y="T9"/>
                  </a:cxn>
                  <a:cxn ang="0">
                    <a:pos x="T10" y="T11"/>
                  </a:cxn>
                </a:cxnLst>
                <a:rect l="0" t="0" r="r" b="b"/>
                <a:pathLst>
                  <a:path w="35" h="51">
                    <a:moveTo>
                      <a:pt x="0" y="25"/>
                    </a:moveTo>
                    <a:lnTo>
                      <a:pt x="35" y="0"/>
                    </a:lnTo>
                    <a:lnTo>
                      <a:pt x="33" y="29"/>
                    </a:lnTo>
                    <a:lnTo>
                      <a:pt x="2" y="51"/>
                    </a:lnTo>
                    <a:lnTo>
                      <a:pt x="0" y="25"/>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67" name="Freeform 35"/>
              <p:cNvSpPr>
                <a:spLocks noChangeAspect="1"/>
              </p:cNvSpPr>
              <p:nvPr/>
            </p:nvSpPr>
            <p:spPr bwMode="auto">
              <a:xfrm>
                <a:off x="4202" y="2887"/>
                <a:ext cx="17" cy="27"/>
              </a:xfrm>
              <a:custGeom>
                <a:avLst/>
                <a:gdLst>
                  <a:gd name="T0" fmla="*/ 0 w 35"/>
                  <a:gd name="T1" fmla="*/ 27 h 53"/>
                  <a:gd name="T2" fmla="*/ 35 w 35"/>
                  <a:gd name="T3" fmla="*/ 0 h 53"/>
                  <a:gd name="T4" fmla="*/ 33 w 35"/>
                  <a:gd name="T5" fmla="*/ 29 h 53"/>
                  <a:gd name="T6" fmla="*/ 2 w 35"/>
                  <a:gd name="T7" fmla="*/ 53 h 53"/>
                  <a:gd name="T8" fmla="*/ 0 w 35"/>
                  <a:gd name="T9" fmla="*/ 27 h 53"/>
                  <a:gd name="T10" fmla="*/ 0 w 35"/>
                  <a:gd name="T11" fmla="*/ 27 h 53"/>
                </a:gdLst>
                <a:ahLst/>
                <a:cxnLst>
                  <a:cxn ang="0">
                    <a:pos x="T0" y="T1"/>
                  </a:cxn>
                  <a:cxn ang="0">
                    <a:pos x="T2" y="T3"/>
                  </a:cxn>
                  <a:cxn ang="0">
                    <a:pos x="T4" y="T5"/>
                  </a:cxn>
                  <a:cxn ang="0">
                    <a:pos x="T6" y="T7"/>
                  </a:cxn>
                  <a:cxn ang="0">
                    <a:pos x="T8" y="T9"/>
                  </a:cxn>
                  <a:cxn ang="0">
                    <a:pos x="T10" y="T11"/>
                  </a:cxn>
                </a:cxnLst>
                <a:rect l="0" t="0" r="r" b="b"/>
                <a:pathLst>
                  <a:path w="35" h="53">
                    <a:moveTo>
                      <a:pt x="0" y="27"/>
                    </a:moveTo>
                    <a:lnTo>
                      <a:pt x="35" y="0"/>
                    </a:lnTo>
                    <a:lnTo>
                      <a:pt x="33" y="29"/>
                    </a:lnTo>
                    <a:lnTo>
                      <a:pt x="2" y="53"/>
                    </a:lnTo>
                    <a:lnTo>
                      <a:pt x="0" y="27"/>
                    </a:lnTo>
                    <a:lnTo>
                      <a:pt x="0"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68" name="Freeform 36"/>
              <p:cNvSpPr>
                <a:spLocks noChangeAspect="1"/>
              </p:cNvSpPr>
              <p:nvPr/>
            </p:nvSpPr>
            <p:spPr bwMode="auto">
              <a:xfrm>
                <a:off x="4202" y="2917"/>
                <a:ext cx="17" cy="25"/>
              </a:xfrm>
              <a:custGeom>
                <a:avLst/>
                <a:gdLst>
                  <a:gd name="T0" fmla="*/ 0 w 35"/>
                  <a:gd name="T1" fmla="*/ 25 h 51"/>
                  <a:gd name="T2" fmla="*/ 35 w 35"/>
                  <a:gd name="T3" fmla="*/ 0 h 51"/>
                  <a:gd name="T4" fmla="*/ 33 w 35"/>
                  <a:gd name="T5" fmla="*/ 29 h 51"/>
                  <a:gd name="T6" fmla="*/ 2 w 35"/>
                  <a:gd name="T7" fmla="*/ 51 h 51"/>
                  <a:gd name="T8" fmla="*/ 0 w 35"/>
                  <a:gd name="T9" fmla="*/ 25 h 51"/>
                  <a:gd name="T10" fmla="*/ 0 w 35"/>
                  <a:gd name="T11" fmla="*/ 25 h 51"/>
                </a:gdLst>
                <a:ahLst/>
                <a:cxnLst>
                  <a:cxn ang="0">
                    <a:pos x="T0" y="T1"/>
                  </a:cxn>
                  <a:cxn ang="0">
                    <a:pos x="T2" y="T3"/>
                  </a:cxn>
                  <a:cxn ang="0">
                    <a:pos x="T4" y="T5"/>
                  </a:cxn>
                  <a:cxn ang="0">
                    <a:pos x="T6" y="T7"/>
                  </a:cxn>
                  <a:cxn ang="0">
                    <a:pos x="T8" y="T9"/>
                  </a:cxn>
                  <a:cxn ang="0">
                    <a:pos x="T10" y="T11"/>
                  </a:cxn>
                </a:cxnLst>
                <a:rect l="0" t="0" r="r" b="b"/>
                <a:pathLst>
                  <a:path w="35" h="51">
                    <a:moveTo>
                      <a:pt x="0" y="25"/>
                    </a:moveTo>
                    <a:lnTo>
                      <a:pt x="35" y="0"/>
                    </a:lnTo>
                    <a:lnTo>
                      <a:pt x="33" y="29"/>
                    </a:lnTo>
                    <a:lnTo>
                      <a:pt x="2" y="51"/>
                    </a:lnTo>
                    <a:lnTo>
                      <a:pt x="0" y="25"/>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69" name="Freeform 37"/>
              <p:cNvSpPr>
                <a:spLocks noChangeAspect="1"/>
              </p:cNvSpPr>
              <p:nvPr/>
            </p:nvSpPr>
            <p:spPr bwMode="auto">
              <a:xfrm>
                <a:off x="4202" y="2945"/>
                <a:ext cx="17" cy="26"/>
              </a:xfrm>
              <a:custGeom>
                <a:avLst/>
                <a:gdLst>
                  <a:gd name="T0" fmla="*/ 0 w 35"/>
                  <a:gd name="T1" fmla="*/ 27 h 51"/>
                  <a:gd name="T2" fmla="*/ 35 w 35"/>
                  <a:gd name="T3" fmla="*/ 0 h 51"/>
                  <a:gd name="T4" fmla="*/ 33 w 35"/>
                  <a:gd name="T5" fmla="*/ 29 h 51"/>
                  <a:gd name="T6" fmla="*/ 2 w 35"/>
                  <a:gd name="T7" fmla="*/ 51 h 51"/>
                  <a:gd name="T8" fmla="*/ 0 w 35"/>
                  <a:gd name="T9" fmla="*/ 27 h 51"/>
                  <a:gd name="T10" fmla="*/ 0 w 35"/>
                  <a:gd name="T11" fmla="*/ 27 h 51"/>
                </a:gdLst>
                <a:ahLst/>
                <a:cxnLst>
                  <a:cxn ang="0">
                    <a:pos x="T0" y="T1"/>
                  </a:cxn>
                  <a:cxn ang="0">
                    <a:pos x="T2" y="T3"/>
                  </a:cxn>
                  <a:cxn ang="0">
                    <a:pos x="T4" y="T5"/>
                  </a:cxn>
                  <a:cxn ang="0">
                    <a:pos x="T6" y="T7"/>
                  </a:cxn>
                  <a:cxn ang="0">
                    <a:pos x="T8" y="T9"/>
                  </a:cxn>
                  <a:cxn ang="0">
                    <a:pos x="T10" y="T11"/>
                  </a:cxn>
                </a:cxnLst>
                <a:rect l="0" t="0" r="r" b="b"/>
                <a:pathLst>
                  <a:path w="35" h="51">
                    <a:moveTo>
                      <a:pt x="0" y="27"/>
                    </a:moveTo>
                    <a:lnTo>
                      <a:pt x="35" y="0"/>
                    </a:lnTo>
                    <a:lnTo>
                      <a:pt x="33" y="29"/>
                    </a:lnTo>
                    <a:lnTo>
                      <a:pt x="2" y="51"/>
                    </a:lnTo>
                    <a:lnTo>
                      <a:pt x="0" y="27"/>
                    </a:lnTo>
                    <a:lnTo>
                      <a:pt x="0"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70" name="Freeform 38"/>
              <p:cNvSpPr>
                <a:spLocks noChangeAspect="1"/>
              </p:cNvSpPr>
              <p:nvPr/>
            </p:nvSpPr>
            <p:spPr bwMode="auto">
              <a:xfrm>
                <a:off x="4202" y="2975"/>
                <a:ext cx="17" cy="25"/>
              </a:xfrm>
              <a:custGeom>
                <a:avLst/>
                <a:gdLst>
                  <a:gd name="T0" fmla="*/ 0 w 35"/>
                  <a:gd name="T1" fmla="*/ 25 h 51"/>
                  <a:gd name="T2" fmla="*/ 35 w 35"/>
                  <a:gd name="T3" fmla="*/ 0 h 51"/>
                  <a:gd name="T4" fmla="*/ 33 w 35"/>
                  <a:gd name="T5" fmla="*/ 29 h 51"/>
                  <a:gd name="T6" fmla="*/ 2 w 35"/>
                  <a:gd name="T7" fmla="*/ 51 h 51"/>
                  <a:gd name="T8" fmla="*/ 0 w 35"/>
                  <a:gd name="T9" fmla="*/ 25 h 51"/>
                  <a:gd name="T10" fmla="*/ 0 w 35"/>
                  <a:gd name="T11" fmla="*/ 25 h 51"/>
                </a:gdLst>
                <a:ahLst/>
                <a:cxnLst>
                  <a:cxn ang="0">
                    <a:pos x="T0" y="T1"/>
                  </a:cxn>
                  <a:cxn ang="0">
                    <a:pos x="T2" y="T3"/>
                  </a:cxn>
                  <a:cxn ang="0">
                    <a:pos x="T4" y="T5"/>
                  </a:cxn>
                  <a:cxn ang="0">
                    <a:pos x="T6" y="T7"/>
                  </a:cxn>
                  <a:cxn ang="0">
                    <a:pos x="T8" y="T9"/>
                  </a:cxn>
                  <a:cxn ang="0">
                    <a:pos x="T10" y="T11"/>
                  </a:cxn>
                </a:cxnLst>
                <a:rect l="0" t="0" r="r" b="b"/>
                <a:pathLst>
                  <a:path w="35" h="51">
                    <a:moveTo>
                      <a:pt x="0" y="25"/>
                    </a:moveTo>
                    <a:lnTo>
                      <a:pt x="35" y="0"/>
                    </a:lnTo>
                    <a:lnTo>
                      <a:pt x="33" y="29"/>
                    </a:lnTo>
                    <a:lnTo>
                      <a:pt x="2" y="51"/>
                    </a:lnTo>
                    <a:lnTo>
                      <a:pt x="0" y="25"/>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71" name="Freeform 39"/>
              <p:cNvSpPr>
                <a:spLocks noChangeAspect="1"/>
              </p:cNvSpPr>
              <p:nvPr/>
            </p:nvSpPr>
            <p:spPr bwMode="auto">
              <a:xfrm>
                <a:off x="4202" y="3003"/>
                <a:ext cx="17" cy="26"/>
              </a:xfrm>
              <a:custGeom>
                <a:avLst/>
                <a:gdLst>
                  <a:gd name="T0" fmla="*/ 0 w 35"/>
                  <a:gd name="T1" fmla="*/ 25 h 51"/>
                  <a:gd name="T2" fmla="*/ 35 w 35"/>
                  <a:gd name="T3" fmla="*/ 0 h 51"/>
                  <a:gd name="T4" fmla="*/ 33 w 35"/>
                  <a:gd name="T5" fmla="*/ 29 h 51"/>
                  <a:gd name="T6" fmla="*/ 4 w 35"/>
                  <a:gd name="T7" fmla="*/ 51 h 51"/>
                  <a:gd name="T8" fmla="*/ 0 w 35"/>
                  <a:gd name="T9" fmla="*/ 25 h 51"/>
                  <a:gd name="T10" fmla="*/ 0 w 35"/>
                  <a:gd name="T11" fmla="*/ 25 h 51"/>
                </a:gdLst>
                <a:ahLst/>
                <a:cxnLst>
                  <a:cxn ang="0">
                    <a:pos x="T0" y="T1"/>
                  </a:cxn>
                  <a:cxn ang="0">
                    <a:pos x="T2" y="T3"/>
                  </a:cxn>
                  <a:cxn ang="0">
                    <a:pos x="T4" y="T5"/>
                  </a:cxn>
                  <a:cxn ang="0">
                    <a:pos x="T6" y="T7"/>
                  </a:cxn>
                  <a:cxn ang="0">
                    <a:pos x="T8" y="T9"/>
                  </a:cxn>
                  <a:cxn ang="0">
                    <a:pos x="T10" y="T11"/>
                  </a:cxn>
                </a:cxnLst>
                <a:rect l="0" t="0" r="r" b="b"/>
                <a:pathLst>
                  <a:path w="35" h="51">
                    <a:moveTo>
                      <a:pt x="0" y="25"/>
                    </a:moveTo>
                    <a:lnTo>
                      <a:pt x="35" y="0"/>
                    </a:lnTo>
                    <a:lnTo>
                      <a:pt x="33" y="29"/>
                    </a:lnTo>
                    <a:lnTo>
                      <a:pt x="4" y="51"/>
                    </a:lnTo>
                    <a:lnTo>
                      <a:pt x="0" y="25"/>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72" name="Freeform 40"/>
              <p:cNvSpPr>
                <a:spLocks noChangeAspect="1"/>
              </p:cNvSpPr>
              <p:nvPr/>
            </p:nvSpPr>
            <p:spPr bwMode="auto">
              <a:xfrm>
                <a:off x="4202" y="3032"/>
                <a:ext cx="17" cy="26"/>
              </a:xfrm>
              <a:custGeom>
                <a:avLst/>
                <a:gdLst>
                  <a:gd name="T0" fmla="*/ 0 w 35"/>
                  <a:gd name="T1" fmla="*/ 25 h 51"/>
                  <a:gd name="T2" fmla="*/ 35 w 35"/>
                  <a:gd name="T3" fmla="*/ 0 h 51"/>
                  <a:gd name="T4" fmla="*/ 33 w 35"/>
                  <a:gd name="T5" fmla="*/ 27 h 51"/>
                  <a:gd name="T6" fmla="*/ 4 w 35"/>
                  <a:gd name="T7" fmla="*/ 51 h 51"/>
                  <a:gd name="T8" fmla="*/ 0 w 35"/>
                  <a:gd name="T9" fmla="*/ 25 h 51"/>
                  <a:gd name="T10" fmla="*/ 0 w 35"/>
                  <a:gd name="T11" fmla="*/ 25 h 51"/>
                </a:gdLst>
                <a:ahLst/>
                <a:cxnLst>
                  <a:cxn ang="0">
                    <a:pos x="T0" y="T1"/>
                  </a:cxn>
                  <a:cxn ang="0">
                    <a:pos x="T2" y="T3"/>
                  </a:cxn>
                  <a:cxn ang="0">
                    <a:pos x="T4" y="T5"/>
                  </a:cxn>
                  <a:cxn ang="0">
                    <a:pos x="T6" y="T7"/>
                  </a:cxn>
                  <a:cxn ang="0">
                    <a:pos x="T8" y="T9"/>
                  </a:cxn>
                  <a:cxn ang="0">
                    <a:pos x="T10" y="T11"/>
                  </a:cxn>
                </a:cxnLst>
                <a:rect l="0" t="0" r="r" b="b"/>
                <a:pathLst>
                  <a:path w="35" h="51">
                    <a:moveTo>
                      <a:pt x="0" y="25"/>
                    </a:moveTo>
                    <a:lnTo>
                      <a:pt x="35" y="0"/>
                    </a:lnTo>
                    <a:lnTo>
                      <a:pt x="33" y="27"/>
                    </a:lnTo>
                    <a:lnTo>
                      <a:pt x="4" y="51"/>
                    </a:lnTo>
                    <a:lnTo>
                      <a:pt x="0" y="25"/>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73" name="Freeform 41"/>
              <p:cNvSpPr>
                <a:spLocks noChangeAspect="1"/>
              </p:cNvSpPr>
              <p:nvPr/>
            </p:nvSpPr>
            <p:spPr bwMode="auto">
              <a:xfrm>
                <a:off x="4202" y="3061"/>
                <a:ext cx="17" cy="26"/>
              </a:xfrm>
              <a:custGeom>
                <a:avLst/>
                <a:gdLst>
                  <a:gd name="T0" fmla="*/ 0 w 35"/>
                  <a:gd name="T1" fmla="*/ 25 h 51"/>
                  <a:gd name="T2" fmla="*/ 35 w 35"/>
                  <a:gd name="T3" fmla="*/ 0 h 51"/>
                  <a:gd name="T4" fmla="*/ 33 w 35"/>
                  <a:gd name="T5" fmla="*/ 29 h 51"/>
                  <a:gd name="T6" fmla="*/ 4 w 35"/>
                  <a:gd name="T7" fmla="*/ 51 h 51"/>
                  <a:gd name="T8" fmla="*/ 0 w 35"/>
                  <a:gd name="T9" fmla="*/ 25 h 51"/>
                  <a:gd name="T10" fmla="*/ 0 w 35"/>
                  <a:gd name="T11" fmla="*/ 25 h 51"/>
                </a:gdLst>
                <a:ahLst/>
                <a:cxnLst>
                  <a:cxn ang="0">
                    <a:pos x="T0" y="T1"/>
                  </a:cxn>
                  <a:cxn ang="0">
                    <a:pos x="T2" y="T3"/>
                  </a:cxn>
                  <a:cxn ang="0">
                    <a:pos x="T4" y="T5"/>
                  </a:cxn>
                  <a:cxn ang="0">
                    <a:pos x="T6" y="T7"/>
                  </a:cxn>
                  <a:cxn ang="0">
                    <a:pos x="T8" y="T9"/>
                  </a:cxn>
                  <a:cxn ang="0">
                    <a:pos x="T10" y="T11"/>
                  </a:cxn>
                </a:cxnLst>
                <a:rect l="0" t="0" r="r" b="b"/>
                <a:pathLst>
                  <a:path w="35" h="51">
                    <a:moveTo>
                      <a:pt x="0" y="25"/>
                    </a:moveTo>
                    <a:lnTo>
                      <a:pt x="35" y="0"/>
                    </a:lnTo>
                    <a:lnTo>
                      <a:pt x="33" y="29"/>
                    </a:lnTo>
                    <a:lnTo>
                      <a:pt x="4" y="51"/>
                    </a:lnTo>
                    <a:lnTo>
                      <a:pt x="0" y="25"/>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74" name="Freeform 42"/>
              <p:cNvSpPr>
                <a:spLocks noChangeAspect="1"/>
              </p:cNvSpPr>
              <p:nvPr/>
            </p:nvSpPr>
            <p:spPr bwMode="auto">
              <a:xfrm>
                <a:off x="4202" y="3090"/>
                <a:ext cx="17" cy="26"/>
              </a:xfrm>
              <a:custGeom>
                <a:avLst/>
                <a:gdLst>
                  <a:gd name="T0" fmla="*/ 0 w 35"/>
                  <a:gd name="T1" fmla="*/ 27 h 53"/>
                  <a:gd name="T2" fmla="*/ 35 w 35"/>
                  <a:gd name="T3" fmla="*/ 0 h 53"/>
                  <a:gd name="T4" fmla="*/ 35 w 35"/>
                  <a:gd name="T5" fmla="*/ 29 h 53"/>
                  <a:gd name="T6" fmla="*/ 4 w 35"/>
                  <a:gd name="T7" fmla="*/ 53 h 53"/>
                  <a:gd name="T8" fmla="*/ 0 w 35"/>
                  <a:gd name="T9" fmla="*/ 27 h 53"/>
                  <a:gd name="T10" fmla="*/ 0 w 35"/>
                  <a:gd name="T11" fmla="*/ 27 h 53"/>
                </a:gdLst>
                <a:ahLst/>
                <a:cxnLst>
                  <a:cxn ang="0">
                    <a:pos x="T0" y="T1"/>
                  </a:cxn>
                  <a:cxn ang="0">
                    <a:pos x="T2" y="T3"/>
                  </a:cxn>
                  <a:cxn ang="0">
                    <a:pos x="T4" y="T5"/>
                  </a:cxn>
                  <a:cxn ang="0">
                    <a:pos x="T6" y="T7"/>
                  </a:cxn>
                  <a:cxn ang="0">
                    <a:pos x="T8" y="T9"/>
                  </a:cxn>
                  <a:cxn ang="0">
                    <a:pos x="T10" y="T11"/>
                  </a:cxn>
                </a:cxnLst>
                <a:rect l="0" t="0" r="r" b="b"/>
                <a:pathLst>
                  <a:path w="35" h="53">
                    <a:moveTo>
                      <a:pt x="0" y="27"/>
                    </a:moveTo>
                    <a:lnTo>
                      <a:pt x="35" y="0"/>
                    </a:lnTo>
                    <a:lnTo>
                      <a:pt x="35" y="29"/>
                    </a:lnTo>
                    <a:lnTo>
                      <a:pt x="4" y="53"/>
                    </a:lnTo>
                    <a:lnTo>
                      <a:pt x="0" y="27"/>
                    </a:lnTo>
                    <a:lnTo>
                      <a:pt x="0"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75" name="Freeform 43"/>
              <p:cNvSpPr>
                <a:spLocks noChangeAspect="1"/>
              </p:cNvSpPr>
              <p:nvPr/>
            </p:nvSpPr>
            <p:spPr bwMode="auto">
              <a:xfrm>
                <a:off x="4202" y="3119"/>
                <a:ext cx="17" cy="26"/>
              </a:xfrm>
              <a:custGeom>
                <a:avLst/>
                <a:gdLst>
                  <a:gd name="T0" fmla="*/ 0 w 35"/>
                  <a:gd name="T1" fmla="*/ 25 h 51"/>
                  <a:gd name="T2" fmla="*/ 35 w 35"/>
                  <a:gd name="T3" fmla="*/ 0 h 51"/>
                  <a:gd name="T4" fmla="*/ 35 w 35"/>
                  <a:gd name="T5" fmla="*/ 28 h 51"/>
                  <a:gd name="T6" fmla="*/ 4 w 35"/>
                  <a:gd name="T7" fmla="*/ 51 h 51"/>
                  <a:gd name="T8" fmla="*/ 0 w 35"/>
                  <a:gd name="T9" fmla="*/ 25 h 51"/>
                  <a:gd name="T10" fmla="*/ 0 w 35"/>
                  <a:gd name="T11" fmla="*/ 25 h 51"/>
                </a:gdLst>
                <a:ahLst/>
                <a:cxnLst>
                  <a:cxn ang="0">
                    <a:pos x="T0" y="T1"/>
                  </a:cxn>
                  <a:cxn ang="0">
                    <a:pos x="T2" y="T3"/>
                  </a:cxn>
                  <a:cxn ang="0">
                    <a:pos x="T4" y="T5"/>
                  </a:cxn>
                  <a:cxn ang="0">
                    <a:pos x="T6" y="T7"/>
                  </a:cxn>
                  <a:cxn ang="0">
                    <a:pos x="T8" y="T9"/>
                  </a:cxn>
                  <a:cxn ang="0">
                    <a:pos x="T10" y="T11"/>
                  </a:cxn>
                </a:cxnLst>
                <a:rect l="0" t="0" r="r" b="b"/>
                <a:pathLst>
                  <a:path w="35" h="51">
                    <a:moveTo>
                      <a:pt x="0" y="25"/>
                    </a:moveTo>
                    <a:lnTo>
                      <a:pt x="35" y="0"/>
                    </a:lnTo>
                    <a:lnTo>
                      <a:pt x="35" y="28"/>
                    </a:lnTo>
                    <a:lnTo>
                      <a:pt x="4" y="51"/>
                    </a:lnTo>
                    <a:lnTo>
                      <a:pt x="0" y="25"/>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76" name="Freeform 44"/>
              <p:cNvSpPr>
                <a:spLocks noChangeAspect="1"/>
              </p:cNvSpPr>
              <p:nvPr/>
            </p:nvSpPr>
            <p:spPr bwMode="auto">
              <a:xfrm>
                <a:off x="4202" y="3147"/>
                <a:ext cx="17" cy="27"/>
              </a:xfrm>
              <a:custGeom>
                <a:avLst/>
                <a:gdLst>
                  <a:gd name="T0" fmla="*/ 0 w 35"/>
                  <a:gd name="T1" fmla="*/ 27 h 53"/>
                  <a:gd name="T2" fmla="*/ 35 w 35"/>
                  <a:gd name="T3" fmla="*/ 0 h 53"/>
                  <a:gd name="T4" fmla="*/ 35 w 35"/>
                  <a:gd name="T5" fmla="*/ 28 h 53"/>
                  <a:gd name="T6" fmla="*/ 4 w 35"/>
                  <a:gd name="T7" fmla="*/ 53 h 53"/>
                  <a:gd name="T8" fmla="*/ 0 w 35"/>
                  <a:gd name="T9" fmla="*/ 27 h 53"/>
                  <a:gd name="T10" fmla="*/ 0 w 35"/>
                  <a:gd name="T11" fmla="*/ 27 h 53"/>
                </a:gdLst>
                <a:ahLst/>
                <a:cxnLst>
                  <a:cxn ang="0">
                    <a:pos x="T0" y="T1"/>
                  </a:cxn>
                  <a:cxn ang="0">
                    <a:pos x="T2" y="T3"/>
                  </a:cxn>
                  <a:cxn ang="0">
                    <a:pos x="T4" y="T5"/>
                  </a:cxn>
                  <a:cxn ang="0">
                    <a:pos x="T6" y="T7"/>
                  </a:cxn>
                  <a:cxn ang="0">
                    <a:pos x="T8" y="T9"/>
                  </a:cxn>
                  <a:cxn ang="0">
                    <a:pos x="T10" y="T11"/>
                  </a:cxn>
                </a:cxnLst>
                <a:rect l="0" t="0" r="r" b="b"/>
                <a:pathLst>
                  <a:path w="35" h="53">
                    <a:moveTo>
                      <a:pt x="0" y="27"/>
                    </a:moveTo>
                    <a:lnTo>
                      <a:pt x="35" y="0"/>
                    </a:lnTo>
                    <a:lnTo>
                      <a:pt x="35" y="28"/>
                    </a:lnTo>
                    <a:lnTo>
                      <a:pt x="4" y="53"/>
                    </a:lnTo>
                    <a:lnTo>
                      <a:pt x="0" y="27"/>
                    </a:lnTo>
                    <a:lnTo>
                      <a:pt x="0"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77" name="Freeform 45"/>
              <p:cNvSpPr>
                <a:spLocks noChangeAspect="1"/>
              </p:cNvSpPr>
              <p:nvPr/>
            </p:nvSpPr>
            <p:spPr bwMode="auto">
              <a:xfrm>
                <a:off x="4202" y="3177"/>
                <a:ext cx="17" cy="26"/>
              </a:xfrm>
              <a:custGeom>
                <a:avLst/>
                <a:gdLst>
                  <a:gd name="T0" fmla="*/ 0 w 35"/>
                  <a:gd name="T1" fmla="*/ 25 h 51"/>
                  <a:gd name="T2" fmla="*/ 35 w 35"/>
                  <a:gd name="T3" fmla="*/ 0 h 51"/>
                  <a:gd name="T4" fmla="*/ 35 w 35"/>
                  <a:gd name="T5" fmla="*/ 28 h 51"/>
                  <a:gd name="T6" fmla="*/ 4 w 35"/>
                  <a:gd name="T7" fmla="*/ 51 h 51"/>
                  <a:gd name="T8" fmla="*/ 0 w 35"/>
                  <a:gd name="T9" fmla="*/ 25 h 51"/>
                  <a:gd name="T10" fmla="*/ 0 w 35"/>
                  <a:gd name="T11" fmla="*/ 25 h 51"/>
                </a:gdLst>
                <a:ahLst/>
                <a:cxnLst>
                  <a:cxn ang="0">
                    <a:pos x="T0" y="T1"/>
                  </a:cxn>
                  <a:cxn ang="0">
                    <a:pos x="T2" y="T3"/>
                  </a:cxn>
                  <a:cxn ang="0">
                    <a:pos x="T4" y="T5"/>
                  </a:cxn>
                  <a:cxn ang="0">
                    <a:pos x="T6" y="T7"/>
                  </a:cxn>
                  <a:cxn ang="0">
                    <a:pos x="T8" y="T9"/>
                  </a:cxn>
                  <a:cxn ang="0">
                    <a:pos x="T10" y="T11"/>
                  </a:cxn>
                </a:cxnLst>
                <a:rect l="0" t="0" r="r" b="b"/>
                <a:pathLst>
                  <a:path w="35" h="51">
                    <a:moveTo>
                      <a:pt x="0" y="25"/>
                    </a:moveTo>
                    <a:lnTo>
                      <a:pt x="35" y="0"/>
                    </a:lnTo>
                    <a:lnTo>
                      <a:pt x="35" y="28"/>
                    </a:lnTo>
                    <a:lnTo>
                      <a:pt x="4" y="51"/>
                    </a:lnTo>
                    <a:lnTo>
                      <a:pt x="0" y="25"/>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78" name="Freeform 46"/>
              <p:cNvSpPr>
                <a:spLocks noChangeAspect="1"/>
              </p:cNvSpPr>
              <p:nvPr/>
            </p:nvSpPr>
            <p:spPr bwMode="auto">
              <a:xfrm>
                <a:off x="4202" y="3205"/>
                <a:ext cx="18" cy="27"/>
              </a:xfrm>
              <a:custGeom>
                <a:avLst/>
                <a:gdLst>
                  <a:gd name="T0" fmla="*/ 0 w 36"/>
                  <a:gd name="T1" fmla="*/ 27 h 53"/>
                  <a:gd name="T2" fmla="*/ 36 w 36"/>
                  <a:gd name="T3" fmla="*/ 0 h 53"/>
                  <a:gd name="T4" fmla="*/ 35 w 36"/>
                  <a:gd name="T5" fmla="*/ 28 h 53"/>
                  <a:gd name="T6" fmla="*/ 4 w 36"/>
                  <a:gd name="T7" fmla="*/ 53 h 53"/>
                  <a:gd name="T8" fmla="*/ 0 w 36"/>
                  <a:gd name="T9" fmla="*/ 27 h 53"/>
                  <a:gd name="T10" fmla="*/ 0 w 36"/>
                  <a:gd name="T11" fmla="*/ 27 h 53"/>
                </a:gdLst>
                <a:ahLst/>
                <a:cxnLst>
                  <a:cxn ang="0">
                    <a:pos x="T0" y="T1"/>
                  </a:cxn>
                  <a:cxn ang="0">
                    <a:pos x="T2" y="T3"/>
                  </a:cxn>
                  <a:cxn ang="0">
                    <a:pos x="T4" y="T5"/>
                  </a:cxn>
                  <a:cxn ang="0">
                    <a:pos x="T6" y="T7"/>
                  </a:cxn>
                  <a:cxn ang="0">
                    <a:pos x="T8" y="T9"/>
                  </a:cxn>
                  <a:cxn ang="0">
                    <a:pos x="T10" y="T11"/>
                  </a:cxn>
                </a:cxnLst>
                <a:rect l="0" t="0" r="r" b="b"/>
                <a:pathLst>
                  <a:path w="36" h="53">
                    <a:moveTo>
                      <a:pt x="0" y="27"/>
                    </a:moveTo>
                    <a:lnTo>
                      <a:pt x="36" y="0"/>
                    </a:lnTo>
                    <a:lnTo>
                      <a:pt x="35" y="28"/>
                    </a:lnTo>
                    <a:lnTo>
                      <a:pt x="4" y="53"/>
                    </a:lnTo>
                    <a:lnTo>
                      <a:pt x="0" y="27"/>
                    </a:lnTo>
                    <a:lnTo>
                      <a:pt x="0"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79" name="Freeform 47"/>
              <p:cNvSpPr>
                <a:spLocks noChangeAspect="1"/>
              </p:cNvSpPr>
              <p:nvPr/>
            </p:nvSpPr>
            <p:spPr bwMode="auto">
              <a:xfrm>
                <a:off x="4202" y="3235"/>
                <a:ext cx="18" cy="26"/>
              </a:xfrm>
              <a:custGeom>
                <a:avLst/>
                <a:gdLst>
                  <a:gd name="T0" fmla="*/ 0 w 36"/>
                  <a:gd name="T1" fmla="*/ 25 h 51"/>
                  <a:gd name="T2" fmla="*/ 36 w 36"/>
                  <a:gd name="T3" fmla="*/ 0 h 51"/>
                  <a:gd name="T4" fmla="*/ 35 w 36"/>
                  <a:gd name="T5" fmla="*/ 28 h 51"/>
                  <a:gd name="T6" fmla="*/ 4 w 36"/>
                  <a:gd name="T7" fmla="*/ 51 h 51"/>
                  <a:gd name="T8" fmla="*/ 0 w 36"/>
                  <a:gd name="T9" fmla="*/ 25 h 51"/>
                  <a:gd name="T10" fmla="*/ 0 w 36"/>
                  <a:gd name="T11" fmla="*/ 25 h 51"/>
                </a:gdLst>
                <a:ahLst/>
                <a:cxnLst>
                  <a:cxn ang="0">
                    <a:pos x="T0" y="T1"/>
                  </a:cxn>
                  <a:cxn ang="0">
                    <a:pos x="T2" y="T3"/>
                  </a:cxn>
                  <a:cxn ang="0">
                    <a:pos x="T4" y="T5"/>
                  </a:cxn>
                  <a:cxn ang="0">
                    <a:pos x="T6" y="T7"/>
                  </a:cxn>
                  <a:cxn ang="0">
                    <a:pos x="T8" y="T9"/>
                  </a:cxn>
                  <a:cxn ang="0">
                    <a:pos x="T10" y="T11"/>
                  </a:cxn>
                </a:cxnLst>
                <a:rect l="0" t="0" r="r" b="b"/>
                <a:pathLst>
                  <a:path w="36" h="51">
                    <a:moveTo>
                      <a:pt x="0" y="25"/>
                    </a:moveTo>
                    <a:lnTo>
                      <a:pt x="36" y="0"/>
                    </a:lnTo>
                    <a:lnTo>
                      <a:pt x="35" y="28"/>
                    </a:lnTo>
                    <a:lnTo>
                      <a:pt x="4" y="51"/>
                    </a:lnTo>
                    <a:lnTo>
                      <a:pt x="0" y="25"/>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80" name="Freeform 48"/>
              <p:cNvSpPr>
                <a:spLocks noChangeAspect="1"/>
              </p:cNvSpPr>
              <p:nvPr/>
            </p:nvSpPr>
            <p:spPr bwMode="auto">
              <a:xfrm>
                <a:off x="4202" y="3263"/>
                <a:ext cx="18" cy="26"/>
              </a:xfrm>
              <a:custGeom>
                <a:avLst/>
                <a:gdLst>
                  <a:gd name="T0" fmla="*/ 0 w 36"/>
                  <a:gd name="T1" fmla="*/ 26 h 51"/>
                  <a:gd name="T2" fmla="*/ 36 w 36"/>
                  <a:gd name="T3" fmla="*/ 0 h 51"/>
                  <a:gd name="T4" fmla="*/ 35 w 36"/>
                  <a:gd name="T5" fmla="*/ 28 h 51"/>
                  <a:gd name="T6" fmla="*/ 4 w 36"/>
                  <a:gd name="T7" fmla="*/ 51 h 51"/>
                  <a:gd name="T8" fmla="*/ 0 w 36"/>
                  <a:gd name="T9" fmla="*/ 26 h 51"/>
                  <a:gd name="T10" fmla="*/ 0 w 36"/>
                  <a:gd name="T11" fmla="*/ 26 h 51"/>
                </a:gdLst>
                <a:ahLst/>
                <a:cxnLst>
                  <a:cxn ang="0">
                    <a:pos x="T0" y="T1"/>
                  </a:cxn>
                  <a:cxn ang="0">
                    <a:pos x="T2" y="T3"/>
                  </a:cxn>
                  <a:cxn ang="0">
                    <a:pos x="T4" y="T5"/>
                  </a:cxn>
                  <a:cxn ang="0">
                    <a:pos x="T6" y="T7"/>
                  </a:cxn>
                  <a:cxn ang="0">
                    <a:pos x="T8" y="T9"/>
                  </a:cxn>
                  <a:cxn ang="0">
                    <a:pos x="T10" y="T11"/>
                  </a:cxn>
                </a:cxnLst>
                <a:rect l="0" t="0" r="r" b="b"/>
                <a:pathLst>
                  <a:path w="36" h="51">
                    <a:moveTo>
                      <a:pt x="0" y="26"/>
                    </a:moveTo>
                    <a:lnTo>
                      <a:pt x="36" y="0"/>
                    </a:lnTo>
                    <a:lnTo>
                      <a:pt x="35" y="28"/>
                    </a:lnTo>
                    <a:lnTo>
                      <a:pt x="4" y="51"/>
                    </a:lnTo>
                    <a:lnTo>
                      <a:pt x="0" y="26"/>
                    </a:lnTo>
                    <a:lnTo>
                      <a:pt x="0"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81" name="Freeform 49"/>
              <p:cNvSpPr>
                <a:spLocks noChangeAspect="1"/>
              </p:cNvSpPr>
              <p:nvPr/>
            </p:nvSpPr>
            <p:spPr bwMode="auto">
              <a:xfrm>
                <a:off x="4202" y="3293"/>
                <a:ext cx="18" cy="26"/>
              </a:xfrm>
              <a:custGeom>
                <a:avLst/>
                <a:gdLst>
                  <a:gd name="T0" fmla="*/ 0 w 36"/>
                  <a:gd name="T1" fmla="*/ 25 h 51"/>
                  <a:gd name="T2" fmla="*/ 36 w 36"/>
                  <a:gd name="T3" fmla="*/ 0 h 51"/>
                  <a:gd name="T4" fmla="*/ 35 w 36"/>
                  <a:gd name="T5" fmla="*/ 28 h 51"/>
                  <a:gd name="T6" fmla="*/ 4 w 36"/>
                  <a:gd name="T7" fmla="*/ 51 h 51"/>
                  <a:gd name="T8" fmla="*/ 0 w 36"/>
                  <a:gd name="T9" fmla="*/ 25 h 51"/>
                  <a:gd name="T10" fmla="*/ 0 w 36"/>
                  <a:gd name="T11" fmla="*/ 25 h 51"/>
                </a:gdLst>
                <a:ahLst/>
                <a:cxnLst>
                  <a:cxn ang="0">
                    <a:pos x="T0" y="T1"/>
                  </a:cxn>
                  <a:cxn ang="0">
                    <a:pos x="T2" y="T3"/>
                  </a:cxn>
                  <a:cxn ang="0">
                    <a:pos x="T4" y="T5"/>
                  </a:cxn>
                  <a:cxn ang="0">
                    <a:pos x="T6" y="T7"/>
                  </a:cxn>
                  <a:cxn ang="0">
                    <a:pos x="T8" y="T9"/>
                  </a:cxn>
                  <a:cxn ang="0">
                    <a:pos x="T10" y="T11"/>
                  </a:cxn>
                </a:cxnLst>
                <a:rect l="0" t="0" r="r" b="b"/>
                <a:pathLst>
                  <a:path w="36" h="51">
                    <a:moveTo>
                      <a:pt x="0" y="25"/>
                    </a:moveTo>
                    <a:lnTo>
                      <a:pt x="36" y="0"/>
                    </a:lnTo>
                    <a:lnTo>
                      <a:pt x="35" y="28"/>
                    </a:lnTo>
                    <a:lnTo>
                      <a:pt x="4" y="51"/>
                    </a:lnTo>
                    <a:lnTo>
                      <a:pt x="0" y="25"/>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82" name="Freeform 50"/>
              <p:cNvSpPr>
                <a:spLocks noChangeAspect="1"/>
              </p:cNvSpPr>
              <p:nvPr/>
            </p:nvSpPr>
            <p:spPr bwMode="auto">
              <a:xfrm>
                <a:off x="4202" y="3321"/>
                <a:ext cx="18" cy="26"/>
              </a:xfrm>
              <a:custGeom>
                <a:avLst/>
                <a:gdLst>
                  <a:gd name="T0" fmla="*/ 0 w 36"/>
                  <a:gd name="T1" fmla="*/ 26 h 51"/>
                  <a:gd name="T2" fmla="*/ 36 w 36"/>
                  <a:gd name="T3" fmla="*/ 0 h 51"/>
                  <a:gd name="T4" fmla="*/ 35 w 36"/>
                  <a:gd name="T5" fmla="*/ 28 h 51"/>
                  <a:gd name="T6" fmla="*/ 4 w 36"/>
                  <a:gd name="T7" fmla="*/ 51 h 51"/>
                  <a:gd name="T8" fmla="*/ 0 w 36"/>
                  <a:gd name="T9" fmla="*/ 26 h 51"/>
                  <a:gd name="T10" fmla="*/ 0 w 36"/>
                  <a:gd name="T11" fmla="*/ 26 h 51"/>
                </a:gdLst>
                <a:ahLst/>
                <a:cxnLst>
                  <a:cxn ang="0">
                    <a:pos x="T0" y="T1"/>
                  </a:cxn>
                  <a:cxn ang="0">
                    <a:pos x="T2" y="T3"/>
                  </a:cxn>
                  <a:cxn ang="0">
                    <a:pos x="T4" y="T5"/>
                  </a:cxn>
                  <a:cxn ang="0">
                    <a:pos x="T6" y="T7"/>
                  </a:cxn>
                  <a:cxn ang="0">
                    <a:pos x="T8" y="T9"/>
                  </a:cxn>
                  <a:cxn ang="0">
                    <a:pos x="T10" y="T11"/>
                  </a:cxn>
                </a:cxnLst>
                <a:rect l="0" t="0" r="r" b="b"/>
                <a:pathLst>
                  <a:path w="36" h="51">
                    <a:moveTo>
                      <a:pt x="0" y="26"/>
                    </a:moveTo>
                    <a:lnTo>
                      <a:pt x="36" y="0"/>
                    </a:lnTo>
                    <a:lnTo>
                      <a:pt x="35" y="28"/>
                    </a:lnTo>
                    <a:lnTo>
                      <a:pt x="4" y="51"/>
                    </a:lnTo>
                    <a:lnTo>
                      <a:pt x="0" y="26"/>
                    </a:lnTo>
                    <a:lnTo>
                      <a:pt x="0"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83" name="Freeform 51"/>
              <p:cNvSpPr>
                <a:spLocks noChangeAspect="1"/>
              </p:cNvSpPr>
              <p:nvPr/>
            </p:nvSpPr>
            <p:spPr bwMode="auto">
              <a:xfrm>
                <a:off x="4202" y="3351"/>
                <a:ext cx="18" cy="26"/>
              </a:xfrm>
              <a:custGeom>
                <a:avLst/>
                <a:gdLst>
                  <a:gd name="T0" fmla="*/ 0 w 36"/>
                  <a:gd name="T1" fmla="*/ 24 h 51"/>
                  <a:gd name="T2" fmla="*/ 36 w 36"/>
                  <a:gd name="T3" fmla="*/ 0 h 51"/>
                  <a:gd name="T4" fmla="*/ 35 w 36"/>
                  <a:gd name="T5" fmla="*/ 26 h 51"/>
                  <a:gd name="T6" fmla="*/ 4 w 36"/>
                  <a:gd name="T7" fmla="*/ 51 h 51"/>
                  <a:gd name="T8" fmla="*/ 0 w 36"/>
                  <a:gd name="T9" fmla="*/ 24 h 51"/>
                  <a:gd name="T10" fmla="*/ 0 w 36"/>
                  <a:gd name="T11" fmla="*/ 24 h 51"/>
                </a:gdLst>
                <a:ahLst/>
                <a:cxnLst>
                  <a:cxn ang="0">
                    <a:pos x="T0" y="T1"/>
                  </a:cxn>
                  <a:cxn ang="0">
                    <a:pos x="T2" y="T3"/>
                  </a:cxn>
                  <a:cxn ang="0">
                    <a:pos x="T4" y="T5"/>
                  </a:cxn>
                  <a:cxn ang="0">
                    <a:pos x="T6" y="T7"/>
                  </a:cxn>
                  <a:cxn ang="0">
                    <a:pos x="T8" y="T9"/>
                  </a:cxn>
                  <a:cxn ang="0">
                    <a:pos x="T10" y="T11"/>
                  </a:cxn>
                </a:cxnLst>
                <a:rect l="0" t="0" r="r" b="b"/>
                <a:pathLst>
                  <a:path w="36" h="51">
                    <a:moveTo>
                      <a:pt x="0" y="24"/>
                    </a:moveTo>
                    <a:lnTo>
                      <a:pt x="36" y="0"/>
                    </a:lnTo>
                    <a:lnTo>
                      <a:pt x="35" y="26"/>
                    </a:lnTo>
                    <a:lnTo>
                      <a:pt x="4" y="51"/>
                    </a:lnTo>
                    <a:lnTo>
                      <a:pt x="0" y="24"/>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84" name="Freeform 52"/>
              <p:cNvSpPr>
                <a:spLocks noChangeAspect="1"/>
              </p:cNvSpPr>
              <p:nvPr/>
            </p:nvSpPr>
            <p:spPr bwMode="auto">
              <a:xfrm>
                <a:off x="4202" y="3379"/>
                <a:ext cx="18" cy="26"/>
              </a:xfrm>
              <a:custGeom>
                <a:avLst/>
                <a:gdLst>
                  <a:gd name="T0" fmla="*/ 0 w 36"/>
                  <a:gd name="T1" fmla="*/ 24 h 51"/>
                  <a:gd name="T2" fmla="*/ 36 w 36"/>
                  <a:gd name="T3" fmla="*/ 0 h 51"/>
                  <a:gd name="T4" fmla="*/ 35 w 36"/>
                  <a:gd name="T5" fmla="*/ 28 h 51"/>
                  <a:gd name="T6" fmla="*/ 4 w 36"/>
                  <a:gd name="T7" fmla="*/ 51 h 51"/>
                  <a:gd name="T8" fmla="*/ 0 w 36"/>
                  <a:gd name="T9" fmla="*/ 24 h 51"/>
                  <a:gd name="T10" fmla="*/ 0 w 36"/>
                  <a:gd name="T11" fmla="*/ 24 h 51"/>
                </a:gdLst>
                <a:ahLst/>
                <a:cxnLst>
                  <a:cxn ang="0">
                    <a:pos x="T0" y="T1"/>
                  </a:cxn>
                  <a:cxn ang="0">
                    <a:pos x="T2" y="T3"/>
                  </a:cxn>
                  <a:cxn ang="0">
                    <a:pos x="T4" y="T5"/>
                  </a:cxn>
                  <a:cxn ang="0">
                    <a:pos x="T6" y="T7"/>
                  </a:cxn>
                  <a:cxn ang="0">
                    <a:pos x="T8" y="T9"/>
                  </a:cxn>
                  <a:cxn ang="0">
                    <a:pos x="T10" y="T11"/>
                  </a:cxn>
                </a:cxnLst>
                <a:rect l="0" t="0" r="r" b="b"/>
                <a:pathLst>
                  <a:path w="36" h="51">
                    <a:moveTo>
                      <a:pt x="0" y="24"/>
                    </a:moveTo>
                    <a:lnTo>
                      <a:pt x="36" y="0"/>
                    </a:lnTo>
                    <a:lnTo>
                      <a:pt x="35" y="28"/>
                    </a:lnTo>
                    <a:lnTo>
                      <a:pt x="4" y="51"/>
                    </a:lnTo>
                    <a:lnTo>
                      <a:pt x="0" y="24"/>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85" name="Freeform 53"/>
              <p:cNvSpPr>
                <a:spLocks noChangeAspect="1"/>
              </p:cNvSpPr>
              <p:nvPr/>
            </p:nvSpPr>
            <p:spPr bwMode="auto">
              <a:xfrm>
                <a:off x="4202" y="3408"/>
                <a:ext cx="18" cy="27"/>
              </a:xfrm>
              <a:custGeom>
                <a:avLst/>
                <a:gdLst>
                  <a:gd name="T0" fmla="*/ 0 w 36"/>
                  <a:gd name="T1" fmla="*/ 26 h 53"/>
                  <a:gd name="T2" fmla="*/ 36 w 36"/>
                  <a:gd name="T3" fmla="*/ 0 h 53"/>
                  <a:gd name="T4" fmla="*/ 35 w 36"/>
                  <a:gd name="T5" fmla="*/ 28 h 53"/>
                  <a:gd name="T6" fmla="*/ 4 w 36"/>
                  <a:gd name="T7" fmla="*/ 53 h 53"/>
                  <a:gd name="T8" fmla="*/ 0 w 36"/>
                  <a:gd name="T9" fmla="*/ 26 h 53"/>
                  <a:gd name="T10" fmla="*/ 0 w 36"/>
                  <a:gd name="T11" fmla="*/ 26 h 53"/>
                </a:gdLst>
                <a:ahLst/>
                <a:cxnLst>
                  <a:cxn ang="0">
                    <a:pos x="T0" y="T1"/>
                  </a:cxn>
                  <a:cxn ang="0">
                    <a:pos x="T2" y="T3"/>
                  </a:cxn>
                  <a:cxn ang="0">
                    <a:pos x="T4" y="T5"/>
                  </a:cxn>
                  <a:cxn ang="0">
                    <a:pos x="T6" y="T7"/>
                  </a:cxn>
                  <a:cxn ang="0">
                    <a:pos x="T8" y="T9"/>
                  </a:cxn>
                  <a:cxn ang="0">
                    <a:pos x="T10" y="T11"/>
                  </a:cxn>
                </a:cxnLst>
                <a:rect l="0" t="0" r="r" b="b"/>
                <a:pathLst>
                  <a:path w="36" h="53">
                    <a:moveTo>
                      <a:pt x="0" y="26"/>
                    </a:moveTo>
                    <a:lnTo>
                      <a:pt x="36" y="0"/>
                    </a:lnTo>
                    <a:lnTo>
                      <a:pt x="35" y="28"/>
                    </a:lnTo>
                    <a:lnTo>
                      <a:pt x="4" y="53"/>
                    </a:lnTo>
                    <a:lnTo>
                      <a:pt x="0" y="26"/>
                    </a:lnTo>
                    <a:lnTo>
                      <a:pt x="0"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86" name="Freeform 54"/>
              <p:cNvSpPr>
                <a:spLocks noChangeAspect="1"/>
              </p:cNvSpPr>
              <p:nvPr/>
            </p:nvSpPr>
            <p:spPr bwMode="auto">
              <a:xfrm>
                <a:off x="4203" y="3437"/>
                <a:ext cx="17" cy="26"/>
              </a:xfrm>
              <a:custGeom>
                <a:avLst/>
                <a:gdLst>
                  <a:gd name="T0" fmla="*/ 0 w 34"/>
                  <a:gd name="T1" fmla="*/ 24 h 51"/>
                  <a:gd name="T2" fmla="*/ 34 w 34"/>
                  <a:gd name="T3" fmla="*/ 0 h 51"/>
                  <a:gd name="T4" fmla="*/ 33 w 34"/>
                  <a:gd name="T5" fmla="*/ 28 h 51"/>
                  <a:gd name="T6" fmla="*/ 2 w 34"/>
                  <a:gd name="T7" fmla="*/ 51 h 51"/>
                  <a:gd name="T8" fmla="*/ 0 w 34"/>
                  <a:gd name="T9" fmla="*/ 24 h 51"/>
                  <a:gd name="T10" fmla="*/ 0 w 34"/>
                  <a:gd name="T11" fmla="*/ 24 h 51"/>
                </a:gdLst>
                <a:ahLst/>
                <a:cxnLst>
                  <a:cxn ang="0">
                    <a:pos x="T0" y="T1"/>
                  </a:cxn>
                  <a:cxn ang="0">
                    <a:pos x="T2" y="T3"/>
                  </a:cxn>
                  <a:cxn ang="0">
                    <a:pos x="T4" y="T5"/>
                  </a:cxn>
                  <a:cxn ang="0">
                    <a:pos x="T6" y="T7"/>
                  </a:cxn>
                  <a:cxn ang="0">
                    <a:pos x="T8" y="T9"/>
                  </a:cxn>
                  <a:cxn ang="0">
                    <a:pos x="T10" y="T11"/>
                  </a:cxn>
                </a:cxnLst>
                <a:rect l="0" t="0" r="r" b="b"/>
                <a:pathLst>
                  <a:path w="34" h="51">
                    <a:moveTo>
                      <a:pt x="0" y="24"/>
                    </a:moveTo>
                    <a:lnTo>
                      <a:pt x="34" y="0"/>
                    </a:lnTo>
                    <a:lnTo>
                      <a:pt x="33" y="28"/>
                    </a:lnTo>
                    <a:lnTo>
                      <a:pt x="2" y="51"/>
                    </a:lnTo>
                    <a:lnTo>
                      <a:pt x="0" y="24"/>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87" name="Freeform 55"/>
              <p:cNvSpPr>
                <a:spLocks noChangeAspect="1"/>
              </p:cNvSpPr>
              <p:nvPr/>
            </p:nvSpPr>
            <p:spPr bwMode="auto">
              <a:xfrm>
                <a:off x="3817" y="2377"/>
                <a:ext cx="76" cy="1120"/>
              </a:xfrm>
              <a:custGeom>
                <a:avLst/>
                <a:gdLst>
                  <a:gd name="T0" fmla="*/ 0 w 152"/>
                  <a:gd name="T1" fmla="*/ 65 h 2241"/>
                  <a:gd name="T2" fmla="*/ 123 w 152"/>
                  <a:gd name="T3" fmla="*/ 0 h 2241"/>
                  <a:gd name="T4" fmla="*/ 152 w 152"/>
                  <a:gd name="T5" fmla="*/ 2241 h 2241"/>
                  <a:gd name="T6" fmla="*/ 38 w 152"/>
                  <a:gd name="T7" fmla="*/ 2188 h 2241"/>
                  <a:gd name="T8" fmla="*/ 0 w 152"/>
                  <a:gd name="T9" fmla="*/ 65 h 2241"/>
                  <a:gd name="T10" fmla="*/ 0 w 152"/>
                  <a:gd name="T11" fmla="*/ 65 h 2241"/>
                </a:gdLst>
                <a:ahLst/>
                <a:cxnLst>
                  <a:cxn ang="0">
                    <a:pos x="T0" y="T1"/>
                  </a:cxn>
                  <a:cxn ang="0">
                    <a:pos x="T2" y="T3"/>
                  </a:cxn>
                  <a:cxn ang="0">
                    <a:pos x="T4" y="T5"/>
                  </a:cxn>
                  <a:cxn ang="0">
                    <a:pos x="T6" y="T7"/>
                  </a:cxn>
                  <a:cxn ang="0">
                    <a:pos x="T8" y="T9"/>
                  </a:cxn>
                  <a:cxn ang="0">
                    <a:pos x="T10" y="T11"/>
                  </a:cxn>
                </a:cxnLst>
                <a:rect l="0" t="0" r="r" b="b"/>
                <a:pathLst>
                  <a:path w="152" h="2241">
                    <a:moveTo>
                      <a:pt x="0" y="65"/>
                    </a:moveTo>
                    <a:lnTo>
                      <a:pt x="123" y="0"/>
                    </a:lnTo>
                    <a:lnTo>
                      <a:pt x="152" y="2241"/>
                    </a:lnTo>
                    <a:lnTo>
                      <a:pt x="38" y="2188"/>
                    </a:lnTo>
                    <a:lnTo>
                      <a:pt x="0" y="65"/>
                    </a:lnTo>
                    <a:lnTo>
                      <a:pt x="0" y="65"/>
                    </a:lnTo>
                    <a:close/>
                  </a:path>
                </a:pathLst>
              </a:custGeom>
              <a:solidFill>
                <a:srgbClr val="E8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88" name="Freeform 56"/>
              <p:cNvSpPr>
                <a:spLocks noChangeAspect="1"/>
              </p:cNvSpPr>
              <p:nvPr/>
            </p:nvSpPr>
            <p:spPr bwMode="auto">
              <a:xfrm>
                <a:off x="3659" y="1467"/>
                <a:ext cx="919" cy="2099"/>
              </a:xfrm>
              <a:custGeom>
                <a:avLst/>
                <a:gdLst>
                  <a:gd name="T0" fmla="*/ 0 w 1838"/>
                  <a:gd name="T1" fmla="*/ 1004 h 4197"/>
                  <a:gd name="T2" fmla="*/ 886 w 1838"/>
                  <a:gd name="T3" fmla="*/ 0 h 4197"/>
                  <a:gd name="T4" fmla="*/ 1834 w 1838"/>
                  <a:gd name="T5" fmla="*/ 71 h 4197"/>
                  <a:gd name="T6" fmla="*/ 1838 w 1838"/>
                  <a:gd name="T7" fmla="*/ 2907 h 4197"/>
                  <a:gd name="T8" fmla="*/ 1120 w 1838"/>
                  <a:gd name="T9" fmla="*/ 4180 h 4197"/>
                  <a:gd name="T10" fmla="*/ 1055 w 1838"/>
                  <a:gd name="T11" fmla="*/ 4197 h 4197"/>
                  <a:gd name="T12" fmla="*/ 1798 w 1838"/>
                  <a:gd name="T13" fmla="*/ 2895 h 4197"/>
                  <a:gd name="T14" fmla="*/ 1785 w 1838"/>
                  <a:gd name="T15" fmla="*/ 114 h 4197"/>
                  <a:gd name="T16" fmla="*/ 895 w 1838"/>
                  <a:gd name="T17" fmla="*/ 46 h 4197"/>
                  <a:gd name="T18" fmla="*/ 19 w 1838"/>
                  <a:gd name="T19" fmla="*/ 1012 h 4197"/>
                  <a:gd name="T20" fmla="*/ 101 w 1838"/>
                  <a:gd name="T21" fmla="*/ 4036 h 4197"/>
                  <a:gd name="T22" fmla="*/ 57 w 1838"/>
                  <a:gd name="T23" fmla="*/ 3973 h 4197"/>
                  <a:gd name="T24" fmla="*/ 0 w 1838"/>
                  <a:gd name="T25" fmla="*/ 1004 h 4197"/>
                  <a:gd name="T26" fmla="*/ 0 w 1838"/>
                  <a:gd name="T27" fmla="*/ 1004 h 4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38" h="4197">
                    <a:moveTo>
                      <a:pt x="0" y="1004"/>
                    </a:moveTo>
                    <a:lnTo>
                      <a:pt x="886" y="0"/>
                    </a:lnTo>
                    <a:lnTo>
                      <a:pt x="1834" y="71"/>
                    </a:lnTo>
                    <a:lnTo>
                      <a:pt x="1838" y="2907"/>
                    </a:lnTo>
                    <a:lnTo>
                      <a:pt x="1120" y="4180"/>
                    </a:lnTo>
                    <a:lnTo>
                      <a:pt x="1055" y="4197"/>
                    </a:lnTo>
                    <a:lnTo>
                      <a:pt x="1798" y="2895"/>
                    </a:lnTo>
                    <a:lnTo>
                      <a:pt x="1785" y="114"/>
                    </a:lnTo>
                    <a:lnTo>
                      <a:pt x="895" y="46"/>
                    </a:lnTo>
                    <a:lnTo>
                      <a:pt x="19" y="1012"/>
                    </a:lnTo>
                    <a:lnTo>
                      <a:pt x="101" y="4036"/>
                    </a:lnTo>
                    <a:lnTo>
                      <a:pt x="57" y="3973"/>
                    </a:lnTo>
                    <a:lnTo>
                      <a:pt x="0" y="1004"/>
                    </a:lnTo>
                    <a:lnTo>
                      <a:pt x="0" y="10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89" name="Freeform 57"/>
              <p:cNvSpPr>
                <a:spLocks noChangeAspect="1"/>
              </p:cNvSpPr>
              <p:nvPr/>
            </p:nvSpPr>
            <p:spPr bwMode="auto">
              <a:xfrm>
                <a:off x="4179" y="1514"/>
                <a:ext cx="395" cy="536"/>
              </a:xfrm>
              <a:custGeom>
                <a:avLst/>
                <a:gdLst>
                  <a:gd name="T0" fmla="*/ 0 w 790"/>
                  <a:gd name="T1" fmla="*/ 1065 h 1073"/>
                  <a:gd name="T2" fmla="*/ 750 w 790"/>
                  <a:gd name="T3" fmla="*/ 0 h 1073"/>
                  <a:gd name="T4" fmla="*/ 790 w 790"/>
                  <a:gd name="T5" fmla="*/ 31 h 1073"/>
                  <a:gd name="T6" fmla="*/ 15 w 790"/>
                  <a:gd name="T7" fmla="*/ 1073 h 1073"/>
                  <a:gd name="T8" fmla="*/ 0 w 790"/>
                  <a:gd name="T9" fmla="*/ 1065 h 1073"/>
                  <a:gd name="T10" fmla="*/ 0 w 790"/>
                  <a:gd name="T11" fmla="*/ 1065 h 1073"/>
                </a:gdLst>
                <a:ahLst/>
                <a:cxnLst>
                  <a:cxn ang="0">
                    <a:pos x="T0" y="T1"/>
                  </a:cxn>
                  <a:cxn ang="0">
                    <a:pos x="T2" y="T3"/>
                  </a:cxn>
                  <a:cxn ang="0">
                    <a:pos x="T4" y="T5"/>
                  </a:cxn>
                  <a:cxn ang="0">
                    <a:pos x="T6" y="T7"/>
                  </a:cxn>
                  <a:cxn ang="0">
                    <a:pos x="T8" y="T9"/>
                  </a:cxn>
                  <a:cxn ang="0">
                    <a:pos x="T10" y="T11"/>
                  </a:cxn>
                </a:cxnLst>
                <a:rect l="0" t="0" r="r" b="b"/>
                <a:pathLst>
                  <a:path w="790" h="1073">
                    <a:moveTo>
                      <a:pt x="0" y="1065"/>
                    </a:moveTo>
                    <a:lnTo>
                      <a:pt x="750" y="0"/>
                    </a:lnTo>
                    <a:lnTo>
                      <a:pt x="790" y="31"/>
                    </a:lnTo>
                    <a:lnTo>
                      <a:pt x="15" y="1073"/>
                    </a:lnTo>
                    <a:lnTo>
                      <a:pt x="0" y="1065"/>
                    </a:lnTo>
                    <a:lnTo>
                      <a:pt x="0" y="10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90" name="Freeform 58"/>
              <p:cNvSpPr>
                <a:spLocks noChangeAspect="1"/>
              </p:cNvSpPr>
              <p:nvPr/>
            </p:nvSpPr>
            <p:spPr bwMode="auto">
              <a:xfrm>
                <a:off x="3686" y="3449"/>
                <a:ext cx="535" cy="168"/>
              </a:xfrm>
              <a:custGeom>
                <a:avLst/>
                <a:gdLst>
                  <a:gd name="T0" fmla="*/ 0 w 1070"/>
                  <a:gd name="T1" fmla="*/ 0 h 336"/>
                  <a:gd name="T2" fmla="*/ 17 w 1070"/>
                  <a:gd name="T3" fmla="*/ 47 h 336"/>
                  <a:gd name="T4" fmla="*/ 95 w 1070"/>
                  <a:gd name="T5" fmla="*/ 104 h 336"/>
                  <a:gd name="T6" fmla="*/ 57 w 1070"/>
                  <a:gd name="T7" fmla="*/ 148 h 336"/>
                  <a:gd name="T8" fmla="*/ 249 w 1070"/>
                  <a:gd name="T9" fmla="*/ 222 h 336"/>
                  <a:gd name="T10" fmla="*/ 361 w 1070"/>
                  <a:gd name="T11" fmla="*/ 207 h 336"/>
                  <a:gd name="T12" fmla="*/ 521 w 1070"/>
                  <a:gd name="T13" fmla="*/ 277 h 336"/>
                  <a:gd name="T14" fmla="*/ 956 w 1070"/>
                  <a:gd name="T15" fmla="*/ 336 h 336"/>
                  <a:gd name="T16" fmla="*/ 1070 w 1070"/>
                  <a:gd name="T17" fmla="*/ 205 h 336"/>
                  <a:gd name="T18" fmla="*/ 996 w 1070"/>
                  <a:gd name="T19" fmla="*/ 226 h 336"/>
                  <a:gd name="T20" fmla="*/ 605 w 1070"/>
                  <a:gd name="T21" fmla="*/ 193 h 336"/>
                  <a:gd name="T22" fmla="*/ 356 w 1070"/>
                  <a:gd name="T23" fmla="*/ 125 h 336"/>
                  <a:gd name="T24" fmla="*/ 232 w 1070"/>
                  <a:gd name="T25" fmla="*/ 60 h 336"/>
                  <a:gd name="T26" fmla="*/ 167 w 1070"/>
                  <a:gd name="T27" fmla="*/ 96 h 336"/>
                  <a:gd name="T28" fmla="*/ 52 w 1070"/>
                  <a:gd name="T29" fmla="*/ 58 h 336"/>
                  <a:gd name="T30" fmla="*/ 0 w 1070"/>
                  <a:gd name="T31" fmla="*/ 0 h 336"/>
                  <a:gd name="T32" fmla="*/ 0 w 1070"/>
                  <a:gd name="T33"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0" h="336">
                    <a:moveTo>
                      <a:pt x="0" y="0"/>
                    </a:moveTo>
                    <a:lnTo>
                      <a:pt x="17" y="47"/>
                    </a:lnTo>
                    <a:lnTo>
                      <a:pt x="95" y="104"/>
                    </a:lnTo>
                    <a:lnTo>
                      <a:pt x="57" y="148"/>
                    </a:lnTo>
                    <a:lnTo>
                      <a:pt x="249" y="222"/>
                    </a:lnTo>
                    <a:lnTo>
                      <a:pt x="361" y="207"/>
                    </a:lnTo>
                    <a:lnTo>
                      <a:pt x="521" y="277"/>
                    </a:lnTo>
                    <a:lnTo>
                      <a:pt x="956" y="336"/>
                    </a:lnTo>
                    <a:lnTo>
                      <a:pt x="1070" y="205"/>
                    </a:lnTo>
                    <a:lnTo>
                      <a:pt x="996" y="226"/>
                    </a:lnTo>
                    <a:lnTo>
                      <a:pt x="605" y="193"/>
                    </a:lnTo>
                    <a:lnTo>
                      <a:pt x="356" y="125"/>
                    </a:lnTo>
                    <a:lnTo>
                      <a:pt x="232" y="60"/>
                    </a:lnTo>
                    <a:lnTo>
                      <a:pt x="167" y="96"/>
                    </a:lnTo>
                    <a:lnTo>
                      <a:pt x="52" y="58"/>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91" name="Freeform 59"/>
              <p:cNvSpPr>
                <a:spLocks noChangeAspect="1"/>
              </p:cNvSpPr>
              <p:nvPr/>
            </p:nvSpPr>
            <p:spPr bwMode="auto">
              <a:xfrm>
                <a:off x="3664" y="1967"/>
                <a:ext cx="517" cy="79"/>
              </a:xfrm>
              <a:custGeom>
                <a:avLst/>
                <a:gdLst>
                  <a:gd name="T0" fmla="*/ 0 w 1033"/>
                  <a:gd name="T1" fmla="*/ 10 h 158"/>
                  <a:gd name="T2" fmla="*/ 197 w 1033"/>
                  <a:gd name="T3" fmla="*/ 59 h 158"/>
                  <a:gd name="T4" fmla="*/ 406 w 1033"/>
                  <a:gd name="T5" fmla="*/ 97 h 158"/>
                  <a:gd name="T6" fmla="*/ 722 w 1033"/>
                  <a:gd name="T7" fmla="*/ 135 h 158"/>
                  <a:gd name="T8" fmla="*/ 1033 w 1033"/>
                  <a:gd name="T9" fmla="*/ 158 h 158"/>
                  <a:gd name="T10" fmla="*/ 705 w 1033"/>
                  <a:gd name="T11" fmla="*/ 112 h 158"/>
                  <a:gd name="T12" fmla="*/ 317 w 1033"/>
                  <a:gd name="T13" fmla="*/ 59 h 158"/>
                  <a:gd name="T14" fmla="*/ 20 w 1033"/>
                  <a:gd name="T15" fmla="*/ 0 h 158"/>
                  <a:gd name="T16" fmla="*/ 0 w 1033"/>
                  <a:gd name="T17" fmla="*/ 10 h 158"/>
                  <a:gd name="T18" fmla="*/ 0 w 1033"/>
                  <a:gd name="T19" fmla="*/ 1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3" h="158">
                    <a:moveTo>
                      <a:pt x="0" y="10"/>
                    </a:moveTo>
                    <a:lnTo>
                      <a:pt x="197" y="59"/>
                    </a:lnTo>
                    <a:lnTo>
                      <a:pt x="406" y="97"/>
                    </a:lnTo>
                    <a:lnTo>
                      <a:pt x="722" y="135"/>
                    </a:lnTo>
                    <a:lnTo>
                      <a:pt x="1033" y="158"/>
                    </a:lnTo>
                    <a:lnTo>
                      <a:pt x="705" y="112"/>
                    </a:lnTo>
                    <a:lnTo>
                      <a:pt x="317" y="59"/>
                    </a:lnTo>
                    <a:lnTo>
                      <a:pt x="20" y="0"/>
                    </a:lnTo>
                    <a:lnTo>
                      <a:pt x="0" y="1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92" name="Freeform 60"/>
              <p:cNvSpPr>
                <a:spLocks noChangeAspect="1"/>
              </p:cNvSpPr>
              <p:nvPr/>
            </p:nvSpPr>
            <p:spPr bwMode="auto">
              <a:xfrm>
                <a:off x="3685" y="1939"/>
                <a:ext cx="541" cy="457"/>
              </a:xfrm>
              <a:custGeom>
                <a:avLst/>
                <a:gdLst>
                  <a:gd name="T0" fmla="*/ 0 w 1084"/>
                  <a:gd name="T1" fmla="*/ 12 h 914"/>
                  <a:gd name="T2" fmla="*/ 1055 w 1084"/>
                  <a:gd name="T3" fmla="*/ 152 h 914"/>
                  <a:gd name="T4" fmla="*/ 1072 w 1084"/>
                  <a:gd name="T5" fmla="*/ 914 h 914"/>
                  <a:gd name="T6" fmla="*/ 1084 w 1084"/>
                  <a:gd name="T7" fmla="*/ 895 h 914"/>
                  <a:gd name="T8" fmla="*/ 1065 w 1084"/>
                  <a:gd name="T9" fmla="*/ 139 h 914"/>
                  <a:gd name="T10" fmla="*/ 19 w 1084"/>
                  <a:gd name="T11" fmla="*/ 0 h 914"/>
                  <a:gd name="T12" fmla="*/ 0 w 1084"/>
                  <a:gd name="T13" fmla="*/ 12 h 914"/>
                  <a:gd name="T14" fmla="*/ 0 w 1084"/>
                  <a:gd name="T15" fmla="*/ 12 h 9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4" h="914">
                    <a:moveTo>
                      <a:pt x="0" y="12"/>
                    </a:moveTo>
                    <a:lnTo>
                      <a:pt x="1055" y="152"/>
                    </a:lnTo>
                    <a:lnTo>
                      <a:pt x="1072" y="914"/>
                    </a:lnTo>
                    <a:lnTo>
                      <a:pt x="1084" y="895"/>
                    </a:lnTo>
                    <a:lnTo>
                      <a:pt x="1065" y="139"/>
                    </a:lnTo>
                    <a:lnTo>
                      <a:pt x="19" y="0"/>
                    </a:lnTo>
                    <a:lnTo>
                      <a:pt x="0" y="12"/>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93" name="Freeform 61"/>
              <p:cNvSpPr>
                <a:spLocks noChangeAspect="1"/>
              </p:cNvSpPr>
              <p:nvPr/>
            </p:nvSpPr>
            <p:spPr bwMode="auto">
              <a:xfrm>
                <a:off x="3754" y="2023"/>
                <a:ext cx="378" cy="322"/>
              </a:xfrm>
              <a:custGeom>
                <a:avLst/>
                <a:gdLst>
                  <a:gd name="T0" fmla="*/ 0 w 757"/>
                  <a:gd name="T1" fmla="*/ 0 h 645"/>
                  <a:gd name="T2" fmla="*/ 19 w 757"/>
                  <a:gd name="T3" fmla="*/ 542 h 645"/>
                  <a:gd name="T4" fmla="*/ 757 w 757"/>
                  <a:gd name="T5" fmla="*/ 645 h 645"/>
                  <a:gd name="T6" fmla="*/ 730 w 757"/>
                  <a:gd name="T7" fmla="*/ 93 h 645"/>
                  <a:gd name="T8" fmla="*/ 711 w 757"/>
                  <a:gd name="T9" fmla="*/ 95 h 645"/>
                  <a:gd name="T10" fmla="*/ 734 w 757"/>
                  <a:gd name="T11" fmla="*/ 618 h 645"/>
                  <a:gd name="T12" fmla="*/ 65 w 757"/>
                  <a:gd name="T13" fmla="*/ 519 h 645"/>
                  <a:gd name="T14" fmla="*/ 38 w 757"/>
                  <a:gd name="T15" fmla="*/ 8 h 645"/>
                  <a:gd name="T16" fmla="*/ 0 w 757"/>
                  <a:gd name="T17" fmla="*/ 0 h 645"/>
                  <a:gd name="T18" fmla="*/ 0 w 757"/>
                  <a:gd name="T19" fmla="*/ 0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7" h="645">
                    <a:moveTo>
                      <a:pt x="0" y="0"/>
                    </a:moveTo>
                    <a:lnTo>
                      <a:pt x="19" y="542"/>
                    </a:lnTo>
                    <a:lnTo>
                      <a:pt x="757" y="645"/>
                    </a:lnTo>
                    <a:lnTo>
                      <a:pt x="730" y="93"/>
                    </a:lnTo>
                    <a:lnTo>
                      <a:pt x="711" y="95"/>
                    </a:lnTo>
                    <a:lnTo>
                      <a:pt x="734" y="618"/>
                    </a:lnTo>
                    <a:lnTo>
                      <a:pt x="65" y="519"/>
                    </a:lnTo>
                    <a:lnTo>
                      <a:pt x="38" y="8"/>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94" name="Freeform 62"/>
              <p:cNvSpPr>
                <a:spLocks noChangeAspect="1"/>
              </p:cNvSpPr>
              <p:nvPr/>
            </p:nvSpPr>
            <p:spPr bwMode="auto">
              <a:xfrm>
                <a:off x="3754" y="2022"/>
                <a:ext cx="368" cy="57"/>
              </a:xfrm>
              <a:custGeom>
                <a:avLst/>
                <a:gdLst>
                  <a:gd name="T0" fmla="*/ 0 w 736"/>
                  <a:gd name="T1" fmla="*/ 0 h 114"/>
                  <a:gd name="T2" fmla="*/ 736 w 736"/>
                  <a:gd name="T3" fmla="*/ 99 h 114"/>
                  <a:gd name="T4" fmla="*/ 717 w 736"/>
                  <a:gd name="T5" fmla="*/ 114 h 114"/>
                  <a:gd name="T6" fmla="*/ 34 w 736"/>
                  <a:gd name="T7" fmla="*/ 48 h 114"/>
                  <a:gd name="T8" fmla="*/ 0 w 736"/>
                  <a:gd name="T9" fmla="*/ 0 h 114"/>
                  <a:gd name="T10" fmla="*/ 0 w 736"/>
                  <a:gd name="T11" fmla="*/ 0 h 114"/>
                </a:gdLst>
                <a:ahLst/>
                <a:cxnLst>
                  <a:cxn ang="0">
                    <a:pos x="T0" y="T1"/>
                  </a:cxn>
                  <a:cxn ang="0">
                    <a:pos x="T2" y="T3"/>
                  </a:cxn>
                  <a:cxn ang="0">
                    <a:pos x="T4" y="T5"/>
                  </a:cxn>
                  <a:cxn ang="0">
                    <a:pos x="T6" y="T7"/>
                  </a:cxn>
                  <a:cxn ang="0">
                    <a:pos x="T8" y="T9"/>
                  </a:cxn>
                  <a:cxn ang="0">
                    <a:pos x="T10" y="T11"/>
                  </a:cxn>
                </a:cxnLst>
                <a:rect l="0" t="0" r="r" b="b"/>
                <a:pathLst>
                  <a:path w="736" h="114">
                    <a:moveTo>
                      <a:pt x="0" y="0"/>
                    </a:moveTo>
                    <a:lnTo>
                      <a:pt x="736" y="99"/>
                    </a:lnTo>
                    <a:lnTo>
                      <a:pt x="717" y="114"/>
                    </a:lnTo>
                    <a:lnTo>
                      <a:pt x="34" y="48"/>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95" name="Freeform 63"/>
              <p:cNvSpPr>
                <a:spLocks noChangeAspect="1"/>
              </p:cNvSpPr>
              <p:nvPr/>
            </p:nvSpPr>
            <p:spPr bwMode="auto">
              <a:xfrm>
                <a:off x="3838" y="2047"/>
                <a:ext cx="153" cy="54"/>
              </a:xfrm>
              <a:custGeom>
                <a:avLst/>
                <a:gdLst>
                  <a:gd name="T0" fmla="*/ 0 w 306"/>
                  <a:gd name="T1" fmla="*/ 2 h 108"/>
                  <a:gd name="T2" fmla="*/ 2 w 306"/>
                  <a:gd name="T3" fmla="*/ 74 h 108"/>
                  <a:gd name="T4" fmla="*/ 306 w 306"/>
                  <a:gd name="T5" fmla="*/ 108 h 108"/>
                  <a:gd name="T6" fmla="*/ 306 w 306"/>
                  <a:gd name="T7" fmla="*/ 93 h 108"/>
                  <a:gd name="T8" fmla="*/ 40 w 306"/>
                  <a:gd name="T9" fmla="*/ 57 h 108"/>
                  <a:gd name="T10" fmla="*/ 38 w 306"/>
                  <a:gd name="T11" fmla="*/ 0 h 108"/>
                  <a:gd name="T12" fmla="*/ 0 w 306"/>
                  <a:gd name="T13" fmla="*/ 2 h 108"/>
                  <a:gd name="T14" fmla="*/ 0 w 306"/>
                  <a:gd name="T15" fmla="*/ 2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6" h="108">
                    <a:moveTo>
                      <a:pt x="0" y="2"/>
                    </a:moveTo>
                    <a:lnTo>
                      <a:pt x="2" y="74"/>
                    </a:lnTo>
                    <a:lnTo>
                      <a:pt x="306" y="108"/>
                    </a:lnTo>
                    <a:lnTo>
                      <a:pt x="306" y="93"/>
                    </a:lnTo>
                    <a:lnTo>
                      <a:pt x="40" y="57"/>
                    </a:lnTo>
                    <a:lnTo>
                      <a:pt x="38" y="0"/>
                    </a:lnTo>
                    <a:lnTo>
                      <a:pt x="0" y="2"/>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96" name="Freeform 64"/>
              <p:cNvSpPr>
                <a:spLocks noChangeAspect="1"/>
              </p:cNvSpPr>
              <p:nvPr/>
            </p:nvSpPr>
            <p:spPr bwMode="auto">
              <a:xfrm>
                <a:off x="3831" y="2219"/>
                <a:ext cx="275" cy="63"/>
              </a:xfrm>
              <a:custGeom>
                <a:avLst/>
                <a:gdLst>
                  <a:gd name="T0" fmla="*/ 0 w 549"/>
                  <a:gd name="T1" fmla="*/ 0 h 125"/>
                  <a:gd name="T2" fmla="*/ 2 w 549"/>
                  <a:gd name="T3" fmla="*/ 44 h 125"/>
                  <a:gd name="T4" fmla="*/ 549 w 549"/>
                  <a:gd name="T5" fmla="*/ 125 h 125"/>
                  <a:gd name="T6" fmla="*/ 547 w 549"/>
                  <a:gd name="T7" fmla="*/ 72 h 125"/>
                  <a:gd name="T8" fmla="*/ 0 w 549"/>
                  <a:gd name="T9" fmla="*/ 0 h 125"/>
                  <a:gd name="T10" fmla="*/ 0 w 549"/>
                  <a:gd name="T11" fmla="*/ 0 h 125"/>
                </a:gdLst>
                <a:ahLst/>
                <a:cxnLst>
                  <a:cxn ang="0">
                    <a:pos x="T0" y="T1"/>
                  </a:cxn>
                  <a:cxn ang="0">
                    <a:pos x="T2" y="T3"/>
                  </a:cxn>
                  <a:cxn ang="0">
                    <a:pos x="T4" y="T5"/>
                  </a:cxn>
                  <a:cxn ang="0">
                    <a:pos x="T6" y="T7"/>
                  </a:cxn>
                  <a:cxn ang="0">
                    <a:pos x="T8" y="T9"/>
                  </a:cxn>
                  <a:cxn ang="0">
                    <a:pos x="T10" y="T11"/>
                  </a:cxn>
                </a:cxnLst>
                <a:rect l="0" t="0" r="r" b="b"/>
                <a:pathLst>
                  <a:path w="549" h="125">
                    <a:moveTo>
                      <a:pt x="0" y="0"/>
                    </a:moveTo>
                    <a:lnTo>
                      <a:pt x="2" y="44"/>
                    </a:lnTo>
                    <a:lnTo>
                      <a:pt x="549" y="125"/>
                    </a:lnTo>
                    <a:lnTo>
                      <a:pt x="547" y="72"/>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97" name="Freeform 65"/>
              <p:cNvSpPr>
                <a:spLocks noChangeAspect="1"/>
              </p:cNvSpPr>
              <p:nvPr/>
            </p:nvSpPr>
            <p:spPr bwMode="auto">
              <a:xfrm>
                <a:off x="3772" y="2151"/>
                <a:ext cx="347" cy="55"/>
              </a:xfrm>
              <a:custGeom>
                <a:avLst/>
                <a:gdLst>
                  <a:gd name="T0" fmla="*/ 4 w 694"/>
                  <a:gd name="T1" fmla="*/ 0 h 110"/>
                  <a:gd name="T2" fmla="*/ 694 w 694"/>
                  <a:gd name="T3" fmla="*/ 89 h 110"/>
                  <a:gd name="T4" fmla="*/ 694 w 694"/>
                  <a:gd name="T5" fmla="*/ 110 h 110"/>
                  <a:gd name="T6" fmla="*/ 0 w 694"/>
                  <a:gd name="T7" fmla="*/ 27 h 110"/>
                  <a:gd name="T8" fmla="*/ 4 w 694"/>
                  <a:gd name="T9" fmla="*/ 0 h 110"/>
                  <a:gd name="T10" fmla="*/ 4 w 694"/>
                  <a:gd name="T11" fmla="*/ 0 h 110"/>
                </a:gdLst>
                <a:ahLst/>
                <a:cxnLst>
                  <a:cxn ang="0">
                    <a:pos x="T0" y="T1"/>
                  </a:cxn>
                  <a:cxn ang="0">
                    <a:pos x="T2" y="T3"/>
                  </a:cxn>
                  <a:cxn ang="0">
                    <a:pos x="T4" y="T5"/>
                  </a:cxn>
                  <a:cxn ang="0">
                    <a:pos x="T6" y="T7"/>
                  </a:cxn>
                  <a:cxn ang="0">
                    <a:pos x="T8" y="T9"/>
                  </a:cxn>
                  <a:cxn ang="0">
                    <a:pos x="T10" y="T11"/>
                  </a:cxn>
                </a:cxnLst>
                <a:rect l="0" t="0" r="r" b="b"/>
                <a:pathLst>
                  <a:path w="694" h="110">
                    <a:moveTo>
                      <a:pt x="4" y="0"/>
                    </a:moveTo>
                    <a:lnTo>
                      <a:pt x="694" y="89"/>
                    </a:lnTo>
                    <a:lnTo>
                      <a:pt x="694" y="110"/>
                    </a:lnTo>
                    <a:lnTo>
                      <a:pt x="0" y="27"/>
                    </a:lnTo>
                    <a:lnTo>
                      <a:pt x="4" y="0"/>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98" name="Freeform 66"/>
              <p:cNvSpPr>
                <a:spLocks noChangeAspect="1"/>
              </p:cNvSpPr>
              <p:nvPr/>
            </p:nvSpPr>
            <p:spPr bwMode="auto">
              <a:xfrm>
                <a:off x="3835" y="2103"/>
                <a:ext cx="159" cy="48"/>
              </a:xfrm>
              <a:custGeom>
                <a:avLst/>
                <a:gdLst>
                  <a:gd name="T0" fmla="*/ 0 w 319"/>
                  <a:gd name="T1" fmla="*/ 0 h 95"/>
                  <a:gd name="T2" fmla="*/ 2 w 319"/>
                  <a:gd name="T3" fmla="*/ 93 h 95"/>
                  <a:gd name="T4" fmla="*/ 28 w 319"/>
                  <a:gd name="T5" fmla="*/ 95 h 95"/>
                  <a:gd name="T6" fmla="*/ 26 w 319"/>
                  <a:gd name="T7" fmla="*/ 27 h 95"/>
                  <a:gd name="T8" fmla="*/ 302 w 319"/>
                  <a:gd name="T9" fmla="*/ 59 h 95"/>
                  <a:gd name="T10" fmla="*/ 319 w 319"/>
                  <a:gd name="T11" fmla="*/ 38 h 95"/>
                  <a:gd name="T12" fmla="*/ 0 w 319"/>
                  <a:gd name="T13" fmla="*/ 0 h 95"/>
                  <a:gd name="T14" fmla="*/ 0 w 319"/>
                  <a:gd name="T15" fmla="*/ 0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9" h="95">
                    <a:moveTo>
                      <a:pt x="0" y="0"/>
                    </a:moveTo>
                    <a:lnTo>
                      <a:pt x="2" y="93"/>
                    </a:lnTo>
                    <a:lnTo>
                      <a:pt x="28" y="95"/>
                    </a:lnTo>
                    <a:lnTo>
                      <a:pt x="26" y="27"/>
                    </a:lnTo>
                    <a:lnTo>
                      <a:pt x="302" y="59"/>
                    </a:lnTo>
                    <a:lnTo>
                      <a:pt x="319" y="38"/>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099" name="Freeform 67"/>
              <p:cNvSpPr>
                <a:spLocks noChangeAspect="1"/>
              </p:cNvSpPr>
              <p:nvPr/>
            </p:nvSpPr>
            <p:spPr bwMode="auto">
              <a:xfrm>
                <a:off x="4201" y="2424"/>
                <a:ext cx="17" cy="26"/>
              </a:xfrm>
              <a:custGeom>
                <a:avLst/>
                <a:gdLst>
                  <a:gd name="T0" fmla="*/ 0 w 35"/>
                  <a:gd name="T1" fmla="*/ 25 h 52"/>
                  <a:gd name="T2" fmla="*/ 35 w 35"/>
                  <a:gd name="T3" fmla="*/ 0 h 52"/>
                  <a:gd name="T4" fmla="*/ 35 w 35"/>
                  <a:gd name="T5" fmla="*/ 29 h 52"/>
                  <a:gd name="T6" fmla="*/ 4 w 35"/>
                  <a:gd name="T7" fmla="*/ 52 h 52"/>
                  <a:gd name="T8" fmla="*/ 0 w 35"/>
                  <a:gd name="T9" fmla="*/ 25 h 52"/>
                  <a:gd name="T10" fmla="*/ 0 w 35"/>
                  <a:gd name="T11" fmla="*/ 25 h 52"/>
                </a:gdLst>
                <a:ahLst/>
                <a:cxnLst>
                  <a:cxn ang="0">
                    <a:pos x="T0" y="T1"/>
                  </a:cxn>
                  <a:cxn ang="0">
                    <a:pos x="T2" y="T3"/>
                  </a:cxn>
                  <a:cxn ang="0">
                    <a:pos x="T4" y="T5"/>
                  </a:cxn>
                  <a:cxn ang="0">
                    <a:pos x="T6" y="T7"/>
                  </a:cxn>
                  <a:cxn ang="0">
                    <a:pos x="T8" y="T9"/>
                  </a:cxn>
                  <a:cxn ang="0">
                    <a:pos x="T10" y="T11"/>
                  </a:cxn>
                </a:cxnLst>
                <a:rect l="0" t="0" r="r" b="b"/>
                <a:pathLst>
                  <a:path w="35" h="52">
                    <a:moveTo>
                      <a:pt x="0" y="25"/>
                    </a:moveTo>
                    <a:lnTo>
                      <a:pt x="35" y="0"/>
                    </a:lnTo>
                    <a:lnTo>
                      <a:pt x="35" y="29"/>
                    </a:lnTo>
                    <a:lnTo>
                      <a:pt x="4" y="52"/>
                    </a:lnTo>
                    <a:lnTo>
                      <a:pt x="0" y="25"/>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100" name="Freeform 68"/>
              <p:cNvSpPr>
                <a:spLocks noChangeAspect="1"/>
              </p:cNvSpPr>
              <p:nvPr/>
            </p:nvSpPr>
            <p:spPr bwMode="auto">
              <a:xfrm>
                <a:off x="4203" y="3466"/>
                <a:ext cx="17" cy="26"/>
              </a:xfrm>
              <a:custGeom>
                <a:avLst/>
                <a:gdLst>
                  <a:gd name="T0" fmla="*/ 0 w 34"/>
                  <a:gd name="T1" fmla="*/ 26 h 53"/>
                  <a:gd name="T2" fmla="*/ 34 w 34"/>
                  <a:gd name="T3" fmla="*/ 0 h 53"/>
                  <a:gd name="T4" fmla="*/ 33 w 34"/>
                  <a:gd name="T5" fmla="*/ 28 h 53"/>
                  <a:gd name="T6" fmla="*/ 2 w 34"/>
                  <a:gd name="T7" fmla="*/ 53 h 53"/>
                  <a:gd name="T8" fmla="*/ 0 w 34"/>
                  <a:gd name="T9" fmla="*/ 26 h 53"/>
                  <a:gd name="T10" fmla="*/ 0 w 34"/>
                  <a:gd name="T11" fmla="*/ 26 h 53"/>
                </a:gdLst>
                <a:ahLst/>
                <a:cxnLst>
                  <a:cxn ang="0">
                    <a:pos x="T0" y="T1"/>
                  </a:cxn>
                  <a:cxn ang="0">
                    <a:pos x="T2" y="T3"/>
                  </a:cxn>
                  <a:cxn ang="0">
                    <a:pos x="T4" y="T5"/>
                  </a:cxn>
                  <a:cxn ang="0">
                    <a:pos x="T6" y="T7"/>
                  </a:cxn>
                  <a:cxn ang="0">
                    <a:pos x="T8" y="T9"/>
                  </a:cxn>
                  <a:cxn ang="0">
                    <a:pos x="T10" y="T11"/>
                  </a:cxn>
                </a:cxnLst>
                <a:rect l="0" t="0" r="r" b="b"/>
                <a:pathLst>
                  <a:path w="34" h="53">
                    <a:moveTo>
                      <a:pt x="0" y="26"/>
                    </a:moveTo>
                    <a:lnTo>
                      <a:pt x="34" y="0"/>
                    </a:lnTo>
                    <a:lnTo>
                      <a:pt x="33" y="28"/>
                    </a:lnTo>
                    <a:lnTo>
                      <a:pt x="2" y="53"/>
                    </a:lnTo>
                    <a:lnTo>
                      <a:pt x="0" y="26"/>
                    </a:lnTo>
                    <a:lnTo>
                      <a:pt x="0"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101" name="Freeform 69"/>
              <p:cNvSpPr>
                <a:spLocks noChangeAspect="1"/>
              </p:cNvSpPr>
              <p:nvPr/>
            </p:nvSpPr>
            <p:spPr bwMode="auto">
              <a:xfrm>
                <a:off x="3762" y="2362"/>
                <a:ext cx="59" cy="132"/>
              </a:xfrm>
              <a:custGeom>
                <a:avLst/>
                <a:gdLst>
                  <a:gd name="T0" fmla="*/ 118 w 118"/>
                  <a:gd name="T1" fmla="*/ 9 h 262"/>
                  <a:gd name="T2" fmla="*/ 0 w 118"/>
                  <a:gd name="T3" fmla="*/ 0 h 262"/>
                  <a:gd name="T4" fmla="*/ 10 w 118"/>
                  <a:gd name="T5" fmla="*/ 262 h 262"/>
                  <a:gd name="T6" fmla="*/ 53 w 118"/>
                  <a:gd name="T7" fmla="*/ 249 h 262"/>
                  <a:gd name="T8" fmla="*/ 52 w 118"/>
                  <a:gd name="T9" fmla="*/ 25 h 262"/>
                  <a:gd name="T10" fmla="*/ 118 w 118"/>
                  <a:gd name="T11" fmla="*/ 9 h 262"/>
                  <a:gd name="T12" fmla="*/ 118 w 118"/>
                  <a:gd name="T13" fmla="*/ 9 h 262"/>
                </a:gdLst>
                <a:ahLst/>
                <a:cxnLst>
                  <a:cxn ang="0">
                    <a:pos x="T0" y="T1"/>
                  </a:cxn>
                  <a:cxn ang="0">
                    <a:pos x="T2" y="T3"/>
                  </a:cxn>
                  <a:cxn ang="0">
                    <a:pos x="T4" y="T5"/>
                  </a:cxn>
                  <a:cxn ang="0">
                    <a:pos x="T6" y="T7"/>
                  </a:cxn>
                  <a:cxn ang="0">
                    <a:pos x="T8" y="T9"/>
                  </a:cxn>
                  <a:cxn ang="0">
                    <a:pos x="T10" y="T11"/>
                  </a:cxn>
                  <a:cxn ang="0">
                    <a:pos x="T12" y="T13"/>
                  </a:cxn>
                </a:cxnLst>
                <a:rect l="0" t="0" r="r" b="b"/>
                <a:pathLst>
                  <a:path w="118" h="262">
                    <a:moveTo>
                      <a:pt x="118" y="9"/>
                    </a:moveTo>
                    <a:lnTo>
                      <a:pt x="0" y="0"/>
                    </a:lnTo>
                    <a:lnTo>
                      <a:pt x="10" y="262"/>
                    </a:lnTo>
                    <a:lnTo>
                      <a:pt x="53" y="249"/>
                    </a:lnTo>
                    <a:lnTo>
                      <a:pt x="52" y="25"/>
                    </a:lnTo>
                    <a:lnTo>
                      <a:pt x="118" y="9"/>
                    </a:lnTo>
                    <a:lnTo>
                      <a:pt x="118"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102" name="Freeform 70"/>
              <p:cNvSpPr>
                <a:spLocks noChangeAspect="1"/>
              </p:cNvSpPr>
              <p:nvPr/>
            </p:nvSpPr>
            <p:spPr bwMode="auto">
              <a:xfrm>
                <a:off x="3767" y="2508"/>
                <a:ext cx="25" cy="117"/>
              </a:xfrm>
              <a:custGeom>
                <a:avLst/>
                <a:gdLst>
                  <a:gd name="T0" fmla="*/ 0 w 49"/>
                  <a:gd name="T1" fmla="*/ 15 h 234"/>
                  <a:gd name="T2" fmla="*/ 3 w 49"/>
                  <a:gd name="T3" fmla="*/ 234 h 234"/>
                  <a:gd name="T4" fmla="*/ 49 w 49"/>
                  <a:gd name="T5" fmla="*/ 220 h 234"/>
                  <a:gd name="T6" fmla="*/ 41 w 49"/>
                  <a:gd name="T7" fmla="*/ 0 h 234"/>
                  <a:gd name="T8" fmla="*/ 0 w 49"/>
                  <a:gd name="T9" fmla="*/ 15 h 234"/>
                  <a:gd name="T10" fmla="*/ 0 w 49"/>
                  <a:gd name="T11" fmla="*/ 15 h 234"/>
                </a:gdLst>
                <a:ahLst/>
                <a:cxnLst>
                  <a:cxn ang="0">
                    <a:pos x="T0" y="T1"/>
                  </a:cxn>
                  <a:cxn ang="0">
                    <a:pos x="T2" y="T3"/>
                  </a:cxn>
                  <a:cxn ang="0">
                    <a:pos x="T4" y="T5"/>
                  </a:cxn>
                  <a:cxn ang="0">
                    <a:pos x="T6" y="T7"/>
                  </a:cxn>
                  <a:cxn ang="0">
                    <a:pos x="T8" y="T9"/>
                  </a:cxn>
                  <a:cxn ang="0">
                    <a:pos x="T10" y="T11"/>
                  </a:cxn>
                </a:cxnLst>
                <a:rect l="0" t="0" r="r" b="b"/>
                <a:pathLst>
                  <a:path w="49" h="234">
                    <a:moveTo>
                      <a:pt x="0" y="15"/>
                    </a:moveTo>
                    <a:lnTo>
                      <a:pt x="3" y="234"/>
                    </a:lnTo>
                    <a:lnTo>
                      <a:pt x="49" y="220"/>
                    </a:lnTo>
                    <a:lnTo>
                      <a:pt x="41" y="0"/>
                    </a:lnTo>
                    <a:lnTo>
                      <a:pt x="0" y="15"/>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103" name="Freeform 71"/>
              <p:cNvSpPr>
                <a:spLocks noChangeAspect="1"/>
              </p:cNvSpPr>
              <p:nvPr/>
            </p:nvSpPr>
            <p:spPr bwMode="auto">
              <a:xfrm>
                <a:off x="3769" y="2632"/>
                <a:ext cx="25" cy="117"/>
              </a:xfrm>
              <a:custGeom>
                <a:avLst/>
                <a:gdLst>
                  <a:gd name="T0" fmla="*/ 0 w 50"/>
                  <a:gd name="T1" fmla="*/ 15 h 234"/>
                  <a:gd name="T2" fmla="*/ 4 w 50"/>
                  <a:gd name="T3" fmla="*/ 234 h 234"/>
                  <a:gd name="T4" fmla="*/ 50 w 50"/>
                  <a:gd name="T5" fmla="*/ 218 h 234"/>
                  <a:gd name="T6" fmla="*/ 42 w 50"/>
                  <a:gd name="T7" fmla="*/ 0 h 234"/>
                  <a:gd name="T8" fmla="*/ 0 w 50"/>
                  <a:gd name="T9" fmla="*/ 15 h 234"/>
                  <a:gd name="T10" fmla="*/ 0 w 50"/>
                  <a:gd name="T11" fmla="*/ 15 h 234"/>
                </a:gdLst>
                <a:ahLst/>
                <a:cxnLst>
                  <a:cxn ang="0">
                    <a:pos x="T0" y="T1"/>
                  </a:cxn>
                  <a:cxn ang="0">
                    <a:pos x="T2" y="T3"/>
                  </a:cxn>
                  <a:cxn ang="0">
                    <a:pos x="T4" y="T5"/>
                  </a:cxn>
                  <a:cxn ang="0">
                    <a:pos x="T6" y="T7"/>
                  </a:cxn>
                  <a:cxn ang="0">
                    <a:pos x="T8" y="T9"/>
                  </a:cxn>
                  <a:cxn ang="0">
                    <a:pos x="T10" y="T11"/>
                  </a:cxn>
                </a:cxnLst>
                <a:rect l="0" t="0" r="r" b="b"/>
                <a:pathLst>
                  <a:path w="50" h="234">
                    <a:moveTo>
                      <a:pt x="0" y="15"/>
                    </a:moveTo>
                    <a:lnTo>
                      <a:pt x="4" y="234"/>
                    </a:lnTo>
                    <a:lnTo>
                      <a:pt x="50" y="218"/>
                    </a:lnTo>
                    <a:lnTo>
                      <a:pt x="42" y="0"/>
                    </a:lnTo>
                    <a:lnTo>
                      <a:pt x="0" y="15"/>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104" name="Freeform 72"/>
              <p:cNvSpPr>
                <a:spLocks noChangeAspect="1"/>
              </p:cNvSpPr>
              <p:nvPr/>
            </p:nvSpPr>
            <p:spPr bwMode="auto">
              <a:xfrm>
                <a:off x="3771" y="2756"/>
                <a:ext cx="25" cy="117"/>
              </a:xfrm>
              <a:custGeom>
                <a:avLst/>
                <a:gdLst>
                  <a:gd name="T0" fmla="*/ 0 w 50"/>
                  <a:gd name="T1" fmla="*/ 15 h 234"/>
                  <a:gd name="T2" fmla="*/ 4 w 50"/>
                  <a:gd name="T3" fmla="*/ 234 h 234"/>
                  <a:gd name="T4" fmla="*/ 50 w 50"/>
                  <a:gd name="T5" fmla="*/ 220 h 234"/>
                  <a:gd name="T6" fmla="*/ 42 w 50"/>
                  <a:gd name="T7" fmla="*/ 0 h 234"/>
                  <a:gd name="T8" fmla="*/ 0 w 50"/>
                  <a:gd name="T9" fmla="*/ 15 h 234"/>
                  <a:gd name="T10" fmla="*/ 0 w 50"/>
                  <a:gd name="T11" fmla="*/ 15 h 234"/>
                </a:gdLst>
                <a:ahLst/>
                <a:cxnLst>
                  <a:cxn ang="0">
                    <a:pos x="T0" y="T1"/>
                  </a:cxn>
                  <a:cxn ang="0">
                    <a:pos x="T2" y="T3"/>
                  </a:cxn>
                  <a:cxn ang="0">
                    <a:pos x="T4" y="T5"/>
                  </a:cxn>
                  <a:cxn ang="0">
                    <a:pos x="T6" y="T7"/>
                  </a:cxn>
                  <a:cxn ang="0">
                    <a:pos x="T8" y="T9"/>
                  </a:cxn>
                  <a:cxn ang="0">
                    <a:pos x="T10" y="T11"/>
                  </a:cxn>
                </a:cxnLst>
                <a:rect l="0" t="0" r="r" b="b"/>
                <a:pathLst>
                  <a:path w="50" h="234">
                    <a:moveTo>
                      <a:pt x="0" y="15"/>
                    </a:moveTo>
                    <a:lnTo>
                      <a:pt x="4" y="234"/>
                    </a:lnTo>
                    <a:lnTo>
                      <a:pt x="50" y="220"/>
                    </a:lnTo>
                    <a:lnTo>
                      <a:pt x="42" y="0"/>
                    </a:lnTo>
                    <a:lnTo>
                      <a:pt x="0" y="15"/>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105" name="Freeform 73"/>
              <p:cNvSpPr>
                <a:spLocks noChangeAspect="1"/>
              </p:cNvSpPr>
              <p:nvPr/>
            </p:nvSpPr>
            <p:spPr bwMode="auto">
              <a:xfrm>
                <a:off x="3773" y="2879"/>
                <a:ext cx="26" cy="117"/>
              </a:xfrm>
              <a:custGeom>
                <a:avLst/>
                <a:gdLst>
                  <a:gd name="T0" fmla="*/ 0 w 51"/>
                  <a:gd name="T1" fmla="*/ 15 h 234"/>
                  <a:gd name="T2" fmla="*/ 6 w 51"/>
                  <a:gd name="T3" fmla="*/ 234 h 234"/>
                  <a:gd name="T4" fmla="*/ 51 w 51"/>
                  <a:gd name="T5" fmla="*/ 220 h 234"/>
                  <a:gd name="T6" fmla="*/ 42 w 51"/>
                  <a:gd name="T7" fmla="*/ 0 h 234"/>
                  <a:gd name="T8" fmla="*/ 0 w 51"/>
                  <a:gd name="T9" fmla="*/ 15 h 234"/>
                  <a:gd name="T10" fmla="*/ 0 w 51"/>
                  <a:gd name="T11" fmla="*/ 15 h 234"/>
                </a:gdLst>
                <a:ahLst/>
                <a:cxnLst>
                  <a:cxn ang="0">
                    <a:pos x="T0" y="T1"/>
                  </a:cxn>
                  <a:cxn ang="0">
                    <a:pos x="T2" y="T3"/>
                  </a:cxn>
                  <a:cxn ang="0">
                    <a:pos x="T4" y="T5"/>
                  </a:cxn>
                  <a:cxn ang="0">
                    <a:pos x="T6" y="T7"/>
                  </a:cxn>
                  <a:cxn ang="0">
                    <a:pos x="T8" y="T9"/>
                  </a:cxn>
                  <a:cxn ang="0">
                    <a:pos x="T10" y="T11"/>
                  </a:cxn>
                </a:cxnLst>
                <a:rect l="0" t="0" r="r" b="b"/>
                <a:pathLst>
                  <a:path w="51" h="234">
                    <a:moveTo>
                      <a:pt x="0" y="15"/>
                    </a:moveTo>
                    <a:lnTo>
                      <a:pt x="6" y="234"/>
                    </a:lnTo>
                    <a:lnTo>
                      <a:pt x="51" y="220"/>
                    </a:lnTo>
                    <a:lnTo>
                      <a:pt x="42" y="0"/>
                    </a:lnTo>
                    <a:lnTo>
                      <a:pt x="0" y="15"/>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106" name="Freeform 74"/>
              <p:cNvSpPr>
                <a:spLocks noChangeAspect="1"/>
              </p:cNvSpPr>
              <p:nvPr/>
            </p:nvSpPr>
            <p:spPr bwMode="auto">
              <a:xfrm>
                <a:off x="3775" y="3003"/>
                <a:ext cx="26" cy="118"/>
              </a:xfrm>
              <a:custGeom>
                <a:avLst/>
                <a:gdLst>
                  <a:gd name="T0" fmla="*/ 0 w 51"/>
                  <a:gd name="T1" fmla="*/ 17 h 236"/>
                  <a:gd name="T2" fmla="*/ 6 w 51"/>
                  <a:gd name="T3" fmla="*/ 236 h 236"/>
                  <a:gd name="T4" fmla="*/ 51 w 51"/>
                  <a:gd name="T5" fmla="*/ 221 h 236"/>
                  <a:gd name="T6" fmla="*/ 42 w 51"/>
                  <a:gd name="T7" fmla="*/ 0 h 236"/>
                  <a:gd name="T8" fmla="*/ 0 w 51"/>
                  <a:gd name="T9" fmla="*/ 17 h 236"/>
                  <a:gd name="T10" fmla="*/ 0 w 51"/>
                  <a:gd name="T11" fmla="*/ 17 h 236"/>
                </a:gdLst>
                <a:ahLst/>
                <a:cxnLst>
                  <a:cxn ang="0">
                    <a:pos x="T0" y="T1"/>
                  </a:cxn>
                  <a:cxn ang="0">
                    <a:pos x="T2" y="T3"/>
                  </a:cxn>
                  <a:cxn ang="0">
                    <a:pos x="T4" y="T5"/>
                  </a:cxn>
                  <a:cxn ang="0">
                    <a:pos x="T6" y="T7"/>
                  </a:cxn>
                  <a:cxn ang="0">
                    <a:pos x="T8" y="T9"/>
                  </a:cxn>
                  <a:cxn ang="0">
                    <a:pos x="T10" y="T11"/>
                  </a:cxn>
                </a:cxnLst>
                <a:rect l="0" t="0" r="r" b="b"/>
                <a:pathLst>
                  <a:path w="51" h="236">
                    <a:moveTo>
                      <a:pt x="0" y="17"/>
                    </a:moveTo>
                    <a:lnTo>
                      <a:pt x="6" y="236"/>
                    </a:lnTo>
                    <a:lnTo>
                      <a:pt x="51" y="221"/>
                    </a:lnTo>
                    <a:lnTo>
                      <a:pt x="42" y="0"/>
                    </a:lnTo>
                    <a:lnTo>
                      <a:pt x="0" y="17"/>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107" name="Freeform 75"/>
              <p:cNvSpPr>
                <a:spLocks noChangeAspect="1"/>
              </p:cNvSpPr>
              <p:nvPr/>
            </p:nvSpPr>
            <p:spPr bwMode="auto">
              <a:xfrm>
                <a:off x="3778" y="3128"/>
                <a:ext cx="25" cy="116"/>
              </a:xfrm>
              <a:custGeom>
                <a:avLst/>
                <a:gdLst>
                  <a:gd name="T0" fmla="*/ 0 w 49"/>
                  <a:gd name="T1" fmla="*/ 15 h 234"/>
                  <a:gd name="T2" fmla="*/ 3 w 49"/>
                  <a:gd name="T3" fmla="*/ 234 h 234"/>
                  <a:gd name="T4" fmla="*/ 49 w 49"/>
                  <a:gd name="T5" fmla="*/ 221 h 234"/>
                  <a:gd name="T6" fmla="*/ 40 w 49"/>
                  <a:gd name="T7" fmla="*/ 0 h 234"/>
                  <a:gd name="T8" fmla="*/ 0 w 49"/>
                  <a:gd name="T9" fmla="*/ 15 h 234"/>
                  <a:gd name="T10" fmla="*/ 0 w 49"/>
                  <a:gd name="T11" fmla="*/ 15 h 234"/>
                </a:gdLst>
                <a:ahLst/>
                <a:cxnLst>
                  <a:cxn ang="0">
                    <a:pos x="T0" y="T1"/>
                  </a:cxn>
                  <a:cxn ang="0">
                    <a:pos x="T2" y="T3"/>
                  </a:cxn>
                  <a:cxn ang="0">
                    <a:pos x="T4" y="T5"/>
                  </a:cxn>
                  <a:cxn ang="0">
                    <a:pos x="T6" y="T7"/>
                  </a:cxn>
                  <a:cxn ang="0">
                    <a:pos x="T8" y="T9"/>
                  </a:cxn>
                  <a:cxn ang="0">
                    <a:pos x="T10" y="T11"/>
                  </a:cxn>
                </a:cxnLst>
                <a:rect l="0" t="0" r="r" b="b"/>
                <a:pathLst>
                  <a:path w="49" h="234">
                    <a:moveTo>
                      <a:pt x="0" y="15"/>
                    </a:moveTo>
                    <a:lnTo>
                      <a:pt x="3" y="234"/>
                    </a:lnTo>
                    <a:lnTo>
                      <a:pt x="49" y="221"/>
                    </a:lnTo>
                    <a:lnTo>
                      <a:pt x="40" y="0"/>
                    </a:lnTo>
                    <a:lnTo>
                      <a:pt x="0" y="15"/>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108" name="Freeform 76"/>
              <p:cNvSpPr>
                <a:spLocks noChangeAspect="1"/>
              </p:cNvSpPr>
              <p:nvPr/>
            </p:nvSpPr>
            <p:spPr bwMode="auto">
              <a:xfrm>
                <a:off x="3780" y="3251"/>
                <a:ext cx="24" cy="117"/>
              </a:xfrm>
              <a:custGeom>
                <a:avLst/>
                <a:gdLst>
                  <a:gd name="T0" fmla="*/ 0 w 50"/>
                  <a:gd name="T1" fmla="*/ 15 h 234"/>
                  <a:gd name="T2" fmla="*/ 4 w 50"/>
                  <a:gd name="T3" fmla="*/ 234 h 234"/>
                  <a:gd name="T4" fmla="*/ 50 w 50"/>
                  <a:gd name="T5" fmla="*/ 221 h 234"/>
                  <a:gd name="T6" fmla="*/ 42 w 50"/>
                  <a:gd name="T7" fmla="*/ 0 h 234"/>
                  <a:gd name="T8" fmla="*/ 0 w 50"/>
                  <a:gd name="T9" fmla="*/ 15 h 234"/>
                  <a:gd name="T10" fmla="*/ 0 w 50"/>
                  <a:gd name="T11" fmla="*/ 15 h 234"/>
                </a:gdLst>
                <a:ahLst/>
                <a:cxnLst>
                  <a:cxn ang="0">
                    <a:pos x="T0" y="T1"/>
                  </a:cxn>
                  <a:cxn ang="0">
                    <a:pos x="T2" y="T3"/>
                  </a:cxn>
                  <a:cxn ang="0">
                    <a:pos x="T4" y="T5"/>
                  </a:cxn>
                  <a:cxn ang="0">
                    <a:pos x="T6" y="T7"/>
                  </a:cxn>
                  <a:cxn ang="0">
                    <a:pos x="T8" y="T9"/>
                  </a:cxn>
                  <a:cxn ang="0">
                    <a:pos x="T10" y="T11"/>
                  </a:cxn>
                </a:cxnLst>
                <a:rect l="0" t="0" r="r" b="b"/>
                <a:pathLst>
                  <a:path w="50" h="234">
                    <a:moveTo>
                      <a:pt x="0" y="15"/>
                    </a:moveTo>
                    <a:lnTo>
                      <a:pt x="4" y="234"/>
                    </a:lnTo>
                    <a:lnTo>
                      <a:pt x="50" y="221"/>
                    </a:lnTo>
                    <a:lnTo>
                      <a:pt x="42" y="0"/>
                    </a:lnTo>
                    <a:lnTo>
                      <a:pt x="0" y="15"/>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109" name="Freeform 77"/>
              <p:cNvSpPr>
                <a:spLocks noChangeAspect="1"/>
              </p:cNvSpPr>
              <p:nvPr/>
            </p:nvSpPr>
            <p:spPr bwMode="auto">
              <a:xfrm>
                <a:off x="3831" y="2394"/>
                <a:ext cx="207" cy="39"/>
              </a:xfrm>
              <a:custGeom>
                <a:avLst/>
                <a:gdLst>
                  <a:gd name="T0" fmla="*/ 0 w 414"/>
                  <a:gd name="T1" fmla="*/ 0 h 78"/>
                  <a:gd name="T2" fmla="*/ 146 w 414"/>
                  <a:gd name="T3" fmla="*/ 30 h 78"/>
                  <a:gd name="T4" fmla="*/ 308 w 414"/>
                  <a:gd name="T5" fmla="*/ 49 h 78"/>
                  <a:gd name="T6" fmla="*/ 412 w 414"/>
                  <a:gd name="T7" fmla="*/ 59 h 78"/>
                  <a:gd name="T8" fmla="*/ 414 w 414"/>
                  <a:gd name="T9" fmla="*/ 78 h 78"/>
                  <a:gd name="T10" fmla="*/ 298 w 414"/>
                  <a:gd name="T11" fmla="*/ 72 h 78"/>
                  <a:gd name="T12" fmla="*/ 135 w 414"/>
                  <a:gd name="T13" fmla="*/ 51 h 78"/>
                  <a:gd name="T14" fmla="*/ 0 w 414"/>
                  <a:gd name="T15" fmla="*/ 19 h 78"/>
                  <a:gd name="T16" fmla="*/ 0 w 414"/>
                  <a:gd name="T17" fmla="*/ 0 h 78"/>
                  <a:gd name="T18" fmla="*/ 0 w 414"/>
                  <a:gd name="T1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4" h="78">
                    <a:moveTo>
                      <a:pt x="0" y="0"/>
                    </a:moveTo>
                    <a:lnTo>
                      <a:pt x="146" y="30"/>
                    </a:lnTo>
                    <a:lnTo>
                      <a:pt x="308" y="49"/>
                    </a:lnTo>
                    <a:lnTo>
                      <a:pt x="412" y="59"/>
                    </a:lnTo>
                    <a:lnTo>
                      <a:pt x="414" y="78"/>
                    </a:lnTo>
                    <a:lnTo>
                      <a:pt x="298" y="72"/>
                    </a:lnTo>
                    <a:lnTo>
                      <a:pt x="135" y="51"/>
                    </a:lnTo>
                    <a:lnTo>
                      <a:pt x="0" y="19"/>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110" name="Freeform 78"/>
              <p:cNvSpPr>
                <a:spLocks noChangeAspect="1"/>
              </p:cNvSpPr>
              <p:nvPr/>
            </p:nvSpPr>
            <p:spPr bwMode="auto">
              <a:xfrm>
                <a:off x="3836" y="2519"/>
                <a:ext cx="206" cy="39"/>
              </a:xfrm>
              <a:custGeom>
                <a:avLst/>
                <a:gdLst>
                  <a:gd name="T0" fmla="*/ 0 w 412"/>
                  <a:gd name="T1" fmla="*/ 0 h 77"/>
                  <a:gd name="T2" fmla="*/ 144 w 412"/>
                  <a:gd name="T3" fmla="*/ 30 h 77"/>
                  <a:gd name="T4" fmla="*/ 306 w 412"/>
                  <a:gd name="T5" fmla="*/ 51 h 77"/>
                  <a:gd name="T6" fmla="*/ 412 w 412"/>
                  <a:gd name="T7" fmla="*/ 58 h 77"/>
                  <a:gd name="T8" fmla="*/ 412 w 412"/>
                  <a:gd name="T9" fmla="*/ 77 h 77"/>
                  <a:gd name="T10" fmla="*/ 298 w 412"/>
                  <a:gd name="T11" fmla="*/ 72 h 77"/>
                  <a:gd name="T12" fmla="*/ 134 w 412"/>
                  <a:gd name="T13" fmla="*/ 53 h 77"/>
                  <a:gd name="T14" fmla="*/ 0 w 412"/>
                  <a:gd name="T15" fmla="*/ 19 h 77"/>
                  <a:gd name="T16" fmla="*/ 0 w 412"/>
                  <a:gd name="T17" fmla="*/ 0 h 77"/>
                  <a:gd name="T18" fmla="*/ 0 w 412"/>
                  <a:gd name="T1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2" h="77">
                    <a:moveTo>
                      <a:pt x="0" y="0"/>
                    </a:moveTo>
                    <a:lnTo>
                      <a:pt x="144" y="30"/>
                    </a:lnTo>
                    <a:lnTo>
                      <a:pt x="306" y="51"/>
                    </a:lnTo>
                    <a:lnTo>
                      <a:pt x="412" y="58"/>
                    </a:lnTo>
                    <a:lnTo>
                      <a:pt x="412" y="77"/>
                    </a:lnTo>
                    <a:lnTo>
                      <a:pt x="298" y="72"/>
                    </a:lnTo>
                    <a:lnTo>
                      <a:pt x="134" y="53"/>
                    </a:lnTo>
                    <a:lnTo>
                      <a:pt x="0" y="19"/>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111" name="Freeform 79"/>
              <p:cNvSpPr>
                <a:spLocks noChangeAspect="1"/>
              </p:cNvSpPr>
              <p:nvPr/>
            </p:nvSpPr>
            <p:spPr bwMode="auto">
              <a:xfrm>
                <a:off x="3840" y="2646"/>
                <a:ext cx="207" cy="39"/>
              </a:xfrm>
              <a:custGeom>
                <a:avLst/>
                <a:gdLst>
                  <a:gd name="T0" fmla="*/ 2 w 414"/>
                  <a:gd name="T1" fmla="*/ 0 h 78"/>
                  <a:gd name="T2" fmla="*/ 146 w 414"/>
                  <a:gd name="T3" fmla="*/ 31 h 78"/>
                  <a:gd name="T4" fmla="*/ 308 w 414"/>
                  <a:gd name="T5" fmla="*/ 50 h 78"/>
                  <a:gd name="T6" fmla="*/ 413 w 414"/>
                  <a:gd name="T7" fmla="*/ 59 h 78"/>
                  <a:gd name="T8" fmla="*/ 414 w 414"/>
                  <a:gd name="T9" fmla="*/ 78 h 78"/>
                  <a:gd name="T10" fmla="*/ 299 w 414"/>
                  <a:gd name="T11" fmla="*/ 73 h 78"/>
                  <a:gd name="T12" fmla="*/ 137 w 414"/>
                  <a:gd name="T13" fmla="*/ 52 h 78"/>
                  <a:gd name="T14" fmla="*/ 0 w 414"/>
                  <a:gd name="T15" fmla="*/ 19 h 78"/>
                  <a:gd name="T16" fmla="*/ 2 w 414"/>
                  <a:gd name="T17" fmla="*/ 0 h 78"/>
                  <a:gd name="T18" fmla="*/ 2 w 414"/>
                  <a:gd name="T1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4" h="78">
                    <a:moveTo>
                      <a:pt x="2" y="0"/>
                    </a:moveTo>
                    <a:lnTo>
                      <a:pt x="146" y="31"/>
                    </a:lnTo>
                    <a:lnTo>
                      <a:pt x="308" y="50"/>
                    </a:lnTo>
                    <a:lnTo>
                      <a:pt x="413" y="59"/>
                    </a:lnTo>
                    <a:lnTo>
                      <a:pt x="414" y="78"/>
                    </a:lnTo>
                    <a:lnTo>
                      <a:pt x="299" y="73"/>
                    </a:lnTo>
                    <a:lnTo>
                      <a:pt x="137" y="52"/>
                    </a:lnTo>
                    <a:lnTo>
                      <a:pt x="0" y="19"/>
                    </a:lnTo>
                    <a:lnTo>
                      <a:pt x="2"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112" name="Freeform 80"/>
              <p:cNvSpPr>
                <a:spLocks noChangeAspect="1"/>
              </p:cNvSpPr>
              <p:nvPr/>
            </p:nvSpPr>
            <p:spPr bwMode="auto">
              <a:xfrm>
                <a:off x="3844" y="2771"/>
                <a:ext cx="207" cy="39"/>
              </a:xfrm>
              <a:custGeom>
                <a:avLst/>
                <a:gdLst>
                  <a:gd name="T0" fmla="*/ 0 w 414"/>
                  <a:gd name="T1" fmla="*/ 0 h 78"/>
                  <a:gd name="T2" fmla="*/ 146 w 414"/>
                  <a:gd name="T3" fmla="*/ 31 h 78"/>
                  <a:gd name="T4" fmla="*/ 306 w 414"/>
                  <a:gd name="T5" fmla="*/ 52 h 78"/>
                  <a:gd name="T6" fmla="*/ 412 w 414"/>
                  <a:gd name="T7" fmla="*/ 59 h 78"/>
                  <a:gd name="T8" fmla="*/ 414 w 414"/>
                  <a:gd name="T9" fmla="*/ 78 h 78"/>
                  <a:gd name="T10" fmla="*/ 298 w 414"/>
                  <a:gd name="T11" fmla="*/ 72 h 78"/>
                  <a:gd name="T12" fmla="*/ 135 w 414"/>
                  <a:gd name="T13" fmla="*/ 53 h 78"/>
                  <a:gd name="T14" fmla="*/ 0 w 414"/>
                  <a:gd name="T15" fmla="*/ 19 h 78"/>
                  <a:gd name="T16" fmla="*/ 0 w 414"/>
                  <a:gd name="T17" fmla="*/ 0 h 78"/>
                  <a:gd name="T18" fmla="*/ 0 w 414"/>
                  <a:gd name="T1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4" h="78">
                    <a:moveTo>
                      <a:pt x="0" y="0"/>
                    </a:moveTo>
                    <a:lnTo>
                      <a:pt x="146" y="31"/>
                    </a:lnTo>
                    <a:lnTo>
                      <a:pt x="306" y="52"/>
                    </a:lnTo>
                    <a:lnTo>
                      <a:pt x="412" y="59"/>
                    </a:lnTo>
                    <a:lnTo>
                      <a:pt x="414" y="78"/>
                    </a:lnTo>
                    <a:lnTo>
                      <a:pt x="298" y="72"/>
                    </a:lnTo>
                    <a:lnTo>
                      <a:pt x="135" y="53"/>
                    </a:lnTo>
                    <a:lnTo>
                      <a:pt x="0" y="19"/>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113" name="Freeform 81"/>
              <p:cNvSpPr>
                <a:spLocks noChangeAspect="1"/>
              </p:cNvSpPr>
              <p:nvPr/>
            </p:nvSpPr>
            <p:spPr bwMode="auto">
              <a:xfrm>
                <a:off x="3849" y="2897"/>
                <a:ext cx="206" cy="39"/>
              </a:xfrm>
              <a:custGeom>
                <a:avLst/>
                <a:gdLst>
                  <a:gd name="T0" fmla="*/ 0 w 413"/>
                  <a:gd name="T1" fmla="*/ 0 h 80"/>
                  <a:gd name="T2" fmla="*/ 145 w 413"/>
                  <a:gd name="T3" fmla="*/ 32 h 80"/>
                  <a:gd name="T4" fmla="*/ 306 w 413"/>
                  <a:gd name="T5" fmla="*/ 51 h 80"/>
                  <a:gd name="T6" fmla="*/ 413 w 413"/>
                  <a:gd name="T7" fmla="*/ 61 h 80"/>
                  <a:gd name="T8" fmla="*/ 413 w 413"/>
                  <a:gd name="T9" fmla="*/ 80 h 80"/>
                  <a:gd name="T10" fmla="*/ 299 w 413"/>
                  <a:gd name="T11" fmla="*/ 74 h 80"/>
                  <a:gd name="T12" fmla="*/ 135 w 413"/>
                  <a:gd name="T13" fmla="*/ 53 h 80"/>
                  <a:gd name="T14" fmla="*/ 0 w 413"/>
                  <a:gd name="T15" fmla="*/ 19 h 80"/>
                  <a:gd name="T16" fmla="*/ 0 w 413"/>
                  <a:gd name="T17" fmla="*/ 0 h 80"/>
                  <a:gd name="T18" fmla="*/ 0 w 413"/>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3" h="80">
                    <a:moveTo>
                      <a:pt x="0" y="0"/>
                    </a:moveTo>
                    <a:lnTo>
                      <a:pt x="145" y="32"/>
                    </a:lnTo>
                    <a:lnTo>
                      <a:pt x="306" y="51"/>
                    </a:lnTo>
                    <a:lnTo>
                      <a:pt x="413" y="61"/>
                    </a:lnTo>
                    <a:lnTo>
                      <a:pt x="413" y="80"/>
                    </a:lnTo>
                    <a:lnTo>
                      <a:pt x="299" y="74"/>
                    </a:lnTo>
                    <a:lnTo>
                      <a:pt x="135" y="53"/>
                    </a:lnTo>
                    <a:lnTo>
                      <a:pt x="0" y="19"/>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114" name="Freeform 82"/>
              <p:cNvSpPr>
                <a:spLocks noChangeAspect="1"/>
              </p:cNvSpPr>
              <p:nvPr/>
            </p:nvSpPr>
            <p:spPr bwMode="auto">
              <a:xfrm>
                <a:off x="3856" y="3032"/>
                <a:ext cx="196" cy="80"/>
              </a:xfrm>
              <a:custGeom>
                <a:avLst/>
                <a:gdLst>
                  <a:gd name="T0" fmla="*/ 371 w 394"/>
                  <a:gd name="T1" fmla="*/ 101 h 162"/>
                  <a:gd name="T2" fmla="*/ 350 w 394"/>
                  <a:gd name="T3" fmla="*/ 74 h 162"/>
                  <a:gd name="T4" fmla="*/ 306 w 394"/>
                  <a:gd name="T5" fmla="*/ 61 h 162"/>
                  <a:gd name="T6" fmla="*/ 52 w 394"/>
                  <a:gd name="T7" fmla="*/ 17 h 162"/>
                  <a:gd name="T8" fmla="*/ 29 w 394"/>
                  <a:gd name="T9" fmla="*/ 23 h 162"/>
                  <a:gd name="T10" fmla="*/ 18 w 394"/>
                  <a:gd name="T11" fmla="*/ 44 h 162"/>
                  <a:gd name="T12" fmla="*/ 27 w 394"/>
                  <a:gd name="T13" fmla="*/ 78 h 162"/>
                  <a:gd name="T14" fmla="*/ 61 w 394"/>
                  <a:gd name="T15" fmla="*/ 101 h 162"/>
                  <a:gd name="T16" fmla="*/ 333 w 394"/>
                  <a:gd name="T17" fmla="*/ 148 h 162"/>
                  <a:gd name="T18" fmla="*/ 363 w 394"/>
                  <a:gd name="T19" fmla="*/ 139 h 162"/>
                  <a:gd name="T20" fmla="*/ 375 w 394"/>
                  <a:gd name="T21" fmla="*/ 120 h 162"/>
                  <a:gd name="T22" fmla="*/ 379 w 394"/>
                  <a:gd name="T23" fmla="*/ 141 h 162"/>
                  <a:gd name="T24" fmla="*/ 350 w 394"/>
                  <a:gd name="T25" fmla="*/ 162 h 162"/>
                  <a:gd name="T26" fmla="*/ 303 w 394"/>
                  <a:gd name="T27" fmla="*/ 162 h 162"/>
                  <a:gd name="T28" fmla="*/ 38 w 394"/>
                  <a:gd name="T29" fmla="*/ 112 h 162"/>
                  <a:gd name="T30" fmla="*/ 10 w 394"/>
                  <a:gd name="T31" fmla="*/ 84 h 162"/>
                  <a:gd name="T32" fmla="*/ 0 w 394"/>
                  <a:gd name="T33" fmla="*/ 40 h 162"/>
                  <a:gd name="T34" fmla="*/ 16 w 394"/>
                  <a:gd name="T35" fmla="*/ 11 h 162"/>
                  <a:gd name="T36" fmla="*/ 54 w 394"/>
                  <a:gd name="T37" fmla="*/ 0 h 162"/>
                  <a:gd name="T38" fmla="*/ 329 w 394"/>
                  <a:gd name="T39" fmla="*/ 44 h 162"/>
                  <a:gd name="T40" fmla="*/ 369 w 394"/>
                  <a:gd name="T41" fmla="*/ 63 h 162"/>
                  <a:gd name="T42" fmla="*/ 390 w 394"/>
                  <a:gd name="T43" fmla="*/ 91 h 162"/>
                  <a:gd name="T44" fmla="*/ 394 w 394"/>
                  <a:gd name="T45" fmla="*/ 114 h 162"/>
                  <a:gd name="T46" fmla="*/ 371 w 394"/>
                  <a:gd name="T47" fmla="*/ 101 h 162"/>
                  <a:gd name="T48" fmla="*/ 371 w 394"/>
                  <a:gd name="T49" fmla="*/ 10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4" h="162">
                    <a:moveTo>
                      <a:pt x="371" y="101"/>
                    </a:moveTo>
                    <a:lnTo>
                      <a:pt x="350" y="74"/>
                    </a:lnTo>
                    <a:lnTo>
                      <a:pt x="306" y="61"/>
                    </a:lnTo>
                    <a:lnTo>
                      <a:pt x="52" y="17"/>
                    </a:lnTo>
                    <a:lnTo>
                      <a:pt x="29" y="23"/>
                    </a:lnTo>
                    <a:lnTo>
                      <a:pt x="18" y="44"/>
                    </a:lnTo>
                    <a:lnTo>
                      <a:pt x="27" y="78"/>
                    </a:lnTo>
                    <a:lnTo>
                      <a:pt x="61" y="101"/>
                    </a:lnTo>
                    <a:lnTo>
                      <a:pt x="333" y="148"/>
                    </a:lnTo>
                    <a:lnTo>
                      <a:pt x="363" y="139"/>
                    </a:lnTo>
                    <a:lnTo>
                      <a:pt x="375" y="120"/>
                    </a:lnTo>
                    <a:lnTo>
                      <a:pt x="379" y="141"/>
                    </a:lnTo>
                    <a:lnTo>
                      <a:pt x="350" y="162"/>
                    </a:lnTo>
                    <a:lnTo>
                      <a:pt x="303" y="162"/>
                    </a:lnTo>
                    <a:lnTo>
                      <a:pt x="38" y="112"/>
                    </a:lnTo>
                    <a:lnTo>
                      <a:pt x="10" y="84"/>
                    </a:lnTo>
                    <a:lnTo>
                      <a:pt x="0" y="40"/>
                    </a:lnTo>
                    <a:lnTo>
                      <a:pt x="16" y="11"/>
                    </a:lnTo>
                    <a:lnTo>
                      <a:pt x="54" y="0"/>
                    </a:lnTo>
                    <a:lnTo>
                      <a:pt x="329" y="44"/>
                    </a:lnTo>
                    <a:lnTo>
                      <a:pt x="369" y="63"/>
                    </a:lnTo>
                    <a:lnTo>
                      <a:pt x="390" y="91"/>
                    </a:lnTo>
                    <a:lnTo>
                      <a:pt x="394" y="114"/>
                    </a:lnTo>
                    <a:lnTo>
                      <a:pt x="371" y="101"/>
                    </a:lnTo>
                    <a:lnTo>
                      <a:pt x="371"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115" name="Freeform 83"/>
              <p:cNvSpPr>
                <a:spLocks noChangeAspect="1"/>
              </p:cNvSpPr>
              <p:nvPr/>
            </p:nvSpPr>
            <p:spPr bwMode="auto">
              <a:xfrm>
                <a:off x="3781" y="3378"/>
                <a:ext cx="22" cy="86"/>
              </a:xfrm>
              <a:custGeom>
                <a:avLst/>
                <a:gdLst>
                  <a:gd name="T0" fmla="*/ 0 w 46"/>
                  <a:gd name="T1" fmla="*/ 13 h 171"/>
                  <a:gd name="T2" fmla="*/ 40 w 46"/>
                  <a:gd name="T3" fmla="*/ 0 h 171"/>
                  <a:gd name="T4" fmla="*/ 46 w 46"/>
                  <a:gd name="T5" fmla="*/ 152 h 171"/>
                  <a:gd name="T6" fmla="*/ 2 w 46"/>
                  <a:gd name="T7" fmla="*/ 171 h 171"/>
                  <a:gd name="T8" fmla="*/ 0 w 46"/>
                  <a:gd name="T9" fmla="*/ 13 h 171"/>
                  <a:gd name="T10" fmla="*/ 0 w 46"/>
                  <a:gd name="T11" fmla="*/ 13 h 171"/>
                </a:gdLst>
                <a:ahLst/>
                <a:cxnLst>
                  <a:cxn ang="0">
                    <a:pos x="T0" y="T1"/>
                  </a:cxn>
                  <a:cxn ang="0">
                    <a:pos x="T2" y="T3"/>
                  </a:cxn>
                  <a:cxn ang="0">
                    <a:pos x="T4" y="T5"/>
                  </a:cxn>
                  <a:cxn ang="0">
                    <a:pos x="T6" y="T7"/>
                  </a:cxn>
                  <a:cxn ang="0">
                    <a:pos x="T8" y="T9"/>
                  </a:cxn>
                  <a:cxn ang="0">
                    <a:pos x="T10" y="T11"/>
                  </a:cxn>
                </a:cxnLst>
                <a:rect l="0" t="0" r="r" b="b"/>
                <a:pathLst>
                  <a:path w="46" h="171">
                    <a:moveTo>
                      <a:pt x="0" y="13"/>
                    </a:moveTo>
                    <a:lnTo>
                      <a:pt x="40" y="0"/>
                    </a:lnTo>
                    <a:lnTo>
                      <a:pt x="46" y="152"/>
                    </a:lnTo>
                    <a:lnTo>
                      <a:pt x="2" y="171"/>
                    </a:lnTo>
                    <a:lnTo>
                      <a:pt x="0" y="13"/>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116" name="Freeform 84"/>
              <p:cNvSpPr>
                <a:spLocks noChangeAspect="1"/>
              </p:cNvSpPr>
              <p:nvPr/>
            </p:nvSpPr>
            <p:spPr bwMode="auto">
              <a:xfrm>
                <a:off x="3678" y="2136"/>
                <a:ext cx="55" cy="158"/>
              </a:xfrm>
              <a:custGeom>
                <a:avLst/>
                <a:gdLst>
                  <a:gd name="T0" fmla="*/ 4 w 110"/>
                  <a:gd name="T1" fmla="*/ 0 h 316"/>
                  <a:gd name="T2" fmla="*/ 101 w 110"/>
                  <a:gd name="T3" fmla="*/ 18 h 316"/>
                  <a:gd name="T4" fmla="*/ 110 w 110"/>
                  <a:gd name="T5" fmla="*/ 307 h 316"/>
                  <a:gd name="T6" fmla="*/ 86 w 110"/>
                  <a:gd name="T7" fmla="*/ 316 h 316"/>
                  <a:gd name="T8" fmla="*/ 11 w 110"/>
                  <a:gd name="T9" fmla="*/ 299 h 316"/>
                  <a:gd name="T10" fmla="*/ 0 w 110"/>
                  <a:gd name="T11" fmla="*/ 274 h 316"/>
                  <a:gd name="T12" fmla="*/ 84 w 110"/>
                  <a:gd name="T13" fmla="*/ 291 h 316"/>
                  <a:gd name="T14" fmla="*/ 76 w 110"/>
                  <a:gd name="T15" fmla="*/ 39 h 316"/>
                  <a:gd name="T16" fmla="*/ 2 w 110"/>
                  <a:gd name="T17" fmla="*/ 23 h 316"/>
                  <a:gd name="T18" fmla="*/ 4 w 110"/>
                  <a:gd name="T19" fmla="*/ 0 h 316"/>
                  <a:gd name="T20" fmla="*/ 4 w 110"/>
                  <a:gd name="T21"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316">
                    <a:moveTo>
                      <a:pt x="4" y="0"/>
                    </a:moveTo>
                    <a:lnTo>
                      <a:pt x="101" y="18"/>
                    </a:lnTo>
                    <a:lnTo>
                      <a:pt x="110" y="307"/>
                    </a:lnTo>
                    <a:lnTo>
                      <a:pt x="86" y="316"/>
                    </a:lnTo>
                    <a:lnTo>
                      <a:pt x="11" y="299"/>
                    </a:lnTo>
                    <a:lnTo>
                      <a:pt x="0" y="274"/>
                    </a:lnTo>
                    <a:lnTo>
                      <a:pt x="84" y="291"/>
                    </a:lnTo>
                    <a:lnTo>
                      <a:pt x="76" y="39"/>
                    </a:lnTo>
                    <a:lnTo>
                      <a:pt x="2" y="23"/>
                    </a:lnTo>
                    <a:lnTo>
                      <a:pt x="4" y="0"/>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117" name="Freeform 85"/>
              <p:cNvSpPr>
                <a:spLocks noChangeAspect="1"/>
              </p:cNvSpPr>
              <p:nvPr/>
            </p:nvSpPr>
            <p:spPr bwMode="auto">
              <a:xfrm>
                <a:off x="4002" y="2092"/>
                <a:ext cx="41" cy="16"/>
              </a:xfrm>
              <a:custGeom>
                <a:avLst/>
                <a:gdLst>
                  <a:gd name="T0" fmla="*/ 0 w 82"/>
                  <a:gd name="T1" fmla="*/ 15 h 32"/>
                  <a:gd name="T2" fmla="*/ 61 w 82"/>
                  <a:gd name="T3" fmla="*/ 17 h 32"/>
                  <a:gd name="T4" fmla="*/ 61 w 82"/>
                  <a:gd name="T5" fmla="*/ 0 h 32"/>
                  <a:gd name="T6" fmla="*/ 82 w 82"/>
                  <a:gd name="T7" fmla="*/ 4 h 32"/>
                  <a:gd name="T8" fmla="*/ 82 w 82"/>
                  <a:gd name="T9" fmla="*/ 32 h 32"/>
                  <a:gd name="T10" fmla="*/ 6 w 82"/>
                  <a:gd name="T11" fmla="*/ 27 h 32"/>
                  <a:gd name="T12" fmla="*/ 0 w 82"/>
                  <a:gd name="T13" fmla="*/ 15 h 32"/>
                  <a:gd name="T14" fmla="*/ 0 w 82"/>
                  <a:gd name="T15" fmla="*/ 15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32">
                    <a:moveTo>
                      <a:pt x="0" y="15"/>
                    </a:moveTo>
                    <a:lnTo>
                      <a:pt x="61" y="17"/>
                    </a:lnTo>
                    <a:lnTo>
                      <a:pt x="61" y="0"/>
                    </a:lnTo>
                    <a:lnTo>
                      <a:pt x="82" y="4"/>
                    </a:lnTo>
                    <a:lnTo>
                      <a:pt x="82" y="32"/>
                    </a:lnTo>
                    <a:lnTo>
                      <a:pt x="6" y="27"/>
                    </a:lnTo>
                    <a:lnTo>
                      <a:pt x="0" y="15"/>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118" name="Freeform 86"/>
              <p:cNvSpPr>
                <a:spLocks noChangeAspect="1"/>
              </p:cNvSpPr>
              <p:nvPr/>
            </p:nvSpPr>
            <p:spPr bwMode="auto">
              <a:xfrm>
                <a:off x="3859" y="3079"/>
                <a:ext cx="193" cy="49"/>
              </a:xfrm>
              <a:custGeom>
                <a:avLst/>
                <a:gdLst>
                  <a:gd name="T0" fmla="*/ 0 w 388"/>
                  <a:gd name="T1" fmla="*/ 0 h 97"/>
                  <a:gd name="T2" fmla="*/ 38 w 388"/>
                  <a:gd name="T3" fmla="*/ 32 h 97"/>
                  <a:gd name="T4" fmla="*/ 321 w 388"/>
                  <a:gd name="T5" fmla="*/ 76 h 97"/>
                  <a:gd name="T6" fmla="*/ 365 w 388"/>
                  <a:gd name="T7" fmla="*/ 65 h 97"/>
                  <a:gd name="T8" fmla="*/ 388 w 388"/>
                  <a:gd name="T9" fmla="*/ 40 h 97"/>
                  <a:gd name="T10" fmla="*/ 380 w 388"/>
                  <a:gd name="T11" fmla="*/ 74 h 97"/>
                  <a:gd name="T12" fmla="*/ 325 w 388"/>
                  <a:gd name="T13" fmla="*/ 97 h 97"/>
                  <a:gd name="T14" fmla="*/ 32 w 388"/>
                  <a:gd name="T15" fmla="*/ 48 h 97"/>
                  <a:gd name="T16" fmla="*/ 0 w 388"/>
                  <a:gd name="T17" fmla="*/ 0 h 97"/>
                  <a:gd name="T18" fmla="*/ 0 w 388"/>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8" h="97">
                    <a:moveTo>
                      <a:pt x="0" y="0"/>
                    </a:moveTo>
                    <a:lnTo>
                      <a:pt x="38" y="32"/>
                    </a:lnTo>
                    <a:lnTo>
                      <a:pt x="321" y="76"/>
                    </a:lnTo>
                    <a:lnTo>
                      <a:pt x="365" y="65"/>
                    </a:lnTo>
                    <a:lnTo>
                      <a:pt x="388" y="40"/>
                    </a:lnTo>
                    <a:lnTo>
                      <a:pt x="380" y="74"/>
                    </a:lnTo>
                    <a:lnTo>
                      <a:pt x="325" y="97"/>
                    </a:lnTo>
                    <a:lnTo>
                      <a:pt x="32" y="48"/>
                    </a:lnTo>
                    <a:lnTo>
                      <a:pt x="0" y="0"/>
                    </a:lnTo>
                    <a:lnTo>
                      <a:pt x="0" y="0"/>
                    </a:lnTo>
                    <a:close/>
                  </a:path>
                </a:pathLst>
              </a:custGeom>
              <a:solidFill>
                <a:srgbClr val="E8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119" name="Freeform 87"/>
              <p:cNvSpPr>
                <a:spLocks noChangeAspect="1"/>
              </p:cNvSpPr>
              <p:nvPr/>
            </p:nvSpPr>
            <p:spPr bwMode="auto">
              <a:xfrm>
                <a:off x="3732" y="2360"/>
                <a:ext cx="31" cy="1131"/>
              </a:xfrm>
              <a:custGeom>
                <a:avLst/>
                <a:gdLst>
                  <a:gd name="T0" fmla="*/ 21 w 61"/>
                  <a:gd name="T1" fmla="*/ 8 h 2262"/>
                  <a:gd name="T2" fmla="*/ 61 w 61"/>
                  <a:gd name="T3" fmla="*/ 2262 h 2262"/>
                  <a:gd name="T4" fmla="*/ 44 w 61"/>
                  <a:gd name="T5" fmla="*/ 2258 h 2262"/>
                  <a:gd name="T6" fmla="*/ 0 w 61"/>
                  <a:gd name="T7" fmla="*/ 0 h 2262"/>
                  <a:gd name="T8" fmla="*/ 21 w 61"/>
                  <a:gd name="T9" fmla="*/ 8 h 2262"/>
                  <a:gd name="T10" fmla="*/ 21 w 61"/>
                  <a:gd name="T11" fmla="*/ 8 h 2262"/>
                </a:gdLst>
                <a:ahLst/>
                <a:cxnLst>
                  <a:cxn ang="0">
                    <a:pos x="T0" y="T1"/>
                  </a:cxn>
                  <a:cxn ang="0">
                    <a:pos x="T2" y="T3"/>
                  </a:cxn>
                  <a:cxn ang="0">
                    <a:pos x="T4" y="T5"/>
                  </a:cxn>
                  <a:cxn ang="0">
                    <a:pos x="T6" y="T7"/>
                  </a:cxn>
                  <a:cxn ang="0">
                    <a:pos x="T8" y="T9"/>
                  </a:cxn>
                  <a:cxn ang="0">
                    <a:pos x="T10" y="T11"/>
                  </a:cxn>
                </a:cxnLst>
                <a:rect l="0" t="0" r="r" b="b"/>
                <a:pathLst>
                  <a:path w="61" h="2262">
                    <a:moveTo>
                      <a:pt x="21" y="8"/>
                    </a:moveTo>
                    <a:lnTo>
                      <a:pt x="61" y="2262"/>
                    </a:lnTo>
                    <a:lnTo>
                      <a:pt x="44" y="2258"/>
                    </a:lnTo>
                    <a:lnTo>
                      <a:pt x="0" y="0"/>
                    </a:lnTo>
                    <a:lnTo>
                      <a:pt x="21" y="8"/>
                    </a:lnTo>
                    <a:lnTo>
                      <a:pt x="21" y="8"/>
                    </a:lnTo>
                    <a:close/>
                  </a:path>
                </a:pathLst>
              </a:custGeom>
              <a:solidFill>
                <a:srgbClr val="FFED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grpSp>
        <p:grpSp>
          <p:nvGrpSpPr>
            <p:cNvPr id="1068120" name="Group 88"/>
            <p:cNvGrpSpPr>
              <a:grpSpLocks noChangeAspect="1"/>
            </p:cNvGrpSpPr>
            <p:nvPr/>
          </p:nvGrpSpPr>
          <p:grpSpPr bwMode="auto">
            <a:xfrm>
              <a:off x="2640" y="2682"/>
              <a:ext cx="875" cy="801"/>
              <a:chOff x="3836" y="2895"/>
              <a:chExt cx="591" cy="541"/>
            </a:xfrm>
          </p:grpSpPr>
          <p:sp>
            <p:nvSpPr>
              <p:cNvPr id="1068121" name="Freeform 89"/>
              <p:cNvSpPr>
                <a:spLocks noChangeAspect="1"/>
              </p:cNvSpPr>
              <p:nvPr/>
            </p:nvSpPr>
            <p:spPr bwMode="auto">
              <a:xfrm>
                <a:off x="3881" y="2928"/>
                <a:ext cx="546" cy="508"/>
              </a:xfrm>
              <a:custGeom>
                <a:avLst/>
                <a:gdLst>
                  <a:gd name="T0" fmla="*/ 833 w 1093"/>
                  <a:gd name="T1" fmla="*/ 6 h 1015"/>
                  <a:gd name="T2" fmla="*/ 778 w 1093"/>
                  <a:gd name="T3" fmla="*/ 19 h 1015"/>
                  <a:gd name="T4" fmla="*/ 724 w 1093"/>
                  <a:gd name="T5" fmla="*/ 33 h 1015"/>
                  <a:gd name="T6" fmla="*/ 723 w 1093"/>
                  <a:gd name="T7" fmla="*/ 33 h 1015"/>
                  <a:gd name="T8" fmla="*/ 712 w 1093"/>
                  <a:gd name="T9" fmla="*/ 36 h 1015"/>
                  <a:gd name="T10" fmla="*/ 702 w 1093"/>
                  <a:gd name="T11" fmla="*/ 40 h 1015"/>
                  <a:gd name="T12" fmla="*/ 701 w 1093"/>
                  <a:gd name="T13" fmla="*/ 40 h 1015"/>
                  <a:gd name="T14" fmla="*/ 671 w 1093"/>
                  <a:gd name="T15" fmla="*/ 49 h 1015"/>
                  <a:gd name="T16" fmla="*/ 651 w 1093"/>
                  <a:gd name="T17" fmla="*/ 55 h 1015"/>
                  <a:gd name="T18" fmla="*/ 628 w 1093"/>
                  <a:gd name="T19" fmla="*/ 62 h 1015"/>
                  <a:gd name="T20" fmla="*/ 576 w 1093"/>
                  <a:gd name="T21" fmla="*/ 79 h 1015"/>
                  <a:gd name="T22" fmla="*/ 527 w 1093"/>
                  <a:gd name="T23" fmla="*/ 97 h 1015"/>
                  <a:gd name="T24" fmla="*/ 459 w 1093"/>
                  <a:gd name="T25" fmla="*/ 123 h 1015"/>
                  <a:gd name="T26" fmla="*/ 382 w 1093"/>
                  <a:gd name="T27" fmla="*/ 153 h 1015"/>
                  <a:gd name="T28" fmla="*/ 307 w 1093"/>
                  <a:gd name="T29" fmla="*/ 182 h 1015"/>
                  <a:gd name="T30" fmla="*/ 231 w 1093"/>
                  <a:gd name="T31" fmla="*/ 209 h 1015"/>
                  <a:gd name="T32" fmla="*/ 153 w 1093"/>
                  <a:gd name="T33" fmla="*/ 236 h 1015"/>
                  <a:gd name="T34" fmla="*/ 102 w 1093"/>
                  <a:gd name="T35" fmla="*/ 251 h 1015"/>
                  <a:gd name="T36" fmla="*/ 102 w 1093"/>
                  <a:gd name="T37" fmla="*/ 251 h 1015"/>
                  <a:gd name="T38" fmla="*/ 82 w 1093"/>
                  <a:gd name="T39" fmla="*/ 256 h 1015"/>
                  <a:gd name="T40" fmla="*/ 64 w 1093"/>
                  <a:gd name="T41" fmla="*/ 262 h 1015"/>
                  <a:gd name="T42" fmla="*/ 44 w 1093"/>
                  <a:gd name="T43" fmla="*/ 278 h 1015"/>
                  <a:gd name="T44" fmla="*/ 26 w 1093"/>
                  <a:gd name="T45" fmla="*/ 318 h 1015"/>
                  <a:gd name="T46" fmla="*/ 7 w 1093"/>
                  <a:gd name="T47" fmla="*/ 357 h 1015"/>
                  <a:gd name="T48" fmla="*/ 66 w 1093"/>
                  <a:gd name="T49" fmla="*/ 525 h 1015"/>
                  <a:gd name="T50" fmla="*/ 134 w 1093"/>
                  <a:gd name="T51" fmla="*/ 760 h 1015"/>
                  <a:gd name="T52" fmla="*/ 174 w 1093"/>
                  <a:gd name="T53" fmla="*/ 1003 h 1015"/>
                  <a:gd name="T54" fmla="*/ 228 w 1093"/>
                  <a:gd name="T55" fmla="*/ 996 h 1015"/>
                  <a:gd name="T56" fmla="*/ 284 w 1093"/>
                  <a:gd name="T57" fmla="*/ 991 h 1015"/>
                  <a:gd name="T58" fmla="*/ 338 w 1093"/>
                  <a:gd name="T59" fmla="*/ 988 h 1015"/>
                  <a:gd name="T60" fmla="*/ 392 w 1093"/>
                  <a:gd name="T61" fmla="*/ 986 h 1015"/>
                  <a:gd name="T62" fmla="*/ 446 w 1093"/>
                  <a:gd name="T63" fmla="*/ 985 h 1015"/>
                  <a:gd name="T64" fmla="*/ 513 w 1093"/>
                  <a:gd name="T65" fmla="*/ 985 h 1015"/>
                  <a:gd name="T66" fmla="*/ 586 w 1093"/>
                  <a:gd name="T67" fmla="*/ 987 h 1015"/>
                  <a:gd name="T68" fmla="*/ 656 w 1093"/>
                  <a:gd name="T69" fmla="*/ 991 h 1015"/>
                  <a:gd name="T70" fmla="*/ 725 w 1093"/>
                  <a:gd name="T71" fmla="*/ 998 h 1015"/>
                  <a:gd name="T72" fmla="*/ 793 w 1093"/>
                  <a:gd name="T73" fmla="*/ 1008 h 1015"/>
                  <a:gd name="T74" fmla="*/ 853 w 1093"/>
                  <a:gd name="T75" fmla="*/ 1010 h 1015"/>
                  <a:gd name="T76" fmla="*/ 900 w 1093"/>
                  <a:gd name="T77" fmla="*/ 998 h 1015"/>
                  <a:gd name="T78" fmla="*/ 949 w 1093"/>
                  <a:gd name="T79" fmla="*/ 986 h 1015"/>
                  <a:gd name="T80" fmla="*/ 996 w 1093"/>
                  <a:gd name="T81" fmla="*/ 973 h 1015"/>
                  <a:gd name="T82" fmla="*/ 1044 w 1093"/>
                  <a:gd name="T83" fmla="*/ 960 h 1015"/>
                  <a:gd name="T84" fmla="*/ 1093 w 1093"/>
                  <a:gd name="T85" fmla="*/ 949 h 1015"/>
                  <a:gd name="T86" fmla="*/ 1074 w 1093"/>
                  <a:gd name="T87" fmla="*/ 771 h 1015"/>
                  <a:gd name="T88" fmla="*/ 1047 w 1093"/>
                  <a:gd name="T89" fmla="*/ 596 h 1015"/>
                  <a:gd name="T90" fmla="*/ 1009 w 1093"/>
                  <a:gd name="T91" fmla="*/ 421 h 1015"/>
                  <a:gd name="T92" fmla="*/ 958 w 1093"/>
                  <a:gd name="T93" fmla="*/ 244 h 1015"/>
                  <a:gd name="T94" fmla="*/ 896 w 1093"/>
                  <a:gd name="T95" fmla="*/ 62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93" h="1015">
                    <a:moveTo>
                      <a:pt x="871" y="0"/>
                    </a:moveTo>
                    <a:lnTo>
                      <a:pt x="852" y="3"/>
                    </a:lnTo>
                    <a:lnTo>
                      <a:pt x="833" y="6"/>
                    </a:lnTo>
                    <a:lnTo>
                      <a:pt x="815" y="11"/>
                    </a:lnTo>
                    <a:lnTo>
                      <a:pt x="796" y="15"/>
                    </a:lnTo>
                    <a:lnTo>
                      <a:pt x="778" y="19"/>
                    </a:lnTo>
                    <a:lnTo>
                      <a:pt x="760" y="24"/>
                    </a:lnTo>
                    <a:lnTo>
                      <a:pt x="741" y="28"/>
                    </a:lnTo>
                    <a:lnTo>
                      <a:pt x="724" y="33"/>
                    </a:lnTo>
                    <a:lnTo>
                      <a:pt x="724" y="33"/>
                    </a:lnTo>
                    <a:lnTo>
                      <a:pt x="724" y="33"/>
                    </a:lnTo>
                    <a:lnTo>
                      <a:pt x="723" y="33"/>
                    </a:lnTo>
                    <a:lnTo>
                      <a:pt x="723" y="33"/>
                    </a:lnTo>
                    <a:lnTo>
                      <a:pt x="718" y="34"/>
                    </a:lnTo>
                    <a:lnTo>
                      <a:pt x="712" y="36"/>
                    </a:lnTo>
                    <a:lnTo>
                      <a:pt x="708" y="38"/>
                    </a:lnTo>
                    <a:lnTo>
                      <a:pt x="702" y="39"/>
                    </a:lnTo>
                    <a:lnTo>
                      <a:pt x="702" y="40"/>
                    </a:lnTo>
                    <a:lnTo>
                      <a:pt x="702" y="40"/>
                    </a:lnTo>
                    <a:lnTo>
                      <a:pt x="701" y="40"/>
                    </a:lnTo>
                    <a:lnTo>
                      <a:pt x="701" y="40"/>
                    </a:lnTo>
                    <a:lnTo>
                      <a:pt x="689" y="43"/>
                    </a:lnTo>
                    <a:lnTo>
                      <a:pt x="679" y="46"/>
                    </a:lnTo>
                    <a:lnTo>
                      <a:pt x="671" y="49"/>
                    </a:lnTo>
                    <a:lnTo>
                      <a:pt x="663" y="51"/>
                    </a:lnTo>
                    <a:lnTo>
                      <a:pt x="657" y="53"/>
                    </a:lnTo>
                    <a:lnTo>
                      <a:pt x="651" y="55"/>
                    </a:lnTo>
                    <a:lnTo>
                      <a:pt x="648" y="55"/>
                    </a:lnTo>
                    <a:lnTo>
                      <a:pt x="646" y="56"/>
                    </a:lnTo>
                    <a:lnTo>
                      <a:pt x="628" y="62"/>
                    </a:lnTo>
                    <a:lnTo>
                      <a:pt x="611" y="68"/>
                    </a:lnTo>
                    <a:lnTo>
                      <a:pt x="594" y="73"/>
                    </a:lnTo>
                    <a:lnTo>
                      <a:pt x="576" y="79"/>
                    </a:lnTo>
                    <a:lnTo>
                      <a:pt x="560" y="85"/>
                    </a:lnTo>
                    <a:lnTo>
                      <a:pt x="544" y="92"/>
                    </a:lnTo>
                    <a:lnTo>
                      <a:pt x="527" y="97"/>
                    </a:lnTo>
                    <a:lnTo>
                      <a:pt x="511" y="103"/>
                    </a:lnTo>
                    <a:lnTo>
                      <a:pt x="484" y="112"/>
                    </a:lnTo>
                    <a:lnTo>
                      <a:pt x="459" y="123"/>
                    </a:lnTo>
                    <a:lnTo>
                      <a:pt x="434" y="133"/>
                    </a:lnTo>
                    <a:lnTo>
                      <a:pt x="408" y="142"/>
                    </a:lnTo>
                    <a:lnTo>
                      <a:pt x="382" y="153"/>
                    </a:lnTo>
                    <a:lnTo>
                      <a:pt x="356" y="162"/>
                    </a:lnTo>
                    <a:lnTo>
                      <a:pt x="331" y="172"/>
                    </a:lnTo>
                    <a:lnTo>
                      <a:pt x="307" y="182"/>
                    </a:lnTo>
                    <a:lnTo>
                      <a:pt x="281" y="191"/>
                    </a:lnTo>
                    <a:lnTo>
                      <a:pt x="256" y="200"/>
                    </a:lnTo>
                    <a:lnTo>
                      <a:pt x="231" y="209"/>
                    </a:lnTo>
                    <a:lnTo>
                      <a:pt x="205" y="218"/>
                    </a:lnTo>
                    <a:lnTo>
                      <a:pt x="179" y="226"/>
                    </a:lnTo>
                    <a:lnTo>
                      <a:pt x="153" y="236"/>
                    </a:lnTo>
                    <a:lnTo>
                      <a:pt x="128" y="243"/>
                    </a:lnTo>
                    <a:lnTo>
                      <a:pt x="102" y="251"/>
                    </a:lnTo>
                    <a:lnTo>
                      <a:pt x="102" y="251"/>
                    </a:lnTo>
                    <a:lnTo>
                      <a:pt x="102" y="251"/>
                    </a:lnTo>
                    <a:lnTo>
                      <a:pt x="102" y="251"/>
                    </a:lnTo>
                    <a:lnTo>
                      <a:pt x="102" y="251"/>
                    </a:lnTo>
                    <a:lnTo>
                      <a:pt x="95" y="253"/>
                    </a:lnTo>
                    <a:lnTo>
                      <a:pt x="89" y="255"/>
                    </a:lnTo>
                    <a:lnTo>
                      <a:pt x="82" y="256"/>
                    </a:lnTo>
                    <a:lnTo>
                      <a:pt x="76" y="259"/>
                    </a:lnTo>
                    <a:lnTo>
                      <a:pt x="71" y="260"/>
                    </a:lnTo>
                    <a:lnTo>
                      <a:pt x="64" y="262"/>
                    </a:lnTo>
                    <a:lnTo>
                      <a:pt x="58" y="263"/>
                    </a:lnTo>
                    <a:lnTo>
                      <a:pt x="51" y="265"/>
                    </a:lnTo>
                    <a:lnTo>
                      <a:pt x="44" y="278"/>
                    </a:lnTo>
                    <a:lnTo>
                      <a:pt x="38" y="292"/>
                    </a:lnTo>
                    <a:lnTo>
                      <a:pt x="31" y="305"/>
                    </a:lnTo>
                    <a:lnTo>
                      <a:pt x="26" y="318"/>
                    </a:lnTo>
                    <a:lnTo>
                      <a:pt x="20" y="331"/>
                    </a:lnTo>
                    <a:lnTo>
                      <a:pt x="13" y="344"/>
                    </a:lnTo>
                    <a:lnTo>
                      <a:pt x="7" y="357"/>
                    </a:lnTo>
                    <a:lnTo>
                      <a:pt x="0" y="371"/>
                    </a:lnTo>
                    <a:lnTo>
                      <a:pt x="35" y="448"/>
                    </a:lnTo>
                    <a:lnTo>
                      <a:pt x="66" y="525"/>
                    </a:lnTo>
                    <a:lnTo>
                      <a:pt x="92" y="602"/>
                    </a:lnTo>
                    <a:lnTo>
                      <a:pt x="114" y="682"/>
                    </a:lnTo>
                    <a:lnTo>
                      <a:pt x="134" y="760"/>
                    </a:lnTo>
                    <a:lnTo>
                      <a:pt x="150" y="841"/>
                    </a:lnTo>
                    <a:lnTo>
                      <a:pt x="163" y="921"/>
                    </a:lnTo>
                    <a:lnTo>
                      <a:pt x="174" y="1003"/>
                    </a:lnTo>
                    <a:lnTo>
                      <a:pt x="193" y="1001"/>
                    </a:lnTo>
                    <a:lnTo>
                      <a:pt x="211" y="998"/>
                    </a:lnTo>
                    <a:lnTo>
                      <a:pt x="228" y="996"/>
                    </a:lnTo>
                    <a:lnTo>
                      <a:pt x="247" y="995"/>
                    </a:lnTo>
                    <a:lnTo>
                      <a:pt x="265" y="993"/>
                    </a:lnTo>
                    <a:lnTo>
                      <a:pt x="284" y="991"/>
                    </a:lnTo>
                    <a:lnTo>
                      <a:pt x="301" y="990"/>
                    </a:lnTo>
                    <a:lnTo>
                      <a:pt x="319" y="989"/>
                    </a:lnTo>
                    <a:lnTo>
                      <a:pt x="338" y="988"/>
                    </a:lnTo>
                    <a:lnTo>
                      <a:pt x="356" y="987"/>
                    </a:lnTo>
                    <a:lnTo>
                      <a:pt x="374" y="986"/>
                    </a:lnTo>
                    <a:lnTo>
                      <a:pt x="392" y="986"/>
                    </a:lnTo>
                    <a:lnTo>
                      <a:pt x="410" y="986"/>
                    </a:lnTo>
                    <a:lnTo>
                      <a:pt x="429" y="985"/>
                    </a:lnTo>
                    <a:lnTo>
                      <a:pt x="446" y="985"/>
                    </a:lnTo>
                    <a:lnTo>
                      <a:pt x="465" y="985"/>
                    </a:lnTo>
                    <a:lnTo>
                      <a:pt x="489" y="985"/>
                    </a:lnTo>
                    <a:lnTo>
                      <a:pt x="513" y="985"/>
                    </a:lnTo>
                    <a:lnTo>
                      <a:pt x="537" y="986"/>
                    </a:lnTo>
                    <a:lnTo>
                      <a:pt x="561" y="986"/>
                    </a:lnTo>
                    <a:lnTo>
                      <a:pt x="586" y="987"/>
                    </a:lnTo>
                    <a:lnTo>
                      <a:pt x="610" y="988"/>
                    </a:lnTo>
                    <a:lnTo>
                      <a:pt x="633" y="990"/>
                    </a:lnTo>
                    <a:lnTo>
                      <a:pt x="656" y="991"/>
                    </a:lnTo>
                    <a:lnTo>
                      <a:pt x="680" y="994"/>
                    </a:lnTo>
                    <a:lnTo>
                      <a:pt x="702" y="996"/>
                    </a:lnTo>
                    <a:lnTo>
                      <a:pt x="725" y="998"/>
                    </a:lnTo>
                    <a:lnTo>
                      <a:pt x="748" y="1002"/>
                    </a:lnTo>
                    <a:lnTo>
                      <a:pt x="770" y="1004"/>
                    </a:lnTo>
                    <a:lnTo>
                      <a:pt x="793" y="1008"/>
                    </a:lnTo>
                    <a:lnTo>
                      <a:pt x="815" y="1011"/>
                    </a:lnTo>
                    <a:lnTo>
                      <a:pt x="837" y="1015"/>
                    </a:lnTo>
                    <a:lnTo>
                      <a:pt x="853" y="1010"/>
                    </a:lnTo>
                    <a:lnTo>
                      <a:pt x="869" y="1006"/>
                    </a:lnTo>
                    <a:lnTo>
                      <a:pt x="885" y="1002"/>
                    </a:lnTo>
                    <a:lnTo>
                      <a:pt x="900" y="998"/>
                    </a:lnTo>
                    <a:lnTo>
                      <a:pt x="916" y="994"/>
                    </a:lnTo>
                    <a:lnTo>
                      <a:pt x="932" y="989"/>
                    </a:lnTo>
                    <a:lnTo>
                      <a:pt x="949" y="986"/>
                    </a:lnTo>
                    <a:lnTo>
                      <a:pt x="965" y="981"/>
                    </a:lnTo>
                    <a:lnTo>
                      <a:pt x="980" y="978"/>
                    </a:lnTo>
                    <a:lnTo>
                      <a:pt x="996" y="973"/>
                    </a:lnTo>
                    <a:lnTo>
                      <a:pt x="1012" y="968"/>
                    </a:lnTo>
                    <a:lnTo>
                      <a:pt x="1028" y="965"/>
                    </a:lnTo>
                    <a:lnTo>
                      <a:pt x="1044" y="960"/>
                    </a:lnTo>
                    <a:lnTo>
                      <a:pt x="1060" y="957"/>
                    </a:lnTo>
                    <a:lnTo>
                      <a:pt x="1077" y="952"/>
                    </a:lnTo>
                    <a:lnTo>
                      <a:pt x="1093" y="949"/>
                    </a:lnTo>
                    <a:lnTo>
                      <a:pt x="1087" y="889"/>
                    </a:lnTo>
                    <a:lnTo>
                      <a:pt x="1081" y="830"/>
                    </a:lnTo>
                    <a:lnTo>
                      <a:pt x="1074" y="771"/>
                    </a:lnTo>
                    <a:lnTo>
                      <a:pt x="1066" y="713"/>
                    </a:lnTo>
                    <a:lnTo>
                      <a:pt x="1057" y="654"/>
                    </a:lnTo>
                    <a:lnTo>
                      <a:pt x="1047" y="596"/>
                    </a:lnTo>
                    <a:lnTo>
                      <a:pt x="1035" y="538"/>
                    </a:lnTo>
                    <a:lnTo>
                      <a:pt x="1022" y="480"/>
                    </a:lnTo>
                    <a:lnTo>
                      <a:pt x="1009" y="421"/>
                    </a:lnTo>
                    <a:lnTo>
                      <a:pt x="992" y="362"/>
                    </a:lnTo>
                    <a:lnTo>
                      <a:pt x="976" y="304"/>
                    </a:lnTo>
                    <a:lnTo>
                      <a:pt x="958" y="244"/>
                    </a:lnTo>
                    <a:lnTo>
                      <a:pt x="939" y="184"/>
                    </a:lnTo>
                    <a:lnTo>
                      <a:pt x="917" y="124"/>
                    </a:lnTo>
                    <a:lnTo>
                      <a:pt x="896" y="62"/>
                    </a:lnTo>
                    <a:lnTo>
                      <a:pt x="871" y="0"/>
                    </a:lnTo>
                    <a:close/>
                  </a:path>
                </a:pathLst>
              </a:custGeom>
              <a:solidFill>
                <a:srgbClr val="B7B7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122" name="Freeform 90"/>
              <p:cNvSpPr>
                <a:spLocks noChangeAspect="1"/>
              </p:cNvSpPr>
              <p:nvPr/>
            </p:nvSpPr>
            <p:spPr bwMode="auto">
              <a:xfrm>
                <a:off x="3836" y="2895"/>
                <a:ext cx="550" cy="540"/>
              </a:xfrm>
              <a:custGeom>
                <a:avLst/>
                <a:gdLst>
                  <a:gd name="T0" fmla="*/ 836 w 1102"/>
                  <a:gd name="T1" fmla="*/ 6 h 1078"/>
                  <a:gd name="T2" fmla="*/ 778 w 1102"/>
                  <a:gd name="T3" fmla="*/ 19 h 1078"/>
                  <a:gd name="T4" fmla="*/ 723 w 1102"/>
                  <a:gd name="T5" fmla="*/ 34 h 1078"/>
                  <a:gd name="T6" fmla="*/ 670 w 1102"/>
                  <a:gd name="T7" fmla="*/ 52 h 1078"/>
                  <a:gd name="T8" fmla="*/ 617 w 1102"/>
                  <a:gd name="T9" fmla="*/ 69 h 1078"/>
                  <a:gd name="T10" fmla="*/ 565 w 1102"/>
                  <a:gd name="T11" fmla="*/ 87 h 1078"/>
                  <a:gd name="T12" fmla="*/ 515 w 1102"/>
                  <a:gd name="T13" fmla="*/ 107 h 1078"/>
                  <a:gd name="T14" fmla="*/ 466 w 1102"/>
                  <a:gd name="T15" fmla="*/ 127 h 1078"/>
                  <a:gd name="T16" fmla="*/ 416 w 1102"/>
                  <a:gd name="T17" fmla="*/ 146 h 1078"/>
                  <a:gd name="T18" fmla="*/ 368 w 1102"/>
                  <a:gd name="T19" fmla="*/ 166 h 1078"/>
                  <a:gd name="T20" fmla="*/ 319 w 1102"/>
                  <a:gd name="T21" fmla="*/ 185 h 1078"/>
                  <a:gd name="T22" fmla="*/ 271 w 1102"/>
                  <a:gd name="T23" fmla="*/ 205 h 1078"/>
                  <a:gd name="T24" fmla="*/ 223 w 1102"/>
                  <a:gd name="T25" fmla="*/ 223 h 1078"/>
                  <a:gd name="T26" fmla="*/ 174 w 1102"/>
                  <a:gd name="T27" fmla="*/ 241 h 1078"/>
                  <a:gd name="T28" fmla="*/ 125 w 1102"/>
                  <a:gd name="T29" fmla="*/ 258 h 1078"/>
                  <a:gd name="T30" fmla="*/ 75 w 1102"/>
                  <a:gd name="T31" fmla="*/ 273 h 1078"/>
                  <a:gd name="T32" fmla="*/ 43 w 1102"/>
                  <a:gd name="T33" fmla="*/ 294 h 1078"/>
                  <a:gd name="T34" fmla="*/ 30 w 1102"/>
                  <a:gd name="T35" fmla="*/ 320 h 1078"/>
                  <a:gd name="T36" fmla="*/ 19 w 1102"/>
                  <a:gd name="T37" fmla="*/ 347 h 1078"/>
                  <a:gd name="T38" fmla="*/ 6 w 1102"/>
                  <a:gd name="T39" fmla="*/ 373 h 1078"/>
                  <a:gd name="T40" fmla="*/ 21 w 1102"/>
                  <a:gd name="T41" fmla="*/ 428 h 1078"/>
                  <a:gd name="T42" fmla="*/ 58 w 1102"/>
                  <a:gd name="T43" fmla="*/ 513 h 1078"/>
                  <a:gd name="T44" fmla="*/ 89 w 1102"/>
                  <a:gd name="T45" fmla="*/ 597 h 1078"/>
                  <a:gd name="T46" fmla="*/ 117 w 1102"/>
                  <a:gd name="T47" fmla="*/ 682 h 1078"/>
                  <a:gd name="T48" fmla="*/ 138 w 1102"/>
                  <a:gd name="T49" fmla="*/ 768 h 1078"/>
                  <a:gd name="T50" fmla="*/ 158 w 1102"/>
                  <a:gd name="T51" fmla="*/ 856 h 1078"/>
                  <a:gd name="T52" fmla="*/ 174 w 1102"/>
                  <a:gd name="T53" fmla="*/ 943 h 1078"/>
                  <a:gd name="T54" fmla="*/ 187 w 1102"/>
                  <a:gd name="T55" fmla="*/ 1033 h 1078"/>
                  <a:gd name="T56" fmla="*/ 216 w 1102"/>
                  <a:gd name="T57" fmla="*/ 1075 h 1078"/>
                  <a:gd name="T58" fmla="*/ 261 w 1102"/>
                  <a:gd name="T59" fmla="*/ 1069 h 1078"/>
                  <a:gd name="T60" fmla="*/ 306 w 1102"/>
                  <a:gd name="T61" fmla="*/ 1063 h 1078"/>
                  <a:gd name="T62" fmla="*/ 352 w 1102"/>
                  <a:gd name="T63" fmla="*/ 1060 h 1078"/>
                  <a:gd name="T64" fmla="*/ 397 w 1102"/>
                  <a:gd name="T65" fmla="*/ 1056 h 1078"/>
                  <a:gd name="T66" fmla="*/ 443 w 1102"/>
                  <a:gd name="T67" fmla="*/ 1053 h 1078"/>
                  <a:gd name="T68" fmla="*/ 488 w 1102"/>
                  <a:gd name="T69" fmla="*/ 1052 h 1078"/>
                  <a:gd name="T70" fmla="*/ 533 w 1102"/>
                  <a:gd name="T71" fmla="*/ 1051 h 1078"/>
                  <a:gd name="T72" fmla="*/ 576 w 1102"/>
                  <a:gd name="T73" fmla="*/ 1051 h 1078"/>
                  <a:gd name="T74" fmla="*/ 616 w 1102"/>
                  <a:gd name="T75" fmla="*/ 1051 h 1078"/>
                  <a:gd name="T76" fmla="*/ 655 w 1102"/>
                  <a:gd name="T77" fmla="*/ 1052 h 1078"/>
                  <a:gd name="T78" fmla="*/ 693 w 1102"/>
                  <a:gd name="T79" fmla="*/ 1054 h 1078"/>
                  <a:gd name="T80" fmla="*/ 735 w 1102"/>
                  <a:gd name="T81" fmla="*/ 1048 h 1078"/>
                  <a:gd name="T82" fmla="*/ 784 w 1102"/>
                  <a:gd name="T83" fmla="*/ 1036 h 1078"/>
                  <a:gd name="T84" fmla="*/ 832 w 1102"/>
                  <a:gd name="T85" fmla="*/ 1022 h 1078"/>
                  <a:gd name="T86" fmla="*/ 882 w 1102"/>
                  <a:gd name="T87" fmla="*/ 1008 h 1078"/>
                  <a:gd name="T88" fmla="*/ 930 w 1102"/>
                  <a:gd name="T89" fmla="*/ 994 h 1078"/>
                  <a:gd name="T90" fmla="*/ 979 w 1102"/>
                  <a:gd name="T91" fmla="*/ 980 h 1078"/>
                  <a:gd name="T92" fmla="*/ 1028 w 1102"/>
                  <a:gd name="T93" fmla="*/ 966 h 1078"/>
                  <a:gd name="T94" fmla="*/ 1078 w 1102"/>
                  <a:gd name="T95" fmla="*/ 953 h 1078"/>
                  <a:gd name="T96" fmla="*/ 1096 w 1102"/>
                  <a:gd name="T97" fmla="*/ 886 h 1078"/>
                  <a:gd name="T98" fmla="*/ 1081 w 1102"/>
                  <a:gd name="T99" fmla="*/ 768 h 1078"/>
                  <a:gd name="T100" fmla="*/ 1061 w 1102"/>
                  <a:gd name="T101" fmla="*/ 652 h 1078"/>
                  <a:gd name="T102" fmla="*/ 1037 w 1102"/>
                  <a:gd name="T103" fmla="*/ 536 h 1078"/>
                  <a:gd name="T104" fmla="*/ 1008 w 1102"/>
                  <a:gd name="T105" fmla="*/ 419 h 1078"/>
                  <a:gd name="T106" fmla="*/ 975 w 1102"/>
                  <a:gd name="T107" fmla="*/ 303 h 1078"/>
                  <a:gd name="T108" fmla="*/ 935 w 1102"/>
                  <a:gd name="T109" fmla="*/ 183 h 1078"/>
                  <a:gd name="T110" fmla="*/ 890 w 1102"/>
                  <a:gd name="T111" fmla="*/ 62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02" h="1078">
                    <a:moveTo>
                      <a:pt x="864" y="0"/>
                    </a:moveTo>
                    <a:lnTo>
                      <a:pt x="836" y="6"/>
                    </a:lnTo>
                    <a:lnTo>
                      <a:pt x="807" y="13"/>
                    </a:lnTo>
                    <a:lnTo>
                      <a:pt x="778" y="19"/>
                    </a:lnTo>
                    <a:lnTo>
                      <a:pt x="750" y="28"/>
                    </a:lnTo>
                    <a:lnTo>
                      <a:pt x="723" y="34"/>
                    </a:lnTo>
                    <a:lnTo>
                      <a:pt x="696" y="42"/>
                    </a:lnTo>
                    <a:lnTo>
                      <a:pt x="670" y="52"/>
                    </a:lnTo>
                    <a:lnTo>
                      <a:pt x="643" y="60"/>
                    </a:lnTo>
                    <a:lnTo>
                      <a:pt x="617" y="69"/>
                    </a:lnTo>
                    <a:lnTo>
                      <a:pt x="591" y="78"/>
                    </a:lnTo>
                    <a:lnTo>
                      <a:pt x="565" y="87"/>
                    </a:lnTo>
                    <a:lnTo>
                      <a:pt x="539" y="97"/>
                    </a:lnTo>
                    <a:lnTo>
                      <a:pt x="515" y="107"/>
                    </a:lnTo>
                    <a:lnTo>
                      <a:pt x="490" y="116"/>
                    </a:lnTo>
                    <a:lnTo>
                      <a:pt x="466" y="127"/>
                    </a:lnTo>
                    <a:lnTo>
                      <a:pt x="440" y="136"/>
                    </a:lnTo>
                    <a:lnTo>
                      <a:pt x="416" y="146"/>
                    </a:lnTo>
                    <a:lnTo>
                      <a:pt x="392" y="157"/>
                    </a:lnTo>
                    <a:lnTo>
                      <a:pt x="368" y="166"/>
                    </a:lnTo>
                    <a:lnTo>
                      <a:pt x="344" y="176"/>
                    </a:lnTo>
                    <a:lnTo>
                      <a:pt x="319" y="185"/>
                    </a:lnTo>
                    <a:lnTo>
                      <a:pt x="295" y="196"/>
                    </a:lnTo>
                    <a:lnTo>
                      <a:pt x="271" y="205"/>
                    </a:lnTo>
                    <a:lnTo>
                      <a:pt x="247" y="214"/>
                    </a:lnTo>
                    <a:lnTo>
                      <a:pt x="223" y="223"/>
                    </a:lnTo>
                    <a:lnTo>
                      <a:pt x="198" y="233"/>
                    </a:lnTo>
                    <a:lnTo>
                      <a:pt x="174" y="241"/>
                    </a:lnTo>
                    <a:lnTo>
                      <a:pt x="149" y="250"/>
                    </a:lnTo>
                    <a:lnTo>
                      <a:pt x="125" y="258"/>
                    </a:lnTo>
                    <a:lnTo>
                      <a:pt x="100" y="265"/>
                    </a:lnTo>
                    <a:lnTo>
                      <a:pt x="75" y="273"/>
                    </a:lnTo>
                    <a:lnTo>
                      <a:pt x="50" y="280"/>
                    </a:lnTo>
                    <a:lnTo>
                      <a:pt x="43" y="294"/>
                    </a:lnTo>
                    <a:lnTo>
                      <a:pt x="37" y="307"/>
                    </a:lnTo>
                    <a:lnTo>
                      <a:pt x="30" y="320"/>
                    </a:lnTo>
                    <a:lnTo>
                      <a:pt x="24" y="334"/>
                    </a:lnTo>
                    <a:lnTo>
                      <a:pt x="19" y="347"/>
                    </a:lnTo>
                    <a:lnTo>
                      <a:pt x="13" y="360"/>
                    </a:lnTo>
                    <a:lnTo>
                      <a:pt x="6" y="373"/>
                    </a:lnTo>
                    <a:lnTo>
                      <a:pt x="0" y="387"/>
                    </a:lnTo>
                    <a:lnTo>
                      <a:pt x="21" y="428"/>
                    </a:lnTo>
                    <a:lnTo>
                      <a:pt x="39" y="470"/>
                    </a:lnTo>
                    <a:lnTo>
                      <a:pt x="58" y="513"/>
                    </a:lnTo>
                    <a:lnTo>
                      <a:pt x="74" y="554"/>
                    </a:lnTo>
                    <a:lnTo>
                      <a:pt x="89" y="597"/>
                    </a:lnTo>
                    <a:lnTo>
                      <a:pt x="103" y="639"/>
                    </a:lnTo>
                    <a:lnTo>
                      <a:pt x="117" y="682"/>
                    </a:lnTo>
                    <a:lnTo>
                      <a:pt x="128" y="726"/>
                    </a:lnTo>
                    <a:lnTo>
                      <a:pt x="138" y="768"/>
                    </a:lnTo>
                    <a:lnTo>
                      <a:pt x="149" y="812"/>
                    </a:lnTo>
                    <a:lnTo>
                      <a:pt x="158" y="856"/>
                    </a:lnTo>
                    <a:lnTo>
                      <a:pt x="166" y="900"/>
                    </a:lnTo>
                    <a:lnTo>
                      <a:pt x="174" y="943"/>
                    </a:lnTo>
                    <a:lnTo>
                      <a:pt x="181" y="988"/>
                    </a:lnTo>
                    <a:lnTo>
                      <a:pt x="187" y="1033"/>
                    </a:lnTo>
                    <a:lnTo>
                      <a:pt x="193" y="1078"/>
                    </a:lnTo>
                    <a:lnTo>
                      <a:pt x="216" y="1075"/>
                    </a:lnTo>
                    <a:lnTo>
                      <a:pt x="238" y="1071"/>
                    </a:lnTo>
                    <a:lnTo>
                      <a:pt x="261" y="1069"/>
                    </a:lnTo>
                    <a:lnTo>
                      <a:pt x="284" y="1066"/>
                    </a:lnTo>
                    <a:lnTo>
                      <a:pt x="306" y="1063"/>
                    </a:lnTo>
                    <a:lnTo>
                      <a:pt x="329" y="1061"/>
                    </a:lnTo>
                    <a:lnTo>
                      <a:pt x="352" y="1060"/>
                    </a:lnTo>
                    <a:lnTo>
                      <a:pt x="375" y="1057"/>
                    </a:lnTo>
                    <a:lnTo>
                      <a:pt x="397" y="1056"/>
                    </a:lnTo>
                    <a:lnTo>
                      <a:pt x="420" y="1054"/>
                    </a:lnTo>
                    <a:lnTo>
                      <a:pt x="443" y="1053"/>
                    </a:lnTo>
                    <a:lnTo>
                      <a:pt x="465" y="1052"/>
                    </a:lnTo>
                    <a:lnTo>
                      <a:pt x="488" y="1052"/>
                    </a:lnTo>
                    <a:lnTo>
                      <a:pt x="511" y="1051"/>
                    </a:lnTo>
                    <a:lnTo>
                      <a:pt x="533" y="1051"/>
                    </a:lnTo>
                    <a:lnTo>
                      <a:pt x="556" y="1051"/>
                    </a:lnTo>
                    <a:lnTo>
                      <a:pt x="576" y="1051"/>
                    </a:lnTo>
                    <a:lnTo>
                      <a:pt x="596" y="1051"/>
                    </a:lnTo>
                    <a:lnTo>
                      <a:pt x="616" y="1051"/>
                    </a:lnTo>
                    <a:lnTo>
                      <a:pt x="635" y="1052"/>
                    </a:lnTo>
                    <a:lnTo>
                      <a:pt x="655" y="1052"/>
                    </a:lnTo>
                    <a:lnTo>
                      <a:pt x="673" y="1053"/>
                    </a:lnTo>
                    <a:lnTo>
                      <a:pt x="693" y="1054"/>
                    </a:lnTo>
                    <a:lnTo>
                      <a:pt x="711" y="1055"/>
                    </a:lnTo>
                    <a:lnTo>
                      <a:pt x="735" y="1048"/>
                    </a:lnTo>
                    <a:lnTo>
                      <a:pt x="760" y="1041"/>
                    </a:lnTo>
                    <a:lnTo>
                      <a:pt x="784" y="1036"/>
                    </a:lnTo>
                    <a:lnTo>
                      <a:pt x="808" y="1029"/>
                    </a:lnTo>
                    <a:lnTo>
                      <a:pt x="832" y="1022"/>
                    </a:lnTo>
                    <a:lnTo>
                      <a:pt x="856" y="1015"/>
                    </a:lnTo>
                    <a:lnTo>
                      <a:pt x="882" y="1008"/>
                    </a:lnTo>
                    <a:lnTo>
                      <a:pt x="906" y="1001"/>
                    </a:lnTo>
                    <a:lnTo>
                      <a:pt x="930" y="994"/>
                    </a:lnTo>
                    <a:lnTo>
                      <a:pt x="954" y="987"/>
                    </a:lnTo>
                    <a:lnTo>
                      <a:pt x="979" y="980"/>
                    </a:lnTo>
                    <a:lnTo>
                      <a:pt x="1004" y="973"/>
                    </a:lnTo>
                    <a:lnTo>
                      <a:pt x="1028" y="966"/>
                    </a:lnTo>
                    <a:lnTo>
                      <a:pt x="1052" y="960"/>
                    </a:lnTo>
                    <a:lnTo>
                      <a:pt x="1078" y="953"/>
                    </a:lnTo>
                    <a:lnTo>
                      <a:pt x="1102" y="946"/>
                    </a:lnTo>
                    <a:lnTo>
                      <a:pt x="1096" y="886"/>
                    </a:lnTo>
                    <a:lnTo>
                      <a:pt x="1089" y="827"/>
                    </a:lnTo>
                    <a:lnTo>
                      <a:pt x="1081" y="768"/>
                    </a:lnTo>
                    <a:lnTo>
                      <a:pt x="1072" y="710"/>
                    </a:lnTo>
                    <a:lnTo>
                      <a:pt x="1061" y="652"/>
                    </a:lnTo>
                    <a:lnTo>
                      <a:pt x="1050" y="594"/>
                    </a:lnTo>
                    <a:lnTo>
                      <a:pt x="1037" y="536"/>
                    </a:lnTo>
                    <a:lnTo>
                      <a:pt x="1023" y="478"/>
                    </a:lnTo>
                    <a:lnTo>
                      <a:pt x="1008" y="419"/>
                    </a:lnTo>
                    <a:lnTo>
                      <a:pt x="992" y="362"/>
                    </a:lnTo>
                    <a:lnTo>
                      <a:pt x="975" y="303"/>
                    </a:lnTo>
                    <a:lnTo>
                      <a:pt x="955" y="243"/>
                    </a:lnTo>
                    <a:lnTo>
                      <a:pt x="935" y="183"/>
                    </a:lnTo>
                    <a:lnTo>
                      <a:pt x="913" y="123"/>
                    </a:lnTo>
                    <a:lnTo>
                      <a:pt x="890" y="62"/>
                    </a:lnTo>
                    <a:lnTo>
                      <a:pt x="864" y="0"/>
                    </a:lnTo>
                    <a:close/>
                  </a:path>
                </a:pathLst>
              </a:custGeom>
              <a:solidFill>
                <a:srgbClr val="0026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123" name="Freeform 91"/>
              <p:cNvSpPr>
                <a:spLocks noChangeAspect="1"/>
              </p:cNvSpPr>
              <p:nvPr/>
            </p:nvSpPr>
            <p:spPr bwMode="auto">
              <a:xfrm>
                <a:off x="4027" y="3128"/>
                <a:ext cx="185" cy="191"/>
              </a:xfrm>
              <a:custGeom>
                <a:avLst/>
                <a:gdLst>
                  <a:gd name="T0" fmla="*/ 226 w 369"/>
                  <a:gd name="T1" fmla="*/ 377 h 384"/>
                  <a:gd name="T2" fmla="*/ 261 w 369"/>
                  <a:gd name="T3" fmla="*/ 362 h 384"/>
                  <a:gd name="T4" fmla="*/ 293 w 369"/>
                  <a:gd name="T5" fmla="*/ 341 h 384"/>
                  <a:gd name="T6" fmla="*/ 319 w 369"/>
                  <a:gd name="T7" fmla="*/ 316 h 384"/>
                  <a:gd name="T8" fmla="*/ 341 w 369"/>
                  <a:gd name="T9" fmla="*/ 286 h 384"/>
                  <a:gd name="T10" fmla="*/ 357 w 369"/>
                  <a:gd name="T11" fmla="*/ 252 h 384"/>
                  <a:gd name="T12" fmla="*/ 366 w 369"/>
                  <a:gd name="T13" fmla="*/ 216 h 384"/>
                  <a:gd name="T14" fmla="*/ 369 w 369"/>
                  <a:gd name="T15" fmla="*/ 178 h 384"/>
                  <a:gd name="T16" fmla="*/ 363 w 369"/>
                  <a:gd name="T17" fmla="*/ 138 h 384"/>
                  <a:gd name="T18" fmla="*/ 356 w 369"/>
                  <a:gd name="T19" fmla="*/ 119 h 384"/>
                  <a:gd name="T20" fmla="*/ 348 w 369"/>
                  <a:gd name="T21" fmla="*/ 102 h 384"/>
                  <a:gd name="T22" fmla="*/ 339 w 369"/>
                  <a:gd name="T23" fmla="*/ 84 h 384"/>
                  <a:gd name="T24" fmla="*/ 327 w 369"/>
                  <a:gd name="T25" fmla="*/ 69 h 384"/>
                  <a:gd name="T26" fmla="*/ 315 w 369"/>
                  <a:gd name="T27" fmla="*/ 55 h 384"/>
                  <a:gd name="T28" fmla="*/ 302 w 369"/>
                  <a:gd name="T29" fmla="*/ 43 h 384"/>
                  <a:gd name="T30" fmla="*/ 287 w 369"/>
                  <a:gd name="T31" fmla="*/ 32 h 384"/>
                  <a:gd name="T32" fmla="*/ 271 w 369"/>
                  <a:gd name="T33" fmla="*/ 22 h 384"/>
                  <a:gd name="T34" fmla="*/ 255 w 369"/>
                  <a:gd name="T35" fmla="*/ 14 h 384"/>
                  <a:gd name="T36" fmla="*/ 237 w 369"/>
                  <a:gd name="T37" fmla="*/ 8 h 384"/>
                  <a:gd name="T38" fmla="*/ 220 w 369"/>
                  <a:gd name="T39" fmla="*/ 4 h 384"/>
                  <a:gd name="T40" fmla="*/ 202 w 369"/>
                  <a:gd name="T41" fmla="*/ 0 h 384"/>
                  <a:gd name="T42" fmla="*/ 183 w 369"/>
                  <a:gd name="T43" fmla="*/ 0 h 384"/>
                  <a:gd name="T44" fmla="*/ 165 w 369"/>
                  <a:gd name="T45" fmla="*/ 0 h 384"/>
                  <a:gd name="T46" fmla="*/ 145 w 369"/>
                  <a:gd name="T47" fmla="*/ 4 h 384"/>
                  <a:gd name="T48" fmla="*/ 127 w 369"/>
                  <a:gd name="T49" fmla="*/ 8 h 384"/>
                  <a:gd name="T50" fmla="*/ 92 w 369"/>
                  <a:gd name="T51" fmla="*/ 23 h 384"/>
                  <a:gd name="T52" fmla="*/ 62 w 369"/>
                  <a:gd name="T53" fmla="*/ 45 h 384"/>
                  <a:gd name="T54" fmla="*/ 38 w 369"/>
                  <a:gd name="T55" fmla="*/ 70 h 384"/>
                  <a:gd name="T56" fmla="*/ 20 w 369"/>
                  <a:gd name="T57" fmla="*/ 100 h 384"/>
                  <a:gd name="T58" fmla="*/ 7 w 369"/>
                  <a:gd name="T59" fmla="*/ 134 h 384"/>
                  <a:gd name="T60" fmla="*/ 0 w 369"/>
                  <a:gd name="T61" fmla="*/ 168 h 384"/>
                  <a:gd name="T62" fmla="*/ 0 w 369"/>
                  <a:gd name="T63" fmla="*/ 206 h 384"/>
                  <a:gd name="T64" fmla="*/ 6 w 369"/>
                  <a:gd name="T65" fmla="*/ 244 h 384"/>
                  <a:gd name="T66" fmla="*/ 11 w 369"/>
                  <a:gd name="T67" fmla="*/ 263 h 384"/>
                  <a:gd name="T68" fmla="*/ 18 w 369"/>
                  <a:gd name="T69" fmla="*/ 280 h 384"/>
                  <a:gd name="T70" fmla="*/ 28 w 369"/>
                  <a:gd name="T71" fmla="*/ 297 h 384"/>
                  <a:gd name="T72" fmla="*/ 38 w 369"/>
                  <a:gd name="T73" fmla="*/ 312 h 384"/>
                  <a:gd name="T74" fmla="*/ 48 w 369"/>
                  <a:gd name="T75" fmla="*/ 326 h 384"/>
                  <a:gd name="T76" fmla="*/ 61 w 369"/>
                  <a:gd name="T77" fmla="*/ 339 h 384"/>
                  <a:gd name="T78" fmla="*/ 74 w 369"/>
                  <a:gd name="T79" fmla="*/ 349 h 384"/>
                  <a:gd name="T80" fmla="*/ 89 w 369"/>
                  <a:gd name="T81" fmla="*/ 360 h 384"/>
                  <a:gd name="T82" fmla="*/ 104 w 369"/>
                  <a:gd name="T83" fmla="*/ 368 h 384"/>
                  <a:gd name="T84" fmla="*/ 119 w 369"/>
                  <a:gd name="T85" fmla="*/ 375 h 384"/>
                  <a:gd name="T86" fmla="*/ 136 w 369"/>
                  <a:gd name="T87" fmla="*/ 379 h 384"/>
                  <a:gd name="T88" fmla="*/ 152 w 369"/>
                  <a:gd name="T89" fmla="*/ 383 h 384"/>
                  <a:gd name="T90" fmla="*/ 170 w 369"/>
                  <a:gd name="T91" fmla="*/ 384 h 384"/>
                  <a:gd name="T92" fmla="*/ 189 w 369"/>
                  <a:gd name="T93" fmla="*/ 384 h 384"/>
                  <a:gd name="T94" fmla="*/ 207 w 369"/>
                  <a:gd name="T95" fmla="*/ 381 h 384"/>
                  <a:gd name="T96" fmla="*/ 226 w 369"/>
                  <a:gd name="T97" fmla="*/ 37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9" h="384">
                    <a:moveTo>
                      <a:pt x="226" y="377"/>
                    </a:moveTo>
                    <a:lnTo>
                      <a:pt x="261" y="362"/>
                    </a:lnTo>
                    <a:lnTo>
                      <a:pt x="293" y="341"/>
                    </a:lnTo>
                    <a:lnTo>
                      <a:pt x="319" y="316"/>
                    </a:lnTo>
                    <a:lnTo>
                      <a:pt x="341" y="286"/>
                    </a:lnTo>
                    <a:lnTo>
                      <a:pt x="357" y="252"/>
                    </a:lnTo>
                    <a:lnTo>
                      <a:pt x="366" y="216"/>
                    </a:lnTo>
                    <a:lnTo>
                      <a:pt x="369" y="178"/>
                    </a:lnTo>
                    <a:lnTo>
                      <a:pt x="363" y="138"/>
                    </a:lnTo>
                    <a:lnTo>
                      <a:pt x="356" y="119"/>
                    </a:lnTo>
                    <a:lnTo>
                      <a:pt x="348" y="102"/>
                    </a:lnTo>
                    <a:lnTo>
                      <a:pt x="339" y="84"/>
                    </a:lnTo>
                    <a:lnTo>
                      <a:pt x="327" y="69"/>
                    </a:lnTo>
                    <a:lnTo>
                      <a:pt x="315" y="55"/>
                    </a:lnTo>
                    <a:lnTo>
                      <a:pt x="302" y="43"/>
                    </a:lnTo>
                    <a:lnTo>
                      <a:pt x="287" y="32"/>
                    </a:lnTo>
                    <a:lnTo>
                      <a:pt x="271" y="22"/>
                    </a:lnTo>
                    <a:lnTo>
                      <a:pt x="255" y="14"/>
                    </a:lnTo>
                    <a:lnTo>
                      <a:pt x="237" y="8"/>
                    </a:lnTo>
                    <a:lnTo>
                      <a:pt x="220" y="4"/>
                    </a:lnTo>
                    <a:lnTo>
                      <a:pt x="202" y="0"/>
                    </a:lnTo>
                    <a:lnTo>
                      <a:pt x="183" y="0"/>
                    </a:lnTo>
                    <a:lnTo>
                      <a:pt x="165" y="0"/>
                    </a:lnTo>
                    <a:lnTo>
                      <a:pt x="145" y="4"/>
                    </a:lnTo>
                    <a:lnTo>
                      <a:pt x="127" y="8"/>
                    </a:lnTo>
                    <a:lnTo>
                      <a:pt x="92" y="23"/>
                    </a:lnTo>
                    <a:lnTo>
                      <a:pt x="62" y="45"/>
                    </a:lnTo>
                    <a:lnTo>
                      <a:pt x="38" y="70"/>
                    </a:lnTo>
                    <a:lnTo>
                      <a:pt x="20" y="100"/>
                    </a:lnTo>
                    <a:lnTo>
                      <a:pt x="7" y="134"/>
                    </a:lnTo>
                    <a:lnTo>
                      <a:pt x="0" y="168"/>
                    </a:lnTo>
                    <a:lnTo>
                      <a:pt x="0" y="206"/>
                    </a:lnTo>
                    <a:lnTo>
                      <a:pt x="6" y="244"/>
                    </a:lnTo>
                    <a:lnTo>
                      <a:pt x="11" y="263"/>
                    </a:lnTo>
                    <a:lnTo>
                      <a:pt x="18" y="280"/>
                    </a:lnTo>
                    <a:lnTo>
                      <a:pt x="28" y="297"/>
                    </a:lnTo>
                    <a:lnTo>
                      <a:pt x="38" y="312"/>
                    </a:lnTo>
                    <a:lnTo>
                      <a:pt x="48" y="326"/>
                    </a:lnTo>
                    <a:lnTo>
                      <a:pt x="61" y="339"/>
                    </a:lnTo>
                    <a:lnTo>
                      <a:pt x="74" y="349"/>
                    </a:lnTo>
                    <a:lnTo>
                      <a:pt x="89" y="360"/>
                    </a:lnTo>
                    <a:lnTo>
                      <a:pt x="104" y="368"/>
                    </a:lnTo>
                    <a:lnTo>
                      <a:pt x="119" y="375"/>
                    </a:lnTo>
                    <a:lnTo>
                      <a:pt x="136" y="379"/>
                    </a:lnTo>
                    <a:lnTo>
                      <a:pt x="152" y="383"/>
                    </a:lnTo>
                    <a:lnTo>
                      <a:pt x="170" y="384"/>
                    </a:lnTo>
                    <a:lnTo>
                      <a:pt x="189" y="384"/>
                    </a:lnTo>
                    <a:lnTo>
                      <a:pt x="207" y="381"/>
                    </a:lnTo>
                    <a:lnTo>
                      <a:pt x="226" y="3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124" name="Freeform 92"/>
              <p:cNvSpPr>
                <a:spLocks noChangeAspect="1"/>
              </p:cNvSpPr>
              <p:nvPr/>
            </p:nvSpPr>
            <p:spPr bwMode="auto">
              <a:xfrm>
                <a:off x="4090" y="3195"/>
                <a:ext cx="52" cy="54"/>
              </a:xfrm>
              <a:custGeom>
                <a:avLst/>
                <a:gdLst>
                  <a:gd name="T0" fmla="*/ 102 w 102"/>
                  <a:gd name="T1" fmla="*/ 84 h 107"/>
                  <a:gd name="T2" fmla="*/ 96 w 102"/>
                  <a:gd name="T3" fmla="*/ 62 h 107"/>
                  <a:gd name="T4" fmla="*/ 92 w 102"/>
                  <a:gd name="T5" fmla="*/ 41 h 107"/>
                  <a:gd name="T6" fmla="*/ 86 w 102"/>
                  <a:gd name="T7" fmla="*/ 21 h 107"/>
                  <a:gd name="T8" fmla="*/ 80 w 102"/>
                  <a:gd name="T9" fmla="*/ 0 h 107"/>
                  <a:gd name="T10" fmla="*/ 70 w 102"/>
                  <a:gd name="T11" fmla="*/ 3 h 107"/>
                  <a:gd name="T12" fmla="*/ 59 w 102"/>
                  <a:gd name="T13" fmla="*/ 6 h 107"/>
                  <a:gd name="T14" fmla="*/ 49 w 102"/>
                  <a:gd name="T15" fmla="*/ 9 h 107"/>
                  <a:gd name="T16" fmla="*/ 40 w 102"/>
                  <a:gd name="T17" fmla="*/ 11 h 107"/>
                  <a:gd name="T18" fmla="*/ 29 w 102"/>
                  <a:gd name="T19" fmla="*/ 15 h 107"/>
                  <a:gd name="T20" fmla="*/ 19 w 102"/>
                  <a:gd name="T21" fmla="*/ 18 h 107"/>
                  <a:gd name="T22" fmla="*/ 10 w 102"/>
                  <a:gd name="T23" fmla="*/ 21 h 107"/>
                  <a:gd name="T24" fmla="*/ 0 w 102"/>
                  <a:gd name="T25" fmla="*/ 24 h 107"/>
                  <a:gd name="T26" fmla="*/ 5 w 102"/>
                  <a:gd name="T27" fmla="*/ 45 h 107"/>
                  <a:gd name="T28" fmla="*/ 10 w 102"/>
                  <a:gd name="T29" fmla="*/ 66 h 107"/>
                  <a:gd name="T30" fmla="*/ 16 w 102"/>
                  <a:gd name="T31" fmla="*/ 86 h 107"/>
                  <a:gd name="T32" fmla="*/ 21 w 102"/>
                  <a:gd name="T33" fmla="*/ 107 h 107"/>
                  <a:gd name="T34" fmla="*/ 32 w 102"/>
                  <a:gd name="T35" fmla="*/ 104 h 107"/>
                  <a:gd name="T36" fmla="*/ 41 w 102"/>
                  <a:gd name="T37" fmla="*/ 101 h 107"/>
                  <a:gd name="T38" fmla="*/ 51 w 102"/>
                  <a:gd name="T39" fmla="*/ 98 h 107"/>
                  <a:gd name="T40" fmla="*/ 62 w 102"/>
                  <a:gd name="T41" fmla="*/ 96 h 107"/>
                  <a:gd name="T42" fmla="*/ 71 w 102"/>
                  <a:gd name="T43" fmla="*/ 93 h 107"/>
                  <a:gd name="T44" fmla="*/ 81 w 102"/>
                  <a:gd name="T45" fmla="*/ 90 h 107"/>
                  <a:gd name="T46" fmla="*/ 92 w 102"/>
                  <a:gd name="T47" fmla="*/ 88 h 107"/>
                  <a:gd name="T48" fmla="*/ 102 w 102"/>
                  <a:gd name="T49" fmla="*/ 8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 h="107">
                    <a:moveTo>
                      <a:pt x="102" y="84"/>
                    </a:moveTo>
                    <a:lnTo>
                      <a:pt x="96" y="62"/>
                    </a:lnTo>
                    <a:lnTo>
                      <a:pt x="92" y="41"/>
                    </a:lnTo>
                    <a:lnTo>
                      <a:pt x="86" y="21"/>
                    </a:lnTo>
                    <a:lnTo>
                      <a:pt x="80" y="0"/>
                    </a:lnTo>
                    <a:lnTo>
                      <a:pt x="70" y="3"/>
                    </a:lnTo>
                    <a:lnTo>
                      <a:pt x="59" y="6"/>
                    </a:lnTo>
                    <a:lnTo>
                      <a:pt x="49" y="9"/>
                    </a:lnTo>
                    <a:lnTo>
                      <a:pt x="40" y="11"/>
                    </a:lnTo>
                    <a:lnTo>
                      <a:pt x="29" y="15"/>
                    </a:lnTo>
                    <a:lnTo>
                      <a:pt x="19" y="18"/>
                    </a:lnTo>
                    <a:lnTo>
                      <a:pt x="10" y="21"/>
                    </a:lnTo>
                    <a:lnTo>
                      <a:pt x="0" y="24"/>
                    </a:lnTo>
                    <a:lnTo>
                      <a:pt x="5" y="45"/>
                    </a:lnTo>
                    <a:lnTo>
                      <a:pt x="10" y="66"/>
                    </a:lnTo>
                    <a:lnTo>
                      <a:pt x="16" y="86"/>
                    </a:lnTo>
                    <a:lnTo>
                      <a:pt x="21" y="107"/>
                    </a:lnTo>
                    <a:lnTo>
                      <a:pt x="32" y="104"/>
                    </a:lnTo>
                    <a:lnTo>
                      <a:pt x="41" y="101"/>
                    </a:lnTo>
                    <a:lnTo>
                      <a:pt x="51" y="98"/>
                    </a:lnTo>
                    <a:lnTo>
                      <a:pt x="62" y="96"/>
                    </a:lnTo>
                    <a:lnTo>
                      <a:pt x="71" y="93"/>
                    </a:lnTo>
                    <a:lnTo>
                      <a:pt x="81" y="90"/>
                    </a:lnTo>
                    <a:lnTo>
                      <a:pt x="92" y="88"/>
                    </a:lnTo>
                    <a:lnTo>
                      <a:pt x="102" y="84"/>
                    </a:lnTo>
                    <a:close/>
                  </a:path>
                </a:pathLst>
              </a:custGeom>
              <a:solidFill>
                <a:srgbClr val="0026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125" name="Freeform 93"/>
              <p:cNvSpPr>
                <a:spLocks noChangeAspect="1"/>
              </p:cNvSpPr>
              <p:nvPr/>
            </p:nvSpPr>
            <p:spPr bwMode="auto">
              <a:xfrm>
                <a:off x="4007" y="3341"/>
                <a:ext cx="311" cy="85"/>
              </a:xfrm>
              <a:custGeom>
                <a:avLst/>
                <a:gdLst>
                  <a:gd name="T0" fmla="*/ 612 w 624"/>
                  <a:gd name="T1" fmla="*/ 18 h 169"/>
                  <a:gd name="T2" fmla="*/ 605 w 624"/>
                  <a:gd name="T3" fmla="*/ 8 h 169"/>
                  <a:gd name="T4" fmla="*/ 596 w 624"/>
                  <a:gd name="T5" fmla="*/ 2 h 169"/>
                  <a:gd name="T6" fmla="*/ 585 w 624"/>
                  <a:gd name="T7" fmla="*/ 0 h 169"/>
                  <a:gd name="T8" fmla="*/ 542 w 624"/>
                  <a:gd name="T9" fmla="*/ 11 h 169"/>
                  <a:gd name="T10" fmla="*/ 469 w 624"/>
                  <a:gd name="T11" fmla="*/ 32 h 169"/>
                  <a:gd name="T12" fmla="*/ 398 w 624"/>
                  <a:gd name="T13" fmla="*/ 51 h 169"/>
                  <a:gd name="T14" fmla="*/ 328 w 624"/>
                  <a:gd name="T15" fmla="*/ 72 h 169"/>
                  <a:gd name="T16" fmla="*/ 257 w 624"/>
                  <a:gd name="T17" fmla="*/ 92 h 169"/>
                  <a:gd name="T18" fmla="*/ 188 w 624"/>
                  <a:gd name="T19" fmla="*/ 111 h 169"/>
                  <a:gd name="T20" fmla="*/ 119 w 624"/>
                  <a:gd name="T21" fmla="*/ 131 h 169"/>
                  <a:gd name="T22" fmla="*/ 49 w 624"/>
                  <a:gd name="T23" fmla="*/ 151 h 169"/>
                  <a:gd name="T24" fmla="*/ 10 w 624"/>
                  <a:gd name="T25" fmla="*/ 162 h 169"/>
                  <a:gd name="T26" fmla="*/ 3 w 624"/>
                  <a:gd name="T27" fmla="*/ 167 h 169"/>
                  <a:gd name="T28" fmla="*/ 14 w 624"/>
                  <a:gd name="T29" fmla="*/ 168 h 169"/>
                  <a:gd name="T30" fmla="*/ 41 w 624"/>
                  <a:gd name="T31" fmla="*/ 165 h 169"/>
                  <a:gd name="T32" fmla="*/ 67 w 624"/>
                  <a:gd name="T33" fmla="*/ 163 h 169"/>
                  <a:gd name="T34" fmla="*/ 94 w 624"/>
                  <a:gd name="T35" fmla="*/ 162 h 169"/>
                  <a:gd name="T36" fmla="*/ 120 w 624"/>
                  <a:gd name="T37" fmla="*/ 161 h 169"/>
                  <a:gd name="T38" fmla="*/ 148 w 624"/>
                  <a:gd name="T39" fmla="*/ 160 h 169"/>
                  <a:gd name="T40" fmla="*/ 174 w 624"/>
                  <a:gd name="T41" fmla="*/ 159 h 169"/>
                  <a:gd name="T42" fmla="*/ 201 w 624"/>
                  <a:gd name="T43" fmla="*/ 159 h 169"/>
                  <a:gd name="T44" fmla="*/ 234 w 624"/>
                  <a:gd name="T45" fmla="*/ 159 h 169"/>
                  <a:gd name="T46" fmla="*/ 274 w 624"/>
                  <a:gd name="T47" fmla="*/ 159 h 169"/>
                  <a:gd name="T48" fmla="*/ 313 w 624"/>
                  <a:gd name="T49" fmla="*/ 160 h 169"/>
                  <a:gd name="T50" fmla="*/ 351 w 624"/>
                  <a:gd name="T51" fmla="*/ 162 h 169"/>
                  <a:gd name="T52" fmla="*/ 385 w 624"/>
                  <a:gd name="T53" fmla="*/ 159 h 169"/>
                  <a:gd name="T54" fmla="*/ 416 w 624"/>
                  <a:gd name="T55" fmla="*/ 149 h 169"/>
                  <a:gd name="T56" fmla="*/ 448 w 624"/>
                  <a:gd name="T57" fmla="*/ 141 h 169"/>
                  <a:gd name="T58" fmla="*/ 480 w 624"/>
                  <a:gd name="T59" fmla="*/ 132 h 169"/>
                  <a:gd name="T60" fmla="*/ 512 w 624"/>
                  <a:gd name="T61" fmla="*/ 124 h 169"/>
                  <a:gd name="T62" fmla="*/ 543 w 624"/>
                  <a:gd name="T63" fmla="*/ 115 h 169"/>
                  <a:gd name="T64" fmla="*/ 575 w 624"/>
                  <a:gd name="T65" fmla="*/ 106 h 169"/>
                  <a:gd name="T66" fmla="*/ 608 w 624"/>
                  <a:gd name="T67" fmla="*/ 96 h 169"/>
                  <a:gd name="T68" fmla="*/ 622 w 624"/>
                  <a:gd name="T69" fmla="*/ 74 h 169"/>
                  <a:gd name="T70" fmla="*/ 616 w 624"/>
                  <a:gd name="T71" fmla="*/ 41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4" h="169">
                    <a:moveTo>
                      <a:pt x="613" y="24"/>
                    </a:moveTo>
                    <a:lnTo>
                      <a:pt x="612" y="18"/>
                    </a:lnTo>
                    <a:lnTo>
                      <a:pt x="609" y="12"/>
                    </a:lnTo>
                    <a:lnTo>
                      <a:pt x="605" y="8"/>
                    </a:lnTo>
                    <a:lnTo>
                      <a:pt x="602" y="4"/>
                    </a:lnTo>
                    <a:lnTo>
                      <a:pt x="596" y="2"/>
                    </a:lnTo>
                    <a:lnTo>
                      <a:pt x="590" y="1"/>
                    </a:lnTo>
                    <a:lnTo>
                      <a:pt x="585" y="0"/>
                    </a:lnTo>
                    <a:lnTo>
                      <a:pt x="579" y="1"/>
                    </a:lnTo>
                    <a:lnTo>
                      <a:pt x="542" y="11"/>
                    </a:lnTo>
                    <a:lnTo>
                      <a:pt x="505" y="21"/>
                    </a:lnTo>
                    <a:lnTo>
                      <a:pt x="469" y="32"/>
                    </a:lnTo>
                    <a:lnTo>
                      <a:pt x="434" y="41"/>
                    </a:lnTo>
                    <a:lnTo>
                      <a:pt x="398" y="51"/>
                    </a:lnTo>
                    <a:lnTo>
                      <a:pt x="363" y="62"/>
                    </a:lnTo>
                    <a:lnTo>
                      <a:pt x="328" y="72"/>
                    </a:lnTo>
                    <a:lnTo>
                      <a:pt x="293" y="81"/>
                    </a:lnTo>
                    <a:lnTo>
                      <a:pt x="257" y="92"/>
                    </a:lnTo>
                    <a:lnTo>
                      <a:pt x="223" y="101"/>
                    </a:lnTo>
                    <a:lnTo>
                      <a:pt x="188" y="111"/>
                    </a:lnTo>
                    <a:lnTo>
                      <a:pt x="154" y="122"/>
                    </a:lnTo>
                    <a:lnTo>
                      <a:pt x="119" y="131"/>
                    </a:lnTo>
                    <a:lnTo>
                      <a:pt x="85" y="141"/>
                    </a:lnTo>
                    <a:lnTo>
                      <a:pt x="49" y="151"/>
                    </a:lnTo>
                    <a:lnTo>
                      <a:pt x="14" y="161"/>
                    </a:lnTo>
                    <a:lnTo>
                      <a:pt x="10" y="162"/>
                    </a:lnTo>
                    <a:lnTo>
                      <a:pt x="6" y="164"/>
                    </a:lnTo>
                    <a:lnTo>
                      <a:pt x="3" y="167"/>
                    </a:lnTo>
                    <a:lnTo>
                      <a:pt x="0" y="169"/>
                    </a:lnTo>
                    <a:lnTo>
                      <a:pt x="14" y="168"/>
                    </a:lnTo>
                    <a:lnTo>
                      <a:pt x="27" y="167"/>
                    </a:lnTo>
                    <a:lnTo>
                      <a:pt x="41" y="165"/>
                    </a:lnTo>
                    <a:lnTo>
                      <a:pt x="53" y="164"/>
                    </a:lnTo>
                    <a:lnTo>
                      <a:pt x="67" y="163"/>
                    </a:lnTo>
                    <a:lnTo>
                      <a:pt x="81" y="163"/>
                    </a:lnTo>
                    <a:lnTo>
                      <a:pt x="94" y="162"/>
                    </a:lnTo>
                    <a:lnTo>
                      <a:pt x="108" y="161"/>
                    </a:lnTo>
                    <a:lnTo>
                      <a:pt x="120" y="161"/>
                    </a:lnTo>
                    <a:lnTo>
                      <a:pt x="134" y="160"/>
                    </a:lnTo>
                    <a:lnTo>
                      <a:pt x="148" y="160"/>
                    </a:lnTo>
                    <a:lnTo>
                      <a:pt x="161" y="160"/>
                    </a:lnTo>
                    <a:lnTo>
                      <a:pt x="174" y="159"/>
                    </a:lnTo>
                    <a:lnTo>
                      <a:pt x="187" y="159"/>
                    </a:lnTo>
                    <a:lnTo>
                      <a:pt x="201" y="159"/>
                    </a:lnTo>
                    <a:lnTo>
                      <a:pt x="214" y="159"/>
                    </a:lnTo>
                    <a:lnTo>
                      <a:pt x="234" y="159"/>
                    </a:lnTo>
                    <a:lnTo>
                      <a:pt x="254" y="159"/>
                    </a:lnTo>
                    <a:lnTo>
                      <a:pt x="274" y="159"/>
                    </a:lnTo>
                    <a:lnTo>
                      <a:pt x="293" y="160"/>
                    </a:lnTo>
                    <a:lnTo>
                      <a:pt x="313" y="160"/>
                    </a:lnTo>
                    <a:lnTo>
                      <a:pt x="331" y="161"/>
                    </a:lnTo>
                    <a:lnTo>
                      <a:pt x="351" y="162"/>
                    </a:lnTo>
                    <a:lnTo>
                      <a:pt x="369" y="163"/>
                    </a:lnTo>
                    <a:lnTo>
                      <a:pt x="385" y="159"/>
                    </a:lnTo>
                    <a:lnTo>
                      <a:pt x="400" y="154"/>
                    </a:lnTo>
                    <a:lnTo>
                      <a:pt x="416" y="149"/>
                    </a:lnTo>
                    <a:lnTo>
                      <a:pt x="433" y="146"/>
                    </a:lnTo>
                    <a:lnTo>
                      <a:pt x="448" y="141"/>
                    </a:lnTo>
                    <a:lnTo>
                      <a:pt x="464" y="137"/>
                    </a:lnTo>
                    <a:lnTo>
                      <a:pt x="480" y="132"/>
                    </a:lnTo>
                    <a:lnTo>
                      <a:pt x="496" y="127"/>
                    </a:lnTo>
                    <a:lnTo>
                      <a:pt x="512" y="124"/>
                    </a:lnTo>
                    <a:lnTo>
                      <a:pt x="527" y="119"/>
                    </a:lnTo>
                    <a:lnTo>
                      <a:pt x="543" y="115"/>
                    </a:lnTo>
                    <a:lnTo>
                      <a:pt x="559" y="110"/>
                    </a:lnTo>
                    <a:lnTo>
                      <a:pt x="575" y="106"/>
                    </a:lnTo>
                    <a:lnTo>
                      <a:pt x="592" y="101"/>
                    </a:lnTo>
                    <a:lnTo>
                      <a:pt x="608" y="96"/>
                    </a:lnTo>
                    <a:lnTo>
                      <a:pt x="624" y="92"/>
                    </a:lnTo>
                    <a:lnTo>
                      <a:pt x="622" y="74"/>
                    </a:lnTo>
                    <a:lnTo>
                      <a:pt x="619" y="57"/>
                    </a:lnTo>
                    <a:lnTo>
                      <a:pt x="616" y="41"/>
                    </a:lnTo>
                    <a:lnTo>
                      <a:pt x="613" y="24"/>
                    </a:lnTo>
                    <a:close/>
                  </a:path>
                </a:pathLst>
              </a:custGeom>
              <a:solidFill>
                <a:srgbClr val="3F9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126" name="Freeform 94"/>
              <p:cNvSpPr>
                <a:spLocks noChangeAspect="1"/>
              </p:cNvSpPr>
              <p:nvPr/>
            </p:nvSpPr>
            <p:spPr bwMode="auto">
              <a:xfrm>
                <a:off x="3881" y="2914"/>
                <a:ext cx="354" cy="222"/>
              </a:xfrm>
              <a:custGeom>
                <a:avLst/>
                <a:gdLst>
                  <a:gd name="T0" fmla="*/ 122 w 710"/>
                  <a:gd name="T1" fmla="*/ 442 h 443"/>
                  <a:gd name="T2" fmla="*/ 156 w 710"/>
                  <a:gd name="T3" fmla="*/ 432 h 443"/>
                  <a:gd name="T4" fmla="*/ 189 w 710"/>
                  <a:gd name="T5" fmla="*/ 420 h 443"/>
                  <a:gd name="T6" fmla="*/ 222 w 710"/>
                  <a:gd name="T7" fmla="*/ 410 h 443"/>
                  <a:gd name="T8" fmla="*/ 257 w 710"/>
                  <a:gd name="T9" fmla="*/ 398 h 443"/>
                  <a:gd name="T10" fmla="*/ 290 w 710"/>
                  <a:gd name="T11" fmla="*/ 387 h 443"/>
                  <a:gd name="T12" fmla="*/ 324 w 710"/>
                  <a:gd name="T13" fmla="*/ 375 h 443"/>
                  <a:gd name="T14" fmla="*/ 358 w 710"/>
                  <a:gd name="T15" fmla="*/ 364 h 443"/>
                  <a:gd name="T16" fmla="*/ 393 w 710"/>
                  <a:gd name="T17" fmla="*/ 352 h 443"/>
                  <a:gd name="T18" fmla="*/ 429 w 710"/>
                  <a:gd name="T19" fmla="*/ 340 h 443"/>
                  <a:gd name="T20" fmla="*/ 463 w 710"/>
                  <a:gd name="T21" fmla="*/ 328 h 443"/>
                  <a:gd name="T22" fmla="*/ 499 w 710"/>
                  <a:gd name="T23" fmla="*/ 317 h 443"/>
                  <a:gd name="T24" fmla="*/ 536 w 710"/>
                  <a:gd name="T25" fmla="*/ 305 h 443"/>
                  <a:gd name="T26" fmla="*/ 573 w 710"/>
                  <a:gd name="T27" fmla="*/ 292 h 443"/>
                  <a:gd name="T28" fmla="*/ 610 w 710"/>
                  <a:gd name="T29" fmla="*/ 282 h 443"/>
                  <a:gd name="T30" fmla="*/ 648 w 710"/>
                  <a:gd name="T31" fmla="*/ 270 h 443"/>
                  <a:gd name="T32" fmla="*/ 687 w 710"/>
                  <a:gd name="T33" fmla="*/ 259 h 443"/>
                  <a:gd name="T34" fmla="*/ 698 w 710"/>
                  <a:gd name="T35" fmla="*/ 253 h 443"/>
                  <a:gd name="T36" fmla="*/ 706 w 710"/>
                  <a:gd name="T37" fmla="*/ 243 h 443"/>
                  <a:gd name="T38" fmla="*/ 710 w 710"/>
                  <a:gd name="T39" fmla="*/ 231 h 443"/>
                  <a:gd name="T40" fmla="*/ 709 w 710"/>
                  <a:gd name="T41" fmla="*/ 219 h 443"/>
                  <a:gd name="T42" fmla="*/ 700 w 710"/>
                  <a:gd name="T43" fmla="*/ 191 h 443"/>
                  <a:gd name="T44" fmla="*/ 689 w 710"/>
                  <a:gd name="T45" fmla="*/ 163 h 443"/>
                  <a:gd name="T46" fmla="*/ 680 w 710"/>
                  <a:gd name="T47" fmla="*/ 137 h 443"/>
                  <a:gd name="T48" fmla="*/ 670 w 710"/>
                  <a:gd name="T49" fmla="*/ 109 h 443"/>
                  <a:gd name="T50" fmla="*/ 660 w 710"/>
                  <a:gd name="T51" fmla="*/ 83 h 443"/>
                  <a:gd name="T52" fmla="*/ 649 w 710"/>
                  <a:gd name="T53" fmla="*/ 55 h 443"/>
                  <a:gd name="T54" fmla="*/ 638 w 710"/>
                  <a:gd name="T55" fmla="*/ 27 h 443"/>
                  <a:gd name="T56" fmla="*/ 627 w 710"/>
                  <a:gd name="T57" fmla="*/ 0 h 443"/>
                  <a:gd name="T58" fmla="*/ 584 w 710"/>
                  <a:gd name="T59" fmla="*/ 12 h 443"/>
                  <a:gd name="T60" fmla="*/ 543 w 710"/>
                  <a:gd name="T61" fmla="*/ 26 h 443"/>
                  <a:gd name="T62" fmla="*/ 501 w 710"/>
                  <a:gd name="T63" fmla="*/ 41 h 443"/>
                  <a:gd name="T64" fmla="*/ 462 w 710"/>
                  <a:gd name="T65" fmla="*/ 56 h 443"/>
                  <a:gd name="T66" fmla="*/ 422 w 710"/>
                  <a:gd name="T67" fmla="*/ 71 h 443"/>
                  <a:gd name="T68" fmla="*/ 383 w 710"/>
                  <a:gd name="T69" fmla="*/ 86 h 443"/>
                  <a:gd name="T70" fmla="*/ 345 w 710"/>
                  <a:gd name="T71" fmla="*/ 101 h 443"/>
                  <a:gd name="T72" fmla="*/ 307 w 710"/>
                  <a:gd name="T73" fmla="*/ 117 h 443"/>
                  <a:gd name="T74" fmla="*/ 269 w 710"/>
                  <a:gd name="T75" fmla="*/ 132 h 443"/>
                  <a:gd name="T76" fmla="*/ 231 w 710"/>
                  <a:gd name="T77" fmla="*/ 148 h 443"/>
                  <a:gd name="T78" fmla="*/ 193 w 710"/>
                  <a:gd name="T79" fmla="*/ 163 h 443"/>
                  <a:gd name="T80" fmla="*/ 154 w 710"/>
                  <a:gd name="T81" fmla="*/ 178 h 443"/>
                  <a:gd name="T82" fmla="*/ 116 w 710"/>
                  <a:gd name="T83" fmla="*/ 192 h 443"/>
                  <a:gd name="T84" fmla="*/ 77 w 710"/>
                  <a:gd name="T85" fmla="*/ 206 h 443"/>
                  <a:gd name="T86" fmla="*/ 39 w 710"/>
                  <a:gd name="T87" fmla="*/ 219 h 443"/>
                  <a:gd name="T88" fmla="*/ 0 w 710"/>
                  <a:gd name="T89" fmla="*/ 231 h 443"/>
                  <a:gd name="T90" fmla="*/ 12 w 710"/>
                  <a:gd name="T91" fmla="*/ 255 h 443"/>
                  <a:gd name="T92" fmla="*/ 23 w 710"/>
                  <a:gd name="T93" fmla="*/ 279 h 443"/>
                  <a:gd name="T94" fmla="*/ 35 w 710"/>
                  <a:gd name="T95" fmla="*/ 302 h 443"/>
                  <a:gd name="T96" fmla="*/ 45 w 710"/>
                  <a:gd name="T97" fmla="*/ 326 h 443"/>
                  <a:gd name="T98" fmla="*/ 55 w 710"/>
                  <a:gd name="T99" fmla="*/ 349 h 443"/>
                  <a:gd name="T100" fmla="*/ 66 w 710"/>
                  <a:gd name="T101" fmla="*/ 373 h 443"/>
                  <a:gd name="T102" fmla="*/ 75 w 710"/>
                  <a:gd name="T103" fmla="*/ 397 h 443"/>
                  <a:gd name="T104" fmla="*/ 84 w 710"/>
                  <a:gd name="T105" fmla="*/ 421 h 443"/>
                  <a:gd name="T106" fmla="*/ 88 w 710"/>
                  <a:gd name="T107" fmla="*/ 427 h 443"/>
                  <a:gd name="T108" fmla="*/ 91 w 710"/>
                  <a:gd name="T109" fmla="*/ 432 h 443"/>
                  <a:gd name="T110" fmla="*/ 96 w 710"/>
                  <a:gd name="T111" fmla="*/ 436 h 443"/>
                  <a:gd name="T112" fmla="*/ 100 w 710"/>
                  <a:gd name="T113" fmla="*/ 440 h 443"/>
                  <a:gd name="T114" fmla="*/ 105 w 710"/>
                  <a:gd name="T115" fmla="*/ 442 h 443"/>
                  <a:gd name="T116" fmla="*/ 111 w 710"/>
                  <a:gd name="T117" fmla="*/ 443 h 443"/>
                  <a:gd name="T118" fmla="*/ 116 w 710"/>
                  <a:gd name="T119" fmla="*/ 443 h 443"/>
                  <a:gd name="T120" fmla="*/ 122 w 710"/>
                  <a:gd name="T121" fmla="*/ 442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10" h="443">
                    <a:moveTo>
                      <a:pt x="122" y="442"/>
                    </a:moveTo>
                    <a:lnTo>
                      <a:pt x="156" y="432"/>
                    </a:lnTo>
                    <a:lnTo>
                      <a:pt x="189" y="420"/>
                    </a:lnTo>
                    <a:lnTo>
                      <a:pt x="222" y="410"/>
                    </a:lnTo>
                    <a:lnTo>
                      <a:pt x="257" y="398"/>
                    </a:lnTo>
                    <a:lnTo>
                      <a:pt x="290" y="387"/>
                    </a:lnTo>
                    <a:lnTo>
                      <a:pt x="324" y="375"/>
                    </a:lnTo>
                    <a:lnTo>
                      <a:pt x="358" y="364"/>
                    </a:lnTo>
                    <a:lnTo>
                      <a:pt x="393" y="352"/>
                    </a:lnTo>
                    <a:lnTo>
                      <a:pt x="429" y="340"/>
                    </a:lnTo>
                    <a:lnTo>
                      <a:pt x="463" y="328"/>
                    </a:lnTo>
                    <a:lnTo>
                      <a:pt x="499" y="317"/>
                    </a:lnTo>
                    <a:lnTo>
                      <a:pt x="536" y="305"/>
                    </a:lnTo>
                    <a:lnTo>
                      <a:pt x="573" y="292"/>
                    </a:lnTo>
                    <a:lnTo>
                      <a:pt x="610" y="282"/>
                    </a:lnTo>
                    <a:lnTo>
                      <a:pt x="648" y="270"/>
                    </a:lnTo>
                    <a:lnTo>
                      <a:pt x="687" y="259"/>
                    </a:lnTo>
                    <a:lnTo>
                      <a:pt x="698" y="253"/>
                    </a:lnTo>
                    <a:lnTo>
                      <a:pt x="706" y="243"/>
                    </a:lnTo>
                    <a:lnTo>
                      <a:pt x="710" y="231"/>
                    </a:lnTo>
                    <a:lnTo>
                      <a:pt x="709" y="219"/>
                    </a:lnTo>
                    <a:lnTo>
                      <a:pt x="700" y="191"/>
                    </a:lnTo>
                    <a:lnTo>
                      <a:pt x="689" y="163"/>
                    </a:lnTo>
                    <a:lnTo>
                      <a:pt x="680" y="137"/>
                    </a:lnTo>
                    <a:lnTo>
                      <a:pt x="670" y="109"/>
                    </a:lnTo>
                    <a:lnTo>
                      <a:pt x="660" y="83"/>
                    </a:lnTo>
                    <a:lnTo>
                      <a:pt x="649" y="55"/>
                    </a:lnTo>
                    <a:lnTo>
                      <a:pt x="638" y="27"/>
                    </a:lnTo>
                    <a:lnTo>
                      <a:pt x="627" y="0"/>
                    </a:lnTo>
                    <a:lnTo>
                      <a:pt x="584" y="12"/>
                    </a:lnTo>
                    <a:lnTo>
                      <a:pt x="543" y="26"/>
                    </a:lnTo>
                    <a:lnTo>
                      <a:pt x="501" y="41"/>
                    </a:lnTo>
                    <a:lnTo>
                      <a:pt x="462" y="56"/>
                    </a:lnTo>
                    <a:lnTo>
                      <a:pt x="422" y="71"/>
                    </a:lnTo>
                    <a:lnTo>
                      <a:pt x="383" y="86"/>
                    </a:lnTo>
                    <a:lnTo>
                      <a:pt x="345" y="101"/>
                    </a:lnTo>
                    <a:lnTo>
                      <a:pt x="307" y="117"/>
                    </a:lnTo>
                    <a:lnTo>
                      <a:pt x="269" y="132"/>
                    </a:lnTo>
                    <a:lnTo>
                      <a:pt x="231" y="148"/>
                    </a:lnTo>
                    <a:lnTo>
                      <a:pt x="193" y="163"/>
                    </a:lnTo>
                    <a:lnTo>
                      <a:pt x="154" y="178"/>
                    </a:lnTo>
                    <a:lnTo>
                      <a:pt x="116" y="192"/>
                    </a:lnTo>
                    <a:lnTo>
                      <a:pt x="77" y="206"/>
                    </a:lnTo>
                    <a:lnTo>
                      <a:pt x="39" y="219"/>
                    </a:lnTo>
                    <a:lnTo>
                      <a:pt x="0" y="231"/>
                    </a:lnTo>
                    <a:lnTo>
                      <a:pt x="12" y="255"/>
                    </a:lnTo>
                    <a:lnTo>
                      <a:pt x="23" y="279"/>
                    </a:lnTo>
                    <a:lnTo>
                      <a:pt x="35" y="302"/>
                    </a:lnTo>
                    <a:lnTo>
                      <a:pt x="45" y="326"/>
                    </a:lnTo>
                    <a:lnTo>
                      <a:pt x="55" y="349"/>
                    </a:lnTo>
                    <a:lnTo>
                      <a:pt x="66" y="373"/>
                    </a:lnTo>
                    <a:lnTo>
                      <a:pt x="75" y="397"/>
                    </a:lnTo>
                    <a:lnTo>
                      <a:pt x="84" y="421"/>
                    </a:lnTo>
                    <a:lnTo>
                      <a:pt x="88" y="427"/>
                    </a:lnTo>
                    <a:lnTo>
                      <a:pt x="91" y="432"/>
                    </a:lnTo>
                    <a:lnTo>
                      <a:pt x="96" y="436"/>
                    </a:lnTo>
                    <a:lnTo>
                      <a:pt x="100" y="440"/>
                    </a:lnTo>
                    <a:lnTo>
                      <a:pt x="105" y="442"/>
                    </a:lnTo>
                    <a:lnTo>
                      <a:pt x="111" y="443"/>
                    </a:lnTo>
                    <a:lnTo>
                      <a:pt x="116" y="443"/>
                    </a:lnTo>
                    <a:lnTo>
                      <a:pt x="122" y="442"/>
                    </a:lnTo>
                    <a:close/>
                  </a:path>
                </a:pathLst>
              </a:custGeom>
              <a:solidFill>
                <a:srgbClr val="3F9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068127" name="Freeform 95"/>
              <p:cNvSpPr>
                <a:spLocks noChangeAspect="1"/>
              </p:cNvSpPr>
              <p:nvPr/>
            </p:nvSpPr>
            <p:spPr bwMode="auto">
              <a:xfrm>
                <a:off x="4120" y="2944"/>
                <a:ext cx="88" cy="98"/>
              </a:xfrm>
              <a:custGeom>
                <a:avLst/>
                <a:gdLst>
                  <a:gd name="T0" fmla="*/ 177 w 177"/>
                  <a:gd name="T1" fmla="*/ 160 h 197"/>
                  <a:gd name="T2" fmla="*/ 170 w 177"/>
                  <a:gd name="T3" fmla="*/ 139 h 197"/>
                  <a:gd name="T4" fmla="*/ 163 w 177"/>
                  <a:gd name="T5" fmla="*/ 119 h 197"/>
                  <a:gd name="T6" fmla="*/ 156 w 177"/>
                  <a:gd name="T7" fmla="*/ 100 h 197"/>
                  <a:gd name="T8" fmla="*/ 148 w 177"/>
                  <a:gd name="T9" fmla="*/ 79 h 197"/>
                  <a:gd name="T10" fmla="*/ 141 w 177"/>
                  <a:gd name="T11" fmla="*/ 60 h 197"/>
                  <a:gd name="T12" fmla="*/ 133 w 177"/>
                  <a:gd name="T13" fmla="*/ 40 h 197"/>
                  <a:gd name="T14" fmla="*/ 125 w 177"/>
                  <a:gd name="T15" fmla="*/ 20 h 197"/>
                  <a:gd name="T16" fmla="*/ 117 w 177"/>
                  <a:gd name="T17" fmla="*/ 0 h 197"/>
                  <a:gd name="T18" fmla="*/ 102 w 177"/>
                  <a:gd name="T19" fmla="*/ 4 h 197"/>
                  <a:gd name="T20" fmla="*/ 88 w 177"/>
                  <a:gd name="T21" fmla="*/ 9 h 197"/>
                  <a:gd name="T22" fmla="*/ 73 w 177"/>
                  <a:gd name="T23" fmla="*/ 13 h 197"/>
                  <a:gd name="T24" fmla="*/ 59 w 177"/>
                  <a:gd name="T25" fmla="*/ 19 h 197"/>
                  <a:gd name="T26" fmla="*/ 44 w 177"/>
                  <a:gd name="T27" fmla="*/ 24 h 197"/>
                  <a:gd name="T28" fmla="*/ 29 w 177"/>
                  <a:gd name="T29" fmla="*/ 28 h 197"/>
                  <a:gd name="T30" fmla="*/ 15 w 177"/>
                  <a:gd name="T31" fmla="*/ 34 h 197"/>
                  <a:gd name="T32" fmla="*/ 0 w 177"/>
                  <a:gd name="T33" fmla="*/ 39 h 197"/>
                  <a:gd name="T34" fmla="*/ 9 w 177"/>
                  <a:gd name="T35" fmla="*/ 58 h 197"/>
                  <a:gd name="T36" fmla="*/ 15 w 177"/>
                  <a:gd name="T37" fmla="*/ 79 h 197"/>
                  <a:gd name="T38" fmla="*/ 23 w 177"/>
                  <a:gd name="T39" fmla="*/ 99 h 197"/>
                  <a:gd name="T40" fmla="*/ 30 w 177"/>
                  <a:gd name="T41" fmla="*/ 118 h 197"/>
                  <a:gd name="T42" fmla="*/ 37 w 177"/>
                  <a:gd name="T43" fmla="*/ 138 h 197"/>
                  <a:gd name="T44" fmla="*/ 44 w 177"/>
                  <a:gd name="T45" fmla="*/ 157 h 197"/>
                  <a:gd name="T46" fmla="*/ 51 w 177"/>
                  <a:gd name="T47" fmla="*/ 177 h 197"/>
                  <a:gd name="T48" fmla="*/ 58 w 177"/>
                  <a:gd name="T49" fmla="*/ 197 h 197"/>
                  <a:gd name="T50" fmla="*/ 73 w 177"/>
                  <a:gd name="T51" fmla="*/ 192 h 197"/>
                  <a:gd name="T52" fmla="*/ 87 w 177"/>
                  <a:gd name="T53" fmla="*/ 187 h 197"/>
                  <a:gd name="T54" fmla="*/ 102 w 177"/>
                  <a:gd name="T55" fmla="*/ 183 h 197"/>
                  <a:gd name="T56" fmla="*/ 117 w 177"/>
                  <a:gd name="T57" fmla="*/ 178 h 197"/>
                  <a:gd name="T58" fmla="*/ 132 w 177"/>
                  <a:gd name="T59" fmla="*/ 174 h 197"/>
                  <a:gd name="T60" fmla="*/ 147 w 177"/>
                  <a:gd name="T61" fmla="*/ 169 h 197"/>
                  <a:gd name="T62" fmla="*/ 162 w 177"/>
                  <a:gd name="T63" fmla="*/ 164 h 197"/>
                  <a:gd name="T64" fmla="*/ 177 w 177"/>
                  <a:gd name="T65" fmla="*/ 16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7" h="197">
                    <a:moveTo>
                      <a:pt x="177" y="160"/>
                    </a:moveTo>
                    <a:lnTo>
                      <a:pt x="170" y="139"/>
                    </a:lnTo>
                    <a:lnTo>
                      <a:pt x="163" y="119"/>
                    </a:lnTo>
                    <a:lnTo>
                      <a:pt x="156" y="100"/>
                    </a:lnTo>
                    <a:lnTo>
                      <a:pt x="148" y="79"/>
                    </a:lnTo>
                    <a:lnTo>
                      <a:pt x="141" y="60"/>
                    </a:lnTo>
                    <a:lnTo>
                      <a:pt x="133" y="40"/>
                    </a:lnTo>
                    <a:lnTo>
                      <a:pt x="125" y="20"/>
                    </a:lnTo>
                    <a:lnTo>
                      <a:pt x="117" y="0"/>
                    </a:lnTo>
                    <a:lnTo>
                      <a:pt x="102" y="4"/>
                    </a:lnTo>
                    <a:lnTo>
                      <a:pt x="88" y="9"/>
                    </a:lnTo>
                    <a:lnTo>
                      <a:pt x="73" y="13"/>
                    </a:lnTo>
                    <a:lnTo>
                      <a:pt x="59" y="19"/>
                    </a:lnTo>
                    <a:lnTo>
                      <a:pt x="44" y="24"/>
                    </a:lnTo>
                    <a:lnTo>
                      <a:pt x="29" y="28"/>
                    </a:lnTo>
                    <a:lnTo>
                      <a:pt x="15" y="34"/>
                    </a:lnTo>
                    <a:lnTo>
                      <a:pt x="0" y="39"/>
                    </a:lnTo>
                    <a:lnTo>
                      <a:pt x="9" y="58"/>
                    </a:lnTo>
                    <a:lnTo>
                      <a:pt x="15" y="79"/>
                    </a:lnTo>
                    <a:lnTo>
                      <a:pt x="23" y="99"/>
                    </a:lnTo>
                    <a:lnTo>
                      <a:pt x="30" y="118"/>
                    </a:lnTo>
                    <a:lnTo>
                      <a:pt x="37" y="138"/>
                    </a:lnTo>
                    <a:lnTo>
                      <a:pt x="44" y="157"/>
                    </a:lnTo>
                    <a:lnTo>
                      <a:pt x="51" y="177"/>
                    </a:lnTo>
                    <a:lnTo>
                      <a:pt x="58" y="197"/>
                    </a:lnTo>
                    <a:lnTo>
                      <a:pt x="73" y="192"/>
                    </a:lnTo>
                    <a:lnTo>
                      <a:pt x="87" y="187"/>
                    </a:lnTo>
                    <a:lnTo>
                      <a:pt x="102" y="183"/>
                    </a:lnTo>
                    <a:lnTo>
                      <a:pt x="117" y="178"/>
                    </a:lnTo>
                    <a:lnTo>
                      <a:pt x="132" y="174"/>
                    </a:lnTo>
                    <a:lnTo>
                      <a:pt x="147" y="169"/>
                    </a:lnTo>
                    <a:lnTo>
                      <a:pt x="162" y="164"/>
                    </a:lnTo>
                    <a:lnTo>
                      <a:pt x="177" y="160"/>
                    </a:lnTo>
                    <a:close/>
                  </a:path>
                </a:pathLst>
              </a:custGeom>
              <a:solidFill>
                <a:srgbClr val="0026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grpSp>
      </p:grpSp>
      <p:sp>
        <p:nvSpPr>
          <p:cNvPr id="1068128" name="Text Box 96"/>
          <p:cNvSpPr txBox="1">
            <a:spLocks noChangeArrowheads="1"/>
          </p:cNvSpPr>
          <p:nvPr/>
        </p:nvSpPr>
        <p:spPr bwMode="auto">
          <a:xfrm>
            <a:off x="3419475" y="6232525"/>
            <a:ext cx="213552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latin typeface="Berlin Sans FB" pitchFamily="34" charset="0"/>
              </a:rPr>
              <a:t>Sequential Process</a:t>
            </a:r>
          </a:p>
        </p:txBody>
      </p:sp>
      <p:sp>
        <p:nvSpPr>
          <p:cNvPr id="1068129" name="AutoShape 97"/>
          <p:cNvSpPr>
            <a:spLocks noChangeArrowheads="1"/>
          </p:cNvSpPr>
          <p:nvPr/>
        </p:nvSpPr>
        <p:spPr bwMode="auto">
          <a:xfrm>
            <a:off x="5772150" y="6242050"/>
            <a:ext cx="609600" cy="304800"/>
          </a:xfrm>
          <a:prstGeom prst="homePlate">
            <a:avLst>
              <a:gd name="adj" fmla="val 50000"/>
            </a:avLst>
          </a:prstGeom>
          <a:solidFill>
            <a:srgbClr val="33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Berlin Sans FB" pitchFamily="34" charset="0"/>
            </a:endParaRPr>
          </a:p>
        </p:txBody>
      </p:sp>
      <p:pic>
        <p:nvPicPr>
          <p:cNvPr id="1068130" name="Picture 98" descr="Memory"/>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b="17809"/>
          <a:stretch>
            <a:fillRect/>
          </a:stretch>
        </p:blipFill>
        <p:spPr>
          <a:xfrm>
            <a:off x="1993900" y="1579563"/>
            <a:ext cx="5135563" cy="2230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30612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68035"/>
                                        </p:tgtEl>
                                        <p:attrNameLst>
                                          <p:attrName>style.visibility</p:attrName>
                                        </p:attrNameLst>
                                      </p:cBhvr>
                                      <p:to>
                                        <p:strVal val="visible"/>
                                      </p:to>
                                    </p:set>
                                    <p:animEffect transition="in" filter="dissolve">
                                      <p:cBhvr>
                                        <p:cTn id="7" dur="500"/>
                                        <p:tgtEl>
                                          <p:spTgt spid="106803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68036"/>
                                        </p:tgtEl>
                                        <p:attrNameLst>
                                          <p:attrName>style.visibility</p:attrName>
                                        </p:attrNameLst>
                                      </p:cBhvr>
                                      <p:to>
                                        <p:strVal val="visible"/>
                                      </p:to>
                                    </p:set>
                                    <p:animEffect transition="in" filter="dissolve">
                                      <p:cBhvr>
                                        <p:cTn id="10" dur="500"/>
                                        <p:tgtEl>
                                          <p:spTgt spid="106803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68037"/>
                                        </p:tgtEl>
                                        <p:attrNameLst>
                                          <p:attrName>style.visibility</p:attrName>
                                        </p:attrNameLst>
                                      </p:cBhvr>
                                      <p:to>
                                        <p:strVal val="visible"/>
                                      </p:to>
                                    </p:set>
                                    <p:animEffect transition="in" filter="dissolve">
                                      <p:cBhvr>
                                        <p:cTn id="13" dur="500"/>
                                        <p:tgtEl>
                                          <p:spTgt spid="1068037"/>
                                        </p:tgtEl>
                                      </p:cBhvr>
                                    </p:animEffect>
                                  </p:childTnLst>
                                </p:cTn>
                              </p:par>
                              <p:par>
                                <p:cTn id="14" presetID="9" presetClass="entr" presetSubtype="0" fill="hold" nodeType="withEffect">
                                  <p:stCondLst>
                                    <p:cond delay="0"/>
                                  </p:stCondLst>
                                  <p:childTnLst>
                                    <p:set>
                                      <p:cBhvr>
                                        <p:cTn id="15" dur="1" fill="hold">
                                          <p:stCondLst>
                                            <p:cond delay="0"/>
                                          </p:stCondLst>
                                        </p:cTn>
                                        <p:tgtEl>
                                          <p:spTgt spid="1068038"/>
                                        </p:tgtEl>
                                        <p:attrNameLst>
                                          <p:attrName>style.visibility</p:attrName>
                                        </p:attrNameLst>
                                      </p:cBhvr>
                                      <p:to>
                                        <p:strVal val="visible"/>
                                      </p:to>
                                    </p:set>
                                    <p:animEffect transition="in" filter="dissolve">
                                      <p:cBhvr>
                                        <p:cTn id="16" dur="500"/>
                                        <p:tgtEl>
                                          <p:spTgt spid="106803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068128"/>
                                        </p:tgtEl>
                                        <p:attrNameLst>
                                          <p:attrName>style.visibility</p:attrName>
                                        </p:attrNameLst>
                                      </p:cBhvr>
                                      <p:to>
                                        <p:strVal val="visible"/>
                                      </p:to>
                                    </p:set>
                                    <p:animEffect transition="in" filter="dissolve">
                                      <p:cBhvr>
                                        <p:cTn id="21" dur="500"/>
                                        <p:tgtEl>
                                          <p:spTgt spid="106812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068129"/>
                                        </p:tgtEl>
                                        <p:attrNameLst>
                                          <p:attrName>style.visibility</p:attrName>
                                        </p:attrNameLst>
                                      </p:cBhvr>
                                      <p:to>
                                        <p:strVal val="visible"/>
                                      </p:to>
                                    </p:set>
                                    <p:animEffect transition="in" filter="dissolve">
                                      <p:cBhvr>
                                        <p:cTn id="24" dur="500"/>
                                        <p:tgtEl>
                                          <p:spTgt spid="1068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35" grpId="0"/>
      <p:bldP spid="1068036" grpId="0"/>
      <p:bldP spid="1068037" grpId="0"/>
      <p:bldP spid="1068128" grpId="0"/>
      <p:bldP spid="1068129"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058" name="Rectangle 2"/>
          <p:cNvSpPr>
            <a:spLocks noGrp="1" noChangeArrowheads="1"/>
          </p:cNvSpPr>
          <p:nvPr>
            <p:ph type="title"/>
          </p:nvPr>
        </p:nvSpPr>
        <p:spPr>
          <a:xfrm>
            <a:off x="685800" y="271463"/>
            <a:ext cx="7772400" cy="1143000"/>
          </a:xfrm>
        </p:spPr>
        <p:txBody>
          <a:bodyPr/>
          <a:lstStyle/>
          <a:p>
            <a:r>
              <a:rPr lang="en-US" sz="4000">
                <a:latin typeface="Berlin Sans FB" pitchFamily="34" charset="0"/>
              </a:rPr>
              <a:t>Information </a:t>
            </a:r>
            <a:r>
              <a:rPr lang="en-US" sz="4000" smtClean="0">
                <a:latin typeface="Berlin Sans FB" pitchFamily="34" charset="0"/>
              </a:rPr>
              <a:t>Processing Model</a:t>
            </a:r>
            <a:endParaRPr lang="en-US" sz="4000" dirty="0">
              <a:latin typeface="Berlin Sans FB" pitchFamily="34" charset="0"/>
            </a:endParaRPr>
          </a:p>
        </p:txBody>
      </p:sp>
      <p:sp>
        <p:nvSpPr>
          <p:cNvPr id="1069059" name="Rectangle 3"/>
          <p:cNvSpPr>
            <a:spLocks noGrp="1" noChangeArrowheads="1"/>
          </p:cNvSpPr>
          <p:nvPr>
            <p:ph type="body" sz="half" idx="1"/>
          </p:nvPr>
        </p:nvSpPr>
        <p:spPr>
          <a:xfrm>
            <a:off x="609600" y="1595438"/>
            <a:ext cx="7872413" cy="1300162"/>
          </a:xfrm>
        </p:spPr>
        <p:txBody>
          <a:bodyPr/>
          <a:lstStyle/>
          <a:p>
            <a:pPr marL="0" indent="0" algn="ctr">
              <a:lnSpc>
                <a:spcPct val="90000"/>
              </a:lnSpc>
              <a:buFont typeface="Wingdings" pitchFamily="2" charset="2"/>
              <a:buNone/>
            </a:pPr>
            <a:r>
              <a:rPr lang="en-US" altLang="en-US" sz="2800" dirty="0">
                <a:latin typeface="Berlin Sans FB" pitchFamily="34" charset="0"/>
              </a:rPr>
              <a:t>Atkinson-</a:t>
            </a:r>
            <a:r>
              <a:rPr lang="en-US" altLang="en-US" sz="2800" dirty="0" err="1">
                <a:latin typeface="Berlin Sans FB" pitchFamily="34" charset="0"/>
              </a:rPr>
              <a:t>Schiffrin</a:t>
            </a:r>
            <a:r>
              <a:rPr lang="en-US" altLang="en-US" sz="2800" dirty="0">
                <a:latin typeface="Berlin Sans FB" pitchFamily="34" charset="0"/>
              </a:rPr>
              <a:t> (1968) three-stage model of memory includes a)</a:t>
            </a:r>
            <a:r>
              <a:rPr lang="en-US" altLang="en-US" sz="2800" dirty="0">
                <a:solidFill>
                  <a:srgbClr val="0000FF"/>
                </a:solidFill>
                <a:latin typeface="Berlin Sans FB" pitchFamily="34" charset="0"/>
              </a:rPr>
              <a:t> </a:t>
            </a:r>
            <a:r>
              <a:rPr lang="en-US" altLang="en-US" sz="2800" dirty="0">
                <a:solidFill>
                  <a:srgbClr val="FFFF00"/>
                </a:solidFill>
                <a:latin typeface="Berlin Sans FB" pitchFamily="34" charset="0"/>
              </a:rPr>
              <a:t>sensory memory</a:t>
            </a:r>
            <a:r>
              <a:rPr lang="en-US" altLang="en-US" sz="2800" dirty="0">
                <a:latin typeface="Berlin Sans FB" pitchFamily="34" charset="0"/>
              </a:rPr>
              <a:t>,</a:t>
            </a:r>
            <a:r>
              <a:rPr lang="en-US" altLang="en-US" sz="2800" dirty="0">
                <a:solidFill>
                  <a:srgbClr val="0000FF"/>
                </a:solidFill>
                <a:latin typeface="Berlin Sans FB" pitchFamily="34" charset="0"/>
              </a:rPr>
              <a:t> </a:t>
            </a:r>
            <a:r>
              <a:rPr lang="en-US" altLang="en-US" sz="2800" dirty="0">
                <a:latin typeface="Berlin Sans FB" pitchFamily="34" charset="0"/>
              </a:rPr>
              <a:t>b)</a:t>
            </a:r>
            <a:r>
              <a:rPr lang="en-US" altLang="en-US" sz="2800" dirty="0">
                <a:solidFill>
                  <a:srgbClr val="0000FF"/>
                </a:solidFill>
                <a:latin typeface="Berlin Sans FB" pitchFamily="34" charset="0"/>
              </a:rPr>
              <a:t> </a:t>
            </a:r>
            <a:r>
              <a:rPr lang="en-US" altLang="en-US" sz="2800" dirty="0">
                <a:solidFill>
                  <a:srgbClr val="FFFF00"/>
                </a:solidFill>
                <a:latin typeface="Berlin Sans FB" pitchFamily="34" charset="0"/>
              </a:rPr>
              <a:t>short-term</a:t>
            </a:r>
            <a:r>
              <a:rPr lang="en-US" altLang="en-US" sz="2800" dirty="0">
                <a:solidFill>
                  <a:srgbClr val="0000FF"/>
                </a:solidFill>
                <a:latin typeface="Berlin Sans FB" pitchFamily="34" charset="0"/>
              </a:rPr>
              <a:t> </a:t>
            </a:r>
            <a:r>
              <a:rPr lang="en-US" altLang="en-US" sz="2800" dirty="0">
                <a:solidFill>
                  <a:srgbClr val="FFFF00"/>
                </a:solidFill>
                <a:latin typeface="Berlin Sans FB" pitchFamily="34" charset="0"/>
              </a:rPr>
              <a:t>memory</a:t>
            </a:r>
            <a:r>
              <a:rPr lang="en-US" altLang="en-US" sz="2800" dirty="0">
                <a:latin typeface="Berlin Sans FB" pitchFamily="34" charset="0"/>
              </a:rPr>
              <a:t> and c)</a:t>
            </a:r>
            <a:r>
              <a:rPr lang="en-US" altLang="en-US" sz="2800" dirty="0">
                <a:solidFill>
                  <a:srgbClr val="0000FF"/>
                </a:solidFill>
                <a:latin typeface="Berlin Sans FB" pitchFamily="34" charset="0"/>
              </a:rPr>
              <a:t> </a:t>
            </a:r>
            <a:r>
              <a:rPr lang="en-US" altLang="en-US" sz="2800" dirty="0">
                <a:solidFill>
                  <a:srgbClr val="FFFF00"/>
                </a:solidFill>
                <a:latin typeface="Berlin Sans FB" pitchFamily="34" charset="0"/>
              </a:rPr>
              <a:t>long-term memory</a:t>
            </a:r>
            <a:r>
              <a:rPr lang="en-US" altLang="en-US" sz="2800" dirty="0">
                <a:latin typeface="Berlin Sans FB" pitchFamily="34" charset="0"/>
              </a:rPr>
              <a:t>.</a:t>
            </a:r>
            <a:endParaRPr lang="en-US" sz="2800" dirty="0">
              <a:latin typeface="Berlin Sans FB" pitchFamily="34" charset="0"/>
            </a:endParaRPr>
          </a:p>
        </p:txBody>
      </p:sp>
      <p:pic>
        <p:nvPicPr>
          <p:cNvPr id="1069060" name="Picture 4" descr="12673_MyersPsy8e_fi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62000" y="3040063"/>
            <a:ext cx="7577138" cy="35131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69061" name="Text Box 5"/>
          <p:cNvSpPr txBox="1">
            <a:spLocks noChangeArrowheads="1"/>
          </p:cNvSpPr>
          <p:nvPr/>
        </p:nvSpPr>
        <p:spPr bwMode="auto">
          <a:xfrm rot="16200000">
            <a:off x="2077594" y="4989984"/>
            <a:ext cx="1864613"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900" dirty="0">
                <a:latin typeface="Berlin Sans FB" pitchFamily="34" charset="0"/>
              </a:rPr>
              <a:t>Bob </a:t>
            </a:r>
            <a:r>
              <a:rPr lang="en-US" sz="900" dirty="0" err="1">
                <a:latin typeface="Berlin Sans FB" pitchFamily="34" charset="0"/>
              </a:rPr>
              <a:t>Daemmrich</a:t>
            </a:r>
            <a:r>
              <a:rPr lang="en-US" sz="900" dirty="0">
                <a:latin typeface="Berlin Sans FB" pitchFamily="34" charset="0"/>
              </a:rPr>
              <a:t>/ The Image Works</a:t>
            </a:r>
          </a:p>
        </p:txBody>
      </p:sp>
      <p:sp>
        <p:nvSpPr>
          <p:cNvPr id="1069062" name="Text Box 6"/>
          <p:cNvSpPr txBox="1">
            <a:spLocks noChangeArrowheads="1"/>
          </p:cNvSpPr>
          <p:nvPr/>
        </p:nvSpPr>
        <p:spPr bwMode="auto">
          <a:xfrm rot="16200000">
            <a:off x="4515994" y="4913784"/>
            <a:ext cx="1864613"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900" dirty="0">
                <a:latin typeface="Berlin Sans FB" pitchFamily="34" charset="0"/>
              </a:rPr>
              <a:t>Bob </a:t>
            </a:r>
            <a:r>
              <a:rPr lang="en-US" sz="900" dirty="0" err="1">
                <a:latin typeface="Berlin Sans FB" pitchFamily="34" charset="0"/>
              </a:rPr>
              <a:t>Daemmrich</a:t>
            </a:r>
            <a:r>
              <a:rPr lang="en-US" sz="900" dirty="0">
                <a:latin typeface="Berlin Sans FB" pitchFamily="34" charset="0"/>
              </a:rPr>
              <a:t>/ The Image Works</a:t>
            </a:r>
          </a:p>
        </p:txBody>
      </p:sp>
      <p:sp>
        <p:nvSpPr>
          <p:cNvPr id="1069063" name="Text Box 7"/>
          <p:cNvSpPr txBox="1">
            <a:spLocks noChangeArrowheads="1"/>
          </p:cNvSpPr>
          <p:nvPr/>
        </p:nvSpPr>
        <p:spPr bwMode="auto">
          <a:xfrm rot="16200000">
            <a:off x="7214330" y="4887397"/>
            <a:ext cx="17860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900" dirty="0">
                <a:latin typeface="Berlin Sans FB" pitchFamily="34" charset="0"/>
              </a:rPr>
              <a:t>Frank </a:t>
            </a:r>
            <a:r>
              <a:rPr lang="en-US" sz="900" dirty="0" err="1">
                <a:latin typeface="Berlin Sans FB" pitchFamily="34" charset="0"/>
              </a:rPr>
              <a:t>Wartenberg</a:t>
            </a:r>
            <a:r>
              <a:rPr lang="en-US" sz="900" dirty="0">
                <a:latin typeface="Berlin Sans FB" pitchFamily="34" charset="0"/>
              </a:rPr>
              <a:t>/ Picture Press/</a:t>
            </a:r>
          </a:p>
          <a:p>
            <a:r>
              <a:rPr lang="en-US" sz="900" dirty="0">
                <a:latin typeface="Berlin Sans FB" pitchFamily="34" charset="0"/>
              </a:rPr>
              <a:t> Corbis</a:t>
            </a:r>
          </a:p>
        </p:txBody>
      </p:sp>
    </p:spTree>
    <p:extLst>
      <p:ext uri="{BB962C8B-B14F-4D97-AF65-F5344CB8AC3E}">
        <p14:creationId xmlns:p14="http://schemas.microsoft.com/office/powerpoint/2010/main" val="3887616276"/>
      </p:ext>
    </p:extLst>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106" name="Rectangle 2"/>
          <p:cNvSpPr>
            <a:spLocks noGrp="1" noChangeArrowheads="1"/>
          </p:cNvSpPr>
          <p:nvPr>
            <p:ph type="title"/>
          </p:nvPr>
        </p:nvSpPr>
        <p:spPr>
          <a:xfrm>
            <a:off x="685800" y="0"/>
            <a:ext cx="7772400" cy="1143000"/>
          </a:xfrm>
        </p:spPr>
        <p:txBody>
          <a:bodyPr/>
          <a:lstStyle/>
          <a:p>
            <a:r>
              <a:rPr lang="en-US" sz="4000" dirty="0">
                <a:latin typeface="Berlin Sans FB" pitchFamily="34" charset="0"/>
              </a:rPr>
              <a:t>Problems with the Model</a:t>
            </a:r>
          </a:p>
        </p:txBody>
      </p:sp>
      <p:sp>
        <p:nvSpPr>
          <p:cNvPr id="1071107" name="Rectangle 3"/>
          <p:cNvSpPr>
            <a:spLocks noGrp="1" noChangeArrowheads="1"/>
          </p:cNvSpPr>
          <p:nvPr>
            <p:ph type="body" idx="1"/>
          </p:nvPr>
        </p:nvSpPr>
        <p:spPr>
          <a:xfrm>
            <a:off x="228600" y="1143000"/>
            <a:ext cx="8686799" cy="5562600"/>
          </a:xfrm>
        </p:spPr>
        <p:txBody>
          <a:bodyPr/>
          <a:lstStyle/>
          <a:p>
            <a:pPr marL="609600" indent="-609600">
              <a:buFont typeface="Wingdings" pitchFamily="2" charset="2"/>
              <a:buAutoNum type="arabicPeriod"/>
            </a:pPr>
            <a:r>
              <a:rPr lang="en-US" altLang="en-US" sz="3000" dirty="0"/>
              <a:t>Some information skips the first two stages and enters long-term memory automatically.</a:t>
            </a:r>
          </a:p>
          <a:p>
            <a:pPr marL="609600" indent="-609600">
              <a:buFont typeface="Wingdings" pitchFamily="2" charset="2"/>
              <a:buAutoNum type="arabicPeriod"/>
            </a:pPr>
            <a:r>
              <a:rPr lang="en-US" sz="3000" dirty="0" smtClean="0"/>
              <a:t>The model is linear and doesn’t account for all memory stores (some people whose memories do not seem to decay may have more memory stores than others)</a:t>
            </a:r>
          </a:p>
          <a:p>
            <a:pPr marL="609600" indent="-609600">
              <a:buFont typeface="Wingdings" pitchFamily="2" charset="2"/>
              <a:buAutoNum type="arabicPeriod"/>
            </a:pPr>
            <a:r>
              <a:rPr lang="en-US" sz="3000" dirty="0" smtClean="0"/>
              <a:t>Some rare cases people have damage to STM and LTM is not affected (how possible?)</a:t>
            </a:r>
            <a:endParaRPr lang="en-US" sz="3000" dirty="0"/>
          </a:p>
          <a:p>
            <a:pPr marL="609600" indent="-609600">
              <a:buFont typeface="Wingdings" pitchFamily="2" charset="2"/>
              <a:buAutoNum type="arabicPeriod"/>
            </a:pPr>
            <a:r>
              <a:rPr lang="en-US" sz="3000" dirty="0"/>
              <a:t>The nature of short-term memory is more </a:t>
            </a:r>
            <a:r>
              <a:rPr lang="en-US" sz="3000" dirty="0" smtClean="0"/>
              <a:t>complex---gives rise to “working memory” model by </a:t>
            </a:r>
            <a:r>
              <a:rPr lang="en-US" sz="3000" dirty="0" err="1" smtClean="0"/>
              <a:t>Baddeley</a:t>
            </a:r>
            <a:endParaRPr lang="en-US" sz="3000" dirty="0"/>
          </a:p>
        </p:txBody>
      </p:sp>
    </p:spTree>
    <p:extLst>
      <p:ext uri="{BB962C8B-B14F-4D97-AF65-F5344CB8AC3E}">
        <p14:creationId xmlns:p14="http://schemas.microsoft.com/office/powerpoint/2010/main" val="1326444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11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11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11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711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130" name="Rectangle 2"/>
          <p:cNvSpPr>
            <a:spLocks noGrp="1" noChangeArrowheads="1"/>
          </p:cNvSpPr>
          <p:nvPr>
            <p:ph type="title"/>
          </p:nvPr>
        </p:nvSpPr>
        <p:spPr>
          <a:xfrm>
            <a:off x="685800" y="-76200"/>
            <a:ext cx="7772400" cy="1143000"/>
          </a:xfrm>
        </p:spPr>
        <p:txBody>
          <a:bodyPr/>
          <a:lstStyle/>
          <a:p>
            <a:r>
              <a:rPr lang="en-US" sz="4000" dirty="0">
                <a:latin typeface="Berlin Sans FB" pitchFamily="34" charset="0"/>
              </a:rPr>
              <a:t>Working Memory</a:t>
            </a:r>
          </a:p>
        </p:txBody>
      </p:sp>
      <p:sp>
        <p:nvSpPr>
          <p:cNvPr id="1072131" name="Rectangle 3"/>
          <p:cNvSpPr>
            <a:spLocks noGrp="1" noChangeArrowheads="1"/>
          </p:cNvSpPr>
          <p:nvPr>
            <p:ph type="body" sz="half" idx="1"/>
          </p:nvPr>
        </p:nvSpPr>
        <p:spPr>
          <a:xfrm>
            <a:off x="0" y="762000"/>
            <a:ext cx="9067800" cy="1371600"/>
          </a:xfrm>
        </p:spPr>
        <p:txBody>
          <a:bodyPr/>
          <a:lstStyle/>
          <a:p>
            <a:pPr marL="0" indent="0" algn="ctr">
              <a:lnSpc>
                <a:spcPct val="90000"/>
              </a:lnSpc>
              <a:buFont typeface="Wingdings" pitchFamily="2" charset="2"/>
              <a:buNone/>
            </a:pPr>
            <a:r>
              <a:rPr lang="en-US" altLang="en-US" sz="2800" dirty="0">
                <a:latin typeface="Berlin Sans FB" pitchFamily="34" charset="0"/>
              </a:rPr>
              <a:t>Alan </a:t>
            </a:r>
            <a:r>
              <a:rPr lang="en-US" altLang="en-US" sz="2800" dirty="0" err="1">
                <a:latin typeface="Berlin Sans FB" pitchFamily="34" charset="0"/>
              </a:rPr>
              <a:t>Baddeley</a:t>
            </a:r>
            <a:r>
              <a:rPr lang="en-US" altLang="en-US" sz="2800" dirty="0">
                <a:latin typeface="Berlin Sans FB" pitchFamily="34" charset="0"/>
              </a:rPr>
              <a:t> (2002) proposes working memory to contain </a:t>
            </a:r>
            <a:r>
              <a:rPr lang="en-US" altLang="en-US" sz="2800" dirty="0" smtClean="0">
                <a:latin typeface="Berlin Sans FB" pitchFamily="34" charset="0"/>
              </a:rPr>
              <a:t>auditory and visual </a:t>
            </a:r>
            <a:r>
              <a:rPr lang="en-US" altLang="en-US" sz="2800" dirty="0">
                <a:latin typeface="Berlin Sans FB" pitchFamily="34" charset="0"/>
              </a:rPr>
              <a:t>processing </a:t>
            </a:r>
            <a:r>
              <a:rPr lang="en-US" altLang="en-US" sz="2800" dirty="0" smtClean="0">
                <a:latin typeface="Berlin Sans FB" pitchFamily="34" charset="0"/>
              </a:rPr>
              <a:t>areas controlled </a:t>
            </a:r>
            <a:r>
              <a:rPr lang="en-US" altLang="en-US" sz="2800" dirty="0">
                <a:latin typeface="Berlin Sans FB" pitchFamily="34" charset="0"/>
              </a:rPr>
              <a:t>by central </a:t>
            </a:r>
            <a:r>
              <a:rPr lang="en-US" altLang="en-US" sz="2800" dirty="0" smtClean="0">
                <a:latin typeface="Berlin Sans FB" pitchFamily="34" charset="0"/>
              </a:rPr>
              <a:t>executive through an episodic </a:t>
            </a:r>
            <a:r>
              <a:rPr lang="en-US" altLang="en-US" sz="2800" dirty="0">
                <a:latin typeface="Berlin Sans FB" pitchFamily="34" charset="0"/>
              </a:rPr>
              <a:t>buffer.</a:t>
            </a:r>
            <a:endParaRPr lang="en-US" sz="2800" dirty="0">
              <a:latin typeface="Berlin Sans FB" pitchFamily="34" charset="0"/>
            </a:endParaRPr>
          </a:p>
        </p:txBody>
      </p:sp>
      <p:pic>
        <p:nvPicPr>
          <p:cNvPr id="1072132" name="Picture 4" descr="12673_MyersPsy8e_fi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600200" y="1981200"/>
            <a:ext cx="5941389" cy="48483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3105751"/>
      </p:ext>
    </p:extLst>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AP info…</a:t>
            </a:r>
            <a:endParaRPr lang="en-US" dirty="0"/>
          </a:p>
        </p:txBody>
      </p:sp>
      <p:sp>
        <p:nvSpPr>
          <p:cNvPr id="7" name="Content Placeholder 6"/>
          <p:cNvSpPr>
            <a:spLocks noGrp="1"/>
          </p:cNvSpPr>
          <p:nvPr>
            <p:ph idx="1"/>
          </p:nvPr>
        </p:nvSpPr>
        <p:spPr/>
        <p:txBody>
          <a:bodyPr/>
          <a:lstStyle/>
          <a:p>
            <a:r>
              <a:rPr lang="en-US" dirty="0" smtClean="0"/>
              <a:t>What is the difference between the “information processing model” (</a:t>
            </a:r>
            <a:r>
              <a:rPr lang="en-US" altLang="en-US" dirty="0" smtClean="0">
                <a:latin typeface="Berlin Sans FB" pitchFamily="34" charset="0"/>
              </a:rPr>
              <a:t>Atkinson-</a:t>
            </a:r>
            <a:r>
              <a:rPr lang="en-US" altLang="en-US" dirty="0" err="1" smtClean="0">
                <a:latin typeface="Berlin Sans FB" pitchFamily="34" charset="0"/>
              </a:rPr>
              <a:t>Schiffrin</a:t>
            </a:r>
            <a:r>
              <a:rPr lang="en-US" altLang="en-US" dirty="0" smtClean="0">
                <a:latin typeface="Berlin Sans FB" pitchFamily="34" charset="0"/>
              </a:rPr>
              <a:t>) </a:t>
            </a:r>
            <a:r>
              <a:rPr lang="en-US" dirty="0" smtClean="0"/>
              <a:t>and the “working memory” (</a:t>
            </a:r>
            <a:r>
              <a:rPr lang="en-US" dirty="0" err="1" smtClean="0"/>
              <a:t>Baddeley</a:t>
            </a:r>
            <a:r>
              <a:rPr lang="en-US" dirty="0" smtClean="0"/>
              <a:t>)? </a:t>
            </a:r>
          </a:p>
          <a:p>
            <a:r>
              <a:rPr lang="en-US" dirty="0" smtClean="0"/>
              <a:t>Role of schemas and</a:t>
            </a:r>
          </a:p>
          <a:p>
            <a:pPr>
              <a:buNone/>
            </a:pPr>
            <a:r>
              <a:rPr lang="en-US" dirty="0" smtClean="0"/>
              <a:t>		attention</a:t>
            </a:r>
          </a:p>
        </p:txBody>
      </p:sp>
      <p:pic>
        <p:nvPicPr>
          <p:cNvPr id="1074178" name="Picture 2" descr="C:\Documents and Settings\means\Local Settings\Temporary Internet Files\Content.IE5\YJ5LNBSO\MP90042359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6286" y="3810000"/>
            <a:ext cx="4027714"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56161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a:xfrm>
            <a:off x="0" y="533400"/>
            <a:ext cx="9144000" cy="1886857"/>
          </a:xfrm>
        </p:spPr>
        <p:txBody>
          <a:bodyPr>
            <a:normAutofit/>
          </a:bodyPr>
          <a:lstStyle/>
          <a:p>
            <a:pPr eaLnBrk="1" hangingPunct="1"/>
            <a:r>
              <a:rPr lang="en-US" altLang="en-US" sz="5400" dirty="0" smtClean="0">
                <a:solidFill>
                  <a:schemeClr val="tx1"/>
                </a:solidFill>
                <a:latin typeface="Berlin Sans FB" pitchFamily="34" charset="0"/>
              </a:rPr>
              <a:t>Encoding: Getting Info. in</a:t>
            </a:r>
            <a:endParaRPr lang="en-US" sz="4000" dirty="0" smtClean="0">
              <a:solidFill>
                <a:schemeClr val="tx1"/>
              </a:solidFill>
              <a:latin typeface="Berlin Sans FB" pitchFamily="34" charset="0"/>
              <a:cs typeface="Times" charset="0"/>
            </a:endParaRPr>
          </a:p>
        </p:txBody>
      </p:sp>
      <p:sp>
        <p:nvSpPr>
          <p:cNvPr id="2" name="TextBox 1"/>
          <p:cNvSpPr txBox="1"/>
          <p:nvPr/>
        </p:nvSpPr>
        <p:spPr>
          <a:xfrm>
            <a:off x="1600200" y="2438400"/>
            <a:ext cx="6096000" cy="2554545"/>
          </a:xfrm>
          <a:prstGeom prst="rect">
            <a:avLst/>
          </a:prstGeom>
          <a:noFill/>
        </p:spPr>
        <p:txBody>
          <a:bodyPr wrap="square" rtlCol="0">
            <a:spAutoFit/>
          </a:bodyPr>
          <a:lstStyle/>
          <a:p>
            <a:pPr marL="285750" lvl="0" indent="-285750">
              <a:buFont typeface="Wingdings" pitchFamily="2" charset="2"/>
              <a:buChar char="§"/>
            </a:pPr>
            <a:r>
              <a:rPr lang="en-US" sz="3200" dirty="0">
                <a:latin typeface="Berlin Sans FB" pitchFamily="34" charset="0"/>
              </a:rPr>
              <a:t>Types of processing</a:t>
            </a:r>
          </a:p>
          <a:p>
            <a:pPr marL="285750" lvl="0" indent="-285750">
              <a:buFont typeface="Wingdings" pitchFamily="2" charset="2"/>
              <a:buChar char="§"/>
            </a:pPr>
            <a:r>
              <a:rPr lang="en-US" sz="3200" dirty="0">
                <a:latin typeface="Berlin Sans FB" pitchFamily="34" charset="0"/>
              </a:rPr>
              <a:t>Memory effects</a:t>
            </a:r>
          </a:p>
          <a:p>
            <a:pPr marL="285750" lvl="0" indent="-285750">
              <a:buFont typeface="Wingdings" pitchFamily="2" charset="2"/>
              <a:buChar char="§"/>
            </a:pPr>
            <a:r>
              <a:rPr lang="en-US" sz="3200" dirty="0">
                <a:latin typeface="Berlin Sans FB" pitchFamily="34" charset="0"/>
              </a:rPr>
              <a:t>Ways we encode</a:t>
            </a:r>
          </a:p>
          <a:p>
            <a:pPr marL="285750" lvl="0" indent="-285750">
              <a:buFont typeface="Wingdings" pitchFamily="2" charset="2"/>
              <a:buChar char="§"/>
            </a:pPr>
            <a:r>
              <a:rPr lang="en-US" sz="3200" dirty="0">
                <a:latin typeface="Berlin Sans FB" pitchFamily="34" charset="0"/>
              </a:rPr>
              <a:t>Mnemonic devices</a:t>
            </a:r>
          </a:p>
          <a:p>
            <a:pPr marL="285750" indent="-285750">
              <a:buFont typeface="Wingdings" pitchFamily="2" charset="2"/>
              <a:buChar char="§"/>
            </a:pPr>
            <a:endParaRPr lang="en-US" sz="3200" dirty="0">
              <a:latin typeface="Berlin Sans FB" pitchFamily="34" charset="0"/>
            </a:endParaRPr>
          </a:p>
        </p:txBody>
      </p:sp>
    </p:spTree>
    <p:extLst>
      <p:ext uri="{BB962C8B-B14F-4D97-AF65-F5344CB8AC3E}">
        <p14:creationId xmlns:p14="http://schemas.microsoft.com/office/powerpoint/2010/main" val="1738804821"/>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671513" y="271463"/>
            <a:ext cx="7772400" cy="1143000"/>
          </a:xfrm>
        </p:spPr>
        <p:txBody>
          <a:bodyPr>
            <a:normAutofit fontScale="90000"/>
          </a:bodyPr>
          <a:lstStyle/>
          <a:p>
            <a:pPr eaLnBrk="1" hangingPunct="1"/>
            <a:r>
              <a:rPr lang="en-US" sz="4000" dirty="0" smtClean="0">
                <a:latin typeface="Berlin Sans FB" pitchFamily="34" charset="0"/>
              </a:rPr>
              <a:t>Encoding: Getting Information In</a:t>
            </a:r>
          </a:p>
        </p:txBody>
      </p:sp>
      <p:sp>
        <p:nvSpPr>
          <p:cNvPr id="5124" name="Text Box 3"/>
          <p:cNvSpPr txBox="1">
            <a:spLocks noChangeArrowheads="1"/>
          </p:cNvSpPr>
          <p:nvPr/>
        </p:nvSpPr>
        <p:spPr bwMode="auto">
          <a:xfrm>
            <a:off x="2847975" y="1600200"/>
            <a:ext cx="3429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dirty="0">
                <a:latin typeface="Berlin Sans FB" pitchFamily="34" charset="0"/>
              </a:rPr>
              <a:t>How We Encode</a:t>
            </a:r>
          </a:p>
        </p:txBody>
      </p:sp>
      <p:sp>
        <p:nvSpPr>
          <p:cNvPr id="5125" name="Rectangle 4"/>
          <p:cNvSpPr>
            <a:spLocks noChangeArrowheads="1"/>
          </p:cNvSpPr>
          <p:nvPr/>
        </p:nvSpPr>
        <p:spPr bwMode="auto">
          <a:xfrm>
            <a:off x="685800" y="2438400"/>
            <a:ext cx="77724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Font typeface="Wingdings" pitchFamily="2" charset="2"/>
              <a:buAutoNum type="arabicPeriod"/>
            </a:pPr>
            <a:r>
              <a:rPr lang="en-US" sz="2800" dirty="0">
                <a:latin typeface="Berlin Sans FB" pitchFamily="34" charset="0"/>
              </a:rPr>
              <a:t>Some information (route to your school) is automatically processed.</a:t>
            </a:r>
          </a:p>
          <a:p>
            <a:pPr marL="609600" indent="-609600">
              <a:spcBef>
                <a:spcPct val="20000"/>
              </a:spcBef>
              <a:buFont typeface="Wingdings" pitchFamily="2" charset="2"/>
              <a:buAutoNum type="arabicPeriod"/>
            </a:pPr>
            <a:endParaRPr lang="en-US" sz="2800" dirty="0">
              <a:latin typeface="Berlin Sans FB" pitchFamily="34" charset="0"/>
            </a:endParaRPr>
          </a:p>
          <a:p>
            <a:pPr marL="609600" indent="-609600">
              <a:spcBef>
                <a:spcPct val="20000"/>
              </a:spcBef>
              <a:buFont typeface="Wingdings" pitchFamily="2" charset="2"/>
              <a:buAutoNum type="arabicPeriod"/>
            </a:pPr>
            <a:r>
              <a:rPr lang="en-US" sz="2800" dirty="0">
                <a:latin typeface="Berlin Sans FB" pitchFamily="34" charset="0"/>
              </a:rPr>
              <a:t>However novel information (friend’s new cell-phone number) requires attention and effort.</a:t>
            </a:r>
          </a:p>
        </p:txBody>
      </p:sp>
    </p:spTree>
    <p:extLst>
      <p:ext uri="{BB962C8B-B14F-4D97-AF65-F5344CB8AC3E}">
        <p14:creationId xmlns:p14="http://schemas.microsoft.com/office/powerpoint/2010/main" val="3598703727"/>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671513" y="271463"/>
            <a:ext cx="7772400" cy="1143000"/>
          </a:xfrm>
        </p:spPr>
        <p:txBody>
          <a:bodyPr/>
          <a:lstStyle/>
          <a:p>
            <a:pPr eaLnBrk="1" hangingPunct="1"/>
            <a:r>
              <a:rPr lang="en-US" altLang="en-US" sz="3600" dirty="0" smtClean="0">
                <a:solidFill>
                  <a:schemeClr val="tx1"/>
                </a:solidFill>
                <a:latin typeface="Berlin Sans FB" pitchFamily="34" charset="0"/>
              </a:rPr>
              <a:t>Automatic Processing</a:t>
            </a:r>
            <a:endParaRPr lang="en-US" sz="3600" dirty="0" smtClean="0">
              <a:solidFill>
                <a:schemeClr val="tx1"/>
              </a:solidFill>
              <a:latin typeface="Berlin Sans FB" pitchFamily="34" charset="0"/>
            </a:endParaRPr>
          </a:p>
        </p:txBody>
      </p:sp>
      <p:sp>
        <p:nvSpPr>
          <p:cNvPr id="6148" name="Rectangle 3"/>
          <p:cNvSpPr>
            <a:spLocks noChangeArrowheads="1"/>
          </p:cNvSpPr>
          <p:nvPr/>
        </p:nvSpPr>
        <p:spPr bwMode="auto">
          <a:xfrm>
            <a:off x="685800" y="16002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Font typeface="Wingdings" pitchFamily="2" charset="2"/>
              <a:buNone/>
            </a:pPr>
            <a:r>
              <a:rPr lang="en-US" altLang="en-US" sz="2800" dirty="0">
                <a:latin typeface="Berlin Sans FB" pitchFamily="34" charset="0"/>
              </a:rPr>
              <a:t>Enormous amount of information is processed effortlessly </a:t>
            </a:r>
            <a:r>
              <a:rPr lang="en-US" altLang="en-US" sz="2800" dirty="0" smtClean="0">
                <a:latin typeface="Berlin Sans FB" pitchFamily="34" charset="0"/>
              </a:rPr>
              <a:t>(parallel processing) by </a:t>
            </a:r>
            <a:r>
              <a:rPr lang="en-US" altLang="en-US" sz="2800" dirty="0">
                <a:latin typeface="Berlin Sans FB" pitchFamily="34" charset="0"/>
              </a:rPr>
              <a:t>us, like:</a:t>
            </a:r>
            <a:endParaRPr lang="en-US" sz="2800" dirty="0">
              <a:latin typeface="Berlin Sans FB" pitchFamily="34" charset="0"/>
            </a:endParaRPr>
          </a:p>
        </p:txBody>
      </p:sp>
      <p:sp>
        <p:nvSpPr>
          <p:cNvPr id="6149" name="Rectangle 4"/>
          <p:cNvSpPr>
            <a:spLocks noChangeArrowheads="1"/>
          </p:cNvSpPr>
          <p:nvPr/>
        </p:nvSpPr>
        <p:spPr bwMode="auto">
          <a:xfrm>
            <a:off x="671513" y="2895600"/>
            <a:ext cx="77724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Font typeface="Wingdings" pitchFamily="2" charset="2"/>
              <a:buAutoNum type="arabicPeriod"/>
            </a:pPr>
            <a:r>
              <a:rPr lang="en-US" altLang="en-US" sz="2800" dirty="0">
                <a:solidFill>
                  <a:srgbClr val="FFFF00"/>
                </a:solidFill>
                <a:latin typeface="Berlin Sans FB" pitchFamily="34" charset="0"/>
              </a:rPr>
              <a:t>Space: </a:t>
            </a:r>
            <a:r>
              <a:rPr lang="en-US" altLang="en-US" sz="2800" dirty="0">
                <a:latin typeface="Berlin Sans FB" pitchFamily="34" charset="0"/>
              </a:rPr>
              <a:t>While reading a textbook you automatically encode place of a picture on a page.</a:t>
            </a:r>
          </a:p>
          <a:p>
            <a:pPr marL="609600" indent="-609600">
              <a:spcBef>
                <a:spcPct val="20000"/>
              </a:spcBef>
              <a:buFont typeface="Wingdings" pitchFamily="2" charset="2"/>
              <a:buAutoNum type="arabicPeriod"/>
            </a:pPr>
            <a:r>
              <a:rPr lang="en-US" sz="2800" dirty="0">
                <a:solidFill>
                  <a:srgbClr val="FFFF00"/>
                </a:solidFill>
                <a:latin typeface="Berlin Sans FB" pitchFamily="34" charset="0"/>
              </a:rPr>
              <a:t>Time: </a:t>
            </a:r>
            <a:r>
              <a:rPr lang="en-US" sz="2800" dirty="0">
                <a:latin typeface="Berlin Sans FB" pitchFamily="34" charset="0"/>
              </a:rPr>
              <a:t>We unintentionally note the events that take place in a day.</a:t>
            </a:r>
          </a:p>
          <a:p>
            <a:pPr marL="609600" indent="-609600">
              <a:spcBef>
                <a:spcPct val="20000"/>
              </a:spcBef>
              <a:buFont typeface="Wingdings" pitchFamily="2" charset="2"/>
              <a:buAutoNum type="arabicPeriod"/>
            </a:pPr>
            <a:r>
              <a:rPr lang="en-US" sz="2800" dirty="0">
                <a:solidFill>
                  <a:srgbClr val="FFFF00"/>
                </a:solidFill>
                <a:latin typeface="Berlin Sans FB" pitchFamily="34" charset="0"/>
              </a:rPr>
              <a:t>Frequency: </a:t>
            </a:r>
            <a:r>
              <a:rPr lang="en-US" sz="2800" dirty="0">
                <a:latin typeface="Berlin Sans FB" pitchFamily="34" charset="0"/>
              </a:rPr>
              <a:t>You effortlessly keep track of things that happened to you.</a:t>
            </a:r>
          </a:p>
        </p:txBody>
      </p:sp>
    </p:spTree>
    <p:extLst>
      <p:ext uri="{BB962C8B-B14F-4D97-AF65-F5344CB8AC3E}">
        <p14:creationId xmlns:p14="http://schemas.microsoft.com/office/powerpoint/2010/main" val="33234068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685800" y="257175"/>
            <a:ext cx="7772400" cy="1143000"/>
          </a:xfrm>
        </p:spPr>
        <p:txBody>
          <a:bodyPr/>
          <a:lstStyle/>
          <a:p>
            <a:pPr eaLnBrk="1" hangingPunct="1"/>
            <a:r>
              <a:rPr lang="en-US" altLang="en-US" sz="4000" dirty="0" smtClean="0">
                <a:solidFill>
                  <a:schemeClr val="tx1"/>
                </a:solidFill>
                <a:latin typeface="Berlin Sans FB" pitchFamily="34" charset="0"/>
              </a:rPr>
              <a:t>Effortful Processing</a:t>
            </a:r>
            <a:endParaRPr lang="en-US" sz="4000" dirty="0" smtClean="0">
              <a:solidFill>
                <a:schemeClr val="tx1"/>
              </a:solidFill>
              <a:latin typeface="Berlin Sans FB" pitchFamily="34" charset="0"/>
            </a:endParaRPr>
          </a:p>
        </p:txBody>
      </p:sp>
      <p:sp>
        <p:nvSpPr>
          <p:cNvPr id="7172" name="Rectangle 3"/>
          <p:cNvSpPr>
            <a:spLocks noChangeArrowheads="1"/>
          </p:cNvSpPr>
          <p:nvPr/>
        </p:nvSpPr>
        <p:spPr bwMode="auto">
          <a:xfrm>
            <a:off x="457200" y="1818541"/>
            <a:ext cx="41148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altLang="en-US" sz="2800" dirty="0">
                <a:latin typeface="Berlin Sans FB" pitchFamily="34" charset="0"/>
              </a:rPr>
              <a:t>Novel information committed to memory requires effort, like learning a concept from a text. Such processing leads to durable and accessible memories</a:t>
            </a:r>
            <a:r>
              <a:rPr lang="en-US" altLang="en-US" sz="2800" dirty="0" smtClean="0">
                <a:latin typeface="Berlin Sans FB" pitchFamily="34" charset="0"/>
              </a:rPr>
              <a:t>.</a:t>
            </a:r>
          </a:p>
          <a:p>
            <a:pPr algn="ctr">
              <a:spcBef>
                <a:spcPct val="20000"/>
              </a:spcBef>
              <a:buFont typeface="Wingdings" pitchFamily="2" charset="2"/>
              <a:buNone/>
            </a:pPr>
            <a:endParaRPr lang="en-US" sz="2800" dirty="0">
              <a:latin typeface="Berlin Sans FB" pitchFamily="34" charset="0"/>
            </a:endParaRPr>
          </a:p>
          <a:p>
            <a:pPr algn="ctr">
              <a:spcBef>
                <a:spcPct val="20000"/>
              </a:spcBef>
              <a:buFont typeface="Wingdings" pitchFamily="2" charset="2"/>
              <a:buNone/>
            </a:pPr>
            <a:r>
              <a:rPr lang="en-US" sz="2800" dirty="0" smtClean="0">
                <a:latin typeface="Berlin Sans FB" pitchFamily="34" charset="0"/>
              </a:rPr>
              <a:t>Leads to LONG TERM POTENTIATION (LTP)</a:t>
            </a:r>
            <a:endParaRPr lang="en-US" sz="2800" dirty="0">
              <a:latin typeface="Berlin Sans FB" pitchFamily="34" charset="0"/>
            </a:endParaRPr>
          </a:p>
        </p:txBody>
      </p:sp>
      <p:pic>
        <p:nvPicPr>
          <p:cNvPr id="1074178" name="Picture 2" descr="http://worthpublishers.com/catalog/static/worth/myers/images/covers/p8em-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799" y="1600200"/>
            <a:ext cx="2980553" cy="3676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546521"/>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671513" y="257175"/>
            <a:ext cx="7772400" cy="1143000"/>
          </a:xfrm>
        </p:spPr>
        <p:txBody>
          <a:bodyPr/>
          <a:lstStyle/>
          <a:p>
            <a:pPr eaLnBrk="1" hangingPunct="1"/>
            <a:r>
              <a:rPr lang="en-US" sz="4000" dirty="0" smtClean="0">
                <a:latin typeface="Berlin Sans FB" pitchFamily="34" charset="0"/>
              </a:rPr>
              <a:t>Rehearsal</a:t>
            </a:r>
          </a:p>
        </p:txBody>
      </p:sp>
      <p:sp>
        <p:nvSpPr>
          <p:cNvPr id="8196" name="Rectangle 3"/>
          <p:cNvSpPr>
            <a:spLocks noChangeArrowheads="1"/>
          </p:cNvSpPr>
          <p:nvPr/>
        </p:nvSpPr>
        <p:spPr bwMode="auto">
          <a:xfrm>
            <a:off x="576263" y="1657350"/>
            <a:ext cx="3924300"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dirty="0">
                <a:latin typeface="Berlin Sans FB" pitchFamily="34" charset="0"/>
              </a:rPr>
              <a:t>Effortful learning usually requires rehearsal or conscious repetition. </a:t>
            </a:r>
          </a:p>
          <a:p>
            <a:pPr algn="ctr"/>
            <a:endParaRPr lang="en-US" altLang="en-US" sz="2800" dirty="0">
              <a:latin typeface="Berlin Sans FB" pitchFamily="34" charset="0"/>
            </a:endParaRPr>
          </a:p>
          <a:p>
            <a:pPr algn="ctr"/>
            <a:r>
              <a:rPr lang="en-US" altLang="en-US" sz="2800" dirty="0" err="1">
                <a:latin typeface="Berlin Sans FB" pitchFamily="34" charset="0"/>
              </a:rPr>
              <a:t>Ebbinghaus</a:t>
            </a:r>
            <a:r>
              <a:rPr lang="en-US" altLang="en-US" sz="2800" dirty="0">
                <a:latin typeface="Berlin Sans FB" pitchFamily="34" charset="0"/>
              </a:rPr>
              <a:t> studied rehearsal by using </a:t>
            </a:r>
            <a:r>
              <a:rPr lang="en-US" altLang="en-US" sz="2800" dirty="0">
                <a:solidFill>
                  <a:schemeClr val="tx2">
                    <a:lumMod val="75000"/>
                  </a:schemeClr>
                </a:solidFill>
                <a:latin typeface="Berlin Sans FB" pitchFamily="34" charset="0"/>
              </a:rPr>
              <a:t>nonsense syllables</a:t>
            </a:r>
            <a:r>
              <a:rPr lang="en-US" altLang="en-US" sz="2800" dirty="0">
                <a:latin typeface="Berlin Sans FB" pitchFamily="34" charset="0"/>
              </a:rPr>
              <a:t>: TUV YOF GEK </a:t>
            </a:r>
            <a:r>
              <a:rPr lang="en-US" altLang="en-US" sz="2800" dirty="0" smtClean="0">
                <a:latin typeface="Berlin Sans FB" pitchFamily="34" charset="0"/>
              </a:rPr>
              <a:t>XOZ</a:t>
            </a:r>
          </a:p>
          <a:p>
            <a:pPr algn="ctr"/>
            <a:endParaRPr lang="en-US" altLang="en-US" sz="2800" dirty="0">
              <a:latin typeface="Berlin Sans FB" pitchFamily="34" charset="0"/>
            </a:endParaRPr>
          </a:p>
          <a:p>
            <a:pPr algn="ctr"/>
            <a:r>
              <a:rPr lang="en-US" altLang="en-US" sz="2800" dirty="0" smtClean="0">
                <a:latin typeface="Berlin Sans FB" pitchFamily="34" charset="0"/>
              </a:rPr>
              <a:t>He also came up with the “forgetting curve”</a:t>
            </a:r>
            <a:endParaRPr lang="en-US" altLang="en-US" sz="2800" dirty="0">
              <a:latin typeface="Berlin Sans FB" pitchFamily="34" charset="0"/>
            </a:endParaRPr>
          </a:p>
        </p:txBody>
      </p:sp>
      <p:sp>
        <p:nvSpPr>
          <p:cNvPr id="8197" name="Rectangle 4"/>
          <p:cNvSpPr>
            <a:spLocks noChangeArrowheads="1"/>
          </p:cNvSpPr>
          <p:nvPr/>
        </p:nvSpPr>
        <p:spPr bwMode="auto">
          <a:xfrm>
            <a:off x="5278052" y="5775325"/>
            <a:ext cx="250902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latin typeface="Berlin Sans FB" pitchFamily="34" charset="0"/>
              </a:rPr>
              <a:t>Hermann </a:t>
            </a:r>
            <a:r>
              <a:rPr lang="en-US" sz="2000" dirty="0" err="1">
                <a:latin typeface="Berlin Sans FB" pitchFamily="34" charset="0"/>
              </a:rPr>
              <a:t>Ebbinghaus</a:t>
            </a:r>
            <a:endParaRPr lang="en-US" sz="2000" dirty="0">
              <a:latin typeface="Berlin Sans FB" pitchFamily="34" charset="0"/>
            </a:endParaRPr>
          </a:p>
          <a:p>
            <a:pPr algn="ctr"/>
            <a:r>
              <a:rPr lang="en-US" sz="2000" dirty="0">
                <a:latin typeface="Berlin Sans FB" pitchFamily="34" charset="0"/>
              </a:rPr>
              <a:t>(1850-1909)</a:t>
            </a:r>
          </a:p>
        </p:txBody>
      </p:sp>
      <p:pic>
        <p:nvPicPr>
          <p:cNvPr id="8198" name="Picture 5" descr="gEbbinghau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800600" y="1676400"/>
            <a:ext cx="3378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9" name="Rectangle 6"/>
          <p:cNvSpPr>
            <a:spLocks noChangeArrowheads="1"/>
          </p:cNvSpPr>
          <p:nvPr/>
        </p:nvSpPr>
        <p:spPr bwMode="auto">
          <a:xfrm rot="5400000">
            <a:off x="7142163" y="4578350"/>
            <a:ext cx="22685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dirty="0">
                <a:latin typeface="Berlin Sans FB" pitchFamily="34" charset="0"/>
              </a:rPr>
              <a:t>http://www.isbn3-540-21358-9.de</a:t>
            </a:r>
          </a:p>
        </p:txBody>
      </p:sp>
    </p:spTree>
    <p:extLst>
      <p:ext uri="{BB962C8B-B14F-4D97-AF65-F5344CB8AC3E}">
        <p14:creationId xmlns:p14="http://schemas.microsoft.com/office/powerpoint/2010/main" val="335783658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0" name="Rectangle 2"/>
          <p:cNvSpPr>
            <a:spLocks noGrp="1" noChangeArrowheads="1"/>
          </p:cNvSpPr>
          <p:nvPr>
            <p:ph type="title"/>
          </p:nvPr>
        </p:nvSpPr>
        <p:spPr>
          <a:xfrm>
            <a:off x="685800" y="280988"/>
            <a:ext cx="7772400" cy="1143000"/>
          </a:xfrm>
        </p:spPr>
        <p:txBody>
          <a:bodyPr/>
          <a:lstStyle/>
          <a:p>
            <a:r>
              <a:rPr lang="en-US" altLang="en-US" sz="4000" dirty="0">
                <a:solidFill>
                  <a:schemeClr val="tx1"/>
                </a:solidFill>
                <a:latin typeface="Berlin Sans FB" pitchFamily="34" charset="0"/>
              </a:rPr>
              <a:t>Extinction</a:t>
            </a:r>
            <a:endParaRPr lang="en-US" sz="4000" b="1" dirty="0">
              <a:solidFill>
                <a:schemeClr val="tx1"/>
              </a:solidFill>
              <a:latin typeface="Berlin Sans FB" pitchFamily="34" charset="0"/>
            </a:endParaRPr>
          </a:p>
        </p:txBody>
      </p:sp>
      <p:sp>
        <p:nvSpPr>
          <p:cNvPr id="974851" name="Rectangle 3"/>
          <p:cNvSpPr>
            <a:spLocks noGrp="1" noChangeArrowheads="1"/>
          </p:cNvSpPr>
          <p:nvPr>
            <p:ph type="body" sz="half" idx="1"/>
          </p:nvPr>
        </p:nvSpPr>
        <p:spPr>
          <a:xfrm>
            <a:off x="671513" y="1581150"/>
            <a:ext cx="7862887" cy="1390650"/>
          </a:xfrm>
        </p:spPr>
        <p:txBody>
          <a:bodyPr/>
          <a:lstStyle/>
          <a:p>
            <a:pPr marL="0" indent="0" algn="ctr">
              <a:buFont typeface="Wingdings" pitchFamily="2" charset="2"/>
              <a:buNone/>
            </a:pPr>
            <a:r>
              <a:rPr lang="en-US" altLang="en-US" sz="2800" dirty="0">
                <a:latin typeface="Berlin Sans FB" pitchFamily="34" charset="0"/>
              </a:rPr>
              <a:t>When a </a:t>
            </a:r>
            <a:r>
              <a:rPr lang="en-US" altLang="en-US" sz="2800" dirty="0" smtClean="0">
                <a:latin typeface="Berlin Sans FB" pitchFamily="34" charset="0"/>
              </a:rPr>
              <a:t>UCS </a:t>
            </a:r>
            <a:r>
              <a:rPr lang="en-US" altLang="en-US" sz="2800" dirty="0">
                <a:latin typeface="Berlin Sans FB" pitchFamily="34" charset="0"/>
              </a:rPr>
              <a:t>(food) does not follow a CS (tone) </a:t>
            </a:r>
            <a:r>
              <a:rPr lang="en-US" altLang="en-US" sz="2800" dirty="0" smtClean="0">
                <a:latin typeface="Berlin Sans FB" pitchFamily="34" charset="0"/>
              </a:rPr>
              <a:t>the CR </a:t>
            </a:r>
            <a:r>
              <a:rPr lang="en-US" altLang="en-US" sz="2800" dirty="0">
                <a:latin typeface="Berlin Sans FB" pitchFamily="34" charset="0"/>
              </a:rPr>
              <a:t>(salivation) starts to decrease and at some point goes extinct.</a:t>
            </a:r>
            <a:endParaRPr lang="en-US" sz="2800" dirty="0">
              <a:latin typeface="Berlin Sans FB" pitchFamily="34" charset="0"/>
            </a:endParaRPr>
          </a:p>
        </p:txBody>
      </p:sp>
      <p:pic>
        <p:nvPicPr>
          <p:cNvPr id="4" name="Picture 3"/>
          <p:cNvPicPr>
            <a:picLocks noChangeAspect="1"/>
          </p:cNvPicPr>
          <p:nvPr/>
        </p:nvPicPr>
        <p:blipFill>
          <a:blip r:embed="rId3"/>
          <a:stretch>
            <a:fillRect/>
          </a:stretch>
        </p:blipFill>
        <p:spPr>
          <a:xfrm>
            <a:off x="2697791" y="2955471"/>
            <a:ext cx="3810330" cy="3578662"/>
          </a:xfrm>
          <a:prstGeom prst="rect">
            <a:avLst/>
          </a:prstGeom>
        </p:spPr>
      </p:pic>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671513" y="271463"/>
            <a:ext cx="7772400" cy="1143000"/>
          </a:xfrm>
        </p:spPr>
        <p:txBody>
          <a:bodyPr/>
          <a:lstStyle/>
          <a:p>
            <a:pPr eaLnBrk="1" hangingPunct="1"/>
            <a:r>
              <a:rPr lang="en-US" sz="4000" dirty="0" smtClean="0">
                <a:latin typeface="Berlin Sans FB" pitchFamily="34" charset="0"/>
              </a:rPr>
              <a:t>Rehearsal</a:t>
            </a:r>
          </a:p>
        </p:txBody>
      </p:sp>
      <p:sp>
        <p:nvSpPr>
          <p:cNvPr id="9221" name="Rectangle 4"/>
          <p:cNvSpPr>
            <a:spLocks noChangeArrowheads="1"/>
          </p:cNvSpPr>
          <p:nvPr/>
        </p:nvSpPr>
        <p:spPr bwMode="auto">
          <a:xfrm>
            <a:off x="304800" y="2057400"/>
            <a:ext cx="31242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800" dirty="0">
                <a:latin typeface="Berlin Sans FB" pitchFamily="34" charset="0"/>
              </a:rPr>
              <a:t>The more times the nonsense syllables were practiced on Day 1,</a:t>
            </a:r>
          </a:p>
          <a:p>
            <a:pPr algn="ctr"/>
            <a:r>
              <a:rPr lang="en-US" altLang="en-US" sz="2800" dirty="0">
                <a:latin typeface="Berlin Sans FB" pitchFamily="34" charset="0"/>
              </a:rPr>
              <a:t>the fewer repetitions were required to relearn them on Day 2.</a:t>
            </a:r>
            <a:endParaRPr lang="en-US" sz="2800" dirty="0">
              <a:latin typeface="Berlin Sans FB" pitchFamily="34" charset="0"/>
            </a:endParaRPr>
          </a:p>
        </p:txBody>
      </p:sp>
      <p:pic>
        <p:nvPicPr>
          <p:cNvPr id="2" name="Picture 1"/>
          <p:cNvPicPr>
            <a:picLocks noChangeAspect="1"/>
          </p:cNvPicPr>
          <p:nvPr/>
        </p:nvPicPr>
        <p:blipFill>
          <a:blip r:embed="rId2"/>
          <a:stretch>
            <a:fillRect/>
          </a:stretch>
        </p:blipFill>
        <p:spPr>
          <a:xfrm>
            <a:off x="3657600" y="2057400"/>
            <a:ext cx="5257800" cy="4124286"/>
          </a:xfrm>
          <a:prstGeom prst="rect">
            <a:avLst/>
          </a:prstGeom>
        </p:spPr>
      </p:pic>
    </p:spTree>
    <p:extLst>
      <p:ext uri="{BB962C8B-B14F-4D97-AF65-F5344CB8AC3E}">
        <p14:creationId xmlns:p14="http://schemas.microsoft.com/office/powerpoint/2010/main" val="1454364744"/>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685800" y="271463"/>
            <a:ext cx="7772400" cy="1143000"/>
          </a:xfrm>
        </p:spPr>
        <p:txBody>
          <a:bodyPr/>
          <a:lstStyle/>
          <a:p>
            <a:pPr eaLnBrk="1" hangingPunct="1"/>
            <a:r>
              <a:rPr lang="en-US" sz="4000" dirty="0" smtClean="0">
                <a:latin typeface="Berlin Sans FB" pitchFamily="34" charset="0"/>
              </a:rPr>
              <a:t>Memory Effects</a:t>
            </a:r>
          </a:p>
        </p:txBody>
      </p:sp>
      <p:sp>
        <p:nvSpPr>
          <p:cNvPr id="10244" name="Rectangle 3"/>
          <p:cNvSpPr>
            <a:spLocks noGrp="1" noChangeArrowheads="1"/>
          </p:cNvSpPr>
          <p:nvPr>
            <p:ph type="body" idx="1"/>
          </p:nvPr>
        </p:nvSpPr>
        <p:spPr>
          <a:xfrm>
            <a:off x="0" y="1600200"/>
            <a:ext cx="9144000" cy="4876800"/>
          </a:xfrm>
        </p:spPr>
        <p:txBody>
          <a:bodyPr/>
          <a:lstStyle/>
          <a:p>
            <a:pPr marL="609600" indent="-609600" eaLnBrk="1" hangingPunct="1">
              <a:buFont typeface="Wingdings" pitchFamily="2" charset="2"/>
              <a:buAutoNum type="arabicPeriod"/>
            </a:pPr>
            <a:r>
              <a:rPr lang="en-US" altLang="en-US" sz="2800" dirty="0" smtClean="0">
                <a:solidFill>
                  <a:srgbClr val="FFFF00"/>
                </a:solidFill>
                <a:latin typeface="Berlin Sans FB" pitchFamily="34" charset="0"/>
              </a:rPr>
              <a:t>Next-in-line-Effect:  </a:t>
            </a:r>
            <a:r>
              <a:rPr lang="en-US" sz="2800" dirty="0" smtClean="0"/>
              <a:t>that </a:t>
            </a:r>
            <a:r>
              <a:rPr lang="en-US" sz="2800" dirty="0"/>
              <a:t>a person in a group has diminished recall for the words of others who spoke immediately before or after this </a:t>
            </a:r>
            <a:r>
              <a:rPr lang="en-US" sz="2800" dirty="0" smtClean="0"/>
              <a:t>person, because we are concentrating on what we are going to say</a:t>
            </a:r>
          </a:p>
          <a:p>
            <a:pPr marL="0" indent="0" eaLnBrk="1" hangingPunct="1">
              <a:buNone/>
            </a:pPr>
            <a:endParaRPr lang="en-US" altLang="en-US" sz="2800" dirty="0" smtClean="0">
              <a:latin typeface="Berlin Sans FB" pitchFamily="34" charset="0"/>
            </a:endParaRPr>
          </a:p>
          <a:p>
            <a:pPr marL="514350" indent="-514350" eaLnBrk="1" hangingPunct="1">
              <a:buAutoNum type="arabicPeriod" startAt="2"/>
            </a:pPr>
            <a:r>
              <a:rPr lang="en-US" altLang="en-US" sz="2800" dirty="0" smtClean="0">
                <a:solidFill>
                  <a:srgbClr val="FFFF00"/>
                </a:solidFill>
                <a:latin typeface="Berlin Sans FB" pitchFamily="34" charset="0"/>
              </a:rPr>
              <a:t>Spacing Effect: </a:t>
            </a:r>
            <a:r>
              <a:rPr lang="en-US" altLang="en-US" sz="2800" dirty="0" smtClean="0">
                <a:latin typeface="Berlin Sans FB" pitchFamily="34" charset="0"/>
              </a:rPr>
              <a:t>We retain information better when our  </a:t>
            </a:r>
          </a:p>
          <a:p>
            <a:pPr marL="0" indent="0" eaLnBrk="1" hangingPunct="1">
              <a:buNone/>
            </a:pPr>
            <a:r>
              <a:rPr lang="en-US" altLang="en-US" sz="2800" dirty="0" smtClean="0"/>
              <a:t>       </a:t>
            </a:r>
            <a:r>
              <a:rPr lang="en-US" altLang="en-US" sz="2800" dirty="0" smtClean="0">
                <a:latin typeface="Berlin Sans FB" pitchFamily="34" charset="0"/>
              </a:rPr>
              <a:t>rehearsal is distributed over time.</a:t>
            </a:r>
          </a:p>
          <a:p>
            <a:pPr marL="609600" indent="-609600" eaLnBrk="1" hangingPunct="1">
              <a:buFont typeface="Wingdings" pitchFamily="2" charset="2"/>
              <a:buAutoNum type="arabicPeriod"/>
            </a:pPr>
            <a:endParaRPr lang="en-US" altLang="en-US" sz="2800" dirty="0" smtClean="0">
              <a:latin typeface="Berlin Sans FB" pitchFamily="34" charset="0"/>
            </a:endParaRPr>
          </a:p>
          <a:p>
            <a:pPr marL="514350" indent="-514350" eaLnBrk="1" hangingPunct="1">
              <a:buAutoNum type="arabicPeriod" startAt="3"/>
            </a:pPr>
            <a:r>
              <a:rPr lang="en-US" altLang="en-US" sz="2800" dirty="0" smtClean="0">
                <a:solidFill>
                  <a:srgbClr val="FFFF00"/>
                </a:solidFill>
                <a:latin typeface="Berlin Sans FB" pitchFamily="34" charset="0"/>
              </a:rPr>
              <a:t>Serial Position Effect: </a:t>
            </a:r>
            <a:r>
              <a:rPr lang="en-US" altLang="en-US" sz="2800" dirty="0" smtClean="0">
                <a:latin typeface="Berlin Sans FB" pitchFamily="34" charset="0"/>
              </a:rPr>
              <a:t>When your recall is better </a:t>
            </a:r>
            <a:r>
              <a:rPr lang="en-US" altLang="en-US" sz="2800" dirty="0"/>
              <a:t> </a:t>
            </a:r>
            <a:r>
              <a:rPr lang="en-US" altLang="en-US" sz="2800" dirty="0" smtClean="0">
                <a:latin typeface="Berlin Sans FB" pitchFamily="34" charset="0"/>
              </a:rPr>
              <a:t>for first and last items, but poor for middle items on a list.</a:t>
            </a:r>
            <a:endParaRPr lang="en-US" sz="2800" dirty="0" smtClean="0">
              <a:solidFill>
                <a:srgbClr val="0000FF"/>
              </a:solidFill>
              <a:latin typeface="Berlin Sans FB" pitchFamily="34" charset="0"/>
            </a:endParaRPr>
          </a:p>
        </p:txBody>
      </p:sp>
    </p:spTree>
    <p:extLst>
      <p:ext uri="{BB962C8B-B14F-4D97-AF65-F5344CB8AC3E}">
        <p14:creationId xmlns:p14="http://schemas.microsoft.com/office/powerpoint/2010/main" val="654260830"/>
      </p:ext>
    </p:extLst>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442913" y="271463"/>
            <a:ext cx="8229600" cy="1143000"/>
          </a:xfrm>
        </p:spPr>
        <p:txBody>
          <a:bodyPr/>
          <a:lstStyle/>
          <a:p>
            <a:pPr eaLnBrk="1" hangingPunct="1"/>
            <a:r>
              <a:rPr lang="en-US" sz="4000" dirty="0" smtClean="0">
                <a:latin typeface="Berlin Sans FB" pitchFamily="34" charset="0"/>
              </a:rPr>
              <a:t>Spacing Effect</a:t>
            </a:r>
          </a:p>
        </p:txBody>
      </p:sp>
      <p:sp>
        <p:nvSpPr>
          <p:cNvPr id="11268" name="Rectangle 3"/>
          <p:cNvSpPr>
            <a:spLocks noGrp="1" noChangeArrowheads="1"/>
          </p:cNvSpPr>
          <p:nvPr>
            <p:ph type="body" idx="1"/>
          </p:nvPr>
        </p:nvSpPr>
        <p:spPr>
          <a:xfrm>
            <a:off x="466725" y="1600200"/>
            <a:ext cx="8191500" cy="1447800"/>
          </a:xfrm>
        </p:spPr>
        <p:txBody>
          <a:bodyPr>
            <a:normAutofit fontScale="85000" lnSpcReduction="20000"/>
          </a:bodyPr>
          <a:lstStyle/>
          <a:p>
            <a:pPr marL="0" indent="0" algn="ctr" eaLnBrk="1" hangingPunct="1">
              <a:buFontTx/>
              <a:buNone/>
            </a:pPr>
            <a:r>
              <a:rPr lang="en-US" sz="2800" dirty="0" smtClean="0">
                <a:latin typeface="Berlin Sans FB" pitchFamily="34" charset="0"/>
              </a:rPr>
              <a:t>Distributed rehearsal (</a:t>
            </a:r>
            <a:r>
              <a:rPr lang="en-US" sz="2800" dirty="0" smtClean="0">
                <a:solidFill>
                  <a:srgbClr val="FFFF00"/>
                </a:solidFill>
                <a:latin typeface="Berlin Sans FB" pitchFamily="34" charset="0"/>
              </a:rPr>
              <a:t>spacing effect</a:t>
            </a:r>
            <a:r>
              <a:rPr lang="en-US" sz="2800" dirty="0" smtClean="0">
                <a:latin typeface="Berlin Sans FB" pitchFamily="34" charset="0"/>
              </a:rPr>
              <a:t>) is better than massed practice.</a:t>
            </a:r>
          </a:p>
          <a:p>
            <a:pPr marL="0" indent="0" algn="ctr" eaLnBrk="1" hangingPunct="1">
              <a:buFontTx/>
              <a:buNone/>
            </a:pPr>
            <a:endParaRPr lang="en-US" sz="2800" dirty="0">
              <a:solidFill>
                <a:srgbClr val="0000FF"/>
              </a:solidFill>
            </a:endParaRPr>
          </a:p>
          <a:p>
            <a:pPr marL="0" indent="0" algn="ctr" eaLnBrk="1" hangingPunct="1">
              <a:buFontTx/>
              <a:buNone/>
            </a:pPr>
            <a:r>
              <a:rPr lang="en-US" sz="2800" dirty="0" smtClean="0">
                <a:latin typeface="Berlin Sans FB" pitchFamily="34" charset="0"/>
              </a:rPr>
              <a:t>DON’T CRAM FOR TESTS</a:t>
            </a:r>
          </a:p>
        </p:txBody>
      </p:sp>
      <p:sp>
        <p:nvSpPr>
          <p:cNvPr id="11269" name="Rectangle 4"/>
          <p:cNvSpPr>
            <a:spLocks noChangeArrowheads="1"/>
          </p:cNvSpPr>
          <p:nvPr/>
        </p:nvSpPr>
        <p:spPr bwMode="auto">
          <a:xfrm>
            <a:off x="1128713" y="4598342"/>
            <a:ext cx="6858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400" dirty="0" smtClean="0">
                <a:latin typeface="Berlin Sans FB" pitchFamily="34" charset="0"/>
              </a:rPr>
              <a:t>… </a:t>
            </a:r>
            <a:r>
              <a:rPr lang="en-US" sz="2400" dirty="0">
                <a:latin typeface="Berlin Sans FB" pitchFamily="34" charset="0"/>
              </a:rPr>
              <a:t>…</a:t>
            </a:r>
          </a:p>
        </p:txBody>
      </p:sp>
    </p:spTree>
    <p:extLst>
      <p:ext uri="{BB962C8B-B14F-4D97-AF65-F5344CB8AC3E}">
        <p14:creationId xmlns:p14="http://schemas.microsoft.com/office/powerpoint/2010/main" val="3942919942"/>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685800" y="257175"/>
            <a:ext cx="7772400" cy="1143000"/>
          </a:xfrm>
        </p:spPr>
        <p:txBody>
          <a:bodyPr/>
          <a:lstStyle/>
          <a:p>
            <a:pPr eaLnBrk="1" hangingPunct="1"/>
            <a:r>
              <a:rPr lang="en-US" sz="4000" dirty="0" smtClean="0">
                <a:latin typeface="Berlin Sans FB" pitchFamily="34" charset="0"/>
              </a:rPr>
              <a:t>Serial Position Effect</a:t>
            </a:r>
          </a:p>
        </p:txBody>
      </p:sp>
      <p:pic>
        <p:nvPicPr>
          <p:cNvPr id="12292" name="Picture 3" descr="figure-24-03b"/>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57563" y="1417638"/>
            <a:ext cx="5440362" cy="4830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2293" name="Group 4"/>
          <p:cNvGrpSpPr>
            <a:grpSpLocks/>
          </p:cNvGrpSpPr>
          <p:nvPr/>
        </p:nvGrpSpPr>
        <p:grpSpPr bwMode="auto">
          <a:xfrm>
            <a:off x="228600" y="2133600"/>
            <a:ext cx="3095625" cy="3786188"/>
            <a:chOff x="261" y="1574"/>
            <a:chExt cx="1950" cy="2385"/>
          </a:xfrm>
        </p:grpSpPr>
        <p:sp>
          <p:nvSpPr>
            <p:cNvPr id="12294" name="Rectangle 5"/>
            <p:cNvSpPr>
              <a:spLocks noChangeArrowheads="1"/>
            </p:cNvSpPr>
            <p:nvPr/>
          </p:nvSpPr>
          <p:spPr bwMode="auto">
            <a:xfrm>
              <a:off x="261" y="1574"/>
              <a:ext cx="758" cy="2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457200" indent="-457200">
                <a:buFontTx/>
                <a:buAutoNum type="arabicPeriod"/>
              </a:pPr>
              <a:r>
                <a:rPr lang="en-US" altLang="en-US" sz="2000" dirty="0">
                  <a:solidFill>
                    <a:srgbClr val="0000FF"/>
                  </a:solidFill>
                  <a:latin typeface="Berlin Sans FB" pitchFamily="34" charset="0"/>
                </a:rPr>
                <a:t>TUV</a:t>
              </a:r>
            </a:p>
            <a:p>
              <a:pPr marL="457200" indent="-457200">
                <a:buFontTx/>
                <a:buAutoNum type="arabicPeriod"/>
              </a:pPr>
              <a:r>
                <a:rPr lang="en-US" altLang="en-US" sz="2000" dirty="0">
                  <a:solidFill>
                    <a:srgbClr val="0000FF"/>
                  </a:solidFill>
                  <a:latin typeface="Berlin Sans FB" pitchFamily="34" charset="0"/>
                </a:rPr>
                <a:t>ZOF</a:t>
              </a:r>
            </a:p>
            <a:p>
              <a:pPr marL="457200" indent="-457200">
                <a:buFontTx/>
                <a:buAutoNum type="arabicPeriod"/>
              </a:pPr>
              <a:r>
                <a:rPr lang="en-US" altLang="en-US" sz="2000" dirty="0">
                  <a:solidFill>
                    <a:srgbClr val="0000FF"/>
                  </a:solidFill>
                  <a:latin typeface="Berlin Sans FB" pitchFamily="34" charset="0"/>
                </a:rPr>
                <a:t>GEK</a:t>
              </a:r>
            </a:p>
            <a:p>
              <a:pPr marL="457200" indent="-457200">
                <a:buFontTx/>
                <a:buAutoNum type="arabicPeriod"/>
              </a:pPr>
              <a:r>
                <a:rPr lang="en-US" altLang="en-US" sz="2000" dirty="0">
                  <a:solidFill>
                    <a:srgbClr val="0000FF"/>
                  </a:solidFill>
                  <a:latin typeface="Berlin Sans FB" pitchFamily="34" charset="0"/>
                </a:rPr>
                <a:t>WAV</a:t>
              </a:r>
            </a:p>
            <a:p>
              <a:pPr marL="457200" indent="-457200">
                <a:buFontTx/>
                <a:buAutoNum type="arabicPeriod"/>
              </a:pPr>
              <a:r>
                <a:rPr lang="en-US" sz="2000" dirty="0">
                  <a:solidFill>
                    <a:srgbClr val="FF0000"/>
                  </a:solidFill>
                  <a:latin typeface="Berlin Sans FB" pitchFamily="34" charset="0"/>
                </a:rPr>
                <a:t>XOZ</a:t>
              </a:r>
            </a:p>
            <a:p>
              <a:pPr marL="457200" indent="-457200">
                <a:buFontTx/>
                <a:buAutoNum type="arabicPeriod"/>
              </a:pPr>
              <a:r>
                <a:rPr lang="en-US" sz="2000" dirty="0">
                  <a:solidFill>
                    <a:srgbClr val="FF0000"/>
                  </a:solidFill>
                  <a:latin typeface="Berlin Sans FB" pitchFamily="34" charset="0"/>
                </a:rPr>
                <a:t>TIK</a:t>
              </a:r>
            </a:p>
            <a:p>
              <a:pPr marL="457200" indent="-457200">
                <a:buFontTx/>
                <a:buAutoNum type="arabicPeriod"/>
              </a:pPr>
              <a:r>
                <a:rPr lang="en-US" sz="2000" dirty="0">
                  <a:solidFill>
                    <a:srgbClr val="FF0000"/>
                  </a:solidFill>
                  <a:latin typeface="Berlin Sans FB" pitchFamily="34" charset="0"/>
                </a:rPr>
                <a:t>FUT</a:t>
              </a:r>
            </a:p>
            <a:p>
              <a:pPr marL="457200" indent="-457200">
                <a:buFontTx/>
                <a:buAutoNum type="arabicPeriod"/>
              </a:pPr>
              <a:r>
                <a:rPr lang="en-US" sz="2000" dirty="0">
                  <a:solidFill>
                    <a:srgbClr val="FF0000"/>
                  </a:solidFill>
                  <a:latin typeface="Berlin Sans FB" pitchFamily="34" charset="0"/>
                </a:rPr>
                <a:t>WIB</a:t>
              </a:r>
            </a:p>
            <a:p>
              <a:pPr marL="457200" indent="-457200">
                <a:buFontTx/>
                <a:buAutoNum type="arabicPeriod"/>
              </a:pPr>
              <a:r>
                <a:rPr lang="en-US" sz="2000" dirty="0">
                  <a:solidFill>
                    <a:srgbClr val="0000FF"/>
                  </a:solidFill>
                  <a:latin typeface="Berlin Sans FB" pitchFamily="34" charset="0"/>
                </a:rPr>
                <a:t>SAR</a:t>
              </a:r>
            </a:p>
            <a:p>
              <a:pPr marL="457200" indent="-457200">
                <a:buFontTx/>
                <a:buAutoNum type="arabicPeriod"/>
              </a:pPr>
              <a:r>
                <a:rPr lang="en-US" sz="2000" dirty="0">
                  <a:solidFill>
                    <a:srgbClr val="0000FF"/>
                  </a:solidFill>
                  <a:latin typeface="Berlin Sans FB" pitchFamily="34" charset="0"/>
                </a:rPr>
                <a:t>POZ</a:t>
              </a:r>
            </a:p>
            <a:p>
              <a:pPr marL="457200" indent="-457200">
                <a:buFontTx/>
                <a:buAutoNum type="arabicPeriod"/>
              </a:pPr>
              <a:r>
                <a:rPr lang="en-US" sz="2000" dirty="0">
                  <a:solidFill>
                    <a:srgbClr val="0000FF"/>
                  </a:solidFill>
                  <a:latin typeface="Berlin Sans FB" pitchFamily="34" charset="0"/>
                </a:rPr>
                <a:t>REY</a:t>
              </a:r>
            </a:p>
            <a:p>
              <a:pPr marL="457200" indent="-457200">
                <a:buFontTx/>
                <a:buAutoNum type="arabicPeriod"/>
              </a:pPr>
              <a:r>
                <a:rPr lang="en-US" sz="2000" dirty="0">
                  <a:solidFill>
                    <a:srgbClr val="0000FF"/>
                  </a:solidFill>
                  <a:latin typeface="Berlin Sans FB" pitchFamily="34" charset="0"/>
                </a:rPr>
                <a:t>GIJ</a:t>
              </a:r>
            </a:p>
          </p:txBody>
        </p:sp>
        <p:sp>
          <p:nvSpPr>
            <p:cNvPr id="12295" name="AutoShape 6"/>
            <p:cNvSpPr>
              <a:spLocks/>
            </p:cNvSpPr>
            <p:nvPr/>
          </p:nvSpPr>
          <p:spPr bwMode="auto">
            <a:xfrm>
              <a:off x="1200" y="1632"/>
              <a:ext cx="96" cy="672"/>
            </a:xfrm>
            <a:prstGeom prst="rightBrace">
              <a:avLst>
                <a:gd name="adj1" fmla="val 58333"/>
                <a:gd name="adj2" fmla="val 50000"/>
              </a:avLst>
            </a:pr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Berlin Sans FB" pitchFamily="34" charset="0"/>
              </a:endParaRPr>
            </a:p>
          </p:txBody>
        </p:sp>
        <p:sp>
          <p:nvSpPr>
            <p:cNvPr id="12296" name="AutoShape 7"/>
            <p:cNvSpPr>
              <a:spLocks/>
            </p:cNvSpPr>
            <p:nvPr/>
          </p:nvSpPr>
          <p:spPr bwMode="auto">
            <a:xfrm>
              <a:off x="1200" y="3120"/>
              <a:ext cx="96" cy="768"/>
            </a:xfrm>
            <a:prstGeom prst="rightBrace">
              <a:avLst>
                <a:gd name="adj1" fmla="val 66667"/>
                <a:gd name="adj2" fmla="val 50000"/>
              </a:avLst>
            </a:pr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Berlin Sans FB" pitchFamily="34" charset="0"/>
              </a:endParaRPr>
            </a:p>
          </p:txBody>
        </p:sp>
        <p:sp>
          <p:nvSpPr>
            <p:cNvPr id="12297" name="AutoShape 8"/>
            <p:cNvSpPr>
              <a:spLocks/>
            </p:cNvSpPr>
            <p:nvPr/>
          </p:nvSpPr>
          <p:spPr bwMode="auto">
            <a:xfrm>
              <a:off x="1200" y="2400"/>
              <a:ext cx="96" cy="624"/>
            </a:xfrm>
            <a:prstGeom prst="rightBrace">
              <a:avLst>
                <a:gd name="adj1" fmla="val 54167"/>
                <a:gd name="adj2" fmla="val 50000"/>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Berlin Sans FB" pitchFamily="34" charset="0"/>
              </a:endParaRPr>
            </a:p>
          </p:txBody>
        </p:sp>
        <p:sp>
          <p:nvSpPr>
            <p:cNvPr id="12298" name="Text Box 9"/>
            <p:cNvSpPr txBox="1">
              <a:spLocks noChangeArrowheads="1"/>
            </p:cNvSpPr>
            <p:nvPr/>
          </p:nvSpPr>
          <p:spPr bwMode="auto">
            <a:xfrm>
              <a:off x="1251" y="1824"/>
              <a:ext cx="96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solidFill>
                    <a:srgbClr val="0000FF"/>
                  </a:solidFill>
                  <a:latin typeface="Berlin Sans FB" pitchFamily="34" charset="0"/>
                </a:rPr>
                <a:t>Better recall</a:t>
              </a:r>
            </a:p>
          </p:txBody>
        </p:sp>
        <p:sp>
          <p:nvSpPr>
            <p:cNvPr id="12299" name="Text Box 10"/>
            <p:cNvSpPr txBox="1">
              <a:spLocks noChangeArrowheads="1"/>
            </p:cNvSpPr>
            <p:nvPr/>
          </p:nvSpPr>
          <p:spPr bwMode="auto">
            <a:xfrm>
              <a:off x="1248" y="3369"/>
              <a:ext cx="96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solidFill>
                    <a:srgbClr val="0000FF"/>
                  </a:solidFill>
                  <a:latin typeface="Berlin Sans FB" pitchFamily="34" charset="0"/>
                </a:rPr>
                <a:t>Better recall</a:t>
              </a:r>
            </a:p>
          </p:txBody>
        </p:sp>
        <p:sp>
          <p:nvSpPr>
            <p:cNvPr id="12300" name="Text Box 11"/>
            <p:cNvSpPr txBox="1">
              <a:spLocks noChangeArrowheads="1"/>
            </p:cNvSpPr>
            <p:nvPr/>
          </p:nvSpPr>
          <p:spPr bwMode="auto">
            <a:xfrm>
              <a:off x="1371" y="2583"/>
              <a:ext cx="833"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solidFill>
                    <a:srgbClr val="FF0000"/>
                  </a:solidFill>
                  <a:latin typeface="Berlin Sans FB" pitchFamily="34" charset="0"/>
                </a:rPr>
                <a:t>Poor recall</a:t>
              </a:r>
            </a:p>
          </p:txBody>
        </p:sp>
      </p:grpSp>
    </p:spTree>
    <p:extLst>
      <p:ext uri="{BB962C8B-B14F-4D97-AF65-F5344CB8AC3E}">
        <p14:creationId xmlns:p14="http://schemas.microsoft.com/office/powerpoint/2010/main" val="2398854411"/>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671513" y="276225"/>
            <a:ext cx="7772400" cy="1143000"/>
          </a:xfrm>
        </p:spPr>
        <p:txBody>
          <a:bodyPr/>
          <a:lstStyle/>
          <a:p>
            <a:pPr eaLnBrk="1" hangingPunct="1"/>
            <a:r>
              <a:rPr lang="en-US" altLang="en-US" sz="4000" dirty="0" smtClean="0">
                <a:solidFill>
                  <a:schemeClr val="tx1"/>
                </a:solidFill>
                <a:latin typeface="Berlin Sans FB" pitchFamily="34" charset="0"/>
              </a:rPr>
              <a:t>Ways We Encode</a:t>
            </a:r>
            <a:endParaRPr lang="en-US" sz="4000" dirty="0" smtClean="0">
              <a:solidFill>
                <a:schemeClr val="tx1"/>
              </a:solidFill>
              <a:latin typeface="Berlin Sans FB" pitchFamily="34" charset="0"/>
            </a:endParaRPr>
          </a:p>
        </p:txBody>
      </p:sp>
      <p:sp>
        <p:nvSpPr>
          <p:cNvPr id="13316" name="Rectangle 3"/>
          <p:cNvSpPr>
            <a:spLocks noGrp="1" noChangeArrowheads="1"/>
          </p:cNvSpPr>
          <p:nvPr>
            <p:ph type="body" idx="1"/>
          </p:nvPr>
        </p:nvSpPr>
        <p:spPr>
          <a:xfrm>
            <a:off x="1525588" y="1752600"/>
            <a:ext cx="6051550" cy="2193925"/>
          </a:xfrm>
        </p:spPr>
        <p:txBody>
          <a:bodyPr/>
          <a:lstStyle/>
          <a:p>
            <a:pPr marL="609600" indent="-609600" eaLnBrk="1" hangingPunct="1">
              <a:buFont typeface="Wingdings" pitchFamily="2" charset="2"/>
              <a:buAutoNum type="arabicPeriod"/>
            </a:pPr>
            <a:r>
              <a:rPr lang="en-US" altLang="en-US" sz="2800" dirty="0" smtClean="0">
                <a:latin typeface="Berlin Sans FB" pitchFamily="34" charset="0"/>
              </a:rPr>
              <a:t>Encoding by meaning</a:t>
            </a:r>
          </a:p>
          <a:p>
            <a:pPr marL="609600" indent="-609600" eaLnBrk="1" hangingPunct="1">
              <a:buFont typeface="Wingdings" pitchFamily="2" charset="2"/>
              <a:buAutoNum type="arabicPeriod"/>
            </a:pPr>
            <a:r>
              <a:rPr lang="en-US" altLang="en-US" sz="2800" dirty="0" smtClean="0">
                <a:latin typeface="Berlin Sans FB" pitchFamily="34" charset="0"/>
              </a:rPr>
              <a:t>Encoding by images (mnemonics)</a:t>
            </a:r>
          </a:p>
          <a:p>
            <a:pPr marL="609600" indent="-609600" eaLnBrk="1" hangingPunct="1">
              <a:buFont typeface="Wingdings" pitchFamily="2" charset="2"/>
              <a:buAutoNum type="arabicPeriod"/>
            </a:pPr>
            <a:r>
              <a:rPr lang="en-US" altLang="en-US" sz="2800" dirty="0" smtClean="0">
                <a:latin typeface="Berlin Sans FB" pitchFamily="34" charset="0"/>
              </a:rPr>
              <a:t>Encoding by organization</a:t>
            </a:r>
          </a:p>
        </p:txBody>
      </p:sp>
      <p:sp>
        <p:nvSpPr>
          <p:cNvPr id="2" name="TextBox 1"/>
          <p:cNvSpPr txBox="1"/>
          <p:nvPr/>
        </p:nvSpPr>
        <p:spPr>
          <a:xfrm>
            <a:off x="0" y="4114800"/>
            <a:ext cx="8839200" cy="1200329"/>
          </a:xfrm>
          <a:prstGeom prst="rect">
            <a:avLst/>
          </a:prstGeom>
          <a:noFill/>
        </p:spPr>
        <p:txBody>
          <a:bodyPr wrap="square" rtlCol="0">
            <a:spAutoFit/>
          </a:bodyPr>
          <a:lstStyle/>
          <a:p>
            <a:pPr algn="ctr"/>
            <a:r>
              <a:rPr lang="en-US" sz="3600" dirty="0" smtClean="0">
                <a:latin typeface="Berlin Sans FB" pitchFamily="34" charset="0"/>
              </a:rPr>
              <a:t>Read the directions on your page to yourself</a:t>
            </a:r>
          </a:p>
          <a:p>
            <a:pPr algn="ctr"/>
            <a:r>
              <a:rPr lang="en-US" sz="3600" dirty="0" smtClean="0">
                <a:latin typeface="Berlin Sans FB" pitchFamily="34" charset="0"/>
              </a:rPr>
              <a:t>No peeking</a:t>
            </a:r>
            <a:endParaRPr lang="en-US" sz="3600" dirty="0">
              <a:latin typeface="Berlin Sans FB" pitchFamily="34" charset="0"/>
            </a:endParaRPr>
          </a:p>
        </p:txBody>
      </p:sp>
    </p:spTree>
    <p:extLst>
      <p:ext uri="{BB962C8B-B14F-4D97-AF65-F5344CB8AC3E}">
        <p14:creationId xmlns:p14="http://schemas.microsoft.com/office/powerpoint/2010/main" val="10137348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685800" y="257175"/>
            <a:ext cx="7772400" cy="1143000"/>
          </a:xfrm>
        </p:spPr>
        <p:txBody>
          <a:bodyPr/>
          <a:lstStyle/>
          <a:p>
            <a:pPr eaLnBrk="1" hangingPunct="1"/>
            <a:r>
              <a:rPr lang="en-US" altLang="en-US" sz="4000" dirty="0" smtClean="0">
                <a:solidFill>
                  <a:schemeClr val="tx1"/>
                </a:solidFill>
                <a:latin typeface="Berlin Sans FB" pitchFamily="34" charset="0"/>
              </a:rPr>
              <a:t>Encoding “Meaning”</a:t>
            </a:r>
            <a:endParaRPr lang="en-US" sz="4000" dirty="0" smtClean="0">
              <a:solidFill>
                <a:schemeClr val="tx1"/>
              </a:solidFill>
              <a:latin typeface="Berlin Sans FB" pitchFamily="34" charset="0"/>
            </a:endParaRPr>
          </a:p>
        </p:txBody>
      </p:sp>
      <p:sp>
        <p:nvSpPr>
          <p:cNvPr id="14343" name="Text Box 6"/>
          <p:cNvSpPr txBox="1">
            <a:spLocks noChangeArrowheads="1"/>
          </p:cNvSpPr>
          <p:nvPr/>
        </p:nvSpPr>
        <p:spPr bwMode="auto">
          <a:xfrm>
            <a:off x="304800" y="1752600"/>
            <a:ext cx="8839200" cy="5016758"/>
          </a:xfrm>
          <a:prstGeom prst="rect">
            <a:avLst/>
          </a:prstGeom>
          <a:noFill/>
          <a:ln>
            <a:noFill/>
          </a:ln>
          <a:effectLst/>
          <a:extLst>
            <a:ext uri="{909E8E84-426E-40DD-AFC4-6F175D3DCCD1}">
              <a14:hiddenFill xmlns:a14="http://schemas.microsoft.com/office/drawing/2010/main">
                <a:solidFill>
                  <a:srgbClr val="75CA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3200" dirty="0">
              <a:latin typeface="Berlin Sans FB" pitchFamily="34" charset="0"/>
            </a:endParaRPr>
          </a:p>
          <a:p>
            <a:pPr eaLnBrk="1" hangingPunct="1"/>
            <a:r>
              <a:rPr lang="en-US" sz="3200" dirty="0" smtClean="0">
                <a:latin typeface="Berlin Sans FB" pitchFamily="34" charset="0"/>
              </a:rPr>
              <a:t>--</a:t>
            </a:r>
            <a:r>
              <a:rPr lang="en-US" sz="3200" dirty="0" smtClean="0">
                <a:solidFill>
                  <a:srgbClr val="FFFF00"/>
                </a:solidFill>
                <a:latin typeface="Berlin Sans FB" pitchFamily="34" charset="0"/>
              </a:rPr>
              <a:t>Semantic encoding </a:t>
            </a:r>
            <a:r>
              <a:rPr lang="en-US" sz="3200" dirty="0" smtClean="0">
                <a:latin typeface="Berlin Sans FB" pitchFamily="34" charset="0"/>
              </a:rPr>
              <a:t>is a </a:t>
            </a:r>
            <a:r>
              <a:rPr lang="en-US" sz="3200" dirty="0">
                <a:latin typeface="Berlin Sans FB" pitchFamily="34" charset="0"/>
              </a:rPr>
              <a:t>specific type of encoding </a:t>
            </a:r>
            <a:r>
              <a:rPr lang="en-US" sz="3200" dirty="0" smtClean="0">
                <a:latin typeface="Berlin Sans FB" pitchFamily="34" charset="0"/>
              </a:rPr>
              <a:t>	in </a:t>
            </a:r>
            <a:r>
              <a:rPr lang="en-US" sz="3200" dirty="0">
                <a:latin typeface="Berlin Sans FB" pitchFamily="34" charset="0"/>
              </a:rPr>
              <a:t>which the </a:t>
            </a:r>
            <a:r>
              <a:rPr lang="en-US" sz="3200" dirty="0" smtClean="0">
                <a:latin typeface="Berlin Sans FB" pitchFamily="34" charset="0"/>
              </a:rPr>
              <a:t>meaning </a:t>
            </a:r>
            <a:r>
              <a:rPr lang="en-US" sz="3200" dirty="0">
                <a:latin typeface="Berlin Sans FB" pitchFamily="34" charset="0"/>
              </a:rPr>
              <a:t>of something (a word, </a:t>
            </a:r>
            <a:r>
              <a:rPr lang="en-US" sz="3200" dirty="0" smtClean="0">
                <a:latin typeface="Berlin Sans FB" pitchFamily="34" charset="0"/>
              </a:rPr>
              <a:t>	phrase</a:t>
            </a:r>
            <a:r>
              <a:rPr lang="en-US" sz="3200" dirty="0">
                <a:latin typeface="Berlin Sans FB" pitchFamily="34" charset="0"/>
              </a:rPr>
              <a:t>, </a:t>
            </a:r>
            <a:r>
              <a:rPr lang="en-US" sz="3200" dirty="0" smtClean="0">
                <a:latin typeface="Berlin Sans FB" pitchFamily="34" charset="0"/>
              </a:rPr>
              <a:t>picture</a:t>
            </a:r>
            <a:r>
              <a:rPr lang="en-US" sz="3200" dirty="0">
                <a:latin typeface="Berlin Sans FB" pitchFamily="34" charset="0"/>
              </a:rPr>
              <a:t>, event, whatever) is encoded </a:t>
            </a:r>
            <a:r>
              <a:rPr lang="en-US" sz="3200" dirty="0" smtClean="0">
                <a:latin typeface="Berlin Sans FB" pitchFamily="34" charset="0"/>
              </a:rPr>
              <a:t>	as opposed </a:t>
            </a:r>
            <a:r>
              <a:rPr lang="en-US" sz="3200" dirty="0">
                <a:latin typeface="Berlin Sans FB" pitchFamily="34" charset="0"/>
              </a:rPr>
              <a:t>to the sound or vision of it</a:t>
            </a:r>
            <a:r>
              <a:rPr lang="en-US" sz="3200" dirty="0" smtClean="0">
                <a:latin typeface="Berlin Sans FB" pitchFamily="34" charset="0"/>
              </a:rPr>
              <a:t>.</a:t>
            </a:r>
          </a:p>
          <a:p>
            <a:pPr eaLnBrk="1" hangingPunct="1"/>
            <a:endParaRPr lang="en-US" sz="3200" dirty="0">
              <a:latin typeface="Berlin Sans FB" pitchFamily="34" charset="0"/>
            </a:endParaRPr>
          </a:p>
          <a:p>
            <a:pPr eaLnBrk="1" hangingPunct="1"/>
            <a:r>
              <a:rPr lang="en-US" sz="3200" dirty="0" smtClean="0">
                <a:latin typeface="Berlin Sans FB" pitchFamily="34" charset="0"/>
              </a:rPr>
              <a:t>--We have better recall for things that we semantically encode and make meaningful to ourselves </a:t>
            </a:r>
            <a:r>
              <a:rPr lang="en-US" sz="3200" dirty="0" smtClean="0">
                <a:solidFill>
                  <a:srgbClr val="FFFF00"/>
                </a:solidFill>
                <a:latin typeface="Berlin Sans FB" pitchFamily="34" charset="0"/>
              </a:rPr>
              <a:t>(“self-reference effect”)</a:t>
            </a:r>
            <a:endParaRPr lang="en-US" sz="3200" dirty="0">
              <a:solidFill>
                <a:srgbClr val="FFFF00"/>
              </a:solidFill>
              <a:latin typeface="Berlin Sans FB" pitchFamily="34" charset="0"/>
            </a:endParaRPr>
          </a:p>
          <a:p>
            <a:pPr eaLnBrk="1" hangingPunct="1"/>
            <a:endParaRPr lang="en-US" sz="3200" dirty="0">
              <a:latin typeface="Berlin Sans FB" pitchFamily="34" charset="0"/>
            </a:endParaRPr>
          </a:p>
        </p:txBody>
      </p:sp>
    </p:spTree>
    <p:extLst>
      <p:ext uri="{BB962C8B-B14F-4D97-AF65-F5344CB8AC3E}">
        <p14:creationId xmlns:p14="http://schemas.microsoft.com/office/powerpoint/2010/main" val="854378511"/>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88" y="1524000"/>
            <a:ext cx="7405687" cy="419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4" name="Rectangle 3"/>
          <p:cNvSpPr>
            <a:spLocks noGrp="1" noChangeArrowheads="1"/>
          </p:cNvSpPr>
          <p:nvPr>
            <p:ph type="title"/>
          </p:nvPr>
        </p:nvSpPr>
        <p:spPr>
          <a:xfrm>
            <a:off x="671513" y="271463"/>
            <a:ext cx="7772400" cy="1143000"/>
          </a:xfrm>
        </p:spPr>
        <p:txBody>
          <a:bodyPr/>
          <a:lstStyle/>
          <a:p>
            <a:pPr eaLnBrk="1" hangingPunct="1"/>
            <a:r>
              <a:rPr lang="en-US" sz="4000" dirty="0" smtClean="0">
                <a:latin typeface="Berlin Sans FB" pitchFamily="34" charset="0"/>
              </a:rPr>
              <a:t>Results</a:t>
            </a:r>
          </a:p>
        </p:txBody>
      </p:sp>
      <p:sp>
        <p:nvSpPr>
          <p:cNvPr id="2" name="TextBox 1"/>
          <p:cNvSpPr txBox="1"/>
          <p:nvPr/>
        </p:nvSpPr>
        <p:spPr>
          <a:xfrm>
            <a:off x="228600" y="6096000"/>
            <a:ext cx="8763000" cy="584775"/>
          </a:xfrm>
          <a:prstGeom prst="rect">
            <a:avLst/>
          </a:prstGeom>
          <a:noFill/>
        </p:spPr>
        <p:txBody>
          <a:bodyPr wrap="square" rtlCol="0">
            <a:spAutoFit/>
          </a:bodyPr>
          <a:lstStyle/>
          <a:p>
            <a:r>
              <a:rPr lang="en-US" sz="3200" dirty="0" smtClean="0">
                <a:latin typeface="Berlin Sans FB" pitchFamily="34" charset="0"/>
              </a:rPr>
              <a:t>So, how did you do on the recall of the 20 phrases?</a:t>
            </a:r>
            <a:endParaRPr lang="en-US" sz="3200" dirty="0">
              <a:latin typeface="Berlin Sans FB" pitchFamily="34" charset="0"/>
            </a:endParaRPr>
          </a:p>
        </p:txBody>
      </p:sp>
    </p:spTree>
    <p:extLst>
      <p:ext uri="{BB962C8B-B14F-4D97-AF65-F5344CB8AC3E}">
        <p14:creationId xmlns:p14="http://schemas.microsoft.com/office/powerpoint/2010/main" val="2972455203"/>
      </p:ext>
    </p:extLst>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r>
              <a:rPr lang="en-US" altLang="en-US" dirty="0">
                <a:solidFill>
                  <a:srgbClr val="FFFF00"/>
                </a:solidFill>
              </a:rPr>
              <a:t>Encoding Imagery</a:t>
            </a:r>
          </a:p>
        </p:txBody>
      </p:sp>
      <p:sp>
        <p:nvSpPr>
          <p:cNvPr id="245763" name="Rectangle 3"/>
          <p:cNvSpPr>
            <a:spLocks noGrp="1" noChangeArrowheads="1"/>
          </p:cNvSpPr>
          <p:nvPr>
            <p:ph type="body" idx="1"/>
          </p:nvPr>
        </p:nvSpPr>
        <p:spPr>
          <a:xfrm>
            <a:off x="457200" y="1600200"/>
            <a:ext cx="8001000" cy="4525963"/>
          </a:xfrm>
        </p:spPr>
        <p:txBody>
          <a:bodyPr/>
          <a:lstStyle/>
          <a:p>
            <a:r>
              <a:rPr lang="en-US" altLang="en-US" sz="3600" dirty="0"/>
              <a:t>Visual images easily encode</a:t>
            </a:r>
          </a:p>
          <a:p>
            <a:r>
              <a:rPr lang="en-US" altLang="en-US" sz="3600" dirty="0"/>
              <a:t>Especially extremely positive or negative images</a:t>
            </a:r>
          </a:p>
        </p:txBody>
      </p:sp>
      <p:pic>
        <p:nvPicPr>
          <p:cNvPr id="245764" name="Picture 4" descr="Blair-Broeker_22UN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035300"/>
            <a:ext cx="3962400" cy="3636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901456"/>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685800" y="257175"/>
            <a:ext cx="7772400" cy="1143000"/>
          </a:xfrm>
        </p:spPr>
        <p:txBody>
          <a:bodyPr/>
          <a:lstStyle/>
          <a:p>
            <a:pPr eaLnBrk="1" hangingPunct="1"/>
            <a:r>
              <a:rPr lang="en-US" sz="4000" dirty="0" smtClean="0">
                <a:latin typeface="Berlin Sans FB" pitchFamily="34" charset="0"/>
              </a:rPr>
              <a:t>Mnemonics</a:t>
            </a:r>
          </a:p>
        </p:txBody>
      </p:sp>
      <p:sp>
        <p:nvSpPr>
          <p:cNvPr id="17412" name="Rectangle 3"/>
          <p:cNvSpPr>
            <a:spLocks noGrp="1" noChangeArrowheads="1"/>
          </p:cNvSpPr>
          <p:nvPr>
            <p:ph type="body" sz="half" idx="1"/>
          </p:nvPr>
        </p:nvSpPr>
        <p:spPr>
          <a:xfrm>
            <a:off x="747713" y="1600200"/>
            <a:ext cx="7620000" cy="2362200"/>
          </a:xfrm>
        </p:spPr>
        <p:txBody>
          <a:bodyPr/>
          <a:lstStyle/>
          <a:p>
            <a:pPr marL="0" indent="0" algn="ctr" eaLnBrk="1" hangingPunct="1">
              <a:buFontTx/>
              <a:buNone/>
            </a:pPr>
            <a:r>
              <a:rPr lang="en-US" altLang="en-US" sz="2800" dirty="0" smtClean="0">
                <a:latin typeface="Berlin Sans FB" pitchFamily="34" charset="0"/>
              </a:rPr>
              <a:t>Imagery is at the heart of many memory aids. Mnemonic techniques that use vivid imagery in aiding memory.</a:t>
            </a:r>
            <a:endParaRPr lang="en-US" sz="2800" dirty="0" smtClean="0">
              <a:latin typeface="Berlin Sans FB" pitchFamily="34" charset="0"/>
            </a:endParaRPr>
          </a:p>
        </p:txBody>
      </p:sp>
      <p:sp>
        <p:nvSpPr>
          <p:cNvPr id="17413" name="Rectangle 4"/>
          <p:cNvSpPr>
            <a:spLocks noChangeArrowheads="1"/>
          </p:cNvSpPr>
          <p:nvPr/>
        </p:nvSpPr>
        <p:spPr bwMode="auto">
          <a:xfrm>
            <a:off x="2876550" y="4267200"/>
            <a:ext cx="3352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457200" indent="-457200">
              <a:buFontTx/>
              <a:buAutoNum type="arabicPeriod"/>
            </a:pPr>
            <a:r>
              <a:rPr lang="en-US" sz="2800" dirty="0">
                <a:latin typeface="Berlin Sans FB" pitchFamily="34" charset="0"/>
              </a:rPr>
              <a:t>Method of Loci</a:t>
            </a:r>
          </a:p>
          <a:p>
            <a:pPr marL="457200" indent="-457200">
              <a:buFontTx/>
              <a:buAutoNum type="arabicPeriod"/>
            </a:pPr>
            <a:r>
              <a:rPr lang="en-US" sz="2800" dirty="0">
                <a:latin typeface="Berlin Sans FB" pitchFamily="34" charset="0"/>
              </a:rPr>
              <a:t>Link Method</a:t>
            </a:r>
          </a:p>
        </p:txBody>
      </p:sp>
    </p:spTree>
    <p:extLst>
      <p:ext uri="{BB962C8B-B14F-4D97-AF65-F5344CB8AC3E}">
        <p14:creationId xmlns:p14="http://schemas.microsoft.com/office/powerpoint/2010/main" val="224145121"/>
      </p:ext>
    </p:extLst>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685800" y="276225"/>
            <a:ext cx="7772400" cy="866775"/>
          </a:xfrm>
        </p:spPr>
        <p:txBody>
          <a:bodyPr>
            <a:normAutofit fontScale="90000"/>
          </a:bodyPr>
          <a:lstStyle/>
          <a:p>
            <a:pPr eaLnBrk="1" hangingPunct="1"/>
            <a:r>
              <a:rPr lang="en-US" sz="4000" dirty="0" smtClean="0">
                <a:solidFill>
                  <a:srgbClr val="FFFF00"/>
                </a:solidFill>
                <a:latin typeface="Berlin Sans FB" pitchFamily="34" charset="0"/>
              </a:rPr>
              <a:t>1.  Method of Loci (Location method)</a:t>
            </a:r>
          </a:p>
        </p:txBody>
      </p:sp>
      <p:sp>
        <p:nvSpPr>
          <p:cNvPr id="3" name="TextBox 2"/>
          <p:cNvSpPr txBox="1"/>
          <p:nvPr/>
        </p:nvSpPr>
        <p:spPr>
          <a:xfrm>
            <a:off x="0" y="1295400"/>
            <a:ext cx="9144000" cy="1077218"/>
          </a:xfrm>
          <a:prstGeom prst="rect">
            <a:avLst/>
          </a:prstGeom>
          <a:noFill/>
        </p:spPr>
        <p:txBody>
          <a:bodyPr wrap="square" rtlCol="0">
            <a:spAutoFit/>
          </a:bodyPr>
          <a:lstStyle/>
          <a:p>
            <a:r>
              <a:rPr lang="en-US" sz="3200" dirty="0" smtClean="0">
                <a:latin typeface="Berlin Sans FB" pitchFamily="34" charset="0"/>
              </a:rPr>
              <a:t>--this </a:t>
            </a:r>
            <a:r>
              <a:rPr lang="en-US" sz="3200" dirty="0">
                <a:latin typeface="Berlin Sans FB" pitchFamily="34" charset="0"/>
              </a:rPr>
              <a:t>method involves matching items to be memorized with a well known location</a:t>
            </a:r>
          </a:p>
        </p:txBody>
      </p:sp>
      <p:sp>
        <p:nvSpPr>
          <p:cNvPr id="4" name="Rectangle 3"/>
          <p:cNvSpPr/>
          <p:nvPr/>
        </p:nvSpPr>
        <p:spPr>
          <a:xfrm>
            <a:off x="30707" y="2590800"/>
            <a:ext cx="9144000" cy="3539430"/>
          </a:xfrm>
          <a:prstGeom prst="rect">
            <a:avLst/>
          </a:prstGeom>
        </p:spPr>
        <p:txBody>
          <a:bodyPr wrap="square">
            <a:spAutoFit/>
          </a:bodyPr>
          <a:lstStyle/>
          <a:p>
            <a:r>
              <a:rPr lang="en-US" sz="3200" dirty="0" smtClean="0">
                <a:latin typeface="Berlin Sans FB" pitchFamily="34" charset="0"/>
              </a:rPr>
              <a:t>--Essentially</a:t>
            </a:r>
            <a:r>
              <a:rPr lang="en-US" sz="3200" dirty="0">
                <a:latin typeface="Berlin Sans FB" pitchFamily="34" charset="0"/>
              </a:rPr>
              <a:t>, you would imagine yourself walking through a very familiar area (the road to the store, the various rooms of your house, </a:t>
            </a:r>
            <a:r>
              <a:rPr lang="en-US" sz="3200" dirty="0" err="1">
                <a:latin typeface="Berlin Sans FB" pitchFamily="34" charset="0"/>
              </a:rPr>
              <a:t>etc</a:t>
            </a:r>
            <a:r>
              <a:rPr lang="en-US" sz="3200" dirty="0">
                <a:latin typeface="Berlin Sans FB" pitchFamily="34" charset="0"/>
              </a:rPr>
              <a:t>) and place the items to be remembered in each </a:t>
            </a:r>
            <a:r>
              <a:rPr lang="en-US" sz="3200" dirty="0" smtClean="0">
                <a:latin typeface="Berlin Sans FB" pitchFamily="34" charset="0"/>
              </a:rPr>
              <a:t>location</a:t>
            </a:r>
          </a:p>
          <a:p>
            <a:endParaRPr lang="en-US" sz="3200" dirty="0">
              <a:latin typeface="Berlin Sans FB" pitchFamily="34" charset="0"/>
            </a:endParaRPr>
          </a:p>
          <a:p>
            <a:r>
              <a:rPr lang="en-US" sz="3200" dirty="0" smtClean="0">
                <a:latin typeface="Berlin Sans FB" pitchFamily="34" charset="0"/>
              </a:rPr>
              <a:t>--</a:t>
            </a:r>
            <a:r>
              <a:rPr lang="en-US" sz="3200" dirty="0">
                <a:latin typeface="Berlin Sans FB" pitchFamily="34" charset="0"/>
              </a:rPr>
              <a:t>The strength of this method is that our brains are better organized to store locations than random </a:t>
            </a:r>
            <a:r>
              <a:rPr lang="en-US" sz="3200" dirty="0" smtClean="0">
                <a:latin typeface="Berlin Sans FB" pitchFamily="34" charset="0"/>
              </a:rPr>
              <a:t>facts</a:t>
            </a:r>
            <a:endParaRPr lang="en-US" sz="3200" dirty="0">
              <a:latin typeface="Berlin Sans FB" pitchFamily="34" charset="0"/>
            </a:endParaRPr>
          </a:p>
        </p:txBody>
      </p:sp>
    </p:spTree>
    <p:extLst>
      <p:ext uri="{BB962C8B-B14F-4D97-AF65-F5344CB8AC3E}">
        <p14:creationId xmlns:p14="http://schemas.microsoft.com/office/powerpoint/2010/main" val="228908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dirty="0" smtClean="0">
                <a:latin typeface="Berlin Sans FB" pitchFamily="34" charset="0"/>
              </a:rPr>
              <a:t>Extinction</a:t>
            </a:r>
          </a:p>
        </p:txBody>
      </p:sp>
      <p:pic>
        <p:nvPicPr>
          <p:cNvPr id="22531" name="Picture 7" descr="Classical 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0200"/>
            <a:ext cx="8839200"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4122651"/>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533400"/>
            <a:ext cx="8229600" cy="707886"/>
          </a:xfrm>
          <a:prstGeom prst="rect">
            <a:avLst/>
          </a:prstGeom>
        </p:spPr>
        <p:txBody>
          <a:bodyPr wrap="square">
            <a:spAutoFit/>
          </a:bodyPr>
          <a:lstStyle/>
          <a:p>
            <a:r>
              <a:rPr lang="en-US" sz="4000" kern="0" dirty="0">
                <a:solidFill>
                  <a:srgbClr val="FFFF00"/>
                </a:solidFill>
                <a:latin typeface="Berlin Sans FB" pitchFamily="34" charset="0"/>
                <a:ea typeface="+mj-ea"/>
                <a:cs typeface="+mj-cs"/>
              </a:rPr>
              <a:t>1.  Method of Loci (Location method)</a:t>
            </a:r>
            <a:endParaRPr lang="en-US" dirty="0">
              <a:solidFill>
                <a:srgbClr val="FFFF00"/>
              </a:solidFill>
            </a:endParaRPr>
          </a:p>
        </p:txBody>
      </p:sp>
      <p:sp>
        <p:nvSpPr>
          <p:cNvPr id="5" name="Rectangle 4"/>
          <p:cNvSpPr/>
          <p:nvPr/>
        </p:nvSpPr>
        <p:spPr>
          <a:xfrm>
            <a:off x="2274627" y="1241286"/>
            <a:ext cx="4572000" cy="5213735"/>
          </a:xfrm>
          <a:prstGeom prst="rect">
            <a:avLst/>
          </a:prstGeom>
        </p:spPr>
        <p:txBody>
          <a:bodyPr>
            <a:spAutoFit/>
          </a:bodyPr>
          <a:lstStyle/>
          <a:p>
            <a:pPr lvl="0" algn="ctr">
              <a:spcBef>
                <a:spcPct val="20000"/>
              </a:spcBef>
            </a:pPr>
            <a:r>
              <a:rPr lang="en-US" sz="3200" kern="0" dirty="0" smtClean="0">
                <a:solidFill>
                  <a:srgbClr val="FFFFFF"/>
                </a:solidFill>
                <a:latin typeface="Berlin Sans FB" pitchFamily="34" charset="0"/>
              </a:rPr>
              <a:t>Using the method of loci, remember these words</a:t>
            </a:r>
          </a:p>
          <a:p>
            <a:pPr lvl="0" algn="ctr">
              <a:spcBef>
                <a:spcPct val="20000"/>
              </a:spcBef>
            </a:pPr>
            <a:r>
              <a:rPr lang="en-US" sz="3200" kern="0" dirty="0" smtClean="0">
                <a:solidFill>
                  <a:srgbClr val="FFFFFF"/>
                </a:solidFill>
                <a:latin typeface="Berlin Sans FB" pitchFamily="34" charset="0"/>
              </a:rPr>
              <a:t>Cap</a:t>
            </a:r>
          </a:p>
          <a:p>
            <a:pPr lvl="0" algn="ctr">
              <a:spcBef>
                <a:spcPct val="20000"/>
              </a:spcBef>
            </a:pPr>
            <a:r>
              <a:rPr lang="en-US" sz="3200" kern="0" dirty="0" smtClean="0">
                <a:solidFill>
                  <a:srgbClr val="FFFFFF"/>
                </a:solidFill>
                <a:latin typeface="Berlin Sans FB" pitchFamily="34" charset="0"/>
              </a:rPr>
              <a:t>Rubber band</a:t>
            </a:r>
          </a:p>
          <a:p>
            <a:pPr lvl="0" algn="ctr">
              <a:spcBef>
                <a:spcPct val="20000"/>
              </a:spcBef>
            </a:pPr>
            <a:r>
              <a:rPr lang="en-US" sz="3200" kern="0" dirty="0" smtClean="0">
                <a:solidFill>
                  <a:srgbClr val="FFFFFF"/>
                </a:solidFill>
                <a:latin typeface="Berlin Sans FB" pitchFamily="34" charset="0"/>
              </a:rPr>
              <a:t>Mouse</a:t>
            </a:r>
          </a:p>
          <a:p>
            <a:pPr lvl="0" algn="ctr">
              <a:spcBef>
                <a:spcPct val="20000"/>
              </a:spcBef>
            </a:pPr>
            <a:r>
              <a:rPr lang="en-US" sz="3200" kern="0" dirty="0" smtClean="0">
                <a:solidFill>
                  <a:srgbClr val="FFFFFF"/>
                </a:solidFill>
                <a:latin typeface="Berlin Sans FB" pitchFamily="34" charset="0"/>
              </a:rPr>
              <a:t>Soap</a:t>
            </a:r>
          </a:p>
          <a:p>
            <a:pPr lvl="0" algn="ctr">
              <a:spcBef>
                <a:spcPct val="20000"/>
              </a:spcBef>
            </a:pPr>
            <a:r>
              <a:rPr lang="en-US" sz="3200" kern="0" dirty="0" smtClean="0">
                <a:solidFill>
                  <a:srgbClr val="FFFFFF"/>
                </a:solidFill>
                <a:latin typeface="Berlin Sans FB" pitchFamily="34" charset="0"/>
              </a:rPr>
              <a:t>Fan</a:t>
            </a:r>
          </a:p>
          <a:p>
            <a:pPr lvl="0" algn="ctr">
              <a:spcBef>
                <a:spcPct val="20000"/>
              </a:spcBef>
            </a:pPr>
            <a:r>
              <a:rPr lang="en-US" sz="3200" kern="0" dirty="0" smtClean="0">
                <a:solidFill>
                  <a:srgbClr val="FFFFFF"/>
                </a:solidFill>
                <a:latin typeface="Berlin Sans FB" pitchFamily="34" charset="0"/>
              </a:rPr>
              <a:t>Flag</a:t>
            </a:r>
          </a:p>
          <a:p>
            <a:pPr lvl="0" algn="ctr">
              <a:spcBef>
                <a:spcPct val="20000"/>
              </a:spcBef>
            </a:pPr>
            <a:r>
              <a:rPr lang="en-US" sz="3200" kern="0" dirty="0" smtClean="0">
                <a:solidFill>
                  <a:srgbClr val="FFFFFF"/>
                </a:solidFill>
                <a:latin typeface="Berlin Sans FB" pitchFamily="34" charset="0"/>
              </a:rPr>
              <a:t>Towel</a:t>
            </a:r>
            <a:endParaRPr lang="en-US" sz="3200" kern="0" dirty="0">
              <a:solidFill>
                <a:srgbClr val="FFFFFF"/>
              </a:solidFill>
              <a:latin typeface="Berlin Sans FB" pitchFamily="34" charset="0"/>
            </a:endParaRPr>
          </a:p>
        </p:txBody>
      </p:sp>
    </p:spTree>
    <p:extLst>
      <p:ext uri="{BB962C8B-B14F-4D97-AF65-F5344CB8AC3E}">
        <p14:creationId xmlns:p14="http://schemas.microsoft.com/office/powerpoint/2010/main" val="6808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647700" y="152400"/>
            <a:ext cx="7772400" cy="1143000"/>
          </a:xfrm>
        </p:spPr>
        <p:txBody>
          <a:bodyPr/>
          <a:lstStyle/>
          <a:p>
            <a:pPr eaLnBrk="1" hangingPunct="1"/>
            <a:r>
              <a:rPr lang="en-US" sz="4000" dirty="0" smtClean="0">
                <a:solidFill>
                  <a:srgbClr val="FFFF00"/>
                </a:solidFill>
                <a:latin typeface="Berlin Sans FB" pitchFamily="34" charset="0"/>
              </a:rPr>
              <a:t>2.  Link Method</a:t>
            </a:r>
          </a:p>
        </p:txBody>
      </p:sp>
      <p:sp>
        <p:nvSpPr>
          <p:cNvPr id="19460" name="Rectangle 3"/>
          <p:cNvSpPr>
            <a:spLocks noGrp="1" noChangeArrowheads="1"/>
          </p:cNvSpPr>
          <p:nvPr>
            <p:ph type="body" sz="half" idx="1"/>
          </p:nvPr>
        </p:nvSpPr>
        <p:spPr>
          <a:xfrm>
            <a:off x="0" y="1447800"/>
            <a:ext cx="9067800" cy="4953000"/>
          </a:xfrm>
          <a:noFill/>
        </p:spPr>
        <p:txBody>
          <a:bodyPr anchor="ctr" anchorCtr="1">
            <a:normAutofit/>
          </a:bodyPr>
          <a:lstStyle/>
          <a:p>
            <a:pPr marL="0" indent="0" algn="ctr" eaLnBrk="1" hangingPunct="1">
              <a:buFontTx/>
              <a:buNone/>
            </a:pPr>
            <a:r>
              <a:rPr lang="en-US" dirty="0" smtClean="0">
                <a:latin typeface="Berlin Sans FB" pitchFamily="34" charset="0"/>
              </a:rPr>
              <a:t>Involves forming a mental image of items to be remembered in a way that links them together.</a:t>
            </a:r>
          </a:p>
          <a:p>
            <a:pPr marL="0" indent="0" algn="ctr" eaLnBrk="1" hangingPunct="1">
              <a:buFontTx/>
              <a:buNone/>
            </a:pPr>
            <a:endParaRPr lang="en-US" dirty="0">
              <a:solidFill>
                <a:srgbClr val="0000FF"/>
              </a:solidFill>
            </a:endParaRPr>
          </a:p>
          <a:p>
            <a:r>
              <a:rPr lang="en-US" dirty="0"/>
              <a:t>6 Red Apples</a:t>
            </a:r>
          </a:p>
          <a:p>
            <a:r>
              <a:rPr lang="en-US" dirty="0"/>
              <a:t>Large Loaf of Bread</a:t>
            </a:r>
          </a:p>
          <a:p>
            <a:r>
              <a:rPr lang="en-US" dirty="0"/>
              <a:t>Carton of Milk</a:t>
            </a:r>
          </a:p>
          <a:p>
            <a:r>
              <a:rPr lang="en-US" dirty="0"/>
              <a:t>Bar of Foamy Soap</a:t>
            </a:r>
          </a:p>
          <a:p>
            <a:r>
              <a:rPr lang="en-US" dirty="0"/>
              <a:t>Pair of Yellow Socks</a:t>
            </a:r>
          </a:p>
          <a:p>
            <a:r>
              <a:rPr lang="en-US" dirty="0"/>
              <a:t>Packet of Chocolate Biscuits</a:t>
            </a:r>
          </a:p>
          <a:p>
            <a:pPr marL="0" indent="0" algn="ctr" eaLnBrk="1" hangingPunct="1">
              <a:buFontTx/>
              <a:buNone/>
            </a:pPr>
            <a:endParaRPr lang="en-US" dirty="0" smtClean="0">
              <a:solidFill>
                <a:srgbClr val="0000FF"/>
              </a:solidFill>
              <a:latin typeface="Berlin Sans FB" pitchFamily="34" charset="0"/>
            </a:endParaRPr>
          </a:p>
        </p:txBody>
      </p:sp>
    </p:spTree>
    <p:extLst>
      <p:ext uri="{BB962C8B-B14F-4D97-AF65-F5344CB8AC3E}">
        <p14:creationId xmlns:p14="http://schemas.microsoft.com/office/powerpoint/2010/main" val="714392146"/>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1371600" y="2127433"/>
            <a:ext cx="559608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i="0" u="none" strike="noStrike" cap="none" normalizeH="0" baseline="0" dirty="0" smtClean="0">
                <a:ln>
                  <a:noFill/>
                </a:ln>
                <a:effectLst/>
                <a:latin typeface="Berlin Sans FB" pitchFamily="34" charset="0"/>
              </a:rPr>
              <a:t>                                 </a:t>
            </a:r>
            <a:br>
              <a:rPr kumimoji="0" lang="en-US" sz="2400" i="0" u="none" strike="noStrike" cap="none" normalizeH="0" baseline="0" dirty="0" smtClean="0">
                <a:ln>
                  <a:noFill/>
                </a:ln>
                <a:effectLst/>
                <a:latin typeface="Berlin Sans FB" pitchFamily="34" charset="0"/>
              </a:rPr>
            </a:br>
            <a:r>
              <a:rPr kumimoji="0" lang="en-US" sz="2400" i="0" u="none" strike="noStrike" cap="none" normalizeH="0" baseline="0" dirty="0" smtClean="0">
                <a:ln>
                  <a:noFill/>
                </a:ln>
                <a:effectLst/>
                <a:latin typeface="Berlin Sans FB" pitchFamily="34" charset="0"/>
              </a:rPr>
              <a:t>1st Link: Apples smashed on a shopping cart </a:t>
            </a:r>
          </a:p>
        </p:txBody>
      </p:sp>
      <p:pic>
        <p:nvPicPr>
          <p:cNvPr id="1075202" name="Picture 2" descr="6 Red Apples - First Item on the L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415119"/>
            <a:ext cx="2000250" cy="1952626"/>
          </a:xfrm>
          <a:prstGeom prst="rect">
            <a:avLst/>
          </a:prstGeom>
          <a:noFill/>
          <a:extLst>
            <a:ext uri="{909E8E84-426E-40DD-AFC4-6F175D3DCCD1}">
              <a14:hiddenFill xmlns:a14="http://schemas.microsoft.com/office/drawing/2010/main">
                <a:solidFill>
                  <a:srgbClr val="FFFFFF"/>
                </a:solidFill>
              </a14:hiddenFill>
            </a:ext>
          </a:extLst>
        </p:spPr>
      </p:pic>
      <p:pic>
        <p:nvPicPr>
          <p:cNvPr id="1075204" name="Picture 4" descr="Apples smashing a loaf of br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375" y="3429000"/>
            <a:ext cx="1943100" cy="19240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14400" y="5562600"/>
            <a:ext cx="7543800" cy="461665"/>
          </a:xfrm>
          <a:prstGeom prst="rect">
            <a:avLst/>
          </a:prstGeom>
        </p:spPr>
        <p:txBody>
          <a:bodyPr wrap="square">
            <a:spAutoFit/>
          </a:bodyPr>
          <a:lstStyle/>
          <a:p>
            <a:pPr lvl="0"/>
            <a:r>
              <a:rPr lang="en-US" sz="2400" dirty="0">
                <a:latin typeface="Berlin Sans FB" pitchFamily="34" charset="0"/>
              </a:rPr>
              <a:t>2nd Link: Apples raining down on a </a:t>
            </a:r>
            <a:r>
              <a:rPr lang="en-US" sz="2400" dirty="0" smtClean="0">
                <a:latin typeface="Berlin Sans FB" pitchFamily="34" charset="0"/>
              </a:rPr>
              <a:t>large </a:t>
            </a:r>
            <a:r>
              <a:rPr lang="en-US" sz="2400" dirty="0">
                <a:latin typeface="Berlin Sans FB" pitchFamily="34" charset="0"/>
              </a:rPr>
              <a:t>loaf of bread </a:t>
            </a:r>
          </a:p>
        </p:txBody>
      </p:sp>
    </p:spTree>
    <p:extLst>
      <p:ext uri="{BB962C8B-B14F-4D97-AF65-F5344CB8AC3E}">
        <p14:creationId xmlns:p14="http://schemas.microsoft.com/office/powerpoint/2010/main" val="34575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52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52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6226" name="Picture 2" descr="Milk carton kicking loaf of bre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3660" y="304800"/>
            <a:ext cx="1943100" cy="2095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43000" y="2463534"/>
            <a:ext cx="7162800" cy="461665"/>
          </a:xfrm>
          <a:prstGeom prst="rect">
            <a:avLst/>
          </a:prstGeom>
        </p:spPr>
        <p:txBody>
          <a:bodyPr wrap="square">
            <a:spAutoFit/>
          </a:bodyPr>
          <a:lstStyle/>
          <a:p>
            <a:r>
              <a:rPr lang="en-US" sz="2400" dirty="0">
                <a:latin typeface="Berlin Sans FB" pitchFamily="34" charset="0"/>
              </a:rPr>
              <a:t>3rd Link: Giant milk carton kicking a loaf of bread </a:t>
            </a:r>
          </a:p>
        </p:txBody>
      </p:sp>
      <p:pic>
        <p:nvPicPr>
          <p:cNvPr id="1076228" name="Picture 4" descr="Milk pours out as foamy so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8445" y="3352800"/>
            <a:ext cx="1943100" cy="18383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5486400"/>
            <a:ext cx="8991600" cy="461665"/>
          </a:xfrm>
          <a:prstGeom prst="rect">
            <a:avLst/>
          </a:prstGeom>
        </p:spPr>
        <p:txBody>
          <a:bodyPr wrap="square">
            <a:spAutoFit/>
          </a:bodyPr>
          <a:lstStyle/>
          <a:p>
            <a:pPr lvl="0"/>
            <a:r>
              <a:rPr lang="en-US" sz="2400" dirty="0">
                <a:latin typeface="Berlin Sans FB" pitchFamily="34" charset="0"/>
              </a:rPr>
              <a:t>4th Link: Milk pouring out of a carton turns into white foamy soap! </a:t>
            </a:r>
          </a:p>
        </p:txBody>
      </p:sp>
    </p:spTree>
    <p:extLst>
      <p:ext uri="{BB962C8B-B14F-4D97-AF65-F5344CB8AC3E}">
        <p14:creationId xmlns:p14="http://schemas.microsoft.com/office/powerpoint/2010/main" val="368239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62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62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7250" name="Picture 2" descr="Soap Man puts on yellow soc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457200"/>
            <a:ext cx="1952625" cy="18478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71846" y="2514600"/>
            <a:ext cx="7467600" cy="461665"/>
          </a:xfrm>
          <a:prstGeom prst="rect">
            <a:avLst/>
          </a:prstGeom>
        </p:spPr>
        <p:txBody>
          <a:bodyPr wrap="square">
            <a:spAutoFit/>
          </a:bodyPr>
          <a:lstStyle/>
          <a:p>
            <a:r>
              <a:rPr lang="en-US" sz="2400" dirty="0">
                <a:latin typeface="Berlin Sans FB" pitchFamily="34" charset="0"/>
              </a:rPr>
              <a:t>5th Link: Soap Man puts on his fuzzy yellow socks </a:t>
            </a:r>
          </a:p>
        </p:txBody>
      </p:sp>
      <p:pic>
        <p:nvPicPr>
          <p:cNvPr id="1077252" name="Picture 4" descr="Putting chocolate biscuits in my so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6389" y="3276600"/>
            <a:ext cx="1981200" cy="20764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90600" y="5391565"/>
            <a:ext cx="6934199" cy="461665"/>
          </a:xfrm>
          <a:prstGeom prst="rect">
            <a:avLst/>
          </a:prstGeom>
        </p:spPr>
        <p:txBody>
          <a:bodyPr wrap="square">
            <a:spAutoFit/>
          </a:bodyPr>
          <a:lstStyle/>
          <a:p>
            <a:r>
              <a:rPr lang="en-US" sz="2400" dirty="0">
                <a:latin typeface="Berlin Sans FB" pitchFamily="34" charset="0"/>
              </a:rPr>
              <a:t>6th Link: I'm putting chocolate biscuits in my socks </a:t>
            </a:r>
          </a:p>
        </p:txBody>
      </p:sp>
    </p:spTree>
    <p:extLst>
      <p:ext uri="{BB962C8B-B14F-4D97-AF65-F5344CB8AC3E}">
        <p14:creationId xmlns:p14="http://schemas.microsoft.com/office/powerpoint/2010/main" val="196510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72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72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body" sz="half" idx="1"/>
          </p:nvPr>
        </p:nvSpPr>
        <p:spPr>
          <a:xfrm>
            <a:off x="647700" y="1905000"/>
            <a:ext cx="7848600" cy="1524000"/>
          </a:xfrm>
        </p:spPr>
        <p:txBody>
          <a:bodyPr/>
          <a:lstStyle/>
          <a:p>
            <a:pPr marL="0" indent="0" algn="ctr" eaLnBrk="1" hangingPunct="1">
              <a:buFont typeface="Wingdings" pitchFamily="2" charset="2"/>
              <a:buNone/>
            </a:pPr>
            <a:r>
              <a:rPr lang="en-US" altLang="en-US" sz="2800" dirty="0" smtClean="0">
                <a:latin typeface="Berlin Sans FB" pitchFamily="34" charset="0"/>
              </a:rPr>
              <a:t>Complex information broken down into broad concepts and further subdivided into categories and subcategories.</a:t>
            </a:r>
            <a:endParaRPr lang="en-US" sz="2800" dirty="0" smtClean="0">
              <a:latin typeface="Berlin Sans FB" pitchFamily="34" charset="0"/>
            </a:endParaRPr>
          </a:p>
        </p:txBody>
      </p:sp>
      <p:sp>
        <p:nvSpPr>
          <p:cNvPr id="20484" name="Rectangle 3"/>
          <p:cNvSpPr>
            <a:spLocks noGrp="1" noChangeArrowheads="1"/>
          </p:cNvSpPr>
          <p:nvPr>
            <p:ph type="title"/>
          </p:nvPr>
        </p:nvSpPr>
        <p:spPr>
          <a:xfrm>
            <a:off x="685800" y="276225"/>
            <a:ext cx="7772400" cy="1143000"/>
          </a:xfrm>
        </p:spPr>
        <p:txBody>
          <a:bodyPr>
            <a:normAutofit fontScale="90000"/>
          </a:bodyPr>
          <a:lstStyle/>
          <a:p>
            <a:pPr eaLnBrk="1" hangingPunct="1"/>
            <a:r>
              <a:rPr lang="en-US" sz="3600" dirty="0" smtClean="0">
                <a:solidFill>
                  <a:srgbClr val="FFFF00"/>
                </a:solidFill>
                <a:latin typeface="Berlin Sans FB" pitchFamily="34" charset="0"/>
              </a:rPr>
              <a:t>Organizing Information for Encoding</a:t>
            </a:r>
          </a:p>
        </p:txBody>
      </p:sp>
      <p:sp>
        <p:nvSpPr>
          <p:cNvPr id="20485" name="Rectangle 4"/>
          <p:cNvSpPr>
            <a:spLocks noChangeArrowheads="1"/>
          </p:cNvSpPr>
          <p:nvPr/>
        </p:nvSpPr>
        <p:spPr bwMode="auto">
          <a:xfrm>
            <a:off x="3414713" y="3886200"/>
            <a:ext cx="2286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457200" indent="-457200">
              <a:buFontTx/>
              <a:buAutoNum type="arabicPeriod"/>
            </a:pPr>
            <a:r>
              <a:rPr lang="en-US" sz="2800" dirty="0">
                <a:latin typeface="Berlin Sans FB" pitchFamily="34" charset="0"/>
              </a:rPr>
              <a:t>Chunking</a:t>
            </a:r>
          </a:p>
          <a:p>
            <a:pPr marL="457200" indent="-457200">
              <a:buFontTx/>
              <a:buAutoNum type="arabicPeriod"/>
            </a:pPr>
            <a:r>
              <a:rPr lang="en-US" sz="2800" dirty="0">
                <a:latin typeface="Berlin Sans FB" pitchFamily="34" charset="0"/>
              </a:rPr>
              <a:t>Hierarchy</a:t>
            </a:r>
          </a:p>
        </p:txBody>
      </p:sp>
    </p:spTree>
    <p:extLst>
      <p:ext uri="{BB962C8B-B14F-4D97-AF65-F5344CB8AC3E}">
        <p14:creationId xmlns:p14="http://schemas.microsoft.com/office/powerpoint/2010/main" val="2308769826"/>
      </p:ext>
    </p:extLst>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685800" y="261938"/>
            <a:ext cx="7772400" cy="1143000"/>
          </a:xfrm>
        </p:spPr>
        <p:txBody>
          <a:bodyPr/>
          <a:lstStyle/>
          <a:p>
            <a:pPr eaLnBrk="1" hangingPunct="1"/>
            <a:r>
              <a:rPr lang="en-US" sz="4000" dirty="0" smtClean="0">
                <a:solidFill>
                  <a:srgbClr val="FFFF00"/>
                </a:solidFill>
                <a:latin typeface="Berlin Sans FB" pitchFamily="34" charset="0"/>
              </a:rPr>
              <a:t>Chunking</a:t>
            </a:r>
          </a:p>
        </p:txBody>
      </p:sp>
      <p:sp>
        <p:nvSpPr>
          <p:cNvPr id="21508" name="Rectangle 3"/>
          <p:cNvSpPr>
            <a:spLocks noGrp="1" noChangeArrowheads="1"/>
          </p:cNvSpPr>
          <p:nvPr>
            <p:ph type="body" idx="1"/>
          </p:nvPr>
        </p:nvSpPr>
        <p:spPr>
          <a:xfrm>
            <a:off x="685800" y="1595438"/>
            <a:ext cx="7772400" cy="1071562"/>
          </a:xfrm>
        </p:spPr>
        <p:txBody>
          <a:bodyPr/>
          <a:lstStyle/>
          <a:p>
            <a:pPr marL="0" indent="0" algn="ctr" eaLnBrk="1" hangingPunct="1">
              <a:buFont typeface="Wingdings" pitchFamily="2" charset="2"/>
              <a:buNone/>
            </a:pPr>
            <a:r>
              <a:rPr lang="en-US" altLang="en-US" sz="2800" dirty="0" smtClean="0">
                <a:latin typeface="Berlin Sans FB" pitchFamily="34" charset="0"/>
              </a:rPr>
              <a:t>Organizing items into familiar, manageable unit. Try to remember the number below.</a:t>
            </a:r>
          </a:p>
        </p:txBody>
      </p:sp>
      <p:sp>
        <p:nvSpPr>
          <p:cNvPr id="21509" name="Rectangle 4"/>
          <p:cNvSpPr>
            <a:spLocks noChangeArrowheads="1"/>
          </p:cNvSpPr>
          <p:nvPr/>
        </p:nvSpPr>
        <p:spPr bwMode="auto">
          <a:xfrm>
            <a:off x="723900" y="2909888"/>
            <a:ext cx="7696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dirty="0">
                <a:latin typeface="Berlin Sans FB" pitchFamily="34" charset="0"/>
              </a:rPr>
              <a:t>1-7-7-6-1-4-9-2-1-8-1-2-1-9-4-1</a:t>
            </a:r>
          </a:p>
        </p:txBody>
      </p:sp>
      <p:sp>
        <p:nvSpPr>
          <p:cNvPr id="1097733" name="Rectangle 5"/>
          <p:cNvSpPr>
            <a:spLocks noChangeArrowheads="1"/>
          </p:cNvSpPr>
          <p:nvPr/>
        </p:nvSpPr>
        <p:spPr bwMode="auto">
          <a:xfrm>
            <a:off x="866775" y="3960813"/>
            <a:ext cx="739140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dirty="0">
                <a:latin typeface="Berlin Sans FB" pitchFamily="34" charset="0"/>
              </a:rPr>
              <a:t>If you are well versed with American history, chunk the number and see if you can recall it easier.  1776 1492 1812 1941.</a:t>
            </a:r>
          </a:p>
        </p:txBody>
      </p:sp>
    </p:spTree>
    <p:extLst>
      <p:ext uri="{BB962C8B-B14F-4D97-AF65-F5344CB8AC3E}">
        <p14:creationId xmlns:p14="http://schemas.microsoft.com/office/powerpoint/2010/main" val="6424052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97733"/>
                                        </p:tgtEl>
                                        <p:attrNameLst>
                                          <p:attrName>style.visibility</p:attrName>
                                        </p:attrNameLst>
                                      </p:cBhvr>
                                      <p:to>
                                        <p:strVal val="visible"/>
                                      </p:to>
                                    </p:set>
                                    <p:animEffect transition="in" filter="dissolve">
                                      <p:cBhvr>
                                        <p:cTn id="7" dur="500"/>
                                        <p:tgtEl>
                                          <p:spTgt spid="1097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7733"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685800" y="261938"/>
            <a:ext cx="7772400" cy="1143000"/>
          </a:xfrm>
        </p:spPr>
        <p:txBody>
          <a:bodyPr/>
          <a:lstStyle/>
          <a:p>
            <a:pPr eaLnBrk="1" hangingPunct="1"/>
            <a:r>
              <a:rPr lang="en-US" sz="4000" dirty="0" smtClean="0">
                <a:solidFill>
                  <a:srgbClr val="FFFF00"/>
                </a:solidFill>
                <a:latin typeface="Berlin Sans FB" pitchFamily="34" charset="0"/>
              </a:rPr>
              <a:t>Chunking</a:t>
            </a:r>
          </a:p>
        </p:txBody>
      </p:sp>
      <p:sp>
        <p:nvSpPr>
          <p:cNvPr id="22532" name="Rectangle 3"/>
          <p:cNvSpPr>
            <a:spLocks noChangeArrowheads="1"/>
          </p:cNvSpPr>
          <p:nvPr/>
        </p:nvSpPr>
        <p:spPr bwMode="auto">
          <a:xfrm>
            <a:off x="685800" y="1600200"/>
            <a:ext cx="7772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altLang="en-US" sz="2800" dirty="0">
                <a:latin typeface="Berlin Sans FB" pitchFamily="34" charset="0"/>
              </a:rPr>
              <a:t>Acronyms are another way to chunk information and remember it.</a:t>
            </a:r>
          </a:p>
        </p:txBody>
      </p:sp>
      <p:sp>
        <p:nvSpPr>
          <p:cNvPr id="22533" name="Rectangle 4"/>
          <p:cNvSpPr>
            <a:spLocks noChangeArrowheads="1"/>
          </p:cNvSpPr>
          <p:nvPr/>
        </p:nvSpPr>
        <p:spPr bwMode="auto">
          <a:xfrm>
            <a:off x="457200" y="3429000"/>
            <a:ext cx="81534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1654175" indent="-1654175"/>
            <a:r>
              <a:rPr lang="en-US" altLang="en-US" sz="2400" dirty="0">
                <a:latin typeface="Berlin Sans FB" pitchFamily="34" charset="0"/>
              </a:rPr>
              <a:t>HOMES = </a:t>
            </a:r>
            <a:r>
              <a:rPr lang="en-US" altLang="en-US" sz="2000" dirty="0">
                <a:solidFill>
                  <a:srgbClr val="0000FF"/>
                </a:solidFill>
                <a:latin typeface="Berlin Sans FB" pitchFamily="34" charset="0"/>
              </a:rPr>
              <a:t>H</a:t>
            </a:r>
            <a:r>
              <a:rPr lang="en-US" altLang="en-US" sz="2000" dirty="0">
                <a:latin typeface="Berlin Sans FB" pitchFamily="34" charset="0"/>
              </a:rPr>
              <a:t>uron, </a:t>
            </a:r>
            <a:r>
              <a:rPr lang="en-US" altLang="en-US" sz="2000" dirty="0">
                <a:solidFill>
                  <a:srgbClr val="0000FF"/>
                </a:solidFill>
                <a:latin typeface="Berlin Sans FB" pitchFamily="34" charset="0"/>
              </a:rPr>
              <a:t>O</a:t>
            </a:r>
            <a:r>
              <a:rPr lang="en-US" altLang="en-US" sz="2000" dirty="0">
                <a:latin typeface="Berlin Sans FB" pitchFamily="34" charset="0"/>
              </a:rPr>
              <a:t>ntario, </a:t>
            </a:r>
            <a:r>
              <a:rPr lang="en-US" altLang="en-US" sz="2000" dirty="0">
                <a:solidFill>
                  <a:srgbClr val="0000FF"/>
                </a:solidFill>
                <a:latin typeface="Berlin Sans FB" pitchFamily="34" charset="0"/>
              </a:rPr>
              <a:t>M</a:t>
            </a:r>
            <a:r>
              <a:rPr lang="en-US" altLang="en-US" sz="2000" dirty="0">
                <a:latin typeface="Berlin Sans FB" pitchFamily="34" charset="0"/>
              </a:rPr>
              <a:t>ichigan,</a:t>
            </a:r>
            <a:r>
              <a:rPr lang="en-US" altLang="en-US" sz="2000" dirty="0">
                <a:solidFill>
                  <a:srgbClr val="6600CC"/>
                </a:solidFill>
                <a:latin typeface="Berlin Sans FB" pitchFamily="34" charset="0"/>
              </a:rPr>
              <a:t> </a:t>
            </a:r>
            <a:r>
              <a:rPr lang="en-US" altLang="en-US" sz="2000" dirty="0">
                <a:solidFill>
                  <a:srgbClr val="0000FF"/>
                </a:solidFill>
                <a:latin typeface="Berlin Sans FB" pitchFamily="34" charset="0"/>
              </a:rPr>
              <a:t>E</a:t>
            </a:r>
            <a:r>
              <a:rPr lang="en-US" altLang="en-US" sz="2000" dirty="0">
                <a:latin typeface="Berlin Sans FB" pitchFamily="34" charset="0"/>
              </a:rPr>
              <a:t>rie, </a:t>
            </a:r>
            <a:r>
              <a:rPr lang="en-US" altLang="en-US" sz="2000" dirty="0">
                <a:solidFill>
                  <a:srgbClr val="0000FF"/>
                </a:solidFill>
                <a:latin typeface="Berlin Sans FB" pitchFamily="34" charset="0"/>
              </a:rPr>
              <a:t>S</a:t>
            </a:r>
            <a:r>
              <a:rPr lang="en-US" altLang="en-US" sz="2000" dirty="0">
                <a:latin typeface="Berlin Sans FB" pitchFamily="34" charset="0"/>
              </a:rPr>
              <a:t>uperior</a:t>
            </a:r>
          </a:p>
          <a:p>
            <a:pPr marL="1654175" indent="-1654175"/>
            <a:endParaRPr lang="en-US" altLang="en-US" sz="2000" dirty="0">
              <a:latin typeface="Berlin Sans FB" pitchFamily="34" charset="0"/>
            </a:endParaRPr>
          </a:p>
          <a:p>
            <a:pPr marL="1654175" indent="-1654175"/>
            <a:r>
              <a:rPr lang="en-US" altLang="en-US" sz="2400" dirty="0">
                <a:latin typeface="Berlin Sans FB" pitchFamily="34" charset="0"/>
              </a:rPr>
              <a:t>PEMDAS = </a:t>
            </a:r>
            <a:r>
              <a:rPr lang="en-US" altLang="en-US" sz="2000" dirty="0">
                <a:solidFill>
                  <a:srgbClr val="0000FF"/>
                </a:solidFill>
                <a:latin typeface="Berlin Sans FB" pitchFamily="34" charset="0"/>
              </a:rPr>
              <a:t>P</a:t>
            </a:r>
            <a:r>
              <a:rPr lang="en-US" altLang="en-US" sz="2000" dirty="0">
                <a:latin typeface="Berlin Sans FB" pitchFamily="34" charset="0"/>
              </a:rPr>
              <a:t>arentheses, </a:t>
            </a:r>
            <a:r>
              <a:rPr lang="en-US" altLang="en-US" sz="2000" dirty="0">
                <a:solidFill>
                  <a:srgbClr val="0000FF"/>
                </a:solidFill>
                <a:latin typeface="Berlin Sans FB" pitchFamily="34" charset="0"/>
              </a:rPr>
              <a:t>E</a:t>
            </a:r>
            <a:r>
              <a:rPr lang="en-US" altLang="en-US" sz="2000" dirty="0">
                <a:latin typeface="Berlin Sans FB" pitchFamily="34" charset="0"/>
              </a:rPr>
              <a:t>xponent, </a:t>
            </a:r>
            <a:r>
              <a:rPr lang="en-US" altLang="en-US" sz="2000" dirty="0">
                <a:solidFill>
                  <a:srgbClr val="0000FF"/>
                </a:solidFill>
                <a:latin typeface="Berlin Sans FB" pitchFamily="34" charset="0"/>
              </a:rPr>
              <a:t>M</a:t>
            </a:r>
            <a:r>
              <a:rPr lang="en-US" altLang="en-US" sz="2000" dirty="0">
                <a:latin typeface="Berlin Sans FB" pitchFamily="34" charset="0"/>
              </a:rPr>
              <a:t>ultiply, </a:t>
            </a:r>
            <a:r>
              <a:rPr lang="en-US" altLang="en-US" sz="2000" dirty="0">
                <a:solidFill>
                  <a:srgbClr val="0000FF"/>
                </a:solidFill>
                <a:latin typeface="Berlin Sans FB" pitchFamily="34" charset="0"/>
              </a:rPr>
              <a:t>D</a:t>
            </a:r>
            <a:r>
              <a:rPr lang="en-US" altLang="en-US" sz="2000" dirty="0">
                <a:latin typeface="Berlin Sans FB" pitchFamily="34" charset="0"/>
              </a:rPr>
              <a:t>ivide, </a:t>
            </a:r>
            <a:r>
              <a:rPr lang="en-US" altLang="en-US" sz="2000" dirty="0">
                <a:solidFill>
                  <a:srgbClr val="0000FF"/>
                </a:solidFill>
                <a:latin typeface="Berlin Sans FB" pitchFamily="34" charset="0"/>
              </a:rPr>
              <a:t>A</a:t>
            </a:r>
            <a:r>
              <a:rPr lang="en-US" altLang="en-US" sz="2000" dirty="0">
                <a:latin typeface="Berlin Sans FB" pitchFamily="34" charset="0"/>
              </a:rPr>
              <a:t>dd, </a:t>
            </a:r>
            <a:r>
              <a:rPr lang="en-US" altLang="en-US" sz="2000" dirty="0">
                <a:solidFill>
                  <a:srgbClr val="0000FF"/>
                </a:solidFill>
                <a:latin typeface="Berlin Sans FB" pitchFamily="34" charset="0"/>
              </a:rPr>
              <a:t>S</a:t>
            </a:r>
            <a:r>
              <a:rPr lang="en-US" altLang="en-US" sz="2000" dirty="0">
                <a:latin typeface="Berlin Sans FB" pitchFamily="34" charset="0"/>
              </a:rPr>
              <a:t>ubtract</a:t>
            </a:r>
          </a:p>
          <a:p>
            <a:pPr marL="1654175" indent="-1654175"/>
            <a:endParaRPr lang="en-US" sz="2000" dirty="0">
              <a:latin typeface="Berlin Sans FB" pitchFamily="34" charset="0"/>
            </a:endParaRPr>
          </a:p>
          <a:p>
            <a:pPr marL="1654175" indent="-1654175"/>
            <a:r>
              <a:rPr lang="en-US" sz="2400" dirty="0">
                <a:latin typeface="Berlin Sans FB" pitchFamily="34" charset="0"/>
              </a:rPr>
              <a:t>ROY G. BIV = </a:t>
            </a:r>
            <a:r>
              <a:rPr lang="en-US" sz="2000" dirty="0">
                <a:solidFill>
                  <a:srgbClr val="0000FF"/>
                </a:solidFill>
                <a:latin typeface="Berlin Sans FB" pitchFamily="34" charset="0"/>
              </a:rPr>
              <a:t>R</a:t>
            </a:r>
            <a:r>
              <a:rPr lang="en-US" sz="2000" dirty="0">
                <a:latin typeface="Berlin Sans FB" pitchFamily="34" charset="0"/>
              </a:rPr>
              <a:t>ed, </a:t>
            </a:r>
            <a:r>
              <a:rPr lang="en-US" sz="2000" dirty="0">
                <a:solidFill>
                  <a:srgbClr val="0000FF"/>
                </a:solidFill>
                <a:latin typeface="Berlin Sans FB" pitchFamily="34" charset="0"/>
              </a:rPr>
              <a:t>O</a:t>
            </a:r>
            <a:r>
              <a:rPr lang="en-US" sz="2000" dirty="0">
                <a:latin typeface="Berlin Sans FB" pitchFamily="34" charset="0"/>
              </a:rPr>
              <a:t>range, </a:t>
            </a:r>
            <a:r>
              <a:rPr lang="en-US" sz="2000" dirty="0">
                <a:solidFill>
                  <a:srgbClr val="0000FF"/>
                </a:solidFill>
                <a:latin typeface="Berlin Sans FB" pitchFamily="34" charset="0"/>
              </a:rPr>
              <a:t>Y</a:t>
            </a:r>
            <a:r>
              <a:rPr lang="en-US" sz="2000" dirty="0">
                <a:latin typeface="Berlin Sans FB" pitchFamily="34" charset="0"/>
              </a:rPr>
              <a:t>ellow, </a:t>
            </a:r>
            <a:r>
              <a:rPr lang="en-US" sz="2000" dirty="0">
                <a:solidFill>
                  <a:srgbClr val="0000FF"/>
                </a:solidFill>
                <a:latin typeface="Berlin Sans FB" pitchFamily="34" charset="0"/>
              </a:rPr>
              <a:t>G</a:t>
            </a:r>
            <a:r>
              <a:rPr lang="en-US" sz="2000" dirty="0">
                <a:latin typeface="Berlin Sans FB" pitchFamily="34" charset="0"/>
              </a:rPr>
              <a:t>reen, </a:t>
            </a:r>
            <a:r>
              <a:rPr lang="en-US" sz="2000" dirty="0">
                <a:solidFill>
                  <a:srgbClr val="0000FF"/>
                </a:solidFill>
                <a:latin typeface="Berlin Sans FB" pitchFamily="34" charset="0"/>
              </a:rPr>
              <a:t>B</a:t>
            </a:r>
            <a:r>
              <a:rPr lang="en-US" sz="2000" dirty="0">
                <a:latin typeface="Berlin Sans FB" pitchFamily="34" charset="0"/>
              </a:rPr>
              <a:t>lue, </a:t>
            </a:r>
            <a:r>
              <a:rPr lang="en-US" sz="2000" dirty="0">
                <a:solidFill>
                  <a:srgbClr val="0000FF"/>
                </a:solidFill>
                <a:latin typeface="Berlin Sans FB" pitchFamily="34" charset="0"/>
              </a:rPr>
              <a:t>I</a:t>
            </a:r>
            <a:r>
              <a:rPr lang="en-US" sz="2000" dirty="0">
                <a:latin typeface="Berlin Sans FB" pitchFamily="34" charset="0"/>
              </a:rPr>
              <a:t>ndigo, </a:t>
            </a:r>
            <a:r>
              <a:rPr lang="en-US" sz="2000" dirty="0">
                <a:solidFill>
                  <a:srgbClr val="0000FF"/>
                </a:solidFill>
                <a:latin typeface="Berlin Sans FB" pitchFamily="34" charset="0"/>
              </a:rPr>
              <a:t>V</a:t>
            </a:r>
            <a:r>
              <a:rPr lang="en-US" sz="2000" dirty="0">
                <a:latin typeface="Berlin Sans FB" pitchFamily="34" charset="0"/>
              </a:rPr>
              <a:t>iolet</a:t>
            </a:r>
          </a:p>
        </p:txBody>
      </p:sp>
    </p:spTree>
    <p:extLst>
      <p:ext uri="{BB962C8B-B14F-4D97-AF65-F5344CB8AC3E}">
        <p14:creationId xmlns:p14="http://schemas.microsoft.com/office/powerpoint/2010/main" val="1143261113"/>
      </p:ext>
    </p:extLst>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685800" y="271463"/>
            <a:ext cx="7772400" cy="1143000"/>
          </a:xfrm>
        </p:spPr>
        <p:txBody>
          <a:bodyPr/>
          <a:lstStyle/>
          <a:p>
            <a:pPr eaLnBrk="1" hangingPunct="1"/>
            <a:r>
              <a:rPr lang="en-US" sz="4000" dirty="0" smtClean="0">
                <a:solidFill>
                  <a:srgbClr val="FFFF00"/>
                </a:solidFill>
                <a:latin typeface="Berlin Sans FB" pitchFamily="34" charset="0"/>
              </a:rPr>
              <a:t>Hierarchy</a:t>
            </a:r>
          </a:p>
        </p:txBody>
      </p:sp>
      <p:sp>
        <p:nvSpPr>
          <p:cNvPr id="23556" name="Rectangle 3"/>
          <p:cNvSpPr>
            <a:spLocks noChangeArrowheads="1"/>
          </p:cNvSpPr>
          <p:nvPr/>
        </p:nvSpPr>
        <p:spPr bwMode="auto">
          <a:xfrm>
            <a:off x="647700" y="1600200"/>
            <a:ext cx="784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altLang="en-US" sz="2800" dirty="0">
                <a:latin typeface="Berlin Sans FB" pitchFamily="34" charset="0"/>
              </a:rPr>
              <a:t>Complex information broken down into broad concepts and further subdivided into categories and subcategories.</a:t>
            </a:r>
            <a:endParaRPr lang="en-US" sz="2800" dirty="0">
              <a:latin typeface="Berlin Sans FB" pitchFamily="34" charset="0"/>
            </a:endParaRPr>
          </a:p>
        </p:txBody>
      </p:sp>
      <p:pic>
        <p:nvPicPr>
          <p:cNvPr id="23557" name="Picture 4" descr="Hierarc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429000"/>
            <a:ext cx="77724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6328328"/>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685800" y="257175"/>
            <a:ext cx="7772400" cy="1143000"/>
          </a:xfrm>
        </p:spPr>
        <p:txBody>
          <a:bodyPr>
            <a:normAutofit fontScale="90000"/>
          </a:bodyPr>
          <a:lstStyle/>
          <a:p>
            <a:pPr eaLnBrk="1" hangingPunct="1"/>
            <a:r>
              <a:rPr lang="en-US" sz="3600" dirty="0" smtClean="0">
                <a:latin typeface="Berlin Sans FB" pitchFamily="34" charset="0"/>
              </a:rPr>
              <a:t>Encoding Summarized in a </a:t>
            </a:r>
            <a:r>
              <a:rPr lang="en-US" sz="3600" dirty="0" smtClean="0">
                <a:solidFill>
                  <a:srgbClr val="FFFF00"/>
                </a:solidFill>
                <a:latin typeface="Berlin Sans FB" pitchFamily="34" charset="0"/>
              </a:rPr>
              <a:t>Hierarchy</a:t>
            </a:r>
          </a:p>
        </p:txBody>
      </p:sp>
      <p:pic>
        <p:nvPicPr>
          <p:cNvPr id="24580" name="Picture 3" descr="12673_MyersPsy8e_fi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42913" y="1828800"/>
            <a:ext cx="8229600" cy="3078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4697724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4" name="Rectangle 2"/>
          <p:cNvSpPr>
            <a:spLocks noGrp="1" noChangeArrowheads="1"/>
          </p:cNvSpPr>
          <p:nvPr>
            <p:ph type="title"/>
          </p:nvPr>
        </p:nvSpPr>
        <p:spPr>
          <a:xfrm>
            <a:off x="685800" y="276225"/>
            <a:ext cx="7772400" cy="1143000"/>
          </a:xfrm>
        </p:spPr>
        <p:txBody>
          <a:bodyPr/>
          <a:lstStyle/>
          <a:p>
            <a:r>
              <a:rPr lang="en-US" sz="4000" dirty="0">
                <a:latin typeface="Berlin Sans FB" pitchFamily="34" charset="0"/>
              </a:rPr>
              <a:t>How Do We Learn?</a:t>
            </a:r>
          </a:p>
        </p:txBody>
      </p:sp>
      <p:sp>
        <p:nvSpPr>
          <p:cNvPr id="960515" name="Rectangle 3"/>
          <p:cNvSpPr>
            <a:spLocks noGrp="1" noChangeArrowheads="1"/>
          </p:cNvSpPr>
          <p:nvPr>
            <p:ph idx="1"/>
          </p:nvPr>
        </p:nvSpPr>
        <p:spPr>
          <a:xfrm>
            <a:off x="457200" y="1600200"/>
            <a:ext cx="8229600" cy="3687763"/>
          </a:xfrm>
        </p:spPr>
        <p:txBody>
          <a:bodyPr>
            <a:normAutofit fontScale="92500" lnSpcReduction="20000"/>
          </a:bodyPr>
          <a:lstStyle/>
          <a:p>
            <a:pPr marL="0" indent="0" algn="ctr">
              <a:buFont typeface="Wingdings" pitchFamily="2" charset="2"/>
              <a:buNone/>
            </a:pPr>
            <a:endParaRPr lang="en-US" altLang="en-US" sz="2800" dirty="0" smtClean="0">
              <a:latin typeface="Berlin Sans FB" pitchFamily="34" charset="0"/>
            </a:endParaRPr>
          </a:p>
          <a:p>
            <a:pPr marL="0" indent="0" algn="ctr">
              <a:buNone/>
            </a:pPr>
            <a:r>
              <a:rPr lang="en-US" altLang="en-US" dirty="0" smtClean="0">
                <a:solidFill>
                  <a:srgbClr val="FF0000"/>
                </a:solidFill>
              </a:rPr>
              <a:t>Learning (Conditioning)</a:t>
            </a:r>
            <a:r>
              <a:rPr lang="en-US" altLang="en-US" dirty="0" smtClean="0">
                <a:solidFill>
                  <a:srgbClr val="0000FF"/>
                </a:solidFill>
              </a:rPr>
              <a:t> </a:t>
            </a:r>
            <a:r>
              <a:rPr lang="en-US" altLang="en-US" dirty="0"/>
              <a:t>is a</a:t>
            </a:r>
            <a:r>
              <a:rPr lang="en-US" altLang="en-US" dirty="0">
                <a:solidFill>
                  <a:srgbClr val="0000FF"/>
                </a:solidFill>
              </a:rPr>
              <a:t> </a:t>
            </a:r>
            <a:r>
              <a:rPr lang="en-US" altLang="en-US" dirty="0"/>
              <a:t>relatively permanent change in an organism’s behavior due to experience.</a:t>
            </a:r>
          </a:p>
          <a:p>
            <a:pPr marL="0" indent="0" algn="ctr">
              <a:buFont typeface="Wingdings" pitchFamily="2" charset="2"/>
              <a:buNone/>
            </a:pPr>
            <a:endParaRPr lang="en-US" altLang="en-US" dirty="0"/>
          </a:p>
          <a:p>
            <a:pPr marL="0" indent="0" algn="ctr">
              <a:buFont typeface="Wingdings" pitchFamily="2" charset="2"/>
              <a:buNone/>
            </a:pPr>
            <a:r>
              <a:rPr lang="en-US" altLang="en-US" sz="2800" dirty="0" smtClean="0">
                <a:latin typeface="Berlin Sans FB" pitchFamily="34" charset="0"/>
              </a:rPr>
              <a:t>We </a:t>
            </a:r>
            <a:r>
              <a:rPr lang="en-US" altLang="en-US" sz="2800" dirty="0">
                <a:latin typeface="Berlin Sans FB" pitchFamily="34" charset="0"/>
              </a:rPr>
              <a:t>learn by association. </a:t>
            </a:r>
            <a:r>
              <a:rPr lang="en-US" altLang="en-US" sz="2800" dirty="0" smtClean="0">
                <a:latin typeface="Berlin Sans FB" pitchFamily="34" charset="0"/>
              </a:rPr>
              <a:t>Classical conditioning is based on making these associations.  Our </a:t>
            </a:r>
            <a:r>
              <a:rPr lang="en-US" altLang="en-US" sz="2800" dirty="0">
                <a:latin typeface="Berlin Sans FB" pitchFamily="34" charset="0"/>
              </a:rPr>
              <a:t>minds naturally connect events that occur in sequence. </a:t>
            </a:r>
          </a:p>
          <a:p>
            <a:pPr marL="0" indent="0" algn="ctr">
              <a:buFont typeface="Wingdings" pitchFamily="2" charset="2"/>
              <a:buNone/>
            </a:pPr>
            <a:endParaRPr lang="en-US" altLang="en-US" sz="2800" dirty="0">
              <a:latin typeface="Berlin Sans FB" pitchFamily="34" charset="0"/>
            </a:endParaRPr>
          </a:p>
          <a:p>
            <a:pPr marL="0" indent="0" algn="ctr">
              <a:buFont typeface="Wingdings" pitchFamily="2" charset="2"/>
              <a:buNone/>
            </a:pPr>
            <a:r>
              <a:rPr lang="en-US" altLang="en-US" sz="2800" dirty="0">
                <a:latin typeface="Berlin Sans FB" pitchFamily="34" charset="0"/>
              </a:rPr>
              <a:t>Aristotle, 2000 years ago, suggested this law of association. Then 200 years ago Locke and Hume reiterated this law.</a:t>
            </a:r>
            <a:endParaRPr lang="en-US" sz="2800" dirty="0">
              <a:latin typeface="Berlin Sans FB"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05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051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605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Rectangle 2"/>
          <p:cNvSpPr>
            <a:spLocks noGrp="1" noChangeArrowheads="1"/>
          </p:cNvSpPr>
          <p:nvPr>
            <p:ph type="title"/>
          </p:nvPr>
        </p:nvSpPr>
        <p:spPr>
          <a:xfrm>
            <a:off x="685800" y="276225"/>
            <a:ext cx="7772400" cy="1143000"/>
          </a:xfrm>
        </p:spPr>
        <p:txBody>
          <a:bodyPr/>
          <a:lstStyle/>
          <a:p>
            <a:r>
              <a:rPr lang="en-US" altLang="en-US" sz="4000" dirty="0">
                <a:solidFill>
                  <a:schemeClr val="tx1"/>
                </a:solidFill>
                <a:latin typeface="Berlin Sans FB" pitchFamily="34" charset="0"/>
              </a:rPr>
              <a:t>Spontaneous Recovery</a:t>
            </a:r>
            <a:endParaRPr lang="en-US" sz="4000" dirty="0">
              <a:solidFill>
                <a:schemeClr val="tx1"/>
              </a:solidFill>
              <a:latin typeface="Berlin Sans FB" pitchFamily="34" charset="0"/>
            </a:endParaRPr>
          </a:p>
        </p:txBody>
      </p:sp>
      <p:sp>
        <p:nvSpPr>
          <p:cNvPr id="976899" name="Rectangle 3"/>
          <p:cNvSpPr>
            <a:spLocks noGrp="1" noChangeArrowheads="1"/>
          </p:cNvSpPr>
          <p:nvPr>
            <p:ph type="body" sz="half" idx="1"/>
          </p:nvPr>
        </p:nvSpPr>
        <p:spPr>
          <a:xfrm>
            <a:off x="671513" y="1600200"/>
            <a:ext cx="7772400" cy="1447800"/>
          </a:xfrm>
        </p:spPr>
        <p:txBody>
          <a:bodyPr/>
          <a:lstStyle/>
          <a:p>
            <a:pPr marL="0" indent="0" algn="ctr">
              <a:buFont typeface="Wingdings" pitchFamily="2" charset="2"/>
              <a:buNone/>
            </a:pPr>
            <a:r>
              <a:rPr lang="en-US" altLang="en-US" sz="2800" dirty="0">
                <a:latin typeface="Berlin Sans FB" pitchFamily="34" charset="0"/>
              </a:rPr>
              <a:t>After a rest period an extinguished CR (salivation) spontaneously recovers and if CS (tone) persists alone becomes extinct again.</a:t>
            </a:r>
            <a:endParaRPr lang="en-US" sz="2800" dirty="0">
              <a:latin typeface="Berlin Sans FB" pitchFamily="34" charset="0"/>
            </a:endParaRPr>
          </a:p>
        </p:txBody>
      </p:sp>
      <p:pic>
        <p:nvPicPr>
          <p:cNvPr id="2" name="Picture 1"/>
          <p:cNvPicPr>
            <a:picLocks noChangeAspect="1"/>
          </p:cNvPicPr>
          <p:nvPr/>
        </p:nvPicPr>
        <p:blipFill>
          <a:blip r:embed="rId2"/>
          <a:stretch>
            <a:fillRect/>
          </a:stretch>
        </p:blipFill>
        <p:spPr>
          <a:xfrm>
            <a:off x="2795588" y="3048000"/>
            <a:ext cx="3524250" cy="3524250"/>
          </a:xfrm>
          <a:prstGeom prst="rect">
            <a:avLst/>
          </a:prstGeom>
        </p:spPr>
      </p:pic>
    </p:spTree>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1"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27258106"/>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 info…</a:t>
            </a:r>
            <a:endParaRPr lang="en-US" dirty="0"/>
          </a:p>
        </p:txBody>
      </p:sp>
      <p:sp>
        <p:nvSpPr>
          <p:cNvPr id="3" name="Content Placeholder 2"/>
          <p:cNvSpPr>
            <a:spLocks noGrp="1"/>
          </p:cNvSpPr>
          <p:nvPr>
            <p:ph idx="1"/>
          </p:nvPr>
        </p:nvSpPr>
        <p:spPr/>
        <p:txBody>
          <a:bodyPr/>
          <a:lstStyle/>
          <a:p>
            <a:r>
              <a:rPr lang="en-US" dirty="0" smtClean="0"/>
              <a:t>What types of mnemonic devices work for you?</a:t>
            </a:r>
          </a:p>
          <a:p>
            <a:r>
              <a:rPr lang="en-US" dirty="0" smtClean="0"/>
              <a:t>Effortful </a:t>
            </a:r>
            <a:r>
              <a:rPr lang="en-US" dirty="0" err="1" smtClean="0"/>
              <a:t>vs</a:t>
            </a:r>
            <a:r>
              <a:rPr lang="en-US" dirty="0" smtClean="0"/>
              <a:t> automatic processing</a:t>
            </a:r>
          </a:p>
          <a:p>
            <a:r>
              <a:rPr lang="en-US" dirty="0" smtClean="0"/>
              <a:t>Who remembered more???</a:t>
            </a:r>
            <a:endParaRPr lang="en-US" dirty="0"/>
          </a:p>
          <a:p>
            <a:endParaRPr lang="en-US" dirty="0"/>
          </a:p>
        </p:txBody>
      </p:sp>
      <p:pic>
        <p:nvPicPr>
          <p:cNvPr id="1075202" name="Picture 2" descr="C:\Documents and Settings\means\Local Settings\Temporary Internet Files\Content.IE5\F1WHXM9Q\MP90040749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3961091"/>
            <a:ext cx="4419600" cy="2896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764872"/>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770" name="Rectangle 2"/>
          <p:cNvSpPr>
            <a:spLocks noGrp="1" noChangeArrowheads="1"/>
          </p:cNvSpPr>
          <p:nvPr>
            <p:ph type="ctrTitle"/>
          </p:nvPr>
        </p:nvSpPr>
        <p:spPr>
          <a:xfrm>
            <a:off x="7257" y="1295400"/>
            <a:ext cx="9144000" cy="762000"/>
          </a:xfrm>
        </p:spPr>
        <p:txBody>
          <a:bodyPr>
            <a:normAutofit fontScale="90000"/>
          </a:bodyPr>
          <a:lstStyle/>
          <a:p>
            <a:r>
              <a:rPr lang="en-US" altLang="en-US" sz="4800" dirty="0">
                <a:solidFill>
                  <a:schemeClr val="tx1"/>
                </a:solidFill>
                <a:latin typeface="Berlin Sans FB" pitchFamily="34" charset="0"/>
              </a:rPr>
              <a:t>Storage: Retaining Information</a:t>
            </a:r>
            <a:r>
              <a:rPr lang="en-US" sz="4800" dirty="0">
                <a:latin typeface="Berlin Sans FB" pitchFamily="34" charset="0"/>
              </a:rPr>
              <a:t> </a:t>
            </a:r>
            <a:r>
              <a:rPr lang="en-US" dirty="0" smtClean="0">
                <a:latin typeface="Berlin Sans FB" pitchFamily="34" charset="0"/>
              </a:rPr>
              <a:t/>
            </a:r>
            <a:br>
              <a:rPr lang="en-US" dirty="0" smtClean="0">
                <a:latin typeface="Berlin Sans FB" pitchFamily="34" charset="0"/>
              </a:rPr>
            </a:br>
            <a:endParaRPr lang="en-US" sz="4000" dirty="0">
              <a:solidFill>
                <a:schemeClr val="tx1"/>
              </a:solidFill>
              <a:latin typeface="Berlin Sans FB" pitchFamily="34" charset="0"/>
            </a:endParaRPr>
          </a:p>
        </p:txBody>
      </p:sp>
      <p:sp>
        <p:nvSpPr>
          <p:cNvPr id="2" name="TextBox 1"/>
          <p:cNvSpPr txBox="1"/>
          <p:nvPr/>
        </p:nvSpPr>
        <p:spPr>
          <a:xfrm>
            <a:off x="1371600" y="1752600"/>
            <a:ext cx="6172200" cy="4893647"/>
          </a:xfrm>
          <a:prstGeom prst="rect">
            <a:avLst/>
          </a:prstGeom>
          <a:noFill/>
        </p:spPr>
        <p:txBody>
          <a:bodyPr wrap="square" rtlCol="0">
            <a:spAutoFit/>
          </a:bodyPr>
          <a:lstStyle/>
          <a:p>
            <a:pPr marL="285750" lvl="0" indent="-285750">
              <a:buFont typeface="Arial" pitchFamily="34" charset="0"/>
              <a:buChar char="•"/>
            </a:pPr>
            <a:r>
              <a:rPr lang="en-US" sz="2400" dirty="0">
                <a:latin typeface="Berlin Sans FB" pitchFamily="34" charset="0"/>
              </a:rPr>
              <a:t>Sensory </a:t>
            </a:r>
            <a:r>
              <a:rPr lang="en-US" sz="2400" dirty="0" smtClean="0">
                <a:latin typeface="Berlin Sans FB" pitchFamily="34" charset="0"/>
              </a:rPr>
              <a:t>memory</a:t>
            </a:r>
          </a:p>
          <a:p>
            <a:pPr marL="742950" lvl="1" indent="-285750">
              <a:buFont typeface="Arial" pitchFamily="34" charset="0"/>
              <a:buChar char="•"/>
            </a:pPr>
            <a:r>
              <a:rPr lang="en-US" sz="2400" dirty="0" smtClean="0">
                <a:latin typeface="Berlin Sans FB" pitchFamily="34" charset="0"/>
              </a:rPr>
              <a:t>Echoic</a:t>
            </a:r>
          </a:p>
          <a:p>
            <a:pPr marL="742950" lvl="1" indent="-285750">
              <a:buFont typeface="Arial" pitchFamily="34" charset="0"/>
              <a:buChar char="•"/>
            </a:pPr>
            <a:r>
              <a:rPr lang="en-US" sz="2400" dirty="0" smtClean="0">
                <a:latin typeface="Berlin Sans FB" pitchFamily="34" charset="0"/>
              </a:rPr>
              <a:t>Iconic</a:t>
            </a:r>
          </a:p>
          <a:p>
            <a:pPr marL="742950" lvl="1" indent="-285750">
              <a:buFont typeface="Arial" pitchFamily="34" charset="0"/>
              <a:buChar char="•"/>
            </a:pPr>
            <a:r>
              <a:rPr lang="en-US" sz="2400" dirty="0" smtClean="0">
                <a:latin typeface="Berlin Sans FB" pitchFamily="34" charset="0"/>
              </a:rPr>
              <a:t>Haptic</a:t>
            </a:r>
            <a:endParaRPr lang="en-US" sz="2400" dirty="0">
              <a:latin typeface="Berlin Sans FB" pitchFamily="34" charset="0"/>
            </a:endParaRPr>
          </a:p>
          <a:p>
            <a:pPr marL="285750" lvl="0" indent="-285750">
              <a:buFont typeface="Arial" pitchFamily="34" charset="0"/>
              <a:buChar char="•"/>
            </a:pPr>
            <a:r>
              <a:rPr lang="en-US" sz="2400" dirty="0" smtClean="0">
                <a:latin typeface="Berlin Sans FB" pitchFamily="34" charset="0"/>
              </a:rPr>
              <a:t>Working Memory (Short Term)</a:t>
            </a:r>
          </a:p>
          <a:p>
            <a:pPr marL="285750" lvl="0" indent="-285750">
              <a:buFont typeface="Arial" pitchFamily="34" charset="0"/>
              <a:buChar char="•"/>
            </a:pPr>
            <a:r>
              <a:rPr lang="en-US" sz="2400" dirty="0" smtClean="0">
                <a:latin typeface="Berlin Sans FB" pitchFamily="34" charset="0"/>
              </a:rPr>
              <a:t>Long </a:t>
            </a:r>
            <a:r>
              <a:rPr lang="en-US" sz="2400" dirty="0">
                <a:latin typeface="Berlin Sans FB" pitchFamily="34" charset="0"/>
              </a:rPr>
              <a:t>term memory</a:t>
            </a:r>
          </a:p>
          <a:p>
            <a:pPr marL="285750" lvl="0" indent="-285750">
              <a:buFont typeface="Arial" pitchFamily="34" charset="0"/>
              <a:buChar char="•"/>
            </a:pPr>
            <a:r>
              <a:rPr lang="en-US" sz="2400" dirty="0">
                <a:latin typeface="Berlin Sans FB" pitchFamily="34" charset="0"/>
              </a:rPr>
              <a:t>LTP</a:t>
            </a:r>
          </a:p>
          <a:p>
            <a:pPr marL="285750" lvl="0" indent="-285750">
              <a:buFont typeface="Arial" pitchFamily="34" charset="0"/>
              <a:buChar char="•"/>
            </a:pPr>
            <a:r>
              <a:rPr lang="en-US" sz="2400" dirty="0">
                <a:latin typeface="Berlin Sans FB" pitchFamily="34" charset="0"/>
              </a:rPr>
              <a:t>Retrospective </a:t>
            </a:r>
            <a:r>
              <a:rPr lang="en-US" sz="2400" dirty="0" smtClean="0">
                <a:latin typeface="Berlin Sans FB" pitchFamily="34" charset="0"/>
              </a:rPr>
              <a:t>Memory</a:t>
            </a:r>
          </a:p>
          <a:p>
            <a:pPr marL="742950" lvl="1" indent="-285750">
              <a:buFont typeface="Arial" pitchFamily="34" charset="0"/>
              <a:buChar char="•"/>
            </a:pPr>
            <a:r>
              <a:rPr lang="en-US" sz="2400" dirty="0" smtClean="0">
                <a:latin typeface="Berlin Sans FB" pitchFamily="34" charset="0"/>
              </a:rPr>
              <a:t>Explicit memories</a:t>
            </a:r>
          </a:p>
          <a:p>
            <a:pPr marL="742950" lvl="1" indent="-285750">
              <a:buFont typeface="Arial" pitchFamily="34" charset="0"/>
              <a:buChar char="•"/>
            </a:pPr>
            <a:r>
              <a:rPr lang="en-US" sz="2400" dirty="0" smtClean="0">
                <a:latin typeface="Berlin Sans FB" pitchFamily="34" charset="0"/>
              </a:rPr>
              <a:t>Implicit memories</a:t>
            </a:r>
            <a:endParaRPr lang="en-US" sz="2400" dirty="0">
              <a:latin typeface="Berlin Sans FB" pitchFamily="34" charset="0"/>
            </a:endParaRPr>
          </a:p>
          <a:p>
            <a:pPr marL="285750" lvl="0" indent="-285750">
              <a:buFont typeface="Arial" pitchFamily="34" charset="0"/>
              <a:buChar char="•"/>
            </a:pPr>
            <a:r>
              <a:rPr lang="en-US" sz="2400" dirty="0">
                <a:latin typeface="Berlin Sans FB" pitchFamily="34" charset="0"/>
              </a:rPr>
              <a:t>Prospective </a:t>
            </a:r>
            <a:r>
              <a:rPr lang="en-US" sz="2400" dirty="0" smtClean="0">
                <a:latin typeface="Berlin Sans FB" pitchFamily="34" charset="0"/>
              </a:rPr>
              <a:t>Memory</a:t>
            </a:r>
          </a:p>
          <a:p>
            <a:pPr marL="285750" lvl="0" indent="-285750">
              <a:buFont typeface="Arial" pitchFamily="34" charset="0"/>
              <a:buChar char="•"/>
            </a:pPr>
            <a:r>
              <a:rPr lang="en-US" sz="2400" dirty="0" smtClean="0">
                <a:latin typeface="Berlin Sans FB" pitchFamily="34" charset="0"/>
              </a:rPr>
              <a:t>Amnesia</a:t>
            </a:r>
            <a:endParaRPr lang="en-US" sz="2400" dirty="0">
              <a:latin typeface="Berlin Sans FB" pitchFamily="34" charset="0"/>
            </a:endParaRPr>
          </a:p>
          <a:p>
            <a:endParaRPr lang="en-US" sz="2400" dirty="0">
              <a:latin typeface="Berlin Sans FB" pitchFamily="34" charset="0"/>
            </a:endParaRPr>
          </a:p>
        </p:txBody>
      </p:sp>
    </p:spTree>
    <p:extLst>
      <p:ext uri="{BB962C8B-B14F-4D97-AF65-F5344CB8AC3E}">
        <p14:creationId xmlns:p14="http://schemas.microsoft.com/office/powerpoint/2010/main" val="421781683"/>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Take out a piece of paper and name as many presidents as you can</a:t>
            </a:r>
            <a:endParaRPr lang="en-US" dirty="0"/>
          </a:p>
        </p:txBody>
      </p:sp>
      <p:pic>
        <p:nvPicPr>
          <p:cNvPr id="17" name="Content Placeholder 5" descr="Picture1.png"/>
          <p:cNvPicPr>
            <a:picLocks noGrp="1" noChangeAspect="1"/>
          </p:cNvPicPr>
          <p:nvPr>
            <p:ph idx="1"/>
          </p:nvPr>
        </p:nvPicPr>
        <p:blipFill>
          <a:blip r:embed="rId2">
            <a:lum bright="70000" contrast="-70000"/>
            <a:extLst>
              <a:ext uri="{28A0092B-C50C-407E-A947-70E740481C1C}">
                <a14:useLocalDpi xmlns:a14="http://schemas.microsoft.com/office/drawing/2010/main" val="0"/>
              </a:ext>
            </a:extLst>
          </a:blip>
          <a:srcRect/>
          <a:stretch>
            <a:fillRect/>
          </a:stretch>
        </p:blipFill>
        <p:spPr>
          <a:xfrm>
            <a:off x="797699" y="1600200"/>
            <a:ext cx="7548601" cy="4525963"/>
          </a:xfrm>
        </p:spPr>
      </p:pic>
    </p:spTree>
    <p:extLst>
      <p:ext uri="{BB962C8B-B14F-4D97-AF65-F5344CB8AC3E}">
        <p14:creationId xmlns:p14="http://schemas.microsoft.com/office/powerpoint/2010/main" val="164629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26" name="Rectangle 2"/>
          <p:cNvSpPr>
            <a:spLocks noGrp="1" noChangeArrowheads="1"/>
          </p:cNvSpPr>
          <p:nvPr>
            <p:ph type="title"/>
          </p:nvPr>
        </p:nvSpPr>
        <p:spPr>
          <a:xfrm>
            <a:off x="671513" y="271463"/>
            <a:ext cx="7772400" cy="1143000"/>
          </a:xfrm>
        </p:spPr>
        <p:txBody>
          <a:bodyPr>
            <a:normAutofit fontScale="90000"/>
          </a:bodyPr>
          <a:lstStyle/>
          <a:p>
            <a:r>
              <a:rPr lang="en-US" sz="4000" dirty="0">
                <a:latin typeface="Berlin Sans FB" pitchFamily="34" charset="0"/>
              </a:rPr>
              <a:t>Storage: Retaining Information</a:t>
            </a:r>
          </a:p>
        </p:txBody>
      </p:sp>
      <p:sp>
        <p:nvSpPr>
          <p:cNvPr id="1101827" name="Text Box 3"/>
          <p:cNvSpPr txBox="1">
            <a:spLocks noChangeArrowheads="1"/>
          </p:cNvSpPr>
          <p:nvPr/>
        </p:nvSpPr>
        <p:spPr bwMode="auto">
          <a:xfrm>
            <a:off x="976313" y="1600200"/>
            <a:ext cx="7162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dirty="0">
                <a:latin typeface="Berlin Sans FB" pitchFamily="34" charset="0"/>
              </a:rPr>
              <a:t>At the heart of memory is storage. Three stores of memory are shown below:</a:t>
            </a:r>
          </a:p>
        </p:txBody>
      </p:sp>
      <p:sp>
        <p:nvSpPr>
          <p:cNvPr id="1101828" name="Text Box 4"/>
          <p:cNvSpPr txBox="1">
            <a:spLocks noChangeArrowheads="1"/>
          </p:cNvSpPr>
          <p:nvPr/>
        </p:nvSpPr>
        <p:spPr bwMode="auto">
          <a:xfrm>
            <a:off x="2191007" y="2941638"/>
            <a:ext cx="106311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latin typeface="Berlin Sans FB" pitchFamily="34" charset="0"/>
              </a:rPr>
              <a:t>Sensory</a:t>
            </a:r>
          </a:p>
          <a:p>
            <a:pPr algn="ctr"/>
            <a:r>
              <a:rPr lang="en-US" sz="2000" dirty="0">
                <a:latin typeface="Berlin Sans FB" pitchFamily="34" charset="0"/>
              </a:rPr>
              <a:t>Memory</a:t>
            </a:r>
          </a:p>
        </p:txBody>
      </p:sp>
      <p:sp>
        <p:nvSpPr>
          <p:cNvPr id="1101829" name="Text Box 5"/>
          <p:cNvSpPr txBox="1">
            <a:spLocks noChangeArrowheads="1"/>
          </p:cNvSpPr>
          <p:nvPr/>
        </p:nvSpPr>
        <p:spPr bwMode="auto">
          <a:xfrm>
            <a:off x="4010127" y="2941638"/>
            <a:ext cx="109517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latin typeface="Berlin Sans FB" pitchFamily="34" charset="0"/>
              </a:rPr>
              <a:t>Working</a:t>
            </a:r>
          </a:p>
          <a:p>
            <a:pPr algn="ctr"/>
            <a:r>
              <a:rPr lang="en-US" sz="2000" dirty="0">
                <a:latin typeface="Berlin Sans FB" pitchFamily="34" charset="0"/>
              </a:rPr>
              <a:t>Memory</a:t>
            </a:r>
          </a:p>
        </p:txBody>
      </p:sp>
      <p:sp>
        <p:nvSpPr>
          <p:cNvPr id="1101830" name="Text Box 6"/>
          <p:cNvSpPr txBox="1">
            <a:spLocks noChangeArrowheads="1"/>
          </p:cNvSpPr>
          <p:nvPr/>
        </p:nvSpPr>
        <p:spPr bwMode="auto">
          <a:xfrm>
            <a:off x="5768975" y="2941638"/>
            <a:ext cx="13795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latin typeface="Berlin Sans FB" pitchFamily="34" charset="0"/>
              </a:rPr>
              <a:t>Long-term</a:t>
            </a:r>
          </a:p>
          <a:p>
            <a:pPr algn="ctr"/>
            <a:r>
              <a:rPr lang="en-US" sz="2000" dirty="0">
                <a:latin typeface="Berlin Sans FB" pitchFamily="34" charset="0"/>
              </a:rPr>
              <a:t>Memory</a:t>
            </a:r>
          </a:p>
        </p:txBody>
      </p:sp>
      <p:sp>
        <p:nvSpPr>
          <p:cNvPr id="1101831" name="Rectangle 7"/>
          <p:cNvSpPr>
            <a:spLocks noChangeArrowheads="1"/>
          </p:cNvSpPr>
          <p:nvPr/>
        </p:nvSpPr>
        <p:spPr bwMode="auto">
          <a:xfrm>
            <a:off x="2043113" y="3641725"/>
            <a:ext cx="1371600" cy="1828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Berlin Sans FB" pitchFamily="34" charset="0"/>
            </a:endParaRPr>
          </a:p>
        </p:txBody>
      </p:sp>
      <p:sp>
        <p:nvSpPr>
          <p:cNvPr id="1101832" name="Rectangle 8"/>
          <p:cNvSpPr>
            <a:spLocks noChangeArrowheads="1"/>
          </p:cNvSpPr>
          <p:nvPr/>
        </p:nvSpPr>
        <p:spPr bwMode="auto">
          <a:xfrm>
            <a:off x="3863975" y="3641725"/>
            <a:ext cx="1371600" cy="1828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Berlin Sans FB" pitchFamily="34" charset="0"/>
            </a:endParaRPr>
          </a:p>
        </p:txBody>
      </p:sp>
      <p:sp>
        <p:nvSpPr>
          <p:cNvPr id="1101833" name="Rectangle 9"/>
          <p:cNvSpPr>
            <a:spLocks noChangeArrowheads="1"/>
          </p:cNvSpPr>
          <p:nvPr/>
        </p:nvSpPr>
        <p:spPr bwMode="auto">
          <a:xfrm>
            <a:off x="5732463" y="3641725"/>
            <a:ext cx="1371600" cy="1828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Berlin Sans FB" pitchFamily="34" charset="0"/>
            </a:endParaRPr>
          </a:p>
        </p:txBody>
      </p:sp>
      <p:sp>
        <p:nvSpPr>
          <p:cNvPr id="1101834" name="AutoShape 10"/>
          <p:cNvSpPr>
            <a:spLocks noChangeArrowheads="1"/>
          </p:cNvSpPr>
          <p:nvPr/>
        </p:nvSpPr>
        <p:spPr bwMode="auto">
          <a:xfrm>
            <a:off x="4862513" y="3870325"/>
            <a:ext cx="1295400" cy="457200"/>
          </a:xfrm>
          <a:prstGeom prst="homePlate">
            <a:avLst>
              <a:gd name="adj" fmla="val 57992"/>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dirty="0">
                <a:latin typeface="Berlin Sans FB" pitchFamily="34" charset="0"/>
              </a:rPr>
              <a:t>Encoding</a:t>
            </a:r>
          </a:p>
        </p:txBody>
      </p:sp>
      <p:sp>
        <p:nvSpPr>
          <p:cNvPr id="1101835" name="AutoShape 11"/>
          <p:cNvSpPr>
            <a:spLocks noChangeArrowheads="1"/>
          </p:cNvSpPr>
          <p:nvPr/>
        </p:nvSpPr>
        <p:spPr bwMode="auto">
          <a:xfrm flipH="1">
            <a:off x="4710113" y="4813300"/>
            <a:ext cx="1295400" cy="457200"/>
          </a:xfrm>
          <a:prstGeom prst="homePlate">
            <a:avLst>
              <a:gd name="adj" fmla="val 57992"/>
            </a:avLst>
          </a:prstGeom>
          <a:solidFill>
            <a:srgbClr val="00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dirty="0">
                <a:latin typeface="Berlin Sans FB" pitchFamily="34" charset="0"/>
              </a:rPr>
              <a:t>Retrieval</a:t>
            </a:r>
            <a:endParaRPr lang="en-US" dirty="0">
              <a:latin typeface="Berlin Sans FB" pitchFamily="34" charset="0"/>
            </a:endParaRPr>
          </a:p>
        </p:txBody>
      </p:sp>
      <p:sp>
        <p:nvSpPr>
          <p:cNvPr id="1101836" name="AutoShape 12"/>
          <p:cNvSpPr>
            <a:spLocks noChangeArrowheads="1"/>
          </p:cNvSpPr>
          <p:nvPr/>
        </p:nvSpPr>
        <p:spPr bwMode="auto">
          <a:xfrm rot="16200000" flipH="1">
            <a:off x="4233863" y="5489575"/>
            <a:ext cx="647700" cy="457200"/>
          </a:xfrm>
          <a:prstGeom prst="homePlate">
            <a:avLst>
              <a:gd name="adj" fmla="val 51046"/>
            </a:avLst>
          </a:prstGeom>
          <a:solidFill>
            <a:srgbClr val="00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Berlin Sans FB" pitchFamily="34" charset="0"/>
            </a:endParaRPr>
          </a:p>
        </p:txBody>
      </p:sp>
      <p:sp>
        <p:nvSpPr>
          <p:cNvPr id="1101837" name="AutoShape 13"/>
          <p:cNvSpPr>
            <a:spLocks noChangeArrowheads="1"/>
          </p:cNvSpPr>
          <p:nvPr/>
        </p:nvSpPr>
        <p:spPr bwMode="auto">
          <a:xfrm>
            <a:off x="3076575" y="4813300"/>
            <a:ext cx="1295400" cy="457200"/>
          </a:xfrm>
          <a:prstGeom prst="homePlate">
            <a:avLst>
              <a:gd name="adj" fmla="val 57992"/>
            </a:avLst>
          </a:prstGeom>
          <a:solidFill>
            <a:srgbClr val="33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dirty="0">
                <a:latin typeface="Berlin Sans FB" pitchFamily="34" charset="0"/>
              </a:rPr>
              <a:t>Encoding</a:t>
            </a:r>
          </a:p>
        </p:txBody>
      </p:sp>
      <p:sp>
        <p:nvSpPr>
          <p:cNvPr id="1101838" name="AutoShape 14"/>
          <p:cNvSpPr>
            <a:spLocks noChangeArrowheads="1"/>
          </p:cNvSpPr>
          <p:nvPr/>
        </p:nvSpPr>
        <p:spPr bwMode="auto">
          <a:xfrm>
            <a:off x="685800" y="4327525"/>
            <a:ext cx="1295400" cy="457200"/>
          </a:xfrm>
          <a:prstGeom prst="homePlate">
            <a:avLst>
              <a:gd name="adj" fmla="val 57992"/>
            </a:avLst>
          </a:prstGeom>
          <a:solidFill>
            <a:srgbClr val="FFB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dirty="0">
                <a:latin typeface="Berlin Sans FB" pitchFamily="34" charset="0"/>
              </a:rPr>
              <a:t>Events</a:t>
            </a:r>
          </a:p>
        </p:txBody>
      </p:sp>
      <p:sp>
        <p:nvSpPr>
          <p:cNvPr id="1101839" name="Text Box 15"/>
          <p:cNvSpPr txBox="1">
            <a:spLocks noChangeArrowheads="1"/>
          </p:cNvSpPr>
          <p:nvPr/>
        </p:nvSpPr>
        <p:spPr bwMode="auto">
          <a:xfrm>
            <a:off x="3975771" y="6080125"/>
            <a:ext cx="114165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latin typeface="Berlin Sans FB" pitchFamily="34" charset="0"/>
              </a:rPr>
              <a:t>Retrieval</a:t>
            </a:r>
          </a:p>
        </p:txBody>
      </p:sp>
    </p:spTree>
    <p:extLst>
      <p:ext uri="{BB962C8B-B14F-4D97-AF65-F5344CB8AC3E}">
        <p14:creationId xmlns:p14="http://schemas.microsoft.com/office/powerpoint/2010/main" val="1492119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01838"/>
                                        </p:tgtEl>
                                        <p:attrNameLst>
                                          <p:attrName>style.visibility</p:attrName>
                                        </p:attrNameLst>
                                      </p:cBhvr>
                                      <p:to>
                                        <p:strVal val="visible"/>
                                      </p:to>
                                    </p:set>
                                    <p:animEffect transition="in" filter="dissolve">
                                      <p:cBhvr>
                                        <p:cTn id="7" dur="500"/>
                                        <p:tgtEl>
                                          <p:spTgt spid="110183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01837"/>
                                        </p:tgtEl>
                                        <p:attrNameLst>
                                          <p:attrName>style.visibility</p:attrName>
                                        </p:attrNameLst>
                                      </p:cBhvr>
                                      <p:to>
                                        <p:strVal val="visible"/>
                                      </p:to>
                                    </p:set>
                                    <p:animEffect transition="in" filter="dissolve">
                                      <p:cBhvr>
                                        <p:cTn id="11" dur="500"/>
                                        <p:tgtEl>
                                          <p:spTgt spid="1101837"/>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101834"/>
                                        </p:tgtEl>
                                        <p:attrNameLst>
                                          <p:attrName>style.visibility</p:attrName>
                                        </p:attrNameLst>
                                      </p:cBhvr>
                                      <p:to>
                                        <p:strVal val="visible"/>
                                      </p:to>
                                    </p:set>
                                    <p:animEffect transition="in" filter="dissolve">
                                      <p:cBhvr>
                                        <p:cTn id="15" dur="500"/>
                                        <p:tgtEl>
                                          <p:spTgt spid="1101834"/>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101835"/>
                                        </p:tgtEl>
                                        <p:attrNameLst>
                                          <p:attrName>style.visibility</p:attrName>
                                        </p:attrNameLst>
                                      </p:cBhvr>
                                      <p:to>
                                        <p:strVal val="visible"/>
                                      </p:to>
                                    </p:set>
                                    <p:animEffect transition="in" filter="dissolve">
                                      <p:cBhvr>
                                        <p:cTn id="19" dur="500"/>
                                        <p:tgtEl>
                                          <p:spTgt spid="1101835"/>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1101836"/>
                                        </p:tgtEl>
                                        <p:attrNameLst>
                                          <p:attrName>style.visibility</p:attrName>
                                        </p:attrNameLst>
                                      </p:cBhvr>
                                      <p:to>
                                        <p:strVal val="visible"/>
                                      </p:to>
                                    </p:set>
                                    <p:animEffect transition="in" filter="dissolve">
                                      <p:cBhvr>
                                        <p:cTn id="23" dur="500"/>
                                        <p:tgtEl>
                                          <p:spTgt spid="1101836"/>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1101839"/>
                                        </p:tgtEl>
                                        <p:attrNameLst>
                                          <p:attrName>style.visibility</p:attrName>
                                        </p:attrNameLst>
                                      </p:cBhvr>
                                      <p:to>
                                        <p:strVal val="visible"/>
                                      </p:to>
                                    </p:set>
                                    <p:animEffect transition="in" filter="dissolve">
                                      <p:cBhvr>
                                        <p:cTn id="27" dur="500"/>
                                        <p:tgtEl>
                                          <p:spTgt spid="1101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1834" grpId="0" animBg="1"/>
      <p:bldP spid="1101835" grpId="0" animBg="1"/>
      <p:bldP spid="1101836" grpId="0" animBg="1"/>
      <p:bldP spid="1101837" grpId="0" animBg="1"/>
      <p:bldP spid="1101838" grpId="0" animBg="1"/>
      <p:bldP spid="1101839"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4" name="Rectangle 2"/>
          <p:cNvSpPr>
            <a:spLocks noGrp="1" noChangeArrowheads="1"/>
          </p:cNvSpPr>
          <p:nvPr>
            <p:ph type="title"/>
          </p:nvPr>
        </p:nvSpPr>
        <p:spPr>
          <a:xfrm>
            <a:off x="671513" y="257175"/>
            <a:ext cx="7772400" cy="1143000"/>
          </a:xfrm>
        </p:spPr>
        <p:txBody>
          <a:bodyPr/>
          <a:lstStyle/>
          <a:p>
            <a:r>
              <a:rPr lang="en-US" sz="4000" dirty="0">
                <a:latin typeface="Berlin Sans FB" pitchFamily="34" charset="0"/>
              </a:rPr>
              <a:t>Sensory Memory</a:t>
            </a:r>
          </a:p>
        </p:txBody>
      </p:sp>
      <p:sp>
        <p:nvSpPr>
          <p:cNvPr id="1103875" name="Text Box 3"/>
          <p:cNvSpPr txBox="1">
            <a:spLocks noChangeArrowheads="1"/>
          </p:cNvSpPr>
          <p:nvPr/>
        </p:nvSpPr>
        <p:spPr bwMode="auto">
          <a:xfrm>
            <a:off x="2205294" y="2043113"/>
            <a:ext cx="106311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latin typeface="Berlin Sans FB" pitchFamily="34" charset="0"/>
              </a:rPr>
              <a:t>Sensory</a:t>
            </a:r>
          </a:p>
          <a:p>
            <a:pPr algn="ctr"/>
            <a:r>
              <a:rPr lang="en-US" sz="2000" dirty="0">
                <a:latin typeface="Berlin Sans FB" pitchFamily="34" charset="0"/>
              </a:rPr>
              <a:t>Memory</a:t>
            </a:r>
          </a:p>
        </p:txBody>
      </p:sp>
      <p:sp>
        <p:nvSpPr>
          <p:cNvPr id="1103876" name="Text Box 4"/>
          <p:cNvSpPr txBox="1">
            <a:spLocks noChangeArrowheads="1"/>
          </p:cNvSpPr>
          <p:nvPr/>
        </p:nvSpPr>
        <p:spPr bwMode="auto">
          <a:xfrm>
            <a:off x="4024414" y="2043113"/>
            <a:ext cx="109517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solidFill>
                  <a:schemeClr val="folHlink"/>
                </a:solidFill>
                <a:latin typeface="Berlin Sans FB" pitchFamily="34" charset="0"/>
              </a:rPr>
              <a:t>Working</a:t>
            </a:r>
          </a:p>
          <a:p>
            <a:pPr algn="ctr"/>
            <a:r>
              <a:rPr lang="en-US" sz="2000" dirty="0">
                <a:solidFill>
                  <a:schemeClr val="folHlink"/>
                </a:solidFill>
                <a:latin typeface="Berlin Sans FB" pitchFamily="34" charset="0"/>
              </a:rPr>
              <a:t>Memory</a:t>
            </a:r>
          </a:p>
        </p:txBody>
      </p:sp>
      <p:sp>
        <p:nvSpPr>
          <p:cNvPr id="1103877" name="Text Box 5"/>
          <p:cNvSpPr txBox="1">
            <a:spLocks noChangeArrowheads="1"/>
          </p:cNvSpPr>
          <p:nvPr/>
        </p:nvSpPr>
        <p:spPr bwMode="auto">
          <a:xfrm>
            <a:off x="5783263" y="2043113"/>
            <a:ext cx="13795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solidFill>
                  <a:schemeClr val="folHlink"/>
                </a:solidFill>
                <a:latin typeface="Berlin Sans FB" pitchFamily="34" charset="0"/>
              </a:rPr>
              <a:t>Long-term</a:t>
            </a:r>
          </a:p>
          <a:p>
            <a:pPr algn="ctr"/>
            <a:r>
              <a:rPr lang="en-US" sz="2000" dirty="0">
                <a:solidFill>
                  <a:schemeClr val="folHlink"/>
                </a:solidFill>
                <a:latin typeface="Berlin Sans FB" pitchFamily="34" charset="0"/>
              </a:rPr>
              <a:t>Memory</a:t>
            </a:r>
          </a:p>
        </p:txBody>
      </p:sp>
      <p:sp>
        <p:nvSpPr>
          <p:cNvPr id="1103878" name="Rectangle 6"/>
          <p:cNvSpPr>
            <a:spLocks noChangeArrowheads="1"/>
          </p:cNvSpPr>
          <p:nvPr/>
        </p:nvSpPr>
        <p:spPr bwMode="auto">
          <a:xfrm>
            <a:off x="2057400" y="2743200"/>
            <a:ext cx="1371600" cy="1828800"/>
          </a:xfrm>
          <a:prstGeom prst="rect">
            <a:avLst/>
          </a:prstGeom>
          <a:solidFill>
            <a:srgbClr val="1389FF"/>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Berlin Sans FB" pitchFamily="34" charset="0"/>
            </a:endParaRPr>
          </a:p>
        </p:txBody>
      </p:sp>
      <p:sp>
        <p:nvSpPr>
          <p:cNvPr id="1103879" name="Rectangle 7"/>
          <p:cNvSpPr>
            <a:spLocks noChangeArrowheads="1"/>
          </p:cNvSpPr>
          <p:nvPr/>
        </p:nvSpPr>
        <p:spPr bwMode="auto">
          <a:xfrm>
            <a:off x="3878263" y="2743200"/>
            <a:ext cx="1371600" cy="1828800"/>
          </a:xfrm>
          <a:prstGeom prst="rect">
            <a:avLst/>
          </a:prstGeom>
          <a:noFill/>
          <a:ln w="381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Berlin Sans FB" pitchFamily="34" charset="0"/>
            </a:endParaRPr>
          </a:p>
        </p:txBody>
      </p:sp>
      <p:sp>
        <p:nvSpPr>
          <p:cNvPr id="1103880" name="Rectangle 8"/>
          <p:cNvSpPr>
            <a:spLocks noChangeArrowheads="1"/>
          </p:cNvSpPr>
          <p:nvPr/>
        </p:nvSpPr>
        <p:spPr bwMode="auto">
          <a:xfrm>
            <a:off x="5746750" y="2743200"/>
            <a:ext cx="1371600" cy="1828800"/>
          </a:xfrm>
          <a:prstGeom prst="rect">
            <a:avLst/>
          </a:prstGeom>
          <a:noFill/>
          <a:ln w="381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Berlin Sans FB" pitchFamily="34" charset="0"/>
            </a:endParaRPr>
          </a:p>
        </p:txBody>
      </p:sp>
      <p:sp>
        <p:nvSpPr>
          <p:cNvPr id="1103881" name="AutoShape 9"/>
          <p:cNvSpPr>
            <a:spLocks noChangeArrowheads="1"/>
          </p:cNvSpPr>
          <p:nvPr/>
        </p:nvSpPr>
        <p:spPr bwMode="auto">
          <a:xfrm>
            <a:off x="4876800" y="2971800"/>
            <a:ext cx="1295400" cy="457200"/>
          </a:xfrm>
          <a:prstGeom prst="homePlate">
            <a:avLst>
              <a:gd name="adj" fmla="val 57992"/>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dirty="0">
                <a:solidFill>
                  <a:srgbClr val="FF0000"/>
                </a:solidFill>
                <a:latin typeface="Berlin Sans FB" pitchFamily="34" charset="0"/>
              </a:rPr>
              <a:t>Encoding</a:t>
            </a:r>
          </a:p>
        </p:txBody>
      </p:sp>
      <p:sp>
        <p:nvSpPr>
          <p:cNvPr id="1103882" name="AutoShape 10"/>
          <p:cNvSpPr>
            <a:spLocks noChangeArrowheads="1"/>
          </p:cNvSpPr>
          <p:nvPr/>
        </p:nvSpPr>
        <p:spPr bwMode="auto">
          <a:xfrm flipH="1">
            <a:off x="4724400" y="3914775"/>
            <a:ext cx="1295400" cy="457200"/>
          </a:xfrm>
          <a:prstGeom prst="homePlate">
            <a:avLst>
              <a:gd name="adj" fmla="val 57992"/>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dirty="0">
                <a:solidFill>
                  <a:srgbClr val="FF0000"/>
                </a:solidFill>
                <a:latin typeface="Berlin Sans FB" pitchFamily="34" charset="0"/>
              </a:rPr>
              <a:t>Retrieval</a:t>
            </a:r>
            <a:endParaRPr lang="en-US" dirty="0">
              <a:solidFill>
                <a:srgbClr val="FF0000"/>
              </a:solidFill>
              <a:latin typeface="Berlin Sans FB" pitchFamily="34" charset="0"/>
            </a:endParaRPr>
          </a:p>
        </p:txBody>
      </p:sp>
      <p:sp>
        <p:nvSpPr>
          <p:cNvPr id="1103883" name="AutoShape 11"/>
          <p:cNvSpPr>
            <a:spLocks noChangeArrowheads="1"/>
          </p:cNvSpPr>
          <p:nvPr/>
        </p:nvSpPr>
        <p:spPr bwMode="auto">
          <a:xfrm rot="16200000" flipH="1">
            <a:off x="4248150" y="4591050"/>
            <a:ext cx="647700" cy="457200"/>
          </a:xfrm>
          <a:prstGeom prst="homePlate">
            <a:avLst>
              <a:gd name="adj" fmla="val 51046"/>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Berlin Sans FB" pitchFamily="34" charset="0"/>
            </a:endParaRPr>
          </a:p>
        </p:txBody>
      </p:sp>
      <p:sp>
        <p:nvSpPr>
          <p:cNvPr id="1103884" name="AutoShape 12"/>
          <p:cNvSpPr>
            <a:spLocks noChangeArrowheads="1"/>
          </p:cNvSpPr>
          <p:nvPr/>
        </p:nvSpPr>
        <p:spPr bwMode="auto">
          <a:xfrm>
            <a:off x="3090863" y="3914775"/>
            <a:ext cx="1295400" cy="457200"/>
          </a:xfrm>
          <a:prstGeom prst="homePlate">
            <a:avLst>
              <a:gd name="adj" fmla="val 57992"/>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dirty="0">
                <a:solidFill>
                  <a:srgbClr val="FF0000"/>
                </a:solidFill>
                <a:latin typeface="Berlin Sans FB" pitchFamily="34" charset="0"/>
              </a:rPr>
              <a:t>Encoding</a:t>
            </a:r>
          </a:p>
        </p:txBody>
      </p:sp>
      <p:sp>
        <p:nvSpPr>
          <p:cNvPr id="1103885" name="AutoShape 13"/>
          <p:cNvSpPr>
            <a:spLocks noChangeArrowheads="1"/>
          </p:cNvSpPr>
          <p:nvPr/>
        </p:nvSpPr>
        <p:spPr bwMode="auto">
          <a:xfrm>
            <a:off x="609600" y="3429000"/>
            <a:ext cx="1295400" cy="457200"/>
          </a:xfrm>
          <a:prstGeom prst="homePlate">
            <a:avLst>
              <a:gd name="adj" fmla="val 57992"/>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dirty="0">
                <a:solidFill>
                  <a:srgbClr val="FF0000"/>
                </a:solidFill>
                <a:latin typeface="Berlin Sans FB" pitchFamily="34" charset="0"/>
              </a:rPr>
              <a:t>Events</a:t>
            </a:r>
          </a:p>
        </p:txBody>
      </p:sp>
      <p:sp>
        <p:nvSpPr>
          <p:cNvPr id="1103886" name="Text Box 14"/>
          <p:cNvSpPr txBox="1">
            <a:spLocks noChangeArrowheads="1"/>
          </p:cNvSpPr>
          <p:nvPr/>
        </p:nvSpPr>
        <p:spPr bwMode="auto">
          <a:xfrm>
            <a:off x="3990059" y="5181600"/>
            <a:ext cx="114165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solidFill>
                  <a:srgbClr val="FF0000"/>
                </a:solidFill>
                <a:latin typeface="Berlin Sans FB" pitchFamily="34" charset="0"/>
              </a:rPr>
              <a:t>Retrieval</a:t>
            </a:r>
          </a:p>
        </p:txBody>
      </p:sp>
    </p:spTree>
    <p:extLst>
      <p:ext uri="{BB962C8B-B14F-4D97-AF65-F5344CB8AC3E}">
        <p14:creationId xmlns:p14="http://schemas.microsoft.com/office/powerpoint/2010/main" val="3963933068"/>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Types of Sensory Memory</a:t>
            </a:r>
            <a:endParaRPr lang="en-US" dirty="0"/>
          </a:p>
        </p:txBody>
      </p:sp>
      <p:sp>
        <p:nvSpPr>
          <p:cNvPr id="3" name="Content Placeholder 2"/>
          <p:cNvSpPr>
            <a:spLocks noGrp="1"/>
          </p:cNvSpPr>
          <p:nvPr>
            <p:ph idx="1"/>
          </p:nvPr>
        </p:nvSpPr>
        <p:spPr>
          <a:xfrm>
            <a:off x="457200" y="1143000"/>
            <a:ext cx="8229600" cy="5562600"/>
          </a:xfrm>
        </p:spPr>
        <p:txBody>
          <a:bodyPr/>
          <a:lstStyle/>
          <a:p>
            <a:r>
              <a:rPr lang="en-US" sz="2800" dirty="0" smtClean="0">
                <a:solidFill>
                  <a:srgbClr val="FFFF00"/>
                </a:solidFill>
              </a:rPr>
              <a:t>Echoic</a:t>
            </a:r>
            <a:r>
              <a:rPr lang="en-US" sz="2800" dirty="0" smtClean="0"/>
              <a:t> memories are memory of brief auditory stimuli</a:t>
            </a:r>
          </a:p>
          <a:p>
            <a:r>
              <a:rPr lang="en-US" sz="2800" dirty="0" smtClean="0">
                <a:solidFill>
                  <a:srgbClr val="FFFF00"/>
                </a:solidFill>
              </a:rPr>
              <a:t>Iconic</a:t>
            </a:r>
            <a:r>
              <a:rPr lang="en-US" sz="2800" dirty="0" smtClean="0"/>
              <a:t> memories are memory of brief visual stimuli</a:t>
            </a:r>
          </a:p>
          <a:p>
            <a:r>
              <a:rPr lang="en-US" sz="2800" dirty="0" smtClean="0">
                <a:solidFill>
                  <a:srgbClr val="FFFF00"/>
                </a:solidFill>
              </a:rPr>
              <a:t>Haptic</a:t>
            </a:r>
            <a:r>
              <a:rPr lang="en-US" sz="2800" dirty="0" smtClean="0"/>
              <a:t> memories are memory for tactile sense of touch</a:t>
            </a:r>
            <a:endParaRPr lang="en-US" sz="2800" dirty="0"/>
          </a:p>
          <a:p>
            <a:r>
              <a:rPr lang="en-US" sz="2800" dirty="0"/>
              <a:t>Typically, </a:t>
            </a:r>
            <a:r>
              <a:rPr lang="en-US" sz="2800" dirty="0">
                <a:solidFill>
                  <a:srgbClr val="FFFF00"/>
                </a:solidFill>
              </a:rPr>
              <a:t>echoic memories </a:t>
            </a:r>
            <a:r>
              <a:rPr lang="en-US" sz="2800" dirty="0"/>
              <a:t>are stored for slightly longer periods of time than </a:t>
            </a:r>
            <a:r>
              <a:rPr lang="en-US" sz="2800" dirty="0">
                <a:solidFill>
                  <a:srgbClr val="FFFF00"/>
                </a:solidFill>
              </a:rPr>
              <a:t>iconic memories </a:t>
            </a:r>
            <a:r>
              <a:rPr lang="en-US" sz="2800" dirty="0"/>
              <a:t>(visual memories</a:t>
            </a:r>
            <a:r>
              <a:rPr lang="en-US" sz="2800" dirty="0" smtClean="0"/>
              <a:t>) </a:t>
            </a:r>
            <a:endParaRPr lang="en-US" sz="2800" dirty="0"/>
          </a:p>
          <a:p>
            <a:r>
              <a:rPr lang="en-US" sz="2800" dirty="0" smtClean="0"/>
              <a:t>All</a:t>
            </a:r>
            <a:r>
              <a:rPr lang="en-US" sz="2800" dirty="0" smtClean="0">
                <a:solidFill>
                  <a:srgbClr val="002060"/>
                </a:solidFill>
              </a:rPr>
              <a:t> </a:t>
            </a:r>
            <a:r>
              <a:rPr lang="en-US" sz="2800" dirty="0" smtClean="0"/>
              <a:t>are </a:t>
            </a:r>
            <a:r>
              <a:rPr lang="en-US" sz="2800" dirty="0"/>
              <a:t>sensory memories, not types of long-term memory, and thus are very temporary and fade </a:t>
            </a:r>
            <a:r>
              <a:rPr lang="en-US" sz="2800" dirty="0" smtClean="0"/>
              <a:t>quickly</a:t>
            </a:r>
          </a:p>
        </p:txBody>
      </p:sp>
    </p:spTree>
    <p:extLst>
      <p:ext uri="{BB962C8B-B14F-4D97-AF65-F5344CB8AC3E}">
        <p14:creationId xmlns:p14="http://schemas.microsoft.com/office/powerpoint/2010/main" val="409710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018" name="Rectangle 2"/>
          <p:cNvSpPr>
            <a:spLocks noGrp="1" noChangeArrowheads="1"/>
          </p:cNvSpPr>
          <p:nvPr>
            <p:ph type="title"/>
          </p:nvPr>
        </p:nvSpPr>
        <p:spPr>
          <a:xfrm>
            <a:off x="671513" y="261938"/>
            <a:ext cx="7772400" cy="1143000"/>
          </a:xfrm>
        </p:spPr>
        <p:txBody>
          <a:bodyPr/>
          <a:lstStyle/>
          <a:p>
            <a:r>
              <a:rPr lang="en-US" sz="4000" dirty="0">
                <a:latin typeface="Berlin Sans FB" pitchFamily="34" charset="0"/>
              </a:rPr>
              <a:t>Sensory Memories</a:t>
            </a:r>
          </a:p>
        </p:txBody>
      </p:sp>
      <p:grpSp>
        <p:nvGrpSpPr>
          <p:cNvPr id="1110019" name="Group 3"/>
          <p:cNvGrpSpPr>
            <a:grpSpLocks noChangeAspect="1"/>
          </p:cNvGrpSpPr>
          <p:nvPr/>
        </p:nvGrpSpPr>
        <p:grpSpPr bwMode="auto">
          <a:xfrm>
            <a:off x="1752600" y="2743200"/>
            <a:ext cx="5619750" cy="3733800"/>
            <a:chOff x="1098" y="1200"/>
            <a:chExt cx="3540" cy="2352"/>
          </a:xfrm>
        </p:grpSpPr>
        <p:sp>
          <p:nvSpPr>
            <p:cNvPr id="1110020" name="Rectangle 4"/>
            <p:cNvSpPr>
              <a:spLocks noChangeAspect="1" noChangeArrowheads="1"/>
            </p:cNvSpPr>
            <p:nvPr/>
          </p:nvSpPr>
          <p:spPr bwMode="auto">
            <a:xfrm>
              <a:off x="1098" y="1200"/>
              <a:ext cx="3540" cy="2352"/>
            </a:xfrm>
            <a:prstGeom prst="rect">
              <a:avLst/>
            </a:prstGeom>
            <a:solidFill>
              <a:srgbClr val="FFDA3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Berlin Sans FB" pitchFamily="34" charset="0"/>
              </a:endParaRPr>
            </a:p>
          </p:txBody>
        </p:sp>
        <p:sp>
          <p:nvSpPr>
            <p:cNvPr id="1110021" name="Rectangle 5"/>
            <p:cNvSpPr>
              <a:spLocks noChangeAspect="1" noChangeArrowheads="1"/>
            </p:cNvSpPr>
            <p:nvPr/>
          </p:nvSpPr>
          <p:spPr bwMode="auto">
            <a:xfrm>
              <a:off x="1402" y="1592"/>
              <a:ext cx="1176" cy="490"/>
            </a:xfrm>
            <a:prstGeom prst="rect">
              <a:avLst/>
            </a:prstGeom>
            <a:solidFill>
              <a:srgbClr val="8DC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dirty="0">
                  <a:latin typeface="Berlin Sans FB" pitchFamily="34" charset="0"/>
                </a:rPr>
                <a:t>Iconic</a:t>
              </a:r>
            </a:p>
            <a:p>
              <a:pPr algn="ctr"/>
              <a:r>
                <a:rPr lang="en-US" sz="2000" dirty="0">
                  <a:latin typeface="Berlin Sans FB" pitchFamily="34" charset="0"/>
                </a:rPr>
                <a:t>0.5 sec. long</a:t>
              </a:r>
            </a:p>
          </p:txBody>
        </p:sp>
        <p:sp>
          <p:nvSpPr>
            <p:cNvPr id="1110022" name="Rectangle 6"/>
            <p:cNvSpPr>
              <a:spLocks noChangeAspect="1" noChangeArrowheads="1"/>
            </p:cNvSpPr>
            <p:nvPr/>
          </p:nvSpPr>
          <p:spPr bwMode="auto">
            <a:xfrm>
              <a:off x="1420" y="2180"/>
              <a:ext cx="1176" cy="490"/>
            </a:xfrm>
            <a:prstGeom prst="rect">
              <a:avLst/>
            </a:prstGeom>
            <a:solidFill>
              <a:srgbClr val="8DC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dirty="0">
                  <a:latin typeface="Berlin Sans FB" pitchFamily="34" charset="0"/>
                </a:rPr>
                <a:t>Echoic</a:t>
              </a:r>
            </a:p>
            <a:p>
              <a:pPr algn="ctr"/>
              <a:r>
                <a:rPr lang="en-US" sz="2000" dirty="0">
                  <a:latin typeface="Berlin Sans FB" pitchFamily="34" charset="0"/>
                </a:rPr>
                <a:t>3-4 sec. long</a:t>
              </a:r>
            </a:p>
          </p:txBody>
        </p:sp>
        <p:sp>
          <p:nvSpPr>
            <p:cNvPr id="1110023" name="Rectangle 7"/>
            <p:cNvSpPr>
              <a:spLocks noChangeAspect="1" noChangeArrowheads="1"/>
            </p:cNvSpPr>
            <p:nvPr/>
          </p:nvSpPr>
          <p:spPr bwMode="auto">
            <a:xfrm>
              <a:off x="1420" y="2768"/>
              <a:ext cx="1176" cy="490"/>
            </a:xfrm>
            <a:prstGeom prst="rect">
              <a:avLst/>
            </a:prstGeom>
            <a:solidFill>
              <a:srgbClr val="8DC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dirty="0" smtClean="0">
                  <a:latin typeface="Berlin Sans FB" pitchFamily="34" charset="0"/>
                </a:rPr>
                <a:t>Haptic</a:t>
              </a:r>
              <a:endParaRPr lang="en-US" sz="2000" dirty="0">
                <a:latin typeface="Berlin Sans FB" pitchFamily="34" charset="0"/>
              </a:endParaRPr>
            </a:p>
            <a:p>
              <a:pPr algn="ctr"/>
              <a:r>
                <a:rPr lang="en-US" sz="2000" dirty="0">
                  <a:latin typeface="Berlin Sans FB" pitchFamily="34" charset="0"/>
                </a:rPr>
                <a:t>&lt; 1 sec. long</a:t>
              </a:r>
            </a:p>
          </p:txBody>
        </p:sp>
        <p:grpSp>
          <p:nvGrpSpPr>
            <p:cNvPr id="1110024" name="Group 8"/>
            <p:cNvGrpSpPr>
              <a:grpSpLocks noChangeAspect="1"/>
            </p:cNvGrpSpPr>
            <p:nvPr/>
          </p:nvGrpSpPr>
          <p:grpSpPr bwMode="auto">
            <a:xfrm>
              <a:off x="3312" y="1503"/>
              <a:ext cx="779" cy="657"/>
              <a:chOff x="3312" y="1503"/>
              <a:chExt cx="779" cy="657"/>
            </a:xfrm>
          </p:grpSpPr>
          <p:sp>
            <p:nvSpPr>
              <p:cNvPr id="1110025" name="AutoShape 9"/>
              <p:cNvSpPr>
                <a:spLocks noChangeAspect="1" noChangeArrowheads="1" noTextEdit="1"/>
              </p:cNvSpPr>
              <p:nvPr/>
            </p:nvSpPr>
            <p:spPr bwMode="auto">
              <a:xfrm>
                <a:off x="3312" y="1503"/>
                <a:ext cx="779" cy="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Berlin Sans FB" pitchFamily="34" charset="0"/>
                </a:endParaRPr>
              </a:p>
            </p:txBody>
          </p:sp>
          <p:sp>
            <p:nvSpPr>
              <p:cNvPr id="1110026" name="Freeform 10"/>
              <p:cNvSpPr>
                <a:spLocks noChangeAspect="1"/>
              </p:cNvSpPr>
              <p:nvPr/>
            </p:nvSpPr>
            <p:spPr bwMode="auto">
              <a:xfrm>
                <a:off x="3531" y="1790"/>
                <a:ext cx="297" cy="161"/>
              </a:xfrm>
              <a:custGeom>
                <a:avLst/>
                <a:gdLst>
                  <a:gd name="T0" fmla="*/ 0 w 593"/>
                  <a:gd name="T1" fmla="*/ 97 h 322"/>
                  <a:gd name="T2" fmla="*/ 201 w 593"/>
                  <a:gd name="T3" fmla="*/ 0 h 322"/>
                  <a:gd name="T4" fmla="*/ 243 w 593"/>
                  <a:gd name="T5" fmla="*/ 116 h 322"/>
                  <a:gd name="T6" fmla="*/ 331 w 593"/>
                  <a:gd name="T7" fmla="*/ 133 h 322"/>
                  <a:gd name="T8" fmla="*/ 403 w 593"/>
                  <a:gd name="T9" fmla="*/ 8 h 322"/>
                  <a:gd name="T10" fmla="*/ 593 w 593"/>
                  <a:gd name="T11" fmla="*/ 63 h 322"/>
                  <a:gd name="T12" fmla="*/ 562 w 593"/>
                  <a:gd name="T13" fmla="*/ 171 h 322"/>
                  <a:gd name="T14" fmla="*/ 494 w 593"/>
                  <a:gd name="T15" fmla="*/ 278 h 322"/>
                  <a:gd name="T16" fmla="*/ 351 w 593"/>
                  <a:gd name="T17" fmla="*/ 322 h 322"/>
                  <a:gd name="T18" fmla="*/ 131 w 593"/>
                  <a:gd name="T19" fmla="*/ 261 h 322"/>
                  <a:gd name="T20" fmla="*/ 21 w 593"/>
                  <a:gd name="T21" fmla="*/ 164 h 322"/>
                  <a:gd name="T22" fmla="*/ 0 w 593"/>
                  <a:gd name="T23" fmla="*/ 97 h 322"/>
                  <a:gd name="T24" fmla="*/ 0 w 593"/>
                  <a:gd name="T25" fmla="*/ 9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3" h="322">
                    <a:moveTo>
                      <a:pt x="0" y="97"/>
                    </a:moveTo>
                    <a:lnTo>
                      <a:pt x="201" y="0"/>
                    </a:lnTo>
                    <a:lnTo>
                      <a:pt x="243" y="116"/>
                    </a:lnTo>
                    <a:lnTo>
                      <a:pt x="331" y="133"/>
                    </a:lnTo>
                    <a:lnTo>
                      <a:pt x="403" y="8"/>
                    </a:lnTo>
                    <a:lnTo>
                      <a:pt x="593" y="63"/>
                    </a:lnTo>
                    <a:lnTo>
                      <a:pt x="562" y="171"/>
                    </a:lnTo>
                    <a:lnTo>
                      <a:pt x="494" y="278"/>
                    </a:lnTo>
                    <a:lnTo>
                      <a:pt x="351" y="322"/>
                    </a:lnTo>
                    <a:lnTo>
                      <a:pt x="131" y="261"/>
                    </a:lnTo>
                    <a:lnTo>
                      <a:pt x="21" y="164"/>
                    </a:lnTo>
                    <a:lnTo>
                      <a:pt x="0" y="97"/>
                    </a:lnTo>
                    <a:lnTo>
                      <a:pt x="0" y="97"/>
                    </a:lnTo>
                    <a:close/>
                  </a:path>
                </a:pathLst>
              </a:custGeom>
              <a:solidFill>
                <a:srgbClr val="ABAB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27" name="Freeform 11"/>
              <p:cNvSpPr>
                <a:spLocks noChangeAspect="1"/>
              </p:cNvSpPr>
              <p:nvPr/>
            </p:nvSpPr>
            <p:spPr bwMode="auto">
              <a:xfrm>
                <a:off x="3411" y="1810"/>
                <a:ext cx="591" cy="199"/>
              </a:xfrm>
              <a:custGeom>
                <a:avLst/>
                <a:gdLst>
                  <a:gd name="T0" fmla="*/ 838 w 1181"/>
                  <a:gd name="T1" fmla="*/ 31 h 398"/>
                  <a:gd name="T2" fmla="*/ 986 w 1181"/>
                  <a:gd name="T3" fmla="*/ 91 h 398"/>
                  <a:gd name="T4" fmla="*/ 1119 w 1181"/>
                  <a:gd name="T5" fmla="*/ 173 h 398"/>
                  <a:gd name="T6" fmla="*/ 1181 w 1181"/>
                  <a:gd name="T7" fmla="*/ 242 h 398"/>
                  <a:gd name="T8" fmla="*/ 896 w 1181"/>
                  <a:gd name="T9" fmla="*/ 369 h 398"/>
                  <a:gd name="T10" fmla="*/ 494 w 1181"/>
                  <a:gd name="T11" fmla="*/ 398 h 398"/>
                  <a:gd name="T12" fmla="*/ 218 w 1181"/>
                  <a:gd name="T13" fmla="*/ 343 h 398"/>
                  <a:gd name="T14" fmla="*/ 83 w 1181"/>
                  <a:gd name="T15" fmla="*/ 244 h 398"/>
                  <a:gd name="T16" fmla="*/ 17 w 1181"/>
                  <a:gd name="T17" fmla="*/ 253 h 398"/>
                  <a:gd name="T18" fmla="*/ 0 w 1181"/>
                  <a:gd name="T19" fmla="*/ 185 h 398"/>
                  <a:gd name="T20" fmla="*/ 15 w 1181"/>
                  <a:gd name="T21" fmla="*/ 143 h 398"/>
                  <a:gd name="T22" fmla="*/ 133 w 1181"/>
                  <a:gd name="T23" fmla="*/ 95 h 398"/>
                  <a:gd name="T24" fmla="*/ 298 w 1181"/>
                  <a:gd name="T25" fmla="*/ 0 h 398"/>
                  <a:gd name="T26" fmla="*/ 249 w 1181"/>
                  <a:gd name="T27" fmla="*/ 80 h 398"/>
                  <a:gd name="T28" fmla="*/ 313 w 1181"/>
                  <a:gd name="T29" fmla="*/ 173 h 398"/>
                  <a:gd name="T30" fmla="*/ 473 w 1181"/>
                  <a:gd name="T31" fmla="*/ 268 h 398"/>
                  <a:gd name="T32" fmla="*/ 606 w 1181"/>
                  <a:gd name="T33" fmla="*/ 268 h 398"/>
                  <a:gd name="T34" fmla="*/ 743 w 1181"/>
                  <a:gd name="T35" fmla="*/ 232 h 398"/>
                  <a:gd name="T36" fmla="*/ 786 w 1181"/>
                  <a:gd name="T37" fmla="*/ 147 h 398"/>
                  <a:gd name="T38" fmla="*/ 838 w 1181"/>
                  <a:gd name="T39" fmla="*/ 31 h 398"/>
                  <a:gd name="T40" fmla="*/ 838 w 1181"/>
                  <a:gd name="T41" fmla="*/ 31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81" h="398">
                    <a:moveTo>
                      <a:pt x="838" y="31"/>
                    </a:moveTo>
                    <a:lnTo>
                      <a:pt x="986" y="91"/>
                    </a:lnTo>
                    <a:lnTo>
                      <a:pt x="1119" y="173"/>
                    </a:lnTo>
                    <a:lnTo>
                      <a:pt x="1181" y="242"/>
                    </a:lnTo>
                    <a:lnTo>
                      <a:pt x="896" y="369"/>
                    </a:lnTo>
                    <a:lnTo>
                      <a:pt x="494" y="398"/>
                    </a:lnTo>
                    <a:lnTo>
                      <a:pt x="218" y="343"/>
                    </a:lnTo>
                    <a:lnTo>
                      <a:pt x="83" y="244"/>
                    </a:lnTo>
                    <a:lnTo>
                      <a:pt x="17" y="253"/>
                    </a:lnTo>
                    <a:lnTo>
                      <a:pt x="0" y="185"/>
                    </a:lnTo>
                    <a:lnTo>
                      <a:pt x="15" y="143"/>
                    </a:lnTo>
                    <a:lnTo>
                      <a:pt x="133" y="95"/>
                    </a:lnTo>
                    <a:lnTo>
                      <a:pt x="298" y="0"/>
                    </a:lnTo>
                    <a:lnTo>
                      <a:pt x="249" y="80"/>
                    </a:lnTo>
                    <a:lnTo>
                      <a:pt x="313" y="173"/>
                    </a:lnTo>
                    <a:lnTo>
                      <a:pt x="473" y="268"/>
                    </a:lnTo>
                    <a:lnTo>
                      <a:pt x="606" y="268"/>
                    </a:lnTo>
                    <a:lnTo>
                      <a:pt x="743" y="232"/>
                    </a:lnTo>
                    <a:lnTo>
                      <a:pt x="786" y="147"/>
                    </a:lnTo>
                    <a:lnTo>
                      <a:pt x="838" y="31"/>
                    </a:lnTo>
                    <a:lnTo>
                      <a:pt x="838" y="31"/>
                    </a:lnTo>
                    <a:close/>
                  </a:path>
                </a:pathLst>
              </a:custGeom>
              <a:solidFill>
                <a:srgbClr val="CCCC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28" name="Freeform 12"/>
              <p:cNvSpPr>
                <a:spLocks noChangeAspect="1"/>
              </p:cNvSpPr>
              <p:nvPr/>
            </p:nvSpPr>
            <p:spPr bwMode="auto">
              <a:xfrm>
                <a:off x="3815" y="2069"/>
                <a:ext cx="35" cy="72"/>
              </a:xfrm>
              <a:custGeom>
                <a:avLst/>
                <a:gdLst>
                  <a:gd name="T0" fmla="*/ 0 w 70"/>
                  <a:gd name="T1" fmla="*/ 0 h 145"/>
                  <a:gd name="T2" fmla="*/ 13 w 70"/>
                  <a:gd name="T3" fmla="*/ 21 h 145"/>
                  <a:gd name="T4" fmla="*/ 25 w 70"/>
                  <a:gd name="T5" fmla="*/ 44 h 145"/>
                  <a:gd name="T6" fmla="*/ 38 w 70"/>
                  <a:gd name="T7" fmla="*/ 69 h 145"/>
                  <a:gd name="T8" fmla="*/ 50 w 70"/>
                  <a:gd name="T9" fmla="*/ 94 h 145"/>
                  <a:gd name="T10" fmla="*/ 61 w 70"/>
                  <a:gd name="T11" fmla="*/ 118 h 145"/>
                  <a:gd name="T12" fmla="*/ 70 w 70"/>
                  <a:gd name="T13" fmla="*/ 145 h 145"/>
                  <a:gd name="T14" fmla="*/ 55 w 70"/>
                  <a:gd name="T15" fmla="*/ 137 h 145"/>
                  <a:gd name="T16" fmla="*/ 40 w 70"/>
                  <a:gd name="T17" fmla="*/ 124 h 145"/>
                  <a:gd name="T18" fmla="*/ 27 w 70"/>
                  <a:gd name="T19" fmla="*/ 105 h 145"/>
                  <a:gd name="T20" fmla="*/ 15 w 70"/>
                  <a:gd name="T21" fmla="*/ 84 h 145"/>
                  <a:gd name="T22" fmla="*/ 2 w 70"/>
                  <a:gd name="T23" fmla="*/ 38 h 145"/>
                  <a:gd name="T24" fmla="*/ 0 w 70"/>
                  <a:gd name="T25" fmla="*/ 0 h 145"/>
                  <a:gd name="T26" fmla="*/ 0 w 70"/>
                  <a:gd name="T27"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145">
                    <a:moveTo>
                      <a:pt x="0" y="0"/>
                    </a:moveTo>
                    <a:lnTo>
                      <a:pt x="13" y="21"/>
                    </a:lnTo>
                    <a:lnTo>
                      <a:pt x="25" y="44"/>
                    </a:lnTo>
                    <a:lnTo>
                      <a:pt x="38" y="69"/>
                    </a:lnTo>
                    <a:lnTo>
                      <a:pt x="50" y="94"/>
                    </a:lnTo>
                    <a:lnTo>
                      <a:pt x="61" y="118"/>
                    </a:lnTo>
                    <a:lnTo>
                      <a:pt x="70" y="145"/>
                    </a:lnTo>
                    <a:lnTo>
                      <a:pt x="55" y="137"/>
                    </a:lnTo>
                    <a:lnTo>
                      <a:pt x="40" y="124"/>
                    </a:lnTo>
                    <a:lnTo>
                      <a:pt x="27" y="105"/>
                    </a:lnTo>
                    <a:lnTo>
                      <a:pt x="15" y="84"/>
                    </a:lnTo>
                    <a:lnTo>
                      <a:pt x="2" y="38"/>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29" name="Freeform 13"/>
              <p:cNvSpPr>
                <a:spLocks noChangeAspect="1"/>
              </p:cNvSpPr>
              <p:nvPr/>
            </p:nvSpPr>
            <p:spPr bwMode="auto">
              <a:xfrm>
                <a:off x="3690" y="2098"/>
                <a:ext cx="27" cy="35"/>
              </a:xfrm>
              <a:custGeom>
                <a:avLst/>
                <a:gdLst>
                  <a:gd name="T0" fmla="*/ 19 w 53"/>
                  <a:gd name="T1" fmla="*/ 71 h 71"/>
                  <a:gd name="T2" fmla="*/ 10 w 53"/>
                  <a:gd name="T3" fmla="*/ 61 h 71"/>
                  <a:gd name="T4" fmla="*/ 0 w 53"/>
                  <a:gd name="T5" fmla="*/ 52 h 71"/>
                  <a:gd name="T6" fmla="*/ 4 w 53"/>
                  <a:gd name="T7" fmla="*/ 0 h 71"/>
                  <a:gd name="T8" fmla="*/ 14 w 53"/>
                  <a:gd name="T9" fmla="*/ 10 h 71"/>
                  <a:gd name="T10" fmla="*/ 31 w 53"/>
                  <a:gd name="T11" fmla="*/ 29 h 71"/>
                  <a:gd name="T12" fmla="*/ 46 w 53"/>
                  <a:gd name="T13" fmla="*/ 48 h 71"/>
                  <a:gd name="T14" fmla="*/ 53 w 53"/>
                  <a:gd name="T15" fmla="*/ 56 h 71"/>
                  <a:gd name="T16" fmla="*/ 53 w 53"/>
                  <a:gd name="T17" fmla="*/ 63 h 71"/>
                  <a:gd name="T18" fmla="*/ 42 w 53"/>
                  <a:gd name="T19" fmla="*/ 67 h 71"/>
                  <a:gd name="T20" fmla="*/ 19 w 53"/>
                  <a:gd name="T21" fmla="*/ 71 h 71"/>
                  <a:gd name="T22" fmla="*/ 19 w 53"/>
                  <a:gd name="T23"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71">
                    <a:moveTo>
                      <a:pt x="19" y="71"/>
                    </a:moveTo>
                    <a:lnTo>
                      <a:pt x="10" y="61"/>
                    </a:lnTo>
                    <a:lnTo>
                      <a:pt x="0" y="52"/>
                    </a:lnTo>
                    <a:lnTo>
                      <a:pt x="4" y="0"/>
                    </a:lnTo>
                    <a:lnTo>
                      <a:pt x="14" y="10"/>
                    </a:lnTo>
                    <a:lnTo>
                      <a:pt x="31" y="29"/>
                    </a:lnTo>
                    <a:lnTo>
                      <a:pt x="46" y="48"/>
                    </a:lnTo>
                    <a:lnTo>
                      <a:pt x="53" y="56"/>
                    </a:lnTo>
                    <a:lnTo>
                      <a:pt x="53" y="63"/>
                    </a:lnTo>
                    <a:lnTo>
                      <a:pt x="42" y="67"/>
                    </a:lnTo>
                    <a:lnTo>
                      <a:pt x="19" y="71"/>
                    </a:lnTo>
                    <a:lnTo>
                      <a:pt x="19"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30" name="Freeform 14"/>
              <p:cNvSpPr>
                <a:spLocks noChangeAspect="1"/>
              </p:cNvSpPr>
              <p:nvPr/>
            </p:nvSpPr>
            <p:spPr bwMode="auto">
              <a:xfrm>
                <a:off x="3927" y="2059"/>
                <a:ext cx="41" cy="73"/>
              </a:xfrm>
              <a:custGeom>
                <a:avLst/>
                <a:gdLst>
                  <a:gd name="T0" fmla="*/ 0 w 82"/>
                  <a:gd name="T1" fmla="*/ 0 h 147"/>
                  <a:gd name="T2" fmla="*/ 14 w 82"/>
                  <a:gd name="T3" fmla="*/ 21 h 147"/>
                  <a:gd name="T4" fmla="*/ 25 w 82"/>
                  <a:gd name="T5" fmla="*/ 42 h 147"/>
                  <a:gd name="T6" fmla="*/ 38 w 82"/>
                  <a:gd name="T7" fmla="*/ 67 h 147"/>
                  <a:gd name="T8" fmla="*/ 52 w 82"/>
                  <a:gd name="T9" fmla="*/ 92 h 147"/>
                  <a:gd name="T10" fmla="*/ 63 w 82"/>
                  <a:gd name="T11" fmla="*/ 116 h 147"/>
                  <a:gd name="T12" fmla="*/ 74 w 82"/>
                  <a:gd name="T13" fmla="*/ 135 h 147"/>
                  <a:gd name="T14" fmla="*/ 82 w 82"/>
                  <a:gd name="T15" fmla="*/ 147 h 147"/>
                  <a:gd name="T16" fmla="*/ 59 w 82"/>
                  <a:gd name="T17" fmla="*/ 132 h 147"/>
                  <a:gd name="T18" fmla="*/ 44 w 82"/>
                  <a:gd name="T19" fmla="*/ 113 h 147"/>
                  <a:gd name="T20" fmla="*/ 29 w 82"/>
                  <a:gd name="T21" fmla="*/ 88 h 147"/>
                  <a:gd name="T22" fmla="*/ 21 w 82"/>
                  <a:gd name="T23" fmla="*/ 76 h 147"/>
                  <a:gd name="T24" fmla="*/ 16 w 82"/>
                  <a:gd name="T25" fmla="*/ 63 h 147"/>
                  <a:gd name="T26" fmla="*/ 4 w 82"/>
                  <a:gd name="T27" fmla="*/ 38 h 147"/>
                  <a:gd name="T28" fmla="*/ 0 w 82"/>
                  <a:gd name="T29" fmla="*/ 0 h 147"/>
                  <a:gd name="T30" fmla="*/ 0 w 82"/>
                  <a:gd name="T31"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 h="147">
                    <a:moveTo>
                      <a:pt x="0" y="0"/>
                    </a:moveTo>
                    <a:lnTo>
                      <a:pt x="14" y="21"/>
                    </a:lnTo>
                    <a:lnTo>
                      <a:pt x="25" y="42"/>
                    </a:lnTo>
                    <a:lnTo>
                      <a:pt x="38" y="67"/>
                    </a:lnTo>
                    <a:lnTo>
                      <a:pt x="52" y="92"/>
                    </a:lnTo>
                    <a:lnTo>
                      <a:pt x="63" y="116"/>
                    </a:lnTo>
                    <a:lnTo>
                      <a:pt x="74" y="135"/>
                    </a:lnTo>
                    <a:lnTo>
                      <a:pt x="82" y="147"/>
                    </a:lnTo>
                    <a:lnTo>
                      <a:pt x="59" y="132"/>
                    </a:lnTo>
                    <a:lnTo>
                      <a:pt x="44" y="113"/>
                    </a:lnTo>
                    <a:lnTo>
                      <a:pt x="29" y="88"/>
                    </a:lnTo>
                    <a:lnTo>
                      <a:pt x="21" y="76"/>
                    </a:lnTo>
                    <a:lnTo>
                      <a:pt x="16" y="63"/>
                    </a:lnTo>
                    <a:lnTo>
                      <a:pt x="4" y="38"/>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31" name="Freeform 15"/>
              <p:cNvSpPr>
                <a:spLocks noChangeAspect="1"/>
              </p:cNvSpPr>
              <p:nvPr/>
            </p:nvSpPr>
            <p:spPr bwMode="auto">
              <a:xfrm>
                <a:off x="3949" y="2053"/>
                <a:ext cx="44" cy="80"/>
              </a:xfrm>
              <a:custGeom>
                <a:avLst/>
                <a:gdLst>
                  <a:gd name="T0" fmla="*/ 67 w 89"/>
                  <a:gd name="T1" fmla="*/ 162 h 162"/>
                  <a:gd name="T2" fmla="*/ 61 w 89"/>
                  <a:gd name="T3" fmla="*/ 150 h 162"/>
                  <a:gd name="T4" fmla="*/ 53 w 89"/>
                  <a:gd name="T5" fmla="*/ 131 h 162"/>
                  <a:gd name="T6" fmla="*/ 42 w 89"/>
                  <a:gd name="T7" fmla="*/ 105 h 162"/>
                  <a:gd name="T8" fmla="*/ 29 w 89"/>
                  <a:gd name="T9" fmla="*/ 76 h 162"/>
                  <a:gd name="T10" fmla="*/ 17 w 89"/>
                  <a:gd name="T11" fmla="*/ 48 h 162"/>
                  <a:gd name="T12" fmla="*/ 8 w 89"/>
                  <a:gd name="T13" fmla="*/ 25 h 162"/>
                  <a:gd name="T14" fmla="*/ 0 w 89"/>
                  <a:gd name="T15" fmla="*/ 0 h 162"/>
                  <a:gd name="T16" fmla="*/ 13 w 89"/>
                  <a:gd name="T17" fmla="*/ 10 h 162"/>
                  <a:gd name="T18" fmla="*/ 27 w 89"/>
                  <a:gd name="T19" fmla="*/ 23 h 162"/>
                  <a:gd name="T20" fmla="*/ 40 w 89"/>
                  <a:gd name="T21" fmla="*/ 36 h 162"/>
                  <a:gd name="T22" fmla="*/ 51 w 89"/>
                  <a:gd name="T23" fmla="*/ 51 h 162"/>
                  <a:gd name="T24" fmla="*/ 63 w 89"/>
                  <a:gd name="T25" fmla="*/ 67 h 162"/>
                  <a:gd name="T26" fmla="*/ 72 w 89"/>
                  <a:gd name="T27" fmla="*/ 82 h 162"/>
                  <a:gd name="T28" fmla="*/ 89 w 89"/>
                  <a:gd name="T29" fmla="*/ 114 h 162"/>
                  <a:gd name="T30" fmla="*/ 72 w 89"/>
                  <a:gd name="T31" fmla="*/ 147 h 162"/>
                  <a:gd name="T32" fmla="*/ 72 w 89"/>
                  <a:gd name="T33" fmla="*/ 156 h 162"/>
                  <a:gd name="T34" fmla="*/ 67 w 89"/>
                  <a:gd name="T35" fmla="*/ 162 h 162"/>
                  <a:gd name="T36" fmla="*/ 67 w 89"/>
                  <a:gd name="T37"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162">
                    <a:moveTo>
                      <a:pt x="67" y="162"/>
                    </a:moveTo>
                    <a:lnTo>
                      <a:pt x="61" y="150"/>
                    </a:lnTo>
                    <a:lnTo>
                      <a:pt x="53" y="131"/>
                    </a:lnTo>
                    <a:lnTo>
                      <a:pt x="42" y="105"/>
                    </a:lnTo>
                    <a:lnTo>
                      <a:pt x="29" y="76"/>
                    </a:lnTo>
                    <a:lnTo>
                      <a:pt x="17" y="48"/>
                    </a:lnTo>
                    <a:lnTo>
                      <a:pt x="8" y="25"/>
                    </a:lnTo>
                    <a:lnTo>
                      <a:pt x="0" y="0"/>
                    </a:lnTo>
                    <a:lnTo>
                      <a:pt x="13" y="10"/>
                    </a:lnTo>
                    <a:lnTo>
                      <a:pt x="27" y="23"/>
                    </a:lnTo>
                    <a:lnTo>
                      <a:pt x="40" y="36"/>
                    </a:lnTo>
                    <a:lnTo>
                      <a:pt x="51" y="51"/>
                    </a:lnTo>
                    <a:lnTo>
                      <a:pt x="63" y="67"/>
                    </a:lnTo>
                    <a:lnTo>
                      <a:pt x="72" y="82"/>
                    </a:lnTo>
                    <a:lnTo>
                      <a:pt x="89" y="114"/>
                    </a:lnTo>
                    <a:lnTo>
                      <a:pt x="72" y="147"/>
                    </a:lnTo>
                    <a:lnTo>
                      <a:pt x="72" y="156"/>
                    </a:lnTo>
                    <a:lnTo>
                      <a:pt x="67" y="162"/>
                    </a:lnTo>
                    <a:lnTo>
                      <a:pt x="67" y="1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32" name="Freeform 16"/>
              <p:cNvSpPr>
                <a:spLocks noChangeAspect="1"/>
              </p:cNvSpPr>
              <p:nvPr/>
            </p:nvSpPr>
            <p:spPr bwMode="auto">
              <a:xfrm>
                <a:off x="3832" y="2059"/>
                <a:ext cx="36" cy="73"/>
              </a:xfrm>
              <a:custGeom>
                <a:avLst/>
                <a:gdLst>
                  <a:gd name="T0" fmla="*/ 73 w 73"/>
                  <a:gd name="T1" fmla="*/ 147 h 147"/>
                  <a:gd name="T2" fmla="*/ 67 w 73"/>
                  <a:gd name="T3" fmla="*/ 128 h 147"/>
                  <a:gd name="T4" fmla="*/ 57 w 73"/>
                  <a:gd name="T5" fmla="*/ 111 h 147"/>
                  <a:gd name="T6" fmla="*/ 48 w 73"/>
                  <a:gd name="T7" fmla="*/ 94 h 147"/>
                  <a:gd name="T8" fmla="*/ 38 w 73"/>
                  <a:gd name="T9" fmla="*/ 75 h 147"/>
                  <a:gd name="T10" fmla="*/ 27 w 73"/>
                  <a:gd name="T11" fmla="*/ 56 h 147"/>
                  <a:gd name="T12" fmla="*/ 17 w 73"/>
                  <a:gd name="T13" fmla="*/ 38 h 147"/>
                  <a:gd name="T14" fmla="*/ 0 w 73"/>
                  <a:gd name="T15" fmla="*/ 0 h 147"/>
                  <a:gd name="T16" fmla="*/ 17 w 73"/>
                  <a:gd name="T17" fmla="*/ 4 h 147"/>
                  <a:gd name="T18" fmla="*/ 33 w 73"/>
                  <a:gd name="T19" fmla="*/ 18 h 147"/>
                  <a:gd name="T20" fmla="*/ 46 w 73"/>
                  <a:gd name="T21" fmla="*/ 38 h 147"/>
                  <a:gd name="T22" fmla="*/ 57 w 73"/>
                  <a:gd name="T23" fmla="*/ 61 h 147"/>
                  <a:gd name="T24" fmla="*/ 71 w 73"/>
                  <a:gd name="T25" fmla="*/ 109 h 147"/>
                  <a:gd name="T26" fmla="*/ 73 w 73"/>
                  <a:gd name="T27" fmla="*/ 147 h 147"/>
                  <a:gd name="T28" fmla="*/ 73 w 73"/>
                  <a:gd name="T29"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147">
                    <a:moveTo>
                      <a:pt x="73" y="147"/>
                    </a:moveTo>
                    <a:lnTo>
                      <a:pt x="67" y="128"/>
                    </a:lnTo>
                    <a:lnTo>
                      <a:pt x="57" y="111"/>
                    </a:lnTo>
                    <a:lnTo>
                      <a:pt x="48" y="94"/>
                    </a:lnTo>
                    <a:lnTo>
                      <a:pt x="38" y="75"/>
                    </a:lnTo>
                    <a:lnTo>
                      <a:pt x="27" y="56"/>
                    </a:lnTo>
                    <a:lnTo>
                      <a:pt x="17" y="38"/>
                    </a:lnTo>
                    <a:lnTo>
                      <a:pt x="0" y="0"/>
                    </a:lnTo>
                    <a:lnTo>
                      <a:pt x="17" y="4"/>
                    </a:lnTo>
                    <a:lnTo>
                      <a:pt x="33" y="18"/>
                    </a:lnTo>
                    <a:lnTo>
                      <a:pt x="46" y="38"/>
                    </a:lnTo>
                    <a:lnTo>
                      <a:pt x="57" y="61"/>
                    </a:lnTo>
                    <a:lnTo>
                      <a:pt x="71" y="109"/>
                    </a:lnTo>
                    <a:lnTo>
                      <a:pt x="73" y="147"/>
                    </a:lnTo>
                    <a:lnTo>
                      <a:pt x="73" y="1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33" name="Freeform 17"/>
              <p:cNvSpPr>
                <a:spLocks noChangeAspect="1"/>
              </p:cNvSpPr>
              <p:nvPr/>
            </p:nvSpPr>
            <p:spPr bwMode="auto">
              <a:xfrm>
                <a:off x="3556" y="2040"/>
                <a:ext cx="18" cy="72"/>
              </a:xfrm>
              <a:custGeom>
                <a:avLst/>
                <a:gdLst>
                  <a:gd name="T0" fmla="*/ 36 w 36"/>
                  <a:gd name="T1" fmla="*/ 145 h 145"/>
                  <a:gd name="T2" fmla="*/ 16 w 36"/>
                  <a:gd name="T3" fmla="*/ 126 h 145"/>
                  <a:gd name="T4" fmla="*/ 0 w 36"/>
                  <a:gd name="T5" fmla="*/ 97 h 145"/>
                  <a:gd name="T6" fmla="*/ 2 w 36"/>
                  <a:gd name="T7" fmla="*/ 56 h 145"/>
                  <a:gd name="T8" fmla="*/ 10 w 36"/>
                  <a:gd name="T9" fmla="*/ 31 h 145"/>
                  <a:gd name="T10" fmla="*/ 16 w 36"/>
                  <a:gd name="T11" fmla="*/ 16 h 145"/>
                  <a:gd name="T12" fmla="*/ 25 w 36"/>
                  <a:gd name="T13" fmla="*/ 0 h 145"/>
                  <a:gd name="T14" fmla="*/ 31 w 36"/>
                  <a:gd name="T15" fmla="*/ 33 h 145"/>
                  <a:gd name="T16" fmla="*/ 33 w 36"/>
                  <a:gd name="T17" fmla="*/ 67 h 145"/>
                  <a:gd name="T18" fmla="*/ 36 w 36"/>
                  <a:gd name="T19" fmla="*/ 145 h 145"/>
                  <a:gd name="T20" fmla="*/ 36 w 36"/>
                  <a:gd name="T21"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45">
                    <a:moveTo>
                      <a:pt x="36" y="145"/>
                    </a:moveTo>
                    <a:lnTo>
                      <a:pt x="16" y="126"/>
                    </a:lnTo>
                    <a:lnTo>
                      <a:pt x="0" y="97"/>
                    </a:lnTo>
                    <a:lnTo>
                      <a:pt x="2" y="56"/>
                    </a:lnTo>
                    <a:lnTo>
                      <a:pt x="10" y="31"/>
                    </a:lnTo>
                    <a:lnTo>
                      <a:pt x="16" y="16"/>
                    </a:lnTo>
                    <a:lnTo>
                      <a:pt x="25" y="0"/>
                    </a:lnTo>
                    <a:lnTo>
                      <a:pt x="31" y="33"/>
                    </a:lnTo>
                    <a:lnTo>
                      <a:pt x="33" y="67"/>
                    </a:lnTo>
                    <a:lnTo>
                      <a:pt x="36" y="145"/>
                    </a:lnTo>
                    <a:lnTo>
                      <a:pt x="36" y="1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34" name="Freeform 18"/>
              <p:cNvSpPr>
                <a:spLocks noChangeAspect="1"/>
              </p:cNvSpPr>
              <p:nvPr/>
            </p:nvSpPr>
            <p:spPr bwMode="auto">
              <a:xfrm>
                <a:off x="3588" y="2054"/>
                <a:ext cx="14" cy="58"/>
              </a:xfrm>
              <a:custGeom>
                <a:avLst/>
                <a:gdLst>
                  <a:gd name="T0" fmla="*/ 0 w 29"/>
                  <a:gd name="T1" fmla="*/ 0 h 118"/>
                  <a:gd name="T2" fmla="*/ 15 w 29"/>
                  <a:gd name="T3" fmla="*/ 27 h 118"/>
                  <a:gd name="T4" fmla="*/ 27 w 29"/>
                  <a:gd name="T5" fmla="*/ 61 h 118"/>
                  <a:gd name="T6" fmla="*/ 29 w 29"/>
                  <a:gd name="T7" fmla="*/ 78 h 118"/>
                  <a:gd name="T8" fmla="*/ 27 w 29"/>
                  <a:gd name="T9" fmla="*/ 93 h 118"/>
                  <a:gd name="T10" fmla="*/ 19 w 29"/>
                  <a:gd name="T11" fmla="*/ 107 h 118"/>
                  <a:gd name="T12" fmla="*/ 15 w 29"/>
                  <a:gd name="T13" fmla="*/ 112 h 118"/>
                  <a:gd name="T14" fmla="*/ 8 w 29"/>
                  <a:gd name="T15" fmla="*/ 118 h 118"/>
                  <a:gd name="T16" fmla="*/ 0 w 29"/>
                  <a:gd name="T17" fmla="*/ 0 h 118"/>
                  <a:gd name="T18" fmla="*/ 0 w 29"/>
                  <a:gd name="T1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18">
                    <a:moveTo>
                      <a:pt x="0" y="0"/>
                    </a:moveTo>
                    <a:lnTo>
                      <a:pt x="15" y="27"/>
                    </a:lnTo>
                    <a:lnTo>
                      <a:pt x="27" y="61"/>
                    </a:lnTo>
                    <a:lnTo>
                      <a:pt x="29" y="78"/>
                    </a:lnTo>
                    <a:lnTo>
                      <a:pt x="27" y="93"/>
                    </a:lnTo>
                    <a:lnTo>
                      <a:pt x="19" y="107"/>
                    </a:lnTo>
                    <a:lnTo>
                      <a:pt x="15" y="112"/>
                    </a:lnTo>
                    <a:lnTo>
                      <a:pt x="8" y="118"/>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35" name="Freeform 19"/>
              <p:cNvSpPr>
                <a:spLocks noChangeAspect="1"/>
              </p:cNvSpPr>
              <p:nvPr/>
            </p:nvSpPr>
            <p:spPr bwMode="auto">
              <a:xfrm>
                <a:off x="3671" y="2059"/>
                <a:ext cx="9" cy="53"/>
              </a:xfrm>
              <a:custGeom>
                <a:avLst/>
                <a:gdLst>
                  <a:gd name="T0" fmla="*/ 14 w 17"/>
                  <a:gd name="T1" fmla="*/ 107 h 107"/>
                  <a:gd name="T2" fmla="*/ 4 w 17"/>
                  <a:gd name="T3" fmla="*/ 75 h 107"/>
                  <a:gd name="T4" fmla="*/ 0 w 17"/>
                  <a:gd name="T5" fmla="*/ 46 h 107"/>
                  <a:gd name="T6" fmla="*/ 4 w 17"/>
                  <a:gd name="T7" fmla="*/ 21 h 107"/>
                  <a:gd name="T8" fmla="*/ 8 w 17"/>
                  <a:gd name="T9" fmla="*/ 0 h 107"/>
                  <a:gd name="T10" fmla="*/ 17 w 17"/>
                  <a:gd name="T11" fmla="*/ 0 h 107"/>
                  <a:gd name="T12" fmla="*/ 14 w 17"/>
                  <a:gd name="T13" fmla="*/ 107 h 107"/>
                  <a:gd name="T14" fmla="*/ 14 w 17"/>
                  <a:gd name="T15" fmla="*/ 107 h 1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07">
                    <a:moveTo>
                      <a:pt x="14" y="107"/>
                    </a:moveTo>
                    <a:lnTo>
                      <a:pt x="4" y="75"/>
                    </a:lnTo>
                    <a:lnTo>
                      <a:pt x="0" y="46"/>
                    </a:lnTo>
                    <a:lnTo>
                      <a:pt x="4" y="21"/>
                    </a:lnTo>
                    <a:lnTo>
                      <a:pt x="8" y="0"/>
                    </a:lnTo>
                    <a:lnTo>
                      <a:pt x="17" y="0"/>
                    </a:lnTo>
                    <a:lnTo>
                      <a:pt x="14" y="107"/>
                    </a:lnTo>
                    <a:lnTo>
                      <a:pt x="14" y="1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36" name="Freeform 20"/>
              <p:cNvSpPr>
                <a:spLocks noChangeAspect="1"/>
              </p:cNvSpPr>
              <p:nvPr/>
            </p:nvSpPr>
            <p:spPr bwMode="auto">
              <a:xfrm>
                <a:off x="3692" y="2056"/>
                <a:ext cx="31" cy="56"/>
              </a:xfrm>
              <a:custGeom>
                <a:avLst/>
                <a:gdLst>
                  <a:gd name="T0" fmla="*/ 61 w 63"/>
                  <a:gd name="T1" fmla="*/ 110 h 110"/>
                  <a:gd name="T2" fmla="*/ 51 w 63"/>
                  <a:gd name="T3" fmla="*/ 102 h 110"/>
                  <a:gd name="T4" fmla="*/ 42 w 63"/>
                  <a:gd name="T5" fmla="*/ 95 h 110"/>
                  <a:gd name="T6" fmla="*/ 34 w 63"/>
                  <a:gd name="T7" fmla="*/ 83 h 110"/>
                  <a:gd name="T8" fmla="*/ 15 w 63"/>
                  <a:gd name="T9" fmla="*/ 64 h 110"/>
                  <a:gd name="T10" fmla="*/ 10 w 63"/>
                  <a:gd name="T11" fmla="*/ 59 h 110"/>
                  <a:gd name="T12" fmla="*/ 4 w 63"/>
                  <a:gd name="T13" fmla="*/ 53 h 110"/>
                  <a:gd name="T14" fmla="*/ 0 w 63"/>
                  <a:gd name="T15" fmla="*/ 0 h 110"/>
                  <a:gd name="T16" fmla="*/ 19 w 63"/>
                  <a:gd name="T17" fmla="*/ 17 h 110"/>
                  <a:gd name="T18" fmla="*/ 30 w 63"/>
                  <a:gd name="T19" fmla="*/ 32 h 110"/>
                  <a:gd name="T20" fmla="*/ 42 w 63"/>
                  <a:gd name="T21" fmla="*/ 49 h 110"/>
                  <a:gd name="T22" fmla="*/ 59 w 63"/>
                  <a:gd name="T23" fmla="*/ 83 h 110"/>
                  <a:gd name="T24" fmla="*/ 63 w 63"/>
                  <a:gd name="T25" fmla="*/ 108 h 110"/>
                  <a:gd name="T26" fmla="*/ 61 w 63"/>
                  <a:gd name="T27" fmla="*/ 110 h 110"/>
                  <a:gd name="T28" fmla="*/ 61 w 63"/>
                  <a:gd name="T29"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110">
                    <a:moveTo>
                      <a:pt x="61" y="110"/>
                    </a:moveTo>
                    <a:lnTo>
                      <a:pt x="51" y="102"/>
                    </a:lnTo>
                    <a:lnTo>
                      <a:pt x="42" y="95"/>
                    </a:lnTo>
                    <a:lnTo>
                      <a:pt x="34" y="83"/>
                    </a:lnTo>
                    <a:lnTo>
                      <a:pt x="15" y="64"/>
                    </a:lnTo>
                    <a:lnTo>
                      <a:pt x="10" y="59"/>
                    </a:lnTo>
                    <a:lnTo>
                      <a:pt x="4" y="53"/>
                    </a:lnTo>
                    <a:lnTo>
                      <a:pt x="0" y="0"/>
                    </a:lnTo>
                    <a:lnTo>
                      <a:pt x="19" y="17"/>
                    </a:lnTo>
                    <a:lnTo>
                      <a:pt x="30" y="32"/>
                    </a:lnTo>
                    <a:lnTo>
                      <a:pt x="42" y="49"/>
                    </a:lnTo>
                    <a:lnTo>
                      <a:pt x="59" y="83"/>
                    </a:lnTo>
                    <a:lnTo>
                      <a:pt x="63" y="108"/>
                    </a:lnTo>
                    <a:lnTo>
                      <a:pt x="61" y="110"/>
                    </a:lnTo>
                    <a:lnTo>
                      <a:pt x="61"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37" name="Freeform 21"/>
              <p:cNvSpPr>
                <a:spLocks noChangeAspect="1"/>
              </p:cNvSpPr>
              <p:nvPr/>
            </p:nvSpPr>
            <p:spPr bwMode="auto">
              <a:xfrm>
                <a:off x="3463" y="2042"/>
                <a:ext cx="30" cy="56"/>
              </a:xfrm>
              <a:custGeom>
                <a:avLst/>
                <a:gdLst>
                  <a:gd name="T0" fmla="*/ 0 w 61"/>
                  <a:gd name="T1" fmla="*/ 112 h 112"/>
                  <a:gd name="T2" fmla="*/ 50 w 61"/>
                  <a:gd name="T3" fmla="*/ 0 h 112"/>
                  <a:gd name="T4" fmla="*/ 57 w 61"/>
                  <a:gd name="T5" fmla="*/ 6 h 112"/>
                  <a:gd name="T6" fmla="*/ 61 w 61"/>
                  <a:gd name="T7" fmla="*/ 19 h 112"/>
                  <a:gd name="T8" fmla="*/ 59 w 61"/>
                  <a:gd name="T9" fmla="*/ 38 h 112"/>
                  <a:gd name="T10" fmla="*/ 53 w 61"/>
                  <a:gd name="T11" fmla="*/ 57 h 112"/>
                  <a:gd name="T12" fmla="*/ 44 w 61"/>
                  <a:gd name="T13" fmla="*/ 78 h 112"/>
                  <a:gd name="T14" fmla="*/ 31 w 61"/>
                  <a:gd name="T15" fmla="*/ 95 h 112"/>
                  <a:gd name="T16" fmla="*/ 25 w 61"/>
                  <a:gd name="T17" fmla="*/ 103 h 112"/>
                  <a:gd name="T18" fmla="*/ 17 w 61"/>
                  <a:gd name="T19" fmla="*/ 109 h 112"/>
                  <a:gd name="T20" fmla="*/ 0 w 61"/>
                  <a:gd name="T21" fmla="*/ 112 h 112"/>
                  <a:gd name="T22" fmla="*/ 0 w 61"/>
                  <a:gd name="T23"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 h="112">
                    <a:moveTo>
                      <a:pt x="0" y="112"/>
                    </a:moveTo>
                    <a:lnTo>
                      <a:pt x="50" y="0"/>
                    </a:lnTo>
                    <a:lnTo>
                      <a:pt x="57" y="6"/>
                    </a:lnTo>
                    <a:lnTo>
                      <a:pt x="61" y="19"/>
                    </a:lnTo>
                    <a:lnTo>
                      <a:pt x="59" y="38"/>
                    </a:lnTo>
                    <a:lnTo>
                      <a:pt x="53" y="57"/>
                    </a:lnTo>
                    <a:lnTo>
                      <a:pt x="44" y="78"/>
                    </a:lnTo>
                    <a:lnTo>
                      <a:pt x="31" y="95"/>
                    </a:lnTo>
                    <a:lnTo>
                      <a:pt x="25" y="103"/>
                    </a:lnTo>
                    <a:lnTo>
                      <a:pt x="17" y="109"/>
                    </a:lnTo>
                    <a:lnTo>
                      <a:pt x="0" y="112"/>
                    </a:lnTo>
                    <a:lnTo>
                      <a:pt x="0"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38" name="Freeform 22"/>
              <p:cNvSpPr>
                <a:spLocks noChangeAspect="1"/>
              </p:cNvSpPr>
              <p:nvPr/>
            </p:nvSpPr>
            <p:spPr bwMode="auto">
              <a:xfrm>
                <a:off x="3447" y="2034"/>
                <a:ext cx="20" cy="50"/>
              </a:xfrm>
              <a:custGeom>
                <a:avLst/>
                <a:gdLst>
                  <a:gd name="T0" fmla="*/ 2 w 40"/>
                  <a:gd name="T1" fmla="*/ 99 h 99"/>
                  <a:gd name="T2" fmla="*/ 0 w 40"/>
                  <a:gd name="T3" fmla="*/ 68 h 99"/>
                  <a:gd name="T4" fmla="*/ 6 w 40"/>
                  <a:gd name="T5" fmla="*/ 46 h 99"/>
                  <a:gd name="T6" fmla="*/ 11 w 40"/>
                  <a:gd name="T7" fmla="*/ 36 h 99"/>
                  <a:gd name="T8" fmla="*/ 19 w 40"/>
                  <a:gd name="T9" fmla="*/ 25 h 99"/>
                  <a:gd name="T10" fmla="*/ 28 w 40"/>
                  <a:gd name="T11" fmla="*/ 13 h 99"/>
                  <a:gd name="T12" fmla="*/ 40 w 40"/>
                  <a:gd name="T13" fmla="*/ 0 h 99"/>
                  <a:gd name="T14" fmla="*/ 2 w 40"/>
                  <a:gd name="T15" fmla="*/ 99 h 99"/>
                  <a:gd name="T16" fmla="*/ 2 w 40"/>
                  <a:gd name="T1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99">
                    <a:moveTo>
                      <a:pt x="2" y="99"/>
                    </a:moveTo>
                    <a:lnTo>
                      <a:pt x="0" y="68"/>
                    </a:lnTo>
                    <a:lnTo>
                      <a:pt x="6" y="46"/>
                    </a:lnTo>
                    <a:lnTo>
                      <a:pt x="11" y="36"/>
                    </a:lnTo>
                    <a:lnTo>
                      <a:pt x="19" y="25"/>
                    </a:lnTo>
                    <a:lnTo>
                      <a:pt x="28" y="13"/>
                    </a:lnTo>
                    <a:lnTo>
                      <a:pt x="40" y="0"/>
                    </a:lnTo>
                    <a:lnTo>
                      <a:pt x="2" y="99"/>
                    </a:lnTo>
                    <a:lnTo>
                      <a:pt x="2"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39" name="Freeform 23"/>
              <p:cNvSpPr>
                <a:spLocks noChangeAspect="1"/>
              </p:cNvSpPr>
              <p:nvPr/>
            </p:nvSpPr>
            <p:spPr bwMode="auto">
              <a:xfrm>
                <a:off x="3931" y="1982"/>
                <a:ext cx="96" cy="43"/>
              </a:xfrm>
              <a:custGeom>
                <a:avLst/>
                <a:gdLst>
                  <a:gd name="T0" fmla="*/ 0 w 192"/>
                  <a:gd name="T1" fmla="*/ 82 h 86"/>
                  <a:gd name="T2" fmla="*/ 13 w 192"/>
                  <a:gd name="T3" fmla="*/ 76 h 86"/>
                  <a:gd name="T4" fmla="*/ 38 w 192"/>
                  <a:gd name="T5" fmla="*/ 67 h 86"/>
                  <a:gd name="T6" fmla="*/ 51 w 192"/>
                  <a:gd name="T7" fmla="*/ 61 h 86"/>
                  <a:gd name="T8" fmla="*/ 68 w 192"/>
                  <a:gd name="T9" fmla="*/ 54 h 86"/>
                  <a:gd name="T10" fmla="*/ 85 w 192"/>
                  <a:gd name="T11" fmla="*/ 46 h 86"/>
                  <a:gd name="T12" fmla="*/ 102 w 192"/>
                  <a:gd name="T13" fmla="*/ 38 h 86"/>
                  <a:gd name="T14" fmla="*/ 120 w 192"/>
                  <a:gd name="T15" fmla="*/ 31 h 86"/>
                  <a:gd name="T16" fmla="*/ 135 w 192"/>
                  <a:gd name="T17" fmla="*/ 25 h 86"/>
                  <a:gd name="T18" fmla="*/ 163 w 192"/>
                  <a:gd name="T19" fmla="*/ 12 h 86"/>
                  <a:gd name="T20" fmla="*/ 184 w 192"/>
                  <a:gd name="T21" fmla="*/ 4 h 86"/>
                  <a:gd name="T22" fmla="*/ 192 w 192"/>
                  <a:gd name="T23" fmla="*/ 0 h 86"/>
                  <a:gd name="T24" fmla="*/ 178 w 192"/>
                  <a:gd name="T25" fmla="*/ 18 h 86"/>
                  <a:gd name="T26" fmla="*/ 167 w 192"/>
                  <a:gd name="T27" fmla="*/ 25 h 86"/>
                  <a:gd name="T28" fmla="*/ 158 w 192"/>
                  <a:gd name="T29" fmla="*/ 35 h 86"/>
                  <a:gd name="T30" fmla="*/ 144 w 192"/>
                  <a:gd name="T31" fmla="*/ 42 h 86"/>
                  <a:gd name="T32" fmla="*/ 131 w 192"/>
                  <a:gd name="T33" fmla="*/ 50 h 86"/>
                  <a:gd name="T34" fmla="*/ 118 w 192"/>
                  <a:gd name="T35" fmla="*/ 57 h 86"/>
                  <a:gd name="T36" fmla="*/ 102 w 192"/>
                  <a:gd name="T37" fmla="*/ 65 h 86"/>
                  <a:gd name="T38" fmla="*/ 89 w 192"/>
                  <a:gd name="T39" fmla="*/ 73 h 86"/>
                  <a:gd name="T40" fmla="*/ 74 w 192"/>
                  <a:gd name="T41" fmla="*/ 76 h 86"/>
                  <a:gd name="T42" fmla="*/ 45 w 192"/>
                  <a:gd name="T43" fmla="*/ 86 h 86"/>
                  <a:gd name="T44" fmla="*/ 0 w 192"/>
                  <a:gd name="T45" fmla="*/ 82 h 86"/>
                  <a:gd name="T46" fmla="*/ 0 w 192"/>
                  <a:gd name="T47" fmla="*/ 8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 h="86">
                    <a:moveTo>
                      <a:pt x="0" y="82"/>
                    </a:moveTo>
                    <a:lnTo>
                      <a:pt x="13" y="76"/>
                    </a:lnTo>
                    <a:lnTo>
                      <a:pt x="38" y="67"/>
                    </a:lnTo>
                    <a:lnTo>
                      <a:pt x="51" y="61"/>
                    </a:lnTo>
                    <a:lnTo>
                      <a:pt x="68" y="54"/>
                    </a:lnTo>
                    <a:lnTo>
                      <a:pt x="85" y="46"/>
                    </a:lnTo>
                    <a:lnTo>
                      <a:pt x="102" y="38"/>
                    </a:lnTo>
                    <a:lnTo>
                      <a:pt x="120" y="31"/>
                    </a:lnTo>
                    <a:lnTo>
                      <a:pt x="135" y="25"/>
                    </a:lnTo>
                    <a:lnTo>
                      <a:pt x="163" y="12"/>
                    </a:lnTo>
                    <a:lnTo>
                      <a:pt x="184" y="4"/>
                    </a:lnTo>
                    <a:lnTo>
                      <a:pt x="192" y="0"/>
                    </a:lnTo>
                    <a:lnTo>
                      <a:pt x="178" y="18"/>
                    </a:lnTo>
                    <a:lnTo>
                      <a:pt x="167" y="25"/>
                    </a:lnTo>
                    <a:lnTo>
                      <a:pt x="158" y="35"/>
                    </a:lnTo>
                    <a:lnTo>
                      <a:pt x="144" y="42"/>
                    </a:lnTo>
                    <a:lnTo>
                      <a:pt x="131" y="50"/>
                    </a:lnTo>
                    <a:lnTo>
                      <a:pt x="118" y="57"/>
                    </a:lnTo>
                    <a:lnTo>
                      <a:pt x="102" y="65"/>
                    </a:lnTo>
                    <a:lnTo>
                      <a:pt x="89" y="73"/>
                    </a:lnTo>
                    <a:lnTo>
                      <a:pt x="74" y="76"/>
                    </a:lnTo>
                    <a:lnTo>
                      <a:pt x="45" y="86"/>
                    </a:lnTo>
                    <a:lnTo>
                      <a:pt x="0" y="82"/>
                    </a:lnTo>
                    <a:lnTo>
                      <a:pt x="0"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40" name="Freeform 24"/>
              <p:cNvSpPr>
                <a:spLocks noChangeAspect="1"/>
              </p:cNvSpPr>
              <p:nvPr/>
            </p:nvSpPr>
            <p:spPr bwMode="auto">
              <a:xfrm>
                <a:off x="3378" y="1960"/>
                <a:ext cx="166" cy="56"/>
              </a:xfrm>
              <a:custGeom>
                <a:avLst/>
                <a:gdLst>
                  <a:gd name="T0" fmla="*/ 287 w 333"/>
                  <a:gd name="T1" fmla="*/ 112 h 112"/>
                  <a:gd name="T2" fmla="*/ 251 w 333"/>
                  <a:gd name="T3" fmla="*/ 104 h 112"/>
                  <a:gd name="T4" fmla="*/ 215 w 333"/>
                  <a:gd name="T5" fmla="*/ 95 h 112"/>
                  <a:gd name="T6" fmla="*/ 177 w 333"/>
                  <a:gd name="T7" fmla="*/ 83 h 112"/>
                  <a:gd name="T8" fmla="*/ 139 w 333"/>
                  <a:gd name="T9" fmla="*/ 70 h 112"/>
                  <a:gd name="T10" fmla="*/ 120 w 333"/>
                  <a:gd name="T11" fmla="*/ 62 h 112"/>
                  <a:gd name="T12" fmla="*/ 101 w 333"/>
                  <a:gd name="T13" fmla="*/ 55 h 112"/>
                  <a:gd name="T14" fmla="*/ 84 w 333"/>
                  <a:gd name="T15" fmla="*/ 47 h 112"/>
                  <a:gd name="T16" fmla="*/ 65 w 333"/>
                  <a:gd name="T17" fmla="*/ 38 h 112"/>
                  <a:gd name="T18" fmla="*/ 48 w 333"/>
                  <a:gd name="T19" fmla="*/ 30 h 112"/>
                  <a:gd name="T20" fmla="*/ 31 w 333"/>
                  <a:gd name="T21" fmla="*/ 21 h 112"/>
                  <a:gd name="T22" fmla="*/ 15 w 333"/>
                  <a:gd name="T23" fmla="*/ 11 h 112"/>
                  <a:gd name="T24" fmla="*/ 0 w 333"/>
                  <a:gd name="T25" fmla="*/ 0 h 112"/>
                  <a:gd name="T26" fmla="*/ 27 w 333"/>
                  <a:gd name="T27" fmla="*/ 11 h 112"/>
                  <a:gd name="T28" fmla="*/ 55 w 333"/>
                  <a:gd name="T29" fmla="*/ 21 h 112"/>
                  <a:gd name="T30" fmla="*/ 82 w 333"/>
                  <a:gd name="T31" fmla="*/ 30 h 112"/>
                  <a:gd name="T32" fmla="*/ 110 w 333"/>
                  <a:gd name="T33" fmla="*/ 38 h 112"/>
                  <a:gd name="T34" fmla="*/ 139 w 333"/>
                  <a:gd name="T35" fmla="*/ 45 h 112"/>
                  <a:gd name="T36" fmla="*/ 167 w 333"/>
                  <a:gd name="T37" fmla="*/ 51 h 112"/>
                  <a:gd name="T38" fmla="*/ 224 w 333"/>
                  <a:gd name="T39" fmla="*/ 55 h 112"/>
                  <a:gd name="T40" fmla="*/ 251 w 333"/>
                  <a:gd name="T41" fmla="*/ 64 h 112"/>
                  <a:gd name="T42" fmla="*/ 278 w 333"/>
                  <a:gd name="T43" fmla="*/ 74 h 112"/>
                  <a:gd name="T44" fmla="*/ 306 w 333"/>
                  <a:gd name="T45" fmla="*/ 85 h 112"/>
                  <a:gd name="T46" fmla="*/ 333 w 333"/>
                  <a:gd name="T47" fmla="*/ 95 h 112"/>
                  <a:gd name="T48" fmla="*/ 287 w 333"/>
                  <a:gd name="T49" fmla="*/ 112 h 112"/>
                  <a:gd name="T50" fmla="*/ 287 w 333"/>
                  <a:gd name="T51"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3" h="112">
                    <a:moveTo>
                      <a:pt x="287" y="112"/>
                    </a:moveTo>
                    <a:lnTo>
                      <a:pt x="251" y="104"/>
                    </a:lnTo>
                    <a:lnTo>
                      <a:pt x="215" y="95"/>
                    </a:lnTo>
                    <a:lnTo>
                      <a:pt x="177" y="83"/>
                    </a:lnTo>
                    <a:lnTo>
                      <a:pt x="139" y="70"/>
                    </a:lnTo>
                    <a:lnTo>
                      <a:pt x="120" y="62"/>
                    </a:lnTo>
                    <a:lnTo>
                      <a:pt x="101" y="55"/>
                    </a:lnTo>
                    <a:lnTo>
                      <a:pt x="84" y="47"/>
                    </a:lnTo>
                    <a:lnTo>
                      <a:pt x="65" y="38"/>
                    </a:lnTo>
                    <a:lnTo>
                      <a:pt x="48" y="30"/>
                    </a:lnTo>
                    <a:lnTo>
                      <a:pt x="31" y="21"/>
                    </a:lnTo>
                    <a:lnTo>
                      <a:pt x="15" y="11"/>
                    </a:lnTo>
                    <a:lnTo>
                      <a:pt x="0" y="0"/>
                    </a:lnTo>
                    <a:lnTo>
                      <a:pt x="27" y="11"/>
                    </a:lnTo>
                    <a:lnTo>
                      <a:pt x="55" y="21"/>
                    </a:lnTo>
                    <a:lnTo>
                      <a:pt x="82" y="30"/>
                    </a:lnTo>
                    <a:lnTo>
                      <a:pt x="110" y="38"/>
                    </a:lnTo>
                    <a:lnTo>
                      <a:pt x="139" y="45"/>
                    </a:lnTo>
                    <a:lnTo>
                      <a:pt x="167" y="51"/>
                    </a:lnTo>
                    <a:lnTo>
                      <a:pt x="224" y="55"/>
                    </a:lnTo>
                    <a:lnTo>
                      <a:pt x="251" y="64"/>
                    </a:lnTo>
                    <a:lnTo>
                      <a:pt x="278" y="74"/>
                    </a:lnTo>
                    <a:lnTo>
                      <a:pt x="306" y="85"/>
                    </a:lnTo>
                    <a:lnTo>
                      <a:pt x="333" y="95"/>
                    </a:lnTo>
                    <a:lnTo>
                      <a:pt x="287" y="112"/>
                    </a:lnTo>
                    <a:lnTo>
                      <a:pt x="287"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41" name="Freeform 25"/>
              <p:cNvSpPr>
                <a:spLocks noChangeAspect="1"/>
              </p:cNvSpPr>
              <p:nvPr/>
            </p:nvSpPr>
            <p:spPr bwMode="auto">
              <a:xfrm>
                <a:off x="3403" y="1766"/>
                <a:ext cx="358" cy="255"/>
              </a:xfrm>
              <a:custGeom>
                <a:avLst/>
                <a:gdLst>
                  <a:gd name="T0" fmla="*/ 48 w 717"/>
                  <a:gd name="T1" fmla="*/ 365 h 509"/>
                  <a:gd name="T2" fmla="*/ 0 w 717"/>
                  <a:gd name="T3" fmla="*/ 304 h 509"/>
                  <a:gd name="T4" fmla="*/ 10 w 717"/>
                  <a:gd name="T5" fmla="*/ 249 h 509"/>
                  <a:gd name="T6" fmla="*/ 40 w 717"/>
                  <a:gd name="T7" fmla="*/ 213 h 509"/>
                  <a:gd name="T8" fmla="*/ 95 w 717"/>
                  <a:gd name="T9" fmla="*/ 192 h 509"/>
                  <a:gd name="T10" fmla="*/ 145 w 717"/>
                  <a:gd name="T11" fmla="*/ 150 h 509"/>
                  <a:gd name="T12" fmla="*/ 192 w 717"/>
                  <a:gd name="T13" fmla="*/ 118 h 509"/>
                  <a:gd name="T14" fmla="*/ 242 w 717"/>
                  <a:gd name="T15" fmla="*/ 87 h 509"/>
                  <a:gd name="T16" fmla="*/ 297 w 717"/>
                  <a:gd name="T17" fmla="*/ 62 h 509"/>
                  <a:gd name="T18" fmla="*/ 352 w 717"/>
                  <a:gd name="T19" fmla="*/ 42 h 509"/>
                  <a:gd name="T20" fmla="*/ 468 w 717"/>
                  <a:gd name="T21" fmla="*/ 11 h 509"/>
                  <a:gd name="T22" fmla="*/ 624 w 717"/>
                  <a:gd name="T23" fmla="*/ 0 h 509"/>
                  <a:gd name="T24" fmla="*/ 673 w 717"/>
                  <a:gd name="T25" fmla="*/ 91 h 509"/>
                  <a:gd name="T26" fmla="*/ 563 w 717"/>
                  <a:gd name="T27" fmla="*/ 129 h 509"/>
                  <a:gd name="T28" fmla="*/ 548 w 717"/>
                  <a:gd name="T29" fmla="*/ 76 h 509"/>
                  <a:gd name="T30" fmla="*/ 538 w 717"/>
                  <a:gd name="T31" fmla="*/ 64 h 509"/>
                  <a:gd name="T32" fmla="*/ 498 w 717"/>
                  <a:gd name="T33" fmla="*/ 89 h 509"/>
                  <a:gd name="T34" fmla="*/ 517 w 717"/>
                  <a:gd name="T35" fmla="*/ 116 h 509"/>
                  <a:gd name="T36" fmla="*/ 426 w 717"/>
                  <a:gd name="T37" fmla="*/ 91 h 509"/>
                  <a:gd name="T38" fmla="*/ 369 w 717"/>
                  <a:gd name="T39" fmla="*/ 110 h 509"/>
                  <a:gd name="T40" fmla="*/ 306 w 717"/>
                  <a:gd name="T41" fmla="*/ 139 h 509"/>
                  <a:gd name="T42" fmla="*/ 323 w 717"/>
                  <a:gd name="T43" fmla="*/ 205 h 509"/>
                  <a:gd name="T44" fmla="*/ 346 w 717"/>
                  <a:gd name="T45" fmla="*/ 237 h 509"/>
                  <a:gd name="T46" fmla="*/ 379 w 717"/>
                  <a:gd name="T47" fmla="*/ 266 h 509"/>
                  <a:gd name="T48" fmla="*/ 417 w 717"/>
                  <a:gd name="T49" fmla="*/ 289 h 509"/>
                  <a:gd name="T50" fmla="*/ 475 w 717"/>
                  <a:gd name="T51" fmla="*/ 312 h 509"/>
                  <a:gd name="T52" fmla="*/ 567 w 717"/>
                  <a:gd name="T53" fmla="*/ 331 h 509"/>
                  <a:gd name="T54" fmla="*/ 675 w 717"/>
                  <a:gd name="T55" fmla="*/ 372 h 509"/>
                  <a:gd name="T56" fmla="*/ 510 w 717"/>
                  <a:gd name="T57" fmla="*/ 374 h 509"/>
                  <a:gd name="T58" fmla="*/ 411 w 717"/>
                  <a:gd name="T59" fmla="*/ 338 h 509"/>
                  <a:gd name="T60" fmla="*/ 365 w 717"/>
                  <a:gd name="T61" fmla="*/ 310 h 509"/>
                  <a:gd name="T62" fmla="*/ 333 w 717"/>
                  <a:gd name="T63" fmla="*/ 285 h 509"/>
                  <a:gd name="T64" fmla="*/ 303 w 717"/>
                  <a:gd name="T65" fmla="*/ 256 h 509"/>
                  <a:gd name="T66" fmla="*/ 266 w 717"/>
                  <a:gd name="T67" fmla="*/ 199 h 509"/>
                  <a:gd name="T68" fmla="*/ 240 w 717"/>
                  <a:gd name="T69" fmla="*/ 171 h 509"/>
                  <a:gd name="T70" fmla="*/ 152 w 717"/>
                  <a:gd name="T71" fmla="*/ 211 h 509"/>
                  <a:gd name="T72" fmla="*/ 31 w 717"/>
                  <a:gd name="T73" fmla="*/ 270 h 509"/>
                  <a:gd name="T74" fmla="*/ 56 w 717"/>
                  <a:gd name="T75" fmla="*/ 279 h 509"/>
                  <a:gd name="T76" fmla="*/ 109 w 717"/>
                  <a:gd name="T77" fmla="*/ 251 h 509"/>
                  <a:gd name="T78" fmla="*/ 111 w 717"/>
                  <a:gd name="T79" fmla="*/ 264 h 509"/>
                  <a:gd name="T80" fmla="*/ 50 w 717"/>
                  <a:gd name="T81" fmla="*/ 291 h 509"/>
                  <a:gd name="T82" fmla="*/ 61 w 717"/>
                  <a:gd name="T83" fmla="*/ 308 h 509"/>
                  <a:gd name="T84" fmla="*/ 103 w 717"/>
                  <a:gd name="T85" fmla="*/ 281 h 509"/>
                  <a:gd name="T86" fmla="*/ 154 w 717"/>
                  <a:gd name="T87" fmla="*/ 346 h 509"/>
                  <a:gd name="T88" fmla="*/ 196 w 717"/>
                  <a:gd name="T89" fmla="*/ 371 h 509"/>
                  <a:gd name="T90" fmla="*/ 246 w 717"/>
                  <a:gd name="T91" fmla="*/ 393 h 509"/>
                  <a:gd name="T92" fmla="*/ 339 w 717"/>
                  <a:gd name="T93" fmla="*/ 422 h 509"/>
                  <a:gd name="T94" fmla="*/ 456 w 717"/>
                  <a:gd name="T95" fmla="*/ 447 h 509"/>
                  <a:gd name="T96" fmla="*/ 686 w 717"/>
                  <a:gd name="T97" fmla="*/ 464 h 509"/>
                  <a:gd name="T98" fmla="*/ 409 w 717"/>
                  <a:gd name="T99" fmla="*/ 488 h 509"/>
                  <a:gd name="T100" fmla="*/ 246 w 717"/>
                  <a:gd name="T101" fmla="*/ 447 h 509"/>
                  <a:gd name="T102" fmla="*/ 190 w 717"/>
                  <a:gd name="T103" fmla="*/ 424 h 509"/>
                  <a:gd name="T104" fmla="*/ 137 w 717"/>
                  <a:gd name="T105" fmla="*/ 395 h 509"/>
                  <a:gd name="T106" fmla="*/ 107 w 717"/>
                  <a:gd name="T107" fmla="*/ 372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7" h="509">
                    <a:moveTo>
                      <a:pt x="107" y="372"/>
                    </a:moveTo>
                    <a:lnTo>
                      <a:pt x="75" y="372"/>
                    </a:lnTo>
                    <a:lnTo>
                      <a:pt x="48" y="365"/>
                    </a:lnTo>
                    <a:lnTo>
                      <a:pt x="27" y="350"/>
                    </a:lnTo>
                    <a:lnTo>
                      <a:pt x="10" y="329"/>
                    </a:lnTo>
                    <a:lnTo>
                      <a:pt x="0" y="304"/>
                    </a:lnTo>
                    <a:lnTo>
                      <a:pt x="0" y="277"/>
                    </a:lnTo>
                    <a:lnTo>
                      <a:pt x="4" y="264"/>
                    </a:lnTo>
                    <a:lnTo>
                      <a:pt x="10" y="249"/>
                    </a:lnTo>
                    <a:lnTo>
                      <a:pt x="18" y="236"/>
                    </a:lnTo>
                    <a:lnTo>
                      <a:pt x="29" y="220"/>
                    </a:lnTo>
                    <a:lnTo>
                      <a:pt x="40" y="213"/>
                    </a:lnTo>
                    <a:lnTo>
                      <a:pt x="52" y="207"/>
                    </a:lnTo>
                    <a:lnTo>
                      <a:pt x="75" y="201"/>
                    </a:lnTo>
                    <a:lnTo>
                      <a:pt x="95" y="192"/>
                    </a:lnTo>
                    <a:lnTo>
                      <a:pt x="114" y="175"/>
                    </a:lnTo>
                    <a:lnTo>
                      <a:pt x="130" y="161"/>
                    </a:lnTo>
                    <a:lnTo>
                      <a:pt x="145" y="150"/>
                    </a:lnTo>
                    <a:lnTo>
                      <a:pt x="160" y="139"/>
                    </a:lnTo>
                    <a:lnTo>
                      <a:pt x="175" y="127"/>
                    </a:lnTo>
                    <a:lnTo>
                      <a:pt x="192" y="118"/>
                    </a:lnTo>
                    <a:lnTo>
                      <a:pt x="209" y="106"/>
                    </a:lnTo>
                    <a:lnTo>
                      <a:pt x="225" y="97"/>
                    </a:lnTo>
                    <a:lnTo>
                      <a:pt x="242" y="87"/>
                    </a:lnTo>
                    <a:lnTo>
                      <a:pt x="261" y="80"/>
                    </a:lnTo>
                    <a:lnTo>
                      <a:pt x="278" y="70"/>
                    </a:lnTo>
                    <a:lnTo>
                      <a:pt x="297" y="62"/>
                    </a:lnTo>
                    <a:lnTo>
                      <a:pt x="314" y="55"/>
                    </a:lnTo>
                    <a:lnTo>
                      <a:pt x="333" y="47"/>
                    </a:lnTo>
                    <a:lnTo>
                      <a:pt x="352" y="42"/>
                    </a:lnTo>
                    <a:lnTo>
                      <a:pt x="390" y="28"/>
                    </a:lnTo>
                    <a:lnTo>
                      <a:pt x="428" y="19"/>
                    </a:lnTo>
                    <a:lnTo>
                      <a:pt x="468" y="11"/>
                    </a:lnTo>
                    <a:lnTo>
                      <a:pt x="506" y="4"/>
                    </a:lnTo>
                    <a:lnTo>
                      <a:pt x="546" y="0"/>
                    </a:lnTo>
                    <a:lnTo>
                      <a:pt x="624" y="0"/>
                    </a:lnTo>
                    <a:lnTo>
                      <a:pt x="700" y="7"/>
                    </a:lnTo>
                    <a:lnTo>
                      <a:pt x="700" y="93"/>
                    </a:lnTo>
                    <a:lnTo>
                      <a:pt x="673" y="91"/>
                    </a:lnTo>
                    <a:lnTo>
                      <a:pt x="669" y="120"/>
                    </a:lnTo>
                    <a:lnTo>
                      <a:pt x="662" y="144"/>
                    </a:lnTo>
                    <a:lnTo>
                      <a:pt x="563" y="129"/>
                    </a:lnTo>
                    <a:lnTo>
                      <a:pt x="569" y="99"/>
                    </a:lnTo>
                    <a:lnTo>
                      <a:pt x="561" y="83"/>
                    </a:lnTo>
                    <a:lnTo>
                      <a:pt x="548" y="76"/>
                    </a:lnTo>
                    <a:lnTo>
                      <a:pt x="550" y="72"/>
                    </a:lnTo>
                    <a:lnTo>
                      <a:pt x="553" y="66"/>
                    </a:lnTo>
                    <a:lnTo>
                      <a:pt x="538" y="64"/>
                    </a:lnTo>
                    <a:lnTo>
                      <a:pt x="525" y="70"/>
                    </a:lnTo>
                    <a:lnTo>
                      <a:pt x="512" y="80"/>
                    </a:lnTo>
                    <a:lnTo>
                      <a:pt x="498" y="89"/>
                    </a:lnTo>
                    <a:lnTo>
                      <a:pt x="498" y="93"/>
                    </a:lnTo>
                    <a:lnTo>
                      <a:pt x="506" y="102"/>
                    </a:lnTo>
                    <a:lnTo>
                      <a:pt x="517" y="116"/>
                    </a:lnTo>
                    <a:lnTo>
                      <a:pt x="443" y="125"/>
                    </a:lnTo>
                    <a:lnTo>
                      <a:pt x="430" y="104"/>
                    </a:lnTo>
                    <a:lnTo>
                      <a:pt x="426" y="91"/>
                    </a:lnTo>
                    <a:lnTo>
                      <a:pt x="420" y="83"/>
                    </a:lnTo>
                    <a:lnTo>
                      <a:pt x="396" y="99"/>
                    </a:lnTo>
                    <a:lnTo>
                      <a:pt x="369" y="110"/>
                    </a:lnTo>
                    <a:lnTo>
                      <a:pt x="342" y="123"/>
                    </a:lnTo>
                    <a:lnTo>
                      <a:pt x="325" y="129"/>
                    </a:lnTo>
                    <a:lnTo>
                      <a:pt x="306" y="139"/>
                    </a:lnTo>
                    <a:lnTo>
                      <a:pt x="308" y="167"/>
                    </a:lnTo>
                    <a:lnTo>
                      <a:pt x="316" y="194"/>
                    </a:lnTo>
                    <a:lnTo>
                      <a:pt x="323" y="205"/>
                    </a:lnTo>
                    <a:lnTo>
                      <a:pt x="329" y="217"/>
                    </a:lnTo>
                    <a:lnTo>
                      <a:pt x="337" y="228"/>
                    </a:lnTo>
                    <a:lnTo>
                      <a:pt x="346" y="237"/>
                    </a:lnTo>
                    <a:lnTo>
                      <a:pt x="356" y="249"/>
                    </a:lnTo>
                    <a:lnTo>
                      <a:pt x="367" y="258"/>
                    </a:lnTo>
                    <a:lnTo>
                      <a:pt x="379" y="266"/>
                    </a:lnTo>
                    <a:lnTo>
                      <a:pt x="392" y="274"/>
                    </a:lnTo>
                    <a:lnTo>
                      <a:pt x="403" y="283"/>
                    </a:lnTo>
                    <a:lnTo>
                      <a:pt x="417" y="289"/>
                    </a:lnTo>
                    <a:lnTo>
                      <a:pt x="432" y="296"/>
                    </a:lnTo>
                    <a:lnTo>
                      <a:pt x="445" y="302"/>
                    </a:lnTo>
                    <a:lnTo>
                      <a:pt x="475" y="312"/>
                    </a:lnTo>
                    <a:lnTo>
                      <a:pt x="506" y="321"/>
                    </a:lnTo>
                    <a:lnTo>
                      <a:pt x="536" y="327"/>
                    </a:lnTo>
                    <a:lnTo>
                      <a:pt x="567" y="331"/>
                    </a:lnTo>
                    <a:lnTo>
                      <a:pt x="624" y="333"/>
                    </a:lnTo>
                    <a:lnTo>
                      <a:pt x="671" y="325"/>
                    </a:lnTo>
                    <a:lnTo>
                      <a:pt x="675" y="372"/>
                    </a:lnTo>
                    <a:lnTo>
                      <a:pt x="618" y="382"/>
                    </a:lnTo>
                    <a:lnTo>
                      <a:pt x="561" y="382"/>
                    </a:lnTo>
                    <a:lnTo>
                      <a:pt x="510" y="374"/>
                    </a:lnTo>
                    <a:lnTo>
                      <a:pt x="458" y="359"/>
                    </a:lnTo>
                    <a:lnTo>
                      <a:pt x="434" y="350"/>
                    </a:lnTo>
                    <a:lnTo>
                      <a:pt x="411" y="338"/>
                    </a:lnTo>
                    <a:lnTo>
                      <a:pt x="388" y="325"/>
                    </a:lnTo>
                    <a:lnTo>
                      <a:pt x="377" y="317"/>
                    </a:lnTo>
                    <a:lnTo>
                      <a:pt x="365" y="310"/>
                    </a:lnTo>
                    <a:lnTo>
                      <a:pt x="354" y="302"/>
                    </a:lnTo>
                    <a:lnTo>
                      <a:pt x="344" y="293"/>
                    </a:lnTo>
                    <a:lnTo>
                      <a:pt x="333" y="285"/>
                    </a:lnTo>
                    <a:lnTo>
                      <a:pt x="323" y="275"/>
                    </a:lnTo>
                    <a:lnTo>
                      <a:pt x="312" y="266"/>
                    </a:lnTo>
                    <a:lnTo>
                      <a:pt x="303" y="256"/>
                    </a:lnTo>
                    <a:lnTo>
                      <a:pt x="284" y="236"/>
                    </a:lnTo>
                    <a:lnTo>
                      <a:pt x="274" y="215"/>
                    </a:lnTo>
                    <a:lnTo>
                      <a:pt x="266" y="199"/>
                    </a:lnTo>
                    <a:lnTo>
                      <a:pt x="257" y="186"/>
                    </a:lnTo>
                    <a:lnTo>
                      <a:pt x="249" y="178"/>
                    </a:lnTo>
                    <a:lnTo>
                      <a:pt x="240" y="171"/>
                    </a:lnTo>
                    <a:lnTo>
                      <a:pt x="196" y="186"/>
                    </a:lnTo>
                    <a:lnTo>
                      <a:pt x="173" y="198"/>
                    </a:lnTo>
                    <a:lnTo>
                      <a:pt x="152" y="211"/>
                    </a:lnTo>
                    <a:lnTo>
                      <a:pt x="80" y="234"/>
                    </a:lnTo>
                    <a:lnTo>
                      <a:pt x="44" y="253"/>
                    </a:lnTo>
                    <a:lnTo>
                      <a:pt x="31" y="270"/>
                    </a:lnTo>
                    <a:lnTo>
                      <a:pt x="31" y="277"/>
                    </a:lnTo>
                    <a:lnTo>
                      <a:pt x="37" y="287"/>
                    </a:lnTo>
                    <a:lnTo>
                      <a:pt x="56" y="279"/>
                    </a:lnTo>
                    <a:lnTo>
                      <a:pt x="82" y="266"/>
                    </a:lnTo>
                    <a:lnTo>
                      <a:pt x="95" y="258"/>
                    </a:lnTo>
                    <a:lnTo>
                      <a:pt x="109" y="251"/>
                    </a:lnTo>
                    <a:lnTo>
                      <a:pt x="128" y="241"/>
                    </a:lnTo>
                    <a:lnTo>
                      <a:pt x="132" y="256"/>
                    </a:lnTo>
                    <a:lnTo>
                      <a:pt x="111" y="264"/>
                    </a:lnTo>
                    <a:lnTo>
                      <a:pt x="90" y="272"/>
                    </a:lnTo>
                    <a:lnTo>
                      <a:pt x="69" y="281"/>
                    </a:lnTo>
                    <a:lnTo>
                      <a:pt x="50" y="291"/>
                    </a:lnTo>
                    <a:lnTo>
                      <a:pt x="48" y="296"/>
                    </a:lnTo>
                    <a:lnTo>
                      <a:pt x="50" y="302"/>
                    </a:lnTo>
                    <a:lnTo>
                      <a:pt x="61" y="308"/>
                    </a:lnTo>
                    <a:lnTo>
                      <a:pt x="84" y="308"/>
                    </a:lnTo>
                    <a:lnTo>
                      <a:pt x="94" y="289"/>
                    </a:lnTo>
                    <a:lnTo>
                      <a:pt x="103" y="281"/>
                    </a:lnTo>
                    <a:lnTo>
                      <a:pt x="135" y="283"/>
                    </a:lnTo>
                    <a:lnTo>
                      <a:pt x="143" y="336"/>
                    </a:lnTo>
                    <a:lnTo>
                      <a:pt x="154" y="346"/>
                    </a:lnTo>
                    <a:lnTo>
                      <a:pt x="168" y="355"/>
                    </a:lnTo>
                    <a:lnTo>
                      <a:pt x="181" y="363"/>
                    </a:lnTo>
                    <a:lnTo>
                      <a:pt x="196" y="371"/>
                    </a:lnTo>
                    <a:lnTo>
                      <a:pt x="213" y="378"/>
                    </a:lnTo>
                    <a:lnTo>
                      <a:pt x="228" y="386"/>
                    </a:lnTo>
                    <a:lnTo>
                      <a:pt x="246" y="393"/>
                    </a:lnTo>
                    <a:lnTo>
                      <a:pt x="263" y="399"/>
                    </a:lnTo>
                    <a:lnTo>
                      <a:pt x="301" y="412"/>
                    </a:lnTo>
                    <a:lnTo>
                      <a:pt x="339" y="422"/>
                    </a:lnTo>
                    <a:lnTo>
                      <a:pt x="377" y="431"/>
                    </a:lnTo>
                    <a:lnTo>
                      <a:pt x="417" y="439"/>
                    </a:lnTo>
                    <a:lnTo>
                      <a:pt x="456" y="447"/>
                    </a:lnTo>
                    <a:lnTo>
                      <a:pt x="496" y="452"/>
                    </a:lnTo>
                    <a:lnTo>
                      <a:pt x="570" y="460"/>
                    </a:lnTo>
                    <a:lnTo>
                      <a:pt x="686" y="464"/>
                    </a:lnTo>
                    <a:lnTo>
                      <a:pt x="717" y="509"/>
                    </a:lnTo>
                    <a:lnTo>
                      <a:pt x="572" y="506"/>
                    </a:lnTo>
                    <a:lnTo>
                      <a:pt x="409" y="488"/>
                    </a:lnTo>
                    <a:lnTo>
                      <a:pt x="325" y="471"/>
                    </a:lnTo>
                    <a:lnTo>
                      <a:pt x="285" y="460"/>
                    </a:lnTo>
                    <a:lnTo>
                      <a:pt x="246" y="447"/>
                    </a:lnTo>
                    <a:lnTo>
                      <a:pt x="227" y="441"/>
                    </a:lnTo>
                    <a:lnTo>
                      <a:pt x="208" y="433"/>
                    </a:lnTo>
                    <a:lnTo>
                      <a:pt x="190" y="424"/>
                    </a:lnTo>
                    <a:lnTo>
                      <a:pt x="171" y="414"/>
                    </a:lnTo>
                    <a:lnTo>
                      <a:pt x="154" y="405"/>
                    </a:lnTo>
                    <a:lnTo>
                      <a:pt x="137" y="395"/>
                    </a:lnTo>
                    <a:lnTo>
                      <a:pt x="122" y="384"/>
                    </a:lnTo>
                    <a:lnTo>
                      <a:pt x="107" y="372"/>
                    </a:lnTo>
                    <a:lnTo>
                      <a:pt x="107" y="3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42" name="Freeform 26"/>
              <p:cNvSpPr>
                <a:spLocks noChangeAspect="1"/>
              </p:cNvSpPr>
              <p:nvPr/>
            </p:nvSpPr>
            <p:spPr bwMode="auto">
              <a:xfrm>
                <a:off x="3731" y="1768"/>
                <a:ext cx="318" cy="253"/>
              </a:xfrm>
              <a:custGeom>
                <a:avLst/>
                <a:gdLst>
                  <a:gd name="T0" fmla="*/ 99 w 636"/>
                  <a:gd name="T1" fmla="*/ 452 h 505"/>
                  <a:gd name="T2" fmla="*/ 281 w 636"/>
                  <a:gd name="T3" fmla="*/ 418 h 505"/>
                  <a:gd name="T4" fmla="*/ 388 w 636"/>
                  <a:gd name="T5" fmla="*/ 382 h 505"/>
                  <a:gd name="T6" fmla="*/ 446 w 636"/>
                  <a:gd name="T7" fmla="*/ 349 h 505"/>
                  <a:gd name="T8" fmla="*/ 488 w 636"/>
                  <a:gd name="T9" fmla="*/ 311 h 505"/>
                  <a:gd name="T10" fmla="*/ 452 w 636"/>
                  <a:gd name="T11" fmla="*/ 273 h 505"/>
                  <a:gd name="T12" fmla="*/ 405 w 636"/>
                  <a:gd name="T13" fmla="*/ 235 h 505"/>
                  <a:gd name="T14" fmla="*/ 351 w 636"/>
                  <a:gd name="T15" fmla="*/ 201 h 505"/>
                  <a:gd name="T16" fmla="*/ 296 w 636"/>
                  <a:gd name="T17" fmla="*/ 174 h 505"/>
                  <a:gd name="T18" fmla="*/ 226 w 636"/>
                  <a:gd name="T19" fmla="*/ 159 h 505"/>
                  <a:gd name="T20" fmla="*/ 205 w 636"/>
                  <a:gd name="T21" fmla="*/ 207 h 505"/>
                  <a:gd name="T22" fmla="*/ 173 w 636"/>
                  <a:gd name="T23" fmla="*/ 256 h 505"/>
                  <a:gd name="T24" fmla="*/ 141 w 636"/>
                  <a:gd name="T25" fmla="*/ 294 h 505"/>
                  <a:gd name="T26" fmla="*/ 118 w 636"/>
                  <a:gd name="T27" fmla="*/ 315 h 505"/>
                  <a:gd name="T28" fmla="*/ 66 w 636"/>
                  <a:gd name="T29" fmla="*/ 349 h 505"/>
                  <a:gd name="T30" fmla="*/ 8 w 636"/>
                  <a:gd name="T31" fmla="*/ 370 h 505"/>
                  <a:gd name="T32" fmla="*/ 66 w 636"/>
                  <a:gd name="T33" fmla="*/ 298 h 505"/>
                  <a:gd name="T34" fmla="*/ 114 w 636"/>
                  <a:gd name="T35" fmla="*/ 251 h 505"/>
                  <a:gd name="T36" fmla="*/ 144 w 636"/>
                  <a:gd name="T37" fmla="*/ 192 h 505"/>
                  <a:gd name="T38" fmla="*/ 131 w 636"/>
                  <a:gd name="T39" fmla="*/ 116 h 505"/>
                  <a:gd name="T40" fmla="*/ 51 w 636"/>
                  <a:gd name="T41" fmla="*/ 89 h 505"/>
                  <a:gd name="T42" fmla="*/ 93 w 636"/>
                  <a:gd name="T43" fmla="*/ 13 h 505"/>
                  <a:gd name="T44" fmla="*/ 205 w 636"/>
                  <a:gd name="T45" fmla="*/ 45 h 505"/>
                  <a:gd name="T46" fmla="*/ 272 w 636"/>
                  <a:gd name="T47" fmla="*/ 72 h 505"/>
                  <a:gd name="T48" fmla="*/ 336 w 636"/>
                  <a:gd name="T49" fmla="*/ 102 h 505"/>
                  <a:gd name="T50" fmla="*/ 401 w 636"/>
                  <a:gd name="T51" fmla="*/ 136 h 505"/>
                  <a:gd name="T52" fmla="*/ 460 w 636"/>
                  <a:gd name="T53" fmla="*/ 174 h 505"/>
                  <a:gd name="T54" fmla="*/ 515 w 636"/>
                  <a:gd name="T55" fmla="*/ 213 h 505"/>
                  <a:gd name="T56" fmla="*/ 566 w 636"/>
                  <a:gd name="T57" fmla="*/ 251 h 505"/>
                  <a:gd name="T58" fmla="*/ 610 w 636"/>
                  <a:gd name="T59" fmla="*/ 289 h 505"/>
                  <a:gd name="T60" fmla="*/ 623 w 636"/>
                  <a:gd name="T61" fmla="*/ 325 h 505"/>
                  <a:gd name="T62" fmla="*/ 585 w 636"/>
                  <a:gd name="T63" fmla="*/ 294 h 505"/>
                  <a:gd name="T64" fmla="*/ 551 w 636"/>
                  <a:gd name="T65" fmla="*/ 268 h 505"/>
                  <a:gd name="T66" fmla="*/ 509 w 636"/>
                  <a:gd name="T67" fmla="*/ 235 h 505"/>
                  <a:gd name="T68" fmla="*/ 462 w 636"/>
                  <a:gd name="T69" fmla="*/ 201 h 505"/>
                  <a:gd name="T70" fmla="*/ 410 w 636"/>
                  <a:gd name="T71" fmla="*/ 169 h 505"/>
                  <a:gd name="T72" fmla="*/ 359 w 636"/>
                  <a:gd name="T73" fmla="*/ 136 h 505"/>
                  <a:gd name="T74" fmla="*/ 306 w 636"/>
                  <a:gd name="T75" fmla="*/ 108 h 505"/>
                  <a:gd name="T76" fmla="*/ 258 w 636"/>
                  <a:gd name="T77" fmla="*/ 87 h 505"/>
                  <a:gd name="T78" fmla="*/ 175 w 636"/>
                  <a:gd name="T79" fmla="*/ 70 h 505"/>
                  <a:gd name="T80" fmla="*/ 255 w 636"/>
                  <a:gd name="T81" fmla="*/ 102 h 505"/>
                  <a:gd name="T82" fmla="*/ 308 w 636"/>
                  <a:gd name="T83" fmla="*/ 129 h 505"/>
                  <a:gd name="T84" fmla="*/ 351 w 636"/>
                  <a:gd name="T85" fmla="*/ 154 h 505"/>
                  <a:gd name="T86" fmla="*/ 397 w 636"/>
                  <a:gd name="T87" fmla="*/ 180 h 505"/>
                  <a:gd name="T88" fmla="*/ 443 w 636"/>
                  <a:gd name="T89" fmla="*/ 211 h 505"/>
                  <a:gd name="T90" fmla="*/ 484 w 636"/>
                  <a:gd name="T91" fmla="*/ 243 h 505"/>
                  <a:gd name="T92" fmla="*/ 526 w 636"/>
                  <a:gd name="T93" fmla="*/ 277 h 505"/>
                  <a:gd name="T94" fmla="*/ 562 w 636"/>
                  <a:gd name="T95" fmla="*/ 311 h 505"/>
                  <a:gd name="T96" fmla="*/ 551 w 636"/>
                  <a:gd name="T97" fmla="*/ 357 h 505"/>
                  <a:gd name="T98" fmla="*/ 502 w 636"/>
                  <a:gd name="T99" fmla="*/ 386 h 505"/>
                  <a:gd name="T100" fmla="*/ 450 w 636"/>
                  <a:gd name="T101" fmla="*/ 410 h 505"/>
                  <a:gd name="T102" fmla="*/ 399 w 636"/>
                  <a:gd name="T103" fmla="*/ 433 h 505"/>
                  <a:gd name="T104" fmla="*/ 346 w 636"/>
                  <a:gd name="T105" fmla="*/ 454 h 505"/>
                  <a:gd name="T106" fmla="*/ 236 w 636"/>
                  <a:gd name="T107" fmla="*/ 484 h 505"/>
                  <a:gd name="T108" fmla="*/ 87 w 636"/>
                  <a:gd name="T109" fmla="*/ 505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36" h="505">
                    <a:moveTo>
                      <a:pt x="9" y="505"/>
                    </a:moveTo>
                    <a:lnTo>
                      <a:pt x="0" y="460"/>
                    </a:lnTo>
                    <a:lnTo>
                      <a:pt x="99" y="452"/>
                    </a:lnTo>
                    <a:lnTo>
                      <a:pt x="167" y="443"/>
                    </a:lnTo>
                    <a:lnTo>
                      <a:pt x="243" y="427"/>
                    </a:lnTo>
                    <a:lnTo>
                      <a:pt x="281" y="418"/>
                    </a:lnTo>
                    <a:lnTo>
                      <a:pt x="319" y="406"/>
                    </a:lnTo>
                    <a:lnTo>
                      <a:pt x="353" y="393"/>
                    </a:lnTo>
                    <a:lnTo>
                      <a:pt x="388" y="382"/>
                    </a:lnTo>
                    <a:lnTo>
                      <a:pt x="420" y="367"/>
                    </a:lnTo>
                    <a:lnTo>
                      <a:pt x="433" y="357"/>
                    </a:lnTo>
                    <a:lnTo>
                      <a:pt x="446" y="349"/>
                    </a:lnTo>
                    <a:lnTo>
                      <a:pt x="460" y="340"/>
                    </a:lnTo>
                    <a:lnTo>
                      <a:pt x="471" y="330"/>
                    </a:lnTo>
                    <a:lnTo>
                      <a:pt x="488" y="311"/>
                    </a:lnTo>
                    <a:lnTo>
                      <a:pt x="479" y="300"/>
                    </a:lnTo>
                    <a:lnTo>
                      <a:pt x="465" y="287"/>
                    </a:lnTo>
                    <a:lnTo>
                      <a:pt x="452" y="273"/>
                    </a:lnTo>
                    <a:lnTo>
                      <a:pt x="437" y="262"/>
                    </a:lnTo>
                    <a:lnTo>
                      <a:pt x="420" y="249"/>
                    </a:lnTo>
                    <a:lnTo>
                      <a:pt x="405" y="235"/>
                    </a:lnTo>
                    <a:lnTo>
                      <a:pt x="388" y="224"/>
                    </a:lnTo>
                    <a:lnTo>
                      <a:pt x="369" y="213"/>
                    </a:lnTo>
                    <a:lnTo>
                      <a:pt x="351" y="201"/>
                    </a:lnTo>
                    <a:lnTo>
                      <a:pt x="332" y="192"/>
                    </a:lnTo>
                    <a:lnTo>
                      <a:pt x="313" y="184"/>
                    </a:lnTo>
                    <a:lnTo>
                      <a:pt x="296" y="174"/>
                    </a:lnTo>
                    <a:lnTo>
                      <a:pt x="277" y="169"/>
                    </a:lnTo>
                    <a:lnTo>
                      <a:pt x="260" y="163"/>
                    </a:lnTo>
                    <a:lnTo>
                      <a:pt x="226" y="159"/>
                    </a:lnTo>
                    <a:lnTo>
                      <a:pt x="220" y="174"/>
                    </a:lnTo>
                    <a:lnTo>
                      <a:pt x="213" y="192"/>
                    </a:lnTo>
                    <a:lnTo>
                      <a:pt x="205" y="207"/>
                    </a:lnTo>
                    <a:lnTo>
                      <a:pt x="196" y="224"/>
                    </a:lnTo>
                    <a:lnTo>
                      <a:pt x="184" y="241"/>
                    </a:lnTo>
                    <a:lnTo>
                      <a:pt x="173" y="256"/>
                    </a:lnTo>
                    <a:lnTo>
                      <a:pt x="161" y="271"/>
                    </a:lnTo>
                    <a:lnTo>
                      <a:pt x="148" y="287"/>
                    </a:lnTo>
                    <a:lnTo>
                      <a:pt x="141" y="294"/>
                    </a:lnTo>
                    <a:lnTo>
                      <a:pt x="133" y="302"/>
                    </a:lnTo>
                    <a:lnTo>
                      <a:pt x="125" y="310"/>
                    </a:lnTo>
                    <a:lnTo>
                      <a:pt x="118" y="315"/>
                    </a:lnTo>
                    <a:lnTo>
                      <a:pt x="103" y="329"/>
                    </a:lnTo>
                    <a:lnTo>
                      <a:pt x="84" y="340"/>
                    </a:lnTo>
                    <a:lnTo>
                      <a:pt x="66" y="349"/>
                    </a:lnTo>
                    <a:lnTo>
                      <a:pt x="47" y="359"/>
                    </a:lnTo>
                    <a:lnTo>
                      <a:pt x="28" y="365"/>
                    </a:lnTo>
                    <a:lnTo>
                      <a:pt x="8" y="370"/>
                    </a:lnTo>
                    <a:lnTo>
                      <a:pt x="9" y="323"/>
                    </a:lnTo>
                    <a:lnTo>
                      <a:pt x="38" y="313"/>
                    </a:lnTo>
                    <a:lnTo>
                      <a:pt x="66" y="298"/>
                    </a:lnTo>
                    <a:lnTo>
                      <a:pt x="80" y="287"/>
                    </a:lnTo>
                    <a:lnTo>
                      <a:pt x="91" y="275"/>
                    </a:lnTo>
                    <a:lnTo>
                      <a:pt x="114" y="251"/>
                    </a:lnTo>
                    <a:lnTo>
                      <a:pt x="123" y="237"/>
                    </a:lnTo>
                    <a:lnTo>
                      <a:pt x="131" y="222"/>
                    </a:lnTo>
                    <a:lnTo>
                      <a:pt x="144" y="192"/>
                    </a:lnTo>
                    <a:lnTo>
                      <a:pt x="154" y="131"/>
                    </a:lnTo>
                    <a:lnTo>
                      <a:pt x="144" y="123"/>
                    </a:lnTo>
                    <a:lnTo>
                      <a:pt x="131" y="116"/>
                    </a:lnTo>
                    <a:lnTo>
                      <a:pt x="112" y="108"/>
                    </a:lnTo>
                    <a:lnTo>
                      <a:pt x="91" y="100"/>
                    </a:lnTo>
                    <a:lnTo>
                      <a:pt x="51" y="89"/>
                    </a:lnTo>
                    <a:lnTo>
                      <a:pt x="25" y="85"/>
                    </a:lnTo>
                    <a:lnTo>
                      <a:pt x="8" y="0"/>
                    </a:lnTo>
                    <a:lnTo>
                      <a:pt x="93" y="13"/>
                    </a:lnTo>
                    <a:lnTo>
                      <a:pt x="139" y="22"/>
                    </a:lnTo>
                    <a:lnTo>
                      <a:pt x="182" y="38"/>
                    </a:lnTo>
                    <a:lnTo>
                      <a:pt x="205" y="45"/>
                    </a:lnTo>
                    <a:lnTo>
                      <a:pt x="228" y="53"/>
                    </a:lnTo>
                    <a:lnTo>
                      <a:pt x="249" y="62"/>
                    </a:lnTo>
                    <a:lnTo>
                      <a:pt x="272" y="72"/>
                    </a:lnTo>
                    <a:lnTo>
                      <a:pt x="293" y="81"/>
                    </a:lnTo>
                    <a:lnTo>
                      <a:pt x="315" y="93"/>
                    </a:lnTo>
                    <a:lnTo>
                      <a:pt x="336" y="102"/>
                    </a:lnTo>
                    <a:lnTo>
                      <a:pt x="359" y="114"/>
                    </a:lnTo>
                    <a:lnTo>
                      <a:pt x="380" y="125"/>
                    </a:lnTo>
                    <a:lnTo>
                      <a:pt x="401" y="136"/>
                    </a:lnTo>
                    <a:lnTo>
                      <a:pt x="420" y="150"/>
                    </a:lnTo>
                    <a:lnTo>
                      <a:pt x="441" y="161"/>
                    </a:lnTo>
                    <a:lnTo>
                      <a:pt x="460" y="174"/>
                    </a:lnTo>
                    <a:lnTo>
                      <a:pt x="479" y="186"/>
                    </a:lnTo>
                    <a:lnTo>
                      <a:pt x="498" y="199"/>
                    </a:lnTo>
                    <a:lnTo>
                      <a:pt x="515" y="213"/>
                    </a:lnTo>
                    <a:lnTo>
                      <a:pt x="532" y="224"/>
                    </a:lnTo>
                    <a:lnTo>
                      <a:pt x="549" y="237"/>
                    </a:lnTo>
                    <a:lnTo>
                      <a:pt x="566" y="251"/>
                    </a:lnTo>
                    <a:lnTo>
                      <a:pt x="581" y="262"/>
                    </a:lnTo>
                    <a:lnTo>
                      <a:pt x="597" y="275"/>
                    </a:lnTo>
                    <a:lnTo>
                      <a:pt x="610" y="289"/>
                    </a:lnTo>
                    <a:lnTo>
                      <a:pt x="623" y="300"/>
                    </a:lnTo>
                    <a:lnTo>
                      <a:pt x="636" y="311"/>
                    </a:lnTo>
                    <a:lnTo>
                      <a:pt x="623" y="325"/>
                    </a:lnTo>
                    <a:lnTo>
                      <a:pt x="612" y="315"/>
                    </a:lnTo>
                    <a:lnTo>
                      <a:pt x="597" y="302"/>
                    </a:lnTo>
                    <a:lnTo>
                      <a:pt x="585" y="294"/>
                    </a:lnTo>
                    <a:lnTo>
                      <a:pt x="576" y="287"/>
                    </a:lnTo>
                    <a:lnTo>
                      <a:pt x="562" y="277"/>
                    </a:lnTo>
                    <a:lnTo>
                      <a:pt x="551" y="268"/>
                    </a:lnTo>
                    <a:lnTo>
                      <a:pt x="538" y="258"/>
                    </a:lnTo>
                    <a:lnTo>
                      <a:pt x="522" y="247"/>
                    </a:lnTo>
                    <a:lnTo>
                      <a:pt x="509" y="235"/>
                    </a:lnTo>
                    <a:lnTo>
                      <a:pt x="494" y="224"/>
                    </a:lnTo>
                    <a:lnTo>
                      <a:pt x="477" y="214"/>
                    </a:lnTo>
                    <a:lnTo>
                      <a:pt x="462" y="201"/>
                    </a:lnTo>
                    <a:lnTo>
                      <a:pt x="445" y="190"/>
                    </a:lnTo>
                    <a:lnTo>
                      <a:pt x="427" y="178"/>
                    </a:lnTo>
                    <a:lnTo>
                      <a:pt x="410" y="169"/>
                    </a:lnTo>
                    <a:lnTo>
                      <a:pt x="393" y="157"/>
                    </a:lnTo>
                    <a:lnTo>
                      <a:pt x="376" y="146"/>
                    </a:lnTo>
                    <a:lnTo>
                      <a:pt x="359" y="136"/>
                    </a:lnTo>
                    <a:lnTo>
                      <a:pt x="342" y="125"/>
                    </a:lnTo>
                    <a:lnTo>
                      <a:pt x="323" y="117"/>
                    </a:lnTo>
                    <a:lnTo>
                      <a:pt x="306" y="108"/>
                    </a:lnTo>
                    <a:lnTo>
                      <a:pt x="291" y="100"/>
                    </a:lnTo>
                    <a:lnTo>
                      <a:pt x="274" y="93"/>
                    </a:lnTo>
                    <a:lnTo>
                      <a:pt x="258" y="87"/>
                    </a:lnTo>
                    <a:lnTo>
                      <a:pt x="228" y="76"/>
                    </a:lnTo>
                    <a:lnTo>
                      <a:pt x="199" y="70"/>
                    </a:lnTo>
                    <a:lnTo>
                      <a:pt x="175" y="70"/>
                    </a:lnTo>
                    <a:lnTo>
                      <a:pt x="209" y="83"/>
                    </a:lnTo>
                    <a:lnTo>
                      <a:pt x="230" y="91"/>
                    </a:lnTo>
                    <a:lnTo>
                      <a:pt x="255" y="102"/>
                    </a:lnTo>
                    <a:lnTo>
                      <a:pt x="281" y="116"/>
                    </a:lnTo>
                    <a:lnTo>
                      <a:pt x="294" y="123"/>
                    </a:lnTo>
                    <a:lnTo>
                      <a:pt x="308" y="129"/>
                    </a:lnTo>
                    <a:lnTo>
                      <a:pt x="323" y="138"/>
                    </a:lnTo>
                    <a:lnTo>
                      <a:pt x="338" y="146"/>
                    </a:lnTo>
                    <a:lnTo>
                      <a:pt x="351" y="154"/>
                    </a:lnTo>
                    <a:lnTo>
                      <a:pt x="367" y="163"/>
                    </a:lnTo>
                    <a:lnTo>
                      <a:pt x="382" y="173"/>
                    </a:lnTo>
                    <a:lnTo>
                      <a:pt x="397" y="180"/>
                    </a:lnTo>
                    <a:lnTo>
                      <a:pt x="412" y="192"/>
                    </a:lnTo>
                    <a:lnTo>
                      <a:pt x="427" y="201"/>
                    </a:lnTo>
                    <a:lnTo>
                      <a:pt x="443" y="211"/>
                    </a:lnTo>
                    <a:lnTo>
                      <a:pt x="458" y="222"/>
                    </a:lnTo>
                    <a:lnTo>
                      <a:pt x="471" y="232"/>
                    </a:lnTo>
                    <a:lnTo>
                      <a:pt x="484" y="243"/>
                    </a:lnTo>
                    <a:lnTo>
                      <a:pt x="500" y="254"/>
                    </a:lnTo>
                    <a:lnTo>
                      <a:pt x="513" y="266"/>
                    </a:lnTo>
                    <a:lnTo>
                      <a:pt x="526" y="277"/>
                    </a:lnTo>
                    <a:lnTo>
                      <a:pt x="540" y="289"/>
                    </a:lnTo>
                    <a:lnTo>
                      <a:pt x="551" y="300"/>
                    </a:lnTo>
                    <a:lnTo>
                      <a:pt x="562" y="311"/>
                    </a:lnTo>
                    <a:lnTo>
                      <a:pt x="583" y="336"/>
                    </a:lnTo>
                    <a:lnTo>
                      <a:pt x="566" y="348"/>
                    </a:lnTo>
                    <a:lnTo>
                      <a:pt x="551" y="357"/>
                    </a:lnTo>
                    <a:lnTo>
                      <a:pt x="534" y="367"/>
                    </a:lnTo>
                    <a:lnTo>
                      <a:pt x="517" y="376"/>
                    </a:lnTo>
                    <a:lnTo>
                      <a:pt x="502" y="386"/>
                    </a:lnTo>
                    <a:lnTo>
                      <a:pt x="484" y="393"/>
                    </a:lnTo>
                    <a:lnTo>
                      <a:pt x="467" y="403"/>
                    </a:lnTo>
                    <a:lnTo>
                      <a:pt x="450" y="410"/>
                    </a:lnTo>
                    <a:lnTo>
                      <a:pt x="433" y="418"/>
                    </a:lnTo>
                    <a:lnTo>
                      <a:pt x="416" y="426"/>
                    </a:lnTo>
                    <a:lnTo>
                      <a:pt x="399" y="433"/>
                    </a:lnTo>
                    <a:lnTo>
                      <a:pt x="380" y="441"/>
                    </a:lnTo>
                    <a:lnTo>
                      <a:pt x="363" y="446"/>
                    </a:lnTo>
                    <a:lnTo>
                      <a:pt x="346" y="454"/>
                    </a:lnTo>
                    <a:lnTo>
                      <a:pt x="310" y="465"/>
                    </a:lnTo>
                    <a:lnTo>
                      <a:pt x="274" y="475"/>
                    </a:lnTo>
                    <a:lnTo>
                      <a:pt x="236" y="484"/>
                    </a:lnTo>
                    <a:lnTo>
                      <a:pt x="199" y="492"/>
                    </a:lnTo>
                    <a:lnTo>
                      <a:pt x="161" y="498"/>
                    </a:lnTo>
                    <a:lnTo>
                      <a:pt x="87" y="505"/>
                    </a:lnTo>
                    <a:lnTo>
                      <a:pt x="9" y="505"/>
                    </a:lnTo>
                    <a:lnTo>
                      <a:pt x="9" y="5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43" name="Freeform 27"/>
              <p:cNvSpPr>
                <a:spLocks noChangeAspect="1"/>
              </p:cNvSpPr>
              <p:nvPr/>
            </p:nvSpPr>
            <p:spPr bwMode="auto">
              <a:xfrm>
                <a:off x="3900" y="1933"/>
                <a:ext cx="154" cy="89"/>
              </a:xfrm>
              <a:custGeom>
                <a:avLst/>
                <a:gdLst>
                  <a:gd name="T0" fmla="*/ 0 w 308"/>
                  <a:gd name="T1" fmla="*/ 178 h 178"/>
                  <a:gd name="T2" fmla="*/ 17 w 308"/>
                  <a:gd name="T3" fmla="*/ 165 h 178"/>
                  <a:gd name="T4" fmla="*/ 36 w 308"/>
                  <a:gd name="T5" fmla="*/ 154 h 178"/>
                  <a:gd name="T6" fmla="*/ 55 w 308"/>
                  <a:gd name="T7" fmla="*/ 142 h 178"/>
                  <a:gd name="T8" fmla="*/ 74 w 308"/>
                  <a:gd name="T9" fmla="*/ 131 h 178"/>
                  <a:gd name="T10" fmla="*/ 93 w 308"/>
                  <a:gd name="T11" fmla="*/ 119 h 178"/>
                  <a:gd name="T12" fmla="*/ 114 w 308"/>
                  <a:gd name="T13" fmla="*/ 108 h 178"/>
                  <a:gd name="T14" fmla="*/ 133 w 308"/>
                  <a:gd name="T15" fmla="*/ 98 h 178"/>
                  <a:gd name="T16" fmla="*/ 154 w 308"/>
                  <a:gd name="T17" fmla="*/ 87 h 178"/>
                  <a:gd name="T18" fmla="*/ 173 w 308"/>
                  <a:gd name="T19" fmla="*/ 77 h 178"/>
                  <a:gd name="T20" fmla="*/ 194 w 308"/>
                  <a:gd name="T21" fmla="*/ 68 h 178"/>
                  <a:gd name="T22" fmla="*/ 213 w 308"/>
                  <a:gd name="T23" fmla="*/ 57 h 178"/>
                  <a:gd name="T24" fmla="*/ 234 w 308"/>
                  <a:gd name="T25" fmla="*/ 47 h 178"/>
                  <a:gd name="T26" fmla="*/ 253 w 308"/>
                  <a:gd name="T27" fmla="*/ 36 h 178"/>
                  <a:gd name="T28" fmla="*/ 272 w 308"/>
                  <a:gd name="T29" fmla="*/ 24 h 178"/>
                  <a:gd name="T30" fmla="*/ 291 w 308"/>
                  <a:gd name="T31" fmla="*/ 13 h 178"/>
                  <a:gd name="T32" fmla="*/ 308 w 308"/>
                  <a:gd name="T33" fmla="*/ 0 h 178"/>
                  <a:gd name="T34" fmla="*/ 293 w 308"/>
                  <a:gd name="T35" fmla="*/ 20 h 178"/>
                  <a:gd name="T36" fmla="*/ 283 w 308"/>
                  <a:gd name="T37" fmla="*/ 32 h 178"/>
                  <a:gd name="T38" fmla="*/ 272 w 308"/>
                  <a:gd name="T39" fmla="*/ 43 h 178"/>
                  <a:gd name="T40" fmla="*/ 262 w 308"/>
                  <a:gd name="T41" fmla="*/ 55 h 178"/>
                  <a:gd name="T42" fmla="*/ 253 w 308"/>
                  <a:gd name="T43" fmla="*/ 66 h 178"/>
                  <a:gd name="T44" fmla="*/ 240 w 308"/>
                  <a:gd name="T45" fmla="*/ 85 h 178"/>
                  <a:gd name="T46" fmla="*/ 211 w 308"/>
                  <a:gd name="T47" fmla="*/ 98 h 178"/>
                  <a:gd name="T48" fmla="*/ 181 w 308"/>
                  <a:gd name="T49" fmla="*/ 110 h 178"/>
                  <a:gd name="T50" fmla="*/ 152 w 308"/>
                  <a:gd name="T51" fmla="*/ 121 h 178"/>
                  <a:gd name="T52" fmla="*/ 122 w 308"/>
                  <a:gd name="T53" fmla="*/ 135 h 178"/>
                  <a:gd name="T54" fmla="*/ 91 w 308"/>
                  <a:gd name="T55" fmla="*/ 144 h 178"/>
                  <a:gd name="T56" fmla="*/ 61 w 308"/>
                  <a:gd name="T57" fmla="*/ 155 h 178"/>
                  <a:gd name="T58" fmla="*/ 31 w 308"/>
                  <a:gd name="T59" fmla="*/ 167 h 178"/>
                  <a:gd name="T60" fmla="*/ 0 w 308"/>
                  <a:gd name="T61" fmla="*/ 178 h 178"/>
                  <a:gd name="T62" fmla="*/ 0 w 308"/>
                  <a:gd name="T63"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8" h="178">
                    <a:moveTo>
                      <a:pt x="0" y="178"/>
                    </a:moveTo>
                    <a:lnTo>
                      <a:pt x="17" y="165"/>
                    </a:lnTo>
                    <a:lnTo>
                      <a:pt x="36" y="154"/>
                    </a:lnTo>
                    <a:lnTo>
                      <a:pt x="55" y="142"/>
                    </a:lnTo>
                    <a:lnTo>
                      <a:pt x="74" y="131"/>
                    </a:lnTo>
                    <a:lnTo>
                      <a:pt x="93" y="119"/>
                    </a:lnTo>
                    <a:lnTo>
                      <a:pt x="114" y="108"/>
                    </a:lnTo>
                    <a:lnTo>
                      <a:pt x="133" y="98"/>
                    </a:lnTo>
                    <a:lnTo>
                      <a:pt x="154" y="87"/>
                    </a:lnTo>
                    <a:lnTo>
                      <a:pt x="173" y="77"/>
                    </a:lnTo>
                    <a:lnTo>
                      <a:pt x="194" y="68"/>
                    </a:lnTo>
                    <a:lnTo>
                      <a:pt x="213" y="57"/>
                    </a:lnTo>
                    <a:lnTo>
                      <a:pt x="234" y="47"/>
                    </a:lnTo>
                    <a:lnTo>
                      <a:pt x="253" y="36"/>
                    </a:lnTo>
                    <a:lnTo>
                      <a:pt x="272" y="24"/>
                    </a:lnTo>
                    <a:lnTo>
                      <a:pt x="291" y="13"/>
                    </a:lnTo>
                    <a:lnTo>
                      <a:pt x="308" y="0"/>
                    </a:lnTo>
                    <a:lnTo>
                      <a:pt x="293" y="20"/>
                    </a:lnTo>
                    <a:lnTo>
                      <a:pt x="283" y="32"/>
                    </a:lnTo>
                    <a:lnTo>
                      <a:pt x="272" y="43"/>
                    </a:lnTo>
                    <a:lnTo>
                      <a:pt x="262" y="55"/>
                    </a:lnTo>
                    <a:lnTo>
                      <a:pt x="253" y="66"/>
                    </a:lnTo>
                    <a:lnTo>
                      <a:pt x="240" y="85"/>
                    </a:lnTo>
                    <a:lnTo>
                      <a:pt x="211" y="98"/>
                    </a:lnTo>
                    <a:lnTo>
                      <a:pt x="181" y="110"/>
                    </a:lnTo>
                    <a:lnTo>
                      <a:pt x="152" y="121"/>
                    </a:lnTo>
                    <a:lnTo>
                      <a:pt x="122" y="135"/>
                    </a:lnTo>
                    <a:lnTo>
                      <a:pt x="91" y="144"/>
                    </a:lnTo>
                    <a:lnTo>
                      <a:pt x="61" y="155"/>
                    </a:lnTo>
                    <a:lnTo>
                      <a:pt x="31" y="167"/>
                    </a:lnTo>
                    <a:lnTo>
                      <a:pt x="0" y="178"/>
                    </a:lnTo>
                    <a:lnTo>
                      <a:pt x="0" y="1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44" name="Freeform 28"/>
              <p:cNvSpPr>
                <a:spLocks noChangeAspect="1"/>
              </p:cNvSpPr>
              <p:nvPr/>
            </p:nvSpPr>
            <p:spPr bwMode="auto">
              <a:xfrm>
                <a:off x="3843" y="1964"/>
                <a:ext cx="8" cy="6"/>
              </a:xfrm>
              <a:custGeom>
                <a:avLst/>
                <a:gdLst>
                  <a:gd name="T0" fmla="*/ 0 w 15"/>
                  <a:gd name="T1" fmla="*/ 12 h 12"/>
                  <a:gd name="T2" fmla="*/ 8 w 15"/>
                  <a:gd name="T3" fmla="*/ 4 h 12"/>
                  <a:gd name="T4" fmla="*/ 15 w 15"/>
                  <a:gd name="T5" fmla="*/ 0 h 12"/>
                  <a:gd name="T6" fmla="*/ 15 w 15"/>
                  <a:gd name="T7" fmla="*/ 6 h 12"/>
                  <a:gd name="T8" fmla="*/ 8 w 15"/>
                  <a:gd name="T9" fmla="*/ 10 h 12"/>
                  <a:gd name="T10" fmla="*/ 0 w 15"/>
                  <a:gd name="T11" fmla="*/ 12 h 12"/>
                  <a:gd name="T12" fmla="*/ 0 w 1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5" h="12">
                    <a:moveTo>
                      <a:pt x="0" y="12"/>
                    </a:moveTo>
                    <a:lnTo>
                      <a:pt x="8" y="4"/>
                    </a:lnTo>
                    <a:lnTo>
                      <a:pt x="15" y="0"/>
                    </a:lnTo>
                    <a:lnTo>
                      <a:pt x="15" y="6"/>
                    </a:lnTo>
                    <a:lnTo>
                      <a:pt x="8" y="10"/>
                    </a:lnTo>
                    <a:lnTo>
                      <a:pt x="0" y="12"/>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45" name="Freeform 29"/>
              <p:cNvSpPr>
                <a:spLocks noChangeAspect="1"/>
              </p:cNvSpPr>
              <p:nvPr/>
            </p:nvSpPr>
            <p:spPr bwMode="auto">
              <a:xfrm>
                <a:off x="3809" y="1954"/>
                <a:ext cx="28" cy="16"/>
              </a:xfrm>
              <a:custGeom>
                <a:avLst/>
                <a:gdLst>
                  <a:gd name="T0" fmla="*/ 0 w 57"/>
                  <a:gd name="T1" fmla="*/ 33 h 33"/>
                  <a:gd name="T2" fmla="*/ 0 w 57"/>
                  <a:gd name="T3" fmla="*/ 27 h 33"/>
                  <a:gd name="T4" fmla="*/ 49 w 57"/>
                  <a:gd name="T5" fmla="*/ 0 h 33"/>
                  <a:gd name="T6" fmla="*/ 57 w 57"/>
                  <a:gd name="T7" fmla="*/ 8 h 33"/>
                  <a:gd name="T8" fmla="*/ 0 w 57"/>
                  <a:gd name="T9" fmla="*/ 33 h 33"/>
                  <a:gd name="T10" fmla="*/ 0 w 57"/>
                  <a:gd name="T11" fmla="*/ 33 h 33"/>
                </a:gdLst>
                <a:ahLst/>
                <a:cxnLst>
                  <a:cxn ang="0">
                    <a:pos x="T0" y="T1"/>
                  </a:cxn>
                  <a:cxn ang="0">
                    <a:pos x="T2" y="T3"/>
                  </a:cxn>
                  <a:cxn ang="0">
                    <a:pos x="T4" y="T5"/>
                  </a:cxn>
                  <a:cxn ang="0">
                    <a:pos x="T6" y="T7"/>
                  </a:cxn>
                  <a:cxn ang="0">
                    <a:pos x="T8" y="T9"/>
                  </a:cxn>
                  <a:cxn ang="0">
                    <a:pos x="T10" y="T11"/>
                  </a:cxn>
                </a:cxnLst>
                <a:rect l="0" t="0" r="r" b="b"/>
                <a:pathLst>
                  <a:path w="57" h="33">
                    <a:moveTo>
                      <a:pt x="0" y="33"/>
                    </a:moveTo>
                    <a:lnTo>
                      <a:pt x="0" y="27"/>
                    </a:lnTo>
                    <a:lnTo>
                      <a:pt x="49" y="0"/>
                    </a:lnTo>
                    <a:lnTo>
                      <a:pt x="57" y="8"/>
                    </a:lnTo>
                    <a:lnTo>
                      <a:pt x="0" y="33"/>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46" name="Freeform 30"/>
              <p:cNvSpPr>
                <a:spLocks noChangeAspect="1"/>
              </p:cNvSpPr>
              <p:nvPr/>
            </p:nvSpPr>
            <p:spPr bwMode="auto">
              <a:xfrm>
                <a:off x="3360" y="1870"/>
                <a:ext cx="100" cy="106"/>
              </a:xfrm>
              <a:custGeom>
                <a:avLst/>
                <a:gdLst>
                  <a:gd name="T0" fmla="*/ 201 w 201"/>
                  <a:gd name="T1" fmla="*/ 213 h 213"/>
                  <a:gd name="T2" fmla="*/ 158 w 201"/>
                  <a:gd name="T3" fmla="*/ 202 h 213"/>
                  <a:gd name="T4" fmla="*/ 122 w 201"/>
                  <a:gd name="T5" fmla="*/ 192 h 213"/>
                  <a:gd name="T6" fmla="*/ 84 w 201"/>
                  <a:gd name="T7" fmla="*/ 179 h 213"/>
                  <a:gd name="T8" fmla="*/ 49 w 201"/>
                  <a:gd name="T9" fmla="*/ 165 h 213"/>
                  <a:gd name="T10" fmla="*/ 19 w 201"/>
                  <a:gd name="T11" fmla="*/ 148 h 213"/>
                  <a:gd name="T12" fmla="*/ 2 w 201"/>
                  <a:gd name="T13" fmla="*/ 131 h 213"/>
                  <a:gd name="T14" fmla="*/ 0 w 201"/>
                  <a:gd name="T15" fmla="*/ 114 h 213"/>
                  <a:gd name="T16" fmla="*/ 4 w 201"/>
                  <a:gd name="T17" fmla="*/ 86 h 213"/>
                  <a:gd name="T18" fmla="*/ 15 w 201"/>
                  <a:gd name="T19" fmla="*/ 48 h 213"/>
                  <a:gd name="T20" fmla="*/ 23 w 201"/>
                  <a:gd name="T21" fmla="*/ 29 h 213"/>
                  <a:gd name="T22" fmla="*/ 30 w 201"/>
                  <a:gd name="T23" fmla="*/ 13 h 213"/>
                  <a:gd name="T24" fmla="*/ 40 w 201"/>
                  <a:gd name="T25" fmla="*/ 4 h 213"/>
                  <a:gd name="T26" fmla="*/ 48 w 201"/>
                  <a:gd name="T27" fmla="*/ 0 h 213"/>
                  <a:gd name="T28" fmla="*/ 57 w 201"/>
                  <a:gd name="T29" fmla="*/ 25 h 213"/>
                  <a:gd name="T30" fmla="*/ 55 w 201"/>
                  <a:gd name="T31" fmla="*/ 51 h 213"/>
                  <a:gd name="T32" fmla="*/ 49 w 201"/>
                  <a:gd name="T33" fmla="*/ 67 h 213"/>
                  <a:gd name="T34" fmla="*/ 38 w 201"/>
                  <a:gd name="T35" fmla="*/ 82 h 213"/>
                  <a:gd name="T36" fmla="*/ 30 w 201"/>
                  <a:gd name="T37" fmla="*/ 95 h 213"/>
                  <a:gd name="T38" fmla="*/ 32 w 201"/>
                  <a:gd name="T39" fmla="*/ 112 h 213"/>
                  <a:gd name="T40" fmla="*/ 201 w 201"/>
                  <a:gd name="T41" fmla="*/ 213 h 213"/>
                  <a:gd name="T42" fmla="*/ 201 w 201"/>
                  <a:gd name="T43" fmla="*/ 21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1" h="213">
                    <a:moveTo>
                      <a:pt x="201" y="213"/>
                    </a:moveTo>
                    <a:lnTo>
                      <a:pt x="158" y="202"/>
                    </a:lnTo>
                    <a:lnTo>
                      <a:pt x="122" y="192"/>
                    </a:lnTo>
                    <a:lnTo>
                      <a:pt x="84" y="179"/>
                    </a:lnTo>
                    <a:lnTo>
                      <a:pt x="49" y="165"/>
                    </a:lnTo>
                    <a:lnTo>
                      <a:pt x="19" y="148"/>
                    </a:lnTo>
                    <a:lnTo>
                      <a:pt x="2" y="131"/>
                    </a:lnTo>
                    <a:lnTo>
                      <a:pt x="0" y="114"/>
                    </a:lnTo>
                    <a:lnTo>
                      <a:pt x="4" y="86"/>
                    </a:lnTo>
                    <a:lnTo>
                      <a:pt x="15" y="48"/>
                    </a:lnTo>
                    <a:lnTo>
                      <a:pt x="23" y="29"/>
                    </a:lnTo>
                    <a:lnTo>
                      <a:pt x="30" y="13"/>
                    </a:lnTo>
                    <a:lnTo>
                      <a:pt x="40" y="4"/>
                    </a:lnTo>
                    <a:lnTo>
                      <a:pt x="48" y="0"/>
                    </a:lnTo>
                    <a:lnTo>
                      <a:pt x="57" y="25"/>
                    </a:lnTo>
                    <a:lnTo>
                      <a:pt x="55" y="51"/>
                    </a:lnTo>
                    <a:lnTo>
                      <a:pt x="49" y="67"/>
                    </a:lnTo>
                    <a:lnTo>
                      <a:pt x="38" y="82"/>
                    </a:lnTo>
                    <a:lnTo>
                      <a:pt x="30" y="95"/>
                    </a:lnTo>
                    <a:lnTo>
                      <a:pt x="32" y="112"/>
                    </a:lnTo>
                    <a:lnTo>
                      <a:pt x="201" y="213"/>
                    </a:lnTo>
                    <a:lnTo>
                      <a:pt x="201" y="2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47" name="Freeform 31"/>
              <p:cNvSpPr>
                <a:spLocks noChangeAspect="1"/>
              </p:cNvSpPr>
              <p:nvPr/>
            </p:nvSpPr>
            <p:spPr bwMode="auto">
              <a:xfrm>
                <a:off x="3609" y="1945"/>
                <a:ext cx="118" cy="28"/>
              </a:xfrm>
              <a:custGeom>
                <a:avLst/>
                <a:gdLst>
                  <a:gd name="T0" fmla="*/ 0 w 235"/>
                  <a:gd name="T1" fmla="*/ 0 h 55"/>
                  <a:gd name="T2" fmla="*/ 32 w 235"/>
                  <a:gd name="T3" fmla="*/ 12 h 55"/>
                  <a:gd name="T4" fmla="*/ 61 w 235"/>
                  <a:gd name="T5" fmla="*/ 21 h 55"/>
                  <a:gd name="T6" fmla="*/ 89 w 235"/>
                  <a:gd name="T7" fmla="*/ 29 h 55"/>
                  <a:gd name="T8" fmla="*/ 118 w 235"/>
                  <a:gd name="T9" fmla="*/ 33 h 55"/>
                  <a:gd name="T10" fmla="*/ 235 w 235"/>
                  <a:gd name="T11" fmla="*/ 33 h 55"/>
                  <a:gd name="T12" fmla="*/ 228 w 235"/>
                  <a:gd name="T13" fmla="*/ 40 h 55"/>
                  <a:gd name="T14" fmla="*/ 218 w 235"/>
                  <a:gd name="T15" fmla="*/ 48 h 55"/>
                  <a:gd name="T16" fmla="*/ 192 w 235"/>
                  <a:gd name="T17" fmla="*/ 55 h 55"/>
                  <a:gd name="T18" fmla="*/ 121 w 235"/>
                  <a:gd name="T19" fmla="*/ 52 h 55"/>
                  <a:gd name="T20" fmla="*/ 83 w 235"/>
                  <a:gd name="T21" fmla="*/ 42 h 55"/>
                  <a:gd name="T22" fmla="*/ 49 w 235"/>
                  <a:gd name="T23" fmla="*/ 31 h 55"/>
                  <a:gd name="T24" fmla="*/ 21 w 235"/>
                  <a:gd name="T25" fmla="*/ 15 h 55"/>
                  <a:gd name="T26" fmla="*/ 0 w 235"/>
                  <a:gd name="T27" fmla="*/ 0 h 55"/>
                  <a:gd name="T28" fmla="*/ 0 w 235"/>
                  <a:gd name="T2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5" h="55">
                    <a:moveTo>
                      <a:pt x="0" y="0"/>
                    </a:moveTo>
                    <a:lnTo>
                      <a:pt x="32" y="12"/>
                    </a:lnTo>
                    <a:lnTo>
                      <a:pt x="61" y="21"/>
                    </a:lnTo>
                    <a:lnTo>
                      <a:pt x="89" y="29"/>
                    </a:lnTo>
                    <a:lnTo>
                      <a:pt x="118" y="33"/>
                    </a:lnTo>
                    <a:lnTo>
                      <a:pt x="235" y="33"/>
                    </a:lnTo>
                    <a:lnTo>
                      <a:pt x="228" y="40"/>
                    </a:lnTo>
                    <a:lnTo>
                      <a:pt x="218" y="48"/>
                    </a:lnTo>
                    <a:lnTo>
                      <a:pt x="192" y="55"/>
                    </a:lnTo>
                    <a:lnTo>
                      <a:pt x="121" y="52"/>
                    </a:lnTo>
                    <a:lnTo>
                      <a:pt x="83" y="42"/>
                    </a:lnTo>
                    <a:lnTo>
                      <a:pt x="49" y="31"/>
                    </a:lnTo>
                    <a:lnTo>
                      <a:pt x="21" y="15"/>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48" name="Freeform 32"/>
              <p:cNvSpPr>
                <a:spLocks noChangeAspect="1"/>
              </p:cNvSpPr>
              <p:nvPr/>
            </p:nvSpPr>
            <p:spPr bwMode="auto">
              <a:xfrm>
                <a:off x="3779" y="1929"/>
                <a:ext cx="44" cy="27"/>
              </a:xfrm>
              <a:custGeom>
                <a:avLst/>
                <a:gdLst>
                  <a:gd name="T0" fmla="*/ 78 w 87"/>
                  <a:gd name="T1" fmla="*/ 0 h 53"/>
                  <a:gd name="T2" fmla="*/ 82 w 87"/>
                  <a:gd name="T3" fmla="*/ 9 h 53"/>
                  <a:gd name="T4" fmla="*/ 87 w 87"/>
                  <a:gd name="T5" fmla="*/ 23 h 53"/>
                  <a:gd name="T6" fmla="*/ 66 w 87"/>
                  <a:gd name="T7" fmla="*/ 32 h 53"/>
                  <a:gd name="T8" fmla="*/ 45 w 87"/>
                  <a:gd name="T9" fmla="*/ 40 h 53"/>
                  <a:gd name="T10" fmla="*/ 23 w 87"/>
                  <a:gd name="T11" fmla="*/ 47 h 53"/>
                  <a:gd name="T12" fmla="*/ 0 w 87"/>
                  <a:gd name="T13" fmla="*/ 53 h 53"/>
                  <a:gd name="T14" fmla="*/ 78 w 87"/>
                  <a:gd name="T15" fmla="*/ 0 h 53"/>
                  <a:gd name="T16" fmla="*/ 78 w 87"/>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53">
                    <a:moveTo>
                      <a:pt x="78" y="0"/>
                    </a:moveTo>
                    <a:lnTo>
                      <a:pt x="82" y="9"/>
                    </a:lnTo>
                    <a:lnTo>
                      <a:pt x="87" y="23"/>
                    </a:lnTo>
                    <a:lnTo>
                      <a:pt x="66" y="32"/>
                    </a:lnTo>
                    <a:lnTo>
                      <a:pt x="45" y="40"/>
                    </a:lnTo>
                    <a:lnTo>
                      <a:pt x="23" y="47"/>
                    </a:lnTo>
                    <a:lnTo>
                      <a:pt x="0" y="53"/>
                    </a:lnTo>
                    <a:lnTo>
                      <a:pt x="78" y="0"/>
                    </a:lnTo>
                    <a:lnTo>
                      <a:pt x="7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49" name="Freeform 33"/>
              <p:cNvSpPr>
                <a:spLocks noChangeAspect="1"/>
              </p:cNvSpPr>
              <p:nvPr/>
            </p:nvSpPr>
            <p:spPr bwMode="auto">
              <a:xfrm>
                <a:off x="3865" y="1946"/>
                <a:ext cx="16" cy="12"/>
              </a:xfrm>
              <a:custGeom>
                <a:avLst/>
                <a:gdLst>
                  <a:gd name="T0" fmla="*/ 4 w 32"/>
                  <a:gd name="T1" fmla="*/ 25 h 25"/>
                  <a:gd name="T2" fmla="*/ 0 w 32"/>
                  <a:gd name="T3" fmla="*/ 17 h 25"/>
                  <a:gd name="T4" fmla="*/ 17 w 32"/>
                  <a:gd name="T5" fmla="*/ 2 h 25"/>
                  <a:gd name="T6" fmla="*/ 25 w 32"/>
                  <a:gd name="T7" fmla="*/ 0 h 25"/>
                  <a:gd name="T8" fmla="*/ 32 w 32"/>
                  <a:gd name="T9" fmla="*/ 12 h 25"/>
                  <a:gd name="T10" fmla="*/ 4 w 32"/>
                  <a:gd name="T11" fmla="*/ 25 h 25"/>
                  <a:gd name="T12" fmla="*/ 4 w 32"/>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32" h="25">
                    <a:moveTo>
                      <a:pt x="4" y="25"/>
                    </a:moveTo>
                    <a:lnTo>
                      <a:pt x="0" y="17"/>
                    </a:lnTo>
                    <a:lnTo>
                      <a:pt x="17" y="2"/>
                    </a:lnTo>
                    <a:lnTo>
                      <a:pt x="25" y="0"/>
                    </a:lnTo>
                    <a:lnTo>
                      <a:pt x="32" y="12"/>
                    </a:lnTo>
                    <a:lnTo>
                      <a:pt x="4" y="25"/>
                    </a:lnTo>
                    <a:lnTo>
                      <a:pt x="4"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50" name="Freeform 34"/>
              <p:cNvSpPr>
                <a:spLocks noChangeAspect="1"/>
              </p:cNvSpPr>
              <p:nvPr/>
            </p:nvSpPr>
            <p:spPr bwMode="auto">
              <a:xfrm>
                <a:off x="3908" y="1938"/>
                <a:ext cx="17" cy="12"/>
              </a:xfrm>
              <a:custGeom>
                <a:avLst/>
                <a:gdLst>
                  <a:gd name="T0" fmla="*/ 0 w 35"/>
                  <a:gd name="T1" fmla="*/ 23 h 23"/>
                  <a:gd name="T2" fmla="*/ 8 w 35"/>
                  <a:gd name="T3" fmla="*/ 11 h 23"/>
                  <a:gd name="T4" fmla="*/ 23 w 35"/>
                  <a:gd name="T5" fmla="*/ 0 h 23"/>
                  <a:gd name="T6" fmla="*/ 35 w 35"/>
                  <a:gd name="T7" fmla="*/ 4 h 23"/>
                  <a:gd name="T8" fmla="*/ 0 w 35"/>
                  <a:gd name="T9" fmla="*/ 23 h 23"/>
                  <a:gd name="T10" fmla="*/ 0 w 35"/>
                  <a:gd name="T11" fmla="*/ 23 h 23"/>
                </a:gdLst>
                <a:ahLst/>
                <a:cxnLst>
                  <a:cxn ang="0">
                    <a:pos x="T0" y="T1"/>
                  </a:cxn>
                  <a:cxn ang="0">
                    <a:pos x="T2" y="T3"/>
                  </a:cxn>
                  <a:cxn ang="0">
                    <a:pos x="T4" y="T5"/>
                  </a:cxn>
                  <a:cxn ang="0">
                    <a:pos x="T6" y="T7"/>
                  </a:cxn>
                  <a:cxn ang="0">
                    <a:pos x="T8" y="T9"/>
                  </a:cxn>
                  <a:cxn ang="0">
                    <a:pos x="T10" y="T11"/>
                  </a:cxn>
                </a:cxnLst>
                <a:rect l="0" t="0" r="r" b="b"/>
                <a:pathLst>
                  <a:path w="35" h="23">
                    <a:moveTo>
                      <a:pt x="0" y="23"/>
                    </a:moveTo>
                    <a:lnTo>
                      <a:pt x="8" y="11"/>
                    </a:lnTo>
                    <a:lnTo>
                      <a:pt x="23" y="0"/>
                    </a:lnTo>
                    <a:lnTo>
                      <a:pt x="35" y="4"/>
                    </a:lnTo>
                    <a:lnTo>
                      <a:pt x="0"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51" name="Freeform 35"/>
              <p:cNvSpPr>
                <a:spLocks noChangeAspect="1"/>
              </p:cNvSpPr>
              <p:nvPr/>
            </p:nvSpPr>
            <p:spPr bwMode="auto">
              <a:xfrm>
                <a:off x="3842" y="1936"/>
                <a:ext cx="14" cy="11"/>
              </a:xfrm>
              <a:custGeom>
                <a:avLst/>
                <a:gdLst>
                  <a:gd name="T0" fmla="*/ 10 w 29"/>
                  <a:gd name="T1" fmla="*/ 23 h 23"/>
                  <a:gd name="T2" fmla="*/ 0 w 29"/>
                  <a:gd name="T3" fmla="*/ 10 h 23"/>
                  <a:gd name="T4" fmla="*/ 8 w 29"/>
                  <a:gd name="T5" fmla="*/ 0 h 23"/>
                  <a:gd name="T6" fmla="*/ 19 w 29"/>
                  <a:gd name="T7" fmla="*/ 0 h 23"/>
                  <a:gd name="T8" fmla="*/ 29 w 29"/>
                  <a:gd name="T9" fmla="*/ 8 h 23"/>
                  <a:gd name="T10" fmla="*/ 21 w 29"/>
                  <a:gd name="T11" fmla="*/ 17 h 23"/>
                  <a:gd name="T12" fmla="*/ 10 w 29"/>
                  <a:gd name="T13" fmla="*/ 23 h 23"/>
                  <a:gd name="T14" fmla="*/ 10 w 29"/>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3">
                    <a:moveTo>
                      <a:pt x="10" y="23"/>
                    </a:moveTo>
                    <a:lnTo>
                      <a:pt x="0" y="10"/>
                    </a:lnTo>
                    <a:lnTo>
                      <a:pt x="8" y="0"/>
                    </a:lnTo>
                    <a:lnTo>
                      <a:pt x="19" y="0"/>
                    </a:lnTo>
                    <a:lnTo>
                      <a:pt x="29" y="8"/>
                    </a:lnTo>
                    <a:lnTo>
                      <a:pt x="21" y="17"/>
                    </a:lnTo>
                    <a:lnTo>
                      <a:pt x="10" y="23"/>
                    </a:lnTo>
                    <a:lnTo>
                      <a:pt x="1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52" name="Freeform 36"/>
              <p:cNvSpPr>
                <a:spLocks noChangeAspect="1"/>
              </p:cNvSpPr>
              <p:nvPr/>
            </p:nvSpPr>
            <p:spPr bwMode="auto">
              <a:xfrm>
                <a:off x="3883" y="1924"/>
                <a:ext cx="19" cy="18"/>
              </a:xfrm>
              <a:custGeom>
                <a:avLst/>
                <a:gdLst>
                  <a:gd name="T0" fmla="*/ 9 w 38"/>
                  <a:gd name="T1" fmla="*/ 37 h 37"/>
                  <a:gd name="T2" fmla="*/ 0 w 38"/>
                  <a:gd name="T3" fmla="*/ 23 h 37"/>
                  <a:gd name="T4" fmla="*/ 28 w 38"/>
                  <a:gd name="T5" fmla="*/ 0 h 37"/>
                  <a:gd name="T6" fmla="*/ 36 w 38"/>
                  <a:gd name="T7" fmla="*/ 6 h 37"/>
                  <a:gd name="T8" fmla="*/ 38 w 38"/>
                  <a:gd name="T9" fmla="*/ 16 h 37"/>
                  <a:gd name="T10" fmla="*/ 9 w 38"/>
                  <a:gd name="T11" fmla="*/ 37 h 37"/>
                  <a:gd name="T12" fmla="*/ 9 w 38"/>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38" h="37">
                    <a:moveTo>
                      <a:pt x="9" y="37"/>
                    </a:moveTo>
                    <a:lnTo>
                      <a:pt x="0" y="23"/>
                    </a:lnTo>
                    <a:lnTo>
                      <a:pt x="28" y="0"/>
                    </a:lnTo>
                    <a:lnTo>
                      <a:pt x="36" y="6"/>
                    </a:lnTo>
                    <a:lnTo>
                      <a:pt x="38" y="16"/>
                    </a:lnTo>
                    <a:lnTo>
                      <a:pt x="9" y="37"/>
                    </a:lnTo>
                    <a:lnTo>
                      <a:pt x="9"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53" name="Freeform 37"/>
              <p:cNvSpPr>
                <a:spLocks noChangeAspect="1"/>
              </p:cNvSpPr>
              <p:nvPr/>
            </p:nvSpPr>
            <p:spPr bwMode="auto">
              <a:xfrm>
                <a:off x="3476" y="1895"/>
                <a:ext cx="46" cy="50"/>
              </a:xfrm>
              <a:custGeom>
                <a:avLst/>
                <a:gdLst>
                  <a:gd name="T0" fmla="*/ 15 w 91"/>
                  <a:gd name="T1" fmla="*/ 48 h 101"/>
                  <a:gd name="T2" fmla="*/ 2 w 91"/>
                  <a:gd name="T3" fmla="*/ 27 h 101"/>
                  <a:gd name="T4" fmla="*/ 0 w 91"/>
                  <a:gd name="T5" fmla="*/ 0 h 101"/>
                  <a:gd name="T6" fmla="*/ 7 w 91"/>
                  <a:gd name="T7" fmla="*/ 16 h 101"/>
                  <a:gd name="T8" fmla="*/ 17 w 91"/>
                  <a:gd name="T9" fmla="*/ 31 h 101"/>
                  <a:gd name="T10" fmla="*/ 28 w 91"/>
                  <a:gd name="T11" fmla="*/ 44 h 101"/>
                  <a:gd name="T12" fmla="*/ 40 w 91"/>
                  <a:gd name="T13" fmla="*/ 56 h 101"/>
                  <a:gd name="T14" fmla="*/ 51 w 91"/>
                  <a:gd name="T15" fmla="*/ 69 h 101"/>
                  <a:gd name="T16" fmla="*/ 62 w 91"/>
                  <a:gd name="T17" fmla="*/ 80 h 101"/>
                  <a:gd name="T18" fmla="*/ 76 w 91"/>
                  <a:gd name="T19" fmla="*/ 90 h 101"/>
                  <a:gd name="T20" fmla="*/ 91 w 91"/>
                  <a:gd name="T21" fmla="*/ 101 h 101"/>
                  <a:gd name="T22" fmla="*/ 72 w 91"/>
                  <a:gd name="T23" fmla="*/ 97 h 101"/>
                  <a:gd name="T24" fmla="*/ 49 w 91"/>
                  <a:gd name="T25" fmla="*/ 82 h 101"/>
                  <a:gd name="T26" fmla="*/ 40 w 91"/>
                  <a:gd name="T27" fmla="*/ 73 h 101"/>
                  <a:gd name="T28" fmla="*/ 30 w 91"/>
                  <a:gd name="T29" fmla="*/ 63 h 101"/>
                  <a:gd name="T30" fmla="*/ 15 w 91"/>
                  <a:gd name="T31" fmla="*/ 48 h 101"/>
                  <a:gd name="T32" fmla="*/ 15 w 91"/>
                  <a:gd name="T33" fmla="*/ 4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 h="101">
                    <a:moveTo>
                      <a:pt x="15" y="48"/>
                    </a:moveTo>
                    <a:lnTo>
                      <a:pt x="2" y="27"/>
                    </a:lnTo>
                    <a:lnTo>
                      <a:pt x="0" y="0"/>
                    </a:lnTo>
                    <a:lnTo>
                      <a:pt x="7" y="16"/>
                    </a:lnTo>
                    <a:lnTo>
                      <a:pt x="17" y="31"/>
                    </a:lnTo>
                    <a:lnTo>
                      <a:pt x="28" y="44"/>
                    </a:lnTo>
                    <a:lnTo>
                      <a:pt x="40" y="56"/>
                    </a:lnTo>
                    <a:lnTo>
                      <a:pt x="51" y="69"/>
                    </a:lnTo>
                    <a:lnTo>
                      <a:pt x="62" y="80"/>
                    </a:lnTo>
                    <a:lnTo>
                      <a:pt x="76" y="90"/>
                    </a:lnTo>
                    <a:lnTo>
                      <a:pt x="91" y="101"/>
                    </a:lnTo>
                    <a:lnTo>
                      <a:pt x="72" y="97"/>
                    </a:lnTo>
                    <a:lnTo>
                      <a:pt x="49" y="82"/>
                    </a:lnTo>
                    <a:lnTo>
                      <a:pt x="40" y="73"/>
                    </a:lnTo>
                    <a:lnTo>
                      <a:pt x="30" y="63"/>
                    </a:lnTo>
                    <a:lnTo>
                      <a:pt x="15" y="48"/>
                    </a:lnTo>
                    <a:lnTo>
                      <a:pt x="15"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54" name="Freeform 38"/>
              <p:cNvSpPr>
                <a:spLocks noChangeAspect="1"/>
              </p:cNvSpPr>
              <p:nvPr/>
            </p:nvSpPr>
            <p:spPr bwMode="auto">
              <a:xfrm>
                <a:off x="3480" y="1880"/>
                <a:ext cx="57" cy="67"/>
              </a:xfrm>
              <a:custGeom>
                <a:avLst/>
                <a:gdLst>
                  <a:gd name="T0" fmla="*/ 114 w 114"/>
                  <a:gd name="T1" fmla="*/ 133 h 133"/>
                  <a:gd name="T2" fmla="*/ 99 w 114"/>
                  <a:gd name="T3" fmla="*/ 122 h 133"/>
                  <a:gd name="T4" fmla="*/ 84 w 114"/>
                  <a:gd name="T5" fmla="*/ 108 h 133"/>
                  <a:gd name="T6" fmla="*/ 69 w 114"/>
                  <a:gd name="T7" fmla="*/ 97 h 133"/>
                  <a:gd name="T8" fmla="*/ 54 w 114"/>
                  <a:gd name="T9" fmla="*/ 84 h 133"/>
                  <a:gd name="T10" fmla="*/ 40 w 114"/>
                  <a:gd name="T11" fmla="*/ 70 h 133"/>
                  <a:gd name="T12" fmla="*/ 27 w 114"/>
                  <a:gd name="T13" fmla="*/ 55 h 133"/>
                  <a:gd name="T14" fmla="*/ 14 w 114"/>
                  <a:gd name="T15" fmla="*/ 42 h 133"/>
                  <a:gd name="T16" fmla="*/ 2 w 114"/>
                  <a:gd name="T17" fmla="*/ 25 h 133"/>
                  <a:gd name="T18" fmla="*/ 0 w 114"/>
                  <a:gd name="T19" fmla="*/ 17 h 133"/>
                  <a:gd name="T20" fmla="*/ 4 w 114"/>
                  <a:gd name="T21" fmla="*/ 9 h 133"/>
                  <a:gd name="T22" fmla="*/ 12 w 114"/>
                  <a:gd name="T23" fmla="*/ 2 h 133"/>
                  <a:gd name="T24" fmla="*/ 19 w 114"/>
                  <a:gd name="T25" fmla="*/ 0 h 133"/>
                  <a:gd name="T26" fmla="*/ 25 w 114"/>
                  <a:gd name="T27" fmla="*/ 13 h 133"/>
                  <a:gd name="T28" fmla="*/ 36 w 114"/>
                  <a:gd name="T29" fmla="*/ 28 h 133"/>
                  <a:gd name="T30" fmla="*/ 52 w 114"/>
                  <a:gd name="T31" fmla="*/ 47 h 133"/>
                  <a:gd name="T32" fmla="*/ 69 w 114"/>
                  <a:gd name="T33" fmla="*/ 68 h 133"/>
                  <a:gd name="T34" fmla="*/ 84 w 114"/>
                  <a:gd name="T35" fmla="*/ 89 h 133"/>
                  <a:gd name="T36" fmla="*/ 99 w 114"/>
                  <a:gd name="T37" fmla="*/ 108 h 133"/>
                  <a:gd name="T38" fmla="*/ 114 w 114"/>
                  <a:gd name="T39" fmla="*/ 133 h 133"/>
                  <a:gd name="T40" fmla="*/ 114 w 114"/>
                  <a:gd name="T41"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4" h="133">
                    <a:moveTo>
                      <a:pt x="114" y="133"/>
                    </a:moveTo>
                    <a:lnTo>
                      <a:pt x="99" y="122"/>
                    </a:lnTo>
                    <a:lnTo>
                      <a:pt x="84" y="108"/>
                    </a:lnTo>
                    <a:lnTo>
                      <a:pt x="69" y="97"/>
                    </a:lnTo>
                    <a:lnTo>
                      <a:pt x="54" y="84"/>
                    </a:lnTo>
                    <a:lnTo>
                      <a:pt x="40" y="70"/>
                    </a:lnTo>
                    <a:lnTo>
                      <a:pt x="27" y="55"/>
                    </a:lnTo>
                    <a:lnTo>
                      <a:pt x="14" y="42"/>
                    </a:lnTo>
                    <a:lnTo>
                      <a:pt x="2" y="25"/>
                    </a:lnTo>
                    <a:lnTo>
                      <a:pt x="0" y="17"/>
                    </a:lnTo>
                    <a:lnTo>
                      <a:pt x="4" y="9"/>
                    </a:lnTo>
                    <a:lnTo>
                      <a:pt x="12" y="2"/>
                    </a:lnTo>
                    <a:lnTo>
                      <a:pt x="19" y="0"/>
                    </a:lnTo>
                    <a:lnTo>
                      <a:pt x="25" y="13"/>
                    </a:lnTo>
                    <a:lnTo>
                      <a:pt x="36" y="28"/>
                    </a:lnTo>
                    <a:lnTo>
                      <a:pt x="52" y="47"/>
                    </a:lnTo>
                    <a:lnTo>
                      <a:pt x="69" y="68"/>
                    </a:lnTo>
                    <a:lnTo>
                      <a:pt x="84" y="89"/>
                    </a:lnTo>
                    <a:lnTo>
                      <a:pt x="99" y="108"/>
                    </a:lnTo>
                    <a:lnTo>
                      <a:pt x="114" y="133"/>
                    </a:lnTo>
                    <a:lnTo>
                      <a:pt x="114" y="1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55" name="Freeform 39"/>
              <p:cNvSpPr>
                <a:spLocks noChangeAspect="1"/>
              </p:cNvSpPr>
              <p:nvPr/>
            </p:nvSpPr>
            <p:spPr bwMode="auto">
              <a:xfrm>
                <a:off x="3827" y="1922"/>
                <a:ext cx="12" cy="12"/>
              </a:xfrm>
              <a:custGeom>
                <a:avLst/>
                <a:gdLst>
                  <a:gd name="T0" fmla="*/ 0 w 25"/>
                  <a:gd name="T1" fmla="*/ 5 h 22"/>
                  <a:gd name="T2" fmla="*/ 6 w 25"/>
                  <a:gd name="T3" fmla="*/ 0 h 22"/>
                  <a:gd name="T4" fmla="*/ 17 w 25"/>
                  <a:gd name="T5" fmla="*/ 3 h 22"/>
                  <a:gd name="T6" fmla="*/ 25 w 25"/>
                  <a:gd name="T7" fmla="*/ 13 h 22"/>
                  <a:gd name="T8" fmla="*/ 15 w 25"/>
                  <a:gd name="T9" fmla="*/ 22 h 22"/>
                  <a:gd name="T10" fmla="*/ 6 w 25"/>
                  <a:gd name="T11" fmla="*/ 15 h 22"/>
                  <a:gd name="T12" fmla="*/ 0 w 25"/>
                  <a:gd name="T13" fmla="*/ 5 h 22"/>
                  <a:gd name="T14" fmla="*/ 0 w 25"/>
                  <a:gd name="T15" fmla="*/ 5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2">
                    <a:moveTo>
                      <a:pt x="0" y="5"/>
                    </a:moveTo>
                    <a:lnTo>
                      <a:pt x="6" y="0"/>
                    </a:lnTo>
                    <a:lnTo>
                      <a:pt x="17" y="3"/>
                    </a:lnTo>
                    <a:lnTo>
                      <a:pt x="25" y="13"/>
                    </a:lnTo>
                    <a:lnTo>
                      <a:pt x="15" y="22"/>
                    </a:lnTo>
                    <a:lnTo>
                      <a:pt x="6" y="15"/>
                    </a:lnTo>
                    <a:lnTo>
                      <a:pt x="0" y="5"/>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56" name="Freeform 40"/>
              <p:cNvSpPr>
                <a:spLocks noChangeAspect="1"/>
              </p:cNvSpPr>
              <p:nvPr/>
            </p:nvSpPr>
            <p:spPr bwMode="auto">
              <a:xfrm>
                <a:off x="3858" y="1912"/>
                <a:ext cx="21" cy="17"/>
              </a:xfrm>
              <a:custGeom>
                <a:avLst/>
                <a:gdLst>
                  <a:gd name="T0" fmla="*/ 13 w 41"/>
                  <a:gd name="T1" fmla="*/ 34 h 34"/>
                  <a:gd name="T2" fmla="*/ 0 w 41"/>
                  <a:gd name="T3" fmla="*/ 21 h 34"/>
                  <a:gd name="T4" fmla="*/ 11 w 41"/>
                  <a:gd name="T5" fmla="*/ 9 h 34"/>
                  <a:gd name="T6" fmla="*/ 22 w 41"/>
                  <a:gd name="T7" fmla="*/ 0 h 34"/>
                  <a:gd name="T8" fmla="*/ 41 w 41"/>
                  <a:gd name="T9" fmla="*/ 11 h 34"/>
                  <a:gd name="T10" fmla="*/ 13 w 41"/>
                  <a:gd name="T11" fmla="*/ 34 h 34"/>
                  <a:gd name="T12" fmla="*/ 13 w 41"/>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41" h="34">
                    <a:moveTo>
                      <a:pt x="13" y="34"/>
                    </a:moveTo>
                    <a:lnTo>
                      <a:pt x="0" y="21"/>
                    </a:lnTo>
                    <a:lnTo>
                      <a:pt x="11" y="9"/>
                    </a:lnTo>
                    <a:lnTo>
                      <a:pt x="22" y="0"/>
                    </a:lnTo>
                    <a:lnTo>
                      <a:pt x="41" y="11"/>
                    </a:lnTo>
                    <a:lnTo>
                      <a:pt x="13" y="34"/>
                    </a:lnTo>
                    <a:lnTo>
                      <a:pt x="13"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57" name="Freeform 41"/>
              <p:cNvSpPr>
                <a:spLocks noChangeAspect="1"/>
              </p:cNvSpPr>
              <p:nvPr/>
            </p:nvSpPr>
            <p:spPr bwMode="auto">
              <a:xfrm>
                <a:off x="3512" y="1862"/>
                <a:ext cx="61" cy="64"/>
              </a:xfrm>
              <a:custGeom>
                <a:avLst/>
                <a:gdLst>
                  <a:gd name="T0" fmla="*/ 0 w 122"/>
                  <a:gd name="T1" fmla="*/ 0 h 127"/>
                  <a:gd name="T2" fmla="*/ 13 w 122"/>
                  <a:gd name="T3" fmla="*/ 4 h 127"/>
                  <a:gd name="T4" fmla="*/ 27 w 122"/>
                  <a:gd name="T5" fmla="*/ 13 h 127"/>
                  <a:gd name="T6" fmla="*/ 38 w 122"/>
                  <a:gd name="T7" fmla="*/ 28 h 127"/>
                  <a:gd name="T8" fmla="*/ 51 w 122"/>
                  <a:gd name="T9" fmla="*/ 47 h 127"/>
                  <a:gd name="T10" fmla="*/ 65 w 122"/>
                  <a:gd name="T11" fmla="*/ 66 h 127"/>
                  <a:gd name="T12" fmla="*/ 82 w 122"/>
                  <a:gd name="T13" fmla="*/ 87 h 127"/>
                  <a:gd name="T14" fmla="*/ 89 w 122"/>
                  <a:gd name="T15" fmla="*/ 97 h 127"/>
                  <a:gd name="T16" fmla="*/ 99 w 122"/>
                  <a:gd name="T17" fmla="*/ 104 h 127"/>
                  <a:gd name="T18" fmla="*/ 110 w 122"/>
                  <a:gd name="T19" fmla="*/ 114 h 127"/>
                  <a:gd name="T20" fmla="*/ 122 w 122"/>
                  <a:gd name="T21" fmla="*/ 120 h 127"/>
                  <a:gd name="T22" fmla="*/ 122 w 122"/>
                  <a:gd name="T23" fmla="*/ 127 h 127"/>
                  <a:gd name="T24" fmla="*/ 95 w 122"/>
                  <a:gd name="T25" fmla="*/ 114 h 127"/>
                  <a:gd name="T26" fmla="*/ 82 w 122"/>
                  <a:gd name="T27" fmla="*/ 106 h 127"/>
                  <a:gd name="T28" fmla="*/ 70 w 122"/>
                  <a:gd name="T29" fmla="*/ 97 h 127"/>
                  <a:gd name="T30" fmla="*/ 59 w 122"/>
                  <a:gd name="T31" fmla="*/ 89 h 127"/>
                  <a:gd name="T32" fmla="*/ 49 w 122"/>
                  <a:gd name="T33" fmla="*/ 80 h 127"/>
                  <a:gd name="T34" fmla="*/ 34 w 122"/>
                  <a:gd name="T35" fmla="*/ 59 h 127"/>
                  <a:gd name="T36" fmla="*/ 21 w 122"/>
                  <a:gd name="T37" fmla="*/ 42 h 127"/>
                  <a:gd name="T38" fmla="*/ 9 w 122"/>
                  <a:gd name="T39" fmla="*/ 25 h 127"/>
                  <a:gd name="T40" fmla="*/ 0 w 122"/>
                  <a:gd name="T41" fmla="*/ 0 h 127"/>
                  <a:gd name="T42" fmla="*/ 0 w 122"/>
                  <a:gd name="T43"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2" h="127">
                    <a:moveTo>
                      <a:pt x="0" y="0"/>
                    </a:moveTo>
                    <a:lnTo>
                      <a:pt x="13" y="4"/>
                    </a:lnTo>
                    <a:lnTo>
                      <a:pt x="27" y="13"/>
                    </a:lnTo>
                    <a:lnTo>
                      <a:pt x="38" y="28"/>
                    </a:lnTo>
                    <a:lnTo>
                      <a:pt x="51" y="47"/>
                    </a:lnTo>
                    <a:lnTo>
                      <a:pt x="65" y="66"/>
                    </a:lnTo>
                    <a:lnTo>
                      <a:pt x="82" y="87"/>
                    </a:lnTo>
                    <a:lnTo>
                      <a:pt x="89" y="97"/>
                    </a:lnTo>
                    <a:lnTo>
                      <a:pt x="99" y="104"/>
                    </a:lnTo>
                    <a:lnTo>
                      <a:pt x="110" y="114"/>
                    </a:lnTo>
                    <a:lnTo>
                      <a:pt x="122" y="120"/>
                    </a:lnTo>
                    <a:lnTo>
                      <a:pt x="122" y="127"/>
                    </a:lnTo>
                    <a:lnTo>
                      <a:pt x="95" y="114"/>
                    </a:lnTo>
                    <a:lnTo>
                      <a:pt x="82" y="106"/>
                    </a:lnTo>
                    <a:lnTo>
                      <a:pt x="70" y="97"/>
                    </a:lnTo>
                    <a:lnTo>
                      <a:pt x="59" y="89"/>
                    </a:lnTo>
                    <a:lnTo>
                      <a:pt x="49" y="80"/>
                    </a:lnTo>
                    <a:lnTo>
                      <a:pt x="34" y="59"/>
                    </a:lnTo>
                    <a:lnTo>
                      <a:pt x="21" y="42"/>
                    </a:lnTo>
                    <a:lnTo>
                      <a:pt x="9" y="25"/>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58" name="Freeform 42"/>
              <p:cNvSpPr>
                <a:spLocks noChangeAspect="1"/>
              </p:cNvSpPr>
              <p:nvPr/>
            </p:nvSpPr>
            <p:spPr bwMode="auto">
              <a:xfrm>
                <a:off x="3929" y="1902"/>
                <a:ext cx="20" cy="26"/>
              </a:xfrm>
              <a:custGeom>
                <a:avLst/>
                <a:gdLst>
                  <a:gd name="T0" fmla="*/ 19 w 42"/>
                  <a:gd name="T1" fmla="*/ 51 h 51"/>
                  <a:gd name="T2" fmla="*/ 0 w 42"/>
                  <a:gd name="T3" fmla="*/ 42 h 51"/>
                  <a:gd name="T4" fmla="*/ 23 w 42"/>
                  <a:gd name="T5" fmla="*/ 0 h 51"/>
                  <a:gd name="T6" fmla="*/ 32 w 42"/>
                  <a:gd name="T7" fmla="*/ 5 h 51"/>
                  <a:gd name="T8" fmla="*/ 42 w 42"/>
                  <a:gd name="T9" fmla="*/ 13 h 51"/>
                  <a:gd name="T10" fmla="*/ 36 w 42"/>
                  <a:gd name="T11" fmla="*/ 38 h 51"/>
                  <a:gd name="T12" fmla="*/ 29 w 42"/>
                  <a:gd name="T13" fmla="*/ 47 h 51"/>
                  <a:gd name="T14" fmla="*/ 19 w 42"/>
                  <a:gd name="T15" fmla="*/ 51 h 51"/>
                  <a:gd name="T16" fmla="*/ 19 w 42"/>
                  <a:gd name="T1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51">
                    <a:moveTo>
                      <a:pt x="19" y="51"/>
                    </a:moveTo>
                    <a:lnTo>
                      <a:pt x="0" y="42"/>
                    </a:lnTo>
                    <a:lnTo>
                      <a:pt x="23" y="0"/>
                    </a:lnTo>
                    <a:lnTo>
                      <a:pt x="32" y="5"/>
                    </a:lnTo>
                    <a:lnTo>
                      <a:pt x="42" y="13"/>
                    </a:lnTo>
                    <a:lnTo>
                      <a:pt x="36" y="38"/>
                    </a:lnTo>
                    <a:lnTo>
                      <a:pt x="29" y="47"/>
                    </a:lnTo>
                    <a:lnTo>
                      <a:pt x="19" y="51"/>
                    </a:lnTo>
                    <a:lnTo>
                      <a:pt x="19"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59" name="Freeform 43"/>
              <p:cNvSpPr>
                <a:spLocks noChangeAspect="1"/>
              </p:cNvSpPr>
              <p:nvPr/>
            </p:nvSpPr>
            <p:spPr bwMode="auto">
              <a:xfrm>
                <a:off x="3495" y="1875"/>
                <a:ext cx="51" cy="56"/>
              </a:xfrm>
              <a:custGeom>
                <a:avLst/>
                <a:gdLst>
                  <a:gd name="T0" fmla="*/ 51 w 100"/>
                  <a:gd name="T1" fmla="*/ 77 h 112"/>
                  <a:gd name="T2" fmla="*/ 0 w 100"/>
                  <a:gd name="T3" fmla="*/ 7 h 112"/>
                  <a:gd name="T4" fmla="*/ 13 w 100"/>
                  <a:gd name="T5" fmla="*/ 0 h 112"/>
                  <a:gd name="T6" fmla="*/ 28 w 100"/>
                  <a:gd name="T7" fmla="*/ 3 h 112"/>
                  <a:gd name="T8" fmla="*/ 34 w 100"/>
                  <a:gd name="T9" fmla="*/ 19 h 112"/>
                  <a:gd name="T10" fmla="*/ 43 w 100"/>
                  <a:gd name="T11" fmla="*/ 32 h 112"/>
                  <a:gd name="T12" fmla="*/ 53 w 100"/>
                  <a:gd name="T13" fmla="*/ 45 h 112"/>
                  <a:gd name="T14" fmla="*/ 64 w 100"/>
                  <a:gd name="T15" fmla="*/ 58 h 112"/>
                  <a:gd name="T16" fmla="*/ 76 w 100"/>
                  <a:gd name="T17" fmla="*/ 72 h 112"/>
                  <a:gd name="T18" fmla="*/ 87 w 100"/>
                  <a:gd name="T19" fmla="*/ 85 h 112"/>
                  <a:gd name="T20" fmla="*/ 100 w 100"/>
                  <a:gd name="T21" fmla="*/ 112 h 112"/>
                  <a:gd name="T22" fmla="*/ 91 w 100"/>
                  <a:gd name="T23" fmla="*/ 108 h 112"/>
                  <a:gd name="T24" fmla="*/ 78 w 100"/>
                  <a:gd name="T25" fmla="*/ 95 h 112"/>
                  <a:gd name="T26" fmla="*/ 72 w 100"/>
                  <a:gd name="T27" fmla="*/ 89 h 112"/>
                  <a:gd name="T28" fmla="*/ 64 w 100"/>
                  <a:gd name="T29" fmla="*/ 83 h 112"/>
                  <a:gd name="T30" fmla="*/ 51 w 100"/>
                  <a:gd name="T31" fmla="*/ 77 h 112"/>
                  <a:gd name="T32" fmla="*/ 51 w 100"/>
                  <a:gd name="T33" fmla="*/ 7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 h="112">
                    <a:moveTo>
                      <a:pt x="51" y="77"/>
                    </a:moveTo>
                    <a:lnTo>
                      <a:pt x="0" y="7"/>
                    </a:lnTo>
                    <a:lnTo>
                      <a:pt x="13" y="0"/>
                    </a:lnTo>
                    <a:lnTo>
                      <a:pt x="28" y="3"/>
                    </a:lnTo>
                    <a:lnTo>
                      <a:pt x="34" y="19"/>
                    </a:lnTo>
                    <a:lnTo>
                      <a:pt x="43" y="32"/>
                    </a:lnTo>
                    <a:lnTo>
                      <a:pt x="53" y="45"/>
                    </a:lnTo>
                    <a:lnTo>
                      <a:pt x="64" y="58"/>
                    </a:lnTo>
                    <a:lnTo>
                      <a:pt x="76" y="72"/>
                    </a:lnTo>
                    <a:lnTo>
                      <a:pt x="87" y="85"/>
                    </a:lnTo>
                    <a:lnTo>
                      <a:pt x="100" y="112"/>
                    </a:lnTo>
                    <a:lnTo>
                      <a:pt x="91" y="108"/>
                    </a:lnTo>
                    <a:lnTo>
                      <a:pt x="78" y="95"/>
                    </a:lnTo>
                    <a:lnTo>
                      <a:pt x="72" y="89"/>
                    </a:lnTo>
                    <a:lnTo>
                      <a:pt x="64" y="83"/>
                    </a:lnTo>
                    <a:lnTo>
                      <a:pt x="51" y="77"/>
                    </a:lnTo>
                    <a:lnTo>
                      <a:pt x="51"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60" name="Freeform 44"/>
              <p:cNvSpPr>
                <a:spLocks noChangeAspect="1"/>
              </p:cNvSpPr>
              <p:nvPr/>
            </p:nvSpPr>
            <p:spPr bwMode="auto">
              <a:xfrm>
                <a:off x="3840" y="1899"/>
                <a:ext cx="17" cy="19"/>
              </a:xfrm>
              <a:custGeom>
                <a:avLst/>
                <a:gdLst>
                  <a:gd name="T0" fmla="*/ 16 w 35"/>
                  <a:gd name="T1" fmla="*/ 36 h 36"/>
                  <a:gd name="T2" fmla="*/ 0 w 35"/>
                  <a:gd name="T3" fmla="*/ 21 h 36"/>
                  <a:gd name="T4" fmla="*/ 6 w 35"/>
                  <a:gd name="T5" fmla="*/ 11 h 36"/>
                  <a:gd name="T6" fmla="*/ 16 w 35"/>
                  <a:gd name="T7" fmla="*/ 0 h 36"/>
                  <a:gd name="T8" fmla="*/ 35 w 35"/>
                  <a:gd name="T9" fmla="*/ 17 h 36"/>
                  <a:gd name="T10" fmla="*/ 16 w 35"/>
                  <a:gd name="T11" fmla="*/ 36 h 36"/>
                  <a:gd name="T12" fmla="*/ 16 w 35"/>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35" h="36">
                    <a:moveTo>
                      <a:pt x="16" y="36"/>
                    </a:moveTo>
                    <a:lnTo>
                      <a:pt x="0" y="21"/>
                    </a:lnTo>
                    <a:lnTo>
                      <a:pt x="6" y="11"/>
                    </a:lnTo>
                    <a:lnTo>
                      <a:pt x="16" y="0"/>
                    </a:lnTo>
                    <a:lnTo>
                      <a:pt x="35" y="17"/>
                    </a:lnTo>
                    <a:lnTo>
                      <a:pt x="16" y="36"/>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61" name="Freeform 45"/>
              <p:cNvSpPr>
                <a:spLocks noChangeAspect="1"/>
              </p:cNvSpPr>
              <p:nvPr/>
            </p:nvSpPr>
            <p:spPr bwMode="auto">
              <a:xfrm>
                <a:off x="3904" y="1886"/>
                <a:ext cx="24" cy="29"/>
              </a:xfrm>
              <a:custGeom>
                <a:avLst/>
                <a:gdLst>
                  <a:gd name="T0" fmla="*/ 17 w 47"/>
                  <a:gd name="T1" fmla="*/ 57 h 57"/>
                  <a:gd name="T2" fmla="*/ 0 w 47"/>
                  <a:gd name="T3" fmla="*/ 48 h 57"/>
                  <a:gd name="T4" fmla="*/ 2 w 47"/>
                  <a:gd name="T5" fmla="*/ 36 h 57"/>
                  <a:gd name="T6" fmla="*/ 11 w 47"/>
                  <a:gd name="T7" fmla="*/ 25 h 57"/>
                  <a:gd name="T8" fmla="*/ 21 w 47"/>
                  <a:gd name="T9" fmla="*/ 10 h 57"/>
                  <a:gd name="T10" fmla="*/ 26 w 47"/>
                  <a:gd name="T11" fmla="*/ 0 h 57"/>
                  <a:gd name="T12" fmla="*/ 47 w 47"/>
                  <a:gd name="T13" fmla="*/ 14 h 57"/>
                  <a:gd name="T14" fmla="*/ 17 w 47"/>
                  <a:gd name="T15" fmla="*/ 57 h 57"/>
                  <a:gd name="T16" fmla="*/ 17 w 47"/>
                  <a:gd name="T1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57">
                    <a:moveTo>
                      <a:pt x="17" y="57"/>
                    </a:moveTo>
                    <a:lnTo>
                      <a:pt x="0" y="48"/>
                    </a:lnTo>
                    <a:lnTo>
                      <a:pt x="2" y="36"/>
                    </a:lnTo>
                    <a:lnTo>
                      <a:pt x="11" y="25"/>
                    </a:lnTo>
                    <a:lnTo>
                      <a:pt x="21" y="10"/>
                    </a:lnTo>
                    <a:lnTo>
                      <a:pt x="26" y="0"/>
                    </a:lnTo>
                    <a:lnTo>
                      <a:pt x="47" y="14"/>
                    </a:lnTo>
                    <a:lnTo>
                      <a:pt x="17" y="57"/>
                    </a:lnTo>
                    <a:lnTo>
                      <a:pt x="17"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62" name="Freeform 46"/>
              <p:cNvSpPr>
                <a:spLocks noChangeAspect="1"/>
              </p:cNvSpPr>
              <p:nvPr/>
            </p:nvSpPr>
            <p:spPr bwMode="auto">
              <a:xfrm>
                <a:off x="3680" y="1819"/>
                <a:ext cx="123" cy="101"/>
              </a:xfrm>
              <a:custGeom>
                <a:avLst/>
                <a:gdLst>
                  <a:gd name="T0" fmla="*/ 55 w 247"/>
                  <a:gd name="T1" fmla="*/ 204 h 204"/>
                  <a:gd name="T2" fmla="*/ 93 w 247"/>
                  <a:gd name="T3" fmla="*/ 192 h 204"/>
                  <a:gd name="T4" fmla="*/ 112 w 247"/>
                  <a:gd name="T5" fmla="*/ 185 h 204"/>
                  <a:gd name="T6" fmla="*/ 131 w 247"/>
                  <a:gd name="T7" fmla="*/ 173 h 204"/>
                  <a:gd name="T8" fmla="*/ 150 w 247"/>
                  <a:gd name="T9" fmla="*/ 162 h 204"/>
                  <a:gd name="T10" fmla="*/ 168 w 247"/>
                  <a:gd name="T11" fmla="*/ 149 h 204"/>
                  <a:gd name="T12" fmla="*/ 190 w 247"/>
                  <a:gd name="T13" fmla="*/ 120 h 204"/>
                  <a:gd name="T14" fmla="*/ 188 w 247"/>
                  <a:gd name="T15" fmla="*/ 114 h 204"/>
                  <a:gd name="T16" fmla="*/ 181 w 247"/>
                  <a:gd name="T17" fmla="*/ 113 h 204"/>
                  <a:gd name="T18" fmla="*/ 173 w 247"/>
                  <a:gd name="T19" fmla="*/ 120 h 204"/>
                  <a:gd name="T20" fmla="*/ 166 w 247"/>
                  <a:gd name="T21" fmla="*/ 128 h 204"/>
                  <a:gd name="T22" fmla="*/ 156 w 247"/>
                  <a:gd name="T23" fmla="*/ 133 h 204"/>
                  <a:gd name="T24" fmla="*/ 149 w 247"/>
                  <a:gd name="T25" fmla="*/ 141 h 204"/>
                  <a:gd name="T26" fmla="*/ 141 w 247"/>
                  <a:gd name="T27" fmla="*/ 149 h 204"/>
                  <a:gd name="T28" fmla="*/ 131 w 247"/>
                  <a:gd name="T29" fmla="*/ 154 h 204"/>
                  <a:gd name="T30" fmla="*/ 124 w 247"/>
                  <a:gd name="T31" fmla="*/ 162 h 204"/>
                  <a:gd name="T32" fmla="*/ 114 w 247"/>
                  <a:gd name="T33" fmla="*/ 168 h 204"/>
                  <a:gd name="T34" fmla="*/ 95 w 247"/>
                  <a:gd name="T35" fmla="*/ 179 h 204"/>
                  <a:gd name="T36" fmla="*/ 76 w 247"/>
                  <a:gd name="T37" fmla="*/ 187 h 204"/>
                  <a:gd name="T38" fmla="*/ 54 w 247"/>
                  <a:gd name="T39" fmla="*/ 190 h 204"/>
                  <a:gd name="T40" fmla="*/ 31 w 247"/>
                  <a:gd name="T41" fmla="*/ 192 h 204"/>
                  <a:gd name="T42" fmla="*/ 21 w 247"/>
                  <a:gd name="T43" fmla="*/ 190 h 204"/>
                  <a:gd name="T44" fmla="*/ 73 w 247"/>
                  <a:gd name="T45" fmla="*/ 175 h 204"/>
                  <a:gd name="T46" fmla="*/ 109 w 247"/>
                  <a:gd name="T47" fmla="*/ 156 h 204"/>
                  <a:gd name="T48" fmla="*/ 122 w 247"/>
                  <a:gd name="T49" fmla="*/ 145 h 204"/>
                  <a:gd name="T50" fmla="*/ 133 w 247"/>
                  <a:gd name="T51" fmla="*/ 132 h 204"/>
                  <a:gd name="T52" fmla="*/ 152 w 247"/>
                  <a:gd name="T53" fmla="*/ 105 h 204"/>
                  <a:gd name="T54" fmla="*/ 143 w 247"/>
                  <a:gd name="T55" fmla="*/ 114 h 204"/>
                  <a:gd name="T56" fmla="*/ 133 w 247"/>
                  <a:gd name="T57" fmla="*/ 124 h 204"/>
                  <a:gd name="T58" fmla="*/ 124 w 247"/>
                  <a:gd name="T59" fmla="*/ 133 h 204"/>
                  <a:gd name="T60" fmla="*/ 114 w 247"/>
                  <a:gd name="T61" fmla="*/ 139 h 204"/>
                  <a:gd name="T62" fmla="*/ 105 w 247"/>
                  <a:gd name="T63" fmla="*/ 147 h 204"/>
                  <a:gd name="T64" fmla="*/ 95 w 247"/>
                  <a:gd name="T65" fmla="*/ 152 h 204"/>
                  <a:gd name="T66" fmla="*/ 76 w 247"/>
                  <a:gd name="T67" fmla="*/ 164 h 204"/>
                  <a:gd name="T68" fmla="*/ 57 w 247"/>
                  <a:gd name="T69" fmla="*/ 171 h 204"/>
                  <a:gd name="T70" fmla="*/ 38 w 247"/>
                  <a:gd name="T71" fmla="*/ 177 h 204"/>
                  <a:gd name="T72" fmla="*/ 0 w 247"/>
                  <a:gd name="T73" fmla="*/ 179 h 204"/>
                  <a:gd name="T74" fmla="*/ 25 w 247"/>
                  <a:gd name="T75" fmla="*/ 162 h 204"/>
                  <a:gd name="T76" fmla="*/ 61 w 247"/>
                  <a:gd name="T77" fmla="*/ 154 h 204"/>
                  <a:gd name="T78" fmla="*/ 92 w 247"/>
                  <a:gd name="T79" fmla="*/ 135 h 204"/>
                  <a:gd name="T80" fmla="*/ 116 w 247"/>
                  <a:gd name="T81" fmla="*/ 109 h 204"/>
                  <a:gd name="T82" fmla="*/ 126 w 247"/>
                  <a:gd name="T83" fmla="*/ 94 h 204"/>
                  <a:gd name="T84" fmla="*/ 133 w 247"/>
                  <a:gd name="T85" fmla="*/ 78 h 204"/>
                  <a:gd name="T86" fmla="*/ 147 w 247"/>
                  <a:gd name="T87" fmla="*/ 50 h 204"/>
                  <a:gd name="T88" fmla="*/ 156 w 247"/>
                  <a:gd name="T89" fmla="*/ 23 h 204"/>
                  <a:gd name="T90" fmla="*/ 162 w 247"/>
                  <a:gd name="T91" fmla="*/ 6 h 204"/>
                  <a:gd name="T92" fmla="*/ 166 w 247"/>
                  <a:gd name="T93" fmla="*/ 0 h 204"/>
                  <a:gd name="T94" fmla="*/ 207 w 247"/>
                  <a:gd name="T95" fmla="*/ 14 h 204"/>
                  <a:gd name="T96" fmla="*/ 247 w 247"/>
                  <a:gd name="T97" fmla="*/ 31 h 204"/>
                  <a:gd name="T98" fmla="*/ 245 w 247"/>
                  <a:gd name="T99" fmla="*/ 54 h 204"/>
                  <a:gd name="T100" fmla="*/ 236 w 247"/>
                  <a:gd name="T101" fmla="*/ 82 h 204"/>
                  <a:gd name="T102" fmla="*/ 228 w 247"/>
                  <a:gd name="T103" fmla="*/ 95 h 204"/>
                  <a:gd name="T104" fmla="*/ 219 w 247"/>
                  <a:gd name="T105" fmla="*/ 111 h 204"/>
                  <a:gd name="T106" fmla="*/ 209 w 247"/>
                  <a:gd name="T107" fmla="*/ 126 h 204"/>
                  <a:gd name="T108" fmla="*/ 198 w 247"/>
                  <a:gd name="T109" fmla="*/ 139 h 204"/>
                  <a:gd name="T110" fmla="*/ 185 w 247"/>
                  <a:gd name="T111" fmla="*/ 152 h 204"/>
                  <a:gd name="T112" fmla="*/ 171 w 247"/>
                  <a:gd name="T113" fmla="*/ 164 h 204"/>
                  <a:gd name="T114" fmla="*/ 154 w 247"/>
                  <a:gd name="T115" fmla="*/ 175 h 204"/>
                  <a:gd name="T116" fmla="*/ 137 w 247"/>
                  <a:gd name="T117" fmla="*/ 185 h 204"/>
                  <a:gd name="T118" fmla="*/ 120 w 247"/>
                  <a:gd name="T119" fmla="*/ 192 h 204"/>
                  <a:gd name="T120" fmla="*/ 99 w 247"/>
                  <a:gd name="T121" fmla="*/ 198 h 204"/>
                  <a:gd name="T122" fmla="*/ 55 w 247"/>
                  <a:gd name="T123" fmla="*/ 204 h 204"/>
                  <a:gd name="T124" fmla="*/ 55 w 247"/>
                  <a:gd name="T125" fmla="*/ 20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7" h="204">
                    <a:moveTo>
                      <a:pt x="55" y="204"/>
                    </a:moveTo>
                    <a:lnTo>
                      <a:pt x="93" y="192"/>
                    </a:lnTo>
                    <a:lnTo>
                      <a:pt x="112" y="185"/>
                    </a:lnTo>
                    <a:lnTo>
                      <a:pt x="131" y="173"/>
                    </a:lnTo>
                    <a:lnTo>
                      <a:pt x="150" y="162"/>
                    </a:lnTo>
                    <a:lnTo>
                      <a:pt x="168" y="149"/>
                    </a:lnTo>
                    <a:lnTo>
                      <a:pt x="190" y="120"/>
                    </a:lnTo>
                    <a:lnTo>
                      <a:pt x="188" y="114"/>
                    </a:lnTo>
                    <a:lnTo>
                      <a:pt x="181" y="113"/>
                    </a:lnTo>
                    <a:lnTo>
                      <a:pt x="173" y="120"/>
                    </a:lnTo>
                    <a:lnTo>
                      <a:pt x="166" y="128"/>
                    </a:lnTo>
                    <a:lnTo>
                      <a:pt x="156" y="133"/>
                    </a:lnTo>
                    <a:lnTo>
                      <a:pt x="149" y="141"/>
                    </a:lnTo>
                    <a:lnTo>
                      <a:pt x="141" y="149"/>
                    </a:lnTo>
                    <a:lnTo>
                      <a:pt x="131" y="154"/>
                    </a:lnTo>
                    <a:lnTo>
                      <a:pt x="124" y="162"/>
                    </a:lnTo>
                    <a:lnTo>
                      <a:pt x="114" y="168"/>
                    </a:lnTo>
                    <a:lnTo>
                      <a:pt x="95" y="179"/>
                    </a:lnTo>
                    <a:lnTo>
                      <a:pt x="76" y="187"/>
                    </a:lnTo>
                    <a:lnTo>
                      <a:pt x="54" y="190"/>
                    </a:lnTo>
                    <a:lnTo>
                      <a:pt x="31" y="192"/>
                    </a:lnTo>
                    <a:lnTo>
                      <a:pt x="21" y="190"/>
                    </a:lnTo>
                    <a:lnTo>
                      <a:pt x="73" y="175"/>
                    </a:lnTo>
                    <a:lnTo>
                      <a:pt x="109" y="156"/>
                    </a:lnTo>
                    <a:lnTo>
                      <a:pt x="122" y="145"/>
                    </a:lnTo>
                    <a:lnTo>
                      <a:pt x="133" y="132"/>
                    </a:lnTo>
                    <a:lnTo>
                      <a:pt x="152" y="105"/>
                    </a:lnTo>
                    <a:lnTo>
                      <a:pt x="143" y="114"/>
                    </a:lnTo>
                    <a:lnTo>
                      <a:pt x="133" y="124"/>
                    </a:lnTo>
                    <a:lnTo>
                      <a:pt x="124" y="133"/>
                    </a:lnTo>
                    <a:lnTo>
                      <a:pt x="114" y="139"/>
                    </a:lnTo>
                    <a:lnTo>
                      <a:pt x="105" y="147"/>
                    </a:lnTo>
                    <a:lnTo>
                      <a:pt x="95" y="152"/>
                    </a:lnTo>
                    <a:lnTo>
                      <a:pt x="76" y="164"/>
                    </a:lnTo>
                    <a:lnTo>
                      <a:pt x="57" y="171"/>
                    </a:lnTo>
                    <a:lnTo>
                      <a:pt x="38" y="177"/>
                    </a:lnTo>
                    <a:lnTo>
                      <a:pt x="0" y="179"/>
                    </a:lnTo>
                    <a:lnTo>
                      <a:pt x="25" y="162"/>
                    </a:lnTo>
                    <a:lnTo>
                      <a:pt x="61" y="154"/>
                    </a:lnTo>
                    <a:lnTo>
                      <a:pt x="92" y="135"/>
                    </a:lnTo>
                    <a:lnTo>
                      <a:pt x="116" y="109"/>
                    </a:lnTo>
                    <a:lnTo>
                      <a:pt x="126" y="94"/>
                    </a:lnTo>
                    <a:lnTo>
                      <a:pt x="133" y="78"/>
                    </a:lnTo>
                    <a:lnTo>
                      <a:pt x="147" y="50"/>
                    </a:lnTo>
                    <a:lnTo>
                      <a:pt x="156" y="23"/>
                    </a:lnTo>
                    <a:lnTo>
                      <a:pt x="162" y="6"/>
                    </a:lnTo>
                    <a:lnTo>
                      <a:pt x="166" y="0"/>
                    </a:lnTo>
                    <a:lnTo>
                      <a:pt x="207" y="14"/>
                    </a:lnTo>
                    <a:lnTo>
                      <a:pt x="247" y="31"/>
                    </a:lnTo>
                    <a:lnTo>
                      <a:pt x="245" y="54"/>
                    </a:lnTo>
                    <a:lnTo>
                      <a:pt x="236" y="82"/>
                    </a:lnTo>
                    <a:lnTo>
                      <a:pt x="228" y="95"/>
                    </a:lnTo>
                    <a:lnTo>
                      <a:pt x="219" y="111"/>
                    </a:lnTo>
                    <a:lnTo>
                      <a:pt x="209" y="126"/>
                    </a:lnTo>
                    <a:lnTo>
                      <a:pt x="198" y="139"/>
                    </a:lnTo>
                    <a:lnTo>
                      <a:pt x="185" y="152"/>
                    </a:lnTo>
                    <a:lnTo>
                      <a:pt x="171" y="164"/>
                    </a:lnTo>
                    <a:lnTo>
                      <a:pt x="154" y="175"/>
                    </a:lnTo>
                    <a:lnTo>
                      <a:pt x="137" y="185"/>
                    </a:lnTo>
                    <a:lnTo>
                      <a:pt x="120" y="192"/>
                    </a:lnTo>
                    <a:lnTo>
                      <a:pt x="99" y="198"/>
                    </a:lnTo>
                    <a:lnTo>
                      <a:pt x="55" y="204"/>
                    </a:lnTo>
                    <a:lnTo>
                      <a:pt x="55" y="2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63" name="Freeform 47"/>
              <p:cNvSpPr>
                <a:spLocks noChangeAspect="1"/>
              </p:cNvSpPr>
              <p:nvPr/>
            </p:nvSpPr>
            <p:spPr bwMode="auto">
              <a:xfrm>
                <a:off x="3874" y="1872"/>
                <a:ext cx="28" cy="34"/>
              </a:xfrm>
              <a:custGeom>
                <a:avLst/>
                <a:gdLst>
                  <a:gd name="T0" fmla="*/ 15 w 55"/>
                  <a:gd name="T1" fmla="*/ 68 h 68"/>
                  <a:gd name="T2" fmla="*/ 0 w 55"/>
                  <a:gd name="T3" fmla="*/ 55 h 68"/>
                  <a:gd name="T4" fmla="*/ 13 w 55"/>
                  <a:gd name="T5" fmla="*/ 36 h 68"/>
                  <a:gd name="T6" fmla="*/ 21 w 55"/>
                  <a:gd name="T7" fmla="*/ 19 h 68"/>
                  <a:gd name="T8" fmla="*/ 32 w 55"/>
                  <a:gd name="T9" fmla="*/ 0 h 68"/>
                  <a:gd name="T10" fmla="*/ 45 w 55"/>
                  <a:gd name="T11" fmla="*/ 4 h 68"/>
                  <a:gd name="T12" fmla="*/ 55 w 55"/>
                  <a:gd name="T13" fmla="*/ 11 h 68"/>
                  <a:gd name="T14" fmla="*/ 45 w 55"/>
                  <a:gd name="T15" fmla="*/ 26 h 68"/>
                  <a:gd name="T16" fmla="*/ 38 w 55"/>
                  <a:gd name="T17" fmla="*/ 42 h 68"/>
                  <a:gd name="T18" fmla="*/ 28 w 55"/>
                  <a:gd name="T19" fmla="*/ 57 h 68"/>
                  <a:gd name="T20" fmla="*/ 23 w 55"/>
                  <a:gd name="T21" fmla="*/ 63 h 68"/>
                  <a:gd name="T22" fmla="*/ 15 w 55"/>
                  <a:gd name="T23" fmla="*/ 68 h 68"/>
                  <a:gd name="T24" fmla="*/ 15 w 55"/>
                  <a:gd name="T25"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68">
                    <a:moveTo>
                      <a:pt x="15" y="68"/>
                    </a:moveTo>
                    <a:lnTo>
                      <a:pt x="0" y="55"/>
                    </a:lnTo>
                    <a:lnTo>
                      <a:pt x="13" y="36"/>
                    </a:lnTo>
                    <a:lnTo>
                      <a:pt x="21" y="19"/>
                    </a:lnTo>
                    <a:lnTo>
                      <a:pt x="32" y="0"/>
                    </a:lnTo>
                    <a:lnTo>
                      <a:pt x="45" y="4"/>
                    </a:lnTo>
                    <a:lnTo>
                      <a:pt x="55" y="11"/>
                    </a:lnTo>
                    <a:lnTo>
                      <a:pt x="45" y="26"/>
                    </a:lnTo>
                    <a:lnTo>
                      <a:pt x="38" y="42"/>
                    </a:lnTo>
                    <a:lnTo>
                      <a:pt x="28" y="57"/>
                    </a:lnTo>
                    <a:lnTo>
                      <a:pt x="23" y="63"/>
                    </a:lnTo>
                    <a:lnTo>
                      <a:pt x="15" y="68"/>
                    </a:lnTo>
                    <a:lnTo>
                      <a:pt x="15"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64" name="Freeform 48"/>
              <p:cNvSpPr>
                <a:spLocks noChangeAspect="1"/>
              </p:cNvSpPr>
              <p:nvPr/>
            </p:nvSpPr>
            <p:spPr bwMode="auto">
              <a:xfrm>
                <a:off x="3996" y="1860"/>
                <a:ext cx="76" cy="55"/>
              </a:xfrm>
              <a:custGeom>
                <a:avLst/>
                <a:gdLst>
                  <a:gd name="T0" fmla="*/ 124 w 152"/>
                  <a:gd name="T1" fmla="*/ 110 h 110"/>
                  <a:gd name="T2" fmla="*/ 110 w 152"/>
                  <a:gd name="T3" fmla="*/ 95 h 110"/>
                  <a:gd name="T4" fmla="*/ 95 w 152"/>
                  <a:gd name="T5" fmla="*/ 80 h 110"/>
                  <a:gd name="T6" fmla="*/ 87 w 152"/>
                  <a:gd name="T7" fmla="*/ 72 h 110"/>
                  <a:gd name="T8" fmla="*/ 80 w 152"/>
                  <a:gd name="T9" fmla="*/ 65 h 110"/>
                  <a:gd name="T10" fmla="*/ 74 w 152"/>
                  <a:gd name="T11" fmla="*/ 59 h 110"/>
                  <a:gd name="T12" fmla="*/ 67 w 152"/>
                  <a:gd name="T13" fmla="*/ 51 h 110"/>
                  <a:gd name="T14" fmla="*/ 59 w 152"/>
                  <a:gd name="T15" fmla="*/ 46 h 110"/>
                  <a:gd name="T16" fmla="*/ 51 w 152"/>
                  <a:gd name="T17" fmla="*/ 38 h 110"/>
                  <a:gd name="T18" fmla="*/ 36 w 152"/>
                  <a:gd name="T19" fmla="*/ 25 h 110"/>
                  <a:gd name="T20" fmla="*/ 19 w 152"/>
                  <a:gd name="T21" fmla="*/ 13 h 110"/>
                  <a:gd name="T22" fmla="*/ 0 w 152"/>
                  <a:gd name="T23" fmla="*/ 0 h 110"/>
                  <a:gd name="T24" fmla="*/ 30 w 152"/>
                  <a:gd name="T25" fmla="*/ 10 h 110"/>
                  <a:gd name="T26" fmla="*/ 53 w 152"/>
                  <a:gd name="T27" fmla="*/ 21 h 110"/>
                  <a:gd name="T28" fmla="*/ 78 w 152"/>
                  <a:gd name="T29" fmla="*/ 34 h 110"/>
                  <a:gd name="T30" fmla="*/ 91 w 152"/>
                  <a:gd name="T31" fmla="*/ 42 h 110"/>
                  <a:gd name="T32" fmla="*/ 103 w 152"/>
                  <a:gd name="T33" fmla="*/ 50 h 110"/>
                  <a:gd name="T34" fmla="*/ 125 w 152"/>
                  <a:gd name="T35" fmla="*/ 63 h 110"/>
                  <a:gd name="T36" fmla="*/ 143 w 152"/>
                  <a:gd name="T37" fmla="*/ 76 h 110"/>
                  <a:gd name="T38" fmla="*/ 152 w 152"/>
                  <a:gd name="T39" fmla="*/ 88 h 110"/>
                  <a:gd name="T40" fmla="*/ 124 w 152"/>
                  <a:gd name="T41" fmla="*/ 110 h 110"/>
                  <a:gd name="T42" fmla="*/ 124 w 152"/>
                  <a:gd name="T4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2" h="110">
                    <a:moveTo>
                      <a:pt x="124" y="110"/>
                    </a:moveTo>
                    <a:lnTo>
                      <a:pt x="110" y="95"/>
                    </a:lnTo>
                    <a:lnTo>
                      <a:pt x="95" y="80"/>
                    </a:lnTo>
                    <a:lnTo>
                      <a:pt x="87" y="72"/>
                    </a:lnTo>
                    <a:lnTo>
                      <a:pt x="80" y="65"/>
                    </a:lnTo>
                    <a:lnTo>
                      <a:pt x="74" y="59"/>
                    </a:lnTo>
                    <a:lnTo>
                      <a:pt x="67" y="51"/>
                    </a:lnTo>
                    <a:lnTo>
                      <a:pt x="59" y="46"/>
                    </a:lnTo>
                    <a:lnTo>
                      <a:pt x="51" y="38"/>
                    </a:lnTo>
                    <a:lnTo>
                      <a:pt x="36" y="25"/>
                    </a:lnTo>
                    <a:lnTo>
                      <a:pt x="19" y="13"/>
                    </a:lnTo>
                    <a:lnTo>
                      <a:pt x="0" y="0"/>
                    </a:lnTo>
                    <a:lnTo>
                      <a:pt x="30" y="10"/>
                    </a:lnTo>
                    <a:lnTo>
                      <a:pt x="53" y="21"/>
                    </a:lnTo>
                    <a:lnTo>
                      <a:pt x="78" y="34"/>
                    </a:lnTo>
                    <a:lnTo>
                      <a:pt x="91" y="42"/>
                    </a:lnTo>
                    <a:lnTo>
                      <a:pt x="103" y="50"/>
                    </a:lnTo>
                    <a:lnTo>
                      <a:pt x="125" y="63"/>
                    </a:lnTo>
                    <a:lnTo>
                      <a:pt x="143" y="76"/>
                    </a:lnTo>
                    <a:lnTo>
                      <a:pt x="152" y="88"/>
                    </a:lnTo>
                    <a:lnTo>
                      <a:pt x="124" y="110"/>
                    </a:lnTo>
                    <a:lnTo>
                      <a:pt x="124"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65" name="Freeform 49"/>
              <p:cNvSpPr>
                <a:spLocks noChangeAspect="1"/>
              </p:cNvSpPr>
              <p:nvPr/>
            </p:nvSpPr>
            <p:spPr bwMode="auto">
              <a:xfrm>
                <a:off x="3563" y="1855"/>
                <a:ext cx="74" cy="60"/>
              </a:xfrm>
              <a:custGeom>
                <a:avLst/>
                <a:gdLst>
                  <a:gd name="T0" fmla="*/ 138 w 148"/>
                  <a:gd name="T1" fmla="*/ 119 h 119"/>
                  <a:gd name="T2" fmla="*/ 114 w 148"/>
                  <a:gd name="T3" fmla="*/ 110 h 119"/>
                  <a:gd name="T4" fmla="*/ 93 w 148"/>
                  <a:gd name="T5" fmla="*/ 100 h 119"/>
                  <a:gd name="T6" fmla="*/ 74 w 148"/>
                  <a:gd name="T7" fmla="*/ 87 h 119"/>
                  <a:gd name="T8" fmla="*/ 57 w 148"/>
                  <a:gd name="T9" fmla="*/ 72 h 119"/>
                  <a:gd name="T10" fmla="*/ 49 w 148"/>
                  <a:gd name="T11" fmla="*/ 64 h 119"/>
                  <a:gd name="T12" fmla="*/ 40 w 148"/>
                  <a:gd name="T13" fmla="*/ 57 h 119"/>
                  <a:gd name="T14" fmla="*/ 26 w 148"/>
                  <a:gd name="T15" fmla="*/ 40 h 119"/>
                  <a:gd name="T16" fmla="*/ 13 w 148"/>
                  <a:gd name="T17" fmla="*/ 21 h 119"/>
                  <a:gd name="T18" fmla="*/ 0 w 148"/>
                  <a:gd name="T19" fmla="*/ 0 h 119"/>
                  <a:gd name="T20" fmla="*/ 7 w 148"/>
                  <a:gd name="T21" fmla="*/ 0 h 119"/>
                  <a:gd name="T22" fmla="*/ 15 w 148"/>
                  <a:gd name="T23" fmla="*/ 3 h 119"/>
                  <a:gd name="T24" fmla="*/ 26 w 148"/>
                  <a:gd name="T25" fmla="*/ 21 h 119"/>
                  <a:gd name="T26" fmla="*/ 40 w 148"/>
                  <a:gd name="T27" fmla="*/ 36 h 119"/>
                  <a:gd name="T28" fmla="*/ 47 w 148"/>
                  <a:gd name="T29" fmla="*/ 43 h 119"/>
                  <a:gd name="T30" fmla="*/ 55 w 148"/>
                  <a:gd name="T31" fmla="*/ 51 h 119"/>
                  <a:gd name="T32" fmla="*/ 62 w 148"/>
                  <a:gd name="T33" fmla="*/ 57 h 119"/>
                  <a:gd name="T34" fmla="*/ 72 w 148"/>
                  <a:gd name="T35" fmla="*/ 62 h 119"/>
                  <a:gd name="T36" fmla="*/ 89 w 148"/>
                  <a:gd name="T37" fmla="*/ 76 h 119"/>
                  <a:gd name="T38" fmla="*/ 108 w 148"/>
                  <a:gd name="T39" fmla="*/ 87 h 119"/>
                  <a:gd name="T40" fmla="*/ 129 w 148"/>
                  <a:gd name="T41" fmla="*/ 97 h 119"/>
                  <a:gd name="T42" fmla="*/ 148 w 148"/>
                  <a:gd name="T43" fmla="*/ 106 h 119"/>
                  <a:gd name="T44" fmla="*/ 144 w 148"/>
                  <a:gd name="T45" fmla="*/ 114 h 119"/>
                  <a:gd name="T46" fmla="*/ 138 w 148"/>
                  <a:gd name="T47" fmla="*/ 119 h 119"/>
                  <a:gd name="T48" fmla="*/ 138 w 148"/>
                  <a:gd name="T4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8" h="119">
                    <a:moveTo>
                      <a:pt x="138" y="119"/>
                    </a:moveTo>
                    <a:lnTo>
                      <a:pt x="114" y="110"/>
                    </a:lnTo>
                    <a:lnTo>
                      <a:pt x="93" y="100"/>
                    </a:lnTo>
                    <a:lnTo>
                      <a:pt x="74" y="87"/>
                    </a:lnTo>
                    <a:lnTo>
                      <a:pt x="57" y="72"/>
                    </a:lnTo>
                    <a:lnTo>
                      <a:pt x="49" y="64"/>
                    </a:lnTo>
                    <a:lnTo>
                      <a:pt x="40" y="57"/>
                    </a:lnTo>
                    <a:lnTo>
                      <a:pt x="26" y="40"/>
                    </a:lnTo>
                    <a:lnTo>
                      <a:pt x="13" y="21"/>
                    </a:lnTo>
                    <a:lnTo>
                      <a:pt x="0" y="0"/>
                    </a:lnTo>
                    <a:lnTo>
                      <a:pt x="7" y="0"/>
                    </a:lnTo>
                    <a:lnTo>
                      <a:pt x="15" y="3"/>
                    </a:lnTo>
                    <a:lnTo>
                      <a:pt x="26" y="21"/>
                    </a:lnTo>
                    <a:lnTo>
                      <a:pt x="40" y="36"/>
                    </a:lnTo>
                    <a:lnTo>
                      <a:pt x="47" y="43"/>
                    </a:lnTo>
                    <a:lnTo>
                      <a:pt x="55" y="51"/>
                    </a:lnTo>
                    <a:lnTo>
                      <a:pt x="62" y="57"/>
                    </a:lnTo>
                    <a:lnTo>
                      <a:pt x="72" y="62"/>
                    </a:lnTo>
                    <a:lnTo>
                      <a:pt x="89" y="76"/>
                    </a:lnTo>
                    <a:lnTo>
                      <a:pt x="108" y="87"/>
                    </a:lnTo>
                    <a:lnTo>
                      <a:pt x="129" y="97"/>
                    </a:lnTo>
                    <a:lnTo>
                      <a:pt x="148" y="106"/>
                    </a:lnTo>
                    <a:lnTo>
                      <a:pt x="144" y="114"/>
                    </a:lnTo>
                    <a:lnTo>
                      <a:pt x="138" y="119"/>
                    </a:lnTo>
                    <a:lnTo>
                      <a:pt x="138"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66" name="Freeform 50"/>
              <p:cNvSpPr>
                <a:spLocks noChangeAspect="1"/>
              </p:cNvSpPr>
              <p:nvPr/>
            </p:nvSpPr>
            <p:spPr bwMode="auto">
              <a:xfrm>
                <a:off x="3855" y="1858"/>
                <a:ext cx="29" cy="34"/>
              </a:xfrm>
              <a:custGeom>
                <a:avLst/>
                <a:gdLst>
                  <a:gd name="T0" fmla="*/ 23 w 57"/>
                  <a:gd name="T1" fmla="*/ 69 h 69"/>
                  <a:gd name="T2" fmla="*/ 0 w 57"/>
                  <a:gd name="T3" fmla="*/ 55 h 69"/>
                  <a:gd name="T4" fmla="*/ 25 w 57"/>
                  <a:gd name="T5" fmla="*/ 0 h 69"/>
                  <a:gd name="T6" fmla="*/ 57 w 57"/>
                  <a:gd name="T7" fmla="*/ 17 h 69"/>
                  <a:gd name="T8" fmla="*/ 40 w 57"/>
                  <a:gd name="T9" fmla="*/ 46 h 69"/>
                  <a:gd name="T10" fmla="*/ 32 w 57"/>
                  <a:gd name="T11" fmla="*/ 61 h 69"/>
                  <a:gd name="T12" fmla="*/ 28 w 57"/>
                  <a:gd name="T13" fmla="*/ 67 h 69"/>
                  <a:gd name="T14" fmla="*/ 23 w 57"/>
                  <a:gd name="T15" fmla="*/ 69 h 69"/>
                  <a:gd name="T16" fmla="*/ 23 w 57"/>
                  <a:gd name="T17"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69">
                    <a:moveTo>
                      <a:pt x="23" y="69"/>
                    </a:moveTo>
                    <a:lnTo>
                      <a:pt x="0" y="55"/>
                    </a:lnTo>
                    <a:lnTo>
                      <a:pt x="25" y="0"/>
                    </a:lnTo>
                    <a:lnTo>
                      <a:pt x="57" y="17"/>
                    </a:lnTo>
                    <a:lnTo>
                      <a:pt x="40" y="46"/>
                    </a:lnTo>
                    <a:lnTo>
                      <a:pt x="32" y="61"/>
                    </a:lnTo>
                    <a:lnTo>
                      <a:pt x="28" y="67"/>
                    </a:lnTo>
                    <a:lnTo>
                      <a:pt x="23" y="69"/>
                    </a:lnTo>
                    <a:lnTo>
                      <a:pt x="23"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67" name="Freeform 51"/>
              <p:cNvSpPr>
                <a:spLocks noChangeAspect="1"/>
              </p:cNvSpPr>
              <p:nvPr/>
            </p:nvSpPr>
            <p:spPr bwMode="auto">
              <a:xfrm>
                <a:off x="3564" y="1817"/>
                <a:ext cx="86" cy="76"/>
              </a:xfrm>
              <a:custGeom>
                <a:avLst/>
                <a:gdLst>
                  <a:gd name="T0" fmla="*/ 119 w 172"/>
                  <a:gd name="T1" fmla="*/ 152 h 152"/>
                  <a:gd name="T2" fmla="*/ 89 w 172"/>
                  <a:gd name="T3" fmla="*/ 140 h 152"/>
                  <a:gd name="T4" fmla="*/ 60 w 172"/>
                  <a:gd name="T5" fmla="*/ 123 h 152"/>
                  <a:gd name="T6" fmla="*/ 38 w 172"/>
                  <a:gd name="T7" fmla="*/ 100 h 152"/>
                  <a:gd name="T8" fmla="*/ 20 w 172"/>
                  <a:gd name="T9" fmla="*/ 70 h 152"/>
                  <a:gd name="T10" fmla="*/ 7 w 172"/>
                  <a:gd name="T11" fmla="*/ 57 h 152"/>
                  <a:gd name="T12" fmla="*/ 0 w 172"/>
                  <a:gd name="T13" fmla="*/ 39 h 152"/>
                  <a:gd name="T14" fmla="*/ 83 w 172"/>
                  <a:gd name="T15" fmla="*/ 0 h 152"/>
                  <a:gd name="T16" fmla="*/ 95 w 172"/>
                  <a:gd name="T17" fmla="*/ 19 h 152"/>
                  <a:gd name="T18" fmla="*/ 104 w 172"/>
                  <a:gd name="T19" fmla="*/ 36 h 152"/>
                  <a:gd name="T20" fmla="*/ 114 w 172"/>
                  <a:gd name="T21" fmla="*/ 53 h 152"/>
                  <a:gd name="T22" fmla="*/ 123 w 172"/>
                  <a:gd name="T23" fmla="*/ 68 h 152"/>
                  <a:gd name="T24" fmla="*/ 134 w 172"/>
                  <a:gd name="T25" fmla="*/ 83 h 152"/>
                  <a:gd name="T26" fmla="*/ 146 w 172"/>
                  <a:gd name="T27" fmla="*/ 98 h 152"/>
                  <a:gd name="T28" fmla="*/ 159 w 172"/>
                  <a:gd name="T29" fmla="*/ 112 h 152"/>
                  <a:gd name="T30" fmla="*/ 172 w 172"/>
                  <a:gd name="T31" fmla="*/ 127 h 152"/>
                  <a:gd name="T32" fmla="*/ 148 w 172"/>
                  <a:gd name="T33" fmla="*/ 117 h 152"/>
                  <a:gd name="T34" fmla="*/ 134 w 172"/>
                  <a:gd name="T35" fmla="*/ 110 h 152"/>
                  <a:gd name="T36" fmla="*/ 117 w 172"/>
                  <a:gd name="T37" fmla="*/ 98 h 152"/>
                  <a:gd name="T38" fmla="*/ 102 w 172"/>
                  <a:gd name="T39" fmla="*/ 87 h 152"/>
                  <a:gd name="T40" fmla="*/ 89 w 172"/>
                  <a:gd name="T41" fmla="*/ 76 h 152"/>
                  <a:gd name="T42" fmla="*/ 77 w 172"/>
                  <a:gd name="T43" fmla="*/ 66 h 152"/>
                  <a:gd name="T44" fmla="*/ 72 w 172"/>
                  <a:gd name="T45" fmla="*/ 58 h 152"/>
                  <a:gd name="T46" fmla="*/ 68 w 172"/>
                  <a:gd name="T47" fmla="*/ 53 h 152"/>
                  <a:gd name="T48" fmla="*/ 62 w 172"/>
                  <a:gd name="T49" fmla="*/ 53 h 152"/>
                  <a:gd name="T50" fmla="*/ 55 w 172"/>
                  <a:gd name="T51" fmla="*/ 57 h 152"/>
                  <a:gd name="T52" fmla="*/ 66 w 172"/>
                  <a:gd name="T53" fmla="*/ 68 h 152"/>
                  <a:gd name="T54" fmla="*/ 79 w 172"/>
                  <a:gd name="T55" fmla="*/ 79 h 152"/>
                  <a:gd name="T56" fmla="*/ 93 w 172"/>
                  <a:gd name="T57" fmla="*/ 91 h 152"/>
                  <a:gd name="T58" fmla="*/ 104 w 172"/>
                  <a:gd name="T59" fmla="*/ 102 h 152"/>
                  <a:gd name="T60" fmla="*/ 117 w 172"/>
                  <a:gd name="T61" fmla="*/ 112 h 152"/>
                  <a:gd name="T62" fmla="*/ 129 w 172"/>
                  <a:gd name="T63" fmla="*/ 123 h 152"/>
                  <a:gd name="T64" fmla="*/ 144 w 172"/>
                  <a:gd name="T65" fmla="*/ 133 h 152"/>
                  <a:gd name="T66" fmla="*/ 157 w 172"/>
                  <a:gd name="T67" fmla="*/ 144 h 152"/>
                  <a:gd name="T68" fmla="*/ 152 w 172"/>
                  <a:gd name="T69" fmla="*/ 148 h 152"/>
                  <a:gd name="T70" fmla="*/ 140 w 172"/>
                  <a:gd name="T71" fmla="*/ 146 h 152"/>
                  <a:gd name="T72" fmla="*/ 125 w 172"/>
                  <a:gd name="T73" fmla="*/ 138 h 152"/>
                  <a:gd name="T74" fmla="*/ 108 w 172"/>
                  <a:gd name="T75" fmla="*/ 127 h 152"/>
                  <a:gd name="T76" fmla="*/ 89 w 172"/>
                  <a:gd name="T77" fmla="*/ 114 h 152"/>
                  <a:gd name="T78" fmla="*/ 72 w 172"/>
                  <a:gd name="T79" fmla="*/ 102 h 152"/>
                  <a:gd name="T80" fmla="*/ 60 w 172"/>
                  <a:gd name="T81" fmla="*/ 93 h 152"/>
                  <a:gd name="T82" fmla="*/ 53 w 172"/>
                  <a:gd name="T83" fmla="*/ 87 h 152"/>
                  <a:gd name="T84" fmla="*/ 49 w 172"/>
                  <a:gd name="T85" fmla="*/ 91 h 152"/>
                  <a:gd name="T86" fmla="*/ 57 w 172"/>
                  <a:gd name="T87" fmla="*/ 98 h 152"/>
                  <a:gd name="T88" fmla="*/ 66 w 172"/>
                  <a:gd name="T89" fmla="*/ 108 h 152"/>
                  <a:gd name="T90" fmla="*/ 74 w 172"/>
                  <a:gd name="T91" fmla="*/ 117 h 152"/>
                  <a:gd name="T92" fmla="*/ 83 w 172"/>
                  <a:gd name="T93" fmla="*/ 125 h 152"/>
                  <a:gd name="T94" fmla="*/ 93 w 172"/>
                  <a:gd name="T95" fmla="*/ 133 h 152"/>
                  <a:gd name="T96" fmla="*/ 104 w 172"/>
                  <a:gd name="T97" fmla="*/ 140 h 152"/>
                  <a:gd name="T98" fmla="*/ 115 w 172"/>
                  <a:gd name="T99" fmla="*/ 146 h 152"/>
                  <a:gd name="T100" fmla="*/ 127 w 172"/>
                  <a:gd name="T101" fmla="*/ 150 h 152"/>
                  <a:gd name="T102" fmla="*/ 119 w 172"/>
                  <a:gd name="T103" fmla="*/ 152 h 152"/>
                  <a:gd name="T104" fmla="*/ 119 w 172"/>
                  <a:gd name="T105" fmla="*/ 15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2" h="152">
                    <a:moveTo>
                      <a:pt x="119" y="152"/>
                    </a:moveTo>
                    <a:lnTo>
                      <a:pt x="89" y="140"/>
                    </a:lnTo>
                    <a:lnTo>
                      <a:pt x="60" y="123"/>
                    </a:lnTo>
                    <a:lnTo>
                      <a:pt x="38" y="100"/>
                    </a:lnTo>
                    <a:lnTo>
                      <a:pt x="20" y="70"/>
                    </a:lnTo>
                    <a:lnTo>
                      <a:pt x="7" y="57"/>
                    </a:lnTo>
                    <a:lnTo>
                      <a:pt x="0" y="39"/>
                    </a:lnTo>
                    <a:lnTo>
                      <a:pt x="83" y="0"/>
                    </a:lnTo>
                    <a:lnTo>
                      <a:pt x="95" y="19"/>
                    </a:lnTo>
                    <a:lnTo>
                      <a:pt x="104" y="36"/>
                    </a:lnTo>
                    <a:lnTo>
                      <a:pt x="114" y="53"/>
                    </a:lnTo>
                    <a:lnTo>
                      <a:pt x="123" y="68"/>
                    </a:lnTo>
                    <a:lnTo>
                      <a:pt x="134" y="83"/>
                    </a:lnTo>
                    <a:lnTo>
                      <a:pt x="146" y="98"/>
                    </a:lnTo>
                    <a:lnTo>
                      <a:pt x="159" y="112"/>
                    </a:lnTo>
                    <a:lnTo>
                      <a:pt x="172" y="127"/>
                    </a:lnTo>
                    <a:lnTo>
                      <a:pt x="148" y="117"/>
                    </a:lnTo>
                    <a:lnTo>
                      <a:pt x="134" y="110"/>
                    </a:lnTo>
                    <a:lnTo>
                      <a:pt x="117" y="98"/>
                    </a:lnTo>
                    <a:lnTo>
                      <a:pt x="102" y="87"/>
                    </a:lnTo>
                    <a:lnTo>
                      <a:pt x="89" y="76"/>
                    </a:lnTo>
                    <a:lnTo>
                      <a:pt x="77" y="66"/>
                    </a:lnTo>
                    <a:lnTo>
                      <a:pt x="72" y="58"/>
                    </a:lnTo>
                    <a:lnTo>
                      <a:pt x="68" y="53"/>
                    </a:lnTo>
                    <a:lnTo>
                      <a:pt x="62" y="53"/>
                    </a:lnTo>
                    <a:lnTo>
                      <a:pt x="55" y="57"/>
                    </a:lnTo>
                    <a:lnTo>
                      <a:pt x="66" y="68"/>
                    </a:lnTo>
                    <a:lnTo>
                      <a:pt x="79" y="79"/>
                    </a:lnTo>
                    <a:lnTo>
                      <a:pt x="93" y="91"/>
                    </a:lnTo>
                    <a:lnTo>
                      <a:pt x="104" y="102"/>
                    </a:lnTo>
                    <a:lnTo>
                      <a:pt x="117" y="112"/>
                    </a:lnTo>
                    <a:lnTo>
                      <a:pt x="129" y="123"/>
                    </a:lnTo>
                    <a:lnTo>
                      <a:pt x="144" y="133"/>
                    </a:lnTo>
                    <a:lnTo>
                      <a:pt x="157" y="144"/>
                    </a:lnTo>
                    <a:lnTo>
                      <a:pt x="152" y="148"/>
                    </a:lnTo>
                    <a:lnTo>
                      <a:pt x="140" y="146"/>
                    </a:lnTo>
                    <a:lnTo>
                      <a:pt x="125" y="138"/>
                    </a:lnTo>
                    <a:lnTo>
                      <a:pt x="108" y="127"/>
                    </a:lnTo>
                    <a:lnTo>
                      <a:pt x="89" y="114"/>
                    </a:lnTo>
                    <a:lnTo>
                      <a:pt x="72" y="102"/>
                    </a:lnTo>
                    <a:lnTo>
                      <a:pt x="60" y="93"/>
                    </a:lnTo>
                    <a:lnTo>
                      <a:pt x="53" y="87"/>
                    </a:lnTo>
                    <a:lnTo>
                      <a:pt x="49" y="91"/>
                    </a:lnTo>
                    <a:lnTo>
                      <a:pt x="57" y="98"/>
                    </a:lnTo>
                    <a:lnTo>
                      <a:pt x="66" y="108"/>
                    </a:lnTo>
                    <a:lnTo>
                      <a:pt x="74" y="117"/>
                    </a:lnTo>
                    <a:lnTo>
                      <a:pt x="83" y="125"/>
                    </a:lnTo>
                    <a:lnTo>
                      <a:pt x="93" y="133"/>
                    </a:lnTo>
                    <a:lnTo>
                      <a:pt x="104" y="140"/>
                    </a:lnTo>
                    <a:lnTo>
                      <a:pt x="115" y="146"/>
                    </a:lnTo>
                    <a:lnTo>
                      <a:pt x="127" y="150"/>
                    </a:lnTo>
                    <a:lnTo>
                      <a:pt x="119" y="152"/>
                    </a:lnTo>
                    <a:lnTo>
                      <a:pt x="119" y="1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68" name="Freeform 52"/>
              <p:cNvSpPr>
                <a:spLocks noChangeAspect="1"/>
              </p:cNvSpPr>
              <p:nvPr/>
            </p:nvSpPr>
            <p:spPr bwMode="auto">
              <a:xfrm>
                <a:off x="3620" y="1810"/>
                <a:ext cx="137" cy="74"/>
              </a:xfrm>
              <a:custGeom>
                <a:avLst/>
                <a:gdLst>
                  <a:gd name="T0" fmla="*/ 0 w 273"/>
                  <a:gd name="T1" fmla="*/ 25 h 149"/>
                  <a:gd name="T2" fmla="*/ 81 w 273"/>
                  <a:gd name="T3" fmla="*/ 27 h 149"/>
                  <a:gd name="T4" fmla="*/ 81 w 273"/>
                  <a:gd name="T5" fmla="*/ 31 h 149"/>
                  <a:gd name="T6" fmla="*/ 76 w 273"/>
                  <a:gd name="T7" fmla="*/ 36 h 149"/>
                  <a:gd name="T8" fmla="*/ 72 w 273"/>
                  <a:gd name="T9" fmla="*/ 46 h 149"/>
                  <a:gd name="T10" fmla="*/ 87 w 273"/>
                  <a:gd name="T11" fmla="*/ 42 h 149"/>
                  <a:gd name="T12" fmla="*/ 97 w 273"/>
                  <a:gd name="T13" fmla="*/ 48 h 149"/>
                  <a:gd name="T14" fmla="*/ 100 w 273"/>
                  <a:gd name="T15" fmla="*/ 53 h 149"/>
                  <a:gd name="T16" fmla="*/ 106 w 273"/>
                  <a:gd name="T17" fmla="*/ 57 h 149"/>
                  <a:gd name="T18" fmla="*/ 135 w 273"/>
                  <a:gd name="T19" fmla="*/ 29 h 149"/>
                  <a:gd name="T20" fmla="*/ 184 w 273"/>
                  <a:gd name="T21" fmla="*/ 31 h 149"/>
                  <a:gd name="T22" fmla="*/ 235 w 273"/>
                  <a:gd name="T23" fmla="*/ 31 h 149"/>
                  <a:gd name="T24" fmla="*/ 231 w 273"/>
                  <a:gd name="T25" fmla="*/ 46 h 149"/>
                  <a:gd name="T26" fmla="*/ 226 w 273"/>
                  <a:gd name="T27" fmla="*/ 61 h 149"/>
                  <a:gd name="T28" fmla="*/ 216 w 273"/>
                  <a:gd name="T29" fmla="*/ 76 h 149"/>
                  <a:gd name="T30" fmla="*/ 207 w 273"/>
                  <a:gd name="T31" fmla="*/ 90 h 149"/>
                  <a:gd name="T32" fmla="*/ 195 w 273"/>
                  <a:gd name="T33" fmla="*/ 101 h 149"/>
                  <a:gd name="T34" fmla="*/ 182 w 273"/>
                  <a:gd name="T35" fmla="*/ 111 h 149"/>
                  <a:gd name="T36" fmla="*/ 169 w 273"/>
                  <a:gd name="T37" fmla="*/ 118 h 149"/>
                  <a:gd name="T38" fmla="*/ 154 w 273"/>
                  <a:gd name="T39" fmla="*/ 122 h 149"/>
                  <a:gd name="T40" fmla="*/ 148 w 273"/>
                  <a:gd name="T41" fmla="*/ 133 h 149"/>
                  <a:gd name="T42" fmla="*/ 190 w 273"/>
                  <a:gd name="T43" fmla="*/ 116 h 149"/>
                  <a:gd name="T44" fmla="*/ 207 w 273"/>
                  <a:gd name="T45" fmla="*/ 101 h 149"/>
                  <a:gd name="T46" fmla="*/ 222 w 273"/>
                  <a:gd name="T47" fmla="*/ 84 h 149"/>
                  <a:gd name="T48" fmla="*/ 235 w 273"/>
                  <a:gd name="T49" fmla="*/ 63 h 149"/>
                  <a:gd name="T50" fmla="*/ 245 w 273"/>
                  <a:gd name="T51" fmla="*/ 42 h 149"/>
                  <a:gd name="T52" fmla="*/ 254 w 273"/>
                  <a:gd name="T53" fmla="*/ 0 h 149"/>
                  <a:gd name="T54" fmla="*/ 273 w 273"/>
                  <a:gd name="T55" fmla="*/ 2 h 149"/>
                  <a:gd name="T56" fmla="*/ 269 w 273"/>
                  <a:gd name="T57" fmla="*/ 34 h 149"/>
                  <a:gd name="T58" fmla="*/ 262 w 273"/>
                  <a:gd name="T59" fmla="*/ 61 h 149"/>
                  <a:gd name="T60" fmla="*/ 249 w 273"/>
                  <a:gd name="T61" fmla="*/ 86 h 149"/>
                  <a:gd name="T62" fmla="*/ 241 w 273"/>
                  <a:gd name="T63" fmla="*/ 97 h 149"/>
                  <a:gd name="T64" fmla="*/ 233 w 273"/>
                  <a:gd name="T65" fmla="*/ 107 h 149"/>
                  <a:gd name="T66" fmla="*/ 224 w 273"/>
                  <a:gd name="T67" fmla="*/ 114 h 149"/>
                  <a:gd name="T68" fmla="*/ 214 w 273"/>
                  <a:gd name="T69" fmla="*/ 122 h 149"/>
                  <a:gd name="T70" fmla="*/ 205 w 273"/>
                  <a:gd name="T71" fmla="*/ 130 h 149"/>
                  <a:gd name="T72" fmla="*/ 193 w 273"/>
                  <a:gd name="T73" fmla="*/ 135 h 149"/>
                  <a:gd name="T74" fmla="*/ 173 w 273"/>
                  <a:gd name="T75" fmla="*/ 143 h 149"/>
                  <a:gd name="T76" fmla="*/ 148 w 273"/>
                  <a:gd name="T77" fmla="*/ 149 h 149"/>
                  <a:gd name="T78" fmla="*/ 102 w 273"/>
                  <a:gd name="T79" fmla="*/ 143 h 149"/>
                  <a:gd name="T80" fmla="*/ 59 w 273"/>
                  <a:gd name="T81" fmla="*/ 122 h 149"/>
                  <a:gd name="T82" fmla="*/ 49 w 273"/>
                  <a:gd name="T83" fmla="*/ 114 h 149"/>
                  <a:gd name="T84" fmla="*/ 40 w 273"/>
                  <a:gd name="T85" fmla="*/ 105 h 149"/>
                  <a:gd name="T86" fmla="*/ 22 w 273"/>
                  <a:gd name="T87" fmla="*/ 82 h 149"/>
                  <a:gd name="T88" fmla="*/ 0 w 273"/>
                  <a:gd name="T89" fmla="*/ 25 h 149"/>
                  <a:gd name="T90" fmla="*/ 0 w 273"/>
                  <a:gd name="T91" fmla="*/ 2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3" h="149">
                    <a:moveTo>
                      <a:pt x="0" y="25"/>
                    </a:moveTo>
                    <a:lnTo>
                      <a:pt x="81" y="27"/>
                    </a:lnTo>
                    <a:lnTo>
                      <a:pt x="81" y="31"/>
                    </a:lnTo>
                    <a:lnTo>
                      <a:pt x="76" y="36"/>
                    </a:lnTo>
                    <a:lnTo>
                      <a:pt x="72" y="46"/>
                    </a:lnTo>
                    <a:lnTo>
                      <a:pt x="87" y="42"/>
                    </a:lnTo>
                    <a:lnTo>
                      <a:pt x="97" y="48"/>
                    </a:lnTo>
                    <a:lnTo>
                      <a:pt x="100" y="53"/>
                    </a:lnTo>
                    <a:lnTo>
                      <a:pt x="106" y="57"/>
                    </a:lnTo>
                    <a:lnTo>
                      <a:pt x="135" y="29"/>
                    </a:lnTo>
                    <a:lnTo>
                      <a:pt x="184" y="31"/>
                    </a:lnTo>
                    <a:lnTo>
                      <a:pt x="235" y="31"/>
                    </a:lnTo>
                    <a:lnTo>
                      <a:pt x="231" y="46"/>
                    </a:lnTo>
                    <a:lnTo>
                      <a:pt x="226" y="61"/>
                    </a:lnTo>
                    <a:lnTo>
                      <a:pt x="216" y="76"/>
                    </a:lnTo>
                    <a:lnTo>
                      <a:pt x="207" y="90"/>
                    </a:lnTo>
                    <a:lnTo>
                      <a:pt x="195" y="101"/>
                    </a:lnTo>
                    <a:lnTo>
                      <a:pt x="182" y="111"/>
                    </a:lnTo>
                    <a:lnTo>
                      <a:pt x="169" y="118"/>
                    </a:lnTo>
                    <a:lnTo>
                      <a:pt x="154" y="122"/>
                    </a:lnTo>
                    <a:lnTo>
                      <a:pt x="148" y="133"/>
                    </a:lnTo>
                    <a:lnTo>
                      <a:pt x="190" y="116"/>
                    </a:lnTo>
                    <a:lnTo>
                      <a:pt x="207" y="101"/>
                    </a:lnTo>
                    <a:lnTo>
                      <a:pt x="222" y="84"/>
                    </a:lnTo>
                    <a:lnTo>
                      <a:pt x="235" y="63"/>
                    </a:lnTo>
                    <a:lnTo>
                      <a:pt x="245" y="42"/>
                    </a:lnTo>
                    <a:lnTo>
                      <a:pt x="254" y="0"/>
                    </a:lnTo>
                    <a:lnTo>
                      <a:pt x="273" y="2"/>
                    </a:lnTo>
                    <a:lnTo>
                      <a:pt x="269" y="34"/>
                    </a:lnTo>
                    <a:lnTo>
                      <a:pt x="262" y="61"/>
                    </a:lnTo>
                    <a:lnTo>
                      <a:pt x="249" y="86"/>
                    </a:lnTo>
                    <a:lnTo>
                      <a:pt x="241" y="97"/>
                    </a:lnTo>
                    <a:lnTo>
                      <a:pt x="233" y="107"/>
                    </a:lnTo>
                    <a:lnTo>
                      <a:pt x="224" y="114"/>
                    </a:lnTo>
                    <a:lnTo>
                      <a:pt x="214" y="122"/>
                    </a:lnTo>
                    <a:lnTo>
                      <a:pt x="205" y="130"/>
                    </a:lnTo>
                    <a:lnTo>
                      <a:pt x="193" y="135"/>
                    </a:lnTo>
                    <a:lnTo>
                      <a:pt x="173" y="143"/>
                    </a:lnTo>
                    <a:lnTo>
                      <a:pt x="148" y="149"/>
                    </a:lnTo>
                    <a:lnTo>
                      <a:pt x="102" y="143"/>
                    </a:lnTo>
                    <a:lnTo>
                      <a:pt x="59" y="122"/>
                    </a:lnTo>
                    <a:lnTo>
                      <a:pt x="49" y="114"/>
                    </a:lnTo>
                    <a:lnTo>
                      <a:pt x="40" y="105"/>
                    </a:lnTo>
                    <a:lnTo>
                      <a:pt x="22" y="82"/>
                    </a:lnTo>
                    <a:lnTo>
                      <a:pt x="0" y="25"/>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69" name="Freeform 53"/>
              <p:cNvSpPr>
                <a:spLocks noChangeAspect="1"/>
              </p:cNvSpPr>
              <p:nvPr/>
            </p:nvSpPr>
            <p:spPr bwMode="auto">
              <a:xfrm>
                <a:off x="3351" y="1662"/>
                <a:ext cx="712" cy="185"/>
              </a:xfrm>
              <a:custGeom>
                <a:avLst/>
                <a:gdLst>
                  <a:gd name="T0" fmla="*/ 11 w 1423"/>
                  <a:gd name="T1" fmla="*/ 273 h 370"/>
                  <a:gd name="T2" fmla="*/ 55 w 1423"/>
                  <a:gd name="T3" fmla="*/ 224 h 370"/>
                  <a:gd name="T4" fmla="*/ 123 w 1423"/>
                  <a:gd name="T5" fmla="*/ 176 h 370"/>
                  <a:gd name="T6" fmla="*/ 203 w 1423"/>
                  <a:gd name="T7" fmla="*/ 135 h 370"/>
                  <a:gd name="T8" fmla="*/ 291 w 1423"/>
                  <a:gd name="T9" fmla="*/ 97 h 370"/>
                  <a:gd name="T10" fmla="*/ 370 w 1423"/>
                  <a:gd name="T11" fmla="*/ 66 h 370"/>
                  <a:gd name="T12" fmla="*/ 467 w 1423"/>
                  <a:gd name="T13" fmla="*/ 34 h 370"/>
                  <a:gd name="T14" fmla="*/ 426 w 1423"/>
                  <a:gd name="T15" fmla="*/ 89 h 370"/>
                  <a:gd name="T16" fmla="*/ 454 w 1423"/>
                  <a:gd name="T17" fmla="*/ 79 h 370"/>
                  <a:gd name="T18" fmla="*/ 500 w 1423"/>
                  <a:gd name="T19" fmla="*/ 47 h 370"/>
                  <a:gd name="T20" fmla="*/ 562 w 1423"/>
                  <a:gd name="T21" fmla="*/ 19 h 370"/>
                  <a:gd name="T22" fmla="*/ 591 w 1423"/>
                  <a:gd name="T23" fmla="*/ 26 h 370"/>
                  <a:gd name="T24" fmla="*/ 578 w 1423"/>
                  <a:gd name="T25" fmla="*/ 47 h 370"/>
                  <a:gd name="T26" fmla="*/ 665 w 1423"/>
                  <a:gd name="T27" fmla="*/ 11 h 370"/>
                  <a:gd name="T28" fmla="*/ 688 w 1423"/>
                  <a:gd name="T29" fmla="*/ 43 h 370"/>
                  <a:gd name="T30" fmla="*/ 762 w 1423"/>
                  <a:gd name="T31" fmla="*/ 13 h 370"/>
                  <a:gd name="T32" fmla="*/ 813 w 1423"/>
                  <a:gd name="T33" fmla="*/ 11 h 370"/>
                  <a:gd name="T34" fmla="*/ 785 w 1423"/>
                  <a:gd name="T35" fmla="*/ 39 h 370"/>
                  <a:gd name="T36" fmla="*/ 832 w 1423"/>
                  <a:gd name="T37" fmla="*/ 38 h 370"/>
                  <a:gd name="T38" fmla="*/ 931 w 1423"/>
                  <a:gd name="T39" fmla="*/ 7 h 370"/>
                  <a:gd name="T40" fmla="*/ 910 w 1423"/>
                  <a:gd name="T41" fmla="*/ 53 h 370"/>
                  <a:gd name="T42" fmla="*/ 977 w 1423"/>
                  <a:gd name="T43" fmla="*/ 45 h 370"/>
                  <a:gd name="T44" fmla="*/ 1005 w 1423"/>
                  <a:gd name="T45" fmla="*/ 87 h 370"/>
                  <a:gd name="T46" fmla="*/ 1157 w 1423"/>
                  <a:gd name="T47" fmla="*/ 79 h 370"/>
                  <a:gd name="T48" fmla="*/ 1222 w 1423"/>
                  <a:gd name="T49" fmla="*/ 116 h 370"/>
                  <a:gd name="T50" fmla="*/ 1216 w 1423"/>
                  <a:gd name="T51" fmla="*/ 155 h 370"/>
                  <a:gd name="T52" fmla="*/ 1263 w 1423"/>
                  <a:gd name="T53" fmla="*/ 157 h 370"/>
                  <a:gd name="T54" fmla="*/ 1328 w 1423"/>
                  <a:gd name="T55" fmla="*/ 188 h 370"/>
                  <a:gd name="T56" fmla="*/ 1423 w 1423"/>
                  <a:gd name="T57" fmla="*/ 235 h 370"/>
                  <a:gd name="T58" fmla="*/ 1349 w 1423"/>
                  <a:gd name="T59" fmla="*/ 273 h 370"/>
                  <a:gd name="T60" fmla="*/ 1282 w 1423"/>
                  <a:gd name="T61" fmla="*/ 233 h 370"/>
                  <a:gd name="T62" fmla="*/ 1205 w 1423"/>
                  <a:gd name="T63" fmla="*/ 201 h 370"/>
                  <a:gd name="T64" fmla="*/ 1127 w 1423"/>
                  <a:gd name="T65" fmla="*/ 173 h 370"/>
                  <a:gd name="T66" fmla="*/ 977 w 1423"/>
                  <a:gd name="T67" fmla="*/ 129 h 370"/>
                  <a:gd name="T68" fmla="*/ 760 w 1423"/>
                  <a:gd name="T69" fmla="*/ 97 h 370"/>
                  <a:gd name="T70" fmla="*/ 437 w 1423"/>
                  <a:gd name="T71" fmla="*/ 136 h 370"/>
                  <a:gd name="T72" fmla="*/ 327 w 1423"/>
                  <a:gd name="T73" fmla="*/ 176 h 370"/>
                  <a:gd name="T74" fmla="*/ 253 w 1423"/>
                  <a:gd name="T75" fmla="*/ 209 h 370"/>
                  <a:gd name="T76" fmla="*/ 177 w 1423"/>
                  <a:gd name="T77" fmla="*/ 251 h 370"/>
                  <a:gd name="T78" fmla="*/ 99 w 1423"/>
                  <a:gd name="T79" fmla="*/ 298 h 370"/>
                  <a:gd name="T80" fmla="*/ 141 w 1423"/>
                  <a:gd name="T81" fmla="*/ 304 h 370"/>
                  <a:gd name="T82" fmla="*/ 209 w 1423"/>
                  <a:gd name="T83" fmla="*/ 266 h 370"/>
                  <a:gd name="T84" fmla="*/ 302 w 1423"/>
                  <a:gd name="T85" fmla="*/ 220 h 370"/>
                  <a:gd name="T86" fmla="*/ 378 w 1423"/>
                  <a:gd name="T87" fmla="*/ 188 h 370"/>
                  <a:gd name="T88" fmla="*/ 361 w 1423"/>
                  <a:gd name="T89" fmla="*/ 207 h 370"/>
                  <a:gd name="T90" fmla="*/ 310 w 1423"/>
                  <a:gd name="T91" fmla="*/ 235 h 370"/>
                  <a:gd name="T92" fmla="*/ 258 w 1423"/>
                  <a:gd name="T93" fmla="*/ 268 h 370"/>
                  <a:gd name="T94" fmla="*/ 211 w 1423"/>
                  <a:gd name="T95" fmla="*/ 311 h 370"/>
                  <a:gd name="T96" fmla="*/ 167 w 1423"/>
                  <a:gd name="T97" fmla="*/ 340 h 370"/>
                  <a:gd name="T98" fmla="*/ 76 w 1423"/>
                  <a:gd name="T99" fmla="*/ 370 h 370"/>
                  <a:gd name="T100" fmla="*/ 6 w 1423"/>
                  <a:gd name="T101" fmla="*/ 336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23" h="370">
                    <a:moveTo>
                      <a:pt x="6" y="336"/>
                    </a:moveTo>
                    <a:lnTo>
                      <a:pt x="0" y="311"/>
                    </a:lnTo>
                    <a:lnTo>
                      <a:pt x="6" y="287"/>
                    </a:lnTo>
                    <a:lnTo>
                      <a:pt x="11" y="273"/>
                    </a:lnTo>
                    <a:lnTo>
                      <a:pt x="19" y="262"/>
                    </a:lnTo>
                    <a:lnTo>
                      <a:pt x="30" y="249"/>
                    </a:lnTo>
                    <a:lnTo>
                      <a:pt x="42" y="237"/>
                    </a:lnTo>
                    <a:lnTo>
                      <a:pt x="55" y="224"/>
                    </a:lnTo>
                    <a:lnTo>
                      <a:pt x="70" y="213"/>
                    </a:lnTo>
                    <a:lnTo>
                      <a:pt x="85" y="201"/>
                    </a:lnTo>
                    <a:lnTo>
                      <a:pt x="104" y="188"/>
                    </a:lnTo>
                    <a:lnTo>
                      <a:pt x="123" y="176"/>
                    </a:lnTo>
                    <a:lnTo>
                      <a:pt x="142" y="167"/>
                    </a:lnTo>
                    <a:lnTo>
                      <a:pt x="161" y="155"/>
                    </a:lnTo>
                    <a:lnTo>
                      <a:pt x="182" y="144"/>
                    </a:lnTo>
                    <a:lnTo>
                      <a:pt x="203" y="135"/>
                    </a:lnTo>
                    <a:lnTo>
                      <a:pt x="226" y="123"/>
                    </a:lnTo>
                    <a:lnTo>
                      <a:pt x="247" y="114"/>
                    </a:lnTo>
                    <a:lnTo>
                      <a:pt x="270" y="104"/>
                    </a:lnTo>
                    <a:lnTo>
                      <a:pt x="291" y="97"/>
                    </a:lnTo>
                    <a:lnTo>
                      <a:pt x="312" y="87"/>
                    </a:lnTo>
                    <a:lnTo>
                      <a:pt x="332" y="79"/>
                    </a:lnTo>
                    <a:lnTo>
                      <a:pt x="351" y="72"/>
                    </a:lnTo>
                    <a:lnTo>
                      <a:pt x="370" y="66"/>
                    </a:lnTo>
                    <a:lnTo>
                      <a:pt x="389" y="59"/>
                    </a:lnTo>
                    <a:lnTo>
                      <a:pt x="422" y="49"/>
                    </a:lnTo>
                    <a:lnTo>
                      <a:pt x="448" y="39"/>
                    </a:lnTo>
                    <a:lnTo>
                      <a:pt x="467" y="34"/>
                    </a:lnTo>
                    <a:lnTo>
                      <a:pt x="462" y="39"/>
                    </a:lnTo>
                    <a:lnTo>
                      <a:pt x="452" y="49"/>
                    </a:lnTo>
                    <a:lnTo>
                      <a:pt x="437" y="68"/>
                    </a:lnTo>
                    <a:lnTo>
                      <a:pt x="426" y="89"/>
                    </a:lnTo>
                    <a:lnTo>
                      <a:pt x="426" y="97"/>
                    </a:lnTo>
                    <a:lnTo>
                      <a:pt x="429" y="104"/>
                    </a:lnTo>
                    <a:lnTo>
                      <a:pt x="445" y="87"/>
                    </a:lnTo>
                    <a:lnTo>
                      <a:pt x="454" y="79"/>
                    </a:lnTo>
                    <a:lnTo>
                      <a:pt x="464" y="72"/>
                    </a:lnTo>
                    <a:lnTo>
                      <a:pt x="475" y="62"/>
                    </a:lnTo>
                    <a:lnTo>
                      <a:pt x="486" y="55"/>
                    </a:lnTo>
                    <a:lnTo>
                      <a:pt x="500" y="47"/>
                    </a:lnTo>
                    <a:lnTo>
                      <a:pt x="511" y="39"/>
                    </a:lnTo>
                    <a:lnTo>
                      <a:pt x="524" y="34"/>
                    </a:lnTo>
                    <a:lnTo>
                      <a:pt x="538" y="28"/>
                    </a:lnTo>
                    <a:lnTo>
                      <a:pt x="562" y="19"/>
                    </a:lnTo>
                    <a:lnTo>
                      <a:pt x="585" y="11"/>
                    </a:lnTo>
                    <a:lnTo>
                      <a:pt x="606" y="9"/>
                    </a:lnTo>
                    <a:lnTo>
                      <a:pt x="598" y="19"/>
                    </a:lnTo>
                    <a:lnTo>
                      <a:pt x="591" y="26"/>
                    </a:lnTo>
                    <a:lnTo>
                      <a:pt x="581" y="32"/>
                    </a:lnTo>
                    <a:lnTo>
                      <a:pt x="560" y="60"/>
                    </a:lnTo>
                    <a:lnTo>
                      <a:pt x="568" y="53"/>
                    </a:lnTo>
                    <a:lnTo>
                      <a:pt x="578" y="47"/>
                    </a:lnTo>
                    <a:lnTo>
                      <a:pt x="598" y="36"/>
                    </a:lnTo>
                    <a:lnTo>
                      <a:pt x="621" y="24"/>
                    </a:lnTo>
                    <a:lnTo>
                      <a:pt x="644" y="17"/>
                    </a:lnTo>
                    <a:lnTo>
                      <a:pt x="665" y="11"/>
                    </a:lnTo>
                    <a:lnTo>
                      <a:pt x="686" y="5"/>
                    </a:lnTo>
                    <a:lnTo>
                      <a:pt x="714" y="1"/>
                    </a:lnTo>
                    <a:lnTo>
                      <a:pt x="678" y="38"/>
                    </a:lnTo>
                    <a:lnTo>
                      <a:pt x="688" y="43"/>
                    </a:lnTo>
                    <a:lnTo>
                      <a:pt x="703" y="41"/>
                    </a:lnTo>
                    <a:lnTo>
                      <a:pt x="722" y="34"/>
                    </a:lnTo>
                    <a:lnTo>
                      <a:pt x="741" y="24"/>
                    </a:lnTo>
                    <a:lnTo>
                      <a:pt x="762" y="13"/>
                    </a:lnTo>
                    <a:lnTo>
                      <a:pt x="783" y="3"/>
                    </a:lnTo>
                    <a:lnTo>
                      <a:pt x="802" y="0"/>
                    </a:lnTo>
                    <a:lnTo>
                      <a:pt x="821" y="1"/>
                    </a:lnTo>
                    <a:lnTo>
                      <a:pt x="813" y="11"/>
                    </a:lnTo>
                    <a:lnTo>
                      <a:pt x="807" y="19"/>
                    </a:lnTo>
                    <a:lnTo>
                      <a:pt x="800" y="26"/>
                    </a:lnTo>
                    <a:lnTo>
                      <a:pt x="790" y="34"/>
                    </a:lnTo>
                    <a:lnTo>
                      <a:pt x="785" y="39"/>
                    </a:lnTo>
                    <a:lnTo>
                      <a:pt x="775" y="51"/>
                    </a:lnTo>
                    <a:lnTo>
                      <a:pt x="792" y="53"/>
                    </a:lnTo>
                    <a:lnTo>
                      <a:pt x="811" y="47"/>
                    </a:lnTo>
                    <a:lnTo>
                      <a:pt x="832" y="38"/>
                    </a:lnTo>
                    <a:lnTo>
                      <a:pt x="855" y="26"/>
                    </a:lnTo>
                    <a:lnTo>
                      <a:pt x="880" y="17"/>
                    </a:lnTo>
                    <a:lnTo>
                      <a:pt x="904" y="9"/>
                    </a:lnTo>
                    <a:lnTo>
                      <a:pt x="931" y="7"/>
                    </a:lnTo>
                    <a:lnTo>
                      <a:pt x="959" y="15"/>
                    </a:lnTo>
                    <a:lnTo>
                      <a:pt x="944" y="24"/>
                    </a:lnTo>
                    <a:lnTo>
                      <a:pt x="925" y="38"/>
                    </a:lnTo>
                    <a:lnTo>
                      <a:pt x="910" y="53"/>
                    </a:lnTo>
                    <a:lnTo>
                      <a:pt x="906" y="68"/>
                    </a:lnTo>
                    <a:lnTo>
                      <a:pt x="942" y="60"/>
                    </a:lnTo>
                    <a:lnTo>
                      <a:pt x="959" y="53"/>
                    </a:lnTo>
                    <a:lnTo>
                      <a:pt x="977" y="45"/>
                    </a:lnTo>
                    <a:lnTo>
                      <a:pt x="996" y="39"/>
                    </a:lnTo>
                    <a:lnTo>
                      <a:pt x="1015" y="36"/>
                    </a:lnTo>
                    <a:lnTo>
                      <a:pt x="1054" y="47"/>
                    </a:lnTo>
                    <a:lnTo>
                      <a:pt x="1005" y="87"/>
                    </a:lnTo>
                    <a:lnTo>
                      <a:pt x="1041" y="83"/>
                    </a:lnTo>
                    <a:lnTo>
                      <a:pt x="1079" y="76"/>
                    </a:lnTo>
                    <a:lnTo>
                      <a:pt x="1117" y="72"/>
                    </a:lnTo>
                    <a:lnTo>
                      <a:pt x="1157" y="79"/>
                    </a:lnTo>
                    <a:lnTo>
                      <a:pt x="1098" y="116"/>
                    </a:lnTo>
                    <a:lnTo>
                      <a:pt x="1121" y="119"/>
                    </a:lnTo>
                    <a:lnTo>
                      <a:pt x="1168" y="117"/>
                    </a:lnTo>
                    <a:lnTo>
                      <a:pt x="1222" y="116"/>
                    </a:lnTo>
                    <a:lnTo>
                      <a:pt x="1263" y="125"/>
                    </a:lnTo>
                    <a:lnTo>
                      <a:pt x="1252" y="135"/>
                    </a:lnTo>
                    <a:lnTo>
                      <a:pt x="1231" y="144"/>
                    </a:lnTo>
                    <a:lnTo>
                      <a:pt x="1216" y="155"/>
                    </a:lnTo>
                    <a:lnTo>
                      <a:pt x="1214" y="161"/>
                    </a:lnTo>
                    <a:lnTo>
                      <a:pt x="1220" y="167"/>
                    </a:lnTo>
                    <a:lnTo>
                      <a:pt x="1243" y="161"/>
                    </a:lnTo>
                    <a:lnTo>
                      <a:pt x="1263" y="157"/>
                    </a:lnTo>
                    <a:lnTo>
                      <a:pt x="1301" y="154"/>
                    </a:lnTo>
                    <a:lnTo>
                      <a:pt x="1334" y="161"/>
                    </a:lnTo>
                    <a:lnTo>
                      <a:pt x="1358" y="176"/>
                    </a:lnTo>
                    <a:lnTo>
                      <a:pt x="1328" y="188"/>
                    </a:lnTo>
                    <a:lnTo>
                      <a:pt x="1311" y="213"/>
                    </a:lnTo>
                    <a:lnTo>
                      <a:pt x="1372" y="213"/>
                    </a:lnTo>
                    <a:lnTo>
                      <a:pt x="1408" y="220"/>
                    </a:lnTo>
                    <a:lnTo>
                      <a:pt x="1423" y="235"/>
                    </a:lnTo>
                    <a:lnTo>
                      <a:pt x="1391" y="270"/>
                    </a:lnTo>
                    <a:lnTo>
                      <a:pt x="1421" y="291"/>
                    </a:lnTo>
                    <a:lnTo>
                      <a:pt x="1383" y="287"/>
                    </a:lnTo>
                    <a:lnTo>
                      <a:pt x="1349" y="273"/>
                    </a:lnTo>
                    <a:lnTo>
                      <a:pt x="1332" y="264"/>
                    </a:lnTo>
                    <a:lnTo>
                      <a:pt x="1315" y="254"/>
                    </a:lnTo>
                    <a:lnTo>
                      <a:pt x="1300" y="245"/>
                    </a:lnTo>
                    <a:lnTo>
                      <a:pt x="1282" y="233"/>
                    </a:lnTo>
                    <a:lnTo>
                      <a:pt x="1263" y="226"/>
                    </a:lnTo>
                    <a:lnTo>
                      <a:pt x="1243" y="218"/>
                    </a:lnTo>
                    <a:lnTo>
                      <a:pt x="1224" y="209"/>
                    </a:lnTo>
                    <a:lnTo>
                      <a:pt x="1205" y="201"/>
                    </a:lnTo>
                    <a:lnTo>
                      <a:pt x="1184" y="194"/>
                    </a:lnTo>
                    <a:lnTo>
                      <a:pt x="1165" y="188"/>
                    </a:lnTo>
                    <a:lnTo>
                      <a:pt x="1146" y="180"/>
                    </a:lnTo>
                    <a:lnTo>
                      <a:pt x="1127" y="173"/>
                    </a:lnTo>
                    <a:lnTo>
                      <a:pt x="1089" y="161"/>
                    </a:lnTo>
                    <a:lnTo>
                      <a:pt x="1051" y="150"/>
                    </a:lnTo>
                    <a:lnTo>
                      <a:pt x="1013" y="138"/>
                    </a:lnTo>
                    <a:lnTo>
                      <a:pt x="977" y="129"/>
                    </a:lnTo>
                    <a:lnTo>
                      <a:pt x="940" y="121"/>
                    </a:lnTo>
                    <a:lnTo>
                      <a:pt x="902" y="114"/>
                    </a:lnTo>
                    <a:lnTo>
                      <a:pt x="830" y="102"/>
                    </a:lnTo>
                    <a:lnTo>
                      <a:pt x="760" y="97"/>
                    </a:lnTo>
                    <a:lnTo>
                      <a:pt x="688" y="97"/>
                    </a:lnTo>
                    <a:lnTo>
                      <a:pt x="545" y="110"/>
                    </a:lnTo>
                    <a:lnTo>
                      <a:pt x="473" y="125"/>
                    </a:lnTo>
                    <a:lnTo>
                      <a:pt x="437" y="136"/>
                    </a:lnTo>
                    <a:lnTo>
                      <a:pt x="401" y="148"/>
                    </a:lnTo>
                    <a:lnTo>
                      <a:pt x="365" y="161"/>
                    </a:lnTo>
                    <a:lnTo>
                      <a:pt x="346" y="169"/>
                    </a:lnTo>
                    <a:lnTo>
                      <a:pt x="327" y="176"/>
                    </a:lnTo>
                    <a:lnTo>
                      <a:pt x="310" y="184"/>
                    </a:lnTo>
                    <a:lnTo>
                      <a:pt x="291" y="192"/>
                    </a:lnTo>
                    <a:lnTo>
                      <a:pt x="272" y="201"/>
                    </a:lnTo>
                    <a:lnTo>
                      <a:pt x="253" y="209"/>
                    </a:lnTo>
                    <a:lnTo>
                      <a:pt x="234" y="220"/>
                    </a:lnTo>
                    <a:lnTo>
                      <a:pt x="215" y="230"/>
                    </a:lnTo>
                    <a:lnTo>
                      <a:pt x="196" y="239"/>
                    </a:lnTo>
                    <a:lnTo>
                      <a:pt x="177" y="251"/>
                    </a:lnTo>
                    <a:lnTo>
                      <a:pt x="158" y="262"/>
                    </a:lnTo>
                    <a:lnTo>
                      <a:pt x="139" y="273"/>
                    </a:lnTo>
                    <a:lnTo>
                      <a:pt x="120" y="285"/>
                    </a:lnTo>
                    <a:lnTo>
                      <a:pt x="99" y="298"/>
                    </a:lnTo>
                    <a:lnTo>
                      <a:pt x="103" y="306"/>
                    </a:lnTo>
                    <a:lnTo>
                      <a:pt x="110" y="310"/>
                    </a:lnTo>
                    <a:lnTo>
                      <a:pt x="127" y="310"/>
                    </a:lnTo>
                    <a:lnTo>
                      <a:pt x="141" y="304"/>
                    </a:lnTo>
                    <a:lnTo>
                      <a:pt x="152" y="296"/>
                    </a:lnTo>
                    <a:lnTo>
                      <a:pt x="169" y="289"/>
                    </a:lnTo>
                    <a:lnTo>
                      <a:pt x="188" y="277"/>
                    </a:lnTo>
                    <a:lnTo>
                      <a:pt x="209" y="266"/>
                    </a:lnTo>
                    <a:lnTo>
                      <a:pt x="232" y="254"/>
                    </a:lnTo>
                    <a:lnTo>
                      <a:pt x="255" y="243"/>
                    </a:lnTo>
                    <a:lnTo>
                      <a:pt x="279" y="230"/>
                    </a:lnTo>
                    <a:lnTo>
                      <a:pt x="302" y="220"/>
                    </a:lnTo>
                    <a:lnTo>
                      <a:pt x="325" y="209"/>
                    </a:lnTo>
                    <a:lnTo>
                      <a:pt x="346" y="199"/>
                    </a:lnTo>
                    <a:lnTo>
                      <a:pt x="363" y="194"/>
                    </a:lnTo>
                    <a:lnTo>
                      <a:pt x="378" y="188"/>
                    </a:lnTo>
                    <a:lnTo>
                      <a:pt x="393" y="186"/>
                    </a:lnTo>
                    <a:lnTo>
                      <a:pt x="384" y="194"/>
                    </a:lnTo>
                    <a:lnTo>
                      <a:pt x="372" y="199"/>
                    </a:lnTo>
                    <a:lnTo>
                      <a:pt x="361" y="207"/>
                    </a:lnTo>
                    <a:lnTo>
                      <a:pt x="348" y="214"/>
                    </a:lnTo>
                    <a:lnTo>
                      <a:pt x="334" y="220"/>
                    </a:lnTo>
                    <a:lnTo>
                      <a:pt x="321" y="228"/>
                    </a:lnTo>
                    <a:lnTo>
                      <a:pt x="310" y="235"/>
                    </a:lnTo>
                    <a:lnTo>
                      <a:pt x="296" y="243"/>
                    </a:lnTo>
                    <a:lnTo>
                      <a:pt x="283" y="252"/>
                    </a:lnTo>
                    <a:lnTo>
                      <a:pt x="272" y="260"/>
                    </a:lnTo>
                    <a:lnTo>
                      <a:pt x="258" y="268"/>
                    </a:lnTo>
                    <a:lnTo>
                      <a:pt x="247" y="277"/>
                    </a:lnTo>
                    <a:lnTo>
                      <a:pt x="237" y="285"/>
                    </a:lnTo>
                    <a:lnTo>
                      <a:pt x="228" y="294"/>
                    </a:lnTo>
                    <a:lnTo>
                      <a:pt x="211" y="311"/>
                    </a:lnTo>
                    <a:lnTo>
                      <a:pt x="203" y="319"/>
                    </a:lnTo>
                    <a:lnTo>
                      <a:pt x="192" y="325"/>
                    </a:lnTo>
                    <a:lnTo>
                      <a:pt x="180" y="332"/>
                    </a:lnTo>
                    <a:lnTo>
                      <a:pt x="167" y="340"/>
                    </a:lnTo>
                    <a:lnTo>
                      <a:pt x="154" y="348"/>
                    </a:lnTo>
                    <a:lnTo>
                      <a:pt x="139" y="355"/>
                    </a:lnTo>
                    <a:lnTo>
                      <a:pt x="108" y="365"/>
                    </a:lnTo>
                    <a:lnTo>
                      <a:pt x="76" y="370"/>
                    </a:lnTo>
                    <a:lnTo>
                      <a:pt x="47" y="368"/>
                    </a:lnTo>
                    <a:lnTo>
                      <a:pt x="23" y="359"/>
                    </a:lnTo>
                    <a:lnTo>
                      <a:pt x="6" y="336"/>
                    </a:lnTo>
                    <a:lnTo>
                      <a:pt x="6" y="3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70" name="Freeform 54"/>
              <p:cNvSpPr>
                <a:spLocks noChangeAspect="1"/>
              </p:cNvSpPr>
              <p:nvPr/>
            </p:nvSpPr>
            <p:spPr bwMode="auto">
              <a:xfrm>
                <a:off x="3672" y="1823"/>
                <a:ext cx="9" cy="6"/>
              </a:xfrm>
              <a:custGeom>
                <a:avLst/>
                <a:gdLst>
                  <a:gd name="T0" fmla="*/ 6 w 17"/>
                  <a:gd name="T1" fmla="*/ 11 h 11"/>
                  <a:gd name="T2" fmla="*/ 0 w 17"/>
                  <a:gd name="T3" fmla="*/ 4 h 11"/>
                  <a:gd name="T4" fmla="*/ 6 w 17"/>
                  <a:gd name="T5" fmla="*/ 0 h 11"/>
                  <a:gd name="T6" fmla="*/ 15 w 17"/>
                  <a:gd name="T7" fmla="*/ 0 h 11"/>
                  <a:gd name="T8" fmla="*/ 17 w 17"/>
                  <a:gd name="T9" fmla="*/ 9 h 11"/>
                  <a:gd name="T10" fmla="*/ 6 w 17"/>
                  <a:gd name="T11" fmla="*/ 11 h 11"/>
                  <a:gd name="T12" fmla="*/ 6 w 17"/>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7" h="11">
                    <a:moveTo>
                      <a:pt x="6" y="11"/>
                    </a:moveTo>
                    <a:lnTo>
                      <a:pt x="0" y="4"/>
                    </a:lnTo>
                    <a:lnTo>
                      <a:pt x="6" y="0"/>
                    </a:lnTo>
                    <a:lnTo>
                      <a:pt x="15" y="0"/>
                    </a:lnTo>
                    <a:lnTo>
                      <a:pt x="17" y="9"/>
                    </a:lnTo>
                    <a:lnTo>
                      <a:pt x="6" y="11"/>
                    </a:lnTo>
                    <a:lnTo>
                      <a:pt x="6"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71" name="Freeform 55"/>
              <p:cNvSpPr>
                <a:spLocks noChangeAspect="1"/>
              </p:cNvSpPr>
              <p:nvPr/>
            </p:nvSpPr>
            <p:spPr bwMode="auto">
              <a:xfrm>
                <a:off x="3917" y="1776"/>
                <a:ext cx="102" cy="47"/>
              </a:xfrm>
              <a:custGeom>
                <a:avLst/>
                <a:gdLst>
                  <a:gd name="T0" fmla="*/ 204 w 204"/>
                  <a:gd name="T1" fmla="*/ 95 h 95"/>
                  <a:gd name="T2" fmla="*/ 179 w 204"/>
                  <a:gd name="T3" fmla="*/ 82 h 95"/>
                  <a:gd name="T4" fmla="*/ 154 w 204"/>
                  <a:gd name="T5" fmla="*/ 70 h 95"/>
                  <a:gd name="T6" fmla="*/ 130 w 204"/>
                  <a:gd name="T7" fmla="*/ 57 h 95"/>
                  <a:gd name="T8" fmla="*/ 103 w 204"/>
                  <a:gd name="T9" fmla="*/ 43 h 95"/>
                  <a:gd name="T10" fmla="*/ 78 w 204"/>
                  <a:gd name="T11" fmla="*/ 30 h 95"/>
                  <a:gd name="T12" fmla="*/ 52 w 204"/>
                  <a:gd name="T13" fmla="*/ 19 h 95"/>
                  <a:gd name="T14" fmla="*/ 27 w 204"/>
                  <a:gd name="T15" fmla="*/ 9 h 95"/>
                  <a:gd name="T16" fmla="*/ 0 w 204"/>
                  <a:gd name="T17" fmla="*/ 0 h 95"/>
                  <a:gd name="T18" fmla="*/ 71 w 204"/>
                  <a:gd name="T19" fmla="*/ 11 h 95"/>
                  <a:gd name="T20" fmla="*/ 107 w 204"/>
                  <a:gd name="T21" fmla="*/ 23 h 95"/>
                  <a:gd name="T22" fmla="*/ 141 w 204"/>
                  <a:gd name="T23" fmla="*/ 38 h 95"/>
                  <a:gd name="T24" fmla="*/ 204 w 204"/>
                  <a:gd name="T25" fmla="*/ 95 h 95"/>
                  <a:gd name="T26" fmla="*/ 204 w 204"/>
                  <a:gd name="T27"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 h="95">
                    <a:moveTo>
                      <a:pt x="204" y="95"/>
                    </a:moveTo>
                    <a:lnTo>
                      <a:pt x="179" y="82"/>
                    </a:lnTo>
                    <a:lnTo>
                      <a:pt x="154" y="70"/>
                    </a:lnTo>
                    <a:lnTo>
                      <a:pt x="130" y="57"/>
                    </a:lnTo>
                    <a:lnTo>
                      <a:pt x="103" y="43"/>
                    </a:lnTo>
                    <a:lnTo>
                      <a:pt x="78" y="30"/>
                    </a:lnTo>
                    <a:lnTo>
                      <a:pt x="52" y="19"/>
                    </a:lnTo>
                    <a:lnTo>
                      <a:pt x="27" y="9"/>
                    </a:lnTo>
                    <a:lnTo>
                      <a:pt x="0" y="0"/>
                    </a:lnTo>
                    <a:lnTo>
                      <a:pt x="71" y="11"/>
                    </a:lnTo>
                    <a:lnTo>
                      <a:pt x="107" y="23"/>
                    </a:lnTo>
                    <a:lnTo>
                      <a:pt x="141" y="38"/>
                    </a:lnTo>
                    <a:lnTo>
                      <a:pt x="204" y="95"/>
                    </a:lnTo>
                    <a:lnTo>
                      <a:pt x="204"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72" name="Freeform 56"/>
              <p:cNvSpPr>
                <a:spLocks noChangeAspect="1"/>
              </p:cNvSpPr>
              <p:nvPr/>
            </p:nvSpPr>
            <p:spPr bwMode="auto">
              <a:xfrm>
                <a:off x="3662" y="1809"/>
                <a:ext cx="8" cy="9"/>
              </a:xfrm>
              <a:custGeom>
                <a:avLst/>
                <a:gdLst>
                  <a:gd name="T0" fmla="*/ 8 w 17"/>
                  <a:gd name="T1" fmla="*/ 17 h 17"/>
                  <a:gd name="T2" fmla="*/ 0 w 17"/>
                  <a:gd name="T3" fmla="*/ 8 h 17"/>
                  <a:gd name="T4" fmla="*/ 10 w 17"/>
                  <a:gd name="T5" fmla="*/ 0 h 17"/>
                  <a:gd name="T6" fmla="*/ 17 w 17"/>
                  <a:gd name="T7" fmla="*/ 10 h 17"/>
                  <a:gd name="T8" fmla="*/ 14 w 17"/>
                  <a:gd name="T9" fmla="*/ 16 h 17"/>
                  <a:gd name="T10" fmla="*/ 8 w 17"/>
                  <a:gd name="T11" fmla="*/ 17 h 17"/>
                  <a:gd name="T12" fmla="*/ 8 w 17"/>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8" y="17"/>
                    </a:moveTo>
                    <a:lnTo>
                      <a:pt x="0" y="8"/>
                    </a:lnTo>
                    <a:lnTo>
                      <a:pt x="10" y="0"/>
                    </a:lnTo>
                    <a:lnTo>
                      <a:pt x="17" y="10"/>
                    </a:lnTo>
                    <a:lnTo>
                      <a:pt x="14" y="16"/>
                    </a:lnTo>
                    <a:lnTo>
                      <a:pt x="8" y="17"/>
                    </a:lnTo>
                    <a:lnTo>
                      <a:pt x="8"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73" name="Freeform 57"/>
              <p:cNvSpPr>
                <a:spLocks noChangeAspect="1"/>
              </p:cNvSpPr>
              <p:nvPr/>
            </p:nvSpPr>
            <p:spPr bwMode="auto">
              <a:xfrm>
                <a:off x="3337" y="1707"/>
                <a:ext cx="121" cy="78"/>
              </a:xfrm>
              <a:custGeom>
                <a:avLst/>
                <a:gdLst>
                  <a:gd name="T0" fmla="*/ 0 w 244"/>
                  <a:gd name="T1" fmla="*/ 135 h 156"/>
                  <a:gd name="T2" fmla="*/ 14 w 244"/>
                  <a:gd name="T3" fmla="*/ 120 h 156"/>
                  <a:gd name="T4" fmla="*/ 27 w 244"/>
                  <a:gd name="T5" fmla="*/ 104 h 156"/>
                  <a:gd name="T6" fmla="*/ 40 w 244"/>
                  <a:gd name="T7" fmla="*/ 91 h 156"/>
                  <a:gd name="T8" fmla="*/ 48 w 244"/>
                  <a:gd name="T9" fmla="*/ 84 h 156"/>
                  <a:gd name="T10" fmla="*/ 54 w 244"/>
                  <a:gd name="T11" fmla="*/ 76 h 156"/>
                  <a:gd name="T12" fmla="*/ 61 w 244"/>
                  <a:gd name="T13" fmla="*/ 70 h 156"/>
                  <a:gd name="T14" fmla="*/ 69 w 244"/>
                  <a:gd name="T15" fmla="*/ 63 h 156"/>
                  <a:gd name="T16" fmla="*/ 84 w 244"/>
                  <a:gd name="T17" fmla="*/ 51 h 156"/>
                  <a:gd name="T18" fmla="*/ 101 w 244"/>
                  <a:gd name="T19" fmla="*/ 40 h 156"/>
                  <a:gd name="T20" fmla="*/ 118 w 244"/>
                  <a:gd name="T21" fmla="*/ 32 h 156"/>
                  <a:gd name="T22" fmla="*/ 244 w 244"/>
                  <a:gd name="T23" fmla="*/ 0 h 156"/>
                  <a:gd name="T24" fmla="*/ 230 w 244"/>
                  <a:gd name="T25" fmla="*/ 7 h 156"/>
                  <a:gd name="T26" fmla="*/ 217 w 244"/>
                  <a:gd name="T27" fmla="*/ 15 h 156"/>
                  <a:gd name="T28" fmla="*/ 202 w 244"/>
                  <a:gd name="T29" fmla="*/ 23 h 156"/>
                  <a:gd name="T30" fmla="*/ 187 w 244"/>
                  <a:gd name="T31" fmla="*/ 30 h 156"/>
                  <a:gd name="T32" fmla="*/ 171 w 244"/>
                  <a:gd name="T33" fmla="*/ 40 h 156"/>
                  <a:gd name="T34" fmla="*/ 154 w 244"/>
                  <a:gd name="T35" fmla="*/ 49 h 156"/>
                  <a:gd name="T36" fmla="*/ 137 w 244"/>
                  <a:gd name="T37" fmla="*/ 59 h 156"/>
                  <a:gd name="T38" fmla="*/ 120 w 244"/>
                  <a:gd name="T39" fmla="*/ 68 h 156"/>
                  <a:gd name="T40" fmla="*/ 105 w 244"/>
                  <a:gd name="T41" fmla="*/ 78 h 156"/>
                  <a:gd name="T42" fmla="*/ 90 w 244"/>
                  <a:gd name="T43" fmla="*/ 87 h 156"/>
                  <a:gd name="T44" fmla="*/ 75 w 244"/>
                  <a:gd name="T45" fmla="*/ 99 h 156"/>
                  <a:gd name="T46" fmla="*/ 61 w 244"/>
                  <a:gd name="T47" fmla="*/ 110 h 156"/>
                  <a:gd name="T48" fmla="*/ 50 w 244"/>
                  <a:gd name="T49" fmla="*/ 120 h 156"/>
                  <a:gd name="T50" fmla="*/ 38 w 244"/>
                  <a:gd name="T51" fmla="*/ 131 h 156"/>
                  <a:gd name="T52" fmla="*/ 21 w 244"/>
                  <a:gd name="T53" fmla="*/ 154 h 156"/>
                  <a:gd name="T54" fmla="*/ 10 w 244"/>
                  <a:gd name="T55" fmla="*/ 156 h 156"/>
                  <a:gd name="T56" fmla="*/ 4 w 244"/>
                  <a:gd name="T57" fmla="*/ 150 h 156"/>
                  <a:gd name="T58" fmla="*/ 0 w 244"/>
                  <a:gd name="T59" fmla="*/ 135 h 156"/>
                  <a:gd name="T60" fmla="*/ 0 w 244"/>
                  <a:gd name="T61" fmla="*/ 13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4" h="156">
                    <a:moveTo>
                      <a:pt x="0" y="135"/>
                    </a:moveTo>
                    <a:lnTo>
                      <a:pt x="14" y="120"/>
                    </a:lnTo>
                    <a:lnTo>
                      <a:pt x="27" y="104"/>
                    </a:lnTo>
                    <a:lnTo>
                      <a:pt x="40" y="91"/>
                    </a:lnTo>
                    <a:lnTo>
                      <a:pt x="48" y="84"/>
                    </a:lnTo>
                    <a:lnTo>
                      <a:pt x="54" y="76"/>
                    </a:lnTo>
                    <a:lnTo>
                      <a:pt x="61" y="70"/>
                    </a:lnTo>
                    <a:lnTo>
                      <a:pt x="69" y="63"/>
                    </a:lnTo>
                    <a:lnTo>
                      <a:pt x="84" y="51"/>
                    </a:lnTo>
                    <a:lnTo>
                      <a:pt x="101" y="40"/>
                    </a:lnTo>
                    <a:lnTo>
                      <a:pt x="118" y="32"/>
                    </a:lnTo>
                    <a:lnTo>
                      <a:pt x="244" y="0"/>
                    </a:lnTo>
                    <a:lnTo>
                      <a:pt x="230" y="7"/>
                    </a:lnTo>
                    <a:lnTo>
                      <a:pt x="217" y="15"/>
                    </a:lnTo>
                    <a:lnTo>
                      <a:pt x="202" y="23"/>
                    </a:lnTo>
                    <a:lnTo>
                      <a:pt x="187" y="30"/>
                    </a:lnTo>
                    <a:lnTo>
                      <a:pt x="171" y="40"/>
                    </a:lnTo>
                    <a:lnTo>
                      <a:pt x="154" y="49"/>
                    </a:lnTo>
                    <a:lnTo>
                      <a:pt x="137" y="59"/>
                    </a:lnTo>
                    <a:lnTo>
                      <a:pt x="120" y="68"/>
                    </a:lnTo>
                    <a:lnTo>
                      <a:pt x="105" y="78"/>
                    </a:lnTo>
                    <a:lnTo>
                      <a:pt x="90" y="87"/>
                    </a:lnTo>
                    <a:lnTo>
                      <a:pt x="75" y="99"/>
                    </a:lnTo>
                    <a:lnTo>
                      <a:pt x="61" y="110"/>
                    </a:lnTo>
                    <a:lnTo>
                      <a:pt x="50" y="120"/>
                    </a:lnTo>
                    <a:lnTo>
                      <a:pt x="38" y="131"/>
                    </a:lnTo>
                    <a:lnTo>
                      <a:pt x="21" y="154"/>
                    </a:lnTo>
                    <a:lnTo>
                      <a:pt x="10" y="156"/>
                    </a:lnTo>
                    <a:lnTo>
                      <a:pt x="4" y="150"/>
                    </a:lnTo>
                    <a:lnTo>
                      <a:pt x="0" y="135"/>
                    </a:lnTo>
                    <a:lnTo>
                      <a:pt x="0" y="1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74" name="Freeform 58"/>
              <p:cNvSpPr>
                <a:spLocks noChangeAspect="1"/>
              </p:cNvSpPr>
              <p:nvPr/>
            </p:nvSpPr>
            <p:spPr bwMode="auto">
              <a:xfrm>
                <a:off x="3785" y="1736"/>
                <a:ext cx="158" cy="35"/>
              </a:xfrm>
              <a:custGeom>
                <a:avLst/>
                <a:gdLst>
                  <a:gd name="T0" fmla="*/ 314 w 316"/>
                  <a:gd name="T1" fmla="*/ 70 h 70"/>
                  <a:gd name="T2" fmla="*/ 223 w 316"/>
                  <a:gd name="T3" fmla="*/ 61 h 70"/>
                  <a:gd name="T4" fmla="*/ 177 w 316"/>
                  <a:gd name="T5" fmla="*/ 53 h 70"/>
                  <a:gd name="T6" fmla="*/ 133 w 316"/>
                  <a:gd name="T7" fmla="*/ 36 h 70"/>
                  <a:gd name="T8" fmla="*/ 2 w 316"/>
                  <a:gd name="T9" fmla="*/ 6 h 70"/>
                  <a:gd name="T10" fmla="*/ 0 w 316"/>
                  <a:gd name="T11" fmla="*/ 2 h 70"/>
                  <a:gd name="T12" fmla="*/ 67 w 316"/>
                  <a:gd name="T13" fmla="*/ 0 h 70"/>
                  <a:gd name="T14" fmla="*/ 133 w 316"/>
                  <a:gd name="T15" fmla="*/ 11 h 70"/>
                  <a:gd name="T16" fmla="*/ 167 w 316"/>
                  <a:gd name="T17" fmla="*/ 21 h 70"/>
                  <a:gd name="T18" fmla="*/ 202 w 316"/>
                  <a:gd name="T19" fmla="*/ 30 h 70"/>
                  <a:gd name="T20" fmla="*/ 236 w 316"/>
                  <a:gd name="T21" fmla="*/ 42 h 70"/>
                  <a:gd name="T22" fmla="*/ 270 w 316"/>
                  <a:gd name="T23" fmla="*/ 51 h 70"/>
                  <a:gd name="T24" fmla="*/ 316 w 316"/>
                  <a:gd name="T25" fmla="*/ 66 h 70"/>
                  <a:gd name="T26" fmla="*/ 314 w 316"/>
                  <a:gd name="T27" fmla="*/ 70 h 70"/>
                  <a:gd name="T28" fmla="*/ 314 w 316"/>
                  <a:gd name="T2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6" h="70">
                    <a:moveTo>
                      <a:pt x="314" y="70"/>
                    </a:moveTo>
                    <a:lnTo>
                      <a:pt x="223" y="61"/>
                    </a:lnTo>
                    <a:lnTo>
                      <a:pt x="177" y="53"/>
                    </a:lnTo>
                    <a:lnTo>
                      <a:pt x="133" y="36"/>
                    </a:lnTo>
                    <a:lnTo>
                      <a:pt x="2" y="6"/>
                    </a:lnTo>
                    <a:lnTo>
                      <a:pt x="0" y="2"/>
                    </a:lnTo>
                    <a:lnTo>
                      <a:pt x="67" y="0"/>
                    </a:lnTo>
                    <a:lnTo>
                      <a:pt x="133" y="11"/>
                    </a:lnTo>
                    <a:lnTo>
                      <a:pt x="167" y="21"/>
                    </a:lnTo>
                    <a:lnTo>
                      <a:pt x="202" y="30"/>
                    </a:lnTo>
                    <a:lnTo>
                      <a:pt x="236" y="42"/>
                    </a:lnTo>
                    <a:lnTo>
                      <a:pt x="270" y="51"/>
                    </a:lnTo>
                    <a:lnTo>
                      <a:pt x="316" y="66"/>
                    </a:lnTo>
                    <a:lnTo>
                      <a:pt x="314" y="70"/>
                    </a:lnTo>
                    <a:lnTo>
                      <a:pt x="314"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75" name="Freeform 59"/>
              <p:cNvSpPr>
                <a:spLocks noChangeAspect="1"/>
              </p:cNvSpPr>
              <p:nvPr/>
            </p:nvSpPr>
            <p:spPr bwMode="auto">
              <a:xfrm>
                <a:off x="3433" y="1668"/>
                <a:ext cx="72" cy="33"/>
              </a:xfrm>
              <a:custGeom>
                <a:avLst/>
                <a:gdLst>
                  <a:gd name="T0" fmla="*/ 52 w 145"/>
                  <a:gd name="T1" fmla="*/ 34 h 65"/>
                  <a:gd name="T2" fmla="*/ 145 w 145"/>
                  <a:gd name="T3" fmla="*/ 0 h 65"/>
                  <a:gd name="T4" fmla="*/ 131 w 145"/>
                  <a:gd name="T5" fmla="*/ 15 h 65"/>
                  <a:gd name="T6" fmla="*/ 124 w 145"/>
                  <a:gd name="T7" fmla="*/ 21 h 65"/>
                  <a:gd name="T8" fmla="*/ 116 w 145"/>
                  <a:gd name="T9" fmla="*/ 26 h 65"/>
                  <a:gd name="T10" fmla="*/ 99 w 145"/>
                  <a:gd name="T11" fmla="*/ 36 h 65"/>
                  <a:gd name="T12" fmla="*/ 80 w 145"/>
                  <a:gd name="T13" fmla="*/ 44 h 65"/>
                  <a:gd name="T14" fmla="*/ 40 w 145"/>
                  <a:gd name="T15" fmla="*/ 55 h 65"/>
                  <a:gd name="T16" fmla="*/ 0 w 145"/>
                  <a:gd name="T17" fmla="*/ 65 h 65"/>
                  <a:gd name="T18" fmla="*/ 52 w 145"/>
                  <a:gd name="T19" fmla="*/ 34 h 65"/>
                  <a:gd name="T20" fmla="*/ 52 w 145"/>
                  <a:gd name="T21" fmla="*/ 3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 h="65">
                    <a:moveTo>
                      <a:pt x="52" y="34"/>
                    </a:moveTo>
                    <a:lnTo>
                      <a:pt x="145" y="0"/>
                    </a:lnTo>
                    <a:lnTo>
                      <a:pt x="131" y="15"/>
                    </a:lnTo>
                    <a:lnTo>
                      <a:pt x="124" y="21"/>
                    </a:lnTo>
                    <a:lnTo>
                      <a:pt x="116" y="26"/>
                    </a:lnTo>
                    <a:lnTo>
                      <a:pt x="99" y="36"/>
                    </a:lnTo>
                    <a:lnTo>
                      <a:pt x="80" y="44"/>
                    </a:lnTo>
                    <a:lnTo>
                      <a:pt x="40" y="55"/>
                    </a:lnTo>
                    <a:lnTo>
                      <a:pt x="0" y="65"/>
                    </a:lnTo>
                    <a:lnTo>
                      <a:pt x="52" y="34"/>
                    </a:lnTo>
                    <a:lnTo>
                      <a:pt x="52"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76" name="Freeform 60"/>
              <p:cNvSpPr>
                <a:spLocks noChangeAspect="1"/>
              </p:cNvSpPr>
              <p:nvPr/>
            </p:nvSpPr>
            <p:spPr bwMode="auto">
              <a:xfrm>
                <a:off x="3512" y="1651"/>
                <a:ext cx="74" cy="32"/>
              </a:xfrm>
              <a:custGeom>
                <a:avLst/>
                <a:gdLst>
                  <a:gd name="T0" fmla="*/ 0 w 148"/>
                  <a:gd name="T1" fmla="*/ 62 h 62"/>
                  <a:gd name="T2" fmla="*/ 4 w 148"/>
                  <a:gd name="T3" fmla="*/ 55 h 62"/>
                  <a:gd name="T4" fmla="*/ 11 w 148"/>
                  <a:gd name="T5" fmla="*/ 47 h 62"/>
                  <a:gd name="T6" fmla="*/ 19 w 148"/>
                  <a:gd name="T7" fmla="*/ 38 h 62"/>
                  <a:gd name="T8" fmla="*/ 29 w 148"/>
                  <a:gd name="T9" fmla="*/ 30 h 62"/>
                  <a:gd name="T10" fmla="*/ 40 w 148"/>
                  <a:gd name="T11" fmla="*/ 22 h 62"/>
                  <a:gd name="T12" fmla="*/ 51 w 148"/>
                  <a:gd name="T13" fmla="*/ 15 h 62"/>
                  <a:gd name="T14" fmla="*/ 78 w 148"/>
                  <a:gd name="T15" fmla="*/ 5 h 62"/>
                  <a:gd name="T16" fmla="*/ 103 w 148"/>
                  <a:gd name="T17" fmla="*/ 0 h 62"/>
                  <a:gd name="T18" fmla="*/ 124 w 148"/>
                  <a:gd name="T19" fmla="*/ 0 h 62"/>
                  <a:gd name="T20" fmla="*/ 141 w 148"/>
                  <a:gd name="T21" fmla="*/ 11 h 62"/>
                  <a:gd name="T22" fmla="*/ 148 w 148"/>
                  <a:gd name="T23" fmla="*/ 30 h 62"/>
                  <a:gd name="T24" fmla="*/ 120 w 148"/>
                  <a:gd name="T25" fmla="*/ 38 h 62"/>
                  <a:gd name="T26" fmla="*/ 97 w 148"/>
                  <a:gd name="T27" fmla="*/ 43 h 62"/>
                  <a:gd name="T28" fmla="*/ 70 w 148"/>
                  <a:gd name="T29" fmla="*/ 51 h 62"/>
                  <a:gd name="T30" fmla="*/ 23 w 148"/>
                  <a:gd name="T31" fmla="*/ 60 h 62"/>
                  <a:gd name="T32" fmla="*/ 0 w 148"/>
                  <a:gd name="T33" fmla="*/ 62 h 62"/>
                  <a:gd name="T34" fmla="*/ 0 w 148"/>
                  <a:gd name="T35"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8" h="62">
                    <a:moveTo>
                      <a:pt x="0" y="62"/>
                    </a:moveTo>
                    <a:lnTo>
                      <a:pt x="4" y="55"/>
                    </a:lnTo>
                    <a:lnTo>
                      <a:pt x="11" y="47"/>
                    </a:lnTo>
                    <a:lnTo>
                      <a:pt x="19" y="38"/>
                    </a:lnTo>
                    <a:lnTo>
                      <a:pt x="29" y="30"/>
                    </a:lnTo>
                    <a:lnTo>
                      <a:pt x="40" y="22"/>
                    </a:lnTo>
                    <a:lnTo>
                      <a:pt x="51" y="15"/>
                    </a:lnTo>
                    <a:lnTo>
                      <a:pt x="78" y="5"/>
                    </a:lnTo>
                    <a:lnTo>
                      <a:pt x="103" y="0"/>
                    </a:lnTo>
                    <a:lnTo>
                      <a:pt x="124" y="0"/>
                    </a:lnTo>
                    <a:lnTo>
                      <a:pt x="141" y="11"/>
                    </a:lnTo>
                    <a:lnTo>
                      <a:pt x="148" y="30"/>
                    </a:lnTo>
                    <a:lnTo>
                      <a:pt x="120" y="38"/>
                    </a:lnTo>
                    <a:lnTo>
                      <a:pt x="97" y="43"/>
                    </a:lnTo>
                    <a:lnTo>
                      <a:pt x="70" y="51"/>
                    </a:lnTo>
                    <a:lnTo>
                      <a:pt x="23" y="60"/>
                    </a:lnTo>
                    <a:lnTo>
                      <a:pt x="0" y="62"/>
                    </a:lnTo>
                    <a:lnTo>
                      <a:pt x="0"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77" name="Freeform 61"/>
              <p:cNvSpPr>
                <a:spLocks noChangeAspect="1"/>
              </p:cNvSpPr>
              <p:nvPr/>
            </p:nvSpPr>
            <p:spPr bwMode="auto">
              <a:xfrm>
                <a:off x="3379" y="1623"/>
                <a:ext cx="43" cy="34"/>
              </a:xfrm>
              <a:custGeom>
                <a:avLst/>
                <a:gdLst>
                  <a:gd name="T0" fmla="*/ 76 w 85"/>
                  <a:gd name="T1" fmla="*/ 68 h 68"/>
                  <a:gd name="T2" fmla="*/ 68 w 85"/>
                  <a:gd name="T3" fmla="*/ 59 h 68"/>
                  <a:gd name="T4" fmla="*/ 59 w 85"/>
                  <a:gd name="T5" fmla="*/ 49 h 68"/>
                  <a:gd name="T6" fmla="*/ 49 w 85"/>
                  <a:gd name="T7" fmla="*/ 41 h 68"/>
                  <a:gd name="T8" fmla="*/ 40 w 85"/>
                  <a:gd name="T9" fmla="*/ 34 h 68"/>
                  <a:gd name="T10" fmla="*/ 28 w 85"/>
                  <a:gd name="T11" fmla="*/ 26 h 68"/>
                  <a:gd name="T12" fmla="*/ 19 w 85"/>
                  <a:gd name="T13" fmla="*/ 17 h 68"/>
                  <a:gd name="T14" fmla="*/ 9 w 85"/>
                  <a:gd name="T15" fmla="*/ 9 h 68"/>
                  <a:gd name="T16" fmla="*/ 0 w 85"/>
                  <a:gd name="T17" fmla="*/ 0 h 68"/>
                  <a:gd name="T18" fmla="*/ 85 w 85"/>
                  <a:gd name="T19" fmla="*/ 51 h 68"/>
                  <a:gd name="T20" fmla="*/ 76 w 85"/>
                  <a:gd name="T21" fmla="*/ 68 h 68"/>
                  <a:gd name="T22" fmla="*/ 76 w 85"/>
                  <a:gd name="T2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68">
                    <a:moveTo>
                      <a:pt x="76" y="68"/>
                    </a:moveTo>
                    <a:lnTo>
                      <a:pt x="68" y="59"/>
                    </a:lnTo>
                    <a:lnTo>
                      <a:pt x="59" y="49"/>
                    </a:lnTo>
                    <a:lnTo>
                      <a:pt x="49" y="41"/>
                    </a:lnTo>
                    <a:lnTo>
                      <a:pt x="40" y="34"/>
                    </a:lnTo>
                    <a:lnTo>
                      <a:pt x="28" y="26"/>
                    </a:lnTo>
                    <a:lnTo>
                      <a:pt x="19" y="17"/>
                    </a:lnTo>
                    <a:lnTo>
                      <a:pt x="9" y="9"/>
                    </a:lnTo>
                    <a:lnTo>
                      <a:pt x="0" y="0"/>
                    </a:lnTo>
                    <a:lnTo>
                      <a:pt x="85" y="51"/>
                    </a:lnTo>
                    <a:lnTo>
                      <a:pt x="76" y="68"/>
                    </a:lnTo>
                    <a:lnTo>
                      <a:pt x="76"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78" name="Freeform 62"/>
              <p:cNvSpPr>
                <a:spLocks noChangeAspect="1"/>
              </p:cNvSpPr>
              <p:nvPr/>
            </p:nvSpPr>
            <p:spPr bwMode="auto">
              <a:xfrm>
                <a:off x="3961" y="1583"/>
                <a:ext cx="35" cy="72"/>
              </a:xfrm>
              <a:custGeom>
                <a:avLst/>
                <a:gdLst>
                  <a:gd name="T0" fmla="*/ 7 w 70"/>
                  <a:gd name="T1" fmla="*/ 144 h 144"/>
                  <a:gd name="T2" fmla="*/ 0 w 70"/>
                  <a:gd name="T3" fmla="*/ 135 h 144"/>
                  <a:gd name="T4" fmla="*/ 70 w 70"/>
                  <a:gd name="T5" fmla="*/ 0 h 144"/>
                  <a:gd name="T6" fmla="*/ 68 w 70"/>
                  <a:gd name="T7" fmla="*/ 30 h 144"/>
                  <a:gd name="T8" fmla="*/ 62 w 70"/>
                  <a:gd name="T9" fmla="*/ 62 h 144"/>
                  <a:gd name="T10" fmla="*/ 55 w 70"/>
                  <a:gd name="T11" fmla="*/ 95 h 144"/>
                  <a:gd name="T12" fmla="*/ 43 w 70"/>
                  <a:gd name="T13" fmla="*/ 127 h 144"/>
                  <a:gd name="T14" fmla="*/ 38 w 70"/>
                  <a:gd name="T15" fmla="*/ 133 h 144"/>
                  <a:gd name="T16" fmla="*/ 28 w 70"/>
                  <a:gd name="T17" fmla="*/ 137 h 144"/>
                  <a:gd name="T18" fmla="*/ 9 w 70"/>
                  <a:gd name="T19" fmla="*/ 144 h 144"/>
                  <a:gd name="T20" fmla="*/ 7 w 70"/>
                  <a:gd name="T21" fmla="*/ 144 h 144"/>
                  <a:gd name="T22" fmla="*/ 7 w 70"/>
                  <a:gd name="T2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144">
                    <a:moveTo>
                      <a:pt x="7" y="144"/>
                    </a:moveTo>
                    <a:lnTo>
                      <a:pt x="0" y="135"/>
                    </a:lnTo>
                    <a:lnTo>
                      <a:pt x="70" y="0"/>
                    </a:lnTo>
                    <a:lnTo>
                      <a:pt x="68" y="30"/>
                    </a:lnTo>
                    <a:lnTo>
                      <a:pt x="62" y="62"/>
                    </a:lnTo>
                    <a:lnTo>
                      <a:pt x="55" y="95"/>
                    </a:lnTo>
                    <a:lnTo>
                      <a:pt x="43" y="127"/>
                    </a:lnTo>
                    <a:lnTo>
                      <a:pt x="38" y="133"/>
                    </a:lnTo>
                    <a:lnTo>
                      <a:pt x="28" y="137"/>
                    </a:lnTo>
                    <a:lnTo>
                      <a:pt x="9" y="144"/>
                    </a:lnTo>
                    <a:lnTo>
                      <a:pt x="7" y="144"/>
                    </a:lnTo>
                    <a:lnTo>
                      <a:pt x="7" y="1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79" name="Freeform 63"/>
              <p:cNvSpPr>
                <a:spLocks noChangeAspect="1"/>
              </p:cNvSpPr>
              <p:nvPr/>
            </p:nvSpPr>
            <p:spPr bwMode="auto">
              <a:xfrm>
                <a:off x="3331" y="1594"/>
                <a:ext cx="58" cy="59"/>
              </a:xfrm>
              <a:custGeom>
                <a:avLst/>
                <a:gdLst>
                  <a:gd name="T0" fmla="*/ 0 w 116"/>
                  <a:gd name="T1" fmla="*/ 0 h 117"/>
                  <a:gd name="T2" fmla="*/ 25 w 116"/>
                  <a:gd name="T3" fmla="*/ 15 h 117"/>
                  <a:gd name="T4" fmla="*/ 34 w 116"/>
                  <a:gd name="T5" fmla="*/ 22 h 117"/>
                  <a:gd name="T6" fmla="*/ 42 w 116"/>
                  <a:gd name="T7" fmla="*/ 32 h 117"/>
                  <a:gd name="T8" fmla="*/ 61 w 116"/>
                  <a:gd name="T9" fmla="*/ 51 h 117"/>
                  <a:gd name="T10" fmla="*/ 78 w 116"/>
                  <a:gd name="T11" fmla="*/ 72 h 117"/>
                  <a:gd name="T12" fmla="*/ 95 w 116"/>
                  <a:gd name="T13" fmla="*/ 91 h 117"/>
                  <a:gd name="T14" fmla="*/ 108 w 116"/>
                  <a:gd name="T15" fmla="*/ 106 h 117"/>
                  <a:gd name="T16" fmla="*/ 116 w 116"/>
                  <a:gd name="T17" fmla="*/ 117 h 117"/>
                  <a:gd name="T18" fmla="*/ 105 w 116"/>
                  <a:gd name="T19" fmla="*/ 116 h 117"/>
                  <a:gd name="T20" fmla="*/ 89 w 116"/>
                  <a:gd name="T21" fmla="*/ 108 h 117"/>
                  <a:gd name="T22" fmla="*/ 80 w 116"/>
                  <a:gd name="T23" fmla="*/ 100 h 117"/>
                  <a:gd name="T24" fmla="*/ 70 w 116"/>
                  <a:gd name="T25" fmla="*/ 93 h 117"/>
                  <a:gd name="T26" fmla="*/ 61 w 116"/>
                  <a:gd name="T27" fmla="*/ 83 h 117"/>
                  <a:gd name="T28" fmla="*/ 49 w 116"/>
                  <a:gd name="T29" fmla="*/ 72 h 117"/>
                  <a:gd name="T30" fmla="*/ 32 w 116"/>
                  <a:gd name="T31" fmla="*/ 51 h 117"/>
                  <a:gd name="T32" fmla="*/ 15 w 116"/>
                  <a:gd name="T33" fmla="*/ 30 h 117"/>
                  <a:gd name="T34" fmla="*/ 0 w 116"/>
                  <a:gd name="T35" fmla="*/ 0 h 117"/>
                  <a:gd name="T36" fmla="*/ 0 w 116"/>
                  <a:gd name="T37"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 h="117">
                    <a:moveTo>
                      <a:pt x="0" y="0"/>
                    </a:moveTo>
                    <a:lnTo>
                      <a:pt x="25" y="15"/>
                    </a:lnTo>
                    <a:lnTo>
                      <a:pt x="34" y="22"/>
                    </a:lnTo>
                    <a:lnTo>
                      <a:pt x="42" y="32"/>
                    </a:lnTo>
                    <a:lnTo>
                      <a:pt x="61" y="51"/>
                    </a:lnTo>
                    <a:lnTo>
                      <a:pt x="78" y="72"/>
                    </a:lnTo>
                    <a:lnTo>
                      <a:pt x="95" y="91"/>
                    </a:lnTo>
                    <a:lnTo>
                      <a:pt x="108" y="106"/>
                    </a:lnTo>
                    <a:lnTo>
                      <a:pt x="116" y="117"/>
                    </a:lnTo>
                    <a:lnTo>
                      <a:pt x="105" y="116"/>
                    </a:lnTo>
                    <a:lnTo>
                      <a:pt x="89" y="108"/>
                    </a:lnTo>
                    <a:lnTo>
                      <a:pt x="80" y="100"/>
                    </a:lnTo>
                    <a:lnTo>
                      <a:pt x="70" y="93"/>
                    </a:lnTo>
                    <a:lnTo>
                      <a:pt x="61" y="83"/>
                    </a:lnTo>
                    <a:lnTo>
                      <a:pt x="49" y="72"/>
                    </a:lnTo>
                    <a:lnTo>
                      <a:pt x="32" y="51"/>
                    </a:lnTo>
                    <a:lnTo>
                      <a:pt x="15" y="3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80" name="Freeform 64"/>
              <p:cNvSpPr>
                <a:spLocks noChangeAspect="1"/>
              </p:cNvSpPr>
              <p:nvPr/>
            </p:nvSpPr>
            <p:spPr bwMode="auto">
              <a:xfrm>
                <a:off x="3950" y="1576"/>
                <a:ext cx="37" cy="61"/>
              </a:xfrm>
              <a:custGeom>
                <a:avLst/>
                <a:gdLst>
                  <a:gd name="T0" fmla="*/ 0 w 72"/>
                  <a:gd name="T1" fmla="*/ 122 h 122"/>
                  <a:gd name="T2" fmla="*/ 7 w 72"/>
                  <a:gd name="T3" fmla="*/ 56 h 122"/>
                  <a:gd name="T4" fmla="*/ 17 w 72"/>
                  <a:gd name="T5" fmla="*/ 44 h 122"/>
                  <a:gd name="T6" fmla="*/ 28 w 72"/>
                  <a:gd name="T7" fmla="*/ 42 h 122"/>
                  <a:gd name="T8" fmla="*/ 34 w 72"/>
                  <a:gd name="T9" fmla="*/ 33 h 122"/>
                  <a:gd name="T10" fmla="*/ 72 w 72"/>
                  <a:gd name="T11" fmla="*/ 0 h 122"/>
                  <a:gd name="T12" fmla="*/ 72 w 72"/>
                  <a:gd name="T13" fmla="*/ 4 h 122"/>
                  <a:gd name="T14" fmla="*/ 44 w 72"/>
                  <a:gd name="T15" fmla="*/ 46 h 122"/>
                  <a:gd name="T16" fmla="*/ 0 w 72"/>
                  <a:gd name="T17" fmla="*/ 122 h 122"/>
                  <a:gd name="T18" fmla="*/ 0 w 72"/>
                  <a:gd name="T19"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122">
                    <a:moveTo>
                      <a:pt x="0" y="122"/>
                    </a:moveTo>
                    <a:lnTo>
                      <a:pt x="7" y="56"/>
                    </a:lnTo>
                    <a:lnTo>
                      <a:pt x="17" y="44"/>
                    </a:lnTo>
                    <a:lnTo>
                      <a:pt x="28" y="42"/>
                    </a:lnTo>
                    <a:lnTo>
                      <a:pt x="34" y="33"/>
                    </a:lnTo>
                    <a:lnTo>
                      <a:pt x="72" y="0"/>
                    </a:lnTo>
                    <a:lnTo>
                      <a:pt x="72" y="4"/>
                    </a:lnTo>
                    <a:lnTo>
                      <a:pt x="44" y="46"/>
                    </a:lnTo>
                    <a:lnTo>
                      <a:pt x="0" y="122"/>
                    </a:lnTo>
                    <a:lnTo>
                      <a:pt x="0"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81" name="Freeform 65"/>
              <p:cNvSpPr>
                <a:spLocks noChangeAspect="1"/>
              </p:cNvSpPr>
              <p:nvPr/>
            </p:nvSpPr>
            <p:spPr bwMode="auto">
              <a:xfrm>
                <a:off x="3566" y="1571"/>
                <a:ext cx="38" cy="59"/>
              </a:xfrm>
              <a:custGeom>
                <a:avLst/>
                <a:gdLst>
                  <a:gd name="T0" fmla="*/ 44 w 76"/>
                  <a:gd name="T1" fmla="*/ 118 h 118"/>
                  <a:gd name="T2" fmla="*/ 23 w 76"/>
                  <a:gd name="T3" fmla="*/ 87 h 118"/>
                  <a:gd name="T4" fmla="*/ 14 w 76"/>
                  <a:gd name="T5" fmla="*/ 61 h 118"/>
                  <a:gd name="T6" fmla="*/ 0 w 76"/>
                  <a:gd name="T7" fmla="*/ 0 h 118"/>
                  <a:gd name="T8" fmla="*/ 76 w 76"/>
                  <a:gd name="T9" fmla="*/ 103 h 118"/>
                  <a:gd name="T10" fmla="*/ 44 w 76"/>
                  <a:gd name="T11" fmla="*/ 118 h 118"/>
                  <a:gd name="T12" fmla="*/ 44 w 76"/>
                  <a:gd name="T13" fmla="*/ 118 h 118"/>
                </a:gdLst>
                <a:ahLst/>
                <a:cxnLst>
                  <a:cxn ang="0">
                    <a:pos x="T0" y="T1"/>
                  </a:cxn>
                  <a:cxn ang="0">
                    <a:pos x="T2" y="T3"/>
                  </a:cxn>
                  <a:cxn ang="0">
                    <a:pos x="T4" y="T5"/>
                  </a:cxn>
                  <a:cxn ang="0">
                    <a:pos x="T6" y="T7"/>
                  </a:cxn>
                  <a:cxn ang="0">
                    <a:pos x="T8" y="T9"/>
                  </a:cxn>
                  <a:cxn ang="0">
                    <a:pos x="T10" y="T11"/>
                  </a:cxn>
                  <a:cxn ang="0">
                    <a:pos x="T12" y="T13"/>
                  </a:cxn>
                </a:cxnLst>
                <a:rect l="0" t="0" r="r" b="b"/>
                <a:pathLst>
                  <a:path w="76" h="118">
                    <a:moveTo>
                      <a:pt x="44" y="118"/>
                    </a:moveTo>
                    <a:lnTo>
                      <a:pt x="23" y="87"/>
                    </a:lnTo>
                    <a:lnTo>
                      <a:pt x="14" y="61"/>
                    </a:lnTo>
                    <a:lnTo>
                      <a:pt x="0" y="0"/>
                    </a:lnTo>
                    <a:lnTo>
                      <a:pt x="76" y="103"/>
                    </a:lnTo>
                    <a:lnTo>
                      <a:pt x="44" y="118"/>
                    </a:lnTo>
                    <a:lnTo>
                      <a:pt x="44"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82" name="Freeform 66"/>
              <p:cNvSpPr>
                <a:spLocks noChangeAspect="1"/>
              </p:cNvSpPr>
              <p:nvPr/>
            </p:nvSpPr>
            <p:spPr bwMode="auto">
              <a:xfrm>
                <a:off x="3332" y="1585"/>
                <a:ext cx="80" cy="41"/>
              </a:xfrm>
              <a:custGeom>
                <a:avLst/>
                <a:gdLst>
                  <a:gd name="T0" fmla="*/ 0 w 160"/>
                  <a:gd name="T1" fmla="*/ 0 h 81"/>
                  <a:gd name="T2" fmla="*/ 123 w 160"/>
                  <a:gd name="T3" fmla="*/ 22 h 81"/>
                  <a:gd name="T4" fmla="*/ 131 w 160"/>
                  <a:gd name="T5" fmla="*/ 34 h 81"/>
                  <a:gd name="T6" fmla="*/ 144 w 160"/>
                  <a:gd name="T7" fmla="*/ 53 h 81"/>
                  <a:gd name="T8" fmla="*/ 160 w 160"/>
                  <a:gd name="T9" fmla="*/ 81 h 81"/>
                  <a:gd name="T10" fmla="*/ 137 w 160"/>
                  <a:gd name="T11" fmla="*/ 76 h 81"/>
                  <a:gd name="T12" fmla="*/ 114 w 160"/>
                  <a:gd name="T13" fmla="*/ 64 h 81"/>
                  <a:gd name="T14" fmla="*/ 101 w 160"/>
                  <a:gd name="T15" fmla="*/ 57 h 81"/>
                  <a:gd name="T16" fmla="*/ 85 w 160"/>
                  <a:gd name="T17" fmla="*/ 49 h 81"/>
                  <a:gd name="T18" fmla="*/ 72 w 160"/>
                  <a:gd name="T19" fmla="*/ 41 h 81"/>
                  <a:gd name="T20" fmla="*/ 57 w 160"/>
                  <a:gd name="T21" fmla="*/ 32 h 81"/>
                  <a:gd name="T22" fmla="*/ 44 w 160"/>
                  <a:gd name="T23" fmla="*/ 24 h 81"/>
                  <a:gd name="T24" fmla="*/ 32 w 160"/>
                  <a:gd name="T25" fmla="*/ 19 h 81"/>
                  <a:gd name="T26" fmla="*/ 11 w 160"/>
                  <a:gd name="T27" fmla="*/ 5 h 81"/>
                  <a:gd name="T28" fmla="*/ 0 w 160"/>
                  <a:gd name="T29" fmla="*/ 0 h 81"/>
                  <a:gd name="T30" fmla="*/ 0 w 160"/>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0" h="81">
                    <a:moveTo>
                      <a:pt x="0" y="0"/>
                    </a:moveTo>
                    <a:lnTo>
                      <a:pt x="123" y="22"/>
                    </a:lnTo>
                    <a:lnTo>
                      <a:pt x="131" y="34"/>
                    </a:lnTo>
                    <a:lnTo>
                      <a:pt x="144" y="53"/>
                    </a:lnTo>
                    <a:lnTo>
                      <a:pt x="160" y="81"/>
                    </a:lnTo>
                    <a:lnTo>
                      <a:pt x="137" y="76"/>
                    </a:lnTo>
                    <a:lnTo>
                      <a:pt x="114" y="64"/>
                    </a:lnTo>
                    <a:lnTo>
                      <a:pt x="101" y="57"/>
                    </a:lnTo>
                    <a:lnTo>
                      <a:pt x="85" y="49"/>
                    </a:lnTo>
                    <a:lnTo>
                      <a:pt x="72" y="41"/>
                    </a:lnTo>
                    <a:lnTo>
                      <a:pt x="57" y="32"/>
                    </a:lnTo>
                    <a:lnTo>
                      <a:pt x="44" y="24"/>
                    </a:lnTo>
                    <a:lnTo>
                      <a:pt x="32" y="19"/>
                    </a:lnTo>
                    <a:lnTo>
                      <a:pt x="11" y="5"/>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83" name="Freeform 67"/>
              <p:cNvSpPr>
                <a:spLocks noChangeAspect="1"/>
              </p:cNvSpPr>
              <p:nvPr/>
            </p:nvSpPr>
            <p:spPr bwMode="auto">
              <a:xfrm>
                <a:off x="3765" y="1564"/>
                <a:ext cx="23" cy="52"/>
              </a:xfrm>
              <a:custGeom>
                <a:avLst/>
                <a:gdLst>
                  <a:gd name="T0" fmla="*/ 42 w 46"/>
                  <a:gd name="T1" fmla="*/ 104 h 104"/>
                  <a:gd name="T2" fmla="*/ 0 w 46"/>
                  <a:gd name="T3" fmla="*/ 93 h 104"/>
                  <a:gd name="T4" fmla="*/ 4 w 46"/>
                  <a:gd name="T5" fmla="*/ 72 h 104"/>
                  <a:gd name="T6" fmla="*/ 4 w 46"/>
                  <a:gd name="T7" fmla="*/ 47 h 104"/>
                  <a:gd name="T8" fmla="*/ 2 w 46"/>
                  <a:gd name="T9" fmla="*/ 0 h 104"/>
                  <a:gd name="T10" fmla="*/ 23 w 46"/>
                  <a:gd name="T11" fmla="*/ 47 h 104"/>
                  <a:gd name="T12" fmla="*/ 46 w 46"/>
                  <a:gd name="T13" fmla="*/ 102 h 104"/>
                  <a:gd name="T14" fmla="*/ 42 w 46"/>
                  <a:gd name="T15" fmla="*/ 104 h 104"/>
                  <a:gd name="T16" fmla="*/ 42 w 46"/>
                  <a:gd name="T17"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104">
                    <a:moveTo>
                      <a:pt x="42" y="104"/>
                    </a:moveTo>
                    <a:lnTo>
                      <a:pt x="0" y="93"/>
                    </a:lnTo>
                    <a:lnTo>
                      <a:pt x="4" y="72"/>
                    </a:lnTo>
                    <a:lnTo>
                      <a:pt x="4" y="47"/>
                    </a:lnTo>
                    <a:lnTo>
                      <a:pt x="2" y="0"/>
                    </a:lnTo>
                    <a:lnTo>
                      <a:pt x="23" y="47"/>
                    </a:lnTo>
                    <a:lnTo>
                      <a:pt x="46" y="102"/>
                    </a:lnTo>
                    <a:lnTo>
                      <a:pt x="42" y="104"/>
                    </a:lnTo>
                    <a:lnTo>
                      <a:pt x="42"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84" name="Freeform 68"/>
              <p:cNvSpPr>
                <a:spLocks noChangeAspect="1"/>
              </p:cNvSpPr>
              <p:nvPr/>
            </p:nvSpPr>
            <p:spPr bwMode="auto">
              <a:xfrm>
                <a:off x="3572" y="1539"/>
                <a:ext cx="35" cy="68"/>
              </a:xfrm>
              <a:custGeom>
                <a:avLst/>
                <a:gdLst>
                  <a:gd name="T0" fmla="*/ 68 w 68"/>
                  <a:gd name="T1" fmla="*/ 135 h 135"/>
                  <a:gd name="T2" fmla="*/ 0 w 68"/>
                  <a:gd name="T3" fmla="*/ 29 h 135"/>
                  <a:gd name="T4" fmla="*/ 19 w 68"/>
                  <a:gd name="T5" fmla="*/ 0 h 135"/>
                  <a:gd name="T6" fmla="*/ 68 w 68"/>
                  <a:gd name="T7" fmla="*/ 135 h 135"/>
                  <a:gd name="T8" fmla="*/ 68 w 68"/>
                  <a:gd name="T9" fmla="*/ 135 h 135"/>
                </a:gdLst>
                <a:ahLst/>
                <a:cxnLst>
                  <a:cxn ang="0">
                    <a:pos x="T0" y="T1"/>
                  </a:cxn>
                  <a:cxn ang="0">
                    <a:pos x="T2" y="T3"/>
                  </a:cxn>
                  <a:cxn ang="0">
                    <a:pos x="T4" y="T5"/>
                  </a:cxn>
                  <a:cxn ang="0">
                    <a:pos x="T6" y="T7"/>
                  </a:cxn>
                  <a:cxn ang="0">
                    <a:pos x="T8" y="T9"/>
                  </a:cxn>
                </a:cxnLst>
                <a:rect l="0" t="0" r="r" b="b"/>
                <a:pathLst>
                  <a:path w="68" h="135">
                    <a:moveTo>
                      <a:pt x="68" y="135"/>
                    </a:moveTo>
                    <a:lnTo>
                      <a:pt x="0" y="29"/>
                    </a:lnTo>
                    <a:lnTo>
                      <a:pt x="19" y="0"/>
                    </a:lnTo>
                    <a:lnTo>
                      <a:pt x="68" y="135"/>
                    </a:lnTo>
                    <a:lnTo>
                      <a:pt x="68" y="1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85" name="Freeform 69"/>
              <p:cNvSpPr>
                <a:spLocks noChangeAspect="1"/>
              </p:cNvSpPr>
              <p:nvPr/>
            </p:nvSpPr>
            <p:spPr bwMode="auto">
              <a:xfrm>
                <a:off x="3775" y="1522"/>
                <a:ext cx="23" cy="85"/>
              </a:xfrm>
              <a:custGeom>
                <a:avLst/>
                <a:gdLst>
                  <a:gd name="T0" fmla="*/ 48 w 48"/>
                  <a:gd name="T1" fmla="*/ 169 h 169"/>
                  <a:gd name="T2" fmla="*/ 6 w 48"/>
                  <a:gd name="T3" fmla="*/ 78 h 169"/>
                  <a:gd name="T4" fmla="*/ 0 w 48"/>
                  <a:gd name="T5" fmla="*/ 34 h 169"/>
                  <a:gd name="T6" fmla="*/ 23 w 48"/>
                  <a:gd name="T7" fmla="*/ 0 h 169"/>
                  <a:gd name="T8" fmla="*/ 35 w 48"/>
                  <a:gd name="T9" fmla="*/ 53 h 169"/>
                  <a:gd name="T10" fmla="*/ 44 w 48"/>
                  <a:gd name="T11" fmla="*/ 108 h 169"/>
                  <a:gd name="T12" fmla="*/ 48 w 48"/>
                  <a:gd name="T13" fmla="*/ 169 h 169"/>
                  <a:gd name="T14" fmla="*/ 48 w 48"/>
                  <a:gd name="T15" fmla="*/ 169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169">
                    <a:moveTo>
                      <a:pt x="48" y="169"/>
                    </a:moveTo>
                    <a:lnTo>
                      <a:pt x="6" y="78"/>
                    </a:lnTo>
                    <a:lnTo>
                      <a:pt x="0" y="34"/>
                    </a:lnTo>
                    <a:lnTo>
                      <a:pt x="23" y="0"/>
                    </a:lnTo>
                    <a:lnTo>
                      <a:pt x="35" y="53"/>
                    </a:lnTo>
                    <a:lnTo>
                      <a:pt x="44" y="108"/>
                    </a:lnTo>
                    <a:lnTo>
                      <a:pt x="48" y="169"/>
                    </a:lnTo>
                    <a:lnTo>
                      <a:pt x="48" y="1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86" name="Freeform 70"/>
              <p:cNvSpPr>
                <a:spLocks noChangeAspect="1"/>
              </p:cNvSpPr>
              <p:nvPr/>
            </p:nvSpPr>
            <p:spPr bwMode="auto">
              <a:xfrm>
                <a:off x="3740" y="1529"/>
                <a:ext cx="13" cy="69"/>
              </a:xfrm>
              <a:custGeom>
                <a:avLst/>
                <a:gdLst>
                  <a:gd name="T0" fmla="*/ 25 w 25"/>
                  <a:gd name="T1" fmla="*/ 139 h 139"/>
                  <a:gd name="T2" fmla="*/ 19 w 25"/>
                  <a:gd name="T3" fmla="*/ 128 h 139"/>
                  <a:gd name="T4" fmla="*/ 13 w 25"/>
                  <a:gd name="T5" fmla="*/ 114 h 139"/>
                  <a:gd name="T6" fmla="*/ 8 w 25"/>
                  <a:gd name="T7" fmla="*/ 88 h 139"/>
                  <a:gd name="T8" fmla="*/ 0 w 25"/>
                  <a:gd name="T9" fmla="*/ 86 h 139"/>
                  <a:gd name="T10" fmla="*/ 0 w 25"/>
                  <a:gd name="T11" fmla="*/ 65 h 139"/>
                  <a:gd name="T12" fmla="*/ 6 w 25"/>
                  <a:gd name="T13" fmla="*/ 44 h 139"/>
                  <a:gd name="T14" fmla="*/ 13 w 25"/>
                  <a:gd name="T15" fmla="*/ 21 h 139"/>
                  <a:gd name="T16" fmla="*/ 23 w 25"/>
                  <a:gd name="T17" fmla="*/ 0 h 139"/>
                  <a:gd name="T18" fmla="*/ 25 w 25"/>
                  <a:gd name="T19" fmla="*/ 139 h 139"/>
                  <a:gd name="T20" fmla="*/ 25 w 25"/>
                  <a:gd name="T21"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139">
                    <a:moveTo>
                      <a:pt x="25" y="139"/>
                    </a:moveTo>
                    <a:lnTo>
                      <a:pt x="19" y="128"/>
                    </a:lnTo>
                    <a:lnTo>
                      <a:pt x="13" y="114"/>
                    </a:lnTo>
                    <a:lnTo>
                      <a:pt x="8" y="88"/>
                    </a:lnTo>
                    <a:lnTo>
                      <a:pt x="0" y="86"/>
                    </a:lnTo>
                    <a:lnTo>
                      <a:pt x="0" y="65"/>
                    </a:lnTo>
                    <a:lnTo>
                      <a:pt x="6" y="44"/>
                    </a:lnTo>
                    <a:lnTo>
                      <a:pt x="13" y="21"/>
                    </a:lnTo>
                    <a:lnTo>
                      <a:pt x="23" y="0"/>
                    </a:lnTo>
                    <a:lnTo>
                      <a:pt x="25" y="139"/>
                    </a:lnTo>
                    <a:lnTo>
                      <a:pt x="25" y="1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87" name="Freeform 71"/>
              <p:cNvSpPr>
                <a:spLocks noChangeAspect="1"/>
              </p:cNvSpPr>
              <p:nvPr/>
            </p:nvSpPr>
            <p:spPr bwMode="auto">
              <a:xfrm>
                <a:off x="3513" y="1921"/>
                <a:ext cx="432" cy="72"/>
              </a:xfrm>
              <a:custGeom>
                <a:avLst/>
                <a:gdLst>
                  <a:gd name="T0" fmla="*/ 70 w 862"/>
                  <a:gd name="T1" fmla="*/ 0 h 142"/>
                  <a:gd name="T2" fmla="*/ 104 w 862"/>
                  <a:gd name="T3" fmla="*/ 19 h 142"/>
                  <a:gd name="T4" fmla="*/ 150 w 862"/>
                  <a:gd name="T5" fmla="*/ 47 h 142"/>
                  <a:gd name="T6" fmla="*/ 197 w 862"/>
                  <a:gd name="T7" fmla="*/ 74 h 142"/>
                  <a:gd name="T8" fmla="*/ 249 w 862"/>
                  <a:gd name="T9" fmla="*/ 95 h 142"/>
                  <a:gd name="T10" fmla="*/ 348 w 862"/>
                  <a:gd name="T11" fmla="*/ 118 h 142"/>
                  <a:gd name="T12" fmla="*/ 431 w 862"/>
                  <a:gd name="T13" fmla="*/ 104 h 142"/>
                  <a:gd name="T14" fmla="*/ 536 w 862"/>
                  <a:gd name="T15" fmla="*/ 78 h 142"/>
                  <a:gd name="T16" fmla="*/ 595 w 862"/>
                  <a:gd name="T17" fmla="*/ 59 h 142"/>
                  <a:gd name="T18" fmla="*/ 661 w 862"/>
                  <a:gd name="T19" fmla="*/ 19 h 142"/>
                  <a:gd name="T20" fmla="*/ 587 w 862"/>
                  <a:gd name="T21" fmla="*/ 76 h 142"/>
                  <a:gd name="T22" fmla="*/ 558 w 862"/>
                  <a:gd name="T23" fmla="*/ 99 h 142"/>
                  <a:gd name="T24" fmla="*/ 581 w 862"/>
                  <a:gd name="T25" fmla="*/ 108 h 142"/>
                  <a:gd name="T26" fmla="*/ 629 w 862"/>
                  <a:gd name="T27" fmla="*/ 91 h 142"/>
                  <a:gd name="T28" fmla="*/ 701 w 862"/>
                  <a:gd name="T29" fmla="*/ 42 h 142"/>
                  <a:gd name="T30" fmla="*/ 642 w 862"/>
                  <a:gd name="T31" fmla="*/ 95 h 142"/>
                  <a:gd name="T32" fmla="*/ 638 w 862"/>
                  <a:gd name="T33" fmla="*/ 106 h 142"/>
                  <a:gd name="T34" fmla="*/ 659 w 862"/>
                  <a:gd name="T35" fmla="*/ 102 h 142"/>
                  <a:gd name="T36" fmla="*/ 724 w 862"/>
                  <a:gd name="T37" fmla="*/ 81 h 142"/>
                  <a:gd name="T38" fmla="*/ 750 w 862"/>
                  <a:gd name="T39" fmla="*/ 59 h 142"/>
                  <a:gd name="T40" fmla="*/ 798 w 862"/>
                  <a:gd name="T41" fmla="*/ 21 h 142"/>
                  <a:gd name="T42" fmla="*/ 771 w 862"/>
                  <a:gd name="T43" fmla="*/ 70 h 142"/>
                  <a:gd name="T44" fmla="*/ 786 w 862"/>
                  <a:gd name="T45" fmla="*/ 66 h 142"/>
                  <a:gd name="T46" fmla="*/ 862 w 862"/>
                  <a:gd name="T47" fmla="*/ 30 h 142"/>
                  <a:gd name="T48" fmla="*/ 832 w 862"/>
                  <a:gd name="T49" fmla="*/ 53 h 142"/>
                  <a:gd name="T50" fmla="*/ 748 w 862"/>
                  <a:gd name="T51" fmla="*/ 97 h 142"/>
                  <a:gd name="T52" fmla="*/ 655 w 862"/>
                  <a:gd name="T53" fmla="*/ 120 h 142"/>
                  <a:gd name="T54" fmla="*/ 509 w 862"/>
                  <a:gd name="T55" fmla="*/ 139 h 142"/>
                  <a:gd name="T56" fmla="*/ 372 w 862"/>
                  <a:gd name="T57" fmla="*/ 142 h 142"/>
                  <a:gd name="T58" fmla="*/ 264 w 862"/>
                  <a:gd name="T59" fmla="*/ 135 h 142"/>
                  <a:gd name="T60" fmla="*/ 139 w 862"/>
                  <a:gd name="T61" fmla="*/ 104 h 142"/>
                  <a:gd name="T62" fmla="*/ 6 w 862"/>
                  <a:gd name="T63" fmla="*/ 64 h 142"/>
                  <a:gd name="T64" fmla="*/ 57 w 862"/>
                  <a:gd name="T65" fmla="*/ 72 h 142"/>
                  <a:gd name="T66" fmla="*/ 112 w 862"/>
                  <a:gd name="T67" fmla="*/ 85 h 142"/>
                  <a:gd name="T68" fmla="*/ 34 w 862"/>
                  <a:gd name="T69" fmla="*/ 57 h 142"/>
                  <a:gd name="T70" fmla="*/ 0 w 862"/>
                  <a:gd name="T71" fmla="*/ 28 h 142"/>
                  <a:gd name="T72" fmla="*/ 63 w 862"/>
                  <a:gd name="T73" fmla="*/ 62 h 142"/>
                  <a:gd name="T74" fmla="*/ 131 w 862"/>
                  <a:gd name="T75" fmla="*/ 78 h 142"/>
                  <a:gd name="T76" fmla="*/ 57 w 862"/>
                  <a:gd name="T77" fmla="*/ 38 h 142"/>
                  <a:gd name="T78" fmla="*/ 26 w 862"/>
                  <a:gd name="T79" fmla="*/ 4 h 142"/>
                  <a:gd name="T80" fmla="*/ 78 w 862"/>
                  <a:gd name="T81" fmla="*/ 43 h 142"/>
                  <a:gd name="T82" fmla="*/ 156 w 862"/>
                  <a:gd name="T83" fmla="*/ 76 h 142"/>
                  <a:gd name="T84" fmla="*/ 108 w 862"/>
                  <a:gd name="T85" fmla="*/ 34 h 142"/>
                  <a:gd name="T86" fmla="*/ 70 w 862"/>
                  <a:gd name="T87" fmla="*/ 0 h 142"/>
                  <a:gd name="T88" fmla="*/ 70 w 862"/>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2" h="142">
                    <a:moveTo>
                      <a:pt x="70" y="0"/>
                    </a:moveTo>
                    <a:lnTo>
                      <a:pt x="104" y="19"/>
                    </a:lnTo>
                    <a:lnTo>
                      <a:pt x="150" y="47"/>
                    </a:lnTo>
                    <a:lnTo>
                      <a:pt x="197" y="74"/>
                    </a:lnTo>
                    <a:lnTo>
                      <a:pt x="249" y="95"/>
                    </a:lnTo>
                    <a:lnTo>
                      <a:pt x="348" y="118"/>
                    </a:lnTo>
                    <a:lnTo>
                      <a:pt x="431" y="104"/>
                    </a:lnTo>
                    <a:lnTo>
                      <a:pt x="536" y="78"/>
                    </a:lnTo>
                    <a:lnTo>
                      <a:pt x="595" y="59"/>
                    </a:lnTo>
                    <a:lnTo>
                      <a:pt x="661" y="19"/>
                    </a:lnTo>
                    <a:lnTo>
                      <a:pt x="587" y="76"/>
                    </a:lnTo>
                    <a:lnTo>
                      <a:pt x="558" y="99"/>
                    </a:lnTo>
                    <a:lnTo>
                      <a:pt x="581" y="108"/>
                    </a:lnTo>
                    <a:lnTo>
                      <a:pt x="629" y="91"/>
                    </a:lnTo>
                    <a:lnTo>
                      <a:pt x="701" y="42"/>
                    </a:lnTo>
                    <a:lnTo>
                      <a:pt x="642" y="95"/>
                    </a:lnTo>
                    <a:lnTo>
                      <a:pt x="638" y="106"/>
                    </a:lnTo>
                    <a:lnTo>
                      <a:pt x="659" y="102"/>
                    </a:lnTo>
                    <a:lnTo>
                      <a:pt x="724" y="81"/>
                    </a:lnTo>
                    <a:lnTo>
                      <a:pt x="750" y="59"/>
                    </a:lnTo>
                    <a:lnTo>
                      <a:pt x="798" y="21"/>
                    </a:lnTo>
                    <a:lnTo>
                      <a:pt x="771" y="70"/>
                    </a:lnTo>
                    <a:lnTo>
                      <a:pt x="786" y="66"/>
                    </a:lnTo>
                    <a:lnTo>
                      <a:pt x="862" y="30"/>
                    </a:lnTo>
                    <a:lnTo>
                      <a:pt x="832" y="53"/>
                    </a:lnTo>
                    <a:lnTo>
                      <a:pt x="748" y="97"/>
                    </a:lnTo>
                    <a:lnTo>
                      <a:pt x="655" y="120"/>
                    </a:lnTo>
                    <a:lnTo>
                      <a:pt x="509" y="139"/>
                    </a:lnTo>
                    <a:lnTo>
                      <a:pt x="372" y="142"/>
                    </a:lnTo>
                    <a:lnTo>
                      <a:pt x="264" y="135"/>
                    </a:lnTo>
                    <a:lnTo>
                      <a:pt x="139" y="104"/>
                    </a:lnTo>
                    <a:lnTo>
                      <a:pt x="6" y="64"/>
                    </a:lnTo>
                    <a:lnTo>
                      <a:pt x="57" y="72"/>
                    </a:lnTo>
                    <a:lnTo>
                      <a:pt x="112" y="85"/>
                    </a:lnTo>
                    <a:lnTo>
                      <a:pt x="34" y="57"/>
                    </a:lnTo>
                    <a:lnTo>
                      <a:pt x="0" y="28"/>
                    </a:lnTo>
                    <a:lnTo>
                      <a:pt x="63" y="62"/>
                    </a:lnTo>
                    <a:lnTo>
                      <a:pt x="131" y="78"/>
                    </a:lnTo>
                    <a:lnTo>
                      <a:pt x="57" y="38"/>
                    </a:lnTo>
                    <a:lnTo>
                      <a:pt x="26" y="4"/>
                    </a:lnTo>
                    <a:lnTo>
                      <a:pt x="78" y="43"/>
                    </a:lnTo>
                    <a:lnTo>
                      <a:pt x="156" y="76"/>
                    </a:lnTo>
                    <a:lnTo>
                      <a:pt x="108" y="34"/>
                    </a:lnTo>
                    <a:lnTo>
                      <a:pt x="70" y="0"/>
                    </a:lnTo>
                    <a:lnTo>
                      <a:pt x="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88" name="Freeform 72"/>
              <p:cNvSpPr>
                <a:spLocks noChangeAspect="1"/>
              </p:cNvSpPr>
              <p:nvPr/>
            </p:nvSpPr>
            <p:spPr bwMode="auto">
              <a:xfrm>
                <a:off x="3719" y="1880"/>
                <a:ext cx="120" cy="99"/>
              </a:xfrm>
              <a:custGeom>
                <a:avLst/>
                <a:gdLst>
                  <a:gd name="T0" fmla="*/ 0 w 242"/>
                  <a:gd name="T1" fmla="*/ 198 h 198"/>
                  <a:gd name="T2" fmla="*/ 33 w 242"/>
                  <a:gd name="T3" fmla="*/ 169 h 198"/>
                  <a:gd name="T4" fmla="*/ 63 w 242"/>
                  <a:gd name="T5" fmla="*/ 150 h 198"/>
                  <a:gd name="T6" fmla="*/ 135 w 242"/>
                  <a:gd name="T7" fmla="*/ 116 h 198"/>
                  <a:gd name="T8" fmla="*/ 192 w 242"/>
                  <a:gd name="T9" fmla="*/ 65 h 198"/>
                  <a:gd name="T10" fmla="*/ 242 w 242"/>
                  <a:gd name="T11" fmla="*/ 0 h 198"/>
                  <a:gd name="T12" fmla="*/ 200 w 242"/>
                  <a:gd name="T13" fmla="*/ 70 h 198"/>
                  <a:gd name="T14" fmla="*/ 147 w 242"/>
                  <a:gd name="T15" fmla="*/ 122 h 198"/>
                  <a:gd name="T16" fmla="*/ 105 w 242"/>
                  <a:gd name="T17" fmla="*/ 154 h 198"/>
                  <a:gd name="T18" fmla="*/ 86 w 242"/>
                  <a:gd name="T19" fmla="*/ 169 h 198"/>
                  <a:gd name="T20" fmla="*/ 0 w 242"/>
                  <a:gd name="T21" fmla="*/ 198 h 198"/>
                  <a:gd name="T22" fmla="*/ 0 w 242"/>
                  <a:gd name="T23"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2" h="198">
                    <a:moveTo>
                      <a:pt x="0" y="198"/>
                    </a:moveTo>
                    <a:lnTo>
                      <a:pt x="33" y="169"/>
                    </a:lnTo>
                    <a:lnTo>
                      <a:pt x="63" y="150"/>
                    </a:lnTo>
                    <a:lnTo>
                      <a:pt x="135" y="116"/>
                    </a:lnTo>
                    <a:lnTo>
                      <a:pt x="192" y="65"/>
                    </a:lnTo>
                    <a:lnTo>
                      <a:pt x="242" y="0"/>
                    </a:lnTo>
                    <a:lnTo>
                      <a:pt x="200" y="70"/>
                    </a:lnTo>
                    <a:lnTo>
                      <a:pt x="147" y="122"/>
                    </a:lnTo>
                    <a:lnTo>
                      <a:pt x="105" y="154"/>
                    </a:lnTo>
                    <a:lnTo>
                      <a:pt x="86" y="169"/>
                    </a:lnTo>
                    <a:lnTo>
                      <a:pt x="0" y="198"/>
                    </a:lnTo>
                    <a:lnTo>
                      <a:pt x="0" y="1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grpSp>
        <p:grpSp>
          <p:nvGrpSpPr>
            <p:cNvPr id="1110089" name="Group 73"/>
            <p:cNvGrpSpPr>
              <a:grpSpLocks noChangeAspect="1"/>
            </p:cNvGrpSpPr>
            <p:nvPr/>
          </p:nvGrpSpPr>
          <p:grpSpPr bwMode="auto">
            <a:xfrm flipH="1">
              <a:off x="3552" y="2160"/>
              <a:ext cx="419" cy="624"/>
              <a:chOff x="2160" y="1470"/>
              <a:chExt cx="1440" cy="2147"/>
            </a:xfrm>
          </p:grpSpPr>
          <p:sp>
            <p:nvSpPr>
              <p:cNvPr id="1110090" name="AutoShape 74"/>
              <p:cNvSpPr>
                <a:spLocks noChangeAspect="1" noChangeArrowheads="1" noTextEdit="1"/>
              </p:cNvSpPr>
              <p:nvPr/>
            </p:nvSpPr>
            <p:spPr bwMode="auto">
              <a:xfrm>
                <a:off x="2160" y="1470"/>
                <a:ext cx="1440" cy="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Berlin Sans FB" pitchFamily="34" charset="0"/>
                </a:endParaRPr>
              </a:p>
            </p:txBody>
          </p:sp>
          <p:sp>
            <p:nvSpPr>
              <p:cNvPr id="1110091" name="Freeform 75"/>
              <p:cNvSpPr>
                <a:spLocks noChangeAspect="1"/>
              </p:cNvSpPr>
              <p:nvPr/>
            </p:nvSpPr>
            <p:spPr bwMode="auto">
              <a:xfrm>
                <a:off x="2165" y="1489"/>
                <a:ext cx="1416" cy="2109"/>
              </a:xfrm>
              <a:custGeom>
                <a:avLst/>
                <a:gdLst>
                  <a:gd name="T0" fmla="*/ 1701 w 2832"/>
                  <a:gd name="T1" fmla="*/ 15 h 4218"/>
                  <a:gd name="T2" fmla="*/ 1942 w 2832"/>
                  <a:gd name="T3" fmla="*/ 82 h 4218"/>
                  <a:gd name="T4" fmla="*/ 2172 w 2832"/>
                  <a:gd name="T5" fmla="*/ 198 h 4218"/>
                  <a:gd name="T6" fmla="*/ 2383 w 2832"/>
                  <a:gd name="T7" fmla="*/ 350 h 4218"/>
                  <a:gd name="T8" fmla="*/ 2573 w 2832"/>
                  <a:gd name="T9" fmla="*/ 536 h 4218"/>
                  <a:gd name="T10" fmla="*/ 2724 w 2832"/>
                  <a:gd name="T11" fmla="*/ 732 h 4218"/>
                  <a:gd name="T12" fmla="*/ 2796 w 2832"/>
                  <a:gd name="T13" fmla="*/ 911 h 4218"/>
                  <a:gd name="T14" fmla="*/ 2828 w 2832"/>
                  <a:gd name="T15" fmla="*/ 1095 h 4218"/>
                  <a:gd name="T16" fmla="*/ 2826 w 2832"/>
                  <a:gd name="T17" fmla="*/ 1281 h 4218"/>
                  <a:gd name="T18" fmla="*/ 2794 w 2832"/>
                  <a:gd name="T19" fmla="*/ 1471 h 4218"/>
                  <a:gd name="T20" fmla="*/ 2737 w 2832"/>
                  <a:gd name="T21" fmla="*/ 1661 h 4218"/>
                  <a:gd name="T22" fmla="*/ 2701 w 2832"/>
                  <a:gd name="T23" fmla="*/ 1899 h 4218"/>
                  <a:gd name="T24" fmla="*/ 2691 w 2832"/>
                  <a:gd name="T25" fmla="*/ 2140 h 4218"/>
                  <a:gd name="T26" fmla="*/ 2691 w 2832"/>
                  <a:gd name="T27" fmla="*/ 2384 h 4218"/>
                  <a:gd name="T28" fmla="*/ 2691 w 2832"/>
                  <a:gd name="T29" fmla="*/ 2631 h 4218"/>
                  <a:gd name="T30" fmla="*/ 2684 w 2832"/>
                  <a:gd name="T31" fmla="*/ 2878 h 4218"/>
                  <a:gd name="T32" fmla="*/ 2686 w 2832"/>
                  <a:gd name="T33" fmla="*/ 3047 h 4218"/>
                  <a:gd name="T34" fmla="*/ 2710 w 2832"/>
                  <a:gd name="T35" fmla="*/ 3178 h 4218"/>
                  <a:gd name="T36" fmla="*/ 2737 w 2832"/>
                  <a:gd name="T37" fmla="*/ 3309 h 4218"/>
                  <a:gd name="T38" fmla="*/ 2760 w 2832"/>
                  <a:gd name="T39" fmla="*/ 3441 h 4218"/>
                  <a:gd name="T40" fmla="*/ 2775 w 2832"/>
                  <a:gd name="T41" fmla="*/ 3570 h 4218"/>
                  <a:gd name="T42" fmla="*/ 2760 w 2832"/>
                  <a:gd name="T43" fmla="*/ 3691 h 4218"/>
                  <a:gd name="T44" fmla="*/ 2724 w 2832"/>
                  <a:gd name="T45" fmla="*/ 3800 h 4218"/>
                  <a:gd name="T46" fmla="*/ 2688 w 2832"/>
                  <a:gd name="T47" fmla="*/ 3908 h 4218"/>
                  <a:gd name="T48" fmla="*/ 2640 w 2832"/>
                  <a:gd name="T49" fmla="*/ 4007 h 4218"/>
                  <a:gd name="T50" fmla="*/ 2568 w 2832"/>
                  <a:gd name="T51" fmla="*/ 4081 h 4218"/>
                  <a:gd name="T52" fmla="*/ 2459 w 2832"/>
                  <a:gd name="T53" fmla="*/ 4123 h 4218"/>
                  <a:gd name="T54" fmla="*/ 2328 w 2832"/>
                  <a:gd name="T55" fmla="*/ 4170 h 4218"/>
                  <a:gd name="T56" fmla="*/ 2188 w 2832"/>
                  <a:gd name="T57" fmla="*/ 4205 h 4218"/>
                  <a:gd name="T58" fmla="*/ 2047 w 2832"/>
                  <a:gd name="T59" fmla="*/ 4218 h 4218"/>
                  <a:gd name="T60" fmla="*/ 1910 w 2832"/>
                  <a:gd name="T61" fmla="*/ 4197 h 4218"/>
                  <a:gd name="T62" fmla="*/ 1785 w 2832"/>
                  <a:gd name="T63" fmla="*/ 4131 h 4218"/>
                  <a:gd name="T64" fmla="*/ 1644 w 2832"/>
                  <a:gd name="T65" fmla="*/ 3990 h 4218"/>
                  <a:gd name="T66" fmla="*/ 1484 w 2832"/>
                  <a:gd name="T67" fmla="*/ 3826 h 4218"/>
                  <a:gd name="T68" fmla="*/ 1319 w 2832"/>
                  <a:gd name="T69" fmla="*/ 3669 h 4218"/>
                  <a:gd name="T70" fmla="*/ 1142 w 2832"/>
                  <a:gd name="T71" fmla="*/ 3526 h 4218"/>
                  <a:gd name="T72" fmla="*/ 952 w 2832"/>
                  <a:gd name="T73" fmla="*/ 3410 h 4218"/>
                  <a:gd name="T74" fmla="*/ 707 w 2832"/>
                  <a:gd name="T75" fmla="*/ 3296 h 4218"/>
                  <a:gd name="T76" fmla="*/ 433 w 2832"/>
                  <a:gd name="T77" fmla="*/ 3077 h 4218"/>
                  <a:gd name="T78" fmla="*/ 226 w 2832"/>
                  <a:gd name="T79" fmla="*/ 2804 h 4218"/>
                  <a:gd name="T80" fmla="*/ 85 w 2832"/>
                  <a:gd name="T81" fmla="*/ 2494 h 4218"/>
                  <a:gd name="T82" fmla="*/ 11 w 2832"/>
                  <a:gd name="T83" fmla="*/ 2161 h 4218"/>
                  <a:gd name="T84" fmla="*/ 5 w 2832"/>
                  <a:gd name="T85" fmla="*/ 1821 h 4218"/>
                  <a:gd name="T86" fmla="*/ 24 w 2832"/>
                  <a:gd name="T87" fmla="*/ 1513 h 4218"/>
                  <a:gd name="T88" fmla="*/ 77 w 2832"/>
                  <a:gd name="T89" fmla="*/ 1209 h 4218"/>
                  <a:gd name="T90" fmla="*/ 167 w 2832"/>
                  <a:gd name="T91" fmla="*/ 916 h 4218"/>
                  <a:gd name="T92" fmla="*/ 302 w 2832"/>
                  <a:gd name="T93" fmla="*/ 641 h 4218"/>
                  <a:gd name="T94" fmla="*/ 486 w 2832"/>
                  <a:gd name="T95" fmla="*/ 390 h 4218"/>
                  <a:gd name="T96" fmla="*/ 634 w 2832"/>
                  <a:gd name="T97" fmla="*/ 264 h 4218"/>
                  <a:gd name="T98" fmla="*/ 747 w 2832"/>
                  <a:gd name="T99" fmla="*/ 198 h 4218"/>
                  <a:gd name="T100" fmla="*/ 866 w 2832"/>
                  <a:gd name="T101" fmla="*/ 141 h 4218"/>
                  <a:gd name="T102" fmla="*/ 988 w 2832"/>
                  <a:gd name="T103" fmla="*/ 91 h 4218"/>
                  <a:gd name="T104" fmla="*/ 1113 w 2832"/>
                  <a:gd name="T105" fmla="*/ 51 h 4218"/>
                  <a:gd name="T106" fmla="*/ 1218 w 2832"/>
                  <a:gd name="T107" fmla="*/ 27 h 4218"/>
                  <a:gd name="T108" fmla="*/ 1283 w 2832"/>
                  <a:gd name="T109" fmla="*/ 25 h 4218"/>
                  <a:gd name="T110" fmla="*/ 1345 w 2832"/>
                  <a:gd name="T111" fmla="*/ 21 h 4218"/>
                  <a:gd name="T112" fmla="*/ 1410 w 2832"/>
                  <a:gd name="T113" fmla="*/ 15 h 4218"/>
                  <a:gd name="T114" fmla="*/ 1471 w 2832"/>
                  <a:gd name="T115" fmla="*/ 10 h 4218"/>
                  <a:gd name="T116" fmla="*/ 1534 w 2832"/>
                  <a:gd name="T117" fmla="*/ 0 h 4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32" h="4218">
                    <a:moveTo>
                      <a:pt x="1534" y="0"/>
                    </a:moveTo>
                    <a:lnTo>
                      <a:pt x="1617" y="4"/>
                    </a:lnTo>
                    <a:lnTo>
                      <a:pt x="1701" y="15"/>
                    </a:lnTo>
                    <a:lnTo>
                      <a:pt x="1783" y="32"/>
                    </a:lnTo>
                    <a:lnTo>
                      <a:pt x="1864" y="55"/>
                    </a:lnTo>
                    <a:lnTo>
                      <a:pt x="1942" y="82"/>
                    </a:lnTo>
                    <a:lnTo>
                      <a:pt x="2022" y="116"/>
                    </a:lnTo>
                    <a:lnTo>
                      <a:pt x="2096" y="154"/>
                    </a:lnTo>
                    <a:lnTo>
                      <a:pt x="2172" y="198"/>
                    </a:lnTo>
                    <a:lnTo>
                      <a:pt x="2245" y="245"/>
                    </a:lnTo>
                    <a:lnTo>
                      <a:pt x="2315" y="297"/>
                    </a:lnTo>
                    <a:lnTo>
                      <a:pt x="2383" y="350"/>
                    </a:lnTo>
                    <a:lnTo>
                      <a:pt x="2450" y="409"/>
                    </a:lnTo>
                    <a:lnTo>
                      <a:pt x="2513" y="470"/>
                    </a:lnTo>
                    <a:lnTo>
                      <a:pt x="2573" y="536"/>
                    </a:lnTo>
                    <a:lnTo>
                      <a:pt x="2634" y="603"/>
                    </a:lnTo>
                    <a:lnTo>
                      <a:pt x="2691" y="673"/>
                    </a:lnTo>
                    <a:lnTo>
                      <a:pt x="2724" y="732"/>
                    </a:lnTo>
                    <a:lnTo>
                      <a:pt x="2752" y="791"/>
                    </a:lnTo>
                    <a:lnTo>
                      <a:pt x="2777" y="850"/>
                    </a:lnTo>
                    <a:lnTo>
                      <a:pt x="2796" y="911"/>
                    </a:lnTo>
                    <a:lnTo>
                      <a:pt x="2811" y="971"/>
                    </a:lnTo>
                    <a:lnTo>
                      <a:pt x="2822" y="1034"/>
                    </a:lnTo>
                    <a:lnTo>
                      <a:pt x="2828" y="1095"/>
                    </a:lnTo>
                    <a:lnTo>
                      <a:pt x="2832" y="1158"/>
                    </a:lnTo>
                    <a:lnTo>
                      <a:pt x="2830" y="1218"/>
                    </a:lnTo>
                    <a:lnTo>
                      <a:pt x="2826" y="1281"/>
                    </a:lnTo>
                    <a:lnTo>
                      <a:pt x="2819" y="1344"/>
                    </a:lnTo>
                    <a:lnTo>
                      <a:pt x="2809" y="1409"/>
                    </a:lnTo>
                    <a:lnTo>
                      <a:pt x="2794" y="1471"/>
                    </a:lnTo>
                    <a:lnTo>
                      <a:pt x="2779" y="1534"/>
                    </a:lnTo>
                    <a:lnTo>
                      <a:pt x="2758" y="1597"/>
                    </a:lnTo>
                    <a:lnTo>
                      <a:pt x="2737" y="1661"/>
                    </a:lnTo>
                    <a:lnTo>
                      <a:pt x="2722" y="1739"/>
                    </a:lnTo>
                    <a:lnTo>
                      <a:pt x="2710" y="1819"/>
                    </a:lnTo>
                    <a:lnTo>
                      <a:pt x="2701" y="1899"/>
                    </a:lnTo>
                    <a:lnTo>
                      <a:pt x="2697" y="1979"/>
                    </a:lnTo>
                    <a:lnTo>
                      <a:pt x="2691" y="2059"/>
                    </a:lnTo>
                    <a:lnTo>
                      <a:pt x="2691" y="2140"/>
                    </a:lnTo>
                    <a:lnTo>
                      <a:pt x="2689" y="2222"/>
                    </a:lnTo>
                    <a:lnTo>
                      <a:pt x="2691" y="2304"/>
                    </a:lnTo>
                    <a:lnTo>
                      <a:pt x="2691" y="2384"/>
                    </a:lnTo>
                    <a:lnTo>
                      <a:pt x="2691" y="2465"/>
                    </a:lnTo>
                    <a:lnTo>
                      <a:pt x="2691" y="2547"/>
                    </a:lnTo>
                    <a:lnTo>
                      <a:pt x="2691" y="2631"/>
                    </a:lnTo>
                    <a:lnTo>
                      <a:pt x="2691" y="2713"/>
                    </a:lnTo>
                    <a:lnTo>
                      <a:pt x="2688" y="2794"/>
                    </a:lnTo>
                    <a:lnTo>
                      <a:pt x="2684" y="2878"/>
                    </a:lnTo>
                    <a:lnTo>
                      <a:pt x="2676" y="2960"/>
                    </a:lnTo>
                    <a:lnTo>
                      <a:pt x="2680" y="3003"/>
                    </a:lnTo>
                    <a:lnTo>
                      <a:pt x="2686" y="3047"/>
                    </a:lnTo>
                    <a:lnTo>
                      <a:pt x="2693" y="3091"/>
                    </a:lnTo>
                    <a:lnTo>
                      <a:pt x="2701" y="3135"/>
                    </a:lnTo>
                    <a:lnTo>
                      <a:pt x="2710" y="3178"/>
                    </a:lnTo>
                    <a:lnTo>
                      <a:pt x="2720" y="3222"/>
                    </a:lnTo>
                    <a:lnTo>
                      <a:pt x="2727" y="3266"/>
                    </a:lnTo>
                    <a:lnTo>
                      <a:pt x="2737" y="3309"/>
                    </a:lnTo>
                    <a:lnTo>
                      <a:pt x="2745" y="3353"/>
                    </a:lnTo>
                    <a:lnTo>
                      <a:pt x="2754" y="3397"/>
                    </a:lnTo>
                    <a:lnTo>
                      <a:pt x="2760" y="3441"/>
                    </a:lnTo>
                    <a:lnTo>
                      <a:pt x="2767" y="3484"/>
                    </a:lnTo>
                    <a:lnTo>
                      <a:pt x="2771" y="3526"/>
                    </a:lnTo>
                    <a:lnTo>
                      <a:pt x="2775" y="3570"/>
                    </a:lnTo>
                    <a:lnTo>
                      <a:pt x="2777" y="3614"/>
                    </a:lnTo>
                    <a:lnTo>
                      <a:pt x="2777" y="3657"/>
                    </a:lnTo>
                    <a:lnTo>
                      <a:pt x="2760" y="3691"/>
                    </a:lnTo>
                    <a:lnTo>
                      <a:pt x="2746" y="3726"/>
                    </a:lnTo>
                    <a:lnTo>
                      <a:pt x="2735" y="3762"/>
                    </a:lnTo>
                    <a:lnTo>
                      <a:pt x="2724" y="3800"/>
                    </a:lnTo>
                    <a:lnTo>
                      <a:pt x="2710" y="3836"/>
                    </a:lnTo>
                    <a:lnTo>
                      <a:pt x="2699" y="3872"/>
                    </a:lnTo>
                    <a:lnTo>
                      <a:pt x="2688" y="3908"/>
                    </a:lnTo>
                    <a:lnTo>
                      <a:pt x="2674" y="3944"/>
                    </a:lnTo>
                    <a:lnTo>
                      <a:pt x="2657" y="3977"/>
                    </a:lnTo>
                    <a:lnTo>
                      <a:pt x="2640" y="4007"/>
                    </a:lnTo>
                    <a:lnTo>
                      <a:pt x="2619" y="4036"/>
                    </a:lnTo>
                    <a:lnTo>
                      <a:pt x="2596" y="4062"/>
                    </a:lnTo>
                    <a:lnTo>
                      <a:pt x="2568" y="4081"/>
                    </a:lnTo>
                    <a:lnTo>
                      <a:pt x="2537" y="4100"/>
                    </a:lnTo>
                    <a:lnTo>
                      <a:pt x="2501" y="4113"/>
                    </a:lnTo>
                    <a:lnTo>
                      <a:pt x="2459" y="4123"/>
                    </a:lnTo>
                    <a:lnTo>
                      <a:pt x="2416" y="4140"/>
                    </a:lnTo>
                    <a:lnTo>
                      <a:pt x="2374" y="4155"/>
                    </a:lnTo>
                    <a:lnTo>
                      <a:pt x="2328" y="4170"/>
                    </a:lnTo>
                    <a:lnTo>
                      <a:pt x="2283" y="4186"/>
                    </a:lnTo>
                    <a:lnTo>
                      <a:pt x="2235" y="4195"/>
                    </a:lnTo>
                    <a:lnTo>
                      <a:pt x="2188" y="4205"/>
                    </a:lnTo>
                    <a:lnTo>
                      <a:pt x="2140" y="4212"/>
                    </a:lnTo>
                    <a:lnTo>
                      <a:pt x="2092" y="4218"/>
                    </a:lnTo>
                    <a:lnTo>
                      <a:pt x="2047" y="4218"/>
                    </a:lnTo>
                    <a:lnTo>
                      <a:pt x="1999" y="4214"/>
                    </a:lnTo>
                    <a:lnTo>
                      <a:pt x="1954" y="4208"/>
                    </a:lnTo>
                    <a:lnTo>
                      <a:pt x="1910" y="4197"/>
                    </a:lnTo>
                    <a:lnTo>
                      <a:pt x="1866" y="4180"/>
                    </a:lnTo>
                    <a:lnTo>
                      <a:pt x="1824" y="4159"/>
                    </a:lnTo>
                    <a:lnTo>
                      <a:pt x="1785" y="4131"/>
                    </a:lnTo>
                    <a:lnTo>
                      <a:pt x="1748" y="4098"/>
                    </a:lnTo>
                    <a:lnTo>
                      <a:pt x="1695" y="4043"/>
                    </a:lnTo>
                    <a:lnTo>
                      <a:pt x="1644" y="3990"/>
                    </a:lnTo>
                    <a:lnTo>
                      <a:pt x="1591" y="3935"/>
                    </a:lnTo>
                    <a:lnTo>
                      <a:pt x="1539" y="3882"/>
                    </a:lnTo>
                    <a:lnTo>
                      <a:pt x="1484" y="3826"/>
                    </a:lnTo>
                    <a:lnTo>
                      <a:pt x="1431" y="3771"/>
                    </a:lnTo>
                    <a:lnTo>
                      <a:pt x="1374" y="3720"/>
                    </a:lnTo>
                    <a:lnTo>
                      <a:pt x="1319" y="3669"/>
                    </a:lnTo>
                    <a:lnTo>
                      <a:pt x="1260" y="3619"/>
                    </a:lnTo>
                    <a:lnTo>
                      <a:pt x="1203" y="3572"/>
                    </a:lnTo>
                    <a:lnTo>
                      <a:pt x="1142" y="3526"/>
                    </a:lnTo>
                    <a:lnTo>
                      <a:pt x="1079" y="3484"/>
                    </a:lnTo>
                    <a:lnTo>
                      <a:pt x="1017" y="3446"/>
                    </a:lnTo>
                    <a:lnTo>
                      <a:pt x="952" y="3410"/>
                    </a:lnTo>
                    <a:lnTo>
                      <a:pt x="883" y="3382"/>
                    </a:lnTo>
                    <a:lnTo>
                      <a:pt x="815" y="3355"/>
                    </a:lnTo>
                    <a:lnTo>
                      <a:pt x="707" y="3296"/>
                    </a:lnTo>
                    <a:lnTo>
                      <a:pt x="608" y="3230"/>
                    </a:lnTo>
                    <a:lnTo>
                      <a:pt x="515" y="3155"/>
                    </a:lnTo>
                    <a:lnTo>
                      <a:pt x="433" y="3077"/>
                    </a:lnTo>
                    <a:lnTo>
                      <a:pt x="355" y="2990"/>
                    </a:lnTo>
                    <a:lnTo>
                      <a:pt x="287" y="2901"/>
                    </a:lnTo>
                    <a:lnTo>
                      <a:pt x="226" y="2804"/>
                    </a:lnTo>
                    <a:lnTo>
                      <a:pt x="172" y="2705"/>
                    </a:lnTo>
                    <a:lnTo>
                      <a:pt x="125" y="2600"/>
                    </a:lnTo>
                    <a:lnTo>
                      <a:pt x="85" y="2494"/>
                    </a:lnTo>
                    <a:lnTo>
                      <a:pt x="53" y="2386"/>
                    </a:lnTo>
                    <a:lnTo>
                      <a:pt x="30" y="2275"/>
                    </a:lnTo>
                    <a:lnTo>
                      <a:pt x="11" y="2161"/>
                    </a:lnTo>
                    <a:lnTo>
                      <a:pt x="3" y="2047"/>
                    </a:lnTo>
                    <a:lnTo>
                      <a:pt x="0" y="1933"/>
                    </a:lnTo>
                    <a:lnTo>
                      <a:pt x="5" y="1821"/>
                    </a:lnTo>
                    <a:lnTo>
                      <a:pt x="9" y="1718"/>
                    </a:lnTo>
                    <a:lnTo>
                      <a:pt x="15" y="1616"/>
                    </a:lnTo>
                    <a:lnTo>
                      <a:pt x="24" y="1513"/>
                    </a:lnTo>
                    <a:lnTo>
                      <a:pt x="39" y="1412"/>
                    </a:lnTo>
                    <a:lnTo>
                      <a:pt x="57" y="1310"/>
                    </a:lnTo>
                    <a:lnTo>
                      <a:pt x="77" y="1209"/>
                    </a:lnTo>
                    <a:lnTo>
                      <a:pt x="104" y="1110"/>
                    </a:lnTo>
                    <a:lnTo>
                      <a:pt x="133" y="1013"/>
                    </a:lnTo>
                    <a:lnTo>
                      <a:pt x="167" y="916"/>
                    </a:lnTo>
                    <a:lnTo>
                      <a:pt x="207" y="821"/>
                    </a:lnTo>
                    <a:lnTo>
                      <a:pt x="250" y="730"/>
                    </a:lnTo>
                    <a:lnTo>
                      <a:pt x="302" y="641"/>
                    </a:lnTo>
                    <a:lnTo>
                      <a:pt x="357" y="553"/>
                    </a:lnTo>
                    <a:lnTo>
                      <a:pt x="418" y="470"/>
                    </a:lnTo>
                    <a:lnTo>
                      <a:pt x="486" y="390"/>
                    </a:lnTo>
                    <a:lnTo>
                      <a:pt x="562" y="314"/>
                    </a:lnTo>
                    <a:lnTo>
                      <a:pt x="596" y="287"/>
                    </a:lnTo>
                    <a:lnTo>
                      <a:pt x="634" y="264"/>
                    </a:lnTo>
                    <a:lnTo>
                      <a:pt x="672" y="241"/>
                    </a:lnTo>
                    <a:lnTo>
                      <a:pt x="710" y="221"/>
                    </a:lnTo>
                    <a:lnTo>
                      <a:pt x="747" y="198"/>
                    </a:lnTo>
                    <a:lnTo>
                      <a:pt x="787" y="179"/>
                    </a:lnTo>
                    <a:lnTo>
                      <a:pt x="826" y="158"/>
                    </a:lnTo>
                    <a:lnTo>
                      <a:pt x="866" y="141"/>
                    </a:lnTo>
                    <a:lnTo>
                      <a:pt x="906" y="122"/>
                    </a:lnTo>
                    <a:lnTo>
                      <a:pt x="946" y="106"/>
                    </a:lnTo>
                    <a:lnTo>
                      <a:pt x="988" y="91"/>
                    </a:lnTo>
                    <a:lnTo>
                      <a:pt x="1030" y="76"/>
                    </a:lnTo>
                    <a:lnTo>
                      <a:pt x="1070" y="63"/>
                    </a:lnTo>
                    <a:lnTo>
                      <a:pt x="1113" y="51"/>
                    </a:lnTo>
                    <a:lnTo>
                      <a:pt x="1155" y="38"/>
                    </a:lnTo>
                    <a:lnTo>
                      <a:pt x="1199" y="29"/>
                    </a:lnTo>
                    <a:lnTo>
                      <a:pt x="1218" y="27"/>
                    </a:lnTo>
                    <a:lnTo>
                      <a:pt x="1241" y="27"/>
                    </a:lnTo>
                    <a:lnTo>
                      <a:pt x="1262" y="25"/>
                    </a:lnTo>
                    <a:lnTo>
                      <a:pt x="1283" y="25"/>
                    </a:lnTo>
                    <a:lnTo>
                      <a:pt x="1304" y="23"/>
                    </a:lnTo>
                    <a:lnTo>
                      <a:pt x="1324" y="21"/>
                    </a:lnTo>
                    <a:lnTo>
                      <a:pt x="1345" y="21"/>
                    </a:lnTo>
                    <a:lnTo>
                      <a:pt x="1368" y="19"/>
                    </a:lnTo>
                    <a:lnTo>
                      <a:pt x="1389" y="17"/>
                    </a:lnTo>
                    <a:lnTo>
                      <a:pt x="1410" y="15"/>
                    </a:lnTo>
                    <a:lnTo>
                      <a:pt x="1431" y="13"/>
                    </a:lnTo>
                    <a:lnTo>
                      <a:pt x="1452" y="11"/>
                    </a:lnTo>
                    <a:lnTo>
                      <a:pt x="1471" y="10"/>
                    </a:lnTo>
                    <a:lnTo>
                      <a:pt x="1492" y="6"/>
                    </a:lnTo>
                    <a:lnTo>
                      <a:pt x="1513" y="4"/>
                    </a:lnTo>
                    <a:lnTo>
                      <a:pt x="1534" y="0"/>
                    </a:lnTo>
                    <a:lnTo>
                      <a:pt x="15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92" name="Freeform 76"/>
              <p:cNvSpPr>
                <a:spLocks noChangeAspect="1"/>
              </p:cNvSpPr>
              <p:nvPr/>
            </p:nvSpPr>
            <p:spPr bwMode="auto">
              <a:xfrm>
                <a:off x="2219" y="1518"/>
                <a:ext cx="1295" cy="1984"/>
              </a:xfrm>
              <a:custGeom>
                <a:avLst/>
                <a:gdLst>
                  <a:gd name="T0" fmla="*/ 2502 w 2589"/>
                  <a:gd name="T1" fmla="*/ 760 h 3967"/>
                  <a:gd name="T2" fmla="*/ 2526 w 2589"/>
                  <a:gd name="T3" fmla="*/ 1064 h 3967"/>
                  <a:gd name="T4" fmla="*/ 2420 w 2589"/>
                  <a:gd name="T5" fmla="*/ 867 h 3967"/>
                  <a:gd name="T6" fmla="*/ 2234 w 2589"/>
                  <a:gd name="T7" fmla="*/ 1251 h 3967"/>
                  <a:gd name="T8" fmla="*/ 2207 w 2589"/>
                  <a:gd name="T9" fmla="*/ 1410 h 3967"/>
                  <a:gd name="T10" fmla="*/ 2239 w 2589"/>
                  <a:gd name="T11" fmla="*/ 1502 h 3967"/>
                  <a:gd name="T12" fmla="*/ 1716 w 2589"/>
                  <a:gd name="T13" fmla="*/ 1946 h 3967"/>
                  <a:gd name="T14" fmla="*/ 2133 w 2589"/>
                  <a:gd name="T15" fmla="*/ 1403 h 3967"/>
                  <a:gd name="T16" fmla="*/ 348 w 2589"/>
                  <a:gd name="T17" fmla="*/ 1167 h 3967"/>
                  <a:gd name="T18" fmla="*/ 1348 w 2589"/>
                  <a:gd name="T19" fmla="*/ 2986 h 3967"/>
                  <a:gd name="T20" fmla="*/ 1812 w 2589"/>
                  <a:gd name="T21" fmla="*/ 2821 h 3967"/>
                  <a:gd name="T22" fmla="*/ 1583 w 2589"/>
                  <a:gd name="T23" fmla="*/ 2838 h 3967"/>
                  <a:gd name="T24" fmla="*/ 1561 w 2589"/>
                  <a:gd name="T25" fmla="*/ 2718 h 3967"/>
                  <a:gd name="T26" fmla="*/ 1447 w 2589"/>
                  <a:gd name="T27" fmla="*/ 2669 h 3967"/>
                  <a:gd name="T28" fmla="*/ 1009 w 2589"/>
                  <a:gd name="T29" fmla="*/ 2558 h 3967"/>
                  <a:gd name="T30" fmla="*/ 1026 w 2589"/>
                  <a:gd name="T31" fmla="*/ 2471 h 3967"/>
                  <a:gd name="T32" fmla="*/ 836 w 2589"/>
                  <a:gd name="T33" fmla="*/ 2306 h 3967"/>
                  <a:gd name="T34" fmla="*/ 580 w 2589"/>
                  <a:gd name="T35" fmla="*/ 2083 h 3967"/>
                  <a:gd name="T36" fmla="*/ 568 w 2589"/>
                  <a:gd name="T37" fmla="*/ 1964 h 3967"/>
                  <a:gd name="T38" fmla="*/ 557 w 2589"/>
                  <a:gd name="T39" fmla="*/ 1695 h 3967"/>
                  <a:gd name="T40" fmla="*/ 637 w 2589"/>
                  <a:gd name="T41" fmla="*/ 1467 h 3967"/>
                  <a:gd name="T42" fmla="*/ 785 w 2589"/>
                  <a:gd name="T43" fmla="*/ 966 h 3967"/>
                  <a:gd name="T44" fmla="*/ 1783 w 2589"/>
                  <a:gd name="T45" fmla="*/ 696 h 3967"/>
                  <a:gd name="T46" fmla="*/ 1551 w 2589"/>
                  <a:gd name="T47" fmla="*/ 1023 h 3967"/>
                  <a:gd name="T48" fmla="*/ 1673 w 2589"/>
                  <a:gd name="T49" fmla="*/ 903 h 3967"/>
                  <a:gd name="T50" fmla="*/ 1804 w 2589"/>
                  <a:gd name="T51" fmla="*/ 973 h 3967"/>
                  <a:gd name="T52" fmla="*/ 1908 w 2589"/>
                  <a:gd name="T53" fmla="*/ 895 h 3967"/>
                  <a:gd name="T54" fmla="*/ 2062 w 2589"/>
                  <a:gd name="T55" fmla="*/ 1125 h 3967"/>
                  <a:gd name="T56" fmla="*/ 1979 w 2589"/>
                  <a:gd name="T57" fmla="*/ 1165 h 3967"/>
                  <a:gd name="T58" fmla="*/ 1813 w 2589"/>
                  <a:gd name="T59" fmla="*/ 1066 h 3967"/>
                  <a:gd name="T60" fmla="*/ 1336 w 2589"/>
                  <a:gd name="T61" fmla="*/ 1237 h 3967"/>
                  <a:gd name="T62" fmla="*/ 2080 w 2589"/>
                  <a:gd name="T63" fmla="*/ 2692 h 3967"/>
                  <a:gd name="T64" fmla="*/ 2137 w 2589"/>
                  <a:gd name="T65" fmla="*/ 1851 h 3967"/>
                  <a:gd name="T66" fmla="*/ 2378 w 2589"/>
                  <a:gd name="T67" fmla="*/ 1901 h 3967"/>
                  <a:gd name="T68" fmla="*/ 2399 w 2589"/>
                  <a:gd name="T69" fmla="*/ 2363 h 3967"/>
                  <a:gd name="T70" fmla="*/ 2323 w 2589"/>
                  <a:gd name="T71" fmla="*/ 2484 h 3967"/>
                  <a:gd name="T72" fmla="*/ 2268 w 2589"/>
                  <a:gd name="T73" fmla="*/ 2589 h 3967"/>
                  <a:gd name="T74" fmla="*/ 1886 w 2589"/>
                  <a:gd name="T75" fmla="*/ 2980 h 3967"/>
                  <a:gd name="T76" fmla="*/ 2074 w 2589"/>
                  <a:gd name="T77" fmla="*/ 3018 h 3967"/>
                  <a:gd name="T78" fmla="*/ 2570 w 2589"/>
                  <a:gd name="T79" fmla="*/ 3612 h 3967"/>
                  <a:gd name="T80" fmla="*/ 1927 w 2589"/>
                  <a:gd name="T81" fmla="*/ 3819 h 3967"/>
                  <a:gd name="T82" fmla="*/ 1705 w 2589"/>
                  <a:gd name="T83" fmla="*/ 3669 h 3967"/>
                  <a:gd name="T84" fmla="*/ 1635 w 2589"/>
                  <a:gd name="T85" fmla="*/ 3475 h 3967"/>
                  <a:gd name="T86" fmla="*/ 1524 w 2589"/>
                  <a:gd name="T87" fmla="*/ 3338 h 3967"/>
                  <a:gd name="T88" fmla="*/ 1251 w 2589"/>
                  <a:gd name="T89" fmla="*/ 3216 h 3967"/>
                  <a:gd name="T90" fmla="*/ 1009 w 2589"/>
                  <a:gd name="T91" fmla="*/ 3115 h 3967"/>
                  <a:gd name="T92" fmla="*/ 893 w 2589"/>
                  <a:gd name="T93" fmla="*/ 3095 h 3967"/>
                  <a:gd name="T94" fmla="*/ 707 w 2589"/>
                  <a:gd name="T95" fmla="*/ 2832 h 3967"/>
                  <a:gd name="T96" fmla="*/ 576 w 2589"/>
                  <a:gd name="T97" fmla="*/ 2663 h 3967"/>
                  <a:gd name="T98" fmla="*/ 414 w 2589"/>
                  <a:gd name="T99" fmla="*/ 2507 h 3967"/>
                  <a:gd name="T100" fmla="*/ 283 w 2589"/>
                  <a:gd name="T101" fmla="*/ 2473 h 3967"/>
                  <a:gd name="T102" fmla="*/ 241 w 2589"/>
                  <a:gd name="T103" fmla="*/ 2110 h 3967"/>
                  <a:gd name="T104" fmla="*/ 144 w 2589"/>
                  <a:gd name="T105" fmla="*/ 2026 h 3967"/>
                  <a:gd name="T106" fmla="*/ 74 w 2589"/>
                  <a:gd name="T107" fmla="*/ 1756 h 3967"/>
                  <a:gd name="T108" fmla="*/ 36 w 2589"/>
                  <a:gd name="T109" fmla="*/ 1543 h 3967"/>
                  <a:gd name="T110" fmla="*/ 87 w 2589"/>
                  <a:gd name="T111" fmla="*/ 1306 h 3967"/>
                  <a:gd name="T112" fmla="*/ 106 w 2589"/>
                  <a:gd name="T113" fmla="*/ 1137 h 3967"/>
                  <a:gd name="T114" fmla="*/ 144 w 2589"/>
                  <a:gd name="T115" fmla="*/ 1019 h 3967"/>
                  <a:gd name="T116" fmla="*/ 268 w 2589"/>
                  <a:gd name="T117" fmla="*/ 842 h 3967"/>
                  <a:gd name="T118" fmla="*/ 372 w 2589"/>
                  <a:gd name="T119" fmla="*/ 732 h 3967"/>
                  <a:gd name="T120" fmla="*/ 469 w 2589"/>
                  <a:gd name="T121" fmla="*/ 553 h 3967"/>
                  <a:gd name="T122" fmla="*/ 587 w 2589"/>
                  <a:gd name="T123" fmla="*/ 289 h 3967"/>
                  <a:gd name="T124" fmla="*/ 1080 w 2589"/>
                  <a:gd name="T125" fmla="*/ 23 h 3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9" h="3967">
                    <a:moveTo>
                      <a:pt x="1293" y="6"/>
                    </a:moveTo>
                    <a:lnTo>
                      <a:pt x="1370" y="0"/>
                    </a:lnTo>
                    <a:lnTo>
                      <a:pt x="1447" y="0"/>
                    </a:lnTo>
                    <a:lnTo>
                      <a:pt x="1521" y="8"/>
                    </a:lnTo>
                    <a:lnTo>
                      <a:pt x="1593" y="21"/>
                    </a:lnTo>
                    <a:lnTo>
                      <a:pt x="1665" y="38"/>
                    </a:lnTo>
                    <a:lnTo>
                      <a:pt x="1735" y="61"/>
                    </a:lnTo>
                    <a:lnTo>
                      <a:pt x="1804" y="89"/>
                    </a:lnTo>
                    <a:lnTo>
                      <a:pt x="1872" y="123"/>
                    </a:lnTo>
                    <a:lnTo>
                      <a:pt x="1939" y="162"/>
                    </a:lnTo>
                    <a:lnTo>
                      <a:pt x="2004" y="201"/>
                    </a:lnTo>
                    <a:lnTo>
                      <a:pt x="2066" y="245"/>
                    </a:lnTo>
                    <a:lnTo>
                      <a:pt x="2129" y="295"/>
                    </a:lnTo>
                    <a:lnTo>
                      <a:pt x="2190" y="348"/>
                    </a:lnTo>
                    <a:lnTo>
                      <a:pt x="2251" y="401"/>
                    </a:lnTo>
                    <a:lnTo>
                      <a:pt x="2310" y="458"/>
                    </a:lnTo>
                    <a:lnTo>
                      <a:pt x="2370" y="519"/>
                    </a:lnTo>
                    <a:lnTo>
                      <a:pt x="2389" y="540"/>
                    </a:lnTo>
                    <a:lnTo>
                      <a:pt x="2410" y="563"/>
                    </a:lnTo>
                    <a:lnTo>
                      <a:pt x="2431" y="585"/>
                    </a:lnTo>
                    <a:lnTo>
                      <a:pt x="2450" y="608"/>
                    </a:lnTo>
                    <a:lnTo>
                      <a:pt x="2469" y="633"/>
                    </a:lnTo>
                    <a:lnTo>
                      <a:pt x="2488" y="656"/>
                    </a:lnTo>
                    <a:lnTo>
                      <a:pt x="2505" y="680"/>
                    </a:lnTo>
                    <a:lnTo>
                      <a:pt x="2524" y="707"/>
                    </a:lnTo>
                    <a:lnTo>
                      <a:pt x="2538" y="730"/>
                    </a:lnTo>
                    <a:lnTo>
                      <a:pt x="2551" y="755"/>
                    </a:lnTo>
                    <a:lnTo>
                      <a:pt x="2562" y="781"/>
                    </a:lnTo>
                    <a:lnTo>
                      <a:pt x="2574" y="808"/>
                    </a:lnTo>
                    <a:lnTo>
                      <a:pt x="2580" y="834"/>
                    </a:lnTo>
                    <a:lnTo>
                      <a:pt x="2585" y="859"/>
                    </a:lnTo>
                    <a:lnTo>
                      <a:pt x="2589" y="888"/>
                    </a:lnTo>
                    <a:lnTo>
                      <a:pt x="2589" y="916"/>
                    </a:lnTo>
                    <a:lnTo>
                      <a:pt x="2580" y="905"/>
                    </a:lnTo>
                    <a:lnTo>
                      <a:pt x="2570" y="893"/>
                    </a:lnTo>
                    <a:lnTo>
                      <a:pt x="2562" y="880"/>
                    </a:lnTo>
                    <a:lnTo>
                      <a:pt x="2555" y="869"/>
                    </a:lnTo>
                    <a:lnTo>
                      <a:pt x="2547" y="855"/>
                    </a:lnTo>
                    <a:lnTo>
                      <a:pt x="2540" y="842"/>
                    </a:lnTo>
                    <a:lnTo>
                      <a:pt x="2534" y="829"/>
                    </a:lnTo>
                    <a:lnTo>
                      <a:pt x="2528" y="815"/>
                    </a:lnTo>
                    <a:lnTo>
                      <a:pt x="2521" y="802"/>
                    </a:lnTo>
                    <a:lnTo>
                      <a:pt x="2515" y="787"/>
                    </a:lnTo>
                    <a:lnTo>
                      <a:pt x="2507" y="774"/>
                    </a:lnTo>
                    <a:lnTo>
                      <a:pt x="2502" y="760"/>
                    </a:lnTo>
                    <a:lnTo>
                      <a:pt x="2494" y="747"/>
                    </a:lnTo>
                    <a:lnTo>
                      <a:pt x="2488" y="734"/>
                    </a:lnTo>
                    <a:lnTo>
                      <a:pt x="2481" y="722"/>
                    </a:lnTo>
                    <a:lnTo>
                      <a:pt x="2473" y="711"/>
                    </a:lnTo>
                    <a:lnTo>
                      <a:pt x="2465" y="701"/>
                    </a:lnTo>
                    <a:lnTo>
                      <a:pt x="2460" y="694"/>
                    </a:lnTo>
                    <a:lnTo>
                      <a:pt x="2452" y="686"/>
                    </a:lnTo>
                    <a:lnTo>
                      <a:pt x="2446" y="680"/>
                    </a:lnTo>
                    <a:lnTo>
                      <a:pt x="2437" y="673"/>
                    </a:lnTo>
                    <a:lnTo>
                      <a:pt x="2429" y="667"/>
                    </a:lnTo>
                    <a:lnTo>
                      <a:pt x="2422" y="661"/>
                    </a:lnTo>
                    <a:lnTo>
                      <a:pt x="2412" y="656"/>
                    </a:lnTo>
                    <a:lnTo>
                      <a:pt x="2414" y="667"/>
                    </a:lnTo>
                    <a:lnTo>
                      <a:pt x="2418" y="677"/>
                    </a:lnTo>
                    <a:lnTo>
                      <a:pt x="2420" y="682"/>
                    </a:lnTo>
                    <a:lnTo>
                      <a:pt x="2422" y="688"/>
                    </a:lnTo>
                    <a:lnTo>
                      <a:pt x="2424" y="694"/>
                    </a:lnTo>
                    <a:lnTo>
                      <a:pt x="2427" y="699"/>
                    </a:lnTo>
                    <a:lnTo>
                      <a:pt x="2429" y="705"/>
                    </a:lnTo>
                    <a:lnTo>
                      <a:pt x="2431" y="711"/>
                    </a:lnTo>
                    <a:lnTo>
                      <a:pt x="2433" y="715"/>
                    </a:lnTo>
                    <a:lnTo>
                      <a:pt x="2437" y="720"/>
                    </a:lnTo>
                    <a:lnTo>
                      <a:pt x="2439" y="726"/>
                    </a:lnTo>
                    <a:lnTo>
                      <a:pt x="2443" y="732"/>
                    </a:lnTo>
                    <a:lnTo>
                      <a:pt x="2445" y="737"/>
                    </a:lnTo>
                    <a:lnTo>
                      <a:pt x="2448" y="745"/>
                    </a:lnTo>
                    <a:lnTo>
                      <a:pt x="2458" y="768"/>
                    </a:lnTo>
                    <a:lnTo>
                      <a:pt x="2471" y="793"/>
                    </a:lnTo>
                    <a:lnTo>
                      <a:pt x="2483" y="815"/>
                    </a:lnTo>
                    <a:lnTo>
                      <a:pt x="2496" y="840"/>
                    </a:lnTo>
                    <a:lnTo>
                      <a:pt x="2507" y="863"/>
                    </a:lnTo>
                    <a:lnTo>
                      <a:pt x="2519" y="890"/>
                    </a:lnTo>
                    <a:lnTo>
                      <a:pt x="2530" y="912"/>
                    </a:lnTo>
                    <a:lnTo>
                      <a:pt x="2540" y="939"/>
                    </a:lnTo>
                    <a:lnTo>
                      <a:pt x="2545" y="962"/>
                    </a:lnTo>
                    <a:lnTo>
                      <a:pt x="2551" y="985"/>
                    </a:lnTo>
                    <a:lnTo>
                      <a:pt x="2555" y="1007"/>
                    </a:lnTo>
                    <a:lnTo>
                      <a:pt x="2559" y="1032"/>
                    </a:lnTo>
                    <a:lnTo>
                      <a:pt x="2557" y="1055"/>
                    </a:lnTo>
                    <a:lnTo>
                      <a:pt x="2555" y="1078"/>
                    </a:lnTo>
                    <a:lnTo>
                      <a:pt x="2549" y="1101"/>
                    </a:lnTo>
                    <a:lnTo>
                      <a:pt x="2540" y="1123"/>
                    </a:lnTo>
                    <a:lnTo>
                      <a:pt x="2536" y="1102"/>
                    </a:lnTo>
                    <a:lnTo>
                      <a:pt x="2530" y="1083"/>
                    </a:lnTo>
                    <a:lnTo>
                      <a:pt x="2526" y="1064"/>
                    </a:lnTo>
                    <a:lnTo>
                      <a:pt x="2522" y="1044"/>
                    </a:lnTo>
                    <a:lnTo>
                      <a:pt x="2517" y="1024"/>
                    </a:lnTo>
                    <a:lnTo>
                      <a:pt x="2509" y="1005"/>
                    </a:lnTo>
                    <a:lnTo>
                      <a:pt x="2503" y="986"/>
                    </a:lnTo>
                    <a:lnTo>
                      <a:pt x="2498" y="966"/>
                    </a:lnTo>
                    <a:lnTo>
                      <a:pt x="2490" y="947"/>
                    </a:lnTo>
                    <a:lnTo>
                      <a:pt x="2484" y="926"/>
                    </a:lnTo>
                    <a:lnTo>
                      <a:pt x="2477" y="907"/>
                    </a:lnTo>
                    <a:lnTo>
                      <a:pt x="2469" y="888"/>
                    </a:lnTo>
                    <a:lnTo>
                      <a:pt x="2460" y="869"/>
                    </a:lnTo>
                    <a:lnTo>
                      <a:pt x="2450" y="850"/>
                    </a:lnTo>
                    <a:lnTo>
                      <a:pt x="2443" y="831"/>
                    </a:lnTo>
                    <a:lnTo>
                      <a:pt x="2433" y="814"/>
                    </a:lnTo>
                    <a:lnTo>
                      <a:pt x="2429" y="806"/>
                    </a:lnTo>
                    <a:lnTo>
                      <a:pt x="2426" y="798"/>
                    </a:lnTo>
                    <a:lnTo>
                      <a:pt x="2422" y="793"/>
                    </a:lnTo>
                    <a:lnTo>
                      <a:pt x="2418" y="785"/>
                    </a:lnTo>
                    <a:lnTo>
                      <a:pt x="2414" y="779"/>
                    </a:lnTo>
                    <a:lnTo>
                      <a:pt x="2410" y="772"/>
                    </a:lnTo>
                    <a:lnTo>
                      <a:pt x="2407" y="766"/>
                    </a:lnTo>
                    <a:lnTo>
                      <a:pt x="2405" y="760"/>
                    </a:lnTo>
                    <a:lnTo>
                      <a:pt x="2399" y="753"/>
                    </a:lnTo>
                    <a:lnTo>
                      <a:pt x="2395" y="747"/>
                    </a:lnTo>
                    <a:lnTo>
                      <a:pt x="2391" y="739"/>
                    </a:lnTo>
                    <a:lnTo>
                      <a:pt x="2388" y="734"/>
                    </a:lnTo>
                    <a:lnTo>
                      <a:pt x="2382" y="728"/>
                    </a:lnTo>
                    <a:lnTo>
                      <a:pt x="2378" y="722"/>
                    </a:lnTo>
                    <a:lnTo>
                      <a:pt x="2374" y="717"/>
                    </a:lnTo>
                    <a:lnTo>
                      <a:pt x="2370" y="711"/>
                    </a:lnTo>
                    <a:lnTo>
                      <a:pt x="2370" y="718"/>
                    </a:lnTo>
                    <a:lnTo>
                      <a:pt x="2372" y="730"/>
                    </a:lnTo>
                    <a:lnTo>
                      <a:pt x="2374" y="737"/>
                    </a:lnTo>
                    <a:lnTo>
                      <a:pt x="2378" y="749"/>
                    </a:lnTo>
                    <a:lnTo>
                      <a:pt x="2380" y="758"/>
                    </a:lnTo>
                    <a:lnTo>
                      <a:pt x="2382" y="768"/>
                    </a:lnTo>
                    <a:lnTo>
                      <a:pt x="2386" y="777"/>
                    </a:lnTo>
                    <a:lnTo>
                      <a:pt x="2389" y="787"/>
                    </a:lnTo>
                    <a:lnTo>
                      <a:pt x="2391" y="796"/>
                    </a:lnTo>
                    <a:lnTo>
                      <a:pt x="2395" y="806"/>
                    </a:lnTo>
                    <a:lnTo>
                      <a:pt x="2399" y="815"/>
                    </a:lnTo>
                    <a:lnTo>
                      <a:pt x="2403" y="827"/>
                    </a:lnTo>
                    <a:lnTo>
                      <a:pt x="2407" y="836"/>
                    </a:lnTo>
                    <a:lnTo>
                      <a:pt x="2410" y="846"/>
                    </a:lnTo>
                    <a:lnTo>
                      <a:pt x="2414" y="855"/>
                    </a:lnTo>
                    <a:lnTo>
                      <a:pt x="2420" y="867"/>
                    </a:lnTo>
                    <a:lnTo>
                      <a:pt x="2426" y="880"/>
                    </a:lnTo>
                    <a:lnTo>
                      <a:pt x="2429" y="897"/>
                    </a:lnTo>
                    <a:lnTo>
                      <a:pt x="2435" y="912"/>
                    </a:lnTo>
                    <a:lnTo>
                      <a:pt x="2441" y="928"/>
                    </a:lnTo>
                    <a:lnTo>
                      <a:pt x="2445" y="943"/>
                    </a:lnTo>
                    <a:lnTo>
                      <a:pt x="2450" y="958"/>
                    </a:lnTo>
                    <a:lnTo>
                      <a:pt x="2456" y="973"/>
                    </a:lnTo>
                    <a:lnTo>
                      <a:pt x="2462" y="990"/>
                    </a:lnTo>
                    <a:lnTo>
                      <a:pt x="2465" y="1004"/>
                    </a:lnTo>
                    <a:lnTo>
                      <a:pt x="2471" y="1021"/>
                    </a:lnTo>
                    <a:lnTo>
                      <a:pt x="2475" y="1036"/>
                    </a:lnTo>
                    <a:lnTo>
                      <a:pt x="2479" y="1051"/>
                    </a:lnTo>
                    <a:lnTo>
                      <a:pt x="2481" y="1068"/>
                    </a:lnTo>
                    <a:lnTo>
                      <a:pt x="2484" y="1083"/>
                    </a:lnTo>
                    <a:lnTo>
                      <a:pt x="2484" y="1099"/>
                    </a:lnTo>
                    <a:lnTo>
                      <a:pt x="2486" y="1116"/>
                    </a:lnTo>
                    <a:lnTo>
                      <a:pt x="2473" y="1108"/>
                    </a:lnTo>
                    <a:lnTo>
                      <a:pt x="2462" y="1099"/>
                    </a:lnTo>
                    <a:lnTo>
                      <a:pt x="2450" y="1087"/>
                    </a:lnTo>
                    <a:lnTo>
                      <a:pt x="2443" y="1076"/>
                    </a:lnTo>
                    <a:lnTo>
                      <a:pt x="2435" y="1061"/>
                    </a:lnTo>
                    <a:lnTo>
                      <a:pt x="2431" y="1045"/>
                    </a:lnTo>
                    <a:lnTo>
                      <a:pt x="2426" y="1030"/>
                    </a:lnTo>
                    <a:lnTo>
                      <a:pt x="2422" y="1013"/>
                    </a:lnTo>
                    <a:lnTo>
                      <a:pt x="2416" y="996"/>
                    </a:lnTo>
                    <a:lnTo>
                      <a:pt x="2412" y="979"/>
                    </a:lnTo>
                    <a:lnTo>
                      <a:pt x="2408" y="960"/>
                    </a:lnTo>
                    <a:lnTo>
                      <a:pt x="2405" y="947"/>
                    </a:lnTo>
                    <a:lnTo>
                      <a:pt x="2399" y="931"/>
                    </a:lnTo>
                    <a:lnTo>
                      <a:pt x="2393" y="916"/>
                    </a:lnTo>
                    <a:lnTo>
                      <a:pt x="2388" y="905"/>
                    </a:lnTo>
                    <a:lnTo>
                      <a:pt x="2380" y="895"/>
                    </a:lnTo>
                    <a:lnTo>
                      <a:pt x="2372" y="920"/>
                    </a:lnTo>
                    <a:lnTo>
                      <a:pt x="2363" y="947"/>
                    </a:lnTo>
                    <a:lnTo>
                      <a:pt x="2353" y="971"/>
                    </a:lnTo>
                    <a:lnTo>
                      <a:pt x="2342" y="998"/>
                    </a:lnTo>
                    <a:lnTo>
                      <a:pt x="2330" y="1024"/>
                    </a:lnTo>
                    <a:lnTo>
                      <a:pt x="2317" y="1053"/>
                    </a:lnTo>
                    <a:lnTo>
                      <a:pt x="2304" y="1080"/>
                    </a:lnTo>
                    <a:lnTo>
                      <a:pt x="2292" y="1110"/>
                    </a:lnTo>
                    <a:lnTo>
                      <a:pt x="2279" y="1137"/>
                    </a:lnTo>
                    <a:lnTo>
                      <a:pt x="2266" y="1165"/>
                    </a:lnTo>
                    <a:lnTo>
                      <a:pt x="2254" y="1194"/>
                    </a:lnTo>
                    <a:lnTo>
                      <a:pt x="2245" y="1222"/>
                    </a:lnTo>
                    <a:lnTo>
                      <a:pt x="2234" y="1251"/>
                    </a:lnTo>
                    <a:lnTo>
                      <a:pt x="2226" y="1279"/>
                    </a:lnTo>
                    <a:lnTo>
                      <a:pt x="2218" y="1310"/>
                    </a:lnTo>
                    <a:lnTo>
                      <a:pt x="2213" y="1340"/>
                    </a:lnTo>
                    <a:lnTo>
                      <a:pt x="2216" y="1340"/>
                    </a:lnTo>
                    <a:lnTo>
                      <a:pt x="2228" y="1321"/>
                    </a:lnTo>
                    <a:lnTo>
                      <a:pt x="2237" y="1304"/>
                    </a:lnTo>
                    <a:lnTo>
                      <a:pt x="2247" y="1287"/>
                    </a:lnTo>
                    <a:lnTo>
                      <a:pt x="2256" y="1274"/>
                    </a:lnTo>
                    <a:lnTo>
                      <a:pt x="2266" y="1258"/>
                    </a:lnTo>
                    <a:lnTo>
                      <a:pt x="2275" y="1241"/>
                    </a:lnTo>
                    <a:lnTo>
                      <a:pt x="2285" y="1228"/>
                    </a:lnTo>
                    <a:lnTo>
                      <a:pt x="2294" y="1213"/>
                    </a:lnTo>
                    <a:lnTo>
                      <a:pt x="2304" y="1197"/>
                    </a:lnTo>
                    <a:lnTo>
                      <a:pt x="2313" y="1182"/>
                    </a:lnTo>
                    <a:lnTo>
                      <a:pt x="2323" y="1167"/>
                    </a:lnTo>
                    <a:lnTo>
                      <a:pt x="2334" y="1154"/>
                    </a:lnTo>
                    <a:lnTo>
                      <a:pt x="2344" y="1137"/>
                    </a:lnTo>
                    <a:lnTo>
                      <a:pt x="2353" y="1121"/>
                    </a:lnTo>
                    <a:lnTo>
                      <a:pt x="2367" y="1106"/>
                    </a:lnTo>
                    <a:lnTo>
                      <a:pt x="2378" y="1091"/>
                    </a:lnTo>
                    <a:lnTo>
                      <a:pt x="2376" y="1106"/>
                    </a:lnTo>
                    <a:lnTo>
                      <a:pt x="2372" y="1123"/>
                    </a:lnTo>
                    <a:lnTo>
                      <a:pt x="2368" y="1139"/>
                    </a:lnTo>
                    <a:lnTo>
                      <a:pt x="2363" y="1156"/>
                    </a:lnTo>
                    <a:lnTo>
                      <a:pt x="2355" y="1171"/>
                    </a:lnTo>
                    <a:lnTo>
                      <a:pt x="2348" y="1186"/>
                    </a:lnTo>
                    <a:lnTo>
                      <a:pt x="2338" y="1203"/>
                    </a:lnTo>
                    <a:lnTo>
                      <a:pt x="2330" y="1218"/>
                    </a:lnTo>
                    <a:lnTo>
                      <a:pt x="2319" y="1234"/>
                    </a:lnTo>
                    <a:lnTo>
                      <a:pt x="2310" y="1251"/>
                    </a:lnTo>
                    <a:lnTo>
                      <a:pt x="2300" y="1266"/>
                    </a:lnTo>
                    <a:lnTo>
                      <a:pt x="2291" y="1283"/>
                    </a:lnTo>
                    <a:lnTo>
                      <a:pt x="2281" y="1298"/>
                    </a:lnTo>
                    <a:lnTo>
                      <a:pt x="2273" y="1315"/>
                    </a:lnTo>
                    <a:lnTo>
                      <a:pt x="2266" y="1331"/>
                    </a:lnTo>
                    <a:lnTo>
                      <a:pt x="2260" y="1348"/>
                    </a:lnTo>
                    <a:lnTo>
                      <a:pt x="2253" y="1351"/>
                    </a:lnTo>
                    <a:lnTo>
                      <a:pt x="2245" y="1357"/>
                    </a:lnTo>
                    <a:lnTo>
                      <a:pt x="2239" y="1363"/>
                    </a:lnTo>
                    <a:lnTo>
                      <a:pt x="2234" y="1370"/>
                    </a:lnTo>
                    <a:lnTo>
                      <a:pt x="2228" y="1378"/>
                    </a:lnTo>
                    <a:lnTo>
                      <a:pt x="2222" y="1386"/>
                    </a:lnTo>
                    <a:lnTo>
                      <a:pt x="2216" y="1395"/>
                    </a:lnTo>
                    <a:lnTo>
                      <a:pt x="2213" y="1403"/>
                    </a:lnTo>
                    <a:lnTo>
                      <a:pt x="2207" y="1410"/>
                    </a:lnTo>
                    <a:lnTo>
                      <a:pt x="2203" y="1418"/>
                    </a:lnTo>
                    <a:lnTo>
                      <a:pt x="2199" y="1427"/>
                    </a:lnTo>
                    <a:lnTo>
                      <a:pt x="2197" y="1435"/>
                    </a:lnTo>
                    <a:lnTo>
                      <a:pt x="2194" y="1443"/>
                    </a:lnTo>
                    <a:lnTo>
                      <a:pt x="2194" y="1448"/>
                    </a:lnTo>
                    <a:lnTo>
                      <a:pt x="2192" y="1454"/>
                    </a:lnTo>
                    <a:lnTo>
                      <a:pt x="2192" y="1460"/>
                    </a:lnTo>
                    <a:lnTo>
                      <a:pt x="2192" y="1467"/>
                    </a:lnTo>
                    <a:lnTo>
                      <a:pt x="2192" y="1471"/>
                    </a:lnTo>
                    <a:lnTo>
                      <a:pt x="2196" y="1473"/>
                    </a:lnTo>
                    <a:lnTo>
                      <a:pt x="2201" y="1473"/>
                    </a:lnTo>
                    <a:lnTo>
                      <a:pt x="2203" y="1469"/>
                    </a:lnTo>
                    <a:lnTo>
                      <a:pt x="2207" y="1467"/>
                    </a:lnTo>
                    <a:lnTo>
                      <a:pt x="2213" y="1462"/>
                    </a:lnTo>
                    <a:lnTo>
                      <a:pt x="2218" y="1458"/>
                    </a:lnTo>
                    <a:lnTo>
                      <a:pt x="2222" y="1452"/>
                    </a:lnTo>
                    <a:lnTo>
                      <a:pt x="2230" y="1445"/>
                    </a:lnTo>
                    <a:lnTo>
                      <a:pt x="2237" y="1437"/>
                    </a:lnTo>
                    <a:lnTo>
                      <a:pt x="2245" y="1429"/>
                    </a:lnTo>
                    <a:lnTo>
                      <a:pt x="2254" y="1418"/>
                    </a:lnTo>
                    <a:lnTo>
                      <a:pt x="2262" y="1408"/>
                    </a:lnTo>
                    <a:lnTo>
                      <a:pt x="2273" y="1399"/>
                    </a:lnTo>
                    <a:lnTo>
                      <a:pt x="2283" y="1391"/>
                    </a:lnTo>
                    <a:lnTo>
                      <a:pt x="2291" y="1382"/>
                    </a:lnTo>
                    <a:lnTo>
                      <a:pt x="2300" y="1372"/>
                    </a:lnTo>
                    <a:lnTo>
                      <a:pt x="2310" y="1365"/>
                    </a:lnTo>
                    <a:lnTo>
                      <a:pt x="2321" y="1357"/>
                    </a:lnTo>
                    <a:lnTo>
                      <a:pt x="2329" y="1348"/>
                    </a:lnTo>
                    <a:lnTo>
                      <a:pt x="2340" y="1340"/>
                    </a:lnTo>
                    <a:lnTo>
                      <a:pt x="2349" y="1331"/>
                    </a:lnTo>
                    <a:lnTo>
                      <a:pt x="2359" y="1325"/>
                    </a:lnTo>
                    <a:lnTo>
                      <a:pt x="2370" y="1315"/>
                    </a:lnTo>
                    <a:lnTo>
                      <a:pt x="2380" y="1310"/>
                    </a:lnTo>
                    <a:lnTo>
                      <a:pt x="2389" y="1302"/>
                    </a:lnTo>
                    <a:lnTo>
                      <a:pt x="2401" y="1296"/>
                    </a:lnTo>
                    <a:lnTo>
                      <a:pt x="2395" y="1319"/>
                    </a:lnTo>
                    <a:lnTo>
                      <a:pt x="2388" y="1342"/>
                    </a:lnTo>
                    <a:lnTo>
                      <a:pt x="2376" y="1361"/>
                    </a:lnTo>
                    <a:lnTo>
                      <a:pt x="2361" y="1384"/>
                    </a:lnTo>
                    <a:lnTo>
                      <a:pt x="2344" y="1403"/>
                    </a:lnTo>
                    <a:lnTo>
                      <a:pt x="2325" y="1424"/>
                    </a:lnTo>
                    <a:lnTo>
                      <a:pt x="2304" y="1443"/>
                    </a:lnTo>
                    <a:lnTo>
                      <a:pt x="2283" y="1462"/>
                    </a:lnTo>
                    <a:lnTo>
                      <a:pt x="2260" y="1481"/>
                    </a:lnTo>
                    <a:lnTo>
                      <a:pt x="2239" y="1502"/>
                    </a:lnTo>
                    <a:lnTo>
                      <a:pt x="2218" y="1521"/>
                    </a:lnTo>
                    <a:lnTo>
                      <a:pt x="2199" y="1540"/>
                    </a:lnTo>
                    <a:lnTo>
                      <a:pt x="2182" y="1561"/>
                    </a:lnTo>
                    <a:lnTo>
                      <a:pt x="2167" y="1581"/>
                    </a:lnTo>
                    <a:lnTo>
                      <a:pt x="2154" y="1600"/>
                    </a:lnTo>
                    <a:lnTo>
                      <a:pt x="2146" y="1623"/>
                    </a:lnTo>
                    <a:lnTo>
                      <a:pt x="2148" y="1627"/>
                    </a:lnTo>
                    <a:lnTo>
                      <a:pt x="2148" y="1631"/>
                    </a:lnTo>
                    <a:lnTo>
                      <a:pt x="2148" y="1637"/>
                    </a:lnTo>
                    <a:lnTo>
                      <a:pt x="2150" y="1642"/>
                    </a:lnTo>
                    <a:lnTo>
                      <a:pt x="2161" y="1637"/>
                    </a:lnTo>
                    <a:lnTo>
                      <a:pt x="2175" y="1631"/>
                    </a:lnTo>
                    <a:lnTo>
                      <a:pt x="2190" y="1623"/>
                    </a:lnTo>
                    <a:lnTo>
                      <a:pt x="2203" y="1616"/>
                    </a:lnTo>
                    <a:lnTo>
                      <a:pt x="2218" y="1606"/>
                    </a:lnTo>
                    <a:lnTo>
                      <a:pt x="2234" y="1595"/>
                    </a:lnTo>
                    <a:lnTo>
                      <a:pt x="2249" y="1583"/>
                    </a:lnTo>
                    <a:lnTo>
                      <a:pt x="2264" y="1574"/>
                    </a:lnTo>
                    <a:lnTo>
                      <a:pt x="2279" y="1561"/>
                    </a:lnTo>
                    <a:lnTo>
                      <a:pt x="2294" y="1549"/>
                    </a:lnTo>
                    <a:lnTo>
                      <a:pt x="2310" y="1538"/>
                    </a:lnTo>
                    <a:lnTo>
                      <a:pt x="2327" y="1526"/>
                    </a:lnTo>
                    <a:lnTo>
                      <a:pt x="2342" y="1515"/>
                    </a:lnTo>
                    <a:lnTo>
                      <a:pt x="2359" y="1505"/>
                    </a:lnTo>
                    <a:lnTo>
                      <a:pt x="2374" y="1496"/>
                    </a:lnTo>
                    <a:lnTo>
                      <a:pt x="2391" y="1488"/>
                    </a:lnTo>
                    <a:lnTo>
                      <a:pt x="2359" y="1526"/>
                    </a:lnTo>
                    <a:lnTo>
                      <a:pt x="2327" y="1562"/>
                    </a:lnTo>
                    <a:lnTo>
                      <a:pt x="2292" y="1593"/>
                    </a:lnTo>
                    <a:lnTo>
                      <a:pt x="2258" y="1625"/>
                    </a:lnTo>
                    <a:lnTo>
                      <a:pt x="2220" y="1652"/>
                    </a:lnTo>
                    <a:lnTo>
                      <a:pt x="2182" y="1678"/>
                    </a:lnTo>
                    <a:lnTo>
                      <a:pt x="2144" y="1705"/>
                    </a:lnTo>
                    <a:lnTo>
                      <a:pt x="2104" y="1728"/>
                    </a:lnTo>
                    <a:lnTo>
                      <a:pt x="2064" y="1751"/>
                    </a:lnTo>
                    <a:lnTo>
                      <a:pt x="2023" y="1773"/>
                    </a:lnTo>
                    <a:lnTo>
                      <a:pt x="1983" y="1794"/>
                    </a:lnTo>
                    <a:lnTo>
                      <a:pt x="1943" y="1817"/>
                    </a:lnTo>
                    <a:lnTo>
                      <a:pt x="1903" y="1840"/>
                    </a:lnTo>
                    <a:lnTo>
                      <a:pt x="1863" y="1865"/>
                    </a:lnTo>
                    <a:lnTo>
                      <a:pt x="1823" y="1889"/>
                    </a:lnTo>
                    <a:lnTo>
                      <a:pt x="1787" y="1916"/>
                    </a:lnTo>
                    <a:lnTo>
                      <a:pt x="1764" y="1925"/>
                    </a:lnTo>
                    <a:lnTo>
                      <a:pt x="1739" y="1935"/>
                    </a:lnTo>
                    <a:lnTo>
                      <a:pt x="1716" y="1946"/>
                    </a:lnTo>
                    <a:lnTo>
                      <a:pt x="1692" y="1958"/>
                    </a:lnTo>
                    <a:lnTo>
                      <a:pt x="1667" y="1969"/>
                    </a:lnTo>
                    <a:lnTo>
                      <a:pt x="1642" y="1979"/>
                    </a:lnTo>
                    <a:lnTo>
                      <a:pt x="1618" y="1988"/>
                    </a:lnTo>
                    <a:lnTo>
                      <a:pt x="1593" y="1998"/>
                    </a:lnTo>
                    <a:lnTo>
                      <a:pt x="1568" y="2005"/>
                    </a:lnTo>
                    <a:lnTo>
                      <a:pt x="1543" y="2011"/>
                    </a:lnTo>
                    <a:lnTo>
                      <a:pt x="1517" y="2015"/>
                    </a:lnTo>
                    <a:lnTo>
                      <a:pt x="1492" y="2015"/>
                    </a:lnTo>
                    <a:lnTo>
                      <a:pt x="1467" y="2013"/>
                    </a:lnTo>
                    <a:lnTo>
                      <a:pt x="1443" y="2009"/>
                    </a:lnTo>
                    <a:lnTo>
                      <a:pt x="1420" y="2002"/>
                    </a:lnTo>
                    <a:lnTo>
                      <a:pt x="1395" y="1990"/>
                    </a:lnTo>
                    <a:lnTo>
                      <a:pt x="1391" y="1992"/>
                    </a:lnTo>
                    <a:lnTo>
                      <a:pt x="1389" y="1994"/>
                    </a:lnTo>
                    <a:lnTo>
                      <a:pt x="1386" y="1967"/>
                    </a:lnTo>
                    <a:lnTo>
                      <a:pt x="1388" y="1945"/>
                    </a:lnTo>
                    <a:lnTo>
                      <a:pt x="1395" y="1927"/>
                    </a:lnTo>
                    <a:lnTo>
                      <a:pt x="1407" y="1912"/>
                    </a:lnTo>
                    <a:lnTo>
                      <a:pt x="1424" y="1901"/>
                    </a:lnTo>
                    <a:lnTo>
                      <a:pt x="1443" y="1891"/>
                    </a:lnTo>
                    <a:lnTo>
                      <a:pt x="1466" y="1884"/>
                    </a:lnTo>
                    <a:lnTo>
                      <a:pt x="1488" y="1880"/>
                    </a:lnTo>
                    <a:lnTo>
                      <a:pt x="1513" y="1874"/>
                    </a:lnTo>
                    <a:lnTo>
                      <a:pt x="1540" y="1870"/>
                    </a:lnTo>
                    <a:lnTo>
                      <a:pt x="1564" y="1867"/>
                    </a:lnTo>
                    <a:lnTo>
                      <a:pt x="1591" y="1863"/>
                    </a:lnTo>
                    <a:lnTo>
                      <a:pt x="1616" y="1857"/>
                    </a:lnTo>
                    <a:lnTo>
                      <a:pt x="1639" y="1851"/>
                    </a:lnTo>
                    <a:lnTo>
                      <a:pt x="1659" y="1842"/>
                    </a:lnTo>
                    <a:lnTo>
                      <a:pt x="1677" y="1830"/>
                    </a:lnTo>
                    <a:lnTo>
                      <a:pt x="1718" y="1813"/>
                    </a:lnTo>
                    <a:lnTo>
                      <a:pt x="1762" y="1796"/>
                    </a:lnTo>
                    <a:lnTo>
                      <a:pt x="1804" y="1775"/>
                    </a:lnTo>
                    <a:lnTo>
                      <a:pt x="1846" y="1753"/>
                    </a:lnTo>
                    <a:lnTo>
                      <a:pt x="1886" y="1726"/>
                    </a:lnTo>
                    <a:lnTo>
                      <a:pt x="1924" y="1699"/>
                    </a:lnTo>
                    <a:lnTo>
                      <a:pt x="1962" y="1669"/>
                    </a:lnTo>
                    <a:lnTo>
                      <a:pt x="1998" y="1637"/>
                    </a:lnTo>
                    <a:lnTo>
                      <a:pt x="2028" y="1602"/>
                    </a:lnTo>
                    <a:lnTo>
                      <a:pt x="2057" y="1566"/>
                    </a:lnTo>
                    <a:lnTo>
                      <a:pt x="2081" y="1528"/>
                    </a:lnTo>
                    <a:lnTo>
                      <a:pt x="2104" y="1488"/>
                    </a:lnTo>
                    <a:lnTo>
                      <a:pt x="2119" y="1445"/>
                    </a:lnTo>
                    <a:lnTo>
                      <a:pt x="2133" y="1403"/>
                    </a:lnTo>
                    <a:lnTo>
                      <a:pt x="2140" y="1357"/>
                    </a:lnTo>
                    <a:lnTo>
                      <a:pt x="2142" y="1312"/>
                    </a:lnTo>
                    <a:lnTo>
                      <a:pt x="2150" y="1251"/>
                    </a:lnTo>
                    <a:lnTo>
                      <a:pt x="2154" y="1190"/>
                    </a:lnTo>
                    <a:lnTo>
                      <a:pt x="2154" y="1131"/>
                    </a:lnTo>
                    <a:lnTo>
                      <a:pt x="2152" y="1072"/>
                    </a:lnTo>
                    <a:lnTo>
                      <a:pt x="2144" y="1013"/>
                    </a:lnTo>
                    <a:lnTo>
                      <a:pt x="2135" y="956"/>
                    </a:lnTo>
                    <a:lnTo>
                      <a:pt x="2119" y="901"/>
                    </a:lnTo>
                    <a:lnTo>
                      <a:pt x="2100" y="846"/>
                    </a:lnTo>
                    <a:lnTo>
                      <a:pt x="2076" y="793"/>
                    </a:lnTo>
                    <a:lnTo>
                      <a:pt x="2051" y="739"/>
                    </a:lnTo>
                    <a:lnTo>
                      <a:pt x="2017" y="688"/>
                    </a:lnTo>
                    <a:lnTo>
                      <a:pt x="1983" y="641"/>
                    </a:lnTo>
                    <a:lnTo>
                      <a:pt x="1943" y="595"/>
                    </a:lnTo>
                    <a:lnTo>
                      <a:pt x="1897" y="551"/>
                    </a:lnTo>
                    <a:lnTo>
                      <a:pt x="1848" y="509"/>
                    </a:lnTo>
                    <a:lnTo>
                      <a:pt x="1794" y="471"/>
                    </a:lnTo>
                    <a:lnTo>
                      <a:pt x="1728" y="441"/>
                    </a:lnTo>
                    <a:lnTo>
                      <a:pt x="1659" y="416"/>
                    </a:lnTo>
                    <a:lnTo>
                      <a:pt x="1589" y="395"/>
                    </a:lnTo>
                    <a:lnTo>
                      <a:pt x="1521" y="382"/>
                    </a:lnTo>
                    <a:lnTo>
                      <a:pt x="1450" y="371"/>
                    </a:lnTo>
                    <a:lnTo>
                      <a:pt x="1380" y="367"/>
                    </a:lnTo>
                    <a:lnTo>
                      <a:pt x="1310" y="367"/>
                    </a:lnTo>
                    <a:lnTo>
                      <a:pt x="1239" y="373"/>
                    </a:lnTo>
                    <a:lnTo>
                      <a:pt x="1169" y="380"/>
                    </a:lnTo>
                    <a:lnTo>
                      <a:pt x="1101" y="397"/>
                    </a:lnTo>
                    <a:lnTo>
                      <a:pt x="1034" y="416"/>
                    </a:lnTo>
                    <a:lnTo>
                      <a:pt x="967" y="441"/>
                    </a:lnTo>
                    <a:lnTo>
                      <a:pt x="901" y="469"/>
                    </a:lnTo>
                    <a:lnTo>
                      <a:pt x="838" y="504"/>
                    </a:lnTo>
                    <a:lnTo>
                      <a:pt x="777" y="544"/>
                    </a:lnTo>
                    <a:lnTo>
                      <a:pt x="720" y="589"/>
                    </a:lnTo>
                    <a:lnTo>
                      <a:pt x="667" y="633"/>
                    </a:lnTo>
                    <a:lnTo>
                      <a:pt x="618" y="680"/>
                    </a:lnTo>
                    <a:lnTo>
                      <a:pt x="574" y="730"/>
                    </a:lnTo>
                    <a:lnTo>
                      <a:pt x="534" y="779"/>
                    </a:lnTo>
                    <a:lnTo>
                      <a:pt x="498" y="831"/>
                    </a:lnTo>
                    <a:lnTo>
                      <a:pt x="466" y="884"/>
                    </a:lnTo>
                    <a:lnTo>
                      <a:pt x="437" y="939"/>
                    </a:lnTo>
                    <a:lnTo>
                      <a:pt x="410" y="994"/>
                    </a:lnTo>
                    <a:lnTo>
                      <a:pt x="388" y="1049"/>
                    </a:lnTo>
                    <a:lnTo>
                      <a:pt x="367" y="1108"/>
                    </a:lnTo>
                    <a:lnTo>
                      <a:pt x="348" y="1167"/>
                    </a:lnTo>
                    <a:lnTo>
                      <a:pt x="333" y="1226"/>
                    </a:lnTo>
                    <a:lnTo>
                      <a:pt x="317" y="1285"/>
                    </a:lnTo>
                    <a:lnTo>
                      <a:pt x="302" y="1348"/>
                    </a:lnTo>
                    <a:lnTo>
                      <a:pt x="289" y="1408"/>
                    </a:lnTo>
                    <a:lnTo>
                      <a:pt x="277" y="1471"/>
                    </a:lnTo>
                    <a:lnTo>
                      <a:pt x="260" y="1600"/>
                    </a:lnTo>
                    <a:lnTo>
                      <a:pt x="258" y="1730"/>
                    </a:lnTo>
                    <a:lnTo>
                      <a:pt x="272" y="1857"/>
                    </a:lnTo>
                    <a:lnTo>
                      <a:pt x="298" y="1983"/>
                    </a:lnTo>
                    <a:lnTo>
                      <a:pt x="334" y="2106"/>
                    </a:lnTo>
                    <a:lnTo>
                      <a:pt x="384" y="2224"/>
                    </a:lnTo>
                    <a:lnTo>
                      <a:pt x="445" y="2340"/>
                    </a:lnTo>
                    <a:lnTo>
                      <a:pt x="515" y="2452"/>
                    </a:lnTo>
                    <a:lnTo>
                      <a:pt x="591" y="2557"/>
                    </a:lnTo>
                    <a:lnTo>
                      <a:pt x="677" y="2657"/>
                    </a:lnTo>
                    <a:lnTo>
                      <a:pt x="770" y="2750"/>
                    </a:lnTo>
                    <a:lnTo>
                      <a:pt x="871" y="2840"/>
                    </a:lnTo>
                    <a:lnTo>
                      <a:pt x="975" y="2920"/>
                    </a:lnTo>
                    <a:lnTo>
                      <a:pt x="1085" y="2992"/>
                    </a:lnTo>
                    <a:lnTo>
                      <a:pt x="1199" y="3056"/>
                    </a:lnTo>
                    <a:lnTo>
                      <a:pt x="1317" y="3112"/>
                    </a:lnTo>
                    <a:lnTo>
                      <a:pt x="1327" y="3112"/>
                    </a:lnTo>
                    <a:lnTo>
                      <a:pt x="1334" y="3112"/>
                    </a:lnTo>
                    <a:lnTo>
                      <a:pt x="1342" y="3112"/>
                    </a:lnTo>
                    <a:lnTo>
                      <a:pt x="1350" y="3112"/>
                    </a:lnTo>
                    <a:lnTo>
                      <a:pt x="1357" y="3112"/>
                    </a:lnTo>
                    <a:lnTo>
                      <a:pt x="1367" y="3112"/>
                    </a:lnTo>
                    <a:lnTo>
                      <a:pt x="1374" y="3112"/>
                    </a:lnTo>
                    <a:lnTo>
                      <a:pt x="1382" y="3112"/>
                    </a:lnTo>
                    <a:lnTo>
                      <a:pt x="1389" y="3112"/>
                    </a:lnTo>
                    <a:lnTo>
                      <a:pt x="1397" y="3112"/>
                    </a:lnTo>
                    <a:lnTo>
                      <a:pt x="1405" y="3112"/>
                    </a:lnTo>
                    <a:lnTo>
                      <a:pt x="1414" y="3112"/>
                    </a:lnTo>
                    <a:lnTo>
                      <a:pt x="1422" y="3112"/>
                    </a:lnTo>
                    <a:lnTo>
                      <a:pt x="1429" y="3112"/>
                    </a:lnTo>
                    <a:lnTo>
                      <a:pt x="1437" y="3112"/>
                    </a:lnTo>
                    <a:lnTo>
                      <a:pt x="1447" y="3112"/>
                    </a:lnTo>
                    <a:lnTo>
                      <a:pt x="1439" y="3091"/>
                    </a:lnTo>
                    <a:lnTo>
                      <a:pt x="1431" y="3074"/>
                    </a:lnTo>
                    <a:lnTo>
                      <a:pt x="1420" y="3056"/>
                    </a:lnTo>
                    <a:lnTo>
                      <a:pt x="1408" y="3041"/>
                    </a:lnTo>
                    <a:lnTo>
                      <a:pt x="1393" y="3026"/>
                    </a:lnTo>
                    <a:lnTo>
                      <a:pt x="1378" y="3013"/>
                    </a:lnTo>
                    <a:lnTo>
                      <a:pt x="1363" y="2998"/>
                    </a:lnTo>
                    <a:lnTo>
                      <a:pt x="1348" y="2986"/>
                    </a:lnTo>
                    <a:lnTo>
                      <a:pt x="1331" y="2975"/>
                    </a:lnTo>
                    <a:lnTo>
                      <a:pt x="1313" y="2963"/>
                    </a:lnTo>
                    <a:lnTo>
                      <a:pt x="1296" y="2950"/>
                    </a:lnTo>
                    <a:lnTo>
                      <a:pt x="1283" y="2939"/>
                    </a:lnTo>
                    <a:lnTo>
                      <a:pt x="1268" y="2927"/>
                    </a:lnTo>
                    <a:lnTo>
                      <a:pt x="1255" y="2916"/>
                    </a:lnTo>
                    <a:lnTo>
                      <a:pt x="1243" y="2903"/>
                    </a:lnTo>
                    <a:lnTo>
                      <a:pt x="1236" y="2891"/>
                    </a:lnTo>
                    <a:lnTo>
                      <a:pt x="1262" y="2897"/>
                    </a:lnTo>
                    <a:lnTo>
                      <a:pt x="1289" y="2904"/>
                    </a:lnTo>
                    <a:lnTo>
                      <a:pt x="1315" y="2916"/>
                    </a:lnTo>
                    <a:lnTo>
                      <a:pt x="1342" y="2927"/>
                    </a:lnTo>
                    <a:lnTo>
                      <a:pt x="1369" y="2937"/>
                    </a:lnTo>
                    <a:lnTo>
                      <a:pt x="1395" y="2948"/>
                    </a:lnTo>
                    <a:lnTo>
                      <a:pt x="1422" y="2958"/>
                    </a:lnTo>
                    <a:lnTo>
                      <a:pt x="1447" y="2967"/>
                    </a:lnTo>
                    <a:lnTo>
                      <a:pt x="1473" y="2973"/>
                    </a:lnTo>
                    <a:lnTo>
                      <a:pt x="1498" y="2979"/>
                    </a:lnTo>
                    <a:lnTo>
                      <a:pt x="1524" y="2980"/>
                    </a:lnTo>
                    <a:lnTo>
                      <a:pt x="1551" y="2980"/>
                    </a:lnTo>
                    <a:lnTo>
                      <a:pt x="1578" y="2975"/>
                    </a:lnTo>
                    <a:lnTo>
                      <a:pt x="1602" y="2965"/>
                    </a:lnTo>
                    <a:lnTo>
                      <a:pt x="1631" y="2952"/>
                    </a:lnTo>
                    <a:lnTo>
                      <a:pt x="1659" y="2933"/>
                    </a:lnTo>
                    <a:lnTo>
                      <a:pt x="1673" y="2925"/>
                    </a:lnTo>
                    <a:lnTo>
                      <a:pt x="1688" y="2920"/>
                    </a:lnTo>
                    <a:lnTo>
                      <a:pt x="1703" y="2912"/>
                    </a:lnTo>
                    <a:lnTo>
                      <a:pt x="1720" y="2904"/>
                    </a:lnTo>
                    <a:lnTo>
                      <a:pt x="1735" y="2899"/>
                    </a:lnTo>
                    <a:lnTo>
                      <a:pt x="1753" y="2891"/>
                    </a:lnTo>
                    <a:lnTo>
                      <a:pt x="1770" y="2885"/>
                    </a:lnTo>
                    <a:lnTo>
                      <a:pt x="1787" y="2878"/>
                    </a:lnTo>
                    <a:lnTo>
                      <a:pt x="1802" y="2870"/>
                    </a:lnTo>
                    <a:lnTo>
                      <a:pt x="1817" y="2861"/>
                    </a:lnTo>
                    <a:lnTo>
                      <a:pt x="1832" y="2851"/>
                    </a:lnTo>
                    <a:lnTo>
                      <a:pt x="1848" y="2842"/>
                    </a:lnTo>
                    <a:lnTo>
                      <a:pt x="1859" y="2830"/>
                    </a:lnTo>
                    <a:lnTo>
                      <a:pt x="1872" y="2819"/>
                    </a:lnTo>
                    <a:lnTo>
                      <a:pt x="1882" y="2804"/>
                    </a:lnTo>
                    <a:lnTo>
                      <a:pt x="1893" y="2790"/>
                    </a:lnTo>
                    <a:lnTo>
                      <a:pt x="1876" y="2796"/>
                    </a:lnTo>
                    <a:lnTo>
                      <a:pt x="1859" y="2802"/>
                    </a:lnTo>
                    <a:lnTo>
                      <a:pt x="1844" y="2807"/>
                    </a:lnTo>
                    <a:lnTo>
                      <a:pt x="1827" y="2815"/>
                    </a:lnTo>
                    <a:lnTo>
                      <a:pt x="1812" y="2821"/>
                    </a:lnTo>
                    <a:lnTo>
                      <a:pt x="1796" y="2828"/>
                    </a:lnTo>
                    <a:lnTo>
                      <a:pt x="1779" y="2834"/>
                    </a:lnTo>
                    <a:lnTo>
                      <a:pt x="1764" y="2842"/>
                    </a:lnTo>
                    <a:lnTo>
                      <a:pt x="1747" y="2847"/>
                    </a:lnTo>
                    <a:lnTo>
                      <a:pt x="1732" y="2853"/>
                    </a:lnTo>
                    <a:lnTo>
                      <a:pt x="1716" y="2861"/>
                    </a:lnTo>
                    <a:lnTo>
                      <a:pt x="1703" y="2868"/>
                    </a:lnTo>
                    <a:lnTo>
                      <a:pt x="1686" y="2876"/>
                    </a:lnTo>
                    <a:lnTo>
                      <a:pt x="1671" y="2884"/>
                    </a:lnTo>
                    <a:lnTo>
                      <a:pt x="1656" y="2889"/>
                    </a:lnTo>
                    <a:lnTo>
                      <a:pt x="1640" y="2897"/>
                    </a:lnTo>
                    <a:lnTo>
                      <a:pt x="1644" y="2884"/>
                    </a:lnTo>
                    <a:lnTo>
                      <a:pt x="1652" y="2872"/>
                    </a:lnTo>
                    <a:lnTo>
                      <a:pt x="1663" y="2859"/>
                    </a:lnTo>
                    <a:lnTo>
                      <a:pt x="1675" y="2851"/>
                    </a:lnTo>
                    <a:lnTo>
                      <a:pt x="1688" y="2842"/>
                    </a:lnTo>
                    <a:lnTo>
                      <a:pt x="1703" y="2834"/>
                    </a:lnTo>
                    <a:lnTo>
                      <a:pt x="1718" y="2825"/>
                    </a:lnTo>
                    <a:lnTo>
                      <a:pt x="1735" y="2819"/>
                    </a:lnTo>
                    <a:lnTo>
                      <a:pt x="1751" y="2809"/>
                    </a:lnTo>
                    <a:lnTo>
                      <a:pt x="1764" y="2802"/>
                    </a:lnTo>
                    <a:lnTo>
                      <a:pt x="1777" y="2792"/>
                    </a:lnTo>
                    <a:lnTo>
                      <a:pt x="1791" y="2783"/>
                    </a:lnTo>
                    <a:lnTo>
                      <a:pt x="1802" y="2773"/>
                    </a:lnTo>
                    <a:lnTo>
                      <a:pt x="1810" y="2762"/>
                    </a:lnTo>
                    <a:lnTo>
                      <a:pt x="1815" y="2749"/>
                    </a:lnTo>
                    <a:lnTo>
                      <a:pt x="1819" y="2735"/>
                    </a:lnTo>
                    <a:lnTo>
                      <a:pt x="1802" y="2737"/>
                    </a:lnTo>
                    <a:lnTo>
                      <a:pt x="1785" y="2741"/>
                    </a:lnTo>
                    <a:lnTo>
                      <a:pt x="1770" y="2747"/>
                    </a:lnTo>
                    <a:lnTo>
                      <a:pt x="1756" y="2754"/>
                    </a:lnTo>
                    <a:lnTo>
                      <a:pt x="1741" y="2760"/>
                    </a:lnTo>
                    <a:lnTo>
                      <a:pt x="1726" y="2769"/>
                    </a:lnTo>
                    <a:lnTo>
                      <a:pt x="1713" y="2779"/>
                    </a:lnTo>
                    <a:lnTo>
                      <a:pt x="1699" y="2788"/>
                    </a:lnTo>
                    <a:lnTo>
                      <a:pt x="1684" y="2796"/>
                    </a:lnTo>
                    <a:lnTo>
                      <a:pt x="1671" y="2807"/>
                    </a:lnTo>
                    <a:lnTo>
                      <a:pt x="1658" y="2817"/>
                    </a:lnTo>
                    <a:lnTo>
                      <a:pt x="1642" y="2826"/>
                    </a:lnTo>
                    <a:lnTo>
                      <a:pt x="1629" y="2836"/>
                    </a:lnTo>
                    <a:lnTo>
                      <a:pt x="1614" y="2846"/>
                    </a:lnTo>
                    <a:lnTo>
                      <a:pt x="1599" y="2853"/>
                    </a:lnTo>
                    <a:lnTo>
                      <a:pt x="1583" y="2863"/>
                    </a:lnTo>
                    <a:lnTo>
                      <a:pt x="1581" y="2849"/>
                    </a:lnTo>
                    <a:lnTo>
                      <a:pt x="1583" y="2838"/>
                    </a:lnTo>
                    <a:lnTo>
                      <a:pt x="1587" y="2828"/>
                    </a:lnTo>
                    <a:lnTo>
                      <a:pt x="1595" y="2819"/>
                    </a:lnTo>
                    <a:lnTo>
                      <a:pt x="1602" y="2809"/>
                    </a:lnTo>
                    <a:lnTo>
                      <a:pt x="1612" y="2802"/>
                    </a:lnTo>
                    <a:lnTo>
                      <a:pt x="1623" y="2794"/>
                    </a:lnTo>
                    <a:lnTo>
                      <a:pt x="1637" y="2787"/>
                    </a:lnTo>
                    <a:lnTo>
                      <a:pt x="1648" y="2777"/>
                    </a:lnTo>
                    <a:lnTo>
                      <a:pt x="1661" y="2769"/>
                    </a:lnTo>
                    <a:lnTo>
                      <a:pt x="1673" y="2760"/>
                    </a:lnTo>
                    <a:lnTo>
                      <a:pt x="1686" y="2752"/>
                    </a:lnTo>
                    <a:lnTo>
                      <a:pt x="1697" y="2741"/>
                    </a:lnTo>
                    <a:lnTo>
                      <a:pt x="1709" y="2731"/>
                    </a:lnTo>
                    <a:lnTo>
                      <a:pt x="1718" y="2720"/>
                    </a:lnTo>
                    <a:lnTo>
                      <a:pt x="1726" y="2709"/>
                    </a:lnTo>
                    <a:lnTo>
                      <a:pt x="1732" y="2703"/>
                    </a:lnTo>
                    <a:lnTo>
                      <a:pt x="1737" y="2697"/>
                    </a:lnTo>
                    <a:lnTo>
                      <a:pt x="1743" y="2692"/>
                    </a:lnTo>
                    <a:lnTo>
                      <a:pt x="1749" y="2686"/>
                    </a:lnTo>
                    <a:lnTo>
                      <a:pt x="1753" y="2678"/>
                    </a:lnTo>
                    <a:lnTo>
                      <a:pt x="1756" y="2673"/>
                    </a:lnTo>
                    <a:lnTo>
                      <a:pt x="1758" y="2663"/>
                    </a:lnTo>
                    <a:lnTo>
                      <a:pt x="1758" y="2655"/>
                    </a:lnTo>
                    <a:lnTo>
                      <a:pt x="1739" y="2659"/>
                    </a:lnTo>
                    <a:lnTo>
                      <a:pt x="1724" y="2665"/>
                    </a:lnTo>
                    <a:lnTo>
                      <a:pt x="1707" y="2671"/>
                    </a:lnTo>
                    <a:lnTo>
                      <a:pt x="1692" y="2680"/>
                    </a:lnTo>
                    <a:lnTo>
                      <a:pt x="1678" y="2690"/>
                    </a:lnTo>
                    <a:lnTo>
                      <a:pt x="1663" y="2699"/>
                    </a:lnTo>
                    <a:lnTo>
                      <a:pt x="1650" y="2711"/>
                    </a:lnTo>
                    <a:lnTo>
                      <a:pt x="1637" y="2722"/>
                    </a:lnTo>
                    <a:lnTo>
                      <a:pt x="1621" y="2733"/>
                    </a:lnTo>
                    <a:lnTo>
                      <a:pt x="1606" y="2743"/>
                    </a:lnTo>
                    <a:lnTo>
                      <a:pt x="1593" y="2752"/>
                    </a:lnTo>
                    <a:lnTo>
                      <a:pt x="1578" y="2762"/>
                    </a:lnTo>
                    <a:lnTo>
                      <a:pt x="1562" y="2769"/>
                    </a:lnTo>
                    <a:lnTo>
                      <a:pt x="1545" y="2777"/>
                    </a:lnTo>
                    <a:lnTo>
                      <a:pt x="1528" y="2781"/>
                    </a:lnTo>
                    <a:lnTo>
                      <a:pt x="1511" y="2785"/>
                    </a:lnTo>
                    <a:lnTo>
                      <a:pt x="1515" y="2775"/>
                    </a:lnTo>
                    <a:lnTo>
                      <a:pt x="1521" y="2766"/>
                    </a:lnTo>
                    <a:lnTo>
                      <a:pt x="1528" y="2756"/>
                    </a:lnTo>
                    <a:lnTo>
                      <a:pt x="1536" y="2747"/>
                    </a:lnTo>
                    <a:lnTo>
                      <a:pt x="1542" y="2737"/>
                    </a:lnTo>
                    <a:lnTo>
                      <a:pt x="1551" y="2726"/>
                    </a:lnTo>
                    <a:lnTo>
                      <a:pt x="1561" y="2718"/>
                    </a:lnTo>
                    <a:lnTo>
                      <a:pt x="1570" y="2709"/>
                    </a:lnTo>
                    <a:lnTo>
                      <a:pt x="1578" y="2699"/>
                    </a:lnTo>
                    <a:lnTo>
                      <a:pt x="1587" y="2692"/>
                    </a:lnTo>
                    <a:lnTo>
                      <a:pt x="1597" y="2682"/>
                    </a:lnTo>
                    <a:lnTo>
                      <a:pt x="1610" y="2674"/>
                    </a:lnTo>
                    <a:lnTo>
                      <a:pt x="1620" y="2667"/>
                    </a:lnTo>
                    <a:lnTo>
                      <a:pt x="1629" y="2659"/>
                    </a:lnTo>
                    <a:lnTo>
                      <a:pt x="1640" y="2654"/>
                    </a:lnTo>
                    <a:lnTo>
                      <a:pt x="1652" y="2650"/>
                    </a:lnTo>
                    <a:lnTo>
                      <a:pt x="1640" y="2644"/>
                    </a:lnTo>
                    <a:lnTo>
                      <a:pt x="1631" y="2640"/>
                    </a:lnTo>
                    <a:lnTo>
                      <a:pt x="1621" y="2638"/>
                    </a:lnTo>
                    <a:lnTo>
                      <a:pt x="1612" y="2640"/>
                    </a:lnTo>
                    <a:lnTo>
                      <a:pt x="1604" y="2640"/>
                    </a:lnTo>
                    <a:lnTo>
                      <a:pt x="1599" y="2640"/>
                    </a:lnTo>
                    <a:lnTo>
                      <a:pt x="1593" y="2640"/>
                    </a:lnTo>
                    <a:lnTo>
                      <a:pt x="1589" y="2642"/>
                    </a:lnTo>
                    <a:lnTo>
                      <a:pt x="1583" y="2642"/>
                    </a:lnTo>
                    <a:lnTo>
                      <a:pt x="1578" y="2644"/>
                    </a:lnTo>
                    <a:lnTo>
                      <a:pt x="1572" y="2646"/>
                    </a:lnTo>
                    <a:lnTo>
                      <a:pt x="1566" y="2650"/>
                    </a:lnTo>
                    <a:lnTo>
                      <a:pt x="1557" y="2652"/>
                    </a:lnTo>
                    <a:lnTo>
                      <a:pt x="1547" y="2657"/>
                    </a:lnTo>
                    <a:lnTo>
                      <a:pt x="1538" y="2661"/>
                    </a:lnTo>
                    <a:lnTo>
                      <a:pt x="1528" y="2667"/>
                    </a:lnTo>
                    <a:lnTo>
                      <a:pt x="1519" y="2673"/>
                    </a:lnTo>
                    <a:lnTo>
                      <a:pt x="1509" y="2676"/>
                    </a:lnTo>
                    <a:lnTo>
                      <a:pt x="1500" y="2682"/>
                    </a:lnTo>
                    <a:lnTo>
                      <a:pt x="1490" y="2690"/>
                    </a:lnTo>
                    <a:lnTo>
                      <a:pt x="1481" y="2693"/>
                    </a:lnTo>
                    <a:lnTo>
                      <a:pt x="1471" y="2699"/>
                    </a:lnTo>
                    <a:lnTo>
                      <a:pt x="1464" y="2703"/>
                    </a:lnTo>
                    <a:lnTo>
                      <a:pt x="1454" y="2709"/>
                    </a:lnTo>
                    <a:lnTo>
                      <a:pt x="1445" y="2712"/>
                    </a:lnTo>
                    <a:lnTo>
                      <a:pt x="1437" y="2718"/>
                    </a:lnTo>
                    <a:lnTo>
                      <a:pt x="1429" y="2722"/>
                    </a:lnTo>
                    <a:lnTo>
                      <a:pt x="1422" y="2726"/>
                    </a:lnTo>
                    <a:lnTo>
                      <a:pt x="1420" y="2718"/>
                    </a:lnTo>
                    <a:lnTo>
                      <a:pt x="1422" y="2709"/>
                    </a:lnTo>
                    <a:lnTo>
                      <a:pt x="1424" y="2701"/>
                    </a:lnTo>
                    <a:lnTo>
                      <a:pt x="1428" y="2695"/>
                    </a:lnTo>
                    <a:lnTo>
                      <a:pt x="1429" y="2688"/>
                    </a:lnTo>
                    <a:lnTo>
                      <a:pt x="1435" y="2680"/>
                    </a:lnTo>
                    <a:lnTo>
                      <a:pt x="1441" y="2674"/>
                    </a:lnTo>
                    <a:lnTo>
                      <a:pt x="1447" y="2669"/>
                    </a:lnTo>
                    <a:lnTo>
                      <a:pt x="1452" y="2661"/>
                    </a:lnTo>
                    <a:lnTo>
                      <a:pt x="1458" y="2655"/>
                    </a:lnTo>
                    <a:lnTo>
                      <a:pt x="1464" y="2648"/>
                    </a:lnTo>
                    <a:lnTo>
                      <a:pt x="1469" y="2642"/>
                    </a:lnTo>
                    <a:lnTo>
                      <a:pt x="1473" y="2635"/>
                    </a:lnTo>
                    <a:lnTo>
                      <a:pt x="1479" y="2627"/>
                    </a:lnTo>
                    <a:lnTo>
                      <a:pt x="1481" y="2619"/>
                    </a:lnTo>
                    <a:lnTo>
                      <a:pt x="1485" y="2614"/>
                    </a:lnTo>
                    <a:lnTo>
                      <a:pt x="1469" y="2608"/>
                    </a:lnTo>
                    <a:lnTo>
                      <a:pt x="1452" y="2608"/>
                    </a:lnTo>
                    <a:lnTo>
                      <a:pt x="1437" y="2612"/>
                    </a:lnTo>
                    <a:lnTo>
                      <a:pt x="1420" y="2617"/>
                    </a:lnTo>
                    <a:lnTo>
                      <a:pt x="1403" y="2623"/>
                    </a:lnTo>
                    <a:lnTo>
                      <a:pt x="1386" y="2633"/>
                    </a:lnTo>
                    <a:lnTo>
                      <a:pt x="1369" y="2642"/>
                    </a:lnTo>
                    <a:lnTo>
                      <a:pt x="1351" y="2652"/>
                    </a:lnTo>
                    <a:lnTo>
                      <a:pt x="1334" y="2659"/>
                    </a:lnTo>
                    <a:lnTo>
                      <a:pt x="1317" y="2665"/>
                    </a:lnTo>
                    <a:lnTo>
                      <a:pt x="1302" y="2671"/>
                    </a:lnTo>
                    <a:lnTo>
                      <a:pt x="1289" y="2674"/>
                    </a:lnTo>
                    <a:lnTo>
                      <a:pt x="1274" y="2673"/>
                    </a:lnTo>
                    <a:lnTo>
                      <a:pt x="1260" y="2669"/>
                    </a:lnTo>
                    <a:lnTo>
                      <a:pt x="1247" y="2659"/>
                    </a:lnTo>
                    <a:lnTo>
                      <a:pt x="1236" y="2646"/>
                    </a:lnTo>
                    <a:lnTo>
                      <a:pt x="1239" y="2631"/>
                    </a:lnTo>
                    <a:lnTo>
                      <a:pt x="1237" y="2619"/>
                    </a:lnTo>
                    <a:lnTo>
                      <a:pt x="1234" y="2610"/>
                    </a:lnTo>
                    <a:lnTo>
                      <a:pt x="1226" y="2602"/>
                    </a:lnTo>
                    <a:lnTo>
                      <a:pt x="1215" y="2596"/>
                    </a:lnTo>
                    <a:lnTo>
                      <a:pt x="1203" y="2591"/>
                    </a:lnTo>
                    <a:lnTo>
                      <a:pt x="1188" y="2587"/>
                    </a:lnTo>
                    <a:lnTo>
                      <a:pt x="1173" y="2585"/>
                    </a:lnTo>
                    <a:lnTo>
                      <a:pt x="1156" y="2583"/>
                    </a:lnTo>
                    <a:lnTo>
                      <a:pt x="1139" y="2581"/>
                    </a:lnTo>
                    <a:lnTo>
                      <a:pt x="1121" y="2577"/>
                    </a:lnTo>
                    <a:lnTo>
                      <a:pt x="1104" y="2576"/>
                    </a:lnTo>
                    <a:lnTo>
                      <a:pt x="1087" y="2572"/>
                    </a:lnTo>
                    <a:lnTo>
                      <a:pt x="1074" y="2570"/>
                    </a:lnTo>
                    <a:lnTo>
                      <a:pt x="1061" y="2564"/>
                    </a:lnTo>
                    <a:lnTo>
                      <a:pt x="1051" y="2560"/>
                    </a:lnTo>
                    <a:lnTo>
                      <a:pt x="1044" y="2558"/>
                    </a:lnTo>
                    <a:lnTo>
                      <a:pt x="1036" y="2558"/>
                    </a:lnTo>
                    <a:lnTo>
                      <a:pt x="1026" y="2558"/>
                    </a:lnTo>
                    <a:lnTo>
                      <a:pt x="1019" y="2558"/>
                    </a:lnTo>
                    <a:lnTo>
                      <a:pt x="1009" y="2558"/>
                    </a:lnTo>
                    <a:lnTo>
                      <a:pt x="1002" y="2558"/>
                    </a:lnTo>
                    <a:lnTo>
                      <a:pt x="992" y="2557"/>
                    </a:lnTo>
                    <a:lnTo>
                      <a:pt x="985" y="2557"/>
                    </a:lnTo>
                    <a:lnTo>
                      <a:pt x="973" y="2555"/>
                    </a:lnTo>
                    <a:lnTo>
                      <a:pt x="966" y="2555"/>
                    </a:lnTo>
                    <a:lnTo>
                      <a:pt x="956" y="2553"/>
                    </a:lnTo>
                    <a:lnTo>
                      <a:pt x="950" y="2553"/>
                    </a:lnTo>
                    <a:lnTo>
                      <a:pt x="943" y="2551"/>
                    </a:lnTo>
                    <a:lnTo>
                      <a:pt x="937" y="2551"/>
                    </a:lnTo>
                    <a:lnTo>
                      <a:pt x="929" y="2549"/>
                    </a:lnTo>
                    <a:lnTo>
                      <a:pt x="928" y="2549"/>
                    </a:lnTo>
                    <a:lnTo>
                      <a:pt x="922" y="2547"/>
                    </a:lnTo>
                    <a:lnTo>
                      <a:pt x="920" y="2545"/>
                    </a:lnTo>
                    <a:lnTo>
                      <a:pt x="920" y="2543"/>
                    </a:lnTo>
                    <a:lnTo>
                      <a:pt x="926" y="2541"/>
                    </a:lnTo>
                    <a:lnTo>
                      <a:pt x="928" y="2539"/>
                    </a:lnTo>
                    <a:lnTo>
                      <a:pt x="931" y="2538"/>
                    </a:lnTo>
                    <a:lnTo>
                      <a:pt x="937" y="2536"/>
                    </a:lnTo>
                    <a:lnTo>
                      <a:pt x="945" y="2536"/>
                    </a:lnTo>
                    <a:lnTo>
                      <a:pt x="950" y="2534"/>
                    </a:lnTo>
                    <a:lnTo>
                      <a:pt x="960" y="2534"/>
                    </a:lnTo>
                    <a:lnTo>
                      <a:pt x="969" y="2532"/>
                    </a:lnTo>
                    <a:lnTo>
                      <a:pt x="981" y="2532"/>
                    </a:lnTo>
                    <a:lnTo>
                      <a:pt x="988" y="2528"/>
                    </a:lnTo>
                    <a:lnTo>
                      <a:pt x="996" y="2524"/>
                    </a:lnTo>
                    <a:lnTo>
                      <a:pt x="1002" y="2522"/>
                    </a:lnTo>
                    <a:lnTo>
                      <a:pt x="1009" y="2520"/>
                    </a:lnTo>
                    <a:lnTo>
                      <a:pt x="1017" y="2519"/>
                    </a:lnTo>
                    <a:lnTo>
                      <a:pt x="1024" y="2517"/>
                    </a:lnTo>
                    <a:lnTo>
                      <a:pt x="1032" y="2517"/>
                    </a:lnTo>
                    <a:lnTo>
                      <a:pt x="1042" y="2517"/>
                    </a:lnTo>
                    <a:lnTo>
                      <a:pt x="1047" y="2517"/>
                    </a:lnTo>
                    <a:lnTo>
                      <a:pt x="1055" y="2517"/>
                    </a:lnTo>
                    <a:lnTo>
                      <a:pt x="1063" y="2519"/>
                    </a:lnTo>
                    <a:lnTo>
                      <a:pt x="1070" y="2520"/>
                    </a:lnTo>
                    <a:lnTo>
                      <a:pt x="1078" y="2522"/>
                    </a:lnTo>
                    <a:lnTo>
                      <a:pt x="1085" y="2524"/>
                    </a:lnTo>
                    <a:lnTo>
                      <a:pt x="1093" y="2528"/>
                    </a:lnTo>
                    <a:lnTo>
                      <a:pt x="1101" y="2532"/>
                    </a:lnTo>
                    <a:lnTo>
                      <a:pt x="1093" y="2517"/>
                    </a:lnTo>
                    <a:lnTo>
                      <a:pt x="1085" y="2503"/>
                    </a:lnTo>
                    <a:lnTo>
                      <a:pt x="1072" y="2494"/>
                    </a:lnTo>
                    <a:lnTo>
                      <a:pt x="1059" y="2486"/>
                    </a:lnTo>
                    <a:lnTo>
                      <a:pt x="1044" y="2477"/>
                    </a:lnTo>
                    <a:lnTo>
                      <a:pt x="1026" y="2471"/>
                    </a:lnTo>
                    <a:lnTo>
                      <a:pt x="1009" y="2465"/>
                    </a:lnTo>
                    <a:lnTo>
                      <a:pt x="992" y="2462"/>
                    </a:lnTo>
                    <a:lnTo>
                      <a:pt x="971" y="2454"/>
                    </a:lnTo>
                    <a:lnTo>
                      <a:pt x="952" y="2450"/>
                    </a:lnTo>
                    <a:lnTo>
                      <a:pt x="931" y="2446"/>
                    </a:lnTo>
                    <a:lnTo>
                      <a:pt x="914" y="2443"/>
                    </a:lnTo>
                    <a:lnTo>
                      <a:pt x="893" y="2437"/>
                    </a:lnTo>
                    <a:lnTo>
                      <a:pt x="876" y="2431"/>
                    </a:lnTo>
                    <a:lnTo>
                      <a:pt x="859" y="2425"/>
                    </a:lnTo>
                    <a:lnTo>
                      <a:pt x="846" y="2418"/>
                    </a:lnTo>
                    <a:lnTo>
                      <a:pt x="838" y="2418"/>
                    </a:lnTo>
                    <a:lnTo>
                      <a:pt x="832" y="2418"/>
                    </a:lnTo>
                    <a:lnTo>
                      <a:pt x="829" y="2418"/>
                    </a:lnTo>
                    <a:lnTo>
                      <a:pt x="823" y="2418"/>
                    </a:lnTo>
                    <a:lnTo>
                      <a:pt x="817" y="2418"/>
                    </a:lnTo>
                    <a:lnTo>
                      <a:pt x="812" y="2418"/>
                    </a:lnTo>
                    <a:lnTo>
                      <a:pt x="808" y="2418"/>
                    </a:lnTo>
                    <a:lnTo>
                      <a:pt x="802" y="2418"/>
                    </a:lnTo>
                    <a:lnTo>
                      <a:pt x="791" y="2418"/>
                    </a:lnTo>
                    <a:lnTo>
                      <a:pt x="781" y="2418"/>
                    </a:lnTo>
                    <a:lnTo>
                      <a:pt x="772" y="2418"/>
                    </a:lnTo>
                    <a:lnTo>
                      <a:pt x="764" y="2418"/>
                    </a:lnTo>
                    <a:lnTo>
                      <a:pt x="774" y="2405"/>
                    </a:lnTo>
                    <a:lnTo>
                      <a:pt x="785" y="2395"/>
                    </a:lnTo>
                    <a:lnTo>
                      <a:pt x="798" y="2387"/>
                    </a:lnTo>
                    <a:lnTo>
                      <a:pt x="812" y="2382"/>
                    </a:lnTo>
                    <a:lnTo>
                      <a:pt x="825" y="2378"/>
                    </a:lnTo>
                    <a:lnTo>
                      <a:pt x="838" y="2378"/>
                    </a:lnTo>
                    <a:lnTo>
                      <a:pt x="853" y="2376"/>
                    </a:lnTo>
                    <a:lnTo>
                      <a:pt x="867" y="2380"/>
                    </a:lnTo>
                    <a:lnTo>
                      <a:pt x="882" y="2382"/>
                    </a:lnTo>
                    <a:lnTo>
                      <a:pt x="897" y="2384"/>
                    </a:lnTo>
                    <a:lnTo>
                      <a:pt x="910" y="2387"/>
                    </a:lnTo>
                    <a:lnTo>
                      <a:pt x="926" y="2393"/>
                    </a:lnTo>
                    <a:lnTo>
                      <a:pt x="941" y="2397"/>
                    </a:lnTo>
                    <a:lnTo>
                      <a:pt x="954" y="2401"/>
                    </a:lnTo>
                    <a:lnTo>
                      <a:pt x="969" y="2405"/>
                    </a:lnTo>
                    <a:lnTo>
                      <a:pt x="985" y="2410"/>
                    </a:lnTo>
                    <a:lnTo>
                      <a:pt x="966" y="2387"/>
                    </a:lnTo>
                    <a:lnTo>
                      <a:pt x="948" y="2370"/>
                    </a:lnTo>
                    <a:lnTo>
                      <a:pt x="926" y="2353"/>
                    </a:lnTo>
                    <a:lnTo>
                      <a:pt x="907" y="2340"/>
                    </a:lnTo>
                    <a:lnTo>
                      <a:pt x="882" y="2327"/>
                    </a:lnTo>
                    <a:lnTo>
                      <a:pt x="861" y="2315"/>
                    </a:lnTo>
                    <a:lnTo>
                      <a:pt x="836" y="2306"/>
                    </a:lnTo>
                    <a:lnTo>
                      <a:pt x="813" y="2298"/>
                    </a:lnTo>
                    <a:lnTo>
                      <a:pt x="789" y="2289"/>
                    </a:lnTo>
                    <a:lnTo>
                      <a:pt x="766" y="2281"/>
                    </a:lnTo>
                    <a:lnTo>
                      <a:pt x="741" y="2271"/>
                    </a:lnTo>
                    <a:lnTo>
                      <a:pt x="718" y="2266"/>
                    </a:lnTo>
                    <a:lnTo>
                      <a:pt x="698" y="2256"/>
                    </a:lnTo>
                    <a:lnTo>
                      <a:pt x="677" y="2247"/>
                    </a:lnTo>
                    <a:lnTo>
                      <a:pt x="656" y="2237"/>
                    </a:lnTo>
                    <a:lnTo>
                      <a:pt x="639" y="2226"/>
                    </a:lnTo>
                    <a:lnTo>
                      <a:pt x="644" y="2222"/>
                    </a:lnTo>
                    <a:lnTo>
                      <a:pt x="652" y="2222"/>
                    </a:lnTo>
                    <a:lnTo>
                      <a:pt x="660" y="2222"/>
                    </a:lnTo>
                    <a:lnTo>
                      <a:pt x="667" y="2222"/>
                    </a:lnTo>
                    <a:lnTo>
                      <a:pt x="673" y="2222"/>
                    </a:lnTo>
                    <a:lnTo>
                      <a:pt x="680" y="2224"/>
                    </a:lnTo>
                    <a:lnTo>
                      <a:pt x="688" y="2226"/>
                    </a:lnTo>
                    <a:lnTo>
                      <a:pt x="696" y="2228"/>
                    </a:lnTo>
                    <a:lnTo>
                      <a:pt x="703" y="2230"/>
                    </a:lnTo>
                    <a:lnTo>
                      <a:pt x="711" y="2230"/>
                    </a:lnTo>
                    <a:lnTo>
                      <a:pt x="718" y="2232"/>
                    </a:lnTo>
                    <a:lnTo>
                      <a:pt x="726" y="2232"/>
                    </a:lnTo>
                    <a:lnTo>
                      <a:pt x="732" y="2232"/>
                    </a:lnTo>
                    <a:lnTo>
                      <a:pt x="741" y="2232"/>
                    </a:lnTo>
                    <a:lnTo>
                      <a:pt x="747" y="2230"/>
                    </a:lnTo>
                    <a:lnTo>
                      <a:pt x="756" y="2228"/>
                    </a:lnTo>
                    <a:lnTo>
                      <a:pt x="753" y="2213"/>
                    </a:lnTo>
                    <a:lnTo>
                      <a:pt x="747" y="2201"/>
                    </a:lnTo>
                    <a:lnTo>
                      <a:pt x="739" y="2188"/>
                    </a:lnTo>
                    <a:lnTo>
                      <a:pt x="732" y="2180"/>
                    </a:lnTo>
                    <a:lnTo>
                      <a:pt x="720" y="2171"/>
                    </a:lnTo>
                    <a:lnTo>
                      <a:pt x="709" y="2165"/>
                    </a:lnTo>
                    <a:lnTo>
                      <a:pt x="698" y="2157"/>
                    </a:lnTo>
                    <a:lnTo>
                      <a:pt x="684" y="2152"/>
                    </a:lnTo>
                    <a:lnTo>
                      <a:pt x="671" y="2146"/>
                    </a:lnTo>
                    <a:lnTo>
                      <a:pt x="658" y="2140"/>
                    </a:lnTo>
                    <a:lnTo>
                      <a:pt x="644" y="2135"/>
                    </a:lnTo>
                    <a:lnTo>
                      <a:pt x="633" y="2129"/>
                    </a:lnTo>
                    <a:lnTo>
                      <a:pt x="620" y="2123"/>
                    </a:lnTo>
                    <a:lnTo>
                      <a:pt x="610" y="2117"/>
                    </a:lnTo>
                    <a:lnTo>
                      <a:pt x="601" y="2112"/>
                    </a:lnTo>
                    <a:lnTo>
                      <a:pt x="593" y="2104"/>
                    </a:lnTo>
                    <a:lnTo>
                      <a:pt x="587" y="2100"/>
                    </a:lnTo>
                    <a:lnTo>
                      <a:pt x="585" y="2095"/>
                    </a:lnTo>
                    <a:lnTo>
                      <a:pt x="582" y="2089"/>
                    </a:lnTo>
                    <a:lnTo>
                      <a:pt x="580" y="2083"/>
                    </a:lnTo>
                    <a:lnTo>
                      <a:pt x="578" y="2076"/>
                    </a:lnTo>
                    <a:lnTo>
                      <a:pt x="578" y="2070"/>
                    </a:lnTo>
                    <a:lnTo>
                      <a:pt x="578" y="2062"/>
                    </a:lnTo>
                    <a:lnTo>
                      <a:pt x="580" y="2055"/>
                    </a:lnTo>
                    <a:lnTo>
                      <a:pt x="585" y="2055"/>
                    </a:lnTo>
                    <a:lnTo>
                      <a:pt x="591" y="2057"/>
                    </a:lnTo>
                    <a:lnTo>
                      <a:pt x="597" y="2059"/>
                    </a:lnTo>
                    <a:lnTo>
                      <a:pt x="604" y="2060"/>
                    </a:lnTo>
                    <a:lnTo>
                      <a:pt x="610" y="2062"/>
                    </a:lnTo>
                    <a:lnTo>
                      <a:pt x="616" y="2064"/>
                    </a:lnTo>
                    <a:lnTo>
                      <a:pt x="621" y="2066"/>
                    </a:lnTo>
                    <a:lnTo>
                      <a:pt x="627" y="2070"/>
                    </a:lnTo>
                    <a:lnTo>
                      <a:pt x="633" y="2072"/>
                    </a:lnTo>
                    <a:lnTo>
                      <a:pt x="639" y="2074"/>
                    </a:lnTo>
                    <a:lnTo>
                      <a:pt x="644" y="2076"/>
                    </a:lnTo>
                    <a:lnTo>
                      <a:pt x="650" y="2078"/>
                    </a:lnTo>
                    <a:lnTo>
                      <a:pt x="656" y="2079"/>
                    </a:lnTo>
                    <a:lnTo>
                      <a:pt x="661" y="2081"/>
                    </a:lnTo>
                    <a:lnTo>
                      <a:pt x="667" y="2083"/>
                    </a:lnTo>
                    <a:lnTo>
                      <a:pt x="675" y="2087"/>
                    </a:lnTo>
                    <a:lnTo>
                      <a:pt x="667" y="2074"/>
                    </a:lnTo>
                    <a:lnTo>
                      <a:pt x="660" y="2062"/>
                    </a:lnTo>
                    <a:lnTo>
                      <a:pt x="652" y="2051"/>
                    </a:lnTo>
                    <a:lnTo>
                      <a:pt x="642" y="2041"/>
                    </a:lnTo>
                    <a:lnTo>
                      <a:pt x="633" y="2032"/>
                    </a:lnTo>
                    <a:lnTo>
                      <a:pt x="621" y="2024"/>
                    </a:lnTo>
                    <a:lnTo>
                      <a:pt x="610" y="2017"/>
                    </a:lnTo>
                    <a:lnTo>
                      <a:pt x="599" y="2011"/>
                    </a:lnTo>
                    <a:lnTo>
                      <a:pt x="587" y="2002"/>
                    </a:lnTo>
                    <a:lnTo>
                      <a:pt x="574" y="1996"/>
                    </a:lnTo>
                    <a:lnTo>
                      <a:pt x="563" y="1988"/>
                    </a:lnTo>
                    <a:lnTo>
                      <a:pt x="549" y="1983"/>
                    </a:lnTo>
                    <a:lnTo>
                      <a:pt x="538" y="1973"/>
                    </a:lnTo>
                    <a:lnTo>
                      <a:pt x="526" y="1965"/>
                    </a:lnTo>
                    <a:lnTo>
                      <a:pt x="515" y="1956"/>
                    </a:lnTo>
                    <a:lnTo>
                      <a:pt x="504" y="1948"/>
                    </a:lnTo>
                    <a:lnTo>
                      <a:pt x="511" y="1943"/>
                    </a:lnTo>
                    <a:lnTo>
                      <a:pt x="517" y="1941"/>
                    </a:lnTo>
                    <a:lnTo>
                      <a:pt x="525" y="1941"/>
                    </a:lnTo>
                    <a:lnTo>
                      <a:pt x="532" y="1943"/>
                    </a:lnTo>
                    <a:lnTo>
                      <a:pt x="538" y="1945"/>
                    </a:lnTo>
                    <a:lnTo>
                      <a:pt x="545" y="1950"/>
                    </a:lnTo>
                    <a:lnTo>
                      <a:pt x="553" y="1954"/>
                    </a:lnTo>
                    <a:lnTo>
                      <a:pt x="561" y="1960"/>
                    </a:lnTo>
                    <a:lnTo>
                      <a:pt x="568" y="1964"/>
                    </a:lnTo>
                    <a:lnTo>
                      <a:pt x="576" y="1969"/>
                    </a:lnTo>
                    <a:lnTo>
                      <a:pt x="583" y="1971"/>
                    </a:lnTo>
                    <a:lnTo>
                      <a:pt x="591" y="1975"/>
                    </a:lnTo>
                    <a:lnTo>
                      <a:pt x="597" y="1975"/>
                    </a:lnTo>
                    <a:lnTo>
                      <a:pt x="606" y="1975"/>
                    </a:lnTo>
                    <a:lnTo>
                      <a:pt x="614" y="1973"/>
                    </a:lnTo>
                    <a:lnTo>
                      <a:pt x="621" y="1969"/>
                    </a:lnTo>
                    <a:lnTo>
                      <a:pt x="614" y="1956"/>
                    </a:lnTo>
                    <a:lnTo>
                      <a:pt x="606" y="1946"/>
                    </a:lnTo>
                    <a:lnTo>
                      <a:pt x="597" y="1935"/>
                    </a:lnTo>
                    <a:lnTo>
                      <a:pt x="587" y="1925"/>
                    </a:lnTo>
                    <a:lnTo>
                      <a:pt x="576" y="1914"/>
                    </a:lnTo>
                    <a:lnTo>
                      <a:pt x="566" y="1906"/>
                    </a:lnTo>
                    <a:lnTo>
                      <a:pt x="555" y="1897"/>
                    </a:lnTo>
                    <a:lnTo>
                      <a:pt x="544" y="1887"/>
                    </a:lnTo>
                    <a:lnTo>
                      <a:pt x="532" y="1878"/>
                    </a:lnTo>
                    <a:lnTo>
                      <a:pt x="523" y="1868"/>
                    </a:lnTo>
                    <a:lnTo>
                      <a:pt x="513" y="1859"/>
                    </a:lnTo>
                    <a:lnTo>
                      <a:pt x="504" y="1849"/>
                    </a:lnTo>
                    <a:lnTo>
                      <a:pt x="494" y="1838"/>
                    </a:lnTo>
                    <a:lnTo>
                      <a:pt x="488" y="1827"/>
                    </a:lnTo>
                    <a:lnTo>
                      <a:pt x="483" y="1813"/>
                    </a:lnTo>
                    <a:lnTo>
                      <a:pt x="479" y="1802"/>
                    </a:lnTo>
                    <a:lnTo>
                      <a:pt x="485" y="1802"/>
                    </a:lnTo>
                    <a:lnTo>
                      <a:pt x="490" y="1804"/>
                    </a:lnTo>
                    <a:lnTo>
                      <a:pt x="496" y="1806"/>
                    </a:lnTo>
                    <a:lnTo>
                      <a:pt x="502" y="1808"/>
                    </a:lnTo>
                    <a:lnTo>
                      <a:pt x="507" y="1808"/>
                    </a:lnTo>
                    <a:lnTo>
                      <a:pt x="513" y="1810"/>
                    </a:lnTo>
                    <a:lnTo>
                      <a:pt x="519" y="1811"/>
                    </a:lnTo>
                    <a:lnTo>
                      <a:pt x="525" y="1813"/>
                    </a:lnTo>
                    <a:lnTo>
                      <a:pt x="530" y="1815"/>
                    </a:lnTo>
                    <a:lnTo>
                      <a:pt x="536" y="1815"/>
                    </a:lnTo>
                    <a:lnTo>
                      <a:pt x="540" y="1817"/>
                    </a:lnTo>
                    <a:lnTo>
                      <a:pt x="545" y="1819"/>
                    </a:lnTo>
                    <a:lnTo>
                      <a:pt x="551" y="1819"/>
                    </a:lnTo>
                    <a:lnTo>
                      <a:pt x="557" y="1821"/>
                    </a:lnTo>
                    <a:lnTo>
                      <a:pt x="563" y="1821"/>
                    </a:lnTo>
                    <a:lnTo>
                      <a:pt x="568" y="1825"/>
                    </a:lnTo>
                    <a:lnTo>
                      <a:pt x="568" y="1800"/>
                    </a:lnTo>
                    <a:lnTo>
                      <a:pt x="570" y="1779"/>
                    </a:lnTo>
                    <a:lnTo>
                      <a:pt x="566" y="1758"/>
                    </a:lnTo>
                    <a:lnTo>
                      <a:pt x="564" y="1737"/>
                    </a:lnTo>
                    <a:lnTo>
                      <a:pt x="561" y="1716"/>
                    </a:lnTo>
                    <a:lnTo>
                      <a:pt x="557" y="1695"/>
                    </a:lnTo>
                    <a:lnTo>
                      <a:pt x="551" y="1675"/>
                    </a:lnTo>
                    <a:lnTo>
                      <a:pt x="547" y="1656"/>
                    </a:lnTo>
                    <a:lnTo>
                      <a:pt x="542" y="1633"/>
                    </a:lnTo>
                    <a:lnTo>
                      <a:pt x="538" y="1612"/>
                    </a:lnTo>
                    <a:lnTo>
                      <a:pt x="532" y="1591"/>
                    </a:lnTo>
                    <a:lnTo>
                      <a:pt x="530" y="1570"/>
                    </a:lnTo>
                    <a:lnTo>
                      <a:pt x="528" y="1547"/>
                    </a:lnTo>
                    <a:lnTo>
                      <a:pt x="528" y="1526"/>
                    </a:lnTo>
                    <a:lnTo>
                      <a:pt x="528" y="1504"/>
                    </a:lnTo>
                    <a:lnTo>
                      <a:pt x="532" y="1483"/>
                    </a:lnTo>
                    <a:lnTo>
                      <a:pt x="542" y="1486"/>
                    </a:lnTo>
                    <a:lnTo>
                      <a:pt x="549" y="1492"/>
                    </a:lnTo>
                    <a:lnTo>
                      <a:pt x="557" y="1500"/>
                    </a:lnTo>
                    <a:lnTo>
                      <a:pt x="563" y="1509"/>
                    </a:lnTo>
                    <a:lnTo>
                      <a:pt x="566" y="1519"/>
                    </a:lnTo>
                    <a:lnTo>
                      <a:pt x="570" y="1530"/>
                    </a:lnTo>
                    <a:lnTo>
                      <a:pt x="572" y="1540"/>
                    </a:lnTo>
                    <a:lnTo>
                      <a:pt x="576" y="1551"/>
                    </a:lnTo>
                    <a:lnTo>
                      <a:pt x="576" y="1564"/>
                    </a:lnTo>
                    <a:lnTo>
                      <a:pt x="578" y="1576"/>
                    </a:lnTo>
                    <a:lnTo>
                      <a:pt x="578" y="1587"/>
                    </a:lnTo>
                    <a:lnTo>
                      <a:pt x="580" y="1599"/>
                    </a:lnTo>
                    <a:lnTo>
                      <a:pt x="580" y="1610"/>
                    </a:lnTo>
                    <a:lnTo>
                      <a:pt x="582" y="1621"/>
                    </a:lnTo>
                    <a:lnTo>
                      <a:pt x="583" y="1631"/>
                    </a:lnTo>
                    <a:lnTo>
                      <a:pt x="585" y="1642"/>
                    </a:lnTo>
                    <a:lnTo>
                      <a:pt x="591" y="1638"/>
                    </a:lnTo>
                    <a:lnTo>
                      <a:pt x="595" y="1638"/>
                    </a:lnTo>
                    <a:lnTo>
                      <a:pt x="599" y="1638"/>
                    </a:lnTo>
                    <a:lnTo>
                      <a:pt x="602" y="1640"/>
                    </a:lnTo>
                    <a:lnTo>
                      <a:pt x="608" y="1644"/>
                    </a:lnTo>
                    <a:lnTo>
                      <a:pt x="614" y="1652"/>
                    </a:lnTo>
                    <a:lnTo>
                      <a:pt x="618" y="1659"/>
                    </a:lnTo>
                    <a:lnTo>
                      <a:pt x="623" y="1665"/>
                    </a:lnTo>
                    <a:lnTo>
                      <a:pt x="625" y="1667"/>
                    </a:lnTo>
                    <a:lnTo>
                      <a:pt x="629" y="1669"/>
                    </a:lnTo>
                    <a:lnTo>
                      <a:pt x="633" y="1669"/>
                    </a:lnTo>
                    <a:lnTo>
                      <a:pt x="639" y="1671"/>
                    </a:lnTo>
                    <a:lnTo>
                      <a:pt x="642" y="1640"/>
                    </a:lnTo>
                    <a:lnTo>
                      <a:pt x="644" y="1614"/>
                    </a:lnTo>
                    <a:lnTo>
                      <a:pt x="644" y="1583"/>
                    </a:lnTo>
                    <a:lnTo>
                      <a:pt x="644" y="1555"/>
                    </a:lnTo>
                    <a:lnTo>
                      <a:pt x="642" y="1526"/>
                    </a:lnTo>
                    <a:lnTo>
                      <a:pt x="639" y="1496"/>
                    </a:lnTo>
                    <a:lnTo>
                      <a:pt x="637" y="1467"/>
                    </a:lnTo>
                    <a:lnTo>
                      <a:pt x="633" y="1439"/>
                    </a:lnTo>
                    <a:lnTo>
                      <a:pt x="629" y="1410"/>
                    </a:lnTo>
                    <a:lnTo>
                      <a:pt x="627" y="1382"/>
                    </a:lnTo>
                    <a:lnTo>
                      <a:pt x="625" y="1355"/>
                    </a:lnTo>
                    <a:lnTo>
                      <a:pt x="625" y="1329"/>
                    </a:lnTo>
                    <a:lnTo>
                      <a:pt x="625" y="1302"/>
                    </a:lnTo>
                    <a:lnTo>
                      <a:pt x="629" y="1277"/>
                    </a:lnTo>
                    <a:lnTo>
                      <a:pt x="637" y="1254"/>
                    </a:lnTo>
                    <a:lnTo>
                      <a:pt x="646" y="1232"/>
                    </a:lnTo>
                    <a:lnTo>
                      <a:pt x="652" y="1243"/>
                    </a:lnTo>
                    <a:lnTo>
                      <a:pt x="658" y="1258"/>
                    </a:lnTo>
                    <a:lnTo>
                      <a:pt x="661" y="1270"/>
                    </a:lnTo>
                    <a:lnTo>
                      <a:pt x="667" y="1283"/>
                    </a:lnTo>
                    <a:lnTo>
                      <a:pt x="671" y="1296"/>
                    </a:lnTo>
                    <a:lnTo>
                      <a:pt x="675" y="1310"/>
                    </a:lnTo>
                    <a:lnTo>
                      <a:pt x="679" y="1325"/>
                    </a:lnTo>
                    <a:lnTo>
                      <a:pt x="682" y="1340"/>
                    </a:lnTo>
                    <a:lnTo>
                      <a:pt x="684" y="1353"/>
                    </a:lnTo>
                    <a:lnTo>
                      <a:pt x="686" y="1367"/>
                    </a:lnTo>
                    <a:lnTo>
                      <a:pt x="688" y="1382"/>
                    </a:lnTo>
                    <a:lnTo>
                      <a:pt x="690" y="1397"/>
                    </a:lnTo>
                    <a:lnTo>
                      <a:pt x="690" y="1410"/>
                    </a:lnTo>
                    <a:lnTo>
                      <a:pt x="692" y="1426"/>
                    </a:lnTo>
                    <a:lnTo>
                      <a:pt x="692" y="1441"/>
                    </a:lnTo>
                    <a:lnTo>
                      <a:pt x="692" y="1456"/>
                    </a:lnTo>
                    <a:lnTo>
                      <a:pt x="707" y="1427"/>
                    </a:lnTo>
                    <a:lnTo>
                      <a:pt x="718" y="1399"/>
                    </a:lnTo>
                    <a:lnTo>
                      <a:pt x="724" y="1367"/>
                    </a:lnTo>
                    <a:lnTo>
                      <a:pt x="730" y="1336"/>
                    </a:lnTo>
                    <a:lnTo>
                      <a:pt x="730" y="1302"/>
                    </a:lnTo>
                    <a:lnTo>
                      <a:pt x="730" y="1268"/>
                    </a:lnTo>
                    <a:lnTo>
                      <a:pt x="728" y="1234"/>
                    </a:lnTo>
                    <a:lnTo>
                      <a:pt x="726" y="1201"/>
                    </a:lnTo>
                    <a:lnTo>
                      <a:pt x="724" y="1167"/>
                    </a:lnTo>
                    <a:lnTo>
                      <a:pt x="720" y="1135"/>
                    </a:lnTo>
                    <a:lnTo>
                      <a:pt x="720" y="1101"/>
                    </a:lnTo>
                    <a:lnTo>
                      <a:pt x="722" y="1070"/>
                    </a:lnTo>
                    <a:lnTo>
                      <a:pt x="724" y="1038"/>
                    </a:lnTo>
                    <a:lnTo>
                      <a:pt x="732" y="1009"/>
                    </a:lnTo>
                    <a:lnTo>
                      <a:pt x="741" y="981"/>
                    </a:lnTo>
                    <a:lnTo>
                      <a:pt x="756" y="956"/>
                    </a:lnTo>
                    <a:lnTo>
                      <a:pt x="764" y="958"/>
                    </a:lnTo>
                    <a:lnTo>
                      <a:pt x="772" y="962"/>
                    </a:lnTo>
                    <a:lnTo>
                      <a:pt x="777" y="964"/>
                    </a:lnTo>
                    <a:lnTo>
                      <a:pt x="785" y="966"/>
                    </a:lnTo>
                    <a:lnTo>
                      <a:pt x="781" y="975"/>
                    </a:lnTo>
                    <a:lnTo>
                      <a:pt x="779" y="985"/>
                    </a:lnTo>
                    <a:lnTo>
                      <a:pt x="779" y="994"/>
                    </a:lnTo>
                    <a:lnTo>
                      <a:pt x="779" y="1004"/>
                    </a:lnTo>
                    <a:lnTo>
                      <a:pt x="779" y="1011"/>
                    </a:lnTo>
                    <a:lnTo>
                      <a:pt x="781" y="1023"/>
                    </a:lnTo>
                    <a:lnTo>
                      <a:pt x="781" y="1028"/>
                    </a:lnTo>
                    <a:lnTo>
                      <a:pt x="781" y="1032"/>
                    </a:lnTo>
                    <a:lnTo>
                      <a:pt x="781" y="1038"/>
                    </a:lnTo>
                    <a:lnTo>
                      <a:pt x="781" y="1044"/>
                    </a:lnTo>
                    <a:lnTo>
                      <a:pt x="783" y="1044"/>
                    </a:lnTo>
                    <a:lnTo>
                      <a:pt x="785" y="1044"/>
                    </a:lnTo>
                    <a:lnTo>
                      <a:pt x="796" y="1021"/>
                    </a:lnTo>
                    <a:lnTo>
                      <a:pt x="808" y="994"/>
                    </a:lnTo>
                    <a:lnTo>
                      <a:pt x="817" y="967"/>
                    </a:lnTo>
                    <a:lnTo>
                      <a:pt x="825" y="943"/>
                    </a:lnTo>
                    <a:lnTo>
                      <a:pt x="832" y="916"/>
                    </a:lnTo>
                    <a:lnTo>
                      <a:pt x="838" y="890"/>
                    </a:lnTo>
                    <a:lnTo>
                      <a:pt x="848" y="863"/>
                    </a:lnTo>
                    <a:lnTo>
                      <a:pt x="855" y="838"/>
                    </a:lnTo>
                    <a:lnTo>
                      <a:pt x="863" y="812"/>
                    </a:lnTo>
                    <a:lnTo>
                      <a:pt x="874" y="787"/>
                    </a:lnTo>
                    <a:lnTo>
                      <a:pt x="886" y="764"/>
                    </a:lnTo>
                    <a:lnTo>
                      <a:pt x="901" y="741"/>
                    </a:lnTo>
                    <a:lnTo>
                      <a:pt x="918" y="720"/>
                    </a:lnTo>
                    <a:lnTo>
                      <a:pt x="939" y="699"/>
                    </a:lnTo>
                    <a:lnTo>
                      <a:pt x="962" y="682"/>
                    </a:lnTo>
                    <a:lnTo>
                      <a:pt x="992" y="667"/>
                    </a:lnTo>
                    <a:lnTo>
                      <a:pt x="1034" y="633"/>
                    </a:lnTo>
                    <a:lnTo>
                      <a:pt x="1082" y="604"/>
                    </a:lnTo>
                    <a:lnTo>
                      <a:pt x="1131" y="580"/>
                    </a:lnTo>
                    <a:lnTo>
                      <a:pt x="1184" y="559"/>
                    </a:lnTo>
                    <a:lnTo>
                      <a:pt x="1237" y="542"/>
                    </a:lnTo>
                    <a:lnTo>
                      <a:pt x="1294" y="530"/>
                    </a:lnTo>
                    <a:lnTo>
                      <a:pt x="1350" y="523"/>
                    </a:lnTo>
                    <a:lnTo>
                      <a:pt x="1408" y="521"/>
                    </a:lnTo>
                    <a:lnTo>
                      <a:pt x="1466" y="521"/>
                    </a:lnTo>
                    <a:lnTo>
                      <a:pt x="1521" y="526"/>
                    </a:lnTo>
                    <a:lnTo>
                      <a:pt x="1576" y="538"/>
                    </a:lnTo>
                    <a:lnTo>
                      <a:pt x="1629" y="555"/>
                    </a:lnTo>
                    <a:lnTo>
                      <a:pt x="1678" y="576"/>
                    </a:lnTo>
                    <a:lnTo>
                      <a:pt x="1724" y="603"/>
                    </a:lnTo>
                    <a:lnTo>
                      <a:pt x="1768" y="635"/>
                    </a:lnTo>
                    <a:lnTo>
                      <a:pt x="1808" y="675"/>
                    </a:lnTo>
                    <a:lnTo>
                      <a:pt x="1783" y="696"/>
                    </a:lnTo>
                    <a:lnTo>
                      <a:pt x="1753" y="718"/>
                    </a:lnTo>
                    <a:lnTo>
                      <a:pt x="1720" y="741"/>
                    </a:lnTo>
                    <a:lnTo>
                      <a:pt x="1684" y="766"/>
                    </a:lnTo>
                    <a:lnTo>
                      <a:pt x="1646" y="791"/>
                    </a:lnTo>
                    <a:lnTo>
                      <a:pt x="1608" y="815"/>
                    </a:lnTo>
                    <a:lnTo>
                      <a:pt x="1570" y="842"/>
                    </a:lnTo>
                    <a:lnTo>
                      <a:pt x="1536" y="871"/>
                    </a:lnTo>
                    <a:lnTo>
                      <a:pt x="1502" y="897"/>
                    </a:lnTo>
                    <a:lnTo>
                      <a:pt x="1475" y="928"/>
                    </a:lnTo>
                    <a:lnTo>
                      <a:pt x="1450" y="958"/>
                    </a:lnTo>
                    <a:lnTo>
                      <a:pt x="1437" y="990"/>
                    </a:lnTo>
                    <a:lnTo>
                      <a:pt x="1428" y="1023"/>
                    </a:lnTo>
                    <a:lnTo>
                      <a:pt x="1429" y="1057"/>
                    </a:lnTo>
                    <a:lnTo>
                      <a:pt x="1441" y="1095"/>
                    </a:lnTo>
                    <a:lnTo>
                      <a:pt x="1464" y="1133"/>
                    </a:lnTo>
                    <a:lnTo>
                      <a:pt x="1473" y="1133"/>
                    </a:lnTo>
                    <a:lnTo>
                      <a:pt x="1483" y="1133"/>
                    </a:lnTo>
                    <a:lnTo>
                      <a:pt x="1492" y="1133"/>
                    </a:lnTo>
                    <a:lnTo>
                      <a:pt x="1502" y="1133"/>
                    </a:lnTo>
                    <a:lnTo>
                      <a:pt x="1513" y="1133"/>
                    </a:lnTo>
                    <a:lnTo>
                      <a:pt x="1523" y="1133"/>
                    </a:lnTo>
                    <a:lnTo>
                      <a:pt x="1532" y="1133"/>
                    </a:lnTo>
                    <a:lnTo>
                      <a:pt x="1542" y="1133"/>
                    </a:lnTo>
                    <a:lnTo>
                      <a:pt x="1538" y="1125"/>
                    </a:lnTo>
                    <a:lnTo>
                      <a:pt x="1536" y="1120"/>
                    </a:lnTo>
                    <a:lnTo>
                      <a:pt x="1532" y="1112"/>
                    </a:lnTo>
                    <a:lnTo>
                      <a:pt x="1530" y="1104"/>
                    </a:lnTo>
                    <a:lnTo>
                      <a:pt x="1526" y="1097"/>
                    </a:lnTo>
                    <a:lnTo>
                      <a:pt x="1523" y="1089"/>
                    </a:lnTo>
                    <a:lnTo>
                      <a:pt x="1521" y="1082"/>
                    </a:lnTo>
                    <a:lnTo>
                      <a:pt x="1519" y="1074"/>
                    </a:lnTo>
                    <a:lnTo>
                      <a:pt x="1515" y="1064"/>
                    </a:lnTo>
                    <a:lnTo>
                      <a:pt x="1513" y="1057"/>
                    </a:lnTo>
                    <a:lnTo>
                      <a:pt x="1511" y="1049"/>
                    </a:lnTo>
                    <a:lnTo>
                      <a:pt x="1509" y="1044"/>
                    </a:lnTo>
                    <a:lnTo>
                      <a:pt x="1509" y="1038"/>
                    </a:lnTo>
                    <a:lnTo>
                      <a:pt x="1509" y="1032"/>
                    </a:lnTo>
                    <a:lnTo>
                      <a:pt x="1511" y="1026"/>
                    </a:lnTo>
                    <a:lnTo>
                      <a:pt x="1513" y="1023"/>
                    </a:lnTo>
                    <a:lnTo>
                      <a:pt x="1517" y="1019"/>
                    </a:lnTo>
                    <a:lnTo>
                      <a:pt x="1526" y="1017"/>
                    </a:lnTo>
                    <a:lnTo>
                      <a:pt x="1530" y="1017"/>
                    </a:lnTo>
                    <a:lnTo>
                      <a:pt x="1538" y="1019"/>
                    </a:lnTo>
                    <a:lnTo>
                      <a:pt x="1543" y="1021"/>
                    </a:lnTo>
                    <a:lnTo>
                      <a:pt x="1551" y="1023"/>
                    </a:lnTo>
                    <a:lnTo>
                      <a:pt x="1551" y="1030"/>
                    </a:lnTo>
                    <a:lnTo>
                      <a:pt x="1551" y="1040"/>
                    </a:lnTo>
                    <a:lnTo>
                      <a:pt x="1551" y="1047"/>
                    </a:lnTo>
                    <a:lnTo>
                      <a:pt x="1553" y="1055"/>
                    </a:lnTo>
                    <a:lnTo>
                      <a:pt x="1553" y="1064"/>
                    </a:lnTo>
                    <a:lnTo>
                      <a:pt x="1555" y="1072"/>
                    </a:lnTo>
                    <a:lnTo>
                      <a:pt x="1559" y="1080"/>
                    </a:lnTo>
                    <a:lnTo>
                      <a:pt x="1562" y="1087"/>
                    </a:lnTo>
                    <a:lnTo>
                      <a:pt x="1564" y="1093"/>
                    </a:lnTo>
                    <a:lnTo>
                      <a:pt x="1566" y="1101"/>
                    </a:lnTo>
                    <a:lnTo>
                      <a:pt x="1570" y="1106"/>
                    </a:lnTo>
                    <a:lnTo>
                      <a:pt x="1576" y="1114"/>
                    </a:lnTo>
                    <a:lnTo>
                      <a:pt x="1580" y="1118"/>
                    </a:lnTo>
                    <a:lnTo>
                      <a:pt x="1585" y="1123"/>
                    </a:lnTo>
                    <a:lnTo>
                      <a:pt x="1591" y="1129"/>
                    </a:lnTo>
                    <a:lnTo>
                      <a:pt x="1599" y="1133"/>
                    </a:lnTo>
                    <a:lnTo>
                      <a:pt x="1602" y="1135"/>
                    </a:lnTo>
                    <a:lnTo>
                      <a:pt x="1610" y="1137"/>
                    </a:lnTo>
                    <a:lnTo>
                      <a:pt x="1616" y="1139"/>
                    </a:lnTo>
                    <a:lnTo>
                      <a:pt x="1621" y="1142"/>
                    </a:lnTo>
                    <a:lnTo>
                      <a:pt x="1629" y="1142"/>
                    </a:lnTo>
                    <a:lnTo>
                      <a:pt x="1637" y="1144"/>
                    </a:lnTo>
                    <a:lnTo>
                      <a:pt x="1642" y="1144"/>
                    </a:lnTo>
                    <a:lnTo>
                      <a:pt x="1652" y="1144"/>
                    </a:lnTo>
                    <a:lnTo>
                      <a:pt x="1642" y="1127"/>
                    </a:lnTo>
                    <a:lnTo>
                      <a:pt x="1635" y="1112"/>
                    </a:lnTo>
                    <a:lnTo>
                      <a:pt x="1627" y="1095"/>
                    </a:lnTo>
                    <a:lnTo>
                      <a:pt x="1621" y="1080"/>
                    </a:lnTo>
                    <a:lnTo>
                      <a:pt x="1616" y="1063"/>
                    </a:lnTo>
                    <a:lnTo>
                      <a:pt x="1614" y="1044"/>
                    </a:lnTo>
                    <a:lnTo>
                      <a:pt x="1610" y="1026"/>
                    </a:lnTo>
                    <a:lnTo>
                      <a:pt x="1610" y="1009"/>
                    </a:lnTo>
                    <a:lnTo>
                      <a:pt x="1610" y="992"/>
                    </a:lnTo>
                    <a:lnTo>
                      <a:pt x="1612" y="975"/>
                    </a:lnTo>
                    <a:lnTo>
                      <a:pt x="1614" y="958"/>
                    </a:lnTo>
                    <a:lnTo>
                      <a:pt x="1620" y="941"/>
                    </a:lnTo>
                    <a:lnTo>
                      <a:pt x="1623" y="924"/>
                    </a:lnTo>
                    <a:lnTo>
                      <a:pt x="1631" y="909"/>
                    </a:lnTo>
                    <a:lnTo>
                      <a:pt x="1640" y="891"/>
                    </a:lnTo>
                    <a:lnTo>
                      <a:pt x="1652" y="876"/>
                    </a:lnTo>
                    <a:lnTo>
                      <a:pt x="1661" y="878"/>
                    </a:lnTo>
                    <a:lnTo>
                      <a:pt x="1667" y="882"/>
                    </a:lnTo>
                    <a:lnTo>
                      <a:pt x="1671" y="888"/>
                    </a:lnTo>
                    <a:lnTo>
                      <a:pt x="1673" y="895"/>
                    </a:lnTo>
                    <a:lnTo>
                      <a:pt x="1673" y="903"/>
                    </a:lnTo>
                    <a:lnTo>
                      <a:pt x="1673" y="912"/>
                    </a:lnTo>
                    <a:lnTo>
                      <a:pt x="1671" y="920"/>
                    </a:lnTo>
                    <a:lnTo>
                      <a:pt x="1669" y="933"/>
                    </a:lnTo>
                    <a:lnTo>
                      <a:pt x="1667" y="943"/>
                    </a:lnTo>
                    <a:lnTo>
                      <a:pt x="1665" y="954"/>
                    </a:lnTo>
                    <a:lnTo>
                      <a:pt x="1665" y="966"/>
                    </a:lnTo>
                    <a:lnTo>
                      <a:pt x="1665" y="977"/>
                    </a:lnTo>
                    <a:lnTo>
                      <a:pt x="1667" y="986"/>
                    </a:lnTo>
                    <a:lnTo>
                      <a:pt x="1671" y="998"/>
                    </a:lnTo>
                    <a:lnTo>
                      <a:pt x="1678" y="1005"/>
                    </a:lnTo>
                    <a:lnTo>
                      <a:pt x="1688" y="1015"/>
                    </a:lnTo>
                    <a:lnTo>
                      <a:pt x="1686" y="1021"/>
                    </a:lnTo>
                    <a:lnTo>
                      <a:pt x="1686" y="1024"/>
                    </a:lnTo>
                    <a:lnTo>
                      <a:pt x="1686" y="1030"/>
                    </a:lnTo>
                    <a:lnTo>
                      <a:pt x="1688" y="1038"/>
                    </a:lnTo>
                    <a:lnTo>
                      <a:pt x="1694" y="1028"/>
                    </a:lnTo>
                    <a:lnTo>
                      <a:pt x="1699" y="1017"/>
                    </a:lnTo>
                    <a:lnTo>
                      <a:pt x="1703" y="1004"/>
                    </a:lnTo>
                    <a:lnTo>
                      <a:pt x="1705" y="990"/>
                    </a:lnTo>
                    <a:lnTo>
                      <a:pt x="1707" y="971"/>
                    </a:lnTo>
                    <a:lnTo>
                      <a:pt x="1707" y="956"/>
                    </a:lnTo>
                    <a:lnTo>
                      <a:pt x="1709" y="939"/>
                    </a:lnTo>
                    <a:lnTo>
                      <a:pt x="1711" y="922"/>
                    </a:lnTo>
                    <a:lnTo>
                      <a:pt x="1711" y="905"/>
                    </a:lnTo>
                    <a:lnTo>
                      <a:pt x="1715" y="890"/>
                    </a:lnTo>
                    <a:lnTo>
                      <a:pt x="1718" y="874"/>
                    </a:lnTo>
                    <a:lnTo>
                      <a:pt x="1724" y="865"/>
                    </a:lnTo>
                    <a:lnTo>
                      <a:pt x="1732" y="855"/>
                    </a:lnTo>
                    <a:lnTo>
                      <a:pt x="1743" y="850"/>
                    </a:lnTo>
                    <a:lnTo>
                      <a:pt x="1758" y="848"/>
                    </a:lnTo>
                    <a:lnTo>
                      <a:pt x="1775" y="850"/>
                    </a:lnTo>
                    <a:lnTo>
                      <a:pt x="1772" y="857"/>
                    </a:lnTo>
                    <a:lnTo>
                      <a:pt x="1768" y="867"/>
                    </a:lnTo>
                    <a:lnTo>
                      <a:pt x="1768" y="874"/>
                    </a:lnTo>
                    <a:lnTo>
                      <a:pt x="1768" y="884"/>
                    </a:lnTo>
                    <a:lnTo>
                      <a:pt x="1768" y="893"/>
                    </a:lnTo>
                    <a:lnTo>
                      <a:pt x="1770" y="903"/>
                    </a:lnTo>
                    <a:lnTo>
                      <a:pt x="1772" y="912"/>
                    </a:lnTo>
                    <a:lnTo>
                      <a:pt x="1775" y="922"/>
                    </a:lnTo>
                    <a:lnTo>
                      <a:pt x="1777" y="931"/>
                    </a:lnTo>
                    <a:lnTo>
                      <a:pt x="1783" y="939"/>
                    </a:lnTo>
                    <a:lnTo>
                      <a:pt x="1787" y="948"/>
                    </a:lnTo>
                    <a:lnTo>
                      <a:pt x="1792" y="956"/>
                    </a:lnTo>
                    <a:lnTo>
                      <a:pt x="1798" y="964"/>
                    </a:lnTo>
                    <a:lnTo>
                      <a:pt x="1804" y="973"/>
                    </a:lnTo>
                    <a:lnTo>
                      <a:pt x="1810" y="983"/>
                    </a:lnTo>
                    <a:lnTo>
                      <a:pt x="1815" y="990"/>
                    </a:lnTo>
                    <a:lnTo>
                      <a:pt x="1817" y="979"/>
                    </a:lnTo>
                    <a:lnTo>
                      <a:pt x="1817" y="966"/>
                    </a:lnTo>
                    <a:lnTo>
                      <a:pt x="1819" y="954"/>
                    </a:lnTo>
                    <a:lnTo>
                      <a:pt x="1821" y="943"/>
                    </a:lnTo>
                    <a:lnTo>
                      <a:pt x="1821" y="929"/>
                    </a:lnTo>
                    <a:lnTo>
                      <a:pt x="1823" y="918"/>
                    </a:lnTo>
                    <a:lnTo>
                      <a:pt x="1823" y="905"/>
                    </a:lnTo>
                    <a:lnTo>
                      <a:pt x="1825" y="893"/>
                    </a:lnTo>
                    <a:lnTo>
                      <a:pt x="1827" y="878"/>
                    </a:lnTo>
                    <a:lnTo>
                      <a:pt x="1829" y="867"/>
                    </a:lnTo>
                    <a:lnTo>
                      <a:pt x="1831" y="853"/>
                    </a:lnTo>
                    <a:lnTo>
                      <a:pt x="1832" y="842"/>
                    </a:lnTo>
                    <a:lnTo>
                      <a:pt x="1834" y="829"/>
                    </a:lnTo>
                    <a:lnTo>
                      <a:pt x="1838" y="817"/>
                    </a:lnTo>
                    <a:lnTo>
                      <a:pt x="1842" y="806"/>
                    </a:lnTo>
                    <a:lnTo>
                      <a:pt x="1848" y="796"/>
                    </a:lnTo>
                    <a:lnTo>
                      <a:pt x="1861" y="798"/>
                    </a:lnTo>
                    <a:lnTo>
                      <a:pt x="1870" y="804"/>
                    </a:lnTo>
                    <a:lnTo>
                      <a:pt x="1878" y="812"/>
                    </a:lnTo>
                    <a:lnTo>
                      <a:pt x="1882" y="821"/>
                    </a:lnTo>
                    <a:lnTo>
                      <a:pt x="1882" y="831"/>
                    </a:lnTo>
                    <a:lnTo>
                      <a:pt x="1882" y="844"/>
                    </a:lnTo>
                    <a:lnTo>
                      <a:pt x="1880" y="855"/>
                    </a:lnTo>
                    <a:lnTo>
                      <a:pt x="1878" y="871"/>
                    </a:lnTo>
                    <a:lnTo>
                      <a:pt x="1874" y="882"/>
                    </a:lnTo>
                    <a:lnTo>
                      <a:pt x="1872" y="897"/>
                    </a:lnTo>
                    <a:lnTo>
                      <a:pt x="1870" y="909"/>
                    </a:lnTo>
                    <a:lnTo>
                      <a:pt x="1872" y="922"/>
                    </a:lnTo>
                    <a:lnTo>
                      <a:pt x="1874" y="933"/>
                    </a:lnTo>
                    <a:lnTo>
                      <a:pt x="1880" y="945"/>
                    </a:lnTo>
                    <a:lnTo>
                      <a:pt x="1891" y="954"/>
                    </a:lnTo>
                    <a:lnTo>
                      <a:pt x="1905" y="962"/>
                    </a:lnTo>
                    <a:lnTo>
                      <a:pt x="1905" y="956"/>
                    </a:lnTo>
                    <a:lnTo>
                      <a:pt x="1907" y="950"/>
                    </a:lnTo>
                    <a:lnTo>
                      <a:pt x="1907" y="945"/>
                    </a:lnTo>
                    <a:lnTo>
                      <a:pt x="1907" y="939"/>
                    </a:lnTo>
                    <a:lnTo>
                      <a:pt x="1907" y="933"/>
                    </a:lnTo>
                    <a:lnTo>
                      <a:pt x="1907" y="926"/>
                    </a:lnTo>
                    <a:lnTo>
                      <a:pt x="1907" y="920"/>
                    </a:lnTo>
                    <a:lnTo>
                      <a:pt x="1908" y="914"/>
                    </a:lnTo>
                    <a:lnTo>
                      <a:pt x="1908" y="907"/>
                    </a:lnTo>
                    <a:lnTo>
                      <a:pt x="1908" y="901"/>
                    </a:lnTo>
                    <a:lnTo>
                      <a:pt x="1908" y="895"/>
                    </a:lnTo>
                    <a:lnTo>
                      <a:pt x="1910" y="890"/>
                    </a:lnTo>
                    <a:lnTo>
                      <a:pt x="1910" y="882"/>
                    </a:lnTo>
                    <a:lnTo>
                      <a:pt x="1912" y="876"/>
                    </a:lnTo>
                    <a:lnTo>
                      <a:pt x="1914" y="871"/>
                    </a:lnTo>
                    <a:lnTo>
                      <a:pt x="1918" y="867"/>
                    </a:lnTo>
                    <a:lnTo>
                      <a:pt x="1927" y="867"/>
                    </a:lnTo>
                    <a:lnTo>
                      <a:pt x="1937" y="869"/>
                    </a:lnTo>
                    <a:lnTo>
                      <a:pt x="1945" y="874"/>
                    </a:lnTo>
                    <a:lnTo>
                      <a:pt x="1950" y="882"/>
                    </a:lnTo>
                    <a:lnTo>
                      <a:pt x="1952" y="890"/>
                    </a:lnTo>
                    <a:lnTo>
                      <a:pt x="1956" y="899"/>
                    </a:lnTo>
                    <a:lnTo>
                      <a:pt x="1958" y="910"/>
                    </a:lnTo>
                    <a:lnTo>
                      <a:pt x="1962" y="922"/>
                    </a:lnTo>
                    <a:lnTo>
                      <a:pt x="1962" y="933"/>
                    </a:lnTo>
                    <a:lnTo>
                      <a:pt x="1964" y="943"/>
                    </a:lnTo>
                    <a:lnTo>
                      <a:pt x="1965" y="954"/>
                    </a:lnTo>
                    <a:lnTo>
                      <a:pt x="1969" y="964"/>
                    </a:lnTo>
                    <a:lnTo>
                      <a:pt x="1973" y="971"/>
                    </a:lnTo>
                    <a:lnTo>
                      <a:pt x="1979" y="981"/>
                    </a:lnTo>
                    <a:lnTo>
                      <a:pt x="1986" y="986"/>
                    </a:lnTo>
                    <a:lnTo>
                      <a:pt x="1996" y="990"/>
                    </a:lnTo>
                    <a:lnTo>
                      <a:pt x="1996" y="969"/>
                    </a:lnTo>
                    <a:lnTo>
                      <a:pt x="1998" y="954"/>
                    </a:lnTo>
                    <a:lnTo>
                      <a:pt x="2000" y="945"/>
                    </a:lnTo>
                    <a:lnTo>
                      <a:pt x="2005" y="941"/>
                    </a:lnTo>
                    <a:lnTo>
                      <a:pt x="2009" y="941"/>
                    </a:lnTo>
                    <a:lnTo>
                      <a:pt x="2017" y="945"/>
                    </a:lnTo>
                    <a:lnTo>
                      <a:pt x="2024" y="952"/>
                    </a:lnTo>
                    <a:lnTo>
                      <a:pt x="2032" y="964"/>
                    </a:lnTo>
                    <a:lnTo>
                      <a:pt x="2040" y="975"/>
                    </a:lnTo>
                    <a:lnTo>
                      <a:pt x="2045" y="990"/>
                    </a:lnTo>
                    <a:lnTo>
                      <a:pt x="2051" y="1004"/>
                    </a:lnTo>
                    <a:lnTo>
                      <a:pt x="2057" y="1021"/>
                    </a:lnTo>
                    <a:lnTo>
                      <a:pt x="2059" y="1036"/>
                    </a:lnTo>
                    <a:lnTo>
                      <a:pt x="2061" y="1049"/>
                    </a:lnTo>
                    <a:lnTo>
                      <a:pt x="2061" y="1064"/>
                    </a:lnTo>
                    <a:lnTo>
                      <a:pt x="2061" y="1076"/>
                    </a:lnTo>
                    <a:lnTo>
                      <a:pt x="2061" y="1082"/>
                    </a:lnTo>
                    <a:lnTo>
                      <a:pt x="2061" y="1089"/>
                    </a:lnTo>
                    <a:lnTo>
                      <a:pt x="2061" y="1095"/>
                    </a:lnTo>
                    <a:lnTo>
                      <a:pt x="2061" y="1101"/>
                    </a:lnTo>
                    <a:lnTo>
                      <a:pt x="2061" y="1108"/>
                    </a:lnTo>
                    <a:lnTo>
                      <a:pt x="2062" y="1114"/>
                    </a:lnTo>
                    <a:lnTo>
                      <a:pt x="2062" y="1120"/>
                    </a:lnTo>
                    <a:lnTo>
                      <a:pt x="2062" y="1125"/>
                    </a:lnTo>
                    <a:lnTo>
                      <a:pt x="2062" y="1131"/>
                    </a:lnTo>
                    <a:lnTo>
                      <a:pt x="2062" y="1137"/>
                    </a:lnTo>
                    <a:lnTo>
                      <a:pt x="2064" y="1142"/>
                    </a:lnTo>
                    <a:lnTo>
                      <a:pt x="2066" y="1148"/>
                    </a:lnTo>
                    <a:lnTo>
                      <a:pt x="2066" y="1154"/>
                    </a:lnTo>
                    <a:lnTo>
                      <a:pt x="2068" y="1159"/>
                    </a:lnTo>
                    <a:lnTo>
                      <a:pt x="2072" y="1165"/>
                    </a:lnTo>
                    <a:lnTo>
                      <a:pt x="2074" y="1173"/>
                    </a:lnTo>
                    <a:lnTo>
                      <a:pt x="2072" y="1173"/>
                    </a:lnTo>
                    <a:lnTo>
                      <a:pt x="2070" y="1177"/>
                    </a:lnTo>
                    <a:lnTo>
                      <a:pt x="2062" y="1173"/>
                    </a:lnTo>
                    <a:lnTo>
                      <a:pt x="2055" y="1171"/>
                    </a:lnTo>
                    <a:lnTo>
                      <a:pt x="2049" y="1165"/>
                    </a:lnTo>
                    <a:lnTo>
                      <a:pt x="2045" y="1161"/>
                    </a:lnTo>
                    <a:lnTo>
                      <a:pt x="2040" y="1154"/>
                    </a:lnTo>
                    <a:lnTo>
                      <a:pt x="2036" y="1146"/>
                    </a:lnTo>
                    <a:lnTo>
                      <a:pt x="2032" y="1139"/>
                    </a:lnTo>
                    <a:lnTo>
                      <a:pt x="2030" y="1131"/>
                    </a:lnTo>
                    <a:lnTo>
                      <a:pt x="2026" y="1121"/>
                    </a:lnTo>
                    <a:lnTo>
                      <a:pt x="2023" y="1112"/>
                    </a:lnTo>
                    <a:lnTo>
                      <a:pt x="2021" y="1102"/>
                    </a:lnTo>
                    <a:lnTo>
                      <a:pt x="2017" y="1093"/>
                    </a:lnTo>
                    <a:lnTo>
                      <a:pt x="2013" y="1085"/>
                    </a:lnTo>
                    <a:lnTo>
                      <a:pt x="2009" y="1076"/>
                    </a:lnTo>
                    <a:lnTo>
                      <a:pt x="2005" y="1068"/>
                    </a:lnTo>
                    <a:lnTo>
                      <a:pt x="2000" y="1063"/>
                    </a:lnTo>
                    <a:lnTo>
                      <a:pt x="1996" y="1066"/>
                    </a:lnTo>
                    <a:lnTo>
                      <a:pt x="1994" y="1072"/>
                    </a:lnTo>
                    <a:lnTo>
                      <a:pt x="1992" y="1076"/>
                    </a:lnTo>
                    <a:lnTo>
                      <a:pt x="1990" y="1083"/>
                    </a:lnTo>
                    <a:lnTo>
                      <a:pt x="1988" y="1089"/>
                    </a:lnTo>
                    <a:lnTo>
                      <a:pt x="1988" y="1095"/>
                    </a:lnTo>
                    <a:lnTo>
                      <a:pt x="1988" y="1101"/>
                    </a:lnTo>
                    <a:lnTo>
                      <a:pt x="1988" y="1110"/>
                    </a:lnTo>
                    <a:lnTo>
                      <a:pt x="1988" y="1116"/>
                    </a:lnTo>
                    <a:lnTo>
                      <a:pt x="1988" y="1123"/>
                    </a:lnTo>
                    <a:lnTo>
                      <a:pt x="1988" y="1129"/>
                    </a:lnTo>
                    <a:lnTo>
                      <a:pt x="1990" y="1137"/>
                    </a:lnTo>
                    <a:lnTo>
                      <a:pt x="1992" y="1142"/>
                    </a:lnTo>
                    <a:lnTo>
                      <a:pt x="1994" y="1150"/>
                    </a:lnTo>
                    <a:lnTo>
                      <a:pt x="1994" y="1156"/>
                    </a:lnTo>
                    <a:lnTo>
                      <a:pt x="1996" y="1161"/>
                    </a:lnTo>
                    <a:lnTo>
                      <a:pt x="1990" y="1163"/>
                    </a:lnTo>
                    <a:lnTo>
                      <a:pt x="1984" y="1165"/>
                    </a:lnTo>
                    <a:lnTo>
                      <a:pt x="1979" y="1165"/>
                    </a:lnTo>
                    <a:lnTo>
                      <a:pt x="1975" y="1167"/>
                    </a:lnTo>
                    <a:lnTo>
                      <a:pt x="1964" y="1167"/>
                    </a:lnTo>
                    <a:lnTo>
                      <a:pt x="1954" y="1173"/>
                    </a:lnTo>
                    <a:lnTo>
                      <a:pt x="1950" y="1163"/>
                    </a:lnTo>
                    <a:lnTo>
                      <a:pt x="1948" y="1154"/>
                    </a:lnTo>
                    <a:lnTo>
                      <a:pt x="1945" y="1142"/>
                    </a:lnTo>
                    <a:lnTo>
                      <a:pt x="1943" y="1135"/>
                    </a:lnTo>
                    <a:lnTo>
                      <a:pt x="1939" y="1125"/>
                    </a:lnTo>
                    <a:lnTo>
                      <a:pt x="1935" y="1116"/>
                    </a:lnTo>
                    <a:lnTo>
                      <a:pt x="1931" y="1108"/>
                    </a:lnTo>
                    <a:lnTo>
                      <a:pt x="1927" y="1099"/>
                    </a:lnTo>
                    <a:lnTo>
                      <a:pt x="1924" y="1089"/>
                    </a:lnTo>
                    <a:lnTo>
                      <a:pt x="1918" y="1080"/>
                    </a:lnTo>
                    <a:lnTo>
                      <a:pt x="1914" y="1072"/>
                    </a:lnTo>
                    <a:lnTo>
                      <a:pt x="1910" y="1063"/>
                    </a:lnTo>
                    <a:lnTo>
                      <a:pt x="1905" y="1053"/>
                    </a:lnTo>
                    <a:lnTo>
                      <a:pt x="1899" y="1045"/>
                    </a:lnTo>
                    <a:lnTo>
                      <a:pt x="1893" y="1038"/>
                    </a:lnTo>
                    <a:lnTo>
                      <a:pt x="1886" y="1030"/>
                    </a:lnTo>
                    <a:lnTo>
                      <a:pt x="1882" y="1038"/>
                    </a:lnTo>
                    <a:lnTo>
                      <a:pt x="1880" y="1047"/>
                    </a:lnTo>
                    <a:lnTo>
                      <a:pt x="1878" y="1055"/>
                    </a:lnTo>
                    <a:lnTo>
                      <a:pt x="1878" y="1064"/>
                    </a:lnTo>
                    <a:lnTo>
                      <a:pt x="1876" y="1074"/>
                    </a:lnTo>
                    <a:lnTo>
                      <a:pt x="1878" y="1082"/>
                    </a:lnTo>
                    <a:lnTo>
                      <a:pt x="1878" y="1091"/>
                    </a:lnTo>
                    <a:lnTo>
                      <a:pt x="1880" y="1099"/>
                    </a:lnTo>
                    <a:lnTo>
                      <a:pt x="1882" y="1108"/>
                    </a:lnTo>
                    <a:lnTo>
                      <a:pt x="1884" y="1118"/>
                    </a:lnTo>
                    <a:lnTo>
                      <a:pt x="1884" y="1125"/>
                    </a:lnTo>
                    <a:lnTo>
                      <a:pt x="1888" y="1135"/>
                    </a:lnTo>
                    <a:lnTo>
                      <a:pt x="1889" y="1142"/>
                    </a:lnTo>
                    <a:lnTo>
                      <a:pt x="1891" y="1154"/>
                    </a:lnTo>
                    <a:lnTo>
                      <a:pt x="1891" y="1163"/>
                    </a:lnTo>
                    <a:lnTo>
                      <a:pt x="1893" y="1173"/>
                    </a:lnTo>
                    <a:lnTo>
                      <a:pt x="1880" y="1163"/>
                    </a:lnTo>
                    <a:lnTo>
                      <a:pt x="1870" y="1156"/>
                    </a:lnTo>
                    <a:lnTo>
                      <a:pt x="1861" y="1144"/>
                    </a:lnTo>
                    <a:lnTo>
                      <a:pt x="1853" y="1135"/>
                    </a:lnTo>
                    <a:lnTo>
                      <a:pt x="1844" y="1123"/>
                    </a:lnTo>
                    <a:lnTo>
                      <a:pt x="1836" y="1114"/>
                    </a:lnTo>
                    <a:lnTo>
                      <a:pt x="1831" y="1101"/>
                    </a:lnTo>
                    <a:lnTo>
                      <a:pt x="1825" y="1091"/>
                    </a:lnTo>
                    <a:lnTo>
                      <a:pt x="1819" y="1078"/>
                    </a:lnTo>
                    <a:lnTo>
                      <a:pt x="1813" y="1066"/>
                    </a:lnTo>
                    <a:lnTo>
                      <a:pt x="1810" y="1051"/>
                    </a:lnTo>
                    <a:lnTo>
                      <a:pt x="1804" y="1040"/>
                    </a:lnTo>
                    <a:lnTo>
                      <a:pt x="1800" y="1026"/>
                    </a:lnTo>
                    <a:lnTo>
                      <a:pt x="1796" y="1013"/>
                    </a:lnTo>
                    <a:lnTo>
                      <a:pt x="1791" y="1002"/>
                    </a:lnTo>
                    <a:lnTo>
                      <a:pt x="1787" y="990"/>
                    </a:lnTo>
                    <a:lnTo>
                      <a:pt x="1781" y="1015"/>
                    </a:lnTo>
                    <a:lnTo>
                      <a:pt x="1777" y="1040"/>
                    </a:lnTo>
                    <a:lnTo>
                      <a:pt x="1775" y="1064"/>
                    </a:lnTo>
                    <a:lnTo>
                      <a:pt x="1777" y="1087"/>
                    </a:lnTo>
                    <a:lnTo>
                      <a:pt x="1781" y="1110"/>
                    </a:lnTo>
                    <a:lnTo>
                      <a:pt x="1787" y="1131"/>
                    </a:lnTo>
                    <a:lnTo>
                      <a:pt x="1796" y="1152"/>
                    </a:lnTo>
                    <a:lnTo>
                      <a:pt x="1808" y="1171"/>
                    </a:lnTo>
                    <a:lnTo>
                      <a:pt x="1819" y="1188"/>
                    </a:lnTo>
                    <a:lnTo>
                      <a:pt x="1834" y="1203"/>
                    </a:lnTo>
                    <a:lnTo>
                      <a:pt x="1851" y="1215"/>
                    </a:lnTo>
                    <a:lnTo>
                      <a:pt x="1870" y="1224"/>
                    </a:lnTo>
                    <a:lnTo>
                      <a:pt x="1893" y="1232"/>
                    </a:lnTo>
                    <a:lnTo>
                      <a:pt x="1916" y="1235"/>
                    </a:lnTo>
                    <a:lnTo>
                      <a:pt x="1943" y="1235"/>
                    </a:lnTo>
                    <a:lnTo>
                      <a:pt x="1971" y="1232"/>
                    </a:lnTo>
                    <a:lnTo>
                      <a:pt x="1979" y="1237"/>
                    </a:lnTo>
                    <a:lnTo>
                      <a:pt x="1988" y="1243"/>
                    </a:lnTo>
                    <a:lnTo>
                      <a:pt x="2000" y="1249"/>
                    </a:lnTo>
                    <a:lnTo>
                      <a:pt x="2009" y="1256"/>
                    </a:lnTo>
                    <a:lnTo>
                      <a:pt x="2017" y="1262"/>
                    </a:lnTo>
                    <a:lnTo>
                      <a:pt x="2023" y="1272"/>
                    </a:lnTo>
                    <a:lnTo>
                      <a:pt x="2023" y="1275"/>
                    </a:lnTo>
                    <a:lnTo>
                      <a:pt x="2024" y="1281"/>
                    </a:lnTo>
                    <a:lnTo>
                      <a:pt x="2024" y="1287"/>
                    </a:lnTo>
                    <a:lnTo>
                      <a:pt x="2024" y="1294"/>
                    </a:lnTo>
                    <a:lnTo>
                      <a:pt x="1973" y="1294"/>
                    </a:lnTo>
                    <a:lnTo>
                      <a:pt x="1920" y="1291"/>
                    </a:lnTo>
                    <a:lnTo>
                      <a:pt x="1869" y="1285"/>
                    </a:lnTo>
                    <a:lnTo>
                      <a:pt x="1815" y="1279"/>
                    </a:lnTo>
                    <a:lnTo>
                      <a:pt x="1762" y="1272"/>
                    </a:lnTo>
                    <a:lnTo>
                      <a:pt x="1711" y="1264"/>
                    </a:lnTo>
                    <a:lnTo>
                      <a:pt x="1658" y="1254"/>
                    </a:lnTo>
                    <a:lnTo>
                      <a:pt x="1604" y="1247"/>
                    </a:lnTo>
                    <a:lnTo>
                      <a:pt x="1549" y="1239"/>
                    </a:lnTo>
                    <a:lnTo>
                      <a:pt x="1496" y="1235"/>
                    </a:lnTo>
                    <a:lnTo>
                      <a:pt x="1443" y="1232"/>
                    </a:lnTo>
                    <a:lnTo>
                      <a:pt x="1389" y="1234"/>
                    </a:lnTo>
                    <a:lnTo>
                      <a:pt x="1336" y="1237"/>
                    </a:lnTo>
                    <a:lnTo>
                      <a:pt x="1283" y="1249"/>
                    </a:lnTo>
                    <a:lnTo>
                      <a:pt x="1230" y="1262"/>
                    </a:lnTo>
                    <a:lnTo>
                      <a:pt x="1175" y="1283"/>
                    </a:lnTo>
                    <a:lnTo>
                      <a:pt x="1085" y="1331"/>
                    </a:lnTo>
                    <a:lnTo>
                      <a:pt x="1009" y="1393"/>
                    </a:lnTo>
                    <a:lnTo>
                      <a:pt x="945" y="1464"/>
                    </a:lnTo>
                    <a:lnTo>
                      <a:pt x="893" y="1542"/>
                    </a:lnTo>
                    <a:lnTo>
                      <a:pt x="853" y="1627"/>
                    </a:lnTo>
                    <a:lnTo>
                      <a:pt x="829" y="1716"/>
                    </a:lnTo>
                    <a:lnTo>
                      <a:pt x="813" y="1810"/>
                    </a:lnTo>
                    <a:lnTo>
                      <a:pt x="813" y="1905"/>
                    </a:lnTo>
                    <a:lnTo>
                      <a:pt x="823" y="1996"/>
                    </a:lnTo>
                    <a:lnTo>
                      <a:pt x="846" y="2087"/>
                    </a:lnTo>
                    <a:lnTo>
                      <a:pt x="880" y="2175"/>
                    </a:lnTo>
                    <a:lnTo>
                      <a:pt x="928" y="2256"/>
                    </a:lnTo>
                    <a:lnTo>
                      <a:pt x="986" y="2330"/>
                    </a:lnTo>
                    <a:lnTo>
                      <a:pt x="1057" y="2397"/>
                    </a:lnTo>
                    <a:lnTo>
                      <a:pt x="1139" y="2450"/>
                    </a:lnTo>
                    <a:lnTo>
                      <a:pt x="1234" y="2492"/>
                    </a:lnTo>
                    <a:lnTo>
                      <a:pt x="1270" y="2517"/>
                    </a:lnTo>
                    <a:lnTo>
                      <a:pt x="1312" y="2532"/>
                    </a:lnTo>
                    <a:lnTo>
                      <a:pt x="1353" y="2541"/>
                    </a:lnTo>
                    <a:lnTo>
                      <a:pt x="1397" y="2547"/>
                    </a:lnTo>
                    <a:lnTo>
                      <a:pt x="1441" y="2547"/>
                    </a:lnTo>
                    <a:lnTo>
                      <a:pt x="1485" y="2543"/>
                    </a:lnTo>
                    <a:lnTo>
                      <a:pt x="1530" y="2539"/>
                    </a:lnTo>
                    <a:lnTo>
                      <a:pt x="1576" y="2536"/>
                    </a:lnTo>
                    <a:lnTo>
                      <a:pt x="1621" y="2530"/>
                    </a:lnTo>
                    <a:lnTo>
                      <a:pt x="1667" y="2526"/>
                    </a:lnTo>
                    <a:lnTo>
                      <a:pt x="1711" y="2524"/>
                    </a:lnTo>
                    <a:lnTo>
                      <a:pt x="1756" y="2528"/>
                    </a:lnTo>
                    <a:lnTo>
                      <a:pt x="1798" y="2534"/>
                    </a:lnTo>
                    <a:lnTo>
                      <a:pt x="1840" y="2547"/>
                    </a:lnTo>
                    <a:lnTo>
                      <a:pt x="1882" y="2568"/>
                    </a:lnTo>
                    <a:lnTo>
                      <a:pt x="1922" y="2596"/>
                    </a:lnTo>
                    <a:lnTo>
                      <a:pt x="1939" y="2600"/>
                    </a:lnTo>
                    <a:lnTo>
                      <a:pt x="1956" y="2606"/>
                    </a:lnTo>
                    <a:lnTo>
                      <a:pt x="1971" y="2614"/>
                    </a:lnTo>
                    <a:lnTo>
                      <a:pt x="1986" y="2623"/>
                    </a:lnTo>
                    <a:lnTo>
                      <a:pt x="2004" y="2633"/>
                    </a:lnTo>
                    <a:lnTo>
                      <a:pt x="2019" y="2646"/>
                    </a:lnTo>
                    <a:lnTo>
                      <a:pt x="2034" y="2657"/>
                    </a:lnTo>
                    <a:lnTo>
                      <a:pt x="2051" y="2669"/>
                    </a:lnTo>
                    <a:lnTo>
                      <a:pt x="2064" y="2680"/>
                    </a:lnTo>
                    <a:lnTo>
                      <a:pt x="2080" y="2692"/>
                    </a:lnTo>
                    <a:lnTo>
                      <a:pt x="2097" y="2703"/>
                    </a:lnTo>
                    <a:lnTo>
                      <a:pt x="2112" y="2714"/>
                    </a:lnTo>
                    <a:lnTo>
                      <a:pt x="2125" y="2724"/>
                    </a:lnTo>
                    <a:lnTo>
                      <a:pt x="2142" y="2733"/>
                    </a:lnTo>
                    <a:lnTo>
                      <a:pt x="2157" y="2741"/>
                    </a:lnTo>
                    <a:lnTo>
                      <a:pt x="2175" y="2749"/>
                    </a:lnTo>
                    <a:lnTo>
                      <a:pt x="2182" y="2743"/>
                    </a:lnTo>
                    <a:lnTo>
                      <a:pt x="2190" y="2739"/>
                    </a:lnTo>
                    <a:lnTo>
                      <a:pt x="2197" y="2731"/>
                    </a:lnTo>
                    <a:lnTo>
                      <a:pt x="2205" y="2726"/>
                    </a:lnTo>
                    <a:lnTo>
                      <a:pt x="2213" y="2718"/>
                    </a:lnTo>
                    <a:lnTo>
                      <a:pt x="2220" y="2714"/>
                    </a:lnTo>
                    <a:lnTo>
                      <a:pt x="2230" y="2711"/>
                    </a:lnTo>
                    <a:lnTo>
                      <a:pt x="2239" y="2709"/>
                    </a:lnTo>
                    <a:lnTo>
                      <a:pt x="2216" y="2693"/>
                    </a:lnTo>
                    <a:lnTo>
                      <a:pt x="2196" y="2678"/>
                    </a:lnTo>
                    <a:lnTo>
                      <a:pt x="2175" y="2661"/>
                    </a:lnTo>
                    <a:lnTo>
                      <a:pt x="2154" y="2646"/>
                    </a:lnTo>
                    <a:lnTo>
                      <a:pt x="2131" y="2625"/>
                    </a:lnTo>
                    <a:lnTo>
                      <a:pt x="2110" y="2606"/>
                    </a:lnTo>
                    <a:lnTo>
                      <a:pt x="2091" y="2585"/>
                    </a:lnTo>
                    <a:lnTo>
                      <a:pt x="2072" y="2562"/>
                    </a:lnTo>
                    <a:lnTo>
                      <a:pt x="2053" y="2538"/>
                    </a:lnTo>
                    <a:lnTo>
                      <a:pt x="2040" y="2513"/>
                    </a:lnTo>
                    <a:lnTo>
                      <a:pt x="2024" y="2486"/>
                    </a:lnTo>
                    <a:lnTo>
                      <a:pt x="2015" y="2460"/>
                    </a:lnTo>
                    <a:lnTo>
                      <a:pt x="2007" y="2431"/>
                    </a:lnTo>
                    <a:lnTo>
                      <a:pt x="2004" y="2401"/>
                    </a:lnTo>
                    <a:lnTo>
                      <a:pt x="2004" y="2370"/>
                    </a:lnTo>
                    <a:lnTo>
                      <a:pt x="2007" y="2340"/>
                    </a:lnTo>
                    <a:lnTo>
                      <a:pt x="2000" y="2302"/>
                    </a:lnTo>
                    <a:lnTo>
                      <a:pt x="1996" y="2264"/>
                    </a:lnTo>
                    <a:lnTo>
                      <a:pt x="1992" y="2228"/>
                    </a:lnTo>
                    <a:lnTo>
                      <a:pt x="1988" y="2192"/>
                    </a:lnTo>
                    <a:lnTo>
                      <a:pt x="1988" y="2155"/>
                    </a:lnTo>
                    <a:lnTo>
                      <a:pt x="1988" y="2121"/>
                    </a:lnTo>
                    <a:lnTo>
                      <a:pt x="1994" y="2085"/>
                    </a:lnTo>
                    <a:lnTo>
                      <a:pt x="2000" y="2053"/>
                    </a:lnTo>
                    <a:lnTo>
                      <a:pt x="2009" y="2019"/>
                    </a:lnTo>
                    <a:lnTo>
                      <a:pt x="2021" y="1988"/>
                    </a:lnTo>
                    <a:lnTo>
                      <a:pt x="2034" y="1956"/>
                    </a:lnTo>
                    <a:lnTo>
                      <a:pt x="2055" y="1929"/>
                    </a:lnTo>
                    <a:lnTo>
                      <a:pt x="2078" y="1901"/>
                    </a:lnTo>
                    <a:lnTo>
                      <a:pt x="2106" y="1874"/>
                    </a:lnTo>
                    <a:lnTo>
                      <a:pt x="2137" y="1851"/>
                    </a:lnTo>
                    <a:lnTo>
                      <a:pt x="2175" y="1830"/>
                    </a:lnTo>
                    <a:lnTo>
                      <a:pt x="2190" y="1821"/>
                    </a:lnTo>
                    <a:lnTo>
                      <a:pt x="2205" y="1815"/>
                    </a:lnTo>
                    <a:lnTo>
                      <a:pt x="2218" y="1808"/>
                    </a:lnTo>
                    <a:lnTo>
                      <a:pt x="2235" y="1802"/>
                    </a:lnTo>
                    <a:lnTo>
                      <a:pt x="2249" y="1796"/>
                    </a:lnTo>
                    <a:lnTo>
                      <a:pt x="2264" y="1791"/>
                    </a:lnTo>
                    <a:lnTo>
                      <a:pt x="2279" y="1785"/>
                    </a:lnTo>
                    <a:lnTo>
                      <a:pt x="2294" y="1777"/>
                    </a:lnTo>
                    <a:lnTo>
                      <a:pt x="2310" y="1772"/>
                    </a:lnTo>
                    <a:lnTo>
                      <a:pt x="2325" y="1766"/>
                    </a:lnTo>
                    <a:lnTo>
                      <a:pt x="2338" y="1760"/>
                    </a:lnTo>
                    <a:lnTo>
                      <a:pt x="2353" y="1754"/>
                    </a:lnTo>
                    <a:lnTo>
                      <a:pt x="2368" y="1747"/>
                    </a:lnTo>
                    <a:lnTo>
                      <a:pt x="2382" y="1739"/>
                    </a:lnTo>
                    <a:lnTo>
                      <a:pt x="2397" y="1732"/>
                    </a:lnTo>
                    <a:lnTo>
                      <a:pt x="2412" y="1724"/>
                    </a:lnTo>
                    <a:lnTo>
                      <a:pt x="2408" y="1732"/>
                    </a:lnTo>
                    <a:lnTo>
                      <a:pt x="2405" y="1741"/>
                    </a:lnTo>
                    <a:lnTo>
                      <a:pt x="2399" y="1747"/>
                    </a:lnTo>
                    <a:lnTo>
                      <a:pt x="2393" y="1754"/>
                    </a:lnTo>
                    <a:lnTo>
                      <a:pt x="2388" y="1762"/>
                    </a:lnTo>
                    <a:lnTo>
                      <a:pt x="2380" y="1768"/>
                    </a:lnTo>
                    <a:lnTo>
                      <a:pt x="2372" y="1773"/>
                    </a:lnTo>
                    <a:lnTo>
                      <a:pt x="2365" y="1781"/>
                    </a:lnTo>
                    <a:lnTo>
                      <a:pt x="2355" y="1787"/>
                    </a:lnTo>
                    <a:lnTo>
                      <a:pt x="2348" y="1792"/>
                    </a:lnTo>
                    <a:lnTo>
                      <a:pt x="2338" y="1798"/>
                    </a:lnTo>
                    <a:lnTo>
                      <a:pt x="2330" y="1806"/>
                    </a:lnTo>
                    <a:lnTo>
                      <a:pt x="2323" y="1811"/>
                    </a:lnTo>
                    <a:lnTo>
                      <a:pt x="2315" y="1819"/>
                    </a:lnTo>
                    <a:lnTo>
                      <a:pt x="2308" y="1827"/>
                    </a:lnTo>
                    <a:lnTo>
                      <a:pt x="2302" y="1834"/>
                    </a:lnTo>
                    <a:lnTo>
                      <a:pt x="2308" y="1844"/>
                    </a:lnTo>
                    <a:lnTo>
                      <a:pt x="2315" y="1851"/>
                    </a:lnTo>
                    <a:lnTo>
                      <a:pt x="2321" y="1861"/>
                    </a:lnTo>
                    <a:lnTo>
                      <a:pt x="2329" y="1868"/>
                    </a:lnTo>
                    <a:lnTo>
                      <a:pt x="2332" y="1876"/>
                    </a:lnTo>
                    <a:lnTo>
                      <a:pt x="2338" y="1884"/>
                    </a:lnTo>
                    <a:lnTo>
                      <a:pt x="2344" y="1889"/>
                    </a:lnTo>
                    <a:lnTo>
                      <a:pt x="2351" y="1895"/>
                    </a:lnTo>
                    <a:lnTo>
                      <a:pt x="2357" y="1899"/>
                    </a:lnTo>
                    <a:lnTo>
                      <a:pt x="2363" y="1901"/>
                    </a:lnTo>
                    <a:lnTo>
                      <a:pt x="2370" y="1901"/>
                    </a:lnTo>
                    <a:lnTo>
                      <a:pt x="2378" y="1901"/>
                    </a:lnTo>
                    <a:lnTo>
                      <a:pt x="2386" y="1899"/>
                    </a:lnTo>
                    <a:lnTo>
                      <a:pt x="2395" y="1895"/>
                    </a:lnTo>
                    <a:lnTo>
                      <a:pt x="2405" y="1887"/>
                    </a:lnTo>
                    <a:lnTo>
                      <a:pt x="2416" y="1880"/>
                    </a:lnTo>
                    <a:lnTo>
                      <a:pt x="2407" y="1889"/>
                    </a:lnTo>
                    <a:lnTo>
                      <a:pt x="2399" y="1901"/>
                    </a:lnTo>
                    <a:lnTo>
                      <a:pt x="2393" y="1910"/>
                    </a:lnTo>
                    <a:lnTo>
                      <a:pt x="2388" y="1922"/>
                    </a:lnTo>
                    <a:lnTo>
                      <a:pt x="2382" y="1931"/>
                    </a:lnTo>
                    <a:lnTo>
                      <a:pt x="2378" y="1943"/>
                    </a:lnTo>
                    <a:lnTo>
                      <a:pt x="2374" y="1952"/>
                    </a:lnTo>
                    <a:lnTo>
                      <a:pt x="2374" y="1962"/>
                    </a:lnTo>
                    <a:lnTo>
                      <a:pt x="2372" y="1969"/>
                    </a:lnTo>
                    <a:lnTo>
                      <a:pt x="2372" y="1977"/>
                    </a:lnTo>
                    <a:lnTo>
                      <a:pt x="2374" y="1983"/>
                    </a:lnTo>
                    <a:lnTo>
                      <a:pt x="2380" y="1990"/>
                    </a:lnTo>
                    <a:lnTo>
                      <a:pt x="2384" y="1994"/>
                    </a:lnTo>
                    <a:lnTo>
                      <a:pt x="2393" y="1998"/>
                    </a:lnTo>
                    <a:lnTo>
                      <a:pt x="2403" y="2000"/>
                    </a:lnTo>
                    <a:lnTo>
                      <a:pt x="2416" y="2002"/>
                    </a:lnTo>
                    <a:lnTo>
                      <a:pt x="2410" y="2017"/>
                    </a:lnTo>
                    <a:lnTo>
                      <a:pt x="2407" y="2032"/>
                    </a:lnTo>
                    <a:lnTo>
                      <a:pt x="2403" y="2047"/>
                    </a:lnTo>
                    <a:lnTo>
                      <a:pt x="2403" y="2064"/>
                    </a:lnTo>
                    <a:lnTo>
                      <a:pt x="2403" y="2079"/>
                    </a:lnTo>
                    <a:lnTo>
                      <a:pt x="2403" y="2097"/>
                    </a:lnTo>
                    <a:lnTo>
                      <a:pt x="2403" y="2110"/>
                    </a:lnTo>
                    <a:lnTo>
                      <a:pt x="2407" y="2125"/>
                    </a:lnTo>
                    <a:lnTo>
                      <a:pt x="2408" y="2138"/>
                    </a:lnTo>
                    <a:lnTo>
                      <a:pt x="2410" y="2152"/>
                    </a:lnTo>
                    <a:lnTo>
                      <a:pt x="2414" y="2165"/>
                    </a:lnTo>
                    <a:lnTo>
                      <a:pt x="2418" y="2176"/>
                    </a:lnTo>
                    <a:lnTo>
                      <a:pt x="2424" y="2188"/>
                    </a:lnTo>
                    <a:lnTo>
                      <a:pt x="2427" y="2199"/>
                    </a:lnTo>
                    <a:lnTo>
                      <a:pt x="2431" y="2209"/>
                    </a:lnTo>
                    <a:lnTo>
                      <a:pt x="2437" y="2218"/>
                    </a:lnTo>
                    <a:lnTo>
                      <a:pt x="2431" y="2226"/>
                    </a:lnTo>
                    <a:lnTo>
                      <a:pt x="2426" y="2239"/>
                    </a:lnTo>
                    <a:lnTo>
                      <a:pt x="2422" y="2254"/>
                    </a:lnTo>
                    <a:lnTo>
                      <a:pt x="2416" y="2271"/>
                    </a:lnTo>
                    <a:lnTo>
                      <a:pt x="2412" y="2290"/>
                    </a:lnTo>
                    <a:lnTo>
                      <a:pt x="2410" y="2309"/>
                    </a:lnTo>
                    <a:lnTo>
                      <a:pt x="2407" y="2330"/>
                    </a:lnTo>
                    <a:lnTo>
                      <a:pt x="2403" y="2347"/>
                    </a:lnTo>
                    <a:lnTo>
                      <a:pt x="2399" y="2363"/>
                    </a:lnTo>
                    <a:lnTo>
                      <a:pt x="2395" y="2378"/>
                    </a:lnTo>
                    <a:lnTo>
                      <a:pt x="2389" y="2387"/>
                    </a:lnTo>
                    <a:lnTo>
                      <a:pt x="2386" y="2395"/>
                    </a:lnTo>
                    <a:lnTo>
                      <a:pt x="2380" y="2395"/>
                    </a:lnTo>
                    <a:lnTo>
                      <a:pt x="2374" y="2391"/>
                    </a:lnTo>
                    <a:lnTo>
                      <a:pt x="2367" y="2382"/>
                    </a:lnTo>
                    <a:lnTo>
                      <a:pt x="2359" y="2365"/>
                    </a:lnTo>
                    <a:lnTo>
                      <a:pt x="2348" y="2370"/>
                    </a:lnTo>
                    <a:lnTo>
                      <a:pt x="2338" y="2374"/>
                    </a:lnTo>
                    <a:lnTo>
                      <a:pt x="2329" y="2380"/>
                    </a:lnTo>
                    <a:lnTo>
                      <a:pt x="2319" y="2385"/>
                    </a:lnTo>
                    <a:lnTo>
                      <a:pt x="2308" y="2391"/>
                    </a:lnTo>
                    <a:lnTo>
                      <a:pt x="2298" y="2397"/>
                    </a:lnTo>
                    <a:lnTo>
                      <a:pt x="2289" y="2403"/>
                    </a:lnTo>
                    <a:lnTo>
                      <a:pt x="2281" y="2410"/>
                    </a:lnTo>
                    <a:lnTo>
                      <a:pt x="2275" y="2416"/>
                    </a:lnTo>
                    <a:lnTo>
                      <a:pt x="2270" y="2422"/>
                    </a:lnTo>
                    <a:lnTo>
                      <a:pt x="2266" y="2427"/>
                    </a:lnTo>
                    <a:lnTo>
                      <a:pt x="2262" y="2433"/>
                    </a:lnTo>
                    <a:lnTo>
                      <a:pt x="2258" y="2439"/>
                    </a:lnTo>
                    <a:lnTo>
                      <a:pt x="2256" y="2444"/>
                    </a:lnTo>
                    <a:lnTo>
                      <a:pt x="2256" y="2452"/>
                    </a:lnTo>
                    <a:lnTo>
                      <a:pt x="2256" y="2462"/>
                    </a:lnTo>
                    <a:lnTo>
                      <a:pt x="2262" y="2458"/>
                    </a:lnTo>
                    <a:lnTo>
                      <a:pt x="2272" y="2454"/>
                    </a:lnTo>
                    <a:lnTo>
                      <a:pt x="2279" y="2452"/>
                    </a:lnTo>
                    <a:lnTo>
                      <a:pt x="2287" y="2450"/>
                    </a:lnTo>
                    <a:lnTo>
                      <a:pt x="2294" y="2446"/>
                    </a:lnTo>
                    <a:lnTo>
                      <a:pt x="2302" y="2444"/>
                    </a:lnTo>
                    <a:lnTo>
                      <a:pt x="2310" y="2441"/>
                    </a:lnTo>
                    <a:lnTo>
                      <a:pt x="2319" y="2439"/>
                    </a:lnTo>
                    <a:lnTo>
                      <a:pt x="2325" y="2437"/>
                    </a:lnTo>
                    <a:lnTo>
                      <a:pt x="2332" y="2433"/>
                    </a:lnTo>
                    <a:lnTo>
                      <a:pt x="2340" y="2431"/>
                    </a:lnTo>
                    <a:lnTo>
                      <a:pt x="2348" y="2429"/>
                    </a:lnTo>
                    <a:lnTo>
                      <a:pt x="2355" y="2427"/>
                    </a:lnTo>
                    <a:lnTo>
                      <a:pt x="2363" y="2427"/>
                    </a:lnTo>
                    <a:lnTo>
                      <a:pt x="2372" y="2425"/>
                    </a:lnTo>
                    <a:lnTo>
                      <a:pt x="2380" y="2425"/>
                    </a:lnTo>
                    <a:lnTo>
                      <a:pt x="2380" y="2437"/>
                    </a:lnTo>
                    <a:lnTo>
                      <a:pt x="2376" y="2448"/>
                    </a:lnTo>
                    <a:lnTo>
                      <a:pt x="2367" y="2460"/>
                    </a:lnTo>
                    <a:lnTo>
                      <a:pt x="2353" y="2469"/>
                    </a:lnTo>
                    <a:lnTo>
                      <a:pt x="2340" y="2477"/>
                    </a:lnTo>
                    <a:lnTo>
                      <a:pt x="2323" y="2484"/>
                    </a:lnTo>
                    <a:lnTo>
                      <a:pt x="2306" y="2490"/>
                    </a:lnTo>
                    <a:lnTo>
                      <a:pt x="2289" y="2498"/>
                    </a:lnTo>
                    <a:lnTo>
                      <a:pt x="2270" y="2503"/>
                    </a:lnTo>
                    <a:lnTo>
                      <a:pt x="2254" y="2511"/>
                    </a:lnTo>
                    <a:lnTo>
                      <a:pt x="2241" y="2517"/>
                    </a:lnTo>
                    <a:lnTo>
                      <a:pt x="2234" y="2526"/>
                    </a:lnTo>
                    <a:lnTo>
                      <a:pt x="2226" y="2534"/>
                    </a:lnTo>
                    <a:lnTo>
                      <a:pt x="2226" y="2543"/>
                    </a:lnTo>
                    <a:lnTo>
                      <a:pt x="2230" y="2555"/>
                    </a:lnTo>
                    <a:lnTo>
                      <a:pt x="2241" y="2566"/>
                    </a:lnTo>
                    <a:lnTo>
                      <a:pt x="2249" y="2564"/>
                    </a:lnTo>
                    <a:lnTo>
                      <a:pt x="2254" y="2562"/>
                    </a:lnTo>
                    <a:lnTo>
                      <a:pt x="2262" y="2560"/>
                    </a:lnTo>
                    <a:lnTo>
                      <a:pt x="2270" y="2558"/>
                    </a:lnTo>
                    <a:lnTo>
                      <a:pt x="2277" y="2557"/>
                    </a:lnTo>
                    <a:lnTo>
                      <a:pt x="2285" y="2555"/>
                    </a:lnTo>
                    <a:lnTo>
                      <a:pt x="2291" y="2551"/>
                    </a:lnTo>
                    <a:lnTo>
                      <a:pt x="2298" y="2549"/>
                    </a:lnTo>
                    <a:lnTo>
                      <a:pt x="2304" y="2545"/>
                    </a:lnTo>
                    <a:lnTo>
                      <a:pt x="2311" y="2543"/>
                    </a:lnTo>
                    <a:lnTo>
                      <a:pt x="2319" y="2539"/>
                    </a:lnTo>
                    <a:lnTo>
                      <a:pt x="2327" y="2538"/>
                    </a:lnTo>
                    <a:lnTo>
                      <a:pt x="2332" y="2536"/>
                    </a:lnTo>
                    <a:lnTo>
                      <a:pt x="2340" y="2534"/>
                    </a:lnTo>
                    <a:lnTo>
                      <a:pt x="2348" y="2532"/>
                    </a:lnTo>
                    <a:lnTo>
                      <a:pt x="2355" y="2532"/>
                    </a:lnTo>
                    <a:lnTo>
                      <a:pt x="2355" y="2536"/>
                    </a:lnTo>
                    <a:lnTo>
                      <a:pt x="2355" y="2541"/>
                    </a:lnTo>
                    <a:lnTo>
                      <a:pt x="2353" y="2547"/>
                    </a:lnTo>
                    <a:lnTo>
                      <a:pt x="2353" y="2553"/>
                    </a:lnTo>
                    <a:lnTo>
                      <a:pt x="2349" y="2560"/>
                    </a:lnTo>
                    <a:lnTo>
                      <a:pt x="2346" y="2566"/>
                    </a:lnTo>
                    <a:lnTo>
                      <a:pt x="2340" y="2572"/>
                    </a:lnTo>
                    <a:lnTo>
                      <a:pt x="2334" y="2577"/>
                    </a:lnTo>
                    <a:lnTo>
                      <a:pt x="2327" y="2581"/>
                    </a:lnTo>
                    <a:lnTo>
                      <a:pt x="2321" y="2585"/>
                    </a:lnTo>
                    <a:lnTo>
                      <a:pt x="2313" y="2585"/>
                    </a:lnTo>
                    <a:lnTo>
                      <a:pt x="2308" y="2587"/>
                    </a:lnTo>
                    <a:lnTo>
                      <a:pt x="2302" y="2587"/>
                    </a:lnTo>
                    <a:lnTo>
                      <a:pt x="2296" y="2589"/>
                    </a:lnTo>
                    <a:lnTo>
                      <a:pt x="2291" y="2589"/>
                    </a:lnTo>
                    <a:lnTo>
                      <a:pt x="2285" y="2589"/>
                    </a:lnTo>
                    <a:lnTo>
                      <a:pt x="2279" y="2589"/>
                    </a:lnTo>
                    <a:lnTo>
                      <a:pt x="2273" y="2589"/>
                    </a:lnTo>
                    <a:lnTo>
                      <a:pt x="2268" y="2589"/>
                    </a:lnTo>
                    <a:lnTo>
                      <a:pt x="2262" y="2589"/>
                    </a:lnTo>
                    <a:lnTo>
                      <a:pt x="2256" y="2589"/>
                    </a:lnTo>
                    <a:lnTo>
                      <a:pt x="2251" y="2589"/>
                    </a:lnTo>
                    <a:lnTo>
                      <a:pt x="2239" y="2587"/>
                    </a:lnTo>
                    <a:lnTo>
                      <a:pt x="2232" y="2587"/>
                    </a:lnTo>
                    <a:lnTo>
                      <a:pt x="2234" y="2606"/>
                    </a:lnTo>
                    <a:lnTo>
                      <a:pt x="2239" y="2619"/>
                    </a:lnTo>
                    <a:lnTo>
                      <a:pt x="2245" y="2631"/>
                    </a:lnTo>
                    <a:lnTo>
                      <a:pt x="2254" y="2640"/>
                    </a:lnTo>
                    <a:lnTo>
                      <a:pt x="2264" y="2644"/>
                    </a:lnTo>
                    <a:lnTo>
                      <a:pt x="2275" y="2648"/>
                    </a:lnTo>
                    <a:lnTo>
                      <a:pt x="2287" y="2648"/>
                    </a:lnTo>
                    <a:lnTo>
                      <a:pt x="2300" y="2648"/>
                    </a:lnTo>
                    <a:lnTo>
                      <a:pt x="2313" y="2644"/>
                    </a:lnTo>
                    <a:lnTo>
                      <a:pt x="2327" y="2642"/>
                    </a:lnTo>
                    <a:lnTo>
                      <a:pt x="2342" y="2636"/>
                    </a:lnTo>
                    <a:lnTo>
                      <a:pt x="2355" y="2633"/>
                    </a:lnTo>
                    <a:lnTo>
                      <a:pt x="2370" y="2629"/>
                    </a:lnTo>
                    <a:lnTo>
                      <a:pt x="2384" y="2625"/>
                    </a:lnTo>
                    <a:lnTo>
                      <a:pt x="2395" y="2621"/>
                    </a:lnTo>
                    <a:lnTo>
                      <a:pt x="2408" y="2619"/>
                    </a:lnTo>
                    <a:lnTo>
                      <a:pt x="2399" y="2652"/>
                    </a:lnTo>
                    <a:lnTo>
                      <a:pt x="2386" y="2680"/>
                    </a:lnTo>
                    <a:lnTo>
                      <a:pt x="2367" y="2709"/>
                    </a:lnTo>
                    <a:lnTo>
                      <a:pt x="2346" y="2737"/>
                    </a:lnTo>
                    <a:lnTo>
                      <a:pt x="2323" y="2762"/>
                    </a:lnTo>
                    <a:lnTo>
                      <a:pt x="2296" y="2787"/>
                    </a:lnTo>
                    <a:lnTo>
                      <a:pt x="2268" y="2809"/>
                    </a:lnTo>
                    <a:lnTo>
                      <a:pt x="2239" y="2832"/>
                    </a:lnTo>
                    <a:lnTo>
                      <a:pt x="2207" y="2849"/>
                    </a:lnTo>
                    <a:lnTo>
                      <a:pt x="2175" y="2868"/>
                    </a:lnTo>
                    <a:lnTo>
                      <a:pt x="2142" y="2884"/>
                    </a:lnTo>
                    <a:lnTo>
                      <a:pt x="2108" y="2899"/>
                    </a:lnTo>
                    <a:lnTo>
                      <a:pt x="2074" y="2910"/>
                    </a:lnTo>
                    <a:lnTo>
                      <a:pt x="2042" y="2922"/>
                    </a:lnTo>
                    <a:lnTo>
                      <a:pt x="2009" y="2929"/>
                    </a:lnTo>
                    <a:lnTo>
                      <a:pt x="1979" y="2937"/>
                    </a:lnTo>
                    <a:lnTo>
                      <a:pt x="1967" y="2942"/>
                    </a:lnTo>
                    <a:lnTo>
                      <a:pt x="1956" y="2948"/>
                    </a:lnTo>
                    <a:lnTo>
                      <a:pt x="1945" y="2954"/>
                    </a:lnTo>
                    <a:lnTo>
                      <a:pt x="1931" y="2960"/>
                    </a:lnTo>
                    <a:lnTo>
                      <a:pt x="1920" y="2965"/>
                    </a:lnTo>
                    <a:lnTo>
                      <a:pt x="1908" y="2969"/>
                    </a:lnTo>
                    <a:lnTo>
                      <a:pt x="1897" y="2975"/>
                    </a:lnTo>
                    <a:lnTo>
                      <a:pt x="1886" y="2980"/>
                    </a:lnTo>
                    <a:lnTo>
                      <a:pt x="1874" y="2984"/>
                    </a:lnTo>
                    <a:lnTo>
                      <a:pt x="1863" y="2988"/>
                    </a:lnTo>
                    <a:lnTo>
                      <a:pt x="1851" y="2994"/>
                    </a:lnTo>
                    <a:lnTo>
                      <a:pt x="1840" y="2999"/>
                    </a:lnTo>
                    <a:lnTo>
                      <a:pt x="1829" y="3005"/>
                    </a:lnTo>
                    <a:lnTo>
                      <a:pt x="1817" y="3009"/>
                    </a:lnTo>
                    <a:lnTo>
                      <a:pt x="1806" y="3015"/>
                    </a:lnTo>
                    <a:lnTo>
                      <a:pt x="1794" y="3022"/>
                    </a:lnTo>
                    <a:lnTo>
                      <a:pt x="1794" y="3026"/>
                    </a:lnTo>
                    <a:lnTo>
                      <a:pt x="1829" y="3022"/>
                    </a:lnTo>
                    <a:lnTo>
                      <a:pt x="1865" y="3017"/>
                    </a:lnTo>
                    <a:lnTo>
                      <a:pt x="1901" y="3011"/>
                    </a:lnTo>
                    <a:lnTo>
                      <a:pt x="1937" y="3007"/>
                    </a:lnTo>
                    <a:lnTo>
                      <a:pt x="1971" y="2999"/>
                    </a:lnTo>
                    <a:lnTo>
                      <a:pt x="2005" y="2992"/>
                    </a:lnTo>
                    <a:lnTo>
                      <a:pt x="2042" y="2982"/>
                    </a:lnTo>
                    <a:lnTo>
                      <a:pt x="2076" y="2973"/>
                    </a:lnTo>
                    <a:lnTo>
                      <a:pt x="2110" y="2961"/>
                    </a:lnTo>
                    <a:lnTo>
                      <a:pt x="2144" y="2948"/>
                    </a:lnTo>
                    <a:lnTo>
                      <a:pt x="2176" y="2937"/>
                    </a:lnTo>
                    <a:lnTo>
                      <a:pt x="2211" y="2923"/>
                    </a:lnTo>
                    <a:lnTo>
                      <a:pt x="2243" y="2906"/>
                    </a:lnTo>
                    <a:lnTo>
                      <a:pt x="2275" y="2889"/>
                    </a:lnTo>
                    <a:lnTo>
                      <a:pt x="2306" y="2872"/>
                    </a:lnTo>
                    <a:lnTo>
                      <a:pt x="2338" y="2855"/>
                    </a:lnTo>
                    <a:lnTo>
                      <a:pt x="2329" y="2868"/>
                    </a:lnTo>
                    <a:lnTo>
                      <a:pt x="2321" y="2882"/>
                    </a:lnTo>
                    <a:lnTo>
                      <a:pt x="2310" y="2893"/>
                    </a:lnTo>
                    <a:lnTo>
                      <a:pt x="2300" y="2904"/>
                    </a:lnTo>
                    <a:lnTo>
                      <a:pt x="2291" y="2914"/>
                    </a:lnTo>
                    <a:lnTo>
                      <a:pt x="2281" y="2925"/>
                    </a:lnTo>
                    <a:lnTo>
                      <a:pt x="2270" y="2935"/>
                    </a:lnTo>
                    <a:lnTo>
                      <a:pt x="2258" y="2944"/>
                    </a:lnTo>
                    <a:lnTo>
                      <a:pt x="2247" y="2952"/>
                    </a:lnTo>
                    <a:lnTo>
                      <a:pt x="2235" y="2960"/>
                    </a:lnTo>
                    <a:lnTo>
                      <a:pt x="2222" y="2967"/>
                    </a:lnTo>
                    <a:lnTo>
                      <a:pt x="2211" y="2975"/>
                    </a:lnTo>
                    <a:lnTo>
                      <a:pt x="2197" y="2980"/>
                    </a:lnTo>
                    <a:lnTo>
                      <a:pt x="2186" y="2986"/>
                    </a:lnTo>
                    <a:lnTo>
                      <a:pt x="2173" y="2992"/>
                    </a:lnTo>
                    <a:lnTo>
                      <a:pt x="2159" y="2998"/>
                    </a:lnTo>
                    <a:lnTo>
                      <a:pt x="2138" y="3003"/>
                    </a:lnTo>
                    <a:lnTo>
                      <a:pt x="2118" y="3009"/>
                    </a:lnTo>
                    <a:lnTo>
                      <a:pt x="2097" y="3015"/>
                    </a:lnTo>
                    <a:lnTo>
                      <a:pt x="2074" y="3018"/>
                    </a:lnTo>
                    <a:lnTo>
                      <a:pt x="2053" y="3022"/>
                    </a:lnTo>
                    <a:lnTo>
                      <a:pt x="2030" y="3028"/>
                    </a:lnTo>
                    <a:lnTo>
                      <a:pt x="2009" y="3032"/>
                    </a:lnTo>
                    <a:lnTo>
                      <a:pt x="1988" y="3037"/>
                    </a:lnTo>
                    <a:lnTo>
                      <a:pt x="1967" y="3041"/>
                    </a:lnTo>
                    <a:lnTo>
                      <a:pt x="1946" y="3047"/>
                    </a:lnTo>
                    <a:lnTo>
                      <a:pt x="1926" y="3051"/>
                    </a:lnTo>
                    <a:lnTo>
                      <a:pt x="1907" y="3056"/>
                    </a:lnTo>
                    <a:lnTo>
                      <a:pt x="1886" y="3062"/>
                    </a:lnTo>
                    <a:lnTo>
                      <a:pt x="1869" y="3070"/>
                    </a:lnTo>
                    <a:lnTo>
                      <a:pt x="1850" y="3077"/>
                    </a:lnTo>
                    <a:lnTo>
                      <a:pt x="1832" y="3085"/>
                    </a:lnTo>
                    <a:lnTo>
                      <a:pt x="1869" y="3100"/>
                    </a:lnTo>
                    <a:lnTo>
                      <a:pt x="1903" y="3112"/>
                    </a:lnTo>
                    <a:lnTo>
                      <a:pt x="1939" y="3117"/>
                    </a:lnTo>
                    <a:lnTo>
                      <a:pt x="1975" y="3123"/>
                    </a:lnTo>
                    <a:lnTo>
                      <a:pt x="2011" y="3123"/>
                    </a:lnTo>
                    <a:lnTo>
                      <a:pt x="2047" y="3123"/>
                    </a:lnTo>
                    <a:lnTo>
                      <a:pt x="2081" y="3119"/>
                    </a:lnTo>
                    <a:lnTo>
                      <a:pt x="2119" y="3114"/>
                    </a:lnTo>
                    <a:lnTo>
                      <a:pt x="2154" y="3106"/>
                    </a:lnTo>
                    <a:lnTo>
                      <a:pt x="2190" y="3098"/>
                    </a:lnTo>
                    <a:lnTo>
                      <a:pt x="2226" y="3091"/>
                    </a:lnTo>
                    <a:lnTo>
                      <a:pt x="2260" y="3081"/>
                    </a:lnTo>
                    <a:lnTo>
                      <a:pt x="2294" y="3074"/>
                    </a:lnTo>
                    <a:lnTo>
                      <a:pt x="2330" y="3066"/>
                    </a:lnTo>
                    <a:lnTo>
                      <a:pt x="2363" y="3058"/>
                    </a:lnTo>
                    <a:lnTo>
                      <a:pt x="2399" y="3055"/>
                    </a:lnTo>
                    <a:lnTo>
                      <a:pt x="2420" y="3081"/>
                    </a:lnTo>
                    <a:lnTo>
                      <a:pt x="2441" y="3112"/>
                    </a:lnTo>
                    <a:lnTo>
                      <a:pt x="2458" y="3142"/>
                    </a:lnTo>
                    <a:lnTo>
                      <a:pt x="2477" y="3174"/>
                    </a:lnTo>
                    <a:lnTo>
                      <a:pt x="2490" y="3205"/>
                    </a:lnTo>
                    <a:lnTo>
                      <a:pt x="2503" y="3237"/>
                    </a:lnTo>
                    <a:lnTo>
                      <a:pt x="2517" y="3269"/>
                    </a:lnTo>
                    <a:lnTo>
                      <a:pt x="2528" y="3304"/>
                    </a:lnTo>
                    <a:lnTo>
                      <a:pt x="2536" y="3338"/>
                    </a:lnTo>
                    <a:lnTo>
                      <a:pt x="2545" y="3372"/>
                    </a:lnTo>
                    <a:lnTo>
                      <a:pt x="2551" y="3404"/>
                    </a:lnTo>
                    <a:lnTo>
                      <a:pt x="2559" y="3439"/>
                    </a:lnTo>
                    <a:lnTo>
                      <a:pt x="2564" y="3473"/>
                    </a:lnTo>
                    <a:lnTo>
                      <a:pt x="2568" y="3509"/>
                    </a:lnTo>
                    <a:lnTo>
                      <a:pt x="2572" y="3541"/>
                    </a:lnTo>
                    <a:lnTo>
                      <a:pt x="2576" y="3577"/>
                    </a:lnTo>
                    <a:lnTo>
                      <a:pt x="2570" y="3612"/>
                    </a:lnTo>
                    <a:lnTo>
                      <a:pt x="2564" y="3648"/>
                    </a:lnTo>
                    <a:lnTo>
                      <a:pt x="2555" y="3682"/>
                    </a:lnTo>
                    <a:lnTo>
                      <a:pt x="2545" y="3716"/>
                    </a:lnTo>
                    <a:lnTo>
                      <a:pt x="2530" y="3747"/>
                    </a:lnTo>
                    <a:lnTo>
                      <a:pt x="2517" y="3779"/>
                    </a:lnTo>
                    <a:lnTo>
                      <a:pt x="2498" y="3807"/>
                    </a:lnTo>
                    <a:lnTo>
                      <a:pt x="2481" y="3836"/>
                    </a:lnTo>
                    <a:lnTo>
                      <a:pt x="2456" y="3861"/>
                    </a:lnTo>
                    <a:lnTo>
                      <a:pt x="2433" y="3881"/>
                    </a:lnTo>
                    <a:lnTo>
                      <a:pt x="2407" y="3900"/>
                    </a:lnTo>
                    <a:lnTo>
                      <a:pt x="2378" y="3919"/>
                    </a:lnTo>
                    <a:lnTo>
                      <a:pt x="2346" y="3931"/>
                    </a:lnTo>
                    <a:lnTo>
                      <a:pt x="2311" y="3942"/>
                    </a:lnTo>
                    <a:lnTo>
                      <a:pt x="2277" y="3948"/>
                    </a:lnTo>
                    <a:lnTo>
                      <a:pt x="2239" y="3952"/>
                    </a:lnTo>
                    <a:lnTo>
                      <a:pt x="2209" y="3956"/>
                    </a:lnTo>
                    <a:lnTo>
                      <a:pt x="2182" y="3961"/>
                    </a:lnTo>
                    <a:lnTo>
                      <a:pt x="2152" y="3965"/>
                    </a:lnTo>
                    <a:lnTo>
                      <a:pt x="2121" y="3967"/>
                    </a:lnTo>
                    <a:lnTo>
                      <a:pt x="2089" y="3967"/>
                    </a:lnTo>
                    <a:lnTo>
                      <a:pt x="2059" y="3967"/>
                    </a:lnTo>
                    <a:lnTo>
                      <a:pt x="2026" y="3963"/>
                    </a:lnTo>
                    <a:lnTo>
                      <a:pt x="1998" y="3961"/>
                    </a:lnTo>
                    <a:lnTo>
                      <a:pt x="1965" y="3954"/>
                    </a:lnTo>
                    <a:lnTo>
                      <a:pt x="1937" y="3944"/>
                    </a:lnTo>
                    <a:lnTo>
                      <a:pt x="1908" y="3933"/>
                    </a:lnTo>
                    <a:lnTo>
                      <a:pt x="1884" y="3921"/>
                    </a:lnTo>
                    <a:lnTo>
                      <a:pt x="1857" y="3904"/>
                    </a:lnTo>
                    <a:lnTo>
                      <a:pt x="1834" y="3885"/>
                    </a:lnTo>
                    <a:lnTo>
                      <a:pt x="1815" y="3864"/>
                    </a:lnTo>
                    <a:lnTo>
                      <a:pt x="1798" y="3840"/>
                    </a:lnTo>
                    <a:lnTo>
                      <a:pt x="1806" y="3838"/>
                    </a:lnTo>
                    <a:lnTo>
                      <a:pt x="1815" y="3836"/>
                    </a:lnTo>
                    <a:lnTo>
                      <a:pt x="1823" y="3834"/>
                    </a:lnTo>
                    <a:lnTo>
                      <a:pt x="1832" y="3832"/>
                    </a:lnTo>
                    <a:lnTo>
                      <a:pt x="1840" y="3830"/>
                    </a:lnTo>
                    <a:lnTo>
                      <a:pt x="1851" y="3830"/>
                    </a:lnTo>
                    <a:lnTo>
                      <a:pt x="1861" y="3828"/>
                    </a:lnTo>
                    <a:lnTo>
                      <a:pt x="1870" y="3828"/>
                    </a:lnTo>
                    <a:lnTo>
                      <a:pt x="1878" y="3826"/>
                    </a:lnTo>
                    <a:lnTo>
                      <a:pt x="1889" y="3824"/>
                    </a:lnTo>
                    <a:lnTo>
                      <a:pt x="1899" y="3823"/>
                    </a:lnTo>
                    <a:lnTo>
                      <a:pt x="1908" y="3823"/>
                    </a:lnTo>
                    <a:lnTo>
                      <a:pt x="1918" y="3821"/>
                    </a:lnTo>
                    <a:lnTo>
                      <a:pt x="1927" y="3819"/>
                    </a:lnTo>
                    <a:lnTo>
                      <a:pt x="1937" y="3817"/>
                    </a:lnTo>
                    <a:lnTo>
                      <a:pt x="1946" y="3817"/>
                    </a:lnTo>
                    <a:lnTo>
                      <a:pt x="1933" y="3807"/>
                    </a:lnTo>
                    <a:lnTo>
                      <a:pt x="1922" y="3802"/>
                    </a:lnTo>
                    <a:lnTo>
                      <a:pt x="1908" y="3794"/>
                    </a:lnTo>
                    <a:lnTo>
                      <a:pt x="1895" y="3790"/>
                    </a:lnTo>
                    <a:lnTo>
                      <a:pt x="1882" y="3785"/>
                    </a:lnTo>
                    <a:lnTo>
                      <a:pt x="1869" y="3779"/>
                    </a:lnTo>
                    <a:lnTo>
                      <a:pt x="1855" y="3775"/>
                    </a:lnTo>
                    <a:lnTo>
                      <a:pt x="1840" y="3773"/>
                    </a:lnTo>
                    <a:lnTo>
                      <a:pt x="1827" y="3769"/>
                    </a:lnTo>
                    <a:lnTo>
                      <a:pt x="1812" y="3766"/>
                    </a:lnTo>
                    <a:lnTo>
                      <a:pt x="1798" y="3764"/>
                    </a:lnTo>
                    <a:lnTo>
                      <a:pt x="1783" y="3764"/>
                    </a:lnTo>
                    <a:lnTo>
                      <a:pt x="1768" y="3762"/>
                    </a:lnTo>
                    <a:lnTo>
                      <a:pt x="1753" y="3762"/>
                    </a:lnTo>
                    <a:lnTo>
                      <a:pt x="1737" y="3762"/>
                    </a:lnTo>
                    <a:lnTo>
                      <a:pt x="1722" y="3764"/>
                    </a:lnTo>
                    <a:lnTo>
                      <a:pt x="1728" y="3754"/>
                    </a:lnTo>
                    <a:lnTo>
                      <a:pt x="1734" y="3747"/>
                    </a:lnTo>
                    <a:lnTo>
                      <a:pt x="1739" y="3739"/>
                    </a:lnTo>
                    <a:lnTo>
                      <a:pt x="1747" y="3733"/>
                    </a:lnTo>
                    <a:lnTo>
                      <a:pt x="1754" y="3727"/>
                    </a:lnTo>
                    <a:lnTo>
                      <a:pt x="1764" y="3724"/>
                    </a:lnTo>
                    <a:lnTo>
                      <a:pt x="1772" y="3720"/>
                    </a:lnTo>
                    <a:lnTo>
                      <a:pt x="1781" y="3716"/>
                    </a:lnTo>
                    <a:lnTo>
                      <a:pt x="1789" y="3712"/>
                    </a:lnTo>
                    <a:lnTo>
                      <a:pt x="1798" y="3710"/>
                    </a:lnTo>
                    <a:lnTo>
                      <a:pt x="1808" y="3708"/>
                    </a:lnTo>
                    <a:lnTo>
                      <a:pt x="1817" y="3708"/>
                    </a:lnTo>
                    <a:lnTo>
                      <a:pt x="1827" y="3707"/>
                    </a:lnTo>
                    <a:lnTo>
                      <a:pt x="1838" y="3707"/>
                    </a:lnTo>
                    <a:lnTo>
                      <a:pt x="1848" y="3708"/>
                    </a:lnTo>
                    <a:lnTo>
                      <a:pt x="1859" y="3708"/>
                    </a:lnTo>
                    <a:lnTo>
                      <a:pt x="1848" y="3697"/>
                    </a:lnTo>
                    <a:lnTo>
                      <a:pt x="1834" y="3689"/>
                    </a:lnTo>
                    <a:lnTo>
                      <a:pt x="1823" y="3684"/>
                    </a:lnTo>
                    <a:lnTo>
                      <a:pt x="1810" y="3678"/>
                    </a:lnTo>
                    <a:lnTo>
                      <a:pt x="1796" y="3674"/>
                    </a:lnTo>
                    <a:lnTo>
                      <a:pt x="1781" y="3672"/>
                    </a:lnTo>
                    <a:lnTo>
                      <a:pt x="1768" y="3670"/>
                    </a:lnTo>
                    <a:lnTo>
                      <a:pt x="1753" y="3670"/>
                    </a:lnTo>
                    <a:lnTo>
                      <a:pt x="1735" y="3669"/>
                    </a:lnTo>
                    <a:lnTo>
                      <a:pt x="1722" y="3669"/>
                    </a:lnTo>
                    <a:lnTo>
                      <a:pt x="1705" y="3669"/>
                    </a:lnTo>
                    <a:lnTo>
                      <a:pt x="1690" y="3669"/>
                    </a:lnTo>
                    <a:lnTo>
                      <a:pt x="1677" y="3669"/>
                    </a:lnTo>
                    <a:lnTo>
                      <a:pt x="1661" y="3667"/>
                    </a:lnTo>
                    <a:lnTo>
                      <a:pt x="1646" y="3665"/>
                    </a:lnTo>
                    <a:lnTo>
                      <a:pt x="1635" y="3663"/>
                    </a:lnTo>
                    <a:lnTo>
                      <a:pt x="1644" y="3655"/>
                    </a:lnTo>
                    <a:lnTo>
                      <a:pt x="1654" y="3650"/>
                    </a:lnTo>
                    <a:lnTo>
                      <a:pt x="1667" y="3644"/>
                    </a:lnTo>
                    <a:lnTo>
                      <a:pt x="1678" y="3640"/>
                    </a:lnTo>
                    <a:lnTo>
                      <a:pt x="1690" y="3634"/>
                    </a:lnTo>
                    <a:lnTo>
                      <a:pt x="1701" y="3629"/>
                    </a:lnTo>
                    <a:lnTo>
                      <a:pt x="1713" y="3623"/>
                    </a:lnTo>
                    <a:lnTo>
                      <a:pt x="1726" y="3621"/>
                    </a:lnTo>
                    <a:lnTo>
                      <a:pt x="1737" y="3615"/>
                    </a:lnTo>
                    <a:lnTo>
                      <a:pt x="1751" y="3613"/>
                    </a:lnTo>
                    <a:lnTo>
                      <a:pt x="1762" y="3610"/>
                    </a:lnTo>
                    <a:lnTo>
                      <a:pt x="1775" y="3608"/>
                    </a:lnTo>
                    <a:lnTo>
                      <a:pt x="1789" y="3604"/>
                    </a:lnTo>
                    <a:lnTo>
                      <a:pt x="1802" y="3604"/>
                    </a:lnTo>
                    <a:lnTo>
                      <a:pt x="1815" y="3602"/>
                    </a:lnTo>
                    <a:lnTo>
                      <a:pt x="1829" y="3602"/>
                    </a:lnTo>
                    <a:lnTo>
                      <a:pt x="1813" y="3591"/>
                    </a:lnTo>
                    <a:lnTo>
                      <a:pt x="1798" y="3581"/>
                    </a:lnTo>
                    <a:lnTo>
                      <a:pt x="1781" y="3574"/>
                    </a:lnTo>
                    <a:lnTo>
                      <a:pt x="1766" y="3568"/>
                    </a:lnTo>
                    <a:lnTo>
                      <a:pt x="1749" y="3562"/>
                    </a:lnTo>
                    <a:lnTo>
                      <a:pt x="1732" y="3558"/>
                    </a:lnTo>
                    <a:lnTo>
                      <a:pt x="1715" y="3555"/>
                    </a:lnTo>
                    <a:lnTo>
                      <a:pt x="1697" y="3551"/>
                    </a:lnTo>
                    <a:lnTo>
                      <a:pt x="1678" y="3547"/>
                    </a:lnTo>
                    <a:lnTo>
                      <a:pt x="1661" y="3541"/>
                    </a:lnTo>
                    <a:lnTo>
                      <a:pt x="1644" y="3537"/>
                    </a:lnTo>
                    <a:lnTo>
                      <a:pt x="1627" y="3532"/>
                    </a:lnTo>
                    <a:lnTo>
                      <a:pt x="1610" y="3524"/>
                    </a:lnTo>
                    <a:lnTo>
                      <a:pt x="1595" y="3516"/>
                    </a:lnTo>
                    <a:lnTo>
                      <a:pt x="1580" y="3507"/>
                    </a:lnTo>
                    <a:lnTo>
                      <a:pt x="1566" y="3496"/>
                    </a:lnTo>
                    <a:lnTo>
                      <a:pt x="1574" y="3490"/>
                    </a:lnTo>
                    <a:lnTo>
                      <a:pt x="1581" y="3488"/>
                    </a:lnTo>
                    <a:lnTo>
                      <a:pt x="1589" y="3484"/>
                    </a:lnTo>
                    <a:lnTo>
                      <a:pt x="1599" y="3482"/>
                    </a:lnTo>
                    <a:lnTo>
                      <a:pt x="1606" y="3478"/>
                    </a:lnTo>
                    <a:lnTo>
                      <a:pt x="1616" y="3477"/>
                    </a:lnTo>
                    <a:lnTo>
                      <a:pt x="1625" y="3475"/>
                    </a:lnTo>
                    <a:lnTo>
                      <a:pt x="1635" y="3475"/>
                    </a:lnTo>
                    <a:lnTo>
                      <a:pt x="1642" y="3473"/>
                    </a:lnTo>
                    <a:lnTo>
                      <a:pt x="1652" y="3471"/>
                    </a:lnTo>
                    <a:lnTo>
                      <a:pt x="1661" y="3469"/>
                    </a:lnTo>
                    <a:lnTo>
                      <a:pt x="1669" y="3469"/>
                    </a:lnTo>
                    <a:lnTo>
                      <a:pt x="1678" y="3469"/>
                    </a:lnTo>
                    <a:lnTo>
                      <a:pt x="1686" y="3467"/>
                    </a:lnTo>
                    <a:lnTo>
                      <a:pt x="1696" y="3467"/>
                    </a:lnTo>
                    <a:lnTo>
                      <a:pt x="1705" y="3467"/>
                    </a:lnTo>
                    <a:lnTo>
                      <a:pt x="1694" y="3456"/>
                    </a:lnTo>
                    <a:lnTo>
                      <a:pt x="1682" y="3448"/>
                    </a:lnTo>
                    <a:lnTo>
                      <a:pt x="1669" y="3440"/>
                    </a:lnTo>
                    <a:lnTo>
                      <a:pt x="1656" y="3439"/>
                    </a:lnTo>
                    <a:lnTo>
                      <a:pt x="1640" y="3437"/>
                    </a:lnTo>
                    <a:lnTo>
                      <a:pt x="1625" y="3437"/>
                    </a:lnTo>
                    <a:lnTo>
                      <a:pt x="1610" y="3437"/>
                    </a:lnTo>
                    <a:lnTo>
                      <a:pt x="1595" y="3439"/>
                    </a:lnTo>
                    <a:lnTo>
                      <a:pt x="1578" y="3439"/>
                    </a:lnTo>
                    <a:lnTo>
                      <a:pt x="1562" y="3440"/>
                    </a:lnTo>
                    <a:lnTo>
                      <a:pt x="1545" y="3440"/>
                    </a:lnTo>
                    <a:lnTo>
                      <a:pt x="1530" y="3442"/>
                    </a:lnTo>
                    <a:lnTo>
                      <a:pt x="1515" y="3440"/>
                    </a:lnTo>
                    <a:lnTo>
                      <a:pt x="1500" y="3439"/>
                    </a:lnTo>
                    <a:lnTo>
                      <a:pt x="1486" y="3433"/>
                    </a:lnTo>
                    <a:lnTo>
                      <a:pt x="1475" y="3427"/>
                    </a:lnTo>
                    <a:lnTo>
                      <a:pt x="1481" y="3416"/>
                    </a:lnTo>
                    <a:lnTo>
                      <a:pt x="1490" y="3408"/>
                    </a:lnTo>
                    <a:lnTo>
                      <a:pt x="1500" y="3399"/>
                    </a:lnTo>
                    <a:lnTo>
                      <a:pt x="1511" y="3395"/>
                    </a:lnTo>
                    <a:lnTo>
                      <a:pt x="1521" y="3389"/>
                    </a:lnTo>
                    <a:lnTo>
                      <a:pt x="1532" y="3387"/>
                    </a:lnTo>
                    <a:lnTo>
                      <a:pt x="1543" y="3385"/>
                    </a:lnTo>
                    <a:lnTo>
                      <a:pt x="1557" y="3383"/>
                    </a:lnTo>
                    <a:lnTo>
                      <a:pt x="1568" y="3380"/>
                    </a:lnTo>
                    <a:lnTo>
                      <a:pt x="1580" y="3378"/>
                    </a:lnTo>
                    <a:lnTo>
                      <a:pt x="1589" y="3374"/>
                    </a:lnTo>
                    <a:lnTo>
                      <a:pt x="1600" y="3370"/>
                    </a:lnTo>
                    <a:lnTo>
                      <a:pt x="1610" y="3363"/>
                    </a:lnTo>
                    <a:lnTo>
                      <a:pt x="1620" y="3355"/>
                    </a:lnTo>
                    <a:lnTo>
                      <a:pt x="1627" y="3345"/>
                    </a:lnTo>
                    <a:lnTo>
                      <a:pt x="1635" y="3336"/>
                    </a:lnTo>
                    <a:lnTo>
                      <a:pt x="1612" y="3332"/>
                    </a:lnTo>
                    <a:lnTo>
                      <a:pt x="1589" y="3332"/>
                    </a:lnTo>
                    <a:lnTo>
                      <a:pt x="1568" y="3332"/>
                    </a:lnTo>
                    <a:lnTo>
                      <a:pt x="1545" y="3336"/>
                    </a:lnTo>
                    <a:lnTo>
                      <a:pt x="1524" y="3338"/>
                    </a:lnTo>
                    <a:lnTo>
                      <a:pt x="1502" y="3340"/>
                    </a:lnTo>
                    <a:lnTo>
                      <a:pt x="1481" y="3344"/>
                    </a:lnTo>
                    <a:lnTo>
                      <a:pt x="1460" y="3347"/>
                    </a:lnTo>
                    <a:lnTo>
                      <a:pt x="1437" y="3349"/>
                    </a:lnTo>
                    <a:lnTo>
                      <a:pt x="1414" y="3351"/>
                    </a:lnTo>
                    <a:lnTo>
                      <a:pt x="1391" y="3353"/>
                    </a:lnTo>
                    <a:lnTo>
                      <a:pt x="1370" y="3355"/>
                    </a:lnTo>
                    <a:lnTo>
                      <a:pt x="1346" y="3355"/>
                    </a:lnTo>
                    <a:lnTo>
                      <a:pt x="1325" y="3355"/>
                    </a:lnTo>
                    <a:lnTo>
                      <a:pt x="1300" y="3355"/>
                    </a:lnTo>
                    <a:lnTo>
                      <a:pt x="1279" y="3353"/>
                    </a:lnTo>
                    <a:lnTo>
                      <a:pt x="1287" y="3342"/>
                    </a:lnTo>
                    <a:lnTo>
                      <a:pt x="1296" y="3332"/>
                    </a:lnTo>
                    <a:lnTo>
                      <a:pt x="1308" y="3323"/>
                    </a:lnTo>
                    <a:lnTo>
                      <a:pt x="1321" y="3317"/>
                    </a:lnTo>
                    <a:lnTo>
                      <a:pt x="1334" y="3307"/>
                    </a:lnTo>
                    <a:lnTo>
                      <a:pt x="1350" y="3304"/>
                    </a:lnTo>
                    <a:lnTo>
                      <a:pt x="1363" y="3298"/>
                    </a:lnTo>
                    <a:lnTo>
                      <a:pt x="1380" y="3294"/>
                    </a:lnTo>
                    <a:lnTo>
                      <a:pt x="1395" y="3290"/>
                    </a:lnTo>
                    <a:lnTo>
                      <a:pt x="1412" y="3286"/>
                    </a:lnTo>
                    <a:lnTo>
                      <a:pt x="1429" y="3285"/>
                    </a:lnTo>
                    <a:lnTo>
                      <a:pt x="1447" y="3281"/>
                    </a:lnTo>
                    <a:lnTo>
                      <a:pt x="1462" y="3279"/>
                    </a:lnTo>
                    <a:lnTo>
                      <a:pt x="1479" y="3275"/>
                    </a:lnTo>
                    <a:lnTo>
                      <a:pt x="1494" y="3273"/>
                    </a:lnTo>
                    <a:lnTo>
                      <a:pt x="1511" y="3271"/>
                    </a:lnTo>
                    <a:lnTo>
                      <a:pt x="1498" y="3260"/>
                    </a:lnTo>
                    <a:lnTo>
                      <a:pt x="1486" y="3252"/>
                    </a:lnTo>
                    <a:lnTo>
                      <a:pt x="1471" y="3245"/>
                    </a:lnTo>
                    <a:lnTo>
                      <a:pt x="1458" y="3241"/>
                    </a:lnTo>
                    <a:lnTo>
                      <a:pt x="1443" y="3237"/>
                    </a:lnTo>
                    <a:lnTo>
                      <a:pt x="1426" y="3237"/>
                    </a:lnTo>
                    <a:lnTo>
                      <a:pt x="1408" y="3235"/>
                    </a:lnTo>
                    <a:lnTo>
                      <a:pt x="1391" y="3237"/>
                    </a:lnTo>
                    <a:lnTo>
                      <a:pt x="1374" y="3237"/>
                    </a:lnTo>
                    <a:lnTo>
                      <a:pt x="1355" y="3237"/>
                    </a:lnTo>
                    <a:lnTo>
                      <a:pt x="1336" y="3237"/>
                    </a:lnTo>
                    <a:lnTo>
                      <a:pt x="1319" y="3237"/>
                    </a:lnTo>
                    <a:lnTo>
                      <a:pt x="1300" y="3237"/>
                    </a:lnTo>
                    <a:lnTo>
                      <a:pt x="1283" y="3235"/>
                    </a:lnTo>
                    <a:lnTo>
                      <a:pt x="1266" y="3231"/>
                    </a:lnTo>
                    <a:lnTo>
                      <a:pt x="1251" y="3229"/>
                    </a:lnTo>
                    <a:lnTo>
                      <a:pt x="1251" y="3222"/>
                    </a:lnTo>
                    <a:lnTo>
                      <a:pt x="1251" y="3216"/>
                    </a:lnTo>
                    <a:lnTo>
                      <a:pt x="1253" y="3210"/>
                    </a:lnTo>
                    <a:lnTo>
                      <a:pt x="1256" y="3207"/>
                    </a:lnTo>
                    <a:lnTo>
                      <a:pt x="1262" y="3201"/>
                    </a:lnTo>
                    <a:lnTo>
                      <a:pt x="1272" y="3197"/>
                    </a:lnTo>
                    <a:lnTo>
                      <a:pt x="1275" y="3195"/>
                    </a:lnTo>
                    <a:lnTo>
                      <a:pt x="1281" y="3193"/>
                    </a:lnTo>
                    <a:lnTo>
                      <a:pt x="1287" y="3193"/>
                    </a:lnTo>
                    <a:lnTo>
                      <a:pt x="1293" y="3193"/>
                    </a:lnTo>
                    <a:lnTo>
                      <a:pt x="1298" y="3193"/>
                    </a:lnTo>
                    <a:lnTo>
                      <a:pt x="1304" y="3193"/>
                    </a:lnTo>
                    <a:lnTo>
                      <a:pt x="1310" y="3193"/>
                    </a:lnTo>
                    <a:lnTo>
                      <a:pt x="1315" y="3193"/>
                    </a:lnTo>
                    <a:lnTo>
                      <a:pt x="1325" y="3190"/>
                    </a:lnTo>
                    <a:lnTo>
                      <a:pt x="1332" y="3188"/>
                    </a:lnTo>
                    <a:lnTo>
                      <a:pt x="1338" y="3182"/>
                    </a:lnTo>
                    <a:lnTo>
                      <a:pt x="1342" y="3174"/>
                    </a:lnTo>
                    <a:lnTo>
                      <a:pt x="1317" y="3169"/>
                    </a:lnTo>
                    <a:lnTo>
                      <a:pt x="1294" y="3165"/>
                    </a:lnTo>
                    <a:lnTo>
                      <a:pt x="1270" y="3157"/>
                    </a:lnTo>
                    <a:lnTo>
                      <a:pt x="1249" y="3150"/>
                    </a:lnTo>
                    <a:lnTo>
                      <a:pt x="1226" y="3138"/>
                    </a:lnTo>
                    <a:lnTo>
                      <a:pt x="1205" y="3127"/>
                    </a:lnTo>
                    <a:lnTo>
                      <a:pt x="1184" y="3115"/>
                    </a:lnTo>
                    <a:lnTo>
                      <a:pt x="1163" y="3106"/>
                    </a:lnTo>
                    <a:lnTo>
                      <a:pt x="1142" y="3093"/>
                    </a:lnTo>
                    <a:lnTo>
                      <a:pt x="1120" y="3079"/>
                    </a:lnTo>
                    <a:lnTo>
                      <a:pt x="1099" y="3066"/>
                    </a:lnTo>
                    <a:lnTo>
                      <a:pt x="1080" y="3055"/>
                    </a:lnTo>
                    <a:lnTo>
                      <a:pt x="1057" y="3041"/>
                    </a:lnTo>
                    <a:lnTo>
                      <a:pt x="1038" y="3032"/>
                    </a:lnTo>
                    <a:lnTo>
                      <a:pt x="1015" y="3020"/>
                    </a:lnTo>
                    <a:lnTo>
                      <a:pt x="994" y="3011"/>
                    </a:lnTo>
                    <a:lnTo>
                      <a:pt x="990" y="3018"/>
                    </a:lnTo>
                    <a:lnTo>
                      <a:pt x="988" y="3026"/>
                    </a:lnTo>
                    <a:lnTo>
                      <a:pt x="988" y="3034"/>
                    </a:lnTo>
                    <a:lnTo>
                      <a:pt x="988" y="3041"/>
                    </a:lnTo>
                    <a:lnTo>
                      <a:pt x="988" y="3051"/>
                    </a:lnTo>
                    <a:lnTo>
                      <a:pt x="992" y="3060"/>
                    </a:lnTo>
                    <a:lnTo>
                      <a:pt x="994" y="3068"/>
                    </a:lnTo>
                    <a:lnTo>
                      <a:pt x="998" y="3077"/>
                    </a:lnTo>
                    <a:lnTo>
                      <a:pt x="1000" y="3085"/>
                    </a:lnTo>
                    <a:lnTo>
                      <a:pt x="1004" y="3095"/>
                    </a:lnTo>
                    <a:lnTo>
                      <a:pt x="1005" y="3102"/>
                    </a:lnTo>
                    <a:lnTo>
                      <a:pt x="1009" y="3110"/>
                    </a:lnTo>
                    <a:lnTo>
                      <a:pt x="1009" y="3115"/>
                    </a:lnTo>
                    <a:lnTo>
                      <a:pt x="1011" y="3123"/>
                    </a:lnTo>
                    <a:lnTo>
                      <a:pt x="1011" y="3129"/>
                    </a:lnTo>
                    <a:lnTo>
                      <a:pt x="1013" y="3136"/>
                    </a:lnTo>
                    <a:lnTo>
                      <a:pt x="1009" y="3144"/>
                    </a:lnTo>
                    <a:lnTo>
                      <a:pt x="1004" y="3150"/>
                    </a:lnTo>
                    <a:lnTo>
                      <a:pt x="998" y="3152"/>
                    </a:lnTo>
                    <a:lnTo>
                      <a:pt x="992" y="3153"/>
                    </a:lnTo>
                    <a:lnTo>
                      <a:pt x="985" y="3155"/>
                    </a:lnTo>
                    <a:lnTo>
                      <a:pt x="977" y="3157"/>
                    </a:lnTo>
                    <a:lnTo>
                      <a:pt x="971" y="3142"/>
                    </a:lnTo>
                    <a:lnTo>
                      <a:pt x="967" y="3125"/>
                    </a:lnTo>
                    <a:lnTo>
                      <a:pt x="964" y="3110"/>
                    </a:lnTo>
                    <a:lnTo>
                      <a:pt x="962" y="3095"/>
                    </a:lnTo>
                    <a:lnTo>
                      <a:pt x="958" y="3077"/>
                    </a:lnTo>
                    <a:lnTo>
                      <a:pt x="956" y="3062"/>
                    </a:lnTo>
                    <a:lnTo>
                      <a:pt x="954" y="3045"/>
                    </a:lnTo>
                    <a:lnTo>
                      <a:pt x="952" y="3030"/>
                    </a:lnTo>
                    <a:lnTo>
                      <a:pt x="947" y="3015"/>
                    </a:lnTo>
                    <a:lnTo>
                      <a:pt x="943" y="2998"/>
                    </a:lnTo>
                    <a:lnTo>
                      <a:pt x="937" y="2984"/>
                    </a:lnTo>
                    <a:lnTo>
                      <a:pt x="929" y="2971"/>
                    </a:lnTo>
                    <a:lnTo>
                      <a:pt x="922" y="2956"/>
                    </a:lnTo>
                    <a:lnTo>
                      <a:pt x="912" y="2944"/>
                    </a:lnTo>
                    <a:lnTo>
                      <a:pt x="899" y="2933"/>
                    </a:lnTo>
                    <a:lnTo>
                      <a:pt x="884" y="2923"/>
                    </a:lnTo>
                    <a:lnTo>
                      <a:pt x="880" y="2929"/>
                    </a:lnTo>
                    <a:lnTo>
                      <a:pt x="876" y="2937"/>
                    </a:lnTo>
                    <a:lnTo>
                      <a:pt x="874" y="2944"/>
                    </a:lnTo>
                    <a:lnTo>
                      <a:pt x="874" y="2952"/>
                    </a:lnTo>
                    <a:lnTo>
                      <a:pt x="872" y="2961"/>
                    </a:lnTo>
                    <a:lnTo>
                      <a:pt x="874" y="2971"/>
                    </a:lnTo>
                    <a:lnTo>
                      <a:pt x="874" y="2980"/>
                    </a:lnTo>
                    <a:lnTo>
                      <a:pt x="876" y="2990"/>
                    </a:lnTo>
                    <a:lnTo>
                      <a:pt x="878" y="2999"/>
                    </a:lnTo>
                    <a:lnTo>
                      <a:pt x="880" y="3009"/>
                    </a:lnTo>
                    <a:lnTo>
                      <a:pt x="882" y="3018"/>
                    </a:lnTo>
                    <a:lnTo>
                      <a:pt x="886" y="3028"/>
                    </a:lnTo>
                    <a:lnTo>
                      <a:pt x="888" y="3037"/>
                    </a:lnTo>
                    <a:lnTo>
                      <a:pt x="891" y="3047"/>
                    </a:lnTo>
                    <a:lnTo>
                      <a:pt x="893" y="3056"/>
                    </a:lnTo>
                    <a:lnTo>
                      <a:pt x="895" y="3064"/>
                    </a:lnTo>
                    <a:lnTo>
                      <a:pt x="895" y="3072"/>
                    </a:lnTo>
                    <a:lnTo>
                      <a:pt x="895" y="3081"/>
                    </a:lnTo>
                    <a:lnTo>
                      <a:pt x="895" y="3089"/>
                    </a:lnTo>
                    <a:lnTo>
                      <a:pt x="893" y="3095"/>
                    </a:lnTo>
                    <a:lnTo>
                      <a:pt x="888" y="3098"/>
                    </a:lnTo>
                    <a:lnTo>
                      <a:pt x="884" y="3102"/>
                    </a:lnTo>
                    <a:lnTo>
                      <a:pt x="878" y="3104"/>
                    </a:lnTo>
                    <a:lnTo>
                      <a:pt x="871" y="3104"/>
                    </a:lnTo>
                    <a:lnTo>
                      <a:pt x="861" y="3087"/>
                    </a:lnTo>
                    <a:lnTo>
                      <a:pt x="855" y="3070"/>
                    </a:lnTo>
                    <a:lnTo>
                      <a:pt x="850" y="3053"/>
                    </a:lnTo>
                    <a:lnTo>
                      <a:pt x="846" y="3036"/>
                    </a:lnTo>
                    <a:lnTo>
                      <a:pt x="842" y="3017"/>
                    </a:lnTo>
                    <a:lnTo>
                      <a:pt x="838" y="2998"/>
                    </a:lnTo>
                    <a:lnTo>
                      <a:pt x="834" y="2979"/>
                    </a:lnTo>
                    <a:lnTo>
                      <a:pt x="832" y="2961"/>
                    </a:lnTo>
                    <a:lnTo>
                      <a:pt x="827" y="2942"/>
                    </a:lnTo>
                    <a:lnTo>
                      <a:pt x="823" y="2923"/>
                    </a:lnTo>
                    <a:lnTo>
                      <a:pt x="815" y="2906"/>
                    </a:lnTo>
                    <a:lnTo>
                      <a:pt x="810" y="2891"/>
                    </a:lnTo>
                    <a:lnTo>
                      <a:pt x="798" y="2874"/>
                    </a:lnTo>
                    <a:lnTo>
                      <a:pt x="787" y="2861"/>
                    </a:lnTo>
                    <a:lnTo>
                      <a:pt x="774" y="2847"/>
                    </a:lnTo>
                    <a:lnTo>
                      <a:pt x="756" y="2838"/>
                    </a:lnTo>
                    <a:lnTo>
                      <a:pt x="753" y="2846"/>
                    </a:lnTo>
                    <a:lnTo>
                      <a:pt x="753" y="2853"/>
                    </a:lnTo>
                    <a:lnTo>
                      <a:pt x="751" y="2863"/>
                    </a:lnTo>
                    <a:lnTo>
                      <a:pt x="753" y="2874"/>
                    </a:lnTo>
                    <a:lnTo>
                      <a:pt x="753" y="2885"/>
                    </a:lnTo>
                    <a:lnTo>
                      <a:pt x="755" y="2895"/>
                    </a:lnTo>
                    <a:lnTo>
                      <a:pt x="756" y="2906"/>
                    </a:lnTo>
                    <a:lnTo>
                      <a:pt x="758" y="2918"/>
                    </a:lnTo>
                    <a:lnTo>
                      <a:pt x="758" y="2927"/>
                    </a:lnTo>
                    <a:lnTo>
                      <a:pt x="758" y="2939"/>
                    </a:lnTo>
                    <a:lnTo>
                      <a:pt x="758" y="2948"/>
                    </a:lnTo>
                    <a:lnTo>
                      <a:pt x="756" y="2958"/>
                    </a:lnTo>
                    <a:lnTo>
                      <a:pt x="753" y="2965"/>
                    </a:lnTo>
                    <a:lnTo>
                      <a:pt x="749" y="2975"/>
                    </a:lnTo>
                    <a:lnTo>
                      <a:pt x="741" y="2980"/>
                    </a:lnTo>
                    <a:lnTo>
                      <a:pt x="736" y="2986"/>
                    </a:lnTo>
                    <a:lnTo>
                      <a:pt x="730" y="2969"/>
                    </a:lnTo>
                    <a:lnTo>
                      <a:pt x="728" y="2952"/>
                    </a:lnTo>
                    <a:lnTo>
                      <a:pt x="726" y="2935"/>
                    </a:lnTo>
                    <a:lnTo>
                      <a:pt x="724" y="2918"/>
                    </a:lnTo>
                    <a:lnTo>
                      <a:pt x="720" y="2901"/>
                    </a:lnTo>
                    <a:lnTo>
                      <a:pt x="718" y="2884"/>
                    </a:lnTo>
                    <a:lnTo>
                      <a:pt x="715" y="2865"/>
                    </a:lnTo>
                    <a:lnTo>
                      <a:pt x="713" y="2849"/>
                    </a:lnTo>
                    <a:lnTo>
                      <a:pt x="707" y="2832"/>
                    </a:lnTo>
                    <a:lnTo>
                      <a:pt x="701" y="2815"/>
                    </a:lnTo>
                    <a:lnTo>
                      <a:pt x="696" y="2800"/>
                    </a:lnTo>
                    <a:lnTo>
                      <a:pt x="688" y="2785"/>
                    </a:lnTo>
                    <a:lnTo>
                      <a:pt x="679" y="2769"/>
                    </a:lnTo>
                    <a:lnTo>
                      <a:pt x="667" y="2756"/>
                    </a:lnTo>
                    <a:lnTo>
                      <a:pt x="654" y="2743"/>
                    </a:lnTo>
                    <a:lnTo>
                      <a:pt x="639" y="2731"/>
                    </a:lnTo>
                    <a:lnTo>
                      <a:pt x="637" y="2739"/>
                    </a:lnTo>
                    <a:lnTo>
                      <a:pt x="635" y="2749"/>
                    </a:lnTo>
                    <a:lnTo>
                      <a:pt x="635" y="2756"/>
                    </a:lnTo>
                    <a:lnTo>
                      <a:pt x="635" y="2766"/>
                    </a:lnTo>
                    <a:lnTo>
                      <a:pt x="635" y="2775"/>
                    </a:lnTo>
                    <a:lnTo>
                      <a:pt x="637" y="2785"/>
                    </a:lnTo>
                    <a:lnTo>
                      <a:pt x="637" y="2792"/>
                    </a:lnTo>
                    <a:lnTo>
                      <a:pt x="639" y="2802"/>
                    </a:lnTo>
                    <a:lnTo>
                      <a:pt x="640" y="2811"/>
                    </a:lnTo>
                    <a:lnTo>
                      <a:pt x="642" y="2821"/>
                    </a:lnTo>
                    <a:lnTo>
                      <a:pt x="644" y="2828"/>
                    </a:lnTo>
                    <a:lnTo>
                      <a:pt x="648" y="2838"/>
                    </a:lnTo>
                    <a:lnTo>
                      <a:pt x="650" y="2846"/>
                    </a:lnTo>
                    <a:lnTo>
                      <a:pt x="652" y="2855"/>
                    </a:lnTo>
                    <a:lnTo>
                      <a:pt x="654" y="2863"/>
                    </a:lnTo>
                    <a:lnTo>
                      <a:pt x="658" y="2874"/>
                    </a:lnTo>
                    <a:lnTo>
                      <a:pt x="648" y="2876"/>
                    </a:lnTo>
                    <a:lnTo>
                      <a:pt x="640" y="2878"/>
                    </a:lnTo>
                    <a:lnTo>
                      <a:pt x="635" y="2878"/>
                    </a:lnTo>
                    <a:lnTo>
                      <a:pt x="629" y="2878"/>
                    </a:lnTo>
                    <a:lnTo>
                      <a:pt x="620" y="2874"/>
                    </a:lnTo>
                    <a:lnTo>
                      <a:pt x="614" y="2865"/>
                    </a:lnTo>
                    <a:lnTo>
                      <a:pt x="608" y="2857"/>
                    </a:lnTo>
                    <a:lnTo>
                      <a:pt x="606" y="2847"/>
                    </a:lnTo>
                    <a:lnTo>
                      <a:pt x="602" y="2834"/>
                    </a:lnTo>
                    <a:lnTo>
                      <a:pt x="601" y="2823"/>
                    </a:lnTo>
                    <a:lnTo>
                      <a:pt x="597" y="2807"/>
                    </a:lnTo>
                    <a:lnTo>
                      <a:pt x="595" y="2794"/>
                    </a:lnTo>
                    <a:lnTo>
                      <a:pt x="593" y="2779"/>
                    </a:lnTo>
                    <a:lnTo>
                      <a:pt x="593" y="2764"/>
                    </a:lnTo>
                    <a:lnTo>
                      <a:pt x="591" y="2749"/>
                    </a:lnTo>
                    <a:lnTo>
                      <a:pt x="589" y="2733"/>
                    </a:lnTo>
                    <a:lnTo>
                      <a:pt x="587" y="2718"/>
                    </a:lnTo>
                    <a:lnTo>
                      <a:pt x="585" y="2705"/>
                    </a:lnTo>
                    <a:lnTo>
                      <a:pt x="583" y="2692"/>
                    </a:lnTo>
                    <a:lnTo>
                      <a:pt x="582" y="2680"/>
                    </a:lnTo>
                    <a:lnTo>
                      <a:pt x="578" y="2671"/>
                    </a:lnTo>
                    <a:lnTo>
                      <a:pt x="576" y="2663"/>
                    </a:lnTo>
                    <a:lnTo>
                      <a:pt x="566" y="2655"/>
                    </a:lnTo>
                    <a:lnTo>
                      <a:pt x="561" y="2650"/>
                    </a:lnTo>
                    <a:lnTo>
                      <a:pt x="551" y="2642"/>
                    </a:lnTo>
                    <a:lnTo>
                      <a:pt x="545" y="2633"/>
                    </a:lnTo>
                    <a:lnTo>
                      <a:pt x="538" y="2625"/>
                    </a:lnTo>
                    <a:lnTo>
                      <a:pt x="530" y="2619"/>
                    </a:lnTo>
                    <a:lnTo>
                      <a:pt x="523" y="2616"/>
                    </a:lnTo>
                    <a:lnTo>
                      <a:pt x="515" y="2614"/>
                    </a:lnTo>
                    <a:lnTo>
                      <a:pt x="513" y="2621"/>
                    </a:lnTo>
                    <a:lnTo>
                      <a:pt x="513" y="2629"/>
                    </a:lnTo>
                    <a:lnTo>
                      <a:pt x="511" y="2636"/>
                    </a:lnTo>
                    <a:lnTo>
                      <a:pt x="509" y="2646"/>
                    </a:lnTo>
                    <a:lnTo>
                      <a:pt x="507" y="2654"/>
                    </a:lnTo>
                    <a:lnTo>
                      <a:pt x="506" y="2661"/>
                    </a:lnTo>
                    <a:lnTo>
                      <a:pt x="504" y="2669"/>
                    </a:lnTo>
                    <a:lnTo>
                      <a:pt x="502" y="2676"/>
                    </a:lnTo>
                    <a:lnTo>
                      <a:pt x="500" y="2686"/>
                    </a:lnTo>
                    <a:lnTo>
                      <a:pt x="500" y="2693"/>
                    </a:lnTo>
                    <a:lnTo>
                      <a:pt x="498" y="2701"/>
                    </a:lnTo>
                    <a:lnTo>
                      <a:pt x="496" y="2711"/>
                    </a:lnTo>
                    <a:lnTo>
                      <a:pt x="496" y="2718"/>
                    </a:lnTo>
                    <a:lnTo>
                      <a:pt x="496" y="2728"/>
                    </a:lnTo>
                    <a:lnTo>
                      <a:pt x="496" y="2737"/>
                    </a:lnTo>
                    <a:lnTo>
                      <a:pt x="496" y="2745"/>
                    </a:lnTo>
                    <a:lnTo>
                      <a:pt x="487" y="2731"/>
                    </a:lnTo>
                    <a:lnTo>
                      <a:pt x="481" y="2716"/>
                    </a:lnTo>
                    <a:lnTo>
                      <a:pt x="477" y="2699"/>
                    </a:lnTo>
                    <a:lnTo>
                      <a:pt x="475" y="2680"/>
                    </a:lnTo>
                    <a:lnTo>
                      <a:pt x="473" y="2659"/>
                    </a:lnTo>
                    <a:lnTo>
                      <a:pt x="473" y="2640"/>
                    </a:lnTo>
                    <a:lnTo>
                      <a:pt x="473" y="2617"/>
                    </a:lnTo>
                    <a:lnTo>
                      <a:pt x="473" y="2598"/>
                    </a:lnTo>
                    <a:lnTo>
                      <a:pt x="471" y="2576"/>
                    </a:lnTo>
                    <a:lnTo>
                      <a:pt x="471" y="2557"/>
                    </a:lnTo>
                    <a:lnTo>
                      <a:pt x="468" y="2536"/>
                    </a:lnTo>
                    <a:lnTo>
                      <a:pt x="464" y="2520"/>
                    </a:lnTo>
                    <a:lnTo>
                      <a:pt x="456" y="2503"/>
                    </a:lnTo>
                    <a:lnTo>
                      <a:pt x="447" y="2490"/>
                    </a:lnTo>
                    <a:lnTo>
                      <a:pt x="435" y="2479"/>
                    </a:lnTo>
                    <a:lnTo>
                      <a:pt x="420" y="2471"/>
                    </a:lnTo>
                    <a:lnTo>
                      <a:pt x="418" y="2479"/>
                    </a:lnTo>
                    <a:lnTo>
                      <a:pt x="418" y="2486"/>
                    </a:lnTo>
                    <a:lnTo>
                      <a:pt x="416" y="2492"/>
                    </a:lnTo>
                    <a:lnTo>
                      <a:pt x="416" y="2500"/>
                    </a:lnTo>
                    <a:lnTo>
                      <a:pt x="414" y="2507"/>
                    </a:lnTo>
                    <a:lnTo>
                      <a:pt x="410" y="2515"/>
                    </a:lnTo>
                    <a:lnTo>
                      <a:pt x="409" y="2522"/>
                    </a:lnTo>
                    <a:lnTo>
                      <a:pt x="409" y="2530"/>
                    </a:lnTo>
                    <a:lnTo>
                      <a:pt x="405" y="2536"/>
                    </a:lnTo>
                    <a:lnTo>
                      <a:pt x="403" y="2543"/>
                    </a:lnTo>
                    <a:lnTo>
                      <a:pt x="401" y="2551"/>
                    </a:lnTo>
                    <a:lnTo>
                      <a:pt x="399" y="2558"/>
                    </a:lnTo>
                    <a:lnTo>
                      <a:pt x="395" y="2566"/>
                    </a:lnTo>
                    <a:lnTo>
                      <a:pt x="393" y="2574"/>
                    </a:lnTo>
                    <a:lnTo>
                      <a:pt x="391" y="2579"/>
                    </a:lnTo>
                    <a:lnTo>
                      <a:pt x="390" y="2587"/>
                    </a:lnTo>
                    <a:lnTo>
                      <a:pt x="384" y="2574"/>
                    </a:lnTo>
                    <a:lnTo>
                      <a:pt x="380" y="2560"/>
                    </a:lnTo>
                    <a:lnTo>
                      <a:pt x="376" y="2545"/>
                    </a:lnTo>
                    <a:lnTo>
                      <a:pt x="376" y="2532"/>
                    </a:lnTo>
                    <a:lnTo>
                      <a:pt x="374" y="2517"/>
                    </a:lnTo>
                    <a:lnTo>
                      <a:pt x="374" y="2500"/>
                    </a:lnTo>
                    <a:lnTo>
                      <a:pt x="374" y="2484"/>
                    </a:lnTo>
                    <a:lnTo>
                      <a:pt x="374" y="2469"/>
                    </a:lnTo>
                    <a:lnTo>
                      <a:pt x="374" y="2452"/>
                    </a:lnTo>
                    <a:lnTo>
                      <a:pt x="374" y="2437"/>
                    </a:lnTo>
                    <a:lnTo>
                      <a:pt x="372" y="2420"/>
                    </a:lnTo>
                    <a:lnTo>
                      <a:pt x="372" y="2405"/>
                    </a:lnTo>
                    <a:lnTo>
                      <a:pt x="371" y="2389"/>
                    </a:lnTo>
                    <a:lnTo>
                      <a:pt x="369" y="2374"/>
                    </a:lnTo>
                    <a:lnTo>
                      <a:pt x="365" y="2359"/>
                    </a:lnTo>
                    <a:lnTo>
                      <a:pt x="361" y="2346"/>
                    </a:lnTo>
                    <a:lnTo>
                      <a:pt x="353" y="2351"/>
                    </a:lnTo>
                    <a:lnTo>
                      <a:pt x="350" y="2357"/>
                    </a:lnTo>
                    <a:lnTo>
                      <a:pt x="344" y="2365"/>
                    </a:lnTo>
                    <a:lnTo>
                      <a:pt x="340" y="2374"/>
                    </a:lnTo>
                    <a:lnTo>
                      <a:pt x="336" y="2382"/>
                    </a:lnTo>
                    <a:lnTo>
                      <a:pt x="333" y="2391"/>
                    </a:lnTo>
                    <a:lnTo>
                      <a:pt x="331" y="2401"/>
                    </a:lnTo>
                    <a:lnTo>
                      <a:pt x="331" y="2414"/>
                    </a:lnTo>
                    <a:lnTo>
                      <a:pt x="327" y="2424"/>
                    </a:lnTo>
                    <a:lnTo>
                      <a:pt x="325" y="2435"/>
                    </a:lnTo>
                    <a:lnTo>
                      <a:pt x="323" y="2446"/>
                    </a:lnTo>
                    <a:lnTo>
                      <a:pt x="321" y="2458"/>
                    </a:lnTo>
                    <a:lnTo>
                      <a:pt x="319" y="2469"/>
                    </a:lnTo>
                    <a:lnTo>
                      <a:pt x="315" y="2479"/>
                    </a:lnTo>
                    <a:lnTo>
                      <a:pt x="312" y="2488"/>
                    </a:lnTo>
                    <a:lnTo>
                      <a:pt x="308" y="2500"/>
                    </a:lnTo>
                    <a:lnTo>
                      <a:pt x="293" y="2486"/>
                    </a:lnTo>
                    <a:lnTo>
                      <a:pt x="283" y="2473"/>
                    </a:lnTo>
                    <a:lnTo>
                      <a:pt x="277" y="2460"/>
                    </a:lnTo>
                    <a:lnTo>
                      <a:pt x="276" y="2443"/>
                    </a:lnTo>
                    <a:lnTo>
                      <a:pt x="277" y="2424"/>
                    </a:lnTo>
                    <a:lnTo>
                      <a:pt x="281" y="2406"/>
                    </a:lnTo>
                    <a:lnTo>
                      <a:pt x="285" y="2387"/>
                    </a:lnTo>
                    <a:lnTo>
                      <a:pt x="293" y="2368"/>
                    </a:lnTo>
                    <a:lnTo>
                      <a:pt x="298" y="2347"/>
                    </a:lnTo>
                    <a:lnTo>
                      <a:pt x="304" y="2328"/>
                    </a:lnTo>
                    <a:lnTo>
                      <a:pt x="308" y="2308"/>
                    </a:lnTo>
                    <a:lnTo>
                      <a:pt x="312" y="2289"/>
                    </a:lnTo>
                    <a:lnTo>
                      <a:pt x="312" y="2268"/>
                    </a:lnTo>
                    <a:lnTo>
                      <a:pt x="310" y="2249"/>
                    </a:lnTo>
                    <a:lnTo>
                      <a:pt x="302" y="2232"/>
                    </a:lnTo>
                    <a:lnTo>
                      <a:pt x="291" y="2214"/>
                    </a:lnTo>
                    <a:lnTo>
                      <a:pt x="283" y="2222"/>
                    </a:lnTo>
                    <a:lnTo>
                      <a:pt x="277" y="2230"/>
                    </a:lnTo>
                    <a:lnTo>
                      <a:pt x="274" y="2239"/>
                    </a:lnTo>
                    <a:lnTo>
                      <a:pt x="270" y="2249"/>
                    </a:lnTo>
                    <a:lnTo>
                      <a:pt x="266" y="2256"/>
                    </a:lnTo>
                    <a:lnTo>
                      <a:pt x="264" y="2268"/>
                    </a:lnTo>
                    <a:lnTo>
                      <a:pt x="260" y="2277"/>
                    </a:lnTo>
                    <a:lnTo>
                      <a:pt x="260" y="2289"/>
                    </a:lnTo>
                    <a:lnTo>
                      <a:pt x="256" y="2298"/>
                    </a:lnTo>
                    <a:lnTo>
                      <a:pt x="255" y="2308"/>
                    </a:lnTo>
                    <a:lnTo>
                      <a:pt x="251" y="2317"/>
                    </a:lnTo>
                    <a:lnTo>
                      <a:pt x="249" y="2328"/>
                    </a:lnTo>
                    <a:lnTo>
                      <a:pt x="243" y="2338"/>
                    </a:lnTo>
                    <a:lnTo>
                      <a:pt x="237" y="2347"/>
                    </a:lnTo>
                    <a:lnTo>
                      <a:pt x="232" y="2355"/>
                    </a:lnTo>
                    <a:lnTo>
                      <a:pt x="224" y="2365"/>
                    </a:lnTo>
                    <a:lnTo>
                      <a:pt x="215" y="2347"/>
                    </a:lnTo>
                    <a:lnTo>
                      <a:pt x="213" y="2330"/>
                    </a:lnTo>
                    <a:lnTo>
                      <a:pt x="213" y="2311"/>
                    </a:lnTo>
                    <a:lnTo>
                      <a:pt x="217" y="2294"/>
                    </a:lnTo>
                    <a:lnTo>
                      <a:pt x="222" y="2275"/>
                    </a:lnTo>
                    <a:lnTo>
                      <a:pt x="228" y="2256"/>
                    </a:lnTo>
                    <a:lnTo>
                      <a:pt x="236" y="2237"/>
                    </a:lnTo>
                    <a:lnTo>
                      <a:pt x="243" y="2220"/>
                    </a:lnTo>
                    <a:lnTo>
                      <a:pt x="249" y="2201"/>
                    </a:lnTo>
                    <a:lnTo>
                      <a:pt x="255" y="2182"/>
                    </a:lnTo>
                    <a:lnTo>
                      <a:pt x="258" y="2165"/>
                    </a:lnTo>
                    <a:lnTo>
                      <a:pt x="260" y="2152"/>
                    </a:lnTo>
                    <a:lnTo>
                      <a:pt x="258" y="2135"/>
                    </a:lnTo>
                    <a:lnTo>
                      <a:pt x="253" y="2123"/>
                    </a:lnTo>
                    <a:lnTo>
                      <a:pt x="241" y="2110"/>
                    </a:lnTo>
                    <a:lnTo>
                      <a:pt x="228" y="2100"/>
                    </a:lnTo>
                    <a:lnTo>
                      <a:pt x="224" y="2110"/>
                    </a:lnTo>
                    <a:lnTo>
                      <a:pt x="220" y="2117"/>
                    </a:lnTo>
                    <a:lnTo>
                      <a:pt x="217" y="2127"/>
                    </a:lnTo>
                    <a:lnTo>
                      <a:pt x="213" y="2136"/>
                    </a:lnTo>
                    <a:lnTo>
                      <a:pt x="207" y="2146"/>
                    </a:lnTo>
                    <a:lnTo>
                      <a:pt x="203" y="2155"/>
                    </a:lnTo>
                    <a:lnTo>
                      <a:pt x="198" y="2163"/>
                    </a:lnTo>
                    <a:lnTo>
                      <a:pt x="194" y="2173"/>
                    </a:lnTo>
                    <a:lnTo>
                      <a:pt x="190" y="2182"/>
                    </a:lnTo>
                    <a:lnTo>
                      <a:pt x="186" y="2190"/>
                    </a:lnTo>
                    <a:lnTo>
                      <a:pt x="182" y="2199"/>
                    </a:lnTo>
                    <a:lnTo>
                      <a:pt x="180" y="2209"/>
                    </a:lnTo>
                    <a:lnTo>
                      <a:pt x="179" y="2218"/>
                    </a:lnTo>
                    <a:lnTo>
                      <a:pt x="180" y="2228"/>
                    </a:lnTo>
                    <a:lnTo>
                      <a:pt x="180" y="2237"/>
                    </a:lnTo>
                    <a:lnTo>
                      <a:pt x="184" y="2247"/>
                    </a:lnTo>
                    <a:lnTo>
                      <a:pt x="171" y="2230"/>
                    </a:lnTo>
                    <a:lnTo>
                      <a:pt x="163" y="2214"/>
                    </a:lnTo>
                    <a:lnTo>
                      <a:pt x="160" y="2199"/>
                    </a:lnTo>
                    <a:lnTo>
                      <a:pt x="161" y="2182"/>
                    </a:lnTo>
                    <a:lnTo>
                      <a:pt x="163" y="2165"/>
                    </a:lnTo>
                    <a:lnTo>
                      <a:pt x="169" y="2148"/>
                    </a:lnTo>
                    <a:lnTo>
                      <a:pt x="179" y="2129"/>
                    </a:lnTo>
                    <a:lnTo>
                      <a:pt x="186" y="2112"/>
                    </a:lnTo>
                    <a:lnTo>
                      <a:pt x="194" y="2091"/>
                    </a:lnTo>
                    <a:lnTo>
                      <a:pt x="203" y="2074"/>
                    </a:lnTo>
                    <a:lnTo>
                      <a:pt x="211" y="2055"/>
                    </a:lnTo>
                    <a:lnTo>
                      <a:pt x="218" y="2036"/>
                    </a:lnTo>
                    <a:lnTo>
                      <a:pt x="222" y="2017"/>
                    </a:lnTo>
                    <a:lnTo>
                      <a:pt x="224" y="1996"/>
                    </a:lnTo>
                    <a:lnTo>
                      <a:pt x="222" y="1977"/>
                    </a:lnTo>
                    <a:lnTo>
                      <a:pt x="217" y="1958"/>
                    </a:lnTo>
                    <a:lnTo>
                      <a:pt x="217" y="1948"/>
                    </a:lnTo>
                    <a:lnTo>
                      <a:pt x="215" y="1941"/>
                    </a:lnTo>
                    <a:lnTo>
                      <a:pt x="211" y="1929"/>
                    </a:lnTo>
                    <a:lnTo>
                      <a:pt x="213" y="1920"/>
                    </a:lnTo>
                    <a:lnTo>
                      <a:pt x="201" y="1931"/>
                    </a:lnTo>
                    <a:lnTo>
                      <a:pt x="192" y="1945"/>
                    </a:lnTo>
                    <a:lnTo>
                      <a:pt x="182" y="1956"/>
                    </a:lnTo>
                    <a:lnTo>
                      <a:pt x="175" y="1971"/>
                    </a:lnTo>
                    <a:lnTo>
                      <a:pt x="165" y="1984"/>
                    </a:lnTo>
                    <a:lnTo>
                      <a:pt x="158" y="1998"/>
                    </a:lnTo>
                    <a:lnTo>
                      <a:pt x="150" y="2013"/>
                    </a:lnTo>
                    <a:lnTo>
                      <a:pt x="144" y="2026"/>
                    </a:lnTo>
                    <a:lnTo>
                      <a:pt x="137" y="2040"/>
                    </a:lnTo>
                    <a:lnTo>
                      <a:pt x="129" y="2055"/>
                    </a:lnTo>
                    <a:lnTo>
                      <a:pt x="122" y="2070"/>
                    </a:lnTo>
                    <a:lnTo>
                      <a:pt x="116" y="2083"/>
                    </a:lnTo>
                    <a:lnTo>
                      <a:pt x="106" y="2098"/>
                    </a:lnTo>
                    <a:lnTo>
                      <a:pt x="99" y="2112"/>
                    </a:lnTo>
                    <a:lnTo>
                      <a:pt x="91" y="2125"/>
                    </a:lnTo>
                    <a:lnTo>
                      <a:pt x="82" y="2140"/>
                    </a:lnTo>
                    <a:lnTo>
                      <a:pt x="76" y="2123"/>
                    </a:lnTo>
                    <a:lnTo>
                      <a:pt x="76" y="2106"/>
                    </a:lnTo>
                    <a:lnTo>
                      <a:pt x="76" y="2087"/>
                    </a:lnTo>
                    <a:lnTo>
                      <a:pt x="82" y="2068"/>
                    </a:lnTo>
                    <a:lnTo>
                      <a:pt x="85" y="2049"/>
                    </a:lnTo>
                    <a:lnTo>
                      <a:pt x="91" y="2030"/>
                    </a:lnTo>
                    <a:lnTo>
                      <a:pt x="97" y="2011"/>
                    </a:lnTo>
                    <a:lnTo>
                      <a:pt x="103" y="1992"/>
                    </a:lnTo>
                    <a:lnTo>
                      <a:pt x="106" y="1971"/>
                    </a:lnTo>
                    <a:lnTo>
                      <a:pt x="108" y="1954"/>
                    </a:lnTo>
                    <a:lnTo>
                      <a:pt x="110" y="1937"/>
                    </a:lnTo>
                    <a:lnTo>
                      <a:pt x="110" y="1922"/>
                    </a:lnTo>
                    <a:lnTo>
                      <a:pt x="104" y="1905"/>
                    </a:lnTo>
                    <a:lnTo>
                      <a:pt x="99" y="1893"/>
                    </a:lnTo>
                    <a:lnTo>
                      <a:pt x="85" y="1882"/>
                    </a:lnTo>
                    <a:lnTo>
                      <a:pt x="70" y="1872"/>
                    </a:lnTo>
                    <a:lnTo>
                      <a:pt x="66" y="1882"/>
                    </a:lnTo>
                    <a:lnTo>
                      <a:pt x="61" y="1891"/>
                    </a:lnTo>
                    <a:lnTo>
                      <a:pt x="57" y="1899"/>
                    </a:lnTo>
                    <a:lnTo>
                      <a:pt x="51" y="1906"/>
                    </a:lnTo>
                    <a:lnTo>
                      <a:pt x="45" y="1912"/>
                    </a:lnTo>
                    <a:lnTo>
                      <a:pt x="40" y="1922"/>
                    </a:lnTo>
                    <a:lnTo>
                      <a:pt x="34" y="1929"/>
                    </a:lnTo>
                    <a:lnTo>
                      <a:pt x="28" y="1937"/>
                    </a:lnTo>
                    <a:lnTo>
                      <a:pt x="25" y="1924"/>
                    </a:lnTo>
                    <a:lnTo>
                      <a:pt x="26" y="1910"/>
                    </a:lnTo>
                    <a:lnTo>
                      <a:pt x="28" y="1895"/>
                    </a:lnTo>
                    <a:lnTo>
                      <a:pt x="34" y="1884"/>
                    </a:lnTo>
                    <a:lnTo>
                      <a:pt x="40" y="1868"/>
                    </a:lnTo>
                    <a:lnTo>
                      <a:pt x="45" y="1855"/>
                    </a:lnTo>
                    <a:lnTo>
                      <a:pt x="51" y="1842"/>
                    </a:lnTo>
                    <a:lnTo>
                      <a:pt x="59" y="1829"/>
                    </a:lnTo>
                    <a:lnTo>
                      <a:pt x="63" y="1813"/>
                    </a:lnTo>
                    <a:lnTo>
                      <a:pt x="68" y="1798"/>
                    </a:lnTo>
                    <a:lnTo>
                      <a:pt x="72" y="1785"/>
                    </a:lnTo>
                    <a:lnTo>
                      <a:pt x="74" y="1770"/>
                    </a:lnTo>
                    <a:lnTo>
                      <a:pt x="74" y="1756"/>
                    </a:lnTo>
                    <a:lnTo>
                      <a:pt x="72" y="1741"/>
                    </a:lnTo>
                    <a:lnTo>
                      <a:pt x="66" y="1726"/>
                    </a:lnTo>
                    <a:lnTo>
                      <a:pt x="61" y="1713"/>
                    </a:lnTo>
                    <a:lnTo>
                      <a:pt x="51" y="1713"/>
                    </a:lnTo>
                    <a:lnTo>
                      <a:pt x="45" y="1715"/>
                    </a:lnTo>
                    <a:lnTo>
                      <a:pt x="40" y="1718"/>
                    </a:lnTo>
                    <a:lnTo>
                      <a:pt x="36" y="1722"/>
                    </a:lnTo>
                    <a:lnTo>
                      <a:pt x="32" y="1728"/>
                    </a:lnTo>
                    <a:lnTo>
                      <a:pt x="28" y="1734"/>
                    </a:lnTo>
                    <a:lnTo>
                      <a:pt x="26" y="1739"/>
                    </a:lnTo>
                    <a:lnTo>
                      <a:pt x="25" y="1745"/>
                    </a:lnTo>
                    <a:lnTo>
                      <a:pt x="21" y="1751"/>
                    </a:lnTo>
                    <a:lnTo>
                      <a:pt x="19" y="1756"/>
                    </a:lnTo>
                    <a:lnTo>
                      <a:pt x="17" y="1762"/>
                    </a:lnTo>
                    <a:lnTo>
                      <a:pt x="15" y="1768"/>
                    </a:lnTo>
                    <a:lnTo>
                      <a:pt x="7" y="1773"/>
                    </a:lnTo>
                    <a:lnTo>
                      <a:pt x="0" y="1777"/>
                    </a:lnTo>
                    <a:lnTo>
                      <a:pt x="4" y="1749"/>
                    </a:lnTo>
                    <a:lnTo>
                      <a:pt x="11" y="1724"/>
                    </a:lnTo>
                    <a:lnTo>
                      <a:pt x="19" y="1699"/>
                    </a:lnTo>
                    <a:lnTo>
                      <a:pt x="30" y="1678"/>
                    </a:lnTo>
                    <a:lnTo>
                      <a:pt x="42" y="1657"/>
                    </a:lnTo>
                    <a:lnTo>
                      <a:pt x="55" y="1638"/>
                    </a:lnTo>
                    <a:lnTo>
                      <a:pt x="68" y="1621"/>
                    </a:lnTo>
                    <a:lnTo>
                      <a:pt x="84" y="1602"/>
                    </a:lnTo>
                    <a:lnTo>
                      <a:pt x="97" y="1585"/>
                    </a:lnTo>
                    <a:lnTo>
                      <a:pt x="112" y="1568"/>
                    </a:lnTo>
                    <a:lnTo>
                      <a:pt x="125" y="1549"/>
                    </a:lnTo>
                    <a:lnTo>
                      <a:pt x="141" y="1530"/>
                    </a:lnTo>
                    <a:lnTo>
                      <a:pt x="152" y="1507"/>
                    </a:lnTo>
                    <a:lnTo>
                      <a:pt x="163" y="1486"/>
                    </a:lnTo>
                    <a:lnTo>
                      <a:pt x="175" y="1464"/>
                    </a:lnTo>
                    <a:lnTo>
                      <a:pt x="184" y="1439"/>
                    </a:lnTo>
                    <a:lnTo>
                      <a:pt x="173" y="1446"/>
                    </a:lnTo>
                    <a:lnTo>
                      <a:pt x="160" y="1454"/>
                    </a:lnTo>
                    <a:lnTo>
                      <a:pt x="146" y="1460"/>
                    </a:lnTo>
                    <a:lnTo>
                      <a:pt x="135" y="1469"/>
                    </a:lnTo>
                    <a:lnTo>
                      <a:pt x="120" y="1477"/>
                    </a:lnTo>
                    <a:lnTo>
                      <a:pt x="106" y="1486"/>
                    </a:lnTo>
                    <a:lnTo>
                      <a:pt x="93" y="1494"/>
                    </a:lnTo>
                    <a:lnTo>
                      <a:pt x="82" y="1504"/>
                    </a:lnTo>
                    <a:lnTo>
                      <a:pt x="68" y="1513"/>
                    </a:lnTo>
                    <a:lnTo>
                      <a:pt x="57" y="1523"/>
                    </a:lnTo>
                    <a:lnTo>
                      <a:pt x="45" y="1532"/>
                    </a:lnTo>
                    <a:lnTo>
                      <a:pt x="36" y="1543"/>
                    </a:lnTo>
                    <a:lnTo>
                      <a:pt x="25" y="1553"/>
                    </a:lnTo>
                    <a:lnTo>
                      <a:pt x="17" y="1564"/>
                    </a:lnTo>
                    <a:lnTo>
                      <a:pt x="11" y="1576"/>
                    </a:lnTo>
                    <a:lnTo>
                      <a:pt x="7" y="1589"/>
                    </a:lnTo>
                    <a:lnTo>
                      <a:pt x="4" y="1566"/>
                    </a:lnTo>
                    <a:lnTo>
                      <a:pt x="7" y="1545"/>
                    </a:lnTo>
                    <a:lnTo>
                      <a:pt x="15" y="1526"/>
                    </a:lnTo>
                    <a:lnTo>
                      <a:pt x="25" y="1509"/>
                    </a:lnTo>
                    <a:lnTo>
                      <a:pt x="38" y="1492"/>
                    </a:lnTo>
                    <a:lnTo>
                      <a:pt x="53" y="1477"/>
                    </a:lnTo>
                    <a:lnTo>
                      <a:pt x="70" y="1462"/>
                    </a:lnTo>
                    <a:lnTo>
                      <a:pt x="91" y="1446"/>
                    </a:lnTo>
                    <a:lnTo>
                      <a:pt x="108" y="1431"/>
                    </a:lnTo>
                    <a:lnTo>
                      <a:pt x="127" y="1416"/>
                    </a:lnTo>
                    <a:lnTo>
                      <a:pt x="144" y="1401"/>
                    </a:lnTo>
                    <a:lnTo>
                      <a:pt x="161" y="1386"/>
                    </a:lnTo>
                    <a:lnTo>
                      <a:pt x="177" y="1367"/>
                    </a:lnTo>
                    <a:lnTo>
                      <a:pt x="190" y="1350"/>
                    </a:lnTo>
                    <a:lnTo>
                      <a:pt x="199" y="1331"/>
                    </a:lnTo>
                    <a:lnTo>
                      <a:pt x="205" y="1312"/>
                    </a:lnTo>
                    <a:lnTo>
                      <a:pt x="211" y="1304"/>
                    </a:lnTo>
                    <a:lnTo>
                      <a:pt x="215" y="1296"/>
                    </a:lnTo>
                    <a:lnTo>
                      <a:pt x="217" y="1287"/>
                    </a:lnTo>
                    <a:lnTo>
                      <a:pt x="220" y="1279"/>
                    </a:lnTo>
                    <a:lnTo>
                      <a:pt x="207" y="1279"/>
                    </a:lnTo>
                    <a:lnTo>
                      <a:pt x="196" y="1283"/>
                    </a:lnTo>
                    <a:lnTo>
                      <a:pt x="184" y="1287"/>
                    </a:lnTo>
                    <a:lnTo>
                      <a:pt x="175" y="1293"/>
                    </a:lnTo>
                    <a:lnTo>
                      <a:pt x="161" y="1298"/>
                    </a:lnTo>
                    <a:lnTo>
                      <a:pt x="152" y="1304"/>
                    </a:lnTo>
                    <a:lnTo>
                      <a:pt x="142" y="1310"/>
                    </a:lnTo>
                    <a:lnTo>
                      <a:pt x="133" y="1317"/>
                    </a:lnTo>
                    <a:lnTo>
                      <a:pt x="123" y="1323"/>
                    </a:lnTo>
                    <a:lnTo>
                      <a:pt x="114" y="1331"/>
                    </a:lnTo>
                    <a:lnTo>
                      <a:pt x="104" y="1338"/>
                    </a:lnTo>
                    <a:lnTo>
                      <a:pt x="95" y="1346"/>
                    </a:lnTo>
                    <a:lnTo>
                      <a:pt x="85" y="1353"/>
                    </a:lnTo>
                    <a:lnTo>
                      <a:pt x="74" y="1361"/>
                    </a:lnTo>
                    <a:lnTo>
                      <a:pt x="64" y="1367"/>
                    </a:lnTo>
                    <a:lnTo>
                      <a:pt x="57" y="1374"/>
                    </a:lnTo>
                    <a:lnTo>
                      <a:pt x="57" y="1359"/>
                    </a:lnTo>
                    <a:lnTo>
                      <a:pt x="61" y="1344"/>
                    </a:lnTo>
                    <a:lnTo>
                      <a:pt x="66" y="1329"/>
                    </a:lnTo>
                    <a:lnTo>
                      <a:pt x="76" y="1317"/>
                    </a:lnTo>
                    <a:lnTo>
                      <a:pt x="87" y="1306"/>
                    </a:lnTo>
                    <a:lnTo>
                      <a:pt x="99" y="1296"/>
                    </a:lnTo>
                    <a:lnTo>
                      <a:pt x="112" y="1285"/>
                    </a:lnTo>
                    <a:lnTo>
                      <a:pt x="127" y="1275"/>
                    </a:lnTo>
                    <a:lnTo>
                      <a:pt x="141" y="1266"/>
                    </a:lnTo>
                    <a:lnTo>
                      <a:pt x="156" y="1256"/>
                    </a:lnTo>
                    <a:lnTo>
                      <a:pt x="169" y="1247"/>
                    </a:lnTo>
                    <a:lnTo>
                      <a:pt x="182" y="1237"/>
                    </a:lnTo>
                    <a:lnTo>
                      <a:pt x="194" y="1226"/>
                    </a:lnTo>
                    <a:lnTo>
                      <a:pt x="203" y="1215"/>
                    </a:lnTo>
                    <a:lnTo>
                      <a:pt x="213" y="1203"/>
                    </a:lnTo>
                    <a:lnTo>
                      <a:pt x="220" y="1190"/>
                    </a:lnTo>
                    <a:lnTo>
                      <a:pt x="213" y="1190"/>
                    </a:lnTo>
                    <a:lnTo>
                      <a:pt x="209" y="1190"/>
                    </a:lnTo>
                    <a:lnTo>
                      <a:pt x="203" y="1190"/>
                    </a:lnTo>
                    <a:lnTo>
                      <a:pt x="198" y="1194"/>
                    </a:lnTo>
                    <a:lnTo>
                      <a:pt x="194" y="1180"/>
                    </a:lnTo>
                    <a:lnTo>
                      <a:pt x="188" y="1173"/>
                    </a:lnTo>
                    <a:lnTo>
                      <a:pt x="182" y="1167"/>
                    </a:lnTo>
                    <a:lnTo>
                      <a:pt x="175" y="1167"/>
                    </a:lnTo>
                    <a:lnTo>
                      <a:pt x="163" y="1165"/>
                    </a:lnTo>
                    <a:lnTo>
                      <a:pt x="154" y="1169"/>
                    </a:lnTo>
                    <a:lnTo>
                      <a:pt x="142" y="1173"/>
                    </a:lnTo>
                    <a:lnTo>
                      <a:pt x="133" y="1178"/>
                    </a:lnTo>
                    <a:lnTo>
                      <a:pt x="120" y="1184"/>
                    </a:lnTo>
                    <a:lnTo>
                      <a:pt x="108" y="1190"/>
                    </a:lnTo>
                    <a:lnTo>
                      <a:pt x="97" y="1197"/>
                    </a:lnTo>
                    <a:lnTo>
                      <a:pt x="85" y="1207"/>
                    </a:lnTo>
                    <a:lnTo>
                      <a:pt x="72" y="1213"/>
                    </a:lnTo>
                    <a:lnTo>
                      <a:pt x="63" y="1220"/>
                    </a:lnTo>
                    <a:lnTo>
                      <a:pt x="53" y="1226"/>
                    </a:lnTo>
                    <a:lnTo>
                      <a:pt x="45" y="1232"/>
                    </a:lnTo>
                    <a:lnTo>
                      <a:pt x="45" y="1226"/>
                    </a:lnTo>
                    <a:lnTo>
                      <a:pt x="47" y="1220"/>
                    </a:lnTo>
                    <a:lnTo>
                      <a:pt x="47" y="1216"/>
                    </a:lnTo>
                    <a:lnTo>
                      <a:pt x="51" y="1211"/>
                    </a:lnTo>
                    <a:lnTo>
                      <a:pt x="51" y="1205"/>
                    </a:lnTo>
                    <a:lnTo>
                      <a:pt x="55" y="1199"/>
                    </a:lnTo>
                    <a:lnTo>
                      <a:pt x="57" y="1194"/>
                    </a:lnTo>
                    <a:lnTo>
                      <a:pt x="61" y="1190"/>
                    </a:lnTo>
                    <a:lnTo>
                      <a:pt x="66" y="1178"/>
                    </a:lnTo>
                    <a:lnTo>
                      <a:pt x="74" y="1169"/>
                    </a:lnTo>
                    <a:lnTo>
                      <a:pt x="84" y="1159"/>
                    </a:lnTo>
                    <a:lnTo>
                      <a:pt x="93" y="1152"/>
                    </a:lnTo>
                    <a:lnTo>
                      <a:pt x="99" y="1144"/>
                    </a:lnTo>
                    <a:lnTo>
                      <a:pt x="106" y="1137"/>
                    </a:lnTo>
                    <a:lnTo>
                      <a:pt x="114" y="1131"/>
                    </a:lnTo>
                    <a:lnTo>
                      <a:pt x="123" y="1125"/>
                    </a:lnTo>
                    <a:lnTo>
                      <a:pt x="133" y="1120"/>
                    </a:lnTo>
                    <a:lnTo>
                      <a:pt x="141" y="1114"/>
                    </a:lnTo>
                    <a:lnTo>
                      <a:pt x="150" y="1108"/>
                    </a:lnTo>
                    <a:lnTo>
                      <a:pt x="160" y="1102"/>
                    </a:lnTo>
                    <a:lnTo>
                      <a:pt x="167" y="1097"/>
                    </a:lnTo>
                    <a:lnTo>
                      <a:pt x="177" y="1093"/>
                    </a:lnTo>
                    <a:lnTo>
                      <a:pt x="186" y="1089"/>
                    </a:lnTo>
                    <a:lnTo>
                      <a:pt x="194" y="1085"/>
                    </a:lnTo>
                    <a:lnTo>
                      <a:pt x="201" y="1082"/>
                    </a:lnTo>
                    <a:lnTo>
                      <a:pt x="211" y="1078"/>
                    </a:lnTo>
                    <a:lnTo>
                      <a:pt x="218" y="1076"/>
                    </a:lnTo>
                    <a:lnTo>
                      <a:pt x="228" y="1074"/>
                    </a:lnTo>
                    <a:lnTo>
                      <a:pt x="228" y="1068"/>
                    </a:lnTo>
                    <a:lnTo>
                      <a:pt x="228" y="1063"/>
                    </a:lnTo>
                    <a:lnTo>
                      <a:pt x="230" y="1057"/>
                    </a:lnTo>
                    <a:lnTo>
                      <a:pt x="232" y="1051"/>
                    </a:lnTo>
                    <a:lnTo>
                      <a:pt x="234" y="1042"/>
                    </a:lnTo>
                    <a:lnTo>
                      <a:pt x="237" y="1032"/>
                    </a:lnTo>
                    <a:lnTo>
                      <a:pt x="241" y="1021"/>
                    </a:lnTo>
                    <a:lnTo>
                      <a:pt x="247" y="1011"/>
                    </a:lnTo>
                    <a:lnTo>
                      <a:pt x="251" y="1000"/>
                    </a:lnTo>
                    <a:lnTo>
                      <a:pt x="255" y="990"/>
                    </a:lnTo>
                    <a:lnTo>
                      <a:pt x="241" y="996"/>
                    </a:lnTo>
                    <a:lnTo>
                      <a:pt x="228" y="1002"/>
                    </a:lnTo>
                    <a:lnTo>
                      <a:pt x="215" y="1007"/>
                    </a:lnTo>
                    <a:lnTo>
                      <a:pt x="203" y="1015"/>
                    </a:lnTo>
                    <a:lnTo>
                      <a:pt x="192" y="1023"/>
                    </a:lnTo>
                    <a:lnTo>
                      <a:pt x="180" y="1030"/>
                    </a:lnTo>
                    <a:lnTo>
                      <a:pt x="169" y="1036"/>
                    </a:lnTo>
                    <a:lnTo>
                      <a:pt x="158" y="1044"/>
                    </a:lnTo>
                    <a:lnTo>
                      <a:pt x="144" y="1051"/>
                    </a:lnTo>
                    <a:lnTo>
                      <a:pt x="133" y="1057"/>
                    </a:lnTo>
                    <a:lnTo>
                      <a:pt x="120" y="1064"/>
                    </a:lnTo>
                    <a:lnTo>
                      <a:pt x="108" y="1072"/>
                    </a:lnTo>
                    <a:lnTo>
                      <a:pt x="95" y="1078"/>
                    </a:lnTo>
                    <a:lnTo>
                      <a:pt x="84" y="1085"/>
                    </a:lnTo>
                    <a:lnTo>
                      <a:pt x="68" y="1091"/>
                    </a:lnTo>
                    <a:lnTo>
                      <a:pt x="57" y="1097"/>
                    </a:lnTo>
                    <a:lnTo>
                      <a:pt x="68" y="1076"/>
                    </a:lnTo>
                    <a:lnTo>
                      <a:pt x="85" y="1059"/>
                    </a:lnTo>
                    <a:lnTo>
                      <a:pt x="103" y="1044"/>
                    </a:lnTo>
                    <a:lnTo>
                      <a:pt x="123" y="1030"/>
                    </a:lnTo>
                    <a:lnTo>
                      <a:pt x="144" y="1019"/>
                    </a:lnTo>
                    <a:lnTo>
                      <a:pt x="165" y="1007"/>
                    </a:lnTo>
                    <a:lnTo>
                      <a:pt x="188" y="998"/>
                    </a:lnTo>
                    <a:lnTo>
                      <a:pt x="211" y="988"/>
                    </a:lnTo>
                    <a:lnTo>
                      <a:pt x="232" y="979"/>
                    </a:lnTo>
                    <a:lnTo>
                      <a:pt x="251" y="967"/>
                    </a:lnTo>
                    <a:lnTo>
                      <a:pt x="270" y="954"/>
                    </a:lnTo>
                    <a:lnTo>
                      <a:pt x="287" y="943"/>
                    </a:lnTo>
                    <a:lnTo>
                      <a:pt x="302" y="926"/>
                    </a:lnTo>
                    <a:lnTo>
                      <a:pt x="314" y="909"/>
                    </a:lnTo>
                    <a:lnTo>
                      <a:pt x="321" y="888"/>
                    </a:lnTo>
                    <a:lnTo>
                      <a:pt x="327" y="863"/>
                    </a:lnTo>
                    <a:lnTo>
                      <a:pt x="314" y="861"/>
                    </a:lnTo>
                    <a:lnTo>
                      <a:pt x="302" y="861"/>
                    </a:lnTo>
                    <a:lnTo>
                      <a:pt x="293" y="863"/>
                    </a:lnTo>
                    <a:lnTo>
                      <a:pt x="281" y="867"/>
                    </a:lnTo>
                    <a:lnTo>
                      <a:pt x="270" y="869"/>
                    </a:lnTo>
                    <a:lnTo>
                      <a:pt x="258" y="874"/>
                    </a:lnTo>
                    <a:lnTo>
                      <a:pt x="249" y="880"/>
                    </a:lnTo>
                    <a:lnTo>
                      <a:pt x="239" y="886"/>
                    </a:lnTo>
                    <a:lnTo>
                      <a:pt x="228" y="891"/>
                    </a:lnTo>
                    <a:lnTo>
                      <a:pt x="217" y="895"/>
                    </a:lnTo>
                    <a:lnTo>
                      <a:pt x="205" y="901"/>
                    </a:lnTo>
                    <a:lnTo>
                      <a:pt x="194" y="907"/>
                    </a:lnTo>
                    <a:lnTo>
                      <a:pt x="182" y="910"/>
                    </a:lnTo>
                    <a:lnTo>
                      <a:pt x="171" y="914"/>
                    </a:lnTo>
                    <a:lnTo>
                      <a:pt x="160" y="916"/>
                    </a:lnTo>
                    <a:lnTo>
                      <a:pt x="148" y="920"/>
                    </a:lnTo>
                    <a:lnTo>
                      <a:pt x="148" y="914"/>
                    </a:lnTo>
                    <a:lnTo>
                      <a:pt x="150" y="910"/>
                    </a:lnTo>
                    <a:lnTo>
                      <a:pt x="150" y="907"/>
                    </a:lnTo>
                    <a:lnTo>
                      <a:pt x="154" y="903"/>
                    </a:lnTo>
                    <a:lnTo>
                      <a:pt x="160" y="897"/>
                    </a:lnTo>
                    <a:lnTo>
                      <a:pt x="165" y="893"/>
                    </a:lnTo>
                    <a:lnTo>
                      <a:pt x="173" y="888"/>
                    </a:lnTo>
                    <a:lnTo>
                      <a:pt x="179" y="882"/>
                    </a:lnTo>
                    <a:lnTo>
                      <a:pt x="182" y="874"/>
                    </a:lnTo>
                    <a:lnTo>
                      <a:pt x="184" y="867"/>
                    </a:lnTo>
                    <a:lnTo>
                      <a:pt x="194" y="865"/>
                    </a:lnTo>
                    <a:lnTo>
                      <a:pt x="205" y="863"/>
                    </a:lnTo>
                    <a:lnTo>
                      <a:pt x="215" y="861"/>
                    </a:lnTo>
                    <a:lnTo>
                      <a:pt x="226" y="859"/>
                    </a:lnTo>
                    <a:lnTo>
                      <a:pt x="236" y="853"/>
                    </a:lnTo>
                    <a:lnTo>
                      <a:pt x="247" y="850"/>
                    </a:lnTo>
                    <a:lnTo>
                      <a:pt x="256" y="846"/>
                    </a:lnTo>
                    <a:lnTo>
                      <a:pt x="268" y="842"/>
                    </a:lnTo>
                    <a:lnTo>
                      <a:pt x="276" y="838"/>
                    </a:lnTo>
                    <a:lnTo>
                      <a:pt x="287" y="834"/>
                    </a:lnTo>
                    <a:lnTo>
                      <a:pt x="296" y="829"/>
                    </a:lnTo>
                    <a:lnTo>
                      <a:pt x="308" y="827"/>
                    </a:lnTo>
                    <a:lnTo>
                      <a:pt x="319" y="823"/>
                    </a:lnTo>
                    <a:lnTo>
                      <a:pt x="331" y="823"/>
                    </a:lnTo>
                    <a:lnTo>
                      <a:pt x="342" y="821"/>
                    </a:lnTo>
                    <a:lnTo>
                      <a:pt x="355" y="823"/>
                    </a:lnTo>
                    <a:lnTo>
                      <a:pt x="355" y="814"/>
                    </a:lnTo>
                    <a:lnTo>
                      <a:pt x="357" y="806"/>
                    </a:lnTo>
                    <a:lnTo>
                      <a:pt x="361" y="798"/>
                    </a:lnTo>
                    <a:lnTo>
                      <a:pt x="369" y="793"/>
                    </a:lnTo>
                    <a:lnTo>
                      <a:pt x="374" y="785"/>
                    </a:lnTo>
                    <a:lnTo>
                      <a:pt x="380" y="779"/>
                    </a:lnTo>
                    <a:lnTo>
                      <a:pt x="384" y="772"/>
                    </a:lnTo>
                    <a:lnTo>
                      <a:pt x="390" y="766"/>
                    </a:lnTo>
                    <a:lnTo>
                      <a:pt x="378" y="768"/>
                    </a:lnTo>
                    <a:lnTo>
                      <a:pt x="365" y="770"/>
                    </a:lnTo>
                    <a:lnTo>
                      <a:pt x="352" y="772"/>
                    </a:lnTo>
                    <a:lnTo>
                      <a:pt x="340" y="774"/>
                    </a:lnTo>
                    <a:lnTo>
                      <a:pt x="327" y="775"/>
                    </a:lnTo>
                    <a:lnTo>
                      <a:pt x="314" y="777"/>
                    </a:lnTo>
                    <a:lnTo>
                      <a:pt x="300" y="779"/>
                    </a:lnTo>
                    <a:lnTo>
                      <a:pt x="287" y="783"/>
                    </a:lnTo>
                    <a:lnTo>
                      <a:pt x="274" y="785"/>
                    </a:lnTo>
                    <a:lnTo>
                      <a:pt x="260" y="787"/>
                    </a:lnTo>
                    <a:lnTo>
                      <a:pt x="247" y="791"/>
                    </a:lnTo>
                    <a:lnTo>
                      <a:pt x="236" y="794"/>
                    </a:lnTo>
                    <a:lnTo>
                      <a:pt x="222" y="796"/>
                    </a:lnTo>
                    <a:lnTo>
                      <a:pt x="209" y="802"/>
                    </a:lnTo>
                    <a:lnTo>
                      <a:pt x="198" y="806"/>
                    </a:lnTo>
                    <a:lnTo>
                      <a:pt x="188" y="814"/>
                    </a:lnTo>
                    <a:lnTo>
                      <a:pt x="196" y="798"/>
                    </a:lnTo>
                    <a:lnTo>
                      <a:pt x="205" y="787"/>
                    </a:lnTo>
                    <a:lnTo>
                      <a:pt x="215" y="777"/>
                    </a:lnTo>
                    <a:lnTo>
                      <a:pt x="230" y="772"/>
                    </a:lnTo>
                    <a:lnTo>
                      <a:pt x="243" y="764"/>
                    </a:lnTo>
                    <a:lnTo>
                      <a:pt x="258" y="760"/>
                    </a:lnTo>
                    <a:lnTo>
                      <a:pt x="274" y="756"/>
                    </a:lnTo>
                    <a:lnTo>
                      <a:pt x="291" y="755"/>
                    </a:lnTo>
                    <a:lnTo>
                      <a:pt x="306" y="751"/>
                    </a:lnTo>
                    <a:lnTo>
                      <a:pt x="323" y="747"/>
                    </a:lnTo>
                    <a:lnTo>
                      <a:pt x="340" y="743"/>
                    </a:lnTo>
                    <a:lnTo>
                      <a:pt x="355" y="739"/>
                    </a:lnTo>
                    <a:lnTo>
                      <a:pt x="372" y="732"/>
                    </a:lnTo>
                    <a:lnTo>
                      <a:pt x="388" y="726"/>
                    </a:lnTo>
                    <a:lnTo>
                      <a:pt x="401" y="717"/>
                    </a:lnTo>
                    <a:lnTo>
                      <a:pt x="416" y="707"/>
                    </a:lnTo>
                    <a:lnTo>
                      <a:pt x="409" y="699"/>
                    </a:lnTo>
                    <a:lnTo>
                      <a:pt x="407" y="692"/>
                    </a:lnTo>
                    <a:lnTo>
                      <a:pt x="407" y="684"/>
                    </a:lnTo>
                    <a:lnTo>
                      <a:pt x="410" y="679"/>
                    </a:lnTo>
                    <a:lnTo>
                      <a:pt x="403" y="677"/>
                    </a:lnTo>
                    <a:lnTo>
                      <a:pt x="393" y="677"/>
                    </a:lnTo>
                    <a:lnTo>
                      <a:pt x="386" y="677"/>
                    </a:lnTo>
                    <a:lnTo>
                      <a:pt x="376" y="679"/>
                    </a:lnTo>
                    <a:lnTo>
                      <a:pt x="369" y="679"/>
                    </a:lnTo>
                    <a:lnTo>
                      <a:pt x="359" y="680"/>
                    </a:lnTo>
                    <a:lnTo>
                      <a:pt x="352" y="684"/>
                    </a:lnTo>
                    <a:lnTo>
                      <a:pt x="344" y="686"/>
                    </a:lnTo>
                    <a:lnTo>
                      <a:pt x="334" y="688"/>
                    </a:lnTo>
                    <a:lnTo>
                      <a:pt x="327" y="690"/>
                    </a:lnTo>
                    <a:lnTo>
                      <a:pt x="317" y="692"/>
                    </a:lnTo>
                    <a:lnTo>
                      <a:pt x="308" y="696"/>
                    </a:lnTo>
                    <a:lnTo>
                      <a:pt x="298" y="696"/>
                    </a:lnTo>
                    <a:lnTo>
                      <a:pt x="291" y="698"/>
                    </a:lnTo>
                    <a:lnTo>
                      <a:pt x="281" y="698"/>
                    </a:lnTo>
                    <a:lnTo>
                      <a:pt x="274" y="699"/>
                    </a:lnTo>
                    <a:lnTo>
                      <a:pt x="283" y="680"/>
                    </a:lnTo>
                    <a:lnTo>
                      <a:pt x="296" y="669"/>
                    </a:lnTo>
                    <a:lnTo>
                      <a:pt x="312" y="658"/>
                    </a:lnTo>
                    <a:lnTo>
                      <a:pt x="329" y="650"/>
                    </a:lnTo>
                    <a:lnTo>
                      <a:pt x="346" y="644"/>
                    </a:lnTo>
                    <a:lnTo>
                      <a:pt x="367" y="641"/>
                    </a:lnTo>
                    <a:lnTo>
                      <a:pt x="388" y="637"/>
                    </a:lnTo>
                    <a:lnTo>
                      <a:pt x="407" y="635"/>
                    </a:lnTo>
                    <a:lnTo>
                      <a:pt x="426" y="631"/>
                    </a:lnTo>
                    <a:lnTo>
                      <a:pt x="445" y="627"/>
                    </a:lnTo>
                    <a:lnTo>
                      <a:pt x="464" y="622"/>
                    </a:lnTo>
                    <a:lnTo>
                      <a:pt x="481" y="612"/>
                    </a:lnTo>
                    <a:lnTo>
                      <a:pt x="494" y="603"/>
                    </a:lnTo>
                    <a:lnTo>
                      <a:pt x="506" y="589"/>
                    </a:lnTo>
                    <a:lnTo>
                      <a:pt x="515" y="570"/>
                    </a:lnTo>
                    <a:lnTo>
                      <a:pt x="523" y="549"/>
                    </a:lnTo>
                    <a:lnTo>
                      <a:pt x="513" y="549"/>
                    </a:lnTo>
                    <a:lnTo>
                      <a:pt x="502" y="549"/>
                    </a:lnTo>
                    <a:lnTo>
                      <a:pt x="494" y="549"/>
                    </a:lnTo>
                    <a:lnTo>
                      <a:pt x="487" y="551"/>
                    </a:lnTo>
                    <a:lnTo>
                      <a:pt x="477" y="551"/>
                    </a:lnTo>
                    <a:lnTo>
                      <a:pt x="469" y="553"/>
                    </a:lnTo>
                    <a:lnTo>
                      <a:pt x="462" y="555"/>
                    </a:lnTo>
                    <a:lnTo>
                      <a:pt x="452" y="557"/>
                    </a:lnTo>
                    <a:lnTo>
                      <a:pt x="445" y="557"/>
                    </a:lnTo>
                    <a:lnTo>
                      <a:pt x="437" y="559"/>
                    </a:lnTo>
                    <a:lnTo>
                      <a:pt x="429" y="561"/>
                    </a:lnTo>
                    <a:lnTo>
                      <a:pt x="422" y="563"/>
                    </a:lnTo>
                    <a:lnTo>
                      <a:pt x="412" y="563"/>
                    </a:lnTo>
                    <a:lnTo>
                      <a:pt x="405" y="564"/>
                    </a:lnTo>
                    <a:lnTo>
                      <a:pt x="397" y="564"/>
                    </a:lnTo>
                    <a:lnTo>
                      <a:pt x="390" y="566"/>
                    </a:lnTo>
                    <a:lnTo>
                      <a:pt x="422" y="544"/>
                    </a:lnTo>
                    <a:lnTo>
                      <a:pt x="452" y="521"/>
                    </a:lnTo>
                    <a:lnTo>
                      <a:pt x="483" y="494"/>
                    </a:lnTo>
                    <a:lnTo>
                      <a:pt x="515" y="469"/>
                    </a:lnTo>
                    <a:lnTo>
                      <a:pt x="547" y="445"/>
                    </a:lnTo>
                    <a:lnTo>
                      <a:pt x="580" y="420"/>
                    </a:lnTo>
                    <a:lnTo>
                      <a:pt x="612" y="395"/>
                    </a:lnTo>
                    <a:lnTo>
                      <a:pt x="644" y="371"/>
                    </a:lnTo>
                    <a:lnTo>
                      <a:pt x="677" y="346"/>
                    </a:lnTo>
                    <a:lnTo>
                      <a:pt x="709" y="321"/>
                    </a:lnTo>
                    <a:lnTo>
                      <a:pt x="741" y="296"/>
                    </a:lnTo>
                    <a:lnTo>
                      <a:pt x="775" y="276"/>
                    </a:lnTo>
                    <a:lnTo>
                      <a:pt x="810" y="253"/>
                    </a:lnTo>
                    <a:lnTo>
                      <a:pt x="844" y="234"/>
                    </a:lnTo>
                    <a:lnTo>
                      <a:pt x="878" y="215"/>
                    </a:lnTo>
                    <a:lnTo>
                      <a:pt x="912" y="198"/>
                    </a:lnTo>
                    <a:lnTo>
                      <a:pt x="886" y="198"/>
                    </a:lnTo>
                    <a:lnTo>
                      <a:pt x="863" y="201"/>
                    </a:lnTo>
                    <a:lnTo>
                      <a:pt x="836" y="207"/>
                    </a:lnTo>
                    <a:lnTo>
                      <a:pt x="813" y="215"/>
                    </a:lnTo>
                    <a:lnTo>
                      <a:pt x="789" y="222"/>
                    </a:lnTo>
                    <a:lnTo>
                      <a:pt x="766" y="232"/>
                    </a:lnTo>
                    <a:lnTo>
                      <a:pt x="743" y="243"/>
                    </a:lnTo>
                    <a:lnTo>
                      <a:pt x="720" y="257"/>
                    </a:lnTo>
                    <a:lnTo>
                      <a:pt x="698" y="268"/>
                    </a:lnTo>
                    <a:lnTo>
                      <a:pt x="673" y="281"/>
                    </a:lnTo>
                    <a:lnTo>
                      <a:pt x="650" y="293"/>
                    </a:lnTo>
                    <a:lnTo>
                      <a:pt x="627" y="306"/>
                    </a:lnTo>
                    <a:lnTo>
                      <a:pt x="602" y="317"/>
                    </a:lnTo>
                    <a:lnTo>
                      <a:pt x="580" y="331"/>
                    </a:lnTo>
                    <a:lnTo>
                      <a:pt x="557" y="340"/>
                    </a:lnTo>
                    <a:lnTo>
                      <a:pt x="532" y="352"/>
                    </a:lnTo>
                    <a:lnTo>
                      <a:pt x="549" y="327"/>
                    </a:lnTo>
                    <a:lnTo>
                      <a:pt x="568" y="308"/>
                    </a:lnTo>
                    <a:lnTo>
                      <a:pt x="587" y="289"/>
                    </a:lnTo>
                    <a:lnTo>
                      <a:pt x="610" y="274"/>
                    </a:lnTo>
                    <a:lnTo>
                      <a:pt x="631" y="258"/>
                    </a:lnTo>
                    <a:lnTo>
                      <a:pt x="656" y="245"/>
                    </a:lnTo>
                    <a:lnTo>
                      <a:pt x="679" y="234"/>
                    </a:lnTo>
                    <a:lnTo>
                      <a:pt x="703" y="222"/>
                    </a:lnTo>
                    <a:lnTo>
                      <a:pt x="728" y="211"/>
                    </a:lnTo>
                    <a:lnTo>
                      <a:pt x="753" y="200"/>
                    </a:lnTo>
                    <a:lnTo>
                      <a:pt x="777" y="190"/>
                    </a:lnTo>
                    <a:lnTo>
                      <a:pt x="804" y="181"/>
                    </a:lnTo>
                    <a:lnTo>
                      <a:pt x="829" y="169"/>
                    </a:lnTo>
                    <a:lnTo>
                      <a:pt x="853" y="160"/>
                    </a:lnTo>
                    <a:lnTo>
                      <a:pt x="878" y="148"/>
                    </a:lnTo>
                    <a:lnTo>
                      <a:pt x="903" y="137"/>
                    </a:lnTo>
                    <a:lnTo>
                      <a:pt x="890" y="131"/>
                    </a:lnTo>
                    <a:lnTo>
                      <a:pt x="876" y="129"/>
                    </a:lnTo>
                    <a:lnTo>
                      <a:pt x="863" y="129"/>
                    </a:lnTo>
                    <a:lnTo>
                      <a:pt x="850" y="131"/>
                    </a:lnTo>
                    <a:lnTo>
                      <a:pt x="832" y="133"/>
                    </a:lnTo>
                    <a:lnTo>
                      <a:pt x="817" y="137"/>
                    </a:lnTo>
                    <a:lnTo>
                      <a:pt x="800" y="141"/>
                    </a:lnTo>
                    <a:lnTo>
                      <a:pt x="783" y="148"/>
                    </a:lnTo>
                    <a:lnTo>
                      <a:pt x="766" y="154"/>
                    </a:lnTo>
                    <a:lnTo>
                      <a:pt x="747" y="162"/>
                    </a:lnTo>
                    <a:lnTo>
                      <a:pt x="730" y="167"/>
                    </a:lnTo>
                    <a:lnTo>
                      <a:pt x="713" y="175"/>
                    </a:lnTo>
                    <a:lnTo>
                      <a:pt x="696" y="181"/>
                    </a:lnTo>
                    <a:lnTo>
                      <a:pt x="680" y="188"/>
                    </a:lnTo>
                    <a:lnTo>
                      <a:pt x="665" y="194"/>
                    </a:lnTo>
                    <a:lnTo>
                      <a:pt x="650" y="201"/>
                    </a:lnTo>
                    <a:lnTo>
                      <a:pt x="667" y="181"/>
                    </a:lnTo>
                    <a:lnTo>
                      <a:pt x="688" y="163"/>
                    </a:lnTo>
                    <a:lnTo>
                      <a:pt x="711" y="146"/>
                    </a:lnTo>
                    <a:lnTo>
                      <a:pt x="736" y="133"/>
                    </a:lnTo>
                    <a:lnTo>
                      <a:pt x="762" y="120"/>
                    </a:lnTo>
                    <a:lnTo>
                      <a:pt x="789" y="106"/>
                    </a:lnTo>
                    <a:lnTo>
                      <a:pt x="817" y="95"/>
                    </a:lnTo>
                    <a:lnTo>
                      <a:pt x="846" y="87"/>
                    </a:lnTo>
                    <a:lnTo>
                      <a:pt x="874" y="78"/>
                    </a:lnTo>
                    <a:lnTo>
                      <a:pt x="905" y="68"/>
                    </a:lnTo>
                    <a:lnTo>
                      <a:pt x="933" y="61"/>
                    </a:lnTo>
                    <a:lnTo>
                      <a:pt x="964" y="53"/>
                    </a:lnTo>
                    <a:lnTo>
                      <a:pt x="994" y="46"/>
                    </a:lnTo>
                    <a:lnTo>
                      <a:pt x="1023" y="38"/>
                    </a:lnTo>
                    <a:lnTo>
                      <a:pt x="1051" y="30"/>
                    </a:lnTo>
                    <a:lnTo>
                      <a:pt x="1080" y="23"/>
                    </a:lnTo>
                    <a:lnTo>
                      <a:pt x="1091" y="19"/>
                    </a:lnTo>
                    <a:lnTo>
                      <a:pt x="1104" y="17"/>
                    </a:lnTo>
                    <a:lnTo>
                      <a:pt x="1118" y="15"/>
                    </a:lnTo>
                    <a:lnTo>
                      <a:pt x="1131" y="15"/>
                    </a:lnTo>
                    <a:lnTo>
                      <a:pt x="1144" y="13"/>
                    </a:lnTo>
                    <a:lnTo>
                      <a:pt x="1158" y="13"/>
                    </a:lnTo>
                    <a:lnTo>
                      <a:pt x="1171" y="13"/>
                    </a:lnTo>
                    <a:lnTo>
                      <a:pt x="1186" y="15"/>
                    </a:lnTo>
                    <a:lnTo>
                      <a:pt x="1199" y="13"/>
                    </a:lnTo>
                    <a:lnTo>
                      <a:pt x="1213" y="13"/>
                    </a:lnTo>
                    <a:lnTo>
                      <a:pt x="1226" y="13"/>
                    </a:lnTo>
                    <a:lnTo>
                      <a:pt x="1239" y="13"/>
                    </a:lnTo>
                    <a:lnTo>
                      <a:pt x="1253" y="11"/>
                    </a:lnTo>
                    <a:lnTo>
                      <a:pt x="1266" y="11"/>
                    </a:lnTo>
                    <a:lnTo>
                      <a:pt x="1279" y="8"/>
                    </a:lnTo>
                    <a:lnTo>
                      <a:pt x="1293" y="6"/>
                    </a:lnTo>
                    <a:lnTo>
                      <a:pt x="1293" y="6"/>
                    </a:lnTo>
                    <a:close/>
                  </a:path>
                </a:pathLst>
              </a:custGeom>
              <a:solidFill>
                <a:srgbClr val="FFE8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93" name="Freeform 77"/>
              <p:cNvSpPr>
                <a:spLocks noChangeAspect="1"/>
              </p:cNvSpPr>
              <p:nvPr/>
            </p:nvSpPr>
            <p:spPr bwMode="auto">
              <a:xfrm>
                <a:off x="2642" y="1623"/>
                <a:ext cx="368" cy="105"/>
              </a:xfrm>
              <a:custGeom>
                <a:avLst/>
                <a:gdLst>
                  <a:gd name="T0" fmla="*/ 456 w 735"/>
                  <a:gd name="T1" fmla="*/ 0 h 209"/>
                  <a:gd name="T2" fmla="*/ 498 w 735"/>
                  <a:gd name="T3" fmla="*/ 6 h 209"/>
                  <a:gd name="T4" fmla="*/ 536 w 735"/>
                  <a:gd name="T5" fmla="*/ 11 h 209"/>
                  <a:gd name="T6" fmla="*/ 576 w 735"/>
                  <a:gd name="T7" fmla="*/ 23 h 209"/>
                  <a:gd name="T8" fmla="*/ 612 w 735"/>
                  <a:gd name="T9" fmla="*/ 34 h 209"/>
                  <a:gd name="T10" fmla="*/ 648 w 735"/>
                  <a:gd name="T11" fmla="*/ 51 h 209"/>
                  <a:gd name="T12" fmla="*/ 682 w 735"/>
                  <a:gd name="T13" fmla="*/ 68 h 209"/>
                  <a:gd name="T14" fmla="*/ 718 w 735"/>
                  <a:gd name="T15" fmla="*/ 89 h 209"/>
                  <a:gd name="T16" fmla="*/ 703 w 735"/>
                  <a:gd name="T17" fmla="*/ 93 h 209"/>
                  <a:gd name="T18" fmla="*/ 640 w 735"/>
                  <a:gd name="T19" fmla="*/ 82 h 209"/>
                  <a:gd name="T20" fmla="*/ 580 w 735"/>
                  <a:gd name="T21" fmla="*/ 78 h 209"/>
                  <a:gd name="T22" fmla="*/ 519 w 735"/>
                  <a:gd name="T23" fmla="*/ 80 h 209"/>
                  <a:gd name="T24" fmla="*/ 460 w 735"/>
                  <a:gd name="T25" fmla="*/ 86 h 209"/>
                  <a:gd name="T26" fmla="*/ 399 w 735"/>
                  <a:gd name="T27" fmla="*/ 97 h 209"/>
                  <a:gd name="T28" fmla="*/ 340 w 735"/>
                  <a:gd name="T29" fmla="*/ 108 h 209"/>
                  <a:gd name="T30" fmla="*/ 281 w 735"/>
                  <a:gd name="T31" fmla="*/ 125 h 209"/>
                  <a:gd name="T32" fmla="*/ 236 w 735"/>
                  <a:gd name="T33" fmla="*/ 139 h 209"/>
                  <a:gd name="T34" fmla="*/ 203 w 735"/>
                  <a:gd name="T35" fmla="*/ 148 h 209"/>
                  <a:gd name="T36" fmla="*/ 171 w 735"/>
                  <a:gd name="T37" fmla="*/ 158 h 209"/>
                  <a:gd name="T38" fmla="*/ 139 w 735"/>
                  <a:gd name="T39" fmla="*/ 167 h 209"/>
                  <a:gd name="T40" fmla="*/ 108 w 735"/>
                  <a:gd name="T41" fmla="*/ 177 h 209"/>
                  <a:gd name="T42" fmla="*/ 76 w 735"/>
                  <a:gd name="T43" fmla="*/ 186 h 209"/>
                  <a:gd name="T44" fmla="*/ 45 w 735"/>
                  <a:gd name="T45" fmla="*/ 196 h 209"/>
                  <a:gd name="T46" fmla="*/ 13 w 735"/>
                  <a:gd name="T47" fmla="*/ 203 h 209"/>
                  <a:gd name="T48" fmla="*/ 11 w 735"/>
                  <a:gd name="T49" fmla="*/ 194 h 209"/>
                  <a:gd name="T50" fmla="*/ 42 w 735"/>
                  <a:gd name="T51" fmla="*/ 165 h 209"/>
                  <a:gd name="T52" fmla="*/ 78 w 735"/>
                  <a:gd name="T53" fmla="*/ 141 h 209"/>
                  <a:gd name="T54" fmla="*/ 118 w 735"/>
                  <a:gd name="T55" fmla="*/ 116 h 209"/>
                  <a:gd name="T56" fmla="*/ 159 w 735"/>
                  <a:gd name="T57" fmla="*/ 95 h 209"/>
                  <a:gd name="T58" fmla="*/ 203 w 735"/>
                  <a:gd name="T59" fmla="*/ 72 h 209"/>
                  <a:gd name="T60" fmla="*/ 247 w 735"/>
                  <a:gd name="T61" fmla="*/ 55 h 209"/>
                  <a:gd name="T62" fmla="*/ 291 w 735"/>
                  <a:gd name="T63" fmla="*/ 40 h 209"/>
                  <a:gd name="T64" fmla="*/ 319 w 735"/>
                  <a:gd name="T65" fmla="*/ 30 h 209"/>
                  <a:gd name="T66" fmla="*/ 334 w 735"/>
                  <a:gd name="T67" fmla="*/ 25 h 209"/>
                  <a:gd name="T68" fmla="*/ 348 w 735"/>
                  <a:gd name="T69" fmla="*/ 19 h 209"/>
                  <a:gd name="T70" fmla="*/ 363 w 735"/>
                  <a:gd name="T71" fmla="*/ 15 h 209"/>
                  <a:gd name="T72" fmla="*/ 380 w 735"/>
                  <a:gd name="T73" fmla="*/ 11 h 209"/>
                  <a:gd name="T74" fmla="*/ 395 w 735"/>
                  <a:gd name="T75" fmla="*/ 8 h 209"/>
                  <a:gd name="T76" fmla="*/ 412 w 735"/>
                  <a:gd name="T77" fmla="*/ 6 h 209"/>
                  <a:gd name="T78" fmla="*/ 428 w 735"/>
                  <a:gd name="T79" fmla="*/ 2 h 209"/>
                  <a:gd name="T80" fmla="*/ 437 w 735"/>
                  <a:gd name="T81"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35" h="209">
                    <a:moveTo>
                      <a:pt x="437" y="0"/>
                    </a:moveTo>
                    <a:lnTo>
                      <a:pt x="456" y="0"/>
                    </a:lnTo>
                    <a:lnTo>
                      <a:pt x="477" y="2"/>
                    </a:lnTo>
                    <a:lnTo>
                      <a:pt x="498" y="6"/>
                    </a:lnTo>
                    <a:lnTo>
                      <a:pt x="517" y="10"/>
                    </a:lnTo>
                    <a:lnTo>
                      <a:pt x="536" y="11"/>
                    </a:lnTo>
                    <a:lnTo>
                      <a:pt x="555" y="17"/>
                    </a:lnTo>
                    <a:lnTo>
                      <a:pt x="576" y="23"/>
                    </a:lnTo>
                    <a:lnTo>
                      <a:pt x="595" y="29"/>
                    </a:lnTo>
                    <a:lnTo>
                      <a:pt x="612" y="34"/>
                    </a:lnTo>
                    <a:lnTo>
                      <a:pt x="631" y="42"/>
                    </a:lnTo>
                    <a:lnTo>
                      <a:pt x="648" y="51"/>
                    </a:lnTo>
                    <a:lnTo>
                      <a:pt x="667" y="59"/>
                    </a:lnTo>
                    <a:lnTo>
                      <a:pt x="682" y="68"/>
                    </a:lnTo>
                    <a:lnTo>
                      <a:pt x="699" y="78"/>
                    </a:lnTo>
                    <a:lnTo>
                      <a:pt x="718" y="89"/>
                    </a:lnTo>
                    <a:lnTo>
                      <a:pt x="735" y="103"/>
                    </a:lnTo>
                    <a:lnTo>
                      <a:pt x="703" y="93"/>
                    </a:lnTo>
                    <a:lnTo>
                      <a:pt x="673" y="87"/>
                    </a:lnTo>
                    <a:lnTo>
                      <a:pt x="640" y="82"/>
                    </a:lnTo>
                    <a:lnTo>
                      <a:pt x="610" y="80"/>
                    </a:lnTo>
                    <a:lnTo>
                      <a:pt x="580" y="78"/>
                    </a:lnTo>
                    <a:lnTo>
                      <a:pt x="549" y="78"/>
                    </a:lnTo>
                    <a:lnTo>
                      <a:pt x="519" y="80"/>
                    </a:lnTo>
                    <a:lnTo>
                      <a:pt x="490" y="84"/>
                    </a:lnTo>
                    <a:lnTo>
                      <a:pt x="460" y="86"/>
                    </a:lnTo>
                    <a:lnTo>
                      <a:pt x="429" y="91"/>
                    </a:lnTo>
                    <a:lnTo>
                      <a:pt x="399" y="97"/>
                    </a:lnTo>
                    <a:lnTo>
                      <a:pt x="370" y="103"/>
                    </a:lnTo>
                    <a:lnTo>
                      <a:pt x="340" y="108"/>
                    </a:lnTo>
                    <a:lnTo>
                      <a:pt x="310" y="116"/>
                    </a:lnTo>
                    <a:lnTo>
                      <a:pt x="281" y="125"/>
                    </a:lnTo>
                    <a:lnTo>
                      <a:pt x="251" y="135"/>
                    </a:lnTo>
                    <a:lnTo>
                      <a:pt x="236" y="139"/>
                    </a:lnTo>
                    <a:lnTo>
                      <a:pt x="218" y="143"/>
                    </a:lnTo>
                    <a:lnTo>
                      <a:pt x="203" y="148"/>
                    </a:lnTo>
                    <a:lnTo>
                      <a:pt x="188" y="152"/>
                    </a:lnTo>
                    <a:lnTo>
                      <a:pt x="171" y="158"/>
                    </a:lnTo>
                    <a:lnTo>
                      <a:pt x="156" y="162"/>
                    </a:lnTo>
                    <a:lnTo>
                      <a:pt x="139" y="167"/>
                    </a:lnTo>
                    <a:lnTo>
                      <a:pt x="123" y="173"/>
                    </a:lnTo>
                    <a:lnTo>
                      <a:pt x="108" y="177"/>
                    </a:lnTo>
                    <a:lnTo>
                      <a:pt x="93" y="183"/>
                    </a:lnTo>
                    <a:lnTo>
                      <a:pt x="76" y="186"/>
                    </a:lnTo>
                    <a:lnTo>
                      <a:pt x="61" y="192"/>
                    </a:lnTo>
                    <a:lnTo>
                      <a:pt x="45" y="196"/>
                    </a:lnTo>
                    <a:lnTo>
                      <a:pt x="28" y="200"/>
                    </a:lnTo>
                    <a:lnTo>
                      <a:pt x="13" y="203"/>
                    </a:lnTo>
                    <a:lnTo>
                      <a:pt x="0" y="209"/>
                    </a:lnTo>
                    <a:lnTo>
                      <a:pt x="11" y="194"/>
                    </a:lnTo>
                    <a:lnTo>
                      <a:pt x="26" y="181"/>
                    </a:lnTo>
                    <a:lnTo>
                      <a:pt x="42" y="165"/>
                    </a:lnTo>
                    <a:lnTo>
                      <a:pt x="61" y="154"/>
                    </a:lnTo>
                    <a:lnTo>
                      <a:pt x="78" y="141"/>
                    </a:lnTo>
                    <a:lnTo>
                      <a:pt x="99" y="127"/>
                    </a:lnTo>
                    <a:lnTo>
                      <a:pt x="118" y="116"/>
                    </a:lnTo>
                    <a:lnTo>
                      <a:pt x="140" y="106"/>
                    </a:lnTo>
                    <a:lnTo>
                      <a:pt x="159" y="95"/>
                    </a:lnTo>
                    <a:lnTo>
                      <a:pt x="180" y="84"/>
                    </a:lnTo>
                    <a:lnTo>
                      <a:pt x="203" y="72"/>
                    </a:lnTo>
                    <a:lnTo>
                      <a:pt x="226" y="65"/>
                    </a:lnTo>
                    <a:lnTo>
                      <a:pt x="247" y="55"/>
                    </a:lnTo>
                    <a:lnTo>
                      <a:pt x="268" y="48"/>
                    </a:lnTo>
                    <a:lnTo>
                      <a:pt x="291" y="40"/>
                    </a:lnTo>
                    <a:lnTo>
                      <a:pt x="312" y="34"/>
                    </a:lnTo>
                    <a:lnTo>
                      <a:pt x="319" y="30"/>
                    </a:lnTo>
                    <a:lnTo>
                      <a:pt x="327" y="27"/>
                    </a:lnTo>
                    <a:lnTo>
                      <a:pt x="334" y="25"/>
                    </a:lnTo>
                    <a:lnTo>
                      <a:pt x="342" y="21"/>
                    </a:lnTo>
                    <a:lnTo>
                      <a:pt x="348" y="19"/>
                    </a:lnTo>
                    <a:lnTo>
                      <a:pt x="357" y="17"/>
                    </a:lnTo>
                    <a:lnTo>
                      <a:pt x="363" y="15"/>
                    </a:lnTo>
                    <a:lnTo>
                      <a:pt x="372" y="13"/>
                    </a:lnTo>
                    <a:lnTo>
                      <a:pt x="380" y="11"/>
                    </a:lnTo>
                    <a:lnTo>
                      <a:pt x="388" y="10"/>
                    </a:lnTo>
                    <a:lnTo>
                      <a:pt x="395" y="8"/>
                    </a:lnTo>
                    <a:lnTo>
                      <a:pt x="405" y="8"/>
                    </a:lnTo>
                    <a:lnTo>
                      <a:pt x="412" y="6"/>
                    </a:lnTo>
                    <a:lnTo>
                      <a:pt x="420" y="4"/>
                    </a:lnTo>
                    <a:lnTo>
                      <a:pt x="428" y="2"/>
                    </a:lnTo>
                    <a:lnTo>
                      <a:pt x="437" y="0"/>
                    </a:lnTo>
                    <a:lnTo>
                      <a:pt x="43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94" name="Freeform 78"/>
              <p:cNvSpPr>
                <a:spLocks noChangeAspect="1"/>
              </p:cNvSpPr>
              <p:nvPr/>
            </p:nvSpPr>
            <p:spPr bwMode="auto">
              <a:xfrm>
                <a:off x="2271" y="1681"/>
                <a:ext cx="60" cy="81"/>
              </a:xfrm>
              <a:custGeom>
                <a:avLst/>
                <a:gdLst>
                  <a:gd name="T0" fmla="*/ 120 w 120"/>
                  <a:gd name="T1" fmla="*/ 0 h 162"/>
                  <a:gd name="T2" fmla="*/ 116 w 120"/>
                  <a:gd name="T3" fmla="*/ 6 h 162"/>
                  <a:gd name="T4" fmla="*/ 111 w 120"/>
                  <a:gd name="T5" fmla="*/ 11 h 162"/>
                  <a:gd name="T6" fmla="*/ 107 w 120"/>
                  <a:gd name="T7" fmla="*/ 19 h 162"/>
                  <a:gd name="T8" fmla="*/ 103 w 120"/>
                  <a:gd name="T9" fmla="*/ 25 h 162"/>
                  <a:gd name="T10" fmla="*/ 99 w 120"/>
                  <a:gd name="T11" fmla="*/ 30 h 162"/>
                  <a:gd name="T12" fmla="*/ 95 w 120"/>
                  <a:gd name="T13" fmla="*/ 36 h 162"/>
                  <a:gd name="T14" fmla="*/ 90 w 120"/>
                  <a:gd name="T15" fmla="*/ 44 h 162"/>
                  <a:gd name="T16" fmla="*/ 86 w 120"/>
                  <a:gd name="T17" fmla="*/ 49 h 162"/>
                  <a:gd name="T18" fmla="*/ 80 w 120"/>
                  <a:gd name="T19" fmla="*/ 55 h 162"/>
                  <a:gd name="T20" fmla="*/ 76 w 120"/>
                  <a:gd name="T21" fmla="*/ 63 h 162"/>
                  <a:gd name="T22" fmla="*/ 71 w 120"/>
                  <a:gd name="T23" fmla="*/ 70 h 162"/>
                  <a:gd name="T24" fmla="*/ 67 w 120"/>
                  <a:gd name="T25" fmla="*/ 76 h 162"/>
                  <a:gd name="T26" fmla="*/ 61 w 120"/>
                  <a:gd name="T27" fmla="*/ 82 h 162"/>
                  <a:gd name="T28" fmla="*/ 57 w 120"/>
                  <a:gd name="T29" fmla="*/ 89 h 162"/>
                  <a:gd name="T30" fmla="*/ 52 w 120"/>
                  <a:gd name="T31" fmla="*/ 95 h 162"/>
                  <a:gd name="T32" fmla="*/ 48 w 120"/>
                  <a:gd name="T33" fmla="*/ 103 h 162"/>
                  <a:gd name="T34" fmla="*/ 44 w 120"/>
                  <a:gd name="T35" fmla="*/ 110 h 162"/>
                  <a:gd name="T36" fmla="*/ 40 w 120"/>
                  <a:gd name="T37" fmla="*/ 118 h 162"/>
                  <a:gd name="T38" fmla="*/ 37 w 120"/>
                  <a:gd name="T39" fmla="*/ 125 h 162"/>
                  <a:gd name="T40" fmla="*/ 33 w 120"/>
                  <a:gd name="T41" fmla="*/ 133 h 162"/>
                  <a:gd name="T42" fmla="*/ 27 w 120"/>
                  <a:gd name="T43" fmla="*/ 139 h 162"/>
                  <a:gd name="T44" fmla="*/ 23 w 120"/>
                  <a:gd name="T45" fmla="*/ 146 h 162"/>
                  <a:gd name="T46" fmla="*/ 18 w 120"/>
                  <a:gd name="T47" fmla="*/ 154 h 162"/>
                  <a:gd name="T48" fmla="*/ 12 w 120"/>
                  <a:gd name="T49" fmla="*/ 162 h 162"/>
                  <a:gd name="T50" fmla="*/ 8 w 120"/>
                  <a:gd name="T51" fmla="*/ 156 h 162"/>
                  <a:gd name="T52" fmla="*/ 6 w 120"/>
                  <a:gd name="T53" fmla="*/ 150 h 162"/>
                  <a:gd name="T54" fmla="*/ 4 w 120"/>
                  <a:gd name="T55" fmla="*/ 143 h 162"/>
                  <a:gd name="T56" fmla="*/ 2 w 120"/>
                  <a:gd name="T57" fmla="*/ 139 h 162"/>
                  <a:gd name="T58" fmla="*/ 0 w 120"/>
                  <a:gd name="T59" fmla="*/ 133 h 162"/>
                  <a:gd name="T60" fmla="*/ 0 w 120"/>
                  <a:gd name="T61" fmla="*/ 127 h 162"/>
                  <a:gd name="T62" fmla="*/ 0 w 120"/>
                  <a:gd name="T63" fmla="*/ 122 h 162"/>
                  <a:gd name="T64" fmla="*/ 0 w 120"/>
                  <a:gd name="T65" fmla="*/ 116 h 162"/>
                  <a:gd name="T66" fmla="*/ 0 w 120"/>
                  <a:gd name="T67" fmla="*/ 110 h 162"/>
                  <a:gd name="T68" fmla="*/ 2 w 120"/>
                  <a:gd name="T69" fmla="*/ 105 h 162"/>
                  <a:gd name="T70" fmla="*/ 2 w 120"/>
                  <a:gd name="T71" fmla="*/ 99 h 162"/>
                  <a:gd name="T72" fmla="*/ 6 w 120"/>
                  <a:gd name="T73" fmla="*/ 95 h 162"/>
                  <a:gd name="T74" fmla="*/ 10 w 120"/>
                  <a:gd name="T75" fmla="*/ 84 h 162"/>
                  <a:gd name="T76" fmla="*/ 16 w 120"/>
                  <a:gd name="T77" fmla="*/ 76 h 162"/>
                  <a:gd name="T78" fmla="*/ 21 w 120"/>
                  <a:gd name="T79" fmla="*/ 68 h 162"/>
                  <a:gd name="T80" fmla="*/ 27 w 120"/>
                  <a:gd name="T81" fmla="*/ 61 h 162"/>
                  <a:gd name="T82" fmla="*/ 33 w 120"/>
                  <a:gd name="T83" fmla="*/ 55 h 162"/>
                  <a:gd name="T84" fmla="*/ 38 w 120"/>
                  <a:gd name="T85" fmla="*/ 49 h 162"/>
                  <a:gd name="T86" fmla="*/ 44 w 120"/>
                  <a:gd name="T87" fmla="*/ 44 h 162"/>
                  <a:gd name="T88" fmla="*/ 50 w 120"/>
                  <a:gd name="T89" fmla="*/ 38 h 162"/>
                  <a:gd name="T90" fmla="*/ 57 w 120"/>
                  <a:gd name="T91" fmla="*/ 32 h 162"/>
                  <a:gd name="T92" fmla="*/ 65 w 120"/>
                  <a:gd name="T93" fmla="*/ 28 h 162"/>
                  <a:gd name="T94" fmla="*/ 71 w 120"/>
                  <a:gd name="T95" fmla="*/ 23 h 162"/>
                  <a:gd name="T96" fmla="*/ 78 w 120"/>
                  <a:gd name="T97" fmla="*/ 19 h 162"/>
                  <a:gd name="T98" fmla="*/ 84 w 120"/>
                  <a:gd name="T99" fmla="*/ 13 h 162"/>
                  <a:gd name="T100" fmla="*/ 92 w 120"/>
                  <a:gd name="T101" fmla="*/ 11 h 162"/>
                  <a:gd name="T102" fmla="*/ 99 w 120"/>
                  <a:gd name="T103" fmla="*/ 8 h 162"/>
                  <a:gd name="T104" fmla="*/ 105 w 120"/>
                  <a:gd name="T105" fmla="*/ 4 h 162"/>
                  <a:gd name="T106" fmla="*/ 113 w 120"/>
                  <a:gd name="T107" fmla="*/ 2 h 162"/>
                  <a:gd name="T108" fmla="*/ 120 w 120"/>
                  <a:gd name="T109" fmla="*/ 0 h 162"/>
                  <a:gd name="T110" fmla="*/ 120 w 120"/>
                  <a:gd name="T111"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0" h="162">
                    <a:moveTo>
                      <a:pt x="120" y="0"/>
                    </a:moveTo>
                    <a:lnTo>
                      <a:pt x="116" y="6"/>
                    </a:lnTo>
                    <a:lnTo>
                      <a:pt x="111" y="11"/>
                    </a:lnTo>
                    <a:lnTo>
                      <a:pt x="107" y="19"/>
                    </a:lnTo>
                    <a:lnTo>
                      <a:pt x="103" y="25"/>
                    </a:lnTo>
                    <a:lnTo>
                      <a:pt x="99" y="30"/>
                    </a:lnTo>
                    <a:lnTo>
                      <a:pt x="95" y="36"/>
                    </a:lnTo>
                    <a:lnTo>
                      <a:pt x="90" y="44"/>
                    </a:lnTo>
                    <a:lnTo>
                      <a:pt x="86" y="49"/>
                    </a:lnTo>
                    <a:lnTo>
                      <a:pt x="80" y="55"/>
                    </a:lnTo>
                    <a:lnTo>
                      <a:pt x="76" y="63"/>
                    </a:lnTo>
                    <a:lnTo>
                      <a:pt x="71" y="70"/>
                    </a:lnTo>
                    <a:lnTo>
                      <a:pt x="67" y="76"/>
                    </a:lnTo>
                    <a:lnTo>
                      <a:pt x="61" y="82"/>
                    </a:lnTo>
                    <a:lnTo>
                      <a:pt x="57" y="89"/>
                    </a:lnTo>
                    <a:lnTo>
                      <a:pt x="52" y="95"/>
                    </a:lnTo>
                    <a:lnTo>
                      <a:pt x="48" y="103"/>
                    </a:lnTo>
                    <a:lnTo>
                      <a:pt x="44" y="110"/>
                    </a:lnTo>
                    <a:lnTo>
                      <a:pt x="40" y="118"/>
                    </a:lnTo>
                    <a:lnTo>
                      <a:pt x="37" y="125"/>
                    </a:lnTo>
                    <a:lnTo>
                      <a:pt x="33" y="133"/>
                    </a:lnTo>
                    <a:lnTo>
                      <a:pt x="27" y="139"/>
                    </a:lnTo>
                    <a:lnTo>
                      <a:pt x="23" y="146"/>
                    </a:lnTo>
                    <a:lnTo>
                      <a:pt x="18" y="154"/>
                    </a:lnTo>
                    <a:lnTo>
                      <a:pt x="12" y="162"/>
                    </a:lnTo>
                    <a:lnTo>
                      <a:pt x="8" y="156"/>
                    </a:lnTo>
                    <a:lnTo>
                      <a:pt x="6" y="150"/>
                    </a:lnTo>
                    <a:lnTo>
                      <a:pt x="4" y="143"/>
                    </a:lnTo>
                    <a:lnTo>
                      <a:pt x="2" y="139"/>
                    </a:lnTo>
                    <a:lnTo>
                      <a:pt x="0" y="133"/>
                    </a:lnTo>
                    <a:lnTo>
                      <a:pt x="0" y="127"/>
                    </a:lnTo>
                    <a:lnTo>
                      <a:pt x="0" y="122"/>
                    </a:lnTo>
                    <a:lnTo>
                      <a:pt x="0" y="116"/>
                    </a:lnTo>
                    <a:lnTo>
                      <a:pt x="0" y="110"/>
                    </a:lnTo>
                    <a:lnTo>
                      <a:pt x="2" y="105"/>
                    </a:lnTo>
                    <a:lnTo>
                      <a:pt x="2" y="99"/>
                    </a:lnTo>
                    <a:lnTo>
                      <a:pt x="6" y="95"/>
                    </a:lnTo>
                    <a:lnTo>
                      <a:pt x="10" y="84"/>
                    </a:lnTo>
                    <a:lnTo>
                      <a:pt x="16" y="76"/>
                    </a:lnTo>
                    <a:lnTo>
                      <a:pt x="21" y="68"/>
                    </a:lnTo>
                    <a:lnTo>
                      <a:pt x="27" y="61"/>
                    </a:lnTo>
                    <a:lnTo>
                      <a:pt x="33" y="55"/>
                    </a:lnTo>
                    <a:lnTo>
                      <a:pt x="38" y="49"/>
                    </a:lnTo>
                    <a:lnTo>
                      <a:pt x="44" y="44"/>
                    </a:lnTo>
                    <a:lnTo>
                      <a:pt x="50" y="38"/>
                    </a:lnTo>
                    <a:lnTo>
                      <a:pt x="57" y="32"/>
                    </a:lnTo>
                    <a:lnTo>
                      <a:pt x="65" y="28"/>
                    </a:lnTo>
                    <a:lnTo>
                      <a:pt x="71" y="23"/>
                    </a:lnTo>
                    <a:lnTo>
                      <a:pt x="78" y="19"/>
                    </a:lnTo>
                    <a:lnTo>
                      <a:pt x="84" y="13"/>
                    </a:lnTo>
                    <a:lnTo>
                      <a:pt x="92" y="11"/>
                    </a:lnTo>
                    <a:lnTo>
                      <a:pt x="99" y="8"/>
                    </a:lnTo>
                    <a:lnTo>
                      <a:pt x="105" y="4"/>
                    </a:lnTo>
                    <a:lnTo>
                      <a:pt x="113" y="2"/>
                    </a:lnTo>
                    <a:lnTo>
                      <a:pt x="120" y="0"/>
                    </a:lnTo>
                    <a:lnTo>
                      <a:pt x="1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95" name="Freeform 79"/>
              <p:cNvSpPr>
                <a:spLocks noChangeAspect="1"/>
              </p:cNvSpPr>
              <p:nvPr/>
            </p:nvSpPr>
            <p:spPr bwMode="auto">
              <a:xfrm>
                <a:off x="2276" y="1740"/>
                <a:ext cx="37" cy="41"/>
              </a:xfrm>
              <a:custGeom>
                <a:avLst/>
                <a:gdLst>
                  <a:gd name="T0" fmla="*/ 74 w 74"/>
                  <a:gd name="T1" fmla="*/ 0 h 82"/>
                  <a:gd name="T2" fmla="*/ 72 w 74"/>
                  <a:gd name="T3" fmla="*/ 6 h 82"/>
                  <a:gd name="T4" fmla="*/ 70 w 74"/>
                  <a:gd name="T5" fmla="*/ 9 h 82"/>
                  <a:gd name="T6" fmla="*/ 66 w 74"/>
                  <a:gd name="T7" fmla="*/ 15 h 82"/>
                  <a:gd name="T8" fmla="*/ 65 w 74"/>
                  <a:gd name="T9" fmla="*/ 21 h 82"/>
                  <a:gd name="T10" fmla="*/ 59 w 74"/>
                  <a:gd name="T11" fmla="*/ 26 h 82"/>
                  <a:gd name="T12" fmla="*/ 53 w 74"/>
                  <a:gd name="T13" fmla="*/ 34 h 82"/>
                  <a:gd name="T14" fmla="*/ 47 w 74"/>
                  <a:gd name="T15" fmla="*/ 40 h 82"/>
                  <a:gd name="T16" fmla="*/ 42 w 74"/>
                  <a:gd name="T17" fmla="*/ 47 h 82"/>
                  <a:gd name="T18" fmla="*/ 36 w 74"/>
                  <a:gd name="T19" fmla="*/ 49 h 82"/>
                  <a:gd name="T20" fmla="*/ 30 w 74"/>
                  <a:gd name="T21" fmla="*/ 55 h 82"/>
                  <a:gd name="T22" fmla="*/ 25 w 74"/>
                  <a:gd name="T23" fmla="*/ 59 h 82"/>
                  <a:gd name="T24" fmla="*/ 21 w 74"/>
                  <a:gd name="T25" fmla="*/ 64 h 82"/>
                  <a:gd name="T26" fmla="*/ 11 w 74"/>
                  <a:gd name="T27" fmla="*/ 72 h 82"/>
                  <a:gd name="T28" fmla="*/ 2 w 74"/>
                  <a:gd name="T29" fmla="*/ 82 h 82"/>
                  <a:gd name="T30" fmla="*/ 2 w 74"/>
                  <a:gd name="T31" fmla="*/ 82 h 82"/>
                  <a:gd name="T32" fmla="*/ 0 w 74"/>
                  <a:gd name="T33" fmla="*/ 82 h 82"/>
                  <a:gd name="T34" fmla="*/ 4 w 74"/>
                  <a:gd name="T35" fmla="*/ 76 h 82"/>
                  <a:gd name="T36" fmla="*/ 8 w 74"/>
                  <a:gd name="T37" fmla="*/ 70 h 82"/>
                  <a:gd name="T38" fmla="*/ 13 w 74"/>
                  <a:gd name="T39" fmla="*/ 64 h 82"/>
                  <a:gd name="T40" fmla="*/ 19 w 74"/>
                  <a:gd name="T41" fmla="*/ 59 h 82"/>
                  <a:gd name="T42" fmla="*/ 23 w 74"/>
                  <a:gd name="T43" fmla="*/ 51 h 82"/>
                  <a:gd name="T44" fmla="*/ 27 w 74"/>
                  <a:gd name="T45" fmla="*/ 45 h 82"/>
                  <a:gd name="T46" fmla="*/ 30 w 74"/>
                  <a:gd name="T47" fmla="*/ 38 h 82"/>
                  <a:gd name="T48" fmla="*/ 34 w 74"/>
                  <a:gd name="T49" fmla="*/ 32 h 82"/>
                  <a:gd name="T50" fmla="*/ 38 w 74"/>
                  <a:gd name="T51" fmla="*/ 26 h 82"/>
                  <a:gd name="T52" fmla="*/ 42 w 74"/>
                  <a:gd name="T53" fmla="*/ 21 h 82"/>
                  <a:gd name="T54" fmla="*/ 46 w 74"/>
                  <a:gd name="T55" fmla="*/ 17 h 82"/>
                  <a:gd name="T56" fmla="*/ 51 w 74"/>
                  <a:gd name="T57" fmla="*/ 13 h 82"/>
                  <a:gd name="T58" fmla="*/ 55 w 74"/>
                  <a:gd name="T59" fmla="*/ 9 h 82"/>
                  <a:gd name="T60" fmla="*/ 61 w 74"/>
                  <a:gd name="T61" fmla="*/ 6 h 82"/>
                  <a:gd name="T62" fmla="*/ 66 w 74"/>
                  <a:gd name="T63" fmla="*/ 2 h 82"/>
                  <a:gd name="T64" fmla="*/ 74 w 74"/>
                  <a:gd name="T65" fmla="*/ 0 h 82"/>
                  <a:gd name="T66" fmla="*/ 74 w 74"/>
                  <a:gd name="T67"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 h="82">
                    <a:moveTo>
                      <a:pt x="74" y="0"/>
                    </a:moveTo>
                    <a:lnTo>
                      <a:pt x="72" y="6"/>
                    </a:lnTo>
                    <a:lnTo>
                      <a:pt x="70" y="9"/>
                    </a:lnTo>
                    <a:lnTo>
                      <a:pt x="66" y="15"/>
                    </a:lnTo>
                    <a:lnTo>
                      <a:pt x="65" y="21"/>
                    </a:lnTo>
                    <a:lnTo>
                      <a:pt x="59" y="26"/>
                    </a:lnTo>
                    <a:lnTo>
                      <a:pt x="53" y="34"/>
                    </a:lnTo>
                    <a:lnTo>
                      <a:pt x="47" y="40"/>
                    </a:lnTo>
                    <a:lnTo>
                      <a:pt x="42" y="47"/>
                    </a:lnTo>
                    <a:lnTo>
                      <a:pt x="36" y="49"/>
                    </a:lnTo>
                    <a:lnTo>
                      <a:pt x="30" y="55"/>
                    </a:lnTo>
                    <a:lnTo>
                      <a:pt x="25" y="59"/>
                    </a:lnTo>
                    <a:lnTo>
                      <a:pt x="21" y="64"/>
                    </a:lnTo>
                    <a:lnTo>
                      <a:pt x="11" y="72"/>
                    </a:lnTo>
                    <a:lnTo>
                      <a:pt x="2" y="82"/>
                    </a:lnTo>
                    <a:lnTo>
                      <a:pt x="2" y="82"/>
                    </a:lnTo>
                    <a:lnTo>
                      <a:pt x="0" y="82"/>
                    </a:lnTo>
                    <a:lnTo>
                      <a:pt x="4" y="76"/>
                    </a:lnTo>
                    <a:lnTo>
                      <a:pt x="8" y="70"/>
                    </a:lnTo>
                    <a:lnTo>
                      <a:pt x="13" y="64"/>
                    </a:lnTo>
                    <a:lnTo>
                      <a:pt x="19" y="59"/>
                    </a:lnTo>
                    <a:lnTo>
                      <a:pt x="23" y="51"/>
                    </a:lnTo>
                    <a:lnTo>
                      <a:pt x="27" y="45"/>
                    </a:lnTo>
                    <a:lnTo>
                      <a:pt x="30" y="38"/>
                    </a:lnTo>
                    <a:lnTo>
                      <a:pt x="34" y="32"/>
                    </a:lnTo>
                    <a:lnTo>
                      <a:pt x="38" y="26"/>
                    </a:lnTo>
                    <a:lnTo>
                      <a:pt x="42" y="21"/>
                    </a:lnTo>
                    <a:lnTo>
                      <a:pt x="46" y="17"/>
                    </a:lnTo>
                    <a:lnTo>
                      <a:pt x="51" y="13"/>
                    </a:lnTo>
                    <a:lnTo>
                      <a:pt x="55" y="9"/>
                    </a:lnTo>
                    <a:lnTo>
                      <a:pt x="61" y="6"/>
                    </a:lnTo>
                    <a:lnTo>
                      <a:pt x="66" y="2"/>
                    </a:lnTo>
                    <a:lnTo>
                      <a:pt x="74" y="0"/>
                    </a:lnTo>
                    <a:lnTo>
                      <a:pt x="7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96" name="Freeform 80"/>
              <p:cNvSpPr>
                <a:spLocks noChangeAspect="1"/>
              </p:cNvSpPr>
              <p:nvPr/>
            </p:nvSpPr>
            <p:spPr bwMode="auto">
              <a:xfrm>
                <a:off x="3172" y="1751"/>
                <a:ext cx="25" cy="27"/>
              </a:xfrm>
              <a:custGeom>
                <a:avLst/>
                <a:gdLst>
                  <a:gd name="T0" fmla="*/ 1 w 49"/>
                  <a:gd name="T1" fmla="*/ 2 h 53"/>
                  <a:gd name="T2" fmla="*/ 7 w 49"/>
                  <a:gd name="T3" fmla="*/ 0 h 53"/>
                  <a:gd name="T4" fmla="*/ 13 w 49"/>
                  <a:gd name="T5" fmla="*/ 0 h 53"/>
                  <a:gd name="T6" fmla="*/ 19 w 49"/>
                  <a:gd name="T7" fmla="*/ 0 h 53"/>
                  <a:gd name="T8" fmla="*/ 24 w 49"/>
                  <a:gd name="T9" fmla="*/ 2 h 53"/>
                  <a:gd name="T10" fmla="*/ 34 w 49"/>
                  <a:gd name="T11" fmla="*/ 3 h 53"/>
                  <a:gd name="T12" fmla="*/ 41 w 49"/>
                  <a:gd name="T13" fmla="*/ 11 h 53"/>
                  <a:gd name="T14" fmla="*/ 45 w 49"/>
                  <a:gd name="T15" fmla="*/ 17 h 53"/>
                  <a:gd name="T16" fmla="*/ 49 w 49"/>
                  <a:gd name="T17" fmla="*/ 26 h 53"/>
                  <a:gd name="T18" fmla="*/ 49 w 49"/>
                  <a:gd name="T19" fmla="*/ 32 h 53"/>
                  <a:gd name="T20" fmla="*/ 49 w 49"/>
                  <a:gd name="T21" fmla="*/ 38 h 53"/>
                  <a:gd name="T22" fmla="*/ 49 w 49"/>
                  <a:gd name="T23" fmla="*/ 43 h 53"/>
                  <a:gd name="T24" fmla="*/ 47 w 49"/>
                  <a:gd name="T25" fmla="*/ 53 h 53"/>
                  <a:gd name="T26" fmla="*/ 39 w 49"/>
                  <a:gd name="T27" fmla="*/ 45 h 53"/>
                  <a:gd name="T28" fmla="*/ 32 w 49"/>
                  <a:gd name="T29" fmla="*/ 40 h 53"/>
                  <a:gd name="T30" fmla="*/ 22 w 49"/>
                  <a:gd name="T31" fmla="*/ 34 h 53"/>
                  <a:gd name="T32" fmla="*/ 15 w 49"/>
                  <a:gd name="T33" fmla="*/ 30 h 53"/>
                  <a:gd name="T34" fmla="*/ 7 w 49"/>
                  <a:gd name="T35" fmla="*/ 22 h 53"/>
                  <a:gd name="T36" fmla="*/ 1 w 49"/>
                  <a:gd name="T37" fmla="*/ 17 h 53"/>
                  <a:gd name="T38" fmla="*/ 0 w 49"/>
                  <a:gd name="T39" fmla="*/ 11 h 53"/>
                  <a:gd name="T40" fmla="*/ 1 w 49"/>
                  <a:gd name="T41" fmla="*/ 2 h 53"/>
                  <a:gd name="T42" fmla="*/ 1 w 49"/>
                  <a:gd name="T43"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3">
                    <a:moveTo>
                      <a:pt x="1" y="2"/>
                    </a:moveTo>
                    <a:lnTo>
                      <a:pt x="7" y="0"/>
                    </a:lnTo>
                    <a:lnTo>
                      <a:pt x="13" y="0"/>
                    </a:lnTo>
                    <a:lnTo>
                      <a:pt x="19" y="0"/>
                    </a:lnTo>
                    <a:lnTo>
                      <a:pt x="24" y="2"/>
                    </a:lnTo>
                    <a:lnTo>
                      <a:pt x="34" y="3"/>
                    </a:lnTo>
                    <a:lnTo>
                      <a:pt x="41" y="11"/>
                    </a:lnTo>
                    <a:lnTo>
                      <a:pt x="45" y="17"/>
                    </a:lnTo>
                    <a:lnTo>
                      <a:pt x="49" y="26"/>
                    </a:lnTo>
                    <a:lnTo>
                      <a:pt x="49" y="32"/>
                    </a:lnTo>
                    <a:lnTo>
                      <a:pt x="49" y="38"/>
                    </a:lnTo>
                    <a:lnTo>
                      <a:pt x="49" y="43"/>
                    </a:lnTo>
                    <a:lnTo>
                      <a:pt x="47" y="53"/>
                    </a:lnTo>
                    <a:lnTo>
                      <a:pt x="39" y="45"/>
                    </a:lnTo>
                    <a:lnTo>
                      <a:pt x="32" y="40"/>
                    </a:lnTo>
                    <a:lnTo>
                      <a:pt x="22" y="34"/>
                    </a:lnTo>
                    <a:lnTo>
                      <a:pt x="15" y="30"/>
                    </a:lnTo>
                    <a:lnTo>
                      <a:pt x="7" y="22"/>
                    </a:lnTo>
                    <a:lnTo>
                      <a:pt x="1" y="17"/>
                    </a:lnTo>
                    <a:lnTo>
                      <a:pt x="0" y="11"/>
                    </a:lnTo>
                    <a:lnTo>
                      <a:pt x="1" y="2"/>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97" name="Freeform 81"/>
              <p:cNvSpPr>
                <a:spLocks noChangeAspect="1"/>
              </p:cNvSpPr>
              <p:nvPr/>
            </p:nvSpPr>
            <p:spPr bwMode="auto">
              <a:xfrm>
                <a:off x="3218" y="1770"/>
                <a:ext cx="34" cy="66"/>
              </a:xfrm>
              <a:custGeom>
                <a:avLst/>
                <a:gdLst>
                  <a:gd name="T0" fmla="*/ 13 w 68"/>
                  <a:gd name="T1" fmla="*/ 0 h 131"/>
                  <a:gd name="T2" fmla="*/ 21 w 68"/>
                  <a:gd name="T3" fmla="*/ 2 h 131"/>
                  <a:gd name="T4" fmla="*/ 30 w 68"/>
                  <a:gd name="T5" fmla="*/ 5 h 131"/>
                  <a:gd name="T6" fmla="*/ 38 w 68"/>
                  <a:gd name="T7" fmla="*/ 9 h 131"/>
                  <a:gd name="T8" fmla="*/ 45 w 68"/>
                  <a:gd name="T9" fmla="*/ 15 h 131"/>
                  <a:gd name="T10" fmla="*/ 49 w 68"/>
                  <a:gd name="T11" fmla="*/ 21 h 131"/>
                  <a:gd name="T12" fmla="*/ 55 w 68"/>
                  <a:gd name="T13" fmla="*/ 26 h 131"/>
                  <a:gd name="T14" fmla="*/ 59 w 68"/>
                  <a:gd name="T15" fmla="*/ 34 h 131"/>
                  <a:gd name="T16" fmla="*/ 63 w 68"/>
                  <a:gd name="T17" fmla="*/ 41 h 131"/>
                  <a:gd name="T18" fmla="*/ 64 w 68"/>
                  <a:gd name="T19" fmla="*/ 51 h 131"/>
                  <a:gd name="T20" fmla="*/ 66 w 68"/>
                  <a:gd name="T21" fmla="*/ 60 h 131"/>
                  <a:gd name="T22" fmla="*/ 66 w 68"/>
                  <a:gd name="T23" fmla="*/ 68 h 131"/>
                  <a:gd name="T24" fmla="*/ 68 w 68"/>
                  <a:gd name="T25" fmla="*/ 74 h 131"/>
                  <a:gd name="T26" fmla="*/ 68 w 68"/>
                  <a:gd name="T27" fmla="*/ 80 h 131"/>
                  <a:gd name="T28" fmla="*/ 68 w 68"/>
                  <a:gd name="T29" fmla="*/ 85 h 131"/>
                  <a:gd name="T30" fmla="*/ 68 w 68"/>
                  <a:gd name="T31" fmla="*/ 91 h 131"/>
                  <a:gd name="T32" fmla="*/ 66 w 68"/>
                  <a:gd name="T33" fmla="*/ 97 h 131"/>
                  <a:gd name="T34" fmla="*/ 66 w 68"/>
                  <a:gd name="T35" fmla="*/ 102 h 131"/>
                  <a:gd name="T36" fmla="*/ 66 w 68"/>
                  <a:gd name="T37" fmla="*/ 108 h 131"/>
                  <a:gd name="T38" fmla="*/ 64 w 68"/>
                  <a:gd name="T39" fmla="*/ 114 h 131"/>
                  <a:gd name="T40" fmla="*/ 64 w 68"/>
                  <a:gd name="T41" fmla="*/ 119 h 131"/>
                  <a:gd name="T42" fmla="*/ 63 w 68"/>
                  <a:gd name="T43" fmla="*/ 125 h 131"/>
                  <a:gd name="T44" fmla="*/ 63 w 68"/>
                  <a:gd name="T45" fmla="*/ 131 h 131"/>
                  <a:gd name="T46" fmla="*/ 55 w 68"/>
                  <a:gd name="T47" fmla="*/ 125 h 131"/>
                  <a:gd name="T48" fmla="*/ 47 w 68"/>
                  <a:gd name="T49" fmla="*/ 118 h 131"/>
                  <a:gd name="T50" fmla="*/ 40 w 68"/>
                  <a:gd name="T51" fmla="*/ 110 h 131"/>
                  <a:gd name="T52" fmla="*/ 32 w 68"/>
                  <a:gd name="T53" fmla="*/ 102 h 131"/>
                  <a:gd name="T54" fmla="*/ 25 w 68"/>
                  <a:gd name="T55" fmla="*/ 93 h 131"/>
                  <a:gd name="T56" fmla="*/ 19 w 68"/>
                  <a:gd name="T57" fmla="*/ 85 h 131"/>
                  <a:gd name="T58" fmla="*/ 13 w 68"/>
                  <a:gd name="T59" fmla="*/ 76 h 131"/>
                  <a:gd name="T60" fmla="*/ 9 w 68"/>
                  <a:gd name="T61" fmla="*/ 68 h 131"/>
                  <a:gd name="T62" fmla="*/ 4 w 68"/>
                  <a:gd name="T63" fmla="*/ 59 h 131"/>
                  <a:gd name="T64" fmla="*/ 2 w 68"/>
                  <a:gd name="T65" fmla="*/ 49 h 131"/>
                  <a:gd name="T66" fmla="*/ 0 w 68"/>
                  <a:gd name="T67" fmla="*/ 41 h 131"/>
                  <a:gd name="T68" fmla="*/ 2 w 68"/>
                  <a:gd name="T69" fmla="*/ 34 h 131"/>
                  <a:gd name="T70" fmla="*/ 2 w 68"/>
                  <a:gd name="T71" fmla="*/ 24 h 131"/>
                  <a:gd name="T72" fmla="*/ 4 w 68"/>
                  <a:gd name="T73" fmla="*/ 17 h 131"/>
                  <a:gd name="T74" fmla="*/ 7 w 68"/>
                  <a:gd name="T75" fmla="*/ 7 h 131"/>
                  <a:gd name="T76" fmla="*/ 13 w 68"/>
                  <a:gd name="T77" fmla="*/ 0 h 131"/>
                  <a:gd name="T78" fmla="*/ 13 w 68"/>
                  <a:gd name="T7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 h="131">
                    <a:moveTo>
                      <a:pt x="13" y="0"/>
                    </a:moveTo>
                    <a:lnTo>
                      <a:pt x="21" y="2"/>
                    </a:lnTo>
                    <a:lnTo>
                      <a:pt x="30" y="5"/>
                    </a:lnTo>
                    <a:lnTo>
                      <a:pt x="38" y="9"/>
                    </a:lnTo>
                    <a:lnTo>
                      <a:pt x="45" y="15"/>
                    </a:lnTo>
                    <a:lnTo>
                      <a:pt x="49" y="21"/>
                    </a:lnTo>
                    <a:lnTo>
                      <a:pt x="55" y="26"/>
                    </a:lnTo>
                    <a:lnTo>
                      <a:pt x="59" y="34"/>
                    </a:lnTo>
                    <a:lnTo>
                      <a:pt x="63" y="41"/>
                    </a:lnTo>
                    <a:lnTo>
                      <a:pt x="64" y="51"/>
                    </a:lnTo>
                    <a:lnTo>
                      <a:pt x="66" y="60"/>
                    </a:lnTo>
                    <a:lnTo>
                      <a:pt x="66" y="68"/>
                    </a:lnTo>
                    <a:lnTo>
                      <a:pt x="68" y="74"/>
                    </a:lnTo>
                    <a:lnTo>
                      <a:pt x="68" y="80"/>
                    </a:lnTo>
                    <a:lnTo>
                      <a:pt x="68" y="85"/>
                    </a:lnTo>
                    <a:lnTo>
                      <a:pt x="68" y="91"/>
                    </a:lnTo>
                    <a:lnTo>
                      <a:pt x="66" y="97"/>
                    </a:lnTo>
                    <a:lnTo>
                      <a:pt x="66" y="102"/>
                    </a:lnTo>
                    <a:lnTo>
                      <a:pt x="66" y="108"/>
                    </a:lnTo>
                    <a:lnTo>
                      <a:pt x="64" y="114"/>
                    </a:lnTo>
                    <a:lnTo>
                      <a:pt x="64" y="119"/>
                    </a:lnTo>
                    <a:lnTo>
                      <a:pt x="63" y="125"/>
                    </a:lnTo>
                    <a:lnTo>
                      <a:pt x="63" y="131"/>
                    </a:lnTo>
                    <a:lnTo>
                      <a:pt x="55" y="125"/>
                    </a:lnTo>
                    <a:lnTo>
                      <a:pt x="47" y="118"/>
                    </a:lnTo>
                    <a:lnTo>
                      <a:pt x="40" y="110"/>
                    </a:lnTo>
                    <a:lnTo>
                      <a:pt x="32" y="102"/>
                    </a:lnTo>
                    <a:lnTo>
                      <a:pt x="25" y="93"/>
                    </a:lnTo>
                    <a:lnTo>
                      <a:pt x="19" y="85"/>
                    </a:lnTo>
                    <a:lnTo>
                      <a:pt x="13" y="76"/>
                    </a:lnTo>
                    <a:lnTo>
                      <a:pt x="9" y="68"/>
                    </a:lnTo>
                    <a:lnTo>
                      <a:pt x="4" y="59"/>
                    </a:lnTo>
                    <a:lnTo>
                      <a:pt x="2" y="49"/>
                    </a:lnTo>
                    <a:lnTo>
                      <a:pt x="0" y="41"/>
                    </a:lnTo>
                    <a:lnTo>
                      <a:pt x="2" y="34"/>
                    </a:lnTo>
                    <a:lnTo>
                      <a:pt x="2" y="24"/>
                    </a:lnTo>
                    <a:lnTo>
                      <a:pt x="4" y="17"/>
                    </a:lnTo>
                    <a:lnTo>
                      <a:pt x="7" y="7"/>
                    </a:lnTo>
                    <a:lnTo>
                      <a:pt x="13" y="0"/>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98" name="Freeform 82"/>
              <p:cNvSpPr>
                <a:spLocks noChangeAspect="1"/>
              </p:cNvSpPr>
              <p:nvPr/>
            </p:nvSpPr>
            <p:spPr bwMode="auto">
              <a:xfrm>
                <a:off x="3262" y="1797"/>
                <a:ext cx="32" cy="75"/>
              </a:xfrm>
              <a:custGeom>
                <a:avLst/>
                <a:gdLst>
                  <a:gd name="T0" fmla="*/ 25 w 65"/>
                  <a:gd name="T1" fmla="*/ 0 h 150"/>
                  <a:gd name="T2" fmla="*/ 31 w 65"/>
                  <a:gd name="T3" fmla="*/ 2 h 150"/>
                  <a:gd name="T4" fmla="*/ 38 w 65"/>
                  <a:gd name="T5" fmla="*/ 6 h 150"/>
                  <a:gd name="T6" fmla="*/ 42 w 65"/>
                  <a:gd name="T7" fmla="*/ 9 h 150"/>
                  <a:gd name="T8" fmla="*/ 48 w 65"/>
                  <a:gd name="T9" fmla="*/ 17 h 150"/>
                  <a:gd name="T10" fmla="*/ 52 w 65"/>
                  <a:gd name="T11" fmla="*/ 21 h 150"/>
                  <a:gd name="T12" fmla="*/ 55 w 65"/>
                  <a:gd name="T13" fmla="*/ 27 h 150"/>
                  <a:gd name="T14" fmla="*/ 59 w 65"/>
                  <a:gd name="T15" fmla="*/ 34 h 150"/>
                  <a:gd name="T16" fmla="*/ 61 w 65"/>
                  <a:gd name="T17" fmla="*/ 42 h 150"/>
                  <a:gd name="T18" fmla="*/ 63 w 65"/>
                  <a:gd name="T19" fmla="*/ 47 h 150"/>
                  <a:gd name="T20" fmla="*/ 63 w 65"/>
                  <a:gd name="T21" fmla="*/ 55 h 150"/>
                  <a:gd name="T22" fmla="*/ 63 w 65"/>
                  <a:gd name="T23" fmla="*/ 63 h 150"/>
                  <a:gd name="T24" fmla="*/ 65 w 65"/>
                  <a:gd name="T25" fmla="*/ 72 h 150"/>
                  <a:gd name="T26" fmla="*/ 63 w 65"/>
                  <a:gd name="T27" fmla="*/ 80 h 150"/>
                  <a:gd name="T28" fmla="*/ 63 w 65"/>
                  <a:gd name="T29" fmla="*/ 87 h 150"/>
                  <a:gd name="T30" fmla="*/ 61 w 65"/>
                  <a:gd name="T31" fmla="*/ 95 h 150"/>
                  <a:gd name="T32" fmla="*/ 61 w 65"/>
                  <a:gd name="T33" fmla="*/ 104 h 150"/>
                  <a:gd name="T34" fmla="*/ 57 w 65"/>
                  <a:gd name="T35" fmla="*/ 110 h 150"/>
                  <a:gd name="T36" fmla="*/ 55 w 65"/>
                  <a:gd name="T37" fmla="*/ 116 h 150"/>
                  <a:gd name="T38" fmla="*/ 53 w 65"/>
                  <a:gd name="T39" fmla="*/ 122 h 150"/>
                  <a:gd name="T40" fmla="*/ 52 w 65"/>
                  <a:gd name="T41" fmla="*/ 127 h 150"/>
                  <a:gd name="T42" fmla="*/ 48 w 65"/>
                  <a:gd name="T43" fmla="*/ 131 h 150"/>
                  <a:gd name="T44" fmla="*/ 44 w 65"/>
                  <a:gd name="T45" fmla="*/ 137 h 150"/>
                  <a:gd name="T46" fmla="*/ 42 w 65"/>
                  <a:gd name="T47" fmla="*/ 142 h 150"/>
                  <a:gd name="T48" fmla="*/ 38 w 65"/>
                  <a:gd name="T49" fmla="*/ 150 h 150"/>
                  <a:gd name="T50" fmla="*/ 36 w 65"/>
                  <a:gd name="T51" fmla="*/ 142 h 150"/>
                  <a:gd name="T52" fmla="*/ 36 w 65"/>
                  <a:gd name="T53" fmla="*/ 137 h 150"/>
                  <a:gd name="T54" fmla="*/ 38 w 65"/>
                  <a:gd name="T55" fmla="*/ 129 h 150"/>
                  <a:gd name="T56" fmla="*/ 38 w 65"/>
                  <a:gd name="T57" fmla="*/ 123 h 150"/>
                  <a:gd name="T58" fmla="*/ 33 w 65"/>
                  <a:gd name="T59" fmla="*/ 125 h 150"/>
                  <a:gd name="T60" fmla="*/ 29 w 65"/>
                  <a:gd name="T61" fmla="*/ 125 h 150"/>
                  <a:gd name="T62" fmla="*/ 23 w 65"/>
                  <a:gd name="T63" fmla="*/ 125 h 150"/>
                  <a:gd name="T64" fmla="*/ 21 w 65"/>
                  <a:gd name="T65" fmla="*/ 127 h 150"/>
                  <a:gd name="T66" fmla="*/ 14 w 65"/>
                  <a:gd name="T67" fmla="*/ 127 h 150"/>
                  <a:gd name="T68" fmla="*/ 10 w 65"/>
                  <a:gd name="T69" fmla="*/ 127 h 150"/>
                  <a:gd name="T70" fmla="*/ 2 w 65"/>
                  <a:gd name="T71" fmla="*/ 122 h 150"/>
                  <a:gd name="T72" fmla="*/ 0 w 65"/>
                  <a:gd name="T73" fmla="*/ 114 h 150"/>
                  <a:gd name="T74" fmla="*/ 0 w 65"/>
                  <a:gd name="T75" fmla="*/ 108 h 150"/>
                  <a:gd name="T76" fmla="*/ 2 w 65"/>
                  <a:gd name="T77" fmla="*/ 103 h 150"/>
                  <a:gd name="T78" fmla="*/ 4 w 65"/>
                  <a:gd name="T79" fmla="*/ 95 h 150"/>
                  <a:gd name="T80" fmla="*/ 6 w 65"/>
                  <a:gd name="T81" fmla="*/ 89 h 150"/>
                  <a:gd name="T82" fmla="*/ 8 w 65"/>
                  <a:gd name="T83" fmla="*/ 80 h 150"/>
                  <a:gd name="T84" fmla="*/ 12 w 65"/>
                  <a:gd name="T85" fmla="*/ 72 h 150"/>
                  <a:gd name="T86" fmla="*/ 14 w 65"/>
                  <a:gd name="T87" fmla="*/ 65 h 150"/>
                  <a:gd name="T88" fmla="*/ 17 w 65"/>
                  <a:gd name="T89" fmla="*/ 57 h 150"/>
                  <a:gd name="T90" fmla="*/ 19 w 65"/>
                  <a:gd name="T91" fmla="*/ 47 h 150"/>
                  <a:gd name="T92" fmla="*/ 23 w 65"/>
                  <a:gd name="T93" fmla="*/ 40 h 150"/>
                  <a:gd name="T94" fmla="*/ 25 w 65"/>
                  <a:gd name="T95" fmla="*/ 32 h 150"/>
                  <a:gd name="T96" fmla="*/ 27 w 65"/>
                  <a:gd name="T97" fmla="*/ 25 h 150"/>
                  <a:gd name="T98" fmla="*/ 27 w 65"/>
                  <a:gd name="T99" fmla="*/ 17 h 150"/>
                  <a:gd name="T100" fmla="*/ 27 w 65"/>
                  <a:gd name="T101" fmla="*/ 9 h 150"/>
                  <a:gd name="T102" fmla="*/ 27 w 65"/>
                  <a:gd name="T103" fmla="*/ 4 h 150"/>
                  <a:gd name="T104" fmla="*/ 25 w 65"/>
                  <a:gd name="T105" fmla="*/ 0 h 150"/>
                  <a:gd name="T106" fmla="*/ 25 w 65"/>
                  <a:gd name="T107"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 h="150">
                    <a:moveTo>
                      <a:pt x="25" y="0"/>
                    </a:moveTo>
                    <a:lnTo>
                      <a:pt x="31" y="2"/>
                    </a:lnTo>
                    <a:lnTo>
                      <a:pt x="38" y="6"/>
                    </a:lnTo>
                    <a:lnTo>
                      <a:pt x="42" y="9"/>
                    </a:lnTo>
                    <a:lnTo>
                      <a:pt x="48" y="17"/>
                    </a:lnTo>
                    <a:lnTo>
                      <a:pt x="52" y="21"/>
                    </a:lnTo>
                    <a:lnTo>
                      <a:pt x="55" y="27"/>
                    </a:lnTo>
                    <a:lnTo>
                      <a:pt x="59" y="34"/>
                    </a:lnTo>
                    <a:lnTo>
                      <a:pt x="61" y="42"/>
                    </a:lnTo>
                    <a:lnTo>
                      <a:pt x="63" y="47"/>
                    </a:lnTo>
                    <a:lnTo>
                      <a:pt x="63" y="55"/>
                    </a:lnTo>
                    <a:lnTo>
                      <a:pt x="63" y="63"/>
                    </a:lnTo>
                    <a:lnTo>
                      <a:pt x="65" y="72"/>
                    </a:lnTo>
                    <a:lnTo>
                      <a:pt x="63" y="80"/>
                    </a:lnTo>
                    <a:lnTo>
                      <a:pt x="63" y="87"/>
                    </a:lnTo>
                    <a:lnTo>
                      <a:pt x="61" y="95"/>
                    </a:lnTo>
                    <a:lnTo>
                      <a:pt x="61" y="104"/>
                    </a:lnTo>
                    <a:lnTo>
                      <a:pt x="57" y="110"/>
                    </a:lnTo>
                    <a:lnTo>
                      <a:pt x="55" y="116"/>
                    </a:lnTo>
                    <a:lnTo>
                      <a:pt x="53" y="122"/>
                    </a:lnTo>
                    <a:lnTo>
                      <a:pt x="52" y="127"/>
                    </a:lnTo>
                    <a:lnTo>
                      <a:pt x="48" y="131"/>
                    </a:lnTo>
                    <a:lnTo>
                      <a:pt x="44" y="137"/>
                    </a:lnTo>
                    <a:lnTo>
                      <a:pt x="42" y="142"/>
                    </a:lnTo>
                    <a:lnTo>
                      <a:pt x="38" y="150"/>
                    </a:lnTo>
                    <a:lnTo>
                      <a:pt x="36" y="142"/>
                    </a:lnTo>
                    <a:lnTo>
                      <a:pt x="36" y="137"/>
                    </a:lnTo>
                    <a:lnTo>
                      <a:pt x="38" y="129"/>
                    </a:lnTo>
                    <a:lnTo>
                      <a:pt x="38" y="123"/>
                    </a:lnTo>
                    <a:lnTo>
                      <a:pt x="33" y="125"/>
                    </a:lnTo>
                    <a:lnTo>
                      <a:pt x="29" y="125"/>
                    </a:lnTo>
                    <a:lnTo>
                      <a:pt x="23" y="125"/>
                    </a:lnTo>
                    <a:lnTo>
                      <a:pt x="21" y="127"/>
                    </a:lnTo>
                    <a:lnTo>
                      <a:pt x="14" y="127"/>
                    </a:lnTo>
                    <a:lnTo>
                      <a:pt x="10" y="127"/>
                    </a:lnTo>
                    <a:lnTo>
                      <a:pt x="2" y="122"/>
                    </a:lnTo>
                    <a:lnTo>
                      <a:pt x="0" y="114"/>
                    </a:lnTo>
                    <a:lnTo>
                      <a:pt x="0" y="108"/>
                    </a:lnTo>
                    <a:lnTo>
                      <a:pt x="2" y="103"/>
                    </a:lnTo>
                    <a:lnTo>
                      <a:pt x="4" y="95"/>
                    </a:lnTo>
                    <a:lnTo>
                      <a:pt x="6" y="89"/>
                    </a:lnTo>
                    <a:lnTo>
                      <a:pt x="8" y="80"/>
                    </a:lnTo>
                    <a:lnTo>
                      <a:pt x="12" y="72"/>
                    </a:lnTo>
                    <a:lnTo>
                      <a:pt x="14" y="65"/>
                    </a:lnTo>
                    <a:lnTo>
                      <a:pt x="17" y="57"/>
                    </a:lnTo>
                    <a:lnTo>
                      <a:pt x="19" y="47"/>
                    </a:lnTo>
                    <a:lnTo>
                      <a:pt x="23" y="40"/>
                    </a:lnTo>
                    <a:lnTo>
                      <a:pt x="25" y="32"/>
                    </a:lnTo>
                    <a:lnTo>
                      <a:pt x="27" y="25"/>
                    </a:lnTo>
                    <a:lnTo>
                      <a:pt x="27" y="17"/>
                    </a:lnTo>
                    <a:lnTo>
                      <a:pt x="27" y="9"/>
                    </a:lnTo>
                    <a:lnTo>
                      <a:pt x="27" y="4"/>
                    </a:lnTo>
                    <a:lnTo>
                      <a:pt x="25" y="0"/>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099" name="Freeform 83"/>
              <p:cNvSpPr>
                <a:spLocks noChangeAspect="1"/>
              </p:cNvSpPr>
              <p:nvPr/>
            </p:nvSpPr>
            <p:spPr bwMode="auto">
              <a:xfrm>
                <a:off x="2485" y="1802"/>
                <a:ext cx="61" cy="36"/>
              </a:xfrm>
              <a:custGeom>
                <a:avLst/>
                <a:gdLst>
                  <a:gd name="T0" fmla="*/ 118 w 122"/>
                  <a:gd name="T1" fmla="*/ 0 h 73"/>
                  <a:gd name="T2" fmla="*/ 122 w 122"/>
                  <a:gd name="T3" fmla="*/ 10 h 73"/>
                  <a:gd name="T4" fmla="*/ 120 w 122"/>
                  <a:gd name="T5" fmla="*/ 18 h 73"/>
                  <a:gd name="T6" fmla="*/ 112 w 122"/>
                  <a:gd name="T7" fmla="*/ 27 h 73"/>
                  <a:gd name="T8" fmla="*/ 105 w 122"/>
                  <a:gd name="T9" fmla="*/ 37 h 73"/>
                  <a:gd name="T10" fmla="*/ 97 w 122"/>
                  <a:gd name="T11" fmla="*/ 40 h 73"/>
                  <a:gd name="T12" fmla="*/ 91 w 122"/>
                  <a:gd name="T13" fmla="*/ 46 h 73"/>
                  <a:gd name="T14" fmla="*/ 84 w 122"/>
                  <a:gd name="T15" fmla="*/ 50 h 73"/>
                  <a:gd name="T16" fmla="*/ 78 w 122"/>
                  <a:gd name="T17" fmla="*/ 56 h 73"/>
                  <a:gd name="T18" fmla="*/ 70 w 122"/>
                  <a:gd name="T19" fmla="*/ 59 h 73"/>
                  <a:gd name="T20" fmla="*/ 61 w 122"/>
                  <a:gd name="T21" fmla="*/ 63 h 73"/>
                  <a:gd name="T22" fmla="*/ 53 w 122"/>
                  <a:gd name="T23" fmla="*/ 65 h 73"/>
                  <a:gd name="T24" fmla="*/ 48 w 122"/>
                  <a:gd name="T25" fmla="*/ 69 h 73"/>
                  <a:gd name="T26" fmla="*/ 42 w 122"/>
                  <a:gd name="T27" fmla="*/ 69 h 73"/>
                  <a:gd name="T28" fmla="*/ 36 w 122"/>
                  <a:gd name="T29" fmla="*/ 69 h 73"/>
                  <a:gd name="T30" fmla="*/ 31 w 122"/>
                  <a:gd name="T31" fmla="*/ 71 h 73"/>
                  <a:gd name="T32" fmla="*/ 25 w 122"/>
                  <a:gd name="T33" fmla="*/ 71 h 73"/>
                  <a:gd name="T34" fmla="*/ 17 w 122"/>
                  <a:gd name="T35" fmla="*/ 71 h 73"/>
                  <a:gd name="T36" fmla="*/ 12 w 122"/>
                  <a:gd name="T37" fmla="*/ 73 h 73"/>
                  <a:gd name="T38" fmla="*/ 6 w 122"/>
                  <a:gd name="T39" fmla="*/ 73 h 73"/>
                  <a:gd name="T40" fmla="*/ 0 w 122"/>
                  <a:gd name="T41" fmla="*/ 73 h 73"/>
                  <a:gd name="T42" fmla="*/ 2 w 122"/>
                  <a:gd name="T43" fmla="*/ 65 h 73"/>
                  <a:gd name="T44" fmla="*/ 6 w 122"/>
                  <a:gd name="T45" fmla="*/ 59 h 73"/>
                  <a:gd name="T46" fmla="*/ 10 w 122"/>
                  <a:gd name="T47" fmla="*/ 56 h 73"/>
                  <a:gd name="T48" fmla="*/ 13 w 122"/>
                  <a:gd name="T49" fmla="*/ 50 h 73"/>
                  <a:gd name="T50" fmla="*/ 17 w 122"/>
                  <a:gd name="T51" fmla="*/ 44 h 73"/>
                  <a:gd name="T52" fmla="*/ 25 w 122"/>
                  <a:gd name="T53" fmla="*/ 40 h 73"/>
                  <a:gd name="T54" fmla="*/ 29 w 122"/>
                  <a:gd name="T55" fmla="*/ 37 h 73"/>
                  <a:gd name="T56" fmla="*/ 36 w 122"/>
                  <a:gd name="T57" fmla="*/ 33 h 73"/>
                  <a:gd name="T58" fmla="*/ 46 w 122"/>
                  <a:gd name="T59" fmla="*/ 27 h 73"/>
                  <a:gd name="T60" fmla="*/ 55 w 122"/>
                  <a:gd name="T61" fmla="*/ 23 h 73"/>
                  <a:gd name="T62" fmla="*/ 59 w 122"/>
                  <a:gd name="T63" fmla="*/ 21 h 73"/>
                  <a:gd name="T64" fmla="*/ 65 w 122"/>
                  <a:gd name="T65" fmla="*/ 19 h 73"/>
                  <a:gd name="T66" fmla="*/ 70 w 122"/>
                  <a:gd name="T67" fmla="*/ 18 h 73"/>
                  <a:gd name="T68" fmla="*/ 76 w 122"/>
                  <a:gd name="T69" fmla="*/ 18 h 73"/>
                  <a:gd name="T70" fmla="*/ 82 w 122"/>
                  <a:gd name="T71" fmla="*/ 16 h 73"/>
                  <a:gd name="T72" fmla="*/ 88 w 122"/>
                  <a:gd name="T73" fmla="*/ 14 h 73"/>
                  <a:gd name="T74" fmla="*/ 91 w 122"/>
                  <a:gd name="T75" fmla="*/ 12 h 73"/>
                  <a:gd name="T76" fmla="*/ 97 w 122"/>
                  <a:gd name="T77" fmla="*/ 10 h 73"/>
                  <a:gd name="T78" fmla="*/ 107 w 122"/>
                  <a:gd name="T79" fmla="*/ 6 h 73"/>
                  <a:gd name="T80" fmla="*/ 118 w 122"/>
                  <a:gd name="T81" fmla="*/ 0 h 73"/>
                  <a:gd name="T82" fmla="*/ 118 w 122"/>
                  <a:gd name="T8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73">
                    <a:moveTo>
                      <a:pt x="118" y="0"/>
                    </a:moveTo>
                    <a:lnTo>
                      <a:pt x="122" y="10"/>
                    </a:lnTo>
                    <a:lnTo>
                      <a:pt x="120" y="18"/>
                    </a:lnTo>
                    <a:lnTo>
                      <a:pt x="112" y="27"/>
                    </a:lnTo>
                    <a:lnTo>
                      <a:pt x="105" y="37"/>
                    </a:lnTo>
                    <a:lnTo>
                      <a:pt x="97" y="40"/>
                    </a:lnTo>
                    <a:lnTo>
                      <a:pt x="91" y="46"/>
                    </a:lnTo>
                    <a:lnTo>
                      <a:pt x="84" y="50"/>
                    </a:lnTo>
                    <a:lnTo>
                      <a:pt x="78" y="56"/>
                    </a:lnTo>
                    <a:lnTo>
                      <a:pt x="70" y="59"/>
                    </a:lnTo>
                    <a:lnTo>
                      <a:pt x="61" y="63"/>
                    </a:lnTo>
                    <a:lnTo>
                      <a:pt x="53" y="65"/>
                    </a:lnTo>
                    <a:lnTo>
                      <a:pt x="48" y="69"/>
                    </a:lnTo>
                    <a:lnTo>
                      <a:pt x="42" y="69"/>
                    </a:lnTo>
                    <a:lnTo>
                      <a:pt x="36" y="69"/>
                    </a:lnTo>
                    <a:lnTo>
                      <a:pt x="31" y="71"/>
                    </a:lnTo>
                    <a:lnTo>
                      <a:pt x="25" y="71"/>
                    </a:lnTo>
                    <a:lnTo>
                      <a:pt x="17" y="71"/>
                    </a:lnTo>
                    <a:lnTo>
                      <a:pt x="12" y="73"/>
                    </a:lnTo>
                    <a:lnTo>
                      <a:pt x="6" y="73"/>
                    </a:lnTo>
                    <a:lnTo>
                      <a:pt x="0" y="73"/>
                    </a:lnTo>
                    <a:lnTo>
                      <a:pt x="2" y="65"/>
                    </a:lnTo>
                    <a:lnTo>
                      <a:pt x="6" y="59"/>
                    </a:lnTo>
                    <a:lnTo>
                      <a:pt x="10" y="56"/>
                    </a:lnTo>
                    <a:lnTo>
                      <a:pt x="13" y="50"/>
                    </a:lnTo>
                    <a:lnTo>
                      <a:pt x="17" y="44"/>
                    </a:lnTo>
                    <a:lnTo>
                      <a:pt x="25" y="40"/>
                    </a:lnTo>
                    <a:lnTo>
                      <a:pt x="29" y="37"/>
                    </a:lnTo>
                    <a:lnTo>
                      <a:pt x="36" y="33"/>
                    </a:lnTo>
                    <a:lnTo>
                      <a:pt x="46" y="27"/>
                    </a:lnTo>
                    <a:lnTo>
                      <a:pt x="55" y="23"/>
                    </a:lnTo>
                    <a:lnTo>
                      <a:pt x="59" y="21"/>
                    </a:lnTo>
                    <a:lnTo>
                      <a:pt x="65" y="19"/>
                    </a:lnTo>
                    <a:lnTo>
                      <a:pt x="70" y="18"/>
                    </a:lnTo>
                    <a:lnTo>
                      <a:pt x="76" y="18"/>
                    </a:lnTo>
                    <a:lnTo>
                      <a:pt x="82" y="16"/>
                    </a:lnTo>
                    <a:lnTo>
                      <a:pt x="88" y="14"/>
                    </a:lnTo>
                    <a:lnTo>
                      <a:pt x="91" y="12"/>
                    </a:lnTo>
                    <a:lnTo>
                      <a:pt x="97" y="10"/>
                    </a:lnTo>
                    <a:lnTo>
                      <a:pt x="107" y="6"/>
                    </a:lnTo>
                    <a:lnTo>
                      <a:pt x="118" y="0"/>
                    </a:lnTo>
                    <a:lnTo>
                      <a:pt x="1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00" name="Freeform 84"/>
              <p:cNvSpPr>
                <a:spLocks noChangeAspect="1"/>
              </p:cNvSpPr>
              <p:nvPr/>
            </p:nvSpPr>
            <p:spPr bwMode="auto">
              <a:xfrm>
                <a:off x="2739" y="1850"/>
                <a:ext cx="22" cy="34"/>
              </a:xfrm>
              <a:custGeom>
                <a:avLst/>
                <a:gdLst>
                  <a:gd name="T0" fmla="*/ 28 w 43"/>
                  <a:gd name="T1" fmla="*/ 0 h 69"/>
                  <a:gd name="T2" fmla="*/ 34 w 43"/>
                  <a:gd name="T3" fmla="*/ 2 h 69"/>
                  <a:gd name="T4" fmla="*/ 40 w 43"/>
                  <a:gd name="T5" fmla="*/ 6 h 69"/>
                  <a:gd name="T6" fmla="*/ 42 w 43"/>
                  <a:gd name="T7" fmla="*/ 10 h 69"/>
                  <a:gd name="T8" fmla="*/ 43 w 43"/>
                  <a:gd name="T9" fmla="*/ 16 h 69"/>
                  <a:gd name="T10" fmla="*/ 42 w 43"/>
                  <a:gd name="T11" fmla="*/ 21 h 69"/>
                  <a:gd name="T12" fmla="*/ 42 w 43"/>
                  <a:gd name="T13" fmla="*/ 29 h 69"/>
                  <a:gd name="T14" fmla="*/ 38 w 43"/>
                  <a:gd name="T15" fmla="*/ 35 h 69"/>
                  <a:gd name="T16" fmla="*/ 36 w 43"/>
                  <a:gd name="T17" fmla="*/ 44 h 69"/>
                  <a:gd name="T18" fmla="*/ 28 w 43"/>
                  <a:gd name="T19" fmla="*/ 50 h 69"/>
                  <a:gd name="T20" fmla="*/ 23 w 43"/>
                  <a:gd name="T21" fmla="*/ 57 h 69"/>
                  <a:gd name="T22" fmla="*/ 17 w 43"/>
                  <a:gd name="T23" fmla="*/ 63 h 69"/>
                  <a:gd name="T24" fmla="*/ 11 w 43"/>
                  <a:gd name="T25" fmla="*/ 69 h 69"/>
                  <a:gd name="T26" fmla="*/ 9 w 43"/>
                  <a:gd name="T27" fmla="*/ 63 h 69"/>
                  <a:gd name="T28" fmla="*/ 5 w 43"/>
                  <a:gd name="T29" fmla="*/ 57 h 69"/>
                  <a:gd name="T30" fmla="*/ 4 w 43"/>
                  <a:gd name="T31" fmla="*/ 54 h 69"/>
                  <a:gd name="T32" fmla="*/ 4 w 43"/>
                  <a:gd name="T33" fmla="*/ 50 h 69"/>
                  <a:gd name="T34" fmla="*/ 2 w 43"/>
                  <a:gd name="T35" fmla="*/ 40 h 69"/>
                  <a:gd name="T36" fmla="*/ 2 w 43"/>
                  <a:gd name="T37" fmla="*/ 33 h 69"/>
                  <a:gd name="T38" fmla="*/ 0 w 43"/>
                  <a:gd name="T39" fmla="*/ 27 h 69"/>
                  <a:gd name="T40" fmla="*/ 0 w 43"/>
                  <a:gd name="T41" fmla="*/ 21 h 69"/>
                  <a:gd name="T42" fmla="*/ 0 w 43"/>
                  <a:gd name="T43" fmla="*/ 17 h 69"/>
                  <a:gd name="T44" fmla="*/ 4 w 43"/>
                  <a:gd name="T45" fmla="*/ 14 h 69"/>
                  <a:gd name="T46" fmla="*/ 5 w 43"/>
                  <a:gd name="T47" fmla="*/ 10 h 69"/>
                  <a:gd name="T48" fmla="*/ 11 w 43"/>
                  <a:gd name="T49" fmla="*/ 6 h 69"/>
                  <a:gd name="T50" fmla="*/ 15 w 43"/>
                  <a:gd name="T51" fmla="*/ 4 h 69"/>
                  <a:gd name="T52" fmla="*/ 19 w 43"/>
                  <a:gd name="T53" fmla="*/ 4 h 69"/>
                  <a:gd name="T54" fmla="*/ 23 w 43"/>
                  <a:gd name="T55" fmla="*/ 2 h 69"/>
                  <a:gd name="T56" fmla="*/ 28 w 43"/>
                  <a:gd name="T57" fmla="*/ 0 h 69"/>
                  <a:gd name="T58" fmla="*/ 28 w 43"/>
                  <a:gd name="T5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69">
                    <a:moveTo>
                      <a:pt x="28" y="0"/>
                    </a:moveTo>
                    <a:lnTo>
                      <a:pt x="34" y="2"/>
                    </a:lnTo>
                    <a:lnTo>
                      <a:pt x="40" y="6"/>
                    </a:lnTo>
                    <a:lnTo>
                      <a:pt x="42" y="10"/>
                    </a:lnTo>
                    <a:lnTo>
                      <a:pt x="43" y="16"/>
                    </a:lnTo>
                    <a:lnTo>
                      <a:pt x="42" y="21"/>
                    </a:lnTo>
                    <a:lnTo>
                      <a:pt x="42" y="29"/>
                    </a:lnTo>
                    <a:lnTo>
                      <a:pt x="38" y="35"/>
                    </a:lnTo>
                    <a:lnTo>
                      <a:pt x="36" y="44"/>
                    </a:lnTo>
                    <a:lnTo>
                      <a:pt x="28" y="50"/>
                    </a:lnTo>
                    <a:lnTo>
                      <a:pt x="23" y="57"/>
                    </a:lnTo>
                    <a:lnTo>
                      <a:pt x="17" y="63"/>
                    </a:lnTo>
                    <a:lnTo>
                      <a:pt x="11" y="69"/>
                    </a:lnTo>
                    <a:lnTo>
                      <a:pt x="9" y="63"/>
                    </a:lnTo>
                    <a:lnTo>
                      <a:pt x="5" y="57"/>
                    </a:lnTo>
                    <a:lnTo>
                      <a:pt x="4" y="54"/>
                    </a:lnTo>
                    <a:lnTo>
                      <a:pt x="4" y="50"/>
                    </a:lnTo>
                    <a:lnTo>
                      <a:pt x="2" y="40"/>
                    </a:lnTo>
                    <a:lnTo>
                      <a:pt x="2" y="33"/>
                    </a:lnTo>
                    <a:lnTo>
                      <a:pt x="0" y="27"/>
                    </a:lnTo>
                    <a:lnTo>
                      <a:pt x="0" y="21"/>
                    </a:lnTo>
                    <a:lnTo>
                      <a:pt x="0" y="17"/>
                    </a:lnTo>
                    <a:lnTo>
                      <a:pt x="4" y="14"/>
                    </a:lnTo>
                    <a:lnTo>
                      <a:pt x="5" y="10"/>
                    </a:lnTo>
                    <a:lnTo>
                      <a:pt x="11" y="6"/>
                    </a:lnTo>
                    <a:lnTo>
                      <a:pt x="15" y="4"/>
                    </a:lnTo>
                    <a:lnTo>
                      <a:pt x="19" y="4"/>
                    </a:lnTo>
                    <a:lnTo>
                      <a:pt x="23" y="2"/>
                    </a:lnTo>
                    <a:lnTo>
                      <a:pt x="28" y="0"/>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01" name="Freeform 85"/>
              <p:cNvSpPr>
                <a:spLocks noChangeAspect="1"/>
              </p:cNvSpPr>
              <p:nvPr/>
            </p:nvSpPr>
            <p:spPr bwMode="auto">
              <a:xfrm>
                <a:off x="3296" y="1850"/>
                <a:ext cx="53" cy="196"/>
              </a:xfrm>
              <a:custGeom>
                <a:avLst/>
                <a:gdLst>
                  <a:gd name="T0" fmla="*/ 26 w 106"/>
                  <a:gd name="T1" fmla="*/ 6 h 392"/>
                  <a:gd name="T2" fmla="*/ 36 w 106"/>
                  <a:gd name="T3" fmla="*/ 19 h 392"/>
                  <a:gd name="T4" fmla="*/ 45 w 106"/>
                  <a:gd name="T5" fmla="*/ 35 h 392"/>
                  <a:gd name="T6" fmla="*/ 55 w 106"/>
                  <a:gd name="T7" fmla="*/ 52 h 392"/>
                  <a:gd name="T8" fmla="*/ 64 w 106"/>
                  <a:gd name="T9" fmla="*/ 67 h 392"/>
                  <a:gd name="T10" fmla="*/ 74 w 106"/>
                  <a:gd name="T11" fmla="*/ 84 h 392"/>
                  <a:gd name="T12" fmla="*/ 83 w 106"/>
                  <a:gd name="T13" fmla="*/ 99 h 392"/>
                  <a:gd name="T14" fmla="*/ 91 w 106"/>
                  <a:gd name="T15" fmla="*/ 116 h 392"/>
                  <a:gd name="T16" fmla="*/ 97 w 106"/>
                  <a:gd name="T17" fmla="*/ 133 h 392"/>
                  <a:gd name="T18" fmla="*/ 102 w 106"/>
                  <a:gd name="T19" fmla="*/ 154 h 392"/>
                  <a:gd name="T20" fmla="*/ 104 w 106"/>
                  <a:gd name="T21" fmla="*/ 175 h 392"/>
                  <a:gd name="T22" fmla="*/ 106 w 106"/>
                  <a:gd name="T23" fmla="*/ 196 h 392"/>
                  <a:gd name="T24" fmla="*/ 104 w 106"/>
                  <a:gd name="T25" fmla="*/ 215 h 392"/>
                  <a:gd name="T26" fmla="*/ 99 w 106"/>
                  <a:gd name="T27" fmla="*/ 236 h 392"/>
                  <a:gd name="T28" fmla="*/ 91 w 106"/>
                  <a:gd name="T29" fmla="*/ 257 h 392"/>
                  <a:gd name="T30" fmla="*/ 81 w 106"/>
                  <a:gd name="T31" fmla="*/ 278 h 392"/>
                  <a:gd name="T32" fmla="*/ 76 w 106"/>
                  <a:gd name="T33" fmla="*/ 295 h 392"/>
                  <a:gd name="T34" fmla="*/ 72 w 106"/>
                  <a:gd name="T35" fmla="*/ 306 h 392"/>
                  <a:gd name="T36" fmla="*/ 70 w 106"/>
                  <a:gd name="T37" fmla="*/ 320 h 392"/>
                  <a:gd name="T38" fmla="*/ 68 w 106"/>
                  <a:gd name="T39" fmla="*/ 333 h 392"/>
                  <a:gd name="T40" fmla="*/ 66 w 106"/>
                  <a:gd name="T41" fmla="*/ 346 h 392"/>
                  <a:gd name="T42" fmla="*/ 64 w 106"/>
                  <a:gd name="T43" fmla="*/ 360 h 392"/>
                  <a:gd name="T44" fmla="*/ 61 w 106"/>
                  <a:gd name="T45" fmla="*/ 371 h 392"/>
                  <a:gd name="T46" fmla="*/ 59 w 106"/>
                  <a:gd name="T47" fmla="*/ 384 h 392"/>
                  <a:gd name="T48" fmla="*/ 47 w 106"/>
                  <a:gd name="T49" fmla="*/ 377 h 392"/>
                  <a:gd name="T50" fmla="*/ 34 w 106"/>
                  <a:gd name="T51" fmla="*/ 342 h 392"/>
                  <a:gd name="T52" fmla="*/ 32 w 106"/>
                  <a:gd name="T53" fmla="*/ 306 h 392"/>
                  <a:gd name="T54" fmla="*/ 38 w 106"/>
                  <a:gd name="T55" fmla="*/ 268 h 392"/>
                  <a:gd name="T56" fmla="*/ 45 w 106"/>
                  <a:gd name="T57" fmla="*/ 228 h 392"/>
                  <a:gd name="T58" fmla="*/ 55 w 106"/>
                  <a:gd name="T59" fmla="*/ 187 h 392"/>
                  <a:gd name="T60" fmla="*/ 61 w 106"/>
                  <a:gd name="T61" fmla="*/ 149 h 392"/>
                  <a:gd name="T62" fmla="*/ 62 w 106"/>
                  <a:gd name="T63" fmla="*/ 112 h 392"/>
                  <a:gd name="T64" fmla="*/ 53 w 106"/>
                  <a:gd name="T65" fmla="*/ 97 h 392"/>
                  <a:gd name="T66" fmla="*/ 43 w 106"/>
                  <a:gd name="T67" fmla="*/ 101 h 392"/>
                  <a:gd name="T68" fmla="*/ 36 w 106"/>
                  <a:gd name="T69" fmla="*/ 109 h 392"/>
                  <a:gd name="T70" fmla="*/ 30 w 106"/>
                  <a:gd name="T71" fmla="*/ 120 h 392"/>
                  <a:gd name="T72" fmla="*/ 26 w 106"/>
                  <a:gd name="T73" fmla="*/ 133 h 392"/>
                  <a:gd name="T74" fmla="*/ 24 w 106"/>
                  <a:gd name="T75" fmla="*/ 145 h 392"/>
                  <a:gd name="T76" fmla="*/ 22 w 106"/>
                  <a:gd name="T77" fmla="*/ 158 h 392"/>
                  <a:gd name="T78" fmla="*/ 22 w 106"/>
                  <a:gd name="T79" fmla="*/ 171 h 392"/>
                  <a:gd name="T80" fmla="*/ 17 w 106"/>
                  <a:gd name="T81" fmla="*/ 173 h 392"/>
                  <a:gd name="T82" fmla="*/ 9 w 106"/>
                  <a:gd name="T83" fmla="*/ 162 h 392"/>
                  <a:gd name="T84" fmla="*/ 3 w 106"/>
                  <a:gd name="T85" fmla="*/ 151 h 392"/>
                  <a:gd name="T86" fmla="*/ 2 w 106"/>
                  <a:gd name="T87" fmla="*/ 139 h 392"/>
                  <a:gd name="T88" fmla="*/ 0 w 106"/>
                  <a:gd name="T89" fmla="*/ 124 h 392"/>
                  <a:gd name="T90" fmla="*/ 0 w 106"/>
                  <a:gd name="T91" fmla="*/ 107 h 392"/>
                  <a:gd name="T92" fmla="*/ 0 w 106"/>
                  <a:gd name="T93" fmla="*/ 90 h 392"/>
                  <a:gd name="T94" fmla="*/ 2 w 106"/>
                  <a:gd name="T95" fmla="*/ 73 h 392"/>
                  <a:gd name="T96" fmla="*/ 5 w 106"/>
                  <a:gd name="T97" fmla="*/ 55 h 392"/>
                  <a:gd name="T98" fmla="*/ 9 w 106"/>
                  <a:gd name="T99" fmla="*/ 36 h 392"/>
                  <a:gd name="T100" fmla="*/ 13 w 106"/>
                  <a:gd name="T101" fmla="*/ 21 h 392"/>
                  <a:gd name="T102" fmla="*/ 17 w 106"/>
                  <a:gd name="T103" fmla="*/ 6 h 392"/>
                  <a:gd name="T104" fmla="*/ 21 w 106"/>
                  <a:gd name="T10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6" h="392">
                    <a:moveTo>
                      <a:pt x="21" y="0"/>
                    </a:moveTo>
                    <a:lnTo>
                      <a:pt x="26" y="6"/>
                    </a:lnTo>
                    <a:lnTo>
                      <a:pt x="30" y="14"/>
                    </a:lnTo>
                    <a:lnTo>
                      <a:pt x="36" y="19"/>
                    </a:lnTo>
                    <a:lnTo>
                      <a:pt x="42" y="29"/>
                    </a:lnTo>
                    <a:lnTo>
                      <a:pt x="45" y="35"/>
                    </a:lnTo>
                    <a:lnTo>
                      <a:pt x="51" y="44"/>
                    </a:lnTo>
                    <a:lnTo>
                      <a:pt x="55" y="52"/>
                    </a:lnTo>
                    <a:lnTo>
                      <a:pt x="61" y="59"/>
                    </a:lnTo>
                    <a:lnTo>
                      <a:pt x="64" y="67"/>
                    </a:lnTo>
                    <a:lnTo>
                      <a:pt x="70" y="74"/>
                    </a:lnTo>
                    <a:lnTo>
                      <a:pt x="74" y="84"/>
                    </a:lnTo>
                    <a:lnTo>
                      <a:pt x="80" y="92"/>
                    </a:lnTo>
                    <a:lnTo>
                      <a:pt x="83" y="99"/>
                    </a:lnTo>
                    <a:lnTo>
                      <a:pt x="87" y="109"/>
                    </a:lnTo>
                    <a:lnTo>
                      <a:pt x="91" y="116"/>
                    </a:lnTo>
                    <a:lnTo>
                      <a:pt x="95" y="124"/>
                    </a:lnTo>
                    <a:lnTo>
                      <a:pt x="97" y="133"/>
                    </a:lnTo>
                    <a:lnTo>
                      <a:pt x="100" y="145"/>
                    </a:lnTo>
                    <a:lnTo>
                      <a:pt x="102" y="154"/>
                    </a:lnTo>
                    <a:lnTo>
                      <a:pt x="104" y="164"/>
                    </a:lnTo>
                    <a:lnTo>
                      <a:pt x="104" y="175"/>
                    </a:lnTo>
                    <a:lnTo>
                      <a:pt x="106" y="185"/>
                    </a:lnTo>
                    <a:lnTo>
                      <a:pt x="106" y="196"/>
                    </a:lnTo>
                    <a:lnTo>
                      <a:pt x="106" y="206"/>
                    </a:lnTo>
                    <a:lnTo>
                      <a:pt x="104" y="215"/>
                    </a:lnTo>
                    <a:lnTo>
                      <a:pt x="102" y="227"/>
                    </a:lnTo>
                    <a:lnTo>
                      <a:pt x="99" y="236"/>
                    </a:lnTo>
                    <a:lnTo>
                      <a:pt x="97" y="247"/>
                    </a:lnTo>
                    <a:lnTo>
                      <a:pt x="91" y="257"/>
                    </a:lnTo>
                    <a:lnTo>
                      <a:pt x="87" y="268"/>
                    </a:lnTo>
                    <a:lnTo>
                      <a:pt x="81" y="278"/>
                    </a:lnTo>
                    <a:lnTo>
                      <a:pt x="78" y="289"/>
                    </a:lnTo>
                    <a:lnTo>
                      <a:pt x="76" y="295"/>
                    </a:lnTo>
                    <a:lnTo>
                      <a:pt x="74" y="301"/>
                    </a:lnTo>
                    <a:lnTo>
                      <a:pt x="72" y="306"/>
                    </a:lnTo>
                    <a:lnTo>
                      <a:pt x="72" y="314"/>
                    </a:lnTo>
                    <a:lnTo>
                      <a:pt x="70" y="320"/>
                    </a:lnTo>
                    <a:lnTo>
                      <a:pt x="68" y="325"/>
                    </a:lnTo>
                    <a:lnTo>
                      <a:pt x="68" y="333"/>
                    </a:lnTo>
                    <a:lnTo>
                      <a:pt x="68" y="341"/>
                    </a:lnTo>
                    <a:lnTo>
                      <a:pt x="66" y="346"/>
                    </a:lnTo>
                    <a:lnTo>
                      <a:pt x="64" y="352"/>
                    </a:lnTo>
                    <a:lnTo>
                      <a:pt x="64" y="360"/>
                    </a:lnTo>
                    <a:lnTo>
                      <a:pt x="62" y="365"/>
                    </a:lnTo>
                    <a:lnTo>
                      <a:pt x="61" y="371"/>
                    </a:lnTo>
                    <a:lnTo>
                      <a:pt x="61" y="379"/>
                    </a:lnTo>
                    <a:lnTo>
                      <a:pt x="59" y="384"/>
                    </a:lnTo>
                    <a:lnTo>
                      <a:pt x="59" y="392"/>
                    </a:lnTo>
                    <a:lnTo>
                      <a:pt x="47" y="377"/>
                    </a:lnTo>
                    <a:lnTo>
                      <a:pt x="40" y="361"/>
                    </a:lnTo>
                    <a:lnTo>
                      <a:pt x="34" y="342"/>
                    </a:lnTo>
                    <a:lnTo>
                      <a:pt x="32" y="327"/>
                    </a:lnTo>
                    <a:lnTo>
                      <a:pt x="32" y="306"/>
                    </a:lnTo>
                    <a:lnTo>
                      <a:pt x="34" y="289"/>
                    </a:lnTo>
                    <a:lnTo>
                      <a:pt x="38" y="268"/>
                    </a:lnTo>
                    <a:lnTo>
                      <a:pt x="42" y="249"/>
                    </a:lnTo>
                    <a:lnTo>
                      <a:pt x="45" y="228"/>
                    </a:lnTo>
                    <a:lnTo>
                      <a:pt x="51" y="208"/>
                    </a:lnTo>
                    <a:lnTo>
                      <a:pt x="55" y="187"/>
                    </a:lnTo>
                    <a:lnTo>
                      <a:pt x="59" y="168"/>
                    </a:lnTo>
                    <a:lnTo>
                      <a:pt x="61" y="149"/>
                    </a:lnTo>
                    <a:lnTo>
                      <a:pt x="62" y="131"/>
                    </a:lnTo>
                    <a:lnTo>
                      <a:pt x="62" y="112"/>
                    </a:lnTo>
                    <a:lnTo>
                      <a:pt x="59" y="97"/>
                    </a:lnTo>
                    <a:lnTo>
                      <a:pt x="53" y="97"/>
                    </a:lnTo>
                    <a:lnTo>
                      <a:pt x="47" y="99"/>
                    </a:lnTo>
                    <a:lnTo>
                      <a:pt x="43" y="101"/>
                    </a:lnTo>
                    <a:lnTo>
                      <a:pt x="40" y="105"/>
                    </a:lnTo>
                    <a:lnTo>
                      <a:pt x="36" y="109"/>
                    </a:lnTo>
                    <a:lnTo>
                      <a:pt x="34" y="114"/>
                    </a:lnTo>
                    <a:lnTo>
                      <a:pt x="30" y="120"/>
                    </a:lnTo>
                    <a:lnTo>
                      <a:pt x="30" y="128"/>
                    </a:lnTo>
                    <a:lnTo>
                      <a:pt x="26" y="133"/>
                    </a:lnTo>
                    <a:lnTo>
                      <a:pt x="26" y="139"/>
                    </a:lnTo>
                    <a:lnTo>
                      <a:pt x="24" y="145"/>
                    </a:lnTo>
                    <a:lnTo>
                      <a:pt x="24" y="152"/>
                    </a:lnTo>
                    <a:lnTo>
                      <a:pt x="22" y="158"/>
                    </a:lnTo>
                    <a:lnTo>
                      <a:pt x="22" y="166"/>
                    </a:lnTo>
                    <a:lnTo>
                      <a:pt x="22" y="171"/>
                    </a:lnTo>
                    <a:lnTo>
                      <a:pt x="22" y="179"/>
                    </a:lnTo>
                    <a:lnTo>
                      <a:pt x="17" y="173"/>
                    </a:lnTo>
                    <a:lnTo>
                      <a:pt x="13" y="168"/>
                    </a:lnTo>
                    <a:lnTo>
                      <a:pt x="9" y="162"/>
                    </a:lnTo>
                    <a:lnTo>
                      <a:pt x="7" y="158"/>
                    </a:lnTo>
                    <a:lnTo>
                      <a:pt x="3" y="151"/>
                    </a:lnTo>
                    <a:lnTo>
                      <a:pt x="3" y="145"/>
                    </a:lnTo>
                    <a:lnTo>
                      <a:pt x="2" y="139"/>
                    </a:lnTo>
                    <a:lnTo>
                      <a:pt x="2" y="133"/>
                    </a:lnTo>
                    <a:lnTo>
                      <a:pt x="0" y="124"/>
                    </a:lnTo>
                    <a:lnTo>
                      <a:pt x="0" y="114"/>
                    </a:lnTo>
                    <a:lnTo>
                      <a:pt x="0" y="107"/>
                    </a:lnTo>
                    <a:lnTo>
                      <a:pt x="0" y="99"/>
                    </a:lnTo>
                    <a:lnTo>
                      <a:pt x="0" y="90"/>
                    </a:lnTo>
                    <a:lnTo>
                      <a:pt x="2" y="80"/>
                    </a:lnTo>
                    <a:lnTo>
                      <a:pt x="2" y="73"/>
                    </a:lnTo>
                    <a:lnTo>
                      <a:pt x="3" y="63"/>
                    </a:lnTo>
                    <a:lnTo>
                      <a:pt x="5" y="55"/>
                    </a:lnTo>
                    <a:lnTo>
                      <a:pt x="7" y="46"/>
                    </a:lnTo>
                    <a:lnTo>
                      <a:pt x="9" y="36"/>
                    </a:lnTo>
                    <a:lnTo>
                      <a:pt x="11" y="29"/>
                    </a:lnTo>
                    <a:lnTo>
                      <a:pt x="13" y="21"/>
                    </a:lnTo>
                    <a:lnTo>
                      <a:pt x="15" y="14"/>
                    </a:lnTo>
                    <a:lnTo>
                      <a:pt x="17" y="6"/>
                    </a:lnTo>
                    <a:lnTo>
                      <a:pt x="21" y="0"/>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02" name="Freeform 86"/>
              <p:cNvSpPr>
                <a:spLocks noChangeAspect="1"/>
              </p:cNvSpPr>
              <p:nvPr/>
            </p:nvSpPr>
            <p:spPr bwMode="auto">
              <a:xfrm>
                <a:off x="2450" y="1859"/>
                <a:ext cx="38" cy="36"/>
              </a:xfrm>
              <a:custGeom>
                <a:avLst/>
                <a:gdLst>
                  <a:gd name="T0" fmla="*/ 66 w 76"/>
                  <a:gd name="T1" fmla="*/ 0 h 73"/>
                  <a:gd name="T2" fmla="*/ 74 w 76"/>
                  <a:gd name="T3" fmla="*/ 4 h 73"/>
                  <a:gd name="T4" fmla="*/ 76 w 76"/>
                  <a:gd name="T5" fmla="*/ 12 h 73"/>
                  <a:gd name="T6" fmla="*/ 74 w 76"/>
                  <a:gd name="T7" fmla="*/ 21 h 73"/>
                  <a:gd name="T8" fmla="*/ 70 w 76"/>
                  <a:gd name="T9" fmla="*/ 31 h 73"/>
                  <a:gd name="T10" fmla="*/ 64 w 76"/>
                  <a:gd name="T11" fmla="*/ 37 h 73"/>
                  <a:gd name="T12" fmla="*/ 57 w 76"/>
                  <a:gd name="T13" fmla="*/ 42 h 73"/>
                  <a:gd name="T14" fmla="*/ 47 w 76"/>
                  <a:gd name="T15" fmla="*/ 50 h 73"/>
                  <a:gd name="T16" fmla="*/ 40 w 76"/>
                  <a:gd name="T17" fmla="*/ 56 h 73"/>
                  <a:gd name="T18" fmla="*/ 30 w 76"/>
                  <a:gd name="T19" fmla="*/ 61 h 73"/>
                  <a:gd name="T20" fmla="*/ 23 w 76"/>
                  <a:gd name="T21" fmla="*/ 67 h 73"/>
                  <a:gd name="T22" fmla="*/ 15 w 76"/>
                  <a:gd name="T23" fmla="*/ 71 h 73"/>
                  <a:gd name="T24" fmla="*/ 11 w 76"/>
                  <a:gd name="T25" fmla="*/ 73 h 73"/>
                  <a:gd name="T26" fmla="*/ 4 w 76"/>
                  <a:gd name="T27" fmla="*/ 73 h 73"/>
                  <a:gd name="T28" fmla="*/ 0 w 76"/>
                  <a:gd name="T29" fmla="*/ 73 h 73"/>
                  <a:gd name="T30" fmla="*/ 0 w 76"/>
                  <a:gd name="T31" fmla="*/ 67 h 73"/>
                  <a:gd name="T32" fmla="*/ 7 w 76"/>
                  <a:gd name="T33" fmla="*/ 57 h 73"/>
                  <a:gd name="T34" fmla="*/ 9 w 76"/>
                  <a:gd name="T35" fmla="*/ 52 h 73"/>
                  <a:gd name="T36" fmla="*/ 17 w 76"/>
                  <a:gd name="T37" fmla="*/ 46 h 73"/>
                  <a:gd name="T38" fmla="*/ 23 w 76"/>
                  <a:gd name="T39" fmla="*/ 38 h 73"/>
                  <a:gd name="T40" fmla="*/ 32 w 76"/>
                  <a:gd name="T41" fmla="*/ 31 h 73"/>
                  <a:gd name="T42" fmla="*/ 32 w 76"/>
                  <a:gd name="T43" fmla="*/ 23 h 73"/>
                  <a:gd name="T44" fmla="*/ 34 w 76"/>
                  <a:gd name="T45" fmla="*/ 18 h 73"/>
                  <a:gd name="T46" fmla="*/ 38 w 76"/>
                  <a:gd name="T47" fmla="*/ 16 h 73"/>
                  <a:gd name="T48" fmla="*/ 44 w 76"/>
                  <a:gd name="T49" fmla="*/ 14 h 73"/>
                  <a:gd name="T50" fmla="*/ 51 w 76"/>
                  <a:gd name="T51" fmla="*/ 10 h 73"/>
                  <a:gd name="T52" fmla="*/ 57 w 76"/>
                  <a:gd name="T53" fmla="*/ 8 h 73"/>
                  <a:gd name="T54" fmla="*/ 61 w 76"/>
                  <a:gd name="T55" fmla="*/ 4 h 73"/>
                  <a:gd name="T56" fmla="*/ 66 w 76"/>
                  <a:gd name="T57" fmla="*/ 0 h 73"/>
                  <a:gd name="T58" fmla="*/ 66 w 76"/>
                  <a:gd name="T5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 h="73">
                    <a:moveTo>
                      <a:pt x="66" y="0"/>
                    </a:moveTo>
                    <a:lnTo>
                      <a:pt x="74" y="4"/>
                    </a:lnTo>
                    <a:lnTo>
                      <a:pt x="76" y="12"/>
                    </a:lnTo>
                    <a:lnTo>
                      <a:pt x="74" y="21"/>
                    </a:lnTo>
                    <a:lnTo>
                      <a:pt x="70" y="31"/>
                    </a:lnTo>
                    <a:lnTo>
                      <a:pt x="64" y="37"/>
                    </a:lnTo>
                    <a:lnTo>
                      <a:pt x="57" y="42"/>
                    </a:lnTo>
                    <a:lnTo>
                      <a:pt x="47" y="50"/>
                    </a:lnTo>
                    <a:lnTo>
                      <a:pt x="40" y="56"/>
                    </a:lnTo>
                    <a:lnTo>
                      <a:pt x="30" y="61"/>
                    </a:lnTo>
                    <a:lnTo>
                      <a:pt x="23" y="67"/>
                    </a:lnTo>
                    <a:lnTo>
                      <a:pt x="15" y="71"/>
                    </a:lnTo>
                    <a:lnTo>
                      <a:pt x="11" y="73"/>
                    </a:lnTo>
                    <a:lnTo>
                      <a:pt x="4" y="73"/>
                    </a:lnTo>
                    <a:lnTo>
                      <a:pt x="0" y="73"/>
                    </a:lnTo>
                    <a:lnTo>
                      <a:pt x="0" y="67"/>
                    </a:lnTo>
                    <a:lnTo>
                      <a:pt x="7" y="57"/>
                    </a:lnTo>
                    <a:lnTo>
                      <a:pt x="9" y="52"/>
                    </a:lnTo>
                    <a:lnTo>
                      <a:pt x="17" y="46"/>
                    </a:lnTo>
                    <a:lnTo>
                      <a:pt x="23" y="38"/>
                    </a:lnTo>
                    <a:lnTo>
                      <a:pt x="32" y="31"/>
                    </a:lnTo>
                    <a:lnTo>
                      <a:pt x="32" y="23"/>
                    </a:lnTo>
                    <a:lnTo>
                      <a:pt x="34" y="18"/>
                    </a:lnTo>
                    <a:lnTo>
                      <a:pt x="38" y="16"/>
                    </a:lnTo>
                    <a:lnTo>
                      <a:pt x="44" y="14"/>
                    </a:lnTo>
                    <a:lnTo>
                      <a:pt x="51" y="10"/>
                    </a:lnTo>
                    <a:lnTo>
                      <a:pt x="57" y="8"/>
                    </a:lnTo>
                    <a:lnTo>
                      <a:pt x="61" y="4"/>
                    </a:lnTo>
                    <a:lnTo>
                      <a:pt x="66" y="0"/>
                    </a:lnTo>
                    <a:lnTo>
                      <a:pt x="6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03" name="Freeform 87"/>
              <p:cNvSpPr>
                <a:spLocks noChangeAspect="1"/>
              </p:cNvSpPr>
              <p:nvPr/>
            </p:nvSpPr>
            <p:spPr bwMode="auto">
              <a:xfrm>
                <a:off x="3024" y="1868"/>
                <a:ext cx="48" cy="33"/>
              </a:xfrm>
              <a:custGeom>
                <a:avLst/>
                <a:gdLst>
                  <a:gd name="T0" fmla="*/ 63 w 97"/>
                  <a:gd name="T1" fmla="*/ 0 h 67"/>
                  <a:gd name="T2" fmla="*/ 68 w 97"/>
                  <a:gd name="T3" fmla="*/ 0 h 67"/>
                  <a:gd name="T4" fmla="*/ 74 w 97"/>
                  <a:gd name="T5" fmla="*/ 0 h 67"/>
                  <a:gd name="T6" fmla="*/ 80 w 97"/>
                  <a:gd name="T7" fmla="*/ 0 h 67"/>
                  <a:gd name="T8" fmla="*/ 84 w 97"/>
                  <a:gd name="T9" fmla="*/ 0 h 67"/>
                  <a:gd name="T10" fmla="*/ 91 w 97"/>
                  <a:gd name="T11" fmla="*/ 0 h 67"/>
                  <a:gd name="T12" fmla="*/ 95 w 97"/>
                  <a:gd name="T13" fmla="*/ 4 h 67"/>
                  <a:gd name="T14" fmla="*/ 97 w 97"/>
                  <a:gd name="T15" fmla="*/ 10 h 67"/>
                  <a:gd name="T16" fmla="*/ 91 w 97"/>
                  <a:gd name="T17" fmla="*/ 18 h 67"/>
                  <a:gd name="T18" fmla="*/ 86 w 97"/>
                  <a:gd name="T19" fmla="*/ 19 h 67"/>
                  <a:gd name="T20" fmla="*/ 80 w 97"/>
                  <a:gd name="T21" fmla="*/ 23 h 67"/>
                  <a:gd name="T22" fmla="*/ 74 w 97"/>
                  <a:gd name="T23" fmla="*/ 25 h 67"/>
                  <a:gd name="T24" fmla="*/ 70 w 97"/>
                  <a:gd name="T25" fmla="*/ 29 h 67"/>
                  <a:gd name="T26" fmla="*/ 63 w 97"/>
                  <a:gd name="T27" fmla="*/ 33 h 67"/>
                  <a:gd name="T28" fmla="*/ 57 w 97"/>
                  <a:gd name="T29" fmla="*/ 37 h 67"/>
                  <a:gd name="T30" fmla="*/ 49 w 97"/>
                  <a:gd name="T31" fmla="*/ 40 h 67"/>
                  <a:gd name="T32" fmla="*/ 44 w 97"/>
                  <a:gd name="T33" fmla="*/ 44 h 67"/>
                  <a:gd name="T34" fmla="*/ 36 w 97"/>
                  <a:gd name="T35" fmla="*/ 48 h 67"/>
                  <a:gd name="T36" fmla="*/ 30 w 97"/>
                  <a:gd name="T37" fmla="*/ 50 h 67"/>
                  <a:gd name="T38" fmla="*/ 25 w 97"/>
                  <a:gd name="T39" fmla="*/ 54 h 67"/>
                  <a:gd name="T40" fmla="*/ 19 w 97"/>
                  <a:gd name="T41" fmla="*/ 57 h 67"/>
                  <a:gd name="T42" fmla="*/ 10 w 97"/>
                  <a:gd name="T43" fmla="*/ 61 h 67"/>
                  <a:gd name="T44" fmla="*/ 4 w 97"/>
                  <a:gd name="T45" fmla="*/ 67 h 67"/>
                  <a:gd name="T46" fmla="*/ 0 w 97"/>
                  <a:gd name="T47" fmla="*/ 65 h 67"/>
                  <a:gd name="T48" fmla="*/ 6 w 97"/>
                  <a:gd name="T49" fmla="*/ 56 h 67"/>
                  <a:gd name="T50" fmla="*/ 13 w 97"/>
                  <a:gd name="T51" fmla="*/ 48 h 67"/>
                  <a:gd name="T52" fmla="*/ 21 w 97"/>
                  <a:gd name="T53" fmla="*/ 40 h 67"/>
                  <a:gd name="T54" fmla="*/ 29 w 97"/>
                  <a:gd name="T55" fmla="*/ 33 h 67"/>
                  <a:gd name="T56" fmla="*/ 36 w 97"/>
                  <a:gd name="T57" fmla="*/ 23 h 67"/>
                  <a:gd name="T58" fmla="*/ 46 w 97"/>
                  <a:gd name="T59" fmla="*/ 16 h 67"/>
                  <a:gd name="T60" fmla="*/ 55 w 97"/>
                  <a:gd name="T61" fmla="*/ 8 h 67"/>
                  <a:gd name="T62" fmla="*/ 63 w 97"/>
                  <a:gd name="T63" fmla="*/ 0 h 67"/>
                  <a:gd name="T64" fmla="*/ 63 w 97"/>
                  <a:gd name="T6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7" h="67">
                    <a:moveTo>
                      <a:pt x="63" y="0"/>
                    </a:moveTo>
                    <a:lnTo>
                      <a:pt x="68" y="0"/>
                    </a:lnTo>
                    <a:lnTo>
                      <a:pt x="74" y="0"/>
                    </a:lnTo>
                    <a:lnTo>
                      <a:pt x="80" y="0"/>
                    </a:lnTo>
                    <a:lnTo>
                      <a:pt x="84" y="0"/>
                    </a:lnTo>
                    <a:lnTo>
                      <a:pt x="91" y="0"/>
                    </a:lnTo>
                    <a:lnTo>
                      <a:pt x="95" y="4"/>
                    </a:lnTo>
                    <a:lnTo>
                      <a:pt x="97" y="10"/>
                    </a:lnTo>
                    <a:lnTo>
                      <a:pt x="91" y="18"/>
                    </a:lnTo>
                    <a:lnTo>
                      <a:pt x="86" y="19"/>
                    </a:lnTo>
                    <a:lnTo>
                      <a:pt x="80" y="23"/>
                    </a:lnTo>
                    <a:lnTo>
                      <a:pt x="74" y="25"/>
                    </a:lnTo>
                    <a:lnTo>
                      <a:pt x="70" y="29"/>
                    </a:lnTo>
                    <a:lnTo>
                      <a:pt x="63" y="33"/>
                    </a:lnTo>
                    <a:lnTo>
                      <a:pt x="57" y="37"/>
                    </a:lnTo>
                    <a:lnTo>
                      <a:pt x="49" y="40"/>
                    </a:lnTo>
                    <a:lnTo>
                      <a:pt x="44" y="44"/>
                    </a:lnTo>
                    <a:lnTo>
                      <a:pt x="36" y="48"/>
                    </a:lnTo>
                    <a:lnTo>
                      <a:pt x="30" y="50"/>
                    </a:lnTo>
                    <a:lnTo>
                      <a:pt x="25" y="54"/>
                    </a:lnTo>
                    <a:lnTo>
                      <a:pt x="19" y="57"/>
                    </a:lnTo>
                    <a:lnTo>
                      <a:pt x="10" y="61"/>
                    </a:lnTo>
                    <a:lnTo>
                      <a:pt x="4" y="67"/>
                    </a:lnTo>
                    <a:lnTo>
                      <a:pt x="0" y="65"/>
                    </a:lnTo>
                    <a:lnTo>
                      <a:pt x="6" y="56"/>
                    </a:lnTo>
                    <a:lnTo>
                      <a:pt x="13" y="48"/>
                    </a:lnTo>
                    <a:lnTo>
                      <a:pt x="21" y="40"/>
                    </a:lnTo>
                    <a:lnTo>
                      <a:pt x="29" y="33"/>
                    </a:lnTo>
                    <a:lnTo>
                      <a:pt x="36" y="23"/>
                    </a:lnTo>
                    <a:lnTo>
                      <a:pt x="46" y="16"/>
                    </a:lnTo>
                    <a:lnTo>
                      <a:pt x="55" y="8"/>
                    </a:lnTo>
                    <a:lnTo>
                      <a:pt x="63" y="0"/>
                    </a:lnTo>
                    <a:lnTo>
                      <a:pt x="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04" name="Freeform 88"/>
              <p:cNvSpPr>
                <a:spLocks noChangeAspect="1"/>
              </p:cNvSpPr>
              <p:nvPr/>
            </p:nvSpPr>
            <p:spPr bwMode="auto">
              <a:xfrm>
                <a:off x="2672" y="1895"/>
                <a:ext cx="30" cy="55"/>
              </a:xfrm>
              <a:custGeom>
                <a:avLst/>
                <a:gdLst>
                  <a:gd name="T0" fmla="*/ 45 w 59"/>
                  <a:gd name="T1" fmla="*/ 0 h 110"/>
                  <a:gd name="T2" fmla="*/ 49 w 59"/>
                  <a:gd name="T3" fmla="*/ 5 h 110"/>
                  <a:gd name="T4" fmla="*/ 55 w 59"/>
                  <a:gd name="T5" fmla="*/ 11 h 110"/>
                  <a:gd name="T6" fmla="*/ 57 w 59"/>
                  <a:gd name="T7" fmla="*/ 17 h 110"/>
                  <a:gd name="T8" fmla="*/ 59 w 59"/>
                  <a:gd name="T9" fmla="*/ 22 h 110"/>
                  <a:gd name="T10" fmla="*/ 59 w 59"/>
                  <a:gd name="T11" fmla="*/ 28 h 110"/>
                  <a:gd name="T12" fmla="*/ 57 w 59"/>
                  <a:gd name="T13" fmla="*/ 38 h 110"/>
                  <a:gd name="T14" fmla="*/ 55 w 59"/>
                  <a:gd name="T15" fmla="*/ 45 h 110"/>
                  <a:gd name="T16" fmla="*/ 53 w 59"/>
                  <a:gd name="T17" fmla="*/ 53 h 110"/>
                  <a:gd name="T18" fmla="*/ 45 w 59"/>
                  <a:gd name="T19" fmla="*/ 61 h 110"/>
                  <a:gd name="T20" fmla="*/ 40 w 59"/>
                  <a:gd name="T21" fmla="*/ 68 h 110"/>
                  <a:gd name="T22" fmla="*/ 34 w 59"/>
                  <a:gd name="T23" fmla="*/ 76 h 110"/>
                  <a:gd name="T24" fmla="*/ 28 w 59"/>
                  <a:gd name="T25" fmla="*/ 85 h 110"/>
                  <a:gd name="T26" fmla="*/ 21 w 59"/>
                  <a:gd name="T27" fmla="*/ 93 h 110"/>
                  <a:gd name="T28" fmla="*/ 13 w 59"/>
                  <a:gd name="T29" fmla="*/ 99 h 110"/>
                  <a:gd name="T30" fmla="*/ 5 w 59"/>
                  <a:gd name="T31" fmla="*/ 104 h 110"/>
                  <a:gd name="T32" fmla="*/ 0 w 59"/>
                  <a:gd name="T33" fmla="*/ 110 h 110"/>
                  <a:gd name="T34" fmla="*/ 0 w 59"/>
                  <a:gd name="T35" fmla="*/ 106 h 110"/>
                  <a:gd name="T36" fmla="*/ 0 w 59"/>
                  <a:gd name="T37" fmla="*/ 99 h 110"/>
                  <a:gd name="T38" fmla="*/ 0 w 59"/>
                  <a:gd name="T39" fmla="*/ 93 h 110"/>
                  <a:gd name="T40" fmla="*/ 0 w 59"/>
                  <a:gd name="T41" fmla="*/ 87 h 110"/>
                  <a:gd name="T42" fmla="*/ 0 w 59"/>
                  <a:gd name="T43" fmla="*/ 81 h 110"/>
                  <a:gd name="T44" fmla="*/ 0 w 59"/>
                  <a:gd name="T45" fmla="*/ 74 h 110"/>
                  <a:gd name="T46" fmla="*/ 2 w 59"/>
                  <a:gd name="T47" fmla="*/ 68 h 110"/>
                  <a:gd name="T48" fmla="*/ 3 w 59"/>
                  <a:gd name="T49" fmla="*/ 62 h 110"/>
                  <a:gd name="T50" fmla="*/ 5 w 59"/>
                  <a:gd name="T51" fmla="*/ 57 h 110"/>
                  <a:gd name="T52" fmla="*/ 7 w 59"/>
                  <a:gd name="T53" fmla="*/ 47 h 110"/>
                  <a:gd name="T54" fmla="*/ 11 w 59"/>
                  <a:gd name="T55" fmla="*/ 40 h 110"/>
                  <a:gd name="T56" fmla="*/ 15 w 59"/>
                  <a:gd name="T57" fmla="*/ 32 h 110"/>
                  <a:gd name="T58" fmla="*/ 21 w 59"/>
                  <a:gd name="T59" fmla="*/ 24 h 110"/>
                  <a:gd name="T60" fmla="*/ 24 w 59"/>
                  <a:gd name="T61" fmla="*/ 17 h 110"/>
                  <a:gd name="T62" fmla="*/ 32 w 59"/>
                  <a:gd name="T63" fmla="*/ 11 h 110"/>
                  <a:gd name="T64" fmla="*/ 38 w 59"/>
                  <a:gd name="T65" fmla="*/ 5 h 110"/>
                  <a:gd name="T66" fmla="*/ 45 w 59"/>
                  <a:gd name="T67" fmla="*/ 0 h 110"/>
                  <a:gd name="T68" fmla="*/ 45 w 59"/>
                  <a:gd name="T69"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110">
                    <a:moveTo>
                      <a:pt x="45" y="0"/>
                    </a:moveTo>
                    <a:lnTo>
                      <a:pt x="49" y="5"/>
                    </a:lnTo>
                    <a:lnTo>
                      <a:pt x="55" y="11"/>
                    </a:lnTo>
                    <a:lnTo>
                      <a:pt x="57" y="17"/>
                    </a:lnTo>
                    <a:lnTo>
                      <a:pt x="59" y="22"/>
                    </a:lnTo>
                    <a:lnTo>
                      <a:pt x="59" y="28"/>
                    </a:lnTo>
                    <a:lnTo>
                      <a:pt x="57" y="38"/>
                    </a:lnTo>
                    <a:lnTo>
                      <a:pt x="55" y="45"/>
                    </a:lnTo>
                    <a:lnTo>
                      <a:pt x="53" y="53"/>
                    </a:lnTo>
                    <a:lnTo>
                      <a:pt x="45" y="61"/>
                    </a:lnTo>
                    <a:lnTo>
                      <a:pt x="40" y="68"/>
                    </a:lnTo>
                    <a:lnTo>
                      <a:pt x="34" y="76"/>
                    </a:lnTo>
                    <a:lnTo>
                      <a:pt x="28" y="85"/>
                    </a:lnTo>
                    <a:lnTo>
                      <a:pt x="21" y="93"/>
                    </a:lnTo>
                    <a:lnTo>
                      <a:pt x="13" y="99"/>
                    </a:lnTo>
                    <a:lnTo>
                      <a:pt x="5" y="104"/>
                    </a:lnTo>
                    <a:lnTo>
                      <a:pt x="0" y="110"/>
                    </a:lnTo>
                    <a:lnTo>
                      <a:pt x="0" y="106"/>
                    </a:lnTo>
                    <a:lnTo>
                      <a:pt x="0" y="99"/>
                    </a:lnTo>
                    <a:lnTo>
                      <a:pt x="0" y="93"/>
                    </a:lnTo>
                    <a:lnTo>
                      <a:pt x="0" y="87"/>
                    </a:lnTo>
                    <a:lnTo>
                      <a:pt x="0" y="81"/>
                    </a:lnTo>
                    <a:lnTo>
                      <a:pt x="0" y="74"/>
                    </a:lnTo>
                    <a:lnTo>
                      <a:pt x="2" y="68"/>
                    </a:lnTo>
                    <a:lnTo>
                      <a:pt x="3" y="62"/>
                    </a:lnTo>
                    <a:lnTo>
                      <a:pt x="5" y="57"/>
                    </a:lnTo>
                    <a:lnTo>
                      <a:pt x="7" y="47"/>
                    </a:lnTo>
                    <a:lnTo>
                      <a:pt x="11" y="40"/>
                    </a:lnTo>
                    <a:lnTo>
                      <a:pt x="15" y="32"/>
                    </a:lnTo>
                    <a:lnTo>
                      <a:pt x="21" y="24"/>
                    </a:lnTo>
                    <a:lnTo>
                      <a:pt x="24" y="17"/>
                    </a:lnTo>
                    <a:lnTo>
                      <a:pt x="32" y="11"/>
                    </a:lnTo>
                    <a:lnTo>
                      <a:pt x="38" y="5"/>
                    </a:lnTo>
                    <a:lnTo>
                      <a:pt x="45" y="0"/>
                    </a:lnTo>
                    <a:lnTo>
                      <a:pt x="4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05" name="Freeform 89"/>
              <p:cNvSpPr>
                <a:spLocks noChangeAspect="1"/>
              </p:cNvSpPr>
              <p:nvPr/>
            </p:nvSpPr>
            <p:spPr bwMode="auto">
              <a:xfrm>
                <a:off x="2738" y="1917"/>
                <a:ext cx="17" cy="33"/>
              </a:xfrm>
              <a:custGeom>
                <a:avLst/>
                <a:gdLst>
                  <a:gd name="T0" fmla="*/ 25 w 34"/>
                  <a:gd name="T1" fmla="*/ 0 h 67"/>
                  <a:gd name="T2" fmla="*/ 30 w 34"/>
                  <a:gd name="T3" fmla="*/ 4 h 67"/>
                  <a:gd name="T4" fmla="*/ 34 w 34"/>
                  <a:gd name="T5" fmla="*/ 12 h 67"/>
                  <a:gd name="T6" fmla="*/ 34 w 34"/>
                  <a:gd name="T7" fmla="*/ 16 h 67"/>
                  <a:gd name="T8" fmla="*/ 34 w 34"/>
                  <a:gd name="T9" fmla="*/ 19 h 67"/>
                  <a:gd name="T10" fmla="*/ 32 w 34"/>
                  <a:gd name="T11" fmla="*/ 25 h 67"/>
                  <a:gd name="T12" fmla="*/ 30 w 34"/>
                  <a:gd name="T13" fmla="*/ 31 h 67"/>
                  <a:gd name="T14" fmla="*/ 25 w 34"/>
                  <a:gd name="T15" fmla="*/ 42 h 67"/>
                  <a:gd name="T16" fmla="*/ 17 w 34"/>
                  <a:gd name="T17" fmla="*/ 52 h 67"/>
                  <a:gd name="T18" fmla="*/ 9 w 34"/>
                  <a:gd name="T19" fmla="*/ 59 h 67"/>
                  <a:gd name="T20" fmla="*/ 4 w 34"/>
                  <a:gd name="T21" fmla="*/ 67 h 67"/>
                  <a:gd name="T22" fmla="*/ 0 w 34"/>
                  <a:gd name="T23" fmla="*/ 59 h 67"/>
                  <a:gd name="T24" fmla="*/ 0 w 34"/>
                  <a:gd name="T25" fmla="*/ 52 h 67"/>
                  <a:gd name="T26" fmla="*/ 0 w 34"/>
                  <a:gd name="T27" fmla="*/ 42 h 67"/>
                  <a:gd name="T28" fmla="*/ 4 w 34"/>
                  <a:gd name="T29" fmla="*/ 35 h 67"/>
                  <a:gd name="T30" fmla="*/ 6 w 34"/>
                  <a:gd name="T31" fmla="*/ 23 h 67"/>
                  <a:gd name="T32" fmla="*/ 11 w 34"/>
                  <a:gd name="T33" fmla="*/ 16 h 67"/>
                  <a:gd name="T34" fmla="*/ 17 w 34"/>
                  <a:gd name="T35" fmla="*/ 8 h 67"/>
                  <a:gd name="T36" fmla="*/ 25 w 34"/>
                  <a:gd name="T37" fmla="*/ 0 h 67"/>
                  <a:gd name="T38" fmla="*/ 25 w 34"/>
                  <a:gd name="T39"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67">
                    <a:moveTo>
                      <a:pt x="25" y="0"/>
                    </a:moveTo>
                    <a:lnTo>
                      <a:pt x="30" y="4"/>
                    </a:lnTo>
                    <a:lnTo>
                      <a:pt x="34" y="12"/>
                    </a:lnTo>
                    <a:lnTo>
                      <a:pt x="34" y="16"/>
                    </a:lnTo>
                    <a:lnTo>
                      <a:pt x="34" y="19"/>
                    </a:lnTo>
                    <a:lnTo>
                      <a:pt x="32" y="25"/>
                    </a:lnTo>
                    <a:lnTo>
                      <a:pt x="30" y="31"/>
                    </a:lnTo>
                    <a:lnTo>
                      <a:pt x="25" y="42"/>
                    </a:lnTo>
                    <a:lnTo>
                      <a:pt x="17" y="52"/>
                    </a:lnTo>
                    <a:lnTo>
                      <a:pt x="9" y="59"/>
                    </a:lnTo>
                    <a:lnTo>
                      <a:pt x="4" y="67"/>
                    </a:lnTo>
                    <a:lnTo>
                      <a:pt x="0" y="59"/>
                    </a:lnTo>
                    <a:lnTo>
                      <a:pt x="0" y="52"/>
                    </a:lnTo>
                    <a:lnTo>
                      <a:pt x="0" y="42"/>
                    </a:lnTo>
                    <a:lnTo>
                      <a:pt x="4" y="35"/>
                    </a:lnTo>
                    <a:lnTo>
                      <a:pt x="6" y="23"/>
                    </a:lnTo>
                    <a:lnTo>
                      <a:pt x="11" y="16"/>
                    </a:lnTo>
                    <a:lnTo>
                      <a:pt x="17" y="8"/>
                    </a:lnTo>
                    <a:lnTo>
                      <a:pt x="25" y="0"/>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06" name="Freeform 90"/>
              <p:cNvSpPr>
                <a:spLocks noChangeAspect="1"/>
              </p:cNvSpPr>
              <p:nvPr/>
            </p:nvSpPr>
            <p:spPr bwMode="auto">
              <a:xfrm>
                <a:off x="2376" y="1943"/>
                <a:ext cx="331" cy="948"/>
              </a:xfrm>
              <a:custGeom>
                <a:avLst/>
                <a:gdLst>
                  <a:gd name="T0" fmla="*/ 344 w 663"/>
                  <a:gd name="T1" fmla="*/ 34 h 1895"/>
                  <a:gd name="T2" fmla="*/ 304 w 663"/>
                  <a:gd name="T3" fmla="*/ 104 h 1895"/>
                  <a:gd name="T4" fmla="*/ 264 w 663"/>
                  <a:gd name="T5" fmla="*/ 176 h 1895"/>
                  <a:gd name="T6" fmla="*/ 224 w 663"/>
                  <a:gd name="T7" fmla="*/ 251 h 1895"/>
                  <a:gd name="T8" fmla="*/ 186 w 663"/>
                  <a:gd name="T9" fmla="*/ 325 h 1895"/>
                  <a:gd name="T10" fmla="*/ 152 w 663"/>
                  <a:gd name="T11" fmla="*/ 401 h 1895"/>
                  <a:gd name="T12" fmla="*/ 123 w 663"/>
                  <a:gd name="T13" fmla="*/ 479 h 1895"/>
                  <a:gd name="T14" fmla="*/ 102 w 663"/>
                  <a:gd name="T15" fmla="*/ 558 h 1895"/>
                  <a:gd name="T16" fmla="*/ 70 w 663"/>
                  <a:gd name="T17" fmla="*/ 693 h 1895"/>
                  <a:gd name="T18" fmla="*/ 55 w 663"/>
                  <a:gd name="T19" fmla="*/ 876 h 1895"/>
                  <a:gd name="T20" fmla="*/ 79 w 663"/>
                  <a:gd name="T21" fmla="*/ 1053 h 1895"/>
                  <a:gd name="T22" fmla="*/ 138 w 663"/>
                  <a:gd name="T23" fmla="*/ 1222 h 1895"/>
                  <a:gd name="T24" fmla="*/ 226 w 663"/>
                  <a:gd name="T25" fmla="*/ 1383 h 1895"/>
                  <a:gd name="T26" fmla="*/ 334 w 663"/>
                  <a:gd name="T27" fmla="*/ 1535 h 1895"/>
                  <a:gd name="T28" fmla="*/ 458 w 663"/>
                  <a:gd name="T29" fmla="*/ 1682 h 1895"/>
                  <a:gd name="T30" fmla="*/ 591 w 663"/>
                  <a:gd name="T31" fmla="*/ 1819 h 1895"/>
                  <a:gd name="T32" fmla="*/ 659 w 663"/>
                  <a:gd name="T33" fmla="*/ 1887 h 1895"/>
                  <a:gd name="T34" fmla="*/ 661 w 663"/>
                  <a:gd name="T35" fmla="*/ 1893 h 1895"/>
                  <a:gd name="T36" fmla="*/ 621 w 663"/>
                  <a:gd name="T37" fmla="*/ 1878 h 1895"/>
                  <a:gd name="T38" fmla="*/ 541 w 663"/>
                  <a:gd name="T39" fmla="*/ 1836 h 1895"/>
                  <a:gd name="T40" fmla="*/ 465 w 663"/>
                  <a:gd name="T41" fmla="*/ 1785 h 1895"/>
                  <a:gd name="T42" fmla="*/ 397 w 663"/>
                  <a:gd name="T43" fmla="*/ 1727 h 1895"/>
                  <a:gd name="T44" fmla="*/ 330 w 663"/>
                  <a:gd name="T45" fmla="*/ 1663 h 1895"/>
                  <a:gd name="T46" fmla="*/ 271 w 663"/>
                  <a:gd name="T47" fmla="*/ 1591 h 1895"/>
                  <a:gd name="T48" fmla="*/ 220 w 663"/>
                  <a:gd name="T49" fmla="*/ 1518 h 1895"/>
                  <a:gd name="T50" fmla="*/ 176 w 663"/>
                  <a:gd name="T51" fmla="*/ 1442 h 1895"/>
                  <a:gd name="T52" fmla="*/ 138 w 663"/>
                  <a:gd name="T53" fmla="*/ 1355 h 1895"/>
                  <a:gd name="T54" fmla="*/ 100 w 663"/>
                  <a:gd name="T55" fmla="*/ 1260 h 1895"/>
                  <a:gd name="T56" fmla="*/ 64 w 663"/>
                  <a:gd name="T57" fmla="*/ 1161 h 1895"/>
                  <a:gd name="T58" fmla="*/ 34 w 663"/>
                  <a:gd name="T59" fmla="*/ 1062 h 1895"/>
                  <a:gd name="T60" fmla="*/ 13 w 663"/>
                  <a:gd name="T61" fmla="*/ 961 h 1895"/>
                  <a:gd name="T62" fmla="*/ 0 w 663"/>
                  <a:gd name="T63" fmla="*/ 861 h 1895"/>
                  <a:gd name="T64" fmla="*/ 0 w 663"/>
                  <a:gd name="T65" fmla="*/ 760 h 1895"/>
                  <a:gd name="T66" fmla="*/ 17 w 663"/>
                  <a:gd name="T67" fmla="*/ 657 h 1895"/>
                  <a:gd name="T68" fmla="*/ 41 w 663"/>
                  <a:gd name="T69" fmla="*/ 564 h 1895"/>
                  <a:gd name="T70" fmla="*/ 64 w 663"/>
                  <a:gd name="T71" fmla="*/ 484 h 1895"/>
                  <a:gd name="T72" fmla="*/ 91 w 663"/>
                  <a:gd name="T73" fmla="*/ 401 h 1895"/>
                  <a:gd name="T74" fmla="*/ 123 w 663"/>
                  <a:gd name="T75" fmla="*/ 321 h 1895"/>
                  <a:gd name="T76" fmla="*/ 159 w 663"/>
                  <a:gd name="T77" fmla="*/ 241 h 1895"/>
                  <a:gd name="T78" fmla="*/ 205 w 663"/>
                  <a:gd name="T79" fmla="*/ 165 h 1895"/>
                  <a:gd name="T80" fmla="*/ 260 w 663"/>
                  <a:gd name="T81" fmla="*/ 95 h 1895"/>
                  <a:gd name="T82" fmla="*/ 326 w 663"/>
                  <a:gd name="T83" fmla="*/ 28 h 1895"/>
                  <a:gd name="T84" fmla="*/ 365 w 663"/>
                  <a:gd name="T85" fmla="*/ 0 h 1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63" h="1895">
                    <a:moveTo>
                      <a:pt x="365" y="0"/>
                    </a:moveTo>
                    <a:lnTo>
                      <a:pt x="344" y="34"/>
                    </a:lnTo>
                    <a:lnTo>
                      <a:pt x="325" y="68"/>
                    </a:lnTo>
                    <a:lnTo>
                      <a:pt x="304" y="104"/>
                    </a:lnTo>
                    <a:lnTo>
                      <a:pt x="285" y="140"/>
                    </a:lnTo>
                    <a:lnTo>
                      <a:pt x="264" y="176"/>
                    </a:lnTo>
                    <a:lnTo>
                      <a:pt x="245" y="214"/>
                    </a:lnTo>
                    <a:lnTo>
                      <a:pt x="224" y="251"/>
                    </a:lnTo>
                    <a:lnTo>
                      <a:pt x="205" y="289"/>
                    </a:lnTo>
                    <a:lnTo>
                      <a:pt x="186" y="325"/>
                    </a:lnTo>
                    <a:lnTo>
                      <a:pt x="169" y="363"/>
                    </a:lnTo>
                    <a:lnTo>
                      <a:pt x="152" y="401"/>
                    </a:lnTo>
                    <a:lnTo>
                      <a:pt x="136" y="441"/>
                    </a:lnTo>
                    <a:lnTo>
                      <a:pt x="123" y="479"/>
                    </a:lnTo>
                    <a:lnTo>
                      <a:pt x="112" y="519"/>
                    </a:lnTo>
                    <a:lnTo>
                      <a:pt x="102" y="558"/>
                    </a:lnTo>
                    <a:lnTo>
                      <a:pt x="95" y="600"/>
                    </a:lnTo>
                    <a:lnTo>
                      <a:pt x="70" y="693"/>
                    </a:lnTo>
                    <a:lnTo>
                      <a:pt x="57" y="787"/>
                    </a:lnTo>
                    <a:lnTo>
                      <a:pt x="55" y="876"/>
                    </a:lnTo>
                    <a:lnTo>
                      <a:pt x="64" y="967"/>
                    </a:lnTo>
                    <a:lnTo>
                      <a:pt x="79" y="1053"/>
                    </a:lnTo>
                    <a:lnTo>
                      <a:pt x="106" y="1138"/>
                    </a:lnTo>
                    <a:lnTo>
                      <a:pt x="138" y="1222"/>
                    </a:lnTo>
                    <a:lnTo>
                      <a:pt x="180" y="1305"/>
                    </a:lnTo>
                    <a:lnTo>
                      <a:pt x="226" y="1383"/>
                    </a:lnTo>
                    <a:lnTo>
                      <a:pt x="277" y="1461"/>
                    </a:lnTo>
                    <a:lnTo>
                      <a:pt x="334" y="1535"/>
                    </a:lnTo>
                    <a:lnTo>
                      <a:pt x="395" y="1612"/>
                    </a:lnTo>
                    <a:lnTo>
                      <a:pt x="458" y="1682"/>
                    </a:lnTo>
                    <a:lnTo>
                      <a:pt x="522" y="1752"/>
                    </a:lnTo>
                    <a:lnTo>
                      <a:pt x="591" y="1819"/>
                    </a:lnTo>
                    <a:lnTo>
                      <a:pt x="659" y="1885"/>
                    </a:lnTo>
                    <a:lnTo>
                      <a:pt x="659" y="1887"/>
                    </a:lnTo>
                    <a:lnTo>
                      <a:pt x="661" y="1891"/>
                    </a:lnTo>
                    <a:lnTo>
                      <a:pt x="661" y="1893"/>
                    </a:lnTo>
                    <a:lnTo>
                      <a:pt x="663" y="1895"/>
                    </a:lnTo>
                    <a:lnTo>
                      <a:pt x="621" y="1878"/>
                    </a:lnTo>
                    <a:lnTo>
                      <a:pt x="581" y="1857"/>
                    </a:lnTo>
                    <a:lnTo>
                      <a:pt x="541" y="1836"/>
                    </a:lnTo>
                    <a:lnTo>
                      <a:pt x="503" y="1811"/>
                    </a:lnTo>
                    <a:lnTo>
                      <a:pt x="465" y="1785"/>
                    </a:lnTo>
                    <a:lnTo>
                      <a:pt x="431" y="1758"/>
                    </a:lnTo>
                    <a:lnTo>
                      <a:pt x="397" y="1727"/>
                    </a:lnTo>
                    <a:lnTo>
                      <a:pt x="365" y="1695"/>
                    </a:lnTo>
                    <a:lnTo>
                      <a:pt x="330" y="1663"/>
                    </a:lnTo>
                    <a:lnTo>
                      <a:pt x="302" y="1627"/>
                    </a:lnTo>
                    <a:lnTo>
                      <a:pt x="271" y="1591"/>
                    </a:lnTo>
                    <a:lnTo>
                      <a:pt x="247" y="1555"/>
                    </a:lnTo>
                    <a:lnTo>
                      <a:pt x="220" y="1518"/>
                    </a:lnTo>
                    <a:lnTo>
                      <a:pt x="197" y="1480"/>
                    </a:lnTo>
                    <a:lnTo>
                      <a:pt x="176" y="1442"/>
                    </a:lnTo>
                    <a:lnTo>
                      <a:pt x="159" y="1404"/>
                    </a:lnTo>
                    <a:lnTo>
                      <a:pt x="138" y="1355"/>
                    </a:lnTo>
                    <a:lnTo>
                      <a:pt x="119" y="1307"/>
                    </a:lnTo>
                    <a:lnTo>
                      <a:pt x="100" y="1260"/>
                    </a:lnTo>
                    <a:lnTo>
                      <a:pt x="81" y="1210"/>
                    </a:lnTo>
                    <a:lnTo>
                      <a:pt x="64" y="1161"/>
                    </a:lnTo>
                    <a:lnTo>
                      <a:pt x="49" y="1112"/>
                    </a:lnTo>
                    <a:lnTo>
                      <a:pt x="34" y="1062"/>
                    </a:lnTo>
                    <a:lnTo>
                      <a:pt x="22" y="1013"/>
                    </a:lnTo>
                    <a:lnTo>
                      <a:pt x="13" y="961"/>
                    </a:lnTo>
                    <a:lnTo>
                      <a:pt x="5" y="912"/>
                    </a:lnTo>
                    <a:lnTo>
                      <a:pt x="0" y="861"/>
                    </a:lnTo>
                    <a:lnTo>
                      <a:pt x="0" y="811"/>
                    </a:lnTo>
                    <a:lnTo>
                      <a:pt x="0" y="760"/>
                    </a:lnTo>
                    <a:lnTo>
                      <a:pt x="7" y="709"/>
                    </a:lnTo>
                    <a:lnTo>
                      <a:pt x="17" y="657"/>
                    </a:lnTo>
                    <a:lnTo>
                      <a:pt x="30" y="606"/>
                    </a:lnTo>
                    <a:lnTo>
                      <a:pt x="41" y="564"/>
                    </a:lnTo>
                    <a:lnTo>
                      <a:pt x="53" y="524"/>
                    </a:lnTo>
                    <a:lnTo>
                      <a:pt x="64" y="484"/>
                    </a:lnTo>
                    <a:lnTo>
                      <a:pt x="77" y="443"/>
                    </a:lnTo>
                    <a:lnTo>
                      <a:pt x="91" y="401"/>
                    </a:lnTo>
                    <a:lnTo>
                      <a:pt x="106" y="361"/>
                    </a:lnTo>
                    <a:lnTo>
                      <a:pt x="123" y="321"/>
                    </a:lnTo>
                    <a:lnTo>
                      <a:pt x="140" y="281"/>
                    </a:lnTo>
                    <a:lnTo>
                      <a:pt x="159" y="241"/>
                    </a:lnTo>
                    <a:lnTo>
                      <a:pt x="182" y="203"/>
                    </a:lnTo>
                    <a:lnTo>
                      <a:pt x="205" y="165"/>
                    </a:lnTo>
                    <a:lnTo>
                      <a:pt x="231" y="131"/>
                    </a:lnTo>
                    <a:lnTo>
                      <a:pt x="260" y="95"/>
                    </a:lnTo>
                    <a:lnTo>
                      <a:pt x="292" y="60"/>
                    </a:lnTo>
                    <a:lnTo>
                      <a:pt x="326" y="28"/>
                    </a:lnTo>
                    <a:lnTo>
                      <a:pt x="365" y="0"/>
                    </a:lnTo>
                    <a:lnTo>
                      <a:pt x="365" y="0"/>
                    </a:lnTo>
                    <a:close/>
                  </a:path>
                </a:pathLst>
              </a:custGeom>
              <a:solidFill>
                <a:srgbClr val="FFCC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07" name="Freeform 91"/>
              <p:cNvSpPr>
                <a:spLocks noChangeAspect="1"/>
              </p:cNvSpPr>
              <p:nvPr/>
            </p:nvSpPr>
            <p:spPr bwMode="auto">
              <a:xfrm>
                <a:off x="2672" y="1978"/>
                <a:ext cx="21" cy="54"/>
              </a:xfrm>
              <a:custGeom>
                <a:avLst/>
                <a:gdLst>
                  <a:gd name="T0" fmla="*/ 38 w 41"/>
                  <a:gd name="T1" fmla="*/ 0 h 106"/>
                  <a:gd name="T2" fmla="*/ 40 w 41"/>
                  <a:gd name="T3" fmla="*/ 6 h 106"/>
                  <a:gd name="T4" fmla="*/ 41 w 41"/>
                  <a:gd name="T5" fmla="*/ 15 h 106"/>
                  <a:gd name="T6" fmla="*/ 41 w 41"/>
                  <a:gd name="T7" fmla="*/ 21 h 106"/>
                  <a:gd name="T8" fmla="*/ 41 w 41"/>
                  <a:gd name="T9" fmla="*/ 28 h 106"/>
                  <a:gd name="T10" fmla="*/ 40 w 41"/>
                  <a:gd name="T11" fmla="*/ 36 h 106"/>
                  <a:gd name="T12" fmla="*/ 38 w 41"/>
                  <a:gd name="T13" fmla="*/ 42 h 106"/>
                  <a:gd name="T14" fmla="*/ 34 w 41"/>
                  <a:gd name="T15" fmla="*/ 49 h 106"/>
                  <a:gd name="T16" fmla="*/ 32 w 41"/>
                  <a:gd name="T17" fmla="*/ 57 h 106"/>
                  <a:gd name="T18" fmla="*/ 26 w 41"/>
                  <a:gd name="T19" fmla="*/ 63 h 106"/>
                  <a:gd name="T20" fmla="*/ 22 w 41"/>
                  <a:gd name="T21" fmla="*/ 68 h 106"/>
                  <a:gd name="T22" fmla="*/ 19 w 41"/>
                  <a:gd name="T23" fmla="*/ 74 h 106"/>
                  <a:gd name="T24" fmla="*/ 15 w 41"/>
                  <a:gd name="T25" fmla="*/ 80 h 106"/>
                  <a:gd name="T26" fmla="*/ 11 w 41"/>
                  <a:gd name="T27" fmla="*/ 85 h 106"/>
                  <a:gd name="T28" fmla="*/ 9 w 41"/>
                  <a:gd name="T29" fmla="*/ 93 h 106"/>
                  <a:gd name="T30" fmla="*/ 7 w 41"/>
                  <a:gd name="T31" fmla="*/ 99 h 106"/>
                  <a:gd name="T32" fmla="*/ 5 w 41"/>
                  <a:gd name="T33" fmla="*/ 106 h 106"/>
                  <a:gd name="T34" fmla="*/ 2 w 41"/>
                  <a:gd name="T35" fmla="*/ 106 h 106"/>
                  <a:gd name="T36" fmla="*/ 0 w 41"/>
                  <a:gd name="T37" fmla="*/ 106 h 106"/>
                  <a:gd name="T38" fmla="*/ 0 w 41"/>
                  <a:gd name="T39" fmla="*/ 99 h 106"/>
                  <a:gd name="T40" fmla="*/ 0 w 41"/>
                  <a:gd name="T41" fmla="*/ 91 h 106"/>
                  <a:gd name="T42" fmla="*/ 2 w 41"/>
                  <a:gd name="T43" fmla="*/ 84 h 106"/>
                  <a:gd name="T44" fmla="*/ 2 w 41"/>
                  <a:gd name="T45" fmla="*/ 76 h 106"/>
                  <a:gd name="T46" fmla="*/ 2 w 41"/>
                  <a:gd name="T47" fmla="*/ 68 h 106"/>
                  <a:gd name="T48" fmla="*/ 3 w 41"/>
                  <a:gd name="T49" fmla="*/ 61 h 106"/>
                  <a:gd name="T50" fmla="*/ 3 w 41"/>
                  <a:gd name="T51" fmla="*/ 51 h 106"/>
                  <a:gd name="T52" fmla="*/ 5 w 41"/>
                  <a:gd name="T53" fmla="*/ 46 h 106"/>
                  <a:gd name="T54" fmla="*/ 7 w 41"/>
                  <a:gd name="T55" fmla="*/ 38 h 106"/>
                  <a:gd name="T56" fmla="*/ 9 w 41"/>
                  <a:gd name="T57" fmla="*/ 32 h 106"/>
                  <a:gd name="T58" fmla="*/ 11 w 41"/>
                  <a:gd name="T59" fmla="*/ 27 h 106"/>
                  <a:gd name="T60" fmla="*/ 15 w 41"/>
                  <a:gd name="T61" fmla="*/ 21 h 106"/>
                  <a:gd name="T62" fmla="*/ 17 w 41"/>
                  <a:gd name="T63" fmla="*/ 15 h 106"/>
                  <a:gd name="T64" fmla="*/ 22 w 41"/>
                  <a:gd name="T65" fmla="*/ 9 h 106"/>
                  <a:gd name="T66" fmla="*/ 30 w 41"/>
                  <a:gd name="T67" fmla="*/ 4 h 106"/>
                  <a:gd name="T68" fmla="*/ 38 w 41"/>
                  <a:gd name="T69" fmla="*/ 0 h 106"/>
                  <a:gd name="T70" fmla="*/ 38 w 41"/>
                  <a:gd name="T7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 h="106">
                    <a:moveTo>
                      <a:pt x="38" y="0"/>
                    </a:moveTo>
                    <a:lnTo>
                      <a:pt x="40" y="6"/>
                    </a:lnTo>
                    <a:lnTo>
                      <a:pt x="41" y="15"/>
                    </a:lnTo>
                    <a:lnTo>
                      <a:pt x="41" y="21"/>
                    </a:lnTo>
                    <a:lnTo>
                      <a:pt x="41" y="28"/>
                    </a:lnTo>
                    <a:lnTo>
                      <a:pt x="40" y="36"/>
                    </a:lnTo>
                    <a:lnTo>
                      <a:pt x="38" y="42"/>
                    </a:lnTo>
                    <a:lnTo>
                      <a:pt x="34" y="49"/>
                    </a:lnTo>
                    <a:lnTo>
                      <a:pt x="32" y="57"/>
                    </a:lnTo>
                    <a:lnTo>
                      <a:pt x="26" y="63"/>
                    </a:lnTo>
                    <a:lnTo>
                      <a:pt x="22" y="68"/>
                    </a:lnTo>
                    <a:lnTo>
                      <a:pt x="19" y="74"/>
                    </a:lnTo>
                    <a:lnTo>
                      <a:pt x="15" y="80"/>
                    </a:lnTo>
                    <a:lnTo>
                      <a:pt x="11" y="85"/>
                    </a:lnTo>
                    <a:lnTo>
                      <a:pt x="9" y="93"/>
                    </a:lnTo>
                    <a:lnTo>
                      <a:pt x="7" y="99"/>
                    </a:lnTo>
                    <a:lnTo>
                      <a:pt x="5" y="106"/>
                    </a:lnTo>
                    <a:lnTo>
                      <a:pt x="2" y="106"/>
                    </a:lnTo>
                    <a:lnTo>
                      <a:pt x="0" y="106"/>
                    </a:lnTo>
                    <a:lnTo>
                      <a:pt x="0" y="99"/>
                    </a:lnTo>
                    <a:lnTo>
                      <a:pt x="0" y="91"/>
                    </a:lnTo>
                    <a:lnTo>
                      <a:pt x="2" y="84"/>
                    </a:lnTo>
                    <a:lnTo>
                      <a:pt x="2" y="76"/>
                    </a:lnTo>
                    <a:lnTo>
                      <a:pt x="2" y="68"/>
                    </a:lnTo>
                    <a:lnTo>
                      <a:pt x="3" y="61"/>
                    </a:lnTo>
                    <a:lnTo>
                      <a:pt x="3" y="51"/>
                    </a:lnTo>
                    <a:lnTo>
                      <a:pt x="5" y="46"/>
                    </a:lnTo>
                    <a:lnTo>
                      <a:pt x="7" y="38"/>
                    </a:lnTo>
                    <a:lnTo>
                      <a:pt x="9" y="32"/>
                    </a:lnTo>
                    <a:lnTo>
                      <a:pt x="11" y="27"/>
                    </a:lnTo>
                    <a:lnTo>
                      <a:pt x="15" y="21"/>
                    </a:lnTo>
                    <a:lnTo>
                      <a:pt x="17" y="15"/>
                    </a:lnTo>
                    <a:lnTo>
                      <a:pt x="22" y="9"/>
                    </a:lnTo>
                    <a:lnTo>
                      <a:pt x="30" y="4"/>
                    </a:lnTo>
                    <a:lnTo>
                      <a:pt x="38" y="0"/>
                    </a:lnTo>
                    <a:lnTo>
                      <a:pt x="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08" name="Freeform 92"/>
              <p:cNvSpPr>
                <a:spLocks noChangeAspect="1"/>
              </p:cNvSpPr>
              <p:nvPr/>
            </p:nvSpPr>
            <p:spPr bwMode="auto">
              <a:xfrm>
                <a:off x="2726" y="1987"/>
                <a:ext cx="19" cy="34"/>
              </a:xfrm>
              <a:custGeom>
                <a:avLst/>
                <a:gdLst>
                  <a:gd name="T0" fmla="*/ 29 w 38"/>
                  <a:gd name="T1" fmla="*/ 0 h 68"/>
                  <a:gd name="T2" fmla="*/ 32 w 38"/>
                  <a:gd name="T3" fmla="*/ 6 h 68"/>
                  <a:gd name="T4" fmla="*/ 36 w 38"/>
                  <a:gd name="T5" fmla="*/ 11 h 68"/>
                  <a:gd name="T6" fmla="*/ 36 w 38"/>
                  <a:gd name="T7" fmla="*/ 15 h 68"/>
                  <a:gd name="T8" fmla="*/ 38 w 38"/>
                  <a:gd name="T9" fmla="*/ 21 h 68"/>
                  <a:gd name="T10" fmla="*/ 36 w 38"/>
                  <a:gd name="T11" fmla="*/ 27 h 68"/>
                  <a:gd name="T12" fmla="*/ 34 w 38"/>
                  <a:gd name="T13" fmla="*/ 32 h 68"/>
                  <a:gd name="T14" fmla="*/ 31 w 38"/>
                  <a:gd name="T15" fmla="*/ 38 h 68"/>
                  <a:gd name="T16" fmla="*/ 29 w 38"/>
                  <a:gd name="T17" fmla="*/ 44 h 68"/>
                  <a:gd name="T18" fmla="*/ 21 w 38"/>
                  <a:gd name="T19" fmla="*/ 49 h 68"/>
                  <a:gd name="T20" fmla="*/ 15 w 38"/>
                  <a:gd name="T21" fmla="*/ 57 h 68"/>
                  <a:gd name="T22" fmla="*/ 8 w 38"/>
                  <a:gd name="T23" fmla="*/ 63 h 68"/>
                  <a:gd name="T24" fmla="*/ 0 w 38"/>
                  <a:gd name="T25" fmla="*/ 68 h 68"/>
                  <a:gd name="T26" fmla="*/ 0 w 38"/>
                  <a:gd name="T27" fmla="*/ 59 h 68"/>
                  <a:gd name="T28" fmla="*/ 2 w 38"/>
                  <a:gd name="T29" fmla="*/ 53 h 68"/>
                  <a:gd name="T30" fmla="*/ 4 w 38"/>
                  <a:gd name="T31" fmla="*/ 46 h 68"/>
                  <a:gd name="T32" fmla="*/ 6 w 38"/>
                  <a:gd name="T33" fmla="*/ 40 h 68"/>
                  <a:gd name="T34" fmla="*/ 8 w 38"/>
                  <a:gd name="T35" fmla="*/ 34 h 68"/>
                  <a:gd name="T36" fmla="*/ 10 w 38"/>
                  <a:gd name="T37" fmla="*/ 29 h 68"/>
                  <a:gd name="T38" fmla="*/ 11 w 38"/>
                  <a:gd name="T39" fmla="*/ 23 h 68"/>
                  <a:gd name="T40" fmla="*/ 13 w 38"/>
                  <a:gd name="T41" fmla="*/ 19 h 68"/>
                  <a:gd name="T42" fmla="*/ 21 w 38"/>
                  <a:gd name="T43" fmla="*/ 8 h 68"/>
                  <a:gd name="T44" fmla="*/ 29 w 38"/>
                  <a:gd name="T45" fmla="*/ 0 h 68"/>
                  <a:gd name="T46" fmla="*/ 29 w 38"/>
                  <a:gd name="T4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 h="68">
                    <a:moveTo>
                      <a:pt x="29" y="0"/>
                    </a:moveTo>
                    <a:lnTo>
                      <a:pt x="32" y="6"/>
                    </a:lnTo>
                    <a:lnTo>
                      <a:pt x="36" y="11"/>
                    </a:lnTo>
                    <a:lnTo>
                      <a:pt x="36" y="15"/>
                    </a:lnTo>
                    <a:lnTo>
                      <a:pt x="38" y="21"/>
                    </a:lnTo>
                    <a:lnTo>
                      <a:pt x="36" y="27"/>
                    </a:lnTo>
                    <a:lnTo>
                      <a:pt x="34" y="32"/>
                    </a:lnTo>
                    <a:lnTo>
                      <a:pt x="31" y="38"/>
                    </a:lnTo>
                    <a:lnTo>
                      <a:pt x="29" y="44"/>
                    </a:lnTo>
                    <a:lnTo>
                      <a:pt x="21" y="49"/>
                    </a:lnTo>
                    <a:lnTo>
                      <a:pt x="15" y="57"/>
                    </a:lnTo>
                    <a:lnTo>
                      <a:pt x="8" y="63"/>
                    </a:lnTo>
                    <a:lnTo>
                      <a:pt x="0" y="68"/>
                    </a:lnTo>
                    <a:lnTo>
                      <a:pt x="0" y="59"/>
                    </a:lnTo>
                    <a:lnTo>
                      <a:pt x="2" y="53"/>
                    </a:lnTo>
                    <a:lnTo>
                      <a:pt x="4" y="46"/>
                    </a:lnTo>
                    <a:lnTo>
                      <a:pt x="6" y="40"/>
                    </a:lnTo>
                    <a:lnTo>
                      <a:pt x="8" y="34"/>
                    </a:lnTo>
                    <a:lnTo>
                      <a:pt x="10" y="29"/>
                    </a:lnTo>
                    <a:lnTo>
                      <a:pt x="11" y="23"/>
                    </a:lnTo>
                    <a:lnTo>
                      <a:pt x="13" y="19"/>
                    </a:lnTo>
                    <a:lnTo>
                      <a:pt x="21" y="8"/>
                    </a:lnTo>
                    <a:lnTo>
                      <a:pt x="29" y="0"/>
                    </a:lnTo>
                    <a:lnTo>
                      <a:pt x="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09" name="Freeform 93"/>
              <p:cNvSpPr>
                <a:spLocks noChangeAspect="1"/>
              </p:cNvSpPr>
              <p:nvPr/>
            </p:nvSpPr>
            <p:spPr bwMode="auto">
              <a:xfrm>
                <a:off x="2891" y="2029"/>
                <a:ext cx="37" cy="65"/>
              </a:xfrm>
              <a:custGeom>
                <a:avLst/>
                <a:gdLst>
                  <a:gd name="T0" fmla="*/ 38 w 74"/>
                  <a:gd name="T1" fmla="*/ 0 h 131"/>
                  <a:gd name="T2" fmla="*/ 38 w 74"/>
                  <a:gd name="T3" fmla="*/ 5 h 131"/>
                  <a:gd name="T4" fmla="*/ 38 w 74"/>
                  <a:gd name="T5" fmla="*/ 11 h 131"/>
                  <a:gd name="T6" fmla="*/ 38 w 74"/>
                  <a:gd name="T7" fmla="*/ 17 h 131"/>
                  <a:gd name="T8" fmla="*/ 38 w 74"/>
                  <a:gd name="T9" fmla="*/ 23 h 131"/>
                  <a:gd name="T10" fmla="*/ 38 w 74"/>
                  <a:gd name="T11" fmla="*/ 28 h 131"/>
                  <a:gd name="T12" fmla="*/ 40 w 74"/>
                  <a:gd name="T13" fmla="*/ 34 h 131"/>
                  <a:gd name="T14" fmla="*/ 40 w 74"/>
                  <a:gd name="T15" fmla="*/ 40 h 131"/>
                  <a:gd name="T16" fmla="*/ 44 w 74"/>
                  <a:gd name="T17" fmla="*/ 47 h 131"/>
                  <a:gd name="T18" fmla="*/ 44 w 74"/>
                  <a:gd name="T19" fmla="*/ 51 h 131"/>
                  <a:gd name="T20" fmla="*/ 45 w 74"/>
                  <a:gd name="T21" fmla="*/ 57 h 131"/>
                  <a:gd name="T22" fmla="*/ 49 w 74"/>
                  <a:gd name="T23" fmla="*/ 62 h 131"/>
                  <a:gd name="T24" fmla="*/ 51 w 74"/>
                  <a:gd name="T25" fmla="*/ 68 h 131"/>
                  <a:gd name="T26" fmla="*/ 53 w 74"/>
                  <a:gd name="T27" fmla="*/ 74 h 131"/>
                  <a:gd name="T28" fmla="*/ 57 w 74"/>
                  <a:gd name="T29" fmla="*/ 80 h 131"/>
                  <a:gd name="T30" fmla="*/ 59 w 74"/>
                  <a:gd name="T31" fmla="*/ 85 h 131"/>
                  <a:gd name="T32" fmla="*/ 63 w 74"/>
                  <a:gd name="T33" fmla="*/ 91 h 131"/>
                  <a:gd name="T34" fmla="*/ 64 w 74"/>
                  <a:gd name="T35" fmla="*/ 99 h 131"/>
                  <a:gd name="T36" fmla="*/ 66 w 74"/>
                  <a:gd name="T37" fmla="*/ 106 h 131"/>
                  <a:gd name="T38" fmla="*/ 70 w 74"/>
                  <a:gd name="T39" fmla="*/ 112 h 131"/>
                  <a:gd name="T40" fmla="*/ 74 w 74"/>
                  <a:gd name="T41" fmla="*/ 119 h 131"/>
                  <a:gd name="T42" fmla="*/ 64 w 74"/>
                  <a:gd name="T43" fmla="*/ 121 h 131"/>
                  <a:gd name="T44" fmla="*/ 57 w 74"/>
                  <a:gd name="T45" fmla="*/ 125 h 131"/>
                  <a:gd name="T46" fmla="*/ 49 w 74"/>
                  <a:gd name="T47" fmla="*/ 127 h 131"/>
                  <a:gd name="T48" fmla="*/ 44 w 74"/>
                  <a:gd name="T49" fmla="*/ 129 h 131"/>
                  <a:gd name="T50" fmla="*/ 36 w 74"/>
                  <a:gd name="T51" fmla="*/ 129 h 131"/>
                  <a:gd name="T52" fmla="*/ 30 w 74"/>
                  <a:gd name="T53" fmla="*/ 131 h 131"/>
                  <a:gd name="T54" fmla="*/ 26 w 74"/>
                  <a:gd name="T55" fmla="*/ 131 h 131"/>
                  <a:gd name="T56" fmla="*/ 23 w 74"/>
                  <a:gd name="T57" fmla="*/ 131 h 131"/>
                  <a:gd name="T58" fmla="*/ 13 w 74"/>
                  <a:gd name="T59" fmla="*/ 125 h 131"/>
                  <a:gd name="T60" fmla="*/ 7 w 74"/>
                  <a:gd name="T61" fmla="*/ 121 h 131"/>
                  <a:gd name="T62" fmla="*/ 4 w 74"/>
                  <a:gd name="T63" fmla="*/ 116 h 131"/>
                  <a:gd name="T64" fmla="*/ 2 w 74"/>
                  <a:gd name="T65" fmla="*/ 108 h 131"/>
                  <a:gd name="T66" fmla="*/ 0 w 74"/>
                  <a:gd name="T67" fmla="*/ 102 h 131"/>
                  <a:gd name="T68" fmla="*/ 0 w 74"/>
                  <a:gd name="T69" fmla="*/ 95 h 131"/>
                  <a:gd name="T70" fmla="*/ 0 w 74"/>
                  <a:gd name="T71" fmla="*/ 89 h 131"/>
                  <a:gd name="T72" fmla="*/ 0 w 74"/>
                  <a:gd name="T73" fmla="*/ 81 h 131"/>
                  <a:gd name="T74" fmla="*/ 2 w 74"/>
                  <a:gd name="T75" fmla="*/ 74 h 131"/>
                  <a:gd name="T76" fmla="*/ 4 w 74"/>
                  <a:gd name="T77" fmla="*/ 66 h 131"/>
                  <a:gd name="T78" fmla="*/ 6 w 74"/>
                  <a:gd name="T79" fmla="*/ 61 h 131"/>
                  <a:gd name="T80" fmla="*/ 7 w 74"/>
                  <a:gd name="T81" fmla="*/ 53 h 131"/>
                  <a:gd name="T82" fmla="*/ 9 w 74"/>
                  <a:gd name="T83" fmla="*/ 45 h 131"/>
                  <a:gd name="T84" fmla="*/ 13 w 74"/>
                  <a:gd name="T85" fmla="*/ 38 h 131"/>
                  <a:gd name="T86" fmla="*/ 17 w 74"/>
                  <a:gd name="T87" fmla="*/ 30 h 131"/>
                  <a:gd name="T88" fmla="*/ 21 w 74"/>
                  <a:gd name="T89" fmla="*/ 24 h 131"/>
                  <a:gd name="T90" fmla="*/ 25 w 74"/>
                  <a:gd name="T91" fmla="*/ 17 h 131"/>
                  <a:gd name="T92" fmla="*/ 28 w 74"/>
                  <a:gd name="T93" fmla="*/ 11 h 131"/>
                  <a:gd name="T94" fmla="*/ 32 w 74"/>
                  <a:gd name="T95" fmla="*/ 5 h 131"/>
                  <a:gd name="T96" fmla="*/ 38 w 74"/>
                  <a:gd name="T97" fmla="*/ 0 h 131"/>
                  <a:gd name="T98" fmla="*/ 38 w 74"/>
                  <a:gd name="T9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 h="131">
                    <a:moveTo>
                      <a:pt x="38" y="0"/>
                    </a:moveTo>
                    <a:lnTo>
                      <a:pt x="38" y="5"/>
                    </a:lnTo>
                    <a:lnTo>
                      <a:pt x="38" y="11"/>
                    </a:lnTo>
                    <a:lnTo>
                      <a:pt x="38" y="17"/>
                    </a:lnTo>
                    <a:lnTo>
                      <a:pt x="38" y="23"/>
                    </a:lnTo>
                    <a:lnTo>
                      <a:pt x="38" y="28"/>
                    </a:lnTo>
                    <a:lnTo>
                      <a:pt x="40" y="34"/>
                    </a:lnTo>
                    <a:lnTo>
                      <a:pt x="40" y="40"/>
                    </a:lnTo>
                    <a:lnTo>
                      <a:pt x="44" y="47"/>
                    </a:lnTo>
                    <a:lnTo>
                      <a:pt x="44" y="51"/>
                    </a:lnTo>
                    <a:lnTo>
                      <a:pt x="45" y="57"/>
                    </a:lnTo>
                    <a:lnTo>
                      <a:pt x="49" y="62"/>
                    </a:lnTo>
                    <a:lnTo>
                      <a:pt x="51" y="68"/>
                    </a:lnTo>
                    <a:lnTo>
                      <a:pt x="53" y="74"/>
                    </a:lnTo>
                    <a:lnTo>
                      <a:pt x="57" y="80"/>
                    </a:lnTo>
                    <a:lnTo>
                      <a:pt x="59" y="85"/>
                    </a:lnTo>
                    <a:lnTo>
                      <a:pt x="63" y="91"/>
                    </a:lnTo>
                    <a:lnTo>
                      <a:pt x="64" y="99"/>
                    </a:lnTo>
                    <a:lnTo>
                      <a:pt x="66" y="106"/>
                    </a:lnTo>
                    <a:lnTo>
                      <a:pt x="70" y="112"/>
                    </a:lnTo>
                    <a:lnTo>
                      <a:pt x="74" y="119"/>
                    </a:lnTo>
                    <a:lnTo>
                      <a:pt x="64" y="121"/>
                    </a:lnTo>
                    <a:lnTo>
                      <a:pt x="57" y="125"/>
                    </a:lnTo>
                    <a:lnTo>
                      <a:pt x="49" y="127"/>
                    </a:lnTo>
                    <a:lnTo>
                      <a:pt x="44" y="129"/>
                    </a:lnTo>
                    <a:lnTo>
                      <a:pt x="36" y="129"/>
                    </a:lnTo>
                    <a:lnTo>
                      <a:pt x="30" y="131"/>
                    </a:lnTo>
                    <a:lnTo>
                      <a:pt x="26" y="131"/>
                    </a:lnTo>
                    <a:lnTo>
                      <a:pt x="23" y="131"/>
                    </a:lnTo>
                    <a:lnTo>
                      <a:pt x="13" y="125"/>
                    </a:lnTo>
                    <a:lnTo>
                      <a:pt x="7" y="121"/>
                    </a:lnTo>
                    <a:lnTo>
                      <a:pt x="4" y="116"/>
                    </a:lnTo>
                    <a:lnTo>
                      <a:pt x="2" y="108"/>
                    </a:lnTo>
                    <a:lnTo>
                      <a:pt x="0" y="102"/>
                    </a:lnTo>
                    <a:lnTo>
                      <a:pt x="0" y="95"/>
                    </a:lnTo>
                    <a:lnTo>
                      <a:pt x="0" y="89"/>
                    </a:lnTo>
                    <a:lnTo>
                      <a:pt x="0" y="81"/>
                    </a:lnTo>
                    <a:lnTo>
                      <a:pt x="2" y="74"/>
                    </a:lnTo>
                    <a:lnTo>
                      <a:pt x="4" y="66"/>
                    </a:lnTo>
                    <a:lnTo>
                      <a:pt x="6" y="61"/>
                    </a:lnTo>
                    <a:lnTo>
                      <a:pt x="7" y="53"/>
                    </a:lnTo>
                    <a:lnTo>
                      <a:pt x="9" y="45"/>
                    </a:lnTo>
                    <a:lnTo>
                      <a:pt x="13" y="38"/>
                    </a:lnTo>
                    <a:lnTo>
                      <a:pt x="17" y="30"/>
                    </a:lnTo>
                    <a:lnTo>
                      <a:pt x="21" y="24"/>
                    </a:lnTo>
                    <a:lnTo>
                      <a:pt x="25" y="17"/>
                    </a:lnTo>
                    <a:lnTo>
                      <a:pt x="28" y="11"/>
                    </a:lnTo>
                    <a:lnTo>
                      <a:pt x="32" y="5"/>
                    </a:lnTo>
                    <a:lnTo>
                      <a:pt x="38" y="0"/>
                    </a:lnTo>
                    <a:lnTo>
                      <a:pt x="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10" name="Freeform 94"/>
              <p:cNvSpPr>
                <a:spLocks noChangeAspect="1"/>
              </p:cNvSpPr>
              <p:nvPr/>
            </p:nvSpPr>
            <p:spPr bwMode="auto">
              <a:xfrm>
                <a:off x="3053" y="2040"/>
                <a:ext cx="59" cy="73"/>
              </a:xfrm>
              <a:custGeom>
                <a:avLst/>
                <a:gdLst>
                  <a:gd name="T0" fmla="*/ 4 w 118"/>
                  <a:gd name="T1" fmla="*/ 0 h 146"/>
                  <a:gd name="T2" fmla="*/ 8 w 118"/>
                  <a:gd name="T3" fmla="*/ 5 h 146"/>
                  <a:gd name="T4" fmla="*/ 11 w 118"/>
                  <a:gd name="T5" fmla="*/ 11 h 146"/>
                  <a:gd name="T6" fmla="*/ 15 w 118"/>
                  <a:gd name="T7" fmla="*/ 19 h 146"/>
                  <a:gd name="T8" fmla="*/ 19 w 118"/>
                  <a:gd name="T9" fmla="*/ 24 h 146"/>
                  <a:gd name="T10" fmla="*/ 25 w 118"/>
                  <a:gd name="T11" fmla="*/ 30 h 146"/>
                  <a:gd name="T12" fmla="*/ 30 w 118"/>
                  <a:gd name="T13" fmla="*/ 36 h 146"/>
                  <a:gd name="T14" fmla="*/ 36 w 118"/>
                  <a:gd name="T15" fmla="*/ 41 h 146"/>
                  <a:gd name="T16" fmla="*/ 42 w 118"/>
                  <a:gd name="T17" fmla="*/ 47 h 146"/>
                  <a:gd name="T18" fmla="*/ 47 w 118"/>
                  <a:gd name="T19" fmla="*/ 53 h 146"/>
                  <a:gd name="T20" fmla="*/ 53 w 118"/>
                  <a:gd name="T21" fmla="*/ 58 h 146"/>
                  <a:gd name="T22" fmla="*/ 59 w 118"/>
                  <a:gd name="T23" fmla="*/ 64 h 146"/>
                  <a:gd name="T24" fmla="*/ 65 w 118"/>
                  <a:gd name="T25" fmla="*/ 70 h 146"/>
                  <a:gd name="T26" fmla="*/ 68 w 118"/>
                  <a:gd name="T27" fmla="*/ 76 h 146"/>
                  <a:gd name="T28" fmla="*/ 74 w 118"/>
                  <a:gd name="T29" fmla="*/ 83 h 146"/>
                  <a:gd name="T30" fmla="*/ 80 w 118"/>
                  <a:gd name="T31" fmla="*/ 89 h 146"/>
                  <a:gd name="T32" fmla="*/ 85 w 118"/>
                  <a:gd name="T33" fmla="*/ 96 h 146"/>
                  <a:gd name="T34" fmla="*/ 91 w 118"/>
                  <a:gd name="T35" fmla="*/ 100 h 146"/>
                  <a:gd name="T36" fmla="*/ 95 w 118"/>
                  <a:gd name="T37" fmla="*/ 108 h 146"/>
                  <a:gd name="T38" fmla="*/ 99 w 118"/>
                  <a:gd name="T39" fmla="*/ 114 h 146"/>
                  <a:gd name="T40" fmla="*/ 104 w 118"/>
                  <a:gd name="T41" fmla="*/ 119 h 146"/>
                  <a:gd name="T42" fmla="*/ 106 w 118"/>
                  <a:gd name="T43" fmla="*/ 125 h 146"/>
                  <a:gd name="T44" fmla="*/ 110 w 118"/>
                  <a:gd name="T45" fmla="*/ 133 h 146"/>
                  <a:gd name="T46" fmla="*/ 114 w 118"/>
                  <a:gd name="T47" fmla="*/ 138 h 146"/>
                  <a:gd name="T48" fmla="*/ 118 w 118"/>
                  <a:gd name="T49" fmla="*/ 146 h 146"/>
                  <a:gd name="T50" fmla="*/ 110 w 118"/>
                  <a:gd name="T51" fmla="*/ 144 h 146"/>
                  <a:gd name="T52" fmla="*/ 104 w 118"/>
                  <a:gd name="T53" fmla="*/ 144 h 146"/>
                  <a:gd name="T54" fmla="*/ 97 w 118"/>
                  <a:gd name="T55" fmla="*/ 144 h 146"/>
                  <a:gd name="T56" fmla="*/ 91 w 118"/>
                  <a:gd name="T57" fmla="*/ 142 h 146"/>
                  <a:gd name="T58" fmla="*/ 85 w 118"/>
                  <a:gd name="T59" fmla="*/ 140 h 146"/>
                  <a:gd name="T60" fmla="*/ 78 w 118"/>
                  <a:gd name="T61" fmla="*/ 138 h 146"/>
                  <a:gd name="T62" fmla="*/ 72 w 118"/>
                  <a:gd name="T63" fmla="*/ 136 h 146"/>
                  <a:gd name="T64" fmla="*/ 68 w 118"/>
                  <a:gd name="T65" fmla="*/ 136 h 146"/>
                  <a:gd name="T66" fmla="*/ 63 w 118"/>
                  <a:gd name="T67" fmla="*/ 133 h 146"/>
                  <a:gd name="T68" fmla="*/ 57 w 118"/>
                  <a:gd name="T69" fmla="*/ 131 h 146"/>
                  <a:gd name="T70" fmla="*/ 51 w 118"/>
                  <a:gd name="T71" fmla="*/ 127 h 146"/>
                  <a:gd name="T72" fmla="*/ 47 w 118"/>
                  <a:gd name="T73" fmla="*/ 125 h 146"/>
                  <a:gd name="T74" fmla="*/ 40 w 118"/>
                  <a:gd name="T75" fmla="*/ 117 h 146"/>
                  <a:gd name="T76" fmla="*/ 32 w 118"/>
                  <a:gd name="T77" fmla="*/ 112 h 146"/>
                  <a:gd name="T78" fmla="*/ 27 w 118"/>
                  <a:gd name="T79" fmla="*/ 106 h 146"/>
                  <a:gd name="T80" fmla="*/ 21 w 118"/>
                  <a:gd name="T81" fmla="*/ 98 h 146"/>
                  <a:gd name="T82" fmla="*/ 17 w 118"/>
                  <a:gd name="T83" fmla="*/ 93 h 146"/>
                  <a:gd name="T84" fmla="*/ 13 w 118"/>
                  <a:gd name="T85" fmla="*/ 89 h 146"/>
                  <a:gd name="T86" fmla="*/ 9 w 118"/>
                  <a:gd name="T87" fmla="*/ 81 h 146"/>
                  <a:gd name="T88" fmla="*/ 8 w 118"/>
                  <a:gd name="T89" fmla="*/ 76 h 146"/>
                  <a:gd name="T90" fmla="*/ 4 w 118"/>
                  <a:gd name="T91" fmla="*/ 68 h 146"/>
                  <a:gd name="T92" fmla="*/ 4 w 118"/>
                  <a:gd name="T93" fmla="*/ 62 h 146"/>
                  <a:gd name="T94" fmla="*/ 0 w 118"/>
                  <a:gd name="T95" fmla="*/ 53 h 146"/>
                  <a:gd name="T96" fmla="*/ 0 w 118"/>
                  <a:gd name="T97" fmla="*/ 45 h 146"/>
                  <a:gd name="T98" fmla="*/ 0 w 118"/>
                  <a:gd name="T99" fmla="*/ 38 h 146"/>
                  <a:gd name="T100" fmla="*/ 0 w 118"/>
                  <a:gd name="T101" fmla="*/ 32 h 146"/>
                  <a:gd name="T102" fmla="*/ 0 w 118"/>
                  <a:gd name="T103" fmla="*/ 24 h 146"/>
                  <a:gd name="T104" fmla="*/ 0 w 118"/>
                  <a:gd name="T105" fmla="*/ 15 h 146"/>
                  <a:gd name="T106" fmla="*/ 2 w 118"/>
                  <a:gd name="T107" fmla="*/ 7 h 146"/>
                  <a:gd name="T108" fmla="*/ 4 w 118"/>
                  <a:gd name="T109" fmla="*/ 0 h 146"/>
                  <a:gd name="T110" fmla="*/ 4 w 118"/>
                  <a:gd name="T11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8" h="146">
                    <a:moveTo>
                      <a:pt x="4" y="0"/>
                    </a:moveTo>
                    <a:lnTo>
                      <a:pt x="8" y="5"/>
                    </a:lnTo>
                    <a:lnTo>
                      <a:pt x="11" y="11"/>
                    </a:lnTo>
                    <a:lnTo>
                      <a:pt x="15" y="19"/>
                    </a:lnTo>
                    <a:lnTo>
                      <a:pt x="19" y="24"/>
                    </a:lnTo>
                    <a:lnTo>
                      <a:pt x="25" y="30"/>
                    </a:lnTo>
                    <a:lnTo>
                      <a:pt x="30" y="36"/>
                    </a:lnTo>
                    <a:lnTo>
                      <a:pt x="36" y="41"/>
                    </a:lnTo>
                    <a:lnTo>
                      <a:pt x="42" y="47"/>
                    </a:lnTo>
                    <a:lnTo>
                      <a:pt x="47" y="53"/>
                    </a:lnTo>
                    <a:lnTo>
                      <a:pt x="53" y="58"/>
                    </a:lnTo>
                    <a:lnTo>
                      <a:pt x="59" y="64"/>
                    </a:lnTo>
                    <a:lnTo>
                      <a:pt x="65" y="70"/>
                    </a:lnTo>
                    <a:lnTo>
                      <a:pt x="68" y="76"/>
                    </a:lnTo>
                    <a:lnTo>
                      <a:pt x="74" y="83"/>
                    </a:lnTo>
                    <a:lnTo>
                      <a:pt x="80" y="89"/>
                    </a:lnTo>
                    <a:lnTo>
                      <a:pt x="85" y="96"/>
                    </a:lnTo>
                    <a:lnTo>
                      <a:pt x="91" y="100"/>
                    </a:lnTo>
                    <a:lnTo>
                      <a:pt x="95" y="108"/>
                    </a:lnTo>
                    <a:lnTo>
                      <a:pt x="99" y="114"/>
                    </a:lnTo>
                    <a:lnTo>
                      <a:pt x="104" y="119"/>
                    </a:lnTo>
                    <a:lnTo>
                      <a:pt x="106" y="125"/>
                    </a:lnTo>
                    <a:lnTo>
                      <a:pt x="110" y="133"/>
                    </a:lnTo>
                    <a:lnTo>
                      <a:pt x="114" y="138"/>
                    </a:lnTo>
                    <a:lnTo>
                      <a:pt x="118" y="146"/>
                    </a:lnTo>
                    <a:lnTo>
                      <a:pt x="110" y="144"/>
                    </a:lnTo>
                    <a:lnTo>
                      <a:pt x="104" y="144"/>
                    </a:lnTo>
                    <a:lnTo>
                      <a:pt x="97" y="144"/>
                    </a:lnTo>
                    <a:lnTo>
                      <a:pt x="91" y="142"/>
                    </a:lnTo>
                    <a:lnTo>
                      <a:pt x="85" y="140"/>
                    </a:lnTo>
                    <a:lnTo>
                      <a:pt x="78" y="138"/>
                    </a:lnTo>
                    <a:lnTo>
                      <a:pt x="72" y="136"/>
                    </a:lnTo>
                    <a:lnTo>
                      <a:pt x="68" y="136"/>
                    </a:lnTo>
                    <a:lnTo>
                      <a:pt x="63" y="133"/>
                    </a:lnTo>
                    <a:lnTo>
                      <a:pt x="57" y="131"/>
                    </a:lnTo>
                    <a:lnTo>
                      <a:pt x="51" y="127"/>
                    </a:lnTo>
                    <a:lnTo>
                      <a:pt x="47" y="125"/>
                    </a:lnTo>
                    <a:lnTo>
                      <a:pt x="40" y="117"/>
                    </a:lnTo>
                    <a:lnTo>
                      <a:pt x="32" y="112"/>
                    </a:lnTo>
                    <a:lnTo>
                      <a:pt x="27" y="106"/>
                    </a:lnTo>
                    <a:lnTo>
                      <a:pt x="21" y="98"/>
                    </a:lnTo>
                    <a:lnTo>
                      <a:pt x="17" y="93"/>
                    </a:lnTo>
                    <a:lnTo>
                      <a:pt x="13" y="89"/>
                    </a:lnTo>
                    <a:lnTo>
                      <a:pt x="9" y="81"/>
                    </a:lnTo>
                    <a:lnTo>
                      <a:pt x="8" y="76"/>
                    </a:lnTo>
                    <a:lnTo>
                      <a:pt x="4" y="68"/>
                    </a:lnTo>
                    <a:lnTo>
                      <a:pt x="4" y="62"/>
                    </a:lnTo>
                    <a:lnTo>
                      <a:pt x="0" y="53"/>
                    </a:lnTo>
                    <a:lnTo>
                      <a:pt x="0" y="45"/>
                    </a:lnTo>
                    <a:lnTo>
                      <a:pt x="0" y="38"/>
                    </a:lnTo>
                    <a:lnTo>
                      <a:pt x="0" y="32"/>
                    </a:lnTo>
                    <a:lnTo>
                      <a:pt x="0" y="24"/>
                    </a:lnTo>
                    <a:lnTo>
                      <a:pt x="0" y="15"/>
                    </a:lnTo>
                    <a:lnTo>
                      <a:pt x="2" y="7"/>
                    </a:lnTo>
                    <a:lnTo>
                      <a:pt x="4" y="0"/>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11" name="Freeform 95"/>
              <p:cNvSpPr>
                <a:spLocks noChangeAspect="1"/>
              </p:cNvSpPr>
              <p:nvPr/>
            </p:nvSpPr>
            <p:spPr bwMode="auto">
              <a:xfrm>
                <a:off x="2838" y="2049"/>
                <a:ext cx="27" cy="53"/>
              </a:xfrm>
              <a:custGeom>
                <a:avLst/>
                <a:gdLst>
                  <a:gd name="T0" fmla="*/ 46 w 56"/>
                  <a:gd name="T1" fmla="*/ 2 h 106"/>
                  <a:gd name="T2" fmla="*/ 48 w 56"/>
                  <a:gd name="T3" fmla="*/ 7 h 106"/>
                  <a:gd name="T4" fmla="*/ 52 w 56"/>
                  <a:gd name="T5" fmla="*/ 15 h 106"/>
                  <a:gd name="T6" fmla="*/ 52 w 56"/>
                  <a:gd name="T7" fmla="*/ 21 h 106"/>
                  <a:gd name="T8" fmla="*/ 52 w 56"/>
                  <a:gd name="T9" fmla="*/ 28 h 106"/>
                  <a:gd name="T10" fmla="*/ 50 w 56"/>
                  <a:gd name="T11" fmla="*/ 34 h 106"/>
                  <a:gd name="T12" fmla="*/ 48 w 56"/>
                  <a:gd name="T13" fmla="*/ 41 h 106"/>
                  <a:gd name="T14" fmla="*/ 46 w 56"/>
                  <a:gd name="T15" fmla="*/ 49 h 106"/>
                  <a:gd name="T16" fmla="*/ 46 w 56"/>
                  <a:gd name="T17" fmla="*/ 59 h 106"/>
                  <a:gd name="T18" fmla="*/ 44 w 56"/>
                  <a:gd name="T19" fmla="*/ 62 h 106"/>
                  <a:gd name="T20" fmla="*/ 42 w 56"/>
                  <a:gd name="T21" fmla="*/ 68 h 106"/>
                  <a:gd name="T22" fmla="*/ 42 w 56"/>
                  <a:gd name="T23" fmla="*/ 74 h 106"/>
                  <a:gd name="T24" fmla="*/ 42 w 56"/>
                  <a:gd name="T25" fmla="*/ 79 h 106"/>
                  <a:gd name="T26" fmla="*/ 42 w 56"/>
                  <a:gd name="T27" fmla="*/ 83 h 106"/>
                  <a:gd name="T28" fmla="*/ 46 w 56"/>
                  <a:gd name="T29" fmla="*/ 89 h 106"/>
                  <a:gd name="T30" fmla="*/ 50 w 56"/>
                  <a:gd name="T31" fmla="*/ 95 h 106"/>
                  <a:gd name="T32" fmla="*/ 56 w 56"/>
                  <a:gd name="T33" fmla="*/ 100 h 106"/>
                  <a:gd name="T34" fmla="*/ 46 w 56"/>
                  <a:gd name="T35" fmla="*/ 104 h 106"/>
                  <a:gd name="T36" fmla="*/ 38 w 56"/>
                  <a:gd name="T37" fmla="*/ 106 h 106"/>
                  <a:gd name="T38" fmla="*/ 29 w 56"/>
                  <a:gd name="T39" fmla="*/ 104 h 106"/>
                  <a:gd name="T40" fmla="*/ 21 w 56"/>
                  <a:gd name="T41" fmla="*/ 100 h 106"/>
                  <a:gd name="T42" fmla="*/ 14 w 56"/>
                  <a:gd name="T43" fmla="*/ 93 h 106"/>
                  <a:gd name="T44" fmla="*/ 10 w 56"/>
                  <a:gd name="T45" fmla="*/ 83 h 106"/>
                  <a:gd name="T46" fmla="*/ 6 w 56"/>
                  <a:gd name="T47" fmla="*/ 78 h 106"/>
                  <a:gd name="T48" fmla="*/ 4 w 56"/>
                  <a:gd name="T49" fmla="*/ 72 h 106"/>
                  <a:gd name="T50" fmla="*/ 2 w 56"/>
                  <a:gd name="T51" fmla="*/ 66 h 106"/>
                  <a:gd name="T52" fmla="*/ 2 w 56"/>
                  <a:gd name="T53" fmla="*/ 62 h 106"/>
                  <a:gd name="T54" fmla="*/ 2 w 56"/>
                  <a:gd name="T55" fmla="*/ 57 h 106"/>
                  <a:gd name="T56" fmla="*/ 0 w 56"/>
                  <a:gd name="T57" fmla="*/ 51 h 106"/>
                  <a:gd name="T58" fmla="*/ 0 w 56"/>
                  <a:gd name="T59" fmla="*/ 45 h 106"/>
                  <a:gd name="T60" fmla="*/ 2 w 56"/>
                  <a:gd name="T61" fmla="*/ 38 h 106"/>
                  <a:gd name="T62" fmla="*/ 2 w 56"/>
                  <a:gd name="T63" fmla="*/ 32 h 106"/>
                  <a:gd name="T64" fmla="*/ 4 w 56"/>
                  <a:gd name="T65" fmla="*/ 28 h 106"/>
                  <a:gd name="T66" fmla="*/ 4 w 56"/>
                  <a:gd name="T67" fmla="*/ 22 h 106"/>
                  <a:gd name="T68" fmla="*/ 8 w 56"/>
                  <a:gd name="T69" fmla="*/ 19 h 106"/>
                  <a:gd name="T70" fmla="*/ 12 w 56"/>
                  <a:gd name="T71" fmla="*/ 9 h 106"/>
                  <a:gd name="T72" fmla="*/ 21 w 56"/>
                  <a:gd name="T73" fmla="*/ 3 h 106"/>
                  <a:gd name="T74" fmla="*/ 25 w 56"/>
                  <a:gd name="T75" fmla="*/ 2 h 106"/>
                  <a:gd name="T76" fmla="*/ 31 w 56"/>
                  <a:gd name="T77" fmla="*/ 2 h 106"/>
                  <a:gd name="T78" fmla="*/ 38 w 56"/>
                  <a:gd name="T79" fmla="*/ 0 h 106"/>
                  <a:gd name="T80" fmla="*/ 46 w 56"/>
                  <a:gd name="T81" fmla="*/ 2 h 106"/>
                  <a:gd name="T82" fmla="*/ 46 w 56"/>
                  <a:gd name="T83" fmla="*/ 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 h="106">
                    <a:moveTo>
                      <a:pt x="46" y="2"/>
                    </a:moveTo>
                    <a:lnTo>
                      <a:pt x="48" y="7"/>
                    </a:lnTo>
                    <a:lnTo>
                      <a:pt x="52" y="15"/>
                    </a:lnTo>
                    <a:lnTo>
                      <a:pt x="52" y="21"/>
                    </a:lnTo>
                    <a:lnTo>
                      <a:pt x="52" y="28"/>
                    </a:lnTo>
                    <a:lnTo>
                      <a:pt x="50" y="34"/>
                    </a:lnTo>
                    <a:lnTo>
                      <a:pt x="48" y="41"/>
                    </a:lnTo>
                    <a:lnTo>
                      <a:pt x="46" y="49"/>
                    </a:lnTo>
                    <a:lnTo>
                      <a:pt x="46" y="59"/>
                    </a:lnTo>
                    <a:lnTo>
                      <a:pt x="44" y="62"/>
                    </a:lnTo>
                    <a:lnTo>
                      <a:pt x="42" y="68"/>
                    </a:lnTo>
                    <a:lnTo>
                      <a:pt x="42" y="74"/>
                    </a:lnTo>
                    <a:lnTo>
                      <a:pt x="42" y="79"/>
                    </a:lnTo>
                    <a:lnTo>
                      <a:pt x="42" y="83"/>
                    </a:lnTo>
                    <a:lnTo>
                      <a:pt x="46" y="89"/>
                    </a:lnTo>
                    <a:lnTo>
                      <a:pt x="50" y="95"/>
                    </a:lnTo>
                    <a:lnTo>
                      <a:pt x="56" y="100"/>
                    </a:lnTo>
                    <a:lnTo>
                      <a:pt x="46" y="104"/>
                    </a:lnTo>
                    <a:lnTo>
                      <a:pt x="38" y="106"/>
                    </a:lnTo>
                    <a:lnTo>
                      <a:pt x="29" y="104"/>
                    </a:lnTo>
                    <a:lnTo>
                      <a:pt x="21" y="100"/>
                    </a:lnTo>
                    <a:lnTo>
                      <a:pt x="14" y="93"/>
                    </a:lnTo>
                    <a:lnTo>
                      <a:pt x="10" y="83"/>
                    </a:lnTo>
                    <a:lnTo>
                      <a:pt x="6" y="78"/>
                    </a:lnTo>
                    <a:lnTo>
                      <a:pt x="4" y="72"/>
                    </a:lnTo>
                    <a:lnTo>
                      <a:pt x="2" y="66"/>
                    </a:lnTo>
                    <a:lnTo>
                      <a:pt x="2" y="62"/>
                    </a:lnTo>
                    <a:lnTo>
                      <a:pt x="2" y="57"/>
                    </a:lnTo>
                    <a:lnTo>
                      <a:pt x="0" y="51"/>
                    </a:lnTo>
                    <a:lnTo>
                      <a:pt x="0" y="45"/>
                    </a:lnTo>
                    <a:lnTo>
                      <a:pt x="2" y="38"/>
                    </a:lnTo>
                    <a:lnTo>
                      <a:pt x="2" y="32"/>
                    </a:lnTo>
                    <a:lnTo>
                      <a:pt x="4" y="28"/>
                    </a:lnTo>
                    <a:lnTo>
                      <a:pt x="4" y="22"/>
                    </a:lnTo>
                    <a:lnTo>
                      <a:pt x="8" y="19"/>
                    </a:lnTo>
                    <a:lnTo>
                      <a:pt x="12" y="9"/>
                    </a:lnTo>
                    <a:lnTo>
                      <a:pt x="21" y="3"/>
                    </a:lnTo>
                    <a:lnTo>
                      <a:pt x="25" y="2"/>
                    </a:lnTo>
                    <a:lnTo>
                      <a:pt x="31" y="2"/>
                    </a:lnTo>
                    <a:lnTo>
                      <a:pt x="38" y="0"/>
                    </a:lnTo>
                    <a:lnTo>
                      <a:pt x="46" y="2"/>
                    </a:lnTo>
                    <a:lnTo>
                      <a:pt x="4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12" name="Freeform 96"/>
              <p:cNvSpPr>
                <a:spLocks noChangeAspect="1"/>
              </p:cNvSpPr>
              <p:nvPr/>
            </p:nvSpPr>
            <p:spPr bwMode="auto">
              <a:xfrm>
                <a:off x="2641" y="2060"/>
                <a:ext cx="180" cy="235"/>
              </a:xfrm>
              <a:custGeom>
                <a:avLst/>
                <a:gdLst>
                  <a:gd name="T0" fmla="*/ 350 w 359"/>
                  <a:gd name="T1" fmla="*/ 0 h 470"/>
                  <a:gd name="T2" fmla="*/ 357 w 359"/>
                  <a:gd name="T3" fmla="*/ 27 h 470"/>
                  <a:gd name="T4" fmla="*/ 359 w 359"/>
                  <a:gd name="T5" fmla="*/ 50 h 470"/>
                  <a:gd name="T6" fmla="*/ 355 w 359"/>
                  <a:gd name="T7" fmla="*/ 73 h 470"/>
                  <a:gd name="T8" fmla="*/ 348 w 359"/>
                  <a:gd name="T9" fmla="*/ 94 h 470"/>
                  <a:gd name="T10" fmla="*/ 334 w 359"/>
                  <a:gd name="T11" fmla="*/ 113 h 470"/>
                  <a:gd name="T12" fmla="*/ 317 w 359"/>
                  <a:gd name="T13" fmla="*/ 132 h 470"/>
                  <a:gd name="T14" fmla="*/ 298 w 359"/>
                  <a:gd name="T15" fmla="*/ 149 h 470"/>
                  <a:gd name="T16" fmla="*/ 276 w 359"/>
                  <a:gd name="T17" fmla="*/ 168 h 470"/>
                  <a:gd name="T18" fmla="*/ 253 w 359"/>
                  <a:gd name="T19" fmla="*/ 185 h 470"/>
                  <a:gd name="T20" fmla="*/ 226 w 359"/>
                  <a:gd name="T21" fmla="*/ 202 h 470"/>
                  <a:gd name="T22" fmla="*/ 201 w 359"/>
                  <a:gd name="T23" fmla="*/ 221 h 470"/>
                  <a:gd name="T24" fmla="*/ 179 w 359"/>
                  <a:gd name="T25" fmla="*/ 240 h 470"/>
                  <a:gd name="T26" fmla="*/ 156 w 359"/>
                  <a:gd name="T27" fmla="*/ 261 h 470"/>
                  <a:gd name="T28" fmla="*/ 135 w 359"/>
                  <a:gd name="T29" fmla="*/ 282 h 470"/>
                  <a:gd name="T30" fmla="*/ 118 w 359"/>
                  <a:gd name="T31" fmla="*/ 305 h 470"/>
                  <a:gd name="T32" fmla="*/ 104 w 359"/>
                  <a:gd name="T33" fmla="*/ 331 h 470"/>
                  <a:gd name="T34" fmla="*/ 95 w 359"/>
                  <a:gd name="T35" fmla="*/ 339 h 470"/>
                  <a:gd name="T36" fmla="*/ 85 w 359"/>
                  <a:gd name="T37" fmla="*/ 346 h 470"/>
                  <a:gd name="T38" fmla="*/ 78 w 359"/>
                  <a:gd name="T39" fmla="*/ 354 h 470"/>
                  <a:gd name="T40" fmla="*/ 70 w 359"/>
                  <a:gd name="T41" fmla="*/ 362 h 470"/>
                  <a:gd name="T42" fmla="*/ 61 w 359"/>
                  <a:gd name="T43" fmla="*/ 369 h 470"/>
                  <a:gd name="T44" fmla="*/ 53 w 359"/>
                  <a:gd name="T45" fmla="*/ 377 h 470"/>
                  <a:gd name="T46" fmla="*/ 44 w 359"/>
                  <a:gd name="T47" fmla="*/ 384 h 470"/>
                  <a:gd name="T48" fmla="*/ 38 w 359"/>
                  <a:gd name="T49" fmla="*/ 394 h 470"/>
                  <a:gd name="T50" fmla="*/ 30 w 359"/>
                  <a:gd name="T51" fmla="*/ 401 h 470"/>
                  <a:gd name="T52" fmla="*/ 25 w 359"/>
                  <a:gd name="T53" fmla="*/ 409 h 470"/>
                  <a:gd name="T54" fmla="*/ 17 w 359"/>
                  <a:gd name="T55" fmla="*/ 419 h 470"/>
                  <a:gd name="T56" fmla="*/ 13 w 359"/>
                  <a:gd name="T57" fmla="*/ 428 h 470"/>
                  <a:gd name="T58" fmla="*/ 8 w 359"/>
                  <a:gd name="T59" fmla="*/ 438 h 470"/>
                  <a:gd name="T60" fmla="*/ 6 w 359"/>
                  <a:gd name="T61" fmla="*/ 447 h 470"/>
                  <a:gd name="T62" fmla="*/ 2 w 359"/>
                  <a:gd name="T63" fmla="*/ 459 h 470"/>
                  <a:gd name="T64" fmla="*/ 2 w 359"/>
                  <a:gd name="T65" fmla="*/ 470 h 470"/>
                  <a:gd name="T66" fmla="*/ 0 w 359"/>
                  <a:gd name="T67" fmla="*/ 432 h 470"/>
                  <a:gd name="T68" fmla="*/ 6 w 359"/>
                  <a:gd name="T69" fmla="*/ 396 h 470"/>
                  <a:gd name="T70" fmla="*/ 13 w 359"/>
                  <a:gd name="T71" fmla="*/ 362 h 470"/>
                  <a:gd name="T72" fmla="*/ 27 w 359"/>
                  <a:gd name="T73" fmla="*/ 327 h 470"/>
                  <a:gd name="T74" fmla="*/ 44 w 359"/>
                  <a:gd name="T75" fmla="*/ 295 h 470"/>
                  <a:gd name="T76" fmla="*/ 65 w 359"/>
                  <a:gd name="T77" fmla="*/ 263 h 470"/>
                  <a:gd name="T78" fmla="*/ 85 w 359"/>
                  <a:gd name="T79" fmla="*/ 232 h 470"/>
                  <a:gd name="T80" fmla="*/ 112 w 359"/>
                  <a:gd name="T81" fmla="*/ 204 h 470"/>
                  <a:gd name="T82" fmla="*/ 139 w 359"/>
                  <a:gd name="T83" fmla="*/ 175 h 470"/>
                  <a:gd name="T84" fmla="*/ 167 w 359"/>
                  <a:gd name="T85" fmla="*/ 147 h 470"/>
                  <a:gd name="T86" fmla="*/ 198 w 359"/>
                  <a:gd name="T87" fmla="*/ 120 h 470"/>
                  <a:gd name="T88" fmla="*/ 228 w 359"/>
                  <a:gd name="T89" fmla="*/ 95 h 470"/>
                  <a:gd name="T90" fmla="*/ 258 w 359"/>
                  <a:gd name="T91" fmla="*/ 69 h 470"/>
                  <a:gd name="T92" fmla="*/ 289 w 359"/>
                  <a:gd name="T93" fmla="*/ 46 h 470"/>
                  <a:gd name="T94" fmla="*/ 319 w 359"/>
                  <a:gd name="T95" fmla="*/ 23 h 470"/>
                  <a:gd name="T96" fmla="*/ 350 w 359"/>
                  <a:gd name="T97" fmla="*/ 0 h 470"/>
                  <a:gd name="T98" fmla="*/ 350 w 359"/>
                  <a:gd name="T99" fmla="*/ 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9" h="470">
                    <a:moveTo>
                      <a:pt x="350" y="0"/>
                    </a:moveTo>
                    <a:lnTo>
                      <a:pt x="357" y="27"/>
                    </a:lnTo>
                    <a:lnTo>
                      <a:pt x="359" y="50"/>
                    </a:lnTo>
                    <a:lnTo>
                      <a:pt x="355" y="73"/>
                    </a:lnTo>
                    <a:lnTo>
                      <a:pt x="348" y="94"/>
                    </a:lnTo>
                    <a:lnTo>
                      <a:pt x="334" y="113"/>
                    </a:lnTo>
                    <a:lnTo>
                      <a:pt x="317" y="132"/>
                    </a:lnTo>
                    <a:lnTo>
                      <a:pt x="298" y="149"/>
                    </a:lnTo>
                    <a:lnTo>
                      <a:pt x="276" y="168"/>
                    </a:lnTo>
                    <a:lnTo>
                      <a:pt x="253" y="185"/>
                    </a:lnTo>
                    <a:lnTo>
                      <a:pt x="226" y="202"/>
                    </a:lnTo>
                    <a:lnTo>
                      <a:pt x="201" y="221"/>
                    </a:lnTo>
                    <a:lnTo>
                      <a:pt x="179" y="240"/>
                    </a:lnTo>
                    <a:lnTo>
                      <a:pt x="156" y="261"/>
                    </a:lnTo>
                    <a:lnTo>
                      <a:pt x="135" y="282"/>
                    </a:lnTo>
                    <a:lnTo>
                      <a:pt x="118" y="305"/>
                    </a:lnTo>
                    <a:lnTo>
                      <a:pt x="104" y="331"/>
                    </a:lnTo>
                    <a:lnTo>
                      <a:pt x="95" y="339"/>
                    </a:lnTo>
                    <a:lnTo>
                      <a:pt x="85" y="346"/>
                    </a:lnTo>
                    <a:lnTo>
                      <a:pt x="78" y="354"/>
                    </a:lnTo>
                    <a:lnTo>
                      <a:pt x="70" y="362"/>
                    </a:lnTo>
                    <a:lnTo>
                      <a:pt x="61" y="369"/>
                    </a:lnTo>
                    <a:lnTo>
                      <a:pt x="53" y="377"/>
                    </a:lnTo>
                    <a:lnTo>
                      <a:pt x="44" y="384"/>
                    </a:lnTo>
                    <a:lnTo>
                      <a:pt x="38" y="394"/>
                    </a:lnTo>
                    <a:lnTo>
                      <a:pt x="30" y="401"/>
                    </a:lnTo>
                    <a:lnTo>
                      <a:pt x="25" y="409"/>
                    </a:lnTo>
                    <a:lnTo>
                      <a:pt x="17" y="419"/>
                    </a:lnTo>
                    <a:lnTo>
                      <a:pt x="13" y="428"/>
                    </a:lnTo>
                    <a:lnTo>
                      <a:pt x="8" y="438"/>
                    </a:lnTo>
                    <a:lnTo>
                      <a:pt x="6" y="447"/>
                    </a:lnTo>
                    <a:lnTo>
                      <a:pt x="2" y="459"/>
                    </a:lnTo>
                    <a:lnTo>
                      <a:pt x="2" y="470"/>
                    </a:lnTo>
                    <a:lnTo>
                      <a:pt x="0" y="432"/>
                    </a:lnTo>
                    <a:lnTo>
                      <a:pt x="6" y="396"/>
                    </a:lnTo>
                    <a:lnTo>
                      <a:pt x="13" y="362"/>
                    </a:lnTo>
                    <a:lnTo>
                      <a:pt x="27" y="327"/>
                    </a:lnTo>
                    <a:lnTo>
                      <a:pt x="44" y="295"/>
                    </a:lnTo>
                    <a:lnTo>
                      <a:pt x="65" y="263"/>
                    </a:lnTo>
                    <a:lnTo>
                      <a:pt x="85" y="232"/>
                    </a:lnTo>
                    <a:lnTo>
                      <a:pt x="112" y="204"/>
                    </a:lnTo>
                    <a:lnTo>
                      <a:pt x="139" y="175"/>
                    </a:lnTo>
                    <a:lnTo>
                      <a:pt x="167" y="147"/>
                    </a:lnTo>
                    <a:lnTo>
                      <a:pt x="198" y="120"/>
                    </a:lnTo>
                    <a:lnTo>
                      <a:pt x="228" y="95"/>
                    </a:lnTo>
                    <a:lnTo>
                      <a:pt x="258" y="69"/>
                    </a:lnTo>
                    <a:lnTo>
                      <a:pt x="289" y="46"/>
                    </a:lnTo>
                    <a:lnTo>
                      <a:pt x="319" y="23"/>
                    </a:lnTo>
                    <a:lnTo>
                      <a:pt x="350" y="0"/>
                    </a:lnTo>
                    <a:lnTo>
                      <a:pt x="3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13" name="Freeform 97"/>
              <p:cNvSpPr>
                <a:spLocks noChangeAspect="1"/>
              </p:cNvSpPr>
              <p:nvPr/>
            </p:nvSpPr>
            <p:spPr bwMode="auto">
              <a:xfrm>
                <a:off x="2609" y="2064"/>
                <a:ext cx="23" cy="78"/>
              </a:xfrm>
              <a:custGeom>
                <a:avLst/>
                <a:gdLst>
                  <a:gd name="T0" fmla="*/ 34 w 48"/>
                  <a:gd name="T1" fmla="*/ 0 h 156"/>
                  <a:gd name="T2" fmla="*/ 38 w 48"/>
                  <a:gd name="T3" fmla="*/ 6 h 156"/>
                  <a:gd name="T4" fmla="*/ 42 w 48"/>
                  <a:gd name="T5" fmla="*/ 15 h 156"/>
                  <a:gd name="T6" fmla="*/ 42 w 48"/>
                  <a:gd name="T7" fmla="*/ 19 h 156"/>
                  <a:gd name="T8" fmla="*/ 44 w 48"/>
                  <a:gd name="T9" fmla="*/ 25 h 156"/>
                  <a:gd name="T10" fmla="*/ 46 w 48"/>
                  <a:gd name="T11" fmla="*/ 30 h 156"/>
                  <a:gd name="T12" fmla="*/ 48 w 48"/>
                  <a:gd name="T13" fmla="*/ 36 h 156"/>
                  <a:gd name="T14" fmla="*/ 48 w 48"/>
                  <a:gd name="T15" fmla="*/ 42 h 156"/>
                  <a:gd name="T16" fmla="*/ 48 w 48"/>
                  <a:gd name="T17" fmla="*/ 48 h 156"/>
                  <a:gd name="T18" fmla="*/ 48 w 48"/>
                  <a:gd name="T19" fmla="*/ 53 h 156"/>
                  <a:gd name="T20" fmla="*/ 48 w 48"/>
                  <a:gd name="T21" fmla="*/ 61 h 156"/>
                  <a:gd name="T22" fmla="*/ 46 w 48"/>
                  <a:gd name="T23" fmla="*/ 67 h 156"/>
                  <a:gd name="T24" fmla="*/ 46 w 48"/>
                  <a:gd name="T25" fmla="*/ 74 h 156"/>
                  <a:gd name="T26" fmla="*/ 46 w 48"/>
                  <a:gd name="T27" fmla="*/ 80 h 156"/>
                  <a:gd name="T28" fmla="*/ 44 w 48"/>
                  <a:gd name="T29" fmla="*/ 87 h 156"/>
                  <a:gd name="T30" fmla="*/ 40 w 48"/>
                  <a:gd name="T31" fmla="*/ 97 h 156"/>
                  <a:gd name="T32" fmla="*/ 38 w 48"/>
                  <a:gd name="T33" fmla="*/ 106 h 156"/>
                  <a:gd name="T34" fmla="*/ 33 w 48"/>
                  <a:gd name="T35" fmla="*/ 116 h 156"/>
                  <a:gd name="T36" fmla="*/ 29 w 48"/>
                  <a:gd name="T37" fmla="*/ 125 h 156"/>
                  <a:gd name="T38" fmla="*/ 23 w 48"/>
                  <a:gd name="T39" fmla="*/ 133 h 156"/>
                  <a:gd name="T40" fmla="*/ 17 w 48"/>
                  <a:gd name="T41" fmla="*/ 141 h 156"/>
                  <a:gd name="T42" fmla="*/ 12 w 48"/>
                  <a:gd name="T43" fmla="*/ 148 h 156"/>
                  <a:gd name="T44" fmla="*/ 6 w 48"/>
                  <a:gd name="T45" fmla="*/ 156 h 156"/>
                  <a:gd name="T46" fmla="*/ 4 w 48"/>
                  <a:gd name="T47" fmla="*/ 146 h 156"/>
                  <a:gd name="T48" fmla="*/ 4 w 48"/>
                  <a:gd name="T49" fmla="*/ 139 h 156"/>
                  <a:gd name="T50" fmla="*/ 4 w 48"/>
                  <a:gd name="T51" fmla="*/ 131 h 156"/>
                  <a:gd name="T52" fmla="*/ 4 w 48"/>
                  <a:gd name="T53" fmla="*/ 124 h 156"/>
                  <a:gd name="T54" fmla="*/ 4 w 48"/>
                  <a:gd name="T55" fmla="*/ 114 h 156"/>
                  <a:gd name="T56" fmla="*/ 4 w 48"/>
                  <a:gd name="T57" fmla="*/ 105 h 156"/>
                  <a:gd name="T58" fmla="*/ 2 w 48"/>
                  <a:gd name="T59" fmla="*/ 97 h 156"/>
                  <a:gd name="T60" fmla="*/ 2 w 48"/>
                  <a:gd name="T61" fmla="*/ 87 h 156"/>
                  <a:gd name="T62" fmla="*/ 0 w 48"/>
                  <a:gd name="T63" fmla="*/ 82 h 156"/>
                  <a:gd name="T64" fmla="*/ 0 w 48"/>
                  <a:gd name="T65" fmla="*/ 76 h 156"/>
                  <a:gd name="T66" fmla="*/ 0 w 48"/>
                  <a:gd name="T67" fmla="*/ 68 h 156"/>
                  <a:gd name="T68" fmla="*/ 0 w 48"/>
                  <a:gd name="T69" fmla="*/ 63 h 156"/>
                  <a:gd name="T70" fmla="*/ 0 w 48"/>
                  <a:gd name="T71" fmla="*/ 57 h 156"/>
                  <a:gd name="T72" fmla="*/ 0 w 48"/>
                  <a:gd name="T73" fmla="*/ 51 h 156"/>
                  <a:gd name="T74" fmla="*/ 0 w 48"/>
                  <a:gd name="T75" fmla="*/ 46 h 156"/>
                  <a:gd name="T76" fmla="*/ 2 w 48"/>
                  <a:gd name="T77" fmla="*/ 40 h 156"/>
                  <a:gd name="T78" fmla="*/ 4 w 48"/>
                  <a:gd name="T79" fmla="*/ 34 h 156"/>
                  <a:gd name="T80" fmla="*/ 6 w 48"/>
                  <a:gd name="T81" fmla="*/ 29 h 156"/>
                  <a:gd name="T82" fmla="*/ 10 w 48"/>
                  <a:gd name="T83" fmla="*/ 23 h 156"/>
                  <a:gd name="T84" fmla="*/ 14 w 48"/>
                  <a:gd name="T85" fmla="*/ 17 h 156"/>
                  <a:gd name="T86" fmla="*/ 15 w 48"/>
                  <a:gd name="T87" fmla="*/ 11 h 156"/>
                  <a:gd name="T88" fmla="*/ 23 w 48"/>
                  <a:gd name="T89" fmla="*/ 8 h 156"/>
                  <a:gd name="T90" fmla="*/ 27 w 48"/>
                  <a:gd name="T91" fmla="*/ 2 h 156"/>
                  <a:gd name="T92" fmla="*/ 34 w 48"/>
                  <a:gd name="T93" fmla="*/ 0 h 156"/>
                  <a:gd name="T94" fmla="*/ 34 w 48"/>
                  <a:gd name="T95"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 h="156">
                    <a:moveTo>
                      <a:pt x="34" y="0"/>
                    </a:moveTo>
                    <a:lnTo>
                      <a:pt x="38" y="6"/>
                    </a:lnTo>
                    <a:lnTo>
                      <a:pt x="42" y="15"/>
                    </a:lnTo>
                    <a:lnTo>
                      <a:pt x="42" y="19"/>
                    </a:lnTo>
                    <a:lnTo>
                      <a:pt x="44" y="25"/>
                    </a:lnTo>
                    <a:lnTo>
                      <a:pt x="46" y="30"/>
                    </a:lnTo>
                    <a:lnTo>
                      <a:pt x="48" y="36"/>
                    </a:lnTo>
                    <a:lnTo>
                      <a:pt x="48" y="42"/>
                    </a:lnTo>
                    <a:lnTo>
                      <a:pt x="48" y="48"/>
                    </a:lnTo>
                    <a:lnTo>
                      <a:pt x="48" y="53"/>
                    </a:lnTo>
                    <a:lnTo>
                      <a:pt x="48" y="61"/>
                    </a:lnTo>
                    <a:lnTo>
                      <a:pt x="46" y="67"/>
                    </a:lnTo>
                    <a:lnTo>
                      <a:pt x="46" y="74"/>
                    </a:lnTo>
                    <a:lnTo>
                      <a:pt x="46" y="80"/>
                    </a:lnTo>
                    <a:lnTo>
                      <a:pt x="44" y="87"/>
                    </a:lnTo>
                    <a:lnTo>
                      <a:pt x="40" y="97"/>
                    </a:lnTo>
                    <a:lnTo>
                      <a:pt x="38" y="106"/>
                    </a:lnTo>
                    <a:lnTo>
                      <a:pt x="33" y="116"/>
                    </a:lnTo>
                    <a:lnTo>
                      <a:pt x="29" y="125"/>
                    </a:lnTo>
                    <a:lnTo>
                      <a:pt x="23" y="133"/>
                    </a:lnTo>
                    <a:lnTo>
                      <a:pt x="17" y="141"/>
                    </a:lnTo>
                    <a:lnTo>
                      <a:pt x="12" y="148"/>
                    </a:lnTo>
                    <a:lnTo>
                      <a:pt x="6" y="156"/>
                    </a:lnTo>
                    <a:lnTo>
                      <a:pt x="4" y="146"/>
                    </a:lnTo>
                    <a:lnTo>
                      <a:pt x="4" y="139"/>
                    </a:lnTo>
                    <a:lnTo>
                      <a:pt x="4" y="131"/>
                    </a:lnTo>
                    <a:lnTo>
                      <a:pt x="4" y="124"/>
                    </a:lnTo>
                    <a:lnTo>
                      <a:pt x="4" y="114"/>
                    </a:lnTo>
                    <a:lnTo>
                      <a:pt x="4" y="105"/>
                    </a:lnTo>
                    <a:lnTo>
                      <a:pt x="2" y="97"/>
                    </a:lnTo>
                    <a:lnTo>
                      <a:pt x="2" y="87"/>
                    </a:lnTo>
                    <a:lnTo>
                      <a:pt x="0" y="82"/>
                    </a:lnTo>
                    <a:lnTo>
                      <a:pt x="0" y="76"/>
                    </a:lnTo>
                    <a:lnTo>
                      <a:pt x="0" y="68"/>
                    </a:lnTo>
                    <a:lnTo>
                      <a:pt x="0" y="63"/>
                    </a:lnTo>
                    <a:lnTo>
                      <a:pt x="0" y="57"/>
                    </a:lnTo>
                    <a:lnTo>
                      <a:pt x="0" y="51"/>
                    </a:lnTo>
                    <a:lnTo>
                      <a:pt x="0" y="46"/>
                    </a:lnTo>
                    <a:lnTo>
                      <a:pt x="2" y="40"/>
                    </a:lnTo>
                    <a:lnTo>
                      <a:pt x="4" y="34"/>
                    </a:lnTo>
                    <a:lnTo>
                      <a:pt x="6" y="29"/>
                    </a:lnTo>
                    <a:lnTo>
                      <a:pt x="10" y="23"/>
                    </a:lnTo>
                    <a:lnTo>
                      <a:pt x="14" y="17"/>
                    </a:lnTo>
                    <a:lnTo>
                      <a:pt x="15" y="11"/>
                    </a:lnTo>
                    <a:lnTo>
                      <a:pt x="23" y="8"/>
                    </a:lnTo>
                    <a:lnTo>
                      <a:pt x="27" y="2"/>
                    </a:lnTo>
                    <a:lnTo>
                      <a:pt x="34" y="0"/>
                    </a:lnTo>
                    <a:lnTo>
                      <a:pt x="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14" name="Freeform 98"/>
              <p:cNvSpPr>
                <a:spLocks noChangeAspect="1"/>
              </p:cNvSpPr>
              <p:nvPr/>
            </p:nvSpPr>
            <p:spPr bwMode="auto">
              <a:xfrm>
                <a:off x="2610" y="2161"/>
                <a:ext cx="20" cy="43"/>
              </a:xfrm>
              <a:custGeom>
                <a:avLst/>
                <a:gdLst>
                  <a:gd name="T0" fmla="*/ 32 w 40"/>
                  <a:gd name="T1" fmla="*/ 0 h 85"/>
                  <a:gd name="T2" fmla="*/ 38 w 40"/>
                  <a:gd name="T3" fmla="*/ 4 h 85"/>
                  <a:gd name="T4" fmla="*/ 40 w 40"/>
                  <a:gd name="T5" fmla="*/ 9 h 85"/>
                  <a:gd name="T6" fmla="*/ 40 w 40"/>
                  <a:gd name="T7" fmla="*/ 13 h 85"/>
                  <a:gd name="T8" fmla="*/ 40 w 40"/>
                  <a:gd name="T9" fmla="*/ 21 h 85"/>
                  <a:gd name="T10" fmla="*/ 36 w 40"/>
                  <a:gd name="T11" fmla="*/ 27 h 85"/>
                  <a:gd name="T12" fmla="*/ 32 w 40"/>
                  <a:gd name="T13" fmla="*/ 34 h 85"/>
                  <a:gd name="T14" fmla="*/ 29 w 40"/>
                  <a:gd name="T15" fmla="*/ 42 h 85"/>
                  <a:gd name="T16" fmla="*/ 25 w 40"/>
                  <a:gd name="T17" fmla="*/ 51 h 85"/>
                  <a:gd name="T18" fmla="*/ 17 w 40"/>
                  <a:gd name="T19" fmla="*/ 61 h 85"/>
                  <a:gd name="T20" fmla="*/ 10 w 40"/>
                  <a:gd name="T21" fmla="*/ 70 h 85"/>
                  <a:gd name="T22" fmla="*/ 4 w 40"/>
                  <a:gd name="T23" fmla="*/ 78 h 85"/>
                  <a:gd name="T24" fmla="*/ 4 w 40"/>
                  <a:gd name="T25" fmla="*/ 85 h 85"/>
                  <a:gd name="T26" fmla="*/ 0 w 40"/>
                  <a:gd name="T27" fmla="*/ 80 h 85"/>
                  <a:gd name="T28" fmla="*/ 0 w 40"/>
                  <a:gd name="T29" fmla="*/ 74 h 85"/>
                  <a:gd name="T30" fmla="*/ 0 w 40"/>
                  <a:gd name="T31" fmla="*/ 68 h 85"/>
                  <a:gd name="T32" fmla="*/ 0 w 40"/>
                  <a:gd name="T33" fmla="*/ 63 h 85"/>
                  <a:gd name="T34" fmla="*/ 0 w 40"/>
                  <a:gd name="T35" fmla="*/ 57 h 85"/>
                  <a:gd name="T36" fmla="*/ 2 w 40"/>
                  <a:gd name="T37" fmla="*/ 51 h 85"/>
                  <a:gd name="T38" fmla="*/ 6 w 40"/>
                  <a:gd name="T39" fmla="*/ 44 h 85"/>
                  <a:gd name="T40" fmla="*/ 8 w 40"/>
                  <a:gd name="T41" fmla="*/ 38 h 85"/>
                  <a:gd name="T42" fmla="*/ 10 w 40"/>
                  <a:gd name="T43" fmla="*/ 32 h 85"/>
                  <a:gd name="T44" fmla="*/ 13 w 40"/>
                  <a:gd name="T45" fmla="*/ 27 h 85"/>
                  <a:gd name="T46" fmla="*/ 17 w 40"/>
                  <a:gd name="T47" fmla="*/ 23 h 85"/>
                  <a:gd name="T48" fmla="*/ 21 w 40"/>
                  <a:gd name="T49" fmla="*/ 19 h 85"/>
                  <a:gd name="T50" fmla="*/ 27 w 40"/>
                  <a:gd name="T51" fmla="*/ 9 h 85"/>
                  <a:gd name="T52" fmla="*/ 32 w 40"/>
                  <a:gd name="T53" fmla="*/ 0 h 85"/>
                  <a:gd name="T54" fmla="*/ 32 w 40"/>
                  <a:gd name="T5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 h="85">
                    <a:moveTo>
                      <a:pt x="32" y="0"/>
                    </a:moveTo>
                    <a:lnTo>
                      <a:pt x="38" y="4"/>
                    </a:lnTo>
                    <a:lnTo>
                      <a:pt x="40" y="9"/>
                    </a:lnTo>
                    <a:lnTo>
                      <a:pt x="40" y="13"/>
                    </a:lnTo>
                    <a:lnTo>
                      <a:pt x="40" y="21"/>
                    </a:lnTo>
                    <a:lnTo>
                      <a:pt x="36" y="27"/>
                    </a:lnTo>
                    <a:lnTo>
                      <a:pt x="32" y="34"/>
                    </a:lnTo>
                    <a:lnTo>
                      <a:pt x="29" y="42"/>
                    </a:lnTo>
                    <a:lnTo>
                      <a:pt x="25" y="51"/>
                    </a:lnTo>
                    <a:lnTo>
                      <a:pt x="17" y="61"/>
                    </a:lnTo>
                    <a:lnTo>
                      <a:pt x="10" y="70"/>
                    </a:lnTo>
                    <a:lnTo>
                      <a:pt x="4" y="78"/>
                    </a:lnTo>
                    <a:lnTo>
                      <a:pt x="4" y="85"/>
                    </a:lnTo>
                    <a:lnTo>
                      <a:pt x="0" y="80"/>
                    </a:lnTo>
                    <a:lnTo>
                      <a:pt x="0" y="74"/>
                    </a:lnTo>
                    <a:lnTo>
                      <a:pt x="0" y="68"/>
                    </a:lnTo>
                    <a:lnTo>
                      <a:pt x="0" y="63"/>
                    </a:lnTo>
                    <a:lnTo>
                      <a:pt x="0" y="57"/>
                    </a:lnTo>
                    <a:lnTo>
                      <a:pt x="2" y="51"/>
                    </a:lnTo>
                    <a:lnTo>
                      <a:pt x="6" y="44"/>
                    </a:lnTo>
                    <a:lnTo>
                      <a:pt x="8" y="38"/>
                    </a:lnTo>
                    <a:lnTo>
                      <a:pt x="10" y="32"/>
                    </a:lnTo>
                    <a:lnTo>
                      <a:pt x="13" y="27"/>
                    </a:lnTo>
                    <a:lnTo>
                      <a:pt x="17" y="23"/>
                    </a:lnTo>
                    <a:lnTo>
                      <a:pt x="21" y="19"/>
                    </a:lnTo>
                    <a:lnTo>
                      <a:pt x="27" y="9"/>
                    </a:lnTo>
                    <a:lnTo>
                      <a:pt x="32" y="0"/>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15" name="Freeform 99"/>
              <p:cNvSpPr>
                <a:spLocks noChangeAspect="1"/>
              </p:cNvSpPr>
              <p:nvPr/>
            </p:nvSpPr>
            <p:spPr bwMode="auto">
              <a:xfrm>
                <a:off x="2692" y="2224"/>
                <a:ext cx="467" cy="504"/>
              </a:xfrm>
              <a:custGeom>
                <a:avLst/>
                <a:gdLst>
                  <a:gd name="T0" fmla="*/ 560 w 933"/>
                  <a:gd name="T1" fmla="*/ 76 h 1010"/>
                  <a:gd name="T2" fmla="*/ 532 w 933"/>
                  <a:gd name="T3" fmla="*/ 152 h 1010"/>
                  <a:gd name="T4" fmla="*/ 640 w 933"/>
                  <a:gd name="T5" fmla="*/ 78 h 1010"/>
                  <a:gd name="T6" fmla="*/ 718 w 933"/>
                  <a:gd name="T7" fmla="*/ 35 h 1010"/>
                  <a:gd name="T8" fmla="*/ 688 w 933"/>
                  <a:gd name="T9" fmla="*/ 116 h 1010"/>
                  <a:gd name="T10" fmla="*/ 728 w 933"/>
                  <a:gd name="T11" fmla="*/ 139 h 1010"/>
                  <a:gd name="T12" fmla="*/ 821 w 933"/>
                  <a:gd name="T13" fmla="*/ 44 h 1010"/>
                  <a:gd name="T14" fmla="*/ 851 w 933"/>
                  <a:gd name="T15" fmla="*/ 67 h 1010"/>
                  <a:gd name="T16" fmla="*/ 806 w 933"/>
                  <a:gd name="T17" fmla="*/ 147 h 1010"/>
                  <a:gd name="T18" fmla="*/ 887 w 933"/>
                  <a:gd name="T19" fmla="*/ 135 h 1010"/>
                  <a:gd name="T20" fmla="*/ 931 w 933"/>
                  <a:gd name="T21" fmla="*/ 114 h 1010"/>
                  <a:gd name="T22" fmla="*/ 781 w 933"/>
                  <a:gd name="T23" fmla="*/ 299 h 1010"/>
                  <a:gd name="T24" fmla="*/ 530 w 933"/>
                  <a:gd name="T25" fmla="*/ 356 h 1010"/>
                  <a:gd name="T26" fmla="*/ 321 w 933"/>
                  <a:gd name="T27" fmla="*/ 550 h 1010"/>
                  <a:gd name="T28" fmla="*/ 477 w 933"/>
                  <a:gd name="T29" fmla="*/ 736 h 1010"/>
                  <a:gd name="T30" fmla="*/ 785 w 933"/>
                  <a:gd name="T31" fmla="*/ 728 h 1010"/>
                  <a:gd name="T32" fmla="*/ 868 w 933"/>
                  <a:gd name="T33" fmla="*/ 711 h 1010"/>
                  <a:gd name="T34" fmla="*/ 865 w 933"/>
                  <a:gd name="T35" fmla="*/ 755 h 1010"/>
                  <a:gd name="T36" fmla="*/ 769 w 933"/>
                  <a:gd name="T37" fmla="*/ 778 h 1010"/>
                  <a:gd name="T38" fmla="*/ 587 w 933"/>
                  <a:gd name="T39" fmla="*/ 780 h 1010"/>
                  <a:gd name="T40" fmla="*/ 619 w 933"/>
                  <a:gd name="T41" fmla="*/ 844 h 1010"/>
                  <a:gd name="T42" fmla="*/ 828 w 933"/>
                  <a:gd name="T43" fmla="*/ 860 h 1010"/>
                  <a:gd name="T44" fmla="*/ 671 w 933"/>
                  <a:gd name="T45" fmla="*/ 892 h 1010"/>
                  <a:gd name="T46" fmla="*/ 507 w 933"/>
                  <a:gd name="T47" fmla="*/ 903 h 1010"/>
                  <a:gd name="T48" fmla="*/ 711 w 933"/>
                  <a:gd name="T49" fmla="*/ 945 h 1010"/>
                  <a:gd name="T50" fmla="*/ 781 w 933"/>
                  <a:gd name="T51" fmla="*/ 989 h 1010"/>
                  <a:gd name="T52" fmla="*/ 629 w 933"/>
                  <a:gd name="T53" fmla="*/ 974 h 1010"/>
                  <a:gd name="T54" fmla="*/ 519 w 933"/>
                  <a:gd name="T55" fmla="*/ 981 h 1010"/>
                  <a:gd name="T56" fmla="*/ 374 w 933"/>
                  <a:gd name="T57" fmla="*/ 1010 h 1010"/>
                  <a:gd name="T58" fmla="*/ 328 w 933"/>
                  <a:gd name="T59" fmla="*/ 987 h 1010"/>
                  <a:gd name="T60" fmla="*/ 287 w 933"/>
                  <a:gd name="T61" fmla="*/ 947 h 1010"/>
                  <a:gd name="T62" fmla="*/ 249 w 933"/>
                  <a:gd name="T63" fmla="*/ 926 h 1010"/>
                  <a:gd name="T64" fmla="*/ 224 w 933"/>
                  <a:gd name="T65" fmla="*/ 880 h 1010"/>
                  <a:gd name="T66" fmla="*/ 116 w 933"/>
                  <a:gd name="T67" fmla="*/ 696 h 1010"/>
                  <a:gd name="T68" fmla="*/ 214 w 933"/>
                  <a:gd name="T69" fmla="*/ 420 h 1010"/>
                  <a:gd name="T70" fmla="*/ 117 w 933"/>
                  <a:gd name="T71" fmla="*/ 531 h 1010"/>
                  <a:gd name="T72" fmla="*/ 58 w 933"/>
                  <a:gd name="T73" fmla="*/ 612 h 1010"/>
                  <a:gd name="T74" fmla="*/ 117 w 933"/>
                  <a:gd name="T75" fmla="*/ 455 h 1010"/>
                  <a:gd name="T76" fmla="*/ 97 w 933"/>
                  <a:gd name="T77" fmla="*/ 417 h 1010"/>
                  <a:gd name="T78" fmla="*/ 26 w 933"/>
                  <a:gd name="T79" fmla="*/ 544 h 1010"/>
                  <a:gd name="T80" fmla="*/ 0 w 933"/>
                  <a:gd name="T81" fmla="*/ 525 h 1010"/>
                  <a:gd name="T82" fmla="*/ 28 w 933"/>
                  <a:gd name="T83" fmla="*/ 432 h 1010"/>
                  <a:gd name="T84" fmla="*/ 64 w 933"/>
                  <a:gd name="T85" fmla="*/ 377 h 1010"/>
                  <a:gd name="T86" fmla="*/ 125 w 933"/>
                  <a:gd name="T87" fmla="*/ 331 h 1010"/>
                  <a:gd name="T88" fmla="*/ 117 w 933"/>
                  <a:gd name="T89" fmla="*/ 291 h 1010"/>
                  <a:gd name="T90" fmla="*/ 64 w 933"/>
                  <a:gd name="T91" fmla="*/ 291 h 1010"/>
                  <a:gd name="T92" fmla="*/ 159 w 933"/>
                  <a:gd name="T93" fmla="*/ 236 h 1010"/>
                  <a:gd name="T94" fmla="*/ 184 w 933"/>
                  <a:gd name="T95" fmla="*/ 168 h 1010"/>
                  <a:gd name="T96" fmla="*/ 114 w 933"/>
                  <a:gd name="T97" fmla="*/ 189 h 1010"/>
                  <a:gd name="T98" fmla="*/ 125 w 933"/>
                  <a:gd name="T99" fmla="*/ 154 h 1010"/>
                  <a:gd name="T100" fmla="*/ 199 w 933"/>
                  <a:gd name="T101" fmla="*/ 128 h 1010"/>
                  <a:gd name="T102" fmla="*/ 289 w 933"/>
                  <a:gd name="T103" fmla="*/ 111 h 1010"/>
                  <a:gd name="T104" fmla="*/ 378 w 933"/>
                  <a:gd name="T105" fmla="*/ 8 h 1010"/>
                  <a:gd name="T106" fmla="*/ 414 w 933"/>
                  <a:gd name="T107" fmla="*/ 80 h 1010"/>
                  <a:gd name="T108" fmla="*/ 349 w 933"/>
                  <a:gd name="T109" fmla="*/ 137 h 1010"/>
                  <a:gd name="T110" fmla="*/ 452 w 933"/>
                  <a:gd name="T111" fmla="*/ 126 h 1010"/>
                  <a:gd name="T112" fmla="*/ 560 w 933"/>
                  <a:gd name="T113" fmla="*/ 0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33" h="1010">
                    <a:moveTo>
                      <a:pt x="560" y="0"/>
                    </a:moveTo>
                    <a:lnTo>
                      <a:pt x="568" y="12"/>
                    </a:lnTo>
                    <a:lnTo>
                      <a:pt x="572" y="21"/>
                    </a:lnTo>
                    <a:lnTo>
                      <a:pt x="576" y="31"/>
                    </a:lnTo>
                    <a:lnTo>
                      <a:pt x="576" y="40"/>
                    </a:lnTo>
                    <a:lnTo>
                      <a:pt x="574" y="50"/>
                    </a:lnTo>
                    <a:lnTo>
                      <a:pt x="570" y="59"/>
                    </a:lnTo>
                    <a:lnTo>
                      <a:pt x="566" y="67"/>
                    </a:lnTo>
                    <a:lnTo>
                      <a:pt x="560" y="76"/>
                    </a:lnTo>
                    <a:lnTo>
                      <a:pt x="553" y="86"/>
                    </a:lnTo>
                    <a:lnTo>
                      <a:pt x="547" y="94"/>
                    </a:lnTo>
                    <a:lnTo>
                      <a:pt x="539" y="103"/>
                    </a:lnTo>
                    <a:lnTo>
                      <a:pt x="534" y="113"/>
                    </a:lnTo>
                    <a:lnTo>
                      <a:pt x="526" y="120"/>
                    </a:lnTo>
                    <a:lnTo>
                      <a:pt x="522" y="132"/>
                    </a:lnTo>
                    <a:lnTo>
                      <a:pt x="519" y="141"/>
                    </a:lnTo>
                    <a:lnTo>
                      <a:pt x="517" y="154"/>
                    </a:lnTo>
                    <a:lnTo>
                      <a:pt x="532" y="152"/>
                    </a:lnTo>
                    <a:lnTo>
                      <a:pt x="547" y="149"/>
                    </a:lnTo>
                    <a:lnTo>
                      <a:pt x="562" y="145"/>
                    </a:lnTo>
                    <a:lnTo>
                      <a:pt x="576" y="139"/>
                    </a:lnTo>
                    <a:lnTo>
                      <a:pt x="587" y="132"/>
                    </a:lnTo>
                    <a:lnTo>
                      <a:pt x="598" y="124"/>
                    </a:lnTo>
                    <a:lnTo>
                      <a:pt x="610" y="113"/>
                    </a:lnTo>
                    <a:lnTo>
                      <a:pt x="621" y="103"/>
                    </a:lnTo>
                    <a:lnTo>
                      <a:pt x="631" y="90"/>
                    </a:lnTo>
                    <a:lnTo>
                      <a:pt x="640" y="78"/>
                    </a:lnTo>
                    <a:lnTo>
                      <a:pt x="650" y="67"/>
                    </a:lnTo>
                    <a:lnTo>
                      <a:pt x="659" y="55"/>
                    </a:lnTo>
                    <a:lnTo>
                      <a:pt x="669" y="42"/>
                    </a:lnTo>
                    <a:lnTo>
                      <a:pt x="678" y="29"/>
                    </a:lnTo>
                    <a:lnTo>
                      <a:pt x="690" y="17"/>
                    </a:lnTo>
                    <a:lnTo>
                      <a:pt x="701" y="8"/>
                    </a:lnTo>
                    <a:lnTo>
                      <a:pt x="709" y="17"/>
                    </a:lnTo>
                    <a:lnTo>
                      <a:pt x="714" y="25"/>
                    </a:lnTo>
                    <a:lnTo>
                      <a:pt x="718" y="35"/>
                    </a:lnTo>
                    <a:lnTo>
                      <a:pt x="722" y="44"/>
                    </a:lnTo>
                    <a:lnTo>
                      <a:pt x="720" y="54"/>
                    </a:lnTo>
                    <a:lnTo>
                      <a:pt x="720" y="63"/>
                    </a:lnTo>
                    <a:lnTo>
                      <a:pt x="716" y="73"/>
                    </a:lnTo>
                    <a:lnTo>
                      <a:pt x="714" y="82"/>
                    </a:lnTo>
                    <a:lnTo>
                      <a:pt x="707" y="90"/>
                    </a:lnTo>
                    <a:lnTo>
                      <a:pt x="701" y="97"/>
                    </a:lnTo>
                    <a:lnTo>
                      <a:pt x="695" y="107"/>
                    </a:lnTo>
                    <a:lnTo>
                      <a:pt x="688" y="116"/>
                    </a:lnTo>
                    <a:lnTo>
                      <a:pt x="680" y="124"/>
                    </a:lnTo>
                    <a:lnTo>
                      <a:pt x="674" y="132"/>
                    </a:lnTo>
                    <a:lnTo>
                      <a:pt x="669" y="139"/>
                    </a:lnTo>
                    <a:lnTo>
                      <a:pt x="663" y="147"/>
                    </a:lnTo>
                    <a:lnTo>
                      <a:pt x="674" y="149"/>
                    </a:lnTo>
                    <a:lnTo>
                      <a:pt x="688" y="149"/>
                    </a:lnTo>
                    <a:lnTo>
                      <a:pt x="701" y="147"/>
                    </a:lnTo>
                    <a:lnTo>
                      <a:pt x="716" y="145"/>
                    </a:lnTo>
                    <a:lnTo>
                      <a:pt x="728" y="139"/>
                    </a:lnTo>
                    <a:lnTo>
                      <a:pt x="741" y="132"/>
                    </a:lnTo>
                    <a:lnTo>
                      <a:pt x="754" y="124"/>
                    </a:lnTo>
                    <a:lnTo>
                      <a:pt x="768" y="116"/>
                    </a:lnTo>
                    <a:lnTo>
                      <a:pt x="777" y="105"/>
                    </a:lnTo>
                    <a:lnTo>
                      <a:pt x="788" y="94"/>
                    </a:lnTo>
                    <a:lnTo>
                      <a:pt x="796" y="82"/>
                    </a:lnTo>
                    <a:lnTo>
                      <a:pt x="807" y="71"/>
                    </a:lnTo>
                    <a:lnTo>
                      <a:pt x="813" y="57"/>
                    </a:lnTo>
                    <a:lnTo>
                      <a:pt x="821" y="44"/>
                    </a:lnTo>
                    <a:lnTo>
                      <a:pt x="825" y="31"/>
                    </a:lnTo>
                    <a:lnTo>
                      <a:pt x="828" y="19"/>
                    </a:lnTo>
                    <a:lnTo>
                      <a:pt x="838" y="23"/>
                    </a:lnTo>
                    <a:lnTo>
                      <a:pt x="845" y="29"/>
                    </a:lnTo>
                    <a:lnTo>
                      <a:pt x="851" y="35"/>
                    </a:lnTo>
                    <a:lnTo>
                      <a:pt x="855" y="42"/>
                    </a:lnTo>
                    <a:lnTo>
                      <a:pt x="855" y="48"/>
                    </a:lnTo>
                    <a:lnTo>
                      <a:pt x="853" y="57"/>
                    </a:lnTo>
                    <a:lnTo>
                      <a:pt x="851" y="67"/>
                    </a:lnTo>
                    <a:lnTo>
                      <a:pt x="847" y="76"/>
                    </a:lnTo>
                    <a:lnTo>
                      <a:pt x="842" y="86"/>
                    </a:lnTo>
                    <a:lnTo>
                      <a:pt x="836" y="95"/>
                    </a:lnTo>
                    <a:lnTo>
                      <a:pt x="830" y="105"/>
                    </a:lnTo>
                    <a:lnTo>
                      <a:pt x="825" y="114"/>
                    </a:lnTo>
                    <a:lnTo>
                      <a:pt x="819" y="122"/>
                    </a:lnTo>
                    <a:lnTo>
                      <a:pt x="813" y="132"/>
                    </a:lnTo>
                    <a:lnTo>
                      <a:pt x="807" y="139"/>
                    </a:lnTo>
                    <a:lnTo>
                      <a:pt x="806" y="147"/>
                    </a:lnTo>
                    <a:lnTo>
                      <a:pt x="815" y="154"/>
                    </a:lnTo>
                    <a:lnTo>
                      <a:pt x="825" y="158"/>
                    </a:lnTo>
                    <a:lnTo>
                      <a:pt x="834" y="162"/>
                    </a:lnTo>
                    <a:lnTo>
                      <a:pt x="845" y="162"/>
                    </a:lnTo>
                    <a:lnTo>
                      <a:pt x="855" y="160"/>
                    </a:lnTo>
                    <a:lnTo>
                      <a:pt x="865" y="156"/>
                    </a:lnTo>
                    <a:lnTo>
                      <a:pt x="872" y="151"/>
                    </a:lnTo>
                    <a:lnTo>
                      <a:pt x="882" y="145"/>
                    </a:lnTo>
                    <a:lnTo>
                      <a:pt x="887" y="135"/>
                    </a:lnTo>
                    <a:lnTo>
                      <a:pt x="895" y="128"/>
                    </a:lnTo>
                    <a:lnTo>
                      <a:pt x="903" y="118"/>
                    </a:lnTo>
                    <a:lnTo>
                      <a:pt x="908" y="109"/>
                    </a:lnTo>
                    <a:lnTo>
                      <a:pt x="914" y="97"/>
                    </a:lnTo>
                    <a:lnTo>
                      <a:pt x="920" y="86"/>
                    </a:lnTo>
                    <a:lnTo>
                      <a:pt x="923" y="74"/>
                    </a:lnTo>
                    <a:lnTo>
                      <a:pt x="929" y="65"/>
                    </a:lnTo>
                    <a:lnTo>
                      <a:pt x="933" y="90"/>
                    </a:lnTo>
                    <a:lnTo>
                      <a:pt x="931" y="114"/>
                    </a:lnTo>
                    <a:lnTo>
                      <a:pt x="925" y="137"/>
                    </a:lnTo>
                    <a:lnTo>
                      <a:pt x="918" y="162"/>
                    </a:lnTo>
                    <a:lnTo>
                      <a:pt x="904" y="183"/>
                    </a:lnTo>
                    <a:lnTo>
                      <a:pt x="889" y="206"/>
                    </a:lnTo>
                    <a:lnTo>
                      <a:pt x="870" y="227"/>
                    </a:lnTo>
                    <a:lnTo>
                      <a:pt x="851" y="247"/>
                    </a:lnTo>
                    <a:lnTo>
                      <a:pt x="828" y="265"/>
                    </a:lnTo>
                    <a:lnTo>
                      <a:pt x="806" y="284"/>
                    </a:lnTo>
                    <a:lnTo>
                      <a:pt x="781" y="299"/>
                    </a:lnTo>
                    <a:lnTo>
                      <a:pt x="758" y="314"/>
                    </a:lnTo>
                    <a:lnTo>
                      <a:pt x="731" y="327"/>
                    </a:lnTo>
                    <a:lnTo>
                      <a:pt x="709" y="339"/>
                    </a:lnTo>
                    <a:lnTo>
                      <a:pt x="686" y="348"/>
                    </a:lnTo>
                    <a:lnTo>
                      <a:pt x="667" y="356"/>
                    </a:lnTo>
                    <a:lnTo>
                      <a:pt x="631" y="350"/>
                    </a:lnTo>
                    <a:lnTo>
                      <a:pt x="596" y="348"/>
                    </a:lnTo>
                    <a:lnTo>
                      <a:pt x="562" y="350"/>
                    </a:lnTo>
                    <a:lnTo>
                      <a:pt x="530" y="356"/>
                    </a:lnTo>
                    <a:lnTo>
                      <a:pt x="498" y="365"/>
                    </a:lnTo>
                    <a:lnTo>
                      <a:pt x="467" y="381"/>
                    </a:lnTo>
                    <a:lnTo>
                      <a:pt x="439" y="398"/>
                    </a:lnTo>
                    <a:lnTo>
                      <a:pt x="412" y="419"/>
                    </a:lnTo>
                    <a:lnTo>
                      <a:pt x="387" y="439"/>
                    </a:lnTo>
                    <a:lnTo>
                      <a:pt x="366" y="464"/>
                    </a:lnTo>
                    <a:lnTo>
                      <a:pt x="347" y="491"/>
                    </a:lnTo>
                    <a:lnTo>
                      <a:pt x="334" y="519"/>
                    </a:lnTo>
                    <a:lnTo>
                      <a:pt x="321" y="550"/>
                    </a:lnTo>
                    <a:lnTo>
                      <a:pt x="313" y="582"/>
                    </a:lnTo>
                    <a:lnTo>
                      <a:pt x="309" y="614"/>
                    </a:lnTo>
                    <a:lnTo>
                      <a:pt x="309" y="649"/>
                    </a:lnTo>
                    <a:lnTo>
                      <a:pt x="332" y="669"/>
                    </a:lnTo>
                    <a:lnTo>
                      <a:pt x="357" y="690"/>
                    </a:lnTo>
                    <a:lnTo>
                      <a:pt x="385" y="706"/>
                    </a:lnTo>
                    <a:lnTo>
                      <a:pt x="414" y="719"/>
                    </a:lnTo>
                    <a:lnTo>
                      <a:pt x="444" y="728"/>
                    </a:lnTo>
                    <a:lnTo>
                      <a:pt x="477" y="736"/>
                    </a:lnTo>
                    <a:lnTo>
                      <a:pt x="509" y="740"/>
                    </a:lnTo>
                    <a:lnTo>
                      <a:pt x="545" y="744"/>
                    </a:lnTo>
                    <a:lnTo>
                      <a:pt x="579" y="744"/>
                    </a:lnTo>
                    <a:lnTo>
                      <a:pt x="614" y="744"/>
                    </a:lnTo>
                    <a:lnTo>
                      <a:pt x="648" y="742"/>
                    </a:lnTo>
                    <a:lnTo>
                      <a:pt x="684" y="740"/>
                    </a:lnTo>
                    <a:lnTo>
                      <a:pt x="718" y="736"/>
                    </a:lnTo>
                    <a:lnTo>
                      <a:pt x="752" y="734"/>
                    </a:lnTo>
                    <a:lnTo>
                      <a:pt x="785" y="728"/>
                    </a:lnTo>
                    <a:lnTo>
                      <a:pt x="819" y="726"/>
                    </a:lnTo>
                    <a:lnTo>
                      <a:pt x="823" y="723"/>
                    </a:lnTo>
                    <a:lnTo>
                      <a:pt x="830" y="721"/>
                    </a:lnTo>
                    <a:lnTo>
                      <a:pt x="836" y="721"/>
                    </a:lnTo>
                    <a:lnTo>
                      <a:pt x="844" y="721"/>
                    </a:lnTo>
                    <a:lnTo>
                      <a:pt x="851" y="719"/>
                    </a:lnTo>
                    <a:lnTo>
                      <a:pt x="859" y="717"/>
                    </a:lnTo>
                    <a:lnTo>
                      <a:pt x="863" y="715"/>
                    </a:lnTo>
                    <a:lnTo>
                      <a:pt x="868" y="711"/>
                    </a:lnTo>
                    <a:lnTo>
                      <a:pt x="870" y="717"/>
                    </a:lnTo>
                    <a:lnTo>
                      <a:pt x="872" y="723"/>
                    </a:lnTo>
                    <a:lnTo>
                      <a:pt x="872" y="728"/>
                    </a:lnTo>
                    <a:lnTo>
                      <a:pt x="872" y="734"/>
                    </a:lnTo>
                    <a:lnTo>
                      <a:pt x="870" y="740"/>
                    </a:lnTo>
                    <a:lnTo>
                      <a:pt x="870" y="745"/>
                    </a:lnTo>
                    <a:lnTo>
                      <a:pt x="870" y="749"/>
                    </a:lnTo>
                    <a:lnTo>
                      <a:pt x="872" y="755"/>
                    </a:lnTo>
                    <a:lnTo>
                      <a:pt x="865" y="755"/>
                    </a:lnTo>
                    <a:lnTo>
                      <a:pt x="859" y="755"/>
                    </a:lnTo>
                    <a:lnTo>
                      <a:pt x="855" y="751"/>
                    </a:lnTo>
                    <a:lnTo>
                      <a:pt x="851" y="747"/>
                    </a:lnTo>
                    <a:lnTo>
                      <a:pt x="845" y="757"/>
                    </a:lnTo>
                    <a:lnTo>
                      <a:pt x="847" y="765"/>
                    </a:lnTo>
                    <a:lnTo>
                      <a:pt x="828" y="768"/>
                    </a:lnTo>
                    <a:lnTo>
                      <a:pt x="809" y="772"/>
                    </a:lnTo>
                    <a:lnTo>
                      <a:pt x="788" y="776"/>
                    </a:lnTo>
                    <a:lnTo>
                      <a:pt x="769" y="778"/>
                    </a:lnTo>
                    <a:lnTo>
                      <a:pt x="749" y="780"/>
                    </a:lnTo>
                    <a:lnTo>
                      <a:pt x="730" y="780"/>
                    </a:lnTo>
                    <a:lnTo>
                      <a:pt x="709" y="780"/>
                    </a:lnTo>
                    <a:lnTo>
                      <a:pt x="690" y="782"/>
                    </a:lnTo>
                    <a:lnTo>
                      <a:pt x="669" y="780"/>
                    </a:lnTo>
                    <a:lnTo>
                      <a:pt x="648" y="780"/>
                    </a:lnTo>
                    <a:lnTo>
                      <a:pt x="629" y="780"/>
                    </a:lnTo>
                    <a:lnTo>
                      <a:pt x="608" y="780"/>
                    </a:lnTo>
                    <a:lnTo>
                      <a:pt x="587" y="780"/>
                    </a:lnTo>
                    <a:lnTo>
                      <a:pt x="568" y="780"/>
                    </a:lnTo>
                    <a:lnTo>
                      <a:pt x="547" y="782"/>
                    </a:lnTo>
                    <a:lnTo>
                      <a:pt x="528" y="784"/>
                    </a:lnTo>
                    <a:lnTo>
                      <a:pt x="536" y="801"/>
                    </a:lnTo>
                    <a:lnTo>
                      <a:pt x="547" y="816"/>
                    </a:lnTo>
                    <a:lnTo>
                      <a:pt x="562" y="827"/>
                    </a:lnTo>
                    <a:lnTo>
                      <a:pt x="579" y="835"/>
                    </a:lnTo>
                    <a:lnTo>
                      <a:pt x="596" y="841"/>
                    </a:lnTo>
                    <a:lnTo>
                      <a:pt x="619" y="844"/>
                    </a:lnTo>
                    <a:lnTo>
                      <a:pt x="640" y="846"/>
                    </a:lnTo>
                    <a:lnTo>
                      <a:pt x="665" y="848"/>
                    </a:lnTo>
                    <a:lnTo>
                      <a:pt x="688" y="848"/>
                    </a:lnTo>
                    <a:lnTo>
                      <a:pt x="714" y="848"/>
                    </a:lnTo>
                    <a:lnTo>
                      <a:pt x="737" y="848"/>
                    </a:lnTo>
                    <a:lnTo>
                      <a:pt x="762" y="850"/>
                    </a:lnTo>
                    <a:lnTo>
                      <a:pt x="785" y="850"/>
                    </a:lnTo>
                    <a:lnTo>
                      <a:pt x="807" y="854"/>
                    </a:lnTo>
                    <a:lnTo>
                      <a:pt x="828" y="860"/>
                    </a:lnTo>
                    <a:lnTo>
                      <a:pt x="847" y="869"/>
                    </a:lnTo>
                    <a:lnTo>
                      <a:pt x="825" y="877"/>
                    </a:lnTo>
                    <a:lnTo>
                      <a:pt x="804" y="882"/>
                    </a:lnTo>
                    <a:lnTo>
                      <a:pt x="781" y="886"/>
                    </a:lnTo>
                    <a:lnTo>
                      <a:pt x="760" y="890"/>
                    </a:lnTo>
                    <a:lnTo>
                      <a:pt x="735" y="890"/>
                    </a:lnTo>
                    <a:lnTo>
                      <a:pt x="714" y="892"/>
                    </a:lnTo>
                    <a:lnTo>
                      <a:pt x="692" y="892"/>
                    </a:lnTo>
                    <a:lnTo>
                      <a:pt x="671" y="892"/>
                    </a:lnTo>
                    <a:lnTo>
                      <a:pt x="648" y="892"/>
                    </a:lnTo>
                    <a:lnTo>
                      <a:pt x="625" y="890"/>
                    </a:lnTo>
                    <a:lnTo>
                      <a:pt x="602" y="890"/>
                    </a:lnTo>
                    <a:lnTo>
                      <a:pt x="581" y="890"/>
                    </a:lnTo>
                    <a:lnTo>
                      <a:pt x="558" y="890"/>
                    </a:lnTo>
                    <a:lnTo>
                      <a:pt x="536" y="890"/>
                    </a:lnTo>
                    <a:lnTo>
                      <a:pt x="515" y="890"/>
                    </a:lnTo>
                    <a:lnTo>
                      <a:pt x="492" y="894"/>
                    </a:lnTo>
                    <a:lnTo>
                      <a:pt x="507" y="903"/>
                    </a:lnTo>
                    <a:lnTo>
                      <a:pt x="526" y="911"/>
                    </a:lnTo>
                    <a:lnTo>
                      <a:pt x="545" y="918"/>
                    </a:lnTo>
                    <a:lnTo>
                      <a:pt x="568" y="926"/>
                    </a:lnTo>
                    <a:lnTo>
                      <a:pt x="589" y="930"/>
                    </a:lnTo>
                    <a:lnTo>
                      <a:pt x="614" y="934"/>
                    </a:lnTo>
                    <a:lnTo>
                      <a:pt x="636" y="936"/>
                    </a:lnTo>
                    <a:lnTo>
                      <a:pt x="663" y="939"/>
                    </a:lnTo>
                    <a:lnTo>
                      <a:pt x="686" y="943"/>
                    </a:lnTo>
                    <a:lnTo>
                      <a:pt x="711" y="945"/>
                    </a:lnTo>
                    <a:lnTo>
                      <a:pt x="733" y="949"/>
                    </a:lnTo>
                    <a:lnTo>
                      <a:pt x="758" y="955"/>
                    </a:lnTo>
                    <a:lnTo>
                      <a:pt x="781" y="960"/>
                    </a:lnTo>
                    <a:lnTo>
                      <a:pt x="802" y="968"/>
                    </a:lnTo>
                    <a:lnTo>
                      <a:pt x="821" y="977"/>
                    </a:lnTo>
                    <a:lnTo>
                      <a:pt x="840" y="989"/>
                    </a:lnTo>
                    <a:lnTo>
                      <a:pt x="819" y="989"/>
                    </a:lnTo>
                    <a:lnTo>
                      <a:pt x="800" y="989"/>
                    </a:lnTo>
                    <a:lnTo>
                      <a:pt x="781" y="989"/>
                    </a:lnTo>
                    <a:lnTo>
                      <a:pt x="764" y="989"/>
                    </a:lnTo>
                    <a:lnTo>
                      <a:pt x="745" y="987"/>
                    </a:lnTo>
                    <a:lnTo>
                      <a:pt x="728" y="987"/>
                    </a:lnTo>
                    <a:lnTo>
                      <a:pt x="711" y="985"/>
                    </a:lnTo>
                    <a:lnTo>
                      <a:pt x="693" y="985"/>
                    </a:lnTo>
                    <a:lnTo>
                      <a:pt x="676" y="981"/>
                    </a:lnTo>
                    <a:lnTo>
                      <a:pt x="659" y="979"/>
                    </a:lnTo>
                    <a:lnTo>
                      <a:pt x="644" y="977"/>
                    </a:lnTo>
                    <a:lnTo>
                      <a:pt x="629" y="974"/>
                    </a:lnTo>
                    <a:lnTo>
                      <a:pt x="612" y="970"/>
                    </a:lnTo>
                    <a:lnTo>
                      <a:pt x="595" y="966"/>
                    </a:lnTo>
                    <a:lnTo>
                      <a:pt x="579" y="960"/>
                    </a:lnTo>
                    <a:lnTo>
                      <a:pt x="564" y="955"/>
                    </a:lnTo>
                    <a:lnTo>
                      <a:pt x="564" y="960"/>
                    </a:lnTo>
                    <a:lnTo>
                      <a:pt x="566" y="966"/>
                    </a:lnTo>
                    <a:lnTo>
                      <a:pt x="549" y="972"/>
                    </a:lnTo>
                    <a:lnTo>
                      <a:pt x="534" y="977"/>
                    </a:lnTo>
                    <a:lnTo>
                      <a:pt x="519" y="981"/>
                    </a:lnTo>
                    <a:lnTo>
                      <a:pt x="503" y="987"/>
                    </a:lnTo>
                    <a:lnTo>
                      <a:pt x="486" y="991"/>
                    </a:lnTo>
                    <a:lnTo>
                      <a:pt x="471" y="996"/>
                    </a:lnTo>
                    <a:lnTo>
                      <a:pt x="456" y="1000"/>
                    </a:lnTo>
                    <a:lnTo>
                      <a:pt x="441" y="1004"/>
                    </a:lnTo>
                    <a:lnTo>
                      <a:pt x="423" y="1006"/>
                    </a:lnTo>
                    <a:lnTo>
                      <a:pt x="406" y="1008"/>
                    </a:lnTo>
                    <a:lnTo>
                      <a:pt x="391" y="1010"/>
                    </a:lnTo>
                    <a:lnTo>
                      <a:pt x="374" y="1010"/>
                    </a:lnTo>
                    <a:lnTo>
                      <a:pt x="355" y="1010"/>
                    </a:lnTo>
                    <a:lnTo>
                      <a:pt x="338" y="1008"/>
                    </a:lnTo>
                    <a:lnTo>
                      <a:pt x="321" y="1006"/>
                    </a:lnTo>
                    <a:lnTo>
                      <a:pt x="304" y="1004"/>
                    </a:lnTo>
                    <a:lnTo>
                      <a:pt x="304" y="1000"/>
                    </a:lnTo>
                    <a:lnTo>
                      <a:pt x="311" y="996"/>
                    </a:lnTo>
                    <a:lnTo>
                      <a:pt x="321" y="991"/>
                    </a:lnTo>
                    <a:lnTo>
                      <a:pt x="325" y="989"/>
                    </a:lnTo>
                    <a:lnTo>
                      <a:pt x="328" y="987"/>
                    </a:lnTo>
                    <a:lnTo>
                      <a:pt x="334" y="987"/>
                    </a:lnTo>
                    <a:lnTo>
                      <a:pt x="340" y="987"/>
                    </a:lnTo>
                    <a:lnTo>
                      <a:pt x="340" y="983"/>
                    </a:lnTo>
                    <a:lnTo>
                      <a:pt x="334" y="974"/>
                    </a:lnTo>
                    <a:lnTo>
                      <a:pt x="327" y="966"/>
                    </a:lnTo>
                    <a:lnTo>
                      <a:pt x="317" y="960"/>
                    </a:lnTo>
                    <a:lnTo>
                      <a:pt x="308" y="955"/>
                    </a:lnTo>
                    <a:lnTo>
                      <a:pt x="298" y="951"/>
                    </a:lnTo>
                    <a:lnTo>
                      <a:pt x="287" y="947"/>
                    </a:lnTo>
                    <a:lnTo>
                      <a:pt x="275" y="945"/>
                    </a:lnTo>
                    <a:lnTo>
                      <a:pt x="266" y="943"/>
                    </a:lnTo>
                    <a:lnTo>
                      <a:pt x="256" y="941"/>
                    </a:lnTo>
                    <a:lnTo>
                      <a:pt x="249" y="939"/>
                    </a:lnTo>
                    <a:lnTo>
                      <a:pt x="243" y="937"/>
                    </a:lnTo>
                    <a:lnTo>
                      <a:pt x="241" y="936"/>
                    </a:lnTo>
                    <a:lnTo>
                      <a:pt x="239" y="934"/>
                    </a:lnTo>
                    <a:lnTo>
                      <a:pt x="243" y="930"/>
                    </a:lnTo>
                    <a:lnTo>
                      <a:pt x="249" y="926"/>
                    </a:lnTo>
                    <a:lnTo>
                      <a:pt x="260" y="922"/>
                    </a:lnTo>
                    <a:lnTo>
                      <a:pt x="258" y="917"/>
                    </a:lnTo>
                    <a:lnTo>
                      <a:pt x="256" y="911"/>
                    </a:lnTo>
                    <a:lnTo>
                      <a:pt x="254" y="907"/>
                    </a:lnTo>
                    <a:lnTo>
                      <a:pt x="250" y="905"/>
                    </a:lnTo>
                    <a:lnTo>
                      <a:pt x="243" y="898"/>
                    </a:lnTo>
                    <a:lnTo>
                      <a:pt x="237" y="894"/>
                    </a:lnTo>
                    <a:lnTo>
                      <a:pt x="228" y="886"/>
                    </a:lnTo>
                    <a:lnTo>
                      <a:pt x="224" y="880"/>
                    </a:lnTo>
                    <a:lnTo>
                      <a:pt x="220" y="875"/>
                    </a:lnTo>
                    <a:lnTo>
                      <a:pt x="222" y="865"/>
                    </a:lnTo>
                    <a:lnTo>
                      <a:pt x="186" y="848"/>
                    </a:lnTo>
                    <a:lnTo>
                      <a:pt x="159" y="831"/>
                    </a:lnTo>
                    <a:lnTo>
                      <a:pt x="138" y="808"/>
                    </a:lnTo>
                    <a:lnTo>
                      <a:pt x="125" y="784"/>
                    </a:lnTo>
                    <a:lnTo>
                      <a:pt x="117" y="755"/>
                    </a:lnTo>
                    <a:lnTo>
                      <a:pt x="114" y="726"/>
                    </a:lnTo>
                    <a:lnTo>
                      <a:pt x="116" y="696"/>
                    </a:lnTo>
                    <a:lnTo>
                      <a:pt x="121" y="666"/>
                    </a:lnTo>
                    <a:lnTo>
                      <a:pt x="129" y="631"/>
                    </a:lnTo>
                    <a:lnTo>
                      <a:pt x="140" y="601"/>
                    </a:lnTo>
                    <a:lnTo>
                      <a:pt x="152" y="567"/>
                    </a:lnTo>
                    <a:lnTo>
                      <a:pt x="165" y="535"/>
                    </a:lnTo>
                    <a:lnTo>
                      <a:pt x="178" y="502"/>
                    </a:lnTo>
                    <a:lnTo>
                      <a:pt x="192" y="474"/>
                    </a:lnTo>
                    <a:lnTo>
                      <a:pt x="203" y="445"/>
                    </a:lnTo>
                    <a:lnTo>
                      <a:pt x="214" y="420"/>
                    </a:lnTo>
                    <a:lnTo>
                      <a:pt x="199" y="430"/>
                    </a:lnTo>
                    <a:lnTo>
                      <a:pt x="188" y="439"/>
                    </a:lnTo>
                    <a:lnTo>
                      <a:pt x="174" y="451"/>
                    </a:lnTo>
                    <a:lnTo>
                      <a:pt x="163" y="462"/>
                    </a:lnTo>
                    <a:lnTo>
                      <a:pt x="152" y="476"/>
                    </a:lnTo>
                    <a:lnTo>
                      <a:pt x="144" y="489"/>
                    </a:lnTo>
                    <a:lnTo>
                      <a:pt x="135" y="502"/>
                    </a:lnTo>
                    <a:lnTo>
                      <a:pt x="127" y="517"/>
                    </a:lnTo>
                    <a:lnTo>
                      <a:pt x="117" y="531"/>
                    </a:lnTo>
                    <a:lnTo>
                      <a:pt x="112" y="546"/>
                    </a:lnTo>
                    <a:lnTo>
                      <a:pt x="104" y="561"/>
                    </a:lnTo>
                    <a:lnTo>
                      <a:pt x="98" y="576"/>
                    </a:lnTo>
                    <a:lnTo>
                      <a:pt x="91" y="592"/>
                    </a:lnTo>
                    <a:lnTo>
                      <a:pt x="85" y="609"/>
                    </a:lnTo>
                    <a:lnTo>
                      <a:pt x="77" y="624"/>
                    </a:lnTo>
                    <a:lnTo>
                      <a:pt x="72" y="641"/>
                    </a:lnTo>
                    <a:lnTo>
                      <a:pt x="62" y="626"/>
                    </a:lnTo>
                    <a:lnTo>
                      <a:pt x="58" y="612"/>
                    </a:lnTo>
                    <a:lnTo>
                      <a:pt x="57" y="595"/>
                    </a:lnTo>
                    <a:lnTo>
                      <a:pt x="60" y="580"/>
                    </a:lnTo>
                    <a:lnTo>
                      <a:pt x="64" y="563"/>
                    </a:lnTo>
                    <a:lnTo>
                      <a:pt x="72" y="544"/>
                    </a:lnTo>
                    <a:lnTo>
                      <a:pt x="79" y="527"/>
                    </a:lnTo>
                    <a:lnTo>
                      <a:pt x="91" y="510"/>
                    </a:lnTo>
                    <a:lnTo>
                      <a:pt x="98" y="491"/>
                    </a:lnTo>
                    <a:lnTo>
                      <a:pt x="108" y="474"/>
                    </a:lnTo>
                    <a:lnTo>
                      <a:pt x="117" y="455"/>
                    </a:lnTo>
                    <a:lnTo>
                      <a:pt x="125" y="438"/>
                    </a:lnTo>
                    <a:lnTo>
                      <a:pt x="133" y="420"/>
                    </a:lnTo>
                    <a:lnTo>
                      <a:pt x="138" y="403"/>
                    </a:lnTo>
                    <a:lnTo>
                      <a:pt x="140" y="388"/>
                    </a:lnTo>
                    <a:lnTo>
                      <a:pt x="140" y="375"/>
                    </a:lnTo>
                    <a:lnTo>
                      <a:pt x="127" y="382"/>
                    </a:lnTo>
                    <a:lnTo>
                      <a:pt x="116" y="394"/>
                    </a:lnTo>
                    <a:lnTo>
                      <a:pt x="104" y="403"/>
                    </a:lnTo>
                    <a:lnTo>
                      <a:pt x="97" y="417"/>
                    </a:lnTo>
                    <a:lnTo>
                      <a:pt x="87" y="428"/>
                    </a:lnTo>
                    <a:lnTo>
                      <a:pt x="77" y="441"/>
                    </a:lnTo>
                    <a:lnTo>
                      <a:pt x="68" y="457"/>
                    </a:lnTo>
                    <a:lnTo>
                      <a:pt x="60" y="472"/>
                    </a:lnTo>
                    <a:lnTo>
                      <a:pt x="53" y="485"/>
                    </a:lnTo>
                    <a:lnTo>
                      <a:pt x="45" y="500"/>
                    </a:lnTo>
                    <a:lnTo>
                      <a:pt x="39" y="515"/>
                    </a:lnTo>
                    <a:lnTo>
                      <a:pt x="32" y="531"/>
                    </a:lnTo>
                    <a:lnTo>
                      <a:pt x="26" y="544"/>
                    </a:lnTo>
                    <a:lnTo>
                      <a:pt x="20" y="559"/>
                    </a:lnTo>
                    <a:lnTo>
                      <a:pt x="17" y="573"/>
                    </a:lnTo>
                    <a:lnTo>
                      <a:pt x="13" y="588"/>
                    </a:lnTo>
                    <a:lnTo>
                      <a:pt x="9" y="578"/>
                    </a:lnTo>
                    <a:lnTo>
                      <a:pt x="5" y="571"/>
                    </a:lnTo>
                    <a:lnTo>
                      <a:pt x="3" y="559"/>
                    </a:lnTo>
                    <a:lnTo>
                      <a:pt x="1" y="548"/>
                    </a:lnTo>
                    <a:lnTo>
                      <a:pt x="0" y="536"/>
                    </a:lnTo>
                    <a:lnTo>
                      <a:pt x="0" y="525"/>
                    </a:lnTo>
                    <a:lnTo>
                      <a:pt x="0" y="512"/>
                    </a:lnTo>
                    <a:lnTo>
                      <a:pt x="1" y="500"/>
                    </a:lnTo>
                    <a:lnTo>
                      <a:pt x="1" y="487"/>
                    </a:lnTo>
                    <a:lnTo>
                      <a:pt x="5" y="476"/>
                    </a:lnTo>
                    <a:lnTo>
                      <a:pt x="7" y="464"/>
                    </a:lnTo>
                    <a:lnTo>
                      <a:pt x="11" y="455"/>
                    </a:lnTo>
                    <a:lnTo>
                      <a:pt x="15" y="445"/>
                    </a:lnTo>
                    <a:lnTo>
                      <a:pt x="22" y="438"/>
                    </a:lnTo>
                    <a:lnTo>
                      <a:pt x="28" y="432"/>
                    </a:lnTo>
                    <a:lnTo>
                      <a:pt x="38" y="428"/>
                    </a:lnTo>
                    <a:lnTo>
                      <a:pt x="32" y="419"/>
                    </a:lnTo>
                    <a:lnTo>
                      <a:pt x="30" y="415"/>
                    </a:lnTo>
                    <a:lnTo>
                      <a:pt x="36" y="409"/>
                    </a:lnTo>
                    <a:lnTo>
                      <a:pt x="41" y="403"/>
                    </a:lnTo>
                    <a:lnTo>
                      <a:pt x="47" y="398"/>
                    </a:lnTo>
                    <a:lnTo>
                      <a:pt x="53" y="392"/>
                    </a:lnTo>
                    <a:lnTo>
                      <a:pt x="58" y="384"/>
                    </a:lnTo>
                    <a:lnTo>
                      <a:pt x="64" y="377"/>
                    </a:lnTo>
                    <a:lnTo>
                      <a:pt x="70" y="369"/>
                    </a:lnTo>
                    <a:lnTo>
                      <a:pt x="76" y="362"/>
                    </a:lnTo>
                    <a:lnTo>
                      <a:pt x="81" y="354"/>
                    </a:lnTo>
                    <a:lnTo>
                      <a:pt x="89" y="348"/>
                    </a:lnTo>
                    <a:lnTo>
                      <a:pt x="95" y="343"/>
                    </a:lnTo>
                    <a:lnTo>
                      <a:pt x="102" y="339"/>
                    </a:lnTo>
                    <a:lnTo>
                      <a:pt x="108" y="333"/>
                    </a:lnTo>
                    <a:lnTo>
                      <a:pt x="117" y="331"/>
                    </a:lnTo>
                    <a:lnTo>
                      <a:pt x="125" y="331"/>
                    </a:lnTo>
                    <a:lnTo>
                      <a:pt x="136" y="331"/>
                    </a:lnTo>
                    <a:lnTo>
                      <a:pt x="140" y="318"/>
                    </a:lnTo>
                    <a:lnTo>
                      <a:pt x="140" y="310"/>
                    </a:lnTo>
                    <a:lnTo>
                      <a:pt x="140" y="303"/>
                    </a:lnTo>
                    <a:lnTo>
                      <a:pt x="138" y="297"/>
                    </a:lnTo>
                    <a:lnTo>
                      <a:pt x="135" y="293"/>
                    </a:lnTo>
                    <a:lnTo>
                      <a:pt x="131" y="291"/>
                    </a:lnTo>
                    <a:lnTo>
                      <a:pt x="123" y="289"/>
                    </a:lnTo>
                    <a:lnTo>
                      <a:pt x="117" y="291"/>
                    </a:lnTo>
                    <a:lnTo>
                      <a:pt x="110" y="291"/>
                    </a:lnTo>
                    <a:lnTo>
                      <a:pt x="102" y="291"/>
                    </a:lnTo>
                    <a:lnTo>
                      <a:pt x="93" y="293"/>
                    </a:lnTo>
                    <a:lnTo>
                      <a:pt x="85" y="297"/>
                    </a:lnTo>
                    <a:lnTo>
                      <a:pt x="76" y="299"/>
                    </a:lnTo>
                    <a:lnTo>
                      <a:pt x="68" y="301"/>
                    </a:lnTo>
                    <a:lnTo>
                      <a:pt x="60" y="301"/>
                    </a:lnTo>
                    <a:lnTo>
                      <a:pt x="55" y="303"/>
                    </a:lnTo>
                    <a:lnTo>
                      <a:pt x="64" y="291"/>
                    </a:lnTo>
                    <a:lnTo>
                      <a:pt x="74" y="284"/>
                    </a:lnTo>
                    <a:lnTo>
                      <a:pt x="83" y="274"/>
                    </a:lnTo>
                    <a:lnTo>
                      <a:pt x="95" y="268"/>
                    </a:lnTo>
                    <a:lnTo>
                      <a:pt x="106" y="263"/>
                    </a:lnTo>
                    <a:lnTo>
                      <a:pt x="116" y="257"/>
                    </a:lnTo>
                    <a:lnTo>
                      <a:pt x="127" y="251"/>
                    </a:lnTo>
                    <a:lnTo>
                      <a:pt x="138" y="247"/>
                    </a:lnTo>
                    <a:lnTo>
                      <a:pt x="148" y="242"/>
                    </a:lnTo>
                    <a:lnTo>
                      <a:pt x="159" y="236"/>
                    </a:lnTo>
                    <a:lnTo>
                      <a:pt x="169" y="228"/>
                    </a:lnTo>
                    <a:lnTo>
                      <a:pt x="178" y="223"/>
                    </a:lnTo>
                    <a:lnTo>
                      <a:pt x="186" y="213"/>
                    </a:lnTo>
                    <a:lnTo>
                      <a:pt x="193" y="206"/>
                    </a:lnTo>
                    <a:lnTo>
                      <a:pt x="201" y="192"/>
                    </a:lnTo>
                    <a:lnTo>
                      <a:pt x="207" y="181"/>
                    </a:lnTo>
                    <a:lnTo>
                      <a:pt x="199" y="175"/>
                    </a:lnTo>
                    <a:lnTo>
                      <a:pt x="192" y="171"/>
                    </a:lnTo>
                    <a:lnTo>
                      <a:pt x="184" y="168"/>
                    </a:lnTo>
                    <a:lnTo>
                      <a:pt x="176" y="168"/>
                    </a:lnTo>
                    <a:lnTo>
                      <a:pt x="169" y="168"/>
                    </a:lnTo>
                    <a:lnTo>
                      <a:pt x="161" y="170"/>
                    </a:lnTo>
                    <a:lnTo>
                      <a:pt x="154" y="171"/>
                    </a:lnTo>
                    <a:lnTo>
                      <a:pt x="146" y="173"/>
                    </a:lnTo>
                    <a:lnTo>
                      <a:pt x="136" y="177"/>
                    </a:lnTo>
                    <a:lnTo>
                      <a:pt x="129" y="179"/>
                    </a:lnTo>
                    <a:lnTo>
                      <a:pt x="121" y="183"/>
                    </a:lnTo>
                    <a:lnTo>
                      <a:pt x="114" y="189"/>
                    </a:lnTo>
                    <a:lnTo>
                      <a:pt x="104" y="192"/>
                    </a:lnTo>
                    <a:lnTo>
                      <a:pt x="98" y="196"/>
                    </a:lnTo>
                    <a:lnTo>
                      <a:pt x="91" y="200"/>
                    </a:lnTo>
                    <a:lnTo>
                      <a:pt x="83" y="204"/>
                    </a:lnTo>
                    <a:lnTo>
                      <a:pt x="89" y="194"/>
                    </a:lnTo>
                    <a:lnTo>
                      <a:pt x="98" y="185"/>
                    </a:lnTo>
                    <a:lnTo>
                      <a:pt x="106" y="175"/>
                    </a:lnTo>
                    <a:lnTo>
                      <a:pt x="116" y="166"/>
                    </a:lnTo>
                    <a:lnTo>
                      <a:pt x="125" y="154"/>
                    </a:lnTo>
                    <a:lnTo>
                      <a:pt x="136" y="143"/>
                    </a:lnTo>
                    <a:lnTo>
                      <a:pt x="144" y="135"/>
                    </a:lnTo>
                    <a:lnTo>
                      <a:pt x="155" y="128"/>
                    </a:lnTo>
                    <a:lnTo>
                      <a:pt x="163" y="120"/>
                    </a:lnTo>
                    <a:lnTo>
                      <a:pt x="173" y="116"/>
                    </a:lnTo>
                    <a:lnTo>
                      <a:pt x="180" y="114"/>
                    </a:lnTo>
                    <a:lnTo>
                      <a:pt x="188" y="116"/>
                    </a:lnTo>
                    <a:lnTo>
                      <a:pt x="193" y="120"/>
                    </a:lnTo>
                    <a:lnTo>
                      <a:pt x="199" y="128"/>
                    </a:lnTo>
                    <a:lnTo>
                      <a:pt x="201" y="139"/>
                    </a:lnTo>
                    <a:lnTo>
                      <a:pt x="203" y="158"/>
                    </a:lnTo>
                    <a:lnTo>
                      <a:pt x="216" y="154"/>
                    </a:lnTo>
                    <a:lnTo>
                      <a:pt x="228" y="152"/>
                    </a:lnTo>
                    <a:lnTo>
                      <a:pt x="241" y="145"/>
                    </a:lnTo>
                    <a:lnTo>
                      <a:pt x="254" y="139"/>
                    </a:lnTo>
                    <a:lnTo>
                      <a:pt x="266" y="130"/>
                    </a:lnTo>
                    <a:lnTo>
                      <a:pt x="277" y="122"/>
                    </a:lnTo>
                    <a:lnTo>
                      <a:pt x="289" y="111"/>
                    </a:lnTo>
                    <a:lnTo>
                      <a:pt x="300" y="101"/>
                    </a:lnTo>
                    <a:lnTo>
                      <a:pt x="309" y="88"/>
                    </a:lnTo>
                    <a:lnTo>
                      <a:pt x="319" y="76"/>
                    </a:lnTo>
                    <a:lnTo>
                      <a:pt x="330" y="65"/>
                    </a:lnTo>
                    <a:lnTo>
                      <a:pt x="340" y="52"/>
                    </a:lnTo>
                    <a:lnTo>
                      <a:pt x="349" y="40"/>
                    </a:lnTo>
                    <a:lnTo>
                      <a:pt x="359" y="29"/>
                    </a:lnTo>
                    <a:lnTo>
                      <a:pt x="368" y="17"/>
                    </a:lnTo>
                    <a:lnTo>
                      <a:pt x="378" y="8"/>
                    </a:lnTo>
                    <a:lnTo>
                      <a:pt x="385" y="14"/>
                    </a:lnTo>
                    <a:lnTo>
                      <a:pt x="393" y="21"/>
                    </a:lnTo>
                    <a:lnTo>
                      <a:pt x="399" y="31"/>
                    </a:lnTo>
                    <a:lnTo>
                      <a:pt x="404" y="40"/>
                    </a:lnTo>
                    <a:lnTo>
                      <a:pt x="408" y="50"/>
                    </a:lnTo>
                    <a:lnTo>
                      <a:pt x="412" y="61"/>
                    </a:lnTo>
                    <a:lnTo>
                      <a:pt x="416" y="69"/>
                    </a:lnTo>
                    <a:lnTo>
                      <a:pt x="422" y="78"/>
                    </a:lnTo>
                    <a:lnTo>
                      <a:pt x="414" y="80"/>
                    </a:lnTo>
                    <a:lnTo>
                      <a:pt x="408" y="82"/>
                    </a:lnTo>
                    <a:lnTo>
                      <a:pt x="403" y="86"/>
                    </a:lnTo>
                    <a:lnTo>
                      <a:pt x="399" y="90"/>
                    </a:lnTo>
                    <a:lnTo>
                      <a:pt x="389" y="97"/>
                    </a:lnTo>
                    <a:lnTo>
                      <a:pt x="380" y="107"/>
                    </a:lnTo>
                    <a:lnTo>
                      <a:pt x="370" y="116"/>
                    </a:lnTo>
                    <a:lnTo>
                      <a:pt x="361" y="128"/>
                    </a:lnTo>
                    <a:lnTo>
                      <a:pt x="355" y="132"/>
                    </a:lnTo>
                    <a:lnTo>
                      <a:pt x="349" y="137"/>
                    </a:lnTo>
                    <a:lnTo>
                      <a:pt x="344" y="141"/>
                    </a:lnTo>
                    <a:lnTo>
                      <a:pt x="340" y="147"/>
                    </a:lnTo>
                    <a:lnTo>
                      <a:pt x="357" y="151"/>
                    </a:lnTo>
                    <a:lnTo>
                      <a:pt x="374" y="152"/>
                    </a:lnTo>
                    <a:lnTo>
                      <a:pt x="391" y="152"/>
                    </a:lnTo>
                    <a:lnTo>
                      <a:pt x="408" y="149"/>
                    </a:lnTo>
                    <a:lnTo>
                      <a:pt x="423" y="141"/>
                    </a:lnTo>
                    <a:lnTo>
                      <a:pt x="439" y="133"/>
                    </a:lnTo>
                    <a:lnTo>
                      <a:pt x="452" y="126"/>
                    </a:lnTo>
                    <a:lnTo>
                      <a:pt x="467" y="114"/>
                    </a:lnTo>
                    <a:lnTo>
                      <a:pt x="481" y="103"/>
                    </a:lnTo>
                    <a:lnTo>
                      <a:pt x="494" y="88"/>
                    </a:lnTo>
                    <a:lnTo>
                      <a:pt x="505" y="74"/>
                    </a:lnTo>
                    <a:lnTo>
                      <a:pt x="519" y="59"/>
                    </a:lnTo>
                    <a:lnTo>
                      <a:pt x="528" y="44"/>
                    </a:lnTo>
                    <a:lnTo>
                      <a:pt x="539" y="29"/>
                    </a:lnTo>
                    <a:lnTo>
                      <a:pt x="549" y="16"/>
                    </a:lnTo>
                    <a:lnTo>
                      <a:pt x="560" y="0"/>
                    </a:lnTo>
                    <a:lnTo>
                      <a:pt x="560" y="0"/>
                    </a:lnTo>
                    <a:close/>
                  </a:path>
                </a:pathLst>
              </a:custGeom>
              <a:solidFill>
                <a:srgbClr val="FFCC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16" name="Freeform 100"/>
              <p:cNvSpPr>
                <a:spLocks noChangeAspect="1"/>
              </p:cNvSpPr>
              <p:nvPr/>
            </p:nvSpPr>
            <p:spPr bwMode="auto">
              <a:xfrm>
                <a:off x="2765" y="2448"/>
                <a:ext cx="66" cy="155"/>
              </a:xfrm>
              <a:custGeom>
                <a:avLst/>
                <a:gdLst>
                  <a:gd name="T0" fmla="*/ 15 w 131"/>
                  <a:gd name="T1" fmla="*/ 127 h 310"/>
                  <a:gd name="T2" fmla="*/ 15 w 131"/>
                  <a:gd name="T3" fmla="*/ 137 h 310"/>
                  <a:gd name="T4" fmla="*/ 13 w 131"/>
                  <a:gd name="T5" fmla="*/ 150 h 310"/>
                  <a:gd name="T6" fmla="*/ 11 w 131"/>
                  <a:gd name="T7" fmla="*/ 162 h 310"/>
                  <a:gd name="T8" fmla="*/ 11 w 131"/>
                  <a:gd name="T9" fmla="*/ 175 h 310"/>
                  <a:gd name="T10" fmla="*/ 8 w 131"/>
                  <a:gd name="T11" fmla="*/ 188 h 310"/>
                  <a:gd name="T12" fmla="*/ 6 w 131"/>
                  <a:gd name="T13" fmla="*/ 203 h 310"/>
                  <a:gd name="T14" fmla="*/ 2 w 131"/>
                  <a:gd name="T15" fmla="*/ 219 h 310"/>
                  <a:gd name="T16" fmla="*/ 2 w 131"/>
                  <a:gd name="T17" fmla="*/ 232 h 310"/>
                  <a:gd name="T18" fmla="*/ 0 w 131"/>
                  <a:gd name="T19" fmla="*/ 245 h 310"/>
                  <a:gd name="T20" fmla="*/ 0 w 131"/>
                  <a:gd name="T21" fmla="*/ 258 h 310"/>
                  <a:gd name="T22" fmla="*/ 2 w 131"/>
                  <a:gd name="T23" fmla="*/ 270 h 310"/>
                  <a:gd name="T24" fmla="*/ 6 w 131"/>
                  <a:gd name="T25" fmla="*/ 281 h 310"/>
                  <a:gd name="T26" fmla="*/ 9 w 131"/>
                  <a:gd name="T27" fmla="*/ 291 h 310"/>
                  <a:gd name="T28" fmla="*/ 19 w 131"/>
                  <a:gd name="T29" fmla="*/ 298 h 310"/>
                  <a:gd name="T30" fmla="*/ 28 w 131"/>
                  <a:gd name="T31" fmla="*/ 304 h 310"/>
                  <a:gd name="T32" fmla="*/ 44 w 131"/>
                  <a:gd name="T33" fmla="*/ 310 h 310"/>
                  <a:gd name="T34" fmla="*/ 46 w 131"/>
                  <a:gd name="T35" fmla="*/ 289 h 310"/>
                  <a:gd name="T36" fmla="*/ 47 w 131"/>
                  <a:gd name="T37" fmla="*/ 268 h 310"/>
                  <a:gd name="T38" fmla="*/ 49 w 131"/>
                  <a:gd name="T39" fmla="*/ 247 h 310"/>
                  <a:gd name="T40" fmla="*/ 53 w 131"/>
                  <a:gd name="T41" fmla="*/ 226 h 310"/>
                  <a:gd name="T42" fmla="*/ 55 w 131"/>
                  <a:gd name="T43" fmla="*/ 207 h 310"/>
                  <a:gd name="T44" fmla="*/ 59 w 131"/>
                  <a:gd name="T45" fmla="*/ 186 h 310"/>
                  <a:gd name="T46" fmla="*/ 61 w 131"/>
                  <a:gd name="T47" fmla="*/ 167 h 310"/>
                  <a:gd name="T48" fmla="*/ 66 w 131"/>
                  <a:gd name="T49" fmla="*/ 148 h 310"/>
                  <a:gd name="T50" fmla="*/ 72 w 131"/>
                  <a:gd name="T51" fmla="*/ 127 h 310"/>
                  <a:gd name="T52" fmla="*/ 78 w 131"/>
                  <a:gd name="T53" fmla="*/ 110 h 310"/>
                  <a:gd name="T54" fmla="*/ 84 w 131"/>
                  <a:gd name="T55" fmla="*/ 89 h 310"/>
                  <a:gd name="T56" fmla="*/ 93 w 131"/>
                  <a:gd name="T57" fmla="*/ 72 h 310"/>
                  <a:gd name="T58" fmla="*/ 101 w 131"/>
                  <a:gd name="T59" fmla="*/ 55 h 310"/>
                  <a:gd name="T60" fmla="*/ 110 w 131"/>
                  <a:gd name="T61" fmla="*/ 38 h 310"/>
                  <a:gd name="T62" fmla="*/ 120 w 131"/>
                  <a:gd name="T63" fmla="*/ 21 h 310"/>
                  <a:gd name="T64" fmla="*/ 131 w 131"/>
                  <a:gd name="T65" fmla="*/ 4 h 310"/>
                  <a:gd name="T66" fmla="*/ 120 w 131"/>
                  <a:gd name="T67" fmla="*/ 0 h 310"/>
                  <a:gd name="T68" fmla="*/ 110 w 131"/>
                  <a:gd name="T69" fmla="*/ 2 h 310"/>
                  <a:gd name="T70" fmla="*/ 101 w 131"/>
                  <a:gd name="T71" fmla="*/ 4 h 310"/>
                  <a:gd name="T72" fmla="*/ 93 w 131"/>
                  <a:gd name="T73" fmla="*/ 9 h 310"/>
                  <a:gd name="T74" fmla="*/ 84 w 131"/>
                  <a:gd name="T75" fmla="*/ 15 h 310"/>
                  <a:gd name="T76" fmla="*/ 78 w 131"/>
                  <a:gd name="T77" fmla="*/ 25 h 310"/>
                  <a:gd name="T78" fmla="*/ 70 w 131"/>
                  <a:gd name="T79" fmla="*/ 32 h 310"/>
                  <a:gd name="T80" fmla="*/ 65 w 131"/>
                  <a:gd name="T81" fmla="*/ 44 h 310"/>
                  <a:gd name="T82" fmla="*/ 59 w 131"/>
                  <a:gd name="T83" fmla="*/ 53 h 310"/>
                  <a:gd name="T84" fmla="*/ 53 w 131"/>
                  <a:gd name="T85" fmla="*/ 66 h 310"/>
                  <a:gd name="T86" fmla="*/ 47 w 131"/>
                  <a:gd name="T87" fmla="*/ 78 h 310"/>
                  <a:gd name="T88" fmla="*/ 42 w 131"/>
                  <a:gd name="T89" fmla="*/ 89 h 310"/>
                  <a:gd name="T90" fmla="*/ 34 w 131"/>
                  <a:gd name="T91" fmla="*/ 99 h 310"/>
                  <a:gd name="T92" fmla="*/ 27 w 131"/>
                  <a:gd name="T93" fmla="*/ 110 h 310"/>
                  <a:gd name="T94" fmla="*/ 21 w 131"/>
                  <a:gd name="T95" fmla="*/ 120 h 310"/>
                  <a:gd name="T96" fmla="*/ 15 w 131"/>
                  <a:gd name="T97" fmla="*/ 127 h 310"/>
                  <a:gd name="T98" fmla="*/ 15 w 131"/>
                  <a:gd name="T99" fmla="*/ 127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1" h="310">
                    <a:moveTo>
                      <a:pt x="15" y="127"/>
                    </a:moveTo>
                    <a:lnTo>
                      <a:pt x="15" y="137"/>
                    </a:lnTo>
                    <a:lnTo>
                      <a:pt x="13" y="150"/>
                    </a:lnTo>
                    <a:lnTo>
                      <a:pt x="11" y="162"/>
                    </a:lnTo>
                    <a:lnTo>
                      <a:pt x="11" y="175"/>
                    </a:lnTo>
                    <a:lnTo>
                      <a:pt x="8" y="188"/>
                    </a:lnTo>
                    <a:lnTo>
                      <a:pt x="6" y="203"/>
                    </a:lnTo>
                    <a:lnTo>
                      <a:pt x="2" y="219"/>
                    </a:lnTo>
                    <a:lnTo>
                      <a:pt x="2" y="232"/>
                    </a:lnTo>
                    <a:lnTo>
                      <a:pt x="0" y="245"/>
                    </a:lnTo>
                    <a:lnTo>
                      <a:pt x="0" y="258"/>
                    </a:lnTo>
                    <a:lnTo>
                      <a:pt x="2" y="270"/>
                    </a:lnTo>
                    <a:lnTo>
                      <a:pt x="6" y="281"/>
                    </a:lnTo>
                    <a:lnTo>
                      <a:pt x="9" y="291"/>
                    </a:lnTo>
                    <a:lnTo>
                      <a:pt x="19" y="298"/>
                    </a:lnTo>
                    <a:lnTo>
                      <a:pt x="28" y="304"/>
                    </a:lnTo>
                    <a:lnTo>
                      <a:pt x="44" y="310"/>
                    </a:lnTo>
                    <a:lnTo>
                      <a:pt x="46" y="289"/>
                    </a:lnTo>
                    <a:lnTo>
                      <a:pt x="47" y="268"/>
                    </a:lnTo>
                    <a:lnTo>
                      <a:pt x="49" y="247"/>
                    </a:lnTo>
                    <a:lnTo>
                      <a:pt x="53" y="226"/>
                    </a:lnTo>
                    <a:lnTo>
                      <a:pt x="55" y="207"/>
                    </a:lnTo>
                    <a:lnTo>
                      <a:pt x="59" y="186"/>
                    </a:lnTo>
                    <a:lnTo>
                      <a:pt x="61" y="167"/>
                    </a:lnTo>
                    <a:lnTo>
                      <a:pt x="66" y="148"/>
                    </a:lnTo>
                    <a:lnTo>
                      <a:pt x="72" y="127"/>
                    </a:lnTo>
                    <a:lnTo>
                      <a:pt x="78" y="110"/>
                    </a:lnTo>
                    <a:lnTo>
                      <a:pt x="84" y="89"/>
                    </a:lnTo>
                    <a:lnTo>
                      <a:pt x="93" y="72"/>
                    </a:lnTo>
                    <a:lnTo>
                      <a:pt x="101" y="55"/>
                    </a:lnTo>
                    <a:lnTo>
                      <a:pt x="110" y="38"/>
                    </a:lnTo>
                    <a:lnTo>
                      <a:pt x="120" y="21"/>
                    </a:lnTo>
                    <a:lnTo>
                      <a:pt x="131" y="4"/>
                    </a:lnTo>
                    <a:lnTo>
                      <a:pt x="120" y="0"/>
                    </a:lnTo>
                    <a:lnTo>
                      <a:pt x="110" y="2"/>
                    </a:lnTo>
                    <a:lnTo>
                      <a:pt x="101" y="4"/>
                    </a:lnTo>
                    <a:lnTo>
                      <a:pt x="93" y="9"/>
                    </a:lnTo>
                    <a:lnTo>
                      <a:pt x="84" y="15"/>
                    </a:lnTo>
                    <a:lnTo>
                      <a:pt x="78" y="25"/>
                    </a:lnTo>
                    <a:lnTo>
                      <a:pt x="70" y="32"/>
                    </a:lnTo>
                    <a:lnTo>
                      <a:pt x="65" y="44"/>
                    </a:lnTo>
                    <a:lnTo>
                      <a:pt x="59" y="53"/>
                    </a:lnTo>
                    <a:lnTo>
                      <a:pt x="53" y="66"/>
                    </a:lnTo>
                    <a:lnTo>
                      <a:pt x="47" y="78"/>
                    </a:lnTo>
                    <a:lnTo>
                      <a:pt x="42" y="89"/>
                    </a:lnTo>
                    <a:lnTo>
                      <a:pt x="34" y="99"/>
                    </a:lnTo>
                    <a:lnTo>
                      <a:pt x="27" y="110"/>
                    </a:lnTo>
                    <a:lnTo>
                      <a:pt x="21" y="120"/>
                    </a:lnTo>
                    <a:lnTo>
                      <a:pt x="15" y="127"/>
                    </a:lnTo>
                    <a:lnTo>
                      <a:pt x="15"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17" name="Freeform 101"/>
              <p:cNvSpPr>
                <a:spLocks noChangeAspect="1"/>
              </p:cNvSpPr>
              <p:nvPr/>
            </p:nvSpPr>
            <p:spPr bwMode="auto">
              <a:xfrm>
                <a:off x="2573" y="2242"/>
                <a:ext cx="14" cy="30"/>
              </a:xfrm>
              <a:custGeom>
                <a:avLst/>
                <a:gdLst>
                  <a:gd name="T0" fmla="*/ 25 w 29"/>
                  <a:gd name="T1" fmla="*/ 0 h 61"/>
                  <a:gd name="T2" fmla="*/ 23 w 29"/>
                  <a:gd name="T3" fmla="*/ 6 h 61"/>
                  <a:gd name="T4" fmla="*/ 23 w 29"/>
                  <a:gd name="T5" fmla="*/ 14 h 61"/>
                  <a:gd name="T6" fmla="*/ 23 w 29"/>
                  <a:gd name="T7" fmla="*/ 21 h 61"/>
                  <a:gd name="T8" fmla="*/ 23 w 29"/>
                  <a:gd name="T9" fmla="*/ 29 h 61"/>
                  <a:gd name="T10" fmla="*/ 23 w 29"/>
                  <a:gd name="T11" fmla="*/ 37 h 61"/>
                  <a:gd name="T12" fmla="*/ 25 w 29"/>
                  <a:gd name="T13" fmla="*/ 44 h 61"/>
                  <a:gd name="T14" fmla="*/ 27 w 29"/>
                  <a:gd name="T15" fmla="*/ 52 h 61"/>
                  <a:gd name="T16" fmla="*/ 29 w 29"/>
                  <a:gd name="T17" fmla="*/ 61 h 61"/>
                  <a:gd name="T18" fmla="*/ 19 w 29"/>
                  <a:gd name="T19" fmla="*/ 59 h 61"/>
                  <a:gd name="T20" fmla="*/ 13 w 29"/>
                  <a:gd name="T21" fmla="*/ 58 h 61"/>
                  <a:gd name="T22" fmla="*/ 8 w 29"/>
                  <a:gd name="T23" fmla="*/ 56 h 61"/>
                  <a:gd name="T24" fmla="*/ 6 w 29"/>
                  <a:gd name="T25" fmla="*/ 54 h 61"/>
                  <a:gd name="T26" fmla="*/ 0 w 29"/>
                  <a:gd name="T27" fmla="*/ 46 h 61"/>
                  <a:gd name="T28" fmla="*/ 0 w 29"/>
                  <a:gd name="T29" fmla="*/ 37 h 61"/>
                  <a:gd name="T30" fmla="*/ 0 w 29"/>
                  <a:gd name="T31" fmla="*/ 31 h 61"/>
                  <a:gd name="T32" fmla="*/ 0 w 29"/>
                  <a:gd name="T33" fmla="*/ 25 h 61"/>
                  <a:gd name="T34" fmla="*/ 2 w 29"/>
                  <a:gd name="T35" fmla="*/ 19 h 61"/>
                  <a:gd name="T36" fmla="*/ 6 w 29"/>
                  <a:gd name="T37" fmla="*/ 14 h 61"/>
                  <a:gd name="T38" fmla="*/ 8 w 29"/>
                  <a:gd name="T39" fmla="*/ 10 h 61"/>
                  <a:gd name="T40" fmla="*/ 13 w 29"/>
                  <a:gd name="T41" fmla="*/ 6 h 61"/>
                  <a:gd name="T42" fmla="*/ 17 w 29"/>
                  <a:gd name="T43" fmla="*/ 2 h 61"/>
                  <a:gd name="T44" fmla="*/ 25 w 29"/>
                  <a:gd name="T45" fmla="*/ 0 h 61"/>
                  <a:gd name="T46" fmla="*/ 25 w 29"/>
                  <a:gd name="T4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61">
                    <a:moveTo>
                      <a:pt x="25" y="0"/>
                    </a:moveTo>
                    <a:lnTo>
                      <a:pt x="23" y="6"/>
                    </a:lnTo>
                    <a:lnTo>
                      <a:pt x="23" y="14"/>
                    </a:lnTo>
                    <a:lnTo>
                      <a:pt x="23" y="21"/>
                    </a:lnTo>
                    <a:lnTo>
                      <a:pt x="23" y="29"/>
                    </a:lnTo>
                    <a:lnTo>
                      <a:pt x="23" y="37"/>
                    </a:lnTo>
                    <a:lnTo>
                      <a:pt x="25" y="44"/>
                    </a:lnTo>
                    <a:lnTo>
                      <a:pt x="27" y="52"/>
                    </a:lnTo>
                    <a:lnTo>
                      <a:pt x="29" y="61"/>
                    </a:lnTo>
                    <a:lnTo>
                      <a:pt x="19" y="59"/>
                    </a:lnTo>
                    <a:lnTo>
                      <a:pt x="13" y="58"/>
                    </a:lnTo>
                    <a:lnTo>
                      <a:pt x="8" y="56"/>
                    </a:lnTo>
                    <a:lnTo>
                      <a:pt x="6" y="54"/>
                    </a:lnTo>
                    <a:lnTo>
                      <a:pt x="0" y="46"/>
                    </a:lnTo>
                    <a:lnTo>
                      <a:pt x="0" y="37"/>
                    </a:lnTo>
                    <a:lnTo>
                      <a:pt x="0" y="31"/>
                    </a:lnTo>
                    <a:lnTo>
                      <a:pt x="0" y="25"/>
                    </a:lnTo>
                    <a:lnTo>
                      <a:pt x="2" y="19"/>
                    </a:lnTo>
                    <a:lnTo>
                      <a:pt x="6" y="14"/>
                    </a:lnTo>
                    <a:lnTo>
                      <a:pt x="8" y="10"/>
                    </a:lnTo>
                    <a:lnTo>
                      <a:pt x="13" y="6"/>
                    </a:lnTo>
                    <a:lnTo>
                      <a:pt x="17" y="2"/>
                    </a:lnTo>
                    <a:lnTo>
                      <a:pt x="25" y="0"/>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18" name="Freeform 102"/>
              <p:cNvSpPr>
                <a:spLocks noChangeAspect="1"/>
              </p:cNvSpPr>
              <p:nvPr/>
            </p:nvSpPr>
            <p:spPr bwMode="auto">
              <a:xfrm>
                <a:off x="2270" y="2291"/>
                <a:ext cx="50" cy="85"/>
              </a:xfrm>
              <a:custGeom>
                <a:avLst/>
                <a:gdLst>
                  <a:gd name="T0" fmla="*/ 95 w 98"/>
                  <a:gd name="T1" fmla="*/ 0 h 170"/>
                  <a:gd name="T2" fmla="*/ 96 w 98"/>
                  <a:gd name="T3" fmla="*/ 8 h 170"/>
                  <a:gd name="T4" fmla="*/ 98 w 98"/>
                  <a:gd name="T5" fmla="*/ 19 h 170"/>
                  <a:gd name="T6" fmla="*/ 98 w 98"/>
                  <a:gd name="T7" fmla="*/ 25 h 170"/>
                  <a:gd name="T8" fmla="*/ 98 w 98"/>
                  <a:gd name="T9" fmla="*/ 31 h 170"/>
                  <a:gd name="T10" fmla="*/ 98 w 98"/>
                  <a:gd name="T11" fmla="*/ 36 h 170"/>
                  <a:gd name="T12" fmla="*/ 98 w 98"/>
                  <a:gd name="T13" fmla="*/ 44 h 170"/>
                  <a:gd name="T14" fmla="*/ 96 w 98"/>
                  <a:gd name="T15" fmla="*/ 50 h 170"/>
                  <a:gd name="T16" fmla="*/ 96 w 98"/>
                  <a:gd name="T17" fmla="*/ 55 h 170"/>
                  <a:gd name="T18" fmla="*/ 95 w 98"/>
                  <a:gd name="T19" fmla="*/ 63 h 170"/>
                  <a:gd name="T20" fmla="*/ 93 w 98"/>
                  <a:gd name="T21" fmla="*/ 71 h 170"/>
                  <a:gd name="T22" fmla="*/ 91 w 98"/>
                  <a:gd name="T23" fmla="*/ 78 h 170"/>
                  <a:gd name="T24" fmla="*/ 89 w 98"/>
                  <a:gd name="T25" fmla="*/ 86 h 170"/>
                  <a:gd name="T26" fmla="*/ 87 w 98"/>
                  <a:gd name="T27" fmla="*/ 92 h 170"/>
                  <a:gd name="T28" fmla="*/ 85 w 98"/>
                  <a:gd name="T29" fmla="*/ 99 h 170"/>
                  <a:gd name="T30" fmla="*/ 79 w 98"/>
                  <a:gd name="T31" fmla="*/ 111 h 170"/>
                  <a:gd name="T32" fmla="*/ 74 w 98"/>
                  <a:gd name="T33" fmla="*/ 120 h 170"/>
                  <a:gd name="T34" fmla="*/ 66 w 98"/>
                  <a:gd name="T35" fmla="*/ 130 h 170"/>
                  <a:gd name="T36" fmla="*/ 60 w 98"/>
                  <a:gd name="T37" fmla="*/ 139 h 170"/>
                  <a:gd name="T38" fmla="*/ 55 w 98"/>
                  <a:gd name="T39" fmla="*/ 145 h 170"/>
                  <a:gd name="T40" fmla="*/ 49 w 98"/>
                  <a:gd name="T41" fmla="*/ 152 h 170"/>
                  <a:gd name="T42" fmla="*/ 43 w 98"/>
                  <a:gd name="T43" fmla="*/ 158 h 170"/>
                  <a:gd name="T44" fmla="*/ 39 w 98"/>
                  <a:gd name="T45" fmla="*/ 164 h 170"/>
                  <a:gd name="T46" fmla="*/ 32 w 98"/>
                  <a:gd name="T47" fmla="*/ 168 h 170"/>
                  <a:gd name="T48" fmla="*/ 26 w 98"/>
                  <a:gd name="T49" fmla="*/ 170 h 170"/>
                  <a:gd name="T50" fmla="*/ 19 w 98"/>
                  <a:gd name="T51" fmla="*/ 170 h 170"/>
                  <a:gd name="T52" fmla="*/ 13 w 98"/>
                  <a:gd name="T53" fmla="*/ 166 h 170"/>
                  <a:gd name="T54" fmla="*/ 11 w 98"/>
                  <a:gd name="T55" fmla="*/ 162 h 170"/>
                  <a:gd name="T56" fmla="*/ 7 w 98"/>
                  <a:gd name="T57" fmla="*/ 160 h 170"/>
                  <a:gd name="T58" fmla="*/ 5 w 98"/>
                  <a:gd name="T59" fmla="*/ 154 h 170"/>
                  <a:gd name="T60" fmla="*/ 3 w 98"/>
                  <a:gd name="T61" fmla="*/ 150 h 170"/>
                  <a:gd name="T62" fmla="*/ 1 w 98"/>
                  <a:gd name="T63" fmla="*/ 143 h 170"/>
                  <a:gd name="T64" fmla="*/ 1 w 98"/>
                  <a:gd name="T65" fmla="*/ 135 h 170"/>
                  <a:gd name="T66" fmla="*/ 0 w 98"/>
                  <a:gd name="T67" fmla="*/ 126 h 170"/>
                  <a:gd name="T68" fmla="*/ 0 w 98"/>
                  <a:gd name="T69" fmla="*/ 118 h 170"/>
                  <a:gd name="T70" fmla="*/ 3 w 98"/>
                  <a:gd name="T71" fmla="*/ 111 h 170"/>
                  <a:gd name="T72" fmla="*/ 7 w 98"/>
                  <a:gd name="T73" fmla="*/ 101 h 170"/>
                  <a:gd name="T74" fmla="*/ 13 w 98"/>
                  <a:gd name="T75" fmla="*/ 92 h 170"/>
                  <a:gd name="T76" fmla="*/ 19 w 98"/>
                  <a:gd name="T77" fmla="*/ 86 h 170"/>
                  <a:gd name="T78" fmla="*/ 24 w 98"/>
                  <a:gd name="T79" fmla="*/ 76 h 170"/>
                  <a:gd name="T80" fmla="*/ 30 w 98"/>
                  <a:gd name="T81" fmla="*/ 71 h 170"/>
                  <a:gd name="T82" fmla="*/ 38 w 98"/>
                  <a:gd name="T83" fmla="*/ 63 h 170"/>
                  <a:gd name="T84" fmla="*/ 45 w 98"/>
                  <a:gd name="T85" fmla="*/ 55 h 170"/>
                  <a:gd name="T86" fmla="*/ 51 w 98"/>
                  <a:gd name="T87" fmla="*/ 48 h 170"/>
                  <a:gd name="T88" fmla="*/ 58 w 98"/>
                  <a:gd name="T89" fmla="*/ 42 h 170"/>
                  <a:gd name="T90" fmla="*/ 64 w 98"/>
                  <a:gd name="T91" fmla="*/ 35 h 170"/>
                  <a:gd name="T92" fmla="*/ 72 w 98"/>
                  <a:gd name="T93" fmla="*/ 29 h 170"/>
                  <a:gd name="T94" fmla="*/ 77 w 98"/>
                  <a:gd name="T95" fmla="*/ 21 h 170"/>
                  <a:gd name="T96" fmla="*/ 83 w 98"/>
                  <a:gd name="T97" fmla="*/ 14 h 170"/>
                  <a:gd name="T98" fmla="*/ 89 w 98"/>
                  <a:gd name="T99" fmla="*/ 8 h 170"/>
                  <a:gd name="T100" fmla="*/ 95 w 98"/>
                  <a:gd name="T101" fmla="*/ 0 h 170"/>
                  <a:gd name="T102" fmla="*/ 95 w 98"/>
                  <a:gd name="T103"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8" h="170">
                    <a:moveTo>
                      <a:pt x="95" y="0"/>
                    </a:moveTo>
                    <a:lnTo>
                      <a:pt x="96" y="8"/>
                    </a:lnTo>
                    <a:lnTo>
                      <a:pt x="98" y="19"/>
                    </a:lnTo>
                    <a:lnTo>
                      <a:pt x="98" y="25"/>
                    </a:lnTo>
                    <a:lnTo>
                      <a:pt x="98" y="31"/>
                    </a:lnTo>
                    <a:lnTo>
                      <a:pt x="98" y="36"/>
                    </a:lnTo>
                    <a:lnTo>
                      <a:pt x="98" y="44"/>
                    </a:lnTo>
                    <a:lnTo>
                      <a:pt x="96" y="50"/>
                    </a:lnTo>
                    <a:lnTo>
                      <a:pt x="96" y="55"/>
                    </a:lnTo>
                    <a:lnTo>
                      <a:pt x="95" y="63"/>
                    </a:lnTo>
                    <a:lnTo>
                      <a:pt x="93" y="71"/>
                    </a:lnTo>
                    <a:lnTo>
                      <a:pt x="91" y="78"/>
                    </a:lnTo>
                    <a:lnTo>
                      <a:pt x="89" y="86"/>
                    </a:lnTo>
                    <a:lnTo>
                      <a:pt x="87" y="92"/>
                    </a:lnTo>
                    <a:lnTo>
                      <a:pt x="85" y="99"/>
                    </a:lnTo>
                    <a:lnTo>
                      <a:pt x="79" y="111"/>
                    </a:lnTo>
                    <a:lnTo>
                      <a:pt x="74" y="120"/>
                    </a:lnTo>
                    <a:lnTo>
                      <a:pt x="66" y="130"/>
                    </a:lnTo>
                    <a:lnTo>
                      <a:pt x="60" y="139"/>
                    </a:lnTo>
                    <a:lnTo>
                      <a:pt x="55" y="145"/>
                    </a:lnTo>
                    <a:lnTo>
                      <a:pt x="49" y="152"/>
                    </a:lnTo>
                    <a:lnTo>
                      <a:pt x="43" y="158"/>
                    </a:lnTo>
                    <a:lnTo>
                      <a:pt x="39" y="164"/>
                    </a:lnTo>
                    <a:lnTo>
                      <a:pt x="32" y="168"/>
                    </a:lnTo>
                    <a:lnTo>
                      <a:pt x="26" y="170"/>
                    </a:lnTo>
                    <a:lnTo>
                      <a:pt x="19" y="170"/>
                    </a:lnTo>
                    <a:lnTo>
                      <a:pt x="13" y="166"/>
                    </a:lnTo>
                    <a:lnTo>
                      <a:pt x="11" y="162"/>
                    </a:lnTo>
                    <a:lnTo>
                      <a:pt x="7" y="160"/>
                    </a:lnTo>
                    <a:lnTo>
                      <a:pt x="5" y="154"/>
                    </a:lnTo>
                    <a:lnTo>
                      <a:pt x="3" y="150"/>
                    </a:lnTo>
                    <a:lnTo>
                      <a:pt x="1" y="143"/>
                    </a:lnTo>
                    <a:lnTo>
                      <a:pt x="1" y="135"/>
                    </a:lnTo>
                    <a:lnTo>
                      <a:pt x="0" y="126"/>
                    </a:lnTo>
                    <a:lnTo>
                      <a:pt x="0" y="118"/>
                    </a:lnTo>
                    <a:lnTo>
                      <a:pt x="3" y="111"/>
                    </a:lnTo>
                    <a:lnTo>
                      <a:pt x="7" y="101"/>
                    </a:lnTo>
                    <a:lnTo>
                      <a:pt x="13" y="92"/>
                    </a:lnTo>
                    <a:lnTo>
                      <a:pt x="19" y="86"/>
                    </a:lnTo>
                    <a:lnTo>
                      <a:pt x="24" y="76"/>
                    </a:lnTo>
                    <a:lnTo>
                      <a:pt x="30" y="71"/>
                    </a:lnTo>
                    <a:lnTo>
                      <a:pt x="38" y="63"/>
                    </a:lnTo>
                    <a:lnTo>
                      <a:pt x="45" y="55"/>
                    </a:lnTo>
                    <a:lnTo>
                      <a:pt x="51" y="48"/>
                    </a:lnTo>
                    <a:lnTo>
                      <a:pt x="58" y="42"/>
                    </a:lnTo>
                    <a:lnTo>
                      <a:pt x="64" y="35"/>
                    </a:lnTo>
                    <a:lnTo>
                      <a:pt x="72" y="29"/>
                    </a:lnTo>
                    <a:lnTo>
                      <a:pt x="77" y="21"/>
                    </a:lnTo>
                    <a:lnTo>
                      <a:pt x="83" y="14"/>
                    </a:lnTo>
                    <a:lnTo>
                      <a:pt x="89" y="8"/>
                    </a:lnTo>
                    <a:lnTo>
                      <a:pt x="95" y="0"/>
                    </a:lnTo>
                    <a:lnTo>
                      <a:pt x="9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19" name="Freeform 103"/>
              <p:cNvSpPr>
                <a:spLocks noChangeAspect="1"/>
              </p:cNvSpPr>
              <p:nvPr/>
            </p:nvSpPr>
            <p:spPr bwMode="auto">
              <a:xfrm>
                <a:off x="2961" y="2316"/>
                <a:ext cx="78" cy="65"/>
              </a:xfrm>
              <a:custGeom>
                <a:avLst/>
                <a:gdLst>
                  <a:gd name="T0" fmla="*/ 129 w 155"/>
                  <a:gd name="T1" fmla="*/ 0 h 129"/>
                  <a:gd name="T2" fmla="*/ 133 w 155"/>
                  <a:gd name="T3" fmla="*/ 5 h 129"/>
                  <a:gd name="T4" fmla="*/ 140 w 155"/>
                  <a:gd name="T5" fmla="*/ 7 h 129"/>
                  <a:gd name="T6" fmla="*/ 148 w 155"/>
                  <a:gd name="T7" fmla="*/ 7 h 129"/>
                  <a:gd name="T8" fmla="*/ 155 w 155"/>
                  <a:gd name="T9" fmla="*/ 11 h 129"/>
                  <a:gd name="T10" fmla="*/ 150 w 155"/>
                  <a:gd name="T11" fmla="*/ 17 h 129"/>
                  <a:gd name="T12" fmla="*/ 144 w 155"/>
                  <a:gd name="T13" fmla="*/ 24 h 129"/>
                  <a:gd name="T14" fmla="*/ 138 w 155"/>
                  <a:gd name="T15" fmla="*/ 30 h 129"/>
                  <a:gd name="T16" fmla="*/ 133 w 155"/>
                  <a:gd name="T17" fmla="*/ 38 h 129"/>
                  <a:gd name="T18" fmla="*/ 127 w 155"/>
                  <a:gd name="T19" fmla="*/ 43 h 129"/>
                  <a:gd name="T20" fmla="*/ 121 w 155"/>
                  <a:gd name="T21" fmla="*/ 51 h 129"/>
                  <a:gd name="T22" fmla="*/ 115 w 155"/>
                  <a:gd name="T23" fmla="*/ 57 h 129"/>
                  <a:gd name="T24" fmla="*/ 110 w 155"/>
                  <a:gd name="T25" fmla="*/ 64 h 129"/>
                  <a:gd name="T26" fmla="*/ 104 w 155"/>
                  <a:gd name="T27" fmla="*/ 70 h 129"/>
                  <a:gd name="T28" fmla="*/ 98 w 155"/>
                  <a:gd name="T29" fmla="*/ 76 h 129"/>
                  <a:gd name="T30" fmla="*/ 93 w 155"/>
                  <a:gd name="T31" fmla="*/ 81 h 129"/>
                  <a:gd name="T32" fmla="*/ 89 w 155"/>
                  <a:gd name="T33" fmla="*/ 87 h 129"/>
                  <a:gd name="T34" fmla="*/ 81 w 155"/>
                  <a:gd name="T35" fmla="*/ 93 h 129"/>
                  <a:gd name="T36" fmla="*/ 76 w 155"/>
                  <a:gd name="T37" fmla="*/ 99 h 129"/>
                  <a:gd name="T38" fmla="*/ 70 w 155"/>
                  <a:gd name="T39" fmla="*/ 102 h 129"/>
                  <a:gd name="T40" fmla="*/ 64 w 155"/>
                  <a:gd name="T41" fmla="*/ 108 h 129"/>
                  <a:gd name="T42" fmla="*/ 57 w 155"/>
                  <a:gd name="T43" fmla="*/ 110 h 129"/>
                  <a:gd name="T44" fmla="*/ 49 w 155"/>
                  <a:gd name="T45" fmla="*/ 114 h 129"/>
                  <a:gd name="T46" fmla="*/ 41 w 155"/>
                  <a:gd name="T47" fmla="*/ 118 h 129"/>
                  <a:gd name="T48" fmla="*/ 34 w 155"/>
                  <a:gd name="T49" fmla="*/ 120 h 129"/>
                  <a:gd name="T50" fmla="*/ 26 w 155"/>
                  <a:gd name="T51" fmla="*/ 121 h 129"/>
                  <a:gd name="T52" fmla="*/ 17 w 155"/>
                  <a:gd name="T53" fmla="*/ 125 h 129"/>
                  <a:gd name="T54" fmla="*/ 9 w 155"/>
                  <a:gd name="T55" fmla="*/ 127 h 129"/>
                  <a:gd name="T56" fmla="*/ 0 w 155"/>
                  <a:gd name="T57" fmla="*/ 129 h 129"/>
                  <a:gd name="T58" fmla="*/ 1 w 155"/>
                  <a:gd name="T59" fmla="*/ 120 h 129"/>
                  <a:gd name="T60" fmla="*/ 5 w 155"/>
                  <a:gd name="T61" fmla="*/ 114 h 129"/>
                  <a:gd name="T62" fmla="*/ 7 w 155"/>
                  <a:gd name="T63" fmla="*/ 106 h 129"/>
                  <a:gd name="T64" fmla="*/ 11 w 155"/>
                  <a:gd name="T65" fmla="*/ 99 h 129"/>
                  <a:gd name="T66" fmla="*/ 13 w 155"/>
                  <a:gd name="T67" fmla="*/ 91 h 129"/>
                  <a:gd name="T68" fmla="*/ 19 w 155"/>
                  <a:gd name="T69" fmla="*/ 83 h 129"/>
                  <a:gd name="T70" fmla="*/ 22 w 155"/>
                  <a:gd name="T71" fmla="*/ 78 h 129"/>
                  <a:gd name="T72" fmla="*/ 28 w 155"/>
                  <a:gd name="T73" fmla="*/ 72 h 129"/>
                  <a:gd name="T74" fmla="*/ 32 w 155"/>
                  <a:gd name="T75" fmla="*/ 64 h 129"/>
                  <a:gd name="T76" fmla="*/ 38 w 155"/>
                  <a:gd name="T77" fmla="*/ 59 h 129"/>
                  <a:gd name="T78" fmla="*/ 43 w 155"/>
                  <a:gd name="T79" fmla="*/ 51 h 129"/>
                  <a:gd name="T80" fmla="*/ 49 w 155"/>
                  <a:gd name="T81" fmla="*/ 45 h 129"/>
                  <a:gd name="T82" fmla="*/ 53 w 155"/>
                  <a:gd name="T83" fmla="*/ 40 h 129"/>
                  <a:gd name="T84" fmla="*/ 58 w 155"/>
                  <a:gd name="T85" fmla="*/ 36 h 129"/>
                  <a:gd name="T86" fmla="*/ 64 w 155"/>
                  <a:gd name="T87" fmla="*/ 30 h 129"/>
                  <a:gd name="T88" fmla="*/ 72 w 155"/>
                  <a:gd name="T89" fmla="*/ 26 h 129"/>
                  <a:gd name="T90" fmla="*/ 77 w 155"/>
                  <a:gd name="T91" fmla="*/ 21 h 129"/>
                  <a:gd name="T92" fmla="*/ 85 w 155"/>
                  <a:gd name="T93" fmla="*/ 17 h 129"/>
                  <a:gd name="T94" fmla="*/ 91 w 155"/>
                  <a:gd name="T95" fmla="*/ 13 h 129"/>
                  <a:gd name="T96" fmla="*/ 98 w 155"/>
                  <a:gd name="T97" fmla="*/ 11 h 129"/>
                  <a:gd name="T98" fmla="*/ 104 w 155"/>
                  <a:gd name="T99" fmla="*/ 7 h 129"/>
                  <a:gd name="T100" fmla="*/ 112 w 155"/>
                  <a:gd name="T101" fmla="*/ 4 h 129"/>
                  <a:gd name="T102" fmla="*/ 119 w 155"/>
                  <a:gd name="T103" fmla="*/ 2 h 129"/>
                  <a:gd name="T104" fmla="*/ 129 w 155"/>
                  <a:gd name="T105" fmla="*/ 0 h 129"/>
                  <a:gd name="T106" fmla="*/ 129 w 155"/>
                  <a:gd name="T107"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5" h="129">
                    <a:moveTo>
                      <a:pt x="129" y="0"/>
                    </a:moveTo>
                    <a:lnTo>
                      <a:pt x="133" y="5"/>
                    </a:lnTo>
                    <a:lnTo>
                      <a:pt x="140" y="7"/>
                    </a:lnTo>
                    <a:lnTo>
                      <a:pt x="148" y="7"/>
                    </a:lnTo>
                    <a:lnTo>
                      <a:pt x="155" y="11"/>
                    </a:lnTo>
                    <a:lnTo>
                      <a:pt x="150" y="17"/>
                    </a:lnTo>
                    <a:lnTo>
                      <a:pt x="144" y="24"/>
                    </a:lnTo>
                    <a:lnTo>
                      <a:pt x="138" y="30"/>
                    </a:lnTo>
                    <a:lnTo>
                      <a:pt x="133" y="38"/>
                    </a:lnTo>
                    <a:lnTo>
                      <a:pt x="127" y="43"/>
                    </a:lnTo>
                    <a:lnTo>
                      <a:pt x="121" y="51"/>
                    </a:lnTo>
                    <a:lnTo>
                      <a:pt x="115" y="57"/>
                    </a:lnTo>
                    <a:lnTo>
                      <a:pt x="110" y="64"/>
                    </a:lnTo>
                    <a:lnTo>
                      <a:pt x="104" y="70"/>
                    </a:lnTo>
                    <a:lnTo>
                      <a:pt x="98" y="76"/>
                    </a:lnTo>
                    <a:lnTo>
                      <a:pt x="93" y="81"/>
                    </a:lnTo>
                    <a:lnTo>
                      <a:pt x="89" y="87"/>
                    </a:lnTo>
                    <a:lnTo>
                      <a:pt x="81" y="93"/>
                    </a:lnTo>
                    <a:lnTo>
                      <a:pt x="76" y="99"/>
                    </a:lnTo>
                    <a:lnTo>
                      <a:pt x="70" y="102"/>
                    </a:lnTo>
                    <a:lnTo>
                      <a:pt x="64" y="108"/>
                    </a:lnTo>
                    <a:lnTo>
                      <a:pt x="57" y="110"/>
                    </a:lnTo>
                    <a:lnTo>
                      <a:pt x="49" y="114"/>
                    </a:lnTo>
                    <a:lnTo>
                      <a:pt x="41" y="118"/>
                    </a:lnTo>
                    <a:lnTo>
                      <a:pt x="34" y="120"/>
                    </a:lnTo>
                    <a:lnTo>
                      <a:pt x="26" y="121"/>
                    </a:lnTo>
                    <a:lnTo>
                      <a:pt x="17" y="125"/>
                    </a:lnTo>
                    <a:lnTo>
                      <a:pt x="9" y="127"/>
                    </a:lnTo>
                    <a:lnTo>
                      <a:pt x="0" y="129"/>
                    </a:lnTo>
                    <a:lnTo>
                      <a:pt x="1" y="120"/>
                    </a:lnTo>
                    <a:lnTo>
                      <a:pt x="5" y="114"/>
                    </a:lnTo>
                    <a:lnTo>
                      <a:pt x="7" y="106"/>
                    </a:lnTo>
                    <a:lnTo>
                      <a:pt x="11" y="99"/>
                    </a:lnTo>
                    <a:lnTo>
                      <a:pt x="13" y="91"/>
                    </a:lnTo>
                    <a:lnTo>
                      <a:pt x="19" y="83"/>
                    </a:lnTo>
                    <a:lnTo>
                      <a:pt x="22" y="78"/>
                    </a:lnTo>
                    <a:lnTo>
                      <a:pt x="28" y="72"/>
                    </a:lnTo>
                    <a:lnTo>
                      <a:pt x="32" y="64"/>
                    </a:lnTo>
                    <a:lnTo>
                      <a:pt x="38" y="59"/>
                    </a:lnTo>
                    <a:lnTo>
                      <a:pt x="43" y="51"/>
                    </a:lnTo>
                    <a:lnTo>
                      <a:pt x="49" y="45"/>
                    </a:lnTo>
                    <a:lnTo>
                      <a:pt x="53" y="40"/>
                    </a:lnTo>
                    <a:lnTo>
                      <a:pt x="58" y="36"/>
                    </a:lnTo>
                    <a:lnTo>
                      <a:pt x="64" y="30"/>
                    </a:lnTo>
                    <a:lnTo>
                      <a:pt x="72" y="26"/>
                    </a:lnTo>
                    <a:lnTo>
                      <a:pt x="77" y="21"/>
                    </a:lnTo>
                    <a:lnTo>
                      <a:pt x="85" y="17"/>
                    </a:lnTo>
                    <a:lnTo>
                      <a:pt x="91" y="13"/>
                    </a:lnTo>
                    <a:lnTo>
                      <a:pt x="98" y="11"/>
                    </a:lnTo>
                    <a:lnTo>
                      <a:pt x="104" y="7"/>
                    </a:lnTo>
                    <a:lnTo>
                      <a:pt x="112" y="4"/>
                    </a:lnTo>
                    <a:lnTo>
                      <a:pt x="119" y="2"/>
                    </a:lnTo>
                    <a:lnTo>
                      <a:pt x="129" y="0"/>
                    </a:lnTo>
                    <a:lnTo>
                      <a:pt x="1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20" name="Freeform 104"/>
              <p:cNvSpPr>
                <a:spLocks noChangeAspect="1"/>
              </p:cNvSpPr>
              <p:nvPr/>
            </p:nvSpPr>
            <p:spPr bwMode="auto">
              <a:xfrm>
                <a:off x="3053" y="2322"/>
                <a:ext cx="54" cy="31"/>
              </a:xfrm>
              <a:custGeom>
                <a:avLst/>
                <a:gdLst>
                  <a:gd name="T0" fmla="*/ 51 w 106"/>
                  <a:gd name="T1" fmla="*/ 0 h 63"/>
                  <a:gd name="T2" fmla="*/ 57 w 106"/>
                  <a:gd name="T3" fmla="*/ 0 h 63"/>
                  <a:gd name="T4" fmla="*/ 63 w 106"/>
                  <a:gd name="T5" fmla="*/ 0 h 63"/>
                  <a:gd name="T6" fmla="*/ 70 w 106"/>
                  <a:gd name="T7" fmla="*/ 0 h 63"/>
                  <a:gd name="T8" fmla="*/ 76 w 106"/>
                  <a:gd name="T9" fmla="*/ 0 h 63"/>
                  <a:gd name="T10" fmla="*/ 84 w 106"/>
                  <a:gd name="T11" fmla="*/ 0 h 63"/>
                  <a:gd name="T12" fmla="*/ 91 w 106"/>
                  <a:gd name="T13" fmla="*/ 0 h 63"/>
                  <a:gd name="T14" fmla="*/ 99 w 106"/>
                  <a:gd name="T15" fmla="*/ 0 h 63"/>
                  <a:gd name="T16" fmla="*/ 106 w 106"/>
                  <a:gd name="T17" fmla="*/ 0 h 63"/>
                  <a:gd name="T18" fmla="*/ 106 w 106"/>
                  <a:gd name="T19" fmla="*/ 4 h 63"/>
                  <a:gd name="T20" fmla="*/ 106 w 106"/>
                  <a:gd name="T21" fmla="*/ 4 h 63"/>
                  <a:gd name="T22" fmla="*/ 99 w 106"/>
                  <a:gd name="T23" fmla="*/ 13 h 63"/>
                  <a:gd name="T24" fmla="*/ 91 w 106"/>
                  <a:gd name="T25" fmla="*/ 23 h 63"/>
                  <a:gd name="T26" fmla="*/ 84 w 106"/>
                  <a:gd name="T27" fmla="*/ 31 h 63"/>
                  <a:gd name="T28" fmla="*/ 74 w 106"/>
                  <a:gd name="T29" fmla="*/ 38 h 63"/>
                  <a:gd name="T30" fmla="*/ 65 w 106"/>
                  <a:gd name="T31" fmla="*/ 44 h 63"/>
                  <a:gd name="T32" fmla="*/ 55 w 106"/>
                  <a:gd name="T33" fmla="*/ 50 h 63"/>
                  <a:gd name="T34" fmla="*/ 46 w 106"/>
                  <a:gd name="T35" fmla="*/ 53 h 63"/>
                  <a:gd name="T36" fmla="*/ 36 w 106"/>
                  <a:gd name="T37" fmla="*/ 57 h 63"/>
                  <a:gd name="T38" fmla="*/ 28 w 106"/>
                  <a:gd name="T39" fmla="*/ 59 h 63"/>
                  <a:gd name="T40" fmla="*/ 23 w 106"/>
                  <a:gd name="T41" fmla="*/ 61 h 63"/>
                  <a:gd name="T42" fmla="*/ 17 w 106"/>
                  <a:gd name="T43" fmla="*/ 61 h 63"/>
                  <a:gd name="T44" fmla="*/ 13 w 106"/>
                  <a:gd name="T45" fmla="*/ 63 h 63"/>
                  <a:gd name="T46" fmla="*/ 4 w 106"/>
                  <a:gd name="T47" fmla="*/ 61 h 63"/>
                  <a:gd name="T48" fmla="*/ 0 w 106"/>
                  <a:gd name="T49" fmla="*/ 57 h 63"/>
                  <a:gd name="T50" fmla="*/ 0 w 106"/>
                  <a:gd name="T51" fmla="*/ 53 h 63"/>
                  <a:gd name="T52" fmla="*/ 2 w 106"/>
                  <a:gd name="T53" fmla="*/ 48 h 63"/>
                  <a:gd name="T54" fmla="*/ 4 w 106"/>
                  <a:gd name="T55" fmla="*/ 40 h 63"/>
                  <a:gd name="T56" fmla="*/ 9 w 106"/>
                  <a:gd name="T57" fmla="*/ 34 h 63"/>
                  <a:gd name="T58" fmla="*/ 15 w 106"/>
                  <a:gd name="T59" fmla="*/ 27 h 63"/>
                  <a:gd name="T60" fmla="*/ 23 w 106"/>
                  <a:gd name="T61" fmla="*/ 21 h 63"/>
                  <a:gd name="T62" fmla="*/ 27 w 106"/>
                  <a:gd name="T63" fmla="*/ 15 h 63"/>
                  <a:gd name="T64" fmla="*/ 34 w 106"/>
                  <a:gd name="T65" fmla="*/ 12 h 63"/>
                  <a:gd name="T66" fmla="*/ 40 w 106"/>
                  <a:gd name="T67" fmla="*/ 8 h 63"/>
                  <a:gd name="T68" fmla="*/ 47 w 106"/>
                  <a:gd name="T69" fmla="*/ 4 h 63"/>
                  <a:gd name="T70" fmla="*/ 49 w 106"/>
                  <a:gd name="T71" fmla="*/ 4 h 63"/>
                  <a:gd name="T72" fmla="*/ 51 w 106"/>
                  <a:gd name="T73" fmla="*/ 0 h 63"/>
                  <a:gd name="T74" fmla="*/ 51 w 106"/>
                  <a:gd name="T7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6" h="63">
                    <a:moveTo>
                      <a:pt x="51" y="0"/>
                    </a:moveTo>
                    <a:lnTo>
                      <a:pt x="57" y="0"/>
                    </a:lnTo>
                    <a:lnTo>
                      <a:pt x="63" y="0"/>
                    </a:lnTo>
                    <a:lnTo>
                      <a:pt x="70" y="0"/>
                    </a:lnTo>
                    <a:lnTo>
                      <a:pt x="76" y="0"/>
                    </a:lnTo>
                    <a:lnTo>
                      <a:pt x="84" y="0"/>
                    </a:lnTo>
                    <a:lnTo>
                      <a:pt x="91" y="0"/>
                    </a:lnTo>
                    <a:lnTo>
                      <a:pt x="99" y="0"/>
                    </a:lnTo>
                    <a:lnTo>
                      <a:pt x="106" y="0"/>
                    </a:lnTo>
                    <a:lnTo>
                      <a:pt x="106" y="4"/>
                    </a:lnTo>
                    <a:lnTo>
                      <a:pt x="106" y="4"/>
                    </a:lnTo>
                    <a:lnTo>
                      <a:pt x="99" y="13"/>
                    </a:lnTo>
                    <a:lnTo>
                      <a:pt x="91" y="23"/>
                    </a:lnTo>
                    <a:lnTo>
                      <a:pt x="84" y="31"/>
                    </a:lnTo>
                    <a:lnTo>
                      <a:pt x="74" y="38"/>
                    </a:lnTo>
                    <a:lnTo>
                      <a:pt x="65" y="44"/>
                    </a:lnTo>
                    <a:lnTo>
                      <a:pt x="55" y="50"/>
                    </a:lnTo>
                    <a:lnTo>
                      <a:pt x="46" y="53"/>
                    </a:lnTo>
                    <a:lnTo>
                      <a:pt x="36" y="57"/>
                    </a:lnTo>
                    <a:lnTo>
                      <a:pt x="28" y="59"/>
                    </a:lnTo>
                    <a:lnTo>
                      <a:pt x="23" y="61"/>
                    </a:lnTo>
                    <a:lnTo>
                      <a:pt x="17" y="61"/>
                    </a:lnTo>
                    <a:lnTo>
                      <a:pt x="13" y="63"/>
                    </a:lnTo>
                    <a:lnTo>
                      <a:pt x="4" y="61"/>
                    </a:lnTo>
                    <a:lnTo>
                      <a:pt x="0" y="57"/>
                    </a:lnTo>
                    <a:lnTo>
                      <a:pt x="0" y="53"/>
                    </a:lnTo>
                    <a:lnTo>
                      <a:pt x="2" y="48"/>
                    </a:lnTo>
                    <a:lnTo>
                      <a:pt x="4" y="40"/>
                    </a:lnTo>
                    <a:lnTo>
                      <a:pt x="9" y="34"/>
                    </a:lnTo>
                    <a:lnTo>
                      <a:pt x="15" y="27"/>
                    </a:lnTo>
                    <a:lnTo>
                      <a:pt x="23" y="21"/>
                    </a:lnTo>
                    <a:lnTo>
                      <a:pt x="27" y="15"/>
                    </a:lnTo>
                    <a:lnTo>
                      <a:pt x="34" y="12"/>
                    </a:lnTo>
                    <a:lnTo>
                      <a:pt x="40" y="8"/>
                    </a:lnTo>
                    <a:lnTo>
                      <a:pt x="47" y="4"/>
                    </a:lnTo>
                    <a:lnTo>
                      <a:pt x="49" y="4"/>
                    </a:lnTo>
                    <a:lnTo>
                      <a:pt x="51" y="0"/>
                    </a:lnTo>
                    <a:lnTo>
                      <a:pt x="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21" name="Freeform 105"/>
              <p:cNvSpPr>
                <a:spLocks noChangeAspect="1"/>
              </p:cNvSpPr>
              <p:nvPr/>
            </p:nvSpPr>
            <p:spPr bwMode="auto">
              <a:xfrm>
                <a:off x="2287" y="2401"/>
                <a:ext cx="30" cy="67"/>
              </a:xfrm>
              <a:custGeom>
                <a:avLst/>
                <a:gdLst>
                  <a:gd name="T0" fmla="*/ 32 w 59"/>
                  <a:gd name="T1" fmla="*/ 0 h 133"/>
                  <a:gd name="T2" fmla="*/ 40 w 59"/>
                  <a:gd name="T3" fmla="*/ 4 h 133"/>
                  <a:gd name="T4" fmla="*/ 45 w 59"/>
                  <a:gd name="T5" fmla="*/ 9 h 133"/>
                  <a:gd name="T6" fmla="*/ 49 w 59"/>
                  <a:gd name="T7" fmla="*/ 15 h 133"/>
                  <a:gd name="T8" fmla="*/ 53 w 59"/>
                  <a:gd name="T9" fmla="*/ 23 h 133"/>
                  <a:gd name="T10" fmla="*/ 55 w 59"/>
                  <a:gd name="T11" fmla="*/ 30 h 133"/>
                  <a:gd name="T12" fmla="*/ 57 w 59"/>
                  <a:gd name="T13" fmla="*/ 38 h 133"/>
                  <a:gd name="T14" fmla="*/ 57 w 59"/>
                  <a:gd name="T15" fmla="*/ 45 h 133"/>
                  <a:gd name="T16" fmla="*/ 59 w 59"/>
                  <a:gd name="T17" fmla="*/ 53 h 133"/>
                  <a:gd name="T18" fmla="*/ 55 w 59"/>
                  <a:gd name="T19" fmla="*/ 63 h 133"/>
                  <a:gd name="T20" fmla="*/ 53 w 59"/>
                  <a:gd name="T21" fmla="*/ 72 h 133"/>
                  <a:gd name="T22" fmla="*/ 51 w 59"/>
                  <a:gd name="T23" fmla="*/ 76 h 133"/>
                  <a:gd name="T24" fmla="*/ 49 w 59"/>
                  <a:gd name="T25" fmla="*/ 82 h 133"/>
                  <a:gd name="T26" fmla="*/ 47 w 59"/>
                  <a:gd name="T27" fmla="*/ 87 h 133"/>
                  <a:gd name="T28" fmla="*/ 47 w 59"/>
                  <a:gd name="T29" fmla="*/ 93 h 133"/>
                  <a:gd name="T30" fmla="*/ 43 w 59"/>
                  <a:gd name="T31" fmla="*/ 99 h 133"/>
                  <a:gd name="T32" fmla="*/ 40 w 59"/>
                  <a:gd name="T33" fmla="*/ 106 h 133"/>
                  <a:gd name="T34" fmla="*/ 36 w 59"/>
                  <a:gd name="T35" fmla="*/ 114 h 133"/>
                  <a:gd name="T36" fmla="*/ 30 w 59"/>
                  <a:gd name="T37" fmla="*/ 120 h 133"/>
                  <a:gd name="T38" fmla="*/ 26 w 59"/>
                  <a:gd name="T39" fmla="*/ 125 h 133"/>
                  <a:gd name="T40" fmla="*/ 23 w 59"/>
                  <a:gd name="T41" fmla="*/ 129 h 133"/>
                  <a:gd name="T42" fmla="*/ 19 w 59"/>
                  <a:gd name="T43" fmla="*/ 131 h 133"/>
                  <a:gd name="T44" fmla="*/ 15 w 59"/>
                  <a:gd name="T45" fmla="*/ 133 h 133"/>
                  <a:gd name="T46" fmla="*/ 11 w 59"/>
                  <a:gd name="T47" fmla="*/ 131 h 133"/>
                  <a:gd name="T48" fmla="*/ 7 w 59"/>
                  <a:gd name="T49" fmla="*/ 131 h 133"/>
                  <a:gd name="T50" fmla="*/ 5 w 59"/>
                  <a:gd name="T51" fmla="*/ 127 h 133"/>
                  <a:gd name="T52" fmla="*/ 4 w 59"/>
                  <a:gd name="T53" fmla="*/ 121 h 133"/>
                  <a:gd name="T54" fmla="*/ 2 w 59"/>
                  <a:gd name="T55" fmla="*/ 118 h 133"/>
                  <a:gd name="T56" fmla="*/ 0 w 59"/>
                  <a:gd name="T57" fmla="*/ 114 h 133"/>
                  <a:gd name="T58" fmla="*/ 0 w 59"/>
                  <a:gd name="T59" fmla="*/ 108 h 133"/>
                  <a:gd name="T60" fmla="*/ 0 w 59"/>
                  <a:gd name="T61" fmla="*/ 102 h 133"/>
                  <a:gd name="T62" fmla="*/ 0 w 59"/>
                  <a:gd name="T63" fmla="*/ 97 h 133"/>
                  <a:gd name="T64" fmla="*/ 0 w 59"/>
                  <a:gd name="T65" fmla="*/ 91 h 133"/>
                  <a:gd name="T66" fmla="*/ 0 w 59"/>
                  <a:gd name="T67" fmla="*/ 83 h 133"/>
                  <a:gd name="T68" fmla="*/ 2 w 59"/>
                  <a:gd name="T69" fmla="*/ 76 h 133"/>
                  <a:gd name="T70" fmla="*/ 0 w 59"/>
                  <a:gd name="T71" fmla="*/ 68 h 133"/>
                  <a:gd name="T72" fmla="*/ 0 w 59"/>
                  <a:gd name="T73" fmla="*/ 63 h 133"/>
                  <a:gd name="T74" fmla="*/ 0 w 59"/>
                  <a:gd name="T75" fmla="*/ 59 h 133"/>
                  <a:gd name="T76" fmla="*/ 2 w 59"/>
                  <a:gd name="T77" fmla="*/ 53 h 133"/>
                  <a:gd name="T78" fmla="*/ 4 w 59"/>
                  <a:gd name="T79" fmla="*/ 44 h 133"/>
                  <a:gd name="T80" fmla="*/ 9 w 59"/>
                  <a:gd name="T81" fmla="*/ 34 h 133"/>
                  <a:gd name="T82" fmla="*/ 13 w 59"/>
                  <a:gd name="T83" fmla="*/ 26 h 133"/>
                  <a:gd name="T84" fmla="*/ 19 w 59"/>
                  <a:gd name="T85" fmla="*/ 19 h 133"/>
                  <a:gd name="T86" fmla="*/ 26 w 59"/>
                  <a:gd name="T87" fmla="*/ 9 h 133"/>
                  <a:gd name="T88" fmla="*/ 32 w 59"/>
                  <a:gd name="T89" fmla="*/ 0 h 133"/>
                  <a:gd name="T90" fmla="*/ 32 w 59"/>
                  <a:gd name="T91"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9" h="133">
                    <a:moveTo>
                      <a:pt x="32" y="0"/>
                    </a:moveTo>
                    <a:lnTo>
                      <a:pt x="40" y="4"/>
                    </a:lnTo>
                    <a:lnTo>
                      <a:pt x="45" y="9"/>
                    </a:lnTo>
                    <a:lnTo>
                      <a:pt x="49" y="15"/>
                    </a:lnTo>
                    <a:lnTo>
                      <a:pt x="53" y="23"/>
                    </a:lnTo>
                    <a:lnTo>
                      <a:pt x="55" y="30"/>
                    </a:lnTo>
                    <a:lnTo>
                      <a:pt x="57" y="38"/>
                    </a:lnTo>
                    <a:lnTo>
                      <a:pt x="57" y="45"/>
                    </a:lnTo>
                    <a:lnTo>
                      <a:pt x="59" y="53"/>
                    </a:lnTo>
                    <a:lnTo>
                      <a:pt x="55" y="63"/>
                    </a:lnTo>
                    <a:lnTo>
                      <a:pt x="53" y="72"/>
                    </a:lnTo>
                    <a:lnTo>
                      <a:pt x="51" y="76"/>
                    </a:lnTo>
                    <a:lnTo>
                      <a:pt x="49" y="82"/>
                    </a:lnTo>
                    <a:lnTo>
                      <a:pt x="47" y="87"/>
                    </a:lnTo>
                    <a:lnTo>
                      <a:pt x="47" y="93"/>
                    </a:lnTo>
                    <a:lnTo>
                      <a:pt x="43" y="99"/>
                    </a:lnTo>
                    <a:lnTo>
                      <a:pt x="40" y="106"/>
                    </a:lnTo>
                    <a:lnTo>
                      <a:pt x="36" y="114"/>
                    </a:lnTo>
                    <a:lnTo>
                      <a:pt x="30" y="120"/>
                    </a:lnTo>
                    <a:lnTo>
                      <a:pt x="26" y="125"/>
                    </a:lnTo>
                    <a:lnTo>
                      <a:pt x="23" y="129"/>
                    </a:lnTo>
                    <a:lnTo>
                      <a:pt x="19" y="131"/>
                    </a:lnTo>
                    <a:lnTo>
                      <a:pt x="15" y="133"/>
                    </a:lnTo>
                    <a:lnTo>
                      <a:pt x="11" y="131"/>
                    </a:lnTo>
                    <a:lnTo>
                      <a:pt x="7" y="131"/>
                    </a:lnTo>
                    <a:lnTo>
                      <a:pt x="5" y="127"/>
                    </a:lnTo>
                    <a:lnTo>
                      <a:pt x="4" y="121"/>
                    </a:lnTo>
                    <a:lnTo>
                      <a:pt x="2" y="118"/>
                    </a:lnTo>
                    <a:lnTo>
                      <a:pt x="0" y="114"/>
                    </a:lnTo>
                    <a:lnTo>
                      <a:pt x="0" y="108"/>
                    </a:lnTo>
                    <a:lnTo>
                      <a:pt x="0" y="102"/>
                    </a:lnTo>
                    <a:lnTo>
                      <a:pt x="0" y="97"/>
                    </a:lnTo>
                    <a:lnTo>
                      <a:pt x="0" y="91"/>
                    </a:lnTo>
                    <a:lnTo>
                      <a:pt x="0" y="83"/>
                    </a:lnTo>
                    <a:lnTo>
                      <a:pt x="2" y="76"/>
                    </a:lnTo>
                    <a:lnTo>
                      <a:pt x="0" y="68"/>
                    </a:lnTo>
                    <a:lnTo>
                      <a:pt x="0" y="63"/>
                    </a:lnTo>
                    <a:lnTo>
                      <a:pt x="0" y="59"/>
                    </a:lnTo>
                    <a:lnTo>
                      <a:pt x="2" y="53"/>
                    </a:lnTo>
                    <a:lnTo>
                      <a:pt x="4" y="44"/>
                    </a:lnTo>
                    <a:lnTo>
                      <a:pt x="9" y="34"/>
                    </a:lnTo>
                    <a:lnTo>
                      <a:pt x="13" y="26"/>
                    </a:lnTo>
                    <a:lnTo>
                      <a:pt x="19" y="19"/>
                    </a:lnTo>
                    <a:lnTo>
                      <a:pt x="26" y="9"/>
                    </a:lnTo>
                    <a:lnTo>
                      <a:pt x="32" y="0"/>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22" name="Freeform 106"/>
              <p:cNvSpPr>
                <a:spLocks noChangeAspect="1"/>
              </p:cNvSpPr>
              <p:nvPr/>
            </p:nvSpPr>
            <p:spPr bwMode="auto">
              <a:xfrm>
                <a:off x="2521" y="2428"/>
                <a:ext cx="13" cy="45"/>
              </a:xfrm>
              <a:custGeom>
                <a:avLst/>
                <a:gdLst>
                  <a:gd name="T0" fmla="*/ 4 w 25"/>
                  <a:gd name="T1" fmla="*/ 0 h 89"/>
                  <a:gd name="T2" fmla="*/ 4 w 25"/>
                  <a:gd name="T3" fmla="*/ 6 h 89"/>
                  <a:gd name="T4" fmla="*/ 6 w 25"/>
                  <a:gd name="T5" fmla="*/ 11 h 89"/>
                  <a:gd name="T6" fmla="*/ 8 w 25"/>
                  <a:gd name="T7" fmla="*/ 17 h 89"/>
                  <a:gd name="T8" fmla="*/ 10 w 25"/>
                  <a:gd name="T9" fmla="*/ 23 h 89"/>
                  <a:gd name="T10" fmla="*/ 10 w 25"/>
                  <a:gd name="T11" fmla="*/ 27 h 89"/>
                  <a:gd name="T12" fmla="*/ 12 w 25"/>
                  <a:gd name="T13" fmla="*/ 32 h 89"/>
                  <a:gd name="T14" fmla="*/ 14 w 25"/>
                  <a:gd name="T15" fmla="*/ 38 h 89"/>
                  <a:gd name="T16" fmla="*/ 14 w 25"/>
                  <a:gd name="T17" fmla="*/ 44 h 89"/>
                  <a:gd name="T18" fmla="*/ 16 w 25"/>
                  <a:gd name="T19" fmla="*/ 48 h 89"/>
                  <a:gd name="T20" fmla="*/ 17 w 25"/>
                  <a:gd name="T21" fmla="*/ 53 h 89"/>
                  <a:gd name="T22" fmla="*/ 19 w 25"/>
                  <a:gd name="T23" fmla="*/ 59 h 89"/>
                  <a:gd name="T24" fmla="*/ 21 w 25"/>
                  <a:gd name="T25" fmla="*/ 65 h 89"/>
                  <a:gd name="T26" fmla="*/ 23 w 25"/>
                  <a:gd name="T27" fmla="*/ 70 h 89"/>
                  <a:gd name="T28" fmla="*/ 23 w 25"/>
                  <a:gd name="T29" fmla="*/ 76 h 89"/>
                  <a:gd name="T30" fmla="*/ 23 w 25"/>
                  <a:gd name="T31" fmla="*/ 82 h 89"/>
                  <a:gd name="T32" fmla="*/ 25 w 25"/>
                  <a:gd name="T33" fmla="*/ 89 h 89"/>
                  <a:gd name="T34" fmla="*/ 21 w 25"/>
                  <a:gd name="T35" fmla="*/ 89 h 89"/>
                  <a:gd name="T36" fmla="*/ 17 w 25"/>
                  <a:gd name="T37" fmla="*/ 89 h 89"/>
                  <a:gd name="T38" fmla="*/ 16 w 25"/>
                  <a:gd name="T39" fmla="*/ 82 h 89"/>
                  <a:gd name="T40" fmla="*/ 14 w 25"/>
                  <a:gd name="T41" fmla="*/ 76 h 89"/>
                  <a:gd name="T42" fmla="*/ 12 w 25"/>
                  <a:gd name="T43" fmla="*/ 68 h 89"/>
                  <a:gd name="T44" fmla="*/ 10 w 25"/>
                  <a:gd name="T45" fmla="*/ 63 h 89"/>
                  <a:gd name="T46" fmla="*/ 8 w 25"/>
                  <a:gd name="T47" fmla="*/ 55 h 89"/>
                  <a:gd name="T48" fmla="*/ 6 w 25"/>
                  <a:gd name="T49" fmla="*/ 49 h 89"/>
                  <a:gd name="T50" fmla="*/ 4 w 25"/>
                  <a:gd name="T51" fmla="*/ 42 h 89"/>
                  <a:gd name="T52" fmla="*/ 4 w 25"/>
                  <a:gd name="T53" fmla="*/ 36 h 89"/>
                  <a:gd name="T54" fmla="*/ 0 w 25"/>
                  <a:gd name="T55" fmla="*/ 27 h 89"/>
                  <a:gd name="T56" fmla="*/ 0 w 25"/>
                  <a:gd name="T57" fmla="*/ 19 h 89"/>
                  <a:gd name="T58" fmla="*/ 0 w 25"/>
                  <a:gd name="T59" fmla="*/ 10 h 89"/>
                  <a:gd name="T60" fmla="*/ 4 w 25"/>
                  <a:gd name="T61" fmla="*/ 0 h 89"/>
                  <a:gd name="T62" fmla="*/ 4 w 25"/>
                  <a:gd name="T63"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 h="89">
                    <a:moveTo>
                      <a:pt x="4" y="0"/>
                    </a:moveTo>
                    <a:lnTo>
                      <a:pt x="4" y="6"/>
                    </a:lnTo>
                    <a:lnTo>
                      <a:pt x="6" y="11"/>
                    </a:lnTo>
                    <a:lnTo>
                      <a:pt x="8" y="17"/>
                    </a:lnTo>
                    <a:lnTo>
                      <a:pt x="10" y="23"/>
                    </a:lnTo>
                    <a:lnTo>
                      <a:pt x="10" y="27"/>
                    </a:lnTo>
                    <a:lnTo>
                      <a:pt x="12" y="32"/>
                    </a:lnTo>
                    <a:lnTo>
                      <a:pt x="14" y="38"/>
                    </a:lnTo>
                    <a:lnTo>
                      <a:pt x="14" y="44"/>
                    </a:lnTo>
                    <a:lnTo>
                      <a:pt x="16" y="48"/>
                    </a:lnTo>
                    <a:lnTo>
                      <a:pt x="17" y="53"/>
                    </a:lnTo>
                    <a:lnTo>
                      <a:pt x="19" y="59"/>
                    </a:lnTo>
                    <a:lnTo>
                      <a:pt x="21" y="65"/>
                    </a:lnTo>
                    <a:lnTo>
                      <a:pt x="23" y="70"/>
                    </a:lnTo>
                    <a:lnTo>
                      <a:pt x="23" y="76"/>
                    </a:lnTo>
                    <a:lnTo>
                      <a:pt x="23" y="82"/>
                    </a:lnTo>
                    <a:lnTo>
                      <a:pt x="25" y="89"/>
                    </a:lnTo>
                    <a:lnTo>
                      <a:pt x="21" y="89"/>
                    </a:lnTo>
                    <a:lnTo>
                      <a:pt x="17" y="89"/>
                    </a:lnTo>
                    <a:lnTo>
                      <a:pt x="16" y="82"/>
                    </a:lnTo>
                    <a:lnTo>
                      <a:pt x="14" y="76"/>
                    </a:lnTo>
                    <a:lnTo>
                      <a:pt x="12" y="68"/>
                    </a:lnTo>
                    <a:lnTo>
                      <a:pt x="10" y="63"/>
                    </a:lnTo>
                    <a:lnTo>
                      <a:pt x="8" y="55"/>
                    </a:lnTo>
                    <a:lnTo>
                      <a:pt x="6" y="49"/>
                    </a:lnTo>
                    <a:lnTo>
                      <a:pt x="4" y="42"/>
                    </a:lnTo>
                    <a:lnTo>
                      <a:pt x="4" y="36"/>
                    </a:lnTo>
                    <a:lnTo>
                      <a:pt x="0" y="27"/>
                    </a:lnTo>
                    <a:lnTo>
                      <a:pt x="0" y="19"/>
                    </a:lnTo>
                    <a:lnTo>
                      <a:pt x="0" y="10"/>
                    </a:lnTo>
                    <a:lnTo>
                      <a:pt x="4" y="0"/>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23" name="Freeform 107"/>
              <p:cNvSpPr>
                <a:spLocks noChangeAspect="1"/>
              </p:cNvSpPr>
              <p:nvPr/>
            </p:nvSpPr>
            <p:spPr bwMode="auto">
              <a:xfrm>
                <a:off x="3239" y="2464"/>
                <a:ext cx="57" cy="267"/>
              </a:xfrm>
              <a:custGeom>
                <a:avLst/>
                <a:gdLst>
                  <a:gd name="T0" fmla="*/ 106 w 114"/>
                  <a:gd name="T1" fmla="*/ 0 h 534"/>
                  <a:gd name="T2" fmla="*/ 112 w 114"/>
                  <a:gd name="T3" fmla="*/ 14 h 534"/>
                  <a:gd name="T4" fmla="*/ 114 w 114"/>
                  <a:gd name="T5" fmla="*/ 31 h 534"/>
                  <a:gd name="T6" fmla="*/ 114 w 114"/>
                  <a:gd name="T7" fmla="*/ 46 h 534"/>
                  <a:gd name="T8" fmla="*/ 112 w 114"/>
                  <a:gd name="T9" fmla="*/ 63 h 534"/>
                  <a:gd name="T10" fmla="*/ 106 w 114"/>
                  <a:gd name="T11" fmla="*/ 80 h 534"/>
                  <a:gd name="T12" fmla="*/ 98 w 114"/>
                  <a:gd name="T13" fmla="*/ 97 h 534"/>
                  <a:gd name="T14" fmla="*/ 89 w 114"/>
                  <a:gd name="T15" fmla="*/ 114 h 534"/>
                  <a:gd name="T16" fmla="*/ 81 w 114"/>
                  <a:gd name="T17" fmla="*/ 135 h 534"/>
                  <a:gd name="T18" fmla="*/ 72 w 114"/>
                  <a:gd name="T19" fmla="*/ 152 h 534"/>
                  <a:gd name="T20" fmla="*/ 64 w 114"/>
                  <a:gd name="T21" fmla="*/ 173 h 534"/>
                  <a:gd name="T22" fmla="*/ 57 w 114"/>
                  <a:gd name="T23" fmla="*/ 190 h 534"/>
                  <a:gd name="T24" fmla="*/ 51 w 114"/>
                  <a:gd name="T25" fmla="*/ 211 h 534"/>
                  <a:gd name="T26" fmla="*/ 45 w 114"/>
                  <a:gd name="T27" fmla="*/ 230 h 534"/>
                  <a:gd name="T28" fmla="*/ 43 w 114"/>
                  <a:gd name="T29" fmla="*/ 251 h 534"/>
                  <a:gd name="T30" fmla="*/ 45 w 114"/>
                  <a:gd name="T31" fmla="*/ 272 h 534"/>
                  <a:gd name="T32" fmla="*/ 49 w 114"/>
                  <a:gd name="T33" fmla="*/ 291 h 534"/>
                  <a:gd name="T34" fmla="*/ 47 w 114"/>
                  <a:gd name="T35" fmla="*/ 308 h 534"/>
                  <a:gd name="T36" fmla="*/ 47 w 114"/>
                  <a:gd name="T37" fmla="*/ 323 h 534"/>
                  <a:gd name="T38" fmla="*/ 45 w 114"/>
                  <a:gd name="T39" fmla="*/ 339 h 534"/>
                  <a:gd name="T40" fmla="*/ 45 w 114"/>
                  <a:gd name="T41" fmla="*/ 356 h 534"/>
                  <a:gd name="T42" fmla="*/ 45 w 114"/>
                  <a:gd name="T43" fmla="*/ 369 h 534"/>
                  <a:gd name="T44" fmla="*/ 43 w 114"/>
                  <a:gd name="T45" fmla="*/ 384 h 534"/>
                  <a:gd name="T46" fmla="*/ 43 w 114"/>
                  <a:gd name="T47" fmla="*/ 399 h 534"/>
                  <a:gd name="T48" fmla="*/ 43 w 114"/>
                  <a:gd name="T49" fmla="*/ 415 h 534"/>
                  <a:gd name="T50" fmla="*/ 41 w 114"/>
                  <a:gd name="T51" fmla="*/ 430 h 534"/>
                  <a:gd name="T52" fmla="*/ 41 w 114"/>
                  <a:gd name="T53" fmla="*/ 445 h 534"/>
                  <a:gd name="T54" fmla="*/ 41 w 114"/>
                  <a:gd name="T55" fmla="*/ 458 h 534"/>
                  <a:gd name="T56" fmla="*/ 43 w 114"/>
                  <a:gd name="T57" fmla="*/ 474 h 534"/>
                  <a:gd name="T58" fmla="*/ 43 w 114"/>
                  <a:gd name="T59" fmla="*/ 489 h 534"/>
                  <a:gd name="T60" fmla="*/ 45 w 114"/>
                  <a:gd name="T61" fmla="*/ 502 h 534"/>
                  <a:gd name="T62" fmla="*/ 47 w 114"/>
                  <a:gd name="T63" fmla="*/ 517 h 534"/>
                  <a:gd name="T64" fmla="*/ 49 w 114"/>
                  <a:gd name="T65" fmla="*/ 534 h 534"/>
                  <a:gd name="T66" fmla="*/ 40 w 114"/>
                  <a:gd name="T67" fmla="*/ 502 h 534"/>
                  <a:gd name="T68" fmla="*/ 30 w 114"/>
                  <a:gd name="T69" fmla="*/ 470 h 534"/>
                  <a:gd name="T70" fmla="*/ 22 w 114"/>
                  <a:gd name="T71" fmla="*/ 437 h 534"/>
                  <a:gd name="T72" fmla="*/ 15 w 114"/>
                  <a:gd name="T73" fmla="*/ 403 h 534"/>
                  <a:gd name="T74" fmla="*/ 9 w 114"/>
                  <a:gd name="T75" fmla="*/ 365 h 534"/>
                  <a:gd name="T76" fmla="*/ 3 w 114"/>
                  <a:gd name="T77" fmla="*/ 329 h 534"/>
                  <a:gd name="T78" fmla="*/ 0 w 114"/>
                  <a:gd name="T79" fmla="*/ 291 h 534"/>
                  <a:gd name="T80" fmla="*/ 0 w 114"/>
                  <a:gd name="T81" fmla="*/ 257 h 534"/>
                  <a:gd name="T82" fmla="*/ 2 w 114"/>
                  <a:gd name="T83" fmla="*/ 219 h 534"/>
                  <a:gd name="T84" fmla="*/ 5 w 114"/>
                  <a:gd name="T85" fmla="*/ 183 h 534"/>
                  <a:gd name="T86" fmla="*/ 11 w 114"/>
                  <a:gd name="T87" fmla="*/ 147 h 534"/>
                  <a:gd name="T88" fmla="*/ 22 w 114"/>
                  <a:gd name="T89" fmla="*/ 112 h 534"/>
                  <a:gd name="T90" fmla="*/ 36 w 114"/>
                  <a:gd name="T91" fmla="*/ 80 h 534"/>
                  <a:gd name="T92" fmla="*/ 55 w 114"/>
                  <a:gd name="T93" fmla="*/ 52 h 534"/>
                  <a:gd name="T94" fmla="*/ 76 w 114"/>
                  <a:gd name="T95" fmla="*/ 23 h 534"/>
                  <a:gd name="T96" fmla="*/ 106 w 114"/>
                  <a:gd name="T97" fmla="*/ 0 h 534"/>
                  <a:gd name="T98" fmla="*/ 106 w 114"/>
                  <a:gd name="T99"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 h="534">
                    <a:moveTo>
                      <a:pt x="106" y="0"/>
                    </a:moveTo>
                    <a:lnTo>
                      <a:pt x="112" y="14"/>
                    </a:lnTo>
                    <a:lnTo>
                      <a:pt x="114" y="31"/>
                    </a:lnTo>
                    <a:lnTo>
                      <a:pt x="114" y="46"/>
                    </a:lnTo>
                    <a:lnTo>
                      <a:pt x="112" y="63"/>
                    </a:lnTo>
                    <a:lnTo>
                      <a:pt x="106" y="80"/>
                    </a:lnTo>
                    <a:lnTo>
                      <a:pt x="98" y="97"/>
                    </a:lnTo>
                    <a:lnTo>
                      <a:pt x="89" y="114"/>
                    </a:lnTo>
                    <a:lnTo>
                      <a:pt x="81" y="135"/>
                    </a:lnTo>
                    <a:lnTo>
                      <a:pt x="72" y="152"/>
                    </a:lnTo>
                    <a:lnTo>
                      <a:pt x="64" y="173"/>
                    </a:lnTo>
                    <a:lnTo>
                      <a:pt x="57" y="190"/>
                    </a:lnTo>
                    <a:lnTo>
                      <a:pt x="51" y="211"/>
                    </a:lnTo>
                    <a:lnTo>
                      <a:pt x="45" y="230"/>
                    </a:lnTo>
                    <a:lnTo>
                      <a:pt x="43" y="251"/>
                    </a:lnTo>
                    <a:lnTo>
                      <a:pt x="45" y="272"/>
                    </a:lnTo>
                    <a:lnTo>
                      <a:pt x="49" y="291"/>
                    </a:lnTo>
                    <a:lnTo>
                      <a:pt x="47" y="308"/>
                    </a:lnTo>
                    <a:lnTo>
                      <a:pt x="47" y="323"/>
                    </a:lnTo>
                    <a:lnTo>
                      <a:pt x="45" y="339"/>
                    </a:lnTo>
                    <a:lnTo>
                      <a:pt x="45" y="356"/>
                    </a:lnTo>
                    <a:lnTo>
                      <a:pt x="45" y="369"/>
                    </a:lnTo>
                    <a:lnTo>
                      <a:pt x="43" y="384"/>
                    </a:lnTo>
                    <a:lnTo>
                      <a:pt x="43" y="399"/>
                    </a:lnTo>
                    <a:lnTo>
                      <a:pt x="43" y="415"/>
                    </a:lnTo>
                    <a:lnTo>
                      <a:pt x="41" y="430"/>
                    </a:lnTo>
                    <a:lnTo>
                      <a:pt x="41" y="445"/>
                    </a:lnTo>
                    <a:lnTo>
                      <a:pt x="41" y="458"/>
                    </a:lnTo>
                    <a:lnTo>
                      <a:pt x="43" y="474"/>
                    </a:lnTo>
                    <a:lnTo>
                      <a:pt x="43" y="489"/>
                    </a:lnTo>
                    <a:lnTo>
                      <a:pt x="45" y="502"/>
                    </a:lnTo>
                    <a:lnTo>
                      <a:pt x="47" y="517"/>
                    </a:lnTo>
                    <a:lnTo>
                      <a:pt x="49" y="534"/>
                    </a:lnTo>
                    <a:lnTo>
                      <a:pt x="40" y="502"/>
                    </a:lnTo>
                    <a:lnTo>
                      <a:pt x="30" y="470"/>
                    </a:lnTo>
                    <a:lnTo>
                      <a:pt x="22" y="437"/>
                    </a:lnTo>
                    <a:lnTo>
                      <a:pt x="15" y="403"/>
                    </a:lnTo>
                    <a:lnTo>
                      <a:pt x="9" y="365"/>
                    </a:lnTo>
                    <a:lnTo>
                      <a:pt x="3" y="329"/>
                    </a:lnTo>
                    <a:lnTo>
                      <a:pt x="0" y="291"/>
                    </a:lnTo>
                    <a:lnTo>
                      <a:pt x="0" y="257"/>
                    </a:lnTo>
                    <a:lnTo>
                      <a:pt x="2" y="219"/>
                    </a:lnTo>
                    <a:lnTo>
                      <a:pt x="5" y="183"/>
                    </a:lnTo>
                    <a:lnTo>
                      <a:pt x="11" y="147"/>
                    </a:lnTo>
                    <a:lnTo>
                      <a:pt x="22" y="112"/>
                    </a:lnTo>
                    <a:lnTo>
                      <a:pt x="36" y="80"/>
                    </a:lnTo>
                    <a:lnTo>
                      <a:pt x="55" y="52"/>
                    </a:lnTo>
                    <a:lnTo>
                      <a:pt x="76" y="23"/>
                    </a:lnTo>
                    <a:lnTo>
                      <a:pt x="106" y="0"/>
                    </a:lnTo>
                    <a:lnTo>
                      <a:pt x="10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24" name="Freeform 108"/>
              <p:cNvSpPr>
                <a:spLocks noChangeAspect="1"/>
              </p:cNvSpPr>
              <p:nvPr/>
            </p:nvSpPr>
            <p:spPr bwMode="auto">
              <a:xfrm>
                <a:off x="3340" y="2473"/>
                <a:ext cx="26" cy="19"/>
              </a:xfrm>
              <a:custGeom>
                <a:avLst/>
                <a:gdLst>
                  <a:gd name="T0" fmla="*/ 29 w 53"/>
                  <a:gd name="T1" fmla="*/ 0 h 38"/>
                  <a:gd name="T2" fmla="*/ 38 w 53"/>
                  <a:gd name="T3" fmla="*/ 2 h 38"/>
                  <a:gd name="T4" fmla="*/ 46 w 53"/>
                  <a:gd name="T5" fmla="*/ 6 h 38"/>
                  <a:gd name="T6" fmla="*/ 50 w 53"/>
                  <a:gd name="T7" fmla="*/ 8 h 38"/>
                  <a:gd name="T8" fmla="*/ 53 w 53"/>
                  <a:gd name="T9" fmla="*/ 14 h 38"/>
                  <a:gd name="T10" fmla="*/ 51 w 53"/>
                  <a:gd name="T11" fmla="*/ 19 h 38"/>
                  <a:gd name="T12" fmla="*/ 48 w 53"/>
                  <a:gd name="T13" fmla="*/ 25 h 38"/>
                  <a:gd name="T14" fmla="*/ 42 w 53"/>
                  <a:gd name="T15" fmla="*/ 27 h 38"/>
                  <a:gd name="T16" fmla="*/ 38 w 53"/>
                  <a:gd name="T17" fmla="*/ 31 h 38"/>
                  <a:gd name="T18" fmla="*/ 31 w 53"/>
                  <a:gd name="T19" fmla="*/ 33 h 38"/>
                  <a:gd name="T20" fmla="*/ 25 w 53"/>
                  <a:gd name="T21" fmla="*/ 37 h 38"/>
                  <a:gd name="T22" fmla="*/ 17 w 53"/>
                  <a:gd name="T23" fmla="*/ 38 h 38"/>
                  <a:gd name="T24" fmla="*/ 12 w 53"/>
                  <a:gd name="T25" fmla="*/ 38 h 38"/>
                  <a:gd name="T26" fmla="*/ 6 w 53"/>
                  <a:gd name="T27" fmla="*/ 38 h 38"/>
                  <a:gd name="T28" fmla="*/ 4 w 53"/>
                  <a:gd name="T29" fmla="*/ 38 h 38"/>
                  <a:gd name="T30" fmla="*/ 0 w 53"/>
                  <a:gd name="T31" fmla="*/ 35 h 38"/>
                  <a:gd name="T32" fmla="*/ 2 w 53"/>
                  <a:gd name="T33" fmla="*/ 31 h 38"/>
                  <a:gd name="T34" fmla="*/ 4 w 53"/>
                  <a:gd name="T35" fmla="*/ 25 h 38"/>
                  <a:gd name="T36" fmla="*/ 12 w 53"/>
                  <a:gd name="T37" fmla="*/ 19 h 38"/>
                  <a:gd name="T38" fmla="*/ 13 w 53"/>
                  <a:gd name="T39" fmla="*/ 14 h 38"/>
                  <a:gd name="T40" fmla="*/ 19 w 53"/>
                  <a:gd name="T41" fmla="*/ 10 h 38"/>
                  <a:gd name="T42" fmla="*/ 23 w 53"/>
                  <a:gd name="T43" fmla="*/ 4 h 38"/>
                  <a:gd name="T44" fmla="*/ 29 w 53"/>
                  <a:gd name="T45" fmla="*/ 0 h 38"/>
                  <a:gd name="T46" fmla="*/ 29 w 53"/>
                  <a:gd name="T4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38">
                    <a:moveTo>
                      <a:pt x="29" y="0"/>
                    </a:moveTo>
                    <a:lnTo>
                      <a:pt x="38" y="2"/>
                    </a:lnTo>
                    <a:lnTo>
                      <a:pt x="46" y="6"/>
                    </a:lnTo>
                    <a:lnTo>
                      <a:pt x="50" y="8"/>
                    </a:lnTo>
                    <a:lnTo>
                      <a:pt x="53" y="14"/>
                    </a:lnTo>
                    <a:lnTo>
                      <a:pt x="51" y="19"/>
                    </a:lnTo>
                    <a:lnTo>
                      <a:pt x="48" y="25"/>
                    </a:lnTo>
                    <a:lnTo>
                      <a:pt x="42" y="27"/>
                    </a:lnTo>
                    <a:lnTo>
                      <a:pt x="38" y="31"/>
                    </a:lnTo>
                    <a:lnTo>
                      <a:pt x="31" y="33"/>
                    </a:lnTo>
                    <a:lnTo>
                      <a:pt x="25" y="37"/>
                    </a:lnTo>
                    <a:lnTo>
                      <a:pt x="17" y="38"/>
                    </a:lnTo>
                    <a:lnTo>
                      <a:pt x="12" y="38"/>
                    </a:lnTo>
                    <a:lnTo>
                      <a:pt x="6" y="38"/>
                    </a:lnTo>
                    <a:lnTo>
                      <a:pt x="4" y="38"/>
                    </a:lnTo>
                    <a:lnTo>
                      <a:pt x="0" y="35"/>
                    </a:lnTo>
                    <a:lnTo>
                      <a:pt x="2" y="31"/>
                    </a:lnTo>
                    <a:lnTo>
                      <a:pt x="4" y="25"/>
                    </a:lnTo>
                    <a:lnTo>
                      <a:pt x="12" y="19"/>
                    </a:lnTo>
                    <a:lnTo>
                      <a:pt x="13" y="14"/>
                    </a:lnTo>
                    <a:lnTo>
                      <a:pt x="19" y="10"/>
                    </a:lnTo>
                    <a:lnTo>
                      <a:pt x="23" y="4"/>
                    </a:lnTo>
                    <a:lnTo>
                      <a:pt x="29" y="0"/>
                    </a:lnTo>
                    <a:lnTo>
                      <a:pt x="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25" name="Freeform 109"/>
              <p:cNvSpPr>
                <a:spLocks noChangeAspect="1"/>
              </p:cNvSpPr>
              <p:nvPr/>
            </p:nvSpPr>
            <p:spPr bwMode="auto">
              <a:xfrm>
                <a:off x="2818" y="2499"/>
                <a:ext cx="16" cy="56"/>
              </a:xfrm>
              <a:custGeom>
                <a:avLst/>
                <a:gdLst>
                  <a:gd name="T0" fmla="*/ 33 w 33"/>
                  <a:gd name="T1" fmla="*/ 0 h 112"/>
                  <a:gd name="T2" fmla="*/ 31 w 33"/>
                  <a:gd name="T3" fmla="*/ 9 h 112"/>
                  <a:gd name="T4" fmla="*/ 29 w 33"/>
                  <a:gd name="T5" fmla="*/ 21 h 112"/>
                  <a:gd name="T6" fmla="*/ 27 w 33"/>
                  <a:gd name="T7" fmla="*/ 32 h 112"/>
                  <a:gd name="T8" fmla="*/ 25 w 33"/>
                  <a:gd name="T9" fmla="*/ 47 h 112"/>
                  <a:gd name="T10" fmla="*/ 23 w 33"/>
                  <a:gd name="T11" fmla="*/ 59 h 112"/>
                  <a:gd name="T12" fmla="*/ 21 w 33"/>
                  <a:gd name="T13" fmla="*/ 72 h 112"/>
                  <a:gd name="T14" fmla="*/ 19 w 33"/>
                  <a:gd name="T15" fmla="*/ 83 h 112"/>
                  <a:gd name="T16" fmla="*/ 18 w 33"/>
                  <a:gd name="T17" fmla="*/ 97 h 112"/>
                  <a:gd name="T18" fmla="*/ 16 w 33"/>
                  <a:gd name="T19" fmla="*/ 104 h 112"/>
                  <a:gd name="T20" fmla="*/ 12 w 33"/>
                  <a:gd name="T21" fmla="*/ 110 h 112"/>
                  <a:gd name="T22" fmla="*/ 10 w 33"/>
                  <a:gd name="T23" fmla="*/ 112 h 112"/>
                  <a:gd name="T24" fmla="*/ 8 w 33"/>
                  <a:gd name="T25" fmla="*/ 110 h 112"/>
                  <a:gd name="T26" fmla="*/ 4 w 33"/>
                  <a:gd name="T27" fmla="*/ 104 h 112"/>
                  <a:gd name="T28" fmla="*/ 2 w 33"/>
                  <a:gd name="T29" fmla="*/ 95 h 112"/>
                  <a:gd name="T30" fmla="*/ 0 w 33"/>
                  <a:gd name="T31" fmla="*/ 78 h 112"/>
                  <a:gd name="T32" fmla="*/ 0 w 33"/>
                  <a:gd name="T33" fmla="*/ 57 h 112"/>
                  <a:gd name="T34" fmla="*/ 2 w 33"/>
                  <a:gd name="T35" fmla="*/ 49 h 112"/>
                  <a:gd name="T36" fmla="*/ 8 w 33"/>
                  <a:gd name="T37" fmla="*/ 41 h 112"/>
                  <a:gd name="T38" fmla="*/ 10 w 33"/>
                  <a:gd name="T39" fmla="*/ 34 h 112"/>
                  <a:gd name="T40" fmla="*/ 16 w 33"/>
                  <a:gd name="T41" fmla="*/ 26 h 112"/>
                  <a:gd name="T42" fmla="*/ 19 w 33"/>
                  <a:gd name="T43" fmla="*/ 17 h 112"/>
                  <a:gd name="T44" fmla="*/ 23 w 33"/>
                  <a:gd name="T45" fmla="*/ 11 h 112"/>
                  <a:gd name="T46" fmla="*/ 27 w 33"/>
                  <a:gd name="T47" fmla="*/ 5 h 112"/>
                  <a:gd name="T48" fmla="*/ 33 w 33"/>
                  <a:gd name="T49" fmla="*/ 0 h 112"/>
                  <a:gd name="T50" fmla="*/ 33 w 33"/>
                  <a:gd name="T5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 h="112">
                    <a:moveTo>
                      <a:pt x="33" y="0"/>
                    </a:moveTo>
                    <a:lnTo>
                      <a:pt x="31" y="9"/>
                    </a:lnTo>
                    <a:lnTo>
                      <a:pt x="29" y="21"/>
                    </a:lnTo>
                    <a:lnTo>
                      <a:pt x="27" y="32"/>
                    </a:lnTo>
                    <a:lnTo>
                      <a:pt x="25" y="47"/>
                    </a:lnTo>
                    <a:lnTo>
                      <a:pt x="23" y="59"/>
                    </a:lnTo>
                    <a:lnTo>
                      <a:pt x="21" y="72"/>
                    </a:lnTo>
                    <a:lnTo>
                      <a:pt x="19" y="83"/>
                    </a:lnTo>
                    <a:lnTo>
                      <a:pt x="18" y="97"/>
                    </a:lnTo>
                    <a:lnTo>
                      <a:pt x="16" y="104"/>
                    </a:lnTo>
                    <a:lnTo>
                      <a:pt x="12" y="110"/>
                    </a:lnTo>
                    <a:lnTo>
                      <a:pt x="10" y="112"/>
                    </a:lnTo>
                    <a:lnTo>
                      <a:pt x="8" y="110"/>
                    </a:lnTo>
                    <a:lnTo>
                      <a:pt x="4" y="104"/>
                    </a:lnTo>
                    <a:lnTo>
                      <a:pt x="2" y="95"/>
                    </a:lnTo>
                    <a:lnTo>
                      <a:pt x="0" y="78"/>
                    </a:lnTo>
                    <a:lnTo>
                      <a:pt x="0" y="57"/>
                    </a:lnTo>
                    <a:lnTo>
                      <a:pt x="2" y="49"/>
                    </a:lnTo>
                    <a:lnTo>
                      <a:pt x="8" y="41"/>
                    </a:lnTo>
                    <a:lnTo>
                      <a:pt x="10" y="34"/>
                    </a:lnTo>
                    <a:lnTo>
                      <a:pt x="16" y="26"/>
                    </a:lnTo>
                    <a:lnTo>
                      <a:pt x="19" y="17"/>
                    </a:lnTo>
                    <a:lnTo>
                      <a:pt x="23" y="11"/>
                    </a:lnTo>
                    <a:lnTo>
                      <a:pt x="27" y="5"/>
                    </a:lnTo>
                    <a:lnTo>
                      <a:pt x="33" y="0"/>
                    </a:lnTo>
                    <a:lnTo>
                      <a:pt x="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26" name="Freeform 110"/>
              <p:cNvSpPr>
                <a:spLocks noChangeAspect="1"/>
              </p:cNvSpPr>
              <p:nvPr/>
            </p:nvSpPr>
            <p:spPr bwMode="auto">
              <a:xfrm>
                <a:off x="3342" y="2509"/>
                <a:ext cx="39" cy="29"/>
              </a:xfrm>
              <a:custGeom>
                <a:avLst/>
                <a:gdLst>
                  <a:gd name="T0" fmla="*/ 59 w 78"/>
                  <a:gd name="T1" fmla="*/ 0 h 59"/>
                  <a:gd name="T2" fmla="*/ 66 w 78"/>
                  <a:gd name="T3" fmla="*/ 5 h 59"/>
                  <a:gd name="T4" fmla="*/ 72 w 78"/>
                  <a:gd name="T5" fmla="*/ 11 h 59"/>
                  <a:gd name="T6" fmla="*/ 76 w 78"/>
                  <a:gd name="T7" fmla="*/ 17 h 59"/>
                  <a:gd name="T8" fmla="*/ 78 w 78"/>
                  <a:gd name="T9" fmla="*/ 24 h 59"/>
                  <a:gd name="T10" fmla="*/ 78 w 78"/>
                  <a:gd name="T11" fmla="*/ 30 h 59"/>
                  <a:gd name="T12" fmla="*/ 76 w 78"/>
                  <a:gd name="T13" fmla="*/ 36 h 59"/>
                  <a:gd name="T14" fmla="*/ 74 w 78"/>
                  <a:gd name="T15" fmla="*/ 41 h 59"/>
                  <a:gd name="T16" fmla="*/ 68 w 78"/>
                  <a:gd name="T17" fmla="*/ 45 h 59"/>
                  <a:gd name="T18" fmla="*/ 63 w 78"/>
                  <a:gd name="T19" fmla="*/ 49 h 59"/>
                  <a:gd name="T20" fmla="*/ 59 w 78"/>
                  <a:gd name="T21" fmla="*/ 51 h 59"/>
                  <a:gd name="T22" fmla="*/ 51 w 78"/>
                  <a:gd name="T23" fmla="*/ 53 h 59"/>
                  <a:gd name="T24" fmla="*/ 45 w 78"/>
                  <a:gd name="T25" fmla="*/ 57 h 59"/>
                  <a:gd name="T26" fmla="*/ 38 w 78"/>
                  <a:gd name="T27" fmla="*/ 57 h 59"/>
                  <a:gd name="T28" fmla="*/ 30 w 78"/>
                  <a:gd name="T29" fmla="*/ 59 h 59"/>
                  <a:gd name="T30" fmla="*/ 21 w 78"/>
                  <a:gd name="T31" fmla="*/ 59 h 59"/>
                  <a:gd name="T32" fmla="*/ 15 w 78"/>
                  <a:gd name="T33" fmla="*/ 59 h 59"/>
                  <a:gd name="T34" fmla="*/ 6 w 78"/>
                  <a:gd name="T35" fmla="*/ 55 h 59"/>
                  <a:gd name="T36" fmla="*/ 2 w 78"/>
                  <a:gd name="T37" fmla="*/ 51 h 59"/>
                  <a:gd name="T38" fmla="*/ 0 w 78"/>
                  <a:gd name="T39" fmla="*/ 47 h 59"/>
                  <a:gd name="T40" fmla="*/ 2 w 78"/>
                  <a:gd name="T41" fmla="*/ 43 h 59"/>
                  <a:gd name="T42" fmla="*/ 4 w 78"/>
                  <a:gd name="T43" fmla="*/ 40 h 59"/>
                  <a:gd name="T44" fmla="*/ 9 w 78"/>
                  <a:gd name="T45" fmla="*/ 36 h 59"/>
                  <a:gd name="T46" fmla="*/ 11 w 78"/>
                  <a:gd name="T47" fmla="*/ 30 h 59"/>
                  <a:gd name="T48" fmla="*/ 17 w 78"/>
                  <a:gd name="T49" fmla="*/ 24 h 59"/>
                  <a:gd name="T50" fmla="*/ 23 w 78"/>
                  <a:gd name="T51" fmla="*/ 19 h 59"/>
                  <a:gd name="T52" fmla="*/ 30 w 78"/>
                  <a:gd name="T53" fmla="*/ 17 h 59"/>
                  <a:gd name="T54" fmla="*/ 38 w 78"/>
                  <a:gd name="T55" fmla="*/ 15 h 59"/>
                  <a:gd name="T56" fmla="*/ 45 w 78"/>
                  <a:gd name="T57" fmla="*/ 9 h 59"/>
                  <a:gd name="T58" fmla="*/ 51 w 78"/>
                  <a:gd name="T59" fmla="*/ 3 h 59"/>
                  <a:gd name="T60" fmla="*/ 59 w 78"/>
                  <a:gd name="T61" fmla="*/ 0 h 59"/>
                  <a:gd name="T62" fmla="*/ 59 w 78"/>
                  <a:gd name="T6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8" h="59">
                    <a:moveTo>
                      <a:pt x="59" y="0"/>
                    </a:moveTo>
                    <a:lnTo>
                      <a:pt x="66" y="5"/>
                    </a:lnTo>
                    <a:lnTo>
                      <a:pt x="72" y="11"/>
                    </a:lnTo>
                    <a:lnTo>
                      <a:pt x="76" y="17"/>
                    </a:lnTo>
                    <a:lnTo>
                      <a:pt x="78" y="24"/>
                    </a:lnTo>
                    <a:lnTo>
                      <a:pt x="78" y="30"/>
                    </a:lnTo>
                    <a:lnTo>
                      <a:pt x="76" y="36"/>
                    </a:lnTo>
                    <a:lnTo>
                      <a:pt x="74" y="41"/>
                    </a:lnTo>
                    <a:lnTo>
                      <a:pt x="68" y="45"/>
                    </a:lnTo>
                    <a:lnTo>
                      <a:pt x="63" y="49"/>
                    </a:lnTo>
                    <a:lnTo>
                      <a:pt x="59" y="51"/>
                    </a:lnTo>
                    <a:lnTo>
                      <a:pt x="51" y="53"/>
                    </a:lnTo>
                    <a:lnTo>
                      <a:pt x="45" y="57"/>
                    </a:lnTo>
                    <a:lnTo>
                      <a:pt x="38" y="57"/>
                    </a:lnTo>
                    <a:lnTo>
                      <a:pt x="30" y="59"/>
                    </a:lnTo>
                    <a:lnTo>
                      <a:pt x="21" y="59"/>
                    </a:lnTo>
                    <a:lnTo>
                      <a:pt x="15" y="59"/>
                    </a:lnTo>
                    <a:lnTo>
                      <a:pt x="6" y="55"/>
                    </a:lnTo>
                    <a:lnTo>
                      <a:pt x="2" y="51"/>
                    </a:lnTo>
                    <a:lnTo>
                      <a:pt x="0" y="47"/>
                    </a:lnTo>
                    <a:lnTo>
                      <a:pt x="2" y="43"/>
                    </a:lnTo>
                    <a:lnTo>
                      <a:pt x="4" y="40"/>
                    </a:lnTo>
                    <a:lnTo>
                      <a:pt x="9" y="36"/>
                    </a:lnTo>
                    <a:lnTo>
                      <a:pt x="11" y="30"/>
                    </a:lnTo>
                    <a:lnTo>
                      <a:pt x="17" y="24"/>
                    </a:lnTo>
                    <a:lnTo>
                      <a:pt x="23" y="19"/>
                    </a:lnTo>
                    <a:lnTo>
                      <a:pt x="30" y="17"/>
                    </a:lnTo>
                    <a:lnTo>
                      <a:pt x="38" y="15"/>
                    </a:lnTo>
                    <a:lnTo>
                      <a:pt x="45" y="9"/>
                    </a:lnTo>
                    <a:lnTo>
                      <a:pt x="51" y="3"/>
                    </a:lnTo>
                    <a:lnTo>
                      <a:pt x="59" y="0"/>
                    </a:lnTo>
                    <a:lnTo>
                      <a:pt x="5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27" name="Freeform 111"/>
              <p:cNvSpPr>
                <a:spLocks noChangeAspect="1"/>
              </p:cNvSpPr>
              <p:nvPr/>
            </p:nvSpPr>
            <p:spPr bwMode="auto">
              <a:xfrm>
                <a:off x="2573" y="2550"/>
                <a:ext cx="55" cy="65"/>
              </a:xfrm>
              <a:custGeom>
                <a:avLst/>
                <a:gdLst>
                  <a:gd name="T0" fmla="*/ 0 w 110"/>
                  <a:gd name="T1" fmla="*/ 0 h 132"/>
                  <a:gd name="T2" fmla="*/ 4 w 110"/>
                  <a:gd name="T3" fmla="*/ 6 h 132"/>
                  <a:gd name="T4" fmla="*/ 11 w 110"/>
                  <a:gd name="T5" fmla="*/ 14 h 132"/>
                  <a:gd name="T6" fmla="*/ 19 w 110"/>
                  <a:gd name="T7" fmla="*/ 21 h 132"/>
                  <a:gd name="T8" fmla="*/ 29 w 110"/>
                  <a:gd name="T9" fmla="*/ 29 h 132"/>
                  <a:gd name="T10" fmla="*/ 36 w 110"/>
                  <a:gd name="T11" fmla="*/ 38 h 132"/>
                  <a:gd name="T12" fmla="*/ 48 w 110"/>
                  <a:gd name="T13" fmla="*/ 46 h 132"/>
                  <a:gd name="T14" fmla="*/ 57 w 110"/>
                  <a:gd name="T15" fmla="*/ 54 h 132"/>
                  <a:gd name="T16" fmla="*/ 67 w 110"/>
                  <a:gd name="T17" fmla="*/ 63 h 132"/>
                  <a:gd name="T18" fmla="*/ 72 w 110"/>
                  <a:gd name="T19" fmla="*/ 71 h 132"/>
                  <a:gd name="T20" fmla="*/ 80 w 110"/>
                  <a:gd name="T21" fmla="*/ 80 h 132"/>
                  <a:gd name="T22" fmla="*/ 86 w 110"/>
                  <a:gd name="T23" fmla="*/ 88 h 132"/>
                  <a:gd name="T24" fmla="*/ 93 w 110"/>
                  <a:gd name="T25" fmla="*/ 95 h 132"/>
                  <a:gd name="T26" fmla="*/ 97 w 110"/>
                  <a:gd name="T27" fmla="*/ 105 h 132"/>
                  <a:gd name="T28" fmla="*/ 103 w 110"/>
                  <a:gd name="T29" fmla="*/ 113 h 132"/>
                  <a:gd name="T30" fmla="*/ 106 w 110"/>
                  <a:gd name="T31" fmla="*/ 122 h 132"/>
                  <a:gd name="T32" fmla="*/ 110 w 110"/>
                  <a:gd name="T33" fmla="*/ 132 h 132"/>
                  <a:gd name="T34" fmla="*/ 103 w 110"/>
                  <a:gd name="T35" fmla="*/ 128 h 132"/>
                  <a:gd name="T36" fmla="*/ 97 w 110"/>
                  <a:gd name="T37" fmla="*/ 124 h 132"/>
                  <a:gd name="T38" fmla="*/ 89 w 110"/>
                  <a:gd name="T39" fmla="*/ 120 h 132"/>
                  <a:gd name="T40" fmla="*/ 84 w 110"/>
                  <a:gd name="T41" fmla="*/ 116 h 132"/>
                  <a:gd name="T42" fmla="*/ 76 w 110"/>
                  <a:gd name="T43" fmla="*/ 113 h 132"/>
                  <a:gd name="T44" fmla="*/ 70 w 110"/>
                  <a:gd name="T45" fmla="*/ 107 h 132"/>
                  <a:gd name="T46" fmla="*/ 65 w 110"/>
                  <a:gd name="T47" fmla="*/ 101 h 132"/>
                  <a:gd name="T48" fmla="*/ 61 w 110"/>
                  <a:gd name="T49" fmla="*/ 95 h 132"/>
                  <a:gd name="T50" fmla="*/ 53 w 110"/>
                  <a:gd name="T51" fmla="*/ 90 h 132"/>
                  <a:gd name="T52" fmla="*/ 48 w 110"/>
                  <a:gd name="T53" fmla="*/ 84 h 132"/>
                  <a:gd name="T54" fmla="*/ 42 w 110"/>
                  <a:gd name="T55" fmla="*/ 78 h 132"/>
                  <a:gd name="T56" fmla="*/ 36 w 110"/>
                  <a:gd name="T57" fmla="*/ 73 h 132"/>
                  <a:gd name="T58" fmla="*/ 32 w 110"/>
                  <a:gd name="T59" fmla="*/ 67 h 132"/>
                  <a:gd name="T60" fmla="*/ 29 w 110"/>
                  <a:gd name="T61" fmla="*/ 61 h 132"/>
                  <a:gd name="T62" fmla="*/ 23 w 110"/>
                  <a:gd name="T63" fmla="*/ 55 h 132"/>
                  <a:gd name="T64" fmla="*/ 21 w 110"/>
                  <a:gd name="T65" fmla="*/ 50 h 132"/>
                  <a:gd name="T66" fmla="*/ 15 w 110"/>
                  <a:gd name="T67" fmla="*/ 44 h 132"/>
                  <a:gd name="T68" fmla="*/ 13 w 110"/>
                  <a:gd name="T69" fmla="*/ 38 h 132"/>
                  <a:gd name="T70" fmla="*/ 10 w 110"/>
                  <a:gd name="T71" fmla="*/ 31 h 132"/>
                  <a:gd name="T72" fmla="*/ 8 w 110"/>
                  <a:gd name="T73" fmla="*/ 25 h 132"/>
                  <a:gd name="T74" fmla="*/ 4 w 110"/>
                  <a:gd name="T75" fmla="*/ 17 h 132"/>
                  <a:gd name="T76" fmla="*/ 2 w 110"/>
                  <a:gd name="T77" fmla="*/ 12 h 132"/>
                  <a:gd name="T78" fmla="*/ 0 w 110"/>
                  <a:gd name="T79" fmla="*/ 6 h 132"/>
                  <a:gd name="T80" fmla="*/ 0 w 110"/>
                  <a:gd name="T81" fmla="*/ 0 h 132"/>
                  <a:gd name="T82" fmla="*/ 0 w 110"/>
                  <a:gd name="T8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132">
                    <a:moveTo>
                      <a:pt x="0" y="0"/>
                    </a:moveTo>
                    <a:lnTo>
                      <a:pt x="4" y="6"/>
                    </a:lnTo>
                    <a:lnTo>
                      <a:pt x="11" y="14"/>
                    </a:lnTo>
                    <a:lnTo>
                      <a:pt x="19" y="21"/>
                    </a:lnTo>
                    <a:lnTo>
                      <a:pt x="29" y="29"/>
                    </a:lnTo>
                    <a:lnTo>
                      <a:pt x="36" y="38"/>
                    </a:lnTo>
                    <a:lnTo>
                      <a:pt x="48" y="46"/>
                    </a:lnTo>
                    <a:lnTo>
                      <a:pt x="57" y="54"/>
                    </a:lnTo>
                    <a:lnTo>
                      <a:pt x="67" y="63"/>
                    </a:lnTo>
                    <a:lnTo>
                      <a:pt x="72" y="71"/>
                    </a:lnTo>
                    <a:lnTo>
                      <a:pt x="80" y="80"/>
                    </a:lnTo>
                    <a:lnTo>
                      <a:pt x="86" y="88"/>
                    </a:lnTo>
                    <a:lnTo>
                      <a:pt x="93" y="95"/>
                    </a:lnTo>
                    <a:lnTo>
                      <a:pt x="97" y="105"/>
                    </a:lnTo>
                    <a:lnTo>
                      <a:pt x="103" y="113"/>
                    </a:lnTo>
                    <a:lnTo>
                      <a:pt x="106" y="122"/>
                    </a:lnTo>
                    <a:lnTo>
                      <a:pt x="110" y="132"/>
                    </a:lnTo>
                    <a:lnTo>
                      <a:pt x="103" y="128"/>
                    </a:lnTo>
                    <a:lnTo>
                      <a:pt x="97" y="124"/>
                    </a:lnTo>
                    <a:lnTo>
                      <a:pt x="89" y="120"/>
                    </a:lnTo>
                    <a:lnTo>
                      <a:pt x="84" y="116"/>
                    </a:lnTo>
                    <a:lnTo>
                      <a:pt x="76" y="113"/>
                    </a:lnTo>
                    <a:lnTo>
                      <a:pt x="70" y="107"/>
                    </a:lnTo>
                    <a:lnTo>
                      <a:pt x="65" y="101"/>
                    </a:lnTo>
                    <a:lnTo>
                      <a:pt x="61" y="95"/>
                    </a:lnTo>
                    <a:lnTo>
                      <a:pt x="53" y="90"/>
                    </a:lnTo>
                    <a:lnTo>
                      <a:pt x="48" y="84"/>
                    </a:lnTo>
                    <a:lnTo>
                      <a:pt x="42" y="78"/>
                    </a:lnTo>
                    <a:lnTo>
                      <a:pt x="36" y="73"/>
                    </a:lnTo>
                    <a:lnTo>
                      <a:pt x="32" y="67"/>
                    </a:lnTo>
                    <a:lnTo>
                      <a:pt x="29" y="61"/>
                    </a:lnTo>
                    <a:lnTo>
                      <a:pt x="23" y="55"/>
                    </a:lnTo>
                    <a:lnTo>
                      <a:pt x="21" y="50"/>
                    </a:lnTo>
                    <a:lnTo>
                      <a:pt x="15" y="44"/>
                    </a:lnTo>
                    <a:lnTo>
                      <a:pt x="13" y="38"/>
                    </a:lnTo>
                    <a:lnTo>
                      <a:pt x="10" y="31"/>
                    </a:lnTo>
                    <a:lnTo>
                      <a:pt x="8" y="25"/>
                    </a:lnTo>
                    <a:lnTo>
                      <a:pt x="4" y="17"/>
                    </a:lnTo>
                    <a:lnTo>
                      <a:pt x="2" y="12"/>
                    </a:lnTo>
                    <a:lnTo>
                      <a:pt x="0" y="6"/>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28" name="Freeform 112"/>
              <p:cNvSpPr>
                <a:spLocks noChangeAspect="1"/>
              </p:cNvSpPr>
              <p:nvPr/>
            </p:nvSpPr>
            <p:spPr bwMode="auto">
              <a:xfrm>
                <a:off x="3360" y="2553"/>
                <a:ext cx="33" cy="34"/>
              </a:xfrm>
              <a:custGeom>
                <a:avLst/>
                <a:gdLst>
                  <a:gd name="T0" fmla="*/ 44 w 67"/>
                  <a:gd name="T1" fmla="*/ 0 h 68"/>
                  <a:gd name="T2" fmla="*/ 51 w 67"/>
                  <a:gd name="T3" fmla="*/ 8 h 68"/>
                  <a:gd name="T4" fmla="*/ 59 w 67"/>
                  <a:gd name="T5" fmla="*/ 15 h 68"/>
                  <a:gd name="T6" fmla="*/ 63 w 67"/>
                  <a:gd name="T7" fmla="*/ 21 h 68"/>
                  <a:gd name="T8" fmla="*/ 67 w 67"/>
                  <a:gd name="T9" fmla="*/ 29 h 68"/>
                  <a:gd name="T10" fmla="*/ 67 w 67"/>
                  <a:gd name="T11" fmla="*/ 34 h 68"/>
                  <a:gd name="T12" fmla="*/ 67 w 67"/>
                  <a:gd name="T13" fmla="*/ 40 h 68"/>
                  <a:gd name="T14" fmla="*/ 65 w 67"/>
                  <a:gd name="T15" fmla="*/ 46 h 68"/>
                  <a:gd name="T16" fmla="*/ 65 w 67"/>
                  <a:gd name="T17" fmla="*/ 51 h 68"/>
                  <a:gd name="T18" fmla="*/ 57 w 67"/>
                  <a:gd name="T19" fmla="*/ 57 h 68"/>
                  <a:gd name="T20" fmla="*/ 48 w 67"/>
                  <a:gd name="T21" fmla="*/ 63 h 68"/>
                  <a:gd name="T22" fmla="*/ 42 w 67"/>
                  <a:gd name="T23" fmla="*/ 65 h 68"/>
                  <a:gd name="T24" fmla="*/ 34 w 67"/>
                  <a:gd name="T25" fmla="*/ 67 h 68"/>
                  <a:gd name="T26" fmla="*/ 29 w 67"/>
                  <a:gd name="T27" fmla="*/ 67 h 68"/>
                  <a:gd name="T28" fmla="*/ 25 w 67"/>
                  <a:gd name="T29" fmla="*/ 68 h 68"/>
                  <a:gd name="T30" fmla="*/ 17 w 67"/>
                  <a:gd name="T31" fmla="*/ 67 h 68"/>
                  <a:gd name="T32" fmla="*/ 11 w 67"/>
                  <a:gd name="T33" fmla="*/ 65 h 68"/>
                  <a:gd name="T34" fmla="*/ 6 w 67"/>
                  <a:gd name="T35" fmla="*/ 63 h 68"/>
                  <a:gd name="T36" fmla="*/ 4 w 67"/>
                  <a:gd name="T37" fmla="*/ 59 h 68"/>
                  <a:gd name="T38" fmla="*/ 0 w 67"/>
                  <a:gd name="T39" fmla="*/ 55 h 68"/>
                  <a:gd name="T40" fmla="*/ 0 w 67"/>
                  <a:gd name="T41" fmla="*/ 49 h 68"/>
                  <a:gd name="T42" fmla="*/ 2 w 67"/>
                  <a:gd name="T43" fmla="*/ 44 h 68"/>
                  <a:gd name="T44" fmla="*/ 8 w 67"/>
                  <a:gd name="T45" fmla="*/ 36 h 68"/>
                  <a:gd name="T46" fmla="*/ 10 w 67"/>
                  <a:gd name="T47" fmla="*/ 30 h 68"/>
                  <a:gd name="T48" fmla="*/ 17 w 67"/>
                  <a:gd name="T49" fmla="*/ 23 h 68"/>
                  <a:gd name="T50" fmla="*/ 23 w 67"/>
                  <a:gd name="T51" fmla="*/ 15 h 68"/>
                  <a:gd name="T52" fmla="*/ 32 w 67"/>
                  <a:gd name="T53" fmla="*/ 8 h 68"/>
                  <a:gd name="T54" fmla="*/ 38 w 67"/>
                  <a:gd name="T55" fmla="*/ 6 h 68"/>
                  <a:gd name="T56" fmla="*/ 44 w 67"/>
                  <a:gd name="T57" fmla="*/ 0 h 68"/>
                  <a:gd name="T58" fmla="*/ 44 w 67"/>
                  <a:gd name="T5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7" h="68">
                    <a:moveTo>
                      <a:pt x="44" y="0"/>
                    </a:moveTo>
                    <a:lnTo>
                      <a:pt x="51" y="8"/>
                    </a:lnTo>
                    <a:lnTo>
                      <a:pt x="59" y="15"/>
                    </a:lnTo>
                    <a:lnTo>
                      <a:pt x="63" y="21"/>
                    </a:lnTo>
                    <a:lnTo>
                      <a:pt x="67" y="29"/>
                    </a:lnTo>
                    <a:lnTo>
                      <a:pt x="67" y="34"/>
                    </a:lnTo>
                    <a:lnTo>
                      <a:pt x="67" y="40"/>
                    </a:lnTo>
                    <a:lnTo>
                      <a:pt x="65" y="46"/>
                    </a:lnTo>
                    <a:lnTo>
                      <a:pt x="65" y="51"/>
                    </a:lnTo>
                    <a:lnTo>
                      <a:pt x="57" y="57"/>
                    </a:lnTo>
                    <a:lnTo>
                      <a:pt x="48" y="63"/>
                    </a:lnTo>
                    <a:lnTo>
                      <a:pt x="42" y="65"/>
                    </a:lnTo>
                    <a:lnTo>
                      <a:pt x="34" y="67"/>
                    </a:lnTo>
                    <a:lnTo>
                      <a:pt x="29" y="67"/>
                    </a:lnTo>
                    <a:lnTo>
                      <a:pt x="25" y="68"/>
                    </a:lnTo>
                    <a:lnTo>
                      <a:pt x="17" y="67"/>
                    </a:lnTo>
                    <a:lnTo>
                      <a:pt x="11" y="65"/>
                    </a:lnTo>
                    <a:lnTo>
                      <a:pt x="6" y="63"/>
                    </a:lnTo>
                    <a:lnTo>
                      <a:pt x="4" y="59"/>
                    </a:lnTo>
                    <a:lnTo>
                      <a:pt x="0" y="55"/>
                    </a:lnTo>
                    <a:lnTo>
                      <a:pt x="0" y="49"/>
                    </a:lnTo>
                    <a:lnTo>
                      <a:pt x="2" y="44"/>
                    </a:lnTo>
                    <a:lnTo>
                      <a:pt x="8" y="36"/>
                    </a:lnTo>
                    <a:lnTo>
                      <a:pt x="10" y="30"/>
                    </a:lnTo>
                    <a:lnTo>
                      <a:pt x="17" y="23"/>
                    </a:lnTo>
                    <a:lnTo>
                      <a:pt x="23" y="15"/>
                    </a:lnTo>
                    <a:lnTo>
                      <a:pt x="32" y="8"/>
                    </a:lnTo>
                    <a:lnTo>
                      <a:pt x="38" y="6"/>
                    </a:lnTo>
                    <a:lnTo>
                      <a:pt x="44" y="0"/>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29" name="Freeform 113"/>
              <p:cNvSpPr>
                <a:spLocks noChangeAspect="1"/>
              </p:cNvSpPr>
              <p:nvPr/>
            </p:nvSpPr>
            <p:spPr bwMode="auto">
              <a:xfrm>
                <a:off x="3363" y="2597"/>
                <a:ext cx="38" cy="36"/>
              </a:xfrm>
              <a:custGeom>
                <a:avLst/>
                <a:gdLst>
                  <a:gd name="T0" fmla="*/ 62 w 76"/>
                  <a:gd name="T1" fmla="*/ 0 h 73"/>
                  <a:gd name="T2" fmla="*/ 66 w 76"/>
                  <a:gd name="T3" fmla="*/ 6 h 73"/>
                  <a:gd name="T4" fmla="*/ 70 w 76"/>
                  <a:gd name="T5" fmla="*/ 12 h 73"/>
                  <a:gd name="T6" fmla="*/ 74 w 76"/>
                  <a:gd name="T7" fmla="*/ 18 h 73"/>
                  <a:gd name="T8" fmla="*/ 76 w 76"/>
                  <a:gd name="T9" fmla="*/ 25 h 73"/>
                  <a:gd name="T10" fmla="*/ 76 w 76"/>
                  <a:gd name="T11" fmla="*/ 29 h 73"/>
                  <a:gd name="T12" fmla="*/ 76 w 76"/>
                  <a:gd name="T13" fmla="*/ 37 h 73"/>
                  <a:gd name="T14" fmla="*/ 74 w 76"/>
                  <a:gd name="T15" fmla="*/ 42 h 73"/>
                  <a:gd name="T16" fmla="*/ 74 w 76"/>
                  <a:gd name="T17" fmla="*/ 48 h 73"/>
                  <a:gd name="T18" fmla="*/ 68 w 76"/>
                  <a:gd name="T19" fmla="*/ 54 h 73"/>
                  <a:gd name="T20" fmla="*/ 60 w 76"/>
                  <a:gd name="T21" fmla="*/ 61 h 73"/>
                  <a:gd name="T22" fmla="*/ 51 w 76"/>
                  <a:gd name="T23" fmla="*/ 65 h 73"/>
                  <a:gd name="T24" fmla="*/ 41 w 76"/>
                  <a:gd name="T25" fmla="*/ 71 h 73"/>
                  <a:gd name="T26" fmla="*/ 34 w 76"/>
                  <a:gd name="T27" fmla="*/ 73 h 73"/>
                  <a:gd name="T28" fmla="*/ 28 w 76"/>
                  <a:gd name="T29" fmla="*/ 73 h 73"/>
                  <a:gd name="T30" fmla="*/ 21 w 76"/>
                  <a:gd name="T31" fmla="*/ 73 h 73"/>
                  <a:gd name="T32" fmla="*/ 17 w 76"/>
                  <a:gd name="T33" fmla="*/ 73 h 73"/>
                  <a:gd name="T34" fmla="*/ 7 w 76"/>
                  <a:gd name="T35" fmla="*/ 71 h 73"/>
                  <a:gd name="T36" fmla="*/ 3 w 76"/>
                  <a:gd name="T37" fmla="*/ 69 h 73"/>
                  <a:gd name="T38" fmla="*/ 0 w 76"/>
                  <a:gd name="T39" fmla="*/ 61 h 73"/>
                  <a:gd name="T40" fmla="*/ 3 w 76"/>
                  <a:gd name="T41" fmla="*/ 52 h 73"/>
                  <a:gd name="T42" fmla="*/ 7 w 76"/>
                  <a:gd name="T43" fmla="*/ 46 h 73"/>
                  <a:gd name="T44" fmla="*/ 13 w 76"/>
                  <a:gd name="T45" fmla="*/ 40 h 73"/>
                  <a:gd name="T46" fmla="*/ 15 w 76"/>
                  <a:gd name="T47" fmla="*/ 37 h 73"/>
                  <a:gd name="T48" fmla="*/ 21 w 76"/>
                  <a:gd name="T49" fmla="*/ 33 h 73"/>
                  <a:gd name="T50" fmla="*/ 24 w 76"/>
                  <a:gd name="T51" fmla="*/ 29 h 73"/>
                  <a:gd name="T52" fmla="*/ 32 w 76"/>
                  <a:gd name="T53" fmla="*/ 25 h 73"/>
                  <a:gd name="T54" fmla="*/ 34 w 76"/>
                  <a:gd name="T55" fmla="*/ 19 h 73"/>
                  <a:gd name="T56" fmla="*/ 38 w 76"/>
                  <a:gd name="T57" fmla="*/ 16 h 73"/>
                  <a:gd name="T58" fmla="*/ 41 w 76"/>
                  <a:gd name="T59" fmla="*/ 14 h 73"/>
                  <a:gd name="T60" fmla="*/ 45 w 76"/>
                  <a:gd name="T61" fmla="*/ 12 h 73"/>
                  <a:gd name="T62" fmla="*/ 55 w 76"/>
                  <a:gd name="T63" fmla="*/ 6 h 73"/>
                  <a:gd name="T64" fmla="*/ 62 w 76"/>
                  <a:gd name="T65" fmla="*/ 0 h 73"/>
                  <a:gd name="T66" fmla="*/ 62 w 76"/>
                  <a:gd name="T6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 h="73">
                    <a:moveTo>
                      <a:pt x="62" y="0"/>
                    </a:moveTo>
                    <a:lnTo>
                      <a:pt x="66" y="6"/>
                    </a:lnTo>
                    <a:lnTo>
                      <a:pt x="70" y="12"/>
                    </a:lnTo>
                    <a:lnTo>
                      <a:pt x="74" y="18"/>
                    </a:lnTo>
                    <a:lnTo>
                      <a:pt x="76" y="25"/>
                    </a:lnTo>
                    <a:lnTo>
                      <a:pt x="76" y="29"/>
                    </a:lnTo>
                    <a:lnTo>
                      <a:pt x="76" y="37"/>
                    </a:lnTo>
                    <a:lnTo>
                      <a:pt x="74" y="42"/>
                    </a:lnTo>
                    <a:lnTo>
                      <a:pt x="74" y="48"/>
                    </a:lnTo>
                    <a:lnTo>
                      <a:pt x="68" y="54"/>
                    </a:lnTo>
                    <a:lnTo>
                      <a:pt x="60" y="61"/>
                    </a:lnTo>
                    <a:lnTo>
                      <a:pt x="51" y="65"/>
                    </a:lnTo>
                    <a:lnTo>
                      <a:pt x="41" y="71"/>
                    </a:lnTo>
                    <a:lnTo>
                      <a:pt x="34" y="73"/>
                    </a:lnTo>
                    <a:lnTo>
                      <a:pt x="28" y="73"/>
                    </a:lnTo>
                    <a:lnTo>
                      <a:pt x="21" y="73"/>
                    </a:lnTo>
                    <a:lnTo>
                      <a:pt x="17" y="73"/>
                    </a:lnTo>
                    <a:lnTo>
                      <a:pt x="7" y="71"/>
                    </a:lnTo>
                    <a:lnTo>
                      <a:pt x="3" y="69"/>
                    </a:lnTo>
                    <a:lnTo>
                      <a:pt x="0" y="61"/>
                    </a:lnTo>
                    <a:lnTo>
                      <a:pt x="3" y="52"/>
                    </a:lnTo>
                    <a:lnTo>
                      <a:pt x="7" y="46"/>
                    </a:lnTo>
                    <a:lnTo>
                      <a:pt x="13" y="40"/>
                    </a:lnTo>
                    <a:lnTo>
                      <a:pt x="15" y="37"/>
                    </a:lnTo>
                    <a:lnTo>
                      <a:pt x="21" y="33"/>
                    </a:lnTo>
                    <a:lnTo>
                      <a:pt x="24" y="29"/>
                    </a:lnTo>
                    <a:lnTo>
                      <a:pt x="32" y="25"/>
                    </a:lnTo>
                    <a:lnTo>
                      <a:pt x="34" y="19"/>
                    </a:lnTo>
                    <a:lnTo>
                      <a:pt x="38" y="16"/>
                    </a:lnTo>
                    <a:lnTo>
                      <a:pt x="41" y="14"/>
                    </a:lnTo>
                    <a:lnTo>
                      <a:pt x="45" y="12"/>
                    </a:lnTo>
                    <a:lnTo>
                      <a:pt x="55" y="6"/>
                    </a:lnTo>
                    <a:lnTo>
                      <a:pt x="62" y="0"/>
                    </a:lnTo>
                    <a:lnTo>
                      <a:pt x="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30" name="Freeform 114"/>
              <p:cNvSpPr>
                <a:spLocks noChangeAspect="1"/>
              </p:cNvSpPr>
              <p:nvPr/>
            </p:nvSpPr>
            <p:spPr bwMode="auto">
              <a:xfrm>
                <a:off x="3355" y="2650"/>
                <a:ext cx="51" cy="41"/>
              </a:xfrm>
              <a:custGeom>
                <a:avLst/>
                <a:gdLst>
                  <a:gd name="T0" fmla="*/ 79 w 102"/>
                  <a:gd name="T1" fmla="*/ 0 h 82"/>
                  <a:gd name="T2" fmla="*/ 89 w 102"/>
                  <a:gd name="T3" fmla="*/ 6 h 82"/>
                  <a:gd name="T4" fmla="*/ 95 w 102"/>
                  <a:gd name="T5" fmla="*/ 13 h 82"/>
                  <a:gd name="T6" fmla="*/ 98 w 102"/>
                  <a:gd name="T7" fmla="*/ 21 h 82"/>
                  <a:gd name="T8" fmla="*/ 102 w 102"/>
                  <a:gd name="T9" fmla="*/ 26 h 82"/>
                  <a:gd name="T10" fmla="*/ 100 w 102"/>
                  <a:gd name="T11" fmla="*/ 32 h 82"/>
                  <a:gd name="T12" fmla="*/ 98 w 102"/>
                  <a:gd name="T13" fmla="*/ 38 h 82"/>
                  <a:gd name="T14" fmla="*/ 95 w 102"/>
                  <a:gd name="T15" fmla="*/ 44 h 82"/>
                  <a:gd name="T16" fmla="*/ 91 w 102"/>
                  <a:gd name="T17" fmla="*/ 49 h 82"/>
                  <a:gd name="T18" fmla="*/ 85 w 102"/>
                  <a:gd name="T19" fmla="*/ 55 h 82"/>
                  <a:gd name="T20" fmla="*/ 79 w 102"/>
                  <a:gd name="T21" fmla="*/ 61 h 82"/>
                  <a:gd name="T22" fmla="*/ 74 w 102"/>
                  <a:gd name="T23" fmla="*/ 64 h 82"/>
                  <a:gd name="T24" fmla="*/ 66 w 102"/>
                  <a:gd name="T25" fmla="*/ 68 h 82"/>
                  <a:gd name="T26" fmla="*/ 58 w 102"/>
                  <a:gd name="T27" fmla="*/ 72 h 82"/>
                  <a:gd name="T28" fmla="*/ 51 w 102"/>
                  <a:gd name="T29" fmla="*/ 74 h 82"/>
                  <a:gd name="T30" fmla="*/ 43 w 102"/>
                  <a:gd name="T31" fmla="*/ 76 h 82"/>
                  <a:gd name="T32" fmla="*/ 38 w 102"/>
                  <a:gd name="T33" fmla="*/ 80 h 82"/>
                  <a:gd name="T34" fmla="*/ 30 w 102"/>
                  <a:gd name="T35" fmla="*/ 80 h 82"/>
                  <a:gd name="T36" fmla="*/ 24 w 102"/>
                  <a:gd name="T37" fmla="*/ 82 h 82"/>
                  <a:gd name="T38" fmla="*/ 17 w 102"/>
                  <a:gd name="T39" fmla="*/ 82 h 82"/>
                  <a:gd name="T40" fmla="*/ 13 w 102"/>
                  <a:gd name="T41" fmla="*/ 82 h 82"/>
                  <a:gd name="T42" fmla="*/ 3 w 102"/>
                  <a:gd name="T43" fmla="*/ 76 h 82"/>
                  <a:gd name="T44" fmla="*/ 1 w 102"/>
                  <a:gd name="T45" fmla="*/ 68 h 82"/>
                  <a:gd name="T46" fmla="*/ 0 w 102"/>
                  <a:gd name="T47" fmla="*/ 64 h 82"/>
                  <a:gd name="T48" fmla="*/ 1 w 102"/>
                  <a:gd name="T49" fmla="*/ 61 h 82"/>
                  <a:gd name="T50" fmla="*/ 1 w 102"/>
                  <a:gd name="T51" fmla="*/ 55 h 82"/>
                  <a:gd name="T52" fmla="*/ 5 w 102"/>
                  <a:gd name="T53" fmla="*/ 51 h 82"/>
                  <a:gd name="T54" fmla="*/ 7 w 102"/>
                  <a:gd name="T55" fmla="*/ 44 h 82"/>
                  <a:gd name="T56" fmla="*/ 13 w 102"/>
                  <a:gd name="T57" fmla="*/ 36 h 82"/>
                  <a:gd name="T58" fmla="*/ 19 w 102"/>
                  <a:gd name="T59" fmla="*/ 28 h 82"/>
                  <a:gd name="T60" fmla="*/ 26 w 102"/>
                  <a:gd name="T61" fmla="*/ 19 h 82"/>
                  <a:gd name="T62" fmla="*/ 32 w 102"/>
                  <a:gd name="T63" fmla="*/ 17 h 82"/>
                  <a:gd name="T64" fmla="*/ 39 w 102"/>
                  <a:gd name="T65" fmla="*/ 17 h 82"/>
                  <a:gd name="T66" fmla="*/ 47 w 102"/>
                  <a:gd name="T67" fmla="*/ 13 h 82"/>
                  <a:gd name="T68" fmla="*/ 53 w 102"/>
                  <a:gd name="T69" fmla="*/ 13 h 82"/>
                  <a:gd name="T70" fmla="*/ 58 w 102"/>
                  <a:gd name="T71" fmla="*/ 9 h 82"/>
                  <a:gd name="T72" fmla="*/ 66 w 102"/>
                  <a:gd name="T73" fmla="*/ 7 h 82"/>
                  <a:gd name="T74" fmla="*/ 72 w 102"/>
                  <a:gd name="T75" fmla="*/ 4 h 82"/>
                  <a:gd name="T76" fmla="*/ 79 w 102"/>
                  <a:gd name="T77" fmla="*/ 0 h 82"/>
                  <a:gd name="T78" fmla="*/ 79 w 102"/>
                  <a:gd name="T7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 h="82">
                    <a:moveTo>
                      <a:pt x="79" y="0"/>
                    </a:moveTo>
                    <a:lnTo>
                      <a:pt x="89" y="6"/>
                    </a:lnTo>
                    <a:lnTo>
                      <a:pt x="95" y="13"/>
                    </a:lnTo>
                    <a:lnTo>
                      <a:pt x="98" y="21"/>
                    </a:lnTo>
                    <a:lnTo>
                      <a:pt x="102" y="26"/>
                    </a:lnTo>
                    <a:lnTo>
                      <a:pt x="100" y="32"/>
                    </a:lnTo>
                    <a:lnTo>
                      <a:pt x="98" y="38"/>
                    </a:lnTo>
                    <a:lnTo>
                      <a:pt x="95" y="44"/>
                    </a:lnTo>
                    <a:lnTo>
                      <a:pt x="91" y="49"/>
                    </a:lnTo>
                    <a:lnTo>
                      <a:pt x="85" y="55"/>
                    </a:lnTo>
                    <a:lnTo>
                      <a:pt x="79" y="61"/>
                    </a:lnTo>
                    <a:lnTo>
                      <a:pt x="74" y="64"/>
                    </a:lnTo>
                    <a:lnTo>
                      <a:pt x="66" y="68"/>
                    </a:lnTo>
                    <a:lnTo>
                      <a:pt x="58" y="72"/>
                    </a:lnTo>
                    <a:lnTo>
                      <a:pt x="51" y="74"/>
                    </a:lnTo>
                    <a:lnTo>
                      <a:pt x="43" y="76"/>
                    </a:lnTo>
                    <a:lnTo>
                      <a:pt x="38" y="80"/>
                    </a:lnTo>
                    <a:lnTo>
                      <a:pt x="30" y="80"/>
                    </a:lnTo>
                    <a:lnTo>
                      <a:pt x="24" y="82"/>
                    </a:lnTo>
                    <a:lnTo>
                      <a:pt x="17" y="82"/>
                    </a:lnTo>
                    <a:lnTo>
                      <a:pt x="13" y="82"/>
                    </a:lnTo>
                    <a:lnTo>
                      <a:pt x="3" y="76"/>
                    </a:lnTo>
                    <a:lnTo>
                      <a:pt x="1" y="68"/>
                    </a:lnTo>
                    <a:lnTo>
                      <a:pt x="0" y="64"/>
                    </a:lnTo>
                    <a:lnTo>
                      <a:pt x="1" y="61"/>
                    </a:lnTo>
                    <a:lnTo>
                      <a:pt x="1" y="55"/>
                    </a:lnTo>
                    <a:lnTo>
                      <a:pt x="5" y="51"/>
                    </a:lnTo>
                    <a:lnTo>
                      <a:pt x="7" y="44"/>
                    </a:lnTo>
                    <a:lnTo>
                      <a:pt x="13" y="36"/>
                    </a:lnTo>
                    <a:lnTo>
                      <a:pt x="19" y="28"/>
                    </a:lnTo>
                    <a:lnTo>
                      <a:pt x="26" y="19"/>
                    </a:lnTo>
                    <a:lnTo>
                      <a:pt x="32" y="17"/>
                    </a:lnTo>
                    <a:lnTo>
                      <a:pt x="39" y="17"/>
                    </a:lnTo>
                    <a:lnTo>
                      <a:pt x="47" y="13"/>
                    </a:lnTo>
                    <a:lnTo>
                      <a:pt x="53" y="13"/>
                    </a:lnTo>
                    <a:lnTo>
                      <a:pt x="58" y="9"/>
                    </a:lnTo>
                    <a:lnTo>
                      <a:pt x="66" y="7"/>
                    </a:lnTo>
                    <a:lnTo>
                      <a:pt x="72" y="4"/>
                    </a:lnTo>
                    <a:lnTo>
                      <a:pt x="79" y="0"/>
                    </a:lnTo>
                    <a:lnTo>
                      <a:pt x="7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31" name="Freeform 115"/>
              <p:cNvSpPr>
                <a:spLocks noChangeAspect="1"/>
              </p:cNvSpPr>
              <p:nvPr/>
            </p:nvSpPr>
            <p:spPr bwMode="auto">
              <a:xfrm>
                <a:off x="2247" y="2683"/>
                <a:ext cx="460" cy="492"/>
              </a:xfrm>
              <a:custGeom>
                <a:avLst/>
                <a:gdLst>
                  <a:gd name="T0" fmla="*/ 0 w 920"/>
                  <a:gd name="T1" fmla="*/ 0 h 985"/>
                  <a:gd name="T2" fmla="*/ 32 w 920"/>
                  <a:gd name="T3" fmla="*/ 80 h 985"/>
                  <a:gd name="T4" fmla="*/ 70 w 920"/>
                  <a:gd name="T5" fmla="*/ 158 h 985"/>
                  <a:gd name="T6" fmla="*/ 110 w 920"/>
                  <a:gd name="T7" fmla="*/ 232 h 985"/>
                  <a:gd name="T8" fmla="*/ 158 w 920"/>
                  <a:gd name="T9" fmla="*/ 303 h 985"/>
                  <a:gd name="T10" fmla="*/ 207 w 920"/>
                  <a:gd name="T11" fmla="*/ 371 h 985"/>
                  <a:gd name="T12" fmla="*/ 260 w 920"/>
                  <a:gd name="T13" fmla="*/ 438 h 985"/>
                  <a:gd name="T14" fmla="*/ 315 w 920"/>
                  <a:gd name="T15" fmla="*/ 500 h 985"/>
                  <a:gd name="T16" fmla="*/ 374 w 920"/>
                  <a:gd name="T17" fmla="*/ 561 h 985"/>
                  <a:gd name="T18" fmla="*/ 435 w 920"/>
                  <a:gd name="T19" fmla="*/ 620 h 985"/>
                  <a:gd name="T20" fmla="*/ 500 w 920"/>
                  <a:gd name="T21" fmla="*/ 677 h 985"/>
                  <a:gd name="T22" fmla="*/ 566 w 920"/>
                  <a:gd name="T23" fmla="*/ 732 h 985"/>
                  <a:gd name="T24" fmla="*/ 633 w 920"/>
                  <a:gd name="T25" fmla="*/ 786 h 985"/>
                  <a:gd name="T26" fmla="*/ 703 w 920"/>
                  <a:gd name="T27" fmla="*/ 837 h 985"/>
                  <a:gd name="T28" fmla="*/ 774 w 920"/>
                  <a:gd name="T29" fmla="*/ 886 h 985"/>
                  <a:gd name="T30" fmla="*/ 846 w 920"/>
                  <a:gd name="T31" fmla="*/ 936 h 985"/>
                  <a:gd name="T32" fmla="*/ 920 w 920"/>
                  <a:gd name="T33" fmla="*/ 985 h 985"/>
                  <a:gd name="T34" fmla="*/ 897 w 920"/>
                  <a:gd name="T35" fmla="*/ 983 h 985"/>
                  <a:gd name="T36" fmla="*/ 876 w 920"/>
                  <a:gd name="T37" fmla="*/ 978 h 985"/>
                  <a:gd name="T38" fmla="*/ 855 w 920"/>
                  <a:gd name="T39" fmla="*/ 972 h 985"/>
                  <a:gd name="T40" fmla="*/ 834 w 920"/>
                  <a:gd name="T41" fmla="*/ 964 h 985"/>
                  <a:gd name="T42" fmla="*/ 814 w 920"/>
                  <a:gd name="T43" fmla="*/ 955 h 985"/>
                  <a:gd name="T44" fmla="*/ 795 w 920"/>
                  <a:gd name="T45" fmla="*/ 943 h 985"/>
                  <a:gd name="T46" fmla="*/ 774 w 920"/>
                  <a:gd name="T47" fmla="*/ 932 h 985"/>
                  <a:gd name="T48" fmla="*/ 753 w 920"/>
                  <a:gd name="T49" fmla="*/ 920 h 985"/>
                  <a:gd name="T50" fmla="*/ 732 w 920"/>
                  <a:gd name="T51" fmla="*/ 907 h 985"/>
                  <a:gd name="T52" fmla="*/ 713 w 920"/>
                  <a:gd name="T53" fmla="*/ 892 h 985"/>
                  <a:gd name="T54" fmla="*/ 692 w 920"/>
                  <a:gd name="T55" fmla="*/ 879 h 985"/>
                  <a:gd name="T56" fmla="*/ 673 w 920"/>
                  <a:gd name="T57" fmla="*/ 865 h 985"/>
                  <a:gd name="T58" fmla="*/ 652 w 920"/>
                  <a:gd name="T59" fmla="*/ 852 h 985"/>
                  <a:gd name="T60" fmla="*/ 633 w 920"/>
                  <a:gd name="T61" fmla="*/ 841 h 985"/>
                  <a:gd name="T62" fmla="*/ 612 w 920"/>
                  <a:gd name="T63" fmla="*/ 829 h 985"/>
                  <a:gd name="T64" fmla="*/ 593 w 920"/>
                  <a:gd name="T65" fmla="*/ 820 h 985"/>
                  <a:gd name="T66" fmla="*/ 538 w 920"/>
                  <a:gd name="T67" fmla="*/ 780 h 985"/>
                  <a:gd name="T68" fmla="*/ 487 w 920"/>
                  <a:gd name="T69" fmla="*/ 740 h 985"/>
                  <a:gd name="T70" fmla="*/ 433 w 920"/>
                  <a:gd name="T71" fmla="*/ 696 h 985"/>
                  <a:gd name="T72" fmla="*/ 382 w 920"/>
                  <a:gd name="T73" fmla="*/ 654 h 985"/>
                  <a:gd name="T74" fmla="*/ 333 w 920"/>
                  <a:gd name="T75" fmla="*/ 609 h 985"/>
                  <a:gd name="T76" fmla="*/ 285 w 920"/>
                  <a:gd name="T77" fmla="*/ 561 h 985"/>
                  <a:gd name="T78" fmla="*/ 239 w 920"/>
                  <a:gd name="T79" fmla="*/ 514 h 985"/>
                  <a:gd name="T80" fmla="*/ 198 w 920"/>
                  <a:gd name="T81" fmla="*/ 464 h 985"/>
                  <a:gd name="T82" fmla="*/ 156 w 920"/>
                  <a:gd name="T83" fmla="*/ 411 h 985"/>
                  <a:gd name="T84" fmla="*/ 122 w 920"/>
                  <a:gd name="T85" fmla="*/ 358 h 985"/>
                  <a:gd name="T86" fmla="*/ 87 w 920"/>
                  <a:gd name="T87" fmla="*/ 303 h 985"/>
                  <a:gd name="T88" fmla="*/ 61 w 920"/>
                  <a:gd name="T89" fmla="*/ 246 h 985"/>
                  <a:gd name="T90" fmla="*/ 36 w 920"/>
                  <a:gd name="T91" fmla="*/ 187 h 985"/>
                  <a:gd name="T92" fmla="*/ 19 w 920"/>
                  <a:gd name="T93" fmla="*/ 126 h 985"/>
                  <a:gd name="T94" fmla="*/ 6 w 920"/>
                  <a:gd name="T95" fmla="*/ 63 h 985"/>
                  <a:gd name="T96" fmla="*/ 0 w 920"/>
                  <a:gd name="T97" fmla="*/ 0 h 985"/>
                  <a:gd name="T98" fmla="*/ 0 w 920"/>
                  <a:gd name="T99"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20" h="985">
                    <a:moveTo>
                      <a:pt x="0" y="0"/>
                    </a:moveTo>
                    <a:lnTo>
                      <a:pt x="32" y="80"/>
                    </a:lnTo>
                    <a:lnTo>
                      <a:pt x="70" y="158"/>
                    </a:lnTo>
                    <a:lnTo>
                      <a:pt x="110" y="232"/>
                    </a:lnTo>
                    <a:lnTo>
                      <a:pt x="158" y="303"/>
                    </a:lnTo>
                    <a:lnTo>
                      <a:pt x="207" y="371"/>
                    </a:lnTo>
                    <a:lnTo>
                      <a:pt x="260" y="438"/>
                    </a:lnTo>
                    <a:lnTo>
                      <a:pt x="315" y="500"/>
                    </a:lnTo>
                    <a:lnTo>
                      <a:pt x="374" y="561"/>
                    </a:lnTo>
                    <a:lnTo>
                      <a:pt x="435" y="620"/>
                    </a:lnTo>
                    <a:lnTo>
                      <a:pt x="500" y="677"/>
                    </a:lnTo>
                    <a:lnTo>
                      <a:pt x="566" y="732"/>
                    </a:lnTo>
                    <a:lnTo>
                      <a:pt x="633" y="786"/>
                    </a:lnTo>
                    <a:lnTo>
                      <a:pt x="703" y="837"/>
                    </a:lnTo>
                    <a:lnTo>
                      <a:pt x="774" y="886"/>
                    </a:lnTo>
                    <a:lnTo>
                      <a:pt x="846" y="936"/>
                    </a:lnTo>
                    <a:lnTo>
                      <a:pt x="920" y="985"/>
                    </a:lnTo>
                    <a:lnTo>
                      <a:pt x="897" y="983"/>
                    </a:lnTo>
                    <a:lnTo>
                      <a:pt x="876" y="978"/>
                    </a:lnTo>
                    <a:lnTo>
                      <a:pt x="855" y="972"/>
                    </a:lnTo>
                    <a:lnTo>
                      <a:pt x="834" y="964"/>
                    </a:lnTo>
                    <a:lnTo>
                      <a:pt x="814" y="955"/>
                    </a:lnTo>
                    <a:lnTo>
                      <a:pt x="795" y="943"/>
                    </a:lnTo>
                    <a:lnTo>
                      <a:pt x="774" y="932"/>
                    </a:lnTo>
                    <a:lnTo>
                      <a:pt x="753" y="920"/>
                    </a:lnTo>
                    <a:lnTo>
                      <a:pt x="732" y="907"/>
                    </a:lnTo>
                    <a:lnTo>
                      <a:pt x="713" y="892"/>
                    </a:lnTo>
                    <a:lnTo>
                      <a:pt x="692" y="879"/>
                    </a:lnTo>
                    <a:lnTo>
                      <a:pt x="673" y="865"/>
                    </a:lnTo>
                    <a:lnTo>
                      <a:pt x="652" y="852"/>
                    </a:lnTo>
                    <a:lnTo>
                      <a:pt x="633" y="841"/>
                    </a:lnTo>
                    <a:lnTo>
                      <a:pt x="612" y="829"/>
                    </a:lnTo>
                    <a:lnTo>
                      <a:pt x="593" y="820"/>
                    </a:lnTo>
                    <a:lnTo>
                      <a:pt x="538" y="780"/>
                    </a:lnTo>
                    <a:lnTo>
                      <a:pt x="487" y="740"/>
                    </a:lnTo>
                    <a:lnTo>
                      <a:pt x="433" y="696"/>
                    </a:lnTo>
                    <a:lnTo>
                      <a:pt x="382" y="654"/>
                    </a:lnTo>
                    <a:lnTo>
                      <a:pt x="333" y="609"/>
                    </a:lnTo>
                    <a:lnTo>
                      <a:pt x="285" y="561"/>
                    </a:lnTo>
                    <a:lnTo>
                      <a:pt x="239" y="514"/>
                    </a:lnTo>
                    <a:lnTo>
                      <a:pt x="198" y="464"/>
                    </a:lnTo>
                    <a:lnTo>
                      <a:pt x="156" y="411"/>
                    </a:lnTo>
                    <a:lnTo>
                      <a:pt x="122" y="358"/>
                    </a:lnTo>
                    <a:lnTo>
                      <a:pt x="87" y="303"/>
                    </a:lnTo>
                    <a:lnTo>
                      <a:pt x="61" y="246"/>
                    </a:lnTo>
                    <a:lnTo>
                      <a:pt x="36" y="187"/>
                    </a:lnTo>
                    <a:lnTo>
                      <a:pt x="19" y="126"/>
                    </a:lnTo>
                    <a:lnTo>
                      <a:pt x="6" y="63"/>
                    </a:lnTo>
                    <a:lnTo>
                      <a:pt x="0" y="0"/>
                    </a:lnTo>
                    <a:lnTo>
                      <a:pt x="0" y="0"/>
                    </a:lnTo>
                    <a:close/>
                  </a:path>
                </a:pathLst>
              </a:custGeom>
              <a:solidFill>
                <a:srgbClr val="FFCC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32" name="Freeform 116"/>
              <p:cNvSpPr>
                <a:spLocks noChangeAspect="1"/>
              </p:cNvSpPr>
              <p:nvPr/>
            </p:nvSpPr>
            <p:spPr bwMode="auto">
              <a:xfrm>
                <a:off x="2884" y="2682"/>
                <a:ext cx="53" cy="28"/>
              </a:xfrm>
              <a:custGeom>
                <a:avLst/>
                <a:gdLst>
                  <a:gd name="T0" fmla="*/ 68 w 104"/>
                  <a:gd name="T1" fmla="*/ 1 h 57"/>
                  <a:gd name="T2" fmla="*/ 77 w 104"/>
                  <a:gd name="T3" fmla="*/ 1 h 57"/>
                  <a:gd name="T4" fmla="*/ 89 w 104"/>
                  <a:gd name="T5" fmla="*/ 0 h 57"/>
                  <a:gd name="T6" fmla="*/ 93 w 104"/>
                  <a:gd name="T7" fmla="*/ 0 h 57"/>
                  <a:gd name="T8" fmla="*/ 97 w 104"/>
                  <a:gd name="T9" fmla="*/ 3 h 57"/>
                  <a:gd name="T10" fmla="*/ 100 w 104"/>
                  <a:gd name="T11" fmla="*/ 5 h 57"/>
                  <a:gd name="T12" fmla="*/ 104 w 104"/>
                  <a:gd name="T13" fmla="*/ 13 h 57"/>
                  <a:gd name="T14" fmla="*/ 97 w 104"/>
                  <a:gd name="T15" fmla="*/ 20 h 57"/>
                  <a:gd name="T16" fmla="*/ 89 w 104"/>
                  <a:gd name="T17" fmla="*/ 30 h 57"/>
                  <a:gd name="T18" fmla="*/ 77 w 104"/>
                  <a:gd name="T19" fmla="*/ 36 h 57"/>
                  <a:gd name="T20" fmla="*/ 70 w 104"/>
                  <a:gd name="T21" fmla="*/ 43 h 57"/>
                  <a:gd name="T22" fmla="*/ 58 w 104"/>
                  <a:gd name="T23" fmla="*/ 49 h 57"/>
                  <a:gd name="T24" fmla="*/ 49 w 104"/>
                  <a:gd name="T25" fmla="*/ 53 h 57"/>
                  <a:gd name="T26" fmla="*/ 41 w 104"/>
                  <a:gd name="T27" fmla="*/ 55 h 57"/>
                  <a:gd name="T28" fmla="*/ 32 w 104"/>
                  <a:gd name="T29" fmla="*/ 55 h 57"/>
                  <a:gd name="T30" fmla="*/ 26 w 104"/>
                  <a:gd name="T31" fmla="*/ 55 h 57"/>
                  <a:gd name="T32" fmla="*/ 19 w 104"/>
                  <a:gd name="T33" fmla="*/ 57 h 57"/>
                  <a:gd name="T34" fmla="*/ 13 w 104"/>
                  <a:gd name="T35" fmla="*/ 55 h 57"/>
                  <a:gd name="T36" fmla="*/ 9 w 104"/>
                  <a:gd name="T37" fmla="*/ 55 h 57"/>
                  <a:gd name="T38" fmla="*/ 3 w 104"/>
                  <a:gd name="T39" fmla="*/ 51 h 57"/>
                  <a:gd name="T40" fmla="*/ 1 w 104"/>
                  <a:gd name="T41" fmla="*/ 45 h 57"/>
                  <a:gd name="T42" fmla="*/ 0 w 104"/>
                  <a:gd name="T43" fmla="*/ 41 h 57"/>
                  <a:gd name="T44" fmla="*/ 1 w 104"/>
                  <a:gd name="T45" fmla="*/ 38 h 57"/>
                  <a:gd name="T46" fmla="*/ 3 w 104"/>
                  <a:gd name="T47" fmla="*/ 32 h 57"/>
                  <a:gd name="T48" fmla="*/ 9 w 104"/>
                  <a:gd name="T49" fmla="*/ 28 h 57"/>
                  <a:gd name="T50" fmla="*/ 15 w 104"/>
                  <a:gd name="T51" fmla="*/ 22 h 57"/>
                  <a:gd name="T52" fmla="*/ 24 w 104"/>
                  <a:gd name="T53" fmla="*/ 17 h 57"/>
                  <a:gd name="T54" fmla="*/ 28 w 104"/>
                  <a:gd name="T55" fmla="*/ 15 h 57"/>
                  <a:gd name="T56" fmla="*/ 34 w 104"/>
                  <a:gd name="T57" fmla="*/ 11 h 57"/>
                  <a:gd name="T58" fmla="*/ 39 w 104"/>
                  <a:gd name="T59" fmla="*/ 9 h 57"/>
                  <a:gd name="T60" fmla="*/ 47 w 104"/>
                  <a:gd name="T61" fmla="*/ 5 h 57"/>
                  <a:gd name="T62" fmla="*/ 53 w 104"/>
                  <a:gd name="T63" fmla="*/ 5 h 57"/>
                  <a:gd name="T64" fmla="*/ 58 w 104"/>
                  <a:gd name="T65" fmla="*/ 5 h 57"/>
                  <a:gd name="T66" fmla="*/ 64 w 104"/>
                  <a:gd name="T67" fmla="*/ 3 h 57"/>
                  <a:gd name="T68" fmla="*/ 68 w 104"/>
                  <a:gd name="T69" fmla="*/ 1 h 57"/>
                  <a:gd name="T70" fmla="*/ 68 w 104"/>
                  <a:gd name="T71" fmla="*/ 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4" h="57">
                    <a:moveTo>
                      <a:pt x="68" y="1"/>
                    </a:moveTo>
                    <a:lnTo>
                      <a:pt x="77" y="1"/>
                    </a:lnTo>
                    <a:lnTo>
                      <a:pt x="89" y="0"/>
                    </a:lnTo>
                    <a:lnTo>
                      <a:pt x="93" y="0"/>
                    </a:lnTo>
                    <a:lnTo>
                      <a:pt x="97" y="3"/>
                    </a:lnTo>
                    <a:lnTo>
                      <a:pt x="100" y="5"/>
                    </a:lnTo>
                    <a:lnTo>
                      <a:pt x="104" y="13"/>
                    </a:lnTo>
                    <a:lnTo>
                      <a:pt x="97" y="20"/>
                    </a:lnTo>
                    <a:lnTo>
                      <a:pt x="89" y="30"/>
                    </a:lnTo>
                    <a:lnTo>
                      <a:pt x="77" y="36"/>
                    </a:lnTo>
                    <a:lnTo>
                      <a:pt x="70" y="43"/>
                    </a:lnTo>
                    <a:lnTo>
                      <a:pt x="58" y="49"/>
                    </a:lnTo>
                    <a:lnTo>
                      <a:pt x="49" y="53"/>
                    </a:lnTo>
                    <a:lnTo>
                      <a:pt x="41" y="55"/>
                    </a:lnTo>
                    <a:lnTo>
                      <a:pt x="32" y="55"/>
                    </a:lnTo>
                    <a:lnTo>
                      <a:pt x="26" y="55"/>
                    </a:lnTo>
                    <a:lnTo>
                      <a:pt x="19" y="57"/>
                    </a:lnTo>
                    <a:lnTo>
                      <a:pt x="13" y="55"/>
                    </a:lnTo>
                    <a:lnTo>
                      <a:pt x="9" y="55"/>
                    </a:lnTo>
                    <a:lnTo>
                      <a:pt x="3" y="51"/>
                    </a:lnTo>
                    <a:lnTo>
                      <a:pt x="1" y="45"/>
                    </a:lnTo>
                    <a:lnTo>
                      <a:pt x="0" y="41"/>
                    </a:lnTo>
                    <a:lnTo>
                      <a:pt x="1" y="38"/>
                    </a:lnTo>
                    <a:lnTo>
                      <a:pt x="3" y="32"/>
                    </a:lnTo>
                    <a:lnTo>
                      <a:pt x="9" y="28"/>
                    </a:lnTo>
                    <a:lnTo>
                      <a:pt x="15" y="22"/>
                    </a:lnTo>
                    <a:lnTo>
                      <a:pt x="24" y="17"/>
                    </a:lnTo>
                    <a:lnTo>
                      <a:pt x="28" y="15"/>
                    </a:lnTo>
                    <a:lnTo>
                      <a:pt x="34" y="11"/>
                    </a:lnTo>
                    <a:lnTo>
                      <a:pt x="39" y="9"/>
                    </a:lnTo>
                    <a:lnTo>
                      <a:pt x="47" y="5"/>
                    </a:lnTo>
                    <a:lnTo>
                      <a:pt x="53" y="5"/>
                    </a:lnTo>
                    <a:lnTo>
                      <a:pt x="58" y="5"/>
                    </a:lnTo>
                    <a:lnTo>
                      <a:pt x="64" y="3"/>
                    </a:lnTo>
                    <a:lnTo>
                      <a:pt x="68" y="1"/>
                    </a:lnTo>
                    <a:lnTo>
                      <a:pt x="6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33" name="Freeform 117"/>
              <p:cNvSpPr>
                <a:spLocks noChangeAspect="1"/>
              </p:cNvSpPr>
              <p:nvPr/>
            </p:nvSpPr>
            <p:spPr bwMode="auto">
              <a:xfrm>
                <a:off x="2942" y="2724"/>
                <a:ext cx="53" cy="20"/>
              </a:xfrm>
              <a:custGeom>
                <a:avLst/>
                <a:gdLst>
                  <a:gd name="T0" fmla="*/ 49 w 104"/>
                  <a:gd name="T1" fmla="*/ 0 h 40"/>
                  <a:gd name="T2" fmla="*/ 55 w 104"/>
                  <a:gd name="T3" fmla="*/ 2 h 40"/>
                  <a:gd name="T4" fmla="*/ 62 w 104"/>
                  <a:gd name="T5" fmla="*/ 6 h 40"/>
                  <a:gd name="T6" fmla="*/ 70 w 104"/>
                  <a:gd name="T7" fmla="*/ 8 h 40"/>
                  <a:gd name="T8" fmla="*/ 77 w 104"/>
                  <a:gd name="T9" fmla="*/ 10 h 40"/>
                  <a:gd name="T10" fmla="*/ 83 w 104"/>
                  <a:gd name="T11" fmla="*/ 14 h 40"/>
                  <a:gd name="T12" fmla="*/ 91 w 104"/>
                  <a:gd name="T13" fmla="*/ 17 h 40"/>
                  <a:gd name="T14" fmla="*/ 96 w 104"/>
                  <a:gd name="T15" fmla="*/ 23 h 40"/>
                  <a:gd name="T16" fmla="*/ 104 w 104"/>
                  <a:gd name="T17" fmla="*/ 29 h 40"/>
                  <a:gd name="T18" fmla="*/ 98 w 104"/>
                  <a:gd name="T19" fmla="*/ 29 h 40"/>
                  <a:gd name="T20" fmla="*/ 91 w 104"/>
                  <a:gd name="T21" fmla="*/ 31 h 40"/>
                  <a:gd name="T22" fmla="*/ 85 w 104"/>
                  <a:gd name="T23" fmla="*/ 31 h 40"/>
                  <a:gd name="T24" fmla="*/ 79 w 104"/>
                  <a:gd name="T25" fmla="*/ 33 h 40"/>
                  <a:gd name="T26" fmla="*/ 72 w 104"/>
                  <a:gd name="T27" fmla="*/ 34 h 40"/>
                  <a:gd name="T28" fmla="*/ 66 w 104"/>
                  <a:gd name="T29" fmla="*/ 34 h 40"/>
                  <a:gd name="T30" fmla="*/ 60 w 104"/>
                  <a:gd name="T31" fmla="*/ 36 h 40"/>
                  <a:gd name="T32" fmla="*/ 53 w 104"/>
                  <a:gd name="T33" fmla="*/ 38 h 40"/>
                  <a:gd name="T34" fmla="*/ 47 w 104"/>
                  <a:gd name="T35" fmla="*/ 38 h 40"/>
                  <a:gd name="T36" fmla="*/ 39 w 104"/>
                  <a:gd name="T37" fmla="*/ 38 h 40"/>
                  <a:gd name="T38" fmla="*/ 34 w 104"/>
                  <a:gd name="T39" fmla="*/ 38 h 40"/>
                  <a:gd name="T40" fmla="*/ 26 w 104"/>
                  <a:gd name="T41" fmla="*/ 40 h 40"/>
                  <a:gd name="T42" fmla="*/ 20 w 104"/>
                  <a:gd name="T43" fmla="*/ 40 h 40"/>
                  <a:gd name="T44" fmla="*/ 13 w 104"/>
                  <a:gd name="T45" fmla="*/ 40 h 40"/>
                  <a:gd name="T46" fmla="*/ 5 w 104"/>
                  <a:gd name="T47" fmla="*/ 40 h 40"/>
                  <a:gd name="T48" fmla="*/ 0 w 104"/>
                  <a:gd name="T49" fmla="*/ 40 h 40"/>
                  <a:gd name="T50" fmla="*/ 1 w 104"/>
                  <a:gd name="T51" fmla="*/ 33 h 40"/>
                  <a:gd name="T52" fmla="*/ 7 w 104"/>
                  <a:gd name="T53" fmla="*/ 27 h 40"/>
                  <a:gd name="T54" fmla="*/ 15 w 104"/>
                  <a:gd name="T55" fmla="*/ 21 h 40"/>
                  <a:gd name="T56" fmla="*/ 20 w 104"/>
                  <a:gd name="T57" fmla="*/ 15 h 40"/>
                  <a:gd name="T58" fmla="*/ 28 w 104"/>
                  <a:gd name="T59" fmla="*/ 10 h 40"/>
                  <a:gd name="T60" fmla="*/ 34 w 104"/>
                  <a:gd name="T61" fmla="*/ 6 h 40"/>
                  <a:gd name="T62" fmla="*/ 41 w 104"/>
                  <a:gd name="T63" fmla="*/ 4 h 40"/>
                  <a:gd name="T64" fmla="*/ 49 w 104"/>
                  <a:gd name="T65" fmla="*/ 0 h 40"/>
                  <a:gd name="T66" fmla="*/ 49 w 104"/>
                  <a:gd name="T6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40">
                    <a:moveTo>
                      <a:pt x="49" y="0"/>
                    </a:moveTo>
                    <a:lnTo>
                      <a:pt x="55" y="2"/>
                    </a:lnTo>
                    <a:lnTo>
                      <a:pt x="62" y="6"/>
                    </a:lnTo>
                    <a:lnTo>
                      <a:pt x="70" y="8"/>
                    </a:lnTo>
                    <a:lnTo>
                      <a:pt x="77" y="10"/>
                    </a:lnTo>
                    <a:lnTo>
                      <a:pt x="83" y="14"/>
                    </a:lnTo>
                    <a:lnTo>
                      <a:pt x="91" y="17"/>
                    </a:lnTo>
                    <a:lnTo>
                      <a:pt x="96" y="23"/>
                    </a:lnTo>
                    <a:lnTo>
                      <a:pt x="104" y="29"/>
                    </a:lnTo>
                    <a:lnTo>
                      <a:pt x="98" y="29"/>
                    </a:lnTo>
                    <a:lnTo>
                      <a:pt x="91" y="31"/>
                    </a:lnTo>
                    <a:lnTo>
                      <a:pt x="85" y="31"/>
                    </a:lnTo>
                    <a:lnTo>
                      <a:pt x="79" y="33"/>
                    </a:lnTo>
                    <a:lnTo>
                      <a:pt x="72" y="34"/>
                    </a:lnTo>
                    <a:lnTo>
                      <a:pt x="66" y="34"/>
                    </a:lnTo>
                    <a:lnTo>
                      <a:pt x="60" y="36"/>
                    </a:lnTo>
                    <a:lnTo>
                      <a:pt x="53" y="38"/>
                    </a:lnTo>
                    <a:lnTo>
                      <a:pt x="47" y="38"/>
                    </a:lnTo>
                    <a:lnTo>
                      <a:pt x="39" y="38"/>
                    </a:lnTo>
                    <a:lnTo>
                      <a:pt x="34" y="38"/>
                    </a:lnTo>
                    <a:lnTo>
                      <a:pt x="26" y="40"/>
                    </a:lnTo>
                    <a:lnTo>
                      <a:pt x="20" y="40"/>
                    </a:lnTo>
                    <a:lnTo>
                      <a:pt x="13" y="40"/>
                    </a:lnTo>
                    <a:lnTo>
                      <a:pt x="5" y="40"/>
                    </a:lnTo>
                    <a:lnTo>
                      <a:pt x="0" y="40"/>
                    </a:lnTo>
                    <a:lnTo>
                      <a:pt x="1" y="33"/>
                    </a:lnTo>
                    <a:lnTo>
                      <a:pt x="7" y="27"/>
                    </a:lnTo>
                    <a:lnTo>
                      <a:pt x="15" y="21"/>
                    </a:lnTo>
                    <a:lnTo>
                      <a:pt x="20" y="15"/>
                    </a:lnTo>
                    <a:lnTo>
                      <a:pt x="28" y="10"/>
                    </a:lnTo>
                    <a:lnTo>
                      <a:pt x="34" y="6"/>
                    </a:lnTo>
                    <a:lnTo>
                      <a:pt x="41" y="4"/>
                    </a:lnTo>
                    <a:lnTo>
                      <a:pt x="49" y="0"/>
                    </a:lnTo>
                    <a:lnTo>
                      <a:pt x="49" y="0"/>
                    </a:lnTo>
                    <a:close/>
                  </a:path>
                </a:pathLst>
              </a:custGeom>
              <a:solidFill>
                <a:srgbClr val="FFCC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34" name="Freeform 118"/>
              <p:cNvSpPr>
                <a:spLocks noChangeAspect="1"/>
              </p:cNvSpPr>
              <p:nvPr/>
            </p:nvSpPr>
            <p:spPr bwMode="auto">
              <a:xfrm>
                <a:off x="3112" y="2834"/>
                <a:ext cx="21" cy="12"/>
              </a:xfrm>
              <a:custGeom>
                <a:avLst/>
                <a:gdLst>
                  <a:gd name="T0" fmla="*/ 28 w 42"/>
                  <a:gd name="T1" fmla="*/ 0 h 24"/>
                  <a:gd name="T2" fmla="*/ 34 w 42"/>
                  <a:gd name="T3" fmla="*/ 0 h 24"/>
                  <a:gd name="T4" fmla="*/ 38 w 42"/>
                  <a:gd name="T5" fmla="*/ 2 h 24"/>
                  <a:gd name="T6" fmla="*/ 40 w 42"/>
                  <a:gd name="T7" fmla="*/ 2 h 24"/>
                  <a:gd name="T8" fmla="*/ 42 w 42"/>
                  <a:gd name="T9" fmla="*/ 5 h 24"/>
                  <a:gd name="T10" fmla="*/ 38 w 42"/>
                  <a:gd name="T11" fmla="*/ 11 h 24"/>
                  <a:gd name="T12" fmla="*/ 34 w 42"/>
                  <a:gd name="T13" fmla="*/ 17 h 24"/>
                  <a:gd name="T14" fmla="*/ 25 w 42"/>
                  <a:gd name="T15" fmla="*/ 21 h 24"/>
                  <a:gd name="T16" fmla="*/ 17 w 42"/>
                  <a:gd name="T17" fmla="*/ 24 h 24"/>
                  <a:gd name="T18" fmla="*/ 5 w 42"/>
                  <a:gd name="T19" fmla="*/ 24 h 24"/>
                  <a:gd name="T20" fmla="*/ 0 w 42"/>
                  <a:gd name="T21" fmla="*/ 24 h 24"/>
                  <a:gd name="T22" fmla="*/ 0 w 42"/>
                  <a:gd name="T23" fmla="*/ 21 h 24"/>
                  <a:gd name="T24" fmla="*/ 0 w 42"/>
                  <a:gd name="T25" fmla="*/ 19 h 24"/>
                  <a:gd name="T26" fmla="*/ 5 w 42"/>
                  <a:gd name="T27" fmla="*/ 17 h 24"/>
                  <a:gd name="T28" fmla="*/ 15 w 42"/>
                  <a:gd name="T29" fmla="*/ 11 h 24"/>
                  <a:gd name="T30" fmla="*/ 21 w 42"/>
                  <a:gd name="T31" fmla="*/ 5 h 24"/>
                  <a:gd name="T32" fmla="*/ 28 w 42"/>
                  <a:gd name="T33" fmla="*/ 0 h 24"/>
                  <a:gd name="T34" fmla="*/ 28 w 42"/>
                  <a:gd name="T3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24">
                    <a:moveTo>
                      <a:pt x="28" y="0"/>
                    </a:moveTo>
                    <a:lnTo>
                      <a:pt x="34" y="0"/>
                    </a:lnTo>
                    <a:lnTo>
                      <a:pt x="38" y="2"/>
                    </a:lnTo>
                    <a:lnTo>
                      <a:pt x="40" y="2"/>
                    </a:lnTo>
                    <a:lnTo>
                      <a:pt x="42" y="5"/>
                    </a:lnTo>
                    <a:lnTo>
                      <a:pt x="38" y="11"/>
                    </a:lnTo>
                    <a:lnTo>
                      <a:pt x="34" y="17"/>
                    </a:lnTo>
                    <a:lnTo>
                      <a:pt x="25" y="21"/>
                    </a:lnTo>
                    <a:lnTo>
                      <a:pt x="17" y="24"/>
                    </a:lnTo>
                    <a:lnTo>
                      <a:pt x="5" y="24"/>
                    </a:lnTo>
                    <a:lnTo>
                      <a:pt x="0" y="24"/>
                    </a:lnTo>
                    <a:lnTo>
                      <a:pt x="0" y="21"/>
                    </a:lnTo>
                    <a:lnTo>
                      <a:pt x="0" y="19"/>
                    </a:lnTo>
                    <a:lnTo>
                      <a:pt x="5" y="17"/>
                    </a:lnTo>
                    <a:lnTo>
                      <a:pt x="15" y="11"/>
                    </a:lnTo>
                    <a:lnTo>
                      <a:pt x="21" y="5"/>
                    </a:lnTo>
                    <a:lnTo>
                      <a:pt x="28" y="0"/>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35" name="Freeform 119"/>
              <p:cNvSpPr>
                <a:spLocks noChangeAspect="1"/>
              </p:cNvSpPr>
              <p:nvPr/>
            </p:nvSpPr>
            <p:spPr bwMode="auto">
              <a:xfrm>
                <a:off x="3153" y="2857"/>
                <a:ext cx="41" cy="20"/>
              </a:xfrm>
              <a:custGeom>
                <a:avLst/>
                <a:gdLst>
                  <a:gd name="T0" fmla="*/ 53 w 81"/>
                  <a:gd name="T1" fmla="*/ 0 h 40"/>
                  <a:gd name="T2" fmla="*/ 60 w 81"/>
                  <a:gd name="T3" fmla="*/ 4 h 40"/>
                  <a:gd name="T4" fmla="*/ 70 w 81"/>
                  <a:gd name="T5" fmla="*/ 8 h 40"/>
                  <a:gd name="T6" fmla="*/ 76 w 81"/>
                  <a:gd name="T7" fmla="*/ 12 h 40"/>
                  <a:gd name="T8" fmla="*/ 81 w 81"/>
                  <a:gd name="T9" fmla="*/ 19 h 40"/>
                  <a:gd name="T10" fmla="*/ 74 w 81"/>
                  <a:gd name="T11" fmla="*/ 19 h 40"/>
                  <a:gd name="T12" fmla="*/ 68 w 81"/>
                  <a:gd name="T13" fmla="*/ 23 h 40"/>
                  <a:gd name="T14" fmla="*/ 58 w 81"/>
                  <a:gd name="T15" fmla="*/ 25 h 40"/>
                  <a:gd name="T16" fmla="*/ 51 w 81"/>
                  <a:gd name="T17" fmla="*/ 29 h 40"/>
                  <a:gd name="T18" fmla="*/ 43 w 81"/>
                  <a:gd name="T19" fmla="*/ 33 h 40"/>
                  <a:gd name="T20" fmla="*/ 36 w 81"/>
                  <a:gd name="T21" fmla="*/ 35 h 40"/>
                  <a:gd name="T22" fmla="*/ 28 w 81"/>
                  <a:gd name="T23" fmla="*/ 36 h 40"/>
                  <a:gd name="T24" fmla="*/ 22 w 81"/>
                  <a:gd name="T25" fmla="*/ 40 h 40"/>
                  <a:gd name="T26" fmla="*/ 15 w 81"/>
                  <a:gd name="T27" fmla="*/ 38 h 40"/>
                  <a:gd name="T28" fmla="*/ 9 w 81"/>
                  <a:gd name="T29" fmla="*/ 36 h 40"/>
                  <a:gd name="T30" fmla="*/ 5 w 81"/>
                  <a:gd name="T31" fmla="*/ 33 h 40"/>
                  <a:gd name="T32" fmla="*/ 0 w 81"/>
                  <a:gd name="T33" fmla="*/ 29 h 40"/>
                  <a:gd name="T34" fmla="*/ 5 w 81"/>
                  <a:gd name="T35" fmla="*/ 23 h 40"/>
                  <a:gd name="T36" fmla="*/ 11 w 81"/>
                  <a:gd name="T37" fmla="*/ 17 h 40"/>
                  <a:gd name="T38" fmla="*/ 17 w 81"/>
                  <a:gd name="T39" fmla="*/ 14 h 40"/>
                  <a:gd name="T40" fmla="*/ 24 w 81"/>
                  <a:gd name="T41" fmla="*/ 12 h 40"/>
                  <a:gd name="T42" fmla="*/ 32 w 81"/>
                  <a:gd name="T43" fmla="*/ 8 h 40"/>
                  <a:gd name="T44" fmla="*/ 39 w 81"/>
                  <a:gd name="T45" fmla="*/ 4 h 40"/>
                  <a:gd name="T46" fmla="*/ 45 w 81"/>
                  <a:gd name="T47" fmla="*/ 2 h 40"/>
                  <a:gd name="T48" fmla="*/ 53 w 81"/>
                  <a:gd name="T49" fmla="*/ 0 h 40"/>
                  <a:gd name="T50" fmla="*/ 53 w 81"/>
                  <a:gd name="T5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1" h="40">
                    <a:moveTo>
                      <a:pt x="53" y="0"/>
                    </a:moveTo>
                    <a:lnTo>
                      <a:pt x="60" y="4"/>
                    </a:lnTo>
                    <a:lnTo>
                      <a:pt x="70" y="8"/>
                    </a:lnTo>
                    <a:lnTo>
                      <a:pt x="76" y="12"/>
                    </a:lnTo>
                    <a:lnTo>
                      <a:pt x="81" y="19"/>
                    </a:lnTo>
                    <a:lnTo>
                      <a:pt x="74" y="19"/>
                    </a:lnTo>
                    <a:lnTo>
                      <a:pt x="68" y="23"/>
                    </a:lnTo>
                    <a:lnTo>
                      <a:pt x="58" y="25"/>
                    </a:lnTo>
                    <a:lnTo>
                      <a:pt x="51" y="29"/>
                    </a:lnTo>
                    <a:lnTo>
                      <a:pt x="43" y="33"/>
                    </a:lnTo>
                    <a:lnTo>
                      <a:pt x="36" y="35"/>
                    </a:lnTo>
                    <a:lnTo>
                      <a:pt x="28" y="36"/>
                    </a:lnTo>
                    <a:lnTo>
                      <a:pt x="22" y="40"/>
                    </a:lnTo>
                    <a:lnTo>
                      <a:pt x="15" y="38"/>
                    </a:lnTo>
                    <a:lnTo>
                      <a:pt x="9" y="36"/>
                    </a:lnTo>
                    <a:lnTo>
                      <a:pt x="5" y="33"/>
                    </a:lnTo>
                    <a:lnTo>
                      <a:pt x="0" y="29"/>
                    </a:lnTo>
                    <a:lnTo>
                      <a:pt x="5" y="23"/>
                    </a:lnTo>
                    <a:lnTo>
                      <a:pt x="11" y="17"/>
                    </a:lnTo>
                    <a:lnTo>
                      <a:pt x="17" y="14"/>
                    </a:lnTo>
                    <a:lnTo>
                      <a:pt x="24" y="12"/>
                    </a:lnTo>
                    <a:lnTo>
                      <a:pt x="32" y="8"/>
                    </a:lnTo>
                    <a:lnTo>
                      <a:pt x="39" y="4"/>
                    </a:lnTo>
                    <a:lnTo>
                      <a:pt x="45" y="2"/>
                    </a:lnTo>
                    <a:lnTo>
                      <a:pt x="53" y="0"/>
                    </a:lnTo>
                    <a:lnTo>
                      <a:pt x="5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36" name="Freeform 120"/>
              <p:cNvSpPr>
                <a:spLocks noChangeAspect="1"/>
              </p:cNvSpPr>
              <p:nvPr/>
            </p:nvSpPr>
            <p:spPr bwMode="auto">
              <a:xfrm>
                <a:off x="3200" y="2891"/>
                <a:ext cx="47" cy="14"/>
              </a:xfrm>
              <a:custGeom>
                <a:avLst/>
                <a:gdLst>
                  <a:gd name="T0" fmla="*/ 49 w 95"/>
                  <a:gd name="T1" fmla="*/ 0 h 28"/>
                  <a:gd name="T2" fmla="*/ 55 w 95"/>
                  <a:gd name="T3" fmla="*/ 0 h 28"/>
                  <a:gd name="T4" fmla="*/ 61 w 95"/>
                  <a:gd name="T5" fmla="*/ 0 h 28"/>
                  <a:gd name="T6" fmla="*/ 66 w 95"/>
                  <a:gd name="T7" fmla="*/ 0 h 28"/>
                  <a:gd name="T8" fmla="*/ 74 w 95"/>
                  <a:gd name="T9" fmla="*/ 2 h 28"/>
                  <a:gd name="T10" fmla="*/ 80 w 95"/>
                  <a:gd name="T11" fmla="*/ 2 h 28"/>
                  <a:gd name="T12" fmla="*/ 85 w 95"/>
                  <a:gd name="T13" fmla="*/ 4 h 28"/>
                  <a:gd name="T14" fmla="*/ 91 w 95"/>
                  <a:gd name="T15" fmla="*/ 5 h 28"/>
                  <a:gd name="T16" fmla="*/ 95 w 95"/>
                  <a:gd name="T17" fmla="*/ 11 h 28"/>
                  <a:gd name="T18" fmla="*/ 89 w 95"/>
                  <a:gd name="T19" fmla="*/ 13 h 28"/>
                  <a:gd name="T20" fmla="*/ 83 w 95"/>
                  <a:gd name="T21" fmla="*/ 15 h 28"/>
                  <a:gd name="T22" fmla="*/ 78 w 95"/>
                  <a:gd name="T23" fmla="*/ 17 h 28"/>
                  <a:gd name="T24" fmla="*/ 70 w 95"/>
                  <a:gd name="T25" fmla="*/ 21 h 28"/>
                  <a:gd name="T26" fmla="*/ 64 w 95"/>
                  <a:gd name="T27" fmla="*/ 21 h 28"/>
                  <a:gd name="T28" fmla="*/ 59 w 95"/>
                  <a:gd name="T29" fmla="*/ 23 h 28"/>
                  <a:gd name="T30" fmla="*/ 53 w 95"/>
                  <a:gd name="T31" fmla="*/ 24 h 28"/>
                  <a:gd name="T32" fmla="*/ 47 w 95"/>
                  <a:gd name="T33" fmla="*/ 26 h 28"/>
                  <a:gd name="T34" fmla="*/ 42 w 95"/>
                  <a:gd name="T35" fmla="*/ 26 h 28"/>
                  <a:gd name="T36" fmla="*/ 36 w 95"/>
                  <a:gd name="T37" fmla="*/ 28 h 28"/>
                  <a:gd name="T38" fmla="*/ 30 w 95"/>
                  <a:gd name="T39" fmla="*/ 28 h 28"/>
                  <a:gd name="T40" fmla="*/ 24 w 95"/>
                  <a:gd name="T41" fmla="*/ 28 h 28"/>
                  <a:gd name="T42" fmla="*/ 17 w 95"/>
                  <a:gd name="T43" fmla="*/ 26 h 28"/>
                  <a:gd name="T44" fmla="*/ 9 w 95"/>
                  <a:gd name="T45" fmla="*/ 24 h 28"/>
                  <a:gd name="T46" fmla="*/ 3 w 95"/>
                  <a:gd name="T47" fmla="*/ 23 h 28"/>
                  <a:gd name="T48" fmla="*/ 0 w 95"/>
                  <a:gd name="T49" fmla="*/ 21 h 28"/>
                  <a:gd name="T50" fmla="*/ 0 w 95"/>
                  <a:gd name="T51" fmla="*/ 17 h 28"/>
                  <a:gd name="T52" fmla="*/ 2 w 95"/>
                  <a:gd name="T53" fmla="*/ 15 h 28"/>
                  <a:gd name="T54" fmla="*/ 7 w 95"/>
                  <a:gd name="T55" fmla="*/ 11 h 28"/>
                  <a:gd name="T56" fmla="*/ 17 w 95"/>
                  <a:gd name="T57" fmla="*/ 7 h 28"/>
                  <a:gd name="T58" fmla="*/ 22 w 95"/>
                  <a:gd name="T59" fmla="*/ 5 h 28"/>
                  <a:gd name="T60" fmla="*/ 30 w 95"/>
                  <a:gd name="T61" fmla="*/ 4 h 28"/>
                  <a:gd name="T62" fmla="*/ 38 w 95"/>
                  <a:gd name="T63" fmla="*/ 2 h 28"/>
                  <a:gd name="T64" fmla="*/ 49 w 95"/>
                  <a:gd name="T65" fmla="*/ 0 h 28"/>
                  <a:gd name="T66" fmla="*/ 49 w 95"/>
                  <a:gd name="T6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5" h="28">
                    <a:moveTo>
                      <a:pt x="49" y="0"/>
                    </a:moveTo>
                    <a:lnTo>
                      <a:pt x="55" y="0"/>
                    </a:lnTo>
                    <a:lnTo>
                      <a:pt x="61" y="0"/>
                    </a:lnTo>
                    <a:lnTo>
                      <a:pt x="66" y="0"/>
                    </a:lnTo>
                    <a:lnTo>
                      <a:pt x="74" y="2"/>
                    </a:lnTo>
                    <a:lnTo>
                      <a:pt x="80" y="2"/>
                    </a:lnTo>
                    <a:lnTo>
                      <a:pt x="85" y="4"/>
                    </a:lnTo>
                    <a:lnTo>
                      <a:pt x="91" y="5"/>
                    </a:lnTo>
                    <a:lnTo>
                      <a:pt x="95" y="11"/>
                    </a:lnTo>
                    <a:lnTo>
                      <a:pt x="89" y="13"/>
                    </a:lnTo>
                    <a:lnTo>
                      <a:pt x="83" y="15"/>
                    </a:lnTo>
                    <a:lnTo>
                      <a:pt x="78" y="17"/>
                    </a:lnTo>
                    <a:lnTo>
                      <a:pt x="70" y="21"/>
                    </a:lnTo>
                    <a:lnTo>
                      <a:pt x="64" y="21"/>
                    </a:lnTo>
                    <a:lnTo>
                      <a:pt x="59" y="23"/>
                    </a:lnTo>
                    <a:lnTo>
                      <a:pt x="53" y="24"/>
                    </a:lnTo>
                    <a:lnTo>
                      <a:pt x="47" y="26"/>
                    </a:lnTo>
                    <a:lnTo>
                      <a:pt x="42" y="26"/>
                    </a:lnTo>
                    <a:lnTo>
                      <a:pt x="36" y="28"/>
                    </a:lnTo>
                    <a:lnTo>
                      <a:pt x="30" y="28"/>
                    </a:lnTo>
                    <a:lnTo>
                      <a:pt x="24" y="28"/>
                    </a:lnTo>
                    <a:lnTo>
                      <a:pt x="17" y="26"/>
                    </a:lnTo>
                    <a:lnTo>
                      <a:pt x="9" y="24"/>
                    </a:lnTo>
                    <a:lnTo>
                      <a:pt x="3" y="23"/>
                    </a:lnTo>
                    <a:lnTo>
                      <a:pt x="0" y="21"/>
                    </a:lnTo>
                    <a:lnTo>
                      <a:pt x="0" y="17"/>
                    </a:lnTo>
                    <a:lnTo>
                      <a:pt x="2" y="15"/>
                    </a:lnTo>
                    <a:lnTo>
                      <a:pt x="7" y="11"/>
                    </a:lnTo>
                    <a:lnTo>
                      <a:pt x="17" y="7"/>
                    </a:lnTo>
                    <a:lnTo>
                      <a:pt x="22" y="5"/>
                    </a:lnTo>
                    <a:lnTo>
                      <a:pt x="30" y="4"/>
                    </a:lnTo>
                    <a:lnTo>
                      <a:pt x="38" y="2"/>
                    </a:lnTo>
                    <a:lnTo>
                      <a:pt x="49" y="0"/>
                    </a:lnTo>
                    <a:lnTo>
                      <a:pt x="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37" name="Freeform 121"/>
              <p:cNvSpPr>
                <a:spLocks noChangeAspect="1"/>
              </p:cNvSpPr>
              <p:nvPr/>
            </p:nvSpPr>
            <p:spPr bwMode="auto">
              <a:xfrm>
                <a:off x="3426" y="2911"/>
                <a:ext cx="16" cy="12"/>
              </a:xfrm>
              <a:custGeom>
                <a:avLst/>
                <a:gdLst>
                  <a:gd name="T0" fmla="*/ 27 w 32"/>
                  <a:gd name="T1" fmla="*/ 0 h 24"/>
                  <a:gd name="T2" fmla="*/ 32 w 32"/>
                  <a:gd name="T3" fmla="*/ 5 h 24"/>
                  <a:gd name="T4" fmla="*/ 32 w 32"/>
                  <a:gd name="T5" fmla="*/ 13 h 24"/>
                  <a:gd name="T6" fmla="*/ 27 w 32"/>
                  <a:gd name="T7" fmla="*/ 19 h 24"/>
                  <a:gd name="T8" fmla="*/ 19 w 32"/>
                  <a:gd name="T9" fmla="*/ 24 h 24"/>
                  <a:gd name="T10" fmla="*/ 12 w 32"/>
                  <a:gd name="T11" fmla="*/ 22 h 24"/>
                  <a:gd name="T12" fmla="*/ 4 w 32"/>
                  <a:gd name="T13" fmla="*/ 21 h 24"/>
                  <a:gd name="T14" fmla="*/ 0 w 32"/>
                  <a:gd name="T15" fmla="*/ 15 h 24"/>
                  <a:gd name="T16" fmla="*/ 6 w 32"/>
                  <a:gd name="T17" fmla="*/ 9 h 24"/>
                  <a:gd name="T18" fmla="*/ 8 w 32"/>
                  <a:gd name="T19" fmla="*/ 7 h 24"/>
                  <a:gd name="T20" fmla="*/ 13 w 32"/>
                  <a:gd name="T21" fmla="*/ 3 h 24"/>
                  <a:gd name="T22" fmla="*/ 19 w 32"/>
                  <a:gd name="T23" fmla="*/ 2 h 24"/>
                  <a:gd name="T24" fmla="*/ 27 w 32"/>
                  <a:gd name="T25" fmla="*/ 0 h 24"/>
                  <a:gd name="T26" fmla="*/ 27 w 32"/>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24">
                    <a:moveTo>
                      <a:pt x="27" y="0"/>
                    </a:moveTo>
                    <a:lnTo>
                      <a:pt x="32" y="5"/>
                    </a:lnTo>
                    <a:lnTo>
                      <a:pt x="32" y="13"/>
                    </a:lnTo>
                    <a:lnTo>
                      <a:pt x="27" y="19"/>
                    </a:lnTo>
                    <a:lnTo>
                      <a:pt x="19" y="24"/>
                    </a:lnTo>
                    <a:lnTo>
                      <a:pt x="12" y="22"/>
                    </a:lnTo>
                    <a:lnTo>
                      <a:pt x="4" y="21"/>
                    </a:lnTo>
                    <a:lnTo>
                      <a:pt x="0" y="15"/>
                    </a:lnTo>
                    <a:lnTo>
                      <a:pt x="6" y="9"/>
                    </a:lnTo>
                    <a:lnTo>
                      <a:pt x="8" y="7"/>
                    </a:lnTo>
                    <a:lnTo>
                      <a:pt x="13" y="3"/>
                    </a:lnTo>
                    <a:lnTo>
                      <a:pt x="19" y="2"/>
                    </a:lnTo>
                    <a:lnTo>
                      <a:pt x="27" y="0"/>
                    </a:lnTo>
                    <a:lnTo>
                      <a:pt x="27" y="0"/>
                    </a:lnTo>
                    <a:close/>
                  </a:path>
                </a:pathLst>
              </a:custGeom>
              <a:solidFill>
                <a:srgbClr val="FFCC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38" name="Freeform 122"/>
              <p:cNvSpPr>
                <a:spLocks noChangeAspect="1"/>
              </p:cNvSpPr>
              <p:nvPr/>
            </p:nvSpPr>
            <p:spPr bwMode="auto">
              <a:xfrm>
                <a:off x="3237" y="2923"/>
                <a:ext cx="53" cy="28"/>
              </a:xfrm>
              <a:custGeom>
                <a:avLst/>
                <a:gdLst>
                  <a:gd name="T0" fmla="*/ 49 w 106"/>
                  <a:gd name="T1" fmla="*/ 0 h 56"/>
                  <a:gd name="T2" fmla="*/ 55 w 106"/>
                  <a:gd name="T3" fmla="*/ 0 h 56"/>
                  <a:gd name="T4" fmla="*/ 61 w 106"/>
                  <a:gd name="T5" fmla="*/ 2 h 56"/>
                  <a:gd name="T6" fmla="*/ 66 w 106"/>
                  <a:gd name="T7" fmla="*/ 4 h 56"/>
                  <a:gd name="T8" fmla="*/ 74 w 106"/>
                  <a:gd name="T9" fmla="*/ 8 h 56"/>
                  <a:gd name="T10" fmla="*/ 80 w 106"/>
                  <a:gd name="T11" fmla="*/ 8 h 56"/>
                  <a:gd name="T12" fmla="*/ 87 w 106"/>
                  <a:gd name="T13" fmla="*/ 12 h 56"/>
                  <a:gd name="T14" fmla="*/ 93 w 106"/>
                  <a:gd name="T15" fmla="*/ 14 h 56"/>
                  <a:gd name="T16" fmla="*/ 99 w 106"/>
                  <a:gd name="T17" fmla="*/ 17 h 56"/>
                  <a:gd name="T18" fmla="*/ 102 w 106"/>
                  <a:gd name="T19" fmla="*/ 23 h 56"/>
                  <a:gd name="T20" fmla="*/ 106 w 106"/>
                  <a:gd name="T21" fmla="*/ 31 h 56"/>
                  <a:gd name="T22" fmla="*/ 106 w 106"/>
                  <a:gd name="T23" fmla="*/ 35 h 56"/>
                  <a:gd name="T24" fmla="*/ 106 w 106"/>
                  <a:gd name="T25" fmla="*/ 40 h 56"/>
                  <a:gd name="T26" fmla="*/ 104 w 106"/>
                  <a:gd name="T27" fmla="*/ 46 h 56"/>
                  <a:gd name="T28" fmla="*/ 102 w 106"/>
                  <a:gd name="T29" fmla="*/ 54 h 56"/>
                  <a:gd name="T30" fmla="*/ 95 w 106"/>
                  <a:gd name="T31" fmla="*/ 54 h 56"/>
                  <a:gd name="T32" fmla="*/ 87 w 106"/>
                  <a:gd name="T33" fmla="*/ 54 h 56"/>
                  <a:gd name="T34" fmla="*/ 82 w 106"/>
                  <a:gd name="T35" fmla="*/ 54 h 56"/>
                  <a:gd name="T36" fmla="*/ 74 w 106"/>
                  <a:gd name="T37" fmla="*/ 54 h 56"/>
                  <a:gd name="T38" fmla="*/ 66 w 106"/>
                  <a:gd name="T39" fmla="*/ 54 h 56"/>
                  <a:gd name="T40" fmla="*/ 61 w 106"/>
                  <a:gd name="T41" fmla="*/ 56 h 56"/>
                  <a:gd name="T42" fmla="*/ 55 w 106"/>
                  <a:gd name="T43" fmla="*/ 56 h 56"/>
                  <a:gd name="T44" fmla="*/ 49 w 106"/>
                  <a:gd name="T45" fmla="*/ 56 h 56"/>
                  <a:gd name="T46" fmla="*/ 40 w 106"/>
                  <a:gd name="T47" fmla="*/ 54 h 56"/>
                  <a:gd name="T48" fmla="*/ 34 w 106"/>
                  <a:gd name="T49" fmla="*/ 52 h 56"/>
                  <a:gd name="T50" fmla="*/ 26 w 106"/>
                  <a:gd name="T51" fmla="*/ 50 h 56"/>
                  <a:gd name="T52" fmla="*/ 21 w 106"/>
                  <a:gd name="T53" fmla="*/ 46 h 56"/>
                  <a:gd name="T54" fmla="*/ 15 w 106"/>
                  <a:gd name="T55" fmla="*/ 40 h 56"/>
                  <a:gd name="T56" fmla="*/ 9 w 106"/>
                  <a:gd name="T57" fmla="*/ 37 h 56"/>
                  <a:gd name="T58" fmla="*/ 6 w 106"/>
                  <a:gd name="T59" fmla="*/ 29 h 56"/>
                  <a:gd name="T60" fmla="*/ 0 w 106"/>
                  <a:gd name="T61" fmla="*/ 21 h 56"/>
                  <a:gd name="T62" fmla="*/ 6 w 106"/>
                  <a:gd name="T63" fmla="*/ 16 h 56"/>
                  <a:gd name="T64" fmla="*/ 11 w 106"/>
                  <a:gd name="T65" fmla="*/ 14 h 56"/>
                  <a:gd name="T66" fmla="*/ 17 w 106"/>
                  <a:gd name="T67" fmla="*/ 10 h 56"/>
                  <a:gd name="T68" fmla="*/ 25 w 106"/>
                  <a:gd name="T69" fmla="*/ 10 h 56"/>
                  <a:gd name="T70" fmla="*/ 30 w 106"/>
                  <a:gd name="T71" fmla="*/ 8 h 56"/>
                  <a:gd name="T72" fmla="*/ 36 w 106"/>
                  <a:gd name="T73" fmla="*/ 4 h 56"/>
                  <a:gd name="T74" fmla="*/ 42 w 106"/>
                  <a:gd name="T75" fmla="*/ 2 h 56"/>
                  <a:gd name="T76" fmla="*/ 49 w 106"/>
                  <a:gd name="T77" fmla="*/ 0 h 56"/>
                  <a:gd name="T78" fmla="*/ 49 w 106"/>
                  <a:gd name="T7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56">
                    <a:moveTo>
                      <a:pt x="49" y="0"/>
                    </a:moveTo>
                    <a:lnTo>
                      <a:pt x="55" y="0"/>
                    </a:lnTo>
                    <a:lnTo>
                      <a:pt x="61" y="2"/>
                    </a:lnTo>
                    <a:lnTo>
                      <a:pt x="66" y="4"/>
                    </a:lnTo>
                    <a:lnTo>
                      <a:pt x="74" y="8"/>
                    </a:lnTo>
                    <a:lnTo>
                      <a:pt x="80" y="8"/>
                    </a:lnTo>
                    <a:lnTo>
                      <a:pt x="87" y="12"/>
                    </a:lnTo>
                    <a:lnTo>
                      <a:pt x="93" y="14"/>
                    </a:lnTo>
                    <a:lnTo>
                      <a:pt x="99" y="17"/>
                    </a:lnTo>
                    <a:lnTo>
                      <a:pt x="102" y="23"/>
                    </a:lnTo>
                    <a:lnTo>
                      <a:pt x="106" y="31"/>
                    </a:lnTo>
                    <a:lnTo>
                      <a:pt x="106" y="35"/>
                    </a:lnTo>
                    <a:lnTo>
                      <a:pt x="106" y="40"/>
                    </a:lnTo>
                    <a:lnTo>
                      <a:pt x="104" y="46"/>
                    </a:lnTo>
                    <a:lnTo>
                      <a:pt x="102" y="54"/>
                    </a:lnTo>
                    <a:lnTo>
                      <a:pt x="95" y="54"/>
                    </a:lnTo>
                    <a:lnTo>
                      <a:pt x="87" y="54"/>
                    </a:lnTo>
                    <a:lnTo>
                      <a:pt x="82" y="54"/>
                    </a:lnTo>
                    <a:lnTo>
                      <a:pt x="74" y="54"/>
                    </a:lnTo>
                    <a:lnTo>
                      <a:pt x="66" y="54"/>
                    </a:lnTo>
                    <a:lnTo>
                      <a:pt x="61" y="56"/>
                    </a:lnTo>
                    <a:lnTo>
                      <a:pt x="55" y="56"/>
                    </a:lnTo>
                    <a:lnTo>
                      <a:pt x="49" y="56"/>
                    </a:lnTo>
                    <a:lnTo>
                      <a:pt x="40" y="54"/>
                    </a:lnTo>
                    <a:lnTo>
                      <a:pt x="34" y="52"/>
                    </a:lnTo>
                    <a:lnTo>
                      <a:pt x="26" y="50"/>
                    </a:lnTo>
                    <a:lnTo>
                      <a:pt x="21" y="46"/>
                    </a:lnTo>
                    <a:lnTo>
                      <a:pt x="15" y="40"/>
                    </a:lnTo>
                    <a:lnTo>
                      <a:pt x="9" y="37"/>
                    </a:lnTo>
                    <a:lnTo>
                      <a:pt x="6" y="29"/>
                    </a:lnTo>
                    <a:lnTo>
                      <a:pt x="0" y="21"/>
                    </a:lnTo>
                    <a:lnTo>
                      <a:pt x="6" y="16"/>
                    </a:lnTo>
                    <a:lnTo>
                      <a:pt x="11" y="14"/>
                    </a:lnTo>
                    <a:lnTo>
                      <a:pt x="17" y="10"/>
                    </a:lnTo>
                    <a:lnTo>
                      <a:pt x="25" y="10"/>
                    </a:lnTo>
                    <a:lnTo>
                      <a:pt x="30" y="8"/>
                    </a:lnTo>
                    <a:lnTo>
                      <a:pt x="36" y="4"/>
                    </a:lnTo>
                    <a:lnTo>
                      <a:pt x="42" y="2"/>
                    </a:lnTo>
                    <a:lnTo>
                      <a:pt x="49" y="0"/>
                    </a:lnTo>
                    <a:lnTo>
                      <a:pt x="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39" name="Freeform 123"/>
              <p:cNvSpPr>
                <a:spLocks noChangeAspect="1"/>
              </p:cNvSpPr>
              <p:nvPr/>
            </p:nvSpPr>
            <p:spPr bwMode="auto">
              <a:xfrm>
                <a:off x="3125" y="2940"/>
                <a:ext cx="80" cy="45"/>
              </a:xfrm>
              <a:custGeom>
                <a:avLst/>
                <a:gdLst>
                  <a:gd name="T0" fmla="*/ 133 w 159"/>
                  <a:gd name="T1" fmla="*/ 0 h 89"/>
                  <a:gd name="T2" fmla="*/ 138 w 159"/>
                  <a:gd name="T3" fmla="*/ 3 h 89"/>
                  <a:gd name="T4" fmla="*/ 146 w 159"/>
                  <a:gd name="T5" fmla="*/ 7 h 89"/>
                  <a:gd name="T6" fmla="*/ 150 w 159"/>
                  <a:gd name="T7" fmla="*/ 11 h 89"/>
                  <a:gd name="T8" fmla="*/ 153 w 159"/>
                  <a:gd name="T9" fmla="*/ 15 h 89"/>
                  <a:gd name="T10" fmla="*/ 159 w 159"/>
                  <a:gd name="T11" fmla="*/ 21 h 89"/>
                  <a:gd name="T12" fmla="*/ 159 w 159"/>
                  <a:gd name="T13" fmla="*/ 30 h 89"/>
                  <a:gd name="T14" fmla="*/ 155 w 159"/>
                  <a:gd name="T15" fmla="*/ 36 h 89"/>
                  <a:gd name="T16" fmla="*/ 150 w 159"/>
                  <a:gd name="T17" fmla="*/ 41 h 89"/>
                  <a:gd name="T18" fmla="*/ 146 w 159"/>
                  <a:gd name="T19" fmla="*/ 45 h 89"/>
                  <a:gd name="T20" fmla="*/ 142 w 159"/>
                  <a:gd name="T21" fmla="*/ 47 h 89"/>
                  <a:gd name="T22" fmla="*/ 136 w 159"/>
                  <a:gd name="T23" fmla="*/ 51 h 89"/>
                  <a:gd name="T24" fmla="*/ 133 w 159"/>
                  <a:gd name="T25" fmla="*/ 53 h 89"/>
                  <a:gd name="T26" fmla="*/ 123 w 159"/>
                  <a:gd name="T27" fmla="*/ 57 h 89"/>
                  <a:gd name="T28" fmla="*/ 114 w 159"/>
                  <a:gd name="T29" fmla="*/ 60 h 89"/>
                  <a:gd name="T30" fmla="*/ 106 w 159"/>
                  <a:gd name="T31" fmla="*/ 62 h 89"/>
                  <a:gd name="T32" fmla="*/ 96 w 159"/>
                  <a:gd name="T33" fmla="*/ 68 h 89"/>
                  <a:gd name="T34" fmla="*/ 87 w 159"/>
                  <a:gd name="T35" fmla="*/ 70 h 89"/>
                  <a:gd name="T36" fmla="*/ 79 w 159"/>
                  <a:gd name="T37" fmla="*/ 74 h 89"/>
                  <a:gd name="T38" fmla="*/ 68 w 159"/>
                  <a:gd name="T39" fmla="*/ 76 h 89"/>
                  <a:gd name="T40" fmla="*/ 60 w 159"/>
                  <a:gd name="T41" fmla="*/ 79 h 89"/>
                  <a:gd name="T42" fmla="*/ 51 w 159"/>
                  <a:gd name="T43" fmla="*/ 81 h 89"/>
                  <a:gd name="T44" fmla="*/ 41 w 159"/>
                  <a:gd name="T45" fmla="*/ 83 h 89"/>
                  <a:gd name="T46" fmla="*/ 32 w 159"/>
                  <a:gd name="T47" fmla="*/ 85 h 89"/>
                  <a:gd name="T48" fmla="*/ 24 w 159"/>
                  <a:gd name="T49" fmla="*/ 87 h 89"/>
                  <a:gd name="T50" fmla="*/ 17 w 159"/>
                  <a:gd name="T51" fmla="*/ 87 h 89"/>
                  <a:gd name="T52" fmla="*/ 11 w 159"/>
                  <a:gd name="T53" fmla="*/ 89 h 89"/>
                  <a:gd name="T54" fmla="*/ 3 w 159"/>
                  <a:gd name="T55" fmla="*/ 89 h 89"/>
                  <a:gd name="T56" fmla="*/ 0 w 159"/>
                  <a:gd name="T57" fmla="*/ 89 h 89"/>
                  <a:gd name="T58" fmla="*/ 3 w 159"/>
                  <a:gd name="T59" fmla="*/ 81 h 89"/>
                  <a:gd name="T60" fmla="*/ 7 w 159"/>
                  <a:gd name="T61" fmla="*/ 72 h 89"/>
                  <a:gd name="T62" fmla="*/ 13 w 159"/>
                  <a:gd name="T63" fmla="*/ 64 h 89"/>
                  <a:gd name="T64" fmla="*/ 20 w 159"/>
                  <a:gd name="T65" fmla="*/ 57 h 89"/>
                  <a:gd name="T66" fmla="*/ 26 w 159"/>
                  <a:gd name="T67" fmla="*/ 49 h 89"/>
                  <a:gd name="T68" fmla="*/ 36 w 159"/>
                  <a:gd name="T69" fmla="*/ 43 h 89"/>
                  <a:gd name="T70" fmla="*/ 43 w 159"/>
                  <a:gd name="T71" fmla="*/ 38 h 89"/>
                  <a:gd name="T72" fmla="*/ 53 w 159"/>
                  <a:gd name="T73" fmla="*/ 32 h 89"/>
                  <a:gd name="T74" fmla="*/ 62 w 159"/>
                  <a:gd name="T75" fmla="*/ 26 h 89"/>
                  <a:gd name="T76" fmla="*/ 72 w 159"/>
                  <a:gd name="T77" fmla="*/ 21 h 89"/>
                  <a:gd name="T78" fmla="*/ 81 w 159"/>
                  <a:gd name="T79" fmla="*/ 17 h 89"/>
                  <a:gd name="T80" fmla="*/ 93 w 159"/>
                  <a:gd name="T81" fmla="*/ 13 h 89"/>
                  <a:gd name="T82" fmla="*/ 102 w 159"/>
                  <a:gd name="T83" fmla="*/ 9 h 89"/>
                  <a:gd name="T84" fmla="*/ 112 w 159"/>
                  <a:gd name="T85" fmla="*/ 5 h 89"/>
                  <a:gd name="T86" fmla="*/ 121 w 159"/>
                  <a:gd name="T87" fmla="*/ 2 h 89"/>
                  <a:gd name="T88" fmla="*/ 133 w 159"/>
                  <a:gd name="T89" fmla="*/ 0 h 89"/>
                  <a:gd name="T90" fmla="*/ 133 w 159"/>
                  <a:gd name="T9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9" h="89">
                    <a:moveTo>
                      <a:pt x="133" y="0"/>
                    </a:moveTo>
                    <a:lnTo>
                      <a:pt x="138" y="3"/>
                    </a:lnTo>
                    <a:lnTo>
                      <a:pt x="146" y="7"/>
                    </a:lnTo>
                    <a:lnTo>
                      <a:pt x="150" y="11"/>
                    </a:lnTo>
                    <a:lnTo>
                      <a:pt x="153" y="15"/>
                    </a:lnTo>
                    <a:lnTo>
                      <a:pt x="159" y="21"/>
                    </a:lnTo>
                    <a:lnTo>
                      <a:pt x="159" y="30"/>
                    </a:lnTo>
                    <a:lnTo>
                      <a:pt x="155" y="36"/>
                    </a:lnTo>
                    <a:lnTo>
                      <a:pt x="150" y="41"/>
                    </a:lnTo>
                    <a:lnTo>
                      <a:pt x="146" y="45"/>
                    </a:lnTo>
                    <a:lnTo>
                      <a:pt x="142" y="47"/>
                    </a:lnTo>
                    <a:lnTo>
                      <a:pt x="136" y="51"/>
                    </a:lnTo>
                    <a:lnTo>
                      <a:pt x="133" y="53"/>
                    </a:lnTo>
                    <a:lnTo>
                      <a:pt x="123" y="57"/>
                    </a:lnTo>
                    <a:lnTo>
                      <a:pt x="114" y="60"/>
                    </a:lnTo>
                    <a:lnTo>
                      <a:pt x="106" y="62"/>
                    </a:lnTo>
                    <a:lnTo>
                      <a:pt x="96" y="68"/>
                    </a:lnTo>
                    <a:lnTo>
                      <a:pt x="87" y="70"/>
                    </a:lnTo>
                    <a:lnTo>
                      <a:pt x="79" y="74"/>
                    </a:lnTo>
                    <a:lnTo>
                      <a:pt x="68" y="76"/>
                    </a:lnTo>
                    <a:lnTo>
                      <a:pt x="60" y="79"/>
                    </a:lnTo>
                    <a:lnTo>
                      <a:pt x="51" y="81"/>
                    </a:lnTo>
                    <a:lnTo>
                      <a:pt x="41" y="83"/>
                    </a:lnTo>
                    <a:lnTo>
                      <a:pt x="32" y="85"/>
                    </a:lnTo>
                    <a:lnTo>
                      <a:pt x="24" y="87"/>
                    </a:lnTo>
                    <a:lnTo>
                      <a:pt x="17" y="87"/>
                    </a:lnTo>
                    <a:lnTo>
                      <a:pt x="11" y="89"/>
                    </a:lnTo>
                    <a:lnTo>
                      <a:pt x="3" y="89"/>
                    </a:lnTo>
                    <a:lnTo>
                      <a:pt x="0" y="89"/>
                    </a:lnTo>
                    <a:lnTo>
                      <a:pt x="3" y="81"/>
                    </a:lnTo>
                    <a:lnTo>
                      <a:pt x="7" y="72"/>
                    </a:lnTo>
                    <a:lnTo>
                      <a:pt x="13" y="64"/>
                    </a:lnTo>
                    <a:lnTo>
                      <a:pt x="20" y="57"/>
                    </a:lnTo>
                    <a:lnTo>
                      <a:pt x="26" y="49"/>
                    </a:lnTo>
                    <a:lnTo>
                      <a:pt x="36" y="43"/>
                    </a:lnTo>
                    <a:lnTo>
                      <a:pt x="43" y="38"/>
                    </a:lnTo>
                    <a:lnTo>
                      <a:pt x="53" y="32"/>
                    </a:lnTo>
                    <a:lnTo>
                      <a:pt x="62" y="26"/>
                    </a:lnTo>
                    <a:lnTo>
                      <a:pt x="72" y="21"/>
                    </a:lnTo>
                    <a:lnTo>
                      <a:pt x="81" y="17"/>
                    </a:lnTo>
                    <a:lnTo>
                      <a:pt x="93" y="13"/>
                    </a:lnTo>
                    <a:lnTo>
                      <a:pt x="102" y="9"/>
                    </a:lnTo>
                    <a:lnTo>
                      <a:pt x="112" y="5"/>
                    </a:lnTo>
                    <a:lnTo>
                      <a:pt x="121" y="2"/>
                    </a:lnTo>
                    <a:lnTo>
                      <a:pt x="133" y="0"/>
                    </a:lnTo>
                    <a:lnTo>
                      <a:pt x="1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40" name="Freeform 124"/>
              <p:cNvSpPr>
                <a:spLocks noChangeAspect="1"/>
              </p:cNvSpPr>
              <p:nvPr/>
            </p:nvSpPr>
            <p:spPr bwMode="auto">
              <a:xfrm>
                <a:off x="3415" y="2967"/>
                <a:ext cx="40" cy="26"/>
              </a:xfrm>
              <a:custGeom>
                <a:avLst/>
                <a:gdLst>
                  <a:gd name="T0" fmla="*/ 50 w 80"/>
                  <a:gd name="T1" fmla="*/ 0 h 51"/>
                  <a:gd name="T2" fmla="*/ 54 w 80"/>
                  <a:gd name="T3" fmla="*/ 0 h 51"/>
                  <a:gd name="T4" fmla="*/ 59 w 80"/>
                  <a:gd name="T5" fmla="*/ 0 h 51"/>
                  <a:gd name="T6" fmla="*/ 63 w 80"/>
                  <a:gd name="T7" fmla="*/ 0 h 51"/>
                  <a:gd name="T8" fmla="*/ 67 w 80"/>
                  <a:gd name="T9" fmla="*/ 2 h 51"/>
                  <a:gd name="T10" fmla="*/ 73 w 80"/>
                  <a:gd name="T11" fmla="*/ 4 h 51"/>
                  <a:gd name="T12" fmla="*/ 78 w 80"/>
                  <a:gd name="T13" fmla="*/ 7 h 51"/>
                  <a:gd name="T14" fmla="*/ 80 w 80"/>
                  <a:gd name="T15" fmla="*/ 17 h 51"/>
                  <a:gd name="T16" fmla="*/ 78 w 80"/>
                  <a:gd name="T17" fmla="*/ 26 h 51"/>
                  <a:gd name="T18" fmla="*/ 71 w 80"/>
                  <a:gd name="T19" fmla="*/ 32 h 51"/>
                  <a:gd name="T20" fmla="*/ 63 w 80"/>
                  <a:gd name="T21" fmla="*/ 38 h 51"/>
                  <a:gd name="T22" fmla="*/ 52 w 80"/>
                  <a:gd name="T23" fmla="*/ 44 h 51"/>
                  <a:gd name="T24" fmla="*/ 42 w 80"/>
                  <a:gd name="T25" fmla="*/ 47 h 51"/>
                  <a:gd name="T26" fmla="*/ 36 w 80"/>
                  <a:gd name="T27" fmla="*/ 47 h 51"/>
                  <a:gd name="T28" fmla="*/ 31 w 80"/>
                  <a:gd name="T29" fmla="*/ 49 h 51"/>
                  <a:gd name="T30" fmla="*/ 25 w 80"/>
                  <a:gd name="T31" fmla="*/ 49 h 51"/>
                  <a:gd name="T32" fmla="*/ 19 w 80"/>
                  <a:gd name="T33" fmla="*/ 51 h 51"/>
                  <a:gd name="T34" fmla="*/ 14 w 80"/>
                  <a:gd name="T35" fmla="*/ 49 h 51"/>
                  <a:gd name="T36" fmla="*/ 8 w 80"/>
                  <a:gd name="T37" fmla="*/ 47 h 51"/>
                  <a:gd name="T38" fmla="*/ 2 w 80"/>
                  <a:gd name="T39" fmla="*/ 45 h 51"/>
                  <a:gd name="T40" fmla="*/ 0 w 80"/>
                  <a:gd name="T41" fmla="*/ 44 h 51"/>
                  <a:gd name="T42" fmla="*/ 2 w 80"/>
                  <a:gd name="T43" fmla="*/ 36 h 51"/>
                  <a:gd name="T44" fmla="*/ 8 w 80"/>
                  <a:gd name="T45" fmla="*/ 30 h 51"/>
                  <a:gd name="T46" fmla="*/ 14 w 80"/>
                  <a:gd name="T47" fmla="*/ 25 h 51"/>
                  <a:gd name="T48" fmla="*/ 19 w 80"/>
                  <a:gd name="T49" fmla="*/ 19 h 51"/>
                  <a:gd name="T50" fmla="*/ 27 w 80"/>
                  <a:gd name="T51" fmla="*/ 11 h 51"/>
                  <a:gd name="T52" fmla="*/ 35 w 80"/>
                  <a:gd name="T53" fmla="*/ 7 h 51"/>
                  <a:gd name="T54" fmla="*/ 42 w 80"/>
                  <a:gd name="T55" fmla="*/ 4 h 51"/>
                  <a:gd name="T56" fmla="*/ 50 w 80"/>
                  <a:gd name="T57" fmla="*/ 0 h 51"/>
                  <a:gd name="T58" fmla="*/ 50 w 80"/>
                  <a:gd name="T5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0" h="51">
                    <a:moveTo>
                      <a:pt x="50" y="0"/>
                    </a:moveTo>
                    <a:lnTo>
                      <a:pt x="54" y="0"/>
                    </a:lnTo>
                    <a:lnTo>
                      <a:pt x="59" y="0"/>
                    </a:lnTo>
                    <a:lnTo>
                      <a:pt x="63" y="0"/>
                    </a:lnTo>
                    <a:lnTo>
                      <a:pt x="67" y="2"/>
                    </a:lnTo>
                    <a:lnTo>
                      <a:pt x="73" y="4"/>
                    </a:lnTo>
                    <a:lnTo>
                      <a:pt x="78" y="7"/>
                    </a:lnTo>
                    <a:lnTo>
                      <a:pt x="80" y="17"/>
                    </a:lnTo>
                    <a:lnTo>
                      <a:pt x="78" y="26"/>
                    </a:lnTo>
                    <a:lnTo>
                      <a:pt x="71" y="32"/>
                    </a:lnTo>
                    <a:lnTo>
                      <a:pt x="63" y="38"/>
                    </a:lnTo>
                    <a:lnTo>
                      <a:pt x="52" y="44"/>
                    </a:lnTo>
                    <a:lnTo>
                      <a:pt x="42" y="47"/>
                    </a:lnTo>
                    <a:lnTo>
                      <a:pt x="36" y="47"/>
                    </a:lnTo>
                    <a:lnTo>
                      <a:pt x="31" y="49"/>
                    </a:lnTo>
                    <a:lnTo>
                      <a:pt x="25" y="49"/>
                    </a:lnTo>
                    <a:lnTo>
                      <a:pt x="19" y="51"/>
                    </a:lnTo>
                    <a:lnTo>
                      <a:pt x="14" y="49"/>
                    </a:lnTo>
                    <a:lnTo>
                      <a:pt x="8" y="47"/>
                    </a:lnTo>
                    <a:lnTo>
                      <a:pt x="2" y="45"/>
                    </a:lnTo>
                    <a:lnTo>
                      <a:pt x="0" y="44"/>
                    </a:lnTo>
                    <a:lnTo>
                      <a:pt x="2" y="36"/>
                    </a:lnTo>
                    <a:lnTo>
                      <a:pt x="8" y="30"/>
                    </a:lnTo>
                    <a:lnTo>
                      <a:pt x="14" y="25"/>
                    </a:lnTo>
                    <a:lnTo>
                      <a:pt x="19" y="19"/>
                    </a:lnTo>
                    <a:lnTo>
                      <a:pt x="27" y="11"/>
                    </a:lnTo>
                    <a:lnTo>
                      <a:pt x="35" y="7"/>
                    </a:lnTo>
                    <a:lnTo>
                      <a:pt x="42" y="4"/>
                    </a:lnTo>
                    <a:lnTo>
                      <a:pt x="50" y="0"/>
                    </a:lnTo>
                    <a:lnTo>
                      <a:pt x="50" y="0"/>
                    </a:lnTo>
                    <a:close/>
                  </a:path>
                </a:pathLst>
              </a:custGeom>
              <a:solidFill>
                <a:srgbClr val="FFCC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41" name="Freeform 125"/>
              <p:cNvSpPr>
                <a:spLocks noChangeAspect="1"/>
              </p:cNvSpPr>
              <p:nvPr/>
            </p:nvSpPr>
            <p:spPr bwMode="auto">
              <a:xfrm>
                <a:off x="3006" y="2998"/>
                <a:ext cx="96" cy="34"/>
              </a:xfrm>
              <a:custGeom>
                <a:avLst/>
                <a:gdLst>
                  <a:gd name="T0" fmla="*/ 135 w 192"/>
                  <a:gd name="T1" fmla="*/ 1 h 68"/>
                  <a:gd name="T2" fmla="*/ 142 w 192"/>
                  <a:gd name="T3" fmla="*/ 0 h 68"/>
                  <a:gd name="T4" fmla="*/ 150 w 192"/>
                  <a:gd name="T5" fmla="*/ 1 h 68"/>
                  <a:gd name="T6" fmla="*/ 156 w 192"/>
                  <a:gd name="T7" fmla="*/ 1 h 68"/>
                  <a:gd name="T8" fmla="*/ 163 w 192"/>
                  <a:gd name="T9" fmla="*/ 3 h 68"/>
                  <a:gd name="T10" fmla="*/ 171 w 192"/>
                  <a:gd name="T11" fmla="*/ 5 h 68"/>
                  <a:gd name="T12" fmla="*/ 179 w 192"/>
                  <a:gd name="T13" fmla="*/ 7 h 68"/>
                  <a:gd name="T14" fmla="*/ 184 w 192"/>
                  <a:gd name="T15" fmla="*/ 7 h 68"/>
                  <a:gd name="T16" fmla="*/ 192 w 192"/>
                  <a:gd name="T17" fmla="*/ 9 h 68"/>
                  <a:gd name="T18" fmla="*/ 192 w 192"/>
                  <a:gd name="T19" fmla="*/ 13 h 68"/>
                  <a:gd name="T20" fmla="*/ 184 w 192"/>
                  <a:gd name="T21" fmla="*/ 15 h 68"/>
                  <a:gd name="T22" fmla="*/ 177 w 192"/>
                  <a:gd name="T23" fmla="*/ 19 h 68"/>
                  <a:gd name="T24" fmla="*/ 167 w 192"/>
                  <a:gd name="T25" fmla="*/ 22 h 68"/>
                  <a:gd name="T26" fmla="*/ 161 w 192"/>
                  <a:gd name="T27" fmla="*/ 26 h 68"/>
                  <a:gd name="T28" fmla="*/ 154 w 192"/>
                  <a:gd name="T29" fmla="*/ 28 h 68"/>
                  <a:gd name="T30" fmla="*/ 146 w 192"/>
                  <a:gd name="T31" fmla="*/ 32 h 68"/>
                  <a:gd name="T32" fmla="*/ 139 w 192"/>
                  <a:gd name="T33" fmla="*/ 36 h 68"/>
                  <a:gd name="T34" fmla="*/ 133 w 192"/>
                  <a:gd name="T35" fmla="*/ 39 h 68"/>
                  <a:gd name="T36" fmla="*/ 123 w 192"/>
                  <a:gd name="T37" fmla="*/ 43 h 68"/>
                  <a:gd name="T38" fmla="*/ 118 w 192"/>
                  <a:gd name="T39" fmla="*/ 45 h 68"/>
                  <a:gd name="T40" fmla="*/ 110 w 192"/>
                  <a:gd name="T41" fmla="*/ 49 h 68"/>
                  <a:gd name="T42" fmla="*/ 103 w 192"/>
                  <a:gd name="T43" fmla="*/ 51 h 68"/>
                  <a:gd name="T44" fmla="*/ 95 w 192"/>
                  <a:gd name="T45" fmla="*/ 53 h 68"/>
                  <a:gd name="T46" fmla="*/ 89 w 192"/>
                  <a:gd name="T47" fmla="*/ 57 h 68"/>
                  <a:gd name="T48" fmla="*/ 80 w 192"/>
                  <a:gd name="T49" fmla="*/ 58 h 68"/>
                  <a:gd name="T50" fmla="*/ 74 w 192"/>
                  <a:gd name="T51" fmla="*/ 62 h 68"/>
                  <a:gd name="T52" fmla="*/ 65 w 192"/>
                  <a:gd name="T53" fmla="*/ 64 h 68"/>
                  <a:gd name="T54" fmla="*/ 55 w 192"/>
                  <a:gd name="T55" fmla="*/ 66 h 68"/>
                  <a:gd name="T56" fmla="*/ 46 w 192"/>
                  <a:gd name="T57" fmla="*/ 66 h 68"/>
                  <a:gd name="T58" fmla="*/ 36 w 192"/>
                  <a:gd name="T59" fmla="*/ 68 h 68"/>
                  <a:gd name="T60" fmla="*/ 26 w 192"/>
                  <a:gd name="T61" fmla="*/ 66 h 68"/>
                  <a:gd name="T62" fmla="*/ 17 w 192"/>
                  <a:gd name="T63" fmla="*/ 66 h 68"/>
                  <a:gd name="T64" fmla="*/ 7 w 192"/>
                  <a:gd name="T65" fmla="*/ 64 h 68"/>
                  <a:gd name="T66" fmla="*/ 0 w 192"/>
                  <a:gd name="T67" fmla="*/ 62 h 68"/>
                  <a:gd name="T68" fmla="*/ 6 w 192"/>
                  <a:gd name="T69" fmla="*/ 55 h 68"/>
                  <a:gd name="T70" fmla="*/ 13 w 192"/>
                  <a:gd name="T71" fmla="*/ 49 h 68"/>
                  <a:gd name="T72" fmla="*/ 19 w 192"/>
                  <a:gd name="T73" fmla="*/ 43 h 68"/>
                  <a:gd name="T74" fmla="*/ 28 w 192"/>
                  <a:gd name="T75" fmla="*/ 39 h 68"/>
                  <a:gd name="T76" fmla="*/ 36 w 192"/>
                  <a:gd name="T77" fmla="*/ 34 h 68"/>
                  <a:gd name="T78" fmla="*/ 46 w 192"/>
                  <a:gd name="T79" fmla="*/ 30 h 68"/>
                  <a:gd name="T80" fmla="*/ 53 w 192"/>
                  <a:gd name="T81" fmla="*/ 26 h 68"/>
                  <a:gd name="T82" fmla="*/ 63 w 192"/>
                  <a:gd name="T83" fmla="*/ 24 h 68"/>
                  <a:gd name="T84" fmla="*/ 70 w 192"/>
                  <a:gd name="T85" fmla="*/ 20 h 68"/>
                  <a:gd name="T86" fmla="*/ 80 w 192"/>
                  <a:gd name="T87" fmla="*/ 17 h 68"/>
                  <a:gd name="T88" fmla="*/ 89 w 192"/>
                  <a:gd name="T89" fmla="*/ 15 h 68"/>
                  <a:gd name="T90" fmla="*/ 99 w 192"/>
                  <a:gd name="T91" fmla="*/ 11 h 68"/>
                  <a:gd name="T92" fmla="*/ 106 w 192"/>
                  <a:gd name="T93" fmla="*/ 9 h 68"/>
                  <a:gd name="T94" fmla="*/ 116 w 192"/>
                  <a:gd name="T95" fmla="*/ 7 h 68"/>
                  <a:gd name="T96" fmla="*/ 125 w 192"/>
                  <a:gd name="T97" fmla="*/ 3 h 68"/>
                  <a:gd name="T98" fmla="*/ 135 w 192"/>
                  <a:gd name="T99" fmla="*/ 1 h 68"/>
                  <a:gd name="T100" fmla="*/ 135 w 192"/>
                  <a:gd name="T101" fmla="*/ 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2" h="68">
                    <a:moveTo>
                      <a:pt x="135" y="1"/>
                    </a:moveTo>
                    <a:lnTo>
                      <a:pt x="142" y="0"/>
                    </a:lnTo>
                    <a:lnTo>
                      <a:pt x="150" y="1"/>
                    </a:lnTo>
                    <a:lnTo>
                      <a:pt x="156" y="1"/>
                    </a:lnTo>
                    <a:lnTo>
                      <a:pt x="163" y="3"/>
                    </a:lnTo>
                    <a:lnTo>
                      <a:pt x="171" y="5"/>
                    </a:lnTo>
                    <a:lnTo>
                      <a:pt x="179" y="7"/>
                    </a:lnTo>
                    <a:lnTo>
                      <a:pt x="184" y="7"/>
                    </a:lnTo>
                    <a:lnTo>
                      <a:pt x="192" y="9"/>
                    </a:lnTo>
                    <a:lnTo>
                      <a:pt x="192" y="13"/>
                    </a:lnTo>
                    <a:lnTo>
                      <a:pt x="184" y="15"/>
                    </a:lnTo>
                    <a:lnTo>
                      <a:pt x="177" y="19"/>
                    </a:lnTo>
                    <a:lnTo>
                      <a:pt x="167" y="22"/>
                    </a:lnTo>
                    <a:lnTo>
                      <a:pt x="161" y="26"/>
                    </a:lnTo>
                    <a:lnTo>
                      <a:pt x="154" y="28"/>
                    </a:lnTo>
                    <a:lnTo>
                      <a:pt x="146" y="32"/>
                    </a:lnTo>
                    <a:lnTo>
                      <a:pt x="139" y="36"/>
                    </a:lnTo>
                    <a:lnTo>
                      <a:pt x="133" y="39"/>
                    </a:lnTo>
                    <a:lnTo>
                      <a:pt x="123" y="43"/>
                    </a:lnTo>
                    <a:lnTo>
                      <a:pt x="118" y="45"/>
                    </a:lnTo>
                    <a:lnTo>
                      <a:pt x="110" y="49"/>
                    </a:lnTo>
                    <a:lnTo>
                      <a:pt x="103" y="51"/>
                    </a:lnTo>
                    <a:lnTo>
                      <a:pt x="95" y="53"/>
                    </a:lnTo>
                    <a:lnTo>
                      <a:pt x="89" y="57"/>
                    </a:lnTo>
                    <a:lnTo>
                      <a:pt x="80" y="58"/>
                    </a:lnTo>
                    <a:lnTo>
                      <a:pt x="74" y="62"/>
                    </a:lnTo>
                    <a:lnTo>
                      <a:pt x="65" y="64"/>
                    </a:lnTo>
                    <a:lnTo>
                      <a:pt x="55" y="66"/>
                    </a:lnTo>
                    <a:lnTo>
                      <a:pt x="46" y="66"/>
                    </a:lnTo>
                    <a:lnTo>
                      <a:pt x="36" y="68"/>
                    </a:lnTo>
                    <a:lnTo>
                      <a:pt x="26" y="66"/>
                    </a:lnTo>
                    <a:lnTo>
                      <a:pt x="17" y="66"/>
                    </a:lnTo>
                    <a:lnTo>
                      <a:pt x="7" y="64"/>
                    </a:lnTo>
                    <a:lnTo>
                      <a:pt x="0" y="62"/>
                    </a:lnTo>
                    <a:lnTo>
                      <a:pt x="6" y="55"/>
                    </a:lnTo>
                    <a:lnTo>
                      <a:pt x="13" y="49"/>
                    </a:lnTo>
                    <a:lnTo>
                      <a:pt x="19" y="43"/>
                    </a:lnTo>
                    <a:lnTo>
                      <a:pt x="28" y="39"/>
                    </a:lnTo>
                    <a:lnTo>
                      <a:pt x="36" y="34"/>
                    </a:lnTo>
                    <a:lnTo>
                      <a:pt x="46" y="30"/>
                    </a:lnTo>
                    <a:lnTo>
                      <a:pt x="53" y="26"/>
                    </a:lnTo>
                    <a:lnTo>
                      <a:pt x="63" y="24"/>
                    </a:lnTo>
                    <a:lnTo>
                      <a:pt x="70" y="20"/>
                    </a:lnTo>
                    <a:lnTo>
                      <a:pt x="80" y="17"/>
                    </a:lnTo>
                    <a:lnTo>
                      <a:pt x="89" y="15"/>
                    </a:lnTo>
                    <a:lnTo>
                      <a:pt x="99" y="11"/>
                    </a:lnTo>
                    <a:lnTo>
                      <a:pt x="106" y="9"/>
                    </a:lnTo>
                    <a:lnTo>
                      <a:pt x="116" y="7"/>
                    </a:lnTo>
                    <a:lnTo>
                      <a:pt x="125" y="3"/>
                    </a:lnTo>
                    <a:lnTo>
                      <a:pt x="135" y="1"/>
                    </a:lnTo>
                    <a:lnTo>
                      <a:pt x="135"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42" name="Freeform 126"/>
              <p:cNvSpPr>
                <a:spLocks noChangeAspect="1"/>
              </p:cNvSpPr>
              <p:nvPr/>
            </p:nvSpPr>
            <p:spPr bwMode="auto">
              <a:xfrm>
                <a:off x="3053" y="3074"/>
                <a:ext cx="70" cy="21"/>
              </a:xfrm>
              <a:custGeom>
                <a:avLst/>
                <a:gdLst>
                  <a:gd name="T0" fmla="*/ 0 w 141"/>
                  <a:gd name="T1" fmla="*/ 0 h 41"/>
                  <a:gd name="T2" fmla="*/ 8 w 141"/>
                  <a:gd name="T3" fmla="*/ 0 h 41"/>
                  <a:gd name="T4" fmla="*/ 17 w 141"/>
                  <a:gd name="T5" fmla="*/ 2 h 41"/>
                  <a:gd name="T6" fmla="*/ 23 w 141"/>
                  <a:gd name="T7" fmla="*/ 2 h 41"/>
                  <a:gd name="T8" fmla="*/ 29 w 141"/>
                  <a:gd name="T9" fmla="*/ 2 h 41"/>
                  <a:gd name="T10" fmla="*/ 34 w 141"/>
                  <a:gd name="T11" fmla="*/ 2 h 41"/>
                  <a:gd name="T12" fmla="*/ 40 w 141"/>
                  <a:gd name="T13" fmla="*/ 3 h 41"/>
                  <a:gd name="T14" fmla="*/ 46 w 141"/>
                  <a:gd name="T15" fmla="*/ 3 h 41"/>
                  <a:gd name="T16" fmla="*/ 51 w 141"/>
                  <a:gd name="T17" fmla="*/ 3 h 41"/>
                  <a:gd name="T18" fmla="*/ 57 w 141"/>
                  <a:gd name="T19" fmla="*/ 3 h 41"/>
                  <a:gd name="T20" fmla="*/ 63 w 141"/>
                  <a:gd name="T21" fmla="*/ 5 h 41"/>
                  <a:gd name="T22" fmla="*/ 67 w 141"/>
                  <a:gd name="T23" fmla="*/ 5 h 41"/>
                  <a:gd name="T24" fmla="*/ 72 w 141"/>
                  <a:gd name="T25" fmla="*/ 7 h 41"/>
                  <a:gd name="T26" fmla="*/ 78 w 141"/>
                  <a:gd name="T27" fmla="*/ 7 h 41"/>
                  <a:gd name="T28" fmla="*/ 86 w 141"/>
                  <a:gd name="T29" fmla="*/ 9 h 41"/>
                  <a:gd name="T30" fmla="*/ 95 w 141"/>
                  <a:gd name="T31" fmla="*/ 11 h 41"/>
                  <a:gd name="T32" fmla="*/ 105 w 141"/>
                  <a:gd name="T33" fmla="*/ 13 h 41"/>
                  <a:gd name="T34" fmla="*/ 112 w 141"/>
                  <a:gd name="T35" fmla="*/ 15 h 41"/>
                  <a:gd name="T36" fmla="*/ 120 w 141"/>
                  <a:gd name="T37" fmla="*/ 19 h 41"/>
                  <a:gd name="T38" fmla="*/ 125 w 141"/>
                  <a:gd name="T39" fmla="*/ 22 h 41"/>
                  <a:gd name="T40" fmla="*/ 133 w 141"/>
                  <a:gd name="T41" fmla="*/ 28 h 41"/>
                  <a:gd name="T42" fmla="*/ 137 w 141"/>
                  <a:gd name="T43" fmla="*/ 34 h 41"/>
                  <a:gd name="T44" fmla="*/ 141 w 141"/>
                  <a:gd name="T45" fmla="*/ 41 h 41"/>
                  <a:gd name="T46" fmla="*/ 131 w 141"/>
                  <a:gd name="T47" fmla="*/ 41 h 41"/>
                  <a:gd name="T48" fmla="*/ 122 w 141"/>
                  <a:gd name="T49" fmla="*/ 41 h 41"/>
                  <a:gd name="T50" fmla="*/ 110 w 141"/>
                  <a:gd name="T51" fmla="*/ 40 h 41"/>
                  <a:gd name="T52" fmla="*/ 99 w 141"/>
                  <a:gd name="T53" fmla="*/ 40 h 41"/>
                  <a:gd name="T54" fmla="*/ 87 w 141"/>
                  <a:gd name="T55" fmla="*/ 38 h 41"/>
                  <a:gd name="T56" fmla="*/ 76 w 141"/>
                  <a:gd name="T57" fmla="*/ 36 h 41"/>
                  <a:gd name="T58" fmla="*/ 65 w 141"/>
                  <a:gd name="T59" fmla="*/ 34 h 41"/>
                  <a:gd name="T60" fmla="*/ 53 w 141"/>
                  <a:gd name="T61" fmla="*/ 32 h 41"/>
                  <a:gd name="T62" fmla="*/ 42 w 141"/>
                  <a:gd name="T63" fmla="*/ 28 h 41"/>
                  <a:gd name="T64" fmla="*/ 32 w 141"/>
                  <a:gd name="T65" fmla="*/ 26 h 41"/>
                  <a:gd name="T66" fmla="*/ 23 w 141"/>
                  <a:gd name="T67" fmla="*/ 22 h 41"/>
                  <a:gd name="T68" fmla="*/ 15 w 141"/>
                  <a:gd name="T69" fmla="*/ 19 h 41"/>
                  <a:gd name="T70" fmla="*/ 8 w 141"/>
                  <a:gd name="T71" fmla="*/ 13 h 41"/>
                  <a:gd name="T72" fmla="*/ 4 w 141"/>
                  <a:gd name="T73" fmla="*/ 9 h 41"/>
                  <a:gd name="T74" fmla="*/ 0 w 141"/>
                  <a:gd name="T75" fmla="*/ 3 h 41"/>
                  <a:gd name="T76" fmla="*/ 0 w 141"/>
                  <a:gd name="T77" fmla="*/ 0 h 41"/>
                  <a:gd name="T78" fmla="*/ 0 w 141"/>
                  <a:gd name="T7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41">
                    <a:moveTo>
                      <a:pt x="0" y="0"/>
                    </a:moveTo>
                    <a:lnTo>
                      <a:pt x="8" y="0"/>
                    </a:lnTo>
                    <a:lnTo>
                      <a:pt x="17" y="2"/>
                    </a:lnTo>
                    <a:lnTo>
                      <a:pt x="23" y="2"/>
                    </a:lnTo>
                    <a:lnTo>
                      <a:pt x="29" y="2"/>
                    </a:lnTo>
                    <a:lnTo>
                      <a:pt x="34" y="2"/>
                    </a:lnTo>
                    <a:lnTo>
                      <a:pt x="40" y="3"/>
                    </a:lnTo>
                    <a:lnTo>
                      <a:pt x="46" y="3"/>
                    </a:lnTo>
                    <a:lnTo>
                      <a:pt x="51" y="3"/>
                    </a:lnTo>
                    <a:lnTo>
                      <a:pt x="57" y="3"/>
                    </a:lnTo>
                    <a:lnTo>
                      <a:pt x="63" y="5"/>
                    </a:lnTo>
                    <a:lnTo>
                      <a:pt x="67" y="5"/>
                    </a:lnTo>
                    <a:lnTo>
                      <a:pt x="72" y="7"/>
                    </a:lnTo>
                    <a:lnTo>
                      <a:pt x="78" y="7"/>
                    </a:lnTo>
                    <a:lnTo>
                      <a:pt x="86" y="9"/>
                    </a:lnTo>
                    <a:lnTo>
                      <a:pt x="95" y="11"/>
                    </a:lnTo>
                    <a:lnTo>
                      <a:pt x="105" y="13"/>
                    </a:lnTo>
                    <a:lnTo>
                      <a:pt x="112" y="15"/>
                    </a:lnTo>
                    <a:lnTo>
                      <a:pt x="120" y="19"/>
                    </a:lnTo>
                    <a:lnTo>
                      <a:pt x="125" y="22"/>
                    </a:lnTo>
                    <a:lnTo>
                      <a:pt x="133" y="28"/>
                    </a:lnTo>
                    <a:lnTo>
                      <a:pt x="137" y="34"/>
                    </a:lnTo>
                    <a:lnTo>
                      <a:pt x="141" y="41"/>
                    </a:lnTo>
                    <a:lnTo>
                      <a:pt x="131" y="41"/>
                    </a:lnTo>
                    <a:lnTo>
                      <a:pt x="122" y="41"/>
                    </a:lnTo>
                    <a:lnTo>
                      <a:pt x="110" y="40"/>
                    </a:lnTo>
                    <a:lnTo>
                      <a:pt x="99" y="40"/>
                    </a:lnTo>
                    <a:lnTo>
                      <a:pt x="87" y="38"/>
                    </a:lnTo>
                    <a:lnTo>
                      <a:pt x="76" y="36"/>
                    </a:lnTo>
                    <a:lnTo>
                      <a:pt x="65" y="34"/>
                    </a:lnTo>
                    <a:lnTo>
                      <a:pt x="53" y="32"/>
                    </a:lnTo>
                    <a:lnTo>
                      <a:pt x="42" y="28"/>
                    </a:lnTo>
                    <a:lnTo>
                      <a:pt x="32" y="26"/>
                    </a:lnTo>
                    <a:lnTo>
                      <a:pt x="23" y="22"/>
                    </a:lnTo>
                    <a:lnTo>
                      <a:pt x="15" y="19"/>
                    </a:lnTo>
                    <a:lnTo>
                      <a:pt x="8" y="13"/>
                    </a:lnTo>
                    <a:lnTo>
                      <a:pt x="4" y="9"/>
                    </a:lnTo>
                    <a:lnTo>
                      <a:pt x="0" y="3"/>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43" name="Freeform 127"/>
              <p:cNvSpPr>
                <a:spLocks noChangeAspect="1"/>
              </p:cNvSpPr>
              <p:nvPr/>
            </p:nvSpPr>
            <p:spPr bwMode="auto">
              <a:xfrm>
                <a:off x="3178" y="3114"/>
                <a:ext cx="161" cy="25"/>
              </a:xfrm>
              <a:custGeom>
                <a:avLst/>
                <a:gdLst>
                  <a:gd name="T0" fmla="*/ 114 w 321"/>
                  <a:gd name="T1" fmla="*/ 2 h 50"/>
                  <a:gd name="T2" fmla="*/ 141 w 321"/>
                  <a:gd name="T3" fmla="*/ 2 h 50"/>
                  <a:gd name="T4" fmla="*/ 169 w 321"/>
                  <a:gd name="T5" fmla="*/ 2 h 50"/>
                  <a:gd name="T6" fmla="*/ 198 w 321"/>
                  <a:gd name="T7" fmla="*/ 2 h 50"/>
                  <a:gd name="T8" fmla="*/ 226 w 321"/>
                  <a:gd name="T9" fmla="*/ 0 h 50"/>
                  <a:gd name="T10" fmla="*/ 255 w 321"/>
                  <a:gd name="T11" fmla="*/ 2 h 50"/>
                  <a:gd name="T12" fmla="*/ 281 w 321"/>
                  <a:gd name="T13" fmla="*/ 6 h 50"/>
                  <a:gd name="T14" fmla="*/ 308 w 321"/>
                  <a:gd name="T15" fmla="*/ 14 h 50"/>
                  <a:gd name="T16" fmla="*/ 314 w 321"/>
                  <a:gd name="T17" fmla="*/ 19 h 50"/>
                  <a:gd name="T18" fmla="*/ 298 w 321"/>
                  <a:gd name="T19" fmla="*/ 23 h 50"/>
                  <a:gd name="T20" fmla="*/ 285 w 321"/>
                  <a:gd name="T21" fmla="*/ 25 h 50"/>
                  <a:gd name="T22" fmla="*/ 272 w 321"/>
                  <a:gd name="T23" fmla="*/ 29 h 50"/>
                  <a:gd name="T24" fmla="*/ 257 w 321"/>
                  <a:gd name="T25" fmla="*/ 33 h 50"/>
                  <a:gd name="T26" fmla="*/ 241 w 321"/>
                  <a:gd name="T27" fmla="*/ 35 h 50"/>
                  <a:gd name="T28" fmla="*/ 226 w 321"/>
                  <a:gd name="T29" fmla="*/ 38 h 50"/>
                  <a:gd name="T30" fmla="*/ 209 w 321"/>
                  <a:gd name="T31" fmla="*/ 40 h 50"/>
                  <a:gd name="T32" fmla="*/ 190 w 321"/>
                  <a:gd name="T33" fmla="*/ 42 h 50"/>
                  <a:gd name="T34" fmla="*/ 163 w 321"/>
                  <a:gd name="T35" fmla="*/ 46 h 50"/>
                  <a:gd name="T36" fmla="*/ 139 w 321"/>
                  <a:gd name="T37" fmla="*/ 48 h 50"/>
                  <a:gd name="T38" fmla="*/ 112 w 321"/>
                  <a:gd name="T39" fmla="*/ 48 h 50"/>
                  <a:gd name="T40" fmla="*/ 87 w 321"/>
                  <a:gd name="T41" fmla="*/ 48 h 50"/>
                  <a:gd name="T42" fmla="*/ 61 w 321"/>
                  <a:gd name="T43" fmla="*/ 46 h 50"/>
                  <a:gd name="T44" fmla="*/ 36 w 321"/>
                  <a:gd name="T45" fmla="*/ 42 h 50"/>
                  <a:gd name="T46" fmla="*/ 11 w 321"/>
                  <a:gd name="T47" fmla="*/ 37 h 50"/>
                  <a:gd name="T48" fmla="*/ 4 w 321"/>
                  <a:gd name="T49" fmla="*/ 27 h 50"/>
                  <a:gd name="T50" fmla="*/ 13 w 321"/>
                  <a:gd name="T51" fmla="*/ 19 h 50"/>
                  <a:gd name="T52" fmla="*/ 27 w 321"/>
                  <a:gd name="T53" fmla="*/ 14 h 50"/>
                  <a:gd name="T54" fmla="*/ 40 w 321"/>
                  <a:gd name="T55" fmla="*/ 12 h 50"/>
                  <a:gd name="T56" fmla="*/ 53 w 321"/>
                  <a:gd name="T57" fmla="*/ 12 h 50"/>
                  <a:gd name="T58" fmla="*/ 68 w 321"/>
                  <a:gd name="T59" fmla="*/ 10 h 50"/>
                  <a:gd name="T60" fmla="*/ 84 w 321"/>
                  <a:gd name="T61" fmla="*/ 8 h 50"/>
                  <a:gd name="T62" fmla="*/ 97 w 321"/>
                  <a:gd name="T63" fmla="*/ 4 h 50"/>
                  <a:gd name="T64" fmla="*/ 103 w 321"/>
                  <a:gd name="T65"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50">
                    <a:moveTo>
                      <a:pt x="103" y="2"/>
                    </a:moveTo>
                    <a:lnTo>
                      <a:pt x="114" y="2"/>
                    </a:lnTo>
                    <a:lnTo>
                      <a:pt x="127" y="2"/>
                    </a:lnTo>
                    <a:lnTo>
                      <a:pt x="141" y="2"/>
                    </a:lnTo>
                    <a:lnTo>
                      <a:pt x="154" y="2"/>
                    </a:lnTo>
                    <a:lnTo>
                      <a:pt x="169" y="2"/>
                    </a:lnTo>
                    <a:lnTo>
                      <a:pt x="184" y="2"/>
                    </a:lnTo>
                    <a:lnTo>
                      <a:pt x="198" y="2"/>
                    </a:lnTo>
                    <a:lnTo>
                      <a:pt x="213" y="2"/>
                    </a:lnTo>
                    <a:lnTo>
                      <a:pt x="226" y="0"/>
                    </a:lnTo>
                    <a:lnTo>
                      <a:pt x="241" y="0"/>
                    </a:lnTo>
                    <a:lnTo>
                      <a:pt x="255" y="2"/>
                    </a:lnTo>
                    <a:lnTo>
                      <a:pt x="270" y="4"/>
                    </a:lnTo>
                    <a:lnTo>
                      <a:pt x="281" y="6"/>
                    </a:lnTo>
                    <a:lnTo>
                      <a:pt x="295" y="10"/>
                    </a:lnTo>
                    <a:lnTo>
                      <a:pt x="308" y="14"/>
                    </a:lnTo>
                    <a:lnTo>
                      <a:pt x="321" y="19"/>
                    </a:lnTo>
                    <a:lnTo>
                      <a:pt x="314" y="19"/>
                    </a:lnTo>
                    <a:lnTo>
                      <a:pt x="306" y="21"/>
                    </a:lnTo>
                    <a:lnTo>
                      <a:pt x="298" y="23"/>
                    </a:lnTo>
                    <a:lnTo>
                      <a:pt x="293" y="25"/>
                    </a:lnTo>
                    <a:lnTo>
                      <a:pt x="285" y="25"/>
                    </a:lnTo>
                    <a:lnTo>
                      <a:pt x="278" y="27"/>
                    </a:lnTo>
                    <a:lnTo>
                      <a:pt x="272" y="29"/>
                    </a:lnTo>
                    <a:lnTo>
                      <a:pt x="264" y="31"/>
                    </a:lnTo>
                    <a:lnTo>
                      <a:pt x="257" y="33"/>
                    </a:lnTo>
                    <a:lnTo>
                      <a:pt x="249" y="33"/>
                    </a:lnTo>
                    <a:lnTo>
                      <a:pt x="241" y="35"/>
                    </a:lnTo>
                    <a:lnTo>
                      <a:pt x="234" y="37"/>
                    </a:lnTo>
                    <a:lnTo>
                      <a:pt x="226" y="38"/>
                    </a:lnTo>
                    <a:lnTo>
                      <a:pt x="219" y="38"/>
                    </a:lnTo>
                    <a:lnTo>
                      <a:pt x="209" y="40"/>
                    </a:lnTo>
                    <a:lnTo>
                      <a:pt x="203" y="42"/>
                    </a:lnTo>
                    <a:lnTo>
                      <a:pt x="190" y="42"/>
                    </a:lnTo>
                    <a:lnTo>
                      <a:pt x="177" y="44"/>
                    </a:lnTo>
                    <a:lnTo>
                      <a:pt x="163" y="46"/>
                    </a:lnTo>
                    <a:lnTo>
                      <a:pt x="152" y="48"/>
                    </a:lnTo>
                    <a:lnTo>
                      <a:pt x="139" y="48"/>
                    </a:lnTo>
                    <a:lnTo>
                      <a:pt x="125" y="48"/>
                    </a:lnTo>
                    <a:lnTo>
                      <a:pt x="112" y="48"/>
                    </a:lnTo>
                    <a:lnTo>
                      <a:pt x="101" y="50"/>
                    </a:lnTo>
                    <a:lnTo>
                      <a:pt x="87" y="48"/>
                    </a:lnTo>
                    <a:lnTo>
                      <a:pt x="74" y="48"/>
                    </a:lnTo>
                    <a:lnTo>
                      <a:pt x="61" y="46"/>
                    </a:lnTo>
                    <a:lnTo>
                      <a:pt x="49" y="44"/>
                    </a:lnTo>
                    <a:lnTo>
                      <a:pt x="36" y="42"/>
                    </a:lnTo>
                    <a:lnTo>
                      <a:pt x="25" y="40"/>
                    </a:lnTo>
                    <a:lnTo>
                      <a:pt x="11" y="37"/>
                    </a:lnTo>
                    <a:lnTo>
                      <a:pt x="0" y="33"/>
                    </a:lnTo>
                    <a:lnTo>
                      <a:pt x="4" y="27"/>
                    </a:lnTo>
                    <a:lnTo>
                      <a:pt x="9" y="23"/>
                    </a:lnTo>
                    <a:lnTo>
                      <a:pt x="13" y="19"/>
                    </a:lnTo>
                    <a:lnTo>
                      <a:pt x="21" y="18"/>
                    </a:lnTo>
                    <a:lnTo>
                      <a:pt x="27" y="14"/>
                    </a:lnTo>
                    <a:lnTo>
                      <a:pt x="32" y="14"/>
                    </a:lnTo>
                    <a:lnTo>
                      <a:pt x="40" y="12"/>
                    </a:lnTo>
                    <a:lnTo>
                      <a:pt x="47" y="12"/>
                    </a:lnTo>
                    <a:lnTo>
                      <a:pt x="53" y="12"/>
                    </a:lnTo>
                    <a:lnTo>
                      <a:pt x="61" y="10"/>
                    </a:lnTo>
                    <a:lnTo>
                      <a:pt x="68" y="10"/>
                    </a:lnTo>
                    <a:lnTo>
                      <a:pt x="76" y="10"/>
                    </a:lnTo>
                    <a:lnTo>
                      <a:pt x="84" y="8"/>
                    </a:lnTo>
                    <a:lnTo>
                      <a:pt x="89" y="6"/>
                    </a:lnTo>
                    <a:lnTo>
                      <a:pt x="97" y="4"/>
                    </a:lnTo>
                    <a:lnTo>
                      <a:pt x="103" y="2"/>
                    </a:lnTo>
                    <a:lnTo>
                      <a:pt x="10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44" name="Freeform 128"/>
              <p:cNvSpPr>
                <a:spLocks noChangeAspect="1"/>
              </p:cNvSpPr>
              <p:nvPr/>
            </p:nvSpPr>
            <p:spPr bwMode="auto">
              <a:xfrm>
                <a:off x="3390" y="3124"/>
                <a:ext cx="94" cy="288"/>
              </a:xfrm>
              <a:custGeom>
                <a:avLst/>
                <a:gdLst>
                  <a:gd name="T0" fmla="*/ 17 w 188"/>
                  <a:gd name="T1" fmla="*/ 16 h 576"/>
                  <a:gd name="T2" fmla="*/ 51 w 188"/>
                  <a:gd name="T3" fmla="*/ 50 h 576"/>
                  <a:gd name="T4" fmla="*/ 84 w 188"/>
                  <a:gd name="T5" fmla="*/ 88 h 576"/>
                  <a:gd name="T6" fmla="*/ 112 w 188"/>
                  <a:gd name="T7" fmla="*/ 128 h 576"/>
                  <a:gd name="T8" fmla="*/ 137 w 188"/>
                  <a:gd name="T9" fmla="*/ 170 h 576"/>
                  <a:gd name="T10" fmla="*/ 158 w 188"/>
                  <a:gd name="T11" fmla="*/ 213 h 576"/>
                  <a:gd name="T12" fmla="*/ 173 w 188"/>
                  <a:gd name="T13" fmla="*/ 259 h 576"/>
                  <a:gd name="T14" fmla="*/ 184 w 188"/>
                  <a:gd name="T15" fmla="*/ 305 h 576"/>
                  <a:gd name="T16" fmla="*/ 188 w 188"/>
                  <a:gd name="T17" fmla="*/ 346 h 576"/>
                  <a:gd name="T18" fmla="*/ 188 w 188"/>
                  <a:gd name="T19" fmla="*/ 381 h 576"/>
                  <a:gd name="T20" fmla="*/ 184 w 188"/>
                  <a:gd name="T21" fmla="*/ 415 h 576"/>
                  <a:gd name="T22" fmla="*/ 177 w 188"/>
                  <a:gd name="T23" fmla="*/ 447 h 576"/>
                  <a:gd name="T24" fmla="*/ 163 w 188"/>
                  <a:gd name="T25" fmla="*/ 479 h 576"/>
                  <a:gd name="T26" fmla="*/ 146 w 188"/>
                  <a:gd name="T27" fmla="*/ 510 h 576"/>
                  <a:gd name="T28" fmla="*/ 123 w 188"/>
                  <a:gd name="T29" fmla="*/ 537 h 576"/>
                  <a:gd name="T30" fmla="*/ 97 w 188"/>
                  <a:gd name="T31" fmla="*/ 563 h 576"/>
                  <a:gd name="T32" fmla="*/ 85 w 188"/>
                  <a:gd name="T33" fmla="*/ 565 h 576"/>
                  <a:gd name="T34" fmla="*/ 93 w 188"/>
                  <a:gd name="T35" fmla="*/ 542 h 576"/>
                  <a:gd name="T36" fmla="*/ 101 w 188"/>
                  <a:gd name="T37" fmla="*/ 519 h 576"/>
                  <a:gd name="T38" fmla="*/ 104 w 188"/>
                  <a:gd name="T39" fmla="*/ 495 h 576"/>
                  <a:gd name="T40" fmla="*/ 108 w 188"/>
                  <a:gd name="T41" fmla="*/ 474 h 576"/>
                  <a:gd name="T42" fmla="*/ 112 w 188"/>
                  <a:gd name="T43" fmla="*/ 449 h 576"/>
                  <a:gd name="T44" fmla="*/ 112 w 188"/>
                  <a:gd name="T45" fmla="*/ 426 h 576"/>
                  <a:gd name="T46" fmla="*/ 112 w 188"/>
                  <a:gd name="T47" fmla="*/ 403 h 576"/>
                  <a:gd name="T48" fmla="*/ 110 w 188"/>
                  <a:gd name="T49" fmla="*/ 365 h 576"/>
                  <a:gd name="T50" fmla="*/ 103 w 188"/>
                  <a:gd name="T51" fmla="*/ 316 h 576"/>
                  <a:gd name="T52" fmla="*/ 89 w 188"/>
                  <a:gd name="T53" fmla="*/ 265 h 576"/>
                  <a:gd name="T54" fmla="*/ 74 w 188"/>
                  <a:gd name="T55" fmla="*/ 215 h 576"/>
                  <a:gd name="T56" fmla="*/ 57 w 188"/>
                  <a:gd name="T57" fmla="*/ 168 h 576"/>
                  <a:gd name="T58" fmla="*/ 40 w 188"/>
                  <a:gd name="T59" fmla="*/ 118 h 576"/>
                  <a:gd name="T60" fmla="*/ 23 w 188"/>
                  <a:gd name="T61" fmla="*/ 71 h 576"/>
                  <a:gd name="T62" fmla="*/ 6 w 188"/>
                  <a:gd name="T63" fmla="*/ 25 h 576"/>
                  <a:gd name="T64" fmla="*/ 0 w 188"/>
                  <a:gd name="T65"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8" h="576">
                    <a:moveTo>
                      <a:pt x="0" y="0"/>
                    </a:moveTo>
                    <a:lnTo>
                      <a:pt x="17" y="16"/>
                    </a:lnTo>
                    <a:lnTo>
                      <a:pt x="34" y="33"/>
                    </a:lnTo>
                    <a:lnTo>
                      <a:pt x="51" y="50"/>
                    </a:lnTo>
                    <a:lnTo>
                      <a:pt x="68" y="69"/>
                    </a:lnTo>
                    <a:lnTo>
                      <a:pt x="84" y="88"/>
                    </a:lnTo>
                    <a:lnTo>
                      <a:pt x="99" y="109"/>
                    </a:lnTo>
                    <a:lnTo>
                      <a:pt x="112" y="128"/>
                    </a:lnTo>
                    <a:lnTo>
                      <a:pt x="127" y="151"/>
                    </a:lnTo>
                    <a:lnTo>
                      <a:pt x="137" y="170"/>
                    </a:lnTo>
                    <a:lnTo>
                      <a:pt x="148" y="192"/>
                    </a:lnTo>
                    <a:lnTo>
                      <a:pt x="158" y="213"/>
                    </a:lnTo>
                    <a:lnTo>
                      <a:pt x="167" y="238"/>
                    </a:lnTo>
                    <a:lnTo>
                      <a:pt x="173" y="259"/>
                    </a:lnTo>
                    <a:lnTo>
                      <a:pt x="180" y="282"/>
                    </a:lnTo>
                    <a:lnTo>
                      <a:pt x="184" y="305"/>
                    </a:lnTo>
                    <a:lnTo>
                      <a:pt x="188" y="327"/>
                    </a:lnTo>
                    <a:lnTo>
                      <a:pt x="188" y="346"/>
                    </a:lnTo>
                    <a:lnTo>
                      <a:pt x="188" y="364"/>
                    </a:lnTo>
                    <a:lnTo>
                      <a:pt x="188" y="381"/>
                    </a:lnTo>
                    <a:lnTo>
                      <a:pt x="188" y="398"/>
                    </a:lnTo>
                    <a:lnTo>
                      <a:pt x="184" y="415"/>
                    </a:lnTo>
                    <a:lnTo>
                      <a:pt x="180" y="432"/>
                    </a:lnTo>
                    <a:lnTo>
                      <a:pt x="177" y="447"/>
                    </a:lnTo>
                    <a:lnTo>
                      <a:pt x="171" y="464"/>
                    </a:lnTo>
                    <a:lnTo>
                      <a:pt x="163" y="479"/>
                    </a:lnTo>
                    <a:lnTo>
                      <a:pt x="156" y="495"/>
                    </a:lnTo>
                    <a:lnTo>
                      <a:pt x="146" y="510"/>
                    </a:lnTo>
                    <a:lnTo>
                      <a:pt x="137" y="523"/>
                    </a:lnTo>
                    <a:lnTo>
                      <a:pt x="123" y="537"/>
                    </a:lnTo>
                    <a:lnTo>
                      <a:pt x="110" y="550"/>
                    </a:lnTo>
                    <a:lnTo>
                      <a:pt x="97" y="563"/>
                    </a:lnTo>
                    <a:lnTo>
                      <a:pt x="82" y="576"/>
                    </a:lnTo>
                    <a:lnTo>
                      <a:pt x="85" y="565"/>
                    </a:lnTo>
                    <a:lnTo>
                      <a:pt x="89" y="554"/>
                    </a:lnTo>
                    <a:lnTo>
                      <a:pt x="93" y="542"/>
                    </a:lnTo>
                    <a:lnTo>
                      <a:pt x="97" y="531"/>
                    </a:lnTo>
                    <a:lnTo>
                      <a:pt x="101" y="519"/>
                    </a:lnTo>
                    <a:lnTo>
                      <a:pt x="103" y="506"/>
                    </a:lnTo>
                    <a:lnTo>
                      <a:pt x="104" y="495"/>
                    </a:lnTo>
                    <a:lnTo>
                      <a:pt x="108" y="485"/>
                    </a:lnTo>
                    <a:lnTo>
                      <a:pt x="108" y="474"/>
                    </a:lnTo>
                    <a:lnTo>
                      <a:pt x="110" y="460"/>
                    </a:lnTo>
                    <a:lnTo>
                      <a:pt x="112" y="449"/>
                    </a:lnTo>
                    <a:lnTo>
                      <a:pt x="112" y="438"/>
                    </a:lnTo>
                    <a:lnTo>
                      <a:pt x="112" y="426"/>
                    </a:lnTo>
                    <a:lnTo>
                      <a:pt x="112" y="415"/>
                    </a:lnTo>
                    <a:lnTo>
                      <a:pt x="112" y="403"/>
                    </a:lnTo>
                    <a:lnTo>
                      <a:pt x="112" y="392"/>
                    </a:lnTo>
                    <a:lnTo>
                      <a:pt x="110" y="365"/>
                    </a:lnTo>
                    <a:lnTo>
                      <a:pt x="106" y="341"/>
                    </a:lnTo>
                    <a:lnTo>
                      <a:pt x="103" y="316"/>
                    </a:lnTo>
                    <a:lnTo>
                      <a:pt x="97" y="291"/>
                    </a:lnTo>
                    <a:lnTo>
                      <a:pt x="89" y="265"/>
                    </a:lnTo>
                    <a:lnTo>
                      <a:pt x="84" y="242"/>
                    </a:lnTo>
                    <a:lnTo>
                      <a:pt x="74" y="215"/>
                    </a:lnTo>
                    <a:lnTo>
                      <a:pt x="66" y="192"/>
                    </a:lnTo>
                    <a:lnTo>
                      <a:pt x="57" y="168"/>
                    </a:lnTo>
                    <a:lnTo>
                      <a:pt x="49" y="143"/>
                    </a:lnTo>
                    <a:lnTo>
                      <a:pt x="40" y="118"/>
                    </a:lnTo>
                    <a:lnTo>
                      <a:pt x="32" y="96"/>
                    </a:lnTo>
                    <a:lnTo>
                      <a:pt x="23" y="71"/>
                    </a:lnTo>
                    <a:lnTo>
                      <a:pt x="13" y="48"/>
                    </a:lnTo>
                    <a:lnTo>
                      <a:pt x="6" y="25"/>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45" name="Freeform 129"/>
              <p:cNvSpPr>
                <a:spLocks noChangeAspect="1"/>
              </p:cNvSpPr>
              <p:nvPr/>
            </p:nvSpPr>
            <p:spPr bwMode="auto">
              <a:xfrm>
                <a:off x="3053" y="3128"/>
                <a:ext cx="49" cy="18"/>
              </a:xfrm>
              <a:custGeom>
                <a:avLst/>
                <a:gdLst>
                  <a:gd name="T0" fmla="*/ 21 w 97"/>
                  <a:gd name="T1" fmla="*/ 0 h 36"/>
                  <a:gd name="T2" fmla="*/ 27 w 97"/>
                  <a:gd name="T3" fmla="*/ 2 h 36"/>
                  <a:gd name="T4" fmla="*/ 34 w 97"/>
                  <a:gd name="T5" fmla="*/ 4 h 36"/>
                  <a:gd name="T6" fmla="*/ 42 w 97"/>
                  <a:gd name="T7" fmla="*/ 6 h 36"/>
                  <a:gd name="T8" fmla="*/ 49 w 97"/>
                  <a:gd name="T9" fmla="*/ 8 h 36"/>
                  <a:gd name="T10" fmla="*/ 57 w 97"/>
                  <a:gd name="T11" fmla="*/ 8 h 36"/>
                  <a:gd name="T12" fmla="*/ 65 w 97"/>
                  <a:gd name="T13" fmla="*/ 8 h 36"/>
                  <a:gd name="T14" fmla="*/ 72 w 97"/>
                  <a:gd name="T15" fmla="*/ 8 h 36"/>
                  <a:gd name="T16" fmla="*/ 78 w 97"/>
                  <a:gd name="T17" fmla="*/ 11 h 36"/>
                  <a:gd name="T18" fmla="*/ 85 w 97"/>
                  <a:gd name="T19" fmla="*/ 13 h 36"/>
                  <a:gd name="T20" fmla="*/ 91 w 97"/>
                  <a:gd name="T21" fmla="*/ 19 h 36"/>
                  <a:gd name="T22" fmla="*/ 93 w 97"/>
                  <a:gd name="T23" fmla="*/ 21 h 36"/>
                  <a:gd name="T24" fmla="*/ 95 w 97"/>
                  <a:gd name="T25" fmla="*/ 25 h 36"/>
                  <a:gd name="T26" fmla="*/ 95 w 97"/>
                  <a:gd name="T27" fmla="*/ 30 h 36"/>
                  <a:gd name="T28" fmla="*/ 97 w 97"/>
                  <a:gd name="T29" fmla="*/ 36 h 36"/>
                  <a:gd name="T30" fmla="*/ 89 w 97"/>
                  <a:gd name="T31" fmla="*/ 34 h 36"/>
                  <a:gd name="T32" fmla="*/ 84 w 97"/>
                  <a:gd name="T33" fmla="*/ 34 h 36"/>
                  <a:gd name="T34" fmla="*/ 78 w 97"/>
                  <a:gd name="T35" fmla="*/ 34 h 36"/>
                  <a:gd name="T36" fmla="*/ 72 w 97"/>
                  <a:gd name="T37" fmla="*/ 34 h 36"/>
                  <a:gd name="T38" fmla="*/ 65 w 97"/>
                  <a:gd name="T39" fmla="*/ 34 h 36"/>
                  <a:gd name="T40" fmla="*/ 59 w 97"/>
                  <a:gd name="T41" fmla="*/ 34 h 36"/>
                  <a:gd name="T42" fmla="*/ 53 w 97"/>
                  <a:gd name="T43" fmla="*/ 34 h 36"/>
                  <a:gd name="T44" fmla="*/ 47 w 97"/>
                  <a:gd name="T45" fmla="*/ 34 h 36"/>
                  <a:gd name="T46" fmla="*/ 42 w 97"/>
                  <a:gd name="T47" fmla="*/ 32 h 36"/>
                  <a:gd name="T48" fmla="*/ 36 w 97"/>
                  <a:gd name="T49" fmla="*/ 32 h 36"/>
                  <a:gd name="T50" fmla="*/ 28 w 97"/>
                  <a:gd name="T51" fmla="*/ 30 h 36"/>
                  <a:gd name="T52" fmla="*/ 23 w 97"/>
                  <a:gd name="T53" fmla="*/ 30 h 36"/>
                  <a:gd name="T54" fmla="*/ 17 w 97"/>
                  <a:gd name="T55" fmla="*/ 29 h 36"/>
                  <a:gd name="T56" fmla="*/ 11 w 97"/>
                  <a:gd name="T57" fmla="*/ 29 h 36"/>
                  <a:gd name="T58" fmla="*/ 6 w 97"/>
                  <a:gd name="T59" fmla="*/ 27 h 36"/>
                  <a:gd name="T60" fmla="*/ 0 w 97"/>
                  <a:gd name="T61" fmla="*/ 25 h 36"/>
                  <a:gd name="T62" fmla="*/ 2 w 97"/>
                  <a:gd name="T63" fmla="*/ 17 h 36"/>
                  <a:gd name="T64" fmla="*/ 9 w 97"/>
                  <a:gd name="T65" fmla="*/ 11 h 36"/>
                  <a:gd name="T66" fmla="*/ 17 w 97"/>
                  <a:gd name="T67" fmla="*/ 4 h 36"/>
                  <a:gd name="T68" fmla="*/ 21 w 97"/>
                  <a:gd name="T69" fmla="*/ 0 h 36"/>
                  <a:gd name="T70" fmla="*/ 21 w 97"/>
                  <a:gd name="T7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36">
                    <a:moveTo>
                      <a:pt x="21" y="0"/>
                    </a:moveTo>
                    <a:lnTo>
                      <a:pt x="27" y="2"/>
                    </a:lnTo>
                    <a:lnTo>
                      <a:pt x="34" y="4"/>
                    </a:lnTo>
                    <a:lnTo>
                      <a:pt x="42" y="6"/>
                    </a:lnTo>
                    <a:lnTo>
                      <a:pt x="49" y="8"/>
                    </a:lnTo>
                    <a:lnTo>
                      <a:pt x="57" y="8"/>
                    </a:lnTo>
                    <a:lnTo>
                      <a:pt x="65" y="8"/>
                    </a:lnTo>
                    <a:lnTo>
                      <a:pt x="72" y="8"/>
                    </a:lnTo>
                    <a:lnTo>
                      <a:pt x="78" y="11"/>
                    </a:lnTo>
                    <a:lnTo>
                      <a:pt x="85" y="13"/>
                    </a:lnTo>
                    <a:lnTo>
                      <a:pt x="91" y="19"/>
                    </a:lnTo>
                    <a:lnTo>
                      <a:pt x="93" y="21"/>
                    </a:lnTo>
                    <a:lnTo>
                      <a:pt x="95" y="25"/>
                    </a:lnTo>
                    <a:lnTo>
                      <a:pt x="95" y="30"/>
                    </a:lnTo>
                    <a:lnTo>
                      <a:pt x="97" y="36"/>
                    </a:lnTo>
                    <a:lnTo>
                      <a:pt x="89" y="34"/>
                    </a:lnTo>
                    <a:lnTo>
                      <a:pt x="84" y="34"/>
                    </a:lnTo>
                    <a:lnTo>
                      <a:pt x="78" y="34"/>
                    </a:lnTo>
                    <a:lnTo>
                      <a:pt x="72" y="34"/>
                    </a:lnTo>
                    <a:lnTo>
                      <a:pt x="65" y="34"/>
                    </a:lnTo>
                    <a:lnTo>
                      <a:pt x="59" y="34"/>
                    </a:lnTo>
                    <a:lnTo>
                      <a:pt x="53" y="34"/>
                    </a:lnTo>
                    <a:lnTo>
                      <a:pt x="47" y="34"/>
                    </a:lnTo>
                    <a:lnTo>
                      <a:pt x="42" y="32"/>
                    </a:lnTo>
                    <a:lnTo>
                      <a:pt x="36" y="32"/>
                    </a:lnTo>
                    <a:lnTo>
                      <a:pt x="28" y="30"/>
                    </a:lnTo>
                    <a:lnTo>
                      <a:pt x="23" y="30"/>
                    </a:lnTo>
                    <a:lnTo>
                      <a:pt x="17" y="29"/>
                    </a:lnTo>
                    <a:lnTo>
                      <a:pt x="11" y="29"/>
                    </a:lnTo>
                    <a:lnTo>
                      <a:pt x="6" y="27"/>
                    </a:lnTo>
                    <a:lnTo>
                      <a:pt x="0" y="25"/>
                    </a:lnTo>
                    <a:lnTo>
                      <a:pt x="2" y="17"/>
                    </a:lnTo>
                    <a:lnTo>
                      <a:pt x="9" y="11"/>
                    </a:lnTo>
                    <a:lnTo>
                      <a:pt x="17" y="4"/>
                    </a:lnTo>
                    <a:lnTo>
                      <a:pt x="21" y="0"/>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46" name="Freeform 130"/>
              <p:cNvSpPr>
                <a:spLocks noChangeAspect="1"/>
              </p:cNvSpPr>
              <p:nvPr/>
            </p:nvSpPr>
            <p:spPr bwMode="auto">
              <a:xfrm>
                <a:off x="3245" y="3168"/>
                <a:ext cx="157" cy="93"/>
              </a:xfrm>
              <a:custGeom>
                <a:avLst/>
                <a:gdLst>
                  <a:gd name="T0" fmla="*/ 82 w 314"/>
                  <a:gd name="T1" fmla="*/ 2 h 184"/>
                  <a:gd name="T2" fmla="*/ 131 w 314"/>
                  <a:gd name="T3" fmla="*/ 0 h 184"/>
                  <a:gd name="T4" fmla="*/ 175 w 314"/>
                  <a:gd name="T5" fmla="*/ 7 h 184"/>
                  <a:gd name="T6" fmla="*/ 215 w 314"/>
                  <a:gd name="T7" fmla="*/ 25 h 184"/>
                  <a:gd name="T8" fmla="*/ 249 w 314"/>
                  <a:gd name="T9" fmla="*/ 47 h 184"/>
                  <a:gd name="T10" fmla="*/ 276 w 314"/>
                  <a:gd name="T11" fmla="*/ 78 h 184"/>
                  <a:gd name="T12" fmla="*/ 296 w 314"/>
                  <a:gd name="T13" fmla="*/ 116 h 184"/>
                  <a:gd name="T14" fmla="*/ 310 w 314"/>
                  <a:gd name="T15" fmla="*/ 159 h 184"/>
                  <a:gd name="T16" fmla="*/ 298 w 314"/>
                  <a:gd name="T17" fmla="*/ 177 h 184"/>
                  <a:gd name="T18" fmla="*/ 270 w 314"/>
                  <a:gd name="T19" fmla="*/ 167 h 184"/>
                  <a:gd name="T20" fmla="*/ 239 w 314"/>
                  <a:gd name="T21" fmla="*/ 156 h 184"/>
                  <a:gd name="T22" fmla="*/ 209 w 314"/>
                  <a:gd name="T23" fmla="*/ 148 h 184"/>
                  <a:gd name="T24" fmla="*/ 179 w 314"/>
                  <a:gd name="T25" fmla="*/ 139 h 184"/>
                  <a:gd name="T26" fmla="*/ 150 w 314"/>
                  <a:gd name="T27" fmla="*/ 129 h 184"/>
                  <a:gd name="T28" fmla="*/ 123 w 314"/>
                  <a:gd name="T29" fmla="*/ 118 h 184"/>
                  <a:gd name="T30" fmla="*/ 99 w 314"/>
                  <a:gd name="T31" fmla="*/ 104 h 184"/>
                  <a:gd name="T32" fmla="*/ 95 w 314"/>
                  <a:gd name="T33" fmla="*/ 95 h 184"/>
                  <a:gd name="T34" fmla="*/ 106 w 314"/>
                  <a:gd name="T35" fmla="*/ 95 h 184"/>
                  <a:gd name="T36" fmla="*/ 118 w 314"/>
                  <a:gd name="T37" fmla="*/ 95 h 184"/>
                  <a:gd name="T38" fmla="*/ 131 w 314"/>
                  <a:gd name="T39" fmla="*/ 95 h 184"/>
                  <a:gd name="T40" fmla="*/ 143 w 314"/>
                  <a:gd name="T41" fmla="*/ 95 h 184"/>
                  <a:gd name="T42" fmla="*/ 154 w 314"/>
                  <a:gd name="T43" fmla="*/ 95 h 184"/>
                  <a:gd name="T44" fmla="*/ 167 w 314"/>
                  <a:gd name="T45" fmla="*/ 95 h 184"/>
                  <a:gd name="T46" fmla="*/ 179 w 314"/>
                  <a:gd name="T47" fmla="*/ 95 h 184"/>
                  <a:gd name="T48" fmla="*/ 184 w 314"/>
                  <a:gd name="T49" fmla="*/ 83 h 184"/>
                  <a:gd name="T50" fmla="*/ 171 w 314"/>
                  <a:gd name="T51" fmla="*/ 66 h 184"/>
                  <a:gd name="T52" fmla="*/ 150 w 314"/>
                  <a:gd name="T53" fmla="*/ 59 h 184"/>
                  <a:gd name="T54" fmla="*/ 123 w 314"/>
                  <a:gd name="T55" fmla="*/ 57 h 184"/>
                  <a:gd name="T56" fmla="*/ 93 w 314"/>
                  <a:gd name="T57" fmla="*/ 57 h 184"/>
                  <a:gd name="T58" fmla="*/ 63 w 314"/>
                  <a:gd name="T59" fmla="*/ 55 h 184"/>
                  <a:gd name="T60" fmla="*/ 34 w 314"/>
                  <a:gd name="T61" fmla="*/ 49 h 184"/>
                  <a:gd name="T62" fmla="*/ 9 w 314"/>
                  <a:gd name="T63" fmla="*/ 38 h 184"/>
                  <a:gd name="T64" fmla="*/ 6 w 314"/>
                  <a:gd name="T65" fmla="*/ 25 h 184"/>
                  <a:gd name="T66" fmla="*/ 21 w 314"/>
                  <a:gd name="T67" fmla="*/ 19 h 184"/>
                  <a:gd name="T68" fmla="*/ 36 w 314"/>
                  <a:gd name="T69" fmla="*/ 15 h 184"/>
                  <a:gd name="T70" fmla="*/ 49 w 314"/>
                  <a:gd name="T71" fmla="*/ 9 h 184"/>
                  <a:gd name="T72" fmla="*/ 57 w 314"/>
                  <a:gd name="T73" fmla="*/ 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4" h="184">
                    <a:moveTo>
                      <a:pt x="57" y="7"/>
                    </a:moveTo>
                    <a:lnTo>
                      <a:pt x="82" y="2"/>
                    </a:lnTo>
                    <a:lnTo>
                      <a:pt x="106" y="0"/>
                    </a:lnTo>
                    <a:lnTo>
                      <a:pt x="131" y="0"/>
                    </a:lnTo>
                    <a:lnTo>
                      <a:pt x="154" y="4"/>
                    </a:lnTo>
                    <a:lnTo>
                      <a:pt x="175" y="7"/>
                    </a:lnTo>
                    <a:lnTo>
                      <a:pt x="196" y="15"/>
                    </a:lnTo>
                    <a:lnTo>
                      <a:pt x="215" y="25"/>
                    </a:lnTo>
                    <a:lnTo>
                      <a:pt x="234" y="36"/>
                    </a:lnTo>
                    <a:lnTo>
                      <a:pt x="249" y="47"/>
                    </a:lnTo>
                    <a:lnTo>
                      <a:pt x="262" y="63"/>
                    </a:lnTo>
                    <a:lnTo>
                      <a:pt x="276" y="78"/>
                    </a:lnTo>
                    <a:lnTo>
                      <a:pt x="287" y="97"/>
                    </a:lnTo>
                    <a:lnTo>
                      <a:pt x="296" y="116"/>
                    </a:lnTo>
                    <a:lnTo>
                      <a:pt x="304" y="137"/>
                    </a:lnTo>
                    <a:lnTo>
                      <a:pt x="310" y="159"/>
                    </a:lnTo>
                    <a:lnTo>
                      <a:pt x="314" y="184"/>
                    </a:lnTo>
                    <a:lnTo>
                      <a:pt x="298" y="177"/>
                    </a:lnTo>
                    <a:lnTo>
                      <a:pt x="283" y="171"/>
                    </a:lnTo>
                    <a:lnTo>
                      <a:pt x="270" y="167"/>
                    </a:lnTo>
                    <a:lnTo>
                      <a:pt x="255" y="161"/>
                    </a:lnTo>
                    <a:lnTo>
                      <a:pt x="239" y="156"/>
                    </a:lnTo>
                    <a:lnTo>
                      <a:pt x="224" y="152"/>
                    </a:lnTo>
                    <a:lnTo>
                      <a:pt x="209" y="148"/>
                    </a:lnTo>
                    <a:lnTo>
                      <a:pt x="194" y="144"/>
                    </a:lnTo>
                    <a:lnTo>
                      <a:pt x="179" y="139"/>
                    </a:lnTo>
                    <a:lnTo>
                      <a:pt x="163" y="133"/>
                    </a:lnTo>
                    <a:lnTo>
                      <a:pt x="150" y="129"/>
                    </a:lnTo>
                    <a:lnTo>
                      <a:pt x="137" y="123"/>
                    </a:lnTo>
                    <a:lnTo>
                      <a:pt x="123" y="118"/>
                    </a:lnTo>
                    <a:lnTo>
                      <a:pt x="112" y="112"/>
                    </a:lnTo>
                    <a:lnTo>
                      <a:pt x="99" y="104"/>
                    </a:lnTo>
                    <a:lnTo>
                      <a:pt x="89" y="95"/>
                    </a:lnTo>
                    <a:lnTo>
                      <a:pt x="95" y="95"/>
                    </a:lnTo>
                    <a:lnTo>
                      <a:pt x="101" y="95"/>
                    </a:lnTo>
                    <a:lnTo>
                      <a:pt x="106" y="95"/>
                    </a:lnTo>
                    <a:lnTo>
                      <a:pt x="112" y="95"/>
                    </a:lnTo>
                    <a:lnTo>
                      <a:pt x="118" y="95"/>
                    </a:lnTo>
                    <a:lnTo>
                      <a:pt x="123" y="95"/>
                    </a:lnTo>
                    <a:lnTo>
                      <a:pt x="131" y="95"/>
                    </a:lnTo>
                    <a:lnTo>
                      <a:pt x="137" y="95"/>
                    </a:lnTo>
                    <a:lnTo>
                      <a:pt x="143" y="95"/>
                    </a:lnTo>
                    <a:lnTo>
                      <a:pt x="148" y="95"/>
                    </a:lnTo>
                    <a:lnTo>
                      <a:pt x="154" y="95"/>
                    </a:lnTo>
                    <a:lnTo>
                      <a:pt x="162" y="95"/>
                    </a:lnTo>
                    <a:lnTo>
                      <a:pt x="167" y="95"/>
                    </a:lnTo>
                    <a:lnTo>
                      <a:pt x="173" y="95"/>
                    </a:lnTo>
                    <a:lnTo>
                      <a:pt x="179" y="95"/>
                    </a:lnTo>
                    <a:lnTo>
                      <a:pt x="186" y="95"/>
                    </a:lnTo>
                    <a:lnTo>
                      <a:pt x="184" y="83"/>
                    </a:lnTo>
                    <a:lnTo>
                      <a:pt x="179" y="74"/>
                    </a:lnTo>
                    <a:lnTo>
                      <a:pt x="171" y="66"/>
                    </a:lnTo>
                    <a:lnTo>
                      <a:pt x="162" y="63"/>
                    </a:lnTo>
                    <a:lnTo>
                      <a:pt x="150" y="59"/>
                    </a:lnTo>
                    <a:lnTo>
                      <a:pt x="139" y="57"/>
                    </a:lnTo>
                    <a:lnTo>
                      <a:pt x="123" y="57"/>
                    </a:lnTo>
                    <a:lnTo>
                      <a:pt x="110" y="57"/>
                    </a:lnTo>
                    <a:lnTo>
                      <a:pt x="93" y="57"/>
                    </a:lnTo>
                    <a:lnTo>
                      <a:pt x="78" y="57"/>
                    </a:lnTo>
                    <a:lnTo>
                      <a:pt x="63" y="55"/>
                    </a:lnTo>
                    <a:lnTo>
                      <a:pt x="47" y="53"/>
                    </a:lnTo>
                    <a:lnTo>
                      <a:pt x="34" y="49"/>
                    </a:lnTo>
                    <a:lnTo>
                      <a:pt x="21" y="45"/>
                    </a:lnTo>
                    <a:lnTo>
                      <a:pt x="9" y="38"/>
                    </a:lnTo>
                    <a:lnTo>
                      <a:pt x="0" y="28"/>
                    </a:lnTo>
                    <a:lnTo>
                      <a:pt x="6" y="25"/>
                    </a:lnTo>
                    <a:lnTo>
                      <a:pt x="13" y="23"/>
                    </a:lnTo>
                    <a:lnTo>
                      <a:pt x="21" y="19"/>
                    </a:lnTo>
                    <a:lnTo>
                      <a:pt x="28" y="19"/>
                    </a:lnTo>
                    <a:lnTo>
                      <a:pt x="36" y="15"/>
                    </a:lnTo>
                    <a:lnTo>
                      <a:pt x="44" y="13"/>
                    </a:lnTo>
                    <a:lnTo>
                      <a:pt x="49" y="9"/>
                    </a:lnTo>
                    <a:lnTo>
                      <a:pt x="57" y="7"/>
                    </a:lnTo>
                    <a:lnTo>
                      <a:pt x="5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47" name="Freeform 131"/>
              <p:cNvSpPr>
                <a:spLocks noChangeAspect="1"/>
              </p:cNvSpPr>
              <p:nvPr/>
            </p:nvSpPr>
            <p:spPr bwMode="auto">
              <a:xfrm>
                <a:off x="2751" y="3186"/>
                <a:ext cx="63" cy="54"/>
              </a:xfrm>
              <a:custGeom>
                <a:avLst/>
                <a:gdLst>
                  <a:gd name="T0" fmla="*/ 40 w 126"/>
                  <a:gd name="T1" fmla="*/ 0 h 106"/>
                  <a:gd name="T2" fmla="*/ 48 w 126"/>
                  <a:gd name="T3" fmla="*/ 2 h 106"/>
                  <a:gd name="T4" fmla="*/ 56 w 126"/>
                  <a:gd name="T5" fmla="*/ 6 h 106"/>
                  <a:gd name="T6" fmla="*/ 65 w 126"/>
                  <a:gd name="T7" fmla="*/ 11 h 106"/>
                  <a:gd name="T8" fmla="*/ 76 w 126"/>
                  <a:gd name="T9" fmla="*/ 19 h 106"/>
                  <a:gd name="T10" fmla="*/ 86 w 126"/>
                  <a:gd name="T11" fmla="*/ 27 h 106"/>
                  <a:gd name="T12" fmla="*/ 95 w 126"/>
                  <a:gd name="T13" fmla="*/ 34 h 106"/>
                  <a:gd name="T14" fmla="*/ 103 w 126"/>
                  <a:gd name="T15" fmla="*/ 44 h 106"/>
                  <a:gd name="T16" fmla="*/ 111 w 126"/>
                  <a:gd name="T17" fmla="*/ 53 h 106"/>
                  <a:gd name="T18" fmla="*/ 116 w 126"/>
                  <a:gd name="T19" fmla="*/ 57 h 106"/>
                  <a:gd name="T20" fmla="*/ 120 w 126"/>
                  <a:gd name="T21" fmla="*/ 63 h 106"/>
                  <a:gd name="T22" fmla="*/ 122 w 126"/>
                  <a:gd name="T23" fmla="*/ 70 h 106"/>
                  <a:gd name="T24" fmla="*/ 126 w 126"/>
                  <a:gd name="T25" fmla="*/ 78 h 106"/>
                  <a:gd name="T26" fmla="*/ 126 w 126"/>
                  <a:gd name="T27" fmla="*/ 84 h 106"/>
                  <a:gd name="T28" fmla="*/ 126 w 126"/>
                  <a:gd name="T29" fmla="*/ 91 h 106"/>
                  <a:gd name="T30" fmla="*/ 126 w 126"/>
                  <a:gd name="T31" fmla="*/ 99 h 106"/>
                  <a:gd name="T32" fmla="*/ 126 w 126"/>
                  <a:gd name="T33" fmla="*/ 106 h 106"/>
                  <a:gd name="T34" fmla="*/ 118 w 126"/>
                  <a:gd name="T35" fmla="*/ 103 h 106"/>
                  <a:gd name="T36" fmla="*/ 111 w 126"/>
                  <a:gd name="T37" fmla="*/ 101 h 106"/>
                  <a:gd name="T38" fmla="*/ 105 w 126"/>
                  <a:gd name="T39" fmla="*/ 99 h 106"/>
                  <a:gd name="T40" fmla="*/ 99 w 126"/>
                  <a:gd name="T41" fmla="*/ 95 h 106"/>
                  <a:gd name="T42" fmla="*/ 92 w 126"/>
                  <a:gd name="T43" fmla="*/ 91 h 106"/>
                  <a:gd name="T44" fmla="*/ 86 w 126"/>
                  <a:gd name="T45" fmla="*/ 87 h 106"/>
                  <a:gd name="T46" fmla="*/ 80 w 126"/>
                  <a:gd name="T47" fmla="*/ 84 h 106"/>
                  <a:gd name="T48" fmla="*/ 76 w 126"/>
                  <a:gd name="T49" fmla="*/ 82 h 106"/>
                  <a:gd name="T50" fmla="*/ 67 w 126"/>
                  <a:gd name="T51" fmla="*/ 74 h 106"/>
                  <a:gd name="T52" fmla="*/ 57 w 126"/>
                  <a:gd name="T53" fmla="*/ 68 h 106"/>
                  <a:gd name="T54" fmla="*/ 50 w 126"/>
                  <a:gd name="T55" fmla="*/ 61 h 106"/>
                  <a:gd name="T56" fmla="*/ 40 w 126"/>
                  <a:gd name="T57" fmla="*/ 55 h 106"/>
                  <a:gd name="T58" fmla="*/ 31 w 126"/>
                  <a:gd name="T59" fmla="*/ 49 h 106"/>
                  <a:gd name="T60" fmla="*/ 21 w 126"/>
                  <a:gd name="T61" fmla="*/ 46 h 106"/>
                  <a:gd name="T62" fmla="*/ 10 w 126"/>
                  <a:gd name="T63" fmla="*/ 42 h 106"/>
                  <a:gd name="T64" fmla="*/ 0 w 126"/>
                  <a:gd name="T65" fmla="*/ 42 h 106"/>
                  <a:gd name="T66" fmla="*/ 4 w 126"/>
                  <a:gd name="T67" fmla="*/ 36 h 106"/>
                  <a:gd name="T68" fmla="*/ 8 w 126"/>
                  <a:gd name="T69" fmla="*/ 28 h 106"/>
                  <a:gd name="T70" fmla="*/ 12 w 126"/>
                  <a:gd name="T71" fmla="*/ 23 h 106"/>
                  <a:gd name="T72" fmla="*/ 18 w 126"/>
                  <a:gd name="T73" fmla="*/ 17 h 106"/>
                  <a:gd name="T74" fmla="*/ 23 w 126"/>
                  <a:gd name="T75" fmla="*/ 11 h 106"/>
                  <a:gd name="T76" fmla="*/ 29 w 126"/>
                  <a:gd name="T77" fmla="*/ 8 h 106"/>
                  <a:gd name="T78" fmla="*/ 35 w 126"/>
                  <a:gd name="T79" fmla="*/ 2 h 106"/>
                  <a:gd name="T80" fmla="*/ 40 w 126"/>
                  <a:gd name="T81" fmla="*/ 0 h 106"/>
                  <a:gd name="T82" fmla="*/ 40 w 126"/>
                  <a:gd name="T83"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6" h="106">
                    <a:moveTo>
                      <a:pt x="40" y="0"/>
                    </a:moveTo>
                    <a:lnTo>
                      <a:pt x="48" y="2"/>
                    </a:lnTo>
                    <a:lnTo>
                      <a:pt x="56" y="6"/>
                    </a:lnTo>
                    <a:lnTo>
                      <a:pt x="65" y="11"/>
                    </a:lnTo>
                    <a:lnTo>
                      <a:pt x="76" y="19"/>
                    </a:lnTo>
                    <a:lnTo>
                      <a:pt x="86" y="27"/>
                    </a:lnTo>
                    <a:lnTo>
                      <a:pt x="95" y="34"/>
                    </a:lnTo>
                    <a:lnTo>
                      <a:pt x="103" y="44"/>
                    </a:lnTo>
                    <a:lnTo>
                      <a:pt x="111" y="53"/>
                    </a:lnTo>
                    <a:lnTo>
                      <a:pt x="116" y="57"/>
                    </a:lnTo>
                    <a:lnTo>
                      <a:pt x="120" y="63"/>
                    </a:lnTo>
                    <a:lnTo>
                      <a:pt x="122" y="70"/>
                    </a:lnTo>
                    <a:lnTo>
                      <a:pt x="126" y="78"/>
                    </a:lnTo>
                    <a:lnTo>
                      <a:pt x="126" y="84"/>
                    </a:lnTo>
                    <a:lnTo>
                      <a:pt x="126" y="91"/>
                    </a:lnTo>
                    <a:lnTo>
                      <a:pt x="126" y="99"/>
                    </a:lnTo>
                    <a:lnTo>
                      <a:pt x="126" y="106"/>
                    </a:lnTo>
                    <a:lnTo>
                      <a:pt x="118" y="103"/>
                    </a:lnTo>
                    <a:lnTo>
                      <a:pt x="111" y="101"/>
                    </a:lnTo>
                    <a:lnTo>
                      <a:pt x="105" y="99"/>
                    </a:lnTo>
                    <a:lnTo>
                      <a:pt x="99" y="95"/>
                    </a:lnTo>
                    <a:lnTo>
                      <a:pt x="92" y="91"/>
                    </a:lnTo>
                    <a:lnTo>
                      <a:pt x="86" y="87"/>
                    </a:lnTo>
                    <a:lnTo>
                      <a:pt x="80" y="84"/>
                    </a:lnTo>
                    <a:lnTo>
                      <a:pt x="76" y="82"/>
                    </a:lnTo>
                    <a:lnTo>
                      <a:pt x="67" y="74"/>
                    </a:lnTo>
                    <a:lnTo>
                      <a:pt x="57" y="68"/>
                    </a:lnTo>
                    <a:lnTo>
                      <a:pt x="50" y="61"/>
                    </a:lnTo>
                    <a:lnTo>
                      <a:pt x="40" y="55"/>
                    </a:lnTo>
                    <a:lnTo>
                      <a:pt x="31" y="49"/>
                    </a:lnTo>
                    <a:lnTo>
                      <a:pt x="21" y="46"/>
                    </a:lnTo>
                    <a:lnTo>
                      <a:pt x="10" y="42"/>
                    </a:lnTo>
                    <a:lnTo>
                      <a:pt x="0" y="42"/>
                    </a:lnTo>
                    <a:lnTo>
                      <a:pt x="4" y="36"/>
                    </a:lnTo>
                    <a:lnTo>
                      <a:pt x="8" y="28"/>
                    </a:lnTo>
                    <a:lnTo>
                      <a:pt x="12" y="23"/>
                    </a:lnTo>
                    <a:lnTo>
                      <a:pt x="18" y="17"/>
                    </a:lnTo>
                    <a:lnTo>
                      <a:pt x="23" y="11"/>
                    </a:lnTo>
                    <a:lnTo>
                      <a:pt x="29" y="8"/>
                    </a:lnTo>
                    <a:lnTo>
                      <a:pt x="35" y="2"/>
                    </a:lnTo>
                    <a:lnTo>
                      <a:pt x="40" y="0"/>
                    </a:lnTo>
                    <a:lnTo>
                      <a:pt x="40" y="0"/>
                    </a:lnTo>
                    <a:close/>
                  </a:path>
                </a:pathLst>
              </a:custGeom>
              <a:solidFill>
                <a:srgbClr val="FFCC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48" name="Freeform 132"/>
              <p:cNvSpPr>
                <a:spLocks noChangeAspect="1"/>
              </p:cNvSpPr>
              <p:nvPr/>
            </p:nvSpPr>
            <p:spPr bwMode="auto">
              <a:xfrm>
                <a:off x="3213" y="3236"/>
                <a:ext cx="104" cy="29"/>
              </a:xfrm>
              <a:custGeom>
                <a:avLst/>
                <a:gdLst>
                  <a:gd name="T0" fmla="*/ 8 w 208"/>
                  <a:gd name="T1" fmla="*/ 0 h 59"/>
                  <a:gd name="T2" fmla="*/ 16 w 208"/>
                  <a:gd name="T3" fmla="*/ 0 h 59"/>
                  <a:gd name="T4" fmla="*/ 23 w 208"/>
                  <a:gd name="T5" fmla="*/ 2 h 59"/>
                  <a:gd name="T6" fmla="*/ 29 w 208"/>
                  <a:gd name="T7" fmla="*/ 2 h 59"/>
                  <a:gd name="T8" fmla="*/ 36 w 208"/>
                  <a:gd name="T9" fmla="*/ 4 h 59"/>
                  <a:gd name="T10" fmla="*/ 44 w 208"/>
                  <a:gd name="T11" fmla="*/ 4 h 59"/>
                  <a:gd name="T12" fmla="*/ 54 w 208"/>
                  <a:gd name="T13" fmla="*/ 5 h 59"/>
                  <a:gd name="T14" fmla="*/ 61 w 208"/>
                  <a:gd name="T15" fmla="*/ 5 h 59"/>
                  <a:gd name="T16" fmla="*/ 69 w 208"/>
                  <a:gd name="T17" fmla="*/ 7 h 59"/>
                  <a:gd name="T18" fmla="*/ 76 w 208"/>
                  <a:gd name="T19" fmla="*/ 9 h 59"/>
                  <a:gd name="T20" fmla="*/ 84 w 208"/>
                  <a:gd name="T21" fmla="*/ 9 h 59"/>
                  <a:gd name="T22" fmla="*/ 92 w 208"/>
                  <a:gd name="T23" fmla="*/ 11 h 59"/>
                  <a:gd name="T24" fmla="*/ 101 w 208"/>
                  <a:gd name="T25" fmla="*/ 13 h 59"/>
                  <a:gd name="T26" fmla="*/ 111 w 208"/>
                  <a:gd name="T27" fmla="*/ 15 h 59"/>
                  <a:gd name="T28" fmla="*/ 118 w 208"/>
                  <a:gd name="T29" fmla="*/ 17 h 59"/>
                  <a:gd name="T30" fmla="*/ 128 w 208"/>
                  <a:gd name="T31" fmla="*/ 19 h 59"/>
                  <a:gd name="T32" fmla="*/ 135 w 208"/>
                  <a:gd name="T33" fmla="*/ 21 h 59"/>
                  <a:gd name="T34" fmla="*/ 145 w 208"/>
                  <a:gd name="T35" fmla="*/ 24 h 59"/>
                  <a:gd name="T36" fmla="*/ 152 w 208"/>
                  <a:gd name="T37" fmla="*/ 26 h 59"/>
                  <a:gd name="T38" fmla="*/ 162 w 208"/>
                  <a:gd name="T39" fmla="*/ 30 h 59"/>
                  <a:gd name="T40" fmla="*/ 169 w 208"/>
                  <a:gd name="T41" fmla="*/ 34 h 59"/>
                  <a:gd name="T42" fmla="*/ 179 w 208"/>
                  <a:gd name="T43" fmla="*/ 38 h 59"/>
                  <a:gd name="T44" fmla="*/ 188 w 208"/>
                  <a:gd name="T45" fmla="*/ 43 h 59"/>
                  <a:gd name="T46" fmla="*/ 198 w 208"/>
                  <a:gd name="T47" fmla="*/ 49 h 59"/>
                  <a:gd name="T48" fmla="*/ 208 w 208"/>
                  <a:gd name="T49" fmla="*/ 57 h 59"/>
                  <a:gd name="T50" fmla="*/ 198 w 208"/>
                  <a:gd name="T51" fmla="*/ 57 h 59"/>
                  <a:gd name="T52" fmla="*/ 188 w 208"/>
                  <a:gd name="T53" fmla="*/ 59 h 59"/>
                  <a:gd name="T54" fmla="*/ 179 w 208"/>
                  <a:gd name="T55" fmla="*/ 59 h 59"/>
                  <a:gd name="T56" fmla="*/ 169 w 208"/>
                  <a:gd name="T57" fmla="*/ 59 h 59"/>
                  <a:gd name="T58" fmla="*/ 160 w 208"/>
                  <a:gd name="T59" fmla="*/ 59 h 59"/>
                  <a:gd name="T60" fmla="*/ 150 w 208"/>
                  <a:gd name="T61" fmla="*/ 59 h 59"/>
                  <a:gd name="T62" fmla="*/ 141 w 208"/>
                  <a:gd name="T63" fmla="*/ 57 h 59"/>
                  <a:gd name="T64" fmla="*/ 133 w 208"/>
                  <a:gd name="T65" fmla="*/ 57 h 59"/>
                  <a:gd name="T66" fmla="*/ 124 w 208"/>
                  <a:gd name="T67" fmla="*/ 55 h 59"/>
                  <a:gd name="T68" fmla="*/ 116 w 208"/>
                  <a:gd name="T69" fmla="*/ 53 h 59"/>
                  <a:gd name="T70" fmla="*/ 107 w 208"/>
                  <a:gd name="T71" fmla="*/ 49 h 59"/>
                  <a:gd name="T72" fmla="*/ 99 w 208"/>
                  <a:gd name="T73" fmla="*/ 47 h 59"/>
                  <a:gd name="T74" fmla="*/ 90 w 208"/>
                  <a:gd name="T75" fmla="*/ 45 h 59"/>
                  <a:gd name="T76" fmla="*/ 82 w 208"/>
                  <a:gd name="T77" fmla="*/ 42 h 59"/>
                  <a:gd name="T78" fmla="*/ 73 w 208"/>
                  <a:gd name="T79" fmla="*/ 40 h 59"/>
                  <a:gd name="T80" fmla="*/ 65 w 208"/>
                  <a:gd name="T81" fmla="*/ 36 h 59"/>
                  <a:gd name="T82" fmla="*/ 57 w 208"/>
                  <a:gd name="T83" fmla="*/ 32 h 59"/>
                  <a:gd name="T84" fmla="*/ 48 w 208"/>
                  <a:gd name="T85" fmla="*/ 28 h 59"/>
                  <a:gd name="T86" fmla="*/ 40 w 208"/>
                  <a:gd name="T87" fmla="*/ 24 h 59"/>
                  <a:gd name="T88" fmla="*/ 33 w 208"/>
                  <a:gd name="T89" fmla="*/ 21 h 59"/>
                  <a:gd name="T90" fmla="*/ 25 w 208"/>
                  <a:gd name="T91" fmla="*/ 17 h 59"/>
                  <a:gd name="T92" fmla="*/ 17 w 208"/>
                  <a:gd name="T93" fmla="*/ 13 h 59"/>
                  <a:gd name="T94" fmla="*/ 10 w 208"/>
                  <a:gd name="T95" fmla="*/ 7 h 59"/>
                  <a:gd name="T96" fmla="*/ 0 w 208"/>
                  <a:gd name="T97" fmla="*/ 4 h 59"/>
                  <a:gd name="T98" fmla="*/ 4 w 208"/>
                  <a:gd name="T99" fmla="*/ 2 h 59"/>
                  <a:gd name="T100" fmla="*/ 8 w 208"/>
                  <a:gd name="T101" fmla="*/ 0 h 59"/>
                  <a:gd name="T102" fmla="*/ 8 w 208"/>
                  <a:gd name="T10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8" h="59">
                    <a:moveTo>
                      <a:pt x="8" y="0"/>
                    </a:moveTo>
                    <a:lnTo>
                      <a:pt x="16" y="0"/>
                    </a:lnTo>
                    <a:lnTo>
                      <a:pt x="23" y="2"/>
                    </a:lnTo>
                    <a:lnTo>
                      <a:pt x="29" y="2"/>
                    </a:lnTo>
                    <a:lnTo>
                      <a:pt x="36" y="4"/>
                    </a:lnTo>
                    <a:lnTo>
                      <a:pt x="44" y="4"/>
                    </a:lnTo>
                    <a:lnTo>
                      <a:pt x="54" y="5"/>
                    </a:lnTo>
                    <a:lnTo>
                      <a:pt x="61" y="5"/>
                    </a:lnTo>
                    <a:lnTo>
                      <a:pt x="69" y="7"/>
                    </a:lnTo>
                    <a:lnTo>
                      <a:pt x="76" y="9"/>
                    </a:lnTo>
                    <a:lnTo>
                      <a:pt x="84" y="9"/>
                    </a:lnTo>
                    <a:lnTo>
                      <a:pt x="92" y="11"/>
                    </a:lnTo>
                    <a:lnTo>
                      <a:pt x="101" y="13"/>
                    </a:lnTo>
                    <a:lnTo>
                      <a:pt x="111" y="15"/>
                    </a:lnTo>
                    <a:lnTo>
                      <a:pt x="118" y="17"/>
                    </a:lnTo>
                    <a:lnTo>
                      <a:pt x="128" y="19"/>
                    </a:lnTo>
                    <a:lnTo>
                      <a:pt x="135" y="21"/>
                    </a:lnTo>
                    <a:lnTo>
                      <a:pt x="145" y="24"/>
                    </a:lnTo>
                    <a:lnTo>
                      <a:pt x="152" y="26"/>
                    </a:lnTo>
                    <a:lnTo>
                      <a:pt x="162" y="30"/>
                    </a:lnTo>
                    <a:lnTo>
                      <a:pt x="169" y="34"/>
                    </a:lnTo>
                    <a:lnTo>
                      <a:pt x="179" y="38"/>
                    </a:lnTo>
                    <a:lnTo>
                      <a:pt x="188" y="43"/>
                    </a:lnTo>
                    <a:lnTo>
                      <a:pt x="198" y="49"/>
                    </a:lnTo>
                    <a:lnTo>
                      <a:pt x="208" y="57"/>
                    </a:lnTo>
                    <a:lnTo>
                      <a:pt x="198" y="57"/>
                    </a:lnTo>
                    <a:lnTo>
                      <a:pt x="188" y="59"/>
                    </a:lnTo>
                    <a:lnTo>
                      <a:pt x="179" y="59"/>
                    </a:lnTo>
                    <a:lnTo>
                      <a:pt x="169" y="59"/>
                    </a:lnTo>
                    <a:lnTo>
                      <a:pt x="160" y="59"/>
                    </a:lnTo>
                    <a:lnTo>
                      <a:pt x="150" y="59"/>
                    </a:lnTo>
                    <a:lnTo>
                      <a:pt x="141" y="57"/>
                    </a:lnTo>
                    <a:lnTo>
                      <a:pt x="133" y="57"/>
                    </a:lnTo>
                    <a:lnTo>
                      <a:pt x="124" y="55"/>
                    </a:lnTo>
                    <a:lnTo>
                      <a:pt x="116" y="53"/>
                    </a:lnTo>
                    <a:lnTo>
                      <a:pt x="107" y="49"/>
                    </a:lnTo>
                    <a:lnTo>
                      <a:pt x="99" y="47"/>
                    </a:lnTo>
                    <a:lnTo>
                      <a:pt x="90" y="45"/>
                    </a:lnTo>
                    <a:lnTo>
                      <a:pt x="82" y="42"/>
                    </a:lnTo>
                    <a:lnTo>
                      <a:pt x="73" y="40"/>
                    </a:lnTo>
                    <a:lnTo>
                      <a:pt x="65" y="36"/>
                    </a:lnTo>
                    <a:lnTo>
                      <a:pt x="57" y="32"/>
                    </a:lnTo>
                    <a:lnTo>
                      <a:pt x="48" y="28"/>
                    </a:lnTo>
                    <a:lnTo>
                      <a:pt x="40" y="24"/>
                    </a:lnTo>
                    <a:lnTo>
                      <a:pt x="33" y="21"/>
                    </a:lnTo>
                    <a:lnTo>
                      <a:pt x="25" y="17"/>
                    </a:lnTo>
                    <a:lnTo>
                      <a:pt x="17" y="13"/>
                    </a:lnTo>
                    <a:lnTo>
                      <a:pt x="10" y="7"/>
                    </a:lnTo>
                    <a:lnTo>
                      <a:pt x="0" y="4"/>
                    </a:lnTo>
                    <a:lnTo>
                      <a:pt x="4" y="2"/>
                    </a:lnTo>
                    <a:lnTo>
                      <a:pt x="8"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49" name="Freeform 133"/>
              <p:cNvSpPr>
                <a:spLocks noChangeAspect="1"/>
              </p:cNvSpPr>
              <p:nvPr/>
            </p:nvSpPr>
            <p:spPr bwMode="auto">
              <a:xfrm>
                <a:off x="2896" y="3243"/>
                <a:ext cx="55" cy="36"/>
              </a:xfrm>
              <a:custGeom>
                <a:avLst/>
                <a:gdLst>
                  <a:gd name="T0" fmla="*/ 29 w 111"/>
                  <a:gd name="T1" fmla="*/ 0 h 70"/>
                  <a:gd name="T2" fmla="*/ 38 w 111"/>
                  <a:gd name="T3" fmla="*/ 2 h 70"/>
                  <a:gd name="T4" fmla="*/ 46 w 111"/>
                  <a:gd name="T5" fmla="*/ 6 h 70"/>
                  <a:gd name="T6" fmla="*/ 55 w 111"/>
                  <a:gd name="T7" fmla="*/ 9 h 70"/>
                  <a:gd name="T8" fmla="*/ 65 w 111"/>
                  <a:gd name="T9" fmla="*/ 13 h 70"/>
                  <a:gd name="T10" fmla="*/ 73 w 111"/>
                  <a:gd name="T11" fmla="*/ 17 h 70"/>
                  <a:gd name="T12" fmla="*/ 82 w 111"/>
                  <a:gd name="T13" fmla="*/ 23 h 70"/>
                  <a:gd name="T14" fmla="*/ 88 w 111"/>
                  <a:gd name="T15" fmla="*/ 28 h 70"/>
                  <a:gd name="T16" fmla="*/ 95 w 111"/>
                  <a:gd name="T17" fmla="*/ 34 h 70"/>
                  <a:gd name="T18" fmla="*/ 101 w 111"/>
                  <a:gd name="T19" fmla="*/ 42 h 70"/>
                  <a:gd name="T20" fmla="*/ 107 w 111"/>
                  <a:gd name="T21" fmla="*/ 51 h 70"/>
                  <a:gd name="T22" fmla="*/ 109 w 111"/>
                  <a:gd name="T23" fmla="*/ 59 h 70"/>
                  <a:gd name="T24" fmla="*/ 111 w 111"/>
                  <a:gd name="T25" fmla="*/ 70 h 70"/>
                  <a:gd name="T26" fmla="*/ 103 w 111"/>
                  <a:gd name="T27" fmla="*/ 68 h 70"/>
                  <a:gd name="T28" fmla="*/ 97 w 111"/>
                  <a:gd name="T29" fmla="*/ 66 h 70"/>
                  <a:gd name="T30" fmla="*/ 92 w 111"/>
                  <a:gd name="T31" fmla="*/ 65 h 70"/>
                  <a:gd name="T32" fmla="*/ 84 w 111"/>
                  <a:gd name="T33" fmla="*/ 65 h 70"/>
                  <a:gd name="T34" fmla="*/ 76 w 111"/>
                  <a:gd name="T35" fmla="*/ 63 h 70"/>
                  <a:gd name="T36" fmla="*/ 69 w 111"/>
                  <a:gd name="T37" fmla="*/ 61 h 70"/>
                  <a:gd name="T38" fmla="*/ 61 w 111"/>
                  <a:gd name="T39" fmla="*/ 59 h 70"/>
                  <a:gd name="T40" fmla="*/ 54 w 111"/>
                  <a:gd name="T41" fmla="*/ 59 h 70"/>
                  <a:gd name="T42" fmla="*/ 46 w 111"/>
                  <a:gd name="T43" fmla="*/ 55 h 70"/>
                  <a:gd name="T44" fmla="*/ 38 w 111"/>
                  <a:gd name="T45" fmla="*/ 53 h 70"/>
                  <a:gd name="T46" fmla="*/ 31 w 111"/>
                  <a:gd name="T47" fmla="*/ 51 h 70"/>
                  <a:gd name="T48" fmla="*/ 25 w 111"/>
                  <a:gd name="T49" fmla="*/ 49 h 70"/>
                  <a:gd name="T50" fmla="*/ 19 w 111"/>
                  <a:gd name="T51" fmla="*/ 46 h 70"/>
                  <a:gd name="T52" fmla="*/ 14 w 111"/>
                  <a:gd name="T53" fmla="*/ 44 h 70"/>
                  <a:gd name="T54" fmla="*/ 6 w 111"/>
                  <a:gd name="T55" fmla="*/ 40 h 70"/>
                  <a:gd name="T56" fmla="*/ 4 w 111"/>
                  <a:gd name="T57" fmla="*/ 38 h 70"/>
                  <a:gd name="T58" fmla="*/ 0 w 111"/>
                  <a:gd name="T59" fmla="*/ 28 h 70"/>
                  <a:gd name="T60" fmla="*/ 2 w 111"/>
                  <a:gd name="T61" fmla="*/ 21 h 70"/>
                  <a:gd name="T62" fmla="*/ 4 w 111"/>
                  <a:gd name="T63" fmla="*/ 15 h 70"/>
                  <a:gd name="T64" fmla="*/ 10 w 111"/>
                  <a:gd name="T65" fmla="*/ 11 h 70"/>
                  <a:gd name="T66" fmla="*/ 14 w 111"/>
                  <a:gd name="T67" fmla="*/ 8 h 70"/>
                  <a:gd name="T68" fmla="*/ 17 w 111"/>
                  <a:gd name="T69" fmla="*/ 6 h 70"/>
                  <a:gd name="T70" fmla="*/ 23 w 111"/>
                  <a:gd name="T71" fmla="*/ 2 h 70"/>
                  <a:gd name="T72" fmla="*/ 29 w 111"/>
                  <a:gd name="T73" fmla="*/ 0 h 70"/>
                  <a:gd name="T74" fmla="*/ 29 w 111"/>
                  <a:gd name="T7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1" h="70">
                    <a:moveTo>
                      <a:pt x="29" y="0"/>
                    </a:moveTo>
                    <a:lnTo>
                      <a:pt x="38" y="2"/>
                    </a:lnTo>
                    <a:lnTo>
                      <a:pt x="46" y="6"/>
                    </a:lnTo>
                    <a:lnTo>
                      <a:pt x="55" y="9"/>
                    </a:lnTo>
                    <a:lnTo>
                      <a:pt x="65" y="13"/>
                    </a:lnTo>
                    <a:lnTo>
                      <a:pt x="73" y="17"/>
                    </a:lnTo>
                    <a:lnTo>
                      <a:pt x="82" y="23"/>
                    </a:lnTo>
                    <a:lnTo>
                      <a:pt x="88" y="28"/>
                    </a:lnTo>
                    <a:lnTo>
                      <a:pt x="95" y="34"/>
                    </a:lnTo>
                    <a:lnTo>
                      <a:pt x="101" y="42"/>
                    </a:lnTo>
                    <a:lnTo>
                      <a:pt x="107" y="51"/>
                    </a:lnTo>
                    <a:lnTo>
                      <a:pt x="109" y="59"/>
                    </a:lnTo>
                    <a:lnTo>
                      <a:pt x="111" y="70"/>
                    </a:lnTo>
                    <a:lnTo>
                      <a:pt x="103" y="68"/>
                    </a:lnTo>
                    <a:lnTo>
                      <a:pt x="97" y="66"/>
                    </a:lnTo>
                    <a:lnTo>
                      <a:pt x="92" y="65"/>
                    </a:lnTo>
                    <a:lnTo>
                      <a:pt x="84" y="65"/>
                    </a:lnTo>
                    <a:lnTo>
                      <a:pt x="76" y="63"/>
                    </a:lnTo>
                    <a:lnTo>
                      <a:pt x="69" y="61"/>
                    </a:lnTo>
                    <a:lnTo>
                      <a:pt x="61" y="59"/>
                    </a:lnTo>
                    <a:lnTo>
                      <a:pt x="54" y="59"/>
                    </a:lnTo>
                    <a:lnTo>
                      <a:pt x="46" y="55"/>
                    </a:lnTo>
                    <a:lnTo>
                      <a:pt x="38" y="53"/>
                    </a:lnTo>
                    <a:lnTo>
                      <a:pt x="31" y="51"/>
                    </a:lnTo>
                    <a:lnTo>
                      <a:pt x="25" y="49"/>
                    </a:lnTo>
                    <a:lnTo>
                      <a:pt x="19" y="46"/>
                    </a:lnTo>
                    <a:lnTo>
                      <a:pt x="14" y="44"/>
                    </a:lnTo>
                    <a:lnTo>
                      <a:pt x="6" y="40"/>
                    </a:lnTo>
                    <a:lnTo>
                      <a:pt x="4" y="38"/>
                    </a:lnTo>
                    <a:lnTo>
                      <a:pt x="0" y="28"/>
                    </a:lnTo>
                    <a:lnTo>
                      <a:pt x="2" y="21"/>
                    </a:lnTo>
                    <a:lnTo>
                      <a:pt x="4" y="15"/>
                    </a:lnTo>
                    <a:lnTo>
                      <a:pt x="10" y="11"/>
                    </a:lnTo>
                    <a:lnTo>
                      <a:pt x="14" y="8"/>
                    </a:lnTo>
                    <a:lnTo>
                      <a:pt x="17" y="6"/>
                    </a:lnTo>
                    <a:lnTo>
                      <a:pt x="23" y="2"/>
                    </a:lnTo>
                    <a:lnTo>
                      <a:pt x="29" y="0"/>
                    </a:lnTo>
                    <a:lnTo>
                      <a:pt x="29" y="0"/>
                    </a:lnTo>
                    <a:close/>
                  </a:path>
                </a:pathLst>
              </a:custGeom>
              <a:solidFill>
                <a:srgbClr val="FFCC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50" name="Freeform 134"/>
              <p:cNvSpPr>
                <a:spLocks noChangeAspect="1"/>
              </p:cNvSpPr>
              <p:nvPr/>
            </p:nvSpPr>
            <p:spPr bwMode="auto">
              <a:xfrm>
                <a:off x="3276" y="3297"/>
                <a:ext cx="139" cy="40"/>
              </a:xfrm>
              <a:custGeom>
                <a:avLst/>
                <a:gdLst>
                  <a:gd name="T0" fmla="*/ 211 w 277"/>
                  <a:gd name="T1" fmla="*/ 0 h 80"/>
                  <a:gd name="T2" fmla="*/ 232 w 277"/>
                  <a:gd name="T3" fmla="*/ 6 h 80"/>
                  <a:gd name="T4" fmla="*/ 251 w 277"/>
                  <a:gd name="T5" fmla="*/ 14 h 80"/>
                  <a:gd name="T6" fmla="*/ 268 w 277"/>
                  <a:gd name="T7" fmla="*/ 27 h 80"/>
                  <a:gd name="T8" fmla="*/ 274 w 277"/>
                  <a:gd name="T9" fmla="*/ 38 h 80"/>
                  <a:gd name="T10" fmla="*/ 275 w 277"/>
                  <a:gd name="T11" fmla="*/ 48 h 80"/>
                  <a:gd name="T12" fmla="*/ 277 w 277"/>
                  <a:gd name="T13" fmla="*/ 59 h 80"/>
                  <a:gd name="T14" fmla="*/ 275 w 277"/>
                  <a:gd name="T15" fmla="*/ 71 h 80"/>
                  <a:gd name="T16" fmla="*/ 268 w 277"/>
                  <a:gd name="T17" fmla="*/ 78 h 80"/>
                  <a:gd name="T18" fmla="*/ 254 w 277"/>
                  <a:gd name="T19" fmla="*/ 80 h 80"/>
                  <a:gd name="T20" fmla="*/ 241 w 277"/>
                  <a:gd name="T21" fmla="*/ 78 h 80"/>
                  <a:gd name="T22" fmla="*/ 239 w 277"/>
                  <a:gd name="T23" fmla="*/ 71 h 80"/>
                  <a:gd name="T24" fmla="*/ 226 w 277"/>
                  <a:gd name="T25" fmla="*/ 65 h 80"/>
                  <a:gd name="T26" fmla="*/ 196 w 277"/>
                  <a:gd name="T27" fmla="*/ 63 h 80"/>
                  <a:gd name="T28" fmla="*/ 167 w 277"/>
                  <a:gd name="T29" fmla="*/ 59 h 80"/>
                  <a:gd name="T30" fmla="*/ 137 w 277"/>
                  <a:gd name="T31" fmla="*/ 54 h 80"/>
                  <a:gd name="T32" fmla="*/ 106 w 277"/>
                  <a:gd name="T33" fmla="*/ 46 h 80"/>
                  <a:gd name="T34" fmla="*/ 78 w 277"/>
                  <a:gd name="T35" fmla="*/ 40 h 80"/>
                  <a:gd name="T36" fmla="*/ 47 w 277"/>
                  <a:gd name="T37" fmla="*/ 35 h 80"/>
                  <a:gd name="T38" fmla="*/ 15 w 277"/>
                  <a:gd name="T39" fmla="*/ 35 h 80"/>
                  <a:gd name="T40" fmla="*/ 5 w 277"/>
                  <a:gd name="T41" fmla="*/ 29 h 80"/>
                  <a:gd name="T42" fmla="*/ 21 w 277"/>
                  <a:gd name="T43" fmla="*/ 21 h 80"/>
                  <a:gd name="T44" fmla="*/ 36 w 277"/>
                  <a:gd name="T45" fmla="*/ 16 h 80"/>
                  <a:gd name="T46" fmla="*/ 51 w 277"/>
                  <a:gd name="T47" fmla="*/ 14 h 80"/>
                  <a:gd name="T48" fmla="*/ 68 w 277"/>
                  <a:gd name="T49" fmla="*/ 12 h 80"/>
                  <a:gd name="T50" fmla="*/ 85 w 277"/>
                  <a:gd name="T51" fmla="*/ 10 h 80"/>
                  <a:gd name="T52" fmla="*/ 102 w 277"/>
                  <a:gd name="T53" fmla="*/ 10 h 80"/>
                  <a:gd name="T54" fmla="*/ 121 w 277"/>
                  <a:gd name="T55" fmla="*/ 10 h 80"/>
                  <a:gd name="T56" fmla="*/ 140 w 277"/>
                  <a:gd name="T57" fmla="*/ 10 h 80"/>
                  <a:gd name="T58" fmla="*/ 158 w 277"/>
                  <a:gd name="T59" fmla="*/ 8 h 80"/>
                  <a:gd name="T60" fmla="*/ 175 w 277"/>
                  <a:gd name="T61" fmla="*/ 6 h 80"/>
                  <a:gd name="T62" fmla="*/ 192 w 277"/>
                  <a:gd name="T63" fmla="*/ 2 h 80"/>
                  <a:gd name="T64" fmla="*/ 201 w 277"/>
                  <a:gd name="T6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7" h="80">
                    <a:moveTo>
                      <a:pt x="201" y="0"/>
                    </a:moveTo>
                    <a:lnTo>
                      <a:pt x="211" y="0"/>
                    </a:lnTo>
                    <a:lnTo>
                      <a:pt x="222" y="4"/>
                    </a:lnTo>
                    <a:lnTo>
                      <a:pt x="232" y="6"/>
                    </a:lnTo>
                    <a:lnTo>
                      <a:pt x="241" y="10"/>
                    </a:lnTo>
                    <a:lnTo>
                      <a:pt x="251" y="14"/>
                    </a:lnTo>
                    <a:lnTo>
                      <a:pt x="260" y="21"/>
                    </a:lnTo>
                    <a:lnTo>
                      <a:pt x="268" y="27"/>
                    </a:lnTo>
                    <a:lnTo>
                      <a:pt x="274" y="37"/>
                    </a:lnTo>
                    <a:lnTo>
                      <a:pt x="274" y="38"/>
                    </a:lnTo>
                    <a:lnTo>
                      <a:pt x="275" y="44"/>
                    </a:lnTo>
                    <a:lnTo>
                      <a:pt x="275" y="48"/>
                    </a:lnTo>
                    <a:lnTo>
                      <a:pt x="277" y="54"/>
                    </a:lnTo>
                    <a:lnTo>
                      <a:pt x="277" y="59"/>
                    </a:lnTo>
                    <a:lnTo>
                      <a:pt x="277" y="65"/>
                    </a:lnTo>
                    <a:lnTo>
                      <a:pt x="275" y="71"/>
                    </a:lnTo>
                    <a:lnTo>
                      <a:pt x="274" y="78"/>
                    </a:lnTo>
                    <a:lnTo>
                      <a:pt x="268" y="78"/>
                    </a:lnTo>
                    <a:lnTo>
                      <a:pt x="260" y="80"/>
                    </a:lnTo>
                    <a:lnTo>
                      <a:pt x="254" y="80"/>
                    </a:lnTo>
                    <a:lnTo>
                      <a:pt x="247" y="80"/>
                    </a:lnTo>
                    <a:lnTo>
                      <a:pt x="241" y="78"/>
                    </a:lnTo>
                    <a:lnTo>
                      <a:pt x="239" y="76"/>
                    </a:lnTo>
                    <a:lnTo>
                      <a:pt x="239" y="71"/>
                    </a:lnTo>
                    <a:lnTo>
                      <a:pt x="241" y="63"/>
                    </a:lnTo>
                    <a:lnTo>
                      <a:pt x="226" y="65"/>
                    </a:lnTo>
                    <a:lnTo>
                      <a:pt x="211" y="65"/>
                    </a:lnTo>
                    <a:lnTo>
                      <a:pt x="196" y="63"/>
                    </a:lnTo>
                    <a:lnTo>
                      <a:pt x="180" y="63"/>
                    </a:lnTo>
                    <a:lnTo>
                      <a:pt x="167" y="59"/>
                    </a:lnTo>
                    <a:lnTo>
                      <a:pt x="152" y="57"/>
                    </a:lnTo>
                    <a:lnTo>
                      <a:pt x="137" y="54"/>
                    </a:lnTo>
                    <a:lnTo>
                      <a:pt x="123" y="52"/>
                    </a:lnTo>
                    <a:lnTo>
                      <a:pt x="106" y="46"/>
                    </a:lnTo>
                    <a:lnTo>
                      <a:pt x="93" y="42"/>
                    </a:lnTo>
                    <a:lnTo>
                      <a:pt x="78" y="40"/>
                    </a:lnTo>
                    <a:lnTo>
                      <a:pt x="62" y="37"/>
                    </a:lnTo>
                    <a:lnTo>
                      <a:pt x="47" y="35"/>
                    </a:lnTo>
                    <a:lnTo>
                      <a:pt x="32" y="35"/>
                    </a:lnTo>
                    <a:lnTo>
                      <a:pt x="15" y="35"/>
                    </a:lnTo>
                    <a:lnTo>
                      <a:pt x="0" y="37"/>
                    </a:lnTo>
                    <a:lnTo>
                      <a:pt x="5" y="29"/>
                    </a:lnTo>
                    <a:lnTo>
                      <a:pt x="13" y="25"/>
                    </a:lnTo>
                    <a:lnTo>
                      <a:pt x="21" y="21"/>
                    </a:lnTo>
                    <a:lnTo>
                      <a:pt x="28" y="19"/>
                    </a:lnTo>
                    <a:lnTo>
                      <a:pt x="36" y="16"/>
                    </a:lnTo>
                    <a:lnTo>
                      <a:pt x="43" y="16"/>
                    </a:lnTo>
                    <a:lnTo>
                      <a:pt x="51" y="14"/>
                    </a:lnTo>
                    <a:lnTo>
                      <a:pt x="61" y="14"/>
                    </a:lnTo>
                    <a:lnTo>
                      <a:pt x="68" y="12"/>
                    </a:lnTo>
                    <a:lnTo>
                      <a:pt x="78" y="12"/>
                    </a:lnTo>
                    <a:lnTo>
                      <a:pt x="85" y="10"/>
                    </a:lnTo>
                    <a:lnTo>
                      <a:pt x="95" y="10"/>
                    </a:lnTo>
                    <a:lnTo>
                      <a:pt x="102" y="10"/>
                    </a:lnTo>
                    <a:lnTo>
                      <a:pt x="114" y="10"/>
                    </a:lnTo>
                    <a:lnTo>
                      <a:pt x="121" y="10"/>
                    </a:lnTo>
                    <a:lnTo>
                      <a:pt x="131" y="10"/>
                    </a:lnTo>
                    <a:lnTo>
                      <a:pt x="140" y="10"/>
                    </a:lnTo>
                    <a:lnTo>
                      <a:pt x="148" y="8"/>
                    </a:lnTo>
                    <a:lnTo>
                      <a:pt x="158" y="8"/>
                    </a:lnTo>
                    <a:lnTo>
                      <a:pt x="167" y="8"/>
                    </a:lnTo>
                    <a:lnTo>
                      <a:pt x="175" y="6"/>
                    </a:lnTo>
                    <a:lnTo>
                      <a:pt x="184" y="4"/>
                    </a:lnTo>
                    <a:lnTo>
                      <a:pt x="192" y="2"/>
                    </a:lnTo>
                    <a:lnTo>
                      <a:pt x="201" y="0"/>
                    </a:lnTo>
                    <a:lnTo>
                      <a:pt x="20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51" name="Freeform 135"/>
              <p:cNvSpPr>
                <a:spLocks noChangeAspect="1"/>
              </p:cNvSpPr>
              <p:nvPr/>
            </p:nvSpPr>
            <p:spPr bwMode="auto">
              <a:xfrm>
                <a:off x="2910" y="3334"/>
                <a:ext cx="250" cy="207"/>
              </a:xfrm>
              <a:custGeom>
                <a:avLst/>
                <a:gdLst>
                  <a:gd name="T0" fmla="*/ 7 w 500"/>
                  <a:gd name="T1" fmla="*/ 0 h 414"/>
                  <a:gd name="T2" fmla="*/ 38 w 500"/>
                  <a:gd name="T3" fmla="*/ 19 h 414"/>
                  <a:gd name="T4" fmla="*/ 66 w 500"/>
                  <a:gd name="T5" fmla="*/ 41 h 414"/>
                  <a:gd name="T6" fmla="*/ 97 w 500"/>
                  <a:gd name="T7" fmla="*/ 66 h 414"/>
                  <a:gd name="T8" fmla="*/ 125 w 500"/>
                  <a:gd name="T9" fmla="*/ 95 h 414"/>
                  <a:gd name="T10" fmla="*/ 152 w 500"/>
                  <a:gd name="T11" fmla="*/ 121 h 414"/>
                  <a:gd name="T12" fmla="*/ 182 w 500"/>
                  <a:gd name="T13" fmla="*/ 152 h 414"/>
                  <a:gd name="T14" fmla="*/ 209 w 500"/>
                  <a:gd name="T15" fmla="*/ 182 h 414"/>
                  <a:gd name="T16" fmla="*/ 239 w 500"/>
                  <a:gd name="T17" fmla="*/ 212 h 414"/>
                  <a:gd name="T18" fmla="*/ 266 w 500"/>
                  <a:gd name="T19" fmla="*/ 241 h 414"/>
                  <a:gd name="T20" fmla="*/ 296 w 500"/>
                  <a:gd name="T21" fmla="*/ 269 h 414"/>
                  <a:gd name="T22" fmla="*/ 327 w 500"/>
                  <a:gd name="T23" fmla="*/ 298 h 414"/>
                  <a:gd name="T24" fmla="*/ 359 w 500"/>
                  <a:gd name="T25" fmla="*/ 323 h 414"/>
                  <a:gd name="T26" fmla="*/ 391 w 500"/>
                  <a:gd name="T27" fmla="*/ 344 h 414"/>
                  <a:gd name="T28" fmla="*/ 428 w 500"/>
                  <a:gd name="T29" fmla="*/ 365 h 414"/>
                  <a:gd name="T30" fmla="*/ 462 w 500"/>
                  <a:gd name="T31" fmla="*/ 380 h 414"/>
                  <a:gd name="T32" fmla="*/ 500 w 500"/>
                  <a:gd name="T33" fmla="*/ 391 h 414"/>
                  <a:gd name="T34" fmla="*/ 488 w 500"/>
                  <a:gd name="T35" fmla="*/ 401 h 414"/>
                  <a:gd name="T36" fmla="*/ 475 w 500"/>
                  <a:gd name="T37" fmla="*/ 408 h 414"/>
                  <a:gd name="T38" fmla="*/ 458 w 500"/>
                  <a:gd name="T39" fmla="*/ 412 h 414"/>
                  <a:gd name="T40" fmla="*/ 443 w 500"/>
                  <a:gd name="T41" fmla="*/ 414 h 414"/>
                  <a:gd name="T42" fmla="*/ 426 w 500"/>
                  <a:gd name="T43" fmla="*/ 410 h 414"/>
                  <a:gd name="T44" fmla="*/ 409 w 500"/>
                  <a:gd name="T45" fmla="*/ 406 h 414"/>
                  <a:gd name="T46" fmla="*/ 390 w 500"/>
                  <a:gd name="T47" fmla="*/ 399 h 414"/>
                  <a:gd name="T48" fmla="*/ 372 w 500"/>
                  <a:gd name="T49" fmla="*/ 391 h 414"/>
                  <a:gd name="T50" fmla="*/ 353 w 500"/>
                  <a:gd name="T51" fmla="*/ 380 h 414"/>
                  <a:gd name="T52" fmla="*/ 336 w 500"/>
                  <a:gd name="T53" fmla="*/ 370 h 414"/>
                  <a:gd name="T54" fmla="*/ 317 w 500"/>
                  <a:gd name="T55" fmla="*/ 357 h 414"/>
                  <a:gd name="T56" fmla="*/ 300 w 500"/>
                  <a:gd name="T57" fmla="*/ 344 h 414"/>
                  <a:gd name="T58" fmla="*/ 285 w 500"/>
                  <a:gd name="T59" fmla="*/ 330 h 414"/>
                  <a:gd name="T60" fmla="*/ 270 w 500"/>
                  <a:gd name="T61" fmla="*/ 317 h 414"/>
                  <a:gd name="T62" fmla="*/ 255 w 500"/>
                  <a:gd name="T63" fmla="*/ 302 h 414"/>
                  <a:gd name="T64" fmla="*/ 245 w 500"/>
                  <a:gd name="T65" fmla="*/ 290 h 414"/>
                  <a:gd name="T66" fmla="*/ 230 w 500"/>
                  <a:gd name="T67" fmla="*/ 273 h 414"/>
                  <a:gd name="T68" fmla="*/ 213 w 500"/>
                  <a:gd name="T69" fmla="*/ 256 h 414"/>
                  <a:gd name="T70" fmla="*/ 198 w 500"/>
                  <a:gd name="T71" fmla="*/ 239 h 414"/>
                  <a:gd name="T72" fmla="*/ 180 w 500"/>
                  <a:gd name="T73" fmla="*/ 222 h 414"/>
                  <a:gd name="T74" fmla="*/ 163 w 500"/>
                  <a:gd name="T75" fmla="*/ 205 h 414"/>
                  <a:gd name="T76" fmla="*/ 146 w 500"/>
                  <a:gd name="T77" fmla="*/ 188 h 414"/>
                  <a:gd name="T78" fmla="*/ 129 w 500"/>
                  <a:gd name="T79" fmla="*/ 169 h 414"/>
                  <a:gd name="T80" fmla="*/ 112 w 500"/>
                  <a:gd name="T81" fmla="*/ 154 h 414"/>
                  <a:gd name="T82" fmla="*/ 95 w 500"/>
                  <a:gd name="T83" fmla="*/ 135 h 414"/>
                  <a:gd name="T84" fmla="*/ 80 w 500"/>
                  <a:gd name="T85" fmla="*/ 117 h 414"/>
                  <a:gd name="T86" fmla="*/ 63 w 500"/>
                  <a:gd name="T87" fmla="*/ 98 h 414"/>
                  <a:gd name="T88" fmla="*/ 49 w 500"/>
                  <a:gd name="T89" fmla="*/ 81 h 414"/>
                  <a:gd name="T90" fmla="*/ 34 w 500"/>
                  <a:gd name="T91" fmla="*/ 62 h 414"/>
                  <a:gd name="T92" fmla="*/ 21 w 500"/>
                  <a:gd name="T93" fmla="*/ 43 h 414"/>
                  <a:gd name="T94" fmla="*/ 9 w 500"/>
                  <a:gd name="T95" fmla="*/ 24 h 414"/>
                  <a:gd name="T96" fmla="*/ 0 w 500"/>
                  <a:gd name="T97" fmla="*/ 7 h 414"/>
                  <a:gd name="T98" fmla="*/ 4 w 500"/>
                  <a:gd name="T99" fmla="*/ 1 h 414"/>
                  <a:gd name="T100" fmla="*/ 7 w 500"/>
                  <a:gd name="T101" fmla="*/ 0 h 414"/>
                  <a:gd name="T102" fmla="*/ 7 w 500"/>
                  <a:gd name="T103" fmla="*/ 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0" h="414">
                    <a:moveTo>
                      <a:pt x="7" y="0"/>
                    </a:moveTo>
                    <a:lnTo>
                      <a:pt x="38" y="19"/>
                    </a:lnTo>
                    <a:lnTo>
                      <a:pt x="66" y="41"/>
                    </a:lnTo>
                    <a:lnTo>
                      <a:pt x="97" y="66"/>
                    </a:lnTo>
                    <a:lnTo>
                      <a:pt x="125" y="95"/>
                    </a:lnTo>
                    <a:lnTo>
                      <a:pt x="152" y="121"/>
                    </a:lnTo>
                    <a:lnTo>
                      <a:pt x="182" y="152"/>
                    </a:lnTo>
                    <a:lnTo>
                      <a:pt x="209" y="182"/>
                    </a:lnTo>
                    <a:lnTo>
                      <a:pt x="239" y="212"/>
                    </a:lnTo>
                    <a:lnTo>
                      <a:pt x="266" y="241"/>
                    </a:lnTo>
                    <a:lnTo>
                      <a:pt x="296" y="269"/>
                    </a:lnTo>
                    <a:lnTo>
                      <a:pt x="327" y="298"/>
                    </a:lnTo>
                    <a:lnTo>
                      <a:pt x="359" y="323"/>
                    </a:lnTo>
                    <a:lnTo>
                      <a:pt x="391" y="344"/>
                    </a:lnTo>
                    <a:lnTo>
                      <a:pt x="428" y="365"/>
                    </a:lnTo>
                    <a:lnTo>
                      <a:pt x="462" y="380"/>
                    </a:lnTo>
                    <a:lnTo>
                      <a:pt x="500" y="391"/>
                    </a:lnTo>
                    <a:lnTo>
                      <a:pt x="488" y="401"/>
                    </a:lnTo>
                    <a:lnTo>
                      <a:pt x="475" y="408"/>
                    </a:lnTo>
                    <a:lnTo>
                      <a:pt x="458" y="412"/>
                    </a:lnTo>
                    <a:lnTo>
                      <a:pt x="443" y="414"/>
                    </a:lnTo>
                    <a:lnTo>
                      <a:pt x="426" y="410"/>
                    </a:lnTo>
                    <a:lnTo>
                      <a:pt x="409" y="406"/>
                    </a:lnTo>
                    <a:lnTo>
                      <a:pt x="390" y="399"/>
                    </a:lnTo>
                    <a:lnTo>
                      <a:pt x="372" y="391"/>
                    </a:lnTo>
                    <a:lnTo>
                      <a:pt x="353" y="380"/>
                    </a:lnTo>
                    <a:lnTo>
                      <a:pt x="336" y="370"/>
                    </a:lnTo>
                    <a:lnTo>
                      <a:pt x="317" y="357"/>
                    </a:lnTo>
                    <a:lnTo>
                      <a:pt x="300" y="344"/>
                    </a:lnTo>
                    <a:lnTo>
                      <a:pt x="285" y="330"/>
                    </a:lnTo>
                    <a:lnTo>
                      <a:pt x="270" y="317"/>
                    </a:lnTo>
                    <a:lnTo>
                      <a:pt x="255" y="302"/>
                    </a:lnTo>
                    <a:lnTo>
                      <a:pt x="245" y="290"/>
                    </a:lnTo>
                    <a:lnTo>
                      <a:pt x="230" y="273"/>
                    </a:lnTo>
                    <a:lnTo>
                      <a:pt x="213" y="256"/>
                    </a:lnTo>
                    <a:lnTo>
                      <a:pt x="198" y="239"/>
                    </a:lnTo>
                    <a:lnTo>
                      <a:pt x="180" y="222"/>
                    </a:lnTo>
                    <a:lnTo>
                      <a:pt x="163" y="205"/>
                    </a:lnTo>
                    <a:lnTo>
                      <a:pt x="146" y="188"/>
                    </a:lnTo>
                    <a:lnTo>
                      <a:pt x="129" y="169"/>
                    </a:lnTo>
                    <a:lnTo>
                      <a:pt x="112" y="154"/>
                    </a:lnTo>
                    <a:lnTo>
                      <a:pt x="95" y="135"/>
                    </a:lnTo>
                    <a:lnTo>
                      <a:pt x="80" y="117"/>
                    </a:lnTo>
                    <a:lnTo>
                      <a:pt x="63" y="98"/>
                    </a:lnTo>
                    <a:lnTo>
                      <a:pt x="49" y="81"/>
                    </a:lnTo>
                    <a:lnTo>
                      <a:pt x="34" y="62"/>
                    </a:lnTo>
                    <a:lnTo>
                      <a:pt x="21" y="43"/>
                    </a:lnTo>
                    <a:lnTo>
                      <a:pt x="9" y="24"/>
                    </a:lnTo>
                    <a:lnTo>
                      <a:pt x="0" y="7"/>
                    </a:lnTo>
                    <a:lnTo>
                      <a:pt x="4" y="1"/>
                    </a:lnTo>
                    <a:lnTo>
                      <a:pt x="7" y="0"/>
                    </a:lnTo>
                    <a:lnTo>
                      <a:pt x="7" y="0"/>
                    </a:lnTo>
                    <a:close/>
                  </a:path>
                </a:pathLst>
              </a:custGeom>
              <a:solidFill>
                <a:srgbClr val="FFCC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52" name="Freeform 136"/>
              <p:cNvSpPr>
                <a:spLocks noChangeAspect="1"/>
              </p:cNvSpPr>
              <p:nvPr/>
            </p:nvSpPr>
            <p:spPr bwMode="auto">
              <a:xfrm>
                <a:off x="3325" y="3364"/>
                <a:ext cx="80" cy="25"/>
              </a:xfrm>
              <a:custGeom>
                <a:avLst/>
                <a:gdLst>
                  <a:gd name="T0" fmla="*/ 138 w 159"/>
                  <a:gd name="T1" fmla="*/ 0 h 50"/>
                  <a:gd name="T2" fmla="*/ 148 w 159"/>
                  <a:gd name="T3" fmla="*/ 8 h 50"/>
                  <a:gd name="T4" fmla="*/ 154 w 159"/>
                  <a:gd name="T5" fmla="*/ 16 h 50"/>
                  <a:gd name="T6" fmla="*/ 157 w 159"/>
                  <a:gd name="T7" fmla="*/ 23 h 50"/>
                  <a:gd name="T8" fmla="*/ 159 w 159"/>
                  <a:gd name="T9" fmla="*/ 31 h 50"/>
                  <a:gd name="T10" fmla="*/ 159 w 159"/>
                  <a:gd name="T11" fmla="*/ 35 h 50"/>
                  <a:gd name="T12" fmla="*/ 155 w 159"/>
                  <a:gd name="T13" fmla="*/ 40 h 50"/>
                  <a:gd name="T14" fmla="*/ 150 w 159"/>
                  <a:gd name="T15" fmla="*/ 42 h 50"/>
                  <a:gd name="T16" fmla="*/ 146 w 159"/>
                  <a:gd name="T17" fmla="*/ 46 h 50"/>
                  <a:gd name="T18" fmla="*/ 138 w 159"/>
                  <a:gd name="T19" fmla="*/ 48 h 50"/>
                  <a:gd name="T20" fmla="*/ 133 w 159"/>
                  <a:gd name="T21" fmla="*/ 48 h 50"/>
                  <a:gd name="T22" fmla="*/ 127 w 159"/>
                  <a:gd name="T23" fmla="*/ 50 h 50"/>
                  <a:gd name="T24" fmla="*/ 119 w 159"/>
                  <a:gd name="T25" fmla="*/ 50 h 50"/>
                  <a:gd name="T26" fmla="*/ 112 w 159"/>
                  <a:gd name="T27" fmla="*/ 50 h 50"/>
                  <a:gd name="T28" fmla="*/ 106 w 159"/>
                  <a:gd name="T29" fmla="*/ 50 h 50"/>
                  <a:gd name="T30" fmla="*/ 97 w 159"/>
                  <a:gd name="T31" fmla="*/ 50 h 50"/>
                  <a:gd name="T32" fmla="*/ 91 w 159"/>
                  <a:gd name="T33" fmla="*/ 50 h 50"/>
                  <a:gd name="T34" fmla="*/ 81 w 159"/>
                  <a:gd name="T35" fmla="*/ 50 h 50"/>
                  <a:gd name="T36" fmla="*/ 74 w 159"/>
                  <a:gd name="T37" fmla="*/ 48 h 50"/>
                  <a:gd name="T38" fmla="*/ 66 w 159"/>
                  <a:gd name="T39" fmla="*/ 48 h 50"/>
                  <a:gd name="T40" fmla="*/ 59 w 159"/>
                  <a:gd name="T41" fmla="*/ 46 h 50"/>
                  <a:gd name="T42" fmla="*/ 51 w 159"/>
                  <a:gd name="T43" fmla="*/ 44 h 50"/>
                  <a:gd name="T44" fmla="*/ 43 w 159"/>
                  <a:gd name="T45" fmla="*/ 42 h 50"/>
                  <a:gd name="T46" fmla="*/ 38 w 159"/>
                  <a:gd name="T47" fmla="*/ 40 h 50"/>
                  <a:gd name="T48" fmla="*/ 32 w 159"/>
                  <a:gd name="T49" fmla="*/ 40 h 50"/>
                  <a:gd name="T50" fmla="*/ 22 w 159"/>
                  <a:gd name="T51" fmla="*/ 36 h 50"/>
                  <a:gd name="T52" fmla="*/ 15 w 159"/>
                  <a:gd name="T53" fmla="*/ 33 h 50"/>
                  <a:gd name="T54" fmla="*/ 7 w 159"/>
                  <a:gd name="T55" fmla="*/ 29 h 50"/>
                  <a:gd name="T56" fmla="*/ 3 w 159"/>
                  <a:gd name="T57" fmla="*/ 25 h 50"/>
                  <a:gd name="T58" fmla="*/ 0 w 159"/>
                  <a:gd name="T59" fmla="*/ 21 h 50"/>
                  <a:gd name="T60" fmla="*/ 0 w 159"/>
                  <a:gd name="T61" fmla="*/ 17 h 50"/>
                  <a:gd name="T62" fmla="*/ 2 w 159"/>
                  <a:gd name="T63" fmla="*/ 14 h 50"/>
                  <a:gd name="T64" fmla="*/ 7 w 159"/>
                  <a:gd name="T65" fmla="*/ 10 h 50"/>
                  <a:gd name="T66" fmla="*/ 15 w 159"/>
                  <a:gd name="T67" fmla="*/ 8 h 50"/>
                  <a:gd name="T68" fmla="*/ 22 w 159"/>
                  <a:gd name="T69" fmla="*/ 6 h 50"/>
                  <a:gd name="T70" fmla="*/ 30 w 159"/>
                  <a:gd name="T71" fmla="*/ 6 h 50"/>
                  <a:gd name="T72" fmla="*/ 38 w 159"/>
                  <a:gd name="T73" fmla="*/ 6 h 50"/>
                  <a:gd name="T74" fmla="*/ 47 w 159"/>
                  <a:gd name="T75" fmla="*/ 6 h 50"/>
                  <a:gd name="T76" fmla="*/ 55 w 159"/>
                  <a:gd name="T77" fmla="*/ 6 h 50"/>
                  <a:gd name="T78" fmla="*/ 64 w 159"/>
                  <a:gd name="T79" fmla="*/ 8 h 50"/>
                  <a:gd name="T80" fmla="*/ 74 w 159"/>
                  <a:gd name="T81" fmla="*/ 8 h 50"/>
                  <a:gd name="T82" fmla="*/ 81 w 159"/>
                  <a:gd name="T83" fmla="*/ 8 h 50"/>
                  <a:gd name="T84" fmla="*/ 89 w 159"/>
                  <a:gd name="T85" fmla="*/ 8 h 50"/>
                  <a:gd name="T86" fmla="*/ 98 w 159"/>
                  <a:gd name="T87" fmla="*/ 8 h 50"/>
                  <a:gd name="T88" fmla="*/ 108 w 159"/>
                  <a:gd name="T89" fmla="*/ 8 h 50"/>
                  <a:gd name="T90" fmla="*/ 116 w 159"/>
                  <a:gd name="T91" fmla="*/ 6 h 50"/>
                  <a:gd name="T92" fmla="*/ 123 w 159"/>
                  <a:gd name="T93" fmla="*/ 6 h 50"/>
                  <a:gd name="T94" fmla="*/ 131 w 159"/>
                  <a:gd name="T95" fmla="*/ 2 h 50"/>
                  <a:gd name="T96" fmla="*/ 138 w 159"/>
                  <a:gd name="T97" fmla="*/ 0 h 50"/>
                  <a:gd name="T98" fmla="*/ 138 w 159"/>
                  <a:gd name="T9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9" h="50">
                    <a:moveTo>
                      <a:pt x="138" y="0"/>
                    </a:moveTo>
                    <a:lnTo>
                      <a:pt x="148" y="8"/>
                    </a:lnTo>
                    <a:lnTo>
                      <a:pt x="154" y="16"/>
                    </a:lnTo>
                    <a:lnTo>
                      <a:pt x="157" y="23"/>
                    </a:lnTo>
                    <a:lnTo>
                      <a:pt x="159" y="31"/>
                    </a:lnTo>
                    <a:lnTo>
                      <a:pt x="159" y="35"/>
                    </a:lnTo>
                    <a:lnTo>
                      <a:pt x="155" y="40"/>
                    </a:lnTo>
                    <a:lnTo>
                      <a:pt x="150" y="42"/>
                    </a:lnTo>
                    <a:lnTo>
                      <a:pt x="146" y="46"/>
                    </a:lnTo>
                    <a:lnTo>
                      <a:pt x="138" y="48"/>
                    </a:lnTo>
                    <a:lnTo>
                      <a:pt x="133" y="48"/>
                    </a:lnTo>
                    <a:lnTo>
                      <a:pt x="127" y="50"/>
                    </a:lnTo>
                    <a:lnTo>
                      <a:pt x="119" y="50"/>
                    </a:lnTo>
                    <a:lnTo>
                      <a:pt x="112" y="50"/>
                    </a:lnTo>
                    <a:lnTo>
                      <a:pt x="106" y="50"/>
                    </a:lnTo>
                    <a:lnTo>
                      <a:pt x="97" y="50"/>
                    </a:lnTo>
                    <a:lnTo>
                      <a:pt x="91" y="50"/>
                    </a:lnTo>
                    <a:lnTo>
                      <a:pt x="81" y="50"/>
                    </a:lnTo>
                    <a:lnTo>
                      <a:pt x="74" y="48"/>
                    </a:lnTo>
                    <a:lnTo>
                      <a:pt x="66" y="48"/>
                    </a:lnTo>
                    <a:lnTo>
                      <a:pt x="59" y="46"/>
                    </a:lnTo>
                    <a:lnTo>
                      <a:pt x="51" y="44"/>
                    </a:lnTo>
                    <a:lnTo>
                      <a:pt x="43" y="42"/>
                    </a:lnTo>
                    <a:lnTo>
                      <a:pt x="38" y="40"/>
                    </a:lnTo>
                    <a:lnTo>
                      <a:pt x="32" y="40"/>
                    </a:lnTo>
                    <a:lnTo>
                      <a:pt x="22" y="36"/>
                    </a:lnTo>
                    <a:lnTo>
                      <a:pt x="15" y="33"/>
                    </a:lnTo>
                    <a:lnTo>
                      <a:pt x="7" y="29"/>
                    </a:lnTo>
                    <a:lnTo>
                      <a:pt x="3" y="25"/>
                    </a:lnTo>
                    <a:lnTo>
                      <a:pt x="0" y="21"/>
                    </a:lnTo>
                    <a:lnTo>
                      <a:pt x="0" y="17"/>
                    </a:lnTo>
                    <a:lnTo>
                      <a:pt x="2" y="14"/>
                    </a:lnTo>
                    <a:lnTo>
                      <a:pt x="7" y="10"/>
                    </a:lnTo>
                    <a:lnTo>
                      <a:pt x="15" y="8"/>
                    </a:lnTo>
                    <a:lnTo>
                      <a:pt x="22" y="6"/>
                    </a:lnTo>
                    <a:lnTo>
                      <a:pt x="30" y="6"/>
                    </a:lnTo>
                    <a:lnTo>
                      <a:pt x="38" y="6"/>
                    </a:lnTo>
                    <a:lnTo>
                      <a:pt x="47" y="6"/>
                    </a:lnTo>
                    <a:lnTo>
                      <a:pt x="55" y="6"/>
                    </a:lnTo>
                    <a:lnTo>
                      <a:pt x="64" y="8"/>
                    </a:lnTo>
                    <a:lnTo>
                      <a:pt x="74" y="8"/>
                    </a:lnTo>
                    <a:lnTo>
                      <a:pt x="81" y="8"/>
                    </a:lnTo>
                    <a:lnTo>
                      <a:pt x="89" y="8"/>
                    </a:lnTo>
                    <a:lnTo>
                      <a:pt x="98" y="8"/>
                    </a:lnTo>
                    <a:lnTo>
                      <a:pt x="108" y="8"/>
                    </a:lnTo>
                    <a:lnTo>
                      <a:pt x="116" y="6"/>
                    </a:lnTo>
                    <a:lnTo>
                      <a:pt x="123" y="6"/>
                    </a:lnTo>
                    <a:lnTo>
                      <a:pt x="131" y="2"/>
                    </a:lnTo>
                    <a:lnTo>
                      <a:pt x="138" y="0"/>
                    </a:lnTo>
                    <a:lnTo>
                      <a:pt x="1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53" name="Freeform 137"/>
              <p:cNvSpPr>
                <a:spLocks noChangeAspect="1"/>
              </p:cNvSpPr>
              <p:nvPr/>
            </p:nvSpPr>
            <p:spPr bwMode="auto">
              <a:xfrm>
                <a:off x="3307" y="3421"/>
                <a:ext cx="60" cy="35"/>
              </a:xfrm>
              <a:custGeom>
                <a:avLst/>
                <a:gdLst>
                  <a:gd name="T0" fmla="*/ 113 w 120"/>
                  <a:gd name="T1" fmla="*/ 0 h 71"/>
                  <a:gd name="T2" fmla="*/ 115 w 120"/>
                  <a:gd name="T3" fmla="*/ 6 h 71"/>
                  <a:gd name="T4" fmla="*/ 116 w 120"/>
                  <a:gd name="T5" fmla="*/ 12 h 71"/>
                  <a:gd name="T6" fmla="*/ 118 w 120"/>
                  <a:gd name="T7" fmla="*/ 16 h 71"/>
                  <a:gd name="T8" fmla="*/ 120 w 120"/>
                  <a:gd name="T9" fmla="*/ 21 h 71"/>
                  <a:gd name="T10" fmla="*/ 120 w 120"/>
                  <a:gd name="T11" fmla="*/ 29 h 71"/>
                  <a:gd name="T12" fmla="*/ 118 w 120"/>
                  <a:gd name="T13" fmla="*/ 38 h 71"/>
                  <a:gd name="T14" fmla="*/ 115 w 120"/>
                  <a:gd name="T15" fmla="*/ 44 h 71"/>
                  <a:gd name="T16" fmla="*/ 111 w 120"/>
                  <a:gd name="T17" fmla="*/ 50 h 71"/>
                  <a:gd name="T18" fmla="*/ 105 w 120"/>
                  <a:gd name="T19" fmla="*/ 56 h 71"/>
                  <a:gd name="T20" fmla="*/ 97 w 120"/>
                  <a:gd name="T21" fmla="*/ 61 h 71"/>
                  <a:gd name="T22" fmla="*/ 90 w 120"/>
                  <a:gd name="T23" fmla="*/ 63 h 71"/>
                  <a:gd name="T24" fmla="*/ 84 w 120"/>
                  <a:gd name="T25" fmla="*/ 65 h 71"/>
                  <a:gd name="T26" fmla="*/ 78 w 120"/>
                  <a:gd name="T27" fmla="*/ 65 h 71"/>
                  <a:gd name="T28" fmla="*/ 73 w 120"/>
                  <a:gd name="T29" fmla="*/ 67 h 71"/>
                  <a:gd name="T30" fmla="*/ 67 w 120"/>
                  <a:gd name="T31" fmla="*/ 69 h 71"/>
                  <a:gd name="T32" fmla="*/ 61 w 120"/>
                  <a:gd name="T33" fmla="*/ 69 h 71"/>
                  <a:gd name="T34" fmla="*/ 54 w 120"/>
                  <a:gd name="T35" fmla="*/ 69 h 71"/>
                  <a:gd name="T36" fmla="*/ 48 w 120"/>
                  <a:gd name="T37" fmla="*/ 71 h 71"/>
                  <a:gd name="T38" fmla="*/ 40 w 120"/>
                  <a:gd name="T39" fmla="*/ 69 h 71"/>
                  <a:gd name="T40" fmla="*/ 35 w 120"/>
                  <a:gd name="T41" fmla="*/ 69 h 71"/>
                  <a:gd name="T42" fmla="*/ 29 w 120"/>
                  <a:gd name="T43" fmla="*/ 69 h 71"/>
                  <a:gd name="T44" fmla="*/ 23 w 120"/>
                  <a:gd name="T45" fmla="*/ 67 h 71"/>
                  <a:gd name="T46" fmla="*/ 18 w 120"/>
                  <a:gd name="T47" fmla="*/ 65 h 71"/>
                  <a:gd name="T48" fmla="*/ 12 w 120"/>
                  <a:gd name="T49" fmla="*/ 65 h 71"/>
                  <a:gd name="T50" fmla="*/ 6 w 120"/>
                  <a:gd name="T51" fmla="*/ 63 h 71"/>
                  <a:gd name="T52" fmla="*/ 0 w 120"/>
                  <a:gd name="T53" fmla="*/ 61 h 71"/>
                  <a:gd name="T54" fmla="*/ 2 w 120"/>
                  <a:gd name="T55" fmla="*/ 52 h 71"/>
                  <a:gd name="T56" fmla="*/ 4 w 120"/>
                  <a:gd name="T57" fmla="*/ 46 h 71"/>
                  <a:gd name="T58" fmla="*/ 8 w 120"/>
                  <a:gd name="T59" fmla="*/ 38 h 71"/>
                  <a:gd name="T60" fmla="*/ 12 w 120"/>
                  <a:gd name="T61" fmla="*/ 35 h 71"/>
                  <a:gd name="T62" fmla="*/ 16 w 120"/>
                  <a:gd name="T63" fmla="*/ 31 h 71"/>
                  <a:gd name="T64" fmla="*/ 20 w 120"/>
                  <a:gd name="T65" fmla="*/ 27 h 71"/>
                  <a:gd name="T66" fmla="*/ 25 w 120"/>
                  <a:gd name="T67" fmla="*/ 23 h 71"/>
                  <a:gd name="T68" fmla="*/ 31 w 120"/>
                  <a:gd name="T69" fmla="*/ 21 h 71"/>
                  <a:gd name="T70" fmla="*/ 39 w 120"/>
                  <a:gd name="T71" fmla="*/ 19 h 71"/>
                  <a:gd name="T72" fmla="*/ 50 w 120"/>
                  <a:gd name="T73" fmla="*/ 18 h 71"/>
                  <a:gd name="T74" fmla="*/ 54 w 120"/>
                  <a:gd name="T75" fmla="*/ 16 h 71"/>
                  <a:gd name="T76" fmla="*/ 59 w 120"/>
                  <a:gd name="T77" fmla="*/ 14 h 71"/>
                  <a:gd name="T78" fmla="*/ 65 w 120"/>
                  <a:gd name="T79" fmla="*/ 14 h 71"/>
                  <a:gd name="T80" fmla="*/ 71 w 120"/>
                  <a:gd name="T81" fmla="*/ 14 h 71"/>
                  <a:gd name="T82" fmla="*/ 75 w 120"/>
                  <a:gd name="T83" fmla="*/ 12 h 71"/>
                  <a:gd name="T84" fmla="*/ 80 w 120"/>
                  <a:gd name="T85" fmla="*/ 10 h 71"/>
                  <a:gd name="T86" fmla="*/ 86 w 120"/>
                  <a:gd name="T87" fmla="*/ 10 h 71"/>
                  <a:gd name="T88" fmla="*/ 92 w 120"/>
                  <a:gd name="T89" fmla="*/ 8 h 71"/>
                  <a:gd name="T90" fmla="*/ 101 w 120"/>
                  <a:gd name="T91" fmla="*/ 4 h 71"/>
                  <a:gd name="T92" fmla="*/ 113 w 120"/>
                  <a:gd name="T93" fmla="*/ 0 h 71"/>
                  <a:gd name="T94" fmla="*/ 113 w 120"/>
                  <a:gd name="T9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71">
                    <a:moveTo>
                      <a:pt x="113" y="0"/>
                    </a:moveTo>
                    <a:lnTo>
                      <a:pt x="115" y="6"/>
                    </a:lnTo>
                    <a:lnTo>
                      <a:pt x="116" y="12"/>
                    </a:lnTo>
                    <a:lnTo>
                      <a:pt x="118" y="16"/>
                    </a:lnTo>
                    <a:lnTo>
                      <a:pt x="120" y="21"/>
                    </a:lnTo>
                    <a:lnTo>
                      <a:pt x="120" y="29"/>
                    </a:lnTo>
                    <a:lnTo>
                      <a:pt x="118" y="38"/>
                    </a:lnTo>
                    <a:lnTo>
                      <a:pt x="115" y="44"/>
                    </a:lnTo>
                    <a:lnTo>
                      <a:pt x="111" y="50"/>
                    </a:lnTo>
                    <a:lnTo>
                      <a:pt x="105" y="56"/>
                    </a:lnTo>
                    <a:lnTo>
                      <a:pt x="97" y="61"/>
                    </a:lnTo>
                    <a:lnTo>
                      <a:pt x="90" y="63"/>
                    </a:lnTo>
                    <a:lnTo>
                      <a:pt x="84" y="65"/>
                    </a:lnTo>
                    <a:lnTo>
                      <a:pt x="78" y="65"/>
                    </a:lnTo>
                    <a:lnTo>
                      <a:pt x="73" y="67"/>
                    </a:lnTo>
                    <a:lnTo>
                      <a:pt x="67" y="69"/>
                    </a:lnTo>
                    <a:lnTo>
                      <a:pt x="61" y="69"/>
                    </a:lnTo>
                    <a:lnTo>
                      <a:pt x="54" y="69"/>
                    </a:lnTo>
                    <a:lnTo>
                      <a:pt x="48" y="71"/>
                    </a:lnTo>
                    <a:lnTo>
                      <a:pt x="40" y="69"/>
                    </a:lnTo>
                    <a:lnTo>
                      <a:pt x="35" y="69"/>
                    </a:lnTo>
                    <a:lnTo>
                      <a:pt x="29" y="69"/>
                    </a:lnTo>
                    <a:lnTo>
                      <a:pt x="23" y="67"/>
                    </a:lnTo>
                    <a:lnTo>
                      <a:pt x="18" y="65"/>
                    </a:lnTo>
                    <a:lnTo>
                      <a:pt x="12" y="65"/>
                    </a:lnTo>
                    <a:lnTo>
                      <a:pt x="6" y="63"/>
                    </a:lnTo>
                    <a:lnTo>
                      <a:pt x="0" y="61"/>
                    </a:lnTo>
                    <a:lnTo>
                      <a:pt x="2" y="52"/>
                    </a:lnTo>
                    <a:lnTo>
                      <a:pt x="4" y="46"/>
                    </a:lnTo>
                    <a:lnTo>
                      <a:pt x="8" y="38"/>
                    </a:lnTo>
                    <a:lnTo>
                      <a:pt x="12" y="35"/>
                    </a:lnTo>
                    <a:lnTo>
                      <a:pt x="16" y="31"/>
                    </a:lnTo>
                    <a:lnTo>
                      <a:pt x="20" y="27"/>
                    </a:lnTo>
                    <a:lnTo>
                      <a:pt x="25" y="23"/>
                    </a:lnTo>
                    <a:lnTo>
                      <a:pt x="31" y="21"/>
                    </a:lnTo>
                    <a:lnTo>
                      <a:pt x="39" y="19"/>
                    </a:lnTo>
                    <a:lnTo>
                      <a:pt x="50" y="18"/>
                    </a:lnTo>
                    <a:lnTo>
                      <a:pt x="54" y="16"/>
                    </a:lnTo>
                    <a:lnTo>
                      <a:pt x="59" y="14"/>
                    </a:lnTo>
                    <a:lnTo>
                      <a:pt x="65" y="14"/>
                    </a:lnTo>
                    <a:lnTo>
                      <a:pt x="71" y="14"/>
                    </a:lnTo>
                    <a:lnTo>
                      <a:pt x="75" y="12"/>
                    </a:lnTo>
                    <a:lnTo>
                      <a:pt x="80" y="10"/>
                    </a:lnTo>
                    <a:lnTo>
                      <a:pt x="86" y="10"/>
                    </a:lnTo>
                    <a:lnTo>
                      <a:pt x="92" y="8"/>
                    </a:lnTo>
                    <a:lnTo>
                      <a:pt x="101" y="4"/>
                    </a:lnTo>
                    <a:lnTo>
                      <a:pt x="113" y="0"/>
                    </a:lnTo>
                    <a:lnTo>
                      <a:pt x="1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54" name="Freeform 138"/>
              <p:cNvSpPr>
                <a:spLocks noChangeAspect="1"/>
              </p:cNvSpPr>
              <p:nvPr/>
            </p:nvSpPr>
            <p:spPr bwMode="auto">
              <a:xfrm>
                <a:off x="2957" y="3510"/>
                <a:ext cx="24" cy="21"/>
              </a:xfrm>
              <a:custGeom>
                <a:avLst/>
                <a:gdLst>
                  <a:gd name="T0" fmla="*/ 4 w 49"/>
                  <a:gd name="T1" fmla="*/ 0 h 44"/>
                  <a:gd name="T2" fmla="*/ 11 w 49"/>
                  <a:gd name="T3" fmla="*/ 6 h 44"/>
                  <a:gd name="T4" fmla="*/ 17 w 49"/>
                  <a:gd name="T5" fmla="*/ 12 h 44"/>
                  <a:gd name="T6" fmla="*/ 25 w 49"/>
                  <a:gd name="T7" fmla="*/ 17 h 44"/>
                  <a:gd name="T8" fmla="*/ 32 w 49"/>
                  <a:gd name="T9" fmla="*/ 25 h 44"/>
                  <a:gd name="T10" fmla="*/ 40 w 49"/>
                  <a:gd name="T11" fmla="*/ 31 h 44"/>
                  <a:gd name="T12" fmla="*/ 49 w 49"/>
                  <a:gd name="T13" fmla="*/ 40 h 44"/>
                  <a:gd name="T14" fmla="*/ 46 w 49"/>
                  <a:gd name="T15" fmla="*/ 44 h 44"/>
                  <a:gd name="T16" fmla="*/ 42 w 49"/>
                  <a:gd name="T17" fmla="*/ 38 h 44"/>
                  <a:gd name="T18" fmla="*/ 36 w 49"/>
                  <a:gd name="T19" fmla="*/ 36 h 44"/>
                  <a:gd name="T20" fmla="*/ 30 w 49"/>
                  <a:gd name="T21" fmla="*/ 33 h 44"/>
                  <a:gd name="T22" fmla="*/ 25 w 49"/>
                  <a:gd name="T23" fmla="*/ 31 h 44"/>
                  <a:gd name="T24" fmla="*/ 19 w 49"/>
                  <a:gd name="T25" fmla="*/ 27 h 44"/>
                  <a:gd name="T26" fmla="*/ 13 w 49"/>
                  <a:gd name="T27" fmla="*/ 25 h 44"/>
                  <a:gd name="T28" fmla="*/ 8 w 49"/>
                  <a:gd name="T29" fmla="*/ 21 h 44"/>
                  <a:gd name="T30" fmla="*/ 4 w 49"/>
                  <a:gd name="T31" fmla="*/ 19 h 44"/>
                  <a:gd name="T32" fmla="*/ 0 w 49"/>
                  <a:gd name="T33" fmla="*/ 12 h 44"/>
                  <a:gd name="T34" fmla="*/ 4 w 49"/>
                  <a:gd name="T35" fmla="*/ 0 h 44"/>
                  <a:gd name="T36" fmla="*/ 4 w 49"/>
                  <a:gd name="T3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44">
                    <a:moveTo>
                      <a:pt x="4" y="0"/>
                    </a:moveTo>
                    <a:lnTo>
                      <a:pt x="11" y="6"/>
                    </a:lnTo>
                    <a:lnTo>
                      <a:pt x="17" y="12"/>
                    </a:lnTo>
                    <a:lnTo>
                      <a:pt x="25" y="17"/>
                    </a:lnTo>
                    <a:lnTo>
                      <a:pt x="32" y="25"/>
                    </a:lnTo>
                    <a:lnTo>
                      <a:pt x="40" y="31"/>
                    </a:lnTo>
                    <a:lnTo>
                      <a:pt x="49" y="40"/>
                    </a:lnTo>
                    <a:lnTo>
                      <a:pt x="46" y="44"/>
                    </a:lnTo>
                    <a:lnTo>
                      <a:pt x="42" y="38"/>
                    </a:lnTo>
                    <a:lnTo>
                      <a:pt x="36" y="36"/>
                    </a:lnTo>
                    <a:lnTo>
                      <a:pt x="30" y="33"/>
                    </a:lnTo>
                    <a:lnTo>
                      <a:pt x="25" y="31"/>
                    </a:lnTo>
                    <a:lnTo>
                      <a:pt x="19" y="27"/>
                    </a:lnTo>
                    <a:lnTo>
                      <a:pt x="13" y="25"/>
                    </a:lnTo>
                    <a:lnTo>
                      <a:pt x="8" y="21"/>
                    </a:lnTo>
                    <a:lnTo>
                      <a:pt x="4" y="19"/>
                    </a:lnTo>
                    <a:lnTo>
                      <a:pt x="0" y="12"/>
                    </a:lnTo>
                    <a:lnTo>
                      <a:pt x="4" y="0"/>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grpSp>
        <p:grpSp>
          <p:nvGrpSpPr>
            <p:cNvPr id="1110155" name="Group 139"/>
            <p:cNvGrpSpPr>
              <a:grpSpLocks noChangeAspect="1"/>
            </p:cNvGrpSpPr>
            <p:nvPr/>
          </p:nvGrpSpPr>
          <p:grpSpPr bwMode="auto">
            <a:xfrm>
              <a:off x="3360" y="2880"/>
              <a:ext cx="720" cy="495"/>
              <a:chOff x="2314" y="2155"/>
              <a:chExt cx="1132" cy="778"/>
            </a:xfrm>
          </p:grpSpPr>
          <p:sp>
            <p:nvSpPr>
              <p:cNvPr id="1110156" name="AutoShape 140"/>
              <p:cNvSpPr>
                <a:spLocks noChangeAspect="1" noChangeArrowheads="1" noTextEdit="1"/>
              </p:cNvSpPr>
              <p:nvPr/>
            </p:nvSpPr>
            <p:spPr bwMode="auto">
              <a:xfrm>
                <a:off x="2314" y="2155"/>
                <a:ext cx="1132" cy="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Berlin Sans FB" pitchFamily="34" charset="0"/>
                </a:endParaRPr>
              </a:p>
            </p:txBody>
          </p:sp>
          <p:sp>
            <p:nvSpPr>
              <p:cNvPr id="1110157" name="Freeform 141"/>
              <p:cNvSpPr>
                <a:spLocks noChangeAspect="1"/>
              </p:cNvSpPr>
              <p:nvPr/>
            </p:nvSpPr>
            <p:spPr bwMode="auto">
              <a:xfrm>
                <a:off x="2316" y="2157"/>
                <a:ext cx="1114" cy="776"/>
              </a:xfrm>
              <a:custGeom>
                <a:avLst/>
                <a:gdLst>
                  <a:gd name="T0" fmla="*/ 968 w 2229"/>
                  <a:gd name="T1" fmla="*/ 317 h 1551"/>
                  <a:gd name="T2" fmla="*/ 851 w 2229"/>
                  <a:gd name="T3" fmla="*/ 310 h 1551"/>
                  <a:gd name="T4" fmla="*/ 737 w 2229"/>
                  <a:gd name="T5" fmla="*/ 305 h 1551"/>
                  <a:gd name="T6" fmla="*/ 657 w 2229"/>
                  <a:gd name="T7" fmla="*/ 303 h 1551"/>
                  <a:gd name="T8" fmla="*/ 534 w 2229"/>
                  <a:gd name="T9" fmla="*/ 294 h 1551"/>
                  <a:gd name="T10" fmla="*/ 429 w 2229"/>
                  <a:gd name="T11" fmla="*/ 284 h 1551"/>
                  <a:gd name="T12" fmla="*/ 377 w 2229"/>
                  <a:gd name="T13" fmla="*/ 285 h 1551"/>
                  <a:gd name="T14" fmla="*/ 288 w 2229"/>
                  <a:gd name="T15" fmla="*/ 305 h 1551"/>
                  <a:gd name="T16" fmla="*/ 225 w 2229"/>
                  <a:gd name="T17" fmla="*/ 348 h 1551"/>
                  <a:gd name="T18" fmla="*/ 188 w 2229"/>
                  <a:gd name="T19" fmla="*/ 374 h 1551"/>
                  <a:gd name="T20" fmla="*/ 116 w 2229"/>
                  <a:gd name="T21" fmla="*/ 391 h 1551"/>
                  <a:gd name="T22" fmla="*/ 60 w 2229"/>
                  <a:gd name="T23" fmla="*/ 418 h 1551"/>
                  <a:gd name="T24" fmla="*/ 40 w 2229"/>
                  <a:gd name="T25" fmla="*/ 464 h 1551"/>
                  <a:gd name="T26" fmla="*/ 6 w 2229"/>
                  <a:gd name="T27" fmla="*/ 556 h 1551"/>
                  <a:gd name="T28" fmla="*/ 15 w 2229"/>
                  <a:gd name="T29" fmla="*/ 654 h 1551"/>
                  <a:gd name="T30" fmla="*/ 65 w 2229"/>
                  <a:gd name="T31" fmla="*/ 704 h 1551"/>
                  <a:gd name="T32" fmla="*/ 146 w 2229"/>
                  <a:gd name="T33" fmla="*/ 729 h 1551"/>
                  <a:gd name="T34" fmla="*/ 190 w 2229"/>
                  <a:gd name="T35" fmla="*/ 774 h 1551"/>
                  <a:gd name="T36" fmla="*/ 232 w 2229"/>
                  <a:gd name="T37" fmla="*/ 820 h 1551"/>
                  <a:gd name="T38" fmla="*/ 314 w 2229"/>
                  <a:gd name="T39" fmla="*/ 877 h 1551"/>
                  <a:gd name="T40" fmla="*/ 378 w 2229"/>
                  <a:gd name="T41" fmla="*/ 909 h 1551"/>
                  <a:gd name="T42" fmla="*/ 446 w 2229"/>
                  <a:gd name="T43" fmla="*/ 952 h 1551"/>
                  <a:gd name="T44" fmla="*/ 508 w 2229"/>
                  <a:gd name="T45" fmla="*/ 985 h 1551"/>
                  <a:gd name="T46" fmla="*/ 600 w 2229"/>
                  <a:gd name="T47" fmla="*/ 1030 h 1551"/>
                  <a:gd name="T48" fmla="*/ 670 w 2229"/>
                  <a:gd name="T49" fmla="*/ 1067 h 1551"/>
                  <a:gd name="T50" fmla="*/ 822 w 2229"/>
                  <a:gd name="T51" fmla="*/ 1111 h 1551"/>
                  <a:gd name="T52" fmla="*/ 1003 w 2229"/>
                  <a:gd name="T53" fmla="*/ 1148 h 1551"/>
                  <a:gd name="T54" fmla="*/ 1126 w 2229"/>
                  <a:gd name="T55" fmla="*/ 1166 h 1551"/>
                  <a:gd name="T56" fmla="*/ 1196 w 2229"/>
                  <a:gd name="T57" fmla="*/ 1173 h 1551"/>
                  <a:gd name="T58" fmla="*/ 1324 w 2229"/>
                  <a:gd name="T59" fmla="*/ 1190 h 1551"/>
                  <a:gd name="T60" fmla="*/ 1424 w 2229"/>
                  <a:gd name="T61" fmla="*/ 1204 h 1551"/>
                  <a:gd name="T62" fmla="*/ 1534 w 2229"/>
                  <a:gd name="T63" fmla="*/ 1223 h 1551"/>
                  <a:gd name="T64" fmla="*/ 1676 w 2229"/>
                  <a:gd name="T65" fmla="*/ 1270 h 1551"/>
                  <a:gd name="T66" fmla="*/ 1765 w 2229"/>
                  <a:gd name="T67" fmla="*/ 1312 h 1551"/>
                  <a:gd name="T68" fmla="*/ 1808 w 2229"/>
                  <a:gd name="T69" fmla="*/ 1349 h 1551"/>
                  <a:gd name="T70" fmla="*/ 1939 w 2229"/>
                  <a:gd name="T71" fmla="*/ 1440 h 1551"/>
                  <a:gd name="T72" fmla="*/ 2076 w 2229"/>
                  <a:gd name="T73" fmla="*/ 1523 h 1551"/>
                  <a:gd name="T74" fmla="*/ 2129 w 2229"/>
                  <a:gd name="T75" fmla="*/ 1539 h 1551"/>
                  <a:gd name="T76" fmla="*/ 2192 w 2229"/>
                  <a:gd name="T77" fmla="*/ 1371 h 1551"/>
                  <a:gd name="T78" fmla="*/ 2229 w 2229"/>
                  <a:gd name="T79" fmla="*/ 1096 h 1551"/>
                  <a:gd name="T80" fmla="*/ 2192 w 2229"/>
                  <a:gd name="T81" fmla="*/ 794 h 1551"/>
                  <a:gd name="T82" fmla="*/ 2089 w 2229"/>
                  <a:gd name="T83" fmla="*/ 715 h 1551"/>
                  <a:gd name="T84" fmla="*/ 2043 w 2229"/>
                  <a:gd name="T85" fmla="*/ 696 h 1551"/>
                  <a:gd name="T86" fmla="*/ 1972 w 2229"/>
                  <a:gd name="T87" fmla="*/ 649 h 1551"/>
                  <a:gd name="T88" fmla="*/ 1880 w 2229"/>
                  <a:gd name="T89" fmla="*/ 579 h 1551"/>
                  <a:gd name="T90" fmla="*/ 1821 w 2229"/>
                  <a:gd name="T91" fmla="*/ 503 h 1551"/>
                  <a:gd name="T92" fmla="*/ 1745 w 2229"/>
                  <a:gd name="T93" fmla="*/ 380 h 1551"/>
                  <a:gd name="T94" fmla="*/ 1661 w 2229"/>
                  <a:gd name="T95" fmla="*/ 303 h 1551"/>
                  <a:gd name="T96" fmla="*/ 1527 w 2229"/>
                  <a:gd name="T97" fmla="*/ 235 h 1551"/>
                  <a:gd name="T98" fmla="*/ 1428 w 2229"/>
                  <a:gd name="T99" fmla="*/ 201 h 1551"/>
                  <a:gd name="T100" fmla="*/ 1396 w 2229"/>
                  <a:gd name="T101" fmla="*/ 189 h 1551"/>
                  <a:gd name="T102" fmla="*/ 1311 w 2229"/>
                  <a:gd name="T103" fmla="*/ 119 h 1551"/>
                  <a:gd name="T104" fmla="*/ 1275 w 2229"/>
                  <a:gd name="T105" fmla="*/ 84 h 1551"/>
                  <a:gd name="T106" fmla="*/ 1214 w 2229"/>
                  <a:gd name="T107" fmla="*/ 39 h 1551"/>
                  <a:gd name="T108" fmla="*/ 1121 w 2229"/>
                  <a:gd name="T109" fmla="*/ 3 h 1551"/>
                  <a:gd name="T110" fmla="*/ 1036 w 2229"/>
                  <a:gd name="T111" fmla="*/ 4 h 1551"/>
                  <a:gd name="T112" fmla="*/ 974 w 2229"/>
                  <a:gd name="T113" fmla="*/ 116 h 1551"/>
                  <a:gd name="T114" fmla="*/ 1023 w 2229"/>
                  <a:gd name="T115" fmla="*/ 219 h 1551"/>
                  <a:gd name="T116" fmla="*/ 1117 w 2229"/>
                  <a:gd name="T117" fmla="*/ 297 h 1551"/>
                  <a:gd name="T118" fmla="*/ 1044 w 2229"/>
                  <a:gd name="T119" fmla="*/ 321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29" h="1551">
                    <a:moveTo>
                      <a:pt x="1020" y="320"/>
                    </a:moveTo>
                    <a:lnTo>
                      <a:pt x="1013" y="319"/>
                    </a:lnTo>
                    <a:lnTo>
                      <a:pt x="1001" y="319"/>
                    </a:lnTo>
                    <a:lnTo>
                      <a:pt x="986" y="318"/>
                    </a:lnTo>
                    <a:lnTo>
                      <a:pt x="968" y="317"/>
                    </a:lnTo>
                    <a:lnTo>
                      <a:pt x="947" y="315"/>
                    </a:lnTo>
                    <a:lnTo>
                      <a:pt x="925" y="314"/>
                    </a:lnTo>
                    <a:lnTo>
                      <a:pt x="901" y="312"/>
                    </a:lnTo>
                    <a:lnTo>
                      <a:pt x="877" y="311"/>
                    </a:lnTo>
                    <a:lnTo>
                      <a:pt x="851" y="310"/>
                    </a:lnTo>
                    <a:lnTo>
                      <a:pt x="826" y="309"/>
                    </a:lnTo>
                    <a:lnTo>
                      <a:pt x="802" y="307"/>
                    </a:lnTo>
                    <a:lnTo>
                      <a:pt x="779" y="307"/>
                    </a:lnTo>
                    <a:lnTo>
                      <a:pt x="757" y="306"/>
                    </a:lnTo>
                    <a:lnTo>
                      <a:pt x="737" y="305"/>
                    </a:lnTo>
                    <a:lnTo>
                      <a:pt x="721" y="305"/>
                    </a:lnTo>
                    <a:lnTo>
                      <a:pt x="708" y="305"/>
                    </a:lnTo>
                    <a:lnTo>
                      <a:pt x="694" y="305"/>
                    </a:lnTo>
                    <a:lnTo>
                      <a:pt x="676" y="304"/>
                    </a:lnTo>
                    <a:lnTo>
                      <a:pt x="657" y="303"/>
                    </a:lnTo>
                    <a:lnTo>
                      <a:pt x="634" y="302"/>
                    </a:lnTo>
                    <a:lnTo>
                      <a:pt x="611" y="299"/>
                    </a:lnTo>
                    <a:lnTo>
                      <a:pt x="585" y="298"/>
                    </a:lnTo>
                    <a:lnTo>
                      <a:pt x="559" y="296"/>
                    </a:lnTo>
                    <a:lnTo>
                      <a:pt x="534" y="294"/>
                    </a:lnTo>
                    <a:lnTo>
                      <a:pt x="509" y="291"/>
                    </a:lnTo>
                    <a:lnTo>
                      <a:pt x="485" y="289"/>
                    </a:lnTo>
                    <a:lnTo>
                      <a:pt x="465" y="288"/>
                    </a:lnTo>
                    <a:lnTo>
                      <a:pt x="445" y="285"/>
                    </a:lnTo>
                    <a:lnTo>
                      <a:pt x="429" y="284"/>
                    </a:lnTo>
                    <a:lnTo>
                      <a:pt x="417" y="283"/>
                    </a:lnTo>
                    <a:lnTo>
                      <a:pt x="409" y="282"/>
                    </a:lnTo>
                    <a:lnTo>
                      <a:pt x="407" y="282"/>
                    </a:lnTo>
                    <a:lnTo>
                      <a:pt x="393" y="283"/>
                    </a:lnTo>
                    <a:lnTo>
                      <a:pt x="377" y="285"/>
                    </a:lnTo>
                    <a:lnTo>
                      <a:pt x="357" y="289"/>
                    </a:lnTo>
                    <a:lnTo>
                      <a:pt x="338" y="292"/>
                    </a:lnTo>
                    <a:lnTo>
                      <a:pt x="319" y="297"/>
                    </a:lnTo>
                    <a:lnTo>
                      <a:pt x="302" y="300"/>
                    </a:lnTo>
                    <a:lnTo>
                      <a:pt x="288" y="305"/>
                    </a:lnTo>
                    <a:lnTo>
                      <a:pt x="279" y="309"/>
                    </a:lnTo>
                    <a:lnTo>
                      <a:pt x="265" y="318"/>
                    </a:lnTo>
                    <a:lnTo>
                      <a:pt x="250" y="327"/>
                    </a:lnTo>
                    <a:lnTo>
                      <a:pt x="237" y="337"/>
                    </a:lnTo>
                    <a:lnTo>
                      <a:pt x="225" y="348"/>
                    </a:lnTo>
                    <a:lnTo>
                      <a:pt x="213" y="357"/>
                    </a:lnTo>
                    <a:lnTo>
                      <a:pt x="205" y="365"/>
                    </a:lnTo>
                    <a:lnTo>
                      <a:pt x="200" y="370"/>
                    </a:lnTo>
                    <a:lnTo>
                      <a:pt x="197" y="372"/>
                    </a:lnTo>
                    <a:lnTo>
                      <a:pt x="188" y="374"/>
                    </a:lnTo>
                    <a:lnTo>
                      <a:pt x="174" y="378"/>
                    </a:lnTo>
                    <a:lnTo>
                      <a:pt x="159" y="381"/>
                    </a:lnTo>
                    <a:lnTo>
                      <a:pt x="143" y="385"/>
                    </a:lnTo>
                    <a:lnTo>
                      <a:pt x="128" y="388"/>
                    </a:lnTo>
                    <a:lnTo>
                      <a:pt x="116" y="391"/>
                    </a:lnTo>
                    <a:lnTo>
                      <a:pt x="106" y="393"/>
                    </a:lnTo>
                    <a:lnTo>
                      <a:pt x="103" y="394"/>
                    </a:lnTo>
                    <a:lnTo>
                      <a:pt x="85" y="402"/>
                    </a:lnTo>
                    <a:lnTo>
                      <a:pt x="71" y="410"/>
                    </a:lnTo>
                    <a:lnTo>
                      <a:pt x="60" y="418"/>
                    </a:lnTo>
                    <a:lnTo>
                      <a:pt x="52" y="427"/>
                    </a:lnTo>
                    <a:lnTo>
                      <a:pt x="48" y="436"/>
                    </a:lnTo>
                    <a:lnTo>
                      <a:pt x="44" y="446"/>
                    </a:lnTo>
                    <a:lnTo>
                      <a:pt x="42" y="455"/>
                    </a:lnTo>
                    <a:lnTo>
                      <a:pt x="40" y="464"/>
                    </a:lnTo>
                    <a:lnTo>
                      <a:pt x="33" y="488"/>
                    </a:lnTo>
                    <a:lnTo>
                      <a:pt x="26" y="511"/>
                    </a:lnTo>
                    <a:lnTo>
                      <a:pt x="19" y="527"/>
                    </a:lnTo>
                    <a:lnTo>
                      <a:pt x="17" y="534"/>
                    </a:lnTo>
                    <a:lnTo>
                      <a:pt x="6" y="556"/>
                    </a:lnTo>
                    <a:lnTo>
                      <a:pt x="2" y="579"/>
                    </a:lnTo>
                    <a:lnTo>
                      <a:pt x="0" y="601"/>
                    </a:lnTo>
                    <a:lnTo>
                      <a:pt x="4" y="622"/>
                    </a:lnTo>
                    <a:lnTo>
                      <a:pt x="9" y="638"/>
                    </a:lnTo>
                    <a:lnTo>
                      <a:pt x="15" y="654"/>
                    </a:lnTo>
                    <a:lnTo>
                      <a:pt x="25" y="668"/>
                    </a:lnTo>
                    <a:lnTo>
                      <a:pt x="34" y="680"/>
                    </a:lnTo>
                    <a:lnTo>
                      <a:pt x="44" y="690"/>
                    </a:lnTo>
                    <a:lnTo>
                      <a:pt x="55" y="698"/>
                    </a:lnTo>
                    <a:lnTo>
                      <a:pt x="65" y="704"/>
                    </a:lnTo>
                    <a:lnTo>
                      <a:pt x="74" y="706"/>
                    </a:lnTo>
                    <a:lnTo>
                      <a:pt x="90" y="710"/>
                    </a:lnTo>
                    <a:lnTo>
                      <a:pt x="108" y="714"/>
                    </a:lnTo>
                    <a:lnTo>
                      <a:pt x="127" y="721"/>
                    </a:lnTo>
                    <a:lnTo>
                      <a:pt x="146" y="729"/>
                    </a:lnTo>
                    <a:lnTo>
                      <a:pt x="162" y="736"/>
                    </a:lnTo>
                    <a:lnTo>
                      <a:pt x="175" y="743"/>
                    </a:lnTo>
                    <a:lnTo>
                      <a:pt x="185" y="748"/>
                    </a:lnTo>
                    <a:lnTo>
                      <a:pt x="188" y="749"/>
                    </a:lnTo>
                    <a:lnTo>
                      <a:pt x="190" y="774"/>
                    </a:lnTo>
                    <a:lnTo>
                      <a:pt x="201" y="793"/>
                    </a:lnTo>
                    <a:lnTo>
                      <a:pt x="212" y="805"/>
                    </a:lnTo>
                    <a:lnTo>
                      <a:pt x="217" y="810"/>
                    </a:lnTo>
                    <a:lnTo>
                      <a:pt x="220" y="812"/>
                    </a:lnTo>
                    <a:lnTo>
                      <a:pt x="232" y="820"/>
                    </a:lnTo>
                    <a:lnTo>
                      <a:pt x="247" y="832"/>
                    </a:lnTo>
                    <a:lnTo>
                      <a:pt x="264" y="843"/>
                    </a:lnTo>
                    <a:lnTo>
                      <a:pt x="283" y="857"/>
                    </a:lnTo>
                    <a:lnTo>
                      <a:pt x="300" y="869"/>
                    </a:lnTo>
                    <a:lnTo>
                      <a:pt x="314" y="877"/>
                    </a:lnTo>
                    <a:lnTo>
                      <a:pt x="322" y="881"/>
                    </a:lnTo>
                    <a:lnTo>
                      <a:pt x="330" y="885"/>
                    </a:lnTo>
                    <a:lnTo>
                      <a:pt x="342" y="891"/>
                    </a:lnTo>
                    <a:lnTo>
                      <a:pt x="360" y="900"/>
                    </a:lnTo>
                    <a:lnTo>
                      <a:pt x="378" y="909"/>
                    </a:lnTo>
                    <a:lnTo>
                      <a:pt x="397" y="919"/>
                    </a:lnTo>
                    <a:lnTo>
                      <a:pt x="414" y="930"/>
                    </a:lnTo>
                    <a:lnTo>
                      <a:pt x="429" y="940"/>
                    </a:lnTo>
                    <a:lnTo>
                      <a:pt x="440" y="948"/>
                    </a:lnTo>
                    <a:lnTo>
                      <a:pt x="446" y="952"/>
                    </a:lnTo>
                    <a:lnTo>
                      <a:pt x="455" y="957"/>
                    </a:lnTo>
                    <a:lnTo>
                      <a:pt x="466" y="963"/>
                    </a:lnTo>
                    <a:lnTo>
                      <a:pt x="478" y="970"/>
                    </a:lnTo>
                    <a:lnTo>
                      <a:pt x="493" y="978"/>
                    </a:lnTo>
                    <a:lnTo>
                      <a:pt x="508" y="985"/>
                    </a:lnTo>
                    <a:lnTo>
                      <a:pt x="524" y="993"/>
                    </a:lnTo>
                    <a:lnTo>
                      <a:pt x="541" y="1000"/>
                    </a:lnTo>
                    <a:lnTo>
                      <a:pt x="558" y="1008"/>
                    </a:lnTo>
                    <a:lnTo>
                      <a:pt x="579" y="1019"/>
                    </a:lnTo>
                    <a:lnTo>
                      <a:pt x="600" y="1030"/>
                    </a:lnTo>
                    <a:lnTo>
                      <a:pt x="621" y="1040"/>
                    </a:lnTo>
                    <a:lnTo>
                      <a:pt x="640" y="1051"/>
                    </a:lnTo>
                    <a:lnTo>
                      <a:pt x="656" y="1059"/>
                    </a:lnTo>
                    <a:lnTo>
                      <a:pt x="666" y="1065"/>
                    </a:lnTo>
                    <a:lnTo>
                      <a:pt x="670" y="1067"/>
                    </a:lnTo>
                    <a:lnTo>
                      <a:pt x="694" y="1076"/>
                    </a:lnTo>
                    <a:lnTo>
                      <a:pt x="721" y="1085"/>
                    </a:lnTo>
                    <a:lnTo>
                      <a:pt x="752" y="1093"/>
                    </a:lnTo>
                    <a:lnTo>
                      <a:pt x="786" y="1103"/>
                    </a:lnTo>
                    <a:lnTo>
                      <a:pt x="822" y="1111"/>
                    </a:lnTo>
                    <a:lnTo>
                      <a:pt x="858" y="1120"/>
                    </a:lnTo>
                    <a:lnTo>
                      <a:pt x="895" y="1127"/>
                    </a:lnTo>
                    <a:lnTo>
                      <a:pt x="933" y="1135"/>
                    </a:lnTo>
                    <a:lnTo>
                      <a:pt x="969" y="1142"/>
                    </a:lnTo>
                    <a:lnTo>
                      <a:pt x="1003" y="1148"/>
                    </a:lnTo>
                    <a:lnTo>
                      <a:pt x="1036" y="1153"/>
                    </a:lnTo>
                    <a:lnTo>
                      <a:pt x="1065" y="1158"/>
                    </a:lnTo>
                    <a:lnTo>
                      <a:pt x="1090" y="1161"/>
                    </a:lnTo>
                    <a:lnTo>
                      <a:pt x="1111" y="1165"/>
                    </a:lnTo>
                    <a:lnTo>
                      <a:pt x="1126" y="1166"/>
                    </a:lnTo>
                    <a:lnTo>
                      <a:pt x="1135" y="1167"/>
                    </a:lnTo>
                    <a:lnTo>
                      <a:pt x="1144" y="1167"/>
                    </a:lnTo>
                    <a:lnTo>
                      <a:pt x="1158" y="1168"/>
                    </a:lnTo>
                    <a:lnTo>
                      <a:pt x="1175" y="1171"/>
                    </a:lnTo>
                    <a:lnTo>
                      <a:pt x="1196" y="1173"/>
                    </a:lnTo>
                    <a:lnTo>
                      <a:pt x="1219" y="1176"/>
                    </a:lnTo>
                    <a:lnTo>
                      <a:pt x="1244" y="1179"/>
                    </a:lnTo>
                    <a:lnTo>
                      <a:pt x="1271" y="1182"/>
                    </a:lnTo>
                    <a:lnTo>
                      <a:pt x="1297" y="1186"/>
                    </a:lnTo>
                    <a:lnTo>
                      <a:pt x="1324" y="1190"/>
                    </a:lnTo>
                    <a:lnTo>
                      <a:pt x="1349" y="1194"/>
                    </a:lnTo>
                    <a:lnTo>
                      <a:pt x="1372" y="1196"/>
                    </a:lnTo>
                    <a:lnTo>
                      <a:pt x="1393" y="1199"/>
                    </a:lnTo>
                    <a:lnTo>
                      <a:pt x="1410" y="1202"/>
                    </a:lnTo>
                    <a:lnTo>
                      <a:pt x="1424" y="1204"/>
                    </a:lnTo>
                    <a:lnTo>
                      <a:pt x="1432" y="1205"/>
                    </a:lnTo>
                    <a:lnTo>
                      <a:pt x="1435" y="1205"/>
                    </a:lnTo>
                    <a:lnTo>
                      <a:pt x="1469" y="1210"/>
                    </a:lnTo>
                    <a:lnTo>
                      <a:pt x="1502" y="1216"/>
                    </a:lnTo>
                    <a:lnTo>
                      <a:pt x="1534" y="1223"/>
                    </a:lnTo>
                    <a:lnTo>
                      <a:pt x="1567" y="1232"/>
                    </a:lnTo>
                    <a:lnTo>
                      <a:pt x="1597" y="1241"/>
                    </a:lnTo>
                    <a:lnTo>
                      <a:pt x="1624" y="1250"/>
                    </a:lnTo>
                    <a:lnTo>
                      <a:pt x="1652" y="1261"/>
                    </a:lnTo>
                    <a:lnTo>
                      <a:pt x="1676" y="1270"/>
                    </a:lnTo>
                    <a:lnTo>
                      <a:pt x="1699" y="1280"/>
                    </a:lnTo>
                    <a:lnTo>
                      <a:pt x="1720" y="1289"/>
                    </a:lnTo>
                    <a:lnTo>
                      <a:pt x="1737" y="1299"/>
                    </a:lnTo>
                    <a:lnTo>
                      <a:pt x="1752" y="1305"/>
                    </a:lnTo>
                    <a:lnTo>
                      <a:pt x="1765" y="1312"/>
                    </a:lnTo>
                    <a:lnTo>
                      <a:pt x="1774" y="1317"/>
                    </a:lnTo>
                    <a:lnTo>
                      <a:pt x="1778" y="1320"/>
                    </a:lnTo>
                    <a:lnTo>
                      <a:pt x="1781" y="1322"/>
                    </a:lnTo>
                    <a:lnTo>
                      <a:pt x="1792" y="1334"/>
                    </a:lnTo>
                    <a:lnTo>
                      <a:pt x="1808" y="1349"/>
                    </a:lnTo>
                    <a:lnTo>
                      <a:pt x="1829" y="1365"/>
                    </a:lnTo>
                    <a:lnTo>
                      <a:pt x="1852" y="1384"/>
                    </a:lnTo>
                    <a:lnTo>
                      <a:pt x="1880" y="1402"/>
                    </a:lnTo>
                    <a:lnTo>
                      <a:pt x="1909" y="1422"/>
                    </a:lnTo>
                    <a:lnTo>
                      <a:pt x="1939" y="1440"/>
                    </a:lnTo>
                    <a:lnTo>
                      <a:pt x="1968" y="1460"/>
                    </a:lnTo>
                    <a:lnTo>
                      <a:pt x="1997" y="1478"/>
                    </a:lnTo>
                    <a:lnTo>
                      <a:pt x="2026" y="1495"/>
                    </a:lnTo>
                    <a:lnTo>
                      <a:pt x="2053" y="1511"/>
                    </a:lnTo>
                    <a:lnTo>
                      <a:pt x="2076" y="1523"/>
                    </a:lnTo>
                    <a:lnTo>
                      <a:pt x="2095" y="1535"/>
                    </a:lnTo>
                    <a:lnTo>
                      <a:pt x="2110" y="1544"/>
                    </a:lnTo>
                    <a:lnTo>
                      <a:pt x="2119" y="1549"/>
                    </a:lnTo>
                    <a:lnTo>
                      <a:pt x="2123" y="1551"/>
                    </a:lnTo>
                    <a:lnTo>
                      <a:pt x="2129" y="1539"/>
                    </a:lnTo>
                    <a:lnTo>
                      <a:pt x="2139" y="1514"/>
                    </a:lnTo>
                    <a:lnTo>
                      <a:pt x="2152" y="1482"/>
                    </a:lnTo>
                    <a:lnTo>
                      <a:pt x="2165" y="1444"/>
                    </a:lnTo>
                    <a:lnTo>
                      <a:pt x="2179" y="1406"/>
                    </a:lnTo>
                    <a:lnTo>
                      <a:pt x="2192" y="1371"/>
                    </a:lnTo>
                    <a:lnTo>
                      <a:pt x="2202" y="1344"/>
                    </a:lnTo>
                    <a:lnTo>
                      <a:pt x="2208" y="1327"/>
                    </a:lnTo>
                    <a:lnTo>
                      <a:pt x="2223" y="1261"/>
                    </a:lnTo>
                    <a:lnTo>
                      <a:pt x="2229" y="1182"/>
                    </a:lnTo>
                    <a:lnTo>
                      <a:pt x="2229" y="1096"/>
                    </a:lnTo>
                    <a:lnTo>
                      <a:pt x="2224" y="1010"/>
                    </a:lnTo>
                    <a:lnTo>
                      <a:pt x="2216" y="932"/>
                    </a:lnTo>
                    <a:lnTo>
                      <a:pt x="2206" y="865"/>
                    </a:lnTo>
                    <a:lnTo>
                      <a:pt x="2198" y="817"/>
                    </a:lnTo>
                    <a:lnTo>
                      <a:pt x="2192" y="794"/>
                    </a:lnTo>
                    <a:lnTo>
                      <a:pt x="2179" y="773"/>
                    </a:lnTo>
                    <a:lnTo>
                      <a:pt x="2160" y="756"/>
                    </a:lnTo>
                    <a:lnTo>
                      <a:pt x="2137" y="740"/>
                    </a:lnTo>
                    <a:lnTo>
                      <a:pt x="2112" y="726"/>
                    </a:lnTo>
                    <a:lnTo>
                      <a:pt x="2089" y="715"/>
                    </a:lnTo>
                    <a:lnTo>
                      <a:pt x="2070" y="707"/>
                    </a:lnTo>
                    <a:lnTo>
                      <a:pt x="2056" y="702"/>
                    </a:lnTo>
                    <a:lnTo>
                      <a:pt x="2051" y="700"/>
                    </a:lnTo>
                    <a:lnTo>
                      <a:pt x="2049" y="699"/>
                    </a:lnTo>
                    <a:lnTo>
                      <a:pt x="2043" y="696"/>
                    </a:lnTo>
                    <a:lnTo>
                      <a:pt x="2034" y="689"/>
                    </a:lnTo>
                    <a:lnTo>
                      <a:pt x="2021" y="682"/>
                    </a:lnTo>
                    <a:lnTo>
                      <a:pt x="2007" y="672"/>
                    </a:lnTo>
                    <a:lnTo>
                      <a:pt x="1990" y="661"/>
                    </a:lnTo>
                    <a:lnTo>
                      <a:pt x="1972" y="649"/>
                    </a:lnTo>
                    <a:lnTo>
                      <a:pt x="1954" y="636"/>
                    </a:lnTo>
                    <a:lnTo>
                      <a:pt x="1934" y="622"/>
                    </a:lnTo>
                    <a:lnTo>
                      <a:pt x="1916" y="607"/>
                    </a:lnTo>
                    <a:lnTo>
                      <a:pt x="1897" y="593"/>
                    </a:lnTo>
                    <a:lnTo>
                      <a:pt x="1880" y="579"/>
                    </a:lnTo>
                    <a:lnTo>
                      <a:pt x="1865" y="564"/>
                    </a:lnTo>
                    <a:lnTo>
                      <a:pt x="1851" y="552"/>
                    </a:lnTo>
                    <a:lnTo>
                      <a:pt x="1841" y="539"/>
                    </a:lnTo>
                    <a:lnTo>
                      <a:pt x="1834" y="527"/>
                    </a:lnTo>
                    <a:lnTo>
                      <a:pt x="1821" y="503"/>
                    </a:lnTo>
                    <a:lnTo>
                      <a:pt x="1805" y="477"/>
                    </a:lnTo>
                    <a:lnTo>
                      <a:pt x="1789" y="449"/>
                    </a:lnTo>
                    <a:lnTo>
                      <a:pt x="1772" y="423"/>
                    </a:lnTo>
                    <a:lnTo>
                      <a:pt x="1757" y="400"/>
                    </a:lnTo>
                    <a:lnTo>
                      <a:pt x="1745" y="380"/>
                    </a:lnTo>
                    <a:lnTo>
                      <a:pt x="1737" y="367"/>
                    </a:lnTo>
                    <a:lnTo>
                      <a:pt x="1734" y="363"/>
                    </a:lnTo>
                    <a:lnTo>
                      <a:pt x="1712" y="341"/>
                    </a:lnTo>
                    <a:lnTo>
                      <a:pt x="1686" y="321"/>
                    </a:lnTo>
                    <a:lnTo>
                      <a:pt x="1661" y="303"/>
                    </a:lnTo>
                    <a:lnTo>
                      <a:pt x="1635" y="287"/>
                    </a:lnTo>
                    <a:lnTo>
                      <a:pt x="1607" y="272"/>
                    </a:lnTo>
                    <a:lnTo>
                      <a:pt x="1580" y="258"/>
                    </a:lnTo>
                    <a:lnTo>
                      <a:pt x="1554" y="246"/>
                    </a:lnTo>
                    <a:lnTo>
                      <a:pt x="1527" y="235"/>
                    </a:lnTo>
                    <a:lnTo>
                      <a:pt x="1503" y="226"/>
                    </a:lnTo>
                    <a:lnTo>
                      <a:pt x="1480" y="217"/>
                    </a:lnTo>
                    <a:lnTo>
                      <a:pt x="1461" y="212"/>
                    </a:lnTo>
                    <a:lnTo>
                      <a:pt x="1442" y="206"/>
                    </a:lnTo>
                    <a:lnTo>
                      <a:pt x="1428" y="201"/>
                    </a:lnTo>
                    <a:lnTo>
                      <a:pt x="1417" y="199"/>
                    </a:lnTo>
                    <a:lnTo>
                      <a:pt x="1410" y="197"/>
                    </a:lnTo>
                    <a:lnTo>
                      <a:pt x="1408" y="197"/>
                    </a:lnTo>
                    <a:lnTo>
                      <a:pt x="1404" y="194"/>
                    </a:lnTo>
                    <a:lnTo>
                      <a:pt x="1396" y="189"/>
                    </a:lnTo>
                    <a:lnTo>
                      <a:pt x="1383" y="179"/>
                    </a:lnTo>
                    <a:lnTo>
                      <a:pt x="1367" y="168"/>
                    </a:lnTo>
                    <a:lnTo>
                      <a:pt x="1350" y="153"/>
                    </a:lnTo>
                    <a:lnTo>
                      <a:pt x="1331" y="137"/>
                    </a:lnTo>
                    <a:lnTo>
                      <a:pt x="1311" y="119"/>
                    </a:lnTo>
                    <a:lnTo>
                      <a:pt x="1293" y="100"/>
                    </a:lnTo>
                    <a:lnTo>
                      <a:pt x="1291" y="99"/>
                    </a:lnTo>
                    <a:lnTo>
                      <a:pt x="1288" y="95"/>
                    </a:lnTo>
                    <a:lnTo>
                      <a:pt x="1283" y="91"/>
                    </a:lnTo>
                    <a:lnTo>
                      <a:pt x="1275" y="84"/>
                    </a:lnTo>
                    <a:lnTo>
                      <a:pt x="1266" y="76"/>
                    </a:lnTo>
                    <a:lnTo>
                      <a:pt x="1256" y="66"/>
                    </a:lnTo>
                    <a:lnTo>
                      <a:pt x="1243" y="57"/>
                    </a:lnTo>
                    <a:lnTo>
                      <a:pt x="1229" y="48"/>
                    </a:lnTo>
                    <a:lnTo>
                      <a:pt x="1214" y="39"/>
                    </a:lnTo>
                    <a:lnTo>
                      <a:pt x="1197" y="30"/>
                    </a:lnTo>
                    <a:lnTo>
                      <a:pt x="1180" y="20"/>
                    </a:lnTo>
                    <a:lnTo>
                      <a:pt x="1161" y="13"/>
                    </a:lnTo>
                    <a:lnTo>
                      <a:pt x="1142" y="8"/>
                    </a:lnTo>
                    <a:lnTo>
                      <a:pt x="1121" y="3"/>
                    </a:lnTo>
                    <a:lnTo>
                      <a:pt x="1099" y="0"/>
                    </a:lnTo>
                    <a:lnTo>
                      <a:pt x="1077" y="0"/>
                    </a:lnTo>
                    <a:lnTo>
                      <a:pt x="1071" y="0"/>
                    </a:lnTo>
                    <a:lnTo>
                      <a:pt x="1056" y="1"/>
                    </a:lnTo>
                    <a:lnTo>
                      <a:pt x="1036" y="4"/>
                    </a:lnTo>
                    <a:lnTo>
                      <a:pt x="1014" y="12"/>
                    </a:lnTo>
                    <a:lnTo>
                      <a:pt x="992" y="26"/>
                    </a:lnTo>
                    <a:lnTo>
                      <a:pt x="976" y="47"/>
                    </a:lnTo>
                    <a:lnTo>
                      <a:pt x="969" y="77"/>
                    </a:lnTo>
                    <a:lnTo>
                      <a:pt x="974" y="116"/>
                    </a:lnTo>
                    <a:lnTo>
                      <a:pt x="975" y="122"/>
                    </a:lnTo>
                    <a:lnTo>
                      <a:pt x="979" y="138"/>
                    </a:lnTo>
                    <a:lnTo>
                      <a:pt x="989" y="161"/>
                    </a:lnTo>
                    <a:lnTo>
                      <a:pt x="1002" y="189"/>
                    </a:lnTo>
                    <a:lnTo>
                      <a:pt x="1023" y="219"/>
                    </a:lnTo>
                    <a:lnTo>
                      <a:pt x="1048" y="247"/>
                    </a:lnTo>
                    <a:lnTo>
                      <a:pt x="1083" y="273"/>
                    </a:lnTo>
                    <a:lnTo>
                      <a:pt x="1124" y="291"/>
                    </a:lnTo>
                    <a:lnTo>
                      <a:pt x="1122" y="292"/>
                    </a:lnTo>
                    <a:lnTo>
                      <a:pt x="1117" y="297"/>
                    </a:lnTo>
                    <a:lnTo>
                      <a:pt x="1109" y="303"/>
                    </a:lnTo>
                    <a:lnTo>
                      <a:pt x="1097" y="309"/>
                    </a:lnTo>
                    <a:lnTo>
                      <a:pt x="1082" y="314"/>
                    </a:lnTo>
                    <a:lnTo>
                      <a:pt x="1065" y="319"/>
                    </a:lnTo>
                    <a:lnTo>
                      <a:pt x="1044" y="321"/>
                    </a:lnTo>
                    <a:lnTo>
                      <a:pt x="1020" y="320"/>
                    </a:lnTo>
                    <a:close/>
                  </a:path>
                </a:pathLst>
              </a:custGeom>
              <a:solidFill>
                <a:srgbClr val="DDC6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58" name="Freeform 142"/>
              <p:cNvSpPr>
                <a:spLocks noChangeAspect="1"/>
              </p:cNvSpPr>
              <p:nvPr/>
            </p:nvSpPr>
            <p:spPr bwMode="auto">
              <a:xfrm>
                <a:off x="2328" y="2171"/>
                <a:ext cx="1015" cy="682"/>
              </a:xfrm>
              <a:custGeom>
                <a:avLst/>
                <a:gdLst>
                  <a:gd name="T0" fmla="*/ 1923 w 2030"/>
                  <a:gd name="T1" fmla="*/ 1313 h 1365"/>
                  <a:gd name="T2" fmla="*/ 1943 w 2030"/>
                  <a:gd name="T3" fmla="*/ 1201 h 1365"/>
                  <a:gd name="T4" fmla="*/ 1955 w 2030"/>
                  <a:gd name="T5" fmla="*/ 1122 h 1365"/>
                  <a:gd name="T6" fmla="*/ 1908 w 2030"/>
                  <a:gd name="T7" fmla="*/ 1236 h 1365"/>
                  <a:gd name="T8" fmla="*/ 1893 w 2030"/>
                  <a:gd name="T9" fmla="*/ 1194 h 1365"/>
                  <a:gd name="T10" fmla="*/ 1927 w 2030"/>
                  <a:gd name="T11" fmla="*/ 1040 h 1365"/>
                  <a:gd name="T12" fmla="*/ 1862 w 2030"/>
                  <a:gd name="T13" fmla="*/ 1215 h 1365"/>
                  <a:gd name="T14" fmla="*/ 1892 w 2030"/>
                  <a:gd name="T15" fmla="*/ 1024 h 1365"/>
                  <a:gd name="T16" fmla="*/ 1843 w 2030"/>
                  <a:gd name="T17" fmla="*/ 1142 h 1365"/>
                  <a:gd name="T18" fmla="*/ 1796 w 2030"/>
                  <a:gd name="T19" fmla="*/ 1191 h 1365"/>
                  <a:gd name="T20" fmla="*/ 1878 w 2030"/>
                  <a:gd name="T21" fmla="*/ 888 h 1365"/>
                  <a:gd name="T22" fmla="*/ 1851 w 2030"/>
                  <a:gd name="T23" fmla="*/ 963 h 1365"/>
                  <a:gd name="T24" fmla="*/ 1783 w 2030"/>
                  <a:gd name="T25" fmla="*/ 1147 h 1365"/>
                  <a:gd name="T26" fmla="*/ 1750 w 2030"/>
                  <a:gd name="T27" fmla="*/ 1176 h 1365"/>
                  <a:gd name="T28" fmla="*/ 1783 w 2030"/>
                  <a:gd name="T29" fmla="*/ 1079 h 1365"/>
                  <a:gd name="T30" fmla="*/ 1826 w 2030"/>
                  <a:gd name="T31" fmla="*/ 912 h 1365"/>
                  <a:gd name="T32" fmla="*/ 1882 w 2030"/>
                  <a:gd name="T33" fmla="*/ 723 h 1365"/>
                  <a:gd name="T34" fmla="*/ 1918 w 2030"/>
                  <a:gd name="T35" fmla="*/ 745 h 1365"/>
                  <a:gd name="T36" fmla="*/ 1956 w 2030"/>
                  <a:gd name="T37" fmla="*/ 710 h 1365"/>
                  <a:gd name="T38" fmla="*/ 1963 w 2030"/>
                  <a:gd name="T39" fmla="*/ 756 h 1365"/>
                  <a:gd name="T40" fmla="*/ 1939 w 2030"/>
                  <a:gd name="T41" fmla="*/ 670 h 1365"/>
                  <a:gd name="T42" fmla="*/ 1847 w 2030"/>
                  <a:gd name="T43" fmla="*/ 593 h 1365"/>
                  <a:gd name="T44" fmla="*/ 1745 w 2030"/>
                  <a:gd name="T45" fmla="*/ 451 h 1365"/>
                  <a:gd name="T46" fmla="*/ 1514 w 2030"/>
                  <a:gd name="T47" fmla="*/ 256 h 1365"/>
                  <a:gd name="T48" fmla="*/ 1325 w 2030"/>
                  <a:gd name="T49" fmla="*/ 157 h 1365"/>
                  <a:gd name="T50" fmla="*/ 1200 w 2030"/>
                  <a:gd name="T51" fmla="*/ 58 h 1365"/>
                  <a:gd name="T52" fmla="*/ 1041 w 2030"/>
                  <a:gd name="T53" fmla="*/ 3 h 1365"/>
                  <a:gd name="T54" fmla="*/ 992 w 2030"/>
                  <a:gd name="T55" fmla="*/ 125 h 1365"/>
                  <a:gd name="T56" fmla="*/ 1163 w 2030"/>
                  <a:gd name="T57" fmla="*/ 267 h 1365"/>
                  <a:gd name="T58" fmla="*/ 1134 w 2030"/>
                  <a:gd name="T59" fmla="*/ 310 h 1365"/>
                  <a:gd name="T60" fmla="*/ 874 w 2030"/>
                  <a:gd name="T61" fmla="*/ 336 h 1365"/>
                  <a:gd name="T62" fmla="*/ 571 w 2030"/>
                  <a:gd name="T63" fmla="*/ 306 h 1365"/>
                  <a:gd name="T64" fmla="*/ 392 w 2030"/>
                  <a:gd name="T65" fmla="*/ 307 h 1365"/>
                  <a:gd name="T66" fmla="*/ 275 w 2030"/>
                  <a:gd name="T67" fmla="*/ 316 h 1365"/>
                  <a:gd name="T68" fmla="*/ 214 w 2030"/>
                  <a:gd name="T69" fmla="*/ 398 h 1365"/>
                  <a:gd name="T70" fmla="*/ 161 w 2030"/>
                  <a:gd name="T71" fmla="*/ 392 h 1365"/>
                  <a:gd name="T72" fmla="*/ 40 w 2030"/>
                  <a:gd name="T73" fmla="*/ 468 h 1365"/>
                  <a:gd name="T74" fmla="*/ 10 w 2030"/>
                  <a:gd name="T75" fmla="*/ 517 h 1365"/>
                  <a:gd name="T76" fmla="*/ 31 w 2030"/>
                  <a:gd name="T77" fmla="*/ 604 h 1365"/>
                  <a:gd name="T78" fmla="*/ 164 w 2030"/>
                  <a:gd name="T79" fmla="*/ 668 h 1365"/>
                  <a:gd name="T80" fmla="*/ 261 w 2030"/>
                  <a:gd name="T81" fmla="*/ 779 h 1365"/>
                  <a:gd name="T82" fmla="*/ 360 w 2030"/>
                  <a:gd name="T83" fmla="*/ 835 h 1365"/>
                  <a:gd name="T84" fmla="*/ 463 w 2030"/>
                  <a:gd name="T85" fmla="*/ 904 h 1365"/>
                  <a:gd name="T86" fmla="*/ 581 w 2030"/>
                  <a:gd name="T87" fmla="*/ 959 h 1365"/>
                  <a:gd name="T88" fmla="*/ 712 w 2030"/>
                  <a:gd name="T89" fmla="*/ 1020 h 1365"/>
                  <a:gd name="T90" fmla="*/ 897 w 2030"/>
                  <a:gd name="T91" fmla="*/ 1047 h 1365"/>
                  <a:gd name="T92" fmla="*/ 1083 w 2030"/>
                  <a:gd name="T93" fmla="*/ 1083 h 1365"/>
                  <a:gd name="T94" fmla="*/ 1189 w 2030"/>
                  <a:gd name="T95" fmla="*/ 1102 h 1365"/>
                  <a:gd name="T96" fmla="*/ 1338 w 2030"/>
                  <a:gd name="T97" fmla="*/ 1129 h 1365"/>
                  <a:gd name="T98" fmla="*/ 1405 w 2030"/>
                  <a:gd name="T99" fmla="*/ 1137 h 1365"/>
                  <a:gd name="T100" fmla="*/ 1463 w 2030"/>
                  <a:gd name="T101" fmla="*/ 1145 h 1365"/>
                  <a:gd name="T102" fmla="*/ 1538 w 2030"/>
                  <a:gd name="T103" fmla="*/ 1156 h 1365"/>
                  <a:gd name="T104" fmla="*/ 1673 w 2030"/>
                  <a:gd name="T105" fmla="*/ 1194 h 1365"/>
                  <a:gd name="T106" fmla="*/ 1794 w 2030"/>
                  <a:gd name="T107" fmla="*/ 1260 h 1365"/>
                  <a:gd name="T108" fmla="*/ 1893 w 2030"/>
                  <a:gd name="T109" fmla="*/ 1323 h 1365"/>
                  <a:gd name="T110" fmla="*/ 1954 w 2030"/>
                  <a:gd name="T111" fmla="*/ 1352 h 1365"/>
                  <a:gd name="T112" fmla="*/ 2015 w 2030"/>
                  <a:gd name="T113" fmla="*/ 1139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30" h="1365">
                    <a:moveTo>
                      <a:pt x="2003" y="1128"/>
                    </a:moveTo>
                    <a:lnTo>
                      <a:pt x="1995" y="1152"/>
                    </a:lnTo>
                    <a:lnTo>
                      <a:pt x="1987" y="1176"/>
                    </a:lnTo>
                    <a:lnTo>
                      <a:pt x="1979" y="1200"/>
                    </a:lnTo>
                    <a:lnTo>
                      <a:pt x="1970" y="1223"/>
                    </a:lnTo>
                    <a:lnTo>
                      <a:pt x="1960" y="1246"/>
                    </a:lnTo>
                    <a:lnTo>
                      <a:pt x="1948" y="1268"/>
                    </a:lnTo>
                    <a:lnTo>
                      <a:pt x="1937" y="1291"/>
                    </a:lnTo>
                    <a:lnTo>
                      <a:pt x="1923" y="1313"/>
                    </a:lnTo>
                    <a:lnTo>
                      <a:pt x="1918" y="1310"/>
                    </a:lnTo>
                    <a:lnTo>
                      <a:pt x="1918" y="1304"/>
                    </a:lnTo>
                    <a:lnTo>
                      <a:pt x="1920" y="1299"/>
                    </a:lnTo>
                    <a:lnTo>
                      <a:pt x="1922" y="1295"/>
                    </a:lnTo>
                    <a:lnTo>
                      <a:pt x="1926" y="1276"/>
                    </a:lnTo>
                    <a:lnTo>
                      <a:pt x="1931" y="1258"/>
                    </a:lnTo>
                    <a:lnTo>
                      <a:pt x="1934" y="1239"/>
                    </a:lnTo>
                    <a:lnTo>
                      <a:pt x="1939" y="1220"/>
                    </a:lnTo>
                    <a:lnTo>
                      <a:pt x="1943" y="1201"/>
                    </a:lnTo>
                    <a:lnTo>
                      <a:pt x="1948" y="1182"/>
                    </a:lnTo>
                    <a:lnTo>
                      <a:pt x="1955" y="1163"/>
                    </a:lnTo>
                    <a:lnTo>
                      <a:pt x="1962" y="1146"/>
                    </a:lnTo>
                    <a:lnTo>
                      <a:pt x="1969" y="1118"/>
                    </a:lnTo>
                    <a:lnTo>
                      <a:pt x="1975" y="1088"/>
                    </a:lnTo>
                    <a:lnTo>
                      <a:pt x="1980" y="1060"/>
                    </a:lnTo>
                    <a:lnTo>
                      <a:pt x="1987" y="1031"/>
                    </a:lnTo>
                    <a:lnTo>
                      <a:pt x="1984" y="1031"/>
                    </a:lnTo>
                    <a:lnTo>
                      <a:pt x="1955" y="1122"/>
                    </a:lnTo>
                    <a:lnTo>
                      <a:pt x="1950" y="1122"/>
                    </a:lnTo>
                    <a:lnTo>
                      <a:pt x="1947" y="1137"/>
                    </a:lnTo>
                    <a:lnTo>
                      <a:pt x="1942" y="1151"/>
                    </a:lnTo>
                    <a:lnTo>
                      <a:pt x="1938" y="1166"/>
                    </a:lnTo>
                    <a:lnTo>
                      <a:pt x="1931" y="1179"/>
                    </a:lnTo>
                    <a:lnTo>
                      <a:pt x="1925" y="1193"/>
                    </a:lnTo>
                    <a:lnTo>
                      <a:pt x="1919" y="1207"/>
                    </a:lnTo>
                    <a:lnTo>
                      <a:pt x="1914" y="1221"/>
                    </a:lnTo>
                    <a:lnTo>
                      <a:pt x="1908" y="1236"/>
                    </a:lnTo>
                    <a:lnTo>
                      <a:pt x="1901" y="1246"/>
                    </a:lnTo>
                    <a:lnTo>
                      <a:pt x="1895" y="1258"/>
                    </a:lnTo>
                    <a:lnTo>
                      <a:pt x="1888" y="1269"/>
                    </a:lnTo>
                    <a:lnTo>
                      <a:pt x="1881" y="1278"/>
                    </a:lnTo>
                    <a:lnTo>
                      <a:pt x="1879" y="1281"/>
                    </a:lnTo>
                    <a:lnTo>
                      <a:pt x="1877" y="1280"/>
                    </a:lnTo>
                    <a:lnTo>
                      <a:pt x="1874" y="1277"/>
                    </a:lnTo>
                    <a:lnTo>
                      <a:pt x="1872" y="1276"/>
                    </a:lnTo>
                    <a:lnTo>
                      <a:pt x="1893" y="1194"/>
                    </a:lnTo>
                    <a:lnTo>
                      <a:pt x="1900" y="1184"/>
                    </a:lnTo>
                    <a:lnTo>
                      <a:pt x="1902" y="1171"/>
                    </a:lnTo>
                    <a:lnTo>
                      <a:pt x="1904" y="1160"/>
                    </a:lnTo>
                    <a:lnTo>
                      <a:pt x="1912" y="1148"/>
                    </a:lnTo>
                    <a:lnTo>
                      <a:pt x="1916" y="1116"/>
                    </a:lnTo>
                    <a:lnTo>
                      <a:pt x="1923" y="1086"/>
                    </a:lnTo>
                    <a:lnTo>
                      <a:pt x="1930" y="1056"/>
                    </a:lnTo>
                    <a:lnTo>
                      <a:pt x="1933" y="1028"/>
                    </a:lnTo>
                    <a:lnTo>
                      <a:pt x="1927" y="1040"/>
                    </a:lnTo>
                    <a:lnTo>
                      <a:pt x="1923" y="1054"/>
                    </a:lnTo>
                    <a:lnTo>
                      <a:pt x="1918" y="1066"/>
                    </a:lnTo>
                    <a:lnTo>
                      <a:pt x="1914" y="1079"/>
                    </a:lnTo>
                    <a:lnTo>
                      <a:pt x="1909" y="1102"/>
                    </a:lnTo>
                    <a:lnTo>
                      <a:pt x="1902" y="1125"/>
                    </a:lnTo>
                    <a:lnTo>
                      <a:pt x="1894" y="1148"/>
                    </a:lnTo>
                    <a:lnTo>
                      <a:pt x="1884" y="1170"/>
                    </a:lnTo>
                    <a:lnTo>
                      <a:pt x="1873" y="1193"/>
                    </a:lnTo>
                    <a:lnTo>
                      <a:pt x="1862" y="1215"/>
                    </a:lnTo>
                    <a:lnTo>
                      <a:pt x="1850" y="1237"/>
                    </a:lnTo>
                    <a:lnTo>
                      <a:pt x="1840" y="1259"/>
                    </a:lnTo>
                    <a:lnTo>
                      <a:pt x="1829" y="1251"/>
                    </a:lnTo>
                    <a:lnTo>
                      <a:pt x="1840" y="1213"/>
                    </a:lnTo>
                    <a:lnTo>
                      <a:pt x="1851" y="1176"/>
                    </a:lnTo>
                    <a:lnTo>
                      <a:pt x="1862" y="1138"/>
                    </a:lnTo>
                    <a:lnTo>
                      <a:pt x="1872" y="1100"/>
                    </a:lnTo>
                    <a:lnTo>
                      <a:pt x="1882" y="1062"/>
                    </a:lnTo>
                    <a:lnTo>
                      <a:pt x="1892" y="1024"/>
                    </a:lnTo>
                    <a:lnTo>
                      <a:pt x="1901" y="985"/>
                    </a:lnTo>
                    <a:lnTo>
                      <a:pt x="1910" y="945"/>
                    </a:lnTo>
                    <a:lnTo>
                      <a:pt x="1907" y="945"/>
                    </a:lnTo>
                    <a:lnTo>
                      <a:pt x="1897" y="978"/>
                    </a:lnTo>
                    <a:lnTo>
                      <a:pt x="1887" y="1011"/>
                    </a:lnTo>
                    <a:lnTo>
                      <a:pt x="1878" y="1045"/>
                    </a:lnTo>
                    <a:lnTo>
                      <a:pt x="1867" y="1078"/>
                    </a:lnTo>
                    <a:lnTo>
                      <a:pt x="1856" y="1110"/>
                    </a:lnTo>
                    <a:lnTo>
                      <a:pt x="1843" y="1142"/>
                    </a:lnTo>
                    <a:lnTo>
                      <a:pt x="1828" y="1175"/>
                    </a:lnTo>
                    <a:lnTo>
                      <a:pt x="1811" y="1205"/>
                    </a:lnTo>
                    <a:lnTo>
                      <a:pt x="1805" y="1208"/>
                    </a:lnTo>
                    <a:lnTo>
                      <a:pt x="1801" y="1215"/>
                    </a:lnTo>
                    <a:lnTo>
                      <a:pt x="1796" y="1224"/>
                    </a:lnTo>
                    <a:lnTo>
                      <a:pt x="1791" y="1232"/>
                    </a:lnTo>
                    <a:lnTo>
                      <a:pt x="1785" y="1227"/>
                    </a:lnTo>
                    <a:lnTo>
                      <a:pt x="1790" y="1209"/>
                    </a:lnTo>
                    <a:lnTo>
                      <a:pt x="1796" y="1191"/>
                    </a:lnTo>
                    <a:lnTo>
                      <a:pt x="1802" y="1174"/>
                    </a:lnTo>
                    <a:lnTo>
                      <a:pt x="1805" y="1156"/>
                    </a:lnTo>
                    <a:lnTo>
                      <a:pt x="1820" y="1118"/>
                    </a:lnTo>
                    <a:lnTo>
                      <a:pt x="1833" y="1081"/>
                    </a:lnTo>
                    <a:lnTo>
                      <a:pt x="1843" y="1043"/>
                    </a:lnTo>
                    <a:lnTo>
                      <a:pt x="1853" y="1004"/>
                    </a:lnTo>
                    <a:lnTo>
                      <a:pt x="1861" y="966"/>
                    </a:lnTo>
                    <a:lnTo>
                      <a:pt x="1869" y="927"/>
                    </a:lnTo>
                    <a:lnTo>
                      <a:pt x="1878" y="888"/>
                    </a:lnTo>
                    <a:lnTo>
                      <a:pt x="1888" y="849"/>
                    </a:lnTo>
                    <a:lnTo>
                      <a:pt x="1884" y="855"/>
                    </a:lnTo>
                    <a:lnTo>
                      <a:pt x="1881" y="864"/>
                    </a:lnTo>
                    <a:lnTo>
                      <a:pt x="1878" y="870"/>
                    </a:lnTo>
                    <a:lnTo>
                      <a:pt x="1873" y="874"/>
                    </a:lnTo>
                    <a:lnTo>
                      <a:pt x="1869" y="897"/>
                    </a:lnTo>
                    <a:lnTo>
                      <a:pt x="1864" y="919"/>
                    </a:lnTo>
                    <a:lnTo>
                      <a:pt x="1857" y="941"/>
                    </a:lnTo>
                    <a:lnTo>
                      <a:pt x="1851" y="963"/>
                    </a:lnTo>
                    <a:lnTo>
                      <a:pt x="1843" y="985"/>
                    </a:lnTo>
                    <a:lnTo>
                      <a:pt x="1836" y="1006"/>
                    </a:lnTo>
                    <a:lnTo>
                      <a:pt x="1827" y="1028"/>
                    </a:lnTo>
                    <a:lnTo>
                      <a:pt x="1819" y="1049"/>
                    </a:lnTo>
                    <a:lnTo>
                      <a:pt x="1815" y="1069"/>
                    </a:lnTo>
                    <a:lnTo>
                      <a:pt x="1808" y="1089"/>
                    </a:lnTo>
                    <a:lnTo>
                      <a:pt x="1801" y="1109"/>
                    </a:lnTo>
                    <a:lnTo>
                      <a:pt x="1793" y="1129"/>
                    </a:lnTo>
                    <a:lnTo>
                      <a:pt x="1783" y="1147"/>
                    </a:lnTo>
                    <a:lnTo>
                      <a:pt x="1774" y="1167"/>
                    </a:lnTo>
                    <a:lnTo>
                      <a:pt x="1765" y="1185"/>
                    </a:lnTo>
                    <a:lnTo>
                      <a:pt x="1756" y="1205"/>
                    </a:lnTo>
                    <a:lnTo>
                      <a:pt x="1752" y="1208"/>
                    </a:lnTo>
                    <a:lnTo>
                      <a:pt x="1749" y="1208"/>
                    </a:lnTo>
                    <a:lnTo>
                      <a:pt x="1744" y="1206"/>
                    </a:lnTo>
                    <a:lnTo>
                      <a:pt x="1742" y="1202"/>
                    </a:lnTo>
                    <a:lnTo>
                      <a:pt x="1747" y="1190"/>
                    </a:lnTo>
                    <a:lnTo>
                      <a:pt x="1750" y="1176"/>
                    </a:lnTo>
                    <a:lnTo>
                      <a:pt x="1755" y="1163"/>
                    </a:lnTo>
                    <a:lnTo>
                      <a:pt x="1759" y="1149"/>
                    </a:lnTo>
                    <a:lnTo>
                      <a:pt x="1763" y="1136"/>
                    </a:lnTo>
                    <a:lnTo>
                      <a:pt x="1767" y="1123"/>
                    </a:lnTo>
                    <a:lnTo>
                      <a:pt x="1772" y="1109"/>
                    </a:lnTo>
                    <a:lnTo>
                      <a:pt x="1777" y="1096"/>
                    </a:lnTo>
                    <a:lnTo>
                      <a:pt x="1775" y="1095"/>
                    </a:lnTo>
                    <a:lnTo>
                      <a:pt x="1780" y="1087"/>
                    </a:lnTo>
                    <a:lnTo>
                      <a:pt x="1783" y="1079"/>
                    </a:lnTo>
                    <a:lnTo>
                      <a:pt x="1785" y="1070"/>
                    </a:lnTo>
                    <a:lnTo>
                      <a:pt x="1786" y="1062"/>
                    </a:lnTo>
                    <a:lnTo>
                      <a:pt x="1797" y="1042"/>
                    </a:lnTo>
                    <a:lnTo>
                      <a:pt x="1805" y="1021"/>
                    </a:lnTo>
                    <a:lnTo>
                      <a:pt x="1810" y="1000"/>
                    </a:lnTo>
                    <a:lnTo>
                      <a:pt x="1813" y="978"/>
                    </a:lnTo>
                    <a:lnTo>
                      <a:pt x="1817" y="956"/>
                    </a:lnTo>
                    <a:lnTo>
                      <a:pt x="1821" y="934"/>
                    </a:lnTo>
                    <a:lnTo>
                      <a:pt x="1826" y="912"/>
                    </a:lnTo>
                    <a:lnTo>
                      <a:pt x="1834" y="891"/>
                    </a:lnTo>
                    <a:lnTo>
                      <a:pt x="1836" y="891"/>
                    </a:lnTo>
                    <a:lnTo>
                      <a:pt x="1834" y="889"/>
                    </a:lnTo>
                    <a:lnTo>
                      <a:pt x="1841" y="861"/>
                    </a:lnTo>
                    <a:lnTo>
                      <a:pt x="1847" y="834"/>
                    </a:lnTo>
                    <a:lnTo>
                      <a:pt x="1855" y="805"/>
                    </a:lnTo>
                    <a:lnTo>
                      <a:pt x="1862" y="777"/>
                    </a:lnTo>
                    <a:lnTo>
                      <a:pt x="1871" y="749"/>
                    </a:lnTo>
                    <a:lnTo>
                      <a:pt x="1882" y="723"/>
                    </a:lnTo>
                    <a:lnTo>
                      <a:pt x="1896" y="699"/>
                    </a:lnTo>
                    <a:lnTo>
                      <a:pt x="1914" y="676"/>
                    </a:lnTo>
                    <a:lnTo>
                      <a:pt x="1920" y="698"/>
                    </a:lnTo>
                    <a:lnTo>
                      <a:pt x="1916" y="719"/>
                    </a:lnTo>
                    <a:lnTo>
                      <a:pt x="1908" y="743"/>
                    </a:lnTo>
                    <a:lnTo>
                      <a:pt x="1904" y="766"/>
                    </a:lnTo>
                    <a:lnTo>
                      <a:pt x="1910" y="761"/>
                    </a:lnTo>
                    <a:lnTo>
                      <a:pt x="1914" y="753"/>
                    </a:lnTo>
                    <a:lnTo>
                      <a:pt x="1918" y="745"/>
                    </a:lnTo>
                    <a:lnTo>
                      <a:pt x="1926" y="740"/>
                    </a:lnTo>
                    <a:lnTo>
                      <a:pt x="1929" y="726"/>
                    </a:lnTo>
                    <a:lnTo>
                      <a:pt x="1933" y="714"/>
                    </a:lnTo>
                    <a:lnTo>
                      <a:pt x="1939" y="702"/>
                    </a:lnTo>
                    <a:lnTo>
                      <a:pt x="1947" y="691"/>
                    </a:lnTo>
                    <a:lnTo>
                      <a:pt x="1950" y="695"/>
                    </a:lnTo>
                    <a:lnTo>
                      <a:pt x="1954" y="700"/>
                    </a:lnTo>
                    <a:lnTo>
                      <a:pt x="1956" y="706"/>
                    </a:lnTo>
                    <a:lnTo>
                      <a:pt x="1956" y="710"/>
                    </a:lnTo>
                    <a:lnTo>
                      <a:pt x="1961" y="714"/>
                    </a:lnTo>
                    <a:lnTo>
                      <a:pt x="1958" y="734"/>
                    </a:lnTo>
                    <a:lnTo>
                      <a:pt x="1954" y="753"/>
                    </a:lnTo>
                    <a:lnTo>
                      <a:pt x="1950" y="773"/>
                    </a:lnTo>
                    <a:lnTo>
                      <a:pt x="1949" y="792"/>
                    </a:lnTo>
                    <a:lnTo>
                      <a:pt x="1950" y="792"/>
                    </a:lnTo>
                    <a:lnTo>
                      <a:pt x="1954" y="779"/>
                    </a:lnTo>
                    <a:lnTo>
                      <a:pt x="1958" y="768"/>
                    </a:lnTo>
                    <a:lnTo>
                      <a:pt x="1963" y="756"/>
                    </a:lnTo>
                    <a:lnTo>
                      <a:pt x="1967" y="745"/>
                    </a:lnTo>
                    <a:lnTo>
                      <a:pt x="1973" y="736"/>
                    </a:lnTo>
                    <a:lnTo>
                      <a:pt x="1980" y="724"/>
                    </a:lnTo>
                    <a:lnTo>
                      <a:pt x="1986" y="713"/>
                    </a:lnTo>
                    <a:lnTo>
                      <a:pt x="1987" y="700"/>
                    </a:lnTo>
                    <a:lnTo>
                      <a:pt x="1975" y="693"/>
                    </a:lnTo>
                    <a:lnTo>
                      <a:pt x="1962" y="686"/>
                    </a:lnTo>
                    <a:lnTo>
                      <a:pt x="1950" y="678"/>
                    </a:lnTo>
                    <a:lnTo>
                      <a:pt x="1939" y="670"/>
                    </a:lnTo>
                    <a:lnTo>
                      <a:pt x="1927" y="661"/>
                    </a:lnTo>
                    <a:lnTo>
                      <a:pt x="1916" y="651"/>
                    </a:lnTo>
                    <a:lnTo>
                      <a:pt x="1904" y="643"/>
                    </a:lnTo>
                    <a:lnTo>
                      <a:pt x="1893" y="634"/>
                    </a:lnTo>
                    <a:lnTo>
                      <a:pt x="1891" y="628"/>
                    </a:lnTo>
                    <a:lnTo>
                      <a:pt x="1878" y="623"/>
                    </a:lnTo>
                    <a:lnTo>
                      <a:pt x="1866" y="613"/>
                    </a:lnTo>
                    <a:lnTo>
                      <a:pt x="1856" y="603"/>
                    </a:lnTo>
                    <a:lnTo>
                      <a:pt x="1847" y="593"/>
                    </a:lnTo>
                    <a:lnTo>
                      <a:pt x="1838" y="581"/>
                    </a:lnTo>
                    <a:lnTo>
                      <a:pt x="1828" y="570"/>
                    </a:lnTo>
                    <a:lnTo>
                      <a:pt x="1817" y="560"/>
                    </a:lnTo>
                    <a:lnTo>
                      <a:pt x="1805" y="554"/>
                    </a:lnTo>
                    <a:lnTo>
                      <a:pt x="1795" y="535"/>
                    </a:lnTo>
                    <a:lnTo>
                      <a:pt x="1785" y="515"/>
                    </a:lnTo>
                    <a:lnTo>
                      <a:pt x="1773" y="495"/>
                    </a:lnTo>
                    <a:lnTo>
                      <a:pt x="1759" y="473"/>
                    </a:lnTo>
                    <a:lnTo>
                      <a:pt x="1745" y="451"/>
                    </a:lnTo>
                    <a:lnTo>
                      <a:pt x="1729" y="428"/>
                    </a:lnTo>
                    <a:lnTo>
                      <a:pt x="1712" y="404"/>
                    </a:lnTo>
                    <a:lnTo>
                      <a:pt x="1691" y="381"/>
                    </a:lnTo>
                    <a:lnTo>
                      <a:pt x="1669" y="358"/>
                    </a:lnTo>
                    <a:lnTo>
                      <a:pt x="1644" y="336"/>
                    </a:lnTo>
                    <a:lnTo>
                      <a:pt x="1616" y="314"/>
                    </a:lnTo>
                    <a:lnTo>
                      <a:pt x="1587" y="293"/>
                    </a:lnTo>
                    <a:lnTo>
                      <a:pt x="1552" y="273"/>
                    </a:lnTo>
                    <a:lnTo>
                      <a:pt x="1514" y="256"/>
                    </a:lnTo>
                    <a:lnTo>
                      <a:pt x="1473" y="240"/>
                    </a:lnTo>
                    <a:lnTo>
                      <a:pt x="1428" y="226"/>
                    </a:lnTo>
                    <a:lnTo>
                      <a:pt x="1411" y="218"/>
                    </a:lnTo>
                    <a:lnTo>
                      <a:pt x="1394" y="208"/>
                    </a:lnTo>
                    <a:lnTo>
                      <a:pt x="1377" y="195"/>
                    </a:lnTo>
                    <a:lnTo>
                      <a:pt x="1360" y="184"/>
                    </a:lnTo>
                    <a:lnTo>
                      <a:pt x="1345" y="172"/>
                    </a:lnTo>
                    <a:lnTo>
                      <a:pt x="1333" y="163"/>
                    </a:lnTo>
                    <a:lnTo>
                      <a:pt x="1325" y="157"/>
                    </a:lnTo>
                    <a:lnTo>
                      <a:pt x="1322" y="155"/>
                    </a:lnTo>
                    <a:lnTo>
                      <a:pt x="1306" y="143"/>
                    </a:lnTo>
                    <a:lnTo>
                      <a:pt x="1291" y="132"/>
                    </a:lnTo>
                    <a:lnTo>
                      <a:pt x="1276" y="119"/>
                    </a:lnTo>
                    <a:lnTo>
                      <a:pt x="1261" y="106"/>
                    </a:lnTo>
                    <a:lnTo>
                      <a:pt x="1246" y="95"/>
                    </a:lnTo>
                    <a:lnTo>
                      <a:pt x="1231" y="82"/>
                    </a:lnTo>
                    <a:lnTo>
                      <a:pt x="1216" y="69"/>
                    </a:lnTo>
                    <a:lnTo>
                      <a:pt x="1200" y="58"/>
                    </a:lnTo>
                    <a:lnTo>
                      <a:pt x="1183" y="48"/>
                    </a:lnTo>
                    <a:lnTo>
                      <a:pt x="1167" y="37"/>
                    </a:lnTo>
                    <a:lnTo>
                      <a:pt x="1150" y="27"/>
                    </a:lnTo>
                    <a:lnTo>
                      <a:pt x="1133" y="19"/>
                    </a:lnTo>
                    <a:lnTo>
                      <a:pt x="1114" y="12"/>
                    </a:lnTo>
                    <a:lnTo>
                      <a:pt x="1095" y="6"/>
                    </a:lnTo>
                    <a:lnTo>
                      <a:pt x="1074" y="3"/>
                    </a:lnTo>
                    <a:lnTo>
                      <a:pt x="1053" y="0"/>
                    </a:lnTo>
                    <a:lnTo>
                      <a:pt x="1041" y="3"/>
                    </a:lnTo>
                    <a:lnTo>
                      <a:pt x="1028" y="7"/>
                    </a:lnTo>
                    <a:lnTo>
                      <a:pt x="1018" y="14"/>
                    </a:lnTo>
                    <a:lnTo>
                      <a:pt x="1007" y="21"/>
                    </a:lnTo>
                    <a:lnTo>
                      <a:pt x="998" y="29"/>
                    </a:lnTo>
                    <a:lnTo>
                      <a:pt x="991" y="38"/>
                    </a:lnTo>
                    <a:lnTo>
                      <a:pt x="984" y="49"/>
                    </a:lnTo>
                    <a:lnTo>
                      <a:pt x="980" y="59"/>
                    </a:lnTo>
                    <a:lnTo>
                      <a:pt x="982" y="94"/>
                    </a:lnTo>
                    <a:lnTo>
                      <a:pt x="992" y="125"/>
                    </a:lnTo>
                    <a:lnTo>
                      <a:pt x="1010" y="152"/>
                    </a:lnTo>
                    <a:lnTo>
                      <a:pt x="1031" y="177"/>
                    </a:lnTo>
                    <a:lnTo>
                      <a:pt x="1057" y="200"/>
                    </a:lnTo>
                    <a:lnTo>
                      <a:pt x="1084" y="219"/>
                    </a:lnTo>
                    <a:lnTo>
                      <a:pt x="1113" y="238"/>
                    </a:lnTo>
                    <a:lnTo>
                      <a:pt x="1141" y="255"/>
                    </a:lnTo>
                    <a:lnTo>
                      <a:pt x="1148" y="260"/>
                    </a:lnTo>
                    <a:lnTo>
                      <a:pt x="1155" y="263"/>
                    </a:lnTo>
                    <a:lnTo>
                      <a:pt x="1163" y="267"/>
                    </a:lnTo>
                    <a:lnTo>
                      <a:pt x="1170" y="270"/>
                    </a:lnTo>
                    <a:lnTo>
                      <a:pt x="1177" y="273"/>
                    </a:lnTo>
                    <a:lnTo>
                      <a:pt x="1183" y="278"/>
                    </a:lnTo>
                    <a:lnTo>
                      <a:pt x="1188" y="284"/>
                    </a:lnTo>
                    <a:lnTo>
                      <a:pt x="1190" y="292"/>
                    </a:lnTo>
                    <a:lnTo>
                      <a:pt x="1185" y="294"/>
                    </a:lnTo>
                    <a:lnTo>
                      <a:pt x="1172" y="299"/>
                    </a:lnTo>
                    <a:lnTo>
                      <a:pt x="1155" y="305"/>
                    </a:lnTo>
                    <a:lnTo>
                      <a:pt x="1134" y="310"/>
                    </a:lnTo>
                    <a:lnTo>
                      <a:pt x="1114" y="316"/>
                    </a:lnTo>
                    <a:lnTo>
                      <a:pt x="1097" y="322"/>
                    </a:lnTo>
                    <a:lnTo>
                      <a:pt x="1086" y="325"/>
                    </a:lnTo>
                    <a:lnTo>
                      <a:pt x="1081" y="326"/>
                    </a:lnTo>
                    <a:lnTo>
                      <a:pt x="1010" y="332"/>
                    </a:lnTo>
                    <a:lnTo>
                      <a:pt x="975" y="336"/>
                    </a:lnTo>
                    <a:lnTo>
                      <a:pt x="942" y="337"/>
                    </a:lnTo>
                    <a:lnTo>
                      <a:pt x="907" y="337"/>
                    </a:lnTo>
                    <a:lnTo>
                      <a:pt x="874" y="336"/>
                    </a:lnTo>
                    <a:lnTo>
                      <a:pt x="839" y="333"/>
                    </a:lnTo>
                    <a:lnTo>
                      <a:pt x="806" y="330"/>
                    </a:lnTo>
                    <a:lnTo>
                      <a:pt x="772" y="326"/>
                    </a:lnTo>
                    <a:lnTo>
                      <a:pt x="738" y="323"/>
                    </a:lnTo>
                    <a:lnTo>
                      <a:pt x="704" y="320"/>
                    </a:lnTo>
                    <a:lnTo>
                      <a:pt x="671" y="315"/>
                    </a:lnTo>
                    <a:lnTo>
                      <a:pt x="638" y="311"/>
                    </a:lnTo>
                    <a:lnTo>
                      <a:pt x="604" y="308"/>
                    </a:lnTo>
                    <a:lnTo>
                      <a:pt x="571" y="306"/>
                    </a:lnTo>
                    <a:lnTo>
                      <a:pt x="536" y="305"/>
                    </a:lnTo>
                    <a:lnTo>
                      <a:pt x="503" y="303"/>
                    </a:lnTo>
                    <a:lnTo>
                      <a:pt x="469" y="305"/>
                    </a:lnTo>
                    <a:lnTo>
                      <a:pt x="457" y="306"/>
                    </a:lnTo>
                    <a:lnTo>
                      <a:pt x="444" y="307"/>
                    </a:lnTo>
                    <a:lnTo>
                      <a:pt x="431" y="307"/>
                    </a:lnTo>
                    <a:lnTo>
                      <a:pt x="419" y="307"/>
                    </a:lnTo>
                    <a:lnTo>
                      <a:pt x="405" y="307"/>
                    </a:lnTo>
                    <a:lnTo>
                      <a:pt x="392" y="307"/>
                    </a:lnTo>
                    <a:lnTo>
                      <a:pt x="379" y="306"/>
                    </a:lnTo>
                    <a:lnTo>
                      <a:pt x="366" y="306"/>
                    </a:lnTo>
                    <a:lnTo>
                      <a:pt x="352" y="306"/>
                    </a:lnTo>
                    <a:lnTo>
                      <a:pt x="339" y="307"/>
                    </a:lnTo>
                    <a:lnTo>
                      <a:pt x="326" y="307"/>
                    </a:lnTo>
                    <a:lnTo>
                      <a:pt x="313" y="309"/>
                    </a:lnTo>
                    <a:lnTo>
                      <a:pt x="300" y="310"/>
                    </a:lnTo>
                    <a:lnTo>
                      <a:pt x="288" y="313"/>
                    </a:lnTo>
                    <a:lnTo>
                      <a:pt x="275" y="316"/>
                    </a:lnTo>
                    <a:lnTo>
                      <a:pt x="263" y="321"/>
                    </a:lnTo>
                    <a:lnTo>
                      <a:pt x="252" y="326"/>
                    </a:lnTo>
                    <a:lnTo>
                      <a:pt x="241" y="335"/>
                    </a:lnTo>
                    <a:lnTo>
                      <a:pt x="233" y="343"/>
                    </a:lnTo>
                    <a:lnTo>
                      <a:pt x="226" y="353"/>
                    </a:lnTo>
                    <a:lnTo>
                      <a:pt x="221" y="364"/>
                    </a:lnTo>
                    <a:lnTo>
                      <a:pt x="217" y="376"/>
                    </a:lnTo>
                    <a:lnTo>
                      <a:pt x="215" y="386"/>
                    </a:lnTo>
                    <a:lnTo>
                      <a:pt x="214" y="398"/>
                    </a:lnTo>
                    <a:lnTo>
                      <a:pt x="209" y="397"/>
                    </a:lnTo>
                    <a:lnTo>
                      <a:pt x="206" y="396"/>
                    </a:lnTo>
                    <a:lnTo>
                      <a:pt x="201" y="393"/>
                    </a:lnTo>
                    <a:lnTo>
                      <a:pt x="197" y="392"/>
                    </a:lnTo>
                    <a:lnTo>
                      <a:pt x="192" y="391"/>
                    </a:lnTo>
                    <a:lnTo>
                      <a:pt x="188" y="390"/>
                    </a:lnTo>
                    <a:lnTo>
                      <a:pt x="184" y="390"/>
                    </a:lnTo>
                    <a:lnTo>
                      <a:pt x="179" y="390"/>
                    </a:lnTo>
                    <a:lnTo>
                      <a:pt x="161" y="392"/>
                    </a:lnTo>
                    <a:lnTo>
                      <a:pt x="141" y="394"/>
                    </a:lnTo>
                    <a:lnTo>
                      <a:pt x="122" y="397"/>
                    </a:lnTo>
                    <a:lnTo>
                      <a:pt x="103" y="401"/>
                    </a:lnTo>
                    <a:lnTo>
                      <a:pt x="85" y="407"/>
                    </a:lnTo>
                    <a:lnTo>
                      <a:pt x="69" y="416"/>
                    </a:lnTo>
                    <a:lnTo>
                      <a:pt x="55" y="429"/>
                    </a:lnTo>
                    <a:lnTo>
                      <a:pt x="43" y="446"/>
                    </a:lnTo>
                    <a:lnTo>
                      <a:pt x="42" y="458"/>
                    </a:lnTo>
                    <a:lnTo>
                      <a:pt x="40" y="468"/>
                    </a:lnTo>
                    <a:lnTo>
                      <a:pt x="39" y="479"/>
                    </a:lnTo>
                    <a:lnTo>
                      <a:pt x="43" y="488"/>
                    </a:lnTo>
                    <a:lnTo>
                      <a:pt x="38" y="491"/>
                    </a:lnTo>
                    <a:lnTo>
                      <a:pt x="33" y="495"/>
                    </a:lnTo>
                    <a:lnTo>
                      <a:pt x="27" y="498"/>
                    </a:lnTo>
                    <a:lnTo>
                      <a:pt x="23" y="503"/>
                    </a:lnTo>
                    <a:lnTo>
                      <a:pt x="18" y="507"/>
                    </a:lnTo>
                    <a:lnTo>
                      <a:pt x="13" y="512"/>
                    </a:lnTo>
                    <a:lnTo>
                      <a:pt x="10" y="517"/>
                    </a:lnTo>
                    <a:lnTo>
                      <a:pt x="7" y="522"/>
                    </a:lnTo>
                    <a:lnTo>
                      <a:pt x="4" y="527"/>
                    </a:lnTo>
                    <a:lnTo>
                      <a:pt x="3" y="533"/>
                    </a:lnTo>
                    <a:lnTo>
                      <a:pt x="2" y="540"/>
                    </a:lnTo>
                    <a:lnTo>
                      <a:pt x="0" y="544"/>
                    </a:lnTo>
                    <a:lnTo>
                      <a:pt x="4" y="563"/>
                    </a:lnTo>
                    <a:lnTo>
                      <a:pt x="11" y="579"/>
                    </a:lnTo>
                    <a:lnTo>
                      <a:pt x="20" y="592"/>
                    </a:lnTo>
                    <a:lnTo>
                      <a:pt x="31" y="604"/>
                    </a:lnTo>
                    <a:lnTo>
                      <a:pt x="42" y="613"/>
                    </a:lnTo>
                    <a:lnTo>
                      <a:pt x="56" y="623"/>
                    </a:lnTo>
                    <a:lnTo>
                      <a:pt x="70" y="630"/>
                    </a:lnTo>
                    <a:lnTo>
                      <a:pt x="85" y="637"/>
                    </a:lnTo>
                    <a:lnTo>
                      <a:pt x="101" y="642"/>
                    </a:lnTo>
                    <a:lnTo>
                      <a:pt x="117" y="648"/>
                    </a:lnTo>
                    <a:lnTo>
                      <a:pt x="132" y="655"/>
                    </a:lnTo>
                    <a:lnTo>
                      <a:pt x="148" y="661"/>
                    </a:lnTo>
                    <a:lnTo>
                      <a:pt x="164" y="668"/>
                    </a:lnTo>
                    <a:lnTo>
                      <a:pt x="179" y="676"/>
                    </a:lnTo>
                    <a:lnTo>
                      <a:pt x="193" y="684"/>
                    </a:lnTo>
                    <a:lnTo>
                      <a:pt x="206" y="694"/>
                    </a:lnTo>
                    <a:lnTo>
                      <a:pt x="207" y="716"/>
                    </a:lnTo>
                    <a:lnTo>
                      <a:pt x="210" y="737"/>
                    </a:lnTo>
                    <a:lnTo>
                      <a:pt x="218" y="755"/>
                    </a:lnTo>
                    <a:lnTo>
                      <a:pt x="233" y="771"/>
                    </a:lnTo>
                    <a:lnTo>
                      <a:pt x="247" y="775"/>
                    </a:lnTo>
                    <a:lnTo>
                      <a:pt x="261" y="779"/>
                    </a:lnTo>
                    <a:lnTo>
                      <a:pt x="274" y="785"/>
                    </a:lnTo>
                    <a:lnTo>
                      <a:pt x="286" y="792"/>
                    </a:lnTo>
                    <a:lnTo>
                      <a:pt x="299" y="799"/>
                    </a:lnTo>
                    <a:lnTo>
                      <a:pt x="311" y="807"/>
                    </a:lnTo>
                    <a:lnTo>
                      <a:pt x="322" y="815"/>
                    </a:lnTo>
                    <a:lnTo>
                      <a:pt x="334" y="823"/>
                    </a:lnTo>
                    <a:lnTo>
                      <a:pt x="343" y="826"/>
                    </a:lnTo>
                    <a:lnTo>
                      <a:pt x="351" y="829"/>
                    </a:lnTo>
                    <a:lnTo>
                      <a:pt x="360" y="835"/>
                    </a:lnTo>
                    <a:lnTo>
                      <a:pt x="368" y="842"/>
                    </a:lnTo>
                    <a:lnTo>
                      <a:pt x="376" y="849"/>
                    </a:lnTo>
                    <a:lnTo>
                      <a:pt x="384" y="855"/>
                    </a:lnTo>
                    <a:lnTo>
                      <a:pt x="392" y="861"/>
                    </a:lnTo>
                    <a:lnTo>
                      <a:pt x="399" y="866"/>
                    </a:lnTo>
                    <a:lnTo>
                      <a:pt x="413" y="879"/>
                    </a:lnTo>
                    <a:lnTo>
                      <a:pt x="428" y="889"/>
                    </a:lnTo>
                    <a:lnTo>
                      <a:pt x="445" y="897"/>
                    </a:lnTo>
                    <a:lnTo>
                      <a:pt x="463" y="904"/>
                    </a:lnTo>
                    <a:lnTo>
                      <a:pt x="480" y="910"/>
                    </a:lnTo>
                    <a:lnTo>
                      <a:pt x="498" y="915"/>
                    </a:lnTo>
                    <a:lnTo>
                      <a:pt x="514" y="923"/>
                    </a:lnTo>
                    <a:lnTo>
                      <a:pt x="529" y="932"/>
                    </a:lnTo>
                    <a:lnTo>
                      <a:pt x="541" y="934"/>
                    </a:lnTo>
                    <a:lnTo>
                      <a:pt x="551" y="940"/>
                    </a:lnTo>
                    <a:lnTo>
                      <a:pt x="562" y="945"/>
                    </a:lnTo>
                    <a:lnTo>
                      <a:pt x="571" y="952"/>
                    </a:lnTo>
                    <a:lnTo>
                      <a:pt x="581" y="959"/>
                    </a:lnTo>
                    <a:lnTo>
                      <a:pt x="592" y="966"/>
                    </a:lnTo>
                    <a:lnTo>
                      <a:pt x="602" y="972"/>
                    </a:lnTo>
                    <a:lnTo>
                      <a:pt x="612" y="977"/>
                    </a:lnTo>
                    <a:lnTo>
                      <a:pt x="627" y="987"/>
                    </a:lnTo>
                    <a:lnTo>
                      <a:pt x="643" y="996"/>
                    </a:lnTo>
                    <a:lnTo>
                      <a:pt x="661" y="1003"/>
                    </a:lnTo>
                    <a:lnTo>
                      <a:pt x="678" y="1010"/>
                    </a:lnTo>
                    <a:lnTo>
                      <a:pt x="695" y="1015"/>
                    </a:lnTo>
                    <a:lnTo>
                      <a:pt x="712" y="1020"/>
                    </a:lnTo>
                    <a:lnTo>
                      <a:pt x="731" y="1025"/>
                    </a:lnTo>
                    <a:lnTo>
                      <a:pt x="748" y="1031"/>
                    </a:lnTo>
                    <a:lnTo>
                      <a:pt x="769" y="1033"/>
                    </a:lnTo>
                    <a:lnTo>
                      <a:pt x="791" y="1035"/>
                    </a:lnTo>
                    <a:lnTo>
                      <a:pt x="811" y="1038"/>
                    </a:lnTo>
                    <a:lnTo>
                      <a:pt x="833" y="1040"/>
                    </a:lnTo>
                    <a:lnTo>
                      <a:pt x="854" y="1042"/>
                    </a:lnTo>
                    <a:lnTo>
                      <a:pt x="876" y="1045"/>
                    </a:lnTo>
                    <a:lnTo>
                      <a:pt x="897" y="1047"/>
                    </a:lnTo>
                    <a:lnTo>
                      <a:pt x="917" y="1049"/>
                    </a:lnTo>
                    <a:lnTo>
                      <a:pt x="939" y="1053"/>
                    </a:lnTo>
                    <a:lnTo>
                      <a:pt x="960" y="1055"/>
                    </a:lnTo>
                    <a:lnTo>
                      <a:pt x="981" y="1058"/>
                    </a:lnTo>
                    <a:lnTo>
                      <a:pt x="1002" y="1062"/>
                    </a:lnTo>
                    <a:lnTo>
                      <a:pt x="1022" y="1066"/>
                    </a:lnTo>
                    <a:lnTo>
                      <a:pt x="1043" y="1071"/>
                    </a:lnTo>
                    <a:lnTo>
                      <a:pt x="1063" y="1077"/>
                    </a:lnTo>
                    <a:lnTo>
                      <a:pt x="1083" y="1083"/>
                    </a:lnTo>
                    <a:lnTo>
                      <a:pt x="1089" y="1086"/>
                    </a:lnTo>
                    <a:lnTo>
                      <a:pt x="1095" y="1088"/>
                    </a:lnTo>
                    <a:lnTo>
                      <a:pt x="1101" y="1089"/>
                    </a:lnTo>
                    <a:lnTo>
                      <a:pt x="1107" y="1087"/>
                    </a:lnTo>
                    <a:lnTo>
                      <a:pt x="1124" y="1089"/>
                    </a:lnTo>
                    <a:lnTo>
                      <a:pt x="1141" y="1092"/>
                    </a:lnTo>
                    <a:lnTo>
                      <a:pt x="1157" y="1095"/>
                    </a:lnTo>
                    <a:lnTo>
                      <a:pt x="1173" y="1099"/>
                    </a:lnTo>
                    <a:lnTo>
                      <a:pt x="1189" y="1102"/>
                    </a:lnTo>
                    <a:lnTo>
                      <a:pt x="1206" y="1106"/>
                    </a:lnTo>
                    <a:lnTo>
                      <a:pt x="1223" y="1109"/>
                    </a:lnTo>
                    <a:lnTo>
                      <a:pt x="1239" y="1113"/>
                    </a:lnTo>
                    <a:lnTo>
                      <a:pt x="1255" y="1116"/>
                    </a:lnTo>
                    <a:lnTo>
                      <a:pt x="1271" y="1118"/>
                    </a:lnTo>
                    <a:lnTo>
                      <a:pt x="1288" y="1122"/>
                    </a:lnTo>
                    <a:lnTo>
                      <a:pt x="1304" y="1124"/>
                    </a:lnTo>
                    <a:lnTo>
                      <a:pt x="1322" y="1126"/>
                    </a:lnTo>
                    <a:lnTo>
                      <a:pt x="1338" y="1129"/>
                    </a:lnTo>
                    <a:lnTo>
                      <a:pt x="1355" y="1130"/>
                    </a:lnTo>
                    <a:lnTo>
                      <a:pt x="1372" y="1130"/>
                    </a:lnTo>
                    <a:lnTo>
                      <a:pt x="1376" y="1132"/>
                    </a:lnTo>
                    <a:lnTo>
                      <a:pt x="1380" y="1134"/>
                    </a:lnTo>
                    <a:lnTo>
                      <a:pt x="1385" y="1136"/>
                    </a:lnTo>
                    <a:lnTo>
                      <a:pt x="1390" y="1137"/>
                    </a:lnTo>
                    <a:lnTo>
                      <a:pt x="1394" y="1137"/>
                    </a:lnTo>
                    <a:lnTo>
                      <a:pt x="1400" y="1137"/>
                    </a:lnTo>
                    <a:lnTo>
                      <a:pt x="1405" y="1137"/>
                    </a:lnTo>
                    <a:lnTo>
                      <a:pt x="1409" y="1137"/>
                    </a:lnTo>
                    <a:lnTo>
                      <a:pt x="1416" y="1138"/>
                    </a:lnTo>
                    <a:lnTo>
                      <a:pt x="1422" y="1140"/>
                    </a:lnTo>
                    <a:lnTo>
                      <a:pt x="1429" y="1141"/>
                    </a:lnTo>
                    <a:lnTo>
                      <a:pt x="1433" y="1139"/>
                    </a:lnTo>
                    <a:lnTo>
                      <a:pt x="1441" y="1139"/>
                    </a:lnTo>
                    <a:lnTo>
                      <a:pt x="1451" y="1138"/>
                    </a:lnTo>
                    <a:lnTo>
                      <a:pt x="1459" y="1140"/>
                    </a:lnTo>
                    <a:lnTo>
                      <a:pt x="1463" y="1145"/>
                    </a:lnTo>
                    <a:lnTo>
                      <a:pt x="1471" y="1146"/>
                    </a:lnTo>
                    <a:lnTo>
                      <a:pt x="1478" y="1146"/>
                    </a:lnTo>
                    <a:lnTo>
                      <a:pt x="1486" y="1146"/>
                    </a:lnTo>
                    <a:lnTo>
                      <a:pt x="1493" y="1146"/>
                    </a:lnTo>
                    <a:lnTo>
                      <a:pt x="1501" y="1147"/>
                    </a:lnTo>
                    <a:lnTo>
                      <a:pt x="1508" y="1148"/>
                    </a:lnTo>
                    <a:lnTo>
                      <a:pt x="1516" y="1149"/>
                    </a:lnTo>
                    <a:lnTo>
                      <a:pt x="1523" y="1153"/>
                    </a:lnTo>
                    <a:lnTo>
                      <a:pt x="1538" y="1156"/>
                    </a:lnTo>
                    <a:lnTo>
                      <a:pt x="1554" y="1160"/>
                    </a:lnTo>
                    <a:lnTo>
                      <a:pt x="1569" y="1162"/>
                    </a:lnTo>
                    <a:lnTo>
                      <a:pt x="1585" y="1166"/>
                    </a:lnTo>
                    <a:lnTo>
                      <a:pt x="1600" y="1168"/>
                    </a:lnTo>
                    <a:lnTo>
                      <a:pt x="1615" y="1171"/>
                    </a:lnTo>
                    <a:lnTo>
                      <a:pt x="1630" y="1176"/>
                    </a:lnTo>
                    <a:lnTo>
                      <a:pt x="1645" y="1182"/>
                    </a:lnTo>
                    <a:lnTo>
                      <a:pt x="1659" y="1187"/>
                    </a:lnTo>
                    <a:lnTo>
                      <a:pt x="1673" y="1194"/>
                    </a:lnTo>
                    <a:lnTo>
                      <a:pt x="1687" y="1200"/>
                    </a:lnTo>
                    <a:lnTo>
                      <a:pt x="1701" y="1207"/>
                    </a:lnTo>
                    <a:lnTo>
                      <a:pt x="1713" y="1214"/>
                    </a:lnTo>
                    <a:lnTo>
                      <a:pt x="1727" y="1221"/>
                    </a:lnTo>
                    <a:lnTo>
                      <a:pt x="1741" y="1229"/>
                    </a:lnTo>
                    <a:lnTo>
                      <a:pt x="1755" y="1236"/>
                    </a:lnTo>
                    <a:lnTo>
                      <a:pt x="1767" y="1244"/>
                    </a:lnTo>
                    <a:lnTo>
                      <a:pt x="1781" y="1252"/>
                    </a:lnTo>
                    <a:lnTo>
                      <a:pt x="1794" y="1260"/>
                    </a:lnTo>
                    <a:lnTo>
                      <a:pt x="1808" y="1268"/>
                    </a:lnTo>
                    <a:lnTo>
                      <a:pt x="1820" y="1276"/>
                    </a:lnTo>
                    <a:lnTo>
                      <a:pt x="1833" y="1284"/>
                    </a:lnTo>
                    <a:lnTo>
                      <a:pt x="1847" y="1293"/>
                    </a:lnTo>
                    <a:lnTo>
                      <a:pt x="1859" y="1302"/>
                    </a:lnTo>
                    <a:lnTo>
                      <a:pt x="1867" y="1307"/>
                    </a:lnTo>
                    <a:lnTo>
                      <a:pt x="1878" y="1311"/>
                    </a:lnTo>
                    <a:lnTo>
                      <a:pt x="1886" y="1315"/>
                    </a:lnTo>
                    <a:lnTo>
                      <a:pt x="1893" y="1323"/>
                    </a:lnTo>
                    <a:lnTo>
                      <a:pt x="1902" y="1325"/>
                    </a:lnTo>
                    <a:lnTo>
                      <a:pt x="1910" y="1328"/>
                    </a:lnTo>
                    <a:lnTo>
                      <a:pt x="1917" y="1334"/>
                    </a:lnTo>
                    <a:lnTo>
                      <a:pt x="1925" y="1341"/>
                    </a:lnTo>
                    <a:lnTo>
                      <a:pt x="1931" y="1348"/>
                    </a:lnTo>
                    <a:lnTo>
                      <a:pt x="1938" y="1355"/>
                    </a:lnTo>
                    <a:lnTo>
                      <a:pt x="1946" y="1360"/>
                    </a:lnTo>
                    <a:lnTo>
                      <a:pt x="1953" y="1365"/>
                    </a:lnTo>
                    <a:lnTo>
                      <a:pt x="1954" y="1352"/>
                    </a:lnTo>
                    <a:lnTo>
                      <a:pt x="1956" y="1338"/>
                    </a:lnTo>
                    <a:lnTo>
                      <a:pt x="1961" y="1326"/>
                    </a:lnTo>
                    <a:lnTo>
                      <a:pt x="1967" y="1313"/>
                    </a:lnTo>
                    <a:lnTo>
                      <a:pt x="1972" y="1283"/>
                    </a:lnTo>
                    <a:lnTo>
                      <a:pt x="1979" y="1254"/>
                    </a:lnTo>
                    <a:lnTo>
                      <a:pt x="1987" y="1225"/>
                    </a:lnTo>
                    <a:lnTo>
                      <a:pt x="1996" y="1197"/>
                    </a:lnTo>
                    <a:lnTo>
                      <a:pt x="2006" y="1168"/>
                    </a:lnTo>
                    <a:lnTo>
                      <a:pt x="2015" y="1139"/>
                    </a:lnTo>
                    <a:lnTo>
                      <a:pt x="2023" y="1110"/>
                    </a:lnTo>
                    <a:lnTo>
                      <a:pt x="2030" y="1081"/>
                    </a:lnTo>
                    <a:lnTo>
                      <a:pt x="2022" y="1092"/>
                    </a:lnTo>
                    <a:lnTo>
                      <a:pt x="2017" y="1104"/>
                    </a:lnTo>
                    <a:lnTo>
                      <a:pt x="2013" y="1118"/>
                    </a:lnTo>
                    <a:lnTo>
                      <a:pt x="2003" y="11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59" name="Freeform 143"/>
              <p:cNvSpPr>
                <a:spLocks noChangeAspect="1"/>
              </p:cNvSpPr>
              <p:nvPr/>
            </p:nvSpPr>
            <p:spPr bwMode="auto">
              <a:xfrm>
                <a:off x="2338" y="2273"/>
                <a:ext cx="870" cy="461"/>
              </a:xfrm>
              <a:custGeom>
                <a:avLst/>
                <a:gdLst>
                  <a:gd name="T0" fmla="*/ 1597 w 1740"/>
                  <a:gd name="T1" fmla="*/ 645 h 921"/>
                  <a:gd name="T2" fmla="*/ 1731 w 1740"/>
                  <a:gd name="T3" fmla="*/ 383 h 921"/>
                  <a:gd name="T4" fmla="*/ 1541 w 1740"/>
                  <a:gd name="T5" fmla="*/ 900 h 921"/>
                  <a:gd name="T6" fmla="*/ 1534 w 1740"/>
                  <a:gd name="T7" fmla="*/ 831 h 921"/>
                  <a:gd name="T8" fmla="*/ 1524 w 1740"/>
                  <a:gd name="T9" fmla="*/ 701 h 921"/>
                  <a:gd name="T10" fmla="*/ 1470 w 1740"/>
                  <a:gd name="T11" fmla="*/ 687 h 921"/>
                  <a:gd name="T12" fmla="*/ 1384 w 1740"/>
                  <a:gd name="T13" fmla="*/ 892 h 921"/>
                  <a:gd name="T14" fmla="*/ 1344 w 1740"/>
                  <a:gd name="T15" fmla="*/ 817 h 921"/>
                  <a:gd name="T16" fmla="*/ 1345 w 1740"/>
                  <a:gd name="T17" fmla="*/ 699 h 921"/>
                  <a:gd name="T18" fmla="*/ 1272 w 1740"/>
                  <a:gd name="T19" fmla="*/ 782 h 921"/>
                  <a:gd name="T20" fmla="*/ 1222 w 1740"/>
                  <a:gd name="T21" fmla="*/ 802 h 921"/>
                  <a:gd name="T22" fmla="*/ 1171 w 1740"/>
                  <a:gd name="T23" fmla="*/ 794 h 921"/>
                  <a:gd name="T24" fmla="*/ 1133 w 1740"/>
                  <a:gd name="T25" fmla="*/ 782 h 921"/>
                  <a:gd name="T26" fmla="*/ 1120 w 1740"/>
                  <a:gd name="T27" fmla="*/ 670 h 921"/>
                  <a:gd name="T28" fmla="*/ 1067 w 1740"/>
                  <a:gd name="T29" fmla="*/ 778 h 921"/>
                  <a:gd name="T30" fmla="*/ 1025 w 1740"/>
                  <a:gd name="T31" fmla="*/ 696 h 921"/>
                  <a:gd name="T32" fmla="*/ 963 w 1740"/>
                  <a:gd name="T33" fmla="*/ 700 h 921"/>
                  <a:gd name="T34" fmla="*/ 917 w 1740"/>
                  <a:gd name="T35" fmla="*/ 693 h 921"/>
                  <a:gd name="T36" fmla="*/ 900 w 1740"/>
                  <a:gd name="T37" fmla="*/ 549 h 921"/>
                  <a:gd name="T38" fmla="*/ 811 w 1740"/>
                  <a:gd name="T39" fmla="*/ 545 h 921"/>
                  <a:gd name="T40" fmla="*/ 722 w 1740"/>
                  <a:gd name="T41" fmla="*/ 541 h 921"/>
                  <a:gd name="T42" fmla="*/ 643 w 1740"/>
                  <a:gd name="T43" fmla="*/ 503 h 921"/>
                  <a:gd name="T44" fmla="*/ 554 w 1740"/>
                  <a:gd name="T45" fmla="*/ 491 h 921"/>
                  <a:gd name="T46" fmla="*/ 479 w 1740"/>
                  <a:gd name="T47" fmla="*/ 438 h 921"/>
                  <a:gd name="T48" fmla="*/ 419 w 1740"/>
                  <a:gd name="T49" fmla="*/ 434 h 921"/>
                  <a:gd name="T50" fmla="*/ 347 w 1740"/>
                  <a:gd name="T51" fmla="*/ 441 h 921"/>
                  <a:gd name="T52" fmla="*/ 286 w 1740"/>
                  <a:gd name="T53" fmla="*/ 447 h 921"/>
                  <a:gd name="T54" fmla="*/ 242 w 1740"/>
                  <a:gd name="T55" fmla="*/ 356 h 921"/>
                  <a:gd name="T56" fmla="*/ 161 w 1740"/>
                  <a:gd name="T57" fmla="*/ 433 h 921"/>
                  <a:gd name="T58" fmla="*/ 114 w 1740"/>
                  <a:gd name="T59" fmla="*/ 351 h 921"/>
                  <a:gd name="T60" fmla="*/ 37 w 1740"/>
                  <a:gd name="T61" fmla="*/ 361 h 921"/>
                  <a:gd name="T62" fmla="*/ 67 w 1740"/>
                  <a:gd name="T63" fmla="*/ 301 h 921"/>
                  <a:gd name="T64" fmla="*/ 412 w 1740"/>
                  <a:gd name="T65" fmla="*/ 381 h 921"/>
                  <a:gd name="T66" fmla="*/ 713 w 1740"/>
                  <a:gd name="T67" fmla="*/ 429 h 921"/>
                  <a:gd name="T68" fmla="*/ 644 w 1740"/>
                  <a:gd name="T69" fmla="*/ 415 h 921"/>
                  <a:gd name="T70" fmla="*/ 544 w 1740"/>
                  <a:gd name="T71" fmla="*/ 398 h 921"/>
                  <a:gd name="T72" fmla="*/ 476 w 1740"/>
                  <a:gd name="T73" fmla="*/ 317 h 921"/>
                  <a:gd name="T74" fmla="*/ 388 w 1740"/>
                  <a:gd name="T75" fmla="*/ 340 h 921"/>
                  <a:gd name="T76" fmla="*/ 327 w 1740"/>
                  <a:gd name="T77" fmla="*/ 301 h 921"/>
                  <a:gd name="T78" fmla="*/ 273 w 1740"/>
                  <a:gd name="T79" fmla="*/ 245 h 921"/>
                  <a:gd name="T80" fmla="*/ 205 w 1740"/>
                  <a:gd name="T81" fmla="*/ 271 h 921"/>
                  <a:gd name="T82" fmla="*/ 143 w 1740"/>
                  <a:gd name="T83" fmla="*/ 270 h 921"/>
                  <a:gd name="T84" fmla="*/ 54 w 1740"/>
                  <a:gd name="T85" fmla="*/ 283 h 921"/>
                  <a:gd name="T86" fmla="*/ 326 w 1740"/>
                  <a:gd name="T87" fmla="*/ 234 h 921"/>
                  <a:gd name="T88" fmla="*/ 644 w 1740"/>
                  <a:gd name="T89" fmla="*/ 294 h 921"/>
                  <a:gd name="T90" fmla="*/ 735 w 1740"/>
                  <a:gd name="T91" fmla="*/ 177 h 921"/>
                  <a:gd name="T92" fmla="*/ 652 w 1740"/>
                  <a:gd name="T93" fmla="*/ 247 h 921"/>
                  <a:gd name="T94" fmla="*/ 570 w 1740"/>
                  <a:gd name="T95" fmla="*/ 234 h 921"/>
                  <a:gd name="T96" fmla="*/ 512 w 1740"/>
                  <a:gd name="T97" fmla="*/ 240 h 921"/>
                  <a:gd name="T98" fmla="*/ 470 w 1740"/>
                  <a:gd name="T99" fmla="*/ 196 h 921"/>
                  <a:gd name="T100" fmla="*/ 415 w 1740"/>
                  <a:gd name="T101" fmla="*/ 219 h 921"/>
                  <a:gd name="T102" fmla="*/ 361 w 1740"/>
                  <a:gd name="T103" fmla="*/ 164 h 921"/>
                  <a:gd name="T104" fmla="*/ 280 w 1740"/>
                  <a:gd name="T105" fmla="*/ 163 h 921"/>
                  <a:gd name="T106" fmla="*/ 229 w 1740"/>
                  <a:gd name="T107" fmla="*/ 158 h 921"/>
                  <a:gd name="T108" fmla="*/ 493 w 1740"/>
                  <a:gd name="T109" fmla="*/ 120 h 921"/>
                  <a:gd name="T110" fmla="*/ 919 w 1740"/>
                  <a:gd name="T111" fmla="*/ 149 h 921"/>
                  <a:gd name="T112" fmla="*/ 1011 w 1740"/>
                  <a:gd name="T113" fmla="*/ 140 h 921"/>
                  <a:gd name="T114" fmla="*/ 1059 w 1740"/>
                  <a:gd name="T115" fmla="*/ 190 h 921"/>
                  <a:gd name="T116" fmla="*/ 1088 w 1740"/>
                  <a:gd name="T117" fmla="*/ 231 h 921"/>
                  <a:gd name="T118" fmla="*/ 1125 w 1740"/>
                  <a:gd name="T119" fmla="*/ 239 h 921"/>
                  <a:gd name="T120" fmla="*/ 1146 w 1740"/>
                  <a:gd name="T121" fmla="*/ 243 h 921"/>
                  <a:gd name="T122" fmla="*/ 1413 w 1740"/>
                  <a:gd name="T123" fmla="*/ 53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0" h="921">
                    <a:moveTo>
                      <a:pt x="1696" y="285"/>
                    </a:moveTo>
                    <a:lnTo>
                      <a:pt x="1694" y="305"/>
                    </a:lnTo>
                    <a:lnTo>
                      <a:pt x="1691" y="325"/>
                    </a:lnTo>
                    <a:lnTo>
                      <a:pt x="1687" y="347"/>
                    </a:lnTo>
                    <a:lnTo>
                      <a:pt x="1683" y="368"/>
                    </a:lnTo>
                    <a:lnTo>
                      <a:pt x="1678" y="390"/>
                    </a:lnTo>
                    <a:lnTo>
                      <a:pt x="1672" y="409"/>
                    </a:lnTo>
                    <a:lnTo>
                      <a:pt x="1667" y="429"/>
                    </a:lnTo>
                    <a:lnTo>
                      <a:pt x="1660" y="447"/>
                    </a:lnTo>
                    <a:lnTo>
                      <a:pt x="1652" y="464"/>
                    </a:lnTo>
                    <a:lnTo>
                      <a:pt x="1640" y="490"/>
                    </a:lnTo>
                    <a:lnTo>
                      <a:pt x="1626" y="525"/>
                    </a:lnTo>
                    <a:lnTo>
                      <a:pt x="1611" y="565"/>
                    </a:lnTo>
                    <a:lnTo>
                      <a:pt x="1596" y="608"/>
                    </a:lnTo>
                    <a:lnTo>
                      <a:pt x="1585" y="649"/>
                    </a:lnTo>
                    <a:lnTo>
                      <a:pt x="1576" y="686"/>
                    </a:lnTo>
                    <a:lnTo>
                      <a:pt x="1572" y="716"/>
                    </a:lnTo>
                    <a:lnTo>
                      <a:pt x="1581" y="700"/>
                    </a:lnTo>
                    <a:lnTo>
                      <a:pt x="1588" y="681"/>
                    </a:lnTo>
                    <a:lnTo>
                      <a:pt x="1593" y="663"/>
                    </a:lnTo>
                    <a:lnTo>
                      <a:pt x="1597" y="645"/>
                    </a:lnTo>
                    <a:lnTo>
                      <a:pt x="1603" y="627"/>
                    </a:lnTo>
                    <a:lnTo>
                      <a:pt x="1610" y="610"/>
                    </a:lnTo>
                    <a:lnTo>
                      <a:pt x="1616" y="593"/>
                    </a:lnTo>
                    <a:lnTo>
                      <a:pt x="1623" y="575"/>
                    </a:lnTo>
                    <a:lnTo>
                      <a:pt x="1630" y="558"/>
                    </a:lnTo>
                    <a:lnTo>
                      <a:pt x="1637" y="541"/>
                    </a:lnTo>
                    <a:lnTo>
                      <a:pt x="1642" y="524"/>
                    </a:lnTo>
                    <a:lnTo>
                      <a:pt x="1649" y="507"/>
                    </a:lnTo>
                    <a:lnTo>
                      <a:pt x="1653" y="501"/>
                    </a:lnTo>
                    <a:lnTo>
                      <a:pt x="1660" y="482"/>
                    </a:lnTo>
                    <a:lnTo>
                      <a:pt x="1670" y="454"/>
                    </a:lnTo>
                    <a:lnTo>
                      <a:pt x="1682" y="421"/>
                    </a:lnTo>
                    <a:lnTo>
                      <a:pt x="1694" y="385"/>
                    </a:lnTo>
                    <a:lnTo>
                      <a:pt x="1706" y="348"/>
                    </a:lnTo>
                    <a:lnTo>
                      <a:pt x="1717" y="314"/>
                    </a:lnTo>
                    <a:lnTo>
                      <a:pt x="1726" y="284"/>
                    </a:lnTo>
                    <a:lnTo>
                      <a:pt x="1736" y="301"/>
                    </a:lnTo>
                    <a:lnTo>
                      <a:pt x="1740" y="320"/>
                    </a:lnTo>
                    <a:lnTo>
                      <a:pt x="1739" y="339"/>
                    </a:lnTo>
                    <a:lnTo>
                      <a:pt x="1736" y="361"/>
                    </a:lnTo>
                    <a:lnTo>
                      <a:pt x="1731" y="383"/>
                    </a:lnTo>
                    <a:lnTo>
                      <a:pt x="1725" y="405"/>
                    </a:lnTo>
                    <a:lnTo>
                      <a:pt x="1720" y="426"/>
                    </a:lnTo>
                    <a:lnTo>
                      <a:pt x="1717" y="446"/>
                    </a:lnTo>
                    <a:lnTo>
                      <a:pt x="1715" y="446"/>
                    </a:lnTo>
                    <a:lnTo>
                      <a:pt x="1694" y="497"/>
                    </a:lnTo>
                    <a:lnTo>
                      <a:pt x="1676" y="550"/>
                    </a:lnTo>
                    <a:lnTo>
                      <a:pt x="1660" y="603"/>
                    </a:lnTo>
                    <a:lnTo>
                      <a:pt x="1644" y="657"/>
                    </a:lnTo>
                    <a:lnTo>
                      <a:pt x="1627" y="711"/>
                    </a:lnTo>
                    <a:lnTo>
                      <a:pt x="1611" y="766"/>
                    </a:lnTo>
                    <a:lnTo>
                      <a:pt x="1593" y="819"/>
                    </a:lnTo>
                    <a:lnTo>
                      <a:pt x="1573" y="872"/>
                    </a:lnTo>
                    <a:lnTo>
                      <a:pt x="1569" y="877"/>
                    </a:lnTo>
                    <a:lnTo>
                      <a:pt x="1565" y="884"/>
                    </a:lnTo>
                    <a:lnTo>
                      <a:pt x="1561" y="891"/>
                    </a:lnTo>
                    <a:lnTo>
                      <a:pt x="1556" y="898"/>
                    </a:lnTo>
                    <a:lnTo>
                      <a:pt x="1551" y="904"/>
                    </a:lnTo>
                    <a:lnTo>
                      <a:pt x="1547" y="911"/>
                    </a:lnTo>
                    <a:lnTo>
                      <a:pt x="1543" y="917"/>
                    </a:lnTo>
                    <a:lnTo>
                      <a:pt x="1539" y="921"/>
                    </a:lnTo>
                    <a:lnTo>
                      <a:pt x="1541" y="900"/>
                    </a:lnTo>
                    <a:lnTo>
                      <a:pt x="1544" y="880"/>
                    </a:lnTo>
                    <a:lnTo>
                      <a:pt x="1550" y="858"/>
                    </a:lnTo>
                    <a:lnTo>
                      <a:pt x="1556" y="837"/>
                    </a:lnTo>
                    <a:lnTo>
                      <a:pt x="1561" y="815"/>
                    </a:lnTo>
                    <a:lnTo>
                      <a:pt x="1564" y="793"/>
                    </a:lnTo>
                    <a:lnTo>
                      <a:pt x="1565" y="771"/>
                    </a:lnTo>
                    <a:lnTo>
                      <a:pt x="1564" y="751"/>
                    </a:lnTo>
                    <a:lnTo>
                      <a:pt x="1566" y="744"/>
                    </a:lnTo>
                    <a:lnTo>
                      <a:pt x="1570" y="736"/>
                    </a:lnTo>
                    <a:lnTo>
                      <a:pt x="1571" y="728"/>
                    </a:lnTo>
                    <a:lnTo>
                      <a:pt x="1570" y="719"/>
                    </a:lnTo>
                    <a:lnTo>
                      <a:pt x="1564" y="726"/>
                    </a:lnTo>
                    <a:lnTo>
                      <a:pt x="1561" y="736"/>
                    </a:lnTo>
                    <a:lnTo>
                      <a:pt x="1557" y="745"/>
                    </a:lnTo>
                    <a:lnTo>
                      <a:pt x="1554" y="755"/>
                    </a:lnTo>
                    <a:lnTo>
                      <a:pt x="1549" y="767"/>
                    </a:lnTo>
                    <a:lnTo>
                      <a:pt x="1547" y="779"/>
                    </a:lnTo>
                    <a:lnTo>
                      <a:pt x="1544" y="792"/>
                    </a:lnTo>
                    <a:lnTo>
                      <a:pt x="1542" y="805"/>
                    </a:lnTo>
                    <a:lnTo>
                      <a:pt x="1539" y="819"/>
                    </a:lnTo>
                    <a:lnTo>
                      <a:pt x="1534" y="831"/>
                    </a:lnTo>
                    <a:lnTo>
                      <a:pt x="1527" y="843"/>
                    </a:lnTo>
                    <a:lnTo>
                      <a:pt x="1519" y="853"/>
                    </a:lnTo>
                    <a:lnTo>
                      <a:pt x="1517" y="866"/>
                    </a:lnTo>
                    <a:lnTo>
                      <a:pt x="1513" y="880"/>
                    </a:lnTo>
                    <a:lnTo>
                      <a:pt x="1509" y="891"/>
                    </a:lnTo>
                    <a:lnTo>
                      <a:pt x="1501" y="900"/>
                    </a:lnTo>
                    <a:lnTo>
                      <a:pt x="1497" y="904"/>
                    </a:lnTo>
                    <a:lnTo>
                      <a:pt x="1494" y="907"/>
                    </a:lnTo>
                    <a:lnTo>
                      <a:pt x="1492" y="911"/>
                    </a:lnTo>
                    <a:lnTo>
                      <a:pt x="1487" y="915"/>
                    </a:lnTo>
                    <a:lnTo>
                      <a:pt x="1488" y="905"/>
                    </a:lnTo>
                    <a:lnTo>
                      <a:pt x="1489" y="895"/>
                    </a:lnTo>
                    <a:lnTo>
                      <a:pt x="1489" y="885"/>
                    </a:lnTo>
                    <a:lnTo>
                      <a:pt x="1490" y="875"/>
                    </a:lnTo>
                    <a:lnTo>
                      <a:pt x="1505" y="837"/>
                    </a:lnTo>
                    <a:lnTo>
                      <a:pt x="1511" y="798"/>
                    </a:lnTo>
                    <a:lnTo>
                      <a:pt x="1516" y="759"/>
                    </a:lnTo>
                    <a:lnTo>
                      <a:pt x="1524" y="719"/>
                    </a:lnTo>
                    <a:lnTo>
                      <a:pt x="1524" y="714"/>
                    </a:lnTo>
                    <a:lnTo>
                      <a:pt x="1525" y="707"/>
                    </a:lnTo>
                    <a:lnTo>
                      <a:pt x="1524" y="701"/>
                    </a:lnTo>
                    <a:lnTo>
                      <a:pt x="1518" y="699"/>
                    </a:lnTo>
                    <a:lnTo>
                      <a:pt x="1511" y="713"/>
                    </a:lnTo>
                    <a:lnTo>
                      <a:pt x="1506" y="729"/>
                    </a:lnTo>
                    <a:lnTo>
                      <a:pt x="1501" y="743"/>
                    </a:lnTo>
                    <a:lnTo>
                      <a:pt x="1490" y="755"/>
                    </a:lnTo>
                    <a:lnTo>
                      <a:pt x="1489" y="776"/>
                    </a:lnTo>
                    <a:lnTo>
                      <a:pt x="1487" y="797"/>
                    </a:lnTo>
                    <a:lnTo>
                      <a:pt x="1483" y="817"/>
                    </a:lnTo>
                    <a:lnTo>
                      <a:pt x="1478" y="837"/>
                    </a:lnTo>
                    <a:lnTo>
                      <a:pt x="1470" y="856"/>
                    </a:lnTo>
                    <a:lnTo>
                      <a:pt x="1460" y="874"/>
                    </a:lnTo>
                    <a:lnTo>
                      <a:pt x="1448" y="890"/>
                    </a:lnTo>
                    <a:lnTo>
                      <a:pt x="1434" y="904"/>
                    </a:lnTo>
                    <a:lnTo>
                      <a:pt x="1436" y="879"/>
                    </a:lnTo>
                    <a:lnTo>
                      <a:pt x="1442" y="853"/>
                    </a:lnTo>
                    <a:lnTo>
                      <a:pt x="1448" y="826"/>
                    </a:lnTo>
                    <a:lnTo>
                      <a:pt x="1454" y="799"/>
                    </a:lnTo>
                    <a:lnTo>
                      <a:pt x="1457" y="771"/>
                    </a:lnTo>
                    <a:lnTo>
                      <a:pt x="1459" y="743"/>
                    </a:lnTo>
                    <a:lnTo>
                      <a:pt x="1463" y="715"/>
                    </a:lnTo>
                    <a:lnTo>
                      <a:pt x="1470" y="687"/>
                    </a:lnTo>
                    <a:lnTo>
                      <a:pt x="1470" y="684"/>
                    </a:lnTo>
                    <a:lnTo>
                      <a:pt x="1468" y="681"/>
                    </a:lnTo>
                    <a:lnTo>
                      <a:pt x="1466" y="680"/>
                    </a:lnTo>
                    <a:lnTo>
                      <a:pt x="1465" y="678"/>
                    </a:lnTo>
                    <a:lnTo>
                      <a:pt x="1460" y="678"/>
                    </a:lnTo>
                    <a:lnTo>
                      <a:pt x="1456" y="679"/>
                    </a:lnTo>
                    <a:lnTo>
                      <a:pt x="1452" y="683"/>
                    </a:lnTo>
                    <a:lnTo>
                      <a:pt x="1450" y="687"/>
                    </a:lnTo>
                    <a:lnTo>
                      <a:pt x="1449" y="711"/>
                    </a:lnTo>
                    <a:lnTo>
                      <a:pt x="1444" y="734"/>
                    </a:lnTo>
                    <a:lnTo>
                      <a:pt x="1439" y="759"/>
                    </a:lnTo>
                    <a:lnTo>
                      <a:pt x="1439" y="784"/>
                    </a:lnTo>
                    <a:lnTo>
                      <a:pt x="1433" y="802"/>
                    </a:lnTo>
                    <a:lnTo>
                      <a:pt x="1425" y="821"/>
                    </a:lnTo>
                    <a:lnTo>
                      <a:pt x="1418" y="841"/>
                    </a:lnTo>
                    <a:lnTo>
                      <a:pt x="1413" y="861"/>
                    </a:lnTo>
                    <a:lnTo>
                      <a:pt x="1406" y="875"/>
                    </a:lnTo>
                    <a:lnTo>
                      <a:pt x="1401" y="889"/>
                    </a:lnTo>
                    <a:lnTo>
                      <a:pt x="1392" y="903"/>
                    </a:lnTo>
                    <a:lnTo>
                      <a:pt x="1382" y="913"/>
                    </a:lnTo>
                    <a:lnTo>
                      <a:pt x="1384" y="892"/>
                    </a:lnTo>
                    <a:lnTo>
                      <a:pt x="1389" y="874"/>
                    </a:lnTo>
                    <a:lnTo>
                      <a:pt x="1394" y="854"/>
                    </a:lnTo>
                    <a:lnTo>
                      <a:pt x="1398" y="835"/>
                    </a:lnTo>
                    <a:lnTo>
                      <a:pt x="1392" y="830"/>
                    </a:lnTo>
                    <a:lnTo>
                      <a:pt x="1399" y="798"/>
                    </a:lnTo>
                    <a:lnTo>
                      <a:pt x="1407" y="766"/>
                    </a:lnTo>
                    <a:lnTo>
                      <a:pt x="1412" y="731"/>
                    </a:lnTo>
                    <a:lnTo>
                      <a:pt x="1409" y="696"/>
                    </a:lnTo>
                    <a:lnTo>
                      <a:pt x="1399" y="717"/>
                    </a:lnTo>
                    <a:lnTo>
                      <a:pt x="1394" y="738"/>
                    </a:lnTo>
                    <a:lnTo>
                      <a:pt x="1388" y="761"/>
                    </a:lnTo>
                    <a:lnTo>
                      <a:pt x="1384" y="783"/>
                    </a:lnTo>
                    <a:lnTo>
                      <a:pt x="1380" y="806"/>
                    </a:lnTo>
                    <a:lnTo>
                      <a:pt x="1375" y="827"/>
                    </a:lnTo>
                    <a:lnTo>
                      <a:pt x="1367" y="847"/>
                    </a:lnTo>
                    <a:lnTo>
                      <a:pt x="1357" y="867"/>
                    </a:lnTo>
                    <a:lnTo>
                      <a:pt x="1359" y="869"/>
                    </a:lnTo>
                    <a:lnTo>
                      <a:pt x="1328" y="907"/>
                    </a:lnTo>
                    <a:lnTo>
                      <a:pt x="1333" y="880"/>
                    </a:lnTo>
                    <a:lnTo>
                      <a:pt x="1338" y="849"/>
                    </a:lnTo>
                    <a:lnTo>
                      <a:pt x="1344" y="817"/>
                    </a:lnTo>
                    <a:lnTo>
                      <a:pt x="1348" y="786"/>
                    </a:lnTo>
                    <a:lnTo>
                      <a:pt x="1349" y="786"/>
                    </a:lnTo>
                    <a:lnTo>
                      <a:pt x="1350" y="788"/>
                    </a:lnTo>
                    <a:lnTo>
                      <a:pt x="1350" y="788"/>
                    </a:lnTo>
                    <a:lnTo>
                      <a:pt x="1351" y="788"/>
                    </a:lnTo>
                    <a:lnTo>
                      <a:pt x="1352" y="786"/>
                    </a:lnTo>
                    <a:lnTo>
                      <a:pt x="1353" y="785"/>
                    </a:lnTo>
                    <a:lnTo>
                      <a:pt x="1353" y="783"/>
                    </a:lnTo>
                    <a:lnTo>
                      <a:pt x="1353" y="782"/>
                    </a:lnTo>
                    <a:lnTo>
                      <a:pt x="1351" y="776"/>
                    </a:lnTo>
                    <a:lnTo>
                      <a:pt x="1352" y="766"/>
                    </a:lnTo>
                    <a:lnTo>
                      <a:pt x="1354" y="754"/>
                    </a:lnTo>
                    <a:lnTo>
                      <a:pt x="1357" y="743"/>
                    </a:lnTo>
                    <a:lnTo>
                      <a:pt x="1356" y="731"/>
                    </a:lnTo>
                    <a:lnTo>
                      <a:pt x="1357" y="718"/>
                    </a:lnTo>
                    <a:lnTo>
                      <a:pt x="1359" y="707"/>
                    </a:lnTo>
                    <a:lnTo>
                      <a:pt x="1359" y="694"/>
                    </a:lnTo>
                    <a:lnTo>
                      <a:pt x="1356" y="692"/>
                    </a:lnTo>
                    <a:lnTo>
                      <a:pt x="1351" y="692"/>
                    </a:lnTo>
                    <a:lnTo>
                      <a:pt x="1348" y="694"/>
                    </a:lnTo>
                    <a:lnTo>
                      <a:pt x="1345" y="699"/>
                    </a:lnTo>
                    <a:lnTo>
                      <a:pt x="1341" y="722"/>
                    </a:lnTo>
                    <a:lnTo>
                      <a:pt x="1336" y="745"/>
                    </a:lnTo>
                    <a:lnTo>
                      <a:pt x="1330" y="768"/>
                    </a:lnTo>
                    <a:lnTo>
                      <a:pt x="1325" y="791"/>
                    </a:lnTo>
                    <a:lnTo>
                      <a:pt x="1319" y="815"/>
                    </a:lnTo>
                    <a:lnTo>
                      <a:pt x="1313" y="839"/>
                    </a:lnTo>
                    <a:lnTo>
                      <a:pt x="1307" y="862"/>
                    </a:lnTo>
                    <a:lnTo>
                      <a:pt x="1301" y="887"/>
                    </a:lnTo>
                    <a:lnTo>
                      <a:pt x="1288" y="904"/>
                    </a:lnTo>
                    <a:lnTo>
                      <a:pt x="1288" y="868"/>
                    </a:lnTo>
                    <a:lnTo>
                      <a:pt x="1289" y="832"/>
                    </a:lnTo>
                    <a:lnTo>
                      <a:pt x="1291" y="794"/>
                    </a:lnTo>
                    <a:lnTo>
                      <a:pt x="1296" y="755"/>
                    </a:lnTo>
                    <a:lnTo>
                      <a:pt x="1292" y="741"/>
                    </a:lnTo>
                    <a:lnTo>
                      <a:pt x="1291" y="728"/>
                    </a:lnTo>
                    <a:lnTo>
                      <a:pt x="1291" y="715"/>
                    </a:lnTo>
                    <a:lnTo>
                      <a:pt x="1289" y="702"/>
                    </a:lnTo>
                    <a:lnTo>
                      <a:pt x="1281" y="719"/>
                    </a:lnTo>
                    <a:lnTo>
                      <a:pt x="1278" y="740"/>
                    </a:lnTo>
                    <a:lnTo>
                      <a:pt x="1276" y="762"/>
                    </a:lnTo>
                    <a:lnTo>
                      <a:pt x="1272" y="782"/>
                    </a:lnTo>
                    <a:lnTo>
                      <a:pt x="1268" y="812"/>
                    </a:lnTo>
                    <a:lnTo>
                      <a:pt x="1262" y="841"/>
                    </a:lnTo>
                    <a:lnTo>
                      <a:pt x="1254" y="869"/>
                    </a:lnTo>
                    <a:lnTo>
                      <a:pt x="1245" y="898"/>
                    </a:lnTo>
                    <a:lnTo>
                      <a:pt x="1239" y="898"/>
                    </a:lnTo>
                    <a:lnTo>
                      <a:pt x="1237" y="895"/>
                    </a:lnTo>
                    <a:lnTo>
                      <a:pt x="1236" y="890"/>
                    </a:lnTo>
                    <a:lnTo>
                      <a:pt x="1234" y="887"/>
                    </a:lnTo>
                    <a:lnTo>
                      <a:pt x="1236" y="867"/>
                    </a:lnTo>
                    <a:lnTo>
                      <a:pt x="1239" y="845"/>
                    </a:lnTo>
                    <a:lnTo>
                      <a:pt x="1242" y="823"/>
                    </a:lnTo>
                    <a:lnTo>
                      <a:pt x="1243" y="804"/>
                    </a:lnTo>
                    <a:lnTo>
                      <a:pt x="1237" y="804"/>
                    </a:lnTo>
                    <a:lnTo>
                      <a:pt x="1240" y="781"/>
                    </a:lnTo>
                    <a:lnTo>
                      <a:pt x="1243" y="758"/>
                    </a:lnTo>
                    <a:lnTo>
                      <a:pt x="1243" y="734"/>
                    </a:lnTo>
                    <a:lnTo>
                      <a:pt x="1240" y="713"/>
                    </a:lnTo>
                    <a:lnTo>
                      <a:pt x="1235" y="736"/>
                    </a:lnTo>
                    <a:lnTo>
                      <a:pt x="1230" y="758"/>
                    </a:lnTo>
                    <a:lnTo>
                      <a:pt x="1225" y="781"/>
                    </a:lnTo>
                    <a:lnTo>
                      <a:pt x="1222" y="802"/>
                    </a:lnTo>
                    <a:lnTo>
                      <a:pt x="1217" y="824"/>
                    </a:lnTo>
                    <a:lnTo>
                      <a:pt x="1213" y="846"/>
                    </a:lnTo>
                    <a:lnTo>
                      <a:pt x="1206" y="867"/>
                    </a:lnTo>
                    <a:lnTo>
                      <a:pt x="1199" y="888"/>
                    </a:lnTo>
                    <a:lnTo>
                      <a:pt x="1193" y="889"/>
                    </a:lnTo>
                    <a:lnTo>
                      <a:pt x="1190" y="887"/>
                    </a:lnTo>
                    <a:lnTo>
                      <a:pt x="1187" y="883"/>
                    </a:lnTo>
                    <a:lnTo>
                      <a:pt x="1186" y="879"/>
                    </a:lnTo>
                    <a:lnTo>
                      <a:pt x="1190" y="844"/>
                    </a:lnTo>
                    <a:lnTo>
                      <a:pt x="1191" y="808"/>
                    </a:lnTo>
                    <a:lnTo>
                      <a:pt x="1190" y="775"/>
                    </a:lnTo>
                    <a:lnTo>
                      <a:pt x="1191" y="741"/>
                    </a:lnTo>
                    <a:lnTo>
                      <a:pt x="1187" y="741"/>
                    </a:lnTo>
                    <a:lnTo>
                      <a:pt x="1186" y="743"/>
                    </a:lnTo>
                    <a:lnTo>
                      <a:pt x="1186" y="746"/>
                    </a:lnTo>
                    <a:lnTo>
                      <a:pt x="1186" y="748"/>
                    </a:lnTo>
                    <a:lnTo>
                      <a:pt x="1186" y="753"/>
                    </a:lnTo>
                    <a:lnTo>
                      <a:pt x="1184" y="758"/>
                    </a:lnTo>
                    <a:lnTo>
                      <a:pt x="1181" y="761"/>
                    </a:lnTo>
                    <a:lnTo>
                      <a:pt x="1179" y="767"/>
                    </a:lnTo>
                    <a:lnTo>
                      <a:pt x="1171" y="794"/>
                    </a:lnTo>
                    <a:lnTo>
                      <a:pt x="1167" y="822"/>
                    </a:lnTo>
                    <a:lnTo>
                      <a:pt x="1161" y="850"/>
                    </a:lnTo>
                    <a:lnTo>
                      <a:pt x="1152" y="877"/>
                    </a:lnTo>
                    <a:lnTo>
                      <a:pt x="1144" y="862"/>
                    </a:lnTo>
                    <a:lnTo>
                      <a:pt x="1144" y="844"/>
                    </a:lnTo>
                    <a:lnTo>
                      <a:pt x="1146" y="827"/>
                    </a:lnTo>
                    <a:lnTo>
                      <a:pt x="1146" y="809"/>
                    </a:lnTo>
                    <a:lnTo>
                      <a:pt x="1151" y="805"/>
                    </a:lnTo>
                    <a:lnTo>
                      <a:pt x="1147" y="790"/>
                    </a:lnTo>
                    <a:lnTo>
                      <a:pt x="1149" y="774"/>
                    </a:lnTo>
                    <a:lnTo>
                      <a:pt x="1153" y="758"/>
                    </a:lnTo>
                    <a:lnTo>
                      <a:pt x="1156" y="741"/>
                    </a:lnTo>
                    <a:lnTo>
                      <a:pt x="1154" y="726"/>
                    </a:lnTo>
                    <a:lnTo>
                      <a:pt x="1154" y="711"/>
                    </a:lnTo>
                    <a:lnTo>
                      <a:pt x="1155" y="698"/>
                    </a:lnTo>
                    <a:lnTo>
                      <a:pt x="1152" y="685"/>
                    </a:lnTo>
                    <a:lnTo>
                      <a:pt x="1145" y="703"/>
                    </a:lnTo>
                    <a:lnTo>
                      <a:pt x="1143" y="725"/>
                    </a:lnTo>
                    <a:lnTo>
                      <a:pt x="1141" y="748"/>
                    </a:lnTo>
                    <a:lnTo>
                      <a:pt x="1138" y="768"/>
                    </a:lnTo>
                    <a:lnTo>
                      <a:pt x="1133" y="782"/>
                    </a:lnTo>
                    <a:lnTo>
                      <a:pt x="1131" y="796"/>
                    </a:lnTo>
                    <a:lnTo>
                      <a:pt x="1128" y="809"/>
                    </a:lnTo>
                    <a:lnTo>
                      <a:pt x="1123" y="823"/>
                    </a:lnTo>
                    <a:lnTo>
                      <a:pt x="1123" y="835"/>
                    </a:lnTo>
                    <a:lnTo>
                      <a:pt x="1116" y="845"/>
                    </a:lnTo>
                    <a:lnTo>
                      <a:pt x="1108" y="856"/>
                    </a:lnTo>
                    <a:lnTo>
                      <a:pt x="1103" y="867"/>
                    </a:lnTo>
                    <a:lnTo>
                      <a:pt x="1100" y="859"/>
                    </a:lnTo>
                    <a:lnTo>
                      <a:pt x="1100" y="849"/>
                    </a:lnTo>
                    <a:lnTo>
                      <a:pt x="1102" y="838"/>
                    </a:lnTo>
                    <a:lnTo>
                      <a:pt x="1102" y="830"/>
                    </a:lnTo>
                    <a:lnTo>
                      <a:pt x="1106" y="812"/>
                    </a:lnTo>
                    <a:lnTo>
                      <a:pt x="1109" y="792"/>
                    </a:lnTo>
                    <a:lnTo>
                      <a:pt x="1113" y="773"/>
                    </a:lnTo>
                    <a:lnTo>
                      <a:pt x="1117" y="753"/>
                    </a:lnTo>
                    <a:lnTo>
                      <a:pt x="1115" y="738"/>
                    </a:lnTo>
                    <a:lnTo>
                      <a:pt x="1117" y="722"/>
                    </a:lnTo>
                    <a:lnTo>
                      <a:pt x="1121" y="707"/>
                    </a:lnTo>
                    <a:lnTo>
                      <a:pt x="1123" y="691"/>
                    </a:lnTo>
                    <a:lnTo>
                      <a:pt x="1118" y="687"/>
                    </a:lnTo>
                    <a:lnTo>
                      <a:pt x="1120" y="670"/>
                    </a:lnTo>
                    <a:lnTo>
                      <a:pt x="1121" y="655"/>
                    </a:lnTo>
                    <a:lnTo>
                      <a:pt x="1121" y="642"/>
                    </a:lnTo>
                    <a:lnTo>
                      <a:pt x="1117" y="627"/>
                    </a:lnTo>
                    <a:lnTo>
                      <a:pt x="1113" y="633"/>
                    </a:lnTo>
                    <a:lnTo>
                      <a:pt x="1110" y="641"/>
                    </a:lnTo>
                    <a:lnTo>
                      <a:pt x="1109" y="650"/>
                    </a:lnTo>
                    <a:lnTo>
                      <a:pt x="1108" y="660"/>
                    </a:lnTo>
                    <a:lnTo>
                      <a:pt x="1109" y="681"/>
                    </a:lnTo>
                    <a:lnTo>
                      <a:pt x="1108" y="702"/>
                    </a:lnTo>
                    <a:lnTo>
                      <a:pt x="1105" y="723"/>
                    </a:lnTo>
                    <a:lnTo>
                      <a:pt x="1100" y="744"/>
                    </a:lnTo>
                    <a:lnTo>
                      <a:pt x="1094" y="763"/>
                    </a:lnTo>
                    <a:lnTo>
                      <a:pt x="1088" y="784"/>
                    </a:lnTo>
                    <a:lnTo>
                      <a:pt x="1084" y="804"/>
                    </a:lnTo>
                    <a:lnTo>
                      <a:pt x="1080" y="824"/>
                    </a:lnTo>
                    <a:lnTo>
                      <a:pt x="1063" y="858"/>
                    </a:lnTo>
                    <a:lnTo>
                      <a:pt x="1060" y="846"/>
                    </a:lnTo>
                    <a:lnTo>
                      <a:pt x="1061" y="834"/>
                    </a:lnTo>
                    <a:lnTo>
                      <a:pt x="1062" y="821"/>
                    </a:lnTo>
                    <a:lnTo>
                      <a:pt x="1061" y="807"/>
                    </a:lnTo>
                    <a:lnTo>
                      <a:pt x="1067" y="778"/>
                    </a:lnTo>
                    <a:lnTo>
                      <a:pt x="1072" y="747"/>
                    </a:lnTo>
                    <a:lnTo>
                      <a:pt x="1075" y="716"/>
                    </a:lnTo>
                    <a:lnTo>
                      <a:pt x="1076" y="685"/>
                    </a:lnTo>
                    <a:lnTo>
                      <a:pt x="1072" y="670"/>
                    </a:lnTo>
                    <a:lnTo>
                      <a:pt x="1072" y="654"/>
                    </a:lnTo>
                    <a:lnTo>
                      <a:pt x="1072" y="638"/>
                    </a:lnTo>
                    <a:lnTo>
                      <a:pt x="1070" y="623"/>
                    </a:lnTo>
                    <a:lnTo>
                      <a:pt x="1065" y="624"/>
                    </a:lnTo>
                    <a:lnTo>
                      <a:pt x="1064" y="627"/>
                    </a:lnTo>
                    <a:lnTo>
                      <a:pt x="1063" y="632"/>
                    </a:lnTo>
                    <a:lnTo>
                      <a:pt x="1061" y="637"/>
                    </a:lnTo>
                    <a:lnTo>
                      <a:pt x="1060" y="692"/>
                    </a:lnTo>
                    <a:lnTo>
                      <a:pt x="1054" y="747"/>
                    </a:lnTo>
                    <a:lnTo>
                      <a:pt x="1044" y="800"/>
                    </a:lnTo>
                    <a:lnTo>
                      <a:pt x="1031" y="852"/>
                    </a:lnTo>
                    <a:lnTo>
                      <a:pt x="1024" y="838"/>
                    </a:lnTo>
                    <a:lnTo>
                      <a:pt x="1023" y="822"/>
                    </a:lnTo>
                    <a:lnTo>
                      <a:pt x="1024" y="806"/>
                    </a:lnTo>
                    <a:lnTo>
                      <a:pt x="1022" y="791"/>
                    </a:lnTo>
                    <a:lnTo>
                      <a:pt x="1027" y="699"/>
                    </a:lnTo>
                    <a:lnTo>
                      <a:pt x="1025" y="696"/>
                    </a:lnTo>
                    <a:lnTo>
                      <a:pt x="1023" y="695"/>
                    </a:lnTo>
                    <a:lnTo>
                      <a:pt x="1021" y="694"/>
                    </a:lnTo>
                    <a:lnTo>
                      <a:pt x="1017" y="694"/>
                    </a:lnTo>
                    <a:lnTo>
                      <a:pt x="1014" y="702"/>
                    </a:lnTo>
                    <a:lnTo>
                      <a:pt x="1014" y="710"/>
                    </a:lnTo>
                    <a:lnTo>
                      <a:pt x="1014" y="719"/>
                    </a:lnTo>
                    <a:lnTo>
                      <a:pt x="1011" y="728"/>
                    </a:lnTo>
                    <a:lnTo>
                      <a:pt x="1009" y="755"/>
                    </a:lnTo>
                    <a:lnTo>
                      <a:pt x="1004" y="783"/>
                    </a:lnTo>
                    <a:lnTo>
                      <a:pt x="996" y="808"/>
                    </a:lnTo>
                    <a:lnTo>
                      <a:pt x="987" y="832"/>
                    </a:lnTo>
                    <a:lnTo>
                      <a:pt x="983" y="836"/>
                    </a:lnTo>
                    <a:lnTo>
                      <a:pt x="979" y="820"/>
                    </a:lnTo>
                    <a:lnTo>
                      <a:pt x="978" y="799"/>
                    </a:lnTo>
                    <a:lnTo>
                      <a:pt x="979" y="777"/>
                    </a:lnTo>
                    <a:lnTo>
                      <a:pt x="979" y="755"/>
                    </a:lnTo>
                    <a:lnTo>
                      <a:pt x="977" y="736"/>
                    </a:lnTo>
                    <a:lnTo>
                      <a:pt x="976" y="714"/>
                    </a:lnTo>
                    <a:lnTo>
                      <a:pt x="973" y="693"/>
                    </a:lnTo>
                    <a:lnTo>
                      <a:pt x="969" y="673"/>
                    </a:lnTo>
                    <a:lnTo>
                      <a:pt x="963" y="700"/>
                    </a:lnTo>
                    <a:lnTo>
                      <a:pt x="959" y="725"/>
                    </a:lnTo>
                    <a:lnTo>
                      <a:pt x="956" y="752"/>
                    </a:lnTo>
                    <a:lnTo>
                      <a:pt x="954" y="778"/>
                    </a:lnTo>
                    <a:lnTo>
                      <a:pt x="951" y="778"/>
                    </a:lnTo>
                    <a:lnTo>
                      <a:pt x="950" y="792"/>
                    </a:lnTo>
                    <a:lnTo>
                      <a:pt x="948" y="805"/>
                    </a:lnTo>
                    <a:lnTo>
                      <a:pt x="943" y="819"/>
                    </a:lnTo>
                    <a:lnTo>
                      <a:pt x="939" y="832"/>
                    </a:lnTo>
                    <a:lnTo>
                      <a:pt x="931" y="790"/>
                    </a:lnTo>
                    <a:lnTo>
                      <a:pt x="933" y="741"/>
                    </a:lnTo>
                    <a:lnTo>
                      <a:pt x="938" y="690"/>
                    </a:lnTo>
                    <a:lnTo>
                      <a:pt x="936" y="639"/>
                    </a:lnTo>
                    <a:lnTo>
                      <a:pt x="931" y="640"/>
                    </a:lnTo>
                    <a:lnTo>
                      <a:pt x="928" y="643"/>
                    </a:lnTo>
                    <a:lnTo>
                      <a:pt x="927" y="647"/>
                    </a:lnTo>
                    <a:lnTo>
                      <a:pt x="926" y="651"/>
                    </a:lnTo>
                    <a:lnTo>
                      <a:pt x="925" y="651"/>
                    </a:lnTo>
                    <a:lnTo>
                      <a:pt x="924" y="662"/>
                    </a:lnTo>
                    <a:lnTo>
                      <a:pt x="925" y="673"/>
                    </a:lnTo>
                    <a:lnTo>
                      <a:pt x="924" y="684"/>
                    </a:lnTo>
                    <a:lnTo>
                      <a:pt x="917" y="693"/>
                    </a:lnTo>
                    <a:lnTo>
                      <a:pt x="918" y="717"/>
                    </a:lnTo>
                    <a:lnTo>
                      <a:pt x="915" y="741"/>
                    </a:lnTo>
                    <a:lnTo>
                      <a:pt x="911" y="763"/>
                    </a:lnTo>
                    <a:lnTo>
                      <a:pt x="905" y="784"/>
                    </a:lnTo>
                    <a:lnTo>
                      <a:pt x="908" y="793"/>
                    </a:lnTo>
                    <a:lnTo>
                      <a:pt x="904" y="801"/>
                    </a:lnTo>
                    <a:lnTo>
                      <a:pt x="901" y="812"/>
                    </a:lnTo>
                    <a:lnTo>
                      <a:pt x="902" y="823"/>
                    </a:lnTo>
                    <a:lnTo>
                      <a:pt x="898" y="824"/>
                    </a:lnTo>
                    <a:lnTo>
                      <a:pt x="895" y="824"/>
                    </a:lnTo>
                    <a:lnTo>
                      <a:pt x="892" y="824"/>
                    </a:lnTo>
                    <a:lnTo>
                      <a:pt x="888" y="824"/>
                    </a:lnTo>
                    <a:lnTo>
                      <a:pt x="888" y="770"/>
                    </a:lnTo>
                    <a:lnTo>
                      <a:pt x="890" y="717"/>
                    </a:lnTo>
                    <a:lnTo>
                      <a:pt x="895" y="665"/>
                    </a:lnTo>
                    <a:lnTo>
                      <a:pt x="903" y="613"/>
                    </a:lnTo>
                    <a:lnTo>
                      <a:pt x="901" y="596"/>
                    </a:lnTo>
                    <a:lnTo>
                      <a:pt x="903" y="579"/>
                    </a:lnTo>
                    <a:lnTo>
                      <a:pt x="907" y="560"/>
                    </a:lnTo>
                    <a:lnTo>
                      <a:pt x="905" y="544"/>
                    </a:lnTo>
                    <a:lnTo>
                      <a:pt x="900" y="549"/>
                    </a:lnTo>
                    <a:lnTo>
                      <a:pt x="896" y="579"/>
                    </a:lnTo>
                    <a:lnTo>
                      <a:pt x="892" y="607"/>
                    </a:lnTo>
                    <a:lnTo>
                      <a:pt x="885" y="635"/>
                    </a:lnTo>
                    <a:lnTo>
                      <a:pt x="880" y="664"/>
                    </a:lnTo>
                    <a:lnTo>
                      <a:pt x="872" y="641"/>
                    </a:lnTo>
                    <a:lnTo>
                      <a:pt x="864" y="617"/>
                    </a:lnTo>
                    <a:lnTo>
                      <a:pt x="860" y="592"/>
                    </a:lnTo>
                    <a:lnTo>
                      <a:pt x="864" y="567"/>
                    </a:lnTo>
                    <a:lnTo>
                      <a:pt x="862" y="564"/>
                    </a:lnTo>
                    <a:lnTo>
                      <a:pt x="858" y="562"/>
                    </a:lnTo>
                    <a:lnTo>
                      <a:pt x="855" y="562"/>
                    </a:lnTo>
                    <a:lnTo>
                      <a:pt x="851" y="563"/>
                    </a:lnTo>
                    <a:lnTo>
                      <a:pt x="847" y="574"/>
                    </a:lnTo>
                    <a:lnTo>
                      <a:pt x="843" y="587"/>
                    </a:lnTo>
                    <a:lnTo>
                      <a:pt x="837" y="597"/>
                    </a:lnTo>
                    <a:lnTo>
                      <a:pt x="828" y="602"/>
                    </a:lnTo>
                    <a:lnTo>
                      <a:pt x="821" y="589"/>
                    </a:lnTo>
                    <a:lnTo>
                      <a:pt x="817" y="577"/>
                    </a:lnTo>
                    <a:lnTo>
                      <a:pt x="814" y="562"/>
                    </a:lnTo>
                    <a:lnTo>
                      <a:pt x="814" y="548"/>
                    </a:lnTo>
                    <a:lnTo>
                      <a:pt x="811" y="545"/>
                    </a:lnTo>
                    <a:lnTo>
                      <a:pt x="807" y="543"/>
                    </a:lnTo>
                    <a:lnTo>
                      <a:pt x="804" y="542"/>
                    </a:lnTo>
                    <a:lnTo>
                      <a:pt x="801" y="544"/>
                    </a:lnTo>
                    <a:lnTo>
                      <a:pt x="795" y="554"/>
                    </a:lnTo>
                    <a:lnTo>
                      <a:pt x="790" y="564"/>
                    </a:lnTo>
                    <a:lnTo>
                      <a:pt x="786" y="573"/>
                    </a:lnTo>
                    <a:lnTo>
                      <a:pt x="780" y="581"/>
                    </a:lnTo>
                    <a:lnTo>
                      <a:pt x="772" y="578"/>
                    </a:lnTo>
                    <a:lnTo>
                      <a:pt x="767" y="573"/>
                    </a:lnTo>
                    <a:lnTo>
                      <a:pt x="763" y="567"/>
                    </a:lnTo>
                    <a:lnTo>
                      <a:pt x="760" y="562"/>
                    </a:lnTo>
                    <a:lnTo>
                      <a:pt x="758" y="556"/>
                    </a:lnTo>
                    <a:lnTo>
                      <a:pt x="758" y="550"/>
                    </a:lnTo>
                    <a:lnTo>
                      <a:pt x="758" y="544"/>
                    </a:lnTo>
                    <a:lnTo>
                      <a:pt x="754" y="540"/>
                    </a:lnTo>
                    <a:lnTo>
                      <a:pt x="743" y="543"/>
                    </a:lnTo>
                    <a:lnTo>
                      <a:pt x="736" y="554"/>
                    </a:lnTo>
                    <a:lnTo>
                      <a:pt x="730" y="563"/>
                    </a:lnTo>
                    <a:lnTo>
                      <a:pt x="721" y="565"/>
                    </a:lnTo>
                    <a:lnTo>
                      <a:pt x="719" y="554"/>
                    </a:lnTo>
                    <a:lnTo>
                      <a:pt x="722" y="541"/>
                    </a:lnTo>
                    <a:lnTo>
                      <a:pt x="723" y="532"/>
                    </a:lnTo>
                    <a:lnTo>
                      <a:pt x="715" y="526"/>
                    </a:lnTo>
                    <a:lnTo>
                      <a:pt x="707" y="534"/>
                    </a:lnTo>
                    <a:lnTo>
                      <a:pt x="704" y="543"/>
                    </a:lnTo>
                    <a:lnTo>
                      <a:pt x="700" y="554"/>
                    </a:lnTo>
                    <a:lnTo>
                      <a:pt x="695" y="563"/>
                    </a:lnTo>
                    <a:lnTo>
                      <a:pt x="690" y="563"/>
                    </a:lnTo>
                    <a:lnTo>
                      <a:pt x="690" y="548"/>
                    </a:lnTo>
                    <a:lnTo>
                      <a:pt x="691" y="534"/>
                    </a:lnTo>
                    <a:lnTo>
                      <a:pt x="689" y="521"/>
                    </a:lnTo>
                    <a:lnTo>
                      <a:pt x="681" y="510"/>
                    </a:lnTo>
                    <a:lnTo>
                      <a:pt x="676" y="521"/>
                    </a:lnTo>
                    <a:lnTo>
                      <a:pt x="672" y="533"/>
                    </a:lnTo>
                    <a:lnTo>
                      <a:pt x="667" y="544"/>
                    </a:lnTo>
                    <a:lnTo>
                      <a:pt x="659" y="554"/>
                    </a:lnTo>
                    <a:lnTo>
                      <a:pt x="650" y="547"/>
                    </a:lnTo>
                    <a:lnTo>
                      <a:pt x="651" y="535"/>
                    </a:lnTo>
                    <a:lnTo>
                      <a:pt x="654" y="522"/>
                    </a:lnTo>
                    <a:lnTo>
                      <a:pt x="654" y="510"/>
                    </a:lnTo>
                    <a:lnTo>
                      <a:pt x="649" y="498"/>
                    </a:lnTo>
                    <a:lnTo>
                      <a:pt x="643" y="503"/>
                    </a:lnTo>
                    <a:lnTo>
                      <a:pt x="639" y="510"/>
                    </a:lnTo>
                    <a:lnTo>
                      <a:pt x="635" y="517"/>
                    </a:lnTo>
                    <a:lnTo>
                      <a:pt x="631" y="524"/>
                    </a:lnTo>
                    <a:lnTo>
                      <a:pt x="628" y="530"/>
                    </a:lnTo>
                    <a:lnTo>
                      <a:pt x="623" y="535"/>
                    </a:lnTo>
                    <a:lnTo>
                      <a:pt x="617" y="537"/>
                    </a:lnTo>
                    <a:lnTo>
                      <a:pt x="609" y="536"/>
                    </a:lnTo>
                    <a:lnTo>
                      <a:pt x="609" y="522"/>
                    </a:lnTo>
                    <a:lnTo>
                      <a:pt x="609" y="510"/>
                    </a:lnTo>
                    <a:lnTo>
                      <a:pt x="608" y="498"/>
                    </a:lnTo>
                    <a:lnTo>
                      <a:pt x="602" y="487"/>
                    </a:lnTo>
                    <a:lnTo>
                      <a:pt x="598" y="498"/>
                    </a:lnTo>
                    <a:lnTo>
                      <a:pt x="591" y="510"/>
                    </a:lnTo>
                    <a:lnTo>
                      <a:pt x="582" y="519"/>
                    </a:lnTo>
                    <a:lnTo>
                      <a:pt x="573" y="526"/>
                    </a:lnTo>
                    <a:lnTo>
                      <a:pt x="574" y="509"/>
                    </a:lnTo>
                    <a:lnTo>
                      <a:pt x="576" y="492"/>
                    </a:lnTo>
                    <a:lnTo>
                      <a:pt x="575" y="477"/>
                    </a:lnTo>
                    <a:lnTo>
                      <a:pt x="568" y="466"/>
                    </a:lnTo>
                    <a:lnTo>
                      <a:pt x="561" y="477"/>
                    </a:lnTo>
                    <a:lnTo>
                      <a:pt x="554" y="491"/>
                    </a:lnTo>
                    <a:lnTo>
                      <a:pt x="546" y="505"/>
                    </a:lnTo>
                    <a:lnTo>
                      <a:pt x="536" y="514"/>
                    </a:lnTo>
                    <a:lnTo>
                      <a:pt x="535" y="498"/>
                    </a:lnTo>
                    <a:lnTo>
                      <a:pt x="535" y="483"/>
                    </a:lnTo>
                    <a:lnTo>
                      <a:pt x="535" y="467"/>
                    </a:lnTo>
                    <a:lnTo>
                      <a:pt x="530" y="452"/>
                    </a:lnTo>
                    <a:lnTo>
                      <a:pt x="522" y="465"/>
                    </a:lnTo>
                    <a:lnTo>
                      <a:pt x="515" y="477"/>
                    </a:lnTo>
                    <a:lnTo>
                      <a:pt x="507" y="490"/>
                    </a:lnTo>
                    <a:lnTo>
                      <a:pt x="497" y="502"/>
                    </a:lnTo>
                    <a:lnTo>
                      <a:pt x="494" y="487"/>
                    </a:lnTo>
                    <a:lnTo>
                      <a:pt x="497" y="469"/>
                    </a:lnTo>
                    <a:lnTo>
                      <a:pt x="500" y="453"/>
                    </a:lnTo>
                    <a:lnTo>
                      <a:pt x="505" y="438"/>
                    </a:lnTo>
                    <a:lnTo>
                      <a:pt x="502" y="430"/>
                    </a:lnTo>
                    <a:lnTo>
                      <a:pt x="501" y="422"/>
                    </a:lnTo>
                    <a:lnTo>
                      <a:pt x="499" y="416"/>
                    </a:lnTo>
                    <a:lnTo>
                      <a:pt x="491" y="413"/>
                    </a:lnTo>
                    <a:lnTo>
                      <a:pt x="487" y="422"/>
                    </a:lnTo>
                    <a:lnTo>
                      <a:pt x="484" y="430"/>
                    </a:lnTo>
                    <a:lnTo>
                      <a:pt x="479" y="438"/>
                    </a:lnTo>
                    <a:lnTo>
                      <a:pt x="476" y="446"/>
                    </a:lnTo>
                    <a:lnTo>
                      <a:pt x="471" y="454"/>
                    </a:lnTo>
                    <a:lnTo>
                      <a:pt x="467" y="462"/>
                    </a:lnTo>
                    <a:lnTo>
                      <a:pt x="462" y="471"/>
                    </a:lnTo>
                    <a:lnTo>
                      <a:pt x="456" y="479"/>
                    </a:lnTo>
                    <a:lnTo>
                      <a:pt x="459" y="461"/>
                    </a:lnTo>
                    <a:lnTo>
                      <a:pt x="457" y="442"/>
                    </a:lnTo>
                    <a:lnTo>
                      <a:pt x="455" y="422"/>
                    </a:lnTo>
                    <a:lnTo>
                      <a:pt x="452" y="401"/>
                    </a:lnTo>
                    <a:lnTo>
                      <a:pt x="445" y="405"/>
                    </a:lnTo>
                    <a:lnTo>
                      <a:pt x="440" y="413"/>
                    </a:lnTo>
                    <a:lnTo>
                      <a:pt x="437" y="423"/>
                    </a:lnTo>
                    <a:lnTo>
                      <a:pt x="433" y="433"/>
                    </a:lnTo>
                    <a:lnTo>
                      <a:pt x="432" y="442"/>
                    </a:lnTo>
                    <a:lnTo>
                      <a:pt x="429" y="449"/>
                    </a:lnTo>
                    <a:lnTo>
                      <a:pt x="423" y="457"/>
                    </a:lnTo>
                    <a:lnTo>
                      <a:pt x="417" y="464"/>
                    </a:lnTo>
                    <a:lnTo>
                      <a:pt x="415" y="457"/>
                    </a:lnTo>
                    <a:lnTo>
                      <a:pt x="416" y="450"/>
                    </a:lnTo>
                    <a:lnTo>
                      <a:pt x="418" y="442"/>
                    </a:lnTo>
                    <a:lnTo>
                      <a:pt x="419" y="434"/>
                    </a:lnTo>
                    <a:lnTo>
                      <a:pt x="418" y="424"/>
                    </a:lnTo>
                    <a:lnTo>
                      <a:pt x="417" y="414"/>
                    </a:lnTo>
                    <a:lnTo>
                      <a:pt x="415" y="406"/>
                    </a:lnTo>
                    <a:lnTo>
                      <a:pt x="407" y="401"/>
                    </a:lnTo>
                    <a:lnTo>
                      <a:pt x="402" y="407"/>
                    </a:lnTo>
                    <a:lnTo>
                      <a:pt x="399" y="412"/>
                    </a:lnTo>
                    <a:lnTo>
                      <a:pt x="395" y="418"/>
                    </a:lnTo>
                    <a:lnTo>
                      <a:pt x="396" y="423"/>
                    </a:lnTo>
                    <a:lnTo>
                      <a:pt x="392" y="434"/>
                    </a:lnTo>
                    <a:lnTo>
                      <a:pt x="387" y="444"/>
                    </a:lnTo>
                    <a:lnTo>
                      <a:pt x="380" y="453"/>
                    </a:lnTo>
                    <a:lnTo>
                      <a:pt x="373" y="461"/>
                    </a:lnTo>
                    <a:lnTo>
                      <a:pt x="371" y="447"/>
                    </a:lnTo>
                    <a:lnTo>
                      <a:pt x="372" y="431"/>
                    </a:lnTo>
                    <a:lnTo>
                      <a:pt x="372" y="416"/>
                    </a:lnTo>
                    <a:lnTo>
                      <a:pt x="363" y="405"/>
                    </a:lnTo>
                    <a:lnTo>
                      <a:pt x="357" y="411"/>
                    </a:lnTo>
                    <a:lnTo>
                      <a:pt x="355" y="418"/>
                    </a:lnTo>
                    <a:lnTo>
                      <a:pt x="355" y="427"/>
                    </a:lnTo>
                    <a:lnTo>
                      <a:pt x="354" y="434"/>
                    </a:lnTo>
                    <a:lnTo>
                      <a:pt x="347" y="441"/>
                    </a:lnTo>
                    <a:lnTo>
                      <a:pt x="342" y="450"/>
                    </a:lnTo>
                    <a:lnTo>
                      <a:pt x="335" y="457"/>
                    </a:lnTo>
                    <a:lnTo>
                      <a:pt x="326" y="456"/>
                    </a:lnTo>
                    <a:lnTo>
                      <a:pt x="327" y="443"/>
                    </a:lnTo>
                    <a:lnTo>
                      <a:pt x="328" y="428"/>
                    </a:lnTo>
                    <a:lnTo>
                      <a:pt x="328" y="414"/>
                    </a:lnTo>
                    <a:lnTo>
                      <a:pt x="325" y="401"/>
                    </a:lnTo>
                    <a:lnTo>
                      <a:pt x="320" y="401"/>
                    </a:lnTo>
                    <a:lnTo>
                      <a:pt x="317" y="403"/>
                    </a:lnTo>
                    <a:lnTo>
                      <a:pt x="315" y="406"/>
                    </a:lnTo>
                    <a:lnTo>
                      <a:pt x="312" y="409"/>
                    </a:lnTo>
                    <a:lnTo>
                      <a:pt x="312" y="421"/>
                    </a:lnTo>
                    <a:lnTo>
                      <a:pt x="309" y="423"/>
                    </a:lnTo>
                    <a:lnTo>
                      <a:pt x="308" y="428"/>
                    </a:lnTo>
                    <a:lnTo>
                      <a:pt x="307" y="433"/>
                    </a:lnTo>
                    <a:lnTo>
                      <a:pt x="305" y="437"/>
                    </a:lnTo>
                    <a:lnTo>
                      <a:pt x="292" y="452"/>
                    </a:lnTo>
                    <a:lnTo>
                      <a:pt x="290" y="451"/>
                    </a:lnTo>
                    <a:lnTo>
                      <a:pt x="289" y="449"/>
                    </a:lnTo>
                    <a:lnTo>
                      <a:pt x="287" y="447"/>
                    </a:lnTo>
                    <a:lnTo>
                      <a:pt x="286" y="447"/>
                    </a:lnTo>
                    <a:lnTo>
                      <a:pt x="282" y="452"/>
                    </a:lnTo>
                    <a:lnTo>
                      <a:pt x="284" y="438"/>
                    </a:lnTo>
                    <a:lnTo>
                      <a:pt x="287" y="424"/>
                    </a:lnTo>
                    <a:lnTo>
                      <a:pt x="289" y="411"/>
                    </a:lnTo>
                    <a:lnTo>
                      <a:pt x="290" y="398"/>
                    </a:lnTo>
                    <a:lnTo>
                      <a:pt x="288" y="394"/>
                    </a:lnTo>
                    <a:lnTo>
                      <a:pt x="287" y="391"/>
                    </a:lnTo>
                    <a:lnTo>
                      <a:pt x="286" y="388"/>
                    </a:lnTo>
                    <a:lnTo>
                      <a:pt x="282" y="384"/>
                    </a:lnTo>
                    <a:lnTo>
                      <a:pt x="273" y="391"/>
                    </a:lnTo>
                    <a:lnTo>
                      <a:pt x="269" y="403"/>
                    </a:lnTo>
                    <a:lnTo>
                      <a:pt x="265" y="414"/>
                    </a:lnTo>
                    <a:lnTo>
                      <a:pt x="260" y="424"/>
                    </a:lnTo>
                    <a:lnTo>
                      <a:pt x="252" y="429"/>
                    </a:lnTo>
                    <a:lnTo>
                      <a:pt x="251" y="437"/>
                    </a:lnTo>
                    <a:lnTo>
                      <a:pt x="250" y="446"/>
                    </a:lnTo>
                    <a:lnTo>
                      <a:pt x="242" y="450"/>
                    </a:lnTo>
                    <a:lnTo>
                      <a:pt x="246" y="428"/>
                    </a:lnTo>
                    <a:lnTo>
                      <a:pt x="249" y="403"/>
                    </a:lnTo>
                    <a:lnTo>
                      <a:pt x="249" y="378"/>
                    </a:lnTo>
                    <a:lnTo>
                      <a:pt x="242" y="356"/>
                    </a:lnTo>
                    <a:lnTo>
                      <a:pt x="240" y="355"/>
                    </a:lnTo>
                    <a:lnTo>
                      <a:pt x="236" y="366"/>
                    </a:lnTo>
                    <a:lnTo>
                      <a:pt x="233" y="377"/>
                    </a:lnTo>
                    <a:lnTo>
                      <a:pt x="228" y="388"/>
                    </a:lnTo>
                    <a:lnTo>
                      <a:pt x="224" y="398"/>
                    </a:lnTo>
                    <a:lnTo>
                      <a:pt x="219" y="408"/>
                    </a:lnTo>
                    <a:lnTo>
                      <a:pt x="213" y="419"/>
                    </a:lnTo>
                    <a:lnTo>
                      <a:pt x="207" y="429"/>
                    </a:lnTo>
                    <a:lnTo>
                      <a:pt x="201" y="438"/>
                    </a:lnTo>
                    <a:lnTo>
                      <a:pt x="203" y="416"/>
                    </a:lnTo>
                    <a:lnTo>
                      <a:pt x="207" y="393"/>
                    </a:lnTo>
                    <a:lnTo>
                      <a:pt x="209" y="371"/>
                    </a:lnTo>
                    <a:lnTo>
                      <a:pt x="203" y="350"/>
                    </a:lnTo>
                    <a:lnTo>
                      <a:pt x="196" y="358"/>
                    </a:lnTo>
                    <a:lnTo>
                      <a:pt x="194" y="368"/>
                    </a:lnTo>
                    <a:lnTo>
                      <a:pt x="191" y="381"/>
                    </a:lnTo>
                    <a:lnTo>
                      <a:pt x="187" y="391"/>
                    </a:lnTo>
                    <a:lnTo>
                      <a:pt x="183" y="403"/>
                    </a:lnTo>
                    <a:lnTo>
                      <a:pt x="176" y="413"/>
                    </a:lnTo>
                    <a:lnTo>
                      <a:pt x="169" y="423"/>
                    </a:lnTo>
                    <a:lnTo>
                      <a:pt x="161" y="433"/>
                    </a:lnTo>
                    <a:lnTo>
                      <a:pt x="160" y="413"/>
                    </a:lnTo>
                    <a:lnTo>
                      <a:pt x="164" y="391"/>
                    </a:lnTo>
                    <a:lnTo>
                      <a:pt x="167" y="367"/>
                    </a:lnTo>
                    <a:lnTo>
                      <a:pt x="167" y="343"/>
                    </a:lnTo>
                    <a:lnTo>
                      <a:pt x="166" y="341"/>
                    </a:lnTo>
                    <a:lnTo>
                      <a:pt x="165" y="341"/>
                    </a:lnTo>
                    <a:lnTo>
                      <a:pt x="163" y="341"/>
                    </a:lnTo>
                    <a:lnTo>
                      <a:pt x="160" y="341"/>
                    </a:lnTo>
                    <a:lnTo>
                      <a:pt x="153" y="356"/>
                    </a:lnTo>
                    <a:lnTo>
                      <a:pt x="150" y="374"/>
                    </a:lnTo>
                    <a:lnTo>
                      <a:pt x="144" y="390"/>
                    </a:lnTo>
                    <a:lnTo>
                      <a:pt x="135" y="404"/>
                    </a:lnTo>
                    <a:lnTo>
                      <a:pt x="137" y="412"/>
                    </a:lnTo>
                    <a:lnTo>
                      <a:pt x="134" y="419"/>
                    </a:lnTo>
                    <a:lnTo>
                      <a:pt x="127" y="426"/>
                    </a:lnTo>
                    <a:lnTo>
                      <a:pt x="121" y="433"/>
                    </a:lnTo>
                    <a:lnTo>
                      <a:pt x="122" y="408"/>
                    </a:lnTo>
                    <a:lnTo>
                      <a:pt x="127" y="383"/>
                    </a:lnTo>
                    <a:lnTo>
                      <a:pt x="128" y="358"/>
                    </a:lnTo>
                    <a:lnTo>
                      <a:pt x="123" y="333"/>
                    </a:lnTo>
                    <a:lnTo>
                      <a:pt x="114" y="351"/>
                    </a:lnTo>
                    <a:lnTo>
                      <a:pt x="108" y="370"/>
                    </a:lnTo>
                    <a:lnTo>
                      <a:pt x="102" y="389"/>
                    </a:lnTo>
                    <a:lnTo>
                      <a:pt x="90" y="405"/>
                    </a:lnTo>
                    <a:lnTo>
                      <a:pt x="85" y="409"/>
                    </a:lnTo>
                    <a:lnTo>
                      <a:pt x="83" y="414"/>
                    </a:lnTo>
                    <a:lnTo>
                      <a:pt x="80" y="418"/>
                    </a:lnTo>
                    <a:lnTo>
                      <a:pt x="75" y="419"/>
                    </a:lnTo>
                    <a:lnTo>
                      <a:pt x="77" y="399"/>
                    </a:lnTo>
                    <a:lnTo>
                      <a:pt x="80" y="379"/>
                    </a:lnTo>
                    <a:lnTo>
                      <a:pt x="81" y="361"/>
                    </a:lnTo>
                    <a:lnTo>
                      <a:pt x="79" y="341"/>
                    </a:lnTo>
                    <a:lnTo>
                      <a:pt x="69" y="354"/>
                    </a:lnTo>
                    <a:lnTo>
                      <a:pt x="62" y="367"/>
                    </a:lnTo>
                    <a:lnTo>
                      <a:pt x="55" y="381"/>
                    </a:lnTo>
                    <a:lnTo>
                      <a:pt x="49" y="393"/>
                    </a:lnTo>
                    <a:lnTo>
                      <a:pt x="44" y="396"/>
                    </a:lnTo>
                    <a:lnTo>
                      <a:pt x="41" y="394"/>
                    </a:lnTo>
                    <a:lnTo>
                      <a:pt x="37" y="392"/>
                    </a:lnTo>
                    <a:lnTo>
                      <a:pt x="35" y="390"/>
                    </a:lnTo>
                    <a:lnTo>
                      <a:pt x="36" y="375"/>
                    </a:lnTo>
                    <a:lnTo>
                      <a:pt x="37" y="361"/>
                    </a:lnTo>
                    <a:lnTo>
                      <a:pt x="38" y="348"/>
                    </a:lnTo>
                    <a:lnTo>
                      <a:pt x="36" y="333"/>
                    </a:lnTo>
                    <a:lnTo>
                      <a:pt x="36" y="332"/>
                    </a:lnTo>
                    <a:lnTo>
                      <a:pt x="36" y="331"/>
                    </a:lnTo>
                    <a:lnTo>
                      <a:pt x="35" y="331"/>
                    </a:lnTo>
                    <a:lnTo>
                      <a:pt x="35" y="330"/>
                    </a:lnTo>
                    <a:lnTo>
                      <a:pt x="28" y="340"/>
                    </a:lnTo>
                    <a:lnTo>
                      <a:pt x="23" y="352"/>
                    </a:lnTo>
                    <a:lnTo>
                      <a:pt x="17" y="361"/>
                    </a:lnTo>
                    <a:lnTo>
                      <a:pt x="7" y="367"/>
                    </a:lnTo>
                    <a:lnTo>
                      <a:pt x="3" y="354"/>
                    </a:lnTo>
                    <a:lnTo>
                      <a:pt x="0" y="343"/>
                    </a:lnTo>
                    <a:lnTo>
                      <a:pt x="3" y="330"/>
                    </a:lnTo>
                    <a:lnTo>
                      <a:pt x="9" y="318"/>
                    </a:lnTo>
                    <a:lnTo>
                      <a:pt x="15" y="311"/>
                    </a:lnTo>
                    <a:lnTo>
                      <a:pt x="22" y="307"/>
                    </a:lnTo>
                    <a:lnTo>
                      <a:pt x="30" y="303"/>
                    </a:lnTo>
                    <a:lnTo>
                      <a:pt x="39" y="302"/>
                    </a:lnTo>
                    <a:lnTo>
                      <a:pt x="49" y="301"/>
                    </a:lnTo>
                    <a:lnTo>
                      <a:pt x="58" y="301"/>
                    </a:lnTo>
                    <a:lnTo>
                      <a:pt x="67" y="301"/>
                    </a:lnTo>
                    <a:lnTo>
                      <a:pt x="75" y="301"/>
                    </a:lnTo>
                    <a:lnTo>
                      <a:pt x="90" y="303"/>
                    </a:lnTo>
                    <a:lnTo>
                      <a:pt x="106" y="305"/>
                    </a:lnTo>
                    <a:lnTo>
                      <a:pt x="121" y="308"/>
                    </a:lnTo>
                    <a:lnTo>
                      <a:pt x="136" y="310"/>
                    </a:lnTo>
                    <a:lnTo>
                      <a:pt x="152" y="313"/>
                    </a:lnTo>
                    <a:lnTo>
                      <a:pt x="167" y="316"/>
                    </a:lnTo>
                    <a:lnTo>
                      <a:pt x="183" y="320"/>
                    </a:lnTo>
                    <a:lnTo>
                      <a:pt x="198" y="323"/>
                    </a:lnTo>
                    <a:lnTo>
                      <a:pt x="213" y="328"/>
                    </a:lnTo>
                    <a:lnTo>
                      <a:pt x="228" y="331"/>
                    </a:lnTo>
                    <a:lnTo>
                      <a:pt x="243" y="336"/>
                    </a:lnTo>
                    <a:lnTo>
                      <a:pt x="258" y="340"/>
                    </a:lnTo>
                    <a:lnTo>
                      <a:pt x="273" y="346"/>
                    </a:lnTo>
                    <a:lnTo>
                      <a:pt x="288" y="351"/>
                    </a:lnTo>
                    <a:lnTo>
                      <a:pt x="303" y="356"/>
                    </a:lnTo>
                    <a:lnTo>
                      <a:pt x="317" y="362"/>
                    </a:lnTo>
                    <a:lnTo>
                      <a:pt x="341" y="367"/>
                    </a:lnTo>
                    <a:lnTo>
                      <a:pt x="364" y="371"/>
                    </a:lnTo>
                    <a:lnTo>
                      <a:pt x="388" y="376"/>
                    </a:lnTo>
                    <a:lnTo>
                      <a:pt x="412" y="381"/>
                    </a:lnTo>
                    <a:lnTo>
                      <a:pt x="437" y="386"/>
                    </a:lnTo>
                    <a:lnTo>
                      <a:pt x="461" y="391"/>
                    </a:lnTo>
                    <a:lnTo>
                      <a:pt x="485" y="398"/>
                    </a:lnTo>
                    <a:lnTo>
                      <a:pt x="509" y="404"/>
                    </a:lnTo>
                    <a:lnTo>
                      <a:pt x="532" y="411"/>
                    </a:lnTo>
                    <a:lnTo>
                      <a:pt x="556" y="418"/>
                    </a:lnTo>
                    <a:lnTo>
                      <a:pt x="579" y="426"/>
                    </a:lnTo>
                    <a:lnTo>
                      <a:pt x="602" y="434"/>
                    </a:lnTo>
                    <a:lnTo>
                      <a:pt x="626" y="443"/>
                    </a:lnTo>
                    <a:lnTo>
                      <a:pt x="649" y="452"/>
                    </a:lnTo>
                    <a:lnTo>
                      <a:pt x="670" y="461"/>
                    </a:lnTo>
                    <a:lnTo>
                      <a:pt x="692" y="472"/>
                    </a:lnTo>
                    <a:lnTo>
                      <a:pt x="689" y="477"/>
                    </a:lnTo>
                    <a:lnTo>
                      <a:pt x="692" y="479"/>
                    </a:lnTo>
                    <a:lnTo>
                      <a:pt x="696" y="482"/>
                    </a:lnTo>
                    <a:lnTo>
                      <a:pt x="699" y="486"/>
                    </a:lnTo>
                    <a:lnTo>
                      <a:pt x="704" y="486"/>
                    </a:lnTo>
                    <a:lnTo>
                      <a:pt x="706" y="471"/>
                    </a:lnTo>
                    <a:lnTo>
                      <a:pt x="707" y="457"/>
                    </a:lnTo>
                    <a:lnTo>
                      <a:pt x="708" y="444"/>
                    </a:lnTo>
                    <a:lnTo>
                      <a:pt x="713" y="429"/>
                    </a:lnTo>
                    <a:lnTo>
                      <a:pt x="713" y="414"/>
                    </a:lnTo>
                    <a:lnTo>
                      <a:pt x="713" y="400"/>
                    </a:lnTo>
                    <a:lnTo>
                      <a:pt x="712" y="388"/>
                    </a:lnTo>
                    <a:lnTo>
                      <a:pt x="706" y="375"/>
                    </a:lnTo>
                    <a:lnTo>
                      <a:pt x="702" y="383"/>
                    </a:lnTo>
                    <a:lnTo>
                      <a:pt x="699" y="393"/>
                    </a:lnTo>
                    <a:lnTo>
                      <a:pt x="698" y="404"/>
                    </a:lnTo>
                    <a:lnTo>
                      <a:pt x="695" y="413"/>
                    </a:lnTo>
                    <a:lnTo>
                      <a:pt x="695" y="422"/>
                    </a:lnTo>
                    <a:lnTo>
                      <a:pt x="689" y="429"/>
                    </a:lnTo>
                    <a:lnTo>
                      <a:pt x="683" y="437"/>
                    </a:lnTo>
                    <a:lnTo>
                      <a:pt x="683" y="446"/>
                    </a:lnTo>
                    <a:lnTo>
                      <a:pt x="670" y="444"/>
                    </a:lnTo>
                    <a:lnTo>
                      <a:pt x="673" y="426"/>
                    </a:lnTo>
                    <a:lnTo>
                      <a:pt x="673" y="409"/>
                    </a:lnTo>
                    <a:lnTo>
                      <a:pt x="670" y="393"/>
                    </a:lnTo>
                    <a:lnTo>
                      <a:pt x="667" y="376"/>
                    </a:lnTo>
                    <a:lnTo>
                      <a:pt x="661" y="370"/>
                    </a:lnTo>
                    <a:lnTo>
                      <a:pt x="657" y="385"/>
                    </a:lnTo>
                    <a:lnTo>
                      <a:pt x="651" y="400"/>
                    </a:lnTo>
                    <a:lnTo>
                      <a:pt x="644" y="415"/>
                    </a:lnTo>
                    <a:lnTo>
                      <a:pt x="636" y="429"/>
                    </a:lnTo>
                    <a:lnTo>
                      <a:pt x="630" y="427"/>
                    </a:lnTo>
                    <a:lnTo>
                      <a:pt x="629" y="408"/>
                    </a:lnTo>
                    <a:lnTo>
                      <a:pt x="628" y="390"/>
                    </a:lnTo>
                    <a:lnTo>
                      <a:pt x="626" y="373"/>
                    </a:lnTo>
                    <a:lnTo>
                      <a:pt x="619" y="355"/>
                    </a:lnTo>
                    <a:lnTo>
                      <a:pt x="613" y="371"/>
                    </a:lnTo>
                    <a:lnTo>
                      <a:pt x="608" y="388"/>
                    </a:lnTo>
                    <a:lnTo>
                      <a:pt x="601" y="403"/>
                    </a:lnTo>
                    <a:lnTo>
                      <a:pt x="590" y="411"/>
                    </a:lnTo>
                    <a:lnTo>
                      <a:pt x="589" y="393"/>
                    </a:lnTo>
                    <a:lnTo>
                      <a:pt x="585" y="375"/>
                    </a:lnTo>
                    <a:lnTo>
                      <a:pt x="581" y="358"/>
                    </a:lnTo>
                    <a:lnTo>
                      <a:pt x="573" y="341"/>
                    </a:lnTo>
                    <a:lnTo>
                      <a:pt x="568" y="356"/>
                    </a:lnTo>
                    <a:lnTo>
                      <a:pt x="563" y="371"/>
                    </a:lnTo>
                    <a:lnTo>
                      <a:pt x="558" y="386"/>
                    </a:lnTo>
                    <a:lnTo>
                      <a:pt x="550" y="399"/>
                    </a:lnTo>
                    <a:lnTo>
                      <a:pt x="547" y="399"/>
                    </a:lnTo>
                    <a:lnTo>
                      <a:pt x="546" y="398"/>
                    </a:lnTo>
                    <a:lnTo>
                      <a:pt x="544" y="398"/>
                    </a:lnTo>
                    <a:lnTo>
                      <a:pt x="541" y="398"/>
                    </a:lnTo>
                    <a:lnTo>
                      <a:pt x="541" y="378"/>
                    </a:lnTo>
                    <a:lnTo>
                      <a:pt x="541" y="360"/>
                    </a:lnTo>
                    <a:lnTo>
                      <a:pt x="540" y="343"/>
                    </a:lnTo>
                    <a:lnTo>
                      <a:pt x="536" y="326"/>
                    </a:lnTo>
                    <a:lnTo>
                      <a:pt x="529" y="331"/>
                    </a:lnTo>
                    <a:lnTo>
                      <a:pt x="524" y="338"/>
                    </a:lnTo>
                    <a:lnTo>
                      <a:pt x="521" y="347"/>
                    </a:lnTo>
                    <a:lnTo>
                      <a:pt x="518" y="355"/>
                    </a:lnTo>
                    <a:lnTo>
                      <a:pt x="497" y="385"/>
                    </a:lnTo>
                    <a:lnTo>
                      <a:pt x="493" y="381"/>
                    </a:lnTo>
                    <a:lnTo>
                      <a:pt x="493" y="374"/>
                    </a:lnTo>
                    <a:lnTo>
                      <a:pt x="495" y="367"/>
                    </a:lnTo>
                    <a:lnTo>
                      <a:pt x="495" y="359"/>
                    </a:lnTo>
                    <a:lnTo>
                      <a:pt x="500" y="337"/>
                    </a:lnTo>
                    <a:lnTo>
                      <a:pt x="503" y="315"/>
                    </a:lnTo>
                    <a:lnTo>
                      <a:pt x="501" y="294"/>
                    </a:lnTo>
                    <a:lnTo>
                      <a:pt x="491" y="276"/>
                    </a:lnTo>
                    <a:lnTo>
                      <a:pt x="485" y="287"/>
                    </a:lnTo>
                    <a:lnTo>
                      <a:pt x="480" y="301"/>
                    </a:lnTo>
                    <a:lnTo>
                      <a:pt x="476" y="317"/>
                    </a:lnTo>
                    <a:lnTo>
                      <a:pt x="471" y="332"/>
                    </a:lnTo>
                    <a:lnTo>
                      <a:pt x="456" y="356"/>
                    </a:lnTo>
                    <a:lnTo>
                      <a:pt x="460" y="293"/>
                    </a:lnTo>
                    <a:lnTo>
                      <a:pt x="455" y="287"/>
                    </a:lnTo>
                    <a:lnTo>
                      <a:pt x="446" y="301"/>
                    </a:lnTo>
                    <a:lnTo>
                      <a:pt x="439" y="316"/>
                    </a:lnTo>
                    <a:lnTo>
                      <a:pt x="433" y="332"/>
                    </a:lnTo>
                    <a:lnTo>
                      <a:pt x="422" y="345"/>
                    </a:lnTo>
                    <a:lnTo>
                      <a:pt x="423" y="347"/>
                    </a:lnTo>
                    <a:lnTo>
                      <a:pt x="417" y="353"/>
                    </a:lnTo>
                    <a:lnTo>
                      <a:pt x="414" y="347"/>
                    </a:lnTo>
                    <a:lnTo>
                      <a:pt x="415" y="340"/>
                    </a:lnTo>
                    <a:lnTo>
                      <a:pt x="418" y="331"/>
                    </a:lnTo>
                    <a:lnTo>
                      <a:pt x="419" y="322"/>
                    </a:lnTo>
                    <a:lnTo>
                      <a:pt x="414" y="292"/>
                    </a:lnTo>
                    <a:lnTo>
                      <a:pt x="407" y="298"/>
                    </a:lnTo>
                    <a:lnTo>
                      <a:pt x="406" y="305"/>
                    </a:lnTo>
                    <a:lnTo>
                      <a:pt x="403" y="314"/>
                    </a:lnTo>
                    <a:lnTo>
                      <a:pt x="400" y="322"/>
                    </a:lnTo>
                    <a:lnTo>
                      <a:pt x="394" y="331"/>
                    </a:lnTo>
                    <a:lnTo>
                      <a:pt x="388" y="340"/>
                    </a:lnTo>
                    <a:lnTo>
                      <a:pt x="383" y="350"/>
                    </a:lnTo>
                    <a:lnTo>
                      <a:pt x="374" y="356"/>
                    </a:lnTo>
                    <a:lnTo>
                      <a:pt x="373" y="355"/>
                    </a:lnTo>
                    <a:lnTo>
                      <a:pt x="380" y="351"/>
                    </a:lnTo>
                    <a:lnTo>
                      <a:pt x="379" y="336"/>
                    </a:lnTo>
                    <a:lnTo>
                      <a:pt x="379" y="318"/>
                    </a:lnTo>
                    <a:lnTo>
                      <a:pt x="378" y="302"/>
                    </a:lnTo>
                    <a:lnTo>
                      <a:pt x="373" y="287"/>
                    </a:lnTo>
                    <a:lnTo>
                      <a:pt x="365" y="295"/>
                    </a:lnTo>
                    <a:lnTo>
                      <a:pt x="362" y="306"/>
                    </a:lnTo>
                    <a:lnTo>
                      <a:pt x="358" y="316"/>
                    </a:lnTo>
                    <a:lnTo>
                      <a:pt x="351" y="324"/>
                    </a:lnTo>
                    <a:lnTo>
                      <a:pt x="350" y="331"/>
                    </a:lnTo>
                    <a:lnTo>
                      <a:pt x="348" y="338"/>
                    </a:lnTo>
                    <a:lnTo>
                      <a:pt x="345" y="344"/>
                    </a:lnTo>
                    <a:lnTo>
                      <a:pt x="339" y="350"/>
                    </a:lnTo>
                    <a:lnTo>
                      <a:pt x="339" y="333"/>
                    </a:lnTo>
                    <a:lnTo>
                      <a:pt x="338" y="318"/>
                    </a:lnTo>
                    <a:lnTo>
                      <a:pt x="335" y="303"/>
                    </a:lnTo>
                    <a:lnTo>
                      <a:pt x="334" y="287"/>
                    </a:lnTo>
                    <a:lnTo>
                      <a:pt x="327" y="301"/>
                    </a:lnTo>
                    <a:lnTo>
                      <a:pt x="320" y="315"/>
                    </a:lnTo>
                    <a:lnTo>
                      <a:pt x="313" y="328"/>
                    </a:lnTo>
                    <a:lnTo>
                      <a:pt x="309" y="343"/>
                    </a:lnTo>
                    <a:lnTo>
                      <a:pt x="303" y="330"/>
                    </a:lnTo>
                    <a:lnTo>
                      <a:pt x="304" y="315"/>
                    </a:lnTo>
                    <a:lnTo>
                      <a:pt x="308" y="300"/>
                    </a:lnTo>
                    <a:lnTo>
                      <a:pt x="307" y="285"/>
                    </a:lnTo>
                    <a:lnTo>
                      <a:pt x="303" y="282"/>
                    </a:lnTo>
                    <a:lnTo>
                      <a:pt x="295" y="290"/>
                    </a:lnTo>
                    <a:lnTo>
                      <a:pt x="292" y="302"/>
                    </a:lnTo>
                    <a:lnTo>
                      <a:pt x="288" y="314"/>
                    </a:lnTo>
                    <a:lnTo>
                      <a:pt x="278" y="321"/>
                    </a:lnTo>
                    <a:lnTo>
                      <a:pt x="280" y="322"/>
                    </a:lnTo>
                    <a:lnTo>
                      <a:pt x="272" y="332"/>
                    </a:lnTo>
                    <a:lnTo>
                      <a:pt x="273" y="310"/>
                    </a:lnTo>
                    <a:lnTo>
                      <a:pt x="277" y="290"/>
                    </a:lnTo>
                    <a:lnTo>
                      <a:pt x="279" y="270"/>
                    </a:lnTo>
                    <a:lnTo>
                      <a:pt x="280" y="248"/>
                    </a:lnTo>
                    <a:lnTo>
                      <a:pt x="278" y="247"/>
                    </a:lnTo>
                    <a:lnTo>
                      <a:pt x="275" y="245"/>
                    </a:lnTo>
                    <a:lnTo>
                      <a:pt x="273" y="245"/>
                    </a:lnTo>
                    <a:lnTo>
                      <a:pt x="271" y="245"/>
                    </a:lnTo>
                    <a:lnTo>
                      <a:pt x="266" y="253"/>
                    </a:lnTo>
                    <a:lnTo>
                      <a:pt x="263" y="262"/>
                    </a:lnTo>
                    <a:lnTo>
                      <a:pt x="259" y="271"/>
                    </a:lnTo>
                    <a:lnTo>
                      <a:pt x="256" y="279"/>
                    </a:lnTo>
                    <a:lnTo>
                      <a:pt x="252" y="288"/>
                    </a:lnTo>
                    <a:lnTo>
                      <a:pt x="248" y="296"/>
                    </a:lnTo>
                    <a:lnTo>
                      <a:pt x="242" y="303"/>
                    </a:lnTo>
                    <a:lnTo>
                      <a:pt x="235" y="310"/>
                    </a:lnTo>
                    <a:lnTo>
                      <a:pt x="240" y="293"/>
                    </a:lnTo>
                    <a:lnTo>
                      <a:pt x="242" y="275"/>
                    </a:lnTo>
                    <a:lnTo>
                      <a:pt x="243" y="257"/>
                    </a:lnTo>
                    <a:lnTo>
                      <a:pt x="242" y="239"/>
                    </a:lnTo>
                    <a:lnTo>
                      <a:pt x="235" y="234"/>
                    </a:lnTo>
                    <a:lnTo>
                      <a:pt x="229" y="254"/>
                    </a:lnTo>
                    <a:lnTo>
                      <a:pt x="224" y="272"/>
                    </a:lnTo>
                    <a:lnTo>
                      <a:pt x="216" y="291"/>
                    </a:lnTo>
                    <a:lnTo>
                      <a:pt x="206" y="308"/>
                    </a:lnTo>
                    <a:lnTo>
                      <a:pt x="199" y="308"/>
                    </a:lnTo>
                    <a:lnTo>
                      <a:pt x="203" y="291"/>
                    </a:lnTo>
                    <a:lnTo>
                      <a:pt x="205" y="271"/>
                    </a:lnTo>
                    <a:lnTo>
                      <a:pt x="206" y="252"/>
                    </a:lnTo>
                    <a:lnTo>
                      <a:pt x="204" y="233"/>
                    </a:lnTo>
                    <a:lnTo>
                      <a:pt x="196" y="237"/>
                    </a:lnTo>
                    <a:lnTo>
                      <a:pt x="191" y="243"/>
                    </a:lnTo>
                    <a:lnTo>
                      <a:pt x="188" y="253"/>
                    </a:lnTo>
                    <a:lnTo>
                      <a:pt x="186" y="262"/>
                    </a:lnTo>
                    <a:lnTo>
                      <a:pt x="184" y="267"/>
                    </a:lnTo>
                    <a:lnTo>
                      <a:pt x="183" y="272"/>
                    </a:lnTo>
                    <a:lnTo>
                      <a:pt x="181" y="277"/>
                    </a:lnTo>
                    <a:lnTo>
                      <a:pt x="175" y="278"/>
                    </a:lnTo>
                    <a:lnTo>
                      <a:pt x="174" y="283"/>
                    </a:lnTo>
                    <a:lnTo>
                      <a:pt x="173" y="288"/>
                    </a:lnTo>
                    <a:lnTo>
                      <a:pt x="171" y="294"/>
                    </a:lnTo>
                    <a:lnTo>
                      <a:pt x="167" y="299"/>
                    </a:lnTo>
                    <a:lnTo>
                      <a:pt x="167" y="245"/>
                    </a:lnTo>
                    <a:lnTo>
                      <a:pt x="165" y="242"/>
                    </a:lnTo>
                    <a:lnTo>
                      <a:pt x="163" y="241"/>
                    </a:lnTo>
                    <a:lnTo>
                      <a:pt x="159" y="242"/>
                    </a:lnTo>
                    <a:lnTo>
                      <a:pt x="156" y="242"/>
                    </a:lnTo>
                    <a:lnTo>
                      <a:pt x="149" y="255"/>
                    </a:lnTo>
                    <a:lnTo>
                      <a:pt x="143" y="270"/>
                    </a:lnTo>
                    <a:lnTo>
                      <a:pt x="137" y="284"/>
                    </a:lnTo>
                    <a:lnTo>
                      <a:pt x="127" y="292"/>
                    </a:lnTo>
                    <a:lnTo>
                      <a:pt x="125" y="278"/>
                    </a:lnTo>
                    <a:lnTo>
                      <a:pt x="128" y="264"/>
                    </a:lnTo>
                    <a:lnTo>
                      <a:pt x="128" y="253"/>
                    </a:lnTo>
                    <a:lnTo>
                      <a:pt x="115" y="248"/>
                    </a:lnTo>
                    <a:lnTo>
                      <a:pt x="108" y="260"/>
                    </a:lnTo>
                    <a:lnTo>
                      <a:pt x="105" y="272"/>
                    </a:lnTo>
                    <a:lnTo>
                      <a:pt x="99" y="283"/>
                    </a:lnTo>
                    <a:lnTo>
                      <a:pt x="87" y="284"/>
                    </a:lnTo>
                    <a:lnTo>
                      <a:pt x="88" y="275"/>
                    </a:lnTo>
                    <a:lnTo>
                      <a:pt x="90" y="264"/>
                    </a:lnTo>
                    <a:lnTo>
                      <a:pt x="92" y="254"/>
                    </a:lnTo>
                    <a:lnTo>
                      <a:pt x="90" y="245"/>
                    </a:lnTo>
                    <a:lnTo>
                      <a:pt x="83" y="249"/>
                    </a:lnTo>
                    <a:lnTo>
                      <a:pt x="79" y="256"/>
                    </a:lnTo>
                    <a:lnTo>
                      <a:pt x="75" y="263"/>
                    </a:lnTo>
                    <a:lnTo>
                      <a:pt x="73" y="270"/>
                    </a:lnTo>
                    <a:lnTo>
                      <a:pt x="69" y="276"/>
                    </a:lnTo>
                    <a:lnTo>
                      <a:pt x="64" y="280"/>
                    </a:lnTo>
                    <a:lnTo>
                      <a:pt x="54" y="283"/>
                    </a:lnTo>
                    <a:lnTo>
                      <a:pt x="42" y="282"/>
                    </a:lnTo>
                    <a:lnTo>
                      <a:pt x="39" y="268"/>
                    </a:lnTo>
                    <a:lnTo>
                      <a:pt x="42" y="255"/>
                    </a:lnTo>
                    <a:lnTo>
                      <a:pt x="45" y="242"/>
                    </a:lnTo>
                    <a:lnTo>
                      <a:pt x="51" y="231"/>
                    </a:lnTo>
                    <a:lnTo>
                      <a:pt x="66" y="217"/>
                    </a:lnTo>
                    <a:lnTo>
                      <a:pt x="84" y="208"/>
                    </a:lnTo>
                    <a:lnTo>
                      <a:pt x="103" y="202"/>
                    </a:lnTo>
                    <a:lnTo>
                      <a:pt x="123" y="200"/>
                    </a:lnTo>
                    <a:lnTo>
                      <a:pt x="143" y="201"/>
                    </a:lnTo>
                    <a:lnTo>
                      <a:pt x="164" y="203"/>
                    </a:lnTo>
                    <a:lnTo>
                      <a:pt x="184" y="208"/>
                    </a:lnTo>
                    <a:lnTo>
                      <a:pt x="203" y="211"/>
                    </a:lnTo>
                    <a:lnTo>
                      <a:pt x="218" y="211"/>
                    </a:lnTo>
                    <a:lnTo>
                      <a:pt x="233" y="214"/>
                    </a:lnTo>
                    <a:lnTo>
                      <a:pt x="249" y="217"/>
                    </a:lnTo>
                    <a:lnTo>
                      <a:pt x="264" y="220"/>
                    </a:lnTo>
                    <a:lnTo>
                      <a:pt x="280" y="225"/>
                    </a:lnTo>
                    <a:lnTo>
                      <a:pt x="295" y="228"/>
                    </a:lnTo>
                    <a:lnTo>
                      <a:pt x="311" y="232"/>
                    </a:lnTo>
                    <a:lnTo>
                      <a:pt x="326" y="234"/>
                    </a:lnTo>
                    <a:lnTo>
                      <a:pt x="342" y="238"/>
                    </a:lnTo>
                    <a:lnTo>
                      <a:pt x="358" y="241"/>
                    </a:lnTo>
                    <a:lnTo>
                      <a:pt x="374" y="243"/>
                    </a:lnTo>
                    <a:lnTo>
                      <a:pt x="391" y="247"/>
                    </a:lnTo>
                    <a:lnTo>
                      <a:pt x="407" y="249"/>
                    </a:lnTo>
                    <a:lnTo>
                      <a:pt x="424" y="252"/>
                    </a:lnTo>
                    <a:lnTo>
                      <a:pt x="440" y="255"/>
                    </a:lnTo>
                    <a:lnTo>
                      <a:pt x="457" y="257"/>
                    </a:lnTo>
                    <a:lnTo>
                      <a:pt x="474" y="260"/>
                    </a:lnTo>
                    <a:lnTo>
                      <a:pt x="490" y="262"/>
                    </a:lnTo>
                    <a:lnTo>
                      <a:pt x="507" y="264"/>
                    </a:lnTo>
                    <a:lnTo>
                      <a:pt x="523" y="268"/>
                    </a:lnTo>
                    <a:lnTo>
                      <a:pt x="539" y="271"/>
                    </a:lnTo>
                    <a:lnTo>
                      <a:pt x="555" y="273"/>
                    </a:lnTo>
                    <a:lnTo>
                      <a:pt x="571" y="278"/>
                    </a:lnTo>
                    <a:lnTo>
                      <a:pt x="588" y="282"/>
                    </a:lnTo>
                    <a:lnTo>
                      <a:pt x="600" y="283"/>
                    </a:lnTo>
                    <a:lnTo>
                      <a:pt x="612" y="285"/>
                    </a:lnTo>
                    <a:lnTo>
                      <a:pt x="623" y="288"/>
                    </a:lnTo>
                    <a:lnTo>
                      <a:pt x="634" y="291"/>
                    </a:lnTo>
                    <a:lnTo>
                      <a:pt x="644" y="294"/>
                    </a:lnTo>
                    <a:lnTo>
                      <a:pt x="655" y="296"/>
                    </a:lnTo>
                    <a:lnTo>
                      <a:pt x="667" y="299"/>
                    </a:lnTo>
                    <a:lnTo>
                      <a:pt x="678" y="301"/>
                    </a:lnTo>
                    <a:lnTo>
                      <a:pt x="681" y="299"/>
                    </a:lnTo>
                    <a:lnTo>
                      <a:pt x="687" y="307"/>
                    </a:lnTo>
                    <a:lnTo>
                      <a:pt x="691" y="317"/>
                    </a:lnTo>
                    <a:lnTo>
                      <a:pt x="697" y="324"/>
                    </a:lnTo>
                    <a:lnTo>
                      <a:pt x="706" y="322"/>
                    </a:lnTo>
                    <a:lnTo>
                      <a:pt x="703" y="300"/>
                    </a:lnTo>
                    <a:lnTo>
                      <a:pt x="708" y="278"/>
                    </a:lnTo>
                    <a:lnTo>
                      <a:pt x="716" y="256"/>
                    </a:lnTo>
                    <a:lnTo>
                      <a:pt x="723" y="234"/>
                    </a:lnTo>
                    <a:lnTo>
                      <a:pt x="733" y="222"/>
                    </a:lnTo>
                    <a:lnTo>
                      <a:pt x="736" y="207"/>
                    </a:lnTo>
                    <a:lnTo>
                      <a:pt x="740" y="190"/>
                    </a:lnTo>
                    <a:lnTo>
                      <a:pt x="748" y="175"/>
                    </a:lnTo>
                    <a:lnTo>
                      <a:pt x="749" y="172"/>
                    </a:lnTo>
                    <a:lnTo>
                      <a:pt x="748" y="170"/>
                    </a:lnTo>
                    <a:lnTo>
                      <a:pt x="745" y="169"/>
                    </a:lnTo>
                    <a:lnTo>
                      <a:pt x="743" y="167"/>
                    </a:lnTo>
                    <a:lnTo>
                      <a:pt x="735" y="177"/>
                    </a:lnTo>
                    <a:lnTo>
                      <a:pt x="728" y="189"/>
                    </a:lnTo>
                    <a:lnTo>
                      <a:pt x="720" y="203"/>
                    </a:lnTo>
                    <a:lnTo>
                      <a:pt x="710" y="214"/>
                    </a:lnTo>
                    <a:lnTo>
                      <a:pt x="705" y="223"/>
                    </a:lnTo>
                    <a:lnTo>
                      <a:pt x="700" y="232"/>
                    </a:lnTo>
                    <a:lnTo>
                      <a:pt x="697" y="241"/>
                    </a:lnTo>
                    <a:lnTo>
                      <a:pt x="692" y="250"/>
                    </a:lnTo>
                    <a:lnTo>
                      <a:pt x="689" y="258"/>
                    </a:lnTo>
                    <a:lnTo>
                      <a:pt x="683" y="267"/>
                    </a:lnTo>
                    <a:lnTo>
                      <a:pt x="677" y="275"/>
                    </a:lnTo>
                    <a:lnTo>
                      <a:pt x="670" y="282"/>
                    </a:lnTo>
                    <a:lnTo>
                      <a:pt x="675" y="261"/>
                    </a:lnTo>
                    <a:lnTo>
                      <a:pt x="677" y="239"/>
                    </a:lnTo>
                    <a:lnTo>
                      <a:pt x="677" y="218"/>
                    </a:lnTo>
                    <a:lnTo>
                      <a:pt x="673" y="197"/>
                    </a:lnTo>
                    <a:lnTo>
                      <a:pt x="670" y="197"/>
                    </a:lnTo>
                    <a:lnTo>
                      <a:pt x="668" y="208"/>
                    </a:lnTo>
                    <a:lnTo>
                      <a:pt x="666" y="218"/>
                    </a:lnTo>
                    <a:lnTo>
                      <a:pt x="661" y="228"/>
                    </a:lnTo>
                    <a:lnTo>
                      <a:pt x="657" y="238"/>
                    </a:lnTo>
                    <a:lnTo>
                      <a:pt x="652" y="247"/>
                    </a:lnTo>
                    <a:lnTo>
                      <a:pt x="646" y="255"/>
                    </a:lnTo>
                    <a:lnTo>
                      <a:pt x="640" y="264"/>
                    </a:lnTo>
                    <a:lnTo>
                      <a:pt x="635" y="272"/>
                    </a:lnTo>
                    <a:lnTo>
                      <a:pt x="634" y="253"/>
                    </a:lnTo>
                    <a:lnTo>
                      <a:pt x="636" y="231"/>
                    </a:lnTo>
                    <a:lnTo>
                      <a:pt x="636" y="210"/>
                    </a:lnTo>
                    <a:lnTo>
                      <a:pt x="629" y="194"/>
                    </a:lnTo>
                    <a:lnTo>
                      <a:pt x="623" y="203"/>
                    </a:lnTo>
                    <a:lnTo>
                      <a:pt x="620" y="212"/>
                    </a:lnTo>
                    <a:lnTo>
                      <a:pt x="617" y="223"/>
                    </a:lnTo>
                    <a:lnTo>
                      <a:pt x="613" y="233"/>
                    </a:lnTo>
                    <a:lnTo>
                      <a:pt x="608" y="240"/>
                    </a:lnTo>
                    <a:lnTo>
                      <a:pt x="605" y="246"/>
                    </a:lnTo>
                    <a:lnTo>
                      <a:pt x="599" y="253"/>
                    </a:lnTo>
                    <a:lnTo>
                      <a:pt x="593" y="258"/>
                    </a:lnTo>
                    <a:lnTo>
                      <a:pt x="591" y="245"/>
                    </a:lnTo>
                    <a:lnTo>
                      <a:pt x="594" y="231"/>
                    </a:lnTo>
                    <a:lnTo>
                      <a:pt x="596" y="218"/>
                    </a:lnTo>
                    <a:lnTo>
                      <a:pt x="584" y="210"/>
                    </a:lnTo>
                    <a:lnTo>
                      <a:pt x="577" y="223"/>
                    </a:lnTo>
                    <a:lnTo>
                      <a:pt x="570" y="234"/>
                    </a:lnTo>
                    <a:lnTo>
                      <a:pt x="563" y="247"/>
                    </a:lnTo>
                    <a:lnTo>
                      <a:pt x="556" y="258"/>
                    </a:lnTo>
                    <a:lnTo>
                      <a:pt x="553" y="258"/>
                    </a:lnTo>
                    <a:lnTo>
                      <a:pt x="554" y="234"/>
                    </a:lnTo>
                    <a:lnTo>
                      <a:pt x="558" y="207"/>
                    </a:lnTo>
                    <a:lnTo>
                      <a:pt x="560" y="179"/>
                    </a:lnTo>
                    <a:lnTo>
                      <a:pt x="564" y="154"/>
                    </a:lnTo>
                    <a:lnTo>
                      <a:pt x="563" y="152"/>
                    </a:lnTo>
                    <a:lnTo>
                      <a:pt x="562" y="151"/>
                    </a:lnTo>
                    <a:lnTo>
                      <a:pt x="560" y="151"/>
                    </a:lnTo>
                    <a:lnTo>
                      <a:pt x="559" y="151"/>
                    </a:lnTo>
                    <a:lnTo>
                      <a:pt x="553" y="162"/>
                    </a:lnTo>
                    <a:lnTo>
                      <a:pt x="548" y="172"/>
                    </a:lnTo>
                    <a:lnTo>
                      <a:pt x="543" y="182"/>
                    </a:lnTo>
                    <a:lnTo>
                      <a:pt x="538" y="194"/>
                    </a:lnTo>
                    <a:lnTo>
                      <a:pt x="532" y="204"/>
                    </a:lnTo>
                    <a:lnTo>
                      <a:pt x="526" y="215"/>
                    </a:lnTo>
                    <a:lnTo>
                      <a:pt x="520" y="224"/>
                    </a:lnTo>
                    <a:lnTo>
                      <a:pt x="513" y="233"/>
                    </a:lnTo>
                    <a:lnTo>
                      <a:pt x="512" y="237"/>
                    </a:lnTo>
                    <a:lnTo>
                      <a:pt x="512" y="240"/>
                    </a:lnTo>
                    <a:lnTo>
                      <a:pt x="509" y="243"/>
                    </a:lnTo>
                    <a:lnTo>
                      <a:pt x="506" y="245"/>
                    </a:lnTo>
                    <a:lnTo>
                      <a:pt x="506" y="227"/>
                    </a:lnTo>
                    <a:lnTo>
                      <a:pt x="507" y="210"/>
                    </a:lnTo>
                    <a:lnTo>
                      <a:pt x="510" y="190"/>
                    </a:lnTo>
                    <a:lnTo>
                      <a:pt x="514" y="169"/>
                    </a:lnTo>
                    <a:lnTo>
                      <a:pt x="514" y="166"/>
                    </a:lnTo>
                    <a:lnTo>
                      <a:pt x="515" y="164"/>
                    </a:lnTo>
                    <a:lnTo>
                      <a:pt x="514" y="162"/>
                    </a:lnTo>
                    <a:lnTo>
                      <a:pt x="513" y="159"/>
                    </a:lnTo>
                    <a:lnTo>
                      <a:pt x="505" y="164"/>
                    </a:lnTo>
                    <a:lnTo>
                      <a:pt x="502" y="173"/>
                    </a:lnTo>
                    <a:lnTo>
                      <a:pt x="500" y="184"/>
                    </a:lnTo>
                    <a:lnTo>
                      <a:pt x="493" y="190"/>
                    </a:lnTo>
                    <a:lnTo>
                      <a:pt x="493" y="197"/>
                    </a:lnTo>
                    <a:lnTo>
                      <a:pt x="491" y="204"/>
                    </a:lnTo>
                    <a:lnTo>
                      <a:pt x="487" y="212"/>
                    </a:lnTo>
                    <a:lnTo>
                      <a:pt x="484" y="220"/>
                    </a:lnTo>
                    <a:lnTo>
                      <a:pt x="482" y="230"/>
                    </a:lnTo>
                    <a:lnTo>
                      <a:pt x="471" y="242"/>
                    </a:lnTo>
                    <a:lnTo>
                      <a:pt x="470" y="196"/>
                    </a:lnTo>
                    <a:lnTo>
                      <a:pt x="471" y="196"/>
                    </a:lnTo>
                    <a:lnTo>
                      <a:pt x="474" y="195"/>
                    </a:lnTo>
                    <a:lnTo>
                      <a:pt x="475" y="194"/>
                    </a:lnTo>
                    <a:lnTo>
                      <a:pt x="476" y="192"/>
                    </a:lnTo>
                    <a:lnTo>
                      <a:pt x="472" y="189"/>
                    </a:lnTo>
                    <a:lnTo>
                      <a:pt x="470" y="186"/>
                    </a:lnTo>
                    <a:lnTo>
                      <a:pt x="468" y="184"/>
                    </a:lnTo>
                    <a:lnTo>
                      <a:pt x="464" y="182"/>
                    </a:lnTo>
                    <a:lnTo>
                      <a:pt x="459" y="199"/>
                    </a:lnTo>
                    <a:lnTo>
                      <a:pt x="453" y="215"/>
                    </a:lnTo>
                    <a:lnTo>
                      <a:pt x="446" y="228"/>
                    </a:lnTo>
                    <a:lnTo>
                      <a:pt x="433" y="239"/>
                    </a:lnTo>
                    <a:lnTo>
                      <a:pt x="433" y="202"/>
                    </a:lnTo>
                    <a:lnTo>
                      <a:pt x="436" y="202"/>
                    </a:lnTo>
                    <a:lnTo>
                      <a:pt x="436" y="200"/>
                    </a:lnTo>
                    <a:lnTo>
                      <a:pt x="434" y="196"/>
                    </a:lnTo>
                    <a:lnTo>
                      <a:pt x="432" y="194"/>
                    </a:lnTo>
                    <a:lnTo>
                      <a:pt x="431" y="190"/>
                    </a:lnTo>
                    <a:lnTo>
                      <a:pt x="424" y="197"/>
                    </a:lnTo>
                    <a:lnTo>
                      <a:pt x="419" y="208"/>
                    </a:lnTo>
                    <a:lnTo>
                      <a:pt x="415" y="219"/>
                    </a:lnTo>
                    <a:lnTo>
                      <a:pt x="409" y="230"/>
                    </a:lnTo>
                    <a:lnTo>
                      <a:pt x="409" y="233"/>
                    </a:lnTo>
                    <a:lnTo>
                      <a:pt x="407" y="234"/>
                    </a:lnTo>
                    <a:lnTo>
                      <a:pt x="403" y="237"/>
                    </a:lnTo>
                    <a:lnTo>
                      <a:pt x="400" y="237"/>
                    </a:lnTo>
                    <a:lnTo>
                      <a:pt x="398" y="223"/>
                    </a:lnTo>
                    <a:lnTo>
                      <a:pt x="398" y="209"/>
                    </a:lnTo>
                    <a:lnTo>
                      <a:pt x="399" y="196"/>
                    </a:lnTo>
                    <a:lnTo>
                      <a:pt x="400" y="182"/>
                    </a:lnTo>
                    <a:lnTo>
                      <a:pt x="400" y="171"/>
                    </a:lnTo>
                    <a:lnTo>
                      <a:pt x="399" y="158"/>
                    </a:lnTo>
                    <a:lnTo>
                      <a:pt x="393" y="148"/>
                    </a:lnTo>
                    <a:lnTo>
                      <a:pt x="383" y="136"/>
                    </a:lnTo>
                    <a:lnTo>
                      <a:pt x="377" y="142"/>
                    </a:lnTo>
                    <a:lnTo>
                      <a:pt x="378" y="160"/>
                    </a:lnTo>
                    <a:lnTo>
                      <a:pt x="378" y="181"/>
                    </a:lnTo>
                    <a:lnTo>
                      <a:pt x="373" y="201"/>
                    </a:lnTo>
                    <a:lnTo>
                      <a:pt x="361" y="216"/>
                    </a:lnTo>
                    <a:lnTo>
                      <a:pt x="361" y="200"/>
                    </a:lnTo>
                    <a:lnTo>
                      <a:pt x="362" y="181"/>
                    </a:lnTo>
                    <a:lnTo>
                      <a:pt x="361" y="164"/>
                    </a:lnTo>
                    <a:lnTo>
                      <a:pt x="354" y="148"/>
                    </a:lnTo>
                    <a:lnTo>
                      <a:pt x="348" y="157"/>
                    </a:lnTo>
                    <a:lnTo>
                      <a:pt x="345" y="169"/>
                    </a:lnTo>
                    <a:lnTo>
                      <a:pt x="341" y="181"/>
                    </a:lnTo>
                    <a:lnTo>
                      <a:pt x="339" y="192"/>
                    </a:lnTo>
                    <a:lnTo>
                      <a:pt x="334" y="197"/>
                    </a:lnTo>
                    <a:lnTo>
                      <a:pt x="330" y="203"/>
                    </a:lnTo>
                    <a:lnTo>
                      <a:pt x="326" y="208"/>
                    </a:lnTo>
                    <a:lnTo>
                      <a:pt x="320" y="211"/>
                    </a:lnTo>
                    <a:lnTo>
                      <a:pt x="319" y="199"/>
                    </a:lnTo>
                    <a:lnTo>
                      <a:pt x="319" y="187"/>
                    </a:lnTo>
                    <a:lnTo>
                      <a:pt x="318" y="174"/>
                    </a:lnTo>
                    <a:lnTo>
                      <a:pt x="315" y="163"/>
                    </a:lnTo>
                    <a:lnTo>
                      <a:pt x="309" y="173"/>
                    </a:lnTo>
                    <a:lnTo>
                      <a:pt x="303" y="185"/>
                    </a:lnTo>
                    <a:lnTo>
                      <a:pt x="297" y="195"/>
                    </a:lnTo>
                    <a:lnTo>
                      <a:pt x="290" y="204"/>
                    </a:lnTo>
                    <a:lnTo>
                      <a:pt x="288" y="194"/>
                    </a:lnTo>
                    <a:lnTo>
                      <a:pt x="287" y="182"/>
                    </a:lnTo>
                    <a:lnTo>
                      <a:pt x="285" y="172"/>
                    </a:lnTo>
                    <a:lnTo>
                      <a:pt x="280" y="163"/>
                    </a:lnTo>
                    <a:lnTo>
                      <a:pt x="273" y="174"/>
                    </a:lnTo>
                    <a:lnTo>
                      <a:pt x="267" y="186"/>
                    </a:lnTo>
                    <a:lnTo>
                      <a:pt x="260" y="197"/>
                    </a:lnTo>
                    <a:lnTo>
                      <a:pt x="252" y="205"/>
                    </a:lnTo>
                    <a:lnTo>
                      <a:pt x="254" y="193"/>
                    </a:lnTo>
                    <a:lnTo>
                      <a:pt x="251" y="181"/>
                    </a:lnTo>
                    <a:lnTo>
                      <a:pt x="248" y="171"/>
                    </a:lnTo>
                    <a:lnTo>
                      <a:pt x="242" y="162"/>
                    </a:lnTo>
                    <a:lnTo>
                      <a:pt x="235" y="170"/>
                    </a:lnTo>
                    <a:lnTo>
                      <a:pt x="232" y="179"/>
                    </a:lnTo>
                    <a:lnTo>
                      <a:pt x="228" y="188"/>
                    </a:lnTo>
                    <a:lnTo>
                      <a:pt x="220" y="194"/>
                    </a:lnTo>
                    <a:lnTo>
                      <a:pt x="219" y="186"/>
                    </a:lnTo>
                    <a:lnTo>
                      <a:pt x="218" y="175"/>
                    </a:lnTo>
                    <a:lnTo>
                      <a:pt x="219" y="166"/>
                    </a:lnTo>
                    <a:lnTo>
                      <a:pt x="224" y="157"/>
                    </a:lnTo>
                    <a:lnTo>
                      <a:pt x="224" y="158"/>
                    </a:lnTo>
                    <a:lnTo>
                      <a:pt x="225" y="159"/>
                    </a:lnTo>
                    <a:lnTo>
                      <a:pt x="225" y="160"/>
                    </a:lnTo>
                    <a:lnTo>
                      <a:pt x="226" y="162"/>
                    </a:lnTo>
                    <a:lnTo>
                      <a:pt x="229" y="158"/>
                    </a:lnTo>
                    <a:lnTo>
                      <a:pt x="231" y="154"/>
                    </a:lnTo>
                    <a:lnTo>
                      <a:pt x="231" y="149"/>
                    </a:lnTo>
                    <a:lnTo>
                      <a:pt x="232" y="146"/>
                    </a:lnTo>
                    <a:lnTo>
                      <a:pt x="237" y="142"/>
                    </a:lnTo>
                    <a:lnTo>
                      <a:pt x="243" y="140"/>
                    </a:lnTo>
                    <a:lnTo>
                      <a:pt x="249" y="136"/>
                    </a:lnTo>
                    <a:lnTo>
                      <a:pt x="255" y="134"/>
                    </a:lnTo>
                    <a:lnTo>
                      <a:pt x="260" y="131"/>
                    </a:lnTo>
                    <a:lnTo>
                      <a:pt x="267" y="128"/>
                    </a:lnTo>
                    <a:lnTo>
                      <a:pt x="273" y="125"/>
                    </a:lnTo>
                    <a:lnTo>
                      <a:pt x="280" y="122"/>
                    </a:lnTo>
                    <a:lnTo>
                      <a:pt x="301" y="121"/>
                    </a:lnTo>
                    <a:lnTo>
                      <a:pt x="323" y="120"/>
                    </a:lnTo>
                    <a:lnTo>
                      <a:pt x="343" y="119"/>
                    </a:lnTo>
                    <a:lnTo>
                      <a:pt x="364" y="119"/>
                    </a:lnTo>
                    <a:lnTo>
                      <a:pt x="386" y="118"/>
                    </a:lnTo>
                    <a:lnTo>
                      <a:pt x="407" y="118"/>
                    </a:lnTo>
                    <a:lnTo>
                      <a:pt x="429" y="119"/>
                    </a:lnTo>
                    <a:lnTo>
                      <a:pt x="450" y="119"/>
                    </a:lnTo>
                    <a:lnTo>
                      <a:pt x="471" y="119"/>
                    </a:lnTo>
                    <a:lnTo>
                      <a:pt x="493" y="120"/>
                    </a:lnTo>
                    <a:lnTo>
                      <a:pt x="515" y="120"/>
                    </a:lnTo>
                    <a:lnTo>
                      <a:pt x="537" y="121"/>
                    </a:lnTo>
                    <a:lnTo>
                      <a:pt x="559" y="121"/>
                    </a:lnTo>
                    <a:lnTo>
                      <a:pt x="581" y="122"/>
                    </a:lnTo>
                    <a:lnTo>
                      <a:pt x="602" y="122"/>
                    </a:lnTo>
                    <a:lnTo>
                      <a:pt x="624" y="122"/>
                    </a:lnTo>
                    <a:lnTo>
                      <a:pt x="644" y="126"/>
                    </a:lnTo>
                    <a:lnTo>
                      <a:pt x="662" y="128"/>
                    </a:lnTo>
                    <a:lnTo>
                      <a:pt x="682" y="132"/>
                    </a:lnTo>
                    <a:lnTo>
                      <a:pt x="702" y="134"/>
                    </a:lnTo>
                    <a:lnTo>
                      <a:pt x="721" y="136"/>
                    </a:lnTo>
                    <a:lnTo>
                      <a:pt x="741" y="139"/>
                    </a:lnTo>
                    <a:lnTo>
                      <a:pt x="761" y="141"/>
                    </a:lnTo>
                    <a:lnTo>
                      <a:pt x="781" y="142"/>
                    </a:lnTo>
                    <a:lnTo>
                      <a:pt x="801" y="143"/>
                    </a:lnTo>
                    <a:lnTo>
                      <a:pt x="820" y="146"/>
                    </a:lnTo>
                    <a:lnTo>
                      <a:pt x="841" y="147"/>
                    </a:lnTo>
                    <a:lnTo>
                      <a:pt x="860" y="148"/>
                    </a:lnTo>
                    <a:lnTo>
                      <a:pt x="880" y="148"/>
                    </a:lnTo>
                    <a:lnTo>
                      <a:pt x="900" y="149"/>
                    </a:lnTo>
                    <a:lnTo>
                      <a:pt x="919" y="149"/>
                    </a:lnTo>
                    <a:lnTo>
                      <a:pt x="939" y="149"/>
                    </a:lnTo>
                    <a:lnTo>
                      <a:pt x="938" y="151"/>
                    </a:lnTo>
                    <a:lnTo>
                      <a:pt x="936" y="155"/>
                    </a:lnTo>
                    <a:lnTo>
                      <a:pt x="936" y="158"/>
                    </a:lnTo>
                    <a:lnTo>
                      <a:pt x="936" y="162"/>
                    </a:lnTo>
                    <a:lnTo>
                      <a:pt x="940" y="165"/>
                    </a:lnTo>
                    <a:lnTo>
                      <a:pt x="947" y="158"/>
                    </a:lnTo>
                    <a:lnTo>
                      <a:pt x="955" y="151"/>
                    </a:lnTo>
                    <a:lnTo>
                      <a:pt x="963" y="148"/>
                    </a:lnTo>
                    <a:lnTo>
                      <a:pt x="973" y="148"/>
                    </a:lnTo>
                    <a:lnTo>
                      <a:pt x="972" y="155"/>
                    </a:lnTo>
                    <a:lnTo>
                      <a:pt x="969" y="164"/>
                    </a:lnTo>
                    <a:lnTo>
                      <a:pt x="968" y="172"/>
                    </a:lnTo>
                    <a:lnTo>
                      <a:pt x="971" y="181"/>
                    </a:lnTo>
                    <a:lnTo>
                      <a:pt x="977" y="177"/>
                    </a:lnTo>
                    <a:lnTo>
                      <a:pt x="981" y="170"/>
                    </a:lnTo>
                    <a:lnTo>
                      <a:pt x="986" y="162"/>
                    </a:lnTo>
                    <a:lnTo>
                      <a:pt x="991" y="155"/>
                    </a:lnTo>
                    <a:lnTo>
                      <a:pt x="996" y="148"/>
                    </a:lnTo>
                    <a:lnTo>
                      <a:pt x="1003" y="142"/>
                    </a:lnTo>
                    <a:lnTo>
                      <a:pt x="1011" y="140"/>
                    </a:lnTo>
                    <a:lnTo>
                      <a:pt x="1022" y="140"/>
                    </a:lnTo>
                    <a:lnTo>
                      <a:pt x="1025" y="140"/>
                    </a:lnTo>
                    <a:lnTo>
                      <a:pt x="1021" y="152"/>
                    </a:lnTo>
                    <a:lnTo>
                      <a:pt x="1015" y="165"/>
                    </a:lnTo>
                    <a:lnTo>
                      <a:pt x="1011" y="178"/>
                    </a:lnTo>
                    <a:lnTo>
                      <a:pt x="1014" y="190"/>
                    </a:lnTo>
                    <a:lnTo>
                      <a:pt x="1022" y="184"/>
                    </a:lnTo>
                    <a:lnTo>
                      <a:pt x="1027" y="173"/>
                    </a:lnTo>
                    <a:lnTo>
                      <a:pt x="1031" y="163"/>
                    </a:lnTo>
                    <a:lnTo>
                      <a:pt x="1035" y="151"/>
                    </a:lnTo>
                    <a:lnTo>
                      <a:pt x="1046" y="146"/>
                    </a:lnTo>
                    <a:lnTo>
                      <a:pt x="1052" y="139"/>
                    </a:lnTo>
                    <a:lnTo>
                      <a:pt x="1059" y="132"/>
                    </a:lnTo>
                    <a:lnTo>
                      <a:pt x="1069" y="128"/>
                    </a:lnTo>
                    <a:lnTo>
                      <a:pt x="1065" y="141"/>
                    </a:lnTo>
                    <a:lnTo>
                      <a:pt x="1063" y="155"/>
                    </a:lnTo>
                    <a:lnTo>
                      <a:pt x="1060" y="169"/>
                    </a:lnTo>
                    <a:lnTo>
                      <a:pt x="1055" y="181"/>
                    </a:lnTo>
                    <a:lnTo>
                      <a:pt x="1056" y="185"/>
                    </a:lnTo>
                    <a:lnTo>
                      <a:pt x="1057" y="187"/>
                    </a:lnTo>
                    <a:lnTo>
                      <a:pt x="1059" y="190"/>
                    </a:lnTo>
                    <a:lnTo>
                      <a:pt x="1061" y="194"/>
                    </a:lnTo>
                    <a:lnTo>
                      <a:pt x="1065" y="186"/>
                    </a:lnTo>
                    <a:lnTo>
                      <a:pt x="1070" y="178"/>
                    </a:lnTo>
                    <a:lnTo>
                      <a:pt x="1073" y="169"/>
                    </a:lnTo>
                    <a:lnTo>
                      <a:pt x="1077" y="160"/>
                    </a:lnTo>
                    <a:lnTo>
                      <a:pt x="1080" y="151"/>
                    </a:lnTo>
                    <a:lnTo>
                      <a:pt x="1085" y="143"/>
                    </a:lnTo>
                    <a:lnTo>
                      <a:pt x="1091" y="135"/>
                    </a:lnTo>
                    <a:lnTo>
                      <a:pt x="1098" y="128"/>
                    </a:lnTo>
                    <a:lnTo>
                      <a:pt x="1105" y="122"/>
                    </a:lnTo>
                    <a:lnTo>
                      <a:pt x="1111" y="117"/>
                    </a:lnTo>
                    <a:lnTo>
                      <a:pt x="1117" y="112"/>
                    </a:lnTo>
                    <a:lnTo>
                      <a:pt x="1124" y="106"/>
                    </a:lnTo>
                    <a:lnTo>
                      <a:pt x="1113" y="128"/>
                    </a:lnTo>
                    <a:lnTo>
                      <a:pt x="1107" y="150"/>
                    </a:lnTo>
                    <a:lnTo>
                      <a:pt x="1102" y="173"/>
                    </a:lnTo>
                    <a:lnTo>
                      <a:pt x="1092" y="196"/>
                    </a:lnTo>
                    <a:lnTo>
                      <a:pt x="1093" y="205"/>
                    </a:lnTo>
                    <a:lnTo>
                      <a:pt x="1090" y="214"/>
                    </a:lnTo>
                    <a:lnTo>
                      <a:pt x="1087" y="222"/>
                    </a:lnTo>
                    <a:lnTo>
                      <a:pt x="1088" y="231"/>
                    </a:lnTo>
                    <a:lnTo>
                      <a:pt x="1095" y="219"/>
                    </a:lnTo>
                    <a:lnTo>
                      <a:pt x="1101" y="209"/>
                    </a:lnTo>
                    <a:lnTo>
                      <a:pt x="1107" y="197"/>
                    </a:lnTo>
                    <a:lnTo>
                      <a:pt x="1111" y="185"/>
                    </a:lnTo>
                    <a:lnTo>
                      <a:pt x="1117" y="174"/>
                    </a:lnTo>
                    <a:lnTo>
                      <a:pt x="1124" y="163"/>
                    </a:lnTo>
                    <a:lnTo>
                      <a:pt x="1130" y="152"/>
                    </a:lnTo>
                    <a:lnTo>
                      <a:pt x="1138" y="143"/>
                    </a:lnTo>
                    <a:lnTo>
                      <a:pt x="1139" y="135"/>
                    </a:lnTo>
                    <a:lnTo>
                      <a:pt x="1144" y="125"/>
                    </a:lnTo>
                    <a:lnTo>
                      <a:pt x="1152" y="116"/>
                    </a:lnTo>
                    <a:lnTo>
                      <a:pt x="1160" y="109"/>
                    </a:lnTo>
                    <a:lnTo>
                      <a:pt x="1166" y="107"/>
                    </a:lnTo>
                    <a:lnTo>
                      <a:pt x="1168" y="112"/>
                    </a:lnTo>
                    <a:lnTo>
                      <a:pt x="1164" y="127"/>
                    </a:lnTo>
                    <a:lnTo>
                      <a:pt x="1153" y="154"/>
                    </a:lnTo>
                    <a:lnTo>
                      <a:pt x="1156" y="156"/>
                    </a:lnTo>
                    <a:lnTo>
                      <a:pt x="1147" y="175"/>
                    </a:lnTo>
                    <a:lnTo>
                      <a:pt x="1139" y="196"/>
                    </a:lnTo>
                    <a:lnTo>
                      <a:pt x="1132" y="217"/>
                    </a:lnTo>
                    <a:lnTo>
                      <a:pt x="1125" y="239"/>
                    </a:lnTo>
                    <a:lnTo>
                      <a:pt x="1118" y="261"/>
                    </a:lnTo>
                    <a:lnTo>
                      <a:pt x="1110" y="283"/>
                    </a:lnTo>
                    <a:lnTo>
                      <a:pt x="1102" y="305"/>
                    </a:lnTo>
                    <a:lnTo>
                      <a:pt x="1094" y="326"/>
                    </a:lnTo>
                    <a:lnTo>
                      <a:pt x="1088" y="362"/>
                    </a:lnTo>
                    <a:lnTo>
                      <a:pt x="1080" y="398"/>
                    </a:lnTo>
                    <a:lnTo>
                      <a:pt x="1072" y="435"/>
                    </a:lnTo>
                    <a:lnTo>
                      <a:pt x="1067" y="472"/>
                    </a:lnTo>
                    <a:lnTo>
                      <a:pt x="1069" y="473"/>
                    </a:lnTo>
                    <a:lnTo>
                      <a:pt x="1072" y="474"/>
                    </a:lnTo>
                    <a:lnTo>
                      <a:pt x="1075" y="475"/>
                    </a:lnTo>
                    <a:lnTo>
                      <a:pt x="1078" y="475"/>
                    </a:lnTo>
                    <a:lnTo>
                      <a:pt x="1084" y="450"/>
                    </a:lnTo>
                    <a:lnTo>
                      <a:pt x="1090" y="426"/>
                    </a:lnTo>
                    <a:lnTo>
                      <a:pt x="1095" y="401"/>
                    </a:lnTo>
                    <a:lnTo>
                      <a:pt x="1102" y="376"/>
                    </a:lnTo>
                    <a:lnTo>
                      <a:pt x="1109" y="353"/>
                    </a:lnTo>
                    <a:lnTo>
                      <a:pt x="1116" y="329"/>
                    </a:lnTo>
                    <a:lnTo>
                      <a:pt x="1124" y="305"/>
                    </a:lnTo>
                    <a:lnTo>
                      <a:pt x="1132" y="282"/>
                    </a:lnTo>
                    <a:lnTo>
                      <a:pt x="1146" y="243"/>
                    </a:lnTo>
                    <a:lnTo>
                      <a:pt x="1161" y="210"/>
                    </a:lnTo>
                    <a:lnTo>
                      <a:pt x="1176" y="178"/>
                    </a:lnTo>
                    <a:lnTo>
                      <a:pt x="1190" y="150"/>
                    </a:lnTo>
                    <a:lnTo>
                      <a:pt x="1205" y="125"/>
                    </a:lnTo>
                    <a:lnTo>
                      <a:pt x="1219" y="103"/>
                    </a:lnTo>
                    <a:lnTo>
                      <a:pt x="1232" y="82"/>
                    </a:lnTo>
                    <a:lnTo>
                      <a:pt x="1246" y="65"/>
                    </a:lnTo>
                    <a:lnTo>
                      <a:pt x="1259" y="50"/>
                    </a:lnTo>
                    <a:lnTo>
                      <a:pt x="1270" y="37"/>
                    </a:lnTo>
                    <a:lnTo>
                      <a:pt x="1282" y="27"/>
                    </a:lnTo>
                    <a:lnTo>
                      <a:pt x="1291" y="18"/>
                    </a:lnTo>
                    <a:lnTo>
                      <a:pt x="1300" y="12"/>
                    </a:lnTo>
                    <a:lnTo>
                      <a:pt x="1307" y="6"/>
                    </a:lnTo>
                    <a:lnTo>
                      <a:pt x="1313" y="3"/>
                    </a:lnTo>
                    <a:lnTo>
                      <a:pt x="1318" y="0"/>
                    </a:lnTo>
                    <a:lnTo>
                      <a:pt x="1321" y="3"/>
                    </a:lnTo>
                    <a:lnTo>
                      <a:pt x="1331" y="10"/>
                    </a:lnTo>
                    <a:lnTo>
                      <a:pt x="1348" y="20"/>
                    </a:lnTo>
                    <a:lnTo>
                      <a:pt x="1367" y="30"/>
                    </a:lnTo>
                    <a:lnTo>
                      <a:pt x="1389" y="43"/>
                    </a:lnTo>
                    <a:lnTo>
                      <a:pt x="1413" y="53"/>
                    </a:lnTo>
                    <a:lnTo>
                      <a:pt x="1437" y="63"/>
                    </a:lnTo>
                    <a:lnTo>
                      <a:pt x="1460" y="68"/>
                    </a:lnTo>
                    <a:lnTo>
                      <a:pt x="1468" y="71"/>
                    </a:lnTo>
                    <a:lnTo>
                      <a:pt x="1479" y="74"/>
                    </a:lnTo>
                    <a:lnTo>
                      <a:pt x="1492" y="79"/>
                    </a:lnTo>
                    <a:lnTo>
                      <a:pt x="1505" y="86"/>
                    </a:lnTo>
                    <a:lnTo>
                      <a:pt x="1523" y="94"/>
                    </a:lnTo>
                    <a:lnTo>
                      <a:pt x="1540" y="104"/>
                    </a:lnTo>
                    <a:lnTo>
                      <a:pt x="1558" y="116"/>
                    </a:lnTo>
                    <a:lnTo>
                      <a:pt x="1577" y="128"/>
                    </a:lnTo>
                    <a:lnTo>
                      <a:pt x="1595" y="143"/>
                    </a:lnTo>
                    <a:lnTo>
                      <a:pt x="1614" y="158"/>
                    </a:lnTo>
                    <a:lnTo>
                      <a:pt x="1632" y="177"/>
                    </a:lnTo>
                    <a:lnTo>
                      <a:pt x="1648" y="195"/>
                    </a:lnTo>
                    <a:lnTo>
                      <a:pt x="1664" y="216"/>
                    </a:lnTo>
                    <a:lnTo>
                      <a:pt x="1677" y="238"/>
                    </a:lnTo>
                    <a:lnTo>
                      <a:pt x="1688" y="261"/>
                    </a:lnTo>
                    <a:lnTo>
                      <a:pt x="1696" y="285"/>
                    </a:lnTo>
                    <a:close/>
                  </a:path>
                </a:pathLst>
              </a:custGeom>
              <a:solidFill>
                <a:srgbClr val="DDC6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60" name="Freeform 144"/>
              <p:cNvSpPr>
                <a:spLocks noChangeAspect="1"/>
              </p:cNvSpPr>
              <p:nvPr/>
            </p:nvSpPr>
            <p:spPr bwMode="auto">
              <a:xfrm>
                <a:off x="2915" y="2306"/>
                <a:ext cx="88" cy="217"/>
              </a:xfrm>
              <a:custGeom>
                <a:avLst/>
                <a:gdLst>
                  <a:gd name="T0" fmla="*/ 151 w 177"/>
                  <a:gd name="T1" fmla="*/ 77 h 435"/>
                  <a:gd name="T2" fmla="*/ 153 w 177"/>
                  <a:gd name="T3" fmla="*/ 80 h 435"/>
                  <a:gd name="T4" fmla="*/ 145 w 177"/>
                  <a:gd name="T5" fmla="*/ 83 h 435"/>
                  <a:gd name="T6" fmla="*/ 141 w 177"/>
                  <a:gd name="T7" fmla="*/ 91 h 435"/>
                  <a:gd name="T8" fmla="*/ 136 w 177"/>
                  <a:gd name="T9" fmla="*/ 99 h 435"/>
                  <a:gd name="T10" fmla="*/ 133 w 177"/>
                  <a:gd name="T11" fmla="*/ 107 h 435"/>
                  <a:gd name="T12" fmla="*/ 128 w 177"/>
                  <a:gd name="T13" fmla="*/ 128 h 435"/>
                  <a:gd name="T14" fmla="*/ 118 w 177"/>
                  <a:gd name="T15" fmla="*/ 144 h 435"/>
                  <a:gd name="T16" fmla="*/ 106 w 177"/>
                  <a:gd name="T17" fmla="*/ 160 h 435"/>
                  <a:gd name="T18" fmla="*/ 99 w 177"/>
                  <a:gd name="T19" fmla="*/ 180 h 435"/>
                  <a:gd name="T20" fmla="*/ 92 w 177"/>
                  <a:gd name="T21" fmla="*/ 194 h 435"/>
                  <a:gd name="T22" fmla="*/ 85 w 177"/>
                  <a:gd name="T23" fmla="*/ 207 h 435"/>
                  <a:gd name="T24" fmla="*/ 80 w 177"/>
                  <a:gd name="T25" fmla="*/ 222 h 435"/>
                  <a:gd name="T26" fmla="*/ 74 w 177"/>
                  <a:gd name="T27" fmla="*/ 236 h 435"/>
                  <a:gd name="T28" fmla="*/ 66 w 177"/>
                  <a:gd name="T29" fmla="*/ 251 h 435"/>
                  <a:gd name="T30" fmla="*/ 59 w 177"/>
                  <a:gd name="T31" fmla="*/ 266 h 435"/>
                  <a:gd name="T32" fmla="*/ 54 w 177"/>
                  <a:gd name="T33" fmla="*/ 282 h 435"/>
                  <a:gd name="T34" fmla="*/ 51 w 177"/>
                  <a:gd name="T35" fmla="*/ 300 h 435"/>
                  <a:gd name="T36" fmla="*/ 47 w 177"/>
                  <a:gd name="T37" fmla="*/ 316 h 435"/>
                  <a:gd name="T38" fmla="*/ 43 w 177"/>
                  <a:gd name="T39" fmla="*/ 332 h 435"/>
                  <a:gd name="T40" fmla="*/ 37 w 177"/>
                  <a:gd name="T41" fmla="*/ 348 h 435"/>
                  <a:gd name="T42" fmla="*/ 30 w 177"/>
                  <a:gd name="T43" fmla="*/ 363 h 435"/>
                  <a:gd name="T44" fmla="*/ 29 w 177"/>
                  <a:gd name="T45" fmla="*/ 372 h 435"/>
                  <a:gd name="T46" fmla="*/ 25 w 177"/>
                  <a:gd name="T47" fmla="*/ 383 h 435"/>
                  <a:gd name="T48" fmla="*/ 22 w 177"/>
                  <a:gd name="T49" fmla="*/ 394 h 435"/>
                  <a:gd name="T50" fmla="*/ 20 w 177"/>
                  <a:gd name="T51" fmla="*/ 406 h 435"/>
                  <a:gd name="T52" fmla="*/ 16 w 177"/>
                  <a:gd name="T53" fmla="*/ 413 h 435"/>
                  <a:gd name="T54" fmla="*/ 15 w 177"/>
                  <a:gd name="T55" fmla="*/ 420 h 435"/>
                  <a:gd name="T56" fmla="*/ 14 w 177"/>
                  <a:gd name="T57" fmla="*/ 428 h 435"/>
                  <a:gd name="T58" fmla="*/ 12 w 177"/>
                  <a:gd name="T59" fmla="*/ 435 h 435"/>
                  <a:gd name="T60" fmla="*/ 0 w 177"/>
                  <a:gd name="T61" fmla="*/ 432 h 435"/>
                  <a:gd name="T62" fmla="*/ 4 w 177"/>
                  <a:gd name="T63" fmla="*/ 409 h 435"/>
                  <a:gd name="T64" fmla="*/ 8 w 177"/>
                  <a:gd name="T65" fmla="*/ 386 h 435"/>
                  <a:gd name="T66" fmla="*/ 14 w 177"/>
                  <a:gd name="T67" fmla="*/ 364 h 435"/>
                  <a:gd name="T68" fmla="*/ 21 w 177"/>
                  <a:gd name="T69" fmla="*/ 343 h 435"/>
                  <a:gd name="T70" fmla="*/ 28 w 177"/>
                  <a:gd name="T71" fmla="*/ 323 h 435"/>
                  <a:gd name="T72" fmla="*/ 35 w 177"/>
                  <a:gd name="T73" fmla="*/ 301 h 435"/>
                  <a:gd name="T74" fmla="*/ 42 w 177"/>
                  <a:gd name="T75" fmla="*/ 280 h 435"/>
                  <a:gd name="T76" fmla="*/ 48 w 177"/>
                  <a:gd name="T77" fmla="*/ 258 h 435"/>
                  <a:gd name="T78" fmla="*/ 51 w 177"/>
                  <a:gd name="T79" fmla="*/ 241 h 435"/>
                  <a:gd name="T80" fmla="*/ 57 w 177"/>
                  <a:gd name="T81" fmla="*/ 225 h 435"/>
                  <a:gd name="T82" fmla="*/ 63 w 177"/>
                  <a:gd name="T83" fmla="*/ 209 h 435"/>
                  <a:gd name="T84" fmla="*/ 68 w 177"/>
                  <a:gd name="T85" fmla="*/ 192 h 435"/>
                  <a:gd name="T86" fmla="*/ 80 w 177"/>
                  <a:gd name="T87" fmla="*/ 165 h 435"/>
                  <a:gd name="T88" fmla="*/ 91 w 177"/>
                  <a:gd name="T89" fmla="*/ 138 h 435"/>
                  <a:gd name="T90" fmla="*/ 103 w 177"/>
                  <a:gd name="T91" fmla="*/ 113 h 435"/>
                  <a:gd name="T92" fmla="*/ 115 w 177"/>
                  <a:gd name="T93" fmla="*/ 89 h 435"/>
                  <a:gd name="T94" fmla="*/ 128 w 177"/>
                  <a:gd name="T95" fmla="*/ 66 h 435"/>
                  <a:gd name="T96" fmla="*/ 143 w 177"/>
                  <a:gd name="T97" fmla="*/ 43 h 435"/>
                  <a:gd name="T98" fmla="*/ 159 w 177"/>
                  <a:gd name="T99" fmla="*/ 21 h 435"/>
                  <a:gd name="T100" fmla="*/ 177 w 177"/>
                  <a:gd name="T101" fmla="*/ 0 h 435"/>
                  <a:gd name="T102" fmla="*/ 177 w 177"/>
                  <a:gd name="T103" fmla="*/ 5 h 435"/>
                  <a:gd name="T104" fmla="*/ 174 w 177"/>
                  <a:gd name="T105" fmla="*/ 20 h 435"/>
                  <a:gd name="T106" fmla="*/ 166 w 177"/>
                  <a:gd name="T107" fmla="*/ 44 h 435"/>
                  <a:gd name="T108" fmla="*/ 151 w 177"/>
                  <a:gd name="T109" fmla="*/ 77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7" h="435">
                    <a:moveTo>
                      <a:pt x="151" y="77"/>
                    </a:moveTo>
                    <a:lnTo>
                      <a:pt x="153" y="80"/>
                    </a:lnTo>
                    <a:lnTo>
                      <a:pt x="145" y="83"/>
                    </a:lnTo>
                    <a:lnTo>
                      <a:pt x="141" y="91"/>
                    </a:lnTo>
                    <a:lnTo>
                      <a:pt x="136" y="99"/>
                    </a:lnTo>
                    <a:lnTo>
                      <a:pt x="133" y="107"/>
                    </a:lnTo>
                    <a:lnTo>
                      <a:pt x="128" y="128"/>
                    </a:lnTo>
                    <a:lnTo>
                      <a:pt x="118" y="144"/>
                    </a:lnTo>
                    <a:lnTo>
                      <a:pt x="106" y="160"/>
                    </a:lnTo>
                    <a:lnTo>
                      <a:pt x="99" y="180"/>
                    </a:lnTo>
                    <a:lnTo>
                      <a:pt x="92" y="194"/>
                    </a:lnTo>
                    <a:lnTo>
                      <a:pt x="85" y="207"/>
                    </a:lnTo>
                    <a:lnTo>
                      <a:pt x="80" y="222"/>
                    </a:lnTo>
                    <a:lnTo>
                      <a:pt x="74" y="236"/>
                    </a:lnTo>
                    <a:lnTo>
                      <a:pt x="66" y="251"/>
                    </a:lnTo>
                    <a:lnTo>
                      <a:pt x="59" y="266"/>
                    </a:lnTo>
                    <a:lnTo>
                      <a:pt x="54" y="282"/>
                    </a:lnTo>
                    <a:lnTo>
                      <a:pt x="51" y="300"/>
                    </a:lnTo>
                    <a:lnTo>
                      <a:pt x="47" y="316"/>
                    </a:lnTo>
                    <a:lnTo>
                      <a:pt x="43" y="332"/>
                    </a:lnTo>
                    <a:lnTo>
                      <a:pt x="37" y="348"/>
                    </a:lnTo>
                    <a:lnTo>
                      <a:pt x="30" y="363"/>
                    </a:lnTo>
                    <a:lnTo>
                      <a:pt x="29" y="372"/>
                    </a:lnTo>
                    <a:lnTo>
                      <a:pt x="25" y="383"/>
                    </a:lnTo>
                    <a:lnTo>
                      <a:pt x="22" y="394"/>
                    </a:lnTo>
                    <a:lnTo>
                      <a:pt x="20" y="406"/>
                    </a:lnTo>
                    <a:lnTo>
                      <a:pt x="16" y="413"/>
                    </a:lnTo>
                    <a:lnTo>
                      <a:pt x="15" y="420"/>
                    </a:lnTo>
                    <a:lnTo>
                      <a:pt x="14" y="428"/>
                    </a:lnTo>
                    <a:lnTo>
                      <a:pt x="12" y="435"/>
                    </a:lnTo>
                    <a:lnTo>
                      <a:pt x="0" y="432"/>
                    </a:lnTo>
                    <a:lnTo>
                      <a:pt x="4" y="409"/>
                    </a:lnTo>
                    <a:lnTo>
                      <a:pt x="8" y="386"/>
                    </a:lnTo>
                    <a:lnTo>
                      <a:pt x="14" y="364"/>
                    </a:lnTo>
                    <a:lnTo>
                      <a:pt x="21" y="343"/>
                    </a:lnTo>
                    <a:lnTo>
                      <a:pt x="28" y="323"/>
                    </a:lnTo>
                    <a:lnTo>
                      <a:pt x="35" y="301"/>
                    </a:lnTo>
                    <a:lnTo>
                      <a:pt x="42" y="280"/>
                    </a:lnTo>
                    <a:lnTo>
                      <a:pt x="48" y="258"/>
                    </a:lnTo>
                    <a:lnTo>
                      <a:pt x="51" y="241"/>
                    </a:lnTo>
                    <a:lnTo>
                      <a:pt x="57" y="225"/>
                    </a:lnTo>
                    <a:lnTo>
                      <a:pt x="63" y="209"/>
                    </a:lnTo>
                    <a:lnTo>
                      <a:pt x="68" y="192"/>
                    </a:lnTo>
                    <a:lnTo>
                      <a:pt x="80" y="165"/>
                    </a:lnTo>
                    <a:lnTo>
                      <a:pt x="91" y="138"/>
                    </a:lnTo>
                    <a:lnTo>
                      <a:pt x="103" y="113"/>
                    </a:lnTo>
                    <a:lnTo>
                      <a:pt x="115" y="89"/>
                    </a:lnTo>
                    <a:lnTo>
                      <a:pt x="128" y="66"/>
                    </a:lnTo>
                    <a:lnTo>
                      <a:pt x="143" y="43"/>
                    </a:lnTo>
                    <a:lnTo>
                      <a:pt x="159" y="21"/>
                    </a:lnTo>
                    <a:lnTo>
                      <a:pt x="177" y="0"/>
                    </a:lnTo>
                    <a:lnTo>
                      <a:pt x="177" y="5"/>
                    </a:lnTo>
                    <a:lnTo>
                      <a:pt x="174" y="20"/>
                    </a:lnTo>
                    <a:lnTo>
                      <a:pt x="166" y="44"/>
                    </a:lnTo>
                    <a:lnTo>
                      <a:pt x="151"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61" name="Freeform 145"/>
              <p:cNvSpPr>
                <a:spLocks noChangeAspect="1"/>
              </p:cNvSpPr>
              <p:nvPr/>
            </p:nvSpPr>
            <p:spPr bwMode="auto">
              <a:xfrm>
                <a:off x="2936" y="2324"/>
                <a:ext cx="93" cy="222"/>
              </a:xfrm>
              <a:custGeom>
                <a:avLst/>
                <a:gdLst>
                  <a:gd name="T0" fmla="*/ 184 w 184"/>
                  <a:gd name="T1" fmla="*/ 0 h 443"/>
                  <a:gd name="T2" fmla="*/ 178 w 184"/>
                  <a:gd name="T3" fmla="*/ 11 h 443"/>
                  <a:gd name="T4" fmla="*/ 174 w 184"/>
                  <a:gd name="T5" fmla="*/ 18 h 443"/>
                  <a:gd name="T6" fmla="*/ 171 w 184"/>
                  <a:gd name="T7" fmla="*/ 27 h 443"/>
                  <a:gd name="T8" fmla="*/ 171 w 184"/>
                  <a:gd name="T9" fmla="*/ 41 h 443"/>
                  <a:gd name="T10" fmla="*/ 161 w 184"/>
                  <a:gd name="T11" fmla="*/ 55 h 443"/>
                  <a:gd name="T12" fmla="*/ 153 w 184"/>
                  <a:gd name="T13" fmla="*/ 69 h 443"/>
                  <a:gd name="T14" fmla="*/ 145 w 184"/>
                  <a:gd name="T15" fmla="*/ 84 h 443"/>
                  <a:gd name="T16" fmla="*/ 138 w 184"/>
                  <a:gd name="T17" fmla="*/ 99 h 443"/>
                  <a:gd name="T18" fmla="*/ 131 w 184"/>
                  <a:gd name="T19" fmla="*/ 114 h 443"/>
                  <a:gd name="T20" fmla="*/ 124 w 184"/>
                  <a:gd name="T21" fmla="*/ 129 h 443"/>
                  <a:gd name="T22" fmla="*/ 117 w 184"/>
                  <a:gd name="T23" fmla="*/ 144 h 443"/>
                  <a:gd name="T24" fmla="*/ 109 w 184"/>
                  <a:gd name="T25" fmla="*/ 158 h 443"/>
                  <a:gd name="T26" fmla="*/ 106 w 184"/>
                  <a:gd name="T27" fmla="*/ 163 h 443"/>
                  <a:gd name="T28" fmla="*/ 103 w 184"/>
                  <a:gd name="T29" fmla="*/ 169 h 443"/>
                  <a:gd name="T30" fmla="*/ 101 w 184"/>
                  <a:gd name="T31" fmla="*/ 176 h 443"/>
                  <a:gd name="T32" fmla="*/ 97 w 184"/>
                  <a:gd name="T33" fmla="*/ 183 h 443"/>
                  <a:gd name="T34" fmla="*/ 83 w 184"/>
                  <a:gd name="T35" fmla="*/ 214 h 443"/>
                  <a:gd name="T36" fmla="*/ 70 w 184"/>
                  <a:gd name="T37" fmla="*/ 246 h 443"/>
                  <a:gd name="T38" fmla="*/ 57 w 184"/>
                  <a:gd name="T39" fmla="*/ 277 h 443"/>
                  <a:gd name="T40" fmla="*/ 46 w 184"/>
                  <a:gd name="T41" fmla="*/ 310 h 443"/>
                  <a:gd name="T42" fmla="*/ 34 w 184"/>
                  <a:gd name="T43" fmla="*/ 343 h 443"/>
                  <a:gd name="T44" fmla="*/ 25 w 184"/>
                  <a:gd name="T45" fmla="*/ 375 h 443"/>
                  <a:gd name="T46" fmla="*/ 17 w 184"/>
                  <a:gd name="T47" fmla="*/ 409 h 443"/>
                  <a:gd name="T48" fmla="*/ 10 w 184"/>
                  <a:gd name="T49" fmla="*/ 442 h 443"/>
                  <a:gd name="T50" fmla="*/ 8 w 184"/>
                  <a:gd name="T51" fmla="*/ 443 h 443"/>
                  <a:gd name="T52" fmla="*/ 6 w 184"/>
                  <a:gd name="T53" fmla="*/ 443 h 443"/>
                  <a:gd name="T54" fmla="*/ 2 w 184"/>
                  <a:gd name="T55" fmla="*/ 442 h 443"/>
                  <a:gd name="T56" fmla="*/ 0 w 184"/>
                  <a:gd name="T57" fmla="*/ 441 h 443"/>
                  <a:gd name="T58" fmla="*/ 3 w 184"/>
                  <a:gd name="T59" fmla="*/ 402 h 443"/>
                  <a:gd name="T60" fmla="*/ 13 w 184"/>
                  <a:gd name="T61" fmla="*/ 364 h 443"/>
                  <a:gd name="T62" fmla="*/ 24 w 184"/>
                  <a:gd name="T63" fmla="*/ 326 h 443"/>
                  <a:gd name="T64" fmla="*/ 29 w 184"/>
                  <a:gd name="T65" fmla="*/ 288 h 443"/>
                  <a:gd name="T66" fmla="*/ 36 w 184"/>
                  <a:gd name="T67" fmla="*/ 277 h 443"/>
                  <a:gd name="T68" fmla="*/ 40 w 184"/>
                  <a:gd name="T69" fmla="*/ 266 h 443"/>
                  <a:gd name="T70" fmla="*/ 42 w 184"/>
                  <a:gd name="T71" fmla="*/ 254 h 443"/>
                  <a:gd name="T72" fmla="*/ 47 w 184"/>
                  <a:gd name="T73" fmla="*/ 243 h 443"/>
                  <a:gd name="T74" fmla="*/ 59 w 184"/>
                  <a:gd name="T75" fmla="*/ 218 h 443"/>
                  <a:gd name="T76" fmla="*/ 71 w 184"/>
                  <a:gd name="T77" fmla="*/ 192 h 443"/>
                  <a:gd name="T78" fmla="*/ 84 w 184"/>
                  <a:gd name="T79" fmla="*/ 167 h 443"/>
                  <a:gd name="T80" fmla="*/ 97 w 184"/>
                  <a:gd name="T81" fmla="*/ 141 h 443"/>
                  <a:gd name="T82" fmla="*/ 110 w 184"/>
                  <a:gd name="T83" fmla="*/ 115 h 443"/>
                  <a:gd name="T84" fmla="*/ 124 w 184"/>
                  <a:gd name="T85" fmla="*/ 90 h 443"/>
                  <a:gd name="T86" fmla="*/ 138 w 184"/>
                  <a:gd name="T87" fmla="*/ 64 h 443"/>
                  <a:gd name="T88" fmla="*/ 153 w 184"/>
                  <a:gd name="T89" fmla="*/ 40 h 443"/>
                  <a:gd name="T90" fmla="*/ 162 w 184"/>
                  <a:gd name="T91" fmla="*/ 27 h 443"/>
                  <a:gd name="T92" fmla="*/ 167 w 184"/>
                  <a:gd name="T93" fmla="*/ 16 h 443"/>
                  <a:gd name="T94" fmla="*/ 174 w 184"/>
                  <a:gd name="T95" fmla="*/ 8 h 443"/>
                  <a:gd name="T96" fmla="*/ 184 w 184"/>
                  <a:gd name="T97"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4" h="443">
                    <a:moveTo>
                      <a:pt x="184" y="0"/>
                    </a:moveTo>
                    <a:lnTo>
                      <a:pt x="178" y="11"/>
                    </a:lnTo>
                    <a:lnTo>
                      <a:pt x="174" y="18"/>
                    </a:lnTo>
                    <a:lnTo>
                      <a:pt x="171" y="27"/>
                    </a:lnTo>
                    <a:lnTo>
                      <a:pt x="171" y="41"/>
                    </a:lnTo>
                    <a:lnTo>
                      <a:pt x="161" y="55"/>
                    </a:lnTo>
                    <a:lnTo>
                      <a:pt x="153" y="69"/>
                    </a:lnTo>
                    <a:lnTo>
                      <a:pt x="145" y="84"/>
                    </a:lnTo>
                    <a:lnTo>
                      <a:pt x="138" y="99"/>
                    </a:lnTo>
                    <a:lnTo>
                      <a:pt x="131" y="114"/>
                    </a:lnTo>
                    <a:lnTo>
                      <a:pt x="124" y="129"/>
                    </a:lnTo>
                    <a:lnTo>
                      <a:pt x="117" y="144"/>
                    </a:lnTo>
                    <a:lnTo>
                      <a:pt x="109" y="158"/>
                    </a:lnTo>
                    <a:lnTo>
                      <a:pt x="106" y="163"/>
                    </a:lnTo>
                    <a:lnTo>
                      <a:pt x="103" y="169"/>
                    </a:lnTo>
                    <a:lnTo>
                      <a:pt x="101" y="176"/>
                    </a:lnTo>
                    <a:lnTo>
                      <a:pt x="97" y="183"/>
                    </a:lnTo>
                    <a:lnTo>
                      <a:pt x="83" y="214"/>
                    </a:lnTo>
                    <a:lnTo>
                      <a:pt x="70" y="246"/>
                    </a:lnTo>
                    <a:lnTo>
                      <a:pt x="57" y="277"/>
                    </a:lnTo>
                    <a:lnTo>
                      <a:pt x="46" y="310"/>
                    </a:lnTo>
                    <a:lnTo>
                      <a:pt x="34" y="343"/>
                    </a:lnTo>
                    <a:lnTo>
                      <a:pt x="25" y="375"/>
                    </a:lnTo>
                    <a:lnTo>
                      <a:pt x="17" y="409"/>
                    </a:lnTo>
                    <a:lnTo>
                      <a:pt x="10" y="442"/>
                    </a:lnTo>
                    <a:lnTo>
                      <a:pt x="8" y="443"/>
                    </a:lnTo>
                    <a:lnTo>
                      <a:pt x="6" y="443"/>
                    </a:lnTo>
                    <a:lnTo>
                      <a:pt x="2" y="442"/>
                    </a:lnTo>
                    <a:lnTo>
                      <a:pt x="0" y="441"/>
                    </a:lnTo>
                    <a:lnTo>
                      <a:pt x="3" y="402"/>
                    </a:lnTo>
                    <a:lnTo>
                      <a:pt x="13" y="364"/>
                    </a:lnTo>
                    <a:lnTo>
                      <a:pt x="24" y="326"/>
                    </a:lnTo>
                    <a:lnTo>
                      <a:pt x="29" y="288"/>
                    </a:lnTo>
                    <a:lnTo>
                      <a:pt x="36" y="277"/>
                    </a:lnTo>
                    <a:lnTo>
                      <a:pt x="40" y="266"/>
                    </a:lnTo>
                    <a:lnTo>
                      <a:pt x="42" y="254"/>
                    </a:lnTo>
                    <a:lnTo>
                      <a:pt x="47" y="243"/>
                    </a:lnTo>
                    <a:lnTo>
                      <a:pt x="59" y="218"/>
                    </a:lnTo>
                    <a:lnTo>
                      <a:pt x="71" y="192"/>
                    </a:lnTo>
                    <a:lnTo>
                      <a:pt x="84" y="167"/>
                    </a:lnTo>
                    <a:lnTo>
                      <a:pt x="97" y="141"/>
                    </a:lnTo>
                    <a:lnTo>
                      <a:pt x="110" y="115"/>
                    </a:lnTo>
                    <a:lnTo>
                      <a:pt x="124" y="90"/>
                    </a:lnTo>
                    <a:lnTo>
                      <a:pt x="138" y="64"/>
                    </a:lnTo>
                    <a:lnTo>
                      <a:pt x="153" y="40"/>
                    </a:lnTo>
                    <a:lnTo>
                      <a:pt x="162" y="27"/>
                    </a:lnTo>
                    <a:lnTo>
                      <a:pt x="167" y="16"/>
                    </a:lnTo>
                    <a:lnTo>
                      <a:pt x="174" y="8"/>
                    </a:lnTo>
                    <a:lnTo>
                      <a:pt x="18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62" name="Freeform 146"/>
              <p:cNvSpPr>
                <a:spLocks noChangeAspect="1"/>
              </p:cNvSpPr>
              <p:nvPr/>
            </p:nvSpPr>
            <p:spPr bwMode="auto">
              <a:xfrm>
                <a:off x="2957" y="2344"/>
                <a:ext cx="94" cy="206"/>
              </a:xfrm>
              <a:custGeom>
                <a:avLst/>
                <a:gdLst>
                  <a:gd name="T0" fmla="*/ 188 w 188"/>
                  <a:gd name="T1" fmla="*/ 1 h 412"/>
                  <a:gd name="T2" fmla="*/ 175 w 188"/>
                  <a:gd name="T3" fmla="*/ 17 h 412"/>
                  <a:gd name="T4" fmla="*/ 165 w 188"/>
                  <a:gd name="T5" fmla="*/ 32 h 412"/>
                  <a:gd name="T6" fmla="*/ 156 w 188"/>
                  <a:gd name="T7" fmla="*/ 48 h 412"/>
                  <a:gd name="T8" fmla="*/ 148 w 188"/>
                  <a:gd name="T9" fmla="*/ 65 h 412"/>
                  <a:gd name="T10" fmla="*/ 140 w 188"/>
                  <a:gd name="T11" fmla="*/ 82 h 412"/>
                  <a:gd name="T12" fmla="*/ 132 w 188"/>
                  <a:gd name="T13" fmla="*/ 98 h 412"/>
                  <a:gd name="T14" fmla="*/ 122 w 188"/>
                  <a:gd name="T15" fmla="*/ 114 h 412"/>
                  <a:gd name="T16" fmla="*/ 112 w 188"/>
                  <a:gd name="T17" fmla="*/ 131 h 412"/>
                  <a:gd name="T18" fmla="*/ 111 w 188"/>
                  <a:gd name="T19" fmla="*/ 137 h 412"/>
                  <a:gd name="T20" fmla="*/ 107 w 188"/>
                  <a:gd name="T21" fmla="*/ 144 h 412"/>
                  <a:gd name="T22" fmla="*/ 106 w 188"/>
                  <a:gd name="T23" fmla="*/ 151 h 412"/>
                  <a:gd name="T24" fmla="*/ 106 w 188"/>
                  <a:gd name="T25" fmla="*/ 157 h 412"/>
                  <a:gd name="T26" fmla="*/ 98 w 188"/>
                  <a:gd name="T27" fmla="*/ 171 h 412"/>
                  <a:gd name="T28" fmla="*/ 90 w 188"/>
                  <a:gd name="T29" fmla="*/ 186 h 412"/>
                  <a:gd name="T30" fmla="*/ 83 w 188"/>
                  <a:gd name="T31" fmla="*/ 199 h 412"/>
                  <a:gd name="T32" fmla="*/ 76 w 188"/>
                  <a:gd name="T33" fmla="*/ 214 h 412"/>
                  <a:gd name="T34" fmla="*/ 69 w 188"/>
                  <a:gd name="T35" fmla="*/ 231 h 412"/>
                  <a:gd name="T36" fmla="*/ 62 w 188"/>
                  <a:gd name="T37" fmla="*/ 246 h 412"/>
                  <a:gd name="T38" fmla="*/ 56 w 188"/>
                  <a:gd name="T39" fmla="*/ 262 h 412"/>
                  <a:gd name="T40" fmla="*/ 50 w 188"/>
                  <a:gd name="T41" fmla="*/ 277 h 412"/>
                  <a:gd name="T42" fmla="*/ 45 w 188"/>
                  <a:gd name="T43" fmla="*/ 293 h 412"/>
                  <a:gd name="T44" fmla="*/ 41 w 188"/>
                  <a:gd name="T45" fmla="*/ 309 h 412"/>
                  <a:gd name="T46" fmla="*/ 35 w 188"/>
                  <a:gd name="T47" fmla="*/ 325 h 412"/>
                  <a:gd name="T48" fmla="*/ 30 w 188"/>
                  <a:gd name="T49" fmla="*/ 341 h 412"/>
                  <a:gd name="T50" fmla="*/ 24 w 188"/>
                  <a:gd name="T51" fmla="*/ 356 h 412"/>
                  <a:gd name="T52" fmla="*/ 21 w 188"/>
                  <a:gd name="T53" fmla="*/ 372 h 412"/>
                  <a:gd name="T54" fmla="*/ 16 w 188"/>
                  <a:gd name="T55" fmla="*/ 390 h 412"/>
                  <a:gd name="T56" fmla="*/ 14 w 188"/>
                  <a:gd name="T57" fmla="*/ 406 h 412"/>
                  <a:gd name="T58" fmla="*/ 11 w 188"/>
                  <a:gd name="T59" fmla="*/ 408 h 412"/>
                  <a:gd name="T60" fmla="*/ 7 w 188"/>
                  <a:gd name="T61" fmla="*/ 410 h 412"/>
                  <a:gd name="T62" fmla="*/ 4 w 188"/>
                  <a:gd name="T63" fmla="*/ 412 h 412"/>
                  <a:gd name="T64" fmla="*/ 0 w 188"/>
                  <a:gd name="T65" fmla="*/ 409 h 412"/>
                  <a:gd name="T66" fmla="*/ 7 w 188"/>
                  <a:gd name="T67" fmla="*/ 383 h 412"/>
                  <a:gd name="T68" fmla="*/ 15 w 188"/>
                  <a:gd name="T69" fmla="*/ 355 h 412"/>
                  <a:gd name="T70" fmla="*/ 22 w 188"/>
                  <a:gd name="T71" fmla="*/ 327 h 412"/>
                  <a:gd name="T72" fmla="*/ 30 w 188"/>
                  <a:gd name="T73" fmla="*/ 300 h 412"/>
                  <a:gd name="T74" fmla="*/ 38 w 188"/>
                  <a:gd name="T75" fmla="*/ 273 h 412"/>
                  <a:gd name="T76" fmla="*/ 46 w 188"/>
                  <a:gd name="T77" fmla="*/ 246 h 412"/>
                  <a:gd name="T78" fmla="*/ 56 w 188"/>
                  <a:gd name="T79" fmla="*/ 218 h 412"/>
                  <a:gd name="T80" fmla="*/ 66 w 188"/>
                  <a:gd name="T81" fmla="*/ 191 h 412"/>
                  <a:gd name="T82" fmla="*/ 76 w 188"/>
                  <a:gd name="T83" fmla="*/ 165 h 412"/>
                  <a:gd name="T84" fmla="*/ 88 w 188"/>
                  <a:gd name="T85" fmla="*/ 140 h 412"/>
                  <a:gd name="T86" fmla="*/ 100 w 188"/>
                  <a:gd name="T87" fmla="*/ 114 h 412"/>
                  <a:gd name="T88" fmla="*/ 114 w 188"/>
                  <a:gd name="T89" fmla="*/ 90 h 412"/>
                  <a:gd name="T90" fmla="*/ 129 w 188"/>
                  <a:gd name="T91" fmla="*/ 66 h 412"/>
                  <a:gd name="T92" fmla="*/ 147 w 188"/>
                  <a:gd name="T93" fmla="*/ 43 h 412"/>
                  <a:gd name="T94" fmla="*/ 165 w 188"/>
                  <a:gd name="T95" fmla="*/ 21 h 412"/>
                  <a:gd name="T96" fmla="*/ 186 w 188"/>
                  <a:gd name="T97" fmla="*/ 0 h 412"/>
                  <a:gd name="T98" fmla="*/ 188 w 188"/>
                  <a:gd name="T99" fmla="*/ 1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8" h="412">
                    <a:moveTo>
                      <a:pt x="188" y="1"/>
                    </a:moveTo>
                    <a:lnTo>
                      <a:pt x="175" y="17"/>
                    </a:lnTo>
                    <a:lnTo>
                      <a:pt x="165" y="32"/>
                    </a:lnTo>
                    <a:lnTo>
                      <a:pt x="156" y="48"/>
                    </a:lnTo>
                    <a:lnTo>
                      <a:pt x="148" y="65"/>
                    </a:lnTo>
                    <a:lnTo>
                      <a:pt x="140" y="82"/>
                    </a:lnTo>
                    <a:lnTo>
                      <a:pt x="132" y="98"/>
                    </a:lnTo>
                    <a:lnTo>
                      <a:pt x="122" y="114"/>
                    </a:lnTo>
                    <a:lnTo>
                      <a:pt x="112" y="131"/>
                    </a:lnTo>
                    <a:lnTo>
                      <a:pt x="111" y="137"/>
                    </a:lnTo>
                    <a:lnTo>
                      <a:pt x="107" y="144"/>
                    </a:lnTo>
                    <a:lnTo>
                      <a:pt x="106" y="151"/>
                    </a:lnTo>
                    <a:lnTo>
                      <a:pt x="106" y="157"/>
                    </a:lnTo>
                    <a:lnTo>
                      <a:pt x="98" y="171"/>
                    </a:lnTo>
                    <a:lnTo>
                      <a:pt x="90" y="186"/>
                    </a:lnTo>
                    <a:lnTo>
                      <a:pt x="83" y="199"/>
                    </a:lnTo>
                    <a:lnTo>
                      <a:pt x="76" y="214"/>
                    </a:lnTo>
                    <a:lnTo>
                      <a:pt x="69" y="231"/>
                    </a:lnTo>
                    <a:lnTo>
                      <a:pt x="62" y="246"/>
                    </a:lnTo>
                    <a:lnTo>
                      <a:pt x="56" y="262"/>
                    </a:lnTo>
                    <a:lnTo>
                      <a:pt x="50" y="277"/>
                    </a:lnTo>
                    <a:lnTo>
                      <a:pt x="45" y="293"/>
                    </a:lnTo>
                    <a:lnTo>
                      <a:pt x="41" y="309"/>
                    </a:lnTo>
                    <a:lnTo>
                      <a:pt x="35" y="325"/>
                    </a:lnTo>
                    <a:lnTo>
                      <a:pt x="30" y="341"/>
                    </a:lnTo>
                    <a:lnTo>
                      <a:pt x="24" y="356"/>
                    </a:lnTo>
                    <a:lnTo>
                      <a:pt x="21" y="372"/>
                    </a:lnTo>
                    <a:lnTo>
                      <a:pt x="16" y="390"/>
                    </a:lnTo>
                    <a:lnTo>
                      <a:pt x="14" y="406"/>
                    </a:lnTo>
                    <a:lnTo>
                      <a:pt x="11" y="408"/>
                    </a:lnTo>
                    <a:lnTo>
                      <a:pt x="7" y="410"/>
                    </a:lnTo>
                    <a:lnTo>
                      <a:pt x="4" y="412"/>
                    </a:lnTo>
                    <a:lnTo>
                      <a:pt x="0" y="409"/>
                    </a:lnTo>
                    <a:lnTo>
                      <a:pt x="7" y="383"/>
                    </a:lnTo>
                    <a:lnTo>
                      <a:pt x="15" y="355"/>
                    </a:lnTo>
                    <a:lnTo>
                      <a:pt x="22" y="327"/>
                    </a:lnTo>
                    <a:lnTo>
                      <a:pt x="30" y="300"/>
                    </a:lnTo>
                    <a:lnTo>
                      <a:pt x="38" y="273"/>
                    </a:lnTo>
                    <a:lnTo>
                      <a:pt x="46" y="246"/>
                    </a:lnTo>
                    <a:lnTo>
                      <a:pt x="56" y="218"/>
                    </a:lnTo>
                    <a:lnTo>
                      <a:pt x="66" y="191"/>
                    </a:lnTo>
                    <a:lnTo>
                      <a:pt x="76" y="165"/>
                    </a:lnTo>
                    <a:lnTo>
                      <a:pt x="88" y="140"/>
                    </a:lnTo>
                    <a:lnTo>
                      <a:pt x="100" y="114"/>
                    </a:lnTo>
                    <a:lnTo>
                      <a:pt x="114" y="90"/>
                    </a:lnTo>
                    <a:lnTo>
                      <a:pt x="129" y="66"/>
                    </a:lnTo>
                    <a:lnTo>
                      <a:pt x="147" y="43"/>
                    </a:lnTo>
                    <a:lnTo>
                      <a:pt x="165" y="21"/>
                    </a:lnTo>
                    <a:lnTo>
                      <a:pt x="186" y="0"/>
                    </a:lnTo>
                    <a:lnTo>
                      <a:pt x="18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63" name="Freeform 147"/>
              <p:cNvSpPr>
                <a:spLocks noChangeAspect="1"/>
              </p:cNvSpPr>
              <p:nvPr/>
            </p:nvSpPr>
            <p:spPr bwMode="auto">
              <a:xfrm>
                <a:off x="2902" y="2273"/>
                <a:ext cx="102" cy="205"/>
              </a:xfrm>
              <a:custGeom>
                <a:avLst/>
                <a:gdLst>
                  <a:gd name="T0" fmla="*/ 204 w 204"/>
                  <a:gd name="T1" fmla="*/ 8 h 412"/>
                  <a:gd name="T2" fmla="*/ 193 w 204"/>
                  <a:gd name="T3" fmla="*/ 20 h 412"/>
                  <a:gd name="T4" fmla="*/ 184 w 204"/>
                  <a:gd name="T5" fmla="*/ 32 h 412"/>
                  <a:gd name="T6" fmla="*/ 174 w 204"/>
                  <a:gd name="T7" fmla="*/ 45 h 412"/>
                  <a:gd name="T8" fmla="*/ 163 w 204"/>
                  <a:gd name="T9" fmla="*/ 59 h 412"/>
                  <a:gd name="T10" fmla="*/ 152 w 204"/>
                  <a:gd name="T11" fmla="*/ 74 h 412"/>
                  <a:gd name="T12" fmla="*/ 140 w 204"/>
                  <a:gd name="T13" fmla="*/ 91 h 412"/>
                  <a:gd name="T14" fmla="*/ 128 w 204"/>
                  <a:gd name="T15" fmla="*/ 110 h 412"/>
                  <a:gd name="T16" fmla="*/ 113 w 204"/>
                  <a:gd name="T17" fmla="*/ 132 h 412"/>
                  <a:gd name="T18" fmla="*/ 110 w 204"/>
                  <a:gd name="T19" fmla="*/ 137 h 412"/>
                  <a:gd name="T20" fmla="*/ 108 w 204"/>
                  <a:gd name="T21" fmla="*/ 143 h 412"/>
                  <a:gd name="T22" fmla="*/ 106 w 204"/>
                  <a:gd name="T23" fmla="*/ 150 h 412"/>
                  <a:gd name="T24" fmla="*/ 107 w 204"/>
                  <a:gd name="T25" fmla="*/ 156 h 412"/>
                  <a:gd name="T26" fmla="*/ 99 w 204"/>
                  <a:gd name="T27" fmla="*/ 171 h 412"/>
                  <a:gd name="T28" fmla="*/ 91 w 204"/>
                  <a:gd name="T29" fmla="*/ 185 h 412"/>
                  <a:gd name="T30" fmla="*/ 83 w 204"/>
                  <a:gd name="T31" fmla="*/ 200 h 412"/>
                  <a:gd name="T32" fmla="*/ 76 w 204"/>
                  <a:gd name="T33" fmla="*/ 215 h 412"/>
                  <a:gd name="T34" fmla="*/ 69 w 204"/>
                  <a:gd name="T35" fmla="*/ 231 h 412"/>
                  <a:gd name="T36" fmla="*/ 62 w 204"/>
                  <a:gd name="T37" fmla="*/ 246 h 412"/>
                  <a:gd name="T38" fmla="*/ 56 w 204"/>
                  <a:gd name="T39" fmla="*/ 262 h 412"/>
                  <a:gd name="T40" fmla="*/ 50 w 204"/>
                  <a:gd name="T41" fmla="*/ 277 h 412"/>
                  <a:gd name="T42" fmla="*/ 46 w 204"/>
                  <a:gd name="T43" fmla="*/ 293 h 412"/>
                  <a:gd name="T44" fmla="*/ 40 w 204"/>
                  <a:gd name="T45" fmla="*/ 309 h 412"/>
                  <a:gd name="T46" fmla="*/ 35 w 204"/>
                  <a:gd name="T47" fmla="*/ 325 h 412"/>
                  <a:gd name="T48" fmla="*/ 30 w 204"/>
                  <a:gd name="T49" fmla="*/ 341 h 412"/>
                  <a:gd name="T50" fmla="*/ 25 w 204"/>
                  <a:gd name="T51" fmla="*/ 356 h 412"/>
                  <a:gd name="T52" fmla="*/ 20 w 204"/>
                  <a:gd name="T53" fmla="*/ 372 h 412"/>
                  <a:gd name="T54" fmla="*/ 17 w 204"/>
                  <a:gd name="T55" fmla="*/ 390 h 412"/>
                  <a:gd name="T56" fmla="*/ 14 w 204"/>
                  <a:gd name="T57" fmla="*/ 406 h 412"/>
                  <a:gd name="T58" fmla="*/ 11 w 204"/>
                  <a:gd name="T59" fmla="*/ 409 h 412"/>
                  <a:gd name="T60" fmla="*/ 8 w 204"/>
                  <a:gd name="T61" fmla="*/ 412 h 412"/>
                  <a:gd name="T62" fmla="*/ 3 w 204"/>
                  <a:gd name="T63" fmla="*/ 412 h 412"/>
                  <a:gd name="T64" fmla="*/ 0 w 204"/>
                  <a:gd name="T65" fmla="*/ 410 h 412"/>
                  <a:gd name="T66" fmla="*/ 8 w 204"/>
                  <a:gd name="T67" fmla="*/ 383 h 412"/>
                  <a:gd name="T68" fmla="*/ 15 w 204"/>
                  <a:gd name="T69" fmla="*/ 356 h 412"/>
                  <a:gd name="T70" fmla="*/ 23 w 204"/>
                  <a:gd name="T71" fmla="*/ 329 h 412"/>
                  <a:gd name="T72" fmla="*/ 31 w 204"/>
                  <a:gd name="T73" fmla="*/ 301 h 412"/>
                  <a:gd name="T74" fmla="*/ 39 w 204"/>
                  <a:gd name="T75" fmla="*/ 273 h 412"/>
                  <a:gd name="T76" fmla="*/ 47 w 204"/>
                  <a:gd name="T77" fmla="*/ 246 h 412"/>
                  <a:gd name="T78" fmla="*/ 56 w 204"/>
                  <a:gd name="T79" fmla="*/ 219 h 412"/>
                  <a:gd name="T80" fmla="*/ 65 w 204"/>
                  <a:gd name="T81" fmla="*/ 191 h 412"/>
                  <a:gd name="T82" fmla="*/ 77 w 204"/>
                  <a:gd name="T83" fmla="*/ 165 h 412"/>
                  <a:gd name="T84" fmla="*/ 88 w 204"/>
                  <a:gd name="T85" fmla="*/ 140 h 412"/>
                  <a:gd name="T86" fmla="*/ 101 w 204"/>
                  <a:gd name="T87" fmla="*/ 114 h 412"/>
                  <a:gd name="T88" fmla="*/ 115 w 204"/>
                  <a:gd name="T89" fmla="*/ 90 h 412"/>
                  <a:gd name="T90" fmla="*/ 130 w 204"/>
                  <a:gd name="T91" fmla="*/ 66 h 412"/>
                  <a:gd name="T92" fmla="*/ 147 w 204"/>
                  <a:gd name="T93" fmla="*/ 43 h 412"/>
                  <a:gd name="T94" fmla="*/ 166 w 204"/>
                  <a:gd name="T95" fmla="*/ 21 h 412"/>
                  <a:gd name="T96" fmla="*/ 186 w 204"/>
                  <a:gd name="T97" fmla="*/ 0 h 412"/>
                  <a:gd name="T98" fmla="*/ 204 w 204"/>
                  <a:gd name="T99" fmla="*/ 8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4" h="412">
                    <a:moveTo>
                      <a:pt x="204" y="8"/>
                    </a:moveTo>
                    <a:lnTo>
                      <a:pt x="193" y="20"/>
                    </a:lnTo>
                    <a:lnTo>
                      <a:pt x="184" y="32"/>
                    </a:lnTo>
                    <a:lnTo>
                      <a:pt x="174" y="45"/>
                    </a:lnTo>
                    <a:lnTo>
                      <a:pt x="163" y="59"/>
                    </a:lnTo>
                    <a:lnTo>
                      <a:pt x="152" y="74"/>
                    </a:lnTo>
                    <a:lnTo>
                      <a:pt x="140" y="91"/>
                    </a:lnTo>
                    <a:lnTo>
                      <a:pt x="128" y="110"/>
                    </a:lnTo>
                    <a:lnTo>
                      <a:pt x="113" y="132"/>
                    </a:lnTo>
                    <a:lnTo>
                      <a:pt x="110" y="137"/>
                    </a:lnTo>
                    <a:lnTo>
                      <a:pt x="108" y="143"/>
                    </a:lnTo>
                    <a:lnTo>
                      <a:pt x="106" y="150"/>
                    </a:lnTo>
                    <a:lnTo>
                      <a:pt x="107" y="156"/>
                    </a:lnTo>
                    <a:lnTo>
                      <a:pt x="99" y="171"/>
                    </a:lnTo>
                    <a:lnTo>
                      <a:pt x="91" y="185"/>
                    </a:lnTo>
                    <a:lnTo>
                      <a:pt x="83" y="200"/>
                    </a:lnTo>
                    <a:lnTo>
                      <a:pt x="76" y="215"/>
                    </a:lnTo>
                    <a:lnTo>
                      <a:pt x="69" y="231"/>
                    </a:lnTo>
                    <a:lnTo>
                      <a:pt x="62" y="246"/>
                    </a:lnTo>
                    <a:lnTo>
                      <a:pt x="56" y="262"/>
                    </a:lnTo>
                    <a:lnTo>
                      <a:pt x="50" y="277"/>
                    </a:lnTo>
                    <a:lnTo>
                      <a:pt x="46" y="293"/>
                    </a:lnTo>
                    <a:lnTo>
                      <a:pt x="40" y="309"/>
                    </a:lnTo>
                    <a:lnTo>
                      <a:pt x="35" y="325"/>
                    </a:lnTo>
                    <a:lnTo>
                      <a:pt x="30" y="341"/>
                    </a:lnTo>
                    <a:lnTo>
                      <a:pt x="25" y="356"/>
                    </a:lnTo>
                    <a:lnTo>
                      <a:pt x="20" y="372"/>
                    </a:lnTo>
                    <a:lnTo>
                      <a:pt x="17" y="390"/>
                    </a:lnTo>
                    <a:lnTo>
                      <a:pt x="14" y="406"/>
                    </a:lnTo>
                    <a:lnTo>
                      <a:pt x="11" y="409"/>
                    </a:lnTo>
                    <a:lnTo>
                      <a:pt x="8" y="412"/>
                    </a:lnTo>
                    <a:lnTo>
                      <a:pt x="3" y="412"/>
                    </a:lnTo>
                    <a:lnTo>
                      <a:pt x="0" y="410"/>
                    </a:lnTo>
                    <a:lnTo>
                      <a:pt x="8" y="383"/>
                    </a:lnTo>
                    <a:lnTo>
                      <a:pt x="15" y="356"/>
                    </a:lnTo>
                    <a:lnTo>
                      <a:pt x="23" y="329"/>
                    </a:lnTo>
                    <a:lnTo>
                      <a:pt x="31" y="301"/>
                    </a:lnTo>
                    <a:lnTo>
                      <a:pt x="39" y="273"/>
                    </a:lnTo>
                    <a:lnTo>
                      <a:pt x="47" y="246"/>
                    </a:lnTo>
                    <a:lnTo>
                      <a:pt x="56" y="219"/>
                    </a:lnTo>
                    <a:lnTo>
                      <a:pt x="65" y="191"/>
                    </a:lnTo>
                    <a:lnTo>
                      <a:pt x="77" y="165"/>
                    </a:lnTo>
                    <a:lnTo>
                      <a:pt x="88" y="140"/>
                    </a:lnTo>
                    <a:lnTo>
                      <a:pt x="101" y="114"/>
                    </a:lnTo>
                    <a:lnTo>
                      <a:pt x="115" y="90"/>
                    </a:lnTo>
                    <a:lnTo>
                      <a:pt x="130" y="66"/>
                    </a:lnTo>
                    <a:lnTo>
                      <a:pt x="147" y="43"/>
                    </a:lnTo>
                    <a:lnTo>
                      <a:pt x="166" y="21"/>
                    </a:lnTo>
                    <a:lnTo>
                      <a:pt x="186" y="0"/>
                    </a:lnTo>
                    <a:lnTo>
                      <a:pt x="204"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64" name="Freeform 148"/>
              <p:cNvSpPr>
                <a:spLocks noChangeAspect="1"/>
              </p:cNvSpPr>
              <p:nvPr/>
            </p:nvSpPr>
            <p:spPr bwMode="auto">
              <a:xfrm>
                <a:off x="2980" y="2372"/>
                <a:ext cx="81" cy="180"/>
              </a:xfrm>
              <a:custGeom>
                <a:avLst/>
                <a:gdLst>
                  <a:gd name="T0" fmla="*/ 113 w 162"/>
                  <a:gd name="T1" fmla="*/ 92 h 359"/>
                  <a:gd name="T2" fmla="*/ 106 w 162"/>
                  <a:gd name="T3" fmla="*/ 111 h 359"/>
                  <a:gd name="T4" fmla="*/ 98 w 162"/>
                  <a:gd name="T5" fmla="*/ 131 h 359"/>
                  <a:gd name="T6" fmla="*/ 89 w 162"/>
                  <a:gd name="T7" fmla="*/ 151 h 359"/>
                  <a:gd name="T8" fmla="*/ 80 w 162"/>
                  <a:gd name="T9" fmla="*/ 169 h 359"/>
                  <a:gd name="T10" fmla="*/ 72 w 162"/>
                  <a:gd name="T11" fmla="*/ 189 h 359"/>
                  <a:gd name="T12" fmla="*/ 64 w 162"/>
                  <a:gd name="T13" fmla="*/ 208 h 359"/>
                  <a:gd name="T14" fmla="*/ 57 w 162"/>
                  <a:gd name="T15" fmla="*/ 228 h 359"/>
                  <a:gd name="T16" fmla="*/ 51 w 162"/>
                  <a:gd name="T17" fmla="*/ 248 h 359"/>
                  <a:gd name="T18" fmla="*/ 43 w 162"/>
                  <a:gd name="T19" fmla="*/ 259 h 359"/>
                  <a:gd name="T20" fmla="*/ 40 w 162"/>
                  <a:gd name="T21" fmla="*/ 272 h 359"/>
                  <a:gd name="T22" fmla="*/ 36 w 162"/>
                  <a:gd name="T23" fmla="*/ 285 h 359"/>
                  <a:gd name="T24" fmla="*/ 29 w 162"/>
                  <a:gd name="T25" fmla="*/ 297 h 359"/>
                  <a:gd name="T26" fmla="*/ 25 w 162"/>
                  <a:gd name="T27" fmla="*/ 314 h 359"/>
                  <a:gd name="T28" fmla="*/ 21 w 162"/>
                  <a:gd name="T29" fmla="*/ 329 h 359"/>
                  <a:gd name="T30" fmla="*/ 16 w 162"/>
                  <a:gd name="T31" fmla="*/ 343 h 359"/>
                  <a:gd name="T32" fmla="*/ 12 w 162"/>
                  <a:gd name="T33" fmla="*/ 359 h 359"/>
                  <a:gd name="T34" fmla="*/ 0 w 162"/>
                  <a:gd name="T35" fmla="*/ 358 h 359"/>
                  <a:gd name="T36" fmla="*/ 0 w 162"/>
                  <a:gd name="T37" fmla="*/ 345 h 359"/>
                  <a:gd name="T38" fmla="*/ 4 w 162"/>
                  <a:gd name="T39" fmla="*/ 334 h 359"/>
                  <a:gd name="T40" fmla="*/ 7 w 162"/>
                  <a:gd name="T41" fmla="*/ 321 h 359"/>
                  <a:gd name="T42" fmla="*/ 10 w 162"/>
                  <a:gd name="T43" fmla="*/ 310 h 359"/>
                  <a:gd name="T44" fmla="*/ 14 w 162"/>
                  <a:gd name="T45" fmla="*/ 303 h 359"/>
                  <a:gd name="T46" fmla="*/ 16 w 162"/>
                  <a:gd name="T47" fmla="*/ 295 h 359"/>
                  <a:gd name="T48" fmla="*/ 19 w 162"/>
                  <a:gd name="T49" fmla="*/ 287 h 359"/>
                  <a:gd name="T50" fmla="*/ 23 w 162"/>
                  <a:gd name="T51" fmla="*/ 280 h 359"/>
                  <a:gd name="T52" fmla="*/ 33 w 162"/>
                  <a:gd name="T53" fmla="*/ 243 h 359"/>
                  <a:gd name="T54" fmla="*/ 45 w 162"/>
                  <a:gd name="T55" fmla="*/ 206 h 359"/>
                  <a:gd name="T56" fmla="*/ 60 w 162"/>
                  <a:gd name="T57" fmla="*/ 170 h 359"/>
                  <a:gd name="T58" fmla="*/ 78 w 162"/>
                  <a:gd name="T59" fmla="*/ 134 h 359"/>
                  <a:gd name="T60" fmla="*/ 97 w 162"/>
                  <a:gd name="T61" fmla="*/ 100 h 359"/>
                  <a:gd name="T62" fmla="*/ 118 w 162"/>
                  <a:gd name="T63" fmla="*/ 65 h 359"/>
                  <a:gd name="T64" fmla="*/ 139 w 162"/>
                  <a:gd name="T65" fmla="*/ 32 h 359"/>
                  <a:gd name="T66" fmla="*/ 162 w 162"/>
                  <a:gd name="T67" fmla="*/ 0 h 359"/>
                  <a:gd name="T68" fmla="*/ 157 w 162"/>
                  <a:gd name="T69" fmla="*/ 10 h 359"/>
                  <a:gd name="T70" fmla="*/ 151 w 162"/>
                  <a:gd name="T71" fmla="*/ 21 h 359"/>
                  <a:gd name="T72" fmla="*/ 144 w 162"/>
                  <a:gd name="T73" fmla="*/ 33 h 359"/>
                  <a:gd name="T74" fmla="*/ 137 w 162"/>
                  <a:gd name="T75" fmla="*/ 43 h 359"/>
                  <a:gd name="T76" fmla="*/ 131 w 162"/>
                  <a:gd name="T77" fmla="*/ 56 h 359"/>
                  <a:gd name="T78" fmla="*/ 124 w 162"/>
                  <a:gd name="T79" fmla="*/ 68 h 359"/>
                  <a:gd name="T80" fmla="*/ 118 w 162"/>
                  <a:gd name="T81" fmla="*/ 79 h 359"/>
                  <a:gd name="T82" fmla="*/ 113 w 162"/>
                  <a:gd name="T83" fmla="*/ 92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2" h="359">
                    <a:moveTo>
                      <a:pt x="113" y="92"/>
                    </a:moveTo>
                    <a:lnTo>
                      <a:pt x="106" y="111"/>
                    </a:lnTo>
                    <a:lnTo>
                      <a:pt x="98" y="131"/>
                    </a:lnTo>
                    <a:lnTo>
                      <a:pt x="89" y="151"/>
                    </a:lnTo>
                    <a:lnTo>
                      <a:pt x="80" y="169"/>
                    </a:lnTo>
                    <a:lnTo>
                      <a:pt x="72" y="189"/>
                    </a:lnTo>
                    <a:lnTo>
                      <a:pt x="64" y="208"/>
                    </a:lnTo>
                    <a:lnTo>
                      <a:pt x="57" y="228"/>
                    </a:lnTo>
                    <a:lnTo>
                      <a:pt x="51" y="248"/>
                    </a:lnTo>
                    <a:lnTo>
                      <a:pt x="43" y="259"/>
                    </a:lnTo>
                    <a:lnTo>
                      <a:pt x="40" y="272"/>
                    </a:lnTo>
                    <a:lnTo>
                      <a:pt x="36" y="285"/>
                    </a:lnTo>
                    <a:lnTo>
                      <a:pt x="29" y="297"/>
                    </a:lnTo>
                    <a:lnTo>
                      <a:pt x="25" y="314"/>
                    </a:lnTo>
                    <a:lnTo>
                      <a:pt x="21" y="329"/>
                    </a:lnTo>
                    <a:lnTo>
                      <a:pt x="16" y="343"/>
                    </a:lnTo>
                    <a:lnTo>
                      <a:pt x="12" y="359"/>
                    </a:lnTo>
                    <a:lnTo>
                      <a:pt x="0" y="358"/>
                    </a:lnTo>
                    <a:lnTo>
                      <a:pt x="0" y="345"/>
                    </a:lnTo>
                    <a:lnTo>
                      <a:pt x="4" y="334"/>
                    </a:lnTo>
                    <a:lnTo>
                      <a:pt x="7" y="321"/>
                    </a:lnTo>
                    <a:lnTo>
                      <a:pt x="10" y="310"/>
                    </a:lnTo>
                    <a:lnTo>
                      <a:pt x="14" y="303"/>
                    </a:lnTo>
                    <a:lnTo>
                      <a:pt x="16" y="295"/>
                    </a:lnTo>
                    <a:lnTo>
                      <a:pt x="19" y="287"/>
                    </a:lnTo>
                    <a:lnTo>
                      <a:pt x="23" y="280"/>
                    </a:lnTo>
                    <a:lnTo>
                      <a:pt x="33" y="243"/>
                    </a:lnTo>
                    <a:lnTo>
                      <a:pt x="45" y="206"/>
                    </a:lnTo>
                    <a:lnTo>
                      <a:pt x="60" y="170"/>
                    </a:lnTo>
                    <a:lnTo>
                      <a:pt x="78" y="134"/>
                    </a:lnTo>
                    <a:lnTo>
                      <a:pt x="97" y="100"/>
                    </a:lnTo>
                    <a:lnTo>
                      <a:pt x="118" y="65"/>
                    </a:lnTo>
                    <a:lnTo>
                      <a:pt x="139" y="32"/>
                    </a:lnTo>
                    <a:lnTo>
                      <a:pt x="162" y="0"/>
                    </a:lnTo>
                    <a:lnTo>
                      <a:pt x="157" y="10"/>
                    </a:lnTo>
                    <a:lnTo>
                      <a:pt x="151" y="21"/>
                    </a:lnTo>
                    <a:lnTo>
                      <a:pt x="144" y="33"/>
                    </a:lnTo>
                    <a:lnTo>
                      <a:pt x="137" y="43"/>
                    </a:lnTo>
                    <a:lnTo>
                      <a:pt x="131" y="56"/>
                    </a:lnTo>
                    <a:lnTo>
                      <a:pt x="124" y="68"/>
                    </a:lnTo>
                    <a:lnTo>
                      <a:pt x="118" y="79"/>
                    </a:lnTo>
                    <a:lnTo>
                      <a:pt x="113"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65" name="Freeform 149"/>
              <p:cNvSpPr>
                <a:spLocks noChangeAspect="1"/>
              </p:cNvSpPr>
              <p:nvPr/>
            </p:nvSpPr>
            <p:spPr bwMode="auto">
              <a:xfrm>
                <a:off x="2696" y="2361"/>
                <a:ext cx="34" cy="63"/>
              </a:xfrm>
              <a:custGeom>
                <a:avLst/>
                <a:gdLst>
                  <a:gd name="T0" fmla="*/ 68 w 68"/>
                  <a:gd name="T1" fmla="*/ 1 h 124"/>
                  <a:gd name="T2" fmla="*/ 62 w 68"/>
                  <a:gd name="T3" fmla="*/ 13 h 124"/>
                  <a:gd name="T4" fmla="*/ 57 w 68"/>
                  <a:gd name="T5" fmla="*/ 26 h 124"/>
                  <a:gd name="T6" fmla="*/ 51 w 68"/>
                  <a:gd name="T7" fmla="*/ 39 h 124"/>
                  <a:gd name="T8" fmla="*/ 46 w 68"/>
                  <a:gd name="T9" fmla="*/ 51 h 124"/>
                  <a:gd name="T10" fmla="*/ 40 w 68"/>
                  <a:gd name="T11" fmla="*/ 64 h 124"/>
                  <a:gd name="T12" fmla="*/ 34 w 68"/>
                  <a:gd name="T13" fmla="*/ 77 h 124"/>
                  <a:gd name="T14" fmla="*/ 30 w 68"/>
                  <a:gd name="T15" fmla="*/ 90 h 124"/>
                  <a:gd name="T16" fmla="*/ 25 w 68"/>
                  <a:gd name="T17" fmla="*/ 102 h 124"/>
                  <a:gd name="T18" fmla="*/ 17 w 68"/>
                  <a:gd name="T19" fmla="*/ 107 h 124"/>
                  <a:gd name="T20" fmla="*/ 13 w 68"/>
                  <a:gd name="T21" fmla="*/ 117 h 124"/>
                  <a:gd name="T22" fmla="*/ 9 w 68"/>
                  <a:gd name="T23" fmla="*/ 124 h 124"/>
                  <a:gd name="T24" fmla="*/ 0 w 68"/>
                  <a:gd name="T25" fmla="*/ 122 h 124"/>
                  <a:gd name="T26" fmla="*/ 4 w 68"/>
                  <a:gd name="T27" fmla="*/ 106 h 124"/>
                  <a:gd name="T28" fmla="*/ 10 w 68"/>
                  <a:gd name="T29" fmla="*/ 88 h 124"/>
                  <a:gd name="T30" fmla="*/ 17 w 68"/>
                  <a:gd name="T31" fmla="*/ 73 h 124"/>
                  <a:gd name="T32" fmla="*/ 25 w 68"/>
                  <a:gd name="T33" fmla="*/ 57 h 124"/>
                  <a:gd name="T34" fmla="*/ 33 w 68"/>
                  <a:gd name="T35" fmla="*/ 42 h 124"/>
                  <a:gd name="T36" fmla="*/ 42 w 68"/>
                  <a:gd name="T37" fmla="*/ 28 h 124"/>
                  <a:gd name="T38" fmla="*/ 51 w 68"/>
                  <a:gd name="T39" fmla="*/ 13 h 124"/>
                  <a:gd name="T40" fmla="*/ 60 w 68"/>
                  <a:gd name="T41" fmla="*/ 0 h 124"/>
                  <a:gd name="T42" fmla="*/ 62 w 68"/>
                  <a:gd name="T43" fmla="*/ 0 h 124"/>
                  <a:gd name="T44" fmla="*/ 64 w 68"/>
                  <a:gd name="T45" fmla="*/ 0 h 124"/>
                  <a:gd name="T46" fmla="*/ 65 w 68"/>
                  <a:gd name="T47" fmla="*/ 0 h 124"/>
                  <a:gd name="T48" fmla="*/ 68 w 68"/>
                  <a:gd name="T49" fmla="*/ 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124">
                    <a:moveTo>
                      <a:pt x="68" y="1"/>
                    </a:moveTo>
                    <a:lnTo>
                      <a:pt x="62" y="13"/>
                    </a:lnTo>
                    <a:lnTo>
                      <a:pt x="57" y="26"/>
                    </a:lnTo>
                    <a:lnTo>
                      <a:pt x="51" y="39"/>
                    </a:lnTo>
                    <a:lnTo>
                      <a:pt x="46" y="51"/>
                    </a:lnTo>
                    <a:lnTo>
                      <a:pt x="40" y="64"/>
                    </a:lnTo>
                    <a:lnTo>
                      <a:pt x="34" y="77"/>
                    </a:lnTo>
                    <a:lnTo>
                      <a:pt x="30" y="90"/>
                    </a:lnTo>
                    <a:lnTo>
                      <a:pt x="25" y="102"/>
                    </a:lnTo>
                    <a:lnTo>
                      <a:pt x="17" y="107"/>
                    </a:lnTo>
                    <a:lnTo>
                      <a:pt x="13" y="117"/>
                    </a:lnTo>
                    <a:lnTo>
                      <a:pt x="9" y="124"/>
                    </a:lnTo>
                    <a:lnTo>
                      <a:pt x="0" y="122"/>
                    </a:lnTo>
                    <a:lnTo>
                      <a:pt x="4" y="106"/>
                    </a:lnTo>
                    <a:lnTo>
                      <a:pt x="10" y="88"/>
                    </a:lnTo>
                    <a:lnTo>
                      <a:pt x="17" y="73"/>
                    </a:lnTo>
                    <a:lnTo>
                      <a:pt x="25" y="57"/>
                    </a:lnTo>
                    <a:lnTo>
                      <a:pt x="33" y="42"/>
                    </a:lnTo>
                    <a:lnTo>
                      <a:pt x="42" y="28"/>
                    </a:lnTo>
                    <a:lnTo>
                      <a:pt x="51" y="13"/>
                    </a:lnTo>
                    <a:lnTo>
                      <a:pt x="60" y="0"/>
                    </a:lnTo>
                    <a:lnTo>
                      <a:pt x="62" y="0"/>
                    </a:lnTo>
                    <a:lnTo>
                      <a:pt x="64" y="0"/>
                    </a:lnTo>
                    <a:lnTo>
                      <a:pt x="65" y="0"/>
                    </a:lnTo>
                    <a:lnTo>
                      <a:pt x="6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66" name="Freeform 150"/>
              <p:cNvSpPr>
                <a:spLocks noChangeAspect="1"/>
              </p:cNvSpPr>
              <p:nvPr/>
            </p:nvSpPr>
            <p:spPr bwMode="auto">
              <a:xfrm>
                <a:off x="3053" y="2406"/>
                <a:ext cx="79" cy="179"/>
              </a:xfrm>
              <a:custGeom>
                <a:avLst/>
                <a:gdLst>
                  <a:gd name="T0" fmla="*/ 158 w 158"/>
                  <a:gd name="T1" fmla="*/ 4 h 357"/>
                  <a:gd name="T2" fmla="*/ 154 w 158"/>
                  <a:gd name="T3" fmla="*/ 15 h 357"/>
                  <a:gd name="T4" fmla="*/ 149 w 158"/>
                  <a:gd name="T5" fmla="*/ 25 h 357"/>
                  <a:gd name="T6" fmla="*/ 143 w 158"/>
                  <a:gd name="T7" fmla="*/ 36 h 357"/>
                  <a:gd name="T8" fmla="*/ 138 w 158"/>
                  <a:gd name="T9" fmla="*/ 47 h 357"/>
                  <a:gd name="T10" fmla="*/ 132 w 158"/>
                  <a:gd name="T11" fmla="*/ 57 h 357"/>
                  <a:gd name="T12" fmla="*/ 127 w 158"/>
                  <a:gd name="T13" fmla="*/ 68 h 357"/>
                  <a:gd name="T14" fmla="*/ 125 w 158"/>
                  <a:gd name="T15" fmla="*/ 78 h 357"/>
                  <a:gd name="T16" fmla="*/ 123 w 158"/>
                  <a:gd name="T17" fmla="*/ 89 h 357"/>
                  <a:gd name="T18" fmla="*/ 110 w 158"/>
                  <a:gd name="T19" fmla="*/ 115 h 357"/>
                  <a:gd name="T20" fmla="*/ 97 w 158"/>
                  <a:gd name="T21" fmla="*/ 140 h 357"/>
                  <a:gd name="T22" fmla="*/ 86 w 158"/>
                  <a:gd name="T23" fmla="*/ 164 h 357"/>
                  <a:gd name="T24" fmla="*/ 74 w 158"/>
                  <a:gd name="T25" fmla="*/ 190 h 357"/>
                  <a:gd name="T26" fmla="*/ 63 w 158"/>
                  <a:gd name="T27" fmla="*/ 215 h 357"/>
                  <a:gd name="T28" fmla="*/ 51 w 158"/>
                  <a:gd name="T29" fmla="*/ 240 h 357"/>
                  <a:gd name="T30" fmla="*/ 41 w 158"/>
                  <a:gd name="T31" fmla="*/ 266 h 357"/>
                  <a:gd name="T32" fmla="*/ 32 w 158"/>
                  <a:gd name="T33" fmla="*/ 292 h 357"/>
                  <a:gd name="T34" fmla="*/ 25 w 158"/>
                  <a:gd name="T35" fmla="*/ 307 h 357"/>
                  <a:gd name="T36" fmla="*/ 22 w 158"/>
                  <a:gd name="T37" fmla="*/ 325 h 357"/>
                  <a:gd name="T38" fmla="*/ 19 w 158"/>
                  <a:gd name="T39" fmla="*/ 340 h 357"/>
                  <a:gd name="T40" fmla="*/ 7 w 158"/>
                  <a:gd name="T41" fmla="*/ 350 h 357"/>
                  <a:gd name="T42" fmla="*/ 7 w 158"/>
                  <a:gd name="T43" fmla="*/ 352 h 357"/>
                  <a:gd name="T44" fmla="*/ 6 w 158"/>
                  <a:gd name="T45" fmla="*/ 355 h 357"/>
                  <a:gd name="T46" fmla="*/ 3 w 158"/>
                  <a:gd name="T47" fmla="*/ 356 h 357"/>
                  <a:gd name="T48" fmla="*/ 0 w 158"/>
                  <a:gd name="T49" fmla="*/ 357 h 357"/>
                  <a:gd name="T50" fmla="*/ 9 w 158"/>
                  <a:gd name="T51" fmla="*/ 310 h 357"/>
                  <a:gd name="T52" fmla="*/ 22 w 158"/>
                  <a:gd name="T53" fmla="*/ 263 h 357"/>
                  <a:gd name="T54" fmla="*/ 41 w 158"/>
                  <a:gd name="T55" fmla="*/ 219 h 357"/>
                  <a:gd name="T56" fmla="*/ 62 w 158"/>
                  <a:gd name="T57" fmla="*/ 175 h 357"/>
                  <a:gd name="T58" fmla="*/ 83 w 158"/>
                  <a:gd name="T59" fmla="*/ 131 h 357"/>
                  <a:gd name="T60" fmla="*/ 108 w 158"/>
                  <a:gd name="T61" fmla="*/ 87 h 357"/>
                  <a:gd name="T62" fmla="*/ 131 w 158"/>
                  <a:gd name="T63" fmla="*/ 43 h 357"/>
                  <a:gd name="T64" fmla="*/ 154 w 158"/>
                  <a:gd name="T65" fmla="*/ 0 h 357"/>
                  <a:gd name="T66" fmla="*/ 158 w 158"/>
                  <a:gd name="T67" fmla="*/ 4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8" h="357">
                    <a:moveTo>
                      <a:pt x="158" y="4"/>
                    </a:moveTo>
                    <a:lnTo>
                      <a:pt x="154" y="15"/>
                    </a:lnTo>
                    <a:lnTo>
                      <a:pt x="149" y="25"/>
                    </a:lnTo>
                    <a:lnTo>
                      <a:pt x="143" y="36"/>
                    </a:lnTo>
                    <a:lnTo>
                      <a:pt x="138" y="47"/>
                    </a:lnTo>
                    <a:lnTo>
                      <a:pt x="132" y="57"/>
                    </a:lnTo>
                    <a:lnTo>
                      <a:pt x="127" y="68"/>
                    </a:lnTo>
                    <a:lnTo>
                      <a:pt x="125" y="78"/>
                    </a:lnTo>
                    <a:lnTo>
                      <a:pt x="123" y="89"/>
                    </a:lnTo>
                    <a:lnTo>
                      <a:pt x="110" y="115"/>
                    </a:lnTo>
                    <a:lnTo>
                      <a:pt x="97" y="140"/>
                    </a:lnTo>
                    <a:lnTo>
                      <a:pt x="86" y="164"/>
                    </a:lnTo>
                    <a:lnTo>
                      <a:pt x="74" y="190"/>
                    </a:lnTo>
                    <a:lnTo>
                      <a:pt x="63" y="215"/>
                    </a:lnTo>
                    <a:lnTo>
                      <a:pt x="51" y="240"/>
                    </a:lnTo>
                    <a:lnTo>
                      <a:pt x="41" y="266"/>
                    </a:lnTo>
                    <a:lnTo>
                      <a:pt x="32" y="292"/>
                    </a:lnTo>
                    <a:lnTo>
                      <a:pt x="25" y="307"/>
                    </a:lnTo>
                    <a:lnTo>
                      <a:pt x="22" y="325"/>
                    </a:lnTo>
                    <a:lnTo>
                      <a:pt x="19" y="340"/>
                    </a:lnTo>
                    <a:lnTo>
                      <a:pt x="7" y="350"/>
                    </a:lnTo>
                    <a:lnTo>
                      <a:pt x="7" y="352"/>
                    </a:lnTo>
                    <a:lnTo>
                      <a:pt x="6" y="355"/>
                    </a:lnTo>
                    <a:lnTo>
                      <a:pt x="3" y="356"/>
                    </a:lnTo>
                    <a:lnTo>
                      <a:pt x="0" y="357"/>
                    </a:lnTo>
                    <a:lnTo>
                      <a:pt x="9" y="310"/>
                    </a:lnTo>
                    <a:lnTo>
                      <a:pt x="22" y="263"/>
                    </a:lnTo>
                    <a:lnTo>
                      <a:pt x="41" y="219"/>
                    </a:lnTo>
                    <a:lnTo>
                      <a:pt x="62" y="175"/>
                    </a:lnTo>
                    <a:lnTo>
                      <a:pt x="83" y="131"/>
                    </a:lnTo>
                    <a:lnTo>
                      <a:pt x="108" y="87"/>
                    </a:lnTo>
                    <a:lnTo>
                      <a:pt x="131" y="43"/>
                    </a:lnTo>
                    <a:lnTo>
                      <a:pt x="154" y="0"/>
                    </a:lnTo>
                    <a:lnTo>
                      <a:pt x="15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67" name="Freeform 151"/>
              <p:cNvSpPr>
                <a:spLocks noChangeAspect="1"/>
              </p:cNvSpPr>
              <p:nvPr/>
            </p:nvSpPr>
            <p:spPr bwMode="auto">
              <a:xfrm>
                <a:off x="3027" y="2406"/>
                <a:ext cx="75" cy="174"/>
              </a:xfrm>
              <a:custGeom>
                <a:avLst/>
                <a:gdLst>
                  <a:gd name="T0" fmla="*/ 151 w 151"/>
                  <a:gd name="T1" fmla="*/ 3 h 350"/>
                  <a:gd name="T2" fmla="*/ 146 w 151"/>
                  <a:gd name="T3" fmla="*/ 13 h 350"/>
                  <a:gd name="T4" fmla="*/ 141 w 151"/>
                  <a:gd name="T5" fmla="*/ 23 h 350"/>
                  <a:gd name="T6" fmla="*/ 134 w 151"/>
                  <a:gd name="T7" fmla="*/ 34 h 350"/>
                  <a:gd name="T8" fmla="*/ 129 w 151"/>
                  <a:gd name="T9" fmla="*/ 44 h 350"/>
                  <a:gd name="T10" fmla="*/ 123 w 151"/>
                  <a:gd name="T11" fmla="*/ 53 h 350"/>
                  <a:gd name="T12" fmla="*/ 117 w 151"/>
                  <a:gd name="T13" fmla="*/ 64 h 350"/>
                  <a:gd name="T14" fmla="*/ 114 w 151"/>
                  <a:gd name="T15" fmla="*/ 74 h 350"/>
                  <a:gd name="T16" fmla="*/ 111 w 151"/>
                  <a:gd name="T17" fmla="*/ 86 h 350"/>
                  <a:gd name="T18" fmla="*/ 94 w 151"/>
                  <a:gd name="T19" fmla="*/ 113 h 350"/>
                  <a:gd name="T20" fmla="*/ 78 w 151"/>
                  <a:gd name="T21" fmla="*/ 142 h 350"/>
                  <a:gd name="T22" fmla="*/ 65 w 151"/>
                  <a:gd name="T23" fmla="*/ 172 h 350"/>
                  <a:gd name="T24" fmla="*/ 53 w 151"/>
                  <a:gd name="T25" fmla="*/ 203 h 350"/>
                  <a:gd name="T26" fmla="*/ 42 w 151"/>
                  <a:gd name="T27" fmla="*/ 234 h 350"/>
                  <a:gd name="T28" fmla="*/ 33 w 151"/>
                  <a:gd name="T29" fmla="*/ 265 h 350"/>
                  <a:gd name="T30" fmla="*/ 24 w 151"/>
                  <a:gd name="T31" fmla="*/ 298 h 350"/>
                  <a:gd name="T32" fmla="*/ 15 w 151"/>
                  <a:gd name="T33" fmla="*/ 329 h 350"/>
                  <a:gd name="T34" fmla="*/ 10 w 151"/>
                  <a:gd name="T35" fmla="*/ 333 h 350"/>
                  <a:gd name="T36" fmla="*/ 8 w 151"/>
                  <a:gd name="T37" fmla="*/ 340 h 350"/>
                  <a:gd name="T38" fmla="*/ 5 w 151"/>
                  <a:gd name="T39" fmla="*/ 346 h 350"/>
                  <a:gd name="T40" fmla="*/ 0 w 151"/>
                  <a:gd name="T41" fmla="*/ 350 h 350"/>
                  <a:gd name="T42" fmla="*/ 2 w 151"/>
                  <a:gd name="T43" fmla="*/ 324 h 350"/>
                  <a:gd name="T44" fmla="*/ 7 w 151"/>
                  <a:gd name="T45" fmla="*/ 299 h 350"/>
                  <a:gd name="T46" fmla="*/ 12 w 151"/>
                  <a:gd name="T47" fmla="*/ 275 h 350"/>
                  <a:gd name="T48" fmla="*/ 20 w 151"/>
                  <a:gd name="T49" fmla="*/ 252 h 350"/>
                  <a:gd name="T50" fmla="*/ 30 w 151"/>
                  <a:gd name="T51" fmla="*/ 227 h 350"/>
                  <a:gd name="T52" fmla="*/ 39 w 151"/>
                  <a:gd name="T53" fmla="*/ 204 h 350"/>
                  <a:gd name="T54" fmla="*/ 49 w 151"/>
                  <a:gd name="T55" fmla="*/ 181 h 350"/>
                  <a:gd name="T56" fmla="*/ 58 w 151"/>
                  <a:gd name="T57" fmla="*/ 157 h 350"/>
                  <a:gd name="T58" fmla="*/ 69 w 151"/>
                  <a:gd name="T59" fmla="*/ 139 h 350"/>
                  <a:gd name="T60" fmla="*/ 79 w 151"/>
                  <a:gd name="T61" fmla="*/ 119 h 350"/>
                  <a:gd name="T62" fmla="*/ 89 w 151"/>
                  <a:gd name="T63" fmla="*/ 98 h 350"/>
                  <a:gd name="T64" fmla="*/ 100 w 151"/>
                  <a:gd name="T65" fmla="*/ 79 h 350"/>
                  <a:gd name="T66" fmla="*/ 111 w 151"/>
                  <a:gd name="T67" fmla="*/ 59 h 350"/>
                  <a:gd name="T68" fmla="*/ 122 w 151"/>
                  <a:gd name="T69" fmla="*/ 38 h 350"/>
                  <a:gd name="T70" fmla="*/ 133 w 151"/>
                  <a:gd name="T71" fmla="*/ 19 h 350"/>
                  <a:gd name="T72" fmla="*/ 145 w 151"/>
                  <a:gd name="T73" fmla="*/ 0 h 350"/>
                  <a:gd name="T74" fmla="*/ 146 w 151"/>
                  <a:gd name="T75" fmla="*/ 0 h 350"/>
                  <a:gd name="T76" fmla="*/ 148 w 151"/>
                  <a:gd name="T77" fmla="*/ 0 h 350"/>
                  <a:gd name="T78" fmla="*/ 149 w 151"/>
                  <a:gd name="T79" fmla="*/ 0 h 350"/>
                  <a:gd name="T80" fmla="*/ 151 w 151"/>
                  <a:gd name="T81" fmla="*/ 3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1" h="350">
                    <a:moveTo>
                      <a:pt x="151" y="3"/>
                    </a:moveTo>
                    <a:lnTo>
                      <a:pt x="146" y="13"/>
                    </a:lnTo>
                    <a:lnTo>
                      <a:pt x="141" y="23"/>
                    </a:lnTo>
                    <a:lnTo>
                      <a:pt x="134" y="34"/>
                    </a:lnTo>
                    <a:lnTo>
                      <a:pt x="129" y="44"/>
                    </a:lnTo>
                    <a:lnTo>
                      <a:pt x="123" y="53"/>
                    </a:lnTo>
                    <a:lnTo>
                      <a:pt x="117" y="64"/>
                    </a:lnTo>
                    <a:lnTo>
                      <a:pt x="114" y="74"/>
                    </a:lnTo>
                    <a:lnTo>
                      <a:pt x="111" y="86"/>
                    </a:lnTo>
                    <a:lnTo>
                      <a:pt x="94" y="113"/>
                    </a:lnTo>
                    <a:lnTo>
                      <a:pt x="78" y="142"/>
                    </a:lnTo>
                    <a:lnTo>
                      <a:pt x="65" y="172"/>
                    </a:lnTo>
                    <a:lnTo>
                      <a:pt x="53" y="203"/>
                    </a:lnTo>
                    <a:lnTo>
                      <a:pt x="42" y="234"/>
                    </a:lnTo>
                    <a:lnTo>
                      <a:pt x="33" y="265"/>
                    </a:lnTo>
                    <a:lnTo>
                      <a:pt x="24" y="298"/>
                    </a:lnTo>
                    <a:lnTo>
                      <a:pt x="15" y="329"/>
                    </a:lnTo>
                    <a:lnTo>
                      <a:pt x="10" y="333"/>
                    </a:lnTo>
                    <a:lnTo>
                      <a:pt x="8" y="340"/>
                    </a:lnTo>
                    <a:lnTo>
                      <a:pt x="5" y="346"/>
                    </a:lnTo>
                    <a:lnTo>
                      <a:pt x="0" y="350"/>
                    </a:lnTo>
                    <a:lnTo>
                      <a:pt x="2" y="324"/>
                    </a:lnTo>
                    <a:lnTo>
                      <a:pt x="7" y="299"/>
                    </a:lnTo>
                    <a:lnTo>
                      <a:pt x="12" y="275"/>
                    </a:lnTo>
                    <a:lnTo>
                      <a:pt x="20" y="252"/>
                    </a:lnTo>
                    <a:lnTo>
                      <a:pt x="30" y="227"/>
                    </a:lnTo>
                    <a:lnTo>
                      <a:pt x="39" y="204"/>
                    </a:lnTo>
                    <a:lnTo>
                      <a:pt x="49" y="181"/>
                    </a:lnTo>
                    <a:lnTo>
                      <a:pt x="58" y="157"/>
                    </a:lnTo>
                    <a:lnTo>
                      <a:pt x="69" y="139"/>
                    </a:lnTo>
                    <a:lnTo>
                      <a:pt x="79" y="119"/>
                    </a:lnTo>
                    <a:lnTo>
                      <a:pt x="89" y="98"/>
                    </a:lnTo>
                    <a:lnTo>
                      <a:pt x="100" y="79"/>
                    </a:lnTo>
                    <a:lnTo>
                      <a:pt x="111" y="59"/>
                    </a:lnTo>
                    <a:lnTo>
                      <a:pt x="122" y="38"/>
                    </a:lnTo>
                    <a:lnTo>
                      <a:pt x="133" y="19"/>
                    </a:lnTo>
                    <a:lnTo>
                      <a:pt x="145" y="0"/>
                    </a:lnTo>
                    <a:lnTo>
                      <a:pt x="146" y="0"/>
                    </a:lnTo>
                    <a:lnTo>
                      <a:pt x="148" y="0"/>
                    </a:lnTo>
                    <a:lnTo>
                      <a:pt x="149" y="0"/>
                    </a:lnTo>
                    <a:lnTo>
                      <a:pt x="15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68" name="Freeform 152"/>
              <p:cNvSpPr>
                <a:spLocks noChangeAspect="1"/>
              </p:cNvSpPr>
              <p:nvPr/>
            </p:nvSpPr>
            <p:spPr bwMode="auto">
              <a:xfrm>
                <a:off x="3003" y="2407"/>
                <a:ext cx="66" cy="153"/>
              </a:xfrm>
              <a:custGeom>
                <a:avLst/>
                <a:gdLst>
                  <a:gd name="T0" fmla="*/ 133 w 133"/>
                  <a:gd name="T1" fmla="*/ 0 h 306"/>
                  <a:gd name="T2" fmla="*/ 114 w 133"/>
                  <a:gd name="T3" fmla="*/ 35 h 306"/>
                  <a:gd name="T4" fmla="*/ 97 w 133"/>
                  <a:gd name="T5" fmla="*/ 72 h 306"/>
                  <a:gd name="T6" fmla="*/ 80 w 133"/>
                  <a:gd name="T7" fmla="*/ 109 h 306"/>
                  <a:gd name="T8" fmla="*/ 65 w 133"/>
                  <a:gd name="T9" fmla="*/ 147 h 306"/>
                  <a:gd name="T10" fmla="*/ 50 w 133"/>
                  <a:gd name="T11" fmla="*/ 185 h 306"/>
                  <a:gd name="T12" fmla="*/ 36 w 133"/>
                  <a:gd name="T13" fmla="*/ 223 h 306"/>
                  <a:gd name="T14" fmla="*/ 23 w 133"/>
                  <a:gd name="T15" fmla="*/ 261 h 306"/>
                  <a:gd name="T16" fmla="*/ 12 w 133"/>
                  <a:gd name="T17" fmla="*/ 301 h 306"/>
                  <a:gd name="T18" fmla="*/ 10 w 133"/>
                  <a:gd name="T19" fmla="*/ 303 h 306"/>
                  <a:gd name="T20" fmla="*/ 7 w 133"/>
                  <a:gd name="T21" fmla="*/ 305 h 306"/>
                  <a:gd name="T22" fmla="*/ 5 w 133"/>
                  <a:gd name="T23" fmla="*/ 306 h 306"/>
                  <a:gd name="T24" fmla="*/ 2 w 133"/>
                  <a:gd name="T25" fmla="*/ 306 h 306"/>
                  <a:gd name="T26" fmla="*/ 0 w 133"/>
                  <a:gd name="T27" fmla="*/ 295 h 306"/>
                  <a:gd name="T28" fmla="*/ 3 w 133"/>
                  <a:gd name="T29" fmla="*/ 283 h 306"/>
                  <a:gd name="T30" fmla="*/ 5 w 133"/>
                  <a:gd name="T31" fmla="*/ 273 h 306"/>
                  <a:gd name="T32" fmla="*/ 3 w 133"/>
                  <a:gd name="T33" fmla="*/ 265 h 306"/>
                  <a:gd name="T34" fmla="*/ 15 w 133"/>
                  <a:gd name="T35" fmla="*/ 238 h 306"/>
                  <a:gd name="T36" fmla="*/ 26 w 133"/>
                  <a:gd name="T37" fmla="*/ 211 h 306"/>
                  <a:gd name="T38" fmla="*/ 35 w 133"/>
                  <a:gd name="T39" fmla="*/ 182 h 306"/>
                  <a:gd name="T40" fmla="*/ 44 w 133"/>
                  <a:gd name="T41" fmla="*/ 153 h 306"/>
                  <a:gd name="T42" fmla="*/ 55 w 133"/>
                  <a:gd name="T43" fmla="*/ 125 h 306"/>
                  <a:gd name="T44" fmla="*/ 66 w 133"/>
                  <a:gd name="T45" fmla="*/ 98 h 306"/>
                  <a:gd name="T46" fmla="*/ 81 w 133"/>
                  <a:gd name="T47" fmla="*/ 72 h 306"/>
                  <a:gd name="T48" fmla="*/ 99 w 133"/>
                  <a:gd name="T49" fmla="*/ 49 h 306"/>
                  <a:gd name="T50" fmla="*/ 127 w 133"/>
                  <a:gd name="T51" fmla="*/ 0 h 306"/>
                  <a:gd name="T52" fmla="*/ 133 w 133"/>
                  <a:gd name="T53"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3" h="306">
                    <a:moveTo>
                      <a:pt x="133" y="0"/>
                    </a:moveTo>
                    <a:lnTo>
                      <a:pt x="114" y="35"/>
                    </a:lnTo>
                    <a:lnTo>
                      <a:pt x="97" y="72"/>
                    </a:lnTo>
                    <a:lnTo>
                      <a:pt x="80" y="109"/>
                    </a:lnTo>
                    <a:lnTo>
                      <a:pt x="65" y="147"/>
                    </a:lnTo>
                    <a:lnTo>
                      <a:pt x="50" y="185"/>
                    </a:lnTo>
                    <a:lnTo>
                      <a:pt x="36" y="223"/>
                    </a:lnTo>
                    <a:lnTo>
                      <a:pt x="23" y="261"/>
                    </a:lnTo>
                    <a:lnTo>
                      <a:pt x="12" y="301"/>
                    </a:lnTo>
                    <a:lnTo>
                      <a:pt x="10" y="303"/>
                    </a:lnTo>
                    <a:lnTo>
                      <a:pt x="7" y="305"/>
                    </a:lnTo>
                    <a:lnTo>
                      <a:pt x="5" y="306"/>
                    </a:lnTo>
                    <a:lnTo>
                      <a:pt x="2" y="306"/>
                    </a:lnTo>
                    <a:lnTo>
                      <a:pt x="0" y="295"/>
                    </a:lnTo>
                    <a:lnTo>
                      <a:pt x="3" y="283"/>
                    </a:lnTo>
                    <a:lnTo>
                      <a:pt x="5" y="273"/>
                    </a:lnTo>
                    <a:lnTo>
                      <a:pt x="3" y="265"/>
                    </a:lnTo>
                    <a:lnTo>
                      <a:pt x="15" y="238"/>
                    </a:lnTo>
                    <a:lnTo>
                      <a:pt x="26" y="211"/>
                    </a:lnTo>
                    <a:lnTo>
                      <a:pt x="35" y="182"/>
                    </a:lnTo>
                    <a:lnTo>
                      <a:pt x="44" y="153"/>
                    </a:lnTo>
                    <a:lnTo>
                      <a:pt x="55" y="125"/>
                    </a:lnTo>
                    <a:lnTo>
                      <a:pt x="66" y="98"/>
                    </a:lnTo>
                    <a:lnTo>
                      <a:pt x="81" y="72"/>
                    </a:lnTo>
                    <a:lnTo>
                      <a:pt x="99" y="49"/>
                    </a:lnTo>
                    <a:lnTo>
                      <a:pt x="127" y="0"/>
                    </a:lnTo>
                    <a:lnTo>
                      <a:pt x="1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69" name="Freeform 153"/>
              <p:cNvSpPr>
                <a:spLocks noChangeAspect="1"/>
              </p:cNvSpPr>
              <p:nvPr/>
            </p:nvSpPr>
            <p:spPr bwMode="auto">
              <a:xfrm>
                <a:off x="3080" y="2436"/>
                <a:ext cx="65" cy="150"/>
              </a:xfrm>
              <a:custGeom>
                <a:avLst/>
                <a:gdLst>
                  <a:gd name="T0" fmla="*/ 129 w 129"/>
                  <a:gd name="T1" fmla="*/ 3 h 301"/>
                  <a:gd name="T2" fmla="*/ 122 w 129"/>
                  <a:gd name="T3" fmla="*/ 26 h 301"/>
                  <a:gd name="T4" fmla="*/ 113 w 129"/>
                  <a:gd name="T5" fmla="*/ 49 h 301"/>
                  <a:gd name="T6" fmla="*/ 102 w 129"/>
                  <a:gd name="T7" fmla="*/ 71 h 301"/>
                  <a:gd name="T8" fmla="*/ 92 w 129"/>
                  <a:gd name="T9" fmla="*/ 93 h 301"/>
                  <a:gd name="T10" fmla="*/ 82 w 129"/>
                  <a:gd name="T11" fmla="*/ 114 h 301"/>
                  <a:gd name="T12" fmla="*/ 71 w 129"/>
                  <a:gd name="T13" fmla="*/ 136 h 301"/>
                  <a:gd name="T14" fmla="*/ 63 w 129"/>
                  <a:gd name="T15" fmla="*/ 159 h 301"/>
                  <a:gd name="T16" fmla="*/ 56 w 129"/>
                  <a:gd name="T17" fmla="*/ 182 h 301"/>
                  <a:gd name="T18" fmla="*/ 47 w 129"/>
                  <a:gd name="T19" fmla="*/ 195 h 301"/>
                  <a:gd name="T20" fmla="*/ 40 w 129"/>
                  <a:gd name="T21" fmla="*/ 210 h 301"/>
                  <a:gd name="T22" fmla="*/ 34 w 129"/>
                  <a:gd name="T23" fmla="*/ 225 h 301"/>
                  <a:gd name="T24" fmla="*/ 30 w 129"/>
                  <a:gd name="T25" fmla="*/ 240 h 301"/>
                  <a:gd name="T26" fmla="*/ 24 w 129"/>
                  <a:gd name="T27" fmla="*/ 256 h 301"/>
                  <a:gd name="T28" fmla="*/ 18 w 129"/>
                  <a:gd name="T29" fmla="*/ 271 h 301"/>
                  <a:gd name="T30" fmla="*/ 10 w 129"/>
                  <a:gd name="T31" fmla="*/ 286 h 301"/>
                  <a:gd name="T32" fmla="*/ 1 w 129"/>
                  <a:gd name="T33" fmla="*/ 299 h 301"/>
                  <a:gd name="T34" fmla="*/ 0 w 129"/>
                  <a:gd name="T35" fmla="*/ 301 h 301"/>
                  <a:gd name="T36" fmla="*/ 4 w 129"/>
                  <a:gd name="T37" fmla="*/ 275 h 301"/>
                  <a:gd name="T38" fmla="*/ 12 w 129"/>
                  <a:gd name="T39" fmla="*/ 248 h 301"/>
                  <a:gd name="T40" fmla="*/ 20 w 129"/>
                  <a:gd name="T41" fmla="*/ 222 h 301"/>
                  <a:gd name="T42" fmla="*/ 29 w 129"/>
                  <a:gd name="T43" fmla="*/ 194 h 301"/>
                  <a:gd name="T44" fmla="*/ 39 w 129"/>
                  <a:gd name="T45" fmla="*/ 170 h 301"/>
                  <a:gd name="T46" fmla="*/ 50 w 129"/>
                  <a:gd name="T47" fmla="*/ 146 h 301"/>
                  <a:gd name="T48" fmla="*/ 63 w 129"/>
                  <a:gd name="T49" fmla="*/ 121 h 301"/>
                  <a:gd name="T50" fmla="*/ 76 w 129"/>
                  <a:gd name="T51" fmla="*/ 97 h 301"/>
                  <a:gd name="T52" fmla="*/ 87 w 129"/>
                  <a:gd name="T53" fmla="*/ 73 h 301"/>
                  <a:gd name="T54" fmla="*/ 100 w 129"/>
                  <a:gd name="T55" fmla="*/ 49 h 301"/>
                  <a:gd name="T56" fmla="*/ 111 w 129"/>
                  <a:gd name="T57" fmla="*/ 25 h 301"/>
                  <a:gd name="T58" fmla="*/ 123 w 129"/>
                  <a:gd name="T59" fmla="*/ 0 h 301"/>
                  <a:gd name="T60" fmla="*/ 129 w 129"/>
                  <a:gd name="T61" fmla="*/ 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9" h="301">
                    <a:moveTo>
                      <a:pt x="129" y="3"/>
                    </a:moveTo>
                    <a:lnTo>
                      <a:pt x="122" y="26"/>
                    </a:lnTo>
                    <a:lnTo>
                      <a:pt x="113" y="49"/>
                    </a:lnTo>
                    <a:lnTo>
                      <a:pt x="102" y="71"/>
                    </a:lnTo>
                    <a:lnTo>
                      <a:pt x="92" y="93"/>
                    </a:lnTo>
                    <a:lnTo>
                      <a:pt x="82" y="114"/>
                    </a:lnTo>
                    <a:lnTo>
                      <a:pt x="71" y="136"/>
                    </a:lnTo>
                    <a:lnTo>
                      <a:pt x="63" y="159"/>
                    </a:lnTo>
                    <a:lnTo>
                      <a:pt x="56" y="182"/>
                    </a:lnTo>
                    <a:lnTo>
                      <a:pt x="47" y="195"/>
                    </a:lnTo>
                    <a:lnTo>
                      <a:pt x="40" y="210"/>
                    </a:lnTo>
                    <a:lnTo>
                      <a:pt x="34" y="225"/>
                    </a:lnTo>
                    <a:lnTo>
                      <a:pt x="30" y="240"/>
                    </a:lnTo>
                    <a:lnTo>
                      <a:pt x="24" y="256"/>
                    </a:lnTo>
                    <a:lnTo>
                      <a:pt x="18" y="271"/>
                    </a:lnTo>
                    <a:lnTo>
                      <a:pt x="10" y="286"/>
                    </a:lnTo>
                    <a:lnTo>
                      <a:pt x="1" y="299"/>
                    </a:lnTo>
                    <a:lnTo>
                      <a:pt x="0" y="301"/>
                    </a:lnTo>
                    <a:lnTo>
                      <a:pt x="4" y="275"/>
                    </a:lnTo>
                    <a:lnTo>
                      <a:pt x="12" y="248"/>
                    </a:lnTo>
                    <a:lnTo>
                      <a:pt x="20" y="222"/>
                    </a:lnTo>
                    <a:lnTo>
                      <a:pt x="29" y="194"/>
                    </a:lnTo>
                    <a:lnTo>
                      <a:pt x="39" y="170"/>
                    </a:lnTo>
                    <a:lnTo>
                      <a:pt x="50" y="146"/>
                    </a:lnTo>
                    <a:lnTo>
                      <a:pt x="63" y="121"/>
                    </a:lnTo>
                    <a:lnTo>
                      <a:pt x="76" y="97"/>
                    </a:lnTo>
                    <a:lnTo>
                      <a:pt x="87" y="73"/>
                    </a:lnTo>
                    <a:lnTo>
                      <a:pt x="100" y="49"/>
                    </a:lnTo>
                    <a:lnTo>
                      <a:pt x="111" y="25"/>
                    </a:lnTo>
                    <a:lnTo>
                      <a:pt x="123" y="0"/>
                    </a:lnTo>
                    <a:lnTo>
                      <a:pt x="12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70" name="Freeform 154"/>
              <p:cNvSpPr>
                <a:spLocks noChangeAspect="1"/>
              </p:cNvSpPr>
              <p:nvPr/>
            </p:nvSpPr>
            <p:spPr bwMode="auto">
              <a:xfrm>
                <a:off x="2744" y="2407"/>
                <a:ext cx="15" cy="31"/>
              </a:xfrm>
              <a:custGeom>
                <a:avLst/>
                <a:gdLst>
                  <a:gd name="T0" fmla="*/ 31 w 31"/>
                  <a:gd name="T1" fmla="*/ 2 h 62"/>
                  <a:gd name="T2" fmla="*/ 24 w 31"/>
                  <a:gd name="T3" fmla="*/ 17 h 62"/>
                  <a:gd name="T4" fmla="*/ 19 w 31"/>
                  <a:gd name="T5" fmla="*/ 32 h 62"/>
                  <a:gd name="T6" fmla="*/ 12 w 31"/>
                  <a:gd name="T7" fmla="*/ 47 h 62"/>
                  <a:gd name="T8" fmla="*/ 6 w 31"/>
                  <a:gd name="T9" fmla="*/ 62 h 62"/>
                  <a:gd name="T10" fmla="*/ 0 w 31"/>
                  <a:gd name="T11" fmla="*/ 62 h 62"/>
                  <a:gd name="T12" fmla="*/ 4 w 31"/>
                  <a:gd name="T13" fmla="*/ 45 h 62"/>
                  <a:gd name="T14" fmla="*/ 9 w 31"/>
                  <a:gd name="T15" fmla="*/ 28 h 62"/>
                  <a:gd name="T16" fmla="*/ 16 w 31"/>
                  <a:gd name="T17" fmla="*/ 14 h 62"/>
                  <a:gd name="T18" fmla="*/ 25 w 31"/>
                  <a:gd name="T19" fmla="*/ 0 h 62"/>
                  <a:gd name="T20" fmla="*/ 31 w 31"/>
                  <a:gd name="T21" fmla="*/ 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62">
                    <a:moveTo>
                      <a:pt x="31" y="2"/>
                    </a:moveTo>
                    <a:lnTo>
                      <a:pt x="24" y="17"/>
                    </a:lnTo>
                    <a:lnTo>
                      <a:pt x="19" y="32"/>
                    </a:lnTo>
                    <a:lnTo>
                      <a:pt x="12" y="47"/>
                    </a:lnTo>
                    <a:lnTo>
                      <a:pt x="6" y="62"/>
                    </a:lnTo>
                    <a:lnTo>
                      <a:pt x="0" y="62"/>
                    </a:lnTo>
                    <a:lnTo>
                      <a:pt x="4" y="45"/>
                    </a:lnTo>
                    <a:lnTo>
                      <a:pt x="9" y="28"/>
                    </a:lnTo>
                    <a:lnTo>
                      <a:pt x="16" y="14"/>
                    </a:lnTo>
                    <a:lnTo>
                      <a:pt x="25" y="0"/>
                    </a:lnTo>
                    <a:lnTo>
                      <a:pt x="3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71" name="Freeform 155"/>
              <p:cNvSpPr>
                <a:spLocks noChangeAspect="1"/>
              </p:cNvSpPr>
              <p:nvPr/>
            </p:nvSpPr>
            <p:spPr bwMode="auto">
              <a:xfrm>
                <a:off x="2722" y="2409"/>
                <a:ext cx="12" cy="29"/>
              </a:xfrm>
              <a:custGeom>
                <a:avLst/>
                <a:gdLst>
                  <a:gd name="T0" fmla="*/ 25 w 25"/>
                  <a:gd name="T1" fmla="*/ 4 h 58"/>
                  <a:gd name="T2" fmla="*/ 0 w 25"/>
                  <a:gd name="T3" fmla="*/ 58 h 58"/>
                  <a:gd name="T4" fmla="*/ 0 w 25"/>
                  <a:gd name="T5" fmla="*/ 43 h 58"/>
                  <a:gd name="T6" fmla="*/ 4 w 25"/>
                  <a:gd name="T7" fmla="*/ 27 h 58"/>
                  <a:gd name="T8" fmla="*/ 12 w 25"/>
                  <a:gd name="T9" fmla="*/ 12 h 58"/>
                  <a:gd name="T10" fmla="*/ 20 w 25"/>
                  <a:gd name="T11" fmla="*/ 0 h 58"/>
                  <a:gd name="T12" fmla="*/ 25 w 25"/>
                  <a:gd name="T13" fmla="*/ 4 h 58"/>
                </a:gdLst>
                <a:ahLst/>
                <a:cxnLst>
                  <a:cxn ang="0">
                    <a:pos x="T0" y="T1"/>
                  </a:cxn>
                  <a:cxn ang="0">
                    <a:pos x="T2" y="T3"/>
                  </a:cxn>
                  <a:cxn ang="0">
                    <a:pos x="T4" y="T5"/>
                  </a:cxn>
                  <a:cxn ang="0">
                    <a:pos x="T6" y="T7"/>
                  </a:cxn>
                  <a:cxn ang="0">
                    <a:pos x="T8" y="T9"/>
                  </a:cxn>
                  <a:cxn ang="0">
                    <a:pos x="T10" y="T11"/>
                  </a:cxn>
                  <a:cxn ang="0">
                    <a:pos x="T12" y="T13"/>
                  </a:cxn>
                </a:cxnLst>
                <a:rect l="0" t="0" r="r" b="b"/>
                <a:pathLst>
                  <a:path w="25" h="58">
                    <a:moveTo>
                      <a:pt x="25" y="4"/>
                    </a:moveTo>
                    <a:lnTo>
                      <a:pt x="0" y="58"/>
                    </a:lnTo>
                    <a:lnTo>
                      <a:pt x="0" y="43"/>
                    </a:lnTo>
                    <a:lnTo>
                      <a:pt x="4" y="27"/>
                    </a:lnTo>
                    <a:lnTo>
                      <a:pt x="12" y="12"/>
                    </a:lnTo>
                    <a:lnTo>
                      <a:pt x="20" y="0"/>
                    </a:lnTo>
                    <a:lnTo>
                      <a:pt x="2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72" name="Freeform 156"/>
              <p:cNvSpPr>
                <a:spLocks noChangeAspect="1"/>
              </p:cNvSpPr>
              <p:nvPr/>
            </p:nvSpPr>
            <p:spPr bwMode="auto">
              <a:xfrm>
                <a:off x="2848" y="2420"/>
                <a:ext cx="20" cy="87"/>
              </a:xfrm>
              <a:custGeom>
                <a:avLst/>
                <a:gdLst>
                  <a:gd name="T0" fmla="*/ 39 w 39"/>
                  <a:gd name="T1" fmla="*/ 3 h 174"/>
                  <a:gd name="T2" fmla="*/ 31 w 39"/>
                  <a:gd name="T3" fmla="*/ 46 h 174"/>
                  <a:gd name="T4" fmla="*/ 23 w 39"/>
                  <a:gd name="T5" fmla="*/ 89 h 174"/>
                  <a:gd name="T6" fmla="*/ 13 w 39"/>
                  <a:gd name="T7" fmla="*/ 133 h 174"/>
                  <a:gd name="T8" fmla="*/ 7 w 39"/>
                  <a:gd name="T9" fmla="*/ 174 h 174"/>
                  <a:gd name="T10" fmla="*/ 0 w 39"/>
                  <a:gd name="T11" fmla="*/ 174 h 174"/>
                  <a:gd name="T12" fmla="*/ 2 w 39"/>
                  <a:gd name="T13" fmla="*/ 152 h 174"/>
                  <a:gd name="T14" fmla="*/ 4 w 39"/>
                  <a:gd name="T15" fmla="*/ 129 h 174"/>
                  <a:gd name="T16" fmla="*/ 8 w 39"/>
                  <a:gd name="T17" fmla="*/ 107 h 174"/>
                  <a:gd name="T18" fmla="*/ 12 w 39"/>
                  <a:gd name="T19" fmla="*/ 84 h 174"/>
                  <a:gd name="T20" fmla="*/ 17 w 39"/>
                  <a:gd name="T21" fmla="*/ 62 h 174"/>
                  <a:gd name="T22" fmla="*/ 23 w 39"/>
                  <a:gd name="T23" fmla="*/ 40 h 174"/>
                  <a:gd name="T24" fmla="*/ 28 w 39"/>
                  <a:gd name="T25" fmla="*/ 20 h 174"/>
                  <a:gd name="T26" fmla="*/ 35 w 39"/>
                  <a:gd name="T27" fmla="*/ 0 h 174"/>
                  <a:gd name="T28" fmla="*/ 39 w 39"/>
                  <a:gd name="T29" fmla="*/ 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174">
                    <a:moveTo>
                      <a:pt x="39" y="3"/>
                    </a:moveTo>
                    <a:lnTo>
                      <a:pt x="31" y="46"/>
                    </a:lnTo>
                    <a:lnTo>
                      <a:pt x="23" y="89"/>
                    </a:lnTo>
                    <a:lnTo>
                      <a:pt x="13" y="133"/>
                    </a:lnTo>
                    <a:lnTo>
                      <a:pt x="7" y="174"/>
                    </a:lnTo>
                    <a:lnTo>
                      <a:pt x="0" y="174"/>
                    </a:lnTo>
                    <a:lnTo>
                      <a:pt x="2" y="152"/>
                    </a:lnTo>
                    <a:lnTo>
                      <a:pt x="4" y="129"/>
                    </a:lnTo>
                    <a:lnTo>
                      <a:pt x="8" y="107"/>
                    </a:lnTo>
                    <a:lnTo>
                      <a:pt x="12" y="84"/>
                    </a:lnTo>
                    <a:lnTo>
                      <a:pt x="17" y="62"/>
                    </a:lnTo>
                    <a:lnTo>
                      <a:pt x="23" y="40"/>
                    </a:lnTo>
                    <a:lnTo>
                      <a:pt x="28" y="20"/>
                    </a:lnTo>
                    <a:lnTo>
                      <a:pt x="35" y="0"/>
                    </a:lnTo>
                    <a:lnTo>
                      <a:pt x="3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73" name="Freeform 157"/>
              <p:cNvSpPr>
                <a:spLocks noChangeAspect="1"/>
              </p:cNvSpPr>
              <p:nvPr/>
            </p:nvSpPr>
            <p:spPr bwMode="auto">
              <a:xfrm>
                <a:off x="2824" y="2424"/>
                <a:ext cx="17" cy="85"/>
              </a:xfrm>
              <a:custGeom>
                <a:avLst/>
                <a:gdLst>
                  <a:gd name="T0" fmla="*/ 34 w 34"/>
                  <a:gd name="T1" fmla="*/ 0 h 170"/>
                  <a:gd name="T2" fmla="*/ 26 w 34"/>
                  <a:gd name="T3" fmla="*/ 41 h 170"/>
                  <a:gd name="T4" fmla="*/ 19 w 34"/>
                  <a:gd name="T5" fmla="*/ 82 h 170"/>
                  <a:gd name="T6" fmla="*/ 13 w 34"/>
                  <a:gd name="T7" fmla="*/ 125 h 170"/>
                  <a:gd name="T8" fmla="*/ 7 w 34"/>
                  <a:gd name="T9" fmla="*/ 167 h 170"/>
                  <a:gd name="T10" fmla="*/ 0 w 34"/>
                  <a:gd name="T11" fmla="*/ 170 h 170"/>
                  <a:gd name="T12" fmla="*/ 0 w 34"/>
                  <a:gd name="T13" fmla="*/ 126 h 170"/>
                  <a:gd name="T14" fmla="*/ 7 w 34"/>
                  <a:gd name="T15" fmla="*/ 83 h 170"/>
                  <a:gd name="T16" fmla="*/ 18 w 34"/>
                  <a:gd name="T17" fmla="*/ 41 h 170"/>
                  <a:gd name="T18" fmla="*/ 29 w 34"/>
                  <a:gd name="T19" fmla="*/ 0 h 170"/>
                  <a:gd name="T20" fmla="*/ 34 w 34"/>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170">
                    <a:moveTo>
                      <a:pt x="34" y="0"/>
                    </a:moveTo>
                    <a:lnTo>
                      <a:pt x="26" y="41"/>
                    </a:lnTo>
                    <a:lnTo>
                      <a:pt x="19" y="82"/>
                    </a:lnTo>
                    <a:lnTo>
                      <a:pt x="13" y="125"/>
                    </a:lnTo>
                    <a:lnTo>
                      <a:pt x="7" y="167"/>
                    </a:lnTo>
                    <a:lnTo>
                      <a:pt x="0" y="170"/>
                    </a:lnTo>
                    <a:lnTo>
                      <a:pt x="0" y="126"/>
                    </a:lnTo>
                    <a:lnTo>
                      <a:pt x="7" y="83"/>
                    </a:lnTo>
                    <a:lnTo>
                      <a:pt x="18" y="41"/>
                    </a:lnTo>
                    <a:lnTo>
                      <a:pt x="29" y="0"/>
                    </a:lnTo>
                    <a:lnTo>
                      <a:pt x="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74" name="Freeform 158"/>
              <p:cNvSpPr>
                <a:spLocks noChangeAspect="1"/>
              </p:cNvSpPr>
              <p:nvPr/>
            </p:nvSpPr>
            <p:spPr bwMode="auto">
              <a:xfrm>
                <a:off x="2798" y="2435"/>
                <a:ext cx="12" cy="78"/>
              </a:xfrm>
              <a:custGeom>
                <a:avLst/>
                <a:gdLst>
                  <a:gd name="T0" fmla="*/ 25 w 25"/>
                  <a:gd name="T1" fmla="*/ 0 h 157"/>
                  <a:gd name="T2" fmla="*/ 21 w 25"/>
                  <a:gd name="T3" fmla="*/ 39 h 157"/>
                  <a:gd name="T4" fmla="*/ 15 w 25"/>
                  <a:gd name="T5" fmla="*/ 77 h 157"/>
                  <a:gd name="T6" fmla="*/ 10 w 25"/>
                  <a:gd name="T7" fmla="*/ 117 h 157"/>
                  <a:gd name="T8" fmla="*/ 5 w 25"/>
                  <a:gd name="T9" fmla="*/ 157 h 157"/>
                  <a:gd name="T10" fmla="*/ 2 w 25"/>
                  <a:gd name="T11" fmla="*/ 157 h 157"/>
                  <a:gd name="T12" fmla="*/ 0 w 25"/>
                  <a:gd name="T13" fmla="*/ 117 h 157"/>
                  <a:gd name="T14" fmla="*/ 5 w 25"/>
                  <a:gd name="T15" fmla="*/ 77 h 157"/>
                  <a:gd name="T16" fmla="*/ 13 w 25"/>
                  <a:gd name="T17" fmla="*/ 38 h 157"/>
                  <a:gd name="T18" fmla="*/ 19 w 25"/>
                  <a:gd name="T19" fmla="*/ 0 h 157"/>
                  <a:gd name="T20" fmla="*/ 25 w 25"/>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157">
                    <a:moveTo>
                      <a:pt x="25" y="0"/>
                    </a:moveTo>
                    <a:lnTo>
                      <a:pt x="21" y="39"/>
                    </a:lnTo>
                    <a:lnTo>
                      <a:pt x="15" y="77"/>
                    </a:lnTo>
                    <a:lnTo>
                      <a:pt x="10" y="117"/>
                    </a:lnTo>
                    <a:lnTo>
                      <a:pt x="5" y="157"/>
                    </a:lnTo>
                    <a:lnTo>
                      <a:pt x="2" y="157"/>
                    </a:lnTo>
                    <a:lnTo>
                      <a:pt x="0" y="117"/>
                    </a:lnTo>
                    <a:lnTo>
                      <a:pt x="5" y="77"/>
                    </a:lnTo>
                    <a:lnTo>
                      <a:pt x="13" y="38"/>
                    </a:lnTo>
                    <a:lnTo>
                      <a:pt x="19" y="0"/>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75" name="Freeform 159"/>
              <p:cNvSpPr>
                <a:spLocks noChangeAspect="1"/>
              </p:cNvSpPr>
              <p:nvPr/>
            </p:nvSpPr>
            <p:spPr bwMode="auto">
              <a:xfrm>
                <a:off x="3108" y="2435"/>
                <a:ext cx="56" cy="157"/>
              </a:xfrm>
              <a:custGeom>
                <a:avLst/>
                <a:gdLst>
                  <a:gd name="T0" fmla="*/ 94 w 112"/>
                  <a:gd name="T1" fmla="*/ 69 h 315"/>
                  <a:gd name="T2" fmla="*/ 93 w 112"/>
                  <a:gd name="T3" fmla="*/ 72 h 315"/>
                  <a:gd name="T4" fmla="*/ 91 w 112"/>
                  <a:gd name="T5" fmla="*/ 76 h 315"/>
                  <a:gd name="T6" fmla="*/ 89 w 112"/>
                  <a:gd name="T7" fmla="*/ 81 h 315"/>
                  <a:gd name="T8" fmla="*/ 89 w 112"/>
                  <a:gd name="T9" fmla="*/ 83 h 315"/>
                  <a:gd name="T10" fmla="*/ 76 w 112"/>
                  <a:gd name="T11" fmla="*/ 111 h 315"/>
                  <a:gd name="T12" fmla="*/ 63 w 112"/>
                  <a:gd name="T13" fmla="*/ 140 h 315"/>
                  <a:gd name="T14" fmla="*/ 52 w 112"/>
                  <a:gd name="T15" fmla="*/ 167 h 315"/>
                  <a:gd name="T16" fmla="*/ 41 w 112"/>
                  <a:gd name="T17" fmla="*/ 196 h 315"/>
                  <a:gd name="T18" fmla="*/ 30 w 112"/>
                  <a:gd name="T19" fmla="*/ 225 h 315"/>
                  <a:gd name="T20" fmla="*/ 20 w 112"/>
                  <a:gd name="T21" fmla="*/ 255 h 315"/>
                  <a:gd name="T22" fmla="*/ 10 w 112"/>
                  <a:gd name="T23" fmla="*/ 285 h 315"/>
                  <a:gd name="T24" fmla="*/ 0 w 112"/>
                  <a:gd name="T25" fmla="*/ 315 h 315"/>
                  <a:gd name="T26" fmla="*/ 7 w 112"/>
                  <a:gd name="T27" fmla="*/ 276 h 315"/>
                  <a:gd name="T28" fmla="*/ 17 w 112"/>
                  <a:gd name="T29" fmla="*/ 236 h 315"/>
                  <a:gd name="T30" fmla="*/ 30 w 112"/>
                  <a:gd name="T31" fmla="*/ 197 h 315"/>
                  <a:gd name="T32" fmla="*/ 46 w 112"/>
                  <a:gd name="T33" fmla="*/ 159 h 315"/>
                  <a:gd name="T34" fmla="*/ 62 w 112"/>
                  <a:gd name="T35" fmla="*/ 121 h 315"/>
                  <a:gd name="T36" fmla="*/ 78 w 112"/>
                  <a:gd name="T37" fmla="*/ 83 h 315"/>
                  <a:gd name="T38" fmla="*/ 93 w 112"/>
                  <a:gd name="T39" fmla="*/ 45 h 315"/>
                  <a:gd name="T40" fmla="*/ 106 w 112"/>
                  <a:gd name="T41" fmla="*/ 6 h 315"/>
                  <a:gd name="T42" fmla="*/ 112 w 112"/>
                  <a:gd name="T43" fmla="*/ 0 h 315"/>
                  <a:gd name="T44" fmla="*/ 109 w 112"/>
                  <a:gd name="T45" fmla="*/ 17 h 315"/>
                  <a:gd name="T46" fmla="*/ 106 w 112"/>
                  <a:gd name="T47" fmla="*/ 36 h 315"/>
                  <a:gd name="T48" fmla="*/ 100 w 112"/>
                  <a:gd name="T49" fmla="*/ 53 h 315"/>
                  <a:gd name="T50" fmla="*/ 94 w 112"/>
                  <a:gd name="T51" fmla="*/ 69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 h="315">
                    <a:moveTo>
                      <a:pt x="94" y="69"/>
                    </a:moveTo>
                    <a:lnTo>
                      <a:pt x="93" y="72"/>
                    </a:lnTo>
                    <a:lnTo>
                      <a:pt x="91" y="76"/>
                    </a:lnTo>
                    <a:lnTo>
                      <a:pt x="89" y="81"/>
                    </a:lnTo>
                    <a:lnTo>
                      <a:pt x="89" y="83"/>
                    </a:lnTo>
                    <a:lnTo>
                      <a:pt x="76" y="111"/>
                    </a:lnTo>
                    <a:lnTo>
                      <a:pt x="63" y="140"/>
                    </a:lnTo>
                    <a:lnTo>
                      <a:pt x="52" y="167"/>
                    </a:lnTo>
                    <a:lnTo>
                      <a:pt x="41" y="196"/>
                    </a:lnTo>
                    <a:lnTo>
                      <a:pt x="30" y="225"/>
                    </a:lnTo>
                    <a:lnTo>
                      <a:pt x="20" y="255"/>
                    </a:lnTo>
                    <a:lnTo>
                      <a:pt x="10" y="285"/>
                    </a:lnTo>
                    <a:lnTo>
                      <a:pt x="0" y="315"/>
                    </a:lnTo>
                    <a:lnTo>
                      <a:pt x="7" y="276"/>
                    </a:lnTo>
                    <a:lnTo>
                      <a:pt x="17" y="236"/>
                    </a:lnTo>
                    <a:lnTo>
                      <a:pt x="30" y="197"/>
                    </a:lnTo>
                    <a:lnTo>
                      <a:pt x="46" y="159"/>
                    </a:lnTo>
                    <a:lnTo>
                      <a:pt x="62" y="121"/>
                    </a:lnTo>
                    <a:lnTo>
                      <a:pt x="78" y="83"/>
                    </a:lnTo>
                    <a:lnTo>
                      <a:pt x="93" y="45"/>
                    </a:lnTo>
                    <a:lnTo>
                      <a:pt x="106" y="6"/>
                    </a:lnTo>
                    <a:lnTo>
                      <a:pt x="112" y="0"/>
                    </a:lnTo>
                    <a:lnTo>
                      <a:pt x="109" y="17"/>
                    </a:lnTo>
                    <a:lnTo>
                      <a:pt x="106" y="36"/>
                    </a:lnTo>
                    <a:lnTo>
                      <a:pt x="100" y="53"/>
                    </a:lnTo>
                    <a:lnTo>
                      <a:pt x="94"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76" name="Freeform 160"/>
              <p:cNvSpPr>
                <a:spLocks noChangeAspect="1"/>
              </p:cNvSpPr>
              <p:nvPr/>
            </p:nvSpPr>
            <p:spPr bwMode="auto">
              <a:xfrm>
                <a:off x="3133" y="2445"/>
                <a:ext cx="89" cy="291"/>
              </a:xfrm>
              <a:custGeom>
                <a:avLst/>
                <a:gdLst>
                  <a:gd name="T0" fmla="*/ 177 w 177"/>
                  <a:gd name="T1" fmla="*/ 82 h 582"/>
                  <a:gd name="T2" fmla="*/ 174 w 177"/>
                  <a:gd name="T3" fmla="*/ 97 h 582"/>
                  <a:gd name="T4" fmla="*/ 170 w 177"/>
                  <a:gd name="T5" fmla="*/ 112 h 582"/>
                  <a:gd name="T6" fmla="*/ 166 w 177"/>
                  <a:gd name="T7" fmla="*/ 126 h 582"/>
                  <a:gd name="T8" fmla="*/ 162 w 177"/>
                  <a:gd name="T9" fmla="*/ 141 h 582"/>
                  <a:gd name="T10" fmla="*/ 157 w 177"/>
                  <a:gd name="T11" fmla="*/ 154 h 582"/>
                  <a:gd name="T12" fmla="*/ 152 w 177"/>
                  <a:gd name="T13" fmla="*/ 169 h 582"/>
                  <a:gd name="T14" fmla="*/ 146 w 177"/>
                  <a:gd name="T15" fmla="*/ 183 h 582"/>
                  <a:gd name="T16" fmla="*/ 138 w 177"/>
                  <a:gd name="T17" fmla="*/ 196 h 582"/>
                  <a:gd name="T18" fmla="*/ 130 w 177"/>
                  <a:gd name="T19" fmla="*/ 222 h 582"/>
                  <a:gd name="T20" fmla="*/ 119 w 177"/>
                  <a:gd name="T21" fmla="*/ 248 h 582"/>
                  <a:gd name="T22" fmla="*/ 109 w 177"/>
                  <a:gd name="T23" fmla="*/ 274 h 582"/>
                  <a:gd name="T24" fmla="*/ 106 w 177"/>
                  <a:gd name="T25" fmla="*/ 303 h 582"/>
                  <a:gd name="T26" fmla="*/ 98 w 177"/>
                  <a:gd name="T27" fmla="*/ 335 h 582"/>
                  <a:gd name="T28" fmla="*/ 90 w 177"/>
                  <a:gd name="T29" fmla="*/ 366 h 582"/>
                  <a:gd name="T30" fmla="*/ 79 w 177"/>
                  <a:gd name="T31" fmla="*/ 398 h 582"/>
                  <a:gd name="T32" fmla="*/ 68 w 177"/>
                  <a:gd name="T33" fmla="*/ 429 h 582"/>
                  <a:gd name="T34" fmla="*/ 56 w 177"/>
                  <a:gd name="T35" fmla="*/ 460 h 582"/>
                  <a:gd name="T36" fmla="*/ 45 w 177"/>
                  <a:gd name="T37" fmla="*/ 491 h 582"/>
                  <a:gd name="T38" fmla="*/ 33 w 177"/>
                  <a:gd name="T39" fmla="*/ 522 h 582"/>
                  <a:gd name="T40" fmla="*/ 22 w 177"/>
                  <a:gd name="T41" fmla="*/ 553 h 582"/>
                  <a:gd name="T42" fmla="*/ 17 w 177"/>
                  <a:gd name="T43" fmla="*/ 561 h 582"/>
                  <a:gd name="T44" fmla="*/ 12 w 177"/>
                  <a:gd name="T45" fmla="*/ 569 h 582"/>
                  <a:gd name="T46" fmla="*/ 7 w 177"/>
                  <a:gd name="T47" fmla="*/ 577 h 582"/>
                  <a:gd name="T48" fmla="*/ 0 w 177"/>
                  <a:gd name="T49" fmla="*/ 582 h 582"/>
                  <a:gd name="T50" fmla="*/ 3 w 177"/>
                  <a:gd name="T51" fmla="*/ 561 h 582"/>
                  <a:gd name="T52" fmla="*/ 9 w 177"/>
                  <a:gd name="T53" fmla="*/ 535 h 582"/>
                  <a:gd name="T54" fmla="*/ 16 w 177"/>
                  <a:gd name="T55" fmla="*/ 505 h 582"/>
                  <a:gd name="T56" fmla="*/ 25 w 177"/>
                  <a:gd name="T57" fmla="*/ 475 h 582"/>
                  <a:gd name="T58" fmla="*/ 32 w 177"/>
                  <a:gd name="T59" fmla="*/ 446 h 582"/>
                  <a:gd name="T60" fmla="*/ 39 w 177"/>
                  <a:gd name="T61" fmla="*/ 422 h 582"/>
                  <a:gd name="T62" fmla="*/ 43 w 177"/>
                  <a:gd name="T63" fmla="*/ 406 h 582"/>
                  <a:gd name="T64" fmla="*/ 46 w 177"/>
                  <a:gd name="T65" fmla="*/ 400 h 582"/>
                  <a:gd name="T66" fmla="*/ 54 w 177"/>
                  <a:gd name="T67" fmla="*/ 355 h 582"/>
                  <a:gd name="T68" fmla="*/ 64 w 177"/>
                  <a:gd name="T69" fmla="*/ 312 h 582"/>
                  <a:gd name="T70" fmla="*/ 77 w 177"/>
                  <a:gd name="T71" fmla="*/ 268 h 582"/>
                  <a:gd name="T72" fmla="*/ 92 w 177"/>
                  <a:gd name="T73" fmla="*/ 226 h 582"/>
                  <a:gd name="T74" fmla="*/ 108 w 177"/>
                  <a:gd name="T75" fmla="*/ 183 h 582"/>
                  <a:gd name="T76" fmla="*/ 124 w 177"/>
                  <a:gd name="T77" fmla="*/ 141 h 582"/>
                  <a:gd name="T78" fmla="*/ 139 w 177"/>
                  <a:gd name="T79" fmla="*/ 98 h 582"/>
                  <a:gd name="T80" fmla="*/ 152 w 177"/>
                  <a:gd name="T81" fmla="*/ 54 h 582"/>
                  <a:gd name="T82" fmla="*/ 164 w 177"/>
                  <a:gd name="T83" fmla="*/ 0 h 582"/>
                  <a:gd name="T84" fmla="*/ 168 w 177"/>
                  <a:gd name="T85" fmla="*/ 21 h 582"/>
                  <a:gd name="T86" fmla="*/ 172 w 177"/>
                  <a:gd name="T87" fmla="*/ 41 h 582"/>
                  <a:gd name="T88" fmla="*/ 175 w 177"/>
                  <a:gd name="T89" fmla="*/ 62 h 582"/>
                  <a:gd name="T90" fmla="*/ 177 w 177"/>
                  <a:gd name="T91" fmla="*/ 82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7" h="582">
                    <a:moveTo>
                      <a:pt x="177" y="82"/>
                    </a:moveTo>
                    <a:lnTo>
                      <a:pt x="174" y="97"/>
                    </a:lnTo>
                    <a:lnTo>
                      <a:pt x="170" y="112"/>
                    </a:lnTo>
                    <a:lnTo>
                      <a:pt x="166" y="126"/>
                    </a:lnTo>
                    <a:lnTo>
                      <a:pt x="162" y="141"/>
                    </a:lnTo>
                    <a:lnTo>
                      <a:pt x="157" y="154"/>
                    </a:lnTo>
                    <a:lnTo>
                      <a:pt x="152" y="169"/>
                    </a:lnTo>
                    <a:lnTo>
                      <a:pt x="146" y="183"/>
                    </a:lnTo>
                    <a:lnTo>
                      <a:pt x="138" y="196"/>
                    </a:lnTo>
                    <a:lnTo>
                      <a:pt x="130" y="222"/>
                    </a:lnTo>
                    <a:lnTo>
                      <a:pt x="119" y="248"/>
                    </a:lnTo>
                    <a:lnTo>
                      <a:pt x="109" y="274"/>
                    </a:lnTo>
                    <a:lnTo>
                      <a:pt x="106" y="303"/>
                    </a:lnTo>
                    <a:lnTo>
                      <a:pt x="98" y="335"/>
                    </a:lnTo>
                    <a:lnTo>
                      <a:pt x="90" y="366"/>
                    </a:lnTo>
                    <a:lnTo>
                      <a:pt x="79" y="398"/>
                    </a:lnTo>
                    <a:lnTo>
                      <a:pt x="68" y="429"/>
                    </a:lnTo>
                    <a:lnTo>
                      <a:pt x="56" y="460"/>
                    </a:lnTo>
                    <a:lnTo>
                      <a:pt x="45" y="491"/>
                    </a:lnTo>
                    <a:lnTo>
                      <a:pt x="33" y="522"/>
                    </a:lnTo>
                    <a:lnTo>
                      <a:pt x="22" y="553"/>
                    </a:lnTo>
                    <a:lnTo>
                      <a:pt x="17" y="561"/>
                    </a:lnTo>
                    <a:lnTo>
                      <a:pt x="12" y="569"/>
                    </a:lnTo>
                    <a:lnTo>
                      <a:pt x="7" y="577"/>
                    </a:lnTo>
                    <a:lnTo>
                      <a:pt x="0" y="582"/>
                    </a:lnTo>
                    <a:lnTo>
                      <a:pt x="3" y="561"/>
                    </a:lnTo>
                    <a:lnTo>
                      <a:pt x="9" y="535"/>
                    </a:lnTo>
                    <a:lnTo>
                      <a:pt x="16" y="505"/>
                    </a:lnTo>
                    <a:lnTo>
                      <a:pt x="25" y="475"/>
                    </a:lnTo>
                    <a:lnTo>
                      <a:pt x="32" y="446"/>
                    </a:lnTo>
                    <a:lnTo>
                      <a:pt x="39" y="422"/>
                    </a:lnTo>
                    <a:lnTo>
                      <a:pt x="43" y="406"/>
                    </a:lnTo>
                    <a:lnTo>
                      <a:pt x="46" y="400"/>
                    </a:lnTo>
                    <a:lnTo>
                      <a:pt x="54" y="355"/>
                    </a:lnTo>
                    <a:lnTo>
                      <a:pt x="64" y="312"/>
                    </a:lnTo>
                    <a:lnTo>
                      <a:pt x="77" y="268"/>
                    </a:lnTo>
                    <a:lnTo>
                      <a:pt x="92" y="226"/>
                    </a:lnTo>
                    <a:lnTo>
                      <a:pt x="108" y="183"/>
                    </a:lnTo>
                    <a:lnTo>
                      <a:pt x="124" y="141"/>
                    </a:lnTo>
                    <a:lnTo>
                      <a:pt x="139" y="98"/>
                    </a:lnTo>
                    <a:lnTo>
                      <a:pt x="152" y="54"/>
                    </a:lnTo>
                    <a:lnTo>
                      <a:pt x="164" y="0"/>
                    </a:lnTo>
                    <a:lnTo>
                      <a:pt x="168" y="21"/>
                    </a:lnTo>
                    <a:lnTo>
                      <a:pt x="172" y="41"/>
                    </a:lnTo>
                    <a:lnTo>
                      <a:pt x="175" y="62"/>
                    </a:lnTo>
                    <a:lnTo>
                      <a:pt x="177" y="82"/>
                    </a:lnTo>
                    <a:close/>
                  </a:path>
                </a:pathLst>
              </a:custGeom>
              <a:solidFill>
                <a:srgbClr val="DDC6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77" name="Freeform 161"/>
              <p:cNvSpPr>
                <a:spLocks noChangeAspect="1"/>
              </p:cNvSpPr>
              <p:nvPr/>
            </p:nvSpPr>
            <p:spPr bwMode="auto">
              <a:xfrm>
                <a:off x="2769" y="2456"/>
                <a:ext cx="10" cy="52"/>
              </a:xfrm>
              <a:custGeom>
                <a:avLst/>
                <a:gdLst>
                  <a:gd name="T0" fmla="*/ 19 w 19"/>
                  <a:gd name="T1" fmla="*/ 3 h 102"/>
                  <a:gd name="T2" fmla="*/ 7 w 19"/>
                  <a:gd name="T3" fmla="*/ 102 h 102"/>
                  <a:gd name="T4" fmla="*/ 0 w 19"/>
                  <a:gd name="T5" fmla="*/ 102 h 102"/>
                  <a:gd name="T6" fmla="*/ 1 w 19"/>
                  <a:gd name="T7" fmla="*/ 75 h 102"/>
                  <a:gd name="T8" fmla="*/ 5 w 19"/>
                  <a:gd name="T9" fmla="*/ 49 h 102"/>
                  <a:gd name="T10" fmla="*/ 10 w 19"/>
                  <a:gd name="T11" fmla="*/ 24 h 102"/>
                  <a:gd name="T12" fmla="*/ 16 w 19"/>
                  <a:gd name="T13" fmla="*/ 0 h 102"/>
                  <a:gd name="T14" fmla="*/ 19 w 19"/>
                  <a:gd name="T15" fmla="*/ 3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02">
                    <a:moveTo>
                      <a:pt x="19" y="3"/>
                    </a:moveTo>
                    <a:lnTo>
                      <a:pt x="7" y="102"/>
                    </a:lnTo>
                    <a:lnTo>
                      <a:pt x="0" y="102"/>
                    </a:lnTo>
                    <a:lnTo>
                      <a:pt x="1" y="75"/>
                    </a:lnTo>
                    <a:lnTo>
                      <a:pt x="5" y="49"/>
                    </a:lnTo>
                    <a:lnTo>
                      <a:pt x="10" y="24"/>
                    </a:lnTo>
                    <a:lnTo>
                      <a:pt x="16" y="0"/>
                    </a:lnTo>
                    <a:lnTo>
                      <a:pt x="1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78" name="Freeform 162"/>
              <p:cNvSpPr>
                <a:spLocks noChangeAspect="1"/>
              </p:cNvSpPr>
              <p:nvPr/>
            </p:nvSpPr>
            <p:spPr bwMode="auto">
              <a:xfrm>
                <a:off x="2904" y="2432"/>
                <a:ext cx="13" cy="51"/>
              </a:xfrm>
              <a:custGeom>
                <a:avLst/>
                <a:gdLst>
                  <a:gd name="T0" fmla="*/ 26 w 26"/>
                  <a:gd name="T1" fmla="*/ 4 h 102"/>
                  <a:gd name="T2" fmla="*/ 6 w 26"/>
                  <a:gd name="T3" fmla="*/ 102 h 102"/>
                  <a:gd name="T4" fmla="*/ 0 w 26"/>
                  <a:gd name="T5" fmla="*/ 101 h 102"/>
                  <a:gd name="T6" fmla="*/ 3 w 26"/>
                  <a:gd name="T7" fmla="*/ 74 h 102"/>
                  <a:gd name="T8" fmla="*/ 8 w 26"/>
                  <a:gd name="T9" fmla="*/ 49 h 102"/>
                  <a:gd name="T10" fmla="*/ 14 w 26"/>
                  <a:gd name="T11" fmla="*/ 23 h 102"/>
                  <a:gd name="T12" fmla="*/ 22 w 26"/>
                  <a:gd name="T13" fmla="*/ 0 h 102"/>
                  <a:gd name="T14" fmla="*/ 26 w 26"/>
                  <a:gd name="T15" fmla="*/ 4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2">
                    <a:moveTo>
                      <a:pt x="26" y="4"/>
                    </a:moveTo>
                    <a:lnTo>
                      <a:pt x="6" y="102"/>
                    </a:lnTo>
                    <a:lnTo>
                      <a:pt x="0" y="101"/>
                    </a:lnTo>
                    <a:lnTo>
                      <a:pt x="3" y="74"/>
                    </a:lnTo>
                    <a:lnTo>
                      <a:pt x="8" y="49"/>
                    </a:lnTo>
                    <a:lnTo>
                      <a:pt x="14" y="23"/>
                    </a:lnTo>
                    <a:lnTo>
                      <a:pt x="22" y="0"/>
                    </a:lnTo>
                    <a:lnTo>
                      <a:pt x="2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79" name="Freeform 163"/>
              <p:cNvSpPr>
                <a:spLocks noChangeAspect="1"/>
              </p:cNvSpPr>
              <p:nvPr/>
            </p:nvSpPr>
            <p:spPr bwMode="auto">
              <a:xfrm>
                <a:off x="3158" y="2473"/>
                <a:ext cx="83" cy="272"/>
              </a:xfrm>
              <a:custGeom>
                <a:avLst/>
                <a:gdLst>
                  <a:gd name="T0" fmla="*/ 145 w 167"/>
                  <a:gd name="T1" fmla="*/ 145 h 545"/>
                  <a:gd name="T2" fmla="*/ 144 w 167"/>
                  <a:gd name="T3" fmla="*/ 153 h 545"/>
                  <a:gd name="T4" fmla="*/ 139 w 167"/>
                  <a:gd name="T5" fmla="*/ 163 h 545"/>
                  <a:gd name="T6" fmla="*/ 135 w 167"/>
                  <a:gd name="T7" fmla="*/ 173 h 545"/>
                  <a:gd name="T8" fmla="*/ 132 w 167"/>
                  <a:gd name="T9" fmla="*/ 183 h 545"/>
                  <a:gd name="T10" fmla="*/ 131 w 167"/>
                  <a:gd name="T11" fmla="*/ 193 h 545"/>
                  <a:gd name="T12" fmla="*/ 128 w 167"/>
                  <a:gd name="T13" fmla="*/ 202 h 545"/>
                  <a:gd name="T14" fmla="*/ 123 w 167"/>
                  <a:gd name="T15" fmla="*/ 210 h 545"/>
                  <a:gd name="T16" fmla="*/ 118 w 167"/>
                  <a:gd name="T17" fmla="*/ 217 h 545"/>
                  <a:gd name="T18" fmla="*/ 114 w 167"/>
                  <a:gd name="T19" fmla="*/ 239 h 545"/>
                  <a:gd name="T20" fmla="*/ 107 w 167"/>
                  <a:gd name="T21" fmla="*/ 258 h 545"/>
                  <a:gd name="T22" fmla="*/ 100 w 167"/>
                  <a:gd name="T23" fmla="*/ 278 h 545"/>
                  <a:gd name="T24" fmla="*/ 100 w 167"/>
                  <a:gd name="T25" fmla="*/ 297 h 545"/>
                  <a:gd name="T26" fmla="*/ 90 w 167"/>
                  <a:gd name="T27" fmla="*/ 327 h 545"/>
                  <a:gd name="T28" fmla="*/ 81 w 167"/>
                  <a:gd name="T29" fmla="*/ 357 h 545"/>
                  <a:gd name="T30" fmla="*/ 71 w 167"/>
                  <a:gd name="T31" fmla="*/ 387 h 545"/>
                  <a:gd name="T32" fmla="*/ 62 w 167"/>
                  <a:gd name="T33" fmla="*/ 417 h 545"/>
                  <a:gd name="T34" fmla="*/ 52 w 167"/>
                  <a:gd name="T35" fmla="*/ 447 h 545"/>
                  <a:gd name="T36" fmla="*/ 42 w 167"/>
                  <a:gd name="T37" fmla="*/ 477 h 545"/>
                  <a:gd name="T38" fmla="*/ 30 w 167"/>
                  <a:gd name="T39" fmla="*/ 506 h 545"/>
                  <a:gd name="T40" fmla="*/ 16 w 167"/>
                  <a:gd name="T41" fmla="*/ 534 h 545"/>
                  <a:gd name="T42" fmla="*/ 13 w 167"/>
                  <a:gd name="T43" fmla="*/ 538 h 545"/>
                  <a:gd name="T44" fmla="*/ 9 w 167"/>
                  <a:gd name="T45" fmla="*/ 542 h 545"/>
                  <a:gd name="T46" fmla="*/ 5 w 167"/>
                  <a:gd name="T47" fmla="*/ 544 h 545"/>
                  <a:gd name="T48" fmla="*/ 0 w 167"/>
                  <a:gd name="T49" fmla="*/ 545 h 545"/>
                  <a:gd name="T50" fmla="*/ 4 w 167"/>
                  <a:gd name="T51" fmla="*/ 528 h 545"/>
                  <a:gd name="T52" fmla="*/ 8 w 167"/>
                  <a:gd name="T53" fmla="*/ 511 h 545"/>
                  <a:gd name="T54" fmla="*/ 13 w 167"/>
                  <a:gd name="T55" fmla="*/ 493 h 545"/>
                  <a:gd name="T56" fmla="*/ 17 w 167"/>
                  <a:gd name="T57" fmla="*/ 476 h 545"/>
                  <a:gd name="T58" fmla="*/ 23 w 167"/>
                  <a:gd name="T59" fmla="*/ 459 h 545"/>
                  <a:gd name="T60" fmla="*/ 28 w 167"/>
                  <a:gd name="T61" fmla="*/ 443 h 545"/>
                  <a:gd name="T62" fmla="*/ 33 w 167"/>
                  <a:gd name="T63" fmla="*/ 425 h 545"/>
                  <a:gd name="T64" fmla="*/ 38 w 167"/>
                  <a:gd name="T65" fmla="*/ 408 h 545"/>
                  <a:gd name="T66" fmla="*/ 45 w 167"/>
                  <a:gd name="T67" fmla="*/ 394 h 545"/>
                  <a:gd name="T68" fmla="*/ 51 w 167"/>
                  <a:gd name="T69" fmla="*/ 379 h 545"/>
                  <a:gd name="T70" fmla="*/ 55 w 167"/>
                  <a:gd name="T71" fmla="*/ 364 h 545"/>
                  <a:gd name="T72" fmla="*/ 59 w 167"/>
                  <a:gd name="T73" fmla="*/ 349 h 545"/>
                  <a:gd name="T74" fmla="*/ 63 w 167"/>
                  <a:gd name="T75" fmla="*/ 333 h 545"/>
                  <a:gd name="T76" fmla="*/ 67 w 167"/>
                  <a:gd name="T77" fmla="*/ 317 h 545"/>
                  <a:gd name="T78" fmla="*/ 70 w 167"/>
                  <a:gd name="T79" fmla="*/ 302 h 545"/>
                  <a:gd name="T80" fmla="*/ 75 w 167"/>
                  <a:gd name="T81" fmla="*/ 286 h 545"/>
                  <a:gd name="T82" fmla="*/ 78 w 167"/>
                  <a:gd name="T83" fmla="*/ 257 h 545"/>
                  <a:gd name="T84" fmla="*/ 84 w 167"/>
                  <a:gd name="T85" fmla="*/ 231 h 545"/>
                  <a:gd name="T86" fmla="*/ 91 w 167"/>
                  <a:gd name="T87" fmla="*/ 204 h 545"/>
                  <a:gd name="T88" fmla="*/ 100 w 167"/>
                  <a:gd name="T89" fmla="*/ 178 h 545"/>
                  <a:gd name="T90" fmla="*/ 109 w 167"/>
                  <a:gd name="T91" fmla="*/ 152 h 545"/>
                  <a:gd name="T92" fmla="*/ 119 w 167"/>
                  <a:gd name="T93" fmla="*/ 127 h 545"/>
                  <a:gd name="T94" fmla="*/ 127 w 167"/>
                  <a:gd name="T95" fmla="*/ 102 h 545"/>
                  <a:gd name="T96" fmla="*/ 135 w 167"/>
                  <a:gd name="T97" fmla="*/ 76 h 545"/>
                  <a:gd name="T98" fmla="*/ 143 w 167"/>
                  <a:gd name="T99" fmla="*/ 58 h 545"/>
                  <a:gd name="T100" fmla="*/ 146 w 167"/>
                  <a:gd name="T101" fmla="*/ 38 h 545"/>
                  <a:gd name="T102" fmla="*/ 151 w 167"/>
                  <a:gd name="T103" fmla="*/ 19 h 545"/>
                  <a:gd name="T104" fmla="*/ 158 w 167"/>
                  <a:gd name="T105" fmla="*/ 0 h 545"/>
                  <a:gd name="T106" fmla="*/ 167 w 167"/>
                  <a:gd name="T107" fmla="*/ 36 h 545"/>
                  <a:gd name="T108" fmla="*/ 167 w 167"/>
                  <a:gd name="T109" fmla="*/ 73 h 545"/>
                  <a:gd name="T110" fmla="*/ 158 w 167"/>
                  <a:gd name="T111" fmla="*/ 110 h 545"/>
                  <a:gd name="T112" fmla="*/ 145 w 167"/>
                  <a:gd name="T113" fmla="*/ 145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7" h="545">
                    <a:moveTo>
                      <a:pt x="145" y="145"/>
                    </a:moveTo>
                    <a:lnTo>
                      <a:pt x="144" y="153"/>
                    </a:lnTo>
                    <a:lnTo>
                      <a:pt x="139" y="163"/>
                    </a:lnTo>
                    <a:lnTo>
                      <a:pt x="135" y="173"/>
                    </a:lnTo>
                    <a:lnTo>
                      <a:pt x="132" y="183"/>
                    </a:lnTo>
                    <a:lnTo>
                      <a:pt x="131" y="193"/>
                    </a:lnTo>
                    <a:lnTo>
                      <a:pt x="128" y="202"/>
                    </a:lnTo>
                    <a:lnTo>
                      <a:pt x="123" y="210"/>
                    </a:lnTo>
                    <a:lnTo>
                      <a:pt x="118" y="217"/>
                    </a:lnTo>
                    <a:lnTo>
                      <a:pt x="114" y="239"/>
                    </a:lnTo>
                    <a:lnTo>
                      <a:pt x="107" y="258"/>
                    </a:lnTo>
                    <a:lnTo>
                      <a:pt x="100" y="278"/>
                    </a:lnTo>
                    <a:lnTo>
                      <a:pt x="100" y="297"/>
                    </a:lnTo>
                    <a:lnTo>
                      <a:pt x="90" y="327"/>
                    </a:lnTo>
                    <a:lnTo>
                      <a:pt x="81" y="357"/>
                    </a:lnTo>
                    <a:lnTo>
                      <a:pt x="71" y="387"/>
                    </a:lnTo>
                    <a:lnTo>
                      <a:pt x="62" y="417"/>
                    </a:lnTo>
                    <a:lnTo>
                      <a:pt x="52" y="447"/>
                    </a:lnTo>
                    <a:lnTo>
                      <a:pt x="42" y="477"/>
                    </a:lnTo>
                    <a:lnTo>
                      <a:pt x="30" y="506"/>
                    </a:lnTo>
                    <a:lnTo>
                      <a:pt x="16" y="534"/>
                    </a:lnTo>
                    <a:lnTo>
                      <a:pt x="13" y="538"/>
                    </a:lnTo>
                    <a:lnTo>
                      <a:pt x="9" y="542"/>
                    </a:lnTo>
                    <a:lnTo>
                      <a:pt x="5" y="544"/>
                    </a:lnTo>
                    <a:lnTo>
                      <a:pt x="0" y="545"/>
                    </a:lnTo>
                    <a:lnTo>
                      <a:pt x="4" y="528"/>
                    </a:lnTo>
                    <a:lnTo>
                      <a:pt x="8" y="511"/>
                    </a:lnTo>
                    <a:lnTo>
                      <a:pt x="13" y="493"/>
                    </a:lnTo>
                    <a:lnTo>
                      <a:pt x="17" y="476"/>
                    </a:lnTo>
                    <a:lnTo>
                      <a:pt x="23" y="459"/>
                    </a:lnTo>
                    <a:lnTo>
                      <a:pt x="28" y="443"/>
                    </a:lnTo>
                    <a:lnTo>
                      <a:pt x="33" y="425"/>
                    </a:lnTo>
                    <a:lnTo>
                      <a:pt x="38" y="408"/>
                    </a:lnTo>
                    <a:lnTo>
                      <a:pt x="45" y="394"/>
                    </a:lnTo>
                    <a:lnTo>
                      <a:pt x="51" y="379"/>
                    </a:lnTo>
                    <a:lnTo>
                      <a:pt x="55" y="364"/>
                    </a:lnTo>
                    <a:lnTo>
                      <a:pt x="59" y="349"/>
                    </a:lnTo>
                    <a:lnTo>
                      <a:pt x="63" y="333"/>
                    </a:lnTo>
                    <a:lnTo>
                      <a:pt x="67" y="317"/>
                    </a:lnTo>
                    <a:lnTo>
                      <a:pt x="70" y="302"/>
                    </a:lnTo>
                    <a:lnTo>
                      <a:pt x="75" y="286"/>
                    </a:lnTo>
                    <a:lnTo>
                      <a:pt x="78" y="257"/>
                    </a:lnTo>
                    <a:lnTo>
                      <a:pt x="84" y="231"/>
                    </a:lnTo>
                    <a:lnTo>
                      <a:pt x="91" y="204"/>
                    </a:lnTo>
                    <a:lnTo>
                      <a:pt x="100" y="178"/>
                    </a:lnTo>
                    <a:lnTo>
                      <a:pt x="109" y="152"/>
                    </a:lnTo>
                    <a:lnTo>
                      <a:pt x="119" y="127"/>
                    </a:lnTo>
                    <a:lnTo>
                      <a:pt x="127" y="102"/>
                    </a:lnTo>
                    <a:lnTo>
                      <a:pt x="135" y="76"/>
                    </a:lnTo>
                    <a:lnTo>
                      <a:pt x="143" y="58"/>
                    </a:lnTo>
                    <a:lnTo>
                      <a:pt x="146" y="38"/>
                    </a:lnTo>
                    <a:lnTo>
                      <a:pt x="151" y="19"/>
                    </a:lnTo>
                    <a:lnTo>
                      <a:pt x="158" y="0"/>
                    </a:lnTo>
                    <a:lnTo>
                      <a:pt x="167" y="36"/>
                    </a:lnTo>
                    <a:lnTo>
                      <a:pt x="167" y="73"/>
                    </a:lnTo>
                    <a:lnTo>
                      <a:pt x="158" y="110"/>
                    </a:lnTo>
                    <a:lnTo>
                      <a:pt x="145" y="145"/>
                    </a:lnTo>
                    <a:close/>
                  </a:path>
                </a:pathLst>
              </a:custGeom>
              <a:solidFill>
                <a:srgbClr val="DDC6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80" name="Freeform 164"/>
              <p:cNvSpPr>
                <a:spLocks noChangeAspect="1"/>
              </p:cNvSpPr>
              <p:nvPr/>
            </p:nvSpPr>
            <p:spPr bwMode="auto">
              <a:xfrm>
                <a:off x="2699" y="2482"/>
                <a:ext cx="10" cy="34"/>
              </a:xfrm>
              <a:custGeom>
                <a:avLst/>
                <a:gdLst>
                  <a:gd name="T0" fmla="*/ 18 w 20"/>
                  <a:gd name="T1" fmla="*/ 0 h 67"/>
                  <a:gd name="T2" fmla="*/ 19 w 20"/>
                  <a:gd name="T3" fmla="*/ 16 h 67"/>
                  <a:gd name="T4" fmla="*/ 20 w 20"/>
                  <a:gd name="T5" fmla="*/ 33 h 67"/>
                  <a:gd name="T6" fmla="*/ 19 w 20"/>
                  <a:gd name="T7" fmla="*/ 50 h 67"/>
                  <a:gd name="T8" fmla="*/ 15 w 20"/>
                  <a:gd name="T9" fmla="*/ 67 h 67"/>
                  <a:gd name="T10" fmla="*/ 3 w 20"/>
                  <a:gd name="T11" fmla="*/ 57 h 67"/>
                  <a:gd name="T12" fmla="*/ 0 w 20"/>
                  <a:gd name="T13" fmla="*/ 43 h 67"/>
                  <a:gd name="T14" fmla="*/ 3 w 20"/>
                  <a:gd name="T15" fmla="*/ 27 h 67"/>
                  <a:gd name="T16" fmla="*/ 4 w 20"/>
                  <a:gd name="T17" fmla="*/ 11 h 67"/>
                  <a:gd name="T18" fmla="*/ 8 w 20"/>
                  <a:gd name="T19" fmla="*/ 9 h 67"/>
                  <a:gd name="T20" fmla="*/ 11 w 20"/>
                  <a:gd name="T21" fmla="*/ 5 h 67"/>
                  <a:gd name="T22" fmla="*/ 13 w 20"/>
                  <a:gd name="T23" fmla="*/ 1 h 67"/>
                  <a:gd name="T24" fmla="*/ 18 w 20"/>
                  <a:gd name="T2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67">
                    <a:moveTo>
                      <a:pt x="18" y="0"/>
                    </a:moveTo>
                    <a:lnTo>
                      <a:pt x="19" y="16"/>
                    </a:lnTo>
                    <a:lnTo>
                      <a:pt x="20" y="33"/>
                    </a:lnTo>
                    <a:lnTo>
                      <a:pt x="19" y="50"/>
                    </a:lnTo>
                    <a:lnTo>
                      <a:pt x="15" y="67"/>
                    </a:lnTo>
                    <a:lnTo>
                      <a:pt x="3" y="57"/>
                    </a:lnTo>
                    <a:lnTo>
                      <a:pt x="0" y="43"/>
                    </a:lnTo>
                    <a:lnTo>
                      <a:pt x="3" y="27"/>
                    </a:lnTo>
                    <a:lnTo>
                      <a:pt x="4" y="11"/>
                    </a:lnTo>
                    <a:lnTo>
                      <a:pt x="8" y="9"/>
                    </a:lnTo>
                    <a:lnTo>
                      <a:pt x="11" y="5"/>
                    </a:lnTo>
                    <a:lnTo>
                      <a:pt x="13" y="1"/>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81" name="Freeform 165"/>
              <p:cNvSpPr>
                <a:spLocks noChangeAspect="1"/>
              </p:cNvSpPr>
              <p:nvPr/>
            </p:nvSpPr>
            <p:spPr bwMode="auto">
              <a:xfrm>
                <a:off x="2725" y="2485"/>
                <a:ext cx="6" cy="31"/>
              </a:xfrm>
              <a:custGeom>
                <a:avLst/>
                <a:gdLst>
                  <a:gd name="T0" fmla="*/ 11 w 13"/>
                  <a:gd name="T1" fmla="*/ 0 h 63"/>
                  <a:gd name="T2" fmla="*/ 12 w 13"/>
                  <a:gd name="T3" fmla="*/ 16 h 63"/>
                  <a:gd name="T4" fmla="*/ 13 w 13"/>
                  <a:gd name="T5" fmla="*/ 33 h 63"/>
                  <a:gd name="T6" fmla="*/ 12 w 13"/>
                  <a:gd name="T7" fmla="*/ 49 h 63"/>
                  <a:gd name="T8" fmla="*/ 8 w 13"/>
                  <a:gd name="T9" fmla="*/ 63 h 63"/>
                  <a:gd name="T10" fmla="*/ 1 w 13"/>
                  <a:gd name="T11" fmla="*/ 46 h 63"/>
                  <a:gd name="T12" fmla="*/ 0 w 13"/>
                  <a:gd name="T13" fmla="*/ 31 h 63"/>
                  <a:gd name="T14" fmla="*/ 4 w 13"/>
                  <a:gd name="T15" fmla="*/ 15 h 63"/>
                  <a:gd name="T16" fmla="*/ 5 w 13"/>
                  <a:gd name="T17" fmla="*/ 0 h 63"/>
                  <a:gd name="T18" fmla="*/ 11 w 13"/>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63">
                    <a:moveTo>
                      <a:pt x="11" y="0"/>
                    </a:moveTo>
                    <a:lnTo>
                      <a:pt x="12" y="16"/>
                    </a:lnTo>
                    <a:lnTo>
                      <a:pt x="13" y="33"/>
                    </a:lnTo>
                    <a:lnTo>
                      <a:pt x="12" y="49"/>
                    </a:lnTo>
                    <a:lnTo>
                      <a:pt x="8" y="63"/>
                    </a:lnTo>
                    <a:lnTo>
                      <a:pt x="1" y="46"/>
                    </a:lnTo>
                    <a:lnTo>
                      <a:pt x="0" y="31"/>
                    </a:lnTo>
                    <a:lnTo>
                      <a:pt x="4" y="15"/>
                    </a:lnTo>
                    <a:lnTo>
                      <a:pt x="5" y="0"/>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82" name="Freeform 166"/>
              <p:cNvSpPr>
                <a:spLocks noChangeAspect="1"/>
              </p:cNvSpPr>
              <p:nvPr/>
            </p:nvSpPr>
            <p:spPr bwMode="auto">
              <a:xfrm>
                <a:off x="3184" y="2486"/>
                <a:ext cx="80" cy="275"/>
              </a:xfrm>
              <a:custGeom>
                <a:avLst/>
                <a:gdLst>
                  <a:gd name="T0" fmla="*/ 153 w 160"/>
                  <a:gd name="T1" fmla="*/ 80 h 548"/>
                  <a:gd name="T2" fmla="*/ 145 w 160"/>
                  <a:gd name="T3" fmla="*/ 106 h 548"/>
                  <a:gd name="T4" fmla="*/ 138 w 160"/>
                  <a:gd name="T5" fmla="*/ 131 h 548"/>
                  <a:gd name="T6" fmla="*/ 132 w 160"/>
                  <a:gd name="T7" fmla="*/ 158 h 548"/>
                  <a:gd name="T8" fmla="*/ 128 w 160"/>
                  <a:gd name="T9" fmla="*/ 184 h 548"/>
                  <a:gd name="T10" fmla="*/ 121 w 160"/>
                  <a:gd name="T11" fmla="*/ 211 h 548"/>
                  <a:gd name="T12" fmla="*/ 114 w 160"/>
                  <a:gd name="T13" fmla="*/ 236 h 548"/>
                  <a:gd name="T14" fmla="*/ 105 w 160"/>
                  <a:gd name="T15" fmla="*/ 261 h 548"/>
                  <a:gd name="T16" fmla="*/ 92 w 160"/>
                  <a:gd name="T17" fmla="*/ 286 h 548"/>
                  <a:gd name="T18" fmla="*/ 89 w 160"/>
                  <a:gd name="T19" fmla="*/ 310 h 548"/>
                  <a:gd name="T20" fmla="*/ 83 w 160"/>
                  <a:gd name="T21" fmla="*/ 334 h 548"/>
                  <a:gd name="T22" fmla="*/ 75 w 160"/>
                  <a:gd name="T23" fmla="*/ 358 h 548"/>
                  <a:gd name="T24" fmla="*/ 66 w 160"/>
                  <a:gd name="T25" fmla="*/ 382 h 548"/>
                  <a:gd name="T26" fmla="*/ 56 w 160"/>
                  <a:gd name="T27" fmla="*/ 405 h 548"/>
                  <a:gd name="T28" fmla="*/ 46 w 160"/>
                  <a:gd name="T29" fmla="*/ 430 h 548"/>
                  <a:gd name="T30" fmla="*/ 38 w 160"/>
                  <a:gd name="T31" fmla="*/ 454 h 548"/>
                  <a:gd name="T32" fmla="*/ 31 w 160"/>
                  <a:gd name="T33" fmla="*/ 479 h 548"/>
                  <a:gd name="T34" fmla="*/ 23 w 160"/>
                  <a:gd name="T35" fmla="*/ 495 h 548"/>
                  <a:gd name="T36" fmla="*/ 16 w 160"/>
                  <a:gd name="T37" fmla="*/ 514 h 548"/>
                  <a:gd name="T38" fmla="*/ 10 w 160"/>
                  <a:gd name="T39" fmla="*/ 532 h 548"/>
                  <a:gd name="T40" fmla="*/ 1 w 160"/>
                  <a:gd name="T41" fmla="*/ 548 h 548"/>
                  <a:gd name="T42" fmla="*/ 0 w 160"/>
                  <a:gd name="T43" fmla="*/ 531 h 548"/>
                  <a:gd name="T44" fmla="*/ 1 w 160"/>
                  <a:gd name="T45" fmla="*/ 514 h 548"/>
                  <a:gd name="T46" fmla="*/ 6 w 160"/>
                  <a:gd name="T47" fmla="*/ 498 h 548"/>
                  <a:gd name="T48" fmla="*/ 10 w 160"/>
                  <a:gd name="T49" fmla="*/ 480 h 548"/>
                  <a:gd name="T50" fmla="*/ 16 w 160"/>
                  <a:gd name="T51" fmla="*/ 464 h 548"/>
                  <a:gd name="T52" fmla="*/ 22 w 160"/>
                  <a:gd name="T53" fmla="*/ 448 h 548"/>
                  <a:gd name="T54" fmla="*/ 27 w 160"/>
                  <a:gd name="T55" fmla="*/ 433 h 548"/>
                  <a:gd name="T56" fmla="*/ 30 w 160"/>
                  <a:gd name="T57" fmla="*/ 417 h 548"/>
                  <a:gd name="T58" fmla="*/ 40 w 160"/>
                  <a:gd name="T59" fmla="*/ 390 h 548"/>
                  <a:gd name="T60" fmla="*/ 50 w 160"/>
                  <a:gd name="T61" fmla="*/ 362 h 548"/>
                  <a:gd name="T62" fmla="*/ 58 w 160"/>
                  <a:gd name="T63" fmla="*/ 334 h 548"/>
                  <a:gd name="T64" fmla="*/ 65 w 160"/>
                  <a:gd name="T65" fmla="*/ 304 h 548"/>
                  <a:gd name="T66" fmla="*/ 71 w 160"/>
                  <a:gd name="T67" fmla="*/ 275 h 548"/>
                  <a:gd name="T68" fmla="*/ 78 w 160"/>
                  <a:gd name="T69" fmla="*/ 246 h 548"/>
                  <a:gd name="T70" fmla="*/ 85 w 160"/>
                  <a:gd name="T71" fmla="*/ 218 h 548"/>
                  <a:gd name="T72" fmla="*/ 92 w 160"/>
                  <a:gd name="T73" fmla="*/ 189 h 548"/>
                  <a:gd name="T74" fmla="*/ 96 w 160"/>
                  <a:gd name="T75" fmla="*/ 173 h 548"/>
                  <a:gd name="T76" fmla="*/ 101 w 160"/>
                  <a:gd name="T77" fmla="*/ 156 h 548"/>
                  <a:gd name="T78" fmla="*/ 106 w 160"/>
                  <a:gd name="T79" fmla="*/ 140 h 548"/>
                  <a:gd name="T80" fmla="*/ 105 w 160"/>
                  <a:gd name="T81" fmla="*/ 124 h 548"/>
                  <a:gd name="T82" fmla="*/ 107 w 160"/>
                  <a:gd name="T83" fmla="*/ 121 h 548"/>
                  <a:gd name="T84" fmla="*/ 108 w 160"/>
                  <a:gd name="T85" fmla="*/ 117 h 548"/>
                  <a:gd name="T86" fmla="*/ 111 w 160"/>
                  <a:gd name="T87" fmla="*/ 115 h 548"/>
                  <a:gd name="T88" fmla="*/ 114 w 160"/>
                  <a:gd name="T89" fmla="*/ 114 h 548"/>
                  <a:gd name="T90" fmla="*/ 126 w 160"/>
                  <a:gd name="T91" fmla="*/ 86 h 548"/>
                  <a:gd name="T92" fmla="*/ 132 w 160"/>
                  <a:gd name="T93" fmla="*/ 57 h 548"/>
                  <a:gd name="T94" fmla="*/ 138 w 160"/>
                  <a:gd name="T95" fmla="*/ 30 h 548"/>
                  <a:gd name="T96" fmla="*/ 146 w 160"/>
                  <a:gd name="T97" fmla="*/ 2 h 548"/>
                  <a:gd name="T98" fmla="*/ 147 w 160"/>
                  <a:gd name="T99" fmla="*/ 0 h 548"/>
                  <a:gd name="T100" fmla="*/ 157 w 160"/>
                  <a:gd name="T101" fmla="*/ 17 h 548"/>
                  <a:gd name="T102" fmla="*/ 160 w 160"/>
                  <a:gd name="T103" fmla="*/ 38 h 548"/>
                  <a:gd name="T104" fmla="*/ 159 w 160"/>
                  <a:gd name="T105" fmla="*/ 60 h 548"/>
                  <a:gd name="T106" fmla="*/ 153 w 160"/>
                  <a:gd name="T107" fmla="*/ 8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0" h="548">
                    <a:moveTo>
                      <a:pt x="153" y="80"/>
                    </a:moveTo>
                    <a:lnTo>
                      <a:pt x="145" y="106"/>
                    </a:lnTo>
                    <a:lnTo>
                      <a:pt x="138" y="131"/>
                    </a:lnTo>
                    <a:lnTo>
                      <a:pt x="132" y="158"/>
                    </a:lnTo>
                    <a:lnTo>
                      <a:pt x="128" y="184"/>
                    </a:lnTo>
                    <a:lnTo>
                      <a:pt x="121" y="211"/>
                    </a:lnTo>
                    <a:lnTo>
                      <a:pt x="114" y="236"/>
                    </a:lnTo>
                    <a:lnTo>
                      <a:pt x="105" y="261"/>
                    </a:lnTo>
                    <a:lnTo>
                      <a:pt x="92" y="286"/>
                    </a:lnTo>
                    <a:lnTo>
                      <a:pt x="89" y="310"/>
                    </a:lnTo>
                    <a:lnTo>
                      <a:pt x="83" y="334"/>
                    </a:lnTo>
                    <a:lnTo>
                      <a:pt x="75" y="358"/>
                    </a:lnTo>
                    <a:lnTo>
                      <a:pt x="66" y="382"/>
                    </a:lnTo>
                    <a:lnTo>
                      <a:pt x="56" y="405"/>
                    </a:lnTo>
                    <a:lnTo>
                      <a:pt x="46" y="430"/>
                    </a:lnTo>
                    <a:lnTo>
                      <a:pt x="38" y="454"/>
                    </a:lnTo>
                    <a:lnTo>
                      <a:pt x="31" y="479"/>
                    </a:lnTo>
                    <a:lnTo>
                      <a:pt x="23" y="495"/>
                    </a:lnTo>
                    <a:lnTo>
                      <a:pt x="16" y="514"/>
                    </a:lnTo>
                    <a:lnTo>
                      <a:pt x="10" y="532"/>
                    </a:lnTo>
                    <a:lnTo>
                      <a:pt x="1" y="548"/>
                    </a:lnTo>
                    <a:lnTo>
                      <a:pt x="0" y="531"/>
                    </a:lnTo>
                    <a:lnTo>
                      <a:pt x="1" y="514"/>
                    </a:lnTo>
                    <a:lnTo>
                      <a:pt x="6" y="498"/>
                    </a:lnTo>
                    <a:lnTo>
                      <a:pt x="10" y="480"/>
                    </a:lnTo>
                    <a:lnTo>
                      <a:pt x="16" y="464"/>
                    </a:lnTo>
                    <a:lnTo>
                      <a:pt x="22" y="448"/>
                    </a:lnTo>
                    <a:lnTo>
                      <a:pt x="27" y="433"/>
                    </a:lnTo>
                    <a:lnTo>
                      <a:pt x="30" y="417"/>
                    </a:lnTo>
                    <a:lnTo>
                      <a:pt x="40" y="390"/>
                    </a:lnTo>
                    <a:lnTo>
                      <a:pt x="50" y="362"/>
                    </a:lnTo>
                    <a:lnTo>
                      <a:pt x="58" y="334"/>
                    </a:lnTo>
                    <a:lnTo>
                      <a:pt x="65" y="304"/>
                    </a:lnTo>
                    <a:lnTo>
                      <a:pt x="71" y="275"/>
                    </a:lnTo>
                    <a:lnTo>
                      <a:pt x="78" y="246"/>
                    </a:lnTo>
                    <a:lnTo>
                      <a:pt x="85" y="218"/>
                    </a:lnTo>
                    <a:lnTo>
                      <a:pt x="92" y="189"/>
                    </a:lnTo>
                    <a:lnTo>
                      <a:pt x="96" y="173"/>
                    </a:lnTo>
                    <a:lnTo>
                      <a:pt x="101" y="156"/>
                    </a:lnTo>
                    <a:lnTo>
                      <a:pt x="106" y="140"/>
                    </a:lnTo>
                    <a:lnTo>
                      <a:pt x="105" y="124"/>
                    </a:lnTo>
                    <a:lnTo>
                      <a:pt x="107" y="121"/>
                    </a:lnTo>
                    <a:lnTo>
                      <a:pt x="108" y="117"/>
                    </a:lnTo>
                    <a:lnTo>
                      <a:pt x="111" y="115"/>
                    </a:lnTo>
                    <a:lnTo>
                      <a:pt x="114" y="114"/>
                    </a:lnTo>
                    <a:lnTo>
                      <a:pt x="126" y="86"/>
                    </a:lnTo>
                    <a:lnTo>
                      <a:pt x="132" y="57"/>
                    </a:lnTo>
                    <a:lnTo>
                      <a:pt x="138" y="30"/>
                    </a:lnTo>
                    <a:lnTo>
                      <a:pt x="146" y="2"/>
                    </a:lnTo>
                    <a:lnTo>
                      <a:pt x="147" y="0"/>
                    </a:lnTo>
                    <a:lnTo>
                      <a:pt x="157" y="17"/>
                    </a:lnTo>
                    <a:lnTo>
                      <a:pt x="160" y="38"/>
                    </a:lnTo>
                    <a:lnTo>
                      <a:pt x="159" y="60"/>
                    </a:lnTo>
                    <a:lnTo>
                      <a:pt x="153" y="80"/>
                    </a:lnTo>
                    <a:close/>
                  </a:path>
                </a:pathLst>
              </a:custGeom>
              <a:solidFill>
                <a:srgbClr val="DDC6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83" name="Freeform 167"/>
              <p:cNvSpPr>
                <a:spLocks noChangeAspect="1"/>
              </p:cNvSpPr>
              <p:nvPr/>
            </p:nvSpPr>
            <p:spPr bwMode="auto">
              <a:xfrm>
                <a:off x="2745" y="2501"/>
                <a:ext cx="4" cy="6"/>
              </a:xfrm>
              <a:custGeom>
                <a:avLst/>
                <a:gdLst>
                  <a:gd name="T0" fmla="*/ 6 w 6"/>
                  <a:gd name="T1" fmla="*/ 3 h 11"/>
                  <a:gd name="T2" fmla="*/ 6 w 6"/>
                  <a:gd name="T3" fmla="*/ 5 h 11"/>
                  <a:gd name="T4" fmla="*/ 6 w 6"/>
                  <a:gd name="T5" fmla="*/ 8 h 11"/>
                  <a:gd name="T6" fmla="*/ 5 w 6"/>
                  <a:gd name="T7" fmla="*/ 10 h 11"/>
                  <a:gd name="T8" fmla="*/ 4 w 6"/>
                  <a:gd name="T9" fmla="*/ 11 h 11"/>
                  <a:gd name="T10" fmla="*/ 0 w 6"/>
                  <a:gd name="T11" fmla="*/ 0 h 11"/>
                  <a:gd name="T12" fmla="*/ 2 w 6"/>
                  <a:gd name="T13" fmla="*/ 0 h 11"/>
                  <a:gd name="T14" fmla="*/ 4 w 6"/>
                  <a:gd name="T15" fmla="*/ 0 h 11"/>
                  <a:gd name="T16" fmla="*/ 5 w 6"/>
                  <a:gd name="T17" fmla="*/ 1 h 11"/>
                  <a:gd name="T18" fmla="*/ 6 w 6"/>
                  <a:gd name="T19"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1">
                    <a:moveTo>
                      <a:pt x="6" y="3"/>
                    </a:moveTo>
                    <a:lnTo>
                      <a:pt x="6" y="5"/>
                    </a:lnTo>
                    <a:lnTo>
                      <a:pt x="6" y="8"/>
                    </a:lnTo>
                    <a:lnTo>
                      <a:pt x="5" y="10"/>
                    </a:lnTo>
                    <a:lnTo>
                      <a:pt x="4" y="11"/>
                    </a:lnTo>
                    <a:lnTo>
                      <a:pt x="0" y="0"/>
                    </a:lnTo>
                    <a:lnTo>
                      <a:pt x="2" y="0"/>
                    </a:lnTo>
                    <a:lnTo>
                      <a:pt x="4" y="0"/>
                    </a:lnTo>
                    <a:lnTo>
                      <a:pt x="5" y="1"/>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84" name="Freeform 168"/>
              <p:cNvSpPr>
                <a:spLocks noChangeAspect="1"/>
              </p:cNvSpPr>
              <p:nvPr/>
            </p:nvSpPr>
            <p:spPr bwMode="auto">
              <a:xfrm>
                <a:off x="3007" y="2294"/>
                <a:ext cx="4" cy="5"/>
              </a:xfrm>
              <a:custGeom>
                <a:avLst/>
                <a:gdLst>
                  <a:gd name="T0" fmla="*/ 7 w 7"/>
                  <a:gd name="T1" fmla="*/ 2 h 10"/>
                  <a:gd name="T2" fmla="*/ 7 w 7"/>
                  <a:gd name="T3" fmla="*/ 4 h 10"/>
                  <a:gd name="T4" fmla="*/ 7 w 7"/>
                  <a:gd name="T5" fmla="*/ 7 h 10"/>
                  <a:gd name="T6" fmla="*/ 6 w 7"/>
                  <a:gd name="T7" fmla="*/ 9 h 10"/>
                  <a:gd name="T8" fmla="*/ 5 w 7"/>
                  <a:gd name="T9" fmla="*/ 10 h 10"/>
                  <a:gd name="T10" fmla="*/ 0 w 7"/>
                  <a:gd name="T11" fmla="*/ 0 h 10"/>
                  <a:gd name="T12" fmla="*/ 3 w 7"/>
                  <a:gd name="T13" fmla="*/ 0 h 10"/>
                  <a:gd name="T14" fmla="*/ 5 w 7"/>
                  <a:gd name="T15" fmla="*/ 0 h 10"/>
                  <a:gd name="T16" fmla="*/ 6 w 7"/>
                  <a:gd name="T17" fmla="*/ 1 h 10"/>
                  <a:gd name="T18" fmla="*/ 7 w 7"/>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0">
                    <a:moveTo>
                      <a:pt x="7" y="2"/>
                    </a:moveTo>
                    <a:lnTo>
                      <a:pt x="7" y="4"/>
                    </a:lnTo>
                    <a:lnTo>
                      <a:pt x="7" y="7"/>
                    </a:lnTo>
                    <a:lnTo>
                      <a:pt x="6" y="9"/>
                    </a:lnTo>
                    <a:lnTo>
                      <a:pt x="5" y="10"/>
                    </a:lnTo>
                    <a:lnTo>
                      <a:pt x="0" y="0"/>
                    </a:lnTo>
                    <a:lnTo>
                      <a:pt x="3" y="0"/>
                    </a:lnTo>
                    <a:lnTo>
                      <a:pt x="5" y="0"/>
                    </a:lnTo>
                    <a:lnTo>
                      <a:pt x="6" y="1"/>
                    </a:lnTo>
                    <a:lnTo>
                      <a:pt x="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85" name="Freeform 169"/>
              <p:cNvSpPr>
                <a:spLocks noChangeAspect="1"/>
              </p:cNvSpPr>
              <p:nvPr/>
            </p:nvSpPr>
            <p:spPr bwMode="auto">
              <a:xfrm>
                <a:off x="2441" y="2507"/>
                <a:ext cx="297" cy="166"/>
              </a:xfrm>
              <a:custGeom>
                <a:avLst/>
                <a:gdLst>
                  <a:gd name="T0" fmla="*/ 197 w 595"/>
                  <a:gd name="T1" fmla="*/ 22 h 332"/>
                  <a:gd name="T2" fmla="*/ 273 w 595"/>
                  <a:gd name="T3" fmla="*/ 45 h 332"/>
                  <a:gd name="T4" fmla="*/ 353 w 595"/>
                  <a:gd name="T5" fmla="*/ 70 h 332"/>
                  <a:gd name="T6" fmla="*/ 456 w 595"/>
                  <a:gd name="T7" fmla="*/ 111 h 332"/>
                  <a:gd name="T8" fmla="*/ 525 w 595"/>
                  <a:gd name="T9" fmla="*/ 119 h 332"/>
                  <a:gd name="T10" fmla="*/ 552 w 595"/>
                  <a:gd name="T11" fmla="*/ 161 h 332"/>
                  <a:gd name="T12" fmla="*/ 567 w 595"/>
                  <a:gd name="T13" fmla="*/ 131 h 332"/>
                  <a:gd name="T14" fmla="*/ 590 w 595"/>
                  <a:gd name="T15" fmla="*/ 187 h 332"/>
                  <a:gd name="T16" fmla="*/ 589 w 595"/>
                  <a:gd name="T17" fmla="*/ 213 h 332"/>
                  <a:gd name="T18" fmla="*/ 560 w 595"/>
                  <a:gd name="T19" fmla="*/ 331 h 332"/>
                  <a:gd name="T20" fmla="*/ 561 w 595"/>
                  <a:gd name="T21" fmla="*/ 193 h 332"/>
                  <a:gd name="T22" fmla="*/ 548 w 595"/>
                  <a:gd name="T23" fmla="*/ 221 h 332"/>
                  <a:gd name="T24" fmla="*/ 531 w 595"/>
                  <a:gd name="T25" fmla="*/ 284 h 332"/>
                  <a:gd name="T26" fmla="*/ 514 w 595"/>
                  <a:gd name="T27" fmla="*/ 282 h 332"/>
                  <a:gd name="T28" fmla="*/ 502 w 595"/>
                  <a:gd name="T29" fmla="*/ 235 h 332"/>
                  <a:gd name="T30" fmla="*/ 463 w 595"/>
                  <a:gd name="T31" fmla="*/ 315 h 332"/>
                  <a:gd name="T32" fmla="*/ 476 w 595"/>
                  <a:gd name="T33" fmla="*/ 216 h 332"/>
                  <a:gd name="T34" fmla="*/ 464 w 595"/>
                  <a:gd name="T35" fmla="*/ 212 h 332"/>
                  <a:gd name="T36" fmla="*/ 439 w 595"/>
                  <a:gd name="T37" fmla="*/ 280 h 332"/>
                  <a:gd name="T38" fmla="*/ 436 w 595"/>
                  <a:gd name="T39" fmla="*/ 246 h 332"/>
                  <a:gd name="T40" fmla="*/ 433 w 595"/>
                  <a:gd name="T41" fmla="*/ 190 h 332"/>
                  <a:gd name="T42" fmla="*/ 415 w 595"/>
                  <a:gd name="T43" fmla="*/ 250 h 332"/>
                  <a:gd name="T44" fmla="*/ 398 w 595"/>
                  <a:gd name="T45" fmla="*/ 249 h 332"/>
                  <a:gd name="T46" fmla="*/ 415 w 595"/>
                  <a:gd name="T47" fmla="*/ 116 h 332"/>
                  <a:gd name="T48" fmla="*/ 387 w 595"/>
                  <a:gd name="T49" fmla="*/ 183 h 332"/>
                  <a:gd name="T50" fmla="*/ 367 w 595"/>
                  <a:gd name="T51" fmla="*/ 236 h 332"/>
                  <a:gd name="T52" fmla="*/ 350 w 595"/>
                  <a:gd name="T53" fmla="*/ 261 h 332"/>
                  <a:gd name="T54" fmla="*/ 365 w 595"/>
                  <a:gd name="T55" fmla="*/ 116 h 332"/>
                  <a:gd name="T56" fmla="*/ 355 w 595"/>
                  <a:gd name="T57" fmla="*/ 149 h 332"/>
                  <a:gd name="T58" fmla="*/ 326 w 595"/>
                  <a:gd name="T59" fmla="*/ 214 h 332"/>
                  <a:gd name="T60" fmla="*/ 326 w 595"/>
                  <a:gd name="T61" fmla="*/ 179 h 332"/>
                  <a:gd name="T62" fmla="*/ 326 w 595"/>
                  <a:gd name="T63" fmla="*/ 121 h 332"/>
                  <a:gd name="T64" fmla="*/ 299 w 595"/>
                  <a:gd name="T65" fmla="*/ 183 h 332"/>
                  <a:gd name="T66" fmla="*/ 274 w 595"/>
                  <a:gd name="T67" fmla="*/ 197 h 332"/>
                  <a:gd name="T68" fmla="*/ 266 w 595"/>
                  <a:gd name="T69" fmla="*/ 151 h 332"/>
                  <a:gd name="T70" fmla="*/ 238 w 595"/>
                  <a:gd name="T71" fmla="*/ 193 h 332"/>
                  <a:gd name="T72" fmla="*/ 249 w 595"/>
                  <a:gd name="T73" fmla="*/ 129 h 332"/>
                  <a:gd name="T74" fmla="*/ 217 w 595"/>
                  <a:gd name="T75" fmla="*/ 144 h 332"/>
                  <a:gd name="T76" fmla="*/ 194 w 595"/>
                  <a:gd name="T77" fmla="*/ 164 h 332"/>
                  <a:gd name="T78" fmla="*/ 224 w 595"/>
                  <a:gd name="T79" fmla="*/ 65 h 332"/>
                  <a:gd name="T80" fmla="*/ 188 w 595"/>
                  <a:gd name="T81" fmla="*/ 106 h 332"/>
                  <a:gd name="T82" fmla="*/ 155 w 595"/>
                  <a:gd name="T83" fmla="*/ 158 h 332"/>
                  <a:gd name="T84" fmla="*/ 168 w 595"/>
                  <a:gd name="T85" fmla="*/ 83 h 332"/>
                  <a:gd name="T86" fmla="*/ 133 w 595"/>
                  <a:gd name="T87" fmla="*/ 138 h 332"/>
                  <a:gd name="T88" fmla="*/ 144 w 595"/>
                  <a:gd name="T89" fmla="*/ 74 h 332"/>
                  <a:gd name="T90" fmla="*/ 125 w 595"/>
                  <a:gd name="T91" fmla="*/ 84 h 332"/>
                  <a:gd name="T92" fmla="*/ 99 w 595"/>
                  <a:gd name="T93" fmla="*/ 91 h 332"/>
                  <a:gd name="T94" fmla="*/ 101 w 595"/>
                  <a:gd name="T95" fmla="*/ 47 h 332"/>
                  <a:gd name="T96" fmla="*/ 80 w 595"/>
                  <a:gd name="T97" fmla="*/ 99 h 332"/>
                  <a:gd name="T98" fmla="*/ 58 w 595"/>
                  <a:gd name="T99" fmla="*/ 104 h 332"/>
                  <a:gd name="T100" fmla="*/ 54 w 595"/>
                  <a:gd name="T101" fmla="*/ 65 h 332"/>
                  <a:gd name="T102" fmla="*/ 25 w 595"/>
                  <a:gd name="T103" fmla="*/ 84 h 332"/>
                  <a:gd name="T104" fmla="*/ 20 w 595"/>
                  <a:gd name="T105" fmla="*/ 43 h 332"/>
                  <a:gd name="T106" fmla="*/ 4 w 595"/>
                  <a:gd name="T107" fmla="*/ 62 h 332"/>
                  <a:gd name="T108" fmla="*/ 3 w 595"/>
                  <a:gd name="T109" fmla="*/ 21 h 332"/>
                  <a:gd name="T110" fmla="*/ 98 w 595"/>
                  <a:gd name="T111" fmla="*/ 5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95" h="332">
                    <a:moveTo>
                      <a:pt x="133" y="5"/>
                    </a:moveTo>
                    <a:lnTo>
                      <a:pt x="145" y="8"/>
                    </a:lnTo>
                    <a:lnTo>
                      <a:pt x="158" y="12"/>
                    </a:lnTo>
                    <a:lnTo>
                      <a:pt x="171" y="15"/>
                    </a:lnTo>
                    <a:lnTo>
                      <a:pt x="183" y="19"/>
                    </a:lnTo>
                    <a:lnTo>
                      <a:pt x="197" y="22"/>
                    </a:lnTo>
                    <a:lnTo>
                      <a:pt x="210" y="25"/>
                    </a:lnTo>
                    <a:lnTo>
                      <a:pt x="223" y="29"/>
                    </a:lnTo>
                    <a:lnTo>
                      <a:pt x="235" y="32"/>
                    </a:lnTo>
                    <a:lnTo>
                      <a:pt x="248" y="37"/>
                    </a:lnTo>
                    <a:lnTo>
                      <a:pt x="261" y="40"/>
                    </a:lnTo>
                    <a:lnTo>
                      <a:pt x="273" y="45"/>
                    </a:lnTo>
                    <a:lnTo>
                      <a:pt x="285" y="50"/>
                    </a:lnTo>
                    <a:lnTo>
                      <a:pt x="297" y="53"/>
                    </a:lnTo>
                    <a:lnTo>
                      <a:pt x="309" y="58"/>
                    </a:lnTo>
                    <a:lnTo>
                      <a:pt x="322" y="63"/>
                    </a:lnTo>
                    <a:lnTo>
                      <a:pt x="333" y="68"/>
                    </a:lnTo>
                    <a:lnTo>
                      <a:pt x="353" y="70"/>
                    </a:lnTo>
                    <a:lnTo>
                      <a:pt x="370" y="75"/>
                    </a:lnTo>
                    <a:lnTo>
                      <a:pt x="388" y="82"/>
                    </a:lnTo>
                    <a:lnTo>
                      <a:pt x="405" y="90"/>
                    </a:lnTo>
                    <a:lnTo>
                      <a:pt x="422" y="98"/>
                    </a:lnTo>
                    <a:lnTo>
                      <a:pt x="439" y="105"/>
                    </a:lnTo>
                    <a:lnTo>
                      <a:pt x="456" y="111"/>
                    </a:lnTo>
                    <a:lnTo>
                      <a:pt x="475" y="114"/>
                    </a:lnTo>
                    <a:lnTo>
                      <a:pt x="484" y="116"/>
                    </a:lnTo>
                    <a:lnTo>
                      <a:pt x="494" y="118"/>
                    </a:lnTo>
                    <a:lnTo>
                      <a:pt x="505" y="118"/>
                    </a:lnTo>
                    <a:lnTo>
                      <a:pt x="515" y="118"/>
                    </a:lnTo>
                    <a:lnTo>
                      <a:pt x="525" y="119"/>
                    </a:lnTo>
                    <a:lnTo>
                      <a:pt x="534" y="121"/>
                    </a:lnTo>
                    <a:lnTo>
                      <a:pt x="540" y="127"/>
                    </a:lnTo>
                    <a:lnTo>
                      <a:pt x="545" y="135"/>
                    </a:lnTo>
                    <a:lnTo>
                      <a:pt x="552" y="143"/>
                    </a:lnTo>
                    <a:lnTo>
                      <a:pt x="552" y="152"/>
                    </a:lnTo>
                    <a:lnTo>
                      <a:pt x="552" y="161"/>
                    </a:lnTo>
                    <a:lnTo>
                      <a:pt x="558" y="170"/>
                    </a:lnTo>
                    <a:lnTo>
                      <a:pt x="560" y="159"/>
                    </a:lnTo>
                    <a:lnTo>
                      <a:pt x="559" y="149"/>
                    </a:lnTo>
                    <a:lnTo>
                      <a:pt x="557" y="140"/>
                    </a:lnTo>
                    <a:lnTo>
                      <a:pt x="555" y="129"/>
                    </a:lnTo>
                    <a:lnTo>
                      <a:pt x="567" y="131"/>
                    </a:lnTo>
                    <a:lnTo>
                      <a:pt x="575" y="137"/>
                    </a:lnTo>
                    <a:lnTo>
                      <a:pt x="581" y="145"/>
                    </a:lnTo>
                    <a:lnTo>
                      <a:pt x="584" y="155"/>
                    </a:lnTo>
                    <a:lnTo>
                      <a:pt x="586" y="165"/>
                    </a:lnTo>
                    <a:lnTo>
                      <a:pt x="588" y="176"/>
                    </a:lnTo>
                    <a:lnTo>
                      <a:pt x="590" y="187"/>
                    </a:lnTo>
                    <a:lnTo>
                      <a:pt x="593" y="197"/>
                    </a:lnTo>
                    <a:lnTo>
                      <a:pt x="593" y="199"/>
                    </a:lnTo>
                    <a:lnTo>
                      <a:pt x="592" y="203"/>
                    </a:lnTo>
                    <a:lnTo>
                      <a:pt x="593" y="206"/>
                    </a:lnTo>
                    <a:lnTo>
                      <a:pt x="595" y="209"/>
                    </a:lnTo>
                    <a:lnTo>
                      <a:pt x="589" y="213"/>
                    </a:lnTo>
                    <a:lnTo>
                      <a:pt x="589" y="243"/>
                    </a:lnTo>
                    <a:lnTo>
                      <a:pt x="582" y="272"/>
                    </a:lnTo>
                    <a:lnTo>
                      <a:pt x="572" y="300"/>
                    </a:lnTo>
                    <a:lnTo>
                      <a:pt x="563" y="327"/>
                    </a:lnTo>
                    <a:lnTo>
                      <a:pt x="561" y="329"/>
                    </a:lnTo>
                    <a:lnTo>
                      <a:pt x="560" y="331"/>
                    </a:lnTo>
                    <a:lnTo>
                      <a:pt x="558" y="332"/>
                    </a:lnTo>
                    <a:lnTo>
                      <a:pt x="554" y="332"/>
                    </a:lnTo>
                    <a:lnTo>
                      <a:pt x="557" y="299"/>
                    </a:lnTo>
                    <a:lnTo>
                      <a:pt x="560" y="263"/>
                    </a:lnTo>
                    <a:lnTo>
                      <a:pt x="562" y="227"/>
                    </a:lnTo>
                    <a:lnTo>
                      <a:pt x="561" y="193"/>
                    </a:lnTo>
                    <a:lnTo>
                      <a:pt x="560" y="193"/>
                    </a:lnTo>
                    <a:lnTo>
                      <a:pt x="560" y="193"/>
                    </a:lnTo>
                    <a:lnTo>
                      <a:pt x="559" y="193"/>
                    </a:lnTo>
                    <a:lnTo>
                      <a:pt x="558" y="191"/>
                    </a:lnTo>
                    <a:lnTo>
                      <a:pt x="551" y="205"/>
                    </a:lnTo>
                    <a:lnTo>
                      <a:pt x="548" y="221"/>
                    </a:lnTo>
                    <a:lnTo>
                      <a:pt x="546" y="236"/>
                    </a:lnTo>
                    <a:lnTo>
                      <a:pt x="540" y="251"/>
                    </a:lnTo>
                    <a:lnTo>
                      <a:pt x="540" y="259"/>
                    </a:lnTo>
                    <a:lnTo>
                      <a:pt x="539" y="269"/>
                    </a:lnTo>
                    <a:lnTo>
                      <a:pt x="536" y="277"/>
                    </a:lnTo>
                    <a:lnTo>
                      <a:pt x="531" y="284"/>
                    </a:lnTo>
                    <a:lnTo>
                      <a:pt x="532" y="286"/>
                    </a:lnTo>
                    <a:lnTo>
                      <a:pt x="524" y="292"/>
                    </a:lnTo>
                    <a:lnTo>
                      <a:pt x="519" y="300"/>
                    </a:lnTo>
                    <a:lnTo>
                      <a:pt x="514" y="309"/>
                    </a:lnTo>
                    <a:lnTo>
                      <a:pt x="507" y="317"/>
                    </a:lnTo>
                    <a:lnTo>
                      <a:pt x="514" y="282"/>
                    </a:lnTo>
                    <a:lnTo>
                      <a:pt x="519" y="250"/>
                    </a:lnTo>
                    <a:lnTo>
                      <a:pt x="519" y="217"/>
                    </a:lnTo>
                    <a:lnTo>
                      <a:pt x="512" y="183"/>
                    </a:lnTo>
                    <a:lnTo>
                      <a:pt x="509" y="201"/>
                    </a:lnTo>
                    <a:lnTo>
                      <a:pt x="506" y="218"/>
                    </a:lnTo>
                    <a:lnTo>
                      <a:pt x="502" y="235"/>
                    </a:lnTo>
                    <a:lnTo>
                      <a:pt x="498" y="252"/>
                    </a:lnTo>
                    <a:lnTo>
                      <a:pt x="492" y="269"/>
                    </a:lnTo>
                    <a:lnTo>
                      <a:pt x="485" y="285"/>
                    </a:lnTo>
                    <a:lnTo>
                      <a:pt x="478" y="300"/>
                    </a:lnTo>
                    <a:lnTo>
                      <a:pt x="469" y="315"/>
                    </a:lnTo>
                    <a:lnTo>
                      <a:pt x="463" y="315"/>
                    </a:lnTo>
                    <a:lnTo>
                      <a:pt x="467" y="301"/>
                    </a:lnTo>
                    <a:lnTo>
                      <a:pt x="471" y="288"/>
                    </a:lnTo>
                    <a:lnTo>
                      <a:pt x="474" y="276"/>
                    </a:lnTo>
                    <a:lnTo>
                      <a:pt x="472" y="261"/>
                    </a:lnTo>
                    <a:lnTo>
                      <a:pt x="474" y="238"/>
                    </a:lnTo>
                    <a:lnTo>
                      <a:pt x="476" y="216"/>
                    </a:lnTo>
                    <a:lnTo>
                      <a:pt x="477" y="195"/>
                    </a:lnTo>
                    <a:lnTo>
                      <a:pt x="475" y="175"/>
                    </a:lnTo>
                    <a:lnTo>
                      <a:pt x="469" y="183"/>
                    </a:lnTo>
                    <a:lnTo>
                      <a:pt x="468" y="193"/>
                    </a:lnTo>
                    <a:lnTo>
                      <a:pt x="467" y="203"/>
                    </a:lnTo>
                    <a:lnTo>
                      <a:pt x="464" y="212"/>
                    </a:lnTo>
                    <a:lnTo>
                      <a:pt x="462" y="225"/>
                    </a:lnTo>
                    <a:lnTo>
                      <a:pt x="460" y="236"/>
                    </a:lnTo>
                    <a:lnTo>
                      <a:pt x="456" y="248"/>
                    </a:lnTo>
                    <a:lnTo>
                      <a:pt x="452" y="259"/>
                    </a:lnTo>
                    <a:lnTo>
                      <a:pt x="446" y="270"/>
                    </a:lnTo>
                    <a:lnTo>
                      <a:pt x="439" y="280"/>
                    </a:lnTo>
                    <a:lnTo>
                      <a:pt x="432" y="289"/>
                    </a:lnTo>
                    <a:lnTo>
                      <a:pt x="423" y="297"/>
                    </a:lnTo>
                    <a:lnTo>
                      <a:pt x="424" y="284"/>
                    </a:lnTo>
                    <a:lnTo>
                      <a:pt x="426" y="271"/>
                    </a:lnTo>
                    <a:lnTo>
                      <a:pt x="430" y="258"/>
                    </a:lnTo>
                    <a:lnTo>
                      <a:pt x="436" y="246"/>
                    </a:lnTo>
                    <a:lnTo>
                      <a:pt x="434" y="243"/>
                    </a:lnTo>
                    <a:lnTo>
                      <a:pt x="437" y="231"/>
                    </a:lnTo>
                    <a:lnTo>
                      <a:pt x="439" y="214"/>
                    </a:lnTo>
                    <a:lnTo>
                      <a:pt x="440" y="198"/>
                    </a:lnTo>
                    <a:lnTo>
                      <a:pt x="440" y="183"/>
                    </a:lnTo>
                    <a:lnTo>
                      <a:pt x="433" y="190"/>
                    </a:lnTo>
                    <a:lnTo>
                      <a:pt x="430" y="201"/>
                    </a:lnTo>
                    <a:lnTo>
                      <a:pt x="428" y="211"/>
                    </a:lnTo>
                    <a:lnTo>
                      <a:pt x="426" y="221"/>
                    </a:lnTo>
                    <a:lnTo>
                      <a:pt x="422" y="229"/>
                    </a:lnTo>
                    <a:lnTo>
                      <a:pt x="418" y="239"/>
                    </a:lnTo>
                    <a:lnTo>
                      <a:pt x="415" y="250"/>
                    </a:lnTo>
                    <a:lnTo>
                      <a:pt x="409" y="259"/>
                    </a:lnTo>
                    <a:lnTo>
                      <a:pt x="403" y="266"/>
                    </a:lnTo>
                    <a:lnTo>
                      <a:pt x="400" y="273"/>
                    </a:lnTo>
                    <a:lnTo>
                      <a:pt x="395" y="279"/>
                    </a:lnTo>
                    <a:lnTo>
                      <a:pt x="387" y="278"/>
                    </a:lnTo>
                    <a:lnTo>
                      <a:pt x="398" y="249"/>
                    </a:lnTo>
                    <a:lnTo>
                      <a:pt x="406" y="219"/>
                    </a:lnTo>
                    <a:lnTo>
                      <a:pt x="410" y="189"/>
                    </a:lnTo>
                    <a:lnTo>
                      <a:pt x="416" y="160"/>
                    </a:lnTo>
                    <a:lnTo>
                      <a:pt x="416" y="145"/>
                    </a:lnTo>
                    <a:lnTo>
                      <a:pt x="417" y="130"/>
                    </a:lnTo>
                    <a:lnTo>
                      <a:pt x="415" y="116"/>
                    </a:lnTo>
                    <a:lnTo>
                      <a:pt x="407" y="106"/>
                    </a:lnTo>
                    <a:lnTo>
                      <a:pt x="399" y="121"/>
                    </a:lnTo>
                    <a:lnTo>
                      <a:pt x="396" y="141"/>
                    </a:lnTo>
                    <a:lnTo>
                      <a:pt x="395" y="160"/>
                    </a:lnTo>
                    <a:lnTo>
                      <a:pt x="392" y="179"/>
                    </a:lnTo>
                    <a:lnTo>
                      <a:pt x="387" y="183"/>
                    </a:lnTo>
                    <a:lnTo>
                      <a:pt x="387" y="188"/>
                    </a:lnTo>
                    <a:lnTo>
                      <a:pt x="387" y="193"/>
                    </a:lnTo>
                    <a:lnTo>
                      <a:pt x="386" y="197"/>
                    </a:lnTo>
                    <a:lnTo>
                      <a:pt x="379" y="210"/>
                    </a:lnTo>
                    <a:lnTo>
                      <a:pt x="373" y="224"/>
                    </a:lnTo>
                    <a:lnTo>
                      <a:pt x="367" y="236"/>
                    </a:lnTo>
                    <a:lnTo>
                      <a:pt x="356" y="247"/>
                    </a:lnTo>
                    <a:lnTo>
                      <a:pt x="358" y="250"/>
                    </a:lnTo>
                    <a:lnTo>
                      <a:pt x="357" y="251"/>
                    </a:lnTo>
                    <a:lnTo>
                      <a:pt x="355" y="254"/>
                    </a:lnTo>
                    <a:lnTo>
                      <a:pt x="355" y="257"/>
                    </a:lnTo>
                    <a:lnTo>
                      <a:pt x="350" y="261"/>
                    </a:lnTo>
                    <a:lnTo>
                      <a:pt x="357" y="226"/>
                    </a:lnTo>
                    <a:lnTo>
                      <a:pt x="367" y="191"/>
                    </a:lnTo>
                    <a:lnTo>
                      <a:pt x="371" y="156"/>
                    </a:lnTo>
                    <a:lnTo>
                      <a:pt x="368" y="120"/>
                    </a:lnTo>
                    <a:lnTo>
                      <a:pt x="367" y="118"/>
                    </a:lnTo>
                    <a:lnTo>
                      <a:pt x="365" y="116"/>
                    </a:lnTo>
                    <a:lnTo>
                      <a:pt x="364" y="115"/>
                    </a:lnTo>
                    <a:lnTo>
                      <a:pt x="362" y="115"/>
                    </a:lnTo>
                    <a:lnTo>
                      <a:pt x="358" y="122"/>
                    </a:lnTo>
                    <a:lnTo>
                      <a:pt x="357" y="131"/>
                    </a:lnTo>
                    <a:lnTo>
                      <a:pt x="356" y="140"/>
                    </a:lnTo>
                    <a:lnTo>
                      <a:pt x="355" y="149"/>
                    </a:lnTo>
                    <a:lnTo>
                      <a:pt x="353" y="161"/>
                    </a:lnTo>
                    <a:lnTo>
                      <a:pt x="348" y="173"/>
                    </a:lnTo>
                    <a:lnTo>
                      <a:pt x="344" y="183"/>
                    </a:lnTo>
                    <a:lnTo>
                      <a:pt x="338" y="194"/>
                    </a:lnTo>
                    <a:lnTo>
                      <a:pt x="332" y="204"/>
                    </a:lnTo>
                    <a:lnTo>
                      <a:pt x="326" y="214"/>
                    </a:lnTo>
                    <a:lnTo>
                      <a:pt x="322" y="226"/>
                    </a:lnTo>
                    <a:lnTo>
                      <a:pt x="318" y="238"/>
                    </a:lnTo>
                    <a:lnTo>
                      <a:pt x="315" y="224"/>
                    </a:lnTo>
                    <a:lnTo>
                      <a:pt x="316" y="208"/>
                    </a:lnTo>
                    <a:lnTo>
                      <a:pt x="319" y="193"/>
                    </a:lnTo>
                    <a:lnTo>
                      <a:pt x="326" y="179"/>
                    </a:lnTo>
                    <a:lnTo>
                      <a:pt x="326" y="166"/>
                    </a:lnTo>
                    <a:lnTo>
                      <a:pt x="329" y="153"/>
                    </a:lnTo>
                    <a:lnTo>
                      <a:pt x="331" y="142"/>
                    </a:lnTo>
                    <a:lnTo>
                      <a:pt x="333" y="129"/>
                    </a:lnTo>
                    <a:lnTo>
                      <a:pt x="329" y="126"/>
                    </a:lnTo>
                    <a:lnTo>
                      <a:pt x="326" y="121"/>
                    </a:lnTo>
                    <a:lnTo>
                      <a:pt x="325" y="115"/>
                    </a:lnTo>
                    <a:lnTo>
                      <a:pt x="324" y="110"/>
                    </a:lnTo>
                    <a:lnTo>
                      <a:pt x="316" y="127"/>
                    </a:lnTo>
                    <a:lnTo>
                      <a:pt x="311" y="146"/>
                    </a:lnTo>
                    <a:lnTo>
                      <a:pt x="307" y="166"/>
                    </a:lnTo>
                    <a:lnTo>
                      <a:pt x="299" y="183"/>
                    </a:lnTo>
                    <a:lnTo>
                      <a:pt x="293" y="194"/>
                    </a:lnTo>
                    <a:lnTo>
                      <a:pt x="287" y="206"/>
                    </a:lnTo>
                    <a:lnTo>
                      <a:pt x="281" y="218"/>
                    </a:lnTo>
                    <a:lnTo>
                      <a:pt x="271" y="226"/>
                    </a:lnTo>
                    <a:lnTo>
                      <a:pt x="268" y="221"/>
                    </a:lnTo>
                    <a:lnTo>
                      <a:pt x="274" y="197"/>
                    </a:lnTo>
                    <a:lnTo>
                      <a:pt x="282" y="174"/>
                    </a:lnTo>
                    <a:lnTo>
                      <a:pt x="286" y="151"/>
                    </a:lnTo>
                    <a:lnTo>
                      <a:pt x="281" y="127"/>
                    </a:lnTo>
                    <a:lnTo>
                      <a:pt x="276" y="135"/>
                    </a:lnTo>
                    <a:lnTo>
                      <a:pt x="271" y="143"/>
                    </a:lnTo>
                    <a:lnTo>
                      <a:pt x="266" y="151"/>
                    </a:lnTo>
                    <a:lnTo>
                      <a:pt x="262" y="159"/>
                    </a:lnTo>
                    <a:lnTo>
                      <a:pt x="257" y="168"/>
                    </a:lnTo>
                    <a:lnTo>
                      <a:pt x="254" y="176"/>
                    </a:lnTo>
                    <a:lnTo>
                      <a:pt x="249" y="184"/>
                    </a:lnTo>
                    <a:lnTo>
                      <a:pt x="244" y="193"/>
                    </a:lnTo>
                    <a:lnTo>
                      <a:pt x="238" y="193"/>
                    </a:lnTo>
                    <a:lnTo>
                      <a:pt x="236" y="198"/>
                    </a:lnTo>
                    <a:lnTo>
                      <a:pt x="235" y="203"/>
                    </a:lnTo>
                    <a:lnTo>
                      <a:pt x="230" y="203"/>
                    </a:lnTo>
                    <a:lnTo>
                      <a:pt x="236" y="180"/>
                    </a:lnTo>
                    <a:lnTo>
                      <a:pt x="243" y="155"/>
                    </a:lnTo>
                    <a:lnTo>
                      <a:pt x="249" y="129"/>
                    </a:lnTo>
                    <a:lnTo>
                      <a:pt x="254" y="104"/>
                    </a:lnTo>
                    <a:lnTo>
                      <a:pt x="249" y="98"/>
                    </a:lnTo>
                    <a:lnTo>
                      <a:pt x="241" y="110"/>
                    </a:lnTo>
                    <a:lnTo>
                      <a:pt x="233" y="122"/>
                    </a:lnTo>
                    <a:lnTo>
                      <a:pt x="225" y="134"/>
                    </a:lnTo>
                    <a:lnTo>
                      <a:pt x="217" y="144"/>
                    </a:lnTo>
                    <a:lnTo>
                      <a:pt x="215" y="156"/>
                    </a:lnTo>
                    <a:lnTo>
                      <a:pt x="209" y="165"/>
                    </a:lnTo>
                    <a:lnTo>
                      <a:pt x="202" y="173"/>
                    </a:lnTo>
                    <a:lnTo>
                      <a:pt x="196" y="183"/>
                    </a:lnTo>
                    <a:lnTo>
                      <a:pt x="188" y="179"/>
                    </a:lnTo>
                    <a:lnTo>
                      <a:pt x="194" y="164"/>
                    </a:lnTo>
                    <a:lnTo>
                      <a:pt x="201" y="148"/>
                    </a:lnTo>
                    <a:lnTo>
                      <a:pt x="208" y="131"/>
                    </a:lnTo>
                    <a:lnTo>
                      <a:pt x="215" y="114"/>
                    </a:lnTo>
                    <a:lnTo>
                      <a:pt x="220" y="98"/>
                    </a:lnTo>
                    <a:lnTo>
                      <a:pt x="224" y="81"/>
                    </a:lnTo>
                    <a:lnTo>
                      <a:pt x="224" y="65"/>
                    </a:lnTo>
                    <a:lnTo>
                      <a:pt x="221" y="47"/>
                    </a:lnTo>
                    <a:lnTo>
                      <a:pt x="211" y="40"/>
                    </a:lnTo>
                    <a:lnTo>
                      <a:pt x="204" y="58"/>
                    </a:lnTo>
                    <a:lnTo>
                      <a:pt x="202" y="77"/>
                    </a:lnTo>
                    <a:lnTo>
                      <a:pt x="198" y="95"/>
                    </a:lnTo>
                    <a:lnTo>
                      <a:pt x="188" y="106"/>
                    </a:lnTo>
                    <a:lnTo>
                      <a:pt x="190" y="107"/>
                    </a:lnTo>
                    <a:lnTo>
                      <a:pt x="186" y="122"/>
                    </a:lnTo>
                    <a:lnTo>
                      <a:pt x="180" y="138"/>
                    </a:lnTo>
                    <a:lnTo>
                      <a:pt x="172" y="152"/>
                    </a:lnTo>
                    <a:lnTo>
                      <a:pt x="159" y="163"/>
                    </a:lnTo>
                    <a:lnTo>
                      <a:pt x="155" y="158"/>
                    </a:lnTo>
                    <a:lnTo>
                      <a:pt x="165" y="134"/>
                    </a:lnTo>
                    <a:lnTo>
                      <a:pt x="175" y="111"/>
                    </a:lnTo>
                    <a:lnTo>
                      <a:pt x="182" y="89"/>
                    </a:lnTo>
                    <a:lnTo>
                      <a:pt x="182" y="65"/>
                    </a:lnTo>
                    <a:lnTo>
                      <a:pt x="175" y="74"/>
                    </a:lnTo>
                    <a:lnTo>
                      <a:pt x="168" y="83"/>
                    </a:lnTo>
                    <a:lnTo>
                      <a:pt x="164" y="92"/>
                    </a:lnTo>
                    <a:lnTo>
                      <a:pt x="158" y="103"/>
                    </a:lnTo>
                    <a:lnTo>
                      <a:pt x="154" y="112"/>
                    </a:lnTo>
                    <a:lnTo>
                      <a:pt x="148" y="121"/>
                    </a:lnTo>
                    <a:lnTo>
                      <a:pt x="141" y="130"/>
                    </a:lnTo>
                    <a:lnTo>
                      <a:pt x="133" y="138"/>
                    </a:lnTo>
                    <a:lnTo>
                      <a:pt x="134" y="130"/>
                    </a:lnTo>
                    <a:lnTo>
                      <a:pt x="135" y="120"/>
                    </a:lnTo>
                    <a:lnTo>
                      <a:pt x="137" y="111"/>
                    </a:lnTo>
                    <a:lnTo>
                      <a:pt x="140" y="102"/>
                    </a:lnTo>
                    <a:lnTo>
                      <a:pt x="141" y="88"/>
                    </a:lnTo>
                    <a:lnTo>
                      <a:pt x="144" y="74"/>
                    </a:lnTo>
                    <a:lnTo>
                      <a:pt x="145" y="61"/>
                    </a:lnTo>
                    <a:lnTo>
                      <a:pt x="142" y="48"/>
                    </a:lnTo>
                    <a:lnTo>
                      <a:pt x="137" y="58"/>
                    </a:lnTo>
                    <a:lnTo>
                      <a:pt x="134" y="67"/>
                    </a:lnTo>
                    <a:lnTo>
                      <a:pt x="129" y="75"/>
                    </a:lnTo>
                    <a:lnTo>
                      <a:pt x="125" y="84"/>
                    </a:lnTo>
                    <a:lnTo>
                      <a:pt x="120" y="92"/>
                    </a:lnTo>
                    <a:lnTo>
                      <a:pt x="114" y="100"/>
                    </a:lnTo>
                    <a:lnTo>
                      <a:pt x="109" y="108"/>
                    </a:lnTo>
                    <a:lnTo>
                      <a:pt x="103" y="116"/>
                    </a:lnTo>
                    <a:lnTo>
                      <a:pt x="97" y="105"/>
                    </a:lnTo>
                    <a:lnTo>
                      <a:pt x="99" y="91"/>
                    </a:lnTo>
                    <a:lnTo>
                      <a:pt x="104" y="76"/>
                    </a:lnTo>
                    <a:lnTo>
                      <a:pt x="106" y="62"/>
                    </a:lnTo>
                    <a:lnTo>
                      <a:pt x="105" y="59"/>
                    </a:lnTo>
                    <a:lnTo>
                      <a:pt x="104" y="54"/>
                    </a:lnTo>
                    <a:lnTo>
                      <a:pt x="103" y="51"/>
                    </a:lnTo>
                    <a:lnTo>
                      <a:pt x="101" y="47"/>
                    </a:lnTo>
                    <a:lnTo>
                      <a:pt x="98" y="58"/>
                    </a:lnTo>
                    <a:lnTo>
                      <a:pt x="95" y="69"/>
                    </a:lnTo>
                    <a:lnTo>
                      <a:pt x="90" y="78"/>
                    </a:lnTo>
                    <a:lnTo>
                      <a:pt x="82" y="88"/>
                    </a:lnTo>
                    <a:lnTo>
                      <a:pt x="83" y="95"/>
                    </a:lnTo>
                    <a:lnTo>
                      <a:pt x="80" y="99"/>
                    </a:lnTo>
                    <a:lnTo>
                      <a:pt x="74" y="103"/>
                    </a:lnTo>
                    <a:lnTo>
                      <a:pt x="71" y="107"/>
                    </a:lnTo>
                    <a:lnTo>
                      <a:pt x="67" y="106"/>
                    </a:lnTo>
                    <a:lnTo>
                      <a:pt x="65" y="105"/>
                    </a:lnTo>
                    <a:lnTo>
                      <a:pt x="61" y="105"/>
                    </a:lnTo>
                    <a:lnTo>
                      <a:pt x="58" y="104"/>
                    </a:lnTo>
                    <a:lnTo>
                      <a:pt x="61" y="92"/>
                    </a:lnTo>
                    <a:lnTo>
                      <a:pt x="65" y="80"/>
                    </a:lnTo>
                    <a:lnTo>
                      <a:pt x="67" y="67"/>
                    </a:lnTo>
                    <a:lnTo>
                      <a:pt x="66" y="57"/>
                    </a:lnTo>
                    <a:lnTo>
                      <a:pt x="60" y="54"/>
                    </a:lnTo>
                    <a:lnTo>
                      <a:pt x="54" y="65"/>
                    </a:lnTo>
                    <a:lnTo>
                      <a:pt x="50" y="76"/>
                    </a:lnTo>
                    <a:lnTo>
                      <a:pt x="43" y="85"/>
                    </a:lnTo>
                    <a:lnTo>
                      <a:pt x="31" y="90"/>
                    </a:lnTo>
                    <a:lnTo>
                      <a:pt x="29" y="89"/>
                    </a:lnTo>
                    <a:lnTo>
                      <a:pt x="27" y="87"/>
                    </a:lnTo>
                    <a:lnTo>
                      <a:pt x="25" y="84"/>
                    </a:lnTo>
                    <a:lnTo>
                      <a:pt x="22" y="82"/>
                    </a:lnTo>
                    <a:lnTo>
                      <a:pt x="22" y="72"/>
                    </a:lnTo>
                    <a:lnTo>
                      <a:pt x="22" y="61"/>
                    </a:lnTo>
                    <a:lnTo>
                      <a:pt x="25" y="51"/>
                    </a:lnTo>
                    <a:lnTo>
                      <a:pt x="28" y="40"/>
                    </a:lnTo>
                    <a:lnTo>
                      <a:pt x="20" y="43"/>
                    </a:lnTo>
                    <a:lnTo>
                      <a:pt x="15" y="51"/>
                    </a:lnTo>
                    <a:lnTo>
                      <a:pt x="12" y="61"/>
                    </a:lnTo>
                    <a:lnTo>
                      <a:pt x="8" y="68"/>
                    </a:lnTo>
                    <a:lnTo>
                      <a:pt x="7" y="67"/>
                    </a:lnTo>
                    <a:lnTo>
                      <a:pt x="5" y="65"/>
                    </a:lnTo>
                    <a:lnTo>
                      <a:pt x="4" y="62"/>
                    </a:lnTo>
                    <a:lnTo>
                      <a:pt x="4" y="60"/>
                    </a:lnTo>
                    <a:lnTo>
                      <a:pt x="8" y="57"/>
                    </a:lnTo>
                    <a:lnTo>
                      <a:pt x="1" y="53"/>
                    </a:lnTo>
                    <a:lnTo>
                      <a:pt x="0" y="43"/>
                    </a:lnTo>
                    <a:lnTo>
                      <a:pt x="1" y="30"/>
                    </a:lnTo>
                    <a:lnTo>
                      <a:pt x="3" y="21"/>
                    </a:lnTo>
                    <a:lnTo>
                      <a:pt x="16" y="9"/>
                    </a:lnTo>
                    <a:lnTo>
                      <a:pt x="30" y="2"/>
                    </a:lnTo>
                    <a:lnTo>
                      <a:pt x="46" y="0"/>
                    </a:lnTo>
                    <a:lnTo>
                      <a:pt x="63" y="0"/>
                    </a:lnTo>
                    <a:lnTo>
                      <a:pt x="80" y="2"/>
                    </a:lnTo>
                    <a:lnTo>
                      <a:pt x="98" y="5"/>
                    </a:lnTo>
                    <a:lnTo>
                      <a:pt x="116" y="6"/>
                    </a:lnTo>
                    <a:lnTo>
                      <a:pt x="133" y="5"/>
                    </a:lnTo>
                    <a:close/>
                  </a:path>
                </a:pathLst>
              </a:custGeom>
              <a:solidFill>
                <a:srgbClr val="DDC6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86" name="Freeform 170"/>
              <p:cNvSpPr>
                <a:spLocks noChangeAspect="1"/>
              </p:cNvSpPr>
              <p:nvPr/>
            </p:nvSpPr>
            <p:spPr bwMode="auto">
              <a:xfrm>
                <a:off x="3325" y="2526"/>
                <a:ext cx="18" cy="46"/>
              </a:xfrm>
              <a:custGeom>
                <a:avLst/>
                <a:gdLst>
                  <a:gd name="T0" fmla="*/ 33 w 37"/>
                  <a:gd name="T1" fmla="*/ 35 h 91"/>
                  <a:gd name="T2" fmla="*/ 20 w 37"/>
                  <a:gd name="T3" fmla="*/ 48 h 91"/>
                  <a:gd name="T4" fmla="*/ 14 w 37"/>
                  <a:gd name="T5" fmla="*/ 63 h 91"/>
                  <a:gd name="T6" fmla="*/ 9 w 37"/>
                  <a:gd name="T7" fmla="*/ 79 h 91"/>
                  <a:gd name="T8" fmla="*/ 0 w 37"/>
                  <a:gd name="T9" fmla="*/ 91 h 91"/>
                  <a:gd name="T10" fmla="*/ 1 w 37"/>
                  <a:gd name="T11" fmla="*/ 74 h 91"/>
                  <a:gd name="T12" fmla="*/ 6 w 37"/>
                  <a:gd name="T13" fmla="*/ 56 h 91"/>
                  <a:gd name="T14" fmla="*/ 8 w 37"/>
                  <a:gd name="T15" fmla="*/ 38 h 91"/>
                  <a:gd name="T16" fmla="*/ 6 w 37"/>
                  <a:gd name="T17" fmla="*/ 21 h 91"/>
                  <a:gd name="T18" fmla="*/ 10 w 37"/>
                  <a:gd name="T19" fmla="*/ 0 h 91"/>
                  <a:gd name="T20" fmla="*/ 15 w 37"/>
                  <a:gd name="T21" fmla="*/ 4 h 91"/>
                  <a:gd name="T22" fmla="*/ 21 w 37"/>
                  <a:gd name="T23" fmla="*/ 6 h 91"/>
                  <a:gd name="T24" fmla="*/ 27 w 37"/>
                  <a:gd name="T25" fmla="*/ 9 h 91"/>
                  <a:gd name="T26" fmla="*/ 31 w 37"/>
                  <a:gd name="T27" fmla="*/ 13 h 91"/>
                  <a:gd name="T28" fmla="*/ 35 w 37"/>
                  <a:gd name="T29" fmla="*/ 16 h 91"/>
                  <a:gd name="T30" fmla="*/ 37 w 37"/>
                  <a:gd name="T31" fmla="*/ 22 h 91"/>
                  <a:gd name="T32" fmla="*/ 37 w 37"/>
                  <a:gd name="T33" fmla="*/ 28 h 91"/>
                  <a:gd name="T34" fmla="*/ 33 w 37"/>
                  <a:gd name="T35" fmla="*/ 3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91">
                    <a:moveTo>
                      <a:pt x="33" y="35"/>
                    </a:moveTo>
                    <a:lnTo>
                      <a:pt x="20" y="48"/>
                    </a:lnTo>
                    <a:lnTo>
                      <a:pt x="14" y="63"/>
                    </a:lnTo>
                    <a:lnTo>
                      <a:pt x="9" y="79"/>
                    </a:lnTo>
                    <a:lnTo>
                      <a:pt x="0" y="91"/>
                    </a:lnTo>
                    <a:lnTo>
                      <a:pt x="1" y="74"/>
                    </a:lnTo>
                    <a:lnTo>
                      <a:pt x="6" y="56"/>
                    </a:lnTo>
                    <a:lnTo>
                      <a:pt x="8" y="38"/>
                    </a:lnTo>
                    <a:lnTo>
                      <a:pt x="6" y="21"/>
                    </a:lnTo>
                    <a:lnTo>
                      <a:pt x="10" y="0"/>
                    </a:lnTo>
                    <a:lnTo>
                      <a:pt x="15" y="4"/>
                    </a:lnTo>
                    <a:lnTo>
                      <a:pt x="21" y="6"/>
                    </a:lnTo>
                    <a:lnTo>
                      <a:pt x="27" y="9"/>
                    </a:lnTo>
                    <a:lnTo>
                      <a:pt x="31" y="13"/>
                    </a:lnTo>
                    <a:lnTo>
                      <a:pt x="35" y="16"/>
                    </a:lnTo>
                    <a:lnTo>
                      <a:pt x="37" y="22"/>
                    </a:lnTo>
                    <a:lnTo>
                      <a:pt x="37" y="28"/>
                    </a:lnTo>
                    <a:lnTo>
                      <a:pt x="33"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87" name="Freeform 171"/>
              <p:cNvSpPr>
                <a:spLocks noChangeAspect="1"/>
              </p:cNvSpPr>
              <p:nvPr/>
            </p:nvSpPr>
            <p:spPr bwMode="auto">
              <a:xfrm>
                <a:off x="3348" y="2539"/>
                <a:ext cx="13" cy="40"/>
              </a:xfrm>
              <a:custGeom>
                <a:avLst/>
                <a:gdLst>
                  <a:gd name="T0" fmla="*/ 27 w 27"/>
                  <a:gd name="T1" fmla="*/ 11 h 79"/>
                  <a:gd name="T2" fmla="*/ 0 w 27"/>
                  <a:gd name="T3" fmla="*/ 79 h 79"/>
                  <a:gd name="T4" fmla="*/ 1 w 27"/>
                  <a:gd name="T5" fmla="*/ 62 h 79"/>
                  <a:gd name="T6" fmla="*/ 4 w 27"/>
                  <a:gd name="T7" fmla="*/ 41 h 79"/>
                  <a:gd name="T8" fmla="*/ 5 w 27"/>
                  <a:gd name="T9" fmla="*/ 20 h 79"/>
                  <a:gd name="T10" fmla="*/ 2 w 27"/>
                  <a:gd name="T11" fmla="*/ 0 h 79"/>
                  <a:gd name="T12" fmla="*/ 9 w 27"/>
                  <a:gd name="T13" fmla="*/ 3 h 79"/>
                  <a:gd name="T14" fmla="*/ 15 w 27"/>
                  <a:gd name="T15" fmla="*/ 8 h 79"/>
                  <a:gd name="T16" fmla="*/ 22 w 27"/>
                  <a:gd name="T17" fmla="*/ 11 h 79"/>
                  <a:gd name="T18" fmla="*/ 27 w 27"/>
                  <a:gd name="T19" fmla="*/ 1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79">
                    <a:moveTo>
                      <a:pt x="27" y="11"/>
                    </a:moveTo>
                    <a:lnTo>
                      <a:pt x="0" y="79"/>
                    </a:lnTo>
                    <a:lnTo>
                      <a:pt x="1" y="62"/>
                    </a:lnTo>
                    <a:lnTo>
                      <a:pt x="4" y="41"/>
                    </a:lnTo>
                    <a:lnTo>
                      <a:pt x="5" y="20"/>
                    </a:lnTo>
                    <a:lnTo>
                      <a:pt x="2" y="0"/>
                    </a:lnTo>
                    <a:lnTo>
                      <a:pt x="9" y="3"/>
                    </a:lnTo>
                    <a:lnTo>
                      <a:pt x="15" y="8"/>
                    </a:lnTo>
                    <a:lnTo>
                      <a:pt x="22" y="11"/>
                    </a:lnTo>
                    <a:lnTo>
                      <a:pt x="27"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88" name="Freeform 172"/>
              <p:cNvSpPr>
                <a:spLocks noChangeAspect="1"/>
              </p:cNvSpPr>
              <p:nvPr/>
            </p:nvSpPr>
            <p:spPr bwMode="auto">
              <a:xfrm>
                <a:off x="3364" y="2553"/>
                <a:ext cx="12" cy="35"/>
              </a:xfrm>
              <a:custGeom>
                <a:avLst/>
                <a:gdLst>
                  <a:gd name="T0" fmla="*/ 0 w 24"/>
                  <a:gd name="T1" fmla="*/ 71 h 71"/>
                  <a:gd name="T2" fmla="*/ 0 w 24"/>
                  <a:gd name="T3" fmla="*/ 52 h 71"/>
                  <a:gd name="T4" fmla="*/ 3 w 24"/>
                  <a:gd name="T5" fmla="*/ 35 h 71"/>
                  <a:gd name="T6" fmla="*/ 6 w 24"/>
                  <a:gd name="T7" fmla="*/ 19 h 71"/>
                  <a:gd name="T8" fmla="*/ 9 w 24"/>
                  <a:gd name="T9" fmla="*/ 3 h 71"/>
                  <a:gd name="T10" fmla="*/ 13 w 24"/>
                  <a:gd name="T11" fmla="*/ 0 h 71"/>
                  <a:gd name="T12" fmla="*/ 17 w 24"/>
                  <a:gd name="T13" fmla="*/ 0 h 71"/>
                  <a:gd name="T14" fmla="*/ 20 w 24"/>
                  <a:gd name="T15" fmla="*/ 4 h 71"/>
                  <a:gd name="T16" fmla="*/ 24 w 24"/>
                  <a:gd name="T17" fmla="*/ 8 h 71"/>
                  <a:gd name="T18" fmla="*/ 0 w 24"/>
                  <a:gd name="T19"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71">
                    <a:moveTo>
                      <a:pt x="0" y="71"/>
                    </a:moveTo>
                    <a:lnTo>
                      <a:pt x="0" y="52"/>
                    </a:lnTo>
                    <a:lnTo>
                      <a:pt x="3" y="35"/>
                    </a:lnTo>
                    <a:lnTo>
                      <a:pt x="6" y="19"/>
                    </a:lnTo>
                    <a:lnTo>
                      <a:pt x="9" y="3"/>
                    </a:lnTo>
                    <a:lnTo>
                      <a:pt x="13" y="0"/>
                    </a:lnTo>
                    <a:lnTo>
                      <a:pt x="17" y="0"/>
                    </a:lnTo>
                    <a:lnTo>
                      <a:pt x="20" y="4"/>
                    </a:lnTo>
                    <a:lnTo>
                      <a:pt x="24" y="8"/>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89" name="Freeform 173"/>
              <p:cNvSpPr>
                <a:spLocks noChangeAspect="1"/>
              </p:cNvSpPr>
              <p:nvPr/>
            </p:nvSpPr>
            <p:spPr bwMode="auto">
              <a:xfrm>
                <a:off x="2694" y="2569"/>
                <a:ext cx="6" cy="9"/>
              </a:xfrm>
              <a:custGeom>
                <a:avLst/>
                <a:gdLst>
                  <a:gd name="T0" fmla="*/ 13 w 13"/>
                  <a:gd name="T1" fmla="*/ 16 h 18"/>
                  <a:gd name="T2" fmla="*/ 10 w 13"/>
                  <a:gd name="T3" fmla="*/ 17 h 18"/>
                  <a:gd name="T4" fmla="*/ 9 w 13"/>
                  <a:gd name="T5" fmla="*/ 18 h 18"/>
                  <a:gd name="T6" fmla="*/ 7 w 13"/>
                  <a:gd name="T7" fmla="*/ 18 h 18"/>
                  <a:gd name="T8" fmla="*/ 5 w 13"/>
                  <a:gd name="T9" fmla="*/ 18 h 18"/>
                  <a:gd name="T10" fmla="*/ 1 w 13"/>
                  <a:gd name="T11" fmla="*/ 13 h 18"/>
                  <a:gd name="T12" fmla="*/ 0 w 13"/>
                  <a:gd name="T13" fmla="*/ 9 h 18"/>
                  <a:gd name="T14" fmla="*/ 1 w 13"/>
                  <a:gd name="T15" fmla="*/ 3 h 18"/>
                  <a:gd name="T16" fmla="*/ 5 w 13"/>
                  <a:gd name="T17" fmla="*/ 0 h 18"/>
                  <a:gd name="T18" fmla="*/ 8 w 13"/>
                  <a:gd name="T19" fmla="*/ 3 h 18"/>
                  <a:gd name="T20" fmla="*/ 10 w 13"/>
                  <a:gd name="T21" fmla="*/ 6 h 18"/>
                  <a:gd name="T22" fmla="*/ 13 w 13"/>
                  <a:gd name="T23" fmla="*/ 11 h 18"/>
                  <a:gd name="T24" fmla="*/ 13 w 13"/>
                  <a:gd name="T25"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8">
                    <a:moveTo>
                      <a:pt x="13" y="16"/>
                    </a:moveTo>
                    <a:lnTo>
                      <a:pt x="10" y="17"/>
                    </a:lnTo>
                    <a:lnTo>
                      <a:pt x="9" y="18"/>
                    </a:lnTo>
                    <a:lnTo>
                      <a:pt x="7" y="18"/>
                    </a:lnTo>
                    <a:lnTo>
                      <a:pt x="5" y="18"/>
                    </a:lnTo>
                    <a:lnTo>
                      <a:pt x="1" y="13"/>
                    </a:lnTo>
                    <a:lnTo>
                      <a:pt x="0" y="9"/>
                    </a:lnTo>
                    <a:lnTo>
                      <a:pt x="1" y="3"/>
                    </a:lnTo>
                    <a:lnTo>
                      <a:pt x="5" y="0"/>
                    </a:lnTo>
                    <a:lnTo>
                      <a:pt x="8" y="3"/>
                    </a:lnTo>
                    <a:lnTo>
                      <a:pt x="10" y="6"/>
                    </a:lnTo>
                    <a:lnTo>
                      <a:pt x="13" y="11"/>
                    </a:lnTo>
                    <a:lnTo>
                      <a:pt x="13"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90" name="Freeform 174"/>
              <p:cNvSpPr>
                <a:spLocks noChangeAspect="1"/>
              </p:cNvSpPr>
              <p:nvPr/>
            </p:nvSpPr>
            <p:spPr bwMode="auto">
              <a:xfrm>
                <a:off x="2738" y="2584"/>
                <a:ext cx="20" cy="91"/>
              </a:xfrm>
              <a:custGeom>
                <a:avLst/>
                <a:gdLst>
                  <a:gd name="T0" fmla="*/ 31 w 40"/>
                  <a:gd name="T1" fmla="*/ 23 h 181"/>
                  <a:gd name="T2" fmla="*/ 35 w 40"/>
                  <a:gd name="T3" fmla="*/ 30 h 181"/>
                  <a:gd name="T4" fmla="*/ 39 w 40"/>
                  <a:gd name="T5" fmla="*/ 38 h 181"/>
                  <a:gd name="T6" fmla="*/ 40 w 40"/>
                  <a:gd name="T7" fmla="*/ 46 h 181"/>
                  <a:gd name="T8" fmla="*/ 34 w 40"/>
                  <a:gd name="T9" fmla="*/ 53 h 181"/>
                  <a:gd name="T10" fmla="*/ 35 w 40"/>
                  <a:gd name="T11" fmla="*/ 84 h 181"/>
                  <a:gd name="T12" fmla="*/ 31 w 40"/>
                  <a:gd name="T13" fmla="*/ 116 h 181"/>
                  <a:gd name="T14" fmla="*/ 21 w 40"/>
                  <a:gd name="T15" fmla="*/ 147 h 181"/>
                  <a:gd name="T16" fmla="*/ 9 w 40"/>
                  <a:gd name="T17" fmla="*/ 176 h 181"/>
                  <a:gd name="T18" fmla="*/ 0 w 40"/>
                  <a:gd name="T19" fmla="*/ 181 h 181"/>
                  <a:gd name="T20" fmla="*/ 8 w 40"/>
                  <a:gd name="T21" fmla="*/ 137 h 181"/>
                  <a:gd name="T22" fmla="*/ 12 w 40"/>
                  <a:gd name="T23" fmla="*/ 92 h 181"/>
                  <a:gd name="T24" fmla="*/ 13 w 40"/>
                  <a:gd name="T25" fmla="*/ 46 h 181"/>
                  <a:gd name="T26" fmla="*/ 9 w 40"/>
                  <a:gd name="T27" fmla="*/ 0 h 181"/>
                  <a:gd name="T28" fmla="*/ 17 w 40"/>
                  <a:gd name="T29" fmla="*/ 4 h 181"/>
                  <a:gd name="T30" fmla="*/ 25 w 40"/>
                  <a:gd name="T31" fmla="*/ 10 h 181"/>
                  <a:gd name="T32" fmla="*/ 31 w 40"/>
                  <a:gd name="T33" fmla="*/ 16 h 181"/>
                  <a:gd name="T34" fmla="*/ 31 w 40"/>
                  <a:gd name="T35" fmla="*/ 23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81">
                    <a:moveTo>
                      <a:pt x="31" y="23"/>
                    </a:moveTo>
                    <a:lnTo>
                      <a:pt x="35" y="30"/>
                    </a:lnTo>
                    <a:lnTo>
                      <a:pt x="39" y="38"/>
                    </a:lnTo>
                    <a:lnTo>
                      <a:pt x="40" y="46"/>
                    </a:lnTo>
                    <a:lnTo>
                      <a:pt x="34" y="53"/>
                    </a:lnTo>
                    <a:lnTo>
                      <a:pt x="35" y="84"/>
                    </a:lnTo>
                    <a:lnTo>
                      <a:pt x="31" y="116"/>
                    </a:lnTo>
                    <a:lnTo>
                      <a:pt x="21" y="147"/>
                    </a:lnTo>
                    <a:lnTo>
                      <a:pt x="9" y="176"/>
                    </a:lnTo>
                    <a:lnTo>
                      <a:pt x="0" y="181"/>
                    </a:lnTo>
                    <a:lnTo>
                      <a:pt x="8" y="137"/>
                    </a:lnTo>
                    <a:lnTo>
                      <a:pt x="12" y="92"/>
                    </a:lnTo>
                    <a:lnTo>
                      <a:pt x="13" y="46"/>
                    </a:lnTo>
                    <a:lnTo>
                      <a:pt x="9" y="0"/>
                    </a:lnTo>
                    <a:lnTo>
                      <a:pt x="17" y="4"/>
                    </a:lnTo>
                    <a:lnTo>
                      <a:pt x="25" y="10"/>
                    </a:lnTo>
                    <a:lnTo>
                      <a:pt x="31" y="16"/>
                    </a:lnTo>
                    <a:lnTo>
                      <a:pt x="31" y="23"/>
                    </a:lnTo>
                    <a:close/>
                  </a:path>
                </a:pathLst>
              </a:custGeom>
              <a:solidFill>
                <a:srgbClr val="DDC6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91" name="Freeform 175"/>
              <p:cNvSpPr>
                <a:spLocks noChangeAspect="1"/>
              </p:cNvSpPr>
              <p:nvPr/>
            </p:nvSpPr>
            <p:spPr bwMode="auto">
              <a:xfrm>
                <a:off x="2762" y="2601"/>
                <a:ext cx="14" cy="76"/>
              </a:xfrm>
              <a:custGeom>
                <a:avLst/>
                <a:gdLst>
                  <a:gd name="T0" fmla="*/ 28 w 28"/>
                  <a:gd name="T1" fmla="*/ 70 h 151"/>
                  <a:gd name="T2" fmla="*/ 23 w 28"/>
                  <a:gd name="T3" fmla="*/ 88 h 151"/>
                  <a:gd name="T4" fmla="*/ 18 w 28"/>
                  <a:gd name="T5" fmla="*/ 106 h 151"/>
                  <a:gd name="T6" fmla="*/ 13 w 28"/>
                  <a:gd name="T7" fmla="*/ 125 h 151"/>
                  <a:gd name="T8" fmla="*/ 2 w 28"/>
                  <a:gd name="T9" fmla="*/ 140 h 151"/>
                  <a:gd name="T10" fmla="*/ 0 w 28"/>
                  <a:gd name="T11" fmla="*/ 151 h 151"/>
                  <a:gd name="T12" fmla="*/ 5 w 28"/>
                  <a:gd name="T13" fmla="*/ 114 h 151"/>
                  <a:gd name="T14" fmla="*/ 7 w 28"/>
                  <a:gd name="T15" fmla="*/ 76 h 151"/>
                  <a:gd name="T16" fmla="*/ 6 w 28"/>
                  <a:gd name="T17" fmla="*/ 37 h 151"/>
                  <a:gd name="T18" fmla="*/ 6 w 28"/>
                  <a:gd name="T19" fmla="*/ 0 h 151"/>
                  <a:gd name="T20" fmla="*/ 15 w 28"/>
                  <a:gd name="T21" fmla="*/ 15 h 151"/>
                  <a:gd name="T22" fmla="*/ 21 w 28"/>
                  <a:gd name="T23" fmla="*/ 34 h 151"/>
                  <a:gd name="T24" fmla="*/ 24 w 28"/>
                  <a:gd name="T25" fmla="*/ 52 h 151"/>
                  <a:gd name="T26" fmla="*/ 28 w 28"/>
                  <a:gd name="T27" fmla="*/ 7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151">
                    <a:moveTo>
                      <a:pt x="28" y="70"/>
                    </a:moveTo>
                    <a:lnTo>
                      <a:pt x="23" y="88"/>
                    </a:lnTo>
                    <a:lnTo>
                      <a:pt x="18" y="106"/>
                    </a:lnTo>
                    <a:lnTo>
                      <a:pt x="13" y="125"/>
                    </a:lnTo>
                    <a:lnTo>
                      <a:pt x="2" y="140"/>
                    </a:lnTo>
                    <a:lnTo>
                      <a:pt x="0" y="151"/>
                    </a:lnTo>
                    <a:lnTo>
                      <a:pt x="5" y="114"/>
                    </a:lnTo>
                    <a:lnTo>
                      <a:pt x="7" y="76"/>
                    </a:lnTo>
                    <a:lnTo>
                      <a:pt x="6" y="37"/>
                    </a:lnTo>
                    <a:lnTo>
                      <a:pt x="6" y="0"/>
                    </a:lnTo>
                    <a:lnTo>
                      <a:pt x="15" y="15"/>
                    </a:lnTo>
                    <a:lnTo>
                      <a:pt x="21" y="34"/>
                    </a:lnTo>
                    <a:lnTo>
                      <a:pt x="24" y="52"/>
                    </a:lnTo>
                    <a:lnTo>
                      <a:pt x="28" y="70"/>
                    </a:lnTo>
                    <a:close/>
                  </a:path>
                </a:pathLst>
              </a:custGeom>
              <a:solidFill>
                <a:srgbClr val="DDC6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92" name="Freeform 176"/>
              <p:cNvSpPr>
                <a:spLocks noChangeAspect="1"/>
              </p:cNvSpPr>
              <p:nvPr/>
            </p:nvSpPr>
            <p:spPr bwMode="auto">
              <a:xfrm>
                <a:off x="3306" y="2747"/>
                <a:ext cx="54" cy="116"/>
              </a:xfrm>
              <a:custGeom>
                <a:avLst/>
                <a:gdLst>
                  <a:gd name="T0" fmla="*/ 107 w 107"/>
                  <a:gd name="T1" fmla="*/ 0 h 232"/>
                  <a:gd name="T2" fmla="*/ 104 w 107"/>
                  <a:gd name="T3" fmla="*/ 18 h 232"/>
                  <a:gd name="T4" fmla="*/ 98 w 107"/>
                  <a:gd name="T5" fmla="*/ 36 h 232"/>
                  <a:gd name="T6" fmla="*/ 92 w 107"/>
                  <a:gd name="T7" fmla="*/ 53 h 232"/>
                  <a:gd name="T8" fmla="*/ 85 w 107"/>
                  <a:gd name="T9" fmla="*/ 71 h 232"/>
                  <a:gd name="T10" fmla="*/ 78 w 107"/>
                  <a:gd name="T11" fmla="*/ 89 h 232"/>
                  <a:gd name="T12" fmla="*/ 72 w 107"/>
                  <a:gd name="T13" fmla="*/ 106 h 232"/>
                  <a:gd name="T14" fmla="*/ 65 w 107"/>
                  <a:gd name="T15" fmla="*/ 124 h 232"/>
                  <a:gd name="T16" fmla="*/ 59 w 107"/>
                  <a:gd name="T17" fmla="*/ 143 h 232"/>
                  <a:gd name="T18" fmla="*/ 57 w 107"/>
                  <a:gd name="T19" fmla="*/ 159 h 232"/>
                  <a:gd name="T20" fmla="*/ 51 w 107"/>
                  <a:gd name="T21" fmla="*/ 173 h 232"/>
                  <a:gd name="T22" fmla="*/ 45 w 107"/>
                  <a:gd name="T23" fmla="*/ 188 h 232"/>
                  <a:gd name="T24" fmla="*/ 42 w 107"/>
                  <a:gd name="T25" fmla="*/ 203 h 232"/>
                  <a:gd name="T26" fmla="*/ 37 w 107"/>
                  <a:gd name="T27" fmla="*/ 213 h 232"/>
                  <a:gd name="T28" fmla="*/ 32 w 107"/>
                  <a:gd name="T29" fmla="*/ 223 h 232"/>
                  <a:gd name="T30" fmla="*/ 26 w 107"/>
                  <a:gd name="T31" fmla="*/ 232 h 232"/>
                  <a:gd name="T32" fmla="*/ 15 w 107"/>
                  <a:gd name="T33" fmla="*/ 232 h 232"/>
                  <a:gd name="T34" fmla="*/ 17 w 107"/>
                  <a:gd name="T35" fmla="*/ 228 h 232"/>
                  <a:gd name="T36" fmla="*/ 17 w 107"/>
                  <a:gd name="T37" fmla="*/ 226 h 232"/>
                  <a:gd name="T38" fmla="*/ 15 w 107"/>
                  <a:gd name="T39" fmla="*/ 222 h 232"/>
                  <a:gd name="T40" fmla="*/ 13 w 107"/>
                  <a:gd name="T41" fmla="*/ 220 h 232"/>
                  <a:gd name="T42" fmla="*/ 9 w 107"/>
                  <a:gd name="T43" fmla="*/ 217 h 232"/>
                  <a:gd name="T44" fmla="*/ 7 w 107"/>
                  <a:gd name="T45" fmla="*/ 215 h 232"/>
                  <a:gd name="T46" fmla="*/ 4 w 107"/>
                  <a:gd name="T47" fmla="*/ 214 h 232"/>
                  <a:gd name="T48" fmla="*/ 0 w 107"/>
                  <a:gd name="T49" fmla="*/ 211 h 232"/>
                  <a:gd name="T50" fmla="*/ 6 w 107"/>
                  <a:gd name="T51" fmla="*/ 195 h 232"/>
                  <a:gd name="T52" fmla="*/ 15 w 107"/>
                  <a:gd name="T53" fmla="*/ 180 h 232"/>
                  <a:gd name="T54" fmla="*/ 26 w 107"/>
                  <a:gd name="T55" fmla="*/ 165 h 232"/>
                  <a:gd name="T56" fmla="*/ 34 w 107"/>
                  <a:gd name="T57" fmla="*/ 151 h 232"/>
                  <a:gd name="T58" fmla="*/ 44 w 107"/>
                  <a:gd name="T59" fmla="*/ 131 h 232"/>
                  <a:gd name="T60" fmla="*/ 53 w 107"/>
                  <a:gd name="T61" fmla="*/ 113 h 232"/>
                  <a:gd name="T62" fmla="*/ 62 w 107"/>
                  <a:gd name="T63" fmla="*/ 93 h 232"/>
                  <a:gd name="T64" fmla="*/ 70 w 107"/>
                  <a:gd name="T65" fmla="*/ 75 h 232"/>
                  <a:gd name="T66" fmla="*/ 78 w 107"/>
                  <a:gd name="T67" fmla="*/ 55 h 232"/>
                  <a:gd name="T68" fmla="*/ 88 w 107"/>
                  <a:gd name="T69" fmla="*/ 37 h 232"/>
                  <a:gd name="T70" fmla="*/ 97 w 107"/>
                  <a:gd name="T71" fmla="*/ 18 h 232"/>
                  <a:gd name="T72" fmla="*/ 107 w 107"/>
                  <a:gd name="T73"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 h="232">
                    <a:moveTo>
                      <a:pt x="107" y="0"/>
                    </a:moveTo>
                    <a:lnTo>
                      <a:pt x="104" y="18"/>
                    </a:lnTo>
                    <a:lnTo>
                      <a:pt x="98" y="36"/>
                    </a:lnTo>
                    <a:lnTo>
                      <a:pt x="92" y="53"/>
                    </a:lnTo>
                    <a:lnTo>
                      <a:pt x="85" y="71"/>
                    </a:lnTo>
                    <a:lnTo>
                      <a:pt x="78" y="89"/>
                    </a:lnTo>
                    <a:lnTo>
                      <a:pt x="72" y="106"/>
                    </a:lnTo>
                    <a:lnTo>
                      <a:pt x="65" y="124"/>
                    </a:lnTo>
                    <a:lnTo>
                      <a:pt x="59" y="143"/>
                    </a:lnTo>
                    <a:lnTo>
                      <a:pt x="57" y="159"/>
                    </a:lnTo>
                    <a:lnTo>
                      <a:pt x="51" y="173"/>
                    </a:lnTo>
                    <a:lnTo>
                      <a:pt x="45" y="188"/>
                    </a:lnTo>
                    <a:lnTo>
                      <a:pt x="42" y="203"/>
                    </a:lnTo>
                    <a:lnTo>
                      <a:pt x="37" y="213"/>
                    </a:lnTo>
                    <a:lnTo>
                      <a:pt x="32" y="223"/>
                    </a:lnTo>
                    <a:lnTo>
                      <a:pt x="26" y="232"/>
                    </a:lnTo>
                    <a:lnTo>
                      <a:pt x="15" y="232"/>
                    </a:lnTo>
                    <a:lnTo>
                      <a:pt x="17" y="228"/>
                    </a:lnTo>
                    <a:lnTo>
                      <a:pt x="17" y="226"/>
                    </a:lnTo>
                    <a:lnTo>
                      <a:pt x="15" y="222"/>
                    </a:lnTo>
                    <a:lnTo>
                      <a:pt x="13" y="220"/>
                    </a:lnTo>
                    <a:lnTo>
                      <a:pt x="9" y="217"/>
                    </a:lnTo>
                    <a:lnTo>
                      <a:pt x="7" y="215"/>
                    </a:lnTo>
                    <a:lnTo>
                      <a:pt x="4" y="214"/>
                    </a:lnTo>
                    <a:lnTo>
                      <a:pt x="0" y="211"/>
                    </a:lnTo>
                    <a:lnTo>
                      <a:pt x="6" y="195"/>
                    </a:lnTo>
                    <a:lnTo>
                      <a:pt x="15" y="180"/>
                    </a:lnTo>
                    <a:lnTo>
                      <a:pt x="26" y="165"/>
                    </a:lnTo>
                    <a:lnTo>
                      <a:pt x="34" y="151"/>
                    </a:lnTo>
                    <a:lnTo>
                      <a:pt x="44" y="131"/>
                    </a:lnTo>
                    <a:lnTo>
                      <a:pt x="53" y="113"/>
                    </a:lnTo>
                    <a:lnTo>
                      <a:pt x="62" y="93"/>
                    </a:lnTo>
                    <a:lnTo>
                      <a:pt x="70" y="75"/>
                    </a:lnTo>
                    <a:lnTo>
                      <a:pt x="78" y="55"/>
                    </a:lnTo>
                    <a:lnTo>
                      <a:pt x="88" y="37"/>
                    </a:lnTo>
                    <a:lnTo>
                      <a:pt x="97" y="18"/>
                    </a:lnTo>
                    <a:lnTo>
                      <a:pt x="1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93" name="Freeform 177"/>
              <p:cNvSpPr>
                <a:spLocks noChangeAspect="1"/>
              </p:cNvSpPr>
              <p:nvPr/>
            </p:nvSpPr>
            <p:spPr bwMode="auto">
              <a:xfrm>
                <a:off x="3325" y="2789"/>
                <a:ext cx="46" cy="92"/>
              </a:xfrm>
              <a:custGeom>
                <a:avLst/>
                <a:gdLst>
                  <a:gd name="T0" fmla="*/ 81 w 91"/>
                  <a:gd name="T1" fmla="*/ 33 h 184"/>
                  <a:gd name="T2" fmla="*/ 75 w 91"/>
                  <a:gd name="T3" fmla="*/ 53 h 184"/>
                  <a:gd name="T4" fmla="*/ 68 w 91"/>
                  <a:gd name="T5" fmla="*/ 71 h 184"/>
                  <a:gd name="T6" fmla="*/ 61 w 91"/>
                  <a:gd name="T7" fmla="*/ 90 h 184"/>
                  <a:gd name="T8" fmla="*/ 53 w 91"/>
                  <a:gd name="T9" fmla="*/ 108 h 184"/>
                  <a:gd name="T10" fmla="*/ 45 w 91"/>
                  <a:gd name="T11" fmla="*/ 128 h 184"/>
                  <a:gd name="T12" fmla="*/ 37 w 91"/>
                  <a:gd name="T13" fmla="*/ 146 h 184"/>
                  <a:gd name="T14" fmla="*/ 30 w 91"/>
                  <a:gd name="T15" fmla="*/ 165 h 184"/>
                  <a:gd name="T16" fmla="*/ 23 w 91"/>
                  <a:gd name="T17" fmla="*/ 184 h 184"/>
                  <a:gd name="T18" fmla="*/ 14 w 91"/>
                  <a:gd name="T19" fmla="*/ 176 h 184"/>
                  <a:gd name="T20" fmla="*/ 5 w 91"/>
                  <a:gd name="T21" fmla="*/ 169 h 184"/>
                  <a:gd name="T22" fmla="*/ 0 w 91"/>
                  <a:gd name="T23" fmla="*/ 161 h 184"/>
                  <a:gd name="T24" fmla="*/ 4 w 91"/>
                  <a:gd name="T25" fmla="*/ 151 h 184"/>
                  <a:gd name="T26" fmla="*/ 11 w 91"/>
                  <a:gd name="T27" fmla="*/ 145 h 184"/>
                  <a:gd name="T28" fmla="*/ 16 w 91"/>
                  <a:gd name="T29" fmla="*/ 137 h 184"/>
                  <a:gd name="T30" fmla="*/ 22 w 91"/>
                  <a:gd name="T31" fmla="*/ 127 h 184"/>
                  <a:gd name="T32" fmla="*/ 29 w 91"/>
                  <a:gd name="T33" fmla="*/ 116 h 184"/>
                  <a:gd name="T34" fmla="*/ 37 w 91"/>
                  <a:gd name="T35" fmla="*/ 101 h 184"/>
                  <a:gd name="T36" fmla="*/ 46 w 91"/>
                  <a:gd name="T37" fmla="*/ 87 h 184"/>
                  <a:gd name="T38" fmla="*/ 54 w 91"/>
                  <a:gd name="T39" fmla="*/ 74 h 184"/>
                  <a:gd name="T40" fmla="*/ 62 w 91"/>
                  <a:gd name="T41" fmla="*/ 60 h 184"/>
                  <a:gd name="T42" fmla="*/ 70 w 91"/>
                  <a:gd name="T43" fmla="*/ 45 h 184"/>
                  <a:gd name="T44" fmla="*/ 77 w 91"/>
                  <a:gd name="T45" fmla="*/ 31 h 184"/>
                  <a:gd name="T46" fmla="*/ 84 w 91"/>
                  <a:gd name="T47" fmla="*/ 16 h 184"/>
                  <a:gd name="T48" fmla="*/ 91 w 91"/>
                  <a:gd name="T49" fmla="*/ 0 h 184"/>
                  <a:gd name="T50" fmla="*/ 90 w 91"/>
                  <a:gd name="T51" fmla="*/ 8 h 184"/>
                  <a:gd name="T52" fmla="*/ 88 w 91"/>
                  <a:gd name="T53" fmla="*/ 16 h 184"/>
                  <a:gd name="T54" fmla="*/ 84 w 91"/>
                  <a:gd name="T55" fmla="*/ 24 h 184"/>
                  <a:gd name="T56" fmla="*/ 81 w 91"/>
                  <a:gd name="T57" fmla="*/ 33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1" h="184">
                    <a:moveTo>
                      <a:pt x="81" y="33"/>
                    </a:moveTo>
                    <a:lnTo>
                      <a:pt x="75" y="53"/>
                    </a:lnTo>
                    <a:lnTo>
                      <a:pt x="68" y="71"/>
                    </a:lnTo>
                    <a:lnTo>
                      <a:pt x="61" y="90"/>
                    </a:lnTo>
                    <a:lnTo>
                      <a:pt x="53" y="108"/>
                    </a:lnTo>
                    <a:lnTo>
                      <a:pt x="45" y="128"/>
                    </a:lnTo>
                    <a:lnTo>
                      <a:pt x="37" y="146"/>
                    </a:lnTo>
                    <a:lnTo>
                      <a:pt x="30" y="165"/>
                    </a:lnTo>
                    <a:lnTo>
                      <a:pt x="23" y="184"/>
                    </a:lnTo>
                    <a:lnTo>
                      <a:pt x="14" y="176"/>
                    </a:lnTo>
                    <a:lnTo>
                      <a:pt x="5" y="169"/>
                    </a:lnTo>
                    <a:lnTo>
                      <a:pt x="0" y="161"/>
                    </a:lnTo>
                    <a:lnTo>
                      <a:pt x="4" y="151"/>
                    </a:lnTo>
                    <a:lnTo>
                      <a:pt x="11" y="145"/>
                    </a:lnTo>
                    <a:lnTo>
                      <a:pt x="16" y="137"/>
                    </a:lnTo>
                    <a:lnTo>
                      <a:pt x="22" y="127"/>
                    </a:lnTo>
                    <a:lnTo>
                      <a:pt x="29" y="116"/>
                    </a:lnTo>
                    <a:lnTo>
                      <a:pt x="37" y="101"/>
                    </a:lnTo>
                    <a:lnTo>
                      <a:pt x="46" y="87"/>
                    </a:lnTo>
                    <a:lnTo>
                      <a:pt x="54" y="74"/>
                    </a:lnTo>
                    <a:lnTo>
                      <a:pt x="62" y="60"/>
                    </a:lnTo>
                    <a:lnTo>
                      <a:pt x="70" y="45"/>
                    </a:lnTo>
                    <a:lnTo>
                      <a:pt x="77" y="31"/>
                    </a:lnTo>
                    <a:lnTo>
                      <a:pt x="84" y="16"/>
                    </a:lnTo>
                    <a:lnTo>
                      <a:pt x="91" y="0"/>
                    </a:lnTo>
                    <a:lnTo>
                      <a:pt x="90" y="8"/>
                    </a:lnTo>
                    <a:lnTo>
                      <a:pt x="88" y="16"/>
                    </a:lnTo>
                    <a:lnTo>
                      <a:pt x="84" y="24"/>
                    </a:lnTo>
                    <a:lnTo>
                      <a:pt x="81"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94" name="Freeform 178"/>
              <p:cNvSpPr>
                <a:spLocks noChangeAspect="1"/>
              </p:cNvSpPr>
              <p:nvPr/>
            </p:nvSpPr>
            <p:spPr bwMode="auto">
              <a:xfrm>
                <a:off x="3352" y="2824"/>
                <a:ext cx="28" cy="70"/>
              </a:xfrm>
              <a:custGeom>
                <a:avLst/>
                <a:gdLst>
                  <a:gd name="T0" fmla="*/ 49 w 57"/>
                  <a:gd name="T1" fmla="*/ 22 h 142"/>
                  <a:gd name="T2" fmla="*/ 40 w 57"/>
                  <a:gd name="T3" fmla="*/ 46 h 142"/>
                  <a:gd name="T4" fmla="*/ 31 w 57"/>
                  <a:gd name="T5" fmla="*/ 71 h 142"/>
                  <a:gd name="T6" fmla="*/ 23 w 57"/>
                  <a:gd name="T7" fmla="*/ 96 h 142"/>
                  <a:gd name="T8" fmla="*/ 19 w 57"/>
                  <a:gd name="T9" fmla="*/ 121 h 142"/>
                  <a:gd name="T10" fmla="*/ 15 w 57"/>
                  <a:gd name="T11" fmla="*/ 128 h 142"/>
                  <a:gd name="T12" fmla="*/ 13 w 57"/>
                  <a:gd name="T13" fmla="*/ 136 h 142"/>
                  <a:gd name="T14" fmla="*/ 8 w 57"/>
                  <a:gd name="T15" fmla="*/ 142 h 142"/>
                  <a:gd name="T16" fmla="*/ 0 w 57"/>
                  <a:gd name="T17" fmla="*/ 142 h 142"/>
                  <a:gd name="T18" fmla="*/ 2 w 57"/>
                  <a:gd name="T19" fmla="*/ 131 h 142"/>
                  <a:gd name="T20" fmla="*/ 6 w 57"/>
                  <a:gd name="T21" fmla="*/ 120 h 142"/>
                  <a:gd name="T22" fmla="*/ 9 w 57"/>
                  <a:gd name="T23" fmla="*/ 110 h 142"/>
                  <a:gd name="T24" fmla="*/ 8 w 57"/>
                  <a:gd name="T25" fmla="*/ 99 h 142"/>
                  <a:gd name="T26" fmla="*/ 57 w 57"/>
                  <a:gd name="T27" fmla="*/ 0 h 142"/>
                  <a:gd name="T28" fmla="*/ 57 w 57"/>
                  <a:gd name="T29" fmla="*/ 5 h 142"/>
                  <a:gd name="T30" fmla="*/ 54 w 57"/>
                  <a:gd name="T31" fmla="*/ 10 h 142"/>
                  <a:gd name="T32" fmla="*/ 51 w 57"/>
                  <a:gd name="T33" fmla="*/ 16 h 142"/>
                  <a:gd name="T34" fmla="*/ 49 w 57"/>
                  <a:gd name="T35" fmla="*/ 2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142">
                    <a:moveTo>
                      <a:pt x="49" y="22"/>
                    </a:moveTo>
                    <a:lnTo>
                      <a:pt x="40" y="46"/>
                    </a:lnTo>
                    <a:lnTo>
                      <a:pt x="31" y="71"/>
                    </a:lnTo>
                    <a:lnTo>
                      <a:pt x="23" y="96"/>
                    </a:lnTo>
                    <a:lnTo>
                      <a:pt x="19" y="121"/>
                    </a:lnTo>
                    <a:lnTo>
                      <a:pt x="15" y="128"/>
                    </a:lnTo>
                    <a:lnTo>
                      <a:pt x="13" y="136"/>
                    </a:lnTo>
                    <a:lnTo>
                      <a:pt x="8" y="142"/>
                    </a:lnTo>
                    <a:lnTo>
                      <a:pt x="0" y="142"/>
                    </a:lnTo>
                    <a:lnTo>
                      <a:pt x="2" y="131"/>
                    </a:lnTo>
                    <a:lnTo>
                      <a:pt x="6" y="120"/>
                    </a:lnTo>
                    <a:lnTo>
                      <a:pt x="9" y="110"/>
                    </a:lnTo>
                    <a:lnTo>
                      <a:pt x="8" y="99"/>
                    </a:lnTo>
                    <a:lnTo>
                      <a:pt x="57" y="0"/>
                    </a:lnTo>
                    <a:lnTo>
                      <a:pt x="57" y="5"/>
                    </a:lnTo>
                    <a:lnTo>
                      <a:pt x="54" y="10"/>
                    </a:lnTo>
                    <a:lnTo>
                      <a:pt x="51" y="16"/>
                    </a:lnTo>
                    <a:lnTo>
                      <a:pt x="49"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95" name="Freeform 179"/>
              <p:cNvSpPr>
                <a:spLocks noChangeAspect="1"/>
              </p:cNvSpPr>
              <p:nvPr/>
            </p:nvSpPr>
            <p:spPr bwMode="auto">
              <a:xfrm>
                <a:off x="3373" y="2872"/>
                <a:ext cx="15" cy="32"/>
              </a:xfrm>
              <a:custGeom>
                <a:avLst/>
                <a:gdLst>
                  <a:gd name="T0" fmla="*/ 30 w 30"/>
                  <a:gd name="T1" fmla="*/ 4 h 64"/>
                  <a:gd name="T2" fmla="*/ 25 w 30"/>
                  <a:gd name="T3" fmla="*/ 21 h 64"/>
                  <a:gd name="T4" fmla="*/ 20 w 30"/>
                  <a:gd name="T5" fmla="*/ 37 h 64"/>
                  <a:gd name="T6" fmla="*/ 14 w 30"/>
                  <a:gd name="T7" fmla="*/ 52 h 64"/>
                  <a:gd name="T8" fmla="*/ 4 w 30"/>
                  <a:gd name="T9" fmla="*/ 64 h 64"/>
                  <a:gd name="T10" fmla="*/ 0 w 30"/>
                  <a:gd name="T11" fmla="*/ 60 h 64"/>
                  <a:gd name="T12" fmla="*/ 4 w 30"/>
                  <a:gd name="T13" fmla="*/ 44 h 64"/>
                  <a:gd name="T14" fmla="*/ 11 w 30"/>
                  <a:gd name="T15" fmla="*/ 29 h 64"/>
                  <a:gd name="T16" fmla="*/ 18 w 30"/>
                  <a:gd name="T17" fmla="*/ 14 h 64"/>
                  <a:gd name="T18" fmla="*/ 25 w 30"/>
                  <a:gd name="T19" fmla="*/ 0 h 64"/>
                  <a:gd name="T20" fmla="*/ 30 w 30"/>
                  <a:gd name="T21" fmla="*/ 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4">
                    <a:moveTo>
                      <a:pt x="30" y="4"/>
                    </a:moveTo>
                    <a:lnTo>
                      <a:pt x="25" y="21"/>
                    </a:lnTo>
                    <a:lnTo>
                      <a:pt x="20" y="37"/>
                    </a:lnTo>
                    <a:lnTo>
                      <a:pt x="14" y="52"/>
                    </a:lnTo>
                    <a:lnTo>
                      <a:pt x="4" y="64"/>
                    </a:lnTo>
                    <a:lnTo>
                      <a:pt x="0" y="60"/>
                    </a:lnTo>
                    <a:lnTo>
                      <a:pt x="4" y="44"/>
                    </a:lnTo>
                    <a:lnTo>
                      <a:pt x="11" y="29"/>
                    </a:lnTo>
                    <a:lnTo>
                      <a:pt x="18" y="14"/>
                    </a:lnTo>
                    <a:lnTo>
                      <a:pt x="25" y="0"/>
                    </a:lnTo>
                    <a:lnTo>
                      <a:pt x="3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96" name="Freeform 180"/>
              <p:cNvSpPr>
                <a:spLocks noChangeAspect="1"/>
              </p:cNvSpPr>
              <p:nvPr/>
            </p:nvSpPr>
            <p:spPr bwMode="auto">
              <a:xfrm>
                <a:off x="2849" y="2193"/>
                <a:ext cx="68" cy="88"/>
              </a:xfrm>
              <a:custGeom>
                <a:avLst/>
                <a:gdLst>
                  <a:gd name="T0" fmla="*/ 32 w 136"/>
                  <a:gd name="T1" fmla="*/ 23 h 175"/>
                  <a:gd name="T2" fmla="*/ 44 w 136"/>
                  <a:gd name="T3" fmla="*/ 7 h 175"/>
                  <a:gd name="T4" fmla="*/ 54 w 136"/>
                  <a:gd name="T5" fmla="*/ 4 h 175"/>
                  <a:gd name="T6" fmla="*/ 53 w 136"/>
                  <a:gd name="T7" fmla="*/ 15 h 175"/>
                  <a:gd name="T8" fmla="*/ 55 w 136"/>
                  <a:gd name="T9" fmla="*/ 29 h 175"/>
                  <a:gd name="T10" fmla="*/ 53 w 136"/>
                  <a:gd name="T11" fmla="*/ 51 h 175"/>
                  <a:gd name="T12" fmla="*/ 68 w 136"/>
                  <a:gd name="T13" fmla="*/ 50 h 175"/>
                  <a:gd name="T14" fmla="*/ 73 w 136"/>
                  <a:gd name="T15" fmla="*/ 36 h 175"/>
                  <a:gd name="T16" fmla="*/ 85 w 136"/>
                  <a:gd name="T17" fmla="*/ 9 h 175"/>
                  <a:gd name="T18" fmla="*/ 93 w 136"/>
                  <a:gd name="T19" fmla="*/ 15 h 175"/>
                  <a:gd name="T20" fmla="*/ 94 w 136"/>
                  <a:gd name="T21" fmla="*/ 25 h 175"/>
                  <a:gd name="T22" fmla="*/ 93 w 136"/>
                  <a:gd name="T23" fmla="*/ 54 h 175"/>
                  <a:gd name="T24" fmla="*/ 94 w 136"/>
                  <a:gd name="T25" fmla="*/ 84 h 175"/>
                  <a:gd name="T26" fmla="*/ 106 w 136"/>
                  <a:gd name="T27" fmla="*/ 72 h 175"/>
                  <a:gd name="T28" fmla="*/ 114 w 136"/>
                  <a:gd name="T29" fmla="*/ 57 h 175"/>
                  <a:gd name="T30" fmla="*/ 121 w 136"/>
                  <a:gd name="T31" fmla="*/ 40 h 175"/>
                  <a:gd name="T32" fmla="*/ 130 w 136"/>
                  <a:gd name="T33" fmla="*/ 29 h 175"/>
                  <a:gd name="T34" fmla="*/ 136 w 136"/>
                  <a:gd name="T35" fmla="*/ 52 h 175"/>
                  <a:gd name="T36" fmla="*/ 131 w 136"/>
                  <a:gd name="T37" fmla="*/ 80 h 175"/>
                  <a:gd name="T38" fmla="*/ 128 w 136"/>
                  <a:gd name="T39" fmla="*/ 100 h 175"/>
                  <a:gd name="T40" fmla="*/ 109 w 136"/>
                  <a:gd name="T41" fmla="*/ 130 h 175"/>
                  <a:gd name="T42" fmla="*/ 86 w 136"/>
                  <a:gd name="T43" fmla="*/ 158 h 175"/>
                  <a:gd name="T44" fmla="*/ 70 w 136"/>
                  <a:gd name="T45" fmla="*/ 175 h 175"/>
                  <a:gd name="T46" fmla="*/ 76 w 136"/>
                  <a:gd name="T47" fmla="*/ 145 h 175"/>
                  <a:gd name="T48" fmla="*/ 78 w 136"/>
                  <a:gd name="T49" fmla="*/ 114 h 175"/>
                  <a:gd name="T50" fmla="*/ 67 w 136"/>
                  <a:gd name="T51" fmla="*/ 118 h 175"/>
                  <a:gd name="T52" fmla="*/ 54 w 136"/>
                  <a:gd name="T53" fmla="*/ 127 h 175"/>
                  <a:gd name="T54" fmla="*/ 46 w 136"/>
                  <a:gd name="T55" fmla="*/ 138 h 175"/>
                  <a:gd name="T56" fmla="*/ 33 w 136"/>
                  <a:gd name="T57" fmla="*/ 146 h 175"/>
                  <a:gd name="T58" fmla="*/ 38 w 136"/>
                  <a:gd name="T59" fmla="*/ 110 h 175"/>
                  <a:gd name="T60" fmla="*/ 37 w 136"/>
                  <a:gd name="T61" fmla="*/ 93 h 175"/>
                  <a:gd name="T62" fmla="*/ 22 w 136"/>
                  <a:gd name="T63" fmla="*/ 106 h 175"/>
                  <a:gd name="T64" fmla="*/ 9 w 136"/>
                  <a:gd name="T65" fmla="*/ 119 h 175"/>
                  <a:gd name="T66" fmla="*/ 3 w 136"/>
                  <a:gd name="T67" fmla="*/ 83 h 175"/>
                  <a:gd name="T68" fmla="*/ 20 w 136"/>
                  <a:gd name="T69" fmla="*/ 44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 h="175">
                    <a:moveTo>
                      <a:pt x="29" y="32"/>
                    </a:moveTo>
                    <a:lnTo>
                      <a:pt x="32" y="23"/>
                    </a:lnTo>
                    <a:lnTo>
                      <a:pt x="37" y="14"/>
                    </a:lnTo>
                    <a:lnTo>
                      <a:pt x="44" y="7"/>
                    </a:lnTo>
                    <a:lnTo>
                      <a:pt x="51" y="0"/>
                    </a:lnTo>
                    <a:lnTo>
                      <a:pt x="54" y="4"/>
                    </a:lnTo>
                    <a:lnTo>
                      <a:pt x="54" y="8"/>
                    </a:lnTo>
                    <a:lnTo>
                      <a:pt x="53" y="15"/>
                    </a:lnTo>
                    <a:lnTo>
                      <a:pt x="55" y="20"/>
                    </a:lnTo>
                    <a:lnTo>
                      <a:pt x="55" y="29"/>
                    </a:lnTo>
                    <a:lnTo>
                      <a:pt x="53" y="40"/>
                    </a:lnTo>
                    <a:lnTo>
                      <a:pt x="53" y="51"/>
                    </a:lnTo>
                    <a:lnTo>
                      <a:pt x="61" y="55"/>
                    </a:lnTo>
                    <a:lnTo>
                      <a:pt x="68" y="50"/>
                    </a:lnTo>
                    <a:lnTo>
                      <a:pt x="70" y="43"/>
                    </a:lnTo>
                    <a:lnTo>
                      <a:pt x="73" y="36"/>
                    </a:lnTo>
                    <a:lnTo>
                      <a:pt x="78" y="31"/>
                    </a:lnTo>
                    <a:lnTo>
                      <a:pt x="85" y="9"/>
                    </a:lnTo>
                    <a:lnTo>
                      <a:pt x="92" y="10"/>
                    </a:lnTo>
                    <a:lnTo>
                      <a:pt x="93" y="15"/>
                    </a:lnTo>
                    <a:lnTo>
                      <a:pt x="92" y="21"/>
                    </a:lnTo>
                    <a:lnTo>
                      <a:pt x="94" y="25"/>
                    </a:lnTo>
                    <a:lnTo>
                      <a:pt x="93" y="40"/>
                    </a:lnTo>
                    <a:lnTo>
                      <a:pt x="93" y="54"/>
                    </a:lnTo>
                    <a:lnTo>
                      <a:pt x="94" y="69"/>
                    </a:lnTo>
                    <a:lnTo>
                      <a:pt x="94" y="84"/>
                    </a:lnTo>
                    <a:lnTo>
                      <a:pt x="100" y="78"/>
                    </a:lnTo>
                    <a:lnTo>
                      <a:pt x="106" y="72"/>
                    </a:lnTo>
                    <a:lnTo>
                      <a:pt x="109" y="63"/>
                    </a:lnTo>
                    <a:lnTo>
                      <a:pt x="114" y="57"/>
                    </a:lnTo>
                    <a:lnTo>
                      <a:pt x="117" y="48"/>
                    </a:lnTo>
                    <a:lnTo>
                      <a:pt x="121" y="40"/>
                    </a:lnTo>
                    <a:lnTo>
                      <a:pt x="125" y="35"/>
                    </a:lnTo>
                    <a:lnTo>
                      <a:pt x="130" y="29"/>
                    </a:lnTo>
                    <a:lnTo>
                      <a:pt x="134" y="39"/>
                    </a:lnTo>
                    <a:lnTo>
                      <a:pt x="136" y="52"/>
                    </a:lnTo>
                    <a:lnTo>
                      <a:pt x="135" y="66"/>
                    </a:lnTo>
                    <a:lnTo>
                      <a:pt x="131" y="80"/>
                    </a:lnTo>
                    <a:lnTo>
                      <a:pt x="132" y="89"/>
                    </a:lnTo>
                    <a:lnTo>
                      <a:pt x="128" y="100"/>
                    </a:lnTo>
                    <a:lnTo>
                      <a:pt x="120" y="115"/>
                    </a:lnTo>
                    <a:lnTo>
                      <a:pt x="109" y="130"/>
                    </a:lnTo>
                    <a:lnTo>
                      <a:pt x="98" y="145"/>
                    </a:lnTo>
                    <a:lnTo>
                      <a:pt x="86" y="158"/>
                    </a:lnTo>
                    <a:lnTo>
                      <a:pt x="77" y="170"/>
                    </a:lnTo>
                    <a:lnTo>
                      <a:pt x="70" y="175"/>
                    </a:lnTo>
                    <a:lnTo>
                      <a:pt x="74" y="163"/>
                    </a:lnTo>
                    <a:lnTo>
                      <a:pt x="76" y="145"/>
                    </a:lnTo>
                    <a:lnTo>
                      <a:pt x="77" y="128"/>
                    </a:lnTo>
                    <a:lnTo>
                      <a:pt x="78" y="114"/>
                    </a:lnTo>
                    <a:lnTo>
                      <a:pt x="73" y="115"/>
                    </a:lnTo>
                    <a:lnTo>
                      <a:pt x="67" y="118"/>
                    </a:lnTo>
                    <a:lnTo>
                      <a:pt x="61" y="121"/>
                    </a:lnTo>
                    <a:lnTo>
                      <a:pt x="54" y="127"/>
                    </a:lnTo>
                    <a:lnTo>
                      <a:pt x="52" y="133"/>
                    </a:lnTo>
                    <a:lnTo>
                      <a:pt x="46" y="138"/>
                    </a:lnTo>
                    <a:lnTo>
                      <a:pt x="39" y="143"/>
                    </a:lnTo>
                    <a:lnTo>
                      <a:pt x="33" y="146"/>
                    </a:lnTo>
                    <a:lnTo>
                      <a:pt x="36" y="125"/>
                    </a:lnTo>
                    <a:lnTo>
                      <a:pt x="38" y="110"/>
                    </a:lnTo>
                    <a:lnTo>
                      <a:pt x="38" y="99"/>
                    </a:lnTo>
                    <a:lnTo>
                      <a:pt x="37" y="93"/>
                    </a:lnTo>
                    <a:lnTo>
                      <a:pt x="31" y="99"/>
                    </a:lnTo>
                    <a:lnTo>
                      <a:pt x="22" y="106"/>
                    </a:lnTo>
                    <a:lnTo>
                      <a:pt x="13" y="112"/>
                    </a:lnTo>
                    <a:lnTo>
                      <a:pt x="9" y="119"/>
                    </a:lnTo>
                    <a:lnTo>
                      <a:pt x="0" y="103"/>
                    </a:lnTo>
                    <a:lnTo>
                      <a:pt x="3" y="83"/>
                    </a:lnTo>
                    <a:lnTo>
                      <a:pt x="11" y="62"/>
                    </a:lnTo>
                    <a:lnTo>
                      <a:pt x="20" y="44"/>
                    </a:lnTo>
                    <a:lnTo>
                      <a:pt x="29" y="32"/>
                    </a:lnTo>
                    <a:close/>
                  </a:path>
                </a:pathLst>
              </a:custGeom>
              <a:solidFill>
                <a:srgbClr val="DDC6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97" name="Freeform 181"/>
              <p:cNvSpPr>
                <a:spLocks noChangeAspect="1"/>
              </p:cNvSpPr>
              <p:nvPr/>
            </p:nvSpPr>
            <p:spPr bwMode="auto">
              <a:xfrm>
                <a:off x="2900" y="2221"/>
                <a:ext cx="38" cy="67"/>
              </a:xfrm>
              <a:custGeom>
                <a:avLst/>
                <a:gdLst>
                  <a:gd name="T0" fmla="*/ 44 w 77"/>
                  <a:gd name="T1" fmla="*/ 46 h 133"/>
                  <a:gd name="T2" fmla="*/ 51 w 77"/>
                  <a:gd name="T3" fmla="*/ 34 h 133"/>
                  <a:gd name="T4" fmla="*/ 53 w 77"/>
                  <a:gd name="T5" fmla="*/ 20 h 133"/>
                  <a:gd name="T6" fmla="*/ 57 w 77"/>
                  <a:gd name="T7" fmla="*/ 8 h 133"/>
                  <a:gd name="T8" fmla="*/ 67 w 77"/>
                  <a:gd name="T9" fmla="*/ 0 h 133"/>
                  <a:gd name="T10" fmla="*/ 74 w 77"/>
                  <a:gd name="T11" fmla="*/ 15 h 133"/>
                  <a:gd name="T12" fmla="*/ 77 w 77"/>
                  <a:gd name="T13" fmla="*/ 30 h 133"/>
                  <a:gd name="T14" fmla="*/ 77 w 77"/>
                  <a:gd name="T15" fmla="*/ 43 h 133"/>
                  <a:gd name="T16" fmla="*/ 76 w 77"/>
                  <a:gd name="T17" fmla="*/ 56 h 133"/>
                  <a:gd name="T18" fmla="*/ 72 w 77"/>
                  <a:gd name="T19" fmla="*/ 70 h 133"/>
                  <a:gd name="T20" fmla="*/ 63 w 77"/>
                  <a:gd name="T21" fmla="*/ 83 h 133"/>
                  <a:gd name="T22" fmla="*/ 53 w 77"/>
                  <a:gd name="T23" fmla="*/ 95 h 133"/>
                  <a:gd name="T24" fmla="*/ 40 w 77"/>
                  <a:gd name="T25" fmla="*/ 109 h 133"/>
                  <a:gd name="T26" fmla="*/ 0 w 77"/>
                  <a:gd name="T27" fmla="*/ 133 h 133"/>
                  <a:gd name="T28" fmla="*/ 6 w 77"/>
                  <a:gd name="T29" fmla="*/ 123 h 133"/>
                  <a:gd name="T30" fmla="*/ 12 w 77"/>
                  <a:gd name="T31" fmla="*/ 113 h 133"/>
                  <a:gd name="T32" fmla="*/ 16 w 77"/>
                  <a:gd name="T33" fmla="*/ 101 h 133"/>
                  <a:gd name="T34" fmla="*/ 22 w 77"/>
                  <a:gd name="T35" fmla="*/ 89 h 133"/>
                  <a:gd name="T36" fmla="*/ 27 w 77"/>
                  <a:gd name="T37" fmla="*/ 78 h 133"/>
                  <a:gd name="T38" fmla="*/ 31 w 77"/>
                  <a:gd name="T39" fmla="*/ 66 h 133"/>
                  <a:gd name="T40" fmla="*/ 37 w 77"/>
                  <a:gd name="T41" fmla="*/ 56 h 133"/>
                  <a:gd name="T42" fmla="*/ 44 w 77"/>
                  <a:gd name="T43" fmla="*/ 4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 h="133">
                    <a:moveTo>
                      <a:pt x="44" y="46"/>
                    </a:moveTo>
                    <a:lnTo>
                      <a:pt x="51" y="34"/>
                    </a:lnTo>
                    <a:lnTo>
                      <a:pt x="53" y="20"/>
                    </a:lnTo>
                    <a:lnTo>
                      <a:pt x="57" y="8"/>
                    </a:lnTo>
                    <a:lnTo>
                      <a:pt x="67" y="0"/>
                    </a:lnTo>
                    <a:lnTo>
                      <a:pt x="74" y="15"/>
                    </a:lnTo>
                    <a:lnTo>
                      <a:pt x="77" y="30"/>
                    </a:lnTo>
                    <a:lnTo>
                      <a:pt x="77" y="43"/>
                    </a:lnTo>
                    <a:lnTo>
                      <a:pt x="76" y="56"/>
                    </a:lnTo>
                    <a:lnTo>
                      <a:pt x="72" y="70"/>
                    </a:lnTo>
                    <a:lnTo>
                      <a:pt x="63" y="83"/>
                    </a:lnTo>
                    <a:lnTo>
                      <a:pt x="53" y="95"/>
                    </a:lnTo>
                    <a:lnTo>
                      <a:pt x="40" y="109"/>
                    </a:lnTo>
                    <a:lnTo>
                      <a:pt x="0" y="133"/>
                    </a:lnTo>
                    <a:lnTo>
                      <a:pt x="6" y="123"/>
                    </a:lnTo>
                    <a:lnTo>
                      <a:pt x="12" y="113"/>
                    </a:lnTo>
                    <a:lnTo>
                      <a:pt x="16" y="101"/>
                    </a:lnTo>
                    <a:lnTo>
                      <a:pt x="22" y="89"/>
                    </a:lnTo>
                    <a:lnTo>
                      <a:pt x="27" y="78"/>
                    </a:lnTo>
                    <a:lnTo>
                      <a:pt x="31" y="66"/>
                    </a:lnTo>
                    <a:lnTo>
                      <a:pt x="37" y="56"/>
                    </a:lnTo>
                    <a:lnTo>
                      <a:pt x="44" y="46"/>
                    </a:lnTo>
                    <a:close/>
                  </a:path>
                </a:pathLst>
              </a:custGeom>
              <a:solidFill>
                <a:srgbClr val="DDC6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98" name="Freeform 182"/>
              <p:cNvSpPr>
                <a:spLocks noChangeAspect="1"/>
              </p:cNvSpPr>
              <p:nvPr/>
            </p:nvSpPr>
            <p:spPr bwMode="auto">
              <a:xfrm>
                <a:off x="2924" y="2236"/>
                <a:ext cx="31" cy="63"/>
              </a:xfrm>
              <a:custGeom>
                <a:avLst/>
                <a:gdLst>
                  <a:gd name="T0" fmla="*/ 57 w 62"/>
                  <a:gd name="T1" fmla="*/ 0 h 127"/>
                  <a:gd name="T2" fmla="*/ 62 w 62"/>
                  <a:gd name="T3" fmla="*/ 27 h 127"/>
                  <a:gd name="T4" fmla="*/ 59 w 62"/>
                  <a:gd name="T5" fmla="*/ 50 h 127"/>
                  <a:gd name="T6" fmla="*/ 51 w 62"/>
                  <a:gd name="T7" fmla="*/ 71 h 127"/>
                  <a:gd name="T8" fmla="*/ 40 w 62"/>
                  <a:gd name="T9" fmla="*/ 89 h 127"/>
                  <a:gd name="T10" fmla="*/ 27 w 62"/>
                  <a:gd name="T11" fmla="*/ 103 h 127"/>
                  <a:gd name="T12" fmla="*/ 14 w 62"/>
                  <a:gd name="T13" fmla="*/ 114 h 127"/>
                  <a:gd name="T14" fmla="*/ 5 w 62"/>
                  <a:gd name="T15" fmla="*/ 123 h 127"/>
                  <a:gd name="T16" fmla="*/ 1 w 62"/>
                  <a:gd name="T17" fmla="*/ 127 h 127"/>
                  <a:gd name="T18" fmla="*/ 0 w 62"/>
                  <a:gd name="T19" fmla="*/ 125 h 127"/>
                  <a:gd name="T20" fmla="*/ 9 w 62"/>
                  <a:gd name="T21" fmla="*/ 111 h 127"/>
                  <a:gd name="T22" fmla="*/ 17 w 62"/>
                  <a:gd name="T23" fmla="*/ 96 h 127"/>
                  <a:gd name="T24" fmla="*/ 24 w 62"/>
                  <a:gd name="T25" fmla="*/ 80 h 127"/>
                  <a:gd name="T26" fmla="*/ 31 w 62"/>
                  <a:gd name="T27" fmla="*/ 63 h 127"/>
                  <a:gd name="T28" fmla="*/ 38 w 62"/>
                  <a:gd name="T29" fmla="*/ 45 h 127"/>
                  <a:gd name="T30" fmla="*/ 43 w 62"/>
                  <a:gd name="T31" fmla="*/ 29 h 127"/>
                  <a:gd name="T32" fmla="*/ 50 w 62"/>
                  <a:gd name="T33" fmla="*/ 14 h 127"/>
                  <a:gd name="T34" fmla="*/ 57 w 62"/>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127">
                    <a:moveTo>
                      <a:pt x="57" y="0"/>
                    </a:moveTo>
                    <a:lnTo>
                      <a:pt x="62" y="27"/>
                    </a:lnTo>
                    <a:lnTo>
                      <a:pt x="59" y="50"/>
                    </a:lnTo>
                    <a:lnTo>
                      <a:pt x="51" y="71"/>
                    </a:lnTo>
                    <a:lnTo>
                      <a:pt x="40" y="89"/>
                    </a:lnTo>
                    <a:lnTo>
                      <a:pt x="27" y="103"/>
                    </a:lnTo>
                    <a:lnTo>
                      <a:pt x="14" y="114"/>
                    </a:lnTo>
                    <a:lnTo>
                      <a:pt x="5" y="123"/>
                    </a:lnTo>
                    <a:lnTo>
                      <a:pt x="1" y="127"/>
                    </a:lnTo>
                    <a:lnTo>
                      <a:pt x="0" y="125"/>
                    </a:lnTo>
                    <a:lnTo>
                      <a:pt x="9" y="111"/>
                    </a:lnTo>
                    <a:lnTo>
                      <a:pt x="17" y="96"/>
                    </a:lnTo>
                    <a:lnTo>
                      <a:pt x="24" y="80"/>
                    </a:lnTo>
                    <a:lnTo>
                      <a:pt x="31" y="63"/>
                    </a:lnTo>
                    <a:lnTo>
                      <a:pt x="38" y="45"/>
                    </a:lnTo>
                    <a:lnTo>
                      <a:pt x="43" y="29"/>
                    </a:lnTo>
                    <a:lnTo>
                      <a:pt x="50" y="14"/>
                    </a:lnTo>
                    <a:lnTo>
                      <a:pt x="57" y="0"/>
                    </a:lnTo>
                    <a:close/>
                  </a:path>
                </a:pathLst>
              </a:custGeom>
              <a:solidFill>
                <a:srgbClr val="DDC6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199" name="Freeform 183"/>
              <p:cNvSpPr>
                <a:spLocks noChangeAspect="1"/>
              </p:cNvSpPr>
              <p:nvPr/>
            </p:nvSpPr>
            <p:spPr bwMode="auto">
              <a:xfrm>
                <a:off x="2941" y="2258"/>
                <a:ext cx="30" cy="51"/>
              </a:xfrm>
              <a:custGeom>
                <a:avLst/>
                <a:gdLst>
                  <a:gd name="T0" fmla="*/ 54 w 60"/>
                  <a:gd name="T1" fmla="*/ 0 h 102"/>
                  <a:gd name="T2" fmla="*/ 58 w 60"/>
                  <a:gd name="T3" fmla="*/ 8 h 102"/>
                  <a:gd name="T4" fmla="*/ 60 w 60"/>
                  <a:gd name="T5" fmla="*/ 18 h 102"/>
                  <a:gd name="T6" fmla="*/ 60 w 60"/>
                  <a:gd name="T7" fmla="*/ 27 h 102"/>
                  <a:gd name="T8" fmla="*/ 59 w 60"/>
                  <a:gd name="T9" fmla="*/ 37 h 102"/>
                  <a:gd name="T10" fmla="*/ 54 w 60"/>
                  <a:gd name="T11" fmla="*/ 46 h 102"/>
                  <a:gd name="T12" fmla="*/ 48 w 60"/>
                  <a:gd name="T13" fmla="*/ 56 h 102"/>
                  <a:gd name="T14" fmla="*/ 42 w 60"/>
                  <a:gd name="T15" fmla="*/ 65 h 102"/>
                  <a:gd name="T16" fmla="*/ 33 w 60"/>
                  <a:gd name="T17" fmla="*/ 74 h 102"/>
                  <a:gd name="T18" fmla="*/ 24 w 60"/>
                  <a:gd name="T19" fmla="*/ 83 h 102"/>
                  <a:gd name="T20" fmla="*/ 16 w 60"/>
                  <a:gd name="T21" fmla="*/ 91 h 102"/>
                  <a:gd name="T22" fmla="*/ 7 w 60"/>
                  <a:gd name="T23" fmla="*/ 97 h 102"/>
                  <a:gd name="T24" fmla="*/ 0 w 60"/>
                  <a:gd name="T25" fmla="*/ 102 h 102"/>
                  <a:gd name="T26" fmla="*/ 2 w 60"/>
                  <a:gd name="T27" fmla="*/ 96 h 102"/>
                  <a:gd name="T28" fmla="*/ 7 w 60"/>
                  <a:gd name="T29" fmla="*/ 88 h 102"/>
                  <a:gd name="T30" fmla="*/ 13 w 60"/>
                  <a:gd name="T31" fmla="*/ 78 h 102"/>
                  <a:gd name="T32" fmla="*/ 20 w 60"/>
                  <a:gd name="T33" fmla="*/ 66 h 102"/>
                  <a:gd name="T34" fmla="*/ 25 w 60"/>
                  <a:gd name="T35" fmla="*/ 54 h 102"/>
                  <a:gd name="T36" fmla="*/ 30 w 60"/>
                  <a:gd name="T37" fmla="*/ 43 h 102"/>
                  <a:gd name="T38" fmla="*/ 33 w 60"/>
                  <a:gd name="T39" fmla="*/ 34 h 102"/>
                  <a:gd name="T40" fmla="*/ 33 w 60"/>
                  <a:gd name="T41" fmla="*/ 26 h 102"/>
                  <a:gd name="T42" fmla="*/ 37 w 60"/>
                  <a:gd name="T43" fmla="*/ 20 h 102"/>
                  <a:gd name="T44" fmla="*/ 43 w 60"/>
                  <a:gd name="T45" fmla="*/ 13 h 102"/>
                  <a:gd name="T46" fmla="*/ 48 w 60"/>
                  <a:gd name="T47" fmla="*/ 5 h 102"/>
                  <a:gd name="T48" fmla="*/ 54 w 60"/>
                  <a:gd name="T4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102">
                    <a:moveTo>
                      <a:pt x="54" y="0"/>
                    </a:moveTo>
                    <a:lnTo>
                      <a:pt x="58" y="8"/>
                    </a:lnTo>
                    <a:lnTo>
                      <a:pt x="60" y="18"/>
                    </a:lnTo>
                    <a:lnTo>
                      <a:pt x="60" y="27"/>
                    </a:lnTo>
                    <a:lnTo>
                      <a:pt x="59" y="37"/>
                    </a:lnTo>
                    <a:lnTo>
                      <a:pt x="54" y="46"/>
                    </a:lnTo>
                    <a:lnTo>
                      <a:pt x="48" y="56"/>
                    </a:lnTo>
                    <a:lnTo>
                      <a:pt x="42" y="65"/>
                    </a:lnTo>
                    <a:lnTo>
                      <a:pt x="33" y="74"/>
                    </a:lnTo>
                    <a:lnTo>
                      <a:pt x="24" y="83"/>
                    </a:lnTo>
                    <a:lnTo>
                      <a:pt x="16" y="91"/>
                    </a:lnTo>
                    <a:lnTo>
                      <a:pt x="7" y="97"/>
                    </a:lnTo>
                    <a:lnTo>
                      <a:pt x="0" y="102"/>
                    </a:lnTo>
                    <a:lnTo>
                      <a:pt x="2" y="96"/>
                    </a:lnTo>
                    <a:lnTo>
                      <a:pt x="7" y="88"/>
                    </a:lnTo>
                    <a:lnTo>
                      <a:pt x="13" y="78"/>
                    </a:lnTo>
                    <a:lnTo>
                      <a:pt x="20" y="66"/>
                    </a:lnTo>
                    <a:lnTo>
                      <a:pt x="25" y="54"/>
                    </a:lnTo>
                    <a:lnTo>
                      <a:pt x="30" y="43"/>
                    </a:lnTo>
                    <a:lnTo>
                      <a:pt x="33" y="34"/>
                    </a:lnTo>
                    <a:lnTo>
                      <a:pt x="33" y="26"/>
                    </a:lnTo>
                    <a:lnTo>
                      <a:pt x="37" y="20"/>
                    </a:lnTo>
                    <a:lnTo>
                      <a:pt x="43" y="13"/>
                    </a:lnTo>
                    <a:lnTo>
                      <a:pt x="48" y="5"/>
                    </a:lnTo>
                    <a:lnTo>
                      <a:pt x="54" y="0"/>
                    </a:lnTo>
                    <a:close/>
                  </a:path>
                </a:pathLst>
              </a:custGeom>
              <a:solidFill>
                <a:srgbClr val="DDC6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sp>
            <p:nvSpPr>
              <p:cNvPr id="1110200" name="Freeform 184"/>
              <p:cNvSpPr>
                <a:spLocks noChangeAspect="1"/>
              </p:cNvSpPr>
              <p:nvPr/>
            </p:nvSpPr>
            <p:spPr bwMode="auto">
              <a:xfrm>
                <a:off x="2837" y="2186"/>
                <a:ext cx="23" cy="43"/>
              </a:xfrm>
              <a:custGeom>
                <a:avLst/>
                <a:gdLst>
                  <a:gd name="T0" fmla="*/ 0 w 46"/>
                  <a:gd name="T1" fmla="*/ 87 h 87"/>
                  <a:gd name="T2" fmla="*/ 0 w 46"/>
                  <a:gd name="T3" fmla="*/ 84 h 87"/>
                  <a:gd name="T4" fmla="*/ 1 w 46"/>
                  <a:gd name="T5" fmla="*/ 77 h 87"/>
                  <a:gd name="T6" fmla="*/ 2 w 46"/>
                  <a:gd name="T7" fmla="*/ 66 h 87"/>
                  <a:gd name="T8" fmla="*/ 6 w 46"/>
                  <a:gd name="T9" fmla="*/ 53 h 87"/>
                  <a:gd name="T10" fmla="*/ 11 w 46"/>
                  <a:gd name="T11" fmla="*/ 39 h 87"/>
                  <a:gd name="T12" fmla="*/ 19 w 46"/>
                  <a:gd name="T13" fmla="*/ 24 h 87"/>
                  <a:gd name="T14" fmla="*/ 31 w 46"/>
                  <a:gd name="T15" fmla="*/ 12 h 87"/>
                  <a:gd name="T16" fmla="*/ 46 w 46"/>
                  <a:gd name="T17" fmla="*/ 0 h 87"/>
                  <a:gd name="T18" fmla="*/ 45 w 46"/>
                  <a:gd name="T19" fmla="*/ 4 h 87"/>
                  <a:gd name="T20" fmla="*/ 42 w 46"/>
                  <a:gd name="T21" fmla="*/ 12 h 87"/>
                  <a:gd name="T22" fmla="*/ 38 w 46"/>
                  <a:gd name="T23" fmla="*/ 23 h 87"/>
                  <a:gd name="T24" fmla="*/ 32 w 46"/>
                  <a:gd name="T25" fmla="*/ 37 h 87"/>
                  <a:gd name="T26" fmla="*/ 25 w 46"/>
                  <a:gd name="T27" fmla="*/ 52 h 87"/>
                  <a:gd name="T28" fmla="*/ 18 w 46"/>
                  <a:gd name="T29" fmla="*/ 66 h 87"/>
                  <a:gd name="T30" fmla="*/ 9 w 46"/>
                  <a:gd name="T31" fmla="*/ 79 h 87"/>
                  <a:gd name="T32" fmla="*/ 0 w 46"/>
                  <a:gd name="T3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87">
                    <a:moveTo>
                      <a:pt x="0" y="87"/>
                    </a:moveTo>
                    <a:lnTo>
                      <a:pt x="0" y="84"/>
                    </a:lnTo>
                    <a:lnTo>
                      <a:pt x="1" y="77"/>
                    </a:lnTo>
                    <a:lnTo>
                      <a:pt x="2" y="66"/>
                    </a:lnTo>
                    <a:lnTo>
                      <a:pt x="6" y="53"/>
                    </a:lnTo>
                    <a:lnTo>
                      <a:pt x="11" y="39"/>
                    </a:lnTo>
                    <a:lnTo>
                      <a:pt x="19" y="24"/>
                    </a:lnTo>
                    <a:lnTo>
                      <a:pt x="31" y="12"/>
                    </a:lnTo>
                    <a:lnTo>
                      <a:pt x="46" y="0"/>
                    </a:lnTo>
                    <a:lnTo>
                      <a:pt x="45" y="4"/>
                    </a:lnTo>
                    <a:lnTo>
                      <a:pt x="42" y="12"/>
                    </a:lnTo>
                    <a:lnTo>
                      <a:pt x="38" y="23"/>
                    </a:lnTo>
                    <a:lnTo>
                      <a:pt x="32" y="37"/>
                    </a:lnTo>
                    <a:lnTo>
                      <a:pt x="25" y="52"/>
                    </a:lnTo>
                    <a:lnTo>
                      <a:pt x="18" y="66"/>
                    </a:lnTo>
                    <a:lnTo>
                      <a:pt x="9" y="79"/>
                    </a:lnTo>
                    <a:lnTo>
                      <a:pt x="0" y="87"/>
                    </a:lnTo>
                    <a:close/>
                  </a:path>
                </a:pathLst>
              </a:custGeom>
              <a:solidFill>
                <a:srgbClr val="DDC6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latin typeface="Berlin Sans FB" pitchFamily="34" charset="0"/>
                </a:endParaRPr>
              </a:p>
            </p:txBody>
          </p:sp>
        </p:grpSp>
      </p:grpSp>
      <p:sp>
        <p:nvSpPr>
          <p:cNvPr id="1110201" name="Text Box 185"/>
          <p:cNvSpPr txBox="1">
            <a:spLocks noChangeArrowheads="1"/>
          </p:cNvSpPr>
          <p:nvPr/>
        </p:nvSpPr>
        <p:spPr bwMode="auto">
          <a:xfrm>
            <a:off x="787400" y="1600200"/>
            <a:ext cx="756761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dirty="0">
                <a:latin typeface="Berlin Sans FB" pitchFamily="34" charset="0"/>
              </a:rPr>
              <a:t>Duration of sensory memory differs for different senses.</a:t>
            </a:r>
          </a:p>
        </p:txBody>
      </p:sp>
    </p:spTree>
    <p:extLst>
      <p:ext uri="{BB962C8B-B14F-4D97-AF65-F5344CB8AC3E}">
        <p14:creationId xmlns:p14="http://schemas.microsoft.com/office/powerpoint/2010/main" val="1841507506"/>
      </p:ext>
    </p:extLst>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1042"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Working Memory</a:t>
            </a:r>
          </a:p>
        </p:txBody>
      </p:sp>
      <p:sp>
        <p:nvSpPr>
          <p:cNvPr id="1111043" name="Text Box 3"/>
          <p:cNvSpPr txBox="1">
            <a:spLocks noChangeArrowheads="1"/>
          </p:cNvSpPr>
          <p:nvPr/>
        </p:nvSpPr>
        <p:spPr bwMode="auto">
          <a:xfrm>
            <a:off x="2205294" y="2043113"/>
            <a:ext cx="106311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solidFill>
                  <a:schemeClr val="folHlink"/>
                </a:solidFill>
                <a:latin typeface="Berlin Sans FB" pitchFamily="34" charset="0"/>
              </a:rPr>
              <a:t>Sensory</a:t>
            </a:r>
          </a:p>
          <a:p>
            <a:pPr algn="ctr"/>
            <a:r>
              <a:rPr lang="en-US" sz="2000" dirty="0">
                <a:solidFill>
                  <a:schemeClr val="folHlink"/>
                </a:solidFill>
                <a:latin typeface="Berlin Sans FB" pitchFamily="34" charset="0"/>
              </a:rPr>
              <a:t>Memory</a:t>
            </a:r>
          </a:p>
        </p:txBody>
      </p:sp>
      <p:sp>
        <p:nvSpPr>
          <p:cNvPr id="1111044" name="Text Box 4"/>
          <p:cNvSpPr txBox="1">
            <a:spLocks noChangeArrowheads="1"/>
          </p:cNvSpPr>
          <p:nvPr/>
        </p:nvSpPr>
        <p:spPr bwMode="auto">
          <a:xfrm>
            <a:off x="4024414" y="2043113"/>
            <a:ext cx="109517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latin typeface="Berlin Sans FB" pitchFamily="34" charset="0"/>
              </a:rPr>
              <a:t>Working</a:t>
            </a:r>
          </a:p>
          <a:p>
            <a:pPr algn="ctr"/>
            <a:r>
              <a:rPr lang="en-US" sz="2000" dirty="0">
                <a:latin typeface="Berlin Sans FB" pitchFamily="34" charset="0"/>
              </a:rPr>
              <a:t>Memory</a:t>
            </a:r>
          </a:p>
        </p:txBody>
      </p:sp>
      <p:sp>
        <p:nvSpPr>
          <p:cNvPr id="1111045" name="Text Box 5"/>
          <p:cNvSpPr txBox="1">
            <a:spLocks noChangeArrowheads="1"/>
          </p:cNvSpPr>
          <p:nvPr/>
        </p:nvSpPr>
        <p:spPr bwMode="auto">
          <a:xfrm>
            <a:off x="5783263" y="2043113"/>
            <a:ext cx="13795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solidFill>
                  <a:schemeClr val="folHlink"/>
                </a:solidFill>
                <a:latin typeface="Berlin Sans FB" pitchFamily="34" charset="0"/>
              </a:rPr>
              <a:t>Long-term</a:t>
            </a:r>
          </a:p>
          <a:p>
            <a:pPr algn="ctr"/>
            <a:r>
              <a:rPr lang="en-US" sz="2000" dirty="0">
                <a:solidFill>
                  <a:schemeClr val="folHlink"/>
                </a:solidFill>
                <a:latin typeface="Berlin Sans FB" pitchFamily="34" charset="0"/>
              </a:rPr>
              <a:t>Memory</a:t>
            </a:r>
          </a:p>
        </p:txBody>
      </p:sp>
      <p:sp>
        <p:nvSpPr>
          <p:cNvPr id="1111046" name="Rectangle 6"/>
          <p:cNvSpPr>
            <a:spLocks noChangeArrowheads="1"/>
          </p:cNvSpPr>
          <p:nvPr/>
        </p:nvSpPr>
        <p:spPr bwMode="auto">
          <a:xfrm>
            <a:off x="2057400" y="2743200"/>
            <a:ext cx="1371600" cy="1828800"/>
          </a:xfrm>
          <a:prstGeom prst="rect">
            <a:avLst/>
          </a:prstGeom>
          <a:noFill/>
          <a:ln w="38100">
            <a:solidFill>
              <a:srgbClr val="C0C0C0"/>
            </a:solidFill>
            <a:miter lim="800000"/>
            <a:headEnd/>
            <a:tailEnd/>
          </a:ln>
          <a:effectLst/>
          <a:extLst>
            <a:ext uri="{909E8E84-426E-40DD-AFC4-6F175D3DCCD1}">
              <a14:hiddenFill xmlns:a14="http://schemas.microsoft.com/office/drawing/2010/main">
                <a:solidFill>
                  <a:srgbClr val="138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Berlin Sans FB" pitchFamily="34" charset="0"/>
            </a:endParaRPr>
          </a:p>
        </p:txBody>
      </p:sp>
      <p:sp>
        <p:nvSpPr>
          <p:cNvPr id="1111047" name="Rectangle 7"/>
          <p:cNvSpPr>
            <a:spLocks noChangeArrowheads="1"/>
          </p:cNvSpPr>
          <p:nvPr/>
        </p:nvSpPr>
        <p:spPr bwMode="auto">
          <a:xfrm>
            <a:off x="3878263" y="2743200"/>
            <a:ext cx="1371600" cy="1828800"/>
          </a:xfrm>
          <a:prstGeom prst="rect">
            <a:avLst/>
          </a:prstGeom>
          <a:solidFill>
            <a:srgbClr val="1389FF"/>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Berlin Sans FB" pitchFamily="34" charset="0"/>
            </a:endParaRPr>
          </a:p>
        </p:txBody>
      </p:sp>
      <p:sp>
        <p:nvSpPr>
          <p:cNvPr id="1111048" name="Rectangle 8"/>
          <p:cNvSpPr>
            <a:spLocks noChangeArrowheads="1"/>
          </p:cNvSpPr>
          <p:nvPr/>
        </p:nvSpPr>
        <p:spPr bwMode="auto">
          <a:xfrm>
            <a:off x="5746750" y="2743200"/>
            <a:ext cx="1371600" cy="1828800"/>
          </a:xfrm>
          <a:prstGeom prst="rect">
            <a:avLst/>
          </a:prstGeom>
          <a:noFill/>
          <a:ln w="381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Berlin Sans FB" pitchFamily="34" charset="0"/>
            </a:endParaRPr>
          </a:p>
        </p:txBody>
      </p:sp>
      <p:sp>
        <p:nvSpPr>
          <p:cNvPr id="1111049" name="AutoShape 9"/>
          <p:cNvSpPr>
            <a:spLocks noChangeArrowheads="1"/>
          </p:cNvSpPr>
          <p:nvPr/>
        </p:nvSpPr>
        <p:spPr bwMode="auto">
          <a:xfrm>
            <a:off x="4876800" y="2971800"/>
            <a:ext cx="1295400" cy="457200"/>
          </a:xfrm>
          <a:prstGeom prst="homePlate">
            <a:avLst>
              <a:gd name="adj" fmla="val 57992"/>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dirty="0">
                <a:solidFill>
                  <a:srgbClr val="FF0000"/>
                </a:solidFill>
                <a:latin typeface="Berlin Sans FB" pitchFamily="34" charset="0"/>
              </a:rPr>
              <a:t>Encoding</a:t>
            </a:r>
          </a:p>
        </p:txBody>
      </p:sp>
      <p:sp>
        <p:nvSpPr>
          <p:cNvPr id="1111050" name="AutoShape 10"/>
          <p:cNvSpPr>
            <a:spLocks noChangeArrowheads="1"/>
          </p:cNvSpPr>
          <p:nvPr/>
        </p:nvSpPr>
        <p:spPr bwMode="auto">
          <a:xfrm flipH="1">
            <a:off x="4724400" y="3914775"/>
            <a:ext cx="1295400" cy="457200"/>
          </a:xfrm>
          <a:prstGeom prst="homePlate">
            <a:avLst>
              <a:gd name="adj" fmla="val 57992"/>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dirty="0">
                <a:solidFill>
                  <a:srgbClr val="FF0000"/>
                </a:solidFill>
                <a:latin typeface="Berlin Sans FB" pitchFamily="34" charset="0"/>
              </a:rPr>
              <a:t>Retrieval</a:t>
            </a:r>
            <a:endParaRPr lang="en-US" dirty="0">
              <a:solidFill>
                <a:srgbClr val="FF0000"/>
              </a:solidFill>
              <a:latin typeface="Berlin Sans FB" pitchFamily="34" charset="0"/>
            </a:endParaRPr>
          </a:p>
        </p:txBody>
      </p:sp>
      <p:sp>
        <p:nvSpPr>
          <p:cNvPr id="1111051" name="AutoShape 11"/>
          <p:cNvSpPr>
            <a:spLocks noChangeArrowheads="1"/>
          </p:cNvSpPr>
          <p:nvPr/>
        </p:nvSpPr>
        <p:spPr bwMode="auto">
          <a:xfrm rot="16200000" flipH="1">
            <a:off x="4248150" y="4591050"/>
            <a:ext cx="647700" cy="457200"/>
          </a:xfrm>
          <a:prstGeom prst="homePlate">
            <a:avLst>
              <a:gd name="adj" fmla="val 51046"/>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Berlin Sans FB" pitchFamily="34" charset="0"/>
            </a:endParaRPr>
          </a:p>
        </p:txBody>
      </p:sp>
      <p:sp>
        <p:nvSpPr>
          <p:cNvPr id="1111052" name="AutoShape 12"/>
          <p:cNvSpPr>
            <a:spLocks noChangeArrowheads="1"/>
          </p:cNvSpPr>
          <p:nvPr/>
        </p:nvSpPr>
        <p:spPr bwMode="auto">
          <a:xfrm>
            <a:off x="3090863" y="3914775"/>
            <a:ext cx="1295400" cy="457200"/>
          </a:xfrm>
          <a:prstGeom prst="homePlate">
            <a:avLst>
              <a:gd name="adj" fmla="val 57992"/>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dirty="0">
                <a:solidFill>
                  <a:srgbClr val="FF0000"/>
                </a:solidFill>
                <a:latin typeface="Berlin Sans FB" pitchFamily="34" charset="0"/>
              </a:rPr>
              <a:t>Encoding</a:t>
            </a:r>
          </a:p>
        </p:txBody>
      </p:sp>
      <p:sp>
        <p:nvSpPr>
          <p:cNvPr id="1111053" name="AutoShape 13"/>
          <p:cNvSpPr>
            <a:spLocks noChangeArrowheads="1"/>
          </p:cNvSpPr>
          <p:nvPr/>
        </p:nvSpPr>
        <p:spPr bwMode="auto">
          <a:xfrm>
            <a:off x="609600" y="3429000"/>
            <a:ext cx="1295400" cy="457200"/>
          </a:xfrm>
          <a:prstGeom prst="homePlate">
            <a:avLst>
              <a:gd name="adj" fmla="val 57992"/>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dirty="0">
                <a:solidFill>
                  <a:srgbClr val="FF0000"/>
                </a:solidFill>
                <a:latin typeface="Berlin Sans FB" pitchFamily="34" charset="0"/>
              </a:rPr>
              <a:t>Events</a:t>
            </a:r>
          </a:p>
        </p:txBody>
      </p:sp>
      <p:sp>
        <p:nvSpPr>
          <p:cNvPr id="1111054" name="Text Box 14"/>
          <p:cNvSpPr txBox="1">
            <a:spLocks noChangeArrowheads="1"/>
          </p:cNvSpPr>
          <p:nvPr/>
        </p:nvSpPr>
        <p:spPr bwMode="auto">
          <a:xfrm>
            <a:off x="3990059" y="5181600"/>
            <a:ext cx="114165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solidFill>
                  <a:srgbClr val="FF0000"/>
                </a:solidFill>
                <a:latin typeface="Berlin Sans FB" pitchFamily="34" charset="0"/>
              </a:rPr>
              <a:t>Retrieval</a:t>
            </a:r>
          </a:p>
        </p:txBody>
      </p:sp>
    </p:spTree>
    <p:extLst>
      <p:ext uri="{BB962C8B-B14F-4D97-AF65-F5344CB8AC3E}">
        <p14:creationId xmlns:p14="http://schemas.microsoft.com/office/powerpoint/2010/main" val="345320589"/>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5400" dirty="0" smtClean="0"/>
              <a:t>Listen to these numbers</a:t>
            </a:r>
            <a:br>
              <a:rPr lang="en-US" sz="5400" dirty="0" smtClean="0"/>
            </a:br>
            <a:r>
              <a:rPr lang="en-US" sz="5400" dirty="0"/>
              <a:t/>
            </a:r>
            <a:br>
              <a:rPr lang="en-US" sz="5400" dirty="0"/>
            </a:br>
            <a:endParaRPr lang="en-US" sz="5400" dirty="0"/>
          </a:p>
        </p:txBody>
      </p:sp>
      <p:sp>
        <p:nvSpPr>
          <p:cNvPr id="6" name="Subtitle 5"/>
          <p:cNvSpPr>
            <a:spLocks noGrp="1"/>
          </p:cNvSpPr>
          <p:nvPr>
            <p:ph type="subTitle" idx="1"/>
          </p:nvPr>
        </p:nvSpPr>
        <p:spPr/>
        <p:txBody>
          <a:bodyPr/>
          <a:lstStyle/>
          <a:p>
            <a:r>
              <a:rPr lang="en-US" sz="4000" dirty="0" smtClean="0"/>
              <a:t>When I say “recall”, write them down on your paper</a:t>
            </a:r>
            <a:endParaRPr lang="en-US" sz="4000" dirty="0"/>
          </a:p>
        </p:txBody>
      </p:sp>
    </p:spTree>
    <p:extLst>
      <p:ext uri="{BB962C8B-B14F-4D97-AF65-F5344CB8AC3E}">
        <p14:creationId xmlns:p14="http://schemas.microsoft.com/office/powerpoint/2010/main" val="27472297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en-US" dirty="0" smtClean="0">
                <a:latin typeface="Berlin Sans FB" pitchFamily="34" charset="0"/>
              </a:rPr>
              <a:t>Spontaneous Recovery</a:t>
            </a:r>
          </a:p>
        </p:txBody>
      </p:sp>
      <p:pic>
        <p:nvPicPr>
          <p:cNvPr id="24579" name="Picture 7" descr="Classical 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98613"/>
            <a:ext cx="8839200" cy="400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1577361"/>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090" name="Rectangle 2"/>
          <p:cNvSpPr>
            <a:spLocks noGrp="1" noChangeArrowheads="1"/>
          </p:cNvSpPr>
          <p:nvPr>
            <p:ph type="title"/>
          </p:nvPr>
        </p:nvSpPr>
        <p:spPr>
          <a:xfrm>
            <a:off x="666750" y="276225"/>
            <a:ext cx="7772400" cy="1143000"/>
          </a:xfrm>
        </p:spPr>
        <p:txBody>
          <a:bodyPr/>
          <a:lstStyle/>
          <a:p>
            <a:r>
              <a:rPr lang="en-US" sz="4000" dirty="0">
                <a:solidFill>
                  <a:srgbClr val="FFFF00"/>
                </a:solidFill>
                <a:latin typeface="Berlin Sans FB" pitchFamily="34" charset="0"/>
              </a:rPr>
              <a:t>Working Memory</a:t>
            </a:r>
          </a:p>
        </p:txBody>
      </p:sp>
      <p:sp>
        <p:nvSpPr>
          <p:cNvPr id="1113091" name="Rectangle 3"/>
          <p:cNvSpPr>
            <a:spLocks noGrp="1" noChangeArrowheads="1"/>
          </p:cNvSpPr>
          <p:nvPr>
            <p:ph type="body" sz="half" idx="1"/>
          </p:nvPr>
        </p:nvSpPr>
        <p:spPr>
          <a:xfrm>
            <a:off x="595313" y="1600200"/>
            <a:ext cx="7924800" cy="2209800"/>
          </a:xfrm>
        </p:spPr>
        <p:txBody>
          <a:bodyPr/>
          <a:lstStyle/>
          <a:p>
            <a:pPr marL="0" indent="0" algn="ctr">
              <a:buFont typeface="Wingdings" pitchFamily="2" charset="2"/>
              <a:buNone/>
            </a:pPr>
            <a:r>
              <a:rPr lang="en-US" altLang="en-US" sz="2800" dirty="0">
                <a:latin typeface="Berlin Sans FB" pitchFamily="34" charset="0"/>
              </a:rPr>
              <a:t>Working memory, a new name for short-term memory, has limited capacity (7±2) and short duration (20 seconds). </a:t>
            </a:r>
            <a:endParaRPr lang="en-US" altLang="en-US" sz="2800" dirty="0" smtClean="0">
              <a:latin typeface="Berlin Sans FB" pitchFamily="34" charset="0"/>
            </a:endParaRPr>
          </a:p>
          <a:p>
            <a:pPr marL="0" indent="0" algn="ctr">
              <a:buFont typeface="Wingdings" pitchFamily="2" charset="2"/>
              <a:buNone/>
            </a:pPr>
            <a:endParaRPr lang="en-US" altLang="en-US" sz="2800" dirty="0"/>
          </a:p>
          <a:p>
            <a:pPr marL="0" indent="0" algn="ctr">
              <a:buFont typeface="Wingdings" pitchFamily="2" charset="2"/>
              <a:buNone/>
            </a:pPr>
            <a:endParaRPr lang="en-US" altLang="en-US" sz="2800" dirty="0">
              <a:latin typeface="Berlin Sans FB" pitchFamily="34" charset="0"/>
            </a:endParaRPr>
          </a:p>
        </p:txBody>
      </p:sp>
      <p:sp>
        <p:nvSpPr>
          <p:cNvPr id="5" name="Rectangle 7"/>
          <p:cNvSpPr>
            <a:spLocks noChangeArrowheads="1"/>
          </p:cNvSpPr>
          <p:nvPr/>
        </p:nvSpPr>
        <p:spPr bwMode="auto">
          <a:xfrm>
            <a:off x="2223874" y="3352800"/>
            <a:ext cx="40957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dirty="0">
                <a:latin typeface="Berlin Sans FB" pitchFamily="34" charset="0"/>
              </a:rPr>
              <a:t>M U T G I K T L R S Y P</a:t>
            </a:r>
          </a:p>
        </p:txBody>
      </p:sp>
      <p:sp>
        <p:nvSpPr>
          <p:cNvPr id="3" name="Rectangle 2"/>
          <p:cNvSpPr/>
          <p:nvPr/>
        </p:nvSpPr>
        <p:spPr>
          <a:xfrm>
            <a:off x="1985749" y="4267200"/>
            <a:ext cx="4572000" cy="1815882"/>
          </a:xfrm>
          <a:prstGeom prst="rect">
            <a:avLst/>
          </a:prstGeom>
        </p:spPr>
        <p:txBody>
          <a:bodyPr>
            <a:spAutoFit/>
          </a:bodyPr>
          <a:lstStyle/>
          <a:p>
            <a:pPr algn="ctr"/>
            <a:r>
              <a:rPr lang="en-US" sz="2800" dirty="0">
                <a:latin typeface="Berlin Sans FB" pitchFamily="34" charset="0"/>
              </a:rPr>
              <a:t>You should be able to</a:t>
            </a:r>
          </a:p>
          <a:p>
            <a:pPr algn="ctr"/>
            <a:r>
              <a:rPr lang="en-US" sz="2800" dirty="0">
                <a:latin typeface="Berlin Sans FB" pitchFamily="34" charset="0"/>
              </a:rPr>
              <a:t>recall </a:t>
            </a:r>
            <a:r>
              <a:rPr lang="en-US" altLang="en-US" sz="2800" dirty="0">
                <a:latin typeface="Berlin Sans FB" pitchFamily="34" charset="0"/>
              </a:rPr>
              <a:t>7±2</a:t>
            </a:r>
            <a:r>
              <a:rPr lang="en-US" sz="2800" dirty="0">
                <a:latin typeface="Berlin Sans FB" pitchFamily="34" charset="0"/>
              </a:rPr>
              <a:t> letters</a:t>
            </a:r>
            <a:r>
              <a:rPr lang="en-US" sz="2800" dirty="0" smtClean="0">
                <a:latin typeface="Berlin Sans FB" pitchFamily="34" charset="0"/>
              </a:rPr>
              <a:t>.</a:t>
            </a:r>
          </a:p>
          <a:p>
            <a:pPr algn="ctr"/>
            <a:endParaRPr lang="en-US" sz="2800" dirty="0" smtClean="0">
              <a:latin typeface="Berlin Sans FB" pitchFamily="34" charset="0"/>
            </a:endParaRPr>
          </a:p>
          <a:p>
            <a:pPr algn="ctr"/>
            <a:r>
              <a:rPr lang="en-US" sz="2800" dirty="0" smtClean="0">
                <a:latin typeface="Berlin Sans FB" pitchFamily="34" charset="0"/>
              </a:rPr>
              <a:t>M U T G I K T L R S Y P</a:t>
            </a:r>
            <a:endParaRPr lang="en-US" sz="2800" dirty="0">
              <a:latin typeface="Berlin Sans FB" pitchFamily="34" charset="0"/>
            </a:endParaRPr>
          </a:p>
        </p:txBody>
      </p:sp>
    </p:spTree>
    <p:extLst>
      <p:ext uri="{BB962C8B-B14F-4D97-AF65-F5344CB8AC3E}">
        <p14:creationId xmlns:p14="http://schemas.microsoft.com/office/powerpoint/2010/main" val="10639503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1" nodeType="afterEffect">
                                  <p:stCondLst>
                                    <p:cond delay="5000"/>
                                  </p:stCondLst>
                                  <p:childTnLst>
                                    <p:set>
                                      <p:cBhvr>
                                        <p:cTn id="9" dur="1" fill="hold">
                                          <p:stCondLst>
                                            <p:cond delay="0"/>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138" name="Rectangle 2"/>
          <p:cNvSpPr>
            <a:spLocks noGrp="1" noChangeArrowheads="1"/>
          </p:cNvSpPr>
          <p:nvPr>
            <p:ph type="title"/>
          </p:nvPr>
        </p:nvSpPr>
        <p:spPr>
          <a:xfrm>
            <a:off x="685800" y="290513"/>
            <a:ext cx="7772400" cy="1143000"/>
          </a:xfrm>
        </p:spPr>
        <p:txBody>
          <a:bodyPr/>
          <a:lstStyle/>
          <a:p>
            <a:r>
              <a:rPr lang="en-US" sz="4000" dirty="0">
                <a:latin typeface="Berlin Sans FB" pitchFamily="34" charset="0"/>
              </a:rPr>
              <a:t>Chunking</a:t>
            </a:r>
          </a:p>
        </p:txBody>
      </p:sp>
      <p:sp>
        <p:nvSpPr>
          <p:cNvPr id="1115139" name="Rectangle 3"/>
          <p:cNvSpPr>
            <a:spLocks noGrp="1" noChangeArrowheads="1"/>
          </p:cNvSpPr>
          <p:nvPr>
            <p:ph type="body" idx="1"/>
          </p:nvPr>
        </p:nvSpPr>
        <p:spPr>
          <a:xfrm>
            <a:off x="1844675" y="2773363"/>
            <a:ext cx="5419725" cy="671512"/>
          </a:xfrm>
        </p:spPr>
        <p:txBody>
          <a:bodyPr/>
          <a:lstStyle/>
          <a:p>
            <a:pPr algn="ctr">
              <a:buFontTx/>
              <a:buNone/>
            </a:pPr>
            <a:r>
              <a:rPr lang="en-US" dirty="0">
                <a:latin typeface="Berlin Sans FB" pitchFamily="34" charset="0"/>
              </a:rPr>
              <a:t>F-B-I-T-W-A-C-I-A-I-B-M </a:t>
            </a:r>
          </a:p>
        </p:txBody>
      </p:sp>
      <p:sp>
        <p:nvSpPr>
          <p:cNvPr id="1115140" name="Rectangle 4"/>
          <p:cNvSpPr>
            <a:spLocks noChangeArrowheads="1"/>
          </p:cNvSpPr>
          <p:nvPr/>
        </p:nvSpPr>
        <p:spPr bwMode="auto">
          <a:xfrm>
            <a:off x="800100" y="1600200"/>
            <a:ext cx="7543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dirty="0">
                <a:latin typeface="Berlin Sans FB" pitchFamily="34" charset="0"/>
              </a:rPr>
              <a:t>Capacity of working memory may be increased by  “Chunking.”</a:t>
            </a:r>
          </a:p>
        </p:txBody>
      </p:sp>
      <p:sp>
        <p:nvSpPr>
          <p:cNvPr id="1115141" name="Rectangle 5"/>
          <p:cNvSpPr>
            <a:spLocks noChangeArrowheads="1"/>
          </p:cNvSpPr>
          <p:nvPr/>
        </p:nvSpPr>
        <p:spPr bwMode="auto">
          <a:xfrm>
            <a:off x="2114550" y="4191000"/>
            <a:ext cx="4876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pPr>
            <a:r>
              <a:rPr lang="en-US" sz="3200" dirty="0">
                <a:latin typeface="Berlin Sans FB" pitchFamily="34" charset="0"/>
              </a:rPr>
              <a:t>FBI    TWA    CIA    IBM</a:t>
            </a:r>
          </a:p>
          <a:p>
            <a:pPr marL="342900" indent="-342900" algn="ctr">
              <a:spcBef>
                <a:spcPct val="20000"/>
              </a:spcBef>
            </a:pPr>
            <a:r>
              <a:rPr lang="en-US" sz="3200" dirty="0">
                <a:latin typeface="Berlin Sans FB" pitchFamily="34" charset="0"/>
              </a:rPr>
              <a:t>4 chunks</a:t>
            </a:r>
          </a:p>
        </p:txBody>
      </p:sp>
    </p:spTree>
    <p:extLst>
      <p:ext uri="{BB962C8B-B14F-4D97-AF65-F5344CB8AC3E}">
        <p14:creationId xmlns:p14="http://schemas.microsoft.com/office/powerpoint/2010/main" val="8732712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15139">
                                            <p:txEl>
                                              <p:pRg st="0" end="0"/>
                                            </p:txEl>
                                          </p:spTgt>
                                        </p:tgtEl>
                                        <p:attrNameLst>
                                          <p:attrName>style.visibility</p:attrName>
                                        </p:attrNameLst>
                                      </p:cBhvr>
                                      <p:to>
                                        <p:strVal val="visible"/>
                                      </p:to>
                                    </p:set>
                                    <p:animEffect transition="in" filter="dissolve">
                                      <p:cBhvr>
                                        <p:cTn id="7" dur="500"/>
                                        <p:tgtEl>
                                          <p:spTgt spid="11151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15141"/>
                                        </p:tgtEl>
                                        <p:attrNameLst>
                                          <p:attrName>style.visibility</p:attrName>
                                        </p:attrNameLst>
                                      </p:cBhvr>
                                      <p:to>
                                        <p:strVal val="visible"/>
                                      </p:to>
                                    </p:set>
                                    <p:animEffect transition="in" filter="dissolve">
                                      <p:cBhvr>
                                        <p:cTn id="12" dur="500"/>
                                        <p:tgtEl>
                                          <p:spTgt spid="1115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5139" grpId="0" build="p"/>
      <p:bldP spid="1115141"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186" name="Rectangle 2"/>
          <p:cNvSpPr>
            <a:spLocks noGrp="1" noChangeArrowheads="1"/>
          </p:cNvSpPr>
          <p:nvPr>
            <p:ph type="title"/>
          </p:nvPr>
        </p:nvSpPr>
        <p:spPr>
          <a:xfrm>
            <a:off x="685800" y="280988"/>
            <a:ext cx="7772400" cy="1143000"/>
          </a:xfrm>
        </p:spPr>
        <p:txBody>
          <a:bodyPr/>
          <a:lstStyle/>
          <a:p>
            <a:r>
              <a:rPr lang="en-US" sz="4000" dirty="0">
                <a:latin typeface="Berlin Sans FB" pitchFamily="34" charset="0"/>
              </a:rPr>
              <a:t>Working Memory Duration</a:t>
            </a:r>
          </a:p>
        </p:txBody>
      </p:sp>
      <p:pic>
        <p:nvPicPr>
          <p:cNvPr id="1117187" name="Picture 3" descr="figure-25-0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590675" y="1447800"/>
            <a:ext cx="5543550" cy="47736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68830244"/>
      </p:ext>
    </p:extLst>
  </p:cSld>
  <p:clrMapOvr>
    <a:masterClrMapping/>
  </p:clrMapOv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210" name="Rectangle 2"/>
          <p:cNvSpPr>
            <a:spLocks noGrp="1" noChangeArrowheads="1"/>
          </p:cNvSpPr>
          <p:nvPr>
            <p:ph type="title"/>
          </p:nvPr>
        </p:nvSpPr>
        <p:spPr>
          <a:xfrm>
            <a:off x="671513" y="276225"/>
            <a:ext cx="7772400" cy="1143000"/>
          </a:xfrm>
        </p:spPr>
        <p:txBody>
          <a:bodyPr/>
          <a:lstStyle/>
          <a:p>
            <a:r>
              <a:rPr lang="en-US" sz="4000" dirty="0">
                <a:solidFill>
                  <a:srgbClr val="FFFF00"/>
                </a:solidFill>
                <a:latin typeface="Berlin Sans FB" pitchFamily="34" charset="0"/>
              </a:rPr>
              <a:t>Long-Term Memory</a:t>
            </a:r>
          </a:p>
        </p:txBody>
      </p:sp>
      <p:sp>
        <p:nvSpPr>
          <p:cNvPr id="1118211" name="Text Box 3"/>
          <p:cNvSpPr txBox="1">
            <a:spLocks noChangeArrowheads="1"/>
          </p:cNvSpPr>
          <p:nvPr/>
        </p:nvSpPr>
        <p:spPr bwMode="auto">
          <a:xfrm>
            <a:off x="2205294" y="2043113"/>
            <a:ext cx="106311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solidFill>
                  <a:schemeClr val="folHlink"/>
                </a:solidFill>
                <a:latin typeface="Berlin Sans FB" pitchFamily="34" charset="0"/>
              </a:rPr>
              <a:t>Sensory</a:t>
            </a:r>
          </a:p>
          <a:p>
            <a:pPr algn="ctr"/>
            <a:r>
              <a:rPr lang="en-US" sz="2000" dirty="0">
                <a:solidFill>
                  <a:schemeClr val="folHlink"/>
                </a:solidFill>
                <a:latin typeface="Berlin Sans FB" pitchFamily="34" charset="0"/>
              </a:rPr>
              <a:t>Memory</a:t>
            </a:r>
          </a:p>
        </p:txBody>
      </p:sp>
      <p:sp>
        <p:nvSpPr>
          <p:cNvPr id="1118212" name="Text Box 4"/>
          <p:cNvSpPr txBox="1">
            <a:spLocks noChangeArrowheads="1"/>
          </p:cNvSpPr>
          <p:nvPr/>
        </p:nvSpPr>
        <p:spPr bwMode="auto">
          <a:xfrm>
            <a:off x="4024414" y="2043113"/>
            <a:ext cx="109517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solidFill>
                  <a:srgbClr val="C0C0C0"/>
                </a:solidFill>
                <a:latin typeface="Berlin Sans FB" pitchFamily="34" charset="0"/>
              </a:rPr>
              <a:t>Working</a:t>
            </a:r>
          </a:p>
          <a:p>
            <a:pPr algn="ctr"/>
            <a:r>
              <a:rPr lang="en-US" sz="2000" dirty="0">
                <a:solidFill>
                  <a:srgbClr val="C0C0C0"/>
                </a:solidFill>
                <a:latin typeface="Berlin Sans FB" pitchFamily="34" charset="0"/>
              </a:rPr>
              <a:t>Memory</a:t>
            </a:r>
          </a:p>
        </p:txBody>
      </p:sp>
      <p:sp>
        <p:nvSpPr>
          <p:cNvPr id="1118213" name="Text Box 5"/>
          <p:cNvSpPr txBox="1">
            <a:spLocks noChangeArrowheads="1"/>
          </p:cNvSpPr>
          <p:nvPr/>
        </p:nvSpPr>
        <p:spPr bwMode="auto">
          <a:xfrm>
            <a:off x="5783263" y="2043113"/>
            <a:ext cx="13795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latin typeface="Berlin Sans FB" pitchFamily="34" charset="0"/>
              </a:rPr>
              <a:t>Long-term</a:t>
            </a:r>
          </a:p>
          <a:p>
            <a:pPr algn="ctr"/>
            <a:r>
              <a:rPr lang="en-US" sz="2000" dirty="0">
                <a:latin typeface="Berlin Sans FB" pitchFamily="34" charset="0"/>
              </a:rPr>
              <a:t>Memory</a:t>
            </a:r>
          </a:p>
        </p:txBody>
      </p:sp>
      <p:sp>
        <p:nvSpPr>
          <p:cNvPr id="1118214" name="Rectangle 6"/>
          <p:cNvSpPr>
            <a:spLocks noChangeArrowheads="1"/>
          </p:cNvSpPr>
          <p:nvPr/>
        </p:nvSpPr>
        <p:spPr bwMode="auto">
          <a:xfrm>
            <a:off x="2057400" y="2743200"/>
            <a:ext cx="1371600" cy="1828800"/>
          </a:xfrm>
          <a:prstGeom prst="rect">
            <a:avLst/>
          </a:prstGeom>
          <a:noFill/>
          <a:ln w="38100">
            <a:solidFill>
              <a:srgbClr val="C0C0C0"/>
            </a:solidFill>
            <a:miter lim="800000"/>
            <a:headEnd/>
            <a:tailEnd/>
          </a:ln>
          <a:effectLst/>
          <a:extLst>
            <a:ext uri="{909E8E84-426E-40DD-AFC4-6F175D3DCCD1}">
              <a14:hiddenFill xmlns:a14="http://schemas.microsoft.com/office/drawing/2010/main">
                <a:solidFill>
                  <a:srgbClr val="138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Berlin Sans FB" pitchFamily="34" charset="0"/>
            </a:endParaRPr>
          </a:p>
        </p:txBody>
      </p:sp>
      <p:sp>
        <p:nvSpPr>
          <p:cNvPr id="1118215" name="Rectangle 7"/>
          <p:cNvSpPr>
            <a:spLocks noChangeArrowheads="1"/>
          </p:cNvSpPr>
          <p:nvPr/>
        </p:nvSpPr>
        <p:spPr bwMode="auto">
          <a:xfrm>
            <a:off x="3878263" y="2743200"/>
            <a:ext cx="1371600" cy="1828800"/>
          </a:xfrm>
          <a:prstGeom prst="rect">
            <a:avLst/>
          </a:prstGeom>
          <a:noFill/>
          <a:ln w="38100">
            <a:solidFill>
              <a:srgbClr val="C0C0C0"/>
            </a:solidFill>
            <a:miter lim="800000"/>
            <a:headEnd/>
            <a:tailEnd/>
          </a:ln>
          <a:effectLst/>
          <a:extLst>
            <a:ext uri="{909E8E84-426E-40DD-AFC4-6F175D3DCCD1}">
              <a14:hiddenFill xmlns:a14="http://schemas.microsoft.com/office/drawing/2010/main">
                <a:solidFill>
                  <a:srgbClr val="138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Berlin Sans FB" pitchFamily="34" charset="0"/>
            </a:endParaRPr>
          </a:p>
        </p:txBody>
      </p:sp>
      <p:sp>
        <p:nvSpPr>
          <p:cNvPr id="1118216" name="Rectangle 8"/>
          <p:cNvSpPr>
            <a:spLocks noChangeArrowheads="1"/>
          </p:cNvSpPr>
          <p:nvPr/>
        </p:nvSpPr>
        <p:spPr bwMode="auto">
          <a:xfrm>
            <a:off x="5746750" y="2743200"/>
            <a:ext cx="1371600" cy="1828800"/>
          </a:xfrm>
          <a:prstGeom prst="rect">
            <a:avLst/>
          </a:prstGeom>
          <a:solidFill>
            <a:srgbClr val="1389FF"/>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Berlin Sans FB" pitchFamily="34" charset="0"/>
            </a:endParaRPr>
          </a:p>
        </p:txBody>
      </p:sp>
      <p:sp>
        <p:nvSpPr>
          <p:cNvPr id="1118217" name="AutoShape 9"/>
          <p:cNvSpPr>
            <a:spLocks noChangeArrowheads="1"/>
          </p:cNvSpPr>
          <p:nvPr/>
        </p:nvSpPr>
        <p:spPr bwMode="auto">
          <a:xfrm>
            <a:off x="4876800" y="2971800"/>
            <a:ext cx="1295400" cy="457200"/>
          </a:xfrm>
          <a:prstGeom prst="homePlate">
            <a:avLst>
              <a:gd name="adj" fmla="val 57992"/>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dirty="0">
                <a:solidFill>
                  <a:srgbClr val="FF0000"/>
                </a:solidFill>
                <a:latin typeface="Berlin Sans FB" pitchFamily="34" charset="0"/>
              </a:rPr>
              <a:t>Encoding</a:t>
            </a:r>
          </a:p>
        </p:txBody>
      </p:sp>
      <p:sp>
        <p:nvSpPr>
          <p:cNvPr id="1118218" name="AutoShape 10"/>
          <p:cNvSpPr>
            <a:spLocks noChangeArrowheads="1"/>
          </p:cNvSpPr>
          <p:nvPr/>
        </p:nvSpPr>
        <p:spPr bwMode="auto">
          <a:xfrm flipH="1">
            <a:off x="4724400" y="3914775"/>
            <a:ext cx="1295400" cy="457200"/>
          </a:xfrm>
          <a:prstGeom prst="homePlate">
            <a:avLst>
              <a:gd name="adj" fmla="val 57992"/>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dirty="0">
                <a:solidFill>
                  <a:srgbClr val="FF0000"/>
                </a:solidFill>
                <a:latin typeface="Berlin Sans FB" pitchFamily="34" charset="0"/>
              </a:rPr>
              <a:t>Retrieval</a:t>
            </a:r>
            <a:endParaRPr lang="en-US" dirty="0">
              <a:solidFill>
                <a:srgbClr val="FF0000"/>
              </a:solidFill>
              <a:latin typeface="Berlin Sans FB" pitchFamily="34" charset="0"/>
            </a:endParaRPr>
          </a:p>
        </p:txBody>
      </p:sp>
      <p:sp>
        <p:nvSpPr>
          <p:cNvPr id="1118219" name="AutoShape 11"/>
          <p:cNvSpPr>
            <a:spLocks noChangeArrowheads="1"/>
          </p:cNvSpPr>
          <p:nvPr/>
        </p:nvSpPr>
        <p:spPr bwMode="auto">
          <a:xfrm rot="16200000" flipH="1">
            <a:off x="4248150" y="4591050"/>
            <a:ext cx="647700" cy="457200"/>
          </a:xfrm>
          <a:prstGeom prst="homePlate">
            <a:avLst>
              <a:gd name="adj" fmla="val 51046"/>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Berlin Sans FB" pitchFamily="34" charset="0"/>
            </a:endParaRPr>
          </a:p>
        </p:txBody>
      </p:sp>
      <p:sp>
        <p:nvSpPr>
          <p:cNvPr id="1118220" name="AutoShape 12"/>
          <p:cNvSpPr>
            <a:spLocks noChangeArrowheads="1"/>
          </p:cNvSpPr>
          <p:nvPr/>
        </p:nvSpPr>
        <p:spPr bwMode="auto">
          <a:xfrm>
            <a:off x="3090863" y="3914775"/>
            <a:ext cx="1295400" cy="457200"/>
          </a:xfrm>
          <a:prstGeom prst="homePlate">
            <a:avLst>
              <a:gd name="adj" fmla="val 57992"/>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dirty="0">
                <a:solidFill>
                  <a:srgbClr val="FF0000"/>
                </a:solidFill>
                <a:latin typeface="Berlin Sans FB" pitchFamily="34" charset="0"/>
              </a:rPr>
              <a:t>Encoding</a:t>
            </a:r>
          </a:p>
        </p:txBody>
      </p:sp>
      <p:sp>
        <p:nvSpPr>
          <p:cNvPr id="1118221" name="AutoShape 13"/>
          <p:cNvSpPr>
            <a:spLocks noChangeArrowheads="1"/>
          </p:cNvSpPr>
          <p:nvPr/>
        </p:nvSpPr>
        <p:spPr bwMode="auto">
          <a:xfrm>
            <a:off x="609600" y="3429000"/>
            <a:ext cx="1295400" cy="457200"/>
          </a:xfrm>
          <a:prstGeom prst="homePlate">
            <a:avLst>
              <a:gd name="adj" fmla="val 57992"/>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dirty="0">
                <a:solidFill>
                  <a:srgbClr val="FF0000"/>
                </a:solidFill>
                <a:latin typeface="Berlin Sans FB" pitchFamily="34" charset="0"/>
              </a:rPr>
              <a:t>Events</a:t>
            </a:r>
          </a:p>
        </p:txBody>
      </p:sp>
      <p:sp>
        <p:nvSpPr>
          <p:cNvPr id="1118222" name="Text Box 14"/>
          <p:cNvSpPr txBox="1">
            <a:spLocks noChangeArrowheads="1"/>
          </p:cNvSpPr>
          <p:nvPr/>
        </p:nvSpPr>
        <p:spPr bwMode="auto">
          <a:xfrm>
            <a:off x="3990059" y="5181600"/>
            <a:ext cx="114165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solidFill>
                  <a:srgbClr val="FF0000"/>
                </a:solidFill>
                <a:latin typeface="Berlin Sans FB" pitchFamily="34" charset="0"/>
              </a:rPr>
              <a:t>Retrieval</a:t>
            </a:r>
          </a:p>
        </p:txBody>
      </p:sp>
    </p:spTree>
    <p:extLst>
      <p:ext uri="{BB962C8B-B14F-4D97-AF65-F5344CB8AC3E}">
        <p14:creationId xmlns:p14="http://schemas.microsoft.com/office/powerpoint/2010/main" val="1084038091"/>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0258"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Long-Term Memory</a:t>
            </a:r>
          </a:p>
        </p:txBody>
      </p:sp>
      <p:sp>
        <p:nvSpPr>
          <p:cNvPr id="1120259" name="Rectangle 3"/>
          <p:cNvSpPr>
            <a:spLocks noGrp="1" noChangeArrowheads="1"/>
          </p:cNvSpPr>
          <p:nvPr>
            <p:ph type="body" sz="half" idx="1"/>
          </p:nvPr>
        </p:nvSpPr>
        <p:spPr>
          <a:xfrm>
            <a:off x="557213" y="1585913"/>
            <a:ext cx="8001000" cy="1447800"/>
          </a:xfrm>
        </p:spPr>
        <p:txBody>
          <a:bodyPr/>
          <a:lstStyle/>
          <a:p>
            <a:pPr marL="0" indent="0" algn="ctr">
              <a:buFontTx/>
              <a:buNone/>
            </a:pPr>
            <a:r>
              <a:rPr lang="en-US" sz="2800" dirty="0">
                <a:latin typeface="Berlin Sans FB" pitchFamily="34" charset="0"/>
              </a:rPr>
              <a:t>Unlimited capacity store. Estimates on capacity range from 1000 billion to 1,000,000 billion bits of information (</a:t>
            </a:r>
            <a:r>
              <a:rPr lang="en-US" sz="2800" dirty="0" err="1">
                <a:latin typeface="Berlin Sans FB" pitchFamily="34" charset="0"/>
              </a:rPr>
              <a:t>Landauer</a:t>
            </a:r>
            <a:r>
              <a:rPr lang="en-US" sz="2800" dirty="0">
                <a:latin typeface="Berlin Sans FB" pitchFamily="34" charset="0"/>
              </a:rPr>
              <a:t>, 1986). </a:t>
            </a:r>
          </a:p>
        </p:txBody>
      </p:sp>
      <p:pic>
        <p:nvPicPr>
          <p:cNvPr id="1120260" name="Picture 4" descr="12673_MyersPsy8e_09UN08"/>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2454275" y="2936875"/>
            <a:ext cx="4195763" cy="293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0261" name="Text Box 5"/>
          <p:cNvSpPr txBox="1">
            <a:spLocks noChangeArrowheads="1"/>
          </p:cNvSpPr>
          <p:nvPr/>
        </p:nvSpPr>
        <p:spPr bwMode="auto">
          <a:xfrm>
            <a:off x="1741488" y="5865813"/>
            <a:ext cx="56213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latin typeface="Berlin Sans FB" pitchFamily="34" charset="0"/>
              </a:rPr>
              <a:t>The Clark’s nutcracker can locate 6,000 caches of</a:t>
            </a:r>
          </a:p>
          <a:p>
            <a:pPr algn="ctr"/>
            <a:r>
              <a:rPr lang="en-US" sz="2000" dirty="0">
                <a:latin typeface="Berlin Sans FB" pitchFamily="34" charset="0"/>
              </a:rPr>
              <a:t>buried pine seeds during winter and spring.</a:t>
            </a:r>
          </a:p>
        </p:txBody>
      </p:sp>
      <p:sp>
        <p:nvSpPr>
          <p:cNvPr id="1120262" name="Text Box 6"/>
          <p:cNvSpPr txBox="1">
            <a:spLocks noChangeArrowheads="1"/>
          </p:cNvSpPr>
          <p:nvPr/>
        </p:nvSpPr>
        <p:spPr bwMode="auto">
          <a:xfrm rot="5400000">
            <a:off x="5731669" y="4860131"/>
            <a:ext cx="1735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dirty="0">
                <a:latin typeface="Berlin Sans FB" pitchFamily="34" charset="0"/>
              </a:rPr>
              <a:t>R.J. Erwin/ Photo Researchers</a:t>
            </a:r>
          </a:p>
        </p:txBody>
      </p:sp>
    </p:spTree>
    <p:extLst>
      <p:ext uri="{BB962C8B-B14F-4D97-AF65-F5344CB8AC3E}">
        <p14:creationId xmlns:p14="http://schemas.microsoft.com/office/powerpoint/2010/main" val="2050330649"/>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1282"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Memory Feats</a:t>
            </a:r>
          </a:p>
        </p:txBody>
      </p:sp>
      <p:pic>
        <p:nvPicPr>
          <p:cNvPr id="1121283" name="Picture 3" descr="Feats"/>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976313" y="1371600"/>
            <a:ext cx="7158037" cy="4884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8623764"/>
      </p:ext>
    </p:extLst>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2"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Synaptic Changes</a:t>
            </a:r>
          </a:p>
        </p:txBody>
      </p:sp>
      <p:sp>
        <p:nvSpPr>
          <p:cNvPr id="1126403" name="Rectangle 3"/>
          <p:cNvSpPr>
            <a:spLocks noGrp="1" noChangeArrowheads="1"/>
          </p:cNvSpPr>
          <p:nvPr>
            <p:ph type="body" sz="half" idx="1"/>
          </p:nvPr>
        </p:nvSpPr>
        <p:spPr>
          <a:xfrm>
            <a:off x="219075" y="1143000"/>
            <a:ext cx="8610600" cy="4495800"/>
          </a:xfrm>
        </p:spPr>
        <p:txBody>
          <a:bodyPr/>
          <a:lstStyle/>
          <a:p>
            <a:pPr marL="0" indent="0">
              <a:buFont typeface="Wingdings" pitchFamily="2" charset="2"/>
              <a:buNone/>
            </a:pPr>
            <a:r>
              <a:rPr lang="en-US" altLang="en-US" sz="2800" dirty="0">
                <a:solidFill>
                  <a:srgbClr val="FFFF00"/>
                </a:solidFill>
                <a:latin typeface="Berlin Sans FB" pitchFamily="34" charset="0"/>
              </a:rPr>
              <a:t>Long-Term Potentiation (LTP)</a:t>
            </a:r>
            <a:r>
              <a:rPr lang="en-US" altLang="en-US" sz="2800" dirty="0">
                <a:solidFill>
                  <a:srgbClr val="6600CC"/>
                </a:solidFill>
                <a:latin typeface="Berlin Sans FB" pitchFamily="34" charset="0"/>
              </a:rPr>
              <a:t> </a:t>
            </a:r>
            <a:r>
              <a:rPr lang="en-US" altLang="en-US" sz="2800" dirty="0">
                <a:latin typeface="Berlin Sans FB" pitchFamily="34" charset="0"/>
              </a:rPr>
              <a:t>refers to synaptic enhancement after learning (lynch, 2002</a:t>
            </a:r>
            <a:r>
              <a:rPr lang="en-US" altLang="en-US" sz="2800" dirty="0" smtClean="0">
                <a:latin typeface="Berlin Sans FB" pitchFamily="34" charset="0"/>
              </a:rPr>
              <a:t>).  Increase in neurotransmitter </a:t>
            </a:r>
            <a:r>
              <a:rPr lang="en-US" altLang="en-US" sz="2800" dirty="0">
                <a:latin typeface="Berlin Sans FB" pitchFamily="34" charset="0"/>
              </a:rPr>
              <a:t>release or receptors on the receiving neuron indicates strengthening of synapses</a:t>
            </a:r>
            <a:r>
              <a:rPr lang="en-US" altLang="en-US" sz="2800" dirty="0" smtClean="0">
                <a:latin typeface="Berlin Sans FB" pitchFamily="34" charset="0"/>
              </a:rPr>
              <a:t>.</a:t>
            </a:r>
          </a:p>
          <a:p>
            <a:pPr marL="0" indent="0">
              <a:buFont typeface="Wingdings" pitchFamily="2" charset="2"/>
              <a:buNone/>
            </a:pPr>
            <a:endParaRPr lang="en-US" altLang="en-US" sz="2800" dirty="0" smtClean="0">
              <a:latin typeface="Berlin Sans FB" pitchFamily="34" charset="0"/>
            </a:endParaRPr>
          </a:p>
          <a:p>
            <a:pPr marL="0" indent="0">
              <a:buFont typeface="Wingdings" pitchFamily="2" charset="2"/>
              <a:buNone/>
            </a:pPr>
            <a:r>
              <a:rPr lang="en-US" sz="2800" dirty="0" smtClean="0"/>
              <a:t>They learn to fire </a:t>
            </a:r>
          </a:p>
          <a:p>
            <a:pPr marL="0" indent="0">
              <a:buFont typeface="Wingdings" pitchFamily="2" charset="2"/>
              <a:buNone/>
            </a:pPr>
            <a:r>
              <a:rPr lang="en-US" sz="2800" dirty="0" smtClean="0"/>
              <a:t>the </a:t>
            </a:r>
            <a:r>
              <a:rPr lang="en-US" sz="2800" u="sng" dirty="0" smtClean="0"/>
              <a:t>action potential</a:t>
            </a:r>
            <a:r>
              <a:rPr lang="en-US" sz="2800" dirty="0" smtClean="0"/>
              <a:t> </a:t>
            </a:r>
          </a:p>
          <a:p>
            <a:pPr marL="0" indent="0">
              <a:buFont typeface="Wingdings" pitchFamily="2" charset="2"/>
              <a:buNone/>
            </a:pPr>
            <a:r>
              <a:rPr lang="en-US" sz="2800" dirty="0" smtClean="0"/>
              <a:t>more efficiently</a:t>
            </a:r>
          </a:p>
          <a:p>
            <a:pPr marL="0" indent="0">
              <a:buFont typeface="Wingdings" pitchFamily="2" charset="2"/>
              <a:buNone/>
            </a:pPr>
            <a:r>
              <a:rPr lang="en-US" sz="2800" dirty="0" smtClean="0">
                <a:latin typeface="Berlin Sans FB" pitchFamily="34" charset="0"/>
              </a:rPr>
              <a:t>(pote</a:t>
            </a:r>
            <a:r>
              <a:rPr lang="en-US" sz="2800" dirty="0" smtClean="0"/>
              <a:t>ntiation)</a:t>
            </a:r>
            <a:endParaRPr lang="en-US" sz="2800" dirty="0">
              <a:latin typeface="Berlin Sans FB" pitchFamily="34" charset="0"/>
            </a:endParaRPr>
          </a:p>
        </p:txBody>
      </p:sp>
      <p:pic>
        <p:nvPicPr>
          <p:cNvPr id="1074178" name="Picture 2" descr="http://employees.csbsju.edu/ltennison/PSYC340/LT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3325" y="2942087"/>
            <a:ext cx="5400675" cy="3914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809485"/>
      </p:ext>
    </p:extLst>
  </p:cSld>
  <p:clrMapOvr>
    <a:masterClrMapping/>
  </p:clrMapOv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450" name="Rectangle 2"/>
          <p:cNvSpPr>
            <a:spLocks noGrp="1" noChangeArrowheads="1"/>
          </p:cNvSpPr>
          <p:nvPr>
            <p:ph type="title"/>
          </p:nvPr>
        </p:nvSpPr>
        <p:spPr>
          <a:xfrm>
            <a:off x="685800" y="271463"/>
            <a:ext cx="7772400" cy="1143000"/>
          </a:xfrm>
        </p:spPr>
        <p:txBody>
          <a:bodyPr/>
          <a:lstStyle/>
          <a:p>
            <a:r>
              <a:rPr lang="en-US" sz="4000" dirty="0">
                <a:latin typeface="Berlin Sans FB" pitchFamily="34" charset="0"/>
              </a:rPr>
              <a:t>Stress Hormones &amp; Memory</a:t>
            </a:r>
          </a:p>
        </p:txBody>
      </p:sp>
      <p:sp>
        <p:nvSpPr>
          <p:cNvPr id="1128451" name="Rectangle 3"/>
          <p:cNvSpPr>
            <a:spLocks noGrp="1" noChangeArrowheads="1"/>
          </p:cNvSpPr>
          <p:nvPr>
            <p:ph type="body" sz="half" idx="1"/>
          </p:nvPr>
        </p:nvSpPr>
        <p:spPr>
          <a:xfrm>
            <a:off x="633413" y="1600200"/>
            <a:ext cx="7824787" cy="1524000"/>
          </a:xfrm>
        </p:spPr>
        <p:txBody>
          <a:bodyPr/>
          <a:lstStyle/>
          <a:p>
            <a:pPr marL="0" indent="0" algn="ctr">
              <a:buFont typeface="Wingdings" pitchFamily="2" charset="2"/>
              <a:buNone/>
            </a:pPr>
            <a:r>
              <a:rPr lang="en-US" altLang="en-US" sz="2800" dirty="0">
                <a:latin typeface="Berlin Sans FB" pitchFamily="34" charset="0"/>
              </a:rPr>
              <a:t>Heightened emotions (stress related or otherwise) make for stronger memories. Continued stress can disrupt memory</a:t>
            </a:r>
            <a:r>
              <a:rPr lang="en-US" altLang="en-US" sz="2800" dirty="0" smtClean="0">
                <a:latin typeface="Berlin Sans FB" pitchFamily="34" charset="0"/>
              </a:rPr>
              <a:t>.  </a:t>
            </a:r>
            <a:r>
              <a:rPr lang="en-US" altLang="en-US" sz="2800" u="sng" dirty="0" smtClean="0">
                <a:latin typeface="Berlin Sans FB" pitchFamily="34" charset="0"/>
              </a:rPr>
              <a:t>Cortisol</a:t>
            </a:r>
            <a:r>
              <a:rPr lang="en-US" altLang="en-US" sz="2800" dirty="0" smtClean="0">
                <a:latin typeface="Berlin Sans FB" pitchFamily="34" charset="0"/>
              </a:rPr>
              <a:t> is the stress hormone.</a:t>
            </a:r>
            <a:endParaRPr lang="en-US" sz="2800" dirty="0">
              <a:latin typeface="Berlin Sans FB" pitchFamily="34" charset="0"/>
            </a:endParaRPr>
          </a:p>
        </p:txBody>
      </p:sp>
      <p:pic>
        <p:nvPicPr>
          <p:cNvPr id="1128452" name="Picture 4" descr="12673_MyersPsy8e_09UN1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2133600" y="3276600"/>
            <a:ext cx="4876800" cy="3148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8453" name="Text Box 5"/>
          <p:cNvSpPr txBox="1">
            <a:spLocks noChangeArrowheads="1"/>
          </p:cNvSpPr>
          <p:nvPr/>
        </p:nvSpPr>
        <p:spPr bwMode="auto">
          <a:xfrm rot="5400000">
            <a:off x="6284489" y="5499021"/>
            <a:ext cx="169629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dirty="0">
                <a:latin typeface="Berlin Sans FB" pitchFamily="34" charset="0"/>
              </a:rPr>
              <a:t>Scott Barbour/ Getty Images</a:t>
            </a:r>
          </a:p>
        </p:txBody>
      </p:sp>
    </p:spTree>
    <p:extLst>
      <p:ext uri="{BB962C8B-B14F-4D97-AF65-F5344CB8AC3E}">
        <p14:creationId xmlns:p14="http://schemas.microsoft.com/office/powerpoint/2010/main" val="2112570402"/>
      </p:ext>
    </p:extLst>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986" name="Rectangle 2"/>
          <p:cNvSpPr>
            <a:spLocks noGrp="1" noChangeArrowheads="1"/>
          </p:cNvSpPr>
          <p:nvPr>
            <p:ph type="title"/>
          </p:nvPr>
        </p:nvSpPr>
        <p:spPr>
          <a:xfrm>
            <a:off x="671513" y="271463"/>
            <a:ext cx="7772400" cy="1143000"/>
          </a:xfrm>
        </p:spPr>
        <p:txBody>
          <a:bodyPr/>
          <a:lstStyle/>
          <a:p>
            <a:r>
              <a:rPr lang="en-US" sz="4000" dirty="0">
                <a:latin typeface="Berlin Sans FB" pitchFamily="34" charset="0"/>
              </a:rPr>
              <a:t>Flashbulb Memory</a:t>
            </a:r>
          </a:p>
        </p:txBody>
      </p:sp>
      <p:sp>
        <p:nvSpPr>
          <p:cNvPr id="1065987" name="Rectangle 3"/>
          <p:cNvSpPr>
            <a:spLocks noGrp="1" noChangeArrowheads="1"/>
          </p:cNvSpPr>
          <p:nvPr>
            <p:ph type="body" sz="half" idx="1"/>
          </p:nvPr>
        </p:nvSpPr>
        <p:spPr>
          <a:xfrm>
            <a:off x="647700" y="1600200"/>
            <a:ext cx="7848600" cy="1828800"/>
          </a:xfrm>
        </p:spPr>
        <p:txBody>
          <a:bodyPr/>
          <a:lstStyle/>
          <a:p>
            <a:pPr marL="0" indent="0" algn="ctr">
              <a:buFont typeface="Wingdings" pitchFamily="2" charset="2"/>
              <a:buNone/>
            </a:pPr>
            <a:r>
              <a:rPr lang="en-US" altLang="en-US" sz="2800" dirty="0">
                <a:latin typeface="Berlin Sans FB" pitchFamily="34" charset="0"/>
              </a:rPr>
              <a:t>An unique and highly emotional moment can give rise to clear, strong, and persistent memory called </a:t>
            </a:r>
            <a:r>
              <a:rPr lang="en-US" altLang="en-US" sz="2800" dirty="0">
                <a:solidFill>
                  <a:srgbClr val="FFFF00"/>
                </a:solidFill>
                <a:latin typeface="Berlin Sans FB" pitchFamily="34" charset="0"/>
              </a:rPr>
              <a:t>flashbulb memory</a:t>
            </a:r>
            <a:r>
              <a:rPr lang="en-US" altLang="en-US" sz="2800" dirty="0">
                <a:latin typeface="Berlin Sans FB" pitchFamily="34" charset="0"/>
              </a:rPr>
              <a:t>. Though this memory is not free from errors.</a:t>
            </a:r>
            <a:endParaRPr lang="en-US" sz="2800" dirty="0">
              <a:latin typeface="Berlin Sans FB" pitchFamily="34" charset="0"/>
            </a:endParaRPr>
          </a:p>
        </p:txBody>
      </p:sp>
      <p:sp>
        <p:nvSpPr>
          <p:cNvPr id="1065989" name="Text Box 5"/>
          <p:cNvSpPr txBox="1">
            <a:spLocks noChangeArrowheads="1"/>
          </p:cNvSpPr>
          <p:nvPr/>
        </p:nvSpPr>
        <p:spPr bwMode="auto">
          <a:xfrm>
            <a:off x="2238375" y="6284913"/>
            <a:ext cx="423705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latin typeface="Berlin Sans FB" pitchFamily="34" charset="0"/>
              </a:rPr>
              <a:t>Where were you when this happened?</a:t>
            </a:r>
            <a:endParaRPr lang="en-US" sz="2000" dirty="0">
              <a:latin typeface="Berlin Sans FB" pitchFamily="34" charset="0"/>
            </a:endParaRPr>
          </a:p>
        </p:txBody>
      </p:sp>
      <p:pic>
        <p:nvPicPr>
          <p:cNvPr id="1074178" name="Picture 2" descr="http://blogs.riverfronttimes.com/rftmusic/david-freese-cardinals-world-seri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421" y="3857323"/>
            <a:ext cx="3532207" cy="2427590"/>
          </a:xfrm>
          <a:prstGeom prst="rect">
            <a:avLst/>
          </a:prstGeom>
          <a:noFill/>
          <a:extLst>
            <a:ext uri="{909E8E84-426E-40DD-AFC4-6F175D3DCCD1}">
              <a14:hiddenFill xmlns:a14="http://schemas.microsoft.com/office/drawing/2010/main">
                <a:solidFill>
                  <a:srgbClr val="FFFFFF"/>
                </a:solidFill>
              </a14:hiddenFill>
            </a:ext>
          </a:extLst>
        </p:spPr>
      </p:pic>
      <p:pic>
        <p:nvPicPr>
          <p:cNvPr id="1074180" name="Picture 4" descr="http://www.aboardthedemocracytrain.com/wp-content/uploads/2012/05/5-Twin-towers-attac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421" y="3857323"/>
            <a:ext cx="4435042" cy="24275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www.pbfingers.com/wp-content/uploads/2012/08/first-day-of-schoo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352801"/>
            <a:ext cx="4304692" cy="35051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rlv.zcache.com/warning_its_my_16th_birthday_greeting_card-p137703983345164945b21fb_4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3352801"/>
            <a:ext cx="3509749" cy="35097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cdn.republicreport.org/wp-content/uploads/2012/03/graduation-cap-w-diploma-300x22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4038" y="3352801"/>
            <a:ext cx="4673599" cy="3505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2851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41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41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498" name="Rectangle 2"/>
          <p:cNvSpPr>
            <a:spLocks noGrp="1" noChangeArrowheads="1"/>
          </p:cNvSpPr>
          <p:nvPr>
            <p:ph type="title"/>
          </p:nvPr>
        </p:nvSpPr>
        <p:spPr>
          <a:xfrm>
            <a:off x="671513" y="271463"/>
            <a:ext cx="7772400" cy="1143000"/>
          </a:xfrm>
        </p:spPr>
        <p:txBody>
          <a:bodyPr/>
          <a:lstStyle/>
          <a:p>
            <a:r>
              <a:rPr lang="en-US" sz="3600" dirty="0">
                <a:latin typeface="Berlin Sans FB" pitchFamily="34" charset="0"/>
              </a:rPr>
              <a:t>Storing </a:t>
            </a:r>
            <a:r>
              <a:rPr lang="en-US" sz="3600" dirty="0" smtClean="0">
                <a:solidFill>
                  <a:srgbClr val="FFFF00"/>
                </a:solidFill>
                <a:latin typeface="Berlin Sans FB" pitchFamily="34" charset="0"/>
              </a:rPr>
              <a:t>Retrospective Memories</a:t>
            </a:r>
            <a:endParaRPr lang="en-US" sz="3600" dirty="0">
              <a:solidFill>
                <a:srgbClr val="FFFF00"/>
              </a:solidFill>
              <a:latin typeface="Berlin Sans FB" pitchFamily="34" charset="0"/>
            </a:endParaRPr>
          </a:p>
        </p:txBody>
      </p:sp>
      <p:sp>
        <p:nvSpPr>
          <p:cNvPr id="1130499" name="Rectangle 3"/>
          <p:cNvSpPr>
            <a:spLocks noGrp="1" noChangeArrowheads="1"/>
          </p:cNvSpPr>
          <p:nvPr>
            <p:ph type="body" sz="half" idx="1"/>
          </p:nvPr>
        </p:nvSpPr>
        <p:spPr>
          <a:xfrm>
            <a:off x="152400" y="1295400"/>
            <a:ext cx="8763000" cy="1847850"/>
          </a:xfrm>
        </p:spPr>
        <p:txBody>
          <a:bodyPr/>
          <a:lstStyle/>
          <a:p>
            <a:pPr marL="0" indent="0" algn="ctr">
              <a:buFont typeface="Wingdings" pitchFamily="2" charset="2"/>
              <a:buNone/>
            </a:pPr>
            <a:r>
              <a:rPr lang="en-US" altLang="en-US" sz="2800" dirty="0">
                <a:solidFill>
                  <a:srgbClr val="FFFF00"/>
                </a:solidFill>
                <a:latin typeface="Berlin Sans FB" pitchFamily="34" charset="0"/>
              </a:rPr>
              <a:t>Explicit Memory </a:t>
            </a:r>
            <a:r>
              <a:rPr lang="en-US" altLang="en-US" sz="2800" dirty="0">
                <a:latin typeface="Berlin Sans FB" pitchFamily="34" charset="0"/>
              </a:rPr>
              <a:t>refers to facts and experiences that one can consciously know and declare. </a:t>
            </a:r>
            <a:r>
              <a:rPr lang="en-US" altLang="en-US" sz="2800" dirty="0">
                <a:solidFill>
                  <a:srgbClr val="FFFF00"/>
                </a:solidFill>
                <a:latin typeface="Berlin Sans FB" pitchFamily="34" charset="0"/>
              </a:rPr>
              <a:t>Implicit memory </a:t>
            </a:r>
            <a:r>
              <a:rPr lang="en-US" altLang="en-US" sz="2800" dirty="0">
                <a:latin typeface="Berlin Sans FB" pitchFamily="34" charset="0"/>
              </a:rPr>
              <a:t>involves learning an action, and the individual does not know or declare what she knows</a:t>
            </a:r>
            <a:r>
              <a:rPr lang="en-US" altLang="en-US" sz="2800" dirty="0" smtClean="0">
                <a:latin typeface="Berlin Sans FB" pitchFamily="34" charset="0"/>
              </a:rPr>
              <a:t>. </a:t>
            </a:r>
            <a:endParaRPr lang="en-US" sz="2800" dirty="0">
              <a:latin typeface="Berlin Sans FB" pitchFamily="34" charset="0"/>
            </a:endParaRPr>
          </a:p>
        </p:txBody>
      </p:sp>
      <p:pic>
        <p:nvPicPr>
          <p:cNvPr id="1130500" name="Picture 4" descr="12673_MyersPsy8e_fi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09600" y="3505200"/>
            <a:ext cx="7848600" cy="31321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8762198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4" name="Rectangle 4"/>
          <p:cNvSpPr>
            <a:spLocks noGrp="1" noChangeArrowheads="1"/>
          </p:cNvSpPr>
          <p:nvPr>
            <p:ph type="title"/>
          </p:nvPr>
        </p:nvSpPr>
        <p:spPr>
          <a:xfrm>
            <a:off x="685800" y="261938"/>
            <a:ext cx="7772400" cy="1143000"/>
          </a:xfrm>
        </p:spPr>
        <p:txBody>
          <a:bodyPr/>
          <a:lstStyle/>
          <a:p>
            <a:r>
              <a:rPr lang="en-US" altLang="en-US" sz="4000" dirty="0">
                <a:solidFill>
                  <a:schemeClr val="tx1"/>
                </a:solidFill>
                <a:latin typeface="Berlin Sans FB" pitchFamily="34" charset="0"/>
              </a:rPr>
              <a:t>Stimulus Generalization</a:t>
            </a:r>
            <a:endParaRPr lang="en-US" sz="4000" dirty="0">
              <a:solidFill>
                <a:schemeClr val="tx1"/>
              </a:solidFill>
              <a:latin typeface="Berlin Sans FB" pitchFamily="34" charset="0"/>
            </a:endParaRPr>
          </a:p>
        </p:txBody>
      </p:sp>
      <p:sp>
        <p:nvSpPr>
          <p:cNvPr id="977925" name="Rectangle 5"/>
          <p:cNvSpPr>
            <a:spLocks noGrp="1" noChangeArrowheads="1"/>
          </p:cNvSpPr>
          <p:nvPr>
            <p:ph type="body" sz="half" idx="1"/>
          </p:nvPr>
        </p:nvSpPr>
        <p:spPr>
          <a:xfrm>
            <a:off x="457200" y="1676400"/>
            <a:ext cx="4714875" cy="4543425"/>
          </a:xfrm>
        </p:spPr>
        <p:txBody>
          <a:bodyPr/>
          <a:lstStyle/>
          <a:p>
            <a:pPr marL="0" indent="0" algn="ctr">
              <a:buFont typeface="Wingdings" pitchFamily="2" charset="2"/>
              <a:buNone/>
            </a:pPr>
            <a:r>
              <a:rPr lang="en-US" altLang="en-US" sz="2800" dirty="0">
                <a:latin typeface="Berlin Sans FB" pitchFamily="34" charset="0"/>
              </a:rPr>
              <a:t>Tendency to respond to stimuli similar to CS is called </a:t>
            </a:r>
            <a:r>
              <a:rPr lang="en-US" altLang="en-US" sz="2800" dirty="0">
                <a:solidFill>
                  <a:srgbClr val="FF0000"/>
                </a:solidFill>
                <a:latin typeface="Berlin Sans FB" pitchFamily="34" charset="0"/>
              </a:rPr>
              <a:t>generalization</a:t>
            </a:r>
            <a:r>
              <a:rPr lang="en-US" altLang="en-US" sz="2800" dirty="0" smtClean="0">
                <a:latin typeface="Berlin Sans FB" pitchFamily="34" charset="0"/>
              </a:rPr>
              <a:t>.</a:t>
            </a:r>
          </a:p>
          <a:p>
            <a:pPr marL="0" indent="0" algn="ctr">
              <a:buFont typeface="Wingdings" pitchFamily="2" charset="2"/>
              <a:buNone/>
            </a:pPr>
            <a:endParaRPr lang="en-US" altLang="en-US" sz="2800" dirty="0" smtClean="0">
              <a:latin typeface="Berlin Sans FB" pitchFamily="34" charset="0"/>
            </a:endParaRPr>
          </a:p>
          <a:p>
            <a:pPr marL="0" indent="0" algn="ctr">
              <a:buNone/>
            </a:pPr>
            <a:r>
              <a:rPr lang="en-US" altLang="en-US" dirty="0"/>
              <a:t>The more similar the substitute stimulus is to the original used in conditioning, the stronger the generalized response</a:t>
            </a:r>
          </a:p>
          <a:p>
            <a:pPr marL="0" indent="0" algn="ctr">
              <a:buFont typeface="Wingdings" pitchFamily="2" charset="2"/>
              <a:buNone/>
            </a:pPr>
            <a:endParaRPr lang="en-US" sz="2800" dirty="0">
              <a:latin typeface="Berlin Sans FB" pitchFamily="34" charset="0"/>
            </a:endParaRPr>
          </a:p>
        </p:txBody>
      </p:sp>
      <p:pic>
        <p:nvPicPr>
          <p:cNvPr id="977923" name="Picture 3" descr="figure-20-05"/>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641975" y="1219200"/>
            <a:ext cx="3144838" cy="3429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77922" name="Picture 2" descr="Generalization D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6413" y="5029200"/>
            <a:ext cx="3200400" cy="1727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79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Explicit Memory</a:t>
            </a:r>
            <a:endParaRPr lang="en-US" dirty="0"/>
          </a:p>
        </p:txBody>
      </p:sp>
      <p:sp>
        <p:nvSpPr>
          <p:cNvPr id="4" name="Content Placeholder 3"/>
          <p:cNvSpPr>
            <a:spLocks noGrp="1"/>
          </p:cNvSpPr>
          <p:nvPr>
            <p:ph idx="1"/>
          </p:nvPr>
        </p:nvSpPr>
        <p:spPr>
          <a:xfrm>
            <a:off x="381000" y="1524001"/>
            <a:ext cx="8382000" cy="2133600"/>
          </a:xfrm>
        </p:spPr>
        <p:txBody>
          <a:bodyPr/>
          <a:lstStyle/>
          <a:p>
            <a:pPr marL="0" indent="0" algn="ctr">
              <a:buNone/>
            </a:pPr>
            <a:r>
              <a:rPr lang="en-US" dirty="0" smtClean="0"/>
              <a:t>Refers to memories that you can explain how you know them, or declare.  Facts, experiences, life events.  They are processed in the </a:t>
            </a:r>
            <a:r>
              <a:rPr lang="en-US" u="sng" dirty="0" smtClean="0"/>
              <a:t>hippocampus</a:t>
            </a:r>
            <a:endParaRPr lang="en-US" dirty="0"/>
          </a:p>
        </p:txBody>
      </p:sp>
      <p:pic>
        <p:nvPicPr>
          <p:cNvPr id="5" name="Picture 3" descr="figure 09-13"/>
          <p:cNvPicPr>
            <a:picLocks noChangeAspect="1" noChangeArrowheads="1"/>
          </p:cNvPicPr>
          <p:nvPr/>
        </p:nvPicPr>
        <p:blipFill>
          <a:blip r:embed="rId2">
            <a:extLst>
              <a:ext uri="{28A0092B-C50C-407E-A947-70E740481C1C}">
                <a14:useLocalDpi xmlns:a14="http://schemas.microsoft.com/office/drawing/2010/main" val="0"/>
              </a:ext>
            </a:extLst>
          </a:blip>
          <a:srcRect l="10390" t="4903" r="11688" b="8478"/>
          <a:stretch>
            <a:fillRect/>
          </a:stretch>
        </p:blipFill>
        <p:spPr bwMode="auto">
          <a:xfrm>
            <a:off x="0" y="3634227"/>
            <a:ext cx="3581400" cy="3163665"/>
          </a:xfrm>
          <a:prstGeom prst="rect">
            <a:avLst/>
          </a:prstGeom>
          <a:noFill/>
          <a:extLst>
            <a:ext uri="{909E8E84-426E-40DD-AFC4-6F175D3DCCD1}">
              <a14:hiddenFill xmlns:a14="http://schemas.microsoft.com/office/drawing/2010/main">
                <a:solidFill>
                  <a:srgbClr val="FFFFFF"/>
                </a:solidFill>
              </a14:hiddenFill>
            </a:ext>
          </a:extLst>
        </p:spPr>
      </p:pic>
      <p:pic>
        <p:nvPicPr>
          <p:cNvPr id="1075202" name="Picture 2" descr="http://www.census.gov/schools/facts/img/usaMa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695574"/>
            <a:ext cx="4191000" cy="3086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728137"/>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42" name="Rectangle 2"/>
          <p:cNvSpPr>
            <a:spLocks noGrp="1" noChangeArrowheads="1"/>
          </p:cNvSpPr>
          <p:nvPr>
            <p:ph type="title"/>
          </p:nvPr>
        </p:nvSpPr>
        <p:spPr>
          <a:xfrm>
            <a:off x="692158" y="228600"/>
            <a:ext cx="7772400" cy="1143000"/>
          </a:xfrm>
        </p:spPr>
        <p:txBody>
          <a:bodyPr/>
          <a:lstStyle/>
          <a:p>
            <a:r>
              <a:rPr lang="en-US" sz="4000" dirty="0">
                <a:latin typeface="Berlin Sans FB" pitchFamily="34" charset="0"/>
              </a:rPr>
              <a:t>Implicit Memory</a:t>
            </a:r>
          </a:p>
        </p:txBody>
      </p:sp>
      <p:sp>
        <p:nvSpPr>
          <p:cNvPr id="1136644" name="Rectangle 4"/>
          <p:cNvSpPr>
            <a:spLocks noChangeArrowheads="1"/>
          </p:cNvSpPr>
          <p:nvPr/>
        </p:nvSpPr>
        <p:spPr bwMode="auto">
          <a:xfrm>
            <a:off x="864265" y="1447800"/>
            <a:ext cx="7385356" cy="1729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80000"/>
              </a:lnSpc>
              <a:spcBef>
                <a:spcPct val="20000"/>
              </a:spcBef>
            </a:pPr>
            <a:r>
              <a:rPr lang="en-US" sz="2800" dirty="0" smtClean="0">
                <a:latin typeface="Berlin Sans FB" pitchFamily="34" charset="0"/>
              </a:rPr>
              <a:t>These memories are procedural and allow you </a:t>
            </a:r>
          </a:p>
          <a:p>
            <a:pPr algn="ctr">
              <a:lnSpc>
                <a:spcPct val="80000"/>
              </a:lnSpc>
              <a:spcBef>
                <a:spcPct val="20000"/>
              </a:spcBef>
            </a:pPr>
            <a:r>
              <a:rPr lang="en-US" sz="2800" dirty="0" smtClean="0">
                <a:latin typeface="Berlin Sans FB" pitchFamily="34" charset="0"/>
              </a:rPr>
              <a:t>to do something or carry out some task.  </a:t>
            </a:r>
          </a:p>
          <a:p>
            <a:pPr algn="ctr">
              <a:lnSpc>
                <a:spcPct val="80000"/>
              </a:lnSpc>
              <a:spcBef>
                <a:spcPct val="20000"/>
              </a:spcBef>
            </a:pPr>
            <a:r>
              <a:rPr lang="en-US" sz="2800" dirty="0" smtClean="0">
                <a:latin typeface="Berlin Sans FB" pitchFamily="34" charset="0"/>
              </a:rPr>
              <a:t>They are processed using the </a:t>
            </a:r>
            <a:r>
              <a:rPr lang="en-US" sz="2800" u="sng" dirty="0" smtClean="0">
                <a:latin typeface="Berlin Sans FB" pitchFamily="34" charset="0"/>
              </a:rPr>
              <a:t>cerebellum</a:t>
            </a:r>
            <a:endParaRPr lang="en-US" sz="2800" dirty="0" smtClean="0">
              <a:latin typeface="Berlin Sans FB" pitchFamily="34" charset="0"/>
            </a:endParaRPr>
          </a:p>
          <a:p>
            <a:pPr algn="ctr">
              <a:lnSpc>
                <a:spcPct val="80000"/>
              </a:lnSpc>
              <a:spcBef>
                <a:spcPct val="20000"/>
              </a:spcBef>
            </a:pPr>
            <a:r>
              <a:rPr lang="en-US" sz="2800" dirty="0" smtClean="0">
                <a:latin typeface="Berlin Sans FB" pitchFamily="34" charset="0"/>
              </a:rPr>
              <a:t>(they involvement movement and coordination)</a:t>
            </a:r>
            <a:endParaRPr lang="en-US" sz="2800" dirty="0">
              <a:latin typeface="Berlin Sans FB" pitchFamily="34" charset="0"/>
            </a:endParaRPr>
          </a:p>
        </p:txBody>
      </p:sp>
      <p:pic>
        <p:nvPicPr>
          <p:cNvPr id="1074178" name="Picture 2" descr="http://www.englishexercises.org/makeagame/my_documents/my_pictures/2009/apr/2ED_ride-bik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267559"/>
            <a:ext cx="2207909" cy="301942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igure-04-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3352800"/>
            <a:ext cx="3087493" cy="3038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101599"/>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Prospective memory</a:t>
            </a:r>
            <a:endParaRPr lang="en-US" dirty="0"/>
          </a:p>
        </p:txBody>
      </p:sp>
      <p:sp>
        <p:nvSpPr>
          <p:cNvPr id="7" name="Content Placeholder 6"/>
          <p:cNvSpPr>
            <a:spLocks noGrp="1"/>
          </p:cNvSpPr>
          <p:nvPr>
            <p:ph idx="1"/>
          </p:nvPr>
        </p:nvSpPr>
        <p:spPr/>
        <p:txBody>
          <a:bodyPr/>
          <a:lstStyle/>
          <a:p>
            <a:r>
              <a:rPr lang="en-US" dirty="0" smtClean="0"/>
              <a:t>The ability to remember to do something in the future</a:t>
            </a:r>
          </a:p>
          <a:p>
            <a:pPr lvl="1"/>
            <a:r>
              <a:rPr lang="en-US" dirty="0"/>
              <a:t>For example; remembering to take medicine at night before going to bed, </a:t>
            </a:r>
            <a:endParaRPr lang="en-US" dirty="0" smtClean="0"/>
          </a:p>
          <a:p>
            <a:r>
              <a:rPr lang="en-US" dirty="0" smtClean="0"/>
              <a:t>At </a:t>
            </a:r>
            <a:r>
              <a:rPr lang="en-US" dirty="0"/>
              <a:t>least half of everyday forgetting is due to prospective memory </a:t>
            </a:r>
            <a:r>
              <a:rPr lang="en-US" dirty="0" smtClean="0"/>
              <a:t>failures</a:t>
            </a:r>
          </a:p>
          <a:p>
            <a:r>
              <a:rPr lang="en-US" dirty="0" smtClean="0"/>
              <a:t>“Remembering to remember”, often triggered by a cue.  Pass a mailbox and remember you need to mail something</a:t>
            </a:r>
          </a:p>
          <a:p>
            <a:pPr marL="457200" lvl="1" indent="0">
              <a:buNone/>
            </a:pPr>
            <a:endParaRPr lang="en-US" dirty="0"/>
          </a:p>
        </p:txBody>
      </p:sp>
    </p:spTree>
    <p:extLst>
      <p:ext uri="{BB962C8B-B14F-4D97-AF65-F5344CB8AC3E}">
        <p14:creationId xmlns:p14="http://schemas.microsoft.com/office/powerpoint/2010/main" val="1771078861"/>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20" name="Rectangle 4"/>
          <p:cNvSpPr>
            <a:spLocks noGrp="1" noChangeArrowheads="1"/>
          </p:cNvSpPr>
          <p:nvPr>
            <p:ph type="title"/>
          </p:nvPr>
        </p:nvSpPr>
        <p:spPr>
          <a:xfrm>
            <a:off x="671513" y="271463"/>
            <a:ext cx="7772400" cy="1143000"/>
          </a:xfrm>
        </p:spPr>
        <p:txBody>
          <a:bodyPr/>
          <a:lstStyle/>
          <a:p>
            <a:r>
              <a:rPr lang="en-US" sz="4000" dirty="0" smtClean="0"/>
              <a:t>Two types of </a:t>
            </a:r>
            <a:r>
              <a:rPr lang="en-US" sz="4000" dirty="0" smtClean="0">
                <a:latin typeface="Berlin Sans FB" pitchFamily="34" charset="0"/>
              </a:rPr>
              <a:t>Amnesia</a:t>
            </a:r>
            <a:endParaRPr lang="en-US" sz="4000" dirty="0">
              <a:latin typeface="Berlin Sans FB" pitchFamily="34" charset="0"/>
            </a:endParaRPr>
          </a:p>
        </p:txBody>
      </p:sp>
      <p:sp>
        <p:nvSpPr>
          <p:cNvPr id="1135621" name="Rectangle 5"/>
          <p:cNvSpPr>
            <a:spLocks noGrp="1" noChangeArrowheads="1"/>
          </p:cNvSpPr>
          <p:nvPr>
            <p:ph type="body" idx="1"/>
          </p:nvPr>
        </p:nvSpPr>
        <p:spPr>
          <a:xfrm>
            <a:off x="366713" y="3695700"/>
            <a:ext cx="8382000" cy="1562100"/>
          </a:xfrm>
        </p:spPr>
        <p:txBody>
          <a:bodyPr/>
          <a:lstStyle/>
          <a:p>
            <a:pPr marL="0" indent="0" algn="ctr">
              <a:lnSpc>
                <a:spcPct val="80000"/>
              </a:lnSpc>
              <a:buFontTx/>
              <a:buNone/>
            </a:pPr>
            <a:r>
              <a:rPr lang="en-US" sz="2800" dirty="0" smtClean="0">
                <a:latin typeface="Berlin Sans FB" pitchFamily="34" charset="0"/>
              </a:rPr>
              <a:t>However, if the damage occurred somewhere in the cerebral cortex, he may not be able to access old memories which were formed before the accident due to </a:t>
            </a:r>
            <a:r>
              <a:rPr lang="en-US" sz="2800" dirty="0" smtClean="0">
                <a:solidFill>
                  <a:srgbClr val="FFFF00"/>
                </a:solidFill>
                <a:latin typeface="Berlin Sans FB" pitchFamily="34" charset="0"/>
              </a:rPr>
              <a:t>retrograde amnesia</a:t>
            </a:r>
            <a:endParaRPr lang="en-US" sz="2800" dirty="0">
              <a:solidFill>
                <a:srgbClr val="FFFF00"/>
              </a:solidFill>
              <a:latin typeface="Berlin Sans FB" pitchFamily="34" charset="0"/>
            </a:endParaRPr>
          </a:p>
        </p:txBody>
      </p:sp>
      <p:sp>
        <p:nvSpPr>
          <p:cNvPr id="1135623" name="Rectangle 7"/>
          <p:cNvSpPr>
            <a:spLocks noChangeArrowheads="1"/>
          </p:cNvSpPr>
          <p:nvPr/>
        </p:nvSpPr>
        <p:spPr bwMode="auto">
          <a:xfrm>
            <a:off x="366713" y="1589088"/>
            <a:ext cx="8382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dirty="0">
                <a:latin typeface="Berlin Sans FB" pitchFamily="34" charset="0"/>
              </a:rPr>
              <a:t>After losing his hippocampus in surgery, </a:t>
            </a:r>
            <a:r>
              <a:rPr lang="en-US" sz="2800" dirty="0" smtClean="0">
                <a:latin typeface="Berlin Sans FB" pitchFamily="34" charset="0"/>
              </a:rPr>
              <a:t>a man </a:t>
            </a:r>
            <a:r>
              <a:rPr lang="en-US" sz="2800" dirty="0">
                <a:latin typeface="Berlin Sans FB" pitchFamily="34" charset="0"/>
              </a:rPr>
              <a:t>remembers everything before the operation but cannot make new memories. We call this </a:t>
            </a:r>
            <a:r>
              <a:rPr lang="en-US" sz="2800" dirty="0">
                <a:solidFill>
                  <a:srgbClr val="FFFF00"/>
                </a:solidFill>
                <a:latin typeface="Berlin Sans FB" pitchFamily="34" charset="0"/>
              </a:rPr>
              <a:t>anterograde </a:t>
            </a:r>
            <a:r>
              <a:rPr lang="en-US" sz="2800" dirty="0" smtClean="0">
                <a:solidFill>
                  <a:srgbClr val="FFFF00"/>
                </a:solidFill>
                <a:latin typeface="Berlin Sans FB" pitchFamily="34" charset="0"/>
              </a:rPr>
              <a:t>amnesia</a:t>
            </a:r>
            <a:endParaRPr lang="en-US" sz="2800" dirty="0">
              <a:solidFill>
                <a:srgbClr val="FFFF00"/>
              </a:solidFill>
              <a:latin typeface="Berlin Sans FB" pitchFamily="34" charset="0"/>
            </a:endParaRPr>
          </a:p>
        </p:txBody>
      </p:sp>
    </p:spTree>
    <p:extLst>
      <p:ext uri="{BB962C8B-B14F-4D97-AF65-F5344CB8AC3E}">
        <p14:creationId xmlns:p14="http://schemas.microsoft.com/office/powerpoint/2010/main" val="277563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56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56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AP info…</a:t>
            </a:r>
            <a:endParaRPr lang="en-US" dirty="0"/>
          </a:p>
        </p:txBody>
      </p:sp>
      <p:sp>
        <p:nvSpPr>
          <p:cNvPr id="3" name="Content Placeholder 2"/>
          <p:cNvSpPr>
            <a:spLocks noGrp="1"/>
          </p:cNvSpPr>
          <p:nvPr>
            <p:ph idx="1"/>
          </p:nvPr>
        </p:nvSpPr>
        <p:spPr>
          <a:xfrm>
            <a:off x="381000" y="1066800"/>
            <a:ext cx="8229600" cy="4525963"/>
          </a:xfrm>
        </p:spPr>
        <p:txBody>
          <a:bodyPr>
            <a:normAutofit lnSpcReduction="10000"/>
          </a:bodyPr>
          <a:lstStyle/>
          <a:p>
            <a:r>
              <a:rPr lang="en-US" dirty="0" smtClean="0"/>
              <a:t>Role of cortisol in memory formation</a:t>
            </a:r>
          </a:p>
          <a:p>
            <a:pPr lvl="1"/>
            <a:r>
              <a:rPr lang="en-US" dirty="0" smtClean="0"/>
              <a:t>Mood-congruent memories</a:t>
            </a:r>
          </a:p>
          <a:p>
            <a:r>
              <a:rPr lang="en-US" dirty="0" smtClean="0"/>
              <a:t>Episodic </a:t>
            </a:r>
            <a:r>
              <a:rPr lang="en-US" dirty="0" err="1" smtClean="0"/>
              <a:t>vs</a:t>
            </a:r>
            <a:r>
              <a:rPr lang="en-US" dirty="0" smtClean="0"/>
              <a:t> procedural memory</a:t>
            </a:r>
          </a:p>
          <a:p>
            <a:r>
              <a:rPr lang="en-US" dirty="0" smtClean="0"/>
              <a:t>Eidetic memory…Dr. Reid (photographic)</a:t>
            </a:r>
          </a:p>
          <a:p>
            <a:r>
              <a:rPr lang="en-US" dirty="0" smtClean="0"/>
              <a:t>Superior Autobiographical Memory</a:t>
            </a:r>
          </a:p>
          <a:p>
            <a:r>
              <a:rPr lang="en-US" dirty="0" smtClean="0"/>
              <a:t>Types of sensory memory (iconic, echoic, haptic)</a:t>
            </a:r>
          </a:p>
          <a:p>
            <a:r>
              <a:rPr lang="en-US" dirty="0" smtClean="0"/>
              <a:t>Role of the hippocampus and the cerebellum</a:t>
            </a:r>
          </a:p>
          <a:p>
            <a:r>
              <a:rPr lang="en-US" dirty="0" smtClean="0"/>
              <a:t>Explicit memories you can explain, </a:t>
            </a:r>
          </a:p>
          <a:p>
            <a:pPr>
              <a:buNone/>
            </a:pPr>
            <a:r>
              <a:rPr lang="en-US" dirty="0" smtClean="0"/>
              <a:t>		Implicit memories need to be primed</a:t>
            </a:r>
          </a:p>
        </p:txBody>
      </p:sp>
    </p:spTree>
    <p:extLst>
      <p:ext uri="{BB962C8B-B14F-4D97-AF65-F5344CB8AC3E}">
        <p14:creationId xmlns:p14="http://schemas.microsoft.com/office/powerpoint/2010/main" val="3740380098"/>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770" name="Rectangle 2"/>
          <p:cNvSpPr>
            <a:spLocks noGrp="1" noChangeArrowheads="1"/>
          </p:cNvSpPr>
          <p:nvPr>
            <p:ph type="ctrTitle"/>
          </p:nvPr>
        </p:nvSpPr>
        <p:spPr>
          <a:xfrm>
            <a:off x="533400" y="1143000"/>
            <a:ext cx="8382000" cy="990600"/>
          </a:xfrm>
        </p:spPr>
        <p:txBody>
          <a:bodyPr>
            <a:normAutofit fontScale="90000"/>
          </a:bodyPr>
          <a:lstStyle/>
          <a:p>
            <a:pPr algn="l"/>
            <a:r>
              <a:rPr lang="en-US" altLang="en-US" sz="5400" dirty="0">
                <a:solidFill>
                  <a:schemeClr val="tx1"/>
                </a:solidFill>
                <a:latin typeface="Berlin Sans FB" pitchFamily="34" charset="0"/>
              </a:rPr>
              <a:t>Retrieval: Getting </a:t>
            </a:r>
            <a:r>
              <a:rPr lang="en-US" altLang="en-US" sz="5400" dirty="0" smtClean="0">
                <a:solidFill>
                  <a:schemeClr val="tx1"/>
                </a:solidFill>
                <a:latin typeface="Berlin Sans FB" pitchFamily="34" charset="0"/>
              </a:rPr>
              <a:t>Info Out</a:t>
            </a:r>
            <a:endParaRPr lang="en-US" sz="4000" dirty="0">
              <a:solidFill>
                <a:schemeClr val="tx1"/>
              </a:solidFill>
              <a:latin typeface="Berlin Sans FB" pitchFamily="34" charset="0"/>
              <a:cs typeface="Times" charset="0"/>
            </a:endParaRPr>
          </a:p>
        </p:txBody>
      </p:sp>
      <p:sp>
        <p:nvSpPr>
          <p:cNvPr id="2" name="TextBox 1"/>
          <p:cNvSpPr txBox="1"/>
          <p:nvPr/>
        </p:nvSpPr>
        <p:spPr>
          <a:xfrm>
            <a:off x="2550886" y="2057400"/>
            <a:ext cx="3539752" cy="3970318"/>
          </a:xfrm>
          <a:prstGeom prst="rect">
            <a:avLst/>
          </a:prstGeom>
          <a:noFill/>
        </p:spPr>
        <p:txBody>
          <a:bodyPr wrap="none" rtlCol="0">
            <a:spAutoFit/>
          </a:bodyPr>
          <a:lstStyle/>
          <a:p>
            <a:pPr marL="285750" indent="-285750">
              <a:buFont typeface="Wingdings" pitchFamily="2" charset="2"/>
              <a:buChar char="§"/>
            </a:pPr>
            <a:r>
              <a:rPr lang="en-US" sz="2800" dirty="0" smtClean="0">
                <a:latin typeface="Berlin Sans FB" pitchFamily="34" charset="0"/>
              </a:rPr>
              <a:t>Measures of Memory</a:t>
            </a:r>
          </a:p>
          <a:p>
            <a:pPr marL="742950" lvl="1" indent="-285750">
              <a:buFont typeface="Wingdings" pitchFamily="2" charset="2"/>
              <a:buChar char="§"/>
            </a:pPr>
            <a:r>
              <a:rPr lang="en-US" sz="2800" dirty="0" smtClean="0">
                <a:latin typeface="Berlin Sans FB" pitchFamily="34" charset="0"/>
              </a:rPr>
              <a:t>Recognition</a:t>
            </a:r>
          </a:p>
          <a:p>
            <a:pPr marL="742950" lvl="1" indent="-285750">
              <a:buFont typeface="Wingdings" pitchFamily="2" charset="2"/>
              <a:buChar char="§"/>
            </a:pPr>
            <a:r>
              <a:rPr lang="en-US" sz="2800" dirty="0" smtClean="0">
                <a:latin typeface="Berlin Sans FB" pitchFamily="34" charset="0"/>
              </a:rPr>
              <a:t>Recall</a:t>
            </a:r>
          </a:p>
          <a:p>
            <a:pPr marL="742950" lvl="1" indent="-285750">
              <a:buFont typeface="Wingdings" pitchFamily="2" charset="2"/>
              <a:buChar char="§"/>
            </a:pPr>
            <a:r>
              <a:rPr lang="en-US" sz="2800" dirty="0" smtClean="0">
                <a:latin typeface="Berlin Sans FB" pitchFamily="34" charset="0"/>
              </a:rPr>
              <a:t>Relearning</a:t>
            </a:r>
          </a:p>
          <a:p>
            <a:pPr marL="285750" indent="-285750">
              <a:buFont typeface="Wingdings" pitchFamily="2" charset="2"/>
              <a:buChar char="§"/>
            </a:pPr>
            <a:r>
              <a:rPr lang="en-US" sz="2800" dirty="0" smtClean="0">
                <a:latin typeface="Berlin Sans FB" pitchFamily="34" charset="0"/>
              </a:rPr>
              <a:t>Cues</a:t>
            </a:r>
          </a:p>
          <a:p>
            <a:pPr marL="285750" indent="-285750">
              <a:buFont typeface="Wingdings" pitchFamily="2" charset="2"/>
              <a:buChar char="§"/>
            </a:pPr>
            <a:r>
              <a:rPr lang="en-US" sz="2800" dirty="0" smtClean="0">
                <a:latin typeface="Berlin Sans FB" pitchFamily="34" charset="0"/>
              </a:rPr>
              <a:t>Context</a:t>
            </a:r>
          </a:p>
          <a:p>
            <a:pPr marL="285750" indent="-285750">
              <a:buFont typeface="Wingdings" pitchFamily="2" charset="2"/>
              <a:buChar char="§"/>
            </a:pPr>
            <a:r>
              <a:rPr lang="en-US" sz="2800" dirty="0" smtClean="0">
                <a:latin typeface="Berlin Sans FB" pitchFamily="34" charset="0"/>
              </a:rPr>
              <a:t>“</a:t>
            </a:r>
            <a:r>
              <a:rPr lang="en-US" sz="2800" dirty="0" err="1" smtClean="0">
                <a:latin typeface="Berlin Sans FB" pitchFamily="34" charset="0"/>
              </a:rPr>
              <a:t>Stroop</a:t>
            </a:r>
            <a:r>
              <a:rPr lang="en-US" sz="2800" dirty="0" smtClean="0">
                <a:latin typeface="Berlin Sans FB" pitchFamily="34" charset="0"/>
              </a:rPr>
              <a:t>” Effect</a:t>
            </a:r>
          </a:p>
          <a:p>
            <a:pPr marL="285750" indent="-285750">
              <a:buFont typeface="Wingdings" pitchFamily="2" charset="2"/>
              <a:buChar char="§"/>
            </a:pPr>
            <a:r>
              <a:rPr lang="en-US" sz="2800" dirty="0" smtClean="0">
                <a:latin typeface="Berlin Sans FB" pitchFamily="34" charset="0"/>
              </a:rPr>
              <a:t>Mood</a:t>
            </a:r>
          </a:p>
          <a:p>
            <a:pPr marL="285750" indent="-285750">
              <a:buFont typeface="Wingdings" pitchFamily="2" charset="2"/>
              <a:buChar char="§"/>
            </a:pPr>
            <a:endParaRPr lang="en-US" sz="2800" dirty="0" smtClean="0">
              <a:latin typeface="Berlin Sans FB" pitchFamily="34" charset="0"/>
            </a:endParaRPr>
          </a:p>
        </p:txBody>
      </p:sp>
    </p:spTree>
    <p:extLst>
      <p:ext uri="{BB962C8B-B14F-4D97-AF65-F5344CB8AC3E}">
        <p14:creationId xmlns:p14="http://schemas.microsoft.com/office/powerpoint/2010/main" val="1231495273"/>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Rectangle 2"/>
          <p:cNvSpPr>
            <a:spLocks noGrp="1" noChangeArrowheads="1"/>
          </p:cNvSpPr>
          <p:nvPr>
            <p:ph type="title"/>
          </p:nvPr>
        </p:nvSpPr>
        <p:spPr>
          <a:xfrm>
            <a:off x="671513" y="271463"/>
            <a:ext cx="7772400" cy="1143000"/>
          </a:xfrm>
        </p:spPr>
        <p:txBody>
          <a:bodyPr/>
          <a:lstStyle/>
          <a:p>
            <a:r>
              <a:rPr lang="en-US" sz="4000" dirty="0">
                <a:latin typeface="Berlin Sans FB" pitchFamily="34" charset="0"/>
              </a:rPr>
              <a:t>Measures of Memory</a:t>
            </a:r>
          </a:p>
        </p:txBody>
      </p:sp>
      <p:sp>
        <p:nvSpPr>
          <p:cNvPr id="1142787" name="Rectangle 3"/>
          <p:cNvSpPr>
            <a:spLocks noChangeArrowheads="1"/>
          </p:cNvSpPr>
          <p:nvPr/>
        </p:nvSpPr>
        <p:spPr bwMode="auto">
          <a:xfrm>
            <a:off x="628650" y="1600200"/>
            <a:ext cx="78486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dirty="0">
                <a:latin typeface="Berlin Sans FB" pitchFamily="34" charset="0"/>
              </a:rPr>
              <a:t>In </a:t>
            </a:r>
            <a:r>
              <a:rPr lang="en-US" altLang="en-US" sz="2800" dirty="0">
                <a:solidFill>
                  <a:srgbClr val="FFFF00"/>
                </a:solidFill>
                <a:latin typeface="Berlin Sans FB" pitchFamily="34" charset="0"/>
              </a:rPr>
              <a:t>recognition </a:t>
            </a:r>
            <a:r>
              <a:rPr lang="en-US" altLang="en-US" sz="2800" dirty="0">
                <a:latin typeface="Berlin Sans FB" pitchFamily="34" charset="0"/>
              </a:rPr>
              <a:t>the person has to identify an item amongst others e.g., a multiple-choice test requires recognition.</a:t>
            </a:r>
            <a:endParaRPr lang="en-US" sz="2800" dirty="0">
              <a:latin typeface="Berlin Sans FB" pitchFamily="34" charset="0"/>
            </a:endParaRPr>
          </a:p>
        </p:txBody>
      </p:sp>
      <p:sp>
        <p:nvSpPr>
          <p:cNvPr id="1142788" name="Rectangle 4"/>
          <p:cNvSpPr>
            <a:spLocks noChangeArrowheads="1"/>
          </p:cNvSpPr>
          <p:nvPr/>
        </p:nvSpPr>
        <p:spPr bwMode="auto">
          <a:xfrm>
            <a:off x="1981200" y="3519488"/>
            <a:ext cx="51435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457200" indent="-457200">
              <a:buFontTx/>
              <a:buAutoNum type="arabicPeriod"/>
            </a:pPr>
            <a:r>
              <a:rPr lang="en-US" altLang="en-US" sz="2800" dirty="0">
                <a:latin typeface="Berlin Sans FB" pitchFamily="34" charset="0"/>
              </a:rPr>
              <a:t>Name the capital of France</a:t>
            </a:r>
          </a:p>
          <a:p>
            <a:pPr marL="457200" indent="-457200">
              <a:buFontTx/>
              <a:buAutoNum type="arabicPeriod"/>
            </a:pPr>
            <a:endParaRPr lang="en-US" altLang="en-US" sz="2800" dirty="0">
              <a:latin typeface="Berlin Sans FB" pitchFamily="34" charset="0"/>
            </a:endParaRPr>
          </a:p>
          <a:p>
            <a:pPr marL="1138238" lvl="1" indent="-457200">
              <a:buFontTx/>
              <a:buAutoNum type="alphaLcPeriod"/>
            </a:pPr>
            <a:r>
              <a:rPr lang="en-US" sz="2800" dirty="0">
                <a:latin typeface="Berlin Sans FB" pitchFamily="34" charset="0"/>
              </a:rPr>
              <a:t>Brussels</a:t>
            </a:r>
          </a:p>
          <a:p>
            <a:pPr marL="1138238" lvl="1" indent="-457200">
              <a:buFontTx/>
              <a:buAutoNum type="alphaLcPeriod"/>
            </a:pPr>
            <a:r>
              <a:rPr lang="en-US" sz="2800" dirty="0">
                <a:latin typeface="Berlin Sans FB" pitchFamily="34" charset="0"/>
              </a:rPr>
              <a:t>Rome</a:t>
            </a:r>
          </a:p>
          <a:p>
            <a:pPr marL="1138238" lvl="1" indent="-457200">
              <a:buFontTx/>
              <a:buAutoNum type="alphaLcPeriod"/>
            </a:pPr>
            <a:r>
              <a:rPr lang="en-US" sz="2800" dirty="0">
                <a:latin typeface="Berlin Sans FB" pitchFamily="34" charset="0"/>
              </a:rPr>
              <a:t>London</a:t>
            </a:r>
          </a:p>
          <a:p>
            <a:pPr marL="1138238" lvl="1" indent="-457200">
              <a:buFontTx/>
              <a:buAutoNum type="alphaLcPeriod"/>
            </a:pPr>
            <a:r>
              <a:rPr lang="en-US" sz="2800" dirty="0">
                <a:latin typeface="Berlin Sans FB" pitchFamily="34" charset="0"/>
              </a:rPr>
              <a:t>Paris</a:t>
            </a:r>
          </a:p>
        </p:txBody>
      </p:sp>
    </p:spTree>
    <p:extLst>
      <p:ext uri="{BB962C8B-B14F-4D97-AF65-F5344CB8AC3E}">
        <p14:creationId xmlns:p14="http://schemas.microsoft.com/office/powerpoint/2010/main" val="808922534"/>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810" name="Rectangle 2"/>
          <p:cNvSpPr>
            <a:spLocks noGrp="1" noChangeArrowheads="1"/>
          </p:cNvSpPr>
          <p:nvPr>
            <p:ph type="title"/>
          </p:nvPr>
        </p:nvSpPr>
        <p:spPr>
          <a:xfrm>
            <a:off x="671513" y="271463"/>
            <a:ext cx="7772400" cy="1143000"/>
          </a:xfrm>
        </p:spPr>
        <p:txBody>
          <a:bodyPr/>
          <a:lstStyle/>
          <a:p>
            <a:r>
              <a:rPr lang="en-US" sz="4000" dirty="0">
                <a:latin typeface="Berlin Sans FB" pitchFamily="34" charset="0"/>
              </a:rPr>
              <a:t>Measures of Memory</a:t>
            </a:r>
          </a:p>
        </p:txBody>
      </p:sp>
      <p:sp>
        <p:nvSpPr>
          <p:cNvPr id="1143811" name="Rectangle 3"/>
          <p:cNvSpPr>
            <a:spLocks noChangeArrowheads="1"/>
          </p:cNvSpPr>
          <p:nvPr/>
        </p:nvSpPr>
        <p:spPr bwMode="auto">
          <a:xfrm>
            <a:off x="628650" y="1600200"/>
            <a:ext cx="7848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dirty="0">
                <a:latin typeface="Berlin Sans FB" pitchFamily="34" charset="0"/>
              </a:rPr>
              <a:t>In </a:t>
            </a:r>
            <a:r>
              <a:rPr lang="en-US" altLang="en-US" sz="2800" dirty="0">
                <a:solidFill>
                  <a:srgbClr val="FFFF00"/>
                </a:solidFill>
                <a:latin typeface="Berlin Sans FB" pitchFamily="34" charset="0"/>
              </a:rPr>
              <a:t>recall</a:t>
            </a:r>
            <a:r>
              <a:rPr lang="en-US" altLang="en-US" sz="2800" dirty="0">
                <a:solidFill>
                  <a:srgbClr val="0000FF"/>
                </a:solidFill>
                <a:latin typeface="Berlin Sans FB" pitchFamily="34" charset="0"/>
              </a:rPr>
              <a:t> </a:t>
            </a:r>
            <a:r>
              <a:rPr lang="en-US" altLang="en-US" sz="2800" dirty="0">
                <a:latin typeface="Berlin Sans FB" pitchFamily="34" charset="0"/>
              </a:rPr>
              <a:t>the person must retrieve information using effort, e.g., a fill-in-the blank test requires recall.</a:t>
            </a:r>
          </a:p>
        </p:txBody>
      </p:sp>
      <p:sp>
        <p:nvSpPr>
          <p:cNvPr id="1143812" name="Rectangle 4"/>
          <p:cNvSpPr>
            <a:spLocks noChangeArrowheads="1"/>
          </p:cNvSpPr>
          <p:nvPr/>
        </p:nvSpPr>
        <p:spPr bwMode="auto">
          <a:xfrm>
            <a:off x="1376363" y="3505200"/>
            <a:ext cx="63627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457200" indent="-457200">
              <a:buFontTx/>
              <a:buAutoNum type="arabicPeriod"/>
            </a:pPr>
            <a:r>
              <a:rPr lang="en-US" altLang="en-US" sz="2800" dirty="0">
                <a:latin typeface="Berlin Sans FB" pitchFamily="34" charset="0"/>
              </a:rPr>
              <a:t>The capital of France is ______.</a:t>
            </a:r>
          </a:p>
          <a:p>
            <a:pPr marL="457200" indent="-457200"/>
            <a:endParaRPr lang="en-US" altLang="en-US" sz="2800" dirty="0">
              <a:latin typeface="Berlin Sans FB" pitchFamily="34" charset="0"/>
            </a:endParaRPr>
          </a:p>
        </p:txBody>
      </p:sp>
    </p:spTree>
    <p:extLst>
      <p:ext uri="{BB962C8B-B14F-4D97-AF65-F5344CB8AC3E}">
        <p14:creationId xmlns:p14="http://schemas.microsoft.com/office/powerpoint/2010/main" val="4183949837"/>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834" name="Rectangle 2"/>
          <p:cNvSpPr>
            <a:spLocks noGrp="1" noChangeArrowheads="1"/>
          </p:cNvSpPr>
          <p:nvPr>
            <p:ph type="title"/>
          </p:nvPr>
        </p:nvSpPr>
        <p:spPr>
          <a:xfrm>
            <a:off x="685800" y="271463"/>
            <a:ext cx="7772400" cy="1143000"/>
          </a:xfrm>
        </p:spPr>
        <p:txBody>
          <a:bodyPr/>
          <a:lstStyle/>
          <a:p>
            <a:r>
              <a:rPr lang="en-US" sz="4000" dirty="0">
                <a:latin typeface="Berlin Sans FB" pitchFamily="34" charset="0"/>
              </a:rPr>
              <a:t>Measures of Memory</a:t>
            </a:r>
          </a:p>
        </p:txBody>
      </p:sp>
      <p:sp>
        <p:nvSpPr>
          <p:cNvPr id="1144835" name="Rectangle 3"/>
          <p:cNvSpPr>
            <a:spLocks noChangeArrowheads="1"/>
          </p:cNvSpPr>
          <p:nvPr/>
        </p:nvSpPr>
        <p:spPr bwMode="auto">
          <a:xfrm>
            <a:off x="628650" y="1600200"/>
            <a:ext cx="78486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dirty="0">
                <a:latin typeface="Berlin Sans FB" pitchFamily="34" charset="0"/>
              </a:rPr>
              <a:t>In </a:t>
            </a:r>
            <a:r>
              <a:rPr lang="en-US" altLang="en-US" sz="2800" dirty="0">
                <a:solidFill>
                  <a:srgbClr val="FFFF00"/>
                </a:solidFill>
                <a:latin typeface="Berlin Sans FB" pitchFamily="34" charset="0"/>
              </a:rPr>
              <a:t>relearning</a:t>
            </a:r>
            <a:r>
              <a:rPr lang="en-US" altLang="en-US" sz="2800" dirty="0">
                <a:solidFill>
                  <a:srgbClr val="0000FF"/>
                </a:solidFill>
                <a:latin typeface="Berlin Sans FB" pitchFamily="34" charset="0"/>
              </a:rPr>
              <a:t> </a:t>
            </a:r>
            <a:r>
              <a:rPr lang="en-US" altLang="en-US" sz="2800" dirty="0">
                <a:latin typeface="Berlin Sans FB" pitchFamily="34" charset="0"/>
              </a:rPr>
              <a:t>the individual shows how much time (or effort) is saved when learning material a second time.</a:t>
            </a:r>
          </a:p>
        </p:txBody>
      </p:sp>
      <p:sp>
        <p:nvSpPr>
          <p:cNvPr id="1144836" name="Text Box 4"/>
          <p:cNvSpPr txBox="1">
            <a:spLocks noChangeArrowheads="1"/>
          </p:cNvSpPr>
          <p:nvPr/>
        </p:nvSpPr>
        <p:spPr bwMode="auto">
          <a:xfrm>
            <a:off x="914400" y="3048000"/>
            <a:ext cx="1219200" cy="2895600"/>
          </a:xfrm>
          <a:prstGeom prst="rect">
            <a:avLst/>
          </a:prstGeom>
          <a:solidFill>
            <a:srgbClr val="FF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r>
              <a:rPr lang="en-US" sz="2400" b="1" u="sng" dirty="0">
                <a:latin typeface="Berlin Sans FB" pitchFamily="34" charset="0"/>
              </a:rPr>
              <a:t>List</a:t>
            </a:r>
          </a:p>
          <a:p>
            <a:r>
              <a:rPr lang="en-US" sz="2000" dirty="0">
                <a:latin typeface="Berlin Sans FB" pitchFamily="34" charset="0"/>
              </a:rPr>
              <a:t>Jet</a:t>
            </a:r>
          </a:p>
          <a:p>
            <a:r>
              <a:rPr lang="en-US" sz="2000" dirty="0">
                <a:latin typeface="Berlin Sans FB" pitchFamily="34" charset="0"/>
              </a:rPr>
              <a:t>Dagger</a:t>
            </a:r>
          </a:p>
          <a:p>
            <a:r>
              <a:rPr lang="en-US" sz="2000" dirty="0">
                <a:latin typeface="Berlin Sans FB" pitchFamily="34" charset="0"/>
              </a:rPr>
              <a:t>Tree</a:t>
            </a:r>
          </a:p>
          <a:p>
            <a:r>
              <a:rPr lang="en-US" sz="2000" dirty="0">
                <a:latin typeface="Berlin Sans FB" pitchFamily="34" charset="0"/>
              </a:rPr>
              <a:t>Kite</a:t>
            </a:r>
          </a:p>
          <a:p>
            <a:r>
              <a:rPr lang="en-US" sz="2000" dirty="0">
                <a:latin typeface="Berlin Sans FB" pitchFamily="34" charset="0"/>
              </a:rPr>
              <a:t>…</a:t>
            </a:r>
          </a:p>
          <a:p>
            <a:r>
              <a:rPr lang="en-US" sz="2000" dirty="0">
                <a:latin typeface="Berlin Sans FB" pitchFamily="34" charset="0"/>
              </a:rPr>
              <a:t>Silk</a:t>
            </a:r>
          </a:p>
          <a:p>
            <a:r>
              <a:rPr lang="en-US" sz="2000" dirty="0">
                <a:latin typeface="Berlin Sans FB" pitchFamily="34" charset="0"/>
              </a:rPr>
              <a:t>Frog</a:t>
            </a:r>
          </a:p>
          <a:p>
            <a:r>
              <a:rPr lang="en-US" sz="2000" dirty="0">
                <a:latin typeface="Berlin Sans FB" pitchFamily="34" charset="0"/>
              </a:rPr>
              <a:t>Ring</a:t>
            </a:r>
          </a:p>
        </p:txBody>
      </p:sp>
      <p:sp>
        <p:nvSpPr>
          <p:cNvPr id="1144837" name="Text Box 5"/>
          <p:cNvSpPr txBox="1">
            <a:spLocks noChangeArrowheads="1"/>
          </p:cNvSpPr>
          <p:nvPr/>
        </p:nvSpPr>
        <p:spPr bwMode="auto">
          <a:xfrm>
            <a:off x="684226" y="5943600"/>
            <a:ext cx="177003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latin typeface="Berlin Sans FB" pitchFamily="34" charset="0"/>
              </a:rPr>
              <a:t>It took </a:t>
            </a:r>
            <a:r>
              <a:rPr lang="en-US" sz="2000" dirty="0">
                <a:solidFill>
                  <a:srgbClr val="0000FF"/>
                </a:solidFill>
                <a:latin typeface="Berlin Sans FB" pitchFamily="34" charset="0"/>
              </a:rPr>
              <a:t>10</a:t>
            </a:r>
            <a:r>
              <a:rPr lang="en-US" sz="2000" dirty="0">
                <a:latin typeface="Berlin Sans FB" pitchFamily="34" charset="0"/>
              </a:rPr>
              <a:t> trials</a:t>
            </a:r>
          </a:p>
          <a:p>
            <a:pPr algn="ctr"/>
            <a:r>
              <a:rPr lang="en-US" sz="2000" dirty="0">
                <a:latin typeface="Berlin Sans FB" pitchFamily="34" charset="0"/>
              </a:rPr>
              <a:t>to learn this list</a:t>
            </a:r>
          </a:p>
        </p:txBody>
      </p:sp>
      <p:sp>
        <p:nvSpPr>
          <p:cNvPr id="1144838" name="Text Box 6"/>
          <p:cNvSpPr txBox="1">
            <a:spLocks noChangeArrowheads="1"/>
          </p:cNvSpPr>
          <p:nvPr/>
        </p:nvSpPr>
        <p:spPr bwMode="auto">
          <a:xfrm>
            <a:off x="3948113" y="3048000"/>
            <a:ext cx="1219200" cy="2895600"/>
          </a:xfrm>
          <a:prstGeom prst="rect">
            <a:avLst/>
          </a:prstGeom>
          <a:solidFill>
            <a:srgbClr val="FF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r>
              <a:rPr lang="en-US" sz="2400" b="1" u="sng" dirty="0">
                <a:latin typeface="Berlin Sans FB" pitchFamily="34" charset="0"/>
              </a:rPr>
              <a:t>List</a:t>
            </a:r>
          </a:p>
          <a:p>
            <a:r>
              <a:rPr lang="en-US" sz="2000" dirty="0">
                <a:latin typeface="Berlin Sans FB" pitchFamily="34" charset="0"/>
              </a:rPr>
              <a:t>Jet</a:t>
            </a:r>
          </a:p>
          <a:p>
            <a:r>
              <a:rPr lang="en-US" sz="2000" dirty="0">
                <a:latin typeface="Berlin Sans FB" pitchFamily="34" charset="0"/>
              </a:rPr>
              <a:t>Dagger</a:t>
            </a:r>
          </a:p>
          <a:p>
            <a:r>
              <a:rPr lang="en-US" sz="2000" dirty="0">
                <a:latin typeface="Berlin Sans FB" pitchFamily="34" charset="0"/>
              </a:rPr>
              <a:t>Tree</a:t>
            </a:r>
          </a:p>
          <a:p>
            <a:r>
              <a:rPr lang="en-US" sz="2000" dirty="0">
                <a:latin typeface="Berlin Sans FB" pitchFamily="34" charset="0"/>
              </a:rPr>
              <a:t>Kite</a:t>
            </a:r>
          </a:p>
          <a:p>
            <a:r>
              <a:rPr lang="en-US" sz="2000" dirty="0">
                <a:latin typeface="Berlin Sans FB" pitchFamily="34" charset="0"/>
              </a:rPr>
              <a:t>…</a:t>
            </a:r>
          </a:p>
          <a:p>
            <a:r>
              <a:rPr lang="en-US" sz="2000" dirty="0">
                <a:latin typeface="Berlin Sans FB" pitchFamily="34" charset="0"/>
              </a:rPr>
              <a:t>Silk</a:t>
            </a:r>
          </a:p>
          <a:p>
            <a:r>
              <a:rPr lang="en-US" sz="2000" dirty="0">
                <a:latin typeface="Berlin Sans FB" pitchFamily="34" charset="0"/>
              </a:rPr>
              <a:t>Frog</a:t>
            </a:r>
          </a:p>
          <a:p>
            <a:r>
              <a:rPr lang="en-US" sz="2000" dirty="0">
                <a:latin typeface="Berlin Sans FB" pitchFamily="34" charset="0"/>
              </a:rPr>
              <a:t>Ring</a:t>
            </a:r>
          </a:p>
        </p:txBody>
      </p:sp>
      <p:sp>
        <p:nvSpPr>
          <p:cNvPr id="1144839" name="Text Box 7"/>
          <p:cNvSpPr txBox="1">
            <a:spLocks noChangeArrowheads="1"/>
          </p:cNvSpPr>
          <p:nvPr/>
        </p:nvSpPr>
        <p:spPr bwMode="auto">
          <a:xfrm>
            <a:off x="3722747" y="5943600"/>
            <a:ext cx="176041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latin typeface="Berlin Sans FB" pitchFamily="34" charset="0"/>
              </a:rPr>
              <a:t>It took </a:t>
            </a:r>
            <a:r>
              <a:rPr lang="en-US" sz="2000" dirty="0">
                <a:solidFill>
                  <a:srgbClr val="0000FF"/>
                </a:solidFill>
                <a:latin typeface="Berlin Sans FB" pitchFamily="34" charset="0"/>
              </a:rPr>
              <a:t>5</a:t>
            </a:r>
            <a:r>
              <a:rPr lang="en-US" sz="2000" dirty="0">
                <a:latin typeface="Berlin Sans FB" pitchFamily="34" charset="0"/>
              </a:rPr>
              <a:t> trials</a:t>
            </a:r>
          </a:p>
          <a:p>
            <a:pPr algn="ctr"/>
            <a:r>
              <a:rPr lang="en-US" sz="2000" dirty="0">
                <a:latin typeface="Berlin Sans FB" pitchFamily="34" charset="0"/>
              </a:rPr>
              <a:t>to learn the list</a:t>
            </a:r>
          </a:p>
        </p:txBody>
      </p:sp>
      <p:sp>
        <p:nvSpPr>
          <p:cNvPr id="1144840" name="AutoShape 8"/>
          <p:cNvSpPr>
            <a:spLocks noChangeArrowheads="1"/>
          </p:cNvSpPr>
          <p:nvPr/>
        </p:nvSpPr>
        <p:spPr bwMode="auto">
          <a:xfrm>
            <a:off x="2452688" y="3962400"/>
            <a:ext cx="1219200" cy="914400"/>
          </a:xfrm>
          <a:prstGeom prst="rightArrow">
            <a:avLst>
              <a:gd name="adj1" fmla="val 50000"/>
              <a:gd name="adj2" fmla="val 33333"/>
            </a:avLst>
          </a:prstGeom>
          <a:solidFill>
            <a:srgbClr val="8DC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b="1" dirty="0">
                <a:latin typeface="Berlin Sans FB" pitchFamily="34" charset="0"/>
              </a:rPr>
              <a:t>1 day later</a:t>
            </a:r>
          </a:p>
        </p:txBody>
      </p:sp>
      <p:sp>
        <p:nvSpPr>
          <p:cNvPr id="1144841" name="Text Box 9"/>
          <p:cNvSpPr txBox="1">
            <a:spLocks noChangeArrowheads="1"/>
          </p:cNvSpPr>
          <p:nvPr/>
        </p:nvSpPr>
        <p:spPr bwMode="auto">
          <a:xfrm>
            <a:off x="5181600" y="4052888"/>
            <a:ext cx="8290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latin typeface="Berlin Sans FB" pitchFamily="34" charset="0"/>
              </a:rPr>
              <a:t>Saving</a:t>
            </a:r>
          </a:p>
        </p:txBody>
      </p:sp>
      <p:sp>
        <p:nvSpPr>
          <p:cNvPr id="1144842" name="Text Box 10"/>
          <p:cNvSpPr txBox="1">
            <a:spLocks noChangeArrowheads="1"/>
          </p:cNvSpPr>
          <p:nvPr/>
        </p:nvSpPr>
        <p:spPr bwMode="auto">
          <a:xfrm>
            <a:off x="6203162" y="3582988"/>
            <a:ext cx="9509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dirty="0">
                <a:latin typeface="Berlin Sans FB" pitchFamily="34" charset="0"/>
              </a:rPr>
              <a:t>Original</a:t>
            </a:r>
          </a:p>
          <a:p>
            <a:pPr algn="ctr"/>
            <a:r>
              <a:rPr lang="en-US" dirty="0">
                <a:latin typeface="Berlin Sans FB" pitchFamily="34" charset="0"/>
              </a:rPr>
              <a:t>Trials</a:t>
            </a:r>
          </a:p>
        </p:txBody>
      </p:sp>
      <p:sp>
        <p:nvSpPr>
          <p:cNvPr id="1144843" name="Text Box 11"/>
          <p:cNvSpPr txBox="1">
            <a:spLocks noChangeArrowheads="1"/>
          </p:cNvSpPr>
          <p:nvPr/>
        </p:nvSpPr>
        <p:spPr bwMode="auto">
          <a:xfrm>
            <a:off x="7276636" y="3581400"/>
            <a:ext cx="121219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dirty="0">
                <a:latin typeface="Berlin Sans FB" pitchFamily="34" charset="0"/>
              </a:rPr>
              <a:t>Relearning</a:t>
            </a:r>
          </a:p>
          <a:p>
            <a:pPr algn="ctr"/>
            <a:r>
              <a:rPr lang="en-US" dirty="0">
                <a:latin typeface="Berlin Sans FB" pitchFamily="34" charset="0"/>
              </a:rPr>
              <a:t>Trials</a:t>
            </a:r>
          </a:p>
        </p:txBody>
      </p:sp>
      <p:sp>
        <p:nvSpPr>
          <p:cNvPr id="1144844" name="Text Box 12"/>
          <p:cNvSpPr txBox="1">
            <a:spLocks noChangeArrowheads="1"/>
          </p:cNvSpPr>
          <p:nvPr/>
        </p:nvSpPr>
        <p:spPr bwMode="auto">
          <a:xfrm>
            <a:off x="6747999" y="4300538"/>
            <a:ext cx="121219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dirty="0">
                <a:latin typeface="Berlin Sans FB" pitchFamily="34" charset="0"/>
              </a:rPr>
              <a:t>Relearning</a:t>
            </a:r>
          </a:p>
          <a:p>
            <a:pPr algn="ctr"/>
            <a:r>
              <a:rPr lang="en-US" dirty="0">
                <a:latin typeface="Berlin Sans FB" pitchFamily="34" charset="0"/>
              </a:rPr>
              <a:t>Trials</a:t>
            </a:r>
          </a:p>
        </p:txBody>
      </p:sp>
      <p:sp>
        <p:nvSpPr>
          <p:cNvPr id="1144845" name="Line 13"/>
          <p:cNvSpPr>
            <a:spLocks noChangeShapeType="1"/>
          </p:cNvSpPr>
          <p:nvPr/>
        </p:nvSpPr>
        <p:spPr bwMode="auto">
          <a:xfrm>
            <a:off x="6324600" y="4267200"/>
            <a:ext cx="1981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Berlin Sans FB" pitchFamily="34" charset="0"/>
            </a:endParaRPr>
          </a:p>
        </p:txBody>
      </p:sp>
      <p:sp>
        <p:nvSpPr>
          <p:cNvPr id="1144846" name="Line 14"/>
          <p:cNvSpPr>
            <a:spLocks noChangeShapeType="1"/>
          </p:cNvSpPr>
          <p:nvPr/>
        </p:nvSpPr>
        <p:spPr bwMode="auto">
          <a:xfrm>
            <a:off x="7162800" y="4038600"/>
            <a:ext cx="152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Berlin Sans FB" pitchFamily="34" charset="0"/>
            </a:endParaRPr>
          </a:p>
        </p:txBody>
      </p:sp>
      <p:sp>
        <p:nvSpPr>
          <p:cNvPr id="1144847" name="Line 15"/>
          <p:cNvSpPr>
            <a:spLocks noChangeShapeType="1"/>
          </p:cNvSpPr>
          <p:nvPr/>
        </p:nvSpPr>
        <p:spPr bwMode="auto">
          <a:xfrm>
            <a:off x="6019800" y="4191000"/>
            <a:ext cx="152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Berlin Sans FB" pitchFamily="34" charset="0"/>
            </a:endParaRPr>
          </a:p>
        </p:txBody>
      </p:sp>
      <p:sp>
        <p:nvSpPr>
          <p:cNvPr id="1144848" name="Line 16"/>
          <p:cNvSpPr>
            <a:spLocks noChangeShapeType="1"/>
          </p:cNvSpPr>
          <p:nvPr/>
        </p:nvSpPr>
        <p:spPr bwMode="auto">
          <a:xfrm>
            <a:off x="6019800" y="4267200"/>
            <a:ext cx="152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Berlin Sans FB" pitchFamily="34" charset="0"/>
            </a:endParaRPr>
          </a:p>
        </p:txBody>
      </p:sp>
      <p:sp>
        <p:nvSpPr>
          <p:cNvPr id="1144849" name="Line 17"/>
          <p:cNvSpPr>
            <a:spLocks noChangeShapeType="1"/>
          </p:cNvSpPr>
          <p:nvPr/>
        </p:nvSpPr>
        <p:spPr bwMode="auto">
          <a:xfrm>
            <a:off x="6019800" y="5257800"/>
            <a:ext cx="152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Berlin Sans FB" pitchFamily="34" charset="0"/>
            </a:endParaRPr>
          </a:p>
        </p:txBody>
      </p:sp>
      <p:sp>
        <p:nvSpPr>
          <p:cNvPr id="1144850" name="Line 18"/>
          <p:cNvSpPr>
            <a:spLocks noChangeShapeType="1"/>
          </p:cNvSpPr>
          <p:nvPr/>
        </p:nvSpPr>
        <p:spPr bwMode="auto">
          <a:xfrm>
            <a:off x="6019800" y="5334000"/>
            <a:ext cx="152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Berlin Sans FB" pitchFamily="34" charset="0"/>
            </a:endParaRPr>
          </a:p>
        </p:txBody>
      </p:sp>
      <p:sp>
        <p:nvSpPr>
          <p:cNvPr id="1144851" name="Line 19"/>
          <p:cNvSpPr>
            <a:spLocks noChangeShapeType="1"/>
          </p:cNvSpPr>
          <p:nvPr/>
        </p:nvSpPr>
        <p:spPr bwMode="auto">
          <a:xfrm>
            <a:off x="6267450" y="5300663"/>
            <a:ext cx="914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Berlin Sans FB" pitchFamily="34" charset="0"/>
            </a:endParaRPr>
          </a:p>
        </p:txBody>
      </p:sp>
      <p:sp>
        <p:nvSpPr>
          <p:cNvPr id="1144852" name="Line 20"/>
          <p:cNvSpPr>
            <a:spLocks noChangeShapeType="1"/>
          </p:cNvSpPr>
          <p:nvPr/>
        </p:nvSpPr>
        <p:spPr bwMode="auto">
          <a:xfrm>
            <a:off x="6657975" y="5153025"/>
            <a:ext cx="152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Berlin Sans FB" pitchFamily="34" charset="0"/>
            </a:endParaRPr>
          </a:p>
        </p:txBody>
      </p:sp>
      <p:sp>
        <p:nvSpPr>
          <p:cNvPr id="1144853" name="Text Box 21"/>
          <p:cNvSpPr txBox="1">
            <a:spLocks noChangeArrowheads="1"/>
          </p:cNvSpPr>
          <p:nvPr/>
        </p:nvSpPr>
        <p:spPr bwMode="auto">
          <a:xfrm>
            <a:off x="6296378" y="4962525"/>
            <a:ext cx="3866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dirty="0">
                <a:latin typeface="Berlin Sans FB" pitchFamily="34" charset="0"/>
              </a:rPr>
              <a:t>10</a:t>
            </a:r>
          </a:p>
        </p:txBody>
      </p:sp>
      <p:sp>
        <p:nvSpPr>
          <p:cNvPr id="1144854" name="Text Box 22"/>
          <p:cNvSpPr txBox="1">
            <a:spLocks noChangeArrowheads="1"/>
          </p:cNvSpPr>
          <p:nvPr/>
        </p:nvSpPr>
        <p:spPr bwMode="auto">
          <a:xfrm>
            <a:off x="6796088" y="4967288"/>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dirty="0">
                <a:latin typeface="Berlin Sans FB" pitchFamily="34" charset="0"/>
              </a:rPr>
              <a:t>5</a:t>
            </a:r>
          </a:p>
        </p:txBody>
      </p:sp>
      <p:sp>
        <p:nvSpPr>
          <p:cNvPr id="1144855" name="Text Box 23"/>
          <p:cNvSpPr txBox="1">
            <a:spLocks noChangeArrowheads="1"/>
          </p:cNvSpPr>
          <p:nvPr/>
        </p:nvSpPr>
        <p:spPr bwMode="auto">
          <a:xfrm>
            <a:off x="6547203" y="5267325"/>
            <a:ext cx="3866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dirty="0">
                <a:latin typeface="Berlin Sans FB" pitchFamily="34" charset="0"/>
              </a:rPr>
              <a:t>10</a:t>
            </a:r>
          </a:p>
        </p:txBody>
      </p:sp>
      <p:sp>
        <p:nvSpPr>
          <p:cNvPr id="1144856" name="Line 24"/>
          <p:cNvSpPr>
            <a:spLocks noChangeShapeType="1"/>
          </p:cNvSpPr>
          <p:nvPr/>
        </p:nvSpPr>
        <p:spPr bwMode="auto">
          <a:xfrm>
            <a:off x="6019800" y="6076950"/>
            <a:ext cx="152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Berlin Sans FB" pitchFamily="34" charset="0"/>
            </a:endParaRPr>
          </a:p>
        </p:txBody>
      </p:sp>
      <p:sp>
        <p:nvSpPr>
          <p:cNvPr id="1144857" name="Line 25"/>
          <p:cNvSpPr>
            <a:spLocks noChangeShapeType="1"/>
          </p:cNvSpPr>
          <p:nvPr/>
        </p:nvSpPr>
        <p:spPr bwMode="auto">
          <a:xfrm>
            <a:off x="6019800" y="6153150"/>
            <a:ext cx="152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Berlin Sans FB" pitchFamily="34" charset="0"/>
            </a:endParaRPr>
          </a:p>
        </p:txBody>
      </p:sp>
      <p:sp>
        <p:nvSpPr>
          <p:cNvPr id="1144858" name="Text Box 26"/>
          <p:cNvSpPr txBox="1">
            <a:spLocks noChangeArrowheads="1"/>
          </p:cNvSpPr>
          <p:nvPr/>
        </p:nvSpPr>
        <p:spPr bwMode="auto">
          <a:xfrm>
            <a:off x="6191250" y="5900738"/>
            <a:ext cx="6048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dirty="0">
                <a:latin typeface="Berlin Sans FB" pitchFamily="34" charset="0"/>
              </a:rPr>
              <a:t>50%</a:t>
            </a:r>
          </a:p>
        </p:txBody>
      </p:sp>
      <p:sp>
        <p:nvSpPr>
          <p:cNvPr id="1144859" name="Text Box 27"/>
          <p:cNvSpPr txBox="1">
            <a:spLocks noChangeArrowheads="1"/>
          </p:cNvSpPr>
          <p:nvPr/>
        </p:nvSpPr>
        <p:spPr bwMode="auto">
          <a:xfrm>
            <a:off x="8255000" y="4067175"/>
            <a:ext cx="73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latin typeface="Berlin Sans FB" pitchFamily="34" charset="0"/>
              </a:rPr>
              <a:t>X 100</a:t>
            </a:r>
          </a:p>
        </p:txBody>
      </p:sp>
      <p:sp>
        <p:nvSpPr>
          <p:cNvPr id="1144860" name="Text Box 28"/>
          <p:cNvSpPr txBox="1">
            <a:spLocks noChangeArrowheads="1"/>
          </p:cNvSpPr>
          <p:nvPr/>
        </p:nvSpPr>
        <p:spPr bwMode="auto">
          <a:xfrm>
            <a:off x="7140575" y="5091113"/>
            <a:ext cx="736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latin typeface="Berlin Sans FB" pitchFamily="34" charset="0"/>
              </a:rPr>
              <a:t>X 100</a:t>
            </a:r>
          </a:p>
        </p:txBody>
      </p:sp>
    </p:spTree>
    <p:extLst>
      <p:ext uri="{BB962C8B-B14F-4D97-AF65-F5344CB8AC3E}">
        <p14:creationId xmlns:p14="http://schemas.microsoft.com/office/powerpoint/2010/main" val="1504957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44838"/>
                                        </p:tgtEl>
                                        <p:attrNameLst>
                                          <p:attrName>style.visibility</p:attrName>
                                        </p:attrNameLst>
                                      </p:cBhvr>
                                      <p:to>
                                        <p:strVal val="visible"/>
                                      </p:to>
                                    </p:set>
                                    <p:animEffect transition="in" filter="dissolve">
                                      <p:cBhvr>
                                        <p:cTn id="7" dur="500"/>
                                        <p:tgtEl>
                                          <p:spTgt spid="114483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44840"/>
                                        </p:tgtEl>
                                        <p:attrNameLst>
                                          <p:attrName>style.visibility</p:attrName>
                                        </p:attrNameLst>
                                      </p:cBhvr>
                                      <p:to>
                                        <p:strVal val="visible"/>
                                      </p:to>
                                    </p:set>
                                    <p:animEffect transition="in" filter="dissolve">
                                      <p:cBhvr>
                                        <p:cTn id="10" dur="500"/>
                                        <p:tgtEl>
                                          <p:spTgt spid="114484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44839"/>
                                        </p:tgtEl>
                                        <p:attrNameLst>
                                          <p:attrName>style.visibility</p:attrName>
                                        </p:attrNameLst>
                                      </p:cBhvr>
                                      <p:to>
                                        <p:strVal val="visible"/>
                                      </p:to>
                                    </p:set>
                                    <p:animEffect transition="in" filter="dissolve">
                                      <p:cBhvr>
                                        <p:cTn id="13" dur="500"/>
                                        <p:tgtEl>
                                          <p:spTgt spid="114483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144842"/>
                                        </p:tgtEl>
                                        <p:attrNameLst>
                                          <p:attrName>style.visibility</p:attrName>
                                        </p:attrNameLst>
                                      </p:cBhvr>
                                      <p:to>
                                        <p:strVal val="visible"/>
                                      </p:to>
                                    </p:set>
                                    <p:animEffect transition="in" filter="dissolve">
                                      <p:cBhvr>
                                        <p:cTn id="18" dur="500"/>
                                        <p:tgtEl>
                                          <p:spTgt spid="1144842"/>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144843"/>
                                        </p:tgtEl>
                                        <p:attrNameLst>
                                          <p:attrName>style.visibility</p:attrName>
                                        </p:attrNameLst>
                                      </p:cBhvr>
                                      <p:to>
                                        <p:strVal val="visible"/>
                                      </p:to>
                                    </p:set>
                                    <p:animEffect transition="in" filter="dissolve">
                                      <p:cBhvr>
                                        <p:cTn id="21" dur="500"/>
                                        <p:tgtEl>
                                          <p:spTgt spid="1144843"/>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144844"/>
                                        </p:tgtEl>
                                        <p:attrNameLst>
                                          <p:attrName>style.visibility</p:attrName>
                                        </p:attrNameLst>
                                      </p:cBhvr>
                                      <p:to>
                                        <p:strVal val="visible"/>
                                      </p:to>
                                    </p:set>
                                    <p:animEffect transition="in" filter="dissolve">
                                      <p:cBhvr>
                                        <p:cTn id="24" dur="500"/>
                                        <p:tgtEl>
                                          <p:spTgt spid="1144844"/>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144845"/>
                                        </p:tgtEl>
                                        <p:attrNameLst>
                                          <p:attrName>style.visibility</p:attrName>
                                        </p:attrNameLst>
                                      </p:cBhvr>
                                      <p:to>
                                        <p:strVal val="visible"/>
                                      </p:to>
                                    </p:set>
                                    <p:animEffect transition="in" filter="dissolve">
                                      <p:cBhvr>
                                        <p:cTn id="27" dur="500"/>
                                        <p:tgtEl>
                                          <p:spTgt spid="1144845"/>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144846"/>
                                        </p:tgtEl>
                                        <p:attrNameLst>
                                          <p:attrName>style.visibility</p:attrName>
                                        </p:attrNameLst>
                                      </p:cBhvr>
                                      <p:to>
                                        <p:strVal val="visible"/>
                                      </p:to>
                                    </p:set>
                                    <p:animEffect transition="in" filter="dissolve">
                                      <p:cBhvr>
                                        <p:cTn id="30" dur="500"/>
                                        <p:tgtEl>
                                          <p:spTgt spid="1144846"/>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144847"/>
                                        </p:tgtEl>
                                        <p:attrNameLst>
                                          <p:attrName>style.visibility</p:attrName>
                                        </p:attrNameLst>
                                      </p:cBhvr>
                                      <p:to>
                                        <p:strVal val="visible"/>
                                      </p:to>
                                    </p:set>
                                    <p:animEffect transition="in" filter="dissolve">
                                      <p:cBhvr>
                                        <p:cTn id="33" dur="500"/>
                                        <p:tgtEl>
                                          <p:spTgt spid="1144847"/>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144848"/>
                                        </p:tgtEl>
                                        <p:attrNameLst>
                                          <p:attrName>style.visibility</p:attrName>
                                        </p:attrNameLst>
                                      </p:cBhvr>
                                      <p:to>
                                        <p:strVal val="visible"/>
                                      </p:to>
                                    </p:set>
                                    <p:animEffect transition="in" filter="dissolve">
                                      <p:cBhvr>
                                        <p:cTn id="36" dur="500"/>
                                        <p:tgtEl>
                                          <p:spTgt spid="1144848"/>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144849"/>
                                        </p:tgtEl>
                                        <p:attrNameLst>
                                          <p:attrName>style.visibility</p:attrName>
                                        </p:attrNameLst>
                                      </p:cBhvr>
                                      <p:to>
                                        <p:strVal val="visible"/>
                                      </p:to>
                                    </p:set>
                                    <p:animEffect transition="in" filter="dissolve">
                                      <p:cBhvr>
                                        <p:cTn id="39" dur="500"/>
                                        <p:tgtEl>
                                          <p:spTgt spid="1144849"/>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144850"/>
                                        </p:tgtEl>
                                        <p:attrNameLst>
                                          <p:attrName>style.visibility</p:attrName>
                                        </p:attrNameLst>
                                      </p:cBhvr>
                                      <p:to>
                                        <p:strVal val="visible"/>
                                      </p:to>
                                    </p:set>
                                    <p:animEffect transition="in" filter="dissolve">
                                      <p:cBhvr>
                                        <p:cTn id="42" dur="500"/>
                                        <p:tgtEl>
                                          <p:spTgt spid="1144850"/>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144851"/>
                                        </p:tgtEl>
                                        <p:attrNameLst>
                                          <p:attrName>style.visibility</p:attrName>
                                        </p:attrNameLst>
                                      </p:cBhvr>
                                      <p:to>
                                        <p:strVal val="visible"/>
                                      </p:to>
                                    </p:set>
                                    <p:animEffect transition="in" filter="dissolve">
                                      <p:cBhvr>
                                        <p:cTn id="45" dur="500"/>
                                        <p:tgtEl>
                                          <p:spTgt spid="1144851"/>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1144852"/>
                                        </p:tgtEl>
                                        <p:attrNameLst>
                                          <p:attrName>style.visibility</p:attrName>
                                        </p:attrNameLst>
                                      </p:cBhvr>
                                      <p:to>
                                        <p:strVal val="visible"/>
                                      </p:to>
                                    </p:set>
                                    <p:animEffect transition="in" filter="dissolve">
                                      <p:cBhvr>
                                        <p:cTn id="48" dur="500"/>
                                        <p:tgtEl>
                                          <p:spTgt spid="1144852"/>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1144853"/>
                                        </p:tgtEl>
                                        <p:attrNameLst>
                                          <p:attrName>style.visibility</p:attrName>
                                        </p:attrNameLst>
                                      </p:cBhvr>
                                      <p:to>
                                        <p:strVal val="visible"/>
                                      </p:to>
                                    </p:set>
                                    <p:animEffect transition="in" filter="dissolve">
                                      <p:cBhvr>
                                        <p:cTn id="51" dur="500"/>
                                        <p:tgtEl>
                                          <p:spTgt spid="1144853"/>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1144854"/>
                                        </p:tgtEl>
                                        <p:attrNameLst>
                                          <p:attrName>style.visibility</p:attrName>
                                        </p:attrNameLst>
                                      </p:cBhvr>
                                      <p:to>
                                        <p:strVal val="visible"/>
                                      </p:to>
                                    </p:set>
                                    <p:animEffect transition="in" filter="dissolve">
                                      <p:cBhvr>
                                        <p:cTn id="54" dur="500"/>
                                        <p:tgtEl>
                                          <p:spTgt spid="1144854"/>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1144855"/>
                                        </p:tgtEl>
                                        <p:attrNameLst>
                                          <p:attrName>style.visibility</p:attrName>
                                        </p:attrNameLst>
                                      </p:cBhvr>
                                      <p:to>
                                        <p:strVal val="visible"/>
                                      </p:to>
                                    </p:set>
                                    <p:animEffect transition="in" filter="dissolve">
                                      <p:cBhvr>
                                        <p:cTn id="57" dur="500"/>
                                        <p:tgtEl>
                                          <p:spTgt spid="1144855"/>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1144856"/>
                                        </p:tgtEl>
                                        <p:attrNameLst>
                                          <p:attrName>style.visibility</p:attrName>
                                        </p:attrNameLst>
                                      </p:cBhvr>
                                      <p:to>
                                        <p:strVal val="visible"/>
                                      </p:to>
                                    </p:set>
                                    <p:animEffect transition="in" filter="dissolve">
                                      <p:cBhvr>
                                        <p:cTn id="60" dur="500"/>
                                        <p:tgtEl>
                                          <p:spTgt spid="1144856"/>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1144857"/>
                                        </p:tgtEl>
                                        <p:attrNameLst>
                                          <p:attrName>style.visibility</p:attrName>
                                        </p:attrNameLst>
                                      </p:cBhvr>
                                      <p:to>
                                        <p:strVal val="visible"/>
                                      </p:to>
                                    </p:set>
                                    <p:animEffect transition="in" filter="dissolve">
                                      <p:cBhvr>
                                        <p:cTn id="63" dur="500"/>
                                        <p:tgtEl>
                                          <p:spTgt spid="1144857"/>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1144858"/>
                                        </p:tgtEl>
                                        <p:attrNameLst>
                                          <p:attrName>style.visibility</p:attrName>
                                        </p:attrNameLst>
                                      </p:cBhvr>
                                      <p:to>
                                        <p:strVal val="visible"/>
                                      </p:to>
                                    </p:set>
                                    <p:animEffect transition="in" filter="dissolve">
                                      <p:cBhvr>
                                        <p:cTn id="66" dur="500"/>
                                        <p:tgtEl>
                                          <p:spTgt spid="1144858"/>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1144859"/>
                                        </p:tgtEl>
                                        <p:attrNameLst>
                                          <p:attrName>style.visibility</p:attrName>
                                        </p:attrNameLst>
                                      </p:cBhvr>
                                      <p:to>
                                        <p:strVal val="visible"/>
                                      </p:to>
                                    </p:set>
                                    <p:animEffect transition="in" filter="dissolve">
                                      <p:cBhvr>
                                        <p:cTn id="69" dur="500"/>
                                        <p:tgtEl>
                                          <p:spTgt spid="1144859"/>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1144860"/>
                                        </p:tgtEl>
                                        <p:attrNameLst>
                                          <p:attrName>style.visibility</p:attrName>
                                        </p:attrNameLst>
                                      </p:cBhvr>
                                      <p:to>
                                        <p:strVal val="visible"/>
                                      </p:to>
                                    </p:set>
                                    <p:animEffect transition="in" filter="dissolve">
                                      <p:cBhvr>
                                        <p:cTn id="72" dur="500"/>
                                        <p:tgtEl>
                                          <p:spTgt spid="1144860"/>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1144841"/>
                                        </p:tgtEl>
                                        <p:attrNameLst>
                                          <p:attrName>style.visibility</p:attrName>
                                        </p:attrNameLst>
                                      </p:cBhvr>
                                      <p:to>
                                        <p:strVal val="visible"/>
                                      </p:to>
                                    </p:set>
                                    <p:animEffect transition="in" filter="dissolve">
                                      <p:cBhvr>
                                        <p:cTn id="75" dur="500"/>
                                        <p:tgtEl>
                                          <p:spTgt spid="11448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4838" grpId="0" animBg="1"/>
      <p:bldP spid="1144839" grpId="0"/>
      <p:bldP spid="1144840" grpId="0" animBg="1"/>
      <p:bldP spid="1144841" grpId="0"/>
      <p:bldP spid="1144842" grpId="0"/>
      <p:bldP spid="1144843" grpId="0"/>
      <p:bldP spid="1144844" grpId="0"/>
      <p:bldP spid="1144845" grpId="0" animBg="1"/>
      <p:bldP spid="1144846" grpId="0" animBg="1"/>
      <p:bldP spid="1144847" grpId="0" animBg="1"/>
      <p:bldP spid="1144848" grpId="0" animBg="1"/>
      <p:bldP spid="1144849" grpId="0" animBg="1"/>
      <p:bldP spid="1144850" grpId="0" animBg="1"/>
      <p:bldP spid="1144851" grpId="0" animBg="1"/>
      <p:bldP spid="1144852" grpId="0" animBg="1"/>
      <p:bldP spid="1144853" grpId="0"/>
      <p:bldP spid="1144854" grpId="0"/>
      <p:bldP spid="1144855" grpId="0"/>
      <p:bldP spid="1144856" grpId="0" animBg="1"/>
      <p:bldP spid="1144857" grpId="0" animBg="1"/>
      <p:bldP spid="1144858" grpId="0"/>
      <p:bldP spid="1144859" grpId="0"/>
      <p:bldP spid="1144860"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858" name="Rectangle 2"/>
          <p:cNvSpPr>
            <a:spLocks noGrp="1" noChangeArrowheads="1"/>
          </p:cNvSpPr>
          <p:nvPr>
            <p:ph type="title"/>
          </p:nvPr>
        </p:nvSpPr>
        <p:spPr>
          <a:xfrm>
            <a:off x="671513" y="257175"/>
            <a:ext cx="7772400" cy="1143000"/>
          </a:xfrm>
        </p:spPr>
        <p:txBody>
          <a:bodyPr/>
          <a:lstStyle/>
          <a:p>
            <a:r>
              <a:rPr lang="en-US" sz="4000" dirty="0">
                <a:latin typeface="Berlin Sans FB" pitchFamily="34" charset="0"/>
              </a:rPr>
              <a:t>Retrieval Cues</a:t>
            </a:r>
          </a:p>
        </p:txBody>
      </p:sp>
      <p:sp>
        <p:nvSpPr>
          <p:cNvPr id="1145859" name="Rectangle 3"/>
          <p:cNvSpPr>
            <a:spLocks noChangeArrowheads="1"/>
          </p:cNvSpPr>
          <p:nvPr/>
        </p:nvSpPr>
        <p:spPr bwMode="auto">
          <a:xfrm>
            <a:off x="628650" y="1585913"/>
            <a:ext cx="7848600"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pPr>
            <a:r>
              <a:rPr lang="en-US" altLang="en-US" sz="2800" dirty="0">
                <a:latin typeface="Berlin Sans FB" pitchFamily="34" charset="0"/>
              </a:rPr>
              <a:t>Memories are held in storage by a web of associations. These associations are like anchors that help retrieve memory.</a:t>
            </a:r>
            <a:endParaRPr lang="en-US" sz="2800" dirty="0">
              <a:latin typeface="Berlin Sans FB" pitchFamily="34" charset="0"/>
            </a:endParaRPr>
          </a:p>
        </p:txBody>
      </p:sp>
      <p:sp>
        <p:nvSpPr>
          <p:cNvPr id="1145860" name="Text Box 4"/>
          <p:cNvSpPr txBox="1">
            <a:spLocks noChangeArrowheads="1"/>
          </p:cNvSpPr>
          <p:nvPr/>
        </p:nvSpPr>
        <p:spPr bwMode="auto">
          <a:xfrm>
            <a:off x="3934762" y="3946525"/>
            <a:ext cx="1250663" cy="400110"/>
          </a:xfrm>
          <a:prstGeom prst="rect">
            <a:avLst/>
          </a:prstGeom>
          <a:solidFill>
            <a:schemeClr val="tx1"/>
          </a:solidFill>
          <a:ln>
            <a:noFill/>
          </a:ln>
          <a:effectLst/>
          <a:extLst/>
        </p:spPr>
        <p:txBody>
          <a:bodyPr wrap="none">
            <a:spAutoFit/>
          </a:bodyPr>
          <a:lstStyle/>
          <a:p>
            <a:pPr algn="ctr"/>
            <a:r>
              <a:rPr lang="en-US" sz="2000" dirty="0">
                <a:solidFill>
                  <a:schemeClr val="bg1"/>
                </a:solidFill>
                <a:latin typeface="Berlin Sans FB" pitchFamily="34" charset="0"/>
              </a:rPr>
              <a:t>Fire Truck</a:t>
            </a:r>
          </a:p>
        </p:txBody>
      </p:sp>
      <p:sp>
        <p:nvSpPr>
          <p:cNvPr id="1145861" name="Text Box 5"/>
          <p:cNvSpPr txBox="1">
            <a:spLocks noChangeArrowheads="1"/>
          </p:cNvSpPr>
          <p:nvPr/>
        </p:nvSpPr>
        <p:spPr bwMode="auto">
          <a:xfrm>
            <a:off x="4587301" y="4937125"/>
            <a:ext cx="742511" cy="400110"/>
          </a:xfrm>
          <a:prstGeom prst="rect">
            <a:avLst/>
          </a:prstGeom>
          <a:noFill/>
          <a:ln>
            <a:noFill/>
          </a:ln>
          <a:effectLst/>
          <a:extLst>
            <a:ext uri="{909E8E84-426E-40DD-AFC4-6F175D3DCCD1}">
              <a14:hiddenFill xmlns:a14="http://schemas.microsoft.com/office/drawing/2010/main">
                <a:solidFill>
                  <a:srgbClr val="8DC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latin typeface="Berlin Sans FB" pitchFamily="34" charset="0"/>
              </a:rPr>
              <a:t>truck</a:t>
            </a:r>
          </a:p>
        </p:txBody>
      </p:sp>
      <p:cxnSp>
        <p:nvCxnSpPr>
          <p:cNvPr id="1145862" name="AutoShape 6"/>
          <p:cNvCxnSpPr>
            <a:cxnSpLocks noChangeShapeType="1"/>
            <a:stCxn id="1145861" idx="0"/>
            <a:endCxn id="1145860" idx="2"/>
          </p:cNvCxnSpPr>
          <p:nvPr/>
        </p:nvCxnSpPr>
        <p:spPr bwMode="auto">
          <a:xfrm flipH="1" flipV="1">
            <a:off x="4560094" y="4346635"/>
            <a:ext cx="398463" cy="59049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5863" name="Text Box 7"/>
          <p:cNvSpPr txBox="1">
            <a:spLocks noChangeArrowheads="1"/>
          </p:cNvSpPr>
          <p:nvPr/>
        </p:nvSpPr>
        <p:spPr bwMode="auto">
          <a:xfrm>
            <a:off x="4813726" y="5546725"/>
            <a:ext cx="535723" cy="400110"/>
          </a:xfrm>
          <a:prstGeom prst="rect">
            <a:avLst/>
          </a:prstGeom>
          <a:noFill/>
          <a:ln>
            <a:noFill/>
          </a:ln>
          <a:effectLst/>
          <a:extLst>
            <a:ext uri="{909E8E84-426E-40DD-AFC4-6F175D3DCCD1}">
              <a14:hiddenFill xmlns:a14="http://schemas.microsoft.com/office/drawing/2010/main">
                <a:solidFill>
                  <a:srgbClr val="8DC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latin typeface="Berlin Sans FB" pitchFamily="34" charset="0"/>
              </a:rPr>
              <a:t>red</a:t>
            </a:r>
          </a:p>
        </p:txBody>
      </p:sp>
      <p:cxnSp>
        <p:nvCxnSpPr>
          <p:cNvPr id="1145864" name="AutoShape 8"/>
          <p:cNvCxnSpPr>
            <a:cxnSpLocks noChangeShapeType="1"/>
            <a:stCxn id="1145863" idx="0"/>
            <a:endCxn id="1145861" idx="2"/>
          </p:cNvCxnSpPr>
          <p:nvPr/>
        </p:nvCxnSpPr>
        <p:spPr bwMode="auto">
          <a:xfrm flipH="1" flipV="1">
            <a:off x="4958557" y="5337235"/>
            <a:ext cx="123031" cy="20949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5865" name="Text Box 9"/>
          <p:cNvSpPr txBox="1">
            <a:spLocks noChangeArrowheads="1"/>
          </p:cNvSpPr>
          <p:nvPr/>
        </p:nvSpPr>
        <p:spPr bwMode="auto">
          <a:xfrm>
            <a:off x="2814323" y="4175125"/>
            <a:ext cx="524503" cy="400110"/>
          </a:xfrm>
          <a:prstGeom prst="rect">
            <a:avLst/>
          </a:prstGeom>
          <a:noFill/>
          <a:ln>
            <a:noFill/>
          </a:ln>
          <a:effectLst/>
          <a:extLst>
            <a:ext uri="{909E8E84-426E-40DD-AFC4-6F175D3DCCD1}">
              <a14:hiddenFill xmlns:a14="http://schemas.microsoft.com/office/drawing/2010/main">
                <a:solidFill>
                  <a:srgbClr val="8DC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latin typeface="Berlin Sans FB" pitchFamily="34" charset="0"/>
              </a:rPr>
              <a:t>fire</a:t>
            </a:r>
          </a:p>
        </p:txBody>
      </p:sp>
      <p:cxnSp>
        <p:nvCxnSpPr>
          <p:cNvPr id="1145866" name="AutoShape 10"/>
          <p:cNvCxnSpPr>
            <a:cxnSpLocks noChangeShapeType="1"/>
            <a:stCxn id="1145865" idx="3"/>
            <a:endCxn id="1145860" idx="1"/>
          </p:cNvCxnSpPr>
          <p:nvPr/>
        </p:nvCxnSpPr>
        <p:spPr bwMode="auto">
          <a:xfrm flipV="1">
            <a:off x="3338826" y="4146580"/>
            <a:ext cx="595936" cy="2286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5867" name="Text Box 11"/>
          <p:cNvSpPr txBox="1">
            <a:spLocks noChangeArrowheads="1"/>
          </p:cNvSpPr>
          <p:nvPr/>
        </p:nvSpPr>
        <p:spPr bwMode="auto">
          <a:xfrm>
            <a:off x="3500998" y="5089525"/>
            <a:ext cx="671980" cy="400110"/>
          </a:xfrm>
          <a:prstGeom prst="rect">
            <a:avLst/>
          </a:prstGeom>
          <a:noFill/>
          <a:ln>
            <a:noFill/>
          </a:ln>
          <a:effectLst/>
          <a:extLst>
            <a:ext uri="{909E8E84-426E-40DD-AFC4-6F175D3DCCD1}">
              <a14:hiddenFill xmlns:a14="http://schemas.microsoft.com/office/drawing/2010/main">
                <a:solidFill>
                  <a:srgbClr val="8DC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latin typeface="Berlin Sans FB" pitchFamily="34" charset="0"/>
              </a:rPr>
              <a:t>heat</a:t>
            </a:r>
          </a:p>
        </p:txBody>
      </p:sp>
      <p:cxnSp>
        <p:nvCxnSpPr>
          <p:cNvPr id="1145868" name="AutoShape 12"/>
          <p:cNvCxnSpPr>
            <a:cxnSpLocks noChangeShapeType="1"/>
            <a:stCxn id="1145867" idx="0"/>
            <a:endCxn id="1145865" idx="2"/>
          </p:cNvCxnSpPr>
          <p:nvPr/>
        </p:nvCxnSpPr>
        <p:spPr bwMode="auto">
          <a:xfrm flipH="1" flipV="1">
            <a:off x="3076575" y="4575235"/>
            <a:ext cx="760413" cy="51429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5869" name="Text Box 13"/>
          <p:cNvSpPr txBox="1">
            <a:spLocks noChangeArrowheads="1"/>
          </p:cNvSpPr>
          <p:nvPr/>
        </p:nvSpPr>
        <p:spPr bwMode="auto">
          <a:xfrm>
            <a:off x="2461010" y="4937125"/>
            <a:ext cx="872355" cy="400110"/>
          </a:xfrm>
          <a:prstGeom prst="rect">
            <a:avLst/>
          </a:prstGeom>
          <a:noFill/>
          <a:ln>
            <a:noFill/>
          </a:ln>
          <a:effectLst/>
          <a:extLst>
            <a:ext uri="{909E8E84-426E-40DD-AFC4-6F175D3DCCD1}">
              <a14:hiddenFill xmlns:a14="http://schemas.microsoft.com/office/drawing/2010/main">
                <a:solidFill>
                  <a:srgbClr val="8DC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latin typeface="Berlin Sans FB" pitchFamily="34" charset="0"/>
              </a:rPr>
              <a:t>smoke</a:t>
            </a:r>
          </a:p>
        </p:txBody>
      </p:sp>
      <p:cxnSp>
        <p:nvCxnSpPr>
          <p:cNvPr id="1145870" name="AutoShape 14"/>
          <p:cNvCxnSpPr>
            <a:cxnSpLocks noChangeShapeType="1"/>
            <a:stCxn id="1145869" idx="0"/>
            <a:endCxn id="1145865" idx="2"/>
          </p:cNvCxnSpPr>
          <p:nvPr/>
        </p:nvCxnSpPr>
        <p:spPr bwMode="auto">
          <a:xfrm flipV="1">
            <a:off x="2897188" y="4575235"/>
            <a:ext cx="179387" cy="36189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5871" name="Text Box 15"/>
          <p:cNvSpPr txBox="1">
            <a:spLocks noChangeArrowheads="1"/>
          </p:cNvSpPr>
          <p:nvPr/>
        </p:nvSpPr>
        <p:spPr bwMode="auto">
          <a:xfrm>
            <a:off x="2417336" y="3367088"/>
            <a:ext cx="712053" cy="400110"/>
          </a:xfrm>
          <a:prstGeom prst="rect">
            <a:avLst/>
          </a:prstGeom>
          <a:noFill/>
          <a:ln>
            <a:noFill/>
          </a:ln>
          <a:effectLst/>
          <a:extLst>
            <a:ext uri="{909E8E84-426E-40DD-AFC4-6F175D3DCCD1}">
              <a14:hiddenFill xmlns:a14="http://schemas.microsoft.com/office/drawing/2010/main">
                <a:solidFill>
                  <a:srgbClr val="8DC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latin typeface="Berlin Sans FB" pitchFamily="34" charset="0"/>
              </a:rPr>
              <a:t>smell</a:t>
            </a:r>
          </a:p>
        </p:txBody>
      </p:sp>
      <p:cxnSp>
        <p:nvCxnSpPr>
          <p:cNvPr id="1145872" name="AutoShape 16"/>
          <p:cNvCxnSpPr>
            <a:cxnSpLocks noChangeShapeType="1"/>
            <a:stCxn id="1145871" idx="2"/>
            <a:endCxn id="1145865" idx="0"/>
          </p:cNvCxnSpPr>
          <p:nvPr/>
        </p:nvCxnSpPr>
        <p:spPr bwMode="auto">
          <a:xfrm>
            <a:off x="2773363" y="3767198"/>
            <a:ext cx="303212" cy="40792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5873" name="Text Box 17"/>
          <p:cNvSpPr txBox="1">
            <a:spLocks noChangeArrowheads="1"/>
          </p:cNvSpPr>
          <p:nvPr/>
        </p:nvSpPr>
        <p:spPr bwMode="auto">
          <a:xfrm>
            <a:off x="5878513" y="3168650"/>
            <a:ext cx="827087" cy="396875"/>
          </a:xfrm>
          <a:prstGeom prst="rect">
            <a:avLst/>
          </a:prstGeom>
          <a:noFill/>
          <a:ln>
            <a:noFill/>
          </a:ln>
          <a:effectLst/>
          <a:extLst>
            <a:ext uri="{909E8E84-426E-40DD-AFC4-6F175D3DCCD1}">
              <a14:hiddenFill xmlns:a14="http://schemas.microsoft.com/office/drawing/2010/main">
                <a:solidFill>
                  <a:srgbClr val="8DC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latin typeface="Berlin Sans FB" pitchFamily="34" charset="0"/>
              </a:rPr>
              <a:t>water</a:t>
            </a:r>
          </a:p>
        </p:txBody>
      </p:sp>
      <p:sp>
        <p:nvSpPr>
          <p:cNvPr id="1145874" name="Text Box 18"/>
          <p:cNvSpPr txBox="1">
            <a:spLocks noChangeArrowheads="1"/>
          </p:cNvSpPr>
          <p:nvPr/>
        </p:nvSpPr>
        <p:spPr bwMode="auto">
          <a:xfrm>
            <a:off x="5576763" y="3794125"/>
            <a:ext cx="649537" cy="400110"/>
          </a:xfrm>
          <a:prstGeom prst="rect">
            <a:avLst/>
          </a:prstGeom>
          <a:noFill/>
          <a:ln>
            <a:noFill/>
          </a:ln>
          <a:effectLst/>
          <a:extLst>
            <a:ext uri="{909E8E84-426E-40DD-AFC4-6F175D3DCCD1}">
              <a14:hiddenFill xmlns:a14="http://schemas.microsoft.com/office/drawing/2010/main">
                <a:solidFill>
                  <a:srgbClr val="8DC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latin typeface="Berlin Sans FB" pitchFamily="34" charset="0"/>
              </a:rPr>
              <a:t>hose</a:t>
            </a:r>
          </a:p>
        </p:txBody>
      </p:sp>
      <p:cxnSp>
        <p:nvCxnSpPr>
          <p:cNvPr id="1145875" name="AutoShape 19"/>
          <p:cNvCxnSpPr>
            <a:cxnSpLocks noChangeShapeType="1"/>
            <a:stCxn id="1145873" idx="2"/>
            <a:endCxn id="1145874" idx="0"/>
          </p:cNvCxnSpPr>
          <p:nvPr/>
        </p:nvCxnSpPr>
        <p:spPr bwMode="auto">
          <a:xfrm flipH="1">
            <a:off x="5901532" y="3565525"/>
            <a:ext cx="390525" cy="2286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5876" name="AutoShape 20"/>
          <p:cNvCxnSpPr>
            <a:cxnSpLocks noChangeShapeType="1"/>
            <a:stCxn id="1145874" idx="1"/>
            <a:endCxn id="1145860" idx="3"/>
          </p:cNvCxnSpPr>
          <p:nvPr/>
        </p:nvCxnSpPr>
        <p:spPr bwMode="auto">
          <a:xfrm flipH="1">
            <a:off x="5185425" y="3994180"/>
            <a:ext cx="391338" cy="1524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ectangle 1"/>
          <p:cNvSpPr/>
          <p:nvPr/>
        </p:nvSpPr>
        <p:spPr>
          <a:xfrm>
            <a:off x="1919904" y="6179886"/>
            <a:ext cx="5334794" cy="584775"/>
          </a:xfrm>
          <a:prstGeom prst="rect">
            <a:avLst/>
          </a:prstGeom>
        </p:spPr>
        <p:txBody>
          <a:bodyPr wrap="square">
            <a:spAutoFit/>
          </a:bodyPr>
          <a:lstStyle/>
          <a:p>
            <a:r>
              <a:rPr lang="en-US" sz="3200" dirty="0" smtClean="0">
                <a:latin typeface="Berlin Sans FB" pitchFamily="34" charset="0"/>
              </a:rPr>
              <a:t>Try these remote associations…</a:t>
            </a:r>
            <a:endParaRPr lang="en-US" sz="3200" dirty="0">
              <a:latin typeface="Berlin Sans FB" pitchFamily="34" charset="0"/>
            </a:endParaRPr>
          </a:p>
        </p:txBody>
      </p:sp>
    </p:spTree>
    <p:extLst>
      <p:ext uri="{BB962C8B-B14F-4D97-AF65-F5344CB8AC3E}">
        <p14:creationId xmlns:p14="http://schemas.microsoft.com/office/powerpoint/2010/main" val="2836658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45862"/>
                                        </p:tgtEl>
                                        <p:attrNameLst>
                                          <p:attrName>style.visibility</p:attrName>
                                        </p:attrNameLst>
                                      </p:cBhvr>
                                      <p:to>
                                        <p:strVal val="visible"/>
                                      </p:to>
                                    </p:set>
                                    <p:animEffect transition="in" filter="dissolve">
                                      <p:cBhvr>
                                        <p:cTn id="7" dur="500"/>
                                        <p:tgtEl>
                                          <p:spTgt spid="1145862"/>
                                        </p:tgtEl>
                                      </p:cBhvr>
                                    </p:animEffect>
                                  </p:childTnLst>
                                </p:cTn>
                              </p:par>
                              <p:par>
                                <p:cTn id="8" presetID="9" presetClass="entr" presetSubtype="0" fill="hold" nodeType="withEffect">
                                  <p:stCondLst>
                                    <p:cond delay="0"/>
                                  </p:stCondLst>
                                  <p:childTnLst>
                                    <p:set>
                                      <p:cBhvr>
                                        <p:cTn id="9" dur="1" fill="hold">
                                          <p:stCondLst>
                                            <p:cond delay="0"/>
                                          </p:stCondLst>
                                        </p:cTn>
                                        <p:tgtEl>
                                          <p:spTgt spid="1145864"/>
                                        </p:tgtEl>
                                        <p:attrNameLst>
                                          <p:attrName>style.visibility</p:attrName>
                                        </p:attrNameLst>
                                      </p:cBhvr>
                                      <p:to>
                                        <p:strVal val="visible"/>
                                      </p:to>
                                    </p:set>
                                    <p:animEffect transition="in" filter="dissolve">
                                      <p:cBhvr>
                                        <p:cTn id="10" dur="500"/>
                                        <p:tgtEl>
                                          <p:spTgt spid="114586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45863"/>
                                        </p:tgtEl>
                                        <p:attrNameLst>
                                          <p:attrName>style.visibility</p:attrName>
                                        </p:attrNameLst>
                                      </p:cBhvr>
                                      <p:to>
                                        <p:strVal val="visible"/>
                                      </p:to>
                                    </p:set>
                                    <p:animEffect transition="in" filter="dissolve">
                                      <p:cBhvr>
                                        <p:cTn id="13" dur="500"/>
                                        <p:tgtEl>
                                          <p:spTgt spid="114586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145861"/>
                                        </p:tgtEl>
                                        <p:attrNameLst>
                                          <p:attrName>style.visibility</p:attrName>
                                        </p:attrNameLst>
                                      </p:cBhvr>
                                      <p:to>
                                        <p:strVal val="visible"/>
                                      </p:to>
                                    </p:set>
                                    <p:animEffect transition="in" filter="dissolve">
                                      <p:cBhvr>
                                        <p:cTn id="16" dur="500"/>
                                        <p:tgtEl>
                                          <p:spTgt spid="1145861"/>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145873"/>
                                        </p:tgtEl>
                                        <p:attrNameLst>
                                          <p:attrName>style.visibility</p:attrName>
                                        </p:attrNameLst>
                                      </p:cBhvr>
                                      <p:to>
                                        <p:strVal val="visible"/>
                                      </p:to>
                                    </p:set>
                                    <p:animEffect transition="in" filter="dissolve">
                                      <p:cBhvr>
                                        <p:cTn id="20" dur="500"/>
                                        <p:tgtEl>
                                          <p:spTgt spid="1145873"/>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145874"/>
                                        </p:tgtEl>
                                        <p:attrNameLst>
                                          <p:attrName>style.visibility</p:attrName>
                                        </p:attrNameLst>
                                      </p:cBhvr>
                                      <p:to>
                                        <p:strVal val="visible"/>
                                      </p:to>
                                    </p:set>
                                    <p:animEffect transition="in" filter="dissolve">
                                      <p:cBhvr>
                                        <p:cTn id="23" dur="500"/>
                                        <p:tgtEl>
                                          <p:spTgt spid="1145874"/>
                                        </p:tgtEl>
                                      </p:cBhvr>
                                    </p:animEffect>
                                  </p:childTnLst>
                                </p:cTn>
                              </p:par>
                              <p:par>
                                <p:cTn id="24" presetID="9" presetClass="entr" presetSubtype="0" fill="hold" nodeType="withEffect">
                                  <p:stCondLst>
                                    <p:cond delay="0"/>
                                  </p:stCondLst>
                                  <p:childTnLst>
                                    <p:set>
                                      <p:cBhvr>
                                        <p:cTn id="25" dur="1" fill="hold">
                                          <p:stCondLst>
                                            <p:cond delay="0"/>
                                          </p:stCondLst>
                                        </p:cTn>
                                        <p:tgtEl>
                                          <p:spTgt spid="1145875"/>
                                        </p:tgtEl>
                                        <p:attrNameLst>
                                          <p:attrName>style.visibility</p:attrName>
                                        </p:attrNameLst>
                                      </p:cBhvr>
                                      <p:to>
                                        <p:strVal val="visible"/>
                                      </p:to>
                                    </p:set>
                                    <p:animEffect transition="in" filter="dissolve">
                                      <p:cBhvr>
                                        <p:cTn id="26" dur="500"/>
                                        <p:tgtEl>
                                          <p:spTgt spid="1145875"/>
                                        </p:tgtEl>
                                      </p:cBhvr>
                                    </p:animEffect>
                                  </p:childTnLst>
                                </p:cTn>
                              </p:par>
                              <p:par>
                                <p:cTn id="27" presetID="9" presetClass="entr" presetSubtype="0" fill="hold" nodeType="withEffect">
                                  <p:stCondLst>
                                    <p:cond delay="0"/>
                                  </p:stCondLst>
                                  <p:childTnLst>
                                    <p:set>
                                      <p:cBhvr>
                                        <p:cTn id="28" dur="1" fill="hold">
                                          <p:stCondLst>
                                            <p:cond delay="0"/>
                                          </p:stCondLst>
                                        </p:cTn>
                                        <p:tgtEl>
                                          <p:spTgt spid="1145876"/>
                                        </p:tgtEl>
                                        <p:attrNameLst>
                                          <p:attrName>style.visibility</p:attrName>
                                        </p:attrNameLst>
                                      </p:cBhvr>
                                      <p:to>
                                        <p:strVal val="visible"/>
                                      </p:to>
                                    </p:set>
                                    <p:animEffect transition="in" filter="dissolve">
                                      <p:cBhvr>
                                        <p:cTn id="29" dur="500"/>
                                        <p:tgtEl>
                                          <p:spTgt spid="1145876"/>
                                        </p:tgtEl>
                                      </p:cBhvr>
                                    </p:animEffect>
                                  </p:childTnLst>
                                </p:cTn>
                              </p:par>
                            </p:childTnLst>
                          </p:cTn>
                        </p:par>
                        <p:par>
                          <p:cTn id="30" fill="hold" nodeType="afterGroup">
                            <p:stCondLst>
                              <p:cond delay="1000"/>
                            </p:stCondLst>
                            <p:childTnLst>
                              <p:par>
                                <p:cTn id="31" presetID="9" presetClass="entr" presetSubtype="0" fill="hold" grpId="0" nodeType="afterEffect">
                                  <p:stCondLst>
                                    <p:cond delay="0"/>
                                  </p:stCondLst>
                                  <p:childTnLst>
                                    <p:set>
                                      <p:cBhvr>
                                        <p:cTn id="32" dur="1" fill="hold">
                                          <p:stCondLst>
                                            <p:cond delay="0"/>
                                          </p:stCondLst>
                                        </p:cTn>
                                        <p:tgtEl>
                                          <p:spTgt spid="1145865"/>
                                        </p:tgtEl>
                                        <p:attrNameLst>
                                          <p:attrName>style.visibility</p:attrName>
                                        </p:attrNameLst>
                                      </p:cBhvr>
                                      <p:to>
                                        <p:strVal val="visible"/>
                                      </p:to>
                                    </p:set>
                                    <p:animEffect transition="in" filter="dissolve">
                                      <p:cBhvr>
                                        <p:cTn id="33" dur="500"/>
                                        <p:tgtEl>
                                          <p:spTgt spid="1145865"/>
                                        </p:tgtEl>
                                      </p:cBhvr>
                                    </p:animEffect>
                                  </p:childTnLst>
                                </p:cTn>
                              </p:par>
                              <p:par>
                                <p:cTn id="34" presetID="9" presetClass="entr" presetSubtype="0" fill="hold" nodeType="withEffect">
                                  <p:stCondLst>
                                    <p:cond delay="0"/>
                                  </p:stCondLst>
                                  <p:childTnLst>
                                    <p:set>
                                      <p:cBhvr>
                                        <p:cTn id="35" dur="1" fill="hold">
                                          <p:stCondLst>
                                            <p:cond delay="0"/>
                                          </p:stCondLst>
                                        </p:cTn>
                                        <p:tgtEl>
                                          <p:spTgt spid="1145866"/>
                                        </p:tgtEl>
                                        <p:attrNameLst>
                                          <p:attrName>style.visibility</p:attrName>
                                        </p:attrNameLst>
                                      </p:cBhvr>
                                      <p:to>
                                        <p:strVal val="visible"/>
                                      </p:to>
                                    </p:set>
                                    <p:animEffect transition="in" filter="dissolve">
                                      <p:cBhvr>
                                        <p:cTn id="36" dur="500"/>
                                        <p:tgtEl>
                                          <p:spTgt spid="1145866"/>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145867"/>
                                        </p:tgtEl>
                                        <p:attrNameLst>
                                          <p:attrName>style.visibility</p:attrName>
                                        </p:attrNameLst>
                                      </p:cBhvr>
                                      <p:to>
                                        <p:strVal val="visible"/>
                                      </p:to>
                                    </p:set>
                                    <p:animEffect transition="in" filter="dissolve">
                                      <p:cBhvr>
                                        <p:cTn id="39" dur="500"/>
                                        <p:tgtEl>
                                          <p:spTgt spid="1145867"/>
                                        </p:tgtEl>
                                      </p:cBhvr>
                                    </p:animEffect>
                                  </p:childTnLst>
                                </p:cTn>
                              </p:par>
                              <p:par>
                                <p:cTn id="40" presetID="9" presetClass="entr" presetSubtype="0" fill="hold" nodeType="withEffect">
                                  <p:stCondLst>
                                    <p:cond delay="0"/>
                                  </p:stCondLst>
                                  <p:childTnLst>
                                    <p:set>
                                      <p:cBhvr>
                                        <p:cTn id="41" dur="1" fill="hold">
                                          <p:stCondLst>
                                            <p:cond delay="0"/>
                                          </p:stCondLst>
                                        </p:cTn>
                                        <p:tgtEl>
                                          <p:spTgt spid="1145868"/>
                                        </p:tgtEl>
                                        <p:attrNameLst>
                                          <p:attrName>style.visibility</p:attrName>
                                        </p:attrNameLst>
                                      </p:cBhvr>
                                      <p:to>
                                        <p:strVal val="visible"/>
                                      </p:to>
                                    </p:set>
                                    <p:animEffect transition="in" filter="dissolve">
                                      <p:cBhvr>
                                        <p:cTn id="42" dur="500"/>
                                        <p:tgtEl>
                                          <p:spTgt spid="1145868"/>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145869"/>
                                        </p:tgtEl>
                                        <p:attrNameLst>
                                          <p:attrName>style.visibility</p:attrName>
                                        </p:attrNameLst>
                                      </p:cBhvr>
                                      <p:to>
                                        <p:strVal val="visible"/>
                                      </p:to>
                                    </p:set>
                                    <p:animEffect transition="in" filter="dissolve">
                                      <p:cBhvr>
                                        <p:cTn id="45" dur="500"/>
                                        <p:tgtEl>
                                          <p:spTgt spid="1145869"/>
                                        </p:tgtEl>
                                      </p:cBhvr>
                                    </p:animEffect>
                                  </p:childTnLst>
                                </p:cTn>
                              </p:par>
                              <p:par>
                                <p:cTn id="46" presetID="9" presetClass="entr" presetSubtype="0" fill="hold" nodeType="withEffect">
                                  <p:stCondLst>
                                    <p:cond delay="0"/>
                                  </p:stCondLst>
                                  <p:childTnLst>
                                    <p:set>
                                      <p:cBhvr>
                                        <p:cTn id="47" dur="1" fill="hold">
                                          <p:stCondLst>
                                            <p:cond delay="0"/>
                                          </p:stCondLst>
                                        </p:cTn>
                                        <p:tgtEl>
                                          <p:spTgt spid="1145870"/>
                                        </p:tgtEl>
                                        <p:attrNameLst>
                                          <p:attrName>style.visibility</p:attrName>
                                        </p:attrNameLst>
                                      </p:cBhvr>
                                      <p:to>
                                        <p:strVal val="visible"/>
                                      </p:to>
                                    </p:set>
                                    <p:animEffect transition="in" filter="dissolve">
                                      <p:cBhvr>
                                        <p:cTn id="48" dur="500"/>
                                        <p:tgtEl>
                                          <p:spTgt spid="1145870"/>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1145871"/>
                                        </p:tgtEl>
                                        <p:attrNameLst>
                                          <p:attrName>style.visibility</p:attrName>
                                        </p:attrNameLst>
                                      </p:cBhvr>
                                      <p:to>
                                        <p:strVal val="visible"/>
                                      </p:to>
                                    </p:set>
                                    <p:animEffect transition="in" filter="dissolve">
                                      <p:cBhvr>
                                        <p:cTn id="51" dur="500"/>
                                        <p:tgtEl>
                                          <p:spTgt spid="1145871"/>
                                        </p:tgtEl>
                                      </p:cBhvr>
                                    </p:animEffect>
                                  </p:childTnLst>
                                </p:cTn>
                              </p:par>
                              <p:par>
                                <p:cTn id="52" presetID="9" presetClass="entr" presetSubtype="0" fill="hold" nodeType="withEffect">
                                  <p:stCondLst>
                                    <p:cond delay="0"/>
                                  </p:stCondLst>
                                  <p:childTnLst>
                                    <p:set>
                                      <p:cBhvr>
                                        <p:cTn id="53" dur="1" fill="hold">
                                          <p:stCondLst>
                                            <p:cond delay="0"/>
                                          </p:stCondLst>
                                        </p:cTn>
                                        <p:tgtEl>
                                          <p:spTgt spid="1145872"/>
                                        </p:tgtEl>
                                        <p:attrNameLst>
                                          <p:attrName>style.visibility</p:attrName>
                                        </p:attrNameLst>
                                      </p:cBhvr>
                                      <p:to>
                                        <p:strVal val="visible"/>
                                      </p:to>
                                    </p:set>
                                    <p:animEffect transition="in" filter="dissolve">
                                      <p:cBhvr>
                                        <p:cTn id="54" dur="500"/>
                                        <p:tgtEl>
                                          <p:spTgt spid="1145872"/>
                                        </p:tgtEl>
                                      </p:cBhvr>
                                    </p:animEffect>
                                  </p:childTnLst>
                                </p:cTn>
                              </p:par>
                            </p:childTnLst>
                          </p:cTn>
                        </p:par>
                        <p:par>
                          <p:cTn id="55" fill="hold" nodeType="afterGroup">
                            <p:stCondLst>
                              <p:cond delay="1500"/>
                            </p:stCondLst>
                            <p:childTnLst>
                              <p:par>
                                <p:cTn id="56" presetID="9" presetClass="entr" presetSubtype="0" fill="hold" grpId="0" nodeType="afterEffect">
                                  <p:stCondLst>
                                    <p:cond delay="0"/>
                                  </p:stCondLst>
                                  <p:childTnLst>
                                    <p:set>
                                      <p:cBhvr>
                                        <p:cTn id="57" dur="1" fill="hold">
                                          <p:stCondLst>
                                            <p:cond delay="0"/>
                                          </p:stCondLst>
                                        </p:cTn>
                                        <p:tgtEl>
                                          <p:spTgt spid="1145860"/>
                                        </p:tgtEl>
                                        <p:attrNameLst>
                                          <p:attrName>style.visibility</p:attrName>
                                        </p:attrNameLst>
                                      </p:cBhvr>
                                      <p:to>
                                        <p:strVal val="visible"/>
                                      </p:to>
                                    </p:set>
                                    <p:animEffect transition="in" filter="dissolve">
                                      <p:cBhvr>
                                        <p:cTn id="58" dur="500"/>
                                        <p:tgtEl>
                                          <p:spTgt spid="1145860"/>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5860" grpId="0" animBg="1"/>
      <p:bldP spid="1145861" grpId="0"/>
      <p:bldP spid="1145863" grpId="0"/>
      <p:bldP spid="1145865" grpId="0"/>
      <p:bldP spid="1145867" grpId="0"/>
      <p:bldP spid="1145869" grpId="0"/>
      <p:bldP spid="1145871" grpId="0"/>
      <p:bldP spid="1145873" grpId="0"/>
      <p:bldP spid="1145874"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p:cNvSpPr>
            <a:spLocks noGrp="1" noChangeArrowheads="1"/>
          </p:cNvSpPr>
          <p:nvPr>
            <p:ph type="title"/>
          </p:nvPr>
        </p:nvSpPr>
        <p:spPr>
          <a:xfrm>
            <a:off x="685800" y="276225"/>
            <a:ext cx="7772400" cy="1143000"/>
          </a:xfrm>
        </p:spPr>
        <p:txBody>
          <a:bodyPr/>
          <a:lstStyle/>
          <a:p>
            <a:r>
              <a:rPr lang="en-US" altLang="en-US" sz="4000" dirty="0">
                <a:solidFill>
                  <a:schemeClr val="tx1"/>
                </a:solidFill>
                <a:latin typeface="Berlin Sans FB" pitchFamily="34" charset="0"/>
              </a:rPr>
              <a:t>Stimulus Discrimination</a:t>
            </a:r>
            <a:endParaRPr lang="en-US" sz="4000" dirty="0">
              <a:solidFill>
                <a:schemeClr val="tx1"/>
              </a:solidFill>
              <a:latin typeface="Berlin Sans FB" pitchFamily="34" charset="0"/>
            </a:endParaRPr>
          </a:p>
        </p:txBody>
      </p:sp>
      <p:sp>
        <p:nvSpPr>
          <p:cNvPr id="978947" name="Rectangle 3"/>
          <p:cNvSpPr>
            <a:spLocks noGrp="1" noChangeArrowheads="1"/>
          </p:cNvSpPr>
          <p:nvPr>
            <p:ph type="body" sz="half" idx="1"/>
          </p:nvPr>
        </p:nvSpPr>
        <p:spPr>
          <a:xfrm>
            <a:off x="742950" y="1600200"/>
            <a:ext cx="7620000" cy="1447800"/>
          </a:xfrm>
        </p:spPr>
        <p:txBody>
          <a:bodyPr/>
          <a:lstStyle/>
          <a:p>
            <a:pPr marL="0" indent="0" algn="ctr">
              <a:buFont typeface="Wingdings" pitchFamily="2" charset="2"/>
              <a:buNone/>
            </a:pPr>
            <a:r>
              <a:rPr lang="en-US" altLang="en-US" sz="2800" dirty="0">
                <a:solidFill>
                  <a:srgbClr val="FF0000"/>
                </a:solidFill>
                <a:latin typeface="Berlin Sans FB" pitchFamily="34" charset="0"/>
              </a:rPr>
              <a:t>Discrimination</a:t>
            </a:r>
            <a:r>
              <a:rPr lang="en-US" altLang="en-US" sz="2800" dirty="0">
                <a:latin typeface="Berlin Sans FB" pitchFamily="34" charset="0"/>
              </a:rPr>
              <a:t> is the learned ability to distinguish between a CS and other stimuli that do not signal a US.</a:t>
            </a:r>
          </a:p>
        </p:txBody>
      </p:sp>
      <p:pic>
        <p:nvPicPr>
          <p:cNvPr id="978948" name="Picture 4" descr="Discrimination D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263" y="3062288"/>
            <a:ext cx="4406900" cy="35321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906" name="Rectangle 2"/>
          <p:cNvSpPr>
            <a:spLocks noGrp="1" noChangeArrowheads="1"/>
          </p:cNvSpPr>
          <p:nvPr>
            <p:ph type="title"/>
          </p:nvPr>
        </p:nvSpPr>
        <p:spPr>
          <a:xfrm>
            <a:off x="666750" y="257175"/>
            <a:ext cx="7772400" cy="1143000"/>
          </a:xfrm>
        </p:spPr>
        <p:txBody>
          <a:bodyPr/>
          <a:lstStyle/>
          <a:p>
            <a:r>
              <a:rPr lang="en-US" sz="4000" dirty="0">
                <a:latin typeface="Berlin Sans FB" pitchFamily="34" charset="0"/>
              </a:rPr>
              <a:t>Priming</a:t>
            </a:r>
          </a:p>
        </p:txBody>
      </p:sp>
      <p:pic>
        <p:nvPicPr>
          <p:cNvPr id="1147907" name="Picture 3" descr="Primi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522288" y="3476625"/>
            <a:ext cx="8069262" cy="1925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47908" name="Rectangle 4"/>
          <p:cNvSpPr>
            <a:spLocks noChangeArrowheads="1"/>
          </p:cNvSpPr>
          <p:nvPr/>
        </p:nvSpPr>
        <p:spPr bwMode="auto">
          <a:xfrm>
            <a:off x="628650" y="1600200"/>
            <a:ext cx="78486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dirty="0">
                <a:latin typeface="Berlin Sans FB" pitchFamily="34" charset="0"/>
              </a:rPr>
              <a:t>To retrieve a specific memory from the web of associations, you first need to activate one of the strands that lead to it, a process called </a:t>
            </a:r>
            <a:r>
              <a:rPr lang="en-US" altLang="en-US" sz="2800" dirty="0">
                <a:solidFill>
                  <a:srgbClr val="FFFF00"/>
                </a:solidFill>
                <a:latin typeface="Berlin Sans FB" pitchFamily="34" charset="0"/>
              </a:rPr>
              <a:t>priming</a:t>
            </a:r>
            <a:r>
              <a:rPr lang="en-US" altLang="en-US" sz="2800" dirty="0">
                <a:latin typeface="Berlin Sans FB" pitchFamily="34" charset="0"/>
              </a:rPr>
              <a:t>.</a:t>
            </a:r>
          </a:p>
        </p:txBody>
      </p:sp>
    </p:spTree>
    <p:extLst>
      <p:ext uri="{BB962C8B-B14F-4D97-AF65-F5344CB8AC3E}">
        <p14:creationId xmlns:p14="http://schemas.microsoft.com/office/powerpoint/2010/main" val="1593365717"/>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930" name="Rectangle 2"/>
          <p:cNvSpPr>
            <a:spLocks noGrp="1" noChangeArrowheads="1"/>
          </p:cNvSpPr>
          <p:nvPr>
            <p:ph type="title"/>
          </p:nvPr>
        </p:nvSpPr>
        <p:spPr>
          <a:xfrm>
            <a:off x="685800" y="276225"/>
            <a:ext cx="7772400" cy="1143000"/>
          </a:xfrm>
        </p:spPr>
        <p:txBody>
          <a:bodyPr/>
          <a:lstStyle/>
          <a:p>
            <a:r>
              <a:rPr lang="en-US" sz="4000" dirty="0">
                <a:latin typeface="Berlin Sans FB" pitchFamily="34" charset="0"/>
              </a:rPr>
              <a:t>Context Effects</a:t>
            </a:r>
          </a:p>
        </p:txBody>
      </p:sp>
      <p:pic>
        <p:nvPicPr>
          <p:cNvPr id="1148931" name="Picture 3" descr="figure-26-02a"/>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228600" y="3367088"/>
            <a:ext cx="3886200" cy="3192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48932" name="Text Box 4"/>
          <p:cNvSpPr txBox="1">
            <a:spLocks noChangeArrowheads="1"/>
          </p:cNvSpPr>
          <p:nvPr/>
        </p:nvSpPr>
        <p:spPr bwMode="auto">
          <a:xfrm>
            <a:off x="404813" y="1371600"/>
            <a:ext cx="83058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dirty="0">
                <a:latin typeface="Berlin Sans FB" pitchFamily="34" charset="0"/>
              </a:rPr>
              <a:t>Scuba divers recalled more words underwater if they </a:t>
            </a:r>
            <a:r>
              <a:rPr lang="en-US" sz="2800" dirty="0" smtClean="0">
                <a:latin typeface="Berlin Sans FB" pitchFamily="34" charset="0"/>
              </a:rPr>
              <a:t>learned </a:t>
            </a:r>
            <a:r>
              <a:rPr lang="en-US" sz="2800" dirty="0">
                <a:latin typeface="Berlin Sans FB" pitchFamily="34" charset="0"/>
              </a:rPr>
              <a:t>the list underwater, and recalled more words on land if they learned the list on land (Godden &amp; </a:t>
            </a:r>
            <a:r>
              <a:rPr lang="en-US" sz="2800" dirty="0" err="1">
                <a:latin typeface="Berlin Sans FB" pitchFamily="34" charset="0"/>
              </a:rPr>
              <a:t>Baddeley</a:t>
            </a:r>
            <a:r>
              <a:rPr lang="en-US" sz="2800" dirty="0">
                <a:latin typeface="Berlin Sans FB" pitchFamily="34" charset="0"/>
              </a:rPr>
              <a:t>, 1975).</a:t>
            </a:r>
          </a:p>
        </p:txBody>
      </p:sp>
      <p:pic>
        <p:nvPicPr>
          <p:cNvPr id="1148933" name="Picture 5" descr="12673_MyersPsy8e_fi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218113" y="3192463"/>
            <a:ext cx="2984500" cy="2933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48934" name="Text Box 6"/>
          <p:cNvSpPr txBox="1">
            <a:spLocks noChangeArrowheads="1"/>
          </p:cNvSpPr>
          <p:nvPr/>
        </p:nvSpPr>
        <p:spPr bwMode="auto">
          <a:xfrm rot="5400000">
            <a:off x="6882296" y="4975939"/>
            <a:ext cx="232948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dirty="0">
                <a:latin typeface="Berlin Sans FB" pitchFamily="34" charset="0"/>
              </a:rPr>
              <a:t>Fred </a:t>
            </a:r>
            <a:r>
              <a:rPr lang="en-US" sz="1000" dirty="0" err="1">
                <a:latin typeface="Berlin Sans FB" pitchFamily="34" charset="0"/>
              </a:rPr>
              <a:t>McConnaughey</a:t>
            </a:r>
            <a:r>
              <a:rPr lang="en-US" sz="1000" dirty="0">
                <a:latin typeface="Berlin Sans FB" pitchFamily="34" charset="0"/>
              </a:rPr>
              <a:t>/ Photo Researchers</a:t>
            </a:r>
          </a:p>
        </p:txBody>
      </p:sp>
    </p:spTree>
    <p:extLst>
      <p:ext uri="{BB962C8B-B14F-4D97-AF65-F5344CB8AC3E}">
        <p14:creationId xmlns:p14="http://schemas.microsoft.com/office/powerpoint/2010/main" val="1030679285"/>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74638"/>
            <a:ext cx="9144000" cy="1143000"/>
          </a:xfrm>
          <a:prstGeom prst="rect">
            <a:avLst/>
          </a:prstGeom>
        </p:spPr>
        <p:txBody>
          <a:bodyPr/>
          <a:lstStyle>
            <a:lvl1pPr algn="ctr" rtl="0" fontAlgn="base">
              <a:spcBef>
                <a:spcPct val="0"/>
              </a:spcBef>
              <a:spcAft>
                <a:spcPct val="0"/>
              </a:spcAft>
              <a:defRPr sz="4400">
                <a:solidFill>
                  <a:schemeClr val="tx2"/>
                </a:solidFill>
                <a:latin typeface="Berlin Sans FB" pitchFamily="34" charset="0"/>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dirty="0" smtClean="0"/>
              <a:t>Read the words below as fast as you can.</a:t>
            </a:r>
            <a:endParaRPr lang="en-US" sz="3600" dirty="0"/>
          </a:p>
        </p:txBody>
      </p:sp>
      <p:pic>
        <p:nvPicPr>
          <p:cNvPr id="7" name="Picture 2" descr="http://www.abacon.com/psychsite/images/color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6513" y="1804916"/>
            <a:ext cx="4768974" cy="4644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55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sz="3600" dirty="0"/>
              <a:t>Name the </a:t>
            </a:r>
            <a:r>
              <a:rPr lang="en-US" sz="3600" u="sng" dirty="0"/>
              <a:t>COLOR</a:t>
            </a:r>
            <a:r>
              <a:rPr lang="en-US" sz="3600" dirty="0"/>
              <a:t> in which the words below are PRINTED as fast as you can.</a:t>
            </a:r>
          </a:p>
        </p:txBody>
      </p:sp>
      <p:pic>
        <p:nvPicPr>
          <p:cNvPr id="6" name="Picture 2" descr="http://www.abacon.com/psychsite/images/colors.gif"/>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349689" y="1828800"/>
            <a:ext cx="4768974" cy="4644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58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2746"/>
            <a:ext cx="8229600" cy="1143000"/>
          </a:xfrm>
        </p:spPr>
        <p:txBody>
          <a:bodyPr/>
          <a:lstStyle/>
          <a:p>
            <a:r>
              <a:rPr lang="en-US" dirty="0" smtClean="0"/>
              <a:t>The </a:t>
            </a:r>
            <a:r>
              <a:rPr lang="en-US" dirty="0" err="1" smtClean="0"/>
              <a:t>Stroop</a:t>
            </a:r>
            <a:r>
              <a:rPr lang="en-US" dirty="0" smtClean="0"/>
              <a:t> Effect</a:t>
            </a:r>
            <a:endParaRPr lang="en-US" dirty="0"/>
          </a:p>
        </p:txBody>
      </p:sp>
      <p:sp>
        <p:nvSpPr>
          <p:cNvPr id="7" name="Content Placeholder 6"/>
          <p:cNvSpPr>
            <a:spLocks noGrp="1"/>
          </p:cNvSpPr>
          <p:nvPr>
            <p:ph idx="1"/>
          </p:nvPr>
        </p:nvSpPr>
        <p:spPr>
          <a:xfrm>
            <a:off x="0" y="1066800"/>
            <a:ext cx="5867400" cy="5486400"/>
          </a:xfrm>
        </p:spPr>
        <p:txBody>
          <a:bodyPr>
            <a:normAutofit lnSpcReduction="10000"/>
          </a:bodyPr>
          <a:lstStyle/>
          <a:p>
            <a:r>
              <a:rPr lang="en-US" sz="2400" dirty="0"/>
              <a:t>When we look at a word, we automatically recall information about that word's meaning</a:t>
            </a:r>
            <a:r>
              <a:rPr lang="en-US" sz="2400" dirty="0" smtClean="0"/>
              <a:t>.</a:t>
            </a:r>
          </a:p>
          <a:p>
            <a:pPr marL="0" indent="0">
              <a:buNone/>
            </a:pPr>
            <a:endParaRPr lang="en-US" sz="2400" dirty="0" smtClean="0"/>
          </a:p>
          <a:p>
            <a:r>
              <a:rPr lang="en-US" sz="2400" dirty="0" smtClean="0"/>
              <a:t>When </a:t>
            </a:r>
            <a:r>
              <a:rPr lang="en-US" sz="2400" dirty="0"/>
              <a:t>asked to name the colors of the print in which the words appeared, the meanings of those words interfered with our task, and you found yourself having difficulty completing the task. </a:t>
            </a:r>
            <a:endParaRPr lang="en-US" sz="2400" dirty="0" smtClean="0"/>
          </a:p>
          <a:p>
            <a:pPr marL="0" indent="0">
              <a:buNone/>
            </a:pPr>
            <a:endParaRPr lang="en-US" sz="2400" dirty="0" smtClean="0"/>
          </a:p>
          <a:p>
            <a:r>
              <a:rPr lang="en-US" sz="2400" dirty="0" smtClean="0"/>
              <a:t>This is a good example of the capacity of your “working memory”.  Similar to when you used your fingers to count the number of words in the sentence</a:t>
            </a:r>
            <a:endParaRPr lang="en-US" sz="2400" dirty="0"/>
          </a:p>
        </p:txBody>
      </p:sp>
      <p:pic>
        <p:nvPicPr>
          <p:cNvPr id="10" name="Picture 2" descr="http://www.abacon.com/psychsite/images/color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5271" y="2209800"/>
            <a:ext cx="3051198"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209779"/>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9954" name="Rectangle 2"/>
          <p:cNvSpPr>
            <a:spLocks noGrp="1" noChangeArrowheads="1"/>
          </p:cNvSpPr>
          <p:nvPr>
            <p:ph type="title"/>
          </p:nvPr>
        </p:nvSpPr>
        <p:spPr>
          <a:xfrm>
            <a:off x="685800" y="276225"/>
            <a:ext cx="7772400" cy="1143000"/>
          </a:xfrm>
        </p:spPr>
        <p:txBody>
          <a:bodyPr/>
          <a:lstStyle/>
          <a:p>
            <a:r>
              <a:rPr lang="en-US" altLang="en-US" sz="4000" dirty="0" err="1">
                <a:solidFill>
                  <a:schemeClr val="tx1"/>
                </a:solidFill>
                <a:latin typeface="Berlin Sans FB" pitchFamily="34" charset="0"/>
              </a:rPr>
              <a:t>Déja</a:t>
            </a:r>
            <a:r>
              <a:rPr lang="en-US" altLang="en-US" sz="4000" dirty="0">
                <a:solidFill>
                  <a:schemeClr val="tx1"/>
                </a:solidFill>
                <a:latin typeface="Berlin Sans FB" pitchFamily="34" charset="0"/>
              </a:rPr>
              <a:t> Vu</a:t>
            </a:r>
            <a:endParaRPr lang="en-US" sz="4000" dirty="0">
              <a:solidFill>
                <a:schemeClr val="tx1"/>
              </a:solidFill>
              <a:latin typeface="Berlin Sans FB" pitchFamily="34" charset="0"/>
            </a:endParaRPr>
          </a:p>
        </p:txBody>
      </p:sp>
      <p:sp>
        <p:nvSpPr>
          <p:cNvPr id="1149955" name="Rectangle 3"/>
          <p:cNvSpPr>
            <a:spLocks noGrp="1" noChangeArrowheads="1"/>
          </p:cNvSpPr>
          <p:nvPr>
            <p:ph type="body" sz="half" idx="1"/>
          </p:nvPr>
        </p:nvSpPr>
        <p:spPr>
          <a:xfrm>
            <a:off x="552450" y="1585913"/>
            <a:ext cx="8001000" cy="1843087"/>
          </a:xfrm>
        </p:spPr>
        <p:txBody>
          <a:bodyPr/>
          <a:lstStyle/>
          <a:p>
            <a:pPr algn="ctr">
              <a:buFont typeface="Wingdings" pitchFamily="2" charset="2"/>
              <a:buNone/>
            </a:pPr>
            <a:r>
              <a:rPr lang="en-US" altLang="en-US" sz="2800" dirty="0" err="1">
                <a:latin typeface="Berlin Sans FB" pitchFamily="34" charset="0"/>
              </a:rPr>
              <a:t>Déja</a:t>
            </a:r>
            <a:r>
              <a:rPr lang="en-US" altLang="en-US" sz="2800" dirty="0">
                <a:latin typeface="Berlin Sans FB" pitchFamily="34" charset="0"/>
              </a:rPr>
              <a:t> Vu means “"I've experienced this before.” Cues from the current situation may unconsciously trigger retrieval of an earlier similar experience. </a:t>
            </a:r>
          </a:p>
          <a:p>
            <a:pPr algn="ctr">
              <a:buFontTx/>
              <a:buNone/>
            </a:pPr>
            <a:endParaRPr lang="en-US" sz="2800" dirty="0">
              <a:latin typeface="Berlin Sans FB" pitchFamily="34" charset="0"/>
            </a:endParaRPr>
          </a:p>
        </p:txBody>
      </p:sp>
      <p:pic>
        <p:nvPicPr>
          <p:cNvPr id="1149956" name="Picture 4" descr="12673_MyersPsy8e_09UN15"/>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2652713" y="3429000"/>
            <a:ext cx="3810000" cy="3059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49957" name="Text Box 5"/>
          <p:cNvSpPr txBox="1">
            <a:spLocks noChangeArrowheads="1"/>
          </p:cNvSpPr>
          <p:nvPr/>
        </p:nvSpPr>
        <p:spPr bwMode="auto">
          <a:xfrm rot="5400000">
            <a:off x="5223856" y="5077103"/>
            <a:ext cx="271901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900" dirty="0">
                <a:latin typeface="Berlin Sans FB" pitchFamily="34" charset="0"/>
              </a:rPr>
              <a:t>© The New Yorker Collection, 1990. Leo Cullum from </a:t>
            </a:r>
          </a:p>
          <a:p>
            <a:r>
              <a:rPr lang="en-US" sz="900" dirty="0">
                <a:latin typeface="Berlin Sans FB" pitchFamily="34" charset="0"/>
              </a:rPr>
              <a:t>cartoonbank.com. All Rights Reserved</a:t>
            </a:r>
          </a:p>
        </p:txBody>
      </p:sp>
    </p:spTree>
    <p:extLst>
      <p:ext uri="{BB962C8B-B14F-4D97-AF65-F5344CB8AC3E}">
        <p14:creationId xmlns:p14="http://schemas.microsoft.com/office/powerpoint/2010/main" val="2877537462"/>
      </p:ext>
    </p:extLst>
  </p:cSld>
  <p:clrMapOvr>
    <a:masterClrMapping/>
  </p:clrMapOvr>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3026" name="Rectangle 2"/>
          <p:cNvSpPr>
            <a:spLocks noGrp="1" noChangeArrowheads="1"/>
          </p:cNvSpPr>
          <p:nvPr>
            <p:ph type="title"/>
          </p:nvPr>
        </p:nvSpPr>
        <p:spPr>
          <a:xfrm>
            <a:off x="671513" y="271463"/>
            <a:ext cx="7772400" cy="1143000"/>
          </a:xfrm>
        </p:spPr>
        <p:txBody>
          <a:bodyPr/>
          <a:lstStyle/>
          <a:p>
            <a:r>
              <a:rPr lang="en-US" altLang="en-US" sz="4000" dirty="0">
                <a:solidFill>
                  <a:schemeClr val="tx1"/>
                </a:solidFill>
                <a:latin typeface="Berlin Sans FB" pitchFamily="34" charset="0"/>
              </a:rPr>
              <a:t>Moods and Memories</a:t>
            </a:r>
            <a:endParaRPr lang="en-US" sz="4000" dirty="0">
              <a:solidFill>
                <a:schemeClr val="tx1"/>
              </a:solidFill>
              <a:latin typeface="Berlin Sans FB" pitchFamily="34" charset="0"/>
            </a:endParaRPr>
          </a:p>
        </p:txBody>
      </p:sp>
      <p:sp>
        <p:nvSpPr>
          <p:cNvPr id="1153027" name="Rectangle 3"/>
          <p:cNvSpPr>
            <a:spLocks noGrp="1" noChangeArrowheads="1"/>
          </p:cNvSpPr>
          <p:nvPr>
            <p:ph type="body" sz="half" idx="1"/>
          </p:nvPr>
        </p:nvSpPr>
        <p:spPr>
          <a:xfrm>
            <a:off x="600075" y="1600200"/>
            <a:ext cx="7924800" cy="1447800"/>
          </a:xfrm>
        </p:spPr>
        <p:txBody>
          <a:bodyPr/>
          <a:lstStyle/>
          <a:p>
            <a:pPr marL="0" indent="0" algn="ctr">
              <a:buFont typeface="Wingdings" pitchFamily="2" charset="2"/>
              <a:buNone/>
            </a:pPr>
            <a:r>
              <a:rPr lang="en-US" altLang="en-US" sz="2800" dirty="0">
                <a:latin typeface="Berlin Sans FB" pitchFamily="34" charset="0"/>
              </a:rPr>
              <a:t>Tendency to recall experiences that are consistent with one’s current mood. Emotions, or moods serve as retrieval cues</a:t>
            </a:r>
            <a:r>
              <a:rPr lang="en-US" altLang="en-US" sz="2800" dirty="0" smtClean="0">
                <a:latin typeface="Berlin Sans FB" pitchFamily="34" charset="0"/>
              </a:rPr>
              <a:t>.  “Mood congruent memories”</a:t>
            </a:r>
            <a:endParaRPr lang="en-US" sz="2800" dirty="0">
              <a:latin typeface="Berlin Sans FB" pitchFamily="34" charset="0"/>
            </a:endParaRPr>
          </a:p>
        </p:txBody>
      </p:sp>
      <p:pic>
        <p:nvPicPr>
          <p:cNvPr id="1153028" name="Picture 4" descr="12673_MyersPsy8e_09UN17"/>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2305050" y="3429000"/>
            <a:ext cx="4495800" cy="2970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53029" name="Text Box 5"/>
          <p:cNvSpPr txBox="1">
            <a:spLocks noChangeArrowheads="1"/>
          </p:cNvSpPr>
          <p:nvPr/>
        </p:nvSpPr>
        <p:spPr bwMode="auto">
          <a:xfrm rot="5400000">
            <a:off x="6076950" y="5505450"/>
            <a:ext cx="16541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dirty="0">
                <a:latin typeface="Berlin Sans FB" pitchFamily="34" charset="0"/>
              </a:rPr>
              <a:t>Jorgen </a:t>
            </a:r>
            <a:r>
              <a:rPr lang="en-US" sz="1000" dirty="0" err="1">
                <a:latin typeface="Berlin Sans FB" pitchFamily="34" charset="0"/>
              </a:rPr>
              <a:t>Schytte</a:t>
            </a:r>
            <a:r>
              <a:rPr lang="en-US" sz="1000" dirty="0">
                <a:latin typeface="Berlin Sans FB" pitchFamily="34" charset="0"/>
              </a:rPr>
              <a:t>/ Still Pictures</a:t>
            </a:r>
          </a:p>
        </p:txBody>
      </p:sp>
    </p:spTree>
    <p:extLst>
      <p:ext uri="{BB962C8B-B14F-4D97-AF65-F5344CB8AC3E}">
        <p14:creationId xmlns:p14="http://schemas.microsoft.com/office/powerpoint/2010/main" val="165603141"/>
      </p:ext>
    </p:extLst>
  </p:cSld>
  <p:clrMapOvr>
    <a:masterClrMapping/>
  </p:clrMapOvr>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 info…</a:t>
            </a:r>
            <a:endParaRPr lang="en-US" dirty="0"/>
          </a:p>
        </p:txBody>
      </p:sp>
      <p:sp>
        <p:nvSpPr>
          <p:cNvPr id="3" name="Content Placeholder 2"/>
          <p:cNvSpPr>
            <a:spLocks noGrp="1"/>
          </p:cNvSpPr>
          <p:nvPr>
            <p:ph idx="1"/>
          </p:nvPr>
        </p:nvSpPr>
        <p:spPr/>
        <p:txBody>
          <a:bodyPr/>
          <a:lstStyle/>
          <a:p>
            <a:r>
              <a:rPr lang="en-US" dirty="0" smtClean="0"/>
              <a:t>Recall </a:t>
            </a:r>
            <a:r>
              <a:rPr lang="en-US" dirty="0" err="1" smtClean="0"/>
              <a:t>vs</a:t>
            </a:r>
            <a:r>
              <a:rPr lang="en-US" dirty="0" smtClean="0"/>
              <a:t> recognition</a:t>
            </a:r>
          </a:p>
          <a:p>
            <a:r>
              <a:rPr lang="en-US" dirty="0" smtClean="0"/>
              <a:t>Priming (James)</a:t>
            </a:r>
          </a:p>
          <a:p>
            <a:r>
              <a:rPr lang="en-US" dirty="0" err="1" smtClean="0"/>
              <a:t>Stroop</a:t>
            </a:r>
            <a:r>
              <a:rPr lang="en-US" dirty="0" smtClean="0"/>
              <a:t> Effect</a:t>
            </a:r>
          </a:p>
          <a:p>
            <a:r>
              <a:rPr lang="en-US" dirty="0" smtClean="0"/>
              <a:t>Mood congruent</a:t>
            </a:r>
          </a:p>
          <a:p>
            <a:pPr marL="457200" lvl="1" indent="0">
              <a:buNone/>
            </a:pPr>
            <a:r>
              <a:rPr lang="en-US" dirty="0" smtClean="0"/>
              <a:t>memories</a:t>
            </a:r>
          </a:p>
        </p:txBody>
      </p:sp>
      <p:pic>
        <p:nvPicPr>
          <p:cNvPr id="1077250" name="Picture 2" descr="C:\Documents and Settings\means\Local Settings\Temporary Internet Files\Content.IE5\2MTOQG9Q\MP90037659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429000"/>
            <a:ext cx="4495800" cy="2958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31781"/>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770" name="Rectangle 2"/>
          <p:cNvSpPr>
            <a:spLocks noGrp="1" noChangeArrowheads="1"/>
          </p:cNvSpPr>
          <p:nvPr>
            <p:ph type="ctrTitle"/>
          </p:nvPr>
        </p:nvSpPr>
        <p:spPr>
          <a:xfrm>
            <a:off x="762000" y="762000"/>
            <a:ext cx="7815262" cy="990600"/>
          </a:xfrm>
        </p:spPr>
        <p:txBody>
          <a:bodyPr>
            <a:normAutofit fontScale="90000"/>
          </a:bodyPr>
          <a:lstStyle/>
          <a:p>
            <a:r>
              <a:rPr lang="en-US" altLang="en-US" sz="5400" dirty="0" smtClean="0">
                <a:solidFill>
                  <a:schemeClr val="tx1"/>
                </a:solidFill>
                <a:latin typeface="Berlin Sans FB" pitchFamily="34" charset="0"/>
              </a:rPr>
              <a:t>Forgetting</a:t>
            </a:r>
            <a:r>
              <a:rPr lang="en-US" sz="5400" dirty="0">
                <a:latin typeface="Berlin Sans FB" pitchFamily="34" charset="0"/>
              </a:rPr>
              <a:t/>
            </a:r>
            <a:br>
              <a:rPr lang="en-US" sz="5400" dirty="0">
                <a:latin typeface="Berlin Sans FB" pitchFamily="34" charset="0"/>
              </a:rPr>
            </a:br>
            <a:endParaRPr lang="en-US" sz="5400" dirty="0">
              <a:solidFill>
                <a:schemeClr val="tx1"/>
              </a:solidFill>
              <a:latin typeface="Berlin Sans FB" pitchFamily="34" charset="0"/>
              <a:cs typeface="Times" charset="0"/>
            </a:endParaRPr>
          </a:p>
        </p:txBody>
      </p:sp>
      <p:sp>
        <p:nvSpPr>
          <p:cNvPr id="2" name="TextBox 1"/>
          <p:cNvSpPr txBox="1"/>
          <p:nvPr/>
        </p:nvSpPr>
        <p:spPr>
          <a:xfrm>
            <a:off x="1524000" y="2076708"/>
            <a:ext cx="5867400" cy="4832092"/>
          </a:xfrm>
          <a:prstGeom prst="rect">
            <a:avLst/>
          </a:prstGeom>
          <a:noFill/>
        </p:spPr>
        <p:txBody>
          <a:bodyPr wrap="square" rtlCol="0">
            <a:spAutoFit/>
          </a:bodyPr>
          <a:lstStyle/>
          <a:p>
            <a:pPr marL="285750" indent="-285750">
              <a:buFont typeface="Wingdings" pitchFamily="2" charset="2"/>
              <a:buChar char="§"/>
            </a:pPr>
            <a:r>
              <a:rPr lang="en-US" sz="2800" dirty="0" smtClean="0">
                <a:latin typeface="Berlin Sans FB" pitchFamily="34" charset="0"/>
              </a:rPr>
              <a:t>Forgetting</a:t>
            </a:r>
          </a:p>
          <a:p>
            <a:pPr marL="742950" lvl="1" indent="-285750">
              <a:buFont typeface="Wingdings" pitchFamily="2" charset="2"/>
              <a:buChar char="§"/>
            </a:pPr>
            <a:r>
              <a:rPr lang="en-US" sz="2800" dirty="0" smtClean="0">
                <a:latin typeface="Berlin Sans FB" pitchFamily="34" charset="0"/>
              </a:rPr>
              <a:t>Failure</a:t>
            </a:r>
          </a:p>
          <a:p>
            <a:pPr marL="742950" lvl="1" indent="-285750">
              <a:buFont typeface="Wingdings" pitchFamily="2" charset="2"/>
              <a:buChar char="§"/>
            </a:pPr>
            <a:r>
              <a:rPr lang="en-US" sz="2800" dirty="0" smtClean="0">
                <a:latin typeface="Berlin Sans FB" pitchFamily="34" charset="0"/>
              </a:rPr>
              <a:t>Storage Decay</a:t>
            </a:r>
          </a:p>
          <a:p>
            <a:pPr marL="742950" lvl="1" indent="-285750">
              <a:buFont typeface="Wingdings" pitchFamily="2" charset="2"/>
              <a:buChar char="§"/>
            </a:pPr>
            <a:r>
              <a:rPr lang="en-US" sz="2800" dirty="0" smtClean="0">
                <a:latin typeface="Berlin Sans FB" pitchFamily="34" charset="0"/>
              </a:rPr>
              <a:t>Interference</a:t>
            </a:r>
          </a:p>
          <a:p>
            <a:pPr marL="742950" lvl="1" indent="-285750">
              <a:buFont typeface="Wingdings" pitchFamily="2" charset="2"/>
              <a:buChar char="§"/>
            </a:pPr>
            <a:r>
              <a:rPr lang="en-US" sz="2800" dirty="0" smtClean="0">
                <a:latin typeface="Berlin Sans FB" pitchFamily="34" charset="0"/>
              </a:rPr>
              <a:t>Motivated</a:t>
            </a:r>
          </a:p>
          <a:p>
            <a:pPr marL="742950" lvl="1" indent="-285750">
              <a:buFont typeface="Wingdings" pitchFamily="2" charset="2"/>
              <a:buChar char="§"/>
            </a:pPr>
            <a:endParaRPr lang="en-US" sz="2800" dirty="0" smtClean="0">
              <a:latin typeface="Berlin Sans FB" pitchFamily="34" charset="0"/>
            </a:endParaRPr>
          </a:p>
          <a:p>
            <a:pPr marL="285750" indent="-285750">
              <a:buFont typeface="Wingdings" pitchFamily="2" charset="2"/>
              <a:buChar char="§"/>
            </a:pPr>
            <a:r>
              <a:rPr lang="en-US" sz="2800" dirty="0" smtClean="0">
                <a:latin typeface="Berlin Sans FB" pitchFamily="34" charset="0"/>
              </a:rPr>
              <a:t>False Memories</a:t>
            </a:r>
          </a:p>
          <a:p>
            <a:pPr marL="742950" lvl="1" indent="-285750">
              <a:buFont typeface="Wingdings" pitchFamily="2" charset="2"/>
              <a:buChar char="§"/>
            </a:pPr>
            <a:r>
              <a:rPr lang="en-US" sz="2800" dirty="0" smtClean="0">
                <a:latin typeface="Berlin Sans FB" pitchFamily="34" charset="0"/>
              </a:rPr>
              <a:t>Misinformation Effect</a:t>
            </a:r>
          </a:p>
          <a:p>
            <a:pPr marL="742950" lvl="1" indent="-285750">
              <a:buFont typeface="Wingdings" pitchFamily="2" charset="2"/>
              <a:buChar char="§"/>
            </a:pPr>
            <a:r>
              <a:rPr lang="en-US" sz="2800" dirty="0" smtClean="0">
                <a:latin typeface="Berlin Sans FB" pitchFamily="34" charset="0"/>
              </a:rPr>
              <a:t>Memory Construction</a:t>
            </a:r>
          </a:p>
          <a:p>
            <a:pPr marL="742950" lvl="1" indent="-285750">
              <a:buFont typeface="Wingdings" pitchFamily="2" charset="2"/>
              <a:buChar char="§"/>
            </a:pPr>
            <a:r>
              <a:rPr lang="en-US" sz="2800" dirty="0" smtClean="0">
                <a:latin typeface="Berlin Sans FB" pitchFamily="34" charset="0"/>
              </a:rPr>
              <a:t>Source Amnesia</a:t>
            </a:r>
          </a:p>
          <a:p>
            <a:pPr marL="742950" lvl="1" indent="-285750">
              <a:buFont typeface="Wingdings" pitchFamily="2" charset="2"/>
              <a:buChar char="§"/>
            </a:pPr>
            <a:endParaRPr lang="en-US" sz="2800" dirty="0">
              <a:latin typeface="Berlin Sans FB" pitchFamily="34" charset="0"/>
            </a:endParaRPr>
          </a:p>
        </p:txBody>
      </p:sp>
    </p:spTree>
    <p:extLst>
      <p:ext uri="{BB962C8B-B14F-4D97-AF65-F5344CB8AC3E}">
        <p14:creationId xmlns:p14="http://schemas.microsoft.com/office/powerpoint/2010/main" val="2347048661"/>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058" name="Rectangle 2"/>
          <p:cNvSpPr>
            <a:spLocks noGrp="1" noChangeArrowheads="1"/>
          </p:cNvSpPr>
          <p:nvPr>
            <p:ph type="title"/>
          </p:nvPr>
        </p:nvSpPr>
        <p:spPr>
          <a:xfrm>
            <a:off x="685800" y="257175"/>
            <a:ext cx="7772400" cy="1143000"/>
          </a:xfrm>
        </p:spPr>
        <p:txBody>
          <a:bodyPr/>
          <a:lstStyle/>
          <a:p>
            <a:r>
              <a:rPr lang="en-US" altLang="en-US" sz="4000" dirty="0">
                <a:solidFill>
                  <a:schemeClr val="tx1"/>
                </a:solidFill>
                <a:latin typeface="Berlin Sans FB" pitchFamily="34" charset="0"/>
              </a:rPr>
              <a:t>Forgetting</a:t>
            </a:r>
            <a:endParaRPr lang="en-US" sz="4000" dirty="0">
              <a:solidFill>
                <a:schemeClr val="tx1"/>
              </a:solidFill>
              <a:latin typeface="Berlin Sans FB" pitchFamily="34" charset="0"/>
            </a:endParaRPr>
          </a:p>
        </p:txBody>
      </p:sp>
      <p:sp>
        <p:nvSpPr>
          <p:cNvPr id="1197059" name="Rectangle 3"/>
          <p:cNvSpPr>
            <a:spLocks noChangeArrowheads="1"/>
          </p:cNvSpPr>
          <p:nvPr/>
        </p:nvSpPr>
        <p:spPr bwMode="auto">
          <a:xfrm>
            <a:off x="1038225" y="1600200"/>
            <a:ext cx="7037388"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200" dirty="0">
                <a:latin typeface="Berlin Sans FB" pitchFamily="34" charset="0"/>
              </a:rPr>
              <a:t>Inability to retrieve information, due to </a:t>
            </a:r>
            <a:r>
              <a:rPr lang="en-US" altLang="en-US" sz="3200" dirty="0" smtClean="0">
                <a:latin typeface="Berlin Sans FB" pitchFamily="34" charset="0"/>
              </a:rPr>
              <a:t>poor:</a:t>
            </a:r>
          </a:p>
          <a:p>
            <a:pPr algn="ctr"/>
            <a:r>
              <a:rPr lang="en-US" altLang="en-US" sz="3200" dirty="0" smtClean="0">
                <a:latin typeface="Berlin Sans FB" pitchFamily="34" charset="0"/>
              </a:rPr>
              <a:t> -encoding</a:t>
            </a:r>
          </a:p>
          <a:p>
            <a:pPr algn="ctr"/>
            <a:r>
              <a:rPr lang="en-US" altLang="en-US" sz="3200" dirty="0" smtClean="0">
                <a:latin typeface="Berlin Sans FB" pitchFamily="34" charset="0"/>
              </a:rPr>
              <a:t>-storage </a:t>
            </a:r>
            <a:r>
              <a:rPr lang="en-US" altLang="en-US" sz="3200" dirty="0">
                <a:latin typeface="Berlin Sans FB" pitchFamily="34" charset="0"/>
              </a:rPr>
              <a:t>or </a:t>
            </a:r>
            <a:endParaRPr lang="en-US" altLang="en-US" sz="3200" dirty="0" smtClean="0">
              <a:latin typeface="Berlin Sans FB" pitchFamily="34" charset="0"/>
            </a:endParaRPr>
          </a:p>
          <a:p>
            <a:pPr algn="ctr"/>
            <a:r>
              <a:rPr lang="en-US" altLang="en-US" sz="3200" dirty="0" smtClean="0">
                <a:latin typeface="Berlin Sans FB" pitchFamily="34" charset="0"/>
              </a:rPr>
              <a:t>-retrieval</a:t>
            </a:r>
            <a:r>
              <a:rPr lang="en-US" altLang="en-US" sz="3200" dirty="0">
                <a:latin typeface="Berlin Sans FB" pitchFamily="34" charset="0"/>
              </a:rPr>
              <a:t>.</a:t>
            </a:r>
            <a:endParaRPr lang="en-US" sz="3200" dirty="0">
              <a:latin typeface="Berlin Sans FB" pitchFamily="34" charset="0"/>
            </a:endParaRPr>
          </a:p>
        </p:txBody>
      </p:sp>
    </p:spTree>
    <p:extLst>
      <p:ext uri="{BB962C8B-B14F-4D97-AF65-F5344CB8AC3E}">
        <p14:creationId xmlns:p14="http://schemas.microsoft.com/office/powerpoint/2010/main" val="310394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70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70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970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994" name="Rectangle 2"/>
          <p:cNvSpPr>
            <a:spLocks noGrp="1" noChangeArrowheads="1"/>
          </p:cNvSpPr>
          <p:nvPr>
            <p:ph type="title"/>
          </p:nvPr>
        </p:nvSpPr>
        <p:spPr>
          <a:xfrm>
            <a:off x="685800" y="276225"/>
            <a:ext cx="7772400" cy="1143000"/>
          </a:xfrm>
        </p:spPr>
        <p:txBody>
          <a:bodyPr/>
          <a:lstStyle/>
          <a:p>
            <a:r>
              <a:rPr lang="en-US" altLang="en-US" sz="3600" dirty="0">
                <a:solidFill>
                  <a:schemeClr val="tx1"/>
                </a:solidFill>
                <a:latin typeface="Berlin Sans FB" pitchFamily="34" charset="0"/>
              </a:rPr>
              <a:t>Extending Pavlov’s Understanding</a:t>
            </a:r>
            <a:endParaRPr lang="en-US" sz="3600" dirty="0">
              <a:solidFill>
                <a:schemeClr val="tx1"/>
              </a:solidFill>
              <a:latin typeface="Berlin Sans FB" pitchFamily="34" charset="0"/>
            </a:endParaRPr>
          </a:p>
        </p:txBody>
      </p:sp>
      <p:sp>
        <p:nvSpPr>
          <p:cNvPr id="980995" name="Rectangle 3"/>
          <p:cNvSpPr>
            <a:spLocks noGrp="1" noChangeArrowheads="1"/>
          </p:cNvSpPr>
          <p:nvPr>
            <p:ph type="body" sz="half" idx="1"/>
          </p:nvPr>
        </p:nvSpPr>
        <p:spPr>
          <a:xfrm>
            <a:off x="742950" y="1600200"/>
            <a:ext cx="7620000" cy="2514600"/>
          </a:xfrm>
        </p:spPr>
        <p:txBody>
          <a:bodyPr/>
          <a:lstStyle/>
          <a:p>
            <a:pPr marL="0" indent="0" algn="ctr">
              <a:buFont typeface="Wingdings" pitchFamily="2" charset="2"/>
              <a:buNone/>
            </a:pPr>
            <a:r>
              <a:rPr lang="en-US" altLang="en-US" sz="2800" dirty="0">
                <a:latin typeface="Berlin Sans FB" pitchFamily="34" charset="0"/>
              </a:rPr>
              <a:t>Pavlov and Watson considered consciousness or </a:t>
            </a:r>
            <a:r>
              <a:rPr lang="en-US" altLang="en-US" sz="2800" dirty="0" smtClean="0">
                <a:latin typeface="Berlin Sans FB" pitchFamily="34" charset="0"/>
              </a:rPr>
              <a:t>the mind </a:t>
            </a:r>
            <a:r>
              <a:rPr lang="en-US" altLang="en-US" sz="2800" dirty="0">
                <a:latin typeface="Berlin Sans FB" pitchFamily="34" charset="0"/>
              </a:rPr>
              <a:t>not fit for scientific study of psychology. However, they underestimated the importance </a:t>
            </a:r>
            <a:r>
              <a:rPr lang="en-US" altLang="en-US" sz="2800" dirty="0">
                <a:solidFill>
                  <a:srgbClr val="FF0000"/>
                </a:solidFill>
                <a:latin typeface="Berlin Sans FB" pitchFamily="34" charset="0"/>
              </a:rPr>
              <a:t>cognitive processes </a:t>
            </a:r>
            <a:r>
              <a:rPr lang="en-US" altLang="en-US" sz="2800" dirty="0">
                <a:latin typeface="Berlin Sans FB" pitchFamily="34" charset="0"/>
              </a:rPr>
              <a:t>and </a:t>
            </a:r>
            <a:r>
              <a:rPr lang="en-US" altLang="en-US" sz="2800" dirty="0">
                <a:solidFill>
                  <a:srgbClr val="FF0000"/>
                </a:solidFill>
                <a:latin typeface="Berlin Sans FB" pitchFamily="34" charset="0"/>
              </a:rPr>
              <a:t>biological constraints</a:t>
            </a:r>
            <a:r>
              <a:rPr lang="en-US" altLang="en-US" sz="2800" dirty="0">
                <a:latin typeface="Berlin Sans FB" pitchFamily="34" charset="0"/>
              </a:rPr>
              <a:t>.</a:t>
            </a:r>
          </a:p>
        </p:txBody>
      </p:sp>
    </p:spTree>
  </p:cSld>
  <p:clrMapOvr>
    <a:masterClrMapping/>
  </p:clrMapOvr>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106" name="Rectangle 2"/>
          <p:cNvSpPr>
            <a:spLocks noGrp="1" noChangeArrowheads="1"/>
          </p:cNvSpPr>
          <p:nvPr>
            <p:ph type="title"/>
          </p:nvPr>
        </p:nvSpPr>
        <p:spPr>
          <a:xfrm>
            <a:off x="671513" y="271463"/>
            <a:ext cx="7772400" cy="1143000"/>
          </a:xfrm>
        </p:spPr>
        <p:txBody>
          <a:bodyPr/>
          <a:lstStyle/>
          <a:p>
            <a:r>
              <a:rPr lang="en-US" altLang="en-US" sz="4000" dirty="0">
                <a:solidFill>
                  <a:schemeClr val="tx1"/>
                </a:solidFill>
                <a:latin typeface="Berlin Sans FB" pitchFamily="34" charset="0"/>
              </a:rPr>
              <a:t>Encoding Failure</a:t>
            </a:r>
            <a:endParaRPr lang="en-US" sz="4000" dirty="0">
              <a:solidFill>
                <a:schemeClr val="tx1"/>
              </a:solidFill>
              <a:latin typeface="Berlin Sans FB" pitchFamily="34" charset="0"/>
            </a:endParaRPr>
          </a:p>
        </p:txBody>
      </p:sp>
      <p:sp>
        <p:nvSpPr>
          <p:cNvPr id="1199107" name="Rectangle 3"/>
          <p:cNvSpPr>
            <a:spLocks noChangeArrowheads="1"/>
          </p:cNvSpPr>
          <p:nvPr/>
        </p:nvSpPr>
        <p:spPr bwMode="auto">
          <a:xfrm>
            <a:off x="1038225" y="1600200"/>
            <a:ext cx="703738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800" dirty="0">
                <a:latin typeface="Berlin Sans FB" pitchFamily="34" charset="0"/>
              </a:rPr>
              <a:t>We cannot remember what we did not encode.</a:t>
            </a:r>
            <a:endParaRPr lang="en-US" sz="2800" dirty="0">
              <a:latin typeface="Berlin Sans FB" pitchFamily="34" charset="0"/>
            </a:endParaRPr>
          </a:p>
        </p:txBody>
      </p:sp>
      <p:pic>
        <p:nvPicPr>
          <p:cNvPr id="1199108" name="Picture 4" descr="12673_MyersPsy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3444875"/>
            <a:ext cx="8229600" cy="1592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54712134"/>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1154" name="Rectangle 2"/>
          <p:cNvSpPr>
            <a:spLocks noGrp="1" noChangeArrowheads="1"/>
          </p:cNvSpPr>
          <p:nvPr>
            <p:ph type="title"/>
          </p:nvPr>
        </p:nvSpPr>
        <p:spPr>
          <a:xfrm>
            <a:off x="671513" y="271463"/>
            <a:ext cx="7772400" cy="1143000"/>
          </a:xfrm>
        </p:spPr>
        <p:txBody>
          <a:bodyPr/>
          <a:lstStyle/>
          <a:p>
            <a:r>
              <a:rPr lang="en-US" sz="4000" dirty="0">
                <a:solidFill>
                  <a:schemeClr val="tx1"/>
                </a:solidFill>
                <a:latin typeface="Berlin Sans FB" pitchFamily="34" charset="0"/>
              </a:rPr>
              <a:t>Which penny is real?</a:t>
            </a:r>
          </a:p>
        </p:txBody>
      </p:sp>
      <p:pic>
        <p:nvPicPr>
          <p:cNvPr id="1201155" name="Picture 3" descr="Penny"/>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1204913" y="1638300"/>
            <a:ext cx="1452562" cy="1752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01156" name="Picture 4" descr="12673_MyersPsy8e_fi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143000" y="1600200"/>
            <a:ext cx="6400800" cy="4486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44538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1201156"/>
                                        </p:tgtEl>
                                      </p:cBhvr>
                                    </p:animEffect>
                                    <p:set>
                                      <p:cBhvr>
                                        <p:cTn id="7" dur="1" fill="hold">
                                          <p:stCondLst>
                                            <p:cond delay="499"/>
                                          </p:stCondLst>
                                        </p:cTn>
                                        <p:tgtEl>
                                          <p:spTgt spid="12011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250" name="Rectangle 2"/>
          <p:cNvSpPr>
            <a:spLocks noGrp="1" noChangeArrowheads="1"/>
          </p:cNvSpPr>
          <p:nvPr>
            <p:ph type="title"/>
          </p:nvPr>
        </p:nvSpPr>
        <p:spPr>
          <a:xfrm>
            <a:off x="685799" y="-20472"/>
            <a:ext cx="7772400" cy="1143000"/>
          </a:xfrm>
        </p:spPr>
        <p:txBody>
          <a:bodyPr/>
          <a:lstStyle/>
          <a:p>
            <a:r>
              <a:rPr lang="en-US" sz="4000" dirty="0">
                <a:latin typeface="Berlin Sans FB" pitchFamily="34" charset="0"/>
              </a:rPr>
              <a:t>Retrieval Failure</a:t>
            </a:r>
            <a:endParaRPr lang="en-US" dirty="0">
              <a:latin typeface="Berlin Sans FB" pitchFamily="34" charset="0"/>
            </a:endParaRPr>
          </a:p>
        </p:txBody>
      </p:sp>
      <p:sp>
        <p:nvSpPr>
          <p:cNvPr id="1205251" name="Rectangle 3"/>
          <p:cNvSpPr>
            <a:spLocks noGrp="1" noChangeArrowheads="1"/>
          </p:cNvSpPr>
          <p:nvPr>
            <p:ph type="body" sz="half" idx="1"/>
          </p:nvPr>
        </p:nvSpPr>
        <p:spPr>
          <a:xfrm>
            <a:off x="685799" y="914400"/>
            <a:ext cx="7772400" cy="1066800"/>
          </a:xfrm>
        </p:spPr>
        <p:txBody>
          <a:bodyPr/>
          <a:lstStyle/>
          <a:p>
            <a:pPr algn="ctr">
              <a:lnSpc>
                <a:spcPct val="90000"/>
              </a:lnSpc>
              <a:buFontTx/>
              <a:buNone/>
            </a:pPr>
            <a:r>
              <a:rPr lang="en-US" sz="2800" dirty="0">
                <a:latin typeface="Berlin Sans FB" pitchFamily="34" charset="0"/>
              </a:rPr>
              <a:t>Although the information is retained in the memory store it cannot be accessed.</a:t>
            </a:r>
          </a:p>
        </p:txBody>
      </p:sp>
      <p:pic>
        <p:nvPicPr>
          <p:cNvPr id="1205252" name="Picture 4" descr="12673_MyersPsy8e_fi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43551" y="2057400"/>
            <a:ext cx="8229600" cy="2095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05253" name="Rectangle 5"/>
          <p:cNvSpPr>
            <a:spLocks noChangeArrowheads="1"/>
          </p:cNvSpPr>
          <p:nvPr/>
        </p:nvSpPr>
        <p:spPr bwMode="auto">
          <a:xfrm>
            <a:off x="138752" y="4343400"/>
            <a:ext cx="8839199"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lnSpc>
                <a:spcPct val="90000"/>
              </a:lnSpc>
              <a:spcBef>
                <a:spcPct val="20000"/>
              </a:spcBef>
            </a:pPr>
            <a:r>
              <a:rPr lang="en-US" sz="2800" dirty="0">
                <a:solidFill>
                  <a:srgbClr val="FFFF00"/>
                </a:solidFill>
                <a:latin typeface="Berlin Sans FB" pitchFamily="34" charset="0"/>
              </a:rPr>
              <a:t>Tip-of-the-tongue</a:t>
            </a:r>
            <a:r>
              <a:rPr lang="en-US" sz="2800" dirty="0">
                <a:latin typeface="Berlin Sans FB" pitchFamily="34" charset="0"/>
              </a:rPr>
              <a:t> (TOT) is a retrieval failure phenomenon. Given a cue (What makes the blood cells red?) the subject says the word begins with an </a:t>
            </a:r>
            <a:r>
              <a:rPr lang="en-US" sz="2800" i="1" dirty="0">
                <a:latin typeface="Berlin Sans FB" pitchFamily="34" charset="0"/>
              </a:rPr>
              <a:t>H</a:t>
            </a:r>
            <a:r>
              <a:rPr lang="en-US" sz="2800" dirty="0">
                <a:latin typeface="Berlin Sans FB" pitchFamily="34" charset="0"/>
              </a:rPr>
              <a:t> (hemoglobin</a:t>
            </a:r>
            <a:r>
              <a:rPr lang="en-US" sz="2800" dirty="0" smtClean="0">
                <a:latin typeface="Berlin Sans FB" pitchFamily="34" charset="0"/>
              </a:rPr>
              <a:t>).  Priming can help overcome this…</a:t>
            </a:r>
          </a:p>
          <a:p>
            <a:pPr marL="342900" indent="-342900" algn="ctr">
              <a:lnSpc>
                <a:spcPct val="90000"/>
              </a:lnSpc>
              <a:spcBef>
                <a:spcPct val="20000"/>
              </a:spcBef>
            </a:pPr>
            <a:r>
              <a:rPr lang="en-US" sz="2800" dirty="0" smtClean="0">
                <a:latin typeface="Berlin Sans FB" pitchFamily="34" charset="0"/>
              </a:rPr>
              <a:t>Write down as many of the remote associates from earlier…</a:t>
            </a:r>
            <a:endParaRPr lang="en-US" sz="2800" dirty="0">
              <a:latin typeface="Berlin Sans FB" pitchFamily="34" charset="0"/>
            </a:endParaRPr>
          </a:p>
        </p:txBody>
      </p:sp>
    </p:spTree>
    <p:extLst>
      <p:ext uri="{BB962C8B-B14F-4D97-AF65-F5344CB8AC3E}">
        <p14:creationId xmlns:p14="http://schemas.microsoft.com/office/powerpoint/2010/main" val="198356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525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178" name="Rectangle 2"/>
          <p:cNvSpPr>
            <a:spLocks noGrp="1" noChangeArrowheads="1"/>
          </p:cNvSpPr>
          <p:nvPr>
            <p:ph type="title"/>
          </p:nvPr>
        </p:nvSpPr>
        <p:spPr>
          <a:xfrm>
            <a:off x="685800" y="257175"/>
            <a:ext cx="7772400" cy="1143000"/>
          </a:xfrm>
        </p:spPr>
        <p:txBody>
          <a:bodyPr/>
          <a:lstStyle/>
          <a:p>
            <a:r>
              <a:rPr lang="en-US" altLang="en-US" sz="4000" dirty="0">
                <a:solidFill>
                  <a:schemeClr val="tx1"/>
                </a:solidFill>
                <a:latin typeface="Berlin Sans FB" pitchFamily="34" charset="0"/>
              </a:rPr>
              <a:t>Storage Decay</a:t>
            </a:r>
            <a:endParaRPr lang="en-US" sz="4000" dirty="0">
              <a:solidFill>
                <a:schemeClr val="tx1"/>
              </a:solidFill>
              <a:latin typeface="Berlin Sans FB" pitchFamily="34" charset="0"/>
            </a:endParaRPr>
          </a:p>
        </p:txBody>
      </p:sp>
      <p:sp>
        <p:nvSpPr>
          <p:cNvPr id="1202179" name="Rectangle 3"/>
          <p:cNvSpPr>
            <a:spLocks noChangeArrowheads="1"/>
          </p:cNvSpPr>
          <p:nvPr/>
        </p:nvSpPr>
        <p:spPr bwMode="auto">
          <a:xfrm>
            <a:off x="228600" y="1600200"/>
            <a:ext cx="838199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800" dirty="0">
                <a:latin typeface="Berlin Sans FB" pitchFamily="34" charset="0"/>
              </a:rPr>
              <a:t>Poor durability of stored memories leads to their decay. </a:t>
            </a:r>
            <a:r>
              <a:rPr lang="en-US" altLang="en-US" sz="2800" dirty="0" err="1">
                <a:solidFill>
                  <a:srgbClr val="FFFF00"/>
                </a:solidFill>
                <a:latin typeface="Berlin Sans FB" pitchFamily="34" charset="0"/>
              </a:rPr>
              <a:t>Ebbinghaus</a:t>
            </a:r>
            <a:r>
              <a:rPr lang="en-US" altLang="en-US" sz="2800" dirty="0">
                <a:latin typeface="Berlin Sans FB" pitchFamily="34" charset="0"/>
              </a:rPr>
              <a:t> showed this with his </a:t>
            </a:r>
            <a:r>
              <a:rPr lang="en-US" altLang="en-US" sz="2800" dirty="0">
                <a:solidFill>
                  <a:srgbClr val="FFFF00"/>
                </a:solidFill>
                <a:latin typeface="Berlin Sans FB" pitchFamily="34" charset="0"/>
              </a:rPr>
              <a:t>forgetting curve</a:t>
            </a:r>
            <a:r>
              <a:rPr lang="en-US" altLang="en-US" sz="2800" dirty="0">
                <a:latin typeface="Berlin Sans FB" pitchFamily="34" charset="0"/>
              </a:rPr>
              <a:t>.</a:t>
            </a:r>
            <a:endParaRPr lang="en-US" sz="2800" dirty="0">
              <a:latin typeface="Berlin Sans FB" pitchFamily="34" charset="0"/>
            </a:endParaRPr>
          </a:p>
        </p:txBody>
      </p:sp>
      <p:pic>
        <p:nvPicPr>
          <p:cNvPr id="1202180" name="Picture 4" descr="figure-27-0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301750" y="2952750"/>
            <a:ext cx="6518275" cy="3657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37160289"/>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6275" name="Rectangle 3"/>
          <p:cNvSpPr>
            <a:spLocks noGrp="1" noChangeArrowheads="1"/>
          </p:cNvSpPr>
          <p:nvPr>
            <p:ph type="title"/>
          </p:nvPr>
        </p:nvSpPr>
        <p:spPr>
          <a:xfrm>
            <a:off x="671513" y="257175"/>
            <a:ext cx="7772400" cy="1143000"/>
          </a:xfrm>
        </p:spPr>
        <p:txBody>
          <a:bodyPr/>
          <a:lstStyle/>
          <a:p>
            <a:r>
              <a:rPr lang="en-US" sz="4000" dirty="0">
                <a:latin typeface="Berlin Sans FB" pitchFamily="34" charset="0"/>
              </a:rPr>
              <a:t>Interference</a:t>
            </a:r>
          </a:p>
        </p:txBody>
      </p:sp>
      <p:sp>
        <p:nvSpPr>
          <p:cNvPr id="1206276" name="Rectangle 4"/>
          <p:cNvSpPr>
            <a:spLocks noGrp="1" noChangeArrowheads="1"/>
          </p:cNvSpPr>
          <p:nvPr>
            <p:ph type="body" sz="half" idx="1"/>
          </p:nvPr>
        </p:nvSpPr>
        <p:spPr>
          <a:xfrm>
            <a:off x="0" y="1400175"/>
            <a:ext cx="9144000" cy="1419225"/>
          </a:xfrm>
        </p:spPr>
        <p:txBody>
          <a:bodyPr>
            <a:normAutofit/>
          </a:bodyPr>
          <a:lstStyle/>
          <a:p>
            <a:pPr marL="0" indent="0" algn="ctr">
              <a:lnSpc>
                <a:spcPct val="90000"/>
              </a:lnSpc>
              <a:buFont typeface="Wingdings" pitchFamily="2" charset="2"/>
              <a:buNone/>
            </a:pPr>
            <a:r>
              <a:rPr lang="en-US" altLang="en-US" sz="2800" dirty="0">
                <a:latin typeface="Berlin Sans FB" pitchFamily="34" charset="0"/>
              </a:rPr>
              <a:t>Learning some </a:t>
            </a:r>
            <a:r>
              <a:rPr lang="en-US" altLang="en-US" sz="2800" dirty="0" smtClean="0">
                <a:latin typeface="Berlin Sans FB" pitchFamily="34" charset="0"/>
              </a:rPr>
              <a:t>info. </a:t>
            </a:r>
            <a:r>
              <a:rPr lang="en-US" altLang="en-US" sz="2800" dirty="0">
                <a:latin typeface="Berlin Sans FB" pitchFamily="34" charset="0"/>
              </a:rPr>
              <a:t>may </a:t>
            </a:r>
            <a:r>
              <a:rPr lang="en-US" altLang="en-US" sz="2800" dirty="0" smtClean="0">
                <a:latin typeface="Berlin Sans FB" pitchFamily="34" charset="0"/>
              </a:rPr>
              <a:t>disrupt retrieval </a:t>
            </a:r>
            <a:r>
              <a:rPr lang="en-US" altLang="en-US" sz="2800" dirty="0">
                <a:latin typeface="Berlin Sans FB" pitchFamily="34" charset="0"/>
              </a:rPr>
              <a:t>of other </a:t>
            </a:r>
            <a:r>
              <a:rPr lang="en-US" altLang="en-US" sz="2800" dirty="0" smtClean="0">
                <a:latin typeface="Berlin Sans FB" pitchFamily="34" charset="0"/>
              </a:rPr>
              <a:t>info.</a:t>
            </a:r>
            <a:r>
              <a:rPr lang="en-US" altLang="en-US" sz="2800" dirty="0" smtClean="0"/>
              <a:t> </a:t>
            </a:r>
          </a:p>
          <a:p>
            <a:pPr marL="0" indent="0" algn="ctr">
              <a:lnSpc>
                <a:spcPct val="90000"/>
              </a:lnSpc>
              <a:buFont typeface="Wingdings" pitchFamily="2" charset="2"/>
              <a:buNone/>
            </a:pPr>
            <a:r>
              <a:rPr lang="en-US" altLang="en-US" sz="2800" dirty="0" smtClean="0">
                <a:solidFill>
                  <a:srgbClr val="FFFF00"/>
                </a:solidFill>
              </a:rPr>
              <a:t>Proactive</a:t>
            </a:r>
            <a:r>
              <a:rPr lang="en-US" altLang="en-US" sz="2800" dirty="0" smtClean="0"/>
              <a:t> (can’t get the new info.) and</a:t>
            </a:r>
          </a:p>
          <a:p>
            <a:pPr marL="0" indent="0" algn="ctr">
              <a:lnSpc>
                <a:spcPct val="90000"/>
              </a:lnSpc>
              <a:buFont typeface="Wingdings" pitchFamily="2" charset="2"/>
              <a:buNone/>
            </a:pPr>
            <a:r>
              <a:rPr lang="en-US" altLang="en-US" sz="2800" dirty="0">
                <a:solidFill>
                  <a:srgbClr val="FFFF00"/>
                </a:solidFill>
              </a:rPr>
              <a:t>Retroactive</a:t>
            </a:r>
            <a:r>
              <a:rPr lang="en-US" altLang="en-US" sz="2800" dirty="0"/>
              <a:t> (can’t get the old info.)</a:t>
            </a:r>
            <a:endParaRPr lang="en-US" altLang="en-US" sz="2800" dirty="0" smtClean="0">
              <a:latin typeface="Berlin Sans FB" pitchFamily="34" charset="0"/>
            </a:endParaRPr>
          </a:p>
          <a:p>
            <a:pPr marL="0" indent="0">
              <a:lnSpc>
                <a:spcPct val="90000"/>
              </a:lnSpc>
              <a:buFont typeface="Wingdings" pitchFamily="2" charset="2"/>
              <a:buNone/>
            </a:pPr>
            <a:endParaRPr lang="en-US" altLang="en-US" sz="2800" dirty="0">
              <a:latin typeface="Berlin Sans FB" pitchFamily="34" charset="0"/>
            </a:endParaRPr>
          </a:p>
        </p:txBody>
      </p:sp>
      <p:pic>
        <p:nvPicPr>
          <p:cNvPr id="1074178" name="Picture 2" descr="http://blog.thedetroithub.com/wp-content/uploads/2011/08/locker-schoo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657600"/>
            <a:ext cx="3407229" cy="2555422"/>
          </a:xfrm>
          <a:prstGeom prst="rect">
            <a:avLst/>
          </a:prstGeom>
          <a:noFill/>
          <a:extLst>
            <a:ext uri="{909E8E84-426E-40DD-AFC4-6F175D3DCCD1}">
              <a14:hiddenFill xmlns:a14="http://schemas.microsoft.com/office/drawing/2010/main">
                <a:solidFill>
                  <a:srgbClr val="FFFFFF"/>
                </a:solidFill>
              </a14:hiddenFill>
            </a:ext>
          </a:extLst>
        </p:spPr>
      </p:pic>
      <p:pic>
        <p:nvPicPr>
          <p:cNvPr id="1074180" name="Picture 4" descr="http://img.ehowcdn.com/article-new/ehow/images/a06/sj/to/definition-proactive-interference-800x8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4955" y="3355522"/>
            <a:ext cx="2124075" cy="28575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3581400" y="2819400"/>
            <a:ext cx="1219200" cy="1295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600200" y="2362200"/>
            <a:ext cx="152400" cy="164102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96814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41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74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22" name="Rectangle 2"/>
          <p:cNvSpPr>
            <a:spLocks noGrp="1" noChangeArrowheads="1"/>
          </p:cNvSpPr>
          <p:nvPr>
            <p:ph type="title"/>
          </p:nvPr>
        </p:nvSpPr>
        <p:spPr>
          <a:xfrm>
            <a:off x="671513" y="276225"/>
            <a:ext cx="7772400" cy="1143000"/>
          </a:xfrm>
        </p:spPr>
        <p:txBody>
          <a:bodyPr/>
          <a:lstStyle/>
          <a:p>
            <a:r>
              <a:rPr lang="en-US" altLang="en-US" sz="4000" dirty="0">
                <a:latin typeface="Berlin Sans FB" pitchFamily="34" charset="0"/>
              </a:rPr>
              <a:t>Retroactive Interference</a:t>
            </a:r>
            <a:endParaRPr lang="en-US" sz="4000" dirty="0">
              <a:latin typeface="Berlin Sans FB" pitchFamily="34" charset="0"/>
            </a:endParaRPr>
          </a:p>
        </p:txBody>
      </p:sp>
      <p:pic>
        <p:nvPicPr>
          <p:cNvPr id="1208323" name="Picture 3" descr="figure-27-0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04888" y="2519363"/>
            <a:ext cx="7102475" cy="38052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08324" name="Text Box 4"/>
          <p:cNvSpPr txBox="1">
            <a:spLocks noChangeArrowheads="1"/>
          </p:cNvSpPr>
          <p:nvPr/>
        </p:nvSpPr>
        <p:spPr bwMode="auto">
          <a:xfrm>
            <a:off x="751410" y="1587500"/>
            <a:ext cx="757451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dirty="0" smtClean="0">
                <a:latin typeface="Berlin Sans FB" pitchFamily="34" charset="0"/>
              </a:rPr>
              <a:t>Sleeping helps avoid </a:t>
            </a:r>
            <a:r>
              <a:rPr lang="en-US" sz="2800" dirty="0">
                <a:latin typeface="Berlin Sans FB" pitchFamily="34" charset="0"/>
              </a:rPr>
              <a:t>retroactive interference thus</a:t>
            </a:r>
          </a:p>
          <a:p>
            <a:pPr algn="ctr"/>
            <a:r>
              <a:rPr lang="en-US" sz="2800" dirty="0">
                <a:latin typeface="Berlin Sans FB" pitchFamily="34" charset="0"/>
              </a:rPr>
              <a:t>leading to better recall.</a:t>
            </a:r>
          </a:p>
        </p:txBody>
      </p:sp>
    </p:spTree>
    <p:extLst>
      <p:ext uri="{BB962C8B-B14F-4D97-AF65-F5344CB8AC3E}">
        <p14:creationId xmlns:p14="http://schemas.microsoft.com/office/powerpoint/2010/main" val="3161605172"/>
      </p:ext>
    </p:extLst>
  </p:cSld>
  <p:clrMapOvr>
    <a:masterClrMapping/>
  </p:clrMapOvr>
  <p:transition/>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346" name="Rectangle 2"/>
          <p:cNvSpPr>
            <a:spLocks noGrp="1" noChangeArrowheads="1"/>
          </p:cNvSpPr>
          <p:nvPr>
            <p:ph type="title"/>
          </p:nvPr>
        </p:nvSpPr>
        <p:spPr>
          <a:xfrm>
            <a:off x="671513" y="271463"/>
            <a:ext cx="7772400" cy="1143000"/>
          </a:xfrm>
        </p:spPr>
        <p:txBody>
          <a:bodyPr/>
          <a:lstStyle/>
          <a:p>
            <a:r>
              <a:rPr lang="en-US" altLang="en-US" sz="4000" dirty="0">
                <a:solidFill>
                  <a:schemeClr val="tx1"/>
                </a:solidFill>
                <a:latin typeface="Berlin Sans FB" pitchFamily="34" charset="0"/>
              </a:rPr>
              <a:t>Motivated Forgetting</a:t>
            </a:r>
            <a:endParaRPr lang="en-US" sz="4000" dirty="0">
              <a:solidFill>
                <a:schemeClr val="tx1"/>
              </a:solidFill>
              <a:latin typeface="Berlin Sans FB" pitchFamily="34" charset="0"/>
            </a:endParaRPr>
          </a:p>
        </p:txBody>
      </p:sp>
      <p:sp>
        <p:nvSpPr>
          <p:cNvPr id="1209347" name="Rectangle 3"/>
          <p:cNvSpPr>
            <a:spLocks noGrp="1" noChangeArrowheads="1"/>
          </p:cNvSpPr>
          <p:nvPr>
            <p:ph type="body" sz="half" idx="1"/>
          </p:nvPr>
        </p:nvSpPr>
        <p:spPr>
          <a:xfrm>
            <a:off x="381000" y="1600200"/>
            <a:ext cx="4572000" cy="4495800"/>
          </a:xfrm>
        </p:spPr>
        <p:txBody>
          <a:bodyPr>
            <a:normAutofit lnSpcReduction="10000"/>
          </a:bodyPr>
          <a:lstStyle/>
          <a:p>
            <a:pPr marL="0" indent="0">
              <a:buFont typeface="Wingdings" pitchFamily="2" charset="2"/>
              <a:buNone/>
            </a:pPr>
            <a:r>
              <a:rPr lang="en-US" altLang="en-US" sz="2800" dirty="0">
                <a:solidFill>
                  <a:srgbClr val="FFFF00"/>
                </a:solidFill>
                <a:latin typeface="Berlin Sans FB" pitchFamily="34" charset="0"/>
              </a:rPr>
              <a:t>Motivated Forgetting</a:t>
            </a:r>
            <a:r>
              <a:rPr lang="en-US" altLang="en-US" sz="2800" dirty="0">
                <a:solidFill>
                  <a:srgbClr val="002060"/>
                </a:solidFill>
                <a:latin typeface="Berlin Sans FB" pitchFamily="34" charset="0"/>
              </a:rPr>
              <a:t>: </a:t>
            </a:r>
            <a:r>
              <a:rPr lang="en-US" altLang="en-US" sz="2800" dirty="0">
                <a:latin typeface="Berlin Sans FB" pitchFamily="34" charset="0"/>
              </a:rPr>
              <a:t>People unknowingly revise their memories.</a:t>
            </a:r>
          </a:p>
          <a:p>
            <a:pPr marL="0" indent="0">
              <a:buFont typeface="Wingdings" pitchFamily="2" charset="2"/>
              <a:buNone/>
            </a:pPr>
            <a:endParaRPr lang="en-US" altLang="en-US" sz="2800" dirty="0">
              <a:latin typeface="Berlin Sans FB" pitchFamily="34" charset="0"/>
            </a:endParaRPr>
          </a:p>
          <a:p>
            <a:pPr marL="0" indent="0">
              <a:buFont typeface="Wingdings" pitchFamily="2" charset="2"/>
              <a:buNone/>
            </a:pPr>
            <a:r>
              <a:rPr lang="en-US" altLang="en-US" sz="2800" dirty="0">
                <a:solidFill>
                  <a:srgbClr val="FFFF00"/>
                </a:solidFill>
                <a:latin typeface="Berlin Sans FB" pitchFamily="34" charset="0"/>
              </a:rPr>
              <a:t>Repression</a:t>
            </a:r>
            <a:r>
              <a:rPr lang="en-US" altLang="en-US" sz="2800" dirty="0">
                <a:solidFill>
                  <a:srgbClr val="002060"/>
                </a:solidFill>
                <a:latin typeface="Berlin Sans FB" pitchFamily="34" charset="0"/>
              </a:rPr>
              <a:t>: </a:t>
            </a:r>
            <a:r>
              <a:rPr lang="en-US" altLang="en-US" sz="2800" dirty="0">
                <a:latin typeface="Berlin Sans FB" pitchFamily="34" charset="0"/>
              </a:rPr>
              <a:t>Defense mechanism that banishes anxiety-arousing thoughts, feelings, and memories from consciousness</a:t>
            </a:r>
            <a:r>
              <a:rPr lang="en-US" altLang="en-US" sz="2800" dirty="0" smtClean="0">
                <a:latin typeface="Berlin Sans FB" pitchFamily="34" charset="0"/>
              </a:rPr>
              <a:t>. Freud believed this was at the heart of all defense mechanisms</a:t>
            </a:r>
            <a:endParaRPr lang="en-US" sz="2800" dirty="0">
              <a:latin typeface="Berlin Sans FB" pitchFamily="34" charset="0"/>
            </a:endParaRPr>
          </a:p>
        </p:txBody>
      </p:sp>
      <p:pic>
        <p:nvPicPr>
          <p:cNvPr id="1209348" name="Picture 4" descr="12356_HCD2e_09UN0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248275" y="1752600"/>
            <a:ext cx="32099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09349" name="Text Box 5"/>
          <p:cNvSpPr txBox="1">
            <a:spLocks noChangeArrowheads="1"/>
          </p:cNvSpPr>
          <p:nvPr/>
        </p:nvSpPr>
        <p:spPr bwMode="auto">
          <a:xfrm>
            <a:off x="5934075" y="5929313"/>
            <a:ext cx="181972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latin typeface="Berlin Sans FB" pitchFamily="34" charset="0"/>
              </a:rPr>
              <a:t>Sigmund Freud</a:t>
            </a:r>
          </a:p>
        </p:txBody>
      </p:sp>
      <p:sp>
        <p:nvSpPr>
          <p:cNvPr id="1209350" name="Text Box 6"/>
          <p:cNvSpPr txBox="1">
            <a:spLocks noChangeArrowheads="1"/>
          </p:cNvSpPr>
          <p:nvPr/>
        </p:nvSpPr>
        <p:spPr bwMode="auto">
          <a:xfrm rot="5400000">
            <a:off x="8094663" y="5316537"/>
            <a:ext cx="9715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dirty="0">
                <a:latin typeface="Berlin Sans FB" pitchFamily="34" charset="0"/>
              </a:rPr>
              <a:t>Culver Pictures</a:t>
            </a:r>
          </a:p>
        </p:txBody>
      </p:sp>
    </p:spTree>
    <p:extLst>
      <p:ext uri="{BB962C8B-B14F-4D97-AF65-F5344CB8AC3E}">
        <p14:creationId xmlns:p14="http://schemas.microsoft.com/office/powerpoint/2010/main" val="2749929042"/>
      </p:ext>
    </p:extLst>
  </p:cSld>
  <p:clrMapOvr>
    <a:masterClrMapping/>
  </p:clrMapOvr>
  <p:transition/>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394" name="Rectangle 2"/>
          <p:cNvSpPr>
            <a:spLocks noGrp="1" noChangeArrowheads="1"/>
          </p:cNvSpPr>
          <p:nvPr>
            <p:ph type="title"/>
          </p:nvPr>
        </p:nvSpPr>
        <p:spPr>
          <a:xfrm>
            <a:off x="671513" y="261938"/>
            <a:ext cx="7772400" cy="1143000"/>
          </a:xfrm>
        </p:spPr>
        <p:txBody>
          <a:bodyPr/>
          <a:lstStyle/>
          <a:p>
            <a:r>
              <a:rPr lang="en-US" sz="4000" dirty="0">
                <a:latin typeface="Berlin Sans FB" pitchFamily="34" charset="0"/>
              </a:rPr>
              <a:t>Why do we forget?</a:t>
            </a:r>
          </a:p>
        </p:txBody>
      </p:sp>
      <p:sp>
        <p:nvSpPr>
          <p:cNvPr id="1211395" name="Rectangle 3"/>
          <p:cNvSpPr>
            <a:spLocks noGrp="1" noChangeArrowheads="1"/>
          </p:cNvSpPr>
          <p:nvPr>
            <p:ph type="body" sz="half" idx="1"/>
          </p:nvPr>
        </p:nvSpPr>
        <p:spPr>
          <a:xfrm>
            <a:off x="457200" y="2667000"/>
            <a:ext cx="3810000" cy="2286000"/>
          </a:xfrm>
        </p:spPr>
        <p:txBody>
          <a:bodyPr/>
          <a:lstStyle/>
          <a:p>
            <a:pPr marL="0" indent="0" algn="ctr">
              <a:buFont typeface="Wingdings" pitchFamily="2" charset="2"/>
              <a:buNone/>
            </a:pPr>
            <a:r>
              <a:rPr lang="en-US" altLang="en-US" sz="2800" dirty="0">
                <a:latin typeface="Berlin Sans FB" pitchFamily="34" charset="0"/>
              </a:rPr>
              <a:t>Forgetting can occur at any memory stage; we filter, alter, or lose much information during these stages.</a:t>
            </a:r>
          </a:p>
        </p:txBody>
      </p:sp>
      <p:pic>
        <p:nvPicPr>
          <p:cNvPr id="1211396" name="Picture 4" descr="figure-27-08"/>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54600" y="1524000"/>
            <a:ext cx="3495675"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92076139"/>
      </p:ext>
    </p:extLst>
  </p:cSld>
  <p:clrMapOvr>
    <a:masterClrMapping/>
  </p:clrMapOvr>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634" name="Rectangle 2"/>
          <p:cNvSpPr>
            <a:spLocks noGrp="1" noChangeArrowheads="1"/>
          </p:cNvSpPr>
          <p:nvPr>
            <p:ph type="body" idx="1"/>
          </p:nvPr>
        </p:nvSpPr>
        <p:spPr>
          <a:xfrm>
            <a:off x="304800" y="1219200"/>
            <a:ext cx="8610600" cy="4724400"/>
          </a:xfrm>
        </p:spPr>
        <p:txBody>
          <a:bodyPr>
            <a:normAutofit fontScale="92500" lnSpcReduction="10000"/>
          </a:bodyPr>
          <a:lstStyle/>
          <a:p>
            <a:pPr marL="0" indent="0">
              <a:lnSpc>
                <a:spcPct val="95000"/>
              </a:lnSpc>
              <a:buNone/>
            </a:pPr>
            <a:r>
              <a:rPr lang="en-US" altLang="en-US" sz="2800" dirty="0"/>
              <a:t>While tapping our memories, we filter or fill in missing pieces of information to make our recall </a:t>
            </a:r>
            <a:r>
              <a:rPr lang="en-US" altLang="en-US" sz="2800" dirty="0" smtClean="0"/>
              <a:t>more coherent.</a:t>
            </a:r>
          </a:p>
          <a:p>
            <a:pPr marL="0" indent="0">
              <a:lnSpc>
                <a:spcPct val="95000"/>
              </a:lnSpc>
              <a:buNone/>
            </a:pPr>
            <a:endParaRPr lang="en-US" altLang="en-US" sz="2800" dirty="0" smtClean="0">
              <a:solidFill>
                <a:srgbClr val="002060"/>
              </a:solidFill>
            </a:endParaRPr>
          </a:p>
          <a:p>
            <a:pPr marL="0" indent="0">
              <a:lnSpc>
                <a:spcPct val="95000"/>
              </a:lnSpc>
              <a:buNone/>
            </a:pPr>
            <a:r>
              <a:rPr lang="en-US" altLang="en-US" sz="2800" dirty="0" smtClean="0">
                <a:solidFill>
                  <a:srgbClr val="FFFF00"/>
                </a:solidFill>
              </a:rPr>
              <a:t>Misinformation </a:t>
            </a:r>
            <a:r>
              <a:rPr lang="en-US" altLang="en-US" sz="2800" dirty="0">
                <a:solidFill>
                  <a:srgbClr val="FFFF00"/>
                </a:solidFill>
              </a:rPr>
              <a:t>Effect:</a:t>
            </a:r>
            <a:r>
              <a:rPr lang="en-US" altLang="en-US" sz="2800" dirty="0">
                <a:solidFill>
                  <a:srgbClr val="002060"/>
                </a:solidFill>
              </a:rPr>
              <a:t> </a:t>
            </a:r>
            <a:r>
              <a:rPr lang="en-US" altLang="en-US" sz="2800" dirty="0"/>
              <a:t>Incorporating misleading information into one's memory of an event</a:t>
            </a:r>
            <a:r>
              <a:rPr lang="en-US" altLang="en-US" sz="2800" dirty="0" smtClean="0"/>
              <a:t>. </a:t>
            </a:r>
            <a:r>
              <a:rPr lang="en-US" altLang="en-US" sz="2800" dirty="0"/>
              <a:t> </a:t>
            </a:r>
            <a:r>
              <a:rPr lang="en-US" altLang="en-US" sz="2800" dirty="0" smtClean="0"/>
              <a:t>Leads to memory construction</a:t>
            </a:r>
          </a:p>
          <a:p>
            <a:pPr marL="0" indent="0">
              <a:lnSpc>
                <a:spcPct val="95000"/>
              </a:lnSpc>
              <a:buNone/>
            </a:pPr>
            <a:endParaRPr lang="en-US" altLang="en-US" sz="2800" dirty="0"/>
          </a:p>
          <a:p>
            <a:pPr marL="0" indent="0">
              <a:lnSpc>
                <a:spcPct val="95000"/>
              </a:lnSpc>
              <a:buFont typeface="Wingdings" pitchFamily="2" charset="2"/>
              <a:buNone/>
            </a:pPr>
            <a:r>
              <a:rPr lang="en-US" altLang="en-US" sz="2800" dirty="0" smtClean="0">
                <a:solidFill>
                  <a:srgbClr val="FFFF00"/>
                </a:solidFill>
                <a:latin typeface="Berlin Sans FB" pitchFamily="34" charset="0"/>
              </a:rPr>
              <a:t>False </a:t>
            </a:r>
            <a:r>
              <a:rPr lang="en-US" altLang="en-US" sz="2800" dirty="0">
                <a:solidFill>
                  <a:srgbClr val="FFFF00"/>
                </a:solidFill>
                <a:latin typeface="Berlin Sans FB" pitchFamily="34" charset="0"/>
              </a:rPr>
              <a:t>Memory Syndrome</a:t>
            </a:r>
          </a:p>
          <a:p>
            <a:pPr marL="0" indent="0">
              <a:lnSpc>
                <a:spcPct val="95000"/>
              </a:lnSpc>
              <a:buFont typeface="Wingdings" pitchFamily="2" charset="2"/>
              <a:buNone/>
            </a:pPr>
            <a:r>
              <a:rPr lang="en-US" altLang="en-US" sz="2800" dirty="0">
                <a:latin typeface="Berlin Sans FB" pitchFamily="34" charset="0"/>
              </a:rPr>
              <a:t>A condition in which a person’s identity and relationships center around a false but strongly believed memory of traumatic experience sometimes induced by well-meaning therapists.</a:t>
            </a:r>
            <a:endParaRPr lang="en-US" sz="2800" dirty="0">
              <a:latin typeface="Berlin Sans FB" pitchFamily="34" charset="0"/>
            </a:endParaRPr>
          </a:p>
        </p:txBody>
      </p:sp>
      <p:sp>
        <p:nvSpPr>
          <p:cNvPr id="1221635" name="Rectangle 3"/>
          <p:cNvSpPr>
            <a:spLocks noGrp="1" noChangeArrowheads="1"/>
          </p:cNvSpPr>
          <p:nvPr>
            <p:ph type="title"/>
          </p:nvPr>
        </p:nvSpPr>
        <p:spPr>
          <a:xfrm>
            <a:off x="685800" y="29029"/>
            <a:ext cx="7772400" cy="1143000"/>
          </a:xfrm>
        </p:spPr>
        <p:txBody>
          <a:bodyPr/>
          <a:lstStyle/>
          <a:p>
            <a:r>
              <a:rPr lang="en-US" altLang="en-US" sz="4000" dirty="0">
                <a:latin typeface="Berlin Sans FB" pitchFamily="34" charset="0"/>
              </a:rPr>
              <a:t>False Memories</a:t>
            </a:r>
            <a:endParaRPr lang="en-US" sz="4000" dirty="0">
              <a:latin typeface="Berlin Sans FB" pitchFamily="34" charset="0"/>
            </a:endParaRPr>
          </a:p>
        </p:txBody>
      </p:sp>
    </p:spTree>
    <p:extLst>
      <p:ext uri="{BB962C8B-B14F-4D97-AF65-F5344CB8AC3E}">
        <p14:creationId xmlns:p14="http://schemas.microsoft.com/office/powerpoint/2010/main" val="3891678882"/>
      </p:ext>
    </p:extLst>
  </p:cSld>
  <p:clrMapOvr>
    <a:masterClrMapping/>
  </p:clrMapOvr>
  <p:transition/>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3442" name="Rectangle 2"/>
          <p:cNvSpPr>
            <a:spLocks noGrp="1" noChangeArrowheads="1"/>
          </p:cNvSpPr>
          <p:nvPr>
            <p:ph type="body" idx="1"/>
          </p:nvPr>
        </p:nvSpPr>
        <p:spPr>
          <a:xfrm>
            <a:off x="609600" y="1647825"/>
            <a:ext cx="7924800" cy="866775"/>
          </a:xfrm>
        </p:spPr>
        <p:txBody>
          <a:bodyPr>
            <a:normAutofit lnSpcReduction="10000"/>
          </a:bodyPr>
          <a:lstStyle/>
          <a:p>
            <a:pPr marL="0" indent="0" algn="ctr">
              <a:buFont typeface="Wingdings" pitchFamily="2" charset="2"/>
              <a:buNone/>
            </a:pPr>
            <a:r>
              <a:rPr lang="en-US" altLang="en-US" sz="2800" dirty="0">
                <a:latin typeface="Berlin Sans FB" pitchFamily="34" charset="0"/>
              </a:rPr>
              <a:t>Eyewitnesses reconstruct memories when questioned about the event.</a:t>
            </a:r>
          </a:p>
        </p:txBody>
      </p:sp>
      <p:pic>
        <p:nvPicPr>
          <p:cNvPr id="12134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163" y="2867025"/>
            <a:ext cx="6515100" cy="273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3444" name="Rectangle 4"/>
          <p:cNvSpPr>
            <a:spLocks noGrp="1" noChangeArrowheads="1"/>
          </p:cNvSpPr>
          <p:nvPr>
            <p:ph type="title"/>
          </p:nvPr>
        </p:nvSpPr>
        <p:spPr>
          <a:xfrm>
            <a:off x="685800" y="271463"/>
            <a:ext cx="7772400" cy="1143000"/>
          </a:xfrm>
        </p:spPr>
        <p:txBody>
          <a:bodyPr>
            <a:normAutofit fontScale="90000"/>
          </a:bodyPr>
          <a:lstStyle/>
          <a:p>
            <a:r>
              <a:rPr lang="en-US" sz="3600" dirty="0">
                <a:latin typeface="Berlin Sans FB" pitchFamily="34" charset="0"/>
              </a:rPr>
              <a:t>Misinformation and Imagination Effects </a:t>
            </a:r>
          </a:p>
        </p:txBody>
      </p:sp>
      <p:sp>
        <p:nvSpPr>
          <p:cNvPr id="1213445" name="Text Box 5"/>
          <p:cNvSpPr txBox="1">
            <a:spLocks noChangeArrowheads="1"/>
          </p:cNvSpPr>
          <p:nvPr/>
        </p:nvSpPr>
        <p:spPr bwMode="auto">
          <a:xfrm>
            <a:off x="2338388" y="5980113"/>
            <a:ext cx="431079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latin typeface="Berlin Sans FB" pitchFamily="34" charset="0"/>
              </a:rPr>
              <a:t>Depiction of the actual accident.</a:t>
            </a:r>
          </a:p>
        </p:txBody>
      </p:sp>
    </p:spTree>
    <p:extLst>
      <p:ext uri="{BB962C8B-B14F-4D97-AF65-F5344CB8AC3E}">
        <p14:creationId xmlns:p14="http://schemas.microsoft.com/office/powerpoint/2010/main" val="34785983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2" name="Rectangle 2"/>
          <p:cNvSpPr>
            <a:spLocks noGrp="1" noChangeArrowheads="1"/>
          </p:cNvSpPr>
          <p:nvPr>
            <p:ph type="title"/>
          </p:nvPr>
        </p:nvSpPr>
        <p:spPr>
          <a:xfrm>
            <a:off x="685800" y="276225"/>
            <a:ext cx="7772400" cy="1143000"/>
          </a:xfrm>
        </p:spPr>
        <p:txBody>
          <a:bodyPr/>
          <a:lstStyle/>
          <a:p>
            <a:r>
              <a:rPr lang="en-US" altLang="en-US" sz="4000" dirty="0">
                <a:solidFill>
                  <a:schemeClr val="tx1"/>
                </a:solidFill>
                <a:latin typeface="Berlin Sans FB" pitchFamily="34" charset="0"/>
              </a:rPr>
              <a:t>Cognitive Processes</a:t>
            </a:r>
            <a:endParaRPr lang="en-US" sz="4000" dirty="0">
              <a:solidFill>
                <a:schemeClr val="tx1"/>
              </a:solidFill>
              <a:latin typeface="Berlin Sans FB" pitchFamily="34" charset="0"/>
            </a:endParaRPr>
          </a:p>
        </p:txBody>
      </p:sp>
      <p:sp>
        <p:nvSpPr>
          <p:cNvPr id="983043" name="Rectangle 3"/>
          <p:cNvSpPr>
            <a:spLocks noGrp="1" noChangeArrowheads="1"/>
          </p:cNvSpPr>
          <p:nvPr>
            <p:ph type="body" sz="half" idx="1"/>
          </p:nvPr>
        </p:nvSpPr>
        <p:spPr>
          <a:xfrm>
            <a:off x="742950" y="1600200"/>
            <a:ext cx="7620000" cy="1524000"/>
          </a:xfrm>
        </p:spPr>
        <p:txBody>
          <a:bodyPr/>
          <a:lstStyle/>
          <a:p>
            <a:pPr marL="0" indent="0" algn="ctr">
              <a:buFont typeface="Wingdings" pitchFamily="2" charset="2"/>
              <a:buNone/>
            </a:pPr>
            <a:r>
              <a:rPr lang="en-US" altLang="en-US" sz="2800" dirty="0">
                <a:latin typeface="Berlin Sans FB" pitchFamily="34" charset="0"/>
              </a:rPr>
              <a:t>Early behaviorists believed that </a:t>
            </a:r>
            <a:r>
              <a:rPr lang="en-US" altLang="en-US" sz="2800" dirty="0" smtClean="0">
                <a:latin typeface="Berlin Sans FB" pitchFamily="34" charset="0"/>
              </a:rPr>
              <a:t>learned </a:t>
            </a:r>
            <a:r>
              <a:rPr lang="en-US" altLang="en-US" sz="2800" dirty="0">
                <a:latin typeface="Berlin Sans FB" pitchFamily="34" charset="0"/>
              </a:rPr>
              <a:t>behaviors of various animals could be reduced to mindless mechanisms.</a:t>
            </a:r>
          </a:p>
        </p:txBody>
      </p:sp>
      <p:sp>
        <p:nvSpPr>
          <p:cNvPr id="983044" name="Rectangle 4"/>
          <p:cNvSpPr>
            <a:spLocks noChangeArrowheads="1"/>
          </p:cNvSpPr>
          <p:nvPr/>
        </p:nvSpPr>
        <p:spPr bwMode="auto">
          <a:xfrm>
            <a:off x="742950" y="3810000"/>
            <a:ext cx="763905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altLang="en-US" sz="2800" dirty="0">
                <a:latin typeface="Berlin Sans FB" pitchFamily="34" charset="0"/>
              </a:rPr>
              <a:t>However, later behaviorists suggested that animals learn predictability of a stimulus, thus learn </a:t>
            </a:r>
            <a:r>
              <a:rPr lang="en-US" altLang="en-US" sz="2800" i="1" dirty="0">
                <a:latin typeface="Berlin Sans FB" pitchFamily="34" charset="0"/>
              </a:rPr>
              <a:t>expectancy</a:t>
            </a:r>
            <a:r>
              <a:rPr lang="en-US" altLang="en-US" sz="2800" dirty="0">
                <a:latin typeface="Berlin Sans FB" pitchFamily="34" charset="0"/>
              </a:rPr>
              <a:t> or </a:t>
            </a:r>
            <a:r>
              <a:rPr lang="en-US" altLang="en-US" sz="2800" i="1" dirty="0">
                <a:latin typeface="Berlin Sans FB" pitchFamily="34" charset="0"/>
              </a:rPr>
              <a:t>awareness</a:t>
            </a:r>
            <a:r>
              <a:rPr lang="en-US" altLang="en-US" sz="2800" dirty="0">
                <a:latin typeface="Berlin Sans FB" pitchFamily="34" charset="0"/>
              </a:rPr>
              <a:t> of a stimulus (</a:t>
            </a:r>
            <a:r>
              <a:rPr lang="en-US" altLang="en-US" sz="2800" dirty="0" err="1">
                <a:solidFill>
                  <a:srgbClr val="FF0000"/>
                </a:solidFill>
                <a:latin typeface="Berlin Sans FB" pitchFamily="34" charset="0"/>
              </a:rPr>
              <a:t>Rescorla</a:t>
            </a:r>
            <a:r>
              <a:rPr lang="en-US" altLang="en-US" sz="2800" dirty="0">
                <a:latin typeface="Berlin Sans FB" pitchFamily="34" charset="0"/>
              </a:rPr>
              <a:t>, 1988).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830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983044"/>
                                        </p:tgtEl>
                                        <p:attrNameLst>
                                          <p:attrName>style.visibility</p:attrName>
                                        </p:attrNameLst>
                                      </p:cBhvr>
                                      <p:to>
                                        <p:strVal val="visible"/>
                                      </p:to>
                                    </p:set>
                                    <p:animEffect transition="in" filter="dissolve">
                                      <p:cBhvr>
                                        <p:cTn id="11" dur="500"/>
                                        <p:tgtEl>
                                          <p:spTgt spid="983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44" grpId="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5490" name="Rectangle 2"/>
          <p:cNvSpPr>
            <a:spLocks noGrp="1" noChangeArrowheads="1"/>
          </p:cNvSpPr>
          <p:nvPr>
            <p:ph type="title"/>
          </p:nvPr>
        </p:nvSpPr>
        <p:spPr>
          <a:xfrm>
            <a:off x="671513" y="276225"/>
            <a:ext cx="7772400" cy="1143000"/>
          </a:xfrm>
        </p:spPr>
        <p:txBody>
          <a:bodyPr/>
          <a:lstStyle/>
          <a:p>
            <a:r>
              <a:rPr lang="en-US" altLang="en-US" sz="4000" dirty="0">
                <a:solidFill>
                  <a:schemeClr val="tx1"/>
                </a:solidFill>
                <a:latin typeface="Berlin Sans FB" pitchFamily="34" charset="0"/>
              </a:rPr>
              <a:t>Misinformation</a:t>
            </a:r>
            <a:endParaRPr lang="en-US" sz="4000" dirty="0">
              <a:solidFill>
                <a:schemeClr val="tx1"/>
              </a:solidFill>
              <a:latin typeface="Berlin Sans FB" pitchFamily="34" charset="0"/>
            </a:endParaRPr>
          </a:p>
        </p:txBody>
      </p:sp>
      <p:sp>
        <p:nvSpPr>
          <p:cNvPr id="1215491" name="Rectangle 3"/>
          <p:cNvSpPr>
            <a:spLocks noGrp="1" noChangeArrowheads="1"/>
          </p:cNvSpPr>
          <p:nvPr>
            <p:ph type="body" idx="1"/>
          </p:nvPr>
        </p:nvSpPr>
        <p:spPr>
          <a:xfrm>
            <a:off x="1290638" y="1600200"/>
            <a:ext cx="6572250" cy="2667000"/>
          </a:xfrm>
          <a:noFill/>
          <a:ln/>
        </p:spPr>
        <p:txBody>
          <a:bodyPr/>
          <a:lstStyle/>
          <a:p>
            <a:pPr marL="1597025" indent="-1597025">
              <a:lnSpc>
                <a:spcPct val="90000"/>
              </a:lnSpc>
              <a:buFontTx/>
              <a:buNone/>
            </a:pPr>
            <a:r>
              <a:rPr lang="en-US" sz="2800" dirty="0">
                <a:latin typeface="Berlin Sans FB" pitchFamily="34" charset="0"/>
              </a:rPr>
              <a:t>Group A: How fast were the cars going when they </a:t>
            </a:r>
            <a:r>
              <a:rPr lang="en-US" sz="2800" b="1" i="1" dirty="0">
                <a:latin typeface="Berlin Sans FB" pitchFamily="34" charset="0"/>
              </a:rPr>
              <a:t>hit</a:t>
            </a:r>
            <a:r>
              <a:rPr lang="en-US" sz="2800" dirty="0">
                <a:latin typeface="Berlin Sans FB" pitchFamily="34" charset="0"/>
              </a:rPr>
              <a:t> each other?</a:t>
            </a:r>
          </a:p>
          <a:p>
            <a:pPr marL="1597025" indent="-1597025">
              <a:lnSpc>
                <a:spcPct val="90000"/>
              </a:lnSpc>
              <a:buFontTx/>
              <a:buNone/>
            </a:pPr>
            <a:endParaRPr lang="en-US" sz="2800" dirty="0">
              <a:latin typeface="Berlin Sans FB" pitchFamily="34" charset="0"/>
            </a:endParaRPr>
          </a:p>
          <a:p>
            <a:pPr marL="1597025" indent="-1597025">
              <a:lnSpc>
                <a:spcPct val="90000"/>
              </a:lnSpc>
              <a:buFontTx/>
              <a:buNone/>
            </a:pPr>
            <a:r>
              <a:rPr lang="en-US" sz="2800" dirty="0">
                <a:latin typeface="Berlin Sans FB" pitchFamily="34" charset="0"/>
              </a:rPr>
              <a:t>Group B: How fast were the cars </a:t>
            </a:r>
            <a:r>
              <a:rPr lang="en-US" sz="2800" b="1" i="1" dirty="0" smtClean="0"/>
              <a:t>speeding</a:t>
            </a:r>
            <a:r>
              <a:rPr lang="en-US" sz="2800" dirty="0" smtClean="0">
                <a:latin typeface="Berlin Sans FB" pitchFamily="34" charset="0"/>
              </a:rPr>
              <a:t> </a:t>
            </a:r>
            <a:r>
              <a:rPr lang="en-US" sz="2800" dirty="0">
                <a:latin typeface="Berlin Sans FB" pitchFamily="34" charset="0"/>
              </a:rPr>
              <a:t>when they </a:t>
            </a:r>
            <a:r>
              <a:rPr lang="en-US" sz="2800" b="1" i="1" dirty="0">
                <a:latin typeface="Berlin Sans FB" pitchFamily="34" charset="0"/>
              </a:rPr>
              <a:t>smashed into</a:t>
            </a:r>
            <a:r>
              <a:rPr lang="en-US" sz="2800" dirty="0">
                <a:latin typeface="Berlin Sans FB" pitchFamily="34" charset="0"/>
              </a:rPr>
              <a:t> each other?</a:t>
            </a:r>
          </a:p>
        </p:txBody>
      </p:sp>
    </p:spTree>
    <p:extLst>
      <p:ext uri="{BB962C8B-B14F-4D97-AF65-F5344CB8AC3E}">
        <p14:creationId xmlns:p14="http://schemas.microsoft.com/office/powerpoint/2010/main" val="2818046825"/>
      </p:ext>
    </p:extLst>
  </p:cSld>
  <p:clrMapOvr>
    <a:masterClrMapping/>
  </p:clrMapOvr>
  <p:transition/>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6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429000"/>
            <a:ext cx="3970338" cy="189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6515" name="Rectangle 3"/>
          <p:cNvSpPr>
            <a:spLocks noGrp="1" noChangeArrowheads="1"/>
          </p:cNvSpPr>
          <p:nvPr>
            <p:ph type="title"/>
          </p:nvPr>
        </p:nvSpPr>
        <p:spPr>
          <a:xfrm>
            <a:off x="685800" y="276225"/>
            <a:ext cx="7772400" cy="1143000"/>
          </a:xfrm>
        </p:spPr>
        <p:txBody>
          <a:bodyPr/>
          <a:lstStyle/>
          <a:p>
            <a:r>
              <a:rPr lang="en-US" sz="4000" dirty="0">
                <a:solidFill>
                  <a:schemeClr val="tx1"/>
                </a:solidFill>
                <a:latin typeface="Berlin Sans FB" pitchFamily="34" charset="0"/>
              </a:rPr>
              <a:t>Memory Construction</a:t>
            </a:r>
          </a:p>
        </p:txBody>
      </p:sp>
      <p:sp>
        <p:nvSpPr>
          <p:cNvPr id="1216516" name="Rectangle 4"/>
          <p:cNvSpPr>
            <a:spLocks noChangeArrowheads="1"/>
          </p:cNvSpPr>
          <p:nvPr/>
        </p:nvSpPr>
        <p:spPr bwMode="auto">
          <a:xfrm>
            <a:off x="609600" y="1585913"/>
            <a:ext cx="7924800" cy="1373187"/>
          </a:xfrm>
          <a:prstGeom prst="rect">
            <a:avLst/>
          </a:prstGeom>
          <a:noFill/>
          <a:ln>
            <a:noFill/>
          </a:ln>
          <a:effectLst/>
          <a:extLst>
            <a:ext uri="{909E8E84-426E-40DD-AFC4-6F175D3DCCD1}">
              <a14:hiddenFill xmlns:a14="http://schemas.microsoft.com/office/drawing/2010/main">
                <a:solidFill>
                  <a:srgbClr val="33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en-US" sz="2800" dirty="0">
                <a:latin typeface="Berlin Sans FB" pitchFamily="34" charset="0"/>
              </a:rPr>
              <a:t>A week later they were asked; Was there any broken glass? </a:t>
            </a:r>
            <a:r>
              <a:rPr lang="en-US" sz="2800" dirty="0">
                <a:solidFill>
                  <a:srgbClr val="0000FF"/>
                </a:solidFill>
                <a:latin typeface="Berlin Sans FB" pitchFamily="34" charset="0"/>
              </a:rPr>
              <a:t>Group B (</a:t>
            </a:r>
            <a:r>
              <a:rPr lang="en-US" sz="2800" i="1" dirty="0">
                <a:solidFill>
                  <a:srgbClr val="0000FF"/>
                </a:solidFill>
                <a:latin typeface="Berlin Sans FB" pitchFamily="34" charset="0"/>
              </a:rPr>
              <a:t>smashed into)</a:t>
            </a:r>
            <a:r>
              <a:rPr lang="en-US" sz="2800" dirty="0">
                <a:latin typeface="Berlin Sans FB" pitchFamily="34" charset="0"/>
              </a:rPr>
              <a:t> reported more broken glass than </a:t>
            </a:r>
            <a:r>
              <a:rPr lang="en-US" sz="2800" dirty="0">
                <a:solidFill>
                  <a:srgbClr val="0000FF"/>
                </a:solidFill>
                <a:latin typeface="Berlin Sans FB" pitchFamily="34" charset="0"/>
              </a:rPr>
              <a:t>Group A (</a:t>
            </a:r>
            <a:r>
              <a:rPr lang="en-US" sz="2800" i="1" dirty="0">
                <a:solidFill>
                  <a:srgbClr val="0000FF"/>
                </a:solidFill>
                <a:latin typeface="Berlin Sans FB" pitchFamily="34" charset="0"/>
              </a:rPr>
              <a:t>hit</a:t>
            </a:r>
            <a:r>
              <a:rPr lang="en-US" sz="2800" dirty="0">
                <a:solidFill>
                  <a:srgbClr val="0000FF"/>
                </a:solidFill>
                <a:latin typeface="Berlin Sans FB" pitchFamily="34" charset="0"/>
              </a:rPr>
              <a:t>)</a:t>
            </a:r>
            <a:r>
              <a:rPr lang="en-US" sz="2800" dirty="0">
                <a:latin typeface="Berlin Sans FB" pitchFamily="34" charset="0"/>
              </a:rPr>
              <a:t>.</a:t>
            </a:r>
          </a:p>
        </p:txBody>
      </p:sp>
      <p:graphicFrame>
        <p:nvGraphicFramePr>
          <p:cNvPr id="1216517" name="Object 5"/>
          <p:cNvGraphicFramePr>
            <a:graphicFrameLocks noGrp="1" noChangeAspect="1"/>
          </p:cNvGraphicFramePr>
          <p:nvPr>
            <p:ph idx="1"/>
          </p:nvPr>
        </p:nvGraphicFramePr>
        <p:xfrm>
          <a:off x="304800" y="3598863"/>
          <a:ext cx="4078288" cy="2089150"/>
        </p:xfrm>
        <a:graphic>
          <a:graphicData uri="http://schemas.openxmlformats.org/presentationml/2006/ole">
            <mc:AlternateContent xmlns:mc="http://schemas.openxmlformats.org/markup-compatibility/2006">
              <mc:Choice xmlns:v="urn:schemas-microsoft-com:vml" Requires="v">
                <p:oleObj spid="_x0000_s1052" name="Chart" r:id="rId4" imgW="4314749" imgH="2209800" progId="Excel.Sheet.8">
                  <p:embed/>
                </p:oleObj>
              </mc:Choice>
              <mc:Fallback>
                <p:oleObj name="Chart" r:id="rId4" imgW="4314749" imgH="2209800" progId="Excel.Shee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l="3239" t="6061" r="8640" b="3030"/>
                      <a:stretch>
                        <a:fillRect/>
                      </a:stretch>
                    </p:blipFill>
                    <p:spPr bwMode="auto">
                      <a:xfrm>
                        <a:off x="304800" y="3598863"/>
                        <a:ext cx="4078288" cy="208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252995919"/>
      </p:ext>
    </p:extLst>
  </p:cSld>
  <p:clrMapOvr>
    <a:masterClrMapping/>
  </p:clrMapOvr>
  <p:transition/>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778" name="Rectangle 2"/>
          <p:cNvSpPr>
            <a:spLocks noGrp="1" noChangeArrowheads="1"/>
          </p:cNvSpPr>
          <p:nvPr>
            <p:ph type="title"/>
          </p:nvPr>
        </p:nvSpPr>
        <p:spPr>
          <a:xfrm>
            <a:off x="671513" y="261938"/>
            <a:ext cx="7772400" cy="1143000"/>
          </a:xfrm>
        </p:spPr>
        <p:txBody>
          <a:bodyPr/>
          <a:lstStyle/>
          <a:p>
            <a:r>
              <a:rPr lang="en-US" sz="4000" dirty="0">
                <a:latin typeface="Berlin Sans FB" pitchFamily="34" charset="0"/>
              </a:rPr>
              <a:t>Constructed Memories</a:t>
            </a:r>
          </a:p>
        </p:txBody>
      </p:sp>
      <p:sp>
        <p:nvSpPr>
          <p:cNvPr id="1227779" name="Rectangle 3"/>
          <p:cNvSpPr>
            <a:spLocks noGrp="1" noChangeArrowheads="1"/>
          </p:cNvSpPr>
          <p:nvPr>
            <p:ph type="body" sz="half" idx="1"/>
          </p:nvPr>
        </p:nvSpPr>
        <p:spPr>
          <a:xfrm>
            <a:off x="595313" y="1600200"/>
            <a:ext cx="7924800" cy="1828800"/>
          </a:xfrm>
        </p:spPr>
        <p:txBody>
          <a:bodyPr/>
          <a:lstStyle/>
          <a:p>
            <a:pPr marL="0" indent="0" algn="ctr">
              <a:buFont typeface="Wingdings" pitchFamily="2" charset="2"/>
              <a:buNone/>
            </a:pPr>
            <a:r>
              <a:rPr lang="en-US" altLang="en-US" sz="2800" dirty="0">
                <a:latin typeface="Berlin Sans FB" pitchFamily="34" charset="0"/>
              </a:rPr>
              <a:t>Loftus’ </a:t>
            </a:r>
            <a:r>
              <a:rPr lang="en-US" altLang="en-US" sz="2800" dirty="0" smtClean="0">
                <a:latin typeface="Berlin Sans FB" pitchFamily="34" charset="0"/>
              </a:rPr>
              <a:t>research in </a:t>
            </a:r>
            <a:r>
              <a:rPr lang="en-US" altLang="en-US" sz="2800" u="sng" dirty="0" smtClean="0">
                <a:latin typeface="Berlin Sans FB" pitchFamily="34" charset="0"/>
              </a:rPr>
              <a:t>eyewitness testimony</a:t>
            </a:r>
            <a:r>
              <a:rPr lang="en-US" altLang="en-US" sz="2800" dirty="0" smtClean="0">
                <a:latin typeface="Berlin Sans FB" pitchFamily="34" charset="0"/>
              </a:rPr>
              <a:t> </a:t>
            </a:r>
            <a:r>
              <a:rPr lang="en-US" altLang="en-US" sz="2800" dirty="0">
                <a:latin typeface="Berlin Sans FB" pitchFamily="34" charset="0"/>
              </a:rPr>
              <a:t>has shown that if false memories </a:t>
            </a:r>
            <a:r>
              <a:rPr lang="en-US" altLang="en-US" sz="2800" dirty="0" smtClean="0">
                <a:latin typeface="Berlin Sans FB" pitchFamily="34" charset="0"/>
              </a:rPr>
              <a:t>are </a:t>
            </a:r>
            <a:r>
              <a:rPr lang="en-US" altLang="en-US" sz="2800" dirty="0">
                <a:latin typeface="Berlin Sans FB" pitchFamily="34" charset="0"/>
              </a:rPr>
              <a:t>implanted in individuals, they construct (fabricate) their memories</a:t>
            </a:r>
            <a:r>
              <a:rPr lang="en-US" altLang="en-US" sz="2800" dirty="0" smtClean="0">
                <a:latin typeface="Berlin Sans FB" pitchFamily="34" charset="0"/>
              </a:rPr>
              <a:t>.  Your brain will create a story to fill in the gaps.</a:t>
            </a:r>
            <a:endParaRPr lang="en-US" altLang="en-US" sz="2800" dirty="0">
              <a:latin typeface="Berlin Sans FB" pitchFamily="34" charset="0"/>
            </a:endParaRPr>
          </a:p>
        </p:txBody>
      </p:sp>
      <p:pic>
        <p:nvPicPr>
          <p:cNvPr id="1227780" name="Picture 4" descr="12673_MyersPsy8e_09UN24"/>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2667000" y="4037188"/>
            <a:ext cx="3862387" cy="26329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7781" name="Text Box 5"/>
          <p:cNvSpPr txBox="1">
            <a:spLocks noChangeArrowheads="1"/>
          </p:cNvSpPr>
          <p:nvPr/>
        </p:nvSpPr>
        <p:spPr bwMode="auto">
          <a:xfrm rot="5400000">
            <a:off x="6491288" y="6081712"/>
            <a:ext cx="977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dirty="0">
                <a:latin typeface="Berlin Sans FB" pitchFamily="34" charset="0"/>
              </a:rPr>
              <a:t>Don </a:t>
            </a:r>
            <a:r>
              <a:rPr lang="en-US" sz="1000" dirty="0" err="1">
                <a:latin typeface="Berlin Sans FB" pitchFamily="34" charset="0"/>
              </a:rPr>
              <a:t>Shrubshell</a:t>
            </a:r>
            <a:endParaRPr lang="en-US" sz="1000" dirty="0">
              <a:latin typeface="Berlin Sans FB" pitchFamily="34" charset="0"/>
            </a:endParaRPr>
          </a:p>
        </p:txBody>
      </p:sp>
    </p:spTree>
    <p:extLst>
      <p:ext uri="{BB962C8B-B14F-4D97-AF65-F5344CB8AC3E}">
        <p14:creationId xmlns:p14="http://schemas.microsoft.com/office/powerpoint/2010/main" val="4075396514"/>
      </p:ext>
    </p:extLst>
  </p:cSld>
  <p:clrMapOvr>
    <a:masterClrMapping/>
  </p:clrMapOvr>
  <p:transition/>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538" name="Rectangle 2"/>
          <p:cNvSpPr>
            <a:spLocks noGrp="1" noChangeArrowheads="1"/>
          </p:cNvSpPr>
          <p:nvPr>
            <p:ph type="title"/>
          </p:nvPr>
        </p:nvSpPr>
        <p:spPr>
          <a:xfrm>
            <a:off x="685800" y="276225"/>
            <a:ext cx="7772400" cy="1143000"/>
          </a:xfrm>
        </p:spPr>
        <p:txBody>
          <a:bodyPr/>
          <a:lstStyle/>
          <a:p>
            <a:r>
              <a:rPr lang="en-US" altLang="en-US" sz="3600" dirty="0">
                <a:solidFill>
                  <a:schemeClr val="tx1"/>
                </a:solidFill>
                <a:latin typeface="Berlin Sans FB" pitchFamily="34" charset="0"/>
              </a:rPr>
              <a:t>Source Amnesia</a:t>
            </a:r>
            <a:endParaRPr lang="en-US" sz="3600" dirty="0">
              <a:solidFill>
                <a:schemeClr val="tx1"/>
              </a:solidFill>
              <a:latin typeface="Berlin Sans FB" pitchFamily="34" charset="0"/>
            </a:endParaRPr>
          </a:p>
        </p:txBody>
      </p:sp>
      <p:sp>
        <p:nvSpPr>
          <p:cNvPr id="1217539" name="Rectangle 3"/>
          <p:cNvSpPr>
            <a:spLocks noChangeArrowheads="1"/>
          </p:cNvSpPr>
          <p:nvPr/>
        </p:nvSpPr>
        <p:spPr bwMode="auto">
          <a:xfrm>
            <a:off x="685800" y="1600200"/>
            <a:ext cx="77724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altLang="en-US" sz="3600" dirty="0">
                <a:solidFill>
                  <a:srgbClr val="FFFF00"/>
                </a:solidFill>
                <a:latin typeface="Berlin Sans FB" pitchFamily="34" charset="0"/>
              </a:rPr>
              <a:t>Source Amnesia: </a:t>
            </a:r>
            <a:r>
              <a:rPr lang="en-US" altLang="en-US" sz="3600" dirty="0">
                <a:latin typeface="Berlin Sans FB" pitchFamily="34" charset="0"/>
              </a:rPr>
              <a:t>Attributing an event to the wrong source we have experienced, heard, read, or imagined (misattribution).</a:t>
            </a:r>
            <a:endParaRPr lang="en-US" sz="3600" dirty="0">
              <a:latin typeface="Berlin Sans FB" pitchFamily="34" charset="0"/>
            </a:endParaRPr>
          </a:p>
        </p:txBody>
      </p:sp>
    </p:spTree>
    <p:extLst>
      <p:ext uri="{BB962C8B-B14F-4D97-AF65-F5344CB8AC3E}">
        <p14:creationId xmlns:p14="http://schemas.microsoft.com/office/powerpoint/2010/main" val="3738568369"/>
      </p:ext>
    </p:extLst>
  </p:cSld>
  <p:clrMapOvr>
    <a:masterClrMapping/>
  </p:clrMapOvr>
  <p:transition/>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en-US" dirty="0" smtClean="0"/>
              <a:t>Accuracy of Memories</a:t>
            </a:r>
          </a:p>
        </p:txBody>
      </p:sp>
      <p:pic>
        <p:nvPicPr>
          <p:cNvPr id="32771" name="Picture 5" descr="Blair-Broeker_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144000"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3311399"/>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826"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Improving Memory</a:t>
            </a:r>
          </a:p>
        </p:txBody>
      </p:sp>
      <p:sp>
        <p:nvSpPr>
          <p:cNvPr id="1229827" name="Rectangle 3"/>
          <p:cNvSpPr>
            <a:spLocks noGrp="1" noChangeArrowheads="1"/>
          </p:cNvSpPr>
          <p:nvPr>
            <p:ph type="body" idx="1"/>
          </p:nvPr>
        </p:nvSpPr>
        <p:spPr>
          <a:xfrm>
            <a:off x="685800" y="1585913"/>
            <a:ext cx="7772400" cy="4662487"/>
          </a:xfrm>
        </p:spPr>
        <p:txBody>
          <a:bodyPr/>
          <a:lstStyle/>
          <a:p>
            <a:pPr marL="609600" indent="-609600">
              <a:buFont typeface="Wingdings" pitchFamily="2" charset="2"/>
              <a:buAutoNum type="arabicPeriod"/>
            </a:pPr>
            <a:r>
              <a:rPr lang="en-US" altLang="en-US" sz="2800" dirty="0">
                <a:latin typeface="Berlin Sans FB" pitchFamily="34" charset="0"/>
              </a:rPr>
              <a:t>Study repeatedly to boost recall long-term recall.</a:t>
            </a:r>
          </a:p>
          <a:p>
            <a:pPr marL="609600" indent="-609600">
              <a:buFont typeface="Wingdings" pitchFamily="2" charset="2"/>
              <a:buAutoNum type="arabicPeriod"/>
            </a:pPr>
            <a:r>
              <a:rPr lang="en-US" altLang="en-US" sz="2800" dirty="0">
                <a:latin typeface="Berlin Sans FB" pitchFamily="34" charset="0"/>
              </a:rPr>
              <a:t>Spend more time rehearsing or actively thinking about the material.</a:t>
            </a:r>
          </a:p>
          <a:p>
            <a:pPr marL="609600" indent="-609600">
              <a:buFont typeface="Wingdings" pitchFamily="2" charset="2"/>
              <a:buAutoNum type="arabicPeriod"/>
            </a:pPr>
            <a:r>
              <a:rPr lang="en-US" altLang="en-US" sz="2800" dirty="0">
                <a:latin typeface="Berlin Sans FB" pitchFamily="34" charset="0"/>
              </a:rPr>
              <a:t>Make material personally meaningful.</a:t>
            </a:r>
          </a:p>
          <a:p>
            <a:pPr marL="609600" indent="-609600">
              <a:buFont typeface="Wingdings" pitchFamily="2" charset="2"/>
              <a:buAutoNum type="arabicPeriod"/>
            </a:pPr>
            <a:r>
              <a:rPr lang="en-US" altLang="en-US" sz="2800" dirty="0">
                <a:latin typeface="Berlin Sans FB" pitchFamily="34" charset="0"/>
              </a:rPr>
              <a:t>Use mnemonic devices:</a:t>
            </a:r>
          </a:p>
          <a:p>
            <a:pPr marL="990600" lvl="1" indent="-533400">
              <a:buFont typeface="Wingdings" pitchFamily="2" charset="2"/>
              <a:buChar char="§"/>
            </a:pPr>
            <a:r>
              <a:rPr lang="en-US" altLang="en-US" sz="2400" dirty="0">
                <a:latin typeface="Berlin Sans FB" pitchFamily="34" charset="0"/>
              </a:rPr>
              <a:t>associate with peg words — something already stored</a:t>
            </a:r>
          </a:p>
          <a:p>
            <a:pPr marL="990600" lvl="1" indent="-533400">
              <a:buFont typeface="Wingdings" pitchFamily="2" charset="2"/>
              <a:buChar char="§"/>
            </a:pPr>
            <a:r>
              <a:rPr lang="en-US" altLang="en-US" sz="2400" dirty="0">
                <a:latin typeface="Berlin Sans FB" pitchFamily="34" charset="0"/>
              </a:rPr>
              <a:t>make up story</a:t>
            </a:r>
          </a:p>
          <a:p>
            <a:pPr marL="990600" lvl="1" indent="-533400">
              <a:buFont typeface="Wingdings" pitchFamily="2" charset="2"/>
              <a:buChar char="§"/>
            </a:pPr>
            <a:r>
              <a:rPr lang="en-US" altLang="en-US" sz="2400" dirty="0">
                <a:latin typeface="Berlin Sans FB" pitchFamily="34" charset="0"/>
              </a:rPr>
              <a:t>chunk — acronyms</a:t>
            </a:r>
          </a:p>
        </p:txBody>
      </p:sp>
    </p:spTree>
    <p:extLst>
      <p:ext uri="{BB962C8B-B14F-4D97-AF65-F5344CB8AC3E}">
        <p14:creationId xmlns:p14="http://schemas.microsoft.com/office/powerpoint/2010/main" val="4065182555"/>
      </p:ext>
    </p:extLst>
  </p:cSld>
  <p:clrMapOvr>
    <a:masterClrMapping/>
  </p:clrMapOvr>
  <p:transition/>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874"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Improving Memory</a:t>
            </a:r>
          </a:p>
        </p:txBody>
      </p:sp>
      <p:sp>
        <p:nvSpPr>
          <p:cNvPr id="1231875" name="Rectangle 3"/>
          <p:cNvSpPr>
            <a:spLocks noGrp="1" noChangeArrowheads="1"/>
          </p:cNvSpPr>
          <p:nvPr>
            <p:ph type="body" sz="half" idx="1"/>
          </p:nvPr>
        </p:nvSpPr>
        <p:spPr>
          <a:xfrm>
            <a:off x="595313" y="1600200"/>
            <a:ext cx="7924800" cy="4191000"/>
          </a:xfrm>
        </p:spPr>
        <p:txBody>
          <a:bodyPr/>
          <a:lstStyle/>
          <a:p>
            <a:pPr marL="609600" indent="-609600">
              <a:lnSpc>
                <a:spcPct val="110000"/>
              </a:lnSpc>
              <a:spcBef>
                <a:spcPct val="0"/>
              </a:spcBef>
              <a:buFontTx/>
              <a:buAutoNum type="arabicPeriod" startAt="5"/>
            </a:pPr>
            <a:r>
              <a:rPr lang="en-US" altLang="en-US" sz="2800" dirty="0">
                <a:latin typeface="Berlin Sans FB" pitchFamily="34" charset="0"/>
              </a:rPr>
              <a:t>Activate retrieval cues — mentally recreate situation and mood.</a:t>
            </a:r>
          </a:p>
          <a:p>
            <a:pPr marL="609600" indent="-609600">
              <a:lnSpc>
                <a:spcPct val="110000"/>
              </a:lnSpc>
              <a:spcBef>
                <a:spcPct val="0"/>
              </a:spcBef>
              <a:buFontTx/>
              <a:buAutoNum type="arabicPeriod" startAt="5"/>
            </a:pPr>
            <a:r>
              <a:rPr lang="en-US" altLang="en-US" sz="2800" dirty="0">
                <a:latin typeface="Berlin Sans FB" pitchFamily="34" charset="0"/>
              </a:rPr>
              <a:t>Recall events while they are fresh — before you encounter misinformation.</a:t>
            </a:r>
          </a:p>
          <a:p>
            <a:pPr marL="609600" indent="-609600">
              <a:lnSpc>
                <a:spcPct val="110000"/>
              </a:lnSpc>
              <a:spcBef>
                <a:spcPct val="0"/>
              </a:spcBef>
              <a:buFontTx/>
              <a:buAutoNum type="arabicPeriod" startAt="5"/>
            </a:pPr>
            <a:r>
              <a:rPr lang="en-US" altLang="en-US" sz="2800" dirty="0">
                <a:latin typeface="Berlin Sans FB" pitchFamily="34" charset="0"/>
              </a:rPr>
              <a:t>Minimize interference:</a:t>
            </a:r>
          </a:p>
          <a:p>
            <a:pPr marL="1271588" lvl="1" indent="-533400">
              <a:lnSpc>
                <a:spcPct val="110000"/>
              </a:lnSpc>
              <a:spcBef>
                <a:spcPct val="0"/>
              </a:spcBef>
              <a:buFontTx/>
              <a:buAutoNum type="arabicPeriod"/>
            </a:pPr>
            <a:r>
              <a:rPr lang="en-US" altLang="en-US" sz="2400" dirty="0">
                <a:latin typeface="Berlin Sans FB" pitchFamily="34" charset="0"/>
              </a:rPr>
              <a:t>Test your own knowledge</a:t>
            </a:r>
          </a:p>
          <a:p>
            <a:pPr marL="1271588" lvl="1" indent="-533400">
              <a:lnSpc>
                <a:spcPct val="110000"/>
              </a:lnSpc>
              <a:spcBef>
                <a:spcPct val="0"/>
              </a:spcBef>
              <a:buFontTx/>
              <a:buAutoNum type="arabicPeriod"/>
            </a:pPr>
            <a:r>
              <a:rPr lang="en-US" altLang="en-US" sz="2400" dirty="0">
                <a:latin typeface="Berlin Sans FB" pitchFamily="34" charset="0"/>
              </a:rPr>
              <a:t>Rehearse and determine what you do not yet know</a:t>
            </a:r>
            <a:endParaRPr lang="en-US" sz="2400" dirty="0">
              <a:latin typeface="Berlin Sans FB" pitchFamily="34" charset="0"/>
            </a:endParaRPr>
          </a:p>
        </p:txBody>
      </p:sp>
      <p:pic>
        <p:nvPicPr>
          <p:cNvPr id="1231876" name="Picture 4" descr="12673_MyersPsy8e_09UN25"/>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3319463" y="4953000"/>
            <a:ext cx="2476500" cy="165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1877" name="Text Box 5"/>
          <p:cNvSpPr txBox="1">
            <a:spLocks noChangeArrowheads="1"/>
          </p:cNvSpPr>
          <p:nvPr/>
        </p:nvSpPr>
        <p:spPr bwMode="auto">
          <a:xfrm rot="5400000">
            <a:off x="5053013" y="5691187"/>
            <a:ext cx="17208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dirty="0">
                <a:latin typeface="Berlin Sans FB" pitchFamily="34" charset="0"/>
              </a:rPr>
              <a:t>© LWA-</a:t>
            </a:r>
            <a:r>
              <a:rPr lang="en-US" sz="1000" dirty="0" err="1">
                <a:latin typeface="Berlin Sans FB" pitchFamily="34" charset="0"/>
              </a:rPr>
              <a:t>Dann</a:t>
            </a:r>
            <a:r>
              <a:rPr lang="en-US" sz="1000" dirty="0">
                <a:latin typeface="Berlin Sans FB" pitchFamily="34" charset="0"/>
              </a:rPr>
              <a:t> </a:t>
            </a:r>
            <a:r>
              <a:rPr lang="en-US" sz="1000" dirty="0" err="1">
                <a:latin typeface="Berlin Sans FB" pitchFamily="34" charset="0"/>
              </a:rPr>
              <a:t>Tardiff</a:t>
            </a:r>
            <a:r>
              <a:rPr lang="en-US" sz="1000" dirty="0">
                <a:latin typeface="Berlin Sans FB" pitchFamily="34" charset="0"/>
              </a:rPr>
              <a:t>/ Corbis</a:t>
            </a:r>
          </a:p>
        </p:txBody>
      </p:sp>
    </p:spTree>
    <p:extLst>
      <p:ext uri="{BB962C8B-B14F-4D97-AF65-F5344CB8AC3E}">
        <p14:creationId xmlns:p14="http://schemas.microsoft.com/office/powerpoint/2010/main" val="2943481123"/>
      </p:ext>
    </p:extLst>
  </p:cSld>
  <p:clrMapOvr>
    <a:masterClrMapping/>
  </p:clrMapOvr>
  <p:transition/>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AP info…</a:t>
            </a:r>
            <a:endParaRPr lang="en-US" dirty="0"/>
          </a:p>
        </p:txBody>
      </p:sp>
      <p:sp>
        <p:nvSpPr>
          <p:cNvPr id="7" name="Content Placeholder 6"/>
          <p:cNvSpPr>
            <a:spLocks noGrp="1"/>
          </p:cNvSpPr>
          <p:nvPr>
            <p:ph idx="1"/>
          </p:nvPr>
        </p:nvSpPr>
        <p:spPr/>
        <p:txBody>
          <a:bodyPr/>
          <a:lstStyle/>
          <a:p>
            <a:r>
              <a:rPr lang="en-US" dirty="0" smtClean="0"/>
              <a:t>“retro”-we can’t get to the old stuff (both interference and amnesia)</a:t>
            </a:r>
          </a:p>
          <a:p>
            <a:r>
              <a:rPr lang="en-US" dirty="0"/>
              <a:t>Serial position effect</a:t>
            </a:r>
          </a:p>
          <a:p>
            <a:r>
              <a:rPr lang="en-US" dirty="0"/>
              <a:t>Tip of the </a:t>
            </a:r>
            <a:r>
              <a:rPr lang="en-US" dirty="0" smtClean="0"/>
              <a:t>tongue phenomenon</a:t>
            </a:r>
          </a:p>
          <a:p>
            <a:r>
              <a:rPr lang="en-US" dirty="0" err="1" smtClean="0"/>
              <a:t>Ebbinghaus</a:t>
            </a:r>
            <a:r>
              <a:rPr lang="en-US" dirty="0" smtClean="0"/>
              <a:t>’ forgetting curve</a:t>
            </a:r>
          </a:p>
          <a:p>
            <a:r>
              <a:rPr lang="en-US" dirty="0" smtClean="0"/>
              <a:t>Motivated forgetting—Freud</a:t>
            </a:r>
          </a:p>
          <a:p>
            <a:r>
              <a:rPr lang="en-US" dirty="0" smtClean="0"/>
              <a:t>Loftus and eyewitness</a:t>
            </a:r>
          </a:p>
          <a:p>
            <a:pPr lvl="1"/>
            <a:r>
              <a:rPr lang="en-US" dirty="0" smtClean="0"/>
              <a:t>Influence of framing</a:t>
            </a:r>
          </a:p>
          <a:p>
            <a:pPr marL="457200" lvl="1" indent="0">
              <a:buNone/>
            </a:pPr>
            <a:endParaRPr lang="en-US" dirty="0" smtClean="0"/>
          </a:p>
          <a:p>
            <a:endParaRPr lang="en-US" dirty="0"/>
          </a:p>
        </p:txBody>
      </p:sp>
      <p:pic>
        <p:nvPicPr>
          <p:cNvPr id="1078274" name="Picture 2" descr="C:\Documents and Settings\means\Local Settings\Temporary Internet Files\Content.IE5\QONS4QV0\MP90034149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362200"/>
            <a:ext cx="2609088"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164067"/>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0658" name="Rectangle 2"/>
          <p:cNvSpPr>
            <a:spLocks noGrp="1" noChangeArrowheads="1"/>
          </p:cNvSpPr>
          <p:nvPr>
            <p:ph type="ctrTitle"/>
          </p:nvPr>
        </p:nvSpPr>
        <p:spPr>
          <a:xfrm>
            <a:off x="7257" y="533400"/>
            <a:ext cx="3650343" cy="1676400"/>
          </a:xfrm>
        </p:spPr>
        <p:txBody>
          <a:bodyPr>
            <a:normAutofit fontScale="90000"/>
          </a:bodyPr>
          <a:lstStyle/>
          <a:p>
            <a:r>
              <a:rPr lang="en-US" sz="3600" dirty="0">
                <a:latin typeface="Berlin Sans FB" pitchFamily="34" charset="0"/>
              </a:rPr>
              <a:t>Introduction to </a:t>
            </a:r>
            <a:r>
              <a:rPr lang="en-US" sz="3600" dirty="0" smtClean="0">
                <a:latin typeface="Berlin Sans FB" pitchFamily="34" charset="0"/>
              </a:rPr>
              <a:t>Intelligence</a:t>
            </a:r>
            <a:r>
              <a:rPr lang="en-US" sz="3600" dirty="0">
                <a:latin typeface="Berlin Sans FB" pitchFamily="34" charset="0"/>
              </a:rPr>
              <a:t/>
            </a:r>
            <a:br>
              <a:rPr lang="en-US" sz="3600" dirty="0">
                <a:latin typeface="Berlin Sans FB" pitchFamily="34" charset="0"/>
              </a:rPr>
            </a:br>
            <a:endParaRPr lang="en-US" sz="3600" dirty="0">
              <a:solidFill>
                <a:schemeClr val="tx1"/>
              </a:solidFill>
              <a:latin typeface="Berlin Sans FB" pitchFamily="34" charset="0"/>
              <a:cs typeface="Times" charset="0"/>
            </a:endParaRPr>
          </a:p>
        </p:txBody>
      </p:sp>
      <p:pic>
        <p:nvPicPr>
          <p:cNvPr id="3" name="Picture 2" descr="http://farm8.staticflickr.com/7142/6805871053_6902de20e1.jpg"/>
          <p:cNvPicPr>
            <a:picLocks noChangeAspect="1" noChangeArrowheads="1"/>
          </p:cNvPicPr>
          <p:nvPr/>
        </p:nvPicPr>
        <p:blipFill>
          <a:blip r:embed="rId2"/>
          <a:srcRect/>
          <a:stretch>
            <a:fillRect/>
          </a:stretch>
        </p:blipFill>
        <p:spPr bwMode="auto">
          <a:xfrm>
            <a:off x="3657600" y="190039"/>
            <a:ext cx="5486400" cy="666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257" y="2209800"/>
            <a:ext cx="3650343" cy="4401205"/>
          </a:xfrm>
          <a:prstGeom prst="rect">
            <a:avLst/>
          </a:prstGeom>
        </p:spPr>
        <p:txBody>
          <a:bodyPr wrap="square">
            <a:spAutoFit/>
          </a:bodyPr>
          <a:lstStyle/>
          <a:p>
            <a:pPr marL="457200" lvl="0" indent="-457200">
              <a:buFont typeface="Wingdings" pitchFamily="2" charset="2"/>
              <a:buChar char="§"/>
            </a:pPr>
            <a:r>
              <a:rPr lang="en-US" sz="2800" dirty="0" smtClean="0">
                <a:latin typeface="Berlin Sans FB" pitchFamily="34" charset="0"/>
              </a:rPr>
              <a:t>Crystallized and Fluid</a:t>
            </a:r>
          </a:p>
          <a:p>
            <a:pPr lvl="0"/>
            <a:r>
              <a:rPr lang="en-US" sz="2800" dirty="0">
                <a:latin typeface="Berlin Sans FB" pitchFamily="34" charset="0"/>
              </a:rPr>
              <a:t>	</a:t>
            </a:r>
            <a:r>
              <a:rPr lang="en-US" sz="2800" dirty="0" smtClean="0">
                <a:latin typeface="Berlin Sans FB" pitchFamily="34" charset="0"/>
              </a:rPr>
              <a:t>Intelligence</a:t>
            </a:r>
          </a:p>
          <a:p>
            <a:pPr marL="457200" lvl="0" indent="-457200">
              <a:buFont typeface="Wingdings" pitchFamily="2" charset="2"/>
              <a:buChar char="§"/>
            </a:pPr>
            <a:r>
              <a:rPr lang="en-US" sz="2800" dirty="0" smtClean="0">
                <a:latin typeface="Berlin Sans FB" pitchFamily="34" charset="0"/>
              </a:rPr>
              <a:t>General </a:t>
            </a:r>
            <a:r>
              <a:rPr lang="en-US" sz="2800" dirty="0">
                <a:latin typeface="Berlin Sans FB" pitchFamily="34" charset="0"/>
              </a:rPr>
              <a:t>intelligence</a:t>
            </a:r>
          </a:p>
          <a:p>
            <a:pPr marL="457200" lvl="0" indent="-457200">
              <a:buFont typeface="Wingdings" pitchFamily="2" charset="2"/>
              <a:buChar char="§"/>
            </a:pPr>
            <a:r>
              <a:rPr lang="en-US" sz="2800" dirty="0" smtClean="0">
                <a:latin typeface="Berlin Sans FB" pitchFamily="34" charset="0"/>
              </a:rPr>
              <a:t>Multiple intelligences</a:t>
            </a:r>
            <a:endParaRPr lang="en-US" sz="2800" dirty="0">
              <a:latin typeface="Berlin Sans FB" pitchFamily="34" charset="0"/>
            </a:endParaRPr>
          </a:p>
          <a:p>
            <a:pPr marL="457200" lvl="0" indent="-457200">
              <a:buFont typeface="Wingdings" pitchFamily="2" charset="2"/>
              <a:buChar char="§"/>
            </a:pPr>
            <a:r>
              <a:rPr lang="en-US" sz="2800" dirty="0" smtClean="0">
                <a:latin typeface="Berlin Sans FB" pitchFamily="34" charset="0"/>
              </a:rPr>
              <a:t>Sternberg’s </a:t>
            </a:r>
            <a:r>
              <a:rPr lang="en-US" sz="2800" dirty="0" err="1" smtClean="0">
                <a:latin typeface="Berlin Sans FB" pitchFamily="34" charset="0"/>
              </a:rPr>
              <a:t>Triarchic</a:t>
            </a:r>
            <a:r>
              <a:rPr lang="en-US" sz="2800" dirty="0" smtClean="0">
                <a:latin typeface="Berlin Sans FB" pitchFamily="34" charset="0"/>
              </a:rPr>
              <a:t>   </a:t>
            </a:r>
          </a:p>
          <a:p>
            <a:pPr lvl="0"/>
            <a:r>
              <a:rPr lang="en-US" sz="2800" dirty="0">
                <a:latin typeface="Berlin Sans FB" pitchFamily="34" charset="0"/>
              </a:rPr>
              <a:t> </a:t>
            </a:r>
            <a:r>
              <a:rPr lang="en-US" sz="2800" dirty="0" smtClean="0">
                <a:latin typeface="Berlin Sans FB" pitchFamily="34" charset="0"/>
              </a:rPr>
              <a:t>          Theory </a:t>
            </a:r>
            <a:endParaRPr lang="en-US" sz="2800" dirty="0">
              <a:latin typeface="Berlin Sans FB" pitchFamily="34" charset="0"/>
            </a:endParaRPr>
          </a:p>
          <a:p>
            <a:pPr marL="457200" lvl="0" indent="-457200">
              <a:buFont typeface="Wingdings" pitchFamily="2" charset="2"/>
              <a:buChar char="§"/>
            </a:pPr>
            <a:r>
              <a:rPr lang="en-US" sz="2800" dirty="0" smtClean="0">
                <a:latin typeface="Berlin Sans FB" pitchFamily="34" charset="0"/>
              </a:rPr>
              <a:t>Emotional </a:t>
            </a:r>
            <a:r>
              <a:rPr lang="en-US" sz="2800" dirty="0">
                <a:latin typeface="Berlin Sans FB" pitchFamily="34" charset="0"/>
              </a:rPr>
              <a:t>intelligence</a:t>
            </a:r>
          </a:p>
        </p:txBody>
      </p:sp>
    </p:spTree>
    <p:extLst>
      <p:ext uri="{BB962C8B-B14F-4D97-AF65-F5344CB8AC3E}">
        <p14:creationId xmlns:p14="http://schemas.microsoft.com/office/powerpoint/2010/main" val="51591148"/>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7826" name="Rectangle 2"/>
          <p:cNvSpPr>
            <a:spLocks noGrp="1" noChangeArrowheads="1"/>
          </p:cNvSpPr>
          <p:nvPr>
            <p:ph type="title"/>
          </p:nvPr>
        </p:nvSpPr>
        <p:spPr>
          <a:xfrm>
            <a:off x="671513" y="290513"/>
            <a:ext cx="7772400" cy="1143000"/>
          </a:xfrm>
        </p:spPr>
        <p:txBody>
          <a:bodyPr/>
          <a:lstStyle/>
          <a:p>
            <a:r>
              <a:rPr lang="en-US" sz="4000" dirty="0">
                <a:latin typeface="Berlin Sans FB" pitchFamily="34" charset="0"/>
              </a:rPr>
              <a:t>Intelligence</a:t>
            </a:r>
          </a:p>
        </p:txBody>
      </p:sp>
      <p:sp>
        <p:nvSpPr>
          <p:cNvPr id="1357827" name="Rectangle 3"/>
          <p:cNvSpPr>
            <a:spLocks noChangeArrowheads="1"/>
          </p:cNvSpPr>
          <p:nvPr/>
        </p:nvSpPr>
        <p:spPr bwMode="auto">
          <a:xfrm>
            <a:off x="671513" y="1600200"/>
            <a:ext cx="77724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Do we have an inborn general mental capacity (intelligence) and can we quantify this capacity as a meaningful number?</a:t>
            </a:r>
          </a:p>
        </p:txBody>
      </p:sp>
    </p:spTree>
    <p:extLst>
      <p:ext uri="{BB962C8B-B14F-4D97-AF65-F5344CB8AC3E}">
        <p14:creationId xmlns:p14="http://schemas.microsoft.com/office/powerpoint/2010/main" val="717447561"/>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8" name="Rectangle 2"/>
          <p:cNvSpPr>
            <a:spLocks noGrp="1" noChangeArrowheads="1"/>
          </p:cNvSpPr>
          <p:nvPr>
            <p:ph type="title"/>
          </p:nvPr>
        </p:nvSpPr>
        <p:spPr>
          <a:xfrm>
            <a:off x="685800" y="261938"/>
            <a:ext cx="7772400" cy="1143000"/>
          </a:xfrm>
        </p:spPr>
        <p:txBody>
          <a:bodyPr/>
          <a:lstStyle/>
          <a:p>
            <a:r>
              <a:rPr lang="en-US" altLang="en-US" sz="4000" dirty="0">
                <a:solidFill>
                  <a:schemeClr val="tx1"/>
                </a:solidFill>
                <a:latin typeface="Berlin Sans FB" pitchFamily="34" charset="0"/>
              </a:rPr>
              <a:t>Biological Predispositions</a:t>
            </a:r>
            <a:endParaRPr lang="en-US" sz="4000" dirty="0">
              <a:solidFill>
                <a:schemeClr val="tx1"/>
              </a:solidFill>
              <a:latin typeface="Berlin Sans FB" pitchFamily="34" charset="0"/>
            </a:endParaRPr>
          </a:p>
        </p:txBody>
      </p:sp>
      <p:pic>
        <p:nvPicPr>
          <p:cNvPr id="987139" name="Picture 3" descr="12673_MyersPsy8e_8UN07"/>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6747058" y="2767012"/>
            <a:ext cx="1722072" cy="2185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87140" name="Text Box 4"/>
          <p:cNvSpPr txBox="1">
            <a:spLocks noChangeArrowheads="1"/>
          </p:cNvSpPr>
          <p:nvPr/>
        </p:nvSpPr>
        <p:spPr bwMode="auto">
          <a:xfrm>
            <a:off x="6898605" y="4953000"/>
            <a:ext cx="141897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latin typeface="Berlin Sans FB" pitchFamily="34" charset="0"/>
              </a:rPr>
              <a:t>John Garcia</a:t>
            </a:r>
          </a:p>
        </p:txBody>
      </p:sp>
      <p:sp>
        <p:nvSpPr>
          <p:cNvPr id="987141" name="Text Box 5"/>
          <p:cNvSpPr txBox="1">
            <a:spLocks noChangeArrowheads="1"/>
          </p:cNvSpPr>
          <p:nvPr/>
        </p:nvSpPr>
        <p:spPr bwMode="auto">
          <a:xfrm>
            <a:off x="533400" y="3657600"/>
            <a:ext cx="52578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dirty="0">
                <a:solidFill>
                  <a:srgbClr val="FF0000"/>
                </a:solidFill>
                <a:latin typeface="Berlin Sans FB" pitchFamily="34" charset="0"/>
              </a:rPr>
              <a:t>Garcia</a:t>
            </a:r>
            <a:r>
              <a:rPr lang="en-US" sz="2400" dirty="0">
                <a:latin typeface="Berlin Sans FB" pitchFamily="34" charset="0"/>
              </a:rPr>
              <a:t> showed that duration between CS and US can be long (hours) and yet result in conditioning. Biologically adaptive CS (taste) led to conditioning and not others (light or sound). </a:t>
            </a:r>
          </a:p>
        </p:txBody>
      </p:sp>
      <p:pic>
        <p:nvPicPr>
          <p:cNvPr id="987142" name="Picture 6" descr="Garc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98613"/>
            <a:ext cx="5867400" cy="1830387"/>
          </a:xfrm>
          <a:prstGeom prst="rect">
            <a:avLst/>
          </a:prstGeom>
          <a:noFill/>
          <a:extLst>
            <a:ext uri="{909E8E84-426E-40DD-AFC4-6F175D3DCCD1}">
              <a14:hiddenFill xmlns:a14="http://schemas.microsoft.com/office/drawing/2010/main">
                <a:solidFill>
                  <a:srgbClr val="FFFFFF"/>
                </a:solidFill>
              </a14:hiddenFill>
            </a:ext>
          </a:extLst>
        </p:spPr>
      </p:pic>
      <p:sp>
        <p:nvSpPr>
          <p:cNvPr id="987143" name="Text Box 7"/>
          <p:cNvSpPr txBox="1">
            <a:spLocks noChangeArrowheads="1"/>
          </p:cNvSpPr>
          <p:nvPr/>
        </p:nvSpPr>
        <p:spPr bwMode="auto">
          <a:xfrm rot="5400000">
            <a:off x="8096250" y="4171950"/>
            <a:ext cx="1425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a:latin typeface="Berlin Sans FB" pitchFamily="34" charset="0"/>
              </a:rPr>
              <a:t>Courtesy of John Garcia</a:t>
            </a:r>
          </a:p>
        </p:txBody>
      </p:sp>
    </p:spTree>
  </p:cSld>
  <p:clrMapOvr>
    <a:masterClrMapping/>
  </p:clrMapOvr>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9874" name="Rectangle 2"/>
          <p:cNvSpPr>
            <a:spLocks noGrp="1" noChangeArrowheads="1"/>
          </p:cNvSpPr>
          <p:nvPr>
            <p:ph type="title"/>
          </p:nvPr>
        </p:nvSpPr>
        <p:spPr>
          <a:xfrm>
            <a:off x="671513" y="285750"/>
            <a:ext cx="7772400" cy="704850"/>
          </a:xfrm>
        </p:spPr>
        <p:txBody>
          <a:bodyPr/>
          <a:lstStyle/>
          <a:p>
            <a:r>
              <a:rPr lang="en-US" sz="4000" dirty="0">
                <a:latin typeface="Berlin Sans FB" pitchFamily="34" charset="0"/>
              </a:rPr>
              <a:t>What is Intelligence?</a:t>
            </a:r>
          </a:p>
        </p:txBody>
      </p:sp>
      <p:sp>
        <p:nvSpPr>
          <p:cNvPr id="1359875" name="Rectangle 3"/>
          <p:cNvSpPr>
            <a:spLocks noChangeArrowheads="1"/>
          </p:cNvSpPr>
          <p:nvPr/>
        </p:nvSpPr>
        <p:spPr bwMode="auto">
          <a:xfrm>
            <a:off x="0" y="1295400"/>
            <a:ext cx="91440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solidFill>
                  <a:srgbClr val="FF0000"/>
                </a:solidFill>
                <a:latin typeface="Berlin Sans FB" pitchFamily="34" charset="0"/>
              </a:rPr>
              <a:t>Intelligence</a:t>
            </a:r>
            <a:r>
              <a:rPr lang="en-US" sz="2800" dirty="0">
                <a:solidFill>
                  <a:schemeClr val="bg1"/>
                </a:solidFill>
                <a:latin typeface="Berlin Sans FB" pitchFamily="34" charset="0"/>
              </a:rPr>
              <a:t> </a:t>
            </a:r>
            <a:r>
              <a:rPr lang="en-US" sz="2800" dirty="0">
                <a:latin typeface="Berlin Sans FB" pitchFamily="34" charset="0"/>
              </a:rPr>
              <a:t>(in all cultures) is the ability to learn from </a:t>
            </a:r>
            <a:r>
              <a:rPr lang="en-US" sz="2800" dirty="0" smtClean="0">
                <a:latin typeface="Berlin Sans FB" pitchFamily="34" charset="0"/>
              </a:rPr>
              <a:t>	experience</a:t>
            </a:r>
            <a:r>
              <a:rPr lang="en-US" sz="2800" dirty="0">
                <a:latin typeface="Berlin Sans FB" pitchFamily="34" charset="0"/>
              </a:rPr>
              <a:t>, solve problems, and use knowledge to adapt to new situations. </a:t>
            </a:r>
            <a:endParaRPr lang="en-US" sz="2800" dirty="0" smtClean="0">
              <a:latin typeface="Berlin Sans FB" pitchFamily="34" charset="0"/>
            </a:endParaRPr>
          </a:p>
          <a:p>
            <a:pPr algn="ctr">
              <a:spcBef>
                <a:spcPct val="20000"/>
              </a:spcBef>
              <a:buFont typeface="Wingdings" pitchFamily="2" charset="2"/>
              <a:buNone/>
            </a:pPr>
            <a:r>
              <a:rPr lang="en-US" sz="2800" dirty="0" smtClean="0">
                <a:solidFill>
                  <a:srgbClr val="FF0000"/>
                </a:solidFill>
                <a:latin typeface="Berlin Sans FB" pitchFamily="34" charset="0"/>
              </a:rPr>
              <a:t>Crystallized Intelligence</a:t>
            </a:r>
            <a:r>
              <a:rPr lang="en-US" sz="2800" dirty="0" smtClean="0">
                <a:solidFill>
                  <a:schemeClr val="bg1"/>
                </a:solidFill>
                <a:latin typeface="Berlin Sans FB" pitchFamily="34" charset="0"/>
              </a:rPr>
              <a:t> </a:t>
            </a:r>
            <a:r>
              <a:rPr lang="en-US" sz="2800" dirty="0" smtClean="0">
                <a:latin typeface="Berlin Sans FB" pitchFamily="34" charset="0"/>
              </a:rPr>
              <a:t>represents facts and past experiences (does not decline with age)</a:t>
            </a:r>
          </a:p>
          <a:p>
            <a:pPr algn="ctr">
              <a:spcBef>
                <a:spcPct val="20000"/>
              </a:spcBef>
              <a:buFont typeface="Wingdings" pitchFamily="2" charset="2"/>
              <a:buNone/>
            </a:pPr>
            <a:r>
              <a:rPr lang="en-US" sz="2800" dirty="0" smtClean="0">
                <a:solidFill>
                  <a:srgbClr val="FF0000"/>
                </a:solidFill>
                <a:latin typeface="Berlin Sans FB" pitchFamily="34" charset="0"/>
              </a:rPr>
              <a:t>Fluid intelligence </a:t>
            </a:r>
            <a:r>
              <a:rPr lang="en-US" sz="2800" dirty="0" smtClean="0">
                <a:latin typeface="Berlin Sans FB" pitchFamily="34" charset="0"/>
              </a:rPr>
              <a:t>represents the ability to learn new 	procedures, behaviors (does decline with age)</a:t>
            </a:r>
            <a:endParaRPr lang="en-US" sz="2800" dirty="0">
              <a:latin typeface="Berlin Sans FB" pitchFamily="34" charset="0"/>
            </a:endParaRPr>
          </a:p>
        </p:txBody>
      </p:sp>
      <p:sp>
        <p:nvSpPr>
          <p:cNvPr id="1359876" name="Rectangle 4"/>
          <p:cNvSpPr>
            <a:spLocks noChangeArrowheads="1"/>
          </p:cNvSpPr>
          <p:nvPr/>
        </p:nvSpPr>
        <p:spPr bwMode="auto">
          <a:xfrm>
            <a:off x="914400" y="5201453"/>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In research studies, </a:t>
            </a:r>
            <a:r>
              <a:rPr lang="en-US" sz="2800" i="1" dirty="0">
                <a:latin typeface="Berlin Sans FB" pitchFamily="34" charset="0"/>
              </a:rPr>
              <a:t>intelligence</a:t>
            </a:r>
            <a:r>
              <a:rPr lang="en-US" sz="2800" dirty="0">
                <a:latin typeface="Berlin Sans FB" pitchFamily="34" charset="0"/>
              </a:rPr>
              <a:t> is whatever the intelligence tests measure </a:t>
            </a:r>
            <a:r>
              <a:rPr lang="en-US" sz="2800" dirty="0" smtClean="0">
                <a:latin typeface="Berlin Sans FB" pitchFamily="34" charset="0"/>
              </a:rPr>
              <a:t>…</a:t>
            </a:r>
            <a:endParaRPr lang="en-US" sz="2800" dirty="0">
              <a:latin typeface="Berlin Sans FB" pitchFamily="34" charset="0"/>
            </a:endParaRPr>
          </a:p>
        </p:txBody>
      </p:sp>
      <p:sp>
        <p:nvSpPr>
          <p:cNvPr id="2" name="TextBox 1"/>
          <p:cNvSpPr txBox="1"/>
          <p:nvPr/>
        </p:nvSpPr>
        <p:spPr>
          <a:xfrm>
            <a:off x="3886200" y="6115853"/>
            <a:ext cx="5105400" cy="954107"/>
          </a:xfrm>
          <a:prstGeom prst="rect">
            <a:avLst/>
          </a:prstGeom>
          <a:noFill/>
        </p:spPr>
        <p:txBody>
          <a:bodyPr wrap="square" rtlCol="0">
            <a:spAutoFit/>
          </a:bodyPr>
          <a:lstStyle/>
          <a:p>
            <a:r>
              <a:rPr lang="en-US" sz="2800" dirty="0">
                <a:latin typeface="Berlin Sans FB" pitchFamily="34" charset="0"/>
              </a:rPr>
              <a:t>which tends to be school smarts.</a:t>
            </a:r>
          </a:p>
          <a:p>
            <a:endParaRPr lang="en-US" sz="2800" dirty="0">
              <a:latin typeface="Berlin Sans FB" pitchFamily="34" charset="0"/>
            </a:endParaRPr>
          </a:p>
        </p:txBody>
      </p:sp>
    </p:spTree>
    <p:extLst>
      <p:ext uri="{BB962C8B-B14F-4D97-AF65-F5344CB8AC3E}">
        <p14:creationId xmlns:p14="http://schemas.microsoft.com/office/powerpoint/2010/main" val="37912908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98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598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5987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22" name="Rectangle 2"/>
          <p:cNvSpPr>
            <a:spLocks noGrp="1" noChangeArrowheads="1"/>
          </p:cNvSpPr>
          <p:nvPr>
            <p:ph type="title"/>
          </p:nvPr>
        </p:nvSpPr>
        <p:spPr>
          <a:xfrm>
            <a:off x="671513" y="285750"/>
            <a:ext cx="7772400" cy="1143000"/>
          </a:xfrm>
        </p:spPr>
        <p:txBody>
          <a:bodyPr/>
          <a:lstStyle/>
          <a:p>
            <a:r>
              <a:rPr lang="en-US" sz="4000" dirty="0">
                <a:latin typeface="Berlin Sans FB" pitchFamily="34" charset="0"/>
              </a:rPr>
              <a:t>Conceptual Difficulties</a:t>
            </a:r>
          </a:p>
        </p:txBody>
      </p:sp>
      <p:sp>
        <p:nvSpPr>
          <p:cNvPr id="1361923" name="Rectangle 3"/>
          <p:cNvSpPr>
            <a:spLocks noChangeArrowheads="1"/>
          </p:cNvSpPr>
          <p:nvPr/>
        </p:nvSpPr>
        <p:spPr bwMode="auto">
          <a:xfrm>
            <a:off x="671513" y="16002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Psychologists believe that intelligence is a concept and not a “thing.”</a:t>
            </a:r>
          </a:p>
        </p:txBody>
      </p:sp>
      <p:sp>
        <p:nvSpPr>
          <p:cNvPr id="1361924" name="Rectangle 4"/>
          <p:cNvSpPr>
            <a:spLocks noChangeArrowheads="1"/>
          </p:cNvSpPr>
          <p:nvPr/>
        </p:nvSpPr>
        <p:spPr bwMode="auto">
          <a:xfrm>
            <a:off x="685800" y="3429000"/>
            <a:ext cx="77724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When we think of intelligence as a trait (thing) we commit to an error called </a:t>
            </a:r>
            <a:r>
              <a:rPr lang="en-US" sz="2800" i="1" dirty="0">
                <a:solidFill>
                  <a:srgbClr val="FF0000"/>
                </a:solidFill>
                <a:latin typeface="Berlin Sans FB" pitchFamily="34" charset="0"/>
              </a:rPr>
              <a:t>reification</a:t>
            </a:r>
            <a:r>
              <a:rPr lang="en-US" sz="2800" dirty="0">
                <a:solidFill>
                  <a:srgbClr val="FF0000"/>
                </a:solidFill>
                <a:latin typeface="Berlin Sans FB" pitchFamily="34" charset="0"/>
              </a:rPr>
              <a:t> </a:t>
            </a:r>
            <a:r>
              <a:rPr lang="en-US" sz="2800" dirty="0">
                <a:latin typeface="Berlin Sans FB" pitchFamily="34" charset="0"/>
              </a:rPr>
              <a:t>— viewing an abstract immaterial concept as if it were a concrete thing</a:t>
            </a:r>
            <a:r>
              <a:rPr lang="en-US" sz="2800" dirty="0" smtClean="0">
                <a:latin typeface="Berlin Sans FB" pitchFamily="34" charset="0"/>
              </a:rPr>
              <a:t>.</a:t>
            </a:r>
          </a:p>
          <a:p>
            <a:pPr algn="ctr">
              <a:spcBef>
                <a:spcPct val="20000"/>
              </a:spcBef>
              <a:buFont typeface="Wingdings" pitchFamily="2" charset="2"/>
              <a:buNone/>
            </a:pPr>
            <a:endParaRPr lang="en-US" sz="2800" dirty="0">
              <a:latin typeface="Berlin Sans FB" pitchFamily="34" charset="0"/>
            </a:endParaRPr>
          </a:p>
          <a:p>
            <a:pPr algn="ctr">
              <a:spcBef>
                <a:spcPct val="20000"/>
              </a:spcBef>
              <a:buFont typeface="Wingdings" pitchFamily="2" charset="2"/>
              <a:buNone/>
            </a:pPr>
            <a:r>
              <a:rPr lang="en-US" sz="2800" dirty="0" smtClean="0">
                <a:latin typeface="Berlin Sans FB" pitchFamily="34" charset="0"/>
              </a:rPr>
              <a:t>For example: the mind </a:t>
            </a:r>
            <a:r>
              <a:rPr lang="en-US" sz="2800" dirty="0" err="1" smtClean="0">
                <a:latin typeface="Berlin Sans FB" pitchFamily="34" charset="0"/>
              </a:rPr>
              <a:t>vs</a:t>
            </a:r>
            <a:r>
              <a:rPr lang="en-US" sz="2800" dirty="0" smtClean="0">
                <a:latin typeface="Berlin Sans FB" pitchFamily="34" charset="0"/>
              </a:rPr>
              <a:t> the brain</a:t>
            </a:r>
            <a:endParaRPr lang="en-US" sz="2800" dirty="0">
              <a:latin typeface="Berlin Sans FB" pitchFamily="34" charset="0"/>
            </a:endParaRPr>
          </a:p>
        </p:txBody>
      </p:sp>
    </p:spTree>
    <p:extLst>
      <p:ext uri="{BB962C8B-B14F-4D97-AF65-F5344CB8AC3E}">
        <p14:creationId xmlns:p14="http://schemas.microsoft.com/office/powerpoint/2010/main" val="16580332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61924"/>
                                        </p:tgtEl>
                                        <p:attrNameLst>
                                          <p:attrName>style.visibility</p:attrName>
                                        </p:attrNameLst>
                                      </p:cBhvr>
                                      <p:to>
                                        <p:strVal val="visible"/>
                                      </p:to>
                                    </p:set>
                                    <p:animEffect transition="in" filter="dissolve">
                                      <p:cBhvr>
                                        <p:cTn id="7" dur="500"/>
                                        <p:tgtEl>
                                          <p:spTgt spid="136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24" grpId="0"/>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3970" name="Rectangle 2"/>
          <p:cNvSpPr>
            <a:spLocks noGrp="1" noChangeArrowheads="1"/>
          </p:cNvSpPr>
          <p:nvPr>
            <p:ph type="title"/>
          </p:nvPr>
        </p:nvSpPr>
        <p:spPr>
          <a:xfrm>
            <a:off x="671513" y="285750"/>
            <a:ext cx="7772400" cy="1143000"/>
          </a:xfrm>
        </p:spPr>
        <p:txBody>
          <a:bodyPr/>
          <a:lstStyle/>
          <a:p>
            <a:r>
              <a:rPr lang="en-US" sz="3600" dirty="0">
                <a:latin typeface="Berlin Sans FB" pitchFamily="34" charset="0"/>
              </a:rPr>
              <a:t>Controversies about Intelligence</a:t>
            </a:r>
          </a:p>
        </p:txBody>
      </p:sp>
      <p:sp>
        <p:nvSpPr>
          <p:cNvPr id="1363971" name="Rectangle 3"/>
          <p:cNvSpPr>
            <a:spLocks noChangeArrowheads="1"/>
          </p:cNvSpPr>
          <p:nvPr/>
        </p:nvSpPr>
        <p:spPr bwMode="auto">
          <a:xfrm>
            <a:off x="671513" y="1590675"/>
            <a:ext cx="777240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Despite general agreement among psychologists about the nature of intelligence, there are two controversies that remain:</a:t>
            </a:r>
          </a:p>
        </p:txBody>
      </p:sp>
      <p:sp>
        <p:nvSpPr>
          <p:cNvPr id="1363972" name="Rectangle 4"/>
          <p:cNvSpPr>
            <a:spLocks noChangeArrowheads="1"/>
          </p:cNvSpPr>
          <p:nvPr/>
        </p:nvSpPr>
        <p:spPr bwMode="auto">
          <a:xfrm>
            <a:off x="652463" y="3571875"/>
            <a:ext cx="779145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Font typeface="Wingdings" pitchFamily="2" charset="2"/>
              <a:buAutoNum type="arabicPeriod"/>
            </a:pPr>
            <a:r>
              <a:rPr lang="en-US" sz="2800" dirty="0">
                <a:latin typeface="Berlin Sans FB" pitchFamily="34" charset="0"/>
              </a:rPr>
              <a:t>Is intelligence a single overall ability or several specific abilities?</a:t>
            </a:r>
          </a:p>
          <a:p>
            <a:pPr marL="609600" indent="-609600">
              <a:spcBef>
                <a:spcPct val="20000"/>
              </a:spcBef>
              <a:buFont typeface="Wingdings" pitchFamily="2" charset="2"/>
              <a:buAutoNum type="arabicPeriod"/>
            </a:pPr>
            <a:r>
              <a:rPr lang="en-US" sz="2800" dirty="0">
                <a:latin typeface="Berlin Sans FB" pitchFamily="34" charset="0"/>
              </a:rPr>
              <a:t>With modern neuroscience techniques can we locate and measure intelligence within the brain?</a:t>
            </a:r>
          </a:p>
        </p:txBody>
      </p:sp>
    </p:spTree>
    <p:extLst>
      <p:ext uri="{BB962C8B-B14F-4D97-AF65-F5344CB8AC3E}">
        <p14:creationId xmlns:p14="http://schemas.microsoft.com/office/powerpoint/2010/main" val="34665477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39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6397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6018" name="Rectangle 2"/>
          <p:cNvSpPr>
            <a:spLocks noGrp="1" noChangeArrowheads="1"/>
          </p:cNvSpPr>
          <p:nvPr>
            <p:ph type="title"/>
          </p:nvPr>
        </p:nvSpPr>
        <p:spPr>
          <a:xfrm>
            <a:off x="671513" y="285750"/>
            <a:ext cx="7772400" cy="1143000"/>
          </a:xfrm>
        </p:spPr>
        <p:txBody>
          <a:bodyPr/>
          <a:lstStyle/>
          <a:p>
            <a:r>
              <a:rPr lang="en-US" sz="3600" dirty="0">
                <a:latin typeface="Berlin Sans FB" pitchFamily="34" charset="0"/>
              </a:rPr>
              <a:t>Intelligence: Ability or Abilities?</a:t>
            </a:r>
          </a:p>
        </p:txBody>
      </p:sp>
      <p:sp>
        <p:nvSpPr>
          <p:cNvPr id="1366019" name="Rectangle 3"/>
          <p:cNvSpPr>
            <a:spLocks noChangeArrowheads="1"/>
          </p:cNvSpPr>
          <p:nvPr/>
        </p:nvSpPr>
        <p:spPr bwMode="auto">
          <a:xfrm>
            <a:off x="671513" y="1590675"/>
            <a:ext cx="777240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Have you ever thought that since people’s mental abilities are too diverse — labeling them with one word </a:t>
            </a:r>
            <a:r>
              <a:rPr lang="en-US" sz="2800" i="1" dirty="0">
                <a:latin typeface="Berlin Sans FB" pitchFamily="34" charset="0"/>
              </a:rPr>
              <a:t>intelligence</a:t>
            </a:r>
            <a:r>
              <a:rPr lang="en-US" sz="2800" dirty="0">
                <a:latin typeface="Berlin Sans FB" pitchFamily="34" charset="0"/>
              </a:rPr>
              <a:t> may not be justified?</a:t>
            </a:r>
          </a:p>
        </p:txBody>
      </p:sp>
      <p:sp>
        <p:nvSpPr>
          <p:cNvPr id="1366020" name="Rectangle 4"/>
          <p:cNvSpPr>
            <a:spLocks noChangeArrowheads="1"/>
          </p:cNvSpPr>
          <p:nvPr/>
        </p:nvSpPr>
        <p:spPr bwMode="auto">
          <a:xfrm>
            <a:off x="652463" y="3571875"/>
            <a:ext cx="779145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So you may speculate that diverse abilities may represent different kinds of intelligences. How can you test this idea?</a:t>
            </a:r>
          </a:p>
        </p:txBody>
      </p:sp>
    </p:spTree>
    <p:extLst>
      <p:ext uri="{BB962C8B-B14F-4D97-AF65-F5344CB8AC3E}">
        <p14:creationId xmlns:p14="http://schemas.microsoft.com/office/powerpoint/2010/main" val="13464615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66020"/>
                                        </p:tgtEl>
                                        <p:attrNameLst>
                                          <p:attrName>style.visibility</p:attrName>
                                        </p:attrNameLst>
                                      </p:cBhvr>
                                      <p:to>
                                        <p:strVal val="visible"/>
                                      </p:to>
                                    </p:set>
                                    <p:animEffect transition="in" filter="dissolve">
                                      <p:cBhvr>
                                        <p:cTn id="7" dur="500"/>
                                        <p:tgtEl>
                                          <p:spTgt spid="1366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20" grpId="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0114" name="Rectangle 2"/>
          <p:cNvSpPr>
            <a:spLocks noGrp="1" noChangeArrowheads="1"/>
          </p:cNvSpPr>
          <p:nvPr>
            <p:ph type="title"/>
          </p:nvPr>
        </p:nvSpPr>
        <p:spPr>
          <a:xfrm>
            <a:off x="671513" y="285750"/>
            <a:ext cx="7772400" cy="1143000"/>
          </a:xfrm>
        </p:spPr>
        <p:txBody>
          <a:bodyPr/>
          <a:lstStyle/>
          <a:p>
            <a:r>
              <a:rPr lang="en-US" sz="4000" dirty="0">
                <a:latin typeface="Berlin Sans FB" pitchFamily="34" charset="0"/>
              </a:rPr>
              <a:t>General Intelligence</a:t>
            </a:r>
          </a:p>
        </p:txBody>
      </p:sp>
      <p:sp>
        <p:nvSpPr>
          <p:cNvPr id="1370115" name="Rectangle 3"/>
          <p:cNvSpPr>
            <a:spLocks noChangeArrowheads="1"/>
          </p:cNvSpPr>
          <p:nvPr/>
        </p:nvSpPr>
        <p:spPr bwMode="auto">
          <a:xfrm>
            <a:off x="671513" y="1600200"/>
            <a:ext cx="77724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Spearman proposed that </a:t>
            </a:r>
            <a:r>
              <a:rPr lang="en-US" sz="2800" i="1" dirty="0">
                <a:solidFill>
                  <a:srgbClr val="FF0000"/>
                </a:solidFill>
                <a:latin typeface="Berlin Sans FB" pitchFamily="34" charset="0"/>
              </a:rPr>
              <a:t>general intelligence (g),</a:t>
            </a:r>
            <a:r>
              <a:rPr lang="en-US" sz="2800" dirty="0">
                <a:solidFill>
                  <a:schemeClr val="bg1"/>
                </a:solidFill>
                <a:latin typeface="Berlin Sans FB" pitchFamily="34" charset="0"/>
              </a:rPr>
              <a:t> </a:t>
            </a:r>
            <a:r>
              <a:rPr lang="en-US" sz="2800" dirty="0">
                <a:latin typeface="Berlin Sans FB" pitchFamily="34" charset="0"/>
              </a:rPr>
              <a:t>is linked to many clusters that can be analyzed by factor analysis</a:t>
            </a:r>
            <a:r>
              <a:rPr lang="en-US" sz="2800" dirty="0" smtClean="0">
                <a:latin typeface="Berlin Sans FB" pitchFamily="34" charset="0"/>
              </a:rPr>
              <a:t>.</a:t>
            </a:r>
          </a:p>
          <a:p>
            <a:pPr algn="ctr">
              <a:spcBef>
                <a:spcPct val="20000"/>
              </a:spcBef>
              <a:buFont typeface="Wingdings" pitchFamily="2" charset="2"/>
              <a:buNone/>
            </a:pPr>
            <a:r>
              <a:rPr lang="en-US" sz="2800" dirty="0" smtClean="0">
                <a:solidFill>
                  <a:srgbClr val="FF0000"/>
                </a:solidFill>
                <a:latin typeface="Berlin Sans FB" pitchFamily="34" charset="0"/>
              </a:rPr>
              <a:t>“G FACTOR”</a:t>
            </a:r>
            <a:endParaRPr lang="en-US" sz="2800" dirty="0">
              <a:solidFill>
                <a:srgbClr val="FF0000"/>
              </a:solidFill>
              <a:latin typeface="Berlin Sans FB" pitchFamily="34" charset="0"/>
            </a:endParaRPr>
          </a:p>
        </p:txBody>
      </p:sp>
      <p:sp>
        <p:nvSpPr>
          <p:cNvPr id="1370116" name="Rectangle 4"/>
          <p:cNvSpPr>
            <a:spLocks noChangeArrowheads="1"/>
          </p:cNvSpPr>
          <p:nvPr/>
        </p:nvSpPr>
        <p:spPr bwMode="auto">
          <a:xfrm>
            <a:off x="652463" y="4038600"/>
            <a:ext cx="779145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For example, people who do well on vocabulary do well on paragraph comprehension, a cluster that helps define verbal intelligence. </a:t>
            </a:r>
          </a:p>
        </p:txBody>
      </p:sp>
    </p:spTree>
    <p:extLst>
      <p:ext uri="{BB962C8B-B14F-4D97-AF65-F5344CB8AC3E}">
        <p14:creationId xmlns:p14="http://schemas.microsoft.com/office/powerpoint/2010/main" val="28271234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70116"/>
                                        </p:tgtEl>
                                        <p:attrNameLst>
                                          <p:attrName>style.visibility</p:attrName>
                                        </p:attrNameLst>
                                      </p:cBhvr>
                                      <p:to>
                                        <p:strVal val="visible"/>
                                      </p:to>
                                    </p:set>
                                    <p:animEffect transition="in" filter="dissolve">
                                      <p:cBhvr>
                                        <p:cTn id="7" dur="500"/>
                                        <p:tgtEl>
                                          <p:spTgt spid="1370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0116" grpId="0"/>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62" name="Rectangle 2"/>
          <p:cNvSpPr>
            <a:spLocks noGrp="1" noChangeArrowheads="1"/>
          </p:cNvSpPr>
          <p:nvPr>
            <p:ph type="title"/>
          </p:nvPr>
        </p:nvSpPr>
        <p:spPr>
          <a:xfrm>
            <a:off x="671513" y="285750"/>
            <a:ext cx="7772400" cy="1143000"/>
          </a:xfrm>
        </p:spPr>
        <p:txBody>
          <a:bodyPr/>
          <a:lstStyle/>
          <a:p>
            <a:r>
              <a:rPr lang="en-US" sz="4000" dirty="0">
                <a:latin typeface="Berlin Sans FB" pitchFamily="34" charset="0"/>
              </a:rPr>
              <a:t>General Intelligence</a:t>
            </a:r>
          </a:p>
        </p:txBody>
      </p:sp>
      <p:sp>
        <p:nvSpPr>
          <p:cNvPr id="1372163" name="Rectangle 3"/>
          <p:cNvSpPr>
            <a:spLocks noChangeArrowheads="1"/>
          </p:cNvSpPr>
          <p:nvPr/>
        </p:nvSpPr>
        <p:spPr bwMode="auto">
          <a:xfrm>
            <a:off x="669131" y="1428750"/>
            <a:ext cx="7772400"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L. L. </a:t>
            </a:r>
            <a:r>
              <a:rPr lang="en-US" sz="2800" dirty="0" err="1">
                <a:latin typeface="Berlin Sans FB" pitchFamily="34" charset="0"/>
              </a:rPr>
              <a:t>Thurstone</a:t>
            </a:r>
            <a:r>
              <a:rPr lang="en-US" sz="2800" dirty="0">
                <a:latin typeface="Berlin Sans FB" pitchFamily="34" charset="0"/>
              </a:rPr>
              <a:t>, a critic of Spearman, analyzed his subjects NOT on a single scale of general intelligence, but on seven clusters of </a:t>
            </a:r>
            <a:r>
              <a:rPr lang="en-US" sz="2800" i="1" dirty="0">
                <a:latin typeface="Berlin Sans FB" pitchFamily="34" charset="0"/>
              </a:rPr>
              <a:t>primary mental abilities </a:t>
            </a:r>
            <a:r>
              <a:rPr lang="en-US" sz="2800" dirty="0">
                <a:latin typeface="Berlin Sans FB" pitchFamily="34" charset="0"/>
              </a:rPr>
              <a:t>including:</a:t>
            </a:r>
          </a:p>
        </p:txBody>
      </p:sp>
      <p:sp>
        <p:nvSpPr>
          <p:cNvPr id="1372164" name="Rectangle 4"/>
          <p:cNvSpPr>
            <a:spLocks noChangeArrowheads="1"/>
          </p:cNvSpPr>
          <p:nvPr/>
        </p:nvSpPr>
        <p:spPr bwMode="auto">
          <a:xfrm>
            <a:off x="2590800" y="3362325"/>
            <a:ext cx="4148137"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Font typeface="Wingdings" pitchFamily="2" charset="2"/>
              <a:buAutoNum type="arabicPeriod"/>
            </a:pPr>
            <a:r>
              <a:rPr lang="en-US" sz="2400" dirty="0">
                <a:latin typeface="Berlin Sans FB" pitchFamily="34" charset="0"/>
              </a:rPr>
              <a:t>Word Fluency</a:t>
            </a:r>
          </a:p>
          <a:p>
            <a:pPr marL="609600" indent="-609600">
              <a:spcBef>
                <a:spcPct val="20000"/>
              </a:spcBef>
              <a:buFont typeface="Wingdings" pitchFamily="2" charset="2"/>
              <a:buAutoNum type="arabicPeriod"/>
            </a:pPr>
            <a:r>
              <a:rPr lang="en-US" sz="2400" dirty="0">
                <a:latin typeface="Berlin Sans FB" pitchFamily="34" charset="0"/>
              </a:rPr>
              <a:t>Verbal Comprehension</a:t>
            </a:r>
          </a:p>
          <a:p>
            <a:pPr marL="609600" indent="-609600">
              <a:spcBef>
                <a:spcPct val="20000"/>
              </a:spcBef>
              <a:buFont typeface="Wingdings" pitchFamily="2" charset="2"/>
              <a:buAutoNum type="arabicPeriod"/>
            </a:pPr>
            <a:r>
              <a:rPr lang="en-US" sz="2400" dirty="0">
                <a:latin typeface="Berlin Sans FB" pitchFamily="34" charset="0"/>
              </a:rPr>
              <a:t>Spatial Ability</a:t>
            </a:r>
          </a:p>
          <a:p>
            <a:pPr marL="609600" indent="-609600">
              <a:spcBef>
                <a:spcPct val="20000"/>
              </a:spcBef>
              <a:buFont typeface="Wingdings" pitchFamily="2" charset="2"/>
              <a:buAutoNum type="arabicPeriod"/>
            </a:pPr>
            <a:r>
              <a:rPr lang="en-US" sz="2400" dirty="0">
                <a:latin typeface="Berlin Sans FB" pitchFamily="34" charset="0"/>
              </a:rPr>
              <a:t>Perceptual Speed</a:t>
            </a:r>
          </a:p>
          <a:p>
            <a:pPr marL="609600" indent="-609600">
              <a:spcBef>
                <a:spcPct val="20000"/>
              </a:spcBef>
              <a:buFont typeface="Wingdings" pitchFamily="2" charset="2"/>
              <a:buAutoNum type="arabicPeriod"/>
            </a:pPr>
            <a:r>
              <a:rPr lang="en-US" sz="2400" dirty="0">
                <a:latin typeface="Berlin Sans FB" pitchFamily="34" charset="0"/>
              </a:rPr>
              <a:t>Numerical Ability</a:t>
            </a:r>
          </a:p>
          <a:p>
            <a:pPr marL="609600" indent="-609600">
              <a:spcBef>
                <a:spcPct val="20000"/>
              </a:spcBef>
              <a:buFont typeface="Wingdings" pitchFamily="2" charset="2"/>
              <a:buAutoNum type="arabicPeriod"/>
            </a:pPr>
            <a:r>
              <a:rPr lang="en-US" sz="2400" dirty="0">
                <a:latin typeface="Berlin Sans FB" pitchFamily="34" charset="0"/>
              </a:rPr>
              <a:t>Inductive Reasoning</a:t>
            </a:r>
          </a:p>
          <a:p>
            <a:pPr marL="609600" indent="-609600">
              <a:spcBef>
                <a:spcPct val="20000"/>
              </a:spcBef>
              <a:buFont typeface="Wingdings" pitchFamily="2" charset="2"/>
              <a:buAutoNum type="arabicPeriod"/>
            </a:pPr>
            <a:r>
              <a:rPr lang="en-US" sz="2400" dirty="0">
                <a:latin typeface="Berlin Sans FB" pitchFamily="34" charset="0"/>
              </a:rPr>
              <a:t>Memory</a:t>
            </a:r>
          </a:p>
        </p:txBody>
      </p:sp>
    </p:spTree>
    <p:extLst>
      <p:ext uri="{BB962C8B-B14F-4D97-AF65-F5344CB8AC3E}">
        <p14:creationId xmlns:p14="http://schemas.microsoft.com/office/powerpoint/2010/main" val="3424481365"/>
      </p:ext>
    </p:extLst>
  </p:cSld>
  <p:clrMapOvr>
    <a:masterClrMapping/>
  </p:clrMapOvr>
  <p:transition/>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4210" name="Rectangle 2"/>
          <p:cNvSpPr>
            <a:spLocks noGrp="1" noChangeArrowheads="1"/>
          </p:cNvSpPr>
          <p:nvPr>
            <p:ph type="title"/>
          </p:nvPr>
        </p:nvSpPr>
        <p:spPr>
          <a:xfrm>
            <a:off x="671513" y="285750"/>
            <a:ext cx="7772400" cy="1143000"/>
          </a:xfrm>
        </p:spPr>
        <p:txBody>
          <a:bodyPr/>
          <a:lstStyle/>
          <a:p>
            <a:r>
              <a:rPr lang="en-US" sz="4000" dirty="0">
                <a:latin typeface="Berlin Sans FB" pitchFamily="34" charset="0"/>
              </a:rPr>
              <a:t>General Intelligence</a:t>
            </a:r>
          </a:p>
        </p:txBody>
      </p:sp>
      <p:sp>
        <p:nvSpPr>
          <p:cNvPr id="1374211" name="Rectangle 3"/>
          <p:cNvSpPr>
            <a:spLocks noChangeArrowheads="1"/>
          </p:cNvSpPr>
          <p:nvPr/>
        </p:nvSpPr>
        <p:spPr bwMode="auto">
          <a:xfrm>
            <a:off x="671513" y="1600200"/>
            <a:ext cx="7772400"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Later psychologists analyzed </a:t>
            </a:r>
            <a:r>
              <a:rPr lang="en-US" sz="2800" dirty="0" err="1">
                <a:latin typeface="Berlin Sans FB" pitchFamily="34" charset="0"/>
              </a:rPr>
              <a:t>Thurstone’s</a:t>
            </a:r>
            <a:r>
              <a:rPr lang="en-US" sz="2800" dirty="0">
                <a:latin typeface="Berlin Sans FB" pitchFamily="34" charset="0"/>
              </a:rPr>
              <a:t> data and found a weak relationship between these clusters, suggesting some evidence of a </a:t>
            </a:r>
            <a:r>
              <a:rPr lang="en-US" sz="2800" i="1" dirty="0">
                <a:latin typeface="Berlin Sans FB" pitchFamily="34" charset="0"/>
              </a:rPr>
              <a:t>g</a:t>
            </a:r>
            <a:r>
              <a:rPr lang="en-US" sz="2800" dirty="0">
                <a:latin typeface="Berlin Sans FB" pitchFamily="34" charset="0"/>
              </a:rPr>
              <a:t> factor.</a:t>
            </a:r>
          </a:p>
        </p:txBody>
      </p:sp>
    </p:spTree>
    <p:extLst>
      <p:ext uri="{BB962C8B-B14F-4D97-AF65-F5344CB8AC3E}">
        <p14:creationId xmlns:p14="http://schemas.microsoft.com/office/powerpoint/2010/main" val="1581935674"/>
      </p:ext>
    </p:extLst>
  </p:cSld>
  <p:clrMapOvr>
    <a:masterClrMapping/>
  </p:clrMapOvr>
  <p:transition/>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6258" name="Rectangle 2"/>
          <p:cNvSpPr>
            <a:spLocks noGrp="1" noChangeArrowheads="1"/>
          </p:cNvSpPr>
          <p:nvPr>
            <p:ph type="title"/>
          </p:nvPr>
        </p:nvSpPr>
        <p:spPr>
          <a:xfrm>
            <a:off x="671513" y="285750"/>
            <a:ext cx="7772400" cy="1143000"/>
          </a:xfrm>
        </p:spPr>
        <p:txBody>
          <a:bodyPr>
            <a:normAutofit fontScale="90000"/>
          </a:bodyPr>
          <a:lstStyle/>
          <a:p>
            <a:r>
              <a:rPr lang="en-US" sz="3600" dirty="0">
                <a:latin typeface="Berlin Sans FB" pitchFamily="34" charset="0"/>
              </a:rPr>
              <a:t>Contemporary Intelligence Theories</a:t>
            </a:r>
          </a:p>
        </p:txBody>
      </p:sp>
      <p:sp>
        <p:nvSpPr>
          <p:cNvPr id="1376259" name="Rectangle 3"/>
          <p:cNvSpPr>
            <a:spLocks noChangeArrowheads="1"/>
          </p:cNvSpPr>
          <p:nvPr/>
        </p:nvSpPr>
        <p:spPr bwMode="auto">
          <a:xfrm>
            <a:off x="671513" y="1600200"/>
            <a:ext cx="77724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Howard Gardner (1983, 1999) supports </a:t>
            </a:r>
            <a:r>
              <a:rPr lang="en-US" sz="2800" dirty="0" err="1">
                <a:latin typeface="Berlin Sans FB" pitchFamily="34" charset="0"/>
              </a:rPr>
              <a:t>Thurstone’s</a:t>
            </a:r>
            <a:r>
              <a:rPr lang="en-US" sz="2800" dirty="0">
                <a:latin typeface="Berlin Sans FB" pitchFamily="34" charset="0"/>
              </a:rPr>
              <a:t> idea that intelligence comes in multiple forms. Gardner notes that brain damage may diminish one type of ability but not others.</a:t>
            </a:r>
          </a:p>
        </p:txBody>
      </p:sp>
      <p:pic>
        <p:nvPicPr>
          <p:cNvPr id="1376260" name="Picture 4" descr="MyersPsy8e_11UN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5488" y="3810000"/>
            <a:ext cx="5124450" cy="2201863"/>
          </a:xfrm>
          <a:prstGeom prst="rect">
            <a:avLst/>
          </a:prstGeom>
          <a:noFill/>
          <a:extLst>
            <a:ext uri="{909E8E84-426E-40DD-AFC4-6F175D3DCCD1}">
              <a14:hiddenFill xmlns:a14="http://schemas.microsoft.com/office/drawing/2010/main">
                <a:solidFill>
                  <a:srgbClr val="FFFFFF"/>
                </a:solidFill>
              </a14:hiddenFill>
            </a:ext>
          </a:extLst>
        </p:spPr>
      </p:pic>
      <p:sp>
        <p:nvSpPr>
          <p:cNvPr id="1376261" name="Text Box 5"/>
          <p:cNvSpPr txBox="1">
            <a:spLocks noChangeArrowheads="1"/>
          </p:cNvSpPr>
          <p:nvPr/>
        </p:nvSpPr>
        <p:spPr bwMode="auto">
          <a:xfrm>
            <a:off x="2063110" y="6019800"/>
            <a:ext cx="50241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latin typeface="Berlin Sans FB" pitchFamily="34" charset="0"/>
              </a:rPr>
              <a:t>People with </a:t>
            </a:r>
            <a:r>
              <a:rPr lang="en-US" sz="2000" dirty="0">
                <a:solidFill>
                  <a:srgbClr val="0000FF"/>
                </a:solidFill>
                <a:latin typeface="Berlin Sans FB" pitchFamily="34" charset="0"/>
              </a:rPr>
              <a:t>savant syndrome</a:t>
            </a:r>
            <a:r>
              <a:rPr lang="en-US" sz="2000" dirty="0">
                <a:latin typeface="Berlin Sans FB" pitchFamily="34" charset="0"/>
              </a:rPr>
              <a:t> excel in abilities</a:t>
            </a:r>
          </a:p>
          <a:p>
            <a:pPr algn="ctr"/>
            <a:r>
              <a:rPr lang="en-US" sz="2000" dirty="0">
                <a:latin typeface="Berlin Sans FB" pitchFamily="34" charset="0"/>
              </a:rPr>
              <a:t>not related to general intelligence.</a:t>
            </a:r>
          </a:p>
        </p:txBody>
      </p:sp>
    </p:spTree>
    <p:extLst>
      <p:ext uri="{BB962C8B-B14F-4D97-AF65-F5344CB8AC3E}">
        <p14:creationId xmlns:p14="http://schemas.microsoft.com/office/powerpoint/2010/main" val="3095979635"/>
      </p:ext>
    </p:extLst>
  </p:cSld>
  <p:clrMapOvr>
    <a:masterClrMapping/>
  </p:clrMapOvr>
  <p:transition/>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8306" name="Rectangle 2"/>
          <p:cNvSpPr>
            <a:spLocks noGrp="1" noChangeArrowheads="1"/>
          </p:cNvSpPr>
          <p:nvPr>
            <p:ph type="title"/>
          </p:nvPr>
        </p:nvSpPr>
        <p:spPr>
          <a:xfrm>
            <a:off x="669925" y="25400"/>
            <a:ext cx="7772400" cy="1143000"/>
          </a:xfrm>
        </p:spPr>
        <p:txBody>
          <a:bodyPr/>
          <a:lstStyle/>
          <a:p>
            <a:r>
              <a:rPr lang="en-US" sz="4000" dirty="0">
                <a:latin typeface="Berlin Sans FB" pitchFamily="34" charset="0"/>
              </a:rPr>
              <a:t>Howard Gardner</a:t>
            </a:r>
          </a:p>
        </p:txBody>
      </p:sp>
      <p:sp>
        <p:nvSpPr>
          <p:cNvPr id="1378307" name="Rectangle 3"/>
          <p:cNvSpPr>
            <a:spLocks noChangeArrowheads="1"/>
          </p:cNvSpPr>
          <p:nvPr/>
        </p:nvSpPr>
        <p:spPr bwMode="auto">
          <a:xfrm>
            <a:off x="381000" y="1066800"/>
            <a:ext cx="8382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Gardner proposes eight types of intelligences </a:t>
            </a:r>
            <a:endParaRPr lang="en-US" sz="2800" dirty="0" smtClean="0">
              <a:latin typeface="Berlin Sans FB" pitchFamily="34" charset="0"/>
            </a:endParaRPr>
          </a:p>
          <a:p>
            <a:pPr algn="ctr">
              <a:spcBef>
                <a:spcPct val="20000"/>
              </a:spcBef>
              <a:buFont typeface="Wingdings" pitchFamily="2" charset="2"/>
              <a:buNone/>
            </a:pPr>
            <a:r>
              <a:rPr lang="en-US" sz="2800" dirty="0" smtClean="0">
                <a:latin typeface="Berlin Sans FB" pitchFamily="34" charset="0"/>
              </a:rPr>
              <a:t>(“</a:t>
            </a:r>
            <a:r>
              <a:rPr lang="en-US" sz="2800" dirty="0" smtClean="0">
                <a:solidFill>
                  <a:srgbClr val="FF0000"/>
                </a:solidFill>
                <a:latin typeface="Berlin Sans FB" pitchFamily="34" charset="0"/>
              </a:rPr>
              <a:t>Multiple Intelligences</a:t>
            </a:r>
            <a:r>
              <a:rPr lang="en-US" sz="2800" dirty="0" smtClean="0">
                <a:latin typeface="Berlin Sans FB" pitchFamily="34" charset="0"/>
              </a:rPr>
              <a:t>”)and </a:t>
            </a:r>
            <a:r>
              <a:rPr lang="en-US" sz="2800" dirty="0">
                <a:latin typeface="Berlin Sans FB" pitchFamily="34" charset="0"/>
              </a:rPr>
              <a:t>speculates about a ninth one — </a:t>
            </a:r>
            <a:r>
              <a:rPr lang="en-US" sz="2800" i="1" dirty="0">
                <a:latin typeface="Berlin Sans FB" pitchFamily="34" charset="0"/>
              </a:rPr>
              <a:t>existential intelligence — </a:t>
            </a:r>
            <a:r>
              <a:rPr lang="en-US" sz="2800" dirty="0">
                <a:latin typeface="Berlin Sans FB" pitchFamily="34" charset="0"/>
              </a:rPr>
              <a:t>the ability to ponder about question of life, death and existence.</a:t>
            </a:r>
          </a:p>
        </p:txBody>
      </p:sp>
      <p:pic>
        <p:nvPicPr>
          <p:cNvPr id="1378308" name="Picture 4" descr="MyersPsy8e_T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5745" y="3124199"/>
            <a:ext cx="5092510" cy="3712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637001"/>
      </p:ext>
    </p:extLst>
  </p:cSld>
  <p:clrMapOvr>
    <a:masterClrMapping/>
  </p:clrMapOvr>
  <p:transition/>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p:cNvSpPr/>
          <p:nvPr/>
        </p:nvSpPr>
        <p:spPr>
          <a:xfrm>
            <a:off x="1981200" y="2405062"/>
            <a:ext cx="5181600" cy="3886200"/>
          </a:xfrm>
          <a:prstGeom prst="triangle">
            <a:avLst/>
          </a:prstGeom>
          <a:solidFill>
            <a:schemeClr val="accent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0354" name="Rectangle 2"/>
          <p:cNvSpPr>
            <a:spLocks noGrp="1" noChangeArrowheads="1"/>
          </p:cNvSpPr>
          <p:nvPr>
            <p:ph type="title"/>
          </p:nvPr>
        </p:nvSpPr>
        <p:spPr>
          <a:xfrm>
            <a:off x="671513" y="285750"/>
            <a:ext cx="7772400" cy="1143000"/>
          </a:xfrm>
        </p:spPr>
        <p:txBody>
          <a:bodyPr/>
          <a:lstStyle/>
          <a:p>
            <a:r>
              <a:rPr lang="en-US" sz="4000" dirty="0">
                <a:latin typeface="Berlin Sans FB" pitchFamily="34" charset="0"/>
              </a:rPr>
              <a:t>Robert Sternberg</a:t>
            </a:r>
          </a:p>
        </p:txBody>
      </p:sp>
      <p:sp>
        <p:nvSpPr>
          <p:cNvPr id="1380355" name="Rectangle 3"/>
          <p:cNvSpPr>
            <a:spLocks noChangeArrowheads="1"/>
          </p:cNvSpPr>
          <p:nvPr/>
        </p:nvSpPr>
        <p:spPr bwMode="auto">
          <a:xfrm>
            <a:off x="381000" y="1143000"/>
            <a:ext cx="8382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Sternberg (1985, 1999, 2003) also agrees with Gardner, but suggests </a:t>
            </a:r>
            <a:r>
              <a:rPr lang="en-US" sz="2800" u="sng" dirty="0">
                <a:latin typeface="Berlin Sans FB" pitchFamily="34" charset="0"/>
              </a:rPr>
              <a:t>three intelligences</a:t>
            </a:r>
            <a:r>
              <a:rPr lang="en-US" sz="2800" dirty="0">
                <a:latin typeface="Berlin Sans FB" pitchFamily="34" charset="0"/>
              </a:rPr>
              <a:t> rather than eight</a:t>
            </a:r>
            <a:r>
              <a:rPr lang="en-US" sz="2800" dirty="0" smtClean="0">
                <a:latin typeface="Berlin Sans FB" pitchFamily="34" charset="0"/>
              </a:rPr>
              <a:t>.  This is the most widely accepted theory of intelligence today.</a:t>
            </a:r>
          </a:p>
          <a:p>
            <a:pPr algn="ctr">
              <a:spcBef>
                <a:spcPct val="20000"/>
              </a:spcBef>
              <a:buFont typeface="Wingdings" pitchFamily="2" charset="2"/>
              <a:buNone/>
            </a:pPr>
            <a:r>
              <a:rPr lang="en-US" sz="2800" dirty="0" smtClean="0">
                <a:solidFill>
                  <a:srgbClr val="FF0000"/>
                </a:solidFill>
                <a:latin typeface="Berlin Sans FB" pitchFamily="34" charset="0"/>
              </a:rPr>
              <a:t>“</a:t>
            </a:r>
            <a:r>
              <a:rPr lang="en-US" sz="2800" dirty="0" err="1" smtClean="0">
                <a:solidFill>
                  <a:srgbClr val="FF0000"/>
                </a:solidFill>
                <a:latin typeface="Berlin Sans FB" pitchFamily="34" charset="0"/>
              </a:rPr>
              <a:t>Triarchic</a:t>
            </a:r>
            <a:r>
              <a:rPr lang="en-US" sz="2800" dirty="0" smtClean="0">
                <a:solidFill>
                  <a:srgbClr val="FF0000"/>
                </a:solidFill>
                <a:latin typeface="Berlin Sans FB" pitchFamily="34" charset="0"/>
              </a:rPr>
              <a:t>  theory of Intelligence”</a:t>
            </a:r>
            <a:endParaRPr lang="en-US" sz="2800" dirty="0">
              <a:solidFill>
                <a:srgbClr val="FF0000"/>
              </a:solidFill>
              <a:latin typeface="Berlin Sans FB" pitchFamily="34" charset="0"/>
            </a:endParaRPr>
          </a:p>
        </p:txBody>
      </p:sp>
      <p:sp>
        <p:nvSpPr>
          <p:cNvPr id="1380356" name="Rectangle 4"/>
          <p:cNvSpPr>
            <a:spLocks noChangeArrowheads="1"/>
          </p:cNvSpPr>
          <p:nvPr/>
        </p:nvSpPr>
        <p:spPr bwMode="auto">
          <a:xfrm>
            <a:off x="617827" y="3048000"/>
            <a:ext cx="7791450" cy="260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Font typeface="Wingdings" pitchFamily="2" charset="2"/>
              <a:buAutoNum type="arabicPeriod"/>
            </a:pPr>
            <a:r>
              <a:rPr lang="en-US" sz="2800" u="sng" dirty="0">
                <a:latin typeface="Berlin Sans FB" pitchFamily="34" charset="0"/>
              </a:rPr>
              <a:t>Practical Intelligence</a:t>
            </a:r>
            <a:r>
              <a:rPr lang="en-US" sz="2800" dirty="0">
                <a:latin typeface="Berlin Sans FB" pitchFamily="34" charset="0"/>
              </a:rPr>
              <a:t>: Intelligence required for everyday tasks (e.g. street smarts</a:t>
            </a:r>
            <a:r>
              <a:rPr lang="en-US" sz="2800" dirty="0" smtClean="0">
                <a:latin typeface="Berlin Sans FB" pitchFamily="34" charset="0"/>
              </a:rPr>
              <a:t>).</a:t>
            </a:r>
            <a:endParaRPr lang="en-US" sz="2800" u="sng" dirty="0" smtClean="0">
              <a:latin typeface="Berlin Sans FB" pitchFamily="34" charset="0"/>
            </a:endParaRPr>
          </a:p>
          <a:p>
            <a:pPr marL="609600" indent="-609600">
              <a:spcBef>
                <a:spcPct val="20000"/>
              </a:spcBef>
              <a:buFont typeface="Wingdings" pitchFamily="2" charset="2"/>
              <a:buAutoNum type="arabicPeriod"/>
            </a:pPr>
            <a:r>
              <a:rPr lang="en-US" sz="2800" u="sng" dirty="0" smtClean="0">
                <a:latin typeface="Berlin Sans FB" pitchFamily="34" charset="0"/>
              </a:rPr>
              <a:t>Analytical </a:t>
            </a:r>
            <a:r>
              <a:rPr lang="en-US" sz="2800" u="sng" dirty="0">
                <a:latin typeface="Berlin Sans FB" pitchFamily="34" charset="0"/>
              </a:rPr>
              <a:t>Intelligence</a:t>
            </a:r>
            <a:r>
              <a:rPr lang="en-US" sz="2800" dirty="0">
                <a:latin typeface="Berlin Sans FB" pitchFamily="34" charset="0"/>
              </a:rPr>
              <a:t>: Assessed by intelligence tests.</a:t>
            </a:r>
          </a:p>
          <a:p>
            <a:pPr marL="609600" indent="-609600">
              <a:spcBef>
                <a:spcPct val="20000"/>
              </a:spcBef>
              <a:buFont typeface="Wingdings" pitchFamily="2" charset="2"/>
              <a:buAutoNum type="arabicPeriod"/>
            </a:pPr>
            <a:r>
              <a:rPr lang="en-US" sz="2800" u="sng" dirty="0">
                <a:latin typeface="Berlin Sans FB" pitchFamily="34" charset="0"/>
              </a:rPr>
              <a:t>Creative Intelligence</a:t>
            </a:r>
            <a:r>
              <a:rPr lang="en-US" sz="2800" dirty="0">
                <a:latin typeface="Berlin Sans FB" pitchFamily="34" charset="0"/>
              </a:rPr>
              <a:t>: Intelligence that makes us adapt to novel situations, generating novel </a:t>
            </a:r>
            <a:r>
              <a:rPr lang="en-US" sz="2800" dirty="0" smtClean="0">
                <a:latin typeface="Berlin Sans FB" pitchFamily="34" charset="0"/>
              </a:rPr>
              <a:t>ideas.</a:t>
            </a:r>
            <a:endParaRPr lang="en-US" sz="2800" dirty="0">
              <a:latin typeface="Berlin Sans FB" pitchFamily="34" charset="0"/>
            </a:endParaRPr>
          </a:p>
        </p:txBody>
      </p:sp>
    </p:spTree>
    <p:extLst>
      <p:ext uri="{BB962C8B-B14F-4D97-AF65-F5344CB8AC3E}">
        <p14:creationId xmlns:p14="http://schemas.microsoft.com/office/powerpoint/2010/main" val="20667111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80356"/>
                                        </p:tgtEl>
                                        <p:attrNameLst>
                                          <p:attrName>style.visibility</p:attrName>
                                        </p:attrNameLst>
                                      </p:cBhvr>
                                      <p:to>
                                        <p:strVal val="visible"/>
                                      </p:to>
                                    </p:set>
                                    <p:animEffect transition="in" filter="dissolve">
                                      <p:cBhvr>
                                        <p:cTn id="7" dur="500"/>
                                        <p:tgtEl>
                                          <p:spTgt spid="1380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035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6" name="Rectangle 2"/>
          <p:cNvSpPr>
            <a:spLocks noGrp="1" noChangeArrowheads="1"/>
          </p:cNvSpPr>
          <p:nvPr>
            <p:ph type="title"/>
          </p:nvPr>
        </p:nvSpPr>
        <p:spPr>
          <a:xfrm>
            <a:off x="685800" y="271463"/>
            <a:ext cx="7772400" cy="1143000"/>
          </a:xfrm>
        </p:spPr>
        <p:txBody>
          <a:bodyPr/>
          <a:lstStyle/>
          <a:p>
            <a:r>
              <a:rPr lang="en-US" altLang="en-US" sz="4000" dirty="0">
                <a:solidFill>
                  <a:schemeClr val="tx1"/>
                </a:solidFill>
                <a:latin typeface="Berlin Sans FB" pitchFamily="34" charset="0"/>
              </a:rPr>
              <a:t>Biological Predispositions</a:t>
            </a:r>
            <a:endParaRPr lang="en-US" sz="4000" dirty="0">
              <a:solidFill>
                <a:schemeClr val="tx1"/>
              </a:solidFill>
              <a:latin typeface="Berlin Sans FB" pitchFamily="34" charset="0"/>
            </a:endParaRPr>
          </a:p>
        </p:txBody>
      </p:sp>
      <p:sp>
        <p:nvSpPr>
          <p:cNvPr id="989187" name="Text Box 3"/>
          <p:cNvSpPr txBox="1">
            <a:spLocks noChangeArrowheads="1"/>
          </p:cNvSpPr>
          <p:nvPr/>
        </p:nvSpPr>
        <p:spPr bwMode="auto">
          <a:xfrm>
            <a:off x="595313" y="1600200"/>
            <a:ext cx="7924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dirty="0">
                <a:latin typeface="Berlin Sans FB" pitchFamily="34" charset="0"/>
              </a:rPr>
              <a:t>Even humans develop classically conditioned nausea.</a:t>
            </a:r>
          </a:p>
        </p:txBody>
      </p:sp>
      <p:pic>
        <p:nvPicPr>
          <p:cNvPr id="989188" name="Picture 4" descr="12673_MyersPsy8e_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71800"/>
            <a:ext cx="8229600" cy="3292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normAutofit fontScale="90000"/>
          </a:bodyPr>
          <a:lstStyle/>
          <a:p>
            <a:r>
              <a:rPr lang="en-US" altLang="en-US" dirty="0"/>
              <a:t>Sternberg’s Types of Intelligence</a:t>
            </a:r>
          </a:p>
        </p:txBody>
      </p:sp>
      <p:pic>
        <p:nvPicPr>
          <p:cNvPr id="204806" name="Picture 6" descr="Sternberg 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238" y="1296988"/>
            <a:ext cx="5210175" cy="539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154353"/>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0594" name="Rectangle 2"/>
          <p:cNvSpPr>
            <a:spLocks noGrp="1" noChangeArrowheads="1"/>
          </p:cNvSpPr>
          <p:nvPr>
            <p:ph type="title"/>
          </p:nvPr>
        </p:nvSpPr>
        <p:spPr>
          <a:xfrm>
            <a:off x="671513" y="285750"/>
            <a:ext cx="7772400" cy="1143000"/>
          </a:xfrm>
        </p:spPr>
        <p:txBody>
          <a:bodyPr/>
          <a:lstStyle/>
          <a:p>
            <a:r>
              <a:rPr lang="en-US" sz="4000" dirty="0">
                <a:latin typeface="Berlin Sans FB" pitchFamily="34" charset="0"/>
              </a:rPr>
              <a:t>Intelligence and Creativity</a:t>
            </a:r>
          </a:p>
        </p:txBody>
      </p:sp>
      <p:sp>
        <p:nvSpPr>
          <p:cNvPr id="1390595" name="Rectangle 3"/>
          <p:cNvSpPr>
            <a:spLocks noChangeArrowheads="1"/>
          </p:cNvSpPr>
          <p:nvPr/>
        </p:nvSpPr>
        <p:spPr bwMode="auto">
          <a:xfrm>
            <a:off x="381000" y="1600200"/>
            <a:ext cx="8382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Creativity is the ability to produce ideas that are both novel and valuable. It correlates somewhat with intelligence.</a:t>
            </a:r>
          </a:p>
        </p:txBody>
      </p:sp>
      <p:sp>
        <p:nvSpPr>
          <p:cNvPr id="1390596" name="Rectangle 4"/>
          <p:cNvSpPr>
            <a:spLocks noChangeArrowheads="1"/>
          </p:cNvSpPr>
          <p:nvPr/>
        </p:nvSpPr>
        <p:spPr bwMode="auto">
          <a:xfrm>
            <a:off x="666750" y="2971800"/>
            <a:ext cx="779145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Font typeface="Wingdings" pitchFamily="2" charset="2"/>
              <a:buAutoNum type="arabicPeriod"/>
            </a:pPr>
            <a:r>
              <a:rPr lang="en-US" sz="2400" dirty="0">
                <a:solidFill>
                  <a:srgbClr val="FF0000"/>
                </a:solidFill>
                <a:latin typeface="Berlin Sans FB" pitchFamily="34" charset="0"/>
              </a:rPr>
              <a:t>Expertise: </a:t>
            </a:r>
            <a:r>
              <a:rPr lang="en-US" sz="2400" dirty="0">
                <a:latin typeface="Berlin Sans FB" pitchFamily="34" charset="0"/>
              </a:rPr>
              <a:t>A well developed knowledge base.</a:t>
            </a:r>
          </a:p>
          <a:p>
            <a:pPr marL="609600" indent="-609600">
              <a:spcBef>
                <a:spcPct val="20000"/>
              </a:spcBef>
              <a:buFont typeface="Wingdings" pitchFamily="2" charset="2"/>
              <a:buAutoNum type="arabicPeriod"/>
            </a:pPr>
            <a:r>
              <a:rPr lang="en-US" sz="2400" dirty="0">
                <a:solidFill>
                  <a:srgbClr val="FF0000"/>
                </a:solidFill>
                <a:latin typeface="Berlin Sans FB" pitchFamily="34" charset="0"/>
              </a:rPr>
              <a:t>Imaginative Thinking: </a:t>
            </a:r>
            <a:r>
              <a:rPr lang="en-US" sz="2400" dirty="0">
                <a:latin typeface="Berlin Sans FB" pitchFamily="34" charset="0"/>
              </a:rPr>
              <a:t>The ability to see things in novel ways.</a:t>
            </a:r>
          </a:p>
          <a:p>
            <a:pPr marL="609600" indent="-609600">
              <a:spcBef>
                <a:spcPct val="20000"/>
              </a:spcBef>
              <a:buFont typeface="Wingdings" pitchFamily="2" charset="2"/>
              <a:buAutoNum type="arabicPeriod"/>
            </a:pPr>
            <a:r>
              <a:rPr lang="en-US" sz="2400" dirty="0">
                <a:solidFill>
                  <a:srgbClr val="FF0000"/>
                </a:solidFill>
                <a:latin typeface="Berlin Sans FB" pitchFamily="34" charset="0"/>
              </a:rPr>
              <a:t>Adventuresome Personality: </a:t>
            </a:r>
            <a:r>
              <a:rPr lang="en-US" sz="2400" dirty="0">
                <a:latin typeface="Berlin Sans FB" pitchFamily="34" charset="0"/>
              </a:rPr>
              <a:t>Seeks new experiences rather than following the pack.</a:t>
            </a:r>
          </a:p>
          <a:p>
            <a:pPr marL="609600" indent="-609600">
              <a:spcBef>
                <a:spcPct val="20000"/>
              </a:spcBef>
              <a:buFont typeface="Wingdings" pitchFamily="2" charset="2"/>
              <a:buAutoNum type="arabicPeriod"/>
            </a:pPr>
            <a:r>
              <a:rPr lang="en-US" sz="2400" dirty="0">
                <a:solidFill>
                  <a:srgbClr val="FF0000"/>
                </a:solidFill>
                <a:latin typeface="Berlin Sans FB" pitchFamily="34" charset="0"/>
              </a:rPr>
              <a:t>Intrinsic Motivation: </a:t>
            </a:r>
            <a:r>
              <a:rPr lang="en-US" sz="2400" dirty="0">
                <a:latin typeface="Berlin Sans FB" pitchFamily="34" charset="0"/>
              </a:rPr>
              <a:t>Motivated to be creative from within.</a:t>
            </a:r>
          </a:p>
          <a:p>
            <a:pPr marL="609600" indent="-609600">
              <a:spcBef>
                <a:spcPct val="20000"/>
              </a:spcBef>
              <a:buFont typeface="Wingdings" pitchFamily="2" charset="2"/>
              <a:buAutoNum type="arabicPeriod"/>
            </a:pPr>
            <a:r>
              <a:rPr lang="en-US" sz="2400" dirty="0">
                <a:solidFill>
                  <a:srgbClr val="FF0000"/>
                </a:solidFill>
                <a:latin typeface="Berlin Sans FB" pitchFamily="34" charset="0"/>
              </a:rPr>
              <a:t>A Creative Environment: </a:t>
            </a:r>
            <a:r>
              <a:rPr lang="en-US" sz="2400" dirty="0">
                <a:latin typeface="Berlin Sans FB" pitchFamily="34" charset="0"/>
              </a:rPr>
              <a:t>Creativity blooms in creative and supportive environment.</a:t>
            </a:r>
          </a:p>
        </p:txBody>
      </p:sp>
    </p:spTree>
    <p:extLst>
      <p:ext uri="{BB962C8B-B14F-4D97-AF65-F5344CB8AC3E}">
        <p14:creationId xmlns:p14="http://schemas.microsoft.com/office/powerpoint/2010/main" val="38436960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90596"/>
                                        </p:tgtEl>
                                        <p:attrNameLst>
                                          <p:attrName>style.visibility</p:attrName>
                                        </p:attrNameLst>
                                      </p:cBhvr>
                                      <p:to>
                                        <p:strVal val="visible"/>
                                      </p:to>
                                    </p:set>
                                    <p:animEffect transition="in" filter="dissolve">
                                      <p:cBhvr>
                                        <p:cTn id="7" dur="500"/>
                                        <p:tgtEl>
                                          <p:spTgt spid="1390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0596" grpId="0"/>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02" name="Rectangle 2"/>
          <p:cNvSpPr>
            <a:spLocks noGrp="1" noChangeArrowheads="1"/>
          </p:cNvSpPr>
          <p:nvPr>
            <p:ph type="title"/>
          </p:nvPr>
        </p:nvSpPr>
        <p:spPr>
          <a:xfrm>
            <a:off x="671513" y="285750"/>
            <a:ext cx="7772400" cy="1143000"/>
          </a:xfrm>
        </p:spPr>
        <p:txBody>
          <a:bodyPr/>
          <a:lstStyle/>
          <a:p>
            <a:r>
              <a:rPr lang="en-US" sz="4000" dirty="0">
                <a:latin typeface="Berlin Sans FB" pitchFamily="34" charset="0"/>
              </a:rPr>
              <a:t>Theories: Comparison</a:t>
            </a:r>
          </a:p>
        </p:txBody>
      </p:sp>
      <p:pic>
        <p:nvPicPr>
          <p:cNvPr id="1382403" name="Picture 3" descr="MyersPsy8e_T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016011"/>
      </p:ext>
    </p:extLst>
  </p:cSld>
  <p:clrMapOvr>
    <a:masterClrMapping/>
  </p:clrMapOvr>
  <p:transition/>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4450" name="Rectangle 2"/>
          <p:cNvSpPr>
            <a:spLocks noGrp="1" noChangeArrowheads="1"/>
          </p:cNvSpPr>
          <p:nvPr>
            <p:ph type="title"/>
          </p:nvPr>
        </p:nvSpPr>
        <p:spPr>
          <a:xfrm>
            <a:off x="671513" y="285750"/>
            <a:ext cx="7772400" cy="1143000"/>
          </a:xfrm>
        </p:spPr>
        <p:txBody>
          <a:bodyPr/>
          <a:lstStyle/>
          <a:p>
            <a:r>
              <a:rPr lang="en-US" sz="3600" dirty="0">
                <a:latin typeface="Berlin Sans FB" pitchFamily="34" charset="0"/>
              </a:rPr>
              <a:t>Emotional Intelligence</a:t>
            </a:r>
          </a:p>
        </p:txBody>
      </p:sp>
      <p:sp>
        <p:nvSpPr>
          <p:cNvPr id="1384451" name="Rectangle 3"/>
          <p:cNvSpPr>
            <a:spLocks noChangeArrowheads="1"/>
          </p:cNvSpPr>
          <p:nvPr/>
        </p:nvSpPr>
        <p:spPr bwMode="auto">
          <a:xfrm>
            <a:off x="671513" y="1600200"/>
            <a:ext cx="77724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Emotional intelligence is the ability to perceive, understand and use emotions (</a:t>
            </a:r>
            <a:r>
              <a:rPr lang="en-US" sz="2800" dirty="0" err="1">
                <a:latin typeface="Berlin Sans FB" pitchFamily="34" charset="0"/>
              </a:rPr>
              <a:t>Salovey</a:t>
            </a:r>
            <a:r>
              <a:rPr lang="en-US" sz="2800" dirty="0">
                <a:latin typeface="Berlin Sans FB" pitchFamily="34" charset="0"/>
              </a:rPr>
              <a:t> and colleagues, 2005). The test of emotional intelligence measures overall emotional intelligence and its four components.</a:t>
            </a:r>
          </a:p>
        </p:txBody>
      </p:sp>
    </p:spTree>
    <p:extLst>
      <p:ext uri="{BB962C8B-B14F-4D97-AF65-F5344CB8AC3E}">
        <p14:creationId xmlns:p14="http://schemas.microsoft.com/office/powerpoint/2010/main" val="842124147"/>
      </p:ext>
    </p:extLst>
  </p:cSld>
  <p:clrMapOvr>
    <a:masterClrMapping/>
  </p:clrMapOvr>
  <p:transition/>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6498" name="Rectangle 2"/>
          <p:cNvSpPr>
            <a:spLocks noGrp="1" noChangeArrowheads="1"/>
          </p:cNvSpPr>
          <p:nvPr>
            <p:ph type="title"/>
          </p:nvPr>
        </p:nvSpPr>
        <p:spPr>
          <a:xfrm>
            <a:off x="671513" y="285750"/>
            <a:ext cx="7772400" cy="1143000"/>
          </a:xfrm>
        </p:spPr>
        <p:txBody>
          <a:bodyPr>
            <a:normAutofit fontScale="90000"/>
          </a:bodyPr>
          <a:lstStyle/>
          <a:p>
            <a:r>
              <a:rPr lang="en-US" sz="3600" dirty="0">
                <a:latin typeface="Berlin Sans FB" pitchFamily="34" charset="0"/>
              </a:rPr>
              <a:t>Emotional Intelligence: Components</a:t>
            </a:r>
          </a:p>
        </p:txBody>
      </p:sp>
      <p:graphicFrame>
        <p:nvGraphicFramePr>
          <p:cNvPr id="1386499" name="Group 3"/>
          <p:cNvGraphicFramePr>
            <a:graphicFrameLocks noGrp="1"/>
          </p:cNvGraphicFramePr>
          <p:nvPr>
            <p:ph idx="1"/>
            <p:extLst/>
          </p:nvPr>
        </p:nvGraphicFramePr>
        <p:xfrm>
          <a:off x="685800" y="1524000"/>
          <a:ext cx="7772400" cy="3796411"/>
        </p:xfrm>
        <a:graphic>
          <a:graphicData uri="http://schemas.openxmlformats.org/drawingml/2006/table">
            <a:tbl>
              <a:tblPr/>
              <a:tblGrid>
                <a:gridCol w="3124200">
                  <a:extLst>
                    <a:ext uri="{9D8B030D-6E8A-4147-A177-3AD203B41FA5}">
                      <a16:colId xmlns:a16="http://schemas.microsoft.com/office/drawing/2014/main" xmlns="" val="20000"/>
                    </a:ext>
                  </a:extLst>
                </a:gridCol>
                <a:gridCol w="4648200">
                  <a:extLst>
                    <a:ext uri="{9D8B030D-6E8A-4147-A177-3AD203B41FA5}">
                      <a16:colId xmlns:a16="http://schemas.microsoft.com/office/drawing/2014/main" xmlns="" val="20001"/>
                    </a:ext>
                  </a:extLst>
                </a:gridCol>
              </a:tblGrid>
              <a:tr h="6508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Berlin Sans FB" pitchFamily="34" charset="0"/>
                        </a:rPr>
                        <a:t>Component</a:t>
                      </a:r>
                    </a:p>
                  </a:txBody>
                  <a:tcPr anchor="ctr" anchorCtr="1" horzOverflow="overflow">
                    <a:lnL cap="flat">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Berlin Sans FB" pitchFamily="34" charset="0"/>
                        </a:rPr>
                        <a:t>Description</a:t>
                      </a:r>
                    </a:p>
                  </a:txBody>
                  <a:tcPr anchor="ctr" anchorCtr="1" horzOverflow="overflow">
                    <a:lnL w="12700"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50000"/>
                      </a:schemeClr>
                    </a:solidFill>
                  </a:tcPr>
                </a:tc>
                <a:extLst>
                  <a:ext uri="{0D108BD9-81ED-4DB2-BD59-A6C34878D82A}">
                    <a16:rowId xmlns:a16="http://schemas.microsoft.com/office/drawing/2014/main" xmlns="" val="10000"/>
                  </a:ext>
                </a:extLst>
              </a:tr>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Berlin Sans FB" pitchFamily="34" charset="0"/>
                        </a:rPr>
                        <a:t>Perceive emotion</a:t>
                      </a:r>
                      <a:endParaRPr kumimoji="0" lang="en-US" sz="2400" b="0" i="0" u="none" strike="noStrike" cap="none" normalizeH="0" baseline="0" dirty="0" smtClean="0">
                        <a:ln>
                          <a:noFill/>
                        </a:ln>
                        <a:solidFill>
                          <a:schemeClr val="tx1"/>
                        </a:solidFill>
                        <a:effectLst/>
                        <a:latin typeface="Berlin Sans FB" pitchFamily="34" charset="0"/>
                      </a:endParaRPr>
                    </a:p>
                  </a:txBody>
                  <a:tcPr anchor="ctr" anchorCtr="1" horzOverflow="overflow">
                    <a:lnL cap="flat">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50000"/>
                      </a:schemeClr>
                    </a:solidFill>
                  </a:tcPr>
                </a:tc>
                <a:tc>
                  <a:txBody>
                    <a:bodyPr/>
                    <a:lstStyle/>
                    <a:p>
                      <a:pPr marL="0" marR="0" lvl="0" indent="0" algn="ctr" defTabSz="914400" rtl="0" eaLnBrk="1" fontAlgn="base" latinLnBrk="0" hangingPunct="1">
                        <a:lnSpc>
                          <a:spcPct val="95000"/>
                        </a:lnSpc>
                        <a:spcBef>
                          <a:spcPct val="20000"/>
                        </a:spcBef>
                        <a:spcAft>
                          <a:spcPct val="0"/>
                        </a:spcAft>
                        <a:buClrTx/>
                        <a:buSzTx/>
                        <a:buFont typeface="Wingdings" pitchFamily="2" charset="2"/>
                        <a:buNone/>
                        <a:tabLst/>
                      </a:pPr>
                      <a:r>
                        <a:rPr kumimoji="0" lang="en-US" altLang="en-US" sz="2400" b="0" i="0" u="none" strike="noStrike" cap="none" normalizeH="0" baseline="0" dirty="0" smtClean="0">
                          <a:ln>
                            <a:noFill/>
                          </a:ln>
                          <a:solidFill>
                            <a:schemeClr val="tx1"/>
                          </a:solidFill>
                          <a:effectLst/>
                          <a:latin typeface="Berlin Sans FB" pitchFamily="34" charset="0"/>
                        </a:rPr>
                        <a:t>Recognize emotions in faces, music and stories</a:t>
                      </a:r>
                    </a:p>
                  </a:txBody>
                  <a:tcPr anchor="ctr" anchorCtr="1" horzOverflow="overflow">
                    <a:lnL w="12700"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50000"/>
                      </a:schemeClr>
                    </a:solidFill>
                  </a:tcPr>
                </a:tc>
                <a:extLst>
                  <a:ext uri="{0D108BD9-81ED-4DB2-BD59-A6C34878D82A}">
                    <a16:rowId xmlns:a16="http://schemas.microsoft.com/office/drawing/2014/main" xmlns="" val="10001"/>
                  </a:ext>
                </a:extLst>
              </a:tr>
              <a:tr h="5699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Berlin Sans FB" pitchFamily="34" charset="0"/>
                        </a:rPr>
                        <a:t>Understand emotion</a:t>
                      </a:r>
                    </a:p>
                  </a:txBody>
                  <a:tcPr anchor="ctr" anchorCtr="1"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50000"/>
                      </a:schemeClr>
                    </a:solidFill>
                  </a:tcPr>
                </a:tc>
                <a:tc>
                  <a:txBody>
                    <a:bodyPr/>
                    <a:lstStyle/>
                    <a:p>
                      <a:pPr marL="0" marR="0" lvl="0" indent="0" algn="ctr" defTabSz="914400" rtl="0" eaLnBrk="1" fontAlgn="base" latinLnBrk="0" hangingPunct="1">
                        <a:lnSpc>
                          <a:spcPct val="95000"/>
                        </a:lnSpc>
                        <a:spcBef>
                          <a:spcPct val="20000"/>
                        </a:spcBef>
                        <a:spcAft>
                          <a:spcPct val="0"/>
                        </a:spcAft>
                        <a:buClrTx/>
                        <a:buSzTx/>
                        <a:buFont typeface="Wingdings" pitchFamily="2" charset="2"/>
                        <a:buNone/>
                        <a:tabLst/>
                      </a:pPr>
                      <a:r>
                        <a:rPr kumimoji="0" lang="en-US" altLang="en-US" sz="2400" b="0" i="0" u="none" strike="noStrike" cap="none" normalizeH="0" baseline="0" dirty="0" smtClean="0">
                          <a:ln>
                            <a:noFill/>
                          </a:ln>
                          <a:solidFill>
                            <a:schemeClr val="tx1"/>
                          </a:solidFill>
                          <a:effectLst/>
                          <a:latin typeface="Berlin Sans FB" pitchFamily="34" charset="0"/>
                        </a:rPr>
                        <a:t>Predict emotions, how they change and blend</a:t>
                      </a:r>
                    </a:p>
                  </a:txBody>
                  <a:tcPr anchor="ctr" anchorCtr="1"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50000"/>
                      </a:schemeClr>
                    </a:solidFill>
                  </a:tcPr>
                </a:tc>
                <a:extLst>
                  <a:ext uri="{0D108BD9-81ED-4DB2-BD59-A6C34878D82A}">
                    <a16:rowId xmlns:a16="http://schemas.microsoft.com/office/drawing/2014/main" xmlns="" val="10002"/>
                  </a:ext>
                </a:extLst>
              </a:tr>
              <a:tr h="7540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Berlin Sans FB" pitchFamily="34" charset="0"/>
                        </a:rPr>
                        <a:t>Manage emotion</a:t>
                      </a:r>
                    </a:p>
                  </a:txBody>
                  <a:tcPr anchor="ctr" anchorCtr="1"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50000"/>
                      </a:schemeClr>
                    </a:solidFill>
                  </a:tcPr>
                </a:tc>
                <a:tc>
                  <a:txBody>
                    <a:bodyPr/>
                    <a:lstStyle/>
                    <a:p>
                      <a:pPr marL="0" marR="0" lvl="0" indent="0" algn="ctr" defTabSz="914400" rtl="0" eaLnBrk="1" fontAlgn="base" latinLnBrk="0" hangingPunct="1">
                        <a:lnSpc>
                          <a:spcPct val="95000"/>
                        </a:lnSpc>
                        <a:spcBef>
                          <a:spcPct val="20000"/>
                        </a:spcBef>
                        <a:spcAft>
                          <a:spcPct val="0"/>
                        </a:spcAft>
                        <a:buClrTx/>
                        <a:buSzTx/>
                        <a:buFont typeface="Wingdings" pitchFamily="2" charset="2"/>
                        <a:buNone/>
                        <a:tabLst/>
                      </a:pPr>
                      <a:r>
                        <a:rPr kumimoji="0" lang="en-US" altLang="en-US" sz="2400" b="0" i="0" u="none" strike="noStrike" cap="none" normalizeH="0" baseline="0" dirty="0" smtClean="0">
                          <a:ln>
                            <a:noFill/>
                          </a:ln>
                          <a:solidFill>
                            <a:schemeClr val="tx1"/>
                          </a:solidFill>
                          <a:effectLst/>
                          <a:latin typeface="Berlin Sans FB" pitchFamily="34" charset="0"/>
                        </a:rPr>
                        <a:t>Express emotions in different situations</a:t>
                      </a:r>
                    </a:p>
                  </a:txBody>
                  <a:tcPr anchor="ctr" anchorCtr="1"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50000"/>
                      </a:schemeClr>
                    </a:solidFill>
                  </a:tcPr>
                </a:tc>
                <a:extLst>
                  <a:ext uri="{0D108BD9-81ED-4DB2-BD59-A6C34878D82A}">
                    <a16:rowId xmlns:a16="http://schemas.microsoft.com/office/drawing/2014/main" xmlns="" val="10003"/>
                  </a:ext>
                </a:extLst>
              </a:tr>
              <a:tr h="538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Berlin Sans FB" pitchFamily="34" charset="0"/>
                        </a:rPr>
                        <a:t>Use emotion</a:t>
                      </a:r>
                    </a:p>
                  </a:txBody>
                  <a:tcPr anchor="ctr" anchorCtr="1"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50000"/>
                      </a:schemeClr>
                    </a:solidFill>
                  </a:tcPr>
                </a:tc>
                <a:tc>
                  <a:txBody>
                    <a:bodyPr/>
                    <a:lstStyle/>
                    <a:p>
                      <a:pPr marL="0" marR="0" lvl="0" indent="0" algn="ctr" defTabSz="914400" rtl="0" eaLnBrk="1" fontAlgn="base" latinLnBrk="0" hangingPunct="1">
                        <a:lnSpc>
                          <a:spcPct val="95000"/>
                        </a:lnSpc>
                        <a:spcBef>
                          <a:spcPct val="20000"/>
                        </a:spcBef>
                        <a:spcAft>
                          <a:spcPct val="0"/>
                        </a:spcAft>
                        <a:buClrTx/>
                        <a:buSzTx/>
                        <a:buFont typeface="Wingdings" pitchFamily="2" charset="2"/>
                        <a:buNone/>
                        <a:tabLst/>
                      </a:pPr>
                      <a:r>
                        <a:rPr kumimoji="0" lang="en-US" sz="2400" b="0" i="0" u="none" strike="noStrike" cap="none" normalizeH="0" baseline="0" dirty="0" smtClean="0">
                          <a:ln>
                            <a:noFill/>
                          </a:ln>
                          <a:solidFill>
                            <a:schemeClr val="tx1"/>
                          </a:solidFill>
                          <a:effectLst/>
                          <a:latin typeface="Berlin Sans FB" pitchFamily="34" charset="0"/>
                        </a:rPr>
                        <a:t>Utilize emotions to adapt or be creative</a:t>
                      </a:r>
                    </a:p>
                  </a:txBody>
                  <a:tcPr anchor="ctr" anchorCtr="1"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50000"/>
                      </a:schemeClr>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774163248"/>
      </p:ext>
    </p:extLst>
  </p:cSld>
  <p:clrMapOvr>
    <a:masterClrMapping/>
  </p:clrMapOvr>
  <p:transition/>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8546" name="Rectangle 2"/>
          <p:cNvSpPr>
            <a:spLocks noGrp="1" noChangeArrowheads="1"/>
          </p:cNvSpPr>
          <p:nvPr>
            <p:ph type="title"/>
          </p:nvPr>
        </p:nvSpPr>
        <p:spPr>
          <a:xfrm>
            <a:off x="671513" y="285750"/>
            <a:ext cx="7772400" cy="1143000"/>
          </a:xfrm>
        </p:spPr>
        <p:txBody>
          <a:bodyPr/>
          <a:lstStyle/>
          <a:p>
            <a:r>
              <a:rPr lang="en-US" sz="3600" dirty="0">
                <a:latin typeface="Berlin Sans FB" pitchFamily="34" charset="0"/>
              </a:rPr>
              <a:t>Emotional Intelligence: Criticism</a:t>
            </a:r>
          </a:p>
        </p:txBody>
      </p:sp>
      <p:sp>
        <p:nvSpPr>
          <p:cNvPr id="1388547" name="Rectangle 3"/>
          <p:cNvSpPr>
            <a:spLocks noChangeArrowheads="1"/>
          </p:cNvSpPr>
          <p:nvPr/>
        </p:nvSpPr>
        <p:spPr bwMode="auto">
          <a:xfrm>
            <a:off x="381000" y="1600200"/>
            <a:ext cx="8382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Gardner and others criticize the idea of emotional intelligence and question whether we stretch this idea of intelligence too far when we apply it to emotions.</a:t>
            </a:r>
          </a:p>
        </p:txBody>
      </p:sp>
    </p:spTree>
    <p:extLst>
      <p:ext uri="{BB962C8B-B14F-4D97-AF65-F5344CB8AC3E}">
        <p14:creationId xmlns:p14="http://schemas.microsoft.com/office/powerpoint/2010/main" val="848415820"/>
      </p:ext>
    </p:extLst>
  </p:cSld>
  <p:clrMapOvr>
    <a:masterClrMapping/>
  </p:clrMapOvr>
  <p:transition/>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42" name="Rectangle 2"/>
          <p:cNvSpPr>
            <a:spLocks noGrp="1" noChangeArrowheads="1"/>
          </p:cNvSpPr>
          <p:nvPr>
            <p:ph type="title"/>
          </p:nvPr>
        </p:nvSpPr>
        <p:spPr>
          <a:xfrm>
            <a:off x="671513" y="285750"/>
            <a:ext cx="7772400" cy="1143000"/>
          </a:xfrm>
        </p:spPr>
        <p:txBody>
          <a:bodyPr>
            <a:normAutofit fontScale="90000"/>
          </a:bodyPr>
          <a:lstStyle/>
          <a:p>
            <a:r>
              <a:rPr lang="en-US" sz="3600" dirty="0">
                <a:latin typeface="Berlin Sans FB" pitchFamily="34" charset="0"/>
              </a:rPr>
              <a:t>Is Intelligence Neurologically Measurable?</a:t>
            </a:r>
          </a:p>
        </p:txBody>
      </p:sp>
      <p:sp>
        <p:nvSpPr>
          <p:cNvPr id="1392643" name="Rectangle 3"/>
          <p:cNvSpPr>
            <a:spLocks noChangeArrowheads="1"/>
          </p:cNvSpPr>
          <p:nvPr/>
        </p:nvSpPr>
        <p:spPr bwMode="auto">
          <a:xfrm>
            <a:off x="381000" y="1600200"/>
            <a:ext cx="83820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Recent Studies indicate some correlation (about +.40) between brain size and intelligence. As brain size decreases with age, scores on verbal intelligence also decrease.</a:t>
            </a:r>
          </a:p>
        </p:txBody>
      </p:sp>
      <p:pic>
        <p:nvPicPr>
          <p:cNvPr id="1392644" name="Picture 4" descr="MyersPsy8e_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0063" y="3429000"/>
            <a:ext cx="3027362"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45" name="Text Box 5"/>
          <p:cNvSpPr txBox="1">
            <a:spLocks noChangeArrowheads="1"/>
          </p:cNvSpPr>
          <p:nvPr/>
        </p:nvSpPr>
        <p:spPr bwMode="auto">
          <a:xfrm>
            <a:off x="1343524" y="6346825"/>
            <a:ext cx="64299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a:latin typeface="Berlin Sans FB" pitchFamily="34" charset="0"/>
              </a:rPr>
              <a:t>Gray matter concentration in people with high intelligence.</a:t>
            </a:r>
          </a:p>
        </p:txBody>
      </p:sp>
    </p:spTree>
    <p:extLst>
      <p:ext uri="{BB962C8B-B14F-4D97-AF65-F5344CB8AC3E}">
        <p14:creationId xmlns:p14="http://schemas.microsoft.com/office/powerpoint/2010/main" val="1320094752"/>
      </p:ext>
    </p:extLst>
  </p:cSld>
  <p:clrMapOvr>
    <a:masterClrMapping/>
  </p:clrMapOvr>
  <p:transition/>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4690" name="Rectangle 2"/>
          <p:cNvSpPr>
            <a:spLocks noGrp="1" noChangeArrowheads="1"/>
          </p:cNvSpPr>
          <p:nvPr>
            <p:ph type="title"/>
          </p:nvPr>
        </p:nvSpPr>
        <p:spPr>
          <a:xfrm>
            <a:off x="685800" y="276225"/>
            <a:ext cx="7772400" cy="1143000"/>
          </a:xfrm>
        </p:spPr>
        <p:txBody>
          <a:bodyPr/>
          <a:lstStyle/>
          <a:p>
            <a:r>
              <a:rPr lang="en-US" sz="4000" dirty="0">
                <a:latin typeface="Berlin Sans FB" pitchFamily="34" charset="0"/>
              </a:rPr>
              <a:t>Brain Function</a:t>
            </a:r>
          </a:p>
        </p:txBody>
      </p:sp>
      <p:sp>
        <p:nvSpPr>
          <p:cNvPr id="1394691" name="Rectangle 3"/>
          <p:cNvSpPr>
            <a:spLocks noChangeArrowheads="1"/>
          </p:cNvSpPr>
          <p:nvPr/>
        </p:nvSpPr>
        <p:spPr bwMode="auto">
          <a:xfrm>
            <a:off x="366713" y="1295400"/>
            <a:ext cx="8382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Studies of brain functioning show that people who score high on intelligence tests perceive stimuli faster, retrieve information from memory quickly, and show faster brain response times</a:t>
            </a:r>
            <a:r>
              <a:rPr lang="en-US" sz="2800" dirty="0" smtClean="0">
                <a:latin typeface="Berlin Sans FB" pitchFamily="34" charset="0"/>
              </a:rPr>
              <a:t>.</a:t>
            </a:r>
          </a:p>
          <a:p>
            <a:pPr algn="ctr">
              <a:spcBef>
                <a:spcPct val="20000"/>
              </a:spcBef>
              <a:buFont typeface="Wingdings" pitchFamily="2" charset="2"/>
              <a:buNone/>
            </a:pPr>
            <a:endParaRPr lang="en-US" sz="2800" dirty="0">
              <a:latin typeface="Berlin Sans FB" pitchFamily="34" charset="0"/>
            </a:endParaRPr>
          </a:p>
          <a:p>
            <a:pPr algn="ctr">
              <a:spcBef>
                <a:spcPct val="20000"/>
              </a:spcBef>
              <a:buFont typeface="Wingdings" pitchFamily="2" charset="2"/>
              <a:buNone/>
            </a:pPr>
            <a:r>
              <a:rPr lang="en-US" sz="2800" dirty="0" smtClean="0">
                <a:latin typeface="Berlin Sans FB" pitchFamily="34" charset="0"/>
              </a:rPr>
              <a:t>Higher functioning brains are more efficient than others.  They use less glucose.</a:t>
            </a:r>
            <a:endParaRPr lang="en-US" sz="2800" dirty="0">
              <a:latin typeface="Berlin Sans FB" pitchFamily="34" charset="0"/>
            </a:endParaRPr>
          </a:p>
        </p:txBody>
      </p:sp>
    </p:spTree>
    <p:extLst>
      <p:ext uri="{BB962C8B-B14F-4D97-AF65-F5344CB8AC3E}">
        <p14:creationId xmlns:p14="http://schemas.microsoft.com/office/powerpoint/2010/main" val="3835396436"/>
      </p:ext>
    </p:extLst>
  </p:cSld>
  <p:clrMapOvr>
    <a:masterClrMapping/>
  </p:clrMapOvr>
  <p:transition/>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0658" name="Rectangle 2"/>
          <p:cNvSpPr>
            <a:spLocks noGrp="1" noChangeArrowheads="1"/>
          </p:cNvSpPr>
          <p:nvPr>
            <p:ph type="ctrTitle"/>
          </p:nvPr>
        </p:nvSpPr>
        <p:spPr>
          <a:xfrm>
            <a:off x="762000" y="152400"/>
            <a:ext cx="7681912" cy="1738312"/>
          </a:xfrm>
        </p:spPr>
        <p:txBody>
          <a:bodyPr>
            <a:normAutofit/>
          </a:bodyPr>
          <a:lstStyle/>
          <a:p>
            <a:r>
              <a:rPr lang="en-US" sz="5400" dirty="0">
                <a:latin typeface="Berlin Sans FB" pitchFamily="34" charset="0"/>
              </a:rPr>
              <a:t>Assessing </a:t>
            </a:r>
            <a:r>
              <a:rPr lang="en-US" sz="5400" dirty="0" smtClean="0">
                <a:latin typeface="Berlin Sans FB" pitchFamily="34" charset="0"/>
              </a:rPr>
              <a:t>Intelligence</a:t>
            </a:r>
            <a:endParaRPr lang="en-US" sz="4000" dirty="0">
              <a:solidFill>
                <a:schemeClr val="tx1"/>
              </a:solidFill>
              <a:latin typeface="Berlin Sans FB" pitchFamily="34" charset="0"/>
              <a:cs typeface="Times" charset="0"/>
            </a:endParaRPr>
          </a:p>
        </p:txBody>
      </p:sp>
      <p:sp>
        <p:nvSpPr>
          <p:cNvPr id="2" name="Rectangle 1"/>
          <p:cNvSpPr/>
          <p:nvPr/>
        </p:nvSpPr>
        <p:spPr>
          <a:xfrm>
            <a:off x="609600" y="2209800"/>
            <a:ext cx="8077200" cy="3046988"/>
          </a:xfrm>
          <a:prstGeom prst="rect">
            <a:avLst/>
          </a:prstGeom>
        </p:spPr>
        <p:txBody>
          <a:bodyPr wrap="square">
            <a:spAutoFit/>
          </a:bodyPr>
          <a:lstStyle/>
          <a:p>
            <a:pPr lvl="0"/>
            <a:r>
              <a:rPr lang="en-US" sz="3200" dirty="0" smtClean="0">
                <a:latin typeface="Berlin Sans FB" pitchFamily="34" charset="0"/>
              </a:rPr>
              <a:t>-Assessing intelligence </a:t>
            </a:r>
          </a:p>
          <a:p>
            <a:pPr lvl="0"/>
            <a:r>
              <a:rPr lang="en-US" sz="3200" dirty="0" smtClean="0">
                <a:latin typeface="Berlin Sans FB" pitchFamily="34" charset="0"/>
              </a:rPr>
              <a:t>	(know the people and the types of tests)</a:t>
            </a:r>
          </a:p>
          <a:p>
            <a:pPr lvl="0"/>
            <a:r>
              <a:rPr lang="en-US" sz="3200" dirty="0" smtClean="0">
                <a:latin typeface="Berlin Sans FB" pitchFamily="34" charset="0"/>
              </a:rPr>
              <a:t>-Achievement vs. Aptitude</a:t>
            </a:r>
            <a:endParaRPr lang="en-US" sz="3200" dirty="0">
              <a:latin typeface="Berlin Sans FB" pitchFamily="34" charset="0"/>
            </a:endParaRPr>
          </a:p>
          <a:p>
            <a:pPr lvl="0"/>
            <a:r>
              <a:rPr lang="en-US" sz="3200" dirty="0" smtClean="0">
                <a:latin typeface="Berlin Sans FB" pitchFamily="34" charset="0"/>
              </a:rPr>
              <a:t>-Standardization and the Normal curve </a:t>
            </a:r>
          </a:p>
          <a:p>
            <a:pPr lvl="0"/>
            <a:r>
              <a:rPr lang="en-US" sz="3200" dirty="0" smtClean="0">
                <a:latin typeface="Berlin Sans FB" pitchFamily="34" charset="0"/>
              </a:rPr>
              <a:t>-Reliability</a:t>
            </a:r>
            <a:endParaRPr lang="en-US" sz="3200" dirty="0">
              <a:latin typeface="Berlin Sans FB" pitchFamily="34" charset="0"/>
            </a:endParaRPr>
          </a:p>
          <a:p>
            <a:pPr lvl="0"/>
            <a:r>
              <a:rPr lang="en-US" sz="3200" dirty="0" smtClean="0">
                <a:latin typeface="Berlin Sans FB" pitchFamily="34" charset="0"/>
              </a:rPr>
              <a:t>-Validity</a:t>
            </a:r>
            <a:endParaRPr lang="en-US" sz="3200" dirty="0">
              <a:latin typeface="Berlin Sans FB" pitchFamily="34" charset="0"/>
            </a:endParaRPr>
          </a:p>
        </p:txBody>
      </p:sp>
    </p:spTree>
    <p:extLst>
      <p:ext uri="{BB962C8B-B14F-4D97-AF65-F5344CB8AC3E}">
        <p14:creationId xmlns:p14="http://schemas.microsoft.com/office/powerpoint/2010/main" val="2238882014"/>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8786" name="Rectangle 2"/>
          <p:cNvSpPr>
            <a:spLocks noGrp="1" noChangeArrowheads="1"/>
          </p:cNvSpPr>
          <p:nvPr>
            <p:ph type="title"/>
          </p:nvPr>
        </p:nvSpPr>
        <p:spPr>
          <a:xfrm>
            <a:off x="685800" y="276225"/>
            <a:ext cx="7772400" cy="1143000"/>
          </a:xfrm>
        </p:spPr>
        <p:txBody>
          <a:bodyPr/>
          <a:lstStyle/>
          <a:p>
            <a:r>
              <a:rPr lang="en-US" sz="4000" dirty="0">
                <a:latin typeface="Berlin Sans FB" pitchFamily="34" charset="0"/>
              </a:rPr>
              <a:t>Assessing Intelligence</a:t>
            </a:r>
          </a:p>
        </p:txBody>
      </p:sp>
      <p:sp>
        <p:nvSpPr>
          <p:cNvPr id="1398787" name="Rectangle 3"/>
          <p:cNvSpPr>
            <a:spLocks noChangeArrowheads="1"/>
          </p:cNvSpPr>
          <p:nvPr/>
        </p:nvSpPr>
        <p:spPr bwMode="auto">
          <a:xfrm>
            <a:off x="366713" y="1600200"/>
            <a:ext cx="8382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Psychologists define intelligence testing as a method for assessing an individual’s mental aptitudes and comparing them with others using numerical scores.</a:t>
            </a:r>
          </a:p>
        </p:txBody>
      </p:sp>
    </p:spTree>
    <p:extLst>
      <p:ext uri="{BB962C8B-B14F-4D97-AF65-F5344CB8AC3E}">
        <p14:creationId xmlns:p14="http://schemas.microsoft.com/office/powerpoint/2010/main" val="347794067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5" name="Rectangle 3"/>
          <p:cNvSpPr>
            <a:spLocks noGrp="1" noChangeArrowheads="1"/>
          </p:cNvSpPr>
          <p:nvPr>
            <p:ph type="title"/>
          </p:nvPr>
        </p:nvSpPr>
        <p:spPr>
          <a:xfrm>
            <a:off x="671513" y="276225"/>
            <a:ext cx="7772400" cy="1143000"/>
          </a:xfrm>
        </p:spPr>
        <p:txBody>
          <a:bodyPr/>
          <a:lstStyle/>
          <a:p>
            <a:r>
              <a:rPr lang="en-US" altLang="en-US" sz="4000" dirty="0">
                <a:solidFill>
                  <a:schemeClr val="tx1"/>
                </a:solidFill>
                <a:latin typeface="Berlin Sans FB" pitchFamily="34" charset="0"/>
              </a:rPr>
              <a:t>Pavlov’s Legacy</a:t>
            </a:r>
            <a:endParaRPr lang="en-US" sz="4000" dirty="0">
              <a:solidFill>
                <a:schemeClr val="tx1"/>
              </a:solidFill>
              <a:latin typeface="Berlin Sans FB" pitchFamily="34" charset="0"/>
            </a:endParaRPr>
          </a:p>
        </p:txBody>
      </p:sp>
      <p:sp>
        <p:nvSpPr>
          <p:cNvPr id="991234" name="Rectangle 2"/>
          <p:cNvSpPr>
            <a:spLocks noGrp="1" noChangeArrowheads="1"/>
          </p:cNvSpPr>
          <p:nvPr>
            <p:ph idx="1"/>
          </p:nvPr>
        </p:nvSpPr>
        <p:spPr>
          <a:xfrm>
            <a:off x="457200" y="2247900"/>
            <a:ext cx="4953000" cy="2933700"/>
          </a:xfrm>
        </p:spPr>
        <p:txBody>
          <a:bodyPr/>
          <a:lstStyle/>
          <a:p>
            <a:pPr marL="0" indent="0" algn="ctr">
              <a:buFont typeface="Wingdings" pitchFamily="2" charset="2"/>
              <a:buNone/>
            </a:pPr>
            <a:r>
              <a:rPr lang="en-US" altLang="en-US" sz="2800" dirty="0">
                <a:latin typeface="Berlin Sans FB" pitchFamily="34" charset="0"/>
              </a:rPr>
              <a:t>Pavlov’s greatest contribution to psychology is isolating elementary behaviors from more complex ones through objective scientific procedures.</a:t>
            </a:r>
            <a:endParaRPr lang="en-US" sz="2800" dirty="0">
              <a:latin typeface="Berlin Sans FB" pitchFamily="34" charset="0"/>
            </a:endParaRPr>
          </a:p>
        </p:txBody>
      </p:sp>
      <p:sp>
        <p:nvSpPr>
          <p:cNvPr id="991236" name="Rectangle 4"/>
          <p:cNvSpPr>
            <a:spLocks noChangeArrowheads="1"/>
          </p:cNvSpPr>
          <p:nvPr/>
        </p:nvSpPr>
        <p:spPr bwMode="auto">
          <a:xfrm>
            <a:off x="6583254" y="5070475"/>
            <a:ext cx="146706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00" dirty="0">
                <a:latin typeface="Berlin Sans FB" pitchFamily="34" charset="0"/>
              </a:rPr>
              <a:t>Ivan Pavlov</a:t>
            </a:r>
          </a:p>
          <a:p>
            <a:pPr algn="ctr"/>
            <a:r>
              <a:rPr lang="en-US" sz="2000" dirty="0">
                <a:latin typeface="Berlin Sans FB" pitchFamily="34" charset="0"/>
              </a:rPr>
              <a:t>(1849-1936)</a:t>
            </a:r>
          </a:p>
        </p:txBody>
      </p:sp>
      <p:pic>
        <p:nvPicPr>
          <p:cNvPr id="991237" name="Picture 5" descr="pavlo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884363"/>
            <a:ext cx="2638425"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0834" name="Rectangle 2"/>
          <p:cNvSpPr>
            <a:spLocks noGrp="1" noChangeArrowheads="1"/>
          </p:cNvSpPr>
          <p:nvPr>
            <p:ph type="title"/>
          </p:nvPr>
        </p:nvSpPr>
        <p:spPr>
          <a:xfrm>
            <a:off x="685800" y="276225"/>
            <a:ext cx="7772400" cy="1143000"/>
          </a:xfrm>
        </p:spPr>
        <p:txBody>
          <a:bodyPr/>
          <a:lstStyle/>
          <a:p>
            <a:r>
              <a:rPr lang="en-US" sz="4000" dirty="0">
                <a:latin typeface="Berlin Sans FB" pitchFamily="34" charset="0"/>
              </a:rPr>
              <a:t>Alfred </a:t>
            </a:r>
            <a:r>
              <a:rPr lang="en-US" sz="4000" dirty="0" err="1">
                <a:latin typeface="Berlin Sans FB" pitchFamily="34" charset="0"/>
              </a:rPr>
              <a:t>Binet</a:t>
            </a:r>
            <a:endParaRPr lang="en-US" sz="4000" dirty="0">
              <a:latin typeface="Berlin Sans FB" pitchFamily="34" charset="0"/>
            </a:endParaRPr>
          </a:p>
        </p:txBody>
      </p:sp>
      <p:sp>
        <p:nvSpPr>
          <p:cNvPr id="1400835" name="Rectangle 3"/>
          <p:cNvSpPr>
            <a:spLocks noChangeArrowheads="1"/>
          </p:cNvSpPr>
          <p:nvPr/>
        </p:nvSpPr>
        <p:spPr bwMode="auto">
          <a:xfrm>
            <a:off x="366713" y="1600200"/>
            <a:ext cx="420528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Alfred </a:t>
            </a:r>
            <a:r>
              <a:rPr lang="en-US" sz="2800" dirty="0" err="1">
                <a:latin typeface="Berlin Sans FB" pitchFamily="34" charset="0"/>
              </a:rPr>
              <a:t>Binet</a:t>
            </a:r>
            <a:r>
              <a:rPr lang="en-US" sz="2800" dirty="0">
                <a:latin typeface="Berlin Sans FB" pitchFamily="34" charset="0"/>
              </a:rPr>
              <a:t> and his </a:t>
            </a:r>
            <a:r>
              <a:rPr lang="en-US" sz="2800" dirty="0" smtClean="0">
                <a:latin typeface="Berlin Sans FB" pitchFamily="34" charset="0"/>
              </a:rPr>
              <a:t>colleague </a:t>
            </a:r>
            <a:r>
              <a:rPr lang="en-US" sz="2800" dirty="0">
                <a:latin typeface="Berlin Sans FB" pitchFamily="34" charset="0"/>
              </a:rPr>
              <a:t>started modern intelligence testing by developing questions that would predict children’s future progress in the Paris school system.</a:t>
            </a:r>
          </a:p>
        </p:txBody>
      </p:sp>
      <p:pic>
        <p:nvPicPr>
          <p:cNvPr id="1400836" name="Picture 4" descr="MyersPsy8e_11UN0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902200" y="1600200"/>
            <a:ext cx="3846513" cy="434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30109952"/>
      </p:ext>
    </p:extLst>
  </p:cSld>
  <p:clrMapOvr>
    <a:masterClrMapping/>
  </p:clrMapOvr>
  <p:transition/>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82" name="Rectangle 2"/>
          <p:cNvSpPr>
            <a:spLocks noGrp="1" noChangeArrowheads="1"/>
          </p:cNvSpPr>
          <p:nvPr>
            <p:ph type="title"/>
          </p:nvPr>
        </p:nvSpPr>
        <p:spPr>
          <a:xfrm>
            <a:off x="671513" y="290513"/>
            <a:ext cx="7772400" cy="547687"/>
          </a:xfrm>
        </p:spPr>
        <p:txBody>
          <a:bodyPr>
            <a:normAutofit fontScale="90000"/>
          </a:bodyPr>
          <a:lstStyle/>
          <a:p>
            <a:r>
              <a:rPr lang="en-US" sz="4000" dirty="0">
                <a:latin typeface="Berlin Sans FB" pitchFamily="34" charset="0"/>
              </a:rPr>
              <a:t>Lewis </a:t>
            </a:r>
            <a:r>
              <a:rPr lang="en-US" sz="4000" dirty="0" err="1">
                <a:latin typeface="Berlin Sans FB" pitchFamily="34" charset="0"/>
              </a:rPr>
              <a:t>Terman</a:t>
            </a:r>
            <a:endParaRPr lang="en-US" sz="4000" dirty="0">
              <a:latin typeface="Berlin Sans FB" pitchFamily="34" charset="0"/>
            </a:endParaRPr>
          </a:p>
        </p:txBody>
      </p:sp>
      <p:pic>
        <p:nvPicPr>
          <p:cNvPr id="1402883" name="Picture 3" descr="MyersPsy8e_11UN09"/>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764088" y="1752600"/>
            <a:ext cx="3694112"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02884" name="Rectangle 4"/>
          <p:cNvSpPr>
            <a:spLocks noChangeArrowheads="1"/>
          </p:cNvSpPr>
          <p:nvPr/>
        </p:nvSpPr>
        <p:spPr bwMode="auto">
          <a:xfrm>
            <a:off x="366711" y="838200"/>
            <a:ext cx="4205287"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Lewis </a:t>
            </a:r>
            <a:r>
              <a:rPr lang="en-US" sz="2800" dirty="0" err="1">
                <a:latin typeface="Berlin Sans FB" pitchFamily="34" charset="0"/>
              </a:rPr>
              <a:t>Terman</a:t>
            </a:r>
            <a:r>
              <a:rPr lang="en-US" sz="2800" dirty="0">
                <a:latin typeface="Berlin Sans FB" pitchFamily="34" charset="0"/>
              </a:rPr>
              <a:t>, in the US, adapted </a:t>
            </a:r>
            <a:r>
              <a:rPr lang="en-US" sz="2800" dirty="0" err="1">
                <a:latin typeface="Berlin Sans FB" pitchFamily="34" charset="0"/>
              </a:rPr>
              <a:t>Binet’s</a:t>
            </a:r>
            <a:r>
              <a:rPr lang="en-US" sz="2800" dirty="0">
                <a:latin typeface="Berlin Sans FB" pitchFamily="34" charset="0"/>
              </a:rPr>
              <a:t> test for American school children and named the test the Stanford-</a:t>
            </a:r>
            <a:r>
              <a:rPr lang="en-US" sz="2800" dirty="0" err="1">
                <a:latin typeface="Berlin Sans FB" pitchFamily="34" charset="0"/>
              </a:rPr>
              <a:t>Binet</a:t>
            </a:r>
            <a:r>
              <a:rPr lang="en-US" sz="2800" dirty="0">
                <a:latin typeface="Berlin Sans FB" pitchFamily="34" charset="0"/>
              </a:rPr>
              <a:t> </a:t>
            </a:r>
            <a:r>
              <a:rPr lang="en-US" sz="2800" dirty="0" smtClean="0">
                <a:latin typeface="Berlin Sans FB" pitchFamily="34" charset="0"/>
              </a:rPr>
              <a:t>Test</a:t>
            </a:r>
          </a:p>
          <a:p>
            <a:pPr algn="ctr">
              <a:spcBef>
                <a:spcPct val="20000"/>
              </a:spcBef>
              <a:buFont typeface="Wingdings" pitchFamily="2" charset="2"/>
              <a:buNone/>
            </a:pPr>
            <a:endParaRPr lang="en-US" sz="2800" dirty="0" smtClean="0">
              <a:latin typeface="Berlin Sans FB" pitchFamily="34" charset="0"/>
            </a:endParaRPr>
          </a:p>
          <a:p>
            <a:pPr algn="ctr">
              <a:spcBef>
                <a:spcPct val="20000"/>
              </a:spcBef>
              <a:buFont typeface="Wingdings" pitchFamily="2" charset="2"/>
              <a:buNone/>
            </a:pPr>
            <a:r>
              <a:rPr lang="en-US" sz="2800" dirty="0" smtClean="0">
                <a:latin typeface="Berlin Sans FB" pitchFamily="34" charset="0"/>
              </a:rPr>
              <a:t>He later did research and applied these IQ tests but his samples were not representative.  Validity is tied to how close you match the norming ethnic/racial group</a:t>
            </a:r>
            <a:endParaRPr lang="en-US" sz="2800" dirty="0">
              <a:latin typeface="Berlin Sans FB" pitchFamily="34" charset="0"/>
            </a:endParaRPr>
          </a:p>
        </p:txBody>
      </p:sp>
    </p:spTree>
    <p:extLst>
      <p:ext uri="{BB962C8B-B14F-4D97-AF65-F5344CB8AC3E}">
        <p14:creationId xmlns:p14="http://schemas.microsoft.com/office/powerpoint/2010/main" val="14603785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28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288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altLang="en-US" dirty="0" smtClean="0"/>
              <a:t>Intelligence Quotient</a:t>
            </a:r>
            <a:endParaRPr lang="en-US" altLang="en-US" dirty="0"/>
          </a:p>
        </p:txBody>
      </p:sp>
      <p:sp>
        <p:nvSpPr>
          <p:cNvPr id="172035" name="Rectangle 3"/>
          <p:cNvSpPr>
            <a:spLocks noGrp="1" noChangeArrowheads="1"/>
          </p:cNvSpPr>
          <p:nvPr>
            <p:ph type="body" idx="1"/>
          </p:nvPr>
        </p:nvSpPr>
        <p:spPr>
          <a:xfrm>
            <a:off x="457200" y="1371600"/>
            <a:ext cx="8229600" cy="4525963"/>
          </a:xfrm>
        </p:spPr>
        <p:txBody>
          <a:bodyPr/>
          <a:lstStyle/>
          <a:p>
            <a:r>
              <a:rPr lang="en-US" dirty="0"/>
              <a:t>The formula of </a:t>
            </a:r>
            <a:r>
              <a:rPr lang="en-US" dirty="0">
                <a:solidFill>
                  <a:srgbClr val="FF0000"/>
                </a:solidFill>
              </a:rPr>
              <a:t>Intelligence Quotient (IQ) </a:t>
            </a:r>
            <a:r>
              <a:rPr lang="en-US" dirty="0"/>
              <a:t>introduced by William Stern </a:t>
            </a:r>
            <a:r>
              <a:rPr lang="en-US" dirty="0" smtClean="0"/>
              <a:t>is</a:t>
            </a:r>
          </a:p>
          <a:p>
            <a:pPr marL="0" indent="0">
              <a:buNone/>
            </a:pPr>
            <a:endParaRPr lang="en-US" altLang="en-US" dirty="0"/>
          </a:p>
          <a:p>
            <a:pPr marL="0" indent="0">
              <a:buNone/>
            </a:pPr>
            <a:endParaRPr lang="en-US" altLang="en-US" dirty="0" smtClean="0"/>
          </a:p>
          <a:p>
            <a:endParaRPr lang="en-US" altLang="en-US" dirty="0" smtClean="0"/>
          </a:p>
          <a:p>
            <a:r>
              <a:rPr lang="en-US" altLang="en-US" dirty="0" smtClean="0"/>
              <a:t>Chronological </a:t>
            </a:r>
            <a:r>
              <a:rPr lang="en-US" altLang="en-US" dirty="0"/>
              <a:t>age </a:t>
            </a:r>
            <a:r>
              <a:rPr lang="en-US" altLang="en-US" dirty="0" smtClean="0"/>
              <a:t>of the child and the mental age which </a:t>
            </a:r>
            <a:r>
              <a:rPr lang="en-US" altLang="en-US" dirty="0"/>
              <a:t>corresponds to the difficulty of the questions a child can </a:t>
            </a:r>
            <a:r>
              <a:rPr lang="en-US" altLang="en-US" dirty="0" smtClean="0"/>
              <a:t>answer</a:t>
            </a:r>
            <a:endParaRPr lang="en-US" altLang="en-US" dirty="0"/>
          </a:p>
          <a:p>
            <a:pPr marL="0" indent="0">
              <a:buNone/>
            </a:pPr>
            <a:endParaRPr lang="en-US" altLang="en-US" dirty="0"/>
          </a:p>
        </p:txBody>
      </p:sp>
      <p:pic>
        <p:nvPicPr>
          <p:cNvPr id="4" name="Picture 5" descr="IQ Formul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747552" y="2362200"/>
            <a:ext cx="5648896" cy="1524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57865603"/>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257800"/>
          </a:xfrm>
        </p:spPr>
        <p:txBody>
          <a:bodyPr/>
          <a:lstStyle/>
          <a:p>
            <a:r>
              <a:rPr lang="en-US" altLang="en-US" dirty="0"/>
              <a:t>An average 8-year-old child should have the mental age of 8 years. 					        8/8=1*100=100 IQ (the mean)</a:t>
            </a:r>
          </a:p>
          <a:p>
            <a:r>
              <a:rPr lang="en-US" altLang="en-US" dirty="0"/>
              <a:t>An 8 year old with a mental age of 10 years is 		10/8=1.25*100=125 </a:t>
            </a:r>
            <a:r>
              <a:rPr lang="en-US" altLang="en-US" dirty="0" smtClean="0"/>
              <a:t>IQ</a:t>
            </a:r>
          </a:p>
          <a:p>
            <a:r>
              <a:rPr lang="en-US" altLang="en-US" dirty="0" smtClean="0"/>
              <a:t>Imagine a child who is 5 years old and had an IQ of 165.  What is their mental age?  </a:t>
            </a:r>
          </a:p>
          <a:p>
            <a:pPr marL="0" indent="0">
              <a:buNone/>
            </a:pPr>
            <a:r>
              <a:rPr lang="en-US" altLang="en-US" dirty="0"/>
              <a:t> </a:t>
            </a:r>
            <a:r>
              <a:rPr lang="en-US" altLang="en-US" dirty="0" smtClean="0"/>
              <a:t>          X/5=1.65*100=165  </a:t>
            </a:r>
          </a:p>
          <a:p>
            <a:pPr marL="0" indent="0">
              <a:buNone/>
            </a:pPr>
            <a:r>
              <a:rPr lang="en-US" altLang="en-US" dirty="0"/>
              <a:t>	</a:t>
            </a:r>
            <a:r>
              <a:rPr lang="en-US" altLang="en-US" dirty="0" smtClean="0"/>
              <a:t>		About 8 years, 3 months</a:t>
            </a:r>
            <a:endParaRPr lang="en-US" altLang="en-US" dirty="0"/>
          </a:p>
          <a:p>
            <a:endParaRPr lang="en-US" dirty="0"/>
          </a:p>
        </p:txBody>
      </p:sp>
    </p:spTree>
    <p:extLst>
      <p:ext uri="{BB962C8B-B14F-4D97-AF65-F5344CB8AC3E}">
        <p14:creationId xmlns:p14="http://schemas.microsoft.com/office/powerpoint/2010/main" val="391165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4930" name="Rectangle 2"/>
          <p:cNvSpPr>
            <a:spLocks noGrp="1" noChangeArrowheads="1"/>
          </p:cNvSpPr>
          <p:nvPr>
            <p:ph type="title"/>
          </p:nvPr>
        </p:nvSpPr>
        <p:spPr>
          <a:xfrm>
            <a:off x="685800" y="276225"/>
            <a:ext cx="7772400" cy="1143000"/>
          </a:xfrm>
        </p:spPr>
        <p:txBody>
          <a:bodyPr/>
          <a:lstStyle/>
          <a:p>
            <a:r>
              <a:rPr lang="en-US" sz="3600" dirty="0">
                <a:latin typeface="Berlin Sans FB" pitchFamily="34" charset="0"/>
              </a:rPr>
              <a:t>Aptitude and Achievement Tests</a:t>
            </a:r>
          </a:p>
        </p:txBody>
      </p:sp>
      <p:sp>
        <p:nvSpPr>
          <p:cNvPr id="1404931" name="Rectangle 3"/>
          <p:cNvSpPr>
            <a:spLocks noChangeArrowheads="1"/>
          </p:cNvSpPr>
          <p:nvPr/>
        </p:nvSpPr>
        <p:spPr bwMode="auto">
          <a:xfrm>
            <a:off x="0" y="1600200"/>
            <a:ext cx="9143999"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solidFill>
                  <a:srgbClr val="FF0000"/>
                </a:solidFill>
                <a:latin typeface="Berlin Sans FB" pitchFamily="34" charset="0"/>
              </a:rPr>
              <a:t>Aptitude tests </a:t>
            </a:r>
            <a:r>
              <a:rPr lang="en-US" sz="2800" dirty="0">
                <a:latin typeface="Berlin Sans FB" pitchFamily="34" charset="0"/>
              </a:rPr>
              <a:t>are intended to </a:t>
            </a:r>
            <a:r>
              <a:rPr lang="en-US" sz="2800" i="1" dirty="0">
                <a:latin typeface="Berlin Sans FB" pitchFamily="34" charset="0"/>
              </a:rPr>
              <a:t>predict</a:t>
            </a:r>
            <a:r>
              <a:rPr lang="en-US" sz="2800" dirty="0">
                <a:latin typeface="Berlin Sans FB" pitchFamily="34" charset="0"/>
              </a:rPr>
              <a:t> your ability to learn a new skill and </a:t>
            </a:r>
            <a:r>
              <a:rPr lang="en-US" sz="2800" dirty="0">
                <a:solidFill>
                  <a:srgbClr val="FF0000"/>
                </a:solidFill>
                <a:latin typeface="Berlin Sans FB" pitchFamily="34" charset="0"/>
              </a:rPr>
              <a:t>achievement tests </a:t>
            </a:r>
            <a:r>
              <a:rPr lang="en-US" sz="2800" dirty="0">
                <a:latin typeface="Berlin Sans FB" pitchFamily="34" charset="0"/>
              </a:rPr>
              <a:t>are intended to </a:t>
            </a:r>
            <a:r>
              <a:rPr lang="en-US" sz="2800" i="1" dirty="0">
                <a:latin typeface="Berlin Sans FB" pitchFamily="34" charset="0"/>
              </a:rPr>
              <a:t>reflect</a:t>
            </a:r>
            <a:r>
              <a:rPr lang="en-US" sz="2800" dirty="0">
                <a:latin typeface="Berlin Sans FB" pitchFamily="34" charset="0"/>
              </a:rPr>
              <a:t> what you have already learned.</a:t>
            </a:r>
          </a:p>
        </p:txBody>
      </p:sp>
      <p:pic>
        <p:nvPicPr>
          <p:cNvPr id="1404932" name="Picture 4" descr="MyersPsy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55761" y="3116631"/>
            <a:ext cx="5832475" cy="3708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05056912"/>
      </p:ext>
    </p:extLst>
  </p:cSld>
  <p:clrMapOvr>
    <a:masterClrMapping/>
  </p:clrMapOvr>
  <p:transition/>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6978"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David Wechsler</a:t>
            </a:r>
          </a:p>
        </p:txBody>
      </p:sp>
      <p:sp>
        <p:nvSpPr>
          <p:cNvPr id="1406979" name="Rectangle 3"/>
          <p:cNvSpPr>
            <a:spLocks noChangeArrowheads="1"/>
          </p:cNvSpPr>
          <p:nvPr/>
        </p:nvSpPr>
        <p:spPr bwMode="auto">
          <a:xfrm>
            <a:off x="366713" y="1600200"/>
            <a:ext cx="420528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Wechsler developed the </a:t>
            </a:r>
            <a:r>
              <a:rPr lang="en-US" sz="2800" dirty="0">
                <a:solidFill>
                  <a:srgbClr val="FF0000"/>
                </a:solidFill>
                <a:latin typeface="Berlin Sans FB" pitchFamily="34" charset="0"/>
              </a:rPr>
              <a:t>Wechsler Adult Intelligence Scale (WAIS) </a:t>
            </a:r>
            <a:r>
              <a:rPr lang="en-US" sz="2800" dirty="0">
                <a:latin typeface="Berlin Sans FB" pitchFamily="34" charset="0"/>
              </a:rPr>
              <a:t>and later the </a:t>
            </a:r>
            <a:r>
              <a:rPr lang="en-US" sz="2800" dirty="0">
                <a:solidFill>
                  <a:srgbClr val="FF0000"/>
                </a:solidFill>
                <a:latin typeface="Berlin Sans FB" pitchFamily="34" charset="0"/>
              </a:rPr>
              <a:t>Wechsler Intelligence Scale for Children (WISC), </a:t>
            </a:r>
            <a:r>
              <a:rPr lang="en-US" sz="2800" dirty="0">
                <a:latin typeface="Berlin Sans FB" pitchFamily="34" charset="0"/>
              </a:rPr>
              <a:t>an intelligence  test for preschoolers.</a:t>
            </a:r>
          </a:p>
        </p:txBody>
      </p:sp>
      <p:pic>
        <p:nvPicPr>
          <p:cNvPr id="1406980" name="Picture 4" descr="MyersPsy8e_11UN1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983163" y="1600200"/>
            <a:ext cx="3475037" cy="434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3804607"/>
      </p:ext>
    </p:extLst>
  </p:cSld>
  <p:clrMapOvr>
    <a:masterClrMapping/>
  </p:clrMapOvr>
  <p:transition/>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6"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WAIS</a:t>
            </a:r>
          </a:p>
        </p:txBody>
      </p:sp>
      <p:sp>
        <p:nvSpPr>
          <p:cNvPr id="1409027" name="Rectangle 3"/>
          <p:cNvSpPr>
            <a:spLocks noChangeArrowheads="1"/>
          </p:cNvSpPr>
          <p:nvPr/>
        </p:nvSpPr>
        <p:spPr bwMode="auto">
          <a:xfrm>
            <a:off x="519113" y="1219200"/>
            <a:ext cx="80772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WAIS measures overall intelligence, and in addition 11 other aspects related to intelligence designed to assess clinical and educational problems.</a:t>
            </a:r>
          </a:p>
        </p:txBody>
      </p:sp>
      <p:pic>
        <p:nvPicPr>
          <p:cNvPr id="1409028" name="Picture 4" descr="MyersPsy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43075" y="3048000"/>
            <a:ext cx="5662613" cy="3619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83467873"/>
      </p:ext>
    </p:extLst>
  </p:cSld>
  <p:clrMapOvr>
    <a:masterClrMapping/>
  </p:clrMapOvr>
  <p:transition/>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Basics of Intelligence Test Components</a:t>
            </a:r>
            <a:endParaRPr lang="en-US" dirty="0"/>
          </a:p>
        </p:txBody>
      </p:sp>
      <p:sp>
        <p:nvSpPr>
          <p:cNvPr id="3" name="Content Placeholder 2"/>
          <p:cNvSpPr>
            <a:spLocks noGrp="1"/>
          </p:cNvSpPr>
          <p:nvPr>
            <p:ph idx="1"/>
          </p:nvPr>
        </p:nvSpPr>
        <p:spPr>
          <a:xfrm>
            <a:off x="0" y="1600200"/>
            <a:ext cx="9067800" cy="4525963"/>
          </a:xfrm>
        </p:spPr>
        <p:txBody>
          <a:bodyPr>
            <a:normAutofit lnSpcReduction="10000"/>
          </a:bodyPr>
          <a:lstStyle/>
          <a:p>
            <a:r>
              <a:rPr lang="en-US" sz="2400" dirty="0" smtClean="0"/>
              <a:t>Short term memory</a:t>
            </a:r>
          </a:p>
          <a:p>
            <a:pPr lvl="1"/>
            <a:r>
              <a:rPr lang="en-US" sz="2400" dirty="0" smtClean="0"/>
              <a:t>Can you replicate this model?</a:t>
            </a:r>
          </a:p>
          <a:p>
            <a:r>
              <a:rPr lang="en-US" sz="2400" dirty="0" smtClean="0"/>
              <a:t>Long term memory</a:t>
            </a:r>
          </a:p>
          <a:p>
            <a:pPr lvl="1"/>
            <a:r>
              <a:rPr lang="en-US" sz="2400" dirty="0" smtClean="0"/>
              <a:t>Vocabulary is a good indicator</a:t>
            </a:r>
          </a:p>
          <a:p>
            <a:r>
              <a:rPr lang="en-US" sz="2400" dirty="0" smtClean="0"/>
              <a:t>Association</a:t>
            </a:r>
          </a:p>
          <a:p>
            <a:pPr lvl="1"/>
            <a:r>
              <a:rPr lang="en-US" sz="2400" dirty="0" smtClean="0"/>
              <a:t>A cat is to feline as a dog is to</a:t>
            </a:r>
          </a:p>
          <a:p>
            <a:r>
              <a:rPr lang="en-US" sz="2400" dirty="0" smtClean="0"/>
              <a:t>Evaluation</a:t>
            </a:r>
          </a:p>
          <a:p>
            <a:pPr lvl="1"/>
            <a:r>
              <a:rPr lang="en-US" sz="2400" dirty="0" smtClean="0"/>
              <a:t>If you could have any one tool on an island, what would it be</a:t>
            </a:r>
          </a:p>
          <a:p>
            <a:r>
              <a:rPr lang="en-US" sz="2400" dirty="0" smtClean="0"/>
              <a:t>Reasoning</a:t>
            </a:r>
          </a:p>
          <a:p>
            <a:pPr lvl="1"/>
            <a:r>
              <a:rPr lang="en-US" sz="2400" dirty="0" smtClean="0"/>
              <a:t>Convergent (one answer) and </a:t>
            </a:r>
            <a:r>
              <a:rPr lang="en-US" sz="2400" dirty="0"/>
              <a:t>D</a:t>
            </a:r>
            <a:r>
              <a:rPr lang="en-US" sz="2400" dirty="0" smtClean="0"/>
              <a:t>ivergent thinking (many answers)</a:t>
            </a:r>
          </a:p>
        </p:txBody>
      </p:sp>
    </p:spTree>
    <p:extLst>
      <p:ext uri="{BB962C8B-B14F-4D97-AF65-F5344CB8AC3E}">
        <p14:creationId xmlns:p14="http://schemas.microsoft.com/office/powerpoint/2010/main" val="21809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1074" name="Rectangle 2"/>
          <p:cNvSpPr>
            <a:spLocks noGrp="1" noChangeArrowheads="1"/>
          </p:cNvSpPr>
          <p:nvPr>
            <p:ph type="title"/>
          </p:nvPr>
        </p:nvSpPr>
        <p:spPr>
          <a:xfrm>
            <a:off x="671513" y="276225"/>
            <a:ext cx="7772400" cy="1143000"/>
          </a:xfrm>
        </p:spPr>
        <p:txBody>
          <a:bodyPr/>
          <a:lstStyle/>
          <a:p>
            <a:r>
              <a:rPr lang="en-US" sz="3600" dirty="0">
                <a:latin typeface="Berlin Sans FB" pitchFamily="34" charset="0"/>
              </a:rPr>
              <a:t>Principles of Test Construction</a:t>
            </a:r>
          </a:p>
        </p:txBody>
      </p:sp>
      <p:sp>
        <p:nvSpPr>
          <p:cNvPr id="1411075" name="Rectangle 3"/>
          <p:cNvSpPr>
            <a:spLocks noChangeArrowheads="1"/>
          </p:cNvSpPr>
          <p:nvPr/>
        </p:nvSpPr>
        <p:spPr bwMode="auto">
          <a:xfrm>
            <a:off x="519113" y="1600200"/>
            <a:ext cx="8077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For a psychological test to be acceptable it must fulfill three criteria:</a:t>
            </a:r>
          </a:p>
        </p:txBody>
      </p:sp>
      <p:sp>
        <p:nvSpPr>
          <p:cNvPr id="1411076" name="Rectangle 4"/>
          <p:cNvSpPr>
            <a:spLocks noChangeArrowheads="1"/>
          </p:cNvSpPr>
          <p:nvPr/>
        </p:nvSpPr>
        <p:spPr bwMode="auto">
          <a:xfrm>
            <a:off x="2867025" y="3200400"/>
            <a:ext cx="3376613"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Font typeface="Wingdings" pitchFamily="2" charset="2"/>
              <a:buAutoNum type="arabicPeriod"/>
            </a:pPr>
            <a:r>
              <a:rPr lang="en-US" sz="2800" dirty="0">
                <a:latin typeface="Berlin Sans FB" pitchFamily="34" charset="0"/>
              </a:rPr>
              <a:t>Standardization</a:t>
            </a:r>
          </a:p>
          <a:p>
            <a:pPr marL="609600" indent="-609600">
              <a:spcBef>
                <a:spcPct val="20000"/>
              </a:spcBef>
              <a:buFont typeface="Wingdings" pitchFamily="2" charset="2"/>
              <a:buAutoNum type="arabicPeriod"/>
            </a:pPr>
            <a:r>
              <a:rPr lang="en-US" sz="2800" dirty="0">
                <a:latin typeface="Berlin Sans FB" pitchFamily="34" charset="0"/>
              </a:rPr>
              <a:t>Reliability</a:t>
            </a:r>
          </a:p>
          <a:p>
            <a:pPr marL="609600" indent="-609600">
              <a:spcBef>
                <a:spcPct val="20000"/>
              </a:spcBef>
              <a:buFont typeface="Wingdings" pitchFamily="2" charset="2"/>
              <a:buAutoNum type="arabicPeriod"/>
            </a:pPr>
            <a:r>
              <a:rPr lang="en-US" sz="2800" dirty="0">
                <a:latin typeface="Berlin Sans FB" pitchFamily="34" charset="0"/>
              </a:rPr>
              <a:t>Validity</a:t>
            </a:r>
          </a:p>
        </p:txBody>
      </p:sp>
    </p:spTree>
    <p:extLst>
      <p:ext uri="{BB962C8B-B14F-4D97-AF65-F5344CB8AC3E}">
        <p14:creationId xmlns:p14="http://schemas.microsoft.com/office/powerpoint/2010/main" val="25987531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11076"/>
                                        </p:tgtEl>
                                        <p:attrNameLst>
                                          <p:attrName>style.visibility</p:attrName>
                                        </p:attrNameLst>
                                      </p:cBhvr>
                                      <p:to>
                                        <p:strVal val="visible"/>
                                      </p:to>
                                    </p:set>
                                    <p:animEffect transition="in" filter="dissolve">
                                      <p:cBhvr>
                                        <p:cTn id="7" dur="500"/>
                                        <p:tgtEl>
                                          <p:spTgt spid="1411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1076" grpId="0"/>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22" name="Rectangle 2"/>
          <p:cNvSpPr>
            <a:spLocks noGrp="1" noChangeArrowheads="1"/>
          </p:cNvSpPr>
          <p:nvPr>
            <p:ph type="title"/>
          </p:nvPr>
        </p:nvSpPr>
        <p:spPr>
          <a:xfrm>
            <a:off x="685800" y="276225"/>
            <a:ext cx="7772400" cy="1143000"/>
          </a:xfrm>
        </p:spPr>
        <p:txBody>
          <a:bodyPr/>
          <a:lstStyle/>
          <a:p>
            <a:r>
              <a:rPr lang="en-US" sz="4000" dirty="0">
                <a:latin typeface="Berlin Sans FB" pitchFamily="34" charset="0"/>
              </a:rPr>
              <a:t>Standardization</a:t>
            </a:r>
          </a:p>
        </p:txBody>
      </p:sp>
      <p:sp>
        <p:nvSpPr>
          <p:cNvPr id="1413123" name="Rectangle 3"/>
          <p:cNvSpPr>
            <a:spLocks noChangeArrowheads="1"/>
          </p:cNvSpPr>
          <p:nvPr/>
        </p:nvSpPr>
        <p:spPr bwMode="auto">
          <a:xfrm>
            <a:off x="366713" y="1600200"/>
            <a:ext cx="8382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Standardizing a test involves administering the test to a representative sample of future test takers in order to establish a basis for meaningful comparison.</a:t>
            </a:r>
          </a:p>
        </p:txBody>
      </p:sp>
    </p:spTree>
    <p:extLst>
      <p:ext uri="{BB962C8B-B14F-4D97-AF65-F5344CB8AC3E}">
        <p14:creationId xmlns:p14="http://schemas.microsoft.com/office/powerpoint/2010/main" val="12243885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Classically conditioning emotions (Watson and </a:t>
            </a:r>
            <a:r>
              <a:rPr lang="en-US" dirty="0" err="1" smtClean="0"/>
              <a:t>Raynor</a:t>
            </a:r>
            <a:r>
              <a:rPr lang="en-US" dirty="0" smtClean="0"/>
              <a:t>)</a:t>
            </a:r>
            <a:endParaRPr lang="en-US" dirty="0"/>
          </a:p>
        </p:txBody>
      </p:sp>
      <p:pic>
        <p:nvPicPr>
          <p:cNvPr id="5" name="Picture 7" descr="C:\Documents and Settings\means\Desktop\General Psychology\Textbook Resources\Domain 4\Mod 19\chapter figures, photos, and tables\high res\Mod19\Blair-Broeker_19UN0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23258" y="1752600"/>
            <a:ext cx="5668142" cy="410940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088409" y="5943600"/>
            <a:ext cx="6934200" cy="1143000"/>
          </a:xfrm>
          <a:prstGeom prst="rect">
            <a:avLst/>
          </a:prstGeom>
        </p:spPr>
        <p:txBody>
          <a:bodyPr vert="horz" anchor="ctr">
            <a:normAutofit fontScale="975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smtClean="0"/>
              <a:t>This doesn’t end well</a:t>
            </a:r>
            <a:endParaRPr lang="en-US" dirty="0"/>
          </a:p>
        </p:txBody>
      </p:sp>
    </p:spTree>
    <p:extLst>
      <p:ext uri="{BB962C8B-B14F-4D97-AF65-F5344CB8AC3E}">
        <p14:creationId xmlns:p14="http://schemas.microsoft.com/office/powerpoint/2010/main" val="372026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5170" name="Rectangle 2"/>
          <p:cNvSpPr>
            <a:spLocks noGrp="1" noChangeArrowheads="1"/>
          </p:cNvSpPr>
          <p:nvPr>
            <p:ph type="title"/>
          </p:nvPr>
        </p:nvSpPr>
        <p:spPr>
          <a:xfrm>
            <a:off x="671513" y="-228600"/>
            <a:ext cx="7772400" cy="1143000"/>
          </a:xfrm>
        </p:spPr>
        <p:txBody>
          <a:bodyPr/>
          <a:lstStyle/>
          <a:p>
            <a:r>
              <a:rPr lang="en-US" sz="3600" dirty="0">
                <a:latin typeface="Berlin Sans FB" pitchFamily="34" charset="0"/>
              </a:rPr>
              <a:t>Normal Curve</a:t>
            </a:r>
          </a:p>
        </p:txBody>
      </p:sp>
      <p:sp>
        <p:nvSpPr>
          <p:cNvPr id="1415171" name="Rectangle 3"/>
          <p:cNvSpPr>
            <a:spLocks noChangeArrowheads="1"/>
          </p:cNvSpPr>
          <p:nvPr/>
        </p:nvSpPr>
        <p:spPr bwMode="auto">
          <a:xfrm>
            <a:off x="0" y="990600"/>
            <a:ext cx="9085943"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3600" dirty="0">
                <a:latin typeface="Berlin Sans FB" pitchFamily="34" charset="0"/>
              </a:rPr>
              <a:t>Standardized tests establish a normal distribution of scores on a tested population — a bell-shaped pattern called the </a:t>
            </a:r>
            <a:r>
              <a:rPr lang="en-US" sz="3600" dirty="0" smtClean="0">
                <a:solidFill>
                  <a:srgbClr val="FFFF00"/>
                </a:solidFill>
                <a:latin typeface="Berlin Sans FB" pitchFamily="34" charset="0"/>
              </a:rPr>
              <a:t>normal </a:t>
            </a:r>
            <a:r>
              <a:rPr lang="en-US" sz="3600" dirty="0">
                <a:solidFill>
                  <a:srgbClr val="FFFF00"/>
                </a:solidFill>
                <a:latin typeface="Berlin Sans FB" pitchFamily="34" charset="0"/>
              </a:rPr>
              <a:t>curve</a:t>
            </a:r>
            <a:r>
              <a:rPr lang="en-US" sz="3600" dirty="0">
                <a:latin typeface="Berlin Sans FB" pitchFamily="34" charset="0"/>
              </a:rPr>
              <a:t>.</a:t>
            </a:r>
          </a:p>
        </p:txBody>
      </p:sp>
      <p:sp>
        <p:nvSpPr>
          <p:cNvPr id="2" name="Content Placeholder 1"/>
          <p:cNvSpPr>
            <a:spLocks noGrp="1"/>
          </p:cNvSpPr>
          <p:nvPr>
            <p:ph idx="1"/>
          </p:nvPr>
        </p:nvSpPr>
        <p:spPr>
          <a:xfrm>
            <a:off x="442913" y="4076700"/>
            <a:ext cx="8229600" cy="2209800"/>
          </a:xfrm>
        </p:spPr>
        <p:txBody>
          <a:bodyPr>
            <a:normAutofit fontScale="70000" lnSpcReduction="20000"/>
          </a:bodyPr>
          <a:lstStyle/>
          <a:p>
            <a:endParaRPr lang="en-US" sz="4800" dirty="0" smtClean="0"/>
          </a:p>
          <a:p>
            <a:endParaRPr lang="en-US" sz="4800" dirty="0"/>
          </a:p>
          <a:p>
            <a:r>
              <a:rPr lang="en-US" sz="4800" dirty="0" smtClean="0"/>
              <a:t>34-14-2</a:t>
            </a:r>
          </a:p>
          <a:p>
            <a:r>
              <a:rPr lang="en-US" sz="4800" dirty="0" smtClean="0"/>
              <a:t>Each standard deviation is 15</a:t>
            </a:r>
            <a:endParaRPr lang="en-US" sz="4800" dirty="0"/>
          </a:p>
        </p:txBody>
      </p:sp>
      <p:pic>
        <p:nvPicPr>
          <p:cNvPr id="1026" name="Picture 2" descr="http://www.tushar-mehta.com/excel/charts/normal_distribution/images/normal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819400"/>
            <a:ext cx="3657600" cy="2340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9413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lair-Broeker_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115" y="381000"/>
            <a:ext cx="8689285" cy="635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303609"/>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7218" name="Rectangle 2"/>
          <p:cNvSpPr>
            <a:spLocks noGrp="1" noChangeArrowheads="1"/>
          </p:cNvSpPr>
          <p:nvPr>
            <p:ph type="title"/>
          </p:nvPr>
        </p:nvSpPr>
        <p:spPr>
          <a:xfrm>
            <a:off x="671513" y="276225"/>
            <a:ext cx="7772400" cy="1143000"/>
          </a:xfrm>
        </p:spPr>
        <p:txBody>
          <a:bodyPr/>
          <a:lstStyle/>
          <a:p>
            <a:r>
              <a:rPr lang="en-US" sz="3600" dirty="0">
                <a:latin typeface="Berlin Sans FB" pitchFamily="34" charset="0"/>
              </a:rPr>
              <a:t>Flynn Effect</a:t>
            </a:r>
          </a:p>
        </p:txBody>
      </p:sp>
      <p:sp>
        <p:nvSpPr>
          <p:cNvPr id="1417219" name="Rectangle 3"/>
          <p:cNvSpPr>
            <a:spLocks noChangeArrowheads="1"/>
          </p:cNvSpPr>
          <p:nvPr/>
        </p:nvSpPr>
        <p:spPr bwMode="auto">
          <a:xfrm>
            <a:off x="519113" y="1600200"/>
            <a:ext cx="8077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In the past 60 years intelligence scores have steadily risen by an average of 27 points — a phenomenon known as the Flynn effect.</a:t>
            </a:r>
          </a:p>
        </p:txBody>
      </p:sp>
      <p:pic>
        <p:nvPicPr>
          <p:cNvPr id="1417220" name="Picture 4" descr="MyersPsy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71513" y="3200400"/>
            <a:ext cx="7772400" cy="3071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04804260"/>
      </p:ext>
    </p:extLst>
  </p:cSld>
  <p:clrMapOvr>
    <a:masterClrMapping/>
  </p:clrMapOvr>
  <p:transition/>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6" name="Rectangle 2"/>
          <p:cNvSpPr>
            <a:spLocks noGrp="1" noChangeArrowheads="1"/>
          </p:cNvSpPr>
          <p:nvPr>
            <p:ph type="title"/>
          </p:nvPr>
        </p:nvSpPr>
        <p:spPr>
          <a:xfrm>
            <a:off x="685800" y="276225"/>
            <a:ext cx="7772400" cy="790575"/>
          </a:xfrm>
        </p:spPr>
        <p:txBody>
          <a:bodyPr/>
          <a:lstStyle/>
          <a:p>
            <a:r>
              <a:rPr lang="en-US" sz="4000" dirty="0">
                <a:latin typeface="Berlin Sans FB" pitchFamily="34" charset="0"/>
              </a:rPr>
              <a:t>Reliability</a:t>
            </a:r>
          </a:p>
        </p:txBody>
      </p:sp>
      <p:sp>
        <p:nvSpPr>
          <p:cNvPr id="1419267" name="Rectangle 3"/>
          <p:cNvSpPr>
            <a:spLocks noChangeArrowheads="1"/>
          </p:cNvSpPr>
          <p:nvPr/>
        </p:nvSpPr>
        <p:spPr bwMode="auto">
          <a:xfrm>
            <a:off x="366713" y="990600"/>
            <a:ext cx="8382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A test is </a:t>
            </a:r>
            <a:r>
              <a:rPr lang="en-US" sz="2800" i="1" dirty="0">
                <a:latin typeface="Berlin Sans FB" pitchFamily="34" charset="0"/>
              </a:rPr>
              <a:t>reliable</a:t>
            </a:r>
            <a:r>
              <a:rPr lang="en-US" sz="2800" dirty="0">
                <a:latin typeface="Berlin Sans FB" pitchFamily="34" charset="0"/>
              </a:rPr>
              <a:t> when it yields consistent results. To establish reliability researchers establish different procedures:</a:t>
            </a:r>
          </a:p>
        </p:txBody>
      </p:sp>
      <p:sp>
        <p:nvSpPr>
          <p:cNvPr id="1419268" name="Rectangle 4"/>
          <p:cNvSpPr>
            <a:spLocks noChangeArrowheads="1"/>
          </p:cNvSpPr>
          <p:nvPr/>
        </p:nvSpPr>
        <p:spPr bwMode="auto">
          <a:xfrm>
            <a:off x="685800" y="2362200"/>
            <a:ext cx="7772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Font typeface="Wingdings" pitchFamily="2" charset="2"/>
              <a:buAutoNum type="arabicPeriod"/>
            </a:pPr>
            <a:r>
              <a:rPr lang="en-US" sz="2800" dirty="0">
                <a:solidFill>
                  <a:srgbClr val="FF0000"/>
                </a:solidFill>
                <a:latin typeface="Berlin Sans FB" pitchFamily="34" charset="0"/>
              </a:rPr>
              <a:t>Split-half Reliability: </a:t>
            </a:r>
            <a:r>
              <a:rPr lang="en-US" sz="2800" dirty="0">
                <a:latin typeface="Berlin Sans FB" pitchFamily="34" charset="0"/>
              </a:rPr>
              <a:t>Dividing the test into two equal halves and assessing how consistent the scores are.</a:t>
            </a:r>
          </a:p>
          <a:p>
            <a:pPr marL="609600" indent="-609600">
              <a:spcBef>
                <a:spcPct val="20000"/>
              </a:spcBef>
              <a:buFont typeface="Wingdings" pitchFamily="2" charset="2"/>
              <a:buAutoNum type="arabicPeriod"/>
            </a:pPr>
            <a:r>
              <a:rPr lang="en-US" sz="2800" dirty="0">
                <a:solidFill>
                  <a:srgbClr val="FF0000"/>
                </a:solidFill>
                <a:latin typeface="Berlin Sans FB" pitchFamily="34" charset="0"/>
              </a:rPr>
              <a:t>Reliability using different tests: </a:t>
            </a:r>
            <a:r>
              <a:rPr lang="en-US" sz="2800" dirty="0">
                <a:latin typeface="Berlin Sans FB" pitchFamily="34" charset="0"/>
              </a:rPr>
              <a:t>Using different forms of the test to measure consistency between them.</a:t>
            </a:r>
          </a:p>
          <a:p>
            <a:pPr marL="609600" indent="-609600">
              <a:spcBef>
                <a:spcPct val="20000"/>
              </a:spcBef>
              <a:buFont typeface="Wingdings" pitchFamily="2" charset="2"/>
              <a:buAutoNum type="arabicPeriod"/>
            </a:pPr>
            <a:r>
              <a:rPr lang="en-US" sz="2800" dirty="0">
                <a:solidFill>
                  <a:srgbClr val="FF0000"/>
                </a:solidFill>
                <a:latin typeface="Berlin Sans FB" pitchFamily="34" charset="0"/>
              </a:rPr>
              <a:t>Test-Retest Reliability: </a:t>
            </a:r>
            <a:r>
              <a:rPr lang="en-US" sz="2800" dirty="0">
                <a:latin typeface="Berlin Sans FB" pitchFamily="34" charset="0"/>
              </a:rPr>
              <a:t>Using the same test on two occasions to measure consistency.</a:t>
            </a:r>
          </a:p>
        </p:txBody>
      </p:sp>
    </p:spTree>
    <p:extLst>
      <p:ext uri="{BB962C8B-B14F-4D97-AF65-F5344CB8AC3E}">
        <p14:creationId xmlns:p14="http://schemas.microsoft.com/office/powerpoint/2010/main" val="7296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19268"/>
                                        </p:tgtEl>
                                        <p:attrNameLst>
                                          <p:attrName>style.visibility</p:attrName>
                                        </p:attrNameLst>
                                      </p:cBhvr>
                                      <p:to>
                                        <p:strVal val="visible"/>
                                      </p:to>
                                    </p:set>
                                    <p:animEffect transition="in" filter="dissolve">
                                      <p:cBhvr>
                                        <p:cTn id="7" dur="500"/>
                                        <p:tgtEl>
                                          <p:spTgt spid="141926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1926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19268">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1926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1314" name="Rectangle 2"/>
          <p:cNvSpPr>
            <a:spLocks noGrp="1" noChangeArrowheads="1"/>
          </p:cNvSpPr>
          <p:nvPr>
            <p:ph type="title"/>
          </p:nvPr>
        </p:nvSpPr>
        <p:spPr>
          <a:xfrm>
            <a:off x="685800" y="276225"/>
            <a:ext cx="7772400" cy="714375"/>
          </a:xfrm>
        </p:spPr>
        <p:txBody>
          <a:bodyPr/>
          <a:lstStyle/>
          <a:p>
            <a:r>
              <a:rPr lang="en-US" sz="4000" dirty="0">
                <a:latin typeface="Berlin Sans FB" pitchFamily="34" charset="0"/>
              </a:rPr>
              <a:t>Validity</a:t>
            </a:r>
          </a:p>
        </p:txBody>
      </p:sp>
      <p:sp>
        <p:nvSpPr>
          <p:cNvPr id="1421315" name="Rectangle 3"/>
          <p:cNvSpPr>
            <a:spLocks noChangeArrowheads="1"/>
          </p:cNvSpPr>
          <p:nvPr/>
        </p:nvSpPr>
        <p:spPr bwMode="auto">
          <a:xfrm>
            <a:off x="381227" y="990600"/>
            <a:ext cx="83820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Reliability of a test does not insure validity. Validity of a test refers to what the test is supposed to measure or predict.</a:t>
            </a:r>
          </a:p>
        </p:txBody>
      </p:sp>
      <p:sp>
        <p:nvSpPr>
          <p:cNvPr id="1421316" name="Rectangle 4"/>
          <p:cNvSpPr>
            <a:spLocks noChangeArrowheads="1"/>
          </p:cNvSpPr>
          <p:nvPr/>
        </p:nvSpPr>
        <p:spPr bwMode="auto">
          <a:xfrm>
            <a:off x="671512" y="2438400"/>
            <a:ext cx="8167687"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Font typeface="Wingdings" pitchFamily="2" charset="2"/>
              <a:buAutoNum type="arabicPeriod"/>
            </a:pPr>
            <a:r>
              <a:rPr lang="en-US" sz="2800" dirty="0">
                <a:solidFill>
                  <a:srgbClr val="FF0000"/>
                </a:solidFill>
                <a:latin typeface="Berlin Sans FB" pitchFamily="34" charset="0"/>
              </a:rPr>
              <a:t>Content Validity: </a:t>
            </a:r>
            <a:r>
              <a:rPr lang="en-US" sz="2800" dirty="0">
                <a:latin typeface="Berlin Sans FB" pitchFamily="34" charset="0"/>
              </a:rPr>
              <a:t>Refers to the extent a test measures a particular behavior or trait</a:t>
            </a:r>
            <a:r>
              <a:rPr lang="en-US" sz="2800" dirty="0" smtClean="0">
                <a:latin typeface="Berlin Sans FB" pitchFamily="34" charset="0"/>
              </a:rPr>
              <a:t>. (Achievement tests)</a:t>
            </a:r>
            <a:endParaRPr lang="en-US" sz="2800" dirty="0">
              <a:latin typeface="Berlin Sans FB" pitchFamily="34" charset="0"/>
            </a:endParaRPr>
          </a:p>
          <a:p>
            <a:pPr marL="609600" indent="-609600">
              <a:spcBef>
                <a:spcPct val="20000"/>
              </a:spcBef>
              <a:buFont typeface="Wingdings" pitchFamily="2" charset="2"/>
              <a:buAutoNum type="arabicPeriod"/>
            </a:pPr>
            <a:r>
              <a:rPr lang="en-US" sz="2800" dirty="0">
                <a:solidFill>
                  <a:srgbClr val="FF0000"/>
                </a:solidFill>
                <a:latin typeface="Berlin Sans FB" pitchFamily="34" charset="0"/>
              </a:rPr>
              <a:t>Predictive Validity: </a:t>
            </a:r>
            <a:r>
              <a:rPr lang="en-US" sz="2800" dirty="0">
                <a:latin typeface="Berlin Sans FB" pitchFamily="34" charset="0"/>
              </a:rPr>
              <a:t>Refers to the function of a test in predicting a particular behavior or trait</a:t>
            </a:r>
            <a:r>
              <a:rPr lang="en-US" sz="2800" dirty="0" smtClean="0">
                <a:latin typeface="Berlin Sans FB" pitchFamily="34" charset="0"/>
              </a:rPr>
              <a:t>. (Aptitude tests)</a:t>
            </a:r>
          </a:p>
          <a:p>
            <a:pPr marL="609600" indent="-609600">
              <a:spcBef>
                <a:spcPct val="20000"/>
              </a:spcBef>
              <a:buFont typeface="Wingdings" pitchFamily="2" charset="2"/>
              <a:buAutoNum type="arabicPeriod"/>
            </a:pPr>
            <a:r>
              <a:rPr lang="en-US" sz="2800" dirty="0" smtClean="0">
                <a:solidFill>
                  <a:srgbClr val="FF0000"/>
                </a:solidFill>
                <a:latin typeface="Berlin Sans FB" pitchFamily="34" charset="0"/>
              </a:rPr>
              <a:t>Criterion Validity: </a:t>
            </a:r>
            <a:r>
              <a:rPr lang="en-US" sz="2800" dirty="0" smtClean="0">
                <a:latin typeface="Berlin Sans FB" pitchFamily="34" charset="0"/>
              </a:rPr>
              <a:t>Do the results correlate with the results of other measures designed to assess similar things</a:t>
            </a:r>
            <a:endParaRPr lang="en-US" sz="2800" dirty="0">
              <a:latin typeface="Berlin Sans FB" pitchFamily="34" charset="0"/>
            </a:endParaRPr>
          </a:p>
        </p:txBody>
      </p:sp>
    </p:spTree>
    <p:extLst>
      <p:ext uri="{BB962C8B-B14F-4D97-AF65-F5344CB8AC3E}">
        <p14:creationId xmlns:p14="http://schemas.microsoft.com/office/powerpoint/2010/main" val="62877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21316"/>
                                        </p:tgtEl>
                                        <p:attrNameLst>
                                          <p:attrName>style.visibility</p:attrName>
                                        </p:attrNameLst>
                                      </p:cBhvr>
                                      <p:to>
                                        <p:strVal val="visible"/>
                                      </p:to>
                                    </p:set>
                                    <p:animEffect transition="in" filter="dissolve">
                                      <p:cBhvr>
                                        <p:cTn id="7" dur="500"/>
                                        <p:tgtEl>
                                          <p:spTgt spid="14213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2131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21316">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213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1316" grpId="0"/>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Limitations of Intelligence Tests</a:t>
            </a:r>
            <a:endParaRPr lang="en-US" dirty="0"/>
          </a:p>
        </p:txBody>
      </p:sp>
      <p:sp>
        <p:nvSpPr>
          <p:cNvPr id="3" name="Content Placeholder 2"/>
          <p:cNvSpPr>
            <a:spLocks noGrp="1"/>
          </p:cNvSpPr>
          <p:nvPr>
            <p:ph idx="1"/>
          </p:nvPr>
        </p:nvSpPr>
        <p:spPr/>
        <p:txBody>
          <a:bodyPr/>
          <a:lstStyle/>
          <a:p>
            <a:r>
              <a:rPr lang="en-US" dirty="0"/>
              <a:t>Intelligence can’t be measured directly</a:t>
            </a:r>
          </a:p>
          <a:p>
            <a:pPr lvl="1"/>
            <a:r>
              <a:rPr lang="en-US" dirty="0"/>
              <a:t>Can we even define it</a:t>
            </a:r>
            <a:r>
              <a:rPr lang="en-US" dirty="0" smtClean="0"/>
              <a:t>?</a:t>
            </a:r>
          </a:p>
          <a:p>
            <a:r>
              <a:rPr lang="en-US" dirty="0" smtClean="0"/>
              <a:t>Tests only measure a sampling of factors</a:t>
            </a:r>
          </a:p>
          <a:p>
            <a:pPr lvl="1"/>
            <a:r>
              <a:rPr lang="en-US" dirty="0" smtClean="0"/>
              <a:t>Doesn’t measure street smarts</a:t>
            </a:r>
          </a:p>
          <a:p>
            <a:r>
              <a:rPr lang="en-US" dirty="0" smtClean="0"/>
              <a:t>Scores can change with experience and training</a:t>
            </a:r>
          </a:p>
          <a:p>
            <a:pPr lvl="1"/>
            <a:r>
              <a:rPr lang="en-US" dirty="0" smtClean="0"/>
              <a:t>Why people take ACT prep classes</a:t>
            </a:r>
          </a:p>
          <a:p>
            <a:pPr lvl="1"/>
            <a:r>
              <a:rPr lang="en-US" dirty="0" smtClean="0"/>
              <a:t>What kinds of life experiences have you had?</a:t>
            </a:r>
          </a:p>
          <a:p>
            <a:endParaRPr lang="en-US" dirty="0"/>
          </a:p>
        </p:txBody>
      </p:sp>
    </p:spTree>
    <p:extLst>
      <p:ext uri="{BB962C8B-B14F-4D97-AF65-F5344CB8AC3E}">
        <p14:creationId xmlns:p14="http://schemas.microsoft.com/office/powerpoint/2010/main" val="399096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62" name="Rectangle 2"/>
          <p:cNvSpPr>
            <a:spLocks noGrp="1" noChangeArrowheads="1"/>
          </p:cNvSpPr>
          <p:nvPr>
            <p:ph type="title"/>
          </p:nvPr>
        </p:nvSpPr>
        <p:spPr>
          <a:xfrm>
            <a:off x="671513" y="276225"/>
            <a:ext cx="7772400" cy="1143000"/>
          </a:xfrm>
        </p:spPr>
        <p:txBody>
          <a:bodyPr/>
          <a:lstStyle/>
          <a:p>
            <a:r>
              <a:rPr lang="en-US" sz="3600" dirty="0">
                <a:latin typeface="Berlin Sans FB" pitchFamily="34" charset="0"/>
              </a:rPr>
              <a:t>The Dynamics of Intelligence</a:t>
            </a:r>
          </a:p>
        </p:txBody>
      </p:sp>
      <p:sp>
        <p:nvSpPr>
          <p:cNvPr id="1423363" name="Rectangle 3"/>
          <p:cNvSpPr>
            <a:spLocks noChangeArrowheads="1"/>
          </p:cNvSpPr>
          <p:nvPr/>
        </p:nvSpPr>
        <p:spPr bwMode="auto">
          <a:xfrm>
            <a:off x="519113" y="1600200"/>
            <a:ext cx="8077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Does intelligence stay stable over a lifetime or change? Are individuals on the two extremes of the intelligence scale really different?</a:t>
            </a:r>
          </a:p>
        </p:txBody>
      </p:sp>
    </p:spTree>
    <p:extLst>
      <p:ext uri="{BB962C8B-B14F-4D97-AF65-F5344CB8AC3E}">
        <p14:creationId xmlns:p14="http://schemas.microsoft.com/office/powerpoint/2010/main" val="2365057680"/>
      </p:ext>
    </p:extLst>
  </p:cSld>
  <p:clrMapOvr>
    <a:masterClrMapping/>
  </p:clrMapOvr>
  <p:transition/>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5410" name="Rectangle 2"/>
          <p:cNvSpPr>
            <a:spLocks noGrp="1" noChangeArrowheads="1"/>
          </p:cNvSpPr>
          <p:nvPr>
            <p:ph type="title"/>
          </p:nvPr>
        </p:nvSpPr>
        <p:spPr>
          <a:xfrm>
            <a:off x="685800" y="276225"/>
            <a:ext cx="7772400" cy="1143000"/>
          </a:xfrm>
        </p:spPr>
        <p:txBody>
          <a:bodyPr/>
          <a:lstStyle/>
          <a:p>
            <a:r>
              <a:rPr lang="en-US" sz="4000" dirty="0">
                <a:latin typeface="Berlin Sans FB" pitchFamily="34" charset="0"/>
              </a:rPr>
              <a:t>Stability or Change?</a:t>
            </a:r>
          </a:p>
        </p:txBody>
      </p:sp>
      <p:sp>
        <p:nvSpPr>
          <p:cNvPr id="1425411" name="Rectangle 3"/>
          <p:cNvSpPr>
            <a:spLocks noChangeArrowheads="1"/>
          </p:cNvSpPr>
          <p:nvPr/>
        </p:nvSpPr>
        <p:spPr bwMode="auto">
          <a:xfrm>
            <a:off x="366713" y="1600200"/>
            <a:ext cx="8382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Intelligence scores become stable after about seven years of age. In numerous studies such stability of intelligence scores have been ascertained (</a:t>
            </a:r>
            <a:r>
              <a:rPr lang="en-US" sz="2800" dirty="0" err="1">
                <a:latin typeface="Berlin Sans FB" pitchFamily="34" charset="0"/>
              </a:rPr>
              <a:t>Angoff</a:t>
            </a:r>
            <a:r>
              <a:rPr lang="en-US" sz="2800" dirty="0">
                <a:latin typeface="Berlin Sans FB" pitchFamily="34" charset="0"/>
              </a:rPr>
              <a:t>, 1988; </a:t>
            </a:r>
            <a:r>
              <a:rPr lang="en-US" sz="2800" dirty="0" err="1">
                <a:latin typeface="Berlin Sans FB" pitchFamily="34" charset="0"/>
              </a:rPr>
              <a:t>Deary</a:t>
            </a:r>
            <a:r>
              <a:rPr lang="en-US" sz="2800" dirty="0">
                <a:latin typeface="Berlin Sans FB" pitchFamily="34" charset="0"/>
              </a:rPr>
              <a:t> et al., 2004).</a:t>
            </a:r>
          </a:p>
        </p:txBody>
      </p:sp>
      <p:pic>
        <p:nvPicPr>
          <p:cNvPr id="1425412" name="Picture 4" descr="MyersPsy8e_fi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28738" y="3414713"/>
            <a:ext cx="5624512" cy="3357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1363844"/>
      </p:ext>
    </p:extLst>
  </p:cSld>
  <p:clrMapOvr>
    <a:masterClrMapping/>
  </p:clrMapOvr>
  <p:transition/>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7458" name="Picture 2" descr="Intelligence Extre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231" y="2714171"/>
            <a:ext cx="6572964" cy="4114800"/>
          </a:xfrm>
          <a:prstGeom prst="rect">
            <a:avLst/>
          </a:prstGeom>
          <a:noFill/>
          <a:extLst>
            <a:ext uri="{909E8E84-426E-40DD-AFC4-6F175D3DCCD1}">
              <a14:hiddenFill xmlns:a14="http://schemas.microsoft.com/office/drawing/2010/main">
                <a:solidFill>
                  <a:srgbClr val="FFFFFF"/>
                </a:solidFill>
              </a14:hiddenFill>
            </a:ext>
          </a:extLst>
        </p:spPr>
      </p:pic>
      <p:sp>
        <p:nvSpPr>
          <p:cNvPr id="1427459" name="Rectangle 3"/>
          <p:cNvSpPr>
            <a:spLocks noGrp="1" noChangeArrowheads="1"/>
          </p:cNvSpPr>
          <p:nvPr>
            <p:ph type="title"/>
          </p:nvPr>
        </p:nvSpPr>
        <p:spPr>
          <a:xfrm>
            <a:off x="685800" y="276225"/>
            <a:ext cx="7772400" cy="561975"/>
          </a:xfrm>
        </p:spPr>
        <p:txBody>
          <a:bodyPr>
            <a:normAutofit fontScale="90000"/>
          </a:bodyPr>
          <a:lstStyle/>
          <a:p>
            <a:r>
              <a:rPr lang="en-US" sz="4000" dirty="0">
                <a:latin typeface="Berlin Sans FB" pitchFamily="34" charset="0"/>
              </a:rPr>
              <a:t>Extremes of Intelligence</a:t>
            </a:r>
          </a:p>
        </p:txBody>
      </p:sp>
      <p:sp>
        <p:nvSpPr>
          <p:cNvPr id="1427460" name="Rectangle 4"/>
          <p:cNvSpPr>
            <a:spLocks noChangeArrowheads="1"/>
          </p:cNvSpPr>
          <p:nvPr/>
        </p:nvSpPr>
        <p:spPr bwMode="auto">
          <a:xfrm>
            <a:off x="366713" y="914400"/>
            <a:ext cx="8382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A valid intelligence test divides two groups of people into two extremes. The mentally retarded (IQ 70) and individuals with high intelligence (IQ 135) are significantly different.</a:t>
            </a:r>
          </a:p>
        </p:txBody>
      </p:sp>
    </p:spTree>
    <p:extLst>
      <p:ext uri="{BB962C8B-B14F-4D97-AF65-F5344CB8AC3E}">
        <p14:creationId xmlns:p14="http://schemas.microsoft.com/office/powerpoint/2010/main" val="250087574"/>
      </p:ext>
    </p:extLst>
  </p:cSld>
  <p:clrMapOvr>
    <a:masterClrMapping/>
  </p:clrMapOvr>
  <p:transition/>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9506" name="Rectangle 2"/>
          <p:cNvSpPr>
            <a:spLocks noGrp="1" noChangeArrowheads="1"/>
          </p:cNvSpPr>
          <p:nvPr>
            <p:ph type="title"/>
          </p:nvPr>
        </p:nvSpPr>
        <p:spPr>
          <a:xfrm>
            <a:off x="685800" y="276225"/>
            <a:ext cx="7772400" cy="1143000"/>
          </a:xfrm>
        </p:spPr>
        <p:txBody>
          <a:bodyPr/>
          <a:lstStyle/>
          <a:p>
            <a:r>
              <a:rPr lang="en-US" sz="4000" dirty="0" smtClean="0">
                <a:latin typeface="Berlin Sans FB" pitchFamily="34" charset="0"/>
              </a:rPr>
              <a:t>Intellectually Disabled</a:t>
            </a:r>
            <a:endParaRPr lang="en-US" sz="4000" dirty="0">
              <a:latin typeface="Berlin Sans FB" pitchFamily="34" charset="0"/>
            </a:endParaRPr>
          </a:p>
        </p:txBody>
      </p:sp>
      <p:sp>
        <p:nvSpPr>
          <p:cNvPr id="1429507" name="Rectangle 3"/>
          <p:cNvSpPr>
            <a:spLocks noChangeArrowheads="1"/>
          </p:cNvSpPr>
          <p:nvPr/>
        </p:nvSpPr>
        <p:spPr bwMode="auto">
          <a:xfrm>
            <a:off x="366713" y="1600200"/>
            <a:ext cx="8382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smtClean="0">
                <a:latin typeface="Berlin Sans FB" pitchFamily="34" charset="0"/>
              </a:rPr>
              <a:t>Intellectually disabled individuals </a:t>
            </a:r>
            <a:r>
              <a:rPr lang="en-US" sz="2800" dirty="0">
                <a:latin typeface="Berlin Sans FB" pitchFamily="34" charset="0"/>
              </a:rPr>
              <a:t>required constant supervision a few decades ago, but with supportive family environment and special education can now care for themselves.</a:t>
            </a:r>
          </a:p>
        </p:txBody>
      </p:sp>
      <p:pic>
        <p:nvPicPr>
          <p:cNvPr id="2" name="Picture 1"/>
          <p:cNvPicPr>
            <a:picLocks noChangeAspect="1"/>
          </p:cNvPicPr>
          <p:nvPr/>
        </p:nvPicPr>
        <p:blipFill>
          <a:blip r:embed="rId3"/>
          <a:stretch>
            <a:fillRect/>
          </a:stretch>
        </p:blipFill>
        <p:spPr>
          <a:xfrm>
            <a:off x="1803238" y="3429000"/>
            <a:ext cx="5508950" cy="3069830"/>
          </a:xfrm>
          <a:prstGeom prst="rect">
            <a:avLst/>
          </a:prstGeom>
        </p:spPr>
      </p:pic>
    </p:spTree>
    <p:extLst>
      <p:ext uri="{BB962C8B-B14F-4D97-AF65-F5344CB8AC3E}">
        <p14:creationId xmlns:p14="http://schemas.microsoft.com/office/powerpoint/2010/main" val="347956852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dirty="0" smtClean="0">
                <a:latin typeface="Berlin Sans FB" pitchFamily="34" charset="0"/>
              </a:rPr>
              <a:t>Stimulus-Response Relationship</a:t>
            </a:r>
          </a:p>
        </p:txBody>
      </p:sp>
      <p:pic>
        <p:nvPicPr>
          <p:cNvPr id="1024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8839200" cy="499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23358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ormAutofit fontScale="90000"/>
          </a:bodyPr>
          <a:lstStyle/>
          <a:p>
            <a:pPr eaLnBrk="1" hangingPunct="1"/>
            <a:r>
              <a:rPr lang="en-US" altLang="en-US" dirty="0" smtClean="0">
                <a:latin typeface="Berlin Sans FB" pitchFamily="34" charset="0"/>
              </a:rPr>
              <a:t>Little Albert – Before Conditioning</a:t>
            </a:r>
          </a:p>
        </p:txBody>
      </p:sp>
      <p:pic>
        <p:nvPicPr>
          <p:cNvPr id="43011" name="Picture 6" descr="Albert Top 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33488"/>
            <a:ext cx="6727825"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4059089"/>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1554"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High Intelligence</a:t>
            </a:r>
          </a:p>
        </p:txBody>
      </p:sp>
      <p:sp>
        <p:nvSpPr>
          <p:cNvPr id="1431555" name="Rectangle 3"/>
          <p:cNvSpPr>
            <a:spLocks noChangeArrowheads="1"/>
          </p:cNvSpPr>
          <p:nvPr/>
        </p:nvSpPr>
        <p:spPr bwMode="auto">
          <a:xfrm>
            <a:off x="366713" y="1600200"/>
            <a:ext cx="8382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sz="2800" dirty="0">
                <a:latin typeface="Berlin Sans FB" pitchFamily="34" charset="0"/>
              </a:rPr>
              <a:t>High-scoring people on intelligence tests—contrary to popular beliefs—tend to be healthy, well adjusted, and unusually successful academically.   </a:t>
            </a:r>
          </a:p>
        </p:txBody>
      </p:sp>
      <p:pic>
        <p:nvPicPr>
          <p:cNvPr id="2" name="Picture 1"/>
          <p:cNvPicPr>
            <a:picLocks noChangeAspect="1"/>
          </p:cNvPicPr>
          <p:nvPr/>
        </p:nvPicPr>
        <p:blipFill>
          <a:blip r:embed="rId3"/>
          <a:stretch>
            <a:fillRect/>
          </a:stretch>
        </p:blipFill>
        <p:spPr>
          <a:xfrm>
            <a:off x="1783792" y="3277466"/>
            <a:ext cx="5547841" cy="2176461"/>
          </a:xfrm>
          <a:prstGeom prst="rect">
            <a:avLst/>
          </a:prstGeom>
        </p:spPr>
      </p:pic>
    </p:spTree>
    <p:extLst>
      <p:ext uri="{BB962C8B-B14F-4D97-AF65-F5344CB8AC3E}">
        <p14:creationId xmlns:p14="http://schemas.microsoft.com/office/powerpoint/2010/main" val="2737795112"/>
      </p:ext>
    </p:extLst>
  </p:cSld>
  <p:clrMapOvr>
    <a:masterClrMapping/>
  </p:clrMapOvr>
  <p:transition/>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defRPr/>
            </a:pPr>
            <a:r>
              <a:rPr lang="en-US" smtClean="0"/>
              <a:t>Influences on Intelligence</a:t>
            </a:r>
          </a:p>
        </p:txBody>
      </p:sp>
      <p:sp>
        <p:nvSpPr>
          <p:cNvPr id="48131" name="Rectangle 3"/>
          <p:cNvSpPr>
            <a:spLocks noGrp="1" noChangeArrowheads="1"/>
          </p:cNvSpPr>
          <p:nvPr>
            <p:ph sz="half" idx="1"/>
          </p:nvPr>
        </p:nvSpPr>
        <p:spPr/>
        <p:txBody>
          <a:bodyPr>
            <a:normAutofit lnSpcReduction="10000"/>
          </a:bodyPr>
          <a:lstStyle/>
          <a:p>
            <a:pPr eaLnBrk="1" hangingPunct="1">
              <a:lnSpc>
                <a:spcPct val="80000"/>
              </a:lnSpc>
              <a:defRPr/>
            </a:pPr>
            <a:r>
              <a:rPr lang="en-US" sz="2400" dirty="0" smtClean="0"/>
              <a:t>Genetic Influences</a:t>
            </a:r>
          </a:p>
          <a:p>
            <a:pPr lvl="1" eaLnBrk="1" hangingPunct="1">
              <a:lnSpc>
                <a:spcPct val="80000"/>
              </a:lnSpc>
              <a:defRPr/>
            </a:pPr>
            <a:r>
              <a:rPr lang="en-US" sz="2000" dirty="0" smtClean="0"/>
              <a:t>Kinship Studies</a:t>
            </a:r>
          </a:p>
          <a:p>
            <a:pPr lvl="2" eaLnBrk="1" hangingPunct="1">
              <a:lnSpc>
                <a:spcPct val="80000"/>
              </a:lnSpc>
              <a:defRPr/>
            </a:pPr>
            <a:r>
              <a:rPr lang="en-US" sz="1800" dirty="0" smtClean="0"/>
              <a:t>Heritability – extent to which variations in a trait are genetic</a:t>
            </a:r>
          </a:p>
          <a:p>
            <a:pPr lvl="2" eaLnBrk="1" hangingPunct="1">
              <a:lnSpc>
                <a:spcPct val="80000"/>
              </a:lnSpc>
              <a:defRPr/>
            </a:pPr>
            <a:r>
              <a:rPr lang="en-US" sz="1800" dirty="0" smtClean="0"/>
              <a:t>40% - 60%</a:t>
            </a:r>
          </a:p>
          <a:p>
            <a:pPr lvl="1" eaLnBrk="1" hangingPunct="1">
              <a:lnSpc>
                <a:spcPct val="80000"/>
              </a:lnSpc>
              <a:defRPr/>
            </a:pPr>
            <a:r>
              <a:rPr lang="en-US" sz="2000" dirty="0" smtClean="0"/>
              <a:t>Adoptee Studies</a:t>
            </a:r>
          </a:p>
          <a:p>
            <a:pPr lvl="2" eaLnBrk="1" hangingPunct="1">
              <a:lnSpc>
                <a:spcPct val="80000"/>
              </a:lnSpc>
              <a:defRPr/>
            </a:pPr>
            <a:r>
              <a:rPr lang="en-US" sz="1800" dirty="0" smtClean="0"/>
              <a:t>Scores more similar to biological parents than adoptive</a:t>
            </a:r>
          </a:p>
          <a:p>
            <a:pPr eaLnBrk="1" hangingPunct="1">
              <a:lnSpc>
                <a:spcPct val="80000"/>
              </a:lnSpc>
              <a:defRPr/>
            </a:pPr>
            <a:r>
              <a:rPr lang="en-US" sz="2400" dirty="0" smtClean="0"/>
              <a:t>Environmental Studies</a:t>
            </a:r>
          </a:p>
          <a:p>
            <a:pPr lvl="1" eaLnBrk="1" hangingPunct="1">
              <a:lnSpc>
                <a:spcPct val="80000"/>
              </a:lnSpc>
              <a:defRPr/>
            </a:pPr>
            <a:r>
              <a:rPr lang="en-US" sz="2000" dirty="0" smtClean="0"/>
              <a:t>Home and Parenting</a:t>
            </a:r>
          </a:p>
          <a:p>
            <a:pPr lvl="2" eaLnBrk="1" hangingPunct="1">
              <a:lnSpc>
                <a:spcPct val="80000"/>
              </a:lnSpc>
              <a:defRPr/>
            </a:pPr>
            <a:r>
              <a:rPr lang="en-US" sz="1800" dirty="0" smtClean="0"/>
              <a:t>Emotionally and verbally responsive</a:t>
            </a:r>
          </a:p>
          <a:p>
            <a:pPr lvl="2" eaLnBrk="1" hangingPunct="1">
              <a:lnSpc>
                <a:spcPct val="80000"/>
              </a:lnSpc>
              <a:defRPr/>
            </a:pPr>
            <a:r>
              <a:rPr lang="en-US" sz="1800" dirty="0" smtClean="0"/>
              <a:t>Educational toys</a:t>
            </a:r>
          </a:p>
          <a:p>
            <a:pPr lvl="2" eaLnBrk="1" hangingPunct="1">
              <a:lnSpc>
                <a:spcPct val="80000"/>
              </a:lnSpc>
              <a:defRPr/>
            </a:pPr>
            <a:r>
              <a:rPr lang="en-US" sz="1800" dirty="0" smtClean="0"/>
              <a:t>Involved in activities</a:t>
            </a:r>
          </a:p>
          <a:p>
            <a:pPr lvl="2" eaLnBrk="1" hangingPunct="1">
              <a:lnSpc>
                <a:spcPct val="80000"/>
              </a:lnSpc>
              <a:defRPr/>
            </a:pPr>
            <a:r>
              <a:rPr lang="en-US" sz="1800" dirty="0" smtClean="0"/>
              <a:t>Varied experiences</a:t>
            </a:r>
          </a:p>
          <a:p>
            <a:pPr lvl="2" eaLnBrk="1" hangingPunct="1">
              <a:lnSpc>
                <a:spcPct val="80000"/>
              </a:lnSpc>
              <a:defRPr/>
            </a:pPr>
            <a:r>
              <a:rPr lang="en-US" sz="1800" dirty="0" smtClean="0"/>
              <a:t>Well-organized home</a:t>
            </a:r>
          </a:p>
        </p:txBody>
      </p:sp>
      <p:sp>
        <p:nvSpPr>
          <p:cNvPr id="2" name="Content Placeholder 1"/>
          <p:cNvSpPr>
            <a:spLocks noGrp="1"/>
          </p:cNvSpPr>
          <p:nvPr>
            <p:ph sz="half" idx="2"/>
          </p:nvPr>
        </p:nvSpPr>
        <p:spPr/>
        <p:txBody>
          <a:bodyPr>
            <a:normAutofit lnSpcReduction="10000"/>
          </a:bodyPr>
          <a:lstStyle/>
          <a:p>
            <a:pPr lvl="1" eaLnBrk="1" hangingPunct="1">
              <a:lnSpc>
                <a:spcPct val="80000"/>
              </a:lnSpc>
              <a:defRPr/>
            </a:pPr>
            <a:r>
              <a:rPr lang="en-US" sz="2000" dirty="0"/>
              <a:t>Pre-school Programs</a:t>
            </a:r>
          </a:p>
          <a:p>
            <a:pPr lvl="2" eaLnBrk="1" hangingPunct="1">
              <a:lnSpc>
                <a:spcPct val="80000"/>
              </a:lnSpc>
              <a:defRPr/>
            </a:pPr>
            <a:r>
              <a:rPr lang="en-US" sz="1800" dirty="0"/>
              <a:t>Enriched early experiences</a:t>
            </a:r>
          </a:p>
          <a:p>
            <a:pPr lvl="2" eaLnBrk="1" hangingPunct="1">
              <a:lnSpc>
                <a:spcPct val="80000"/>
              </a:lnSpc>
              <a:defRPr/>
            </a:pPr>
            <a:r>
              <a:rPr lang="en-US" sz="1800" dirty="0"/>
              <a:t>Head Start</a:t>
            </a:r>
          </a:p>
          <a:p>
            <a:pPr lvl="2" eaLnBrk="1" hangingPunct="1">
              <a:lnSpc>
                <a:spcPct val="80000"/>
              </a:lnSpc>
              <a:defRPr/>
            </a:pPr>
            <a:r>
              <a:rPr lang="en-US" sz="1800" dirty="0"/>
              <a:t>Increased IQ scores, positive long-term effects</a:t>
            </a:r>
          </a:p>
          <a:p>
            <a:pPr eaLnBrk="1" hangingPunct="1">
              <a:lnSpc>
                <a:spcPct val="80000"/>
              </a:lnSpc>
              <a:defRPr/>
            </a:pPr>
            <a:r>
              <a:rPr lang="en-US" sz="2400" dirty="0"/>
              <a:t>Adults and Intelligence</a:t>
            </a:r>
          </a:p>
          <a:p>
            <a:pPr lvl="1" eaLnBrk="1" hangingPunct="1">
              <a:lnSpc>
                <a:spcPct val="80000"/>
              </a:lnSpc>
              <a:defRPr/>
            </a:pPr>
            <a:r>
              <a:rPr lang="en-US" sz="2000" dirty="0"/>
              <a:t>Drop-off in intelligence</a:t>
            </a:r>
          </a:p>
          <a:p>
            <a:pPr lvl="2" eaLnBrk="1" hangingPunct="1">
              <a:lnSpc>
                <a:spcPct val="80000"/>
              </a:lnSpc>
              <a:defRPr/>
            </a:pPr>
            <a:r>
              <a:rPr lang="en-US" sz="1800" dirty="0"/>
              <a:t>Timed tests</a:t>
            </a:r>
          </a:p>
          <a:p>
            <a:pPr lvl="1" eaLnBrk="1" hangingPunct="1">
              <a:lnSpc>
                <a:spcPct val="80000"/>
              </a:lnSpc>
              <a:defRPr/>
            </a:pPr>
            <a:r>
              <a:rPr lang="en-US" sz="2000" dirty="0"/>
              <a:t>Biological changes</a:t>
            </a:r>
          </a:p>
          <a:p>
            <a:pPr lvl="1" eaLnBrk="1" hangingPunct="1">
              <a:lnSpc>
                <a:spcPct val="80000"/>
              </a:lnSpc>
              <a:defRPr/>
            </a:pPr>
            <a:r>
              <a:rPr lang="en-US" sz="2000" dirty="0"/>
              <a:t>Environment is strong factor  - Seattle </a:t>
            </a:r>
            <a:r>
              <a:rPr lang="en-US" sz="2000" dirty="0" smtClean="0"/>
              <a:t>Study</a:t>
            </a:r>
            <a:endParaRPr lang="en-US" sz="2000" dirty="0"/>
          </a:p>
        </p:txBody>
      </p:sp>
      <p:pic>
        <p:nvPicPr>
          <p:cNvPr id="153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4800600"/>
            <a:ext cx="190500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7253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813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3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13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813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131">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8131">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8131">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8131">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8131">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131">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8131">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8131">
                                            <p:txEl>
                                              <p:pRg st="12" end="12"/>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1" end="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xEl>
                                              <p:pRg st="2" end="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2">
                                            <p:txEl>
                                              <p:pRg st="5" end="5"/>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 info…</a:t>
            </a:r>
            <a:endParaRPr lang="en-US" dirty="0"/>
          </a:p>
        </p:txBody>
      </p:sp>
      <p:sp>
        <p:nvSpPr>
          <p:cNvPr id="3" name="Content Placeholder 2"/>
          <p:cNvSpPr>
            <a:spLocks noGrp="1"/>
          </p:cNvSpPr>
          <p:nvPr>
            <p:ph idx="1"/>
          </p:nvPr>
        </p:nvSpPr>
        <p:spPr/>
        <p:txBody>
          <a:bodyPr/>
          <a:lstStyle/>
          <a:p>
            <a:r>
              <a:rPr lang="en-US" dirty="0" smtClean="0"/>
              <a:t>G factor (Spearman) general intelligence</a:t>
            </a:r>
          </a:p>
          <a:p>
            <a:r>
              <a:rPr lang="en-US" dirty="0" smtClean="0"/>
              <a:t>Multiple Intelligences (8-Gardner)</a:t>
            </a:r>
          </a:p>
          <a:p>
            <a:r>
              <a:rPr lang="en-US" dirty="0" smtClean="0"/>
              <a:t>Emotional Intelligence (Mayer, </a:t>
            </a:r>
            <a:r>
              <a:rPr lang="en-US" dirty="0" err="1" smtClean="0"/>
              <a:t>Salvoley</a:t>
            </a:r>
            <a:r>
              <a:rPr lang="en-US" dirty="0" smtClean="0"/>
              <a:t>)</a:t>
            </a:r>
          </a:p>
          <a:p>
            <a:r>
              <a:rPr lang="en-US" dirty="0" err="1" smtClean="0"/>
              <a:t>Triarchic</a:t>
            </a:r>
            <a:r>
              <a:rPr lang="en-US" dirty="0" smtClean="0"/>
              <a:t> theory of intelligence (Sternberg) </a:t>
            </a:r>
          </a:p>
          <a:p>
            <a:pPr lvl="1"/>
            <a:r>
              <a:rPr lang="en-US" dirty="0" smtClean="0"/>
              <a:t>creative, practical, analytical</a:t>
            </a:r>
          </a:p>
          <a:p>
            <a:r>
              <a:rPr lang="en-US" dirty="0" smtClean="0"/>
              <a:t>Flynn Effect—IQ increases</a:t>
            </a:r>
          </a:p>
          <a:p>
            <a:r>
              <a:rPr lang="en-US" dirty="0" smtClean="0"/>
              <a:t>Alfred </a:t>
            </a:r>
            <a:r>
              <a:rPr lang="en-US" dirty="0" err="1" smtClean="0"/>
              <a:t>Binet</a:t>
            </a:r>
            <a:r>
              <a:rPr lang="en-US" dirty="0" smtClean="0"/>
              <a:t> dev first skill sets which </a:t>
            </a:r>
            <a:r>
              <a:rPr lang="en-US" smtClean="0"/>
              <a:t>were 	adapted </a:t>
            </a:r>
            <a:r>
              <a:rPr lang="en-US" dirty="0" smtClean="0"/>
              <a:t>into </a:t>
            </a:r>
            <a:r>
              <a:rPr lang="en-US" smtClean="0"/>
              <a:t>IQ tests</a:t>
            </a:r>
            <a:endParaRPr lang="en-US" dirty="0" smtClean="0"/>
          </a:p>
          <a:p>
            <a:pPr lvl="1"/>
            <a:r>
              <a:rPr lang="en-US" dirty="0" smtClean="0"/>
              <a:t>Adapted into Stanford-</a:t>
            </a:r>
            <a:r>
              <a:rPr lang="en-US" dirty="0" err="1" smtClean="0"/>
              <a:t>Binet</a:t>
            </a:r>
            <a:r>
              <a:rPr lang="en-US" dirty="0" smtClean="0"/>
              <a:t> by </a:t>
            </a:r>
            <a:r>
              <a:rPr lang="en-US" dirty="0" err="1" smtClean="0"/>
              <a:t>Terman</a:t>
            </a:r>
            <a:endParaRPr lang="en-US" dirty="0" smtClean="0"/>
          </a:p>
          <a:p>
            <a:pPr lvl="1">
              <a:buNone/>
            </a:pPr>
            <a:endParaRPr lang="en-US" dirty="0"/>
          </a:p>
        </p:txBody>
      </p:sp>
    </p:spTree>
    <p:extLst>
      <p:ext uri="{BB962C8B-B14F-4D97-AF65-F5344CB8AC3E}">
        <p14:creationId xmlns:p14="http://schemas.microsoft.com/office/powerpoint/2010/main" val="2447018144"/>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AP info…</a:t>
            </a:r>
            <a:endParaRPr lang="en-US" dirty="0"/>
          </a:p>
        </p:txBody>
      </p:sp>
      <p:sp>
        <p:nvSpPr>
          <p:cNvPr id="3" name="Content Placeholder 2"/>
          <p:cNvSpPr>
            <a:spLocks noGrp="1"/>
          </p:cNvSpPr>
          <p:nvPr>
            <p:ph idx="1"/>
          </p:nvPr>
        </p:nvSpPr>
        <p:spPr>
          <a:xfrm>
            <a:off x="0" y="1600200"/>
            <a:ext cx="8991600" cy="4525963"/>
          </a:xfrm>
        </p:spPr>
        <p:txBody>
          <a:bodyPr/>
          <a:lstStyle/>
          <a:p>
            <a:r>
              <a:rPr lang="en-US" sz="2800" dirty="0" smtClean="0"/>
              <a:t>KNOW THE NORMAL CURVE for WAIS</a:t>
            </a:r>
          </a:p>
          <a:p>
            <a:r>
              <a:rPr lang="en-US" sz="2800" dirty="0" smtClean="0"/>
              <a:t>Can you calculate an IQ (MA/CA)*100</a:t>
            </a:r>
          </a:p>
          <a:p>
            <a:r>
              <a:rPr lang="en-US" sz="2800" dirty="0" smtClean="0"/>
              <a:t>Crystallized and fluid intelligence</a:t>
            </a:r>
          </a:p>
          <a:p>
            <a:r>
              <a:rPr lang="en-US" sz="2800" dirty="0" smtClean="0"/>
              <a:t>Content validity (achievement), predictive validity </a:t>
            </a:r>
          </a:p>
          <a:p>
            <a:pPr>
              <a:buNone/>
            </a:pPr>
            <a:r>
              <a:rPr lang="en-US" sz="2800" dirty="0"/>
              <a:t>	</a:t>
            </a:r>
            <a:r>
              <a:rPr lang="en-US" sz="2800" dirty="0" smtClean="0"/>
              <a:t>	(aptitude)</a:t>
            </a:r>
          </a:p>
          <a:p>
            <a:pPr>
              <a:buNone/>
            </a:pPr>
            <a:endParaRPr lang="en-US" sz="2800" dirty="0" smtClean="0"/>
          </a:p>
          <a:p>
            <a:pPr>
              <a:buNone/>
            </a:pPr>
            <a:endParaRPr lang="en-US" sz="2800" dirty="0" smtClean="0"/>
          </a:p>
          <a:p>
            <a:pPr>
              <a:buNone/>
            </a:pPr>
            <a:endParaRPr lang="en-US" sz="2800" dirty="0" smtClean="0"/>
          </a:p>
        </p:txBody>
      </p:sp>
      <p:pic>
        <p:nvPicPr>
          <p:cNvPr id="4" name="Picture 2" descr="Blair-Broeker_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657600"/>
            <a:ext cx="5715000" cy="3074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405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fontScale="90000"/>
          </a:bodyPr>
          <a:lstStyle/>
          <a:p>
            <a:pPr eaLnBrk="1" hangingPunct="1"/>
            <a:r>
              <a:rPr lang="en-US" altLang="en-US" dirty="0" smtClean="0">
                <a:latin typeface="Berlin Sans FB" pitchFamily="34" charset="0"/>
              </a:rPr>
              <a:t>Little Albert – During Conditioning</a:t>
            </a:r>
          </a:p>
        </p:txBody>
      </p:sp>
      <p:pic>
        <p:nvPicPr>
          <p:cNvPr id="44035" name="Picture 6" descr="Albert Top 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413" y="1233488"/>
            <a:ext cx="6727825"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65383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rmAutofit fontScale="90000"/>
          </a:bodyPr>
          <a:lstStyle/>
          <a:p>
            <a:pPr eaLnBrk="1" hangingPunct="1"/>
            <a:r>
              <a:rPr lang="en-US" altLang="en-US" dirty="0" smtClean="0">
                <a:latin typeface="Berlin Sans FB" pitchFamily="34" charset="0"/>
              </a:rPr>
              <a:t>Little Albert – After Conditioning</a:t>
            </a:r>
          </a:p>
        </p:txBody>
      </p:sp>
      <p:pic>
        <p:nvPicPr>
          <p:cNvPr id="46083" name="Picture 8" descr="Albert Bottom 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233488"/>
            <a:ext cx="4543425"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33889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en-US" dirty="0" smtClean="0">
                <a:latin typeface="Berlin Sans FB" pitchFamily="34" charset="0"/>
              </a:rPr>
              <a:t>Little Albert - Generalization</a:t>
            </a:r>
          </a:p>
        </p:txBody>
      </p:sp>
      <p:pic>
        <p:nvPicPr>
          <p:cNvPr id="48131" name="Picture 9" descr="Albert Bottom 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5813" y="1233488"/>
            <a:ext cx="4552950" cy="531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1339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4" name="Rectangle 4"/>
          <p:cNvSpPr>
            <a:spLocks noGrp="1" noChangeArrowheads="1"/>
          </p:cNvSpPr>
          <p:nvPr>
            <p:ph type="title"/>
          </p:nvPr>
        </p:nvSpPr>
        <p:spPr>
          <a:xfrm>
            <a:off x="671513" y="276225"/>
            <a:ext cx="7772400" cy="1143000"/>
          </a:xfrm>
        </p:spPr>
        <p:txBody>
          <a:bodyPr>
            <a:normAutofit fontScale="90000"/>
          </a:bodyPr>
          <a:lstStyle/>
          <a:p>
            <a:r>
              <a:rPr lang="en-US" altLang="en-US" sz="3600" dirty="0">
                <a:solidFill>
                  <a:schemeClr val="tx1"/>
                </a:solidFill>
                <a:latin typeface="Berlin Sans FB" pitchFamily="34" charset="0"/>
              </a:rPr>
              <a:t>Applications of Classical Conditioning</a:t>
            </a:r>
            <a:endParaRPr lang="en-US" sz="3600" dirty="0">
              <a:solidFill>
                <a:schemeClr val="tx1"/>
              </a:solidFill>
              <a:latin typeface="Berlin Sans FB" pitchFamily="34" charset="0"/>
            </a:endParaRPr>
          </a:p>
        </p:txBody>
      </p:sp>
      <p:sp>
        <p:nvSpPr>
          <p:cNvPr id="993283" name="Rectangle 3"/>
          <p:cNvSpPr>
            <a:spLocks noGrp="1" noChangeArrowheads="1"/>
          </p:cNvSpPr>
          <p:nvPr>
            <p:ph idx="1"/>
          </p:nvPr>
        </p:nvSpPr>
        <p:spPr>
          <a:xfrm>
            <a:off x="0" y="1066800"/>
            <a:ext cx="6096000" cy="4724400"/>
          </a:xfrm>
        </p:spPr>
        <p:txBody>
          <a:bodyPr/>
          <a:lstStyle/>
          <a:p>
            <a:pPr marL="0" indent="0" algn="ctr">
              <a:buFont typeface="Wingdings" pitchFamily="2" charset="2"/>
              <a:buNone/>
            </a:pPr>
            <a:r>
              <a:rPr lang="en-US" altLang="en-US" sz="2800" dirty="0"/>
              <a:t>Watson used classical conditioning procedures to develop advertising campaigns for a number of organizations including Maxwell House, making “coffee break” an American custom</a:t>
            </a:r>
            <a:r>
              <a:rPr lang="en-US" altLang="en-US" sz="2800" dirty="0" smtClean="0"/>
              <a:t>.  He also explored the conditioning of emotions</a:t>
            </a:r>
          </a:p>
          <a:p>
            <a:pPr marL="0" indent="0" algn="ctr">
              <a:buFont typeface="Wingdings" pitchFamily="2" charset="2"/>
              <a:buNone/>
            </a:pPr>
            <a:endParaRPr lang="en-US" sz="2800" dirty="0"/>
          </a:p>
        </p:txBody>
      </p:sp>
      <p:pic>
        <p:nvPicPr>
          <p:cNvPr id="993282" name="Picture 2" descr="un08-p298-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1100" y="1917299"/>
            <a:ext cx="1968500" cy="3076353"/>
          </a:xfrm>
          <a:prstGeom prst="rect">
            <a:avLst/>
          </a:prstGeom>
          <a:noFill/>
          <a:extLst>
            <a:ext uri="{909E8E84-426E-40DD-AFC4-6F175D3DCCD1}">
              <a14:hiddenFill xmlns:a14="http://schemas.microsoft.com/office/drawing/2010/main">
                <a:solidFill>
                  <a:srgbClr val="FFFFFF"/>
                </a:solidFill>
              </a14:hiddenFill>
            </a:ext>
          </a:extLst>
        </p:spPr>
      </p:pic>
      <p:sp>
        <p:nvSpPr>
          <p:cNvPr id="993285" name="Rectangle 5"/>
          <p:cNvSpPr>
            <a:spLocks noChangeArrowheads="1"/>
          </p:cNvSpPr>
          <p:nvPr/>
        </p:nvSpPr>
        <p:spPr bwMode="auto">
          <a:xfrm>
            <a:off x="6315596" y="4993652"/>
            <a:ext cx="17956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latin typeface="Berlin Sans FB" pitchFamily="34" charset="0"/>
              </a:rPr>
              <a:t>John B. Watson</a:t>
            </a:r>
            <a:endParaRPr lang="en-US" sz="2000" dirty="0">
              <a:latin typeface="Berlin Sans FB" pitchFamily="34" charset="0"/>
            </a:endParaRPr>
          </a:p>
        </p:txBody>
      </p:sp>
      <p:sp>
        <p:nvSpPr>
          <p:cNvPr id="993286" name="Text Box 6"/>
          <p:cNvSpPr txBox="1">
            <a:spLocks noChangeArrowheads="1"/>
          </p:cNvSpPr>
          <p:nvPr/>
        </p:nvSpPr>
        <p:spPr bwMode="auto">
          <a:xfrm rot="5400000">
            <a:off x="7847740" y="4431959"/>
            <a:ext cx="100700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a:latin typeface="Berlin Sans FB" pitchFamily="34" charset="0"/>
              </a:rPr>
              <a:t>Brown Brothers</a:t>
            </a:r>
          </a:p>
        </p:txBody>
      </p:sp>
      <p:sp>
        <p:nvSpPr>
          <p:cNvPr id="2" name="TextBox 1"/>
          <p:cNvSpPr txBox="1"/>
          <p:nvPr/>
        </p:nvSpPr>
        <p:spPr>
          <a:xfrm>
            <a:off x="1571767" y="4666736"/>
            <a:ext cx="3962400" cy="1446550"/>
          </a:xfrm>
          <a:prstGeom prst="rect">
            <a:avLst/>
          </a:prstGeom>
          <a:noFill/>
        </p:spPr>
        <p:txBody>
          <a:bodyPr wrap="square" rtlCol="0">
            <a:spAutoFit/>
          </a:bodyPr>
          <a:lstStyle/>
          <a:p>
            <a:r>
              <a:rPr lang="en-US" sz="4400" dirty="0" smtClean="0">
                <a:latin typeface="Berlin Sans FB" pitchFamily="34" charset="0"/>
              </a:rPr>
              <a:t>Leads to   “Behaviorism”</a:t>
            </a:r>
            <a:endParaRPr lang="en-US" sz="4400" dirty="0">
              <a:latin typeface="Berlin Sans FB"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9" name="Rectangle 3"/>
          <p:cNvSpPr>
            <a:spLocks noGrp="1" noChangeArrowheads="1"/>
          </p:cNvSpPr>
          <p:nvPr>
            <p:ph type="title"/>
          </p:nvPr>
        </p:nvSpPr>
        <p:spPr>
          <a:xfrm>
            <a:off x="671513" y="276225"/>
            <a:ext cx="7772400" cy="1143000"/>
          </a:xfrm>
        </p:spPr>
        <p:txBody>
          <a:bodyPr>
            <a:normAutofit fontScale="90000"/>
          </a:bodyPr>
          <a:lstStyle/>
          <a:p>
            <a:r>
              <a:rPr lang="en-US" altLang="en-US" sz="3600" dirty="0">
                <a:solidFill>
                  <a:schemeClr val="tx1"/>
                </a:solidFill>
                <a:latin typeface="Berlin Sans FB" pitchFamily="34" charset="0"/>
              </a:rPr>
              <a:t>Applications of Classical Conditioning</a:t>
            </a:r>
            <a:endParaRPr lang="en-US" sz="3600" dirty="0">
              <a:solidFill>
                <a:schemeClr val="tx1"/>
              </a:solidFill>
              <a:latin typeface="Berlin Sans FB" pitchFamily="34" charset="0"/>
            </a:endParaRPr>
          </a:p>
        </p:txBody>
      </p:sp>
      <p:sp>
        <p:nvSpPr>
          <p:cNvPr id="997378" name="Rectangle 2"/>
          <p:cNvSpPr>
            <a:spLocks noGrp="1" noChangeArrowheads="1"/>
          </p:cNvSpPr>
          <p:nvPr>
            <p:ph idx="1"/>
          </p:nvPr>
        </p:nvSpPr>
        <p:spPr>
          <a:xfrm>
            <a:off x="642938" y="1676400"/>
            <a:ext cx="7848600" cy="4800600"/>
          </a:xfrm>
        </p:spPr>
        <p:txBody>
          <a:bodyPr>
            <a:normAutofit lnSpcReduction="10000"/>
          </a:bodyPr>
          <a:lstStyle/>
          <a:p>
            <a:pPr marL="609600" indent="-609600">
              <a:buFont typeface="Wingdings" pitchFamily="2" charset="2"/>
              <a:buAutoNum type="arabicPeriod"/>
            </a:pPr>
            <a:r>
              <a:rPr lang="en-US" altLang="en-US" sz="2800" dirty="0">
                <a:latin typeface="Berlin Sans FB" pitchFamily="34" charset="0"/>
              </a:rPr>
              <a:t>Alcoholics can be conditioned (aversively) partly reversing their positive-associations with alcohol.</a:t>
            </a:r>
          </a:p>
          <a:p>
            <a:pPr marL="609600" indent="-609600">
              <a:buFont typeface="Wingdings" pitchFamily="2" charset="2"/>
              <a:buAutoNum type="arabicPeriod"/>
            </a:pPr>
            <a:r>
              <a:rPr lang="en-US" sz="2800" dirty="0">
                <a:latin typeface="Berlin Sans FB" pitchFamily="34" charset="0"/>
              </a:rPr>
              <a:t>A drug (plus its taste) that affects the immune response, can lead the taste to invoke the immune response through classical conditioning</a:t>
            </a:r>
            <a:r>
              <a:rPr lang="en-US" sz="2800" dirty="0" smtClean="0">
                <a:latin typeface="Berlin Sans FB" pitchFamily="34" charset="0"/>
              </a:rPr>
              <a:t>.</a:t>
            </a:r>
          </a:p>
          <a:p>
            <a:pPr marL="609600" indent="-609600">
              <a:buFont typeface="Wingdings" pitchFamily="2" charset="2"/>
              <a:buAutoNum type="arabicPeriod"/>
            </a:pPr>
            <a:r>
              <a:rPr lang="en-US" dirty="0" smtClean="0"/>
              <a:t>Phobias or simple fears can be eased through flooding and systematic desensitization or counterconditioning.</a:t>
            </a:r>
          </a:p>
          <a:p>
            <a:pPr marL="609600" indent="-609600">
              <a:buFont typeface="Wingdings" pitchFamily="2" charset="2"/>
              <a:buAutoNum type="arabicPeriod"/>
            </a:pPr>
            <a:r>
              <a:rPr lang="en-US" sz="2800" dirty="0" smtClean="0">
                <a:latin typeface="Berlin Sans FB" pitchFamily="34" charset="0"/>
              </a:rPr>
              <a:t>Children can be conditioned to not wet the bed at night through the bell-and-pad method</a:t>
            </a:r>
            <a:endParaRPr lang="en-US" sz="2800" dirty="0">
              <a:latin typeface="Berlin Sans FB"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73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73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973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9737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 Info</a:t>
            </a:r>
            <a:endParaRPr lang="en-US" dirty="0"/>
          </a:p>
        </p:txBody>
      </p:sp>
      <p:sp>
        <p:nvSpPr>
          <p:cNvPr id="3" name="Content Placeholder 2"/>
          <p:cNvSpPr>
            <a:spLocks noGrp="1"/>
          </p:cNvSpPr>
          <p:nvPr>
            <p:ph idx="1"/>
          </p:nvPr>
        </p:nvSpPr>
        <p:spPr/>
        <p:txBody>
          <a:bodyPr>
            <a:normAutofit lnSpcReduction="10000"/>
          </a:bodyPr>
          <a:lstStyle/>
          <a:p>
            <a:r>
              <a:rPr lang="en-US" dirty="0" smtClean="0"/>
              <a:t>Know the components of classical conditioning, which ones are the same?</a:t>
            </a:r>
          </a:p>
          <a:p>
            <a:pPr lvl="1"/>
            <a:r>
              <a:rPr lang="en-US" dirty="0" smtClean="0"/>
              <a:t>UCS</a:t>
            </a:r>
            <a:r>
              <a:rPr lang="en-US" dirty="0" smtClean="0">
                <a:sym typeface="Wingdings" pitchFamily="2" charset="2"/>
              </a:rPr>
              <a:t>UCR</a:t>
            </a:r>
          </a:p>
          <a:p>
            <a:pPr lvl="1"/>
            <a:r>
              <a:rPr lang="en-US" dirty="0" smtClean="0">
                <a:sym typeface="Wingdings" pitchFamily="2" charset="2"/>
              </a:rPr>
              <a:t>NS + UCS UCR</a:t>
            </a:r>
          </a:p>
          <a:p>
            <a:pPr lvl="1"/>
            <a:r>
              <a:rPr lang="en-US" dirty="0" smtClean="0">
                <a:sym typeface="Wingdings" pitchFamily="2" charset="2"/>
              </a:rPr>
              <a:t>CS  CR</a:t>
            </a:r>
            <a:endParaRPr lang="en-US" dirty="0" smtClean="0"/>
          </a:p>
          <a:p>
            <a:r>
              <a:rPr lang="en-US" dirty="0" smtClean="0"/>
              <a:t>What is important about the timing of the stimuli?</a:t>
            </a:r>
          </a:p>
          <a:p>
            <a:r>
              <a:rPr lang="en-US" dirty="0" smtClean="0"/>
              <a:t>Know the intensity of the conditioned response after extinction and spontaneous recovery</a:t>
            </a:r>
          </a:p>
          <a:p>
            <a:r>
              <a:rPr lang="en-US" dirty="0" smtClean="0"/>
              <a:t>Stimulus discrimination and generalization </a:t>
            </a:r>
          </a:p>
          <a:p>
            <a:r>
              <a:rPr lang="en-US" dirty="0" smtClean="0"/>
              <a:t>Garcia and taste aversion (we will see in Therapy)</a:t>
            </a:r>
          </a:p>
          <a:p>
            <a:endParaRPr lang="en-US" dirty="0" smtClean="0"/>
          </a:p>
          <a:p>
            <a:endParaRPr lang="en-US" dirty="0"/>
          </a:p>
        </p:txBody>
      </p:sp>
      <p:sp>
        <p:nvSpPr>
          <p:cNvPr id="5" name="Down Arrow 4"/>
          <p:cNvSpPr/>
          <p:nvPr/>
        </p:nvSpPr>
        <p:spPr>
          <a:xfrm>
            <a:off x="1524000" y="3200400"/>
            <a:ext cx="76200" cy="76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828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wheel(1)">
                                      <p:cBhvr>
                                        <p:cTn id="38" dur="20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wheel(1)">
                                      <p:cBhvr>
                                        <p:cTn id="43" dur="2000"/>
                                        <p:tgtEl>
                                          <p:spTgt spid="3">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wheel(1)">
                                      <p:cBhvr>
                                        <p:cTn id="48"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a:xfrm>
            <a:off x="18143" y="0"/>
            <a:ext cx="8991600" cy="2514600"/>
          </a:xfrm>
        </p:spPr>
        <p:txBody>
          <a:bodyPr>
            <a:normAutofit/>
          </a:bodyPr>
          <a:lstStyle/>
          <a:p>
            <a:pPr eaLnBrk="1" hangingPunct="1"/>
            <a:r>
              <a:rPr lang="en-US" sz="5400" dirty="0" smtClean="0">
                <a:latin typeface="Berlin Sans FB" pitchFamily="34" charset="0"/>
              </a:rPr>
              <a:t>Operant Conditioning</a:t>
            </a:r>
            <a:br>
              <a:rPr lang="en-US" sz="5400" dirty="0" smtClean="0">
                <a:latin typeface="Berlin Sans FB" pitchFamily="34" charset="0"/>
              </a:rPr>
            </a:br>
            <a:r>
              <a:rPr lang="en-US" sz="4000" dirty="0" smtClean="0">
                <a:latin typeface="Berlin Sans FB" pitchFamily="34" charset="0"/>
              </a:rPr>
              <a:t/>
            </a:r>
            <a:br>
              <a:rPr lang="en-US" sz="4000" dirty="0" smtClean="0">
                <a:latin typeface="Berlin Sans FB" pitchFamily="34" charset="0"/>
              </a:rPr>
            </a:br>
            <a:endParaRPr lang="en-US" sz="4000" dirty="0" smtClean="0">
              <a:solidFill>
                <a:schemeClr val="tx1"/>
              </a:solidFill>
              <a:latin typeface="Berlin Sans FB" pitchFamily="34" charset="0"/>
            </a:endParaRPr>
          </a:p>
        </p:txBody>
      </p:sp>
      <p:sp>
        <p:nvSpPr>
          <p:cNvPr id="3" name="TextBox 2"/>
          <p:cNvSpPr txBox="1"/>
          <p:nvPr/>
        </p:nvSpPr>
        <p:spPr>
          <a:xfrm>
            <a:off x="462262" y="1344363"/>
            <a:ext cx="4724400" cy="5262979"/>
          </a:xfrm>
          <a:prstGeom prst="rect">
            <a:avLst/>
          </a:prstGeom>
          <a:noFill/>
        </p:spPr>
        <p:txBody>
          <a:bodyPr wrap="square" rtlCol="0">
            <a:spAutoFit/>
          </a:bodyPr>
          <a:lstStyle/>
          <a:p>
            <a:pPr marL="285750" indent="-285750">
              <a:buFont typeface="Wingdings" pitchFamily="2" charset="2"/>
              <a:buChar char="§"/>
            </a:pPr>
            <a:r>
              <a:rPr lang="en-US" sz="2800" dirty="0" smtClean="0">
                <a:latin typeface="Berlin Sans FB" pitchFamily="34" charset="0"/>
              </a:rPr>
              <a:t>Operant Conditioning and people</a:t>
            </a:r>
          </a:p>
          <a:p>
            <a:pPr marL="285750" indent="-285750">
              <a:buFont typeface="Wingdings" pitchFamily="2" charset="2"/>
              <a:buChar char="§"/>
            </a:pPr>
            <a:r>
              <a:rPr lang="en-US" sz="2800" dirty="0" smtClean="0">
                <a:latin typeface="Berlin Sans FB" pitchFamily="34" charset="0"/>
              </a:rPr>
              <a:t>Reinforcement/Punishment</a:t>
            </a:r>
          </a:p>
          <a:p>
            <a:pPr marL="742950" lvl="1" indent="-285750">
              <a:buFont typeface="Wingdings" pitchFamily="2" charset="2"/>
              <a:buChar char="§"/>
            </a:pPr>
            <a:r>
              <a:rPr lang="en-US" sz="2800" dirty="0">
                <a:latin typeface="Berlin Sans FB" pitchFamily="34" charset="0"/>
              </a:rPr>
              <a:t>Positive/Negative</a:t>
            </a:r>
          </a:p>
          <a:p>
            <a:pPr marL="742950" lvl="1" indent="-285750">
              <a:buFont typeface="Wingdings" pitchFamily="2" charset="2"/>
              <a:buChar char="§"/>
            </a:pPr>
            <a:r>
              <a:rPr lang="en-US" sz="2800" dirty="0">
                <a:latin typeface="Berlin Sans FB" pitchFamily="34" charset="0"/>
              </a:rPr>
              <a:t>Primary/Secondary</a:t>
            </a:r>
          </a:p>
          <a:p>
            <a:pPr marL="742950" lvl="1" indent="-285750">
              <a:buFont typeface="Wingdings" pitchFamily="2" charset="2"/>
              <a:buChar char="§"/>
            </a:pPr>
            <a:r>
              <a:rPr lang="en-US" sz="2800" dirty="0" err="1">
                <a:latin typeface="Berlin Sans FB" pitchFamily="34" charset="0"/>
              </a:rPr>
              <a:t>Premack</a:t>
            </a:r>
            <a:r>
              <a:rPr lang="en-US" sz="2800" dirty="0">
                <a:latin typeface="Berlin Sans FB" pitchFamily="34" charset="0"/>
              </a:rPr>
              <a:t> </a:t>
            </a:r>
            <a:r>
              <a:rPr lang="en-US" sz="2800" dirty="0" smtClean="0">
                <a:latin typeface="Berlin Sans FB" pitchFamily="34" charset="0"/>
              </a:rPr>
              <a:t>Principle</a:t>
            </a:r>
          </a:p>
          <a:p>
            <a:pPr marL="285750" indent="-285750">
              <a:buFont typeface="Wingdings" pitchFamily="2" charset="2"/>
              <a:buChar char="§"/>
            </a:pPr>
            <a:r>
              <a:rPr lang="en-US" sz="2800" dirty="0" smtClean="0">
                <a:latin typeface="Berlin Sans FB" pitchFamily="34" charset="0"/>
              </a:rPr>
              <a:t>Law of Effect</a:t>
            </a:r>
          </a:p>
          <a:p>
            <a:pPr marL="285750" indent="-285750">
              <a:buFont typeface="Wingdings" pitchFamily="2" charset="2"/>
              <a:buChar char="§"/>
            </a:pPr>
            <a:r>
              <a:rPr lang="en-US" sz="2800" dirty="0" smtClean="0">
                <a:latin typeface="Berlin Sans FB" pitchFamily="34" charset="0"/>
              </a:rPr>
              <a:t>Reinforcement Schedules</a:t>
            </a:r>
          </a:p>
          <a:p>
            <a:pPr marL="285750" indent="-285750">
              <a:buFont typeface="Wingdings" pitchFamily="2" charset="2"/>
              <a:buChar char="§"/>
            </a:pPr>
            <a:r>
              <a:rPr lang="en-US" sz="2800" dirty="0" smtClean="0">
                <a:latin typeface="Berlin Sans FB" pitchFamily="34" charset="0"/>
              </a:rPr>
              <a:t>Motivation</a:t>
            </a:r>
          </a:p>
          <a:p>
            <a:pPr marL="285750" indent="-285750">
              <a:buFont typeface="Wingdings" pitchFamily="2" charset="2"/>
              <a:buChar char="§"/>
            </a:pPr>
            <a:r>
              <a:rPr lang="en-US" sz="2800" dirty="0" smtClean="0">
                <a:latin typeface="Berlin Sans FB" pitchFamily="34" charset="0"/>
              </a:rPr>
              <a:t>Latent Learning</a:t>
            </a:r>
          </a:p>
          <a:p>
            <a:pPr marL="285750" indent="-285750">
              <a:buFont typeface="Wingdings" pitchFamily="2" charset="2"/>
              <a:buChar char="§"/>
            </a:pPr>
            <a:r>
              <a:rPr lang="en-US" sz="2800" dirty="0" smtClean="0">
                <a:latin typeface="Berlin Sans FB" pitchFamily="34" charset="0"/>
              </a:rPr>
              <a:t>Applications of Operant Conditioning</a:t>
            </a:r>
          </a:p>
        </p:txBody>
      </p:sp>
      <p:pic>
        <p:nvPicPr>
          <p:cNvPr id="2" name="Picture 1"/>
          <p:cNvPicPr>
            <a:picLocks noChangeAspect="1"/>
          </p:cNvPicPr>
          <p:nvPr/>
        </p:nvPicPr>
        <p:blipFill>
          <a:blip r:embed="rId2"/>
          <a:stretch>
            <a:fillRect/>
          </a:stretch>
        </p:blipFill>
        <p:spPr>
          <a:xfrm>
            <a:off x="5186662" y="1627105"/>
            <a:ext cx="3611166" cy="4692682"/>
          </a:xfrm>
          <a:prstGeom prst="rect">
            <a:avLst/>
          </a:prstGeom>
        </p:spPr>
      </p:pic>
    </p:spTree>
    <p:extLst>
      <p:ext uri="{BB962C8B-B14F-4D97-AF65-F5344CB8AC3E}">
        <p14:creationId xmlns:p14="http://schemas.microsoft.com/office/powerpoint/2010/main" val="10428084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671513" y="276225"/>
            <a:ext cx="7772400" cy="1143000"/>
          </a:xfrm>
        </p:spPr>
        <p:txBody>
          <a:bodyPr/>
          <a:lstStyle/>
          <a:p>
            <a:pPr eaLnBrk="1" hangingPunct="1"/>
            <a:r>
              <a:rPr lang="en-US" sz="3600" dirty="0" smtClean="0">
                <a:latin typeface="Berlin Sans FB" pitchFamily="34" charset="0"/>
              </a:rPr>
              <a:t>Operant &amp; Classical Conditioning</a:t>
            </a:r>
          </a:p>
        </p:txBody>
      </p:sp>
      <p:sp>
        <p:nvSpPr>
          <p:cNvPr id="6148" name="Rectangle 3"/>
          <p:cNvSpPr>
            <a:spLocks noGrp="1" noChangeArrowheads="1"/>
          </p:cNvSpPr>
          <p:nvPr>
            <p:ph idx="1"/>
          </p:nvPr>
        </p:nvSpPr>
        <p:spPr>
          <a:xfrm>
            <a:off x="600075" y="1614488"/>
            <a:ext cx="7939088" cy="4786312"/>
          </a:xfrm>
        </p:spPr>
        <p:txBody>
          <a:bodyPr>
            <a:normAutofit/>
          </a:bodyPr>
          <a:lstStyle/>
          <a:p>
            <a:pPr marL="0" indent="0" eaLnBrk="1" hangingPunct="1">
              <a:buNone/>
            </a:pPr>
            <a:r>
              <a:rPr lang="en-US" altLang="en-US" sz="2800" dirty="0" smtClean="0">
                <a:latin typeface="Berlin Sans FB" pitchFamily="34" charset="0"/>
              </a:rPr>
              <a:t>Classical conditioning involves </a:t>
            </a:r>
            <a:r>
              <a:rPr lang="en-US" altLang="en-US" sz="2800" dirty="0" smtClean="0">
                <a:solidFill>
                  <a:srgbClr val="FF0000"/>
                </a:solidFill>
                <a:latin typeface="Berlin Sans FB" pitchFamily="34" charset="0"/>
              </a:rPr>
              <a:t>respondent behavior</a:t>
            </a:r>
            <a:r>
              <a:rPr lang="en-US" altLang="en-US" sz="2800" dirty="0" smtClean="0">
                <a:latin typeface="Berlin Sans FB" pitchFamily="34" charset="0"/>
              </a:rPr>
              <a:t> that occurs as an automatic response to some stimulus. </a:t>
            </a:r>
          </a:p>
          <a:p>
            <a:pPr marL="0" indent="0" eaLnBrk="1" hangingPunct="1">
              <a:buNone/>
            </a:pPr>
            <a:endParaRPr lang="en-US" altLang="en-US" dirty="0"/>
          </a:p>
          <a:p>
            <a:pPr marL="0" indent="0" eaLnBrk="1" hangingPunct="1">
              <a:buNone/>
            </a:pPr>
            <a:r>
              <a:rPr lang="en-US" altLang="en-US" sz="2800" dirty="0" smtClean="0">
                <a:latin typeface="Berlin Sans FB" pitchFamily="34" charset="0"/>
              </a:rPr>
              <a:t>Operant conditioning involves </a:t>
            </a:r>
            <a:r>
              <a:rPr lang="en-US" altLang="en-US" sz="2800" dirty="0" smtClean="0">
                <a:solidFill>
                  <a:srgbClr val="FF0000"/>
                </a:solidFill>
                <a:latin typeface="Berlin Sans FB" pitchFamily="34" charset="0"/>
              </a:rPr>
              <a:t>operant behavior</a:t>
            </a:r>
            <a:r>
              <a:rPr lang="en-US" altLang="en-US" sz="2800" dirty="0" smtClean="0">
                <a:latin typeface="Berlin Sans FB" pitchFamily="34" charset="0"/>
              </a:rPr>
              <a:t>, a behavior that operates on the environment producing rewarding or punishing stimuli.</a:t>
            </a:r>
          </a:p>
        </p:txBody>
      </p:sp>
    </p:spTree>
    <p:extLst>
      <p:ext uri="{BB962C8B-B14F-4D97-AF65-F5344CB8AC3E}">
        <p14:creationId xmlns:p14="http://schemas.microsoft.com/office/powerpoint/2010/main" val="210687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dirty="0" smtClean="0">
                <a:latin typeface="Berlin Sans FB" pitchFamily="34" charset="0"/>
              </a:rPr>
              <a:t>Operant Conditioning</a:t>
            </a:r>
          </a:p>
        </p:txBody>
      </p:sp>
      <p:sp>
        <p:nvSpPr>
          <p:cNvPr id="8195" name="Rectangle 3"/>
          <p:cNvSpPr>
            <a:spLocks noGrp="1" noChangeArrowheads="1"/>
          </p:cNvSpPr>
          <p:nvPr>
            <p:ph type="body" idx="1"/>
          </p:nvPr>
        </p:nvSpPr>
        <p:spPr>
          <a:xfrm>
            <a:off x="457200" y="1600200"/>
            <a:ext cx="8001000" cy="4525963"/>
          </a:xfrm>
        </p:spPr>
        <p:txBody>
          <a:bodyPr>
            <a:normAutofit fontScale="92500"/>
          </a:bodyPr>
          <a:lstStyle/>
          <a:p>
            <a:pPr eaLnBrk="1" hangingPunct="1"/>
            <a:r>
              <a:rPr lang="en-US" altLang="en-US" sz="3600" dirty="0" smtClean="0"/>
              <a:t>A type of learning in which the frequency of a behavior depends on the consequence that follows that behavior</a:t>
            </a:r>
          </a:p>
          <a:p>
            <a:pPr eaLnBrk="1" hangingPunct="1"/>
            <a:r>
              <a:rPr lang="en-US" altLang="en-US" sz="3600" dirty="0" smtClean="0"/>
              <a:t>The frequency will increase if the consequence is reinforcing to the subject.</a:t>
            </a:r>
          </a:p>
          <a:p>
            <a:pPr eaLnBrk="1" hangingPunct="1"/>
            <a:r>
              <a:rPr lang="en-US" altLang="en-US" sz="3600" dirty="0" smtClean="0"/>
              <a:t>The frequency will decrease if the consequence is not reinforcing to the subject.</a:t>
            </a:r>
          </a:p>
        </p:txBody>
      </p:sp>
    </p:spTree>
    <p:extLst>
      <p:ext uri="{BB962C8B-B14F-4D97-AF65-F5344CB8AC3E}">
        <p14:creationId xmlns:p14="http://schemas.microsoft.com/office/powerpoint/2010/main" val="212735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n-US" dirty="0" smtClean="0">
                <a:latin typeface="Berlin Sans FB" pitchFamily="34" charset="0"/>
              </a:rPr>
              <a:t>Stimulus-Response Relationship</a:t>
            </a:r>
          </a:p>
        </p:txBody>
      </p:sp>
      <p:pic>
        <p:nvPicPr>
          <p:cNvPr id="1126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71600"/>
            <a:ext cx="8839200"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48965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1143000"/>
          </a:xfrm>
        </p:spPr>
        <p:txBody>
          <a:bodyPr/>
          <a:lstStyle/>
          <a:p>
            <a:pPr eaLnBrk="1" hangingPunct="1"/>
            <a:r>
              <a:rPr lang="en-US" altLang="en-US" dirty="0" smtClean="0">
                <a:latin typeface="Berlin Sans FB" pitchFamily="34" charset="0"/>
              </a:rPr>
              <a:t>Operant Conditioning</a:t>
            </a:r>
          </a:p>
        </p:txBody>
      </p:sp>
      <p:pic>
        <p:nvPicPr>
          <p:cNvPr id="9219" name="Picture 5" descr="Operant Conditioning 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05654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1143000"/>
          </a:xfrm>
        </p:spPr>
        <p:txBody>
          <a:bodyPr/>
          <a:lstStyle/>
          <a:p>
            <a:pPr eaLnBrk="1" hangingPunct="1"/>
            <a:r>
              <a:rPr lang="en-US" altLang="en-US" dirty="0" smtClean="0">
                <a:latin typeface="Berlin Sans FB" pitchFamily="34" charset="0"/>
              </a:rPr>
              <a:t>Operant Conditioning</a:t>
            </a:r>
          </a:p>
        </p:txBody>
      </p:sp>
      <p:pic>
        <p:nvPicPr>
          <p:cNvPr id="10243" name="Picture 4" descr="Operant Conditioning 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8388"/>
            <a:ext cx="9140825" cy="551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02702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1143000"/>
          </a:xfrm>
        </p:spPr>
        <p:txBody>
          <a:bodyPr/>
          <a:lstStyle/>
          <a:p>
            <a:pPr eaLnBrk="1" hangingPunct="1"/>
            <a:r>
              <a:rPr lang="en-US" altLang="en-US" dirty="0" smtClean="0">
                <a:latin typeface="Berlin Sans FB" pitchFamily="34" charset="0"/>
              </a:rPr>
              <a:t>Operant Conditioning</a:t>
            </a:r>
          </a:p>
        </p:txBody>
      </p:sp>
      <p:pic>
        <p:nvPicPr>
          <p:cNvPr id="11267" name="Picture 4" descr="Operant Conditioning 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8388"/>
            <a:ext cx="9140825" cy="551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29641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1143000"/>
          </a:xfrm>
        </p:spPr>
        <p:txBody>
          <a:bodyPr/>
          <a:lstStyle/>
          <a:p>
            <a:pPr eaLnBrk="1" hangingPunct="1"/>
            <a:r>
              <a:rPr lang="en-US" altLang="en-US" dirty="0" smtClean="0">
                <a:latin typeface="Berlin Sans FB" pitchFamily="34" charset="0"/>
              </a:rPr>
              <a:t>Operant Conditioning</a:t>
            </a:r>
          </a:p>
        </p:txBody>
      </p:sp>
      <p:pic>
        <p:nvPicPr>
          <p:cNvPr id="12291" name="Picture 4" descr="Operant Conditioning 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8388"/>
            <a:ext cx="9140825" cy="551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68459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685800" y="261938"/>
            <a:ext cx="7772400" cy="1143000"/>
          </a:xfrm>
        </p:spPr>
        <p:txBody>
          <a:bodyPr/>
          <a:lstStyle/>
          <a:p>
            <a:pPr eaLnBrk="1" hangingPunct="1"/>
            <a:r>
              <a:rPr lang="en-US" altLang="en-US" sz="4000" dirty="0" smtClean="0">
                <a:solidFill>
                  <a:schemeClr val="tx1"/>
                </a:solidFill>
                <a:latin typeface="Berlin Sans FB" pitchFamily="34" charset="0"/>
              </a:rPr>
              <a:t>Skinner’s Experiments</a:t>
            </a:r>
            <a:endParaRPr lang="en-US" sz="4000" dirty="0" smtClean="0">
              <a:solidFill>
                <a:schemeClr val="tx1"/>
              </a:solidFill>
              <a:latin typeface="Berlin Sans FB" pitchFamily="34" charset="0"/>
            </a:endParaRPr>
          </a:p>
        </p:txBody>
      </p:sp>
      <p:sp>
        <p:nvSpPr>
          <p:cNvPr id="7172" name="Rectangle 3"/>
          <p:cNvSpPr>
            <a:spLocks noGrp="1" noChangeArrowheads="1"/>
          </p:cNvSpPr>
          <p:nvPr>
            <p:ph idx="1"/>
          </p:nvPr>
        </p:nvSpPr>
        <p:spPr>
          <a:xfrm>
            <a:off x="685800" y="1566863"/>
            <a:ext cx="7772400" cy="1328737"/>
          </a:xfrm>
        </p:spPr>
        <p:txBody>
          <a:bodyPr>
            <a:normAutofit lnSpcReduction="10000"/>
          </a:bodyPr>
          <a:lstStyle/>
          <a:p>
            <a:pPr marL="0" indent="0" algn="ctr" eaLnBrk="1" hangingPunct="1">
              <a:buFont typeface="Wingdings" pitchFamily="2" charset="2"/>
              <a:buNone/>
            </a:pPr>
            <a:r>
              <a:rPr lang="en-US" altLang="en-US" sz="2800" dirty="0" smtClean="0">
                <a:latin typeface="Berlin Sans FB" pitchFamily="34" charset="0"/>
              </a:rPr>
              <a:t>Skinner’s experiments extend Thorndike’s thinking especially his </a:t>
            </a:r>
            <a:r>
              <a:rPr lang="en-US" altLang="en-US" sz="2800" dirty="0" smtClean="0">
                <a:solidFill>
                  <a:srgbClr val="FF0000"/>
                </a:solidFill>
                <a:latin typeface="Berlin Sans FB" pitchFamily="34" charset="0"/>
              </a:rPr>
              <a:t>law of effect </a:t>
            </a:r>
            <a:r>
              <a:rPr lang="en-US" altLang="en-US" sz="2800" dirty="0" smtClean="0">
                <a:latin typeface="Berlin Sans FB" pitchFamily="34" charset="0"/>
              </a:rPr>
              <a:t>which states that rewarded behavior is likely to recur.</a:t>
            </a:r>
          </a:p>
        </p:txBody>
      </p:sp>
      <p:pic>
        <p:nvPicPr>
          <p:cNvPr id="7173" name="Picture 4" descr="12673_MyersPsy8e_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206" y="3352800"/>
            <a:ext cx="8821501" cy="2659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47515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685800" y="280988"/>
            <a:ext cx="7772400" cy="1143000"/>
          </a:xfrm>
        </p:spPr>
        <p:txBody>
          <a:bodyPr/>
          <a:lstStyle/>
          <a:p>
            <a:pPr eaLnBrk="1" hangingPunct="1"/>
            <a:r>
              <a:rPr lang="en-US" altLang="en-US" sz="4000" dirty="0" smtClean="0">
                <a:solidFill>
                  <a:schemeClr val="tx1"/>
                </a:solidFill>
                <a:latin typeface="Berlin Sans FB" pitchFamily="34" charset="0"/>
              </a:rPr>
              <a:t>Operant Chamber</a:t>
            </a:r>
            <a:endParaRPr lang="en-US" sz="4000" dirty="0" smtClean="0">
              <a:solidFill>
                <a:schemeClr val="tx1"/>
              </a:solidFill>
              <a:latin typeface="Berlin Sans FB" pitchFamily="34" charset="0"/>
            </a:endParaRPr>
          </a:p>
        </p:txBody>
      </p:sp>
      <p:sp>
        <p:nvSpPr>
          <p:cNvPr id="8196" name="Rectangle 3"/>
          <p:cNvSpPr>
            <a:spLocks noGrp="1" noChangeArrowheads="1"/>
          </p:cNvSpPr>
          <p:nvPr>
            <p:ph idx="1"/>
          </p:nvPr>
        </p:nvSpPr>
        <p:spPr>
          <a:xfrm>
            <a:off x="709613" y="1600200"/>
            <a:ext cx="7696200" cy="1828800"/>
          </a:xfrm>
        </p:spPr>
        <p:txBody>
          <a:bodyPr/>
          <a:lstStyle/>
          <a:p>
            <a:pPr marL="0" indent="0" algn="ctr" eaLnBrk="1" hangingPunct="1">
              <a:buFont typeface="Wingdings" pitchFamily="2" charset="2"/>
              <a:buNone/>
            </a:pPr>
            <a:r>
              <a:rPr lang="en-US" altLang="en-US" sz="2800" dirty="0" smtClean="0">
                <a:latin typeface="Berlin Sans FB" pitchFamily="34" charset="0"/>
              </a:rPr>
              <a:t>Using Thorndike's law of effect as a starting point Skinner developed the operant chamber or the Skinner box to study operant conditioning.</a:t>
            </a:r>
            <a:endParaRPr lang="en-US" sz="2800" dirty="0" smtClean="0">
              <a:latin typeface="Berlin Sans FB" pitchFamily="34" charset="0"/>
            </a:endParaRPr>
          </a:p>
        </p:txBody>
      </p:sp>
      <p:pic>
        <p:nvPicPr>
          <p:cNvPr id="8197" name="Picture 4" descr="12673_MyersPsy8e_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581400"/>
            <a:ext cx="75438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 Box 5"/>
          <p:cNvSpPr txBox="1">
            <a:spLocks noChangeArrowheads="1"/>
          </p:cNvSpPr>
          <p:nvPr/>
        </p:nvSpPr>
        <p:spPr bwMode="auto">
          <a:xfrm rot="5400000">
            <a:off x="2846043" y="4832271"/>
            <a:ext cx="217239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dirty="0">
                <a:latin typeface="Berlin Sans FB" pitchFamily="34" charset="0"/>
              </a:rPr>
              <a:t>Walter Dawn/ Photo Researchers, Inc.</a:t>
            </a:r>
          </a:p>
        </p:txBody>
      </p:sp>
      <p:sp>
        <p:nvSpPr>
          <p:cNvPr id="8199" name="Text Box 6"/>
          <p:cNvSpPr txBox="1">
            <a:spLocks noChangeArrowheads="1"/>
          </p:cNvSpPr>
          <p:nvPr/>
        </p:nvSpPr>
        <p:spPr bwMode="auto">
          <a:xfrm rot="-5400000">
            <a:off x="6948420" y="4309289"/>
            <a:ext cx="326403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dirty="0">
                <a:latin typeface="Berlin Sans FB" pitchFamily="34" charset="0"/>
              </a:rPr>
              <a:t>From </a:t>
            </a:r>
            <a:r>
              <a:rPr lang="en-US" sz="1000" i="1" dirty="0">
                <a:latin typeface="Berlin Sans FB" pitchFamily="34" charset="0"/>
              </a:rPr>
              <a:t>The Essentials of Conditioning and Learning, </a:t>
            </a:r>
            <a:r>
              <a:rPr lang="en-US" sz="1000" dirty="0">
                <a:latin typeface="Berlin Sans FB" pitchFamily="34" charset="0"/>
              </a:rPr>
              <a:t>3</a:t>
            </a:r>
            <a:r>
              <a:rPr lang="en-US" sz="1000" baseline="30000" dirty="0">
                <a:latin typeface="Berlin Sans FB" pitchFamily="34" charset="0"/>
              </a:rPr>
              <a:t>rd</a:t>
            </a:r>
            <a:r>
              <a:rPr lang="en-US" sz="1000" dirty="0">
                <a:latin typeface="Berlin Sans FB" pitchFamily="34" charset="0"/>
              </a:rPr>
              <a:t> </a:t>
            </a:r>
          </a:p>
          <a:p>
            <a:pPr algn="ctr" eaLnBrk="1" hangingPunct="1"/>
            <a:r>
              <a:rPr lang="en-US" sz="1000" dirty="0">
                <a:latin typeface="Berlin Sans FB" pitchFamily="34" charset="0"/>
              </a:rPr>
              <a:t>Edition by Michael P. </a:t>
            </a:r>
            <a:r>
              <a:rPr lang="en-US" sz="1000" dirty="0" err="1">
                <a:latin typeface="Berlin Sans FB" pitchFamily="34" charset="0"/>
              </a:rPr>
              <a:t>Domjan</a:t>
            </a:r>
            <a:r>
              <a:rPr lang="en-US" sz="1000" dirty="0">
                <a:latin typeface="Berlin Sans FB" pitchFamily="34" charset="0"/>
              </a:rPr>
              <a:t>, 2005. Used with permission</a:t>
            </a:r>
          </a:p>
          <a:p>
            <a:pPr algn="ctr" eaLnBrk="1" hangingPunct="1"/>
            <a:r>
              <a:rPr lang="en-US" sz="1000" dirty="0">
                <a:latin typeface="Berlin Sans FB" pitchFamily="34" charset="0"/>
              </a:rPr>
              <a:t> by Thomson Learning, Wadsworth Division</a:t>
            </a:r>
          </a:p>
        </p:txBody>
      </p:sp>
    </p:spTree>
    <p:extLst>
      <p:ext uri="{BB962C8B-B14F-4D97-AF65-F5344CB8AC3E}">
        <p14:creationId xmlns:p14="http://schemas.microsoft.com/office/powerpoint/2010/main" val="1157412077"/>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3"/>
          <p:cNvSpPr>
            <a:spLocks noGrp="1" noChangeArrowheads="1"/>
          </p:cNvSpPr>
          <p:nvPr>
            <p:ph type="title"/>
          </p:nvPr>
        </p:nvSpPr>
        <p:spPr>
          <a:xfrm>
            <a:off x="685800" y="271463"/>
            <a:ext cx="7772400" cy="1143000"/>
          </a:xfrm>
        </p:spPr>
        <p:txBody>
          <a:bodyPr/>
          <a:lstStyle/>
          <a:p>
            <a:pPr eaLnBrk="1" hangingPunct="1"/>
            <a:r>
              <a:rPr lang="en-US" altLang="en-US" sz="4000" dirty="0" smtClean="0">
                <a:solidFill>
                  <a:schemeClr val="tx1"/>
                </a:solidFill>
                <a:latin typeface="Berlin Sans FB" pitchFamily="34" charset="0"/>
              </a:rPr>
              <a:t>Operant Chamber</a:t>
            </a:r>
            <a:endParaRPr lang="en-US" sz="4000" dirty="0" smtClean="0">
              <a:solidFill>
                <a:schemeClr val="tx1"/>
              </a:solidFill>
              <a:latin typeface="Berlin Sans FB" pitchFamily="34" charset="0"/>
            </a:endParaRPr>
          </a:p>
        </p:txBody>
      </p:sp>
      <p:sp>
        <p:nvSpPr>
          <p:cNvPr id="9221" name="Rectangle 4"/>
          <p:cNvSpPr>
            <a:spLocks noGrp="1" noChangeArrowheads="1"/>
          </p:cNvSpPr>
          <p:nvPr>
            <p:ph idx="1"/>
          </p:nvPr>
        </p:nvSpPr>
        <p:spPr>
          <a:xfrm>
            <a:off x="414184" y="1600200"/>
            <a:ext cx="3886200" cy="4267200"/>
          </a:xfrm>
        </p:spPr>
        <p:txBody>
          <a:bodyPr>
            <a:normAutofit lnSpcReduction="10000"/>
          </a:bodyPr>
          <a:lstStyle/>
          <a:p>
            <a:pPr marL="0" indent="0" algn="ctr" eaLnBrk="1" hangingPunct="1">
              <a:buFont typeface="Wingdings" pitchFamily="2" charset="2"/>
              <a:buNone/>
            </a:pPr>
            <a:r>
              <a:rPr lang="en-US" altLang="en-US" sz="2800" dirty="0" smtClean="0">
                <a:solidFill>
                  <a:srgbClr val="FF0000"/>
                </a:solidFill>
                <a:latin typeface="Berlin Sans FB" pitchFamily="34" charset="0"/>
              </a:rPr>
              <a:t>Operant chamber or Skinner box </a:t>
            </a:r>
            <a:r>
              <a:rPr lang="en-US" altLang="en-US" sz="2800" dirty="0" smtClean="0">
                <a:latin typeface="Berlin Sans FB" pitchFamily="34" charset="0"/>
              </a:rPr>
              <a:t>comes with a bar or key that an animal manipulates to obtain a food or water </a:t>
            </a:r>
            <a:r>
              <a:rPr lang="en-US" altLang="en-US" sz="2800" dirty="0" err="1" smtClean="0">
                <a:latin typeface="Berlin Sans FB" pitchFamily="34" charset="0"/>
              </a:rPr>
              <a:t>reinforcer</a:t>
            </a:r>
            <a:r>
              <a:rPr lang="en-US" altLang="en-US" sz="2800" dirty="0" smtClean="0">
                <a:latin typeface="Berlin Sans FB" pitchFamily="34" charset="0"/>
              </a:rPr>
              <a:t>. It is connected to devices that record the animal’s responses.</a:t>
            </a:r>
          </a:p>
          <a:p>
            <a:pPr marL="0" indent="0" algn="ctr" eaLnBrk="1" hangingPunct="1">
              <a:buFont typeface="Wingdings" pitchFamily="2" charset="2"/>
              <a:buNone/>
            </a:pPr>
            <a:r>
              <a:rPr lang="en-US" dirty="0" smtClean="0">
                <a:solidFill>
                  <a:srgbClr val="FF0000"/>
                </a:solidFill>
              </a:rPr>
              <a:t>Air cribs </a:t>
            </a:r>
            <a:r>
              <a:rPr lang="en-US" dirty="0" smtClean="0"/>
              <a:t>were designed for human babies.</a:t>
            </a:r>
            <a:endParaRPr lang="en-US" sz="2800" dirty="0" smtClean="0"/>
          </a:p>
        </p:txBody>
      </p:sp>
      <p:pic>
        <p:nvPicPr>
          <p:cNvPr id="9219" name="Picture 2" descr="SKNRB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414463"/>
            <a:ext cx="2286000" cy="287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4471219" y="4495800"/>
            <a:ext cx="4376737" cy="2134994"/>
          </a:xfrm>
          <a:prstGeom prst="rect">
            <a:avLst/>
          </a:prstGeom>
        </p:spPr>
      </p:pic>
      <p:pic>
        <p:nvPicPr>
          <p:cNvPr id="3" name="Picture 2"/>
          <p:cNvPicPr>
            <a:picLocks noChangeAspect="1"/>
          </p:cNvPicPr>
          <p:nvPr/>
        </p:nvPicPr>
        <p:blipFill>
          <a:blip r:embed="rId4"/>
          <a:stretch>
            <a:fillRect/>
          </a:stretch>
        </p:blipFill>
        <p:spPr>
          <a:xfrm>
            <a:off x="7119937" y="2286000"/>
            <a:ext cx="1752600" cy="1752600"/>
          </a:xfrm>
          <a:prstGeom prst="rect">
            <a:avLst/>
          </a:prstGeom>
        </p:spPr>
      </p:pic>
    </p:spTree>
    <p:extLst>
      <p:ext uri="{BB962C8B-B14F-4D97-AF65-F5344CB8AC3E}">
        <p14:creationId xmlns:p14="http://schemas.microsoft.com/office/powerpoint/2010/main" val="457700596"/>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685800" y="257175"/>
            <a:ext cx="7772400" cy="1143000"/>
          </a:xfrm>
        </p:spPr>
        <p:txBody>
          <a:bodyPr/>
          <a:lstStyle/>
          <a:p>
            <a:pPr eaLnBrk="1" hangingPunct="1"/>
            <a:r>
              <a:rPr lang="en-US" altLang="en-US" sz="4000" dirty="0" smtClean="0">
                <a:solidFill>
                  <a:schemeClr val="tx1"/>
                </a:solidFill>
                <a:latin typeface="Berlin Sans FB" pitchFamily="34" charset="0"/>
              </a:rPr>
              <a:t>Shaping</a:t>
            </a:r>
            <a:endParaRPr lang="en-US" sz="4000" dirty="0" smtClean="0">
              <a:solidFill>
                <a:schemeClr val="tx1"/>
              </a:solidFill>
              <a:latin typeface="Berlin Sans FB" pitchFamily="34" charset="0"/>
            </a:endParaRPr>
          </a:p>
        </p:txBody>
      </p:sp>
      <p:sp>
        <p:nvSpPr>
          <p:cNvPr id="10244" name="Rectangle 3"/>
          <p:cNvSpPr>
            <a:spLocks noGrp="1" noChangeArrowheads="1"/>
          </p:cNvSpPr>
          <p:nvPr>
            <p:ph idx="1"/>
          </p:nvPr>
        </p:nvSpPr>
        <p:spPr>
          <a:xfrm>
            <a:off x="613568" y="1450320"/>
            <a:ext cx="7867650" cy="1828800"/>
          </a:xfrm>
        </p:spPr>
        <p:txBody>
          <a:bodyPr/>
          <a:lstStyle/>
          <a:p>
            <a:pPr marL="0" indent="0" algn="ctr" eaLnBrk="1" hangingPunct="1">
              <a:buFont typeface="Wingdings" pitchFamily="2" charset="2"/>
              <a:buNone/>
            </a:pPr>
            <a:r>
              <a:rPr lang="en-US" altLang="en-US" sz="2800" dirty="0" smtClean="0">
                <a:latin typeface="Berlin Sans FB" pitchFamily="34" charset="0"/>
              </a:rPr>
              <a:t>Operant conditioning procedure in which </a:t>
            </a:r>
            <a:r>
              <a:rPr lang="en-US" altLang="en-US" sz="2800" dirty="0" err="1" smtClean="0">
                <a:latin typeface="Berlin Sans FB" pitchFamily="34" charset="0"/>
              </a:rPr>
              <a:t>reinforcers</a:t>
            </a:r>
            <a:r>
              <a:rPr lang="en-US" altLang="en-US" sz="2800" dirty="0" smtClean="0">
                <a:latin typeface="Berlin Sans FB" pitchFamily="34" charset="0"/>
              </a:rPr>
              <a:t> guide behavior closer towards target behavior through successive approximations.  Too complex to happen spontaneously.  </a:t>
            </a:r>
            <a:endParaRPr lang="en-US" sz="2800" dirty="0" smtClean="0">
              <a:latin typeface="Berlin Sans FB" pitchFamily="34" charset="0"/>
            </a:endParaRPr>
          </a:p>
        </p:txBody>
      </p:sp>
      <p:pic>
        <p:nvPicPr>
          <p:cNvPr id="10245" name="Picture 4" descr="12673_MyersPsy8e_8UN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3429000"/>
            <a:ext cx="16859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5" descr="12673_MyersPsy8e_8UN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429000"/>
            <a:ext cx="3775075"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ext Box 6"/>
          <p:cNvSpPr txBox="1">
            <a:spLocks noChangeArrowheads="1"/>
          </p:cNvSpPr>
          <p:nvPr/>
        </p:nvSpPr>
        <p:spPr bwMode="auto">
          <a:xfrm>
            <a:off x="1161691" y="5943600"/>
            <a:ext cx="677140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dirty="0">
                <a:latin typeface="Berlin Sans FB" pitchFamily="34" charset="0"/>
              </a:rPr>
              <a:t>A rat shaped to sniff mines. A manatee shaped to discriminate</a:t>
            </a:r>
          </a:p>
          <a:p>
            <a:pPr algn="ctr" eaLnBrk="1" hangingPunct="1"/>
            <a:r>
              <a:rPr lang="en-US" sz="2000" dirty="0">
                <a:latin typeface="Berlin Sans FB" pitchFamily="34" charset="0"/>
              </a:rPr>
              <a:t>objects with different shapes, colors and sizes.</a:t>
            </a:r>
          </a:p>
        </p:txBody>
      </p:sp>
      <p:sp>
        <p:nvSpPr>
          <p:cNvPr id="10248" name="Text Box 7"/>
          <p:cNvSpPr txBox="1">
            <a:spLocks noChangeArrowheads="1"/>
          </p:cNvSpPr>
          <p:nvPr/>
        </p:nvSpPr>
        <p:spPr bwMode="auto">
          <a:xfrm rot="5400000">
            <a:off x="1797048" y="4546521"/>
            <a:ext cx="259398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dirty="0" err="1">
                <a:latin typeface="Berlin Sans FB" pitchFamily="34" charset="0"/>
              </a:rPr>
              <a:t>Khamis</a:t>
            </a:r>
            <a:r>
              <a:rPr lang="en-US" sz="1000" dirty="0">
                <a:latin typeface="Berlin Sans FB" pitchFamily="34" charset="0"/>
              </a:rPr>
              <a:t> </a:t>
            </a:r>
            <a:r>
              <a:rPr lang="en-US" sz="1000" dirty="0" err="1">
                <a:latin typeface="Berlin Sans FB" pitchFamily="34" charset="0"/>
              </a:rPr>
              <a:t>Ramadhan</a:t>
            </a:r>
            <a:r>
              <a:rPr lang="en-US" sz="1000" dirty="0">
                <a:latin typeface="Berlin Sans FB" pitchFamily="34" charset="0"/>
              </a:rPr>
              <a:t>/ </a:t>
            </a:r>
            <a:r>
              <a:rPr lang="en-US" sz="1000" dirty="0" err="1">
                <a:latin typeface="Berlin Sans FB" pitchFamily="34" charset="0"/>
              </a:rPr>
              <a:t>Panapress</a:t>
            </a:r>
            <a:r>
              <a:rPr lang="en-US" sz="1000" dirty="0">
                <a:latin typeface="Berlin Sans FB" pitchFamily="34" charset="0"/>
              </a:rPr>
              <a:t>/ Getty Images</a:t>
            </a:r>
          </a:p>
        </p:txBody>
      </p:sp>
      <p:sp>
        <p:nvSpPr>
          <p:cNvPr id="10249" name="Text Box 8"/>
          <p:cNvSpPr txBox="1">
            <a:spLocks noChangeArrowheads="1"/>
          </p:cNvSpPr>
          <p:nvPr/>
        </p:nvSpPr>
        <p:spPr bwMode="auto">
          <a:xfrm rot="5400000">
            <a:off x="7025764" y="4825921"/>
            <a:ext cx="204254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dirty="0">
                <a:latin typeface="Berlin Sans FB" pitchFamily="34" charset="0"/>
              </a:rPr>
              <a:t>Fred </a:t>
            </a:r>
            <a:r>
              <a:rPr lang="en-US" sz="1000" dirty="0" err="1">
                <a:latin typeface="Berlin Sans FB" pitchFamily="34" charset="0"/>
              </a:rPr>
              <a:t>Bavendam</a:t>
            </a:r>
            <a:r>
              <a:rPr lang="en-US" sz="1000" dirty="0">
                <a:latin typeface="Berlin Sans FB" pitchFamily="34" charset="0"/>
              </a:rPr>
              <a:t>/ Peter Arnold, Inc.</a:t>
            </a:r>
          </a:p>
        </p:txBody>
      </p:sp>
    </p:spTree>
    <p:extLst>
      <p:ext uri="{BB962C8B-B14F-4D97-AF65-F5344CB8AC3E}">
        <p14:creationId xmlns:p14="http://schemas.microsoft.com/office/powerpoint/2010/main" val="3174970397"/>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dirty="0" smtClean="0">
                <a:latin typeface="Berlin Sans FB" pitchFamily="34" charset="0"/>
              </a:rPr>
              <a:t>Reinforcement/Punishment</a:t>
            </a:r>
          </a:p>
        </p:txBody>
      </p:sp>
      <p:sp>
        <p:nvSpPr>
          <p:cNvPr id="20483" name="Rectangle 3"/>
          <p:cNvSpPr>
            <a:spLocks noGrp="1" noChangeArrowheads="1"/>
          </p:cNvSpPr>
          <p:nvPr>
            <p:ph type="body" idx="1"/>
          </p:nvPr>
        </p:nvSpPr>
        <p:spPr>
          <a:xfrm>
            <a:off x="457200" y="1600200"/>
            <a:ext cx="8001000" cy="4525963"/>
          </a:xfrm>
        </p:spPr>
        <p:txBody>
          <a:bodyPr>
            <a:normAutofit lnSpcReduction="10000"/>
          </a:bodyPr>
          <a:lstStyle/>
          <a:p>
            <a:pPr eaLnBrk="1" hangingPunct="1"/>
            <a:r>
              <a:rPr lang="en-US" altLang="en-US" sz="3600" dirty="0" smtClean="0"/>
              <a:t>Reinforcement - Any consequence that </a:t>
            </a:r>
            <a:r>
              <a:rPr lang="en-US" altLang="en-US" sz="3600" i="1" dirty="0" smtClean="0"/>
              <a:t>increases</a:t>
            </a:r>
            <a:r>
              <a:rPr lang="en-US" altLang="en-US" sz="3600" dirty="0" smtClean="0"/>
              <a:t> the future likelihood of a behavior</a:t>
            </a:r>
          </a:p>
          <a:p>
            <a:pPr eaLnBrk="1" hangingPunct="1"/>
            <a:r>
              <a:rPr lang="en-US" altLang="en-US" sz="3600" dirty="0" smtClean="0"/>
              <a:t>Punishment - Any consequence that </a:t>
            </a:r>
            <a:r>
              <a:rPr lang="en-US" altLang="en-US" sz="3600" i="1" dirty="0" smtClean="0"/>
              <a:t>decreases</a:t>
            </a:r>
            <a:r>
              <a:rPr lang="en-US" altLang="en-US" sz="3600" dirty="0" smtClean="0"/>
              <a:t> the future likelihood of a behavior</a:t>
            </a:r>
          </a:p>
          <a:p>
            <a:pPr eaLnBrk="1" hangingPunct="1"/>
            <a:r>
              <a:rPr lang="en-US" altLang="en-US" sz="3600" dirty="0" smtClean="0"/>
              <a:t>The subject determines if a consequence is reinforcing or punishing</a:t>
            </a:r>
          </a:p>
          <a:p>
            <a:pPr eaLnBrk="1" hangingPunct="1"/>
            <a:endParaRPr lang="en-US" altLang="en-US" sz="3600" dirty="0" smtClean="0"/>
          </a:p>
        </p:txBody>
      </p:sp>
    </p:spTree>
    <p:extLst>
      <p:ext uri="{BB962C8B-B14F-4D97-AF65-F5344CB8AC3E}">
        <p14:creationId xmlns:p14="http://schemas.microsoft.com/office/powerpoint/2010/main" val="362024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Premack</a:t>
            </a:r>
            <a:r>
              <a:rPr lang="en-US" dirty="0" smtClean="0"/>
              <a:t> Principle</a:t>
            </a:r>
            <a:endParaRPr lang="en-US" dirty="0"/>
          </a:p>
        </p:txBody>
      </p:sp>
      <p:sp>
        <p:nvSpPr>
          <p:cNvPr id="3" name="Content Placeholder 2"/>
          <p:cNvSpPr>
            <a:spLocks noGrp="1"/>
          </p:cNvSpPr>
          <p:nvPr>
            <p:ph idx="1"/>
          </p:nvPr>
        </p:nvSpPr>
        <p:spPr/>
        <p:txBody>
          <a:bodyPr/>
          <a:lstStyle/>
          <a:p>
            <a:r>
              <a:rPr lang="en-US" dirty="0" err="1" smtClean="0"/>
              <a:t>Reinforcer</a:t>
            </a:r>
            <a:r>
              <a:rPr lang="en-US" dirty="0" smtClean="0"/>
              <a:t> must be desired by the subject in order for it to be considered a </a:t>
            </a:r>
            <a:r>
              <a:rPr lang="en-US" dirty="0" err="1" smtClean="0"/>
              <a:t>reinforcer</a:t>
            </a:r>
            <a:endParaRPr lang="en-US" dirty="0" smtClean="0"/>
          </a:p>
          <a:p>
            <a:r>
              <a:rPr lang="en-US" dirty="0" smtClean="0"/>
              <a:t>If it is not desirable to that person, it will not strengthen that behavior</a:t>
            </a:r>
          </a:p>
          <a:p>
            <a:endParaRPr lang="en-US" dirty="0"/>
          </a:p>
          <a:p>
            <a:pPr marL="137160" indent="0" algn="ctr">
              <a:buNone/>
            </a:pPr>
            <a:endParaRPr lang="en-US" i="1" dirty="0" smtClean="0"/>
          </a:p>
          <a:p>
            <a:pPr marL="137160" indent="0" algn="ctr">
              <a:buNone/>
            </a:pPr>
            <a:endParaRPr lang="en-US" i="1" dirty="0"/>
          </a:p>
          <a:p>
            <a:pPr marL="137160" indent="0" algn="ctr">
              <a:buNone/>
            </a:pPr>
            <a:endParaRPr lang="en-US" i="1" dirty="0" smtClean="0"/>
          </a:p>
          <a:p>
            <a:pPr marL="137160" indent="0" algn="ctr">
              <a:buNone/>
            </a:pPr>
            <a:r>
              <a:rPr lang="en-US" i="1" dirty="0" smtClean="0"/>
              <a:t>Grandma’s Rule – Eat your veggies before dessert</a:t>
            </a:r>
          </a:p>
          <a:p>
            <a:pPr lvl="1"/>
            <a:endParaRPr lang="en-US" i="1" dirty="0"/>
          </a:p>
        </p:txBody>
      </p:sp>
      <p:pic>
        <p:nvPicPr>
          <p:cNvPr id="4" name="Picture 3"/>
          <p:cNvPicPr>
            <a:picLocks noChangeAspect="1"/>
          </p:cNvPicPr>
          <p:nvPr/>
        </p:nvPicPr>
        <p:blipFill>
          <a:blip r:embed="rId2"/>
          <a:stretch>
            <a:fillRect/>
          </a:stretch>
        </p:blipFill>
        <p:spPr>
          <a:xfrm>
            <a:off x="3200400" y="3505200"/>
            <a:ext cx="2295525" cy="1800225"/>
          </a:xfrm>
          <a:prstGeom prst="rect">
            <a:avLst/>
          </a:prstGeom>
        </p:spPr>
      </p:pic>
    </p:spTree>
    <p:extLst>
      <p:ext uri="{BB962C8B-B14F-4D97-AF65-F5344CB8AC3E}">
        <p14:creationId xmlns:p14="http://schemas.microsoft.com/office/powerpoint/2010/main" val="125162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0" name="Rectangle 2"/>
          <p:cNvSpPr>
            <a:spLocks noGrp="1" noChangeArrowheads="1"/>
          </p:cNvSpPr>
          <p:nvPr>
            <p:ph type="title"/>
          </p:nvPr>
        </p:nvSpPr>
        <p:spPr>
          <a:xfrm>
            <a:off x="685800" y="257175"/>
            <a:ext cx="7772400" cy="1143000"/>
          </a:xfrm>
        </p:spPr>
        <p:txBody>
          <a:bodyPr/>
          <a:lstStyle/>
          <a:p>
            <a:r>
              <a:rPr lang="en-US" sz="3600" dirty="0">
                <a:latin typeface="Berlin Sans FB" pitchFamily="34" charset="0"/>
              </a:rPr>
              <a:t>Response-Consequence Learning</a:t>
            </a:r>
          </a:p>
        </p:txBody>
      </p:sp>
      <p:sp>
        <p:nvSpPr>
          <p:cNvPr id="964611" name="Text Box 3"/>
          <p:cNvSpPr txBox="1">
            <a:spLocks noChangeArrowheads="1"/>
          </p:cNvSpPr>
          <p:nvPr/>
        </p:nvSpPr>
        <p:spPr bwMode="auto">
          <a:xfrm>
            <a:off x="2092888" y="1614488"/>
            <a:ext cx="493917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dirty="0">
                <a:latin typeface="Berlin Sans FB" pitchFamily="34" charset="0"/>
              </a:rPr>
              <a:t>Learning to associate a response</a:t>
            </a:r>
          </a:p>
          <a:p>
            <a:pPr algn="ctr"/>
            <a:r>
              <a:rPr lang="en-US" sz="2800" dirty="0">
                <a:latin typeface="Berlin Sans FB" pitchFamily="34" charset="0"/>
              </a:rPr>
              <a:t>with a consequence.</a:t>
            </a:r>
          </a:p>
        </p:txBody>
      </p:sp>
      <p:pic>
        <p:nvPicPr>
          <p:cNvPr id="964612" name="Picture 4" descr="12673_MyersPsy8e_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124200"/>
            <a:ext cx="8229600" cy="2389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dirty="0" smtClean="0">
                <a:latin typeface="Berlin Sans FB" pitchFamily="34" charset="0"/>
              </a:rPr>
              <a:t>Positive Reinforcement</a:t>
            </a:r>
          </a:p>
        </p:txBody>
      </p:sp>
      <p:sp>
        <p:nvSpPr>
          <p:cNvPr id="22531" name="Rectangle 3"/>
          <p:cNvSpPr>
            <a:spLocks noGrp="1" noChangeArrowheads="1"/>
          </p:cNvSpPr>
          <p:nvPr>
            <p:ph type="body" idx="1"/>
          </p:nvPr>
        </p:nvSpPr>
        <p:spPr>
          <a:xfrm>
            <a:off x="457200" y="1600200"/>
            <a:ext cx="8001000" cy="4525963"/>
          </a:xfrm>
        </p:spPr>
        <p:txBody>
          <a:bodyPr/>
          <a:lstStyle/>
          <a:p>
            <a:pPr eaLnBrk="1" hangingPunct="1"/>
            <a:r>
              <a:rPr lang="en-US" altLang="en-US" sz="3600" dirty="0" smtClean="0"/>
              <a:t>In operant conditioning, anything that increases the likelihood of a behavior by following it with a desirable event or state</a:t>
            </a:r>
          </a:p>
          <a:p>
            <a:pPr eaLnBrk="1" hangingPunct="1"/>
            <a:r>
              <a:rPr lang="en-US" altLang="en-US" sz="3600" dirty="0" smtClean="0"/>
              <a:t>The subject receives something they want</a:t>
            </a:r>
          </a:p>
          <a:p>
            <a:pPr eaLnBrk="1" hangingPunct="1"/>
            <a:r>
              <a:rPr lang="en-US" altLang="en-US" sz="3600" dirty="0" smtClean="0"/>
              <a:t>Will strengthen the behavior</a:t>
            </a:r>
          </a:p>
        </p:txBody>
      </p:sp>
    </p:spTree>
    <p:extLst>
      <p:ext uri="{BB962C8B-B14F-4D97-AF65-F5344CB8AC3E}">
        <p14:creationId xmlns:p14="http://schemas.microsoft.com/office/powerpoint/2010/main" val="9249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en-US" dirty="0" smtClean="0">
                <a:latin typeface="Berlin Sans FB" pitchFamily="34" charset="0"/>
              </a:rPr>
              <a:t>Positive Reinforcement</a:t>
            </a:r>
          </a:p>
        </p:txBody>
      </p:sp>
      <p:pic>
        <p:nvPicPr>
          <p:cNvPr id="23555" name="Picture 5" descr="Picture40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1157288"/>
            <a:ext cx="5791200" cy="5700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780836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en-US" dirty="0" smtClean="0">
                <a:latin typeface="Berlin Sans FB" pitchFamily="34" charset="0"/>
              </a:rPr>
              <a:t>Negative Reinforcement</a:t>
            </a:r>
          </a:p>
        </p:txBody>
      </p:sp>
      <p:sp>
        <p:nvSpPr>
          <p:cNvPr id="24579" name="Rectangle 3"/>
          <p:cNvSpPr>
            <a:spLocks noGrp="1" noChangeArrowheads="1"/>
          </p:cNvSpPr>
          <p:nvPr>
            <p:ph type="body" idx="1"/>
          </p:nvPr>
        </p:nvSpPr>
        <p:spPr>
          <a:xfrm>
            <a:off x="457200" y="1600200"/>
            <a:ext cx="8001000" cy="4525963"/>
          </a:xfrm>
        </p:spPr>
        <p:txBody>
          <a:bodyPr/>
          <a:lstStyle/>
          <a:p>
            <a:pPr eaLnBrk="1" hangingPunct="1"/>
            <a:r>
              <a:rPr lang="en-US" altLang="en-US" sz="3600" dirty="0" smtClean="0"/>
              <a:t>In operant conditioning, anything that increases the likelihood of a behavior by following it with the removal of an undesirable event or state</a:t>
            </a:r>
          </a:p>
          <a:p>
            <a:pPr eaLnBrk="1" hangingPunct="1"/>
            <a:r>
              <a:rPr lang="en-US" altLang="en-US" sz="3600" dirty="0" smtClean="0"/>
              <a:t>Something the subject doesn’t like is removed</a:t>
            </a:r>
          </a:p>
          <a:p>
            <a:pPr eaLnBrk="1" hangingPunct="1"/>
            <a:r>
              <a:rPr lang="en-US" altLang="en-US" sz="3600" dirty="0" smtClean="0"/>
              <a:t>Will strengthen the behavior</a:t>
            </a:r>
          </a:p>
          <a:p>
            <a:pPr eaLnBrk="1" hangingPunct="1"/>
            <a:endParaRPr lang="en-US" altLang="en-US" sz="3600" dirty="0" smtClean="0"/>
          </a:p>
        </p:txBody>
      </p:sp>
    </p:spTree>
    <p:extLst>
      <p:ext uri="{BB962C8B-B14F-4D97-AF65-F5344CB8AC3E}">
        <p14:creationId xmlns:p14="http://schemas.microsoft.com/office/powerpoint/2010/main" val="289411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dirty="0" smtClean="0">
                <a:latin typeface="Berlin Sans FB" pitchFamily="34" charset="0"/>
              </a:rPr>
              <a:t>Negative Reinforcement</a:t>
            </a:r>
          </a:p>
        </p:txBody>
      </p:sp>
      <p:pic>
        <p:nvPicPr>
          <p:cNvPr id="25603" name="Picture 5" descr="Picture40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1249363"/>
            <a:ext cx="5638800" cy="5608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47761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685800" y="257175"/>
            <a:ext cx="7772400" cy="1143000"/>
          </a:xfrm>
        </p:spPr>
        <p:txBody>
          <a:bodyPr/>
          <a:lstStyle/>
          <a:p>
            <a:pPr eaLnBrk="1" hangingPunct="1"/>
            <a:r>
              <a:rPr lang="en-US" altLang="en-US" sz="4000" dirty="0" smtClean="0">
                <a:solidFill>
                  <a:schemeClr val="tx1"/>
                </a:solidFill>
                <a:latin typeface="Berlin Sans FB" pitchFamily="34" charset="0"/>
              </a:rPr>
              <a:t>Types of </a:t>
            </a:r>
            <a:r>
              <a:rPr lang="en-US" altLang="en-US" sz="4000" dirty="0" err="1" smtClean="0">
                <a:solidFill>
                  <a:schemeClr val="tx1"/>
                </a:solidFill>
                <a:latin typeface="Berlin Sans FB" pitchFamily="34" charset="0"/>
              </a:rPr>
              <a:t>Reinforcers</a:t>
            </a:r>
            <a:endParaRPr lang="en-US" sz="4000" dirty="0" smtClean="0">
              <a:solidFill>
                <a:schemeClr val="tx1"/>
              </a:solidFill>
              <a:latin typeface="Berlin Sans FB" pitchFamily="34" charset="0"/>
            </a:endParaRPr>
          </a:p>
        </p:txBody>
      </p:sp>
      <p:sp>
        <p:nvSpPr>
          <p:cNvPr id="11268" name="Rectangle 3"/>
          <p:cNvSpPr>
            <a:spLocks noGrp="1" noChangeArrowheads="1"/>
          </p:cNvSpPr>
          <p:nvPr>
            <p:ph idx="1"/>
          </p:nvPr>
        </p:nvSpPr>
        <p:spPr>
          <a:xfrm>
            <a:off x="685800" y="1600200"/>
            <a:ext cx="7772400" cy="1600200"/>
          </a:xfrm>
        </p:spPr>
        <p:txBody>
          <a:bodyPr/>
          <a:lstStyle/>
          <a:p>
            <a:pPr marL="0" indent="0" algn="ctr" eaLnBrk="1" hangingPunct="1">
              <a:buFont typeface="Wingdings" pitchFamily="2" charset="2"/>
              <a:buNone/>
            </a:pPr>
            <a:r>
              <a:rPr lang="en-US" altLang="en-US" sz="2800" dirty="0" smtClean="0">
                <a:latin typeface="Berlin Sans FB" pitchFamily="34" charset="0"/>
              </a:rPr>
              <a:t>Any event that strengthens the behavior it follows. A heat lamp positively reinforces a </a:t>
            </a:r>
            <a:r>
              <a:rPr lang="en-US" altLang="en-US" sz="2800" dirty="0" err="1" smtClean="0">
                <a:latin typeface="Berlin Sans FB" pitchFamily="34" charset="0"/>
              </a:rPr>
              <a:t>meerkat’s</a:t>
            </a:r>
            <a:r>
              <a:rPr lang="en-US" altLang="en-US" sz="2800" dirty="0" smtClean="0">
                <a:latin typeface="Berlin Sans FB" pitchFamily="34" charset="0"/>
              </a:rPr>
              <a:t> behavior in cold.</a:t>
            </a:r>
            <a:endParaRPr lang="en-US" sz="2800" dirty="0" smtClean="0">
              <a:latin typeface="Berlin Sans FB" pitchFamily="34" charset="0"/>
            </a:endParaRPr>
          </a:p>
        </p:txBody>
      </p:sp>
      <p:pic>
        <p:nvPicPr>
          <p:cNvPr id="11269" name="Picture 4" descr="Reinforcem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165475"/>
            <a:ext cx="36576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descr="12673_MyersPsy8e_8UN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317875"/>
            <a:ext cx="23812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 Box 6"/>
          <p:cNvSpPr txBox="1">
            <a:spLocks noChangeArrowheads="1"/>
          </p:cNvSpPr>
          <p:nvPr/>
        </p:nvSpPr>
        <p:spPr bwMode="auto">
          <a:xfrm rot="5400000">
            <a:off x="7253288" y="5776912"/>
            <a:ext cx="977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dirty="0">
                <a:latin typeface="Berlin Sans FB" pitchFamily="34" charset="0"/>
              </a:rPr>
              <a:t>Reuters/ Corbis</a:t>
            </a:r>
          </a:p>
        </p:txBody>
      </p:sp>
    </p:spTree>
    <p:extLst>
      <p:ext uri="{BB962C8B-B14F-4D97-AF65-F5344CB8AC3E}">
        <p14:creationId xmlns:p14="http://schemas.microsoft.com/office/powerpoint/2010/main" val="3531381472"/>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3"/>
          <p:cNvSpPr>
            <a:spLocks noGrp="1" noChangeArrowheads="1"/>
          </p:cNvSpPr>
          <p:nvPr>
            <p:ph type="title"/>
          </p:nvPr>
        </p:nvSpPr>
        <p:spPr>
          <a:xfrm>
            <a:off x="685800" y="276225"/>
            <a:ext cx="7772400" cy="1143000"/>
          </a:xfrm>
        </p:spPr>
        <p:txBody>
          <a:bodyPr/>
          <a:lstStyle/>
          <a:p>
            <a:pPr eaLnBrk="1" hangingPunct="1"/>
            <a:r>
              <a:rPr lang="en-US" sz="3600" dirty="0" smtClean="0">
                <a:latin typeface="Berlin Sans FB" pitchFamily="34" charset="0"/>
              </a:rPr>
              <a:t>Primary &amp; Secondary </a:t>
            </a:r>
            <a:r>
              <a:rPr lang="en-US" sz="3600" dirty="0" err="1" smtClean="0">
                <a:latin typeface="Berlin Sans FB" pitchFamily="34" charset="0"/>
              </a:rPr>
              <a:t>Reinforcers</a:t>
            </a:r>
            <a:endParaRPr lang="en-US" sz="3600" dirty="0" smtClean="0">
              <a:latin typeface="Berlin Sans FB" pitchFamily="34" charset="0"/>
            </a:endParaRPr>
          </a:p>
        </p:txBody>
      </p:sp>
      <p:sp>
        <p:nvSpPr>
          <p:cNvPr id="12291" name="Rectangle 2"/>
          <p:cNvSpPr>
            <a:spLocks noGrp="1" noChangeArrowheads="1"/>
          </p:cNvSpPr>
          <p:nvPr>
            <p:ph idx="1"/>
          </p:nvPr>
        </p:nvSpPr>
        <p:spPr>
          <a:xfrm>
            <a:off x="685800" y="1595438"/>
            <a:ext cx="7772400" cy="3509962"/>
          </a:xfrm>
        </p:spPr>
        <p:txBody>
          <a:bodyPr>
            <a:normAutofit lnSpcReduction="10000"/>
          </a:bodyPr>
          <a:lstStyle/>
          <a:p>
            <a:pPr marL="609600" indent="-609600" eaLnBrk="1" hangingPunct="1">
              <a:buFont typeface="Wingdings" pitchFamily="2" charset="2"/>
              <a:buAutoNum type="arabicPeriod"/>
            </a:pPr>
            <a:r>
              <a:rPr lang="en-US" altLang="en-US" sz="2800" dirty="0" smtClean="0">
                <a:solidFill>
                  <a:srgbClr val="FF0000"/>
                </a:solidFill>
                <a:latin typeface="Berlin Sans FB" pitchFamily="34" charset="0"/>
              </a:rPr>
              <a:t>Primary </a:t>
            </a:r>
            <a:r>
              <a:rPr lang="en-US" altLang="en-US" sz="2800" dirty="0" err="1" smtClean="0">
                <a:solidFill>
                  <a:srgbClr val="FF0000"/>
                </a:solidFill>
                <a:latin typeface="Berlin Sans FB" pitchFamily="34" charset="0"/>
              </a:rPr>
              <a:t>Reinforcer</a:t>
            </a:r>
            <a:r>
              <a:rPr lang="en-US" altLang="en-US" sz="2800" dirty="0" smtClean="0">
                <a:solidFill>
                  <a:srgbClr val="FF0000"/>
                </a:solidFill>
                <a:latin typeface="Berlin Sans FB" pitchFamily="34" charset="0"/>
              </a:rPr>
              <a:t>: </a:t>
            </a:r>
            <a:r>
              <a:rPr lang="en-US" altLang="en-US" sz="2800" dirty="0" smtClean="0">
                <a:latin typeface="Berlin Sans FB" pitchFamily="34" charset="0"/>
              </a:rPr>
              <a:t>Innately reinforcing stimulus like food or </a:t>
            </a:r>
            <a:r>
              <a:rPr lang="en-US" altLang="en-US" dirty="0" smtClean="0"/>
              <a:t>water</a:t>
            </a:r>
            <a:r>
              <a:rPr lang="en-US" altLang="en-US" sz="2800" dirty="0" smtClean="0">
                <a:latin typeface="Berlin Sans FB" pitchFamily="34" charset="0"/>
              </a:rPr>
              <a:t>.</a:t>
            </a:r>
          </a:p>
          <a:p>
            <a:pPr marL="609600" indent="-609600" eaLnBrk="1" hangingPunct="1">
              <a:buFont typeface="Wingdings" pitchFamily="2" charset="2"/>
              <a:buAutoNum type="arabicPeriod"/>
            </a:pPr>
            <a:endParaRPr lang="en-US" altLang="en-US" sz="2800" dirty="0" smtClean="0">
              <a:latin typeface="Berlin Sans FB" pitchFamily="34" charset="0"/>
            </a:endParaRPr>
          </a:p>
          <a:p>
            <a:pPr marL="609600" indent="-609600" eaLnBrk="1" hangingPunct="1">
              <a:buFont typeface="Wingdings" pitchFamily="2" charset="2"/>
              <a:buAutoNum type="arabicPeriod"/>
            </a:pPr>
            <a:r>
              <a:rPr lang="en-US" altLang="en-US" sz="2800" dirty="0" smtClean="0">
                <a:solidFill>
                  <a:srgbClr val="FF0000"/>
                </a:solidFill>
                <a:latin typeface="Berlin Sans FB" pitchFamily="34" charset="0"/>
              </a:rPr>
              <a:t>Conditioned (secondary) </a:t>
            </a:r>
            <a:r>
              <a:rPr lang="en-US" altLang="en-US" sz="2800" dirty="0" err="1" smtClean="0">
                <a:solidFill>
                  <a:srgbClr val="FF0000"/>
                </a:solidFill>
                <a:latin typeface="Berlin Sans FB" pitchFamily="34" charset="0"/>
              </a:rPr>
              <a:t>Reinforcer</a:t>
            </a:r>
            <a:r>
              <a:rPr lang="en-US" altLang="en-US" sz="2800" dirty="0" smtClean="0">
                <a:solidFill>
                  <a:srgbClr val="FF0000"/>
                </a:solidFill>
                <a:latin typeface="Berlin Sans FB" pitchFamily="34" charset="0"/>
              </a:rPr>
              <a:t>: </a:t>
            </a:r>
            <a:r>
              <a:rPr lang="en-US" altLang="en-US" sz="2800" dirty="0" smtClean="0">
                <a:latin typeface="Berlin Sans FB" pitchFamily="34" charset="0"/>
              </a:rPr>
              <a:t>Is a learned </a:t>
            </a:r>
            <a:r>
              <a:rPr lang="en-US" altLang="en-US" sz="2800" dirty="0" err="1" smtClean="0">
                <a:latin typeface="Berlin Sans FB" pitchFamily="34" charset="0"/>
              </a:rPr>
              <a:t>reinforcer</a:t>
            </a:r>
            <a:r>
              <a:rPr lang="en-US" altLang="en-US" sz="2800" dirty="0" smtClean="0">
                <a:latin typeface="Berlin Sans FB" pitchFamily="34" charset="0"/>
              </a:rPr>
              <a:t>.</a:t>
            </a:r>
            <a:r>
              <a:rPr lang="en-US" altLang="en-US" sz="2800" dirty="0" smtClean="0">
                <a:solidFill>
                  <a:srgbClr val="6600CC"/>
                </a:solidFill>
                <a:latin typeface="Berlin Sans FB" pitchFamily="34" charset="0"/>
              </a:rPr>
              <a:t>  </a:t>
            </a:r>
            <a:r>
              <a:rPr lang="en-US" altLang="en-US" sz="2800" dirty="0" smtClean="0">
                <a:latin typeface="Berlin Sans FB" pitchFamily="34" charset="0"/>
              </a:rPr>
              <a:t>It gets its reinforcing power through its association with primary </a:t>
            </a:r>
            <a:r>
              <a:rPr lang="en-US" altLang="en-US" sz="2800" dirty="0" err="1" smtClean="0">
                <a:latin typeface="Berlin Sans FB" pitchFamily="34" charset="0"/>
              </a:rPr>
              <a:t>reinforcer</a:t>
            </a:r>
            <a:r>
              <a:rPr lang="en-US" altLang="en-US" sz="2800" dirty="0" smtClean="0">
                <a:latin typeface="Berlin Sans FB" pitchFamily="34" charset="0"/>
              </a:rPr>
              <a:t>. It is a “learned” </a:t>
            </a:r>
            <a:r>
              <a:rPr lang="en-US" altLang="en-US" sz="2800" dirty="0" err="1" smtClean="0">
                <a:latin typeface="Berlin Sans FB" pitchFamily="34" charset="0"/>
              </a:rPr>
              <a:t>reinforcer</a:t>
            </a:r>
            <a:endParaRPr lang="en-US" altLang="en-US" sz="2800" dirty="0" smtClean="0">
              <a:latin typeface="Berlin Sans FB" pitchFamily="34" charset="0"/>
            </a:endParaRPr>
          </a:p>
          <a:p>
            <a:pPr marL="0" indent="0" eaLnBrk="1" hangingPunct="1">
              <a:buNone/>
            </a:pPr>
            <a:r>
              <a:rPr lang="en-US" dirty="0" smtClean="0"/>
              <a:t>	Money is a great example</a:t>
            </a:r>
            <a:endParaRPr lang="en-US" sz="2800" dirty="0" smtClean="0">
              <a:latin typeface="Berlin Sans FB" pitchFamily="34" charset="0"/>
            </a:endParaRPr>
          </a:p>
        </p:txBody>
      </p:sp>
    </p:spTree>
    <p:extLst>
      <p:ext uri="{BB962C8B-B14F-4D97-AF65-F5344CB8AC3E}">
        <p14:creationId xmlns:p14="http://schemas.microsoft.com/office/powerpoint/2010/main" val="24488227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3"/>
          <p:cNvSpPr>
            <a:spLocks noGrp="1" noChangeArrowheads="1"/>
          </p:cNvSpPr>
          <p:nvPr>
            <p:ph type="title"/>
          </p:nvPr>
        </p:nvSpPr>
        <p:spPr>
          <a:xfrm>
            <a:off x="685800" y="276225"/>
            <a:ext cx="7772400" cy="1143000"/>
          </a:xfrm>
        </p:spPr>
        <p:txBody>
          <a:bodyPr/>
          <a:lstStyle/>
          <a:p>
            <a:pPr eaLnBrk="1" hangingPunct="1"/>
            <a:r>
              <a:rPr lang="en-US" sz="3600" dirty="0" smtClean="0">
                <a:latin typeface="Berlin Sans FB" pitchFamily="34" charset="0"/>
              </a:rPr>
              <a:t>Immediate &amp; Delayed </a:t>
            </a:r>
            <a:r>
              <a:rPr lang="en-US" sz="3600" dirty="0" err="1" smtClean="0">
                <a:latin typeface="Berlin Sans FB" pitchFamily="34" charset="0"/>
              </a:rPr>
              <a:t>Reinforcers</a:t>
            </a:r>
            <a:endParaRPr lang="en-US" sz="3600" dirty="0" smtClean="0">
              <a:latin typeface="Berlin Sans FB" pitchFamily="34" charset="0"/>
            </a:endParaRPr>
          </a:p>
        </p:txBody>
      </p:sp>
      <p:sp>
        <p:nvSpPr>
          <p:cNvPr id="13315" name="Rectangle 2"/>
          <p:cNvSpPr>
            <a:spLocks noGrp="1" noChangeArrowheads="1"/>
          </p:cNvSpPr>
          <p:nvPr>
            <p:ph idx="1"/>
          </p:nvPr>
        </p:nvSpPr>
        <p:spPr>
          <a:xfrm>
            <a:off x="685800" y="1595438"/>
            <a:ext cx="7772400" cy="2747962"/>
          </a:xfrm>
        </p:spPr>
        <p:txBody>
          <a:bodyPr>
            <a:normAutofit fontScale="92500" lnSpcReduction="10000"/>
          </a:bodyPr>
          <a:lstStyle/>
          <a:p>
            <a:pPr marL="609600" indent="-609600" eaLnBrk="1" hangingPunct="1">
              <a:buFont typeface="Wingdings" pitchFamily="2" charset="2"/>
              <a:buAutoNum type="arabicPeriod"/>
            </a:pPr>
            <a:r>
              <a:rPr lang="en-US" altLang="en-US" sz="2800" dirty="0" smtClean="0">
                <a:solidFill>
                  <a:srgbClr val="FF0000"/>
                </a:solidFill>
                <a:latin typeface="Berlin Sans FB" pitchFamily="34" charset="0"/>
              </a:rPr>
              <a:t>Immediate </a:t>
            </a:r>
            <a:r>
              <a:rPr lang="en-US" altLang="en-US" sz="2800" dirty="0" err="1" smtClean="0">
                <a:solidFill>
                  <a:srgbClr val="FF0000"/>
                </a:solidFill>
                <a:latin typeface="Berlin Sans FB" pitchFamily="34" charset="0"/>
              </a:rPr>
              <a:t>Reinforcer</a:t>
            </a:r>
            <a:r>
              <a:rPr lang="en-US" altLang="en-US" sz="2800" dirty="0" smtClean="0">
                <a:solidFill>
                  <a:srgbClr val="FF0000"/>
                </a:solidFill>
                <a:latin typeface="Berlin Sans FB" pitchFamily="34" charset="0"/>
              </a:rPr>
              <a:t>: </a:t>
            </a:r>
            <a:r>
              <a:rPr lang="en-US" altLang="en-US" sz="2800" dirty="0" smtClean="0">
                <a:latin typeface="Berlin Sans FB" pitchFamily="34" charset="0"/>
              </a:rPr>
              <a:t>A </a:t>
            </a:r>
            <a:r>
              <a:rPr lang="en-US" altLang="en-US" sz="2800" dirty="0" err="1" smtClean="0">
                <a:latin typeface="Berlin Sans FB" pitchFamily="34" charset="0"/>
              </a:rPr>
              <a:t>reinforcer</a:t>
            </a:r>
            <a:r>
              <a:rPr lang="en-US" altLang="en-US" sz="2800" dirty="0" smtClean="0">
                <a:latin typeface="Berlin Sans FB" pitchFamily="34" charset="0"/>
              </a:rPr>
              <a:t> that occurs closely to a behavior in time. Rat gets a food pellet for a bar press.</a:t>
            </a:r>
          </a:p>
          <a:p>
            <a:pPr marL="609600" indent="-609600" eaLnBrk="1" hangingPunct="1">
              <a:buFont typeface="Wingdings" pitchFamily="2" charset="2"/>
              <a:buAutoNum type="arabicPeriod"/>
            </a:pPr>
            <a:endParaRPr lang="en-US" altLang="en-US" sz="2800" dirty="0" smtClean="0">
              <a:latin typeface="Berlin Sans FB" pitchFamily="34" charset="0"/>
            </a:endParaRPr>
          </a:p>
          <a:p>
            <a:pPr marL="609600" indent="-609600" eaLnBrk="1" hangingPunct="1">
              <a:buFont typeface="Wingdings" pitchFamily="2" charset="2"/>
              <a:buAutoNum type="arabicPeriod"/>
            </a:pPr>
            <a:r>
              <a:rPr lang="en-US" altLang="en-US" sz="2800" dirty="0" smtClean="0">
                <a:solidFill>
                  <a:srgbClr val="FF0000"/>
                </a:solidFill>
                <a:latin typeface="Berlin Sans FB" pitchFamily="34" charset="0"/>
              </a:rPr>
              <a:t>Delayed </a:t>
            </a:r>
            <a:r>
              <a:rPr lang="en-US" altLang="en-US" sz="2800" dirty="0" err="1" smtClean="0">
                <a:solidFill>
                  <a:srgbClr val="FF0000"/>
                </a:solidFill>
                <a:latin typeface="Berlin Sans FB" pitchFamily="34" charset="0"/>
              </a:rPr>
              <a:t>Reinforcer</a:t>
            </a:r>
            <a:r>
              <a:rPr lang="en-US" altLang="en-US" sz="2800" dirty="0" smtClean="0">
                <a:solidFill>
                  <a:srgbClr val="FF0000"/>
                </a:solidFill>
                <a:latin typeface="Berlin Sans FB" pitchFamily="34" charset="0"/>
              </a:rPr>
              <a:t>: </a:t>
            </a:r>
            <a:r>
              <a:rPr lang="en-US" altLang="en-US" sz="2800" dirty="0" smtClean="0">
                <a:latin typeface="Berlin Sans FB" pitchFamily="34" charset="0"/>
              </a:rPr>
              <a:t>A </a:t>
            </a:r>
            <a:r>
              <a:rPr lang="en-US" altLang="en-US" sz="2800" dirty="0" err="1" smtClean="0">
                <a:latin typeface="Berlin Sans FB" pitchFamily="34" charset="0"/>
              </a:rPr>
              <a:t>reinforcer</a:t>
            </a:r>
            <a:r>
              <a:rPr lang="en-US" altLang="en-US" sz="2800" dirty="0" smtClean="0">
                <a:latin typeface="Berlin Sans FB" pitchFamily="34" charset="0"/>
              </a:rPr>
              <a:t> that is delayed in time for a certain behavior. A paycheck that comes at the end of a week.</a:t>
            </a:r>
            <a:endParaRPr lang="en-US" sz="2800" dirty="0" smtClean="0">
              <a:latin typeface="Berlin Sans FB" pitchFamily="34" charset="0"/>
            </a:endParaRPr>
          </a:p>
        </p:txBody>
      </p:sp>
      <p:sp>
        <p:nvSpPr>
          <p:cNvPr id="1014788" name="Text Box 4"/>
          <p:cNvSpPr txBox="1">
            <a:spLocks noChangeArrowheads="1"/>
          </p:cNvSpPr>
          <p:nvPr/>
        </p:nvSpPr>
        <p:spPr bwMode="auto">
          <a:xfrm>
            <a:off x="557213" y="5072063"/>
            <a:ext cx="8001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dirty="0">
                <a:latin typeface="Berlin Sans FB" pitchFamily="34" charset="0"/>
              </a:rPr>
              <a:t>We may be more inclined to engage in small immediate </a:t>
            </a:r>
            <a:r>
              <a:rPr lang="en-US" sz="2400" dirty="0" err="1">
                <a:latin typeface="Berlin Sans FB" pitchFamily="34" charset="0"/>
              </a:rPr>
              <a:t>reinforcers</a:t>
            </a:r>
            <a:r>
              <a:rPr lang="en-US" sz="2400" dirty="0">
                <a:latin typeface="Berlin Sans FB" pitchFamily="34" charset="0"/>
              </a:rPr>
              <a:t> </a:t>
            </a:r>
            <a:r>
              <a:rPr lang="en-US" sz="2400" dirty="0" smtClean="0">
                <a:latin typeface="Berlin Sans FB" pitchFamily="34" charset="0"/>
              </a:rPr>
              <a:t>(buying something with a credit card) </a:t>
            </a:r>
            <a:r>
              <a:rPr lang="en-US" sz="2400" dirty="0">
                <a:latin typeface="Berlin Sans FB" pitchFamily="34" charset="0"/>
              </a:rPr>
              <a:t>than large delayed </a:t>
            </a:r>
            <a:r>
              <a:rPr lang="en-US" sz="2400" dirty="0" err="1">
                <a:latin typeface="Berlin Sans FB" pitchFamily="34" charset="0"/>
              </a:rPr>
              <a:t>reinforcers</a:t>
            </a:r>
            <a:r>
              <a:rPr lang="en-US" sz="2400" dirty="0">
                <a:latin typeface="Berlin Sans FB" pitchFamily="34" charset="0"/>
              </a:rPr>
              <a:t> </a:t>
            </a:r>
            <a:r>
              <a:rPr lang="en-US" sz="2400" dirty="0" smtClean="0">
                <a:latin typeface="Berlin Sans FB" pitchFamily="34" charset="0"/>
              </a:rPr>
              <a:t>(paying cash) </a:t>
            </a:r>
            <a:r>
              <a:rPr lang="en-US" sz="2400" dirty="0">
                <a:latin typeface="Berlin Sans FB" pitchFamily="34" charset="0"/>
              </a:rPr>
              <a:t>which </a:t>
            </a:r>
            <a:r>
              <a:rPr lang="en-US" sz="2400" dirty="0" smtClean="0">
                <a:latin typeface="Berlin Sans FB" pitchFamily="34" charset="0"/>
              </a:rPr>
              <a:t>requires consistent saving of money.</a:t>
            </a:r>
            <a:endParaRPr lang="en-US" sz="2400" dirty="0">
              <a:latin typeface="Berlin Sans FB" pitchFamily="34" charset="0"/>
            </a:endParaRPr>
          </a:p>
        </p:txBody>
      </p:sp>
    </p:spTree>
    <p:extLst>
      <p:ext uri="{BB962C8B-B14F-4D97-AF65-F5344CB8AC3E}">
        <p14:creationId xmlns:p14="http://schemas.microsoft.com/office/powerpoint/2010/main" val="30331703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14788"/>
                                        </p:tgtEl>
                                        <p:attrNameLst>
                                          <p:attrName>style.visibility</p:attrName>
                                        </p:attrNameLst>
                                      </p:cBhvr>
                                      <p:to>
                                        <p:strVal val="visible"/>
                                      </p:to>
                                    </p:set>
                                    <p:animEffect transition="in" filter="dissolve">
                                      <p:cBhvr>
                                        <p:cTn id="15" dur="500"/>
                                        <p:tgtEl>
                                          <p:spTgt spid="1014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78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685800" y="276225"/>
            <a:ext cx="7772400" cy="1143000"/>
          </a:xfrm>
        </p:spPr>
        <p:txBody>
          <a:bodyPr/>
          <a:lstStyle/>
          <a:p>
            <a:pPr eaLnBrk="1" hangingPunct="1"/>
            <a:r>
              <a:rPr lang="en-US" altLang="en-US" sz="4000" dirty="0" smtClean="0">
                <a:solidFill>
                  <a:schemeClr val="tx1"/>
                </a:solidFill>
                <a:latin typeface="Berlin Sans FB" pitchFamily="34" charset="0"/>
              </a:rPr>
              <a:t>Reinforcement Schedules</a:t>
            </a:r>
            <a:endParaRPr lang="en-US" sz="4000" dirty="0" smtClean="0">
              <a:solidFill>
                <a:schemeClr val="tx1"/>
              </a:solidFill>
              <a:latin typeface="Berlin Sans FB" pitchFamily="34" charset="0"/>
            </a:endParaRPr>
          </a:p>
        </p:txBody>
      </p:sp>
      <p:sp>
        <p:nvSpPr>
          <p:cNvPr id="14340" name="Rectangle 3"/>
          <p:cNvSpPr>
            <a:spLocks noGrp="1" noChangeArrowheads="1"/>
          </p:cNvSpPr>
          <p:nvPr>
            <p:ph idx="1"/>
          </p:nvPr>
        </p:nvSpPr>
        <p:spPr>
          <a:xfrm>
            <a:off x="685800" y="1295400"/>
            <a:ext cx="7696200" cy="5334000"/>
          </a:xfrm>
        </p:spPr>
        <p:txBody>
          <a:bodyPr>
            <a:normAutofit lnSpcReduction="10000"/>
          </a:bodyPr>
          <a:lstStyle/>
          <a:p>
            <a:pPr marL="609600" indent="-609600" eaLnBrk="1" hangingPunct="1">
              <a:buFontTx/>
              <a:buAutoNum type="arabicPeriod"/>
            </a:pPr>
            <a:r>
              <a:rPr lang="en-US" altLang="en-US" sz="2800" dirty="0" smtClean="0">
                <a:solidFill>
                  <a:srgbClr val="FF0000"/>
                </a:solidFill>
                <a:latin typeface="Berlin Sans FB" pitchFamily="34" charset="0"/>
              </a:rPr>
              <a:t>Continuous Reinforcement: </a:t>
            </a:r>
            <a:r>
              <a:rPr lang="en-US" altLang="en-US" sz="2800" dirty="0" smtClean="0">
                <a:latin typeface="Berlin Sans FB" pitchFamily="34" charset="0"/>
              </a:rPr>
              <a:t>Reinforcing the desired response each time it occurs.</a:t>
            </a:r>
          </a:p>
          <a:p>
            <a:pPr marL="609600" indent="-609600" eaLnBrk="1" hangingPunct="1">
              <a:buFontTx/>
              <a:buAutoNum type="arabicPeriod"/>
            </a:pPr>
            <a:endParaRPr lang="en-US" altLang="en-US" sz="2800" dirty="0" smtClean="0">
              <a:latin typeface="Berlin Sans FB" pitchFamily="34" charset="0"/>
            </a:endParaRPr>
          </a:p>
          <a:p>
            <a:pPr marL="609600" indent="-609600" eaLnBrk="1" hangingPunct="1">
              <a:buFontTx/>
              <a:buAutoNum type="arabicPeriod"/>
            </a:pPr>
            <a:r>
              <a:rPr lang="en-US" altLang="en-US" sz="2800" dirty="0" smtClean="0">
                <a:solidFill>
                  <a:srgbClr val="FF0000"/>
                </a:solidFill>
                <a:latin typeface="Berlin Sans FB" pitchFamily="34" charset="0"/>
              </a:rPr>
              <a:t>Partial (intermittent) Reinforcement: </a:t>
            </a:r>
            <a:r>
              <a:rPr lang="en-US" altLang="en-US" sz="2800" dirty="0" smtClean="0">
                <a:latin typeface="Berlin Sans FB" pitchFamily="34" charset="0"/>
              </a:rPr>
              <a:t>Reinforcing a response only part of the time. Though results in slower acquisition in the beginning, shows greater resistance to extinction later on. </a:t>
            </a:r>
          </a:p>
          <a:p>
            <a:pPr marL="0" indent="0" eaLnBrk="1" hangingPunct="1">
              <a:buNone/>
            </a:pPr>
            <a:endParaRPr lang="en-US" altLang="en-US" dirty="0" smtClean="0"/>
          </a:p>
          <a:p>
            <a:pPr marL="0" indent="0" algn="ctr" eaLnBrk="1" hangingPunct="1">
              <a:buNone/>
            </a:pPr>
            <a:r>
              <a:rPr lang="en-US" altLang="en-US" sz="2800" dirty="0" smtClean="0">
                <a:latin typeface="Berlin Sans FB" pitchFamily="34" charset="0"/>
              </a:rPr>
              <a:t>BF Skinner conducted a great deal of </a:t>
            </a:r>
          </a:p>
          <a:p>
            <a:pPr marL="0" indent="0" algn="ctr" eaLnBrk="1" hangingPunct="1">
              <a:buNone/>
            </a:pPr>
            <a:r>
              <a:rPr lang="en-US" altLang="en-US" sz="2800" dirty="0" smtClean="0">
                <a:latin typeface="Berlin Sans FB" pitchFamily="34" charset="0"/>
              </a:rPr>
              <a:t>research on this stuff.  </a:t>
            </a:r>
          </a:p>
          <a:p>
            <a:pPr marL="0" indent="0" eaLnBrk="1" hangingPunct="1">
              <a:buNone/>
            </a:pPr>
            <a:r>
              <a:rPr lang="en-US" altLang="en-US" sz="2800" dirty="0" smtClean="0">
                <a:latin typeface="Berlin Sans FB" pitchFamily="34" charset="0"/>
              </a:rPr>
              <a:t>Partial reinforcements can be… (this is important)…</a:t>
            </a:r>
            <a:endParaRPr lang="en-US" sz="2800" dirty="0" smtClean="0">
              <a:latin typeface="Berlin Sans FB" pitchFamily="34" charset="0"/>
            </a:endParaRPr>
          </a:p>
        </p:txBody>
      </p:sp>
    </p:spTree>
    <p:extLst>
      <p:ext uri="{BB962C8B-B14F-4D97-AF65-F5344CB8AC3E}">
        <p14:creationId xmlns:p14="http://schemas.microsoft.com/office/powerpoint/2010/main" val="31011249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4340">
                                            <p:txEl>
                                              <p:pRg st="2" end="2"/>
                                            </p:txEl>
                                          </p:spTgt>
                                        </p:tgtEl>
                                        <p:attrNameLst>
                                          <p:attrName>style.visibility</p:attrName>
                                        </p:attrNameLst>
                                      </p:cBhvr>
                                      <p:to>
                                        <p:strVal val="visible"/>
                                      </p:to>
                                    </p:set>
                                    <p:anim calcmode="lin" valueType="num">
                                      <p:cBhvr additive="base">
                                        <p:cTn id="11"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340">
                                            <p:txEl>
                                              <p:pRg st="4" end="4"/>
                                            </p:txEl>
                                          </p:spTgt>
                                        </p:tgtEl>
                                        <p:attrNameLst>
                                          <p:attrName>style.visibility</p:attrName>
                                        </p:attrNameLst>
                                      </p:cBhvr>
                                      <p:to>
                                        <p:strVal val="visible"/>
                                      </p:to>
                                    </p:set>
                                    <p:animEffect transition="in" filter="randombar(horizontal)">
                                      <p:cBhvr>
                                        <p:cTn id="17" dur="500"/>
                                        <p:tgtEl>
                                          <p:spTgt spid="14340">
                                            <p:txEl>
                                              <p:pRg st="4" end="4"/>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14340">
                                            <p:txEl>
                                              <p:pRg st="5" end="5"/>
                                            </p:txEl>
                                          </p:spTgt>
                                        </p:tgtEl>
                                        <p:attrNameLst>
                                          <p:attrName>style.visibility</p:attrName>
                                        </p:attrNameLst>
                                      </p:cBhvr>
                                      <p:to>
                                        <p:strVal val="visible"/>
                                      </p:to>
                                    </p:set>
                                    <p:animEffect transition="in" filter="randombar(horizontal)">
                                      <p:cBhvr>
                                        <p:cTn id="20" dur="500"/>
                                        <p:tgtEl>
                                          <p:spTgt spid="14340">
                                            <p:txEl>
                                              <p:pRg st="5" end="5"/>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14340">
                                            <p:txEl>
                                              <p:pRg st="6" end="6"/>
                                            </p:txEl>
                                          </p:spTgt>
                                        </p:tgtEl>
                                        <p:attrNameLst>
                                          <p:attrName>style.visibility</p:attrName>
                                        </p:attrNameLst>
                                      </p:cBhvr>
                                      <p:to>
                                        <p:strVal val="visible"/>
                                      </p:to>
                                    </p:set>
                                    <p:animEffect transition="in" filter="randombar(horizontal)">
                                      <p:cBhvr>
                                        <p:cTn id="23" dur="500"/>
                                        <p:tgtEl>
                                          <p:spTgt spid="1434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685800" y="276225"/>
            <a:ext cx="7772400" cy="1143000"/>
          </a:xfrm>
        </p:spPr>
        <p:txBody>
          <a:bodyPr/>
          <a:lstStyle/>
          <a:p>
            <a:pPr eaLnBrk="1" hangingPunct="1"/>
            <a:r>
              <a:rPr lang="en-US" altLang="en-US" sz="4000" dirty="0" smtClean="0">
                <a:solidFill>
                  <a:schemeClr val="tx1"/>
                </a:solidFill>
                <a:latin typeface="Berlin Sans FB" pitchFamily="34" charset="0"/>
              </a:rPr>
              <a:t>Ratio Schedules</a:t>
            </a:r>
            <a:endParaRPr lang="en-US" sz="4000" dirty="0" smtClean="0">
              <a:solidFill>
                <a:schemeClr val="tx1"/>
              </a:solidFill>
              <a:latin typeface="Berlin Sans FB" pitchFamily="34" charset="0"/>
            </a:endParaRPr>
          </a:p>
        </p:txBody>
      </p:sp>
      <p:sp>
        <p:nvSpPr>
          <p:cNvPr id="15364" name="Rectangle 3"/>
          <p:cNvSpPr>
            <a:spLocks noGrp="1" noChangeArrowheads="1"/>
          </p:cNvSpPr>
          <p:nvPr>
            <p:ph idx="1"/>
          </p:nvPr>
        </p:nvSpPr>
        <p:spPr>
          <a:xfrm>
            <a:off x="628650" y="1595438"/>
            <a:ext cx="7861300" cy="4341812"/>
          </a:xfrm>
          <a:noFill/>
        </p:spPr>
        <p:txBody>
          <a:bodyPr/>
          <a:lstStyle/>
          <a:p>
            <a:pPr marL="465138" indent="-465138" eaLnBrk="1" hangingPunct="1">
              <a:lnSpc>
                <a:spcPct val="90000"/>
              </a:lnSpc>
              <a:buFont typeface="Wingdings" pitchFamily="2" charset="2"/>
              <a:buAutoNum type="arabicPeriod"/>
            </a:pPr>
            <a:r>
              <a:rPr lang="en-US" altLang="en-US" sz="2800" dirty="0" smtClean="0">
                <a:solidFill>
                  <a:srgbClr val="FF0000"/>
                </a:solidFill>
                <a:latin typeface="Berlin Sans FB" pitchFamily="34" charset="0"/>
              </a:rPr>
              <a:t>Fixed-ratio schedule: </a:t>
            </a:r>
            <a:r>
              <a:rPr lang="en-US" altLang="en-US" sz="2800" dirty="0" smtClean="0">
                <a:latin typeface="Berlin Sans FB" pitchFamily="34" charset="0"/>
              </a:rPr>
              <a:t>Reinforces a response only after a specified number of responses e.g., like piecework pay. (5 apples=$1.00)</a:t>
            </a:r>
          </a:p>
          <a:p>
            <a:pPr marL="465138" indent="-465138" eaLnBrk="1" hangingPunct="1">
              <a:lnSpc>
                <a:spcPct val="90000"/>
              </a:lnSpc>
              <a:buFont typeface="Wingdings" pitchFamily="2" charset="2"/>
              <a:buAutoNum type="arabicPeriod"/>
            </a:pPr>
            <a:endParaRPr lang="en-US" altLang="en-US" sz="2800" dirty="0" smtClean="0">
              <a:latin typeface="Berlin Sans FB" pitchFamily="34" charset="0"/>
            </a:endParaRPr>
          </a:p>
          <a:p>
            <a:pPr marL="465138" indent="-465138" eaLnBrk="1" hangingPunct="1">
              <a:lnSpc>
                <a:spcPct val="90000"/>
              </a:lnSpc>
              <a:buFont typeface="Wingdings" pitchFamily="2" charset="2"/>
              <a:buAutoNum type="arabicPeriod"/>
            </a:pPr>
            <a:r>
              <a:rPr lang="en-US" altLang="en-US" sz="2800" dirty="0" smtClean="0">
                <a:solidFill>
                  <a:srgbClr val="FF0000"/>
                </a:solidFill>
                <a:latin typeface="Berlin Sans FB" pitchFamily="34" charset="0"/>
              </a:rPr>
              <a:t>Variable-ratio schedule: </a:t>
            </a:r>
            <a:r>
              <a:rPr lang="en-US" altLang="en-US" sz="2800" dirty="0" smtClean="0">
                <a:latin typeface="Berlin Sans FB" pitchFamily="34" charset="0"/>
              </a:rPr>
              <a:t>Reinforces a response after an unpredictable number of responses. Hard to extinguish because of unpredictability. (fishing, gambl</a:t>
            </a:r>
            <a:r>
              <a:rPr lang="en-US" altLang="en-US" dirty="0" smtClean="0">
                <a:latin typeface="Berlin Sans FB" pitchFamily="34" charset="0"/>
              </a:rPr>
              <a:t>ing)</a:t>
            </a:r>
            <a:endParaRPr lang="en-US" sz="2800" dirty="0" smtClean="0">
              <a:latin typeface="Berlin Sans FB" pitchFamily="34" charset="0"/>
            </a:endParaRPr>
          </a:p>
        </p:txBody>
      </p:sp>
    </p:spTree>
    <p:extLst>
      <p:ext uri="{BB962C8B-B14F-4D97-AF65-F5344CB8AC3E}">
        <p14:creationId xmlns:p14="http://schemas.microsoft.com/office/powerpoint/2010/main" val="29486335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671513" y="261938"/>
            <a:ext cx="7772400" cy="1143000"/>
          </a:xfrm>
        </p:spPr>
        <p:txBody>
          <a:bodyPr/>
          <a:lstStyle/>
          <a:p>
            <a:pPr eaLnBrk="1" hangingPunct="1"/>
            <a:r>
              <a:rPr lang="en-US" altLang="en-US" sz="4000" dirty="0" smtClean="0">
                <a:solidFill>
                  <a:schemeClr val="tx1"/>
                </a:solidFill>
                <a:latin typeface="Berlin Sans FB" pitchFamily="34" charset="0"/>
              </a:rPr>
              <a:t>Interval Schedules</a:t>
            </a:r>
            <a:endParaRPr lang="en-US" sz="4000" dirty="0" smtClean="0">
              <a:solidFill>
                <a:schemeClr val="tx1"/>
              </a:solidFill>
              <a:latin typeface="Berlin Sans FB" pitchFamily="34" charset="0"/>
            </a:endParaRPr>
          </a:p>
        </p:txBody>
      </p:sp>
      <p:sp>
        <p:nvSpPr>
          <p:cNvPr id="16388" name="Rectangle 3"/>
          <p:cNvSpPr>
            <a:spLocks noGrp="1" noChangeArrowheads="1"/>
          </p:cNvSpPr>
          <p:nvPr>
            <p:ph idx="1"/>
          </p:nvPr>
        </p:nvSpPr>
        <p:spPr>
          <a:xfrm>
            <a:off x="685800" y="1600200"/>
            <a:ext cx="7861300" cy="4341813"/>
          </a:xfrm>
          <a:noFill/>
        </p:spPr>
        <p:txBody>
          <a:bodyPr/>
          <a:lstStyle/>
          <a:p>
            <a:pPr marL="465138" indent="-465138" eaLnBrk="1" hangingPunct="1">
              <a:lnSpc>
                <a:spcPct val="90000"/>
              </a:lnSpc>
              <a:buFont typeface="Wingdings" pitchFamily="2" charset="2"/>
              <a:buAutoNum type="arabicPeriod"/>
            </a:pPr>
            <a:r>
              <a:rPr lang="en-US" altLang="en-US" sz="2800" dirty="0" smtClean="0">
                <a:solidFill>
                  <a:srgbClr val="FF0000"/>
                </a:solidFill>
                <a:latin typeface="Berlin Sans FB" pitchFamily="34" charset="0"/>
              </a:rPr>
              <a:t>Fixed-interval schedule: </a:t>
            </a:r>
            <a:r>
              <a:rPr lang="en-US" altLang="en-US" sz="2800" dirty="0" smtClean="0">
                <a:latin typeface="Berlin Sans FB" pitchFamily="34" charset="0"/>
              </a:rPr>
              <a:t>Reinforces a response only after a specified time has elapsed.  (paycheck every two weeks)</a:t>
            </a:r>
          </a:p>
          <a:p>
            <a:pPr marL="0" indent="0" eaLnBrk="1" hangingPunct="1">
              <a:lnSpc>
                <a:spcPct val="90000"/>
              </a:lnSpc>
              <a:buNone/>
            </a:pPr>
            <a:endParaRPr lang="en-US" altLang="en-US" sz="2800" dirty="0" smtClean="0">
              <a:latin typeface="Berlin Sans FB" pitchFamily="34" charset="0"/>
            </a:endParaRPr>
          </a:p>
          <a:p>
            <a:pPr marL="0" indent="0" eaLnBrk="1" hangingPunct="1">
              <a:lnSpc>
                <a:spcPct val="90000"/>
              </a:lnSpc>
              <a:buNone/>
            </a:pPr>
            <a:r>
              <a:rPr lang="en-US" altLang="en-US" dirty="0" smtClean="0">
                <a:latin typeface="Berlin Sans FB" pitchFamily="34" charset="0"/>
              </a:rPr>
              <a:t>2.  </a:t>
            </a:r>
            <a:r>
              <a:rPr lang="en-US" altLang="en-US" sz="2800" dirty="0" smtClean="0">
                <a:solidFill>
                  <a:srgbClr val="FF0000"/>
                </a:solidFill>
                <a:latin typeface="Berlin Sans FB" pitchFamily="34" charset="0"/>
              </a:rPr>
              <a:t>Variable-interval schedule: </a:t>
            </a:r>
            <a:r>
              <a:rPr lang="en-US" altLang="en-US" sz="2800" dirty="0" smtClean="0">
                <a:latin typeface="Berlin Sans FB" pitchFamily="34" charset="0"/>
              </a:rPr>
              <a:t>Reinforces a </a:t>
            </a:r>
            <a:r>
              <a:rPr lang="en-US" altLang="en-US" dirty="0">
                <a:latin typeface="Berlin Sans FB" pitchFamily="34" charset="0"/>
              </a:rPr>
              <a:t> </a:t>
            </a:r>
            <a:r>
              <a:rPr lang="en-US" altLang="en-US" dirty="0" smtClean="0">
                <a:latin typeface="Berlin Sans FB" pitchFamily="34" charset="0"/>
              </a:rPr>
              <a:t>    	</a:t>
            </a:r>
            <a:r>
              <a:rPr lang="en-US" altLang="en-US" sz="2800" dirty="0" smtClean="0">
                <a:latin typeface="Berlin Sans FB" pitchFamily="34" charset="0"/>
              </a:rPr>
              <a:t>response at unpredictable time intervals. 	produces slow steady responding.  </a:t>
            </a:r>
          </a:p>
          <a:p>
            <a:pPr marL="0" indent="0" eaLnBrk="1" hangingPunct="1">
              <a:lnSpc>
                <a:spcPct val="90000"/>
              </a:lnSpc>
              <a:buNone/>
            </a:pPr>
            <a:r>
              <a:rPr lang="en-US" altLang="en-US" dirty="0">
                <a:latin typeface="Berlin Sans FB" pitchFamily="34" charset="0"/>
              </a:rPr>
              <a:t>	</a:t>
            </a:r>
            <a:r>
              <a:rPr lang="en-US" altLang="en-US" dirty="0" smtClean="0">
                <a:latin typeface="Berlin Sans FB" pitchFamily="34" charset="0"/>
              </a:rPr>
              <a:t>(</a:t>
            </a:r>
            <a:r>
              <a:rPr lang="en-US" altLang="en-US" sz="2800" dirty="0" smtClean="0">
                <a:latin typeface="Berlin Sans FB" pitchFamily="34" charset="0"/>
              </a:rPr>
              <a:t>pop quiz)</a:t>
            </a:r>
          </a:p>
        </p:txBody>
      </p:sp>
    </p:spTree>
    <p:extLst>
      <p:ext uri="{BB962C8B-B14F-4D97-AF65-F5344CB8AC3E}">
        <p14:creationId xmlns:p14="http://schemas.microsoft.com/office/powerpoint/2010/main" val="21027810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38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Gun Activity</a:t>
            </a:r>
            <a:endParaRPr lang="en-US" dirty="0"/>
          </a:p>
        </p:txBody>
      </p:sp>
      <p:sp>
        <p:nvSpPr>
          <p:cNvPr id="3" name="Text Placeholder 2"/>
          <p:cNvSpPr>
            <a:spLocks noGrp="1"/>
          </p:cNvSpPr>
          <p:nvPr>
            <p:ph type="body" sz="half" idx="1"/>
          </p:nvPr>
        </p:nvSpPr>
        <p:spPr/>
        <p:txBody>
          <a:bodyPr>
            <a:normAutofit/>
          </a:bodyPr>
          <a:lstStyle/>
          <a:p>
            <a:r>
              <a:rPr lang="en-US" dirty="0" smtClean="0"/>
              <a:t>Pay attention to volunteers and describe  behaviors.</a:t>
            </a:r>
          </a:p>
          <a:p>
            <a:r>
              <a:rPr lang="en-US" dirty="0" smtClean="0"/>
              <a:t>Identify any other conditioning items you noticed.</a:t>
            </a:r>
            <a:endParaRPr lang="en-US" dirty="0"/>
          </a:p>
        </p:txBody>
      </p:sp>
      <p:sp>
        <p:nvSpPr>
          <p:cNvPr id="5" name="Slide Number Placeholder 4"/>
          <p:cNvSpPr>
            <a:spLocks noGrp="1"/>
          </p:cNvSpPr>
          <p:nvPr>
            <p:ph type="sldNum" sz="quarter" idx="12"/>
          </p:nvPr>
        </p:nvSpPr>
        <p:spPr/>
        <p:txBody>
          <a:bodyPr/>
          <a:lstStyle/>
          <a:p>
            <a:fld id="{34019049-2899-4996-864E-A7D555D4241C}" type="slidenum">
              <a:rPr lang="en-US" smtClean="0"/>
              <a:pPr/>
              <a:t>6</a:t>
            </a:fld>
            <a:endParaRPr lang="en-US"/>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57268">
            <a:off x="4788798" y="2541277"/>
            <a:ext cx="3686175" cy="2861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850350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685800" y="280988"/>
            <a:ext cx="7772400" cy="1143000"/>
          </a:xfrm>
        </p:spPr>
        <p:txBody>
          <a:bodyPr/>
          <a:lstStyle/>
          <a:p>
            <a:pPr eaLnBrk="1" hangingPunct="1"/>
            <a:r>
              <a:rPr lang="en-US" altLang="en-US" sz="4000" dirty="0" smtClean="0">
                <a:solidFill>
                  <a:schemeClr val="tx1"/>
                </a:solidFill>
                <a:latin typeface="Berlin Sans FB" pitchFamily="34" charset="0"/>
              </a:rPr>
              <a:t>Schedules of Reinforcement</a:t>
            </a:r>
            <a:endParaRPr lang="en-US" sz="4000" dirty="0" smtClean="0">
              <a:solidFill>
                <a:schemeClr val="tx1"/>
              </a:solidFill>
              <a:latin typeface="Berlin Sans FB" pitchFamily="34" charset="0"/>
            </a:endParaRPr>
          </a:p>
        </p:txBody>
      </p:sp>
      <p:pic>
        <p:nvPicPr>
          <p:cNvPr id="17412" name="Picture 3" descr="figure-21-0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00150" y="1676400"/>
            <a:ext cx="6191250" cy="4645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69467281"/>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685800" y="257175"/>
            <a:ext cx="7772400" cy="1143000"/>
          </a:xfrm>
        </p:spPr>
        <p:txBody>
          <a:bodyPr/>
          <a:lstStyle/>
          <a:p>
            <a:pPr eaLnBrk="1" hangingPunct="1"/>
            <a:r>
              <a:rPr lang="en-US" altLang="en-US" sz="4000" dirty="0" smtClean="0">
                <a:solidFill>
                  <a:schemeClr val="tx1"/>
                </a:solidFill>
                <a:latin typeface="Berlin Sans FB" pitchFamily="34" charset="0"/>
              </a:rPr>
              <a:t>Punishment</a:t>
            </a:r>
            <a:endParaRPr lang="en-US" sz="4000" dirty="0" smtClean="0">
              <a:solidFill>
                <a:schemeClr val="tx1"/>
              </a:solidFill>
              <a:latin typeface="Berlin Sans FB" pitchFamily="34" charset="0"/>
            </a:endParaRPr>
          </a:p>
        </p:txBody>
      </p:sp>
      <p:sp>
        <p:nvSpPr>
          <p:cNvPr id="18436" name="Rectangle 3"/>
          <p:cNvSpPr>
            <a:spLocks noGrp="1" noChangeArrowheads="1"/>
          </p:cNvSpPr>
          <p:nvPr>
            <p:ph idx="1"/>
          </p:nvPr>
        </p:nvSpPr>
        <p:spPr>
          <a:xfrm>
            <a:off x="685800" y="1600200"/>
            <a:ext cx="7772400" cy="1143000"/>
          </a:xfrm>
        </p:spPr>
        <p:txBody>
          <a:bodyPr/>
          <a:lstStyle/>
          <a:p>
            <a:pPr marL="0" indent="0" algn="ctr" eaLnBrk="1" hangingPunct="1">
              <a:buFont typeface="Wingdings" pitchFamily="2" charset="2"/>
              <a:buNone/>
            </a:pPr>
            <a:r>
              <a:rPr lang="en-US" altLang="en-US" sz="2800" dirty="0" smtClean="0">
                <a:latin typeface="Berlin Sans FB" pitchFamily="34" charset="0"/>
              </a:rPr>
              <a:t>An aversive event that decreases the behavior that it follows. </a:t>
            </a:r>
            <a:endParaRPr lang="en-US" sz="2800" dirty="0" smtClean="0">
              <a:latin typeface="Berlin Sans FB" pitchFamily="34" charset="0"/>
            </a:endParaRPr>
          </a:p>
        </p:txBody>
      </p:sp>
      <p:pic>
        <p:nvPicPr>
          <p:cNvPr id="18437" name="Picture 4" descr="Punish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2667000"/>
            <a:ext cx="72390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8140166"/>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685800" y="280988"/>
            <a:ext cx="7772400" cy="1143000"/>
          </a:xfrm>
        </p:spPr>
        <p:txBody>
          <a:bodyPr/>
          <a:lstStyle/>
          <a:p>
            <a:pPr eaLnBrk="1" hangingPunct="1"/>
            <a:r>
              <a:rPr lang="en-US" sz="4000" dirty="0" smtClean="0">
                <a:latin typeface="Berlin Sans FB" pitchFamily="34" charset="0"/>
              </a:rPr>
              <a:t>Punishment</a:t>
            </a:r>
          </a:p>
        </p:txBody>
      </p:sp>
      <p:sp>
        <p:nvSpPr>
          <p:cNvPr id="19460" name="Rectangle 3"/>
          <p:cNvSpPr>
            <a:spLocks noGrp="1" noChangeArrowheads="1"/>
          </p:cNvSpPr>
          <p:nvPr>
            <p:ph idx="1"/>
          </p:nvPr>
        </p:nvSpPr>
        <p:spPr>
          <a:xfrm>
            <a:off x="671513" y="3117850"/>
            <a:ext cx="7772400" cy="3359150"/>
          </a:xfrm>
        </p:spPr>
        <p:txBody>
          <a:bodyPr/>
          <a:lstStyle/>
          <a:p>
            <a:pPr marL="533400" indent="-533400" eaLnBrk="1" hangingPunct="1">
              <a:buFontTx/>
              <a:buAutoNum type="arabicPeriod"/>
            </a:pPr>
            <a:r>
              <a:rPr lang="en-US" sz="2600" dirty="0" smtClean="0">
                <a:latin typeface="Berlin Sans FB" pitchFamily="34" charset="0"/>
              </a:rPr>
              <a:t>Punishment can result in unwanted fears.</a:t>
            </a:r>
          </a:p>
          <a:p>
            <a:pPr marL="533400" indent="-533400" eaLnBrk="1" hangingPunct="1">
              <a:buFontTx/>
              <a:buAutoNum type="arabicPeriod"/>
            </a:pPr>
            <a:r>
              <a:rPr lang="en-US" sz="2600" dirty="0" smtClean="0">
                <a:latin typeface="Berlin Sans FB" pitchFamily="34" charset="0"/>
              </a:rPr>
              <a:t>Conveys no information to the organism.</a:t>
            </a:r>
          </a:p>
          <a:p>
            <a:pPr marL="533400" indent="-533400" eaLnBrk="1" hangingPunct="1">
              <a:buFontTx/>
              <a:buAutoNum type="arabicPeriod"/>
            </a:pPr>
            <a:r>
              <a:rPr lang="en-US" sz="2600" dirty="0" smtClean="0">
                <a:latin typeface="Berlin Sans FB" pitchFamily="34" charset="0"/>
              </a:rPr>
              <a:t>Justifies pain to others.</a:t>
            </a:r>
          </a:p>
          <a:p>
            <a:pPr marL="533400" indent="-533400" eaLnBrk="1" hangingPunct="1">
              <a:buFontTx/>
              <a:buAutoNum type="arabicPeriod"/>
            </a:pPr>
            <a:r>
              <a:rPr lang="en-US" sz="2600" dirty="0" smtClean="0">
                <a:latin typeface="Berlin Sans FB" pitchFamily="34" charset="0"/>
              </a:rPr>
              <a:t>Unwanted behaviors reappear in its absence.</a:t>
            </a:r>
          </a:p>
          <a:p>
            <a:pPr marL="533400" indent="-533400" eaLnBrk="1" hangingPunct="1">
              <a:buFontTx/>
              <a:buAutoNum type="arabicPeriod"/>
            </a:pPr>
            <a:r>
              <a:rPr lang="en-US" sz="2600" dirty="0" smtClean="0">
                <a:latin typeface="Berlin Sans FB" pitchFamily="34" charset="0"/>
              </a:rPr>
              <a:t>Aggression towards the agent.</a:t>
            </a:r>
          </a:p>
          <a:p>
            <a:pPr marL="533400" indent="-533400" eaLnBrk="1" hangingPunct="1">
              <a:buFontTx/>
              <a:buAutoNum type="arabicPeriod"/>
            </a:pPr>
            <a:r>
              <a:rPr lang="en-US" sz="2600" dirty="0" smtClean="0">
                <a:latin typeface="Berlin Sans FB" pitchFamily="34" charset="0"/>
              </a:rPr>
              <a:t>One unwanted behavior appears in place of another.</a:t>
            </a:r>
          </a:p>
        </p:txBody>
      </p:sp>
      <p:sp>
        <p:nvSpPr>
          <p:cNvPr id="19461" name="Rectangle 4"/>
          <p:cNvSpPr>
            <a:spLocks noChangeArrowheads="1"/>
          </p:cNvSpPr>
          <p:nvPr/>
        </p:nvSpPr>
        <p:spPr bwMode="auto">
          <a:xfrm>
            <a:off x="685800" y="1600200"/>
            <a:ext cx="77724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altLang="en-US" sz="2600" dirty="0">
                <a:latin typeface="Berlin Sans FB" pitchFamily="34" charset="0"/>
              </a:rPr>
              <a:t>Although there may be some justification for occasional punishment (</a:t>
            </a:r>
            <a:r>
              <a:rPr lang="en-US" altLang="en-US" sz="2600" dirty="0" err="1">
                <a:latin typeface="Berlin Sans FB" pitchFamily="34" charset="0"/>
              </a:rPr>
              <a:t>Larzelaere</a:t>
            </a:r>
            <a:r>
              <a:rPr lang="en-US" altLang="en-US" sz="2600" dirty="0">
                <a:latin typeface="Berlin Sans FB" pitchFamily="34" charset="0"/>
              </a:rPr>
              <a:t> &amp; </a:t>
            </a:r>
            <a:r>
              <a:rPr lang="en-US" altLang="en-US" sz="2600" dirty="0" err="1">
                <a:latin typeface="Berlin Sans FB" pitchFamily="34" charset="0"/>
              </a:rPr>
              <a:t>Baumrind</a:t>
            </a:r>
            <a:r>
              <a:rPr lang="en-US" altLang="en-US" sz="2600" dirty="0">
                <a:latin typeface="Berlin Sans FB" pitchFamily="34" charset="0"/>
              </a:rPr>
              <a:t>, 2002), it usually leads to negative effects.</a:t>
            </a:r>
            <a:endParaRPr lang="en-US" sz="2600" dirty="0">
              <a:latin typeface="Berlin Sans FB" pitchFamily="34" charset="0"/>
            </a:endParaRPr>
          </a:p>
        </p:txBody>
      </p:sp>
    </p:spTree>
    <p:extLst>
      <p:ext uri="{BB962C8B-B14F-4D97-AF65-F5344CB8AC3E}">
        <p14:creationId xmlns:p14="http://schemas.microsoft.com/office/powerpoint/2010/main" val="3929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6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46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46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0"/>
            <a:ext cx="8229600" cy="914400"/>
          </a:xfrm>
        </p:spPr>
        <p:txBody>
          <a:bodyPr/>
          <a:lstStyle/>
          <a:p>
            <a:r>
              <a:rPr lang="en-US"/>
              <a:t>Impact of Punishment</a:t>
            </a:r>
          </a:p>
        </p:txBody>
      </p:sp>
      <p:sp>
        <p:nvSpPr>
          <p:cNvPr id="210947" name="Rectangle 3"/>
          <p:cNvSpPr>
            <a:spLocks noGrp="1" noChangeArrowheads="1"/>
          </p:cNvSpPr>
          <p:nvPr>
            <p:ph type="body" sz="half" idx="1"/>
          </p:nvPr>
        </p:nvSpPr>
        <p:spPr>
          <a:xfrm>
            <a:off x="457200" y="838200"/>
            <a:ext cx="8229600" cy="2951163"/>
          </a:xfrm>
        </p:spPr>
        <p:txBody>
          <a:bodyPr>
            <a:normAutofit/>
          </a:bodyPr>
          <a:lstStyle/>
          <a:p>
            <a:pPr marL="137160" indent="0">
              <a:lnSpc>
                <a:spcPct val="90000"/>
              </a:lnSpc>
              <a:buNone/>
            </a:pPr>
            <a:r>
              <a:rPr lang="en-US" sz="2400" dirty="0"/>
              <a:t>When punishment is given haphazardly, </a:t>
            </a:r>
            <a:r>
              <a:rPr lang="en-US" sz="2400" b="1" dirty="0"/>
              <a:t>learned helplessness</a:t>
            </a:r>
            <a:r>
              <a:rPr lang="en-US" sz="2400" dirty="0"/>
              <a:t> can result.</a:t>
            </a:r>
          </a:p>
          <a:p>
            <a:pPr lvl="1">
              <a:lnSpc>
                <a:spcPct val="90000"/>
              </a:lnSpc>
            </a:pPr>
            <a:r>
              <a:rPr lang="en-US" sz="2000" b="1" dirty="0"/>
              <a:t>Learned Helplessness</a:t>
            </a:r>
            <a:r>
              <a:rPr lang="en-US" sz="2000" dirty="0"/>
              <a:t> occurs when </a:t>
            </a:r>
            <a:r>
              <a:rPr lang="en-US" sz="2000" b="1" dirty="0"/>
              <a:t>NO MATTER WHAT THE ORGANISM DOES</a:t>
            </a:r>
            <a:r>
              <a:rPr lang="en-US" sz="2000" dirty="0"/>
              <a:t>, it cannot change the consequences of behavior.</a:t>
            </a:r>
          </a:p>
          <a:p>
            <a:pPr lvl="1">
              <a:lnSpc>
                <a:spcPct val="90000"/>
              </a:lnSpc>
            </a:pPr>
            <a:r>
              <a:rPr lang="en-US" sz="2000" b="1" dirty="0"/>
              <a:t>Martin Seligman’s</a:t>
            </a:r>
            <a:r>
              <a:rPr lang="en-US" sz="2000" dirty="0"/>
              <a:t> experiment with </a:t>
            </a:r>
            <a:r>
              <a:rPr lang="en-US" sz="2000" b="1" dirty="0"/>
              <a:t>dogs</a:t>
            </a:r>
            <a:r>
              <a:rPr lang="en-US" sz="2000" dirty="0"/>
              <a:t> showed that dogs given a series of inescapable shocks stopped trying to escape the shocks even when given the opportunity to escape later.  </a:t>
            </a:r>
            <a:endParaRPr lang="en-US" sz="2000" b="1" dirty="0"/>
          </a:p>
          <a:p>
            <a:pPr lvl="1">
              <a:lnSpc>
                <a:spcPct val="90000"/>
              </a:lnSpc>
            </a:pPr>
            <a:r>
              <a:rPr lang="en-US" sz="2000" dirty="0"/>
              <a:t>Another example would be finding that whether or not you study for your calculus tests, you fail, so you stop trying altogether. </a:t>
            </a:r>
          </a:p>
        </p:txBody>
      </p:sp>
      <p:pic>
        <p:nvPicPr>
          <p:cNvPr id="210950" name="Picture 6" descr="Fig05-0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3055782" y="3941763"/>
            <a:ext cx="3032436" cy="2189162"/>
          </a:xfr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376741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09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09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09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r>
              <a:rPr lang="en-US"/>
              <a:t>Effective Punishment?</a:t>
            </a:r>
          </a:p>
        </p:txBody>
      </p:sp>
      <p:sp>
        <p:nvSpPr>
          <p:cNvPr id="209923" name="Rectangle 3"/>
          <p:cNvSpPr>
            <a:spLocks noGrp="1" noChangeArrowheads="1"/>
          </p:cNvSpPr>
          <p:nvPr>
            <p:ph idx="1"/>
          </p:nvPr>
        </p:nvSpPr>
        <p:spPr/>
        <p:txBody>
          <a:bodyPr/>
          <a:lstStyle/>
          <a:p>
            <a:pPr>
              <a:lnSpc>
                <a:spcPct val="90000"/>
              </a:lnSpc>
            </a:pPr>
            <a:r>
              <a:rPr lang="en-US" dirty="0"/>
              <a:t>Effective punishment must be</a:t>
            </a:r>
          </a:p>
          <a:p>
            <a:pPr lvl="1">
              <a:lnSpc>
                <a:spcPct val="90000"/>
              </a:lnSpc>
            </a:pPr>
            <a:r>
              <a:rPr lang="en-US" dirty="0"/>
              <a:t>SWIFT</a:t>
            </a:r>
          </a:p>
          <a:p>
            <a:pPr lvl="2">
              <a:lnSpc>
                <a:spcPct val="90000"/>
              </a:lnSpc>
            </a:pPr>
            <a:r>
              <a:rPr lang="en-US" dirty="0"/>
              <a:t>Should occur as soon as possible after the behavior</a:t>
            </a:r>
          </a:p>
          <a:p>
            <a:pPr lvl="1">
              <a:lnSpc>
                <a:spcPct val="90000"/>
              </a:lnSpc>
            </a:pPr>
            <a:r>
              <a:rPr lang="en-US" dirty="0"/>
              <a:t>CERTAIN</a:t>
            </a:r>
          </a:p>
          <a:p>
            <a:pPr lvl="2">
              <a:lnSpc>
                <a:spcPct val="90000"/>
              </a:lnSpc>
            </a:pPr>
            <a:r>
              <a:rPr lang="en-US" dirty="0"/>
              <a:t>Should occur every time the behavior does</a:t>
            </a:r>
          </a:p>
          <a:p>
            <a:pPr lvl="1">
              <a:lnSpc>
                <a:spcPct val="90000"/>
              </a:lnSpc>
            </a:pPr>
            <a:r>
              <a:rPr lang="en-US" dirty="0"/>
              <a:t>SUFFICIENT</a:t>
            </a:r>
          </a:p>
          <a:p>
            <a:pPr lvl="2">
              <a:lnSpc>
                <a:spcPct val="90000"/>
              </a:lnSpc>
            </a:pPr>
            <a:r>
              <a:rPr lang="en-US" dirty="0"/>
              <a:t>Should be strong enough to be a deterrent</a:t>
            </a:r>
          </a:p>
          <a:p>
            <a:pPr lvl="1">
              <a:lnSpc>
                <a:spcPct val="90000"/>
              </a:lnSpc>
            </a:pPr>
            <a:r>
              <a:rPr lang="en-US" dirty="0"/>
              <a:t>CONSISTENT</a:t>
            </a:r>
          </a:p>
          <a:p>
            <a:pPr lvl="2">
              <a:lnSpc>
                <a:spcPct val="90000"/>
              </a:lnSpc>
            </a:pPr>
            <a:r>
              <a:rPr lang="en-US" dirty="0"/>
              <a:t>Should apply to all individuals the same way</a:t>
            </a:r>
          </a:p>
        </p:txBody>
      </p:sp>
    </p:spTree>
    <p:custDataLst>
      <p:tags r:id="rId1"/>
    </p:custDataLst>
    <p:extLst>
      <p:ext uri="{BB962C8B-B14F-4D97-AF65-F5344CB8AC3E}">
        <p14:creationId xmlns:p14="http://schemas.microsoft.com/office/powerpoint/2010/main" val="92887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92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992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992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992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992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992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992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99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457200" y="0"/>
            <a:ext cx="8229600" cy="914400"/>
          </a:xfrm>
        </p:spPr>
        <p:txBody>
          <a:bodyPr/>
          <a:lstStyle/>
          <a:p>
            <a:r>
              <a:rPr lang="en-US"/>
              <a:t>Alternatives to Punishment</a:t>
            </a:r>
          </a:p>
        </p:txBody>
      </p:sp>
      <p:sp>
        <p:nvSpPr>
          <p:cNvPr id="212995" name="Rectangle 3"/>
          <p:cNvSpPr>
            <a:spLocks noGrp="1" noChangeArrowheads="1"/>
          </p:cNvSpPr>
          <p:nvPr>
            <p:ph type="body" sz="half" idx="1"/>
          </p:nvPr>
        </p:nvSpPr>
        <p:spPr>
          <a:xfrm>
            <a:off x="457200" y="914400"/>
            <a:ext cx="8229600" cy="5105400"/>
          </a:xfrm>
        </p:spPr>
        <p:txBody>
          <a:bodyPr/>
          <a:lstStyle/>
          <a:p>
            <a:pPr marL="137160" indent="0">
              <a:buNone/>
            </a:pPr>
            <a:r>
              <a:rPr lang="en-US" dirty="0"/>
              <a:t>An alternative to punishment if known as </a:t>
            </a:r>
            <a:r>
              <a:rPr lang="en-US" b="1" dirty="0"/>
              <a:t>AVOIDANCE TRAINING</a:t>
            </a:r>
            <a:endParaRPr lang="en-US" sz="2800" dirty="0"/>
          </a:p>
          <a:p>
            <a:pPr lvl="1"/>
            <a:r>
              <a:rPr lang="en-US" dirty="0"/>
              <a:t>the organism is given a </a:t>
            </a:r>
            <a:r>
              <a:rPr lang="en-US" dirty="0">
                <a:ea typeface="ヒラギノ角ゴ Pro W3" pitchFamily="28" charset="-128"/>
              </a:rPr>
              <a:t>“w</a:t>
            </a:r>
            <a:r>
              <a:rPr lang="en-US" dirty="0"/>
              <a:t>arning</a:t>
            </a:r>
            <a:r>
              <a:rPr lang="en-US" dirty="0">
                <a:latin typeface="Arial"/>
              </a:rPr>
              <a:t>”</a:t>
            </a:r>
            <a:r>
              <a:rPr lang="en-US" dirty="0"/>
              <a:t> before punishment occurs so it may change its behavior in order to avoid an unpleasant consequence like a punishment.</a:t>
            </a:r>
          </a:p>
          <a:p>
            <a:pPr lvl="1"/>
            <a:r>
              <a:rPr lang="en-US" dirty="0"/>
              <a:t>ex/”Counting to </a:t>
            </a:r>
            <a:r>
              <a:rPr lang="en-US" dirty="0">
                <a:ea typeface="ヒラギノ角ゴ Pro W3" pitchFamily="28" charset="-128"/>
              </a:rPr>
              <a:t>t</a:t>
            </a:r>
            <a:r>
              <a:rPr lang="en-US" dirty="0"/>
              <a:t>hree” before punishment is delivered to provoke a child to stop misbehaving.</a:t>
            </a:r>
            <a:endParaRPr lang="en-US" sz="2400" dirty="0">
              <a:latin typeface="Times New Roman" pitchFamily="28" charset="0"/>
            </a:endParaRPr>
          </a:p>
          <a:p>
            <a:pPr>
              <a:buFont typeface="Wingdings" pitchFamily="28" charset="2"/>
              <a:buNone/>
            </a:pPr>
            <a:endParaRPr lang="en-US" sz="2400" dirty="0">
              <a:latin typeface="Times New Roman" pitchFamily="28" charset="0"/>
            </a:endParaRPr>
          </a:p>
        </p:txBody>
      </p:sp>
      <p:pic>
        <p:nvPicPr>
          <p:cNvPr id="2" name="Picture 1"/>
          <p:cNvPicPr>
            <a:picLocks noChangeAspect="1"/>
          </p:cNvPicPr>
          <p:nvPr/>
        </p:nvPicPr>
        <p:blipFill>
          <a:blip r:embed="rId3"/>
          <a:stretch>
            <a:fillRect/>
          </a:stretch>
        </p:blipFill>
        <p:spPr>
          <a:xfrm>
            <a:off x="2743200" y="4191000"/>
            <a:ext cx="3290680" cy="2209800"/>
          </a:xfrm>
          <a:prstGeom prst="rect">
            <a:avLst/>
          </a:prstGeom>
        </p:spPr>
      </p:pic>
    </p:spTree>
    <p:custDataLst>
      <p:tags r:id="rId1"/>
    </p:custDataLst>
    <p:extLst>
      <p:ext uri="{BB962C8B-B14F-4D97-AF65-F5344CB8AC3E}">
        <p14:creationId xmlns:p14="http://schemas.microsoft.com/office/powerpoint/2010/main" val="222060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299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29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857797553"/>
              </p:ext>
            </p:extLst>
          </p:nvPr>
        </p:nvGraphicFramePr>
        <p:xfrm>
          <a:off x="914400" y="1752600"/>
          <a:ext cx="7924800" cy="4058936"/>
        </p:xfrm>
        <a:graphic>
          <a:graphicData uri="http://schemas.openxmlformats.org/drawingml/2006/table">
            <a:tbl>
              <a:tblPr firstRow="1" bandRow="1">
                <a:tableStyleId>{2D5ABB26-0587-4C30-8999-92F81FD0307C}</a:tableStyleId>
              </a:tblPr>
              <a:tblGrid>
                <a:gridCol w="2057400">
                  <a:extLst>
                    <a:ext uri="{9D8B030D-6E8A-4147-A177-3AD203B41FA5}">
                      <a16:colId xmlns:a16="http://schemas.microsoft.com/office/drawing/2014/main" xmlns="" val="20000"/>
                    </a:ext>
                  </a:extLst>
                </a:gridCol>
                <a:gridCol w="2590800">
                  <a:extLst>
                    <a:ext uri="{9D8B030D-6E8A-4147-A177-3AD203B41FA5}">
                      <a16:colId xmlns:a16="http://schemas.microsoft.com/office/drawing/2014/main" xmlns="" val="20001"/>
                    </a:ext>
                  </a:extLst>
                </a:gridCol>
                <a:gridCol w="3276600">
                  <a:extLst>
                    <a:ext uri="{9D8B030D-6E8A-4147-A177-3AD203B41FA5}">
                      <a16:colId xmlns:a16="http://schemas.microsoft.com/office/drawing/2014/main" xmlns="" val="20002"/>
                    </a:ext>
                  </a:extLst>
                </a:gridCol>
              </a:tblGrid>
              <a:tr h="584216">
                <a:tc>
                  <a:txBody>
                    <a:bodyPr/>
                    <a:lstStyle/>
                    <a:p>
                      <a:endParaRPr lang="en-US" sz="2400" dirty="0"/>
                    </a:p>
                  </a:txBody>
                  <a:tcPr>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mj-lt"/>
                        </a:rPr>
                        <a:t>Appetitive </a:t>
                      </a:r>
                      <a:r>
                        <a:rPr lang="en-US" sz="2400" dirty="0" smtClean="0">
                          <a:latin typeface="+mj-lt"/>
                          <a:sym typeface="Wingdings" panose="05000000000000000000" pitchFamily="2" charset="2"/>
                        </a:rPr>
                        <a:t></a:t>
                      </a:r>
                      <a:endParaRPr lang="en-US" sz="2400" dirty="0">
                        <a:latin typeface="+mj-lt"/>
                      </a:endParaRPr>
                    </a:p>
                  </a:txBody>
                  <a:tcPr anchor="b">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mj-lt"/>
                        </a:rPr>
                        <a:t>Aversive </a:t>
                      </a:r>
                      <a:r>
                        <a:rPr lang="en-US" sz="2400" dirty="0" smtClean="0">
                          <a:latin typeface="+mj-lt"/>
                          <a:sym typeface="Wingdings" panose="05000000000000000000" pitchFamily="2" charset="2"/>
                        </a:rPr>
                        <a:t></a:t>
                      </a:r>
                      <a:endParaRPr lang="en-US" sz="2400" dirty="0">
                        <a:latin typeface="+mj-lt"/>
                      </a:endParaRPr>
                    </a:p>
                  </a:txBody>
                  <a:tcPr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175118">
                <a:tc>
                  <a:txBody>
                    <a:bodyPr/>
                    <a:lstStyle/>
                    <a:p>
                      <a:r>
                        <a:rPr lang="en-US" sz="2400" dirty="0" smtClean="0">
                          <a:latin typeface="+mj-lt"/>
                        </a:rPr>
                        <a:t>Continue behavior</a:t>
                      </a:r>
                      <a:endParaRPr lang="en-US" sz="2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latin typeface="+mj-lt"/>
                        </a:rPr>
                        <a:t>Positive Reinforcement</a:t>
                      </a:r>
                    </a:p>
                    <a:p>
                      <a:r>
                        <a:rPr lang="en-US" sz="2400" baseline="0" dirty="0" smtClean="0">
                          <a:latin typeface="+mj-lt"/>
                        </a:rPr>
                        <a:t> (Like a reward)</a:t>
                      </a:r>
                      <a:endParaRPr lang="en-US" sz="2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latin typeface="+mj-lt"/>
                        </a:rPr>
                        <a:t>Negative Reinforcement</a:t>
                      </a:r>
                    </a:p>
                    <a:p>
                      <a:r>
                        <a:rPr lang="en-US" sz="2400" dirty="0" smtClean="0">
                          <a:latin typeface="+mj-lt"/>
                        </a:rPr>
                        <a:t> (Escape and avoidance)</a:t>
                      </a:r>
                      <a:endParaRPr lang="en-US" sz="2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898267">
                <a:tc>
                  <a:txBody>
                    <a:bodyPr/>
                    <a:lstStyle/>
                    <a:p>
                      <a:r>
                        <a:rPr lang="en-US" sz="2400" dirty="0" smtClean="0">
                          <a:latin typeface="+mj-lt"/>
                        </a:rPr>
                        <a:t>End behavior</a:t>
                      </a:r>
                      <a:endParaRPr lang="en-US" sz="2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latin typeface="+mj-lt"/>
                        </a:rPr>
                        <a:t>Negative</a:t>
                      </a:r>
                      <a:r>
                        <a:rPr lang="en-US" sz="2400" baseline="0" dirty="0" smtClean="0">
                          <a:latin typeface="+mj-lt"/>
                        </a:rPr>
                        <a:t> Punishment</a:t>
                      </a:r>
                    </a:p>
                    <a:p>
                      <a:r>
                        <a:rPr lang="en-US" sz="2400" baseline="0" dirty="0" smtClean="0">
                          <a:latin typeface="+mj-lt"/>
                        </a:rPr>
                        <a:t> (Loss of something wanted)</a:t>
                      </a:r>
                      <a:endParaRPr lang="en-US" sz="2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aseline="0" dirty="0" smtClean="0">
                          <a:latin typeface="+mj-lt"/>
                        </a:rPr>
                        <a:t>Positive Punishment</a:t>
                      </a:r>
                    </a:p>
                    <a:p>
                      <a:r>
                        <a:rPr lang="en-US" sz="2400" baseline="0" dirty="0" smtClean="0">
                          <a:latin typeface="+mj-lt"/>
                        </a:rPr>
                        <a:t> (Receive something   unwanted)</a:t>
                      </a:r>
                      <a:endParaRPr lang="en-US" sz="2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4" name="Slide Number Placeholder 3"/>
          <p:cNvSpPr>
            <a:spLocks noGrp="1"/>
          </p:cNvSpPr>
          <p:nvPr>
            <p:ph type="sldNum" sz="quarter" idx="12"/>
          </p:nvPr>
        </p:nvSpPr>
        <p:spPr/>
        <p:txBody>
          <a:bodyPr/>
          <a:lstStyle/>
          <a:p>
            <a:fld id="{3F52DF53-9DC3-4BD6-86DA-C080CFB28D2A}" type="slidenum">
              <a:rPr lang="en-US" smtClean="0"/>
              <a:pPr/>
              <a:t>66</a:t>
            </a:fld>
            <a:endParaRPr lang="en-US"/>
          </a:p>
        </p:txBody>
      </p:sp>
      <p:sp>
        <p:nvSpPr>
          <p:cNvPr id="6" name="TextBox 5"/>
          <p:cNvSpPr txBox="1"/>
          <p:nvPr/>
        </p:nvSpPr>
        <p:spPr>
          <a:xfrm>
            <a:off x="4953000" y="1143000"/>
            <a:ext cx="2438400" cy="461665"/>
          </a:xfrm>
          <a:prstGeom prst="rect">
            <a:avLst/>
          </a:prstGeom>
          <a:noFill/>
        </p:spPr>
        <p:txBody>
          <a:bodyPr wrap="square" rtlCol="0">
            <a:spAutoFit/>
          </a:bodyPr>
          <a:lstStyle/>
          <a:p>
            <a:r>
              <a:rPr lang="en-US" sz="2400" dirty="0" smtClean="0">
                <a:latin typeface="+mj-lt"/>
              </a:rPr>
              <a:t>Stimulus</a:t>
            </a:r>
            <a:endParaRPr lang="en-US" sz="2400" dirty="0">
              <a:latin typeface="+mj-lt"/>
            </a:endParaRPr>
          </a:p>
        </p:txBody>
      </p:sp>
      <p:sp>
        <p:nvSpPr>
          <p:cNvPr id="7" name="TextBox 6"/>
          <p:cNvSpPr txBox="1"/>
          <p:nvPr/>
        </p:nvSpPr>
        <p:spPr>
          <a:xfrm>
            <a:off x="304800" y="3352800"/>
            <a:ext cx="152400" cy="1752600"/>
          </a:xfrm>
          <a:prstGeom prst="rect">
            <a:avLst/>
          </a:prstGeom>
          <a:noFill/>
        </p:spPr>
        <p:txBody>
          <a:bodyPr wrap="square" rtlCol="0">
            <a:spAutoFit/>
          </a:bodyPr>
          <a:lstStyle/>
          <a:p>
            <a:endParaRPr lang="en-US" dirty="0"/>
          </a:p>
        </p:txBody>
      </p:sp>
      <p:sp>
        <p:nvSpPr>
          <p:cNvPr id="8" name="TextBox 7"/>
          <p:cNvSpPr txBox="1"/>
          <p:nvPr/>
        </p:nvSpPr>
        <p:spPr>
          <a:xfrm rot="16200000">
            <a:off x="-615969" y="3388668"/>
            <a:ext cx="2362200" cy="461665"/>
          </a:xfrm>
          <a:prstGeom prst="rect">
            <a:avLst/>
          </a:prstGeom>
          <a:noFill/>
        </p:spPr>
        <p:txBody>
          <a:bodyPr wrap="square" rtlCol="0">
            <a:spAutoFit/>
          </a:bodyPr>
          <a:lstStyle/>
          <a:p>
            <a:r>
              <a:rPr lang="en-US" sz="2400" dirty="0" smtClean="0">
                <a:latin typeface="+mj-lt"/>
              </a:rPr>
              <a:t>Consequence</a:t>
            </a:r>
            <a:endParaRPr lang="en-US" sz="2400" dirty="0">
              <a:latin typeface="+mj-lt"/>
            </a:endParaRPr>
          </a:p>
        </p:txBody>
      </p:sp>
      <p:sp>
        <p:nvSpPr>
          <p:cNvPr id="2" name="TextBox 1"/>
          <p:cNvSpPr txBox="1"/>
          <p:nvPr/>
        </p:nvSpPr>
        <p:spPr>
          <a:xfrm>
            <a:off x="2895600" y="381000"/>
            <a:ext cx="3505200" cy="523220"/>
          </a:xfrm>
          <a:prstGeom prst="rect">
            <a:avLst/>
          </a:prstGeom>
          <a:noFill/>
        </p:spPr>
        <p:txBody>
          <a:bodyPr wrap="square" rtlCol="0">
            <a:spAutoFit/>
          </a:bodyPr>
          <a:lstStyle/>
          <a:p>
            <a:pPr algn="ctr"/>
            <a:r>
              <a:rPr lang="en-US" sz="2800" dirty="0" smtClean="0">
                <a:solidFill>
                  <a:srgbClr val="FF0000"/>
                </a:solidFill>
                <a:latin typeface="Berlin Sans FB" panose="020E0602020502020306" pitchFamily="34" charset="0"/>
              </a:rPr>
              <a:t>Behavior Modification</a:t>
            </a:r>
            <a:endParaRPr lang="en-US" sz="2800" dirty="0">
              <a:solidFill>
                <a:srgbClr val="FF0000"/>
              </a:solidFill>
              <a:latin typeface="Berlin Sans FB" panose="020E0602020502020306" pitchFamily="34" charset="0"/>
            </a:endParaRPr>
          </a:p>
        </p:txBody>
      </p:sp>
    </p:spTree>
    <p:extLst>
      <p:ext uri="{BB962C8B-B14F-4D97-AF65-F5344CB8AC3E}">
        <p14:creationId xmlns:p14="http://schemas.microsoft.com/office/powerpoint/2010/main" val="11529058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685800" y="295275"/>
            <a:ext cx="7772400" cy="1143000"/>
          </a:xfrm>
        </p:spPr>
        <p:txBody>
          <a:bodyPr/>
          <a:lstStyle/>
          <a:p>
            <a:pPr eaLnBrk="1" hangingPunct="1"/>
            <a:r>
              <a:rPr lang="en-US" sz="4000" dirty="0" smtClean="0">
                <a:solidFill>
                  <a:schemeClr val="tx1"/>
                </a:solidFill>
                <a:latin typeface="Berlin Sans FB" pitchFamily="34" charset="0"/>
              </a:rPr>
              <a:t>Motivation</a:t>
            </a:r>
          </a:p>
        </p:txBody>
      </p:sp>
      <p:sp>
        <p:nvSpPr>
          <p:cNvPr id="23556" name="Rectangle 3"/>
          <p:cNvSpPr>
            <a:spLocks noGrp="1" noChangeArrowheads="1"/>
          </p:cNvSpPr>
          <p:nvPr>
            <p:ph type="body" sz="half" idx="1"/>
          </p:nvPr>
        </p:nvSpPr>
        <p:spPr>
          <a:xfrm>
            <a:off x="0" y="1447800"/>
            <a:ext cx="5715000" cy="5181600"/>
          </a:xfrm>
        </p:spPr>
        <p:txBody>
          <a:bodyPr>
            <a:normAutofit/>
          </a:bodyPr>
          <a:lstStyle/>
          <a:p>
            <a:pPr marL="0" indent="0" eaLnBrk="1" hangingPunct="1">
              <a:buFont typeface="Wingdings" pitchFamily="2" charset="2"/>
              <a:buNone/>
            </a:pPr>
            <a:r>
              <a:rPr lang="en-US" altLang="en-US" sz="2800" dirty="0" smtClean="0">
                <a:solidFill>
                  <a:srgbClr val="FF0000"/>
                </a:solidFill>
                <a:latin typeface="Berlin Sans FB" pitchFamily="34" charset="0"/>
              </a:rPr>
              <a:t>Intrinsic Motivation: </a:t>
            </a:r>
            <a:r>
              <a:rPr lang="en-US" altLang="en-US" sz="2800" dirty="0" smtClean="0">
                <a:latin typeface="Berlin Sans FB" pitchFamily="34" charset="0"/>
              </a:rPr>
              <a:t>The</a:t>
            </a:r>
            <a:r>
              <a:rPr lang="en-US" altLang="en-US" sz="2800" dirty="0" smtClean="0">
                <a:solidFill>
                  <a:srgbClr val="6600CC"/>
                </a:solidFill>
                <a:latin typeface="Berlin Sans FB" pitchFamily="34" charset="0"/>
              </a:rPr>
              <a:t> </a:t>
            </a:r>
            <a:r>
              <a:rPr lang="en-US" altLang="en-US" sz="2800" dirty="0" smtClean="0">
                <a:latin typeface="Berlin Sans FB" pitchFamily="34" charset="0"/>
              </a:rPr>
              <a:t>desire to perform a behavior for its own sake.</a:t>
            </a:r>
          </a:p>
          <a:p>
            <a:pPr marL="0" indent="0" eaLnBrk="1" hangingPunct="1">
              <a:buFont typeface="Wingdings" pitchFamily="2" charset="2"/>
              <a:buNone/>
            </a:pPr>
            <a:endParaRPr lang="en-US" altLang="en-US" sz="2800" dirty="0" smtClean="0">
              <a:solidFill>
                <a:srgbClr val="6600CC"/>
              </a:solidFill>
              <a:latin typeface="Berlin Sans FB" pitchFamily="34" charset="0"/>
            </a:endParaRPr>
          </a:p>
          <a:p>
            <a:pPr marL="0" indent="0" eaLnBrk="1" hangingPunct="1">
              <a:buFont typeface="Wingdings" pitchFamily="2" charset="2"/>
              <a:buNone/>
            </a:pPr>
            <a:r>
              <a:rPr lang="en-US" altLang="en-US" sz="2800" dirty="0" smtClean="0">
                <a:solidFill>
                  <a:srgbClr val="FF0000"/>
                </a:solidFill>
                <a:latin typeface="Berlin Sans FB" pitchFamily="34" charset="0"/>
              </a:rPr>
              <a:t>Extrinsic Motivation: </a:t>
            </a:r>
            <a:r>
              <a:rPr lang="en-US" altLang="en-US" sz="2800" dirty="0" smtClean="0">
                <a:latin typeface="Berlin Sans FB" pitchFamily="34" charset="0"/>
              </a:rPr>
              <a:t>The</a:t>
            </a:r>
            <a:r>
              <a:rPr lang="en-US" altLang="en-US" sz="2800" dirty="0" smtClean="0">
                <a:solidFill>
                  <a:srgbClr val="6600CC"/>
                </a:solidFill>
                <a:latin typeface="Berlin Sans FB" pitchFamily="34" charset="0"/>
              </a:rPr>
              <a:t> </a:t>
            </a:r>
            <a:r>
              <a:rPr lang="en-US" altLang="en-US" sz="2800" dirty="0" smtClean="0">
                <a:latin typeface="Berlin Sans FB" pitchFamily="34" charset="0"/>
              </a:rPr>
              <a:t>desire to perform a behavior due to promised rewards or threats of punishments.</a:t>
            </a:r>
          </a:p>
          <a:p>
            <a:pPr marL="0" indent="0" eaLnBrk="1" hangingPunct="1">
              <a:buFontTx/>
              <a:buNone/>
            </a:pPr>
            <a:endParaRPr lang="en-US" sz="2800" dirty="0" smtClean="0">
              <a:latin typeface="Berlin Sans FB" pitchFamily="34" charset="0"/>
            </a:endParaRPr>
          </a:p>
          <a:p>
            <a:pPr marL="0" indent="0" eaLnBrk="1" hangingPunct="1">
              <a:buFontTx/>
              <a:buNone/>
            </a:pPr>
            <a:r>
              <a:rPr lang="en-US" dirty="0" err="1" smtClean="0">
                <a:solidFill>
                  <a:srgbClr val="FF0000"/>
                </a:solidFill>
              </a:rPr>
              <a:t>Overjustification</a:t>
            </a:r>
            <a:r>
              <a:rPr lang="en-US" dirty="0" smtClean="0">
                <a:solidFill>
                  <a:srgbClr val="FF0000"/>
                </a:solidFill>
              </a:rPr>
              <a:t> Effect: </a:t>
            </a:r>
            <a:r>
              <a:rPr lang="en-US" dirty="0" smtClean="0"/>
              <a:t>When intrinsic motivation is rewarded extrinsically.  The behavior will </a:t>
            </a:r>
            <a:r>
              <a:rPr lang="en-US" b="1" dirty="0" smtClean="0"/>
              <a:t>decrease</a:t>
            </a:r>
            <a:r>
              <a:rPr lang="en-US" dirty="0" smtClean="0"/>
              <a:t> after the reward is taken away.</a:t>
            </a:r>
            <a:endParaRPr lang="en-US" sz="2800" dirty="0" smtClean="0">
              <a:solidFill>
                <a:srgbClr val="FF0000"/>
              </a:solidFill>
            </a:endParaRPr>
          </a:p>
        </p:txBody>
      </p:sp>
      <p:pic>
        <p:nvPicPr>
          <p:cNvPr id="2050" name="Picture 2" descr="https://www.ocps.net/lc/southeast/mja/AC/subject/PublishingImages/readingpage.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1199866"/>
            <a:ext cx="1981200" cy="14882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ufcw324.org/uploadedImages/Content/Member_Info/Discount_Tickets/Six-Flag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3200400"/>
            <a:ext cx="1676400" cy="9274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www.ocps.net/lc/southeast/mja/AC/subject/PublishingImages/readingpage.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8896" y="2873782"/>
            <a:ext cx="1981200" cy="1488225"/>
          </a:xfrm>
          <a:prstGeom prst="rect">
            <a:avLst/>
          </a:prstGeom>
          <a:noFill/>
          <a:extLst>
            <a:ext uri="{909E8E84-426E-40DD-AFC4-6F175D3DCCD1}">
              <a14:hiddenFill xmlns:a14="http://schemas.microsoft.com/office/drawing/2010/main">
                <a:solidFill>
                  <a:srgbClr val="FFFFFF"/>
                </a:solidFill>
              </a14:hiddenFill>
            </a:ext>
          </a:extLst>
        </p:spPr>
      </p:pic>
      <p:sp>
        <p:nvSpPr>
          <p:cNvPr id="3" name="Cross 2"/>
          <p:cNvSpPr/>
          <p:nvPr/>
        </p:nvSpPr>
        <p:spPr>
          <a:xfrm>
            <a:off x="6896100" y="3429000"/>
            <a:ext cx="419100" cy="533400"/>
          </a:xfrm>
          <a:prstGeom prst="pl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054" name="Picture 6" descr="http://ecx.images-amazon.com/images/I/41qh0hQ8YOL._SL500_AA300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2951" y="4884900"/>
            <a:ext cx="1581150" cy="158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9994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5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556">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685800" y="257175"/>
            <a:ext cx="7772400" cy="1143000"/>
          </a:xfrm>
        </p:spPr>
        <p:txBody>
          <a:bodyPr/>
          <a:lstStyle/>
          <a:p>
            <a:pPr eaLnBrk="1" hangingPunct="1"/>
            <a:r>
              <a:rPr lang="en-US" altLang="en-US" sz="3600" dirty="0" smtClean="0">
                <a:solidFill>
                  <a:schemeClr val="tx1"/>
                </a:solidFill>
                <a:latin typeface="Berlin Sans FB" pitchFamily="34" charset="0"/>
              </a:rPr>
              <a:t>Cognition &amp; Operant Conditioning</a:t>
            </a:r>
            <a:endParaRPr lang="en-US" sz="3600" dirty="0" smtClean="0">
              <a:solidFill>
                <a:schemeClr val="tx1"/>
              </a:solidFill>
              <a:latin typeface="Berlin Sans FB" pitchFamily="34" charset="0"/>
            </a:endParaRPr>
          </a:p>
        </p:txBody>
      </p:sp>
      <p:sp>
        <p:nvSpPr>
          <p:cNvPr id="21508" name="Rectangle 3"/>
          <p:cNvSpPr>
            <a:spLocks noGrp="1" noChangeArrowheads="1"/>
          </p:cNvSpPr>
          <p:nvPr>
            <p:ph idx="1"/>
          </p:nvPr>
        </p:nvSpPr>
        <p:spPr>
          <a:xfrm>
            <a:off x="685800" y="1585913"/>
            <a:ext cx="7772400" cy="2833687"/>
          </a:xfrm>
        </p:spPr>
        <p:txBody>
          <a:bodyPr/>
          <a:lstStyle/>
          <a:p>
            <a:pPr marL="0" indent="0" algn="ctr" eaLnBrk="1" hangingPunct="1">
              <a:buFont typeface="Wingdings" pitchFamily="2" charset="2"/>
              <a:buNone/>
            </a:pPr>
            <a:r>
              <a:rPr lang="en-US" altLang="en-US" sz="2800" dirty="0" smtClean="0">
                <a:latin typeface="Berlin Sans FB" pitchFamily="34" charset="0"/>
              </a:rPr>
              <a:t>Evidence of cognitive processes during operant learning comes from rats during maze exploration, where they navigate it without an obvious reward. Rats seem to develop </a:t>
            </a:r>
            <a:r>
              <a:rPr lang="en-US" altLang="en-US" sz="2800" dirty="0" smtClean="0">
                <a:solidFill>
                  <a:srgbClr val="FF0000"/>
                </a:solidFill>
                <a:latin typeface="Berlin Sans FB" pitchFamily="34" charset="0"/>
              </a:rPr>
              <a:t>cognitive maps </a:t>
            </a:r>
            <a:r>
              <a:rPr lang="en-US" altLang="en-US" sz="2800" dirty="0" smtClean="0">
                <a:latin typeface="Berlin Sans FB" pitchFamily="34" charset="0"/>
              </a:rPr>
              <a:t>(</a:t>
            </a:r>
            <a:r>
              <a:rPr lang="en-US" altLang="en-US" sz="2800" dirty="0" err="1" smtClean="0">
                <a:latin typeface="Berlin Sans FB" pitchFamily="34" charset="0"/>
              </a:rPr>
              <a:t>Tolman</a:t>
            </a:r>
            <a:r>
              <a:rPr lang="en-US" altLang="en-US" sz="2800" dirty="0" smtClean="0">
                <a:latin typeface="Berlin Sans FB" pitchFamily="34" charset="0"/>
              </a:rPr>
              <a:t>) or mental representation of the layout of the maze (environment).</a:t>
            </a:r>
          </a:p>
        </p:txBody>
      </p:sp>
      <p:pic>
        <p:nvPicPr>
          <p:cNvPr id="2" name="Picture 1"/>
          <p:cNvPicPr>
            <a:picLocks noChangeAspect="1"/>
          </p:cNvPicPr>
          <p:nvPr/>
        </p:nvPicPr>
        <p:blipFill>
          <a:blip r:embed="rId3"/>
          <a:stretch>
            <a:fillRect/>
          </a:stretch>
        </p:blipFill>
        <p:spPr>
          <a:xfrm>
            <a:off x="3190875" y="4419600"/>
            <a:ext cx="2762250" cy="2076450"/>
          </a:xfrm>
          <a:prstGeom prst="rect">
            <a:avLst/>
          </a:prstGeom>
        </p:spPr>
      </p:pic>
    </p:spTree>
    <p:extLst>
      <p:ext uri="{BB962C8B-B14F-4D97-AF65-F5344CB8AC3E}">
        <p14:creationId xmlns:p14="http://schemas.microsoft.com/office/powerpoint/2010/main" val="534992314"/>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685800" y="257175"/>
            <a:ext cx="7772400" cy="1143000"/>
          </a:xfrm>
        </p:spPr>
        <p:txBody>
          <a:bodyPr/>
          <a:lstStyle/>
          <a:p>
            <a:pPr eaLnBrk="1" hangingPunct="1"/>
            <a:r>
              <a:rPr lang="en-US" altLang="en-US" sz="4000" dirty="0" smtClean="0">
                <a:solidFill>
                  <a:schemeClr val="tx1"/>
                </a:solidFill>
                <a:latin typeface="Berlin Sans FB" pitchFamily="34" charset="0"/>
              </a:rPr>
              <a:t>Latent Learning</a:t>
            </a:r>
            <a:endParaRPr lang="en-US" sz="4000" dirty="0" smtClean="0">
              <a:solidFill>
                <a:schemeClr val="tx1"/>
              </a:solidFill>
              <a:latin typeface="Berlin Sans FB" pitchFamily="34" charset="0"/>
            </a:endParaRPr>
          </a:p>
        </p:txBody>
      </p:sp>
      <p:pic>
        <p:nvPicPr>
          <p:cNvPr id="22533" name="Picture 4" descr="Tolman"/>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r="1828"/>
          <a:stretch>
            <a:fillRect/>
          </a:stretch>
        </p:blipFill>
        <p:spPr>
          <a:xfrm>
            <a:off x="0" y="3047999"/>
            <a:ext cx="4923891" cy="38100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2" name="Rectangle 3"/>
          <p:cNvSpPr>
            <a:spLocks noChangeArrowheads="1"/>
          </p:cNvSpPr>
          <p:nvPr/>
        </p:nvSpPr>
        <p:spPr bwMode="auto">
          <a:xfrm>
            <a:off x="0" y="1219200"/>
            <a:ext cx="91440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58738" indent="-58738" algn="ctr">
              <a:spcBef>
                <a:spcPct val="20000"/>
              </a:spcBef>
            </a:pPr>
            <a:r>
              <a:rPr lang="en-US" sz="2800" dirty="0">
                <a:latin typeface="Berlin Sans FB" pitchFamily="34" charset="0"/>
              </a:rPr>
              <a:t>Such cognitive maps are based on </a:t>
            </a:r>
            <a:r>
              <a:rPr lang="en-US" sz="2800" dirty="0">
                <a:solidFill>
                  <a:srgbClr val="FF0000"/>
                </a:solidFill>
                <a:latin typeface="Berlin Sans FB" pitchFamily="34" charset="0"/>
              </a:rPr>
              <a:t>latent learning</a:t>
            </a:r>
            <a:r>
              <a:rPr lang="en-US" sz="2800" dirty="0">
                <a:latin typeface="Berlin Sans FB" pitchFamily="34" charset="0"/>
              </a:rPr>
              <a:t> which becomes apparent when incentive is given (</a:t>
            </a:r>
            <a:r>
              <a:rPr lang="en-US" sz="2800" dirty="0" err="1">
                <a:latin typeface="Berlin Sans FB" pitchFamily="34" charset="0"/>
              </a:rPr>
              <a:t>Tolman</a:t>
            </a:r>
            <a:r>
              <a:rPr lang="en-US" sz="2800" dirty="0">
                <a:latin typeface="Berlin Sans FB" pitchFamily="34" charset="0"/>
              </a:rPr>
              <a:t> &amp; </a:t>
            </a:r>
            <a:r>
              <a:rPr lang="en-US" sz="2800" dirty="0" err="1">
                <a:latin typeface="Berlin Sans FB" pitchFamily="34" charset="0"/>
              </a:rPr>
              <a:t>Honzik</a:t>
            </a:r>
            <a:r>
              <a:rPr lang="en-US" sz="2800" dirty="0">
                <a:latin typeface="Berlin Sans FB" pitchFamily="34" charset="0"/>
              </a:rPr>
              <a:t>, 1930).</a:t>
            </a:r>
          </a:p>
        </p:txBody>
      </p:sp>
      <p:pic>
        <p:nvPicPr>
          <p:cNvPr id="1026" name="Picture 2" descr="http://minnesota.publicradio.org/collections/special/columns/music_blog/jeopard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505200"/>
            <a:ext cx="3048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64365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659" name="Rectangle 3"/>
          <p:cNvSpPr>
            <a:spLocks noGrp="1" noChangeArrowheads="1"/>
          </p:cNvSpPr>
          <p:nvPr>
            <p:ph type="title"/>
          </p:nvPr>
        </p:nvSpPr>
        <p:spPr>
          <a:xfrm>
            <a:off x="685800" y="276225"/>
            <a:ext cx="7772400" cy="1143000"/>
          </a:xfrm>
        </p:spPr>
        <p:txBody>
          <a:bodyPr/>
          <a:lstStyle/>
          <a:p>
            <a:r>
              <a:rPr lang="en-US" altLang="en-US" sz="4000" dirty="0">
                <a:solidFill>
                  <a:schemeClr val="tx1"/>
                </a:solidFill>
                <a:latin typeface="Berlin Sans FB" pitchFamily="34" charset="0"/>
              </a:rPr>
              <a:t>Classical Conditioning</a:t>
            </a:r>
            <a:endParaRPr lang="en-US" sz="4000" dirty="0">
              <a:solidFill>
                <a:schemeClr val="tx1"/>
              </a:solidFill>
              <a:latin typeface="Berlin Sans FB" pitchFamily="34" charset="0"/>
            </a:endParaRPr>
          </a:p>
        </p:txBody>
      </p:sp>
      <p:sp>
        <p:nvSpPr>
          <p:cNvPr id="966658" name="Rectangle 2"/>
          <p:cNvSpPr>
            <a:spLocks noGrp="1" noChangeArrowheads="1"/>
          </p:cNvSpPr>
          <p:nvPr>
            <p:ph idx="1"/>
          </p:nvPr>
        </p:nvSpPr>
        <p:spPr>
          <a:xfrm>
            <a:off x="579438" y="1385207"/>
            <a:ext cx="8001000" cy="2686050"/>
          </a:xfrm>
        </p:spPr>
        <p:txBody>
          <a:bodyPr/>
          <a:lstStyle/>
          <a:p>
            <a:pPr marL="0" indent="0" algn="ctr">
              <a:spcAft>
                <a:spcPct val="20000"/>
              </a:spcAft>
              <a:buFont typeface="Wingdings" pitchFamily="2" charset="2"/>
              <a:buNone/>
            </a:pPr>
            <a:r>
              <a:rPr lang="en-US" altLang="en-US" sz="2800" dirty="0" smtClean="0">
                <a:latin typeface="Berlin Sans FB" pitchFamily="34" charset="0"/>
              </a:rPr>
              <a:t>Ideas </a:t>
            </a:r>
            <a:r>
              <a:rPr lang="en-US" altLang="en-US" sz="2800" dirty="0">
                <a:latin typeface="Berlin Sans FB" pitchFamily="34" charset="0"/>
              </a:rPr>
              <a:t>of classical conditioning originate from old philosophical theories, however it was a Russian physiologist </a:t>
            </a:r>
            <a:r>
              <a:rPr lang="en-US" altLang="en-US" sz="2800" dirty="0">
                <a:solidFill>
                  <a:srgbClr val="FF0000"/>
                </a:solidFill>
                <a:latin typeface="Berlin Sans FB" pitchFamily="34" charset="0"/>
              </a:rPr>
              <a:t>Ivan Pavlov </a:t>
            </a:r>
            <a:r>
              <a:rPr lang="en-US" altLang="en-US" sz="2800" dirty="0">
                <a:latin typeface="Berlin Sans FB" pitchFamily="34" charset="0"/>
              </a:rPr>
              <a:t>who </a:t>
            </a:r>
            <a:r>
              <a:rPr lang="en-US" altLang="en-US" dirty="0" smtClean="0"/>
              <a:t>first describ</a:t>
            </a:r>
            <a:r>
              <a:rPr lang="en-US" altLang="en-US" sz="2800" dirty="0" smtClean="0">
                <a:latin typeface="Berlin Sans FB" pitchFamily="34" charset="0"/>
              </a:rPr>
              <a:t>ed </a:t>
            </a:r>
            <a:r>
              <a:rPr lang="en-US" altLang="en-US" sz="2800" dirty="0">
                <a:latin typeface="Berlin Sans FB" pitchFamily="34" charset="0"/>
              </a:rPr>
              <a:t>classical conditioning. His work became seminal for later behaviorists like </a:t>
            </a:r>
            <a:r>
              <a:rPr lang="en-US" altLang="en-US" sz="2800" dirty="0">
                <a:solidFill>
                  <a:srgbClr val="FF0000"/>
                </a:solidFill>
                <a:latin typeface="Berlin Sans FB" pitchFamily="34" charset="0"/>
              </a:rPr>
              <a:t>John Watson </a:t>
            </a:r>
            <a:r>
              <a:rPr lang="en-US" altLang="en-US" sz="2800" dirty="0">
                <a:latin typeface="Berlin Sans FB" pitchFamily="34" charset="0"/>
              </a:rPr>
              <a:t>and </a:t>
            </a:r>
            <a:r>
              <a:rPr lang="en-US" altLang="en-US" sz="2800" dirty="0">
                <a:solidFill>
                  <a:srgbClr val="FF0000"/>
                </a:solidFill>
                <a:latin typeface="Berlin Sans FB" pitchFamily="34" charset="0"/>
              </a:rPr>
              <a:t>B. F. Skinner.</a:t>
            </a:r>
            <a:endParaRPr lang="en-US" sz="2800" dirty="0">
              <a:solidFill>
                <a:srgbClr val="FF0000"/>
              </a:solidFill>
              <a:latin typeface="Berlin Sans FB" pitchFamily="34" charset="0"/>
            </a:endParaRPr>
          </a:p>
        </p:txBody>
      </p:sp>
      <p:pic>
        <p:nvPicPr>
          <p:cNvPr id="966660" name="Picture 4" descr="un08-p2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038600"/>
            <a:ext cx="3162300" cy="2374900"/>
          </a:xfrm>
          <a:prstGeom prst="rect">
            <a:avLst/>
          </a:prstGeom>
          <a:noFill/>
          <a:extLst>
            <a:ext uri="{909E8E84-426E-40DD-AFC4-6F175D3DCCD1}">
              <a14:hiddenFill xmlns:a14="http://schemas.microsoft.com/office/drawing/2010/main">
                <a:solidFill>
                  <a:srgbClr val="FFFFFF"/>
                </a:solidFill>
              </a14:hiddenFill>
            </a:ext>
          </a:extLst>
        </p:spPr>
      </p:pic>
      <p:sp>
        <p:nvSpPr>
          <p:cNvPr id="966661" name="Rectangle 5"/>
          <p:cNvSpPr>
            <a:spLocks noChangeArrowheads="1"/>
          </p:cNvSpPr>
          <p:nvPr/>
        </p:nvSpPr>
        <p:spPr bwMode="auto">
          <a:xfrm>
            <a:off x="838200" y="6319838"/>
            <a:ext cx="24641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latin typeface="Berlin Sans FB" pitchFamily="34" charset="0"/>
              </a:rPr>
              <a:t>Ivan Pavlov (1849-1936)</a:t>
            </a:r>
            <a:endParaRPr lang="en-US" dirty="0">
              <a:latin typeface="Berlin Sans FB" pitchFamily="34" charset="0"/>
            </a:endParaRPr>
          </a:p>
        </p:txBody>
      </p:sp>
      <p:pic>
        <p:nvPicPr>
          <p:cNvPr id="966662" name="Picture 6" descr="SALI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886200"/>
            <a:ext cx="2743200" cy="2606675"/>
          </a:xfrm>
          <a:prstGeom prst="rect">
            <a:avLst/>
          </a:prstGeom>
          <a:noFill/>
          <a:extLst>
            <a:ext uri="{909E8E84-426E-40DD-AFC4-6F175D3DCCD1}">
              <a14:hiddenFill xmlns:a14="http://schemas.microsoft.com/office/drawing/2010/main">
                <a:solidFill>
                  <a:srgbClr val="FFFFFF"/>
                </a:solidFill>
              </a14:hiddenFill>
            </a:ext>
          </a:extLst>
        </p:spPr>
      </p:pic>
      <p:sp>
        <p:nvSpPr>
          <p:cNvPr id="966663" name="Text Box 7"/>
          <p:cNvSpPr txBox="1">
            <a:spLocks noChangeArrowheads="1"/>
          </p:cNvSpPr>
          <p:nvPr/>
        </p:nvSpPr>
        <p:spPr bwMode="auto">
          <a:xfrm rot="16200000">
            <a:off x="108744" y="5987256"/>
            <a:ext cx="6667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200" dirty="0" err="1">
                <a:latin typeface="Berlin Sans FB" pitchFamily="34" charset="0"/>
              </a:rPr>
              <a:t>Sovfoto</a:t>
            </a:r>
            <a:endParaRPr lang="en-US" sz="1200" dirty="0">
              <a:latin typeface="Berlin Sans FB" pitchFamily="34" charset="0"/>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685800" y="257175"/>
            <a:ext cx="7772400" cy="1143000"/>
          </a:xfrm>
        </p:spPr>
        <p:txBody>
          <a:bodyPr/>
          <a:lstStyle/>
          <a:p>
            <a:pPr eaLnBrk="1" hangingPunct="1"/>
            <a:r>
              <a:rPr lang="en-US" sz="4000" dirty="0" smtClean="0">
                <a:latin typeface="Berlin Sans FB" pitchFamily="34" charset="0"/>
              </a:rPr>
              <a:t>Skinner’s Legacy</a:t>
            </a:r>
          </a:p>
        </p:txBody>
      </p:sp>
      <p:sp>
        <p:nvSpPr>
          <p:cNvPr id="25604" name="Rectangle 3"/>
          <p:cNvSpPr>
            <a:spLocks noGrp="1" noChangeArrowheads="1"/>
          </p:cNvSpPr>
          <p:nvPr>
            <p:ph type="body" sz="half" idx="1"/>
          </p:nvPr>
        </p:nvSpPr>
        <p:spPr>
          <a:xfrm>
            <a:off x="533400" y="1595438"/>
            <a:ext cx="8039100" cy="1833562"/>
          </a:xfrm>
        </p:spPr>
        <p:txBody>
          <a:bodyPr/>
          <a:lstStyle/>
          <a:p>
            <a:pPr marL="0" indent="0" algn="ctr" eaLnBrk="1" hangingPunct="1">
              <a:buFont typeface="Wingdings" pitchFamily="2" charset="2"/>
              <a:buNone/>
            </a:pPr>
            <a:r>
              <a:rPr lang="en-US" altLang="en-US" sz="2800" dirty="0" smtClean="0">
                <a:latin typeface="Berlin Sans FB" pitchFamily="34" charset="0"/>
              </a:rPr>
              <a:t>Skinner argued that behaviors were shaped by external influences and not inner thoughts and feelings. Critics argued that Skinner dehumanized people by neglecting their free will.</a:t>
            </a:r>
            <a:endParaRPr lang="en-US" sz="2800" dirty="0" smtClean="0">
              <a:latin typeface="Berlin Sans FB" pitchFamily="34" charset="0"/>
            </a:endParaRPr>
          </a:p>
        </p:txBody>
      </p:sp>
      <p:pic>
        <p:nvPicPr>
          <p:cNvPr id="25605" name="Picture 4" descr="12673_MyersPsy8e_8UN20"/>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2252663" y="3429000"/>
            <a:ext cx="4619625" cy="3067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6" name="Text Box 5"/>
          <p:cNvSpPr txBox="1">
            <a:spLocks noChangeArrowheads="1"/>
          </p:cNvSpPr>
          <p:nvPr/>
        </p:nvSpPr>
        <p:spPr bwMode="auto">
          <a:xfrm rot="5400000">
            <a:off x="6128544" y="5453856"/>
            <a:ext cx="18256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dirty="0">
                <a:latin typeface="Berlin Sans FB" pitchFamily="34" charset="0"/>
              </a:rPr>
              <a:t>Falk/ Photo Researchers, Inc</a:t>
            </a:r>
            <a:r>
              <a:rPr lang="en-US" sz="2800" dirty="0">
                <a:latin typeface="Berlin Sans FB" pitchFamily="34" charset="0"/>
              </a:rPr>
              <a:t>. </a:t>
            </a:r>
          </a:p>
        </p:txBody>
      </p:sp>
    </p:spTree>
    <p:extLst>
      <p:ext uri="{BB962C8B-B14F-4D97-AF65-F5344CB8AC3E}">
        <p14:creationId xmlns:p14="http://schemas.microsoft.com/office/powerpoint/2010/main" val="4250243817"/>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671513" y="276225"/>
            <a:ext cx="7772400" cy="1143000"/>
          </a:xfrm>
        </p:spPr>
        <p:txBody>
          <a:bodyPr>
            <a:normAutofit fontScale="90000"/>
          </a:bodyPr>
          <a:lstStyle/>
          <a:p>
            <a:pPr eaLnBrk="1" hangingPunct="1"/>
            <a:r>
              <a:rPr lang="en-US" sz="3600" dirty="0" smtClean="0">
                <a:latin typeface="Berlin Sans FB" pitchFamily="34" charset="0"/>
              </a:rPr>
              <a:t>Applications of Operant Conditioning</a:t>
            </a:r>
          </a:p>
        </p:txBody>
      </p:sp>
      <p:sp>
        <p:nvSpPr>
          <p:cNvPr id="26628" name="Rectangle 3"/>
          <p:cNvSpPr>
            <a:spLocks noGrp="1" noChangeArrowheads="1"/>
          </p:cNvSpPr>
          <p:nvPr>
            <p:ph type="body" sz="half" idx="1"/>
          </p:nvPr>
        </p:nvSpPr>
        <p:spPr>
          <a:xfrm>
            <a:off x="609600" y="1600200"/>
            <a:ext cx="7924800" cy="1828800"/>
          </a:xfrm>
        </p:spPr>
        <p:txBody>
          <a:bodyPr/>
          <a:lstStyle/>
          <a:p>
            <a:pPr marL="0" indent="0" algn="ctr" eaLnBrk="1" hangingPunct="1">
              <a:buFont typeface="Wingdings" pitchFamily="2" charset="2"/>
              <a:buNone/>
            </a:pPr>
            <a:r>
              <a:rPr lang="en-US" altLang="en-US" sz="2800" dirty="0" smtClean="0">
                <a:latin typeface="Berlin Sans FB" pitchFamily="34" charset="0"/>
              </a:rPr>
              <a:t>Skinner introduced the concept of teaching machines that would shape learning in small steps and provide reinforcements for correct responses.</a:t>
            </a:r>
            <a:endParaRPr lang="en-US" sz="2800" dirty="0" smtClean="0">
              <a:latin typeface="Berlin Sans FB" pitchFamily="34" charset="0"/>
            </a:endParaRPr>
          </a:p>
        </p:txBody>
      </p:sp>
      <p:pic>
        <p:nvPicPr>
          <p:cNvPr id="26629" name="Picture 4" descr="12673_MyersPsy8e_8UN2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482850" y="3429000"/>
            <a:ext cx="4113213" cy="274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30" name="Text Box 5"/>
          <p:cNvSpPr txBox="1">
            <a:spLocks noChangeArrowheads="1"/>
          </p:cNvSpPr>
          <p:nvPr/>
        </p:nvSpPr>
        <p:spPr bwMode="auto">
          <a:xfrm>
            <a:off x="3911488" y="6299200"/>
            <a:ext cx="13035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dirty="0">
                <a:latin typeface="Berlin Sans FB" pitchFamily="34" charset="0"/>
              </a:rPr>
              <a:t>In School</a:t>
            </a:r>
          </a:p>
        </p:txBody>
      </p:sp>
      <p:sp>
        <p:nvSpPr>
          <p:cNvPr id="26631" name="Text Box 6"/>
          <p:cNvSpPr txBox="1">
            <a:spLocks noChangeArrowheads="1"/>
          </p:cNvSpPr>
          <p:nvPr/>
        </p:nvSpPr>
        <p:spPr bwMode="auto">
          <a:xfrm rot="5400000">
            <a:off x="6061981" y="5404258"/>
            <a:ext cx="125707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dirty="0">
                <a:latin typeface="Berlin Sans FB" pitchFamily="34" charset="0"/>
              </a:rPr>
              <a:t>LWA-JDL/ Corbis</a:t>
            </a:r>
          </a:p>
        </p:txBody>
      </p:sp>
    </p:spTree>
    <p:extLst>
      <p:ext uri="{BB962C8B-B14F-4D97-AF65-F5344CB8AC3E}">
        <p14:creationId xmlns:p14="http://schemas.microsoft.com/office/powerpoint/2010/main" val="3081075415"/>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a:xfrm>
            <a:off x="671513" y="276225"/>
            <a:ext cx="7772400" cy="1143000"/>
          </a:xfrm>
        </p:spPr>
        <p:txBody>
          <a:bodyPr>
            <a:normAutofit fontScale="90000"/>
          </a:bodyPr>
          <a:lstStyle/>
          <a:p>
            <a:pPr eaLnBrk="1" hangingPunct="1"/>
            <a:r>
              <a:rPr lang="en-US" sz="3600" dirty="0" smtClean="0">
                <a:latin typeface="Berlin Sans FB" pitchFamily="34" charset="0"/>
              </a:rPr>
              <a:t>Applications of Operant Conditioning</a:t>
            </a:r>
          </a:p>
        </p:txBody>
      </p:sp>
      <p:sp>
        <p:nvSpPr>
          <p:cNvPr id="27652" name="Rectangle 3"/>
          <p:cNvSpPr>
            <a:spLocks noGrp="1" noChangeArrowheads="1"/>
          </p:cNvSpPr>
          <p:nvPr>
            <p:ph type="body" sz="half" idx="1"/>
          </p:nvPr>
        </p:nvSpPr>
        <p:spPr>
          <a:xfrm>
            <a:off x="609600" y="1600200"/>
            <a:ext cx="7924800" cy="1295400"/>
          </a:xfrm>
        </p:spPr>
        <p:txBody>
          <a:bodyPr/>
          <a:lstStyle/>
          <a:p>
            <a:pPr marL="0" indent="0" algn="ctr" eaLnBrk="1" hangingPunct="1">
              <a:buFont typeface="Wingdings" pitchFamily="2" charset="2"/>
              <a:buNone/>
            </a:pPr>
            <a:r>
              <a:rPr lang="en-US" altLang="en-US" sz="2800" dirty="0" smtClean="0">
                <a:latin typeface="Berlin Sans FB" pitchFamily="34" charset="0"/>
              </a:rPr>
              <a:t>Reinforcement principles can enhance athletic performance.</a:t>
            </a:r>
            <a:endParaRPr lang="en-US" sz="2800" dirty="0" smtClean="0">
              <a:latin typeface="Berlin Sans FB" pitchFamily="34" charset="0"/>
            </a:endParaRPr>
          </a:p>
        </p:txBody>
      </p:sp>
      <p:pic>
        <p:nvPicPr>
          <p:cNvPr id="27653" name="Picture 4" descr="12356_HCD2e_1UN09"/>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495550" y="3429000"/>
            <a:ext cx="4132263" cy="274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4" name="Text Box 5"/>
          <p:cNvSpPr txBox="1">
            <a:spLocks noChangeArrowheads="1"/>
          </p:cNvSpPr>
          <p:nvPr/>
        </p:nvSpPr>
        <p:spPr bwMode="auto">
          <a:xfrm>
            <a:off x="3929914" y="6299200"/>
            <a:ext cx="12682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dirty="0">
                <a:latin typeface="Berlin Sans FB" pitchFamily="34" charset="0"/>
              </a:rPr>
              <a:t>In Sports</a:t>
            </a:r>
          </a:p>
        </p:txBody>
      </p:sp>
    </p:spTree>
    <p:extLst>
      <p:ext uri="{BB962C8B-B14F-4D97-AF65-F5344CB8AC3E}">
        <p14:creationId xmlns:p14="http://schemas.microsoft.com/office/powerpoint/2010/main" val="1594198683"/>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a:xfrm>
            <a:off x="671513" y="276225"/>
            <a:ext cx="7772400" cy="1143000"/>
          </a:xfrm>
        </p:spPr>
        <p:txBody>
          <a:bodyPr>
            <a:normAutofit fontScale="90000"/>
          </a:bodyPr>
          <a:lstStyle/>
          <a:p>
            <a:pPr eaLnBrk="1" hangingPunct="1"/>
            <a:r>
              <a:rPr lang="en-US" sz="3600" dirty="0" smtClean="0">
                <a:latin typeface="Berlin Sans FB" pitchFamily="34" charset="0"/>
              </a:rPr>
              <a:t>Applications of Operant Conditioning</a:t>
            </a:r>
          </a:p>
        </p:txBody>
      </p:sp>
      <p:sp>
        <p:nvSpPr>
          <p:cNvPr id="28676" name="Rectangle 3"/>
          <p:cNvSpPr>
            <a:spLocks noGrp="1" noChangeArrowheads="1"/>
          </p:cNvSpPr>
          <p:nvPr>
            <p:ph type="body" sz="half" idx="1"/>
          </p:nvPr>
        </p:nvSpPr>
        <p:spPr>
          <a:xfrm>
            <a:off x="609600" y="1600200"/>
            <a:ext cx="7924800" cy="1447800"/>
          </a:xfrm>
        </p:spPr>
        <p:txBody>
          <a:bodyPr/>
          <a:lstStyle/>
          <a:p>
            <a:pPr marL="0" indent="0" algn="ctr" eaLnBrk="1" hangingPunct="1">
              <a:buFont typeface="Wingdings" pitchFamily="2" charset="2"/>
              <a:buNone/>
            </a:pPr>
            <a:r>
              <a:rPr lang="en-US" altLang="en-US" sz="2800" dirty="0" err="1" smtClean="0">
                <a:latin typeface="Berlin Sans FB" pitchFamily="34" charset="0"/>
              </a:rPr>
              <a:t>Reinforcers</a:t>
            </a:r>
            <a:r>
              <a:rPr lang="en-US" altLang="en-US" sz="2800" dirty="0" smtClean="0">
                <a:latin typeface="Berlin Sans FB" pitchFamily="34" charset="0"/>
              </a:rPr>
              <a:t> affect productivity. Many companies now enable employees to share profits and participate in company ownership.</a:t>
            </a:r>
            <a:endParaRPr lang="en-US" sz="2800" dirty="0" smtClean="0">
              <a:latin typeface="Berlin Sans FB" pitchFamily="34" charset="0"/>
            </a:endParaRPr>
          </a:p>
        </p:txBody>
      </p:sp>
      <p:sp>
        <p:nvSpPr>
          <p:cNvPr id="2" name="TextBox 1"/>
          <p:cNvSpPr txBox="1"/>
          <p:nvPr/>
        </p:nvSpPr>
        <p:spPr>
          <a:xfrm>
            <a:off x="3505200" y="6400800"/>
            <a:ext cx="1676400" cy="369332"/>
          </a:xfrm>
          <a:prstGeom prst="rect">
            <a:avLst/>
          </a:prstGeom>
          <a:noFill/>
        </p:spPr>
        <p:txBody>
          <a:bodyPr wrap="square" rtlCol="0">
            <a:spAutoFit/>
          </a:bodyPr>
          <a:lstStyle/>
          <a:p>
            <a:pPr algn="ctr"/>
            <a:r>
              <a:rPr lang="en-US" dirty="0" smtClean="0">
                <a:latin typeface="Berlin Sans FB" panose="020E0602020502020306" pitchFamily="34" charset="0"/>
              </a:rPr>
              <a:t>At work</a:t>
            </a:r>
            <a:endParaRPr lang="en-US" dirty="0">
              <a:latin typeface="Berlin Sans FB" panose="020E0602020502020306" pitchFamily="34" charset="0"/>
            </a:endParaRPr>
          </a:p>
        </p:txBody>
      </p:sp>
      <p:pic>
        <p:nvPicPr>
          <p:cNvPr id="28678" name="Picture 5" descr="j039838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3255169"/>
            <a:ext cx="3810000"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2438400" y="3048000"/>
            <a:ext cx="4141044" cy="3007732"/>
          </a:xfrm>
          <a:prstGeom prst="rect">
            <a:avLst/>
          </a:prstGeom>
        </p:spPr>
      </p:pic>
    </p:spTree>
    <p:extLst>
      <p:ext uri="{BB962C8B-B14F-4D97-AF65-F5344CB8AC3E}">
        <p14:creationId xmlns:p14="http://schemas.microsoft.com/office/powerpoint/2010/main" val="2954142442"/>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a:xfrm>
            <a:off x="671513" y="276225"/>
            <a:ext cx="7772400" cy="1143000"/>
          </a:xfrm>
        </p:spPr>
        <p:txBody>
          <a:bodyPr>
            <a:normAutofit fontScale="90000"/>
          </a:bodyPr>
          <a:lstStyle/>
          <a:p>
            <a:pPr eaLnBrk="1" hangingPunct="1"/>
            <a:r>
              <a:rPr lang="en-US" sz="3600" dirty="0" smtClean="0">
                <a:latin typeface="Berlin Sans FB" pitchFamily="34" charset="0"/>
              </a:rPr>
              <a:t>Applications of Operant Conditioning</a:t>
            </a:r>
          </a:p>
        </p:txBody>
      </p:sp>
      <p:sp>
        <p:nvSpPr>
          <p:cNvPr id="29700" name="Rectangle 3"/>
          <p:cNvSpPr>
            <a:spLocks noGrp="1" noChangeArrowheads="1"/>
          </p:cNvSpPr>
          <p:nvPr>
            <p:ph type="body" sz="half" idx="1"/>
          </p:nvPr>
        </p:nvSpPr>
        <p:spPr>
          <a:xfrm>
            <a:off x="609600" y="1600200"/>
            <a:ext cx="7924800" cy="4419600"/>
          </a:xfrm>
        </p:spPr>
        <p:txBody>
          <a:bodyPr>
            <a:normAutofit/>
          </a:bodyPr>
          <a:lstStyle/>
          <a:p>
            <a:pPr marL="0" indent="0" algn="ctr" eaLnBrk="1" hangingPunct="1">
              <a:buFont typeface="Wingdings" pitchFamily="2" charset="2"/>
              <a:buNone/>
            </a:pPr>
            <a:r>
              <a:rPr lang="en-US" altLang="en-US" sz="2800" dirty="0" smtClean="0">
                <a:latin typeface="Berlin Sans FB" pitchFamily="34" charset="0"/>
              </a:rPr>
              <a:t>In children reinforcing (good) behaviors increase their occurrence. Ignoring unwanted behaviors decrease their occurrence.</a:t>
            </a:r>
          </a:p>
          <a:p>
            <a:pPr marL="0" indent="0" algn="ctr" eaLnBrk="1" hangingPunct="1">
              <a:buFont typeface="Wingdings" pitchFamily="2" charset="2"/>
              <a:buNone/>
            </a:pPr>
            <a:endParaRPr lang="en-US" dirty="0"/>
          </a:p>
          <a:p>
            <a:pPr marL="0" indent="0" algn="ctr" eaLnBrk="1" hangingPunct="1">
              <a:buFont typeface="Wingdings" pitchFamily="2" charset="2"/>
              <a:buNone/>
            </a:pPr>
            <a:r>
              <a:rPr lang="en-US" sz="2800" dirty="0" smtClean="0">
                <a:latin typeface="Berlin Sans FB" pitchFamily="34" charset="0"/>
              </a:rPr>
              <a:t>This is tricky for teachers and the students who tend to be behavioral problems.  What may seem to be a punishment (scolding the student) may actually be a reinforcement (paying attention to the student)</a:t>
            </a:r>
          </a:p>
        </p:txBody>
      </p:sp>
    </p:spTree>
    <p:extLst>
      <p:ext uri="{BB962C8B-B14F-4D97-AF65-F5344CB8AC3E}">
        <p14:creationId xmlns:p14="http://schemas.microsoft.com/office/powerpoint/2010/main" val="29349485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7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70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685800" y="0"/>
            <a:ext cx="7772400" cy="1143000"/>
          </a:xfrm>
        </p:spPr>
        <p:txBody>
          <a:bodyPr/>
          <a:lstStyle/>
          <a:p>
            <a:pPr eaLnBrk="1" hangingPunct="1"/>
            <a:r>
              <a:rPr lang="en-US" altLang="en-US" sz="3600" dirty="0" smtClean="0">
                <a:solidFill>
                  <a:schemeClr val="tx1"/>
                </a:solidFill>
                <a:latin typeface="Berlin Sans FB" pitchFamily="34" charset="0"/>
              </a:rPr>
              <a:t>Operant vs. Classical Conditioning</a:t>
            </a:r>
            <a:endParaRPr lang="en-US" sz="3600" dirty="0" smtClean="0">
              <a:solidFill>
                <a:schemeClr val="tx1"/>
              </a:solidFill>
              <a:latin typeface="Berlin Sans FB" pitchFamily="34" charset="0"/>
            </a:endParaRPr>
          </a:p>
        </p:txBody>
      </p:sp>
      <p:pic>
        <p:nvPicPr>
          <p:cNvPr id="30724" name="Picture 3" descr="ClassOperCond"/>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52400" y="1143000"/>
            <a:ext cx="8882951" cy="5221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41616386"/>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 Info…</a:t>
            </a:r>
            <a:endParaRPr lang="en-US" dirty="0"/>
          </a:p>
        </p:txBody>
      </p:sp>
      <p:sp>
        <p:nvSpPr>
          <p:cNvPr id="3" name="Content Placeholder 2"/>
          <p:cNvSpPr>
            <a:spLocks noGrp="1"/>
          </p:cNvSpPr>
          <p:nvPr>
            <p:ph idx="1"/>
          </p:nvPr>
        </p:nvSpPr>
        <p:spPr/>
        <p:txBody>
          <a:bodyPr/>
          <a:lstStyle/>
          <a:p>
            <a:r>
              <a:rPr lang="en-US" dirty="0" smtClean="0"/>
              <a:t>Law of Effect-Thorndike, Skinner applied it</a:t>
            </a:r>
          </a:p>
          <a:p>
            <a:r>
              <a:rPr lang="en-US" dirty="0" err="1" smtClean="0"/>
              <a:t>Overjustification</a:t>
            </a:r>
            <a:r>
              <a:rPr lang="en-US" dirty="0" smtClean="0"/>
              <a:t> effect</a:t>
            </a:r>
          </a:p>
          <a:p>
            <a:r>
              <a:rPr lang="en-US" dirty="0" smtClean="0"/>
              <a:t>Think in terms of MATH (positive-we add to it)  (negative-we take something away)</a:t>
            </a:r>
          </a:p>
          <a:p>
            <a:r>
              <a:rPr lang="en-US" dirty="0" smtClean="0"/>
              <a:t>Learned Helplessness---make a connection to something coming up</a:t>
            </a:r>
          </a:p>
          <a:p>
            <a:r>
              <a:rPr lang="en-US" dirty="0" smtClean="0"/>
              <a:t>Schedules of reinforcement-Skinner</a:t>
            </a:r>
          </a:p>
          <a:p>
            <a:r>
              <a:rPr lang="en-US" dirty="0" smtClean="0"/>
              <a:t>Latent learning (</a:t>
            </a:r>
            <a:r>
              <a:rPr lang="en-US" dirty="0" err="1" smtClean="0"/>
              <a:t>Tolman</a:t>
            </a:r>
            <a:r>
              <a:rPr lang="en-US" dirty="0" smtClean="0"/>
              <a:t>)-don’t realize you know it until there is an incentive to show that you do</a:t>
            </a:r>
          </a:p>
          <a:p>
            <a:pPr marL="137160" indent="0">
              <a:buNone/>
            </a:pPr>
            <a:endParaRPr lang="en-US" dirty="0"/>
          </a:p>
        </p:txBody>
      </p:sp>
    </p:spTree>
    <p:extLst>
      <p:ext uri="{BB962C8B-B14F-4D97-AF65-F5344CB8AC3E}">
        <p14:creationId xmlns:p14="http://schemas.microsoft.com/office/powerpoint/2010/main" val="149328503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2" name="Rectangle 2"/>
          <p:cNvSpPr>
            <a:spLocks noGrp="1" noChangeArrowheads="1"/>
          </p:cNvSpPr>
          <p:nvPr>
            <p:ph type="ctrTitle"/>
          </p:nvPr>
        </p:nvSpPr>
        <p:spPr>
          <a:xfrm>
            <a:off x="-17060" y="2514601"/>
            <a:ext cx="9144000" cy="380999"/>
          </a:xfrm>
        </p:spPr>
        <p:txBody>
          <a:bodyPr>
            <a:noAutofit/>
          </a:bodyPr>
          <a:lstStyle/>
          <a:p>
            <a:r>
              <a:rPr lang="en-US" dirty="0" smtClean="0">
                <a:latin typeface="Berlin Sans FB" pitchFamily="34" charset="0"/>
              </a:rPr>
              <a:t>Observational Learning </a:t>
            </a:r>
            <a:r>
              <a:rPr lang="en-US" dirty="0">
                <a:latin typeface="Berlin Sans FB" pitchFamily="34" charset="0"/>
              </a:rPr>
              <a:t/>
            </a:r>
            <a:br>
              <a:rPr lang="en-US" dirty="0">
                <a:latin typeface="Berlin Sans FB" pitchFamily="34" charset="0"/>
              </a:rPr>
            </a:br>
            <a:r>
              <a:rPr lang="en-US" dirty="0">
                <a:latin typeface="Berlin Sans FB" pitchFamily="34" charset="0"/>
              </a:rPr>
              <a:t/>
            </a:r>
            <a:br>
              <a:rPr lang="en-US" dirty="0">
                <a:latin typeface="Berlin Sans FB" pitchFamily="34" charset="0"/>
              </a:rPr>
            </a:br>
            <a:endParaRPr lang="en-US" dirty="0">
              <a:solidFill>
                <a:schemeClr val="tx1"/>
              </a:solidFill>
              <a:latin typeface="Berlin Sans FB" pitchFamily="34" charset="0"/>
              <a:cs typeface="Times" charset="0"/>
            </a:endParaRPr>
          </a:p>
        </p:txBody>
      </p:sp>
      <p:sp>
        <p:nvSpPr>
          <p:cNvPr id="2" name="TextBox 1"/>
          <p:cNvSpPr txBox="1"/>
          <p:nvPr/>
        </p:nvSpPr>
        <p:spPr>
          <a:xfrm>
            <a:off x="990600" y="2438400"/>
            <a:ext cx="7239000" cy="2616101"/>
          </a:xfrm>
          <a:prstGeom prst="rect">
            <a:avLst/>
          </a:prstGeom>
          <a:noFill/>
        </p:spPr>
        <p:txBody>
          <a:bodyPr wrap="square" rtlCol="0">
            <a:spAutoFit/>
          </a:bodyPr>
          <a:lstStyle/>
          <a:p>
            <a:pPr marL="285750" indent="-285750">
              <a:buFont typeface="Wingdings" pitchFamily="2" charset="2"/>
              <a:buChar char="§"/>
            </a:pPr>
            <a:r>
              <a:rPr lang="en-US" sz="3200" dirty="0" smtClean="0">
                <a:latin typeface="Berlin Sans FB" pitchFamily="34" charset="0"/>
              </a:rPr>
              <a:t>Observational Learning and people</a:t>
            </a:r>
          </a:p>
          <a:p>
            <a:pPr marL="285750" indent="-285750">
              <a:buFont typeface="Wingdings" pitchFamily="2" charset="2"/>
              <a:buChar char="§"/>
            </a:pPr>
            <a:r>
              <a:rPr lang="en-US" sz="3200" dirty="0" smtClean="0">
                <a:latin typeface="Berlin Sans FB" pitchFamily="34" charset="0"/>
              </a:rPr>
              <a:t>Vicarious Learning</a:t>
            </a:r>
          </a:p>
          <a:p>
            <a:pPr marL="285750" indent="-285750">
              <a:buFont typeface="Wingdings" pitchFamily="2" charset="2"/>
              <a:buChar char="§"/>
            </a:pPr>
            <a:r>
              <a:rPr lang="en-US" sz="3200" dirty="0" smtClean="0">
                <a:latin typeface="Berlin Sans FB" pitchFamily="34" charset="0"/>
              </a:rPr>
              <a:t>Modeling Requirements</a:t>
            </a:r>
          </a:p>
          <a:p>
            <a:pPr marL="285750" indent="-285750">
              <a:buFont typeface="Wingdings" pitchFamily="2" charset="2"/>
              <a:buChar char="§"/>
            </a:pPr>
            <a:r>
              <a:rPr lang="en-US" sz="3200" dirty="0" smtClean="0">
                <a:latin typeface="Berlin Sans FB" pitchFamily="34" charset="0"/>
              </a:rPr>
              <a:t>Antisocial/</a:t>
            </a:r>
            <a:r>
              <a:rPr lang="en-US" sz="3200" dirty="0" err="1" smtClean="0">
                <a:latin typeface="Berlin Sans FB" pitchFamily="34" charset="0"/>
              </a:rPr>
              <a:t>Prosocial</a:t>
            </a:r>
            <a:r>
              <a:rPr lang="en-US" sz="3200" dirty="0" smtClean="0">
                <a:latin typeface="Berlin Sans FB" pitchFamily="34" charset="0"/>
              </a:rPr>
              <a:t> behaviors</a:t>
            </a:r>
          </a:p>
          <a:p>
            <a:pPr marL="285750" indent="-285750">
              <a:buFont typeface="Wingdings" pitchFamily="2" charset="2"/>
              <a:buChar char="§"/>
            </a:pPr>
            <a:endParaRPr lang="en-US" dirty="0" smtClean="0"/>
          </a:p>
          <a:p>
            <a:pPr marL="285750" indent="-285750">
              <a:buFont typeface="Wingdings" pitchFamily="2" charset="2"/>
              <a:buChar char="§"/>
            </a:pPr>
            <a:endParaRPr lang="en-US" dirty="0"/>
          </a:p>
        </p:txBody>
      </p:sp>
    </p:spTree>
    <p:extLst>
      <p:ext uri="{BB962C8B-B14F-4D97-AF65-F5344CB8AC3E}">
        <p14:creationId xmlns:p14="http://schemas.microsoft.com/office/powerpoint/2010/main" val="308687072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Mirror Neurons</a:t>
            </a:r>
          </a:p>
        </p:txBody>
      </p:sp>
      <p:sp>
        <p:nvSpPr>
          <p:cNvPr id="1045507" name="Rectangle 3"/>
          <p:cNvSpPr>
            <a:spLocks noGrp="1" noChangeArrowheads="1"/>
          </p:cNvSpPr>
          <p:nvPr>
            <p:ph type="body" sz="half" idx="1"/>
          </p:nvPr>
        </p:nvSpPr>
        <p:spPr>
          <a:xfrm>
            <a:off x="685800" y="1581150"/>
            <a:ext cx="7848600" cy="1447800"/>
          </a:xfrm>
        </p:spPr>
        <p:txBody>
          <a:bodyPr/>
          <a:lstStyle/>
          <a:p>
            <a:pPr marL="0" indent="0" algn="ctr">
              <a:buFont typeface="Wingdings" pitchFamily="2" charset="2"/>
              <a:buNone/>
            </a:pPr>
            <a:r>
              <a:rPr lang="en-US" altLang="en-US" sz="2800" dirty="0">
                <a:latin typeface="Berlin Sans FB" pitchFamily="34" charset="0"/>
              </a:rPr>
              <a:t>Neuroscientist have discovered (mirror) neurons in the brain of animals and humans that activate during observational learning.</a:t>
            </a:r>
            <a:endParaRPr lang="en-US" sz="2800" dirty="0">
              <a:latin typeface="Berlin Sans FB" pitchFamily="34" charset="0"/>
            </a:endParaRPr>
          </a:p>
        </p:txBody>
      </p:sp>
      <p:pic>
        <p:nvPicPr>
          <p:cNvPr id="1045508" name="Picture 4" descr="12673_MyersPsy8e_fi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98500" y="3192463"/>
            <a:ext cx="7747000" cy="2936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45509" name="Text Box 5"/>
          <p:cNvSpPr txBox="1">
            <a:spLocks noChangeArrowheads="1"/>
          </p:cNvSpPr>
          <p:nvPr/>
        </p:nvSpPr>
        <p:spPr bwMode="auto">
          <a:xfrm rot="16200000">
            <a:off x="7466611" y="4510157"/>
            <a:ext cx="263405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dirty="0">
                <a:latin typeface="Berlin Sans FB" pitchFamily="34" charset="0"/>
              </a:rPr>
              <a:t>Reprinted with permission from the American </a:t>
            </a:r>
          </a:p>
          <a:p>
            <a:r>
              <a:rPr lang="en-US" sz="1000" dirty="0">
                <a:latin typeface="Berlin Sans FB" pitchFamily="34" charset="0"/>
              </a:rPr>
              <a:t>Association for the Advancement of Science,</a:t>
            </a:r>
          </a:p>
          <a:p>
            <a:r>
              <a:rPr lang="en-US" sz="1000" dirty="0">
                <a:latin typeface="Berlin Sans FB" pitchFamily="34" charset="0"/>
              </a:rPr>
              <a:t> </a:t>
            </a:r>
            <a:r>
              <a:rPr lang="en-US" sz="1000" dirty="0" err="1">
                <a:latin typeface="Berlin Sans FB" pitchFamily="34" charset="0"/>
              </a:rPr>
              <a:t>Subiaul</a:t>
            </a:r>
            <a:r>
              <a:rPr lang="en-US" sz="1000" dirty="0">
                <a:latin typeface="Berlin Sans FB" pitchFamily="34" charset="0"/>
              </a:rPr>
              <a:t> et al., Science  305: 407-410 (2004) </a:t>
            </a:r>
          </a:p>
          <a:p>
            <a:r>
              <a:rPr lang="en-US" sz="1000" dirty="0">
                <a:latin typeface="Berlin Sans FB" pitchFamily="34" charset="0"/>
              </a:rPr>
              <a:t>© 2004 AAAS.</a:t>
            </a:r>
          </a:p>
        </p:txBody>
      </p:sp>
    </p:spTree>
    <p:extLst>
      <p:ext uri="{BB962C8B-B14F-4D97-AF65-F5344CB8AC3E}">
        <p14:creationId xmlns:p14="http://schemas.microsoft.com/office/powerpoint/2010/main" val="916429368"/>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530" name="Rectangle 2"/>
          <p:cNvSpPr>
            <a:spLocks noGrp="1" noChangeArrowheads="1"/>
          </p:cNvSpPr>
          <p:nvPr>
            <p:ph type="title"/>
          </p:nvPr>
        </p:nvSpPr>
        <p:spPr>
          <a:xfrm>
            <a:off x="685800" y="271463"/>
            <a:ext cx="7772400" cy="1143000"/>
          </a:xfrm>
        </p:spPr>
        <p:txBody>
          <a:bodyPr/>
          <a:lstStyle/>
          <a:p>
            <a:r>
              <a:rPr lang="en-US" sz="4000" dirty="0">
                <a:latin typeface="Berlin Sans FB" pitchFamily="34" charset="0"/>
              </a:rPr>
              <a:t>Imitation Onset</a:t>
            </a:r>
          </a:p>
        </p:txBody>
      </p:sp>
      <p:sp>
        <p:nvSpPr>
          <p:cNvPr id="1046531" name="Rectangle 3"/>
          <p:cNvSpPr>
            <a:spLocks noGrp="1" noChangeArrowheads="1"/>
          </p:cNvSpPr>
          <p:nvPr>
            <p:ph type="body" sz="half" idx="1"/>
          </p:nvPr>
        </p:nvSpPr>
        <p:spPr>
          <a:xfrm>
            <a:off x="533400" y="1265809"/>
            <a:ext cx="7772400" cy="1143000"/>
          </a:xfrm>
        </p:spPr>
        <p:txBody>
          <a:bodyPr/>
          <a:lstStyle/>
          <a:p>
            <a:pPr marL="0" indent="0" algn="ctr">
              <a:buFontTx/>
              <a:buNone/>
            </a:pPr>
            <a:r>
              <a:rPr lang="en-US" sz="2800" dirty="0">
                <a:latin typeface="Berlin Sans FB" pitchFamily="34" charset="0"/>
              </a:rPr>
              <a:t>Learning by observation comes about early in life. </a:t>
            </a:r>
          </a:p>
        </p:txBody>
      </p:sp>
      <p:pic>
        <p:nvPicPr>
          <p:cNvPr id="1026" name="Picture 2" descr="http://img.ehowcdn.com/article-new/ehow/images/a06/53/04/observational-learning-children-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837309"/>
            <a:ext cx="3981450" cy="27336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minddisorders.com/images/gemd_02_img00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699829"/>
            <a:ext cx="4733925" cy="30670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indusladies.com/forums/blogs/attachments/136628d1315887469-mommy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1225" y="1837309"/>
            <a:ext cx="5029200" cy="4792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1667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en-US" dirty="0" smtClean="0">
                <a:latin typeface="Berlin Sans FB" pitchFamily="34" charset="0"/>
              </a:rPr>
              <a:t>Pavlov’s Experiment</a:t>
            </a:r>
          </a:p>
        </p:txBody>
      </p:sp>
      <p:pic>
        <p:nvPicPr>
          <p:cNvPr id="31747" name="Picture 5" descr="Picture37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423988"/>
            <a:ext cx="8763000" cy="4706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6781885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Grp="1" noChangeArrowheads="1"/>
          </p:cNvSpPr>
          <p:nvPr>
            <p:ph type="title"/>
          </p:nvPr>
        </p:nvSpPr>
        <p:spPr>
          <a:xfrm>
            <a:off x="671513" y="257175"/>
            <a:ext cx="7772400" cy="1143000"/>
          </a:xfrm>
        </p:spPr>
        <p:txBody>
          <a:bodyPr/>
          <a:lstStyle/>
          <a:p>
            <a:r>
              <a:rPr lang="en-US" sz="4000" dirty="0">
                <a:latin typeface="Berlin Sans FB" pitchFamily="34" charset="0"/>
              </a:rPr>
              <a:t>Bandura's Experiments</a:t>
            </a:r>
          </a:p>
        </p:txBody>
      </p:sp>
      <p:sp>
        <p:nvSpPr>
          <p:cNvPr id="1047555" name="Rectangle 3"/>
          <p:cNvSpPr>
            <a:spLocks noGrp="1" noChangeArrowheads="1"/>
          </p:cNvSpPr>
          <p:nvPr>
            <p:ph type="body" sz="half" idx="1"/>
          </p:nvPr>
        </p:nvSpPr>
        <p:spPr>
          <a:xfrm>
            <a:off x="457200" y="1600200"/>
            <a:ext cx="4033838" cy="4525963"/>
          </a:xfrm>
        </p:spPr>
        <p:txBody>
          <a:bodyPr/>
          <a:lstStyle/>
          <a:p>
            <a:pPr marL="0" indent="0" algn="ctr">
              <a:buFont typeface="Wingdings" pitchFamily="2" charset="2"/>
              <a:buNone/>
            </a:pPr>
            <a:r>
              <a:rPr lang="en-US" altLang="en-US" sz="2800" dirty="0">
                <a:latin typeface="Berlin Sans FB" pitchFamily="34" charset="0"/>
              </a:rPr>
              <a:t>Bandura's </a:t>
            </a:r>
            <a:r>
              <a:rPr lang="en-US" altLang="en-US" sz="2800" dirty="0" err="1">
                <a:latin typeface="Berlin Sans FB" pitchFamily="34" charset="0"/>
              </a:rPr>
              <a:t>Bobo</a:t>
            </a:r>
            <a:r>
              <a:rPr lang="en-US" altLang="en-US" sz="2800" dirty="0">
                <a:latin typeface="Berlin Sans FB" pitchFamily="34" charset="0"/>
              </a:rPr>
              <a:t> doll study (1961) indicated that individuals (children) learn through imitating others who receive reward and punishments</a:t>
            </a:r>
            <a:r>
              <a:rPr lang="en-US" altLang="en-US" sz="2800" dirty="0" smtClean="0">
                <a:latin typeface="Berlin Sans FB" pitchFamily="34" charset="0"/>
              </a:rPr>
              <a:t>.</a:t>
            </a:r>
          </a:p>
          <a:p>
            <a:pPr marL="0" indent="0" algn="ctr">
              <a:buFont typeface="Wingdings" pitchFamily="2" charset="2"/>
              <a:buNone/>
            </a:pPr>
            <a:endParaRPr lang="en-US" altLang="en-US" dirty="0"/>
          </a:p>
          <a:p>
            <a:pPr marL="0" indent="0" algn="ctr">
              <a:buFont typeface="Wingdings" pitchFamily="2" charset="2"/>
              <a:buNone/>
            </a:pPr>
            <a:r>
              <a:rPr lang="en-US" altLang="en-US" sz="2800" dirty="0" smtClean="0">
                <a:latin typeface="Berlin Sans FB" pitchFamily="34" charset="0"/>
              </a:rPr>
              <a:t>Coine</a:t>
            </a:r>
            <a:r>
              <a:rPr lang="en-US" altLang="en-US" dirty="0" smtClean="0"/>
              <a:t>d phrase “social learning theory”</a:t>
            </a:r>
            <a:endParaRPr lang="en-US" altLang="en-US" sz="2800" dirty="0">
              <a:latin typeface="Berlin Sans FB" pitchFamily="34" charset="0"/>
            </a:endParaRPr>
          </a:p>
          <a:p>
            <a:pPr marL="0" indent="0" algn="ctr"/>
            <a:endParaRPr lang="en-US" sz="2800" dirty="0">
              <a:latin typeface="Berlin Sans FB" pitchFamily="34" charset="0"/>
            </a:endParaRPr>
          </a:p>
        </p:txBody>
      </p:sp>
      <p:pic>
        <p:nvPicPr>
          <p:cNvPr id="1047556" name="Picture 4" descr="12673_MyersPsy8e_8UN2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5085927" y="1600200"/>
            <a:ext cx="3163145"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47557" name="Text Box 5"/>
          <p:cNvSpPr txBox="1">
            <a:spLocks noChangeArrowheads="1"/>
          </p:cNvSpPr>
          <p:nvPr/>
        </p:nvSpPr>
        <p:spPr bwMode="auto">
          <a:xfrm rot="16200000">
            <a:off x="6762128" y="4717971"/>
            <a:ext cx="272222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a:latin typeface="Berlin Sans FB" pitchFamily="34" charset="0"/>
              </a:rPr>
              <a:t>Courtesy of Albert </a:t>
            </a:r>
            <a:r>
              <a:rPr lang="en-US" sz="1000" dirty="0" err="1">
                <a:latin typeface="Berlin Sans FB" pitchFamily="34" charset="0"/>
              </a:rPr>
              <a:t>Bandura</a:t>
            </a:r>
            <a:r>
              <a:rPr lang="en-US" sz="1000" dirty="0">
                <a:latin typeface="Berlin Sans FB" pitchFamily="34" charset="0"/>
              </a:rPr>
              <a:t>, Stanford University</a:t>
            </a:r>
          </a:p>
        </p:txBody>
      </p:sp>
    </p:spTree>
    <p:extLst>
      <p:ext uri="{BB962C8B-B14F-4D97-AF65-F5344CB8AC3E}">
        <p14:creationId xmlns:p14="http://schemas.microsoft.com/office/powerpoint/2010/main" val="1409068396"/>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r>
              <a:rPr lang="en-US" altLang="en-US" dirty="0" err="1">
                <a:latin typeface="Berlin Sans FB" pitchFamily="34" charset="0"/>
              </a:rPr>
              <a:t>Bobo</a:t>
            </a:r>
            <a:r>
              <a:rPr lang="en-US" altLang="en-US" dirty="0">
                <a:latin typeface="Berlin Sans FB" pitchFamily="34" charset="0"/>
              </a:rPr>
              <a:t> Doll Experiments</a:t>
            </a:r>
          </a:p>
        </p:txBody>
      </p:sp>
      <p:pic>
        <p:nvPicPr>
          <p:cNvPr id="17715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35052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7715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295400"/>
            <a:ext cx="3500438" cy="2616200"/>
          </a:xfrm>
          <a:prstGeom prst="rect">
            <a:avLst/>
          </a:prstGeom>
          <a:noFill/>
          <a:extLst>
            <a:ext uri="{909E8E84-426E-40DD-AFC4-6F175D3DCCD1}">
              <a14:hiddenFill xmlns:a14="http://schemas.microsoft.com/office/drawing/2010/main">
                <a:solidFill>
                  <a:srgbClr val="FFFFFF"/>
                </a:solidFill>
              </a14:hiddenFill>
            </a:ext>
          </a:extLst>
        </p:spPr>
      </p:pic>
      <p:pic>
        <p:nvPicPr>
          <p:cNvPr id="17715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114800"/>
            <a:ext cx="3429000" cy="2563813"/>
          </a:xfrm>
          <a:prstGeom prst="rect">
            <a:avLst/>
          </a:prstGeom>
          <a:noFill/>
          <a:extLst>
            <a:ext uri="{909E8E84-426E-40DD-AFC4-6F175D3DCCD1}">
              <a14:hiddenFill xmlns:a14="http://schemas.microsoft.com/office/drawing/2010/main">
                <a:solidFill>
                  <a:srgbClr val="FFFFFF"/>
                </a:solidFill>
              </a14:hiddenFill>
            </a:ext>
          </a:extLst>
        </p:spPr>
      </p:pic>
      <p:pic>
        <p:nvPicPr>
          <p:cNvPr id="17716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4038600"/>
            <a:ext cx="3429000" cy="2605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27016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altLang="en-US" dirty="0" err="1">
                <a:latin typeface="Berlin Sans FB" pitchFamily="34" charset="0"/>
              </a:rPr>
              <a:t>Bobo</a:t>
            </a:r>
            <a:r>
              <a:rPr lang="en-US" altLang="en-US" dirty="0">
                <a:latin typeface="Berlin Sans FB" pitchFamily="34" charset="0"/>
              </a:rPr>
              <a:t> Doll Experiments</a:t>
            </a:r>
          </a:p>
        </p:txBody>
      </p:sp>
      <p:pic>
        <p:nvPicPr>
          <p:cNvPr id="1761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1296988"/>
            <a:ext cx="3200400" cy="2390775"/>
          </a:xfrm>
          <a:prstGeom prst="rect">
            <a:avLst/>
          </a:prstGeom>
          <a:noFill/>
          <a:extLst>
            <a:ext uri="{909E8E84-426E-40DD-AFC4-6F175D3DCCD1}">
              <a14:hiddenFill xmlns:a14="http://schemas.microsoft.com/office/drawing/2010/main">
                <a:solidFill>
                  <a:srgbClr val="FFFFFF"/>
                </a:solidFill>
              </a14:hiddenFill>
            </a:ext>
          </a:extLst>
        </p:spPr>
      </p:pic>
      <p:pic>
        <p:nvPicPr>
          <p:cNvPr id="1761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295400"/>
            <a:ext cx="3200400" cy="2424113"/>
          </a:xfrm>
          <a:prstGeom prst="rect">
            <a:avLst/>
          </a:prstGeom>
          <a:noFill/>
          <a:extLst>
            <a:ext uri="{909E8E84-426E-40DD-AFC4-6F175D3DCCD1}">
              <a14:hiddenFill xmlns:a14="http://schemas.microsoft.com/office/drawing/2010/main">
                <a:solidFill>
                  <a:srgbClr val="FFFFFF"/>
                </a:solidFill>
              </a14:hiddenFill>
            </a:ext>
          </a:extLst>
        </p:spPr>
      </p:pic>
      <p:pic>
        <p:nvPicPr>
          <p:cNvPr id="17613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191000"/>
            <a:ext cx="3276600" cy="2460625"/>
          </a:xfrm>
          <a:prstGeom prst="rect">
            <a:avLst/>
          </a:prstGeom>
          <a:noFill/>
          <a:extLst>
            <a:ext uri="{909E8E84-426E-40DD-AFC4-6F175D3DCCD1}">
              <a14:hiddenFill xmlns:a14="http://schemas.microsoft.com/office/drawing/2010/main">
                <a:solidFill>
                  <a:srgbClr val="FFFFFF"/>
                </a:solidFill>
              </a14:hiddenFill>
            </a:ext>
          </a:extLst>
        </p:spPr>
      </p:pic>
      <p:pic>
        <p:nvPicPr>
          <p:cNvPr id="17613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4191000"/>
            <a:ext cx="3276600" cy="246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12564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altLang="en-US" dirty="0">
                <a:latin typeface="Berlin Sans FB" pitchFamily="34" charset="0"/>
              </a:rPr>
              <a:t>Vicarious Learning</a:t>
            </a:r>
          </a:p>
        </p:txBody>
      </p:sp>
      <p:sp>
        <p:nvSpPr>
          <p:cNvPr id="140291" name="Rectangle 3"/>
          <p:cNvSpPr>
            <a:spLocks noGrp="1" noChangeArrowheads="1"/>
          </p:cNvSpPr>
          <p:nvPr>
            <p:ph type="body" idx="1"/>
          </p:nvPr>
        </p:nvSpPr>
        <p:spPr>
          <a:xfrm>
            <a:off x="457200" y="1600200"/>
            <a:ext cx="8001000" cy="4525963"/>
          </a:xfrm>
        </p:spPr>
        <p:txBody>
          <a:bodyPr/>
          <a:lstStyle/>
          <a:p>
            <a:r>
              <a:rPr lang="en-US" altLang="en-US" sz="3600" dirty="0"/>
              <a:t>Learning by seeing the consequences of another person’s </a:t>
            </a:r>
            <a:r>
              <a:rPr lang="en-US" altLang="en-US" sz="3600" dirty="0" smtClean="0"/>
              <a:t>behavior</a:t>
            </a:r>
          </a:p>
          <a:p>
            <a:r>
              <a:rPr lang="en-US" altLang="en-US" sz="3600" dirty="0" smtClean="0"/>
              <a:t>The other person “models” the behavior, and the learner will watch to see if the model is reinforced or punished</a:t>
            </a:r>
            <a:endParaRPr lang="en-US" altLang="en-US" sz="3600" dirty="0"/>
          </a:p>
          <a:p>
            <a:endParaRPr lang="en-US" altLang="en-US" sz="3600" dirty="0"/>
          </a:p>
        </p:txBody>
      </p:sp>
    </p:spTree>
    <p:extLst>
      <p:ext uri="{BB962C8B-B14F-4D97-AF65-F5344CB8AC3E}">
        <p14:creationId xmlns:p14="http://schemas.microsoft.com/office/powerpoint/2010/main" val="2221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2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274638"/>
            <a:ext cx="8229600" cy="868362"/>
          </a:xfrm>
        </p:spPr>
        <p:txBody>
          <a:bodyPr/>
          <a:lstStyle/>
          <a:p>
            <a:r>
              <a:rPr lang="en-US" altLang="en-US" dirty="0">
                <a:latin typeface="Berlin Sans FB" pitchFamily="34" charset="0"/>
              </a:rPr>
              <a:t>Modeling Requirements</a:t>
            </a:r>
          </a:p>
        </p:txBody>
      </p:sp>
      <p:sp>
        <p:nvSpPr>
          <p:cNvPr id="141315" name="Rectangle 3"/>
          <p:cNvSpPr>
            <a:spLocks noGrp="1" noChangeArrowheads="1"/>
          </p:cNvSpPr>
          <p:nvPr>
            <p:ph type="body" idx="1"/>
          </p:nvPr>
        </p:nvSpPr>
        <p:spPr>
          <a:xfrm>
            <a:off x="228600" y="1219200"/>
            <a:ext cx="8763000" cy="5410200"/>
          </a:xfrm>
        </p:spPr>
        <p:txBody>
          <a:bodyPr>
            <a:normAutofit fontScale="92500" lnSpcReduction="10000"/>
          </a:bodyPr>
          <a:lstStyle/>
          <a:p>
            <a:r>
              <a:rPr lang="en-US" altLang="en-US" sz="3600" dirty="0"/>
              <a:t>Bandura suggests four requirements for effective modeling to occur:</a:t>
            </a:r>
          </a:p>
          <a:p>
            <a:pPr lvl="1"/>
            <a:r>
              <a:rPr lang="en-US" altLang="en-US" sz="3600" dirty="0"/>
              <a:t>Attention</a:t>
            </a:r>
          </a:p>
          <a:p>
            <a:pPr lvl="1"/>
            <a:r>
              <a:rPr lang="en-US" altLang="en-US" sz="3600" dirty="0"/>
              <a:t>Retention</a:t>
            </a:r>
          </a:p>
          <a:p>
            <a:pPr lvl="1"/>
            <a:r>
              <a:rPr lang="en-US" altLang="en-US" sz="3600" dirty="0"/>
              <a:t>Ability to reproduce the behavior</a:t>
            </a:r>
          </a:p>
          <a:p>
            <a:pPr lvl="1"/>
            <a:r>
              <a:rPr lang="en-US" altLang="en-US" sz="3600" dirty="0"/>
              <a:t>Motivation</a:t>
            </a:r>
          </a:p>
          <a:p>
            <a:endParaRPr lang="en-US" altLang="en-US" sz="3600" dirty="0" smtClean="0"/>
          </a:p>
          <a:p>
            <a:r>
              <a:rPr lang="en-US" altLang="en-US" sz="3600" dirty="0" smtClean="0"/>
              <a:t>Learner must believe they can successfully carry out the behavior and control the outcome---</a:t>
            </a:r>
            <a:r>
              <a:rPr lang="en-US" altLang="en-US" sz="3600" u="sng" dirty="0" smtClean="0"/>
              <a:t>Self-efficacy</a:t>
            </a:r>
          </a:p>
        </p:txBody>
      </p:sp>
    </p:spTree>
    <p:extLst>
      <p:ext uri="{BB962C8B-B14F-4D97-AF65-F5344CB8AC3E}">
        <p14:creationId xmlns:p14="http://schemas.microsoft.com/office/powerpoint/2010/main" val="52047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315">
                                            <p:txEl>
                                              <p:pRg st="1" end="1"/>
                                            </p:txEl>
                                          </p:spTgt>
                                        </p:tgtEl>
                                        <p:attrNameLst>
                                          <p:attrName>style.visibility</p:attrName>
                                        </p:attrNameLst>
                                      </p:cBhvr>
                                      <p:to>
                                        <p:strVal val="visible"/>
                                      </p:to>
                                    </p:set>
                                    <p:animEffect transition="in" filter="fade">
                                      <p:cBhvr>
                                        <p:cTn id="7" dur="500"/>
                                        <p:tgtEl>
                                          <p:spTgt spid="1413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1315">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41315">
                                            <p:txEl>
                                              <p:pRg st="3" end="3"/>
                                            </p:txEl>
                                          </p:spTgt>
                                        </p:tgtEl>
                                        <p:attrNameLst>
                                          <p:attrName>style.visibility</p:attrName>
                                        </p:attrNameLst>
                                      </p:cBhvr>
                                      <p:to>
                                        <p:strVal val="visible"/>
                                      </p:to>
                                    </p:set>
                                    <p:animEffect transition="in" filter="fade">
                                      <p:cBhvr>
                                        <p:cTn id="16" dur="1000"/>
                                        <p:tgtEl>
                                          <p:spTgt spid="141315">
                                            <p:txEl>
                                              <p:pRg st="3" end="3"/>
                                            </p:txEl>
                                          </p:spTgt>
                                        </p:tgtEl>
                                      </p:cBhvr>
                                    </p:animEffect>
                                    <p:anim calcmode="lin" valueType="num">
                                      <p:cBhvr>
                                        <p:cTn id="17" dur="1000" fill="hold"/>
                                        <p:tgtEl>
                                          <p:spTgt spid="141315">
                                            <p:txEl>
                                              <p:pRg st="3" end="3"/>
                                            </p:txEl>
                                          </p:spTgt>
                                        </p:tgtEl>
                                        <p:attrNameLst>
                                          <p:attrName>ppt_x</p:attrName>
                                        </p:attrNameLst>
                                      </p:cBhvr>
                                      <p:tavLst>
                                        <p:tav tm="0">
                                          <p:val>
                                            <p:strVal val="#ppt_x"/>
                                          </p:val>
                                        </p:tav>
                                        <p:tav tm="100000">
                                          <p:val>
                                            <p:strVal val="#ppt_x"/>
                                          </p:val>
                                        </p:tav>
                                      </p:tavLst>
                                    </p:anim>
                                    <p:anim calcmode="lin" valueType="num">
                                      <p:cBhvr>
                                        <p:cTn id="18" dur="1000" fill="hold"/>
                                        <p:tgtEl>
                                          <p:spTgt spid="1413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13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1315">
                                            <p:txEl>
                                              <p:pRg st="6" end="6"/>
                                            </p:txEl>
                                          </p:spTgt>
                                        </p:tgtEl>
                                        <p:attrNameLst>
                                          <p:attrName>style.visibility</p:attrName>
                                        </p:attrNameLst>
                                      </p:cBhvr>
                                      <p:to>
                                        <p:strVal val="visible"/>
                                      </p:to>
                                    </p:set>
                                    <p:animEffect transition="in" filter="fade">
                                      <p:cBhvr>
                                        <p:cTn id="27" dur="500"/>
                                        <p:tgtEl>
                                          <p:spTgt spid="1413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r>
              <a:rPr lang="en-US" altLang="en-US" dirty="0">
                <a:latin typeface="Berlin Sans FB" pitchFamily="34" charset="0"/>
              </a:rPr>
              <a:t>Antisocial/</a:t>
            </a:r>
            <a:r>
              <a:rPr lang="en-US" altLang="en-US" dirty="0" err="1">
                <a:latin typeface="Berlin Sans FB" pitchFamily="34" charset="0"/>
              </a:rPr>
              <a:t>Prosocial</a:t>
            </a:r>
            <a:r>
              <a:rPr lang="en-US" altLang="en-US" dirty="0">
                <a:latin typeface="Berlin Sans FB" pitchFamily="34" charset="0"/>
              </a:rPr>
              <a:t> Behavior</a:t>
            </a:r>
          </a:p>
        </p:txBody>
      </p:sp>
      <p:sp>
        <p:nvSpPr>
          <p:cNvPr id="155651" name="Rectangle 3"/>
          <p:cNvSpPr>
            <a:spLocks noGrp="1" noChangeArrowheads="1"/>
          </p:cNvSpPr>
          <p:nvPr>
            <p:ph type="body" idx="1"/>
          </p:nvPr>
        </p:nvSpPr>
        <p:spPr>
          <a:xfrm>
            <a:off x="457200" y="1600200"/>
            <a:ext cx="8001000" cy="4525963"/>
          </a:xfrm>
        </p:spPr>
        <p:txBody>
          <a:bodyPr/>
          <a:lstStyle/>
          <a:p>
            <a:r>
              <a:rPr lang="en-US" altLang="en-US" sz="3600" dirty="0"/>
              <a:t>Antisocial behavior - negative, destructive unhelpful behavior</a:t>
            </a:r>
          </a:p>
          <a:p>
            <a:r>
              <a:rPr lang="en-US" altLang="en-US" sz="3600" dirty="0" err="1"/>
              <a:t>Prosocial</a:t>
            </a:r>
            <a:r>
              <a:rPr lang="en-US" altLang="en-US" sz="3600" dirty="0"/>
              <a:t> behavior – positive, constructive, helpful behavior</a:t>
            </a:r>
          </a:p>
          <a:p>
            <a:r>
              <a:rPr lang="en-US" altLang="en-US" sz="3600" dirty="0"/>
              <a:t>Both types of behavior can be modeled effectively.</a:t>
            </a:r>
          </a:p>
        </p:txBody>
      </p:sp>
    </p:spTree>
    <p:extLst>
      <p:ext uri="{BB962C8B-B14F-4D97-AF65-F5344CB8AC3E}">
        <p14:creationId xmlns:p14="http://schemas.microsoft.com/office/powerpoint/2010/main" val="26605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56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56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56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626" name="Rectangle 2"/>
          <p:cNvSpPr>
            <a:spLocks noGrp="1" noChangeArrowheads="1"/>
          </p:cNvSpPr>
          <p:nvPr>
            <p:ph type="title"/>
          </p:nvPr>
        </p:nvSpPr>
        <p:spPr>
          <a:xfrm>
            <a:off x="671513" y="276225"/>
            <a:ext cx="7772400" cy="1143000"/>
          </a:xfrm>
        </p:spPr>
        <p:txBody>
          <a:bodyPr/>
          <a:lstStyle/>
          <a:p>
            <a:r>
              <a:rPr lang="en-US" sz="3600" dirty="0">
                <a:latin typeface="Berlin Sans FB" pitchFamily="34" charset="0"/>
              </a:rPr>
              <a:t>Positive Observational Learning</a:t>
            </a:r>
          </a:p>
        </p:txBody>
      </p:sp>
      <p:sp>
        <p:nvSpPr>
          <p:cNvPr id="1050627" name="Rectangle 3"/>
          <p:cNvSpPr>
            <a:spLocks noGrp="1" noChangeArrowheads="1"/>
          </p:cNvSpPr>
          <p:nvPr>
            <p:ph type="body" sz="half" idx="1"/>
          </p:nvPr>
        </p:nvSpPr>
        <p:spPr>
          <a:xfrm>
            <a:off x="552450" y="1600200"/>
            <a:ext cx="8001000" cy="1066800"/>
          </a:xfrm>
        </p:spPr>
        <p:txBody>
          <a:bodyPr/>
          <a:lstStyle/>
          <a:p>
            <a:pPr marL="0" indent="0" algn="ctr">
              <a:buFont typeface="Wingdings" pitchFamily="2" charset="2"/>
              <a:buNone/>
            </a:pPr>
            <a:r>
              <a:rPr lang="en-US" altLang="en-US" sz="2800" dirty="0">
                <a:latin typeface="Berlin Sans FB" pitchFamily="34" charset="0"/>
              </a:rPr>
              <a:t>The good news is that </a:t>
            </a:r>
            <a:r>
              <a:rPr lang="en-US" altLang="en-US" sz="2800" dirty="0" err="1">
                <a:latin typeface="Berlin Sans FB" pitchFamily="34" charset="0"/>
              </a:rPr>
              <a:t>prosocial</a:t>
            </a:r>
            <a:r>
              <a:rPr lang="en-US" altLang="en-US" sz="2800" dirty="0">
                <a:latin typeface="Berlin Sans FB" pitchFamily="34" charset="0"/>
              </a:rPr>
              <a:t> (positive, helpful) models can have </a:t>
            </a:r>
            <a:r>
              <a:rPr lang="en-US" altLang="en-US" sz="2800" dirty="0" err="1">
                <a:latin typeface="Berlin Sans FB" pitchFamily="34" charset="0"/>
              </a:rPr>
              <a:t>prosocial</a:t>
            </a:r>
            <a:r>
              <a:rPr lang="en-US" altLang="en-US" sz="2800" dirty="0">
                <a:latin typeface="Berlin Sans FB" pitchFamily="34" charset="0"/>
              </a:rPr>
              <a:t> effects.</a:t>
            </a:r>
            <a:endParaRPr lang="en-US" sz="2800" dirty="0">
              <a:latin typeface="Berlin Sans FB" pitchFamily="34" charset="0"/>
            </a:endParaRPr>
          </a:p>
        </p:txBody>
      </p:sp>
      <p:pic>
        <p:nvPicPr>
          <p:cNvPr id="1050628" name="Picture 4" descr="12673_MyersPsy8e_8UN25"/>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2019300" y="3100388"/>
            <a:ext cx="5105400" cy="3414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50629" name="Text Box 5"/>
          <p:cNvSpPr txBox="1">
            <a:spLocks noChangeArrowheads="1"/>
          </p:cNvSpPr>
          <p:nvPr/>
        </p:nvSpPr>
        <p:spPr bwMode="auto">
          <a:xfrm rot="16200000">
            <a:off x="6257352" y="5456952"/>
            <a:ext cx="205537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a:latin typeface="Berlin Sans FB" pitchFamily="34" charset="0"/>
              </a:rPr>
              <a:t>Bob </a:t>
            </a:r>
            <a:r>
              <a:rPr lang="en-US" sz="1000" dirty="0" err="1">
                <a:latin typeface="Berlin Sans FB" pitchFamily="34" charset="0"/>
              </a:rPr>
              <a:t>Daemmrich</a:t>
            </a:r>
            <a:r>
              <a:rPr lang="en-US" sz="1000" dirty="0">
                <a:latin typeface="Berlin Sans FB" pitchFamily="34" charset="0"/>
              </a:rPr>
              <a:t>/ The Image Works</a:t>
            </a:r>
          </a:p>
        </p:txBody>
      </p:sp>
    </p:spTree>
    <p:extLst>
      <p:ext uri="{BB962C8B-B14F-4D97-AF65-F5344CB8AC3E}">
        <p14:creationId xmlns:p14="http://schemas.microsoft.com/office/powerpoint/2010/main" val="4005922719"/>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671513" y="257175"/>
            <a:ext cx="7772400" cy="1143000"/>
          </a:xfrm>
        </p:spPr>
        <p:txBody>
          <a:bodyPr>
            <a:normAutofit fontScale="90000"/>
          </a:bodyPr>
          <a:lstStyle/>
          <a:p>
            <a:r>
              <a:rPr lang="en-US" sz="3600" dirty="0">
                <a:latin typeface="Berlin Sans FB" pitchFamily="34" charset="0"/>
              </a:rPr>
              <a:t>Applications of Observational Learning</a:t>
            </a:r>
          </a:p>
        </p:txBody>
      </p:sp>
      <p:sp>
        <p:nvSpPr>
          <p:cNvPr id="1049603" name="Rectangle 3"/>
          <p:cNvSpPr>
            <a:spLocks noGrp="1" noChangeArrowheads="1"/>
          </p:cNvSpPr>
          <p:nvPr>
            <p:ph type="body" sz="half" idx="1"/>
          </p:nvPr>
        </p:nvSpPr>
        <p:spPr>
          <a:xfrm>
            <a:off x="419100" y="1522863"/>
            <a:ext cx="4762500" cy="2895600"/>
          </a:xfrm>
        </p:spPr>
        <p:txBody>
          <a:bodyPr/>
          <a:lstStyle/>
          <a:p>
            <a:pPr marL="0" indent="0" algn="ctr">
              <a:buFont typeface="Wingdings" pitchFamily="2" charset="2"/>
              <a:buNone/>
            </a:pPr>
            <a:r>
              <a:rPr lang="en-US" altLang="en-US" sz="2800" dirty="0">
                <a:latin typeface="Berlin Sans FB" pitchFamily="34" charset="0"/>
              </a:rPr>
              <a:t>Bad news from Bandura’s studies is that antisocial models (family, neighborhood or TV) may have antisocial effects.</a:t>
            </a:r>
          </a:p>
          <a:p>
            <a:pPr marL="0" indent="0" algn="ctr"/>
            <a:endParaRPr lang="en-US" sz="2800" dirty="0">
              <a:latin typeface="Berlin Sans FB" pitchFamily="34" charset="0"/>
            </a:endParaRPr>
          </a:p>
        </p:txBody>
      </p:sp>
      <p:pic>
        <p:nvPicPr>
          <p:cNvPr id="1049604" name="Picture 4" descr="12356_HCD2e_09UN2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486400" y="1600200"/>
            <a:ext cx="2951163" cy="441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0" name="Picture 2" descr="http://sixties60s.com/1968/rating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885063"/>
            <a:ext cx="2452901" cy="2670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783538"/>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698"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Modeling Violence</a:t>
            </a:r>
          </a:p>
        </p:txBody>
      </p:sp>
      <p:sp>
        <p:nvSpPr>
          <p:cNvPr id="1053699" name="Rectangle 3"/>
          <p:cNvSpPr>
            <a:spLocks noGrp="1" noChangeArrowheads="1"/>
          </p:cNvSpPr>
          <p:nvPr>
            <p:ph type="body" sz="half" idx="1"/>
          </p:nvPr>
        </p:nvSpPr>
        <p:spPr>
          <a:xfrm>
            <a:off x="595313" y="1600200"/>
            <a:ext cx="7924800" cy="990600"/>
          </a:xfrm>
        </p:spPr>
        <p:txBody>
          <a:bodyPr/>
          <a:lstStyle/>
          <a:p>
            <a:pPr marL="0" indent="0" algn="ctr">
              <a:buFont typeface="Wingdings" pitchFamily="2" charset="2"/>
              <a:buNone/>
            </a:pPr>
            <a:r>
              <a:rPr lang="en-US" altLang="en-US" sz="2800" dirty="0">
                <a:latin typeface="Berlin Sans FB" pitchFamily="34" charset="0"/>
              </a:rPr>
              <a:t>Research has shown that viewing media violence does lead to increased expression of aggression.</a:t>
            </a:r>
            <a:endParaRPr lang="en-US" sz="2800" dirty="0">
              <a:latin typeface="Berlin Sans FB" pitchFamily="34" charset="0"/>
            </a:endParaRPr>
          </a:p>
        </p:txBody>
      </p:sp>
      <p:pic>
        <p:nvPicPr>
          <p:cNvPr id="1053700" name="Picture 4" descr="12673_MyersPsy8e_8UN26"/>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1828800" y="2819400"/>
            <a:ext cx="5486400" cy="333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53701" name="Text Box 5"/>
          <p:cNvSpPr txBox="1">
            <a:spLocks noChangeArrowheads="1"/>
          </p:cNvSpPr>
          <p:nvPr/>
        </p:nvSpPr>
        <p:spPr bwMode="auto">
          <a:xfrm>
            <a:off x="2118583" y="6172200"/>
            <a:ext cx="487825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dirty="0">
                <a:latin typeface="Berlin Sans FB" pitchFamily="34" charset="0"/>
              </a:rPr>
              <a:t>Children modeling after pro wrestlers</a:t>
            </a:r>
          </a:p>
        </p:txBody>
      </p:sp>
      <p:sp>
        <p:nvSpPr>
          <p:cNvPr id="1053702" name="Text Box 6"/>
          <p:cNvSpPr txBox="1">
            <a:spLocks noChangeArrowheads="1"/>
          </p:cNvSpPr>
          <p:nvPr/>
        </p:nvSpPr>
        <p:spPr bwMode="auto">
          <a:xfrm rot="16200000">
            <a:off x="3437952" y="5075952"/>
            <a:ext cx="205537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a:latin typeface="Berlin Sans FB" pitchFamily="34" charset="0"/>
              </a:rPr>
              <a:t>Bob </a:t>
            </a:r>
            <a:r>
              <a:rPr lang="en-US" sz="1000" dirty="0" err="1">
                <a:latin typeface="Berlin Sans FB" pitchFamily="34" charset="0"/>
              </a:rPr>
              <a:t>Daemmrich</a:t>
            </a:r>
            <a:r>
              <a:rPr lang="en-US" sz="1000" dirty="0">
                <a:latin typeface="Berlin Sans FB" pitchFamily="34" charset="0"/>
              </a:rPr>
              <a:t>/ The Image Works</a:t>
            </a:r>
          </a:p>
        </p:txBody>
      </p:sp>
      <p:sp>
        <p:nvSpPr>
          <p:cNvPr id="1053703" name="Text Box 7"/>
          <p:cNvSpPr txBox="1">
            <a:spLocks noChangeArrowheads="1"/>
          </p:cNvSpPr>
          <p:nvPr/>
        </p:nvSpPr>
        <p:spPr bwMode="auto">
          <a:xfrm rot="16200000">
            <a:off x="6591693" y="5285502"/>
            <a:ext cx="169149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a:latin typeface="Berlin Sans FB" pitchFamily="34" charset="0"/>
              </a:rPr>
              <a:t>Glassman/ The Image Works</a:t>
            </a:r>
          </a:p>
        </p:txBody>
      </p:sp>
    </p:spTree>
    <p:extLst>
      <p:ext uri="{BB962C8B-B14F-4D97-AF65-F5344CB8AC3E}">
        <p14:creationId xmlns:p14="http://schemas.microsoft.com/office/powerpoint/2010/main" val="360061832"/>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674" name="Rectangle 2"/>
          <p:cNvSpPr>
            <a:spLocks noGrp="1" noChangeArrowheads="1"/>
          </p:cNvSpPr>
          <p:nvPr>
            <p:ph type="title"/>
          </p:nvPr>
        </p:nvSpPr>
        <p:spPr>
          <a:xfrm>
            <a:off x="671513" y="276225"/>
            <a:ext cx="7772400" cy="1143000"/>
          </a:xfrm>
        </p:spPr>
        <p:txBody>
          <a:bodyPr>
            <a:normAutofit fontScale="90000"/>
          </a:bodyPr>
          <a:lstStyle/>
          <a:p>
            <a:r>
              <a:rPr lang="en-US" sz="3600" dirty="0">
                <a:latin typeface="Berlin Sans FB" pitchFamily="34" charset="0"/>
              </a:rPr>
              <a:t>Television and Observational Learning</a:t>
            </a:r>
          </a:p>
        </p:txBody>
      </p:sp>
      <p:sp>
        <p:nvSpPr>
          <p:cNvPr id="1052675" name="Rectangle 3"/>
          <p:cNvSpPr>
            <a:spLocks noGrp="1" noChangeArrowheads="1"/>
          </p:cNvSpPr>
          <p:nvPr>
            <p:ph type="body" sz="half" idx="1"/>
          </p:nvPr>
        </p:nvSpPr>
        <p:spPr>
          <a:xfrm>
            <a:off x="457200" y="1600200"/>
            <a:ext cx="4033838" cy="4525963"/>
          </a:xfrm>
        </p:spPr>
        <p:txBody>
          <a:bodyPr>
            <a:normAutofit lnSpcReduction="10000"/>
          </a:bodyPr>
          <a:lstStyle/>
          <a:p>
            <a:pPr marL="0" indent="0" algn="ctr">
              <a:buFont typeface="Wingdings" pitchFamily="2" charset="2"/>
              <a:buNone/>
            </a:pPr>
            <a:r>
              <a:rPr lang="en-US" altLang="en-US" sz="2800" dirty="0">
                <a:latin typeface="Berlin Sans FB" pitchFamily="34" charset="0"/>
              </a:rPr>
              <a:t>Gentile et al., (2004) showed that elementary school going children who were exposed to violent television, videos and video games expressed increased aggression</a:t>
            </a:r>
            <a:r>
              <a:rPr lang="en-US" altLang="en-US" sz="2800" dirty="0" smtClean="0">
                <a:latin typeface="Berlin Sans FB" pitchFamily="34" charset="0"/>
              </a:rPr>
              <a:t>.</a:t>
            </a:r>
          </a:p>
          <a:p>
            <a:pPr marL="0" indent="0" algn="ctr">
              <a:buFont typeface="Wingdings" pitchFamily="2" charset="2"/>
              <a:buNone/>
            </a:pPr>
            <a:endParaRPr lang="en-US" dirty="0"/>
          </a:p>
          <a:p>
            <a:pPr marL="0" indent="0" algn="ctr">
              <a:buFont typeface="Wingdings" pitchFamily="2" charset="2"/>
              <a:buNone/>
            </a:pPr>
            <a:r>
              <a:rPr lang="en-US" sz="2800" dirty="0" smtClean="0">
                <a:latin typeface="Berlin Sans FB" pitchFamily="34" charset="0"/>
              </a:rPr>
              <a:t>Does this lead to desensitization?</a:t>
            </a:r>
            <a:endParaRPr lang="en-US" sz="2800" dirty="0">
              <a:latin typeface="Berlin Sans FB" pitchFamily="34" charset="0"/>
            </a:endParaRPr>
          </a:p>
        </p:txBody>
      </p:sp>
      <p:pic>
        <p:nvPicPr>
          <p:cNvPr id="1052676" name="Picture 4" descr="12673_MyersPsy8e_fig">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257800" y="1524000"/>
            <a:ext cx="3016250" cy="4648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52677" name="Text Box 5"/>
          <p:cNvSpPr txBox="1">
            <a:spLocks noChangeArrowheads="1"/>
          </p:cNvSpPr>
          <p:nvPr/>
        </p:nvSpPr>
        <p:spPr bwMode="auto">
          <a:xfrm rot="16200000">
            <a:off x="7381861" y="5094208"/>
            <a:ext cx="193995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dirty="0">
                <a:latin typeface="Berlin Sans FB" pitchFamily="34" charset="0"/>
              </a:rPr>
              <a:t>Ron </a:t>
            </a:r>
            <a:r>
              <a:rPr lang="en-US" sz="1000" dirty="0" err="1">
                <a:latin typeface="Berlin Sans FB" pitchFamily="34" charset="0"/>
              </a:rPr>
              <a:t>Chapple</a:t>
            </a:r>
            <a:r>
              <a:rPr lang="en-US" sz="1000" dirty="0">
                <a:latin typeface="Berlin Sans FB" pitchFamily="34" charset="0"/>
              </a:rPr>
              <a:t>/ Taxi/ Getty Images</a:t>
            </a:r>
          </a:p>
        </p:txBody>
      </p:sp>
    </p:spTree>
    <p:extLst>
      <p:ext uri="{BB962C8B-B14F-4D97-AF65-F5344CB8AC3E}">
        <p14:creationId xmlns:p14="http://schemas.microsoft.com/office/powerpoint/2010/main" val="20109512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2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26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en-US" dirty="0" smtClean="0">
                <a:latin typeface="Berlin Sans FB" pitchFamily="34" charset="0"/>
              </a:rPr>
              <a:t>Pavlov’s Experiment</a:t>
            </a:r>
          </a:p>
        </p:txBody>
      </p:sp>
      <p:pic>
        <p:nvPicPr>
          <p:cNvPr id="32771" name="Picture 4" descr="Picture37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423988"/>
            <a:ext cx="8763000" cy="4706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7875904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AP Info…</a:t>
            </a:r>
            <a:endParaRPr lang="en-US" dirty="0"/>
          </a:p>
        </p:txBody>
      </p:sp>
      <p:sp>
        <p:nvSpPr>
          <p:cNvPr id="9" name="Content Placeholder 8"/>
          <p:cNvSpPr>
            <a:spLocks noGrp="1"/>
          </p:cNvSpPr>
          <p:nvPr>
            <p:ph idx="1"/>
          </p:nvPr>
        </p:nvSpPr>
        <p:spPr>
          <a:xfrm>
            <a:off x="228600" y="1219200"/>
            <a:ext cx="8686800" cy="5334000"/>
          </a:xfrm>
        </p:spPr>
        <p:txBody>
          <a:bodyPr>
            <a:normAutofit lnSpcReduction="10000"/>
          </a:bodyPr>
          <a:lstStyle/>
          <a:p>
            <a:r>
              <a:rPr lang="en-US" sz="3200" dirty="0" smtClean="0"/>
              <a:t>Social learning</a:t>
            </a:r>
          </a:p>
          <a:p>
            <a:pPr lvl="1"/>
            <a:r>
              <a:rPr lang="en-US" sz="2800" dirty="0" smtClean="0"/>
              <a:t>Attention, retention, motivation, can reproduce behavior </a:t>
            </a:r>
          </a:p>
          <a:p>
            <a:r>
              <a:rPr lang="en-US" sz="3200" dirty="0" smtClean="0"/>
              <a:t>Role of reinforcement, self-efficacy</a:t>
            </a:r>
          </a:p>
          <a:p>
            <a:r>
              <a:rPr lang="en-US" sz="3200" dirty="0" smtClean="0"/>
              <a:t>Bandura and “</a:t>
            </a:r>
            <a:r>
              <a:rPr lang="en-US" sz="3200" dirty="0" err="1" smtClean="0"/>
              <a:t>Bobo</a:t>
            </a:r>
            <a:r>
              <a:rPr lang="en-US" sz="3200" dirty="0" smtClean="0"/>
              <a:t> Doll”</a:t>
            </a:r>
          </a:p>
          <a:p>
            <a:r>
              <a:rPr lang="en-US" sz="3200" dirty="0" smtClean="0"/>
              <a:t>Mirror neurons</a:t>
            </a:r>
          </a:p>
          <a:p>
            <a:r>
              <a:rPr lang="en-US" sz="3200" dirty="0" smtClean="0"/>
              <a:t>Possible essay themes:  similarities and differences between classical and operant conditioning</a:t>
            </a:r>
          </a:p>
          <a:p>
            <a:r>
              <a:rPr lang="en-US" sz="3200" dirty="0" smtClean="0"/>
              <a:t>This whole unit is about BEHAVIORISM</a:t>
            </a:r>
            <a:endParaRPr lang="en-US" sz="3200" dirty="0"/>
          </a:p>
        </p:txBody>
      </p:sp>
    </p:spTree>
    <p:extLst>
      <p:ext uri="{BB962C8B-B14F-4D97-AF65-F5344CB8AC3E}">
        <p14:creationId xmlns:p14="http://schemas.microsoft.com/office/powerpoint/2010/main" val="421861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fade">
                                      <p:cBhvr>
                                        <p:cTn id="20" dur="1000"/>
                                        <p:tgtEl>
                                          <p:spTgt spid="9">
                                            <p:txEl>
                                              <p:pRg st="3" end="3"/>
                                            </p:txEl>
                                          </p:spTgt>
                                        </p:tgtEl>
                                      </p:cBhvr>
                                    </p:animEffect>
                                    <p:anim calcmode="lin" valueType="num">
                                      <p:cBhvr>
                                        <p:cTn id="21"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2898" name="Rectangle 2"/>
          <p:cNvSpPr>
            <a:spLocks noGrp="1" noChangeArrowheads="1"/>
          </p:cNvSpPr>
          <p:nvPr>
            <p:ph type="ctrTitle"/>
          </p:nvPr>
        </p:nvSpPr>
        <p:spPr>
          <a:xfrm>
            <a:off x="0" y="3149600"/>
            <a:ext cx="4390571" cy="609600"/>
          </a:xfrm>
        </p:spPr>
        <p:txBody>
          <a:bodyPr>
            <a:normAutofit fontScale="90000"/>
          </a:bodyPr>
          <a:lstStyle/>
          <a:p>
            <a:r>
              <a:rPr lang="en-US" sz="5400" dirty="0">
                <a:latin typeface="Berlin Sans FB" pitchFamily="34" charset="0"/>
              </a:rPr>
              <a:t>Thinking</a:t>
            </a:r>
            <a:br>
              <a:rPr lang="en-US" sz="5400" dirty="0">
                <a:latin typeface="Berlin Sans FB" pitchFamily="34" charset="0"/>
              </a:rPr>
            </a:br>
            <a:r>
              <a:rPr lang="en-US" dirty="0">
                <a:latin typeface="Berlin Sans FB" pitchFamily="34" charset="0"/>
              </a:rPr>
              <a:t/>
            </a:r>
            <a:br>
              <a:rPr lang="en-US" dirty="0">
                <a:latin typeface="Berlin Sans FB" pitchFamily="34" charset="0"/>
              </a:rPr>
            </a:br>
            <a:endParaRPr lang="en-US" sz="4000" dirty="0">
              <a:solidFill>
                <a:schemeClr val="tx1"/>
              </a:solidFill>
              <a:latin typeface="Berlin Sans FB" pitchFamily="34" charset="0"/>
              <a:cs typeface="Times" charset="0"/>
            </a:endParaRPr>
          </a:p>
        </p:txBody>
      </p:sp>
      <p:pic>
        <p:nvPicPr>
          <p:cNvPr id="49154" name="Picture 2" descr="http://farm8.staticflickr.com/7189/6776574378_b8050a47d0.jpg">
            <a:hlinkClick r:id="rId3"/>
          </p:cNvPr>
          <p:cNvPicPr>
            <a:picLocks noChangeAspect="1" noChangeArrowheads="1"/>
          </p:cNvPicPr>
          <p:nvPr/>
        </p:nvPicPr>
        <p:blipFill>
          <a:blip r:embed="rId4"/>
          <a:srcRect/>
          <a:stretch>
            <a:fillRect/>
          </a:stretch>
        </p:blipFill>
        <p:spPr bwMode="auto">
          <a:xfrm>
            <a:off x="3962400" y="101600"/>
            <a:ext cx="5029200" cy="6705600"/>
          </a:xfrm>
          <a:prstGeom prst="rect">
            <a:avLst/>
          </a:prstGeom>
          <a:noFill/>
        </p:spPr>
      </p:pic>
    </p:spTree>
    <p:extLst>
      <p:ext uri="{BB962C8B-B14F-4D97-AF65-F5344CB8AC3E}">
        <p14:creationId xmlns:p14="http://schemas.microsoft.com/office/powerpoint/2010/main" val="325682146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a:xfrm>
            <a:off x="685800" y="276225"/>
            <a:ext cx="7772400" cy="1143000"/>
          </a:xfrm>
        </p:spPr>
        <p:txBody>
          <a:bodyPr/>
          <a:lstStyle/>
          <a:p>
            <a:r>
              <a:rPr lang="en-US" sz="4000" dirty="0">
                <a:latin typeface="Berlin Sans FB" pitchFamily="34" charset="0"/>
              </a:rPr>
              <a:t>Thinking</a:t>
            </a:r>
          </a:p>
        </p:txBody>
      </p:sp>
      <p:sp>
        <p:nvSpPr>
          <p:cNvPr id="1240067" name="Rectangle 3"/>
          <p:cNvSpPr>
            <a:spLocks noGrp="1" noChangeArrowheads="1"/>
          </p:cNvSpPr>
          <p:nvPr>
            <p:ph type="body" idx="1"/>
          </p:nvPr>
        </p:nvSpPr>
        <p:spPr>
          <a:xfrm>
            <a:off x="671513" y="1585913"/>
            <a:ext cx="7772400" cy="4114800"/>
          </a:xfrm>
        </p:spPr>
        <p:txBody>
          <a:bodyPr/>
          <a:lstStyle/>
          <a:p>
            <a:pPr marL="0" indent="0" algn="ctr">
              <a:buFont typeface="Wingdings" pitchFamily="2" charset="2"/>
              <a:buNone/>
            </a:pPr>
            <a:r>
              <a:rPr lang="en-US" altLang="en-US" sz="2800" dirty="0">
                <a:latin typeface="Berlin Sans FB" pitchFamily="34" charset="0"/>
              </a:rPr>
              <a:t>Thinking or </a:t>
            </a:r>
            <a:r>
              <a:rPr lang="en-US" altLang="en-US" sz="2800" dirty="0" smtClean="0"/>
              <a:t>“cognition” </a:t>
            </a:r>
            <a:r>
              <a:rPr lang="en-US" altLang="en-US" sz="2800" dirty="0" smtClean="0">
                <a:latin typeface="Berlin Sans FB" pitchFamily="34" charset="0"/>
              </a:rPr>
              <a:t>refers </a:t>
            </a:r>
            <a:r>
              <a:rPr lang="en-US" altLang="en-US" sz="2800" dirty="0">
                <a:latin typeface="Berlin Sans FB" pitchFamily="34" charset="0"/>
              </a:rPr>
              <a:t>to a process that involves knowing, understanding, remembering and communicating.</a:t>
            </a:r>
            <a:endParaRPr lang="en-US" sz="2800" dirty="0">
              <a:latin typeface="Berlin Sans FB" pitchFamily="34" charset="0"/>
            </a:endParaRPr>
          </a:p>
        </p:txBody>
      </p:sp>
    </p:spTree>
    <p:extLst>
      <p:ext uri="{BB962C8B-B14F-4D97-AF65-F5344CB8AC3E}">
        <p14:creationId xmlns:p14="http://schemas.microsoft.com/office/powerpoint/2010/main" val="260678033"/>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Berlin Sans FB" panose="020E0602020502020306" pitchFamily="34" charset="0"/>
              </a:rPr>
              <a:t>Components of Thinking Booklet</a:t>
            </a:r>
            <a:endParaRPr lang="en-US" dirty="0">
              <a:latin typeface="Berlin Sans FB" panose="020E0602020502020306" pitchFamily="34" charset="0"/>
            </a:endParaRPr>
          </a:p>
        </p:txBody>
      </p:sp>
      <p:sp>
        <p:nvSpPr>
          <p:cNvPr id="3" name="Content Placeholder 2"/>
          <p:cNvSpPr>
            <a:spLocks noGrp="1"/>
          </p:cNvSpPr>
          <p:nvPr>
            <p:ph sz="half" idx="1"/>
          </p:nvPr>
        </p:nvSpPr>
        <p:spPr>
          <a:xfrm>
            <a:off x="228600" y="1423816"/>
            <a:ext cx="4419600" cy="5181600"/>
          </a:xfrm>
        </p:spPr>
        <p:txBody>
          <a:bodyPr>
            <a:normAutofit fontScale="55000" lnSpcReduction="20000"/>
          </a:bodyPr>
          <a:lstStyle/>
          <a:p>
            <a:r>
              <a:rPr lang="en-US" sz="5800" dirty="0" smtClean="0"/>
              <a:t>Foldable outlining the vocabulary from Module 24. (p. 427 – 437) </a:t>
            </a:r>
          </a:p>
          <a:p>
            <a:r>
              <a:rPr lang="en-US" sz="5800" dirty="0"/>
              <a:t>Include for each term:</a:t>
            </a:r>
          </a:p>
          <a:p>
            <a:pPr lvl="1"/>
            <a:r>
              <a:rPr lang="en-US" sz="5800" dirty="0"/>
              <a:t>Definition</a:t>
            </a:r>
          </a:p>
          <a:p>
            <a:pPr lvl="1"/>
            <a:r>
              <a:rPr lang="en-US" sz="5800" dirty="0" smtClean="0"/>
              <a:t>Example (personal or from the book)</a:t>
            </a:r>
            <a:endParaRPr lang="en-US" sz="5800" dirty="0"/>
          </a:p>
          <a:p>
            <a:pPr lvl="1"/>
            <a:r>
              <a:rPr lang="en-US" sz="5800" dirty="0"/>
              <a:t>Visual representation</a:t>
            </a:r>
          </a:p>
          <a:p>
            <a:endParaRPr lang="en-US" dirty="0" smtClean="0"/>
          </a:p>
          <a:p>
            <a:endParaRPr lang="en-US" dirty="0"/>
          </a:p>
        </p:txBody>
      </p:sp>
      <p:sp>
        <p:nvSpPr>
          <p:cNvPr id="4" name="Content Placeholder 3"/>
          <p:cNvSpPr>
            <a:spLocks noGrp="1"/>
          </p:cNvSpPr>
          <p:nvPr>
            <p:ph sz="half" idx="2"/>
          </p:nvPr>
        </p:nvSpPr>
        <p:spPr>
          <a:xfrm>
            <a:off x="4800600" y="1442350"/>
            <a:ext cx="4038600" cy="5163065"/>
          </a:xfrm>
        </p:spPr>
        <p:txBody>
          <a:bodyPr>
            <a:noAutofit/>
          </a:bodyPr>
          <a:lstStyle/>
          <a:p>
            <a:r>
              <a:rPr lang="en-US" sz="2200" dirty="0" smtClean="0"/>
              <a:t>Cognitive Abilities</a:t>
            </a:r>
          </a:p>
          <a:p>
            <a:r>
              <a:rPr lang="en-US" sz="2200" dirty="0" smtClean="0"/>
              <a:t>Concept</a:t>
            </a:r>
          </a:p>
          <a:p>
            <a:r>
              <a:rPr lang="en-US" sz="2200" dirty="0" smtClean="0"/>
              <a:t>Prototype</a:t>
            </a:r>
          </a:p>
          <a:p>
            <a:r>
              <a:rPr lang="en-US" sz="2200" dirty="0" smtClean="0"/>
              <a:t>Algorithm</a:t>
            </a:r>
          </a:p>
          <a:p>
            <a:r>
              <a:rPr lang="en-US" sz="2200" dirty="0" smtClean="0"/>
              <a:t>Heuristic</a:t>
            </a:r>
          </a:p>
          <a:p>
            <a:r>
              <a:rPr lang="en-US" sz="2200" dirty="0" smtClean="0"/>
              <a:t>Insight</a:t>
            </a:r>
          </a:p>
          <a:p>
            <a:r>
              <a:rPr lang="en-US" sz="2200" dirty="0" smtClean="0"/>
              <a:t>Mental Set</a:t>
            </a:r>
          </a:p>
          <a:p>
            <a:r>
              <a:rPr lang="en-US" sz="2200" dirty="0" smtClean="0"/>
              <a:t>Fixation</a:t>
            </a:r>
          </a:p>
          <a:p>
            <a:r>
              <a:rPr lang="en-US" sz="2200" dirty="0" smtClean="0"/>
              <a:t>Functional Fixedness</a:t>
            </a:r>
          </a:p>
          <a:p>
            <a:r>
              <a:rPr lang="en-US" sz="2200" dirty="0" smtClean="0"/>
              <a:t>Confirmation Bias</a:t>
            </a:r>
          </a:p>
          <a:p>
            <a:r>
              <a:rPr lang="en-US" sz="2200" dirty="0" smtClean="0"/>
              <a:t>Availability Heuristic</a:t>
            </a:r>
          </a:p>
          <a:p>
            <a:r>
              <a:rPr lang="en-US" sz="2200" dirty="0" smtClean="0"/>
              <a:t>Overconfidence</a:t>
            </a:r>
          </a:p>
          <a:p>
            <a:r>
              <a:rPr lang="en-US" sz="2200" dirty="0" smtClean="0"/>
              <a:t>Framing</a:t>
            </a:r>
          </a:p>
        </p:txBody>
      </p:sp>
      <p:sp>
        <p:nvSpPr>
          <p:cNvPr id="5" name="Slide Number Placeholder 4"/>
          <p:cNvSpPr>
            <a:spLocks noGrp="1"/>
          </p:cNvSpPr>
          <p:nvPr>
            <p:ph type="sldNum" sz="quarter" idx="12"/>
          </p:nvPr>
        </p:nvSpPr>
        <p:spPr/>
        <p:txBody>
          <a:bodyPr/>
          <a:lstStyle/>
          <a:p>
            <a:fld id="{1710BB8D-2E67-461A-AA18-4829F3ACA39C}" type="slidenum">
              <a:rPr lang="en-US" smtClean="0"/>
              <a:pPr/>
              <a:t>93</a:t>
            </a:fld>
            <a:endParaRPr lang="en-US"/>
          </a:p>
        </p:txBody>
      </p:sp>
    </p:spTree>
    <p:extLst>
      <p:ext uri="{BB962C8B-B14F-4D97-AF65-F5344CB8AC3E}">
        <p14:creationId xmlns:p14="http://schemas.microsoft.com/office/powerpoint/2010/main" val="368975123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2114" name="Rectangle 2"/>
          <p:cNvSpPr>
            <a:spLocks noGrp="1" noChangeArrowheads="1"/>
          </p:cNvSpPr>
          <p:nvPr>
            <p:ph type="title"/>
          </p:nvPr>
        </p:nvSpPr>
        <p:spPr>
          <a:xfrm>
            <a:off x="671513" y="276225"/>
            <a:ext cx="7772400" cy="1143000"/>
          </a:xfrm>
        </p:spPr>
        <p:txBody>
          <a:bodyPr/>
          <a:lstStyle/>
          <a:p>
            <a:r>
              <a:rPr lang="en-US" sz="4000" dirty="0">
                <a:latin typeface="Berlin Sans FB" pitchFamily="34" charset="0"/>
              </a:rPr>
              <a:t>Cognitive Psychologists</a:t>
            </a:r>
          </a:p>
        </p:txBody>
      </p:sp>
      <p:sp>
        <p:nvSpPr>
          <p:cNvPr id="1242115" name="Rectangle 3"/>
          <p:cNvSpPr>
            <a:spLocks noGrp="1" noChangeArrowheads="1"/>
          </p:cNvSpPr>
          <p:nvPr>
            <p:ph type="body" idx="1"/>
          </p:nvPr>
        </p:nvSpPr>
        <p:spPr>
          <a:xfrm>
            <a:off x="685800" y="1600200"/>
            <a:ext cx="7772400" cy="1447800"/>
          </a:xfrm>
        </p:spPr>
        <p:txBody>
          <a:bodyPr/>
          <a:lstStyle/>
          <a:p>
            <a:pPr marL="0" indent="0" algn="ctr">
              <a:buFont typeface="Wingdings" pitchFamily="2" charset="2"/>
              <a:buNone/>
            </a:pPr>
            <a:r>
              <a:rPr lang="en-US" altLang="en-US" sz="2800" dirty="0">
                <a:latin typeface="Berlin Sans FB" pitchFamily="34" charset="0"/>
              </a:rPr>
              <a:t>Thinking involves a number of mental activities listed below, and cognitive psychologists study them with great detail.</a:t>
            </a:r>
          </a:p>
        </p:txBody>
      </p:sp>
      <p:sp>
        <p:nvSpPr>
          <p:cNvPr id="1242116" name="Rectangle 4"/>
          <p:cNvSpPr>
            <a:spLocks noChangeArrowheads="1"/>
          </p:cNvSpPr>
          <p:nvPr/>
        </p:nvSpPr>
        <p:spPr bwMode="auto">
          <a:xfrm>
            <a:off x="2466975" y="3429000"/>
            <a:ext cx="4191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Font typeface="Wingdings" pitchFamily="2" charset="2"/>
              <a:buAutoNum type="arabicPeriod"/>
            </a:pPr>
            <a:r>
              <a:rPr lang="en-US" altLang="en-US" sz="2800" dirty="0">
                <a:latin typeface="Berlin Sans FB" pitchFamily="34" charset="0"/>
              </a:rPr>
              <a:t>Concepts</a:t>
            </a:r>
          </a:p>
          <a:p>
            <a:pPr marL="609600" indent="-609600">
              <a:spcBef>
                <a:spcPct val="20000"/>
              </a:spcBef>
              <a:buFont typeface="Wingdings" pitchFamily="2" charset="2"/>
              <a:buAutoNum type="arabicPeriod"/>
            </a:pPr>
            <a:r>
              <a:rPr lang="en-US" altLang="en-US" sz="2800" dirty="0">
                <a:latin typeface="Berlin Sans FB" pitchFamily="34" charset="0"/>
              </a:rPr>
              <a:t>Problem solving</a:t>
            </a:r>
          </a:p>
          <a:p>
            <a:pPr marL="609600" indent="-609600">
              <a:spcBef>
                <a:spcPct val="20000"/>
              </a:spcBef>
              <a:buFont typeface="Wingdings" pitchFamily="2" charset="2"/>
              <a:buAutoNum type="arabicPeriod"/>
            </a:pPr>
            <a:r>
              <a:rPr lang="en-US" altLang="en-US" sz="2800" dirty="0">
                <a:latin typeface="Berlin Sans FB" pitchFamily="34" charset="0"/>
              </a:rPr>
              <a:t>Decision making</a:t>
            </a:r>
          </a:p>
          <a:p>
            <a:pPr marL="609600" indent="-609600">
              <a:spcBef>
                <a:spcPct val="20000"/>
              </a:spcBef>
              <a:buFont typeface="Wingdings" pitchFamily="2" charset="2"/>
              <a:buAutoNum type="arabicPeriod"/>
            </a:pPr>
            <a:r>
              <a:rPr lang="en-US" altLang="en-US" sz="2800" dirty="0">
                <a:latin typeface="Berlin Sans FB" pitchFamily="34" charset="0"/>
              </a:rPr>
              <a:t>Judgment formation</a:t>
            </a:r>
          </a:p>
        </p:txBody>
      </p:sp>
    </p:spTree>
    <p:extLst>
      <p:ext uri="{BB962C8B-B14F-4D97-AF65-F5344CB8AC3E}">
        <p14:creationId xmlns:p14="http://schemas.microsoft.com/office/powerpoint/2010/main" val="587010180"/>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8" y="533400"/>
            <a:ext cx="9144000" cy="715962"/>
          </a:xfrm>
        </p:spPr>
        <p:txBody>
          <a:bodyPr>
            <a:normAutofit fontScale="90000"/>
          </a:bodyPr>
          <a:lstStyle/>
          <a:p>
            <a:r>
              <a:rPr lang="en-US" sz="2800" dirty="0" smtClean="0"/>
              <a:t>Some famous cognitive scientists you will need to know:</a:t>
            </a:r>
            <a:endParaRPr lang="en-US" sz="2800" dirty="0"/>
          </a:p>
        </p:txBody>
      </p:sp>
      <p:sp>
        <p:nvSpPr>
          <p:cNvPr id="3" name="Content Placeholder 2"/>
          <p:cNvSpPr>
            <a:spLocks noGrp="1"/>
          </p:cNvSpPr>
          <p:nvPr>
            <p:ph idx="1"/>
          </p:nvPr>
        </p:nvSpPr>
        <p:spPr>
          <a:xfrm>
            <a:off x="457200" y="1905000"/>
            <a:ext cx="8229600" cy="3657599"/>
          </a:xfrm>
        </p:spPr>
        <p:txBody>
          <a:bodyPr>
            <a:normAutofit fontScale="92500" lnSpcReduction="20000"/>
          </a:bodyPr>
          <a:lstStyle/>
          <a:p>
            <a:r>
              <a:rPr lang="en-US" dirty="0" smtClean="0"/>
              <a:t>Albert Bandura (social learning theory, </a:t>
            </a:r>
            <a:r>
              <a:rPr lang="en-US" dirty="0" err="1" smtClean="0"/>
              <a:t>Bobo</a:t>
            </a:r>
            <a:r>
              <a:rPr lang="en-US" dirty="0" smtClean="0"/>
              <a:t> Doll, modeling)</a:t>
            </a:r>
          </a:p>
          <a:p>
            <a:r>
              <a:rPr lang="en-US" dirty="0" smtClean="0"/>
              <a:t>Julian Rotter (locus of control)</a:t>
            </a:r>
          </a:p>
          <a:p>
            <a:r>
              <a:rPr lang="en-US" dirty="0" smtClean="0"/>
              <a:t>Martin Seligman (learned helplessness, positive psychology)</a:t>
            </a:r>
          </a:p>
          <a:p>
            <a:r>
              <a:rPr lang="en-US" dirty="0" smtClean="0"/>
              <a:t>Aaron Beck (cognitive triad) </a:t>
            </a:r>
          </a:p>
          <a:p>
            <a:pPr lvl="1"/>
            <a:r>
              <a:rPr lang="en-US" dirty="0" smtClean="0"/>
              <a:t>Depression stems from </a:t>
            </a:r>
            <a:r>
              <a:rPr lang="en-US" dirty="0"/>
              <a:t>a negative view of the world in general, of oneself and of the future</a:t>
            </a:r>
            <a:r>
              <a:rPr lang="en-US" dirty="0" smtClean="0"/>
              <a:t>.</a:t>
            </a:r>
          </a:p>
          <a:p>
            <a:r>
              <a:rPr lang="en-US" dirty="0" smtClean="0"/>
              <a:t>Albert Ellis (rational emotive therapy)</a:t>
            </a:r>
          </a:p>
          <a:p>
            <a:pPr lvl="1"/>
            <a:r>
              <a:rPr lang="en-US" dirty="0" smtClean="0"/>
              <a:t>Focus not the event, but how we view them</a:t>
            </a:r>
            <a:endParaRPr lang="en-US" dirty="0"/>
          </a:p>
        </p:txBody>
      </p:sp>
    </p:spTree>
    <p:extLst>
      <p:ext uri="{BB962C8B-B14F-4D97-AF65-F5344CB8AC3E}">
        <p14:creationId xmlns:p14="http://schemas.microsoft.com/office/powerpoint/2010/main" val="307713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3138" name="Rectangle 2"/>
          <p:cNvSpPr>
            <a:spLocks noGrp="1" noChangeArrowheads="1"/>
          </p:cNvSpPr>
          <p:nvPr>
            <p:ph type="title"/>
          </p:nvPr>
        </p:nvSpPr>
        <p:spPr>
          <a:xfrm>
            <a:off x="742950" y="-211137"/>
            <a:ext cx="7772400" cy="1143000"/>
          </a:xfrm>
        </p:spPr>
        <p:txBody>
          <a:bodyPr/>
          <a:lstStyle/>
          <a:p>
            <a:r>
              <a:rPr lang="en-US" sz="4000" dirty="0">
                <a:latin typeface="Berlin Sans FB" pitchFamily="34" charset="0"/>
              </a:rPr>
              <a:t>Concepts</a:t>
            </a:r>
          </a:p>
        </p:txBody>
      </p:sp>
      <p:sp>
        <p:nvSpPr>
          <p:cNvPr id="1243139" name="Rectangle 3"/>
          <p:cNvSpPr>
            <a:spLocks noGrp="1" noChangeArrowheads="1"/>
          </p:cNvSpPr>
          <p:nvPr>
            <p:ph type="body" sz="half" idx="1"/>
          </p:nvPr>
        </p:nvSpPr>
        <p:spPr>
          <a:xfrm>
            <a:off x="373855" y="764949"/>
            <a:ext cx="8243887" cy="1524000"/>
          </a:xfrm>
        </p:spPr>
        <p:txBody>
          <a:bodyPr/>
          <a:lstStyle/>
          <a:p>
            <a:pPr marL="0" indent="0" algn="ctr">
              <a:buFont typeface="Wingdings" pitchFamily="2" charset="2"/>
              <a:buNone/>
            </a:pPr>
            <a:r>
              <a:rPr lang="en-US" altLang="en-US" sz="2800" dirty="0">
                <a:latin typeface="Berlin Sans FB" pitchFamily="34" charset="0"/>
              </a:rPr>
              <a:t>Mental grouping of similar objects, events, ideas, or people. There are a variety of chairs but their common features define the concept of </a:t>
            </a:r>
            <a:r>
              <a:rPr lang="en-US" altLang="en-US" sz="2800" i="1" dirty="0">
                <a:latin typeface="Berlin Sans FB" pitchFamily="34" charset="0"/>
              </a:rPr>
              <a:t>chair</a:t>
            </a:r>
            <a:r>
              <a:rPr lang="en-US" altLang="en-US" sz="2800" dirty="0">
                <a:latin typeface="Berlin Sans FB" pitchFamily="34" charset="0"/>
              </a:rPr>
              <a:t>.</a:t>
            </a:r>
          </a:p>
        </p:txBody>
      </p:sp>
      <p:sp>
        <p:nvSpPr>
          <p:cNvPr id="2" name="AutoShape 2" descr="data:image/jpeg;base64,/9j/4AAQSkZJRgABAQAAAQABAAD/2wCEAAkGBhISERIUExEUFBUWFxQUFRUSFhQVFBUUFBQVFBQUFRQXHCYeFxkjGRQUHy8gIycpLCwsFR4xNjAqNSYrLCkBCQoKDgwOGg8PGiwcHB4pLCkpKSkqLCkpLCksKS0pLCkpKSkpLCkpKSkpLCkpKSwpKSwpKSksKSksKSksLCwsKf/AABEIALQAsAMBIgACEQEDEQH/xAAcAAACAgMBAQAAAAAAAAAAAAAABAMHAQIGBQj/xABEEAABAwICBAsGBAQDCQAAAAABAAIDBBEhMQUSQWEGBxMyUXGBkaGxwSJScpLR8CNigqJCU+HxFTOyFzRUVZTCw9Ti/8QAGgEAAgMBAQAAAAAAAAAAAAAAAAIBAwQFBv/EACURAAICAQQCAgIDAAAAAAAAAAABAhEDBBIhMRRRIkEToSMyYf/aAAwDAQACEQMRAD8AvFIac0vHSwSTykhkbS42xJtkAOk5J9cNxwgmgAGRlZrDpFnW/dqnsSydKx4R3SSZ57OOZhvqUNQ62dnQ4ddnFQP47RsoX/qmYPJpVY6A0i6I62es3VcMsCvSq3hxvZYHnmjr+Hj9fs7R3HfLs0cztq7eUBR/ttl/5fH21bv/AF1XT48clq5yjyJjrQY2WI7jpqNlDD/1Eh/8AUbuOar2UtMOuWU/9gVflxsoHFHkZB/AxFhnjorP+HpfmmPog8dNV/Ip++VVk6Y3Wdc4Kfy5PZHhYvRfvF9w6OkBO18bWSRFh9gktcyQO1TjiDdjxbHYdq7EKmOJOW1ZUD3oW4fA/wD+yroC24pbo2zj6iChkaQIQhWFAIQhAAhCEACEIQAIQhAAuV4zqfX0dKOh0bu57SuqXj8L4C+hqQM+TcflGt6JZK00NB1JM+cIBYDcSPFPMnwskpLtc4HYSnywFosudts9LapC0jyoHSLeVtiotVVtFsTL3rRykEaC1A4q+NDVvIcVpayYRnb8U1Rq6Sjx50cjOskBw/0FXyF85cA6kM0hSOOyVre2QOjHi8L6NC24P60cDWr+QyhCFoMQIQhAAhCEACEIQAIQhAAoayDXjez3mub8wI9VI94AJJAAxJOAAGZJXO6Q4fUkeDXOlI/lAEfMSB4pZNJckpN9Hz9PibuFiWxuO4kY+KfomEtS/CGNzpXlrdVpdIWhxyY55LRhtAsk6WvmjNzHcbdU3CxRqz0CbcB6pGNksAmptKRSC4Ba7oOBSAqMVGSFdFuPJfZO1RucpA5akLOX2RkbVA84qaV6UmkTxREmP6MrWxTQPJwbPTux/LMx3oV9IScLKJudXCP1tPkV8nVM1yL9P1TMNaRb2ngbLPcPC61xbguDlZsKyy5dUfUg4Z0JyqovmU7OE1IcqmL5wPNfMMGknjKR/ffzBTcWmpP5jv1Bp+ij80vRV4P+n003TEByniP62fVMR1LHZOaeog+S+Yo9Oyn+KM9bCPUrdmmic4o3bw6x8Wo8h+v2L4T9n08hfNkGmrYNY9m9hFv2m6cZwtlblUzM3Oklb4E2R5L+0L4cvZ9DouqIh4d1bRdtTIR06zXDxBTEfGrWsGErXfGxp8rKfKj9oXw8n0Xei6pym47p2kcpTRyDbqPdG7suHAnuVocHuEENZC2aEktOBBwc1wzY4bCFdDJGfRTkwTx8yQ1pOm5SGVmesx7fmaQqRbzQ4bQD35+ncr2VJ1VPyckjPde5vyvIHkkzInC6PJq4RJgcDszt97vEpBtAQbGy9HSbgxj343FsszcgDzXnvrNV1tTWtbAm3gFz8iafB18DlJcGsmjgc7JOfQzdj9VMurS7+EY7AtuVdbLDsVacjTsYpHSOGdjvGN1FKU3K/a5wGy20g55Lzqqa9/A+SZJsl/EWllSsj1I/FROatMUhHJilU3BDXreQJaF2CuXRmycSPRpjimJh0JKB2CZ1rqprkugwa4qVhURupy3C/wB9aVsto2D8M1s2tdbMqNpWCBZQRR6FPNcHAYDC1gccMSMTkk3TG5U8Ysxp26x7QB9Us8Y9aHRMYs1llwI+yrr4iaVzaCZ5ylqHub8LGRxH90blSE1gCvpPi60byGjKRhFjyTXut70ntuPaTdaMC5s5uufxUTpFUnCqDVq6gD3r/M0O87q21WvDyC1WT70bD3azfQK3KrRzsbpnF6UbeKQbmnuIK8DSBxvrC7rnA3sAS3s2rpKxnsO+Ejw/oubk5p7fM3WVrk7GlfxFmSG62Mp+yoyLrDlW6N+1mkxvmRbrUFY/Fura2q31U8mIWkUJO7ZldTYkkJiJx2+awYDtPknTD2nefQKeOEgZW6gB5pd9EKKPOjoQdh7VHLo4DZbvC9lsdv4vEoLRbnW7ij8jIeOL7PBEJb0kKeMJ6SLqPYlX9R7Mx35p99ivHt6MNGKmccEvrWP3ipWuxQ0SmEeK21VhgtfepGZ2UDWNvHsxjc4+IHokp3Yr0KhuzoDR5k+YXnSMxR9jR4RC2mdK5sbOfK5sTL+9I4Mb4uC+taeEMa1rRZrQGgbmiw8AF828XOjeX0rSNLbhjzK7dyTSWnseWL6WstmFcHF10rnXoyuF4xIrSQO6WyN+UsI/1Fd0uT4xILwRO92S3Y5rh52Vk+jFHsrivbdjxuPkuXm5i6yoF2uH3iFyJb7PUscjsaP7EXGy1BU0jFoxqqOpZq8YLVpFtqZcxLDNQ+imbo2DiMhZbcgTmVtG3rU7WjpKRsEyOOEbVl8fQFJayzrhRZHIk4m6jkiTUwHQoQ1SPz9ipgOKjEdsu7Z2HYnXNN1h1OnU/YrxpijJNnn4JyjbrPaEvJS7zu+nUptGuLXjWFt+wp7TEprscqn3c49JKQkTUjjYJKR2agu+iweImjD66okt/lQgA9BlfbxEZ7leiqviC0bq09XNYgyTNjG9kLMCP1SSDsVqLfjVRR5zUy3ZWC8LhrDrUcn5dV3c4XXupDTsGvTTN6Y3+DSR5JnyihdlQTbVybsNb72lddKPvrXKSsOJ3uHisUjr6Ptib2rACy8ZrXWVZ1TWU4JS/tkdXkmnKKhpS+aQE2a3VJJxsC0EdqPoz5B+lYzaH9YsfNNCQDDUBH5hY94SkDziLWUpvtx8VnY8Y+zaRjTYtu3cTcd6gkNtimc5u026ukKGRzbnE+SFY9IXcwnf94LRsR2qZ0w2C/Xc/RRmbeeyw+qemG5IkbHbFabfS60c77NytA8/2UqIrmMhwHWo5mgg4d5stgzdZRSnmjpc3wOsR3BNGJEpGHk2F87DySzwm6jNK1DDqkAXNjYDMm1gO8hMhpOkfQ3FVo/kdFUox9tplN9hlcXkfuXXJbR1IIoooxkxjWfK0D0TK6K6PLydtsFh7bix24LKwVIpS1REWOLTmwlh62ktPkuWmwLvid6Kw+F9PqVUosLGzx+oXPjdV3WsOs7rWPIqOton8hCYYqO6YO/NQEKo63ZjVTej6fCRwNibXBF76tgDe+zJKuNgntGTew9vQ70ChrgqkQ6jtpPkOyy1ebZ28/NSyYJaU9JHakUbJ3URSTk7VkO/utXhoGJ9PEpd+kWDmu1vhF/L6qxR9FTml2MFhO1SQxWxKSFdI7mssPzG3gL+a1fBI4+0+3wgDxNyp2+yN19IdmLekdn9Eq+tjaecCei6jGj4zzru6yT5qeONrea0BFRQfJ+l+zX/ABFx5rCfvfbyW8bZCWlzWgA9NzfVI9UGTf6LemN+wE+g9UWEVbpsxJmvW4HaN5bSFGzZyzHnbhFeXHcdQDtXkvGK73iXodevkkx/ChPVeVwaPBjkQVyROpntxyZdyysLK6B5wEIQgDguMemtJC/3mvYetpa5vg53cqtrue7efRXXw9pNekLhnG5rx1c0+DiqU0hg9w+8lmyo6ehfyEpQoi1SvULlmO0auyWtLpBzeUZyJLdb2XtIuTYXaWnPr81iQoim9kd6ZOimSuuapmHSynJmqOkn0H1UYoXHnSW6bYHsIxHepXTElZDwotoXan2L/wCFRg3PtHpP1KmdG0ZNC2e/BRhyOX2SlFcJGQ/BZ1cFo0IBsigIDmVlpRI/FaOkttTFdhI7G1kzTmzXHpsk2BxOR7cP6ppowtt+qiXAY/7WzLcVcPEhozUpqiYjGWUMB6WQggfvfKqnoIA+WKK4DpZI4hjj7b2t1gNtgbr6U0LoWKlhbDC3VY29gSSbuJLiScSSSSrcCt7jJrsvx2DyysWWVrOQCEIQArpOk5WGSP32Ob2kWHivnzSXP3n6HAr6MKofh1RclWytGXKFw6ntLu65VGbqzfoX/JRzrwoCpZEu5yyHdszK0WS8V9VvUtpZMFpE7Abwmopb5JFs1YEg2Y9WPksXd0W+I28B9UME0ErVG5tgsveAQHPxOQGBJ6AMSexdFovi/r6ixjo3MHv1H4Yw3O9v9tlKTfQkpRjy3RzQffLH4RfxWxaerrOXYPqrU0fxJvd/vFZZvuU7LO3XleSOzU7V2GiOLXR1PYtpmvcMdaYmV17Ww1727FYsTfZknrMceuSgdG6KlqXasEUk5Bt+C06gP5pOa3tK7HRXE3XSC7+Spgbc68j992MIFx8SvOOMNAAAAGAAFgOoLaytWJLsyT1k30qK60PxJ0cdjPJLUOwwJ5KO46I2Y2PQ5zk+3ig0dyrn6kmqSDyXKOEYI6AMbZDVJthgAu2ssqzZH0Z/zZPZ5+jNA09MLQQRxDL2Ghp7xiV6CEJitu+wQhCCAQhCABVFxv02pVwPt/mxnHfE4A+ErVbq4bjZ0SZaRkgF3QyB2WbXgxuB3Xc0n4VXlVxZp0s9uVNlMzg3S9k5JCABrvAJwAwvfoBOfcvZ0XwFrJx+HSyAEGz5/wAJt9l2u9q2/VWBTT65O7LKo8vg5qnopJyWwRvmcMxE10mrfLWLRYZbbJnRmhJZSGR0sssgAa60b7McP4XF1ms6nEL6T0bSclDHHgNRjW4ZXa0Apmy2fhTXZynrnbaiUjo3ihr5bGR0VOLDB15HC+Y1GEAEfEuu0PxMUkdjNJJUOwvciOO+5jMbbnOcrCQnWOKM89Vkl90efozQNPTC0EEcQ/I0A9+afWUKwztt9mCgLKEEAhCEACEIQAIQhAAhCEACEIQAKCspGSsfG8azXgtcDtBFiEIQAvo7QlPAPwoY497WgH5s09ZCEqSS4JbvsLIQhMQZQhCABCEIAEIQgAQhCABCEIAEIQgAQhCAP//Z"/>
          <p:cNvSpPr>
            <a:spLocks noChangeAspect="1" noChangeArrowheads="1"/>
          </p:cNvSpPr>
          <p:nvPr/>
        </p:nvSpPr>
        <p:spPr bwMode="auto">
          <a:xfrm>
            <a:off x="0" y="-744538"/>
            <a:ext cx="14859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hISERIUExEUFBUWFxQUFRUSFhQVFBUUFBQVFBQUFRQXHCYeFxkjGRQUHy8gIycpLCwsFR4xNjAqNSYrLCkBCQoKDgwOGg8PGiwcHB4pLCkpKSkqLCkpLCksKS0pLCkpKSkpLCkpKSkpLCkpKSwpKSwpKSksKSksKSksLCwsKf/AABEIALQAsAMBIgACEQEDEQH/xAAcAAACAgMBAQAAAAAAAAAAAAAABAMHAQIGBQj/xABEEAABAwICBAsGBAQDCQAAAAABAAIDBBEhMQUSQWEGBxMyUXGBkaGxwSJScpLR8CNigqJCU+HxFTOyFzRUVZTCw9Ti/8QAGgEAAgMBAQAAAAAAAAAAAAAAAAIBAwQFBv/EACURAAICAQQCAgIDAAAAAAAAAAABAhEDBBIhMRRRIkEToSMyYf/aAAwDAQACEQMRAD8AvFIac0vHSwSTykhkbS42xJtkAOk5J9cNxwgmgAGRlZrDpFnW/dqnsSydKx4R3SSZ57OOZhvqUNQ62dnQ4ddnFQP47RsoX/qmYPJpVY6A0i6I62es3VcMsCvSq3hxvZYHnmjr+Hj9fs7R3HfLs0cztq7eUBR/ttl/5fH21bv/AF1XT48clq5yjyJjrQY2WI7jpqNlDD/1Eh/8AUbuOar2UtMOuWU/9gVflxsoHFHkZB/AxFhnjorP+HpfmmPog8dNV/Ip++VVk6Y3Wdc4Kfy5PZHhYvRfvF9w6OkBO18bWSRFh9gktcyQO1TjiDdjxbHYdq7EKmOJOW1ZUD3oW4fA/wD+yroC24pbo2zj6iChkaQIQhWFAIQhAAhCEACEIQAIQhAAuV4zqfX0dKOh0bu57SuqXj8L4C+hqQM+TcflGt6JZK00NB1JM+cIBYDcSPFPMnwskpLtc4HYSnywFosudts9LapC0jyoHSLeVtiotVVtFsTL3rRykEaC1A4q+NDVvIcVpayYRnb8U1Rq6Sjx50cjOskBw/0FXyF85cA6kM0hSOOyVre2QOjHi8L6NC24P60cDWr+QyhCFoMQIQhAAhCEACEIQAIQhAAoayDXjez3mub8wI9VI94AJJAAxJOAAGZJXO6Q4fUkeDXOlI/lAEfMSB4pZNJckpN9Hz9PibuFiWxuO4kY+KfomEtS/CGNzpXlrdVpdIWhxyY55LRhtAsk6WvmjNzHcbdU3CxRqz0CbcB6pGNksAmptKRSC4Ba7oOBSAqMVGSFdFuPJfZO1RucpA5akLOX2RkbVA84qaV6UmkTxREmP6MrWxTQPJwbPTux/LMx3oV9IScLKJudXCP1tPkV8nVM1yL9P1TMNaRb2ngbLPcPC61xbguDlZsKyy5dUfUg4Z0JyqovmU7OE1IcqmL5wPNfMMGknjKR/ffzBTcWmpP5jv1Bp+ij80vRV4P+n003TEByniP62fVMR1LHZOaeog+S+Yo9Oyn+KM9bCPUrdmmic4o3bw6x8Wo8h+v2L4T9n08hfNkGmrYNY9m9hFv2m6cZwtlblUzM3Oklb4E2R5L+0L4cvZ9DouqIh4d1bRdtTIR06zXDxBTEfGrWsGErXfGxp8rKfKj9oXw8n0Xei6pym47p2kcpTRyDbqPdG7suHAnuVocHuEENZC2aEktOBBwc1wzY4bCFdDJGfRTkwTx8yQ1pOm5SGVmesx7fmaQqRbzQ4bQD35+ncr2VJ1VPyckjPde5vyvIHkkzInC6PJq4RJgcDszt97vEpBtAQbGy9HSbgxj343FsszcgDzXnvrNV1tTWtbAm3gFz8iafB18DlJcGsmjgc7JOfQzdj9VMurS7+EY7AtuVdbLDsVacjTsYpHSOGdjvGN1FKU3K/a5wGy20g55Lzqqa9/A+SZJsl/EWllSsj1I/FROatMUhHJilU3BDXreQJaF2CuXRmycSPRpjimJh0JKB2CZ1rqprkugwa4qVhURupy3C/wB9aVsto2D8M1s2tdbMqNpWCBZQRR6FPNcHAYDC1gccMSMTkk3TG5U8Ysxp26x7QB9Us8Y9aHRMYs1llwI+yrr4iaVzaCZ5ylqHub8LGRxH90blSE1gCvpPi60byGjKRhFjyTXut70ntuPaTdaMC5s5uufxUTpFUnCqDVq6gD3r/M0O87q21WvDyC1WT70bD3azfQK3KrRzsbpnF6UbeKQbmnuIK8DSBxvrC7rnA3sAS3s2rpKxnsO+Ejw/oubk5p7fM3WVrk7GlfxFmSG62Mp+yoyLrDlW6N+1mkxvmRbrUFY/Fura2q31U8mIWkUJO7ZldTYkkJiJx2+awYDtPknTD2nefQKeOEgZW6gB5pd9EKKPOjoQdh7VHLo4DZbvC9lsdv4vEoLRbnW7ij8jIeOL7PBEJb0kKeMJ6SLqPYlX9R7Mx35p99ivHt6MNGKmccEvrWP3ipWuxQ0SmEeK21VhgtfepGZ2UDWNvHsxjc4+IHokp3Yr0KhuzoDR5k+YXnSMxR9jR4RC2mdK5sbOfK5sTL+9I4Mb4uC+taeEMa1rRZrQGgbmiw8AF828XOjeX0rSNLbhjzK7dyTSWnseWL6WstmFcHF10rnXoyuF4xIrSQO6WyN+UsI/1Fd0uT4xILwRO92S3Y5rh52Vk+jFHsrivbdjxuPkuXm5i6yoF2uH3iFyJb7PUscjsaP7EXGy1BU0jFoxqqOpZq8YLVpFtqZcxLDNQ+imbo2DiMhZbcgTmVtG3rU7WjpKRsEyOOEbVl8fQFJayzrhRZHIk4m6jkiTUwHQoQ1SPz9ipgOKjEdsu7Z2HYnXNN1h1OnU/YrxpijJNnn4JyjbrPaEvJS7zu+nUptGuLXjWFt+wp7TEprscqn3c49JKQkTUjjYJKR2agu+iweImjD66okt/lQgA9BlfbxEZ7leiqviC0bq09XNYgyTNjG9kLMCP1SSDsVqLfjVRR5zUy3ZWC8LhrDrUcn5dV3c4XXupDTsGvTTN6Y3+DSR5JnyihdlQTbVybsNb72lddKPvrXKSsOJ3uHisUjr6Ptib2rACy8ZrXWVZ1TWU4JS/tkdXkmnKKhpS+aQE2a3VJJxsC0EdqPoz5B+lYzaH9YsfNNCQDDUBH5hY94SkDziLWUpvtx8VnY8Y+zaRjTYtu3cTcd6gkNtimc5u026ukKGRzbnE+SFY9IXcwnf94LRsR2qZ0w2C/Xc/RRmbeeyw+qemG5IkbHbFabfS60c77NytA8/2UqIrmMhwHWo5mgg4d5stgzdZRSnmjpc3wOsR3BNGJEpGHk2F87DySzwm6jNK1DDqkAXNjYDMm1gO8hMhpOkfQ3FVo/kdFUox9tplN9hlcXkfuXXJbR1IIoooxkxjWfK0D0TK6K6PLydtsFh7bix24LKwVIpS1REWOLTmwlh62ktPkuWmwLvid6Kw+F9PqVUosLGzx+oXPjdV3WsOs7rWPIqOton8hCYYqO6YO/NQEKo63ZjVTej6fCRwNibXBF76tgDe+zJKuNgntGTew9vQ70ChrgqkQ6jtpPkOyy1ebZ28/NSyYJaU9JHakUbJ3URSTk7VkO/utXhoGJ9PEpd+kWDmu1vhF/L6qxR9FTml2MFhO1SQxWxKSFdI7mssPzG3gL+a1fBI4+0+3wgDxNyp2+yN19IdmLekdn9Eq+tjaecCei6jGj4zzru6yT5qeONrea0BFRQfJ+l+zX/ABFx5rCfvfbyW8bZCWlzWgA9NzfVI9UGTf6LemN+wE+g9UWEVbpsxJmvW4HaN5bSFGzZyzHnbhFeXHcdQDtXkvGK73iXodevkkx/ChPVeVwaPBjkQVyROpntxyZdyysLK6B5wEIQgDguMemtJC/3mvYetpa5vg53cqtrue7efRXXw9pNekLhnG5rx1c0+DiqU0hg9w+8lmyo6ehfyEpQoi1SvULlmO0auyWtLpBzeUZyJLdb2XtIuTYXaWnPr81iQoim9kd6ZOimSuuapmHSynJmqOkn0H1UYoXHnSW6bYHsIxHepXTElZDwotoXan2L/wCFRg3PtHpP1KmdG0ZNC2e/BRhyOX2SlFcJGQ/BZ1cFo0IBsigIDmVlpRI/FaOkttTFdhI7G1kzTmzXHpsk2BxOR7cP6ppowtt+qiXAY/7WzLcVcPEhozUpqiYjGWUMB6WQggfvfKqnoIA+WKK4DpZI4hjj7b2t1gNtgbr6U0LoWKlhbDC3VY29gSSbuJLiScSSSSrcCt7jJrsvx2DyysWWVrOQCEIQArpOk5WGSP32Ob2kWHivnzSXP3n6HAr6MKofh1RclWytGXKFw6ntLu65VGbqzfoX/JRzrwoCpZEu5yyHdszK0WS8V9VvUtpZMFpE7Abwmopb5JFs1YEg2Y9WPksXd0W+I28B9UME0ErVG5tgsveAQHPxOQGBJ6AMSexdFovi/r6ixjo3MHv1H4Yw3O9v9tlKTfQkpRjy3RzQffLH4RfxWxaerrOXYPqrU0fxJvd/vFZZvuU7LO3XleSOzU7V2GiOLXR1PYtpmvcMdaYmV17Ww1727FYsTfZknrMceuSgdG6KlqXasEUk5Bt+C06gP5pOa3tK7HRXE3XSC7+Spgbc68j992MIFx8SvOOMNAAAAGAAFgOoLaytWJLsyT1k30qK60PxJ0cdjPJLUOwwJ5KO46I2Y2PQ5zk+3ig0dyrn6kmqSDyXKOEYI6AMbZDVJthgAu2ssqzZH0Z/zZPZ5+jNA09MLQQRxDL2Ghp7xiV6CEJitu+wQhCCAQhCABVFxv02pVwPt/mxnHfE4A+ErVbq4bjZ0SZaRkgF3QyB2WbXgxuB3Xc0n4VXlVxZp0s9uVNlMzg3S9k5JCABrvAJwAwvfoBOfcvZ0XwFrJx+HSyAEGz5/wAJt9l2u9q2/VWBTT65O7LKo8vg5qnopJyWwRvmcMxE10mrfLWLRYZbbJnRmhJZSGR0sssgAa60b7McP4XF1ms6nEL6T0bSclDHHgNRjW4ZXa0Apmy2fhTXZynrnbaiUjo3ihr5bGR0VOLDB15HC+Y1GEAEfEuu0PxMUkdjNJJUOwvciOO+5jMbbnOcrCQnWOKM89Vkl90efozQNPTC0EEcQ/I0A9+afWUKwztt9mCgLKEEAhCEACEIQAIQhAAhCEACEIQAKCspGSsfG8azXgtcDtBFiEIQAvo7QlPAPwoY497WgH5s09ZCEqSS4JbvsLIQhMQZQhCABCEIAEIQgAQhCABCEIAEIQgAQhCAP//Z"/>
          <p:cNvSpPr>
            <a:spLocks noChangeAspect="1" noChangeArrowheads="1"/>
          </p:cNvSpPr>
          <p:nvPr/>
        </p:nvSpPr>
        <p:spPr bwMode="auto">
          <a:xfrm>
            <a:off x="152400" y="-592138"/>
            <a:ext cx="14859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http://2.bp.blogspot.com/-oNCNqBfU-VQ/TWP4VMwPkfI/AAAAAAAAA_4/zcDeXt9WO64/s1600/chai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133600"/>
            <a:ext cx="2493064"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upload.wikimedia.org/wikipedia/commons/thumb/2/2c/Art_deco_club_chair.jpg/220px-Art_deco_club_chai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754" y="2438400"/>
            <a:ext cx="3058146" cy="31276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wisteria.com/images/w407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4798" y="2995545"/>
            <a:ext cx="2719455" cy="271945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instablogsimages.com/images/2008/05/30/surf-chair_3yNGT_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3275444"/>
            <a:ext cx="3851669" cy="266815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t2.gstatic.com/images?q=tbn:ANd9GcQ0o__0-BOvxr7vGxYONTHaGHd_8_ggoCjWbBlQzGeZ1IPIDQyW8d_5t5X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8496" y="2111726"/>
            <a:ext cx="3670104" cy="468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5166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7234" name="Rectangle 2"/>
          <p:cNvSpPr>
            <a:spLocks noGrp="1" noChangeArrowheads="1"/>
          </p:cNvSpPr>
          <p:nvPr>
            <p:ph type="title"/>
          </p:nvPr>
        </p:nvSpPr>
        <p:spPr>
          <a:xfrm>
            <a:off x="671513" y="276225"/>
            <a:ext cx="7772400" cy="866775"/>
          </a:xfrm>
        </p:spPr>
        <p:txBody>
          <a:bodyPr/>
          <a:lstStyle/>
          <a:p>
            <a:r>
              <a:rPr lang="en-US" sz="4000" dirty="0">
                <a:latin typeface="Berlin Sans FB" pitchFamily="34" charset="0"/>
              </a:rPr>
              <a:t>Development of Concepts</a:t>
            </a:r>
          </a:p>
        </p:txBody>
      </p:sp>
      <p:sp>
        <p:nvSpPr>
          <p:cNvPr id="1247235" name="Rectangle 3"/>
          <p:cNvSpPr>
            <a:spLocks noChangeArrowheads="1"/>
          </p:cNvSpPr>
          <p:nvPr/>
        </p:nvSpPr>
        <p:spPr bwMode="auto">
          <a:xfrm>
            <a:off x="152400" y="1143000"/>
            <a:ext cx="8763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 typeface="Wingdings" pitchFamily="2" charset="2"/>
              <a:buNone/>
            </a:pPr>
            <a:r>
              <a:rPr lang="en-US" altLang="en-US" sz="2800" dirty="0">
                <a:latin typeface="Berlin Sans FB" pitchFamily="34" charset="0"/>
              </a:rPr>
              <a:t>We form some concepts by definitions, e.g., triangle has three side. </a:t>
            </a:r>
            <a:endParaRPr lang="en-US" altLang="en-US" sz="2800" dirty="0" smtClean="0">
              <a:latin typeface="Berlin Sans FB" pitchFamily="34" charset="0"/>
            </a:endParaRPr>
          </a:p>
          <a:p>
            <a:pPr algn="ctr">
              <a:spcBef>
                <a:spcPct val="20000"/>
              </a:spcBef>
              <a:buFont typeface="Wingdings" pitchFamily="2" charset="2"/>
              <a:buNone/>
            </a:pPr>
            <a:r>
              <a:rPr lang="en-US" altLang="en-US" sz="2800" dirty="0" smtClean="0">
                <a:latin typeface="Berlin Sans FB" pitchFamily="34" charset="0"/>
              </a:rPr>
              <a:t>But </a:t>
            </a:r>
            <a:r>
              <a:rPr lang="en-US" altLang="en-US" sz="2800" dirty="0">
                <a:latin typeface="Berlin Sans FB" pitchFamily="34" charset="0"/>
              </a:rPr>
              <a:t>mostly we form concepts by a mental image or a best example (</a:t>
            </a:r>
            <a:r>
              <a:rPr lang="en-US" altLang="en-US" sz="2800" dirty="0">
                <a:solidFill>
                  <a:srgbClr val="FFFF00"/>
                </a:solidFill>
                <a:latin typeface="Berlin Sans FB" pitchFamily="34" charset="0"/>
              </a:rPr>
              <a:t>prototype</a:t>
            </a:r>
            <a:r>
              <a:rPr lang="en-US" altLang="en-US" sz="2800" dirty="0">
                <a:latin typeface="Berlin Sans FB" pitchFamily="34" charset="0"/>
              </a:rPr>
              <a:t>), e.g., robin is a prototype of a bird but penguin is not.</a:t>
            </a:r>
          </a:p>
        </p:txBody>
      </p:sp>
      <p:pic>
        <p:nvPicPr>
          <p:cNvPr id="1247236" name="Picture 4" descr="12673_MyersPsy8E_10UN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3733800"/>
            <a:ext cx="3857625" cy="2514600"/>
          </a:xfrm>
          <a:prstGeom prst="rect">
            <a:avLst/>
          </a:prstGeom>
          <a:noFill/>
          <a:extLst>
            <a:ext uri="{909E8E84-426E-40DD-AFC4-6F175D3DCCD1}">
              <a14:hiddenFill xmlns:a14="http://schemas.microsoft.com/office/drawing/2010/main">
                <a:solidFill>
                  <a:srgbClr val="FFFFFF"/>
                </a:solidFill>
              </a14:hiddenFill>
            </a:ext>
          </a:extLst>
        </p:spPr>
      </p:pic>
      <p:sp>
        <p:nvSpPr>
          <p:cNvPr id="1247237" name="AutoShape 5"/>
          <p:cNvSpPr>
            <a:spLocks noChangeAspect="1" noChangeArrowheads="1"/>
          </p:cNvSpPr>
          <p:nvPr/>
        </p:nvSpPr>
        <p:spPr bwMode="auto">
          <a:xfrm>
            <a:off x="838200" y="4346575"/>
            <a:ext cx="2230438" cy="1825625"/>
          </a:xfrm>
          <a:prstGeom prst="triangle">
            <a:avLst>
              <a:gd name="adj" fmla="val 50000"/>
            </a:avLst>
          </a:prstGeom>
          <a:solidFill>
            <a:schemeClr val="hlink"/>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Berlin Sans FB" pitchFamily="34" charset="0"/>
            </a:endParaRPr>
          </a:p>
        </p:txBody>
      </p:sp>
      <p:sp>
        <p:nvSpPr>
          <p:cNvPr id="1247238" name="Text Box 6"/>
          <p:cNvSpPr txBox="1">
            <a:spLocks noChangeArrowheads="1"/>
          </p:cNvSpPr>
          <p:nvPr/>
        </p:nvSpPr>
        <p:spPr bwMode="auto">
          <a:xfrm>
            <a:off x="715963" y="6172200"/>
            <a:ext cx="228940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latin typeface="Berlin Sans FB" pitchFamily="34" charset="0"/>
              </a:rPr>
              <a:t>Triangle (definition)</a:t>
            </a:r>
          </a:p>
        </p:txBody>
      </p:sp>
      <p:sp>
        <p:nvSpPr>
          <p:cNvPr id="1247239" name="Text Box 7"/>
          <p:cNvSpPr txBox="1">
            <a:spLocks noChangeArrowheads="1"/>
          </p:cNvSpPr>
          <p:nvPr/>
        </p:nvSpPr>
        <p:spPr bwMode="auto">
          <a:xfrm>
            <a:off x="4843463" y="6237288"/>
            <a:ext cx="2432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latin typeface="Berlin Sans FB" pitchFamily="34" charset="0"/>
              </a:rPr>
              <a:t>Bird (mental image)</a:t>
            </a:r>
          </a:p>
        </p:txBody>
      </p:sp>
      <p:sp>
        <p:nvSpPr>
          <p:cNvPr id="1247240" name="Text Box 8"/>
          <p:cNvSpPr txBox="1">
            <a:spLocks noChangeArrowheads="1"/>
          </p:cNvSpPr>
          <p:nvPr/>
        </p:nvSpPr>
        <p:spPr bwMode="auto">
          <a:xfrm rot="5400000">
            <a:off x="5175250" y="5340350"/>
            <a:ext cx="16287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a:latin typeface="Times New Roman" pitchFamily="18" charset="0"/>
              </a:rPr>
              <a:t>Daniel J. Cox/ Getty Images</a:t>
            </a:r>
          </a:p>
        </p:txBody>
      </p:sp>
      <p:sp>
        <p:nvSpPr>
          <p:cNvPr id="1247241" name="Text Box 9"/>
          <p:cNvSpPr txBox="1">
            <a:spLocks noChangeArrowheads="1"/>
          </p:cNvSpPr>
          <p:nvPr/>
        </p:nvSpPr>
        <p:spPr bwMode="auto">
          <a:xfrm rot="5400000">
            <a:off x="7035006" y="5156994"/>
            <a:ext cx="20240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a:latin typeface="Times New Roman" pitchFamily="18" charset="0"/>
              </a:rPr>
              <a:t>J. Messerschmidt/ The Picture Cube</a:t>
            </a:r>
          </a:p>
        </p:txBody>
      </p:sp>
    </p:spTree>
    <p:extLst>
      <p:ext uri="{BB962C8B-B14F-4D97-AF65-F5344CB8AC3E}">
        <p14:creationId xmlns:p14="http://schemas.microsoft.com/office/powerpoint/2010/main" val="203427385"/>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Different types of categories</a:t>
            </a:r>
            <a:endParaRPr lang="en-US" dirty="0"/>
          </a:p>
        </p:txBody>
      </p:sp>
      <p:sp>
        <p:nvSpPr>
          <p:cNvPr id="7" name="Content Placeholder 6"/>
          <p:cNvSpPr>
            <a:spLocks noGrp="1"/>
          </p:cNvSpPr>
          <p:nvPr>
            <p:ph idx="1"/>
          </p:nvPr>
        </p:nvSpPr>
        <p:spPr/>
        <p:txBody>
          <a:bodyPr/>
          <a:lstStyle/>
          <a:p>
            <a:r>
              <a:rPr lang="en-US" dirty="0" smtClean="0"/>
              <a:t>SUPERORDINATE CATEGORY</a:t>
            </a:r>
          </a:p>
          <a:p>
            <a:pPr lvl="1"/>
            <a:r>
              <a:rPr lang="en-US" dirty="0" smtClean="0"/>
              <a:t>Basic Category</a:t>
            </a:r>
          </a:p>
          <a:p>
            <a:pPr lvl="2"/>
            <a:r>
              <a:rPr lang="en-US" dirty="0"/>
              <a:t>s</a:t>
            </a:r>
            <a:r>
              <a:rPr lang="en-US" dirty="0" smtClean="0"/>
              <a:t>ubordinate category</a:t>
            </a:r>
          </a:p>
          <a:p>
            <a:pPr marL="0" indent="0">
              <a:buNone/>
            </a:pPr>
            <a:endParaRPr lang="en-US" dirty="0" smtClean="0"/>
          </a:p>
          <a:p>
            <a:pPr marL="0" indent="0">
              <a:buNone/>
            </a:pPr>
            <a:r>
              <a:rPr lang="en-US" dirty="0" smtClean="0"/>
              <a:t>For example:</a:t>
            </a:r>
            <a:endParaRPr lang="en-US" dirty="0"/>
          </a:p>
          <a:p>
            <a:r>
              <a:rPr lang="en-US" dirty="0"/>
              <a:t>MUSICAL INSTRUMENTS</a:t>
            </a:r>
          </a:p>
          <a:p>
            <a:pPr lvl="1"/>
            <a:r>
              <a:rPr lang="en-US" dirty="0"/>
              <a:t>Guitars</a:t>
            </a:r>
          </a:p>
          <a:p>
            <a:pPr lvl="2"/>
            <a:r>
              <a:rPr lang="en-US" dirty="0"/>
              <a:t>electric guitars </a:t>
            </a:r>
          </a:p>
          <a:p>
            <a:pPr lvl="2"/>
            <a:endParaRPr lang="en-US" dirty="0" smtClean="0"/>
          </a:p>
          <a:p>
            <a:pPr lvl="2"/>
            <a:endParaRPr lang="en-US" dirty="0"/>
          </a:p>
          <a:p>
            <a:pPr lvl="2"/>
            <a:endParaRPr lang="en-US" dirty="0"/>
          </a:p>
        </p:txBody>
      </p:sp>
    </p:spTree>
    <p:extLst>
      <p:ext uri="{BB962C8B-B14F-4D97-AF65-F5344CB8AC3E}">
        <p14:creationId xmlns:p14="http://schemas.microsoft.com/office/powerpoint/2010/main" val="401227148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5186" name="Rectangle 2"/>
          <p:cNvSpPr>
            <a:spLocks noGrp="1" noChangeArrowheads="1"/>
          </p:cNvSpPr>
          <p:nvPr>
            <p:ph type="title"/>
          </p:nvPr>
        </p:nvSpPr>
        <p:spPr>
          <a:xfrm>
            <a:off x="685800" y="29029"/>
            <a:ext cx="7772400" cy="714375"/>
          </a:xfrm>
        </p:spPr>
        <p:txBody>
          <a:bodyPr/>
          <a:lstStyle/>
          <a:p>
            <a:r>
              <a:rPr lang="en-US" sz="4000" dirty="0">
                <a:latin typeface="Berlin Sans FB" pitchFamily="34" charset="0"/>
              </a:rPr>
              <a:t>Category Hierarchies</a:t>
            </a:r>
          </a:p>
        </p:txBody>
      </p:sp>
      <p:sp>
        <p:nvSpPr>
          <p:cNvPr id="1245187" name="Rectangle 3"/>
          <p:cNvSpPr>
            <a:spLocks noGrp="1" noChangeArrowheads="1"/>
          </p:cNvSpPr>
          <p:nvPr>
            <p:ph type="body" sz="half" idx="1"/>
          </p:nvPr>
        </p:nvSpPr>
        <p:spPr>
          <a:xfrm>
            <a:off x="609600" y="762000"/>
            <a:ext cx="8001000" cy="609600"/>
          </a:xfrm>
        </p:spPr>
        <p:txBody>
          <a:bodyPr/>
          <a:lstStyle/>
          <a:p>
            <a:pPr marL="0" indent="0" algn="ctr">
              <a:buFont typeface="Wingdings" pitchFamily="2" charset="2"/>
              <a:buNone/>
            </a:pPr>
            <a:r>
              <a:rPr lang="en-US" altLang="en-US" sz="2800" dirty="0">
                <a:latin typeface="Berlin Sans FB" pitchFamily="34" charset="0"/>
              </a:rPr>
              <a:t>We organize concepts into category hierarchies.</a:t>
            </a:r>
          </a:p>
        </p:txBody>
      </p:sp>
      <p:pic>
        <p:nvPicPr>
          <p:cNvPr id="1245188" name="Picture 4" descr="12673_MyersPsy8e_fi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7200" y="1600200"/>
            <a:ext cx="8074617" cy="51312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59787879"/>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29343</TotalTime>
  <Words>13467</Words>
  <Application>Microsoft Office PowerPoint</Application>
  <PresentationFormat>On-screen Show (4:3)</PresentationFormat>
  <Paragraphs>1837</Paragraphs>
  <Slides>303</Slides>
  <Notes>147</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303</vt:i4>
      </vt:variant>
    </vt:vector>
  </HeadingPairs>
  <TitlesOfParts>
    <vt:vector size="316" baseType="lpstr">
      <vt:lpstr>Arial</vt:lpstr>
      <vt:lpstr>Berlin Sans FB</vt:lpstr>
      <vt:lpstr>Book Antiqua</vt:lpstr>
      <vt:lpstr>Lucida Sans</vt:lpstr>
      <vt:lpstr>Palatino Linotype</vt:lpstr>
      <vt:lpstr>Times</vt:lpstr>
      <vt:lpstr>Times New Roman</vt:lpstr>
      <vt:lpstr>Wingdings</vt:lpstr>
      <vt:lpstr>Wingdings 2</vt:lpstr>
      <vt:lpstr>Wingdings 3</vt:lpstr>
      <vt:lpstr>ヒラギノ角ゴ Pro W3</vt:lpstr>
      <vt:lpstr>Apex</vt:lpstr>
      <vt:lpstr>Chart</vt:lpstr>
      <vt:lpstr>Classical Conditioning  </vt:lpstr>
      <vt:lpstr>How Do We Learn?</vt:lpstr>
      <vt:lpstr>Stimulus-Response Relationship</vt:lpstr>
      <vt:lpstr>Stimulus-Response Relationship</vt:lpstr>
      <vt:lpstr>Response-Consequence Learning</vt:lpstr>
      <vt:lpstr>Water Gun Activity</vt:lpstr>
      <vt:lpstr>Classical Conditioning</vt:lpstr>
      <vt:lpstr>Pavlov’s Experiment</vt:lpstr>
      <vt:lpstr>Pavlov’s Experiment</vt:lpstr>
      <vt:lpstr>Pavlov’s Experiment</vt:lpstr>
      <vt:lpstr>THE FORMULA</vt:lpstr>
      <vt:lpstr>A BMW commercial has lots of pretty people in it.  People who watch the commercial find the people pleasing to look at.  With repeated viewing, they begin to associate the car with the pleasant feeling. </vt:lpstr>
      <vt:lpstr>You get in a car accident and hurt your neck.  Now you find you are afraid to get in a car. </vt:lpstr>
      <vt:lpstr>You go to a fancy restaurant and decide to try an appetizer you’ve never tried before – escargot.  After dinner, you go to a concert and get violently ill (from a stomach virus that’s been going around).  From then on, you can’t even look at snails without feeling sick.  </vt:lpstr>
      <vt:lpstr>You are cruising on 270 at 75 mph when you see flashing police lights behind you. You pull over and the policeman gives you a ticket.  You get in insane amounts of trouble from your parents.  The next time you see flashing police lights, your heart rate speeds up. </vt:lpstr>
      <vt:lpstr>Acquisition</vt:lpstr>
      <vt:lpstr>Acquisition</vt:lpstr>
      <vt:lpstr>Extinction</vt:lpstr>
      <vt:lpstr>Extinction</vt:lpstr>
      <vt:lpstr>Spontaneous Recovery</vt:lpstr>
      <vt:lpstr>Spontaneous Recovery</vt:lpstr>
      <vt:lpstr>Stimulus Generalization</vt:lpstr>
      <vt:lpstr>Stimulus Discrimination</vt:lpstr>
      <vt:lpstr>Extending Pavlov’s Understanding</vt:lpstr>
      <vt:lpstr>Cognitive Processes</vt:lpstr>
      <vt:lpstr>Biological Predispositions</vt:lpstr>
      <vt:lpstr>Biological Predispositions</vt:lpstr>
      <vt:lpstr>Pavlov’s Legacy</vt:lpstr>
      <vt:lpstr>Classically conditioning emotions (Watson and Raynor)</vt:lpstr>
      <vt:lpstr>Little Albert – Before Conditioning</vt:lpstr>
      <vt:lpstr>Little Albert – During Conditioning</vt:lpstr>
      <vt:lpstr>Little Albert – After Conditioning</vt:lpstr>
      <vt:lpstr>Little Albert - Generalization</vt:lpstr>
      <vt:lpstr>Applications of Classical Conditioning</vt:lpstr>
      <vt:lpstr>Applications of Classical Conditioning</vt:lpstr>
      <vt:lpstr>AP Info</vt:lpstr>
      <vt:lpstr>Operant Conditioning  </vt:lpstr>
      <vt:lpstr>Operant &amp; Classical Conditioning</vt:lpstr>
      <vt:lpstr>Operant Conditioning</vt:lpstr>
      <vt:lpstr>Operant Conditioning</vt:lpstr>
      <vt:lpstr>Operant Conditioning</vt:lpstr>
      <vt:lpstr>Operant Conditioning</vt:lpstr>
      <vt:lpstr>Operant Conditioning</vt:lpstr>
      <vt:lpstr>Skinner’s Experiments</vt:lpstr>
      <vt:lpstr>Operant Chamber</vt:lpstr>
      <vt:lpstr>Operant Chamber</vt:lpstr>
      <vt:lpstr>Shaping</vt:lpstr>
      <vt:lpstr>Reinforcement/Punishment</vt:lpstr>
      <vt:lpstr>The Premack Principle</vt:lpstr>
      <vt:lpstr>Positive Reinforcement</vt:lpstr>
      <vt:lpstr>Positive Reinforcement</vt:lpstr>
      <vt:lpstr>Negative Reinforcement</vt:lpstr>
      <vt:lpstr>Negative Reinforcement</vt:lpstr>
      <vt:lpstr>Types of Reinforcers</vt:lpstr>
      <vt:lpstr>Primary &amp; Secondary Reinforcers</vt:lpstr>
      <vt:lpstr>Immediate &amp; Delayed Reinforcers</vt:lpstr>
      <vt:lpstr>Reinforcement Schedules</vt:lpstr>
      <vt:lpstr>Ratio Schedules</vt:lpstr>
      <vt:lpstr>Interval Schedules</vt:lpstr>
      <vt:lpstr>Schedules of Reinforcement</vt:lpstr>
      <vt:lpstr>Punishment</vt:lpstr>
      <vt:lpstr>Punishment</vt:lpstr>
      <vt:lpstr>Impact of Punishment</vt:lpstr>
      <vt:lpstr>Effective Punishment?</vt:lpstr>
      <vt:lpstr>Alternatives to Punishment</vt:lpstr>
      <vt:lpstr>PowerPoint Presentation</vt:lpstr>
      <vt:lpstr>Motivation</vt:lpstr>
      <vt:lpstr>Cognition &amp; Operant Conditioning</vt:lpstr>
      <vt:lpstr>Latent Learning</vt:lpstr>
      <vt:lpstr>Skinner’s Legacy</vt:lpstr>
      <vt:lpstr>Applications of Operant Conditioning</vt:lpstr>
      <vt:lpstr>Applications of Operant Conditioning</vt:lpstr>
      <vt:lpstr>Applications of Operant Conditioning</vt:lpstr>
      <vt:lpstr>Applications of Operant Conditioning</vt:lpstr>
      <vt:lpstr>Operant vs. Classical Conditioning</vt:lpstr>
      <vt:lpstr>AP Info…</vt:lpstr>
      <vt:lpstr>Observational Learning   </vt:lpstr>
      <vt:lpstr>Mirror Neurons</vt:lpstr>
      <vt:lpstr>Imitation Onset</vt:lpstr>
      <vt:lpstr>Bandura's Experiments</vt:lpstr>
      <vt:lpstr>Bobo Doll Experiments</vt:lpstr>
      <vt:lpstr>Bobo Doll Experiments</vt:lpstr>
      <vt:lpstr>Vicarious Learning</vt:lpstr>
      <vt:lpstr>Modeling Requirements</vt:lpstr>
      <vt:lpstr>Antisocial/Prosocial Behavior</vt:lpstr>
      <vt:lpstr>Positive Observational Learning</vt:lpstr>
      <vt:lpstr>Applications of Observational Learning</vt:lpstr>
      <vt:lpstr>Modeling Violence</vt:lpstr>
      <vt:lpstr>Television and Observational Learning</vt:lpstr>
      <vt:lpstr>AP Info…</vt:lpstr>
      <vt:lpstr>Thinking  </vt:lpstr>
      <vt:lpstr>Thinking</vt:lpstr>
      <vt:lpstr>Components of Thinking Booklet</vt:lpstr>
      <vt:lpstr>Cognitive Psychologists</vt:lpstr>
      <vt:lpstr>Some famous cognitive scientists you will need to know:</vt:lpstr>
      <vt:lpstr>Concepts</vt:lpstr>
      <vt:lpstr>Development of Concepts</vt:lpstr>
      <vt:lpstr>Different types of categories</vt:lpstr>
      <vt:lpstr>Category Hierarchies</vt:lpstr>
      <vt:lpstr>How do Categories affect our Schemas (the way we see the world)?</vt:lpstr>
      <vt:lpstr>Problem Solving</vt:lpstr>
      <vt:lpstr>Algorithms</vt:lpstr>
      <vt:lpstr>For example, Lets say I want to buy some soft tortillas…</vt:lpstr>
      <vt:lpstr>Heuristics</vt:lpstr>
      <vt:lpstr>Heuristics</vt:lpstr>
      <vt:lpstr>Now, to find my tortillas</vt:lpstr>
      <vt:lpstr>Insight</vt:lpstr>
      <vt:lpstr>Insight</vt:lpstr>
      <vt:lpstr>Creativity</vt:lpstr>
      <vt:lpstr>Obstacles in Solving Problems</vt:lpstr>
      <vt:lpstr>Fixation</vt:lpstr>
      <vt:lpstr>The Matchstick Problem: Solution</vt:lpstr>
      <vt:lpstr>Can you connect the nine dots with 4 straights lines without taking your pencil off of your paper?</vt:lpstr>
      <vt:lpstr>Mental Set</vt:lpstr>
      <vt:lpstr>Candle-Mounting Problem</vt:lpstr>
      <vt:lpstr>Candle-Mounting Problem: Solution</vt:lpstr>
      <vt:lpstr>Functional Fixedness</vt:lpstr>
      <vt:lpstr>Functional Fixedness</vt:lpstr>
      <vt:lpstr>Making Decision &amp; Forming Judgments</vt:lpstr>
      <vt:lpstr>Using and Misusing Heuristics</vt:lpstr>
      <vt:lpstr>Representativeness Heuristic</vt:lpstr>
      <vt:lpstr>Availability Heuristic</vt:lpstr>
      <vt:lpstr>Overconfidence</vt:lpstr>
      <vt:lpstr>Exaggerated Fear</vt:lpstr>
      <vt:lpstr>Framing Decisions</vt:lpstr>
      <vt:lpstr>Belief Bias</vt:lpstr>
      <vt:lpstr>Belief Perseverance</vt:lpstr>
      <vt:lpstr>AP Info…</vt:lpstr>
      <vt:lpstr>More AP info…</vt:lpstr>
      <vt:lpstr>Language and Thought</vt:lpstr>
      <vt:lpstr>Language </vt:lpstr>
      <vt:lpstr>Language</vt:lpstr>
      <vt:lpstr>Language Structure</vt:lpstr>
      <vt:lpstr>Language Structure</vt:lpstr>
      <vt:lpstr>Structure of Language</vt:lpstr>
      <vt:lpstr>Grammar</vt:lpstr>
      <vt:lpstr>Semantics</vt:lpstr>
      <vt:lpstr>Syntax</vt:lpstr>
      <vt:lpstr>Grammar - Context</vt:lpstr>
      <vt:lpstr>Overgeneralization</vt:lpstr>
      <vt:lpstr>Overgeneralization</vt:lpstr>
      <vt:lpstr>Language Development</vt:lpstr>
      <vt:lpstr>When do we learn language?</vt:lpstr>
      <vt:lpstr>When do we learn language?</vt:lpstr>
      <vt:lpstr>When do we learn language?</vt:lpstr>
      <vt:lpstr>When do we learn language?</vt:lpstr>
      <vt:lpstr>When do we learn language?</vt:lpstr>
      <vt:lpstr>Theories of Language Development</vt:lpstr>
      <vt:lpstr>Theories of Language Development</vt:lpstr>
      <vt:lpstr>PowerPoint Presentation</vt:lpstr>
      <vt:lpstr>Theories of Language Development</vt:lpstr>
      <vt:lpstr>Genes, Brain &amp; Language</vt:lpstr>
      <vt:lpstr>Language &amp; Age</vt:lpstr>
      <vt:lpstr>Language &amp; Thinking</vt:lpstr>
      <vt:lpstr>Language influences Thinking</vt:lpstr>
      <vt:lpstr>Language influences Thinking</vt:lpstr>
      <vt:lpstr>Whorf observed…</vt:lpstr>
      <vt:lpstr>Thinking in Images</vt:lpstr>
      <vt:lpstr>Images and Brain</vt:lpstr>
      <vt:lpstr>Animals &amp; Language</vt:lpstr>
      <vt:lpstr>Do animals think?</vt:lpstr>
      <vt:lpstr>Insight</vt:lpstr>
      <vt:lpstr>Do Animals Exhibit Language?</vt:lpstr>
      <vt:lpstr>The Case of Apes</vt:lpstr>
      <vt:lpstr>Gestured Communication</vt:lpstr>
      <vt:lpstr>AP info…</vt:lpstr>
      <vt:lpstr>Introduction to Memory  </vt:lpstr>
      <vt:lpstr>Memory</vt:lpstr>
      <vt:lpstr>How does Memory fit in with what we have already studied?</vt:lpstr>
      <vt:lpstr>Stages of Memory</vt:lpstr>
      <vt:lpstr>Information Processing Model</vt:lpstr>
      <vt:lpstr>Problems with the Model</vt:lpstr>
      <vt:lpstr>Working Memory</vt:lpstr>
      <vt:lpstr>AP info…</vt:lpstr>
      <vt:lpstr>Encoding: Getting Info. in</vt:lpstr>
      <vt:lpstr>Encoding: Getting Information In</vt:lpstr>
      <vt:lpstr>Automatic Processing</vt:lpstr>
      <vt:lpstr>Effortful Processing</vt:lpstr>
      <vt:lpstr>Rehearsal</vt:lpstr>
      <vt:lpstr>Rehearsal</vt:lpstr>
      <vt:lpstr>Memory Effects</vt:lpstr>
      <vt:lpstr>Spacing Effect</vt:lpstr>
      <vt:lpstr>Serial Position Effect</vt:lpstr>
      <vt:lpstr>Ways We Encode</vt:lpstr>
      <vt:lpstr>Encoding “Meaning”</vt:lpstr>
      <vt:lpstr>Results</vt:lpstr>
      <vt:lpstr>Encoding Imagery</vt:lpstr>
      <vt:lpstr>Mnemonics</vt:lpstr>
      <vt:lpstr>1.  Method of Loci (Location method)</vt:lpstr>
      <vt:lpstr>PowerPoint Presentation</vt:lpstr>
      <vt:lpstr>2.  Link Method</vt:lpstr>
      <vt:lpstr>PowerPoint Presentation</vt:lpstr>
      <vt:lpstr>PowerPoint Presentation</vt:lpstr>
      <vt:lpstr>PowerPoint Presentation</vt:lpstr>
      <vt:lpstr>Organizing Information for Encoding</vt:lpstr>
      <vt:lpstr>Chunking</vt:lpstr>
      <vt:lpstr>Chunking</vt:lpstr>
      <vt:lpstr>Hierarchy</vt:lpstr>
      <vt:lpstr>Encoding Summarized in a Hierarchy</vt:lpstr>
      <vt:lpstr>PowerPoint Presentation</vt:lpstr>
      <vt:lpstr>AP info…</vt:lpstr>
      <vt:lpstr>Storage: Retaining Information  </vt:lpstr>
      <vt:lpstr>Take out a piece of paper and name as many presidents as you can</vt:lpstr>
      <vt:lpstr>Storage: Retaining Information</vt:lpstr>
      <vt:lpstr>Sensory Memory</vt:lpstr>
      <vt:lpstr>Types of Sensory Memory</vt:lpstr>
      <vt:lpstr>Sensory Memories</vt:lpstr>
      <vt:lpstr>Working Memory</vt:lpstr>
      <vt:lpstr>Listen to these numbers  </vt:lpstr>
      <vt:lpstr>Working Memory</vt:lpstr>
      <vt:lpstr>Chunking</vt:lpstr>
      <vt:lpstr>Working Memory Duration</vt:lpstr>
      <vt:lpstr>Long-Term Memory</vt:lpstr>
      <vt:lpstr>Long-Term Memory</vt:lpstr>
      <vt:lpstr>Memory Feats</vt:lpstr>
      <vt:lpstr>Synaptic Changes</vt:lpstr>
      <vt:lpstr>Stress Hormones &amp; Memory</vt:lpstr>
      <vt:lpstr>Flashbulb Memory</vt:lpstr>
      <vt:lpstr>Storing Retrospective Memories</vt:lpstr>
      <vt:lpstr>Explicit Memory</vt:lpstr>
      <vt:lpstr>Implicit Memory</vt:lpstr>
      <vt:lpstr>Prospective memory</vt:lpstr>
      <vt:lpstr>Two types of Amnesia</vt:lpstr>
      <vt:lpstr>AP info…</vt:lpstr>
      <vt:lpstr>Retrieval: Getting Info Out</vt:lpstr>
      <vt:lpstr>Measures of Memory</vt:lpstr>
      <vt:lpstr>Measures of Memory</vt:lpstr>
      <vt:lpstr>Measures of Memory</vt:lpstr>
      <vt:lpstr>Retrieval Cues</vt:lpstr>
      <vt:lpstr>Priming</vt:lpstr>
      <vt:lpstr>Context Effects</vt:lpstr>
      <vt:lpstr>PowerPoint Presentation</vt:lpstr>
      <vt:lpstr>Name the COLOR in which the words below are PRINTED as fast as you can.</vt:lpstr>
      <vt:lpstr>The Stroop Effect</vt:lpstr>
      <vt:lpstr>Déja Vu</vt:lpstr>
      <vt:lpstr>Moods and Memories</vt:lpstr>
      <vt:lpstr>AP info…</vt:lpstr>
      <vt:lpstr>Forgetting </vt:lpstr>
      <vt:lpstr>Forgetting</vt:lpstr>
      <vt:lpstr>Encoding Failure</vt:lpstr>
      <vt:lpstr>Which penny is real?</vt:lpstr>
      <vt:lpstr>Retrieval Failure</vt:lpstr>
      <vt:lpstr>Storage Decay</vt:lpstr>
      <vt:lpstr>Interference</vt:lpstr>
      <vt:lpstr>Retroactive Interference</vt:lpstr>
      <vt:lpstr>Motivated Forgetting</vt:lpstr>
      <vt:lpstr>Why do we forget?</vt:lpstr>
      <vt:lpstr>False Memories</vt:lpstr>
      <vt:lpstr>Misinformation and Imagination Effects </vt:lpstr>
      <vt:lpstr>Misinformation</vt:lpstr>
      <vt:lpstr>Memory Construction</vt:lpstr>
      <vt:lpstr>Constructed Memories</vt:lpstr>
      <vt:lpstr>Source Amnesia</vt:lpstr>
      <vt:lpstr>Accuracy of Memories</vt:lpstr>
      <vt:lpstr>Improving Memory</vt:lpstr>
      <vt:lpstr>Improving Memory</vt:lpstr>
      <vt:lpstr>AP info…</vt:lpstr>
      <vt:lpstr>Introduction to Intelligence </vt:lpstr>
      <vt:lpstr>Intelligence</vt:lpstr>
      <vt:lpstr>What is Intelligence?</vt:lpstr>
      <vt:lpstr>Conceptual Difficulties</vt:lpstr>
      <vt:lpstr>Controversies about Intelligence</vt:lpstr>
      <vt:lpstr>Intelligence: Ability or Abilities?</vt:lpstr>
      <vt:lpstr>General Intelligence</vt:lpstr>
      <vt:lpstr>General Intelligence</vt:lpstr>
      <vt:lpstr>General Intelligence</vt:lpstr>
      <vt:lpstr>Contemporary Intelligence Theories</vt:lpstr>
      <vt:lpstr>Howard Gardner</vt:lpstr>
      <vt:lpstr>Robert Sternberg</vt:lpstr>
      <vt:lpstr>Sternberg’s Types of Intelligence</vt:lpstr>
      <vt:lpstr>Intelligence and Creativity</vt:lpstr>
      <vt:lpstr>Theories: Comparison</vt:lpstr>
      <vt:lpstr>Emotional Intelligence</vt:lpstr>
      <vt:lpstr>Emotional Intelligence: Components</vt:lpstr>
      <vt:lpstr>Emotional Intelligence: Criticism</vt:lpstr>
      <vt:lpstr>Is Intelligence Neurologically Measurable?</vt:lpstr>
      <vt:lpstr>Brain Function</vt:lpstr>
      <vt:lpstr>Assessing Intelligence</vt:lpstr>
      <vt:lpstr>Assessing Intelligence</vt:lpstr>
      <vt:lpstr>Alfred Binet</vt:lpstr>
      <vt:lpstr>Lewis Terman</vt:lpstr>
      <vt:lpstr>Intelligence Quotient</vt:lpstr>
      <vt:lpstr>PowerPoint Presentation</vt:lpstr>
      <vt:lpstr>Aptitude and Achievement Tests</vt:lpstr>
      <vt:lpstr>David Wechsler</vt:lpstr>
      <vt:lpstr>WAIS</vt:lpstr>
      <vt:lpstr>Basics of Intelligence Test Components</vt:lpstr>
      <vt:lpstr>Principles of Test Construction</vt:lpstr>
      <vt:lpstr>Standardization</vt:lpstr>
      <vt:lpstr>Normal Curve</vt:lpstr>
      <vt:lpstr>PowerPoint Presentation</vt:lpstr>
      <vt:lpstr>Flynn Effect</vt:lpstr>
      <vt:lpstr>Reliability</vt:lpstr>
      <vt:lpstr>Validity</vt:lpstr>
      <vt:lpstr>Limitations of Intelligence Tests</vt:lpstr>
      <vt:lpstr>The Dynamics of Intelligence</vt:lpstr>
      <vt:lpstr>Stability or Change?</vt:lpstr>
      <vt:lpstr>Extremes of Intelligence</vt:lpstr>
      <vt:lpstr>Intellectually Disabled</vt:lpstr>
      <vt:lpstr>High Intelligence</vt:lpstr>
      <vt:lpstr>Influences on Intelligence</vt:lpstr>
      <vt:lpstr>AP info…</vt:lpstr>
      <vt:lpstr>More AP info…</vt:lpstr>
    </vt:vector>
  </TitlesOfParts>
  <Company>hsu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History and Scope of Psychology Module 1</dc:title>
  <dc:creator>HSU</dc:creator>
  <cp:lastModifiedBy>Walton, Yushever</cp:lastModifiedBy>
  <cp:revision>335</cp:revision>
  <dcterms:created xsi:type="dcterms:W3CDTF">2005-12-22T19:06:43Z</dcterms:created>
  <dcterms:modified xsi:type="dcterms:W3CDTF">2019-08-14T18:43:18Z</dcterms:modified>
</cp:coreProperties>
</file>